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755" r:id="rId1"/>
  </p:sldMasterIdLst>
  <p:notesMasterIdLst>
    <p:notesMasterId r:id="rId21"/>
  </p:notesMasterIdLst>
  <p:sldIdLst>
    <p:sldId id="256" r:id="rId2"/>
    <p:sldId id="274" r:id="rId3"/>
    <p:sldId id="324" r:id="rId4"/>
    <p:sldId id="306" r:id="rId5"/>
    <p:sldId id="319" r:id="rId6"/>
    <p:sldId id="307" r:id="rId7"/>
    <p:sldId id="316" r:id="rId8"/>
    <p:sldId id="277" r:id="rId9"/>
    <p:sldId id="329" r:id="rId10"/>
    <p:sldId id="331" r:id="rId11"/>
    <p:sldId id="327" r:id="rId12"/>
    <p:sldId id="320" r:id="rId13"/>
    <p:sldId id="323" r:id="rId14"/>
    <p:sldId id="321" r:id="rId15"/>
    <p:sldId id="322" r:id="rId16"/>
    <p:sldId id="325" r:id="rId17"/>
    <p:sldId id="326" r:id="rId18"/>
    <p:sldId id="330" r:id="rId19"/>
    <p:sldId id="262" r:id="rId20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18C1FFA-E96C-4DC9-B1BD-B9BD24477B11}">
          <p14:sldIdLst>
            <p14:sldId id="256"/>
            <p14:sldId id="274"/>
            <p14:sldId id="324"/>
            <p14:sldId id="306"/>
            <p14:sldId id="319"/>
            <p14:sldId id="307"/>
            <p14:sldId id="316"/>
            <p14:sldId id="277"/>
            <p14:sldId id="329"/>
            <p14:sldId id="331"/>
            <p14:sldId id="327"/>
            <p14:sldId id="320"/>
            <p14:sldId id="323"/>
            <p14:sldId id="321"/>
            <p14:sldId id="322"/>
            <p14:sldId id="325"/>
            <p14:sldId id="326"/>
            <p14:sldId id="330"/>
          </p14:sldIdLst>
        </p14:section>
        <p14:section name="Untitled Section" id="{8F477AD7-0E1D-485B-943C-BF488EE43814}">
          <p14:sldIdLst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0040"/>
    <a:srgbClr val="FFFFFF"/>
    <a:srgbClr val="CF00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8514" autoAdjust="0"/>
  </p:normalViewPr>
  <p:slideViewPr>
    <p:cSldViewPr snapToGrid="0" snapToObjects="1">
      <p:cViewPr varScale="1">
        <p:scale>
          <a:sx n="76" d="100"/>
          <a:sy n="76" d="100"/>
        </p:scale>
        <p:origin x="94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EBC649-5352-4895-8B71-6A975D34CFD5}" type="datetimeFigureOut">
              <a:rPr lang="lv-LV" smtClean="0"/>
              <a:t>26.06.2024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C51350-F69C-4D15-A125-80510F9D375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29661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C51350-F69C-4D15-A125-80510F9D375F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745839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C51350-F69C-4D15-A125-80510F9D375F}" type="slidenum">
              <a:rPr lang="lv-LV" smtClean="0"/>
              <a:t>9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801408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/>
              <a:t>Tālākie plāni: pašvaldību psihologi, padziļinātas tēmas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C51350-F69C-4D15-A125-80510F9D375F}" type="slidenum">
              <a:rPr lang="lv-LV" smtClean="0"/>
              <a:t>16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216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evada kad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EA12A95-5D98-EF46-9095-82AC85F268ED}"/>
              </a:ext>
            </a:extLst>
          </p:cNvPr>
          <p:cNvSpPr/>
          <p:nvPr userDrawn="1"/>
        </p:nvSpPr>
        <p:spPr>
          <a:xfrm>
            <a:off x="2921225" y="0"/>
            <a:ext cx="9270775" cy="6858000"/>
          </a:xfrm>
          <a:prstGeom prst="rect">
            <a:avLst/>
          </a:prstGeom>
          <a:solidFill>
            <a:srgbClr val="B00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V" sz="1800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34F8FF93-E13E-0D49-BA1D-47F96CFFCF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69224" y="3976981"/>
            <a:ext cx="7974775" cy="1419967"/>
          </a:xfrm>
          <a:prstGeom prst="rect">
            <a:avLst/>
          </a:prstGeom>
        </p:spPr>
        <p:txBody>
          <a:bodyPr anchor="b"/>
          <a:lstStyle>
            <a:lvl1pPr>
              <a:lnSpc>
                <a:spcPct val="100000"/>
              </a:lnSpc>
              <a:defRPr sz="36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 err="1"/>
              <a:t>Virsraksts</a:t>
            </a:r>
            <a:r>
              <a:rPr lang="en-GB" dirty="0"/>
              <a:t> </a:t>
            </a:r>
            <a:r>
              <a:rPr lang="en-GB" dirty="0" err="1"/>
              <a:t>vienā</a:t>
            </a:r>
            <a:r>
              <a:rPr lang="en-GB" dirty="0"/>
              <a:t> </a:t>
            </a:r>
            <a:r>
              <a:rPr lang="en-GB" dirty="0" err="1"/>
              <a:t>vai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 err="1"/>
              <a:t>vairākās</a:t>
            </a:r>
            <a:r>
              <a:rPr lang="en-GB" dirty="0"/>
              <a:t> </a:t>
            </a:r>
            <a:r>
              <a:rPr lang="en-GB" dirty="0" err="1"/>
              <a:t>līnijās</a:t>
            </a:r>
            <a:endParaRPr lang="en-LV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3B882E64-BE63-6C40-A396-66516C8D6F1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69225" y="5840532"/>
            <a:ext cx="7974774" cy="49387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01.02.2021</a:t>
            </a:r>
            <a:endParaRPr lang="en-LV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6602DEA-60A9-DE45-93DA-EC7F6EF7E17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648000" y="648000"/>
            <a:ext cx="1579549" cy="1690118"/>
          </a:xfrm>
          <a:prstGeom prst="rect">
            <a:avLst/>
          </a:prstGeom>
        </p:spPr>
      </p:pic>
      <p:pic>
        <p:nvPicPr>
          <p:cNvPr id="10" name="Picture 9" descr="Logo, company name&#10;&#10;Description automatically generated">
            <a:extLst>
              <a:ext uri="{FF2B5EF4-FFF2-40B4-BE49-F238E27FC236}">
                <a16:creationId xmlns:a16="http://schemas.microsoft.com/office/drawing/2014/main" id="{BC32E189-C9C8-9B40-A92B-21E7AF5E8FF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48000" y="5376638"/>
            <a:ext cx="869912" cy="833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1042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ksta kadr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7D0E805-D3B2-A043-99EB-8139804D747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8000" y="487645"/>
            <a:ext cx="10980000" cy="6614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 err="1"/>
              <a:t>Virsraksts</a:t>
            </a:r>
            <a:r>
              <a:rPr lang="en-GB" dirty="0"/>
              <a:t> </a:t>
            </a:r>
            <a:r>
              <a:rPr lang="en-GB" dirty="0" err="1"/>
              <a:t>vienā</a:t>
            </a:r>
            <a:r>
              <a:rPr lang="en-GB" dirty="0"/>
              <a:t> </a:t>
            </a:r>
            <a:r>
              <a:rPr lang="en-GB" dirty="0" err="1"/>
              <a:t>līnijā</a:t>
            </a:r>
            <a:endParaRPr lang="en-LV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8C5E4D2-54EC-924E-8761-B4F82865140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8001" y="1622309"/>
            <a:ext cx="10980000" cy="4587691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 err="1"/>
              <a:t>Teksta</a:t>
            </a:r>
            <a:r>
              <a:rPr lang="en-GB" dirty="0"/>
              <a:t> </a:t>
            </a:r>
            <a:r>
              <a:rPr lang="en-GB" dirty="0" err="1"/>
              <a:t>līnija</a:t>
            </a:r>
            <a:r>
              <a:rPr lang="en-GB" dirty="0"/>
              <a:t> nr.1</a:t>
            </a:r>
          </a:p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2239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eksta kadrs 1, ar log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60ED7E9C-64A8-D545-9498-B5ECC94D535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8000" y="487645"/>
            <a:ext cx="10980000" cy="6614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 err="1"/>
              <a:t>Virsraksts</a:t>
            </a:r>
            <a:r>
              <a:rPr lang="en-GB" dirty="0"/>
              <a:t> </a:t>
            </a:r>
            <a:r>
              <a:rPr lang="en-GB" dirty="0" err="1"/>
              <a:t>vienā</a:t>
            </a:r>
            <a:r>
              <a:rPr lang="en-GB" dirty="0"/>
              <a:t> </a:t>
            </a:r>
            <a:r>
              <a:rPr lang="en-GB" dirty="0" err="1"/>
              <a:t>līnijā</a:t>
            </a:r>
            <a:endParaRPr lang="en-LV" dirty="0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26919B05-9FAC-9A43-A2CE-D121A454374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8000" y="1622309"/>
            <a:ext cx="9386125" cy="4587691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 err="1"/>
              <a:t>Teksta</a:t>
            </a:r>
            <a:r>
              <a:rPr lang="en-GB" dirty="0"/>
              <a:t> </a:t>
            </a:r>
            <a:r>
              <a:rPr lang="en-GB" dirty="0" err="1"/>
              <a:t>līnija</a:t>
            </a:r>
            <a:r>
              <a:rPr lang="en-GB" dirty="0"/>
              <a:t> nr.1</a:t>
            </a:r>
          </a:p>
          <a:p>
            <a:pPr lvl="0"/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A7F4BDA-7F13-E84D-BD80-9EFE2A9188C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637742" y="5150424"/>
            <a:ext cx="990258" cy="1059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5881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eksta kadr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0D5D6286-CB97-E44B-9971-89133325DC9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8000" y="487646"/>
            <a:ext cx="10980001" cy="12845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 err="1"/>
              <a:t>Virsraksts</a:t>
            </a:r>
            <a:endParaRPr lang="en-GB" dirty="0"/>
          </a:p>
          <a:p>
            <a:pPr lvl="0"/>
            <a:r>
              <a:rPr lang="en-GB" dirty="0" err="1"/>
              <a:t>divās</a:t>
            </a:r>
            <a:r>
              <a:rPr lang="en-GB" dirty="0"/>
              <a:t> </a:t>
            </a:r>
            <a:r>
              <a:rPr lang="en-GB" dirty="0" err="1"/>
              <a:t>līnijās</a:t>
            </a:r>
            <a:endParaRPr lang="en-LV" dirty="0"/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FCC77F79-BC91-084A-BD20-649F6CE03E2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8000" y="2251495"/>
            <a:ext cx="10979999" cy="3958506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 err="1"/>
              <a:t>Teksta</a:t>
            </a:r>
            <a:r>
              <a:rPr lang="en-GB" dirty="0"/>
              <a:t> </a:t>
            </a:r>
            <a:r>
              <a:rPr lang="en-GB" dirty="0" err="1"/>
              <a:t>līnija</a:t>
            </a:r>
            <a:r>
              <a:rPr lang="en-GB" dirty="0"/>
              <a:t> nr.1</a:t>
            </a:r>
          </a:p>
        </p:txBody>
      </p:sp>
    </p:spTree>
    <p:extLst>
      <p:ext uri="{BB962C8B-B14F-4D97-AF65-F5344CB8AC3E}">
        <p14:creationId xmlns:p14="http://schemas.microsoft.com/office/powerpoint/2010/main" val="3851779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eksts un attē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828F99CD-B87D-2B42-AD94-BD34B87692E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8000" y="487645"/>
            <a:ext cx="10980000" cy="6614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 err="1"/>
              <a:t>Virsraksts</a:t>
            </a:r>
            <a:r>
              <a:rPr lang="en-GB" dirty="0"/>
              <a:t> </a:t>
            </a:r>
            <a:r>
              <a:rPr lang="en-GB" dirty="0" err="1"/>
              <a:t>vienā</a:t>
            </a:r>
            <a:r>
              <a:rPr lang="en-GB" dirty="0"/>
              <a:t> </a:t>
            </a:r>
            <a:r>
              <a:rPr lang="en-GB" dirty="0" err="1"/>
              <a:t>līnijā</a:t>
            </a:r>
            <a:endParaRPr lang="en-LV" dirty="0"/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5E701C73-57F8-3141-B052-504C35AEFCD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8001" y="1622309"/>
            <a:ext cx="6516150" cy="4587690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 err="1"/>
              <a:t>Teksta</a:t>
            </a:r>
            <a:r>
              <a:rPr lang="en-GB" dirty="0"/>
              <a:t> </a:t>
            </a:r>
            <a:r>
              <a:rPr lang="en-GB" dirty="0" err="1"/>
              <a:t>līnija</a:t>
            </a:r>
            <a:r>
              <a:rPr lang="en-GB" dirty="0"/>
              <a:t> nr.1</a:t>
            </a:r>
          </a:p>
          <a:p>
            <a:pPr lvl="0"/>
            <a:endParaRPr lang="en-GB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CCD12D18-1C28-3D4A-9357-45466C80166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812151" y="1622308"/>
            <a:ext cx="4379848" cy="458769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LV" dirty="0"/>
              <a:t>Klikšķiniet te, lai pievienotu attēlu</a:t>
            </a:r>
          </a:p>
        </p:txBody>
      </p:sp>
    </p:spTree>
    <p:extLst>
      <p:ext uri="{BB962C8B-B14F-4D97-AF65-F5344CB8AC3E}">
        <p14:creationId xmlns:p14="http://schemas.microsoft.com/office/powerpoint/2010/main" val="196689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Attēla kad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1">
            <a:extLst>
              <a:ext uri="{FF2B5EF4-FFF2-40B4-BE49-F238E27FC236}">
                <a16:creationId xmlns:a16="http://schemas.microsoft.com/office/drawing/2014/main" id="{2428790B-B8DF-C645-BE6F-76AC18A5B7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80998" y="6033768"/>
            <a:ext cx="7830000" cy="384813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50000"/>
              </a:lnSpc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 err="1"/>
              <a:t>Teksta</a:t>
            </a:r>
            <a:r>
              <a:rPr lang="en-GB" dirty="0"/>
              <a:t> </a:t>
            </a:r>
            <a:r>
              <a:rPr lang="en-GB" dirty="0" err="1"/>
              <a:t>līnija</a:t>
            </a:r>
            <a:r>
              <a:rPr lang="en-GB" dirty="0"/>
              <a:t> nr.1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658807BA-C04F-0445-A65D-5BA673C65F9E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180997" y="631825"/>
            <a:ext cx="7830000" cy="52200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LV" dirty="0"/>
              <a:t>Klikšķiniet te, lai pievienotu attēlu</a:t>
            </a:r>
          </a:p>
        </p:txBody>
      </p:sp>
    </p:spTree>
    <p:extLst>
      <p:ext uri="{BB962C8B-B14F-4D97-AF65-F5344CB8AC3E}">
        <p14:creationId xmlns:p14="http://schemas.microsoft.com/office/powerpoint/2010/main" val="65418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Noslēguma kadr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88B3448-702D-4A43-BC3C-7C1971BCFB18}"/>
              </a:ext>
            </a:extLst>
          </p:cNvPr>
          <p:cNvSpPr/>
          <p:nvPr userDrawn="1"/>
        </p:nvSpPr>
        <p:spPr>
          <a:xfrm>
            <a:off x="0" y="0"/>
            <a:ext cx="9270775" cy="6858000"/>
          </a:xfrm>
          <a:prstGeom prst="rect">
            <a:avLst/>
          </a:prstGeom>
          <a:solidFill>
            <a:srgbClr val="B00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V" sz="1800" dirty="0"/>
          </a:p>
        </p:txBody>
      </p:sp>
      <p:sp>
        <p:nvSpPr>
          <p:cNvPr id="10" name="Title 7">
            <a:extLst>
              <a:ext uri="{FF2B5EF4-FFF2-40B4-BE49-F238E27FC236}">
                <a16:creationId xmlns:a16="http://schemas.microsoft.com/office/drawing/2014/main" id="{6F3254C4-2B6A-2D46-B2F8-CC767FF335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8000" y="480640"/>
            <a:ext cx="7913373" cy="2372145"/>
          </a:xfrm>
          <a:prstGeom prst="rect">
            <a:avLst/>
          </a:prstGeom>
        </p:spPr>
        <p:txBody>
          <a:bodyPr anchor="t"/>
          <a:lstStyle>
            <a:lvl1pPr>
              <a:lnSpc>
                <a:spcPct val="100000"/>
              </a:lnSpc>
              <a:defRPr sz="3600" b="1" i="0" spc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 err="1"/>
              <a:t>Noslēguma</a:t>
            </a:r>
            <a:r>
              <a:rPr lang="en-GB" dirty="0"/>
              <a:t> </a:t>
            </a:r>
            <a:r>
              <a:rPr lang="en-GB" dirty="0" err="1"/>
              <a:t>teksts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 err="1"/>
              <a:t>vienā</a:t>
            </a:r>
            <a:r>
              <a:rPr lang="en-GB" dirty="0"/>
              <a:t> </a:t>
            </a:r>
            <a:r>
              <a:rPr lang="en-GB" dirty="0" err="1"/>
              <a:t>vai</a:t>
            </a:r>
            <a:r>
              <a:rPr lang="en-GB" dirty="0"/>
              <a:t> </a:t>
            </a:r>
            <a:r>
              <a:rPr lang="en-GB" dirty="0" err="1"/>
              <a:t>vairākās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 err="1"/>
              <a:t>teksta</a:t>
            </a:r>
            <a:r>
              <a:rPr lang="en-GB" dirty="0"/>
              <a:t> </a:t>
            </a:r>
            <a:r>
              <a:rPr lang="en-GB" dirty="0" err="1"/>
              <a:t>līnijās</a:t>
            </a:r>
            <a:endParaRPr lang="en-LV" dirty="0"/>
          </a:p>
        </p:txBody>
      </p:sp>
      <p:sp>
        <p:nvSpPr>
          <p:cNvPr id="11" name="Text Placeholder 19">
            <a:extLst>
              <a:ext uri="{FF2B5EF4-FFF2-40B4-BE49-F238E27FC236}">
                <a16:creationId xmlns:a16="http://schemas.microsoft.com/office/drawing/2014/main" id="{E8E375EA-3807-1641-9600-1E80BC7B5DE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7997" y="4114473"/>
            <a:ext cx="7913373" cy="211352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 err="1"/>
              <a:t>Kontakti</a:t>
            </a:r>
            <a:r>
              <a:rPr lang="en-GB" dirty="0"/>
              <a:t> </a:t>
            </a:r>
            <a:r>
              <a:rPr lang="en-GB" dirty="0" err="1"/>
              <a:t>vienā</a:t>
            </a:r>
            <a:r>
              <a:rPr lang="en-GB" dirty="0"/>
              <a:t> </a:t>
            </a:r>
            <a:r>
              <a:rPr lang="en-GB" dirty="0" err="1"/>
              <a:t>vai</a:t>
            </a:r>
            <a:r>
              <a:rPr lang="en-GB" dirty="0"/>
              <a:t> </a:t>
            </a:r>
            <a:r>
              <a:rPr lang="en-GB" dirty="0" err="1"/>
              <a:t>vairākās</a:t>
            </a:r>
            <a:r>
              <a:rPr lang="en-GB" dirty="0"/>
              <a:t> </a:t>
            </a:r>
            <a:r>
              <a:rPr lang="en-GB" dirty="0" err="1"/>
              <a:t>teksta</a:t>
            </a:r>
            <a:r>
              <a:rPr lang="en-GB" dirty="0"/>
              <a:t> </a:t>
            </a:r>
            <a:r>
              <a:rPr lang="en-GB" dirty="0" err="1"/>
              <a:t>līnijās</a:t>
            </a:r>
            <a:endParaRPr lang="en-LV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B507B5A-BF61-4340-9F72-A39A5B9347E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964453" y="4537882"/>
            <a:ext cx="1579549" cy="1690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4321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LIETOT_Tabula krāsu paraugs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5">
            <a:extLst>
              <a:ext uri="{FF2B5EF4-FFF2-40B4-BE49-F238E27FC236}">
                <a16:creationId xmlns:a16="http://schemas.microsoft.com/office/drawing/2014/main" id="{721FB92D-B9EA-0E45-866B-7E34822C9652}"/>
              </a:ext>
            </a:extLst>
          </p:cNvPr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854003886"/>
              </p:ext>
            </p:extLst>
          </p:nvPr>
        </p:nvGraphicFramePr>
        <p:xfrm>
          <a:off x="1" y="0"/>
          <a:ext cx="12191998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1714">
                  <a:extLst>
                    <a:ext uri="{9D8B030D-6E8A-4147-A177-3AD203B41FA5}">
                      <a16:colId xmlns:a16="http://schemas.microsoft.com/office/drawing/2014/main" val="995471451"/>
                    </a:ext>
                  </a:extLst>
                </a:gridCol>
                <a:gridCol w="1741714">
                  <a:extLst>
                    <a:ext uri="{9D8B030D-6E8A-4147-A177-3AD203B41FA5}">
                      <a16:colId xmlns:a16="http://schemas.microsoft.com/office/drawing/2014/main" val="153864394"/>
                    </a:ext>
                  </a:extLst>
                </a:gridCol>
                <a:gridCol w="1741714">
                  <a:extLst>
                    <a:ext uri="{9D8B030D-6E8A-4147-A177-3AD203B41FA5}">
                      <a16:colId xmlns:a16="http://schemas.microsoft.com/office/drawing/2014/main" val="436796704"/>
                    </a:ext>
                  </a:extLst>
                </a:gridCol>
                <a:gridCol w="1741714">
                  <a:extLst>
                    <a:ext uri="{9D8B030D-6E8A-4147-A177-3AD203B41FA5}">
                      <a16:colId xmlns:a16="http://schemas.microsoft.com/office/drawing/2014/main" val="3777757162"/>
                    </a:ext>
                  </a:extLst>
                </a:gridCol>
                <a:gridCol w="1741714">
                  <a:extLst>
                    <a:ext uri="{9D8B030D-6E8A-4147-A177-3AD203B41FA5}">
                      <a16:colId xmlns:a16="http://schemas.microsoft.com/office/drawing/2014/main" val="3684918258"/>
                    </a:ext>
                  </a:extLst>
                </a:gridCol>
                <a:gridCol w="1741714">
                  <a:extLst>
                    <a:ext uri="{9D8B030D-6E8A-4147-A177-3AD203B41FA5}">
                      <a16:colId xmlns:a16="http://schemas.microsoft.com/office/drawing/2014/main" val="2695847611"/>
                    </a:ext>
                  </a:extLst>
                </a:gridCol>
                <a:gridCol w="1741714">
                  <a:extLst>
                    <a:ext uri="{9D8B030D-6E8A-4147-A177-3AD203B41FA5}">
                      <a16:colId xmlns:a16="http://schemas.microsoft.com/office/drawing/2014/main" val="408766567"/>
                    </a:ext>
                  </a:extLst>
                </a:gridCol>
              </a:tblGrid>
              <a:tr h="6858000">
                <a:tc>
                  <a:txBody>
                    <a:bodyPr/>
                    <a:lstStyle/>
                    <a:p>
                      <a:r>
                        <a:rPr lang="en-LV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Teksts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V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Teksts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V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Teksts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V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Teksts</a:t>
                      </a: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V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Teksts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V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Teksts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V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Teksts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80114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5519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8623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kus.lv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veselapasaule.lv/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eselapasaule.lv/lv/lasitava/atbalsts-berniem-ar-smagam-slimibam-un-vinu-gimenes-loceklie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20497E6-311F-4C41-BD10-FADD196DF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97506" y="892566"/>
            <a:ext cx="7974775" cy="3003259"/>
          </a:xfrm>
        </p:spPr>
        <p:txBody>
          <a:bodyPr/>
          <a:lstStyle/>
          <a:p>
            <a:pPr algn="ctr"/>
            <a:r>
              <a:rPr lang="lv-LV" dirty="0"/>
              <a:t>Projekts: «Atbalsta sistēmas izveide bērniem ar smagām diagnozēm un viņu ģimenes locekļiem»</a:t>
            </a:r>
            <a:endParaRPr lang="en-LV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F6E79BF-ABC8-5D4C-B675-4E35D73641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703696" y="5030062"/>
            <a:ext cx="7974774" cy="493870"/>
          </a:xfrm>
        </p:spPr>
        <p:txBody>
          <a:bodyPr/>
          <a:lstStyle/>
          <a:p>
            <a:pPr algn="r"/>
            <a:r>
              <a:rPr lang="lv-LV" dirty="0"/>
              <a:t>26.06.2024</a:t>
            </a:r>
            <a:endParaRPr lang="en-LV" dirty="0"/>
          </a:p>
        </p:txBody>
      </p:sp>
      <p:pic>
        <p:nvPicPr>
          <p:cNvPr id="4" name="Picture 3" descr="Nacionālais attīstības plāns 2027">
            <a:extLst>
              <a:ext uri="{FF2B5EF4-FFF2-40B4-BE49-F238E27FC236}">
                <a16:creationId xmlns:a16="http://schemas.microsoft.com/office/drawing/2014/main" id="{00000000-0008-0000-0000-00000A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4946" y="2684283"/>
            <a:ext cx="1333500" cy="1171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A picture containing graphical user interface  Description automatically generated">
            <a:extLst>
              <a:ext uri="{FF2B5EF4-FFF2-40B4-BE49-F238E27FC236}">
                <a16:creationId xmlns:a16="http://schemas.microsoft.com/office/drawing/2014/main" id="{00000000-0008-0000-0000-00000B00000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908" y="3912533"/>
            <a:ext cx="1171575" cy="12382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69758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6F5F9BE-6E6A-C721-64CD-C9E687F29DD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48000" y="156936"/>
            <a:ext cx="10980000" cy="661418"/>
          </a:xfrm>
        </p:spPr>
        <p:txBody>
          <a:bodyPr/>
          <a:lstStyle/>
          <a:p>
            <a:r>
              <a:rPr lang="lv-LV" sz="2400" dirty="0"/>
              <a:t>Rekomendācijās iekļautie pakalpojumi (nosūtīti caur SOPA)</a:t>
            </a:r>
          </a:p>
          <a:p>
            <a:endParaRPr lang="lv-LV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74D327A-04AF-570D-5BA5-FC6BCD0723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1664" y="663191"/>
            <a:ext cx="10526575" cy="6194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6734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72DF8E3-53B0-CC8A-60B9-F2611A7E93C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lv-LV" dirty="0"/>
              <a:t>Caur SOPA nosūtītās rekomendācijas = 79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3968666-67E3-51F4-97A3-A2E61EEF91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91732"/>
            <a:ext cx="12088167" cy="2674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2749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DB46774-17AF-D22B-B02C-0654949B6B8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lv-LV" dirty="0"/>
              <a:t>Projekta pārskats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71E5E4B-C68B-1689-3E36-A977A62FF3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370" y="1031712"/>
            <a:ext cx="8788853" cy="414259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F79B488-0DB1-0AB7-4B11-4B6D526540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2337839" y="3868220"/>
            <a:ext cx="536457" cy="3916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4103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9DC7D30-AA63-E5DF-1EBC-20316B8B8A3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lv-LV" dirty="0"/>
              <a:t>Pakalpojuma saņēmēji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2EAAF59-05E3-F89B-C8F0-845D2A6C94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24022"/>
            <a:ext cx="11924522" cy="4464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89337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BAF5582-6EDB-4B60-38E4-19F0306D256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lv-LV" dirty="0"/>
              <a:t>Vecums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9FD323D-5352-9701-2565-08B3B50565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3612" y="629167"/>
            <a:ext cx="6484775" cy="5741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5353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74144A9-9EF9-AE13-5088-1AE483E4B56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lv-LV" dirty="0"/>
              <a:t>Diagnožu grupas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CE43F64-B76F-74C1-29A9-A16EC126CA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544" y="1464905"/>
            <a:ext cx="11820911" cy="5393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0135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62353BB-863B-2407-AB06-648BD073E1C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lv-LV" dirty="0"/>
              <a:t>Informatīvie pasākumi: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5383E41-6CCC-96C2-79CD-498017328F74}"/>
              </a:ext>
            </a:extLst>
          </p:cNvPr>
          <p:cNvSpPr txBox="1"/>
          <p:nvPr/>
        </p:nvSpPr>
        <p:spPr>
          <a:xfrm>
            <a:off x="1091682" y="1511559"/>
            <a:ext cx="9937102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2000" dirty="0"/>
              <a:t>Informatīvs buklets par psihosociālā atbalsta saņemšanas iespējām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2000" dirty="0"/>
              <a:t>Regulāri informatīvie semināri psihosociālā atbalsta nodrošināšanā iesaistītajiem speciālistiem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2000" dirty="0"/>
              <a:t>Informācija par projekta norisi tiek publicēta </a:t>
            </a:r>
            <a:r>
              <a:rPr lang="lv-LV" sz="2000" dirty="0" err="1">
                <a:hlinkClick r:id="rId3"/>
              </a:rPr>
              <a:t>www.bkus.lv</a:t>
            </a:r>
            <a:r>
              <a:rPr lang="lv-LV" sz="2000" dirty="0"/>
              <a:t> un </a:t>
            </a:r>
            <a:r>
              <a:rPr lang="lv-LV" sz="2000" dirty="0" err="1">
                <a:hlinkClick r:id="rId4"/>
              </a:rPr>
              <a:t>www.veselapasaule.lv</a:t>
            </a:r>
            <a:r>
              <a:rPr lang="lv-LV" sz="2000" dirty="0"/>
              <a:t> kā arī BKUS sociālajos tīklos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2000" dirty="0"/>
              <a:t>Informatīvais seminārs par </a:t>
            </a:r>
            <a:r>
              <a:rPr lang="lv-LV" sz="2000" dirty="0" err="1"/>
              <a:t>starpinsitucionālo</a:t>
            </a:r>
            <a:r>
              <a:rPr lang="lv-LV" sz="2000" dirty="0"/>
              <a:t> un </a:t>
            </a:r>
            <a:r>
              <a:rPr lang="lv-LV" sz="2000" dirty="0" err="1"/>
              <a:t>starpprofesionālo</a:t>
            </a:r>
            <a:r>
              <a:rPr lang="lv-LV" sz="2000" dirty="0"/>
              <a:t> sadarbību nepārtraukta un efektīva psihosociālā atbalsta nodrošināšanā bērniem ar smagām saslimšanām un viņu ģimenes </a:t>
            </a:r>
            <a:r>
              <a:rPr lang="lv-LV" sz="2000" dirty="0" err="1"/>
              <a:t>locekļiem</a:t>
            </a:r>
            <a:r>
              <a:rPr lang="lv-LV" sz="2000" b="1" kern="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saslimšanām</a:t>
            </a:r>
            <a:r>
              <a:rPr lang="lv-LV" sz="2000" b="1" kern="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un viņu ģimenes locekļiem</a:t>
            </a:r>
            <a:endParaRPr lang="lv-LV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2000" dirty="0"/>
              <a:t>Seminārs «Psihosociāla atbalsta sniegšana bērniem ar cukura diabētu un viņu ģimenēm»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2000" dirty="0"/>
              <a:t>Seminārs «Psihosociālais atbalsts ģimenēm ar jaundzimušo»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2000" dirty="0"/>
              <a:t>Seminārs «Psihosociālais atbalsts bērniem ar onkoloģisku saslimšanu un viņu ģimenēm»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2000" dirty="0"/>
              <a:t>Seminārs «Kāds atbalsts tiek sniegts bērniem ar smagām slimībām un viņu ģimenēm»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2000" dirty="0"/>
              <a:t>Seminārs «Garīgums - garīgā kultūra un garīgā attīstība»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2000" dirty="0"/>
              <a:t>Seminārs «Dokumentu iesniegšana un saziņa ar VDEĀVK»</a:t>
            </a:r>
          </a:p>
          <a:p>
            <a:endParaRPr lang="lv-LV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dirty="0"/>
          </a:p>
          <a:p>
            <a:endParaRPr lang="lv-LV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2898320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AEFD3F1-4B48-BF10-28EB-D43FF5DD1C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lv-LV" dirty="0"/>
              <a:t>Sadarbība ar pašvaldību sociālo dienestu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17140-530D-188F-D4AF-924B9715038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lv-LV" dirty="0"/>
              <a:t>2024.gadā uzsākta regulāra viesošanās pie pašvaldību sociālajiem dienestiem</a:t>
            </a:r>
          </a:p>
          <a:p>
            <a:r>
              <a:rPr lang="lv-LV" dirty="0"/>
              <a:t>Apmeklējuma mērķis ir izveidot ciešāku sadarbību un personīgi pārliecināties par tiem pakalpojumiem, kurus pašvaldība var sniegt, kādā apjomā un kādā kvalitātē</a:t>
            </a:r>
          </a:p>
          <a:p>
            <a:r>
              <a:rPr lang="lv-LV" dirty="0"/>
              <a:t>Personīgu kontaktu izveide un pieejamo pakalpojumu izpēte ļauj mums droši nodot ģimeni pašvaldības sociālā dienesta rokās, zinot, kādu palīdzību viņi saņems.</a:t>
            </a:r>
          </a:p>
        </p:txBody>
      </p:sp>
    </p:spTree>
    <p:extLst>
      <p:ext uri="{BB962C8B-B14F-4D97-AF65-F5344CB8AC3E}">
        <p14:creationId xmlns:p14="http://schemas.microsoft.com/office/powerpoint/2010/main" val="38279420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A4EDC44-636D-4566-8660-6D81566624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92955"/>
            <a:ext cx="12192000" cy="4930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45328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62752-EA3D-8846-8D92-959E7EB3D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4631" y="961407"/>
            <a:ext cx="7913373" cy="2372145"/>
          </a:xfrm>
        </p:spPr>
        <p:txBody>
          <a:bodyPr/>
          <a:lstStyle/>
          <a:p>
            <a:r>
              <a:rPr lang="lv-LV" sz="8800" dirty="0"/>
              <a:t>Paldies!</a:t>
            </a:r>
            <a:endParaRPr lang="en-LV" sz="8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C84296-6F45-5549-B60F-3C3837A4873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lv-LV" dirty="0"/>
              <a:t>Liene Abricka, </a:t>
            </a:r>
          </a:p>
          <a:p>
            <a:r>
              <a:rPr lang="lv-LV" dirty="0"/>
              <a:t>Projektu vadības daļas vecākā projektu vadītāja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266507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D1ADDBD-756C-20E4-0BFE-AA7F08EEDF8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lv-LV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Pakalpojuma mērķis:</a:t>
            </a:r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DC59AC-BB4E-B1D5-96ED-58090CA5839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8001" y="1218898"/>
            <a:ext cx="11088370" cy="5455279"/>
          </a:xfrm>
        </p:spPr>
        <p:txBody>
          <a:bodyPr/>
          <a:lstStyle/>
          <a:p>
            <a:pPr marL="0" indent="0" algn="ctr">
              <a:buNone/>
            </a:pPr>
            <a:endParaRPr lang="lv-LV" sz="1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lv-LV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lv-LV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sihosociālā</a:t>
            </a:r>
            <a:r>
              <a:rPr lang="lv-LV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atbalsta sniegšana bērniem līdz 18 gadu vecumam (neieskaitot) ar </a:t>
            </a:r>
            <a:r>
              <a:rPr lang="lv-LV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smagu diagnozi </a:t>
            </a:r>
            <a:r>
              <a:rPr lang="lv-LV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vai </a:t>
            </a:r>
            <a:r>
              <a:rPr lang="lv-LV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funkcionāliem traucējumiem</a:t>
            </a:r>
            <a:r>
              <a:rPr lang="lv-LV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iespējamu vai esošu </a:t>
            </a:r>
            <a:r>
              <a:rPr lang="lv-LV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invaliditāti</a:t>
            </a:r>
            <a:r>
              <a:rPr lang="lv-LV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un viņu ģimenes locekļiem (bērna vecāki, aizbildnis, audžuģimene, kā arī citas personas, ar ko bērns dzīvo vienā mājsaimniecībā), gan akūtās terapijas periodā, ģimenei atrodoties </a:t>
            </a:r>
            <a:r>
              <a:rPr lang="lv-LV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ārstniecības</a:t>
            </a:r>
            <a:r>
              <a:rPr lang="lv-LV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iestādē, gan vēlāk, atgriežoties </a:t>
            </a:r>
            <a:r>
              <a:rPr lang="lv-LV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dzīvesvietā</a:t>
            </a:r>
            <a:r>
              <a:rPr lang="lv-LV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endParaRPr lang="lv-LV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v-LV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Sasniedzamais rezultāts: </a:t>
            </a:r>
            <a:r>
              <a:rPr lang="lv-LV" sz="1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līdz 2027.gada 30.jūnijam </a:t>
            </a:r>
            <a:r>
              <a:rPr lang="lv-LV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psihosociālais atbalsts tiks sniegts </a:t>
            </a:r>
            <a:r>
              <a:rPr lang="lv-LV" sz="1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4550  bērniem.</a:t>
            </a:r>
          </a:p>
          <a:p>
            <a:pPr marL="0" indent="0" algn="ctr">
              <a:buNone/>
            </a:pPr>
            <a:endParaRPr lang="lv-LV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447669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E208D2A-EE56-44BC-2A90-0E08B487D80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lang="lv-LV" sz="2400" dirty="0"/>
              <a:t>Rokasgrāmata psihosociālā atbalsta sniegšanai bērniem ar smagu diagnozi un viņu ģimenes locekļiem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36EC0F0-F99F-8A50-12BD-E61177D3C8DB}"/>
              </a:ext>
            </a:extLst>
          </p:cNvPr>
          <p:cNvSpPr txBox="1"/>
          <p:nvPr/>
        </p:nvSpPr>
        <p:spPr>
          <a:xfrm>
            <a:off x="951722" y="1726163"/>
            <a:ext cx="951722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dirty="0"/>
              <a:t>Rokasgrāmatas mērķis ir sniegt skaidrojumu par nepieciešamo psihosociālo atbalstu un atainot efektīvu informācijas apmaiņas procesu starp institūcijām, lai mērķa grupai nodrošinātu savlaicīgu, individuāli pielāgotu un pēctecīgu psihosociālo atbalstu Latvijā</a:t>
            </a:r>
          </a:p>
          <a:p>
            <a:pPr algn="just"/>
            <a:endParaRPr lang="lv-LV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dirty="0"/>
              <a:t>Rokasgrāmata sniedz izpratni par psihosociālā atbalsta saturu un tā nodrošināšanā iesaistīto speciālistu profesionālo darbu, kā arī informē par psihosociālā atbalsta saņemšanas kārtību</a:t>
            </a:r>
          </a:p>
          <a:p>
            <a:pPr algn="just"/>
            <a:endParaRPr lang="lv-LV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dirty="0"/>
              <a:t>Rokasgrāmatā secīgi aprakstīts psihosociālā atbalsta process, BKUS speciālistu un iesaistīto institūciju koordinēta sadarbība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lv-LV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dirty="0"/>
              <a:t>Rokasgrāmata pieejama: </a:t>
            </a:r>
            <a:r>
              <a:rPr lang="lv-LV" dirty="0">
                <a:hlinkClick r:id="rId2"/>
              </a:rPr>
              <a:t>https://www.veselapasaule.lv/lv/lasitava/atbalsts-berniem-ar-smagam-slimibam-un-vinu-gimenes-locekliem</a:t>
            </a:r>
            <a:r>
              <a:rPr lang="lv-LV" dirty="0"/>
              <a:t>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lv-LV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v-LV" dirty="0"/>
              <a:t>2024.gada mērķis – sadalīt rokasgrāmatu 2 daļās, viena, kura paredzēta BKUS personālam un otra pašvaldību darbiniekiem</a:t>
            </a:r>
          </a:p>
        </p:txBody>
      </p:sp>
    </p:spTree>
    <p:extLst>
      <p:ext uri="{BB962C8B-B14F-4D97-AF65-F5344CB8AC3E}">
        <p14:creationId xmlns:p14="http://schemas.microsoft.com/office/powerpoint/2010/main" val="390433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9F8DEAE-80A9-9897-8A22-CC870552296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5999" y="-810705"/>
            <a:ext cx="2553761" cy="6927025"/>
          </a:xfrm>
        </p:spPr>
        <p:txBody>
          <a:bodyPr/>
          <a:lstStyle/>
          <a:p>
            <a:pPr algn="ctr"/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Pakalpojuma saņemšanas shēmas galvenie posmi mērķa grupai vēršoties BKUS ambulatori vai atrodoties stacionārā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D654580-5A73-87C3-DD1D-A4CB2F0E9608}"/>
              </a:ext>
            </a:extLst>
          </p:cNvPr>
          <p:cNvSpPr/>
          <p:nvPr/>
        </p:nvSpPr>
        <p:spPr>
          <a:xfrm>
            <a:off x="3903056" y="412737"/>
            <a:ext cx="7566274" cy="50904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Bērns</a:t>
            </a:r>
            <a:r>
              <a:rPr lang="lv-LV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 likumiskie pārstāvji vēršas BKUS</a:t>
            </a:r>
          </a:p>
          <a:p>
            <a:pPr algn="ctr"/>
            <a:endParaRPr lang="lv-LV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DAD725C-8641-21AC-C4E4-45B22EB04646}"/>
              </a:ext>
            </a:extLst>
          </p:cNvPr>
          <p:cNvSpPr/>
          <p:nvPr/>
        </p:nvSpPr>
        <p:spPr>
          <a:xfrm>
            <a:off x="3902018" y="1197417"/>
            <a:ext cx="7567310" cy="50904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Ārsts nosaka atbilstību un piesaka pakalpojumam</a:t>
            </a:r>
          </a:p>
          <a:p>
            <a:pPr algn="ctr"/>
            <a:endParaRPr lang="lv-LV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6AE98A6-0217-B720-BFB6-008A7FB5ADC6}"/>
              </a:ext>
            </a:extLst>
          </p:cNvPr>
          <p:cNvSpPr/>
          <p:nvPr/>
        </p:nvSpPr>
        <p:spPr>
          <a:xfrm>
            <a:off x="3896548" y="1901184"/>
            <a:ext cx="7567309" cy="7011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Pakalpojuma</a:t>
            </a:r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koordinators saņemot informāciju, nodod to atbilstošajam sociālajam darbiniekam</a:t>
            </a:r>
            <a:endParaRPr lang="lv-LV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C34CCB6-91DC-90F7-8751-7D797559B0D5}"/>
              </a:ext>
            </a:extLst>
          </p:cNvPr>
          <p:cNvSpPr/>
          <p:nvPr/>
        </p:nvSpPr>
        <p:spPr>
          <a:xfrm>
            <a:off x="3904654" y="2887418"/>
            <a:ext cx="7567309" cy="5807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Pakalpojuma sociālais darbinieks sazinās ar likumisko pārstāvi / bērnu, veic izvē</a:t>
            </a:r>
            <a:r>
              <a:rPr lang="lv-LV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rtēšanu (līdz 3 </a:t>
            </a:r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konsultācijām)</a:t>
            </a:r>
            <a:endParaRPr lang="lv-LV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lv-LV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3BF8704-4EA6-BA00-FC1C-558C42F93393}"/>
              </a:ext>
            </a:extLst>
          </p:cNvPr>
          <p:cNvSpPr/>
          <p:nvPr/>
        </p:nvSpPr>
        <p:spPr>
          <a:xfrm>
            <a:off x="3904652" y="3676141"/>
            <a:ext cx="7567307" cy="4764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lv-LV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Mērķu un uzdevumu noteikšana </a:t>
            </a:r>
          </a:p>
          <a:p>
            <a:pPr algn="ctr"/>
            <a:endParaRPr lang="lv-LV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A492186-0323-6C24-B75B-AB75BD66CF54}"/>
              </a:ext>
            </a:extLst>
          </p:cNvPr>
          <p:cNvSpPr/>
          <p:nvPr/>
        </p:nvSpPr>
        <p:spPr>
          <a:xfrm>
            <a:off x="3909390" y="5794801"/>
            <a:ext cx="7567311" cy="5792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Rekomendāciju sagatavošana 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7B2DFF0-6F55-E844-8418-3C7873784A80}"/>
              </a:ext>
            </a:extLst>
          </p:cNvPr>
          <p:cNvSpPr/>
          <p:nvPr/>
        </p:nvSpPr>
        <p:spPr>
          <a:xfrm>
            <a:off x="3904652" y="4382569"/>
            <a:ext cx="7567311" cy="11916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Atbalsta sniegšana – konsultēšana, nepieciešamo Pakalpojuma speciālistu piesaiste un </a:t>
            </a:r>
            <a:r>
              <a:rPr lang="lv-LV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starpinstitucionālā</a:t>
            </a:r>
            <a:r>
              <a:rPr lang="lv-LV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sadarbība. Pakalpojuma sociālais darbinieks īsteno saziņu un komunikāciju ar citu institūciju pārstāvjiem dažādos sadarbības posmos.</a:t>
            </a:r>
            <a:endParaRPr lang="lv-LV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Arrow: Down 18">
            <a:extLst>
              <a:ext uri="{FF2B5EF4-FFF2-40B4-BE49-F238E27FC236}">
                <a16:creationId xmlns:a16="http://schemas.microsoft.com/office/drawing/2014/main" id="{B9FCB78A-F938-104E-8B35-84467559125A}"/>
              </a:ext>
            </a:extLst>
          </p:cNvPr>
          <p:cNvSpPr/>
          <p:nvPr/>
        </p:nvSpPr>
        <p:spPr>
          <a:xfrm>
            <a:off x="7546810" y="948662"/>
            <a:ext cx="133397" cy="17272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0" name="Arrow: Down 19">
            <a:extLst>
              <a:ext uri="{FF2B5EF4-FFF2-40B4-BE49-F238E27FC236}">
                <a16:creationId xmlns:a16="http://schemas.microsoft.com/office/drawing/2014/main" id="{B424CCA8-FD10-4768-A82B-513D9BB17A89}"/>
              </a:ext>
            </a:extLst>
          </p:cNvPr>
          <p:cNvSpPr/>
          <p:nvPr/>
        </p:nvSpPr>
        <p:spPr>
          <a:xfrm>
            <a:off x="7546809" y="1697814"/>
            <a:ext cx="133397" cy="17272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3" name="Arrow: Down 22">
            <a:extLst>
              <a:ext uri="{FF2B5EF4-FFF2-40B4-BE49-F238E27FC236}">
                <a16:creationId xmlns:a16="http://schemas.microsoft.com/office/drawing/2014/main" id="{ED5EF729-4046-03AE-AC3D-1F430CAB6688}"/>
              </a:ext>
            </a:extLst>
          </p:cNvPr>
          <p:cNvSpPr/>
          <p:nvPr/>
        </p:nvSpPr>
        <p:spPr>
          <a:xfrm>
            <a:off x="7543454" y="2617878"/>
            <a:ext cx="133397" cy="17272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4" name="Arrow: Down 23">
            <a:extLst>
              <a:ext uri="{FF2B5EF4-FFF2-40B4-BE49-F238E27FC236}">
                <a16:creationId xmlns:a16="http://schemas.microsoft.com/office/drawing/2014/main" id="{80A2AC4E-51AA-9F5F-E754-F1DDFF20D319}"/>
              </a:ext>
            </a:extLst>
          </p:cNvPr>
          <p:cNvSpPr/>
          <p:nvPr/>
        </p:nvSpPr>
        <p:spPr>
          <a:xfrm>
            <a:off x="7554905" y="3460185"/>
            <a:ext cx="133397" cy="17272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  <p:sp>
        <p:nvSpPr>
          <p:cNvPr id="25" name="Arrow: Down 24">
            <a:extLst>
              <a:ext uri="{FF2B5EF4-FFF2-40B4-BE49-F238E27FC236}">
                <a16:creationId xmlns:a16="http://schemas.microsoft.com/office/drawing/2014/main" id="{4CADB29D-DACB-8CFF-D320-D60A77DA0527}"/>
              </a:ext>
            </a:extLst>
          </p:cNvPr>
          <p:cNvSpPr/>
          <p:nvPr/>
        </p:nvSpPr>
        <p:spPr>
          <a:xfrm>
            <a:off x="7554904" y="4169250"/>
            <a:ext cx="133397" cy="17272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6" name="Arrow: Down 25">
            <a:extLst>
              <a:ext uri="{FF2B5EF4-FFF2-40B4-BE49-F238E27FC236}">
                <a16:creationId xmlns:a16="http://schemas.microsoft.com/office/drawing/2014/main" id="{03992B49-90E5-AF8F-CCC2-46887C7114E5}"/>
              </a:ext>
            </a:extLst>
          </p:cNvPr>
          <p:cNvSpPr/>
          <p:nvPr/>
        </p:nvSpPr>
        <p:spPr>
          <a:xfrm>
            <a:off x="7559649" y="5574223"/>
            <a:ext cx="133397" cy="17272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24445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278A641-139B-839E-E0F1-9241DF36378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21757" y="308536"/>
            <a:ext cx="10980001" cy="832107"/>
          </a:xfrm>
        </p:spPr>
        <p:txBody>
          <a:bodyPr/>
          <a:lstStyle/>
          <a:p>
            <a:pPr algn="ctr"/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Pakalpojumu klāsts</a:t>
            </a:r>
            <a:r>
              <a:rPr lang="lv-LV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BKUS klātienē</a:t>
            </a:r>
            <a:r>
              <a:rPr lang="lv-LV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un</a:t>
            </a:r>
            <a:r>
              <a:rPr lang="lv-LV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mērķa grupas dzīvesvietā</a:t>
            </a:r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485C77-A735-5E06-5ABA-74CBA4F53E1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34878" y="1468601"/>
            <a:ext cx="10979999" cy="3958506"/>
          </a:xfrm>
        </p:spPr>
        <p:txBody>
          <a:bodyPr/>
          <a:lstStyle/>
          <a:p>
            <a:pPr algn="just"/>
            <a:r>
              <a:rPr lang="lv-LV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Sociālā darbinieka konsultācijas;</a:t>
            </a:r>
          </a:p>
          <a:p>
            <a:pPr algn="just"/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Psihologa konsultācijas;</a:t>
            </a:r>
          </a:p>
          <a:p>
            <a:pPr algn="just"/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Kapelāna konsultācijas;</a:t>
            </a:r>
          </a:p>
          <a:p>
            <a:pPr algn="just"/>
            <a:r>
              <a:rPr lang="lv-LV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Pediatrijas spēļu speciālists </a:t>
            </a:r>
            <a:r>
              <a:rPr lang="lv-LV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(tikai klātienē </a:t>
            </a:r>
            <a:r>
              <a:rPr lang="lv-LV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BKUS);</a:t>
            </a:r>
          </a:p>
          <a:p>
            <a:pPr algn="just"/>
            <a:r>
              <a:rPr lang="lv-LV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Auklītes pakalpojums (tikai klātienē BKUS);</a:t>
            </a:r>
            <a:endParaRPr lang="lv-LV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lv-LV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Pirmās emocionālās palīdzības  mammas konsultācijas (PEP);</a:t>
            </a:r>
          </a:p>
          <a:p>
            <a:pPr algn="just"/>
            <a:r>
              <a:rPr lang="lv-LV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Atbalsta grupas;</a:t>
            </a:r>
          </a:p>
          <a:p>
            <a:pPr marL="0" indent="0" algn="just">
              <a:buNone/>
            </a:pPr>
            <a:r>
              <a:rPr lang="lv-LV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lv-LV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lv-LV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3C18F13-1228-5CE1-3AD7-9E3290B531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6160" y="1060256"/>
            <a:ext cx="5229033" cy="384333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8D39378-6D8F-F86A-7C4D-3CBC1D308D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7160" y="5011697"/>
            <a:ext cx="3952875" cy="67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4683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B20B4D0-84B1-80D2-8520-4B0265496D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69578" y="649254"/>
            <a:ext cx="2646392" cy="4863623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Pakalpojuma saņemšanas shēmas galvenie posmi mērķa grupai  atbalsta saņemšanai  dzīvesvietā sadarbībā ar sociālo dienestu (SD)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37916E7-4BE7-53DD-DFA3-3159EDE3EB78}"/>
              </a:ext>
            </a:extLst>
          </p:cNvPr>
          <p:cNvSpPr/>
          <p:nvPr/>
        </p:nvSpPr>
        <p:spPr>
          <a:xfrm>
            <a:off x="3778445" y="909926"/>
            <a:ext cx="7536728" cy="2522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Rekomendāciju izsniegšana likumiskajam pārstāvim/bērnam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76E0DF-07E8-3C1C-4F65-66DD2C84A249}"/>
              </a:ext>
            </a:extLst>
          </p:cNvPr>
          <p:cNvSpPr/>
          <p:nvPr/>
        </p:nvSpPr>
        <p:spPr>
          <a:xfrm>
            <a:off x="3778446" y="3081066"/>
            <a:ext cx="7536728" cy="484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SD izvērtēta pakalpojuma saņemšana/ pieejamība atbilstoši rekomendācijām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DB83EB1-9D25-23B2-95F2-53F8C8040B99}"/>
              </a:ext>
            </a:extLst>
          </p:cNvPr>
          <p:cNvSpPr/>
          <p:nvPr/>
        </p:nvSpPr>
        <p:spPr>
          <a:xfrm>
            <a:off x="3778446" y="1498523"/>
            <a:ext cx="7536728" cy="5789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Rekomendāciju nosūtīšana SD uz SOPA </a:t>
            </a:r>
            <a:endParaRPr lang="lv-LV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7F559E7-855F-D4B4-A5EA-07C710052DE6}"/>
              </a:ext>
            </a:extLst>
          </p:cNvPr>
          <p:cNvSpPr/>
          <p:nvPr/>
        </p:nvSpPr>
        <p:spPr>
          <a:xfrm>
            <a:off x="3778446" y="3862084"/>
            <a:ext cx="3704734" cy="5247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Saņem pakalpojumu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A6B2B31-9299-4EA0-D6EB-933578EC5F3B}"/>
              </a:ext>
            </a:extLst>
          </p:cNvPr>
          <p:cNvSpPr/>
          <p:nvPr/>
        </p:nvSpPr>
        <p:spPr>
          <a:xfrm>
            <a:off x="8178352" y="3862084"/>
            <a:ext cx="3136822" cy="484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Pakalpojums nav pieejams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8453FD1-BD30-A32D-9BC4-61609D95B882}"/>
              </a:ext>
            </a:extLst>
          </p:cNvPr>
          <p:cNvSpPr/>
          <p:nvPr/>
        </p:nvSpPr>
        <p:spPr>
          <a:xfrm>
            <a:off x="3778444" y="4670135"/>
            <a:ext cx="7536729" cy="6893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Atgriezeniskās saites sniegšana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7CBBE0A-7E87-1C6C-0880-543336A5B415}"/>
              </a:ext>
            </a:extLst>
          </p:cNvPr>
          <p:cNvSpPr/>
          <p:nvPr/>
        </p:nvSpPr>
        <p:spPr>
          <a:xfrm>
            <a:off x="3778446" y="2374161"/>
            <a:ext cx="7536728" cy="4102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Tiek uzsākta sadarbība ar SD</a:t>
            </a:r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0115DD2E-EF6E-A651-46CA-669C13E444FD}"/>
              </a:ext>
            </a:extLst>
          </p:cNvPr>
          <p:cNvSpPr/>
          <p:nvPr/>
        </p:nvSpPr>
        <p:spPr>
          <a:xfrm>
            <a:off x="5564113" y="4389238"/>
            <a:ext cx="133397" cy="17272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5" name="Arrow: Down 14">
            <a:extLst>
              <a:ext uri="{FF2B5EF4-FFF2-40B4-BE49-F238E27FC236}">
                <a16:creationId xmlns:a16="http://schemas.microsoft.com/office/drawing/2014/main" id="{EB1F4B3A-51DF-594B-F963-6D121D5BC4FB}"/>
              </a:ext>
            </a:extLst>
          </p:cNvPr>
          <p:cNvSpPr/>
          <p:nvPr/>
        </p:nvSpPr>
        <p:spPr>
          <a:xfrm>
            <a:off x="7747618" y="2077094"/>
            <a:ext cx="133397" cy="17272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id="{E5D42A5F-E4C0-9412-2659-1B94264E41D0}"/>
              </a:ext>
            </a:extLst>
          </p:cNvPr>
          <p:cNvSpPr/>
          <p:nvPr/>
        </p:nvSpPr>
        <p:spPr>
          <a:xfrm>
            <a:off x="7747618" y="2773153"/>
            <a:ext cx="133397" cy="17272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7" name="Arrow: Down 16">
            <a:extLst>
              <a:ext uri="{FF2B5EF4-FFF2-40B4-BE49-F238E27FC236}">
                <a16:creationId xmlns:a16="http://schemas.microsoft.com/office/drawing/2014/main" id="{780C8386-564F-568C-F7BD-A60FD7FD86B9}"/>
              </a:ext>
            </a:extLst>
          </p:cNvPr>
          <p:cNvSpPr/>
          <p:nvPr/>
        </p:nvSpPr>
        <p:spPr>
          <a:xfrm>
            <a:off x="5564114" y="3558976"/>
            <a:ext cx="133397" cy="17272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8" name="Arrow: Down 17">
            <a:extLst>
              <a:ext uri="{FF2B5EF4-FFF2-40B4-BE49-F238E27FC236}">
                <a16:creationId xmlns:a16="http://schemas.microsoft.com/office/drawing/2014/main" id="{2CD08AFD-5DF5-017A-04C7-795417CDFE7D}"/>
              </a:ext>
            </a:extLst>
          </p:cNvPr>
          <p:cNvSpPr/>
          <p:nvPr/>
        </p:nvSpPr>
        <p:spPr>
          <a:xfrm>
            <a:off x="9760591" y="3565394"/>
            <a:ext cx="133397" cy="17272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9" name="Arrow: Down 18">
            <a:extLst>
              <a:ext uri="{FF2B5EF4-FFF2-40B4-BE49-F238E27FC236}">
                <a16:creationId xmlns:a16="http://schemas.microsoft.com/office/drawing/2014/main" id="{DF2C2D12-04F1-677E-3181-56DCA6BAE773}"/>
              </a:ext>
            </a:extLst>
          </p:cNvPr>
          <p:cNvSpPr/>
          <p:nvPr/>
        </p:nvSpPr>
        <p:spPr>
          <a:xfrm>
            <a:off x="7747617" y="1189998"/>
            <a:ext cx="133397" cy="17272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0" name="Arrow: Down 19">
            <a:extLst>
              <a:ext uri="{FF2B5EF4-FFF2-40B4-BE49-F238E27FC236}">
                <a16:creationId xmlns:a16="http://schemas.microsoft.com/office/drawing/2014/main" id="{CFB709EE-7F4E-F2A2-0ADA-B405F7B84116}"/>
              </a:ext>
            </a:extLst>
          </p:cNvPr>
          <p:cNvSpPr/>
          <p:nvPr/>
        </p:nvSpPr>
        <p:spPr>
          <a:xfrm>
            <a:off x="9760591" y="4369009"/>
            <a:ext cx="133397" cy="17272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49332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B20B4D0-84B1-80D2-8520-4B0265496D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7507" y="743710"/>
            <a:ext cx="2646392" cy="4863623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Pakalpojuma saņemšanas shēmas galvenie posmi mērķa grupai  atbalsta saņemšanai  dzīvesvietā bez SD iesaistes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37916E7-4BE7-53DD-DFA3-3159EDE3EB78}"/>
              </a:ext>
            </a:extLst>
          </p:cNvPr>
          <p:cNvSpPr/>
          <p:nvPr/>
        </p:nvSpPr>
        <p:spPr>
          <a:xfrm>
            <a:off x="2926079" y="500870"/>
            <a:ext cx="8970548" cy="3824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Rekomendāciju izsniegšana likumiskajam pārstāvim/bērnam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76E0DF-07E8-3C1C-4F65-66DD2C84A249}"/>
              </a:ext>
            </a:extLst>
          </p:cNvPr>
          <p:cNvSpPr/>
          <p:nvPr/>
        </p:nvSpPr>
        <p:spPr>
          <a:xfrm>
            <a:off x="2896830" y="5408221"/>
            <a:ext cx="6862638" cy="484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Vienojas par noslēguma tikšanos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DB83EB1-9D25-23B2-95F2-53F8C8040B99}"/>
              </a:ext>
            </a:extLst>
          </p:cNvPr>
          <p:cNvSpPr/>
          <p:nvPr/>
        </p:nvSpPr>
        <p:spPr>
          <a:xfrm>
            <a:off x="2896830" y="4378115"/>
            <a:ext cx="1866441" cy="7754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Rekomendācijas izpildītas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7F559E7-855F-D4B4-A5EA-07C710052DE6}"/>
              </a:ext>
            </a:extLst>
          </p:cNvPr>
          <p:cNvSpPr/>
          <p:nvPr/>
        </p:nvSpPr>
        <p:spPr>
          <a:xfrm>
            <a:off x="2918458" y="2919381"/>
            <a:ext cx="3444241" cy="5244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Mērķa grupa saņem pakalpojumu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A6B2B31-9299-4EA0-D6EB-933578EC5F3B}"/>
              </a:ext>
            </a:extLst>
          </p:cNvPr>
          <p:cNvSpPr/>
          <p:nvPr/>
        </p:nvSpPr>
        <p:spPr>
          <a:xfrm>
            <a:off x="6658130" y="2923843"/>
            <a:ext cx="3101338" cy="5051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Turpina sadarbību ar Pakalpojuma sociālo darbinieku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8453FD1-BD30-A32D-9BC4-61609D95B882}"/>
              </a:ext>
            </a:extLst>
          </p:cNvPr>
          <p:cNvSpPr/>
          <p:nvPr/>
        </p:nvSpPr>
        <p:spPr>
          <a:xfrm>
            <a:off x="2903460" y="3639120"/>
            <a:ext cx="6873241" cy="484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Atgriezeniskās saites sniegšana no mērķa grupas</a:t>
            </a:r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0115DD2E-EF6E-A651-46CA-669C13E444FD}"/>
              </a:ext>
            </a:extLst>
          </p:cNvPr>
          <p:cNvSpPr/>
          <p:nvPr/>
        </p:nvSpPr>
        <p:spPr>
          <a:xfrm>
            <a:off x="4640578" y="1780159"/>
            <a:ext cx="133397" cy="17272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5" name="Arrow: Down 14">
            <a:extLst>
              <a:ext uri="{FF2B5EF4-FFF2-40B4-BE49-F238E27FC236}">
                <a16:creationId xmlns:a16="http://schemas.microsoft.com/office/drawing/2014/main" id="{EB1F4B3A-51DF-594B-F963-6D121D5BC4FB}"/>
              </a:ext>
            </a:extLst>
          </p:cNvPr>
          <p:cNvSpPr/>
          <p:nvPr/>
        </p:nvSpPr>
        <p:spPr>
          <a:xfrm>
            <a:off x="6273381" y="915165"/>
            <a:ext cx="133397" cy="17272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7" name="Arrow: Down 16">
            <a:extLst>
              <a:ext uri="{FF2B5EF4-FFF2-40B4-BE49-F238E27FC236}">
                <a16:creationId xmlns:a16="http://schemas.microsoft.com/office/drawing/2014/main" id="{780C8386-564F-568C-F7BD-A60FD7FD86B9}"/>
              </a:ext>
            </a:extLst>
          </p:cNvPr>
          <p:cNvSpPr/>
          <p:nvPr/>
        </p:nvSpPr>
        <p:spPr>
          <a:xfrm>
            <a:off x="8106992" y="1755643"/>
            <a:ext cx="133397" cy="17272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8" name="Arrow: Down 17">
            <a:extLst>
              <a:ext uri="{FF2B5EF4-FFF2-40B4-BE49-F238E27FC236}">
                <a16:creationId xmlns:a16="http://schemas.microsoft.com/office/drawing/2014/main" id="{2CD08AFD-5DF5-017A-04C7-795417CDFE7D}"/>
              </a:ext>
            </a:extLst>
          </p:cNvPr>
          <p:cNvSpPr/>
          <p:nvPr/>
        </p:nvSpPr>
        <p:spPr>
          <a:xfrm>
            <a:off x="10963761" y="1929834"/>
            <a:ext cx="133397" cy="17272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9" name="Arrow: Down 18">
            <a:extLst>
              <a:ext uri="{FF2B5EF4-FFF2-40B4-BE49-F238E27FC236}">
                <a16:creationId xmlns:a16="http://schemas.microsoft.com/office/drawing/2014/main" id="{DF2C2D12-04F1-677E-3181-56DCA6BAE773}"/>
              </a:ext>
            </a:extLst>
          </p:cNvPr>
          <p:cNvSpPr/>
          <p:nvPr/>
        </p:nvSpPr>
        <p:spPr>
          <a:xfrm>
            <a:off x="10958499" y="927333"/>
            <a:ext cx="133397" cy="17272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0" name="Arrow: Down 19">
            <a:extLst>
              <a:ext uri="{FF2B5EF4-FFF2-40B4-BE49-F238E27FC236}">
                <a16:creationId xmlns:a16="http://schemas.microsoft.com/office/drawing/2014/main" id="{CFB709EE-7F4E-F2A2-0ADA-B405F7B84116}"/>
              </a:ext>
            </a:extLst>
          </p:cNvPr>
          <p:cNvSpPr/>
          <p:nvPr/>
        </p:nvSpPr>
        <p:spPr>
          <a:xfrm>
            <a:off x="4634826" y="2746661"/>
            <a:ext cx="133397" cy="17272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A78611C-D02D-14D8-C2F8-4C140107114C}"/>
              </a:ext>
            </a:extLst>
          </p:cNvPr>
          <p:cNvSpPr/>
          <p:nvPr/>
        </p:nvSpPr>
        <p:spPr>
          <a:xfrm>
            <a:off x="10153767" y="1105179"/>
            <a:ext cx="1742859" cy="7886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Nevēlas turpināt dalību Projektā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03FB5AA-9FA3-CE10-BA58-077F102F0B07}"/>
              </a:ext>
            </a:extLst>
          </p:cNvPr>
          <p:cNvSpPr/>
          <p:nvPr/>
        </p:nvSpPr>
        <p:spPr>
          <a:xfrm>
            <a:off x="2926080" y="1125285"/>
            <a:ext cx="6833388" cy="6090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Vienojas par turpmāko sadarbību Projekta ietvarā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8F6FC2A-BA51-B087-C2C6-69637F6E0B34}"/>
              </a:ext>
            </a:extLst>
          </p:cNvPr>
          <p:cNvSpPr/>
          <p:nvPr/>
        </p:nvSpPr>
        <p:spPr>
          <a:xfrm>
            <a:off x="2910902" y="2012472"/>
            <a:ext cx="3444240" cy="7389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Pakalpojuma speciālists turpina sniegt konsultācijas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DC8184F-F935-29D2-4DAF-08F4BC27EE40}"/>
              </a:ext>
            </a:extLst>
          </p:cNvPr>
          <p:cNvSpPr/>
          <p:nvPr/>
        </p:nvSpPr>
        <p:spPr>
          <a:xfrm>
            <a:off x="6663488" y="2007180"/>
            <a:ext cx="3101340" cy="7394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Mērķa grupa pakalpojumu saņem pie citiem speciālistiem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D44F924-6F4A-018A-4776-8CC8B384E66A}"/>
              </a:ext>
            </a:extLst>
          </p:cNvPr>
          <p:cNvSpPr/>
          <p:nvPr/>
        </p:nvSpPr>
        <p:spPr>
          <a:xfrm>
            <a:off x="10153768" y="2244493"/>
            <a:ext cx="1742856" cy="11020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Rekomendētos pakalpojumus saņem pie citiem speciālistiem</a:t>
            </a:r>
          </a:p>
        </p:txBody>
      </p:sp>
      <p:sp>
        <p:nvSpPr>
          <p:cNvPr id="26" name="Arrow: Down 25">
            <a:extLst>
              <a:ext uri="{FF2B5EF4-FFF2-40B4-BE49-F238E27FC236}">
                <a16:creationId xmlns:a16="http://schemas.microsoft.com/office/drawing/2014/main" id="{5944DF31-BD67-26CA-5C7F-8BCB2B3A4B24}"/>
              </a:ext>
            </a:extLst>
          </p:cNvPr>
          <p:cNvSpPr/>
          <p:nvPr/>
        </p:nvSpPr>
        <p:spPr>
          <a:xfrm>
            <a:off x="8108148" y="2744191"/>
            <a:ext cx="133397" cy="17272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7" name="Arrow: Down 26">
            <a:extLst>
              <a:ext uri="{FF2B5EF4-FFF2-40B4-BE49-F238E27FC236}">
                <a16:creationId xmlns:a16="http://schemas.microsoft.com/office/drawing/2014/main" id="{5DBCA2C0-A47F-526A-498D-63F681FD4994}"/>
              </a:ext>
            </a:extLst>
          </p:cNvPr>
          <p:cNvSpPr/>
          <p:nvPr/>
        </p:nvSpPr>
        <p:spPr>
          <a:xfrm>
            <a:off x="4633022" y="3461838"/>
            <a:ext cx="133397" cy="17272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8" name="Arrow: Down 27">
            <a:extLst>
              <a:ext uri="{FF2B5EF4-FFF2-40B4-BE49-F238E27FC236}">
                <a16:creationId xmlns:a16="http://schemas.microsoft.com/office/drawing/2014/main" id="{73515098-EA00-0AA6-4989-38AAC8945C91}"/>
              </a:ext>
            </a:extLst>
          </p:cNvPr>
          <p:cNvSpPr/>
          <p:nvPr/>
        </p:nvSpPr>
        <p:spPr>
          <a:xfrm>
            <a:off x="8121460" y="3443815"/>
            <a:ext cx="133397" cy="17272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9" name="Arrow: Down 28">
            <a:extLst>
              <a:ext uri="{FF2B5EF4-FFF2-40B4-BE49-F238E27FC236}">
                <a16:creationId xmlns:a16="http://schemas.microsoft.com/office/drawing/2014/main" id="{24A0762D-4921-923C-BB30-0F7F6D3FD4CA}"/>
              </a:ext>
            </a:extLst>
          </p:cNvPr>
          <p:cNvSpPr/>
          <p:nvPr/>
        </p:nvSpPr>
        <p:spPr>
          <a:xfrm>
            <a:off x="8121459" y="4160847"/>
            <a:ext cx="133397" cy="17272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31" name="Arrow: Down 30">
            <a:extLst>
              <a:ext uri="{FF2B5EF4-FFF2-40B4-BE49-F238E27FC236}">
                <a16:creationId xmlns:a16="http://schemas.microsoft.com/office/drawing/2014/main" id="{B17BDF3E-44B6-BF29-119B-49A0C8940304}"/>
              </a:ext>
            </a:extLst>
          </p:cNvPr>
          <p:cNvSpPr/>
          <p:nvPr/>
        </p:nvSpPr>
        <p:spPr>
          <a:xfrm>
            <a:off x="3696653" y="4145002"/>
            <a:ext cx="133397" cy="17272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32" name="Arrow: Down 31">
            <a:extLst>
              <a:ext uri="{FF2B5EF4-FFF2-40B4-BE49-F238E27FC236}">
                <a16:creationId xmlns:a16="http://schemas.microsoft.com/office/drawing/2014/main" id="{4CA27FDE-6DB9-D1E0-11E9-56D28470D0A3}"/>
              </a:ext>
            </a:extLst>
          </p:cNvPr>
          <p:cNvSpPr/>
          <p:nvPr/>
        </p:nvSpPr>
        <p:spPr>
          <a:xfrm>
            <a:off x="6227986" y="4141358"/>
            <a:ext cx="133397" cy="17272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927F75E-01C0-308A-57D6-E290E832D02D}"/>
              </a:ext>
            </a:extLst>
          </p:cNvPr>
          <p:cNvSpPr/>
          <p:nvPr/>
        </p:nvSpPr>
        <p:spPr>
          <a:xfrm>
            <a:off x="7566660" y="4396285"/>
            <a:ext cx="2192808" cy="7034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Rekomendācijas nav izpildītas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A0177DE-0D2C-502C-3A8C-B157F8A02227}"/>
              </a:ext>
            </a:extLst>
          </p:cNvPr>
          <p:cNvSpPr/>
          <p:nvPr/>
        </p:nvSpPr>
        <p:spPr>
          <a:xfrm>
            <a:off x="5382684" y="4401577"/>
            <a:ext cx="1737024" cy="7692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Rekomendācijas izpildītas daļēji</a:t>
            </a:r>
          </a:p>
        </p:txBody>
      </p:sp>
      <p:sp>
        <p:nvSpPr>
          <p:cNvPr id="34" name="Arrow: Down 33">
            <a:extLst>
              <a:ext uri="{FF2B5EF4-FFF2-40B4-BE49-F238E27FC236}">
                <a16:creationId xmlns:a16="http://schemas.microsoft.com/office/drawing/2014/main" id="{A285021D-995F-D3C7-93E1-B8D58593F277}"/>
              </a:ext>
            </a:extLst>
          </p:cNvPr>
          <p:cNvSpPr/>
          <p:nvPr/>
        </p:nvSpPr>
        <p:spPr>
          <a:xfrm>
            <a:off x="6221745" y="5203143"/>
            <a:ext cx="133397" cy="17272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20224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0AB6C97-A3E9-238F-155E-EBC1EC50EC5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Rekomendāciju izstrāde:</a:t>
            </a:r>
          </a:p>
          <a:p>
            <a:endParaRPr lang="lv-LV" dirty="0"/>
          </a:p>
          <a:p>
            <a:endParaRPr lang="lv-LV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BB6BB0-DEAA-0243-0BA6-83FCE30FA5C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64598" y="1135154"/>
            <a:ext cx="10980000" cy="4587691"/>
          </a:xfrm>
        </p:spPr>
        <p:txBody>
          <a:bodyPr/>
          <a:lstStyle/>
          <a:p>
            <a:r>
              <a:rPr lang="lv-LV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Rekomendāciju izstrāde </a:t>
            </a:r>
            <a:r>
              <a:rPr lang="lv-LV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atbilstoši katram </a:t>
            </a:r>
            <a:r>
              <a:rPr lang="lv-LV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individuālajam gadījumam</a:t>
            </a:r>
            <a:r>
              <a:rPr lang="lv-LV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lvl="1" indent="0">
              <a:buNone/>
            </a:pPr>
            <a:r>
              <a:rPr lang="lv-LV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Norādot nepieciešamo pakalpojuma veidu un mērķi;</a:t>
            </a:r>
          </a:p>
          <a:p>
            <a:pPr marL="457200" lvl="1" indent="0">
              <a:buNone/>
            </a:pPr>
            <a:endParaRPr lang="lv-LV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lv-LV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Piemēram: </a:t>
            </a:r>
            <a:r>
              <a:rPr lang="lv-LV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Regulāras psihologa konsultācijas ar mērķi veicināt savu emocionālo reakciju apzināšanos un līdzsvarotu pašvērtējumu, veicināt labāku adaptāciju.</a:t>
            </a:r>
          </a:p>
          <a:p>
            <a:pPr marL="457200" lvl="1" indent="0">
              <a:buNone/>
            </a:pPr>
            <a:endParaRPr lang="lv-LV" sz="18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lv-LV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Sagatavotās rekomendācijas ir pieejams </a:t>
            </a:r>
            <a:r>
              <a:rPr lang="lv-LV" sz="1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BKUS Pacienta portālā</a:t>
            </a:r>
          </a:p>
          <a:p>
            <a:r>
              <a:rPr lang="lv-LV" sz="1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Elektroniskās sistēmas sasaiste starp BKUS un pašvaldībām noslēdzot </a:t>
            </a:r>
            <a:r>
              <a:rPr lang="lv-LV" sz="1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sadarbības līgumu.</a:t>
            </a:r>
          </a:p>
          <a:p>
            <a:endParaRPr lang="lv-LV" sz="18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sz="18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lv-LV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651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8DDEF45-9D7F-8BD6-1FA3-AD1EF37C6ED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26936" y="156936"/>
            <a:ext cx="10980000" cy="661418"/>
          </a:xfrm>
        </p:spPr>
        <p:txBody>
          <a:bodyPr/>
          <a:lstStyle/>
          <a:p>
            <a:r>
              <a:rPr lang="lv-LV" dirty="0"/>
              <a:t>Rekomendācijās iekļautie pakalpojumi (visi)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8291846-232F-DFBC-2C3B-618C885BD9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001" y="818355"/>
            <a:ext cx="9979908" cy="6039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6725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B00040"/>
      </a:dk2>
      <a:lt2>
        <a:srgbClr val="FEFFFF"/>
      </a:lt2>
      <a:accent1>
        <a:srgbClr val="BFCD50"/>
      </a:accent1>
      <a:accent2>
        <a:srgbClr val="0C5CED"/>
      </a:accent2>
      <a:accent3>
        <a:srgbClr val="3CA3DD"/>
      </a:accent3>
      <a:accent4>
        <a:srgbClr val="00C6A6"/>
      </a:accent4>
      <a:accent5>
        <a:srgbClr val="FAD722"/>
      </a:accent5>
      <a:accent6>
        <a:srgbClr val="FF930A"/>
      </a:accent6>
      <a:hlink>
        <a:srgbClr val="0563C1"/>
      </a:hlink>
      <a:folHlink>
        <a:srgbClr val="0C5CED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KUS_Prezentacijas-template_16-9" id="{CD07539C-5F39-1049-89D7-BC845570BFA3}" vid="{751D434E-2773-3A46-B3C9-7CE62C7DCA3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BKUS_Prezentacijas-template_16-9</Template>
  <TotalTime>10100</TotalTime>
  <Words>767</Words>
  <Application>Microsoft Office PowerPoint</Application>
  <PresentationFormat>Widescreen</PresentationFormat>
  <Paragraphs>102</Paragraphs>
  <Slides>19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Times New Roman</vt:lpstr>
      <vt:lpstr>Wingdings</vt:lpstr>
      <vt:lpstr>Office Theme</vt:lpstr>
      <vt:lpstr>Projekts: «Atbalsta sistēmas izveide bērniem ar smagām diagnozēm un viņu ģimenes locekļiem»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Paldies!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Projekts: «Atbalsta programma bērniem ar smagām diagnozēm un viņu ģimenes locekļiem»</dc:title>
  <dc:creator>Lelde Bērziņa</dc:creator>
  <cp:lastModifiedBy>Liene Abricka</cp:lastModifiedBy>
  <cp:revision>80</cp:revision>
  <cp:lastPrinted>2022-09-15T06:24:17Z</cp:lastPrinted>
  <dcterms:created xsi:type="dcterms:W3CDTF">2022-05-03T06:21:41Z</dcterms:created>
  <dcterms:modified xsi:type="dcterms:W3CDTF">2024-06-26T11:04:05Z</dcterms:modified>
</cp:coreProperties>
</file>