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49"/>
  </p:notesMasterIdLst>
  <p:sldIdLst>
    <p:sldId id="256" r:id="rId2"/>
    <p:sldId id="259" r:id="rId3"/>
    <p:sldId id="3429" r:id="rId4"/>
    <p:sldId id="262" r:id="rId5"/>
    <p:sldId id="261" r:id="rId6"/>
    <p:sldId id="260" r:id="rId7"/>
    <p:sldId id="263" r:id="rId8"/>
    <p:sldId id="3430" r:id="rId9"/>
    <p:sldId id="3433" r:id="rId10"/>
    <p:sldId id="258" r:id="rId11"/>
    <p:sldId id="3431" r:id="rId12"/>
    <p:sldId id="3432" r:id="rId13"/>
    <p:sldId id="266" r:id="rId14"/>
    <p:sldId id="3425" r:id="rId15"/>
    <p:sldId id="268" r:id="rId16"/>
    <p:sldId id="3407" r:id="rId17"/>
    <p:sldId id="3408" r:id="rId18"/>
    <p:sldId id="267" r:id="rId19"/>
    <p:sldId id="264" r:id="rId20"/>
    <p:sldId id="265" r:id="rId21"/>
    <p:sldId id="3428" r:id="rId22"/>
    <p:sldId id="3403" r:id="rId23"/>
    <p:sldId id="3427" r:id="rId24"/>
    <p:sldId id="3397" r:id="rId25"/>
    <p:sldId id="3400" r:id="rId26"/>
    <p:sldId id="3399" r:id="rId27"/>
    <p:sldId id="3317" r:id="rId28"/>
    <p:sldId id="3404" r:id="rId29"/>
    <p:sldId id="3417" r:id="rId30"/>
    <p:sldId id="3406" r:id="rId31"/>
    <p:sldId id="3308" r:id="rId32"/>
    <p:sldId id="257" r:id="rId33"/>
    <p:sldId id="3415" r:id="rId34"/>
    <p:sldId id="363" r:id="rId35"/>
    <p:sldId id="3316" r:id="rId36"/>
    <p:sldId id="3376" r:id="rId37"/>
    <p:sldId id="3412" r:id="rId38"/>
    <p:sldId id="3354" r:id="rId39"/>
    <p:sldId id="3324" r:id="rId40"/>
    <p:sldId id="3345" r:id="rId41"/>
    <p:sldId id="3374" r:id="rId42"/>
    <p:sldId id="3378" r:id="rId43"/>
    <p:sldId id="3418" r:id="rId44"/>
    <p:sldId id="3419" r:id="rId45"/>
    <p:sldId id="3423" r:id="rId46"/>
    <p:sldId id="3421" r:id="rId47"/>
    <p:sldId id="3422" r:id="rId48"/>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661" autoAdjust="0"/>
  </p:normalViewPr>
  <p:slideViewPr>
    <p:cSldViewPr snapToGrid="0">
      <p:cViewPr varScale="1">
        <p:scale>
          <a:sx n="63" d="100"/>
          <a:sy n="63" d="100"/>
        </p:scale>
        <p:origin x="80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68DBF6-8357-481F-BEDF-A0BE8908E643}" type="doc">
      <dgm:prSet loTypeId="urn:microsoft.com/office/officeart/2005/8/layout/radial1" loCatId="relationship" qsTypeId="urn:microsoft.com/office/officeart/2005/8/quickstyle/simple3" qsCatId="simple" csTypeId="urn:microsoft.com/office/officeart/2005/8/colors/accent1_2" csCatId="accent1" phldr="1"/>
      <dgm:spPr/>
      <dgm:t>
        <a:bodyPr/>
        <a:lstStyle/>
        <a:p>
          <a:endParaRPr lang="lv-LV"/>
        </a:p>
      </dgm:t>
    </dgm:pt>
    <dgm:pt modelId="{40EE62D9-4070-4C6B-A0E7-57AE5FF22161}">
      <dgm:prSet phldrT="[Teksts]"/>
      <dgm:spPr/>
      <dgm:t>
        <a:bodyPr/>
        <a:lstStyle/>
        <a:p>
          <a:r>
            <a:rPr lang="lv-LV" dirty="0"/>
            <a:t>Bērns</a:t>
          </a:r>
        </a:p>
      </dgm:t>
    </dgm:pt>
    <dgm:pt modelId="{67883F52-9BE8-4A95-8BE8-7C4B2DABC34F}" type="parTrans" cxnId="{77250640-0BE0-4278-957D-C7FBCF6EB9E2}">
      <dgm:prSet/>
      <dgm:spPr/>
      <dgm:t>
        <a:bodyPr/>
        <a:lstStyle/>
        <a:p>
          <a:endParaRPr lang="lv-LV"/>
        </a:p>
      </dgm:t>
    </dgm:pt>
    <dgm:pt modelId="{7ECB7486-F579-4446-91AA-6B26B96AA5D4}" type="sibTrans" cxnId="{77250640-0BE0-4278-957D-C7FBCF6EB9E2}">
      <dgm:prSet/>
      <dgm:spPr/>
      <dgm:t>
        <a:bodyPr/>
        <a:lstStyle/>
        <a:p>
          <a:endParaRPr lang="lv-LV"/>
        </a:p>
      </dgm:t>
    </dgm:pt>
    <dgm:pt modelId="{D699C2F3-5C48-47F4-A7D7-16437C5AF620}">
      <dgm:prSet phldrT="[Teksts]"/>
      <dgm:spPr/>
      <dgm:t>
        <a:bodyPr/>
        <a:lstStyle/>
        <a:p>
          <a:r>
            <a:rPr lang="lv-LV" dirty="0"/>
            <a:t>Sociālais dienests</a:t>
          </a:r>
        </a:p>
      </dgm:t>
    </dgm:pt>
    <dgm:pt modelId="{DC40B3DB-532C-450B-8272-A4DAE7B1987D}" type="parTrans" cxnId="{C647F4F4-95C8-4933-82AB-1E718EA3AD7D}">
      <dgm:prSet/>
      <dgm:spPr/>
      <dgm:t>
        <a:bodyPr/>
        <a:lstStyle/>
        <a:p>
          <a:endParaRPr lang="lv-LV"/>
        </a:p>
      </dgm:t>
    </dgm:pt>
    <dgm:pt modelId="{376A65AC-514B-45DF-AC77-896A68514335}" type="sibTrans" cxnId="{C647F4F4-95C8-4933-82AB-1E718EA3AD7D}">
      <dgm:prSet/>
      <dgm:spPr/>
      <dgm:t>
        <a:bodyPr/>
        <a:lstStyle/>
        <a:p>
          <a:endParaRPr lang="lv-LV"/>
        </a:p>
      </dgm:t>
    </dgm:pt>
    <dgm:pt modelId="{5004706A-F1FD-4F83-A845-D61CA0CDEC2A}">
      <dgm:prSet phldrT="[Teksts]"/>
      <dgm:spPr/>
      <dgm:t>
        <a:bodyPr/>
        <a:lstStyle/>
        <a:p>
          <a:r>
            <a:rPr lang="lv-LV" dirty="0"/>
            <a:t>Policija </a:t>
          </a:r>
        </a:p>
      </dgm:t>
    </dgm:pt>
    <dgm:pt modelId="{1B152B94-E47A-4088-9DB7-03697F1A1B8B}" type="parTrans" cxnId="{7151DCD9-A92A-4652-93D8-AC8D5B7CB564}">
      <dgm:prSet/>
      <dgm:spPr/>
      <dgm:t>
        <a:bodyPr/>
        <a:lstStyle/>
        <a:p>
          <a:endParaRPr lang="lv-LV"/>
        </a:p>
      </dgm:t>
    </dgm:pt>
    <dgm:pt modelId="{FC6D0095-6EA4-4E55-8A96-98647740F567}" type="sibTrans" cxnId="{7151DCD9-A92A-4652-93D8-AC8D5B7CB564}">
      <dgm:prSet/>
      <dgm:spPr/>
      <dgm:t>
        <a:bodyPr/>
        <a:lstStyle/>
        <a:p>
          <a:endParaRPr lang="lv-LV"/>
        </a:p>
      </dgm:t>
    </dgm:pt>
    <dgm:pt modelId="{7D2DFE1C-91B4-43FF-82D6-0FC130A5CA6C}">
      <dgm:prSet phldrT="[Teksts]"/>
      <dgm:spPr/>
      <dgm:t>
        <a:bodyPr/>
        <a:lstStyle/>
        <a:p>
          <a:r>
            <a:rPr lang="lv-LV" dirty="0"/>
            <a:t>Skola</a:t>
          </a:r>
        </a:p>
      </dgm:t>
    </dgm:pt>
    <dgm:pt modelId="{68D11799-CB42-4307-85C2-CC63BB978B9F}" type="parTrans" cxnId="{D22E76FF-E3BE-45D0-9D67-2AB89A0AA933}">
      <dgm:prSet/>
      <dgm:spPr/>
      <dgm:t>
        <a:bodyPr/>
        <a:lstStyle/>
        <a:p>
          <a:endParaRPr lang="lv-LV"/>
        </a:p>
      </dgm:t>
    </dgm:pt>
    <dgm:pt modelId="{B8C45F28-2028-4339-89B6-0F44A6F34616}" type="sibTrans" cxnId="{D22E76FF-E3BE-45D0-9D67-2AB89A0AA933}">
      <dgm:prSet/>
      <dgm:spPr/>
      <dgm:t>
        <a:bodyPr/>
        <a:lstStyle/>
        <a:p>
          <a:endParaRPr lang="lv-LV"/>
        </a:p>
      </dgm:t>
    </dgm:pt>
    <dgm:pt modelId="{4025C3FA-D9A8-4944-B3DC-F8366E33A547}">
      <dgm:prSet phldrT="[Teksts]"/>
      <dgm:spPr/>
      <dgm:t>
        <a:bodyPr/>
        <a:lstStyle/>
        <a:p>
          <a:r>
            <a:rPr lang="lv-LV" dirty="0"/>
            <a:t>Bāriņtiesa</a:t>
          </a:r>
        </a:p>
      </dgm:t>
    </dgm:pt>
    <dgm:pt modelId="{2AFEA935-EC4A-4726-BF5B-E086DB4B0983}" type="parTrans" cxnId="{E96C1C54-8769-4F74-934C-F18C46C5EED9}">
      <dgm:prSet/>
      <dgm:spPr/>
      <dgm:t>
        <a:bodyPr/>
        <a:lstStyle/>
        <a:p>
          <a:endParaRPr lang="lv-LV"/>
        </a:p>
      </dgm:t>
    </dgm:pt>
    <dgm:pt modelId="{B07578BA-02B4-420D-881A-9C016081F779}" type="sibTrans" cxnId="{E96C1C54-8769-4F74-934C-F18C46C5EED9}">
      <dgm:prSet/>
      <dgm:spPr/>
      <dgm:t>
        <a:bodyPr/>
        <a:lstStyle/>
        <a:p>
          <a:endParaRPr lang="lv-LV"/>
        </a:p>
      </dgm:t>
    </dgm:pt>
    <dgm:pt modelId="{B0F5E66C-E8B3-4377-8DDC-87121B0FFAB5}">
      <dgm:prSet/>
      <dgm:spPr/>
      <dgm:t>
        <a:bodyPr/>
        <a:lstStyle/>
        <a:p>
          <a:r>
            <a:rPr lang="lv-LV" dirty="0"/>
            <a:t>Atbalsta centrs</a:t>
          </a:r>
        </a:p>
      </dgm:t>
    </dgm:pt>
    <dgm:pt modelId="{A7241BA1-E5B4-4F5C-AC6D-D25D0E1E6404}" type="parTrans" cxnId="{F998B082-0D5F-4562-87EA-6CA29A3B8927}">
      <dgm:prSet/>
      <dgm:spPr/>
      <dgm:t>
        <a:bodyPr/>
        <a:lstStyle/>
        <a:p>
          <a:endParaRPr lang="lv-LV"/>
        </a:p>
      </dgm:t>
    </dgm:pt>
    <dgm:pt modelId="{0D720F24-DE2D-4F25-B189-8645A9D78A50}" type="sibTrans" cxnId="{F998B082-0D5F-4562-87EA-6CA29A3B8927}">
      <dgm:prSet/>
      <dgm:spPr/>
      <dgm:t>
        <a:bodyPr/>
        <a:lstStyle/>
        <a:p>
          <a:endParaRPr lang="lv-LV"/>
        </a:p>
      </dgm:t>
    </dgm:pt>
    <dgm:pt modelId="{5BAA73F0-DC7D-4A3B-80D0-3472C6964844}">
      <dgm:prSet/>
      <dgm:spPr/>
      <dgm:t>
        <a:bodyPr/>
        <a:lstStyle/>
        <a:p>
          <a:r>
            <a:rPr lang="lv-LV" dirty="0"/>
            <a:t>Krīzes centrs</a:t>
          </a:r>
        </a:p>
      </dgm:t>
    </dgm:pt>
    <dgm:pt modelId="{49077965-3DB1-4BDA-AB33-D60995510A55}" type="parTrans" cxnId="{FED86A8F-7F31-4ECA-8885-70EEBAA55C76}">
      <dgm:prSet/>
      <dgm:spPr/>
      <dgm:t>
        <a:bodyPr/>
        <a:lstStyle/>
        <a:p>
          <a:endParaRPr lang="lv-LV"/>
        </a:p>
      </dgm:t>
    </dgm:pt>
    <dgm:pt modelId="{23891C0D-545A-4729-9DBC-051F92D0BB42}" type="sibTrans" cxnId="{FED86A8F-7F31-4ECA-8885-70EEBAA55C76}">
      <dgm:prSet/>
      <dgm:spPr/>
      <dgm:t>
        <a:bodyPr/>
        <a:lstStyle/>
        <a:p>
          <a:endParaRPr lang="lv-LV"/>
        </a:p>
      </dgm:t>
    </dgm:pt>
    <dgm:pt modelId="{980AC362-52B4-44DC-A3D8-59A6BAAA3D50}">
      <dgm:prSet/>
      <dgm:spPr/>
      <dgm:t>
        <a:bodyPr/>
        <a:lstStyle/>
        <a:p>
          <a:r>
            <a:rPr lang="lv-LV" dirty="0"/>
            <a:t>Bērnu dārzs</a:t>
          </a:r>
        </a:p>
      </dgm:t>
    </dgm:pt>
    <dgm:pt modelId="{D9C491DA-E5A6-47EC-8DF2-DE54176B2030}" type="parTrans" cxnId="{FDCB0ACF-1945-4129-A6C9-8C8D108217DA}">
      <dgm:prSet/>
      <dgm:spPr/>
      <dgm:t>
        <a:bodyPr/>
        <a:lstStyle/>
        <a:p>
          <a:endParaRPr lang="lv-LV"/>
        </a:p>
      </dgm:t>
    </dgm:pt>
    <dgm:pt modelId="{E57F024A-2CCA-46BD-9EA9-F266D44E1211}" type="sibTrans" cxnId="{FDCB0ACF-1945-4129-A6C9-8C8D108217DA}">
      <dgm:prSet/>
      <dgm:spPr/>
      <dgm:t>
        <a:bodyPr/>
        <a:lstStyle/>
        <a:p>
          <a:endParaRPr lang="lv-LV"/>
        </a:p>
      </dgm:t>
    </dgm:pt>
    <dgm:pt modelId="{99DA5C88-3D2E-4995-AC5D-E46522EC5802}">
      <dgm:prSet/>
      <dgm:spPr/>
      <dgm:t>
        <a:bodyPr/>
        <a:lstStyle/>
        <a:p>
          <a:r>
            <a:rPr lang="lv-LV" dirty="0"/>
            <a:t>Atbalsta grupa</a:t>
          </a:r>
        </a:p>
      </dgm:t>
    </dgm:pt>
    <dgm:pt modelId="{DF4EBEC4-04C1-4A91-8229-3E3D4C950F08}" type="parTrans" cxnId="{580FC462-0137-49FF-94FA-097BDC747390}">
      <dgm:prSet/>
      <dgm:spPr/>
      <dgm:t>
        <a:bodyPr/>
        <a:lstStyle/>
        <a:p>
          <a:endParaRPr lang="lv-LV"/>
        </a:p>
      </dgm:t>
    </dgm:pt>
    <dgm:pt modelId="{65DB4AF7-07FF-4360-8FD9-D1BEF1BEE2B1}" type="sibTrans" cxnId="{580FC462-0137-49FF-94FA-097BDC747390}">
      <dgm:prSet/>
      <dgm:spPr/>
      <dgm:t>
        <a:bodyPr/>
        <a:lstStyle/>
        <a:p>
          <a:endParaRPr lang="lv-LV"/>
        </a:p>
      </dgm:t>
    </dgm:pt>
    <dgm:pt modelId="{822A5415-7164-41D3-8FB6-3B220525C8CF}">
      <dgm:prSet/>
      <dgm:spPr/>
      <dgm:t>
        <a:bodyPr/>
        <a:lstStyle/>
        <a:p>
          <a:r>
            <a:rPr lang="lv-LV" dirty="0"/>
            <a:t>NVO</a:t>
          </a:r>
        </a:p>
      </dgm:t>
    </dgm:pt>
    <dgm:pt modelId="{752B62FC-5E1B-4F03-A613-869A6FB1FDA8}" type="parTrans" cxnId="{FB92B900-4E3E-4B3A-951D-F36E2BFF4C36}">
      <dgm:prSet/>
      <dgm:spPr/>
      <dgm:t>
        <a:bodyPr/>
        <a:lstStyle/>
        <a:p>
          <a:endParaRPr lang="lv-LV"/>
        </a:p>
      </dgm:t>
    </dgm:pt>
    <dgm:pt modelId="{7D923468-EEA9-4B6E-BA92-BEF94DEFC367}" type="sibTrans" cxnId="{FB92B900-4E3E-4B3A-951D-F36E2BFF4C36}">
      <dgm:prSet/>
      <dgm:spPr/>
      <dgm:t>
        <a:bodyPr/>
        <a:lstStyle/>
        <a:p>
          <a:endParaRPr lang="lv-LV"/>
        </a:p>
      </dgm:t>
    </dgm:pt>
    <dgm:pt modelId="{64703891-07EF-4B5C-8611-C6DBD7B33F07}">
      <dgm:prSet/>
      <dgm:spPr/>
      <dgm:t>
        <a:bodyPr/>
        <a:lstStyle/>
        <a:p>
          <a:r>
            <a:rPr lang="lv-LV" dirty="0"/>
            <a:t>Veselības centrs</a:t>
          </a:r>
        </a:p>
      </dgm:t>
    </dgm:pt>
    <dgm:pt modelId="{EF01DBF7-9344-4271-9454-F8C2A1C13B39}" type="parTrans" cxnId="{29D54F4F-8474-4FB1-9571-257289FA6463}">
      <dgm:prSet/>
      <dgm:spPr/>
      <dgm:t>
        <a:bodyPr/>
        <a:lstStyle/>
        <a:p>
          <a:endParaRPr lang="lv-LV"/>
        </a:p>
      </dgm:t>
    </dgm:pt>
    <dgm:pt modelId="{2C1C1E21-2694-44DC-AD1C-BE7B1AA53EDA}" type="sibTrans" cxnId="{29D54F4F-8474-4FB1-9571-257289FA6463}">
      <dgm:prSet/>
      <dgm:spPr/>
      <dgm:t>
        <a:bodyPr/>
        <a:lstStyle/>
        <a:p>
          <a:endParaRPr lang="lv-LV"/>
        </a:p>
      </dgm:t>
    </dgm:pt>
    <dgm:pt modelId="{CDB44C48-80F9-47D6-9692-63E818B6AF4C}" type="pres">
      <dgm:prSet presAssocID="{C368DBF6-8357-481F-BEDF-A0BE8908E643}" presName="cycle" presStyleCnt="0">
        <dgm:presLayoutVars>
          <dgm:chMax val="1"/>
          <dgm:dir/>
          <dgm:animLvl val="ctr"/>
          <dgm:resizeHandles val="exact"/>
        </dgm:presLayoutVars>
      </dgm:prSet>
      <dgm:spPr/>
    </dgm:pt>
    <dgm:pt modelId="{078D613F-0442-430C-8A3E-767A135B4F31}" type="pres">
      <dgm:prSet presAssocID="{40EE62D9-4070-4C6B-A0E7-57AE5FF22161}" presName="centerShape" presStyleLbl="node0" presStyleIdx="0" presStyleCnt="1"/>
      <dgm:spPr/>
    </dgm:pt>
    <dgm:pt modelId="{175C223B-6DC0-4F78-A125-CE498F010A0E}" type="pres">
      <dgm:prSet presAssocID="{DC40B3DB-532C-450B-8272-A4DAE7B1987D}" presName="Name9" presStyleLbl="parChTrans1D2" presStyleIdx="0" presStyleCnt="10"/>
      <dgm:spPr/>
    </dgm:pt>
    <dgm:pt modelId="{4A0182D6-88B6-4A0D-ABF0-C3EE1965BA22}" type="pres">
      <dgm:prSet presAssocID="{DC40B3DB-532C-450B-8272-A4DAE7B1987D}" presName="connTx" presStyleLbl="parChTrans1D2" presStyleIdx="0" presStyleCnt="10"/>
      <dgm:spPr/>
    </dgm:pt>
    <dgm:pt modelId="{2BE28F94-EDAD-44F1-A778-D0E71F557563}" type="pres">
      <dgm:prSet presAssocID="{D699C2F3-5C48-47F4-A7D7-16437C5AF620}" presName="node" presStyleLbl="node1" presStyleIdx="0" presStyleCnt="10">
        <dgm:presLayoutVars>
          <dgm:bulletEnabled val="1"/>
        </dgm:presLayoutVars>
      </dgm:prSet>
      <dgm:spPr/>
    </dgm:pt>
    <dgm:pt modelId="{B244E4D4-B1E8-4361-8FD0-9CF1021A9C75}" type="pres">
      <dgm:prSet presAssocID="{D9C491DA-E5A6-47EC-8DF2-DE54176B2030}" presName="Name9" presStyleLbl="parChTrans1D2" presStyleIdx="1" presStyleCnt="10"/>
      <dgm:spPr/>
    </dgm:pt>
    <dgm:pt modelId="{9D7CBEB2-109C-4BD1-8A90-0AB906715D98}" type="pres">
      <dgm:prSet presAssocID="{D9C491DA-E5A6-47EC-8DF2-DE54176B2030}" presName="connTx" presStyleLbl="parChTrans1D2" presStyleIdx="1" presStyleCnt="10"/>
      <dgm:spPr/>
    </dgm:pt>
    <dgm:pt modelId="{6DAB6036-E4A8-415D-B4BF-0E1441A58162}" type="pres">
      <dgm:prSet presAssocID="{980AC362-52B4-44DC-A3D8-59A6BAAA3D50}" presName="node" presStyleLbl="node1" presStyleIdx="1" presStyleCnt="10">
        <dgm:presLayoutVars>
          <dgm:bulletEnabled val="1"/>
        </dgm:presLayoutVars>
      </dgm:prSet>
      <dgm:spPr/>
    </dgm:pt>
    <dgm:pt modelId="{7B969EDB-D8BC-46CB-A365-575E38DC10B2}" type="pres">
      <dgm:prSet presAssocID="{EF01DBF7-9344-4271-9454-F8C2A1C13B39}" presName="Name9" presStyleLbl="parChTrans1D2" presStyleIdx="2" presStyleCnt="10"/>
      <dgm:spPr/>
    </dgm:pt>
    <dgm:pt modelId="{A0B40C14-55F2-4E2B-88DB-3C47FFA73E1E}" type="pres">
      <dgm:prSet presAssocID="{EF01DBF7-9344-4271-9454-F8C2A1C13B39}" presName="connTx" presStyleLbl="parChTrans1D2" presStyleIdx="2" presStyleCnt="10"/>
      <dgm:spPr/>
    </dgm:pt>
    <dgm:pt modelId="{55EB7BD0-B0F8-405B-BD5C-E3F7527369BF}" type="pres">
      <dgm:prSet presAssocID="{64703891-07EF-4B5C-8611-C6DBD7B33F07}" presName="node" presStyleLbl="node1" presStyleIdx="2" presStyleCnt="10">
        <dgm:presLayoutVars>
          <dgm:bulletEnabled val="1"/>
        </dgm:presLayoutVars>
      </dgm:prSet>
      <dgm:spPr/>
    </dgm:pt>
    <dgm:pt modelId="{B4C8349B-7472-466A-B9B7-11A90EB243D2}" type="pres">
      <dgm:prSet presAssocID="{A7241BA1-E5B4-4F5C-AC6D-D25D0E1E6404}" presName="Name9" presStyleLbl="parChTrans1D2" presStyleIdx="3" presStyleCnt="10"/>
      <dgm:spPr/>
    </dgm:pt>
    <dgm:pt modelId="{7272EC01-665F-4D05-BFC0-B55AC449DBAB}" type="pres">
      <dgm:prSet presAssocID="{A7241BA1-E5B4-4F5C-AC6D-D25D0E1E6404}" presName="connTx" presStyleLbl="parChTrans1D2" presStyleIdx="3" presStyleCnt="10"/>
      <dgm:spPr/>
    </dgm:pt>
    <dgm:pt modelId="{3BD91978-2D53-4CE7-ABF4-519E7C45B52B}" type="pres">
      <dgm:prSet presAssocID="{B0F5E66C-E8B3-4377-8DDC-87121B0FFAB5}" presName="node" presStyleLbl="node1" presStyleIdx="3" presStyleCnt="10">
        <dgm:presLayoutVars>
          <dgm:bulletEnabled val="1"/>
        </dgm:presLayoutVars>
      </dgm:prSet>
      <dgm:spPr/>
    </dgm:pt>
    <dgm:pt modelId="{BC85B97F-9AB4-47F3-AF92-56BAAC5708B8}" type="pres">
      <dgm:prSet presAssocID="{752B62FC-5E1B-4F03-A613-869A6FB1FDA8}" presName="Name9" presStyleLbl="parChTrans1D2" presStyleIdx="4" presStyleCnt="10"/>
      <dgm:spPr/>
    </dgm:pt>
    <dgm:pt modelId="{CE2C4402-FB8A-48A5-ACC7-E7DC3A1E2C71}" type="pres">
      <dgm:prSet presAssocID="{752B62FC-5E1B-4F03-A613-869A6FB1FDA8}" presName="connTx" presStyleLbl="parChTrans1D2" presStyleIdx="4" presStyleCnt="10"/>
      <dgm:spPr/>
    </dgm:pt>
    <dgm:pt modelId="{74777E53-D78B-4EAE-8DE8-3C76281F5502}" type="pres">
      <dgm:prSet presAssocID="{822A5415-7164-41D3-8FB6-3B220525C8CF}" presName="node" presStyleLbl="node1" presStyleIdx="4" presStyleCnt="10">
        <dgm:presLayoutVars>
          <dgm:bulletEnabled val="1"/>
        </dgm:presLayoutVars>
      </dgm:prSet>
      <dgm:spPr/>
    </dgm:pt>
    <dgm:pt modelId="{5B754AD0-1D19-4660-9CDA-0704CC364EC7}" type="pres">
      <dgm:prSet presAssocID="{49077965-3DB1-4BDA-AB33-D60995510A55}" presName="Name9" presStyleLbl="parChTrans1D2" presStyleIdx="5" presStyleCnt="10"/>
      <dgm:spPr/>
    </dgm:pt>
    <dgm:pt modelId="{A83ACDF9-A28C-441B-951C-4346CBCAE68D}" type="pres">
      <dgm:prSet presAssocID="{49077965-3DB1-4BDA-AB33-D60995510A55}" presName="connTx" presStyleLbl="parChTrans1D2" presStyleIdx="5" presStyleCnt="10"/>
      <dgm:spPr/>
    </dgm:pt>
    <dgm:pt modelId="{B357B99D-CF44-4B0F-9C09-C936C86C7BC6}" type="pres">
      <dgm:prSet presAssocID="{5BAA73F0-DC7D-4A3B-80D0-3472C6964844}" presName="node" presStyleLbl="node1" presStyleIdx="5" presStyleCnt="10">
        <dgm:presLayoutVars>
          <dgm:bulletEnabled val="1"/>
        </dgm:presLayoutVars>
      </dgm:prSet>
      <dgm:spPr/>
    </dgm:pt>
    <dgm:pt modelId="{8B766196-C46E-4DA0-964B-1462835DD819}" type="pres">
      <dgm:prSet presAssocID="{1B152B94-E47A-4088-9DB7-03697F1A1B8B}" presName="Name9" presStyleLbl="parChTrans1D2" presStyleIdx="6" presStyleCnt="10"/>
      <dgm:spPr/>
    </dgm:pt>
    <dgm:pt modelId="{ED339E0B-E63D-4478-B4C8-78248C3DA901}" type="pres">
      <dgm:prSet presAssocID="{1B152B94-E47A-4088-9DB7-03697F1A1B8B}" presName="connTx" presStyleLbl="parChTrans1D2" presStyleIdx="6" presStyleCnt="10"/>
      <dgm:spPr/>
    </dgm:pt>
    <dgm:pt modelId="{C5D46B2B-2414-47D4-89E8-EFA46B0DDCF3}" type="pres">
      <dgm:prSet presAssocID="{5004706A-F1FD-4F83-A845-D61CA0CDEC2A}" presName="node" presStyleLbl="node1" presStyleIdx="6" presStyleCnt="10">
        <dgm:presLayoutVars>
          <dgm:bulletEnabled val="1"/>
        </dgm:presLayoutVars>
      </dgm:prSet>
      <dgm:spPr/>
    </dgm:pt>
    <dgm:pt modelId="{7019C394-874E-4815-AACE-D89C1FCD3472}" type="pres">
      <dgm:prSet presAssocID="{68D11799-CB42-4307-85C2-CC63BB978B9F}" presName="Name9" presStyleLbl="parChTrans1D2" presStyleIdx="7" presStyleCnt="10"/>
      <dgm:spPr/>
    </dgm:pt>
    <dgm:pt modelId="{52DDAC6D-26A2-47C7-97F7-89711E53DF2F}" type="pres">
      <dgm:prSet presAssocID="{68D11799-CB42-4307-85C2-CC63BB978B9F}" presName="connTx" presStyleLbl="parChTrans1D2" presStyleIdx="7" presStyleCnt="10"/>
      <dgm:spPr/>
    </dgm:pt>
    <dgm:pt modelId="{C7BCB2B3-148B-4F7E-A88F-EE7D4C873098}" type="pres">
      <dgm:prSet presAssocID="{7D2DFE1C-91B4-43FF-82D6-0FC130A5CA6C}" presName="node" presStyleLbl="node1" presStyleIdx="7" presStyleCnt="10">
        <dgm:presLayoutVars>
          <dgm:bulletEnabled val="1"/>
        </dgm:presLayoutVars>
      </dgm:prSet>
      <dgm:spPr/>
    </dgm:pt>
    <dgm:pt modelId="{5609F25A-C17A-460C-859A-113D51401568}" type="pres">
      <dgm:prSet presAssocID="{DF4EBEC4-04C1-4A91-8229-3E3D4C950F08}" presName="Name9" presStyleLbl="parChTrans1D2" presStyleIdx="8" presStyleCnt="10"/>
      <dgm:spPr/>
    </dgm:pt>
    <dgm:pt modelId="{A0D235C3-65B7-428E-A4FE-AB237B5CE347}" type="pres">
      <dgm:prSet presAssocID="{DF4EBEC4-04C1-4A91-8229-3E3D4C950F08}" presName="connTx" presStyleLbl="parChTrans1D2" presStyleIdx="8" presStyleCnt="10"/>
      <dgm:spPr/>
    </dgm:pt>
    <dgm:pt modelId="{798E2496-37D3-40F9-80C0-1B4CABF336D5}" type="pres">
      <dgm:prSet presAssocID="{99DA5C88-3D2E-4995-AC5D-E46522EC5802}" presName="node" presStyleLbl="node1" presStyleIdx="8" presStyleCnt="10">
        <dgm:presLayoutVars>
          <dgm:bulletEnabled val="1"/>
        </dgm:presLayoutVars>
      </dgm:prSet>
      <dgm:spPr/>
    </dgm:pt>
    <dgm:pt modelId="{6C15ADA6-8FE5-4985-96FA-076E14935496}" type="pres">
      <dgm:prSet presAssocID="{2AFEA935-EC4A-4726-BF5B-E086DB4B0983}" presName="Name9" presStyleLbl="parChTrans1D2" presStyleIdx="9" presStyleCnt="10"/>
      <dgm:spPr/>
    </dgm:pt>
    <dgm:pt modelId="{ABFF7CAE-F467-49F6-8636-09A1D34068E0}" type="pres">
      <dgm:prSet presAssocID="{2AFEA935-EC4A-4726-BF5B-E086DB4B0983}" presName="connTx" presStyleLbl="parChTrans1D2" presStyleIdx="9" presStyleCnt="10"/>
      <dgm:spPr/>
    </dgm:pt>
    <dgm:pt modelId="{6F2BDE26-47B5-42E4-8084-CCD9627D2661}" type="pres">
      <dgm:prSet presAssocID="{4025C3FA-D9A8-4944-B3DC-F8366E33A547}" presName="node" presStyleLbl="node1" presStyleIdx="9" presStyleCnt="10">
        <dgm:presLayoutVars>
          <dgm:bulletEnabled val="1"/>
        </dgm:presLayoutVars>
      </dgm:prSet>
      <dgm:spPr/>
    </dgm:pt>
  </dgm:ptLst>
  <dgm:cxnLst>
    <dgm:cxn modelId="{FB92B900-4E3E-4B3A-951D-F36E2BFF4C36}" srcId="{40EE62D9-4070-4C6B-A0E7-57AE5FF22161}" destId="{822A5415-7164-41D3-8FB6-3B220525C8CF}" srcOrd="4" destOrd="0" parTransId="{752B62FC-5E1B-4F03-A613-869A6FB1FDA8}" sibTransId="{7D923468-EEA9-4B6E-BA92-BEF94DEFC367}"/>
    <dgm:cxn modelId="{C1085E1E-568F-4C23-81D2-A05E298E9B1C}" type="presOf" srcId="{752B62FC-5E1B-4F03-A613-869A6FB1FDA8}" destId="{CE2C4402-FB8A-48A5-ACC7-E7DC3A1E2C71}" srcOrd="1" destOrd="0" presId="urn:microsoft.com/office/officeart/2005/8/layout/radial1"/>
    <dgm:cxn modelId="{FD8B8628-867C-468E-AE54-AFD0CE3DF498}" type="presOf" srcId="{49077965-3DB1-4BDA-AB33-D60995510A55}" destId="{5B754AD0-1D19-4660-9CDA-0704CC364EC7}" srcOrd="0" destOrd="0" presId="urn:microsoft.com/office/officeart/2005/8/layout/radial1"/>
    <dgm:cxn modelId="{1E535434-5F75-45B4-B48A-BAEDF1172F4C}" type="presOf" srcId="{A7241BA1-E5B4-4F5C-AC6D-D25D0E1E6404}" destId="{B4C8349B-7472-466A-B9B7-11A90EB243D2}" srcOrd="0" destOrd="0" presId="urn:microsoft.com/office/officeart/2005/8/layout/radial1"/>
    <dgm:cxn modelId="{77250640-0BE0-4278-957D-C7FBCF6EB9E2}" srcId="{C368DBF6-8357-481F-BEDF-A0BE8908E643}" destId="{40EE62D9-4070-4C6B-A0E7-57AE5FF22161}" srcOrd="0" destOrd="0" parTransId="{67883F52-9BE8-4A95-8BE8-7C4B2DABC34F}" sibTransId="{7ECB7486-F579-4446-91AA-6B26B96AA5D4}"/>
    <dgm:cxn modelId="{350A9740-B0DD-4B7B-88EC-F13954A7C7B0}" type="presOf" srcId="{68D11799-CB42-4307-85C2-CC63BB978B9F}" destId="{52DDAC6D-26A2-47C7-97F7-89711E53DF2F}" srcOrd="1" destOrd="0" presId="urn:microsoft.com/office/officeart/2005/8/layout/radial1"/>
    <dgm:cxn modelId="{F72A055E-9A13-42CD-A8CE-5CD008166393}" type="presOf" srcId="{DC40B3DB-532C-450B-8272-A4DAE7B1987D}" destId="{4A0182D6-88B6-4A0D-ABF0-C3EE1965BA22}" srcOrd="1" destOrd="0" presId="urn:microsoft.com/office/officeart/2005/8/layout/radial1"/>
    <dgm:cxn modelId="{580FC462-0137-49FF-94FA-097BDC747390}" srcId="{40EE62D9-4070-4C6B-A0E7-57AE5FF22161}" destId="{99DA5C88-3D2E-4995-AC5D-E46522EC5802}" srcOrd="8" destOrd="0" parTransId="{DF4EBEC4-04C1-4A91-8229-3E3D4C950F08}" sibTransId="{65DB4AF7-07FF-4360-8FD9-D1BEF1BEE2B1}"/>
    <dgm:cxn modelId="{2CF11063-5308-47BE-9F40-FB2AE497EAF1}" type="presOf" srcId="{D9C491DA-E5A6-47EC-8DF2-DE54176B2030}" destId="{9D7CBEB2-109C-4BD1-8A90-0AB906715D98}" srcOrd="1" destOrd="0" presId="urn:microsoft.com/office/officeart/2005/8/layout/radial1"/>
    <dgm:cxn modelId="{A75F1445-4031-4F87-8634-C48A53E3D2A1}" type="presOf" srcId="{822A5415-7164-41D3-8FB6-3B220525C8CF}" destId="{74777E53-D78B-4EAE-8DE8-3C76281F5502}" srcOrd="0" destOrd="0" presId="urn:microsoft.com/office/officeart/2005/8/layout/radial1"/>
    <dgm:cxn modelId="{29D54F4F-8474-4FB1-9571-257289FA6463}" srcId="{40EE62D9-4070-4C6B-A0E7-57AE5FF22161}" destId="{64703891-07EF-4B5C-8611-C6DBD7B33F07}" srcOrd="2" destOrd="0" parTransId="{EF01DBF7-9344-4271-9454-F8C2A1C13B39}" sibTransId="{2C1C1E21-2694-44DC-AD1C-BE7B1AA53EDA}"/>
    <dgm:cxn modelId="{053E1150-E11F-4C4C-8385-20F466A10BAE}" type="presOf" srcId="{EF01DBF7-9344-4271-9454-F8C2A1C13B39}" destId="{A0B40C14-55F2-4E2B-88DB-3C47FFA73E1E}" srcOrd="1" destOrd="0" presId="urn:microsoft.com/office/officeart/2005/8/layout/radial1"/>
    <dgm:cxn modelId="{E1DF6F71-0087-4BFF-8166-35AA77391338}" type="presOf" srcId="{EF01DBF7-9344-4271-9454-F8C2A1C13B39}" destId="{7B969EDB-D8BC-46CB-A365-575E38DC10B2}" srcOrd="0" destOrd="0" presId="urn:microsoft.com/office/officeart/2005/8/layout/radial1"/>
    <dgm:cxn modelId="{A8F44A72-D756-420D-A3BF-0387E7FF17D9}" type="presOf" srcId="{DC40B3DB-532C-450B-8272-A4DAE7B1987D}" destId="{175C223B-6DC0-4F78-A125-CE498F010A0E}" srcOrd="0" destOrd="0" presId="urn:microsoft.com/office/officeart/2005/8/layout/radial1"/>
    <dgm:cxn modelId="{EA767D73-336F-4AC3-BD74-EB9578E4D2D8}" type="presOf" srcId="{1B152B94-E47A-4088-9DB7-03697F1A1B8B}" destId="{ED339E0B-E63D-4478-B4C8-78248C3DA901}" srcOrd="1" destOrd="0" presId="urn:microsoft.com/office/officeart/2005/8/layout/radial1"/>
    <dgm:cxn modelId="{E96C1C54-8769-4F74-934C-F18C46C5EED9}" srcId="{40EE62D9-4070-4C6B-A0E7-57AE5FF22161}" destId="{4025C3FA-D9A8-4944-B3DC-F8366E33A547}" srcOrd="9" destOrd="0" parTransId="{2AFEA935-EC4A-4726-BF5B-E086DB4B0983}" sibTransId="{B07578BA-02B4-420D-881A-9C016081F779}"/>
    <dgm:cxn modelId="{0DB9B254-06C8-4B2D-9F09-04E60F238A8E}" type="presOf" srcId="{752B62FC-5E1B-4F03-A613-869A6FB1FDA8}" destId="{BC85B97F-9AB4-47F3-AF92-56BAAC5708B8}" srcOrd="0" destOrd="0" presId="urn:microsoft.com/office/officeart/2005/8/layout/radial1"/>
    <dgm:cxn modelId="{A440847F-E743-4EE2-A729-EA544F4AAF63}" type="presOf" srcId="{2AFEA935-EC4A-4726-BF5B-E086DB4B0983}" destId="{6C15ADA6-8FE5-4985-96FA-076E14935496}" srcOrd="0" destOrd="0" presId="urn:microsoft.com/office/officeart/2005/8/layout/radial1"/>
    <dgm:cxn modelId="{F998B082-0D5F-4562-87EA-6CA29A3B8927}" srcId="{40EE62D9-4070-4C6B-A0E7-57AE5FF22161}" destId="{B0F5E66C-E8B3-4377-8DDC-87121B0FFAB5}" srcOrd="3" destOrd="0" parTransId="{A7241BA1-E5B4-4F5C-AC6D-D25D0E1E6404}" sibTransId="{0D720F24-DE2D-4F25-B189-8645A9D78A50}"/>
    <dgm:cxn modelId="{69C8BB84-9040-4E93-8B53-013CB562A436}" type="presOf" srcId="{DF4EBEC4-04C1-4A91-8229-3E3D4C950F08}" destId="{A0D235C3-65B7-428E-A4FE-AB237B5CE347}" srcOrd="1" destOrd="0" presId="urn:microsoft.com/office/officeart/2005/8/layout/radial1"/>
    <dgm:cxn modelId="{FED86A8F-7F31-4ECA-8885-70EEBAA55C76}" srcId="{40EE62D9-4070-4C6B-A0E7-57AE5FF22161}" destId="{5BAA73F0-DC7D-4A3B-80D0-3472C6964844}" srcOrd="5" destOrd="0" parTransId="{49077965-3DB1-4BDA-AB33-D60995510A55}" sibTransId="{23891C0D-545A-4729-9DBC-051F92D0BB42}"/>
    <dgm:cxn modelId="{58094C8F-3A44-4E1F-A615-71F05219849E}" type="presOf" srcId="{99DA5C88-3D2E-4995-AC5D-E46522EC5802}" destId="{798E2496-37D3-40F9-80C0-1B4CABF336D5}" srcOrd="0" destOrd="0" presId="urn:microsoft.com/office/officeart/2005/8/layout/radial1"/>
    <dgm:cxn modelId="{1FEA0294-6A93-4740-B932-313D9BC94DB7}" type="presOf" srcId="{DF4EBEC4-04C1-4A91-8229-3E3D4C950F08}" destId="{5609F25A-C17A-460C-859A-113D51401568}" srcOrd="0" destOrd="0" presId="urn:microsoft.com/office/officeart/2005/8/layout/radial1"/>
    <dgm:cxn modelId="{D3C2559A-E10F-42B0-B624-94DCA698A1AF}" type="presOf" srcId="{2AFEA935-EC4A-4726-BF5B-E086DB4B0983}" destId="{ABFF7CAE-F467-49F6-8636-09A1D34068E0}" srcOrd="1" destOrd="0" presId="urn:microsoft.com/office/officeart/2005/8/layout/radial1"/>
    <dgm:cxn modelId="{673869A9-F313-434F-A440-5BBD9AB8A60A}" type="presOf" srcId="{980AC362-52B4-44DC-A3D8-59A6BAAA3D50}" destId="{6DAB6036-E4A8-415D-B4BF-0E1441A58162}" srcOrd="0" destOrd="0" presId="urn:microsoft.com/office/officeart/2005/8/layout/radial1"/>
    <dgm:cxn modelId="{8F88E1B2-25B4-4D3D-A2D0-A9830B1D9CC8}" type="presOf" srcId="{D9C491DA-E5A6-47EC-8DF2-DE54176B2030}" destId="{B244E4D4-B1E8-4361-8FD0-9CF1021A9C75}" srcOrd="0" destOrd="0" presId="urn:microsoft.com/office/officeart/2005/8/layout/radial1"/>
    <dgm:cxn modelId="{E1537DBA-300E-466D-99A0-7E7966858D0D}" type="presOf" srcId="{1B152B94-E47A-4088-9DB7-03697F1A1B8B}" destId="{8B766196-C46E-4DA0-964B-1462835DD819}" srcOrd="0" destOrd="0" presId="urn:microsoft.com/office/officeart/2005/8/layout/radial1"/>
    <dgm:cxn modelId="{10CE92C2-0367-415A-BA14-C819F388CF4E}" type="presOf" srcId="{49077965-3DB1-4BDA-AB33-D60995510A55}" destId="{A83ACDF9-A28C-441B-951C-4346CBCAE68D}" srcOrd="1" destOrd="0" presId="urn:microsoft.com/office/officeart/2005/8/layout/radial1"/>
    <dgm:cxn modelId="{B9B53AC7-A023-4654-8430-7AD9ADA17F43}" type="presOf" srcId="{4025C3FA-D9A8-4944-B3DC-F8366E33A547}" destId="{6F2BDE26-47B5-42E4-8084-CCD9627D2661}" srcOrd="0" destOrd="0" presId="urn:microsoft.com/office/officeart/2005/8/layout/radial1"/>
    <dgm:cxn modelId="{C53151C9-0480-49E0-B1A3-3C282D1F51C0}" type="presOf" srcId="{5004706A-F1FD-4F83-A845-D61CA0CDEC2A}" destId="{C5D46B2B-2414-47D4-89E8-EFA46B0DDCF3}" srcOrd="0" destOrd="0" presId="urn:microsoft.com/office/officeart/2005/8/layout/radial1"/>
    <dgm:cxn modelId="{FDCB0ACF-1945-4129-A6C9-8C8D108217DA}" srcId="{40EE62D9-4070-4C6B-A0E7-57AE5FF22161}" destId="{980AC362-52B4-44DC-A3D8-59A6BAAA3D50}" srcOrd="1" destOrd="0" parTransId="{D9C491DA-E5A6-47EC-8DF2-DE54176B2030}" sibTransId="{E57F024A-2CCA-46BD-9EA9-F266D44E1211}"/>
    <dgm:cxn modelId="{000C56D0-B308-4F82-B25E-D7B3CFD813FB}" type="presOf" srcId="{C368DBF6-8357-481F-BEDF-A0BE8908E643}" destId="{CDB44C48-80F9-47D6-9692-63E818B6AF4C}" srcOrd="0" destOrd="0" presId="urn:microsoft.com/office/officeart/2005/8/layout/radial1"/>
    <dgm:cxn modelId="{3F69C5D2-A141-4B16-8DBD-EB876420E913}" type="presOf" srcId="{64703891-07EF-4B5C-8611-C6DBD7B33F07}" destId="{55EB7BD0-B0F8-405B-BD5C-E3F7527369BF}" srcOrd="0" destOrd="0" presId="urn:microsoft.com/office/officeart/2005/8/layout/radial1"/>
    <dgm:cxn modelId="{ADA507D8-2BB1-4DC0-B0DB-251B0781A793}" type="presOf" srcId="{7D2DFE1C-91B4-43FF-82D6-0FC130A5CA6C}" destId="{C7BCB2B3-148B-4F7E-A88F-EE7D4C873098}" srcOrd="0" destOrd="0" presId="urn:microsoft.com/office/officeart/2005/8/layout/radial1"/>
    <dgm:cxn modelId="{7151DCD9-A92A-4652-93D8-AC8D5B7CB564}" srcId="{40EE62D9-4070-4C6B-A0E7-57AE5FF22161}" destId="{5004706A-F1FD-4F83-A845-D61CA0CDEC2A}" srcOrd="6" destOrd="0" parTransId="{1B152B94-E47A-4088-9DB7-03697F1A1B8B}" sibTransId="{FC6D0095-6EA4-4E55-8A96-98647740F567}"/>
    <dgm:cxn modelId="{B3D189E4-D62E-428C-8215-B88F1B2813EB}" type="presOf" srcId="{A7241BA1-E5B4-4F5C-AC6D-D25D0E1E6404}" destId="{7272EC01-665F-4D05-BFC0-B55AC449DBAB}" srcOrd="1" destOrd="0" presId="urn:microsoft.com/office/officeart/2005/8/layout/radial1"/>
    <dgm:cxn modelId="{67C583EF-B69A-4DFE-A99C-7EBAD8CDC5F7}" type="presOf" srcId="{40EE62D9-4070-4C6B-A0E7-57AE5FF22161}" destId="{078D613F-0442-430C-8A3E-767A135B4F31}" srcOrd="0" destOrd="0" presId="urn:microsoft.com/office/officeart/2005/8/layout/radial1"/>
    <dgm:cxn modelId="{FCA1FBEF-2DDF-49E3-9380-8AEBABBAAE27}" type="presOf" srcId="{5BAA73F0-DC7D-4A3B-80D0-3472C6964844}" destId="{B357B99D-CF44-4B0F-9C09-C936C86C7BC6}" srcOrd="0" destOrd="0" presId="urn:microsoft.com/office/officeart/2005/8/layout/radial1"/>
    <dgm:cxn modelId="{30AA08F2-142C-4847-A305-C0C58A3682DC}" type="presOf" srcId="{68D11799-CB42-4307-85C2-CC63BB978B9F}" destId="{7019C394-874E-4815-AACE-D89C1FCD3472}" srcOrd="0" destOrd="0" presId="urn:microsoft.com/office/officeart/2005/8/layout/radial1"/>
    <dgm:cxn modelId="{C647F4F4-95C8-4933-82AB-1E718EA3AD7D}" srcId="{40EE62D9-4070-4C6B-A0E7-57AE5FF22161}" destId="{D699C2F3-5C48-47F4-A7D7-16437C5AF620}" srcOrd="0" destOrd="0" parTransId="{DC40B3DB-532C-450B-8272-A4DAE7B1987D}" sibTransId="{376A65AC-514B-45DF-AC77-896A68514335}"/>
    <dgm:cxn modelId="{7CA255FC-503F-4FEE-BB1A-7354EA02A397}" type="presOf" srcId="{D699C2F3-5C48-47F4-A7D7-16437C5AF620}" destId="{2BE28F94-EDAD-44F1-A778-D0E71F557563}" srcOrd="0" destOrd="0" presId="urn:microsoft.com/office/officeart/2005/8/layout/radial1"/>
    <dgm:cxn modelId="{514F37FE-5CCE-4118-9D94-FFB03A9455E6}" type="presOf" srcId="{B0F5E66C-E8B3-4377-8DDC-87121B0FFAB5}" destId="{3BD91978-2D53-4CE7-ABF4-519E7C45B52B}" srcOrd="0" destOrd="0" presId="urn:microsoft.com/office/officeart/2005/8/layout/radial1"/>
    <dgm:cxn modelId="{D22E76FF-E3BE-45D0-9D67-2AB89A0AA933}" srcId="{40EE62D9-4070-4C6B-A0E7-57AE5FF22161}" destId="{7D2DFE1C-91B4-43FF-82D6-0FC130A5CA6C}" srcOrd="7" destOrd="0" parTransId="{68D11799-CB42-4307-85C2-CC63BB978B9F}" sibTransId="{B8C45F28-2028-4339-89B6-0F44A6F34616}"/>
    <dgm:cxn modelId="{88749435-5CC1-4EE5-A90A-F6E73D0FA8A6}" type="presParOf" srcId="{CDB44C48-80F9-47D6-9692-63E818B6AF4C}" destId="{078D613F-0442-430C-8A3E-767A135B4F31}" srcOrd="0" destOrd="0" presId="urn:microsoft.com/office/officeart/2005/8/layout/radial1"/>
    <dgm:cxn modelId="{3413EB77-2D79-4B12-8CB9-E1222286CD2A}" type="presParOf" srcId="{CDB44C48-80F9-47D6-9692-63E818B6AF4C}" destId="{175C223B-6DC0-4F78-A125-CE498F010A0E}" srcOrd="1" destOrd="0" presId="urn:microsoft.com/office/officeart/2005/8/layout/radial1"/>
    <dgm:cxn modelId="{F01559B6-7416-4062-87BF-CD4AFCC25DE2}" type="presParOf" srcId="{175C223B-6DC0-4F78-A125-CE498F010A0E}" destId="{4A0182D6-88B6-4A0D-ABF0-C3EE1965BA22}" srcOrd="0" destOrd="0" presId="urn:microsoft.com/office/officeart/2005/8/layout/radial1"/>
    <dgm:cxn modelId="{011F22B3-97BA-47C1-B46A-A19D737ACB45}" type="presParOf" srcId="{CDB44C48-80F9-47D6-9692-63E818B6AF4C}" destId="{2BE28F94-EDAD-44F1-A778-D0E71F557563}" srcOrd="2" destOrd="0" presId="urn:microsoft.com/office/officeart/2005/8/layout/radial1"/>
    <dgm:cxn modelId="{614973D7-4934-4C08-B1B0-2389DD732E82}" type="presParOf" srcId="{CDB44C48-80F9-47D6-9692-63E818B6AF4C}" destId="{B244E4D4-B1E8-4361-8FD0-9CF1021A9C75}" srcOrd="3" destOrd="0" presId="urn:microsoft.com/office/officeart/2005/8/layout/radial1"/>
    <dgm:cxn modelId="{4B7593D4-D04C-4500-818C-659ED6ABA207}" type="presParOf" srcId="{B244E4D4-B1E8-4361-8FD0-9CF1021A9C75}" destId="{9D7CBEB2-109C-4BD1-8A90-0AB906715D98}" srcOrd="0" destOrd="0" presId="urn:microsoft.com/office/officeart/2005/8/layout/radial1"/>
    <dgm:cxn modelId="{AE67A3DF-BEA0-47D1-B4A8-1EB96F15BE19}" type="presParOf" srcId="{CDB44C48-80F9-47D6-9692-63E818B6AF4C}" destId="{6DAB6036-E4A8-415D-B4BF-0E1441A58162}" srcOrd="4" destOrd="0" presId="urn:microsoft.com/office/officeart/2005/8/layout/radial1"/>
    <dgm:cxn modelId="{7AC5D887-403A-41D2-A5FC-B761AEF5BEDC}" type="presParOf" srcId="{CDB44C48-80F9-47D6-9692-63E818B6AF4C}" destId="{7B969EDB-D8BC-46CB-A365-575E38DC10B2}" srcOrd="5" destOrd="0" presId="urn:microsoft.com/office/officeart/2005/8/layout/radial1"/>
    <dgm:cxn modelId="{07B05138-EFC3-4CAE-92BE-2958DD1C2637}" type="presParOf" srcId="{7B969EDB-D8BC-46CB-A365-575E38DC10B2}" destId="{A0B40C14-55F2-4E2B-88DB-3C47FFA73E1E}" srcOrd="0" destOrd="0" presId="urn:microsoft.com/office/officeart/2005/8/layout/radial1"/>
    <dgm:cxn modelId="{48B07F2D-1989-45C7-97F8-BB1E70E4DB8D}" type="presParOf" srcId="{CDB44C48-80F9-47D6-9692-63E818B6AF4C}" destId="{55EB7BD0-B0F8-405B-BD5C-E3F7527369BF}" srcOrd="6" destOrd="0" presId="urn:microsoft.com/office/officeart/2005/8/layout/radial1"/>
    <dgm:cxn modelId="{B3106C2B-0A68-47DD-874B-F664028372B2}" type="presParOf" srcId="{CDB44C48-80F9-47D6-9692-63E818B6AF4C}" destId="{B4C8349B-7472-466A-B9B7-11A90EB243D2}" srcOrd="7" destOrd="0" presId="urn:microsoft.com/office/officeart/2005/8/layout/radial1"/>
    <dgm:cxn modelId="{43EB8360-D369-4176-85DA-5D8AC6F2C5D2}" type="presParOf" srcId="{B4C8349B-7472-466A-B9B7-11A90EB243D2}" destId="{7272EC01-665F-4D05-BFC0-B55AC449DBAB}" srcOrd="0" destOrd="0" presId="urn:microsoft.com/office/officeart/2005/8/layout/radial1"/>
    <dgm:cxn modelId="{C54A84FE-BF43-4BA6-B287-65E8B72EBB42}" type="presParOf" srcId="{CDB44C48-80F9-47D6-9692-63E818B6AF4C}" destId="{3BD91978-2D53-4CE7-ABF4-519E7C45B52B}" srcOrd="8" destOrd="0" presId="urn:microsoft.com/office/officeart/2005/8/layout/radial1"/>
    <dgm:cxn modelId="{C5DB7145-BADD-4B58-B496-459CEBB140CB}" type="presParOf" srcId="{CDB44C48-80F9-47D6-9692-63E818B6AF4C}" destId="{BC85B97F-9AB4-47F3-AF92-56BAAC5708B8}" srcOrd="9" destOrd="0" presId="urn:microsoft.com/office/officeart/2005/8/layout/radial1"/>
    <dgm:cxn modelId="{F3420EA5-72C1-490D-9739-B28E1F55ECAF}" type="presParOf" srcId="{BC85B97F-9AB4-47F3-AF92-56BAAC5708B8}" destId="{CE2C4402-FB8A-48A5-ACC7-E7DC3A1E2C71}" srcOrd="0" destOrd="0" presId="urn:microsoft.com/office/officeart/2005/8/layout/radial1"/>
    <dgm:cxn modelId="{8CD4571E-B90F-4595-A580-BB2B4024E92B}" type="presParOf" srcId="{CDB44C48-80F9-47D6-9692-63E818B6AF4C}" destId="{74777E53-D78B-4EAE-8DE8-3C76281F5502}" srcOrd="10" destOrd="0" presId="urn:microsoft.com/office/officeart/2005/8/layout/radial1"/>
    <dgm:cxn modelId="{99504337-E75F-4655-B00F-186DC5957236}" type="presParOf" srcId="{CDB44C48-80F9-47D6-9692-63E818B6AF4C}" destId="{5B754AD0-1D19-4660-9CDA-0704CC364EC7}" srcOrd="11" destOrd="0" presId="urn:microsoft.com/office/officeart/2005/8/layout/radial1"/>
    <dgm:cxn modelId="{464B126D-87DC-494B-8BC9-DEE801AB84E3}" type="presParOf" srcId="{5B754AD0-1D19-4660-9CDA-0704CC364EC7}" destId="{A83ACDF9-A28C-441B-951C-4346CBCAE68D}" srcOrd="0" destOrd="0" presId="urn:microsoft.com/office/officeart/2005/8/layout/radial1"/>
    <dgm:cxn modelId="{83427987-1FCF-4176-A15A-47E4F6EB17F8}" type="presParOf" srcId="{CDB44C48-80F9-47D6-9692-63E818B6AF4C}" destId="{B357B99D-CF44-4B0F-9C09-C936C86C7BC6}" srcOrd="12" destOrd="0" presId="urn:microsoft.com/office/officeart/2005/8/layout/radial1"/>
    <dgm:cxn modelId="{EC10B620-19AA-400A-8FF1-67A3C56D870D}" type="presParOf" srcId="{CDB44C48-80F9-47D6-9692-63E818B6AF4C}" destId="{8B766196-C46E-4DA0-964B-1462835DD819}" srcOrd="13" destOrd="0" presId="urn:microsoft.com/office/officeart/2005/8/layout/radial1"/>
    <dgm:cxn modelId="{A100EF9F-8275-4360-B4B4-C9D9E6A33B51}" type="presParOf" srcId="{8B766196-C46E-4DA0-964B-1462835DD819}" destId="{ED339E0B-E63D-4478-B4C8-78248C3DA901}" srcOrd="0" destOrd="0" presId="urn:microsoft.com/office/officeart/2005/8/layout/radial1"/>
    <dgm:cxn modelId="{90B5E1A7-1C04-4852-9E65-86DDFD1C8CC6}" type="presParOf" srcId="{CDB44C48-80F9-47D6-9692-63E818B6AF4C}" destId="{C5D46B2B-2414-47D4-89E8-EFA46B0DDCF3}" srcOrd="14" destOrd="0" presId="urn:microsoft.com/office/officeart/2005/8/layout/radial1"/>
    <dgm:cxn modelId="{4987FFF0-3723-4F50-A83C-2A83800ACBB5}" type="presParOf" srcId="{CDB44C48-80F9-47D6-9692-63E818B6AF4C}" destId="{7019C394-874E-4815-AACE-D89C1FCD3472}" srcOrd="15" destOrd="0" presId="urn:microsoft.com/office/officeart/2005/8/layout/radial1"/>
    <dgm:cxn modelId="{E02EF05E-2352-4F46-8099-CD22BFD6185D}" type="presParOf" srcId="{7019C394-874E-4815-AACE-D89C1FCD3472}" destId="{52DDAC6D-26A2-47C7-97F7-89711E53DF2F}" srcOrd="0" destOrd="0" presId="urn:microsoft.com/office/officeart/2005/8/layout/radial1"/>
    <dgm:cxn modelId="{2DE03C73-70D0-4DC1-84F3-6ACF792F1D83}" type="presParOf" srcId="{CDB44C48-80F9-47D6-9692-63E818B6AF4C}" destId="{C7BCB2B3-148B-4F7E-A88F-EE7D4C873098}" srcOrd="16" destOrd="0" presId="urn:microsoft.com/office/officeart/2005/8/layout/radial1"/>
    <dgm:cxn modelId="{A105ABD0-B5CB-4CD6-B9C0-C718CF4ADB5A}" type="presParOf" srcId="{CDB44C48-80F9-47D6-9692-63E818B6AF4C}" destId="{5609F25A-C17A-460C-859A-113D51401568}" srcOrd="17" destOrd="0" presId="urn:microsoft.com/office/officeart/2005/8/layout/radial1"/>
    <dgm:cxn modelId="{28530839-3C8B-4A13-87ED-538C35B86DE3}" type="presParOf" srcId="{5609F25A-C17A-460C-859A-113D51401568}" destId="{A0D235C3-65B7-428E-A4FE-AB237B5CE347}" srcOrd="0" destOrd="0" presId="urn:microsoft.com/office/officeart/2005/8/layout/radial1"/>
    <dgm:cxn modelId="{76DF41D9-6C78-4FF6-BCF5-F1CF270EE3C3}" type="presParOf" srcId="{CDB44C48-80F9-47D6-9692-63E818B6AF4C}" destId="{798E2496-37D3-40F9-80C0-1B4CABF336D5}" srcOrd="18" destOrd="0" presId="urn:microsoft.com/office/officeart/2005/8/layout/radial1"/>
    <dgm:cxn modelId="{E06ADD7A-47EB-47EB-83FE-D2D1D6E05B5B}" type="presParOf" srcId="{CDB44C48-80F9-47D6-9692-63E818B6AF4C}" destId="{6C15ADA6-8FE5-4985-96FA-076E14935496}" srcOrd="19" destOrd="0" presId="urn:microsoft.com/office/officeart/2005/8/layout/radial1"/>
    <dgm:cxn modelId="{6FD74FCB-9EF8-46F9-B1B8-F7EB5A7F34E4}" type="presParOf" srcId="{6C15ADA6-8FE5-4985-96FA-076E14935496}" destId="{ABFF7CAE-F467-49F6-8636-09A1D34068E0}" srcOrd="0" destOrd="0" presId="urn:microsoft.com/office/officeart/2005/8/layout/radial1"/>
    <dgm:cxn modelId="{7936CB66-3367-48E7-9181-EA39A56427C1}" type="presParOf" srcId="{CDB44C48-80F9-47D6-9692-63E818B6AF4C}" destId="{6F2BDE26-47B5-42E4-8084-CCD9627D2661}" srcOrd="2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F8F602-1263-44DD-98F6-71BA6C765C04}" type="doc">
      <dgm:prSet loTypeId="urn:microsoft.com/office/officeart/2005/8/layout/pyramid1" loCatId="pyramid" qsTypeId="urn:microsoft.com/office/officeart/2005/8/quickstyle/simple1" qsCatId="simple" csTypeId="urn:microsoft.com/office/officeart/2005/8/colors/accent0_1" csCatId="mainScheme" phldr="1"/>
      <dgm:spPr/>
    </dgm:pt>
    <dgm:pt modelId="{048AEA45-A047-42A5-BA0F-58D59F8D3054}">
      <dgm:prSet phldrT="[Teksts]" custT="1"/>
      <dgm:spPr>
        <a:solidFill>
          <a:srgbClr val="FF0000"/>
        </a:solidFill>
      </dgm:spPr>
      <dgm:t>
        <a:bodyPr/>
        <a:lstStyle/>
        <a:p>
          <a:r>
            <a:rPr lang="lv-LV" sz="2600" b="1" dirty="0">
              <a:solidFill>
                <a:schemeClr val="accent6">
                  <a:lumMod val="50000"/>
                </a:schemeClr>
              </a:solidFill>
            </a:rPr>
            <a:t>Speciālie pakalpojumi</a:t>
          </a:r>
        </a:p>
        <a:p>
          <a:r>
            <a:rPr lang="lv-LV" sz="2000" dirty="0">
              <a:solidFill>
                <a:schemeClr val="accent6">
                  <a:lumMod val="50000"/>
                </a:schemeClr>
              </a:solidFill>
            </a:rPr>
            <a:t>(Bērnu labklājības pakalpojumi (BTA), bērnu psihiatrijas pakalpojumi)</a:t>
          </a:r>
        </a:p>
      </dgm:t>
    </dgm:pt>
    <dgm:pt modelId="{99600AE5-F288-4BD2-B7B5-44D0C814AE45}" type="parTrans" cxnId="{E306DCB8-E721-4B72-A2BA-A31FDA5170EF}">
      <dgm:prSet/>
      <dgm:spPr/>
      <dgm:t>
        <a:bodyPr/>
        <a:lstStyle/>
        <a:p>
          <a:endParaRPr lang="lv-LV"/>
        </a:p>
      </dgm:t>
    </dgm:pt>
    <dgm:pt modelId="{19EE626A-D5B6-466C-B638-835F91449831}" type="sibTrans" cxnId="{E306DCB8-E721-4B72-A2BA-A31FDA5170EF}">
      <dgm:prSet/>
      <dgm:spPr/>
      <dgm:t>
        <a:bodyPr/>
        <a:lstStyle/>
        <a:p>
          <a:endParaRPr lang="lv-LV"/>
        </a:p>
      </dgm:t>
    </dgm:pt>
    <dgm:pt modelId="{6E027F71-0155-4C46-B3BA-8B0001E4D4DA}">
      <dgm:prSet phldrT="[Teksts]" custT="1"/>
      <dgm:spPr>
        <a:solidFill>
          <a:srgbClr val="FFFF00"/>
        </a:solidFill>
      </dgm:spPr>
      <dgm:t>
        <a:bodyPr/>
        <a:lstStyle/>
        <a:p>
          <a:r>
            <a:rPr lang="lv-LV" sz="2400" b="1" dirty="0">
              <a:solidFill>
                <a:schemeClr val="accent6">
                  <a:lumMod val="50000"/>
                </a:schemeClr>
              </a:solidFill>
            </a:rPr>
            <a:t>Uz vajadzībām vērstie pakalpojumi </a:t>
          </a:r>
        </a:p>
        <a:p>
          <a:r>
            <a:rPr lang="lv-LV" sz="1800" dirty="0">
              <a:solidFill>
                <a:schemeClr val="accent6">
                  <a:lumMod val="50000"/>
                </a:schemeClr>
              </a:solidFill>
            </a:rPr>
            <a:t>(sociālais darbs ar ģimeni, rehabilitācijas pakalpojumi, </a:t>
          </a:r>
          <a:r>
            <a:rPr lang="lv-LV" sz="1800" dirty="0" err="1">
              <a:solidFill>
                <a:schemeClr val="accent6">
                  <a:lumMod val="50000"/>
                </a:schemeClr>
              </a:solidFill>
            </a:rPr>
            <a:t>mediācijas</a:t>
          </a:r>
          <a:r>
            <a:rPr lang="lv-LV" sz="1800" dirty="0">
              <a:solidFill>
                <a:schemeClr val="accent6">
                  <a:lumMod val="50000"/>
                </a:schemeClr>
              </a:solidFill>
            </a:rPr>
            <a:t> pakalpojumi, pakalpojumi pieaugušajiem, pakalpojumi cilvēkiem ar garīgās attīstības, psihiskās veselības traucējumiem u.c.</a:t>
          </a:r>
        </a:p>
      </dgm:t>
    </dgm:pt>
    <dgm:pt modelId="{5776E170-AD2C-416C-B0E1-D72B4A974D6C}" type="parTrans" cxnId="{313AFFB9-A9E9-4BE5-8FBD-248924171A15}">
      <dgm:prSet/>
      <dgm:spPr/>
      <dgm:t>
        <a:bodyPr/>
        <a:lstStyle/>
        <a:p>
          <a:endParaRPr lang="lv-LV"/>
        </a:p>
      </dgm:t>
    </dgm:pt>
    <dgm:pt modelId="{C6B90638-244C-4653-B184-49DF177C98EF}" type="sibTrans" cxnId="{313AFFB9-A9E9-4BE5-8FBD-248924171A15}">
      <dgm:prSet/>
      <dgm:spPr/>
      <dgm:t>
        <a:bodyPr/>
        <a:lstStyle/>
        <a:p>
          <a:endParaRPr lang="lv-LV"/>
        </a:p>
      </dgm:t>
    </dgm:pt>
    <dgm:pt modelId="{6DA24FDF-C5A2-49D1-83D5-1EF1586B7213}">
      <dgm:prSet phldrT="[Teksts]" custT="1"/>
      <dgm:spPr>
        <a:solidFill>
          <a:srgbClr val="92D050"/>
        </a:solidFill>
      </dgm:spPr>
      <dgm:t>
        <a:bodyPr/>
        <a:lstStyle/>
        <a:p>
          <a:r>
            <a:rPr lang="lv-LV" sz="3600" b="1" dirty="0">
              <a:solidFill>
                <a:schemeClr val="accent6">
                  <a:lumMod val="50000"/>
                </a:schemeClr>
              </a:solidFill>
            </a:rPr>
            <a:t>Universālie pakalpojumi </a:t>
          </a:r>
        </a:p>
        <a:p>
          <a:r>
            <a:rPr lang="lv-LV" sz="2600" dirty="0">
              <a:solidFill>
                <a:schemeClr val="accent6">
                  <a:lumMod val="50000"/>
                </a:schemeClr>
              </a:solidFill>
            </a:rPr>
            <a:t>(veselības centri bērniem, grūtniecēm, vecākiem, skolas, pakalpojumi jauniešiem, bērniem, ģimenēm, NVO sektors)</a:t>
          </a:r>
        </a:p>
      </dgm:t>
    </dgm:pt>
    <dgm:pt modelId="{AC69600D-64E3-43E6-9390-C62774E52981}" type="parTrans" cxnId="{999B7B36-86FE-443F-B565-2CB3925FBB3B}">
      <dgm:prSet/>
      <dgm:spPr/>
      <dgm:t>
        <a:bodyPr/>
        <a:lstStyle/>
        <a:p>
          <a:endParaRPr lang="lv-LV"/>
        </a:p>
      </dgm:t>
    </dgm:pt>
    <dgm:pt modelId="{E6093531-6358-4D83-8309-B5DC237F4277}" type="sibTrans" cxnId="{999B7B36-86FE-443F-B565-2CB3925FBB3B}">
      <dgm:prSet/>
      <dgm:spPr/>
      <dgm:t>
        <a:bodyPr/>
        <a:lstStyle/>
        <a:p>
          <a:endParaRPr lang="lv-LV"/>
        </a:p>
      </dgm:t>
    </dgm:pt>
    <dgm:pt modelId="{897C6FDB-929C-4FBB-A72B-046C56060AE3}" type="pres">
      <dgm:prSet presAssocID="{DBF8F602-1263-44DD-98F6-71BA6C765C04}" presName="Name0" presStyleCnt="0">
        <dgm:presLayoutVars>
          <dgm:dir/>
          <dgm:animLvl val="lvl"/>
          <dgm:resizeHandles val="exact"/>
        </dgm:presLayoutVars>
      </dgm:prSet>
      <dgm:spPr/>
    </dgm:pt>
    <dgm:pt modelId="{0E87D5DC-CFC0-44C1-B2C0-43BCB6A87C97}" type="pres">
      <dgm:prSet presAssocID="{048AEA45-A047-42A5-BA0F-58D59F8D3054}" presName="Name8" presStyleCnt="0"/>
      <dgm:spPr/>
    </dgm:pt>
    <dgm:pt modelId="{D57358B6-A418-483F-BFDA-0825594327E0}" type="pres">
      <dgm:prSet presAssocID="{048AEA45-A047-42A5-BA0F-58D59F8D3054}" presName="level" presStyleLbl="node1" presStyleIdx="0" presStyleCnt="3">
        <dgm:presLayoutVars>
          <dgm:chMax val="1"/>
          <dgm:bulletEnabled val="1"/>
        </dgm:presLayoutVars>
      </dgm:prSet>
      <dgm:spPr/>
    </dgm:pt>
    <dgm:pt modelId="{9528D9BF-0E15-49DB-84E6-2A071722710C}" type="pres">
      <dgm:prSet presAssocID="{048AEA45-A047-42A5-BA0F-58D59F8D3054}" presName="levelTx" presStyleLbl="revTx" presStyleIdx="0" presStyleCnt="0">
        <dgm:presLayoutVars>
          <dgm:chMax val="1"/>
          <dgm:bulletEnabled val="1"/>
        </dgm:presLayoutVars>
      </dgm:prSet>
      <dgm:spPr/>
    </dgm:pt>
    <dgm:pt modelId="{BE6870B7-FF8E-4456-BE4F-4CA84186ECF3}" type="pres">
      <dgm:prSet presAssocID="{6E027F71-0155-4C46-B3BA-8B0001E4D4DA}" presName="Name8" presStyleCnt="0"/>
      <dgm:spPr/>
    </dgm:pt>
    <dgm:pt modelId="{9A99F0D3-D01F-4E7C-BE75-8142A2447E8F}" type="pres">
      <dgm:prSet presAssocID="{6E027F71-0155-4C46-B3BA-8B0001E4D4DA}" presName="level" presStyleLbl="node1" presStyleIdx="1" presStyleCnt="3">
        <dgm:presLayoutVars>
          <dgm:chMax val="1"/>
          <dgm:bulletEnabled val="1"/>
        </dgm:presLayoutVars>
      </dgm:prSet>
      <dgm:spPr/>
    </dgm:pt>
    <dgm:pt modelId="{B128CE85-7E52-459D-871F-EECEC8B1BBE4}" type="pres">
      <dgm:prSet presAssocID="{6E027F71-0155-4C46-B3BA-8B0001E4D4DA}" presName="levelTx" presStyleLbl="revTx" presStyleIdx="0" presStyleCnt="0">
        <dgm:presLayoutVars>
          <dgm:chMax val="1"/>
          <dgm:bulletEnabled val="1"/>
        </dgm:presLayoutVars>
      </dgm:prSet>
      <dgm:spPr/>
    </dgm:pt>
    <dgm:pt modelId="{EFDFA216-31E9-4D31-838A-EEC45042099E}" type="pres">
      <dgm:prSet presAssocID="{6DA24FDF-C5A2-49D1-83D5-1EF1586B7213}" presName="Name8" presStyleCnt="0"/>
      <dgm:spPr/>
    </dgm:pt>
    <dgm:pt modelId="{357DD2B9-E376-48CB-9A98-3A5DE5212978}" type="pres">
      <dgm:prSet presAssocID="{6DA24FDF-C5A2-49D1-83D5-1EF1586B7213}" presName="level" presStyleLbl="node1" presStyleIdx="2" presStyleCnt="3">
        <dgm:presLayoutVars>
          <dgm:chMax val="1"/>
          <dgm:bulletEnabled val="1"/>
        </dgm:presLayoutVars>
      </dgm:prSet>
      <dgm:spPr/>
    </dgm:pt>
    <dgm:pt modelId="{FF9BA612-0DE2-4786-AE93-89ECD15CF72C}" type="pres">
      <dgm:prSet presAssocID="{6DA24FDF-C5A2-49D1-83D5-1EF1586B7213}" presName="levelTx" presStyleLbl="revTx" presStyleIdx="0" presStyleCnt="0">
        <dgm:presLayoutVars>
          <dgm:chMax val="1"/>
          <dgm:bulletEnabled val="1"/>
        </dgm:presLayoutVars>
      </dgm:prSet>
      <dgm:spPr/>
    </dgm:pt>
  </dgm:ptLst>
  <dgm:cxnLst>
    <dgm:cxn modelId="{80A7871E-63D1-4286-8BF6-EBCD6C5EBE14}" type="presOf" srcId="{048AEA45-A047-42A5-BA0F-58D59F8D3054}" destId="{9528D9BF-0E15-49DB-84E6-2A071722710C}" srcOrd="1" destOrd="0" presId="urn:microsoft.com/office/officeart/2005/8/layout/pyramid1"/>
    <dgm:cxn modelId="{52FBB02C-313B-4862-AAC1-27FD6286F733}" type="presOf" srcId="{DBF8F602-1263-44DD-98F6-71BA6C765C04}" destId="{897C6FDB-929C-4FBB-A72B-046C56060AE3}" srcOrd="0" destOrd="0" presId="urn:microsoft.com/office/officeart/2005/8/layout/pyramid1"/>
    <dgm:cxn modelId="{2EFB1F33-96C3-481E-AC9C-858C29147E5B}" type="presOf" srcId="{6E027F71-0155-4C46-B3BA-8B0001E4D4DA}" destId="{B128CE85-7E52-459D-871F-EECEC8B1BBE4}" srcOrd="1" destOrd="0" presId="urn:microsoft.com/office/officeart/2005/8/layout/pyramid1"/>
    <dgm:cxn modelId="{999B7B36-86FE-443F-B565-2CB3925FBB3B}" srcId="{DBF8F602-1263-44DD-98F6-71BA6C765C04}" destId="{6DA24FDF-C5A2-49D1-83D5-1EF1586B7213}" srcOrd="2" destOrd="0" parTransId="{AC69600D-64E3-43E6-9390-C62774E52981}" sibTransId="{E6093531-6358-4D83-8309-B5DC237F4277}"/>
    <dgm:cxn modelId="{4DFC9439-6813-4EE0-84F1-94B06CFBA312}" type="presOf" srcId="{048AEA45-A047-42A5-BA0F-58D59F8D3054}" destId="{D57358B6-A418-483F-BFDA-0825594327E0}" srcOrd="0" destOrd="0" presId="urn:microsoft.com/office/officeart/2005/8/layout/pyramid1"/>
    <dgm:cxn modelId="{D2BF314A-A5F3-4F98-9508-FC55710721D9}" type="presOf" srcId="{6E027F71-0155-4C46-B3BA-8B0001E4D4DA}" destId="{9A99F0D3-D01F-4E7C-BE75-8142A2447E8F}" srcOrd="0" destOrd="0" presId="urn:microsoft.com/office/officeart/2005/8/layout/pyramid1"/>
    <dgm:cxn modelId="{9E80178E-BA1F-4253-A3CD-1EE3815F1EA0}" type="presOf" srcId="{6DA24FDF-C5A2-49D1-83D5-1EF1586B7213}" destId="{357DD2B9-E376-48CB-9A98-3A5DE5212978}" srcOrd="0" destOrd="0" presId="urn:microsoft.com/office/officeart/2005/8/layout/pyramid1"/>
    <dgm:cxn modelId="{71B50C9A-81CE-44D4-BA2A-E8AE3CE9F15A}" type="presOf" srcId="{6DA24FDF-C5A2-49D1-83D5-1EF1586B7213}" destId="{FF9BA612-0DE2-4786-AE93-89ECD15CF72C}" srcOrd="1" destOrd="0" presId="urn:microsoft.com/office/officeart/2005/8/layout/pyramid1"/>
    <dgm:cxn modelId="{E306DCB8-E721-4B72-A2BA-A31FDA5170EF}" srcId="{DBF8F602-1263-44DD-98F6-71BA6C765C04}" destId="{048AEA45-A047-42A5-BA0F-58D59F8D3054}" srcOrd="0" destOrd="0" parTransId="{99600AE5-F288-4BD2-B7B5-44D0C814AE45}" sibTransId="{19EE626A-D5B6-466C-B638-835F91449831}"/>
    <dgm:cxn modelId="{313AFFB9-A9E9-4BE5-8FBD-248924171A15}" srcId="{DBF8F602-1263-44DD-98F6-71BA6C765C04}" destId="{6E027F71-0155-4C46-B3BA-8B0001E4D4DA}" srcOrd="1" destOrd="0" parTransId="{5776E170-AD2C-416C-B0E1-D72B4A974D6C}" sibTransId="{C6B90638-244C-4653-B184-49DF177C98EF}"/>
    <dgm:cxn modelId="{0193A4A7-A860-4BC2-AA5F-7B0EC14AAC74}" type="presParOf" srcId="{897C6FDB-929C-4FBB-A72B-046C56060AE3}" destId="{0E87D5DC-CFC0-44C1-B2C0-43BCB6A87C97}" srcOrd="0" destOrd="0" presId="urn:microsoft.com/office/officeart/2005/8/layout/pyramid1"/>
    <dgm:cxn modelId="{0789C1E0-C6C9-43BD-B9E2-119FF6763281}" type="presParOf" srcId="{0E87D5DC-CFC0-44C1-B2C0-43BCB6A87C97}" destId="{D57358B6-A418-483F-BFDA-0825594327E0}" srcOrd="0" destOrd="0" presId="urn:microsoft.com/office/officeart/2005/8/layout/pyramid1"/>
    <dgm:cxn modelId="{F6FD1100-A26D-4854-BC5F-BD006940FFA7}" type="presParOf" srcId="{0E87D5DC-CFC0-44C1-B2C0-43BCB6A87C97}" destId="{9528D9BF-0E15-49DB-84E6-2A071722710C}" srcOrd="1" destOrd="0" presId="urn:microsoft.com/office/officeart/2005/8/layout/pyramid1"/>
    <dgm:cxn modelId="{FED418D6-80DF-4FD4-97E8-90B3449644ED}" type="presParOf" srcId="{897C6FDB-929C-4FBB-A72B-046C56060AE3}" destId="{BE6870B7-FF8E-4456-BE4F-4CA84186ECF3}" srcOrd="1" destOrd="0" presId="urn:microsoft.com/office/officeart/2005/8/layout/pyramid1"/>
    <dgm:cxn modelId="{90166629-AC29-428C-ACBF-9F15C278C07F}" type="presParOf" srcId="{BE6870B7-FF8E-4456-BE4F-4CA84186ECF3}" destId="{9A99F0D3-D01F-4E7C-BE75-8142A2447E8F}" srcOrd="0" destOrd="0" presId="urn:microsoft.com/office/officeart/2005/8/layout/pyramid1"/>
    <dgm:cxn modelId="{34159B2C-6F90-4813-A563-D1CADB33CFDD}" type="presParOf" srcId="{BE6870B7-FF8E-4456-BE4F-4CA84186ECF3}" destId="{B128CE85-7E52-459D-871F-EECEC8B1BBE4}" srcOrd="1" destOrd="0" presId="urn:microsoft.com/office/officeart/2005/8/layout/pyramid1"/>
    <dgm:cxn modelId="{0D8D70EF-E7EF-4B2F-84DE-2EABFB7FE22A}" type="presParOf" srcId="{897C6FDB-929C-4FBB-A72B-046C56060AE3}" destId="{EFDFA216-31E9-4D31-838A-EEC45042099E}" srcOrd="2" destOrd="0" presId="urn:microsoft.com/office/officeart/2005/8/layout/pyramid1"/>
    <dgm:cxn modelId="{069041F3-FF29-4B60-A2E1-14735AFBD9CB}" type="presParOf" srcId="{EFDFA216-31E9-4D31-838A-EEC45042099E}" destId="{357DD2B9-E376-48CB-9A98-3A5DE5212978}" srcOrd="0" destOrd="0" presId="urn:microsoft.com/office/officeart/2005/8/layout/pyramid1"/>
    <dgm:cxn modelId="{8DD071F5-55AE-40B5-85D1-14DDC0D73A63}" type="presParOf" srcId="{EFDFA216-31E9-4D31-838A-EEC45042099E}" destId="{FF9BA612-0DE2-4786-AE93-89ECD15CF72C}"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D613F-0442-430C-8A3E-767A135B4F31}">
      <dsp:nvSpPr>
        <dsp:cNvPr id="0" name=""/>
        <dsp:cNvSpPr/>
      </dsp:nvSpPr>
      <dsp:spPr>
        <a:xfrm>
          <a:off x="4942360" y="2223535"/>
          <a:ext cx="1044397" cy="1044397"/>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lv-LV" sz="2100" kern="1200" dirty="0"/>
            <a:t>Bērns</a:t>
          </a:r>
        </a:p>
      </dsp:txBody>
      <dsp:txXfrm>
        <a:off x="5095308" y="2376483"/>
        <a:ext cx="738501" cy="738501"/>
      </dsp:txXfrm>
    </dsp:sp>
    <dsp:sp modelId="{175C223B-6DC0-4F78-A125-CE498F010A0E}">
      <dsp:nvSpPr>
        <dsp:cNvPr id="0" name=""/>
        <dsp:cNvSpPr/>
      </dsp:nvSpPr>
      <dsp:spPr>
        <a:xfrm rot="16200000">
          <a:off x="4886299" y="1636675"/>
          <a:ext cx="1156519" cy="17200"/>
        </a:xfrm>
        <a:custGeom>
          <a:avLst/>
          <a:gdLst/>
          <a:ahLst/>
          <a:cxnLst/>
          <a:rect l="0" t="0" r="0" b="0"/>
          <a:pathLst>
            <a:path>
              <a:moveTo>
                <a:pt x="0" y="8600"/>
              </a:moveTo>
              <a:lnTo>
                <a:pt x="1156519" y="86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v-LV" sz="500" kern="1200"/>
        </a:p>
      </dsp:txBody>
      <dsp:txXfrm>
        <a:off x="5435646" y="1616362"/>
        <a:ext cx="57825" cy="57825"/>
      </dsp:txXfrm>
    </dsp:sp>
    <dsp:sp modelId="{2BE28F94-EDAD-44F1-A778-D0E71F557563}">
      <dsp:nvSpPr>
        <dsp:cNvPr id="0" name=""/>
        <dsp:cNvSpPr/>
      </dsp:nvSpPr>
      <dsp:spPr>
        <a:xfrm>
          <a:off x="4942360" y="22618"/>
          <a:ext cx="1044397" cy="1044397"/>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lv-LV" sz="1200" kern="1200" dirty="0"/>
            <a:t>Sociālais dienests</a:t>
          </a:r>
        </a:p>
      </dsp:txBody>
      <dsp:txXfrm>
        <a:off x="5095308" y="175566"/>
        <a:ext cx="738501" cy="738501"/>
      </dsp:txXfrm>
    </dsp:sp>
    <dsp:sp modelId="{B244E4D4-B1E8-4361-8FD0-9CF1021A9C75}">
      <dsp:nvSpPr>
        <dsp:cNvPr id="0" name=""/>
        <dsp:cNvSpPr/>
      </dsp:nvSpPr>
      <dsp:spPr>
        <a:xfrm rot="18360000">
          <a:off x="5533132" y="1846844"/>
          <a:ext cx="1156519" cy="17200"/>
        </a:xfrm>
        <a:custGeom>
          <a:avLst/>
          <a:gdLst/>
          <a:ahLst/>
          <a:cxnLst/>
          <a:rect l="0" t="0" r="0" b="0"/>
          <a:pathLst>
            <a:path>
              <a:moveTo>
                <a:pt x="0" y="8600"/>
              </a:moveTo>
              <a:lnTo>
                <a:pt x="1156519" y="86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v-LV" sz="500" kern="1200"/>
        </a:p>
      </dsp:txBody>
      <dsp:txXfrm>
        <a:off x="6082479" y="1826531"/>
        <a:ext cx="57825" cy="57825"/>
      </dsp:txXfrm>
    </dsp:sp>
    <dsp:sp modelId="{6DAB6036-E4A8-415D-B4BF-0E1441A58162}">
      <dsp:nvSpPr>
        <dsp:cNvPr id="0" name=""/>
        <dsp:cNvSpPr/>
      </dsp:nvSpPr>
      <dsp:spPr>
        <a:xfrm>
          <a:off x="6236026" y="442956"/>
          <a:ext cx="1044397" cy="1044397"/>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lv-LV" sz="1200" kern="1200" dirty="0"/>
            <a:t>Bērnu dārzs</a:t>
          </a:r>
        </a:p>
      </dsp:txBody>
      <dsp:txXfrm>
        <a:off x="6388974" y="595904"/>
        <a:ext cx="738501" cy="738501"/>
      </dsp:txXfrm>
    </dsp:sp>
    <dsp:sp modelId="{7B969EDB-D8BC-46CB-A365-575E38DC10B2}">
      <dsp:nvSpPr>
        <dsp:cNvPr id="0" name=""/>
        <dsp:cNvSpPr/>
      </dsp:nvSpPr>
      <dsp:spPr>
        <a:xfrm rot="20520000">
          <a:off x="5932897" y="2397073"/>
          <a:ext cx="1156519" cy="17200"/>
        </a:xfrm>
        <a:custGeom>
          <a:avLst/>
          <a:gdLst/>
          <a:ahLst/>
          <a:cxnLst/>
          <a:rect l="0" t="0" r="0" b="0"/>
          <a:pathLst>
            <a:path>
              <a:moveTo>
                <a:pt x="0" y="8600"/>
              </a:moveTo>
              <a:lnTo>
                <a:pt x="1156519" y="86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v-LV" sz="500" kern="1200"/>
        </a:p>
      </dsp:txBody>
      <dsp:txXfrm>
        <a:off x="6482244" y="2376761"/>
        <a:ext cx="57825" cy="57825"/>
      </dsp:txXfrm>
    </dsp:sp>
    <dsp:sp modelId="{55EB7BD0-B0F8-405B-BD5C-E3F7527369BF}">
      <dsp:nvSpPr>
        <dsp:cNvPr id="0" name=""/>
        <dsp:cNvSpPr/>
      </dsp:nvSpPr>
      <dsp:spPr>
        <a:xfrm>
          <a:off x="7035556" y="1543414"/>
          <a:ext cx="1044397" cy="1044397"/>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lv-LV" sz="1200" kern="1200" dirty="0"/>
            <a:t>Veselības centrs</a:t>
          </a:r>
        </a:p>
      </dsp:txBody>
      <dsp:txXfrm>
        <a:off x="7188504" y="1696362"/>
        <a:ext cx="738501" cy="738501"/>
      </dsp:txXfrm>
    </dsp:sp>
    <dsp:sp modelId="{B4C8349B-7472-466A-B9B7-11A90EB243D2}">
      <dsp:nvSpPr>
        <dsp:cNvPr id="0" name=""/>
        <dsp:cNvSpPr/>
      </dsp:nvSpPr>
      <dsp:spPr>
        <a:xfrm rot="1080000">
          <a:off x="5932897" y="3077194"/>
          <a:ext cx="1156519" cy="17200"/>
        </a:xfrm>
        <a:custGeom>
          <a:avLst/>
          <a:gdLst/>
          <a:ahLst/>
          <a:cxnLst/>
          <a:rect l="0" t="0" r="0" b="0"/>
          <a:pathLst>
            <a:path>
              <a:moveTo>
                <a:pt x="0" y="8600"/>
              </a:moveTo>
              <a:lnTo>
                <a:pt x="1156519" y="86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v-LV" sz="500" kern="1200"/>
        </a:p>
      </dsp:txBody>
      <dsp:txXfrm>
        <a:off x="6482244" y="3056881"/>
        <a:ext cx="57825" cy="57825"/>
      </dsp:txXfrm>
    </dsp:sp>
    <dsp:sp modelId="{3BD91978-2D53-4CE7-ABF4-519E7C45B52B}">
      <dsp:nvSpPr>
        <dsp:cNvPr id="0" name=""/>
        <dsp:cNvSpPr/>
      </dsp:nvSpPr>
      <dsp:spPr>
        <a:xfrm>
          <a:off x="7035556" y="2903656"/>
          <a:ext cx="1044397" cy="1044397"/>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lv-LV" sz="1200" kern="1200" dirty="0"/>
            <a:t>Atbalsta centrs</a:t>
          </a:r>
        </a:p>
      </dsp:txBody>
      <dsp:txXfrm>
        <a:off x="7188504" y="3056604"/>
        <a:ext cx="738501" cy="738501"/>
      </dsp:txXfrm>
    </dsp:sp>
    <dsp:sp modelId="{BC85B97F-9AB4-47F3-AF92-56BAAC5708B8}">
      <dsp:nvSpPr>
        <dsp:cNvPr id="0" name=""/>
        <dsp:cNvSpPr/>
      </dsp:nvSpPr>
      <dsp:spPr>
        <a:xfrm rot="3240000">
          <a:off x="5533132" y="3627423"/>
          <a:ext cx="1156519" cy="17200"/>
        </a:xfrm>
        <a:custGeom>
          <a:avLst/>
          <a:gdLst/>
          <a:ahLst/>
          <a:cxnLst/>
          <a:rect l="0" t="0" r="0" b="0"/>
          <a:pathLst>
            <a:path>
              <a:moveTo>
                <a:pt x="0" y="8600"/>
              </a:moveTo>
              <a:lnTo>
                <a:pt x="1156519" y="86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v-LV" sz="500" kern="1200"/>
        </a:p>
      </dsp:txBody>
      <dsp:txXfrm>
        <a:off x="6082479" y="3607111"/>
        <a:ext cx="57825" cy="57825"/>
      </dsp:txXfrm>
    </dsp:sp>
    <dsp:sp modelId="{74777E53-D78B-4EAE-8DE8-3C76281F5502}">
      <dsp:nvSpPr>
        <dsp:cNvPr id="0" name=""/>
        <dsp:cNvSpPr/>
      </dsp:nvSpPr>
      <dsp:spPr>
        <a:xfrm>
          <a:off x="6236026" y="4004115"/>
          <a:ext cx="1044397" cy="1044397"/>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lv-LV" sz="1200" kern="1200" dirty="0"/>
            <a:t>NVO</a:t>
          </a:r>
        </a:p>
      </dsp:txBody>
      <dsp:txXfrm>
        <a:off x="6388974" y="4157063"/>
        <a:ext cx="738501" cy="738501"/>
      </dsp:txXfrm>
    </dsp:sp>
    <dsp:sp modelId="{5B754AD0-1D19-4660-9CDA-0704CC364EC7}">
      <dsp:nvSpPr>
        <dsp:cNvPr id="0" name=""/>
        <dsp:cNvSpPr/>
      </dsp:nvSpPr>
      <dsp:spPr>
        <a:xfrm rot="5400000">
          <a:off x="4886299" y="3837592"/>
          <a:ext cx="1156519" cy="17200"/>
        </a:xfrm>
        <a:custGeom>
          <a:avLst/>
          <a:gdLst/>
          <a:ahLst/>
          <a:cxnLst/>
          <a:rect l="0" t="0" r="0" b="0"/>
          <a:pathLst>
            <a:path>
              <a:moveTo>
                <a:pt x="0" y="8600"/>
              </a:moveTo>
              <a:lnTo>
                <a:pt x="1156519" y="86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v-LV" sz="500" kern="1200"/>
        </a:p>
      </dsp:txBody>
      <dsp:txXfrm>
        <a:off x="5435646" y="3817280"/>
        <a:ext cx="57825" cy="57825"/>
      </dsp:txXfrm>
    </dsp:sp>
    <dsp:sp modelId="{B357B99D-CF44-4B0F-9C09-C936C86C7BC6}">
      <dsp:nvSpPr>
        <dsp:cNvPr id="0" name=""/>
        <dsp:cNvSpPr/>
      </dsp:nvSpPr>
      <dsp:spPr>
        <a:xfrm>
          <a:off x="4942360" y="4424452"/>
          <a:ext cx="1044397" cy="1044397"/>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lv-LV" sz="1200" kern="1200" dirty="0"/>
            <a:t>Krīzes centrs</a:t>
          </a:r>
        </a:p>
      </dsp:txBody>
      <dsp:txXfrm>
        <a:off x="5095308" y="4577400"/>
        <a:ext cx="738501" cy="738501"/>
      </dsp:txXfrm>
    </dsp:sp>
    <dsp:sp modelId="{8B766196-C46E-4DA0-964B-1462835DD819}">
      <dsp:nvSpPr>
        <dsp:cNvPr id="0" name=""/>
        <dsp:cNvSpPr/>
      </dsp:nvSpPr>
      <dsp:spPr>
        <a:xfrm rot="7560000">
          <a:off x="4239465" y="3627423"/>
          <a:ext cx="1156519" cy="17200"/>
        </a:xfrm>
        <a:custGeom>
          <a:avLst/>
          <a:gdLst/>
          <a:ahLst/>
          <a:cxnLst/>
          <a:rect l="0" t="0" r="0" b="0"/>
          <a:pathLst>
            <a:path>
              <a:moveTo>
                <a:pt x="0" y="8600"/>
              </a:moveTo>
              <a:lnTo>
                <a:pt x="1156519" y="86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v-LV" sz="500" kern="1200"/>
        </a:p>
      </dsp:txBody>
      <dsp:txXfrm rot="10800000">
        <a:off x="4788812" y="3607111"/>
        <a:ext cx="57825" cy="57825"/>
      </dsp:txXfrm>
    </dsp:sp>
    <dsp:sp modelId="{C5D46B2B-2414-47D4-89E8-EFA46B0DDCF3}">
      <dsp:nvSpPr>
        <dsp:cNvPr id="0" name=""/>
        <dsp:cNvSpPr/>
      </dsp:nvSpPr>
      <dsp:spPr>
        <a:xfrm>
          <a:off x="3648693" y="4004115"/>
          <a:ext cx="1044397" cy="1044397"/>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lv-LV" sz="1200" kern="1200" dirty="0"/>
            <a:t>Policija </a:t>
          </a:r>
        </a:p>
      </dsp:txBody>
      <dsp:txXfrm>
        <a:off x="3801641" y="4157063"/>
        <a:ext cx="738501" cy="738501"/>
      </dsp:txXfrm>
    </dsp:sp>
    <dsp:sp modelId="{7019C394-874E-4815-AACE-D89C1FCD3472}">
      <dsp:nvSpPr>
        <dsp:cNvPr id="0" name=""/>
        <dsp:cNvSpPr/>
      </dsp:nvSpPr>
      <dsp:spPr>
        <a:xfrm rot="9720000">
          <a:off x="3839700" y="3077194"/>
          <a:ext cx="1156519" cy="17200"/>
        </a:xfrm>
        <a:custGeom>
          <a:avLst/>
          <a:gdLst/>
          <a:ahLst/>
          <a:cxnLst/>
          <a:rect l="0" t="0" r="0" b="0"/>
          <a:pathLst>
            <a:path>
              <a:moveTo>
                <a:pt x="0" y="8600"/>
              </a:moveTo>
              <a:lnTo>
                <a:pt x="1156519" y="86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v-LV" sz="500" kern="1200"/>
        </a:p>
      </dsp:txBody>
      <dsp:txXfrm rot="10800000">
        <a:off x="4389047" y="3056881"/>
        <a:ext cx="57825" cy="57825"/>
      </dsp:txXfrm>
    </dsp:sp>
    <dsp:sp modelId="{C7BCB2B3-148B-4F7E-A88F-EE7D4C873098}">
      <dsp:nvSpPr>
        <dsp:cNvPr id="0" name=""/>
        <dsp:cNvSpPr/>
      </dsp:nvSpPr>
      <dsp:spPr>
        <a:xfrm>
          <a:off x="2849163" y="2903656"/>
          <a:ext cx="1044397" cy="1044397"/>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lv-LV" sz="1200" kern="1200" dirty="0"/>
            <a:t>Skola</a:t>
          </a:r>
        </a:p>
      </dsp:txBody>
      <dsp:txXfrm>
        <a:off x="3002111" y="3056604"/>
        <a:ext cx="738501" cy="738501"/>
      </dsp:txXfrm>
    </dsp:sp>
    <dsp:sp modelId="{5609F25A-C17A-460C-859A-113D51401568}">
      <dsp:nvSpPr>
        <dsp:cNvPr id="0" name=""/>
        <dsp:cNvSpPr/>
      </dsp:nvSpPr>
      <dsp:spPr>
        <a:xfrm rot="11880000">
          <a:off x="3839700" y="2397073"/>
          <a:ext cx="1156519" cy="17200"/>
        </a:xfrm>
        <a:custGeom>
          <a:avLst/>
          <a:gdLst/>
          <a:ahLst/>
          <a:cxnLst/>
          <a:rect l="0" t="0" r="0" b="0"/>
          <a:pathLst>
            <a:path>
              <a:moveTo>
                <a:pt x="0" y="8600"/>
              </a:moveTo>
              <a:lnTo>
                <a:pt x="1156519" y="86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v-LV" sz="500" kern="1200"/>
        </a:p>
      </dsp:txBody>
      <dsp:txXfrm rot="10800000">
        <a:off x="4389047" y="2376761"/>
        <a:ext cx="57825" cy="57825"/>
      </dsp:txXfrm>
    </dsp:sp>
    <dsp:sp modelId="{798E2496-37D3-40F9-80C0-1B4CABF336D5}">
      <dsp:nvSpPr>
        <dsp:cNvPr id="0" name=""/>
        <dsp:cNvSpPr/>
      </dsp:nvSpPr>
      <dsp:spPr>
        <a:xfrm>
          <a:off x="2849163" y="1543414"/>
          <a:ext cx="1044397" cy="1044397"/>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lv-LV" sz="1200" kern="1200" dirty="0"/>
            <a:t>Atbalsta grupa</a:t>
          </a:r>
        </a:p>
      </dsp:txBody>
      <dsp:txXfrm>
        <a:off x="3002111" y="1696362"/>
        <a:ext cx="738501" cy="738501"/>
      </dsp:txXfrm>
    </dsp:sp>
    <dsp:sp modelId="{6C15ADA6-8FE5-4985-96FA-076E14935496}">
      <dsp:nvSpPr>
        <dsp:cNvPr id="0" name=""/>
        <dsp:cNvSpPr/>
      </dsp:nvSpPr>
      <dsp:spPr>
        <a:xfrm rot="14040000">
          <a:off x="4239465" y="1846844"/>
          <a:ext cx="1156519" cy="17200"/>
        </a:xfrm>
        <a:custGeom>
          <a:avLst/>
          <a:gdLst/>
          <a:ahLst/>
          <a:cxnLst/>
          <a:rect l="0" t="0" r="0" b="0"/>
          <a:pathLst>
            <a:path>
              <a:moveTo>
                <a:pt x="0" y="8600"/>
              </a:moveTo>
              <a:lnTo>
                <a:pt x="1156519" y="86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v-LV" sz="500" kern="1200"/>
        </a:p>
      </dsp:txBody>
      <dsp:txXfrm rot="10800000">
        <a:off x="4788812" y="1826531"/>
        <a:ext cx="57825" cy="57825"/>
      </dsp:txXfrm>
    </dsp:sp>
    <dsp:sp modelId="{6F2BDE26-47B5-42E4-8084-CCD9627D2661}">
      <dsp:nvSpPr>
        <dsp:cNvPr id="0" name=""/>
        <dsp:cNvSpPr/>
      </dsp:nvSpPr>
      <dsp:spPr>
        <a:xfrm>
          <a:off x="3648693" y="442956"/>
          <a:ext cx="1044397" cy="1044397"/>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lv-LV" sz="1200" kern="1200" dirty="0"/>
            <a:t>Bāriņtiesa</a:t>
          </a:r>
        </a:p>
      </dsp:txBody>
      <dsp:txXfrm>
        <a:off x="3801641" y="595904"/>
        <a:ext cx="738501" cy="7385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358B6-A418-483F-BFDA-0825594327E0}">
      <dsp:nvSpPr>
        <dsp:cNvPr id="0" name=""/>
        <dsp:cNvSpPr/>
      </dsp:nvSpPr>
      <dsp:spPr>
        <a:xfrm>
          <a:off x="3192378" y="0"/>
          <a:ext cx="3192379" cy="2046111"/>
        </a:xfrm>
        <a:prstGeom prst="trapezoid">
          <a:avLst>
            <a:gd name="adj" fmla="val 78011"/>
          </a:avLst>
        </a:prstGeom>
        <a:solidFill>
          <a:srgbClr val="FF000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lv-LV" sz="2600" b="1" kern="1200" dirty="0">
              <a:solidFill>
                <a:schemeClr val="accent6">
                  <a:lumMod val="50000"/>
                </a:schemeClr>
              </a:solidFill>
            </a:rPr>
            <a:t>Speciālie pakalpojumi</a:t>
          </a:r>
        </a:p>
        <a:p>
          <a:pPr marL="0" lvl="0" indent="0" algn="ctr" defTabSz="1155700">
            <a:lnSpc>
              <a:spcPct val="90000"/>
            </a:lnSpc>
            <a:spcBef>
              <a:spcPct val="0"/>
            </a:spcBef>
            <a:spcAft>
              <a:spcPct val="35000"/>
            </a:spcAft>
            <a:buNone/>
          </a:pPr>
          <a:r>
            <a:rPr lang="lv-LV" sz="2000" kern="1200" dirty="0">
              <a:solidFill>
                <a:schemeClr val="accent6">
                  <a:lumMod val="50000"/>
                </a:schemeClr>
              </a:solidFill>
            </a:rPr>
            <a:t>(Bērnu labklājības pakalpojumi (BTA), bērnu psihiatrijas pakalpojumi)</a:t>
          </a:r>
        </a:p>
      </dsp:txBody>
      <dsp:txXfrm>
        <a:off x="3192378" y="0"/>
        <a:ext cx="3192379" cy="2046111"/>
      </dsp:txXfrm>
    </dsp:sp>
    <dsp:sp modelId="{9A99F0D3-D01F-4E7C-BE75-8142A2447E8F}">
      <dsp:nvSpPr>
        <dsp:cNvPr id="0" name=""/>
        <dsp:cNvSpPr/>
      </dsp:nvSpPr>
      <dsp:spPr>
        <a:xfrm>
          <a:off x="1596189" y="2046111"/>
          <a:ext cx="6384758" cy="2046111"/>
        </a:xfrm>
        <a:prstGeom prst="trapezoid">
          <a:avLst>
            <a:gd name="adj" fmla="val 78011"/>
          </a:avLst>
        </a:prstGeom>
        <a:solidFill>
          <a:srgbClr val="FFFF0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lv-LV" sz="2400" b="1" kern="1200" dirty="0">
              <a:solidFill>
                <a:schemeClr val="accent6">
                  <a:lumMod val="50000"/>
                </a:schemeClr>
              </a:solidFill>
            </a:rPr>
            <a:t>Uz vajadzībām vērstie pakalpojumi </a:t>
          </a:r>
        </a:p>
        <a:p>
          <a:pPr marL="0" lvl="0" indent="0" algn="ctr" defTabSz="1066800">
            <a:lnSpc>
              <a:spcPct val="90000"/>
            </a:lnSpc>
            <a:spcBef>
              <a:spcPct val="0"/>
            </a:spcBef>
            <a:spcAft>
              <a:spcPct val="35000"/>
            </a:spcAft>
            <a:buNone/>
          </a:pPr>
          <a:r>
            <a:rPr lang="lv-LV" sz="1800" kern="1200" dirty="0">
              <a:solidFill>
                <a:schemeClr val="accent6">
                  <a:lumMod val="50000"/>
                </a:schemeClr>
              </a:solidFill>
            </a:rPr>
            <a:t>(sociālais darbs ar ģimeni, rehabilitācijas pakalpojumi, </a:t>
          </a:r>
          <a:r>
            <a:rPr lang="lv-LV" sz="1800" kern="1200" dirty="0" err="1">
              <a:solidFill>
                <a:schemeClr val="accent6">
                  <a:lumMod val="50000"/>
                </a:schemeClr>
              </a:solidFill>
            </a:rPr>
            <a:t>mediācijas</a:t>
          </a:r>
          <a:r>
            <a:rPr lang="lv-LV" sz="1800" kern="1200" dirty="0">
              <a:solidFill>
                <a:schemeClr val="accent6">
                  <a:lumMod val="50000"/>
                </a:schemeClr>
              </a:solidFill>
            </a:rPr>
            <a:t> pakalpojumi, pakalpojumi pieaugušajiem, pakalpojumi cilvēkiem ar garīgās attīstības, psihiskās veselības traucējumiem u.c.</a:t>
          </a:r>
        </a:p>
      </dsp:txBody>
      <dsp:txXfrm>
        <a:off x="2713522" y="2046111"/>
        <a:ext cx="4150092" cy="2046111"/>
      </dsp:txXfrm>
    </dsp:sp>
    <dsp:sp modelId="{357DD2B9-E376-48CB-9A98-3A5DE5212978}">
      <dsp:nvSpPr>
        <dsp:cNvPr id="0" name=""/>
        <dsp:cNvSpPr/>
      </dsp:nvSpPr>
      <dsp:spPr>
        <a:xfrm>
          <a:off x="0" y="4092222"/>
          <a:ext cx="9577137" cy="2046111"/>
        </a:xfrm>
        <a:prstGeom prst="trapezoid">
          <a:avLst>
            <a:gd name="adj" fmla="val 78011"/>
          </a:avLst>
        </a:prstGeom>
        <a:solidFill>
          <a:srgbClr val="92D05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lv-LV" sz="3600" b="1" kern="1200" dirty="0">
              <a:solidFill>
                <a:schemeClr val="accent6">
                  <a:lumMod val="50000"/>
                </a:schemeClr>
              </a:solidFill>
            </a:rPr>
            <a:t>Universālie pakalpojumi </a:t>
          </a:r>
        </a:p>
        <a:p>
          <a:pPr marL="0" lvl="0" indent="0" algn="ctr" defTabSz="1600200">
            <a:lnSpc>
              <a:spcPct val="90000"/>
            </a:lnSpc>
            <a:spcBef>
              <a:spcPct val="0"/>
            </a:spcBef>
            <a:spcAft>
              <a:spcPct val="35000"/>
            </a:spcAft>
            <a:buNone/>
          </a:pPr>
          <a:r>
            <a:rPr lang="lv-LV" sz="2600" kern="1200" dirty="0">
              <a:solidFill>
                <a:schemeClr val="accent6">
                  <a:lumMod val="50000"/>
                </a:schemeClr>
              </a:solidFill>
            </a:rPr>
            <a:t>(veselības centri bērniem, grūtniecēm, vecākiem, skolas, pakalpojumi jauniešiem, bērniem, ģimenēm, NVO sektors)</a:t>
          </a:r>
        </a:p>
      </dsp:txBody>
      <dsp:txXfrm>
        <a:off x="1675998" y="4092222"/>
        <a:ext cx="6225139" cy="204611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2T17:22:07.283"/>
    </inkml:context>
    <inkml:brush xml:id="br0">
      <inkml:brushProperty name="width" value="0.05" units="cm"/>
      <inkml:brushProperty name="height" value="0.05" units="cm"/>
      <inkml:brushProperty name="color" value="#F6630D"/>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2T17:22:08.239"/>
    </inkml:context>
    <inkml:brush xml:id="br0">
      <inkml:brushProperty name="width" value="0.05" units="cm"/>
      <inkml:brushProperty name="height" value="0.05" units="cm"/>
      <inkml:brushProperty name="color" value="#F6630D"/>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2T17:22:08.824"/>
    </inkml:context>
    <inkml:brush xml:id="br0">
      <inkml:brushProperty name="width" value="0.05" units="cm"/>
      <inkml:brushProperty name="height" value="0.05" units="cm"/>
      <inkml:brushProperty name="color" value="#F6630D"/>
    </inkml:brush>
  </inkml:definitions>
  <inkml:trace contextRef="#ctx0" brushRef="#br0">1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2T17:35:29.364"/>
    </inkml:context>
    <inkml:brush xml:id="br0">
      <inkml:brushProperty name="width" value="0.2" units="cm"/>
      <inkml:brushProperty name="height" value="0.2" units="cm"/>
      <inkml:brushProperty name="color" value="#E71224"/>
    </inkml:brush>
  </inkml:definitions>
  <inkml:trace contextRef="#ctx0" brushRef="#br0">4247 1480 24575,'-4'-2'0,"-1"1"0,1-1 0,0 0 0,0 0 0,0 0 0,0 0 0,1-1 0,-7-4 0,-1-1 0,-30-27 0,35 28 0,-1 1 0,0 0 0,0 0 0,-1 1 0,1 0 0,-12-6 0,17 11 0,-187-78 0,157 66 0,20 6 0,-1 1 0,0 1 0,-1 0 0,1 1 0,-27-3 0,14 4 0,0-1 0,1-1 0,0-2 0,0 0 0,0-1 0,-31-15 0,25 11 0,1 1 0,-1 1 0,0 2 0,-1 1 0,-42-2 0,-164 6 0,122 4 0,-1114-2 0,1203 2 0,-1 1 0,1 1 0,0 2 0,1 1 0,-43 16 0,4-1 0,16-7 0,0-1 0,-1-3 0,-73 7 0,107-16 0,1 0 0,-1 0 0,1 2 0,-1 0 0,1 1 0,-23 10 0,12-2 0,2 1 0,-43 31 0,45-29 0,0-1 0,-1-1 0,-1-1 0,-44 17 0,47-20 0,0 1 0,1 0 0,0 1 0,-31 26 0,28-19 0,-2-2 0,-28 16 0,39-25 0,1 0 0,0 1 0,0 1 0,1 0 0,-14 15 0,-51 63 0,33-35 0,31-35 0,0 0 0,-17 31 0,-7 12 0,12-26 0,1 1 0,2 2 0,1 0 0,-23 60 0,-56 192 0,95-273 0,0 0 0,2 1 0,0-1 0,-1 30 0,5 75 0,2-50 0,-3 319 0,1-363 0,2-1 0,8 37 0,-2-15 0,-1-12 0,1-1 0,22 52 0,-7-20 0,-16-43 0,-2-11 0,-2 2 0,1-1 0,-2 0 0,0 1 0,1 17 0,-2-15 0,0 1 0,1-1 0,1 0 0,0 0 0,2 0 0,0-1 0,10 21 0,10 12 0,33 47 0,-52-87 0,14 26 0,-2 1 0,18 52 0,-22-52 0,-4-16 0,0 0 0,2-1 0,0 0 0,29 32 0,-23-28 0,0 0 0,16 31 0,-16-24 0,2 0 0,0-1 0,34 35 0,-19-21 0,-25-29 0,1 0 0,1-1 0,24 22 0,77 72 0,-51-45 0,-55-56 0,0 0 0,0-1 0,1 0 0,0 0 0,0 0 0,1-1 0,-1-1 0,17 6 0,-7-2 0,-1 0 0,0 2 0,-1 0 0,0 1 0,24 20 0,38 23 0,-59-45 0,-1 0 0,2-2 0,-1 0 0,1-1 0,27 3 0,-26-5 0,0 1 0,0 1 0,-1 1 0,38 17 0,-39-15 0,0 0 0,0-1 0,1-1 0,0-1 0,1-1 0,-1-1 0,29 2 0,158-3 0,-113-6 0,459 4 0,-532-2 0,0-1 0,0-1 0,0-1 0,22-6 0,85-33 0,-33 10 0,48-6 0,-74 22 0,100-38 0,-99 27 0,-33 14 0,-2-1 0,59-34 0,-36 11 0,169-101 0,-212 129 0,0-1 0,21-18 0,19-14 0,-34 27 0,-2 0 0,1-2 0,26-31 0,-4 5 0,-24 23 0,0-1 0,-2-1 0,21-35 0,-18 26 0,27-33 0,-41 59 0,21-25 0,-2 0 0,-1-2 0,-1 0 0,27-55 0,-22 30 0,-15 32 0,-1 0 0,-1-1 0,10-41 0,2-15 0,6-34 0,-25 97 0,2 1 0,8-21 0,-8 23 0,0 0 0,-1 0 0,5-27 0,-5-34 0,-6-110 0,-1 70 0,3 27 0,-3-91 0,-31-31 0,19 141 0,-37-141 0,45 190 0,-12-32 0,10 36 0,2 1 0,0-1 0,-2-20 0,5 16 0,-2-1 0,0 1 0,-1 0 0,-2 0 0,0 0 0,-1 1 0,-13-22 0,-44-89 0,29 70 0,23 41 0,1 0 0,-17-38 0,19 37 0,-1-1 0,-1 2 0,-1 0 0,-1 0 0,-31-32 0,41 48 0,0 1 0,-1 0 0,0 0 0,0 0 0,0 1 0,0 0 0,-1 0 0,1 0 0,-11-3 0,-5 0 0,-40-9 0,12 4 0,47 11 0,1 0 0,-1 0 0,0 0 0,0-1 0,1 1 0,-1-1 0,1 0 0,-1 0 0,1 0 0,0 0 0,0 0 0,0-1 0,0 1 0,0 0 0,0-1 0,1 0 0,-1 1 0,1-1 0,0 0 0,-1 0 0,1 0 0,1 0 0,-1 0 0,0 0 0,0-3 0,0-10 0,0 0 0,0-1 0,4-26 0,-2 15 0,0 20 0,0 0 0,0 0 0,0 0 0,1 0 0,1 1 0,-1-1 0,1 0 0,4-7 0,5-5 0,20-28 0,-21 33 0,-1 0 0,-1-1 0,15-31 0,-9-2 0,-13 40 0,1 0 0,-1 0 0,1 0 0,1 0 0,0 1 0,0-1 0,1 1 0,0 0 0,0 1 0,10-13 0,13-4 0,2 0 0,0 2 0,1 2 0,51-26 0,24-4 0,-36 18 0,-40 17 0,14-7 0,59-20 0,-87 37 0,5-1 0,-1-1 0,1-1 0,-1-1 0,20-13 0,-35 19 0,34-23 0,1 2 0,68-30 0,-96 49 0,0-1 0,0-1 0,-1 1 0,0-2 0,0 1 0,0-2 0,-1 1 0,-1-1 0,9-11 0,-7 10 0,-1 1 0,1 0 0,1 1 0,17-10 0,-17 11 0,-1 0 0,0 0 0,-1-1 0,0-1 0,13-12 0,-13 11 0,0 0 0,1 1 0,0 0 0,1 1 0,23-13 0,-20 12 0,0 0 0,-1-1 0,17-14 0,44-46 0,-74 69 0,0 1 0,0-1 0,0 1 0,-1-1 0,1 0 0,0 1 0,-1-1 0,1 0 0,-1 0 0,1 0 0,-1 1 0,1-1 0,-1 0 0,1 0 0,-1 0 0,0 0 0,0 0 0,1 0 0,-1 0 0,0 0 0,0 0 0,0 1 0,0-3 0,0 2 0,-1 0 0,0 1 0,1-1 0,-1 0 0,0 1 0,1-1 0,-1 0 0,0 1 0,1-1 0,-1 1 0,0-1 0,0 1 0,0 0 0,0-1 0,1 1 0,-1 0 0,0-1 0,0 1 0,-1 0 0,-9-2 0,0 1 0,1 1 0,-14 0 0,18 1 0,-20 0 0,0 2 0,-29 8 0,28-6 0,-52 5 0,52-8 0,1 1 0,-1 1 0,1 1 0,-30 10 0,-12 6 0,-83 22 0,110-37 0,-2-2 0,1-1 0,-70-6 0,28 1 0,62 2 0,49 0 0,3 0 0,626 0 0,-634-1 0,1-1 0,33-8 0,-32 5 0,45-3 0,-43 6 0,1-2 0,30-7 0,19-3 0,-89 23 0,0 1 0,1 1 0,-19 22 0,26-26 0,0-1 0,0 1 0,1 0 0,0 0 0,0 1 0,1-1 0,0 1 0,1 0 0,-3 8 0,3 1 0,0 0 0,0 0 0,2 22 0,3 552-9,-3-398-1347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2T17:36:42.709"/>
    </inkml:context>
    <inkml:brush xml:id="br0">
      <inkml:brushProperty name="width" value="0.2" units="cm"/>
      <inkml:brushProperty name="height" value="0.2" units="cm"/>
      <inkml:brushProperty name="color" value="#E71224"/>
    </inkml:brush>
  </inkml:definitions>
  <inkml:trace contextRef="#ctx0" brushRef="#br0">4016 1374 24575,'-27'-2'-728,"-43"-6"0,-2-1 1126,-276 2 610,293 7-958,5-2-50,1-2 0,-64-15 0,-61-6 0,93 22 0,36 2 0,1-1 0,-1-3 0,-62-14 0,55 5 0,-1 2 0,0 3 0,0 2 0,-86-1 0,-336 11 0,442-1 0,1 2 0,0 2 0,0 0 0,0 2 0,1 2 0,-34 14 0,48-17 0,-1 0 0,0 0 0,0-1 0,-1-1 0,-31 5 0,23-8 0,0 1 0,1 2 0,-1 0 0,1 2 0,0 1 0,0 1 0,-41 21 0,39-16 0,-1-2 0,-51 16 0,2-2 0,-69 37 0,122-50 0,0 1 0,1 1 0,-37 31 0,32-16 0,25-25 0,-1 1 0,0-1 0,0 0 0,0 0 0,-1 0 0,0-1 0,-12 7 0,15-9 0,-16 6 0,0 1 0,1 1 0,1 1 0,-29 22 0,10-5 0,-39 24 0,40-29 0,-53 45 0,70-52 0,10-9 0,-1 0 0,1 1 0,0 0 0,0 0 0,1 1 0,0 0 0,1 1 0,0-1 0,-9 19 0,12-20 0,1-2 0,0 1 0,-1 0 0,1-1 0,-2 1 0,1-1 0,-1 0 0,0 0 0,0-1 0,0 1 0,-1-1 0,0 0 0,-6 6 0,5-8 0,1 0 0,0 1 0,1 0 0,-1 0 0,1 0 0,-1 0 0,1 1 0,1 0 0,-1 0 0,1 0 0,-1 0 0,1 0 0,1 1 0,-1 0 0,-2 10 0,-1 1 0,-1-1 0,-16 27 0,14-27 0,1-1 0,-12 32 0,12-15 0,0 0 0,2 1 0,2 0 0,0 0 0,3 41 0,2 503 0,16-342 0,-10-166 0,1-15 0,3 0 0,28 85 0,-33-112 0,0 1 0,2 44 0,-6-48 0,1-1 0,1 1 0,0-1 0,11 29 0,28 42 0,-10-24 0,133 276 0,-144-310 0,1-1 0,2-1 0,1-2 0,1 0 0,2-2 0,48 39 0,-27-23 0,-38-33 0,1 0 0,0-2 0,1 0 0,29 19 0,299 121 0,-292-130 0,162 59 0,-168-67 0,-1-1 0,2-2 0,44 3 0,-20-5 0,-1 3 0,78 23 0,-108-24 0,1-3 0,0-1 0,49 1 0,119-8 0,-89-1 0,548 2 0,-616-3 0,0-3 0,-1-1 0,66-19 0,-62 14 0,17-6 0,0-3 0,88-39 0,-126 44 0,56-39 0,-57 34 0,55-27 0,-56 35 0,-10 5 0,0-2 0,-1 0 0,0 0 0,24-19 0,-29 17 0,128-94 0,-134 99 0,0 0 0,0 0 0,0 0 0,-1-1 0,0 0 0,0 0 0,-1-1 0,0 0 0,-1 0 0,7-15 0,-6 13 0,3-2 0,0-1 0,0 2 0,20-20 0,-20 23 0,0-1 0,0-1 0,-1 1 0,0-1 0,-1-1 0,7-12 0,31-74 0,-22 50 0,28-80 0,-45 107 0,48-170 0,-44 147 0,-2-1 0,3-62 0,-8-357 0,-6 225 0,5 134 0,-4-124 0,-2 204 0,0 0 0,-14-47 0,11 48 0,1 0 0,0 0 0,-1-31 0,2-3 0,-22-103 0,-29-53 0,34 134 0,13 44 0,4 13 0,-2 0 0,-14-34 0,5 15 0,1-1 0,-12-60 0,24 90 0,-4-16 0,5 18 0,0-1 0,-1 1 0,-1 0 0,1 0 0,-2 0 0,0 0 0,-10-15 0,-10-7 0,-47-46 0,63 70 0,2 2 0,-1 1 0,0 0 0,-1 0 0,1 1 0,-1 0 0,-15-6 0,-25-15 0,42 22 0,0 0 0,0 0 0,-1 1 0,1 0 0,-1 1 0,0-1 0,0 1 0,-15-1 0,-3 1 0,-38 3 0,-12-1 0,74 0 0,0 0 0,0 0 0,0 0 0,0 0 0,0-1 0,0 1 0,0-1 0,0 0 0,1 1 0,-1-1 0,0 0 0,0 0 0,0 0 0,1 0 0,-1-1 0,1 1 0,-1 0 0,1-1 0,-1 1 0,1-1 0,0 1 0,0-1 0,0 0 0,0 0 0,0 1 0,-2-4 0,3 3 0,0-1 0,0 1 0,-1 0 0,1 0 0,0 0 0,1 0 0,-1-1 0,0 1 0,1 0 0,-1 0 0,1 0 0,0 0 0,-1 0 0,1 0 0,0 0 0,0 0 0,0 0 0,1 0 0,-1 1 0,0-1 0,1 0 0,-1 1 0,1-1 0,3-1 0,2-3 0,0 1 0,-1-1 0,1 0 0,-1-1 0,0 1 0,0-1 0,-1 0 0,0-1 0,0 1 0,-1-1 0,6-14 0,-3 6 0,1 0 0,1 0 0,0 1 0,1 1 0,21-25 0,-16 20 0,0-1 0,14-25 0,-7 7 0,2 1 0,1 1 0,57-61 0,-32 50 0,-33 33 0,-1-1 0,-1-1 0,14-18 0,-23 26 0,1 1 0,-1 0 0,1 1 0,0 0 0,1 0 0,-1 0 0,1 1 0,0 0 0,1 1 0,-1-1 0,1 2 0,12-5 0,9-4 0,-7 0 0,23-14 0,-25 13 0,28-13 0,58-31 0,-80 40 0,1 1 0,53-20 0,-42 23 0,-2 1 0,0-1 0,-2-2 0,54-30 0,-73 34 0,1 1 0,1 0 0,0 1 0,0 1 0,1 1 0,25-7 0,-30 11 0,1 0 0,-2-2 0,1 1 0,0-2 0,-1 0 0,0-1 0,14-9 0,-17 10 0,1 1 0,0 0 0,0 0 0,22-5 0,-22 7 0,1-1 0,-1 0 0,0-1 0,-1 0 0,12-7 0,36-20 0,-44 26 0,0-1 0,24-17 0,-38 24 0,1-1 0,-1 1 0,1 0 0,-1-1 0,1 1 0,-1 0 0,1-1 0,-1 1 0,0-1 0,1 1 0,-1 0 0,0-1 0,1 1 0,-1-1 0,0 1 0,0-1 0,1 1 0,-1-1 0,0 1 0,0-1 0,0 0 0,0 1 0,0-2 0,-9-4 0,-26 4 0,31 2 0,-481 0 0,213 2 0,1027-2 0,-751-1 0,1 1 0,-1 1 0,0-1 0,0 0 0,0 1 0,1 0 0,-1 0 0,0 0 0,0 1 0,0-1 0,5 4 0,-8-4 0,1 0 0,-1 1 0,0-1 0,0 1 0,1-1 0,-1 1 0,0-1 0,0 1 0,0 0 0,0-1 0,-1 1 0,1 0 0,0 0 0,-1 0 0,1 0 0,-1 0 0,0-1 0,0 1 0,0 0 0,0 0 0,0 0 0,0 0 0,0 0 0,0 0 0,-1 0 0,1 0 0,-2 2 0,-1 8 0,-2 0 0,1-1 0,-2 1 0,-11 18 0,10-17 0,0 0 0,0 1 0,-4 14 0,6-14 0,-1-1 0,-1 0 0,-11 19 0,11-20 0,0 0 0,0 0 0,2 1 0,-6 13 0,3 1 0,1 1 0,1-1 0,1 1 0,-2 41 0,8 31-1365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7:03:34.383"/>
    </inkml:context>
    <inkml:brush xml:id="br0">
      <inkml:brushProperty name="width" value="0.2" units="cm"/>
      <inkml:brushProperty name="height" value="0.2" units="cm"/>
      <inkml:brushProperty name="color" value="#E71224"/>
    </inkml:brush>
  </inkml:definitions>
  <inkml:trace contextRef="#ctx0" brushRef="#br0">1399 877 24575,'-45'-1'0,"8"1"0,-37 3 0,62-2 0,1 1 0,-1 0 0,1 1 0,0 0 0,-1 1 0,1 1 0,-14 7 0,9-3 0,-1-1 0,-1-1 0,-28 9 0,-1 4 0,3-1 0,9-8 0,-51 25 0,70-28 0,0 0 0,1 2 0,0 0 0,1 0 0,-17 17 0,12-11 0,-1 0 0,0-1 0,-23 13 0,24-17 0,0 1 0,1 1 0,0 1 0,-25 26 0,26-24 0,1 0 0,-2-1 0,-22 14 0,36-25 0,-15 11 0,1 1 0,-26 30 0,-2 3 0,34-38 0,2 0 0,0 1 0,0 1 0,1-1 0,1 1 0,0 1 0,1-1 0,-8 21 0,-43 80 0,27-54 0,12-28 0,13-22 0,0 0 0,0 0 0,-4 15 0,-2 8 0,1 1 0,2 0 0,1 1 0,2 0 0,-4 67 0,12 330 0,-1-408 0,1 0 0,2 0 0,0-1 0,1 0 0,11 29 0,49 109 0,-24-83 0,-26-51 0,-1 1 0,13 33 0,-24-52 0,2 7 0,0 0 0,1-1 0,1 0 0,0 0 0,2 0 0,9 13 0,2 0 0,-2 0 0,21 44 0,-10-23 0,-20-35 0,-1-1 0,0 2 0,10 25 0,-13-28 0,0 1 0,2-1 0,-1 0 0,2-1 0,-1 1 0,2-1 0,-1-1 0,12 11 0,22 27 0,-34-38 0,1-1 0,0 0 0,21 16 0,-18-16 0,0 1 0,14 15 0,-17-15 0,1-1 0,0-1 0,0 1 0,0-2 0,1 0 0,1 0 0,-1-1 0,1 0 0,0-1 0,17 6 0,2 2 0,0 2 0,44 30 0,-48-28 0,2 0 0,-1-2 0,36 13 0,235 88 0,-159-61 0,-74-27 0,1-3 0,71 17 0,-67-25 0,80 14 0,-95-26 0,95-4 0,-74-2 0,-45-2 0,0 0 0,0-3 0,0 0 0,0-2 0,38-15 0,-56 17 0,0 0 0,-1-1 0,14-9 0,-18 9 0,2 1 0,-1 1 0,1-1 0,-1 2 0,22-7 0,-13 6 0,-1 0 0,1-1 0,-2-1 0,35-19 0,59-47 0,-64 39 0,-18 15 0,0 0 0,35-30 0,-55 41 0,-1-1 0,0 0 0,0 0 0,0 0 0,-1-1 0,-1 0 0,9-17 0,6-13 0,-15 31 0,-1 0 0,0 0 0,-1 0 0,0 0 0,3-12 0,0-4 0,2 1 0,15-31 0,8-26 0,-26 58 0,6-40 0,1-8 0,68-179 0,-74 227 0,7-38 0,-9 36 0,10-31 0,1 9 0,-2-1 0,-2-1 0,8-75 0,-12 49 0,7-120 0,-14 80 0,-4-114 0,-14 70 0,12 123 0,-3-11 0,-26-80 0,13 54 0,11 45 0,-1 0 0,-1 1 0,-1 1 0,-26-40 0,34 57 0,-23-42 0,20 35 0,0 0 0,-1 1 0,-1 1 0,-13-18 0,-41-46 0,-12-12 0,-48-32 0,115 115 0,0 0 0,0 0 0,0 1 0,-1 1 0,0-1 0,0 1 0,-17-5 0,10 4 0,-28-17 0,34 18 0,-1-1 0,0 1 0,1 1 0,-2 0 0,1 1 0,0 0 0,-1 1 0,1 0 0,-20 0 0,-21-3 0,-48-15 0,63 12 0,-78-8 0,-246 14 0,176 4 0,-94-2 0,270 0 0,0-1 0,0-1 0,0 0 0,1 0 0,-1 0 0,-16-8 0,-55-30 0,50 23 0,-125-67 0,141 75 0,0-2 0,1 0 0,0-1 0,1 0 0,-13-17 0,-31-27 0,-45-27 0,48 24 0,41 43 0,-1 0 0,-1 2 0,-20-18 0,-14-12 0,28 24 0,-10-3 0,28 22 0,0 0 0,0-1 0,0 0 0,0 0 0,0 0 0,1 0 0,-1 0 0,1-1 0,0 1 0,-1-1 0,1 1 0,0-1 0,1 0 0,-1 0 0,0 0 0,1 0 0,-1 0 0,1 0 0,0 0 0,-1-6 0,1-6 0,0 1 0,1-25 0,1 23 0,-1 1 0,-1-1 0,-2-16 0,2 28 0,0 0 0,0 0 0,0 0 0,-1 1 0,1-1 0,-1 0 0,0 1 0,0-1 0,0 1 0,0-1 0,-1 1 0,1 0 0,-1 0 0,0 0 0,0 0 0,-4-2 0,6 4 0,1 1 0,-1-1 0,1 1 0,-1-1 0,1 1 0,-1 0 0,1 0 0,-1-1 0,0 1 0,1 0 0,-1 0 0,0-1 0,1 1 0,-1 0 0,1 0 0,-1 0 0,0 0 0,1 0 0,-1 0 0,0 0 0,1 0 0,-1 0 0,0 1 0,1-1 0,-1 0 0,0 0 0,1 0 0,-1 1 0,1-1 0,-1 0 0,0 1 0,0 1 0,-1-1 0,1 1 0,0-1 0,0 1 0,1-1 0,-1 1 0,0 0 0,0 0 0,1-1 0,-1 1 0,0 2 0,-1 8 0,1 0 0,0 19 0,0-28 0,1 22 0,1-12 0,-1-1 0,0 1 0,-1-1 0,0 0 0,-1 1 0,-1-1 0,0 0 0,0 0 0,-7 13 0,-9 14 0,-16 43 0,29-65 0,1 0 0,1 0 0,0 1 0,2-1 0,-2 28 0,4-21-1365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7:03:39.566"/>
    </inkml:context>
    <inkml:brush xml:id="br0">
      <inkml:brushProperty name="width" value="0.2" units="cm"/>
      <inkml:brushProperty name="height" value="0.2" units="cm"/>
      <inkml:brushProperty name="color" value="#E71224"/>
    </inkml:brush>
  </inkml:definitions>
  <inkml:trace contextRef="#ctx0" brushRef="#br0">0 0 24575,'560'0'-1365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D699D5-8D7D-46A3-AD63-AC1EEA7704FE}" type="datetimeFigureOut">
              <a:rPr lang="lv-LV" smtClean="0"/>
              <a:t>09.09.2024</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CE4F6-DECE-40F0-BF8B-086C6E19C1E6}" type="slidenum">
              <a:rPr lang="lv-LV" smtClean="0"/>
              <a:t>‹#›</a:t>
            </a:fld>
            <a:endParaRPr lang="lv-LV"/>
          </a:p>
        </p:txBody>
      </p:sp>
    </p:spTree>
    <p:extLst>
      <p:ext uri="{BB962C8B-B14F-4D97-AF65-F5344CB8AC3E}">
        <p14:creationId xmlns:p14="http://schemas.microsoft.com/office/powerpoint/2010/main" val="3231524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E22CE4F6-DECE-40F0-BF8B-086C6E19C1E6}" type="slidenum">
              <a:rPr lang="lv-LV" smtClean="0"/>
              <a:t>1</a:t>
            </a:fld>
            <a:endParaRPr lang="lv-LV"/>
          </a:p>
        </p:txBody>
      </p:sp>
    </p:spTree>
    <p:extLst>
      <p:ext uri="{BB962C8B-B14F-4D97-AF65-F5344CB8AC3E}">
        <p14:creationId xmlns:p14="http://schemas.microsoft.com/office/powerpoint/2010/main" val="3607076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2F66-727D-4150-ADA5-49CF3A0F6873}"/>
              </a:ext>
            </a:extLst>
          </p:cNvPr>
          <p:cNvSpPr>
            <a:spLocks noGrp="1"/>
          </p:cNvSpPr>
          <p:nvPr>
            <p:ph type="ctrTitle"/>
          </p:nvPr>
        </p:nvSpPr>
        <p:spPr>
          <a:xfrm>
            <a:off x="530352" y="1122363"/>
            <a:ext cx="10072922" cy="1978346"/>
          </a:xfrm>
        </p:spPr>
        <p:txBody>
          <a:bodyPr anchor="b">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D9A1FE-C39F-4D7C-B93D-F8C203A1D69C}"/>
              </a:ext>
            </a:extLst>
          </p:cNvPr>
          <p:cNvSpPr>
            <a:spLocks noGrp="1"/>
          </p:cNvSpPr>
          <p:nvPr>
            <p:ph type="subTitle" idx="1"/>
          </p:nvPr>
        </p:nvSpPr>
        <p:spPr>
          <a:xfrm>
            <a:off x="530352" y="3509963"/>
            <a:ext cx="10072922" cy="1747837"/>
          </a:xfrm>
        </p:spPr>
        <p:txBody>
          <a:bodyPr>
            <a:normAutofit/>
          </a:bodyPr>
          <a:lstStyle>
            <a:lvl1pPr marL="0" indent="0" algn="l">
              <a:buNone/>
              <a:defRPr sz="200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C008AAC-7D41-4304-8D59-EF34B232682C}"/>
              </a:ext>
            </a:extLst>
          </p:cNvPr>
          <p:cNvSpPr>
            <a:spLocks noGrp="1"/>
          </p:cNvSpPr>
          <p:nvPr>
            <p:ph type="dt" sz="half" idx="10"/>
          </p:nvPr>
        </p:nvSpPr>
        <p:spPr>
          <a:xfrm>
            <a:off x="530352" y="136525"/>
            <a:ext cx="2743200" cy="365125"/>
          </a:xfrm>
        </p:spPr>
        <p:txBody>
          <a:bodyPr/>
          <a:lstStyle>
            <a:lvl1pPr algn="l">
              <a:defRPr/>
            </a:lvl1pPr>
          </a:lstStyle>
          <a:p>
            <a:fld id="{524C6359-9BB8-4148-8114-537E698DA205}" type="datetime1">
              <a:rPr lang="en-US" smtClean="0"/>
              <a:t>9/9/2024</a:t>
            </a:fld>
            <a:endParaRPr lang="en-US" dirty="0"/>
          </a:p>
        </p:txBody>
      </p:sp>
      <p:sp>
        <p:nvSpPr>
          <p:cNvPr id="5" name="Footer Placeholder 4">
            <a:extLst>
              <a:ext uri="{FF2B5EF4-FFF2-40B4-BE49-F238E27FC236}">
                <a16:creationId xmlns:a16="http://schemas.microsoft.com/office/drawing/2014/main" id="{4724D078-DE22-4F23-8B48-21FB1415C3E3}"/>
              </a:ext>
            </a:extLst>
          </p:cNvPr>
          <p:cNvSpPr>
            <a:spLocks noGrp="1"/>
          </p:cNvSpPr>
          <p:nvPr>
            <p:ph type="ftr" sz="quarter" idx="11"/>
          </p:nvPr>
        </p:nvSpPr>
        <p:spPr>
          <a:xfrm>
            <a:off x="530352" y="6356350"/>
            <a:ext cx="4114800"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BB64C1F5-608B-4335-9F2A-17F63D5FAF0D}"/>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5E279D86-4533-45F1-B0AA-D237399A5ED5}"/>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764FD722-CB31-4326-ADD8-CBA52FD1FF59}"/>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24E4BCEC-8B0A-444E-8509-1B3BB0449E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9DB36622-1DC7-4B17-8984-588BA8999FF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51B97AF0-1974-42B9-B5FC-A332C52E827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5A298AD-BE5D-4BE1-8CDF-DBFB42D63FE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958050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F2C5-A3FC-44EF-BA15-CEC83C83D6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5040D3-67DB-455C-AD79-49E185DB6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B2B07A-258E-42DD-9A68-2C76F7D54040}"/>
              </a:ext>
            </a:extLst>
          </p:cNvPr>
          <p:cNvSpPr>
            <a:spLocks noGrp="1"/>
          </p:cNvSpPr>
          <p:nvPr>
            <p:ph type="dt" sz="half" idx="10"/>
          </p:nvPr>
        </p:nvSpPr>
        <p:spPr/>
        <p:txBody>
          <a:bodyPr/>
          <a:lstStyle/>
          <a:p>
            <a:fld id="{A4649BD0-10DB-43E7-8F22-40B3D51B8FC3}" type="datetime1">
              <a:rPr lang="en-US" smtClean="0"/>
              <a:t>9/9/2024</a:t>
            </a:fld>
            <a:endParaRPr lang="en-US"/>
          </a:p>
        </p:txBody>
      </p:sp>
      <p:sp>
        <p:nvSpPr>
          <p:cNvPr id="5" name="Footer Placeholder 4">
            <a:extLst>
              <a:ext uri="{FF2B5EF4-FFF2-40B4-BE49-F238E27FC236}">
                <a16:creationId xmlns:a16="http://schemas.microsoft.com/office/drawing/2014/main" id="{7C01E9BC-3BB8-40CD-9294-59A2E59E1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3979D-5589-4770-9D29-046F2B506C33}"/>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12EF7969-DB38-4989-A65C-9D190A245515}"/>
              </a:ext>
              <a:ext uri="{C183D7F6-B498-43B3-948B-1728B52AA6E4}">
                <adec:decorative xmlns:adec="http://schemas.microsoft.com/office/drawing/2017/decorative" val="1"/>
              </a:ext>
            </a:extLst>
          </p:cNvPr>
          <p:cNvGrpSpPr/>
          <p:nvPr/>
        </p:nvGrpSpPr>
        <p:grpSpPr>
          <a:xfrm>
            <a:off x="530225" y="2333456"/>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2145BE25-C437-45FE-A3D3-BBAAF108CC9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4A9D0FA0-682C-4076-B779-D865AEEFC66C}"/>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AB60163C-1A2D-4F00-BC61-8A3C11E2D2BE}"/>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3FF8D873-9CF9-4A0A-A7B8-875C0B8233D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2B645470-F624-4417-A8A4-FC242E43C9DB}"/>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ECC7EFEF-6B2A-4210-9275-0077ACF2827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324971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693CD-CB65-4F37-A6DA-F300B93C14D9}"/>
              </a:ext>
            </a:extLst>
          </p:cNvPr>
          <p:cNvSpPr>
            <a:spLocks noGrp="1"/>
          </p:cNvSpPr>
          <p:nvPr>
            <p:ph type="title" orient="vert"/>
          </p:nvPr>
        </p:nvSpPr>
        <p:spPr>
          <a:xfrm>
            <a:off x="7974374" y="787067"/>
            <a:ext cx="2628900" cy="538989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48D117-7AE6-4831-9867-5145F64A0C24}"/>
              </a:ext>
            </a:extLst>
          </p:cNvPr>
          <p:cNvSpPr>
            <a:spLocks noGrp="1"/>
          </p:cNvSpPr>
          <p:nvPr>
            <p:ph type="body" orient="vert" idx="1"/>
          </p:nvPr>
        </p:nvSpPr>
        <p:spPr>
          <a:xfrm>
            <a:off x="525719" y="787067"/>
            <a:ext cx="7039402" cy="53898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4988CF8-397F-485E-8081-AFA4DADD440C}"/>
              </a:ext>
            </a:extLst>
          </p:cNvPr>
          <p:cNvSpPr>
            <a:spLocks noGrp="1"/>
          </p:cNvSpPr>
          <p:nvPr>
            <p:ph type="dt" sz="half" idx="10"/>
          </p:nvPr>
        </p:nvSpPr>
        <p:spPr/>
        <p:txBody>
          <a:bodyPr/>
          <a:lstStyle/>
          <a:p>
            <a:fld id="{0A16C79C-F566-427A-93F6-434A4E613134}" type="datetime1">
              <a:rPr lang="en-US" smtClean="0"/>
              <a:t>9/9/2024</a:t>
            </a:fld>
            <a:endParaRPr lang="en-US"/>
          </a:p>
        </p:txBody>
      </p:sp>
      <p:sp>
        <p:nvSpPr>
          <p:cNvPr id="5" name="Footer Placeholder 4">
            <a:extLst>
              <a:ext uri="{FF2B5EF4-FFF2-40B4-BE49-F238E27FC236}">
                <a16:creationId xmlns:a16="http://schemas.microsoft.com/office/drawing/2014/main" id="{83CE4773-4660-4F21-83CF-1A449395B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59537-EB47-40FA-893E-785D6FE00A5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88F505F-2957-41FC-9AAA-962853A6719E}"/>
              </a:ext>
              <a:ext uri="{C183D7F6-B498-43B3-948B-1728B52AA6E4}">
                <adec:decorative xmlns:adec="http://schemas.microsoft.com/office/drawing/2017/decorative" val="1"/>
              </a:ext>
            </a:extLst>
          </p:cNvPr>
          <p:cNvGrpSpPr/>
          <p:nvPr/>
        </p:nvGrpSpPr>
        <p:grpSpPr>
          <a:xfrm rot="5400000">
            <a:off x="7283627" y="1250328"/>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091A36EB-8545-4EFE-B619-165D36D644D1}"/>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8D075D29-6706-486B-A55A-13866882BA88}"/>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FAE751A-10F0-48F2-BBC3-D2FE499B34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52289CAF-683C-4BCC-8AA5-95A3BF799B0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BC8403A-C46F-4DA1-A015-00A80215F289}"/>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A797D957-3A2C-42DF-B73E-CBB47BE036B7}"/>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65598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01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A7-C566-48F4-B4B8-3A5E7B6C5C3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9A49B3-A57D-46C5-8462-0C52509F8FCA}"/>
              </a:ext>
            </a:extLst>
          </p:cNvPr>
          <p:cNvSpPr>
            <a:spLocks noGrp="1"/>
          </p:cNvSpPr>
          <p:nvPr>
            <p:ph type="dt" sz="half" idx="10"/>
          </p:nvPr>
        </p:nvSpPr>
        <p:spPr>
          <a:xfrm>
            <a:off x="530352" y="136525"/>
            <a:ext cx="2743200" cy="365125"/>
          </a:xfrm>
        </p:spPr>
        <p:txBody>
          <a:bodyPr/>
          <a:lstStyle/>
          <a:p>
            <a:fld id="{9376191F-481E-48E9-BB9A-369A67A7362D}" type="datetime1">
              <a:rPr lang="en-US" smtClean="0"/>
              <a:t>9/9/2024</a:t>
            </a:fld>
            <a:endParaRPr lang="en-US" dirty="0"/>
          </a:p>
        </p:txBody>
      </p:sp>
      <p:sp>
        <p:nvSpPr>
          <p:cNvPr id="5" name="Footer Placeholder 4">
            <a:extLst>
              <a:ext uri="{FF2B5EF4-FFF2-40B4-BE49-F238E27FC236}">
                <a16:creationId xmlns:a16="http://schemas.microsoft.com/office/drawing/2014/main" id="{9EC8C810-EAF4-4D86-84DD-2E574122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7E738-8574-490B-974B-9AD3B2AAE521}"/>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AC552FEA-472E-4E74-B31D-531852C1908D}"/>
              </a:ext>
              <a:ext uri="{C183D7F6-B498-43B3-948B-1728B52AA6E4}">
                <adec:decorative xmlns:adec="http://schemas.microsoft.com/office/drawing/2017/decorative" val="1"/>
              </a:ext>
            </a:extLst>
          </p:cNvPr>
          <p:cNvGrpSpPr/>
          <p:nvPr/>
        </p:nvGrpSpPr>
        <p:grpSpPr>
          <a:xfrm>
            <a:off x="530225" y="2310597"/>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41DF3078-C636-4776-A616-D5BF3BC280C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0D1A27FA-1310-4BC3-A071-1566746B2FB1}"/>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99ACB9EB-84FE-4B33-9EF9-4EC7DAC25DD5}"/>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826E5EFB-0EF9-4DB8-99CB-5DD72009DB2C}"/>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86238E12-0689-4123-8B2E-E1CCFCC4C88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8538CF67-A00E-4955-A447-001BE02E771A}"/>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924640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64E-4B3D-4B6A-A210-B50E4F60E246}"/>
              </a:ext>
            </a:extLst>
          </p:cNvPr>
          <p:cNvSpPr>
            <a:spLocks noGrp="1"/>
          </p:cNvSpPr>
          <p:nvPr>
            <p:ph type="title"/>
          </p:nvPr>
        </p:nvSpPr>
        <p:spPr>
          <a:xfrm>
            <a:off x="530352" y="787068"/>
            <a:ext cx="10072922" cy="2313641"/>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30AEC2-B6E6-4C09-A16F-5E2A1C9A0D0E}"/>
              </a:ext>
            </a:extLst>
          </p:cNvPr>
          <p:cNvSpPr>
            <a:spLocks noGrp="1"/>
          </p:cNvSpPr>
          <p:nvPr>
            <p:ph type="body" idx="1"/>
          </p:nvPr>
        </p:nvSpPr>
        <p:spPr>
          <a:xfrm>
            <a:off x="530352" y="3509963"/>
            <a:ext cx="10072922" cy="25796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37CAB-B545-4E42-BB5A-F1DAA9335033}"/>
              </a:ext>
            </a:extLst>
          </p:cNvPr>
          <p:cNvSpPr>
            <a:spLocks noGrp="1"/>
          </p:cNvSpPr>
          <p:nvPr>
            <p:ph type="dt" sz="half" idx="10"/>
          </p:nvPr>
        </p:nvSpPr>
        <p:spPr/>
        <p:txBody>
          <a:bodyPr/>
          <a:lstStyle/>
          <a:p>
            <a:fld id="{6C5677DE-DD04-48CC-9C18-7BE9FF2DEB6B}" type="datetime1">
              <a:rPr lang="en-US" smtClean="0"/>
              <a:t>9/9/2024</a:t>
            </a:fld>
            <a:endParaRPr lang="en-US"/>
          </a:p>
        </p:txBody>
      </p:sp>
      <p:sp>
        <p:nvSpPr>
          <p:cNvPr id="5" name="Footer Placeholder 4">
            <a:extLst>
              <a:ext uri="{FF2B5EF4-FFF2-40B4-BE49-F238E27FC236}">
                <a16:creationId xmlns:a16="http://schemas.microsoft.com/office/drawing/2014/main" id="{AF6D720B-7E58-43F4-9659-ADB2403A5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5F53F-2FA5-4B5C-A151-F07BBC002B29}"/>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37B4CDD2-E09A-418A-9131-FBDEE440A1F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8852E5FB-B268-4CCA-8E55-803038F7A00D}"/>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A1C9CBB3-97C0-4A35-9088-C69233F5CEE7}"/>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1610871-AEE9-46EB-9D27-BA1D9D688124}"/>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27478059-2A11-484D-A2D7-199F74778E50}"/>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0EC0886-DDB9-47F1-9414-C121C1D3F954}"/>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66A10427-DF20-4284-B215-EABA4D366E20}"/>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570647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3D3-0F03-4BF4-831F-34E80BAC551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C09409-59F2-486F-A6D0-FAEE8FFF25B2}"/>
              </a:ext>
            </a:extLst>
          </p:cNvPr>
          <p:cNvSpPr>
            <a:spLocks noGrp="1"/>
          </p:cNvSpPr>
          <p:nvPr>
            <p:ph sz="half" idx="1"/>
          </p:nvPr>
        </p:nvSpPr>
        <p:spPr>
          <a:xfrm>
            <a:off x="525717" y="2521885"/>
            <a:ext cx="4645152"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087241-B390-47A6-8070-C3D4652F887B}"/>
              </a:ext>
            </a:extLst>
          </p:cNvPr>
          <p:cNvSpPr>
            <a:spLocks noGrp="1"/>
          </p:cNvSpPr>
          <p:nvPr>
            <p:ph sz="half" idx="2"/>
          </p:nvPr>
        </p:nvSpPr>
        <p:spPr>
          <a:xfrm>
            <a:off x="5992136" y="2521885"/>
            <a:ext cx="4611138"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080B360-2ACA-4B93-9439-591B6D3FBC3F}"/>
              </a:ext>
            </a:extLst>
          </p:cNvPr>
          <p:cNvSpPr>
            <a:spLocks noGrp="1"/>
          </p:cNvSpPr>
          <p:nvPr>
            <p:ph type="dt" sz="half" idx="10"/>
          </p:nvPr>
        </p:nvSpPr>
        <p:spPr/>
        <p:txBody>
          <a:bodyPr/>
          <a:lstStyle/>
          <a:p>
            <a:fld id="{463255ED-7101-4D18-A8AE-3B5E4CB87EA5}" type="datetime1">
              <a:rPr lang="en-US" smtClean="0"/>
              <a:t>9/9/2024</a:t>
            </a:fld>
            <a:endParaRPr lang="en-US"/>
          </a:p>
        </p:txBody>
      </p:sp>
      <p:sp>
        <p:nvSpPr>
          <p:cNvPr id="6" name="Footer Placeholder 5">
            <a:extLst>
              <a:ext uri="{FF2B5EF4-FFF2-40B4-BE49-F238E27FC236}">
                <a16:creationId xmlns:a16="http://schemas.microsoft.com/office/drawing/2014/main" id="{684A73E2-CF78-404C-A86F-E70A284A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F42A-11E1-42A0-8ECF-A5BBA3B8CA56}"/>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0CB61A83-9419-49FC-8074-2AB3D34FA88B}"/>
              </a:ext>
              <a:ext uri="{C183D7F6-B498-43B3-948B-1728B52AA6E4}">
                <adec:decorative xmlns:adec="http://schemas.microsoft.com/office/drawing/2017/decorative" val="1"/>
              </a:ext>
            </a:extLst>
          </p:cNvPr>
          <p:cNvGrpSpPr/>
          <p:nvPr/>
        </p:nvGrpSpPr>
        <p:grpSpPr>
          <a:xfrm>
            <a:off x="530225" y="2319637"/>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BCD12E57-97FB-48D8-81CC-7C37E8947CB4}"/>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E487641C-E83B-4134-88C9-1D23D5FA1836}"/>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B99AB7A6-A88C-44E1-A9DE-4126B957F88A}"/>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FF0D518-1D17-44C7-BF73-7C980481DB5B}"/>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A7A3E12-61E8-41A0-A459-15BF375FA945}"/>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9E5E4A56-9100-4D60-8A34-0FE116F41FF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82759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A31-EE14-41DD-9914-DA7138220460}"/>
              </a:ext>
            </a:extLst>
          </p:cNvPr>
          <p:cNvSpPr>
            <a:spLocks noGrp="1"/>
          </p:cNvSpPr>
          <p:nvPr>
            <p:ph type="title"/>
          </p:nvPr>
        </p:nvSpPr>
        <p:spPr>
          <a:xfrm>
            <a:off x="530352" y="787067"/>
            <a:ext cx="1007292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CB22AB6-1657-4AE2-8607-2C77A25D79D9}"/>
              </a:ext>
            </a:extLst>
          </p:cNvPr>
          <p:cNvSpPr>
            <a:spLocks noGrp="1"/>
          </p:cNvSpPr>
          <p:nvPr>
            <p:ph type="body" idx="1"/>
          </p:nvPr>
        </p:nvSpPr>
        <p:spPr>
          <a:xfrm>
            <a:off x="530352" y="2521884"/>
            <a:ext cx="4845387"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A6DC0-D4D5-4164-A3FD-6BB5CBB2BBAD}"/>
              </a:ext>
            </a:extLst>
          </p:cNvPr>
          <p:cNvSpPr>
            <a:spLocks noGrp="1"/>
          </p:cNvSpPr>
          <p:nvPr>
            <p:ph sz="half" idx="2"/>
          </p:nvPr>
        </p:nvSpPr>
        <p:spPr>
          <a:xfrm>
            <a:off x="530352" y="3366390"/>
            <a:ext cx="4845387"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9B35F8-95F3-43D1-8917-5836BAA90490}"/>
              </a:ext>
            </a:extLst>
          </p:cNvPr>
          <p:cNvSpPr>
            <a:spLocks noGrp="1"/>
          </p:cNvSpPr>
          <p:nvPr>
            <p:ph type="body" sz="quarter" idx="3"/>
          </p:nvPr>
        </p:nvSpPr>
        <p:spPr>
          <a:xfrm>
            <a:off x="5734025" y="2521884"/>
            <a:ext cx="4869249"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639E7-F4A3-4ADE-B290-0A4F9761B977}"/>
              </a:ext>
            </a:extLst>
          </p:cNvPr>
          <p:cNvSpPr>
            <a:spLocks noGrp="1"/>
          </p:cNvSpPr>
          <p:nvPr>
            <p:ph sz="quarter" idx="4"/>
          </p:nvPr>
        </p:nvSpPr>
        <p:spPr>
          <a:xfrm>
            <a:off x="5734025" y="3366390"/>
            <a:ext cx="4869249"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D6F296B-429F-4DFC-ABC3-0A078EA99425}"/>
              </a:ext>
            </a:extLst>
          </p:cNvPr>
          <p:cNvSpPr>
            <a:spLocks noGrp="1"/>
          </p:cNvSpPr>
          <p:nvPr>
            <p:ph type="dt" sz="half" idx="10"/>
          </p:nvPr>
        </p:nvSpPr>
        <p:spPr/>
        <p:txBody>
          <a:bodyPr/>
          <a:lstStyle/>
          <a:p>
            <a:fld id="{CD52F23D-51F6-4C94-8CD5-B9ABBF67EE23}" type="datetime1">
              <a:rPr lang="en-US" smtClean="0"/>
              <a:t>9/9/2024</a:t>
            </a:fld>
            <a:endParaRPr lang="en-US"/>
          </a:p>
        </p:txBody>
      </p:sp>
      <p:sp>
        <p:nvSpPr>
          <p:cNvPr id="8" name="Footer Placeholder 7">
            <a:extLst>
              <a:ext uri="{FF2B5EF4-FFF2-40B4-BE49-F238E27FC236}">
                <a16:creationId xmlns:a16="http://schemas.microsoft.com/office/drawing/2014/main" id="{0B7103B9-D521-4910-AC15-F12F25CB9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3A6D9-123D-492C-B5CE-294EF2559FAB}"/>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3225224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22-4B4D-4F58-9783-A0469DA4D233}"/>
              </a:ext>
            </a:extLst>
          </p:cNvPr>
          <p:cNvSpPr>
            <a:spLocks noGrp="1"/>
          </p:cNvSpPr>
          <p:nvPr>
            <p:ph type="title"/>
          </p:nvPr>
        </p:nvSpPr>
        <p:spPr>
          <a:xfrm>
            <a:off x="525718" y="787068"/>
            <a:ext cx="10077556"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B5EE610-5457-4E8C-B568-B8D560773B5C}"/>
              </a:ext>
            </a:extLst>
          </p:cNvPr>
          <p:cNvSpPr>
            <a:spLocks noGrp="1"/>
          </p:cNvSpPr>
          <p:nvPr>
            <p:ph type="dt" sz="half" idx="10"/>
          </p:nvPr>
        </p:nvSpPr>
        <p:spPr/>
        <p:txBody>
          <a:bodyPr/>
          <a:lstStyle/>
          <a:p>
            <a:fld id="{D51A702F-6367-4FD1-89A8-3744BE6BA9A2}" type="datetime1">
              <a:rPr lang="en-US" smtClean="0"/>
              <a:t>9/9/2024</a:t>
            </a:fld>
            <a:endParaRPr lang="en-US"/>
          </a:p>
        </p:txBody>
      </p:sp>
      <p:sp>
        <p:nvSpPr>
          <p:cNvPr id="4" name="Footer Placeholder 3">
            <a:extLst>
              <a:ext uri="{FF2B5EF4-FFF2-40B4-BE49-F238E27FC236}">
                <a16:creationId xmlns:a16="http://schemas.microsoft.com/office/drawing/2014/main" id="{A0BA57BB-288A-4A30-A4EC-FF0537BC2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14C89-B968-4A85-A035-E2997A5F8498}"/>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6" name="Graphic 78">
            <a:extLst>
              <a:ext uri="{FF2B5EF4-FFF2-40B4-BE49-F238E27FC236}">
                <a16:creationId xmlns:a16="http://schemas.microsoft.com/office/drawing/2014/main" id="{AC45ECC6-E29C-40EF-A7C9-5A17DAFD4299}"/>
              </a:ext>
              <a:ext uri="{C183D7F6-B498-43B3-948B-1728B52AA6E4}">
                <adec:decorative xmlns:adec="http://schemas.microsoft.com/office/drawing/2017/decorative" val="1"/>
              </a:ext>
            </a:extLst>
          </p:cNvPr>
          <p:cNvGrpSpPr/>
          <p:nvPr/>
        </p:nvGrpSpPr>
        <p:grpSpPr>
          <a:xfrm>
            <a:off x="530225" y="2352330"/>
            <a:ext cx="972241" cy="45719"/>
            <a:chOff x="4886325" y="3371754"/>
            <a:chExt cx="2418492" cy="113728"/>
          </a:xfrm>
          <a:solidFill>
            <a:schemeClr val="accent1"/>
          </a:solidFill>
        </p:grpSpPr>
        <p:sp>
          <p:nvSpPr>
            <p:cNvPr id="7" name="Graphic 78">
              <a:extLst>
                <a:ext uri="{FF2B5EF4-FFF2-40B4-BE49-F238E27FC236}">
                  <a16:creationId xmlns:a16="http://schemas.microsoft.com/office/drawing/2014/main" id="{8DA0D497-8E8F-426A-8172-894BE03F70F6}"/>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8" name="Graphic 78">
              <a:extLst>
                <a:ext uri="{FF2B5EF4-FFF2-40B4-BE49-F238E27FC236}">
                  <a16:creationId xmlns:a16="http://schemas.microsoft.com/office/drawing/2014/main" id="{8C0459EF-3B70-4083-8845-3A9AF847E805}"/>
                </a:ext>
              </a:extLst>
            </p:cNvPr>
            <p:cNvGrpSpPr/>
            <p:nvPr/>
          </p:nvGrpSpPr>
          <p:grpSpPr>
            <a:xfrm>
              <a:off x="4886709" y="3371754"/>
              <a:ext cx="2418108" cy="113728"/>
              <a:chOff x="4886709" y="3371754"/>
              <a:chExt cx="2418108" cy="113728"/>
            </a:xfrm>
            <a:grpFill/>
          </p:grpSpPr>
          <p:sp>
            <p:nvSpPr>
              <p:cNvPr id="9" name="Graphic 78">
                <a:extLst>
                  <a:ext uri="{FF2B5EF4-FFF2-40B4-BE49-F238E27FC236}">
                    <a16:creationId xmlns:a16="http://schemas.microsoft.com/office/drawing/2014/main" id="{53BF2B58-70F8-4288-85AB-CBDA723CDFCC}"/>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0" name="Graphic 78">
                <a:extLst>
                  <a:ext uri="{FF2B5EF4-FFF2-40B4-BE49-F238E27FC236}">
                    <a16:creationId xmlns:a16="http://schemas.microsoft.com/office/drawing/2014/main" id="{A569E551-A5A0-4A8F-B999-3A6D104814A2}"/>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0FB69EB5-D9AC-46E7-934E-32999C39B2E6}"/>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6EABC49A-B4ED-44E4-ADB7-E432734A7C9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944606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A339C-4093-4B40-8C90-52F005CA9A0E}"/>
              </a:ext>
            </a:extLst>
          </p:cNvPr>
          <p:cNvSpPr>
            <a:spLocks noGrp="1"/>
          </p:cNvSpPr>
          <p:nvPr>
            <p:ph type="dt" sz="half" idx="10"/>
          </p:nvPr>
        </p:nvSpPr>
        <p:spPr/>
        <p:txBody>
          <a:bodyPr/>
          <a:lstStyle/>
          <a:p>
            <a:fld id="{4A6E99BD-4B4F-4460-B452-0E8146ACCF8F}" type="datetime1">
              <a:rPr lang="en-US" smtClean="0"/>
              <a:t>9/9/2024</a:t>
            </a:fld>
            <a:endParaRPr lang="en-US"/>
          </a:p>
        </p:txBody>
      </p:sp>
      <p:sp>
        <p:nvSpPr>
          <p:cNvPr id="3" name="Footer Placeholder 2">
            <a:extLst>
              <a:ext uri="{FF2B5EF4-FFF2-40B4-BE49-F238E27FC236}">
                <a16:creationId xmlns:a16="http://schemas.microsoft.com/office/drawing/2014/main" id="{DFA33F04-8E0A-4165-930C-527D781A7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2F57B-BEB6-4973-A362-38F638E0D05C}"/>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1778690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AC90-C2CA-44DD-8EF8-20BDD6724247}"/>
              </a:ext>
            </a:extLst>
          </p:cNvPr>
          <p:cNvSpPr>
            <a:spLocks noGrp="1"/>
          </p:cNvSpPr>
          <p:nvPr>
            <p:ph type="title"/>
          </p:nvPr>
        </p:nvSpPr>
        <p:spPr>
          <a:xfrm>
            <a:off x="530352" y="787068"/>
            <a:ext cx="4315386" cy="2223152"/>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E915FB-D5F4-4CAD-AE70-3644E81802E6}"/>
              </a:ext>
            </a:extLst>
          </p:cNvPr>
          <p:cNvSpPr>
            <a:spLocks noGrp="1"/>
          </p:cNvSpPr>
          <p:nvPr>
            <p:ph idx="1"/>
          </p:nvPr>
        </p:nvSpPr>
        <p:spPr>
          <a:xfrm>
            <a:off x="5183188" y="987425"/>
            <a:ext cx="5420086"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7374DA3-3BAC-4045-825F-B3C27B89736B}"/>
              </a:ext>
            </a:extLst>
          </p:cNvPr>
          <p:cNvSpPr>
            <a:spLocks noGrp="1"/>
          </p:cNvSpPr>
          <p:nvPr>
            <p:ph type="body" sz="half" idx="2"/>
          </p:nvPr>
        </p:nvSpPr>
        <p:spPr>
          <a:xfrm>
            <a:off x="530352" y="3429000"/>
            <a:ext cx="4315386"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A0D65-0423-4E45-947A-E08C8569F15F}"/>
              </a:ext>
            </a:extLst>
          </p:cNvPr>
          <p:cNvSpPr>
            <a:spLocks noGrp="1"/>
          </p:cNvSpPr>
          <p:nvPr>
            <p:ph type="dt" sz="half" idx="10"/>
          </p:nvPr>
        </p:nvSpPr>
        <p:spPr/>
        <p:txBody>
          <a:bodyPr/>
          <a:lstStyle/>
          <a:p>
            <a:fld id="{EB6FD34C-1867-42A9-AC54-D15ADD8A65E7}" type="datetime1">
              <a:rPr lang="en-US" smtClean="0"/>
              <a:t>9/9/2024</a:t>
            </a:fld>
            <a:endParaRPr lang="en-US"/>
          </a:p>
        </p:txBody>
      </p:sp>
      <p:sp>
        <p:nvSpPr>
          <p:cNvPr id="6" name="Footer Placeholder 5">
            <a:extLst>
              <a:ext uri="{FF2B5EF4-FFF2-40B4-BE49-F238E27FC236}">
                <a16:creationId xmlns:a16="http://schemas.microsoft.com/office/drawing/2014/main" id="{27E6FBD0-E49F-4DE6-9264-CEDB9BAA0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6B246-A768-4B2D-96C6-9F417852636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839DB371-B90D-44CB-A4AF-C7BDBFD0A87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0C845011-2FC2-40F7-B0C6-49CBBA72B9C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2BC78B8-5139-436F-AD47-3CC03903FDDC}"/>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F9DC17BA-1278-45C9-B1BF-B9F1518E1F29}"/>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9637B9F-CC26-4669-81F0-A942B4F72D61}"/>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2BB8F115-0030-47B4-BAF4-C15D1EA27B11}"/>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662F9949-4F1A-4708-824B-E876E9BEDA1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802245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0C8-915E-4BF2-976E-B8D7EDC591F9}"/>
              </a:ext>
            </a:extLst>
          </p:cNvPr>
          <p:cNvSpPr>
            <a:spLocks noGrp="1"/>
          </p:cNvSpPr>
          <p:nvPr>
            <p:ph type="title"/>
          </p:nvPr>
        </p:nvSpPr>
        <p:spPr>
          <a:xfrm>
            <a:off x="530352" y="787068"/>
            <a:ext cx="3932237" cy="2223152"/>
          </a:xfrm>
        </p:spPr>
        <p:txBody>
          <a:bodyPr anchor="b">
            <a:no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10714E6-8E50-4B50-A2E0-F9D20155EB9B}"/>
              </a:ext>
            </a:extLst>
          </p:cNvPr>
          <p:cNvSpPr>
            <a:spLocks noGrp="1"/>
          </p:cNvSpPr>
          <p:nvPr>
            <p:ph type="pic" idx="1"/>
          </p:nvPr>
        </p:nvSpPr>
        <p:spPr>
          <a:xfrm>
            <a:off x="5183188" y="987425"/>
            <a:ext cx="54200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0D67A6C-5CA5-4EF0-B1C4-ED85FF255AE3}"/>
              </a:ext>
            </a:extLst>
          </p:cNvPr>
          <p:cNvSpPr>
            <a:spLocks noGrp="1"/>
          </p:cNvSpPr>
          <p:nvPr>
            <p:ph type="body" sz="half" idx="2"/>
          </p:nvPr>
        </p:nvSpPr>
        <p:spPr>
          <a:xfrm>
            <a:off x="530352"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76474-31D4-4567-B4EC-B6AF24488AE7}"/>
              </a:ext>
            </a:extLst>
          </p:cNvPr>
          <p:cNvSpPr>
            <a:spLocks noGrp="1"/>
          </p:cNvSpPr>
          <p:nvPr>
            <p:ph type="dt" sz="half" idx="10"/>
          </p:nvPr>
        </p:nvSpPr>
        <p:spPr/>
        <p:txBody>
          <a:bodyPr/>
          <a:lstStyle/>
          <a:p>
            <a:fld id="{336133E9-A654-4C17-8C3C-DDCAC83D6EBF}" type="datetime1">
              <a:rPr lang="en-US" smtClean="0"/>
              <a:t>9/9/2024</a:t>
            </a:fld>
            <a:endParaRPr lang="en-US"/>
          </a:p>
        </p:txBody>
      </p:sp>
      <p:sp>
        <p:nvSpPr>
          <p:cNvPr id="6" name="Footer Placeholder 5">
            <a:extLst>
              <a:ext uri="{FF2B5EF4-FFF2-40B4-BE49-F238E27FC236}">
                <a16:creationId xmlns:a16="http://schemas.microsoft.com/office/drawing/2014/main" id="{5C902DE0-33F5-4372-8EB5-F5746D344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5C2EF-849D-4B2C-8ED6-D26553657DBA}"/>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7627CBC2-9DC2-4EE8-A2D5-849E30F2201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9FB4AEFC-63AB-4831-8EC1-E8145604D8D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11E1337-D5DA-408D-91F3-A6A35FCDD0B9}"/>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1E473FA4-FD80-4D04-AAC5-63B9A4D80778}"/>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FCB457B9-48DE-4921-8C3F-996598075B1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53C9DB95-9A61-4553-8D82-D2BE26FCBC6E}"/>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0EAE371F-24C9-4738-834F-FAF5A5C9ACE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29768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35959F4-53DA-47FF-BC24-1E5B75C69876}"/>
              </a:ext>
            </a:extLst>
          </p:cNvPr>
          <p:cNvSpPr/>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0" name="Group 19">
            <a:extLst>
              <a:ext uri="{FF2B5EF4-FFF2-40B4-BE49-F238E27FC236}">
                <a16:creationId xmlns:a16="http://schemas.microsoft.com/office/drawing/2014/main" id="{A7CF83E8-F6F0-41E3-B580-7412A04DDFB5}"/>
              </a:ext>
            </a:extLst>
          </p:cNvPr>
          <p:cNvGrpSpPr/>
          <p:nvPr/>
        </p:nvGrpSpPr>
        <p:grpSpPr>
          <a:xfrm>
            <a:off x="10776050" y="5204030"/>
            <a:ext cx="886141" cy="802497"/>
            <a:chOff x="10948005" y="3272152"/>
            <a:chExt cx="868640" cy="786648"/>
          </a:xfrm>
          <a:solidFill>
            <a:schemeClr val="accent1"/>
          </a:solidFill>
        </p:grpSpPr>
        <p:sp>
          <p:nvSpPr>
            <p:cNvPr id="21" name="Freeform: Shape 20">
              <a:extLst>
                <a:ext uri="{FF2B5EF4-FFF2-40B4-BE49-F238E27FC236}">
                  <a16:creationId xmlns:a16="http://schemas.microsoft.com/office/drawing/2014/main" id="{1A0B6DBB-705D-48D0-842C-F9DFA7684D19}"/>
                </a:ext>
              </a:extLst>
            </p:cNvPr>
            <p:cNvSpPr/>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2" name="Freeform: Shape 21">
              <a:extLst>
                <a:ext uri="{FF2B5EF4-FFF2-40B4-BE49-F238E27FC236}">
                  <a16:creationId xmlns:a16="http://schemas.microsoft.com/office/drawing/2014/main" id="{C194A764-16E1-4D0D-9357-76F80E6086C0}"/>
                </a:ext>
              </a:extLst>
            </p:cNvPr>
            <p:cNvSpPr/>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3" name="Freeform: Shape 22">
              <a:extLst>
                <a:ext uri="{FF2B5EF4-FFF2-40B4-BE49-F238E27FC236}">
                  <a16:creationId xmlns:a16="http://schemas.microsoft.com/office/drawing/2014/main" id="{115B7F3F-A40D-4F24-8536-E2420B433211}"/>
                </a:ext>
              </a:extLst>
            </p:cNvPr>
            <p:cNvSpPr/>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4" name="Graphic 12">
              <a:extLst>
                <a:ext uri="{FF2B5EF4-FFF2-40B4-BE49-F238E27FC236}">
                  <a16:creationId xmlns:a16="http://schemas.microsoft.com/office/drawing/2014/main" id="{CEF42844-A829-4ED2-A360-63BB2A7C45EE}"/>
                </a:ext>
              </a:extLst>
            </p:cNvPr>
            <p:cNvSpPr/>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5" name="Graphic 15">
              <a:extLst>
                <a:ext uri="{FF2B5EF4-FFF2-40B4-BE49-F238E27FC236}">
                  <a16:creationId xmlns:a16="http://schemas.microsoft.com/office/drawing/2014/main" id="{57B23B52-A1C3-44EF-BC11-9094A0DA11AB}"/>
                </a:ext>
              </a:extLst>
            </p:cNvPr>
            <p:cNvSpPr/>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6" name="Graphic 15">
              <a:extLst>
                <a:ext uri="{FF2B5EF4-FFF2-40B4-BE49-F238E27FC236}">
                  <a16:creationId xmlns:a16="http://schemas.microsoft.com/office/drawing/2014/main" id="{064E08E5-DA92-4CF2-A0BF-E341800227B2}"/>
                </a:ext>
              </a:extLst>
            </p:cNvPr>
            <p:cNvSpPr/>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A222560-E657-4CAE-B667-7BE9E224B244}"/>
                </a:ext>
              </a:extLst>
            </p:cNvPr>
            <p:cNvSpPr/>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reeform: Shape 7">
            <a:extLst>
              <a:ext uri="{FF2B5EF4-FFF2-40B4-BE49-F238E27FC236}">
                <a16:creationId xmlns:a16="http://schemas.microsoft.com/office/drawing/2014/main" id="{59226104-0061-4319-8237-9C001BF85D49}"/>
              </a:ext>
            </a:extLst>
          </p:cNvPr>
          <p:cNvSpPr/>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2D78318D-FE3E-41D7-9A8C-2065A2C46AF3}"/>
              </a:ext>
            </a:extLst>
          </p:cNvPr>
          <p:cNvSpPr>
            <a:spLocks noGrp="1"/>
          </p:cNvSpPr>
          <p:nvPr>
            <p:ph type="title"/>
          </p:nvPr>
        </p:nvSpPr>
        <p:spPr>
          <a:xfrm>
            <a:off x="525717" y="787068"/>
            <a:ext cx="1007755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B06718-79E7-4159-A003-F86FE7B3D829}"/>
              </a:ext>
            </a:extLst>
          </p:cNvPr>
          <p:cNvSpPr>
            <a:spLocks noGrp="1"/>
          </p:cNvSpPr>
          <p:nvPr>
            <p:ph type="body" idx="1"/>
          </p:nvPr>
        </p:nvSpPr>
        <p:spPr>
          <a:xfrm>
            <a:off x="525717" y="2521885"/>
            <a:ext cx="10077557" cy="35490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1F99FF-FFE2-431D-A0C8-A46C21712A20}"/>
              </a:ext>
            </a:extLst>
          </p:cNvPr>
          <p:cNvSpPr>
            <a:spLocks noGrp="1"/>
          </p:cNvSpPr>
          <p:nvPr>
            <p:ph type="dt" sz="half" idx="2"/>
          </p:nvPr>
        </p:nvSpPr>
        <p:spPr>
          <a:xfrm>
            <a:off x="525718" y="136525"/>
            <a:ext cx="2743200"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fld id="{8769D389-4C4C-4FD7-9E6B-9F44477F0EB8}" type="datetime1">
              <a:rPr lang="en-US" smtClean="0"/>
              <a:t>9/9/2024</a:t>
            </a:fld>
            <a:endParaRPr lang="en-US" dirty="0"/>
          </a:p>
        </p:txBody>
      </p:sp>
      <p:sp>
        <p:nvSpPr>
          <p:cNvPr id="5" name="Footer Placeholder 4">
            <a:extLst>
              <a:ext uri="{FF2B5EF4-FFF2-40B4-BE49-F238E27FC236}">
                <a16:creationId xmlns:a16="http://schemas.microsoft.com/office/drawing/2014/main" id="{51C3547E-668D-4191-847C-7424F75496E6}"/>
              </a:ext>
            </a:extLst>
          </p:cNvPr>
          <p:cNvSpPr>
            <a:spLocks noGrp="1"/>
          </p:cNvSpPr>
          <p:nvPr>
            <p:ph type="ftr" sz="quarter" idx="3"/>
          </p:nvPr>
        </p:nvSpPr>
        <p:spPr>
          <a:xfrm>
            <a:off x="525718" y="6356350"/>
            <a:ext cx="3450659"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endParaRPr lang="en-US"/>
          </a:p>
        </p:txBody>
      </p:sp>
      <p:sp>
        <p:nvSpPr>
          <p:cNvPr id="6" name="Slide Number Placeholder 5">
            <a:extLst>
              <a:ext uri="{FF2B5EF4-FFF2-40B4-BE49-F238E27FC236}">
                <a16:creationId xmlns:a16="http://schemas.microsoft.com/office/drawing/2014/main" id="{8CBB6E6E-8527-4F63-A0C7-84CD44A2B00D}"/>
              </a:ext>
            </a:extLst>
          </p:cNvPr>
          <p:cNvSpPr>
            <a:spLocks noGrp="1"/>
          </p:cNvSpPr>
          <p:nvPr>
            <p:ph type="sldNum" sz="quarter" idx="4"/>
          </p:nvPr>
        </p:nvSpPr>
        <p:spPr>
          <a:xfrm>
            <a:off x="11655367" y="6356350"/>
            <a:ext cx="529809" cy="365125"/>
          </a:xfrm>
          <a:prstGeom prst="rect">
            <a:avLst/>
          </a:prstGeom>
        </p:spPr>
        <p:txBody>
          <a:bodyPr vert="horz" lIns="91440" tIns="45720" rIns="91440" bIns="45720" rtlCol="0" anchor="ctr"/>
          <a:lstStyle>
            <a:lvl1pPr algn="ctr">
              <a:defRPr sz="900" cap="none" spc="110" baseline="0">
                <a:solidFill>
                  <a:schemeClr val="tx1">
                    <a:lumMod val="65000"/>
                    <a:lumOff val="35000"/>
                  </a:schemeClr>
                </a:solidFill>
              </a:defRPr>
            </a:lvl1pPr>
          </a:lstStyle>
          <a:p>
            <a:fld id="{E1076ED0-0DB3-4879-AAE5-5C20D22C1DF4}" type="slidenum">
              <a:rPr lang="en-US" smtClean="0"/>
              <a:t>‹#›</a:t>
            </a:fld>
            <a:endParaRPr lang="en-US"/>
          </a:p>
        </p:txBody>
      </p:sp>
    </p:spTree>
    <p:extLst>
      <p:ext uri="{BB962C8B-B14F-4D97-AF65-F5344CB8AC3E}">
        <p14:creationId xmlns:p14="http://schemas.microsoft.com/office/powerpoint/2010/main" val="275477409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 id="2147483687" r:id="rId12"/>
  </p:sldLayoutIdLst>
  <p:hf sldNum="0" hdr="0" ftr="0" dt="0"/>
  <p:txStyles>
    <p:titleStyle>
      <a:lvl1pPr algn="l" defTabSz="914400" rtl="0" eaLnBrk="1" latinLnBrk="0" hangingPunct="1">
        <a:lnSpc>
          <a:spcPct val="100000"/>
        </a:lnSpc>
        <a:spcBef>
          <a:spcPct val="0"/>
        </a:spcBef>
        <a:buNone/>
        <a:defRPr sz="3600" i="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customXml" Target="../ink/ink7.xml"/><Relationship Id="rId3" Type="http://schemas.openxmlformats.org/officeDocument/2006/relationships/customXml" Target="../ink/ink1.xml"/><Relationship Id="rId7" Type="http://schemas.openxmlformats.org/officeDocument/2006/relationships/customXml" Target="../ink/ink4.xml"/><Relationship Id="rId12" Type="http://schemas.openxmlformats.org/officeDocument/2006/relationships/image" Target="../media/image50.png"/><Relationship Id="rId2" Type="http://schemas.openxmlformats.org/officeDocument/2006/relationships/image" Target="../media/image14.jpg"/><Relationship Id="rId1" Type="http://schemas.openxmlformats.org/officeDocument/2006/relationships/slideLayout" Target="../slideLayouts/slideLayout12.xml"/><Relationship Id="rId6" Type="http://schemas.openxmlformats.org/officeDocument/2006/relationships/customXml" Target="../ink/ink3.xml"/><Relationship Id="rId11" Type="http://schemas.openxmlformats.org/officeDocument/2006/relationships/customXml" Target="../ink/ink6.xml"/><Relationship Id="rId5" Type="http://schemas.openxmlformats.org/officeDocument/2006/relationships/customXml" Target="../ink/ink2.xml"/><Relationship Id="rId10" Type="http://schemas.openxmlformats.org/officeDocument/2006/relationships/image" Target="../media/image40.png"/><Relationship Id="rId4" Type="http://schemas.openxmlformats.org/officeDocument/2006/relationships/image" Target="../media/image20.png"/><Relationship Id="rId9" Type="http://schemas.openxmlformats.org/officeDocument/2006/relationships/customXml" Target="../ink/ink5.xml"/><Relationship Id="rId14" Type="http://schemas.openxmlformats.org/officeDocument/2006/relationships/image" Target="../media/image6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D0B0D3-D735-4619-AA45-B57B791E1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Virsraksts 1">
            <a:extLst>
              <a:ext uri="{FF2B5EF4-FFF2-40B4-BE49-F238E27FC236}">
                <a16:creationId xmlns:a16="http://schemas.microsoft.com/office/drawing/2014/main" id="{7B3973C9-A91B-5E29-5A8E-59DA5DC48390}"/>
              </a:ext>
            </a:extLst>
          </p:cNvPr>
          <p:cNvSpPr>
            <a:spLocks noGrp="1"/>
          </p:cNvSpPr>
          <p:nvPr>
            <p:ph type="ctrTitle"/>
          </p:nvPr>
        </p:nvSpPr>
        <p:spPr>
          <a:xfrm>
            <a:off x="6209740" y="1122363"/>
            <a:ext cx="5066592" cy="1978346"/>
          </a:xfrm>
        </p:spPr>
        <p:txBody>
          <a:bodyPr>
            <a:noAutofit/>
          </a:bodyPr>
          <a:lstStyle/>
          <a:p>
            <a:pPr algn="ctr"/>
            <a:br>
              <a:rPr lang="lv-LV" sz="3200" b="1" i="0" spc="-5" dirty="0">
                <a:solidFill>
                  <a:schemeClr val="tx2">
                    <a:lumMod val="90000"/>
                    <a:lumOff val="10000"/>
                  </a:schemeClr>
                </a:solidFill>
                <a:effectLst/>
                <a:highlight>
                  <a:srgbClr val="FFFFFF"/>
                </a:highlight>
                <a:latin typeface="+mn-lt"/>
              </a:rPr>
            </a:br>
            <a:r>
              <a:rPr lang="lv-LV" sz="3200" b="1" i="0" spc="-5" dirty="0">
                <a:solidFill>
                  <a:schemeClr val="tx2">
                    <a:lumMod val="90000"/>
                    <a:lumOff val="10000"/>
                  </a:schemeClr>
                </a:solidFill>
                <a:effectLst/>
                <a:highlight>
                  <a:srgbClr val="FFFFFF"/>
                </a:highlight>
                <a:latin typeface="+mn-lt"/>
              </a:rPr>
              <a:t>Sociālais darbinieks ģimenēm ar bērniem un bāriņtiesas darbinieks</a:t>
            </a:r>
            <a:br>
              <a:rPr lang="lv-LV" sz="3200" b="1" i="0" spc="-5" dirty="0">
                <a:solidFill>
                  <a:schemeClr val="tx2">
                    <a:lumMod val="90000"/>
                    <a:lumOff val="10000"/>
                  </a:schemeClr>
                </a:solidFill>
                <a:effectLst/>
                <a:highlight>
                  <a:srgbClr val="FFFFFF"/>
                </a:highlight>
                <a:latin typeface="+mn-lt"/>
              </a:rPr>
            </a:br>
            <a:r>
              <a:rPr lang="lv-LV" sz="3200" b="1" i="0" spc="-5" dirty="0">
                <a:solidFill>
                  <a:schemeClr val="tx2">
                    <a:lumMod val="90000"/>
                    <a:lumOff val="10000"/>
                  </a:schemeClr>
                </a:solidFill>
                <a:effectLst/>
                <a:highlight>
                  <a:srgbClr val="FFFFFF"/>
                </a:highlight>
                <a:latin typeface="+mn-lt"/>
              </a:rPr>
              <a:t>- </a:t>
            </a:r>
            <a:br>
              <a:rPr lang="lv-LV" sz="3200" b="1" i="0" spc="-5" dirty="0">
                <a:solidFill>
                  <a:schemeClr val="tx2">
                    <a:lumMod val="90000"/>
                    <a:lumOff val="10000"/>
                  </a:schemeClr>
                </a:solidFill>
                <a:effectLst/>
                <a:highlight>
                  <a:srgbClr val="FFFFFF"/>
                </a:highlight>
                <a:latin typeface="+mn-lt"/>
              </a:rPr>
            </a:br>
            <a:r>
              <a:rPr lang="lv-LV" sz="3200" b="1" i="0" spc="-5" dirty="0">
                <a:solidFill>
                  <a:schemeClr val="tx2">
                    <a:lumMod val="90000"/>
                    <a:lumOff val="10000"/>
                  </a:schemeClr>
                </a:solidFill>
                <a:effectLst/>
                <a:highlight>
                  <a:srgbClr val="FFFFFF"/>
                </a:highlight>
                <a:latin typeface="+mn-lt"/>
              </a:rPr>
              <a:t>sadarbība</a:t>
            </a:r>
            <a:endParaRPr lang="lv-LV" sz="3200" dirty="0">
              <a:solidFill>
                <a:schemeClr val="tx2">
                  <a:lumMod val="90000"/>
                  <a:lumOff val="10000"/>
                </a:schemeClr>
              </a:solidFill>
              <a:latin typeface="+mn-lt"/>
            </a:endParaRPr>
          </a:p>
        </p:txBody>
      </p:sp>
      <p:sp>
        <p:nvSpPr>
          <p:cNvPr id="3" name="Apakšvirsraksts 2">
            <a:extLst>
              <a:ext uri="{FF2B5EF4-FFF2-40B4-BE49-F238E27FC236}">
                <a16:creationId xmlns:a16="http://schemas.microsoft.com/office/drawing/2014/main" id="{9988355C-0398-6837-CBAB-F22B46133D8B}"/>
              </a:ext>
            </a:extLst>
          </p:cNvPr>
          <p:cNvSpPr>
            <a:spLocks noGrp="1"/>
          </p:cNvSpPr>
          <p:nvPr>
            <p:ph type="subTitle" idx="1"/>
          </p:nvPr>
        </p:nvSpPr>
        <p:spPr>
          <a:xfrm>
            <a:off x="6209740" y="4604442"/>
            <a:ext cx="5066592" cy="653358"/>
          </a:xfrm>
        </p:spPr>
        <p:txBody>
          <a:bodyPr>
            <a:normAutofit/>
          </a:bodyPr>
          <a:lstStyle/>
          <a:p>
            <a:pPr algn="ctr"/>
            <a:r>
              <a:rPr lang="lv-LV" dirty="0">
                <a:solidFill>
                  <a:schemeClr val="tx2">
                    <a:lumMod val="90000"/>
                    <a:lumOff val="10000"/>
                  </a:schemeClr>
                </a:solidFill>
              </a:rPr>
              <a:t>04/09/2024 - 06/09/2024</a:t>
            </a:r>
          </a:p>
        </p:txBody>
      </p:sp>
      <p:pic>
        <p:nvPicPr>
          <p:cNvPr id="12" name="Picture 3" descr="Coloured pencils inside a pencil holder which is on top of a wood table">
            <a:extLst>
              <a:ext uri="{FF2B5EF4-FFF2-40B4-BE49-F238E27FC236}">
                <a16:creationId xmlns:a16="http://schemas.microsoft.com/office/drawing/2014/main" id="{458B3AFC-0F94-C43F-D33B-70400D1B14EB}"/>
              </a:ext>
            </a:extLst>
          </p:cNvPr>
          <p:cNvPicPr>
            <a:picLocks noChangeAspect="1"/>
          </p:cNvPicPr>
          <p:nvPr/>
        </p:nvPicPr>
        <p:blipFill>
          <a:blip r:embed="rId3"/>
          <a:srcRect l="44628" r="191" b="-1"/>
          <a:stretch/>
        </p:blipFill>
        <p:spPr>
          <a:xfrm>
            <a:off x="6824" y="10"/>
            <a:ext cx="5669280" cy="6857990"/>
          </a:xfrm>
          <a:prstGeom prst="rect">
            <a:avLst/>
          </a:prstGeom>
        </p:spPr>
      </p:pic>
      <p:sp>
        <p:nvSpPr>
          <p:cNvPr id="11" name="Freeform: Shape 10">
            <a:extLst>
              <a:ext uri="{FF2B5EF4-FFF2-40B4-BE49-F238E27FC236}">
                <a16:creationId xmlns:a16="http://schemas.microsoft.com/office/drawing/2014/main" id="{3D505D40-32E9-4C48-81F8-AD80433BE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2838"/>
            <a:ext cx="3342291" cy="960875"/>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3" name="Group 12">
            <a:extLst>
              <a:ext uri="{FF2B5EF4-FFF2-40B4-BE49-F238E27FC236}">
                <a16:creationId xmlns:a16="http://schemas.microsoft.com/office/drawing/2014/main" id="{C507BF36-B92B-4CAC-BCA7-8364B51E1F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flipV="1">
            <a:off x="1701611" y="285553"/>
            <a:ext cx="886141" cy="802496"/>
            <a:chOff x="10948005" y="3272152"/>
            <a:chExt cx="868640" cy="786648"/>
          </a:xfrm>
          <a:solidFill>
            <a:schemeClr val="accent1"/>
          </a:solidFill>
        </p:grpSpPr>
        <p:sp>
          <p:nvSpPr>
            <p:cNvPr id="14" name="Freeform: Shape 13">
              <a:extLst>
                <a:ext uri="{FF2B5EF4-FFF2-40B4-BE49-F238E27FC236}">
                  <a16:creationId xmlns:a16="http://schemas.microsoft.com/office/drawing/2014/main" id="{2276237E-3A6D-452F-879C-FB8C77A18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5" name="Freeform: Shape 14">
              <a:extLst>
                <a:ext uri="{FF2B5EF4-FFF2-40B4-BE49-F238E27FC236}">
                  <a16:creationId xmlns:a16="http://schemas.microsoft.com/office/drawing/2014/main" id="{38BC9243-F4BF-48A7-89AE-DFA5B37DE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6" name="Freeform: Shape 15">
              <a:extLst>
                <a:ext uri="{FF2B5EF4-FFF2-40B4-BE49-F238E27FC236}">
                  <a16:creationId xmlns:a16="http://schemas.microsoft.com/office/drawing/2014/main" id="{5DE414EC-F3DF-412E-9B22-5328DAA99C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7" name="Graphic 12">
              <a:extLst>
                <a:ext uri="{FF2B5EF4-FFF2-40B4-BE49-F238E27FC236}">
                  <a16:creationId xmlns:a16="http://schemas.microsoft.com/office/drawing/2014/main" id="{039C06B1-FDEA-47B1-8222-7D622CD72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18" name="Graphic 15">
              <a:extLst>
                <a:ext uri="{FF2B5EF4-FFF2-40B4-BE49-F238E27FC236}">
                  <a16:creationId xmlns:a16="http://schemas.microsoft.com/office/drawing/2014/main" id="{B834C8C1-9BD1-4635-8E5B-65815F901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9" name="Graphic 15">
              <a:extLst>
                <a:ext uri="{FF2B5EF4-FFF2-40B4-BE49-F238E27FC236}">
                  <a16:creationId xmlns:a16="http://schemas.microsoft.com/office/drawing/2014/main" id="{2963D456-B3F4-4EDC-827E-645741F64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73A58845-EFFB-4806-BC6D-47418C15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aphic 78">
            <a:extLst>
              <a:ext uri="{FF2B5EF4-FFF2-40B4-BE49-F238E27FC236}">
                <a16:creationId xmlns:a16="http://schemas.microsoft.com/office/drawing/2014/main" id="{DBBA0A0D-8F6A-400A-9E49-8C008E2C7D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9740" y="3267662"/>
            <a:ext cx="972241" cy="45718"/>
            <a:chOff x="4886325" y="3371754"/>
            <a:chExt cx="2418492" cy="113728"/>
          </a:xfrm>
          <a:solidFill>
            <a:schemeClr val="accent1"/>
          </a:solidFill>
        </p:grpSpPr>
        <p:sp>
          <p:nvSpPr>
            <p:cNvPr id="23" name="Graphic 78">
              <a:extLst>
                <a:ext uri="{FF2B5EF4-FFF2-40B4-BE49-F238E27FC236}">
                  <a16:creationId xmlns:a16="http://schemas.microsoft.com/office/drawing/2014/main" id="{A5DD701E-4BC9-48E3-AF4F-013B52D63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4" name="Graphic 78">
              <a:extLst>
                <a:ext uri="{FF2B5EF4-FFF2-40B4-BE49-F238E27FC236}">
                  <a16:creationId xmlns:a16="http://schemas.microsoft.com/office/drawing/2014/main" id="{FB658B62-664D-4B3B-BBDA-235666290B4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25" name="Graphic 78">
                <a:extLst>
                  <a:ext uri="{FF2B5EF4-FFF2-40B4-BE49-F238E27FC236}">
                    <a16:creationId xmlns:a16="http://schemas.microsoft.com/office/drawing/2014/main" id="{B11F9D25-67B1-4BDB-A290-97B93A19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26" name="Graphic 78">
                <a:extLst>
                  <a:ext uri="{FF2B5EF4-FFF2-40B4-BE49-F238E27FC236}">
                    <a16:creationId xmlns:a16="http://schemas.microsoft.com/office/drawing/2014/main" id="{B9D5C40A-1B1B-4C25-9707-E8F1CF6E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27" name="Graphic 78">
                <a:extLst>
                  <a:ext uri="{FF2B5EF4-FFF2-40B4-BE49-F238E27FC236}">
                    <a16:creationId xmlns:a16="http://schemas.microsoft.com/office/drawing/2014/main" id="{2DD0C1D6-FF64-45AB-8775-83AB3C470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28" name="Graphic 78">
                <a:extLst>
                  <a:ext uri="{FF2B5EF4-FFF2-40B4-BE49-F238E27FC236}">
                    <a16:creationId xmlns:a16="http://schemas.microsoft.com/office/drawing/2014/main" id="{15AFBB84-8485-4329-89FC-04663D985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236661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ds' Drawings Speak Volumes About Home : NPR Ed : NPR">
            <a:extLst>
              <a:ext uri="{FF2B5EF4-FFF2-40B4-BE49-F238E27FC236}">
                <a16:creationId xmlns:a16="http://schemas.microsoft.com/office/drawing/2014/main" id="{2B8D1BAD-36A8-647B-F969-AED3D791A7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598" y="3429000"/>
            <a:ext cx="1876350" cy="1052973"/>
          </a:xfrm>
          <a:prstGeom prst="rect">
            <a:avLst/>
          </a:prstGeom>
          <a:noFill/>
          <a:extLst>
            <a:ext uri="{909E8E84-426E-40DD-AFC4-6F175D3DCCD1}">
              <a14:hiddenFill xmlns:a14="http://schemas.microsoft.com/office/drawing/2010/main">
                <a:solidFill>
                  <a:srgbClr val="FFFFFF"/>
                </a:solidFill>
              </a14:hiddenFill>
            </a:ext>
          </a:extLst>
        </p:spPr>
      </p:pic>
      <p:sp>
        <p:nvSpPr>
          <p:cNvPr id="2" name="Virsraksts 1">
            <a:extLst>
              <a:ext uri="{FF2B5EF4-FFF2-40B4-BE49-F238E27FC236}">
                <a16:creationId xmlns:a16="http://schemas.microsoft.com/office/drawing/2014/main" id="{4FF1D01A-26FF-D5AF-C410-44863436C2A4}"/>
              </a:ext>
            </a:extLst>
          </p:cNvPr>
          <p:cNvSpPr>
            <a:spLocks noGrp="1"/>
          </p:cNvSpPr>
          <p:nvPr>
            <p:ph type="title"/>
          </p:nvPr>
        </p:nvSpPr>
        <p:spPr>
          <a:xfrm>
            <a:off x="825910" y="0"/>
            <a:ext cx="10077557" cy="1325563"/>
          </a:xfrm>
        </p:spPr>
        <p:txBody>
          <a:bodyPr/>
          <a:lstStyle/>
          <a:p>
            <a:pPr algn="ctr"/>
            <a:r>
              <a:rPr lang="lv-LV" b="1" i="0" dirty="0">
                <a:solidFill>
                  <a:schemeClr val="accent1">
                    <a:lumMod val="50000"/>
                  </a:schemeClr>
                </a:solidFill>
                <a:latin typeface="+mn-lt"/>
              </a:rPr>
              <a:t>Vienotais un atšķirīgais SDĢB un BT darbā ar ģimenēm metodiku kontekstā</a:t>
            </a:r>
          </a:p>
        </p:txBody>
      </p:sp>
      <p:sp>
        <p:nvSpPr>
          <p:cNvPr id="4" name="Ovāls 3">
            <a:extLst>
              <a:ext uri="{FF2B5EF4-FFF2-40B4-BE49-F238E27FC236}">
                <a16:creationId xmlns:a16="http://schemas.microsoft.com/office/drawing/2014/main" id="{D381933C-7002-0CDA-BCC8-D7DE81C90E66}"/>
              </a:ext>
            </a:extLst>
          </p:cNvPr>
          <p:cNvSpPr/>
          <p:nvPr/>
        </p:nvSpPr>
        <p:spPr>
          <a:xfrm>
            <a:off x="1041592" y="2231297"/>
            <a:ext cx="5840363" cy="4001730"/>
          </a:xfrm>
          <a:prstGeom prst="ellipse">
            <a:avLst/>
          </a:prstGeom>
          <a:noFill/>
          <a:ln w="28575">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Ovāls 4">
            <a:extLst>
              <a:ext uri="{FF2B5EF4-FFF2-40B4-BE49-F238E27FC236}">
                <a16:creationId xmlns:a16="http://schemas.microsoft.com/office/drawing/2014/main" id="{609E4BCA-2B02-FA01-57EE-EAA3F1C342F1}"/>
              </a:ext>
            </a:extLst>
          </p:cNvPr>
          <p:cNvSpPr/>
          <p:nvPr/>
        </p:nvSpPr>
        <p:spPr>
          <a:xfrm>
            <a:off x="4622026" y="2202425"/>
            <a:ext cx="6086166" cy="4001730"/>
          </a:xfrm>
          <a:prstGeom prst="ellipse">
            <a:avLst/>
          </a:prstGeom>
          <a:noFill/>
          <a:ln w="28575">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extBox 5">
            <a:extLst>
              <a:ext uri="{FF2B5EF4-FFF2-40B4-BE49-F238E27FC236}">
                <a16:creationId xmlns:a16="http://schemas.microsoft.com/office/drawing/2014/main" id="{B114970D-A2D7-0A66-9B6F-4D0632DED634}"/>
              </a:ext>
            </a:extLst>
          </p:cNvPr>
          <p:cNvSpPr txBox="1"/>
          <p:nvPr/>
        </p:nvSpPr>
        <p:spPr>
          <a:xfrm>
            <a:off x="825910" y="2295563"/>
            <a:ext cx="3488068" cy="3970318"/>
          </a:xfrm>
          <a:prstGeom prst="rect">
            <a:avLst/>
          </a:prstGeom>
          <a:noFill/>
        </p:spPr>
        <p:txBody>
          <a:bodyPr wrap="square" rtlCol="0">
            <a:spAutoFit/>
          </a:bodyPr>
          <a:lstStyle/>
          <a:p>
            <a:pPr algn="ctr"/>
            <a:endParaRPr lang="lv-LV" dirty="0"/>
          </a:p>
          <a:p>
            <a:pPr marL="285750" indent="-285750" algn="ctr">
              <a:buFontTx/>
              <a:buChar char="-"/>
            </a:pPr>
            <a:r>
              <a:rPr lang="lv-LV" dirty="0"/>
              <a:t>BT klientu mērķgrupas;</a:t>
            </a:r>
          </a:p>
          <a:p>
            <a:pPr marL="285750" indent="-285750" algn="ctr">
              <a:buFontTx/>
              <a:buChar char="-"/>
            </a:pPr>
            <a:r>
              <a:rPr lang="lv-LV" dirty="0"/>
              <a:t>BT profesionālais ietvars;</a:t>
            </a:r>
          </a:p>
          <a:p>
            <a:pPr marL="285750" indent="-285750" algn="ctr">
              <a:buFontTx/>
              <a:buChar char="-"/>
            </a:pPr>
            <a:r>
              <a:rPr lang="lv-LV" dirty="0"/>
              <a:t>BT kompetence (prasmes, spējas, zināšanas, vērtības, attieksmes) u.c.</a:t>
            </a:r>
          </a:p>
          <a:p>
            <a:pPr marL="285750" indent="-285750" algn="ctr">
              <a:buFontTx/>
              <a:buChar char="-"/>
            </a:pPr>
            <a:r>
              <a:rPr lang="lv-LV" dirty="0"/>
              <a:t>BT institucionālais ietvars, mandāts;</a:t>
            </a:r>
          </a:p>
          <a:p>
            <a:pPr marL="285750" indent="-285750" algn="ctr">
              <a:buFontTx/>
              <a:buChar char="-"/>
            </a:pPr>
            <a:r>
              <a:rPr lang="lv-LV" dirty="0"/>
              <a:t>BT darba resursi;</a:t>
            </a:r>
          </a:p>
          <a:p>
            <a:pPr marL="285750" indent="-285750" algn="ctr">
              <a:buFontTx/>
              <a:buChar char="-"/>
            </a:pPr>
            <a:r>
              <a:rPr lang="lv-LV" dirty="0"/>
              <a:t>BT darba process (</a:t>
            </a:r>
            <a:r>
              <a:rPr lang="lv-LV" dirty="0" err="1"/>
              <a:t>normatīvi,Ētikas</a:t>
            </a:r>
            <a:r>
              <a:rPr lang="lv-LV" dirty="0"/>
              <a:t> kodekss, BAC vadlīnijas);</a:t>
            </a:r>
          </a:p>
          <a:p>
            <a:pPr marL="285750" indent="-285750" algn="ctr">
              <a:buFontTx/>
              <a:buChar char="-"/>
            </a:pPr>
            <a:endParaRPr lang="lv-LV" dirty="0"/>
          </a:p>
          <a:p>
            <a:pPr marL="285750" indent="-285750" algn="ctr">
              <a:buFontTx/>
              <a:buChar char="-"/>
            </a:pPr>
            <a:endParaRPr lang="lv-LV" dirty="0"/>
          </a:p>
        </p:txBody>
      </p:sp>
      <p:sp>
        <p:nvSpPr>
          <p:cNvPr id="7" name="TextBox 6">
            <a:extLst>
              <a:ext uri="{FF2B5EF4-FFF2-40B4-BE49-F238E27FC236}">
                <a16:creationId xmlns:a16="http://schemas.microsoft.com/office/drawing/2014/main" id="{CC360310-6238-2419-CB65-9F8BB50A3623}"/>
              </a:ext>
            </a:extLst>
          </p:cNvPr>
          <p:cNvSpPr txBox="1"/>
          <p:nvPr/>
        </p:nvSpPr>
        <p:spPr>
          <a:xfrm>
            <a:off x="6350207" y="2079631"/>
            <a:ext cx="3847276" cy="3970318"/>
          </a:xfrm>
          <a:prstGeom prst="rect">
            <a:avLst/>
          </a:prstGeom>
          <a:noFill/>
        </p:spPr>
        <p:txBody>
          <a:bodyPr wrap="square" rtlCol="0">
            <a:spAutoFit/>
          </a:bodyPr>
          <a:lstStyle/>
          <a:p>
            <a:endParaRPr lang="lv-LV" dirty="0"/>
          </a:p>
          <a:p>
            <a:pPr marL="285750" indent="-285750" algn="ctr">
              <a:buFontTx/>
              <a:buChar char="-"/>
            </a:pPr>
            <a:r>
              <a:rPr lang="lv-LV" dirty="0"/>
              <a:t>SDĢB klientu mērķgrupas;</a:t>
            </a:r>
          </a:p>
          <a:p>
            <a:pPr marL="285750" indent="-285750" algn="ctr">
              <a:buFontTx/>
              <a:buChar char="-"/>
            </a:pPr>
            <a:r>
              <a:rPr lang="lv-LV" dirty="0"/>
              <a:t>SDĢB profesionālais ietvars;</a:t>
            </a:r>
          </a:p>
          <a:p>
            <a:pPr marL="285750" indent="-285750" algn="ctr">
              <a:buFontTx/>
              <a:buChar char="-"/>
            </a:pPr>
            <a:r>
              <a:rPr lang="lv-LV" dirty="0"/>
              <a:t>SDĢB kompetence (prasmes, spējas, zināšanas, vērtības, attieksmes) u.c.</a:t>
            </a:r>
          </a:p>
          <a:p>
            <a:pPr marL="285750" indent="-285750" algn="ctr">
              <a:buFontTx/>
              <a:buChar char="-"/>
            </a:pPr>
            <a:r>
              <a:rPr lang="lv-LV" dirty="0"/>
              <a:t>SDĢB institucionālais ietvars SD, mandāts;</a:t>
            </a:r>
          </a:p>
          <a:p>
            <a:pPr marL="285750" indent="-285750" algn="ctr">
              <a:buFontTx/>
              <a:buChar char="-"/>
            </a:pPr>
            <a:r>
              <a:rPr lang="lv-LV" dirty="0"/>
              <a:t>SDĢB darba resursi;</a:t>
            </a:r>
          </a:p>
          <a:p>
            <a:pPr marL="285750" indent="-285750" algn="ctr">
              <a:buFontTx/>
              <a:buChar char="-"/>
            </a:pPr>
            <a:r>
              <a:rPr lang="lv-LV" dirty="0"/>
              <a:t>SDĢB darba process - prakses modelis (normatīvi, SD prof. Ētikas kodekss, LM metodiskais materiāls, pašvaldības SD process)</a:t>
            </a:r>
          </a:p>
        </p:txBody>
      </p:sp>
      <p:sp>
        <p:nvSpPr>
          <p:cNvPr id="3" name="Ovāls 2">
            <a:extLst>
              <a:ext uri="{FF2B5EF4-FFF2-40B4-BE49-F238E27FC236}">
                <a16:creationId xmlns:a16="http://schemas.microsoft.com/office/drawing/2014/main" id="{A9A3B9FB-1CAD-2F33-39EA-1A352D327208}"/>
              </a:ext>
            </a:extLst>
          </p:cNvPr>
          <p:cNvSpPr/>
          <p:nvPr/>
        </p:nvSpPr>
        <p:spPr>
          <a:xfrm>
            <a:off x="4355848" y="2260789"/>
            <a:ext cx="2517058" cy="4306799"/>
          </a:xfrm>
          <a:prstGeom prst="ellipse">
            <a:avLst/>
          </a:prstGeom>
          <a:noFill/>
          <a:ln w="5715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TextBox 7">
            <a:extLst>
              <a:ext uri="{FF2B5EF4-FFF2-40B4-BE49-F238E27FC236}">
                <a16:creationId xmlns:a16="http://schemas.microsoft.com/office/drawing/2014/main" id="{F30B872B-D278-6364-0CA6-1649916FE776}"/>
              </a:ext>
            </a:extLst>
          </p:cNvPr>
          <p:cNvSpPr txBox="1"/>
          <p:nvPr/>
        </p:nvSpPr>
        <p:spPr>
          <a:xfrm>
            <a:off x="4487485" y="5786286"/>
            <a:ext cx="2399070" cy="646331"/>
          </a:xfrm>
          <a:prstGeom prst="rect">
            <a:avLst/>
          </a:prstGeom>
          <a:noFill/>
        </p:spPr>
        <p:txBody>
          <a:bodyPr wrap="square" rtlCol="0">
            <a:spAutoFit/>
          </a:bodyPr>
          <a:lstStyle/>
          <a:p>
            <a:pPr algn="ctr"/>
            <a:r>
              <a:rPr lang="lv-LV" b="1" dirty="0">
                <a:solidFill>
                  <a:schemeClr val="accent1">
                    <a:lumMod val="50000"/>
                  </a:schemeClr>
                </a:solidFill>
              </a:rPr>
              <a:t>Pašvaldības </a:t>
            </a:r>
          </a:p>
          <a:p>
            <a:pPr algn="ctr"/>
            <a:r>
              <a:rPr lang="lv-LV" b="1" dirty="0">
                <a:solidFill>
                  <a:schemeClr val="accent1">
                    <a:lumMod val="50000"/>
                  </a:schemeClr>
                </a:solidFill>
              </a:rPr>
              <a:t>līmenis</a:t>
            </a:r>
          </a:p>
        </p:txBody>
      </p:sp>
      <p:sp>
        <p:nvSpPr>
          <p:cNvPr id="9" name="TextBox 8">
            <a:extLst>
              <a:ext uri="{FF2B5EF4-FFF2-40B4-BE49-F238E27FC236}">
                <a16:creationId xmlns:a16="http://schemas.microsoft.com/office/drawing/2014/main" id="{59595D0D-FD68-2F99-B2CC-73483DDF0896}"/>
              </a:ext>
            </a:extLst>
          </p:cNvPr>
          <p:cNvSpPr txBox="1"/>
          <p:nvPr/>
        </p:nvSpPr>
        <p:spPr>
          <a:xfrm>
            <a:off x="4369575" y="1620358"/>
            <a:ext cx="2939845" cy="646331"/>
          </a:xfrm>
          <a:prstGeom prst="rect">
            <a:avLst/>
          </a:prstGeom>
          <a:noFill/>
        </p:spPr>
        <p:txBody>
          <a:bodyPr wrap="square" rtlCol="0">
            <a:spAutoFit/>
          </a:bodyPr>
          <a:lstStyle/>
          <a:p>
            <a:pPr algn="ctr"/>
            <a:r>
              <a:rPr lang="lv-LV" b="1" dirty="0">
                <a:solidFill>
                  <a:schemeClr val="accent1">
                    <a:lumMod val="50000"/>
                  </a:schemeClr>
                </a:solidFill>
              </a:rPr>
              <a:t>Drošības sistēmas līmenis</a:t>
            </a:r>
          </a:p>
        </p:txBody>
      </p:sp>
      <p:sp>
        <p:nvSpPr>
          <p:cNvPr id="10" name="Ovāls 9">
            <a:extLst>
              <a:ext uri="{FF2B5EF4-FFF2-40B4-BE49-F238E27FC236}">
                <a16:creationId xmlns:a16="http://schemas.microsoft.com/office/drawing/2014/main" id="{EAFF70B4-FCB8-2ACA-2BF7-A5B4CC504AF2}"/>
              </a:ext>
            </a:extLst>
          </p:cNvPr>
          <p:cNvSpPr/>
          <p:nvPr/>
        </p:nvSpPr>
        <p:spPr>
          <a:xfrm>
            <a:off x="393290" y="1570032"/>
            <a:ext cx="11242933" cy="5266516"/>
          </a:xfrm>
          <a:prstGeom prst="ellipse">
            <a:avLst/>
          </a:prstGeom>
          <a:noFill/>
          <a:ln w="5715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TextBox 10">
            <a:extLst>
              <a:ext uri="{FF2B5EF4-FFF2-40B4-BE49-F238E27FC236}">
                <a16:creationId xmlns:a16="http://schemas.microsoft.com/office/drawing/2014/main" id="{50649DDD-A8C9-E356-7336-1325D2A5FC48}"/>
              </a:ext>
            </a:extLst>
          </p:cNvPr>
          <p:cNvSpPr txBox="1"/>
          <p:nvPr/>
        </p:nvSpPr>
        <p:spPr>
          <a:xfrm>
            <a:off x="4040743" y="4638281"/>
            <a:ext cx="2939845" cy="646331"/>
          </a:xfrm>
          <a:prstGeom prst="rect">
            <a:avLst/>
          </a:prstGeom>
          <a:noFill/>
        </p:spPr>
        <p:txBody>
          <a:bodyPr wrap="square" rtlCol="0">
            <a:spAutoFit/>
          </a:bodyPr>
          <a:lstStyle/>
          <a:p>
            <a:pPr algn="ctr"/>
            <a:r>
              <a:rPr lang="lv-LV" b="1" dirty="0">
                <a:solidFill>
                  <a:schemeClr val="accent1">
                    <a:lumMod val="50000"/>
                  </a:schemeClr>
                </a:solidFill>
              </a:rPr>
              <a:t>Indivīdu un grupas līmenis</a:t>
            </a:r>
          </a:p>
        </p:txBody>
      </p:sp>
    </p:spTree>
    <p:extLst>
      <p:ext uri="{BB962C8B-B14F-4D97-AF65-F5344CB8AC3E}">
        <p14:creationId xmlns:p14="http://schemas.microsoft.com/office/powerpoint/2010/main" val="1614686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3641986-7A98-9E51-6010-EEF755523BE9}"/>
              </a:ext>
            </a:extLst>
          </p:cNvPr>
          <p:cNvSpPr>
            <a:spLocks noGrp="1"/>
          </p:cNvSpPr>
          <p:nvPr>
            <p:ph type="title"/>
          </p:nvPr>
        </p:nvSpPr>
        <p:spPr/>
        <p:txBody>
          <a:bodyPr/>
          <a:lstStyle/>
          <a:p>
            <a:r>
              <a:rPr lang="lv-LV" b="1" i="0" dirty="0">
                <a:solidFill>
                  <a:schemeClr val="accent1">
                    <a:lumMod val="50000"/>
                  </a:schemeClr>
                </a:solidFill>
                <a:latin typeface="+mn-lt"/>
              </a:rPr>
              <a:t>Klientu </a:t>
            </a:r>
            <a:r>
              <a:rPr lang="lv-LV" b="1" i="0" dirty="0" err="1">
                <a:solidFill>
                  <a:schemeClr val="accent1">
                    <a:lumMod val="50000"/>
                  </a:schemeClr>
                </a:solidFill>
                <a:latin typeface="+mn-lt"/>
              </a:rPr>
              <a:t>mērķgrupa</a:t>
            </a:r>
            <a:endParaRPr lang="lv-LV" b="1" i="0" dirty="0">
              <a:solidFill>
                <a:schemeClr val="accent1">
                  <a:lumMod val="50000"/>
                </a:schemeClr>
              </a:solidFill>
              <a:latin typeface="+mn-lt"/>
            </a:endParaRPr>
          </a:p>
        </p:txBody>
      </p:sp>
      <p:sp>
        <p:nvSpPr>
          <p:cNvPr id="3" name="Satura vietturis 2">
            <a:extLst>
              <a:ext uri="{FF2B5EF4-FFF2-40B4-BE49-F238E27FC236}">
                <a16:creationId xmlns:a16="http://schemas.microsoft.com/office/drawing/2014/main" id="{4ED83288-E59E-9DC4-D77A-33FAEB3F8E97}"/>
              </a:ext>
            </a:extLst>
          </p:cNvPr>
          <p:cNvSpPr>
            <a:spLocks noGrp="1"/>
          </p:cNvSpPr>
          <p:nvPr>
            <p:ph idx="1"/>
          </p:nvPr>
        </p:nvSpPr>
        <p:spPr/>
        <p:txBody>
          <a:bodyPr/>
          <a:lstStyle/>
          <a:p>
            <a:r>
              <a:rPr lang="lv-LV" dirty="0"/>
              <a:t>ir noteiktām pazīmēm/kritērijiem atbilstoša cilvēku grupa, uz kuru potenciāli tiks virzīta sociālā darba intervence vai arī uz kuru jau ir vērsts sociālais darbs konkrētā institūcijā vai organizācijā. </a:t>
            </a:r>
          </a:p>
          <a:p>
            <a:endParaRPr lang="lv-LV" dirty="0"/>
          </a:p>
          <a:p>
            <a:r>
              <a:rPr lang="lv-LV" dirty="0"/>
              <a:t>Klientu mērķgrupas identificēšana palīdz precizēt konkrētās iedzīvotāju grupas vajadzības, sociālās problēmas un noteikt atbilstošu sociālā darba intervenci. </a:t>
            </a:r>
          </a:p>
        </p:txBody>
      </p:sp>
    </p:spTree>
    <p:extLst>
      <p:ext uri="{BB962C8B-B14F-4D97-AF65-F5344CB8AC3E}">
        <p14:creationId xmlns:p14="http://schemas.microsoft.com/office/powerpoint/2010/main" val="1897035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Right 9">
            <a:extLst>
              <a:ext uri="{FF2B5EF4-FFF2-40B4-BE49-F238E27FC236}">
                <a16:creationId xmlns:a16="http://schemas.microsoft.com/office/drawing/2014/main" id="{9EDD227F-E20B-44DE-B6C4-7FF080CC7B4C}"/>
              </a:ext>
            </a:extLst>
          </p:cNvPr>
          <p:cNvSpPr/>
          <p:nvPr/>
        </p:nvSpPr>
        <p:spPr>
          <a:xfrm rot="5400000">
            <a:off x="2156341" y="1545371"/>
            <a:ext cx="659367" cy="800100"/>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id="{37DF3930-66A4-44C4-BE06-A098145CDEB3}"/>
              </a:ext>
            </a:extLst>
          </p:cNvPr>
          <p:cNvSpPr/>
          <p:nvPr/>
        </p:nvSpPr>
        <p:spPr>
          <a:xfrm rot="5400000">
            <a:off x="9271517" y="1646010"/>
            <a:ext cx="659367" cy="800100"/>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74D1312-CDD8-4702-91A7-535D667D4DAC}"/>
              </a:ext>
            </a:extLst>
          </p:cNvPr>
          <p:cNvSpPr txBox="1"/>
          <p:nvPr/>
        </p:nvSpPr>
        <p:spPr>
          <a:xfrm>
            <a:off x="857250" y="1024652"/>
            <a:ext cx="3467100" cy="830997"/>
          </a:xfrm>
          <a:prstGeom prst="rect">
            <a:avLst/>
          </a:prstGeom>
          <a:solidFill>
            <a:schemeClr val="accent1">
              <a:lumMod val="20000"/>
              <a:lumOff val="80000"/>
            </a:schemeClr>
          </a:solidFill>
        </p:spPr>
        <p:txBody>
          <a:bodyPr wrap="square" rtlCol="0">
            <a:spAutoFit/>
          </a:bodyPr>
          <a:lstStyle/>
          <a:p>
            <a:pPr algn="ctr"/>
            <a:r>
              <a:rPr lang="lv-LV" sz="2400" b="1" dirty="0">
                <a:solidFill>
                  <a:schemeClr val="accent1">
                    <a:lumMod val="50000"/>
                  </a:schemeClr>
                </a:solidFill>
              </a:rPr>
              <a:t>ģimene ar bērnu no </a:t>
            </a:r>
          </a:p>
          <a:p>
            <a:pPr algn="ctr"/>
            <a:r>
              <a:rPr lang="lv-LV" sz="2400" b="1" dirty="0">
                <a:solidFill>
                  <a:schemeClr val="accent1">
                    <a:lumMod val="50000"/>
                  </a:schemeClr>
                </a:solidFill>
              </a:rPr>
              <a:t>0 līdz 18 gadiem</a:t>
            </a:r>
            <a:r>
              <a:rPr lang="lv-LV" sz="2400" dirty="0">
                <a:solidFill>
                  <a:schemeClr val="accent1">
                    <a:lumMod val="50000"/>
                  </a:schemeClr>
                </a:solidFill>
              </a:rPr>
              <a:t>  </a:t>
            </a:r>
            <a:endParaRPr lang="en-GB" sz="2400" dirty="0">
              <a:solidFill>
                <a:schemeClr val="accent1">
                  <a:lumMod val="50000"/>
                </a:schemeClr>
              </a:solidFill>
            </a:endParaRPr>
          </a:p>
        </p:txBody>
      </p:sp>
      <p:sp>
        <p:nvSpPr>
          <p:cNvPr id="8" name="TextBox 7">
            <a:extLst>
              <a:ext uri="{FF2B5EF4-FFF2-40B4-BE49-F238E27FC236}">
                <a16:creationId xmlns:a16="http://schemas.microsoft.com/office/drawing/2014/main" id="{148CBC83-18C9-4981-9F7E-BD983DF14D9C}"/>
              </a:ext>
            </a:extLst>
          </p:cNvPr>
          <p:cNvSpPr txBox="1"/>
          <p:nvPr/>
        </p:nvSpPr>
        <p:spPr>
          <a:xfrm>
            <a:off x="7743825" y="1114424"/>
            <a:ext cx="3762375" cy="830997"/>
          </a:xfrm>
          <a:prstGeom prst="rect">
            <a:avLst/>
          </a:prstGeom>
          <a:solidFill>
            <a:schemeClr val="accent1">
              <a:lumMod val="20000"/>
              <a:lumOff val="80000"/>
            </a:schemeClr>
          </a:solidFill>
        </p:spPr>
        <p:txBody>
          <a:bodyPr wrap="square" rtlCol="0">
            <a:spAutoFit/>
          </a:bodyPr>
          <a:lstStyle/>
          <a:p>
            <a:pPr algn="ctr"/>
            <a:r>
              <a:rPr lang="lv-LV" sz="2400" b="1" dirty="0">
                <a:solidFill>
                  <a:schemeClr val="accent1">
                    <a:lumMod val="50000"/>
                  </a:schemeClr>
                </a:solidFill>
              </a:rPr>
              <a:t>multiplas problēmas ģimenē</a:t>
            </a:r>
            <a:endParaRPr lang="en-GB" sz="2400" b="1" dirty="0">
              <a:solidFill>
                <a:schemeClr val="accent1">
                  <a:lumMod val="50000"/>
                </a:schemeClr>
              </a:solidFill>
            </a:endParaRPr>
          </a:p>
        </p:txBody>
      </p:sp>
      <p:sp>
        <p:nvSpPr>
          <p:cNvPr id="9" name="TextBox 8">
            <a:extLst>
              <a:ext uri="{FF2B5EF4-FFF2-40B4-BE49-F238E27FC236}">
                <a16:creationId xmlns:a16="http://schemas.microsoft.com/office/drawing/2014/main" id="{0BA382C1-6343-419D-A153-AB2E125174A5}"/>
              </a:ext>
            </a:extLst>
          </p:cNvPr>
          <p:cNvSpPr txBox="1"/>
          <p:nvPr/>
        </p:nvSpPr>
        <p:spPr>
          <a:xfrm>
            <a:off x="471487" y="2277308"/>
            <a:ext cx="4386263" cy="4524315"/>
          </a:xfrm>
          <a:prstGeom prst="rect">
            <a:avLst/>
          </a:prstGeom>
          <a:solidFill>
            <a:schemeClr val="accent1">
              <a:lumMod val="20000"/>
              <a:lumOff val="80000"/>
            </a:schemeClr>
          </a:solidFill>
          <a:ln>
            <a:noFill/>
          </a:ln>
        </p:spPr>
        <p:txBody>
          <a:bodyPr wrap="square" rtlCol="0">
            <a:spAutoFit/>
          </a:bodyPr>
          <a:lstStyle/>
          <a:p>
            <a:pPr fontAlgn="base"/>
            <a:r>
              <a:rPr lang="lv-LV" b="1" dirty="0">
                <a:solidFill>
                  <a:schemeClr val="accent1">
                    <a:lumMod val="50000"/>
                  </a:schemeClr>
                </a:solidFill>
              </a:rPr>
              <a:t>1. Jebkurš ģimenes tips ar bērnu </a:t>
            </a:r>
            <a:r>
              <a:rPr lang="lv-LV" dirty="0">
                <a:solidFill>
                  <a:schemeClr val="accent1">
                    <a:lumMod val="50000"/>
                  </a:schemeClr>
                </a:solidFill>
              </a:rPr>
              <a:t>(-iem); (reģistrēta vecāku laulība; nereģistrētas attiecības; tikai viens no vecākiem ir bērna bioloģiskais vecāks, vecvecāki ar mazbērniem (piem., vecāks izbraucis uz ārzemēm, ir slimnīcā u.c.), viendzimuma vecāku pāris; paplašināta ģimene u.c.), nepilngadīgs vecāks (-ki) ar bērnu (-iem).</a:t>
            </a:r>
          </a:p>
          <a:p>
            <a:pPr fontAlgn="base"/>
            <a:r>
              <a:rPr lang="lv-LV" b="1" dirty="0">
                <a:solidFill>
                  <a:schemeClr val="accent1">
                    <a:lumMod val="50000"/>
                  </a:schemeClr>
                </a:solidFill>
              </a:rPr>
              <a:t>2. </a:t>
            </a:r>
            <a:r>
              <a:rPr lang="lv-LV" dirty="0">
                <a:solidFill>
                  <a:schemeClr val="accent1">
                    <a:lumMod val="50000"/>
                  </a:schemeClr>
                </a:solidFill>
              </a:rPr>
              <a:t>Ģimene, kuras bērns ir ārpusģimenes aprūpē līdz tiesas galīgam lēmumam par </a:t>
            </a:r>
            <a:r>
              <a:rPr lang="lv-LV" b="1" dirty="0">
                <a:solidFill>
                  <a:schemeClr val="accent1">
                    <a:lumMod val="50000"/>
                  </a:schemeClr>
                </a:solidFill>
              </a:rPr>
              <a:t>aizgādības tiesību atņemšanu.</a:t>
            </a:r>
            <a:endParaRPr lang="lv-LV" dirty="0">
              <a:solidFill>
                <a:schemeClr val="accent1">
                  <a:lumMod val="50000"/>
                </a:schemeClr>
              </a:solidFill>
            </a:endParaRPr>
          </a:p>
          <a:p>
            <a:pPr fontAlgn="base"/>
            <a:r>
              <a:rPr lang="lv-LV" b="1" dirty="0">
                <a:solidFill>
                  <a:schemeClr val="accent1">
                    <a:lumMod val="50000"/>
                  </a:schemeClr>
                </a:solidFill>
              </a:rPr>
              <a:t>3. Aizbildņa ģimene.</a:t>
            </a:r>
            <a:endParaRPr lang="lv-LV" dirty="0">
              <a:solidFill>
                <a:schemeClr val="accent1">
                  <a:lumMod val="50000"/>
                </a:schemeClr>
              </a:solidFill>
            </a:endParaRPr>
          </a:p>
          <a:p>
            <a:pPr fontAlgn="base"/>
            <a:r>
              <a:rPr lang="lv-LV" b="1" dirty="0">
                <a:solidFill>
                  <a:schemeClr val="accent1">
                    <a:lumMod val="50000"/>
                  </a:schemeClr>
                </a:solidFill>
              </a:rPr>
              <a:t>4. Topošais vecāks (-i).</a:t>
            </a:r>
            <a:endParaRPr lang="lv-LV" dirty="0">
              <a:solidFill>
                <a:schemeClr val="accent1">
                  <a:lumMod val="50000"/>
                </a:schemeClr>
              </a:solidFill>
            </a:endParaRPr>
          </a:p>
          <a:p>
            <a:pPr fontAlgn="base"/>
            <a:r>
              <a:rPr lang="lv-LV" b="1" dirty="0">
                <a:solidFill>
                  <a:schemeClr val="accent1">
                    <a:lumMod val="50000"/>
                  </a:schemeClr>
                </a:solidFill>
              </a:rPr>
              <a:t>5. Ģimene faktiski dzīvo SD pašvaldībā.</a:t>
            </a:r>
          </a:p>
          <a:p>
            <a:pPr fontAlgn="base"/>
            <a:endParaRPr lang="en-GB" dirty="0">
              <a:solidFill>
                <a:schemeClr val="accent1">
                  <a:lumMod val="50000"/>
                </a:schemeClr>
              </a:solidFill>
            </a:endParaRPr>
          </a:p>
        </p:txBody>
      </p:sp>
      <p:sp>
        <p:nvSpPr>
          <p:cNvPr id="12" name="Arrow: Left-Right 11">
            <a:extLst>
              <a:ext uri="{FF2B5EF4-FFF2-40B4-BE49-F238E27FC236}">
                <a16:creationId xmlns:a16="http://schemas.microsoft.com/office/drawing/2014/main" id="{38368FAE-ACC8-4263-942E-B2E9A184F140}"/>
              </a:ext>
            </a:extLst>
          </p:cNvPr>
          <p:cNvSpPr/>
          <p:nvPr/>
        </p:nvSpPr>
        <p:spPr>
          <a:xfrm>
            <a:off x="4557712" y="651747"/>
            <a:ext cx="2952750" cy="925354"/>
          </a:xfrm>
          <a:prstGeom prst="lef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C24476B6-5F57-4529-AE28-A5867E27A63B}"/>
              </a:ext>
            </a:extLst>
          </p:cNvPr>
          <p:cNvSpPr txBox="1"/>
          <p:nvPr/>
        </p:nvSpPr>
        <p:spPr>
          <a:xfrm>
            <a:off x="857250" y="499229"/>
            <a:ext cx="3467100" cy="523220"/>
          </a:xfrm>
          <a:prstGeom prst="rect">
            <a:avLst/>
          </a:prstGeom>
          <a:solidFill>
            <a:schemeClr val="accent1">
              <a:lumMod val="20000"/>
              <a:lumOff val="80000"/>
            </a:schemeClr>
          </a:solidFill>
        </p:spPr>
        <p:txBody>
          <a:bodyPr wrap="square" rtlCol="0">
            <a:spAutoFit/>
          </a:bodyPr>
          <a:lstStyle/>
          <a:p>
            <a:pPr algn="ctr"/>
            <a:r>
              <a:rPr lang="lv-LV" sz="2800" b="1" u="sng" dirty="0">
                <a:solidFill>
                  <a:schemeClr val="accent1">
                    <a:lumMod val="50000"/>
                  </a:schemeClr>
                </a:solidFill>
              </a:rPr>
              <a:t>I kritērijs</a:t>
            </a:r>
          </a:p>
        </p:txBody>
      </p:sp>
      <p:sp>
        <p:nvSpPr>
          <p:cNvPr id="14" name="TextBox 13">
            <a:extLst>
              <a:ext uri="{FF2B5EF4-FFF2-40B4-BE49-F238E27FC236}">
                <a16:creationId xmlns:a16="http://schemas.microsoft.com/office/drawing/2014/main" id="{DF6518B7-B86D-40C5-AFBC-FCFAE2A0AD2F}"/>
              </a:ext>
            </a:extLst>
          </p:cNvPr>
          <p:cNvSpPr txBox="1"/>
          <p:nvPr/>
        </p:nvSpPr>
        <p:spPr>
          <a:xfrm>
            <a:off x="7743824" y="651747"/>
            <a:ext cx="3762374" cy="523220"/>
          </a:xfrm>
          <a:prstGeom prst="rect">
            <a:avLst/>
          </a:prstGeom>
          <a:solidFill>
            <a:schemeClr val="accent1">
              <a:lumMod val="20000"/>
              <a:lumOff val="80000"/>
            </a:schemeClr>
          </a:solidFill>
        </p:spPr>
        <p:txBody>
          <a:bodyPr wrap="square" rtlCol="0">
            <a:spAutoFit/>
          </a:bodyPr>
          <a:lstStyle/>
          <a:p>
            <a:pPr algn="ctr"/>
            <a:r>
              <a:rPr lang="lv-LV" sz="2800" b="1" u="sng" dirty="0">
                <a:solidFill>
                  <a:schemeClr val="accent1">
                    <a:lumMod val="50000"/>
                  </a:schemeClr>
                </a:solidFill>
              </a:rPr>
              <a:t>II kritērijs</a:t>
            </a:r>
          </a:p>
        </p:txBody>
      </p:sp>
      <p:sp>
        <p:nvSpPr>
          <p:cNvPr id="15" name="TextBox 14">
            <a:extLst>
              <a:ext uri="{FF2B5EF4-FFF2-40B4-BE49-F238E27FC236}">
                <a16:creationId xmlns:a16="http://schemas.microsoft.com/office/drawing/2014/main" id="{06B3648F-53B7-4E7C-9714-3987FAC2F3A1}"/>
              </a:ext>
            </a:extLst>
          </p:cNvPr>
          <p:cNvSpPr txBox="1"/>
          <p:nvPr/>
        </p:nvSpPr>
        <p:spPr>
          <a:xfrm>
            <a:off x="5181601" y="2275105"/>
            <a:ext cx="7010399" cy="3970318"/>
          </a:xfrm>
          <a:prstGeom prst="rect">
            <a:avLst/>
          </a:prstGeom>
          <a:solidFill>
            <a:schemeClr val="accent1">
              <a:lumMod val="20000"/>
              <a:lumOff val="80000"/>
            </a:schemeClr>
          </a:solidFill>
        </p:spPr>
        <p:txBody>
          <a:bodyPr wrap="square" rtlCol="0">
            <a:spAutoFit/>
          </a:bodyPr>
          <a:lstStyle/>
          <a:p>
            <a:pPr fontAlgn="base"/>
            <a:r>
              <a:rPr lang="lv-LV" dirty="0">
                <a:solidFill>
                  <a:schemeClr val="accent1">
                    <a:lumMod val="50000"/>
                  </a:schemeClr>
                </a:solidFill>
              </a:rPr>
              <a:t> </a:t>
            </a:r>
            <a:r>
              <a:rPr lang="lv-LV" b="1" dirty="0">
                <a:solidFill>
                  <a:schemeClr val="accent1">
                    <a:lumMod val="50000"/>
                  </a:schemeClr>
                </a:solidFill>
              </a:rPr>
              <a:t>1. </a:t>
            </a:r>
            <a:r>
              <a:rPr lang="lv-LV" dirty="0">
                <a:solidFill>
                  <a:schemeClr val="accent1">
                    <a:lumMod val="50000"/>
                  </a:schemeClr>
                </a:solidFill>
              </a:rPr>
              <a:t>Novērojamas multiplas problēmas:</a:t>
            </a:r>
          </a:p>
          <a:p>
            <a:pPr marL="285750" indent="-285750" fontAlgn="base">
              <a:buFontTx/>
              <a:buChar char="-"/>
            </a:pPr>
            <a:r>
              <a:rPr lang="lv-LV" b="1" dirty="0">
                <a:solidFill>
                  <a:schemeClr val="accent1">
                    <a:lumMod val="50000"/>
                  </a:schemeClr>
                </a:solidFill>
              </a:rPr>
              <a:t>ilgstošas</a:t>
            </a:r>
            <a:r>
              <a:rPr lang="lv-LV" dirty="0">
                <a:solidFill>
                  <a:schemeClr val="accent1">
                    <a:lumMod val="50000"/>
                  </a:schemeClr>
                </a:solidFill>
              </a:rPr>
              <a:t> (</a:t>
            </a:r>
            <a:r>
              <a:rPr lang="lv-LV" i="1" dirty="0">
                <a:solidFill>
                  <a:schemeClr val="accent1">
                    <a:lumMod val="50000"/>
                  </a:schemeClr>
                </a:solidFill>
              </a:rPr>
              <a:t>vairāk par gadu</a:t>
            </a:r>
            <a:r>
              <a:rPr lang="lv-LV" dirty="0">
                <a:solidFill>
                  <a:schemeClr val="accent1">
                    <a:lumMod val="50000"/>
                  </a:schemeClr>
                </a:solidFill>
              </a:rPr>
              <a:t>) </a:t>
            </a:r>
            <a:r>
              <a:rPr lang="lv-LV" b="1" dirty="0">
                <a:solidFill>
                  <a:schemeClr val="accent1">
                    <a:lumMod val="50000"/>
                  </a:schemeClr>
                </a:solidFill>
              </a:rPr>
              <a:t>problēmas, </a:t>
            </a:r>
          </a:p>
          <a:p>
            <a:pPr marL="285750" indent="-285750" fontAlgn="base">
              <a:buFontTx/>
              <a:buChar char="-"/>
            </a:pPr>
            <a:r>
              <a:rPr lang="lv-LV" b="1" dirty="0">
                <a:solidFill>
                  <a:schemeClr val="accent1">
                    <a:lumMod val="50000"/>
                  </a:schemeClr>
                </a:solidFill>
              </a:rPr>
              <a:t>kas saistītas ar aprūpētāja alkohola vai citu psihoaktīvo vielu problēmlietošanu, kā arī jebkuru atkarību veidu un/vai garīga un psihiska rakstura traucējumiem. </a:t>
            </a:r>
            <a:r>
              <a:rPr lang="lv-LV" dirty="0">
                <a:solidFill>
                  <a:schemeClr val="accent1">
                    <a:lumMod val="50000"/>
                  </a:schemeClr>
                </a:solidFill>
              </a:rPr>
              <a:t>Primāri nozīmīga šī klientu mērķa grupas pazīme ir ģimenēm, kurās ir </a:t>
            </a:r>
            <a:r>
              <a:rPr lang="lv-LV" u="sng" dirty="0">
                <a:solidFill>
                  <a:schemeClr val="accent1">
                    <a:lumMod val="50000"/>
                  </a:schemeClr>
                </a:solidFill>
              </a:rPr>
              <a:t>bērni perinatālā periodā, zīdaiņa un līdz 3 gadu vecumam;</a:t>
            </a:r>
            <a:r>
              <a:rPr lang="lv-LV" dirty="0">
                <a:solidFill>
                  <a:schemeClr val="accent1">
                    <a:lumMod val="50000"/>
                  </a:schemeClr>
                </a:solidFill>
              </a:rPr>
              <a:t> </a:t>
            </a:r>
          </a:p>
          <a:p>
            <a:pPr fontAlgn="base"/>
            <a:r>
              <a:rPr lang="lv-LV" dirty="0">
                <a:solidFill>
                  <a:schemeClr val="accent1">
                    <a:lumMod val="50000"/>
                  </a:schemeClr>
                </a:solidFill>
              </a:rPr>
              <a:t>- jau pēc pirmreizējās informācijas izvērtēšanas ir novērojamas </a:t>
            </a:r>
            <a:r>
              <a:rPr lang="lv-LV" b="1" dirty="0">
                <a:solidFill>
                  <a:schemeClr val="accent1">
                    <a:lumMod val="50000"/>
                  </a:schemeClr>
                </a:solidFill>
              </a:rPr>
              <a:t>vairākas problēmas</a:t>
            </a:r>
            <a:r>
              <a:rPr lang="lv-LV" dirty="0">
                <a:solidFill>
                  <a:schemeClr val="accent1">
                    <a:lumMod val="50000"/>
                  </a:schemeClr>
                </a:solidFill>
              </a:rPr>
              <a:t> </a:t>
            </a:r>
            <a:r>
              <a:rPr lang="lv-LV" b="1" dirty="0">
                <a:solidFill>
                  <a:schemeClr val="accent1">
                    <a:lumMod val="50000"/>
                  </a:schemeClr>
                </a:solidFill>
              </a:rPr>
              <a:t>vienlaicīgi </a:t>
            </a:r>
            <a:r>
              <a:rPr lang="lv-LV" dirty="0">
                <a:solidFill>
                  <a:schemeClr val="accent1">
                    <a:lumMod val="50000"/>
                  </a:schemeClr>
                </a:solidFill>
              </a:rPr>
              <a:t>(piem., pamatvajadzību nodrošināšanas grūtības, vecākam (-iem) alkohola vai citas atkarības pazīmes, nodarbinātības problēmas, bērniem uzvedības, veselības problēmas, attīstības traucējumi, nabadzība, bērna pamešana novārtā u.c.); </a:t>
            </a:r>
          </a:p>
          <a:p>
            <a:pPr fontAlgn="base"/>
            <a:r>
              <a:rPr lang="lv-LV" dirty="0">
                <a:solidFill>
                  <a:schemeClr val="accent1">
                    <a:lumMod val="50000"/>
                  </a:schemeClr>
                </a:solidFill>
              </a:rPr>
              <a:t>- ģimenes, kurās ir novērojama ilgstoša </a:t>
            </a:r>
            <a:r>
              <a:rPr lang="lv-LV" b="1" dirty="0">
                <a:solidFill>
                  <a:schemeClr val="accent1">
                    <a:lumMod val="50000"/>
                  </a:schemeClr>
                </a:solidFill>
              </a:rPr>
              <a:t>nabadzība, </a:t>
            </a:r>
            <a:r>
              <a:rPr lang="lv-LV" dirty="0">
                <a:solidFill>
                  <a:schemeClr val="accent1">
                    <a:lumMod val="50000"/>
                  </a:schemeClr>
                </a:solidFill>
              </a:rPr>
              <a:t>izteikts resursu un pamatvajadzību nodrošināšanas iespēju trūkums.</a:t>
            </a:r>
          </a:p>
        </p:txBody>
      </p:sp>
      <p:sp>
        <p:nvSpPr>
          <p:cNvPr id="2" name="TextBox 1">
            <a:extLst>
              <a:ext uri="{FF2B5EF4-FFF2-40B4-BE49-F238E27FC236}">
                <a16:creationId xmlns:a16="http://schemas.microsoft.com/office/drawing/2014/main" id="{BF765C7A-CFF5-6131-E5F5-21C9FADAF131}"/>
              </a:ext>
            </a:extLst>
          </p:cNvPr>
          <p:cNvSpPr txBox="1"/>
          <p:nvPr/>
        </p:nvSpPr>
        <p:spPr>
          <a:xfrm>
            <a:off x="969145" y="-37058"/>
            <a:ext cx="10253709" cy="369332"/>
          </a:xfrm>
          <a:prstGeom prst="rect">
            <a:avLst/>
          </a:prstGeom>
          <a:noFill/>
        </p:spPr>
        <p:txBody>
          <a:bodyPr wrap="square" rtlCol="0">
            <a:spAutoFit/>
          </a:bodyPr>
          <a:lstStyle/>
          <a:p>
            <a:pPr algn="ctr"/>
            <a:r>
              <a:rPr lang="lv-LV" b="1" dirty="0">
                <a:solidFill>
                  <a:schemeClr val="tx2">
                    <a:lumMod val="75000"/>
                  </a:schemeClr>
                </a:solidFill>
              </a:rPr>
              <a:t>KLIENTU MĒRĶGRUPA SOCIĀLAJAM DARBAM ĢIMENĒM AR BĒRNIEM SOCIĀLAJĀ DIENESTĀ</a:t>
            </a:r>
          </a:p>
        </p:txBody>
      </p:sp>
    </p:spTree>
    <p:extLst>
      <p:ext uri="{BB962C8B-B14F-4D97-AF65-F5344CB8AC3E}">
        <p14:creationId xmlns:p14="http://schemas.microsoft.com/office/powerpoint/2010/main" val="3105288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4E2D949-10A2-124C-25F5-8F1281A096DA}"/>
              </a:ext>
            </a:extLst>
          </p:cNvPr>
          <p:cNvSpPr>
            <a:spLocks noGrp="1"/>
          </p:cNvSpPr>
          <p:nvPr>
            <p:ph type="title"/>
          </p:nvPr>
        </p:nvSpPr>
        <p:spPr>
          <a:xfrm>
            <a:off x="144001" y="-377647"/>
            <a:ext cx="12047999" cy="1325563"/>
          </a:xfrm>
        </p:spPr>
        <p:txBody>
          <a:bodyPr>
            <a:normAutofit/>
          </a:bodyPr>
          <a:lstStyle/>
          <a:p>
            <a:pPr algn="ctr"/>
            <a:r>
              <a:rPr lang="lv-LV" sz="2800" b="1" i="0" dirty="0">
                <a:solidFill>
                  <a:schemeClr val="accent1">
                    <a:lumMod val="75000"/>
                  </a:schemeClr>
                </a:solidFill>
                <a:latin typeface="+mn-lt"/>
              </a:rPr>
              <a:t>Kopīgas intereses - bērns, viena ģimene, bet atšķirīga klientu </a:t>
            </a:r>
            <a:r>
              <a:rPr lang="lv-LV" sz="2800" b="1" i="0" dirty="0" err="1">
                <a:solidFill>
                  <a:schemeClr val="accent1">
                    <a:lumMod val="75000"/>
                  </a:schemeClr>
                </a:solidFill>
                <a:latin typeface="+mn-lt"/>
              </a:rPr>
              <a:t>mērķgrupa</a:t>
            </a:r>
            <a:endParaRPr lang="lv-LV" sz="2800" b="1" i="0" dirty="0">
              <a:solidFill>
                <a:schemeClr val="accent1">
                  <a:lumMod val="75000"/>
                </a:schemeClr>
              </a:solidFill>
              <a:latin typeface="+mn-lt"/>
            </a:endParaRPr>
          </a:p>
        </p:txBody>
      </p:sp>
      <p:graphicFrame>
        <p:nvGraphicFramePr>
          <p:cNvPr id="4" name="Satura vietturis 3">
            <a:extLst>
              <a:ext uri="{FF2B5EF4-FFF2-40B4-BE49-F238E27FC236}">
                <a16:creationId xmlns:a16="http://schemas.microsoft.com/office/drawing/2014/main" id="{8C528594-108E-B789-D699-4930F5C18C8B}"/>
              </a:ext>
            </a:extLst>
          </p:cNvPr>
          <p:cNvGraphicFramePr>
            <a:graphicFrameLocks noGrp="1"/>
          </p:cNvGraphicFramePr>
          <p:nvPr>
            <p:ph idx="1"/>
            <p:extLst>
              <p:ext uri="{D42A27DB-BD31-4B8C-83A1-F6EECF244321}">
                <p14:modId xmlns:p14="http://schemas.microsoft.com/office/powerpoint/2010/main" val="1366520661"/>
              </p:ext>
            </p:extLst>
          </p:nvPr>
        </p:nvGraphicFramePr>
        <p:xfrm>
          <a:off x="0" y="834437"/>
          <a:ext cx="12192000" cy="7336995"/>
        </p:xfrm>
        <a:graphic>
          <a:graphicData uri="http://schemas.openxmlformats.org/drawingml/2006/table">
            <a:tbl>
              <a:tblPr firstRow="1" bandRow="1">
                <a:tableStyleId>{5C22544A-7EE6-4342-B048-85BDC9FD1C3A}</a:tableStyleId>
              </a:tblPr>
              <a:tblGrid>
                <a:gridCol w="5840361">
                  <a:extLst>
                    <a:ext uri="{9D8B030D-6E8A-4147-A177-3AD203B41FA5}">
                      <a16:colId xmlns:a16="http://schemas.microsoft.com/office/drawing/2014/main" val="955186240"/>
                    </a:ext>
                  </a:extLst>
                </a:gridCol>
                <a:gridCol w="6351639">
                  <a:extLst>
                    <a:ext uri="{9D8B030D-6E8A-4147-A177-3AD203B41FA5}">
                      <a16:colId xmlns:a16="http://schemas.microsoft.com/office/drawing/2014/main" val="2118550398"/>
                    </a:ext>
                  </a:extLst>
                </a:gridCol>
              </a:tblGrid>
              <a:tr h="392957">
                <a:tc>
                  <a:txBody>
                    <a:bodyPr/>
                    <a:lstStyle/>
                    <a:p>
                      <a:pPr algn="ctr"/>
                      <a:r>
                        <a:rPr lang="lv-LV" dirty="0"/>
                        <a:t>Sociālais darbinieks ģimenēm ar bērniem</a:t>
                      </a:r>
                    </a:p>
                  </a:txBody>
                  <a:tcPr/>
                </a:tc>
                <a:tc>
                  <a:txBody>
                    <a:bodyPr/>
                    <a:lstStyle/>
                    <a:p>
                      <a:pPr algn="ctr"/>
                      <a:r>
                        <a:rPr lang="lv-LV" dirty="0"/>
                        <a:t>Bāriņtiesas speciālists</a:t>
                      </a:r>
                    </a:p>
                  </a:txBody>
                  <a:tcPr/>
                </a:tc>
                <a:extLst>
                  <a:ext uri="{0D108BD9-81ED-4DB2-BD59-A6C34878D82A}">
                    <a16:rowId xmlns:a16="http://schemas.microsoft.com/office/drawing/2014/main" val="2504211913"/>
                  </a:ext>
                </a:extLst>
              </a:tr>
              <a:tr h="6944038">
                <a:tc>
                  <a:txBody>
                    <a:bodyPr/>
                    <a:lstStyle/>
                    <a:p>
                      <a:r>
                        <a:rPr lang="lv-LV" b="1" dirty="0">
                          <a:solidFill>
                            <a:schemeClr val="accent1">
                              <a:lumMod val="75000"/>
                            </a:schemeClr>
                          </a:solidFill>
                        </a:rPr>
                        <a:t>ĢIMENE</a:t>
                      </a:r>
                    </a:p>
                    <a:p>
                      <a:r>
                        <a:rPr lang="lv-LV" b="1" dirty="0"/>
                        <a:t>Klientu </a:t>
                      </a:r>
                      <a:r>
                        <a:rPr lang="lv-LV" b="1" dirty="0" err="1"/>
                        <a:t>mērķgrupa</a:t>
                      </a:r>
                      <a:r>
                        <a:rPr lang="lv-LV" b="1" dirty="0"/>
                        <a:t> </a:t>
                      </a:r>
                      <a:r>
                        <a:rPr lang="lv-LV" dirty="0"/>
                        <a:t>ir ģimenes, kurās bērnu (</a:t>
                      </a:r>
                      <a:r>
                        <a:rPr lang="lv-LV" i="1" dirty="0"/>
                        <a:t>līdz 13, ja nav speciālas vajadzības, speciālista vērtējums</a:t>
                      </a:r>
                      <a:r>
                        <a:rPr lang="lv-LV" dirty="0"/>
                        <a:t>) aprūpes nodrošināšanas grūtības vai pamešana novārtā ir saistītas ar aprūpētāju GRT, atkarības problēmām, ilgstošu nabadzību. (LM Metodika)</a:t>
                      </a:r>
                    </a:p>
                    <a:p>
                      <a:r>
                        <a:rPr lang="lv-LV" b="1" dirty="0"/>
                        <a:t>Piemēri citām SDĢB klientu mērķgrupām:</a:t>
                      </a:r>
                    </a:p>
                    <a:p>
                      <a:r>
                        <a:rPr lang="lv-LV" b="0" dirty="0"/>
                        <a:t>Ģimenes, kurās ir vardarbība </a:t>
                      </a:r>
                      <a:r>
                        <a:rPr lang="lv-LV" b="0" i="1" dirty="0"/>
                        <a:t>(</a:t>
                      </a:r>
                      <a:r>
                        <a:rPr lang="lv-LV" b="0" i="1" dirty="0" err="1"/>
                        <a:t>domestic</a:t>
                      </a:r>
                      <a:r>
                        <a:rPr lang="lv-LV" b="0" i="1" dirty="0"/>
                        <a:t> </a:t>
                      </a:r>
                      <a:r>
                        <a:rPr lang="lv-LV" b="0" i="1" dirty="0" err="1"/>
                        <a:t>violance</a:t>
                      </a:r>
                      <a:r>
                        <a:rPr lang="lv-LV" b="0" i="1" dirty="0"/>
                        <a:t>);</a:t>
                      </a:r>
                    </a:p>
                    <a:p>
                      <a:r>
                        <a:rPr lang="lv-LV" b="0" i="0" dirty="0"/>
                        <a:t>Ģimenes, kurās ir bērns ar speciālām vajadzībām </a:t>
                      </a:r>
                    </a:p>
                    <a:p>
                      <a:r>
                        <a:rPr lang="lv-LV" b="0" dirty="0"/>
                        <a:t>Ģ</a:t>
                      </a:r>
                      <a:r>
                        <a:rPr lang="lv-LV" dirty="0"/>
                        <a:t>imenes, kurās ir bērnu seksuālā izmantošana; (bērni, kuri ir cietuši seksuālajā vardarbībā (?))</a:t>
                      </a:r>
                    </a:p>
                    <a:p>
                      <a:endParaRPr lang="lv-LV" dirty="0"/>
                    </a:p>
                    <a:p>
                      <a:r>
                        <a:rPr lang="lv-LV" dirty="0"/>
                        <a:t>Sociālais darbinieks darbam ar jauniešiem:</a:t>
                      </a:r>
                    </a:p>
                    <a:p>
                      <a:r>
                        <a:rPr lang="lv-LV" b="0" dirty="0"/>
                        <a:t>Klientu </a:t>
                      </a:r>
                      <a:r>
                        <a:rPr lang="lv-LV" b="0" dirty="0" err="1"/>
                        <a:t>mērķgrupa</a:t>
                      </a:r>
                      <a:r>
                        <a:rPr lang="lv-LV" b="0" dirty="0"/>
                        <a:t> </a:t>
                      </a:r>
                      <a:r>
                        <a:rPr lang="lv-LV" dirty="0"/>
                        <a:t>ir jaunieši, kuriem ir uzvedības, mācīšanās u.c. grūtības, kas saistītas ar vecumposmu, sociālpsiholoģiskām grūtībām, GRT (?), atkarībām (?)</a:t>
                      </a:r>
                    </a:p>
                  </a:txBody>
                  <a:tcPr/>
                </a:tc>
                <a:tc>
                  <a:txBody>
                    <a:bodyPr/>
                    <a:lstStyle/>
                    <a:p>
                      <a:r>
                        <a:rPr lang="lv-LV" b="1" dirty="0">
                          <a:solidFill>
                            <a:schemeClr val="accent1">
                              <a:lumMod val="75000"/>
                            </a:schemeClr>
                          </a:solidFill>
                        </a:rPr>
                        <a:t>BĒRNS</a:t>
                      </a:r>
                    </a:p>
                    <a:p>
                      <a:r>
                        <a:rPr lang="lv-LV" sz="1600" b="1" dirty="0"/>
                        <a:t>Klientu </a:t>
                      </a:r>
                      <a:r>
                        <a:rPr lang="lv-LV" sz="1600" b="1" dirty="0" err="1"/>
                        <a:t>mērķgrupa</a:t>
                      </a:r>
                      <a:r>
                        <a:rPr lang="lv-LV" sz="1600" b="1" dirty="0"/>
                        <a:t> </a:t>
                      </a:r>
                      <a:r>
                        <a:rPr lang="lv-LV" sz="1600" dirty="0"/>
                        <a:t>ir bērns (līdz 18), kuram jānodrošina </a:t>
                      </a:r>
                      <a:r>
                        <a:rPr lang="lv-LV" sz="1600" b="0" i="0" kern="1200" dirty="0">
                          <a:solidFill>
                            <a:schemeClr val="dk1"/>
                          </a:solidFill>
                          <a:effectLst/>
                          <a:latin typeface="+mn-lt"/>
                          <a:ea typeface="+mn-ea"/>
                          <a:cs typeface="+mn-cs"/>
                        </a:rPr>
                        <a:t>personisko un mantisko tiesību aizsardzība</a:t>
                      </a:r>
                      <a:r>
                        <a:rPr lang="lv-LV" sz="1600" dirty="0"/>
                        <a:t>; </a:t>
                      </a:r>
                      <a:r>
                        <a:rPr lang="lv-LV" sz="1200" dirty="0"/>
                        <a:t>(BTAL,66.p-ts) </a:t>
                      </a:r>
                    </a:p>
                    <a:p>
                      <a:r>
                        <a:rPr lang="lv-LV" sz="1600" b="0" i="0" kern="1200" dirty="0">
                          <a:solidFill>
                            <a:schemeClr val="dk1"/>
                          </a:solidFill>
                          <a:effectLst/>
                          <a:latin typeface="+mn-lt"/>
                          <a:ea typeface="+mn-ea"/>
                          <a:cs typeface="+mn-cs"/>
                        </a:rPr>
                        <a:t>(2) Bāriņtiesa </a:t>
                      </a:r>
                      <a:r>
                        <a:rPr lang="lv-LV" sz="1600" b="1" i="0" kern="1200" dirty="0">
                          <a:solidFill>
                            <a:schemeClr val="dk1"/>
                          </a:solidFill>
                          <a:effectLst/>
                          <a:latin typeface="+mn-lt"/>
                          <a:ea typeface="+mn-ea"/>
                          <a:cs typeface="+mn-cs"/>
                        </a:rPr>
                        <a:t>prioritāri nodrošina bērna </a:t>
                      </a:r>
                      <a:r>
                        <a:rPr lang="lv-LV" sz="1600" b="0" i="0" kern="1200" dirty="0">
                          <a:solidFill>
                            <a:schemeClr val="dk1"/>
                          </a:solidFill>
                          <a:effectLst/>
                          <a:latin typeface="+mn-lt"/>
                          <a:ea typeface="+mn-ea"/>
                          <a:cs typeface="+mn-cs"/>
                        </a:rPr>
                        <a:t>vai aizgādnībā esošās personas tiesību un tiesisko interešu aizsardzību (BTL, 4p-ts, 2.).</a:t>
                      </a:r>
                      <a:endParaRPr lang="lv-LV" sz="1600" dirty="0"/>
                    </a:p>
                    <a:p>
                      <a:r>
                        <a:rPr lang="lv-LV" sz="1600" b="1" dirty="0"/>
                        <a:t>Bērns</a:t>
                      </a:r>
                      <a:r>
                        <a:rPr lang="lv-LV" sz="1600" dirty="0"/>
                        <a:t>, kurš cietis no jebkāda veida vardarbības un atrodas dzīvībai un veselībai bīstamos apstākļos;</a:t>
                      </a:r>
                    </a:p>
                    <a:p>
                      <a:r>
                        <a:rPr lang="lv-LV" sz="1600" dirty="0"/>
                        <a:t>Jālemj par aizgādības tiesībām </a:t>
                      </a:r>
                      <a:r>
                        <a:rPr lang="lv-LV" sz="1600" b="1" dirty="0"/>
                        <a:t>bērnam</a:t>
                      </a:r>
                      <a:r>
                        <a:rPr lang="lv-LV" sz="1600" dirty="0"/>
                        <a:t>, ja : </a:t>
                      </a:r>
                    </a:p>
                    <a:p>
                      <a:r>
                        <a:rPr lang="lv-LV" sz="1600" b="0" i="0" kern="1200" dirty="0">
                          <a:solidFill>
                            <a:schemeClr val="dk1"/>
                          </a:solidFill>
                          <a:effectLst/>
                          <a:latin typeface="+mn-lt"/>
                          <a:ea typeface="+mn-ea"/>
                          <a:cs typeface="+mn-cs"/>
                        </a:rPr>
                        <a:t>1</a:t>
                      </a:r>
                      <a:r>
                        <a:rPr lang="lv-LV" sz="1400" b="0" i="0" kern="1200" dirty="0">
                          <a:solidFill>
                            <a:schemeClr val="dk1"/>
                          </a:solidFill>
                          <a:effectLst/>
                          <a:latin typeface="+mn-lt"/>
                          <a:ea typeface="+mn-ea"/>
                          <a:cs typeface="+mn-cs"/>
                        </a:rPr>
                        <a:t>) ir faktiski šķēršļi, kas liedz vecākam iespēju aprūpēt bērnu;</a:t>
                      </a:r>
                    </a:p>
                    <a:p>
                      <a:r>
                        <a:rPr lang="lv-LV" sz="1400" b="0" i="0" kern="1200" dirty="0">
                          <a:solidFill>
                            <a:schemeClr val="dk1"/>
                          </a:solidFill>
                          <a:effectLst/>
                          <a:latin typeface="+mn-lt"/>
                          <a:ea typeface="+mn-ea"/>
                          <a:cs typeface="+mn-cs"/>
                        </a:rPr>
                        <a:t>2) bērns atrodas veselībai vai dzīvībai bīstamos apstākļos vecāka vainas dēļ (vecāka apzinātas rīcības vai nolaidības dēļ);</a:t>
                      </a:r>
                    </a:p>
                    <a:p>
                      <a:r>
                        <a:rPr lang="lv-LV" sz="1400" b="0" i="0" kern="1200" dirty="0">
                          <a:solidFill>
                            <a:schemeClr val="dk1"/>
                          </a:solidFill>
                          <a:effectLst/>
                          <a:latin typeface="+mn-lt"/>
                          <a:ea typeface="+mn-ea"/>
                          <a:cs typeface="+mn-cs"/>
                        </a:rPr>
                        <a:t>3) vecāks ļaunprātīgi izmanto savas tiesības vai nenodrošina bērna aprūpi un uzraudzību;</a:t>
                      </a:r>
                    </a:p>
                    <a:p>
                      <a:r>
                        <a:rPr lang="lv-LV" sz="1400" b="0" i="0" kern="1200" dirty="0">
                          <a:solidFill>
                            <a:schemeClr val="dk1"/>
                          </a:solidFill>
                          <a:effectLst/>
                          <a:latin typeface="+mn-lt"/>
                          <a:ea typeface="+mn-ea"/>
                          <a:cs typeface="+mn-cs"/>
                        </a:rPr>
                        <a:t>4) vecāks ir devis piekrišanu bērna adopcijai, izņemot gadījumu, kad viņš kā laulātais ir devis piekrišanu tam, ka bērnu adoptē otrs laulātais;</a:t>
                      </a:r>
                    </a:p>
                    <a:p>
                      <a:r>
                        <a:rPr lang="lv-LV" sz="1400" b="0" i="0" kern="1200" dirty="0">
                          <a:solidFill>
                            <a:schemeClr val="dk1"/>
                          </a:solidFill>
                          <a:effectLst/>
                          <a:latin typeface="+mn-lt"/>
                          <a:ea typeface="+mn-ea"/>
                          <a:cs typeface="+mn-cs"/>
                        </a:rPr>
                        <a:t>5) konstatēta vecāka vardarbība pret bērnu vai ir pamatotas aizdomas par vecāka vardarbību pret bērnu.</a:t>
                      </a:r>
                    </a:p>
                    <a:p>
                      <a:r>
                        <a:rPr lang="lv-LV" sz="1200" b="0" i="1" kern="1200" dirty="0">
                          <a:solidFill>
                            <a:schemeClr val="dk1"/>
                          </a:solidFill>
                          <a:effectLst/>
                          <a:latin typeface="+mn-lt"/>
                          <a:ea typeface="+mn-ea"/>
                          <a:cs typeface="+mn-cs"/>
                        </a:rPr>
                        <a:t>BTL,22.pants. Bērna aizgādības tiesību pārtraukšana, atņemšana un atjaunošana</a:t>
                      </a:r>
                    </a:p>
                    <a:p>
                      <a:r>
                        <a:rPr lang="lv-LV" sz="1600" b="1" i="0" kern="1200" dirty="0">
                          <a:solidFill>
                            <a:schemeClr val="dk1"/>
                          </a:solidFill>
                          <a:effectLst/>
                          <a:latin typeface="+mn-lt"/>
                          <a:ea typeface="+mn-ea"/>
                          <a:cs typeface="+mn-cs"/>
                        </a:rPr>
                        <a:t>Bērns</a:t>
                      </a:r>
                      <a:r>
                        <a:rPr lang="lv-LV" sz="1600" b="0" i="0" kern="1200" dirty="0">
                          <a:solidFill>
                            <a:schemeClr val="dk1"/>
                          </a:solidFill>
                          <a:effectLst/>
                          <a:latin typeface="+mn-lt"/>
                          <a:ea typeface="+mn-ea"/>
                          <a:cs typeface="+mn-cs"/>
                        </a:rPr>
                        <a:t>, kuram radušies psihiski vai uzvedības traucējumi alkoholisko dzērienu lietošanas dēļ un viņš nepiekrīt obligātajai ārstēšanai. </a:t>
                      </a:r>
                      <a:r>
                        <a:rPr lang="lv-LV" sz="1200" b="0" i="0" kern="1200" dirty="0">
                          <a:solidFill>
                            <a:schemeClr val="dk1"/>
                          </a:solidFill>
                          <a:effectLst/>
                          <a:latin typeface="+mn-lt"/>
                          <a:ea typeface="+mn-ea"/>
                          <a:cs typeface="+mn-cs"/>
                        </a:rPr>
                        <a:t>(BTAL,48.pants.)</a:t>
                      </a:r>
                      <a:r>
                        <a:rPr lang="lv-LV" sz="1600" b="0" i="0" kern="1200" dirty="0">
                          <a:solidFill>
                            <a:schemeClr val="dk1"/>
                          </a:solidFill>
                          <a:effectLst/>
                          <a:latin typeface="+mn-lt"/>
                          <a:ea typeface="+mn-ea"/>
                          <a:cs typeface="+mn-cs"/>
                        </a:rPr>
                        <a:t> </a:t>
                      </a:r>
                    </a:p>
                    <a:p>
                      <a:r>
                        <a:rPr lang="lv-LV" sz="1600" b="1" i="0" kern="1200" dirty="0">
                          <a:solidFill>
                            <a:schemeClr val="dk1"/>
                          </a:solidFill>
                          <a:effectLst/>
                          <a:latin typeface="+mn-lt"/>
                          <a:ea typeface="+mn-ea"/>
                          <a:cs typeface="+mn-cs"/>
                        </a:rPr>
                        <a:t>Bērns</a:t>
                      </a:r>
                      <a:r>
                        <a:rPr lang="lv-LV" sz="1600" b="0" i="0" kern="1200" dirty="0">
                          <a:solidFill>
                            <a:schemeClr val="dk1"/>
                          </a:solidFill>
                          <a:effectLst/>
                          <a:latin typeface="+mn-lt"/>
                          <a:ea typeface="+mn-ea"/>
                          <a:cs typeface="+mn-cs"/>
                        </a:rPr>
                        <a:t> bēglis un bērnam, kuram piešķirts alternatīvais statuss, ja ir pazuduši vecāki.</a:t>
                      </a:r>
                      <a:endParaRPr lang="lv-LV" sz="1400" b="0" i="1" kern="1200" dirty="0">
                        <a:solidFill>
                          <a:schemeClr val="dk1"/>
                        </a:solidFill>
                        <a:effectLst/>
                        <a:latin typeface="+mn-lt"/>
                        <a:ea typeface="+mn-ea"/>
                        <a:cs typeface="+mn-cs"/>
                      </a:endParaRPr>
                    </a:p>
                    <a:p>
                      <a:endParaRPr lang="lv-LV" sz="1600" dirty="0"/>
                    </a:p>
                    <a:p>
                      <a:endParaRPr lang="lv-LV" dirty="0"/>
                    </a:p>
                  </a:txBody>
                  <a:tcPr/>
                </a:tc>
                <a:extLst>
                  <a:ext uri="{0D108BD9-81ED-4DB2-BD59-A6C34878D82A}">
                    <a16:rowId xmlns:a16="http://schemas.microsoft.com/office/drawing/2014/main" val="2855073777"/>
                  </a:ext>
                </a:extLst>
              </a:tr>
            </a:tbl>
          </a:graphicData>
        </a:graphic>
      </p:graphicFrame>
    </p:spTree>
    <p:extLst>
      <p:ext uri="{BB962C8B-B14F-4D97-AF65-F5344CB8AC3E}">
        <p14:creationId xmlns:p14="http://schemas.microsoft.com/office/powerpoint/2010/main" val="3153894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ļējs aplis 3">
            <a:extLst>
              <a:ext uri="{FF2B5EF4-FFF2-40B4-BE49-F238E27FC236}">
                <a16:creationId xmlns:a16="http://schemas.microsoft.com/office/drawing/2014/main" id="{BB76BF00-D75A-EF40-5A8C-B3A8AC4D3B47}"/>
              </a:ext>
            </a:extLst>
          </p:cNvPr>
          <p:cNvSpPr/>
          <p:nvPr/>
        </p:nvSpPr>
        <p:spPr>
          <a:xfrm rot="2942953">
            <a:off x="-37818" y="499212"/>
            <a:ext cx="5767857" cy="5802396"/>
          </a:xfrm>
          <a:prstGeom prst="pi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5" name="Daļējs aplis 4">
            <a:extLst>
              <a:ext uri="{FF2B5EF4-FFF2-40B4-BE49-F238E27FC236}">
                <a16:creationId xmlns:a16="http://schemas.microsoft.com/office/drawing/2014/main" id="{DDE05E10-5C29-3305-FB8B-5237D4B39752}"/>
              </a:ext>
            </a:extLst>
          </p:cNvPr>
          <p:cNvSpPr/>
          <p:nvPr/>
        </p:nvSpPr>
        <p:spPr>
          <a:xfrm rot="13302893">
            <a:off x="6368809" y="1087045"/>
            <a:ext cx="5638710" cy="5312039"/>
          </a:xfrm>
          <a:prstGeom prst="pi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6" name="TextBox 5">
            <a:extLst>
              <a:ext uri="{FF2B5EF4-FFF2-40B4-BE49-F238E27FC236}">
                <a16:creationId xmlns:a16="http://schemas.microsoft.com/office/drawing/2014/main" id="{9EC2311A-DB91-6F55-251D-51107A25AE7C}"/>
              </a:ext>
            </a:extLst>
          </p:cNvPr>
          <p:cNvSpPr txBox="1"/>
          <p:nvPr/>
        </p:nvSpPr>
        <p:spPr>
          <a:xfrm>
            <a:off x="7884607" y="1211318"/>
            <a:ext cx="2563368" cy="830997"/>
          </a:xfrm>
          <a:prstGeom prst="rect">
            <a:avLst/>
          </a:prstGeom>
          <a:noFill/>
        </p:spPr>
        <p:txBody>
          <a:bodyPr wrap="square" rtlCol="0">
            <a:spAutoFit/>
          </a:bodyPr>
          <a:lstStyle/>
          <a:p>
            <a:r>
              <a:rPr lang="lv-LV" sz="1600" dirty="0">
                <a:latin typeface="Poppins" panose="00000500000000000000" pitchFamily="50" charset="-70"/>
                <a:cs typeface="Poppins" panose="00000500000000000000" pitchFamily="50" charset="-70"/>
              </a:rPr>
              <a:t>Sociālais darbs ģimenēm ar multiplām problēmām</a:t>
            </a:r>
          </a:p>
        </p:txBody>
      </p:sp>
      <p:sp>
        <p:nvSpPr>
          <p:cNvPr id="7" name="TextBox 6">
            <a:extLst>
              <a:ext uri="{FF2B5EF4-FFF2-40B4-BE49-F238E27FC236}">
                <a16:creationId xmlns:a16="http://schemas.microsoft.com/office/drawing/2014/main" id="{10E20E2E-B90F-5C3E-B457-68C320501D37}"/>
              </a:ext>
            </a:extLst>
          </p:cNvPr>
          <p:cNvSpPr txBox="1"/>
          <p:nvPr/>
        </p:nvSpPr>
        <p:spPr>
          <a:xfrm>
            <a:off x="8672082" y="2118059"/>
            <a:ext cx="2185416" cy="584775"/>
          </a:xfrm>
          <a:prstGeom prst="rect">
            <a:avLst/>
          </a:prstGeom>
          <a:noFill/>
        </p:spPr>
        <p:txBody>
          <a:bodyPr wrap="square" rtlCol="0">
            <a:spAutoFit/>
          </a:bodyPr>
          <a:lstStyle/>
          <a:p>
            <a:r>
              <a:rPr lang="lv-LV" sz="1600" dirty="0">
                <a:latin typeface="Poppins" panose="00000500000000000000" pitchFamily="50" charset="-70"/>
                <a:cs typeface="Poppins" panose="00000500000000000000" pitchFamily="50" charset="-70"/>
              </a:rPr>
              <a:t>Sociālais darbs ar jauniešiem</a:t>
            </a:r>
          </a:p>
        </p:txBody>
      </p:sp>
      <p:sp>
        <p:nvSpPr>
          <p:cNvPr id="8" name="TextBox 7">
            <a:extLst>
              <a:ext uri="{FF2B5EF4-FFF2-40B4-BE49-F238E27FC236}">
                <a16:creationId xmlns:a16="http://schemas.microsoft.com/office/drawing/2014/main" id="{89E27C30-89F5-78C3-6FFA-C6AEEAF756EE}"/>
              </a:ext>
            </a:extLst>
          </p:cNvPr>
          <p:cNvSpPr txBox="1"/>
          <p:nvPr/>
        </p:nvSpPr>
        <p:spPr>
          <a:xfrm>
            <a:off x="9275064" y="2998523"/>
            <a:ext cx="2185416" cy="1077218"/>
          </a:xfrm>
          <a:prstGeom prst="rect">
            <a:avLst/>
          </a:prstGeom>
          <a:noFill/>
        </p:spPr>
        <p:txBody>
          <a:bodyPr wrap="square" rtlCol="0">
            <a:spAutoFit/>
          </a:bodyPr>
          <a:lstStyle/>
          <a:p>
            <a:r>
              <a:rPr lang="lv-LV" sz="1600" dirty="0">
                <a:latin typeface="Poppins" panose="00000500000000000000" pitchFamily="50" charset="-70"/>
                <a:cs typeface="Poppins" panose="00000500000000000000" pitchFamily="50" charset="-70"/>
              </a:rPr>
              <a:t>Sociālais darbs ar vardarbību ģimenē (</a:t>
            </a:r>
            <a:r>
              <a:rPr lang="lv-LV" sz="1600" i="1" dirty="0" err="1">
                <a:latin typeface="Poppins" panose="00000500000000000000" pitchFamily="50" charset="-70"/>
                <a:cs typeface="Poppins" panose="00000500000000000000" pitchFamily="50" charset="-70"/>
              </a:rPr>
              <a:t>domestic</a:t>
            </a:r>
            <a:r>
              <a:rPr lang="lv-LV" sz="1600" i="1" dirty="0">
                <a:latin typeface="Poppins" panose="00000500000000000000" pitchFamily="50" charset="-70"/>
                <a:cs typeface="Poppins" panose="00000500000000000000" pitchFamily="50" charset="-70"/>
              </a:rPr>
              <a:t> </a:t>
            </a:r>
            <a:r>
              <a:rPr lang="lv-LV" sz="1600" i="1" dirty="0" err="1">
                <a:latin typeface="Poppins" panose="00000500000000000000" pitchFamily="50" charset="-70"/>
                <a:cs typeface="Poppins" panose="00000500000000000000" pitchFamily="50" charset="-70"/>
              </a:rPr>
              <a:t>violance</a:t>
            </a:r>
            <a:r>
              <a:rPr lang="lv-LV" sz="1600" i="1" dirty="0">
                <a:latin typeface="Poppins" panose="00000500000000000000" pitchFamily="50" charset="-70"/>
                <a:cs typeface="Poppins" panose="00000500000000000000" pitchFamily="50" charset="-70"/>
              </a:rPr>
              <a:t>)</a:t>
            </a:r>
            <a:endParaRPr lang="lv-LV" sz="1600" dirty="0">
              <a:latin typeface="Poppins" panose="00000500000000000000" pitchFamily="50" charset="-70"/>
              <a:cs typeface="Poppins" panose="00000500000000000000" pitchFamily="50" charset="-70"/>
            </a:endParaRPr>
          </a:p>
        </p:txBody>
      </p:sp>
      <p:sp>
        <p:nvSpPr>
          <p:cNvPr id="9" name="TextBox 8">
            <a:extLst>
              <a:ext uri="{FF2B5EF4-FFF2-40B4-BE49-F238E27FC236}">
                <a16:creationId xmlns:a16="http://schemas.microsoft.com/office/drawing/2014/main" id="{A322AC25-1BD2-6E75-D9C3-2DF26665C794}"/>
              </a:ext>
            </a:extLst>
          </p:cNvPr>
          <p:cNvSpPr txBox="1"/>
          <p:nvPr/>
        </p:nvSpPr>
        <p:spPr>
          <a:xfrm>
            <a:off x="8616631" y="4602252"/>
            <a:ext cx="2471928" cy="1077218"/>
          </a:xfrm>
          <a:prstGeom prst="rect">
            <a:avLst/>
          </a:prstGeom>
          <a:noFill/>
        </p:spPr>
        <p:txBody>
          <a:bodyPr wrap="square" rtlCol="0">
            <a:spAutoFit/>
          </a:bodyPr>
          <a:lstStyle/>
          <a:p>
            <a:r>
              <a:rPr lang="lv-LV" sz="1600" dirty="0">
                <a:latin typeface="Poppins" panose="00000500000000000000" pitchFamily="50" charset="-70"/>
                <a:cs typeface="Poppins" panose="00000500000000000000" pitchFamily="50" charset="-70"/>
              </a:rPr>
              <a:t>Sociālais darbs ar ģimenēm, kurās ir bērni ar speciālajām vajadzībām</a:t>
            </a:r>
          </a:p>
        </p:txBody>
      </p:sp>
      <p:sp>
        <p:nvSpPr>
          <p:cNvPr id="10" name="TextBox 9">
            <a:extLst>
              <a:ext uri="{FF2B5EF4-FFF2-40B4-BE49-F238E27FC236}">
                <a16:creationId xmlns:a16="http://schemas.microsoft.com/office/drawing/2014/main" id="{5D05B586-1DF0-992B-2EF3-7F7FCE0CE0E9}"/>
              </a:ext>
            </a:extLst>
          </p:cNvPr>
          <p:cNvSpPr txBox="1"/>
          <p:nvPr/>
        </p:nvSpPr>
        <p:spPr>
          <a:xfrm>
            <a:off x="7150608" y="111079"/>
            <a:ext cx="4069080" cy="646331"/>
          </a:xfrm>
          <a:prstGeom prst="rect">
            <a:avLst/>
          </a:prstGeom>
          <a:noFill/>
        </p:spPr>
        <p:txBody>
          <a:bodyPr wrap="square" rtlCol="0">
            <a:spAutoFit/>
          </a:bodyPr>
          <a:lstStyle/>
          <a:p>
            <a:pPr algn="ctr"/>
            <a:r>
              <a:rPr lang="lv-LV" dirty="0">
                <a:latin typeface="Poppins" panose="00000500000000000000" pitchFamily="50" charset="-70"/>
                <a:cs typeface="Poppins" panose="00000500000000000000" pitchFamily="50" charset="-70"/>
              </a:rPr>
              <a:t>SOCIĀLĀ DIENESTA SOCIĀLIE DARBINIEKI AR ĢIMENĒM</a:t>
            </a:r>
          </a:p>
        </p:txBody>
      </p:sp>
      <p:sp>
        <p:nvSpPr>
          <p:cNvPr id="11" name="TextBox 10">
            <a:extLst>
              <a:ext uri="{FF2B5EF4-FFF2-40B4-BE49-F238E27FC236}">
                <a16:creationId xmlns:a16="http://schemas.microsoft.com/office/drawing/2014/main" id="{D81C15F2-CA82-58FF-1020-7145354BE55C}"/>
              </a:ext>
            </a:extLst>
          </p:cNvPr>
          <p:cNvSpPr txBox="1"/>
          <p:nvPr/>
        </p:nvSpPr>
        <p:spPr>
          <a:xfrm>
            <a:off x="860546" y="91076"/>
            <a:ext cx="3785359" cy="369332"/>
          </a:xfrm>
          <a:prstGeom prst="rect">
            <a:avLst/>
          </a:prstGeom>
          <a:noFill/>
        </p:spPr>
        <p:txBody>
          <a:bodyPr wrap="square" rtlCol="0">
            <a:spAutoFit/>
          </a:bodyPr>
          <a:lstStyle/>
          <a:p>
            <a:pPr algn="ctr"/>
            <a:r>
              <a:rPr lang="lv-LV" dirty="0">
                <a:latin typeface="Poppins" panose="00000500000000000000" pitchFamily="50" charset="-70"/>
                <a:cs typeface="Poppins" panose="00000500000000000000" pitchFamily="50" charset="-70"/>
              </a:rPr>
              <a:t>BĀRIŅTIESA</a:t>
            </a:r>
          </a:p>
        </p:txBody>
      </p:sp>
      <p:sp>
        <p:nvSpPr>
          <p:cNvPr id="12" name="TextBox 11">
            <a:extLst>
              <a:ext uri="{FF2B5EF4-FFF2-40B4-BE49-F238E27FC236}">
                <a16:creationId xmlns:a16="http://schemas.microsoft.com/office/drawing/2014/main" id="{2C7D35FB-0ADC-A2E3-EF85-CA59AC0E3D08}"/>
              </a:ext>
            </a:extLst>
          </p:cNvPr>
          <p:cNvSpPr txBox="1"/>
          <p:nvPr/>
        </p:nvSpPr>
        <p:spPr>
          <a:xfrm>
            <a:off x="4582234" y="1797001"/>
            <a:ext cx="2568374" cy="1846659"/>
          </a:xfrm>
          <a:prstGeom prst="rect">
            <a:avLst/>
          </a:prstGeom>
          <a:noFill/>
        </p:spPr>
        <p:txBody>
          <a:bodyPr wrap="square" rtlCol="0">
            <a:spAutoFit/>
          </a:bodyPr>
          <a:lstStyle/>
          <a:p>
            <a:pPr algn="ctr"/>
            <a:r>
              <a:rPr lang="lv-LV" sz="1600" b="1" dirty="0">
                <a:latin typeface="Poppins" panose="00000500000000000000" pitchFamily="50" charset="-70"/>
                <a:cs typeface="Poppins" panose="00000500000000000000" pitchFamily="50" charset="-70"/>
              </a:rPr>
              <a:t>Ģimenes, kurās BT lemj par bērna aizgādības tiesību pārtraukšanu, atņemšanu un atjaunošanu</a:t>
            </a:r>
          </a:p>
          <a:p>
            <a:endParaRPr lang="lv-LV" dirty="0"/>
          </a:p>
        </p:txBody>
      </p:sp>
      <p:sp>
        <p:nvSpPr>
          <p:cNvPr id="13" name="TextBox 12">
            <a:extLst>
              <a:ext uri="{FF2B5EF4-FFF2-40B4-BE49-F238E27FC236}">
                <a16:creationId xmlns:a16="http://schemas.microsoft.com/office/drawing/2014/main" id="{EE401396-722C-B994-B85A-B0AA7AD85746}"/>
              </a:ext>
            </a:extLst>
          </p:cNvPr>
          <p:cNvSpPr txBox="1"/>
          <p:nvPr/>
        </p:nvSpPr>
        <p:spPr>
          <a:xfrm>
            <a:off x="1508759" y="792523"/>
            <a:ext cx="2286000" cy="584775"/>
          </a:xfrm>
          <a:prstGeom prst="rect">
            <a:avLst/>
          </a:prstGeom>
          <a:noFill/>
        </p:spPr>
        <p:txBody>
          <a:bodyPr wrap="square" rtlCol="0">
            <a:spAutoFit/>
          </a:bodyPr>
          <a:lstStyle/>
          <a:p>
            <a:r>
              <a:rPr lang="lv-LV" sz="1600" dirty="0">
                <a:latin typeface="Poppins" panose="00000500000000000000" pitchFamily="50" charset="-70"/>
                <a:cs typeface="Poppins" panose="00000500000000000000" pitchFamily="50" charset="-70"/>
              </a:rPr>
              <a:t>Bērna personisko interešu aizsardzība </a:t>
            </a:r>
          </a:p>
        </p:txBody>
      </p:sp>
      <p:sp>
        <p:nvSpPr>
          <p:cNvPr id="15" name="TextBox 14">
            <a:extLst>
              <a:ext uri="{FF2B5EF4-FFF2-40B4-BE49-F238E27FC236}">
                <a16:creationId xmlns:a16="http://schemas.microsoft.com/office/drawing/2014/main" id="{0E630183-1485-ECA2-7788-2951200726ED}"/>
              </a:ext>
            </a:extLst>
          </p:cNvPr>
          <p:cNvSpPr txBox="1"/>
          <p:nvPr/>
        </p:nvSpPr>
        <p:spPr>
          <a:xfrm>
            <a:off x="774760" y="1356949"/>
            <a:ext cx="2286000" cy="830997"/>
          </a:xfrm>
          <a:prstGeom prst="rect">
            <a:avLst/>
          </a:prstGeom>
          <a:noFill/>
        </p:spPr>
        <p:txBody>
          <a:bodyPr wrap="square" rtlCol="0">
            <a:spAutoFit/>
          </a:bodyPr>
          <a:lstStyle/>
          <a:p>
            <a:r>
              <a:rPr lang="lv-LV" sz="1600" dirty="0">
                <a:latin typeface="Poppins" panose="00000500000000000000" pitchFamily="50" charset="-70"/>
                <a:cs typeface="Poppins" panose="00000500000000000000" pitchFamily="50" charset="-70"/>
              </a:rPr>
              <a:t>Domstarpību izšķiršana (bērns-aprūpētājs) </a:t>
            </a:r>
          </a:p>
        </p:txBody>
      </p:sp>
      <p:sp>
        <p:nvSpPr>
          <p:cNvPr id="16" name="TextBox 15">
            <a:extLst>
              <a:ext uri="{FF2B5EF4-FFF2-40B4-BE49-F238E27FC236}">
                <a16:creationId xmlns:a16="http://schemas.microsoft.com/office/drawing/2014/main" id="{BF434C44-3EA0-D37B-BE85-A52F66EDABDB}"/>
              </a:ext>
            </a:extLst>
          </p:cNvPr>
          <p:cNvSpPr txBox="1"/>
          <p:nvPr/>
        </p:nvSpPr>
        <p:spPr>
          <a:xfrm>
            <a:off x="182880" y="2273696"/>
            <a:ext cx="2286000" cy="830997"/>
          </a:xfrm>
          <a:prstGeom prst="rect">
            <a:avLst/>
          </a:prstGeom>
          <a:noFill/>
        </p:spPr>
        <p:txBody>
          <a:bodyPr wrap="square" rtlCol="0">
            <a:spAutoFit/>
          </a:bodyPr>
          <a:lstStyle/>
          <a:p>
            <a:r>
              <a:rPr lang="lv-LV" sz="1600" dirty="0">
                <a:latin typeface="Poppins" panose="00000500000000000000" pitchFamily="50" charset="-70"/>
                <a:cs typeface="Poppins" panose="00000500000000000000" pitchFamily="50" charset="-70"/>
              </a:rPr>
              <a:t>Pieteikums par pagaidu aizsardzību pret vardarbību</a:t>
            </a:r>
          </a:p>
        </p:txBody>
      </p:sp>
      <p:sp>
        <p:nvSpPr>
          <p:cNvPr id="17" name="TextBox 16">
            <a:extLst>
              <a:ext uri="{FF2B5EF4-FFF2-40B4-BE49-F238E27FC236}">
                <a16:creationId xmlns:a16="http://schemas.microsoft.com/office/drawing/2014/main" id="{5DA3D6BC-D0BB-5D90-E864-019A0C0A7580}"/>
              </a:ext>
            </a:extLst>
          </p:cNvPr>
          <p:cNvSpPr txBox="1"/>
          <p:nvPr/>
        </p:nvSpPr>
        <p:spPr>
          <a:xfrm>
            <a:off x="2367937" y="2092523"/>
            <a:ext cx="2286000" cy="830997"/>
          </a:xfrm>
          <a:prstGeom prst="rect">
            <a:avLst/>
          </a:prstGeom>
          <a:noFill/>
        </p:spPr>
        <p:txBody>
          <a:bodyPr wrap="square" rtlCol="0">
            <a:spAutoFit/>
          </a:bodyPr>
          <a:lstStyle/>
          <a:p>
            <a:r>
              <a:rPr lang="lv-LV" sz="1600" dirty="0">
                <a:latin typeface="Poppins" panose="00000500000000000000" pitchFamily="50" charset="-70"/>
                <a:cs typeface="Poppins" panose="00000500000000000000" pitchFamily="50" charset="-70"/>
              </a:rPr>
              <a:t>Piekrišana paternitātes atzīšanai</a:t>
            </a:r>
          </a:p>
        </p:txBody>
      </p:sp>
      <p:sp>
        <p:nvSpPr>
          <p:cNvPr id="19" name="TextBox 18">
            <a:extLst>
              <a:ext uri="{FF2B5EF4-FFF2-40B4-BE49-F238E27FC236}">
                <a16:creationId xmlns:a16="http://schemas.microsoft.com/office/drawing/2014/main" id="{D4F930C7-DA51-21FA-BAF7-8BCE841817C6}"/>
              </a:ext>
            </a:extLst>
          </p:cNvPr>
          <p:cNvSpPr txBox="1"/>
          <p:nvPr/>
        </p:nvSpPr>
        <p:spPr>
          <a:xfrm>
            <a:off x="71967" y="3271521"/>
            <a:ext cx="2286000" cy="830997"/>
          </a:xfrm>
          <a:prstGeom prst="rect">
            <a:avLst/>
          </a:prstGeom>
          <a:noFill/>
        </p:spPr>
        <p:txBody>
          <a:bodyPr wrap="square" rtlCol="0">
            <a:spAutoFit/>
          </a:bodyPr>
          <a:lstStyle/>
          <a:p>
            <a:r>
              <a:rPr lang="lv-LV" sz="1600" dirty="0">
                <a:latin typeface="Poppins" panose="00000500000000000000" pitchFamily="50" charset="-70"/>
                <a:cs typeface="Poppins" panose="00000500000000000000" pitchFamily="50" charset="-70"/>
              </a:rPr>
              <a:t>Vienpersoniska lēmuma pieņemšana</a:t>
            </a:r>
          </a:p>
        </p:txBody>
      </p:sp>
      <p:sp>
        <p:nvSpPr>
          <p:cNvPr id="22" name="TextBox 21">
            <a:extLst>
              <a:ext uri="{FF2B5EF4-FFF2-40B4-BE49-F238E27FC236}">
                <a16:creationId xmlns:a16="http://schemas.microsoft.com/office/drawing/2014/main" id="{9913A2F2-F1B4-8448-17E8-D905E3AD2331}"/>
              </a:ext>
            </a:extLst>
          </p:cNvPr>
          <p:cNvSpPr txBox="1"/>
          <p:nvPr/>
        </p:nvSpPr>
        <p:spPr>
          <a:xfrm>
            <a:off x="1752826" y="3461208"/>
            <a:ext cx="2286000" cy="830997"/>
          </a:xfrm>
          <a:prstGeom prst="rect">
            <a:avLst/>
          </a:prstGeom>
          <a:noFill/>
        </p:spPr>
        <p:txBody>
          <a:bodyPr wrap="square" rtlCol="0">
            <a:spAutoFit/>
          </a:bodyPr>
          <a:lstStyle/>
          <a:p>
            <a:r>
              <a:rPr lang="lv-LV" sz="1600" dirty="0" err="1">
                <a:latin typeface="Poppins" panose="00000500000000000000" pitchFamily="50" charset="-70"/>
                <a:cs typeface="Poppins" panose="00000500000000000000" pitchFamily="50" charset="-70"/>
              </a:rPr>
              <a:t>Ārpusģimenes</a:t>
            </a:r>
            <a:r>
              <a:rPr lang="lv-LV" sz="1600" dirty="0">
                <a:latin typeface="Poppins" panose="00000500000000000000" pitchFamily="50" charset="-70"/>
                <a:cs typeface="Poppins" panose="00000500000000000000" pitchFamily="50" charset="-70"/>
              </a:rPr>
              <a:t> aprūpes lēmumu pieņemšana </a:t>
            </a:r>
          </a:p>
        </p:txBody>
      </p:sp>
      <p:sp>
        <p:nvSpPr>
          <p:cNvPr id="23" name="TextBox 22">
            <a:extLst>
              <a:ext uri="{FF2B5EF4-FFF2-40B4-BE49-F238E27FC236}">
                <a16:creationId xmlns:a16="http://schemas.microsoft.com/office/drawing/2014/main" id="{054D6D7A-6FD6-8384-10F3-2F981844057F}"/>
              </a:ext>
            </a:extLst>
          </p:cNvPr>
          <p:cNvSpPr txBox="1"/>
          <p:nvPr/>
        </p:nvSpPr>
        <p:spPr>
          <a:xfrm>
            <a:off x="2946429" y="1532313"/>
            <a:ext cx="2286000" cy="338554"/>
          </a:xfrm>
          <a:prstGeom prst="rect">
            <a:avLst/>
          </a:prstGeom>
          <a:noFill/>
        </p:spPr>
        <p:txBody>
          <a:bodyPr wrap="square" rtlCol="0">
            <a:spAutoFit/>
          </a:bodyPr>
          <a:lstStyle/>
          <a:p>
            <a:r>
              <a:rPr lang="lv-LV" sz="1600" dirty="0">
                <a:latin typeface="Poppins" panose="00000500000000000000" pitchFamily="50" charset="-70"/>
                <a:cs typeface="Poppins" panose="00000500000000000000" pitchFamily="50" charset="-70"/>
              </a:rPr>
              <a:t>Aizgādnība</a:t>
            </a:r>
          </a:p>
        </p:txBody>
      </p:sp>
      <p:sp>
        <p:nvSpPr>
          <p:cNvPr id="24" name="TextBox 23">
            <a:extLst>
              <a:ext uri="{FF2B5EF4-FFF2-40B4-BE49-F238E27FC236}">
                <a16:creationId xmlns:a16="http://schemas.microsoft.com/office/drawing/2014/main" id="{D8AC52AB-7FC6-ED57-FBD2-94B51FE3AB93}"/>
              </a:ext>
            </a:extLst>
          </p:cNvPr>
          <p:cNvSpPr txBox="1"/>
          <p:nvPr/>
        </p:nvSpPr>
        <p:spPr>
          <a:xfrm>
            <a:off x="884954" y="4461720"/>
            <a:ext cx="2286000" cy="584775"/>
          </a:xfrm>
          <a:prstGeom prst="rect">
            <a:avLst/>
          </a:prstGeom>
          <a:noFill/>
        </p:spPr>
        <p:txBody>
          <a:bodyPr wrap="square" rtlCol="0">
            <a:spAutoFit/>
          </a:bodyPr>
          <a:lstStyle/>
          <a:p>
            <a:r>
              <a:rPr lang="lv-LV" sz="1600" dirty="0" err="1">
                <a:latin typeface="Poppins" panose="00000500000000000000" pitchFamily="50" charset="-70"/>
                <a:cs typeface="Poppins" panose="00000500000000000000" pitchFamily="50" charset="-70"/>
              </a:rPr>
              <a:t>Mantsko</a:t>
            </a:r>
            <a:r>
              <a:rPr lang="lv-LV" sz="1600" dirty="0">
                <a:latin typeface="Poppins" panose="00000500000000000000" pitchFamily="50" charset="-70"/>
                <a:cs typeface="Poppins" panose="00000500000000000000" pitchFamily="50" charset="-70"/>
              </a:rPr>
              <a:t> interešu pārstāvniecība</a:t>
            </a:r>
          </a:p>
        </p:txBody>
      </p:sp>
      <p:sp>
        <p:nvSpPr>
          <p:cNvPr id="25" name="TextBox 24">
            <a:extLst>
              <a:ext uri="{FF2B5EF4-FFF2-40B4-BE49-F238E27FC236}">
                <a16:creationId xmlns:a16="http://schemas.microsoft.com/office/drawing/2014/main" id="{E7788C39-2D2C-FBB5-D276-E7D3560C9B1E}"/>
              </a:ext>
            </a:extLst>
          </p:cNvPr>
          <p:cNvSpPr txBox="1"/>
          <p:nvPr/>
        </p:nvSpPr>
        <p:spPr>
          <a:xfrm>
            <a:off x="1997116" y="5140861"/>
            <a:ext cx="2286000" cy="584775"/>
          </a:xfrm>
          <a:prstGeom prst="rect">
            <a:avLst/>
          </a:prstGeom>
          <a:noFill/>
        </p:spPr>
        <p:txBody>
          <a:bodyPr wrap="square" rtlCol="0">
            <a:spAutoFit/>
          </a:bodyPr>
          <a:lstStyle/>
          <a:p>
            <a:r>
              <a:rPr lang="lv-LV" sz="1600" dirty="0">
                <a:latin typeface="Poppins" panose="00000500000000000000" pitchFamily="50" charset="-70"/>
                <a:cs typeface="Poppins" panose="00000500000000000000" pitchFamily="50" charset="-70"/>
              </a:rPr>
              <a:t>Apliecinājumu izdarīšana</a:t>
            </a:r>
          </a:p>
        </p:txBody>
      </p:sp>
      <p:sp>
        <p:nvSpPr>
          <p:cNvPr id="27" name="Bultiņa: kreisā-labā-augšupvērstā 26">
            <a:extLst>
              <a:ext uri="{FF2B5EF4-FFF2-40B4-BE49-F238E27FC236}">
                <a16:creationId xmlns:a16="http://schemas.microsoft.com/office/drawing/2014/main" id="{CAE11BFE-BBF7-6271-EC01-085464D8C071}"/>
              </a:ext>
            </a:extLst>
          </p:cNvPr>
          <p:cNvSpPr/>
          <p:nvPr/>
        </p:nvSpPr>
        <p:spPr>
          <a:xfrm rot="10800000">
            <a:off x="4576745" y="87602"/>
            <a:ext cx="2441483" cy="1733412"/>
          </a:xfrm>
          <a:prstGeom prst="leftRightUpArrow">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8" name="TextBox 27">
            <a:extLst>
              <a:ext uri="{FF2B5EF4-FFF2-40B4-BE49-F238E27FC236}">
                <a16:creationId xmlns:a16="http://schemas.microsoft.com/office/drawing/2014/main" id="{54A451E0-4667-7629-1EB8-7DD0BCB5EED6}"/>
              </a:ext>
            </a:extLst>
          </p:cNvPr>
          <p:cNvSpPr txBox="1"/>
          <p:nvPr/>
        </p:nvSpPr>
        <p:spPr>
          <a:xfrm>
            <a:off x="9242495" y="5879592"/>
            <a:ext cx="669601" cy="369332"/>
          </a:xfrm>
          <a:prstGeom prst="rect">
            <a:avLst/>
          </a:prstGeom>
          <a:noFill/>
        </p:spPr>
        <p:txBody>
          <a:bodyPr wrap="square" rtlCol="0">
            <a:spAutoFit/>
          </a:bodyPr>
          <a:lstStyle/>
          <a:p>
            <a:r>
              <a:rPr lang="lv-LV" dirty="0"/>
              <a:t>u.c.</a:t>
            </a:r>
          </a:p>
        </p:txBody>
      </p:sp>
      <p:sp>
        <p:nvSpPr>
          <p:cNvPr id="29" name="TextBox 28">
            <a:extLst>
              <a:ext uri="{FF2B5EF4-FFF2-40B4-BE49-F238E27FC236}">
                <a16:creationId xmlns:a16="http://schemas.microsoft.com/office/drawing/2014/main" id="{8F63C120-FD0B-BBF7-65E9-D1B2DD26E1E2}"/>
              </a:ext>
            </a:extLst>
          </p:cNvPr>
          <p:cNvSpPr txBox="1"/>
          <p:nvPr/>
        </p:nvSpPr>
        <p:spPr>
          <a:xfrm>
            <a:off x="2531889" y="5796697"/>
            <a:ext cx="669601" cy="369332"/>
          </a:xfrm>
          <a:prstGeom prst="rect">
            <a:avLst/>
          </a:prstGeom>
          <a:noFill/>
        </p:spPr>
        <p:txBody>
          <a:bodyPr wrap="square" rtlCol="0">
            <a:spAutoFit/>
          </a:bodyPr>
          <a:lstStyle/>
          <a:p>
            <a:r>
              <a:rPr lang="lv-LV" dirty="0"/>
              <a:t>u.c.</a:t>
            </a:r>
          </a:p>
        </p:txBody>
      </p:sp>
    </p:spTree>
    <p:extLst>
      <p:ext uri="{BB962C8B-B14F-4D97-AF65-F5344CB8AC3E}">
        <p14:creationId xmlns:p14="http://schemas.microsoft.com/office/powerpoint/2010/main" val="2831141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DDB0AB3-5483-4A35-E381-5589F589D84C}"/>
              </a:ext>
            </a:extLst>
          </p:cNvPr>
          <p:cNvSpPr>
            <a:spLocks noGrp="1"/>
          </p:cNvSpPr>
          <p:nvPr>
            <p:ph type="title"/>
          </p:nvPr>
        </p:nvSpPr>
        <p:spPr>
          <a:xfrm>
            <a:off x="604375" y="-82189"/>
            <a:ext cx="10077557" cy="731118"/>
          </a:xfrm>
        </p:spPr>
        <p:txBody>
          <a:bodyPr/>
          <a:lstStyle/>
          <a:p>
            <a:pPr algn="ctr"/>
            <a:r>
              <a:rPr lang="lv-LV" b="1" i="0" dirty="0">
                <a:solidFill>
                  <a:schemeClr val="accent1">
                    <a:lumMod val="75000"/>
                  </a:schemeClr>
                </a:solidFill>
                <a:latin typeface="+mn-lt"/>
              </a:rPr>
              <a:t>Dažādas pieejas darbam ar vienu ģimeni</a:t>
            </a:r>
          </a:p>
        </p:txBody>
      </p:sp>
      <p:graphicFrame>
        <p:nvGraphicFramePr>
          <p:cNvPr id="4" name="Satura vietturis 3">
            <a:extLst>
              <a:ext uri="{FF2B5EF4-FFF2-40B4-BE49-F238E27FC236}">
                <a16:creationId xmlns:a16="http://schemas.microsoft.com/office/drawing/2014/main" id="{A9C06818-A2FD-4F7B-E3D8-EFF3D55FECB0}"/>
              </a:ext>
            </a:extLst>
          </p:cNvPr>
          <p:cNvGraphicFramePr>
            <a:graphicFrameLocks noGrp="1"/>
          </p:cNvGraphicFramePr>
          <p:nvPr>
            <p:ph idx="1"/>
            <p:extLst>
              <p:ext uri="{D42A27DB-BD31-4B8C-83A1-F6EECF244321}">
                <p14:modId xmlns:p14="http://schemas.microsoft.com/office/powerpoint/2010/main" val="3826380331"/>
              </p:ext>
            </p:extLst>
          </p:nvPr>
        </p:nvGraphicFramePr>
        <p:xfrm>
          <a:off x="0" y="648929"/>
          <a:ext cx="12123173" cy="6358521"/>
        </p:xfrm>
        <a:graphic>
          <a:graphicData uri="http://schemas.openxmlformats.org/drawingml/2006/table">
            <a:tbl>
              <a:tblPr firstRow="1" bandRow="1">
                <a:tableStyleId>{5C22544A-7EE6-4342-B048-85BDC9FD1C3A}</a:tableStyleId>
              </a:tblPr>
              <a:tblGrid>
                <a:gridCol w="4404852">
                  <a:extLst>
                    <a:ext uri="{9D8B030D-6E8A-4147-A177-3AD203B41FA5}">
                      <a16:colId xmlns:a16="http://schemas.microsoft.com/office/drawing/2014/main" val="109250417"/>
                    </a:ext>
                  </a:extLst>
                </a:gridCol>
                <a:gridCol w="4660490">
                  <a:extLst>
                    <a:ext uri="{9D8B030D-6E8A-4147-A177-3AD203B41FA5}">
                      <a16:colId xmlns:a16="http://schemas.microsoft.com/office/drawing/2014/main" val="1845727690"/>
                    </a:ext>
                  </a:extLst>
                </a:gridCol>
                <a:gridCol w="3057831">
                  <a:extLst>
                    <a:ext uri="{9D8B030D-6E8A-4147-A177-3AD203B41FA5}">
                      <a16:colId xmlns:a16="http://schemas.microsoft.com/office/drawing/2014/main" val="67917585"/>
                    </a:ext>
                  </a:extLst>
                </a:gridCol>
              </a:tblGrid>
              <a:tr h="963561">
                <a:tc>
                  <a:txBody>
                    <a:bodyPr/>
                    <a:lstStyle/>
                    <a:p>
                      <a:r>
                        <a:rPr lang="lv-LV" dirty="0"/>
                        <a:t>Uz bērnu vērsta pieeja sociālā darba praksē</a:t>
                      </a:r>
                    </a:p>
                  </a:txBody>
                  <a:tcPr/>
                </a:tc>
                <a:tc>
                  <a:txBody>
                    <a:bodyPr/>
                    <a:lstStyle/>
                    <a:p>
                      <a:r>
                        <a:rPr lang="lv-LV" dirty="0"/>
                        <a:t>Uz ģimeni vērsta prakse sociālajā darbā</a:t>
                      </a:r>
                    </a:p>
                  </a:txBody>
                  <a:tcPr/>
                </a:tc>
                <a:tc>
                  <a:txBody>
                    <a:bodyPr/>
                    <a:lstStyle/>
                    <a:p>
                      <a:r>
                        <a:rPr lang="lv-LV" dirty="0"/>
                        <a:t>Uz pieaugušo vērsta pieeja sociālā darba praksē</a:t>
                      </a:r>
                    </a:p>
                  </a:txBody>
                  <a:tcPr/>
                </a:tc>
                <a:extLst>
                  <a:ext uri="{0D108BD9-81ED-4DB2-BD59-A6C34878D82A}">
                    <a16:rowId xmlns:a16="http://schemas.microsoft.com/office/drawing/2014/main" val="1617157711"/>
                  </a:ext>
                </a:extLst>
              </a:tr>
              <a:tr h="5059822">
                <a:tc>
                  <a:txBody>
                    <a:bodyPr/>
                    <a:lstStyle/>
                    <a:p>
                      <a:r>
                        <a:rPr lang="lv-LV" dirty="0"/>
                        <a:t>Piemēri sociālā darba praksē Latvijā: </a:t>
                      </a:r>
                    </a:p>
                    <a:p>
                      <a:r>
                        <a:rPr lang="lv-LV" b="1" dirty="0"/>
                        <a:t>«</a:t>
                      </a:r>
                      <a:r>
                        <a:rPr lang="lv-LV" b="1" dirty="0" err="1"/>
                        <a:t>Dārdedzes</a:t>
                      </a:r>
                      <a:r>
                        <a:rPr lang="lv-LV" b="1" dirty="0"/>
                        <a:t>» </a:t>
                      </a:r>
                      <a:r>
                        <a:rPr lang="lv-LV" dirty="0"/>
                        <a:t>sociālā darbinieka prakses modelis bērniem, kuri cietuši vardarbībā;</a:t>
                      </a:r>
                    </a:p>
                    <a:p>
                      <a:r>
                        <a:rPr lang="lv-LV" b="1" dirty="0"/>
                        <a:t>Atbalsta programmas </a:t>
                      </a:r>
                      <a:r>
                        <a:rPr lang="lv-LV" dirty="0"/>
                        <a:t>audžuģimenēm un aizbildņiem sociālā darbinieka prakses modelis, darbā ar bērniem, kuri ir </a:t>
                      </a:r>
                      <a:r>
                        <a:rPr lang="lv-LV" dirty="0" err="1"/>
                        <a:t>ārpusģimenes</a:t>
                      </a:r>
                      <a:r>
                        <a:rPr lang="lv-LV" dirty="0"/>
                        <a:t> aprūpē;</a:t>
                      </a:r>
                    </a:p>
                    <a:p>
                      <a:r>
                        <a:rPr lang="lv-LV" dirty="0"/>
                        <a:t>Sociālā dienesta </a:t>
                      </a:r>
                      <a:r>
                        <a:rPr lang="lv-LV" b="1" dirty="0"/>
                        <a:t>sociālais darbinieks darbā ar jauniešiem</a:t>
                      </a:r>
                    </a:p>
                    <a:p>
                      <a:r>
                        <a:rPr lang="lv-LV" b="1" dirty="0"/>
                        <a:t>Krīzes centrs </a:t>
                      </a:r>
                      <a:r>
                        <a:rPr lang="lv-LV" dirty="0"/>
                        <a:t>bērniem</a:t>
                      </a:r>
                    </a:p>
                    <a:p>
                      <a:r>
                        <a:rPr lang="lv-LV" b="1" dirty="0"/>
                        <a:t>Bērnu un jauniešu </a:t>
                      </a:r>
                      <a:r>
                        <a:rPr lang="lv-LV" dirty="0"/>
                        <a:t>aprūpes centrs</a:t>
                      </a:r>
                    </a:p>
                    <a:p>
                      <a:r>
                        <a:rPr lang="lv-LV" b="1" dirty="0"/>
                        <a:t>Agrīnās intervences </a:t>
                      </a:r>
                      <a:r>
                        <a:rPr lang="lv-LV" dirty="0"/>
                        <a:t>izglītojošā atbalsta grupa</a:t>
                      </a:r>
                    </a:p>
                    <a:p>
                      <a:r>
                        <a:rPr lang="lv-LV" sz="1600" dirty="0"/>
                        <a:t>Starptautiskajā praksē – bērnu tiesību aizsardzības speciālisti, sociālie darbinieki alternatīvajā aprūpē, daudzveidīgas atbalsta grupas bērniem un </a:t>
                      </a:r>
                      <a:r>
                        <a:rPr lang="lv-LV" sz="1600" dirty="0" err="1"/>
                        <a:t>jauniešiem,Psihosociālais</a:t>
                      </a:r>
                      <a:r>
                        <a:rPr lang="lv-LV" sz="1600" dirty="0"/>
                        <a:t> darbs ar bērniem u.c.</a:t>
                      </a:r>
                    </a:p>
                    <a:p>
                      <a:r>
                        <a:rPr lang="lv-LV" sz="1600" b="1" dirty="0">
                          <a:solidFill>
                            <a:schemeClr val="accent1">
                              <a:lumMod val="75000"/>
                            </a:schemeClr>
                          </a:solidFill>
                        </a:rPr>
                        <a:t>Atšķirīgas darbinieku kompetences</a:t>
                      </a:r>
                    </a:p>
                  </a:txBody>
                  <a:tcPr/>
                </a:tc>
                <a:tc>
                  <a:txBody>
                    <a:bodyPr/>
                    <a:lstStyle/>
                    <a:p>
                      <a:r>
                        <a:rPr lang="lv-LV" dirty="0"/>
                        <a:t>Piemēri sociālā darba praksē Latvijā:</a:t>
                      </a:r>
                    </a:p>
                    <a:p>
                      <a:r>
                        <a:rPr lang="lv-LV" dirty="0"/>
                        <a:t>Sociālā dienesta </a:t>
                      </a:r>
                      <a:r>
                        <a:rPr lang="lv-LV" b="1" dirty="0"/>
                        <a:t>sociālā darbinieka ģimenēm ar bērniem gadījuma vadīšanas </a:t>
                      </a:r>
                      <a:r>
                        <a:rPr lang="lv-LV" dirty="0"/>
                        <a:t>prakses modelis;</a:t>
                      </a:r>
                    </a:p>
                    <a:p>
                      <a:r>
                        <a:rPr lang="lv-LV" dirty="0"/>
                        <a:t>Krīzes centrs ģimenei, </a:t>
                      </a:r>
                      <a:r>
                        <a:rPr lang="lv-LV" dirty="0" err="1"/>
                        <a:t>Mediācija</a:t>
                      </a:r>
                      <a:r>
                        <a:rPr lang="lv-LV" dirty="0"/>
                        <a:t> (?)</a:t>
                      </a:r>
                    </a:p>
                    <a:p>
                      <a:r>
                        <a:rPr lang="lv-LV" dirty="0"/>
                        <a:t>Starptautiskajā praksē:</a:t>
                      </a:r>
                    </a:p>
                    <a:p>
                      <a:r>
                        <a:rPr lang="lv-LV" dirty="0"/>
                        <a:t>Sociālais darbinieks gadījuma vadītājs ģimenei ar multiplām problēmām (</a:t>
                      </a:r>
                      <a:r>
                        <a:rPr lang="lv-LV" dirty="0" err="1"/>
                        <a:t>ex</a:t>
                      </a:r>
                      <a:r>
                        <a:rPr lang="lv-LV" dirty="0"/>
                        <a:t> – sociālā riska ģimenes, visbiežāk kāda pašvaldības institūcija vai NVO pakalpojums), Ģimeņu atbalsta centri, mobilās vienības, mobilās krīzes vienības,</a:t>
                      </a:r>
                    </a:p>
                    <a:p>
                      <a:r>
                        <a:rPr lang="lv-LV" dirty="0"/>
                        <a:t>Atbalsta grupas ģimenēm, Sociālie darbinieki, kuri pielietojot sistēmiskās ģimenes terapijas metodes veic </a:t>
                      </a:r>
                      <a:r>
                        <a:rPr lang="lv-LV" dirty="0" err="1"/>
                        <a:t>psihosociālo</a:t>
                      </a:r>
                      <a:r>
                        <a:rPr lang="lv-LV" dirty="0"/>
                        <a:t> darbu.</a:t>
                      </a:r>
                    </a:p>
                    <a:p>
                      <a:pPr marL="0" marR="0" lvl="0" indent="0" algn="l" defTabSz="914400" rtl="0" eaLnBrk="1" fontAlgn="auto" latinLnBrk="0" hangingPunct="1">
                        <a:lnSpc>
                          <a:spcPct val="100000"/>
                        </a:lnSpc>
                        <a:spcBef>
                          <a:spcPts val="0"/>
                        </a:spcBef>
                        <a:spcAft>
                          <a:spcPts val="0"/>
                        </a:spcAft>
                        <a:buClrTx/>
                        <a:buSzTx/>
                        <a:buFontTx/>
                        <a:buNone/>
                        <a:tabLst/>
                        <a:defRPr/>
                      </a:pPr>
                      <a:r>
                        <a:rPr lang="lv-LV" b="1" dirty="0">
                          <a:solidFill>
                            <a:schemeClr val="accent1">
                              <a:lumMod val="75000"/>
                            </a:schemeClr>
                          </a:solidFill>
                        </a:rPr>
                        <a:t>Atšķirīgas darbinieku kompetences</a:t>
                      </a:r>
                    </a:p>
                  </a:txBody>
                  <a:tcPr/>
                </a:tc>
                <a:tc>
                  <a:txBody>
                    <a:bodyPr/>
                    <a:lstStyle/>
                    <a:p>
                      <a:r>
                        <a:rPr lang="lv-LV" dirty="0"/>
                        <a:t>Sociālais darbinieks darbā ar atkarīgajiem;</a:t>
                      </a:r>
                    </a:p>
                    <a:p>
                      <a:r>
                        <a:rPr lang="lv-LV" dirty="0"/>
                        <a:t>Sociālais darbinieks darbā ar vardarbībā cietušām sievietēm;</a:t>
                      </a:r>
                    </a:p>
                    <a:p>
                      <a:r>
                        <a:rPr lang="lv-LV" dirty="0"/>
                        <a:t>Sociālais darbinieks ar grupu pieaugušajiem;</a:t>
                      </a:r>
                    </a:p>
                    <a:p>
                      <a:endParaRPr lang="lv-LV" dirty="0"/>
                    </a:p>
                    <a:p>
                      <a:endParaRPr lang="lv-LV" dirty="0"/>
                    </a:p>
                    <a:p>
                      <a:endParaRPr lang="lv-LV" dirty="0"/>
                    </a:p>
                    <a:p>
                      <a:endParaRPr lang="lv-LV" dirty="0"/>
                    </a:p>
                    <a:p>
                      <a:endParaRPr lang="lv-LV" dirty="0"/>
                    </a:p>
                    <a:p>
                      <a:endParaRPr lang="lv-LV" dirty="0"/>
                    </a:p>
                    <a:p>
                      <a:endParaRPr lang="lv-LV" dirty="0"/>
                    </a:p>
                    <a:p>
                      <a:endParaRPr lang="lv-LV" dirty="0"/>
                    </a:p>
                    <a:p>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b="1" dirty="0">
                          <a:solidFill>
                            <a:schemeClr val="accent1">
                              <a:lumMod val="75000"/>
                            </a:schemeClr>
                          </a:solidFill>
                        </a:rPr>
                        <a:t>Atšķirīgas darbinieku kompetences</a:t>
                      </a:r>
                    </a:p>
                  </a:txBody>
                  <a:tcPr/>
                </a:tc>
                <a:extLst>
                  <a:ext uri="{0D108BD9-81ED-4DB2-BD59-A6C34878D82A}">
                    <a16:rowId xmlns:a16="http://schemas.microsoft.com/office/drawing/2014/main" val="723790482"/>
                  </a:ext>
                </a:extLst>
              </a:tr>
            </a:tbl>
          </a:graphicData>
        </a:graphic>
      </p:graphicFrame>
    </p:spTree>
    <p:extLst>
      <p:ext uri="{BB962C8B-B14F-4D97-AF65-F5344CB8AC3E}">
        <p14:creationId xmlns:p14="http://schemas.microsoft.com/office/powerpoint/2010/main" val="541457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āls 5">
            <a:extLst>
              <a:ext uri="{FF2B5EF4-FFF2-40B4-BE49-F238E27FC236}">
                <a16:creationId xmlns:a16="http://schemas.microsoft.com/office/drawing/2014/main" id="{67665634-4627-E29D-967F-741F5656B6C2}"/>
              </a:ext>
            </a:extLst>
          </p:cNvPr>
          <p:cNvSpPr/>
          <p:nvPr/>
        </p:nvSpPr>
        <p:spPr>
          <a:xfrm>
            <a:off x="6471920" y="1002383"/>
            <a:ext cx="4371340" cy="2737982"/>
          </a:xfrm>
          <a:prstGeom prst="ellipse">
            <a:avLst/>
          </a:prstGeom>
          <a:solidFill>
            <a:schemeClr val="accent4">
              <a:lumMod val="60000"/>
              <a:lumOff val="4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Ovāls 4">
            <a:extLst>
              <a:ext uri="{FF2B5EF4-FFF2-40B4-BE49-F238E27FC236}">
                <a16:creationId xmlns:a16="http://schemas.microsoft.com/office/drawing/2014/main" id="{3A52D0F4-7E6A-42B1-4311-AA502C3F4A28}"/>
              </a:ext>
            </a:extLst>
          </p:cNvPr>
          <p:cNvSpPr/>
          <p:nvPr/>
        </p:nvSpPr>
        <p:spPr>
          <a:xfrm>
            <a:off x="720090" y="1033782"/>
            <a:ext cx="3931920" cy="2492494"/>
          </a:xfrm>
          <a:prstGeom prst="ellipse">
            <a:avLst/>
          </a:prstGeom>
          <a:solidFill>
            <a:schemeClr val="accent4">
              <a:lumMod val="60000"/>
              <a:lumOff val="4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extBox 1">
            <a:extLst>
              <a:ext uri="{FF2B5EF4-FFF2-40B4-BE49-F238E27FC236}">
                <a16:creationId xmlns:a16="http://schemas.microsoft.com/office/drawing/2014/main" id="{727899AB-DC99-8273-A2EF-42F40D32B4FC}"/>
              </a:ext>
            </a:extLst>
          </p:cNvPr>
          <p:cNvSpPr txBox="1"/>
          <p:nvPr/>
        </p:nvSpPr>
        <p:spPr>
          <a:xfrm>
            <a:off x="213360" y="38107"/>
            <a:ext cx="11115040" cy="923330"/>
          </a:xfrm>
          <a:prstGeom prst="rect">
            <a:avLst/>
          </a:prstGeom>
          <a:noFill/>
        </p:spPr>
        <p:txBody>
          <a:bodyPr wrap="square" rtlCol="0">
            <a:spAutoFit/>
          </a:bodyPr>
          <a:lstStyle/>
          <a:p>
            <a:r>
              <a:rPr lang="lv-LV" b="1" dirty="0">
                <a:solidFill>
                  <a:schemeClr val="accent1">
                    <a:lumMod val="50000"/>
                  </a:schemeClr>
                </a:solidFill>
                <a:latin typeface="Poppins" panose="00000500000000000000" pitchFamily="50" charset="-70"/>
                <a:cs typeface="Poppins" panose="00000500000000000000" pitchFamily="50" charset="-70"/>
              </a:rPr>
              <a:t>Bērnu tiesību aizsardzības un bērnu labklājības jomā, darbā ar ģimenēm, multiplas problēmas, vardarbība pret bērnu un bērnu aprūpes nodrošināšanas grūtības, pamešana novārtā tradicionāli tiek izdalītas divas pieejas:</a:t>
            </a:r>
          </a:p>
        </p:txBody>
      </p:sp>
      <p:sp>
        <p:nvSpPr>
          <p:cNvPr id="3" name="TextBox 2">
            <a:extLst>
              <a:ext uri="{FF2B5EF4-FFF2-40B4-BE49-F238E27FC236}">
                <a16:creationId xmlns:a16="http://schemas.microsoft.com/office/drawing/2014/main" id="{5DEB4267-0713-DBF8-30FC-CBD7408A8315}"/>
              </a:ext>
            </a:extLst>
          </p:cNvPr>
          <p:cNvSpPr txBox="1"/>
          <p:nvPr/>
        </p:nvSpPr>
        <p:spPr>
          <a:xfrm>
            <a:off x="1348740" y="1610940"/>
            <a:ext cx="3616960" cy="369332"/>
          </a:xfrm>
          <a:prstGeom prst="rect">
            <a:avLst/>
          </a:prstGeom>
          <a:noFill/>
        </p:spPr>
        <p:txBody>
          <a:bodyPr wrap="square" rtlCol="0">
            <a:spAutoFit/>
          </a:bodyPr>
          <a:lstStyle/>
          <a:p>
            <a:r>
              <a:rPr lang="lv-LV" b="1" dirty="0">
                <a:solidFill>
                  <a:schemeClr val="accent1">
                    <a:lumMod val="50000"/>
                  </a:schemeClr>
                </a:solidFill>
                <a:latin typeface="Poppins" panose="00000500000000000000" pitchFamily="50" charset="-70"/>
                <a:cs typeface="Poppins" panose="00000500000000000000" pitchFamily="50" charset="-70"/>
              </a:rPr>
              <a:t>Uz bērnu vērstā pieeja</a:t>
            </a:r>
          </a:p>
        </p:txBody>
      </p:sp>
      <p:sp>
        <p:nvSpPr>
          <p:cNvPr id="4" name="TextBox 3">
            <a:extLst>
              <a:ext uri="{FF2B5EF4-FFF2-40B4-BE49-F238E27FC236}">
                <a16:creationId xmlns:a16="http://schemas.microsoft.com/office/drawing/2014/main" id="{C9B8E95B-8FE6-601B-A235-D117A807AF4C}"/>
              </a:ext>
            </a:extLst>
          </p:cNvPr>
          <p:cNvSpPr txBox="1"/>
          <p:nvPr/>
        </p:nvSpPr>
        <p:spPr>
          <a:xfrm>
            <a:off x="7307580" y="1540284"/>
            <a:ext cx="3616960" cy="369332"/>
          </a:xfrm>
          <a:prstGeom prst="rect">
            <a:avLst/>
          </a:prstGeom>
          <a:noFill/>
        </p:spPr>
        <p:txBody>
          <a:bodyPr wrap="square" rtlCol="0">
            <a:spAutoFit/>
          </a:bodyPr>
          <a:lstStyle/>
          <a:p>
            <a:r>
              <a:rPr lang="lv-LV" b="1" dirty="0">
                <a:solidFill>
                  <a:schemeClr val="accent1">
                    <a:lumMod val="50000"/>
                  </a:schemeClr>
                </a:solidFill>
                <a:latin typeface="Poppins" panose="00000500000000000000" pitchFamily="50" charset="-70"/>
                <a:cs typeface="Poppins" panose="00000500000000000000" pitchFamily="50" charset="-70"/>
              </a:rPr>
              <a:t>Uz ģimeni vērstā pieeja</a:t>
            </a:r>
          </a:p>
        </p:txBody>
      </p:sp>
      <p:sp>
        <p:nvSpPr>
          <p:cNvPr id="7" name="TextBox 6">
            <a:extLst>
              <a:ext uri="{FF2B5EF4-FFF2-40B4-BE49-F238E27FC236}">
                <a16:creationId xmlns:a16="http://schemas.microsoft.com/office/drawing/2014/main" id="{CDC558D2-D1A2-89A4-6D8E-EC3FA8FAAE93}"/>
              </a:ext>
            </a:extLst>
          </p:cNvPr>
          <p:cNvSpPr txBox="1"/>
          <p:nvPr/>
        </p:nvSpPr>
        <p:spPr>
          <a:xfrm>
            <a:off x="213360" y="3470319"/>
            <a:ext cx="5781040" cy="3416320"/>
          </a:xfrm>
          <a:prstGeom prst="rect">
            <a:avLst/>
          </a:prstGeom>
          <a:noFill/>
        </p:spPr>
        <p:txBody>
          <a:bodyPr wrap="square" rtlCol="0">
            <a:spAutoFit/>
          </a:bodyPr>
          <a:lstStyle/>
          <a:p>
            <a:pPr marL="285750" indent="-285750">
              <a:buFontTx/>
              <a:buChar char="-"/>
            </a:pPr>
            <a:r>
              <a:rPr lang="lv-LV" dirty="0"/>
              <a:t>Tipiski tiek pielietota apdraudējuma un augsta apdraudējuma situācijās , vardarbības pret bērnu situācijās, alternatīvajā aprūpē u.c. (Austrija, Lielbritānija, Somija, Zviedrija u.c.)</a:t>
            </a:r>
          </a:p>
          <a:p>
            <a:pPr marL="285750" indent="-285750">
              <a:buFontTx/>
              <a:buChar char="-"/>
            </a:pPr>
            <a:r>
              <a:rPr lang="lv-LV" dirty="0"/>
              <a:t>Parasti veic sociālie darbinieki bērnu tiesību aizsardzībā, sociālie darbinieki ar bērniem, bērnu tiesību aizsardzības speciālisti. </a:t>
            </a:r>
            <a:r>
              <a:rPr lang="lv-LV" dirty="0" err="1"/>
              <a:t>Izglīt</a:t>
            </a:r>
            <a:r>
              <a:rPr lang="lv-LV" dirty="0"/>
              <a:t>+ īpašs mandāts </a:t>
            </a:r>
          </a:p>
          <a:p>
            <a:pPr marL="285750" indent="-285750">
              <a:buFontTx/>
              <a:buChar char="-"/>
            </a:pPr>
            <a:r>
              <a:rPr lang="lv-LV" dirty="0"/>
              <a:t>Pastāv specializācijas piem., seksuālās vardarbības gadījumos, pamešanas novārtā un aprūpes nenodrošināšanas gadījumos, vecāku šķiršanās gadījumos. Latvijā specializācijas vēl attīstās.</a:t>
            </a:r>
          </a:p>
        </p:txBody>
      </p:sp>
      <p:pic>
        <p:nvPicPr>
          <p:cNvPr id="1028" name="Picture 4" descr="Skatīt avota attēlu">
            <a:extLst>
              <a:ext uri="{FF2B5EF4-FFF2-40B4-BE49-F238E27FC236}">
                <a16:creationId xmlns:a16="http://schemas.microsoft.com/office/drawing/2014/main" id="{B2084F1C-F5DE-3709-9FB4-A5BB1AAD45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4042" y="1969282"/>
            <a:ext cx="1429068" cy="11062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katīt avota attēlu">
            <a:extLst>
              <a:ext uri="{FF2B5EF4-FFF2-40B4-BE49-F238E27FC236}">
                <a16:creationId xmlns:a16="http://schemas.microsoft.com/office/drawing/2014/main" id="{F8440972-FA49-74B2-BE79-950BF0B5B9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6276" y="2034089"/>
            <a:ext cx="1429068" cy="11062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katīt avota attēlu">
            <a:extLst>
              <a:ext uri="{FF2B5EF4-FFF2-40B4-BE49-F238E27FC236}">
                <a16:creationId xmlns:a16="http://schemas.microsoft.com/office/drawing/2014/main" id="{92A01990-9255-CA5C-CE4B-1E113DEDF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7938" y="1980272"/>
            <a:ext cx="1430020" cy="11783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0AA6F6D-7912-35C9-37A0-43FC2DAEF3A8}"/>
              </a:ext>
            </a:extLst>
          </p:cNvPr>
          <p:cNvSpPr txBox="1"/>
          <p:nvPr/>
        </p:nvSpPr>
        <p:spPr>
          <a:xfrm>
            <a:off x="6096000" y="3246379"/>
            <a:ext cx="5674360" cy="3693319"/>
          </a:xfrm>
          <a:prstGeom prst="rect">
            <a:avLst/>
          </a:prstGeom>
          <a:noFill/>
        </p:spPr>
        <p:txBody>
          <a:bodyPr wrap="square" rtlCol="0">
            <a:spAutoFit/>
          </a:bodyPr>
          <a:lstStyle/>
          <a:p>
            <a:pPr marL="285750" indent="-285750">
              <a:buFontTx/>
              <a:buChar char="-"/>
            </a:pPr>
            <a:r>
              <a:rPr lang="lv-LV" dirty="0"/>
              <a:t>Tipiski tiek pielietota darbā ar ģimenēm, kurās ir multiplas problēmas, augsti apdraudējuma riski, vecāki ar zemām audzināšanas un citām prasmēm, vecāki ar garīgās attīstības, psihiskās veselības traucējumiem, atkarībām un ilgstošu nabadzību,  lai paaugstinātu vecāku kompetences bērnu aprūpē, samazinot apdraudējuma riskus (Austrija, Anglija, Skotija, Kanāda, Austrālija u.c.)</a:t>
            </a:r>
          </a:p>
          <a:p>
            <a:pPr marL="285750" indent="-285750">
              <a:buFontTx/>
              <a:buChar char="-"/>
            </a:pPr>
            <a:r>
              <a:rPr lang="lv-LV" dirty="0"/>
              <a:t>Parasti veic sociālie darbinieki darbam ar ģimeni. Izglītība + mandāts</a:t>
            </a:r>
          </a:p>
          <a:p>
            <a:pPr marL="285750" indent="-285750">
              <a:buFontTx/>
              <a:buChar char="-"/>
            </a:pPr>
            <a:r>
              <a:rPr lang="lv-LV" dirty="0"/>
              <a:t> Pastāv specializācijas piem., ar vecākiem ar GRT, ar vecākiem ar atkarībām u.c. </a:t>
            </a:r>
          </a:p>
          <a:p>
            <a:pPr marL="285750" indent="-285750">
              <a:buFontTx/>
              <a:buChar char="-"/>
            </a:pPr>
            <a:r>
              <a:rPr lang="lv-LV" dirty="0"/>
              <a:t>Latvijā specializācijas vēl attīstās.</a:t>
            </a:r>
          </a:p>
        </p:txBody>
      </p:sp>
      <p:cxnSp>
        <p:nvCxnSpPr>
          <p:cNvPr id="11" name="Taisns bultveida savienotājs 10">
            <a:extLst>
              <a:ext uri="{FF2B5EF4-FFF2-40B4-BE49-F238E27FC236}">
                <a16:creationId xmlns:a16="http://schemas.microsoft.com/office/drawing/2014/main" id="{4A01A522-59EC-128A-2BCB-A99FD21126D4}"/>
              </a:ext>
            </a:extLst>
          </p:cNvPr>
          <p:cNvCxnSpPr>
            <a:stCxn id="5" idx="6"/>
          </p:cNvCxnSpPr>
          <p:nvPr/>
        </p:nvCxnSpPr>
        <p:spPr>
          <a:xfrm>
            <a:off x="4652010" y="2280029"/>
            <a:ext cx="1738630" cy="0"/>
          </a:xfrm>
          <a:prstGeom prst="straightConnector1">
            <a:avLst/>
          </a:prstGeom>
          <a:ln w="76200">
            <a:solidFill>
              <a:schemeClr val="accent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6076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Skatīt avota attēlu">
            <a:extLst>
              <a:ext uri="{FF2B5EF4-FFF2-40B4-BE49-F238E27FC236}">
                <a16:creationId xmlns:a16="http://schemas.microsoft.com/office/drawing/2014/main" id="{B2962949-502D-1CA4-B80D-48BC1FC365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60" y="2047839"/>
            <a:ext cx="3192120" cy="310156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katīt avota attēlu">
            <a:extLst>
              <a:ext uri="{FF2B5EF4-FFF2-40B4-BE49-F238E27FC236}">
                <a16:creationId xmlns:a16="http://schemas.microsoft.com/office/drawing/2014/main" id="{BCCDFA59-1C69-BE8B-416C-731C502596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0200" y="1909616"/>
            <a:ext cx="3192120" cy="3101563"/>
          </a:xfrm>
          <a:prstGeom prst="rect">
            <a:avLst/>
          </a:prstGeom>
          <a:noFill/>
          <a:extLst>
            <a:ext uri="{909E8E84-426E-40DD-AFC4-6F175D3DCCD1}">
              <a14:hiddenFill xmlns:a14="http://schemas.microsoft.com/office/drawing/2010/main">
                <a:solidFill>
                  <a:srgbClr val="FFFFFF"/>
                </a:solidFill>
              </a14:hiddenFill>
            </a:ext>
          </a:extLst>
        </p:spPr>
      </p:pic>
      <p:sp>
        <p:nvSpPr>
          <p:cNvPr id="6" name="Ovāls 5">
            <a:extLst>
              <a:ext uri="{FF2B5EF4-FFF2-40B4-BE49-F238E27FC236}">
                <a16:creationId xmlns:a16="http://schemas.microsoft.com/office/drawing/2014/main" id="{67665634-4627-E29D-967F-741F5656B6C2}"/>
              </a:ext>
            </a:extLst>
          </p:cNvPr>
          <p:cNvSpPr/>
          <p:nvPr/>
        </p:nvSpPr>
        <p:spPr>
          <a:xfrm>
            <a:off x="6516370" y="944423"/>
            <a:ext cx="4371340" cy="2737982"/>
          </a:xfrm>
          <a:prstGeom prst="ellipse">
            <a:avLst/>
          </a:prstGeom>
          <a:solidFill>
            <a:schemeClr val="accent4">
              <a:lumMod val="60000"/>
              <a:lumOff val="4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Ovāls 4">
            <a:extLst>
              <a:ext uri="{FF2B5EF4-FFF2-40B4-BE49-F238E27FC236}">
                <a16:creationId xmlns:a16="http://schemas.microsoft.com/office/drawing/2014/main" id="{3A52D0F4-7E6A-42B1-4311-AA502C3F4A28}"/>
              </a:ext>
            </a:extLst>
          </p:cNvPr>
          <p:cNvSpPr/>
          <p:nvPr/>
        </p:nvSpPr>
        <p:spPr>
          <a:xfrm>
            <a:off x="720090" y="1033782"/>
            <a:ext cx="3931920" cy="2492494"/>
          </a:xfrm>
          <a:prstGeom prst="ellipse">
            <a:avLst/>
          </a:prstGeom>
          <a:solidFill>
            <a:schemeClr val="accent4">
              <a:lumMod val="60000"/>
              <a:lumOff val="4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extBox 1">
            <a:extLst>
              <a:ext uri="{FF2B5EF4-FFF2-40B4-BE49-F238E27FC236}">
                <a16:creationId xmlns:a16="http://schemas.microsoft.com/office/drawing/2014/main" id="{727899AB-DC99-8273-A2EF-42F40D32B4FC}"/>
              </a:ext>
            </a:extLst>
          </p:cNvPr>
          <p:cNvSpPr txBox="1"/>
          <p:nvPr/>
        </p:nvSpPr>
        <p:spPr>
          <a:xfrm>
            <a:off x="213360" y="38107"/>
            <a:ext cx="11115040" cy="1200329"/>
          </a:xfrm>
          <a:prstGeom prst="rect">
            <a:avLst/>
          </a:prstGeom>
          <a:noFill/>
        </p:spPr>
        <p:txBody>
          <a:bodyPr wrap="square" rtlCol="0">
            <a:spAutoFit/>
          </a:bodyPr>
          <a:lstStyle/>
          <a:p>
            <a:r>
              <a:rPr lang="lv-LV" dirty="0">
                <a:solidFill>
                  <a:schemeClr val="accent1">
                    <a:lumMod val="50000"/>
                  </a:schemeClr>
                </a:solidFill>
                <a:latin typeface="Poppins" panose="00000500000000000000" pitchFamily="50" charset="-70"/>
                <a:cs typeface="Poppins" panose="00000500000000000000" pitchFamily="50" charset="-70"/>
              </a:rPr>
              <a:t>Viens speciālists nevar strādāt abās pieejās. Izšķiroši nozīmīga ir abu sadarbība.</a:t>
            </a:r>
          </a:p>
          <a:p>
            <a:r>
              <a:rPr lang="lv-LV" dirty="0">
                <a:solidFill>
                  <a:schemeClr val="accent1">
                    <a:lumMod val="50000"/>
                  </a:schemeClr>
                </a:solidFill>
                <a:latin typeface="Poppins" panose="00000500000000000000" pitchFamily="50" charset="-70"/>
                <a:cs typeface="Poppins" panose="00000500000000000000" pitchFamily="50" charset="-70"/>
              </a:rPr>
              <a:t>Katra pieeja paredz specifisku mandātu un precīzi formulētu prakses modeli (klientu </a:t>
            </a:r>
            <a:r>
              <a:rPr lang="lv-LV" dirty="0" err="1">
                <a:solidFill>
                  <a:schemeClr val="accent1">
                    <a:lumMod val="50000"/>
                  </a:schemeClr>
                </a:solidFill>
                <a:latin typeface="Poppins" panose="00000500000000000000" pitchFamily="50" charset="-70"/>
                <a:cs typeface="Poppins" panose="00000500000000000000" pitchFamily="50" charset="-70"/>
              </a:rPr>
              <a:t>mērķgrupa+sd</a:t>
            </a:r>
            <a:r>
              <a:rPr lang="lv-LV" dirty="0">
                <a:solidFill>
                  <a:schemeClr val="accent1">
                    <a:lumMod val="50000"/>
                  </a:schemeClr>
                </a:solidFill>
                <a:latin typeface="Poppins" panose="00000500000000000000" pitchFamily="50" charset="-70"/>
                <a:cs typeface="Poppins" panose="00000500000000000000" pitchFamily="50" charset="-70"/>
              </a:rPr>
              <a:t> </a:t>
            </a:r>
            <a:r>
              <a:rPr lang="lv-LV" dirty="0" err="1">
                <a:solidFill>
                  <a:schemeClr val="accent1">
                    <a:lumMod val="50000"/>
                  </a:schemeClr>
                </a:solidFill>
                <a:latin typeface="Poppins" panose="00000500000000000000" pitchFamily="50" charset="-70"/>
                <a:cs typeface="Poppins" panose="00000500000000000000" pitchFamily="50" charset="-70"/>
              </a:rPr>
              <a:t>intervence+institūcija</a:t>
            </a:r>
            <a:r>
              <a:rPr lang="lv-LV" dirty="0">
                <a:solidFill>
                  <a:schemeClr val="accent1">
                    <a:lumMod val="50000"/>
                  </a:schemeClr>
                </a:solidFill>
                <a:latin typeface="Poppins" panose="00000500000000000000" pitchFamily="50" charset="-70"/>
                <a:cs typeface="Poppins" panose="00000500000000000000" pitchFamily="50" charset="-70"/>
              </a:rPr>
              <a:t>). Abas pieejas lielākoties balstās </a:t>
            </a:r>
            <a:r>
              <a:rPr lang="lv-LV" dirty="0" err="1">
                <a:solidFill>
                  <a:schemeClr val="accent1">
                    <a:lumMod val="50000"/>
                  </a:schemeClr>
                </a:solidFill>
                <a:latin typeface="Poppins" panose="00000500000000000000" pitchFamily="50" charset="-70"/>
                <a:cs typeface="Poppins" panose="00000500000000000000" pitchFamily="50" charset="-70"/>
              </a:rPr>
              <a:t>sistēm</a:t>
            </a:r>
            <a:r>
              <a:rPr lang="lv-LV" dirty="0">
                <a:solidFill>
                  <a:schemeClr val="accent1">
                    <a:lumMod val="50000"/>
                  </a:schemeClr>
                </a:solidFill>
                <a:latin typeface="Poppins" panose="00000500000000000000" pitchFamily="50" charset="-70"/>
                <a:cs typeface="Poppins" panose="00000500000000000000" pitchFamily="50" charset="-70"/>
              </a:rPr>
              <a:t>-ekoloģiskajās pieejās.</a:t>
            </a:r>
          </a:p>
        </p:txBody>
      </p:sp>
      <p:sp>
        <p:nvSpPr>
          <p:cNvPr id="3" name="TextBox 2">
            <a:extLst>
              <a:ext uri="{FF2B5EF4-FFF2-40B4-BE49-F238E27FC236}">
                <a16:creationId xmlns:a16="http://schemas.microsoft.com/office/drawing/2014/main" id="{5DEB4267-0713-DBF8-30FC-CBD7408A8315}"/>
              </a:ext>
            </a:extLst>
          </p:cNvPr>
          <p:cNvSpPr txBox="1"/>
          <p:nvPr/>
        </p:nvSpPr>
        <p:spPr>
          <a:xfrm>
            <a:off x="1348740" y="1610940"/>
            <a:ext cx="3616960" cy="369332"/>
          </a:xfrm>
          <a:prstGeom prst="rect">
            <a:avLst/>
          </a:prstGeom>
          <a:noFill/>
        </p:spPr>
        <p:txBody>
          <a:bodyPr wrap="square" rtlCol="0">
            <a:spAutoFit/>
          </a:bodyPr>
          <a:lstStyle/>
          <a:p>
            <a:r>
              <a:rPr lang="lv-LV" b="1" dirty="0">
                <a:solidFill>
                  <a:schemeClr val="accent1">
                    <a:lumMod val="50000"/>
                  </a:schemeClr>
                </a:solidFill>
                <a:latin typeface="Poppins" panose="00000500000000000000" pitchFamily="50" charset="-70"/>
                <a:cs typeface="Poppins" panose="00000500000000000000" pitchFamily="50" charset="-70"/>
              </a:rPr>
              <a:t>Uz bērnu vērstā pieeja</a:t>
            </a:r>
          </a:p>
        </p:txBody>
      </p:sp>
      <p:sp>
        <p:nvSpPr>
          <p:cNvPr id="4" name="TextBox 3">
            <a:extLst>
              <a:ext uri="{FF2B5EF4-FFF2-40B4-BE49-F238E27FC236}">
                <a16:creationId xmlns:a16="http://schemas.microsoft.com/office/drawing/2014/main" id="{C9B8E95B-8FE6-601B-A235-D117A807AF4C}"/>
              </a:ext>
            </a:extLst>
          </p:cNvPr>
          <p:cNvSpPr txBox="1"/>
          <p:nvPr/>
        </p:nvSpPr>
        <p:spPr>
          <a:xfrm>
            <a:off x="7307580" y="1540284"/>
            <a:ext cx="3616960" cy="369332"/>
          </a:xfrm>
          <a:prstGeom prst="rect">
            <a:avLst/>
          </a:prstGeom>
          <a:noFill/>
        </p:spPr>
        <p:txBody>
          <a:bodyPr wrap="square" rtlCol="0">
            <a:spAutoFit/>
          </a:bodyPr>
          <a:lstStyle/>
          <a:p>
            <a:r>
              <a:rPr lang="lv-LV" b="1" dirty="0">
                <a:solidFill>
                  <a:schemeClr val="accent1">
                    <a:lumMod val="50000"/>
                  </a:schemeClr>
                </a:solidFill>
                <a:latin typeface="Poppins" panose="00000500000000000000" pitchFamily="50" charset="-70"/>
                <a:cs typeface="Poppins" panose="00000500000000000000" pitchFamily="50" charset="-70"/>
              </a:rPr>
              <a:t>Uz ģimeni vērstā pieeja</a:t>
            </a:r>
          </a:p>
        </p:txBody>
      </p:sp>
      <p:pic>
        <p:nvPicPr>
          <p:cNvPr id="1028" name="Picture 4" descr="Skatīt avota attēlu">
            <a:extLst>
              <a:ext uri="{FF2B5EF4-FFF2-40B4-BE49-F238E27FC236}">
                <a16:creationId xmlns:a16="http://schemas.microsoft.com/office/drawing/2014/main" id="{B2084F1C-F5DE-3709-9FB4-A5BB1AAD45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20" y="2715307"/>
            <a:ext cx="4371340" cy="33837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katīt avota attēlu">
            <a:extLst>
              <a:ext uri="{FF2B5EF4-FFF2-40B4-BE49-F238E27FC236}">
                <a16:creationId xmlns:a16="http://schemas.microsoft.com/office/drawing/2014/main" id="{F8440972-FA49-74B2-BE79-950BF0B5B9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2030" y="2530038"/>
            <a:ext cx="3192121" cy="24709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katīt avota attēlu">
            <a:extLst>
              <a:ext uri="{FF2B5EF4-FFF2-40B4-BE49-F238E27FC236}">
                <a16:creationId xmlns:a16="http://schemas.microsoft.com/office/drawing/2014/main" id="{92A01990-9255-CA5C-CE4B-1E113DEDF5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8770" y="2978199"/>
            <a:ext cx="4265779" cy="351500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Taisns bultveida savienotājs 9">
            <a:extLst>
              <a:ext uri="{FF2B5EF4-FFF2-40B4-BE49-F238E27FC236}">
                <a16:creationId xmlns:a16="http://schemas.microsoft.com/office/drawing/2014/main" id="{1A660A2C-6674-5F57-E492-95BBCCC67AEC}"/>
              </a:ext>
            </a:extLst>
          </p:cNvPr>
          <p:cNvCxnSpPr/>
          <p:nvPr/>
        </p:nvCxnSpPr>
        <p:spPr>
          <a:xfrm>
            <a:off x="4652010" y="2280029"/>
            <a:ext cx="1738630" cy="0"/>
          </a:xfrm>
          <a:prstGeom prst="straightConnector1">
            <a:avLst/>
          </a:prstGeom>
          <a:ln w="76200">
            <a:solidFill>
              <a:schemeClr val="accent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2459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FD54FD5-C6AE-CC99-C026-237F64BE07A7}"/>
              </a:ext>
            </a:extLst>
          </p:cNvPr>
          <p:cNvSpPr>
            <a:spLocks noGrp="1"/>
          </p:cNvSpPr>
          <p:nvPr>
            <p:ph type="title"/>
          </p:nvPr>
        </p:nvSpPr>
        <p:spPr>
          <a:xfrm>
            <a:off x="722362" y="-112175"/>
            <a:ext cx="10077557" cy="741928"/>
          </a:xfrm>
        </p:spPr>
        <p:txBody>
          <a:bodyPr/>
          <a:lstStyle/>
          <a:p>
            <a:pPr algn="ctr"/>
            <a:r>
              <a:rPr lang="lv-LV" b="1" i="0" dirty="0">
                <a:solidFill>
                  <a:schemeClr val="accent1">
                    <a:lumMod val="75000"/>
                  </a:schemeClr>
                </a:solidFill>
                <a:latin typeface="+mn-lt"/>
              </a:rPr>
              <a:t>Uz bērnu un Uz ģimeni vērstas pieejas</a:t>
            </a:r>
          </a:p>
        </p:txBody>
      </p:sp>
      <p:graphicFrame>
        <p:nvGraphicFramePr>
          <p:cNvPr id="4" name="Satura vietturis 3">
            <a:extLst>
              <a:ext uri="{FF2B5EF4-FFF2-40B4-BE49-F238E27FC236}">
                <a16:creationId xmlns:a16="http://schemas.microsoft.com/office/drawing/2014/main" id="{06A128CD-0D41-A9FA-3BD0-FBCEF3185FB3}"/>
              </a:ext>
            </a:extLst>
          </p:cNvPr>
          <p:cNvGraphicFramePr>
            <a:graphicFrameLocks noGrp="1"/>
          </p:cNvGraphicFramePr>
          <p:nvPr>
            <p:ph idx="1"/>
            <p:extLst>
              <p:ext uri="{D42A27DB-BD31-4B8C-83A1-F6EECF244321}">
                <p14:modId xmlns:p14="http://schemas.microsoft.com/office/powerpoint/2010/main" val="2437034751"/>
              </p:ext>
            </p:extLst>
          </p:nvPr>
        </p:nvGraphicFramePr>
        <p:xfrm>
          <a:off x="0" y="629753"/>
          <a:ext cx="12192000" cy="6793328"/>
        </p:xfrm>
        <a:graphic>
          <a:graphicData uri="http://schemas.openxmlformats.org/drawingml/2006/table">
            <a:tbl>
              <a:tblPr firstRow="1" bandRow="1">
                <a:tableStyleId>{5C22544A-7EE6-4342-B048-85BDC9FD1C3A}</a:tableStyleId>
              </a:tblPr>
              <a:tblGrid>
                <a:gridCol w="6292645">
                  <a:extLst>
                    <a:ext uri="{9D8B030D-6E8A-4147-A177-3AD203B41FA5}">
                      <a16:colId xmlns:a16="http://schemas.microsoft.com/office/drawing/2014/main" val="3645564639"/>
                    </a:ext>
                  </a:extLst>
                </a:gridCol>
                <a:gridCol w="5899355">
                  <a:extLst>
                    <a:ext uri="{9D8B030D-6E8A-4147-A177-3AD203B41FA5}">
                      <a16:colId xmlns:a16="http://schemas.microsoft.com/office/drawing/2014/main" val="3658693223"/>
                    </a:ext>
                  </a:extLst>
                </a:gridCol>
              </a:tblGrid>
              <a:tr h="651608">
                <a:tc>
                  <a:txBody>
                    <a:bodyPr/>
                    <a:lstStyle/>
                    <a:p>
                      <a:r>
                        <a:rPr lang="lv-LV" sz="1700" dirty="0"/>
                        <a:t>Sociālā dienesta sociālais darbinieks ģimenēm ar bērniem</a:t>
                      </a:r>
                    </a:p>
                  </a:txBody>
                  <a:tcPr/>
                </a:tc>
                <a:tc>
                  <a:txBody>
                    <a:bodyPr/>
                    <a:lstStyle/>
                    <a:p>
                      <a:r>
                        <a:rPr lang="lv-LV" sz="1700" dirty="0"/>
                        <a:t>Bāriņtiesas speciālists</a:t>
                      </a:r>
                    </a:p>
                  </a:txBody>
                  <a:tcPr/>
                </a:tc>
                <a:extLst>
                  <a:ext uri="{0D108BD9-81ED-4DB2-BD59-A6C34878D82A}">
                    <a16:rowId xmlns:a16="http://schemas.microsoft.com/office/drawing/2014/main" val="3918139404"/>
                  </a:ext>
                </a:extLst>
              </a:tr>
              <a:tr h="1039540">
                <a:tc>
                  <a:txBody>
                    <a:bodyPr/>
                    <a:lstStyle/>
                    <a:p>
                      <a:r>
                        <a:rPr lang="lv-LV" sz="1700" dirty="0"/>
                        <a:t>Prakses modelis – uz ģimeni vērsta gadījuma vadīšana</a:t>
                      </a:r>
                    </a:p>
                  </a:txBody>
                  <a:tcPr/>
                </a:tc>
                <a:tc>
                  <a:txBody>
                    <a:bodyPr/>
                    <a:lstStyle/>
                    <a:p>
                      <a:r>
                        <a:rPr lang="lv-LV" sz="1700" dirty="0"/>
                        <a:t>Tradicionāli starptautiskajā praksē sociālā darbinieka prakses modelis – uz bērnu vērstā pieejā</a:t>
                      </a:r>
                    </a:p>
                    <a:p>
                      <a:r>
                        <a:rPr lang="lv-LV" sz="1700" dirty="0"/>
                        <a:t>Latvijā – grūtāk identificēt. Atsevišķas pazīmes, ka uz bērnu vērstā, bet atsevišķas pazīmes, ka uz pieaugušo vērstā pieeja.</a:t>
                      </a:r>
                    </a:p>
                  </a:txBody>
                  <a:tcPr/>
                </a:tc>
                <a:extLst>
                  <a:ext uri="{0D108BD9-81ED-4DB2-BD59-A6C34878D82A}">
                    <a16:rowId xmlns:a16="http://schemas.microsoft.com/office/drawing/2014/main" val="1248824235"/>
                  </a:ext>
                </a:extLst>
              </a:tr>
              <a:tr h="4561257">
                <a:tc>
                  <a:txBody>
                    <a:bodyPr/>
                    <a:lstStyle/>
                    <a:p>
                      <a:r>
                        <a:rPr lang="lv-LV" sz="1700" dirty="0"/>
                        <a:t>Darbs balstās sistēmiskajā pieejā un ģimenes sistēmu teorijā.</a:t>
                      </a:r>
                    </a:p>
                    <a:p>
                      <a:r>
                        <a:rPr lang="lv-LV" sz="1700" dirty="0"/>
                        <a:t>Darbs ir vērsts uz ilgtermiņa izmaiņām ģimenes sistēmā.</a:t>
                      </a:r>
                    </a:p>
                    <a:p>
                      <a:r>
                        <a:rPr lang="lv-LV" sz="1700" dirty="0"/>
                        <a:t>Specifiskas kompetences sociālajam darbiniekam – darbs ar ģimeni kā grupu, specifiskas metodes darbam ar ģimeni, ģimenes sistēmu. </a:t>
                      </a:r>
                    </a:p>
                    <a:p>
                      <a:r>
                        <a:rPr lang="lv-LV" sz="1700" dirty="0"/>
                        <a:t>Bērns tiek aplūkots kā sistēmas daļa, kurā kādu sociālo problēmu dēļ nav tikušas attīstītas vecāku prasmes, spējas, iespējas un netiek virzīta pietiekama ģimenes sistēmas enerģija bērnam/bērniem, kā rezultātā netiek nodrošināta pietiekama aprūpe vai pat tiek pamests novārtā.</a:t>
                      </a:r>
                    </a:p>
                    <a:p>
                      <a:r>
                        <a:rPr lang="lv-LV" sz="1700" dirty="0"/>
                        <a:t>Galvenais fokuss ir aktivizēt ģimenes resursus un/vai attīstīt atbalsta sistēmu un/vai mazināt esošās aprūpes problēmas, lai aprūpētāji varētu iemācīties pietiekami labi </a:t>
                      </a:r>
                      <a:r>
                        <a:rPr lang="lv-LV" sz="1600" i="1" dirty="0"/>
                        <a:t>(«</a:t>
                      </a:r>
                      <a:r>
                        <a:rPr lang="lv-LV" sz="1600" i="1" dirty="0" err="1"/>
                        <a:t>good</a:t>
                      </a:r>
                      <a:r>
                        <a:rPr lang="lv-LV" sz="1600" i="1" dirty="0"/>
                        <a:t> </a:t>
                      </a:r>
                      <a:r>
                        <a:rPr lang="lv-LV" sz="1600" i="1" dirty="0" err="1"/>
                        <a:t>enought</a:t>
                      </a:r>
                      <a:r>
                        <a:rPr lang="lv-LV" sz="1600" i="1" dirty="0"/>
                        <a:t>» pēc </a:t>
                      </a:r>
                      <a:r>
                        <a:rPr lang="lv-LV" sz="1600" i="1" dirty="0" err="1"/>
                        <a:t>Vinikota</a:t>
                      </a:r>
                      <a:r>
                        <a:rPr lang="lv-LV" sz="1700" dirty="0"/>
                        <a:t>) aprūpēt un audzināt savus bērnus.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700" dirty="0"/>
                        <a:t>Atbalstīt vecākus spēt būt vecākiem. Atbalstīt vecākus iemācīties būt vecākiem. Atbalstīt vecākus kļūt </a:t>
                      </a:r>
                      <a:r>
                        <a:rPr lang="lv-LV" sz="1700" dirty="0" err="1"/>
                        <a:t>nobriedušākiem</a:t>
                      </a:r>
                      <a:r>
                        <a:rPr lang="lv-LV" sz="1700" dirty="0"/>
                        <a:t> vecākiem.</a:t>
                      </a:r>
                    </a:p>
                    <a:p>
                      <a:endParaRPr lang="lv-LV" sz="1700" dirty="0"/>
                    </a:p>
                  </a:txBody>
                  <a:tcPr/>
                </a:tc>
                <a:tc>
                  <a:txBody>
                    <a:bodyPr/>
                    <a:lstStyle/>
                    <a:p>
                      <a:r>
                        <a:rPr lang="lv-LV" sz="1700" dirty="0"/>
                        <a:t>Galvenais fokuss bērna tiesības un intereses;</a:t>
                      </a:r>
                    </a:p>
                    <a:p>
                      <a:r>
                        <a:rPr lang="lv-LV" sz="1700" dirty="0"/>
                        <a:t>Bērna interešu un tiesību pārstāvēšana;</a:t>
                      </a:r>
                    </a:p>
                    <a:p>
                      <a:r>
                        <a:rPr lang="lv-LV" sz="1700" dirty="0"/>
                        <a:t>Tiesības pieprasīt informāciju par bērnu un viņa apstākļiem;</a:t>
                      </a:r>
                    </a:p>
                    <a:p>
                      <a:r>
                        <a:rPr lang="lv-LV" sz="1700" dirty="0"/>
                        <a:t>Lēmumu pieņemšana bērna interesēs.</a:t>
                      </a:r>
                    </a:p>
                  </a:txBody>
                  <a:tcPr/>
                </a:tc>
                <a:extLst>
                  <a:ext uri="{0D108BD9-81ED-4DB2-BD59-A6C34878D82A}">
                    <a16:rowId xmlns:a16="http://schemas.microsoft.com/office/drawing/2014/main" val="2349465196"/>
                  </a:ext>
                </a:extLst>
              </a:tr>
            </a:tbl>
          </a:graphicData>
        </a:graphic>
      </p:graphicFrame>
    </p:spTree>
    <p:extLst>
      <p:ext uri="{BB962C8B-B14F-4D97-AF65-F5344CB8AC3E}">
        <p14:creationId xmlns:p14="http://schemas.microsoft.com/office/powerpoint/2010/main" val="536299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5" name="Freeform: Shape 2054">
            <a:extLst>
              <a:ext uri="{FF2B5EF4-FFF2-40B4-BE49-F238E27FC236}">
                <a16:creationId xmlns:a16="http://schemas.microsoft.com/office/drawing/2014/main" id="{435959F4-53DA-47FF-BC24-1E5B75C69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057" name="Group 2056">
            <a:extLst>
              <a:ext uri="{FF2B5EF4-FFF2-40B4-BE49-F238E27FC236}">
                <a16:creationId xmlns:a16="http://schemas.microsoft.com/office/drawing/2014/main" id="{A7CF83E8-F6F0-41E3-B580-7412A04DDF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2058" name="Freeform: Shape 2057">
              <a:extLst>
                <a:ext uri="{FF2B5EF4-FFF2-40B4-BE49-F238E27FC236}">
                  <a16:creationId xmlns:a16="http://schemas.microsoft.com/office/drawing/2014/main" id="{1A0B6DBB-705D-48D0-842C-F9DFA7684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059" name="Freeform: Shape 2058">
              <a:extLst>
                <a:ext uri="{FF2B5EF4-FFF2-40B4-BE49-F238E27FC236}">
                  <a16:creationId xmlns:a16="http://schemas.microsoft.com/office/drawing/2014/main" id="{C194A764-16E1-4D0D-9357-76F80E60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060" name="Freeform: Shape 2059">
              <a:extLst>
                <a:ext uri="{FF2B5EF4-FFF2-40B4-BE49-F238E27FC236}">
                  <a16:creationId xmlns:a16="http://schemas.microsoft.com/office/drawing/2014/main" id="{115B7F3F-A40D-4F24-8536-E2420B433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061" name="Graphic 12">
              <a:extLst>
                <a:ext uri="{FF2B5EF4-FFF2-40B4-BE49-F238E27FC236}">
                  <a16:creationId xmlns:a16="http://schemas.microsoft.com/office/drawing/2014/main" id="{CEF42844-A829-4ED2-A360-63BB2A7C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062" name="Graphic 15">
              <a:extLst>
                <a:ext uri="{FF2B5EF4-FFF2-40B4-BE49-F238E27FC236}">
                  <a16:creationId xmlns:a16="http://schemas.microsoft.com/office/drawing/2014/main" id="{57B23B52-A1C3-44EF-BC11-9094A0DA1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063" name="Graphic 15">
              <a:extLst>
                <a:ext uri="{FF2B5EF4-FFF2-40B4-BE49-F238E27FC236}">
                  <a16:creationId xmlns:a16="http://schemas.microsoft.com/office/drawing/2014/main" id="{064E08E5-DA92-4CF2-A0BF-E34180022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064" name="Freeform: Shape 2063">
              <a:extLst>
                <a:ext uri="{FF2B5EF4-FFF2-40B4-BE49-F238E27FC236}">
                  <a16:creationId xmlns:a16="http://schemas.microsoft.com/office/drawing/2014/main" id="{7A222560-E657-4CAE-B667-7BE9E224B2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66" name="Freeform: Shape 2065">
            <a:extLst>
              <a:ext uri="{FF2B5EF4-FFF2-40B4-BE49-F238E27FC236}">
                <a16:creationId xmlns:a16="http://schemas.microsoft.com/office/drawing/2014/main" id="{59226104-0061-4319-8237-9C001BF85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068" name="Rectangle 2067">
            <a:extLst>
              <a:ext uri="{FF2B5EF4-FFF2-40B4-BE49-F238E27FC236}">
                <a16:creationId xmlns:a16="http://schemas.microsoft.com/office/drawing/2014/main" id="{C387374F-F6AC-498C-A0BC-3B6AE9F7D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2050" name="Picture 2" descr="Writers On The Move: Multiple Points of View: Good or Bad?">
            <a:extLst>
              <a:ext uri="{FF2B5EF4-FFF2-40B4-BE49-F238E27FC236}">
                <a16:creationId xmlns:a16="http://schemas.microsoft.com/office/drawing/2014/main" id="{0269CBBC-1D8C-D1CC-ADC0-DDB388A5BB6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4194"/>
          <a:stretch/>
        </p:blipFill>
        <p:spPr bwMode="auto">
          <a:xfrm>
            <a:off x="530973" y="518898"/>
            <a:ext cx="11129649" cy="583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393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67F8A24-D554-6C26-3D9D-3F28D38D73E0}"/>
              </a:ext>
            </a:extLst>
          </p:cNvPr>
          <p:cNvSpPr>
            <a:spLocks noGrp="1"/>
          </p:cNvSpPr>
          <p:nvPr>
            <p:ph type="title"/>
          </p:nvPr>
        </p:nvSpPr>
        <p:spPr>
          <a:xfrm>
            <a:off x="1057221" y="-19665"/>
            <a:ext cx="10077557" cy="757084"/>
          </a:xfrm>
        </p:spPr>
        <p:txBody>
          <a:bodyPr>
            <a:noAutofit/>
          </a:bodyPr>
          <a:lstStyle/>
          <a:p>
            <a:r>
              <a:rPr lang="lv-LV" sz="2800" b="1" i="0" dirty="0">
                <a:latin typeface="+mn-lt"/>
              </a:rPr>
              <a:t>No aptaujas anketām par to, kas būtu jāuzlabo sadarbībā</a:t>
            </a:r>
          </a:p>
        </p:txBody>
      </p:sp>
      <p:sp>
        <p:nvSpPr>
          <p:cNvPr id="3" name="Satura vietturis 2">
            <a:extLst>
              <a:ext uri="{FF2B5EF4-FFF2-40B4-BE49-F238E27FC236}">
                <a16:creationId xmlns:a16="http://schemas.microsoft.com/office/drawing/2014/main" id="{538F68B5-8A46-EA33-61FB-E8BFD7503D96}"/>
              </a:ext>
            </a:extLst>
          </p:cNvPr>
          <p:cNvSpPr>
            <a:spLocks noGrp="1"/>
          </p:cNvSpPr>
          <p:nvPr>
            <p:ph idx="1"/>
          </p:nvPr>
        </p:nvSpPr>
        <p:spPr>
          <a:xfrm>
            <a:off x="240890" y="875070"/>
            <a:ext cx="11710219" cy="6120581"/>
          </a:xfrm>
        </p:spPr>
        <p:txBody>
          <a:bodyPr>
            <a:normAutofit/>
          </a:bodyPr>
          <a:lstStyle/>
          <a:p>
            <a:pPr marL="342900" indent="-342900">
              <a:buFont typeface="Arial" panose="020B0604020202020204" pitchFamily="34" charset="0"/>
              <a:buChar char="•"/>
            </a:pPr>
            <a:r>
              <a:rPr lang="lv-LV" sz="1600" dirty="0"/>
              <a:t>«Veicināt </a:t>
            </a:r>
            <a:r>
              <a:rPr lang="lv-LV" sz="1600" b="1" dirty="0"/>
              <a:t>vienotu</a:t>
            </a:r>
            <a:r>
              <a:rPr lang="lv-LV" sz="1600" dirty="0"/>
              <a:t> </a:t>
            </a:r>
            <a:r>
              <a:rPr lang="lv-LV" sz="1600" b="1" dirty="0"/>
              <a:t>izpratni </a:t>
            </a:r>
            <a:r>
              <a:rPr lang="lv-LV" sz="1600" dirty="0"/>
              <a:t>par katras institūcijas (pašvaldības policija, valsts policija, SD, BT) funkcijām krīzes situācijās.»</a:t>
            </a:r>
          </a:p>
          <a:p>
            <a:pPr marL="342900" indent="-342900">
              <a:buFont typeface="Arial" panose="020B0604020202020204" pitchFamily="34" charset="0"/>
              <a:buChar char="•"/>
            </a:pPr>
            <a:r>
              <a:rPr lang="lv-LV" sz="1600" dirty="0"/>
              <a:t>« Grozīt normatīvos aktus, lai būtu </a:t>
            </a:r>
            <a:r>
              <a:rPr lang="lv-LV" sz="1600" b="1" dirty="0"/>
              <a:t>vienotas prasības</a:t>
            </a:r>
            <a:r>
              <a:rPr lang="lv-LV" sz="1600" dirty="0"/>
              <a:t> BT un SD (atzinumi vai sadarbības pārskati, ģimenes risku izvērtēšana vai PIK….)»</a:t>
            </a:r>
          </a:p>
          <a:p>
            <a:pPr marL="342900" indent="-342900">
              <a:buFont typeface="Arial" panose="020B0604020202020204" pitchFamily="34" charset="0"/>
              <a:buChar char="•"/>
            </a:pPr>
            <a:r>
              <a:rPr lang="lv-LV" sz="1600" dirty="0"/>
              <a:t>«Info semināri par jauno metodiku “Sociālais darbs ģimenēm ar bērniem” (</a:t>
            </a:r>
            <a:r>
              <a:rPr lang="lv-LV" sz="1600" b="1" dirty="0"/>
              <a:t>vienota</a:t>
            </a:r>
            <a:r>
              <a:rPr lang="lv-LV" sz="1600" dirty="0"/>
              <a:t> </a:t>
            </a:r>
            <a:r>
              <a:rPr lang="lv-LV" sz="1600" b="1" dirty="0"/>
              <a:t>izpratne</a:t>
            </a:r>
            <a:r>
              <a:rPr lang="lv-LV" sz="1600" dirty="0"/>
              <a:t>, gaidas)»</a:t>
            </a:r>
          </a:p>
          <a:p>
            <a:pPr marL="342900" indent="-342900">
              <a:buFont typeface="Arial" panose="020B0604020202020204" pitchFamily="34" charset="0"/>
              <a:buChar char="•"/>
            </a:pPr>
            <a:r>
              <a:rPr lang="lv-LV" sz="1600" dirty="0"/>
              <a:t>«Nepieciešams </a:t>
            </a:r>
            <a:r>
              <a:rPr lang="lv-LV" sz="1600" b="1" dirty="0"/>
              <a:t>vienoties</a:t>
            </a:r>
            <a:r>
              <a:rPr lang="lv-LV" sz="1600" dirty="0"/>
              <a:t> </a:t>
            </a:r>
            <a:r>
              <a:rPr lang="lv-LV" sz="1600" b="1" dirty="0"/>
              <a:t>par kopīgām vadlīnijām/uzdevumiem </a:t>
            </a:r>
            <a:r>
              <a:rPr lang="lv-LV" sz="1600" dirty="0"/>
              <a:t>veicot sociālo darbu ar ģimeni.»</a:t>
            </a:r>
          </a:p>
          <a:p>
            <a:pPr marL="342900" indent="-342900">
              <a:buFont typeface="Arial" panose="020B0604020202020204" pitchFamily="34" charset="0"/>
              <a:buChar char="•"/>
            </a:pPr>
            <a:r>
              <a:rPr lang="lv-LV" sz="1600" dirty="0"/>
              <a:t>«Būtiski veidot </a:t>
            </a:r>
            <a:r>
              <a:rPr lang="lv-LV" sz="1600" b="1" dirty="0"/>
              <a:t>vienotu praksi</a:t>
            </a:r>
            <a:r>
              <a:rPr lang="lv-LV" sz="1600" dirty="0"/>
              <a:t> darbā ar Bāriņtiesu, abām iestādēm svarīgi pieturēties pie </a:t>
            </a:r>
            <a:r>
              <a:rPr lang="lv-LV" sz="1600" b="1" dirty="0"/>
              <a:t>vienota viedokļa/stratēģijas </a:t>
            </a:r>
            <a:r>
              <a:rPr lang="lv-LV" sz="1600" dirty="0"/>
              <a:t>darbā ar vecāku, aizstāvot bērna intereses.»</a:t>
            </a:r>
          </a:p>
          <a:p>
            <a:pPr marL="342900" indent="-342900">
              <a:buFont typeface="Arial" panose="020B0604020202020204" pitchFamily="34" charset="0"/>
              <a:buChar char="•"/>
            </a:pPr>
            <a:r>
              <a:rPr lang="lv-LV" sz="1600" dirty="0"/>
              <a:t>«Joprojām ir </a:t>
            </a:r>
            <a:r>
              <a:rPr lang="lv-LV" sz="1600" b="1" dirty="0"/>
              <a:t>domstarpības par pienākumu sadali</a:t>
            </a:r>
            <a:r>
              <a:rPr lang="lv-LV" sz="1600" dirty="0"/>
              <a:t>.»</a:t>
            </a:r>
          </a:p>
          <a:p>
            <a:pPr marL="342900" indent="-342900">
              <a:buFont typeface="Arial" panose="020B0604020202020204" pitchFamily="34" charset="0"/>
              <a:buChar char="•"/>
            </a:pPr>
            <a:r>
              <a:rPr lang="lv-LV" sz="1600" dirty="0"/>
              <a:t>«Uzlabot sociālo dienestu atzinumu kvalitāti aizgādības jautājumos. </a:t>
            </a:r>
            <a:r>
              <a:rPr lang="lv-LV" sz="1600" b="1" dirty="0"/>
              <a:t>Uzlabot sadarbību kopumā </a:t>
            </a:r>
            <a:r>
              <a:rPr lang="lv-LV" sz="1600" dirty="0"/>
              <a:t>ģimenes situācijas risināšanā (komunikācija, sarakste </a:t>
            </a:r>
            <a:r>
              <a:rPr lang="lv-LV" sz="1600" dirty="0" err="1"/>
              <a:t>u.c</a:t>
            </a:r>
            <a:r>
              <a:rPr lang="lv-LV" sz="1600" b="1" dirty="0"/>
              <a:t>). Uzlabot </a:t>
            </a:r>
            <a:r>
              <a:rPr lang="lv-LV" sz="1600" dirty="0"/>
              <a:t>sociālā dienesta un bāriņtiesas </a:t>
            </a:r>
            <a:r>
              <a:rPr lang="lv-LV" sz="1600" b="1" dirty="0"/>
              <a:t>kompetenču nodalīšanu</a:t>
            </a:r>
            <a:r>
              <a:rPr lang="lv-LV" sz="1600" dirty="0"/>
              <a:t>.»</a:t>
            </a:r>
          </a:p>
          <a:p>
            <a:pPr marL="342900" indent="-342900">
              <a:buFont typeface="Arial" panose="020B0604020202020204" pitchFamily="34" charset="0"/>
              <a:buChar char="•"/>
            </a:pPr>
            <a:r>
              <a:rPr lang="lv-LV" sz="1600" dirty="0"/>
              <a:t>«Kā risināt situācijas, kad dublējas institūciju darbības saņemot vienu informāciju. </a:t>
            </a:r>
            <a:r>
              <a:rPr lang="lv-LV" sz="1600" b="1" dirty="0"/>
              <a:t>Mazināt nereālas gaidas </a:t>
            </a:r>
            <a:r>
              <a:rPr lang="lv-LV" sz="1600" dirty="0"/>
              <a:t>vienam no otra. Objektīvi un kritiski izvērtēt katra klienta sociālo situāciju sniedzot atzinumus bāriņtiesai.»</a:t>
            </a:r>
          </a:p>
          <a:p>
            <a:pPr marL="342900" indent="-342900">
              <a:buFont typeface="Arial" panose="020B0604020202020204" pitchFamily="34" charset="0"/>
              <a:buChar char="•"/>
            </a:pPr>
            <a:r>
              <a:rPr lang="lv-LV" sz="1600" dirty="0"/>
              <a:t>«SD un BT </a:t>
            </a:r>
            <a:r>
              <a:rPr lang="lv-LV" sz="1600" b="1" dirty="0"/>
              <a:t>kompetenču robežu </a:t>
            </a:r>
            <a:r>
              <a:rPr lang="lv-LV" sz="1600" dirty="0"/>
              <a:t>ievērošana.»</a:t>
            </a:r>
          </a:p>
          <a:p>
            <a:pPr marL="342900" indent="-342900">
              <a:buFont typeface="Arial" panose="020B0604020202020204" pitchFamily="34" charset="0"/>
              <a:buChar char="•"/>
            </a:pPr>
            <a:r>
              <a:rPr lang="lv-LV" sz="1600" dirty="0"/>
              <a:t>«Varas pozīcijas. Jāveicina </a:t>
            </a:r>
            <a:r>
              <a:rPr lang="lv-LV" sz="1600" b="1" dirty="0"/>
              <a:t>izpratne</a:t>
            </a:r>
            <a:r>
              <a:rPr lang="lv-LV" sz="1600" dirty="0"/>
              <a:t> par katras institūcijas darbu.»</a:t>
            </a:r>
          </a:p>
          <a:p>
            <a:pPr marL="342900" indent="-342900">
              <a:buFont typeface="Arial" panose="020B0604020202020204" pitchFamily="34" charset="0"/>
              <a:buChar char="•"/>
            </a:pPr>
            <a:r>
              <a:rPr lang="lv-LV" sz="1600" dirty="0"/>
              <a:t>«Bērna lomas aktualizēšana ģimenes sistēmā, jo nereti bāriņtiesas un sociālā dienesta “galvenais” klients ir atšķirīgs. </a:t>
            </a:r>
            <a:r>
              <a:rPr lang="lv-LV" sz="1600" b="1" dirty="0"/>
              <a:t>Vienota</a:t>
            </a:r>
            <a:r>
              <a:rPr lang="lv-LV" sz="1600" dirty="0"/>
              <a:t> skatījuma veidošana, lai nodrošinātu katra bērna tiesības būt vecāku aizgādībā”.</a:t>
            </a:r>
          </a:p>
        </p:txBody>
      </p:sp>
    </p:spTree>
    <p:extLst>
      <p:ext uri="{BB962C8B-B14F-4D97-AF65-F5344CB8AC3E}">
        <p14:creationId xmlns:p14="http://schemas.microsoft.com/office/powerpoint/2010/main" val="1777576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79" name="Freeform: Shape 3078">
            <a:extLst>
              <a:ext uri="{FF2B5EF4-FFF2-40B4-BE49-F238E27FC236}">
                <a16:creationId xmlns:a16="http://schemas.microsoft.com/office/drawing/2014/main" id="{435959F4-53DA-47FF-BC24-1E5B75C69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081" name="Group 3080">
            <a:extLst>
              <a:ext uri="{FF2B5EF4-FFF2-40B4-BE49-F238E27FC236}">
                <a16:creationId xmlns:a16="http://schemas.microsoft.com/office/drawing/2014/main" id="{A7CF83E8-F6F0-41E3-B580-7412A04DDF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3082" name="Freeform: Shape 3081">
              <a:extLst>
                <a:ext uri="{FF2B5EF4-FFF2-40B4-BE49-F238E27FC236}">
                  <a16:creationId xmlns:a16="http://schemas.microsoft.com/office/drawing/2014/main" id="{1A0B6DBB-705D-48D0-842C-F9DFA7684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3083" name="Freeform: Shape 3082">
              <a:extLst>
                <a:ext uri="{FF2B5EF4-FFF2-40B4-BE49-F238E27FC236}">
                  <a16:creationId xmlns:a16="http://schemas.microsoft.com/office/drawing/2014/main" id="{C194A764-16E1-4D0D-9357-76F80E60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3084" name="Freeform: Shape 3083">
              <a:extLst>
                <a:ext uri="{FF2B5EF4-FFF2-40B4-BE49-F238E27FC236}">
                  <a16:creationId xmlns:a16="http://schemas.microsoft.com/office/drawing/2014/main" id="{115B7F3F-A40D-4F24-8536-E2420B433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3085" name="Graphic 12">
              <a:extLst>
                <a:ext uri="{FF2B5EF4-FFF2-40B4-BE49-F238E27FC236}">
                  <a16:creationId xmlns:a16="http://schemas.microsoft.com/office/drawing/2014/main" id="{CEF42844-A829-4ED2-A360-63BB2A7C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3086" name="Graphic 15">
              <a:extLst>
                <a:ext uri="{FF2B5EF4-FFF2-40B4-BE49-F238E27FC236}">
                  <a16:creationId xmlns:a16="http://schemas.microsoft.com/office/drawing/2014/main" id="{57B23B52-A1C3-44EF-BC11-9094A0DA1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3087" name="Graphic 15">
              <a:extLst>
                <a:ext uri="{FF2B5EF4-FFF2-40B4-BE49-F238E27FC236}">
                  <a16:creationId xmlns:a16="http://schemas.microsoft.com/office/drawing/2014/main" id="{064E08E5-DA92-4CF2-A0BF-E34180022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3088" name="Freeform: Shape 3087">
              <a:extLst>
                <a:ext uri="{FF2B5EF4-FFF2-40B4-BE49-F238E27FC236}">
                  <a16:creationId xmlns:a16="http://schemas.microsoft.com/office/drawing/2014/main" id="{7A222560-E657-4CAE-B667-7BE9E224B2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90" name="Freeform: Shape 3089">
            <a:extLst>
              <a:ext uri="{FF2B5EF4-FFF2-40B4-BE49-F238E27FC236}">
                <a16:creationId xmlns:a16="http://schemas.microsoft.com/office/drawing/2014/main" id="{59226104-0061-4319-8237-9C001BF85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092"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3093" name="Graphic 78">
              <a:extLst>
                <a:ext uri="{FF2B5EF4-FFF2-40B4-BE49-F238E27FC236}">
                  <a16:creationId xmlns:a16="http://schemas.microsoft.com/office/drawing/2014/main" id="{5E279D86-4533-45F1-B0AA-D237399A5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3094" name="Graphic 78">
              <a:extLst>
                <a:ext uri="{FF2B5EF4-FFF2-40B4-BE49-F238E27FC236}">
                  <a16:creationId xmlns:a16="http://schemas.microsoft.com/office/drawing/2014/main" id="{764FD722-CB31-4326-ADD8-CBA52FD1FF5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3095" name="Graphic 78">
                <a:extLst>
                  <a:ext uri="{FF2B5EF4-FFF2-40B4-BE49-F238E27FC236}">
                    <a16:creationId xmlns:a16="http://schemas.microsoft.com/office/drawing/2014/main" id="{24E4BCEC-8B0A-444E-8509-1B3BB0449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3096" name="Graphic 78">
                <a:extLst>
                  <a:ext uri="{FF2B5EF4-FFF2-40B4-BE49-F238E27FC236}">
                    <a16:creationId xmlns:a16="http://schemas.microsoft.com/office/drawing/2014/main" id="{9DB36622-1DC7-4B17-8984-588BA8999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3097" name="Graphic 78">
                <a:extLst>
                  <a:ext uri="{FF2B5EF4-FFF2-40B4-BE49-F238E27FC236}">
                    <a16:creationId xmlns:a16="http://schemas.microsoft.com/office/drawing/2014/main" id="{51B97AF0-1974-42B9-B5FC-A332C52E8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3098" name="Graphic 78">
                <a:extLst>
                  <a:ext uri="{FF2B5EF4-FFF2-40B4-BE49-F238E27FC236}">
                    <a16:creationId xmlns:a16="http://schemas.microsoft.com/office/drawing/2014/main" id="{95A298AD-BE5D-4BE1-8CDF-DBFB42D63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useBgFill="1">
        <p:nvSpPr>
          <p:cNvPr id="3100" name="Rectangle 3099">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irsraksts 1">
            <a:extLst>
              <a:ext uri="{FF2B5EF4-FFF2-40B4-BE49-F238E27FC236}">
                <a16:creationId xmlns:a16="http://schemas.microsoft.com/office/drawing/2014/main" id="{F4378F34-77DA-35A5-E063-FA182756BDCC}"/>
              </a:ext>
            </a:extLst>
          </p:cNvPr>
          <p:cNvSpPr>
            <a:spLocks noGrp="1"/>
          </p:cNvSpPr>
          <p:nvPr>
            <p:ph type="title"/>
          </p:nvPr>
        </p:nvSpPr>
        <p:spPr>
          <a:xfrm>
            <a:off x="285649" y="332171"/>
            <a:ext cx="7941893" cy="902413"/>
          </a:xfrm>
        </p:spPr>
        <p:txBody>
          <a:bodyPr vert="horz" lIns="91440" tIns="45720" rIns="91440" bIns="45720" rtlCol="0" anchor="t">
            <a:normAutofit/>
          </a:bodyPr>
          <a:lstStyle/>
          <a:p>
            <a:r>
              <a:rPr lang="lv-LV" sz="4000" i="0" dirty="0">
                <a:latin typeface="+mn-lt"/>
              </a:rPr>
              <a:t>Bet gadās arī tā</a:t>
            </a:r>
            <a:endParaRPr lang="en-US" sz="4000" i="0" dirty="0">
              <a:latin typeface="+mn-lt"/>
            </a:endParaRPr>
          </a:p>
        </p:txBody>
      </p:sp>
      <p:grpSp>
        <p:nvGrpSpPr>
          <p:cNvPr id="3102" name="Graphic 78">
            <a:extLst>
              <a:ext uri="{FF2B5EF4-FFF2-40B4-BE49-F238E27FC236}">
                <a16:creationId xmlns:a16="http://schemas.microsoft.com/office/drawing/2014/main" id="{674FBD09-398F-4886-8D52-3CCAB16ED1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57951" y="971370"/>
            <a:ext cx="972241" cy="45718"/>
            <a:chOff x="4886325" y="3371754"/>
            <a:chExt cx="2418492" cy="113728"/>
          </a:xfrm>
          <a:solidFill>
            <a:schemeClr val="accent1"/>
          </a:solidFill>
        </p:grpSpPr>
        <p:sp>
          <p:nvSpPr>
            <p:cNvPr id="3103" name="Graphic 78">
              <a:extLst>
                <a:ext uri="{FF2B5EF4-FFF2-40B4-BE49-F238E27FC236}">
                  <a16:creationId xmlns:a16="http://schemas.microsoft.com/office/drawing/2014/main" id="{794E9BAB-B9ED-4E72-B558-1E4B87537E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3104" name="Graphic 78">
              <a:extLst>
                <a:ext uri="{FF2B5EF4-FFF2-40B4-BE49-F238E27FC236}">
                  <a16:creationId xmlns:a16="http://schemas.microsoft.com/office/drawing/2014/main" id="{809A1029-A1BA-4EF8-959B-2AF852A34D8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3105" name="Graphic 78">
                <a:extLst>
                  <a:ext uri="{FF2B5EF4-FFF2-40B4-BE49-F238E27FC236}">
                    <a16:creationId xmlns:a16="http://schemas.microsoft.com/office/drawing/2014/main" id="{1618CAAA-B087-4302-8144-EFDD1D9FD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3106" name="Graphic 78">
                <a:extLst>
                  <a:ext uri="{FF2B5EF4-FFF2-40B4-BE49-F238E27FC236}">
                    <a16:creationId xmlns:a16="http://schemas.microsoft.com/office/drawing/2014/main" id="{D71D93E1-AEA4-4F92-BA99-24786C8A1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3107" name="Graphic 78">
                <a:extLst>
                  <a:ext uri="{FF2B5EF4-FFF2-40B4-BE49-F238E27FC236}">
                    <a16:creationId xmlns:a16="http://schemas.microsoft.com/office/drawing/2014/main" id="{CE7112A6-6EAE-4620-B089-30D687AA0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3108" name="Graphic 78">
                <a:extLst>
                  <a:ext uri="{FF2B5EF4-FFF2-40B4-BE49-F238E27FC236}">
                    <a16:creationId xmlns:a16="http://schemas.microsoft.com/office/drawing/2014/main" id="{6F45DEA9-D350-4D7C-B408-D0250EE30C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pic>
        <p:nvPicPr>
          <p:cNvPr id="3074" name="Picture 2" descr="Perspective – frustratedboomers">
            <a:extLst>
              <a:ext uri="{FF2B5EF4-FFF2-40B4-BE49-F238E27FC236}">
                <a16:creationId xmlns:a16="http://schemas.microsoft.com/office/drawing/2014/main" id="{188A7A57-33CE-79BE-CC27-66F07B0E21F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976" y="1463076"/>
            <a:ext cx="12348697" cy="4260301"/>
          </a:xfrm>
          <a:prstGeom prst="rect">
            <a:avLst/>
          </a:prstGeom>
          <a:noFill/>
          <a:extLst>
            <a:ext uri="{909E8E84-426E-40DD-AFC4-6F175D3DCCD1}">
              <a14:hiddenFill xmlns:a14="http://schemas.microsoft.com/office/drawing/2010/main">
                <a:solidFill>
                  <a:srgbClr val="FFFFFF"/>
                </a:solidFill>
              </a14:hiddenFill>
            </a:ext>
          </a:extLst>
        </p:spPr>
      </p:pic>
      <p:sp>
        <p:nvSpPr>
          <p:cNvPr id="3110" name="Freeform: Shape 3109">
            <a:extLst>
              <a:ext uri="{FF2B5EF4-FFF2-40B4-BE49-F238E27FC236}">
                <a16:creationId xmlns:a16="http://schemas.microsoft.com/office/drawing/2014/main" id="{11E84B46-9597-410B-A51F-E2E0F2FAF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66006"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112" name="Group 3111">
            <a:extLst>
              <a:ext uri="{FF2B5EF4-FFF2-40B4-BE49-F238E27FC236}">
                <a16:creationId xmlns:a16="http://schemas.microsoft.com/office/drawing/2014/main" id="{3D4FD378-E29E-4996-A8B0-11E2368A6E8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10732601" y="5351135"/>
            <a:ext cx="886141" cy="802496"/>
            <a:chOff x="10948005" y="3272152"/>
            <a:chExt cx="868640" cy="786648"/>
          </a:xfrm>
          <a:solidFill>
            <a:schemeClr val="accent1"/>
          </a:solidFill>
        </p:grpSpPr>
        <p:sp>
          <p:nvSpPr>
            <p:cNvPr id="3113" name="Freeform: Shape 3112">
              <a:extLst>
                <a:ext uri="{FF2B5EF4-FFF2-40B4-BE49-F238E27FC236}">
                  <a16:creationId xmlns:a16="http://schemas.microsoft.com/office/drawing/2014/main" id="{7BA59DF4-225D-4521-9655-5F0DF52E48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3114" name="Freeform: Shape 3113">
              <a:extLst>
                <a:ext uri="{FF2B5EF4-FFF2-40B4-BE49-F238E27FC236}">
                  <a16:creationId xmlns:a16="http://schemas.microsoft.com/office/drawing/2014/main" id="{C5295146-5EA5-417D-AAEE-F59000BC6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3115" name="Freeform: Shape 3114">
              <a:extLst>
                <a:ext uri="{FF2B5EF4-FFF2-40B4-BE49-F238E27FC236}">
                  <a16:creationId xmlns:a16="http://schemas.microsoft.com/office/drawing/2014/main" id="{3768FE2E-63BB-4E2F-8744-A188E6C61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3116" name="Graphic 12">
              <a:extLst>
                <a:ext uri="{FF2B5EF4-FFF2-40B4-BE49-F238E27FC236}">
                  <a16:creationId xmlns:a16="http://schemas.microsoft.com/office/drawing/2014/main" id="{4641D6CE-B3E9-440C-BAAE-6F6968AAA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3117" name="Graphic 15">
              <a:extLst>
                <a:ext uri="{FF2B5EF4-FFF2-40B4-BE49-F238E27FC236}">
                  <a16:creationId xmlns:a16="http://schemas.microsoft.com/office/drawing/2014/main" id="{8D02F1DC-8FDC-4424-8750-42EE6CB9FB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3118" name="Graphic 15">
              <a:extLst>
                <a:ext uri="{FF2B5EF4-FFF2-40B4-BE49-F238E27FC236}">
                  <a16:creationId xmlns:a16="http://schemas.microsoft.com/office/drawing/2014/main" id="{2BB6A551-D864-43F8-B270-809C68AE3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3119" name="Freeform: Shape 3118">
              <a:extLst>
                <a:ext uri="{FF2B5EF4-FFF2-40B4-BE49-F238E27FC236}">
                  <a16:creationId xmlns:a16="http://schemas.microsoft.com/office/drawing/2014/main" id="{B57277C8-A482-4AA3-AFA6-7F211CE35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41350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91EBB19-E35A-8C4B-B7E7-1F5413C8EF27}"/>
              </a:ext>
            </a:extLst>
          </p:cNvPr>
          <p:cNvSpPr>
            <a:spLocks noGrp="1"/>
          </p:cNvSpPr>
          <p:nvPr>
            <p:ph type="title"/>
          </p:nvPr>
        </p:nvSpPr>
        <p:spPr>
          <a:xfrm>
            <a:off x="525717" y="226629"/>
            <a:ext cx="10077557" cy="1325563"/>
          </a:xfrm>
        </p:spPr>
        <p:txBody>
          <a:bodyPr>
            <a:normAutofit/>
          </a:bodyPr>
          <a:lstStyle/>
          <a:p>
            <a:r>
              <a:rPr lang="lv-LV" i="0" dirty="0">
                <a:latin typeface="+mn-lt"/>
              </a:rPr>
              <a:t>Vienoti vārdi. Vai vienota izpratne?</a:t>
            </a:r>
          </a:p>
        </p:txBody>
      </p:sp>
      <p:sp>
        <p:nvSpPr>
          <p:cNvPr id="3" name="Satura vietturis 2">
            <a:extLst>
              <a:ext uri="{FF2B5EF4-FFF2-40B4-BE49-F238E27FC236}">
                <a16:creationId xmlns:a16="http://schemas.microsoft.com/office/drawing/2014/main" id="{44DAB922-E33A-496B-E087-D6A1A0237209}"/>
              </a:ext>
            </a:extLst>
          </p:cNvPr>
          <p:cNvSpPr>
            <a:spLocks noGrp="1"/>
          </p:cNvSpPr>
          <p:nvPr>
            <p:ph idx="1"/>
          </p:nvPr>
        </p:nvSpPr>
        <p:spPr>
          <a:xfrm>
            <a:off x="525717" y="2521885"/>
            <a:ext cx="10077557" cy="2286089"/>
          </a:xfrm>
        </p:spPr>
        <p:txBody>
          <a:bodyPr/>
          <a:lstStyle/>
          <a:p>
            <a:r>
              <a:rPr lang="lv-LV" dirty="0"/>
              <a:t>Piemēram,</a:t>
            </a:r>
          </a:p>
          <a:p>
            <a:r>
              <a:rPr lang="lv-LV" dirty="0"/>
              <a:t>- Krīze</a:t>
            </a:r>
          </a:p>
          <a:p>
            <a:r>
              <a:rPr lang="lv-LV" dirty="0"/>
              <a:t>- Apdraudējums</a:t>
            </a:r>
          </a:p>
          <a:p>
            <a:r>
              <a:rPr lang="lv-LV" dirty="0"/>
              <a:t>- Apdraudējuma risks</a:t>
            </a:r>
          </a:p>
          <a:p>
            <a:endParaRPr lang="lv-LV" dirty="0"/>
          </a:p>
        </p:txBody>
      </p:sp>
    </p:spTree>
    <p:extLst>
      <p:ext uri="{BB962C8B-B14F-4D97-AF65-F5344CB8AC3E}">
        <p14:creationId xmlns:p14="http://schemas.microsoft.com/office/powerpoint/2010/main" val="1343051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aisnstūris 6">
            <a:extLst>
              <a:ext uri="{FF2B5EF4-FFF2-40B4-BE49-F238E27FC236}">
                <a16:creationId xmlns:a16="http://schemas.microsoft.com/office/drawing/2014/main" id="{EB780A77-475C-3A3C-4A30-7D8A5414A501}"/>
              </a:ext>
            </a:extLst>
          </p:cNvPr>
          <p:cNvSpPr/>
          <p:nvPr/>
        </p:nvSpPr>
        <p:spPr>
          <a:xfrm>
            <a:off x="-44559" y="2067442"/>
            <a:ext cx="12192000" cy="4861678"/>
          </a:xfrm>
          <a:prstGeom prst="rect">
            <a:avLst/>
          </a:prstGeom>
          <a:solidFill>
            <a:schemeClr val="accent2">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lnSpc>
                <a:spcPct val="150000"/>
              </a:lnSpc>
              <a:spcBef>
                <a:spcPts val="600"/>
              </a:spcBef>
              <a:spcAft>
                <a:spcPts val="200"/>
              </a:spcAft>
            </a:pPr>
            <a:endParaRPr lang="lv-LV" sz="1800" kern="0" dirty="0">
              <a:solidFill>
                <a:srgbClr val="595959"/>
              </a:solidFill>
              <a:effectLst/>
              <a:ea typeface="Times New Roman" panose="02020603050405020304" pitchFamily="18" charset="0"/>
            </a:endParaRPr>
          </a:p>
          <a:p>
            <a:pPr algn="just" fontAlgn="base">
              <a:lnSpc>
                <a:spcPct val="150000"/>
              </a:lnSpc>
              <a:spcBef>
                <a:spcPts val="600"/>
              </a:spcBef>
              <a:spcAft>
                <a:spcPts val="200"/>
              </a:spcAft>
            </a:pPr>
            <a:endParaRPr lang="lv-LV" kern="0" dirty="0">
              <a:solidFill>
                <a:srgbClr val="595959"/>
              </a:solidFill>
              <a:ea typeface="Times New Roman" panose="02020603050405020304" pitchFamily="18" charset="0"/>
            </a:endParaRPr>
          </a:p>
          <a:p>
            <a:pPr algn="just" fontAlgn="base">
              <a:lnSpc>
                <a:spcPct val="150000"/>
              </a:lnSpc>
              <a:spcBef>
                <a:spcPts val="600"/>
              </a:spcBef>
              <a:spcAft>
                <a:spcPts val="200"/>
              </a:spcAft>
            </a:pPr>
            <a:endParaRPr lang="lv-LV" sz="1800" kern="0" dirty="0">
              <a:solidFill>
                <a:srgbClr val="595959"/>
              </a:solidFill>
              <a:effectLst/>
              <a:ea typeface="Times New Roman" panose="02020603050405020304" pitchFamily="18" charset="0"/>
            </a:endParaRPr>
          </a:p>
          <a:p>
            <a:pPr algn="just" fontAlgn="base">
              <a:lnSpc>
                <a:spcPct val="150000"/>
              </a:lnSpc>
              <a:spcBef>
                <a:spcPts val="600"/>
              </a:spcBef>
              <a:spcAft>
                <a:spcPts val="200"/>
              </a:spcAft>
            </a:pPr>
            <a:endParaRPr lang="lv-LV" kern="0" dirty="0">
              <a:solidFill>
                <a:srgbClr val="595959"/>
              </a:solidFill>
              <a:ea typeface="Times New Roman" panose="02020603050405020304" pitchFamily="18" charset="0"/>
            </a:endParaRPr>
          </a:p>
          <a:p>
            <a:pPr algn="just" fontAlgn="base">
              <a:lnSpc>
                <a:spcPct val="150000"/>
              </a:lnSpc>
              <a:spcBef>
                <a:spcPts val="600"/>
              </a:spcBef>
              <a:spcAft>
                <a:spcPts val="200"/>
              </a:spcAft>
            </a:pPr>
            <a:endParaRPr lang="lv-LV" sz="1800" kern="0" dirty="0">
              <a:solidFill>
                <a:srgbClr val="595959"/>
              </a:solidFill>
              <a:effectLst/>
              <a:ea typeface="Times New Roman" panose="02020603050405020304" pitchFamily="18" charset="0"/>
            </a:endParaRPr>
          </a:p>
          <a:p>
            <a:pPr algn="just" fontAlgn="base">
              <a:lnSpc>
                <a:spcPct val="150000"/>
              </a:lnSpc>
              <a:spcBef>
                <a:spcPts val="600"/>
              </a:spcBef>
              <a:spcAft>
                <a:spcPts val="200"/>
              </a:spcAft>
            </a:pPr>
            <a:r>
              <a:rPr lang="lv-LV" sz="2800" b="1" kern="0" dirty="0">
                <a:solidFill>
                  <a:srgbClr val="595959"/>
                </a:solidFill>
                <a:effectLst/>
                <a:ea typeface="Times New Roman" panose="02020603050405020304" pitchFamily="18" charset="0"/>
              </a:rPr>
              <a:t>Krīze </a:t>
            </a:r>
            <a:r>
              <a:rPr lang="lv-LV" sz="1800" kern="0" dirty="0">
                <a:solidFill>
                  <a:srgbClr val="595959"/>
                </a:solidFill>
                <a:effectLst/>
                <a:ea typeface="Times New Roman" panose="02020603050405020304" pitchFamily="18" charset="0"/>
              </a:rPr>
              <a:t>ir stāvoklis, kurā cilvēks notikumus vai situācijas uztver kā nepanesamas grūtības, kas pārsniedz</a:t>
            </a:r>
            <a:r>
              <a:rPr lang="lv-LV" sz="1800" kern="0" dirty="0">
                <a:solidFill>
                  <a:srgbClr val="595959"/>
                </a:solidFill>
                <a:effectLst/>
                <a:ea typeface="Calibri" panose="020F0502020204030204" pitchFamily="34" charset="0"/>
              </a:rPr>
              <a:t> viņa ierastos situācijas risināšanas veidus un galā tikšanas stratēģijas. Ja indivīds netiek galā vai nesaņem palīdzību, krīze var radīt nopietnus kognitīvus un emocionālus traucējumus.</a:t>
            </a:r>
            <a:endParaRPr lang="lv-LV" sz="1800" kern="1000" dirty="0">
              <a:solidFill>
                <a:srgbClr val="595959"/>
              </a:solidFill>
              <a:effectLst/>
              <a:ea typeface="Calibri" panose="020F0502020204030204" pitchFamily="34" charset="0"/>
            </a:endParaRPr>
          </a:p>
          <a:p>
            <a:pPr algn="just"/>
            <a:r>
              <a:rPr lang="lv-LV" sz="1800" i="1" dirty="0">
                <a:solidFill>
                  <a:srgbClr val="000000"/>
                </a:solidFill>
                <a:effectLst/>
                <a:ea typeface="Calibri" panose="020F0502020204030204" pitchFamily="34" charset="0"/>
                <a:cs typeface="Calibri" panose="020F0502020204030204" pitchFamily="34" charset="0"/>
              </a:rPr>
              <a:t>James</a:t>
            </a:r>
            <a:r>
              <a:rPr lang="lv-LV" sz="1800" dirty="0">
                <a:solidFill>
                  <a:srgbClr val="000000"/>
                </a:solidFill>
                <a:effectLst/>
                <a:ea typeface="Calibri" panose="020F0502020204030204" pitchFamily="34" charset="0"/>
                <a:cs typeface="Calibri" panose="020F0502020204030204" pitchFamily="34" charset="0"/>
              </a:rPr>
              <a:t>, </a:t>
            </a:r>
            <a:r>
              <a:rPr lang="lv-LV" sz="1800" i="1" dirty="0">
                <a:solidFill>
                  <a:srgbClr val="000000"/>
                </a:solidFill>
                <a:effectLst/>
                <a:ea typeface="Calibri" panose="020F0502020204030204" pitchFamily="34" charset="0"/>
                <a:cs typeface="Calibri" panose="020F0502020204030204" pitchFamily="34" charset="0"/>
              </a:rPr>
              <a:t>R. K.</a:t>
            </a:r>
            <a:r>
              <a:rPr lang="lv-LV" sz="1800" dirty="0">
                <a:solidFill>
                  <a:srgbClr val="000000"/>
                </a:solidFill>
                <a:effectLst/>
                <a:ea typeface="Calibri" panose="020F0502020204030204" pitchFamily="34" charset="0"/>
                <a:cs typeface="Calibri" panose="020F0502020204030204" pitchFamily="34" charset="0"/>
              </a:rPr>
              <a:t>, &amp; </a:t>
            </a:r>
            <a:r>
              <a:rPr lang="lv-LV" sz="1800" i="1" dirty="0" err="1">
                <a:solidFill>
                  <a:srgbClr val="000000"/>
                </a:solidFill>
                <a:effectLst/>
                <a:ea typeface="Calibri" panose="020F0502020204030204" pitchFamily="34" charset="0"/>
                <a:cs typeface="Calibri" panose="020F0502020204030204" pitchFamily="34" charset="0"/>
              </a:rPr>
              <a:t>Gilliland</a:t>
            </a:r>
            <a:r>
              <a:rPr lang="lv-LV" sz="1800" i="1" dirty="0">
                <a:solidFill>
                  <a:srgbClr val="000000"/>
                </a:solidFill>
                <a:effectLst/>
                <a:ea typeface="Calibri" panose="020F0502020204030204" pitchFamily="34" charset="0"/>
                <a:cs typeface="Calibri" panose="020F0502020204030204" pitchFamily="34" charset="0"/>
              </a:rPr>
              <a:t>, B. E. (2012</a:t>
            </a:r>
            <a:r>
              <a:rPr lang="lv-LV" sz="1800" dirty="0">
                <a:solidFill>
                  <a:srgbClr val="000000"/>
                </a:solidFill>
                <a:effectLst/>
                <a:ea typeface="Calibri" panose="020F0502020204030204" pitchFamily="34" charset="0"/>
                <a:cs typeface="Calibri" panose="020F0502020204030204" pitchFamily="34" charset="0"/>
              </a:rPr>
              <a:t>). </a:t>
            </a:r>
            <a:r>
              <a:rPr lang="lv-LV" sz="1800" i="1" dirty="0" err="1">
                <a:solidFill>
                  <a:srgbClr val="000000"/>
                </a:solidFill>
                <a:effectLst/>
                <a:ea typeface="Calibri" panose="020F0502020204030204" pitchFamily="34" charset="0"/>
                <a:cs typeface="Calibri" panose="020F0502020204030204" pitchFamily="34" charset="0"/>
              </a:rPr>
              <a:t>Crisis</a:t>
            </a:r>
            <a:r>
              <a:rPr lang="lv-LV" sz="1800" i="1" dirty="0">
                <a:solidFill>
                  <a:srgbClr val="000000"/>
                </a:solidFill>
                <a:effectLst/>
                <a:ea typeface="Calibri" panose="020F0502020204030204" pitchFamily="34" charset="0"/>
                <a:cs typeface="Calibri" panose="020F0502020204030204" pitchFamily="34" charset="0"/>
              </a:rPr>
              <a:t> </a:t>
            </a:r>
            <a:r>
              <a:rPr lang="lv-LV" sz="1800" i="1" dirty="0" err="1">
                <a:solidFill>
                  <a:srgbClr val="000000"/>
                </a:solidFill>
                <a:effectLst/>
                <a:ea typeface="Calibri" panose="020F0502020204030204" pitchFamily="34" charset="0"/>
                <a:cs typeface="Calibri" panose="020F0502020204030204" pitchFamily="34" charset="0"/>
              </a:rPr>
              <a:t>Intervention</a:t>
            </a:r>
            <a:r>
              <a:rPr lang="lv-LV" sz="1800" i="1" dirty="0">
                <a:solidFill>
                  <a:srgbClr val="000000"/>
                </a:solidFill>
                <a:effectLst/>
                <a:ea typeface="Calibri" panose="020F0502020204030204" pitchFamily="34" charset="0"/>
                <a:cs typeface="Calibri" panose="020F0502020204030204" pitchFamily="34" charset="0"/>
              </a:rPr>
              <a:t> </a:t>
            </a:r>
            <a:r>
              <a:rPr lang="lv-LV" sz="1800" i="1" dirty="0" err="1">
                <a:solidFill>
                  <a:srgbClr val="000000"/>
                </a:solidFill>
                <a:effectLst/>
                <a:ea typeface="Calibri" panose="020F0502020204030204" pitchFamily="34" charset="0"/>
                <a:cs typeface="Calibri" panose="020F0502020204030204" pitchFamily="34" charset="0"/>
              </a:rPr>
              <a:t>Strategies</a:t>
            </a:r>
            <a:r>
              <a:rPr lang="lv-LV" sz="1800" dirty="0">
                <a:solidFill>
                  <a:srgbClr val="000000"/>
                </a:solidFill>
                <a:effectLst/>
                <a:ea typeface="Calibri" panose="020F0502020204030204" pitchFamily="34" charset="0"/>
                <a:cs typeface="Calibri" panose="020F0502020204030204" pitchFamily="34" charset="0"/>
              </a:rPr>
              <a:t> (</a:t>
            </a:r>
            <a:r>
              <a:rPr lang="lv-LV" sz="1800" i="1" dirty="0">
                <a:solidFill>
                  <a:srgbClr val="000000"/>
                </a:solidFill>
                <a:effectLst/>
                <a:ea typeface="Calibri" panose="020F0502020204030204" pitchFamily="34" charset="0"/>
                <a:cs typeface="Calibri" panose="020F0502020204030204" pitchFamily="34" charset="0"/>
              </a:rPr>
              <a:t>7th </a:t>
            </a:r>
            <a:r>
              <a:rPr lang="lv-LV" sz="1800" i="1" dirty="0" err="1">
                <a:solidFill>
                  <a:srgbClr val="000000"/>
                </a:solidFill>
                <a:effectLst/>
                <a:ea typeface="Calibri" panose="020F0502020204030204" pitchFamily="34" charset="0"/>
                <a:cs typeface="Calibri" panose="020F0502020204030204" pitchFamily="34" charset="0"/>
              </a:rPr>
              <a:t>ed</a:t>
            </a:r>
            <a:r>
              <a:rPr lang="lv-LV" sz="1800" dirty="0">
                <a:solidFill>
                  <a:srgbClr val="000000"/>
                </a:solidFill>
                <a:effectLst/>
                <a:ea typeface="Calibri" panose="020F0502020204030204" pitchFamily="34" charset="0"/>
                <a:cs typeface="Calibri" panose="020F0502020204030204" pitchFamily="34" charset="0"/>
              </a:rPr>
              <a:t>.). </a:t>
            </a:r>
            <a:r>
              <a:rPr lang="lv-LV" sz="1800" dirty="0" err="1">
                <a:solidFill>
                  <a:srgbClr val="000000"/>
                </a:solidFill>
                <a:effectLst/>
                <a:ea typeface="Calibri" panose="020F0502020204030204" pitchFamily="34" charset="0"/>
                <a:cs typeface="Calibri" panose="020F0502020204030204" pitchFamily="34" charset="0"/>
              </a:rPr>
              <a:t>Belmont</a:t>
            </a:r>
            <a:r>
              <a:rPr lang="lv-LV" sz="1800" dirty="0">
                <a:solidFill>
                  <a:srgbClr val="000000"/>
                </a:solidFill>
                <a:effectLst/>
                <a:ea typeface="Calibri" panose="020F0502020204030204" pitchFamily="34" charset="0"/>
                <a:cs typeface="Calibri" panose="020F0502020204030204" pitchFamily="34" charset="0"/>
              </a:rPr>
              <a:t>, CA: </a:t>
            </a:r>
            <a:r>
              <a:rPr lang="lv-LV" sz="1800" i="1" dirty="0" err="1">
                <a:solidFill>
                  <a:srgbClr val="000000"/>
                </a:solidFill>
                <a:effectLst/>
                <a:ea typeface="Calibri" panose="020F0502020204030204" pitchFamily="34" charset="0"/>
                <a:cs typeface="Calibri" panose="020F0502020204030204" pitchFamily="34" charset="0"/>
              </a:rPr>
              <a:t>Brooks</a:t>
            </a:r>
            <a:r>
              <a:rPr lang="lv-LV" sz="1800" dirty="0">
                <a:solidFill>
                  <a:srgbClr val="000000"/>
                </a:solidFill>
                <a:effectLst/>
                <a:ea typeface="Calibri" panose="020F0502020204030204" pitchFamily="34" charset="0"/>
                <a:cs typeface="Calibri" panose="020F0502020204030204" pitchFamily="34" charset="0"/>
              </a:rPr>
              <a:t> </a:t>
            </a:r>
            <a:r>
              <a:rPr lang="lv-LV" sz="1800" i="1" dirty="0" err="1">
                <a:solidFill>
                  <a:srgbClr val="000000"/>
                </a:solidFill>
                <a:effectLst/>
                <a:ea typeface="Calibri" panose="020F0502020204030204" pitchFamily="34" charset="0"/>
                <a:cs typeface="Calibri" panose="020F0502020204030204" pitchFamily="34" charset="0"/>
              </a:rPr>
              <a:t>Cole</a:t>
            </a:r>
            <a:r>
              <a:rPr lang="lv-LV" sz="1800" i="1" dirty="0">
                <a:solidFill>
                  <a:srgbClr val="000000"/>
                </a:solidFill>
                <a:effectLst/>
                <a:ea typeface="Calibri" panose="020F0502020204030204" pitchFamily="34" charset="0"/>
                <a:cs typeface="Calibri" panose="020F0502020204030204" pitchFamily="34" charset="0"/>
              </a:rPr>
              <a:t>, </a:t>
            </a:r>
            <a:r>
              <a:rPr lang="lv-LV" sz="1800" dirty="0">
                <a:solidFill>
                  <a:srgbClr val="000000"/>
                </a:solidFill>
                <a:effectLst/>
                <a:ea typeface="Calibri" panose="020F0502020204030204" pitchFamily="34" charset="0"/>
                <a:cs typeface="Calibri" panose="020F0502020204030204" pitchFamily="34" charset="0"/>
              </a:rPr>
              <a:t>p. 6.</a:t>
            </a:r>
            <a:endParaRPr lang="lv-LV" sz="1800" dirty="0">
              <a:effectLst/>
              <a:ea typeface="Calibri" panose="020F0502020204030204" pitchFamily="34" charset="0"/>
            </a:endParaRPr>
          </a:p>
        </p:txBody>
      </p:sp>
      <p:sp>
        <p:nvSpPr>
          <p:cNvPr id="6" name="Taisnstūris 5">
            <a:extLst>
              <a:ext uri="{FF2B5EF4-FFF2-40B4-BE49-F238E27FC236}">
                <a16:creationId xmlns:a16="http://schemas.microsoft.com/office/drawing/2014/main" id="{44390B9D-1C73-E854-8EE8-987796A61E97}"/>
              </a:ext>
            </a:extLst>
          </p:cNvPr>
          <p:cNvSpPr/>
          <p:nvPr/>
        </p:nvSpPr>
        <p:spPr>
          <a:xfrm>
            <a:off x="0" y="0"/>
            <a:ext cx="12192000" cy="2458719"/>
          </a:xfrm>
          <a:prstGeom prst="rect">
            <a:avLst/>
          </a:prstGeom>
          <a:solidFill>
            <a:srgbClr val="FF0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800" b="1" dirty="0">
              <a:solidFill>
                <a:srgbClr val="FF0000"/>
              </a:solidFill>
              <a:ea typeface="League Spartan" charset="0"/>
              <a:cs typeface="Poppins" pitchFamily="2" charset="77"/>
            </a:endParaRPr>
          </a:p>
        </p:txBody>
      </p:sp>
      <p:sp>
        <p:nvSpPr>
          <p:cNvPr id="3" name="TextBox 2">
            <a:extLst>
              <a:ext uri="{FF2B5EF4-FFF2-40B4-BE49-F238E27FC236}">
                <a16:creationId xmlns:a16="http://schemas.microsoft.com/office/drawing/2014/main" id="{56E1E249-1F34-97BE-FBB9-993C51E44DAD}"/>
              </a:ext>
            </a:extLst>
          </p:cNvPr>
          <p:cNvSpPr txBox="1"/>
          <p:nvPr/>
        </p:nvSpPr>
        <p:spPr>
          <a:xfrm>
            <a:off x="274320" y="882503"/>
            <a:ext cx="11503152" cy="954107"/>
          </a:xfrm>
          <a:prstGeom prst="rect">
            <a:avLst/>
          </a:prstGeom>
          <a:noFill/>
        </p:spPr>
        <p:txBody>
          <a:bodyPr wrap="square">
            <a:spAutoFit/>
          </a:bodyPr>
          <a:lstStyle/>
          <a:p>
            <a:r>
              <a:rPr lang="lv-LV" sz="2800" b="1" dirty="0">
                <a:solidFill>
                  <a:schemeClr val="tx2">
                    <a:lumMod val="50000"/>
                  </a:schemeClr>
                </a:solidFill>
              </a:rPr>
              <a:t>Apdraudējums</a:t>
            </a:r>
            <a:r>
              <a:rPr lang="lv-LV" sz="2800" dirty="0">
                <a:solidFill>
                  <a:schemeClr val="tx2">
                    <a:lumMod val="50000"/>
                  </a:schemeClr>
                </a:solidFill>
              </a:rPr>
              <a:t> </a:t>
            </a:r>
            <a:r>
              <a:rPr lang="lv-LV" sz="2800" i="1" dirty="0">
                <a:solidFill>
                  <a:schemeClr val="tx2">
                    <a:lumMod val="50000"/>
                  </a:schemeClr>
                </a:solidFill>
              </a:rPr>
              <a:t>(</a:t>
            </a:r>
            <a:r>
              <a:rPr lang="lv-LV" sz="2800" i="1" dirty="0" err="1">
                <a:solidFill>
                  <a:schemeClr val="tx2">
                    <a:lumMod val="50000"/>
                  </a:schemeClr>
                </a:solidFill>
              </a:rPr>
              <a:t>hazard</a:t>
            </a:r>
            <a:r>
              <a:rPr lang="lv-LV" sz="2800" i="1" dirty="0">
                <a:solidFill>
                  <a:schemeClr val="tx2">
                    <a:lumMod val="50000"/>
                  </a:schemeClr>
                </a:solidFill>
              </a:rPr>
              <a:t>) </a:t>
            </a:r>
            <a:r>
              <a:rPr lang="lv-LV" sz="2800" dirty="0">
                <a:solidFill>
                  <a:schemeClr val="tx2">
                    <a:lumMod val="50000"/>
                  </a:schemeClr>
                </a:solidFill>
              </a:rPr>
              <a:t>ir situācija, kurā pastāv dzīvībai un/vai fiziskajai, garīgajai, psiholoģiskajai veselībai bīstami apstākļi.</a:t>
            </a:r>
          </a:p>
        </p:txBody>
      </p:sp>
      <p:sp>
        <p:nvSpPr>
          <p:cNvPr id="5" name="TextBox 4">
            <a:extLst>
              <a:ext uri="{FF2B5EF4-FFF2-40B4-BE49-F238E27FC236}">
                <a16:creationId xmlns:a16="http://schemas.microsoft.com/office/drawing/2014/main" id="{7EE9DF2A-B4CC-C6E6-8B12-974DB1FDCFC8}"/>
              </a:ext>
            </a:extLst>
          </p:cNvPr>
          <p:cNvSpPr txBox="1"/>
          <p:nvPr/>
        </p:nvSpPr>
        <p:spPr>
          <a:xfrm>
            <a:off x="274320" y="3275897"/>
            <a:ext cx="11237976" cy="1384995"/>
          </a:xfrm>
          <a:prstGeom prst="rect">
            <a:avLst/>
          </a:prstGeom>
          <a:noFill/>
        </p:spPr>
        <p:txBody>
          <a:bodyPr wrap="square">
            <a:spAutoFit/>
          </a:bodyPr>
          <a:lstStyle/>
          <a:p>
            <a:r>
              <a:rPr lang="lv-LV" sz="2800" b="1" dirty="0">
                <a:solidFill>
                  <a:schemeClr val="tx2">
                    <a:lumMod val="50000"/>
                  </a:schemeClr>
                </a:solidFill>
              </a:rPr>
              <a:t>Apdraudējuma risks </a:t>
            </a:r>
            <a:r>
              <a:rPr lang="lv-LV" sz="2800" dirty="0">
                <a:solidFill>
                  <a:schemeClr val="tx2">
                    <a:lumMod val="50000"/>
                  </a:schemeClr>
                </a:solidFill>
              </a:rPr>
              <a:t>(</a:t>
            </a:r>
            <a:r>
              <a:rPr lang="lv-LV" sz="2800" i="1" dirty="0">
                <a:solidFill>
                  <a:schemeClr val="tx2">
                    <a:lumMod val="50000"/>
                  </a:schemeClr>
                </a:solidFill>
              </a:rPr>
              <a:t>risk </a:t>
            </a:r>
            <a:r>
              <a:rPr lang="lv-LV" sz="2800" i="1" dirty="0" err="1">
                <a:solidFill>
                  <a:schemeClr val="tx2">
                    <a:lumMod val="50000"/>
                  </a:schemeClr>
                </a:solidFill>
              </a:rPr>
              <a:t>of</a:t>
            </a:r>
            <a:r>
              <a:rPr lang="lv-LV" sz="2800" i="1" dirty="0">
                <a:solidFill>
                  <a:schemeClr val="tx2">
                    <a:lumMod val="50000"/>
                  </a:schemeClr>
                </a:solidFill>
              </a:rPr>
              <a:t> </a:t>
            </a:r>
            <a:r>
              <a:rPr lang="lv-LV" sz="2800" i="1" dirty="0" err="1">
                <a:solidFill>
                  <a:schemeClr val="tx2">
                    <a:lumMod val="50000"/>
                  </a:schemeClr>
                </a:solidFill>
              </a:rPr>
              <a:t>the</a:t>
            </a:r>
            <a:r>
              <a:rPr lang="lv-LV" sz="2800" i="1" dirty="0">
                <a:solidFill>
                  <a:schemeClr val="tx2">
                    <a:lumMod val="50000"/>
                  </a:schemeClr>
                </a:solidFill>
              </a:rPr>
              <a:t> </a:t>
            </a:r>
            <a:r>
              <a:rPr lang="lv-LV" sz="2800" i="1" dirty="0" err="1">
                <a:solidFill>
                  <a:schemeClr val="tx2">
                    <a:lumMod val="50000"/>
                  </a:schemeClr>
                </a:solidFill>
              </a:rPr>
              <a:t>threat</a:t>
            </a:r>
            <a:r>
              <a:rPr lang="lv-LV" sz="2800" i="1" dirty="0">
                <a:solidFill>
                  <a:schemeClr val="tx2">
                    <a:lumMod val="50000"/>
                  </a:schemeClr>
                </a:solidFill>
              </a:rPr>
              <a:t>, </a:t>
            </a:r>
            <a:r>
              <a:rPr lang="lv-LV" sz="2800" i="1" dirty="0" err="1">
                <a:solidFill>
                  <a:schemeClr val="tx2">
                    <a:lumMod val="50000"/>
                  </a:schemeClr>
                </a:solidFill>
              </a:rPr>
              <a:t>hazard</a:t>
            </a:r>
            <a:r>
              <a:rPr lang="lv-LV" sz="2800" i="1" dirty="0">
                <a:solidFill>
                  <a:schemeClr val="tx2">
                    <a:lumMod val="50000"/>
                  </a:schemeClr>
                </a:solidFill>
              </a:rPr>
              <a:t>) </a:t>
            </a:r>
            <a:r>
              <a:rPr lang="lv-LV" sz="2800" dirty="0">
                <a:solidFill>
                  <a:schemeClr val="tx2">
                    <a:lumMod val="50000"/>
                  </a:schemeClr>
                </a:solidFill>
              </a:rPr>
              <a:t>ir paredzamas situācijas vai pieņēmumi par iespējamiem bīstamiem apstākļiem nākotnē un/vai apstākļu negatīvu attīstību. </a:t>
            </a:r>
          </a:p>
        </p:txBody>
      </p:sp>
    </p:spTree>
    <p:extLst>
      <p:ext uri="{BB962C8B-B14F-4D97-AF65-F5344CB8AC3E}">
        <p14:creationId xmlns:p14="http://schemas.microsoft.com/office/powerpoint/2010/main" val="22606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280312" y="575821"/>
            <a:ext cx="11740062" cy="5958038"/>
            <a:chOff x="280312" y="575821"/>
            <a:chExt cx="11740062" cy="5958038"/>
          </a:xfrm>
        </p:grpSpPr>
        <p:pic>
          <p:nvPicPr>
            <p:cNvPr id="4" name="Picture 3"/>
            <p:cNvPicPr>
              <a:picLocks noChangeAspect="1"/>
            </p:cNvPicPr>
            <p:nvPr/>
          </p:nvPicPr>
          <p:blipFill>
            <a:blip r:embed="rId2"/>
            <a:stretch>
              <a:fillRect/>
            </a:stretch>
          </p:blipFill>
          <p:spPr>
            <a:xfrm>
              <a:off x="280312" y="575821"/>
              <a:ext cx="11740062" cy="5958038"/>
            </a:xfrm>
            <a:prstGeom prst="rect">
              <a:avLst/>
            </a:prstGeom>
          </p:spPr>
        </p:pic>
        <p:sp>
          <p:nvSpPr>
            <p:cNvPr id="9" name="TextBox 8"/>
            <p:cNvSpPr txBox="1"/>
            <p:nvPr/>
          </p:nvSpPr>
          <p:spPr>
            <a:xfrm rot="3422468">
              <a:off x="10068979" y="2876189"/>
              <a:ext cx="2891729" cy="369332"/>
            </a:xfrm>
            <a:prstGeom prst="rect">
              <a:avLst/>
            </a:prstGeom>
            <a:noFill/>
          </p:spPr>
          <p:txBody>
            <a:bodyPr wrap="square" rtlCol="0">
              <a:spAutoFit/>
            </a:bodyPr>
            <a:lstStyle/>
            <a:p>
              <a:r>
                <a:rPr lang="lv-LV" b="1" dirty="0"/>
                <a:t>Sociālā atbalsta joma</a:t>
              </a:r>
              <a:endParaRPr lang="en-GB" b="1" dirty="0"/>
            </a:p>
          </p:txBody>
        </p:sp>
        <p:sp>
          <p:nvSpPr>
            <p:cNvPr id="10" name="TextBox 9"/>
            <p:cNvSpPr txBox="1"/>
            <p:nvPr/>
          </p:nvSpPr>
          <p:spPr>
            <a:xfrm rot="19679162">
              <a:off x="1160503" y="699524"/>
              <a:ext cx="2891729" cy="646331"/>
            </a:xfrm>
            <a:prstGeom prst="rect">
              <a:avLst/>
            </a:prstGeom>
            <a:noFill/>
          </p:spPr>
          <p:txBody>
            <a:bodyPr wrap="square" rtlCol="0">
              <a:spAutoFit/>
            </a:bodyPr>
            <a:lstStyle/>
            <a:p>
              <a:r>
                <a:rPr lang="lv-LV" b="1" dirty="0"/>
                <a:t>Agrīnais atbalsts, ģimenes atbalsta plāns</a:t>
              </a:r>
              <a:endParaRPr lang="en-GB" b="1" dirty="0"/>
            </a:p>
          </p:txBody>
        </p:sp>
        <p:sp>
          <p:nvSpPr>
            <p:cNvPr id="11" name="TextBox 10"/>
            <p:cNvSpPr txBox="1"/>
            <p:nvPr/>
          </p:nvSpPr>
          <p:spPr>
            <a:xfrm>
              <a:off x="7720445" y="5091545"/>
              <a:ext cx="2348346" cy="369332"/>
            </a:xfrm>
            <a:prstGeom prst="rect">
              <a:avLst/>
            </a:prstGeom>
            <a:noFill/>
          </p:spPr>
          <p:txBody>
            <a:bodyPr wrap="square" rtlCol="0">
              <a:spAutoFit/>
            </a:bodyPr>
            <a:lstStyle/>
            <a:p>
              <a:r>
                <a:rPr lang="lv-LV" dirty="0">
                  <a:solidFill>
                    <a:schemeClr val="bg1"/>
                  </a:solidFill>
                </a:rPr>
                <a:t>Ārpus ģimenes aprūpe</a:t>
              </a:r>
              <a:endParaRPr lang="en-GB" dirty="0">
                <a:solidFill>
                  <a:schemeClr val="bg1"/>
                </a:solidFill>
              </a:endParaRPr>
            </a:p>
          </p:txBody>
        </p:sp>
        <p:sp>
          <p:nvSpPr>
            <p:cNvPr id="12" name="TextBox 11"/>
            <p:cNvSpPr txBox="1"/>
            <p:nvPr/>
          </p:nvSpPr>
          <p:spPr>
            <a:xfrm>
              <a:off x="7872845" y="5243945"/>
              <a:ext cx="2348346" cy="369332"/>
            </a:xfrm>
            <a:prstGeom prst="rect">
              <a:avLst/>
            </a:prstGeom>
            <a:noFill/>
          </p:spPr>
          <p:txBody>
            <a:bodyPr wrap="square" rtlCol="0">
              <a:spAutoFit/>
            </a:bodyPr>
            <a:lstStyle/>
            <a:p>
              <a:r>
                <a:rPr lang="lv-LV" dirty="0">
                  <a:solidFill>
                    <a:schemeClr val="bg1"/>
                  </a:solidFill>
                </a:rPr>
                <a:t>Ārpus ģimenes aprūpe</a:t>
              </a:r>
              <a:endParaRPr lang="en-GB" dirty="0">
                <a:solidFill>
                  <a:schemeClr val="bg1"/>
                </a:solidFill>
              </a:endParaRPr>
            </a:p>
          </p:txBody>
        </p:sp>
        <p:sp>
          <p:nvSpPr>
            <p:cNvPr id="13" name="TextBox 12"/>
            <p:cNvSpPr txBox="1"/>
            <p:nvPr/>
          </p:nvSpPr>
          <p:spPr>
            <a:xfrm>
              <a:off x="6549736" y="3667990"/>
              <a:ext cx="3363192" cy="369332"/>
            </a:xfrm>
            <a:prstGeom prst="rect">
              <a:avLst/>
            </a:prstGeom>
            <a:noFill/>
          </p:spPr>
          <p:txBody>
            <a:bodyPr wrap="square" rtlCol="0">
              <a:spAutoFit/>
            </a:bodyPr>
            <a:lstStyle/>
            <a:p>
              <a:r>
                <a:rPr lang="lv-LV" dirty="0">
                  <a:solidFill>
                    <a:schemeClr val="bg1"/>
                  </a:solidFill>
                </a:rPr>
                <a:t>Bērnu tiesību aizsardzības plāns</a:t>
              </a:r>
              <a:endParaRPr lang="en-GB" dirty="0">
                <a:solidFill>
                  <a:schemeClr val="bg1"/>
                </a:solidFill>
              </a:endParaRPr>
            </a:p>
          </p:txBody>
        </p:sp>
        <p:sp>
          <p:nvSpPr>
            <p:cNvPr id="14" name="TextBox 13"/>
            <p:cNvSpPr txBox="1"/>
            <p:nvPr/>
          </p:nvSpPr>
          <p:spPr>
            <a:xfrm>
              <a:off x="5091545" y="2531172"/>
              <a:ext cx="3363192" cy="369332"/>
            </a:xfrm>
            <a:prstGeom prst="rect">
              <a:avLst/>
            </a:prstGeom>
            <a:noFill/>
          </p:spPr>
          <p:txBody>
            <a:bodyPr wrap="square" rtlCol="0">
              <a:spAutoFit/>
            </a:bodyPr>
            <a:lstStyle/>
            <a:p>
              <a:r>
                <a:rPr lang="lv-LV" dirty="0">
                  <a:solidFill>
                    <a:schemeClr val="bg1"/>
                  </a:solidFill>
                </a:rPr>
                <a:t>Bērna vajadzību (atbalsta) plāns</a:t>
              </a:r>
              <a:endParaRPr lang="en-GB" dirty="0">
                <a:solidFill>
                  <a:schemeClr val="bg1"/>
                </a:solidFill>
              </a:endParaRPr>
            </a:p>
          </p:txBody>
        </p:sp>
        <p:sp>
          <p:nvSpPr>
            <p:cNvPr id="15" name="TextBox 14"/>
            <p:cNvSpPr txBox="1"/>
            <p:nvPr/>
          </p:nvSpPr>
          <p:spPr>
            <a:xfrm>
              <a:off x="2322066" y="3554840"/>
              <a:ext cx="3363192" cy="369332"/>
            </a:xfrm>
            <a:prstGeom prst="rect">
              <a:avLst/>
            </a:prstGeom>
            <a:noFill/>
          </p:spPr>
          <p:txBody>
            <a:bodyPr wrap="square" rtlCol="0">
              <a:spAutoFit/>
            </a:bodyPr>
            <a:lstStyle/>
            <a:p>
              <a:r>
                <a:rPr lang="lv-LV" dirty="0">
                  <a:solidFill>
                    <a:schemeClr val="bg1"/>
                  </a:solidFill>
                </a:rPr>
                <a:t>Vienas iestādes lauks</a:t>
              </a:r>
              <a:endParaRPr lang="en-GB" dirty="0">
                <a:solidFill>
                  <a:schemeClr val="bg1"/>
                </a:solidFill>
              </a:endParaRPr>
            </a:p>
          </p:txBody>
        </p:sp>
        <p:sp>
          <p:nvSpPr>
            <p:cNvPr id="16" name="TextBox 15"/>
            <p:cNvSpPr txBox="1"/>
            <p:nvPr/>
          </p:nvSpPr>
          <p:spPr>
            <a:xfrm>
              <a:off x="4708511" y="4393842"/>
              <a:ext cx="3363192" cy="369332"/>
            </a:xfrm>
            <a:prstGeom prst="rect">
              <a:avLst/>
            </a:prstGeom>
            <a:noFill/>
          </p:spPr>
          <p:txBody>
            <a:bodyPr wrap="square" rtlCol="0">
              <a:spAutoFit/>
            </a:bodyPr>
            <a:lstStyle/>
            <a:p>
              <a:r>
                <a:rPr lang="lv-LV" dirty="0">
                  <a:solidFill>
                    <a:schemeClr val="bg1"/>
                  </a:solidFill>
                </a:rPr>
                <a:t>Vairāku iestāžu lauks</a:t>
              </a:r>
              <a:endParaRPr lang="en-GB" dirty="0">
                <a:solidFill>
                  <a:schemeClr val="bg1"/>
                </a:solidFill>
              </a:endParaRPr>
            </a:p>
          </p:txBody>
        </p:sp>
        <p:sp>
          <p:nvSpPr>
            <p:cNvPr id="17" name="TextBox 16"/>
            <p:cNvSpPr txBox="1"/>
            <p:nvPr/>
          </p:nvSpPr>
          <p:spPr>
            <a:xfrm rot="17822357">
              <a:off x="-368437" y="3831873"/>
              <a:ext cx="3363192" cy="369332"/>
            </a:xfrm>
            <a:prstGeom prst="rect">
              <a:avLst/>
            </a:prstGeom>
            <a:noFill/>
          </p:spPr>
          <p:txBody>
            <a:bodyPr wrap="square" rtlCol="0">
              <a:spAutoFit/>
            </a:bodyPr>
            <a:lstStyle/>
            <a:p>
              <a:r>
                <a:rPr lang="lv-LV" dirty="0">
                  <a:solidFill>
                    <a:schemeClr val="tx1">
                      <a:lumMod val="95000"/>
                      <a:lumOff val="5000"/>
                    </a:schemeClr>
                  </a:solidFill>
                </a:rPr>
                <a:t>1. Universālais līmenis</a:t>
              </a:r>
              <a:endParaRPr lang="en-GB" dirty="0">
                <a:solidFill>
                  <a:schemeClr val="tx1">
                    <a:lumMod val="95000"/>
                    <a:lumOff val="5000"/>
                  </a:schemeClr>
                </a:solidFill>
              </a:endParaRPr>
            </a:p>
          </p:txBody>
        </p:sp>
        <p:sp>
          <p:nvSpPr>
            <p:cNvPr id="18" name="TextBox 17"/>
            <p:cNvSpPr txBox="1"/>
            <p:nvPr/>
          </p:nvSpPr>
          <p:spPr>
            <a:xfrm rot="19981066">
              <a:off x="2149777" y="1743232"/>
              <a:ext cx="3363192" cy="369332"/>
            </a:xfrm>
            <a:prstGeom prst="rect">
              <a:avLst/>
            </a:prstGeom>
            <a:noFill/>
          </p:spPr>
          <p:txBody>
            <a:bodyPr wrap="square" rtlCol="0">
              <a:spAutoFit/>
            </a:bodyPr>
            <a:lstStyle/>
            <a:p>
              <a:r>
                <a:rPr lang="lv-LV" dirty="0">
                  <a:solidFill>
                    <a:schemeClr val="tx1">
                      <a:lumMod val="95000"/>
                      <a:lumOff val="5000"/>
                    </a:schemeClr>
                  </a:solidFill>
                </a:rPr>
                <a:t>2. Papildus atbalsta līmenis</a:t>
              </a:r>
              <a:endParaRPr lang="en-GB" dirty="0">
                <a:solidFill>
                  <a:schemeClr val="tx1">
                    <a:lumMod val="95000"/>
                    <a:lumOff val="5000"/>
                  </a:schemeClr>
                </a:solidFill>
              </a:endParaRPr>
            </a:p>
          </p:txBody>
        </p:sp>
        <p:sp>
          <p:nvSpPr>
            <p:cNvPr id="19" name="TextBox 18"/>
            <p:cNvSpPr txBox="1"/>
            <p:nvPr/>
          </p:nvSpPr>
          <p:spPr>
            <a:xfrm rot="1468845">
              <a:off x="6673881" y="1875115"/>
              <a:ext cx="3363192" cy="369332"/>
            </a:xfrm>
            <a:prstGeom prst="rect">
              <a:avLst/>
            </a:prstGeom>
            <a:noFill/>
          </p:spPr>
          <p:txBody>
            <a:bodyPr wrap="square" rtlCol="0">
              <a:spAutoFit/>
            </a:bodyPr>
            <a:lstStyle/>
            <a:p>
              <a:r>
                <a:rPr lang="lv-LV" dirty="0">
                  <a:solidFill>
                    <a:schemeClr val="tx1">
                      <a:lumMod val="95000"/>
                      <a:lumOff val="5000"/>
                    </a:schemeClr>
                  </a:solidFill>
                </a:rPr>
                <a:t>3. Kompleksas vajadzības</a:t>
              </a:r>
              <a:endParaRPr lang="en-GB" dirty="0">
                <a:solidFill>
                  <a:schemeClr val="tx1">
                    <a:lumMod val="95000"/>
                    <a:lumOff val="5000"/>
                  </a:schemeClr>
                </a:solidFill>
              </a:endParaRPr>
            </a:p>
          </p:txBody>
        </p:sp>
        <p:sp>
          <p:nvSpPr>
            <p:cNvPr id="20" name="TextBox 19"/>
            <p:cNvSpPr txBox="1"/>
            <p:nvPr/>
          </p:nvSpPr>
          <p:spPr>
            <a:xfrm rot="3959004">
              <a:off x="9150465" y="4486741"/>
              <a:ext cx="3363192" cy="369332"/>
            </a:xfrm>
            <a:prstGeom prst="rect">
              <a:avLst/>
            </a:prstGeom>
            <a:noFill/>
          </p:spPr>
          <p:txBody>
            <a:bodyPr wrap="square" rtlCol="0">
              <a:spAutoFit/>
            </a:bodyPr>
            <a:lstStyle/>
            <a:p>
              <a:r>
                <a:rPr lang="lv-LV" dirty="0">
                  <a:solidFill>
                    <a:schemeClr val="tx1">
                      <a:lumMod val="95000"/>
                      <a:lumOff val="5000"/>
                    </a:schemeClr>
                  </a:solidFill>
                </a:rPr>
                <a:t>4. Apdraudējuma līmenis</a:t>
              </a:r>
              <a:endParaRPr lang="en-GB" dirty="0">
                <a:solidFill>
                  <a:schemeClr val="tx1">
                    <a:lumMod val="95000"/>
                    <a:lumOff val="5000"/>
                  </a:schemeClr>
                </a:solidFill>
              </a:endParaRPr>
            </a:p>
          </p:txBody>
        </p:sp>
      </p:grpSp>
    </p:spTree>
    <p:extLst>
      <p:ext uri="{BB962C8B-B14F-4D97-AF65-F5344CB8AC3E}">
        <p14:creationId xmlns:p14="http://schemas.microsoft.com/office/powerpoint/2010/main" val="157955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28B381-0DED-F776-0BB5-8673DEC3674A}"/>
              </a:ext>
            </a:extLst>
          </p:cNvPr>
          <p:cNvSpPr txBox="1"/>
          <p:nvPr/>
        </p:nvSpPr>
        <p:spPr>
          <a:xfrm>
            <a:off x="4989576" y="261217"/>
            <a:ext cx="6937248" cy="5016758"/>
          </a:xfrm>
          <a:prstGeom prst="rect">
            <a:avLst/>
          </a:prstGeom>
          <a:noFill/>
        </p:spPr>
        <p:txBody>
          <a:bodyPr wrap="square">
            <a:spAutoFit/>
          </a:bodyPr>
          <a:lstStyle/>
          <a:p>
            <a:pPr marL="285750" indent="-285750">
              <a:buFont typeface="Arial" panose="020B0604020202020204" pitchFamily="34" charset="0"/>
              <a:buChar char="•"/>
            </a:pPr>
            <a:r>
              <a:rPr lang="lv-LV" sz="3200" dirty="0">
                <a:solidFill>
                  <a:schemeClr val="tx2"/>
                </a:solidFill>
                <a:ea typeface="League Spartan" charset="0"/>
                <a:cs typeface="Poppins" pitchFamily="2" charset="77"/>
              </a:rPr>
              <a:t>Katrai jomai, katram speciālistam ir sava loma šajā kopīgajā bērnu tiesību aizsardzības un labklājības sistēmā.</a:t>
            </a:r>
          </a:p>
          <a:p>
            <a:endParaRPr lang="lv-LV" sz="3200" dirty="0">
              <a:solidFill>
                <a:schemeClr val="tx2"/>
              </a:solidFill>
              <a:ea typeface="League Spartan" charset="0"/>
              <a:cs typeface="Poppins" pitchFamily="2" charset="77"/>
            </a:endParaRPr>
          </a:p>
          <a:p>
            <a:pPr marL="285750" indent="-285750">
              <a:buFont typeface="Arial" panose="020B0604020202020204" pitchFamily="34" charset="0"/>
              <a:buChar char="•"/>
            </a:pPr>
            <a:r>
              <a:rPr lang="lv-LV" sz="3200" dirty="0">
                <a:solidFill>
                  <a:schemeClr val="tx2"/>
                </a:solidFill>
                <a:ea typeface="League Spartan" charset="0"/>
                <a:cs typeface="Poppins" pitchFamily="2" charset="77"/>
              </a:rPr>
              <a:t>Bērnu tiesību aizsardzībā un bērna labklājībā pakalpojumu dalījumu un specifiskos mērķus ir būtiski aplūkot </a:t>
            </a:r>
            <a:r>
              <a:rPr lang="lv-LV" sz="3200" b="1" dirty="0">
                <a:solidFill>
                  <a:schemeClr val="tx2"/>
                </a:solidFill>
                <a:ea typeface="League Spartan" charset="0"/>
                <a:cs typeface="Poppins" pitchFamily="2" charset="77"/>
              </a:rPr>
              <a:t>apdraudējuma un apdraudējumu risku </a:t>
            </a:r>
            <a:r>
              <a:rPr lang="lv-LV" sz="3200" dirty="0">
                <a:solidFill>
                  <a:schemeClr val="tx2"/>
                </a:solidFill>
                <a:ea typeface="League Spartan" charset="0"/>
                <a:cs typeface="Poppins" pitchFamily="2" charset="77"/>
              </a:rPr>
              <a:t>kontekstā.</a:t>
            </a:r>
          </a:p>
        </p:txBody>
      </p:sp>
      <p:pic>
        <p:nvPicPr>
          <p:cNvPr id="4" name="Satura vietturis 4">
            <a:extLst>
              <a:ext uri="{FF2B5EF4-FFF2-40B4-BE49-F238E27FC236}">
                <a16:creationId xmlns:a16="http://schemas.microsoft.com/office/drawing/2014/main" id="{437F851D-A985-3C05-0C93-F2735D2915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570" y="181803"/>
            <a:ext cx="4961488" cy="4527358"/>
          </a:xfrm>
          <a:prstGeom prst="rect">
            <a:avLst/>
          </a:prstGeom>
          <a:ln>
            <a:noFill/>
          </a:ln>
        </p:spPr>
      </p:pic>
    </p:spTree>
    <p:extLst>
      <p:ext uri="{BB962C8B-B14F-4D97-AF65-F5344CB8AC3E}">
        <p14:creationId xmlns:p14="http://schemas.microsoft.com/office/powerpoint/2010/main" val="4018922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
            <a:extLst>
              <a:ext uri="{FF2B5EF4-FFF2-40B4-BE49-F238E27FC236}">
                <a16:creationId xmlns:a16="http://schemas.microsoft.com/office/drawing/2014/main" id="{4B6DB596-869A-9C75-1E2F-E567A0FADCC1}"/>
              </a:ext>
            </a:extLst>
          </p:cNvPr>
          <p:cNvGrpSpPr/>
          <p:nvPr/>
        </p:nvGrpSpPr>
        <p:grpSpPr>
          <a:xfrm>
            <a:off x="1956871" y="2389436"/>
            <a:ext cx="8278257" cy="4030481"/>
            <a:chOff x="5857301" y="5849494"/>
            <a:chExt cx="12663048" cy="6165328"/>
          </a:xfrm>
        </p:grpSpPr>
        <p:sp>
          <p:nvSpPr>
            <p:cNvPr id="16" name="Freeform 1">
              <a:extLst>
                <a:ext uri="{FF2B5EF4-FFF2-40B4-BE49-F238E27FC236}">
                  <a16:creationId xmlns:a16="http://schemas.microsoft.com/office/drawing/2014/main" id="{EE58807D-9A21-682F-AEC9-B01014D895A5}"/>
                </a:ext>
              </a:extLst>
            </p:cNvPr>
            <p:cNvSpPr>
              <a:spLocks noChangeArrowheads="1"/>
            </p:cNvSpPr>
            <p:nvPr/>
          </p:nvSpPr>
          <p:spPr bwMode="auto">
            <a:xfrm>
              <a:off x="5857301" y="7622250"/>
              <a:ext cx="4414017" cy="4392572"/>
            </a:xfrm>
            <a:custGeom>
              <a:avLst/>
              <a:gdLst>
                <a:gd name="T0" fmla="*/ 5445 w 5446"/>
                <a:gd name="T1" fmla="*/ 3052 h 5419"/>
                <a:gd name="T2" fmla="*/ 5445 w 5446"/>
                <a:gd name="T3" fmla="*/ 3052 h 5419"/>
                <a:gd name="T4" fmla="*/ 4319 w 5446"/>
                <a:gd name="T5" fmla="*/ 5418 h 5419"/>
                <a:gd name="T6" fmla="*/ 0 w 5446"/>
                <a:gd name="T7" fmla="*/ 5418 h 5419"/>
                <a:gd name="T8" fmla="*/ 0 w 5446"/>
                <a:gd name="T9" fmla="*/ 5418 h 5419"/>
                <a:gd name="T10" fmla="*/ 2393 w 5446"/>
                <a:gd name="T11" fmla="*/ 0 h 5419"/>
                <a:gd name="T12" fmla="*/ 5445 w 5446"/>
                <a:gd name="T13" fmla="*/ 3052 h 5419"/>
              </a:gdLst>
              <a:ahLst/>
              <a:cxnLst>
                <a:cxn ang="0">
                  <a:pos x="T0" y="T1"/>
                </a:cxn>
                <a:cxn ang="0">
                  <a:pos x="T2" y="T3"/>
                </a:cxn>
                <a:cxn ang="0">
                  <a:pos x="T4" y="T5"/>
                </a:cxn>
                <a:cxn ang="0">
                  <a:pos x="T6" y="T7"/>
                </a:cxn>
                <a:cxn ang="0">
                  <a:pos x="T8" y="T9"/>
                </a:cxn>
                <a:cxn ang="0">
                  <a:pos x="T10" y="T11"/>
                </a:cxn>
                <a:cxn ang="0">
                  <a:pos x="T12" y="T13"/>
                </a:cxn>
              </a:cxnLst>
              <a:rect l="0" t="0" r="r" b="b"/>
              <a:pathLst>
                <a:path w="5446" h="5419">
                  <a:moveTo>
                    <a:pt x="5445" y="3052"/>
                  </a:moveTo>
                  <a:lnTo>
                    <a:pt x="5445" y="3052"/>
                  </a:lnTo>
                  <a:cubicBezTo>
                    <a:pt x="4797" y="3647"/>
                    <a:pt x="4374" y="4482"/>
                    <a:pt x="4319" y="5418"/>
                  </a:cubicBezTo>
                  <a:lnTo>
                    <a:pt x="0" y="5418"/>
                  </a:lnTo>
                  <a:lnTo>
                    <a:pt x="0" y="5418"/>
                  </a:lnTo>
                  <a:cubicBezTo>
                    <a:pt x="56" y="3291"/>
                    <a:pt x="962" y="1375"/>
                    <a:pt x="2393" y="0"/>
                  </a:cubicBezTo>
                  <a:lnTo>
                    <a:pt x="5445" y="3052"/>
                  </a:ln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p:nvSpPr>
            <p:cNvPr id="17" name="Freeform 2">
              <a:extLst>
                <a:ext uri="{FF2B5EF4-FFF2-40B4-BE49-F238E27FC236}">
                  <a16:creationId xmlns:a16="http://schemas.microsoft.com/office/drawing/2014/main" id="{FDA152F6-9D87-55D2-3946-0D842FE5C885}"/>
                </a:ext>
              </a:extLst>
            </p:cNvPr>
            <p:cNvSpPr>
              <a:spLocks noChangeArrowheads="1"/>
            </p:cNvSpPr>
            <p:nvPr/>
          </p:nvSpPr>
          <p:spPr bwMode="auto">
            <a:xfrm>
              <a:off x="14106332" y="7622250"/>
              <a:ext cx="4414017" cy="4392572"/>
            </a:xfrm>
            <a:custGeom>
              <a:avLst/>
              <a:gdLst>
                <a:gd name="T0" fmla="*/ 5445 w 5446"/>
                <a:gd name="T1" fmla="*/ 5418 h 5419"/>
                <a:gd name="T2" fmla="*/ 1126 w 5446"/>
                <a:gd name="T3" fmla="*/ 5418 h 5419"/>
                <a:gd name="T4" fmla="*/ 1126 w 5446"/>
                <a:gd name="T5" fmla="*/ 5418 h 5419"/>
                <a:gd name="T6" fmla="*/ 0 w 5446"/>
                <a:gd name="T7" fmla="*/ 3052 h 5419"/>
                <a:gd name="T8" fmla="*/ 3053 w 5446"/>
                <a:gd name="T9" fmla="*/ 0 h 5419"/>
                <a:gd name="T10" fmla="*/ 3053 w 5446"/>
                <a:gd name="T11" fmla="*/ 0 h 5419"/>
                <a:gd name="T12" fmla="*/ 5445 w 5446"/>
                <a:gd name="T13" fmla="*/ 5418 h 5419"/>
              </a:gdLst>
              <a:ahLst/>
              <a:cxnLst>
                <a:cxn ang="0">
                  <a:pos x="T0" y="T1"/>
                </a:cxn>
                <a:cxn ang="0">
                  <a:pos x="T2" y="T3"/>
                </a:cxn>
                <a:cxn ang="0">
                  <a:pos x="T4" y="T5"/>
                </a:cxn>
                <a:cxn ang="0">
                  <a:pos x="T6" y="T7"/>
                </a:cxn>
                <a:cxn ang="0">
                  <a:pos x="T8" y="T9"/>
                </a:cxn>
                <a:cxn ang="0">
                  <a:pos x="T10" y="T11"/>
                </a:cxn>
                <a:cxn ang="0">
                  <a:pos x="T12" y="T13"/>
                </a:cxn>
              </a:cxnLst>
              <a:rect l="0" t="0" r="r" b="b"/>
              <a:pathLst>
                <a:path w="5446" h="5419">
                  <a:moveTo>
                    <a:pt x="5445" y="5418"/>
                  </a:moveTo>
                  <a:lnTo>
                    <a:pt x="1126" y="5418"/>
                  </a:lnTo>
                  <a:lnTo>
                    <a:pt x="1126" y="5418"/>
                  </a:lnTo>
                  <a:cubicBezTo>
                    <a:pt x="1071" y="4482"/>
                    <a:pt x="649" y="3647"/>
                    <a:pt x="0" y="3052"/>
                  </a:cubicBezTo>
                  <a:lnTo>
                    <a:pt x="3053" y="0"/>
                  </a:lnTo>
                  <a:lnTo>
                    <a:pt x="3053" y="0"/>
                  </a:lnTo>
                  <a:cubicBezTo>
                    <a:pt x="4482" y="1376"/>
                    <a:pt x="5388" y="3292"/>
                    <a:pt x="5445" y="5418"/>
                  </a:cubicBezTo>
                </a:path>
              </a:pathLst>
            </a:custGeom>
            <a:solidFill>
              <a:schemeClr val="accent4"/>
            </a:solidFill>
            <a:ln>
              <a:noFill/>
            </a:ln>
            <a:effectLst/>
          </p:spPr>
          <p:txBody>
            <a:bodyPr wrap="none" anchor="ctr"/>
            <a:lstStyle/>
            <a:p>
              <a:endParaRPr lang="en-US" sz="3266" dirty="0">
                <a:latin typeface="Lato Light" panose="020F0502020204030203" pitchFamily="34" charset="0"/>
              </a:endParaRPr>
            </a:p>
          </p:txBody>
        </p:sp>
        <p:sp>
          <p:nvSpPr>
            <p:cNvPr id="18" name="Freeform 3">
              <a:extLst>
                <a:ext uri="{FF2B5EF4-FFF2-40B4-BE49-F238E27FC236}">
                  <a16:creationId xmlns:a16="http://schemas.microsoft.com/office/drawing/2014/main" id="{34219160-03E9-F61E-48F2-85E5601C738B}"/>
                </a:ext>
              </a:extLst>
            </p:cNvPr>
            <p:cNvSpPr>
              <a:spLocks noChangeArrowheads="1"/>
            </p:cNvSpPr>
            <p:nvPr/>
          </p:nvSpPr>
          <p:spPr bwMode="auto">
            <a:xfrm>
              <a:off x="12190614" y="5849494"/>
              <a:ext cx="4392572" cy="4246034"/>
            </a:xfrm>
            <a:custGeom>
              <a:avLst/>
              <a:gdLst>
                <a:gd name="T0" fmla="*/ 5419 w 5420"/>
                <a:gd name="T1" fmla="*/ 2185 h 5238"/>
                <a:gd name="T2" fmla="*/ 2366 w 5420"/>
                <a:gd name="T3" fmla="*/ 5237 h 5238"/>
                <a:gd name="T4" fmla="*/ 2366 w 5420"/>
                <a:gd name="T5" fmla="*/ 5237 h 5238"/>
                <a:gd name="T6" fmla="*/ 0 w 5420"/>
                <a:gd name="T7" fmla="*/ 4316 h 5238"/>
                <a:gd name="T8" fmla="*/ 0 w 5420"/>
                <a:gd name="T9" fmla="*/ 0 h 5238"/>
                <a:gd name="T10" fmla="*/ 0 w 5420"/>
                <a:gd name="T11" fmla="*/ 0 h 5238"/>
                <a:gd name="T12" fmla="*/ 5419 w 5420"/>
                <a:gd name="T13" fmla="*/ 2185 h 5238"/>
              </a:gdLst>
              <a:ahLst/>
              <a:cxnLst>
                <a:cxn ang="0">
                  <a:pos x="T0" y="T1"/>
                </a:cxn>
                <a:cxn ang="0">
                  <a:pos x="T2" y="T3"/>
                </a:cxn>
                <a:cxn ang="0">
                  <a:pos x="T4" y="T5"/>
                </a:cxn>
                <a:cxn ang="0">
                  <a:pos x="T6" y="T7"/>
                </a:cxn>
                <a:cxn ang="0">
                  <a:pos x="T8" y="T9"/>
                </a:cxn>
                <a:cxn ang="0">
                  <a:pos x="T10" y="T11"/>
                </a:cxn>
                <a:cxn ang="0">
                  <a:pos x="T12" y="T13"/>
                </a:cxn>
              </a:cxnLst>
              <a:rect l="0" t="0" r="r" b="b"/>
              <a:pathLst>
                <a:path w="5420" h="5238">
                  <a:moveTo>
                    <a:pt x="5419" y="2185"/>
                  </a:moveTo>
                  <a:lnTo>
                    <a:pt x="2366" y="5237"/>
                  </a:lnTo>
                  <a:lnTo>
                    <a:pt x="2366" y="5237"/>
                  </a:lnTo>
                  <a:cubicBezTo>
                    <a:pt x="1744" y="4664"/>
                    <a:pt x="913" y="4316"/>
                    <a:pt x="0" y="4316"/>
                  </a:cubicBezTo>
                  <a:lnTo>
                    <a:pt x="0" y="0"/>
                  </a:lnTo>
                  <a:lnTo>
                    <a:pt x="0" y="0"/>
                  </a:lnTo>
                  <a:cubicBezTo>
                    <a:pt x="2104" y="0"/>
                    <a:pt x="4014" y="832"/>
                    <a:pt x="5419" y="2185"/>
                  </a:cubicBez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p:nvSpPr>
            <p:cNvPr id="19" name="Freeform 4">
              <a:extLst>
                <a:ext uri="{FF2B5EF4-FFF2-40B4-BE49-F238E27FC236}">
                  <a16:creationId xmlns:a16="http://schemas.microsoft.com/office/drawing/2014/main" id="{081A8FAF-1C44-2491-D600-31630774487E}"/>
                </a:ext>
              </a:extLst>
            </p:cNvPr>
            <p:cNvSpPr>
              <a:spLocks noChangeArrowheads="1"/>
            </p:cNvSpPr>
            <p:nvPr/>
          </p:nvSpPr>
          <p:spPr bwMode="auto">
            <a:xfrm>
              <a:off x="7798038" y="5849494"/>
              <a:ext cx="4392575" cy="4246034"/>
            </a:xfrm>
            <a:custGeom>
              <a:avLst/>
              <a:gdLst>
                <a:gd name="T0" fmla="*/ 5418 w 5419"/>
                <a:gd name="T1" fmla="*/ 0 h 5238"/>
                <a:gd name="T2" fmla="*/ 5418 w 5419"/>
                <a:gd name="T3" fmla="*/ 4316 h 5238"/>
                <a:gd name="T4" fmla="*/ 5418 w 5419"/>
                <a:gd name="T5" fmla="*/ 4316 h 5238"/>
                <a:gd name="T6" fmla="*/ 3052 w 5419"/>
                <a:gd name="T7" fmla="*/ 5237 h 5238"/>
                <a:gd name="T8" fmla="*/ 0 w 5419"/>
                <a:gd name="T9" fmla="*/ 2185 h 5238"/>
                <a:gd name="T10" fmla="*/ 0 w 5419"/>
                <a:gd name="T11" fmla="*/ 2185 h 5238"/>
                <a:gd name="T12" fmla="*/ 5418 w 5419"/>
                <a:gd name="T13" fmla="*/ 0 h 5238"/>
              </a:gdLst>
              <a:ahLst/>
              <a:cxnLst>
                <a:cxn ang="0">
                  <a:pos x="T0" y="T1"/>
                </a:cxn>
                <a:cxn ang="0">
                  <a:pos x="T2" y="T3"/>
                </a:cxn>
                <a:cxn ang="0">
                  <a:pos x="T4" y="T5"/>
                </a:cxn>
                <a:cxn ang="0">
                  <a:pos x="T6" y="T7"/>
                </a:cxn>
                <a:cxn ang="0">
                  <a:pos x="T8" y="T9"/>
                </a:cxn>
                <a:cxn ang="0">
                  <a:pos x="T10" y="T11"/>
                </a:cxn>
                <a:cxn ang="0">
                  <a:pos x="T12" y="T13"/>
                </a:cxn>
              </a:cxnLst>
              <a:rect l="0" t="0" r="r" b="b"/>
              <a:pathLst>
                <a:path w="5419" h="5238">
                  <a:moveTo>
                    <a:pt x="5418" y="0"/>
                  </a:moveTo>
                  <a:lnTo>
                    <a:pt x="5418" y="4316"/>
                  </a:lnTo>
                  <a:lnTo>
                    <a:pt x="5418" y="4316"/>
                  </a:lnTo>
                  <a:cubicBezTo>
                    <a:pt x="4505" y="4316"/>
                    <a:pt x="3675" y="4664"/>
                    <a:pt x="3052" y="5237"/>
                  </a:cubicBezTo>
                  <a:lnTo>
                    <a:pt x="0" y="2185"/>
                  </a:lnTo>
                  <a:lnTo>
                    <a:pt x="0" y="2185"/>
                  </a:lnTo>
                  <a:cubicBezTo>
                    <a:pt x="1405" y="831"/>
                    <a:pt x="3314" y="0"/>
                    <a:pt x="5418" y="0"/>
                  </a:cubicBez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20" name="Freeform 5">
              <a:extLst>
                <a:ext uri="{FF2B5EF4-FFF2-40B4-BE49-F238E27FC236}">
                  <a16:creationId xmlns:a16="http://schemas.microsoft.com/office/drawing/2014/main" id="{08223935-E04E-4420-3467-918D852CA1F7}"/>
                </a:ext>
              </a:extLst>
            </p:cNvPr>
            <p:cNvSpPr>
              <a:spLocks noChangeArrowheads="1"/>
            </p:cNvSpPr>
            <p:nvPr/>
          </p:nvSpPr>
          <p:spPr bwMode="auto">
            <a:xfrm>
              <a:off x="11886812" y="6843096"/>
              <a:ext cx="1547588" cy="1561882"/>
            </a:xfrm>
            <a:custGeom>
              <a:avLst/>
              <a:gdLst>
                <a:gd name="T0" fmla="*/ 1330 w 1910"/>
                <a:gd name="T1" fmla="*/ 1924 h 1925"/>
                <a:gd name="T2" fmla="*/ 1330 w 1910"/>
                <a:gd name="T3" fmla="*/ 1924 h 1925"/>
                <a:gd name="T4" fmla="*/ 1909 w 1910"/>
                <a:gd name="T5" fmla="*/ 962 h 1925"/>
                <a:gd name="T6" fmla="*/ 1909 w 1910"/>
                <a:gd name="T7" fmla="*/ 962 h 1925"/>
                <a:gd name="T8" fmla="*/ 1330 w 1910"/>
                <a:gd name="T9" fmla="*/ 0 h 1925"/>
                <a:gd name="T10" fmla="*/ 1330 w 1910"/>
                <a:gd name="T11" fmla="*/ 0 h 1925"/>
                <a:gd name="T12" fmla="*/ 836 w 1910"/>
                <a:gd name="T13" fmla="*/ 465 h 1925"/>
                <a:gd name="T14" fmla="*/ 836 w 1910"/>
                <a:gd name="T15" fmla="*/ 465 h 1925"/>
                <a:gd name="T16" fmla="*/ 157 w 1910"/>
                <a:gd name="T17" fmla="*/ 300 h 1925"/>
                <a:gd name="T18" fmla="*/ 0 w 1910"/>
                <a:gd name="T19" fmla="*/ 923 h 1925"/>
                <a:gd name="T20" fmla="*/ 0 w 1910"/>
                <a:gd name="T21" fmla="*/ 1001 h 1925"/>
                <a:gd name="T22" fmla="*/ 157 w 1910"/>
                <a:gd name="T23" fmla="*/ 1624 h 1925"/>
                <a:gd name="T24" fmla="*/ 157 w 1910"/>
                <a:gd name="T25" fmla="*/ 1624 h 1925"/>
                <a:gd name="T26" fmla="*/ 836 w 1910"/>
                <a:gd name="T27" fmla="*/ 1459 h 1925"/>
                <a:gd name="T28" fmla="*/ 836 w 1910"/>
                <a:gd name="T29" fmla="*/ 1459 h 1925"/>
                <a:gd name="T30" fmla="*/ 1330 w 1910"/>
                <a:gd name="T31" fmla="*/ 192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10" h="1925">
                  <a:moveTo>
                    <a:pt x="1330" y="1924"/>
                  </a:moveTo>
                  <a:lnTo>
                    <a:pt x="1330" y="1924"/>
                  </a:lnTo>
                  <a:cubicBezTo>
                    <a:pt x="1650" y="1924"/>
                    <a:pt x="1909" y="1493"/>
                    <a:pt x="1909" y="962"/>
                  </a:cubicBezTo>
                  <a:lnTo>
                    <a:pt x="1909" y="962"/>
                  </a:lnTo>
                  <a:cubicBezTo>
                    <a:pt x="1909" y="431"/>
                    <a:pt x="1650" y="0"/>
                    <a:pt x="1330" y="0"/>
                  </a:cubicBezTo>
                  <a:lnTo>
                    <a:pt x="1330" y="0"/>
                  </a:lnTo>
                  <a:cubicBezTo>
                    <a:pt x="1121" y="0"/>
                    <a:pt x="938" y="187"/>
                    <a:pt x="836" y="465"/>
                  </a:cubicBezTo>
                  <a:lnTo>
                    <a:pt x="836" y="465"/>
                  </a:lnTo>
                  <a:cubicBezTo>
                    <a:pt x="469" y="601"/>
                    <a:pt x="157" y="300"/>
                    <a:pt x="157" y="300"/>
                  </a:cubicBezTo>
                  <a:lnTo>
                    <a:pt x="0" y="923"/>
                  </a:lnTo>
                  <a:lnTo>
                    <a:pt x="0" y="1001"/>
                  </a:lnTo>
                  <a:lnTo>
                    <a:pt x="157" y="1624"/>
                  </a:lnTo>
                  <a:lnTo>
                    <a:pt x="157" y="1624"/>
                  </a:lnTo>
                  <a:cubicBezTo>
                    <a:pt x="157" y="1624"/>
                    <a:pt x="469" y="1324"/>
                    <a:pt x="836" y="1459"/>
                  </a:cubicBezTo>
                  <a:lnTo>
                    <a:pt x="836" y="1459"/>
                  </a:lnTo>
                  <a:cubicBezTo>
                    <a:pt x="938" y="1738"/>
                    <a:pt x="1121" y="1924"/>
                    <a:pt x="1330" y="1924"/>
                  </a:cubicBez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21" name="Freeform 6">
              <a:extLst>
                <a:ext uri="{FF2B5EF4-FFF2-40B4-BE49-F238E27FC236}">
                  <a16:creationId xmlns:a16="http://schemas.microsoft.com/office/drawing/2014/main" id="{E9E1F98C-C59E-976D-A164-563A12023C65}"/>
                </a:ext>
              </a:extLst>
            </p:cNvPr>
            <p:cNvSpPr>
              <a:spLocks noChangeArrowheads="1"/>
            </p:cNvSpPr>
            <p:nvPr/>
          </p:nvSpPr>
          <p:spPr bwMode="auto">
            <a:xfrm>
              <a:off x="14796133" y="8340643"/>
              <a:ext cx="1787051" cy="1790626"/>
            </a:xfrm>
            <a:custGeom>
              <a:avLst/>
              <a:gdLst>
                <a:gd name="T0" fmla="*/ 646 w 2203"/>
                <a:gd name="T1" fmla="*/ 1987 h 2208"/>
                <a:gd name="T2" fmla="*/ 646 w 2203"/>
                <a:gd name="T3" fmla="*/ 1987 h 2208"/>
                <a:gd name="T4" fmla="*/ 1728 w 2203"/>
                <a:gd name="T5" fmla="*/ 1688 h 2208"/>
                <a:gd name="T6" fmla="*/ 1728 w 2203"/>
                <a:gd name="T7" fmla="*/ 1688 h 2208"/>
                <a:gd name="T8" fmla="*/ 1971 w 2203"/>
                <a:gd name="T9" fmla="*/ 592 h 2208"/>
                <a:gd name="T10" fmla="*/ 1971 w 2203"/>
                <a:gd name="T11" fmla="*/ 592 h 2208"/>
                <a:gd name="T12" fmla="*/ 1292 w 2203"/>
                <a:gd name="T13" fmla="*/ 588 h 2208"/>
                <a:gd name="T14" fmla="*/ 1292 w 2203"/>
                <a:gd name="T15" fmla="*/ 588 h 2208"/>
                <a:gd name="T16" fmla="*/ 913 w 2203"/>
                <a:gd name="T17" fmla="*/ 0 h 2208"/>
                <a:gd name="T18" fmla="*/ 370 w 2203"/>
                <a:gd name="T19" fmla="*/ 344 h 2208"/>
                <a:gd name="T20" fmla="*/ 316 w 2203"/>
                <a:gd name="T21" fmla="*/ 401 h 2208"/>
                <a:gd name="T22" fmla="*/ 0 w 2203"/>
                <a:gd name="T23" fmla="*/ 960 h 2208"/>
                <a:gd name="T24" fmla="*/ 0 w 2203"/>
                <a:gd name="T25" fmla="*/ 960 h 2208"/>
                <a:gd name="T26" fmla="*/ 608 w 2203"/>
                <a:gd name="T27" fmla="*/ 1309 h 2208"/>
                <a:gd name="T28" fmla="*/ 608 w 2203"/>
                <a:gd name="T29" fmla="*/ 1309 h 2208"/>
                <a:gd name="T30" fmla="*/ 646 w 2203"/>
                <a:gd name="T31" fmla="*/ 1987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03" h="2208">
                  <a:moveTo>
                    <a:pt x="646" y="1987"/>
                  </a:moveTo>
                  <a:lnTo>
                    <a:pt x="646" y="1987"/>
                  </a:lnTo>
                  <a:cubicBezTo>
                    <a:pt x="878" y="2207"/>
                    <a:pt x="1362" y="2073"/>
                    <a:pt x="1728" y="1688"/>
                  </a:cubicBezTo>
                  <a:lnTo>
                    <a:pt x="1728" y="1688"/>
                  </a:lnTo>
                  <a:cubicBezTo>
                    <a:pt x="2093" y="1303"/>
                    <a:pt x="2202" y="812"/>
                    <a:pt x="1971" y="592"/>
                  </a:cubicBezTo>
                  <a:lnTo>
                    <a:pt x="1971" y="592"/>
                  </a:lnTo>
                  <a:cubicBezTo>
                    <a:pt x="1819" y="447"/>
                    <a:pt x="1557" y="457"/>
                    <a:pt x="1292" y="588"/>
                  </a:cubicBezTo>
                  <a:lnTo>
                    <a:pt x="1292" y="588"/>
                  </a:lnTo>
                  <a:cubicBezTo>
                    <a:pt x="933" y="434"/>
                    <a:pt x="913" y="0"/>
                    <a:pt x="913" y="0"/>
                  </a:cubicBezTo>
                  <a:lnTo>
                    <a:pt x="370" y="344"/>
                  </a:lnTo>
                  <a:lnTo>
                    <a:pt x="316" y="401"/>
                  </a:lnTo>
                  <a:lnTo>
                    <a:pt x="0" y="960"/>
                  </a:lnTo>
                  <a:lnTo>
                    <a:pt x="0" y="960"/>
                  </a:lnTo>
                  <a:cubicBezTo>
                    <a:pt x="0" y="960"/>
                    <a:pt x="436" y="959"/>
                    <a:pt x="608" y="1309"/>
                  </a:cubicBezTo>
                  <a:lnTo>
                    <a:pt x="608" y="1309"/>
                  </a:lnTo>
                  <a:cubicBezTo>
                    <a:pt x="490" y="1581"/>
                    <a:pt x="494" y="1842"/>
                    <a:pt x="646" y="1987"/>
                  </a:cubicBez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p:nvSpPr>
            <p:cNvPr id="22" name="Freeform 7">
              <a:extLst>
                <a:ext uri="{FF2B5EF4-FFF2-40B4-BE49-F238E27FC236}">
                  <a16:creationId xmlns:a16="http://schemas.microsoft.com/office/drawing/2014/main" id="{D178E6D8-61B6-4F48-3358-F51E1AE7944C}"/>
                </a:ext>
              </a:extLst>
            </p:cNvPr>
            <p:cNvSpPr>
              <a:spLocks noChangeArrowheads="1"/>
            </p:cNvSpPr>
            <p:nvPr/>
          </p:nvSpPr>
          <p:spPr bwMode="auto">
            <a:xfrm>
              <a:off x="8562896" y="7511451"/>
              <a:ext cx="1787051" cy="1787051"/>
            </a:xfrm>
            <a:custGeom>
              <a:avLst/>
              <a:gdLst>
                <a:gd name="T0" fmla="*/ 1982 w 2207"/>
                <a:gd name="T1" fmla="*/ 1577 h 2205"/>
                <a:gd name="T2" fmla="*/ 1982 w 2207"/>
                <a:gd name="T3" fmla="*/ 1577 h 2205"/>
                <a:gd name="T4" fmla="*/ 1702 w 2207"/>
                <a:gd name="T5" fmla="*/ 490 h 2205"/>
                <a:gd name="T6" fmla="*/ 1702 w 2207"/>
                <a:gd name="T7" fmla="*/ 490 h 2205"/>
                <a:gd name="T8" fmla="*/ 610 w 2207"/>
                <a:gd name="T9" fmla="*/ 228 h 2205"/>
                <a:gd name="T10" fmla="*/ 610 w 2207"/>
                <a:gd name="T11" fmla="*/ 228 h 2205"/>
                <a:gd name="T12" fmla="*/ 595 w 2207"/>
                <a:gd name="T13" fmla="*/ 906 h 2205"/>
                <a:gd name="T14" fmla="*/ 595 w 2207"/>
                <a:gd name="T15" fmla="*/ 906 h 2205"/>
                <a:gd name="T16" fmla="*/ 0 w 2207"/>
                <a:gd name="T17" fmla="*/ 1276 h 2205"/>
                <a:gd name="T18" fmla="*/ 334 w 2207"/>
                <a:gd name="T19" fmla="*/ 1824 h 2205"/>
                <a:gd name="T20" fmla="*/ 390 w 2207"/>
                <a:gd name="T21" fmla="*/ 1879 h 2205"/>
                <a:gd name="T22" fmla="*/ 944 w 2207"/>
                <a:gd name="T23" fmla="*/ 2204 h 2205"/>
                <a:gd name="T24" fmla="*/ 944 w 2207"/>
                <a:gd name="T25" fmla="*/ 2204 h 2205"/>
                <a:gd name="T26" fmla="*/ 1303 w 2207"/>
                <a:gd name="T27" fmla="*/ 1603 h 2205"/>
                <a:gd name="T28" fmla="*/ 1303 w 2207"/>
                <a:gd name="T29" fmla="*/ 1603 h 2205"/>
                <a:gd name="T30" fmla="*/ 1982 w 2207"/>
                <a:gd name="T31" fmla="*/ 1577 h 2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07" h="2205">
                  <a:moveTo>
                    <a:pt x="1982" y="1577"/>
                  </a:moveTo>
                  <a:lnTo>
                    <a:pt x="1982" y="1577"/>
                  </a:lnTo>
                  <a:cubicBezTo>
                    <a:pt x="2206" y="1349"/>
                    <a:pt x="2080" y="862"/>
                    <a:pt x="1702" y="490"/>
                  </a:cubicBezTo>
                  <a:lnTo>
                    <a:pt x="1702" y="490"/>
                  </a:lnTo>
                  <a:cubicBezTo>
                    <a:pt x="1323" y="117"/>
                    <a:pt x="834" y="0"/>
                    <a:pt x="610" y="228"/>
                  </a:cubicBezTo>
                  <a:lnTo>
                    <a:pt x="610" y="228"/>
                  </a:lnTo>
                  <a:cubicBezTo>
                    <a:pt x="463" y="378"/>
                    <a:pt x="468" y="639"/>
                    <a:pt x="595" y="906"/>
                  </a:cubicBezTo>
                  <a:lnTo>
                    <a:pt x="595" y="906"/>
                  </a:lnTo>
                  <a:cubicBezTo>
                    <a:pt x="435" y="1263"/>
                    <a:pt x="0" y="1276"/>
                    <a:pt x="0" y="1276"/>
                  </a:cubicBezTo>
                  <a:lnTo>
                    <a:pt x="334" y="1824"/>
                  </a:lnTo>
                  <a:lnTo>
                    <a:pt x="390" y="1879"/>
                  </a:lnTo>
                  <a:lnTo>
                    <a:pt x="944" y="2204"/>
                  </a:lnTo>
                  <a:lnTo>
                    <a:pt x="944" y="2204"/>
                  </a:lnTo>
                  <a:cubicBezTo>
                    <a:pt x="944" y="2204"/>
                    <a:pt x="950" y="1770"/>
                    <a:pt x="1303" y="1603"/>
                  </a:cubicBezTo>
                  <a:lnTo>
                    <a:pt x="1303" y="1603"/>
                  </a:lnTo>
                  <a:cubicBezTo>
                    <a:pt x="1573" y="1726"/>
                    <a:pt x="1834" y="1726"/>
                    <a:pt x="1982" y="1577"/>
                  </a:cubicBez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grpSp>
      <p:sp>
        <p:nvSpPr>
          <p:cNvPr id="2" name="Bloklīkne 1">
            <a:extLst>
              <a:ext uri="{FF2B5EF4-FFF2-40B4-BE49-F238E27FC236}">
                <a16:creationId xmlns:a16="http://schemas.microsoft.com/office/drawing/2014/main" id="{BD244F80-A37D-0F0E-0C5B-965A04FD9088}"/>
              </a:ext>
            </a:extLst>
          </p:cNvPr>
          <p:cNvSpPr/>
          <p:nvPr/>
        </p:nvSpPr>
        <p:spPr>
          <a:xfrm>
            <a:off x="246888" y="137160"/>
            <a:ext cx="11740896" cy="242316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3" name="Bloklīkne 2">
            <a:extLst>
              <a:ext uri="{FF2B5EF4-FFF2-40B4-BE49-F238E27FC236}">
                <a16:creationId xmlns:a16="http://schemas.microsoft.com/office/drawing/2014/main" id="{6FA3ACF3-FC75-D42F-5093-7CBA106743BE}"/>
              </a:ext>
            </a:extLst>
          </p:cNvPr>
          <p:cNvSpPr/>
          <p:nvPr/>
        </p:nvSpPr>
        <p:spPr>
          <a:xfrm>
            <a:off x="905256" y="566928"/>
            <a:ext cx="10424160" cy="1728216"/>
          </a:xfrm>
          <a:prstGeom prst="blockArc">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4" name="Bloklīkne 3">
            <a:extLst>
              <a:ext uri="{FF2B5EF4-FFF2-40B4-BE49-F238E27FC236}">
                <a16:creationId xmlns:a16="http://schemas.microsoft.com/office/drawing/2014/main" id="{F4B33EA9-F61D-38BA-C059-6DBC00F4B672}"/>
              </a:ext>
            </a:extLst>
          </p:cNvPr>
          <p:cNvSpPr/>
          <p:nvPr/>
        </p:nvSpPr>
        <p:spPr>
          <a:xfrm>
            <a:off x="1481328" y="786384"/>
            <a:ext cx="9326880" cy="1531620"/>
          </a:xfrm>
          <a:prstGeom prst="blockArc">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5" name="TextBox 4">
            <a:extLst>
              <a:ext uri="{FF2B5EF4-FFF2-40B4-BE49-F238E27FC236}">
                <a16:creationId xmlns:a16="http://schemas.microsoft.com/office/drawing/2014/main" id="{97D1C7EF-9B76-3264-3E23-0FA6DBBFFFCD}"/>
              </a:ext>
            </a:extLst>
          </p:cNvPr>
          <p:cNvSpPr txBox="1"/>
          <p:nvPr/>
        </p:nvSpPr>
        <p:spPr>
          <a:xfrm>
            <a:off x="2212848" y="1431036"/>
            <a:ext cx="8046720" cy="830997"/>
          </a:xfrm>
          <a:prstGeom prst="rect">
            <a:avLst/>
          </a:prstGeom>
          <a:noFill/>
        </p:spPr>
        <p:txBody>
          <a:bodyPr wrap="square" rtlCol="0">
            <a:spAutoFit/>
          </a:bodyPr>
          <a:lstStyle/>
          <a:p>
            <a:pPr algn="ctr"/>
            <a:r>
              <a:rPr lang="lv-LV" sz="2400" b="1" dirty="0">
                <a:solidFill>
                  <a:schemeClr val="tx2"/>
                </a:solidFill>
                <a:latin typeface="Poppins" pitchFamily="2" charset="77"/>
                <a:ea typeface="League Spartan" charset="0"/>
                <a:cs typeface="Poppins" pitchFamily="2" charset="77"/>
              </a:rPr>
              <a:t>Bērnu tiesību aizsardzības īstenošanas lauku var iedalīt savstarpēji saistītos pakalpojumu blokos </a:t>
            </a:r>
            <a:endParaRPr lang="lv-LV" dirty="0">
              <a:solidFill>
                <a:schemeClr val="tx2"/>
              </a:solidFill>
              <a:latin typeface="Poppins" pitchFamily="2" charset="77"/>
              <a:ea typeface="League Spartan" charset="0"/>
              <a:cs typeface="Poppins" pitchFamily="2" charset="77"/>
            </a:endParaRPr>
          </a:p>
        </p:txBody>
      </p:sp>
      <p:sp>
        <p:nvSpPr>
          <p:cNvPr id="6" name="TextBox 5">
            <a:extLst>
              <a:ext uri="{FF2B5EF4-FFF2-40B4-BE49-F238E27FC236}">
                <a16:creationId xmlns:a16="http://schemas.microsoft.com/office/drawing/2014/main" id="{6FC36050-6D70-9467-C703-EAC1AF7FFFC5}"/>
              </a:ext>
            </a:extLst>
          </p:cNvPr>
          <p:cNvSpPr txBox="1"/>
          <p:nvPr/>
        </p:nvSpPr>
        <p:spPr>
          <a:xfrm>
            <a:off x="2338124" y="4713059"/>
            <a:ext cx="1965960" cy="1200329"/>
          </a:xfrm>
          <a:prstGeom prst="rect">
            <a:avLst/>
          </a:prstGeom>
          <a:noFill/>
        </p:spPr>
        <p:txBody>
          <a:bodyPr wrap="square" rtlCol="0">
            <a:spAutoFit/>
          </a:bodyPr>
          <a:lstStyle/>
          <a:p>
            <a:pPr algn="ctr"/>
            <a:r>
              <a:rPr lang="lv-LV" sz="2400" b="1" dirty="0">
                <a:solidFill>
                  <a:schemeClr val="bg1"/>
                </a:solidFill>
              </a:rPr>
              <a:t>PREVENCES UN ATBALSTA</a:t>
            </a:r>
          </a:p>
          <a:p>
            <a:pPr algn="ctr"/>
            <a:r>
              <a:rPr lang="lv-LV" sz="2400" b="1" dirty="0">
                <a:solidFill>
                  <a:schemeClr val="bg1"/>
                </a:solidFill>
              </a:rPr>
              <a:t>PASĀKUMI</a:t>
            </a:r>
          </a:p>
        </p:txBody>
      </p:sp>
      <p:sp>
        <p:nvSpPr>
          <p:cNvPr id="7" name="TextBox 6">
            <a:extLst>
              <a:ext uri="{FF2B5EF4-FFF2-40B4-BE49-F238E27FC236}">
                <a16:creationId xmlns:a16="http://schemas.microsoft.com/office/drawing/2014/main" id="{06B1EB05-7F3A-DCC4-D8E6-07ACFD06E243}"/>
              </a:ext>
            </a:extLst>
          </p:cNvPr>
          <p:cNvSpPr txBox="1"/>
          <p:nvPr/>
        </p:nvSpPr>
        <p:spPr>
          <a:xfrm>
            <a:off x="3802634" y="3306030"/>
            <a:ext cx="1965960" cy="1200329"/>
          </a:xfrm>
          <a:prstGeom prst="rect">
            <a:avLst/>
          </a:prstGeom>
          <a:noFill/>
        </p:spPr>
        <p:txBody>
          <a:bodyPr wrap="square" rtlCol="0">
            <a:spAutoFit/>
          </a:bodyPr>
          <a:lstStyle/>
          <a:p>
            <a:pPr algn="ctr"/>
            <a:r>
              <a:rPr lang="lv-LV" sz="2400" b="1" dirty="0">
                <a:solidFill>
                  <a:schemeClr val="bg1"/>
                </a:solidFill>
              </a:rPr>
              <a:t>ATBALSTA UN</a:t>
            </a:r>
          </a:p>
          <a:p>
            <a:pPr algn="ctr"/>
            <a:r>
              <a:rPr lang="lv-LV" sz="2400" b="1" dirty="0">
                <a:solidFill>
                  <a:schemeClr val="bg1"/>
                </a:solidFill>
              </a:rPr>
              <a:t>INTERVENCES</a:t>
            </a:r>
          </a:p>
          <a:p>
            <a:pPr algn="ctr"/>
            <a:r>
              <a:rPr lang="lv-LV" sz="2400" b="1" dirty="0">
                <a:solidFill>
                  <a:schemeClr val="bg1"/>
                </a:solidFill>
              </a:rPr>
              <a:t>PASĀKUMI</a:t>
            </a:r>
          </a:p>
        </p:txBody>
      </p:sp>
      <p:sp>
        <p:nvSpPr>
          <p:cNvPr id="8" name="TextBox 7">
            <a:extLst>
              <a:ext uri="{FF2B5EF4-FFF2-40B4-BE49-F238E27FC236}">
                <a16:creationId xmlns:a16="http://schemas.microsoft.com/office/drawing/2014/main" id="{015A80C3-A946-2221-1696-7E2BCB32982C}"/>
              </a:ext>
            </a:extLst>
          </p:cNvPr>
          <p:cNvSpPr txBox="1"/>
          <p:nvPr/>
        </p:nvSpPr>
        <p:spPr>
          <a:xfrm>
            <a:off x="5898563" y="3168715"/>
            <a:ext cx="2438501" cy="1200329"/>
          </a:xfrm>
          <a:prstGeom prst="rect">
            <a:avLst/>
          </a:prstGeom>
          <a:noFill/>
        </p:spPr>
        <p:txBody>
          <a:bodyPr wrap="square" rtlCol="0">
            <a:spAutoFit/>
          </a:bodyPr>
          <a:lstStyle/>
          <a:p>
            <a:pPr algn="ctr"/>
            <a:r>
              <a:rPr lang="lv-LV" sz="2400" b="1" dirty="0">
                <a:solidFill>
                  <a:schemeClr val="bg1"/>
                </a:solidFill>
              </a:rPr>
              <a:t>INTERVENCES UN AIZSARDZĪBAS PASĀKUMI</a:t>
            </a:r>
          </a:p>
        </p:txBody>
      </p:sp>
      <p:sp>
        <p:nvSpPr>
          <p:cNvPr id="9" name="TextBox 8">
            <a:extLst>
              <a:ext uri="{FF2B5EF4-FFF2-40B4-BE49-F238E27FC236}">
                <a16:creationId xmlns:a16="http://schemas.microsoft.com/office/drawing/2014/main" id="{21BBACF5-5F7D-D95C-39C7-2AD3824648AA}"/>
              </a:ext>
            </a:extLst>
          </p:cNvPr>
          <p:cNvSpPr txBox="1"/>
          <p:nvPr/>
        </p:nvSpPr>
        <p:spPr>
          <a:xfrm>
            <a:off x="7693482" y="4747040"/>
            <a:ext cx="2240674" cy="1200329"/>
          </a:xfrm>
          <a:prstGeom prst="rect">
            <a:avLst/>
          </a:prstGeom>
          <a:noFill/>
        </p:spPr>
        <p:txBody>
          <a:bodyPr wrap="square" rtlCol="0">
            <a:spAutoFit/>
          </a:bodyPr>
          <a:lstStyle/>
          <a:p>
            <a:pPr algn="ctr"/>
            <a:r>
              <a:rPr lang="lv-LV" sz="2400" b="1" dirty="0">
                <a:solidFill>
                  <a:schemeClr val="bg1"/>
                </a:solidFill>
              </a:rPr>
              <a:t>AIZSARDZĪBAS UN KONTROLES PASĀKUMI</a:t>
            </a:r>
          </a:p>
        </p:txBody>
      </p:sp>
    </p:spTree>
    <p:extLst>
      <p:ext uri="{BB962C8B-B14F-4D97-AF65-F5344CB8AC3E}">
        <p14:creationId xmlns:p14="http://schemas.microsoft.com/office/powerpoint/2010/main" val="3329998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atura vietturis 4" descr="Attēls, kurā ir galds">
            <a:extLst>
              <a:ext uri="{FF2B5EF4-FFF2-40B4-BE49-F238E27FC236}">
                <a16:creationId xmlns:a16="http://schemas.microsoft.com/office/drawing/2014/main" id="{71FC51B8-D480-85DD-CC09-D0CBC75E2032}"/>
              </a:ext>
            </a:extLst>
          </p:cNvPr>
          <p:cNvPicPr>
            <a:picLocks noChangeAspect="1"/>
          </p:cNvPicPr>
          <p:nvPr/>
        </p:nvPicPr>
        <p:blipFill rotWithShape="1">
          <a:blip r:embed="rId2">
            <a:extLst>
              <a:ext uri="{28A0092B-C50C-407E-A947-70E740481C1C}">
                <a14:useLocalDpi xmlns:a14="http://schemas.microsoft.com/office/drawing/2010/main" val="0"/>
              </a:ext>
            </a:extLst>
          </a:blip>
          <a:srcRect r="1" b="9180"/>
          <a:stretch/>
        </p:blipFill>
        <p:spPr>
          <a:xfrm>
            <a:off x="323606" y="100584"/>
            <a:ext cx="11544787" cy="6601968"/>
          </a:xfrm>
          <a:prstGeom prst="rect">
            <a:avLst/>
          </a:prstGeom>
          <a:ln>
            <a:noFill/>
          </a:ln>
        </p:spPr>
      </p:pic>
      <p:grpSp>
        <p:nvGrpSpPr>
          <p:cNvPr id="23" name="Grupa 22">
            <a:extLst>
              <a:ext uri="{FF2B5EF4-FFF2-40B4-BE49-F238E27FC236}">
                <a16:creationId xmlns:a16="http://schemas.microsoft.com/office/drawing/2014/main" id="{9E2146BC-3FD4-1521-F8B2-E32FC6CF0C21}"/>
              </a:ext>
            </a:extLst>
          </p:cNvPr>
          <p:cNvGrpSpPr/>
          <p:nvPr/>
        </p:nvGrpSpPr>
        <p:grpSpPr>
          <a:xfrm>
            <a:off x="8896824" y="1874592"/>
            <a:ext cx="360" cy="360"/>
            <a:chOff x="8896824" y="1874592"/>
            <a:chExt cx="360" cy="360"/>
          </a:xfrm>
        </p:grpSpPr>
        <mc:AlternateContent xmlns:mc="http://schemas.openxmlformats.org/markup-compatibility/2006" xmlns:p14="http://schemas.microsoft.com/office/powerpoint/2010/main">
          <mc:Choice Requires="p14">
            <p:contentPart p14:bwMode="auto" r:id="rId3">
              <p14:nvContentPartPr>
                <p14:cNvPr id="20" name="Rokraksts 19">
                  <a:extLst>
                    <a:ext uri="{FF2B5EF4-FFF2-40B4-BE49-F238E27FC236}">
                      <a16:creationId xmlns:a16="http://schemas.microsoft.com/office/drawing/2014/main" id="{895E0B1D-19B1-97ED-1BD2-CC2547AE3EE0}"/>
                    </a:ext>
                  </a:extLst>
                </p14:cNvPr>
                <p14:cNvContentPartPr/>
                <p14:nvPr/>
              </p14:nvContentPartPr>
              <p14:xfrm>
                <a:off x="8896824" y="1874592"/>
                <a:ext cx="360" cy="360"/>
              </p14:xfrm>
            </p:contentPart>
          </mc:Choice>
          <mc:Fallback xmlns="">
            <p:pic>
              <p:nvPicPr>
                <p:cNvPr id="20" name="Rokraksts 19">
                  <a:extLst>
                    <a:ext uri="{FF2B5EF4-FFF2-40B4-BE49-F238E27FC236}">
                      <a16:creationId xmlns:a16="http://schemas.microsoft.com/office/drawing/2014/main" id="{895E0B1D-19B1-97ED-1BD2-CC2547AE3EE0}"/>
                    </a:ext>
                  </a:extLst>
                </p:cNvPr>
                <p:cNvPicPr/>
                <p:nvPr/>
              </p:nvPicPr>
              <p:blipFill>
                <a:blip r:embed="rId4"/>
                <a:stretch>
                  <a:fillRect/>
                </a:stretch>
              </p:blipFill>
              <p:spPr>
                <a:xfrm>
                  <a:off x="8888184" y="186559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1" name="Rokraksts 20">
                  <a:extLst>
                    <a:ext uri="{FF2B5EF4-FFF2-40B4-BE49-F238E27FC236}">
                      <a16:creationId xmlns:a16="http://schemas.microsoft.com/office/drawing/2014/main" id="{9EE21EBD-2808-3833-BF4F-9A4DEE964840}"/>
                    </a:ext>
                  </a:extLst>
                </p14:cNvPr>
                <p14:cNvContentPartPr/>
                <p14:nvPr/>
              </p14:nvContentPartPr>
              <p14:xfrm>
                <a:off x="8896824" y="1874592"/>
                <a:ext cx="360" cy="360"/>
              </p14:xfrm>
            </p:contentPart>
          </mc:Choice>
          <mc:Fallback xmlns="">
            <p:pic>
              <p:nvPicPr>
                <p:cNvPr id="21" name="Rokraksts 20">
                  <a:extLst>
                    <a:ext uri="{FF2B5EF4-FFF2-40B4-BE49-F238E27FC236}">
                      <a16:creationId xmlns:a16="http://schemas.microsoft.com/office/drawing/2014/main" id="{9EE21EBD-2808-3833-BF4F-9A4DEE964840}"/>
                    </a:ext>
                  </a:extLst>
                </p:cNvPr>
                <p:cNvPicPr/>
                <p:nvPr/>
              </p:nvPicPr>
              <p:blipFill>
                <a:blip r:embed="rId4"/>
                <a:stretch>
                  <a:fillRect/>
                </a:stretch>
              </p:blipFill>
              <p:spPr>
                <a:xfrm>
                  <a:off x="8888184" y="186559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 name="Rokraksts 21">
                  <a:extLst>
                    <a:ext uri="{FF2B5EF4-FFF2-40B4-BE49-F238E27FC236}">
                      <a16:creationId xmlns:a16="http://schemas.microsoft.com/office/drawing/2014/main" id="{BB8D6043-703C-1F13-44CA-8B80BC93F62B}"/>
                    </a:ext>
                  </a:extLst>
                </p14:cNvPr>
                <p14:cNvContentPartPr/>
                <p14:nvPr/>
              </p14:nvContentPartPr>
              <p14:xfrm>
                <a:off x="8896824" y="1874592"/>
                <a:ext cx="360" cy="360"/>
              </p14:xfrm>
            </p:contentPart>
          </mc:Choice>
          <mc:Fallback xmlns="">
            <p:pic>
              <p:nvPicPr>
                <p:cNvPr id="22" name="Rokraksts 21">
                  <a:extLst>
                    <a:ext uri="{FF2B5EF4-FFF2-40B4-BE49-F238E27FC236}">
                      <a16:creationId xmlns:a16="http://schemas.microsoft.com/office/drawing/2014/main" id="{BB8D6043-703C-1F13-44CA-8B80BC93F62B}"/>
                    </a:ext>
                  </a:extLst>
                </p:cNvPr>
                <p:cNvPicPr/>
                <p:nvPr/>
              </p:nvPicPr>
              <p:blipFill>
                <a:blip r:embed="rId4"/>
                <a:stretch>
                  <a:fillRect/>
                </a:stretch>
              </p:blipFill>
              <p:spPr>
                <a:xfrm>
                  <a:off x="8888184" y="1865592"/>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41" name="Rokraksts 40">
                <a:extLst>
                  <a:ext uri="{FF2B5EF4-FFF2-40B4-BE49-F238E27FC236}">
                    <a16:creationId xmlns:a16="http://schemas.microsoft.com/office/drawing/2014/main" id="{0A16C10C-7DC7-947A-49E4-830D8F8B4F8C}"/>
                  </a:ext>
                </a:extLst>
              </p14:cNvPr>
              <p14:cNvContentPartPr/>
              <p14:nvPr/>
            </p14:nvContentPartPr>
            <p14:xfrm>
              <a:off x="5365584" y="1369512"/>
              <a:ext cx="1999080" cy="1904760"/>
            </p14:xfrm>
          </p:contentPart>
        </mc:Choice>
        <mc:Fallback xmlns="">
          <p:pic>
            <p:nvPicPr>
              <p:cNvPr id="41" name="Rokraksts 40">
                <a:extLst>
                  <a:ext uri="{FF2B5EF4-FFF2-40B4-BE49-F238E27FC236}">
                    <a16:creationId xmlns:a16="http://schemas.microsoft.com/office/drawing/2014/main" id="{0A16C10C-7DC7-947A-49E4-830D8F8B4F8C}"/>
                  </a:ext>
                </a:extLst>
              </p:cNvPr>
              <p:cNvPicPr/>
              <p:nvPr/>
            </p:nvPicPr>
            <p:blipFill>
              <a:blip r:embed="rId8"/>
              <a:stretch>
                <a:fillRect/>
              </a:stretch>
            </p:blipFill>
            <p:spPr>
              <a:xfrm>
                <a:off x="5329944" y="1333872"/>
                <a:ext cx="2070720" cy="1976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2" name="Rokraksts 51">
                <a:extLst>
                  <a:ext uri="{FF2B5EF4-FFF2-40B4-BE49-F238E27FC236}">
                    <a16:creationId xmlns:a16="http://schemas.microsoft.com/office/drawing/2014/main" id="{133163FA-F370-3279-E044-8D695FDB9541}"/>
                  </a:ext>
                </a:extLst>
              </p14:cNvPr>
              <p14:cNvContentPartPr/>
              <p14:nvPr/>
            </p14:nvContentPartPr>
            <p14:xfrm>
              <a:off x="7753896" y="1372087"/>
              <a:ext cx="2030400" cy="1913040"/>
            </p14:xfrm>
          </p:contentPart>
        </mc:Choice>
        <mc:Fallback xmlns="">
          <p:pic>
            <p:nvPicPr>
              <p:cNvPr id="52" name="Rokraksts 51">
                <a:extLst>
                  <a:ext uri="{FF2B5EF4-FFF2-40B4-BE49-F238E27FC236}">
                    <a16:creationId xmlns:a16="http://schemas.microsoft.com/office/drawing/2014/main" id="{133163FA-F370-3279-E044-8D695FDB9541}"/>
                  </a:ext>
                </a:extLst>
              </p:cNvPr>
              <p:cNvPicPr/>
              <p:nvPr/>
            </p:nvPicPr>
            <p:blipFill>
              <a:blip r:embed="rId10"/>
              <a:stretch>
                <a:fillRect/>
              </a:stretch>
            </p:blipFill>
            <p:spPr>
              <a:xfrm>
                <a:off x="7717890" y="1336087"/>
                <a:ext cx="2102053" cy="1984680"/>
              </a:xfrm>
              <a:prstGeom prst="rect">
                <a:avLst/>
              </a:prstGeom>
            </p:spPr>
          </p:pic>
        </mc:Fallback>
      </mc:AlternateContent>
      <p:sp>
        <p:nvSpPr>
          <p:cNvPr id="53" name="TextBox 52">
            <a:extLst>
              <a:ext uri="{FF2B5EF4-FFF2-40B4-BE49-F238E27FC236}">
                <a16:creationId xmlns:a16="http://schemas.microsoft.com/office/drawing/2014/main" id="{94C96581-7D25-D534-5428-F23EAC479B98}"/>
              </a:ext>
            </a:extLst>
          </p:cNvPr>
          <p:cNvSpPr txBox="1"/>
          <p:nvPr/>
        </p:nvSpPr>
        <p:spPr>
          <a:xfrm>
            <a:off x="7428672" y="686223"/>
            <a:ext cx="1340424" cy="584775"/>
          </a:xfrm>
          <a:prstGeom prst="rect">
            <a:avLst/>
          </a:prstGeom>
          <a:noFill/>
        </p:spPr>
        <p:txBody>
          <a:bodyPr wrap="square" rtlCol="0">
            <a:spAutoFit/>
          </a:bodyPr>
          <a:lstStyle/>
          <a:p>
            <a:r>
              <a:rPr lang="lv-LV" sz="3200" b="1" dirty="0">
                <a:solidFill>
                  <a:srgbClr val="FF0000"/>
                </a:solidFill>
                <a:highlight>
                  <a:srgbClr val="FFFF00"/>
                </a:highlight>
              </a:rPr>
              <a:t>SDĢB</a:t>
            </a:r>
          </a:p>
        </p:txBody>
      </p:sp>
      <p:sp>
        <p:nvSpPr>
          <p:cNvPr id="54" name="TextBox 53">
            <a:extLst>
              <a:ext uri="{FF2B5EF4-FFF2-40B4-BE49-F238E27FC236}">
                <a16:creationId xmlns:a16="http://schemas.microsoft.com/office/drawing/2014/main" id="{107BD565-6F9C-838B-6149-E65583CAEA39}"/>
              </a:ext>
            </a:extLst>
          </p:cNvPr>
          <p:cNvSpPr txBox="1"/>
          <p:nvPr/>
        </p:nvSpPr>
        <p:spPr>
          <a:xfrm>
            <a:off x="9830496" y="856911"/>
            <a:ext cx="840552" cy="584775"/>
          </a:xfrm>
          <a:prstGeom prst="rect">
            <a:avLst/>
          </a:prstGeom>
          <a:noFill/>
        </p:spPr>
        <p:txBody>
          <a:bodyPr wrap="square" rtlCol="0">
            <a:spAutoFit/>
          </a:bodyPr>
          <a:lstStyle/>
          <a:p>
            <a:r>
              <a:rPr lang="lv-LV" sz="3200" b="1" dirty="0">
                <a:solidFill>
                  <a:srgbClr val="FF0000"/>
                </a:solidFill>
                <a:highlight>
                  <a:srgbClr val="FFFF00"/>
                </a:highlight>
              </a:rPr>
              <a:t>BT</a:t>
            </a:r>
          </a:p>
        </p:txBody>
      </p:sp>
      <mc:AlternateContent xmlns:mc="http://schemas.openxmlformats.org/markup-compatibility/2006" xmlns:p14="http://schemas.microsoft.com/office/powerpoint/2010/main">
        <mc:Choice Requires="p14">
          <p:contentPart p14:bwMode="auto" r:id="rId11">
            <p14:nvContentPartPr>
              <p14:cNvPr id="3" name="Rokraksts 2">
                <a:extLst>
                  <a:ext uri="{FF2B5EF4-FFF2-40B4-BE49-F238E27FC236}">
                    <a16:creationId xmlns:a16="http://schemas.microsoft.com/office/drawing/2014/main" id="{8A305BE4-9B40-AEBE-10C1-FBA513A04336}"/>
                  </a:ext>
                </a:extLst>
              </p14:cNvPr>
              <p14:cNvContentPartPr/>
              <p14:nvPr/>
            </p14:nvContentPartPr>
            <p14:xfrm>
              <a:off x="9810864" y="1458432"/>
              <a:ext cx="1253880" cy="1550880"/>
            </p14:xfrm>
          </p:contentPart>
        </mc:Choice>
        <mc:Fallback xmlns="">
          <p:pic>
            <p:nvPicPr>
              <p:cNvPr id="3" name="Rokraksts 2">
                <a:extLst>
                  <a:ext uri="{FF2B5EF4-FFF2-40B4-BE49-F238E27FC236}">
                    <a16:creationId xmlns:a16="http://schemas.microsoft.com/office/drawing/2014/main" id="{8A305BE4-9B40-AEBE-10C1-FBA513A04336}"/>
                  </a:ext>
                </a:extLst>
              </p:cNvPr>
              <p:cNvPicPr/>
              <p:nvPr/>
            </p:nvPicPr>
            <p:blipFill>
              <a:blip r:embed="rId12"/>
              <a:stretch>
                <a:fillRect/>
              </a:stretch>
            </p:blipFill>
            <p:spPr>
              <a:xfrm>
                <a:off x="9774864" y="1422432"/>
                <a:ext cx="1325520" cy="1622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 name="Rokraksts 3">
                <a:extLst>
                  <a:ext uri="{FF2B5EF4-FFF2-40B4-BE49-F238E27FC236}">
                    <a16:creationId xmlns:a16="http://schemas.microsoft.com/office/drawing/2014/main" id="{29FCEBBA-7D04-B519-EBF4-062C42641257}"/>
                  </a:ext>
                </a:extLst>
              </p14:cNvPr>
              <p14:cNvContentPartPr/>
              <p14:nvPr/>
            </p14:nvContentPartPr>
            <p14:xfrm>
              <a:off x="10030824" y="1481112"/>
              <a:ext cx="201960" cy="360"/>
            </p14:xfrm>
          </p:contentPart>
        </mc:Choice>
        <mc:Fallback xmlns="">
          <p:pic>
            <p:nvPicPr>
              <p:cNvPr id="4" name="Rokraksts 3">
                <a:extLst>
                  <a:ext uri="{FF2B5EF4-FFF2-40B4-BE49-F238E27FC236}">
                    <a16:creationId xmlns:a16="http://schemas.microsoft.com/office/drawing/2014/main" id="{29FCEBBA-7D04-B519-EBF4-062C42641257}"/>
                  </a:ext>
                </a:extLst>
              </p:cNvPr>
              <p:cNvPicPr/>
              <p:nvPr/>
            </p:nvPicPr>
            <p:blipFill>
              <a:blip r:embed="rId14"/>
              <a:stretch>
                <a:fillRect/>
              </a:stretch>
            </p:blipFill>
            <p:spPr>
              <a:xfrm>
                <a:off x="9994824" y="1445112"/>
                <a:ext cx="273600" cy="72000"/>
              </a:xfrm>
              <a:prstGeom prst="rect">
                <a:avLst/>
              </a:prstGeom>
            </p:spPr>
          </p:pic>
        </mc:Fallback>
      </mc:AlternateContent>
    </p:spTree>
    <p:extLst>
      <p:ext uri="{BB962C8B-B14F-4D97-AF65-F5344CB8AC3E}">
        <p14:creationId xmlns:p14="http://schemas.microsoft.com/office/powerpoint/2010/main" val="204883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2000" fill="hold"/>
                                        <p:tgtEl>
                                          <p:spTgt spid="41"/>
                                        </p:tgtEl>
                                        <p:attrNameLst>
                                          <p:attrName>drawProgress</p:attrName>
                                        </p:attrNameLst>
                                      </p:cBhvr>
                                      <p:tavLst>
                                        <p:tav tm="0">
                                          <p:val>
                                            <p:fltVal val="0"/>
                                          </p:val>
                                        </p:tav>
                                        <p:tav tm="100000">
                                          <p:val>
                                            <p:fltVal val="1"/>
                                          </p:val>
                                        </p:tav>
                                      </p:tavLst>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3"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2000" fill="hold"/>
                                        <p:tgtEl>
                                          <p:spTgt spid="52"/>
                                        </p:tgtEl>
                                        <p:attrNameLst>
                                          <p:attrName>drawProgress</p:attrName>
                                        </p:attrNameLst>
                                      </p:cBhvr>
                                      <p:tavLst>
                                        <p:tav tm="0">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1000"/>
                                        <p:tgtEl>
                                          <p:spTgt spid="54"/>
                                        </p:tgtEl>
                                      </p:cBhvr>
                                    </p:animEffect>
                                    <p:anim calcmode="lin" valueType="num">
                                      <p:cBhvr>
                                        <p:cTn id="25" dur="1000" fill="hold"/>
                                        <p:tgtEl>
                                          <p:spTgt spid="54"/>
                                        </p:tgtEl>
                                        <p:attrNameLst>
                                          <p:attrName>ppt_x</p:attrName>
                                        </p:attrNameLst>
                                      </p:cBhvr>
                                      <p:tavLst>
                                        <p:tav tm="0">
                                          <p:val>
                                            <p:strVal val="#ppt_x"/>
                                          </p:val>
                                        </p:tav>
                                        <p:tav tm="100000">
                                          <p:val>
                                            <p:strVal val="#ppt_x"/>
                                          </p:val>
                                        </p:tav>
                                      </p:tavLst>
                                    </p:anim>
                                    <p:anim calcmode="lin" valueType="num">
                                      <p:cBhvr>
                                        <p:cTn id="2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isnstūris 4">
            <a:extLst>
              <a:ext uri="{FF2B5EF4-FFF2-40B4-BE49-F238E27FC236}">
                <a16:creationId xmlns:a16="http://schemas.microsoft.com/office/drawing/2014/main" id="{01BD3F7A-641F-B9AE-0E21-AC9B28949F3A}"/>
              </a:ext>
            </a:extLst>
          </p:cNvPr>
          <p:cNvSpPr/>
          <p:nvPr/>
        </p:nvSpPr>
        <p:spPr>
          <a:xfrm>
            <a:off x="-64879" y="4173917"/>
            <a:ext cx="12192000" cy="2866699"/>
          </a:xfrm>
          <a:prstGeom prst="rect">
            <a:avLst/>
          </a:prstGeom>
          <a:solidFill>
            <a:srgbClr val="FF0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800" b="1" dirty="0">
              <a:solidFill>
                <a:srgbClr val="FF0000"/>
              </a:solidFill>
              <a:latin typeface="Poppins" pitchFamily="2" charset="77"/>
              <a:ea typeface="League Spartan" charset="0"/>
              <a:cs typeface="Poppins" pitchFamily="2" charset="77"/>
            </a:endParaRPr>
          </a:p>
          <a:p>
            <a:pPr algn="ctr"/>
            <a:endParaRPr lang="lv-LV" b="1" dirty="0">
              <a:solidFill>
                <a:srgbClr val="FF0000"/>
              </a:solidFill>
              <a:latin typeface="Poppins" pitchFamily="2" charset="77"/>
              <a:ea typeface="League Spartan" charset="0"/>
              <a:cs typeface="Poppins" pitchFamily="2" charset="77"/>
            </a:endParaRPr>
          </a:p>
          <a:p>
            <a:pPr algn="ctr"/>
            <a:endParaRPr lang="lv-LV" sz="1800" b="1" dirty="0">
              <a:solidFill>
                <a:srgbClr val="FF0000"/>
              </a:solidFill>
              <a:latin typeface="Poppins" pitchFamily="2" charset="77"/>
              <a:ea typeface="League Spartan" charset="0"/>
              <a:cs typeface="Poppins" pitchFamily="2" charset="77"/>
            </a:endParaRPr>
          </a:p>
          <a:p>
            <a:pPr algn="ctr"/>
            <a:endParaRPr lang="lv-LV" b="1" dirty="0">
              <a:solidFill>
                <a:srgbClr val="FF0000"/>
              </a:solidFill>
              <a:latin typeface="Poppins" pitchFamily="2" charset="77"/>
              <a:ea typeface="League Spartan" charset="0"/>
              <a:cs typeface="Poppins" pitchFamily="2" charset="77"/>
            </a:endParaRPr>
          </a:p>
        </p:txBody>
      </p:sp>
      <p:sp>
        <p:nvSpPr>
          <p:cNvPr id="7" name="Taisnstūris 6">
            <a:extLst>
              <a:ext uri="{FF2B5EF4-FFF2-40B4-BE49-F238E27FC236}">
                <a16:creationId xmlns:a16="http://schemas.microsoft.com/office/drawing/2014/main" id="{881770C6-8A82-3CE8-F8A3-ED1605FEDE2C}"/>
              </a:ext>
            </a:extLst>
          </p:cNvPr>
          <p:cNvSpPr/>
          <p:nvPr/>
        </p:nvSpPr>
        <p:spPr>
          <a:xfrm>
            <a:off x="-44559" y="2067442"/>
            <a:ext cx="12192000" cy="2693343"/>
          </a:xfrm>
          <a:prstGeom prst="rect">
            <a:avLst/>
          </a:prstGeom>
          <a:solidFill>
            <a:schemeClr val="accent2">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Taisnstūris 7">
            <a:extLst>
              <a:ext uri="{FF2B5EF4-FFF2-40B4-BE49-F238E27FC236}">
                <a16:creationId xmlns:a16="http://schemas.microsoft.com/office/drawing/2014/main" id="{2EFFA438-8AF9-2B1E-7556-7ADCB5EEEFA4}"/>
              </a:ext>
            </a:extLst>
          </p:cNvPr>
          <p:cNvSpPr/>
          <p:nvPr/>
        </p:nvSpPr>
        <p:spPr>
          <a:xfrm>
            <a:off x="-44559" y="-36811"/>
            <a:ext cx="12192000" cy="3092009"/>
          </a:xfrm>
          <a:prstGeom prst="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accent1">
                  <a:lumMod val="75000"/>
                </a:schemeClr>
              </a:solidFill>
            </a:endParaRPr>
          </a:p>
        </p:txBody>
      </p:sp>
      <p:sp>
        <p:nvSpPr>
          <p:cNvPr id="6" name="Ovāls 5">
            <a:extLst>
              <a:ext uri="{FF2B5EF4-FFF2-40B4-BE49-F238E27FC236}">
                <a16:creationId xmlns:a16="http://schemas.microsoft.com/office/drawing/2014/main" id="{098FC194-6704-F249-F193-D5E15D9E7F2D}"/>
              </a:ext>
            </a:extLst>
          </p:cNvPr>
          <p:cNvSpPr/>
          <p:nvPr/>
        </p:nvSpPr>
        <p:spPr>
          <a:xfrm>
            <a:off x="319100" y="1506987"/>
            <a:ext cx="5185899" cy="4496127"/>
          </a:xfrm>
          <a:prstGeom prst="ellipse">
            <a:avLst/>
          </a:prstGeom>
          <a:solidFill>
            <a:schemeClr val="accent1">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4" name="Ovāls 23">
            <a:extLst>
              <a:ext uri="{FF2B5EF4-FFF2-40B4-BE49-F238E27FC236}">
                <a16:creationId xmlns:a16="http://schemas.microsoft.com/office/drawing/2014/main" id="{2853E07E-CD09-C6E6-3D69-3F43C1DE9932}"/>
              </a:ext>
            </a:extLst>
          </p:cNvPr>
          <p:cNvSpPr/>
          <p:nvPr/>
        </p:nvSpPr>
        <p:spPr>
          <a:xfrm>
            <a:off x="826631" y="2405996"/>
            <a:ext cx="4076866" cy="359711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extBox 1">
            <a:extLst>
              <a:ext uri="{FF2B5EF4-FFF2-40B4-BE49-F238E27FC236}">
                <a16:creationId xmlns:a16="http://schemas.microsoft.com/office/drawing/2014/main" id="{C349E849-D552-3C4B-9594-DB6EFDFBA855}"/>
              </a:ext>
            </a:extLst>
          </p:cNvPr>
          <p:cNvSpPr txBox="1"/>
          <p:nvPr/>
        </p:nvSpPr>
        <p:spPr>
          <a:xfrm>
            <a:off x="1617318" y="52894"/>
            <a:ext cx="8985152" cy="1015663"/>
          </a:xfrm>
          <a:prstGeom prst="rect">
            <a:avLst/>
          </a:prstGeom>
          <a:noFill/>
        </p:spPr>
        <p:txBody>
          <a:bodyPr wrap="none" rtlCol="0">
            <a:spAutoFit/>
          </a:bodyPr>
          <a:lstStyle/>
          <a:p>
            <a:pPr algn="ctr"/>
            <a:r>
              <a:rPr lang="lv-LV" sz="3000" b="1" dirty="0">
                <a:solidFill>
                  <a:schemeClr val="tx2"/>
                </a:solidFill>
                <a:latin typeface="Poppins" pitchFamily="2" charset="77"/>
                <a:cs typeface="Poppins" pitchFamily="2" charset="77"/>
              </a:rPr>
              <a:t>Pakalpojumu grupas ģimenēm ar bērniem</a:t>
            </a:r>
          </a:p>
          <a:p>
            <a:pPr algn="ctr"/>
            <a:r>
              <a:rPr lang="lv-LV" sz="3000" b="1" dirty="0">
                <a:solidFill>
                  <a:schemeClr val="tx2"/>
                </a:solidFill>
                <a:latin typeface="Poppins" pitchFamily="2" charset="77"/>
                <a:cs typeface="Poppins" pitchFamily="2" charset="77"/>
              </a:rPr>
              <a:t>dažādos apdraudējuma pret bērnu līmeņos  </a:t>
            </a:r>
            <a:endParaRPr lang="en-US" sz="3000" b="1" dirty="0">
              <a:solidFill>
                <a:schemeClr val="tx2"/>
              </a:solidFill>
              <a:latin typeface="Poppins" pitchFamily="2" charset="77"/>
              <a:cs typeface="Poppins" pitchFamily="2" charset="77"/>
            </a:endParaRPr>
          </a:p>
        </p:txBody>
      </p:sp>
      <p:sp>
        <p:nvSpPr>
          <p:cNvPr id="30" name="TextBox 29">
            <a:extLst>
              <a:ext uri="{FF2B5EF4-FFF2-40B4-BE49-F238E27FC236}">
                <a16:creationId xmlns:a16="http://schemas.microsoft.com/office/drawing/2014/main" id="{BB991154-26AA-A34E-9323-5D9AA17BDFE7}"/>
              </a:ext>
            </a:extLst>
          </p:cNvPr>
          <p:cNvSpPr txBox="1"/>
          <p:nvPr/>
        </p:nvSpPr>
        <p:spPr>
          <a:xfrm>
            <a:off x="5592305" y="4754825"/>
            <a:ext cx="7023750" cy="1569660"/>
          </a:xfrm>
          <a:prstGeom prst="rect">
            <a:avLst/>
          </a:prstGeom>
          <a:noFill/>
        </p:spPr>
        <p:txBody>
          <a:bodyPr wrap="square" rtlCol="0" anchor="t" anchorCtr="0">
            <a:spAutoFit/>
          </a:bodyPr>
          <a:lstStyle/>
          <a:p>
            <a:endParaRPr lang="lv-LV" sz="2400" b="1" dirty="0">
              <a:solidFill>
                <a:srgbClr val="FF0000"/>
              </a:solidFill>
              <a:latin typeface="Poppins" pitchFamily="2" charset="77"/>
              <a:ea typeface="League Spartan" charset="0"/>
              <a:cs typeface="Poppins" pitchFamily="2" charset="77"/>
            </a:endParaRPr>
          </a:p>
          <a:p>
            <a:r>
              <a:rPr lang="lv-LV" sz="2400" b="1" dirty="0">
                <a:solidFill>
                  <a:srgbClr val="FF0000"/>
                </a:solidFill>
                <a:latin typeface="Poppins" pitchFamily="2" charset="77"/>
                <a:ea typeface="League Spartan" charset="0"/>
                <a:cs typeface="Poppins" pitchFamily="2" charset="77"/>
              </a:rPr>
              <a:t>3. Aizsardzības un kontroles </a:t>
            </a:r>
          </a:p>
          <a:p>
            <a:r>
              <a:rPr lang="lv-LV" sz="2400" b="1" dirty="0">
                <a:solidFill>
                  <a:srgbClr val="FF0000"/>
                </a:solidFill>
                <a:latin typeface="Poppins" pitchFamily="2" charset="77"/>
                <a:ea typeface="League Spartan" charset="0"/>
                <a:cs typeface="Poppins" pitchFamily="2" charset="77"/>
              </a:rPr>
              <a:t>pakalpojumu grupa pēc specifiskiem </a:t>
            </a:r>
          </a:p>
          <a:p>
            <a:r>
              <a:rPr lang="lv-LV" sz="2400" b="1" dirty="0">
                <a:solidFill>
                  <a:srgbClr val="FF0000"/>
                </a:solidFill>
                <a:latin typeface="Poppins" pitchFamily="2" charset="77"/>
                <a:ea typeface="League Spartan" charset="0"/>
                <a:cs typeface="Poppins" pitchFamily="2" charset="77"/>
              </a:rPr>
              <a:t>vardarbības un traucējumu veidiem</a:t>
            </a:r>
            <a:endParaRPr lang="en-US" sz="2400" b="1" dirty="0">
              <a:solidFill>
                <a:srgbClr val="FF0000"/>
              </a:solidFill>
              <a:latin typeface="Poppins" pitchFamily="2" charset="77"/>
              <a:ea typeface="League Spartan" charset="0"/>
              <a:cs typeface="Poppins" pitchFamily="2" charset="77"/>
            </a:endParaRPr>
          </a:p>
        </p:txBody>
      </p:sp>
      <p:sp>
        <p:nvSpPr>
          <p:cNvPr id="18" name="Ovāls 17">
            <a:extLst>
              <a:ext uri="{FF2B5EF4-FFF2-40B4-BE49-F238E27FC236}">
                <a16:creationId xmlns:a16="http://schemas.microsoft.com/office/drawing/2014/main" id="{F39CCAE8-3459-D868-228E-49850C4892E9}"/>
              </a:ext>
            </a:extLst>
          </p:cNvPr>
          <p:cNvSpPr/>
          <p:nvPr/>
        </p:nvSpPr>
        <p:spPr>
          <a:xfrm>
            <a:off x="1658193" y="4121014"/>
            <a:ext cx="2486891" cy="188227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3" name="TextBox 22">
            <a:extLst>
              <a:ext uri="{FF2B5EF4-FFF2-40B4-BE49-F238E27FC236}">
                <a16:creationId xmlns:a16="http://schemas.microsoft.com/office/drawing/2014/main" id="{12E49AC2-013E-D155-D34B-1A803C3F61C9}"/>
              </a:ext>
            </a:extLst>
          </p:cNvPr>
          <p:cNvSpPr txBox="1"/>
          <p:nvPr/>
        </p:nvSpPr>
        <p:spPr>
          <a:xfrm>
            <a:off x="1892346" y="4508484"/>
            <a:ext cx="2103461" cy="338554"/>
          </a:xfrm>
          <a:prstGeom prst="rect">
            <a:avLst/>
          </a:prstGeom>
          <a:noFill/>
        </p:spPr>
        <p:txBody>
          <a:bodyPr wrap="none" rtlCol="0" anchor="t" anchorCtr="0">
            <a:spAutoFit/>
          </a:bodyPr>
          <a:lstStyle/>
          <a:p>
            <a:r>
              <a:rPr lang="lv-LV" sz="1600" b="1" dirty="0">
                <a:solidFill>
                  <a:schemeClr val="accent5">
                    <a:lumMod val="50000"/>
                  </a:schemeClr>
                </a:solidFill>
                <a:latin typeface="Poppins" pitchFamily="2" charset="77"/>
                <a:ea typeface="League Spartan" charset="0"/>
                <a:cs typeface="Poppins" pitchFamily="2" charset="77"/>
              </a:rPr>
              <a:t>3. APDRAUDĒJUMS</a:t>
            </a:r>
            <a:endParaRPr lang="en-US" sz="1600" b="1" dirty="0">
              <a:solidFill>
                <a:schemeClr val="accent5">
                  <a:lumMod val="50000"/>
                </a:schemeClr>
              </a:solidFill>
              <a:latin typeface="Poppins" pitchFamily="2" charset="77"/>
              <a:ea typeface="League Spartan" charset="0"/>
              <a:cs typeface="Poppins" pitchFamily="2" charset="77"/>
            </a:endParaRPr>
          </a:p>
        </p:txBody>
      </p:sp>
      <p:sp>
        <p:nvSpPr>
          <p:cNvPr id="3" name="TextBox 2">
            <a:extLst>
              <a:ext uri="{FF2B5EF4-FFF2-40B4-BE49-F238E27FC236}">
                <a16:creationId xmlns:a16="http://schemas.microsoft.com/office/drawing/2014/main" id="{4591B5B9-135B-F78E-E8E0-862322278071}"/>
              </a:ext>
            </a:extLst>
          </p:cNvPr>
          <p:cNvSpPr txBox="1"/>
          <p:nvPr/>
        </p:nvSpPr>
        <p:spPr>
          <a:xfrm>
            <a:off x="1599799" y="2963981"/>
            <a:ext cx="2688557" cy="338554"/>
          </a:xfrm>
          <a:prstGeom prst="rect">
            <a:avLst/>
          </a:prstGeom>
          <a:noFill/>
        </p:spPr>
        <p:txBody>
          <a:bodyPr wrap="none" rtlCol="0" anchor="t" anchorCtr="0">
            <a:spAutoFit/>
          </a:bodyPr>
          <a:lstStyle/>
          <a:p>
            <a:r>
              <a:rPr lang="lv-LV" sz="1600" b="1" dirty="0">
                <a:solidFill>
                  <a:schemeClr val="accent5">
                    <a:lumMod val="50000"/>
                  </a:schemeClr>
                </a:solidFill>
                <a:latin typeface="Poppins" pitchFamily="2" charset="77"/>
                <a:ea typeface="League Spartan" charset="0"/>
                <a:cs typeface="Poppins" pitchFamily="2" charset="77"/>
              </a:rPr>
              <a:t>2. APDRAUDĒJUMA RISKI</a:t>
            </a:r>
            <a:endParaRPr lang="en-US" sz="1600" b="1" dirty="0">
              <a:solidFill>
                <a:schemeClr val="accent5">
                  <a:lumMod val="50000"/>
                </a:schemeClr>
              </a:solidFill>
              <a:latin typeface="Poppins" pitchFamily="2" charset="77"/>
              <a:ea typeface="League Spartan" charset="0"/>
              <a:cs typeface="Poppins" pitchFamily="2" charset="77"/>
            </a:endParaRPr>
          </a:p>
        </p:txBody>
      </p:sp>
      <p:sp>
        <p:nvSpPr>
          <p:cNvPr id="4" name="TextBox 3">
            <a:extLst>
              <a:ext uri="{FF2B5EF4-FFF2-40B4-BE49-F238E27FC236}">
                <a16:creationId xmlns:a16="http://schemas.microsoft.com/office/drawing/2014/main" id="{7C674458-D275-3601-74D9-2C8AC37A2865}"/>
              </a:ext>
            </a:extLst>
          </p:cNvPr>
          <p:cNvSpPr txBox="1"/>
          <p:nvPr/>
        </p:nvSpPr>
        <p:spPr>
          <a:xfrm>
            <a:off x="1858715" y="1795819"/>
            <a:ext cx="2106667" cy="338554"/>
          </a:xfrm>
          <a:prstGeom prst="rect">
            <a:avLst/>
          </a:prstGeom>
          <a:noFill/>
        </p:spPr>
        <p:txBody>
          <a:bodyPr wrap="none" rtlCol="0" anchor="t" anchorCtr="0">
            <a:spAutoFit/>
          </a:bodyPr>
          <a:lstStyle/>
          <a:p>
            <a:r>
              <a:rPr lang="lv-LV" sz="1600" b="1" dirty="0">
                <a:solidFill>
                  <a:schemeClr val="accent5">
                    <a:lumMod val="50000"/>
                  </a:schemeClr>
                </a:solidFill>
                <a:latin typeface="Poppins" pitchFamily="2" charset="77"/>
                <a:ea typeface="League Spartan" charset="0"/>
                <a:cs typeface="Poppins" pitchFamily="2" charset="77"/>
              </a:rPr>
              <a:t>1. ATTĪSTĪBAS RISKI</a:t>
            </a:r>
            <a:endParaRPr lang="en-US" sz="1600" b="1" dirty="0">
              <a:solidFill>
                <a:schemeClr val="accent5">
                  <a:lumMod val="50000"/>
                </a:schemeClr>
              </a:solidFill>
              <a:latin typeface="Poppins" pitchFamily="2" charset="77"/>
              <a:ea typeface="League Spartan" charset="0"/>
              <a:cs typeface="Poppins" pitchFamily="2" charset="77"/>
            </a:endParaRPr>
          </a:p>
        </p:txBody>
      </p:sp>
      <p:sp>
        <p:nvSpPr>
          <p:cNvPr id="50" name="TextBox 49">
            <a:extLst>
              <a:ext uri="{FF2B5EF4-FFF2-40B4-BE49-F238E27FC236}">
                <a16:creationId xmlns:a16="http://schemas.microsoft.com/office/drawing/2014/main" id="{464C4407-A870-438F-B40E-5D88C56A11F5}"/>
              </a:ext>
            </a:extLst>
          </p:cNvPr>
          <p:cNvSpPr txBox="1"/>
          <p:nvPr/>
        </p:nvSpPr>
        <p:spPr>
          <a:xfrm>
            <a:off x="5629355" y="3098613"/>
            <a:ext cx="6346532" cy="1569660"/>
          </a:xfrm>
          <a:prstGeom prst="rect">
            <a:avLst/>
          </a:prstGeom>
          <a:noFill/>
        </p:spPr>
        <p:txBody>
          <a:bodyPr wrap="square" rtlCol="0" anchor="t" anchorCtr="0">
            <a:spAutoFit/>
          </a:bodyPr>
          <a:lstStyle/>
          <a:p>
            <a:r>
              <a:rPr lang="lv-LV" sz="2400" b="1" dirty="0">
                <a:solidFill>
                  <a:schemeClr val="accent2">
                    <a:lumMod val="75000"/>
                  </a:schemeClr>
                </a:solidFill>
                <a:latin typeface="Poppins" pitchFamily="2" charset="77"/>
                <a:ea typeface="League Spartan" charset="0"/>
                <a:cs typeface="Poppins" pitchFamily="2" charset="77"/>
              </a:rPr>
              <a:t>2. Intervences un aizsardzības </a:t>
            </a:r>
          </a:p>
          <a:p>
            <a:r>
              <a:rPr lang="lv-LV" sz="2400" b="1" dirty="0">
                <a:solidFill>
                  <a:schemeClr val="accent2">
                    <a:lumMod val="75000"/>
                  </a:schemeClr>
                </a:solidFill>
                <a:latin typeface="Poppins" pitchFamily="2" charset="77"/>
                <a:ea typeface="League Spartan" charset="0"/>
                <a:cs typeface="Poppins" pitchFamily="2" charset="77"/>
              </a:rPr>
              <a:t>pakalpojumu grupa ģimenēm ar bērniem pēc</a:t>
            </a:r>
          </a:p>
          <a:p>
            <a:r>
              <a:rPr lang="lv-LV" sz="2400" b="1" dirty="0">
                <a:solidFill>
                  <a:schemeClr val="accent2">
                    <a:lumMod val="75000"/>
                  </a:schemeClr>
                </a:solidFill>
                <a:latin typeface="Poppins" pitchFamily="2" charset="77"/>
                <a:ea typeface="League Spartan" charset="0"/>
                <a:cs typeface="Poppins" pitchFamily="2" charset="77"/>
              </a:rPr>
              <a:t>specifiskām klientu mērķgrupām</a:t>
            </a:r>
            <a:endParaRPr lang="en-US" sz="2400" b="1" dirty="0">
              <a:solidFill>
                <a:schemeClr val="accent2">
                  <a:lumMod val="75000"/>
                </a:schemeClr>
              </a:solidFill>
              <a:latin typeface="Poppins" pitchFamily="2" charset="77"/>
              <a:ea typeface="League Spartan" charset="0"/>
              <a:cs typeface="Poppins" pitchFamily="2" charset="77"/>
            </a:endParaRPr>
          </a:p>
        </p:txBody>
      </p:sp>
      <p:sp>
        <p:nvSpPr>
          <p:cNvPr id="51" name="TextBox 50">
            <a:extLst>
              <a:ext uri="{FF2B5EF4-FFF2-40B4-BE49-F238E27FC236}">
                <a16:creationId xmlns:a16="http://schemas.microsoft.com/office/drawing/2014/main" id="{945FB53E-72E6-8877-4063-506F9BF2AA68}"/>
              </a:ext>
            </a:extLst>
          </p:cNvPr>
          <p:cNvSpPr txBox="1"/>
          <p:nvPr/>
        </p:nvSpPr>
        <p:spPr>
          <a:xfrm>
            <a:off x="5484677" y="1516195"/>
            <a:ext cx="6778540" cy="830997"/>
          </a:xfrm>
          <a:prstGeom prst="rect">
            <a:avLst/>
          </a:prstGeom>
          <a:noFill/>
        </p:spPr>
        <p:txBody>
          <a:bodyPr wrap="square" rtlCol="0" anchor="t" anchorCtr="0">
            <a:spAutoFit/>
          </a:bodyPr>
          <a:lstStyle/>
          <a:p>
            <a:r>
              <a:rPr lang="lv-LV" b="1" dirty="0">
                <a:solidFill>
                  <a:schemeClr val="accent1">
                    <a:lumMod val="50000"/>
                  </a:schemeClr>
                </a:solidFill>
                <a:latin typeface="Poppins" pitchFamily="2" charset="77"/>
                <a:ea typeface="League Spartan" charset="0"/>
                <a:cs typeface="Poppins" pitchFamily="2" charset="77"/>
              </a:rPr>
              <a:t>1</a:t>
            </a:r>
            <a:r>
              <a:rPr lang="lv-LV" sz="2400" b="1" dirty="0">
                <a:solidFill>
                  <a:schemeClr val="accent1">
                    <a:lumMod val="50000"/>
                  </a:schemeClr>
                </a:solidFill>
                <a:latin typeface="Poppins" pitchFamily="2" charset="77"/>
                <a:ea typeface="League Spartan" charset="0"/>
                <a:cs typeface="Poppins" pitchFamily="2" charset="77"/>
              </a:rPr>
              <a:t>. Universālie un atbalsta pakalpojumi</a:t>
            </a:r>
          </a:p>
          <a:p>
            <a:r>
              <a:rPr lang="lv-LV" sz="2400" b="1" dirty="0">
                <a:solidFill>
                  <a:schemeClr val="accent1">
                    <a:lumMod val="50000"/>
                  </a:schemeClr>
                </a:solidFill>
                <a:latin typeface="Poppins" pitchFamily="2" charset="77"/>
                <a:ea typeface="League Spartan" charset="0"/>
                <a:cs typeface="Poppins" pitchFamily="2" charset="77"/>
              </a:rPr>
              <a:t>ģimenēm ar bērniem</a:t>
            </a:r>
            <a:endParaRPr lang="en-US" sz="2400" b="1" dirty="0">
              <a:solidFill>
                <a:schemeClr val="accent1">
                  <a:lumMod val="50000"/>
                </a:schemeClr>
              </a:solidFill>
              <a:latin typeface="Poppins" pitchFamily="2" charset="77"/>
              <a:ea typeface="League Spartan" charset="0"/>
              <a:cs typeface="Poppins" pitchFamily="2" charset="77"/>
            </a:endParaRPr>
          </a:p>
        </p:txBody>
      </p:sp>
    </p:spTree>
    <p:extLst>
      <p:ext uri="{BB962C8B-B14F-4D97-AF65-F5344CB8AC3E}">
        <p14:creationId xmlns:p14="http://schemas.microsoft.com/office/powerpoint/2010/main" val="4100759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Shēma 1">
            <a:extLst>
              <a:ext uri="{FF2B5EF4-FFF2-40B4-BE49-F238E27FC236}">
                <a16:creationId xmlns:a16="http://schemas.microsoft.com/office/drawing/2014/main" id="{35DF7BA2-222A-4483-2B50-93DAC6493EBB}"/>
              </a:ext>
            </a:extLst>
          </p:cNvPr>
          <p:cNvGraphicFramePr/>
          <p:nvPr/>
        </p:nvGraphicFramePr>
        <p:xfrm>
          <a:off x="1203157" y="719666"/>
          <a:ext cx="9577137" cy="6138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6F9316DF-6731-C39A-9E03-BC0831EF64A7}"/>
              </a:ext>
            </a:extLst>
          </p:cNvPr>
          <p:cNvSpPr txBox="1"/>
          <p:nvPr/>
        </p:nvSpPr>
        <p:spPr>
          <a:xfrm>
            <a:off x="148590" y="73335"/>
            <a:ext cx="1735074" cy="1815882"/>
          </a:xfrm>
          <a:prstGeom prst="rect">
            <a:avLst/>
          </a:prstGeom>
          <a:noFill/>
        </p:spPr>
        <p:txBody>
          <a:bodyPr wrap="square">
            <a:spAutoFit/>
          </a:bodyPr>
          <a:lstStyle/>
          <a:p>
            <a:r>
              <a:rPr lang="lv-LV" sz="1400" i="1" dirty="0"/>
              <a:t>Mācību programmas „Profesionālās darbības attīstība darbā ar ģimenēm un bērniem” 18-22.09.2022., </a:t>
            </a:r>
            <a:r>
              <a:rPr lang="lv-LV" sz="1400" i="1" dirty="0" err="1"/>
              <a:t>Espoo</a:t>
            </a:r>
            <a:r>
              <a:rPr lang="lv-LV" sz="1400" i="1" dirty="0"/>
              <a:t>, </a:t>
            </a:r>
            <a:r>
              <a:rPr lang="lv-LV" sz="1400" i="1" dirty="0" err="1"/>
              <a:t>Vanta</a:t>
            </a:r>
            <a:r>
              <a:rPr lang="lv-LV" sz="1400" i="1" dirty="0"/>
              <a:t>, SOMIJA materiāli</a:t>
            </a:r>
          </a:p>
        </p:txBody>
      </p:sp>
    </p:spTree>
    <p:extLst>
      <p:ext uri="{BB962C8B-B14F-4D97-AF65-F5344CB8AC3E}">
        <p14:creationId xmlns:p14="http://schemas.microsoft.com/office/powerpoint/2010/main" val="2842278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isnstūris 4">
            <a:extLst>
              <a:ext uri="{FF2B5EF4-FFF2-40B4-BE49-F238E27FC236}">
                <a16:creationId xmlns:a16="http://schemas.microsoft.com/office/drawing/2014/main" id="{01BD3F7A-641F-B9AE-0E21-AC9B28949F3A}"/>
              </a:ext>
            </a:extLst>
          </p:cNvPr>
          <p:cNvSpPr/>
          <p:nvPr/>
        </p:nvSpPr>
        <p:spPr>
          <a:xfrm>
            <a:off x="-64879" y="4173917"/>
            <a:ext cx="12192000" cy="2866699"/>
          </a:xfrm>
          <a:prstGeom prst="rect">
            <a:avLst/>
          </a:prstGeom>
          <a:solidFill>
            <a:srgbClr val="FF0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800" b="1" dirty="0">
              <a:solidFill>
                <a:srgbClr val="FF0000"/>
              </a:solidFill>
              <a:latin typeface="Poppins" pitchFamily="2" charset="77"/>
              <a:ea typeface="League Spartan" charset="0"/>
              <a:cs typeface="Poppins" pitchFamily="2" charset="77"/>
            </a:endParaRPr>
          </a:p>
          <a:p>
            <a:pPr algn="ctr"/>
            <a:endParaRPr lang="lv-LV" b="1" dirty="0">
              <a:solidFill>
                <a:srgbClr val="FF0000"/>
              </a:solidFill>
              <a:latin typeface="Poppins" pitchFamily="2" charset="77"/>
              <a:ea typeface="League Spartan" charset="0"/>
              <a:cs typeface="Poppins" pitchFamily="2" charset="77"/>
            </a:endParaRPr>
          </a:p>
          <a:p>
            <a:pPr algn="ctr"/>
            <a:endParaRPr lang="lv-LV" sz="1800" b="1" dirty="0">
              <a:solidFill>
                <a:srgbClr val="FF0000"/>
              </a:solidFill>
              <a:latin typeface="Poppins" pitchFamily="2" charset="77"/>
              <a:ea typeface="League Spartan" charset="0"/>
              <a:cs typeface="Poppins" pitchFamily="2" charset="77"/>
            </a:endParaRPr>
          </a:p>
          <a:p>
            <a:pPr algn="ctr"/>
            <a:endParaRPr lang="lv-LV" b="1" dirty="0">
              <a:solidFill>
                <a:srgbClr val="FF0000"/>
              </a:solidFill>
              <a:latin typeface="Poppins" pitchFamily="2" charset="77"/>
              <a:ea typeface="League Spartan" charset="0"/>
              <a:cs typeface="Poppins" pitchFamily="2" charset="77"/>
            </a:endParaRPr>
          </a:p>
        </p:txBody>
      </p:sp>
      <p:sp>
        <p:nvSpPr>
          <p:cNvPr id="7" name="Taisnstūris 6">
            <a:extLst>
              <a:ext uri="{FF2B5EF4-FFF2-40B4-BE49-F238E27FC236}">
                <a16:creationId xmlns:a16="http://schemas.microsoft.com/office/drawing/2014/main" id="{881770C6-8A82-3CE8-F8A3-ED1605FEDE2C}"/>
              </a:ext>
            </a:extLst>
          </p:cNvPr>
          <p:cNvSpPr/>
          <p:nvPr/>
        </p:nvSpPr>
        <p:spPr>
          <a:xfrm>
            <a:off x="-64879" y="1480393"/>
            <a:ext cx="12192000" cy="2693343"/>
          </a:xfrm>
          <a:prstGeom prst="rect">
            <a:avLst/>
          </a:prstGeom>
          <a:solidFill>
            <a:schemeClr val="accent2">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4" name="Ovāls 23">
            <a:extLst>
              <a:ext uri="{FF2B5EF4-FFF2-40B4-BE49-F238E27FC236}">
                <a16:creationId xmlns:a16="http://schemas.microsoft.com/office/drawing/2014/main" id="{2853E07E-CD09-C6E6-3D69-3F43C1DE9932}"/>
              </a:ext>
            </a:extLst>
          </p:cNvPr>
          <p:cNvSpPr/>
          <p:nvPr/>
        </p:nvSpPr>
        <p:spPr>
          <a:xfrm>
            <a:off x="-64879" y="2375269"/>
            <a:ext cx="4076866" cy="359711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extBox 1">
            <a:extLst>
              <a:ext uri="{FF2B5EF4-FFF2-40B4-BE49-F238E27FC236}">
                <a16:creationId xmlns:a16="http://schemas.microsoft.com/office/drawing/2014/main" id="{C349E849-D552-3C4B-9594-DB6EFDFBA855}"/>
              </a:ext>
            </a:extLst>
          </p:cNvPr>
          <p:cNvSpPr txBox="1"/>
          <p:nvPr/>
        </p:nvSpPr>
        <p:spPr>
          <a:xfrm>
            <a:off x="922442" y="52894"/>
            <a:ext cx="10374955" cy="830997"/>
          </a:xfrm>
          <a:prstGeom prst="rect">
            <a:avLst/>
          </a:prstGeom>
          <a:noFill/>
        </p:spPr>
        <p:txBody>
          <a:bodyPr wrap="none" rtlCol="0">
            <a:spAutoFit/>
          </a:bodyPr>
          <a:lstStyle/>
          <a:p>
            <a:pPr algn="ctr"/>
            <a:r>
              <a:rPr lang="lv-LV" sz="2400" b="1" dirty="0">
                <a:solidFill>
                  <a:schemeClr val="tx2"/>
                </a:solidFill>
                <a:latin typeface="Poppins" pitchFamily="2" charset="77"/>
                <a:cs typeface="Poppins" pitchFamily="2" charset="77"/>
              </a:rPr>
              <a:t>Iesaistītās institūcijas un pakalpojumi bērnu tiesību aizsardzībā </a:t>
            </a:r>
          </a:p>
          <a:p>
            <a:pPr algn="ctr"/>
            <a:r>
              <a:rPr lang="lv-LV" sz="2400" b="1" dirty="0">
                <a:solidFill>
                  <a:schemeClr val="tx2"/>
                </a:solidFill>
                <a:latin typeface="Poppins" pitchFamily="2" charset="77"/>
                <a:cs typeface="Poppins" pitchFamily="2" charset="77"/>
              </a:rPr>
              <a:t>apdraudējuma, apdraudējuma riska līmeņos</a:t>
            </a:r>
            <a:endParaRPr lang="en-US" sz="2400" b="1" dirty="0">
              <a:solidFill>
                <a:schemeClr val="tx2"/>
              </a:solidFill>
              <a:latin typeface="Poppins" pitchFamily="2" charset="77"/>
              <a:cs typeface="Poppins" pitchFamily="2" charset="77"/>
            </a:endParaRPr>
          </a:p>
        </p:txBody>
      </p:sp>
      <p:sp>
        <p:nvSpPr>
          <p:cNvPr id="18" name="Ovāls 17">
            <a:extLst>
              <a:ext uri="{FF2B5EF4-FFF2-40B4-BE49-F238E27FC236}">
                <a16:creationId xmlns:a16="http://schemas.microsoft.com/office/drawing/2014/main" id="{F39CCAE8-3459-D868-228E-49850C4892E9}"/>
              </a:ext>
            </a:extLst>
          </p:cNvPr>
          <p:cNvSpPr/>
          <p:nvPr/>
        </p:nvSpPr>
        <p:spPr>
          <a:xfrm>
            <a:off x="730108" y="4083601"/>
            <a:ext cx="2486891" cy="188227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3" name="TextBox 22">
            <a:extLst>
              <a:ext uri="{FF2B5EF4-FFF2-40B4-BE49-F238E27FC236}">
                <a16:creationId xmlns:a16="http://schemas.microsoft.com/office/drawing/2014/main" id="{12E49AC2-013E-D155-D34B-1A803C3F61C9}"/>
              </a:ext>
            </a:extLst>
          </p:cNvPr>
          <p:cNvSpPr txBox="1"/>
          <p:nvPr/>
        </p:nvSpPr>
        <p:spPr>
          <a:xfrm>
            <a:off x="994980" y="4538574"/>
            <a:ext cx="1879041" cy="584775"/>
          </a:xfrm>
          <a:prstGeom prst="rect">
            <a:avLst/>
          </a:prstGeom>
          <a:noFill/>
        </p:spPr>
        <p:txBody>
          <a:bodyPr wrap="none" rtlCol="0" anchor="t" anchorCtr="0">
            <a:spAutoFit/>
          </a:bodyPr>
          <a:lstStyle/>
          <a:p>
            <a:r>
              <a:rPr lang="lv-LV" sz="1600" b="1" dirty="0">
                <a:solidFill>
                  <a:schemeClr val="accent5">
                    <a:lumMod val="50000"/>
                  </a:schemeClr>
                </a:solidFill>
                <a:latin typeface="Poppins" pitchFamily="2" charset="77"/>
                <a:ea typeface="League Spartan" charset="0"/>
                <a:cs typeface="Poppins" pitchFamily="2" charset="77"/>
              </a:rPr>
              <a:t>APDRAUDĒJUMS</a:t>
            </a:r>
          </a:p>
          <a:p>
            <a:endParaRPr lang="en-US" sz="1600" dirty="0">
              <a:solidFill>
                <a:schemeClr val="accent5">
                  <a:lumMod val="50000"/>
                </a:schemeClr>
              </a:solidFill>
              <a:latin typeface="Poppins" pitchFamily="2" charset="77"/>
              <a:ea typeface="League Spartan" charset="0"/>
              <a:cs typeface="Poppins" pitchFamily="2" charset="77"/>
            </a:endParaRPr>
          </a:p>
        </p:txBody>
      </p:sp>
      <p:sp>
        <p:nvSpPr>
          <p:cNvPr id="3" name="TextBox 2">
            <a:extLst>
              <a:ext uri="{FF2B5EF4-FFF2-40B4-BE49-F238E27FC236}">
                <a16:creationId xmlns:a16="http://schemas.microsoft.com/office/drawing/2014/main" id="{4591B5B9-135B-F78E-E8E0-862322278071}"/>
              </a:ext>
            </a:extLst>
          </p:cNvPr>
          <p:cNvSpPr txBox="1"/>
          <p:nvPr/>
        </p:nvSpPr>
        <p:spPr>
          <a:xfrm>
            <a:off x="643757" y="3105686"/>
            <a:ext cx="2470548" cy="553998"/>
          </a:xfrm>
          <a:prstGeom prst="rect">
            <a:avLst/>
          </a:prstGeom>
          <a:noFill/>
        </p:spPr>
        <p:txBody>
          <a:bodyPr wrap="none" rtlCol="0" anchor="t" anchorCtr="0">
            <a:spAutoFit/>
          </a:bodyPr>
          <a:lstStyle/>
          <a:p>
            <a:r>
              <a:rPr lang="lv-LV" sz="1600" b="1" dirty="0">
                <a:solidFill>
                  <a:schemeClr val="accent5">
                    <a:lumMod val="50000"/>
                  </a:schemeClr>
                </a:solidFill>
                <a:latin typeface="Poppins" pitchFamily="2" charset="77"/>
                <a:ea typeface="League Spartan" charset="0"/>
                <a:cs typeface="Poppins" pitchFamily="2" charset="77"/>
              </a:rPr>
              <a:t>APDRAUDĒJUMA RISKI</a:t>
            </a:r>
          </a:p>
          <a:p>
            <a:endParaRPr lang="en-US" sz="1400" dirty="0">
              <a:solidFill>
                <a:schemeClr val="accent5">
                  <a:lumMod val="50000"/>
                </a:schemeClr>
              </a:solidFill>
              <a:latin typeface="Poppins" pitchFamily="2" charset="77"/>
              <a:ea typeface="League Spartan" charset="0"/>
              <a:cs typeface="Poppins" pitchFamily="2" charset="77"/>
            </a:endParaRPr>
          </a:p>
        </p:txBody>
      </p:sp>
      <p:sp>
        <p:nvSpPr>
          <p:cNvPr id="10" name="TextBox 9">
            <a:extLst>
              <a:ext uri="{FF2B5EF4-FFF2-40B4-BE49-F238E27FC236}">
                <a16:creationId xmlns:a16="http://schemas.microsoft.com/office/drawing/2014/main" id="{26B5A1A0-3095-B12D-0CD7-1E085CDADF05}"/>
              </a:ext>
            </a:extLst>
          </p:cNvPr>
          <p:cNvSpPr txBox="1"/>
          <p:nvPr/>
        </p:nvSpPr>
        <p:spPr>
          <a:xfrm>
            <a:off x="5292859" y="4219602"/>
            <a:ext cx="4338320" cy="2585323"/>
          </a:xfrm>
          <a:prstGeom prst="rect">
            <a:avLst/>
          </a:prstGeom>
          <a:noFill/>
        </p:spPr>
        <p:txBody>
          <a:bodyPr wrap="square" rtlCol="0">
            <a:spAutoFit/>
          </a:bodyPr>
          <a:lstStyle/>
          <a:p>
            <a:r>
              <a:rPr lang="lv-LV" dirty="0">
                <a:solidFill>
                  <a:schemeClr val="tx2">
                    <a:lumMod val="50000"/>
                  </a:schemeClr>
                </a:solidFill>
              </a:rPr>
              <a:t>Bērnu tiesību aizsardzības speciālists</a:t>
            </a:r>
          </a:p>
          <a:p>
            <a:r>
              <a:rPr lang="lv-LV" dirty="0">
                <a:solidFill>
                  <a:schemeClr val="tx2">
                    <a:lumMod val="50000"/>
                  </a:schemeClr>
                </a:solidFill>
              </a:rPr>
              <a:t>Bērnu labklājības speciālists</a:t>
            </a:r>
          </a:p>
          <a:p>
            <a:r>
              <a:rPr lang="lv-LV" dirty="0">
                <a:solidFill>
                  <a:schemeClr val="tx2">
                    <a:lumMod val="50000"/>
                  </a:schemeClr>
                </a:solidFill>
              </a:rPr>
              <a:t>Sociālais darbinieks bērnu tiesību aizsardzībā</a:t>
            </a:r>
          </a:p>
          <a:p>
            <a:r>
              <a:rPr lang="lv-LV" dirty="0">
                <a:solidFill>
                  <a:schemeClr val="tx2">
                    <a:lumMod val="50000"/>
                  </a:schemeClr>
                </a:solidFill>
              </a:rPr>
              <a:t>Krīžu intervences komandas</a:t>
            </a:r>
          </a:p>
          <a:p>
            <a:r>
              <a:rPr lang="lv-LV" dirty="0">
                <a:solidFill>
                  <a:schemeClr val="tx2">
                    <a:lumMod val="50000"/>
                  </a:schemeClr>
                </a:solidFill>
              </a:rPr>
              <a:t>Krīžu/atbalsta/patvēruma centri</a:t>
            </a:r>
          </a:p>
          <a:p>
            <a:r>
              <a:rPr lang="lv-LV" dirty="0">
                <a:solidFill>
                  <a:schemeClr val="tx2">
                    <a:lumMod val="50000"/>
                  </a:schemeClr>
                </a:solidFill>
              </a:rPr>
              <a:t>Ģimenes/bērnu tiesas</a:t>
            </a:r>
          </a:p>
          <a:p>
            <a:r>
              <a:rPr lang="lv-LV" dirty="0" err="1">
                <a:solidFill>
                  <a:schemeClr val="tx2">
                    <a:lumMod val="50000"/>
                  </a:schemeClr>
                </a:solidFill>
              </a:rPr>
              <a:t>Policija+soc.d.izglītība</a:t>
            </a:r>
            <a:r>
              <a:rPr lang="lv-LV" dirty="0">
                <a:solidFill>
                  <a:schemeClr val="tx2">
                    <a:lumMod val="50000"/>
                  </a:schemeClr>
                </a:solidFill>
              </a:rPr>
              <a:t> </a:t>
            </a:r>
          </a:p>
          <a:p>
            <a:endParaRPr lang="lv-LV" dirty="0"/>
          </a:p>
        </p:txBody>
      </p:sp>
      <p:sp>
        <p:nvSpPr>
          <p:cNvPr id="11" name="TextBox 10">
            <a:extLst>
              <a:ext uri="{FF2B5EF4-FFF2-40B4-BE49-F238E27FC236}">
                <a16:creationId xmlns:a16="http://schemas.microsoft.com/office/drawing/2014/main" id="{12D83A16-B23B-D747-C78E-28C48DE411E7}"/>
              </a:ext>
            </a:extLst>
          </p:cNvPr>
          <p:cNvSpPr txBox="1"/>
          <p:nvPr/>
        </p:nvSpPr>
        <p:spPr>
          <a:xfrm>
            <a:off x="5292859" y="1775104"/>
            <a:ext cx="3839569" cy="2585323"/>
          </a:xfrm>
          <a:prstGeom prst="rect">
            <a:avLst/>
          </a:prstGeom>
          <a:noFill/>
        </p:spPr>
        <p:txBody>
          <a:bodyPr wrap="square" rtlCol="0">
            <a:spAutoFit/>
          </a:bodyPr>
          <a:lstStyle/>
          <a:p>
            <a:r>
              <a:rPr lang="lv-LV" dirty="0">
                <a:solidFill>
                  <a:schemeClr val="tx2">
                    <a:lumMod val="50000"/>
                  </a:schemeClr>
                </a:solidFill>
              </a:rPr>
              <a:t>Sociālais darbinieks ar ģimenēm</a:t>
            </a:r>
          </a:p>
          <a:p>
            <a:r>
              <a:rPr lang="lv-LV" dirty="0">
                <a:solidFill>
                  <a:schemeClr val="tx2">
                    <a:lumMod val="50000"/>
                  </a:schemeClr>
                </a:solidFill>
              </a:rPr>
              <a:t>Ģimenes darbinieks</a:t>
            </a:r>
          </a:p>
          <a:p>
            <a:r>
              <a:rPr lang="lv-LV" dirty="0">
                <a:solidFill>
                  <a:schemeClr val="tx2">
                    <a:lumMod val="50000"/>
                  </a:schemeClr>
                </a:solidFill>
              </a:rPr>
              <a:t>Sociālais darbinieks ģimenēm ar bērniem</a:t>
            </a:r>
          </a:p>
          <a:p>
            <a:r>
              <a:rPr lang="lv-LV" dirty="0">
                <a:solidFill>
                  <a:schemeClr val="tx2">
                    <a:lumMod val="50000"/>
                  </a:schemeClr>
                </a:solidFill>
              </a:rPr>
              <a:t>Atbalsta programmas vecākiem</a:t>
            </a:r>
          </a:p>
          <a:p>
            <a:r>
              <a:rPr lang="lv-LV" dirty="0">
                <a:solidFill>
                  <a:schemeClr val="tx2">
                    <a:lumMod val="50000"/>
                  </a:schemeClr>
                </a:solidFill>
              </a:rPr>
              <a:t>Ģimenes asistents</a:t>
            </a:r>
          </a:p>
          <a:p>
            <a:r>
              <a:rPr lang="lv-LV" dirty="0">
                <a:solidFill>
                  <a:schemeClr val="tx2">
                    <a:lumMod val="50000"/>
                  </a:schemeClr>
                </a:solidFill>
              </a:rPr>
              <a:t>Sociālie pakalpojumi</a:t>
            </a:r>
          </a:p>
          <a:p>
            <a:r>
              <a:rPr lang="lv-LV" dirty="0">
                <a:solidFill>
                  <a:schemeClr val="tx2">
                    <a:lumMod val="50000"/>
                  </a:schemeClr>
                </a:solidFill>
              </a:rPr>
              <a:t>Agrīnās intervences programmas</a:t>
            </a:r>
          </a:p>
          <a:p>
            <a:endParaRPr lang="lv-LV" dirty="0">
              <a:solidFill>
                <a:schemeClr val="tx2">
                  <a:lumMod val="50000"/>
                </a:schemeClr>
              </a:solidFill>
            </a:endParaRPr>
          </a:p>
        </p:txBody>
      </p:sp>
      <p:sp>
        <p:nvSpPr>
          <p:cNvPr id="13" name="TextBox 12">
            <a:extLst>
              <a:ext uri="{FF2B5EF4-FFF2-40B4-BE49-F238E27FC236}">
                <a16:creationId xmlns:a16="http://schemas.microsoft.com/office/drawing/2014/main" id="{9AC56DAC-3275-439C-A0D1-C14ED6E3DEFE}"/>
              </a:ext>
            </a:extLst>
          </p:cNvPr>
          <p:cNvSpPr txBox="1"/>
          <p:nvPr/>
        </p:nvSpPr>
        <p:spPr>
          <a:xfrm>
            <a:off x="3314195" y="1729057"/>
            <a:ext cx="1569660" cy="2444679"/>
          </a:xfrm>
          <a:prstGeom prst="rect">
            <a:avLst/>
          </a:prstGeom>
          <a:noFill/>
        </p:spPr>
        <p:txBody>
          <a:bodyPr vert="vert270" wrap="square" rtlCol="0">
            <a:spAutoFit/>
          </a:bodyPr>
          <a:lstStyle/>
          <a:p>
            <a:r>
              <a:rPr lang="lv-LV" dirty="0"/>
              <a:t>MAZINĀT APDRAUDĒJUMA RISKUS, VEICINOT ĢIMENES SISTĒMAS ATJAUNOŠANOS</a:t>
            </a:r>
          </a:p>
        </p:txBody>
      </p:sp>
      <p:sp>
        <p:nvSpPr>
          <p:cNvPr id="14" name="TextBox 13">
            <a:extLst>
              <a:ext uri="{FF2B5EF4-FFF2-40B4-BE49-F238E27FC236}">
                <a16:creationId xmlns:a16="http://schemas.microsoft.com/office/drawing/2014/main" id="{27FBA9B2-5AEA-85E0-C13B-9CECE1236D0C}"/>
              </a:ext>
            </a:extLst>
          </p:cNvPr>
          <p:cNvSpPr txBox="1"/>
          <p:nvPr/>
        </p:nvSpPr>
        <p:spPr>
          <a:xfrm>
            <a:off x="3484097" y="4360246"/>
            <a:ext cx="1292662" cy="2444679"/>
          </a:xfrm>
          <a:prstGeom prst="rect">
            <a:avLst/>
          </a:prstGeom>
          <a:noFill/>
        </p:spPr>
        <p:txBody>
          <a:bodyPr vert="vert270" wrap="square" rtlCol="0">
            <a:spAutoFit/>
          </a:bodyPr>
          <a:lstStyle/>
          <a:p>
            <a:r>
              <a:rPr lang="lv-LV" dirty="0"/>
              <a:t>NOVĒRST APDRAUDĒJUMA SITUĀCIJU, NODROŠINOT BĒRNA DROŠĪBU</a:t>
            </a:r>
          </a:p>
        </p:txBody>
      </p:sp>
      <p:sp>
        <p:nvSpPr>
          <p:cNvPr id="15" name="TextBox 14">
            <a:extLst>
              <a:ext uri="{FF2B5EF4-FFF2-40B4-BE49-F238E27FC236}">
                <a16:creationId xmlns:a16="http://schemas.microsoft.com/office/drawing/2014/main" id="{F5D9703C-2345-3E53-E8D0-2FD5B82CD501}"/>
              </a:ext>
            </a:extLst>
          </p:cNvPr>
          <p:cNvSpPr txBox="1"/>
          <p:nvPr/>
        </p:nvSpPr>
        <p:spPr>
          <a:xfrm>
            <a:off x="5567681" y="1152839"/>
            <a:ext cx="2692400" cy="369332"/>
          </a:xfrm>
          <a:prstGeom prst="rect">
            <a:avLst/>
          </a:prstGeom>
          <a:noFill/>
        </p:spPr>
        <p:txBody>
          <a:bodyPr wrap="square" rtlCol="0">
            <a:spAutoFit/>
          </a:bodyPr>
          <a:lstStyle/>
          <a:p>
            <a:r>
              <a:rPr lang="lv-LV" dirty="0"/>
              <a:t>STARPTAUTISKĀ PIEREDZE</a:t>
            </a:r>
          </a:p>
        </p:txBody>
      </p:sp>
      <p:sp>
        <p:nvSpPr>
          <p:cNvPr id="16" name="TextBox 15">
            <a:extLst>
              <a:ext uri="{FF2B5EF4-FFF2-40B4-BE49-F238E27FC236}">
                <a16:creationId xmlns:a16="http://schemas.microsoft.com/office/drawing/2014/main" id="{1DB8F12E-7140-D7E4-7604-D280BDC3B64A}"/>
              </a:ext>
            </a:extLst>
          </p:cNvPr>
          <p:cNvSpPr txBox="1"/>
          <p:nvPr/>
        </p:nvSpPr>
        <p:spPr>
          <a:xfrm>
            <a:off x="9411236" y="1132694"/>
            <a:ext cx="2228959" cy="369332"/>
          </a:xfrm>
          <a:prstGeom prst="rect">
            <a:avLst/>
          </a:prstGeom>
          <a:noFill/>
        </p:spPr>
        <p:txBody>
          <a:bodyPr wrap="square" rtlCol="0">
            <a:spAutoFit/>
          </a:bodyPr>
          <a:lstStyle/>
          <a:p>
            <a:r>
              <a:rPr lang="lv-LV" dirty="0"/>
              <a:t>LATVIJA</a:t>
            </a:r>
          </a:p>
        </p:txBody>
      </p:sp>
      <p:pic>
        <p:nvPicPr>
          <p:cNvPr id="6" name="Grafika 5" descr="Badge Question Mark with solid fill">
            <a:extLst>
              <a:ext uri="{FF2B5EF4-FFF2-40B4-BE49-F238E27FC236}">
                <a16:creationId xmlns:a16="http://schemas.microsoft.com/office/drawing/2014/main" id="{B0C4A664-0EA1-0C5D-80D0-DD33135AC1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56100" y="2153365"/>
            <a:ext cx="914400" cy="914400"/>
          </a:xfrm>
          <a:prstGeom prst="rect">
            <a:avLst/>
          </a:prstGeom>
        </p:spPr>
      </p:pic>
      <p:pic>
        <p:nvPicPr>
          <p:cNvPr id="8" name="Grafika 7" descr="Badge Question Mark with solid fill">
            <a:extLst>
              <a:ext uri="{FF2B5EF4-FFF2-40B4-BE49-F238E27FC236}">
                <a16:creationId xmlns:a16="http://schemas.microsoft.com/office/drawing/2014/main" id="{BBE4879C-4E4B-13B2-3672-17F9503139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97651" y="4825075"/>
            <a:ext cx="914400" cy="914400"/>
          </a:xfrm>
          <a:prstGeom prst="rect">
            <a:avLst/>
          </a:prstGeom>
        </p:spPr>
      </p:pic>
    </p:spTree>
    <p:extLst>
      <p:ext uri="{BB962C8B-B14F-4D97-AF65-F5344CB8AC3E}">
        <p14:creationId xmlns:p14="http://schemas.microsoft.com/office/powerpoint/2010/main" val="3389721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E3093993-36A0-A745-1937-EE213963ABB8}"/>
              </a:ext>
            </a:extLst>
          </p:cNvPr>
          <p:cNvSpPr>
            <a:spLocks noGrp="1"/>
          </p:cNvSpPr>
          <p:nvPr>
            <p:ph idx="1"/>
          </p:nvPr>
        </p:nvSpPr>
        <p:spPr/>
        <p:txBody>
          <a:bodyPr>
            <a:normAutofit/>
          </a:bodyPr>
          <a:lstStyle/>
          <a:p>
            <a:pPr marL="457200" indent="-457200">
              <a:buFont typeface="Arial" panose="020B0604020202020204" pitchFamily="34" charset="0"/>
              <a:buChar char="•"/>
            </a:pPr>
            <a:r>
              <a:rPr lang="lv-LV" sz="2800" dirty="0"/>
              <a:t>Kā jūs katrs saprotiet «strādāt vienoti»?</a:t>
            </a:r>
          </a:p>
          <a:p>
            <a:pPr marL="457200" indent="-457200">
              <a:buFont typeface="Arial" panose="020B0604020202020204" pitchFamily="34" charset="0"/>
              <a:buChar char="•"/>
            </a:pPr>
            <a:r>
              <a:rPr lang="lv-LV" sz="2800" dirty="0"/>
              <a:t>Kādas ir mūsu vajadzības, kad vēlamies «vienotību»? </a:t>
            </a:r>
          </a:p>
          <a:p>
            <a:pPr marL="457200" indent="-457200">
              <a:buFont typeface="Arial" panose="020B0604020202020204" pitchFamily="34" charset="0"/>
              <a:buChar char="•"/>
            </a:pPr>
            <a:r>
              <a:rPr lang="lv-LV" sz="2800" dirty="0"/>
              <a:t>Kā tas būtu, ja jūs strādājiet «vienoti», kas notiek citādāk,?</a:t>
            </a:r>
          </a:p>
        </p:txBody>
      </p:sp>
    </p:spTree>
    <p:extLst>
      <p:ext uri="{BB962C8B-B14F-4D97-AF65-F5344CB8AC3E}">
        <p14:creationId xmlns:p14="http://schemas.microsoft.com/office/powerpoint/2010/main" val="42022094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isnstūris 4">
            <a:extLst>
              <a:ext uri="{FF2B5EF4-FFF2-40B4-BE49-F238E27FC236}">
                <a16:creationId xmlns:a16="http://schemas.microsoft.com/office/drawing/2014/main" id="{01BD3F7A-641F-B9AE-0E21-AC9B28949F3A}"/>
              </a:ext>
            </a:extLst>
          </p:cNvPr>
          <p:cNvSpPr/>
          <p:nvPr/>
        </p:nvSpPr>
        <p:spPr>
          <a:xfrm>
            <a:off x="-64879" y="4173917"/>
            <a:ext cx="12192000" cy="2866699"/>
          </a:xfrm>
          <a:prstGeom prst="rect">
            <a:avLst/>
          </a:prstGeom>
          <a:solidFill>
            <a:srgbClr val="FF0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800" b="1" dirty="0">
              <a:solidFill>
                <a:srgbClr val="FF0000"/>
              </a:solidFill>
              <a:latin typeface="Poppins" pitchFamily="2" charset="77"/>
              <a:ea typeface="League Spartan" charset="0"/>
              <a:cs typeface="Poppins" pitchFamily="2" charset="77"/>
            </a:endParaRPr>
          </a:p>
          <a:p>
            <a:pPr algn="ctr"/>
            <a:endParaRPr lang="lv-LV" b="1" dirty="0">
              <a:solidFill>
                <a:srgbClr val="FF0000"/>
              </a:solidFill>
              <a:latin typeface="Poppins" pitchFamily="2" charset="77"/>
              <a:ea typeface="League Spartan" charset="0"/>
              <a:cs typeface="Poppins" pitchFamily="2" charset="77"/>
            </a:endParaRPr>
          </a:p>
          <a:p>
            <a:pPr algn="ctr"/>
            <a:endParaRPr lang="lv-LV" sz="1800" b="1" dirty="0">
              <a:solidFill>
                <a:srgbClr val="FF0000"/>
              </a:solidFill>
              <a:latin typeface="Poppins" pitchFamily="2" charset="77"/>
              <a:ea typeface="League Spartan" charset="0"/>
              <a:cs typeface="Poppins" pitchFamily="2" charset="77"/>
            </a:endParaRPr>
          </a:p>
          <a:p>
            <a:pPr algn="ctr"/>
            <a:endParaRPr lang="lv-LV" b="1" dirty="0">
              <a:solidFill>
                <a:srgbClr val="FF0000"/>
              </a:solidFill>
              <a:latin typeface="Poppins" pitchFamily="2" charset="77"/>
              <a:ea typeface="League Spartan" charset="0"/>
              <a:cs typeface="Poppins" pitchFamily="2" charset="77"/>
            </a:endParaRPr>
          </a:p>
        </p:txBody>
      </p:sp>
      <p:sp>
        <p:nvSpPr>
          <p:cNvPr id="7" name="Taisnstūris 6">
            <a:extLst>
              <a:ext uri="{FF2B5EF4-FFF2-40B4-BE49-F238E27FC236}">
                <a16:creationId xmlns:a16="http://schemas.microsoft.com/office/drawing/2014/main" id="{881770C6-8A82-3CE8-F8A3-ED1605FEDE2C}"/>
              </a:ext>
            </a:extLst>
          </p:cNvPr>
          <p:cNvSpPr/>
          <p:nvPr/>
        </p:nvSpPr>
        <p:spPr>
          <a:xfrm>
            <a:off x="-64879" y="1480393"/>
            <a:ext cx="12192000" cy="2693343"/>
          </a:xfrm>
          <a:prstGeom prst="rect">
            <a:avLst/>
          </a:prstGeom>
          <a:solidFill>
            <a:schemeClr val="accent2">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4" name="Ovāls 23">
            <a:extLst>
              <a:ext uri="{FF2B5EF4-FFF2-40B4-BE49-F238E27FC236}">
                <a16:creationId xmlns:a16="http://schemas.microsoft.com/office/drawing/2014/main" id="{2853E07E-CD09-C6E6-3D69-3F43C1DE9932}"/>
              </a:ext>
            </a:extLst>
          </p:cNvPr>
          <p:cNvSpPr/>
          <p:nvPr/>
        </p:nvSpPr>
        <p:spPr>
          <a:xfrm>
            <a:off x="-64879" y="2375269"/>
            <a:ext cx="4076866" cy="359711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extBox 1">
            <a:extLst>
              <a:ext uri="{FF2B5EF4-FFF2-40B4-BE49-F238E27FC236}">
                <a16:creationId xmlns:a16="http://schemas.microsoft.com/office/drawing/2014/main" id="{C349E849-D552-3C4B-9594-DB6EFDFBA855}"/>
              </a:ext>
            </a:extLst>
          </p:cNvPr>
          <p:cNvSpPr txBox="1"/>
          <p:nvPr/>
        </p:nvSpPr>
        <p:spPr>
          <a:xfrm>
            <a:off x="922442" y="52894"/>
            <a:ext cx="10374955" cy="830997"/>
          </a:xfrm>
          <a:prstGeom prst="rect">
            <a:avLst/>
          </a:prstGeom>
          <a:noFill/>
        </p:spPr>
        <p:txBody>
          <a:bodyPr wrap="none" rtlCol="0">
            <a:spAutoFit/>
          </a:bodyPr>
          <a:lstStyle/>
          <a:p>
            <a:pPr algn="ctr"/>
            <a:r>
              <a:rPr lang="lv-LV" sz="2400" b="1" dirty="0">
                <a:solidFill>
                  <a:schemeClr val="tx2"/>
                </a:solidFill>
                <a:latin typeface="Poppins" pitchFamily="2" charset="77"/>
                <a:cs typeface="Poppins" pitchFamily="2" charset="77"/>
              </a:rPr>
              <a:t>Iesaistītās institūcijas un pakalpojumi bērnu tiesību aizsardzībā </a:t>
            </a:r>
          </a:p>
          <a:p>
            <a:pPr algn="ctr"/>
            <a:r>
              <a:rPr lang="lv-LV" sz="2400" b="1" dirty="0">
                <a:solidFill>
                  <a:schemeClr val="tx2"/>
                </a:solidFill>
                <a:latin typeface="Poppins" pitchFamily="2" charset="77"/>
                <a:cs typeface="Poppins" pitchFamily="2" charset="77"/>
              </a:rPr>
              <a:t>apdraudējuma, apdraudējuma riska līmeņos</a:t>
            </a:r>
            <a:endParaRPr lang="en-US" sz="2400" b="1" dirty="0">
              <a:solidFill>
                <a:schemeClr val="tx2"/>
              </a:solidFill>
              <a:latin typeface="Poppins" pitchFamily="2" charset="77"/>
              <a:cs typeface="Poppins" pitchFamily="2" charset="77"/>
            </a:endParaRPr>
          </a:p>
        </p:txBody>
      </p:sp>
      <p:sp>
        <p:nvSpPr>
          <p:cNvPr id="18" name="Ovāls 17">
            <a:extLst>
              <a:ext uri="{FF2B5EF4-FFF2-40B4-BE49-F238E27FC236}">
                <a16:creationId xmlns:a16="http://schemas.microsoft.com/office/drawing/2014/main" id="{F39CCAE8-3459-D868-228E-49850C4892E9}"/>
              </a:ext>
            </a:extLst>
          </p:cNvPr>
          <p:cNvSpPr/>
          <p:nvPr/>
        </p:nvSpPr>
        <p:spPr>
          <a:xfrm>
            <a:off x="730108" y="4083601"/>
            <a:ext cx="2486891" cy="188227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3" name="TextBox 22">
            <a:extLst>
              <a:ext uri="{FF2B5EF4-FFF2-40B4-BE49-F238E27FC236}">
                <a16:creationId xmlns:a16="http://schemas.microsoft.com/office/drawing/2014/main" id="{12E49AC2-013E-D155-D34B-1A803C3F61C9}"/>
              </a:ext>
            </a:extLst>
          </p:cNvPr>
          <p:cNvSpPr txBox="1"/>
          <p:nvPr/>
        </p:nvSpPr>
        <p:spPr>
          <a:xfrm>
            <a:off x="994980" y="4538574"/>
            <a:ext cx="1879041" cy="584775"/>
          </a:xfrm>
          <a:prstGeom prst="rect">
            <a:avLst/>
          </a:prstGeom>
          <a:noFill/>
        </p:spPr>
        <p:txBody>
          <a:bodyPr wrap="none" rtlCol="0" anchor="t" anchorCtr="0">
            <a:spAutoFit/>
          </a:bodyPr>
          <a:lstStyle/>
          <a:p>
            <a:r>
              <a:rPr lang="lv-LV" sz="1600" b="1" dirty="0">
                <a:solidFill>
                  <a:schemeClr val="accent5">
                    <a:lumMod val="50000"/>
                  </a:schemeClr>
                </a:solidFill>
                <a:latin typeface="Poppins" pitchFamily="2" charset="77"/>
                <a:ea typeface="League Spartan" charset="0"/>
                <a:cs typeface="Poppins" pitchFamily="2" charset="77"/>
              </a:rPr>
              <a:t>APDRAUDĒJUMS</a:t>
            </a:r>
          </a:p>
          <a:p>
            <a:endParaRPr lang="en-US" sz="1600" dirty="0">
              <a:solidFill>
                <a:schemeClr val="accent5">
                  <a:lumMod val="50000"/>
                </a:schemeClr>
              </a:solidFill>
              <a:latin typeface="Poppins" pitchFamily="2" charset="77"/>
              <a:ea typeface="League Spartan" charset="0"/>
              <a:cs typeface="Poppins" pitchFamily="2" charset="77"/>
            </a:endParaRPr>
          </a:p>
        </p:txBody>
      </p:sp>
      <p:sp>
        <p:nvSpPr>
          <p:cNvPr id="3" name="TextBox 2">
            <a:extLst>
              <a:ext uri="{FF2B5EF4-FFF2-40B4-BE49-F238E27FC236}">
                <a16:creationId xmlns:a16="http://schemas.microsoft.com/office/drawing/2014/main" id="{4591B5B9-135B-F78E-E8E0-862322278071}"/>
              </a:ext>
            </a:extLst>
          </p:cNvPr>
          <p:cNvSpPr txBox="1"/>
          <p:nvPr/>
        </p:nvSpPr>
        <p:spPr>
          <a:xfrm>
            <a:off x="643757" y="3105686"/>
            <a:ext cx="2470548" cy="553998"/>
          </a:xfrm>
          <a:prstGeom prst="rect">
            <a:avLst/>
          </a:prstGeom>
          <a:noFill/>
        </p:spPr>
        <p:txBody>
          <a:bodyPr wrap="none" rtlCol="0" anchor="t" anchorCtr="0">
            <a:spAutoFit/>
          </a:bodyPr>
          <a:lstStyle/>
          <a:p>
            <a:r>
              <a:rPr lang="lv-LV" sz="1600" b="1" dirty="0">
                <a:solidFill>
                  <a:schemeClr val="accent5">
                    <a:lumMod val="50000"/>
                  </a:schemeClr>
                </a:solidFill>
                <a:latin typeface="Poppins" pitchFamily="2" charset="77"/>
                <a:ea typeface="League Spartan" charset="0"/>
                <a:cs typeface="Poppins" pitchFamily="2" charset="77"/>
              </a:rPr>
              <a:t>APDRAUDĒJUMA RISKI</a:t>
            </a:r>
          </a:p>
          <a:p>
            <a:endParaRPr lang="en-US" sz="1400" dirty="0">
              <a:solidFill>
                <a:schemeClr val="accent5">
                  <a:lumMod val="50000"/>
                </a:schemeClr>
              </a:solidFill>
              <a:latin typeface="Poppins" pitchFamily="2" charset="77"/>
              <a:ea typeface="League Spartan" charset="0"/>
              <a:cs typeface="Poppins" pitchFamily="2" charset="77"/>
            </a:endParaRPr>
          </a:p>
        </p:txBody>
      </p:sp>
      <p:sp>
        <p:nvSpPr>
          <p:cNvPr id="9" name="TextBox 8">
            <a:extLst>
              <a:ext uri="{FF2B5EF4-FFF2-40B4-BE49-F238E27FC236}">
                <a16:creationId xmlns:a16="http://schemas.microsoft.com/office/drawing/2014/main" id="{B2521BAA-AB92-66FA-AB24-7C5E27539F71}"/>
              </a:ext>
            </a:extLst>
          </p:cNvPr>
          <p:cNvSpPr txBox="1"/>
          <p:nvPr/>
        </p:nvSpPr>
        <p:spPr>
          <a:xfrm>
            <a:off x="9132428" y="4219783"/>
            <a:ext cx="4338320" cy="2585323"/>
          </a:xfrm>
          <a:prstGeom prst="rect">
            <a:avLst/>
          </a:prstGeom>
          <a:noFill/>
        </p:spPr>
        <p:txBody>
          <a:bodyPr wrap="square" rtlCol="0">
            <a:spAutoFit/>
          </a:bodyPr>
          <a:lstStyle/>
          <a:p>
            <a:r>
              <a:rPr lang="lv-LV" dirty="0">
                <a:solidFill>
                  <a:schemeClr val="accent5">
                    <a:lumMod val="50000"/>
                  </a:schemeClr>
                </a:solidFill>
              </a:rPr>
              <a:t>Bāriņtiesa </a:t>
            </a:r>
          </a:p>
          <a:p>
            <a:r>
              <a:rPr lang="lv-LV" dirty="0">
                <a:solidFill>
                  <a:schemeClr val="accent5">
                    <a:lumMod val="50000"/>
                  </a:schemeClr>
                </a:solidFill>
              </a:rPr>
              <a:t>Policija</a:t>
            </a:r>
          </a:p>
          <a:p>
            <a:r>
              <a:rPr lang="lv-LV" dirty="0">
                <a:solidFill>
                  <a:schemeClr val="accent5">
                    <a:lumMod val="50000"/>
                  </a:schemeClr>
                </a:solidFill>
              </a:rPr>
              <a:t>Ātrā medicīniskā palīdzība</a:t>
            </a:r>
          </a:p>
          <a:p>
            <a:r>
              <a:rPr lang="lv-LV" dirty="0">
                <a:solidFill>
                  <a:schemeClr val="accent5">
                    <a:lumMod val="50000"/>
                  </a:schemeClr>
                </a:solidFill>
              </a:rPr>
              <a:t>Veselības aprūpe slimnīcā</a:t>
            </a:r>
          </a:p>
          <a:p>
            <a:r>
              <a:rPr lang="lv-LV" dirty="0">
                <a:solidFill>
                  <a:schemeClr val="accent5">
                    <a:lumMod val="50000"/>
                  </a:schemeClr>
                </a:solidFill>
              </a:rPr>
              <a:t>Krīžu centrs</a:t>
            </a:r>
          </a:p>
          <a:p>
            <a:r>
              <a:rPr lang="lv-LV" dirty="0">
                <a:solidFill>
                  <a:schemeClr val="accent5">
                    <a:lumMod val="50000"/>
                  </a:schemeClr>
                </a:solidFill>
              </a:rPr>
              <a:t>Mobilā brigāde</a:t>
            </a:r>
          </a:p>
          <a:p>
            <a:r>
              <a:rPr lang="lv-LV" dirty="0">
                <a:solidFill>
                  <a:schemeClr val="accent5">
                    <a:lumMod val="50000"/>
                  </a:schemeClr>
                </a:solidFill>
              </a:rPr>
              <a:t>Krīžu intervences programma</a:t>
            </a:r>
          </a:p>
          <a:p>
            <a:endParaRPr lang="lv-LV" dirty="0">
              <a:solidFill>
                <a:schemeClr val="accent5">
                  <a:lumMod val="50000"/>
                </a:schemeClr>
              </a:solidFill>
            </a:endParaRPr>
          </a:p>
          <a:p>
            <a:endParaRPr lang="lv-LV" dirty="0">
              <a:solidFill>
                <a:schemeClr val="accent5">
                  <a:lumMod val="50000"/>
                </a:schemeClr>
              </a:solidFill>
            </a:endParaRPr>
          </a:p>
        </p:txBody>
      </p:sp>
      <p:sp>
        <p:nvSpPr>
          <p:cNvPr id="10" name="TextBox 9">
            <a:extLst>
              <a:ext uri="{FF2B5EF4-FFF2-40B4-BE49-F238E27FC236}">
                <a16:creationId xmlns:a16="http://schemas.microsoft.com/office/drawing/2014/main" id="{26B5A1A0-3095-B12D-0CD7-1E085CDADF05}"/>
              </a:ext>
            </a:extLst>
          </p:cNvPr>
          <p:cNvSpPr txBox="1"/>
          <p:nvPr/>
        </p:nvSpPr>
        <p:spPr>
          <a:xfrm>
            <a:off x="5292859" y="4219602"/>
            <a:ext cx="4338320" cy="2585323"/>
          </a:xfrm>
          <a:prstGeom prst="rect">
            <a:avLst/>
          </a:prstGeom>
          <a:noFill/>
        </p:spPr>
        <p:txBody>
          <a:bodyPr wrap="square" rtlCol="0">
            <a:spAutoFit/>
          </a:bodyPr>
          <a:lstStyle/>
          <a:p>
            <a:r>
              <a:rPr lang="lv-LV" dirty="0">
                <a:solidFill>
                  <a:schemeClr val="tx2">
                    <a:lumMod val="50000"/>
                  </a:schemeClr>
                </a:solidFill>
              </a:rPr>
              <a:t>Bērnu tiesību aizsardzības speciālists</a:t>
            </a:r>
          </a:p>
          <a:p>
            <a:r>
              <a:rPr lang="lv-LV" dirty="0">
                <a:solidFill>
                  <a:schemeClr val="tx2">
                    <a:lumMod val="50000"/>
                  </a:schemeClr>
                </a:solidFill>
              </a:rPr>
              <a:t>Bērnu labklājības speciālists</a:t>
            </a:r>
          </a:p>
          <a:p>
            <a:r>
              <a:rPr lang="lv-LV" dirty="0">
                <a:solidFill>
                  <a:schemeClr val="tx2">
                    <a:lumMod val="50000"/>
                  </a:schemeClr>
                </a:solidFill>
              </a:rPr>
              <a:t>Sociālais darbinieks bērnu tiesību aizsardzībā</a:t>
            </a:r>
          </a:p>
          <a:p>
            <a:r>
              <a:rPr lang="lv-LV" dirty="0">
                <a:solidFill>
                  <a:schemeClr val="tx2">
                    <a:lumMod val="50000"/>
                  </a:schemeClr>
                </a:solidFill>
              </a:rPr>
              <a:t>Krīžu intervences komandas</a:t>
            </a:r>
          </a:p>
          <a:p>
            <a:r>
              <a:rPr lang="lv-LV" dirty="0">
                <a:solidFill>
                  <a:schemeClr val="tx2">
                    <a:lumMod val="50000"/>
                  </a:schemeClr>
                </a:solidFill>
              </a:rPr>
              <a:t>Krīžu/atbalsta/patvēruma centri</a:t>
            </a:r>
          </a:p>
          <a:p>
            <a:r>
              <a:rPr lang="lv-LV" dirty="0">
                <a:solidFill>
                  <a:schemeClr val="tx2">
                    <a:lumMod val="50000"/>
                  </a:schemeClr>
                </a:solidFill>
              </a:rPr>
              <a:t>Ģimenes/bērnu tiesas</a:t>
            </a:r>
          </a:p>
          <a:p>
            <a:r>
              <a:rPr lang="lv-LV" dirty="0" err="1">
                <a:solidFill>
                  <a:schemeClr val="tx2">
                    <a:lumMod val="50000"/>
                  </a:schemeClr>
                </a:solidFill>
              </a:rPr>
              <a:t>Policija+soc.d.izglītība</a:t>
            </a:r>
            <a:r>
              <a:rPr lang="lv-LV" dirty="0">
                <a:solidFill>
                  <a:schemeClr val="tx2">
                    <a:lumMod val="50000"/>
                  </a:schemeClr>
                </a:solidFill>
              </a:rPr>
              <a:t> </a:t>
            </a:r>
          </a:p>
          <a:p>
            <a:endParaRPr lang="lv-LV" dirty="0"/>
          </a:p>
        </p:txBody>
      </p:sp>
      <p:sp>
        <p:nvSpPr>
          <p:cNvPr id="11" name="TextBox 10">
            <a:extLst>
              <a:ext uri="{FF2B5EF4-FFF2-40B4-BE49-F238E27FC236}">
                <a16:creationId xmlns:a16="http://schemas.microsoft.com/office/drawing/2014/main" id="{12D83A16-B23B-D747-C78E-28C48DE411E7}"/>
              </a:ext>
            </a:extLst>
          </p:cNvPr>
          <p:cNvSpPr txBox="1"/>
          <p:nvPr/>
        </p:nvSpPr>
        <p:spPr>
          <a:xfrm>
            <a:off x="5292859" y="1775104"/>
            <a:ext cx="3839569" cy="2585323"/>
          </a:xfrm>
          <a:prstGeom prst="rect">
            <a:avLst/>
          </a:prstGeom>
          <a:noFill/>
        </p:spPr>
        <p:txBody>
          <a:bodyPr wrap="square" rtlCol="0">
            <a:spAutoFit/>
          </a:bodyPr>
          <a:lstStyle/>
          <a:p>
            <a:r>
              <a:rPr lang="lv-LV" dirty="0">
                <a:solidFill>
                  <a:schemeClr val="tx2">
                    <a:lumMod val="50000"/>
                  </a:schemeClr>
                </a:solidFill>
              </a:rPr>
              <a:t>Sociālais darbinieks ar ģimenēm</a:t>
            </a:r>
          </a:p>
          <a:p>
            <a:r>
              <a:rPr lang="lv-LV" dirty="0">
                <a:solidFill>
                  <a:schemeClr val="tx2">
                    <a:lumMod val="50000"/>
                  </a:schemeClr>
                </a:solidFill>
              </a:rPr>
              <a:t>Ģimenes darbinieks</a:t>
            </a:r>
          </a:p>
          <a:p>
            <a:r>
              <a:rPr lang="lv-LV" dirty="0">
                <a:solidFill>
                  <a:schemeClr val="tx2">
                    <a:lumMod val="50000"/>
                  </a:schemeClr>
                </a:solidFill>
              </a:rPr>
              <a:t>Sociālais darbinieks ģimenēm ar bērniem</a:t>
            </a:r>
          </a:p>
          <a:p>
            <a:r>
              <a:rPr lang="lv-LV" dirty="0">
                <a:solidFill>
                  <a:schemeClr val="tx2">
                    <a:lumMod val="50000"/>
                  </a:schemeClr>
                </a:solidFill>
              </a:rPr>
              <a:t>Atbalsta programmas vecākiem</a:t>
            </a:r>
          </a:p>
          <a:p>
            <a:r>
              <a:rPr lang="lv-LV" dirty="0">
                <a:solidFill>
                  <a:schemeClr val="tx2">
                    <a:lumMod val="50000"/>
                  </a:schemeClr>
                </a:solidFill>
              </a:rPr>
              <a:t>Ģimenes asistents</a:t>
            </a:r>
          </a:p>
          <a:p>
            <a:r>
              <a:rPr lang="lv-LV" dirty="0">
                <a:solidFill>
                  <a:schemeClr val="tx2">
                    <a:lumMod val="50000"/>
                  </a:schemeClr>
                </a:solidFill>
              </a:rPr>
              <a:t>Sociālie pakalpojumi</a:t>
            </a:r>
          </a:p>
          <a:p>
            <a:r>
              <a:rPr lang="lv-LV" dirty="0">
                <a:solidFill>
                  <a:schemeClr val="tx2">
                    <a:lumMod val="50000"/>
                  </a:schemeClr>
                </a:solidFill>
              </a:rPr>
              <a:t>Agrīnās intervences programmas</a:t>
            </a:r>
          </a:p>
          <a:p>
            <a:endParaRPr lang="lv-LV" dirty="0">
              <a:solidFill>
                <a:schemeClr val="tx2">
                  <a:lumMod val="50000"/>
                </a:schemeClr>
              </a:solidFill>
            </a:endParaRPr>
          </a:p>
        </p:txBody>
      </p:sp>
      <p:sp>
        <p:nvSpPr>
          <p:cNvPr id="12" name="TextBox 11">
            <a:extLst>
              <a:ext uri="{FF2B5EF4-FFF2-40B4-BE49-F238E27FC236}">
                <a16:creationId xmlns:a16="http://schemas.microsoft.com/office/drawing/2014/main" id="{3C0D5AEB-65A7-A101-C43C-97DE8950F3AB}"/>
              </a:ext>
            </a:extLst>
          </p:cNvPr>
          <p:cNvSpPr txBox="1"/>
          <p:nvPr/>
        </p:nvSpPr>
        <p:spPr>
          <a:xfrm>
            <a:off x="9080044" y="1775103"/>
            <a:ext cx="2969716" cy="1477328"/>
          </a:xfrm>
          <a:prstGeom prst="rect">
            <a:avLst/>
          </a:prstGeom>
          <a:noFill/>
        </p:spPr>
        <p:txBody>
          <a:bodyPr wrap="square" rtlCol="0">
            <a:spAutoFit/>
          </a:bodyPr>
          <a:lstStyle/>
          <a:p>
            <a:r>
              <a:rPr lang="lv-LV" dirty="0">
                <a:solidFill>
                  <a:schemeClr val="accent5">
                    <a:lumMod val="50000"/>
                  </a:schemeClr>
                </a:solidFill>
              </a:rPr>
              <a:t>Sociālais darbinieks ģimenēm ar bērniem sociālajā dienestā.</a:t>
            </a:r>
          </a:p>
          <a:p>
            <a:r>
              <a:rPr lang="lv-LV" dirty="0">
                <a:solidFill>
                  <a:schemeClr val="accent5">
                    <a:lumMod val="50000"/>
                  </a:schemeClr>
                </a:solidFill>
              </a:rPr>
              <a:t>Sociālie pakalpojumi</a:t>
            </a:r>
          </a:p>
          <a:p>
            <a:r>
              <a:rPr lang="lv-LV" dirty="0">
                <a:solidFill>
                  <a:schemeClr val="accent5">
                    <a:lumMod val="50000"/>
                  </a:schemeClr>
                </a:solidFill>
              </a:rPr>
              <a:t>BT (?)</a:t>
            </a:r>
          </a:p>
          <a:p>
            <a:endParaRPr lang="lv-LV" dirty="0">
              <a:solidFill>
                <a:schemeClr val="accent5">
                  <a:lumMod val="50000"/>
                </a:schemeClr>
              </a:solidFill>
            </a:endParaRPr>
          </a:p>
        </p:txBody>
      </p:sp>
      <p:sp>
        <p:nvSpPr>
          <p:cNvPr id="13" name="TextBox 12">
            <a:extLst>
              <a:ext uri="{FF2B5EF4-FFF2-40B4-BE49-F238E27FC236}">
                <a16:creationId xmlns:a16="http://schemas.microsoft.com/office/drawing/2014/main" id="{9AC56DAC-3275-439C-A0D1-C14ED6E3DEFE}"/>
              </a:ext>
            </a:extLst>
          </p:cNvPr>
          <p:cNvSpPr txBox="1"/>
          <p:nvPr/>
        </p:nvSpPr>
        <p:spPr>
          <a:xfrm>
            <a:off x="3314195" y="1729057"/>
            <a:ext cx="1569660" cy="2444679"/>
          </a:xfrm>
          <a:prstGeom prst="rect">
            <a:avLst/>
          </a:prstGeom>
          <a:noFill/>
        </p:spPr>
        <p:txBody>
          <a:bodyPr vert="vert270" wrap="square" rtlCol="0">
            <a:spAutoFit/>
          </a:bodyPr>
          <a:lstStyle/>
          <a:p>
            <a:r>
              <a:rPr lang="lv-LV" dirty="0"/>
              <a:t>MAZINĀT APDRAUDĒJUMA RISKUS, VEICINOT ĢIMENES SISTĒMAS ATJAUNOŠANOS</a:t>
            </a:r>
          </a:p>
        </p:txBody>
      </p:sp>
      <p:sp>
        <p:nvSpPr>
          <p:cNvPr id="14" name="TextBox 13">
            <a:extLst>
              <a:ext uri="{FF2B5EF4-FFF2-40B4-BE49-F238E27FC236}">
                <a16:creationId xmlns:a16="http://schemas.microsoft.com/office/drawing/2014/main" id="{27FBA9B2-5AEA-85E0-C13B-9CECE1236D0C}"/>
              </a:ext>
            </a:extLst>
          </p:cNvPr>
          <p:cNvSpPr txBox="1"/>
          <p:nvPr/>
        </p:nvSpPr>
        <p:spPr>
          <a:xfrm>
            <a:off x="3484097" y="4360246"/>
            <a:ext cx="1292662" cy="2444679"/>
          </a:xfrm>
          <a:prstGeom prst="rect">
            <a:avLst/>
          </a:prstGeom>
          <a:noFill/>
        </p:spPr>
        <p:txBody>
          <a:bodyPr vert="vert270" wrap="square" rtlCol="0">
            <a:spAutoFit/>
          </a:bodyPr>
          <a:lstStyle/>
          <a:p>
            <a:r>
              <a:rPr lang="lv-LV" dirty="0"/>
              <a:t>NOVĒRST APDRAUDĒJUMA SITUĀCIJU, NODROŠINOT BĒRNA DROŠĪBU</a:t>
            </a:r>
          </a:p>
        </p:txBody>
      </p:sp>
      <p:sp>
        <p:nvSpPr>
          <p:cNvPr id="15" name="TextBox 14">
            <a:extLst>
              <a:ext uri="{FF2B5EF4-FFF2-40B4-BE49-F238E27FC236}">
                <a16:creationId xmlns:a16="http://schemas.microsoft.com/office/drawing/2014/main" id="{F5D9703C-2345-3E53-E8D0-2FD5B82CD501}"/>
              </a:ext>
            </a:extLst>
          </p:cNvPr>
          <p:cNvSpPr txBox="1"/>
          <p:nvPr/>
        </p:nvSpPr>
        <p:spPr>
          <a:xfrm>
            <a:off x="5567681" y="1152839"/>
            <a:ext cx="2692400" cy="369332"/>
          </a:xfrm>
          <a:prstGeom prst="rect">
            <a:avLst/>
          </a:prstGeom>
          <a:noFill/>
        </p:spPr>
        <p:txBody>
          <a:bodyPr wrap="square" rtlCol="0">
            <a:spAutoFit/>
          </a:bodyPr>
          <a:lstStyle/>
          <a:p>
            <a:r>
              <a:rPr lang="lv-LV" dirty="0"/>
              <a:t>STARPTAUTISKĀ PIEREDZE</a:t>
            </a:r>
          </a:p>
        </p:txBody>
      </p:sp>
      <p:sp>
        <p:nvSpPr>
          <p:cNvPr id="16" name="TextBox 15">
            <a:extLst>
              <a:ext uri="{FF2B5EF4-FFF2-40B4-BE49-F238E27FC236}">
                <a16:creationId xmlns:a16="http://schemas.microsoft.com/office/drawing/2014/main" id="{1DB8F12E-7140-D7E4-7604-D280BDC3B64A}"/>
              </a:ext>
            </a:extLst>
          </p:cNvPr>
          <p:cNvSpPr txBox="1"/>
          <p:nvPr/>
        </p:nvSpPr>
        <p:spPr>
          <a:xfrm>
            <a:off x="9411236" y="1132694"/>
            <a:ext cx="2228959" cy="369332"/>
          </a:xfrm>
          <a:prstGeom prst="rect">
            <a:avLst/>
          </a:prstGeom>
          <a:noFill/>
        </p:spPr>
        <p:txBody>
          <a:bodyPr wrap="square" rtlCol="0">
            <a:spAutoFit/>
          </a:bodyPr>
          <a:lstStyle/>
          <a:p>
            <a:r>
              <a:rPr lang="lv-LV" dirty="0"/>
              <a:t>LATVIJAS PIEREDZE</a:t>
            </a:r>
          </a:p>
        </p:txBody>
      </p:sp>
    </p:spTree>
    <p:extLst>
      <p:ext uri="{BB962C8B-B14F-4D97-AF65-F5344CB8AC3E}">
        <p14:creationId xmlns:p14="http://schemas.microsoft.com/office/powerpoint/2010/main" val="1748535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ttēls 2">
            <a:extLst>
              <a:ext uri="{FF2B5EF4-FFF2-40B4-BE49-F238E27FC236}">
                <a16:creationId xmlns:a16="http://schemas.microsoft.com/office/drawing/2014/main" id="{A574BC8E-7D91-4D78-82DB-646ECFFCE9B0}"/>
              </a:ext>
            </a:extLst>
          </p:cNvPr>
          <p:cNvPicPr>
            <a:picLocks noChangeAspect="1"/>
          </p:cNvPicPr>
          <p:nvPr/>
        </p:nvPicPr>
        <p:blipFill rotWithShape="1">
          <a:blip r:embed="rId2">
            <a:extLst>
              <a:ext uri="{28A0092B-C50C-407E-A947-70E740481C1C}">
                <a14:useLocalDpi xmlns:a14="http://schemas.microsoft.com/office/drawing/2010/main" val="0"/>
              </a:ext>
            </a:extLst>
          </a:blip>
          <a:srcRect l="34411" t="17338" r="36502" b="7985"/>
          <a:stretch/>
        </p:blipFill>
        <p:spPr>
          <a:xfrm>
            <a:off x="199100" y="236306"/>
            <a:ext cx="4403721" cy="6359489"/>
          </a:xfrm>
          <a:prstGeom prst="rect">
            <a:avLst/>
          </a:prstGeom>
        </p:spPr>
      </p:pic>
      <p:sp>
        <p:nvSpPr>
          <p:cNvPr id="4" name="TextBox 3">
            <a:extLst>
              <a:ext uri="{FF2B5EF4-FFF2-40B4-BE49-F238E27FC236}">
                <a16:creationId xmlns:a16="http://schemas.microsoft.com/office/drawing/2014/main" id="{16E5BC94-F5BD-426C-B3CE-3FDDDC29D192}"/>
              </a:ext>
            </a:extLst>
          </p:cNvPr>
          <p:cNvSpPr txBox="1"/>
          <p:nvPr/>
        </p:nvSpPr>
        <p:spPr>
          <a:xfrm>
            <a:off x="4798031" y="595901"/>
            <a:ext cx="7027524" cy="5909310"/>
          </a:xfrm>
          <a:prstGeom prst="rect">
            <a:avLst/>
          </a:prstGeom>
          <a:noFill/>
        </p:spPr>
        <p:txBody>
          <a:bodyPr wrap="square" rtlCol="0">
            <a:spAutoFit/>
          </a:bodyPr>
          <a:lstStyle/>
          <a:p>
            <a:pPr algn="ctr"/>
            <a:r>
              <a:rPr lang="lv-LV" b="1" dirty="0">
                <a:latin typeface="Cambria" panose="02040503050406030204" pitchFamily="18" charset="0"/>
                <a:ea typeface="Cambria" panose="02040503050406030204" pitchFamily="18" charset="0"/>
              </a:rPr>
              <a:t>Labklājības ministrijas metodiskais materiāls sociālajam darbam ģimenēm ar bērniem ir</a:t>
            </a:r>
          </a:p>
          <a:p>
            <a:endParaRPr lang="lv-LV" dirty="0">
              <a:latin typeface="Cambria" panose="02040503050406030204" pitchFamily="18" charset="0"/>
              <a:ea typeface="Cambria" panose="02040503050406030204" pitchFamily="18" charset="0"/>
            </a:endParaRPr>
          </a:p>
          <a:p>
            <a:pPr algn="ctr"/>
            <a:r>
              <a:rPr lang="lv-LV" sz="3600" b="1" dirty="0">
                <a:solidFill>
                  <a:schemeClr val="accent5">
                    <a:lumMod val="50000"/>
                  </a:schemeClr>
                </a:solidFill>
                <a:latin typeface="Cambria" panose="02040503050406030204" pitchFamily="18" charset="0"/>
                <a:ea typeface="Cambria" panose="02040503050406030204" pitchFamily="18" charset="0"/>
              </a:rPr>
              <a:t>detalizēts sociālā darba </a:t>
            </a:r>
          </a:p>
          <a:p>
            <a:pPr algn="ctr"/>
            <a:r>
              <a:rPr lang="lv-LV" sz="3600" b="1" u="sng" dirty="0">
                <a:solidFill>
                  <a:schemeClr val="accent5">
                    <a:lumMod val="50000"/>
                  </a:schemeClr>
                </a:solidFill>
                <a:latin typeface="Cambria" panose="02040503050406030204" pitchFamily="18" charset="0"/>
                <a:ea typeface="Cambria" panose="02040503050406030204" pitchFamily="18" charset="0"/>
              </a:rPr>
              <a:t>prakses modeļa </a:t>
            </a:r>
          </a:p>
          <a:p>
            <a:pPr algn="ctr"/>
            <a:r>
              <a:rPr lang="lv-LV" sz="3600" b="1" dirty="0">
                <a:solidFill>
                  <a:schemeClr val="accent5">
                    <a:lumMod val="50000"/>
                  </a:schemeClr>
                </a:solidFill>
                <a:latin typeface="Cambria" panose="02040503050406030204" pitchFamily="18" charset="0"/>
                <a:ea typeface="Cambria" panose="02040503050406030204" pitchFamily="18" charset="0"/>
              </a:rPr>
              <a:t>apraksts sociālajam darbam ģimenēm ar bērniem sociālajā dienestā (SDĢB).</a:t>
            </a:r>
          </a:p>
          <a:p>
            <a:pPr algn="ctr"/>
            <a:endParaRPr lang="lv-LV" sz="3600" b="1" dirty="0">
              <a:solidFill>
                <a:schemeClr val="accent5">
                  <a:lumMod val="50000"/>
                </a:schemeClr>
              </a:solidFill>
              <a:latin typeface="Cambria" panose="02040503050406030204" pitchFamily="18" charset="0"/>
              <a:ea typeface="Cambria" panose="02040503050406030204" pitchFamily="18" charset="0"/>
            </a:endParaRPr>
          </a:p>
          <a:p>
            <a:pPr algn="ctr"/>
            <a:r>
              <a:rPr lang="lv-LV" sz="3600" b="1" dirty="0">
                <a:solidFill>
                  <a:schemeClr val="accent5">
                    <a:lumMod val="50000"/>
                  </a:schemeClr>
                </a:solidFill>
                <a:latin typeface="Cambria" panose="02040503050406030204" pitchFamily="18" charset="0"/>
                <a:ea typeface="Cambria" panose="02040503050406030204" pitchFamily="18" charset="0"/>
              </a:rPr>
              <a:t>SDĢB prakses modelis ir «uz ģimeni vērstā gadījuma vadīšana»</a:t>
            </a:r>
          </a:p>
        </p:txBody>
      </p:sp>
    </p:spTree>
    <p:extLst>
      <p:ext uri="{BB962C8B-B14F-4D97-AF65-F5344CB8AC3E}">
        <p14:creationId xmlns:p14="http://schemas.microsoft.com/office/powerpoint/2010/main" val="2759172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80CD0A8-D3A8-CED5-2871-C0609E81F610}"/>
              </a:ext>
            </a:extLst>
          </p:cNvPr>
          <p:cNvSpPr>
            <a:spLocks noGrp="1"/>
          </p:cNvSpPr>
          <p:nvPr>
            <p:ph type="title"/>
          </p:nvPr>
        </p:nvSpPr>
        <p:spPr>
          <a:xfrm>
            <a:off x="525716" y="124288"/>
            <a:ext cx="10077557" cy="1325563"/>
          </a:xfrm>
        </p:spPr>
        <p:txBody>
          <a:bodyPr/>
          <a:lstStyle/>
          <a:p>
            <a:pPr algn="ctr"/>
            <a:r>
              <a:rPr lang="lv-LV" i="0" dirty="0">
                <a:solidFill>
                  <a:schemeClr val="accent1">
                    <a:lumMod val="50000"/>
                  </a:schemeClr>
                </a:solidFill>
                <a:latin typeface="+mn-lt"/>
              </a:rPr>
              <a:t>LM Metodika </a:t>
            </a:r>
            <a:br>
              <a:rPr lang="lv-LV" i="0" dirty="0">
                <a:solidFill>
                  <a:schemeClr val="accent1">
                    <a:lumMod val="50000"/>
                  </a:schemeClr>
                </a:solidFill>
                <a:latin typeface="+mn-lt"/>
              </a:rPr>
            </a:br>
            <a:r>
              <a:rPr lang="lv-LV" b="1" i="0" dirty="0">
                <a:solidFill>
                  <a:schemeClr val="accent1">
                    <a:lumMod val="50000"/>
                  </a:schemeClr>
                </a:solidFill>
                <a:latin typeface="+mn-lt"/>
              </a:rPr>
              <a:t>«Sociālajam darbam ģimenēm ar bērniem»</a:t>
            </a:r>
          </a:p>
        </p:txBody>
      </p:sp>
      <p:sp>
        <p:nvSpPr>
          <p:cNvPr id="3" name="Satura vietturis 2">
            <a:extLst>
              <a:ext uri="{FF2B5EF4-FFF2-40B4-BE49-F238E27FC236}">
                <a16:creationId xmlns:a16="http://schemas.microsoft.com/office/drawing/2014/main" id="{BF348668-6D3F-B924-3826-C3F8481104B4}"/>
              </a:ext>
            </a:extLst>
          </p:cNvPr>
          <p:cNvSpPr>
            <a:spLocks noGrp="1"/>
          </p:cNvSpPr>
          <p:nvPr>
            <p:ph idx="1"/>
          </p:nvPr>
        </p:nvSpPr>
        <p:spPr/>
        <p:txBody>
          <a:bodyPr/>
          <a:lstStyle/>
          <a:p>
            <a:pPr marL="342900" indent="-342900">
              <a:buFont typeface="Wingdings" panose="05000000000000000000" pitchFamily="2" charset="2"/>
              <a:buChar char="ü"/>
            </a:pPr>
            <a:r>
              <a:rPr lang="lv-LV" dirty="0"/>
              <a:t>Viens no 12 LM izstrādātajiem metodiskajiem materiāliem sociālajam darbam.</a:t>
            </a:r>
          </a:p>
          <a:p>
            <a:pPr marL="342900" indent="-342900">
              <a:buFont typeface="Wingdings" panose="05000000000000000000" pitchFamily="2" charset="2"/>
              <a:buChar char="ü"/>
            </a:pPr>
            <a:r>
              <a:rPr lang="lv-LV" dirty="0"/>
              <a:t>Metodikas mērķis ir veidot vienotas vadlīnijas sociālajā darbā ar ģimenēm ar multiplām problēmām. Harmonizēt pašvaldību Sociālo dienestu praksi. Stiprināt sociālo darbinieku profesionālo identitāti un profesionālās robežas.</a:t>
            </a:r>
          </a:p>
          <a:p>
            <a:pPr marL="342900" indent="-342900">
              <a:buFont typeface="Wingdings" panose="05000000000000000000" pitchFamily="2" charset="2"/>
              <a:buChar char="ü"/>
            </a:pPr>
            <a:r>
              <a:rPr lang="lv-LV" dirty="0"/>
              <a:t>Metodika ir prakses modelis sociālajam darbam ar ģimenēm sociālajā dienestā.</a:t>
            </a:r>
          </a:p>
          <a:p>
            <a:pPr marL="342900" indent="-342900">
              <a:buFont typeface="Wingdings" panose="05000000000000000000" pitchFamily="2" charset="2"/>
              <a:buChar char="ü"/>
            </a:pPr>
            <a:r>
              <a:rPr lang="lv-LV" dirty="0"/>
              <a:t>Prakses modelis – «Uz ģimeni vērsta gadījuma vadīšana».</a:t>
            </a:r>
          </a:p>
        </p:txBody>
      </p:sp>
    </p:spTree>
    <p:extLst>
      <p:ext uri="{BB962C8B-B14F-4D97-AF65-F5344CB8AC3E}">
        <p14:creationId xmlns:p14="http://schemas.microsoft.com/office/powerpoint/2010/main" val="1953922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2924952-CF72-42DD-A48E-0139D0F69A34}"/>
              </a:ext>
            </a:extLst>
          </p:cNvPr>
          <p:cNvSpPr>
            <a:spLocks noGrp="1"/>
          </p:cNvSpPr>
          <p:nvPr>
            <p:ph type="title"/>
          </p:nvPr>
        </p:nvSpPr>
        <p:spPr>
          <a:xfrm>
            <a:off x="838200" y="18255"/>
            <a:ext cx="10515600" cy="1325563"/>
          </a:xfrm>
        </p:spPr>
        <p:txBody>
          <a:bodyPr>
            <a:normAutofit/>
          </a:bodyPr>
          <a:lstStyle/>
          <a:p>
            <a:pPr algn="ctr"/>
            <a:r>
              <a:rPr lang="lv-LV" i="0" dirty="0">
                <a:solidFill>
                  <a:schemeClr val="accent1">
                    <a:lumMod val="50000"/>
                  </a:schemeClr>
                </a:solidFill>
                <a:latin typeface="+mn-lt"/>
                <a:ea typeface="Cambria" panose="02040503050406030204" pitchFamily="18" charset="0"/>
              </a:rPr>
              <a:t>Kam pievērsta uzmanība</a:t>
            </a:r>
            <a:br>
              <a:rPr lang="lv-LV" i="0" dirty="0">
                <a:solidFill>
                  <a:schemeClr val="accent1">
                    <a:lumMod val="50000"/>
                  </a:schemeClr>
                </a:solidFill>
                <a:latin typeface="+mn-lt"/>
                <a:ea typeface="Cambria" panose="02040503050406030204" pitchFamily="18" charset="0"/>
              </a:rPr>
            </a:br>
            <a:r>
              <a:rPr lang="lv-LV" i="0" dirty="0">
                <a:solidFill>
                  <a:schemeClr val="accent1">
                    <a:lumMod val="50000"/>
                  </a:schemeClr>
                </a:solidFill>
                <a:latin typeface="+mn-lt"/>
                <a:ea typeface="Cambria" panose="02040503050406030204" pitchFamily="18" charset="0"/>
              </a:rPr>
              <a:t>SDĢB uz ģimeni vērstu gadījuma vadīšanā</a:t>
            </a:r>
          </a:p>
        </p:txBody>
      </p:sp>
      <p:sp>
        <p:nvSpPr>
          <p:cNvPr id="3" name="Satura vietturis 2">
            <a:extLst>
              <a:ext uri="{FF2B5EF4-FFF2-40B4-BE49-F238E27FC236}">
                <a16:creationId xmlns:a16="http://schemas.microsoft.com/office/drawing/2014/main" id="{C2987553-0427-4577-921E-0AC2C217A976}"/>
              </a:ext>
            </a:extLst>
          </p:cNvPr>
          <p:cNvSpPr>
            <a:spLocks noGrp="1"/>
          </p:cNvSpPr>
          <p:nvPr>
            <p:ph idx="1"/>
          </p:nvPr>
        </p:nvSpPr>
        <p:spPr/>
        <p:txBody>
          <a:bodyPr>
            <a:normAutofit/>
          </a:bodyPr>
          <a:lstStyle/>
          <a:p>
            <a:pPr marL="514350" indent="-514350">
              <a:buAutoNum type="arabicPeriod"/>
            </a:pPr>
            <a:r>
              <a:rPr lang="lv-LV" b="1" dirty="0">
                <a:solidFill>
                  <a:schemeClr val="accent5">
                    <a:lumMod val="50000"/>
                  </a:schemeClr>
                </a:solidFill>
                <a:latin typeface="Cambria" panose="02040503050406030204" pitchFamily="18" charset="0"/>
                <a:ea typeface="Cambria" panose="02040503050406030204" pitchFamily="18" charset="0"/>
              </a:rPr>
              <a:t>Akcents uz ētiski jūtīgu praksi </a:t>
            </a:r>
            <a:r>
              <a:rPr lang="lv-LV" dirty="0">
                <a:latin typeface="Cambria" panose="02040503050406030204" pitchFamily="18" charset="0"/>
                <a:ea typeface="Cambria" panose="02040503050406030204" pitchFamily="18" charset="0"/>
              </a:rPr>
              <a:t>– sociālā darba profesionālās vērtības; sociālo darbinieku profesionālās ētikas kodekss; Sociālā darbinieka primāra profesionālā atbildība pret klientu un viņa situācijas uzlabošanos; </a:t>
            </a:r>
          </a:p>
          <a:p>
            <a:pPr marL="514350" indent="-514350">
              <a:buAutoNum type="arabicPeriod"/>
            </a:pPr>
            <a:r>
              <a:rPr lang="lv-LV" dirty="0">
                <a:latin typeface="Cambria" panose="02040503050406030204" pitchFamily="18" charset="0"/>
                <a:ea typeface="Cambria" panose="02040503050406030204" pitchFamily="18" charset="0"/>
              </a:rPr>
              <a:t>Ģimenēm ar multiplām problēmām, kā vienām no vismazāk aizsargātākajām grupām </a:t>
            </a:r>
            <a:r>
              <a:rPr lang="lv-LV" b="1" dirty="0">
                <a:solidFill>
                  <a:schemeClr val="accent5">
                    <a:lumMod val="50000"/>
                  </a:schemeClr>
                </a:solidFill>
                <a:latin typeface="Cambria" panose="02040503050406030204" pitchFamily="18" charset="0"/>
                <a:ea typeface="Cambria" panose="02040503050406030204" pitchFamily="18" charset="0"/>
              </a:rPr>
              <a:t>bērna-aprūpētāja-ģimenes vajadzības pēc atbalsta </a:t>
            </a:r>
            <a:r>
              <a:rPr lang="lv-LV" dirty="0">
                <a:latin typeface="Cambria" panose="02040503050406030204" pitchFamily="18" charset="0"/>
                <a:ea typeface="Cambria" panose="02040503050406030204" pitchFamily="18" charset="0"/>
              </a:rPr>
              <a:t>ir daudz augstākas kā vajadzība pēc kontroles un soda. «Ģimenes modeļa» elementi. </a:t>
            </a:r>
            <a:r>
              <a:rPr lang="lv-LV" sz="1400" dirty="0">
                <a:latin typeface="Cambria" panose="02040503050406030204" pitchFamily="18" charset="0"/>
                <a:ea typeface="Cambria" panose="02040503050406030204" pitchFamily="18" charset="0"/>
              </a:rPr>
              <a:t>(</a:t>
            </a:r>
            <a:r>
              <a:rPr lang="lv-LV" sz="1400" i="1" dirty="0">
                <a:latin typeface="Cambria" panose="02040503050406030204" pitchFamily="18" charset="0"/>
                <a:ea typeface="Cambria" panose="02040503050406030204" pitchFamily="18" charset="0"/>
              </a:rPr>
              <a:t>ES </a:t>
            </a:r>
            <a:r>
              <a:rPr lang="lv-LV" sz="1400" i="1" dirty="0">
                <a:solidFill>
                  <a:srgbClr val="000000"/>
                </a:solidFill>
                <a:effectLst/>
                <a:latin typeface="Cambria" panose="02040503050406030204" pitchFamily="18" charset="0"/>
                <a:ea typeface="Cambria" panose="02040503050406030204" pitchFamily="18" charset="0"/>
              </a:rPr>
              <a:t>Ministru komitejas Ieteikums dalībvalstīm CM/Rec(2011)12</a:t>
            </a:r>
            <a:r>
              <a:rPr lang="lv-LV" sz="1400" i="1" dirty="0">
                <a:solidFill>
                  <a:srgbClr val="000000"/>
                </a:solidFill>
                <a:latin typeface="Cambria" panose="02040503050406030204" pitchFamily="18" charset="0"/>
                <a:ea typeface="Cambria" panose="02040503050406030204" pitchFamily="18" charset="0"/>
              </a:rPr>
              <a:t> </a:t>
            </a:r>
            <a:r>
              <a:rPr lang="lv-LV" sz="1400" i="1" dirty="0">
                <a:solidFill>
                  <a:srgbClr val="000000"/>
                </a:solidFill>
                <a:effectLst/>
                <a:latin typeface="Cambria" panose="02040503050406030204" pitchFamily="18" charset="0"/>
                <a:ea typeface="Cambria" panose="02040503050406030204" pitchFamily="18" charset="0"/>
              </a:rPr>
              <a:t>par bērnu tiesībām un bērniem un ģimenēm piemērotiem sociālajiem pakalpojumiem, Valsts Bērnu tiesību aizsardzības likums – </a:t>
            </a:r>
            <a:r>
              <a:rPr lang="lv-LV" sz="1400" i="1" dirty="0" err="1">
                <a:solidFill>
                  <a:srgbClr val="000000"/>
                </a:solidFill>
                <a:effectLst/>
                <a:latin typeface="Cambria" panose="02040503050406030204" pitchFamily="18" charset="0"/>
                <a:ea typeface="Cambria" panose="02040503050406030204" pitchFamily="18" charset="0"/>
              </a:rPr>
              <a:t>ilgstspējīgi</a:t>
            </a:r>
            <a:r>
              <a:rPr lang="lv-LV" sz="1400" i="1" dirty="0">
                <a:solidFill>
                  <a:srgbClr val="000000"/>
                </a:solidFill>
                <a:effectLst/>
                <a:latin typeface="Cambria" panose="02040503050406030204" pitchFamily="18" charset="0"/>
                <a:ea typeface="Cambria" panose="02040503050406030204" pitchFamily="18" charset="0"/>
              </a:rPr>
              <a:t> risinājumi, atbilstoša atbalsta pieejamība; bērns un ģimene u.c.)</a:t>
            </a:r>
          </a:p>
        </p:txBody>
      </p:sp>
    </p:spTree>
    <p:extLst>
      <p:ext uri="{BB962C8B-B14F-4D97-AF65-F5344CB8AC3E}">
        <p14:creationId xmlns:p14="http://schemas.microsoft.com/office/powerpoint/2010/main" val="3591264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467" y="321734"/>
            <a:ext cx="10905066" cy="1135737"/>
          </a:xfrm>
        </p:spPr>
        <p:txBody>
          <a:bodyPr vert="horz" lIns="91440" tIns="45720" rIns="91440" bIns="45720" rtlCol="0" anchor="ctr">
            <a:normAutofit fontScale="90000"/>
          </a:bodyPr>
          <a:lstStyle/>
          <a:p>
            <a:r>
              <a:rPr lang="en-US" sz="3600" b="1" i="0" kern="1200" dirty="0" err="1">
                <a:solidFill>
                  <a:schemeClr val="accent1">
                    <a:lumMod val="50000"/>
                  </a:schemeClr>
                </a:solidFill>
                <a:latin typeface="+mn-lt"/>
                <a:ea typeface="Cambria" panose="02040503050406030204" pitchFamily="18" charset="0"/>
              </a:rPr>
              <a:t>Ģimenes</a:t>
            </a:r>
            <a:r>
              <a:rPr lang="en-US" sz="3600" b="1" i="0" kern="1200" dirty="0">
                <a:solidFill>
                  <a:schemeClr val="accent1">
                    <a:lumMod val="50000"/>
                  </a:schemeClr>
                </a:solidFill>
                <a:latin typeface="+mn-lt"/>
                <a:ea typeface="Cambria" panose="02040503050406030204" pitchFamily="18" charset="0"/>
              </a:rPr>
              <a:t> </a:t>
            </a:r>
            <a:r>
              <a:rPr lang="en-US" sz="3600" b="1" i="0" kern="1200" dirty="0" err="1">
                <a:solidFill>
                  <a:schemeClr val="accent1">
                    <a:lumMod val="50000"/>
                  </a:schemeClr>
                </a:solidFill>
                <a:latin typeface="+mn-lt"/>
                <a:ea typeface="Cambria" panose="02040503050406030204" pitchFamily="18" charset="0"/>
              </a:rPr>
              <a:t>modeļa</a:t>
            </a:r>
            <a:r>
              <a:rPr lang="en-US" sz="3600" b="1" i="0" kern="1200" dirty="0">
                <a:solidFill>
                  <a:schemeClr val="accent1">
                    <a:lumMod val="50000"/>
                  </a:schemeClr>
                </a:solidFill>
                <a:latin typeface="+mn-lt"/>
                <a:ea typeface="Cambria" panose="02040503050406030204" pitchFamily="18" charset="0"/>
              </a:rPr>
              <a:t> </a:t>
            </a:r>
            <a:r>
              <a:rPr lang="en-US" sz="3600" b="1" i="0" kern="1200" dirty="0" err="1">
                <a:solidFill>
                  <a:schemeClr val="accent1">
                    <a:lumMod val="50000"/>
                  </a:schemeClr>
                </a:solidFill>
                <a:latin typeface="+mn-lt"/>
                <a:ea typeface="Cambria" panose="02040503050406030204" pitchFamily="18" charset="0"/>
              </a:rPr>
              <a:t>shematisks</a:t>
            </a:r>
            <a:r>
              <a:rPr lang="en-US" sz="3600" b="1" i="0" kern="1200" dirty="0">
                <a:solidFill>
                  <a:schemeClr val="accent1">
                    <a:lumMod val="50000"/>
                  </a:schemeClr>
                </a:solidFill>
                <a:latin typeface="+mn-lt"/>
                <a:ea typeface="Cambria" panose="02040503050406030204" pitchFamily="18" charset="0"/>
              </a:rPr>
              <a:t> </a:t>
            </a:r>
            <a:r>
              <a:rPr lang="en-US" sz="3600" b="1" i="0" kern="1200" dirty="0" err="1">
                <a:solidFill>
                  <a:schemeClr val="accent1">
                    <a:lumMod val="50000"/>
                  </a:schemeClr>
                </a:solidFill>
                <a:latin typeface="+mn-lt"/>
                <a:ea typeface="Cambria" panose="02040503050406030204" pitchFamily="18" charset="0"/>
              </a:rPr>
              <a:t>attēlojums</a:t>
            </a:r>
            <a:br>
              <a:rPr lang="en-US" sz="3600" b="1" i="0" kern="1200" dirty="0">
                <a:solidFill>
                  <a:schemeClr val="accent1">
                    <a:lumMod val="50000"/>
                  </a:schemeClr>
                </a:solidFill>
                <a:latin typeface="+mn-lt"/>
                <a:ea typeface="Cambria" panose="02040503050406030204" pitchFamily="18" charset="0"/>
              </a:rPr>
            </a:br>
            <a:endParaRPr lang="en-US" sz="3600" b="1" i="0" kern="1200" dirty="0">
              <a:solidFill>
                <a:schemeClr val="accent1">
                  <a:lumMod val="50000"/>
                </a:schemeClr>
              </a:solidFill>
              <a:latin typeface="+mn-lt"/>
              <a:ea typeface="Cambria" panose="02040503050406030204" pitchFamily="18" charset="0"/>
            </a:endParaRPr>
          </a:p>
        </p:txBody>
      </p:sp>
      <p:sp>
        <p:nvSpPr>
          <p:cNvPr id="3" name="TextBox 2"/>
          <p:cNvSpPr txBox="1"/>
          <p:nvPr/>
        </p:nvSpPr>
        <p:spPr>
          <a:xfrm>
            <a:off x="7677816" y="889602"/>
            <a:ext cx="4008384" cy="929739"/>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1600" i="1" dirty="0" err="1"/>
              <a:t>Falkov</a:t>
            </a:r>
            <a:r>
              <a:rPr lang="en-US" sz="1600" i="1" dirty="0"/>
              <a:t> A. The Family Model: Managing the impact of parental mental health on children. -Pavilion Publishing and Media ltd., 2012. -200 p.</a:t>
            </a:r>
          </a:p>
        </p:txBody>
      </p:sp>
      <p:pic>
        <p:nvPicPr>
          <p:cNvPr id="4" name="Attēls 582"/>
          <p:cNvPicPr>
            <a:picLocks noGrp="1"/>
          </p:cNvPicPr>
          <p:nvPr>
            <p:ph idx="1"/>
          </p:nvPr>
        </p:nvPicPr>
        <p:blipFill rotWithShape="1">
          <a:blip r:embed="rId2">
            <a:extLst>
              <a:ext uri="{28A0092B-C50C-407E-A947-70E740481C1C}">
                <a14:useLocalDpi xmlns:a14="http://schemas.microsoft.com/office/drawing/2010/main" val="0"/>
              </a:ext>
            </a:extLst>
          </a:blip>
          <a:srcRect l="13924" t="23793" r="15237" b="10690"/>
          <a:stretch/>
        </p:blipFill>
        <p:spPr bwMode="auto">
          <a:xfrm>
            <a:off x="1232500" y="1819341"/>
            <a:ext cx="8368699" cy="4849336"/>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476544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AD2267A-9F92-4E73-AD3D-46B988FC6A76}"/>
              </a:ext>
            </a:extLst>
          </p:cNvPr>
          <p:cNvSpPr>
            <a:spLocks noGrp="1"/>
          </p:cNvSpPr>
          <p:nvPr>
            <p:ph type="title"/>
          </p:nvPr>
        </p:nvSpPr>
        <p:spPr/>
        <p:txBody>
          <a:bodyPr>
            <a:normAutofit/>
          </a:bodyPr>
          <a:lstStyle/>
          <a:p>
            <a:pPr algn="ctr"/>
            <a:r>
              <a:rPr lang="lv-LV" sz="3100" i="0" dirty="0">
                <a:solidFill>
                  <a:schemeClr val="accent1">
                    <a:lumMod val="50000"/>
                  </a:schemeClr>
                </a:solidFill>
                <a:latin typeface="+mn-lt"/>
                <a:ea typeface="Cambria" panose="02040503050406030204" pitchFamily="18" charset="0"/>
              </a:rPr>
              <a:t>turpinājums</a:t>
            </a:r>
            <a:r>
              <a:rPr lang="lv-LV" b="1" i="0" dirty="0">
                <a:solidFill>
                  <a:schemeClr val="accent1">
                    <a:lumMod val="50000"/>
                  </a:schemeClr>
                </a:solidFill>
                <a:latin typeface="+mn-lt"/>
                <a:ea typeface="Cambria" panose="02040503050406030204" pitchFamily="18" charset="0"/>
              </a:rPr>
              <a:t> - kam pievērsta uzmanība</a:t>
            </a:r>
            <a:br>
              <a:rPr lang="lv-LV" b="1" i="0" dirty="0">
                <a:solidFill>
                  <a:schemeClr val="accent1">
                    <a:lumMod val="50000"/>
                  </a:schemeClr>
                </a:solidFill>
                <a:latin typeface="+mn-lt"/>
                <a:ea typeface="Cambria" panose="02040503050406030204" pitchFamily="18" charset="0"/>
              </a:rPr>
            </a:br>
            <a:r>
              <a:rPr lang="lv-LV" b="1" i="0" dirty="0">
                <a:solidFill>
                  <a:schemeClr val="accent1">
                    <a:lumMod val="50000"/>
                  </a:schemeClr>
                </a:solidFill>
                <a:latin typeface="+mn-lt"/>
                <a:ea typeface="Cambria" panose="02040503050406030204" pitchFamily="18" charset="0"/>
              </a:rPr>
              <a:t>SDĢB uz ģimeni vērstā gadījuma vadīšanā</a:t>
            </a:r>
            <a:endParaRPr lang="lv-LV" i="0" dirty="0">
              <a:solidFill>
                <a:schemeClr val="accent1">
                  <a:lumMod val="50000"/>
                </a:schemeClr>
              </a:solidFill>
              <a:latin typeface="+mn-lt"/>
            </a:endParaRPr>
          </a:p>
        </p:txBody>
      </p:sp>
      <p:sp>
        <p:nvSpPr>
          <p:cNvPr id="3" name="Satura vietturis 2">
            <a:extLst>
              <a:ext uri="{FF2B5EF4-FFF2-40B4-BE49-F238E27FC236}">
                <a16:creationId xmlns:a16="http://schemas.microsoft.com/office/drawing/2014/main" id="{0432FDEE-76C8-493D-87C1-7416933B98E9}"/>
              </a:ext>
            </a:extLst>
          </p:cNvPr>
          <p:cNvSpPr>
            <a:spLocks noGrp="1"/>
          </p:cNvSpPr>
          <p:nvPr>
            <p:ph idx="1"/>
          </p:nvPr>
        </p:nvSpPr>
        <p:spPr/>
        <p:txBody>
          <a:bodyPr>
            <a:normAutofit fontScale="85000" lnSpcReduction="10000"/>
          </a:bodyPr>
          <a:lstStyle/>
          <a:p>
            <a:pPr marL="0" indent="0">
              <a:buNone/>
            </a:pPr>
            <a:r>
              <a:rPr lang="lv-LV" b="1" dirty="0">
                <a:solidFill>
                  <a:schemeClr val="accent5">
                    <a:lumMod val="50000"/>
                  </a:schemeClr>
                </a:solidFill>
                <a:latin typeface="Cambria" panose="02040503050406030204" pitchFamily="18" charset="0"/>
                <a:ea typeface="Cambria" panose="02040503050406030204" pitchFamily="18" charset="0"/>
              </a:rPr>
              <a:t>3. Viss, kas attiecās uz ģimeni pieder ģimenei! </a:t>
            </a:r>
            <a:r>
              <a:rPr lang="lv-LV" dirty="0">
                <a:latin typeface="Cambria" panose="02040503050406030204" pitchFamily="18" charset="0"/>
                <a:ea typeface="Cambria" panose="02040503050406030204" pitchFamily="18" charset="0"/>
              </a:rPr>
              <a:t>(iesaistīšana visā procesā, informēšana par visu, kas saistīts, lēmumu pieņemšanu kopā, ģimenes locekļu </a:t>
            </a:r>
            <a:r>
              <a:rPr lang="lv-LV" dirty="0" err="1">
                <a:latin typeface="Cambria" panose="02040503050406030204" pitchFamily="18" charset="0"/>
                <a:ea typeface="Cambria" panose="02040503050406030204" pitchFamily="18" charset="0"/>
              </a:rPr>
              <a:t>pašnoteikšanās</a:t>
            </a:r>
            <a:r>
              <a:rPr lang="lv-LV" dirty="0">
                <a:latin typeface="Cambria" panose="02040503050406030204" pitchFamily="18" charset="0"/>
                <a:ea typeface="Cambria" panose="02040503050406030204" pitchFamily="18" charset="0"/>
              </a:rPr>
              <a:t> veicināšana).</a:t>
            </a:r>
          </a:p>
          <a:p>
            <a:pPr marL="0" indent="0">
              <a:buNone/>
            </a:pPr>
            <a:r>
              <a:rPr lang="lv-LV" b="1" dirty="0">
                <a:solidFill>
                  <a:schemeClr val="accent5">
                    <a:lumMod val="50000"/>
                  </a:schemeClr>
                </a:solidFill>
                <a:latin typeface="Cambria" panose="02040503050406030204" pitchFamily="18" charset="0"/>
                <a:ea typeface="Cambria" panose="02040503050406030204" pitchFamily="18" charset="0"/>
              </a:rPr>
              <a:t>4. Gadījuma vadīšanas mērķtiecīga un pēctecīga procesa ievērošana</a:t>
            </a:r>
            <a:r>
              <a:rPr lang="lv-LV" dirty="0">
                <a:latin typeface="Cambria" panose="02040503050406030204" pitchFamily="18" charset="0"/>
                <a:ea typeface="Cambria" panose="02040503050406030204" pitchFamily="18" charset="0"/>
              </a:rPr>
              <a:t> – izvērtēšana, intervence, novērtēšana:</a:t>
            </a:r>
          </a:p>
          <a:p>
            <a:pPr>
              <a:buFontTx/>
              <a:buChar char="-"/>
            </a:pPr>
            <a:r>
              <a:rPr lang="lv-LV" dirty="0">
                <a:latin typeface="Cambria" panose="02040503050406030204" pitchFamily="18" charset="0"/>
                <a:ea typeface="Cambria" panose="02040503050406030204" pitchFamily="18" charset="0"/>
              </a:rPr>
              <a:t>izteikta </a:t>
            </a:r>
            <a:r>
              <a:rPr lang="lv-LV" b="1" dirty="0">
                <a:solidFill>
                  <a:schemeClr val="accent5">
                    <a:lumMod val="50000"/>
                  </a:schemeClr>
                </a:solidFill>
                <a:latin typeface="Cambria" panose="02040503050406030204" pitchFamily="18" charset="0"/>
                <a:ea typeface="Cambria" panose="02040503050406030204" pitchFamily="18" charset="0"/>
              </a:rPr>
              <a:t>izvērtēšanas posma </a:t>
            </a:r>
            <a:r>
              <a:rPr lang="lv-LV" dirty="0">
                <a:latin typeface="Cambria" panose="02040503050406030204" pitchFamily="18" charset="0"/>
                <a:ea typeface="Cambria" panose="02040503050406030204" pitchFamily="18" charset="0"/>
              </a:rPr>
              <a:t>nozīme </a:t>
            </a:r>
            <a:r>
              <a:rPr lang="lv-LV" i="1" dirty="0">
                <a:latin typeface="Cambria" panose="02040503050406030204" pitchFamily="18" charset="0"/>
                <a:ea typeface="Cambria" panose="02040503050406030204" pitchFamily="18" charset="0"/>
              </a:rPr>
              <a:t>(«daudzpakāpju izvērtēšana»);</a:t>
            </a:r>
          </a:p>
          <a:p>
            <a:pPr>
              <a:buFontTx/>
              <a:buChar char="-"/>
            </a:pPr>
            <a:r>
              <a:rPr lang="lv-LV" dirty="0">
                <a:latin typeface="Cambria" panose="02040503050406030204" pitchFamily="18" charset="0"/>
                <a:ea typeface="Cambria" panose="02040503050406030204" pitchFamily="18" charset="0"/>
              </a:rPr>
              <a:t>sociālo darbinieku </a:t>
            </a:r>
            <a:r>
              <a:rPr lang="lv-LV" b="1" dirty="0">
                <a:solidFill>
                  <a:schemeClr val="accent5">
                    <a:lumMod val="50000"/>
                  </a:schemeClr>
                </a:solidFill>
                <a:latin typeface="Cambria" panose="02040503050406030204" pitchFamily="18" charset="0"/>
                <a:ea typeface="Cambria" panose="02040503050406030204" pitchFamily="18" charset="0"/>
              </a:rPr>
              <a:t>profesionālās autonomijas, profesionālo lomu </a:t>
            </a:r>
            <a:r>
              <a:rPr lang="lv-LV" dirty="0">
                <a:latin typeface="Cambria" panose="02040503050406030204" pitchFamily="18" charset="0"/>
                <a:ea typeface="Cambria" panose="02040503050406030204" pitchFamily="18" charset="0"/>
              </a:rPr>
              <a:t>un atbildības stiprināšana;</a:t>
            </a:r>
          </a:p>
          <a:p>
            <a:pPr>
              <a:buFontTx/>
              <a:buChar char="-"/>
            </a:pPr>
            <a:r>
              <a:rPr lang="lv-LV" dirty="0">
                <a:latin typeface="Cambria" panose="02040503050406030204" pitchFamily="18" charset="0"/>
                <a:ea typeface="Cambria" panose="02040503050406030204" pitchFamily="18" charset="0"/>
              </a:rPr>
              <a:t>mazo solīšu taktika virzoties uz </a:t>
            </a:r>
            <a:r>
              <a:rPr lang="lv-LV" b="1" dirty="0">
                <a:solidFill>
                  <a:schemeClr val="accent5">
                    <a:lumMod val="50000"/>
                  </a:schemeClr>
                </a:solidFill>
                <a:latin typeface="Cambria" panose="02040503050406030204" pitchFamily="18" charset="0"/>
                <a:ea typeface="Cambria" panose="02040503050406030204" pitchFamily="18" charset="0"/>
              </a:rPr>
              <a:t>ilgtspējīgiem risinājumiem</a:t>
            </a:r>
          </a:p>
          <a:p>
            <a:pPr>
              <a:buFontTx/>
              <a:buChar char="-"/>
            </a:pPr>
            <a:r>
              <a:rPr lang="lv-LV" b="1" dirty="0">
                <a:solidFill>
                  <a:schemeClr val="accent5">
                    <a:lumMod val="50000"/>
                  </a:schemeClr>
                </a:solidFill>
                <a:latin typeface="Cambria" panose="02040503050406030204" pitchFamily="18" charset="0"/>
                <a:ea typeface="Cambria" panose="02040503050406030204" pitchFamily="18" charset="0"/>
              </a:rPr>
              <a:t>darba alianses nozīme </a:t>
            </a:r>
            <a:r>
              <a:rPr lang="lv-LV" dirty="0">
                <a:latin typeface="Cambria" panose="02040503050406030204" pitchFamily="18" charset="0"/>
                <a:ea typeface="Cambria" panose="02040503050406030204" pitchFamily="18" charset="0"/>
              </a:rPr>
              <a:t>visā procesā (vispārīgās darba ar gadījumu prakses tradīcija - attiecību nozīme, skaidras vienošanās, </a:t>
            </a:r>
            <a:r>
              <a:rPr lang="lv-LV" i="1" dirty="0" err="1">
                <a:latin typeface="Cambria" panose="02040503050406030204" pitchFamily="18" charset="0"/>
                <a:ea typeface="Cambria" panose="02040503050406030204" pitchFamily="18" charset="0"/>
              </a:rPr>
              <a:t>ongoing</a:t>
            </a:r>
            <a:r>
              <a:rPr lang="lv-LV" i="1" dirty="0">
                <a:latin typeface="Cambria" panose="02040503050406030204" pitchFamily="18" charset="0"/>
                <a:ea typeface="Cambria" panose="02040503050406030204" pitchFamily="18" charset="0"/>
              </a:rPr>
              <a:t> </a:t>
            </a:r>
            <a:r>
              <a:rPr lang="lv-LV" i="1" dirty="0" err="1">
                <a:latin typeface="Cambria" panose="02040503050406030204" pitchFamily="18" charset="0"/>
                <a:ea typeface="Cambria" panose="02040503050406030204" pitchFamily="18" charset="0"/>
              </a:rPr>
              <a:t>contracting</a:t>
            </a:r>
            <a:r>
              <a:rPr lang="lv-LV" i="1" dirty="0">
                <a:latin typeface="Cambria" panose="02040503050406030204" pitchFamily="18" charset="0"/>
                <a:ea typeface="Cambria" panose="02040503050406030204" pitchFamily="18" charset="0"/>
              </a:rPr>
              <a:t>, </a:t>
            </a:r>
            <a:r>
              <a:rPr lang="lv-LV" i="1" dirty="0" err="1">
                <a:latin typeface="Cambria" panose="02040503050406030204" pitchFamily="18" charset="0"/>
                <a:ea typeface="Cambria" panose="02040503050406030204" pitchFamily="18" charset="0"/>
              </a:rPr>
              <a:t>co-creating</a:t>
            </a:r>
            <a:r>
              <a:rPr lang="lv-LV" i="1" dirty="0">
                <a:latin typeface="Cambria" panose="02040503050406030204" pitchFamily="18" charset="0"/>
                <a:ea typeface="Cambria" panose="02040503050406030204" pitchFamily="18" charset="0"/>
              </a:rPr>
              <a:t>, eksperts ir klients,  klients nav problēma u.c.) </a:t>
            </a:r>
            <a:endParaRPr lang="lv-LV" dirty="0">
              <a:latin typeface="Cambria" panose="02040503050406030204" pitchFamily="18" charset="0"/>
              <a:ea typeface="Cambria" panose="02040503050406030204" pitchFamily="18" charset="0"/>
            </a:endParaRPr>
          </a:p>
          <a:p>
            <a:pPr marL="514350" indent="-514350">
              <a:buAutoNum type="arabicPeriod"/>
            </a:pPr>
            <a:endParaRPr lang="lv-LV"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29396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4DF069C-7D6D-458D-ADBC-F7790A156462}"/>
              </a:ext>
            </a:extLst>
          </p:cNvPr>
          <p:cNvSpPr>
            <a:spLocks noGrp="1"/>
          </p:cNvSpPr>
          <p:nvPr>
            <p:ph type="title"/>
          </p:nvPr>
        </p:nvSpPr>
        <p:spPr/>
        <p:txBody>
          <a:bodyPr>
            <a:normAutofit/>
          </a:bodyPr>
          <a:lstStyle/>
          <a:p>
            <a:r>
              <a:rPr lang="lv-LV" sz="3100" i="0" dirty="0">
                <a:solidFill>
                  <a:schemeClr val="accent1">
                    <a:lumMod val="50000"/>
                  </a:schemeClr>
                </a:solidFill>
                <a:latin typeface="+mn-lt"/>
                <a:ea typeface="Cambria" panose="02040503050406030204" pitchFamily="18" charset="0"/>
              </a:rPr>
              <a:t>turpinājums</a:t>
            </a:r>
            <a:r>
              <a:rPr lang="lv-LV" b="1" i="0" dirty="0">
                <a:solidFill>
                  <a:schemeClr val="accent1">
                    <a:lumMod val="50000"/>
                  </a:schemeClr>
                </a:solidFill>
                <a:latin typeface="+mn-lt"/>
                <a:ea typeface="Cambria" panose="02040503050406030204" pitchFamily="18" charset="0"/>
              </a:rPr>
              <a:t> - kam pievērsta uzmanība</a:t>
            </a:r>
            <a:br>
              <a:rPr lang="lv-LV" b="1" i="0" dirty="0">
                <a:solidFill>
                  <a:schemeClr val="accent1">
                    <a:lumMod val="50000"/>
                  </a:schemeClr>
                </a:solidFill>
                <a:latin typeface="+mn-lt"/>
                <a:ea typeface="Cambria" panose="02040503050406030204" pitchFamily="18" charset="0"/>
              </a:rPr>
            </a:br>
            <a:r>
              <a:rPr lang="lv-LV" b="1" i="0" dirty="0">
                <a:solidFill>
                  <a:schemeClr val="accent1">
                    <a:lumMod val="50000"/>
                  </a:schemeClr>
                </a:solidFill>
                <a:latin typeface="+mn-lt"/>
                <a:ea typeface="Cambria" panose="02040503050406030204" pitchFamily="18" charset="0"/>
              </a:rPr>
              <a:t>SDĢB uz ģimeni vērstu gadījuma vadīšanā</a:t>
            </a:r>
            <a:endParaRPr lang="lv-LV" i="0" dirty="0">
              <a:solidFill>
                <a:schemeClr val="accent1">
                  <a:lumMod val="50000"/>
                </a:schemeClr>
              </a:solidFill>
              <a:latin typeface="+mn-lt"/>
            </a:endParaRPr>
          </a:p>
        </p:txBody>
      </p:sp>
      <p:sp>
        <p:nvSpPr>
          <p:cNvPr id="3" name="Satura vietturis 2">
            <a:extLst>
              <a:ext uri="{FF2B5EF4-FFF2-40B4-BE49-F238E27FC236}">
                <a16:creationId xmlns:a16="http://schemas.microsoft.com/office/drawing/2014/main" id="{79D1E644-5755-42E4-A959-16FAC2315F26}"/>
              </a:ext>
            </a:extLst>
          </p:cNvPr>
          <p:cNvSpPr>
            <a:spLocks noGrp="1"/>
          </p:cNvSpPr>
          <p:nvPr>
            <p:ph idx="1"/>
          </p:nvPr>
        </p:nvSpPr>
        <p:spPr>
          <a:xfrm>
            <a:off x="203200" y="2112631"/>
            <a:ext cx="11988800" cy="4918075"/>
          </a:xfrm>
        </p:spPr>
        <p:txBody>
          <a:bodyPr>
            <a:normAutofit fontScale="47500" lnSpcReduction="20000"/>
          </a:bodyPr>
          <a:lstStyle/>
          <a:p>
            <a:pPr marL="571500" indent="-571500" algn="ctr">
              <a:buFont typeface="Arial" panose="020B0604020202020204" pitchFamily="34" charset="0"/>
              <a:buChar char="•"/>
            </a:pPr>
            <a:endParaRPr lang="lv-LV" sz="4000" dirty="0">
              <a:ea typeface="Cambria" panose="02040503050406030204" pitchFamily="18" charset="0"/>
            </a:endParaRPr>
          </a:p>
          <a:p>
            <a:pPr marL="571500" indent="-571500">
              <a:buFont typeface="Arial" panose="020B0604020202020204" pitchFamily="34" charset="0"/>
              <a:buChar char="•"/>
            </a:pPr>
            <a:r>
              <a:rPr lang="lv-LV" sz="4000" dirty="0">
                <a:ea typeface="Cambria" panose="02040503050406030204" pitchFamily="18" charset="0"/>
              </a:rPr>
              <a:t>Gadījuma vadīšanas soļi ir skaidri izdalīti, terminēti un katrs iekļauj noteiktus uzdevumus un metodes.</a:t>
            </a:r>
          </a:p>
          <a:p>
            <a:pPr marL="571500" indent="-571500">
              <a:buFont typeface="Arial" panose="020B0604020202020204" pitchFamily="34" charset="0"/>
              <a:buChar char="•"/>
            </a:pPr>
            <a:r>
              <a:rPr lang="lv-LV" sz="4000" dirty="0">
                <a:ea typeface="Cambria" panose="02040503050406030204" pitchFamily="18" charset="0"/>
              </a:rPr>
              <a:t>Ja klientu </a:t>
            </a:r>
            <a:r>
              <a:rPr lang="lv-LV" sz="4000" dirty="0" err="1">
                <a:ea typeface="Cambria" panose="02040503050406030204" pitchFamily="18" charset="0"/>
              </a:rPr>
              <a:t>mērķgrupa</a:t>
            </a:r>
            <a:r>
              <a:rPr lang="lv-LV" sz="4000" dirty="0">
                <a:ea typeface="Cambria" panose="02040503050406030204" pitchFamily="18" charset="0"/>
              </a:rPr>
              <a:t> atbilst kritērijiem un pamatvajadzību nodrošināšanas grūtības vecākiem ir </a:t>
            </a:r>
            <a:r>
              <a:rPr lang="lv-LV" sz="4000" b="1" dirty="0">
                <a:solidFill>
                  <a:schemeClr val="accent5">
                    <a:lumMod val="50000"/>
                  </a:schemeClr>
                </a:solidFill>
                <a:ea typeface="Cambria" panose="02040503050406030204" pitchFamily="18" charset="0"/>
              </a:rPr>
              <a:t>saistītas ar atkarību, GRT, ilgstošu nabadzību, </a:t>
            </a:r>
            <a:r>
              <a:rPr lang="lv-LV" sz="4000" dirty="0">
                <a:ea typeface="Cambria" panose="02040503050406030204" pitchFamily="18" charset="0"/>
              </a:rPr>
              <a:t>tad sociālais darbinieks papildus pielieto izvērtēšanas un intervences metodes no citiem LM metodiskajiem materiāliem.</a:t>
            </a:r>
          </a:p>
          <a:p>
            <a:pPr marL="571500" indent="-571500">
              <a:buFont typeface="Arial" panose="020B0604020202020204" pitchFamily="34" charset="0"/>
              <a:buChar char="•"/>
            </a:pPr>
            <a:r>
              <a:rPr lang="lv-LV" sz="4000" b="1" dirty="0">
                <a:solidFill>
                  <a:schemeClr val="accent5">
                    <a:lumMod val="50000"/>
                  </a:schemeClr>
                </a:solidFill>
                <a:ea typeface="Cambria" panose="02040503050406030204" pitchFamily="18" charset="0"/>
              </a:rPr>
              <a:t>Ja klientu </a:t>
            </a:r>
            <a:r>
              <a:rPr lang="lv-LV" sz="4000" b="1" dirty="0" err="1">
                <a:solidFill>
                  <a:schemeClr val="accent5">
                    <a:lumMod val="50000"/>
                  </a:schemeClr>
                </a:solidFill>
                <a:ea typeface="Cambria" panose="02040503050406030204" pitchFamily="18" charset="0"/>
              </a:rPr>
              <a:t>mērķgrupa</a:t>
            </a:r>
            <a:r>
              <a:rPr lang="lv-LV" sz="4000" b="1" dirty="0">
                <a:solidFill>
                  <a:schemeClr val="accent5">
                    <a:lumMod val="50000"/>
                  </a:schemeClr>
                </a:solidFill>
                <a:ea typeface="Cambria" panose="02040503050406030204" pitchFamily="18" charset="0"/>
              </a:rPr>
              <a:t> neatbilst </a:t>
            </a:r>
            <a:r>
              <a:rPr lang="lv-LV" sz="4000" dirty="0">
                <a:ea typeface="Cambria" panose="02040503050406030204" pitchFamily="18" charset="0"/>
              </a:rPr>
              <a:t>aprakstītajam prakses modelim, </a:t>
            </a:r>
            <a:r>
              <a:rPr lang="lv-LV" sz="4000" u="sng" dirty="0">
                <a:ea typeface="Cambria" panose="02040503050406030204" pitchFamily="18" charset="0"/>
              </a:rPr>
              <a:t>tad metodikā pielietoto pamatvajadzības izvērtēšanas kritēriju noteikšanas metodi </a:t>
            </a:r>
            <a:r>
              <a:rPr lang="lv-LV" sz="4000" dirty="0">
                <a:ea typeface="Cambria" panose="02040503050406030204" pitchFamily="18" charset="0"/>
              </a:rPr>
              <a:t>nav jāpielieto vai tikai daļēji, vai tiek izmantots prakses modelis atbilstoši klientu mērķgrupas raksturojam.</a:t>
            </a:r>
          </a:p>
          <a:p>
            <a:pPr marL="571500" indent="-571500">
              <a:buFont typeface="Arial" panose="020B0604020202020204" pitchFamily="34" charset="0"/>
              <a:buChar char="•"/>
            </a:pPr>
            <a:r>
              <a:rPr lang="lv-LV" sz="4000" dirty="0">
                <a:ea typeface="Cambria" panose="02040503050406030204" pitchFamily="18" charset="0"/>
              </a:rPr>
              <a:t>Pasaules praksē tiek nodalītas no SDĢB tādas klientu mērķgrupas, kurās kā pamatproblēma ir - fiziskā, seksuālā vardarbība, garīgās vai psihiskās veselības problēmas bērniem, bērnu uzvedības problēmas, partnerattiecību problēmas u.c., </a:t>
            </a:r>
            <a:r>
              <a:rPr lang="lv-LV" sz="4000" b="1" dirty="0">
                <a:solidFill>
                  <a:schemeClr val="accent5">
                    <a:lumMod val="50000"/>
                  </a:schemeClr>
                </a:solidFill>
                <a:ea typeface="Cambria" panose="02040503050406030204" pitchFamily="18" charset="0"/>
              </a:rPr>
              <a:t>jo sociālajiem darbiniekiem darbā ar katru no šīm klientu mērķgrupām ir atšķirīga kompetence (prasmes, zināšanas, attieksmes, lomas), resursi, mandāts un darba process.</a:t>
            </a:r>
          </a:p>
        </p:txBody>
      </p:sp>
    </p:spTree>
    <p:extLst>
      <p:ext uri="{BB962C8B-B14F-4D97-AF65-F5344CB8AC3E}">
        <p14:creationId xmlns:p14="http://schemas.microsoft.com/office/powerpoint/2010/main" val="1835750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a 4">
            <a:extLst>
              <a:ext uri="{FF2B5EF4-FFF2-40B4-BE49-F238E27FC236}">
                <a16:creationId xmlns:a16="http://schemas.microsoft.com/office/drawing/2014/main" id="{3279E54A-CD7D-46DA-98B8-3172C0C96C96}"/>
              </a:ext>
            </a:extLst>
          </p:cNvPr>
          <p:cNvGraphicFramePr>
            <a:graphicFrameLocks noGrp="1"/>
          </p:cNvGraphicFramePr>
          <p:nvPr/>
        </p:nvGraphicFramePr>
        <p:xfrm>
          <a:off x="0" y="0"/>
          <a:ext cx="12192002" cy="8272768"/>
        </p:xfrm>
        <a:graphic>
          <a:graphicData uri="http://schemas.openxmlformats.org/drawingml/2006/table">
            <a:tbl>
              <a:tblPr firstRow="1" bandRow="1">
                <a:tableStyleId>{7DF18680-E054-41AD-8BC1-D1AEF772440D}</a:tableStyleId>
              </a:tblPr>
              <a:tblGrid>
                <a:gridCol w="1490957">
                  <a:extLst>
                    <a:ext uri="{9D8B030D-6E8A-4147-A177-3AD203B41FA5}">
                      <a16:colId xmlns:a16="http://schemas.microsoft.com/office/drawing/2014/main" val="2779460434"/>
                    </a:ext>
                  </a:extLst>
                </a:gridCol>
                <a:gridCol w="3839995">
                  <a:extLst>
                    <a:ext uri="{9D8B030D-6E8A-4147-A177-3AD203B41FA5}">
                      <a16:colId xmlns:a16="http://schemas.microsoft.com/office/drawing/2014/main" val="2291976991"/>
                    </a:ext>
                  </a:extLst>
                </a:gridCol>
                <a:gridCol w="6861050">
                  <a:extLst>
                    <a:ext uri="{9D8B030D-6E8A-4147-A177-3AD203B41FA5}">
                      <a16:colId xmlns:a16="http://schemas.microsoft.com/office/drawing/2014/main" val="147976447"/>
                    </a:ext>
                  </a:extLst>
                </a:gridCol>
              </a:tblGrid>
              <a:tr h="745256">
                <a:tc rowSpan="3">
                  <a:txBody>
                    <a:bodyPr/>
                    <a:lstStyle/>
                    <a:p>
                      <a:pPr algn="ctr"/>
                      <a:r>
                        <a:rPr lang="lv-LV" sz="2800" b="1" dirty="0">
                          <a:solidFill>
                            <a:schemeClr val="bg1"/>
                          </a:solidFill>
                        </a:rPr>
                        <a:t>izvērtēšana</a:t>
                      </a:r>
                    </a:p>
                  </a:txBody>
                  <a:tcPr vert="vert270">
                    <a:solidFill>
                      <a:schemeClr val="accent1">
                        <a:lumMod val="75000"/>
                      </a:schemeClr>
                    </a:solidFill>
                  </a:tcPr>
                </a:tc>
                <a:tc>
                  <a:txBody>
                    <a:bodyPr/>
                    <a:lstStyle/>
                    <a:p>
                      <a:pPr marL="342900" indent="-342900">
                        <a:buAutoNum type="arabicPeriod"/>
                      </a:pPr>
                      <a:r>
                        <a:rPr lang="lv-LV" b="1" dirty="0">
                          <a:solidFill>
                            <a:schemeClr val="bg1"/>
                          </a:solidFill>
                        </a:rPr>
                        <a:t>Pirmreizējās informācijas izvērtēšana</a:t>
                      </a:r>
                    </a:p>
                  </a:txBody>
                  <a:tcPr>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r>
                        <a:rPr lang="lv-LV" sz="1600" b="0" i="0" dirty="0">
                          <a:solidFill>
                            <a:schemeClr val="tx2">
                              <a:lumMod val="75000"/>
                            </a:schemeClr>
                          </a:solidFill>
                        </a:rPr>
                        <a:t>Vai ir krīze, apdraudējums?</a:t>
                      </a:r>
                    </a:p>
                    <a:p>
                      <a:r>
                        <a:rPr lang="lv-LV" sz="1600" b="0" i="0" dirty="0">
                          <a:solidFill>
                            <a:schemeClr val="tx2">
                              <a:lumMod val="75000"/>
                            </a:schemeClr>
                          </a:solidFill>
                        </a:rPr>
                        <a:t>Vai ir klientu </a:t>
                      </a:r>
                      <a:r>
                        <a:rPr lang="lv-LV" sz="1600" b="0" i="0" dirty="0" err="1">
                          <a:solidFill>
                            <a:schemeClr val="tx2">
                              <a:lumMod val="75000"/>
                            </a:schemeClr>
                          </a:solidFill>
                        </a:rPr>
                        <a:t>mērķgrupa</a:t>
                      </a:r>
                      <a:r>
                        <a:rPr lang="lv-LV" sz="1600" b="0" i="0" dirty="0">
                          <a:solidFill>
                            <a:schemeClr val="tx2">
                              <a:lumMod val="75000"/>
                            </a:schemeClr>
                          </a:solidFill>
                        </a:rPr>
                        <a:t>? – ģimenes, kurās bērnu aprūpes nodrošināšanas grūtības un pamešana novārtā ir saistīta ar aprūpētāju atkarību, GRT, ilgstošu nabadzību</a:t>
                      </a:r>
                    </a:p>
                    <a:p>
                      <a:r>
                        <a:rPr lang="lv-LV" sz="1600" b="0" i="0" dirty="0">
                          <a:solidFill>
                            <a:schemeClr val="tx2">
                              <a:lumMod val="75000"/>
                            </a:schemeClr>
                          </a:solidFill>
                        </a:rPr>
                        <a:t>Kas ir klients? - VIENOŠANĀS PAR SADARBĪBU</a:t>
                      </a:r>
                      <a:endParaRPr lang="lv-LV" sz="1600" i="0" dirty="0">
                        <a:solidFill>
                          <a:schemeClr val="tx2">
                            <a:lumMod val="75000"/>
                          </a:schemeClr>
                        </a:solidFill>
                      </a:endParaRPr>
                    </a:p>
                  </a:txBody>
                  <a:tcP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24119807"/>
                  </a:ext>
                </a:extLst>
              </a:tr>
              <a:tr h="1211042">
                <a:tc vMerge="1">
                  <a:txBody>
                    <a:bodyPr/>
                    <a:lstStyle/>
                    <a:p>
                      <a:endParaRPr lang="lv-LV"/>
                    </a:p>
                  </a:txBody>
                  <a:tcPr/>
                </a:tc>
                <a:tc>
                  <a:txBody>
                    <a:bodyPr/>
                    <a:lstStyle/>
                    <a:p>
                      <a:pPr marL="0" indent="0">
                        <a:buNone/>
                      </a:pPr>
                      <a:r>
                        <a:rPr lang="lv-LV" b="1" dirty="0">
                          <a:solidFill>
                            <a:schemeClr val="bg1"/>
                          </a:solidFill>
                        </a:rPr>
                        <a:t>2. Sākotnējā izvērtēšana</a:t>
                      </a:r>
                    </a:p>
                    <a:p>
                      <a:pPr marL="285750" indent="-285750">
                        <a:buFont typeface="Arial" panose="020B0604020202020204" pitchFamily="34" charset="0"/>
                        <a:buChar char="•"/>
                      </a:pPr>
                      <a:r>
                        <a:rPr lang="lv-LV" b="1" dirty="0">
                          <a:solidFill>
                            <a:schemeClr val="bg1"/>
                          </a:solidFill>
                        </a:rPr>
                        <a:t>Pamatinformācijas ievākšana</a:t>
                      </a:r>
                    </a:p>
                    <a:p>
                      <a:pPr marL="285750" indent="-285750">
                        <a:buFont typeface="Arial" panose="020B0604020202020204" pitchFamily="34" charset="0"/>
                        <a:buChar char="•"/>
                      </a:pPr>
                      <a:r>
                        <a:rPr lang="lv-LV" b="1" dirty="0">
                          <a:solidFill>
                            <a:schemeClr val="bg1"/>
                          </a:solidFill>
                        </a:rPr>
                        <a:t>PIK</a:t>
                      </a:r>
                    </a:p>
                    <a:p>
                      <a:pPr marL="285750" indent="-285750">
                        <a:buFontTx/>
                        <a:buChar char="-"/>
                      </a:pPr>
                      <a:endParaRPr lang="lv-LV" b="1" dirty="0">
                        <a:solidFill>
                          <a:schemeClr val="bg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r>
                        <a:rPr lang="lv-LV" sz="1600" i="0" dirty="0">
                          <a:solidFill>
                            <a:schemeClr val="tx2">
                              <a:lumMod val="75000"/>
                            </a:schemeClr>
                          </a:solidFill>
                        </a:rPr>
                        <a:t>«Ģimenes foto» šeit un tagad</a:t>
                      </a:r>
                    </a:p>
                    <a:p>
                      <a:r>
                        <a:rPr lang="lv-LV" sz="1600" i="0" dirty="0">
                          <a:solidFill>
                            <a:schemeClr val="tx2">
                              <a:lumMod val="75000"/>
                            </a:schemeClr>
                          </a:solidFill>
                        </a:rPr>
                        <a:t>Sociālās situācijas noskaidrošana, precizēšana, darba alianses veidošana</a:t>
                      </a:r>
                    </a:p>
                    <a:p>
                      <a:r>
                        <a:rPr lang="lv-LV" sz="1600" i="0" dirty="0">
                          <a:solidFill>
                            <a:schemeClr val="tx2">
                              <a:lumMod val="75000"/>
                            </a:schemeClr>
                          </a:solidFill>
                        </a:rPr>
                        <a:t>Fokuss uz informāciju, kas saistīta ar aprūpētāja, ģimenes spējām, iespējām bērnu </a:t>
                      </a:r>
                      <a:r>
                        <a:rPr lang="lv-LV" sz="1600" i="0">
                          <a:solidFill>
                            <a:schemeClr val="tx2">
                              <a:lumMod val="75000"/>
                            </a:schemeClr>
                          </a:solidFill>
                        </a:rPr>
                        <a:t>aprūpes nodrošināšanā</a:t>
                      </a:r>
                      <a:endParaRPr lang="lv-LV" sz="1600" i="0" dirty="0">
                        <a:solidFill>
                          <a:schemeClr val="tx2">
                            <a:lumMod val="75000"/>
                          </a:schemeClr>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12250591"/>
                  </a:ext>
                </a:extLst>
              </a:tr>
              <a:tr h="775689">
                <a:tc vMerge="1">
                  <a:txBody>
                    <a:bodyPr/>
                    <a:lstStyle/>
                    <a:p>
                      <a:endParaRPr lang="lv-LV"/>
                    </a:p>
                  </a:txBody>
                  <a:tcPr/>
                </a:tc>
                <a:tc>
                  <a:txBody>
                    <a:bodyPr/>
                    <a:lstStyle/>
                    <a:p>
                      <a:pPr marL="0" indent="0">
                        <a:buFontTx/>
                        <a:buNone/>
                      </a:pPr>
                      <a:r>
                        <a:rPr lang="lv-LV" b="1" dirty="0">
                          <a:solidFill>
                            <a:schemeClr val="bg1"/>
                          </a:solidFill>
                        </a:rPr>
                        <a:t>3. Padziļinātā/paplašinātā izvērtēšana</a:t>
                      </a:r>
                    </a:p>
                  </a:txBody>
                  <a:tcPr>
                    <a:lnT w="12700" cap="flat" cmpd="sng" algn="ctr">
                      <a:solidFill>
                        <a:schemeClr val="tx1"/>
                      </a:solidFill>
                      <a:prstDash val="solid"/>
                      <a:round/>
                      <a:headEnd type="none" w="med" len="med"/>
                      <a:tailEnd type="none" w="med" len="med"/>
                    </a:lnT>
                    <a:solidFill>
                      <a:schemeClr val="tx2">
                        <a:lumMod val="60000"/>
                        <a:lumOff val="40000"/>
                      </a:schemeClr>
                    </a:solidFill>
                  </a:tcPr>
                </a:tc>
                <a:tc>
                  <a:txBody>
                    <a:bodyPr/>
                    <a:lstStyle/>
                    <a:p>
                      <a:r>
                        <a:rPr lang="lv-LV" sz="1600" i="0" dirty="0">
                          <a:solidFill>
                            <a:schemeClr val="tx2">
                              <a:lumMod val="75000"/>
                            </a:schemeClr>
                          </a:solidFill>
                        </a:rPr>
                        <a:t>Noskaidrot kādu spēju, prasmju, iespēju, ģimenes sistēmas vai sociālo problēmu (atkarība, nabadzība) trūkums radījis bērnu aprūpes nodrošināšanas vai pamešanas novārtā grūtības. Kur ir grūtības, kas jāmaina, lai ģimenes sistēma darbotos efektīvāk, </a:t>
                      </a:r>
                      <a:r>
                        <a:rPr lang="lv-LV" sz="1600" i="0" dirty="0" err="1">
                          <a:solidFill>
                            <a:schemeClr val="tx2">
                              <a:lumMod val="75000"/>
                            </a:schemeClr>
                          </a:solidFill>
                        </a:rPr>
                        <a:t>atvērtāk</a:t>
                      </a:r>
                      <a:r>
                        <a:rPr lang="lv-LV" sz="1600" i="0" dirty="0">
                          <a:solidFill>
                            <a:schemeClr val="tx2">
                              <a:lumMod val="75000"/>
                            </a:schemeClr>
                          </a:solidFill>
                        </a:rPr>
                        <a:t> un spētu veiksmīgāk vadīt bērna aprūpes nodrošināšanu. IZVĒRTĒŠANAS KOPSAVILKUMS/REKOMENDĀCIJAS</a:t>
                      </a:r>
                    </a:p>
                  </a:txBody>
                  <a:tcP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716266909"/>
                  </a:ext>
                </a:extLst>
              </a:tr>
              <a:tr h="684918">
                <a:tc rowSpan="2">
                  <a:txBody>
                    <a:bodyPr/>
                    <a:lstStyle/>
                    <a:p>
                      <a:pPr algn="ctr"/>
                      <a:r>
                        <a:rPr lang="lv-LV" sz="2800" b="1" dirty="0">
                          <a:solidFill>
                            <a:schemeClr val="bg1"/>
                          </a:solidFill>
                        </a:rPr>
                        <a:t>intervence</a:t>
                      </a:r>
                    </a:p>
                  </a:txBody>
                  <a:tcPr vert="vert270">
                    <a:solidFill>
                      <a:schemeClr val="accent1">
                        <a:lumMod val="75000"/>
                      </a:schemeClr>
                    </a:solidFill>
                  </a:tcPr>
                </a:tc>
                <a:tc>
                  <a:txBody>
                    <a:bodyPr/>
                    <a:lstStyle/>
                    <a:p>
                      <a:r>
                        <a:rPr lang="lv-LV" b="1" dirty="0">
                          <a:solidFill>
                            <a:schemeClr val="bg1"/>
                          </a:solidFill>
                        </a:rPr>
                        <a:t>4. Plānošana </a:t>
                      </a:r>
                    </a:p>
                  </a:txBody>
                  <a:tcPr>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r>
                        <a:rPr lang="lv-LV" sz="1600" i="0" dirty="0">
                          <a:solidFill>
                            <a:schemeClr val="tx2">
                              <a:lumMod val="75000"/>
                            </a:schemeClr>
                          </a:solidFill>
                        </a:rPr>
                        <a:t>Kādas spējas, prasmes jāattīsta? Kādas iespējas, resursi jāattīsta, jāpiesaista? Kā to darīsim? Pēc cik ilga laika posma novērtēsim? SADARBĪBAS PLĀNS</a:t>
                      </a:r>
                    </a:p>
                  </a:txBody>
                  <a:tcP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74348400"/>
                  </a:ext>
                </a:extLst>
              </a:tr>
              <a:tr h="1187119">
                <a:tc vMerge="1">
                  <a:txBody>
                    <a:bodyPr/>
                    <a:lstStyle/>
                    <a:p>
                      <a:endParaRPr lang="lv-LV"/>
                    </a:p>
                  </a:txBody>
                  <a:tcPr/>
                </a:tc>
                <a:tc>
                  <a:txBody>
                    <a:bodyPr/>
                    <a:lstStyle/>
                    <a:p>
                      <a:r>
                        <a:rPr lang="lv-LV" b="1" dirty="0">
                          <a:solidFill>
                            <a:schemeClr val="bg1"/>
                          </a:solidFill>
                        </a:rPr>
                        <a:t>5. Plāna īstenošana</a:t>
                      </a:r>
                    </a:p>
                  </a:txBody>
                  <a:tcPr>
                    <a:lnT w="12700" cap="flat" cmpd="sng" algn="ctr">
                      <a:solidFill>
                        <a:schemeClr val="tx1"/>
                      </a:solidFill>
                      <a:prstDash val="solid"/>
                      <a:round/>
                      <a:headEnd type="none" w="med" len="med"/>
                      <a:tailEnd type="none" w="med" len="med"/>
                    </a:lnT>
                    <a:solidFill>
                      <a:schemeClr val="tx2">
                        <a:lumMod val="60000"/>
                        <a:lumOff val="40000"/>
                      </a:schemeClr>
                    </a:solidFill>
                  </a:tcPr>
                </a:tc>
                <a:tc>
                  <a:txBody>
                    <a:bodyPr/>
                    <a:lstStyle/>
                    <a:p>
                      <a:r>
                        <a:rPr lang="lv-LV" sz="1600" i="0" dirty="0" err="1">
                          <a:solidFill>
                            <a:schemeClr val="tx2">
                              <a:lumMod val="75000"/>
                            </a:schemeClr>
                          </a:solidFill>
                        </a:rPr>
                        <a:t>Starpprofesionāla</a:t>
                      </a:r>
                      <a:r>
                        <a:rPr lang="lv-LV" sz="1600" i="0" dirty="0">
                          <a:solidFill>
                            <a:schemeClr val="tx2">
                              <a:lumMod val="75000"/>
                            </a:schemeClr>
                          </a:solidFill>
                        </a:rPr>
                        <a:t>, </a:t>
                      </a:r>
                      <a:r>
                        <a:rPr lang="lv-LV" sz="1600" i="0" dirty="0" err="1">
                          <a:solidFill>
                            <a:schemeClr val="tx2">
                              <a:lumMod val="75000"/>
                            </a:schemeClr>
                          </a:solidFill>
                        </a:rPr>
                        <a:t>starpinstitucionāla</a:t>
                      </a:r>
                      <a:r>
                        <a:rPr lang="lv-LV" sz="1600" i="0" dirty="0">
                          <a:solidFill>
                            <a:schemeClr val="tx2">
                              <a:lumMod val="75000"/>
                            </a:schemeClr>
                          </a:solidFill>
                        </a:rPr>
                        <a:t> sadarbība. Atbalsts procesā – fokusēšanās uz vienošanās izvirzītajām prasmēm, spējām, attīstības zonām, grūtību pārvarēšana jaunu šķēršļu gadījumā, nepieciešamības gadījumā izmaiņas plānā, papildinājumi pakalpojumos u.c. STARPNOVĒRTĒŠANAS (pēc vienošanās, pēc vajadzības).</a:t>
                      </a:r>
                    </a:p>
                  </a:txBody>
                  <a:tcP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324890341"/>
                  </a:ext>
                </a:extLst>
              </a:tr>
              <a:tr h="816951">
                <a:tc rowSpan="2">
                  <a:txBody>
                    <a:bodyPr/>
                    <a:lstStyle/>
                    <a:p>
                      <a:pPr algn="ctr"/>
                      <a:r>
                        <a:rPr lang="lv-LV" sz="2800" b="1" dirty="0">
                          <a:solidFill>
                            <a:schemeClr val="bg1"/>
                          </a:solidFill>
                        </a:rPr>
                        <a:t>novērtēšana</a:t>
                      </a:r>
                    </a:p>
                  </a:txBody>
                  <a:tcPr vert="vert270">
                    <a:solidFill>
                      <a:schemeClr val="accent1">
                        <a:lumMod val="75000"/>
                      </a:schemeClr>
                    </a:solidFill>
                  </a:tcPr>
                </a:tc>
                <a:tc>
                  <a:txBody>
                    <a:bodyPr/>
                    <a:lstStyle/>
                    <a:p>
                      <a:r>
                        <a:rPr lang="lv-LV" b="1" dirty="0">
                          <a:solidFill>
                            <a:schemeClr val="bg1"/>
                          </a:solidFill>
                        </a:rPr>
                        <a:t>6. Novērtēšana kā starpposms.</a:t>
                      </a:r>
                    </a:p>
                  </a:txBody>
                  <a:tcPr>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r>
                        <a:rPr lang="lv-LV" sz="1600" i="0" dirty="0">
                          <a:solidFill>
                            <a:schemeClr val="tx2">
                              <a:lumMod val="75000"/>
                            </a:schemeClr>
                          </a:solidFill>
                        </a:rPr>
                        <a:t>Kādas izmaiņas? Kas mainās, kas nemainās, kas jāmaina plānos, rīcībā? Kas jāpastiprina?</a:t>
                      </a:r>
                    </a:p>
                  </a:txBody>
                  <a:tcP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66923203"/>
                  </a:ext>
                </a:extLst>
              </a:tr>
              <a:tr h="1246055">
                <a:tc vMerge="1">
                  <a:txBody>
                    <a:bodyPr/>
                    <a:lstStyle/>
                    <a:p>
                      <a:endParaRPr lang="lv-LV"/>
                    </a:p>
                  </a:txBody>
                  <a:tcPr/>
                </a:tc>
                <a:tc>
                  <a:txBody>
                    <a:bodyPr/>
                    <a:lstStyle/>
                    <a:p>
                      <a:r>
                        <a:rPr lang="lv-LV" b="1" dirty="0">
                          <a:solidFill>
                            <a:schemeClr val="bg1"/>
                          </a:solidFill>
                        </a:rPr>
                        <a:t>7. Novērtēšana kā noslēgums.</a:t>
                      </a:r>
                    </a:p>
                  </a:txBody>
                  <a:tcPr>
                    <a:lnT w="12700" cap="flat" cmpd="sng" algn="ctr">
                      <a:solidFill>
                        <a:schemeClr val="tx1"/>
                      </a:solidFill>
                      <a:prstDash val="solid"/>
                      <a:round/>
                      <a:headEnd type="none" w="med" len="med"/>
                      <a:tailEnd type="none" w="med" len="med"/>
                    </a:lnT>
                    <a:solidFill>
                      <a:schemeClr val="tx2">
                        <a:lumMod val="60000"/>
                        <a:lumOff val="40000"/>
                      </a:schemeClr>
                    </a:solidFill>
                  </a:tcPr>
                </a:tc>
                <a:tc>
                  <a:txBody>
                    <a:bodyPr/>
                    <a:lstStyle/>
                    <a:p>
                      <a:r>
                        <a:rPr lang="lv-LV" sz="1600" i="0" dirty="0">
                          <a:solidFill>
                            <a:schemeClr val="tx2">
                              <a:lumMod val="75000"/>
                            </a:schemeClr>
                          </a:solidFill>
                        </a:rPr>
                        <a:t>Sadarbības kopsavilkums. Atvadas. </a:t>
                      </a:r>
                      <a:r>
                        <a:rPr lang="lv-LV" sz="1600" i="0" dirty="0" err="1">
                          <a:solidFill>
                            <a:schemeClr val="tx2">
                              <a:lumMod val="75000"/>
                            </a:schemeClr>
                          </a:solidFill>
                        </a:rPr>
                        <a:t>Pēcnovērošana</a:t>
                      </a:r>
                      <a:r>
                        <a:rPr lang="lv-LV" sz="1600" i="0" dirty="0">
                          <a:solidFill>
                            <a:schemeClr val="tx2">
                              <a:lumMod val="75000"/>
                            </a:schemeClr>
                          </a:solidFill>
                        </a:rPr>
                        <a:t>. Pakalpojumi ārpus GV.</a:t>
                      </a:r>
                    </a:p>
                  </a:txBody>
                  <a:tcP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644070971"/>
                  </a:ext>
                </a:extLst>
              </a:tr>
            </a:tbl>
          </a:graphicData>
        </a:graphic>
      </p:graphicFrame>
    </p:spTree>
    <p:extLst>
      <p:ext uri="{BB962C8B-B14F-4D97-AF65-F5344CB8AC3E}">
        <p14:creationId xmlns:p14="http://schemas.microsoft.com/office/powerpoint/2010/main" val="14417038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upa 22">
            <a:extLst>
              <a:ext uri="{FF2B5EF4-FFF2-40B4-BE49-F238E27FC236}">
                <a16:creationId xmlns:a16="http://schemas.microsoft.com/office/drawing/2014/main" id="{F2A45218-89B7-467C-A536-B70F753D0120}"/>
              </a:ext>
            </a:extLst>
          </p:cNvPr>
          <p:cNvGrpSpPr/>
          <p:nvPr/>
        </p:nvGrpSpPr>
        <p:grpSpPr>
          <a:xfrm>
            <a:off x="234584" y="1838182"/>
            <a:ext cx="11812611" cy="1614978"/>
            <a:chOff x="0" y="1701847"/>
            <a:chExt cx="8436131" cy="1297433"/>
          </a:xfrm>
        </p:grpSpPr>
        <p:sp>
          <p:nvSpPr>
            <p:cNvPr id="24" name="Remarka: augšupvērstā bultiņa 23">
              <a:extLst>
                <a:ext uri="{FF2B5EF4-FFF2-40B4-BE49-F238E27FC236}">
                  <a16:creationId xmlns:a16="http://schemas.microsoft.com/office/drawing/2014/main" id="{D27AA734-5F41-445E-A591-2FF2411EEE4C}"/>
                </a:ext>
              </a:extLst>
            </p:cNvPr>
            <p:cNvSpPr/>
            <p:nvPr/>
          </p:nvSpPr>
          <p:spPr>
            <a:xfrm rot="10800000">
              <a:off x="0" y="1701847"/>
              <a:ext cx="8436131" cy="1297433"/>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lv-LV"/>
            </a:p>
          </p:txBody>
        </p:sp>
        <p:sp>
          <p:nvSpPr>
            <p:cNvPr id="25" name="Remarka: augšupvērstā bultiņa 4">
              <a:extLst>
                <a:ext uri="{FF2B5EF4-FFF2-40B4-BE49-F238E27FC236}">
                  <a16:creationId xmlns:a16="http://schemas.microsoft.com/office/drawing/2014/main" id="{2710CD47-D2E0-41B8-80A4-6A7429A54DD0}"/>
                </a:ext>
              </a:extLst>
            </p:cNvPr>
            <p:cNvSpPr txBox="1"/>
            <p:nvPr/>
          </p:nvSpPr>
          <p:spPr>
            <a:xfrm>
              <a:off x="0" y="1929211"/>
              <a:ext cx="8436131" cy="4553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lv-LV" sz="2000" b="1" dirty="0"/>
                <a:t>2</a:t>
              </a:r>
              <a:r>
                <a:rPr lang="lv-LV" sz="2000" b="1" kern="1200" dirty="0"/>
                <a:t>. </a:t>
              </a:r>
              <a:r>
                <a:rPr lang="lv-LV" sz="2400" b="1" kern="1200" dirty="0"/>
                <a:t>SĀKOTNĒJĀ IZVĒRTĒŠANA </a:t>
              </a:r>
              <a:r>
                <a:rPr lang="lv-LV" sz="2000" kern="1200" dirty="0"/>
                <a:t>&gt;30-40</a:t>
              </a:r>
            </a:p>
          </p:txBody>
        </p:sp>
      </p:grpSp>
      <p:grpSp>
        <p:nvGrpSpPr>
          <p:cNvPr id="2" name="Grupa 1">
            <a:extLst>
              <a:ext uri="{FF2B5EF4-FFF2-40B4-BE49-F238E27FC236}">
                <a16:creationId xmlns:a16="http://schemas.microsoft.com/office/drawing/2014/main" id="{D657B216-AB2E-4EA4-B1D2-8022002C988A}"/>
              </a:ext>
            </a:extLst>
          </p:cNvPr>
          <p:cNvGrpSpPr/>
          <p:nvPr/>
        </p:nvGrpSpPr>
        <p:grpSpPr>
          <a:xfrm>
            <a:off x="138664" y="41361"/>
            <a:ext cx="11959562" cy="1566389"/>
            <a:chOff x="-4348" y="-24309"/>
            <a:chExt cx="8467915" cy="1177834"/>
          </a:xfrm>
        </p:grpSpPr>
        <p:sp>
          <p:nvSpPr>
            <p:cNvPr id="3" name="Remarka: augšupvērstā bultiņa 2">
              <a:extLst>
                <a:ext uri="{FF2B5EF4-FFF2-40B4-BE49-F238E27FC236}">
                  <a16:creationId xmlns:a16="http://schemas.microsoft.com/office/drawing/2014/main" id="{0F893B47-8601-436E-85F8-ADDFDB29AB51}"/>
                </a:ext>
              </a:extLst>
            </p:cNvPr>
            <p:cNvSpPr/>
            <p:nvPr/>
          </p:nvSpPr>
          <p:spPr>
            <a:xfrm rot="10800000">
              <a:off x="-4348" y="-24309"/>
              <a:ext cx="8436131" cy="1177834"/>
            </a:xfrm>
            <a:prstGeom prst="upArrowCallout">
              <a:avLst>
                <a:gd name="adj1" fmla="val 25000"/>
                <a:gd name="adj2" fmla="val 25000"/>
                <a:gd name="adj3" fmla="val 30660"/>
                <a:gd name="adj4" fmla="val 64977"/>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lv-LV"/>
            </a:p>
          </p:txBody>
        </p:sp>
        <p:sp>
          <p:nvSpPr>
            <p:cNvPr id="4" name="Remarka: augšupvērstā bultiņa 4">
              <a:extLst>
                <a:ext uri="{FF2B5EF4-FFF2-40B4-BE49-F238E27FC236}">
                  <a16:creationId xmlns:a16="http://schemas.microsoft.com/office/drawing/2014/main" id="{F2DEFB9B-7AAA-46C0-8B39-E092BED189D6}"/>
                </a:ext>
              </a:extLst>
            </p:cNvPr>
            <p:cNvSpPr txBox="1"/>
            <p:nvPr/>
          </p:nvSpPr>
          <p:spPr>
            <a:xfrm>
              <a:off x="27436" y="70455"/>
              <a:ext cx="8436131" cy="6376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marL="457200" lvl="0" indent="-457200" algn="ctr" defTabSz="711200">
                <a:lnSpc>
                  <a:spcPct val="90000"/>
                </a:lnSpc>
                <a:spcBef>
                  <a:spcPct val="0"/>
                </a:spcBef>
                <a:spcAft>
                  <a:spcPct val="35000"/>
                </a:spcAft>
                <a:buAutoNum type="arabicPeriod"/>
              </a:pPr>
              <a:r>
                <a:rPr lang="lv-LV" sz="3200" b="1" kern="1200" dirty="0">
                  <a:solidFill>
                    <a:srgbClr val="FFC000"/>
                  </a:solidFill>
                </a:rPr>
                <a:t>PIRMREIZĒJĀS INFORMĀCIJAS IZVĒRTĒŠANA </a:t>
              </a:r>
              <a:r>
                <a:rPr lang="lv-LV" sz="2000" kern="1200" dirty="0"/>
                <a:t>&gt;5</a:t>
              </a:r>
            </a:p>
          </p:txBody>
        </p:sp>
      </p:grpSp>
      <p:sp>
        <p:nvSpPr>
          <p:cNvPr id="35" name="Remarka: augšupvērstā bultiņa 34">
            <a:extLst>
              <a:ext uri="{FF2B5EF4-FFF2-40B4-BE49-F238E27FC236}">
                <a16:creationId xmlns:a16="http://schemas.microsoft.com/office/drawing/2014/main" id="{99C41E00-1944-4114-825A-2D0A2B56E075}"/>
              </a:ext>
            </a:extLst>
          </p:cNvPr>
          <p:cNvSpPr/>
          <p:nvPr/>
        </p:nvSpPr>
        <p:spPr>
          <a:xfrm rot="5400000">
            <a:off x="-262237" y="3852317"/>
            <a:ext cx="3427833" cy="2458751"/>
          </a:xfrm>
          <a:prstGeom prst="upArrowCallout">
            <a:avLst>
              <a:gd name="adj1" fmla="val 21190"/>
              <a:gd name="adj2" fmla="val 60243"/>
              <a:gd name="adj3" fmla="val 29128"/>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36" name="Remarka: augšupvērstā bultiņa 35">
            <a:extLst>
              <a:ext uri="{FF2B5EF4-FFF2-40B4-BE49-F238E27FC236}">
                <a16:creationId xmlns:a16="http://schemas.microsoft.com/office/drawing/2014/main" id="{696BE7E6-2B22-4D70-B946-97E1AC81EEE2}"/>
              </a:ext>
            </a:extLst>
          </p:cNvPr>
          <p:cNvSpPr/>
          <p:nvPr/>
        </p:nvSpPr>
        <p:spPr>
          <a:xfrm rot="16200000">
            <a:off x="9055878" y="3779851"/>
            <a:ext cx="3293230" cy="2713977"/>
          </a:xfrm>
          <a:prstGeom prst="upArrowCallout">
            <a:avLst>
              <a:gd name="adj1" fmla="val 23691"/>
              <a:gd name="adj2" fmla="val 54113"/>
              <a:gd name="adj3" fmla="val 30234"/>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7" name="Bultiņa: pa labi 36">
            <a:extLst>
              <a:ext uri="{FF2B5EF4-FFF2-40B4-BE49-F238E27FC236}">
                <a16:creationId xmlns:a16="http://schemas.microsoft.com/office/drawing/2014/main" id="{48357F7D-F54C-4930-9173-EC1E93B287BF}"/>
              </a:ext>
            </a:extLst>
          </p:cNvPr>
          <p:cNvSpPr/>
          <p:nvPr/>
        </p:nvSpPr>
        <p:spPr>
          <a:xfrm>
            <a:off x="10659179" y="1061809"/>
            <a:ext cx="1439047" cy="770404"/>
          </a:xfrm>
          <a:prstGeom prst="rightArrow">
            <a:avLst>
              <a:gd name="adj1" fmla="val 70742"/>
              <a:gd name="adj2" fmla="val 74199"/>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8" name="Bultiņa: pa labi 37">
            <a:extLst>
              <a:ext uri="{FF2B5EF4-FFF2-40B4-BE49-F238E27FC236}">
                <a16:creationId xmlns:a16="http://schemas.microsoft.com/office/drawing/2014/main" id="{A556CF33-5C19-425B-8A18-E65C1F8804D8}"/>
              </a:ext>
            </a:extLst>
          </p:cNvPr>
          <p:cNvSpPr/>
          <p:nvPr/>
        </p:nvSpPr>
        <p:spPr>
          <a:xfrm rot="10800000">
            <a:off x="117438" y="1052224"/>
            <a:ext cx="1334241" cy="777338"/>
          </a:xfrm>
          <a:prstGeom prst="rightArrow">
            <a:avLst>
              <a:gd name="adj1" fmla="val 68273"/>
              <a:gd name="adj2" fmla="val 77409"/>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2" name="TextBox 41">
            <a:extLst>
              <a:ext uri="{FF2B5EF4-FFF2-40B4-BE49-F238E27FC236}">
                <a16:creationId xmlns:a16="http://schemas.microsoft.com/office/drawing/2014/main" id="{762D190D-B637-4A69-8F76-2C6645855588}"/>
              </a:ext>
            </a:extLst>
          </p:cNvPr>
          <p:cNvSpPr txBox="1"/>
          <p:nvPr/>
        </p:nvSpPr>
        <p:spPr>
          <a:xfrm>
            <a:off x="164608" y="4000244"/>
            <a:ext cx="1727547" cy="1200329"/>
          </a:xfrm>
          <a:prstGeom prst="rect">
            <a:avLst/>
          </a:prstGeom>
          <a:noFill/>
        </p:spPr>
        <p:txBody>
          <a:bodyPr wrap="square" rtlCol="0">
            <a:spAutoFit/>
          </a:bodyPr>
          <a:lstStyle/>
          <a:p>
            <a:pPr algn="ctr"/>
            <a:r>
              <a:rPr lang="lv-LV" b="1" dirty="0">
                <a:solidFill>
                  <a:schemeClr val="bg1"/>
                </a:solidFill>
              </a:rPr>
              <a:t>3. </a:t>
            </a:r>
            <a:r>
              <a:rPr lang="lv-LV" sz="1600" b="1" dirty="0">
                <a:solidFill>
                  <a:schemeClr val="bg1"/>
                </a:solidFill>
              </a:rPr>
              <a:t>PAPLAŠINĀTĀ</a:t>
            </a:r>
            <a:r>
              <a:rPr lang="lv-LV" b="1" dirty="0">
                <a:solidFill>
                  <a:schemeClr val="bg1"/>
                </a:solidFill>
              </a:rPr>
              <a:t> </a:t>
            </a:r>
            <a:r>
              <a:rPr lang="lv-LV" sz="1600" b="1" dirty="0">
                <a:solidFill>
                  <a:schemeClr val="bg1"/>
                </a:solidFill>
              </a:rPr>
              <a:t>IZVĒRTĒŠANA</a:t>
            </a:r>
            <a:r>
              <a:rPr lang="lv-LV" b="1" dirty="0">
                <a:solidFill>
                  <a:schemeClr val="bg1"/>
                </a:solidFill>
              </a:rPr>
              <a:t> </a:t>
            </a:r>
          </a:p>
          <a:p>
            <a:pPr algn="ctr"/>
            <a:r>
              <a:rPr lang="lv-LV" dirty="0">
                <a:solidFill>
                  <a:schemeClr val="bg1"/>
                </a:solidFill>
              </a:rPr>
              <a:t>&gt;40</a:t>
            </a:r>
          </a:p>
        </p:txBody>
      </p:sp>
      <p:sp>
        <p:nvSpPr>
          <p:cNvPr id="43" name="TextBox 42">
            <a:extLst>
              <a:ext uri="{FF2B5EF4-FFF2-40B4-BE49-F238E27FC236}">
                <a16:creationId xmlns:a16="http://schemas.microsoft.com/office/drawing/2014/main" id="{263E2D23-C537-48AE-992D-AD955516E916}"/>
              </a:ext>
            </a:extLst>
          </p:cNvPr>
          <p:cNvSpPr txBox="1"/>
          <p:nvPr/>
        </p:nvSpPr>
        <p:spPr>
          <a:xfrm>
            <a:off x="10370679" y="4007684"/>
            <a:ext cx="1727547" cy="1169551"/>
          </a:xfrm>
          <a:prstGeom prst="rect">
            <a:avLst/>
          </a:prstGeom>
          <a:noFill/>
        </p:spPr>
        <p:txBody>
          <a:bodyPr wrap="square" rtlCol="0">
            <a:spAutoFit/>
          </a:bodyPr>
          <a:lstStyle/>
          <a:p>
            <a:r>
              <a:rPr lang="lv-LV" b="1" dirty="0">
                <a:solidFill>
                  <a:schemeClr val="bg1"/>
                </a:solidFill>
              </a:rPr>
              <a:t>3. </a:t>
            </a:r>
            <a:r>
              <a:rPr lang="lv-LV" sz="1600" b="1" dirty="0">
                <a:solidFill>
                  <a:schemeClr val="bg1"/>
                </a:solidFill>
              </a:rPr>
              <a:t>PADZIĻINĀTĀ</a:t>
            </a:r>
            <a:r>
              <a:rPr lang="lv-LV" b="1" dirty="0">
                <a:solidFill>
                  <a:schemeClr val="bg1"/>
                </a:solidFill>
              </a:rPr>
              <a:t> </a:t>
            </a:r>
            <a:r>
              <a:rPr lang="lv-LV" sz="1600" b="1" dirty="0">
                <a:solidFill>
                  <a:schemeClr val="bg1"/>
                </a:solidFill>
              </a:rPr>
              <a:t>IZVĒRTĒŠANA</a:t>
            </a:r>
            <a:endParaRPr lang="lv-LV" b="1" dirty="0">
              <a:solidFill>
                <a:schemeClr val="bg1"/>
              </a:solidFill>
            </a:endParaRPr>
          </a:p>
          <a:p>
            <a:pPr algn="ctr"/>
            <a:r>
              <a:rPr lang="lv-LV" dirty="0">
                <a:solidFill>
                  <a:schemeClr val="bg1"/>
                </a:solidFill>
              </a:rPr>
              <a:t>&gt;40</a:t>
            </a:r>
          </a:p>
        </p:txBody>
      </p:sp>
      <p:sp>
        <p:nvSpPr>
          <p:cNvPr id="44" name="TextBox 43">
            <a:extLst>
              <a:ext uri="{FF2B5EF4-FFF2-40B4-BE49-F238E27FC236}">
                <a16:creationId xmlns:a16="http://schemas.microsoft.com/office/drawing/2014/main" id="{4712A8B8-A6F8-4BE1-A1E7-B77B1025DB6C}"/>
              </a:ext>
            </a:extLst>
          </p:cNvPr>
          <p:cNvSpPr txBox="1"/>
          <p:nvPr/>
        </p:nvSpPr>
        <p:spPr>
          <a:xfrm>
            <a:off x="2343787" y="3208500"/>
            <a:ext cx="3878317" cy="3754874"/>
          </a:xfrm>
          <a:prstGeom prst="rect">
            <a:avLst/>
          </a:prstGeom>
          <a:solidFill>
            <a:schemeClr val="tx2">
              <a:lumMod val="20000"/>
              <a:lumOff val="80000"/>
            </a:schemeClr>
          </a:solidFill>
        </p:spPr>
        <p:txBody>
          <a:bodyPr wrap="square" rtlCol="0">
            <a:spAutoFit/>
          </a:bodyPr>
          <a:lstStyle/>
          <a:p>
            <a:endParaRPr lang="lv-LV" sz="1400" dirty="0"/>
          </a:p>
          <a:p>
            <a:r>
              <a:rPr lang="lv-LV" sz="1400" dirty="0"/>
              <a:t>Paplašinātā izvērtēšana ir fokusēta uz ģimenes sistēmas un ģimenes locekļu grūtību un resursu izvērtēšanu, ievērojot Ģimenes modeļa elementus.</a:t>
            </a:r>
          </a:p>
          <a:p>
            <a:pPr marL="36000"/>
            <a:r>
              <a:rPr lang="lv-LV" sz="1400" b="1" dirty="0"/>
              <a:t>Ģimenes sistēmas </a:t>
            </a:r>
            <a:r>
              <a:rPr lang="lv-LV" sz="1400" dirty="0"/>
              <a:t>izvērtēšana var ietvert piem., genogrammu; ekokarti; resursu analīzi, ģimenes attiecību mijiedarbības izvērtēšanu, ģimenes lomas izpēti, ģimenes sapulces u.c.</a:t>
            </a:r>
          </a:p>
          <a:p>
            <a:pPr marL="36000"/>
            <a:r>
              <a:rPr lang="lv-LV" sz="1400" b="1" dirty="0"/>
              <a:t>Vecāka un bērna grūtību izvērtēšana, piem., </a:t>
            </a:r>
            <a:r>
              <a:rPr lang="lv-LV" sz="1400" dirty="0"/>
              <a:t>mijiedarbības analīzi, piesaistes veida noteikšanu,  vecāku labklājības un sociālās funkcionēšanas analīze, Vecāku kompetenču izvērtēšana, prasmju izvērtēšana, Grūtības un stiprās puses; </a:t>
            </a:r>
          </a:p>
          <a:p>
            <a:pPr marL="36000"/>
            <a:r>
              <a:rPr lang="lv-LV" sz="1400" b="1" dirty="0"/>
              <a:t>Vides un kopienas </a:t>
            </a:r>
            <a:r>
              <a:rPr lang="lv-LV" sz="1400" dirty="0"/>
              <a:t>resursu izvērtēšana ģimenei u.c.</a:t>
            </a:r>
          </a:p>
          <a:p>
            <a:pPr marL="36000">
              <a:buFontTx/>
              <a:buChar char="-"/>
            </a:pPr>
            <a:endParaRPr lang="lv-LV" sz="1400" dirty="0"/>
          </a:p>
          <a:p>
            <a:pPr marL="36000"/>
            <a:endParaRPr lang="lv-LV" sz="1400" dirty="0"/>
          </a:p>
        </p:txBody>
      </p:sp>
      <p:sp>
        <p:nvSpPr>
          <p:cNvPr id="45" name="TextBox 44">
            <a:extLst>
              <a:ext uri="{FF2B5EF4-FFF2-40B4-BE49-F238E27FC236}">
                <a16:creationId xmlns:a16="http://schemas.microsoft.com/office/drawing/2014/main" id="{FA3F9D7F-23AF-48DF-B471-7C91365CFC59}"/>
              </a:ext>
            </a:extLst>
          </p:cNvPr>
          <p:cNvSpPr txBox="1"/>
          <p:nvPr/>
        </p:nvSpPr>
        <p:spPr>
          <a:xfrm>
            <a:off x="6134745" y="3185707"/>
            <a:ext cx="3713468" cy="4585871"/>
          </a:xfrm>
          <a:prstGeom prst="rect">
            <a:avLst/>
          </a:prstGeom>
          <a:solidFill>
            <a:schemeClr val="tx2">
              <a:lumMod val="20000"/>
              <a:lumOff val="80000"/>
            </a:schemeClr>
          </a:solidFill>
        </p:spPr>
        <p:txBody>
          <a:bodyPr wrap="square" rtlCol="0">
            <a:spAutoFit/>
          </a:bodyPr>
          <a:lstStyle/>
          <a:p>
            <a:endParaRPr lang="lv-LV" sz="1400" dirty="0"/>
          </a:p>
          <a:p>
            <a:r>
              <a:rPr lang="lv-LV" sz="1400" dirty="0"/>
              <a:t>Padziļinātā izvērtēšana ir fokusēta uz vecāka/aprūpētāja problēmas, kura būtiski ietekmē bērna aprūpi, izvērtēšanu:</a:t>
            </a:r>
          </a:p>
          <a:p>
            <a:endParaRPr lang="lv-LV" sz="1400" dirty="0"/>
          </a:p>
          <a:p>
            <a:r>
              <a:rPr lang="lv-LV" sz="1400" b="1" dirty="0"/>
              <a:t>   Atkarības</a:t>
            </a:r>
            <a:r>
              <a:rPr lang="lv-LV" sz="1400" dirty="0"/>
              <a:t> izvērtēšana;</a:t>
            </a:r>
          </a:p>
          <a:p>
            <a:r>
              <a:rPr lang="lv-LV" sz="1400" dirty="0"/>
              <a:t>   </a:t>
            </a:r>
            <a:r>
              <a:rPr lang="lv-LV" sz="1400" b="1" dirty="0"/>
              <a:t>Garīgu, psihisku traucējumu </a:t>
            </a:r>
            <a:r>
              <a:rPr lang="lv-LV" sz="1400" dirty="0"/>
              <a:t>ietekmes 	izvērtēšana;</a:t>
            </a:r>
          </a:p>
          <a:p>
            <a:r>
              <a:rPr lang="lv-LV" sz="1400" b="1" dirty="0"/>
              <a:t>   Prasmju</a:t>
            </a:r>
            <a:r>
              <a:rPr lang="lv-LV" sz="1400" dirty="0"/>
              <a:t> izvērtēšana;</a:t>
            </a:r>
          </a:p>
          <a:p>
            <a:r>
              <a:rPr lang="lv-LV" sz="1400" b="1" dirty="0"/>
              <a:t>   Vardarbīgas</a:t>
            </a:r>
            <a:r>
              <a:rPr lang="lv-LV" sz="1400" dirty="0"/>
              <a:t> (emocionālās, fiziskās, pamešana   	novārtā) uzvedības ģimenē 	izvērtēšana, mazināšana, 	aprūpētāju uzvedības izmaiņu 	izvērtēšana u.c.</a:t>
            </a:r>
          </a:p>
          <a:p>
            <a:pPr marL="285750" indent="-285750">
              <a:buFontTx/>
              <a:buChar char="-"/>
            </a:pPr>
            <a:endParaRPr lang="lv-LV" sz="1600" dirty="0"/>
          </a:p>
          <a:p>
            <a:pPr marL="285750" indent="-285750">
              <a:buFontTx/>
              <a:buChar char="-"/>
            </a:pPr>
            <a:endParaRPr lang="lv-LV" sz="1600" dirty="0"/>
          </a:p>
          <a:p>
            <a:endParaRPr lang="lv-LV" sz="1600" dirty="0"/>
          </a:p>
          <a:p>
            <a:endParaRPr lang="lv-LV" sz="1600" dirty="0"/>
          </a:p>
          <a:p>
            <a:pPr marL="285750" indent="-285750">
              <a:buFontTx/>
              <a:buChar char="-"/>
            </a:pPr>
            <a:endParaRPr lang="lv-LV" sz="1600" dirty="0"/>
          </a:p>
          <a:p>
            <a:pPr marL="285750" indent="-285750">
              <a:buFontTx/>
              <a:buChar char="-"/>
            </a:pPr>
            <a:endParaRPr lang="lv-LV" sz="1600" dirty="0"/>
          </a:p>
        </p:txBody>
      </p:sp>
      <p:sp>
        <p:nvSpPr>
          <p:cNvPr id="5" name="TextBox 4">
            <a:extLst>
              <a:ext uri="{FF2B5EF4-FFF2-40B4-BE49-F238E27FC236}">
                <a16:creationId xmlns:a16="http://schemas.microsoft.com/office/drawing/2014/main" id="{2B875959-59CC-4870-9EDC-C30F3519BC09}"/>
              </a:ext>
            </a:extLst>
          </p:cNvPr>
          <p:cNvSpPr txBox="1"/>
          <p:nvPr/>
        </p:nvSpPr>
        <p:spPr>
          <a:xfrm>
            <a:off x="3059902" y="1714181"/>
            <a:ext cx="6082750" cy="369332"/>
          </a:xfrm>
          <a:prstGeom prst="rect">
            <a:avLst/>
          </a:prstGeom>
          <a:solidFill>
            <a:schemeClr val="accent4">
              <a:lumMod val="40000"/>
              <a:lumOff val="60000"/>
            </a:schemeClr>
          </a:solidFill>
        </p:spPr>
        <p:txBody>
          <a:bodyPr wrap="square" rtlCol="0">
            <a:spAutoFit/>
          </a:bodyPr>
          <a:lstStyle/>
          <a:p>
            <a:pPr algn="ctr"/>
            <a:r>
              <a:rPr lang="lv-LV" b="1" dirty="0">
                <a:solidFill>
                  <a:schemeClr val="accent1">
                    <a:lumMod val="75000"/>
                  </a:schemeClr>
                </a:solidFill>
              </a:rPr>
              <a:t>VIENOŠANĀS PAR SADARBĪBU</a:t>
            </a:r>
          </a:p>
        </p:txBody>
      </p:sp>
      <p:sp>
        <p:nvSpPr>
          <p:cNvPr id="32" name="TextBox 31">
            <a:extLst>
              <a:ext uri="{FF2B5EF4-FFF2-40B4-BE49-F238E27FC236}">
                <a16:creationId xmlns:a16="http://schemas.microsoft.com/office/drawing/2014/main" id="{7813E169-8699-475A-86B9-72370B23402C}"/>
              </a:ext>
            </a:extLst>
          </p:cNvPr>
          <p:cNvSpPr txBox="1"/>
          <p:nvPr/>
        </p:nvSpPr>
        <p:spPr>
          <a:xfrm>
            <a:off x="3059903" y="6484398"/>
            <a:ext cx="6246858" cy="369332"/>
          </a:xfrm>
          <a:prstGeom prst="rect">
            <a:avLst/>
          </a:prstGeom>
          <a:solidFill>
            <a:schemeClr val="accent4">
              <a:lumMod val="40000"/>
              <a:lumOff val="60000"/>
            </a:schemeClr>
          </a:solidFill>
        </p:spPr>
        <p:txBody>
          <a:bodyPr wrap="square" rtlCol="0">
            <a:spAutoFit/>
          </a:bodyPr>
          <a:lstStyle/>
          <a:p>
            <a:pPr algn="ctr"/>
            <a:r>
              <a:rPr lang="lv-LV" b="1" dirty="0">
                <a:solidFill>
                  <a:schemeClr val="accent1">
                    <a:lumMod val="75000"/>
                  </a:schemeClr>
                </a:solidFill>
              </a:rPr>
              <a:t>VIENOŠANĀS PAR SADARBĪBAS PLĀNU</a:t>
            </a:r>
          </a:p>
        </p:txBody>
      </p:sp>
      <p:cxnSp>
        <p:nvCxnSpPr>
          <p:cNvPr id="7" name="Straight Arrow Connector 6">
            <a:extLst>
              <a:ext uri="{FF2B5EF4-FFF2-40B4-BE49-F238E27FC236}">
                <a16:creationId xmlns:a16="http://schemas.microsoft.com/office/drawing/2014/main" id="{9AEA1979-2FF0-4092-87E5-603EB00825D6}"/>
              </a:ext>
            </a:extLst>
          </p:cNvPr>
          <p:cNvCxnSpPr>
            <a:cxnSpLocks/>
          </p:cNvCxnSpPr>
          <p:nvPr/>
        </p:nvCxnSpPr>
        <p:spPr>
          <a:xfrm flipH="1">
            <a:off x="3059902" y="3054388"/>
            <a:ext cx="871140" cy="0"/>
          </a:xfrm>
          <a:prstGeom prst="straightConnector1">
            <a:avLst/>
          </a:prstGeom>
          <a:ln w="762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1575FFE-6D2F-4D28-AB09-652B3B213D85}"/>
              </a:ext>
            </a:extLst>
          </p:cNvPr>
          <p:cNvCxnSpPr>
            <a:cxnSpLocks/>
          </p:cNvCxnSpPr>
          <p:nvPr/>
        </p:nvCxnSpPr>
        <p:spPr>
          <a:xfrm flipH="1">
            <a:off x="7005792" y="3054388"/>
            <a:ext cx="871140" cy="0"/>
          </a:xfrm>
          <a:prstGeom prst="straightConnector1">
            <a:avLst/>
          </a:prstGeom>
          <a:ln w="762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42A70DA3-D4C3-4826-9727-EDFAA5C15AC3}"/>
              </a:ext>
            </a:extLst>
          </p:cNvPr>
          <p:cNvSpPr txBox="1"/>
          <p:nvPr/>
        </p:nvSpPr>
        <p:spPr>
          <a:xfrm>
            <a:off x="7519386" y="2675716"/>
            <a:ext cx="4527809" cy="692059"/>
          </a:xfrm>
          <a:prstGeom prst="rect">
            <a:avLst/>
          </a:prstGeom>
          <a:solidFill>
            <a:schemeClr val="tx2">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15240" rIns="85344" bIns="15240" numCol="1" spcCol="1270" anchor="ctr" anchorCtr="0">
            <a:noAutofit/>
          </a:bodyPr>
          <a:lstStyle/>
          <a:p>
            <a:pPr lvl="0" algn="r"/>
            <a:r>
              <a:rPr lang="lv-LV" sz="1200" b="1" dirty="0"/>
              <a:t>PAMATINFORMĀCIJAS PAR ĢIMENI IEVĀKŠANA, SOCIĀLĀS SITUĀCIJĀS IZVĒRTĒŠANA , SĀKOTNĒJĀS HIPOTĒZES, PIEŅĒMUMI</a:t>
            </a:r>
          </a:p>
        </p:txBody>
      </p:sp>
      <p:sp>
        <p:nvSpPr>
          <p:cNvPr id="49" name="TextBox 48">
            <a:extLst>
              <a:ext uri="{FF2B5EF4-FFF2-40B4-BE49-F238E27FC236}">
                <a16:creationId xmlns:a16="http://schemas.microsoft.com/office/drawing/2014/main" id="{5DC4DC00-2E1A-4794-B5D6-36623E14DF17}"/>
              </a:ext>
            </a:extLst>
          </p:cNvPr>
          <p:cNvSpPr txBox="1"/>
          <p:nvPr/>
        </p:nvSpPr>
        <p:spPr>
          <a:xfrm>
            <a:off x="222305" y="2694019"/>
            <a:ext cx="3142332" cy="577344"/>
          </a:xfrm>
          <a:prstGeom prst="rect">
            <a:avLst/>
          </a:prstGeom>
          <a:solidFill>
            <a:schemeClr val="tx2">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PAMATVAJADZĪBU IZVĒRTĒŠANA</a:t>
            </a:r>
          </a:p>
        </p:txBody>
      </p:sp>
      <p:sp>
        <p:nvSpPr>
          <p:cNvPr id="50" name="TextBox 49">
            <a:extLst>
              <a:ext uri="{FF2B5EF4-FFF2-40B4-BE49-F238E27FC236}">
                <a16:creationId xmlns:a16="http://schemas.microsoft.com/office/drawing/2014/main" id="{3777542B-D4DE-45C4-BE1D-F045050E22EB}"/>
              </a:ext>
            </a:extLst>
          </p:cNvPr>
          <p:cNvSpPr txBox="1"/>
          <p:nvPr/>
        </p:nvSpPr>
        <p:spPr>
          <a:xfrm>
            <a:off x="946377" y="1179205"/>
            <a:ext cx="4579117" cy="523377"/>
          </a:xfrm>
          <a:prstGeom prst="rect">
            <a:avLst/>
          </a:prstGeom>
          <a:solidFill>
            <a:schemeClr val="tx2">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15240" rIns="85344" bIns="15240" numCol="1" spcCol="1270" anchor="ctr" anchorCtr="0">
            <a:noAutofit/>
          </a:bodyPr>
          <a:lstStyle/>
          <a:p>
            <a:pPr marL="0" lvl="0" indent="0" algn="r" defTabSz="533400">
              <a:lnSpc>
                <a:spcPct val="90000"/>
              </a:lnSpc>
              <a:spcBef>
                <a:spcPct val="0"/>
              </a:spcBef>
              <a:spcAft>
                <a:spcPct val="35000"/>
              </a:spcAft>
              <a:buNone/>
            </a:pPr>
            <a:r>
              <a:rPr lang="lv-LV" sz="1400" dirty="0"/>
              <a:t>Nav SDĢB klients/Ir SDĢB klients izvērtēšana</a:t>
            </a:r>
            <a:endParaRPr lang="lv-LV" sz="1400" kern="1200" dirty="0"/>
          </a:p>
        </p:txBody>
      </p:sp>
      <p:sp>
        <p:nvSpPr>
          <p:cNvPr id="51" name="TextBox 50">
            <a:extLst>
              <a:ext uri="{FF2B5EF4-FFF2-40B4-BE49-F238E27FC236}">
                <a16:creationId xmlns:a16="http://schemas.microsoft.com/office/drawing/2014/main" id="{EA6E63FA-4765-4C5C-81EE-1CC7E21A8F0C}"/>
              </a:ext>
            </a:extLst>
          </p:cNvPr>
          <p:cNvSpPr txBox="1"/>
          <p:nvPr/>
        </p:nvSpPr>
        <p:spPr>
          <a:xfrm>
            <a:off x="6666507" y="1173057"/>
            <a:ext cx="4830076" cy="541124"/>
          </a:xfrm>
          <a:prstGeom prst="rect">
            <a:avLst/>
          </a:prstGeom>
          <a:solidFill>
            <a:schemeClr val="tx2">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lv-LV" sz="1400" kern="1200" dirty="0"/>
              <a:t>Krīzes </a:t>
            </a:r>
            <a:r>
              <a:rPr lang="lv-LV" sz="1400" dirty="0"/>
              <a:t>situācijas, akūta apdraudējuma, vardarbības situācijas identificēšana, iejaukšanās tempa izvērtēšana</a:t>
            </a:r>
            <a:endParaRPr lang="lv-LV" sz="1400" kern="1200" dirty="0"/>
          </a:p>
        </p:txBody>
      </p:sp>
      <p:cxnSp>
        <p:nvCxnSpPr>
          <p:cNvPr id="8" name="Straight Arrow Connector 7">
            <a:extLst>
              <a:ext uri="{FF2B5EF4-FFF2-40B4-BE49-F238E27FC236}">
                <a16:creationId xmlns:a16="http://schemas.microsoft.com/office/drawing/2014/main" id="{FEE907F5-DEEA-4EB1-BD57-93D5FAEBB41A}"/>
              </a:ext>
            </a:extLst>
          </p:cNvPr>
          <p:cNvCxnSpPr>
            <a:cxnSpLocks/>
          </p:cNvCxnSpPr>
          <p:nvPr/>
        </p:nvCxnSpPr>
        <p:spPr>
          <a:xfrm>
            <a:off x="6140663" y="3208500"/>
            <a:ext cx="0" cy="3298691"/>
          </a:xfrm>
          <a:prstGeom prst="straightConnector1">
            <a:avLst/>
          </a:prstGeom>
          <a:ln w="76200">
            <a:solidFill>
              <a:schemeClr val="accent4">
                <a:lumMod val="40000"/>
                <a:lumOff val="60000"/>
              </a:schemeClr>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25D19FAA-2EA3-4459-9131-56AEE248EC6B}"/>
              </a:ext>
            </a:extLst>
          </p:cNvPr>
          <p:cNvSpPr txBox="1"/>
          <p:nvPr/>
        </p:nvSpPr>
        <p:spPr>
          <a:xfrm>
            <a:off x="3641192" y="2605519"/>
            <a:ext cx="3745029" cy="665844"/>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APDRAU</a:t>
            </a:r>
            <a:r>
              <a:rPr lang="lv-LV" sz="1200" b="1" dirty="0"/>
              <a:t>DĒJUMA RISKU</a:t>
            </a:r>
            <a:r>
              <a:rPr lang="lv-LV" sz="1200" b="1" kern="1200" dirty="0"/>
              <a:t> IZVĒRTĒŠANA</a:t>
            </a:r>
          </a:p>
        </p:txBody>
      </p:sp>
    </p:spTree>
    <p:extLst>
      <p:ext uri="{BB962C8B-B14F-4D97-AF65-F5344CB8AC3E}">
        <p14:creationId xmlns:p14="http://schemas.microsoft.com/office/powerpoint/2010/main" val="2405931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4EB96E-6491-4C06-A634-13BFB9DA0650}"/>
              </a:ext>
            </a:extLst>
          </p:cNvPr>
          <p:cNvSpPr txBox="1"/>
          <p:nvPr/>
        </p:nvSpPr>
        <p:spPr>
          <a:xfrm>
            <a:off x="54833" y="81541"/>
            <a:ext cx="5877017" cy="564585"/>
          </a:xfrm>
          <a:prstGeom prst="rect">
            <a:avLst/>
          </a:prstGeom>
        </p:spPr>
        <p:txBody>
          <a:bodyPr vert="horz" lIns="91440" tIns="45720" rIns="91440" bIns="45720" rtlCol="0" anchor="b">
            <a:normAutofit fontScale="92500" lnSpcReduction="10000"/>
          </a:bodyPr>
          <a:lstStyle/>
          <a:p>
            <a:pPr algn="ctr">
              <a:lnSpc>
                <a:spcPct val="90000"/>
              </a:lnSpc>
              <a:spcBef>
                <a:spcPct val="0"/>
              </a:spcBef>
              <a:spcAft>
                <a:spcPts val="600"/>
              </a:spcAft>
            </a:pPr>
            <a:r>
              <a:rPr lang="lv-LV" sz="4000" b="1" dirty="0">
                <a:solidFill>
                  <a:schemeClr val="accent2">
                    <a:lumMod val="75000"/>
                  </a:schemeClr>
                </a:solidFill>
                <a:ea typeface="+mj-ea"/>
                <a:cs typeface="+mj-cs"/>
              </a:rPr>
              <a:t>A</a:t>
            </a:r>
            <a:r>
              <a:rPr lang="en-US" sz="4000" b="1" kern="1200" dirty="0" err="1">
                <a:solidFill>
                  <a:schemeClr val="accent2">
                    <a:lumMod val="75000"/>
                  </a:schemeClr>
                </a:solidFill>
                <a:ea typeface="+mj-ea"/>
                <a:cs typeface="+mj-cs"/>
              </a:rPr>
              <a:t>pdraudējuma</a:t>
            </a:r>
            <a:r>
              <a:rPr lang="en-US" sz="4000" b="1" kern="1200" dirty="0">
                <a:solidFill>
                  <a:schemeClr val="accent2">
                    <a:lumMod val="75000"/>
                  </a:schemeClr>
                </a:solidFill>
                <a:ea typeface="+mj-ea"/>
                <a:cs typeface="+mj-cs"/>
              </a:rPr>
              <a:t> </a:t>
            </a:r>
            <a:r>
              <a:rPr lang="en-US" sz="4000" b="1" kern="1200" dirty="0" err="1">
                <a:solidFill>
                  <a:schemeClr val="accent2">
                    <a:lumMod val="75000"/>
                  </a:schemeClr>
                </a:solidFill>
                <a:ea typeface="+mj-ea"/>
                <a:cs typeface="+mj-cs"/>
              </a:rPr>
              <a:t>situācij</a:t>
            </a:r>
            <a:r>
              <a:rPr lang="lv-LV" sz="4000" b="1" kern="1200" dirty="0">
                <a:solidFill>
                  <a:schemeClr val="accent2">
                    <a:lumMod val="75000"/>
                  </a:schemeClr>
                </a:solidFill>
                <a:ea typeface="+mj-ea"/>
                <a:cs typeface="+mj-cs"/>
              </a:rPr>
              <a:t>u</a:t>
            </a:r>
          </a:p>
        </p:txBody>
      </p:sp>
      <p:sp>
        <p:nvSpPr>
          <p:cNvPr id="4" name="TextBox 3">
            <a:extLst>
              <a:ext uri="{FF2B5EF4-FFF2-40B4-BE49-F238E27FC236}">
                <a16:creationId xmlns:a16="http://schemas.microsoft.com/office/drawing/2014/main" id="{E01BC3AD-7DDA-4EBE-9715-1C09590DB648}"/>
              </a:ext>
            </a:extLst>
          </p:cNvPr>
          <p:cNvSpPr txBox="1"/>
          <p:nvPr/>
        </p:nvSpPr>
        <p:spPr>
          <a:xfrm>
            <a:off x="36036" y="716940"/>
            <a:ext cx="6700044" cy="2266774"/>
          </a:xfrm>
          <a:prstGeom prst="rect">
            <a:avLst/>
          </a:prstGeom>
          <a:noFill/>
        </p:spPr>
        <p:txBody>
          <a:bodyPr wrap="square">
            <a:spAutoFit/>
          </a:bodyPr>
          <a:lstStyle/>
          <a:p>
            <a:pPr algn="just">
              <a:lnSpc>
                <a:spcPct val="150000"/>
              </a:lnSpc>
              <a:spcAft>
                <a:spcPts val="1000"/>
              </a:spcAft>
            </a:pPr>
            <a:r>
              <a:rPr lang="lv-LV" sz="1600" b="1" dirty="0">
                <a:solidFill>
                  <a:schemeClr val="bg1"/>
                </a:solidFill>
                <a:effectLst/>
                <a:highlight>
                  <a:srgbClr val="FF0000"/>
                </a:highlight>
                <a:ea typeface="Times New Roman" panose="02020603050405020304" pitchFamily="18" charset="0"/>
                <a:cs typeface="Arial" panose="020B0604020202020204" pitchFamily="34" charset="0"/>
              </a:rPr>
              <a:t>Sarkanais indikators</a:t>
            </a:r>
            <a:r>
              <a:rPr lang="lv-LV" sz="1600" dirty="0">
                <a:solidFill>
                  <a:schemeClr val="bg1"/>
                </a:solidFill>
                <a:effectLst/>
                <a:highlight>
                  <a:srgbClr val="FF0000"/>
                </a:highlight>
                <a:ea typeface="Times New Roman" panose="02020603050405020304" pitchFamily="18" charset="0"/>
                <a:cs typeface="Arial" panose="020B0604020202020204" pitchFamily="34" charset="0"/>
              </a:rPr>
              <a:t> </a:t>
            </a:r>
            <a:r>
              <a:rPr lang="lv-LV" sz="1600" dirty="0">
                <a:effectLst/>
                <a:ea typeface="Times New Roman" panose="02020603050405020304" pitchFamily="18" charset="0"/>
                <a:cs typeface="Arial" panose="020B0604020202020204" pitchFamily="34" charset="0"/>
              </a:rPr>
              <a:t>iezīmē apdraudējuma situāciju t.sk. tipiskas akūtas stresa reakcijas kādam no ģimenes locekļiem vai ģimenei kopumā; </a:t>
            </a:r>
            <a:r>
              <a:rPr lang="lv-LV" sz="1600" b="1" dirty="0">
                <a:solidFill>
                  <a:srgbClr val="C00000"/>
                </a:solidFill>
                <a:effectLst/>
                <a:ea typeface="Times New Roman" panose="02020603050405020304" pitchFamily="18" charset="0"/>
                <a:cs typeface="Arial" panose="020B0604020202020204" pitchFamily="34" charset="0"/>
              </a:rPr>
              <a:t>sarkans</a:t>
            </a:r>
            <a:r>
              <a:rPr lang="lv-LV" sz="1600" dirty="0">
                <a:effectLst/>
                <a:ea typeface="Times New Roman" panose="02020603050405020304" pitchFamily="18" charset="0"/>
                <a:cs typeface="Arial" panose="020B0604020202020204" pitchFamily="34" charset="0"/>
              </a:rPr>
              <a:t> iezīmē situācijas, kurās sociālais darbinieks novēro objektīvas akūta apdraudējuma pazīmes, kad ir </a:t>
            </a:r>
            <a:r>
              <a:rPr lang="lv-LV" sz="1600" b="1" u="sng" dirty="0">
                <a:effectLst/>
                <a:ea typeface="Times New Roman" panose="02020603050405020304" pitchFamily="18" charset="0"/>
                <a:cs typeface="Arial" panose="020B0604020202020204" pitchFamily="34" charset="0"/>
              </a:rPr>
              <a:t>nepieciešama tūlītēja, “šeit un tagad” </a:t>
            </a:r>
            <a:r>
              <a:rPr lang="lv-LV" sz="1600" dirty="0">
                <a:effectLst/>
                <a:ea typeface="Times New Roman" panose="02020603050405020304" pitchFamily="18" charset="0"/>
                <a:cs typeface="Arial" panose="020B0604020202020204" pitchFamily="34" charset="0"/>
              </a:rPr>
              <a:t>rīcība apdraudējumu novēršanai un/vai praktiska palīdzība. Dzīvībai apdraudošas situācijas, kas jānovērš tūlīt. </a:t>
            </a:r>
            <a:endParaRPr lang="lv-LV" sz="1400" dirty="0">
              <a:effectLst/>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892A6FF5-949C-4163-AC69-CDF99BD21D22}"/>
              </a:ext>
            </a:extLst>
          </p:cNvPr>
          <p:cNvSpPr txBox="1"/>
          <p:nvPr/>
        </p:nvSpPr>
        <p:spPr>
          <a:xfrm>
            <a:off x="36036" y="2991384"/>
            <a:ext cx="6881441" cy="3785075"/>
          </a:xfrm>
          <a:prstGeom prst="rect">
            <a:avLst/>
          </a:prstGeom>
          <a:noFill/>
        </p:spPr>
        <p:txBody>
          <a:bodyPr wrap="square">
            <a:spAutoFit/>
          </a:bodyPr>
          <a:lstStyle/>
          <a:p>
            <a:pPr algn="just">
              <a:lnSpc>
                <a:spcPct val="150000"/>
              </a:lnSpc>
              <a:spcAft>
                <a:spcPts val="1000"/>
              </a:spcAft>
            </a:pPr>
            <a:r>
              <a:rPr lang="lv-LV" sz="1800" b="1" dirty="0">
                <a:solidFill>
                  <a:schemeClr val="bg1"/>
                </a:solidFill>
                <a:effectLst/>
                <a:highlight>
                  <a:srgbClr val="008000"/>
                </a:highlight>
                <a:ea typeface="Times New Roman" panose="02020603050405020304" pitchFamily="18" charset="0"/>
                <a:cs typeface="Arial" panose="020B0604020202020204" pitchFamily="34" charset="0"/>
              </a:rPr>
              <a:t>Zaļais indikators</a:t>
            </a:r>
            <a:r>
              <a:rPr lang="lv-LV" sz="1800" dirty="0">
                <a:solidFill>
                  <a:schemeClr val="bg1"/>
                </a:solidFill>
                <a:effectLst/>
                <a:highlight>
                  <a:srgbClr val="008000"/>
                </a:highlight>
                <a:ea typeface="Times New Roman" panose="02020603050405020304" pitchFamily="18" charset="0"/>
                <a:cs typeface="Arial" panose="020B0604020202020204" pitchFamily="34" charset="0"/>
              </a:rPr>
              <a:t> </a:t>
            </a:r>
            <a:r>
              <a:rPr lang="lv-LV" sz="1800" dirty="0">
                <a:effectLst/>
                <a:ea typeface="Times New Roman" panose="02020603050405020304" pitchFamily="18" charset="0"/>
                <a:cs typeface="Arial" panose="020B0604020202020204" pitchFamily="34" charset="0"/>
              </a:rPr>
              <a:t>iezīmē situācijas, kuras, lai arī var būt problemātiskas un cilvēku reakcijas sakāpinātas, emocionālas, bet tajās </a:t>
            </a:r>
            <a:r>
              <a:rPr lang="lv-LV" sz="1800" u="sng" dirty="0">
                <a:effectLst/>
                <a:ea typeface="Times New Roman" panose="02020603050405020304" pitchFamily="18" charset="0"/>
                <a:cs typeface="Arial" panose="020B0604020202020204" pitchFamily="34" charset="0"/>
              </a:rPr>
              <a:t>nav novērojams akūts apdraudējums</a:t>
            </a:r>
            <a:r>
              <a:rPr lang="lv-LV" sz="1800" dirty="0">
                <a:effectLst/>
                <a:ea typeface="Times New Roman" panose="02020603050405020304" pitchFamily="18" charset="0"/>
                <a:cs typeface="Arial" panose="020B0604020202020204" pitchFamily="34" charset="0"/>
              </a:rPr>
              <a:t>. Var tikt novēroti apgrūtinājumi vai problēmas ģimenē vai atsevišķu ģimenes locekļu uzvedībā, bet tās nav raksturojamas kā akūtas. Pastāv kādi resursi ģimenē, kas situāciju normalizē «šeit un tagad». </a:t>
            </a:r>
            <a:r>
              <a:rPr lang="lv-LV" sz="1800" u="sng" dirty="0">
                <a:effectLst/>
                <a:ea typeface="Times New Roman" panose="02020603050405020304" pitchFamily="18" charset="0"/>
                <a:cs typeface="Arial" panose="020B0604020202020204" pitchFamily="34" charset="0"/>
              </a:rPr>
              <a:t>Nav nepieciešamības pēc tūlītējas neatliekamas rīcības</a:t>
            </a:r>
            <a:r>
              <a:rPr lang="lv-LV" sz="1800" dirty="0">
                <a:effectLst/>
                <a:ea typeface="Times New Roman" panose="02020603050405020304" pitchFamily="18" charset="0"/>
                <a:cs typeface="Arial" panose="020B0604020202020204" pitchFamily="34" charset="0"/>
              </a:rPr>
              <a:t>, SDĢB pārrunā situāciju ar ģimeni, uzsāk izvērtēšanu vai turpina gadījuma vadīšanu pēc vienošanās vai to papildina. </a:t>
            </a:r>
            <a:endParaRPr lang="lv-LV" sz="1600" dirty="0">
              <a:effectLst/>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80F06AAE-7B55-471D-9779-95807A176AAE}"/>
              </a:ext>
            </a:extLst>
          </p:cNvPr>
          <p:cNvSpPr txBox="1"/>
          <p:nvPr/>
        </p:nvSpPr>
        <p:spPr>
          <a:xfrm>
            <a:off x="6983075" y="474976"/>
            <a:ext cx="5102724" cy="6534546"/>
          </a:xfrm>
          <a:prstGeom prst="rect">
            <a:avLst/>
          </a:prstGeom>
          <a:noFill/>
        </p:spPr>
        <p:txBody>
          <a:bodyPr wrap="square">
            <a:spAutoFit/>
          </a:bodyPr>
          <a:lstStyle/>
          <a:p>
            <a:pPr algn="just">
              <a:lnSpc>
                <a:spcPct val="150000"/>
              </a:lnSpc>
              <a:spcAft>
                <a:spcPts val="1000"/>
              </a:spcAft>
            </a:pPr>
            <a:r>
              <a:rPr lang="lv-LV" sz="1800" b="1" dirty="0">
                <a:solidFill>
                  <a:schemeClr val="tx1">
                    <a:lumMod val="65000"/>
                    <a:lumOff val="35000"/>
                  </a:schemeClr>
                </a:solidFill>
                <a:effectLst/>
                <a:highlight>
                  <a:srgbClr val="FFFF00"/>
                </a:highlight>
                <a:ea typeface="Times New Roman" panose="02020603050405020304" pitchFamily="18" charset="0"/>
                <a:cs typeface="Arial" panose="020B0604020202020204" pitchFamily="34" charset="0"/>
              </a:rPr>
              <a:t>Dzeltenais indikators</a:t>
            </a:r>
            <a:r>
              <a:rPr lang="lv-LV" sz="1800" dirty="0">
                <a:solidFill>
                  <a:schemeClr val="tx1">
                    <a:lumMod val="65000"/>
                    <a:lumOff val="35000"/>
                  </a:schemeClr>
                </a:solidFill>
                <a:effectLst/>
                <a:highlight>
                  <a:srgbClr val="FFFF00"/>
                </a:highlight>
                <a:ea typeface="Times New Roman" panose="02020603050405020304" pitchFamily="18" charset="0"/>
                <a:cs typeface="Arial" panose="020B0604020202020204" pitchFamily="34" charset="0"/>
              </a:rPr>
              <a:t> </a:t>
            </a:r>
            <a:r>
              <a:rPr lang="lv-LV" sz="1800" dirty="0">
                <a:effectLst/>
                <a:ea typeface="Times New Roman" panose="02020603050405020304" pitchFamily="18" charset="0"/>
                <a:cs typeface="Arial" panose="020B0604020202020204" pitchFamily="34" charset="0"/>
              </a:rPr>
              <a:t>iezīmē krīzes un problēmu </a:t>
            </a:r>
            <a:r>
              <a:rPr lang="lv-LV" sz="1800" dirty="0" err="1">
                <a:effectLst/>
                <a:ea typeface="Times New Roman" panose="02020603050405020304" pitchFamily="18" charset="0"/>
                <a:cs typeface="Arial" panose="020B0604020202020204" pitchFamily="34" charset="0"/>
              </a:rPr>
              <a:t>sakāpinājuma</a:t>
            </a:r>
            <a:r>
              <a:rPr lang="lv-LV" sz="1800" dirty="0">
                <a:effectLst/>
                <a:ea typeface="Times New Roman" panose="02020603050405020304" pitchFamily="18" charset="0"/>
                <a:cs typeface="Arial" panose="020B0604020202020204" pitchFamily="34" charset="0"/>
              </a:rPr>
              <a:t> jeb </a:t>
            </a:r>
            <a:r>
              <a:rPr lang="lv-LV" sz="1800" dirty="0" err="1">
                <a:effectLst/>
                <a:ea typeface="Times New Roman" panose="02020603050405020304" pitchFamily="18" charset="0"/>
                <a:cs typeface="Arial" panose="020B0604020202020204" pitchFamily="34" charset="0"/>
              </a:rPr>
              <a:t>eskalēšanās</a:t>
            </a:r>
            <a:r>
              <a:rPr lang="lv-LV" sz="1800" dirty="0">
                <a:effectLst/>
                <a:ea typeface="Times New Roman" panose="02020603050405020304" pitchFamily="18" charset="0"/>
                <a:cs typeface="Arial" panose="020B0604020202020204" pitchFamily="34" charset="0"/>
              </a:rPr>
              <a:t> situācijas, bet tajās ir novērojamas, faktiski apstiprināmas:</a:t>
            </a:r>
            <a:endParaRPr lang="lv-LV" sz="1600" dirty="0">
              <a:effectLst/>
              <a:ea typeface="Calibri" panose="020F0502020204030204" pitchFamily="34" charset="0"/>
              <a:cs typeface="Arial" panose="020B0604020202020204" pitchFamily="34" charset="0"/>
            </a:endParaRPr>
          </a:p>
          <a:p>
            <a:pPr marL="342900" lvl="0" algn="just">
              <a:buFont typeface="+mj-lt"/>
              <a:buAutoNum type="arabicParenR"/>
            </a:pPr>
            <a:r>
              <a:rPr lang="lv-LV" sz="1800" dirty="0">
                <a:effectLst/>
                <a:ea typeface="Times New Roman" panose="02020603050405020304" pitchFamily="18" charset="0"/>
                <a:cs typeface="Arial" panose="020B0604020202020204" pitchFamily="34" charset="0"/>
              </a:rPr>
              <a:t>pieaugušo ģimenes locekļu spējas īsā laikā pārvarēt akūtas stresa reakcijas, un/vai novērojama </a:t>
            </a:r>
            <a:r>
              <a:rPr lang="lv-LV" sz="1800" dirty="0" err="1">
                <a:effectLst/>
                <a:ea typeface="Times New Roman" panose="02020603050405020304" pitchFamily="18" charset="0"/>
                <a:cs typeface="Arial" panose="020B0604020202020204" pitchFamily="34" charset="0"/>
              </a:rPr>
              <a:t>de</a:t>
            </a:r>
            <a:r>
              <a:rPr lang="lv-LV" sz="1800" dirty="0">
                <a:effectLst/>
                <a:ea typeface="Times New Roman" panose="02020603050405020304" pitchFamily="18" charset="0"/>
                <a:cs typeface="Arial" panose="020B0604020202020204" pitchFamily="34" charset="0"/>
              </a:rPr>
              <a:t>-eskalācija; </a:t>
            </a:r>
            <a:endParaRPr lang="lv-LV" sz="1600" dirty="0">
              <a:effectLst/>
              <a:ea typeface="Calibri" panose="020F0502020204030204" pitchFamily="34" charset="0"/>
              <a:cs typeface="Arial" panose="020B0604020202020204" pitchFamily="34" charset="0"/>
            </a:endParaRPr>
          </a:p>
          <a:p>
            <a:pPr marL="342900" lvl="0" algn="just">
              <a:buFont typeface="+mj-lt"/>
              <a:buAutoNum type="arabicParenR"/>
            </a:pPr>
            <a:r>
              <a:rPr lang="lv-LV" sz="1800" dirty="0">
                <a:effectLst/>
                <a:ea typeface="Times New Roman" panose="02020603050405020304" pitchFamily="18" charset="0"/>
                <a:cs typeface="Arial" panose="020B0604020202020204" pitchFamily="34" charset="0"/>
              </a:rPr>
              <a:t>«šeit un tagad» pastāv resursi mazināt </a:t>
            </a:r>
            <a:r>
              <a:rPr lang="lv-LV" sz="1800" dirty="0" err="1">
                <a:effectLst/>
                <a:ea typeface="Times New Roman" panose="02020603050405020304" pitchFamily="18" charset="0"/>
                <a:cs typeface="Arial" panose="020B0604020202020204" pitchFamily="34" charset="0"/>
              </a:rPr>
              <a:t>sakāpinājumu</a:t>
            </a:r>
            <a:r>
              <a:rPr lang="lv-LV" dirty="0">
                <a:ea typeface="Times New Roman" panose="02020603050405020304" pitchFamily="18" charset="0"/>
                <a:cs typeface="Arial" panose="020B0604020202020204" pitchFamily="34" charset="0"/>
              </a:rPr>
              <a:t> un/vai</a:t>
            </a:r>
            <a:r>
              <a:rPr lang="lv-LV" sz="1800" dirty="0">
                <a:effectLst/>
                <a:ea typeface="Times New Roman" panose="02020603050405020304" pitchFamily="18" charset="0"/>
                <a:cs typeface="Arial" panose="020B0604020202020204" pitchFamily="34" charset="0"/>
              </a:rPr>
              <a:t> tūlīt novērst iespējamo apdraudējumu, apdraudējuma avotu.</a:t>
            </a:r>
            <a:endParaRPr lang="lv-LV" sz="1600" dirty="0">
              <a:effectLst/>
              <a:ea typeface="Calibri" panose="020F0502020204030204" pitchFamily="34" charset="0"/>
              <a:cs typeface="Arial" panose="020B0604020202020204" pitchFamily="34" charset="0"/>
            </a:endParaRPr>
          </a:p>
          <a:p>
            <a:pPr marL="342900" lvl="0" algn="just">
              <a:buFont typeface="+mj-lt"/>
              <a:buAutoNum type="arabicParenR"/>
            </a:pPr>
            <a:r>
              <a:rPr lang="lv-LV" sz="1800" dirty="0">
                <a:effectLst/>
                <a:ea typeface="Times New Roman" panose="02020603050405020304" pitchFamily="18" charset="0"/>
                <a:cs typeface="Arial" panose="020B0604020202020204" pitchFamily="34" charset="0"/>
              </a:rPr>
              <a:t>nav novērojamas akūtas stresa reakcijas uz krīzes situāciju (piem., dezorganizācija, murgi, pašnāvības draudi);</a:t>
            </a:r>
            <a:endParaRPr lang="lv-LV" sz="1600" dirty="0">
              <a:effectLst/>
              <a:ea typeface="Calibri" panose="020F0502020204030204" pitchFamily="34" charset="0"/>
              <a:cs typeface="Arial" panose="020B0604020202020204" pitchFamily="34" charset="0"/>
            </a:endParaRPr>
          </a:p>
          <a:p>
            <a:pPr marL="342900" lvl="0" algn="just">
              <a:spcAft>
                <a:spcPts val="1000"/>
              </a:spcAft>
              <a:buFont typeface="+mj-lt"/>
              <a:buAutoNum type="arabicParenR"/>
            </a:pPr>
            <a:r>
              <a:rPr lang="lv-LV" sz="1800" dirty="0">
                <a:effectLst/>
                <a:ea typeface="Times New Roman" panose="02020603050405020304" pitchFamily="18" charset="0"/>
                <a:cs typeface="Arial" panose="020B0604020202020204" pitchFamily="34" charset="0"/>
              </a:rPr>
              <a:t>ir problemātiska un satraucoša situācija, bet nav tiešu akūtu apdraudējumu bērnu un/vai pieaugušo dzīvībai un veselībai. </a:t>
            </a:r>
          </a:p>
          <a:p>
            <a:pPr lvl="0" algn="just">
              <a:lnSpc>
                <a:spcPct val="150000"/>
              </a:lnSpc>
              <a:spcAft>
                <a:spcPts val="1000"/>
              </a:spcAft>
            </a:pPr>
            <a:r>
              <a:rPr lang="lv-LV" u="sng" dirty="0">
                <a:ea typeface="Calibri" panose="020F0502020204030204" pitchFamily="34" charset="0"/>
                <a:cs typeface="Arial" panose="020B0604020202020204" pitchFamily="34" charset="0"/>
              </a:rPr>
              <a:t>Nepieciešama izvērtēšana turpmākajās dienās, fokusējoties uz apdraudējuma risku dinamikas izpēti .</a:t>
            </a:r>
            <a:endParaRPr lang="lv-LV" sz="1600" u="sng" dirty="0">
              <a:effectLst/>
              <a:ea typeface="Calibri" panose="020F0502020204030204" pitchFamily="34" charset="0"/>
              <a:cs typeface="Arial" panose="020B0604020202020204" pitchFamily="34" charset="0"/>
            </a:endParaRPr>
          </a:p>
        </p:txBody>
      </p:sp>
      <p:pic>
        <p:nvPicPr>
          <p:cNvPr id="1026" name="Picture 2" descr="Skatīt avota attēlu">
            <a:extLst>
              <a:ext uri="{FF2B5EF4-FFF2-40B4-BE49-F238E27FC236}">
                <a16:creationId xmlns:a16="http://schemas.microsoft.com/office/drawing/2014/main" id="{F5FE46CD-F503-4DB7-BB09-F74F93B623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8203" y="112987"/>
            <a:ext cx="1727767" cy="422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723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91141B1-FBD6-3370-B51F-9A84A3961025}"/>
              </a:ext>
            </a:extLst>
          </p:cNvPr>
          <p:cNvSpPr>
            <a:spLocks noGrp="1"/>
          </p:cNvSpPr>
          <p:nvPr>
            <p:ph type="title"/>
          </p:nvPr>
        </p:nvSpPr>
        <p:spPr>
          <a:xfrm>
            <a:off x="289743" y="20484"/>
            <a:ext cx="4842696" cy="1325563"/>
          </a:xfrm>
        </p:spPr>
        <p:txBody>
          <a:bodyPr/>
          <a:lstStyle/>
          <a:p>
            <a:r>
              <a:rPr lang="lv-LV" i="0" dirty="0">
                <a:solidFill>
                  <a:schemeClr val="accent1">
                    <a:lumMod val="50000"/>
                  </a:schemeClr>
                </a:solidFill>
              </a:rPr>
              <a:t>Bērns centrā</a:t>
            </a:r>
          </a:p>
        </p:txBody>
      </p:sp>
      <p:graphicFrame>
        <p:nvGraphicFramePr>
          <p:cNvPr id="4" name="Satura vietturis 3">
            <a:extLst>
              <a:ext uri="{FF2B5EF4-FFF2-40B4-BE49-F238E27FC236}">
                <a16:creationId xmlns:a16="http://schemas.microsoft.com/office/drawing/2014/main" id="{2595A1A8-D343-DDEA-274C-CDC9BE0DC8ED}"/>
              </a:ext>
            </a:extLst>
          </p:cNvPr>
          <p:cNvGraphicFramePr>
            <a:graphicFrameLocks noGrp="1"/>
          </p:cNvGraphicFramePr>
          <p:nvPr>
            <p:ph idx="1"/>
            <p:extLst>
              <p:ext uri="{D42A27DB-BD31-4B8C-83A1-F6EECF244321}">
                <p14:modId xmlns:p14="http://schemas.microsoft.com/office/powerpoint/2010/main" val="1165874015"/>
              </p:ext>
            </p:extLst>
          </p:nvPr>
        </p:nvGraphicFramePr>
        <p:xfrm>
          <a:off x="525463" y="1346046"/>
          <a:ext cx="10929118" cy="5491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02186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01064340">
            <a:extLst>
              <a:ext uri="{FF2B5EF4-FFF2-40B4-BE49-F238E27FC236}">
                <a16:creationId xmlns:a16="http://schemas.microsoft.com/office/drawing/2014/main" id="{DBEA6EE6-1B30-4313-8899-1E252B59098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0" y="0"/>
            <a:ext cx="6596643" cy="3819100"/>
          </a:xfrm>
          <a:prstGeom prst="rect">
            <a:avLst/>
          </a:prstGeom>
        </p:spPr>
      </p:pic>
      <p:sp>
        <p:nvSpPr>
          <p:cNvPr id="5" name="TextBox 4">
            <a:extLst>
              <a:ext uri="{FF2B5EF4-FFF2-40B4-BE49-F238E27FC236}">
                <a16:creationId xmlns:a16="http://schemas.microsoft.com/office/drawing/2014/main" id="{5D67ECBC-EFB5-46F4-8501-0C79FDB8D45F}"/>
              </a:ext>
            </a:extLst>
          </p:cNvPr>
          <p:cNvSpPr txBox="1"/>
          <p:nvPr/>
        </p:nvSpPr>
        <p:spPr>
          <a:xfrm>
            <a:off x="221061" y="3903043"/>
            <a:ext cx="7397496" cy="2636691"/>
          </a:xfrm>
          <a:prstGeom prst="rect">
            <a:avLst/>
          </a:prstGeom>
        </p:spPr>
        <p:txBody>
          <a:bodyPr vert="horz" lIns="91440" tIns="45720" rIns="91440" bIns="45720" rtlCol="0" anchor="ctr">
            <a:normAutofit/>
          </a:bodyPr>
          <a:lstStyle/>
          <a:p>
            <a:pPr marL="20955">
              <a:lnSpc>
                <a:spcPct val="90000"/>
              </a:lnSpc>
            </a:pPr>
            <a:r>
              <a:rPr lang="en-US" sz="2000" b="1" dirty="0">
                <a:solidFill>
                  <a:schemeClr val="tx2">
                    <a:lumMod val="50000"/>
                  </a:schemeClr>
                </a:solidFill>
                <a:effectLst/>
              </a:rPr>
              <a:t>PIK </a:t>
            </a:r>
            <a:r>
              <a:rPr lang="en-US" sz="2000" dirty="0" err="1">
                <a:solidFill>
                  <a:schemeClr val="tx2">
                    <a:lumMod val="50000"/>
                  </a:schemeClr>
                </a:solidFill>
                <a:effectLst/>
              </a:rPr>
              <a:t>ir</a:t>
            </a:r>
            <a:r>
              <a:rPr lang="en-US" sz="2000" dirty="0">
                <a:solidFill>
                  <a:schemeClr val="tx2">
                    <a:lumMod val="50000"/>
                  </a:schemeClr>
                </a:solidFill>
                <a:effectLst/>
              </a:rPr>
              <a:t> </a:t>
            </a:r>
            <a:r>
              <a:rPr lang="en-US" sz="2000" dirty="0" err="1">
                <a:solidFill>
                  <a:schemeClr val="tx2">
                    <a:lumMod val="50000"/>
                  </a:schemeClr>
                </a:solidFill>
                <a:effectLst/>
              </a:rPr>
              <a:t>veidots</a:t>
            </a:r>
            <a:r>
              <a:rPr lang="en-US" sz="2000" dirty="0">
                <a:solidFill>
                  <a:schemeClr val="tx2">
                    <a:lumMod val="50000"/>
                  </a:schemeClr>
                </a:solidFill>
                <a:effectLst/>
              </a:rPr>
              <a:t> </a:t>
            </a:r>
            <a:r>
              <a:rPr lang="en-US" sz="2000" dirty="0" err="1">
                <a:solidFill>
                  <a:schemeClr val="tx2">
                    <a:lumMod val="50000"/>
                  </a:schemeClr>
                </a:solidFill>
                <a:effectLst/>
              </a:rPr>
              <a:t>aprūpētāja</a:t>
            </a:r>
            <a:r>
              <a:rPr lang="en-US" sz="2000" dirty="0">
                <a:solidFill>
                  <a:schemeClr val="tx2">
                    <a:lumMod val="50000"/>
                  </a:schemeClr>
                </a:solidFill>
                <a:effectLst/>
              </a:rPr>
              <a:t> </a:t>
            </a:r>
            <a:r>
              <a:rPr lang="en-US" sz="2000" dirty="0" err="1">
                <a:solidFill>
                  <a:schemeClr val="tx2">
                    <a:lumMod val="50000"/>
                  </a:schemeClr>
                </a:solidFill>
                <a:effectLst/>
              </a:rPr>
              <a:t>grūtību</a:t>
            </a:r>
            <a:r>
              <a:rPr lang="en-US" sz="2000" dirty="0">
                <a:solidFill>
                  <a:schemeClr val="tx2">
                    <a:lumMod val="50000"/>
                  </a:schemeClr>
                </a:solidFill>
                <a:effectLst/>
              </a:rPr>
              <a:t> </a:t>
            </a:r>
            <a:r>
              <a:rPr lang="en-US" sz="2000" dirty="0" err="1">
                <a:solidFill>
                  <a:schemeClr val="tx2">
                    <a:lumMod val="50000"/>
                  </a:schemeClr>
                </a:solidFill>
                <a:effectLst/>
              </a:rPr>
              <a:t>izvērtēšanai</a:t>
            </a:r>
            <a:r>
              <a:rPr lang="en-US" sz="2000" dirty="0">
                <a:solidFill>
                  <a:schemeClr val="tx2">
                    <a:lumMod val="50000"/>
                  </a:schemeClr>
                </a:solidFill>
                <a:effectLst/>
              </a:rPr>
              <a:t>, kas </a:t>
            </a:r>
            <a:r>
              <a:rPr lang="en-US" sz="2000" dirty="0" err="1">
                <a:solidFill>
                  <a:schemeClr val="tx2">
                    <a:lumMod val="50000"/>
                  </a:schemeClr>
                </a:solidFill>
                <a:effectLst/>
              </a:rPr>
              <a:t>saistītas</a:t>
            </a:r>
            <a:r>
              <a:rPr lang="en-US" sz="2000" dirty="0">
                <a:solidFill>
                  <a:schemeClr val="tx2">
                    <a:lumMod val="50000"/>
                  </a:schemeClr>
                </a:solidFill>
                <a:effectLst/>
              </a:rPr>
              <a:t> </a:t>
            </a:r>
            <a:r>
              <a:rPr lang="en-US" sz="2000" dirty="0" err="1">
                <a:solidFill>
                  <a:schemeClr val="tx2">
                    <a:lumMod val="50000"/>
                  </a:schemeClr>
                </a:solidFill>
                <a:effectLst/>
              </a:rPr>
              <a:t>ar</a:t>
            </a:r>
            <a:r>
              <a:rPr lang="en-US" sz="2000" dirty="0">
                <a:solidFill>
                  <a:schemeClr val="tx2">
                    <a:lumMod val="50000"/>
                  </a:schemeClr>
                </a:solidFill>
                <a:effectLst/>
              </a:rPr>
              <a:t> </a:t>
            </a:r>
            <a:r>
              <a:rPr lang="en-US" sz="2000" dirty="0" err="1">
                <a:solidFill>
                  <a:schemeClr val="tx2">
                    <a:lumMod val="50000"/>
                  </a:schemeClr>
                </a:solidFill>
                <a:effectLst/>
              </a:rPr>
              <a:t>bērna</a:t>
            </a:r>
            <a:r>
              <a:rPr lang="en-US" sz="2000" dirty="0">
                <a:solidFill>
                  <a:schemeClr val="tx2">
                    <a:lumMod val="50000"/>
                  </a:schemeClr>
                </a:solidFill>
                <a:effectLst/>
              </a:rPr>
              <a:t> </a:t>
            </a:r>
            <a:r>
              <a:rPr lang="en-US" sz="2000" dirty="0" err="1">
                <a:solidFill>
                  <a:schemeClr val="tx2">
                    <a:lumMod val="50000"/>
                  </a:schemeClr>
                </a:solidFill>
                <a:effectLst/>
              </a:rPr>
              <a:t>pamatvajadzību</a:t>
            </a:r>
            <a:r>
              <a:rPr lang="en-US" sz="2000" dirty="0">
                <a:solidFill>
                  <a:schemeClr val="tx2">
                    <a:lumMod val="50000"/>
                  </a:schemeClr>
                </a:solidFill>
                <a:effectLst/>
              </a:rPr>
              <a:t> </a:t>
            </a:r>
            <a:r>
              <a:rPr lang="en-US" sz="2000" dirty="0" err="1">
                <a:solidFill>
                  <a:schemeClr val="tx2">
                    <a:lumMod val="50000"/>
                  </a:schemeClr>
                </a:solidFill>
                <a:effectLst/>
              </a:rPr>
              <a:t>nodrošināšanu</a:t>
            </a:r>
            <a:r>
              <a:rPr lang="en-US" sz="2000" dirty="0">
                <a:solidFill>
                  <a:schemeClr val="tx2">
                    <a:lumMod val="50000"/>
                  </a:schemeClr>
                </a:solidFill>
                <a:effectLst/>
              </a:rPr>
              <a:t>, </a:t>
            </a:r>
            <a:r>
              <a:rPr lang="en-US" sz="2000" dirty="0" err="1">
                <a:solidFill>
                  <a:schemeClr val="tx2">
                    <a:lumMod val="50000"/>
                  </a:schemeClr>
                </a:solidFill>
                <a:effectLst/>
              </a:rPr>
              <a:t>dalot</a:t>
            </a:r>
            <a:r>
              <a:rPr lang="en-US" sz="2000" dirty="0">
                <a:solidFill>
                  <a:schemeClr val="tx2">
                    <a:lumMod val="50000"/>
                  </a:schemeClr>
                </a:solidFill>
                <a:effectLst/>
              </a:rPr>
              <a:t> to </a:t>
            </a:r>
            <a:r>
              <a:rPr lang="en-US" sz="2000" b="1" dirty="0" err="1">
                <a:solidFill>
                  <a:schemeClr val="tx2">
                    <a:lumMod val="50000"/>
                  </a:schemeClr>
                </a:solidFill>
                <a:effectLst/>
              </a:rPr>
              <a:t>četrās</a:t>
            </a:r>
            <a:r>
              <a:rPr lang="en-US" sz="2000" b="1" dirty="0">
                <a:solidFill>
                  <a:schemeClr val="tx2">
                    <a:lumMod val="50000"/>
                  </a:schemeClr>
                </a:solidFill>
                <a:effectLst/>
              </a:rPr>
              <a:t> </a:t>
            </a:r>
            <a:r>
              <a:rPr lang="en-US" sz="2000" b="1" dirty="0" err="1">
                <a:solidFill>
                  <a:schemeClr val="tx2">
                    <a:lumMod val="50000"/>
                  </a:schemeClr>
                </a:solidFill>
                <a:effectLst/>
              </a:rPr>
              <a:t>pamatkopās</a:t>
            </a:r>
            <a:r>
              <a:rPr lang="en-US" sz="2000" b="1" dirty="0">
                <a:solidFill>
                  <a:schemeClr val="tx2">
                    <a:lumMod val="50000"/>
                  </a:schemeClr>
                </a:solidFill>
                <a:effectLst/>
              </a:rPr>
              <a:t>:</a:t>
            </a:r>
            <a:endParaRPr lang="lv-LV" sz="2000" b="1" dirty="0">
              <a:solidFill>
                <a:schemeClr val="tx2">
                  <a:lumMod val="50000"/>
                </a:schemeClr>
              </a:solidFill>
              <a:effectLst/>
            </a:endParaRPr>
          </a:p>
          <a:p>
            <a:pPr marL="20955">
              <a:lnSpc>
                <a:spcPct val="90000"/>
              </a:lnSpc>
            </a:pPr>
            <a:endParaRPr lang="en-US" sz="2000" b="1" dirty="0">
              <a:solidFill>
                <a:schemeClr val="tx2">
                  <a:lumMod val="50000"/>
                </a:schemeClr>
              </a:solidFill>
              <a:effectLst/>
            </a:endParaRPr>
          </a:p>
          <a:p>
            <a:pPr marL="114300" lvl="0">
              <a:lnSpc>
                <a:spcPct val="90000"/>
              </a:lnSpc>
              <a:spcBef>
                <a:spcPts val="475"/>
              </a:spcBef>
              <a:spcAft>
                <a:spcPts val="0"/>
              </a:spcAft>
              <a:buClr>
                <a:srgbClr val="231F20"/>
              </a:buClr>
              <a:buSzPts val="1100"/>
              <a:tabLst>
                <a:tab pos="610235" algn="l"/>
              </a:tabLst>
            </a:pPr>
            <a:r>
              <a:rPr lang="lv-LV" spc="-15" dirty="0">
                <a:solidFill>
                  <a:schemeClr val="tx2">
                    <a:lumMod val="50000"/>
                  </a:schemeClr>
                </a:solidFill>
                <a:effectLst/>
              </a:rPr>
              <a:t>1) </a:t>
            </a:r>
            <a:r>
              <a:rPr lang="en-US" spc="-15" dirty="0">
                <a:solidFill>
                  <a:schemeClr val="tx2">
                    <a:lumMod val="50000"/>
                  </a:schemeClr>
                </a:solidFill>
                <a:effectLst/>
              </a:rPr>
              <a:t>BĒRNA </a:t>
            </a:r>
            <a:r>
              <a:rPr lang="en-US" spc="-120" dirty="0">
                <a:solidFill>
                  <a:schemeClr val="tx2">
                    <a:lumMod val="50000"/>
                  </a:schemeClr>
                </a:solidFill>
                <a:effectLst/>
              </a:rPr>
              <a:t>FIZISKĀ</a:t>
            </a:r>
            <a:r>
              <a:rPr lang="en-US" spc="10" dirty="0">
                <a:solidFill>
                  <a:schemeClr val="tx2">
                    <a:lumMod val="50000"/>
                  </a:schemeClr>
                </a:solidFill>
                <a:effectLst/>
              </a:rPr>
              <a:t> </a:t>
            </a:r>
            <a:r>
              <a:rPr lang="en-US" spc="-15" dirty="0">
                <a:solidFill>
                  <a:schemeClr val="tx2">
                    <a:lumMod val="50000"/>
                  </a:schemeClr>
                </a:solidFill>
                <a:effectLst/>
              </a:rPr>
              <a:t>APRŪPE</a:t>
            </a:r>
            <a:endParaRPr lang="en-US" spc="-120" dirty="0">
              <a:solidFill>
                <a:schemeClr val="tx2">
                  <a:lumMod val="50000"/>
                </a:schemeClr>
              </a:solidFill>
              <a:effectLst/>
            </a:endParaRPr>
          </a:p>
          <a:p>
            <a:pPr marL="114300" lvl="0">
              <a:lnSpc>
                <a:spcPct val="90000"/>
              </a:lnSpc>
              <a:spcBef>
                <a:spcPts val="160"/>
              </a:spcBef>
              <a:buClr>
                <a:srgbClr val="231F20"/>
              </a:buClr>
              <a:buSzPts val="1100"/>
              <a:tabLst>
                <a:tab pos="610235" algn="l"/>
              </a:tabLst>
            </a:pPr>
            <a:r>
              <a:rPr lang="lv-LV" spc="-15" dirty="0">
                <a:solidFill>
                  <a:schemeClr val="tx2">
                    <a:lumMod val="50000"/>
                  </a:schemeClr>
                </a:solidFill>
                <a:effectLst/>
              </a:rPr>
              <a:t>2) </a:t>
            </a:r>
            <a:r>
              <a:rPr lang="en-US" spc="-15" dirty="0">
                <a:solidFill>
                  <a:schemeClr val="tx2">
                    <a:lumMod val="50000"/>
                  </a:schemeClr>
                </a:solidFill>
                <a:effectLst/>
              </a:rPr>
              <a:t>BĒRNA</a:t>
            </a:r>
            <a:r>
              <a:rPr lang="en-US" spc="-120" dirty="0">
                <a:solidFill>
                  <a:schemeClr val="tx2">
                    <a:lumMod val="50000"/>
                  </a:schemeClr>
                </a:solidFill>
                <a:effectLst/>
              </a:rPr>
              <a:t> </a:t>
            </a:r>
            <a:r>
              <a:rPr lang="en-US" spc="-15" dirty="0">
                <a:solidFill>
                  <a:schemeClr val="tx2">
                    <a:lumMod val="50000"/>
                  </a:schemeClr>
                </a:solidFill>
                <a:effectLst/>
              </a:rPr>
              <a:t>DROŠĪBA</a:t>
            </a:r>
            <a:endParaRPr lang="en-US" spc="-120" dirty="0">
              <a:solidFill>
                <a:schemeClr val="tx2">
                  <a:lumMod val="50000"/>
                </a:schemeClr>
              </a:solidFill>
              <a:effectLst/>
            </a:endParaRPr>
          </a:p>
          <a:p>
            <a:pPr marL="114300" lvl="0">
              <a:lnSpc>
                <a:spcPct val="90000"/>
              </a:lnSpc>
              <a:spcBef>
                <a:spcPts val="160"/>
              </a:spcBef>
              <a:buClr>
                <a:srgbClr val="231F20"/>
              </a:buClr>
              <a:buSzPts val="1100"/>
              <a:tabLst>
                <a:tab pos="610235" algn="l"/>
              </a:tabLst>
            </a:pPr>
            <a:r>
              <a:rPr lang="lv-LV" spc="-120" dirty="0">
                <a:solidFill>
                  <a:schemeClr val="tx2">
                    <a:lumMod val="50000"/>
                  </a:schemeClr>
                </a:solidFill>
                <a:effectLst/>
              </a:rPr>
              <a:t>3) </a:t>
            </a:r>
            <a:r>
              <a:rPr lang="en-US" spc="-120" dirty="0">
                <a:solidFill>
                  <a:schemeClr val="tx2">
                    <a:lumMod val="50000"/>
                  </a:schemeClr>
                </a:solidFill>
                <a:effectLst/>
              </a:rPr>
              <a:t>PIESAISTE UN </a:t>
            </a:r>
            <a:r>
              <a:rPr lang="en-US" spc="-15" dirty="0">
                <a:solidFill>
                  <a:schemeClr val="tx2">
                    <a:lumMod val="50000"/>
                  </a:schemeClr>
                </a:solidFill>
                <a:effectLst/>
              </a:rPr>
              <a:t>ATTIECĪBAS</a:t>
            </a:r>
            <a:endParaRPr lang="en-US" spc="-120" dirty="0">
              <a:solidFill>
                <a:schemeClr val="tx2">
                  <a:lumMod val="50000"/>
                </a:schemeClr>
              </a:solidFill>
              <a:effectLst/>
            </a:endParaRPr>
          </a:p>
          <a:p>
            <a:pPr marL="114300" lvl="0">
              <a:lnSpc>
                <a:spcPct val="90000"/>
              </a:lnSpc>
              <a:spcBef>
                <a:spcPts val="160"/>
              </a:spcBef>
              <a:buClr>
                <a:srgbClr val="231F20"/>
              </a:buClr>
              <a:buSzPts val="1100"/>
              <a:tabLst>
                <a:tab pos="610235" algn="l"/>
              </a:tabLst>
            </a:pPr>
            <a:r>
              <a:rPr lang="lv-LV" spc="-120" dirty="0">
                <a:solidFill>
                  <a:schemeClr val="tx2">
                    <a:lumMod val="50000"/>
                  </a:schemeClr>
                </a:solidFill>
                <a:effectLst/>
              </a:rPr>
              <a:t>4) </a:t>
            </a:r>
            <a:r>
              <a:rPr lang="en-US" spc="-120" dirty="0">
                <a:solidFill>
                  <a:schemeClr val="tx2">
                    <a:lumMod val="50000"/>
                  </a:schemeClr>
                </a:solidFill>
                <a:effectLst/>
              </a:rPr>
              <a:t>SOCIĀLĀS </a:t>
            </a:r>
            <a:r>
              <a:rPr lang="en-US" spc="-15" dirty="0">
                <a:solidFill>
                  <a:schemeClr val="tx2">
                    <a:lumMod val="50000"/>
                  </a:schemeClr>
                </a:solidFill>
                <a:effectLst/>
              </a:rPr>
              <a:t>ATTIECĪBAS </a:t>
            </a:r>
            <a:r>
              <a:rPr lang="en-US" spc="-120" dirty="0">
                <a:solidFill>
                  <a:schemeClr val="tx2">
                    <a:lumMod val="50000"/>
                  </a:schemeClr>
                </a:solidFill>
                <a:effectLst/>
              </a:rPr>
              <a:t>UN</a:t>
            </a:r>
            <a:r>
              <a:rPr lang="en-US" spc="10" dirty="0">
                <a:solidFill>
                  <a:schemeClr val="tx2">
                    <a:lumMod val="50000"/>
                  </a:schemeClr>
                </a:solidFill>
                <a:effectLst/>
              </a:rPr>
              <a:t> </a:t>
            </a:r>
            <a:r>
              <a:rPr lang="en-US" spc="-15" dirty="0">
                <a:solidFill>
                  <a:schemeClr val="tx2">
                    <a:lumMod val="50000"/>
                  </a:schemeClr>
                </a:solidFill>
                <a:effectLst/>
              </a:rPr>
              <a:t>ATTĪSTĪBA</a:t>
            </a:r>
            <a:endParaRPr lang="en-US" spc="-120" dirty="0">
              <a:solidFill>
                <a:schemeClr val="tx2">
                  <a:lumMod val="50000"/>
                </a:schemeClr>
              </a:solidFill>
              <a:effectLst/>
            </a:endParaRPr>
          </a:p>
        </p:txBody>
      </p:sp>
      <p:sp>
        <p:nvSpPr>
          <p:cNvPr id="6" name="TextBox 5">
            <a:extLst>
              <a:ext uri="{FF2B5EF4-FFF2-40B4-BE49-F238E27FC236}">
                <a16:creationId xmlns:a16="http://schemas.microsoft.com/office/drawing/2014/main" id="{F95D40B6-AC0A-4248-84D1-4E1B86C44ADA}"/>
              </a:ext>
            </a:extLst>
          </p:cNvPr>
          <p:cNvSpPr txBox="1"/>
          <p:nvPr/>
        </p:nvSpPr>
        <p:spPr>
          <a:xfrm>
            <a:off x="8232135" y="5069337"/>
            <a:ext cx="1933459" cy="1200329"/>
          </a:xfrm>
          <a:prstGeom prst="rect">
            <a:avLst/>
          </a:prstGeom>
          <a:noFill/>
        </p:spPr>
        <p:txBody>
          <a:bodyPr wrap="square" rtlCol="0">
            <a:spAutoFit/>
          </a:bodyPr>
          <a:lstStyle/>
          <a:p>
            <a:pPr algn="ctr">
              <a:spcAft>
                <a:spcPts val="600"/>
              </a:spcAft>
            </a:pPr>
            <a:r>
              <a:rPr lang="lv-LV" dirty="0">
                <a:solidFill>
                  <a:schemeClr val="accent2">
                    <a:lumMod val="50000"/>
                  </a:schemeClr>
                </a:solidFill>
              </a:rPr>
              <a:t>Apdraudējuma riska līmenis (Augsts, vidējs, zems).</a:t>
            </a:r>
          </a:p>
        </p:txBody>
      </p:sp>
      <p:sp>
        <p:nvSpPr>
          <p:cNvPr id="2" name="TextBox 1">
            <a:extLst>
              <a:ext uri="{FF2B5EF4-FFF2-40B4-BE49-F238E27FC236}">
                <a16:creationId xmlns:a16="http://schemas.microsoft.com/office/drawing/2014/main" id="{A5C8CF3A-1544-4CAB-A8DA-74DBD250300B}"/>
              </a:ext>
            </a:extLst>
          </p:cNvPr>
          <p:cNvSpPr txBox="1"/>
          <p:nvPr/>
        </p:nvSpPr>
        <p:spPr>
          <a:xfrm>
            <a:off x="7652086" y="774752"/>
            <a:ext cx="2871216" cy="1754326"/>
          </a:xfrm>
          <a:prstGeom prst="rect">
            <a:avLst/>
          </a:prstGeom>
          <a:noFill/>
        </p:spPr>
        <p:txBody>
          <a:bodyPr wrap="square" rtlCol="0">
            <a:spAutoFit/>
          </a:bodyPr>
          <a:lstStyle/>
          <a:p>
            <a:pPr algn="ctr"/>
            <a:r>
              <a:rPr lang="lv-LV" b="1" dirty="0">
                <a:solidFill>
                  <a:schemeClr val="accent1">
                    <a:lumMod val="50000"/>
                  </a:schemeClr>
                </a:solidFill>
              </a:rPr>
              <a:t>PIK balstās specifiskās pamatvajadzībās konkrētos vecumposmos</a:t>
            </a:r>
          </a:p>
          <a:p>
            <a:pPr algn="ctr"/>
            <a:r>
              <a:rPr lang="lv-LV" b="1" dirty="0">
                <a:solidFill>
                  <a:srgbClr val="FF0000"/>
                </a:solidFill>
              </a:rPr>
              <a:t>0-3</a:t>
            </a:r>
          </a:p>
          <a:p>
            <a:pPr algn="ctr"/>
            <a:r>
              <a:rPr lang="lv-LV" b="1" dirty="0">
                <a:solidFill>
                  <a:schemeClr val="accent1">
                    <a:lumMod val="50000"/>
                  </a:schemeClr>
                </a:solidFill>
              </a:rPr>
              <a:t>4-6</a:t>
            </a:r>
          </a:p>
          <a:p>
            <a:pPr algn="ctr"/>
            <a:r>
              <a:rPr lang="lv-LV" b="1" dirty="0">
                <a:solidFill>
                  <a:schemeClr val="accent1">
                    <a:lumMod val="50000"/>
                  </a:schemeClr>
                </a:solidFill>
              </a:rPr>
              <a:t>7-12</a:t>
            </a:r>
          </a:p>
        </p:txBody>
      </p:sp>
      <p:sp>
        <p:nvSpPr>
          <p:cNvPr id="8" name="TextBox 7">
            <a:extLst>
              <a:ext uri="{FF2B5EF4-FFF2-40B4-BE49-F238E27FC236}">
                <a16:creationId xmlns:a16="http://schemas.microsoft.com/office/drawing/2014/main" id="{A63F6B3B-6741-40DD-B391-A80381A8B364}"/>
              </a:ext>
            </a:extLst>
          </p:cNvPr>
          <p:cNvSpPr txBox="1"/>
          <p:nvPr/>
        </p:nvSpPr>
        <p:spPr>
          <a:xfrm>
            <a:off x="7763257" y="2826941"/>
            <a:ext cx="2871216" cy="1754326"/>
          </a:xfrm>
          <a:prstGeom prst="rect">
            <a:avLst/>
          </a:prstGeom>
          <a:noFill/>
        </p:spPr>
        <p:txBody>
          <a:bodyPr wrap="square" rtlCol="0">
            <a:spAutoFit/>
          </a:bodyPr>
          <a:lstStyle/>
          <a:p>
            <a:pPr algn="ctr"/>
            <a:r>
              <a:rPr lang="lv-LV" b="1" dirty="0">
                <a:solidFill>
                  <a:schemeClr val="accent6">
                    <a:lumMod val="50000"/>
                  </a:schemeClr>
                </a:solidFill>
              </a:rPr>
              <a:t>PIK notiek uz ģimeni vērstā pieejā! </a:t>
            </a:r>
          </a:p>
          <a:p>
            <a:pPr algn="ctr"/>
            <a:r>
              <a:rPr lang="lv-LV" b="1" dirty="0">
                <a:solidFill>
                  <a:schemeClr val="accent6">
                    <a:lumMod val="50000"/>
                  </a:schemeClr>
                </a:solidFill>
              </a:rPr>
              <a:t>Tātad, līdzsvarots skats uz bērna vajadzībām un vecāka iespējām, spējām, kā arī vides faktoriem!</a:t>
            </a:r>
          </a:p>
        </p:txBody>
      </p:sp>
    </p:spTree>
    <p:extLst>
      <p:ext uri="{BB962C8B-B14F-4D97-AF65-F5344CB8AC3E}">
        <p14:creationId xmlns:p14="http://schemas.microsoft.com/office/powerpoint/2010/main" val="558021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a 2">
            <a:extLst>
              <a:ext uri="{FF2B5EF4-FFF2-40B4-BE49-F238E27FC236}">
                <a16:creationId xmlns:a16="http://schemas.microsoft.com/office/drawing/2014/main" id="{C8ABB593-C0C7-42A0-8178-C8590582B6E2}"/>
              </a:ext>
            </a:extLst>
          </p:cNvPr>
          <p:cNvGraphicFramePr>
            <a:graphicFrameLocks noGrp="1"/>
          </p:cNvGraphicFramePr>
          <p:nvPr/>
        </p:nvGraphicFramePr>
        <p:xfrm>
          <a:off x="0" y="0"/>
          <a:ext cx="13218895" cy="7434839"/>
        </p:xfrm>
        <a:graphic>
          <a:graphicData uri="http://schemas.openxmlformats.org/drawingml/2006/table">
            <a:tbl>
              <a:tblPr firstRow="1" bandRow="1">
                <a:tableStyleId>{5C22544A-7EE6-4342-B048-85BDC9FD1C3A}</a:tableStyleId>
              </a:tblPr>
              <a:tblGrid>
                <a:gridCol w="2880360">
                  <a:extLst>
                    <a:ext uri="{9D8B030D-6E8A-4147-A177-3AD203B41FA5}">
                      <a16:colId xmlns:a16="http://schemas.microsoft.com/office/drawing/2014/main" val="2544637434"/>
                    </a:ext>
                  </a:extLst>
                </a:gridCol>
                <a:gridCol w="2496312">
                  <a:extLst>
                    <a:ext uri="{9D8B030D-6E8A-4147-A177-3AD203B41FA5}">
                      <a16:colId xmlns:a16="http://schemas.microsoft.com/office/drawing/2014/main" val="2904954650"/>
                    </a:ext>
                  </a:extLst>
                </a:gridCol>
                <a:gridCol w="2660904">
                  <a:extLst>
                    <a:ext uri="{9D8B030D-6E8A-4147-A177-3AD203B41FA5}">
                      <a16:colId xmlns:a16="http://schemas.microsoft.com/office/drawing/2014/main" val="1281889477"/>
                    </a:ext>
                  </a:extLst>
                </a:gridCol>
                <a:gridCol w="3108960">
                  <a:extLst>
                    <a:ext uri="{9D8B030D-6E8A-4147-A177-3AD203B41FA5}">
                      <a16:colId xmlns:a16="http://schemas.microsoft.com/office/drawing/2014/main" val="1092457762"/>
                    </a:ext>
                  </a:extLst>
                </a:gridCol>
                <a:gridCol w="2072359">
                  <a:extLst>
                    <a:ext uri="{9D8B030D-6E8A-4147-A177-3AD203B41FA5}">
                      <a16:colId xmlns:a16="http://schemas.microsoft.com/office/drawing/2014/main" val="2272459906"/>
                    </a:ext>
                  </a:extLst>
                </a:gridCol>
              </a:tblGrid>
              <a:tr h="509848">
                <a:tc>
                  <a:txBody>
                    <a:bodyPr/>
                    <a:lstStyle/>
                    <a:p>
                      <a:r>
                        <a:rPr lang="lv-LV" b="1" i="0" dirty="0"/>
                        <a:t>IESAISTĪTIE</a:t>
                      </a:r>
                    </a:p>
                  </a:txBody>
                  <a:tcPr/>
                </a:tc>
                <a:tc>
                  <a:txBody>
                    <a:bodyPr/>
                    <a:lstStyle/>
                    <a:p>
                      <a:r>
                        <a:rPr lang="lv-LV" dirty="0"/>
                        <a:t>Bērns</a:t>
                      </a:r>
                    </a:p>
                  </a:txBody>
                  <a:tcPr/>
                </a:tc>
                <a:tc>
                  <a:txBody>
                    <a:bodyPr/>
                    <a:lstStyle/>
                    <a:p>
                      <a:r>
                        <a:rPr lang="lv-LV" dirty="0"/>
                        <a:t>Vecāks</a:t>
                      </a:r>
                    </a:p>
                  </a:txBody>
                  <a:tcPr/>
                </a:tc>
                <a:tc>
                  <a:txBody>
                    <a:bodyPr/>
                    <a:lstStyle/>
                    <a:p>
                      <a:r>
                        <a:rPr lang="lv-LV" dirty="0"/>
                        <a:t>Mijiedarbība</a:t>
                      </a:r>
                    </a:p>
                  </a:txBody>
                  <a:tcPr/>
                </a:tc>
                <a:tc>
                  <a:txBody>
                    <a:bodyPr/>
                    <a:lstStyle/>
                    <a:p>
                      <a:r>
                        <a:rPr lang="lv-LV" dirty="0"/>
                        <a:t>Vide</a:t>
                      </a:r>
                    </a:p>
                  </a:txBody>
                  <a:tcPr/>
                </a:tc>
                <a:extLst>
                  <a:ext uri="{0D108BD9-81ED-4DB2-BD59-A6C34878D82A}">
                    <a16:rowId xmlns:a16="http://schemas.microsoft.com/office/drawing/2014/main" val="1207424293"/>
                  </a:ext>
                </a:extLst>
              </a:tr>
              <a:tr h="1236656">
                <a:tc>
                  <a:txBody>
                    <a:bodyPr/>
                    <a:lstStyle/>
                    <a:p>
                      <a:r>
                        <a:rPr lang="lv-LV" b="1" i="0" dirty="0">
                          <a:solidFill>
                            <a:schemeClr val="bg1"/>
                          </a:solidFill>
                        </a:rPr>
                        <a:t>KONTEKSTS</a:t>
                      </a:r>
                    </a:p>
                  </a:txBody>
                  <a:tcPr>
                    <a:solidFill>
                      <a:schemeClr val="accent1"/>
                    </a:solidFill>
                  </a:tcPr>
                </a:tc>
                <a:tc>
                  <a:txBody>
                    <a:bodyPr/>
                    <a:lstStyle/>
                    <a:p>
                      <a:r>
                        <a:rPr lang="lv-LV" b="1" dirty="0">
                          <a:solidFill>
                            <a:schemeClr val="bg1"/>
                          </a:solidFill>
                        </a:rPr>
                        <a:t>Resursi/trūkums/individuālais raksturojums, vecumposmu konteksts</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1" dirty="0">
                          <a:solidFill>
                            <a:schemeClr val="bg1"/>
                          </a:solidFill>
                        </a:rPr>
                        <a:t>Resursi/trūkums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b="1" dirty="0">
                          <a:solidFill>
                            <a:schemeClr val="bg1"/>
                          </a:solidFill>
                        </a:rPr>
                        <a:t>Spējas/iespējas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b="1" dirty="0">
                          <a:solidFill>
                            <a:schemeClr val="bg1"/>
                          </a:solidFill>
                        </a:rPr>
                        <a:t>Individuālais raksturojums</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1" dirty="0">
                          <a:solidFill>
                            <a:schemeClr val="bg1"/>
                          </a:solidFill>
                        </a:rPr>
                        <a:t>Resursi/trūkums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b="1" dirty="0">
                          <a:solidFill>
                            <a:schemeClr val="bg1"/>
                          </a:solidFill>
                        </a:rPr>
                        <a:t>Ģimenes tradīcija</a:t>
                      </a:r>
                    </a:p>
                    <a:p>
                      <a:pPr marL="0" marR="0" lvl="0" indent="0" algn="l" defTabSz="914400" rtl="0" eaLnBrk="1" fontAlgn="auto" latinLnBrk="0" hangingPunct="1">
                        <a:lnSpc>
                          <a:spcPct val="100000"/>
                        </a:lnSpc>
                        <a:spcBef>
                          <a:spcPts val="0"/>
                        </a:spcBef>
                        <a:spcAft>
                          <a:spcPts val="0"/>
                        </a:spcAft>
                        <a:buClrTx/>
                        <a:buSzTx/>
                        <a:buFontTx/>
                        <a:buNone/>
                        <a:tabLst/>
                        <a:defRPr/>
                      </a:pPr>
                      <a:r>
                        <a:rPr lang="lv-LV" b="1" dirty="0">
                          <a:solidFill>
                            <a:schemeClr val="bg1"/>
                          </a:solidFill>
                        </a:rPr>
                        <a:t>Ģimenes sistēma</a:t>
                      </a:r>
                    </a:p>
                    <a:p>
                      <a:pPr marL="0" marR="0" lvl="0" indent="0" algn="l" defTabSz="914400" rtl="0" eaLnBrk="1" fontAlgn="auto" latinLnBrk="0" hangingPunct="1">
                        <a:lnSpc>
                          <a:spcPct val="100000"/>
                        </a:lnSpc>
                        <a:spcBef>
                          <a:spcPts val="0"/>
                        </a:spcBef>
                        <a:spcAft>
                          <a:spcPts val="0"/>
                        </a:spcAft>
                        <a:buClrTx/>
                        <a:buSzTx/>
                        <a:buFontTx/>
                        <a:buNone/>
                        <a:tabLst/>
                        <a:defRPr/>
                      </a:pPr>
                      <a:r>
                        <a:rPr lang="lv-LV" b="1" dirty="0">
                          <a:solidFill>
                            <a:schemeClr val="bg1"/>
                          </a:solidFill>
                        </a:rPr>
                        <a:t>Tas, kas rodas mijiedarbībā</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1" dirty="0">
                          <a:solidFill>
                            <a:schemeClr val="bg1"/>
                          </a:solidFill>
                        </a:rPr>
                        <a:t>Resursi/trūkums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b="1" dirty="0">
                          <a:solidFill>
                            <a:schemeClr val="bg1"/>
                          </a:solidFill>
                        </a:rPr>
                        <a:t>Kopiena, iespējas, vides drošība, atbalsta pieejamība u.c.</a:t>
                      </a:r>
                    </a:p>
                  </a:txBody>
                  <a:tcPr>
                    <a:solidFill>
                      <a:schemeClr val="accent1"/>
                    </a:solidFill>
                  </a:tcPr>
                </a:tc>
                <a:extLst>
                  <a:ext uri="{0D108BD9-81ED-4DB2-BD59-A6C34878D82A}">
                    <a16:rowId xmlns:a16="http://schemas.microsoft.com/office/drawing/2014/main" val="3133199661"/>
                  </a:ext>
                </a:extLst>
              </a:tr>
              <a:tr h="1243584">
                <a:tc>
                  <a:txBody>
                    <a:bodyPr/>
                    <a:lstStyle/>
                    <a:p>
                      <a:pPr marL="114300" lvl="0">
                        <a:lnSpc>
                          <a:spcPct val="90000"/>
                        </a:lnSpc>
                        <a:spcBef>
                          <a:spcPts val="475"/>
                        </a:spcBef>
                        <a:spcAft>
                          <a:spcPts val="0"/>
                        </a:spcAft>
                        <a:buClr>
                          <a:srgbClr val="231F20"/>
                        </a:buClr>
                        <a:buSzPts val="1100"/>
                        <a:tabLst>
                          <a:tab pos="610235" algn="l"/>
                        </a:tabLst>
                      </a:pPr>
                      <a:r>
                        <a:rPr lang="lv-LV" b="1" spc="-15" dirty="0">
                          <a:solidFill>
                            <a:schemeClr val="bg1"/>
                          </a:solidFill>
                          <a:effectLst/>
                        </a:rPr>
                        <a:t>1) </a:t>
                      </a:r>
                      <a:r>
                        <a:rPr lang="en-US" b="1" spc="-15" dirty="0">
                          <a:solidFill>
                            <a:schemeClr val="bg1"/>
                          </a:solidFill>
                          <a:effectLst/>
                        </a:rPr>
                        <a:t>BĒRNA </a:t>
                      </a:r>
                      <a:r>
                        <a:rPr lang="en-US" b="1" spc="-120" dirty="0">
                          <a:solidFill>
                            <a:schemeClr val="bg1"/>
                          </a:solidFill>
                          <a:effectLst/>
                        </a:rPr>
                        <a:t>FIZISKĀ</a:t>
                      </a:r>
                      <a:r>
                        <a:rPr lang="en-US" b="1" spc="10" dirty="0">
                          <a:solidFill>
                            <a:schemeClr val="bg1"/>
                          </a:solidFill>
                          <a:effectLst/>
                        </a:rPr>
                        <a:t> </a:t>
                      </a:r>
                      <a:r>
                        <a:rPr lang="en-US" b="1" spc="-15" dirty="0">
                          <a:solidFill>
                            <a:schemeClr val="bg1"/>
                          </a:solidFill>
                          <a:effectLst/>
                        </a:rPr>
                        <a:t>APRŪPE</a:t>
                      </a:r>
                      <a:endParaRPr lang="lv-LV" b="1" spc="-15" dirty="0">
                        <a:solidFill>
                          <a:schemeClr val="bg1"/>
                        </a:solidFill>
                        <a:effectLst/>
                      </a:endParaRPr>
                    </a:p>
                    <a:p>
                      <a:pPr marL="114300" marR="0" lvl="0" indent="0" algn="l" defTabSz="914400" rtl="0" eaLnBrk="1" fontAlgn="auto" latinLnBrk="0" hangingPunct="1">
                        <a:lnSpc>
                          <a:spcPct val="90000"/>
                        </a:lnSpc>
                        <a:spcBef>
                          <a:spcPts val="475"/>
                        </a:spcBef>
                        <a:spcAft>
                          <a:spcPts val="0"/>
                        </a:spcAft>
                        <a:buClr>
                          <a:srgbClr val="231F20"/>
                        </a:buClr>
                        <a:buSzPts val="1100"/>
                        <a:buFontTx/>
                        <a:buNone/>
                        <a:tabLst>
                          <a:tab pos="610235" algn="l"/>
                        </a:tabLst>
                        <a:defRPr/>
                      </a:pPr>
                      <a:r>
                        <a:rPr lang="lv-LV" dirty="0"/>
                        <a:t>Apģērbs, pārtika un ēdināšana, mājoklis, veselība, higiēna </a:t>
                      </a:r>
                    </a:p>
                  </a:txBody>
                  <a:tcPr>
                    <a:solidFill>
                      <a:schemeClr val="accent1"/>
                    </a:solidFill>
                  </a:tcPr>
                </a:tc>
                <a:tc>
                  <a:txBody>
                    <a:bodyPr/>
                    <a:lstStyle/>
                    <a:p>
                      <a:endParaRPr lang="lv-LV" dirty="0"/>
                    </a:p>
                  </a:txBody>
                  <a:tcPr/>
                </a:tc>
                <a:tc>
                  <a:txBody>
                    <a:bodyPr/>
                    <a:lstStyle/>
                    <a:p>
                      <a:endParaRPr lang="lv-LV" dirty="0"/>
                    </a:p>
                  </a:txBody>
                  <a:tcPr/>
                </a:tc>
                <a:tc>
                  <a:txBody>
                    <a:bodyPr/>
                    <a:lstStyle/>
                    <a:p>
                      <a:endParaRPr lang="lv-LV" dirty="0"/>
                    </a:p>
                  </a:txBody>
                  <a:tcPr/>
                </a:tc>
                <a:tc>
                  <a:txBody>
                    <a:bodyPr/>
                    <a:lstStyle/>
                    <a:p>
                      <a:endParaRPr lang="lv-LV" dirty="0"/>
                    </a:p>
                  </a:txBody>
                  <a:tcPr/>
                </a:tc>
                <a:extLst>
                  <a:ext uri="{0D108BD9-81ED-4DB2-BD59-A6C34878D82A}">
                    <a16:rowId xmlns:a16="http://schemas.microsoft.com/office/drawing/2014/main" val="1444720959"/>
                  </a:ext>
                </a:extLst>
              </a:tr>
              <a:tr h="1159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1" spc="-15" dirty="0">
                          <a:solidFill>
                            <a:schemeClr val="bg1"/>
                          </a:solidFill>
                          <a:effectLst/>
                        </a:rPr>
                        <a:t>2) </a:t>
                      </a:r>
                      <a:r>
                        <a:rPr lang="en-US" b="1" spc="-15" dirty="0">
                          <a:solidFill>
                            <a:schemeClr val="bg1"/>
                          </a:solidFill>
                          <a:effectLst/>
                        </a:rPr>
                        <a:t>BĒRNA</a:t>
                      </a:r>
                      <a:r>
                        <a:rPr lang="en-US" b="1" spc="-120" dirty="0">
                          <a:solidFill>
                            <a:schemeClr val="bg1"/>
                          </a:solidFill>
                          <a:effectLst/>
                        </a:rPr>
                        <a:t> </a:t>
                      </a:r>
                      <a:r>
                        <a:rPr lang="en-US" b="1" spc="-15" dirty="0">
                          <a:solidFill>
                            <a:schemeClr val="bg1"/>
                          </a:solidFill>
                          <a:effectLst/>
                        </a:rPr>
                        <a:t>DROŠĪBA</a:t>
                      </a:r>
                      <a:endParaRPr lang="en-US" b="1" spc="-120" dirty="0">
                        <a:solidFill>
                          <a:schemeClr val="bg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Uzraudzība, uzraudzība ārpus mājas, drošība mājās un ārpus</a:t>
                      </a:r>
                    </a:p>
                  </a:txBody>
                  <a:tcPr>
                    <a:solidFill>
                      <a:schemeClr val="accent1"/>
                    </a:solidFill>
                  </a:tcPr>
                </a:tc>
                <a:tc>
                  <a:txBody>
                    <a:bodyPr/>
                    <a:lstStyle/>
                    <a:p>
                      <a:endParaRPr lang="lv-LV" dirty="0"/>
                    </a:p>
                  </a:txBody>
                  <a:tcPr/>
                </a:tc>
                <a:tc>
                  <a:txBody>
                    <a:bodyPr/>
                    <a:lstStyle/>
                    <a:p>
                      <a:endParaRPr lang="lv-LV" dirty="0"/>
                    </a:p>
                  </a:txBody>
                  <a:tcPr/>
                </a:tc>
                <a:tc>
                  <a:txBody>
                    <a:bodyPr/>
                    <a:lstStyle/>
                    <a:p>
                      <a:endParaRPr lang="lv-LV" dirty="0"/>
                    </a:p>
                  </a:txBody>
                  <a:tcPr/>
                </a:tc>
                <a:tc>
                  <a:txBody>
                    <a:bodyPr/>
                    <a:lstStyle/>
                    <a:p>
                      <a:endParaRPr lang="lv-LV" dirty="0"/>
                    </a:p>
                  </a:txBody>
                  <a:tcPr/>
                </a:tc>
                <a:extLst>
                  <a:ext uri="{0D108BD9-81ED-4DB2-BD59-A6C34878D82A}">
                    <a16:rowId xmlns:a16="http://schemas.microsoft.com/office/drawing/2014/main" val="603565070"/>
                  </a:ext>
                </a:extLst>
              </a:tr>
              <a:tr h="914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1" spc="-120" dirty="0">
                          <a:solidFill>
                            <a:schemeClr val="bg1"/>
                          </a:solidFill>
                          <a:effectLst/>
                        </a:rPr>
                        <a:t>3) </a:t>
                      </a:r>
                      <a:r>
                        <a:rPr lang="en-US" b="1" spc="-120" dirty="0">
                          <a:solidFill>
                            <a:schemeClr val="bg1"/>
                          </a:solidFill>
                          <a:effectLst/>
                        </a:rPr>
                        <a:t>PIESAISTE UN </a:t>
                      </a:r>
                      <a:r>
                        <a:rPr lang="en-US" b="1" spc="-15" dirty="0">
                          <a:solidFill>
                            <a:schemeClr val="bg1"/>
                          </a:solidFill>
                          <a:effectLst/>
                        </a:rPr>
                        <a:t>ATTIECĪBAS</a:t>
                      </a:r>
                      <a:endParaRPr lang="en-US" b="1" spc="-120" dirty="0">
                        <a:solidFill>
                          <a:schemeClr val="bg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Piesaiste, kopā būšana, attiecības ģimenē</a:t>
                      </a:r>
                    </a:p>
                  </a:txBody>
                  <a:tcPr>
                    <a:solidFill>
                      <a:schemeClr val="accent1"/>
                    </a:solidFill>
                  </a:tcPr>
                </a:tc>
                <a:tc>
                  <a:txBody>
                    <a:bodyPr/>
                    <a:lstStyle/>
                    <a:p>
                      <a:endParaRPr lang="lv-LV" dirty="0"/>
                    </a:p>
                  </a:txBody>
                  <a:tcPr/>
                </a:tc>
                <a:tc>
                  <a:txBody>
                    <a:bodyPr/>
                    <a:lstStyle/>
                    <a:p>
                      <a:endParaRPr lang="lv-LV" dirty="0"/>
                    </a:p>
                  </a:txBody>
                  <a:tcPr/>
                </a:tc>
                <a:tc>
                  <a:txBody>
                    <a:bodyPr/>
                    <a:lstStyle/>
                    <a:p>
                      <a:endParaRPr lang="lv-LV" dirty="0"/>
                    </a:p>
                  </a:txBody>
                  <a:tcPr/>
                </a:tc>
                <a:tc>
                  <a:txBody>
                    <a:bodyPr/>
                    <a:lstStyle/>
                    <a:p>
                      <a:endParaRPr lang="lv-LV" dirty="0"/>
                    </a:p>
                  </a:txBody>
                  <a:tcPr/>
                </a:tc>
                <a:extLst>
                  <a:ext uri="{0D108BD9-81ED-4DB2-BD59-A6C34878D82A}">
                    <a16:rowId xmlns:a16="http://schemas.microsoft.com/office/drawing/2014/main" val="3335047713"/>
                  </a:ext>
                </a:extLst>
              </a:tr>
              <a:tr h="16951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1" spc="-120" dirty="0">
                          <a:solidFill>
                            <a:schemeClr val="bg1"/>
                          </a:solidFill>
                          <a:effectLst/>
                        </a:rPr>
                        <a:t>4) </a:t>
                      </a:r>
                      <a:r>
                        <a:rPr lang="en-US" b="1" spc="-120" dirty="0">
                          <a:solidFill>
                            <a:schemeClr val="bg1"/>
                          </a:solidFill>
                          <a:effectLst/>
                        </a:rPr>
                        <a:t>SOCIĀLĀS </a:t>
                      </a:r>
                      <a:r>
                        <a:rPr lang="en-US" b="1" spc="-15" dirty="0">
                          <a:solidFill>
                            <a:schemeClr val="bg1"/>
                          </a:solidFill>
                          <a:effectLst/>
                        </a:rPr>
                        <a:t>ATTIECĪBAS </a:t>
                      </a:r>
                      <a:r>
                        <a:rPr lang="en-US" b="1" spc="-120" dirty="0">
                          <a:solidFill>
                            <a:schemeClr val="bg1"/>
                          </a:solidFill>
                          <a:effectLst/>
                        </a:rPr>
                        <a:t>UN</a:t>
                      </a:r>
                      <a:r>
                        <a:rPr lang="en-US" b="1" spc="10" dirty="0">
                          <a:solidFill>
                            <a:schemeClr val="bg1"/>
                          </a:solidFill>
                          <a:effectLst/>
                        </a:rPr>
                        <a:t> </a:t>
                      </a:r>
                      <a:r>
                        <a:rPr lang="en-US" b="1" spc="-15" dirty="0">
                          <a:solidFill>
                            <a:schemeClr val="bg1"/>
                          </a:solidFill>
                          <a:effectLst/>
                        </a:rPr>
                        <a:t>ATTĪSTĪBA</a:t>
                      </a:r>
                      <a:endParaRPr lang="en-US" b="1" spc="-120" dirty="0">
                        <a:solidFill>
                          <a:schemeClr val="bg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Mācīšanās un attīstības veicināšana, sociālās attiecības</a:t>
                      </a:r>
                    </a:p>
                  </a:txBody>
                  <a:tcPr>
                    <a:solidFill>
                      <a:schemeClr val="accent1"/>
                    </a:solidFill>
                  </a:tcPr>
                </a:tc>
                <a:tc>
                  <a:txBody>
                    <a:bodyPr/>
                    <a:lstStyle/>
                    <a:p>
                      <a:endParaRPr lang="lv-LV" dirty="0"/>
                    </a:p>
                  </a:txBody>
                  <a:tcPr/>
                </a:tc>
                <a:tc>
                  <a:txBody>
                    <a:bodyPr/>
                    <a:lstStyle/>
                    <a:p>
                      <a:endParaRPr lang="lv-LV" dirty="0"/>
                    </a:p>
                  </a:txBody>
                  <a:tcPr/>
                </a:tc>
                <a:tc>
                  <a:txBody>
                    <a:bodyPr/>
                    <a:lstStyle/>
                    <a:p>
                      <a:endParaRPr lang="lv-LV" dirty="0"/>
                    </a:p>
                  </a:txBody>
                  <a:tcPr/>
                </a:tc>
                <a:tc>
                  <a:txBody>
                    <a:bodyPr/>
                    <a:lstStyle/>
                    <a:p>
                      <a:endParaRPr lang="lv-LV" dirty="0"/>
                    </a:p>
                  </a:txBody>
                  <a:tcPr/>
                </a:tc>
                <a:extLst>
                  <a:ext uri="{0D108BD9-81ED-4DB2-BD59-A6C34878D82A}">
                    <a16:rowId xmlns:a16="http://schemas.microsoft.com/office/drawing/2014/main" val="650982643"/>
                  </a:ext>
                </a:extLst>
              </a:tr>
            </a:tbl>
          </a:graphicData>
        </a:graphic>
      </p:graphicFrame>
    </p:spTree>
    <p:extLst>
      <p:ext uri="{BB962C8B-B14F-4D97-AF65-F5344CB8AC3E}">
        <p14:creationId xmlns:p14="http://schemas.microsoft.com/office/powerpoint/2010/main" val="16662636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a 4">
            <a:extLst>
              <a:ext uri="{FF2B5EF4-FFF2-40B4-BE49-F238E27FC236}">
                <a16:creationId xmlns:a16="http://schemas.microsoft.com/office/drawing/2014/main" id="{3279E54A-CD7D-46DA-98B8-3172C0C96C96}"/>
              </a:ext>
            </a:extLst>
          </p:cNvPr>
          <p:cNvGraphicFramePr>
            <a:graphicFrameLocks noGrp="1"/>
          </p:cNvGraphicFramePr>
          <p:nvPr/>
        </p:nvGraphicFramePr>
        <p:xfrm>
          <a:off x="0" y="0"/>
          <a:ext cx="12192002" cy="8272768"/>
        </p:xfrm>
        <a:graphic>
          <a:graphicData uri="http://schemas.openxmlformats.org/drawingml/2006/table">
            <a:tbl>
              <a:tblPr firstRow="1" bandRow="1">
                <a:tableStyleId>{7DF18680-E054-41AD-8BC1-D1AEF772440D}</a:tableStyleId>
              </a:tblPr>
              <a:tblGrid>
                <a:gridCol w="1490957">
                  <a:extLst>
                    <a:ext uri="{9D8B030D-6E8A-4147-A177-3AD203B41FA5}">
                      <a16:colId xmlns:a16="http://schemas.microsoft.com/office/drawing/2014/main" val="2779460434"/>
                    </a:ext>
                  </a:extLst>
                </a:gridCol>
                <a:gridCol w="3839995">
                  <a:extLst>
                    <a:ext uri="{9D8B030D-6E8A-4147-A177-3AD203B41FA5}">
                      <a16:colId xmlns:a16="http://schemas.microsoft.com/office/drawing/2014/main" val="2291976991"/>
                    </a:ext>
                  </a:extLst>
                </a:gridCol>
                <a:gridCol w="6861050">
                  <a:extLst>
                    <a:ext uri="{9D8B030D-6E8A-4147-A177-3AD203B41FA5}">
                      <a16:colId xmlns:a16="http://schemas.microsoft.com/office/drawing/2014/main" val="147976447"/>
                    </a:ext>
                  </a:extLst>
                </a:gridCol>
              </a:tblGrid>
              <a:tr h="745256">
                <a:tc rowSpan="3">
                  <a:txBody>
                    <a:bodyPr/>
                    <a:lstStyle/>
                    <a:p>
                      <a:pPr algn="ctr"/>
                      <a:r>
                        <a:rPr lang="lv-LV" sz="2800" b="1" dirty="0">
                          <a:solidFill>
                            <a:schemeClr val="bg1"/>
                          </a:solidFill>
                        </a:rPr>
                        <a:t>izvērtēšana</a:t>
                      </a:r>
                    </a:p>
                  </a:txBody>
                  <a:tcPr vert="vert270">
                    <a:solidFill>
                      <a:schemeClr val="accent1">
                        <a:lumMod val="75000"/>
                      </a:schemeClr>
                    </a:solidFill>
                  </a:tcPr>
                </a:tc>
                <a:tc>
                  <a:txBody>
                    <a:bodyPr/>
                    <a:lstStyle/>
                    <a:p>
                      <a:pPr marL="342900" indent="-342900">
                        <a:buAutoNum type="arabicPeriod"/>
                      </a:pPr>
                      <a:r>
                        <a:rPr lang="lv-LV" b="1" dirty="0">
                          <a:solidFill>
                            <a:schemeClr val="bg1"/>
                          </a:solidFill>
                        </a:rPr>
                        <a:t>Pirmreizējās informācijas izvērtēšana</a:t>
                      </a:r>
                    </a:p>
                  </a:txBody>
                  <a:tcPr>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r>
                        <a:rPr lang="lv-LV" sz="1600" b="0" i="0" dirty="0">
                          <a:solidFill>
                            <a:schemeClr val="tx2">
                              <a:lumMod val="75000"/>
                            </a:schemeClr>
                          </a:solidFill>
                        </a:rPr>
                        <a:t>Vai ir krīze, apdraudējums?</a:t>
                      </a:r>
                    </a:p>
                    <a:p>
                      <a:r>
                        <a:rPr lang="lv-LV" sz="1600" b="0" i="0" dirty="0">
                          <a:solidFill>
                            <a:schemeClr val="tx2">
                              <a:lumMod val="75000"/>
                            </a:schemeClr>
                          </a:solidFill>
                        </a:rPr>
                        <a:t>Vai ir klientu </a:t>
                      </a:r>
                      <a:r>
                        <a:rPr lang="lv-LV" sz="1600" b="0" i="0" dirty="0" err="1">
                          <a:solidFill>
                            <a:schemeClr val="tx2">
                              <a:lumMod val="75000"/>
                            </a:schemeClr>
                          </a:solidFill>
                        </a:rPr>
                        <a:t>mērķgrupa</a:t>
                      </a:r>
                      <a:r>
                        <a:rPr lang="lv-LV" sz="1600" b="0" i="0" dirty="0">
                          <a:solidFill>
                            <a:schemeClr val="tx2">
                              <a:lumMod val="75000"/>
                            </a:schemeClr>
                          </a:solidFill>
                        </a:rPr>
                        <a:t>? – ģimenes, kurās bērnu aprūpes nodrošināšanas grūtības un pamešana novārtā ir saistīta ar aprūpētāju atkarību, GRT, ilgstošu nabadzību</a:t>
                      </a:r>
                    </a:p>
                    <a:p>
                      <a:r>
                        <a:rPr lang="lv-LV" sz="1600" b="0" i="0" dirty="0">
                          <a:solidFill>
                            <a:schemeClr val="tx2">
                              <a:lumMod val="75000"/>
                            </a:schemeClr>
                          </a:solidFill>
                        </a:rPr>
                        <a:t>Kas ir klients? - VIENOŠANĀS PAR SADARBĪBU</a:t>
                      </a:r>
                      <a:endParaRPr lang="lv-LV" sz="1600" i="0" dirty="0">
                        <a:solidFill>
                          <a:schemeClr val="tx2">
                            <a:lumMod val="75000"/>
                          </a:schemeClr>
                        </a:solidFill>
                      </a:endParaRPr>
                    </a:p>
                  </a:txBody>
                  <a:tcP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24119807"/>
                  </a:ext>
                </a:extLst>
              </a:tr>
              <a:tr h="1211042">
                <a:tc vMerge="1">
                  <a:txBody>
                    <a:bodyPr/>
                    <a:lstStyle/>
                    <a:p>
                      <a:endParaRPr lang="lv-LV"/>
                    </a:p>
                  </a:txBody>
                  <a:tcPr/>
                </a:tc>
                <a:tc>
                  <a:txBody>
                    <a:bodyPr/>
                    <a:lstStyle/>
                    <a:p>
                      <a:pPr marL="0" indent="0">
                        <a:buNone/>
                      </a:pPr>
                      <a:r>
                        <a:rPr lang="lv-LV" b="1" dirty="0">
                          <a:solidFill>
                            <a:schemeClr val="bg1"/>
                          </a:solidFill>
                        </a:rPr>
                        <a:t>2. Sākotnējā izvērtēšana</a:t>
                      </a:r>
                    </a:p>
                    <a:p>
                      <a:pPr marL="285750" indent="-285750">
                        <a:buFont typeface="Arial" panose="020B0604020202020204" pitchFamily="34" charset="0"/>
                        <a:buChar char="•"/>
                      </a:pPr>
                      <a:r>
                        <a:rPr lang="lv-LV" b="1" dirty="0">
                          <a:solidFill>
                            <a:schemeClr val="bg1"/>
                          </a:solidFill>
                        </a:rPr>
                        <a:t>Pamatinformācijas ievākšana</a:t>
                      </a:r>
                    </a:p>
                    <a:p>
                      <a:pPr marL="285750" indent="-285750">
                        <a:buFont typeface="Arial" panose="020B0604020202020204" pitchFamily="34" charset="0"/>
                        <a:buChar char="•"/>
                      </a:pPr>
                      <a:r>
                        <a:rPr lang="lv-LV" b="1" dirty="0">
                          <a:solidFill>
                            <a:schemeClr val="bg1"/>
                          </a:solidFill>
                        </a:rPr>
                        <a:t>PIK</a:t>
                      </a:r>
                    </a:p>
                    <a:p>
                      <a:pPr marL="285750" indent="-285750">
                        <a:buFontTx/>
                        <a:buChar char="-"/>
                      </a:pPr>
                      <a:endParaRPr lang="lv-LV" b="1" dirty="0">
                        <a:solidFill>
                          <a:schemeClr val="bg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r>
                        <a:rPr lang="lv-LV" sz="1600" i="0" dirty="0">
                          <a:solidFill>
                            <a:schemeClr val="tx2">
                              <a:lumMod val="75000"/>
                            </a:schemeClr>
                          </a:solidFill>
                        </a:rPr>
                        <a:t>«Ģimenes foto» šeit un tagad</a:t>
                      </a:r>
                    </a:p>
                    <a:p>
                      <a:r>
                        <a:rPr lang="lv-LV" sz="1600" i="0" dirty="0">
                          <a:solidFill>
                            <a:schemeClr val="tx2">
                              <a:lumMod val="75000"/>
                            </a:schemeClr>
                          </a:solidFill>
                        </a:rPr>
                        <a:t>Sociālās situācijas noskaidrošana, precizēšana, darba alianses veidošana</a:t>
                      </a:r>
                    </a:p>
                    <a:p>
                      <a:r>
                        <a:rPr lang="lv-LV" sz="1600" i="0" dirty="0">
                          <a:solidFill>
                            <a:schemeClr val="tx2">
                              <a:lumMod val="75000"/>
                            </a:schemeClr>
                          </a:solidFill>
                        </a:rPr>
                        <a:t>Fokuss uz informāciju, kas saistīta ar aprūpētāja, ģimenes spējām, iespējām bērnu </a:t>
                      </a:r>
                      <a:r>
                        <a:rPr lang="lv-LV" sz="1600" i="0">
                          <a:solidFill>
                            <a:schemeClr val="tx2">
                              <a:lumMod val="75000"/>
                            </a:schemeClr>
                          </a:solidFill>
                        </a:rPr>
                        <a:t>aprūpes nodrošināšanā</a:t>
                      </a:r>
                      <a:endParaRPr lang="lv-LV" sz="1600" i="0" dirty="0">
                        <a:solidFill>
                          <a:schemeClr val="tx2">
                            <a:lumMod val="75000"/>
                          </a:schemeClr>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12250591"/>
                  </a:ext>
                </a:extLst>
              </a:tr>
              <a:tr h="775689">
                <a:tc vMerge="1">
                  <a:txBody>
                    <a:bodyPr/>
                    <a:lstStyle/>
                    <a:p>
                      <a:endParaRPr lang="lv-LV"/>
                    </a:p>
                  </a:txBody>
                  <a:tcPr/>
                </a:tc>
                <a:tc>
                  <a:txBody>
                    <a:bodyPr/>
                    <a:lstStyle/>
                    <a:p>
                      <a:pPr marL="0" indent="0">
                        <a:buFontTx/>
                        <a:buNone/>
                      </a:pPr>
                      <a:r>
                        <a:rPr lang="lv-LV" b="1" dirty="0">
                          <a:solidFill>
                            <a:schemeClr val="bg1"/>
                          </a:solidFill>
                        </a:rPr>
                        <a:t>3. Padziļinātā/paplašinātā izvērtēšana</a:t>
                      </a:r>
                    </a:p>
                  </a:txBody>
                  <a:tcPr>
                    <a:lnT w="12700" cap="flat" cmpd="sng" algn="ctr">
                      <a:solidFill>
                        <a:schemeClr val="tx1"/>
                      </a:solidFill>
                      <a:prstDash val="solid"/>
                      <a:round/>
                      <a:headEnd type="none" w="med" len="med"/>
                      <a:tailEnd type="none" w="med" len="med"/>
                    </a:lnT>
                    <a:solidFill>
                      <a:schemeClr val="tx2">
                        <a:lumMod val="60000"/>
                        <a:lumOff val="40000"/>
                      </a:schemeClr>
                    </a:solidFill>
                  </a:tcPr>
                </a:tc>
                <a:tc>
                  <a:txBody>
                    <a:bodyPr/>
                    <a:lstStyle/>
                    <a:p>
                      <a:r>
                        <a:rPr lang="lv-LV" sz="1600" i="0" dirty="0">
                          <a:solidFill>
                            <a:schemeClr val="tx2">
                              <a:lumMod val="75000"/>
                            </a:schemeClr>
                          </a:solidFill>
                        </a:rPr>
                        <a:t>Noskaidrot kādu spēju, prasmju, iespēju, ģimenes sistēmas vai sociālo problēmu (atkarība, nabadzība) trūkums radījis bērnu aprūpes nodrošināšanas vai pamešanas novārtā grūtības. Kur ir grūtības, kas jāmaina, lai ģimenes sistēma darbotos efektīvāk, </a:t>
                      </a:r>
                      <a:r>
                        <a:rPr lang="lv-LV" sz="1600" i="0" dirty="0" err="1">
                          <a:solidFill>
                            <a:schemeClr val="tx2">
                              <a:lumMod val="75000"/>
                            </a:schemeClr>
                          </a:solidFill>
                        </a:rPr>
                        <a:t>atvērtāk</a:t>
                      </a:r>
                      <a:r>
                        <a:rPr lang="lv-LV" sz="1600" i="0" dirty="0">
                          <a:solidFill>
                            <a:schemeClr val="tx2">
                              <a:lumMod val="75000"/>
                            </a:schemeClr>
                          </a:solidFill>
                        </a:rPr>
                        <a:t> un spētu veiksmīgāk vadīt bērna aprūpes nodrošināšanu. IZVĒRTĒŠANAS KOPSAVILKUMS/REKOMENDĀCIJAS</a:t>
                      </a:r>
                    </a:p>
                  </a:txBody>
                  <a:tcP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716266909"/>
                  </a:ext>
                </a:extLst>
              </a:tr>
              <a:tr h="684918">
                <a:tc rowSpan="2">
                  <a:txBody>
                    <a:bodyPr/>
                    <a:lstStyle/>
                    <a:p>
                      <a:pPr algn="ctr"/>
                      <a:r>
                        <a:rPr lang="lv-LV" sz="2800" b="1" dirty="0">
                          <a:solidFill>
                            <a:schemeClr val="bg1"/>
                          </a:solidFill>
                        </a:rPr>
                        <a:t>intervence</a:t>
                      </a:r>
                    </a:p>
                  </a:txBody>
                  <a:tcPr vert="vert270">
                    <a:solidFill>
                      <a:schemeClr val="accent1">
                        <a:lumMod val="75000"/>
                      </a:schemeClr>
                    </a:solidFill>
                  </a:tcPr>
                </a:tc>
                <a:tc>
                  <a:txBody>
                    <a:bodyPr/>
                    <a:lstStyle/>
                    <a:p>
                      <a:r>
                        <a:rPr lang="lv-LV" b="1" dirty="0">
                          <a:solidFill>
                            <a:schemeClr val="bg1"/>
                          </a:solidFill>
                        </a:rPr>
                        <a:t>4. Plānošana </a:t>
                      </a:r>
                    </a:p>
                  </a:txBody>
                  <a:tcPr>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r>
                        <a:rPr lang="lv-LV" sz="1600" i="0" dirty="0">
                          <a:solidFill>
                            <a:schemeClr val="tx2">
                              <a:lumMod val="75000"/>
                            </a:schemeClr>
                          </a:solidFill>
                        </a:rPr>
                        <a:t>Kādas spējas, prasmes jāattīsta? Kādas iespējas, resursi jāattīsta, jāpiesaista? Kā to darīsim? Pēc cik ilga laika posma novērtēsim? SADARBĪBAS PLĀNS</a:t>
                      </a:r>
                    </a:p>
                  </a:txBody>
                  <a:tcP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74348400"/>
                  </a:ext>
                </a:extLst>
              </a:tr>
              <a:tr h="1187119">
                <a:tc vMerge="1">
                  <a:txBody>
                    <a:bodyPr/>
                    <a:lstStyle/>
                    <a:p>
                      <a:endParaRPr lang="lv-LV"/>
                    </a:p>
                  </a:txBody>
                  <a:tcPr/>
                </a:tc>
                <a:tc>
                  <a:txBody>
                    <a:bodyPr/>
                    <a:lstStyle/>
                    <a:p>
                      <a:r>
                        <a:rPr lang="lv-LV" b="1" dirty="0">
                          <a:solidFill>
                            <a:schemeClr val="bg1"/>
                          </a:solidFill>
                        </a:rPr>
                        <a:t>5. Plāna īstenošana</a:t>
                      </a:r>
                    </a:p>
                  </a:txBody>
                  <a:tcPr>
                    <a:lnT w="12700" cap="flat" cmpd="sng" algn="ctr">
                      <a:solidFill>
                        <a:schemeClr val="tx1"/>
                      </a:solidFill>
                      <a:prstDash val="solid"/>
                      <a:round/>
                      <a:headEnd type="none" w="med" len="med"/>
                      <a:tailEnd type="none" w="med" len="med"/>
                    </a:lnT>
                    <a:solidFill>
                      <a:schemeClr val="tx2">
                        <a:lumMod val="60000"/>
                        <a:lumOff val="40000"/>
                      </a:schemeClr>
                    </a:solidFill>
                  </a:tcPr>
                </a:tc>
                <a:tc>
                  <a:txBody>
                    <a:bodyPr/>
                    <a:lstStyle/>
                    <a:p>
                      <a:r>
                        <a:rPr lang="lv-LV" sz="1600" i="0" dirty="0" err="1">
                          <a:solidFill>
                            <a:schemeClr val="tx2">
                              <a:lumMod val="75000"/>
                            </a:schemeClr>
                          </a:solidFill>
                        </a:rPr>
                        <a:t>Starpprofesionāla</a:t>
                      </a:r>
                      <a:r>
                        <a:rPr lang="lv-LV" sz="1600" i="0" dirty="0">
                          <a:solidFill>
                            <a:schemeClr val="tx2">
                              <a:lumMod val="75000"/>
                            </a:schemeClr>
                          </a:solidFill>
                        </a:rPr>
                        <a:t>, </a:t>
                      </a:r>
                      <a:r>
                        <a:rPr lang="lv-LV" sz="1600" i="0" dirty="0" err="1">
                          <a:solidFill>
                            <a:schemeClr val="tx2">
                              <a:lumMod val="75000"/>
                            </a:schemeClr>
                          </a:solidFill>
                        </a:rPr>
                        <a:t>starpinstitucionāla</a:t>
                      </a:r>
                      <a:r>
                        <a:rPr lang="lv-LV" sz="1600" i="0" dirty="0">
                          <a:solidFill>
                            <a:schemeClr val="tx2">
                              <a:lumMod val="75000"/>
                            </a:schemeClr>
                          </a:solidFill>
                        </a:rPr>
                        <a:t> sadarbība. Atbalsts procesā – fokusēšanās uz vienošanās izvirzītajām prasmēm, spējām, attīstības zonām, grūtību pārvarēšana jaunu šķēršļu gadījumā, nepieciešamības gadījumā izmaiņas plānā, papildinājumi pakalpojumos u.c. STARPNOVĒRTĒŠANAS (pēc vienošanās, pēc vajadzības).</a:t>
                      </a:r>
                    </a:p>
                  </a:txBody>
                  <a:tcP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324890341"/>
                  </a:ext>
                </a:extLst>
              </a:tr>
              <a:tr h="816951">
                <a:tc rowSpan="2">
                  <a:txBody>
                    <a:bodyPr/>
                    <a:lstStyle/>
                    <a:p>
                      <a:pPr algn="ctr"/>
                      <a:r>
                        <a:rPr lang="lv-LV" sz="2800" b="1" dirty="0">
                          <a:solidFill>
                            <a:schemeClr val="bg1"/>
                          </a:solidFill>
                        </a:rPr>
                        <a:t>novērtēšana</a:t>
                      </a:r>
                    </a:p>
                  </a:txBody>
                  <a:tcPr vert="vert270">
                    <a:solidFill>
                      <a:schemeClr val="accent1">
                        <a:lumMod val="75000"/>
                      </a:schemeClr>
                    </a:solidFill>
                  </a:tcPr>
                </a:tc>
                <a:tc>
                  <a:txBody>
                    <a:bodyPr/>
                    <a:lstStyle/>
                    <a:p>
                      <a:r>
                        <a:rPr lang="lv-LV" b="1" dirty="0">
                          <a:solidFill>
                            <a:schemeClr val="bg1"/>
                          </a:solidFill>
                        </a:rPr>
                        <a:t>6. Novērtēšana kā starpposms.</a:t>
                      </a:r>
                    </a:p>
                  </a:txBody>
                  <a:tcPr>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r>
                        <a:rPr lang="lv-LV" sz="1600" i="0" dirty="0">
                          <a:solidFill>
                            <a:schemeClr val="tx2">
                              <a:lumMod val="75000"/>
                            </a:schemeClr>
                          </a:solidFill>
                        </a:rPr>
                        <a:t>Kādas izmaiņas? Kas mainās, kas nemainās, kas jāmaina plānos, rīcībā? Kas jāpastiprina?</a:t>
                      </a:r>
                    </a:p>
                  </a:txBody>
                  <a:tcP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66923203"/>
                  </a:ext>
                </a:extLst>
              </a:tr>
              <a:tr h="1246055">
                <a:tc vMerge="1">
                  <a:txBody>
                    <a:bodyPr/>
                    <a:lstStyle/>
                    <a:p>
                      <a:endParaRPr lang="lv-LV"/>
                    </a:p>
                  </a:txBody>
                  <a:tcPr/>
                </a:tc>
                <a:tc>
                  <a:txBody>
                    <a:bodyPr/>
                    <a:lstStyle/>
                    <a:p>
                      <a:r>
                        <a:rPr lang="lv-LV" b="1" dirty="0">
                          <a:solidFill>
                            <a:schemeClr val="bg1"/>
                          </a:solidFill>
                        </a:rPr>
                        <a:t>7. Novērtēšana kā noslēgums.</a:t>
                      </a:r>
                    </a:p>
                  </a:txBody>
                  <a:tcPr>
                    <a:lnT w="12700" cap="flat" cmpd="sng" algn="ctr">
                      <a:solidFill>
                        <a:schemeClr val="tx1"/>
                      </a:solidFill>
                      <a:prstDash val="solid"/>
                      <a:round/>
                      <a:headEnd type="none" w="med" len="med"/>
                      <a:tailEnd type="none" w="med" len="med"/>
                    </a:lnT>
                    <a:solidFill>
                      <a:schemeClr val="tx2">
                        <a:lumMod val="60000"/>
                        <a:lumOff val="40000"/>
                      </a:schemeClr>
                    </a:solidFill>
                  </a:tcPr>
                </a:tc>
                <a:tc>
                  <a:txBody>
                    <a:bodyPr/>
                    <a:lstStyle/>
                    <a:p>
                      <a:r>
                        <a:rPr lang="lv-LV" sz="1600" i="0" dirty="0">
                          <a:solidFill>
                            <a:schemeClr val="tx2">
                              <a:lumMod val="75000"/>
                            </a:schemeClr>
                          </a:solidFill>
                        </a:rPr>
                        <a:t>Sadarbības kopsavilkums. Atvadas. </a:t>
                      </a:r>
                      <a:r>
                        <a:rPr lang="lv-LV" sz="1600" i="0" dirty="0" err="1">
                          <a:solidFill>
                            <a:schemeClr val="tx2">
                              <a:lumMod val="75000"/>
                            </a:schemeClr>
                          </a:solidFill>
                        </a:rPr>
                        <a:t>Pēcnovērošana</a:t>
                      </a:r>
                      <a:r>
                        <a:rPr lang="lv-LV" sz="1600" i="0" dirty="0">
                          <a:solidFill>
                            <a:schemeClr val="tx2">
                              <a:lumMod val="75000"/>
                            </a:schemeClr>
                          </a:solidFill>
                        </a:rPr>
                        <a:t>. Pakalpojumi ārpus GV.</a:t>
                      </a:r>
                    </a:p>
                  </a:txBody>
                  <a:tcP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644070971"/>
                  </a:ext>
                </a:extLst>
              </a:tr>
            </a:tbl>
          </a:graphicData>
        </a:graphic>
      </p:graphicFrame>
    </p:spTree>
    <p:extLst>
      <p:ext uri="{BB962C8B-B14F-4D97-AF65-F5344CB8AC3E}">
        <p14:creationId xmlns:p14="http://schemas.microsoft.com/office/powerpoint/2010/main" val="21083446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atura vietturis 4">
            <a:extLst>
              <a:ext uri="{FF2B5EF4-FFF2-40B4-BE49-F238E27FC236}">
                <a16:creationId xmlns:a16="http://schemas.microsoft.com/office/drawing/2014/main" id="{442FA190-A80F-AD16-5081-CE1A1C2EF5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942" y="643467"/>
            <a:ext cx="9904115" cy="5571065"/>
          </a:xfrm>
          <a:prstGeom prst="rect">
            <a:avLst/>
          </a:prstGeom>
          <a:ln>
            <a:noFill/>
          </a:ln>
        </p:spPr>
      </p:pic>
    </p:spTree>
    <p:extLst>
      <p:ext uri="{BB962C8B-B14F-4D97-AF65-F5344CB8AC3E}">
        <p14:creationId xmlns:p14="http://schemas.microsoft.com/office/powerpoint/2010/main" val="14070185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atura vietturis 3">
            <a:extLst>
              <a:ext uri="{FF2B5EF4-FFF2-40B4-BE49-F238E27FC236}">
                <a16:creationId xmlns:a16="http://schemas.microsoft.com/office/drawing/2014/main" id="{FCF88357-C9E1-670F-E8CD-BE75B9E2AE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318434" cy="6929119"/>
          </a:xfrm>
          <a:prstGeom prst="rect">
            <a:avLst/>
          </a:prstGeom>
          <a:ln>
            <a:noFill/>
          </a:ln>
        </p:spPr>
      </p:pic>
    </p:spTree>
    <p:extLst>
      <p:ext uri="{BB962C8B-B14F-4D97-AF65-F5344CB8AC3E}">
        <p14:creationId xmlns:p14="http://schemas.microsoft.com/office/powerpoint/2010/main" val="10548759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atura vietturis 3" descr="Attēls, kurā ir ekrānuzņē​​​mums&#10;&#10;Apraksts ģenerēts automātiski">
            <a:extLst>
              <a:ext uri="{FF2B5EF4-FFF2-40B4-BE49-F238E27FC236}">
                <a16:creationId xmlns:a16="http://schemas.microsoft.com/office/drawing/2014/main" id="{9C4B4424-F9D1-71E2-6114-ED6BD01D39C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4519"/>
          <a:stretch/>
        </p:blipFill>
        <p:spPr bwMode="auto">
          <a:xfrm>
            <a:off x="325120" y="95085"/>
            <a:ext cx="11430000" cy="67336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724371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9BD4247-E499-9CC5-E42C-7AE33EE31346}"/>
              </a:ext>
            </a:extLst>
          </p:cNvPr>
          <p:cNvSpPr>
            <a:spLocks noGrp="1"/>
          </p:cNvSpPr>
          <p:nvPr>
            <p:ph type="title"/>
          </p:nvPr>
        </p:nvSpPr>
        <p:spPr>
          <a:xfrm>
            <a:off x="525717" y="192025"/>
            <a:ext cx="11151171" cy="1325563"/>
          </a:xfrm>
        </p:spPr>
        <p:txBody>
          <a:bodyPr>
            <a:noAutofit/>
          </a:bodyPr>
          <a:lstStyle/>
          <a:p>
            <a:pPr algn="ctr"/>
            <a:r>
              <a:rPr lang="lv-LV" sz="3600" dirty="0">
                <a:solidFill>
                  <a:schemeClr val="accent1">
                    <a:lumMod val="50000"/>
                  </a:schemeClr>
                </a:solidFill>
                <a:latin typeface="Poppins" panose="00000500000000000000" pitchFamily="50" charset="-70"/>
                <a:cs typeface="Poppins" panose="00000500000000000000" pitchFamily="50" charset="-70"/>
              </a:rPr>
              <a:t>Ieteikumi sociālajiem darbiniekiem pārskatu sagatavošanai priekš Bāriņtiesas (1-2)</a:t>
            </a:r>
          </a:p>
        </p:txBody>
      </p:sp>
      <p:sp>
        <p:nvSpPr>
          <p:cNvPr id="3" name="Satura vietturis 2">
            <a:extLst>
              <a:ext uri="{FF2B5EF4-FFF2-40B4-BE49-F238E27FC236}">
                <a16:creationId xmlns:a16="http://schemas.microsoft.com/office/drawing/2014/main" id="{C174A713-A5C0-D2A7-30E5-451A53BF9EDC}"/>
              </a:ext>
            </a:extLst>
          </p:cNvPr>
          <p:cNvSpPr>
            <a:spLocks noGrp="1"/>
          </p:cNvSpPr>
          <p:nvPr>
            <p:ph idx="1"/>
          </p:nvPr>
        </p:nvSpPr>
        <p:spPr>
          <a:xfrm>
            <a:off x="228600" y="1825624"/>
            <a:ext cx="11448288" cy="4840351"/>
          </a:xfrm>
        </p:spPr>
        <p:txBody>
          <a:bodyPr>
            <a:normAutofit fontScale="77500" lnSpcReduction="20000"/>
          </a:bodyPr>
          <a:lstStyle/>
          <a:p>
            <a:pPr marL="342900" lvl="0" indent="-342900" algn="just">
              <a:lnSpc>
                <a:spcPct val="120000"/>
              </a:lnSpc>
              <a:spcBef>
                <a:spcPts val="1200"/>
              </a:spcBef>
              <a:spcAft>
                <a:spcPts val="1200"/>
              </a:spcAft>
              <a:buFont typeface="Symbol" panose="05050102010706020507" pitchFamily="18" charset="2"/>
              <a:buChar char=""/>
            </a:pPr>
            <a:r>
              <a:rPr lang="lv-LV" sz="1800" dirty="0">
                <a:solidFill>
                  <a:srgbClr val="000000"/>
                </a:solidFill>
                <a:effectLst/>
                <a:latin typeface="Poppins" panose="00000500000000000000" pitchFamily="50" charset="-70"/>
                <a:ea typeface="Times New Roman" panose="02020603050405020304" pitchFamily="18" charset="0"/>
                <a:cs typeface="Poppins" panose="00000500000000000000" pitchFamily="50" charset="-70"/>
              </a:rPr>
              <a:t>Pārskats ir jāveido atbilstoši sociālo darbinieku profesionālās ētikas kodeksa noteiktajām normām un SD ĢB principiem.</a:t>
            </a:r>
          </a:p>
          <a:p>
            <a:pPr marL="342900" lvl="0" indent="-342900" algn="just">
              <a:lnSpc>
                <a:spcPct val="120000"/>
              </a:lnSpc>
              <a:spcBef>
                <a:spcPts val="1200"/>
              </a:spcBef>
              <a:spcAft>
                <a:spcPts val="1200"/>
              </a:spcAft>
              <a:buFont typeface="Symbol" panose="05050102010706020507" pitchFamily="18" charset="2"/>
              <a:buChar char=""/>
            </a:pPr>
            <a:r>
              <a:rPr lang="lv-LV" sz="1800" dirty="0">
                <a:solidFill>
                  <a:srgbClr val="000000"/>
                </a:solidFill>
                <a:effectLst/>
                <a:latin typeface="Poppins" panose="00000500000000000000" pitchFamily="50" charset="-70"/>
                <a:ea typeface="Times New Roman" panose="02020603050405020304" pitchFamily="18" charset="0"/>
                <a:cs typeface="Poppins" panose="00000500000000000000" pitchFamily="50" charset="-70"/>
              </a:rPr>
              <a:t>Pārskatā ir jāatspoguļo realitātes fakti un objektīvi, pamatoti sociālā darbinieka izvērtēšanas secinājumi par klienta sociālo situāciju savas kompetences ietvaros. </a:t>
            </a:r>
            <a:endParaRPr lang="lv-LV" sz="1800" dirty="0">
              <a:effectLst/>
              <a:latin typeface="Poppins" panose="00000500000000000000" pitchFamily="50" charset="-70"/>
              <a:ea typeface="Calibri" panose="020F0502020204030204" pitchFamily="34" charset="0"/>
              <a:cs typeface="Poppins" panose="00000500000000000000" pitchFamily="50" charset="-70"/>
            </a:endParaRPr>
          </a:p>
          <a:p>
            <a:pPr marL="342900" lvl="0" indent="-342900" algn="just">
              <a:lnSpc>
                <a:spcPct val="120000"/>
              </a:lnSpc>
              <a:spcBef>
                <a:spcPts val="1200"/>
              </a:spcBef>
              <a:spcAft>
                <a:spcPts val="1200"/>
              </a:spcAft>
              <a:buFont typeface="Symbol" panose="05050102010706020507" pitchFamily="18" charset="2"/>
              <a:buChar char=""/>
            </a:pPr>
            <a:r>
              <a:rPr lang="lv-LV" sz="1800" dirty="0">
                <a:solidFill>
                  <a:srgbClr val="000000"/>
                </a:solidFill>
                <a:effectLst/>
                <a:latin typeface="Poppins" panose="00000500000000000000" pitchFamily="50" charset="-70"/>
                <a:ea typeface="Times New Roman" panose="02020603050405020304" pitchFamily="18" charset="0"/>
                <a:cs typeface="Poppins" panose="00000500000000000000" pitchFamily="50" charset="-70"/>
              </a:rPr>
              <a:t>Sociālā darbinieka pārskatā nedrīkst sniegt pieņēmumus, fantāzijas, nepamatotus slēdzienus vai apgalvojumus, vērtējumus. </a:t>
            </a:r>
            <a:endParaRPr lang="lv-LV" sz="1800" dirty="0">
              <a:effectLst/>
              <a:latin typeface="Poppins" panose="00000500000000000000" pitchFamily="50" charset="-70"/>
              <a:ea typeface="Calibri" panose="020F0502020204030204" pitchFamily="34" charset="0"/>
              <a:cs typeface="Poppins" panose="00000500000000000000" pitchFamily="50" charset="-70"/>
            </a:endParaRPr>
          </a:p>
          <a:p>
            <a:pPr marL="342900" lvl="0" indent="-342900" algn="just">
              <a:lnSpc>
                <a:spcPct val="120000"/>
              </a:lnSpc>
              <a:spcBef>
                <a:spcPts val="1200"/>
              </a:spcBef>
              <a:spcAft>
                <a:spcPts val="1200"/>
              </a:spcAft>
              <a:buFont typeface="Symbol" panose="05050102010706020507" pitchFamily="18" charset="2"/>
              <a:buChar char=""/>
            </a:pPr>
            <a:r>
              <a:rPr lang="lv-LV" sz="1800" dirty="0">
                <a:solidFill>
                  <a:srgbClr val="000000"/>
                </a:solidFill>
                <a:effectLst/>
                <a:latin typeface="Poppins" panose="00000500000000000000" pitchFamily="50" charset="-70"/>
                <a:ea typeface="Times New Roman" panose="02020603050405020304" pitchFamily="18" charset="0"/>
                <a:cs typeface="Poppins" panose="00000500000000000000" pitchFamily="50" charset="-70"/>
              </a:rPr>
              <a:t>Apzināti jāseko savas atspoguļotās informācijas vai interpretāciju precizitātei un korektumam.</a:t>
            </a:r>
            <a:endParaRPr lang="lv-LV" sz="1800" dirty="0">
              <a:effectLst/>
              <a:latin typeface="Poppins" panose="00000500000000000000" pitchFamily="50" charset="-70"/>
              <a:ea typeface="Calibri" panose="020F0502020204030204" pitchFamily="34" charset="0"/>
              <a:cs typeface="Poppins" panose="00000500000000000000" pitchFamily="50" charset="-70"/>
            </a:endParaRPr>
          </a:p>
          <a:p>
            <a:pPr marL="342900" lvl="0" indent="-342900" algn="just">
              <a:lnSpc>
                <a:spcPct val="120000"/>
              </a:lnSpc>
              <a:spcBef>
                <a:spcPts val="1200"/>
              </a:spcBef>
              <a:spcAft>
                <a:spcPts val="1200"/>
              </a:spcAft>
              <a:buFont typeface="Symbol" panose="05050102010706020507" pitchFamily="18" charset="2"/>
              <a:buChar char=""/>
            </a:pPr>
            <a:r>
              <a:rPr lang="lv-LV" sz="1800" dirty="0">
                <a:solidFill>
                  <a:srgbClr val="000000"/>
                </a:solidFill>
                <a:effectLst/>
                <a:latin typeface="Poppins" panose="00000500000000000000" pitchFamily="50" charset="-70"/>
                <a:ea typeface="Times New Roman" panose="02020603050405020304" pitchFamily="18" charset="0"/>
                <a:cs typeface="Poppins" panose="00000500000000000000" pitchFamily="50" charset="-70"/>
              </a:rPr>
              <a:t>Pārskata gatavošanā ir jāseko terminu lietošanai. Vēlams izvairīties no profesionālā žargona jeb “</a:t>
            </a:r>
            <a:r>
              <a:rPr lang="lv-LV" sz="1800" dirty="0" err="1">
                <a:solidFill>
                  <a:srgbClr val="000000"/>
                </a:solidFill>
                <a:effectLst/>
                <a:latin typeface="Poppins" panose="00000500000000000000" pitchFamily="50" charset="-70"/>
                <a:ea typeface="Times New Roman" panose="02020603050405020304" pitchFamily="18" charset="0"/>
                <a:cs typeface="Poppins" panose="00000500000000000000" pitchFamily="50" charset="-70"/>
              </a:rPr>
              <a:t>nevārdu</a:t>
            </a:r>
            <a:r>
              <a:rPr lang="lv-LV" sz="1800" dirty="0">
                <a:solidFill>
                  <a:srgbClr val="000000"/>
                </a:solidFill>
                <a:effectLst/>
                <a:latin typeface="Poppins" panose="00000500000000000000" pitchFamily="50" charset="-70"/>
                <a:ea typeface="Times New Roman" panose="02020603050405020304" pitchFamily="18" charset="0"/>
                <a:cs typeface="Poppins" panose="00000500000000000000" pitchFamily="50" charset="-70"/>
              </a:rPr>
              <a:t>” lietošanas (piem., atkarīgais, invalīds, nefunkcionējošs, </a:t>
            </a:r>
            <a:r>
              <a:rPr lang="lv-LV" sz="1800" dirty="0" err="1">
                <a:solidFill>
                  <a:srgbClr val="000000"/>
                </a:solidFill>
                <a:effectLst/>
                <a:latin typeface="Poppins" panose="00000500000000000000" pitchFamily="50" charset="-70"/>
                <a:ea typeface="Times New Roman" panose="02020603050405020304" pitchFamily="18" charset="0"/>
                <a:cs typeface="Poppins" panose="00000500000000000000" pitchFamily="50" charset="-70"/>
              </a:rPr>
              <a:t>disfunkcionāls</a:t>
            </a:r>
            <a:r>
              <a:rPr lang="lv-LV" sz="1800" dirty="0">
                <a:solidFill>
                  <a:srgbClr val="000000"/>
                </a:solidFill>
                <a:effectLst/>
                <a:latin typeface="Poppins" panose="00000500000000000000" pitchFamily="50" charset="-70"/>
                <a:ea typeface="Times New Roman" panose="02020603050405020304" pitchFamily="18" charset="0"/>
                <a:cs typeface="Poppins" panose="00000500000000000000" pitchFamily="50" charset="-70"/>
              </a:rPr>
              <a:t>, GRT, nediagnosticēti GRT utt.) un vispārīgo profesionālo terminu lietošanas (piem., sociālā funkcionēšana, ģimenes disfunkcija, vardarbība). </a:t>
            </a:r>
            <a:endParaRPr lang="lv-LV" sz="1800" dirty="0">
              <a:effectLst/>
              <a:latin typeface="Poppins" panose="00000500000000000000" pitchFamily="50" charset="-70"/>
              <a:ea typeface="Calibri" panose="020F0502020204030204" pitchFamily="34" charset="0"/>
              <a:cs typeface="Poppins" panose="00000500000000000000" pitchFamily="50" charset="-70"/>
            </a:endParaRPr>
          </a:p>
          <a:p>
            <a:pPr marL="342900" lvl="0" indent="-342900" algn="just">
              <a:lnSpc>
                <a:spcPct val="120000"/>
              </a:lnSpc>
              <a:spcBef>
                <a:spcPts val="1200"/>
              </a:spcBef>
              <a:spcAft>
                <a:spcPts val="1200"/>
              </a:spcAft>
              <a:buFont typeface="Symbol" panose="05050102010706020507" pitchFamily="18" charset="2"/>
              <a:buChar char=""/>
            </a:pPr>
            <a:r>
              <a:rPr lang="lv-LV" sz="1800" dirty="0">
                <a:solidFill>
                  <a:srgbClr val="000000"/>
                </a:solidFill>
                <a:effectLst/>
                <a:latin typeface="Poppins" panose="00000500000000000000" pitchFamily="50" charset="-70"/>
                <a:ea typeface="Times New Roman" panose="02020603050405020304" pitchFamily="18" charset="0"/>
                <a:cs typeface="Poppins" panose="00000500000000000000" pitchFamily="50" charset="-70"/>
              </a:rPr>
              <a:t>Ja pārskatā ir jānosauc konkrētas klienta problēmas, tad būtu vēlams balstīties tikai uz novēroto pazīmju aprakstu, piemēram, ir novērotas šādas alkohola atkarības (fiziskas vardarbības, GRT, akūta stresa reakciju u. c.) pazīmes. Pazīmju nosaukšanai sociālais darbinieks izmanto tos pašus palīgmateriālus, kurus pielieto izvērtēšanā (Ministrijas metodiskās rokasgrāmatas, starptautiskie klasifikatori u. c.).</a:t>
            </a:r>
            <a:endParaRPr lang="lv-LV" sz="1800" dirty="0">
              <a:effectLst/>
              <a:latin typeface="Poppins" panose="00000500000000000000" pitchFamily="50" charset="-70"/>
              <a:ea typeface="Calibri" panose="020F0502020204030204" pitchFamily="34" charset="0"/>
              <a:cs typeface="Poppins" panose="00000500000000000000" pitchFamily="50" charset="-70"/>
            </a:endParaRPr>
          </a:p>
          <a:p>
            <a:pPr marL="0" indent="0">
              <a:buNone/>
            </a:pPr>
            <a:endParaRPr lang="lv-LV" dirty="0">
              <a:latin typeface="Poppins" panose="00000500000000000000" pitchFamily="50" charset="-70"/>
              <a:cs typeface="Poppins" panose="00000500000000000000" pitchFamily="50" charset="-70"/>
            </a:endParaRPr>
          </a:p>
        </p:txBody>
      </p:sp>
    </p:spTree>
    <p:extLst>
      <p:ext uri="{BB962C8B-B14F-4D97-AF65-F5344CB8AC3E}">
        <p14:creationId xmlns:p14="http://schemas.microsoft.com/office/powerpoint/2010/main" val="25629412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6CA5CEDF-4004-D83B-7B16-D83A7947C840}"/>
              </a:ext>
            </a:extLst>
          </p:cNvPr>
          <p:cNvSpPr>
            <a:spLocks noGrp="1"/>
          </p:cNvSpPr>
          <p:nvPr>
            <p:ph idx="1"/>
          </p:nvPr>
        </p:nvSpPr>
        <p:spPr>
          <a:xfrm>
            <a:off x="112776" y="1472184"/>
            <a:ext cx="12079224" cy="5678423"/>
          </a:xfrm>
        </p:spPr>
        <p:txBody>
          <a:bodyPr>
            <a:normAutofit fontScale="55000" lnSpcReduction="20000"/>
          </a:bodyPr>
          <a:lstStyle/>
          <a:p>
            <a:pPr marL="342900" lvl="0" indent="-342900" algn="just">
              <a:lnSpc>
                <a:spcPct val="120000"/>
              </a:lnSpc>
              <a:spcBef>
                <a:spcPts val="1200"/>
              </a:spcBef>
              <a:spcAft>
                <a:spcPts val="1200"/>
              </a:spcAft>
              <a:buFont typeface="Symbol" panose="05050102010706020507" pitchFamily="18" charset="2"/>
              <a:buChar char=""/>
            </a:pPr>
            <a:r>
              <a:rPr lang="lv-LV" sz="2800" dirty="0">
                <a:solidFill>
                  <a:srgbClr val="000000"/>
                </a:solidFill>
                <a:effectLst/>
                <a:latin typeface="Poppins" panose="00000500000000000000" pitchFamily="50" charset="-70"/>
                <a:ea typeface="Times New Roman" panose="02020603050405020304" pitchFamily="18" charset="0"/>
                <a:cs typeface="Poppins" panose="00000500000000000000" pitchFamily="50" charset="-70"/>
              </a:rPr>
              <a:t>Pārskata sagatavošanā vēlams izvairīties no “smago” vārdu un vispārinātu apgalvojumu lietošanas (piem., vecāks ir vardarbīgs, vecāks nespēj nodrošināt pilnvērtīgu bērna aprūpi, vecāku neinteresē bērna labklājība) un no diagnožu uzlikšanas (atkarīgs, psihiski slims, </a:t>
            </a:r>
            <a:r>
              <a:rPr lang="lv-LV" sz="2800" dirty="0" err="1">
                <a:solidFill>
                  <a:srgbClr val="000000"/>
                </a:solidFill>
                <a:effectLst/>
                <a:latin typeface="Poppins" panose="00000500000000000000" pitchFamily="50" charset="-70"/>
                <a:ea typeface="Times New Roman" panose="02020603050405020304" pitchFamily="18" charset="0"/>
                <a:cs typeface="Poppins" panose="00000500000000000000" pitchFamily="50" charset="-70"/>
              </a:rPr>
              <a:t>līdzatkarīgs</a:t>
            </a:r>
            <a:r>
              <a:rPr lang="lv-LV" sz="2800" dirty="0">
                <a:solidFill>
                  <a:srgbClr val="000000"/>
                </a:solidFill>
                <a:effectLst/>
                <a:latin typeface="Poppins" panose="00000500000000000000" pitchFamily="50" charset="-70"/>
                <a:ea typeface="Times New Roman" panose="02020603050405020304" pitchFamily="18" charset="0"/>
                <a:cs typeface="Poppins" panose="00000500000000000000" pitchFamily="50" charset="-70"/>
              </a:rPr>
              <a:t>) – kamēr ārsts nav diagnosticējis, sociālais darbinieks var operēt ar pazīmju aprakstiem. </a:t>
            </a:r>
            <a:endParaRPr lang="lv-LV" sz="2800" dirty="0">
              <a:effectLst/>
              <a:latin typeface="Poppins" panose="00000500000000000000" pitchFamily="50" charset="-70"/>
              <a:ea typeface="Calibri" panose="020F0502020204030204" pitchFamily="34" charset="0"/>
              <a:cs typeface="Poppins" panose="00000500000000000000" pitchFamily="50" charset="-70"/>
            </a:endParaRPr>
          </a:p>
          <a:p>
            <a:pPr marL="342900" lvl="0" indent="-342900" algn="just">
              <a:lnSpc>
                <a:spcPct val="120000"/>
              </a:lnSpc>
              <a:spcBef>
                <a:spcPts val="1200"/>
              </a:spcBef>
              <a:spcAft>
                <a:spcPts val="1200"/>
              </a:spcAft>
              <a:buFont typeface="Symbol" panose="05050102010706020507" pitchFamily="18" charset="2"/>
              <a:buChar char=""/>
            </a:pPr>
            <a:r>
              <a:rPr lang="lv-LV" sz="2800" dirty="0">
                <a:solidFill>
                  <a:srgbClr val="000000"/>
                </a:solidFill>
                <a:effectLst/>
                <a:latin typeface="Poppins" panose="00000500000000000000" pitchFamily="50" charset="-70"/>
                <a:ea typeface="Times New Roman" panose="02020603050405020304" pitchFamily="18" charset="0"/>
                <a:cs typeface="Poppins" panose="00000500000000000000" pitchFamily="50" charset="-70"/>
              </a:rPr>
              <a:t>Pārskatā jāizvairās no prognožu paušanas. Var minēt klienta teiktās domas, apņemšanās un plānus, par kuriem ir vienošanās, bet ne situācijas prognozes kopumā. Arī apdraudējuma un apdraudējuma risku izvērtēšana balstās “šeit un tagad” pozīcijā, jo nevaram paredzēt nākotni, bet varam analizēt pagātni un fiksēt tagadni. </a:t>
            </a:r>
            <a:endParaRPr lang="lv-LV" sz="2800" dirty="0">
              <a:effectLst/>
              <a:latin typeface="Poppins" panose="00000500000000000000" pitchFamily="50" charset="-70"/>
              <a:ea typeface="Calibri" panose="020F0502020204030204" pitchFamily="34" charset="0"/>
              <a:cs typeface="Poppins" panose="00000500000000000000" pitchFamily="50" charset="-70"/>
            </a:endParaRPr>
          </a:p>
          <a:p>
            <a:pPr marL="342900" lvl="0" indent="-342900" algn="just">
              <a:lnSpc>
                <a:spcPct val="120000"/>
              </a:lnSpc>
              <a:spcBef>
                <a:spcPts val="1200"/>
              </a:spcBef>
              <a:spcAft>
                <a:spcPts val="1200"/>
              </a:spcAft>
              <a:buFont typeface="Symbol" panose="05050102010706020507" pitchFamily="18" charset="2"/>
              <a:buChar char=""/>
            </a:pPr>
            <a:r>
              <a:rPr lang="lv-LV" sz="2800" dirty="0">
                <a:solidFill>
                  <a:srgbClr val="000000"/>
                </a:solidFill>
                <a:effectLst/>
                <a:latin typeface="Poppins" panose="00000500000000000000" pitchFamily="50" charset="-70"/>
                <a:ea typeface="Times New Roman" panose="02020603050405020304" pitchFamily="18" charset="0"/>
                <a:cs typeface="Poppins" panose="00000500000000000000" pitchFamily="50" charset="-70"/>
              </a:rPr>
              <a:t>Jāievēro līdzsvars starp klienta grūtību un resursu, spēku aprakstu. </a:t>
            </a:r>
            <a:endParaRPr lang="lv-LV" sz="2800" dirty="0">
              <a:effectLst/>
              <a:latin typeface="Poppins" panose="00000500000000000000" pitchFamily="50" charset="-70"/>
              <a:ea typeface="Calibri" panose="020F0502020204030204" pitchFamily="34" charset="0"/>
              <a:cs typeface="Poppins" panose="00000500000000000000" pitchFamily="50" charset="-70"/>
            </a:endParaRPr>
          </a:p>
          <a:p>
            <a:pPr marL="342900" lvl="0" indent="-342900" algn="just">
              <a:lnSpc>
                <a:spcPct val="120000"/>
              </a:lnSpc>
              <a:spcBef>
                <a:spcPts val="1200"/>
              </a:spcBef>
              <a:spcAft>
                <a:spcPts val="1200"/>
              </a:spcAft>
              <a:buFont typeface="Symbol" panose="05050102010706020507" pitchFamily="18" charset="2"/>
              <a:buChar char=""/>
            </a:pPr>
            <a:r>
              <a:rPr lang="lv-LV" sz="2800" dirty="0">
                <a:solidFill>
                  <a:srgbClr val="000000"/>
                </a:solidFill>
                <a:effectLst/>
                <a:latin typeface="Poppins" panose="00000500000000000000" pitchFamily="50" charset="-70"/>
                <a:ea typeface="Times New Roman" panose="02020603050405020304" pitchFamily="18" charset="0"/>
                <a:cs typeface="Poppins" panose="00000500000000000000" pitchFamily="50" charset="-70"/>
              </a:rPr>
              <a:t>Veidojot pārskatu, ir jāfokusējas uz pieprasītāja lūgto informāciju, kā arī uz pārskata sniegšanas kontekstu un mērķi. Tas nozīmē, ka var nepaust citu ar klientu saistīto informāciju, kas nav saistīta ar lūgto informāciju un kas var kaitēt klientam. </a:t>
            </a:r>
            <a:endParaRPr lang="lv-LV" sz="2800" dirty="0">
              <a:effectLst/>
              <a:latin typeface="Poppins" panose="00000500000000000000" pitchFamily="50" charset="-70"/>
              <a:ea typeface="Calibri" panose="020F0502020204030204" pitchFamily="34" charset="0"/>
              <a:cs typeface="Poppins" panose="00000500000000000000" pitchFamily="50" charset="-70"/>
            </a:endParaRPr>
          </a:p>
          <a:p>
            <a:pPr marL="342900" lvl="0" indent="-342900" algn="just">
              <a:lnSpc>
                <a:spcPct val="120000"/>
              </a:lnSpc>
              <a:spcBef>
                <a:spcPts val="1200"/>
              </a:spcBef>
              <a:spcAft>
                <a:spcPts val="1200"/>
              </a:spcAft>
              <a:buFont typeface="Symbol" panose="05050102010706020507" pitchFamily="18" charset="2"/>
              <a:buChar char=""/>
            </a:pPr>
            <a:r>
              <a:rPr lang="lv-LV" sz="2800" dirty="0">
                <a:solidFill>
                  <a:srgbClr val="000000"/>
                </a:solidFill>
                <a:effectLst/>
                <a:latin typeface="Poppins" panose="00000500000000000000" pitchFamily="50" charset="-70"/>
                <a:ea typeface="Times New Roman" panose="02020603050405020304" pitchFamily="18" charset="0"/>
                <a:cs typeface="Poppins" panose="00000500000000000000" pitchFamily="50" charset="-70"/>
              </a:rPr>
              <a:t>Paužot informāciju, ir jāievēro cieņa pret visiem ģimenes locekļiem.</a:t>
            </a:r>
            <a:endParaRPr lang="lv-LV" sz="2800" dirty="0">
              <a:effectLst/>
              <a:latin typeface="Poppins" panose="00000500000000000000" pitchFamily="50" charset="-70"/>
              <a:ea typeface="Calibri" panose="020F0502020204030204" pitchFamily="34" charset="0"/>
              <a:cs typeface="Poppins" panose="00000500000000000000" pitchFamily="50" charset="-70"/>
            </a:endParaRPr>
          </a:p>
          <a:p>
            <a:pPr marL="342900" lvl="0" indent="-342900" algn="just">
              <a:lnSpc>
                <a:spcPct val="120000"/>
              </a:lnSpc>
              <a:spcBef>
                <a:spcPts val="1200"/>
              </a:spcBef>
              <a:spcAft>
                <a:spcPts val="1200"/>
              </a:spcAft>
              <a:buFont typeface="Symbol" panose="05050102010706020507" pitchFamily="18" charset="2"/>
              <a:buChar char=""/>
            </a:pPr>
            <a:r>
              <a:rPr lang="lv-LV" sz="2800" dirty="0">
                <a:solidFill>
                  <a:srgbClr val="000000"/>
                </a:solidFill>
                <a:effectLst/>
                <a:latin typeface="Poppins" panose="00000500000000000000" pitchFamily="50" charset="-70"/>
                <a:ea typeface="Times New Roman" panose="02020603050405020304" pitchFamily="18" charset="0"/>
                <a:cs typeface="Poppins" panose="00000500000000000000" pitchFamily="50" charset="-70"/>
              </a:rPr>
              <a:t>Pārskatam būtu jābūt klientam un informācijas pieprasītājam (BT) lietderīgam.</a:t>
            </a:r>
            <a:endParaRPr lang="lv-LV" sz="2800" dirty="0">
              <a:effectLst/>
              <a:latin typeface="Poppins" panose="00000500000000000000" pitchFamily="50" charset="-70"/>
              <a:ea typeface="Calibri" panose="020F0502020204030204" pitchFamily="34" charset="0"/>
              <a:cs typeface="Poppins" panose="00000500000000000000" pitchFamily="50" charset="-70"/>
            </a:endParaRPr>
          </a:p>
          <a:p>
            <a:pPr marL="342900" lvl="0" indent="-342900" algn="just">
              <a:lnSpc>
                <a:spcPct val="120000"/>
              </a:lnSpc>
              <a:spcBef>
                <a:spcPts val="1200"/>
              </a:spcBef>
              <a:spcAft>
                <a:spcPts val="1200"/>
              </a:spcAft>
              <a:buFont typeface="Symbol" panose="05050102010706020507" pitchFamily="18" charset="2"/>
              <a:buChar char=""/>
            </a:pPr>
            <a:r>
              <a:rPr lang="lv-LV" sz="2800" b="1" dirty="0">
                <a:solidFill>
                  <a:srgbClr val="000000"/>
                </a:solidFill>
                <a:effectLst/>
                <a:latin typeface="Poppins" panose="00000500000000000000" pitchFamily="50" charset="-70"/>
                <a:ea typeface="Times New Roman" panose="02020603050405020304" pitchFamily="18" charset="0"/>
                <a:cs typeface="Poppins" panose="00000500000000000000" pitchFamily="50" charset="-70"/>
              </a:rPr>
              <a:t>SDĢB pārskats nav sociālā darbinieka atskaite par padarīto citai institūcijai. </a:t>
            </a:r>
            <a:r>
              <a:rPr lang="lv-LV" sz="2800" dirty="0">
                <a:solidFill>
                  <a:srgbClr val="000000"/>
                </a:solidFill>
                <a:effectLst/>
                <a:latin typeface="Poppins" panose="00000500000000000000" pitchFamily="50" charset="-70"/>
                <a:ea typeface="Times New Roman" panose="02020603050405020304" pitchFamily="18" charset="0"/>
                <a:cs typeface="Poppins" panose="00000500000000000000" pitchFamily="50" charset="-70"/>
              </a:rPr>
              <a:t>Pārskata sniegšana ir apkopotas informācijas nodošana atbilstoši ģimenes situācijai (a), gadījuma vadīšanas posmam (b) un sadarbības starp institūcijām noteiktajai kārtībai bērnu tiesību aizsardzības sistēmā (c).</a:t>
            </a:r>
            <a:endParaRPr lang="lv-LV" sz="2800" dirty="0">
              <a:effectLst/>
              <a:latin typeface="Poppins" panose="00000500000000000000" pitchFamily="50" charset="-70"/>
              <a:ea typeface="Calibri" panose="020F0502020204030204" pitchFamily="34" charset="0"/>
              <a:cs typeface="Poppins" panose="00000500000000000000" pitchFamily="50" charset="-70"/>
            </a:endParaRPr>
          </a:p>
          <a:p>
            <a:pPr marL="0" indent="0">
              <a:lnSpc>
                <a:spcPct val="120000"/>
              </a:lnSpc>
              <a:buNone/>
            </a:pPr>
            <a:endParaRPr lang="lv-LV" b="1" dirty="0">
              <a:latin typeface="Poppins" panose="00000500000000000000" pitchFamily="50" charset="-70"/>
              <a:cs typeface="Poppins" panose="00000500000000000000" pitchFamily="50" charset="-70"/>
            </a:endParaRPr>
          </a:p>
        </p:txBody>
      </p:sp>
      <p:sp>
        <p:nvSpPr>
          <p:cNvPr id="4" name="Virsraksts 1">
            <a:extLst>
              <a:ext uri="{FF2B5EF4-FFF2-40B4-BE49-F238E27FC236}">
                <a16:creationId xmlns:a16="http://schemas.microsoft.com/office/drawing/2014/main" id="{5CD2942E-CD4E-94EB-5B86-B36096B1DE80}"/>
              </a:ext>
            </a:extLst>
          </p:cNvPr>
          <p:cNvSpPr>
            <a:spLocks noGrp="1"/>
          </p:cNvSpPr>
          <p:nvPr>
            <p:ph type="title"/>
          </p:nvPr>
        </p:nvSpPr>
        <p:spPr>
          <a:xfrm>
            <a:off x="894588" y="0"/>
            <a:ext cx="10515600" cy="1325563"/>
          </a:xfrm>
        </p:spPr>
        <p:txBody>
          <a:bodyPr>
            <a:noAutofit/>
          </a:bodyPr>
          <a:lstStyle/>
          <a:p>
            <a:pPr algn="ctr"/>
            <a:r>
              <a:rPr lang="lv-LV" sz="3200" dirty="0">
                <a:solidFill>
                  <a:schemeClr val="accent1">
                    <a:lumMod val="50000"/>
                  </a:schemeClr>
                </a:solidFill>
                <a:latin typeface="Poppins" panose="00000500000000000000" pitchFamily="50" charset="-70"/>
                <a:cs typeface="Poppins" panose="00000500000000000000" pitchFamily="50" charset="-70"/>
              </a:rPr>
              <a:t>Ieteikumi sociālajiem darbiniekiem pārskatu sagatavošanai priekš Bāriņtiesas (2-2)</a:t>
            </a:r>
          </a:p>
        </p:txBody>
      </p:sp>
    </p:spTree>
    <p:extLst>
      <p:ext uri="{BB962C8B-B14F-4D97-AF65-F5344CB8AC3E}">
        <p14:creationId xmlns:p14="http://schemas.microsoft.com/office/powerpoint/2010/main" val="959675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7D91037-A050-AF33-103C-990FE1C45A9C}"/>
              </a:ext>
            </a:extLst>
          </p:cNvPr>
          <p:cNvSpPr>
            <a:spLocks noGrp="1"/>
          </p:cNvSpPr>
          <p:nvPr>
            <p:ph type="title"/>
          </p:nvPr>
        </p:nvSpPr>
        <p:spPr>
          <a:xfrm>
            <a:off x="342837" y="3316908"/>
            <a:ext cx="1831403" cy="1325563"/>
          </a:xfrm>
        </p:spPr>
        <p:txBody>
          <a:bodyPr>
            <a:normAutofit fontScale="90000"/>
          </a:bodyPr>
          <a:lstStyle/>
          <a:p>
            <a:r>
              <a:rPr lang="lv-LV" b="1" i="0" dirty="0">
                <a:solidFill>
                  <a:schemeClr val="bg2">
                    <a:lumMod val="25000"/>
                  </a:schemeClr>
                </a:solidFill>
                <a:latin typeface="+mn-lt"/>
              </a:rPr>
              <a:t>Bērns </a:t>
            </a:r>
            <a:br>
              <a:rPr lang="lv-LV" b="1" i="0" dirty="0">
                <a:solidFill>
                  <a:schemeClr val="bg2">
                    <a:lumMod val="25000"/>
                  </a:schemeClr>
                </a:solidFill>
                <a:latin typeface="+mn-lt"/>
              </a:rPr>
            </a:br>
            <a:r>
              <a:rPr lang="lv-LV" b="1" i="0" dirty="0">
                <a:solidFill>
                  <a:schemeClr val="bg2">
                    <a:lumMod val="25000"/>
                  </a:schemeClr>
                </a:solidFill>
                <a:latin typeface="+mn-lt"/>
              </a:rPr>
              <a:t>centrā</a:t>
            </a:r>
            <a:br>
              <a:rPr lang="lv-LV" b="1" i="0" dirty="0">
                <a:solidFill>
                  <a:schemeClr val="bg2">
                    <a:lumMod val="25000"/>
                  </a:schemeClr>
                </a:solidFill>
                <a:latin typeface="+mn-lt"/>
              </a:rPr>
            </a:br>
            <a:endParaRPr lang="lv-LV" b="1" i="0" dirty="0">
              <a:solidFill>
                <a:schemeClr val="bg2">
                  <a:lumMod val="25000"/>
                </a:schemeClr>
              </a:solidFill>
              <a:latin typeface="+mn-lt"/>
            </a:endParaRPr>
          </a:p>
        </p:txBody>
      </p:sp>
      <p:pic>
        <p:nvPicPr>
          <p:cNvPr id="5" name="Satura vietturis 4" descr="Attēls, kurā ir māksla, liels, pamats&#10;&#10;Apraksts ģenerēts automātiski">
            <a:extLst>
              <a:ext uri="{FF2B5EF4-FFF2-40B4-BE49-F238E27FC236}">
                <a16:creationId xmlns:a16="http://schemas.microsoft.com/office/drawing/2014/main" id="{46996110-3F4B-2665-BA84-C654C789A19D}"/>
              </a:ext>
            </a:extLst>
          </p:cNvPr>
          <p:cNvPicPr>
            <a:picLocks noGrp="1" noChangeAspect="1"/>
          </p:cNvPicPr>
          <p:nvPr>
            <p:ph idx="1"/>
          </p:nvPr>
        </p:nvPicPr>
        <p:blipFill>
          <a:blip r:embed="rId2"/>
          <a:stretch>
            <a:fillRect/>
          </a:stretch>
        </p:blipFill>
        <p:spPr>
          <a:xfrm>
            <a:off x="2357120" y="-172720"/>
            <a:ext cx="8715934" cy="7955041"/>
          </a:xfrm>
        </p:spPr>
      </p:pic>
    </p:spTree>
    <p:extLst>
      <p:ext uri="{BB962C8B-B14F-4D97-AF65-F5344CB8AC3E}">
        <p14:creationId xmlns:p14="http://schemas.microsoft.com/office/powerpoint/2010/main" val="3603366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atura vietturis 4" descr="Attēls, kurā ir teksts, ekrānuzņēmums, programmatūra, multivides programmatūra&#10;&#10;Apraksts ģenerēts automātiski">
            <a:extLst>
              <a:ext uri="{FF2B5EF4-FFF2-40B4-BE49-F238E27FC236}">
                <a16:creationId xmlns:a16="http://schemas.microsoft.com/office/drawing/2014/main" id="{4DB441FA-A9BB-DF20-D9A6-0040AA5590E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1302" t="18534" r="15407" b="10947"/>
          <a:stretch/>
        </p:blipFill>
        <p:spPr>
          <a:xfrm>
            <a:off x="-17451" y="-210919"/>
            <a:ext cx="12330451" cy="7042059"/>
          </a:xfrm>
        </p:spPr>
      </p:pic>
      <p:sp>
        <p:nvSpPr>
          <p:cNvPr id="7" name="TextBox 6">
            <a:extLst>
              <a:ext uri="{FF2B5EF4-FFF2-40B4-BE49-F238E27FC236}">
                <a16:creationId xmlns:a16="http://schemas.microsoft.com/office/drawing/2014/main" id="{317D9617-A01B-C727-77D1-E002A11E6D7E}"/>
              </a:ext>
            </a:extLst>
          </p:cNvPr>
          <p:cNvSpPr txBox="1"/>
          <p:nvPr/>
        </p:nvSpPr>
        <p:spPr>
          <a:xfrm>
            <a:off x="0" y="6488668"/>
            <a:ext cx="1150538" cy="369332"/>
          </a:xfrm>
          <a:prstGeom prst="rect">
            <a:avLst/>
          </a:prstGeom>
          <a:noFill/>
        </p:spPr>
        <p:txBody>
          <a:bodyPr wrap="square">
            <a:spAutoFit/>
          </a:bodyPr>
          <a:lstStyle/>
          <a:p>
            <a:r>
              <a:rPr lang="lv-LV" b="1" i="0" dirty="0">
                <a:solidFill>
                  <a:schemeClr val="bg1"/>
                </a:solidFill>
                <a:effectLst/>
                <a:latin typeface="ui-sans-serif"/>
              </a:rPr>
              <a:t>©️</a:t>
            </a:r>
            <a:r>
              <a:rPr lang="lv-LV" b="1" i="0" dirty="0" err="1">
                <a:solidFill>
                  <a:schemeClr val="bg1"/>
                </a:solidFill>
                <a:effectLst/>
                <a:latin typeface="ui-sans-serif"/>
              </a:rPr>
              <a:t>Pngtree</a:t>
            </a:r>
            <a:endParaRPr lang="lv-LV" dirty="0">
              <a:solidFill>
                <a:schemeClr val="bg1"/>
              </a:solidFill>
            </a:endParaRPr>
          </a:p>
        </p:txBody>
      </p:sp>
      <p:sp>
        <p:nvSpPr>
          <p:cNvPr id="8" name="TextBox 7">
            <a:extLst>
              <a:ext uri="{FF2B5EF4-FFF2-40B4-BE49-F238E27FC236}">
                <a16:creationId xmlns:a16="http://schemas.microsoft.com/office/drawing/2014/main" id="{7C112D4A-4D12-2AA1-A27D-0319D7979CB6}"/>
              </a:ext>
            </a:extLst>
          </p:cNvPr>
          <p:cNvSpPr txBox="1"/>
          <p:nvPr/>
        </p:nvSpPr>
        <p:spPr>
          <a:xfrm>
            <a:off x="334297" y="501445"/>
            <a:ext cx="11743280" cy="1200329"/>
          </a:xfrm>
          <a:prstGeom prst="rect">
            <a:avLst/>
          </a:prstGeom>
          <a:noFill/>
        </p:spPr>
        <p:txBody>
          <a:bodyPr wrap="square" rtlCol="0">
            <a:spAutoFit/>
          </a:bodyPr>
          <a:lstStyle/>
          <a:p>
            <a:pPr algn="ctr"/>
            <a:r>
              <a:rPr lang="lv-LV" sz="3600" b="1" spc="600" dirty="0">
                <a:solidFill>
                  <a:schemeClr val="accent3">
                    <a:lumMod val="50000"/>
                  </a:schemeClr>
                </a:solidFill>
              </a:rPr>
              <a:t>Bērnu tiesību konvencija</a:t>
            </a:r>
          </a:p>
          <a:p>
            <a:pPr algn="ctr"/>
            <a:r>
              <a:rPr lang="lv-LV" sz="3600" b="1" spc="600" dirty="0">
                <a:solidFill>
                  <a:schemeClr val="accent3">
                    <a:lumMod val="50000"/>
                  </a:schemeClr>
                </a:solidFill>
              </a:rPr>
              <a:t>Bērnu tiesību aizsardzības likums</a:t>
            </a:r>
          </a:p>
        </p:txBody>
      </p:sp>
      <p:sp>
        <p:nvSpPr>
          <p:cNvPr id="9" name="TextBox 8">
            <a:extLst>
              <a:ext uri="{FF2B5EF4-FFF2-40B4-BE49-F238E27FC236}">
                <a16:creationId xmlns:a16="http://schemas.microsoft.com/office/drawing/2014/main" id="{2C818674-8511-2D3C-068C-436F2FFC8308}"/>
              </a:ext>
            </a:extLst>
          </p:cNvPr>
          <p:cNvSpPr txBox="1"/>
          <p:nvPr/>
        </p:nvSpPr>
        <p:spPr>
          <a:xfrm>
            <a:off x="-112708" y="4243522"/>
            <a:ext cx="1474675" cy="923330"/>
          </a:xfrm>
          <a:prstGeom prst="rect">
            <a:avLst/>
          </a:prstGeom>
          <a:noFill/>
        </p:spPr>
        <p:txBody>
          <a:bodyPr wrap="square" rtlCol="0">
            <a:spAutoFit/>
          </a:bodyPr>
          <a:lstStyle/>
          <a:p>
            <a:r>
              <a:rPr lang="lv-LV" dirty="0">
                <a:solidFill>
                  <a:schemeClr val="accent1">
                    <a:lumMod val="20000"/>
                    <a:lumOff val="80000"/>
                  </a:schemeClr>
                </a:solidFill>
              </a:rPr>
              <a:t>Psihologs krīzes centrā</a:t>
            </a:r>
          </a:p>
        </p:txBody>
      </p:sp>
      <p:sp>
        <p:nvSpPr>
          <p:cNvPr id="14" name="TextBox 13">
            <a:extLst>
              <a:ext uri="{FF2B5EF4-FFF2-40B4-BE49-F238E27FC236}">
                <a16:creationId xmlns:a16="http://schemas.microsoft.com/office/drawing/2014/main" id="{BE27F7C0-039F-20BA-2C17-40C43772D622}"/>
              </a:ext>
            </a:extLst>
          </p:cNvPr>
          <p:cNvSpPr txBox="1"/>
          <p:nvPr/>
        </p:nvSpPr>
        <p:spPr>
          <a:xfrm>
            <a:off x="9428981" y="5516008"/>
            <a:ext cx="2101000" cy="923330"/>
          </a:xfrm>
          <a:prstGeom prst="rect">
            <a:avLst/>
          </a:prstGeom>
          <a:noFill/>
        </p:spPr>
        <p:txBody>
          <a:bodyPr wrap="square" rtlCol="0">
            <a:spAutoFit/>
          </a:bodyPr>
          <a:lstStyle/>
          <a:p>
            <a:r>
              <a:rPr lang="lv-LV" dirty="0">
                <a:solidFill>
                  <a:schemeClr val="accent1">
                    <a:lumMod val="20000"/>
                    <a:lumOff val="80000"/>
                  </a:schemeClr>
                </a:solidFill>
              </a:rPr>
              <a:t>Sociālais darbinieks ar jauniešiem SD</a:t>
            </a:r>
          </a:p>
        </p:txBody>
      </p:sp>
      <p:sp>
        <p:nvSpPr>
          <p:cNvPr id="15" name="TextBox 14">
            <a:extLst>
              <a:ext uri="{FF2B5EF4-FFF2-40B4-BE49-F238E27FC236}">
                <a16:creationId xmlns:a16="http://schemas.microsoft.com/office/drawing/2014/main" id="{586330A1-F3D0-13E9-C884-BDC9D3CFE148}"/>
              </a:ext>
            </a:extLst>
          </p:cNvPr>
          <p:cNvSpPr txBox="1"/>
          <p:nvPr/>
        </p:nvSpPr>
        <p:spPr>
          <a:xfrm>
            <a:off x="1121577" y="3866924"/>
            <a:ext cx="1474675" cy="646331"/>
          </a:xfrm>
          <a:prstGeom prst="rect">
            <a:avLst/>
          </a:prstGeom>
          <a:noFill/>
        </p:spPr>
        <p:txBody>
          <a:bodyPr wrap="square" rtlCol="0">
            <a:spAutoFit/>
          </a:bodyPr>
          <a:lstStyle/>
          <a:p>
            <a:r>
              <a:rPr lang="lv-LV" dirty="0">
                <a:solidFill>
                  <a:schemeClr val="accent1">
                    <a:lumMod val="20000"/>
                    <a:lumOff val="80000"/>
                  </a:schemeClr>
                </a:solidFill>
              </a:rPr>
              <a:t>Ģimenes terapeits</a:t>
            </a:r>
          </a:p>
        </p:txBody>
      </p:sp>
      <p:sp>
        <p:nvSpPr>
          <p:cNvPr id="16" name="TextBox 15">
            <a:extLst>
              <a:ext uri="{FF2B5EF4-FFF2-40B4-BE49-F238E27FC236}">
                <a16:creationId xmlns:a16="http://schemas.microsoft.com/office/drawing/2014/main" id="{684E169F-9993-1E36-05C6-51972A78AEEA}"/>
              </a:ext>
            </a:extLst>
          </p:cNvPr>
          <p:cNvSpPr txBox="1"/>
          <p:nvPr/>
        </p:nvSpPr>
        <p:spPr>
          <a:xfrm>
            <a:off x="10869725" y="5355586"/>
            <a:ext cx="1474675" cy="646331"/>
          </a:xfrm>
          <a:prstGeom prst="rect">
            <a:avLst/>
          </a:prstGeom>
          <a:noFill/>
        </p:spPr>
        <p:txBody>
          <a:bodyPr wrap="square" rtlCol="0">
            <a:spAutoFit/>
          </a:bodyPr>
          <a:lstStyle/>
          <a:p>
            <a:r>
              <a:rPr lang="lv-LV" dirty="0">
                <a:solidFill>
                  <a:schemeClr val="accent1">
                    <a:lumMod val="20000"/>
                    <a:lumOff val="80000"/>
                  </a:schemeClr>
                </a:solidFill>
              </a:rPr>
              <a:t>Ģimenes asistents</a:t>
            </a:r>
          </a:p>
        </p:txBody>
      </p:sp>
      <p:sp>
        <p:nvSpPr>
          <p:cNvPr id="17" name="TextBox 16">
            <a:extLst>
              <a:ext uri="{FF2B5EF4-FFF2-40B4-BE49-F238E27FC236}">
                <a16:creationId xmlns:a16="http://schemas.microsoft.com/office/drawing/2014/main" id="{81FC1F3D-DC4B-C314-06D2-D610E2794935}"/>
              </a:ext>
            </a:extLst>
          </p:cNvPr>
          <p:cNvSpPr txBox="1"/>
          <p:nvPr/>
        </p:nvSpPr>
        <p:spPr>
          <a:xfrm>
            <a:off x="244538" y="5342456"/>
            <a:ext cx="1474675" cy="646331"/>
          </a:xfrm>
          <a:prstGeom prst="rect">
            <a:avLst/>
          </a:prstGeom>
          <a:noFill/>
        </p:spPr>
        <p:txBody>
          <a:bodyPr wrap="square" rtlCol="0">
            <a:spAutoFit/>
          </a:bodyPr>
          <a:lstStyle/>
          <a:p>
            <a:r>
              <a:rPr lang="lv-LV" dirty="0">
                <a:solidFill>
                  <a:schemeClr val="accent1">
                    <a:lumMod val="20000"/>
                    <a:lumOff val="80000"/>
                  </a:schemeClr>
                </a:solidFill>
              </a:rPr>
              <a:t>Sociālais pedagogs</a:t>
            </a:r>
          </a:p>
        </p:txBody>
      </p:sp>
      <p:sp>
        <p:nvSpPr>
          <p:cNvPr id="18" name="TextBox 17">
            <a:extLst>
              <a:ext uri="{FF2B5EF4-FFF2-40B4-BE49-F238E27FC236}">
                <a16:creationId xmlns:a16="http://schemas.microsoft.com/office/drawing/2014/main" id="{01C5FF35-50CE-74B5-EDA4-ABB7B08287EC}"/>
              </a:ext>
            </a:extLst>
          </p:cNvPr>
          <p:cNvSpPr txBox="1"/>
          <p:nvPr/>
        </p:nvSpPr>
        <p:spPr>
          <a:xfrm>
            <a:off x="9588992" y="4982186"/>
            <a:ext cx="1474675" cy="369332"/>
          </a:xfrm>
          <a:prstGeom prst="rect">
            <a:avLst/>
          </a:prstGeom>
          <a:noFill/>
        </p:spPr>
        <p:txBody>
          <a:bodyPr wrap="square" rtlCol="0">
            <a:spAutoFit/>
          </a:bodyPr>
          <a:lstStyle/>
          <a:p>
            <a:r>
              <a:rPr lang="lv-LV" dirty="0">
                <a:solidFill>
                  <a:schemeClr val="accent1">
                    <a:lumMod val="20000"/>
                    <a:lumOff val="80000"/>
                  </a:schemeClr>
                </a:solidFill>
              </a:rPr>
              <a:t>Ārsts</a:t>
            </a:r>
          </a:p>
        </p:txBody>
      </p:sp>
      <p:sp>
        <p:nvSpPr>
          <p:cNvPr id="19" name="TextBox 18">
            <a:extLst>
              <a:ext uri="{FF2B5EF4-FFF2-40B4-BE49-F238E27FC236}">
                <a16:creationId xmlns:a16="http://schemas.microsoft.com/office/drawing/2014/main" id="{FFF778A7-0138-3E3E-E0B6-67BBD4948D41}"/>
              </a:ext>
            </a:extLst>
          </p:cNvPr>
          <p:cNvSpPr txBox="1"/>
          <p:nvPr/>
        </p:nvSpPr>
        <p:spPr>
          <a:xfrm>
            <a:off x="3056538" y="5906156"/>
            <a:ext cx="1474675" cy="646331"/>
          </a:xfrm>
          <a:prstGeom prst="rect">
            <a:avLst/>
          </a:prstGeom>
          <a:noFill/>
        </p:spPr>
        <p:txBody>
          <a:bodyPr wrap="square" rtlCol="0">
            <a:spAutoFit/>
          </a:bodyPr>
          <a:lstStyle/>
          <a:p>
            <a:r>
              <a:rPr lang="lv-LV" dirty="0">
                <a:solidFill>
                  <a:schemeClr val="accent1">
                    <a:lumMod val="20000"/>
                    <a:lumOff val="80000"/>
                  </a:schemeClr>
                </a:solidFill>
              </a:rPr>
              <a:t>Bāriņtiesas speciālists</a:t>
            </a:r>
          </a:p>
        </p:txBody>
      </p:sp>
      <p:sp>
        <p:nvSpPr>
          <p:cNvPr id="20" name="TextBox 19">
            <a:extLst>
              <a:ext uri="{FF2B5EF4-FFF2-40B4-BE49-F238E27FC236}">
                <a16:creationId xmlns:a16="http://schemas.microsoft.com/office/drawing/2014/main" id="{957AB648-4F22-A0AB-7DEB-F1A6FB19FA25}"/>
              </a:ext>
            </a:extLst>
          </p:cNvPr>
          <p:cNvSpPr txBox="1"/>
          <p:nvPr/>
        </p:nvSpPr>
        <p:spPr>
          <a:xfrm>
            <a:off x="4026844" y="5535258"/>
            <a:ext cx="1474675" cy="369332"/>
          </a:xfrm>
          <a:prstGeom prst="rect">
            <a:avLst/>
          </a:prstGeom>
          <a:noFill/>
        </p:spPr>
        <p:txBody>
          <a:bodyPr wrap="square" rtlCol="0">
            <a:spAutoFit/>
          </a:bodyPr>
          <a:lstStyle/>
          <a:p>
            <a:r>
              <a:rPr lang="lv-LV" dirty="0">
                <a:solidFill>
                  <a:schemeClr val="accent1">
                    <a:lumMod val="20000"/>
                    <a:lumOff val="80000"/>
                  </a:schemeClr>
                </a:solidFill>
              </a:rPr>
              <a:t>Skolotājs</a:t>
            </a:r>
          </a:p>
        </p:txBody>
      </p:sp>
      <p:sp>
        <p:nvSpPr>
          <p:cNvPr id="21" name="TextBox 20">
            <a:extLst>
              <a:ext uri="{FF2B5EF4-FFF2-40B4-BE49-F238E27FC236}">
                <a16:creationId xmlns:a16="http://schemas.microsoft.com/office/drawing/2014/main" id="{55CC3803-3537-9DD7-F29C-933E402C49E2}"/>
              </a:ext>
            </a:extLst>
          </p:cNvPr>
          <p:cNvSpPr txBox="1"/>
          <p:nvPr/>
        </p:nvSpPr>
        <p:spPr>
          <a:xfrm>
            <a:off x="2711282" y="3759369"/>
            <a:ext cx="1819931" cy="646331"/>
          </a:xfrm>
          <a:prstGeom prst="rect">
            <a:avLst/>
          </a:prstGeom>
          <a:noFill/>
        </p:spPr>
        <p:txBody>
          <a:bodyPr wrap="square" rtlCol="0">
            <a:spAutoFit/>
          </a:bodyPr>
          <a:lstStyle/>
          <a:p>
            <a:r>
              <a:rPr lang="lv-LV" dirty="0">
                <a:solidFill>
                  <a:schemeClr val="accent1">
                    <a:lumMod val="20000"/>
                    <a:lumOff val="80000"/>
                  </a:schemeClr>
                </a:solidFill>
              </a:rPr>
              <a:t>Psihoterapeits pieaugušajiem</a:t>
            </a:r>
          </a:p>
        </p:txBody>
      </p:sp>
      <p:sp>
        <p:nvSpPr>
          <p:cNvPr id="22" name="TextBox 21">
            <a:extLst>
              <a:ext uri="{FF2B5EF4-FFF2-40B4-BE49-F238E27FC236}">
                <a16:creationId xmlns:a16="http://schemas.microsoft.com/office/drawing/2014/main" id="{1AEFB4E2-C6A6-113E-22B2-3295B6EDA423}"/>
              </a:ext>
            </a:extLst>
          </p:cNvPr>
          <p:cNvSpPr txBox="1"/>
          <p:nvPr/>
        </p:nvSpPr>
        <p:spPr>
          <a:xfrm>
            <a:off x="2525659" y="4547473"/>
            <a:ext cx="1474675" cy="1200329"/>
          </a:xfrm>
          <a:prstGeom prst="rect">
            <a:avLst/>
          </a:prstGeom>
          <a:noFill/>
        </p:spPr>
        <p:txBody>
          <a:bodyPr wrap="square" rtlCol="0">
            <a:spAutoFit/>
          </a:bodyPr>
          <a:lstStyle/>
          <a:p>
            <a:r>
              <a:rPr lang="lv-LV" dirty="0">
                <a:solidFill>
                  <a:schemeClr val="accent1">
                    <a:lumMod val="20000"/>
                    <a:lumOff val="80000"/>
                  </a:schemeClr>
                </a:solidFill>
              </a:rPr>
              <a:t>Sociālais darbinieks</a:t>
            </a:r>
          </a:p>
          <a:p>
            <a:r>
              <a:rPr lang="lv-LV" dirty="0">
                <a:solidFill>
                  <a:schemeClr val="accent1">
                    <a:lumMod val="20000"/>
                    <a:lumOff val="80000"/>
                  </a:schemeClr>
                </a:solidFill>
              </a:rPr>
              <a:t>ar ģimenēm SD</a:t>
            </a:r>
          </a:p>
        </p:txBody>
      </p:sp>
      <p:sp>
        <p:nvSpPr>
          <p:cNvPr id="23" name="TextBox 22">
            <a:extLst>
              <a:ext uri="{FF2B5EF4-FFF2-40B4-BE49-F238E27FC236}">
                <a16:creationId xmlns:a16="http://schemas.microsoft.com/office/drawing/2014/main" id="{14191AA8-CC02-8390-1EFD-7695296B291A}"/>
              </a:ext>
            </a:extLst>
          </p:cNvPr>
          <p:cNvSpPr txBox="1"/>
          <p:nvPr/>
        </p:nvSpPr>
        <p:spPr>
          <a:xfrm>
            <a:off x="5452477" y="4026193"/>
            <a:ext cx="1474675" cy="646331"/>
          </a:xfrm>
          <a:prstGeom prst="rect">
            <a:avLst/>
          </a:prstGeom>
          <a:noFill/>
        </p:spPr>
        <p:txBody>
          <a:bodyPr wrap="square" rtlCol="0">
            <a:spAutoFit/>
          </a:bodyPr>
          <a:lstStyle/>
          <a:p>
            <a:r>
              <a:rPr lang="lv-LV" dirty="0">
                <a:solidFill>
                  <a:schemeClr val="accent1">
                    <a:lumMod val="20000"/>
                    <a:lumOff val="80000"/>
                  </a:schemeClr>
                </a:solidFill>
              </a:rPr>
              <a:t>Bērnu psihiatrs</a:t>
            </a:r>
          </a:p>
        </p:txBody>
      </p:sp>
      <p:sp>
        <p:nvSpPr>
          <p:cNvPr id="24" name="TextBox 23">
            <a:extLst>
              <a:ext uri="{FF2B5EF4-FFF2-40B4-BE49-F238E27FC236}">
                <a16:creationId xmlns:a16="http://schemas.microsoft.com/office/drawing/2014/main" id="{F97EA0B5-65DB-3AD9-2CA3-900BAD890EFC}"/>
              </a:ext>
            </a:extLst>
          </p:cNvPr>
          <p:cNvSpPr txBox="1"/>
          <p:nvPr/>
        </p:nvSpPr>
        <p:spPr>
          <a:xfrm>
            <a:off x="4119294" y="4705187"/>
            <a:ext cx="1474675" cy="646331"/>
          </a:xfrm>
          <a:prstGeom prst="rect">
            <a:avLst/>
          </a:prstGeom>
          <a:noFill/>
        </p:spPr>
        <p:txBody>
          <a:bodyPr wrap="square" rtlCol="0">
            <a:spAutoFit/>
          </a:bodyPr>
          <a:lstStyle/>
          <a:p>
            <a:r>
              <a:rPr lang="lv-LV" dirty="0">
                <a:solidFill>
                  <a:schemeClr val="accent1">
                    <a:lumMod val="20000"/>
                    <a:lumOff val="80000"/>
                  </a:schemeClr>
                </a:solidFill>
              </a:rPr>
              <a:t>Psihologs diagnostikai</a:t>
            </a:r>
          </a:p>
        </p:txBody>
      </p:sp>
      <p:sp>
        <p:nvSpPr>
          <p:cNvPr id="25" name="TextBox 24">
            <a:extLst>
              <a:ext uri="{FF2B5EF4-FFF2-40B4-BE49-F238E27FC236}">
                <a16:creationId xmlns:a16="http://schemas.microsoft.com/office/drawing/2014/main" id="{0266E69E-3CAC-D23E-9E16-AA9E5270DB2D}"/>
              </a:ext>
            </a:extLst>
          </p:cNvPr>
          <p:cNvSpPr txBox="1"/>
          <p:nvPr/>
        </p:nvSpPr>
        <p:spPr>
          <a:xfrm>
            <a:off x="6034767" y="5315520"/>
            <a:ext cx="1474675" cy="646331"/>
          </a:xfrm>
          <a:prstGeom prst="rect">
            <a:avLst/>
          </a:prstGeom>
          <a:noFill/>
        </p:spPr>
        <p:txBody>
          <a:bodyPr wrap="square" rtlCol="0">
            <a:spAutoFit/>
          </a:bodyPr>
          <a:lstStyle/>
          <a:p>
            <a:r>
              <a:rPr lang="lv-LV" dirty="0">
                <a:solidFill>
                  <a:schemeClr val="accent1">
                    <a:lumMod val="20000"/>
                    <a:lumOff val="80000"/>
                  </a:schemeClr>
                </a:solidFill>
              </a:rPr>
              <a:t>Ģimenes ārsts</a:t>
            </a:r>
          </a:p>
        </p:txBody>
      </p:sp>
      <p:sp>
        <p:nvSpPr>
          <p:cNvPr id="26" name="TextBox 25">
            <a:extLst>
              <a:ext uri="{FF2B5EF4-FFF2-40B4-BE49-F238E27FC236}">
                <a16:creationId xmlns:a16="http://schemas.microsoft.com/office/drawing/2014/main" id="{37EA50C7-FD85-0DAB-427A-F19ED2938A18}"/>
              </a:ext>
            </a:extLst>
          </p:cNvPr>
          <p:cNvSpPr txBox="1"/>
          <p:nvPr/>
        </p:nvSpPr>
        <p:spPr>
          <a:xfrm>
            <a:off x="6974781" y="3945145"/>
            <a:ext cx="1474675" cy="369332"/>
          </a:xfrm>
          <a:prstGeom prst="rect">
            <a:avLst/>
          </a:prstGeom>
          <a:noFill/>
        </p:spPr>
        <p:txBody>
          <a:bodyPr wrap="square" rtlCol="0">
            <a:spAutoFit/>
          </a:bodyPr>
          <a:lstStyle/>
          <a:p>
            <a:r>
              <a:rPr lang="lv-LV" dirty="0" err="1">
                <a:solidFill>
                  <a:schemeClr val="accent1">
                    <a:lumMod val="20000"/>
                    <a:lumOff val="80000"/>
                  </a:schemeClr>
                </a:solidFill>
              </a:rPr>
              <a:t>Mentors</a:t>
            </a:r>
            <a:endParaRPr lang="lv-LV" dirty="0">
              <a:solidFill>
                <a:schemeClr val="accent1">
                  <a:lumMod val="20000"/>
                  <a:lumOff val="80000"/>
                </a:schemeClr>
              </a:solidFill>
            </a:endParaRPr>
          </a:p>
        </p:txBody>
      </p:sp>
      <p:sp>
        <p:nvSpPr>
          <p:cNvPr id="27" name="TextBox 26">
            <a:extLst>
              <a:ext uri="{FF2B5EF4-FFF2-40B4-BE49-F238E27FC236}">
                <a16:creationId xmlns:a16="http://schemas.microsoft.com/office/drawing/2014/main" id="{B4538BC1-DA62-D576-6999-46E51C50E8E9}"/>
              </a:ext>
            </a:extLst>
          </p:cNvPr>
          <p:cNvSpPr txBox="1"/>
          <p:nvPr/>
        </p:nvSpPr>
        <p:spPr>
          <a:xfrm>
            <a:off x="8474458" y="3689403"/>
            <a:ext cx="1474675" cy="1200329"/>
          </a:xfrm>
          <a:prstGeom prst="rect">
            <a:avLst/>
          </a:prstGeom>
          <a:noFill/>
        </p:spPr>
        <p:txBody>
          <a:bodyPr wrap="square" rtlCol="0">
            <a:spAutoFit/>
          </a:bodyPr>
          <a:lstStyle/>
          <a:p>
            <a:r>
              <a:rPr lang="lv-LV" dirty="0">
                <a:solidFill>
                  <a:schemeClr val="accent1">
                    <a:lumMod val="20000"/>
                    <a:lumOff val="80000"/>
                  </a:schemeClr>
                </a:solidFill>
              </a:rPr>
              <a:t>Sociālais darbinieks krīzes centrā</a:t>
            </a:r>
          </a:p>
        </p:txBody>
      </p:sp>
      <p:sp>
        <p:nvSpPr>
          <p:cNvPr id="28" name="TextBox 27">
            <a:extLst>
              <a:ext uri="{FF2B5EF4-FFF2-40B4-BE49-F238E27FC236}">
                <a16:creationId xmlns:a16="http://schemas.microsoft.com/office/drawing/2014/main" id="{5649AA45-5252-6197-D28E-95BE107D4B71}"/>
              </a:ext>
            </a:extLst>
          </p:cNvPr>
          <p:cNvSpPr txBox="1"/>
          <p:nvPr/>
        </p:nvSpPr>
        <p:spPr>
          <a:xfrm>
            <a:off x="6607879" y="4733499"/>
            <a:ext cx="1474675" cy="369332"/>
          </a:xfrm>
          <a:prstGeom prst="rect">
            <a:avLst/>
          </a:prstGeom>
          <a:noFill/>
        </p:spPr>
        <p:txBody>
          <a:bodyPr wrap="square" rtlCol="0">
            <a:spAutoFit/>
          </a:bodyPr>
          <a:lstStyle/>
          <a:p>
            <a:r>
              <a:rPr lang="lv-LV" dirty="0">
                <a:solidFill>
                  <a:schemeClr val="accent1">
                    <a:lumMod val="20000"/>
                    <a:lumOff val="80000"/>
                  </a:schemeClr>
                </a:solidFill>
              </a:rPr>
              <a:t>Narkologs</a:t>
            </a:r>
          </a:p>
        </p:txBody>
      </p:sp>
      <p:sp>
        <p:nvSpPr>
          <p:cNvPr id="29" name="TextBox 28">
            <a:extLst>
              <a:ext uri="{FF2B5EF4-FFF2-40B4-BE49-F238E27FC236}">
                <a16:creationId xmlns:a16="http://schemas.microsoft.com/office/drawing/2014/main" id="{AF024701-5B53-7AD1-2961-C81CEB719E67}"/>
              </a:ext>
            </a:extLst>
          </p:cNvPr>
          <p:cNvSpPr txBox="1"/>
          <p:nvPr/>
        </p:nvSpPr>
        <p:spPr>
          <a:xfrm>
            <a:off x="10483615" y="4195009"/>
            <a:ext cx="1474675" cy="369332"/>
          </a:xfrm>
          <a:prstGeom prst="rect">
            <a:avLst/>
          </a:prstGeom>
          <a:noFill/>
        </p:spPr>
        <p:txBody>
          <a:bodyPr wrap="square" rtlCol="0">
            <a:spAutoFit/>
          </a:bodyPr>
          <a:lstStyle/>
          <a:p>
            <a:r>
              <a:rPr lang="lv-LV" dirty="0">
                <a:solidFill>
                  <a:schemeClr val="accent1">
                    <a:lumMod val="20000"/>
                    <a:lumOff val="80000"/>
                  </a:schemeClr>
                </a:solidFill>
              </a:rPr>
              <a:t>Policists</a:t>
            </a:r>
          </a:p>
        </p:txBody>
      </p:sp>
      <p:sp>
        <p:nvSpPr>
          <p:cNvPr id="30" name="TextBox 29">
            <a:extLst>
              <a:ext uri="{FF2B5EF4-FFF2-40B4-BE49-F238E27FC236}">
                <a16:creationId xmlns:a16="http://schemas.microsoft.com/office/drawing/2014/main" id="{3BE733D8-6DD5-3A9F-D7F6-1ED860C15EE6}"/>
              </a:ext>
            </a:extLst>
          </p:cNvPr>
          <p:cNvSpPr txBox="1"/>
          <p:nvPr/>
        </p:nvSpPr>
        <p:spPr>
          <a:xfrm>
            <a:off x="7786015" y="5147638"/>
            <a:ext cx="1834377" cy="369332"/>
          </a:xfrm>
          <a:prstGeom prst="rect">
            <a:avLst/>
          </a:prstGeom>
          <a:noFill/>
        </p:spPr>
        <p:txBody>
          <a:bodyPr wrap="square" rtlCol="0">
            <a:spAutoFit/>
          </a:bodyPr>
          <a:lstStyle/>
          <a:p>
            <a:r>
              <a:rPr lang="lv-LV" dirty="0">
                <a:solidFill>
                  <a:schemeClr val="accent1">
                    <a:lumMod val="20000"/>
                    <a:lumOff val="80000"/>
                  </a:schemeClr>
                </a:solidFill>
              </a:rPr>
              <a:t>Audžuģimene</a:t>
            </a:r>
          </a:p>
        </p:txBody>
      </p:sp>
      <p:sp>
        <p:nvSpPr>
          <p:cNvPr id="31" name="TextBox 30">
            <a:extLst>
              <a:ext uri="{FF2B5EF4-FFF2-40B4-BE49-F238E27FC236}">
                <a16:creationId xmlns:a16="http://schemas.microsoft.com/office/drawing/2014/main" id="{E67DCB7E-B284-D1B9-3CEE-17B5CEC782E9}"/>
              </a:ext>
            </a:extLst>
          </p:cNvPr>
          <p:cNvSpPr txBox="1"/>
          <p:nvPr/>
        </p:nvSpPr>
        <p:spPr>
          <a:xfrm>
            <a:off x="7413046" y="5698229"/>
            <a:ext cx="1717024" cy="923330"/>
          </a:xfrm>
          <a:prstGeom prst="rect">
            <a:avLst/>
          </a:prstGeom>
          <a:noFill/>
        </p:spPr>
        <p:txBody>
          <a:bodyPr wrap="square" rtlCol="0">
            <a:spAutoFit/>
          </a:bodyPr>
          <a:lstStyle/>
          <a:p>
            <a:r>
              <a:rPr lang="lv-LV" dirty="0">
                <a:solidFill>
                  <a:schemeClr val="accent1">
                    <a:lumMod val="20000"/>
                    <a:lumOff val="80000"/>
                  </a:schemeClr>
                </a:solidFill>
              </a:rPr>
              <a:t>Atbalsta programmas </a:t>
            </a:r>
            <a:r>
              <a:rPr lang="lv-LV" dirty="0" err="1">
                <a:solidFill>
                  <a:schemeClr val="accent1">
                    <a:lumMod val="20000"/>
                    <a:lumOff val="80000"/>
                  </a:schemeClr>
                </a:solidFill>
              </a:rPr>
              <a:t>soc.darbinieks</a:t>
            </a:r>
            <a:endParaRPr lang="lv-LV" dirty="0">
              <a:solidFill>
                <a:schemeClr val="accent1">
                  <a:lumMod val="20000"/>
                  <a:lumOff val="80000"/>
                </a:schemeClr>
              </a:solidFill>
            </a:endParaRPr>
          </a:p>
        </p:txBody>
      </p:sp>
      <p:sp>
        <p:nvSpPr>
          <p:cNvPr id="32" name="TextBox 31">
            <a:extLst>
              <a:ext uri="{FF2B5EF4-FFF2-40B4-BE49-F238E27FC236}">
                <a16:creationId xmlns:a16="http://schemas.microsoft.com/office/drawing/2014/main" id="{22C00355-90D5-ED4B-E496-7BD272EBE5C8}"/>
              </a:ext>
            </a:extLst>
          </p:cNvPr>
          <p:cNvSpPr txBox="1"/>
          <p:nvPr/>
        </p:nvSpPr>
        <p:spPr>
          <a:xfrm>
            <a:off x="5105212" y="5964983"/>
            <a:ext cx="1981576" cy="646331"/>
          </a:xfrm>
          <a:prstGeom prst="rect">
            <a:avLst/>
          </a:prstGeom>
          <a:noFill/>
        </p:spPr>
        <p:txBody>
          <a:bodyPr wrap="square" rtlCol="0">
            <a:spAutoFit/>
          </a:bodyPr>
          <a:lstStyle/>
          <a:p>
            <a:r>
              <a:rPr lang="lv-LV" dirty="0">
                <a:solidFill>
                  <a:schemeClr val="accent1">
                    <a:lumMod val="20000"/>
                    <a:lumOff val="80000"/>
                  </a:schemeClr>
                </a:solidFill>
              </a:rPr>
              <a:t>Bērnu psihoterapeits</a:t>
            </a:r>
          </a:p>
        </p:txBody>
      </p:sp>
      <p:sp>
        <p:nvSpPr>
          <p:cNvPr id="33" name="TextBox 32">
            <a:extLst>
              <a:ext uri="{FF2B5EF4-FFF2-40B4-BE49-F238E27FC236}">
                <a16:creationId xmlns:a16="http://schemas.microsoft.com/office/drawing/2014/main" id="{64ECDB4F-2CD9-8C9E-002F-8DDD3AB74CD8}"/>
              </a:ext>
            </a:extLst>
          </p:cNvPr>
          <p:cNvSpPr txBox="1"/>
          <p:nvPr/>
        </p:nvSpPr>
        <p:spPr>
          <a:xfrm>
            <a:off x="10030968" y="3356404"/>
            <a:ext cx="2242867" cy="646331"/>
          </a:xfrm>
          <a:prstGeom prst="rect">
            <a:avLst/>
          </a:prstGeom>
          <a:noFill/>
        </p:spPr>
        <p:txBody>
          <a:bodyPr wrap="square" rtlCol="0">
            <a:spAutoFit/>
          </a:bodyPr>
          <a:lstStyle/>
          <a:p>
            <a:r>
              <a:rPr lang="lv-LV" dirty="0">
                <a:solidFill>
                  <a:schemeClr val="accent1">
                    <a:lumMod val="20000"/>
                    <a:lumOff val="80000"/>
                  </a:schemeClr>
                </a:solidFill>
              </a:rPr>
              <a:t>Atbalsta grupas vadītājs</a:t>
            </a:r>
          </a:p>
        </p:txBody>
      </p:sp>
      <p:sp>
        <p:nvSpPr>
          <p:cNvPr id="34" name="TextBox 33">
            <a:extLst>
              <a:ext uri="{FF2B5EF4-FFF2-40B4-BE49-F238E27FC236}">
                <a16:creationId xmlns:a16="http://schemas.microsoft.com/office/drawing/2014/main" id="{061D96EB-CC3D-58A3-ED26-BBD668AD007E}"/>
              </a:ext>
            </a:extLst>
          </p:cNvPr>
          <p:cNvSpPr txBox="1"/>
          <p:nvPr/>
        </p:nvSpPr>
        <p:spPr>
          <a:xfrm>
            <a:off x="1350867" y="5933572"/>
            <a:ext cx="1474675" cy="646331"/>
          </a:xfrm>
          <a:prstGeom prst="rect">
            <a:avLst/>
          </a:prstGeom>
          <a:noFill/>
        </p:spPr>
        <p:txBody>
          <a:bodyPr wrap="square" rtlCol="0">
            <a:spAutoFit/>
          </a:bodyPr>
          <a:lstStyle/>
          <a:p>
            <a:r>
              <a:rPr lang="lv-LV" dirty="0">
                <a:solidFill>
                  <a:schemeClr val="accent1">
                    <a:lumMod val="20000"/>
                    <a:lumOff val="80000"/>
                  </a:schemeClr>
                </a:solidFill>
              </a:rPr>
              <a:t>Probācijas darbinieks</a:t>
            </a:r>
          </a:p>
        </p:txBody>
      </p:sp>
      <p:sp>
        <p:nvSpPr>
          <p:cNvPr id="35" name="TextBox 34">
            <a:extLst>
              <a:ext uri="{FF2B5EF4-FFF2-40B4-BE49-F238E27FC236}">
                <a16:creationId xmlns:a16="http://schemas.microsoft.com/office/drawing/2014/main" id="{A635A612-95E6-8EAE-46AE-D4F9C3EB177E}"/>
              </a:ext>
            </a:extLst>
          </p:cNvPr>
          <p:cNvSpPr txBox="1"/>
          <p:nvPr/>
        </p:nvSpPr>
        <p:spPr>
          <a:xfrm>
            <a:off x="1228408" y="4830422"/>
            <a:ext cx="1474675" cy="646331"/>
          </a:xfrm>
          <a:prstGeom prst="rect">
            <a:avLst/>
          </a:prstGeom>
          <a:noFill/>
        </p:spPr>
        <p:txBody>
          <a:bodyPr wrap="square" rtlCol="0">
            <a:spAutoFit/>
          </a:bodyPr>
          <a:lstStyle/>
          <a:p>
            <a:r>
              <a:rPr lang="lv-LV" dirty="0">
                <a:solidFill>
                  <a:schemeClr val="accent1">
                    <a:lumMod val="20000"/>
                    <a:lumOff val="80000"/>
                  </a:schemeClr>
                </a:solidFill>
              </a:rPr>
              <a:t>Psihologs bērniem</a:t>
            </a:r>
          </a:p>
        </p:txBody>
      </p:sp>
      <p:sp>
        <p:nvSpPr>
          <p:cNvPr id="36" name="TextBox 35">
            <a:extLst>
              <a:ext uri="{FF2B5EF4-FFF2-40B4-BE49-F238E27FC236}">
                <a16:creationId xmlns:a16="http://schemas.microsoft.com/office/drawing/2014/main" id="{41227CA1-DF97-C802-029D-C2B79CB1B4CC}"/>
              </a:ext>
            </a:extLst>
          </p:cNvPr>
          <p:cNvSpPr txBox="1"/>
          <p:nvPr/>
        </p:nvSpPr>
        <p:spPr>
          <a:xfrm>
            <a:off x="10602902" y="4733499"/>
            <a:ext cx="1474675" cy="369332"/>
          </a:xfrm>
          <a:prstGeom prst="rect">
            <a:avLst/>
          </a:prstGeom>
          <a:noFill/>
        </p:spPr>
        <p:txBody>
          <a:bodyPr wrap="square" rtlCol="0">
            <a:spAutoFit/>
          </a:bodyPr>
          <a:lstStyle/>
          <a:p>
            <a:r>
              <a:rPr lang="lv-LV" dirty="0">
                <a:solidFill>
                  <a:schemeClr val="accent1">
                    <a:lumMod val="20000"/>
                    <a:lumOff val="80000"/>
                  </a:schemeClr>
                </a:solidFill>
              </a:rPr>
              <a:t>Jurists</a:t>
            </a:r>
          </a:p>
        </p:txBody>
      </p:sp>
    </p:spTree>
    <p:extLst>
      <p:ext uri="{BB962C8B-B14F-4D97-AF65-F5344CB8AC3E}">
        <p14:creationId xmlns:p14="http://schemas.microsoft.com/office/powerpoint/2010/main" val="1437792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435959F4-53DA-47FF-BC24-1E5B75C69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033" name="Group 1032">
            <a:extLst>
              <a:ext uri="{FF2B5EF4-FFF2-40B4-BE49-F238E27FC236}">
                <a16:creationId xmlns:a16="http://schemas.microsoft.com/office/drawing/2014/main" id="{A7CF83E8-F6F0-41E3-B580-7412A04DDF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1034" name="Freeform: Shape 1033">
              <a:extLst>
                <a:ext uri="{FF2B5EF4-FFF2-40B4-BE49-F238E27FC236}">
                  <a16:creationId xmlns:a16="http://schemas.microsoft.com/office/drawing/2014/main" id="{1A0B6DBB-705D-48D0-842C-F9DFA7684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035" name="Freeform: Shape 1034">
              <a:extLst>
                <a:ext uri="{FF2B5EF4-FFF2-40B4-BE49-F238E27FC236}">
                  <a16:creationId xmlns:a16="http://schemas.microsoft.com/office/drawing/2014/main" id="{C194A764-16E1-4D0D-9357-76F80E60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036" name="Freeform: Shape 1035">
              <a:extLst>
                <a:ext uri="{FF2B5EF4-FFF2-40B4-BE49-F238E27FC236}">
                  <a16:creationId xmlns:a16="http://schemas.microsoft.com/office/drawing/2014/main" id="{115B7F3F-A40D-4F24-8536-E2420B433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037" name="Graphic 12">
              <a:extLst>
                <a:ext uri="{FF2B5EF4-FFF2-40B4-BE49-F238E27FC236}">
                  <a16:creationId xmlns:a16="http://schemas.microsoft.com/office/drawing/2014/main" id="{CEF42844-A829-4ED2-A360-63BB2A7C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1038" name="Graphic 15">
              <a:extLst>
                <a:ext uri="{FF2B5EF4-FFF2-40B4-BE49-F238E27FC236}">
                  <a16:creationId xmlns:a16="http://schemas.microsoft.com/office/drawing/2014/main" id="{57B23B52-A1C3-44EF-BC11-9094A0DA1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039" name="Graphic 15">
              <a:extLst>
                <a:ext uri="{FF2B5EF4-FFF2-40B4-BE49-F238E27FC236}">
                  <a16:creationId xmlns:a16="http://schemas.microsoft.com/office/drawing/2014/main" id="{064E08E5-DA92-4CF2-A0BF-E34180022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040" name="Freeform: Shape 1039">
              <a:extLst>
                <a:ext uri="{FF2B5EF4-FFF2-40B4-BE49-F238E27FC236}">
                  <a16:creationId xmlns:a16="http://schemas.microsoft.com/office/drawing/2014/main" id="{7A222560-E657-4CAE-B667-7BE9E224B2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2" name="Freeform: Shape 1041">
            <a:extLst>
              <a:ext uri="{FF2B5EF4-FFF2-40B4-BE49-F238E27FC236}">
                <a16:creationId xmlns:a16="http://schemas.microsoft.com/office/drawing/2014/main" id="{59226104-0061-4319-8237-9C001BF85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44"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1045" name="Graphic 78">
              <a:extLst>
                <a:ext uri="{FF2B5EF4-FFF2-40B4-BE49-F238E27FC236}">
                  <a16:creationId xmlns:a16="http://schemas.microsoft.com/office/drawing/2014/main" id="{5E279D86-4533-45F1-B0AA-D237399A5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46" name="Graphic 78">
              <a:extLst>
                <a:ext uri="{FF2B5EF4-FFF2-40B4-BE49-F238E27FC236}">
                  <a16:creationId xmlns:a16="http://schemas.microsoft.com/office/drawing/2014/main" id="{764FD722-CB31-4326-ADD8-CBA52FD1FF5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1047" name="Graphic 78">
                <a:extLst>
                  <a:ext uri="{FF2B5EF4-FFF2-40B4-BE49-F238E27FC236}">
                    <a16:creationId xmlns:a16="http://schemas.microsoft.com/office/drawing/2014/main" id="{24E4BCEC-8B0A-444E-8509-1B3BB0449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048" name="Graphic 78">
                <a:extLst>
                  <a:ext uri="{FF2B5EF4-FFF2-40B4-BE49-F238E27FC236}">
                    <a16:creationId xmlns:a16="http://schemas.microsoft.com/office/drawing/2014/main" id="{9DB36622-1DC7-4B17-8984-588BA8999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049" name="Graphic 78">
                <a:extLst>
                  <a:ext uri="{FF2B5EF4-FFF2-40B4-BE49-F238E27FC236}">
                    <a16:creationId xmlns:a16="http://schemas.microsoft.com/office/drawing/2014/main" id="{51B97AF0-1974-42B9-B5FC-A332C52E8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050" name="Graphic 78">
                <a:extLst>
                  <a:ext uri="{FF2B5EF4-FFF2-40B4-BE49-F238E27FC236}">
                    <a16:creationId xmlns:a16="http://schemas.microsoft.com/office/drawing/2014/main" id="{95A298AD-BE5D-4BE1-8CDF-DBFB42D63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useBgFill="1">
        <p:nvSpPr>
          <p:cNvPr id="1052" name="Rectangle 1051">
            <a:extLst>
              <a:ext uri="{FF2B5EF4-FFF2-40B4-BE49-F238E27FC236}">
                <a16:creationId xmlns:a16="http://schemas.microsoft.com/office/drawing/2014/main" id="{A5D0B0D3-D735-4619-AA45-B57B791E1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Virsraksts 1">
            <a:extLst>
              <a:ext uri="{FF2B5EF4-FFF2-40B4-BE49-F238E27FC236}">
                <a16:creationId xmlns:a16="http://schemas.microsoft.com/office/drawing/2014/main" id="{4601A96A-D00C-D316-3D67-B3336DA4DCDD}"/>
              </a:ext>
            </a:extLst>
          </p:cNvPr>
          <p:cNvSpPr>
            <a:spLocks noGrp="1"/>
          </p:cNvSpPr>
          <p:nvPr>
            <p:ph type="title"/>
          </p:nvPr>
        </p:nvSpPr>
        <p:spPr>
          <a:xfrm>
            <a:off x="327317" y="1493515"/>
            <a:ext cx="5909187" cy="4513006"/>
          </a:xfrm>
        </p:spPr>
        <p:txBody>
          <a:bodyPr vert="horz" lIns="91440" tIns="45720" rIns="91440" bIns="45720" rtlCol="0" anchor="b">
            <a:normAutofit fontScale="90000"/>
          </a:bodyPr>
          <a:lstStyle/>
          <a:p>
            <a:pPr>
              <a:lnSpc>
                <a:spcPct val="90000"/>
              </a:lnSpc>
            </a:pPr>
            <a:r>
              <a:rPr lang="lv-LV" sz="2800" i="0" dirty="0">
                <a:latin typeface="+mn-lt"/>
              </a:rPr>
              <a:t>- </a:t>
            </a:r>
            <a:r>
              <a:rPr lang="en-US" sz="2800" i="0" dirty="0" err="1">
                <a:latin typeface="+mn-lt"/>
              </a:rPr>
              <a:t>Speciālistu</a:t>
            </a:r>
            <a:r>
              <a:rPr lang="en-US" sz="2800" i="0" dirty="0">
                <a:latin typeface="+mn-lt"/>
              </a:rPr>
              <a:t> </a:t>
            </a:r>
            <a:r>
              <a:rPr lang="en-US" sz="2800" i="0" dirty="0" err="1">
                <a:latin typeface="+mn-lt"/>
              </a:rPr>
              <a:t>savstarpēj</a:t>
            </a:r>
            <a:r>
              <a:rPr lang="lv-LV" sz="2800" i="0" dirty="0" err="1">
                <a:latin typeface="+mn-lt"/>
              </a:rPr>
              <a:t>os</a:t>
            </a:r>
            <a:r>
              <a:rPr lang="en-US" sz="2800" i="0" dirty="0">
                <a:latin typeface="+mn-lt"/>
              </a:rPr>
              <a:t> </a:t>
            </a:r>
            <a:r>
              <a:rPr lang="en-US" sz="2800" i="0" dirty="0" err="1">
                <a:latin typeface="+mn-lt"/>
              </a:rPr>
              <a:t>konflikt</a:t>
            </a:r>
            <a:r>
              <a:rPr lang="lv-LV" sz="2800" i="0" dirty="0" err="1">
                <a:latin typeface="+mn-lt"/>
              </a:rPr>
              <a:t>us</a:t>
            </a:r>
            <a:r>
              <a:rPr lang="lv-LV" sz="2800" i="0" dirty="0">
                <a:latin typeface="+mn-lt"/>
              </a:rPr>
              <a:t> var veicināt ārēji faktori:</a:t>
            </a:r>
            <a:r>
              <a:rPr lang="en-US" sz="2800" i="0" dirty="0">
                <a:latin typeface="+mn-lt"/>
              </a:rPr>
              <a:t> </a:t>
            </a:r>
            <a:r>
              <a:rPr lang="en-US" sz="2800" i="0" dirty="0" err="1">
                <a:latin typeface="+mn-lt"/>
              </a:rPr>
              <a:t>sistēmas</a:t>
            </a:r>
            <a:r>
              <a:rPr lang="en-US" sz="2800" i="0" dirty="0">
                <a:latin typeface="+mn-lt"/>
              </a:rPr>
              <a:t> </a:t>
            </a:r>
            <a:r>
              <a:rPr lang="en-US" sz="2800" i="0" dirty="0" err="1">
                <a:latin typeface="+mn-lt"/>
              </a:rPr>
              <a:t>nepilnīb</a:t>
            </a:r>
            <a:r>
              <a:rPr lang="lv-LV" sz="2800" i="0" dirty="0" err="1">
                <a:latin typeface="+mn-lt"/>
              </a:rPr>
              <a:t>as</a:t>
            </a:r>
            <a:r>
              <a:rPr lang="en-US" sz="2800" i="0" dirty="0">
                <a:latin typeface="+mn-lt"/>
              </a:rPr>
              <a:t>, </a:t>
            </a:r>
            <a:r>
              <a:rPr lang="en-US" sz="2800" i="0" dirty="0" err="1">
                <a:latin typeface="+mn-lt"/>
              </a:rPr>
              <a:t>resursu</a:t>
            </a:r>
            <a:r>
              <a:rPr lang="en-US" sz="2800" i="0" dirty="0">
                <a:latin typeface="+mn-lt"/>
              </a:rPr>
              <a:t> </a:t>
            </a:r>
            <a:r>
              <a:rPr lang="en-US" sz="2800" i="0" dirty="0" err="1">
                <a:latin typeface="+mn-lt"/>
              </a:rPr>
              <a:t>trūkum</a:t>
            </a:r>
            <a:r>
              <a:rPr lang="lv-LV" sz="2800" i="0" dirty="0">
                <a:latin typeface="+mn-lt"/>
              </a:rPr>
              <a:t>s, organizācijas kultūra</a:t>
            </a:r>
            <a:r>
              <a:rPr lang="en-US" sz="2800" i="0" dirty="0">
                <a:latin typeface="+mn-lt"/>
              </a:rPr>
              <a:t> </a:t>
            </a:r>
            <a:r>
              <a:rPr lang="lv-LV" sz="2800" i="0" dirty="0">
                <a:latin typeface="+mn-lt"/>
              </a:rPr>
              <a:t>un/</a:t>
            </a:r>
            <a:r>
              <a:rPr lang="en-US" sz="2800" i="0" dirty="0" err="1">
                <a:latin typeface="+mn-lt"/>
              </a:rPr>
              <a:t>vai</a:t>
            </a:r>
            <a:r>
              <a:rPr lang="en-US" sz="2800" i="0" dirty="0">
                <a:latin typeface="+mn-lt"/>
              </a:rPr>
              <a:t> </a:t>
            </a:r>
            <a:r>
              <a:rPr lang="lv-LV" sz="2800" i="0" dirty="0">
                <a:latin typeface="+mn-lt"/>
              </a:rPr>
              <a:t>sarežģīti </a:t>
            </a:r>
            <a:r>
              <a:rPr lang="en-US" sz="2800" i="0" dirty="0" err="1">
                <a:latin typeface="+mn-lt"/>
              </a:rPr>
              <a:t>gadījumi</a:t>
            </a:r>
            <a:r>
              <a:rPr lang="en-US" sz="2800" i="0" dirty="0">
                <a:latin typeface="+mn-lt"/>
              </a:rPr>
              <a:t>. </a:t>
            </a:r>
            <a:br>
              <a:rPr lang="lv-LV" sz="2800" i="0" dirty="0">
                <a:latin typeface="+mn-lt"/>
              </a:rPr>
            </a:br>
            <a:br>
              <a:rPr lang="lv-LV" sz="2800" i="0" dirty="0">
                <a:latin typeface="+mn-lt"/>
              </a:rPr>
            </a:br>
            <a:r>
              <a:rPr lang="lv-LV" sz="2800" i="0" dirty="0">
                <a:latin typeface="+mn-lt"/>
              </a:rPr>
              <a:t>- Konfliktu pamatā var būt arī katra </a:t>
            </a:r>
            <a:r>
              <a:rPr lang="en-US" sz="2800" i="0" dirty="0" err="1">
                <a:latin typeface="+mn-lt"/>
              </a:rPr>
              <a:t>atšķirīg</a:t>
            </a:r>
            <a:r>
              <a:rPr lang="lv-LV" sz="2800" i="0" dirty="0">
                <a:latin typeface="+mn-lt"/>
              </a:rPr>
              <a:t>ai</a:t>
            </a:r>
            <a:r>
              <a:rPr lang="en-US" sz="2800" i="0" dirty="0">
                <a:latin typeface="+mn-lt"/>
              </a:rPr>
              <a:t>s</a:t>
            </a:r>
            <a:r>
              <a:rPr lang="lv-LV" sz="2800" i="0" dirty="0">
                <a:latin typeface="+mn-lt"/>
              </a:rPr>
              <a:t>,</a:t>
            </a:r>
            <a:r>
              <a:rPr lang="en-US" sz="2800" i="0" dirty="0">
                <a:latin typeface="+mn-lt"/>
              </a:rPr>
              <a:t> </a:t>
            </a:r>
            <a:r>
              <a:rPr lang="lv-LV" sz="2800" i="0" dirty="0">
                <a:latin typeface="+mn-lt"/>
              </a:rPr>
              <a:t>profesionālais un personiskais </a:t>
            </a:r>
            <a:r>
              <a:rPr lang="en-US" sz="2800" i="0" dirty="0" err="1">
                <a:latin typeface="+mn-lt"/>
              </a:rPr>
              <a:t>skatu</a:t>
            </a:r>
            <a:r>
              <a:rPr lang="en-US" sz="2800" i="0" dirty="0">
                <a:latin typeface="+mn-lt"/>
              </a:rPr>
              <a:t> </a:t>
            </a:r>
            <a:r>
              <a:rPr lang="en-US" sz="2800" i="0" dirty="0" err="1">
                <a:latin typeface="+mn-lt"/>
              </a:rPr>
              <a:t>punkts</a:t>
            </a:r>
            <a:r>
              <a:rPr lang="lv-LV" sz="2800" i="0" dirty="0">
                <a:latin typeface="+mn-lt"/>
              </a:rPr>
              <a:t> vai redzes loks.</a:t>
            </a:r>
            <a:br>
              <a:rPr lang="lv-LV" sz="2800" i="0" dirty="0">
                <a:latin typeface="+mn-lt"/>
              </a:rPr>
            </a:br>
            <a:br>
              <a:rPr lang="lv-LV" sz="2800" i="0" dirty="0">
                <a:latin typeface="+mn-lt"/>
              </a:rPr>
            </a:br>
            <a:r>
              <a:rPr lang="lv-LV" sz="2800" i="0" dirty="0">
                <a:latin typeface="+mn-lt"/>
              </a:rPr>
              <a:t>- </a:t>
            </a:r>
            <a:r>
              <a:rPr lang="lv-LV" sz="2800" i="0" dirty="0" err="1">
                <a:latin typeface="+mn-lt"/>
              </a:rPr>
              <a:t>Reflektīva</a:t>
            </a:r>
            <a:r>
              <a:rPr lang="lv-LV" sz="2800" i="0" dirty="0">
                <a:latin typeface="+mn-lt"/>
              </a:rPr>
              <a:t>, ētiski jūtīga prakse</a:t>
            </a:r>
            <a:r>
              <a:rPr lang="en-US" sz="2800" i="0" dirty="0">
                <a:latin typeface="+mn-lt"/>
              </a:rPr>
              <a:t> un </a:t>
            </a:r>
            <a:r>
              <a:rPr lang="en-US" sz="2800" i="0" dirty="0" err="1">
                <a:latin typeface="+mn-lt"/>
              </a:rPr>
              <a:t>spēja</a:t>
            </a:r>
            <a:r>
              <a:rPr lang="en-US" sz="2800" i="0" dirty="0">
                <a:latin typeface="+mn-lt"/>
              </a:rPr>
              <a:t> </a:t>
            </a:r>
            <a:r>
              <a:rPr lang="en-US" sz="2800" i="0" dirty="0" err="1">
                <a:latin typeface="+mn-lt"/>
              </a:rPr>
              <a:t>cienīt</a:t>
            </a:r>
            <a:r>
              <a:rPr lang="en-US" sz="2800" i="0" dirty="0">
                <a:latin typeface="+mn-lt"/>
              </a:rPr>
              <a:t> </a:t>
            </a:r>
            <a:r>
              <a:rPr lang="en-US" sz="2800" i="0" dirty="0" err="1">
                <a:latin typeface="+mn-lt"/>
              </a:rPr>
              <a:t>otra</a:t>
            </a:r>
            <a:r>
              <a:rPr lang="en-US" sz="2800" i="0" dirty="0">
                <a:latin typeface="+mn-lt"/>
              </a:rPr>
              <a:t> «</a:t>
            </a:r>
            <a:r>
              <a:rPr lang="en-US" sz="2800" i="0" dirty="0" err="1">
                <a:latin typeface="+mn-lt"/>
              </a:rPr>
              <a:t>citādo</a:t>
            </a:r>
            <a:r>
              <a:rPr lang="en-US" sz="2800" i="0" dirty="0">
                <a:latin typeface="+mn-lt"/>
              </a:rPr>
              <a:t>» </a:t>
            </a:r>
            <a:r>
              <a:rPr lang="en-US" sz="2800" i="0" dirty="0" err="1">
                <a:latin typeface="+mn-lt"/>
              </a:rPr>
              <a:t>skatījumu</a:t>
            </a:r>
            <a:r>
              <a:rPr lang="lv-LV" sz="2800" i="0" dirty="0">
                <a:latin typeface="+mn-lt"/>
              </a:rPr>
              <a:t> ir būtiska kompetence, lai speciālistu rīcība kļūtu saskaņotāka, bet arī tas neizslēdz domstarpības</a:t>
            </a:r>
            <a:r>
              <a:rPr lang="en-US" sz="2800" i="0" dirty="0">
                <a:latin typeface="+mn-lt"/>
              </a:rPr>
              <a:t>.</a:t>
            </a:r>
          </a:p>
        </p:txBody>
      </p:sp>
      <p:sp>
        <p:nvSpPr>
          <p:cNvPr id="1054" name="Freeform: Shape 1053">
            <a:extLst>
              <a:ext uri="{FF2B5EF4-FFF2-40B4-BE49-F238E27FC236}">
                <a16:creationId xmlns:a16="http://schemas.microsoft.com/office/drawing/2014/main" id="{CF7F2079-504C-499A-A644-58F4DDC76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3">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56" name="Graphic 78">
            <a:extLst>
              <a:ext uri="{FF2B5EF4-FFF2-40B4-BE49-F238E27FC236}">
                <a16:creationId xmlns:a16="http://schemas.microsoft.com/office/drawing/2014/main" id="{DBBA0A0D-8F6A-400A-9E49-8C008E2C7D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1057" name="Graphic 78">
              <a:extLst>
                <a:ext uri="{FF2B5EF4-FFF2-40B4-BE49-F238E27FC236}">
                  <a16:creationId xmlns:a16="http://schemas.microsoft.com/office/drawing/2014/main" id="{A5DD701E-4BC9-48E3-AF4F-013B52D63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58" name="Graphic 78">
              <a:extLst>
                <a:ext uri="{FF2B5EF4-FFF2-40B4-BE49-F238E27FC236}">
                  <a16:creationId xmlns:a16="http://schemas.microsoft.com/office/drawing/2014/main" id="{FB658B62-664D-4B3B-BBDA-235666290B4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1059" name="Graphic 78">
                <a:extLst>
                  <a:ext uri="{FF2B5EF4-FFF2-40B4-BE49-F238E27FC236}">
                    <a16:creationId xmlns:a16="http://schemas.microsoft.com/office/drawing/2014/main" id="{B11F9D25-67B1-4BDB-A290-97B93A19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060" name="Graphic 78">
                <a:extLst>
                  <a:ext uri="{FF2B5EF4-FFF2-40B4-BE49-F238E27FC236}">
                    <a16:creationId xmlns:a16="http://schemas.microsoft.com/office/drawing/2014/main" id="{B9D5C40A-1B1B-4C25-9707-E8F1CF6E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061" name="Graphic 78">
                <a:extLst>
                  <a:ext uri="{FF2B5EF4-FFF2-40B4-BE49-F238E27FC236}">
                    <a16:creationId xmlns:a16="http://schemas.microsoft.com/office/drawing/2014/main" id="{2DD0C1D6-FF64-45AB-8775-83AB3C470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062" name="Graphic 78">
                <a:extLst>
                  <a:ext uri="{FF2B5EF4-FFF2-40B4-BE49-F238E27FC236}">
                    <a16:creationId xmlns:a16="http://schemas.microsoft.com/office/drawing/2014/main" id="{15AFBB84-8485-4329-89FC-04663D985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pic>
        <p:nvPicPr>
          <p:cNvPr id="1026" name="Picture 2" descr="Just Because You Are Right Does Not Mean, I Am Wrong">
            <a:extLst>
              <a:ext uri="{FF2B5EF4-FFF2-40B4-BE49-F238E27FC236}">
                <a16:creationId xmlns:a16="http://schemas.microsoft.com/office/drawing/2014/main" id="{6654B87C-1EF8-7A65-A55B-4953361360E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33035" r="2" b="6482"/>
          <a:stretch/>
        </p:blipFill>
        <p:spPr bwMode="auto">
          <a:xfrm>
            <a:off x="6535696" y="10"/>
            <a:ext cx="5669280" cy="34289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Understanding Others Perspectives">
            <a:extLst>
              <a:ext uri="{FF2B5EF4-FFF2-40B4-BE49-F238E27FC236}">
                <a16:creationId xmlns:a16="http://schemas.microsoft.com/office/drawing/2014/main" id="{338F9DE1-55D5-5E40-1CB9-D6BA725606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9355" r="-1" b="-1"/>
          <a:stretch/>
        </p:blipFill>
        <p:spPr bwMode="auto">
          <a:xfrm>
            <a:off x="6535696" y="3429000"/>
            <a:ext cx="5669280" cy="3429000"/>
          </a:xfrm>
          <a:prstGeom prst="rect">
            <a:avLst/>
          </a:prstGeom>
          <a:noFill/>
          <a:extLst>
            <a:ext uri="{909E8E84-426E-40DD-AFC4-6F175D3DCCD1}">
              <a14:hiddenFill xmlns:a14="http://schemas.microsoft.com/office/drawing/2010/main">
                <a:solidFill>
                  <a:srgbClr val="FFFFFF"/>
                </a:solidFill>
              </a14:hiddenFill>
            </a:ext>
          </a:extLst>
        </p:spPr>
      </p:pic>
      <p:sp>
        <p:nvSpPr>
          <p:cNvPr id="1064" name="Freeform: Shape 1063">
            <a:extLst>
              <a:ext uri="{FF2B5EF4-FFF2-40B4-BE49-F238E27FC236}">
                <a16:creationId xmlns:a16="http://schemas.microsoft.com/office/drawing/2014/main" id="{3D505D40-32E9-4C48-81F8-AD80433BE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66006"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066" name="Group 1065">
            <a:extLst>
              <a:ext uri="{FF2B5EF4-FFF2-40B4-BE49-F238E27FC236}">
                <a16:creationId xmlns:a16="http://schemas.microsoft.com/office/drawing/2014/main" id="{C507BF36-B92B-4CAC-BCA7-8364B51E1F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1067" name="Freeform: Shape 1066">
              <a:extLst>
                <a:ext uri="{FF2B5EF4-FFF2-40B4-BE49-F238E27FC236}">
                  <a16:creationId xmlns:a16="http://schemas.microsoft.com/office/drawing/2014/main" id="{2276237E-3A6D-452F-879C-FB8C77A18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068" name="Freeform: Shape 1067">
              <a:extLst>
                <a:ext uri="{FF2B5EF4-FFF2-40B4-BE49-F238E27FC236}">
                  <a16:creationId xmlns:a16="http://schemas.microsoft.com/office/drawing/2014/main" id="{38BC9243-F4BF-48A7-89AE-DFA5B37DE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069" name="Freeform: Shape 1068">
              <a:extLst>
                <a:ext uri="{FF2B5EF4-FFF2-40B4-BE49-F238E27FC236}">
                  <a16:creationId xmlns:a16="http://schemas.microsoft.com/office/drawing/2014/main" id="{5DE414EC-F3DF-412E-9B22-5328DAA99C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070" name="Graphic 12">
              <a:extLst>
                <a:ext uri="{FF2B5EF4-FFF2-40B4-BE49-F238E27FC236}">
                  <a16:creationId xmlns:a16="http://schemas.microsoft.com/office/drawing/2014/main" id="{039C06B1-FDEA-47B1-8222-7D622CD72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1071" name="Graphic 15">
              <a:extLst>
                <a:ext uri="{FF2B5EF4-FFF2-40B4-BE49-F238E27FC236}">
                  <a16:creationId xmlns:a16="http://schemas.microsoft.com/office/drawing/2014/main" id="{B834C8C1-9BD1-4635-8E5B-65815F901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072" name="Graphic 15">
              <a:extLst>
                <a:ext uri="{FF2B5EF4-FFF2-40B4-BE49-F238E27FC236}">
                  <a16:creationId xmlns:a16="http://schemas.microsoft.com/office/drawing/2014/main" id="{2963D456-B3F4-4EDC-827E-645741F64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073" name="Freeform: Shape 1072">
              <a:extLst>
                <a:ext uri="{FF2B5EF4-FFF2-40B4-BE49-F238E27FC236}">
                  <a16:creationId xmlns:a16="http://schemas.microsoft.com/office/drawing/2014/main" id="{73A58845-EFFB-4806-BC6D-47418C15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92493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C6A2629-1E41-78E7-6674-32432CF32D49}"/>
              </a:ext>
            </a:extLst>
          </p:cNvPr>
          <p:cNvSpPr>
            <a:spLocks noGrp="1"/>
          </p:cNvSpPr>
          <p:nvPr>
            <p:ph type="title"/>
          </p:nvPr>
        </p:nvSpPr>
        <p:spPr>
          <a:xfrm>
            <a:off x="938672" y="1671970"/>
            <a:ext cx="10077557" cy="3371978"/>
          </a:xfrm>
        </p:spPr>
        <p:txBody>
          <a:bodyPr>
            <a:normAutofit fontScale="90000"/>
          </a:bodyPr>
          <a:lstStyle/>
          <a:p>
            <a:pPr algn="ctr"/>
            <a:r>
              <a:rPr lang="lv-LV" sz="6000" i="0" dirty="0">
                <a:solidFill>
                  <a:schemeClr val="accent1">
                    <a:lumMod val="50000"/>
                  </a:schemeClr>
                </a:solidFill>
                <a:latin typeface="+mn-lt"/>
              </a:rPr>
              <a:t>Speciālistu atšķirīgiem viedokļiem, strīdiem un pat konfliktiem darbā ar ģimenēm</a:t>
            </a:r>
            <a:br>
              <a:rPr lang="lv-LV" sz="6000" i="0" dirty="0">
                <a:solidFill>
                  <a:schemeClr val="accent1">
                    <a:lumMod val="50000"/>
                  </a:schemeClr>
                </a:solidFill>
                <a:latin typeface="+mn-lt"/>
              </a:rPr>
            </a:br>
            <a:r>
              <a:rPr lang="lv-LV" sz="6000" i="0" dirty="0">
                <a:solidFill>
                  <a:schemeClr val="accent1">
                    <a:lumMod val="50000"/>
                  </a:schemeClr>
                </a:solidFill>
                <a:latin typeface="+mn-lt"/>
              </a:rPr>
              <a:t>būs būt!</a:t>
            </a:r>
          </a:p>
        </p:txBody>
      </p:sp>
    </p:spTree>
    <p:extLst>
      <p:ext uri="{BB962C8B-B14F-4D97-AF65-F5344CB8AC3E}">
        <p14:creationId xmlns:p14="http://schemas.microsoft.com/office/powerpoint/2010/main" val="3168434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38B94521-AB2D-45F8-5B80-2F914BA7D468}"/>
              </a:ext>
            </a:extLst>
          </p:cNvPr>
          <p:cNvSpPr>
            <a:spLocks noGrp="1"/>
          </p:cNvSpPr>
          <p:nvPr>
            <p:ph idx="1"/>
          </p:nvPr>
        </p:nvSpPr>
        <p:spPr/>
        <p:txBody>
          <a:bodyPr>
            <a:normAutofit fontScale="92500" lnSpcReduction="10000"/>
          </a:bodyPr>
          <a:lstStyle/>
          <a:p>
            <a:r>
              <a:rPr lang="lv-LV" b="1" dirty="0"/>
              <a:t>Jo</a:t>
            </a:r>
            <a:r>
              <a:rPr lang="lv-LV" dirty="0"/>
              <a:t> atrodamies konfliktējošā, destruktīvā, komplicētā ģimenes sistēmā, sarežģītā ģimenes sistēmas posmā (paralēlie procesi);</a:t>
            </a:r>
          </a:p>
          <a:p>
            <a:r>
              <a:rPr lang="lv-LV" b="1" dirty="0"/>
              <a:t>Jo</a:t>
            </a:r>
            <a:r>
              <a:rPr lang="lv-LV" dirty="0"/>
              <a:t> pārstāvam atšķirīgas ģimenes sistēmas daļas (atšķirīga klientu </a:t>
            </a:r>
            <a:r>
              <a:rPr lang="lv-LV" dirty="0" err="1"/>
              <a:t>mērķgrupa</a:t>
            </a:r>
            <a:r>
              <a:rPr lang="lv-LV" dirty="0"/>
              <a:t>);</a:t>
            </a:r>
          </a:p>
          <a:p>
            <a:r>
              <a:rPr lang="lv-LV" b="1" dirty="0"/>
              <a:t>Jo</a:t>
            </a:r>
            <a:r>
              <a:rPr lang="lv-LV" dirty="0"/>
              <a:t> mums ir atšķirīgi profesionālie (amata) mērķi un uzdevumi;</a:t>
            </a:r>
          </a:p>
          <a:p>
            <a:r>
              <a:rPr lang="lv-LV" b="1" dirty="0"/>
              <a:t>Jo</a:t>
            </a:r>
            <a:r>
              <a:rPr lang="lv-LV" dirty="0"/>
              <a:t> mums ir atšķirīga profesionālā valoda;</a:t>
            </a:r>
          </a:p>
          <a:p>
            <a:r>
              <a:rPr lang="lv-LV" b="1" dirty="0"/>
              <a:t>Jo</a:t>
            </a:r>
            <a:r>
              <a:rPr lang="lv-LV" dirty="0"/>
              <a:t> mums ir atšķirīgi uzdevumi un instrumentārijs/resursi kā to sasniegt…</a:t>
            </a:r>
          </a:p>
          <a:p>
            <a:pPr marL="342900" indent="-342900">
              <a:buFontTx/>
              <a:buChar char="-"/>
            </a:pPr>
            <a:endParaRPr lang="lv-LV" dirty="0"/>
          </a:p>
          <a:p>
            <a:r>
              <a:rPr lang="lv-LV" dirty="0"/>
              <a:t>Ceļš uz vienotāku, saskaņotāku rīcību ir nevis panākt, lai otrs dara tā kā es gribu, bet pieņemt katras institūcijas</a:t>
            </a:r>
            <a:r>
              <a:rPr lang="lv-LV"/>
              <a:t>/profesijas atšķirības.</a:t>
            </a:r>
            <a:endParaRPr lang="lv-LV" dirty="0"/>
          </a:p>
        </p:txBody>
      </p:sp>
    </p:spTree>
    <p:extLst>
      <p:ext uri="{BB962C8B-B14F-4D97-AF65-F5344CB8AC3E}">
        <p14:creationId xmlns:p14="http://schemas.microsoft.com/office/powerpoint/2010/main" val="921794515"/>
      </p:ext>
    </p:extLst>
  </p:cSld>
  <p:clrMapOvr>
    <a:masterClrMapping/>
  </p:clrMapOvr>
</p:sld>
</file>

<file path=ppt/theme/theme1.xml><?xml version="1.0" encoding="utf-8"?>
<a:theme xmlns:a="http://schemas.openxmlformats.org/drawingml/2006/main" name="RocaVTI">
  <a:themeElements>
    <a:clrScheme name="AnalogousFromRegularSeed_2SEEDS">
      <a:dk1>
        <a:srgbClr val="000000"/>
      </a:dk1>
      <a:lt1>
        <a:srgbClr val="FFFFFF"/>
      </a:lt1>
      <a:dk2>
        <a:srgbClr val="1B2F2E"/>
      </a:dk2>
      <a:lt2>
        <a:srgbClr val="F3F1F0"/>
      </a:lt2>
      <a:accent1>
        <a:srgbClr val="3B9EB1"/>
      </a:accent1>
      <a:accent2>
        <a:srgbClr val="46B196"/>
      </a:accent2>
      <a:accent3>
        <a:srgbClr val="4D7EC3"/>
      </a:accent3>
      <a:accent4>
        <a:srgbClr val="B13B3E"/>
      </a:accent4>
      <a:accent5>
        <a:srgbClr val="C37B4D"/>
      </a:accent5>
      <a:accent6>
        <a:srgbClr val="B19A3B"/>
      </a:accent6>
      <a:hlink>
        <a:srgbClr val="C05944"/>
      </a:hlink>
      <a:folHlink>
        <a:srgbClr val="7F7F7F"/>
      </a:folHlink>
    </a:clrScheme>
    <a:fontScheme name="Custom 36">
      <a:majorFont>
        <a:latin typeface="Georgia Pro Semi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caVTI" id="{D79FE1D1-0489-4A69-8531-D0B8CDC31CBE}" vid="{CEBA7FE6-C04B-474E-964F-B022887AD13B}"/>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1291</TotalTime>
  <Words>4923</Words>
  <Application>Microsoft Office PowerPoint</Application>
  <PresentationFormat>Widescreen</PresentationFormat>
  <Paragraphs>500</Paragraphs>
  <Slides>47</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47</vt:i4>
      </vt:variant>
    </vt:vector>
  </HeadingPairs>
  <TitlesOfParts>
    <vt:vector size="62" baseType="lpstr">
      <vt:lpstr>Aptos</vt:lpstr>
      <vt:lpstr>Arial</vt:lpstr>
      <vt:lpstr>Avenir Next LT Pro</vt:lpstr>
      <vt:lpstr>Avenir Next LT Pro Light</vt:lpstr>
      <vt:lpstr>Calibri</vt:lpstr>
      <vt:lpstr>Cambria</vt:lpstr>
      <vt:lpstr>Georgia Pro Semibold</vt:lpstr>
      <vt:lpstr>Lato Light</vt:lpstr>
      <vt:lpstr>League Spartan</vt:lpstr>
      <vt:lpstr>Poppins</vt:lpstr>
      <vt:lpstr>Symbol</vt:lpstr>
      <vt:lpstr>Times New Roman</vt:lpstr>
      <vt:lpstr>ui-sans-serif</vt:lpstr>
      <vt:lpstr>Wingdings</vt:lpstr>
      <vt:lpstr>RocaVTI</vt:lpstr>
      <vt:lpstr> Sociālais darbinieks ģimenēm ar bērniem un bāriņtiesas darbinieks -  sadarbība</vt:lpstr>
      <vt:lpstr>No aptaujas anketām par to, kas būtu jāuzlabo sadarbībā</vt:lpstr>
      <vt:lpstr>PowerPoint Presentation</vt:lpstr>
      <vt:lpstr>Bērns centrā</vt:lpstr>
      <vt:lpstr>Bērns  centrā </vt:lpstr>
      <vt:lpstr>PowerPoint Presentation</vt:lpstr>
      <vt:lpstr>- Speciālistu savstarpējos konfliktus var veicināt ārēji faktori: sistēmas nepilnības, resursu trūkums, organizācijas kultūra un/vai sarežģīti gadījumi.   - Konfliktu pamatā var būt arī katra atšķirīgais, profesionālais un personiskais skatu punkts vai redzes loks.  - Reflektīva, ētiski jūtīga prakse un spēja cienīt otra «citādo» skatījumu ir būtiska kompetence, lai speciālistu rīcība kļūtu saskaņotāka, bet arī tas neizslēdz domstarpības.</vt:lpstr>
      <vt:lpstr>Speciālistu atšķirīgiem viedokļiem, strīdiem un pat konfliktiem darbā ar ģimenēm būs būt!</vt:lpstr>
      <vt:lpstr>PowerPoint Presentation</vt:lpstr>
      <vt:lpstr>Vienotais un atšķirīgais SDĢB un BT darbā ar ģimenēm metodiku kontekstā</vt:lpstr>
      <vt:lpstr>Klientu mērķgrupa</vt:lpstr>
      <vt:lpstr>PowerPoint Presentation</vt:lpstr>
      <vt:lpstr>Kopīgas intereses - bērns, viena ģimene, bet atšķirīga klientu mērķgrupa</vt:lpstr>
      <vt:lpstr>PowerPoint Presentation</vt:lpstr>
      <vt:lpstr>Dažādas pieejas darbam ar vienu ģimeni</vt:lpstr>
      <vt:lpstr>PowerPoint Presentation</vt:lpstr>
      <vt:lpstr>PowerPoint Presentation</vt:lpstr>
      <vt:lpstr>Uz bērnu un Uz ģimeni vērstas pieejas</vt:lpstr>
      <vt:lpstr>PowerPoint Presentation</vt:lpstr>
      <vt:lpstr>Bet gadās arī tā</vt:lpstr>
      <vt:lpstr>Vienoti vārdi. Vai vienota izpratne?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LM Metodika  «Sociālajam darbam ģimenēm ar bērniem»</vt:lpstr>
      <vt:lpstr>Kam pievērsta uzmanība SDĢB uz ģimeni vērstu gadījuma vadīšanā</vt:lpstr>
      <vt:lpstr>Ģimenes modeļa shematisks attēlojums </vt:lpstr>
      <vt:lpstr>turpinājums - kam pievērsta uzmanība SDĢB uz ģimeni vērstā gadījuma vadīšanā</vt:lpstr>
      <vt:lpstr>turpinājums - kam pievērsta uzmanība SDĢB uz ģimeni vērstu gadījuma vadīšanā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Ieteikumi sociālajiem darbiniekiem pārskatu sagatavošanai priekš Bāriņtiesas (1-2)</vt:lpstr>
      <vt:lpstr>Ieteikumi sociālajiem darbiniekiem pārskatu sagatavošanai priekš Bāriņtiesas (2-2)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Sociālais darbinieks ģimenēm ar bērniem un bāriņtiesas darbinieks -  sadarbība</dc:title>
  <dc:creator>Ieva Ozola</dc:creator>
  <cp:lastModifiedBy>Daiga Renemane</cp:lastModifiedBy>
  <cp:revision>40</cp:revision>
  <dcterms:created xsi:type="dcterms:W3CDTF">2024-08-12T10:38:47Z</dcterms:created>
  <dcterms:modified xsi:type="dcterms:W3CDTF">2024-09-09T07:05:29Z</dcterms:modified>
</cp:coreProperties>
</file>