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sldIdLst>
    <p:sldId id="392" r:id="rId5"/>
    <p:sldId id="263" r:id="rId6"/>
    <p:sldId id="402" r:id="rId7"/>
    <p:sldId id="394" r:id="rId8"/>
    <p:sldId id="403" r:id="rId9"/>
    <p:sldId id="406" r:id="rId10"/>
    <p:sldId id="407" r:id="rId11"/>
    <p:sldId id="400" r:id="rId12"/>
    <p:sldId id="408" r:id="rId13"/>
    <p:sldId id="395" r:id="rId14"/>
    <p:sldId id="398" r:id="rId15"/>
    <p:sldId id="39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035A62-C10D-0646-F402-3071E86DE0D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87E421C-B28A-AE42-DF17-74BA2BC8E3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AFE7953-7E0F-C995-73DB-CEF6FE35FDA6}"/>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AC5B935F-0536-CDBD-AF73-EC26A8195DB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B5E09D0-E76F-9548-5F8E-E38799840C2A}"/>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58703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35FEC2-6072-255E-223D-E86D702158A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DC4530B-2308-3611-7989-A1BD1E4B3F8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97606D1-1B80-2393-C060-07AD7172721D}"/>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FADBD26D-FB9F-BC75-5B06-5FC9C265DD1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07D8CC7-CAB9-9A16-FE39-C16A83D3F55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5204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ECDCCE9-E039-540F-DC57-FA733C1D93DE}"/>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FA7DB46-000F-C3A6-59CD-65EC06F2DCD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9BCFE87-C024-6D43-0724-0B93A57CB09B}"/>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CD626036-0052-3CA2-E906-F5F6C6283BC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1208551-BADE-8A97-72EF-5F64B00104FB}"/>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362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1B40AF-465C-3635-4BD3-445C090C0B6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579598F-27F0-E7A8-F332-5A1B30C7BB5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3D81B5A-2CC0-4950-3FAA-9CF21475FB32}"/>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9055A401-D09D-6CDA-3646-D9AF5D5F528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92B974D-9EF7-A46D-58AC-ECFB9AA326D2}"/>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459130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D05C33-47F5-50EE-19D0-88A8588DD19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C259081C-F09D-402C-CC9F-4E34E4805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416C520-4D30-F245-804B-142B3F8C8453}"/>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ABD36A7E-AD99-9856-AE13-4995C0C0D29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3496D03-00EE-21D1-AB60-86765DF4D76F}"/>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2245547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4E542E-336E-BF37-4299-FED11D1D9A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9AB93F1-3B98-A3E6-512C-94C1AA3C396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872700D-96C6-378B-A5DC-453EDA2909E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78C9115-B286-5D1D-CD18-3001BF4092BA}"/>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6" name="Alatunnisteen paikkamerkki 5">
            <a:extLst>
              <a:ext uri="{FF2B5EF4-FFF2-40B4-BE49-F238E27FC236}">
                <a16:creationId xmlns:a16="http://schemas.microsoft.com/office/drawing/2014/main" id="{7AAB7751-9820-EF26-5354-D8EE71FD2E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B7C45D-1216-3A30-B5E9-D6DEEFC5C6B3}"/>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428465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2EA37E-8A64-4545-99E2-9B273072A8B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D177104-B867-6F57-2CD5-457FB4E95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9437A63-6456-3BD8-47DF-AB62CF8D447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9EE2EB8-3D8C-73BE-729F-E240841E16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3180859-5C6C-1D53-3511-43370726F162}"/>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83F369F9-14AA-07FA-2234-8C1ED2127D7E}"/>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8" name="Alatunnisteen paikkamerkki 7">
            <a:extLst>
              <a:ext uri="{FF2B5EF4-FFF2-40B4-BE49-F238E27FC236}">
                <a16:creationId xmlns:a16="http://schemas.microsoft.com/office/drawing/2014/main" id="{982BB0AB-C23A-EA2D-ED16-2FB59895D15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8FD07C38-5F2F-334C-586A-BFC70E79B6D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90913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FC5C6E-437F-DF66-8CD0-05EF0D1E026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1600BBA-6077-F84E-7BDF-A00EF3E0F424}"/>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4" name="Alatunnisteen paikkamerkki 3">
            <a:extLst>
              <a:ext uri="{FF2B5EF4-FFF2-40B4-BE49-F238E27FC236}">
                <a16:creationId xmlns:a16="http://schemas.microsoft.com/office/drawing/2014/main" id="{FE0C5B3B-5DB9-64E3-F64E-A9630DCB97E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C9A295F-B1E1-F565-6AFC-B1B5717AC611}"/>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7907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8AC5F58-35DD-51C5-6499-3D4C621F166A}"/>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3" name="Alatunnisteen paikkamerkki 2">
            <a:extLst>
              <a:ext uri="{FF2B5EF4-FFF2-40B4-BE49-F238E27FC236}">
                <a16:creationId xmlns:a16="http://schemas.microsoft.com/office/drawing/2014/main" id="{2D2EC51E-88CE-1147-FFB2-A01477CF25C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F5F271C-8134-EB9B-446B-0E5298AC96B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796401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752B46-B4CB-173C-DBF5-A0AE5796583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E7A57752-2735-E464-E70A-20124F4CB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CB9174E-6CE5-3D9D-7109-89917D920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998BA97-69E7-6C0A-5F88-4C2EE5BF68A9}"/>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6" name="Alatunnisteen paikkamerkki 5">
            <a:extLst>
              <a:ext uri="{FF2B5EF4-FFF2-40B4-BE49-F238E27FC236}">
                <a16:creationId xmlns:a16="http://schemas.microsoft.com/office/drawing/2014/main" id="{20F652A0-01AE-3EE7-6008-1B50419548C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B07D596-D5F2-D1E0-2723-390F58B2CE84}"/>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83241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69692A5-A464-1A2A-2984-FF67AF5A934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F2F43CF-2571-13CD-8A15-5D5838225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E01BF949-53CE-B5DE-3AF1-447D4CA1A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1A4E6BC-EF93-BE55-B3F2-A4CD3BE4EE84}"/>
              </a:ext>
            </a:extLst>
          </p:cNvPr>
          <p:cNvSpPr>
            <a:spLocks noGrp="1"/>
          </p:cNvSpPr>
          <p:nvPr>
            <p:ph type="dt" sz="half" idx="10"/>
          </p:nvPr>
        </p:nvSpPr>
        <p:spPr/>
        <p:txBody>
          <a:bodyPr/>
          <a:lstStyle/>
          <a:p>
            <a:fld id="{739FDBF1-5706-4101-9DC2-AB7C190A8751}" type="datetimeFigureOut">
              <a:rPr lang="fi-FI" smtClean="0"/>
              <a:t>2.6.2024</a:t>
            </a:fld>
            <a:endParaRPr lang="fi-FI"/>
          </a:p>
        </p:txBody>
      </p:sp>
      <p:sp>
        <p:nvSpPr>
          <p:cNvPr id="6" name="Alatunnisteen paikkamerkki 5">
            <a:extLst>
              <a:ext uri="{FF2B5EF4-FFF2-40B4-BE49-F238E27FC236}">
                <a16:creationId xmlns:a16="http://schemas.microsoft.com/office/drawing/2014/main" id="{633A406A-35CC-48D6-9322-1947B50A44D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627C57-81FC-D0B5-67ED-5D56F17154A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78878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C5890C-3A5F-6ED3-8FF9-A1DC86C5E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74036F85-4D7B-7B22-EE5A-5127A6629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040ABAA-6276-8DEB-EF57-9D56E650AD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9FDBF1-5706-4101-9DC2-AB7C190A8751}" type="datetimeFigureOut">
              <a:rPr lang="fi-FI" smtClean="0"/>
              <a:t>2.6.2024</a:t>
            </a:fld>
            <a:endParaRPr lang="fi-FI"/>
          </a:p>
        </p:txBody>
      </p:sp>
      <p:sp>
        <p:nvSpPr>
          <p:cNvPr id="5" name="Alatunnisteen paikkamerkki 4">
            <a:extLst>
              <a:ext uri="{FF2B5EF4-FFF2-40B4-BE49-F238E27FC236}">
                <a16:creationId xmlns:a16="http://schemas.microsoft.com/office/drawing/2014/main" id="{3921AB85-C2E1-FF2E-799C-C6FC418B2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16C8BD13-A623-2AE6-4EDB-35C9C0EEE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9A493C-63B8-4597-8486-8A6DE6C869CA}" type="slidenum">
              <a:rPr lang="fi-FI" smtClean="0"/>
              <a:t>‹#›</a:t>
            </a:fld>
            <a:endParaRPr lang="fi-FI"/>
          </a:p>
        </p:txBody>
      </p:sp>
    </p:spTree>
    <p:extLst>
      <p:ext uri="{BB962C8B-B14F-4D97-AF65-F5344CB8AC3E}">
        <p14:creationId xmlns:p14="http://schemas.microsoft.com/office/powerpoint/2010/main" val="259058158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socdarbs2028@lm.gov.lv" TargetMode="Externa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hyperlink" Target="https://www.lm.gov.lv/lv/metodiskie-materiali-0" TargetMode="External"/><Relationship Id="rId2" Type="http://schemas.openxmlformats.org/officeDocument/2006/relationships/hyperlink" Target="https://www.lm.gov.lv/lv/media/23751/download"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lm.gov.lv/lv/media/8365/download?attach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0C8D67-D601-4879-BC4A-0F9502122888}"/>
              </a:ext>
            </a:extLst>
          </p:cNvPr>
          <p:cNvSpPr>
            <a:spLocks noGrp="1"/>
          </p:cNvSpPr>
          <p:nvPr>
            <p:ph type="ctrTitle"/>
          </p:nvPr>
        </p:nvSpPr>
        <p:spPr>
          <a:xfrm>
            <a:off x="1524000" y="410547"/>
            <a:ext cx="9019428" cy="4859797"/>
          </a:xfrm>
        </p:spPr>
        <p:txBody>
          <a:bodyPr>
            <a:normAutofit/>
          </a:bodyPr>
          <a:lstStyle/>
          <a:p>
            <a:br>
              <a:rPr lang="en-US"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br>
              <a:rPr lang="lv-LV" sz="36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Pamatojums trīs profesionālās pilnveides izglītības programmu izstrādei un īstenošanai praktizējošiem sociālā darba speciālistiem </a:t>
            </a:r>
            <a:br>
              <a:rPr lang="en-US"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b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lv-LV"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Darbība 1.1.1. projektā “Profesionāla un mūsdienīga sociālā darba attīstība”</a:t>
            </a:r>
            <a:br>
              <a:rPr lang="en-US"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br>
              <a:rPr lang="en-US" sz="2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Sociālā</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darba</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speciālistu</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sadarbības</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padome</a:t>
            </a: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b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br>
            <a:r>
              <a:rPr lang="en-US"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2024.gada 5.jūnijā </a:t>
            </a:r>
            <a:br>
              <a:rPr lang="lv-LV" sz="2700" dirty="0">
                <a:solidFill>
                  <a:srgbClr val="FF0000"/>
                </a:solidFill>
                <a:latin typeface="Helv"/>
              </a:rPr>
            </a:br>
            <a:br>
              <a:rPr lang="en-US" sz="2800" b="0" dirty="0">
                <a:solidFill>
                  <a:srgbClr val="000000"/>
                </a:solidFill>
                <a:latin typeface="Helv"/>
              </a:rPr>
            </a:br>
            <a:br>
              <a:rPr lang="en-US" sz="2800" b="0" dirty="0">
                <a:solidFill>
                  <a:srgbClr val="000000"/>
                </a:solidFill>
                <a:latin typeface="Helv"/>
              </a:rPr>
            </a:br>
            <a:br>
              <a:rPr lang="lv-LV" sz="2000" dirty="0">
                <a:effectLst/>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pic>
        <p:nvPicPr>
          <p:cNvPr id="5" name="Picture 1">
            <a:extLst>
              <a:ext uri="{FF2B5EF4-FFF2-40B4-BE49-F238E27FC236}">
                <a16:creationId xmlns:a16="http://schemas.microsoft.com/office/drawing/2014/main" id="{122A4B07-ACC6-4457-8D3B-EDB0BAA7319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5867" y="479612"/>
            <a:ext cx="1271122" cy="954741"/>
          </a:xfrm>
          <a:prstGeom prst="rect">
            <a:avLst/>
          </a:prstGeom>
          <a:noFill/>
          <a:ln>
            <a:noFill/>
          </a:ln>
        </p:spPr>
      </p:pic>
      <p:sp>
        <p:nvSpPr>
          <p:cNvPr id="7" name="Slaida numura vietturis 6">
            <a:extLst>
              <a:ext uri="{FF2B5EF4-FFF2-40B4-BE49-F238E27FC236}">
                <a16:creationId xmlns:a16="http://schemas.microsoft.com/office/drawing/2014/main" id="{7480EB58-C282-41B2-996E-A3D78368F9D0}"/>
              </a:ext>
            </a:extLst>
          </p:cNvPr>
          <p:cNvSpPr>
            <a:spLocks noGrp="1"/>
          </p:cNvSpPr>
          <p:nvPr>
            <p:ph type="sldNum" sz="quarter" idx="12"/>
          </p:nvPr>
        </p:nvSpPr>
        <p:spPr/>
        <p:txBody>
          <a:bodyPr/>
          <a:lstStyle/>
          <a:p>
            <a:fld id="{533C6C95-5603-4CC0-B183-FECE9B64DFC2}" type="slidenum">
              <a:rPr lang="lv-LV" smtClean="0"/>
              <a:t>1</a:t>
            </a:fld>
            <a:endParaRPr lang="lv-LV"/>
          </a:p>
        </p:txBody>
      </p:sp>
      <p:sp>
        <p:nvSpPr>
          <p:cNvPr id="6" name="Virsraksts 1">
            <a:extLst>
              <a:ext uri="{FF2B5EF4-FFF2-40B4-BE49-F238E27FC236}">
                <a16:creationId xmlns:a16="http://schemas.microsoft.com/office/drawing/2014/main" id="{EFBFEF18-AFAF-417A-AE17-B999480FCF44}"/>
              </a:ext>
            </a:extLst>
          </p:cNvPr>
          <p:cNvSpPr txBox="1">
            <a:spLocks/>
          </p:cNvSpPr>
          <p:nvPr/>
        </p:nvSpPr>
        <p:spPr>
          <a:xfrm>
            <a:off x="1524000" y="4154214"/>
            <a:ext cx="9144000" cy="175656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2100" dirty="0">
                <a:latin typeface="Times New Roman" panose="02020603050405020304" pitchFamily="18" charset="0"/>
                <a:ea typeface="Calibri" panose="020F0502020204030204" pitchFamily="34" charset="0"/>
                <a:cs typeface="Times New Roman" panose="02020603050405020304" pitchFamily="18" charset="0"/>
              </a:rPr>
              <a:t>Eiropas Savienības kohēzijas politikas programmas 2021. – 2027. gadam </a:t>
            </a:r>
            <a:endParaRPr lang="en-US" sz="2100" dirty="0">
              <a:latin typeface="Times New Roman" panose="02020603050405020304" pitchFamily="18" charset="0"/>
              <a:ea typeface="Calibri" panose="020F0502020204030204" pitchFamily="34" charset="0"/>
              <a:cs typeface="Times New Roman" panose="02020603050405020304" pitchFamily="18" charset="0"/>
            </a:endParaRPr>
          </a:p>
          <a:p>
            <a:r>
              <a:rPr lang="lv-LV" sz="2100" dirty="0">
                <a:latin typeface="Times New Roman" panose="02020603050405020304" pitchFamily="18" charset="0"/>
                <a:ea typeface="Calibri" panose="020F0502020204030204" pitchFamily="34" charset="0"/>
                <a:cs typeface="Times New Roman" panose="02020603050405020304" pitchFamily="18" charset="0"/>
              </a:rPr>
              <a:t>Eiropas Sociālā fonda </a:t>
            </a:r>
            <a:r>
              <a:rPr lang="en-US" sz="2100" dirty="0">
                <a:latin typeface="Times New Roman" panose="02020603050405020304" pitchFamily="18" charset="0"/>
                <a:ea typeface="Calibri" panose="020F0502020204030204" pitchFamily="34" charset="0"/>
                <a:cs typeface="Times New Roman" panose="02020603050405020304" pitchFamily="18" charset="0"/>
              </a:rPr>
              <a:t>P</a:t>
            </a:r>
            <a:r>
              <a:rPr lang="lv-LV" sz="2100" dirty="0" err="1">
                <a:latin typeface="Times New Roman" panose="02020603050405020304" pitchFamily="18" charset="0"/>
                <a:ea typeface="Calibri" panose="020F0502020204030204" pitchFamily="34" charset="0"/>
                <a:cs typeface="Times New Roman" panose="02020603050405020304" pitchFamily="18" charset="0"/>
              </a:rPr>
              <a:t>lus</a:t>
            </a:r>
            <a:r>
              <a:rPr lang="lv-LV" sz="2100" dirty="0">
                <a:latin typeface="Times New Roman" panose="02020603050405020304" pitchFamily="18" charset="0"/>
                <a:ea typeface="Calibri" panose="020F0502020204030204" pitchFamily="34" charset="0"/>
                <a:cs typeface="Times New Roman" panose="02020603050405020304" pitchFamily="18" charset="0"/>
              </a:rPr>
              <a:t> 4.3.5.4.</a:t>
            </a:r>
            <a:r>
              <a:rPr lang="en-US" sz="2100" dirty="0">
                <a:latin typeface="Times New Roman" panose="02020603050405020304" pitchFamily="18" charset="0"/>
                <a:ea typeface="Calibri" panose="020F0502020204030204" pitchFamily="34" charset="0"/>
                <a:cs typeface="Times New Roman" panose="02020603050405020304" pitchFamily="18" charset="0"/>
              </a:rPr>
              <a:t> </a:t>
            </a:r>
            <a:r>
              <a:rPr lang="lv-LV" sz="2100" dirty="0">
                <a:latin typeface="Times New Roman" panose="02020603050405020304" pitchFamily="18" charset="0"/>
                <a:ea typeface="Calibri" panose="020F0502020204030204" pitchFamily="34" charset="0"/>
                <a:cs typeface="Times New Roman" panose="02020603050405020304" pitchFamily="18" charset="0"/>
              </a:rPr>
              <a:t>pasākuma projekts </a:t>
            </a:r>
            <a:endParaRPr lang="en-US" sz="2100" dirty="0">
              <a:latin typeface="Times New Roman" panose="02020603050405020304" pitchFamily="18" charset="0"/>
              <a:ea typeface="Calibri" panose="020F0502020204030204" pitchFamily="34" charset="0"/>
              <a:cs typeface="Times New Roman" panose="02020603050405020304" pitchFamily="18" charset="0"/>
            </a:endParaRPr>
          </a:p>
          <a:p>
            <a:r>
              <a:rPr lang="lv-LV" sz="2100" dirty="0">
                <a:latin typeface="Times New Roman" panose="02020603050405020304" pitchFamily="18" charset="0"/>
                <a:ea typeface="Calibri" panose="020F0502020204030204" pitchFamily="34" charset="0"/>
                <a:cs typeface="Times New Roman" panose="02020603050405020304" pitchFamily="18" charset="0"/>
              </a:rPr>
              <a:t>“Profesionāla un mūsdienīga sociālā darba attīstība” </a:t>
            </a:r>
            <a:br>
              <a:rPr lang="en-GB" sz="2100" dirty="0">
                <a:latin typeface="Times New Roman" panose="02020603050405020304" pitchFamily="18" charset="0"/>
                <a:ea typeface="Calibri" panose="020F0502020204030204" pitchFamily="34" charset="0"/>
                <a:cs typeface="Times New Roman" panose="02020603050405020304" pitchFamily="18" charset="0"/>
              </a:rPr>
            </a:br>
            <a:br>
              <a:rPr lang="en-GB" sz="2000" dirty="0">
                <a:latin typeface="Times New Roman" panose="02020603050405020304" pitchFamily="18" charset="0"/>
                <a:ea typeface="Calibri" panose="020F0502020204030204" pitchFamily="34" charset="0"/>
                <a:cs typeface="Times New Roman" panose="02020603050405020304" pitchFamily="18" charset="0"/>
              </a:rPr>
            </a:br>
            <a:br>
              <a:rPr lang="lv-LV" sz="2000" dirty="0">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00F29B0-0F0F-41D2-AB3F-9D43D8D67F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841" y="5715913"/>
            <a:ext cx="1933903" cy="835307"/>
          </a:xfrm>
          <a:prstGeom prst="rect">
            <a:avLst/>
          </a:prstGeom>
        </p:spPr>
      </p:pic>
      <p:pic>
        <p:nvPicPr>
          <p:cNvPr id="9" name="Picture 8">
            <a:extLst>
              <a:ext uri="{FF2B5EF4-FFF2-40B4-BE49-F238E27FC236}">
                <a16:creationId xmlns:a16="http://schemas.microsoft.com/office/drawing/2014/main" id="{D0359EBC-4B60-4AE9-B0C1-3F58AEA05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654" y="5813348"/>
            <a:ext cx="1600035" cy="835307"/>
          </a:xfrm>
          <a:prstGeom prst="rect">
            <a:avLst/>
          </a:prstGeom>
        </p:spPr>
      </p:pic>
    </p:spTree>
    <p:extLst>
      <p:ext uri="{BB962C8B-B14F-4D97-AF65-F5344CB8AC3E}">
        <p14:creationId xmlns:p14="http://schemas.microsoft.com/office/powerpoint/2010/main" val="3461903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 </a:t>
            </a:r>
            <a:r>
              <a:rPr lang="lv-LV" sz="3100" dirty="0">
                <a:latin typeface="Times New Roman" panose="02020603050405020304" pitchFamily="18" charset="0"/>
                <a:cs typeface="Times New Roman" panose="02020603050405020304" pitchFamily="18" charset="0"/>
              </a:rPr>
              <a:t>(turp.) </a:t>
            </a: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a:xfrm>
            <a:off x="838200" y="1690688"/>
            <a:ext cx="10515600" cy="4351338"/>
          </a:xfrm>
        </p:spPr>
        <p:txBody>
          <a:bodyPr>
            <a:normAutofit lnSpcReduction="10000"/>
          </a:bodyPr>
          <a:lstStyle/>
          <a:p>
            <a:pPr algn="just"/>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Kombinējot abu metodiku resursus un izstrādājot profesionālās pilnveides izglītības programmu saskaņā ar IZM piedāvātajiem paraugiem un īstenojot mācības sociālajiem darbiniekiem, iespējams veidot ilgtspējīgu risinājumu sociālo darbinieku attiecīgās specializācijas ieviešanai un primāri efekt</a:t>
            </a:r>
            <a:r>
              <a:rPr lang="en-US" dirty="0" err="1">
                <a:latin typeface="Times New Roman" panose="02020603050405020304" pitchFamily="18" charset="0"/>
                <a:cs typeface="Times New Roman" panose="02020603050405020304" pitchFamily="18" charset="0"/>
              </a:rPr>
              <a:t>i</a:t>
            </a:r>
            <a:r>
              <a:rPr lang="lv-LV" dirty="0">
                <a:latin typeface="Times New Roman" panose="02020603050405020304" pitchFamily="18" charset="0"/>
                <a:cs typeface="Times New Roman" panose="02020603050405020304" pitchFamily="18" charset="0"/>
              </a:rPr>
              <a:t>vizēt darbu ar vardarbībā cietušām un vardarbību veikušām personām. Aktualizēta attiecīgo metodiku tematika, papildinot to ar ekonomiskās un psiholoģiskās vardarbības aktuālu izpausmju (pēc pandēmijas, Ukrainas kara izraisīto seku) raksturojumu un sociālo darbinieku darba pieredzi. lietderīgi arī aplūkot jaunās specializācijas saturā </a:t>
            </a:r>
            <a:r>
              <a:rPr lang="lv-LV" dirty="0" err="1">
                <a:latin typeface="Times New Roman" panose="02020603050405020304" pitchFamily="18" charset="0"/>
                <a:cs typeface="Times New Roman" panose="02020603050405020304" pitchFamily="18" charset="0"/>
              </a:rPr>
              <a:t>starpinstitucionālo</a:t>
            </a:r>
            <a:r>
              <a:rPr lang="lv-LV" dirty="0">
                <a:latin typeface="Times New Roman" panose="02020603050405020304" pitchFamily="18" charset="0"/>
                <a:cs typeface="Times New Roman" panose="02020603050405020304" pitchFamily="18" charset="0"/>
              </a:rPr>
              <a:t> sanāksmju (STIS) darba efektivitāti darbā ar vardarbību veikušam personām.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10</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408338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497EE1-CE5D-47DC-87BC-ED412098FEDD}"/>
              </a:ext>
            </a:extLst>
          </p:cNvPr>
          <p:cNvSpPr>
            <a:spLocks noGrp="1"/>
          </p:cNvSpPr>
          <p:nvPr>
            <p:ph type="title"/>
          </p:nvPr>
        </p:nvSpPr>
        <p:spPr/>
        <p:txBody>
          <a:bodyPr/>
          <a:lstStyle/>
          <a:p>
            <a:pPr algn="ctr"/>
            <a:r>
              <a:rPr lang="en-US" dirty="0" err="1">
                <a:latin typeface="Times New Roman" panose="02020603050405020304" pitchFamily="18" charset="0"/>
                <a:cs typeface="Times New Roman" panose="02020603050405020304" pitchFamily="18" charset="0"/>
              </a:rPr>
              <a:t>Paldies</a:t>
            </a:r>
            <a:r>
              <a:rPr lang="en-US" dirty="0">
                <a:latin typeface="Times New Roman" panose="02020603050405020304" pitchFamily="18" charset="0"/>
                <a:cs typeface="Times New Roman" panose="02020603050405020304" pitchFamily="18" charset="0"/>
              </a:rPr>
              <a:t> par </a:t>
            </a:r>
            <a:r>
              <a:rPr lang="en-US" dirty="0" err="1">
                <a:latin typeface="Times New Roman" panose="02020603050405020304" pitchFamily="18" charset="0"/>
                <a:cs typeface="Times New Roman" panose="02020603050405020304" pitchFamily="18" charset="0"/>
              </a:rPr>
              <a:t>uzmanību</a:t>
            </a:r>
            <a:r>
              <a:rPr lang="en-US" dirty="0">
                <a:latin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3762390-7187-49C1-A863-DF91408E8C78}"/>
              </a:ext>
            </a:extLst>
          </p:cNvPr>
          <p:cNvSpPr>
            <a:spLocks noGrp="1"/>
          </p:cNvSpPr>
          <p:nvPr>
            <p:ph type="body" idx="1"/>
          </p:nvPr>
        </p:nvSpPr>
        <p:spPr/>
        <p:txBody>
          <a:bodyPr/>
          <a:lstStyle/>
          <a:p>
            <a:endParaRPr lang="lv-LV"/>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11</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145574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9276" y="1975443"/>
            <a:ext cx="10184524" cy="879475"/>
          </a:xfrm>
        </p:spPr>
        <p:txBody>
          <a:bodyPr>
            <a:noAutofit/>
          </a:bodyPr>
          <a:lstStyle/>
          <a:p>
            <a:r>
              <a:rPr lang="lv-LV" sz="3200" dirty="0">
                <a:latin typeface="Times New Roman" panose="02020603050405020304" pitchFamily="18" charset="0"/>
                <a:cs typeface="Times New Roman" panose="02020603050405020304" pitchFamily="18" charset="0"/>
              </a:rPr>
              <a:t>Projekts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“Profesionāla un mūsdienīga sociālā darba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attīstība</a:t>
            </a:r>
            <a:r>
              <a:rPr lang="en-US" sz="3200" b="1" dirty="0">
                <a:latin typeface="Times New Roman" panose="02020603050405020304" pitchFamily="18" charset="0"/>
                <a:cs typeface="Times New Roman" panose="02020603050405020304" pitchFamily="18" charset="0"/>
              </a:rPr>
              <a:t>”</a:t>
            </a:r>
            <a:endParaRPr lang="lv-LV" sz="3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89538" y="2670946"/>
            <a:ext cx="9144000" cy="1820230"/>
          </a:xfrm>
        </p:spPr>
        <p:txBody>
          <a:bodyPr>
            <a:noAutofit/>
          </a:bodyPr>
          <a:lstStyle/>
          <a:p>
            <a:endParaRPr lang="lv-LV" sz="3200" dirty="0"/>
          </a:p>
          <a:p>
            <a:r>
              <a:rPr lang="lv-LV" dirty="0">
                <a:latin typeface="Times New Roman" panose="02020603050405020304" pitchFamily="18" charset="0"/>
                <a:cs typeface="Times New Roman" panose="02020603050405020304" pitchFamily="18" charset="0"/>
              </a:rPr>
              <a:t>E-pasts: </a:t>
            </a:r>
            <a:r>
              <a:rPr lang="lv-LV" u="sng"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socdarbs2028@lm.gov.lv</a:t>
            </a: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Tālr</a:t>
            </a:r>
            <a:r>
              <a:rPr lang="lv-LV" b="0" i="0" dirty="0">
                <a:effectLst/>
                <a:latin typeface="Times New Roman" panose="02020603050405020304" pitchFamily="18" charset="0"/>
                <a:cs typeface="Times New Roman" panose="02020603050405020304" pitchFamily="18" charset="0"/>
              </a:rPr>
              <a:t>unis: 67021517</a:t>
            </a:r>
            <a:endParaRPr lang="lv-LV" dirty="0">
              <a:latin typeface="Times New Roman" panose="02020603050405020304" pitchFamily="18" charset="0"/>
              <a:cs typeface="Times New Roman" panose="02020603050405020304" pitchFamily="18" charset="0"/>
            </a:endParaRPr>
          </a:p>
        </p:txBody>
      </p:sp>
      <p:sp>
        <p:nvSpPr>
          <p:cNvPr id="6" name="Rectangle 4">
            <a:extLst>
              <a:ext uri="{FF2B5EF4-FFF2-40B4-BE49-F238E27FC236}">
                <a16:creationId xmlns:a16="http://schemas.microsoft.com/office/drawing/2014/main" id="{7A9B69EB-C21E-4549-81FB-09A1BCD8BED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7" name="Rectangle 5">
            <a:extLst>
              <a:ext uri="{FF2B5EF4-FFF2-40B4-BE49-F238E27FC236}">
                <a16:creationId xmlns:a16="http://schemas.microsoft.com/office/drawing/2014/main" id="{9725742F-C489-4AF8-9A2D-7D41EC54CCC0}"/>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Slaida numura vietturis 4">
            <a:extLst>
              <a:ext uri="{FF2B5EF4-FFF2-40B4-BE49-F238E27FC236}">
                <a16:creationId xmlns:a16="http://schemas.microsoft.com/office/drawing/2014/main" id="{9D21E064-102B-48DC-9C50-BEDBC3616195}"/>
              </a:ext>
            </a:extLst>
          </p:cNvPr>
          <p:cNvSpPr>
            <a:spLocks noGrp="1"/>
          </p:cNvSpPr>
          <p:nvPr>
            <p:ph type="sldNum" sz="quarter" idx="12"/>
          </p:nvPr>
        </p:nvSpPr>
        <p:spPr/>
        <p:txBody>
          <a:bodyPr/>
          <a:lstStyle/>
          <a:p>
            <a:fld id="{533C6C95-5603-4CC0-B183-FECE9B64DFC2}" type="slidenum">
              <a:rPr lang="lv-LV" smtClean="0"/>
              <a:t>12</a:t>
            </a:fld>
            <a:endParaRPr lang="lv-LV"/>
          </a:p>
        </p:txBody>
      </p:sp>
      <p:pic>
        <p:nvPicPr>
          <p:cNvPr id="8" name="Picture 7">
            <a:extLst>
              <a:ext uri="{FF2B5EF4-FFF2-40B4-BE49-F238E27FC236}">
                <a16:creationId xmlns:a16="http://schemas.microsoft.com/office/drawing/2014/main" id="{98F57C52-F2AB-4F4A-BAFF-43F17F48C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728" y="5366692"/>
            <a:ext cx="2291255" cy="989658"/>
          </a:xfrm>
          <a:prstGeom prst="rect">
            <a:avLst/>
          </a:prstGeom>
        </p:spPr>
      </p:pic>
      <p:pic>
        <p:nvPicPr>
          <p:cNvPr id="10" name="Picture 9">
            <a:extLst>
              <a:ext uri="{FF2B5EF4-FFF2-40B4-BE49-F238E27FC236}">
                <a16:creationId xmlns:a16="http://schemas.microsoft.com/office/drawing/2014/main" id="{5858AC6B-7F7F-4D9B-81D2-B25DEB811F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6621" y="5372809"/>
            <a:ext cx="1883979" cy="983541"/>
          </a:xfrm>
          <a:prstGeom prst="rect">
            <a:avLst/>
          </a:prstGeom>
        </p:spPr>
      </p:pic>
    </p:spTree>
    <p:extLst>
      <p:ext uri="{BB962C8B-B14F-4D97-AF65-F5344CB8AC3E}">
        <p14:creationId xmlns:p14="http://schemas.microsoft.com/office/powerpoint/2010/main" val="3155613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4FC455-EEE1-4BC8-92A7-398CD118E7CF}"/>
              </a:ext>
            </a:extLst>
          </p:cNvPr>
          <p:cNvSpPr>
            <a:spLocks noGrp="1"/>
          </p:cNvSpPr>
          <p:nvPr>
            <p:ph type="title"/>
          </p:nvPr>
        </p:nvSpPr>
        <p:spPr/>
        <p:txBody>
          <a:bodyPr/>
          <a:lstStyle/>
          <a:p>
            <a:r>
              <a:rPr lang="en-US" dirty="0" err="1">
                <a:solidFill>
                  <a:srgbClr val="C00000"/>
                </a:solidFill>
                <a:latin typeface="Times New Roman" panose="02020603050405020304" pitchFamily="18" charset="0"/>
                <a:cs typeface="Times New Roman" panose="02020603050405020304" pitchFamily="18" charset="0"/>
              </a:rPr>
              <a:t>Avoti</a:t>
            </a:r>
            <a:endParaRPr lang="lv-LV" dirty="0">
              <a:solidFill>
                <a:srgbClr val="C0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E9F79160-51C5-4898-927E-BD4B49E2DDA4}"/>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(1) projekta “Profesionāla un mūsdienīga sociālā darba attīstība pašvaldībās” </a:t>
            </a:r>
            <a:r>
              <a:rPr lang="lv-LV" dirty="0" err="1">
                <a:latin typeface="Times New Roman" panose="02020603050405020304" pitchFamily="18" charset="0"/>
                <a:cs typeface="Times New Roman" panose="02020603050405020304" pitchFamily="18" charset="0"/>
              </a:rPr>
              <a:t>ex</a:t>
            </a:r>
            <a:r>
              <a:rPr lang="lv-LV" dirty="0">
                <a:latin typeface="Times New Roman" panose="02020603050405020304" pitchFamily="18" charset="0"/>
                <a:cs typeface="Times New Roman" panose="02020603050405020304" pitchFamily="18" charset="0"/>
              </a:rPr>
              <a:t>-post </a:t>
            </a:r>
            <a:r>
              <a:rPr lang="lv-LV" dirty="0" err="1">
                <a:latin typeface="Times New Roman" panose="02020603050405020304" pitchFamily="18" charset="0"/>
                <a:cs typeface="Times New Roman" panose="02020603050405020304" pitchFamily="18" charset="0"/>
              </a:rPr>
              <a:t>izvērtējuma</a:t>
            </a:r>
            <a:r>
              <a:rPr lang="lv-LV" dirty="0">
                <a:latin typeface="Times New Roman" panose="02020603050405020304" pitchFamily="18" charset="0"/>
                <a:cs typeface="Times New Roman" panose="02020603050405020304" pitchFamily="18" charset="0"/>
              </a:rPr>
              <a:t> rezultāti (Gala ziņojums pieejams: </a:t>
            </a:r>
            <a:r>
              <a:rPr lang="lv-LV" dirty="0">
                <a:latin typeface="Times New Roman" panose="02020603050405020304" pitchFamily="18" charset="0"/>
                <a:cs typeface="Times New Roman" panose="02020603050405020304" pitchFamily="18" charset="0"/>
                <a:hlinkClick r:id="rId2"/>
              </a:rPr>
              <a:t>https://www.lm.gov.lv/lv/media/23751/download</a:t>
            </a:r>
            <a:r>
              <a:rPr lang="lv-LV" dirty="0">
                <a:latin typeface="Times New Roman" panose="02020603050405020304" pitchFamily="18" charset="0"/>
                <a:cs typeface="Times New Roman" panose="02020603050405020304" pitchFamily="18" charset="0"/>
              </a:rPr>
              <a:t>);</a:t>
            </a:r>
          </a:p>
          <a:p>
            <a:r>
              <a:rPr lang="lv-LV" dirty="0">
                <a:latin typeface="Times New Roman" panose="02020603050405020304" pitchFamily="18" charset="0"/>
                <a:cs typeface="Times New Roman" panose="02020603050405020304" pitchFamily="18" charset="0"/>
              </a:rPr>
              <a:t>(2) LM vietnē publicēto sociālā darba metodiku satura analīze (visas metodikas: </a:t>
            </a:r>
            <a:r>
              <a:rPr lang="lv-LV" dirty="0">
                <a:latin typeface="Times New Roman" panose="02020603050405020304" pitchFamily="18" charset="0"/>
                <a:cs typeface="Times New Roman" panose="02020603050405020304" pitchFamily="18" charset="0"/>
                <a:hlinkClick r:id="rId3"/>
              </a:rPr>
              <a:t>https://www.lm.gov.lv/lv/metodiskie-materiali-0</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(3) </a:t>
            </a:r>
            <a:r>
              <a:rPr lang="en-US" dirty="0" err="1">
                <a:latin typeface="Times New Roman" panose="02020603050405020304" pitchFamily="18" charset="0"/>
                <a:cs typeface="Times New Roman" panose="02020603050405020304" pitchFamily="18" charset="0"/>
              </a:rPr>
              <a:t>konsultācija</a:t>
            </a:r>
            <a:r>
              <a:rPr lang="en-US" dirty="0">
                <a:latin typeface="Times New Roman" panose="02020603050405020304" pitchFamily="18" charset="0"/>
                <a:cs typeface="Times New Roman" panose="02020603050405020304" pitchFamily="18" charset="0"/>
              </a:rPr>
              <a:t> 23.05.2024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LM </a:t>
            </a:r>
            <a:r>
              <a:rPr lang="en-US" dirty="0" err="1">
                <a:latin typeface="Times New Roman" panose="02020603050405020304" pitchFamily="18" charset="0"/>
                <a:cs typeface="Times New Roman" panose="02020603050405020304" pitchFamily="18" charset="0"/>
              </a:rPr>
              <a:t>Bērnu</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ģimenes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politikas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departamenta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darbiniekiem</a:t>
            </a:r>
            <a:r>
              <a:rPr lang="en-US"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2</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029851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7398E67-454C-46A9-969D-E0D23EB85817}"/>
              </a:ext>
            </a:extLst>
          </p:cNvPr>
          <p:cNvSpPr>
            <a:spLocks noGrp="1"/>
          </p:cNvSpPr>
          <p:nvPr>
            <p:ph type="title"/>
          </p:nvPr>
        </p:nvSpPr>
        <p:spPr/>
        <p:txBody>
          <a:bodyPr>
            <a:normAutofit fontScale="90000"/>
          </a:bodyPr>
          <a:lstStyle/>
          <a:p>
            <a:r>
              <a:rPr lang="lv-LV" sz="3600" dirty="0">
                <a:latin typeface="Times New Roman" panose="02020603050405020304" pitchFamily="18" charset="0"/>
                <a:cs typeface="Times New Roman" panose="02020603050405020304" pitchFamily="18" charset="0"/>
              </a:rPr>
              <a:t>Apspriešanai Padomē virzām 4 idejas </a:t>
            </a:r>
            <a:r>
              <a:rPr lang="lv-LV" sz="3600" b="1" dirty="0">
                <a:latin typeface="Times New Roman" panose="02020603050405020304" pitchFamily="18" charset="0"/>
                <a:cs typeface="Times New Roman" panose="02020603050405020304" pitchFamily="18" charset="0"/>
              </a:rPr>
              <a:t>profesionālās pilnveides izglītības programmu </a:t>
            </a:r>
            <a:r>
              <a:rPr lang="lv-LV" sz="3600" dirty="0">
                <a:latin typeface="Times New Roman" panose="02020603050405020304" pitchFamily="18" charset="0"/>
                <a:cs typeface="Times New Roman" panose="02020603050405020304" pitchFamily="18" charset="0"/>
              </a:rPr>
              <a:t>izstrādei nākošo sociālā darbinieka profesijas specializāciju veidošanai: </a:t>
            </a:r>
          </a:p>
        </p:txBody>
      </p:sp>
      <p:sp>
        <p:nvSpPr>
          <p:cNvPr id="3" name="Satura vietturis 2">
            <a:extLst>
              <a:ext uri="{FF2B5EF4-FFF2-40B4-BE49-F238E27FC236}">
                <a16:creationId xmlns:a16="http://schemas.microsoft.com/office/drawing/2014/main" id="{00A80495-8E49-4AD4-AE4B-4180B22C5AEB}"/>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Sociālais darbs ar senioriem </a:t>
            </a:r>
          </a:p>
          <a:p>
            <a:r>
              <a:rPr lang="lv-LV" dirty="0">
                <a:latin typeface="Times New Roman" panose="02020603050405020304" pitchFamily="18" charset="0"/>
                <a:cs typeface="Times New Roman" panose="02020603050405020304" pitchFamily="18" charset="0"/>
              </a:rPr>
              <a:t>Sociālais darbs ar pilngadīgām personām ar garīga rakstura traucējumiem</a:t>
            </a:r>
          </a:p>
          <a:p>
            <a:r>
              <a:rPr lang="lv-LV" dirty="0">
                <a:latin typeface="Times New Roman" panose="02020603050405020304" pitchFamily="18" charset="0"/>
                <a:cs typeface="Times New Roman" panose="02020603050405020304" pitchFamily="18" charset="0"/>
              </a:rPr>
              <a:t>Sociālais darbs ar vardarbībā cietušām un vardarbību veikušām personām</a:t>
            </a:r>
          </a:p>
          <a:p>
            <a:pPr marL="0" indent="0">
              <a:buNone/>
            </a:pP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21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3200" dirty="0">
                <a:latin typeface="Times New Roman" panose="02020603050405020304" pitchFamily="18" charset="0"/>
                <a:cs typeface="Times New Roman" panose="02020603050405020304" pitchFamily="18" charset="0"/>
              </a:rPr>
              <a:t>2635 04 Sociālais DARBINIEKS darbam ar veciem cilvēkiem</a:t>
            </a:r>
            <a:r>
              <a:rPr lang="en-US" sz="3200" dirty="0">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programmas indikatīvs nosaukums “Sociālais darbs ar senioriem”</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7500" lnSpcReduction="20000"/>
          </a:bodyPr>
          <a:lstStyle/>
          <a:p>
            <a:pPr algn="just"/>
            <a:r>
              <a:rPr lang="lv-LV" b="1" dirty="0">
                <a:latin typeface="Times New Roman" panose="02020603050405020304" pitchFamily="18" charset="0"/>
                <a:cs typeface="Times New Roman" panose="02020603050405020304" pitchFamily="18" charset="0"/>
              </a:rPr>
              <a:t>PIEPRASĪJUMS. </a:t>
            </a:r>
            <a:r>
              <a:rPr lang="lv-LV" dirty="0">
                <a:latin typeface="Times New Roman" panose="02020603050405020304" pitchFamily="18" charset="0"/>
                <a:cs typeface="Times New Roman" panose="02020603050405020304" pitchFamily="18" charset="0"/>
              </a:rPr>
              <a:t>Nozarē aktuāls sociālais darbs ar personām 60 +, viņu vidū, ilgstošajiem bezdarbniekiem, savukārt no senioriem vecumā 65+ un 75+ aktuāls darbs ar tiem, kuriem ir vecumam raksturīgi GRT vai psihiskas saslimšanas, īpaši </a:t>
            </a:r>
            <a:r>
              <a:rPr lang="lv-LV" dirty="0" err="1">
                <a:latin typeface="Times New Roman" panose="02020603050405020304" pitchFamily="18" charset="0"/>
                <a:cs typeface="Times New Roman" panose="02020603050405020304" pitchFamily="18" charset="0"/>
              </a:rPr>
              <a:t>demence</a:t>
            </a:r>
            <a:r>
              <a:rPr lang="lv-LV" dirty="0">
                <a:latin typeface="Times New Roman" panose="02020603050405020304" pitchFamily="18" charset="0"/>
                <a:cs typeface="Times New Roman" panose="02020603050405020304" pitchFamily="18" charset="0"/>
              </a:rPr>
              <a:t>. Aktuāls darbs ar senioriem aprūpes iestādēs, viņu tuviniekiem (ģimenes sistēmā), </a:t>
            </a:r>
            <a:r>
              <a:rPr lang="lv-LV" dirty="0" err="1">
                <a:latin typeface="Times New Roman" panose="02020603050405020304" pitchFamily="18" charset="0"/>
                <a:cs typeface="Times New Roman" panose="02020603050405020304" pitchFamily="18" charset="0"/>
              </a:rPr>
              <a:t>psihosociālais</a:t>
            </a:r>
            <a:r>
              <a:rPr lang="lv-LV" dirty="0">
                <a:latin typeface="Times New Roman" panose="02020603050405020304" pitchFamily="18" charset="0"/>
                <a:cs typeface="Times New Roman" panose="02020603050405020304" pitchFamily="18" charset="0"/>
              </a:rPr>
              <a:t> darbs senioru vientulības negatīvo seku mazināšanai.  </a:t>
            </a:r>
          </a:p>
          <a:p>
            <a:pPr algn="just"/>
            <a:endParaRPr lang="lv-LV" dirty="0">
              <a:latin typeface="Times New Roman" panose="02020603050405020304" pitchFamily="18" charset="0"/>
              <a:cs typeface="Times New Roman" panose="02020603050405020304" pitchFamily="18" charset="0"/>
            </a:endParaRPr>
          </a:p>
          <a:p>
            <a:pPr algn="just"/>
            <a:r>
              <a:rPr lang="lv-LV" b="1" dirty="0">
                <a:latin typeface="Times New Roman" panose="02020603050405020304" pitchFamily="18" charset="0"/>
                <a:cs typeface="Times New Roman" panose="02020603050405020304" pitchFamily="18" charset="0"/>
              </a:rPr>
              <a:t>GATAVĪBA. </a:t>
            </a:r>
            <a:r>
              <a:rPr lang="lv-LV" dirty="0">
                <a:latin typeface="Times New Roman" panose="02020603050405020304" pitchFamily="18" charset="0"/>
                <a:cs typeface="Times New Roman" panose="02020603050405020304" pitchFamily="18" charset="0"/>
              </a:rPr>
              <a:t>Metodika “Sociālais darbs ar senioriem</a:t>
            </a:r>
            <a:r>
              <a:rPr lang="en-US" dirty="0">
                <a:latin typeface="Times New Roman" panose="02020603050405020304" pitchFamily="18" charset="0"/>
                <a:cs typeface="Times New Roman" panose="02020603050405020304" pitchFamily="18" charset="0"/>
              </a:rPr>
              <a:t>” ( 2024.)</a:t>
            </a:r>
            <a:r>
              <a:rPr lang="lv-LV" dirty="0">
                <a:latin typeface="Times New Roman" panose="02020603050405020304" pitchFamily="18" charset="0"/>
                <a:cs typeface="Times New Roman" panose="02020603050405020304" pitchFamily="18" charset="0"/>
              </a:rPr>
              <a:t> piedāvā izprast novecošanos no seniora fizisko spēju, veselības, psiholoģiskās un sociālās perspektīvas, iezīmē sociālā darbinieka darbam ar senioriem nepieciešamo, zināšanu, prasmju un kompetenču lauku, sniedz ieteikumus sociālā gadījuma vadībai un saskarsmes uzlabošanai darbā ar senioriem, atspoguļo </a:t>
            </a:r>
            <a:r>
              <a:rPr lang="lv-LV" dirty="0" err="1">
                <a:latin typeface="Times New Roman" panose="02020603050405020304" pitchFamily="18" charset="0"/>
                <a:cs typeface="Times New Roman" panose="02020603050405020304" pitchFamily="18" charset="0"/>
              </a:rPr>
              <a:t>starpprofesionālās</a:t>
            </a:r>
            <a:r>
              <a:rPr lang="lv-LV" dirty="0">
                <a:latin typeface="Times New Roman" panose="02020603050405020304" pitchFamily="18" charset="0"/>
                <a:cs typeface="Times New Roman" panose="02020603050405020304" pitchFamily="18" charset="0"/>
              </a:rPr>
              <a:t> un </a:t>
            </a:r>
            <a:r>
              <a:rPr lang="lv-LV" dirty="0" err="1">
                <a:latin typeface="Times New Roman" panose="02020603050405020304" pitchFamily="18" charset="0"/>
                <a:cs typeface="Times New Roman" panose="02020603050405020304" pitchFamily="18" charset="0"/>
              </a:rPr>
              <a:t>starpinstitucionālās</a:t>
            </a:r>
            <a:r>
              <a:rPr lang="lv-LV" dirty="0">
                <a:latin typeface="Times New Roman" panose="02020603050405020304" pitchFamily="18" charset="0"/>
                <a:cs typeface="Times New Roman" panose="02020603050405020304" pitchFamily="18" charset="0"/>
              </a:rPr>
              <a:t> sadarbības nozīmi darbā ar senioriem, kā arī raksturo dažādos senioriem pieejamos sociālos pakalpojumus un atbalsta veidus. Izstrādes procesā papildināma ar elementiem no metodikas sociālajam darbam ar pilngadīgām personām ar garīga rakstura traucējumiem (attiecībā uz darbu ar klientiem ar </a:t>
            </a:r>
            <a:r>
              <a:rPr lang="lv-LV" dirty="0" err="1">
                <a:latin typeface="Times New Roman" panose="02020603050405020304" pitchFamily="18" charset="0"/>
                <a:cs typeface="Times New Roman" panose="02020603050405020304" pitchFamily="18" charset="0"/>
              </a:rPr>
              <a:t>demenci</a:t>
            </a:r>
            <a:r>
              <a:rPr lang="lv-LV" dirty="0">
                <a:latin typeface="Times New Roman" panose="02020603050405020304" pitchFamily="18" charset="0"/>
                <a:cs typeface="Times New Roman" panose="02020603050405020304" pitchFamily="18" charset="0"/>
              </a:rPr>
              <a:t>), kā arī ar  </a:t>
            </a:r>
            <a:r>
              <a:rPr lang="lv-LV" dirty="0" err="1">
                <a:latin typeface="Times New Roman" panose="02020603050405020304" pitchFamily="18" charset="0"/>
                <a:cs typeface="Times New Roman" panose="02020603050405020304" pitchFamily="18" charset="0"/>
              </a:rPr>
              <a:t>gerontoloģiskā</a:t>
            </a:r>
            <a:r>
              <a:rPr lang="lv-LV" dirty="0">
                <a:latin typeface="Times New Roman" panose="02020603050405020304" pitchFamily="18" charset="0"/>
                <a:cs typeface="Times New Roman" panose="02020603050405020304" pitchFamily="18" charset="0"/>
              </a:rPr>
              <a:t> darba prakses analīzi un adaptāciju mūsu valsts apstākļiem. Tematika starpdisciplināra, konteksts ar DI un saikne  ar veselības aprūpes pakalpojumu jomu. </a:t>
            </a:r>
          </a:p>
          <a:p>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4</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253671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3200" dirty="0">
                <a:latin typeface="Times New Roman" panose="02020603050405020304" pitchFamily="18" charset="0"/>
                <a:cs typeface="Times New Roman" panose="02020603050405020304" pitchFamily="18" charset="0"/>
              </a:rPr>
              <a:t>2635 04 Sociālais DARBINIEKS darbam ar veciem cilvēkiem</a:t>
            </a:r>
            <a:r>
              <a:rPr lang="en-US" sz="3200" dirty="0">
                <a:latin typeface="Times New Roman" panose="02020603050405020304" pitchFamily="18" charset="0"/>
                <a:cs typeface="Times New Roman" panose="02020603050405020304" pitchFamily="18" charset="0"/>
              </a:rPr>
              <a:t>, </a:t>
            </a:r>
            <a:r>
              <a:rPr lang="lv-LV" sz="3200" b="1" dirty="0">
                <a:latin typeface="Times New Roman" panose="02020603050405020304" pitchFamily="18" charset="0"/>
                <a:cs typeface="Times New Roman" panose="02020603050405020304" pitchFamily="18" charset="0"/>
              </a:rPr>
              <a:t>programmas indikatīvs nosaukums “Sociālais darbs ar senioriem”</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turp</a:t>
            </a:r>
            <a:r>
              <a:rPr lang="en-US" sz="3200" dirty="0">
                <a:latin typeface="Times New Roman" panose="02020603050405020304" pitchFamily="18" charset="0"/>
                <a:cs typeface="Times New Roman" panose="02020603050405020304" pitchFamily="18" charset="0"/>
              </a:rPr>
              <a:t>.) </a:t>
            </a:r>
            <a:endParaRPr lang="lv-LV" sz="32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7500" lnSpcReduction="20000"/>
          </a:bodyPr>
          <a:lstStyle/>
          <a:p>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Demogrāfisko procesu izmaņas Latvijā norāda, ka 22 % iedzīvotāju  ir virs darbspējas vecuma (64 un vairāk gadi). Darbspējas vecuma iedzīvotāju īpatsvaram ir tendence samazināties. Pasaules praksē: veselības aprūpes un sociālo pakalpojumu integrācijā un DI politikas īstenošanā sociālā darba un gerontoloģijas starpnozaru saiknes nozīme pieaug (ESN, 2023).</a:t>
            </a:r>
          </a:p>
          <a:p>
            <a:r>
              <a:rPr lang="lv-LV" dirty="0">
                <a:latin typeface="Times New Roman" panose="02020603050405020304" pitchFamily="18" charset="0"/>
                <a:cs typeface="Times New Roman" panose="02020603050405020304" pitchFamily="18" charset="0"/>
              </a:rPr>
              <a:t> Sadarbība ar augstākās izglītības iestādi, kura programmu izstrādās un ieviesīs, sekmēs programmas satura integrāciju sociālā darba bakalaura studiju programmā un tālākizglītībā praktiķiem. </a:t>
            </a:r>
          </a:p>
          <a:p>
            <a:r>
              <a:rPr lang="lv-LV" dirty="0">
                <a:latin typeface="Times New Roman" panose="02020603050405020304" pitchFamily="18" charset="0"/>
                <a:cs typeface="Times New Roman" panose="02020603050405020304" pitchFamily="18" charset="0"/>
              </a:rPr>
              <a:t>Sociālie darbinieki, kas pašvaldību sociālajos dienestos strādā ar senioriem, varēs pēc programmas apguves izmantot iegūtās kompetences vadot sociālo gadījumu ar senioriem un viņu ģimenēm, identificējot specifiskas sākotnējās izvērtēšanas, intervences vai noslēguma rezultātu novērtējuma metodes, ja seniora pašaprūpes spējas samazinājušās, ja seniors cietis vardarbībā, atrodas depresijā, pastāv aizdomas par seniora </a:t>
            </a:r>
            <a:r>
              <a:rPr lang="lv-LV" dirty="0" err="1">
                <a:latin typeface="Times New Roman" panose="02020603050405020304" pitchFamily="18" charset="0"/>
                <a:cs typeface="Times New Roman" panose="02020603050405020304" pitchFamily="18" charset="0"/>
              </a:rPr>
              <a:t>kompulsīvās</a:t>
            </a:r>
            <a:r>
              <a:rPr lang="lv-LV" dirty="0">
                <a:latin typeface="Times New Roman" panose="02020603050405020304" pitchFamily="18" charset="0"/>
                <a:cs typeface="Times New Roman" panose="02020603050405020304" pitchFamily="18" charset="0"/>
              </a:rPr>
              <a:t> uzkrāšanas sindromu vai citos gadījumos, kā arī sadarbojoties ar sociālo pakalpojumu sniedzējiem vai piesaistot resursus senioram.</a:t>
            </a:r>
            <a:r>
              <a:rPr lang="en-US" dirty="0">
                <a:latin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a:p>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5</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95260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2800" dirty="0">
                <a:latin typeface="Times New Roman" panose="02020603050405020304" pitchFamily="18" charset="0"/>
                <a:cs typeface="Times New Roman" panose="02020603050405020304" pitchFamily="18" charset="0"/>
              </a:rPr>
              <a:t>2635 08 Sociālais DARBINIEKS darbam ar personām ar funkcionāliem traucējumiem</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programmas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indikatīvs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nosaukums</a:t>
            </a:r>
            <a:r>
              <a:rPr lang="en-US" sz="2800" b="1" dirty="0">
                <a:latin typeface="Times New Roman" panose="02020603050405020304" pitchFamily="18" charset="0"/>
                <a:cs typeface="Times New Roman" panose="02020603050405020304" pitchFamily="18" charset="0"/>
              </a:rPr>
              <a:t> “Sociālais darbs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personām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garīga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rakstura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traucējumiem</a:t>
            </a:r>
            <a:r>
              <a:rPr lang="en-US" sz="2800" b="1" dirty="0">
                <a:latin typeface="Times New Roman" panose="02020603050405020304" pitchFamily="18" charset="0"/>
                <a:cs typeface="Times New Roman" panose="02020603050405020304" pitchFamily="18" charset="0"/>
              </a:rPr>
              <a:t>” </a:t>
            </a:r>
            <a:endParaRPr lang="lv-LV" sz="2800" b="1"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70000" lnSpcReduction="20000"/>
          </a:bodyPr>
          <a:lstStyle/>
          <a:p>
            <a:pPr algn="just"/>
            <a:r>
              <a:rPr lang="lv-LV" b="1" dirty="0">
                <a:latin typeface="Times New Roman" panose="02020603050405020304" pitchFamily="18" charset="0"/>
                <a:cs typeface="Times New Roman" panose="02020603050405020304" pitchFamily="18" charset="0"/>
              </a:rPr>
              <a:t>PIEPRASĪJUMS. </a:t>
            </a:r>
            <a:r>
              <a:rPr lang="lv-LV" dirty="0">
                <a:latin typeface="Times New Roman" panose="02020603050405020304" pitchFamily="18" charset="0"/>
                <a:cs typeface="Times New Roman" panose="02020603050405020304" pitchFamily="18" charset="0"/>
              </a:rPr>
              <a:t>Sociālo darbinieku izglītības vajadzības ietver darbu ar personām ar GRT. Nepieciešama sociālo dienestu sociālo darbinieku kompetenču pilnveide SD ar personām ar dažāda veida funkcionāliem traucējumiem, ar personām ar GRT, it īpaši, ar psihiskām saslimšanām. 2020. – 2021.gada Covid-19 pandēmijas un 2022. gada Ukrainas bēgļu pieplūduma Latvijā sociālie darbinieki arvien biežāk saskarās ar klientu garīgās veselības  problēmām dažādās demogrāfiskajās grupās un darbā arvien vairāk izmanto krīzes intervenci. Tomēr kompetences nav pietiekamas, kā secināts </a:t>
            </a:r>
            <a:r>
              <a:rPr lang="lv-LV" dirty="0" err="1">
                <a:latin typeface="Times New Roman" panose="02020603050405020304" pitchFamily="18" charset="0"/>
                <a:cs typeface="Times New Roman" panose="02020603050405020304" pitchFamily="18" charset="0"/>
              </a:rPr>
              <a:t>izvērtējumā</a:t>
            </a:r>
            <a:r>
              <a:rPr lang="lv-LV" dirty="0">
                <a:latin typeface="Times New Roman" panose="02020603050405020304" pitchFamily="18" charset="0"/>
                <a:cs typeface="Times New Roman" panose="02020603050405020304" pitchFamily="18" charset="0"/>
              </a:rPr>
              <a:t>, un tās attīstāmas, padziļinot izpratni par psiholoģiju, psihiatriju, krīzi veicinošiem faktoriem, stresa radītām pārmaiņām. </a:t>
            </a:r>
          </a:p>
          <a:p>
            <a:r>
              <a:rPr lang="lv-LV" b="1" dirty="0">
                <a:latin typeface="Times New Roman" panose="02020603050405020304" pitchFamily="18" charset="0"/>
                <a:cs typeface="Times New Roman" panose="02020603050405020304" pitchFamily="18" charset="0"/>
              </a:rPr>
              <a:t>GATAVĪBA. </a:t>
            </a:r>
            <a:r>
              <a:rPr lang="lv-LV" dirty="0">
                <a:latin typeface="Times New Roman" panose="02020603050405020304" pitchFamily="18" charset="0"/>
                <a:cs typeface="Times New Roman" panose="02020603050405020304" pitchFamily="18" charset="0"/>
              </a:rPr>
              <a:t>Metodika sociālajam darbam ar pilngadīgām personām ar GRT biedrību “Kustība par neatkarīgu dzīvi” un “Zelda” resursus apvienojot, izstrādāta 2019.gadā. Starp tās intelektuālajām vērtībām ir gan </a:t>
            </a:r>
            <a:r>
              <a:rPr lang="lv-LV" dirty="0" err="1">
                <a:latin typeface="Times New Roman" panose="02020603050405020304" pitchFamily="18" charset="0"/>
                <a:cs typeface="Times New Roman" panose="02020603050405020304" pitchFamily="18" charset="0"/>
              </a:rPr>
              <a:t>personcentrētā</a:t>
            </a:r>
            <a:r>
              <a:rPr lang="lv-LV" dirty="0">
                <a:latin typeface="Times New Roman" panose="02020603050405020304" pitchFamily="18" charset="0"/>
                <a:cs typeface="Times New Roman" panose="02020603050405020304" pitchFamily="18" charset="0"/>
              </a:rPr>
              <a:t> pieeja darbā ar klientu, gan individuālā atlabšanas plāna piedāvājums (</a:t>
            </a:r>
            <a:r>
              <a:rPr lang="lv-LV" dirty="0">
                <a:latin typeface="Times New Roman" panose="02020603050405020304" pitchFamily="18" charset="0"/>
                <a:cs typeface="Times New Roman" panose="02020603050405020304" pitchFamily="18" charset="0"/>
                <a:hlinkClick r:id="rId2"/>
              </a:rPr>
              <a:t>https://www.lm.gov.lv/lv/media/8365/download?attachment</a:t>
            </a:r>
            <a:r>
              <a:rPr lang="lv-LV" dirty="0">
                <a:latin typeface="Times New Roman" panose="02020603050405020304" pitchFamily="18" charset="0"/>
                <a:cs typeface="Times New Roman" panose="02020603050405020304" pitchFamily="18" charset="0"/>
              </a:rPr>
              <a:t>). </a:t>
            </a:r>
          </a:p>
          <a:p>
            <a:r>
              <a:rPr lang="lv-LV" dirty="0">
                <a:latin typeface="Times New Roman" panose="02020603050405020304" pitchFamily="18" charset="0"/>
                <a:cs typeface="Times New Roman" panose="02020603050405020304" pitchFamily="18" charset="0"/>
              </a:rPr>
              <a:t>Papildus, izmantojami resursi no metodikas krīzes intervencei sociālajā darbā un </a:t>
            </a:r>
            <a:r>
              <a:rPr lang="lv-LV" dirty="0" err="1">
                <a:latin typeface="Times New Roman" panose="02020603050405020304" pitchFamily="18" charset="0"/>
                <a:cs typeface="Times New Roman" panose="02020603050405020304" pitchFamily="18" charset="0"/>
              </a:rPr>
              <a:t>psihosociālajai</a:t>
            </a:r>
            <a:r>
              <a:rPr lang="lv-LV" dirty="0">
                <a:latin typeface="Times New Roman" panose="02020603050405020304" pitchFamily="18" charset="0"/>
                <a:cs typeface="Times New Roman" panose="02020603050405020304" pitchFamily="18" charset="0"/>
              </a:rPr>
              <a:t> konsultēšanai krīzē. Psihiskās veselības jautājumi un sociālais darbs psihiatrijā iekļauts sociālā darba studiju programmās augstākās izglītības iestādēs, kuras īsteno sociālā darba bakalaura studiju programmas. </a:t>
            </a:r>
          </a:p>
          <a:p>
            <a:pPr algn="just"/>
            <a:endParaRPr lang="lv-LV" dirty="0"/>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6</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369452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483636" y="168450"/>
            <a:ext cx="10087947" cy="1554163"/>
          </a:xfrm>
        </p:spPr>
        <p:txBody>
          <a:bodyPr>
            <a:noAutofit/>
          </a:bodyPr>
          <a:lstStyle/>
          <a:p>
            <a:r>
              <a:rPr lang="lv-LV" sz="2800" dirty="0">
                <a:latin typeface="Times New Roman" panose="02020603050405020304" pitchFamily="18" charset="0"/>
                <a:cs typeface="Times New Roman" panose="02020603050405020304" pitchFamily="18" charset="0"/>
              </a:rPr>
              <a:t>2635 08 Sociālais DARBINIEKS darbam ar personām ar funkcionāliem traucējumiem</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programmas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indikatīvs</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nosaukums</a:t>
            </a:r>
            <a:r>
              <a:rPr lang="en-US" sz="2800" b="1" dirty="0">
                <a:latin typeface="Times New Roman" panose="02020603050405020304" pitchFamily="18" charset="0"/>
                <a:cs typeface="Times New Roman" panose="02020603050405020304" pitchFamily="18" charset="0"/>
              </a:rPr>
              <a:t> “Sociālais darbs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personām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garīga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rakstura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traucējumiem</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turp</a:t>
            </a:r>
            <a:r>
              <a:rPr lang="en-US" sz="2800" dirty="0">
                <a:latin typeface="Times New Roman" panose="02020603050405020304" pitchFamily="18" charset="0"/>
                <a:cs typeface="Times New Roman" panose="02020603050405020304" pitchFamily="18" charset="0"/>
              </a:rPr>
              <a:t>.) </a:t>
            </a:r>
            <a:endParaRPr lang="lv-LV" sz="2800"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lnSpcReduction="10000"/>
          </a:bodyPr>
          <a:lstStyle/>
          <a:p>
            <a:pPr algn="just"/>
            <a:r>
              <a:rPr lang="lv-LV" b="1" dirty="0">
                <a:latin typeface="Times New Roman" panose="02020603050405020304" pitchFamily="18" charset="0"/>
                <a:cs typeface="Times New Roman" panose="02020603050405020304" pitchFamily="18" charset="0"/>
              </a:rPr>
              <a:t>NOZĪME UN ILGTSPĒJA. </a:t>
            </a:r>
            <a:r>
              <a:rPr lang="lv-LV" dirty="0">
                <a:latin typeface="Times New Roman" panose="02020603050405020304" pitchFamily="18" charset="0"/>
                <a:cs typeface="Times New Roman" panose="02020603050405020304" pitchFamily="18" charset="0"/>
              </a:rPr>
              <a:t>Kombinējot abu metodiku resursus un izstrādājot profesionālās pilnveides izglītības programmu saskaņā ar IZM piedāvātajiem paraugiem un īstenojot mācības sociālajiem darbiniekiem</a:t>
            </a:r>
            <a:r>
              <a:rPr lang="en-US" dirty="0">
                <a:latin typeface="Times New Roman" panose="02020603050405020304" pitchFamily="18" charset="0"/>
                <a:cs typeface="Times New Roman" panose="02020603050405020304" pitchFamily="18" charset="0"/>
              </a:rPr>
              <a:t>,</a:t>
            </a:r>
            <a:r>
              <a:rPr lang="lv-LV" dirty="0">
                <a:latin typeface="Times New Roman" panose="02020603050405020304" pitchFamily="18" charset="0"/>
                <a:cs typeface="Times New Roman" panose="02020603050405020304" pitchFamily="18" charset="0"/>
              </a:rPr>
              <a:t> iespējams veidot ilgtspējīgu risinājumu sociālo darbinieku attiecīgās specializācijas ieviešanai. Attiecīgo metodiku tematika, papildinot to ar akadēmiskajā vidē izmatotiem resursiem psihiatrijas un psiholoģijas nozarēs un ar kritiski izvērtētu  sociālo darbinieku darba pieredzi Latvijā un ārvalstīs dotu iespēju gan pašvaldību sociālajiem dienestiem, gan valsts institūcijām kā VSAC, gan citiem projekta mērķa grupu pārstāvjiem apgūt </a:t>
            </a:r>
            <a:r>
              <a:rPr lang="lv-LV" dirty="0" err="1">
                <a:latin typeface="Times New Roman" panose="02020603050405020304" pitchFamily="18" charset="0"/>
                <a:cs typeface="Times New Roman" panose="02020603050405020304" pitchFamily="18" charset="0"/>
              </a:rPr>
              <a:t>personcentrētu</a:t>
            </a:r>
            <a:r>
              <a:rPr lang="lv-LV" dirty="0">
                <a:latin typeface="Times New Roman" panose="02020603050405020304" pitchFamily="18" charset="0"/>
                <a:cs typeface="Times New Roman" panose="02020603050405020304" pitchFamily="18" charset="0"/>
              </a:rPr>
              <a:t> pieeju darbā ar šo klientu mērķa grupu, un attiecīgi ieviest specializāciju.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7</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1566667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522514" y="365125"/>
            <a:ext cx="10831286" cy="978483"/>
          </a:xfrm>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a:t>
            </a:r>
            <a:endParaRPr lang="lv-LV" sz="1800" dirty="0">
              <a:solidFill>
                <a:srgbClr val="FF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92500" lnSpcReduction="20000"/>
          </a:bodyPr>
          <a:lstStyle/>
          <a:p>
            <a:pPr algn="just"/>
            <a:r>
              <a:rPr lang="lv-LV" sz="2400" b="1" dirty="0">
                <a:latin typeface="Times New Roman" panose="02020603050405020304" pitchFamily="18" charset="0"/>
                <a:cs typeface="Times New Roman" panose="02020603050405020304" pitchFamily="18" charset="0"/>
              </a:rPr>
              <a:t>PIEPRASĪJUMS</a:t>
            </a:r>
            <a:r>
              <a:rPr lang="lv-LV" sz="2400" dirty="0">
                <a:latin typeface="Times New Roman" panose="02020603050405020304" pitchFamily="18" charset="0"/>
                <a:cs typeface="Times New Roman" panose="02020603050405020304" pitchFamily="18" charset="0"/>
              </a:rPr>
              <a:t>. Profesionālās pilnveides vajadzības sociālajiem darbiniekiem ietver darbu ar personām, kuras cietušas no vardarbības (īpaši izcelti </a:t>
            </a:r>
            <a:r>
              <a:rPr lang="lv-LV" sz="2400" dirty="0" err="1">
                <a:latin typeface="Times New Roman" panose="02020603050405020304" pitchFamily="18" charset="0"/>
                <a:cs typeface="Times New Roman" panose="02020603050405020304" pitchFamily="18" charset="0"/>
              </a:rPr>
              <a:t>cilvēktirdzniecības</a:t>
            </a:r>
            <a:r>
              <a:rPr lang="lv-LV" sz="2400" dirty="0">
                <a:latin typeface="Times New Roman" panose="02020603050405020304" pitchFamily="18" charset="0"/>
                <a:cs typeface="Times New Roman" panose="02020603050405020304" pitchFamily="18" charset="0"/>
              </a:rPr>
              <a:t> upuri) un personām, kuras veikušas vardarbību ( īpaši izceltas personas, kuras atbrīvotas no ieslodzījuma vietām). Prasmes, kuras viņi uzskata par nepieciešamu apgūt, ietver konsultēšanu (kontakta nodibināšanu ar klientu, motivēšanu, komunikāciju ar agresīvu klientu), t.sk. spēju būt </a:t>
            </a:r>
            <a:r>
              <a:rPr lang="lv-LV" sz="2400" dirty="0" err="1">
                <a:latin typeface="Times New Roman" panose="02020603050405020304" pitchFamily="18" charset="0"/>
                <a:cs typeface="Times New Roman" panose="02020603050405020304" pitchFamily="18" charset="0"/>
              </a:rPr>
              <a:t>empātiskam</a:t>
            </a:r>
            <a:r>
              <a:rPr lang="lv-LV" sz="2400" dirty="0">
                <a:latin typeface="Times New Roman" panose="02020603050405020304" pitchFamily="18" charset="0"/>
                <a:cs typeface="Times New Roman" panose="02020603050405020304" pitchFamily="18" charset="0"/>
              </a:rPr>
              <a:t> un pieņemošam; spēju atpazīt seksuālas vardarbības sekas. </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E</a:t>
            </a:r>
            <a:r>
              <a:rPr lang="lv-LV" sz="2400" dirty="0" err="1">
                <a:latin typeface="Times New Roman" panose="02020603050405020304" pitchFamily="18" charset="0"/>
                <a:cs typeface="Times New Roman" panose="02020603050405020304" pitchFamily="18" charset="0"/>
              </a:rPr>
              <a:t>konomiskā</a:t>
            </a:r>
            <a:r>
              <a:rPr lang="lv-LV" sz="2400" dirty="0">
                <a:latin typeface="Times New Roman" panose="02020603050405020304" pitchFamily="18" charset="0"/>
                <a:cs typeface="Times New Roman" panose="02020603050405020304" pitchFamily="18" charset="0"/>
              </a:rPr>
              <a:t> vardarbība ir grūti identificējama upura ekonomiskas atkarības no vardarbības veicēja dēļ</a:t>
            </a:r>
            <a:r>
              <a:rPr lang="en-US" sz="2400" dirty="0">
                <a:latin typeface="Times New Roman" panose="02020603050405020304" pitchFamily="18" charset="0"/>
                <a:cs typeface="Times New Roman" panose="02020603050405020304" pitchFamily="18" charset="0"/>
              </a:rPr>
              <a:t>. A</a:t>
            </a:r>
            <a:r>
              <a:rPr lang="lv-LV" sz="2400" dirty="0" err="1">
                <a:latin typeface="Times New Roman" panose="02020603050405020304" pitchFamily="18" charset="0"/>
                <a:cs typeface="Times New Roman" panose="02020603050405020304" pitchFamily="18" charset="0"/>
              </a:rPr>
              <a:t>ttiecībā</a:t>
            </a:r>
            <a:r>
              <a:rPr lang="lv-LV" sz="2400" dirty="0">
                <a:latin typeface="Times New Roman" panose="02020603050405020304" pitchFamily="18" charset="0"/>
                <a:cs typeface="Times New Roman" panose="02020603050405020304" pitchFamily="18" charset="0"/>
              </a:rPr>
              <a:t> uz emocionālās vardarbības veidiem izplatīta kļuvusi dažāda veida īpaši personību traumējoša </a:t>
            </a:r>
            <a:r>
              <a:rPr lang="lv-LV" sz="2400" dirty="0" err="1">
                <a:latin typeface="Times New Roman" panose="02020603050405020304" pitchFamily="18" charset="0"/>
                <a:cs typeface="Times New Roman" panose="02020603050405020304" pitchFamily="18" charset="0"/>
              </a:rPr>
              <a:t>vardabība</a:t>
            </a:r>
            <a:r>
              <a:rPr lang="lv-LV" sz="2400" dirty="0">
                <a:latin typeface="Times New Roman" panose="02020603050405020304" pitchFamily="18" charset="0"/>
                <a:cs typeface="Times New Roman" panose="02020603050405020304" pitchFamily="18" charset="0"/>
              </a:rPr>
              <a:t> tiešsaistē – </a:t>
            </a:r>
            <a:r>
              <a:rPr lang="lv-LV" sz="2400" dirty="0" err="1">
                <a:latin typeface="Times New Roman" panose="02020603050405020304" pitchFamily="18" charset="0"/>
                <a:cs typeface="Times New Roman" panose="02020603050405020304" pitchFamily="18" charset="0"/>
              </a:rPr>
              <a:t>bulings</a:t>
            </a:r>
            <a:r>
              <a:rPr lang="lv-LV" sz="2400" dirty="0">
                <a:latin typeface="Times New Roman" panose="02020603050405020304" pitchFamily="18" charset="0"/>
                <a:cs typeface="Times New Roman" panose="02020603050405020304" pitchFamily="18" charset="0"/>
              </a:rPr>
              <a:t> jeb emocionāla aizskaršana, </a:t>
            </a:r>
            <a:r>
              <a:rPr lang="lv-LV" sz="2400" dirty="0" err="1">
                <a:latin typeface="Times New Roman" panose="02020603050405020304" pitchFamily="18" charset="0"/>
                <a:cs typeface="Times New Roman" panose="02020603050405020304" pitchFamily="18" charset="0"/>
              </a:rPr>
              <a:t>grūmings</a:t>
            </a:r>
            <a:r>
              <a:rPr lang="lv-LV" sz="2400" dirty="0">
                <a:latin typeface="Times New Roman" panose="02020603050405020304" pitchFamily="18" charset="0"/>
                <a:cs typeface="Times New Roman" panose="02020603050405020304" pitchFamily="18" charset="0"/>
              </a:rPr>
              <a:t>, </a:t>
            </a:r>
            <a:r>
              <a:rPr lang="lv-LV" sz="2400" dirty="0" err="1">
                <a:latin typeface="Times New Roman" panose="02020603050405020304" pitchFamily="18" charset="0"/>
                <a:cs typeface="Times New Roman" panose="02020603050405020304" pitchFamily="18" charset="0"/>
              </a:rPr>
              <a:t>kibervajāšana</a:t>
            </a:r>
            <a:r>
              <a:rPr lang="lv-LV" sz="2400" dirty="0">
                <a:latin typeface="Times New Roman" panose="02020603050405020304" pitchFamily="18" charset="0"/>
                <a:cs typeface="Times New Roman" panose="02020603050405020304" pitchFamily="18" charset="0"/>
              </a:rPr>
              <a:t>. Tās sekas var būt arī </a:t>
            </a:r>
            <a:r>
              <a:rPr lang="lv-LV" sz="2400" dirty="0" err="1">
                <a:latin typeface="Times New Roman" panose="02020603050405020304" pitchFamily="18" charset="0"/>
                <a:cs typeface="Times New Roman" panose="02020603050405020304" pitchFamily="18" charset="0"/>
              </a:rPr>
              <a:t>suicīda</a:t>
            </a:r>
            <a:r>
              <a:rPr lang="lv-LV" sz="2400" dirty="0">
                <a:latin typeface="Times New Roman" panose="02020603050405020304" pitchFamily="18" charset="0"/>
                <a:cs typeface="Times New Roman" panose="02020603050405020304" pitchFamily="18" charset="0"/>
              </a:rPr>
              <a:t> riska pieaugums (</a:t>
            </a:r>
            <a:r>
              <a:rPr lang="lv-LV" sz="2400" dirty="0" err="1">
                <a:latin typeface="Times New Roman" panose="02020603050405020304" pitchFamily="18" charset="0"/>
                <a:cs typeface="Times New Roman" panose="02020603050405020304" pitchFamily="18" charset="0"/>
              </a:rPr>
              <a:t>Kowalski</a:t>
            </a:r>
            <a:r>
              <a:rPr lang="lv-LV" sz="2400" dirty="0">
                <a:latin typeface="Times New Roman" panose="02020603050405020304" pitchFamily="18" charset="0"/>
                <a:cs typeface="Times New Roman" panose="02020603050405020304" pitchFamily="18" charset="0"/>
              </a:rPr>
              <a:t>, </a:t>
            </a:r>
            <a:r>
              <a:rPr lang="lv-LV" sz="2400" dirty="0" err="1">
                <a:latin typeface="Times New Roman" panose="02020603050405020304" pitchFamily="18" charset="0"/>
                <a:cs typeface="Times New Roman" panose="02020603050405020304" pitchFamily="18" charset="0"/>
              </a:rPr>
              <a:t>Limber</a:t>
            </a:r>
            <a:r>
              <a:rPr lang="lv-LV" sz="2400" dirty="0">
                <a:latin typeface="Times New Roman" panose="02020603050405020304" pitchFamily="18" charset="0"/>
                <a:cs typeface="Times New Roman" panose="02020603050405020304" pitchFamily="18" charset="0"/>
              </a:rPr>
              <a:t>, &amp; </a:t>
            </a:r>
            <a:r>
              <a:rPr lang="lv-LV" sz="2400" dirty="0" err="1">
                <a:latin typeface="Times New Roman" panose="02020603050405020304" pitchFamily="18" charset="0"/>
                <a:cs typeface="Times New Roman" panose="02020603050405020304" pitchFamily="18" charset="0"/>
              </a:rPr>
              <a:t>McCord</a:t>
            </a:r>
            <a:r>
              <a:rPr lang="lv-LV" sz="2400" dirty="0">
                <a:latin typeface="Times New Roman" panose="02020603050405020304" pitchFamily="18" charset="0"/>
                <a:cs typeface="Times New Roman" panose="02020603050405020304" pitchFamily="18" charset="0"/>
              </a:rPr>
              <a:t>, 2019, </a:t>
            </a:r>
            <a:r>
              <a:rPr lang="lv-LV" sz="2400" dirty="0" err="1">
                <a:latin typeface="Times New Roman" panose="02020603050405020304" pitchFamily="18" charset="0"/>
                <a:cs typeface="Times New Roman" panose="02020603050405020304" pitchFamily="18" charset="0"/>
              </a:rPr>
              <a:t>Cohen-Almagor</a:t>
            </a:r>
            <a:r>
              <a:rPr lang="lv-LV" sz="2400" dirty="0">
                <a:latin typeface="Times New Roman" panose="02020603050405020304" pitchFamily="18" charset="0"/>
                <a:cs typeface="Times New Roman" panose="02020603050405020304" pitchFamily="18" charset="0"/>
              </a:rPr>
              <a:t>, 2018, </a:t>
            </a:r>
            <a:r>
              <a:rPr lang="lv-LV" sz="2400" dirty="0" err="1">
                <a:latin typeface="Times New Roman" panose="02020603050405020304" pitchFamily="18" charset="0"/>
                <a:cs typeface="Times New Roman" panose="02020603050405020304" pitchFamily="18" charset="0"/>
              </a:rPr>
              <a:t>Bocij</a:t>
            </a:r>
            <a:r>
              <a:rPr lang="lv-LV" sz="2400" dirty="0">
                <a:latin typeface="Times New Roman" panose="02020603050405020304" pitchFamily="18" charset="0"/>
                <a:cs typeface="Times New Roman" panose="02020603050405020304" pitchFamily="18" charset="0"/>
              </a:rPr>
              <a:t>, 2017).</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e </a:t>
            </a:r>
            <a:r>
              <a:rPr lang="en-US" sz="2400" dirty="0" err="1">
                <a:latin typeface="Times New Roman" panose="02020603050405020304" pitchFamily="18" charset="0"/>
                <a:cs typeface="Times New Roman" panose="02020603050405020304" pitchFamily="18" charset="0"/>
              </a:rPr>
              <a:t>vien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sievietes</a:t>
            </a:r>
            <a:r>
              <a:rPr lang="en-US" sz="2400" dirty="0">
                <a:latin typeface="Times New Roman" panose="02020603050405020304" pitchFamily="18" charset="0"/>
                <a:cs typeface="Times New Roman" panose="02020603050405020304" pitchFamily="18" charset="0"/>
              </a:rPr>
              <a:t>, bet </a:t>
            </a:r>
            <a:r>
              <a:rPr lang="en-US" sz="2400" dirty="0" err="1">
                <a:latin typeface="Times New Roman" panose="02020603050405020304" pitchFamily="18" charset="0"/>
                <a:cs typeface="Times New Roman" panose="02020603050405020304" pitchFamily="18" charset="0"/>
              </a:rPr>
              <a:t>arī</a:t>
            </a:r>
            <a:r>
              <a:rPr lang="en-US" sz="2400"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īpaši jauni vīrieši kļūst par vardarbības upuriem, tostarp arī savas alternatīvas </a:t>
            </a:r>
            <a:r>
              <a:rPr lang="lv-LV" sz="2400" dirty="0" err="1">
                <a:latin typeface="Times New Roman" panose="02020603050405020304" pitchFamily="18" charset="0"/>
                <a:cs typeface="Times New Roman" panose="02020603050405020304" pitchFamily="18" charset="0"/>
              </a:rPr>
              <a:t>dzimumidentitātes</a:t>
            </a:r>
            <a:r>
              <a:rPr lang="lv-LV" sz="2400" dirty="0">
                <a:latin typeface="Times New Roman" panose="02020603050405020304" pitchFamily="18" charset="0"/>
                <a:cs typeface="Times New Roman" panose="02020603050405020304" pitchFamily="18" charset="0"/>
              </a:rPr>
              <a:t> vai seksuālās orientācijas dēļ (</a:t>
            </a:r>
            <a:r>
              <a:rPr lang="lv-LV" sz="2400" dirty="0" err="1">
                <a:latin typeface="Times New Roman" panose="02020603050405020304" pitchFamily="18" charset="0"/>
                <a:cs typeface="Times New Roman" panose="02020603050405020304" pitchFamily="18" charset="0"/>
              </a:rPr>
              <a:t>Festl</a:t>
            </a:r>
            <a:r>
              <a:rPr lang="lv-LV" sz="2400" dirty="0">
                <a:latin typeface="Times New Roman" panose="02020603050405020304" pitchFamily="18" charset="0"/>
                <a:cs typeface="Times New Roman" panose="02020603050405020304" pitchFamily="18" charset="0"/>
              </a:rPr>
              <a:t>, 2016, </a:t>
            </a:r>
            <a:r>
              <a:rPr lang="lv-LV" sz="2400" dirty="0" err="1">
                <a:latin typeface="Times New Roman" panose="02020603050405020304" pitchFamily="18" charset="0"/>
                <a:cs typeface="Times New Roman" panose="02020603050405020304" pitchFamily="18" charset="0"/>
              </a:rPr>
              <a:t>Abreu</a:t>
            </a:r>
            <a:r>
              <a:rPr lang="lv-LV" sz="2400" dirty="0">
                <a:latin typeface="Times New Roman" panose="02020603050405020304" pitchFamily="18" charset="0"/>
                <a:cs typeface="Times New Roman" panose="02020603050405020304" pitchFamily="18" charset="0"/>
              </a:rPr>
              <a:t> &amp; </a:t>
            </a:r>
            <a:r>
              <a:rPr lang="lv-LV" sz="2400" dirty="0" err="1">
                <a:latin typeface="Times New Roman" panose="02020603050405020304" pitchFamily="18" charset="0"/>
                <a:cs typeface="Times New Roman" panose="02020603050405020304" pitchFamily="18" charset="0"/>
              </a:rPr>
              <a:t>Kenny</a:t>
            </a:r>
            <a:r>
              <a:rPr lang="lv-LV" sz="2400" dirty="0">
                <a:latin typeface="Times New Roman" panose="02020603050405020304" pitchFamily="18" charset="0"/>
                <a:cs typeface="Times New Roman" panose="02020603050405020304" pitchFamily="18" charset="0"/>
              </a:rPr>
              <a:t>, 2018).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8</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398066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ADC1D-B876-42E5-8DF4-944CA82C5DB9}"/>
              </a:ext>
            </a:extLst>
          </p:cNvPr>
          <p:cNvSpPr>
            <a:spLocks noGrp="1"/>
          </p:cNvSpPr>
          <p:nvPr>
            <p:ph type="title"/>
          </p:nvPr>
        </p:nvSpPr>
        <p:spPr>
          <a:xfrm>
            <a:off x="680357" y="268207"/>
            <a:ext cx="10831286" cy="978483"/>
          </a:xfrm>
        </p:spPr>
        <p:txBody>
          <a:bodyPr>
            <a:normAutofit fontScale="90000"/>
          </a:bodyPr>
          <a:lstStyle/>
          <a:p>
            <a:r>
              <a:rPr lang="lv-LV" dirty="0"/>
              <a:t> </a:t>
            </a:r>
            <a:r>
              <a:rPr lang="lv-LV" sz="3100" dirty="0">
                <a:latin typeface="Times New Roman" panose="02020603050405020304" pitchFamily="18" charset="0"/>
                <a:cs typeface="Times New Roman" panose="02020603050405020304" pitchFamily="18" charset="0"/>
              </a:rPr>
              <a:t>2635 10 Sociālais DARBINIEKS darbam ar vardarbībā cietušām personām,  programmas nosaukums </a:t>
            </a:r>
            <a:r>
              <a:rPr lang="lv-LV" sz="3100" b="1" dirty="0">
                <a:latin typeface="Times New Roman" panose="02020603050405020304" pitchFamily="18" charset="0"/>
                <a:cs typeface="Times New Roman" panose="02020603050405020304" pitchFamily="18" charset="0"/>
              </a:rPr>
              <a:t>“ Sociālais darbs ar vardarbībā cietušām un vardarbību veikušām personām”</a:t>
            </a:r>
            <a:r>
              <a:rPr lang="en-US" sz="3100" b="1"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turp</a:t>
            </a:r>
            <a:r>
              <a:rPr lang="en-US" sz="3100" dirty="0">
                <a:latin typeface="Times New Roman" panose="02020603050405020304" pitchFamily="18" charset="0"/>
                <a:cs typeface="Times New Roman" panose="02020603050405020304" pitchFamily="18" charset="0"/>
              </a:rPr>
              <a:t>.)</a:t>
            </a:r>
            <a:endParaRPr lang="lv-LV" sz="1800" dirty="0">
              <a:solidFill>
                <a:srgbClr val="FF0000"/>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6A22E899-26DF-4F0F-895F-AAD9506992DE}"/>
              </a:ext>
            </a:extLst>
          </p:cNvPr>
          <p:cNvSpPr>
            <a:spLocks noGrp="1"/>
          </p:cNvSpPr>
          <p:nvPr>
            <p:ph idx="1"/>
          </p:nvPr>
        </p:nvSpPr>
        <p:spPr/>
        <p:txBody>
          <a:bodyPr>
            <a:normAutofit fontScale="85000" lnSpcReduction="10000"/>
          </a:bodyPr>
          <a:lstStyle/>
          <a:p>
            <a:pPr algn="just"/>
            <a:r>
              <a:rPr lang="lv-LV" sz="2000" b="1" dirty="0">
                <a:latin typeface="Times New Roman" panose="02020603050405020304" pitchFamily="18" charset="0"/>
                <a:cs typeface="Times New Roman" panose="02020603050405020304" pitchFamily="18" charset="0"/>
              </a:rPr>
              <a:t>GATAVĪBA. </a:t>
            </a:r>
            <a:r>
              <a:rPr lang="lv-LV" sz="2000" dirty="0">
                <a:latin typeface="Times New Roman" panose="02020603050405020304" pitchFamily="18" charset="0"/>
                <a:cs typeface="Times New Roman" panose="02020603050405020304" pitchFamily="18" charset="0"/>
              </a:rPr>
              <a:t>Pateicoties metodikai darbam ar vardarbībā cietušajām un vardarbību veikušajām personām, kopš 2020.gada profesionāļu vidē nostiprinās izpratne par dažādiem vardarbības veidiem, tai skaitā intīmo partneru vardarbību, un meklētas pieejas tās risināšanai. Šobrīd vardarbības gadījumi ir viena no izplatītākajām un plašākajām tēmām sociālajā darbā, un problēma, kuras izplatība pieaugusi Covid – 19 pandēmijas ietekmē. </a:t>
            </a:r>
            <a:endParaRPr lang="en-US" sz="2000" dirty="0">
              <a:latin typeface="Times New Roman" panose="02020603050405020304" pitchFamily="18" charset="0"/>
              <a:cs typeface="Times New Roman" panose="02020603050405020304" pitchFamily="18" charset="0"/>
            </a:endParaRPr>
          </a:p>
          <a:p>
            <a:pPr algn="just"/>
            <a:r>
              <a:rPr lang="lv-LV" sz="2000" dirty="0">
                <a:latin typeface="Times New Roman" panose="02020603050405020304" pitchFamily="18" charset="0"/>
                <a:cs typeface="Times New Roman" panose="02020603050405020304" pitchFamily="18" charset="0"/>
              </a:rPr>
              <a:t>Starp metodikā padziļināti apskatītām ir šādas tēmas: vardarbības fenomens un vardarbību kā sociālu problēmu skaidrojošas teorijas; sociālā darba prakse vardarbības gadījumos, ētiskas dilemmas, </a:t>
            </a:r>
            <a:r>
              <a:rPr lang="lv-LV" sz="2000" dirty="0" err="1">
                <a:latin typeface="Times New Roman" panose="02020603050405020304" pitchFamily="18" charset="0"/>
                <a:cs typeface="Times New Roman" panose="02020603050405020304" pitchFamily="18" charset="0"/>
              </a:rPr>
              <a:t>prevence</a:t>
            </a:r>
            <a:r>
              <a:rPr lang="lv-LV" sz="2000" dirty="0">
                <a:latin typeface="Times New Roman" panose="02020603050405020304" pitchFamily="18" charset="0"/>
                <a:cs typeface="Times New Roman" panose="02020603050405020304" pitchFamily="18" charset="0"/>
              </a:rPr>
              <a:t>, specifisko gadījumu vadīšana, kā arī resursu atpazīšana, kāda kompetence nepieciešama darbā ar vardarbības gadījumiem, kādas sarunu tehnikas izmantot, lai veiksmīgi veidotu saskarsmi ar vardarbībā cietušajiem un vardarbību veikušām personām; sociālo darbu ar nepilngadīgu no vardarbības cietušu un vardarbību veikušu personu; sociālo darbu ar vardarbību veikušu personu un rīkiem darbā ar vardarbību veikušu personu. Papildus programmā ieteicams iekļaut šādu tematiku: vara un tās nelietīga izmantošana kā vardarbības avots. Vardarbības veidi- fiziskā, seksuālā, emocionālā, ekonomiskā vardarbība. Vardarbības vides – tiešs kontakts un tiešsaiste</a:t>
            </a:r>
            <a:r>
              <a:rPr lang="en-US" sz="2000" dirty="0">
                <a:latin typeface="Times New Roman" panose="02020603050405020304" pitchFamily="18" charset="0"/>
                <a:cs typeface="Times New Roman" panose="02020603050405020304" pitchFamily="18" charset="0"/>
              </a:rPr>
              <a:t>.</a:t>
            </a:r>
            <a:r>
              <a:rPr lang="lv-LV" sz="2000" dirty="0">
                <a:latin typeface="Times New Roman" panose="02020603050405020304" pitchFamily="18" charset="0"/>
                <a:cs typeface="Times New Roman" panose="02020603050405020304" pitchFamily="18" charset="0"/>
              </a:rPr>
              <a:t>Vardarbības īslaicīgās un ilgstošas sekas – ietekme uz personību vardarbībā cietušai personai un vardarbības veicējam. Vardarbības seku izvērtēšanas metodes atkarībā no vardarbības veida un atkarībā no kaitējuma personībai vardarbībā cietušai personai un vardarbības veicējam.</a:t>
            </a:r>
            <a:r>
              <a:rPr lang="en-US" sz="2000" dirty="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Sociālā darba ar vardarbībā cietušam personām un vardarbību veikušām personām tiesiskie aspekti. </a:t>
            </a:r>
            <a:r>
              <a:rPr lang="en-US" sz="2000" dirty="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Sociālā darbinieka sadarbības partneri – iestādes un profesionāļi atkarībā no vardarbības veidiem un vidēm, to funkcijas. Optimālu sadarbības modeļu piemēri un konkrētu gadījumu analīze. </a:t>
            </a:r>
            <a:endParaRPr lang="en-US" sz="2000" dirty="0">
              <a:latin typeface="Times New Roman" panose="02020603050405020304" pitchFamily="18" charset="0"/>
              <a:cs typeface="Times New Roman" panose="02020603050405020304" pitchFamily="18" charset="0"/>
            </a:endParaRPr>
          </a:p>
          <a:p>
            <a:pPr algn="just"/>
            <a:r>
              <a:rPr lang="lv-LV" sz="2000" dirty="0">
                <a:latin typeface="Times New Roman" panose="02020603050405020304" pitchFamily="18" charset="0"/>
                <a:cs typeface="Times New Roman" panose="02020603050405020304" pitchFamily="18" charset="0"/>
              </a:rPr>
              <a:t>Savukārt 2023.gada nogalē izstrādātā krīzes intervences sociālajā darbā metodika veido pamatu konkrētu krīzes intervences pieeju un attiecīgu kompetenču apguvei darbā ar vardarbībā cietušām personām. </a:t>
            </a:r>
          </a:p>
        </p:txBody>
      </p:sp>
      <p:sp>
        <p:nvSpPr>
          <p:cNvPr id="6" name="Kājenes vietturis 5">
            <a:extLst>
              <a:ext uri="{FF2B5EF4-FFF2-40B4-BE49-F238E27FC236}">
                <a16:creationId xmlns:a16="http://schemas.microsoft.com/office/drawing/2014/main" id="{0348A307-7403-47AD-9647-B62FFCD7D172}"/>
              </a:ext>
            </a:extLst>
          </p:cNvPr>
          <p:cNvSpPr>
            <a:spLocks noGrp="1"/>
          </p:cNvSpPr>
          <p:nvPr>
            <p:ph type="ftr" sz="quarter" idx="11"/>
          </p:nvPr>
        </p:nvSpPr>
        <p:spPr/>
        <p:txBody>
          <a:bodyPr/>
          <a:lstStyle/>
          <a:p>
            <a:endParaRPr lang="lv-LV" dirty="0"/>
          </a:p>
        </p:txBody>
      </p:sp>
      <p:sp>
        <p:nvSpPr>
          <p:cNvPr id="2" name="Slaida numura vietturis 1">
            <a:extLst>
              <a:ext uri="{FF2B5EF4-FFF2-40B4-BE49-F238E27FC236}">
                <a16:creationId xmlns:a16="http://schemas.microsoft.com/office/drawing/2014/main" id="{1B5C6E2E-0648-49A1-976C-BEE50E2C44E8}"/>
              </a:ext>
            </a:extLst>
          </p:cNvPr>
          <p:cNvSpPr>
            <a:spLocks noGrp="1"/>
          </p:cNvSpPr>
          <p:nvPr>
            <p:ph type="sldNum" sz="quarter" idx="12"/>
          </p:nvPr>
        </p:nvSpPr>
        <p:spPr/>
        <p:txBody>
          <a:bodyPr/>
          <a:lstStyle/>
          <a:p>
            <a:fld id="{533C6C95-5603-4CC0-B183-FECE9B64DFC2}" type="slidenum">
              <a:rPr lang="lv-LV" smtClean="0"/>
              <a:t>9</a:t>
            </a:fld>
            <a:endParaRPr lang="lv-LV"/>
          </a:p>
        </p:txBody>
      </p:sp>
      <p:pic>
        <p:nvPicPr>
          <p:cNvPr id="5" name="Satura vietturis 7">
            <a:extLst>
              <a:ext uri="{FF2B5EF4-FFF2-40B4-BE49-F238E27FC236}">
                <a16:creationId xmlns:a16="http://schemas.microsoft.com/office/drawing/2014/main" id="{50161BCE-73F8-4745-B0FA-51187ACF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3066" y="246529"/>
            <a:ext cx="1221468" cy="637674"/>
          </a:xfrm>
          <a:prstGeom prst="rect">
            <a:avLst/>
          </a:prstGeom>
        </p:spPr>
      </p:pic>
    </p:spTree>
    <p:extLst>
      <p:ext uri="{BB962C8B-B14F-4D97-AF65-F5344CB8AC3E}">
        <p14:creationId xmlns:p14="http://schemas.microsoft.com/office/powerpoint/2010/main" val="2125606920"/>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310CB980028E489AA38B5A3B725AD0" ma:contentTypeVersion="11" ma:contentTypeDescription="Create a new document." ma:contentTypeScope="" ma:versionID="9b30ec543f7eb5f100d081cf049ae3c1">
  <xsd:schema xmlns:xsd="http://www.w3.org/2001/XMLSchema" xmlns:xs="http://www.w3.org/2001/XMLSchema" xmlns:p="http://schemas.microsoft.com/office/2006/metadata/properties" xmlns:ns3="30b671a1-e750-4efc-a322-d42da3124237" targetNamespace="http://schemas.microsoft.com/office/2006/metadata/properties" ma:root="true" ma:fieldsID="745f2e13b88a020187dbd0b14a2c3bc4" ns3:_="">
    <xsd:import namespace="30b671a1-e750-4efc-a322-d42da3124237"/>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Location"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b671a1-e750-4efc-a322-d42da31242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A6F8A7-95D8-4DED-B5D4-BAD962426E4B}">
  <ds:schemaRefs>
    <ds:schemaRef ds:uri="http://purl.org/dc/dcmitype/"/>
    <ds:schemaRef ds:uri="http://schemas.microsoft.com/office/2006/documentManagement/types"/>
    <ds:schemaRef ds:uri="http://schemas.microsoft.com/office/2006/metadata/properties"/>
    <ds:schemaRef ds:uri="http://www.w3.org/XML/1998/namespace"/>
    <ds:schemaRef ds:uri="http://purl.org/dc/terms/"/>
    <ds:schemaRef ds:uri="30b671a1-e750-4efc-a322-d42da3124237"/>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C6B583D0-70E1-4139-B865-21D5746F0521}">
  <ds:schemaRefs>
    <ds:schemaRef ds:uri="http://schemas.microsoft.com/sharepoint/v3/contenttype/forms"/>
  </ds:schemaRefs>
</ds:datastoreItem>
</file>

<file path=customXml/itemProps3.xml><?xml version="1.0" encoding="utf-8"?>
<ds:datastoreItem xmlns:ds="http://schemas.openxmlformats.org/officeDocument/2006/customXml" ds:itemID="{A1C5375A-D74C-43B6-8D43-65E8E5A6B7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b671a1-e750-4efc-a322-d42da31242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3978</TotalTime>
  <Words>1630</Words>
  <Application>Microsoft Office PowerPoint</Application>
  <PresentationFormat>Widescreen</PresentationFormat>
  <Paragraphs>53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Helv</vt:lpstr>
      <vt:lpstr>Times New Roman</vt:lpstr>
      <vt:lpstr>Office-teema</vt:lpstr>
      <vt:lpstr>  Pamatojums trīs profesionālās pilnveides izglītības programmu izstrādei un īstenošanai praktizējošiem sociālā darba speciālistiem   Darbība 1.1.1. projektā “Profesionāla un mūsdienīga sociālā darba attīstība”  Sociālā darba speciālistu sadarbības padome  2024.gada 5.jūnijā     </vt:lpstr>
      <vt:lpstr>Avoti</vt:lpstr>
      <vt:lpstr>Apspriešanai Padomē virzām 4 idejas profesionālās pilnveides izglītības programmu izstrādei nākošo sociālā darbinieka profesijas specializāciju veidošanai: </vt:lpstr>
      <vt:lpstr>2635 04 Sociālais DARBINIEKS darbam ar veciem cilvēkiem, programmas indikatīvs nosaukums “Sociālais darbs ar senioriem”</vt:lpstr>
      <vt:lpstr>2635 04 Sociālais DARBINIEKS darbam ar veciem cilvēkiem, programmas indikatīvs nosaukums “Sociālais darbs ar senioriem” (turp.) </vt:lpstr>
      <vt:lpstr>2635 08 Sociālais DARBINIEKS darbam ar personām ar funkcionāliem traucējumiem, programmas indikatīvs nosaukums “Sociālais darbs ar personām ar garīga rakstura traucējumiem” </vt:lpstr>
      <vt:lpstr>2635 08 Sociālais DARBINIEKS darbam ar personām ar funkcionāliem traucējumiem, programmas indikatīvs nosaukums “Sociālais darbs ar personām ar garīga rakstura traucējumiem” (turp.) </vt:lpstr>
      <vt:lpstr> 2635 10 Sociālais DARBINIEKS darbam ar vardarbībā cietušām personām,  programmas nosaukums “ Sociālais darbs ar vardarbībā cietušām un vardarbību veikušām personām”</vt:lpstr>
      <vt:lpstr> 2635 10 Sociālais DARBINIEKS darbam ar vardarbībā cietušām personām,  programmas nosaukums “ Sociālais darbs ar vardarbībā cietušām un vardarbību veikušām personām” ( turp.)</vt:lpstr>
      <vt:lpstr> 2635 10 Sociālais DARBINIEKS darbam ar vardarbībā cietušām personām,  programmas nosaukums “ Sociālais darbs ar vardarbībā cietušām un vardarbību veikušām personām” (turp.) </vt:lpstr>
      <vt:lpstr>Paldies par uzmanību! </vt:lpstr>
      <vt:lpstr>Projekts  “Profesionāla un mūsdienīga sociālā darba  attīstība”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I</dc:title>
  <dc:creator>Kiviranta Joonas</dc:creator>
  <cp:lastModifiedBy>Liesma Ose</cp:lastModifiedBy>
  <cp:revision>114</cp:revision>
  <dcterms:created xsi:type="dcterms:W3CDTF">2023-07-31T08:57:13Z</dcterms:created>
  <dcterms:modified xsi:type="dcterms:W3CDTF">2024-06-02T12:35:06Z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0x010100F6310CB980028E489AA38B5A3B725AD0</vt:lpwstr>
  </property>
</Properties>
</file>