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notesMasterIdLst>
    <p:notesMasterId r:id="rId11"/>
  </p:notesMasterIdLst>
  <p:handoutMasterIdLst>
    <p:handoutMasterId r:id="rId12"/>
  </p:handoutMasterIdLst>
  <p:sldIdLst>
    <p:sldId id="533" r:id="rId2"/>
    <p:sldId id="439" r:id="rId3"/>
    <p:sldId id="1273" r:id="rId4"/>
    <p:sldId id="1277" r:id="rId5"/>
    <p:sldId id="1279" r:id="rId6"/>
    <p:sldId id="414" r:id="rId7"/>
    <p:sldId id="1280" r:id="rId8"/>
    <p:sldId id="505" r:id="rId9"/>
    <p:sldId id="321" r:id="rId10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ins.Kleins" initials="M" lastIdx="1" clrIdx="0"/>
  <p:cmAuthor id="2" name="Egita Dorozkina" initials="ED" lastIdx="1" clrIdx="1">
    <p:extLst>
      <p:ext uri="{19B8F6BF-5375-455C-9EA6-DF929625EA0E}">
        <p15:presenceInfo xmlns:p15="http://schemas.microsoft.com/office/powerpoint/2012/main" userId="S-1-5-21-738795142-1242532775-405837587-584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443" autoAdjust="0"/>
  </p:normalViewPr>
  <p:slideViewPr>
    <p:cSldViewPr snapToGrid="0">
      <p:cViewPr varScale="1">
        <p:scale>
          <a:sx n="86" d="100"/>
          <a:sy n="86" d="100"/>
        </p:scale>
        <p:origin x="138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4626" y="0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85024AD2-225A-48A7-92A0-50332F3741F8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4626" y="9372445"/>
            <a:ext cx="2919565" cy="49386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CA2CAC86-EDB0-4773-9391-E814DDE39B5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1255116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5" y="0"/>
            <a:ext cx="2918830" cy="495029"/>
          </a:xfrm>
          <a:prstGeom prst="rect">
            <a:avLst/>
          </a:prstGeom>
        </p:spPr>
        <p:txBody>
          <a:bodyPr vert="horz" lIns="90763" tIns="45382" rIns="90763" bIns="45382" rtlCol="0"/>
          <a:lstStyle>
            <a:lvl1pPr algn="r">
              <a:defRPr sz="1200"/>
            </a:lvl1pPr>
          </a:lstStyle>
          <a:p>
            <a:fld id="{3EAABB00-E8D6-4390-A090-088820D00A17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63" tIns="45382" rIns="90763" bIns="45382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0763" tIns="45382" rIns="90763" bIns="45382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5" y="9371286"/>
            <a:ext cx="2918830" cy="495028"/>
          </a:xfrm>
          <a:prstGeom prst="rect">
            <a:avLst/>
          </a:prstGeom>
        </p:spPr>
        <p:txBody>
          <a:bodyPr vert="horz" lIns="90763" tIns="45382" rIns="90763" bIns="45382" rtlCol="0" anchor="b"/>
          <a:lstStyle>
            <a:lvl1pPr algn="r">
              <a:defRPr sz="1200"/>
            </a:lvl1pPr>
          </a:lstStyle>
          <a:p>
            <a:fld id="{9F88DAC3-0362-44E1-8451-91AAF674F966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777098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>
            <a:extLst>
              <a:ext uri="{FF2B5EF4-FFF2-40B4-BE49-F238E27FC236}">
                <a16:creationId xmlns:a16="http://schemas.microsoft.com/office/drawing/2014/main" id="{14EEA48F-5E46-48CB-A8CD-4D6B3D5974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Notes Placeholder 2">
            <a:extLst>
              <a:ext uri="{FF2B5EF4-FFF2-40B4-BE49-F238E27FC236}">
                <a16:creationId xmlns:a16="http://schemas.microsoft.com/office/drawing/2014/main" id="{5360433C-75D5-4058-B64D-7FED1B64E6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lv-LV" altLang="lv-LV"/>
          </a:p>
        </p:txBody>
      </p:sp>
      <p:sp>
        <p:nvSpPr>
          <p:cNvPr id="21508" name="Slide Number Placeholder 3">
            <a:extLst>
              <a:ext uri="{FF2B5EF4-FFF2-40B4-BE49-F238E27FC236}">
                <a16:creationId xmlns:a16="http://schemas.microsoft.com/office/drawing/2014/main" id="{C0AD2115-0B7A-4E89-8554-812BC3BF17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64B25E8F-9AA6-4788-AD6B-CB678A6D2CBC}" type="slidenum">
              <a:rPr lang="lv-LV" altLang="lv-LV"/>
              <a:pPr/>
              <a:t>2</a:t>
            </a:fld>
            <a:endParaRPr lang="lv-LV" altLang="lv-LV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R="0" algn="ctr" rtl="0"/>
            <a:endParaRPr lang="lv-LV" sz="1200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marR="0" indent="-285750" rtl="0">
              <a:buFont typeface="Arial" panose="020B0604020202020204" pitchFamily="34" charset="0"/>
              <a:buChar char="•"/>
            </a:pPr>
            <a:r>
              <a:rPr lang="lv-LV" sz="1200" i="0" u="none" strike="noStrike" kern="1400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19.10.2021. MK pieņemts zināšanai </a:t>
            </a:r>
            <a:r>
              <a:rPr lang="lv-LV" sz="1200" kern="14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lv-LV" sz="1200" i="0" u="none" strike="noStrike" kern="1400" baseline="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formatīvais ziņojums par vienmērīgu sociālo pakalpojumu tīkla attīstību pašvaldībās un vienotas pieejas veidošanu sociālo pakalpojumu nodrošināšanā iedzīvotājiem</a:t>
            </a:r>
          </a:p>
          <a:p>
            <a:pPr marL="285750" marR="0" indent="-285750" rtl="0"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30.03.2022. MK apstiprināts Sociālo pakalpojumu </a:t>
            </a:r>
            <a:r>
              <a:rPr lang="lv-LV" sz="1200" i="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pilnveidošanas un attīstības plāns 2022.–2024. gadam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accent5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30.09.2022. Grozījumi Sociālo pakalpojumu un sociālās palīdzības likumā (22-TA-1080) tika iesniegti VK. LM uzdots likumprojektu saskaņot ar FM un iesniegt VK.</a:t>
            </a:r>
            <a:endParaRPr lang="lv-LV" sz="1200" strike="sngStrike" dirty="0">
              <a:solidFill>
                <a:schemeClr val="accent5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lv-LV" sz="12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LM JPI 2023.gadam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ANM tālākā virzība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lv-LV" sz="12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ESF tālākā virzība</a:t>
            </a:r>
          </a:p>
          <a:p>
            <a:endParaRPr lang="lv-LV" dirty="0"/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lv-LV" b="1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Izvērtējuma</a:t>
            </a:r>
            <a:r>
              <a:rPr lang="lv-LV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mērķis 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ir esošo finansēšanas modeļu </a:t>
            </a:r>
            <a:r>
              <a:rPr lang="lv-LV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izvērtējums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un priekšlikumu sagatavošana finansēšanas modeļa maiņai.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lv-LV" dirty="0" err="1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Izvērtējums</a:t>
            </a: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attiecas uz visiem ilgtermiņa sociālo pakalpojumu veidiem, ietverot: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pakalpojumus personas dzīvesvietā;</a:t>
            </a:r>
          </a:p>
          <a:p>
            <a:pPr lvl="0" algn="just">
              <a:lnSpc>
                <a:spcPct val="100000"/>
              </a:lnSpc>
              <a:spcBef>
                <a:spcPts val="0"/>
              </a:spcBef>
            </a:pPr>
            <a:r>
              <a:rPr lang="lv-LV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pakalpojumus ilgstošas sociālās aprūpes institūcijā (neietverot pakalpojumu sociālās rehabilitācijas institūcijās). </a:t>
            </a:r>
          </a:p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F88DAC3-0362-44E1-8451-91AAF674F966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21959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0375852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026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753200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03267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82174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424967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491520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92908786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80898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29577562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00492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945990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5408021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971208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7836180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6176335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5545526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396434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1984595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37363481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6877945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633203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9425442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2353571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294473788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49187009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>
          <a:xfrm>
            <a:off x="685800" y="4724400"/>
            <a:ext cx="7772400" cy="1036638"/>
          </a:xfrm>
          <a:prstGeom prst="rect">
            <a:avLst/>
          </a:prstGeom>
        </p:spPr>
        <p:txBody>
          <a:bodyPr lIns="93957" tIns="46979" rIns="93957" bIns="46979">
            <a:normAutofit/>
          </a:bodyPr>
          <a:lstStyle>
            <a:lvl1pPr algn="l" defTabSz="939575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endParaRPr lang="lv-LV" sz="14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772400" cy="960442"/>
          </a:xfrm>
        </p:spPr>
        <p:txBody>
          <a:bodyPr anchor="t">
            <a:normAutofit/>
          </a:bodyPr>
          <a:lstStyle>
            <a:lvl1pPr algn="ctr">
              <a:defRPr sz="3200" b="1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167564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46323071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93827883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01132260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185836159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59646365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5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4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 smtClean="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E6C04082-70D1-4D29-8323-48C92517F1EA}" type="slidenum">
              <a:rPr lang="en-US" altLang="lv-LV"/>
              <a:pPr>
                <a:defRPr/>
              </a:pPr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1516366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47420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2877" y="0"/>
            <a:ext cx="3778250" cy="416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Placeholder 17"/>
          <p:cNvSpPr>
            <a:spLocks noGrp="1"/>
          </p:cNvSpPr>
          <p:nvPr>
            <p:ph type="body" sz="quarter" idx="10"/>
          </p:nvPr>
        </p:nvSpPr>
        <p:spPr>
          <a:xfrm>
            <a:off x="685800" y="4724400"/>
            <a:ext cx="7772400" cy="914400"/>
          </a:xfrm>
        </p:spPr>
        <p:txBody>
          <a:bodyPr>
            <a:normAutofit/>
          </a:bodyPr>
          <a:lstStyle>
            <a:lvl1pPr marL="0" indent="0" algn="ctr">
              <a:buNone/>
              <a:defRPr sz="14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9"/>
          <p:cNvSpPr>
            <a:spLocks noGrp="1"/>
          </p:cNvSpPr>
          <p:nvPr>
            <p:ph type="body" sz="quarter" idx="11"/>
          </p:nvPr>
        </p:nvSpPr>
        <p:spPr>
          <a:xfrm>
            <a:off x="685800" y="5761038"/>
            <a:ext cx="7772400" cy="639762"/>
          </a:xfrm>
        </p:spPr>
        <p:txBody>
          <a:bodyPr>
            <a:normAutofit/>
          </a:bodyPr>
          <a:lstStyle>
            <a:lvl1pPr marL="0" indent="0" algn="ctr">
              <a:buNone/>
              <a:defRPr sz="14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1287494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6">
            <a:extLst>
              <a:ext uri="{FF2B5EF4-FFF2-40B4-BE49-F238E27FC236}">
                <a16:creationId xmlns:a16="http://schemas.microsoft.com/office/drawing/2014/main" id="{FF601D28-1808-413C-B2F2-8C2293F2C77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3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590800" y="304803"/>
            <a:ext cx="6096000" cy="1066799"/>
          </a:xfrm>
        </p:spPr>
        <p:txBody>
          <a:bodyPr anchor="t">
            <a:normAutofit/>
          </a:bodyPr>
          <a:lstStyle>
            <a:lvl1pPr algn="l">
              <a:defRPr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2590800" y="2386942"/>
            <a:ext cx="2895600" cy="3739225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2"/>
          </p:nvPr>
        </p:nvSpPr>
        <p:spPr>
          <a:xfrm>
            <a:off x="5715000" y="2386942"/>
            <a:ext cx="2971800" cy="3739233"/>
          </a:xfrm>
        </p:spPr>
        <p:txBody>
          <a:bodyPr>
            <a:normAutofit/>
          </a:bodyPr>
          <a:lstStyle>
            <a:lvl1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2pPr>
            <a:lvl3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3pPr>
            <a:lvl4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4pPr>
            <a:lvl5pPr>
              <a:defRPr sz="2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6"/>
          </p:nvPr>
        </p:nvSpPr>
        <p:spPr>
          <a:xfrm>
            <a:off x="2590800" y="1852615"/>
            <a:ext cx="28956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21"/>
          <p:cNvSpPr>
            <a:spLocks noGrp="1"/>
          </p:cNvSpPr>
          <p:nvPr>
            <p:ph type="body" sz="quarter" idx="17"/>
          </p:nvPr>
        </p:nvSpPr>
        <p:spPr>
          <a:xfrm>
            <a:off x="5715000" y="1851955"/>
            <a:ext cx="2971800" cy="534987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324600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10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32460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100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22">
            <a:extLst>
              <a:ext uri="{FF2B5EF4-FFF2-40B4-BE49-F238E27FC236}">
                <a16:creationId xmlns:a16="http://schemas.microsoft.com/office/drawing/2014/main" id="{EF1FC896-00A8-4E81-864A-63840D97399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>
          <a:xfrm>
            <a:off x="8534400" y="6324600"/>
            <a:ext cx="304800" cy="304800"/>
          </a:xfrm>
        </p:spPr>
        <p:txBody>
          <a:bodyPr/>
          <a:lstStyle>
            <a:lvl1pPr>
              <a:defRPr sz="1000">
                <a:latin typeface="Verdana" panose="020B0604030504040204" pitchFamily="34" charset="0"/>
              </a:defRPr>
            </a:lvl1pPr>
          </a:lstStyle>
          <a:p>
            <a:fld id="{FB775986-2FC2-49C2-83B5-92FE87BD44E8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4267498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864" y="0"/>
            <a:ext cx="1760537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7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621463"/>
            <a:ext cx="914400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0800" y="381000"/>
            <a:ext cx="6096000" cy="1036642"/>
          </a:xfrm>
        </p:spPr>
        <p:txBody>
          <a:bodyPr anchor="t">
            <a:normAutofit/>
          </a:bodyPr>
          <a:lstStyle>
            <a:lvl1pPr algn="l">
              <a:defRPr sz="18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90800" y="1752606"/>
            <a:ext cx="6096000" cy="4373573"/>
          </a:xfrm>
        </p:spPr>
        <p:txBody>
          <a:bodyPr>
            <a:normAutofit/>
          </a:bodyPr>
          <a:lstStyle>
            <a:lvl1pPr marL="0" indent="0">
              <a:buNone/>
              <a:defRPr sz="150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 sz="1500"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2590800" y="6270636"/>
            <a:ext cx="1981200" cy="304800"/>
          </a:xfrm>
        </p:spPr>
        <p:txBody>
          <a:bodyPr>
            <a:normAutofit/>
          </a:bodyPr>
          <a:lstStyle>
            <a:lvl1pPr marL="0" indent="0">
              <a:buNone/>
              <a:defRPr sz="75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4876800" y="6274330"/>
            <a:ext cx="3657600" cy="304800"/>
          </a:xfrm>
        </p:spPr>
        <p:txBody>
          <a:bodyPr>
            <a:normAutofit/>
          </a:bodyPr>
          <a:lstStyle>
            <a:lvl1pPr marL="0" indent="0" algn="r">
              <a:buNone/>
              <a:defRPr sz="750" baseline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Slide Number Placeholder 22"/>
          <p:cNvSpPr>
            <a:spLocks noGrp="1"/>
          </p:cNvSpPr>
          <p:nvPr>
            <p:ph type="sldNum" sz="quarter" idx="13"/>
          </p:nvPr>
        </p:nvSpPr>
        <p:spPr>
          <a:xfrm>
            <a:off x="8686800" y="6270625"/>
            <a:ext cx="304800" cy="304800"/>
          </a:xfrm>
        </p:spPr>
        <p:txBody>
          <a:bodyPr/>
          <a:lstStyle>
            <a:lvl1pPr>
              <a:defRPr sz="750">
                <a:latin typeface="Verdana" pitchFamily="34" charset="0"/>
              </a:defRPr>
            </a:lvl1pPr>
          </a:lstStyle>
          <a:p>
            <a:fld id="{83D67B47-D6F2-4445-95C8-6401D53D56C2}" type="slidenum">
              <a:rPr lang="en-US" altLang="lv-LV"/>
              <a:pPr/>
              <a:t>‹#›</a:t>
            </a:fld>
            <a:endParaRPr lang="en-US" altLang="lv-LV"/>
          </a:p>
        </p:txBody>
      </p:sp>
    </p:spTree>
    <p:extLst>
      <p:ext uri="{BB962C8B-B14F-4D97-AF65-F5344CB8AC3E}">
        <p14:creationId xmlns:p14="http://schemas.microsoft.com/office/powerpoint/2010/main" val="37089390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45719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471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60498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30015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20999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9ED451-D9A6-48FC-B3FC-83574538273F}" type="datetimeFigureOut">
              <a:rPr lang="lv-LV" smtClean="0"/>
              <a:t>04.06.2024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605FE5-1B80-4E2F-9512-7322B02EF243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363608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660" r:id="rId14"/>
    <p:sldLayoutId id="2147483662" r:id="rId15"/>
    <p:sldLayoutId id="2147483663" r:id="rId16"/>
    <p:sldLayoutId id="2147483664" r:id="rId17"/>
    <p:sldLayoutId id="2147483665" r:id="rId18"/>
    <p:sldLayoutId id="2147483666" r:id="rId19"/>
    <p:sldLayoutId id="2147483667" r:id="rId20"/>
    <p:sldLayoutId id="2147483668" r:id="rId21"/>
    <p:sldLayoutId id="2147483669" r:id="rId22"/>
    <p:sldLayoutId id="2147483673" r:id="rId23"/>
    <p:sldLayoutId id="2147483674" r:id="rId24"/>
    <p:sldLayoutId id="2147483675" r:id="rId25"/>
    <p:sldLayoutId id="2147483676" r:id="rId26"/>
    <p:sldLayoutId id="2147483677" r:id="rId27"/>
    <p:sldLayoutId id="2147483678" r:id="rId28"/>
    <p:sldLayoutId id="2147483679" r:id="rId29"/>
    <p:sldLayoutId id="2147483680" r:id="rId30"/>
    <p:sldLayoutId id="2147483681" r:id="rId31"/>
    <p:sldLayoutId id="2147483682" r:id="rId32"/>
    <p:sldLayoutId id="2147483683" r:id="rId33"/>
    <p:sldLayoutId id="2147483684" r:id="rId34"/>
    <p:sldLayoutId id="2147483685" r:id="rId35"/>
    <p:sldLayoutId id="2147483686" r:id="rId36"/>
    <p:sldLayoutId id="2147483687" r:id="rId37"/>
    <p:sldLayoutId id="2147483688" r:id="rId38"/>
    <p:sldLayoutId id="2147483689" r:id="rId39"/>
    <p:sldLayoutId id="2147483704" r:id="rId40"/>
    <p:sldLayoutId id="2147483707" r:id="rId41"/>
    <p:sldLayoutId id="2147483708" r:id="rId4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>
          <a:xfrm>
            <a:off x="567871" y="2676088"/>
            <a:ext cx="8414657" cy="2625754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br>
              <a:rPr lang="lv-LV" dirty="0"/>
            </a:br>
            <a:r>
              <a:rPr lang="lv-LV" sz="2800" dirty="0">
                <a:solidFill>
                  <a:srgbClr val="002060"/>
                </a:solidFill>
              </a:rPr>
              <a:t>Labklājības ministrijas priekšlikums Satversmes tiesas sprieduma par minimālo ienākumu sliekšņiem, t.sk. GMI slieksni, izpildei</a:t>
            </a:r>
            <a:endParaRPr lang="lv-LV" altLang="lv-LV" sz="28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1770078" y="5019675"/>
            <a:ext cx="5855515" cy="1448237"/>
          </a:xfrm>
        </p:spPr>
        <p:txBody>
          <a:bodyPr>
            <a:normAutofit/>
          </a:bodyPr>
          <a:lstStyle/>
          <a:p>
            <a:pPr algn="r">
              <a:lnSpc>
                <a:spcPct val="110000"/>
              </a:lnSpc>
              <a:spcBef>
                <a:spcPts val="0"/>
              </a:spcBef>
              <a:defRPr/>
            </a:pPr>
            <a:endParaRPr lang="lv-LV" altLang="lv-LV" sz="1600" dirty="0">
              <a:solidFill>
                <a:srgbClr val="38572C"/>
              </a:solidFill>
              <a:latin typeface="+mn-lt"/>
              <a:cs typeface="Times New Roman" panose="02020603050405020304" pitchFamily="18" charset="0"/>
            </a:endParaRPr>
          </a:p>
          <a:p>
            <a:pPr algn="r">
              <a:lnSpc>
                <a:spcPct val="110000"/>
              </a:lnSpc>
              <a:spcBef>
                <a:spcPts val="0"/>
              </a:spcBef>
              <a:defRPr/>
            </a:pPr>
            <a:endParaRPr lang="lv-LV" altLang="lv-LV" sz="1600" dirty="0">
              <a:solidFill>
                <a:srgbClr val="38572C"/>
              </a:solidFill>
              <a:latin typeface="+mn-lt"/>
              <a:cs typeface="Times New Roman" panose="02020603050405020304" pitchFamily="18" charset="0"/>
            </a:endParaRPr>
          </a:p>
          <a:p>
            <a:r>
              <a:rPr lang="en-US" sz="1900" dirty="0">
                <a:solidFill>
                  <a:srgbClr val="002060"/>
                </a:solidFill>
              </a:rPr>
              <a:t>2024.gada </a:t>
            </a:r>
            <a:r>
              <a:rPr lang="lv-LV" sz="1900" dirty="0">
                <a:solidFill>
                  <a:srgbClr val="002060"/>
                </a:solidFill>
              </a:rPr>
              <a:t>5</a:t>
            </a:r>
            <a:r>
              <a:rPr lang="en-US" sz="1900" dirty="0">
                <a:solidFill>
                  <a:srgbClr val="002060"/>
                </a:solidFill>
              </a:rPr>
              <a:t>.jūnijā</a:t>
            </a:r>
            <a:r>
              <a:rPr lang="en-US" altLang="lv-LV" sz="1900" dirty="0">
                <a:solidFill>
                  <a:srgbClr val="002060"/>
                </a:solidFill>
              </a:rPr>
              <a:t>.</a:t>
            </a:r>
            <a:endParaRPr lang="lv-LV" altLang="lv-LV" sz="19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8888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7">
            <a:extLst>
              <a:ext uri="{FF2B5EF4-FFF2-40B4-BE49-F238E27FC236}">
                <a16:creationId xmlns:a16="http://schemas.microsoft.com/office/drawing/2014/main" id="{779E3D8C-CF3B-4319-8790-8282CB37BAE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706081" y="3078641"/>
            <a:ext cx="5853112" cy="1026407"/>
          </a:xfrm>
          <a:extLs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noAutofit/>
          </a:bodyPr>
          <a:lstStyle/>
          <a:p>
            <a:pPr algn="l">
              <a:lnSpc>
                <a:spcPct val="120000"/>
              </a:lnSpc>
              <a:spcBef>
                <a:spcPct val="0"/>
              </a:spcBef>
            </a:pP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  <a:cs typeface="+mn-cs"/>
              </a:rPr>
              <a:t>Minimālo ienākumu sliekšņa noteikšanas </a:t>
            </a: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  <a:cs typeface="+mn-cs"/>
              </a:rPr>
              <a:t>metode neparedz pietiekami regulāru šā sliekšņa pārskatīšanu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9A502407-69C8-42E1-A289-85C8915C8A09}"/>
              </a:ext>
            </a:extLst>
          </p:cNvPr>
          <p:cNvCxnSpPr>
            <a:cxnSpLocks/>
          </p:cNvCxnSpPr>
          <p:nvPr/>
        </p:nvCxnSpPr>
        <p:spPr>
          <a:xfrm>
            <a:off x="1438595" y="2081005"/>
            <a:ext cx="0" cy="3870325"/>
          </a:xfrm>
          <a:prstGeom prst="line">
            <a:avLst/>
          </a:prstGeom>
          <a:ln w="69850">
            <a:solidFill>
              <a:srgbClr val="6BA53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484" name="Title 1">
            <a:extLst>
              <a:ext uri="{FF2B5EF4-FFF2-40B4-BE49-F238E27FC236}">
                <a16:creationId xmlns:a16="http://schemas.microsoft.com/office/drawing/2014/main" id="{434ADB87-45F7-43D9-ADCF-AF446226C7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11388" y="593162"/>
            <a:ext cx="6096000" cy="730814"/>
          </a:xfrm>
        </p:spPr>
        <p:txBody>
          <a:bodyPr>
            <a:normAutofit fontScale="90000"/>
          </a:bodyPr>
          <a:lstStyle/>
          <a:p>
            <a:pPr algn="ctr"/>
            <a:br>
              <a:rPr lang="en-US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</a:br>
            <a:r>
              <a:rPr lang="lv-LV" altLang="lv-LV" sz="3100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Apstrīdētās tiesību normas</a:t>
            </a:r>
            <a:endParaRPr lang="en-GB" altLang="lv-LV" sz="3100" dirty="0">
              <a:solidFill>
                <a:schemeClr val="tx2"/>
              </a:solidFill>
              <a:ea typeface="MS PGothic" panose="020B0600070205080204" pitchFamily="34" charset="-128"/>
            </a:endParaRPr>
          </a:p>
        </p:txBody>
      </p:sp>
      <p:sp>
        <p:nvSpPr>
          <p:cNvPr id="20485" name="Text Placeholder 7">
            <a:extLst>
              <a:ext uri="{FF2B5EF4-FFF2-40B4-BE49-F238E27FC236}">
                <a16:creationId xmlns:a16="http://schemas.microsoft.com/office/drawing/2014/main" id="{44024C75-93B5-43E9-9A13-0F1E743F7159}"/>
              </a:ext>
            </a:extLst>
          </p:cNvPr>
          <p:cNvSpPr txBox="1">
            <a:spLocks/>
          </p:cNvSpPr>
          <p:nvPr/>
        </p:nvSpPr>
        <p:spPr bwMode="auto">
          <a:xfrm>
            <a:off x="2681288" y="2159457"/>
            <a:ext cx="5838825" cy="7308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ts val="2400"/>
              </a:spcBef>
              <a:buNone/>
            </a:pP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</a:rPr>
              <a:t>Minimālo ienākumu sliekšņa noteikšanas </a:t>
            </a: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  <a:latin typeface="Verdana" panose="020B0604030504040204" pitchFamily="34" charset="0"/>
              </a:rPr>
              <a:t>metode nav zinātniski pamatota </a:t>
            </a:r>
          </a:p>
        </p:txBody>
      </p:sp>
      <p:sp>
        <p:nvSpPr>
          <p:cNvPr id="31" name="Heptagon 30">
            <a:extLst>
              <a:ext uri="{FF2B5EF4-FFF2-40B4-BE49-F238E27FC236}">
                <a16:creationId xmlns:a16="http://schemas.microsoft.com/office/drawing/2014/main" id="{A383A6B4-7E91-4B5F-8C1B-53677FBCEBBC}"/>
              </a:ext>
            </a:extLst>
          </p:cNvPr>
          <p:cNvSpPr/>
          <p:nvPr/>
        </p:nvSpPr>
        <p:spPr>
          <a:xfrm>
            <a:off x="2130425" y="2233766"/>
            <a:ext cx="508000" cy="597933"/>
          </a:xfrm>
          <a:prstGeom prst="heptagon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>
                <a:rot lat="0" lon="0" rev="1620000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lv-LV" sz="60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ꜛ</a:t>
            </a:r>
          </a:p>
        </p:txBody>
      </p:sp>
      <p:sp>
        <p:nvSpPr>
          <p:cNvPr id="35" name="Heptagon 34">
            <a:extLst>
              <a:ext uri="{FF2B5EF4-FFF2-40B4-BE49-F238E27FC236}">
                <a16:creationId xmlns:a16="http://schemas.microsoft.com/office/drawing/2014/main" id="{4CE110FF-FFC7-496D-BFFC-BFD7BC3A2D63}"/>
              </a:ext>
            </a:extLst>
          </p:cNvPr>
          <p:cNvSpPr/>
          <p:nvPr/>
        </p:nvSpPr>
        <p:spPr>
          <a:xfrm>
            <a:off x="2198081" y="3215961"/>
            <a:ext cx="508000" cy="504825"/>
          </a:xfrm>
          <a:prstGeom prst="heptagon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>
                <a:rot lat="0" lon="0" rev="1620000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lv-LV" sz="60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ꜛ</a:t>
            </a:r>
          </a:p>
        </p:txBody>
      </p:sp>
      <p:sp>
        <p:nvSpPr>
          <p:cNvPr id="16" name="Text Placeholder 7">
            <a:extLst>
              <a:ext uri="{FF2B5EF4-FFF2-40B4-BE49-F238E27FC236}">
                <a16:creationId xmlns:a16="http://schemas.microsoft.com/office/drawing/2014/main" id="{8830AC56-69F8-4600-8792-99F81216A216}"/>
              </a:ext>
            </a:extLst>
          </p:cNvPr>
          <p:cNvSpPr txBox="1">
            <a:spLocks/>
          </p:cNvSpPr>
          <p:nvPr/>
        </p:nvSpPr>
        <p:spPr bwMode="auto">
          <a:xfrm>
            <a:off x="2638425" y="4293419"/>
            <a:ext cx="6002338" cy="891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 marL="0" indent="0" algn="r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1000" kern="1200" baseline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762000" indent="-292100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2pPr>
            <a:lvl3pPr marL="11731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5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3pPr>
            <a:lvl4pPr marL="16430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4pPr>
            <a:lvl5pPr marL="2112963" indent="-233363" algn="l" defTabSz="938213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 kern="1200">
                <a:solidFill>
                  <a:schemeClr val="tx1"/>
                </a:solidFill>
                <a:latin typeface="+mn-lt"/>
                <a:ea typeface="MS PGothic" pitchFamily="34" charset="-128"/>
                <a:cs typeface="+mn-cs"/>
              </a:defRPr>
            </a:lvl5pPr>
            <a:lvl6pPr marL="2583835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362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23412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993197" indent="-234893" algn="l" defTabSz="939575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20000"/>
              </a:lnSpc>
              <a:spcBef>
                <a:spcPct val="0"/>
              </a:spcBef>
              <a:defRPr/>
            </a:pP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Zemākais minimālo ienākumu </a:t>
            </a: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slieksnis </a:t>
            </a: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– 20% - </a:t>
            </a: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nenodrošina cilvēka cieņai atbilstošu dzīves līmeni</a:t>
            </a:r>
          </a:p>
          <a:p>
            <a:pPr algn="l">
              <a:lnSpc>
                <a:spcPct val="120000"/>
              </a:lnSpc>
              <a:spcBef>
                <a:spcPct val="0"/>
              </a:spcBef>
              <a:defRPr/>
            </a:pPr>
            <a:endParaRPr lang="lv-LV" altLang="lv-LV" sz="1800" dirty="0">
              <a:solidFill>
                <a:srgbClr val="002060"/>
              </a:solidFill>
              <a:ea typeface="MS PGothic" panose="020B0600070205080204" pitchFamily="34" charset="-128"/>
              <a:cs typeface="+mn-cs"/>
            </a:endParaRPr>
          </a:p>
        </p:txBody>
      </p:sp>
      <p:sp>
        <p:nvSpPr>
          <p:cNvPr id="17" name="Heptagon 16">
            <a:extLst>
              <a:ext uri="{FF2B5EF4-FFF2-40B4-BE49-F238E27FC236}">
                <a16:creationId xmlns:a16="http://schemas.microsoft.com/office/drawing/2014/main" id="{3BFAA8C0-D428-4FB0-9CF6-CCA1B3A230F9}"/>
              </a:ext>
            </a:extLst>
          </p:cNvPr>
          <p:cNvSpPr/>
          <p:nvPr/>
        </p:nvSpPr>
        <p:spPr>
          <a:xfrm>
            <a:off x="2130425" y="4450568"/>
            <a:ext cx="508000" cy="409325"/>
          </a:xfrm>
          <a:prstGeom prst="heptagon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scene3d>
              <a:camera prst="orthographicFront">
                <a:rot lat="0" lon="0" rev="16200000"/>
              </a:camera>
              <a:lightRig rig="threePt" dir="t"/>
            </a:scene3d>
          </a:bodyPr>
          <a:lstStyle/>
          <a:p>
            <a:pPr algn="ctr">
              <a:defRPr/>
            </a:pPr>
            <a:r>
              <a:rPr lang="lv-LV" sz="6000" dirty="0">
                <a:solidFill>
                  <a:schemeClr val="tx2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ꜛ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57FBE9-6CF7-466D-9071-676490683D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71651" y="519300"/>
            <a:ext cx="7372349" cy="646769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  <a:spcAft>
                <a:spcPts val="1200"/>
              </a:spcAft>
            </a:pPr>
            <a:r>
              <a:rPr lang="lv-LV" sz="2400" dirty="0">
                <a:solidFill>
                  <a:srgbClr val="002060"/>
                </a:solidFill>
              </a:rPr>
              <a:t>Satversmes tiesas spriedums</a:t>
            </a:r>
            <a:br>
              <a:rPr lang="lv-LV" sz="2400" dirty="0">
                <a:solidFill>
                  <a:srgbClr val="002060"/>
                </a:solidFill>
              </a:rPr>
            </a:br>
            <a:r>
              <a:rPr lang="lv-LV" sz="2400" b="0" dirty="0">
                <a:solidFill>
                  <a:srgbClr val="002060"/>
                </a:solidFill>
              </a:rPr>
              <a:t>(2023. gada 5. oktobra lieta Nr. 2022-34-01)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D9C047B-69A6-4EBD-9A64-C039B086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5185" y="1510018"/>
            <a:ext cx="7508147" cy="5090807"/>
          </a:xfrm>
        </p:spPr>
        <p:txBody>
          <a:bodyPr>
            <a:norm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endParaRPr lang="lv-LV" altLang="lv-LV" sz="1300" dirty="0">
              <a:solidFill>
                <a:schemeClr val="accent5">
                  <a:lumMod val="50000"/>
                </a:schemeClr>
              </a:solidFill>
              <a:ea typeface="MS PGothic" panose="020B0600070205080204" pitchFamily="34" charset="-128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</a:rPr>
              <a:t>Likumdevējs ir paredzējis objektīvu minimālo ienākumu sliekšņa noteikšanas metodi, kura ir vērsta uz mērķi aizsargāt cilvēka cieņu, izlīdzināt sociālo nevienlīdzību un nodrošināt valsts ilgtspējīgu attīstību.</a:t>
            </a:r>
            <a:endParaRPr lang="lv-LV" sz="18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971550" lvl="1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endParaRPr lang="lv-LV" altLang="lv-LV" sz="18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</a:rPr>
              <a:t>Likumdevējs ir nodrošinājis, ka minimālo ienākumu slieksnis tiek regulāri pārskatīts.</a:t>
            </a:r>
          </a:p>
          <a:p>
            <a:pPr lvl="1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lv-LV" altLang="lv-LV" sz="1500" dirty="0">
              <a:solidFill>
                <a:schemeClr val="accent5">
                  <a:lumMod val="50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285750" indent="-28575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</a:rPr>
              <a:t>GMI </a:t>
            </a: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</a:rPr>
              <a:t>(20% no ienākumu mediānas*) </a:t>
            </a:r>
            <a:r>
              <a:rPr lang="lv-LV" altLang="lv-LV" sz="1800" b="1" dirty="0">
                <a:solidFill>
                  <a:schemeClr val="accent5">
                    <a:lumMod val="50000"/>
                  </a:schemeClr>
                </a:solidFill>
              </a:rPr>
              <a:t>nerada ikvienai trūcīgai personai iespēju veidot cilvēka cieņai atbilstošu dzīvi</a:t>
            </a:r>
            <a:r>
              <a:rPr lang="lv-LV" altLang="lv-LV" sz="1800" dirty="0">
                <a:solidFill>
                  <a:schemeClr val="accent5">
                    <a:lumMod val="50000"/>
                  </a:schemeClr>
                </a:solidFill>
              </a:rPr>
              <a:t>, tādēļ neatbilst Satversmes 1. un 109. pantam</a:t>
            </a:r>
            <a:r>
              <a:rPr lang="en-US" altLang="lv-LV" sz="1800" dirty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lv-LV" altLang="lv-LV" sz="1800" dirty="0">
              <a:solidFill>
                <a:schemeClr val="accent5">
                  <a:lumMod val="50000"/>
                </a:schemeClr>
              </a:solidFill>
            </a:endParaRPr>
          </a:p>
          <a:p>
            <a:endParaRPr lang="en-US" altLang="lv-LV" sz="1900" dirty="0">
              <a:ea typeface="MS PGothic" panose="020B0600070205080204" pitchFamily="34" charset="-128"/>
            </a:endParaRPr>
          </a:p>
          <a:p>
            <a:r>
              <a:rPr lang="lv-LV" altLang="lv-LV" sz="1600" dirty="0">
                <a:solidFill>
                  <a:srgbClr val="002060"/>
                </a:solidFill>
                <a:ea typeface="MS PGothic" panose="020B0600070205080204" pitchFamily="34" charset="-128"/>
              </a:rPr>
              <a:t>* 2024.gadā 20% = € 137 (pirmajai personai mājsaimniecībā) / € 96 (pārējām personām)</a:t>
            </a:r>
          </a:p>
        </p:txBody>
      </p:sp>
    </p:spTree>
    <p:extLst>
      <p:ext uri="{BB962C8B-B14F-4D97-AF65-F5344CB8AC3E}">
        <p14:creationId xmlns:p14="http://schemas.microsoft.com/office/powerpoint/2010/main" val="3837279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4D946-3BB6-4713-B2C7-5732D2093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804" y="553673"/>
            <a:ext cx="6597941" cy="931177"/>
          </a:xfrm>
        </p:spPr>
        <p:txBody>
          <a:bodyPr>
            <a:noAutofit/>
          </a:bodyPr>
          <a:lstStyle/>
          <a:p>
            <a:pPr algn="ctr"/>
            <a:r>
              <a:rPr lang="lv-LV" sz="3200" dirty="0">
                <a:solidFill>
                  <a:srgbClr val="002060"/>
                </a:solidFill>
              </a:rPr>
              <a:t>Satversmes tiesas sprieduma rezultātā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64B27-780C-4DD5-9906-F60BCB9E4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461" y="2248250"/>
            <a:ext cx="7638391" cy="2759978"/>
          </a:xfrm>
        </p:spPr>
        <p:txBody>
          <a:bodyPr>
            <a:normAutofit/>
          </a:bodyPr>
          <a:lstStyle/>
          <a:p>
            <a:pPr algn="ctr"/>
            <a:endParaRPr lang="en-US" sz="1800" dirty="0">
              <a:solidFill>
                <a:srgbClr val="002060"/>
              </a:solidFill>
            </a:endParaRPr>
          </a:p>
          <a:p>
            <a:pPr algn="ctr"/>
            <a:r>
              <a:rPr lang="lv-LV" sz="2000" dirty="0">
                <a:solidFill>
                  <a:srgbClr val="002060"/>
                </a:solidFill>
              </a:rPr>
              <a:t>Garantēto minimālo ienākumu slieksnis 20</a:t>
            </a:r>
            <a:r>
              <a:rPr lang="en-US" sz="2000" dirty="0">
                <a:solidFill>
                  <a:srgbClr val="002060"/>
                </a:solidFill>
              </a:rPr>
              <a:t>% </a:t>
            </a:r>
            <a:r>
              <a:rPr lang="lv-LV" sz="2000" dirty="0">
                <a:solidFill>
                  <a:srgbClr val="002060"/>
                </a:solidFill>
              </a:rPr>
              <a:t>no ienākumu mediānas (Sociālo pakalpojumu un sociālās palīdzības likuma 33.pants), kā arī minimālo ienākumu slieksnis nav zemāks par 20</a:t>
            </a:r>
            <a:r>
              <a:rPr lang="en-US" sz="2000" dirty="0">
                <a:solidFill>
                  <a:srgbClr val="002060"/>
                </a:solidFill>
              </a:rPr>
              <a:t>% </a:t>
            </a:r>
            <a:r>
              <a:rPr lang="lv-LV" sz="2000" dirty="0">
                <a:solidFill>
                  <a:srgbClr val="002060"/>
                </a:solidFill>
              </a:rPr>
              <a:t>no ienākumu mediānas (likuma “Par sociālo drošību” 2.</a:t>
            </a:r>
            <a:r>
              <a:rPr lang="lv-LV" sz="2000" baseline="30000" dirty="0">
                <a:solidFill>
                  <a:srgbClr val="002060"/>
                </a:solidFill>
              </a:rPr>
              <a:t>2</a:t>
            </a:r>
            <a:r>
              <a:rPr lang="lv-LV" sz="2000" dirty="0">
                <a:solidFill>
                  <a:srgbClr val="002060"/>
                </a:solidFill>
              </a:rPr>
              <a:t> pants) </a:t>
            </a:r>
            <a:endParaRPr lang="en-US" sz="2000" dirty="0">
              <a:solidFill>
                <a:srgbClr val="002060"/>
              </a:solidFill>
            </a:endParaRPr>
          </a:p>
          <a:p>
            <a:pPr algn="ctr"/>
            <a:endParaRPr lang="en-US" sz="1800" dirty="0">
              <a:solidFill>
                <a:srgbClr val="002060"/>
              </a:solidFill>
            </a:endParaRPr>
          </a:p>
          <a:p>
            <a:pPr algn="ctr"/>
            <a:r>
              <a:rPr lang="lv-LV" sz="2000" b="1" dirty="0">
                <a:solidFill>
                  <a:srgbClr val="FF0000"/>
                </a:solidFill>
              </a:rPr>
              <a:t>NAV SPĒKĀ no 2025.gada 1.janvāra</a:t>
            </a:r>
          </a:p>
          <a:p>
            <a:pPr algn="just"/>
            <a:endParaRPr lang="lv-LV" sz="18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2735371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4D946-3BB6-4713-B2C7-5732D2093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30804" y="553673"/>
            <a:ext cx="6597941" cy="931177"/>
          </a:xfrm>
        </p:spPr>
        <p:txBody>
          <a:bodyPr>
            <a:noAutofit/>
          </a:bodyPr>
          <a:lstStyle/>
          <a:p>
            <a:pPr algn="ctr"/>
            <a:r>
              <a:rPr lang="lv-LV" sz="2400" dirty="0">
                <a:solidFill>
                  <a:srgbClr val="002060"/>
                </a:solidFill>
              </a:rPr>
              <a:t>Labklājības ministrijas piedāvājums </a:t>
            </a:r>
            <a:br>
              <a:rPr lang="lv-LV" sz="2400" dirty="0">
                <a:solidFill>
                  <a:srgbClr val="002060"/>
                </a:solidFill>
              </a:rPr>
            </a:br>
            <a:r>
              <a:rPr lang="lv-LV" sz="2400" dirty="0">
                <a:solidFill>
                  <a:srgbClr val="002060"/>
                </a:solidFill>
              </a:rPr>
              <a:t>Satversmes tiesas sprieduma izpilde</a:t>
            </a:r>
            <a:r>
              <a:rPr lang="en-US" sz="2400" dirty="0" err="1">
                <a:solidFill>
                  <a:srgbClr val="002060"/>
                </a:solidFill>
              </a:rPr>
              <a:t>i</a:t>
            </a:r>
            <a:endParaRPr lang="lv-LV" sz="2400" dirty="0">
              <a:solidFill>
                <a:srgbClr val="00206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64B27-780C-4DD5-9906-F60BCB9E4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6204" y="2226234"/>
            <a:ext cx="7638391" cy="2759978"/>
          </a:xfrm>
        </p:spPr>
        <p:txBody>
          <a:bodyPr>
            <a:normAutofit/>
          </a:bodyPr>
          <a:lstStyle/>
          <a:p>
            <a:pPr algn="ctr"/>
            <a:endParaRPr lang="en-US" sz="1800" dirty="0">
              <a:solidFill>
                <a:srgbClr val="002060"/>
              </a:solidFill>
            </a:endParaRPr>
          </a:p>
          <a:p>
            <a:pPr algn="just"/>
            <a:endParaRPr lang="lv-LV" sz="18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endParaRPr lang="lv-LV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3CA639F-875A-49C1-BB53-EBAA4CE7AD24}"/>
              </a:ext>
            </a:extLst>
          </p:cNvPr>
          <p:cNvSpPr txBox="1">
            <a:spLocks/>
          </p:cNvSpPr>
          <p:nvPr/>
        </p:nvSpPr>
        <p:spPr>
          <a:xfrm>
            <a:off x="1295401" y="2105637"/>
            <a:ext cx="7638391" cy="37702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lv-LV" sz="2400" dirty="0">
                <a:solidFill>
                  <a:srgbClr val="002060"/>
                </a:solidFill>
              </a:rPr>
              <a:t>Palielināt zemāko minimālo ienākumu slieksni </a:t>
            </a:r>
            <a:r>
              <a:rPr lang="lv-LV" sz="2400" b="1" dirty="0">
                <a:solidFill>
                  <a:srgbClr val="FF0000"/>
                </a:solidFill>
              </a:rPr>
              <a:t>no 20% līdz 22%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endParaRPr lang="lv-LV" sz="2400" b="1" dirty="0">
              <a:solidFill>
                <a:srgbClr val="FF0000"/>
              </a:solidFill>
            </a:endParaRPr>
          </a:p>
          <a:p>
            <a:endParaRPr lang="lv-LV" sz="2800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A40A78A-F791-42ED-A481-ECB516F8B350}"/>
              </a:ext>
            </a:extLst>
          </p:cNvPr>
          <p:cNvSpPr/>
          <p:nvPr/>
        </p:nvSpPr>
        <p:spPr>
          <a:xfrm>
            <a:off x="755009" y="3429000"/>
            <a:ext cx="2264898" cy="12379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rgbClr val="002060"/>
                </a:solidFill>
              </a:rPr>
              <a:t>GMI slieksnis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3E0803D-0113-464C-BD16-6C70A34AEB56}"/>
              </a:ext>
            </a:extLst>
          </p:cNvPr>
          <p:cNvSpPr/>
          <p:nvPr/>
        </p:nvSpPr>
        <p:spPr>
          <a:xfrm>
            <a:off x="755009" y="5190696"/>
            <a:ext cx="8178783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 Pensijas vecuma personām un personām ar invaliditāti vispārējā gadījumā, kā arī citi no šī pabalsta izrietoši pabalsti un atlīdzības  </a:t>
            </a:r>
          </a:p>
          <a:p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** Pabalsts bāreņiem un bez vecāku gādības palikušiem bērniem, sasniedzot pilngadību, ja mācās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AA10D96-785F-4C13-81AC-829ADF070266}"/>
              </a:ext>
            </a:extLst>
          </p:cNvPr>
          <p:cNvSpPr/>
          <p:nvPr/>
        </p:nvSpPr>
        <p:spPr>
          <a:xfrm>
            <a:off x="3560299" y="3443080"/>
            <a:ext cx="2264898" cy="12379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rgbClr val="002060"/>
                </a:solidFill>
              </a:rPr>
              <a:t>Valsts sociālā nodrošinājuma pabalsts*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3763538-0B34-40B8-8E32-772E64B00018}"/>
              </a:ext>
            </a:extLst>
          </p:cNvPr>
          <p:cNvSpPr/>
          <p:nvPr/>
        </p:nvSpPr>
        <p:spPr>
          <a:xfrm>
            <a:off x="6478523" y="3443080"/>
            <a:ext cx="2264898" cy="12379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lv-LV" sz="2400" b="1" dirty="0">
                <a:solidFill>
                  <a:srgbClr val="002060"/>
                </a:solidFill>
              </a:rPr>
              <a:t>Atbalsts bāreņiem</a:t>
            </a:r>
            <a:r>
              <a:rPr lang="en-US" sz="2400" b="1" dirty="0">
                <a:solidFill>
                  <a:srgbClr val="002060"/>
                </a:solidFill>
              </a:rPr>
              <a:t>**</a:t>
            </a:r>
            <a:endParaRPr lang="lv-LV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33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>
            <a:extLst>
              <a:ext uri="{FF2B5EF4-FFF2-40B4-BE49-F238E27FC236}">
                <a16:creationId xmlns:a16="http://schemas.microsoft.com/office/drawing/2014/main" id="{1369D4A4-328E-4047-AD50-C401EDF00F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3633" y="645952"/>
            <a:ext cx="7239699" cy="897622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lv-LV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Zemāko minimālo ienākumu sliekšņu apmēri</a:t>
            </a:r>
            <a:br>
              <a:rPr lang="en-US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</a:br>
            <a:r>
              <a:rPr lang="lv-LV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  <a:t>no 2025.gada 1.janvāra</a:t>
            </a:r>
            <a:br>
              <a:rPr lang="en-GB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</a:br>
            <a:br>
              <a:rPr lang="en-GB" altLang="lv-LV" dirty="0">
                <a:solidFill>
                  <a:schemeClr val="accent5">
                    <a:lumMod val="50000"/>
                  </a:schemeClr>
                </a:solidFill>
                <a:ea typeface="MS PGothic" panose="020B0600070205080204" pitchFamily="34" charset="-128"/>
              </a:rPr>
            </a:br>
            <a:endParaRPr lang="lv-LV" altLang="lv-LV" dirty="0">
              <a:solidFill>
                <a:schemeClr val="accent6"/>
              </a:solidFill>
              <a:ea typeface="MS PGothic" panose="020B0600070205080204" pitchFamily="34" charset="-128"/>
            </a:endParaRPr>
          </a:p>
        </p:txBody>
      </p:sp>
      <p:sp>
        <p:nvSpPr>
          <p:cNvPr id="16390" name="Content Placeholder 2">
            <a:extLst>
              <a:ext uri="{FF2B5EF4-FFF2-40B4-BE49-F238E27FC236}">
                <a16:creationId xmlns:a16="http://schemas.microsoft.com/office/drawing/2014/main" id="{8BA970F8-01E7-442E-97D2-94420753E14C}"/>
              </a:ext>
            </a:extLst>
          </p:cNvPr>
          <p:cNvSpPr txBox="1">
            <a:spLocks/>
          </p:cNvSpPr>
          <p:nvPr/>
        </p:nvSpPr>
        <p:spPr bwMode="auto">
          <a:xfrm>
            <a:off x="854075" y="4872038"/>
            <a:ext cx="7680325" cy="145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3957" tIns="46979" rIns="93957" bIns="46979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3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62000" indent="-292100">
              <a:spcBef>
                <a:spcPct val="20000"/>
              </a:spcBef>
              <a:buFont typeface="Arial" panose="020B0604020202020204" pitchFamily="34" charset="0"/>
              <a:buChar char="–"/>
              <a:defRPr sz="2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73163" indent="-233363">
              <a:spcBef>
                <a:spcPct val="20000"/>
              </a:spcBef>
              <a:buFont typeface="Arial" panose="020B0604020202020204" pitchFamily="34" charset="0"/>
              <a:buChar char="•"/>
              <a:defRPr sz="25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43063" indent="-233363">
              <a:spcBef>
                <a:spcPct val="20000"/>
              </a:spcBef>
              <a:buFont typeface="Arial" panose="020B0604020202020204" pitchFamily="34" charset="0"/>
              <a:buChar char="–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112963" indent="-233363">
              <a:spcBef>
                <a:spcPct val="20000"/>
              </a:spcBef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701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30273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845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941763" indent="-233363" defTabSz="938213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9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buFont typeface="Arial" panose="020B0604020202020204" pitchFamily="34" charset="0"/>
              <a:buNone/>
            </a:pPr>
            <a:endParaRPr lang="lv-LV" altLang="lv-LV" sz="1400" dirty="0">
              <a:latin typeface="Verdana" panose="020B0604030504040204" pitchFamily="34" charset="0"/>
            </a:endParaRPr>
          </a:p>
          <a:p>
            <a:pPr>
              <a:buNone/>
            </a:pPr>
            <a:r>
              <a:rPr lang="lv-LV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Attiecas uz sociālo palīdzību:</a:t>
            </a:r>
          </a:p>
          <a:p>
            <a:pPr>
              <a:buNone/>
            </a:pPr>
            <a:r>
              <a:rPr lang="lv-LV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 Pirmā vai vienīgā persona mājsaimniecībā </a:t>
            </a:r>
          </a:p>
          <a:p>
            <a:pPr>
              <a:buNone/>
            </a:pPr>
            <a:r>
              <a:rPr lang="lv-LV" sz="14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** Pārējās personas mājsaimniecībā </a:t>
            </a:r>
          </a:p>
        </p:txBody>
      </p:sp>
      <p:graphicFrame>
        <p:nvGraphicFramePr>
          <p:cNvPr id="15" name="Content Placeholder 3">
            <a:extLst>
              <a:ext uri="{FF2B5EF4-FFF2-40B4-BE49-F238E27FC236}">
                <a16:creationId xmlns:a16="http://schemas.microsoft.com/office/drawing/2014/main" id="{90458CCA-E692-46BD-B407-3C06FB7600A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2003267"/>
              </p:ext>
            </p:extLst>
          </p:nvPr>
        </p:nvGraphicFramePr>
        <p:xfrm>
          <a:off x="251670" y="2265028"/>
          <a:ext cx="8791662" cy="1770078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9305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0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305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838458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2024.gada 1.janvāris (20%) </a:t>
                      </a:r>
                      <a:endParaRPr lang="lv-LV" sz="1800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2025.gada 1.janvāris (20%) </a:t>
                      </a:r>
                      <a:endParaRPr lang="lv-LV" sz="1800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2025.gada 1.janvāris (22%) </a:t>
                      </a:r>
                      <a:endParaRPr lang="lv-LV" sz="1800" dirty="0">
                        <a:solidFill>
                          <a:srgbClr val="002060"/>
                        </a:solidFill>
                        <a:latin typeface="Verdana" panose="020B0604030504040204" pitchFamily="34" charset="0"/>
                        <a:ea typeface="Verdana" panose="020B060403050404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5810">
                <a:tc>
                  <a:txBody>
                    <a:bodyPr/>
                    <a:lstStyle/>
                    <a:p>
                      <a:pPr algn="ctr"/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137 eiro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51</a:t>
                      </a:r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eiro 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</a:t>
                      </a:r>
                      <a:r>
                        <a:rPr lang="en-US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66</a:t>
                      </a:r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 eiro 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5810">
                <a:tc>
                  <a:txBody>
                    <a:bodyPr/>
                    <a:lstStyle/>
                    <a:p>
                      <a:pPr algn="ctr"/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96 eiro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10</a:t>
                      </a:r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 eiro **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11</a:t>
                      </a:r>
                      <a:r>
                        <a:rPr lang="lv-LV" sz="1800" noProof="0" dirty="0">
                          <a:solidFill>
                            <a:srgbClr val="002060"/>
                          </a:solidFill>
                          <a:latin typeface="Verdana" panose="020B0604030504040204" pitchFamily="34" charset="0"/>
                          <a:ea typeface="Verdana" panose="020B0604030504040204" pitchFamily="34" charset="0"/>
                        </a:rPr>
                        <a:t>6 eiro **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7547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B4D946-3BB6-4713-B2C7-5732D2093F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46914" y="721453"/>
            <a:ext cx="6686025" cy="1191237"/>
          </a:xfrm>
        </p:spPr>
        <p:txBody>
          <a:bodyPr>
            <a:noAutofit/>
          </a:bodyPr>
          <a:lstStyle/>
          <a:p>
            <a:pPr algn="ctr"/>
            <a:r>
              <a:rPr lang="lv-LV" sz="2400" dirty="0">
                <a:solidFill>
                  <a:srgbClr val="002060"/>
                </a:solidFill>
              </a:rPr>
              <a:t>Līdzfinansējums pašvaldībām,</a:t>
            </a:r>
            <a:br>
              <a:rPr lang="lv-LV" sz="2400" dirty="0">
                <a:solidFill>
                  <a:srgbClr val="002060"/>
                </a:solidFill>
              </a:rPr>
            </a:br>
            <a:r>
              <a:rPr lang="lv-LV" sz="2400" dirty="0">
                <a:solidFill>
                  <a:srgbClr val="002060"/>
                </a:solidFill>
              </a:rPr>
              <a:t>palielinot minimālo ienākumu slieksni </a:t>
            </a:r>
            <a:br>
              <a:rPr lang="lv-LV" sz="2400" dirty="0">
                <a:solidFill>
                  <a:srgbClr val="002060"/>
                </a:solidFill>
              </a:rPr>
            </a:br>
            <a:r>
              <a:rPr lang="lv-LV" sz="2400" dirty="0">
                <a:solidFill>
                  <a:srgbClr val="002060"/>
                </a:solidFill>
              </a:rPr>
              <a:t>no 20% līdz 22%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64B27-780C-4DD5-9906-F60BCB9E455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25461" y="2248250"/>
            <a:ext cx="7638391" cy="2759978"/>
          </a:xfrm>
        </p:spPr>
        <p:txBody>
          <a:bodyPr>
            <a:normAutofit/>
          </a:bodyPr>
          <a:lstStyle/>
          <a:p>
            <a:pPr algn="ctr"/>
            <a:endParaRPr lang="en-US" sz="1800" dirty="0">
              <a:solidFill>
                <a:srgbClr val="002060"/>
              </a:solidFill>
            </a:endParaRPr>
          </a:p>
          <a:p>
            <a:pPr algn="ctr"/>
            <a:endParaRPr lang="en-US" sz="1800" dirty="0">
              <a:solidFill>
                <a:srgbClr val="002060"/>
              </a:solidFill>
            </a:endParaRPr>
          </a:p>
          <a:p>
            <a:pPr algn="ctr"/>
            <a:r>
              <a:rPr lang="lv-LV" sz="2000" dirty="0">
                <a:solidFill>
                  <a:srgbClr val="002060"/>
                </a:solidFill>
              </a:rPr>
              <a:t>Lai kompensētu pašvaldībām 2 procentpunktu palielinājuma rezultātā radīto izdevumu pieaugumu,</a:t>
            </a:r>
            <a:endParaRPr lang="en-US" sz="2000" dirty="0">
              <a:solidFill>
                <a:srgbClr val="002060"/>
              </a:solidFill>
            </a:endParaRPr>
          </a:p>
          <a:p>
            <a:pPr algn="ctr"/>
            <a:r>
              <a:rPr lang="lv-LV" sz="2000" dirty="0">
                <a:solidFill>
                  <a:srgbClr val="002060"/>
                </a:solidFill>
              </a:rPr>
              <a:t>LM rosina palielināt valsts līdzfinansējumu</a:t>
            </a:r>
            <a:r>
              <a:rPr lang="en-US" sz="2000" dirty="0">
                <a:solidFill>
                  <a:srgbClr val="002060"/>
                </a:solidFill>
              </a:rPr>
              <a:t> </a:t>
            </a:r>
            <a:r>
              <a:rPr lang="lv-LV" sz="2000" b="1" dirty="0">
                <a:solidFill>
                  <a:srgbClr val="002060"/>
                </a:solidFill>
              </a:rPr>
              <a:t>GMI un mājokļa pabalstam</a:t>
            </a:r>
            <a:r>
              <a:rPr lang="lv-LV" sz="2000" dirty="0">
                <a:solidFill>
                  <a:srgbClr val="002060"/>
                </a:solidFill>
              </a:rPr>
              <a:t> no 30% līdz 50%</a:t>
            </a:r>
            <a:endParaRPr lang="en-US" sz="2000" dirty="0">
              <a:solidFill>
                <a:srgbClr val="002060"/>
              </a:solidFill>
            </a:endParaRPr>
          </a:p>
          <a:p>
            <a:pPr algn="just"/>
            <a:endParaRPr lang="lv-LV" sz="18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algn="ctr"/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3453991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708F883-A46E-469B-93AF-EBAC812911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3840" y="1371600"/>
            <a:ext cx="8829039" cy="5374639"/>
          </a:xfrm>
        </p:spPr>
        <p:txBody>
          <a:bodyPr>
            <a:noAutofit/>
          </a:bodyPr>
          <a:lstStyle/>
          <a:p>
            <a:pPr lvl="0">
              <a:lnSpc>
                <a:spcPct val="100000"/>
              </a:lnSpc>
              <a:spcBef>
                <a:spcPts val="0"/>
              </a:spcBef>
            </a:pPr>
            <a:endParaRPr lang="lv-LV" b="1" dirty="0">
              <a:solidFill>
                <a:schemeClr val="accent1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lnSpc>
                <a:spcPct val="100000"/>
              </a:lnSpc>
              <a:spcBef>
                <a:spcPts val="0"/>
              </a:spcBef>
            </a:pPr>
            <a:endParaRPr lang="lv-LV" sz="1400" dirty="0">
              <a:solidFill>
                <a:srgbClr val="002060"/>
              </a:solidFill>
              <a:cs typeface="+mn-cs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584215A-5509-4817-97D5-6B8F0D02741D}"/>
              </a:ext>
            </a:extLst>
          </p:cNvPr>
          <p:cNvSpPr txBox="1">
            <a:spLocks/>
          </p:cNvSpPr>
          <p:nvPr/>
        </p:nvSpPr>
        <p:spPr>
          <a:xfrm>
            <a:off x="681727" y="1371600"/>
            <a:ext cx="8137196" cy="502788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45719" rIns="45719" anchor="t">
            <a:noAutofit/>
          </a:bodyPr>
          <a:lstStyle>
            <a:lvl1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1" i="0" u="none" strike="noStrike" cap="none" spc="0" baseline="0">
                <a:solidFill>
                  <a:srgbClr val="000000"/>
                </a:solidFill>
                <a:uFillTx/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Calibri Light"/>
              </a:defRPr>
            </a:lvl1pPr>
            <a:lvl2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2pPr>
            <a:lvl3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3pPr>
            <a:lvl4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4pPr>
            <a:lvl5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5pPr>
            <a:lvl6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6pPr>
            <a:lvl7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7pPr>
            <a:lvl8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8pPr>
            <a:lvl9pPr marL="0" marR="0" indent="0" algn="l" defTabSz="914400" rtl="0" latinLnBrk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400" b="0" i="0" u="none" strike="noStrike" cap="none" spc="0" baseline="0">
                <a:solidFill>
                  <a:srgbClr val="000000"/>
                </a:solidFill>
                <a:uFillTx/>
                <a:latin typeface="Calibri Light"/>
                <a:ea typeface="Calibri Light"/>
                <a:cs typeface="Calibri Light"/>
                <a:sym typeface="Calibri Light"/>
              </a:defRPr>
            </a:lvl9pPr>
          </a:lstStyle>
          <a:p>
            <a:pPr marL="342900" indent="-342900" hangingPunct="1">
              <a:buFontTx/>
              <a:buChar char="-"/>
            </a:pPr>
            <a:endParaRPr lang="lv-LV" dirty="0">
              <a:solidFill>
                <a:schemeClr val="tx1"/>
              </a:solidFill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9F03F90-59B2-4119-8E1A-2351C6CEE015}"/>
              </a:ext>
            </a:extLst>
          </p:cNvPr>
          <p:cNvSpPr/>
          <p:nvPr/>
        </p:nvSpPr>
        <p:spPr>
          <a:xfrm>
            <a:off x="341575" y="1572937"/>
            <a:ext cx="210190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Atbilstoši spēkā esošajai kārtībai, GMI pabalstam un MP prognozēti izdevumi kopā 2025.-2027. gadā,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DF20127-BE43-4501-94A7-8CF6768BC7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87754" y="1572937"/>
            <a:ext cx="6466734" cy="1249463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AF21AE4C-F6F5-4E64-8EFC-2C0610AE532B}"/>
              </a:ext>
            </a:extLst>
          </p:cNvPr>
          <p:cNvSpPr/>
          <p:nvPr/>
        </p:nvSpPr>
        <p:spPr>
          <a:xfrm>
            <a:off x="325077" y="3358571"/>
            <a:ext cx="1967515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GMI un mājokļa pabalstiem prognozētie izdevumi kopā 2025.-2027. gadā,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lv-LV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0A4DECDD-3269-42A8-895D-E99807B9E0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37949" y="3424740"/>
            <a:ext cx="6566345" cy="1388134"/>
          </a:xfrm>
          <a:prstGeom prst="rect">
            <a:avLst/>
          </a:prstGeom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2305B5FB-587B-4973-8D42-8047004AA2FB}"/>
              </a:ext>
            </a:extLst>
          </p:cNvPr>
          <p:cNvSpPr/>
          <p:nvPr/>
        </p:nvSpPr>
        <p:spPr>
          <a:xfrm>
            <a:off x="325077" y="5274988"/>
            <a:ext cx="205991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v-LV" sz="16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Izmaiņu ietekme kopā 2025.-2027. gadā, </a:t>
            </a:r>
            <a:r>
              <a:rPr lang="lv-LV" sz="1600" dirty="0" err="1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euro</a:t>
            </a:r>
            <a:endParaRPr lang="lv-LV" sz="1600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30AC6410-B36F-4115-9FD9-E7BA4248880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379226" y="5257292"/>
            <a:ext cx="6566345" cy="1217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7536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ChangeArrowheads="1"/>
          </p:cNvSpPr>
          <p:nvPr/>
        </p:nvSpPr>
        <p:spPr bwMode="auto">
          <a:xfrm>
            <a:off x="2381254" y="4391027"/>
            <a:ext cx="460851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lv-LV" altLang="lv-LV" sz="1600" dirty="0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www.lm.gov.lv</a:t>
            </a: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Twitter</a:t>
            </a:r>
            <a:r>
              <a:rPr lang="lv-LV" altLang="lv-LV" sz="1600" dirty="0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:@</a:t>
            </a:r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Lab_min</a:t>
            </a:r>
            <a:endParaRPr lang="lv-LV" altLang="lv-LV" sz="16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Flickr.com:Labklajibas_ministrija</a:t>
            </a:r>
            <a:endParaRPr lang="lv-LV" altLang="lv-LV" sz="16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lv-LV" altLang="lv-LV" sz="1600" dirty="0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Youtube.com/</a:t>
            </a:r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labklajibasministrija</a:t>
            </a:r>
            <a:endParaRPr lang="lv-LV" altLang="lv-LV" sz="16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lv-LV" altLang="lv-LV" sz="8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Instagram</a:t>
            </a:r>
            <a:r>
              <a:rPr lang="lv-LV" altLang="lv-LV" sz="1600" dirty="0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: </a:t>
            </a:r>
            <a:r>
              <a:rPr lang="lv-LV" altLang="lv-LV" sz="1600" dirty="0" err="1">
                <a:solidFill>
                  <a:srgbClr val="005927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labklajibas_ministrija</a:t>
            </a:r>
            <a:endParaRPr lang="lv-LV" altLang="lv-LV" sz="1600" dirty="0">
              <a:solidFill>
                <a:srgbClr val="005927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035" name="Virsraksts 4"/>
          <p:cNvSpPr txBox="1">
            <a:spLocks/>
          </p:cNvSpPr>
          <p:nvPr/>
        </p:nvSpPr>
        <p:spPr bwMode="auto">
          <a:xfrm>
            <a:off x="682626" y="2594302"/>
            <a:ext cx="7489825" cy="85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lv-LV" altLang="lv-LV" sz="2800" b="1" dirty="0">
              <a:solidFill>
                <a:schemeClr val="accent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" name="Virsraksts 4"/>
          <p:cNvSpPr txBox="1">
            <a:spLocks/>
          </p:cNvSpPr>
          <p:nvPr/>
        </p:nvSpPr>
        <p:spPr>
          <a:xfrm>
            <a:off x="2879727" y="3436941"/>
            <a:ext cx="3384551" cy="61912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 kern="1200">
                <a:solidFill>
                  <a:schemeClr val="tx1"/>
                </a:solidFill>
                <a:latin typeface="+mj-lt"/>
                <a:ea typeface="MS PGothic" pitchFamily="34" charset="-128"/>
                <a:cs typeface="+mj-cs"/>
              </a:defRPr>
            </a:lvl1pPr>
            <a:lvl2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2pPr>
            <a:lvl3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3pPr>
            <a:lvl4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4pPr>
            <a:lvl5pPr algn="ctr" defTabSz="938213" rtl="0" eaLnBrk="0" fontAlgn="base" hangingPunct="0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  <a:ea typeface="MS PGothic" pitchFamily="34" charset="-128"/>
              </a:defRPr>
            </a:lvl5pPr>
            <a:lvl6pPr marL="4572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6pPr>
            <a:lvl7pPr marL="9144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7pPr>
            <a:lvl8pPr marL="13716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8pPr>
            <a:lvl9pPr marL="1828800" algn="ctr" defTabSz="938213" rtl="0" eaLnBrk="1" fontAlgn="base" hangingPunct="1">
              <a:spcBef>
                <a:spcPct val="0"/>
              </a:spcBef>
              <a:spcAft>
                <a:spcPct val="0"/>
              </a:spcAft>
              <a:defRPr sz="45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endParaRPr lang="lv-LV" sz="2000" dirty="0">
              <a:solidFill>
                <a:schemeClr val="accent6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037" name="Virsraksts 4"/>
          <p:cNvSpPr txBox="1">
            <a:spLocks/>
          </p:cNvSpPr>
          <p:nvPr/>
        </p:nvSpPr>
        <p:spPr bwMode="auto">
          <a:xfrm>
            <a:off x="2879727" y="3655221"/>
            <a:ext cx="3095625" cy="5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endParaRPr lang="lv-LV" altLang="lv-LV" sz="1800" b="1" dirty="0">
              <a:solidFill>
                <a:schemeClr val="accent6"/>
              </a:solidFill>
              <a:latin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Virsraksts 4">
            <a:extLst>
              <a:ext uri="{FF2B5EF4-FFF2-40B4-BE49-F238E27FC236}">
                <a16:creationId xmlns:a16="http://schemas.microsoft.com/office/drawing/2014/main" id="{DECC8043-7435-436D-BD27-7E36922A8DA9}"/>
              </a:ext>
            </a:extLst>
          </p:cNvPr>
          <p:cNvSpPr txBox="1">
            <a:spLocks/>
          </p:cNvSpPr>
          <p:nvPr/>
        </p:nvSpPr>
        <p:spPr bwMode="auto">
          <a:xfrm>
            <a:off x="1221374" y="3065626"/>
            <a:ext cx="7489825" cy="10658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7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/>
            <a:r>
              <a:rPr lang="lv-LV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Paldies par uzmanību!</a:t>
            </a:r>
            <a:br>
              <a:rPr lang="lv-LV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</a:br>
            <a:r>
              <a:rPr lang="lv-LV" sz="2800" dirty="0">
                <a:solidFill>
                  <a:srgbClr val="00206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Laiks komentāriem un jautājumiem!</a:t>
            </a:r>
            <a:endParaRPr lang="lv-LV" altLang="lv-LV" sz="2800" b="1" dirty="0">
              <a:solidFill>
                <a:srgbClr val="002060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7076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10217</TotalTime>
  <Words>618</Words>
  <Application>Microsoft Office PowerPoint</Application>
  <PresentationFormat>On-screen Show (4:3)</PresentationFormat>
  <Paragraphs>80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9" baseType="lpstr">
      <vt:lpstr>MS PGothic</vt:lpstr>
      <vt:lpstr>Arial</vt:lpstr>
      <vt:lpstr>Arial Narrow</vt:lpstr>
      <vt:lpstr>Calibri</vt:lpstr>
      <vt:lpstr>Calibri Light</vt:lpstr>
      <vt:lpstr>Tahoma</vt:lpstr>
      <vt:lpstr>Times New Roman</vt:lpstr>
      <vt:lpstr>Verdana</vt:lpstr>
      <vt:lpstr>Wingdings</vt:lpstr>
      <vt:lpstr>Office Theme</vt:lpstr>
      <vt:lpstr> Labklājības ministrijas priekšlikums Satversmes tiesas sprieduma par minimālo ienākumu sliekšņiem, t.sk. GMI slieksni, izpildei</vt:lpstr>
      <vt:lpstr> Apstrīdētās tiesību normas</vt:lpstr>
      <vt:lpstr>Satversmes tiesas spriedums (2023. gada 5. oktobra lieta Nr. 2022-34-01)</vt:lpstr>
      <vt:lpstr>Satversmes tiesas sprieduma rezultātā</vt:lpstr>
      <vt:lpstr>Labklājības ministrijas piedāvājums  Satversmes tiesas sprieduma izpildei</vt:lpstr>
      <vt:lpstr>Zemāko minimālo ienākumu sliekšņu apmēri no 2025.gada 1.janvāra  </vt:lpstr>
      <vt:lpstr>Līdzfinansējums pašvaldībām, palielinot minimālo ienākumu slieksni  no 20% līdz 22%</vt:lpstr>
      <vt:lpstr>PowerPoint Presentation</vt:lpstr>
      <vt:lpstr>PowerPoint Presentation</vt:lpstr>
    </vt:vector>
  </TitlesOfParts>
  <Company>LM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MIL</dc:title>
  <dc:creator/>
  <cp:lastModifiedBy>Agnese Jurjāne</cp:lastModifiedBy>
  <cp:revision>591</cp:revision>
  <cp:lastPrinted>2022-06-29T09:40:56Z</cp:lastPrinted>
  <dcterms:created xsi:type="dcterms:W3CDTF">2016-10-05T08:29:55Z</dcterms:created>
  <dcterms:modified xsi:type="dcterms:W3CDTF">2024-06-04T14:30:59Z</dcterms:modified>
</cp:coreProperties>
</file>