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Open Sauce Heavy" charset="1" panose="00000A00000000000000"/>
      <p:regular r:id="rId18"/>
    </p:embeddedFont>
    <p:embeddedFont>
      <p:font typeface="Open Sauce" charset="1" panose="00000500000000000000"/>
      <p:regular r:id="rId19"/>
    </p:embeddedFont>
    <p:embeddedFont>
      <p:font typeface="Open Sauce Bold" charset="1" panose="000008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notesMasters/notesMaster1.xml" Type="http://schemas.openxmlformats.org/officeDocument/2006/relationships/notesMaster"/><Relationship Id="rId16" Target="theme/theme2.xml" Type="http://schemas.openxmlformats.org/officeDocument/2006/relationships/theme"/><Relationship Id="rId17" Target="notesSlides/notesSlide1.xml" Type="http://schemas.openxmlformats.org/officeDocument/2006/relationships/note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Slides/notesSlide2.xml" Type="http://schemas.openxmlformats.org/officeDocument/2006/relationships/notesSlide"/><Relationship Id="rId21" Target="notesSlides/notesSlide3.xml" Type="http://schemas.openxmlformats.org/officeDocument/2006/relationships/notesSlide"/><Relationship Id="rId22" Target="fonts/font22.fntdata" Type="http://schemas.openxmlformats.org/officeDocument/2006/relationships/font"/><Relationship Id="rId23" Target="notesSlides/notesSlide4.xml" Type="http://schemas.openxmlformats.org/officeDocument/2006/relationships/notesSlide"/><Relationship Id="rId24" Target="notesSlides/notesSlide5.xml" Type="http://schemas.openxmlformats.org/officeDocument/2006/relationships/notesSlide"/><Relationship Id="rId25" Target="notesSlides/notesSlide6.xml" Type="http://schemas.openxmlformats.org/officeDocument/2006/relationships/notesSlide"/><Relationship Id="rId26" Target="notesSlides/notesSlide7.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Labdien! </a:t>
            </a:r>
          </a:p>
          <a:p>
            <a:r>
              <a:rPr lang="en-US"/>
              <a:t/>
            </a:r>
          </a:p>
          <a:p>
            <a:r>
              <a:rPr lang="en-US"/>
              <a:t>Mani sauc Lauris, esmu no Biedrības Tēvi un jau 7 gadus regulāri domāju un strādāju ar tēmām, kas skar vecāku un bērnu attiecības, vīrieša vietu ģimenē un sekoju līdzim ikdienas progresam dzīmumu līdztiesības aspektos - izpratne par mājas soli kā darbu, izpratne, ka tēvi var būt pilnvērtīgi aprūpētāji un tamlīdzīgi.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Iesākumam īsi - kas tad ir dzimumu līdztiesība?</a:t>
            </a:r>
          </a:p>
          <a:p>
            <a:r>
              <a:rPr lang="en-US"/>
              <a:t>Dzimumu līdztiesība nozīmē vienlīdzīgas tiesības, iespējas un attieksmi pret vīriešiem un sievietēm visās dzīves jomās, tostarp darbā, izglītībā, ģimenē un sabiedrībā. Tas prasa vienlīdzīgu piekļuvi resursiem un iespējām neatkarīgi no dzimuma.</a:t>
            </a:r>
          </a:p>
          <a:p>
            <a:r>
              <a:rPr lang="en-US"/>
              <a:t/>
            </a:r>
          </a:p>
          <a:p>
            <a:r>
              <a:rPr lang="en-US"/>
              <a:t>Dzimumu līdztiesība Latvijā tiek definēta kā cilvēktiesību princips, kas paredz vienlīdzīgas iespējas un tiesības gan sievietēm, gan vīriešiem visās sabiedrības jomās.</a:t>
            </a:r>
          </a:p>
          <a:p>
            <a:r>
              <a:rPr lang="en-US"/>
              <a:t/>
            </a:r>
          </a:p>
          <a:p>
            <a:r>
              <a:rPr lang="en-US"/>
              <a:t>Latvija 2023. gadā dzimumu līdztiesības indeksā ieņem 19. vietu Eiropas Savienībā ar rādītāju 61,5 punktus, kas ir zem vidējā ES līmeņa (70,2). Indekss atspoguļo progresu vairākās dimensijās, piemēram, darbs (76,4 punkti, 14. vieta ES) un zināšanas (50,4 punkti, zem ES vidējā). </a:t>
            </a:r>
          </a:p>
          <a:p>
            <a:r>
              <a:rPr lang="en-US"/>
              <a:t>Tomēr Latvija ir samazinājusi rādītājus laika dimensijā (62,6 punkti), īpaši mājas darbu jomā, kur sievietes ikdienā uzņemas ievērojami vairāk aprūpes un mājas pienākumu nekā vīrieši​</a:t>
            </a:r>
          </a:p>
          <a:p>
            <a:r>
              <a:rPr lang="en-US"/>
              <a:t/>
            </a:r>
          </a:p>
          <a:p>
            <a:r>
              <a:rPr lang="en-US"/>
              <a:t>Bet ko mēs praktiski sagaidām no vīriešiem?</a:t>
            </a:r>
          </a:p>
          <a:p>
            <a:r>
              <a:rPr lang="en-US"/>
              <a:t/>
            </a:r>
          </a:p>
          <a:p>
            <a:r>
              <a:rPr lang="en-US"/>
              <a:t>Līdzdalīgi</a:t>
            </a:r>
          </a:p>
          <a:p>
            <a:r>
              <a:rPr lang="en-US"/>
              <a:t/>
            </a:r>
          </a:p>
          <a:p>
            <a:r>
              <a:rPr lang="en-US"/>
              <a:t>Iesaistīti</a:t>
            </a:r>
          </a:p>
          <a:p>
            <a:r>
              <a:rPr lang="en-US"/>
              <a:t/>
            </a:r>
          </a:p>
          <a:p>
            <a:r>
              <a:rPr lang="en-US"/>
              <a:t>Atbildīgi</a:t>
            </a:r>
          </a:p>
          <a:p>
            <a:r>
              <a:rPr lang="en-US"/>
              <a:t/>
            </a:r>
          </a:p>
          <a:p>
            <a:r>
              <a:rPr lang="en-US"/>
              <a:t>Informēti</a:t>
            </a:r>
          </a:p>
          <a:p>
            <a:r>
              <a:rPr lang="en-US"/>
              <a:t/>
            </a:r>
          </a:p>
          <a:p>
            <a:r>
              <a:rPr lang="en-US"/>
              <a:t>-----</a:t>
            </a:r>
          </a:p>
          <a:p>
            <a:r>
              <a:rPr lang="en-US"/>
              <a:t>"Snapshots" ziņojums par tēva lomu ģimenē Latvijā norāda, ka aptuveni 67% tēvu ģimenēs ar bērniem uzņemas atbildību par bērnu aprūpi, un 21% tēvu šo slodzi dala vienādi vai pat vairāk nekā mātes. Tēvi tiek izcelti kā būtiski bērnu emocionālās un personības attīstības veicinātāji, īpaši attiecībā uz dzīves prasmju, uzvedības un pašvērtējuma veidošanu. Tomēr emocionālā stabilitāte un sadarbības prasmes biežāk tiek uzskatītas par jomām, kurās lielāku ietekmi atstāj mātes.</a:t>
            </a:r>
          </a:p>
          <a:p>
            <a:r>
              <a:rPr lang="en-US"/>
              <a:t/>
            </a:r>
          </a:p>
          <a:p>
            <a:r>
              <a:rPr lang="en-US"/>
              <a:t>Tēvi saskaras ar izaicinājumiem, īpaši vientuļo vecāku vai šķirtu ģimeņu gadījumos, kur sabiedrības gaidas un nepietiekams atbalsts no institūcijām un kopienām rada papildu šķēršļus. Neskatoties uz to, tēvi tiek atzīti par būtisku bērnu drošības un disciplīnas nodrošinātājiem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**Tradicionālās dzimumu lomas:** </a:t>
            </a:r>
          </a:p>
          <a:p>
            <a:r>
              <a:rPr lang="en-US"/>
              <a:t>Aprakstīt, kā tradicionālās lomas ietekmē vīriešu iesaisti līdztiesības jautājumos.</a:t>
            </a:r>
          </a:p>
          <a:p>
            <a:r>
              <a:rPr lang="en-US"/>
              <a:t>- **Mentālā veselība un stigma:** </a:t>
            </a:r>
          </a:p>
          <a:p>
            <a:r>
              <a:rPr lang="en-US"/>
              <a:t>Vīriešu stigmatizācija meklēt palīdzību mentālās veselības jomā.</a:t>
            </a:r>
          </a:p>
          <a:p>
            <a:r>
              <a:rPr lang="en-US"/>
              <a:t>- **Ekonomiskais un sociālais spiediens:** </a:t>
            </a:r>
          </a:p>
          <a:p>
            <a:r>
              <a:rPr lang="en-US"/>
              <a:t>Ietekme uz vīriešu izvēlēm un viņu dzīves kvalitāti.</a:t>
            </a:r>
          </a:p>
          <a:p>
            <a:r>
              <a:rPr lang="en-US"/>
              <a:t/>
            </a:r>
          </a:p>
          <a:p>
            <a:r>
              <a:rPr lang="en-US"/>
              <a:t>Latvijas vīrieši saskaras ar ievērojamiem izaicinājumiem saistībā ar atkarībām un pašnāvībām, kas ir viena no nopietnākajām problēmām valstī.</a:t>
            </a:r>
          </a:p>
          <a:p>
            <a:r>
              <a:rPr lang="en-US"/>
              <a:t/>
            </a:r>
          </a:p>
          <a:p>
            <a:r>
              <a:rPr lang="en-US"/>
              <a:t>### 1. **Atkarību izplatība**</a:t>
            </a:r>
          </a:p>
          <a:p>
            <a:r>
              <a:rPr lang="en-US"/>
              <a:t>Atkarības, it īpaši alkoholisms un smēķēšana, ir liela problēma Latvijas vīriešu vidū:</a:t>
            </a:r>
          </a:p>
          <a:p>
            <a:r>
              <a:rPr lang="en-US"/>
              <a:t>- **Alkohola lietošana:** Saskaņā ar Pasaules Veselības organizācijas (PVO) datiem, alkohola patēriņš Latvijā ir augsts, un vīrieši to lieto daudz biežāk nekā sievietes. Alkohola lietošana ir saistīta ar augstāku mirstības līmeni no aknu slimībām, sirds slimībām un traumām.</a:t>
            </a:r>
          </a:p>
          <a:p>
            <a:r>
              <a:rPr lang="en-US"/>
              <a:t>- **Smēķēšana:** Latvijā vīriešu vidū ir augsta smēķēšanas izplatība. Aptuveni 30% vīriešu regulāri smēķē, kas ievērojami palielina plaušu vēža un citu elpceļu slimību risku【33†source】.</a:t>
            </a:r>
          </a:p>
          <a:p>
            <a:r>
              <a:rPr lang="en-US"/>
              <a:t/>
            </a:r>
          </a:p>
          <a:p>
            <a:r>
              <a:rPr lang="en-US"/>
              <a:t>### 2. **Pašnāvības rādītāji**</a:t>
            </a:r>
          </a:p>
          <a:p>
            <a:r>
              <a:rPr lang="en-US"/>
              <a:t>Latvija ir viena no valstīm Eiropas Savienībā ar augstākajiem pašnāvību rādītājiem, un šī problēma īpaši skar vīriešus:</a:t>
            </a:r>
          </a:p>
          <a:p>
            <a:r>
              <a:rPr lang="en-US"/>
              <a:t>- **Pašnāvību statistika:** Latvijas vīrieši veic pašnāvības četras līdz piecas reizes biežāk nekā sievietes. 2022. gadā pašnāvību līmenis vīriešu vidū bija aptuveni 30 uz 100 000 iedzīvotāju, kas ir viens no augstākajiem rādītājiem Eiropā【32†source】. Tas norāda uz smagām mentālās veselības problēmām, ko bieži vien sarežģī stigmas un nepietiekama pieeja profesionālai palīdzībai.</a:t>
            </a:r>
          </a:p>
          <a:p>
            <a:r>
              <a:rPr lang="en-US"/>
              <a:t/>
            </a:r>
          </a:p>
          <a:p>
            <a:r>
              <a:rPr lang="en-US"/>
              <a:t>### Cēloņi:</a:t>
            </a:r>
          </a:p>
          <a:p>
            <a:r>
              <a:rPr lang="en-US"/>
              <a:t>Vīriešu augsto pašnāvību un atkarību līmeni ietekmē vairāki faktori:</a:t>
            </a:r>
          </a:p>
          <a:p>
            <a:r>
              <a:rPr lang="en-US"/>
              <a:t>- **Stigmas saistībā ar emocionālo palīdzību:** Vīrieši bieži vien vilcinās meklēt palīdzību emocionālo vai mentālās veselības problēmu gadījumā, jo pastāv spiediens būt "stipram" un nevainot citus savās problēmās.</a:t>
            </a:r>
          </a:p>
          <a:p>
            <a:r>
              <a:rPr lang="en-US"/>
              <a:t>- **Sociālais un ekonomiskais stress:** Ekonomiskais spiediens, bezdarbs un grūtības nodrošināt ģimenes labklājību var veicināt depresiju un pašnāvības.</a:t>
            </a:r>
          </a:p>
          <a:p>
            <a:r>
              <a:rPr lang="en-US"/>
              <a:t/>
            </a:r>
          </a:p>
          <a:p>
            <a:r>
              <a:rPr lang="en-US"/>
              <a:t>Šie dati norāda uz būtisku nepieciešamību pēc mentālās veselības atbalsta un profilakses pasākumiem, lai palīdzētu mazināt atkarību un pašnāvību risku Latvijas vīriešu vidū.</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**Izglītības sistēmas ietekme:** Kā izglītības sistēma veicina vai kavē dzimumu līdztiesību (piemēram, priekšmetu izvēle, izglītības rezultāti).</a:t>
            </a:r>
          </a:p>
          <a:p>
            <a:r>
              <a:rPr lang="en-US"/>
              <a:t>- **Jauno vīriešu izglītības izaicinājumi:** </a:t>
            </a:r>
          </a:p>
          <a:p>
            <a:r>
              <a:rPr lang="en-US"/>
              <a:t>Datu apskats par izglītības sasniegumiem, piesaisti dažādām profesijām un karjeras iespējām.</a:t>
            </a:r>
          </a:p>
          <a:p>
            <a:r>
              <a:rPr lang="en-US"/>
              <a:t>- **Zēnu audzināšana un atbalsts:** </a:t>
            </a:r>
          </a:p>
          <a:p>
            <a:r>
              <a:rPr lang="en-US"/>
              <a:t>Loma, kā vecāki un sabiedrība var atbalstīt zēnus izglītības ceļā, veicinot emocionālo inteliģenci un prasmi meklēt palīdzību.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Dati par attieksmi pret līdztiesību:** Jaunākie dati par vīriešu attieksmi un dalību mājsaimniecības darbos.</a:t>
            </a:r>
          </a:p>
          <a:p>
            <a:r>
              <a:rPr lang="en-US"/>
              <a:t>- **Mentālās veselības jautājumi:** Dati par vīriešu pieeju psihologiem un psihoterapeitiem, kā arī pašnāvību un atkarību rādītājiem.</a:t>
            </a:r>
          </a:p>
          <a:p>
            <a:r>
              <a:rPr lang="en-US"/>
              <a:t>- **Brīvā laika pavadīšana:** Statistika par vīriešu brīvā laika aktivitātēm, tostarp sporta, tehnoloģiju, kultūras un sociālajām aktivitātēm.</a:t>
            </a:r>
          </a:p>
          <a:p>
            <a:r>
              <a:rPr lang="en-US"/>
              <a:t/>
            </a:r>
          </a:p>
          <a:p>
            <a:r>
              <a:rPr lang="en-US"/>
              <a:t>Šeit ir kopsavilkums par Latvijas vīriešu attieksmi pret līdztiesību, viņu dalību mājsaimniecības darbos, kā arī mentālās veselības jautājumiem, iekļaujot datus par vīriešu pieeju psihologiem, pašnāvību un atkarību rādītājiem.</a:t>
            </a:r>
          </a:p>
          <a:p>
            <a:r>
              <a:rPr lang="en-US"/>
              <a:t/>
            </a:r>
          </a:p>
          <a:p>
            <a:r>
              <a:rPr lang="en-US"/>
              <a:t>### Kopsavilkums</a:t>
            </a:r>
          </a:p>
          <a:p>
            <a:r>
              <a:rPr lang="en-US"/>
              <a:t/>
            </a:r>
          </a:p>
          <a:p>
            <a:r>
              <a:rPr lang="en-US"/>
              <a:t>#### Dati par attieksmi pret līdztiesību</a:t>
            </a:r>
          </a:p>
          <a:p>
            <a:r>
              <a:rPr lang="en-US"/>
              <a:t>- Latvija ieņem 19. vietu ES dzimumu līdztiesības indeksā ar 61,5 punktiem. Tas ir zem vidējā rādītāja (70,2).</a:t>
            </a:r>
          </a:p>
          <a:p>
            <a:r>
              <a:rPr lang="en-US"/>
              <a:t>- Vīrieši veido 16,3% no bērna kopšanas pabalsta saņēmējiem, norādot uz ierobežotu līdzdalību bērnu aprūpē【84†source】【85†source】.</a:t>
            </a:r>
          </a:p>
          <a:p>
            <a:r>
              <a:rPr lang="en-US"/>
              <a:t/>
            </a:r>
          </a:p>
          <a:p>
            <a:r>
              <a:rPr lang="en-US"/>
              <a:t>#### Mentālās veselības jautājumi</a:t>
            </a:r>
          </a:p>
          <a:p>
            <a:r>
              <a:rPr lang="en-US"/>
              <a:t>- Vīriešiem ir augsts pašnāvību rādītājs: 14,4 uz 100 000 iedzīvotāju (trīs reizes augstāks nekā sievietēm).</a:t>
            </a:r>
          </a:p>
          <a:p>
            <a:r>
              <a:rPr lang="en-US"/>
              <a:t>- Apmēram 25% vīriešu saskaras ar garīgās veselības problēmām, taču tikai daļa meklē palīdzību【84†source】【85†source】.</a:t>
            </a:r>
          </a:p>
          <a:p>
            <a:r>
              <a:rPr lang="en-US"/>
              <a:t/>
            </a:r>
          </a:p>
          <a:p>
            <a:r>
              <a:rPr lang="en-US"/>
              <a:t>Šie dati uzsver nepieciešamību pēc atbalsta un resursiem vīriešu mentālās veselības uzlabošanai un aktīvai iesaistei līdztiesības jautājumos.</a:t>
            </a:r>
          </a:p>
          <a:p>
            <a:r>
              <a:rPr lang="en-US"/>
              <a:t/>
            </a:r>
          </a:p>
          <a:p>
            <a:r>
              <a:rPr lang="en-US"/>
              <a:t>### 5. Statistika un pētījumi</a:t>
            </a:r>
          </a:p>
          <a:p>
            <a:r>
              <a:rPr lang="en-US"/>
              <a:t/>
            </a:r>
          </a:p>
          <a:p>
            <a:r>
              <a:rPr lang="en-US"/>
              <a:t>#### Dati par attieksmi pret līdztiesību</a:t>
            </a:r>
          </a:p>
          <a:p>
            <a:r>
              <a:rPr lang="en-US"/>
              <a:t>Saskaņā ar 2023. gada dzimumu līdztiesības indeksu, Latvija ieņem 19. vietu Eiropas Savienībā ar 61,5 punktiem no 100, kas ir zem vidējā ES rādītāja (70,2). Šis indekss vērtē dzimumu līdztiesību sešās dimensijās: zināšanas, darbs, nauda, laiks, veselība un vara, kā arī papildu dimensijās, piemēram, vardarbība un nevienlīdzība【84†source】【85†source】. Vīriešu attieksme pret dzimumu līdztiesību kopumā ir pozitīva, bet joprojām pastāv tradīcijas un stereotipi, kas ietekmē viņu iesaisti līdztiesības jautājumos. Par bērna kopšanas pabalstu saņēmējiem vīrieši veido 16,3%, kas norāda uz ierobežotu vīriešu līdzdalību bērnu aprūpē salīdzinājumā ar sievietēm【85†source】.</a:t>
            </a:r>
          </a:p>
          <a:p>
            <a:r>
              <a:rPr lang="en-US"/>
              <a:t/>
            </a:r>
          </a:p>
          <a:p>
            <a:r>
              <a:rPr lang="en-US"/>
              <a:t>#### Mentālās veselības jautājumi</a:t>
            </a:r>
          </a:p>
          <a:p>
            <a:r>
              <a:rPr lang="en-US"/>
              <a:t>Latvijā vīriešu piekļuve psihologiem un psihoterapeitiem ir zema, kas var būt saistīts ar stigmu un tradicionālajām dzimumu lomām, kas liek vīriešiem izvairīties no palīdzības meklēšanas. 2023. gada dati liecina, ka vīriešiem ir augsts pašnāvību rādītājs, un vīrieši biežāk cieš no atkarībām nekā sievietes. Latvijā 2022. gadā pašnāvību skaits vīriešiem bija 14,4 uz 100 000 iedzīvotāju, kas ir gandrīz trīs reizes augstāks nekā sievietēm【84†source】【85†source】.</a:t>
            </a:r>
          </a:p>
          <a:p>
            <a:r>
              <a:rPr lang="en-US"/>
              <a:t/>
            </a:r>
          </a:p>
          <a:p>
            <a:r>
              <a:rPr lang="en-US"/>
              <a:t>Jaunākie dati par psihiskās veselības stāvokli vīriešu vidū un atkarību rādītājiem liecina, ka apmēram 25% vīriešu Latvijā ir saskārušies ar kādām garīgās veselības problēmām, tomēr tikai daļa no viņiem meklē profesionālu palīdzību【84†source】.</a:t>
            </a:r>
          </a:p>
          <a:p>
            <a:r>
              <a:rPr lang="en-US"/>
              <a:t/>
            </a:r>
          </a:p>
          <a:p>
            <a:r>
              <a:rPr lang="en-US"/>
              <a:t>Šie dati apstiprina, ka vīriešiem ir nepieciešama lielāka atbalsta sistēma un iespējas aktīvi piedalīties līdztiesības jautājumu risināšanā, kā arī veicināt savu mentālo veselību. </a:t>
            </a:r>
          </a:p>
          <a:p>
            <a:r>
              <a:rPr lang="en-US"/>
              <a:t/>
            </a:r>
          </a:p>
          <a:p>
            <a:r>
              <a:rPr lang="en-US"/>
              <a:t>Lai iegūtu detalizētāku informāciju, varat apskatīt [Centrālās statistikas pārvaldes statistiku](84) un [Eiropas dzimumu līdztiesības institūta datus](85).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p>
          <a:p>
            <a:r>
              <a:rPr lang="en-US"/>
              <a:t>sporto (indivuālais sports, komandu sports, tautas sports)</a:t>
            </a:r>
          </a:p>
          <a:p>
            <a:r>
              <a:rPr lang="en-US"/>
              <a:t>iet pārgājienos</a:t>
            </a:r>
          </a:p>
          <a:p>
            <a:r>
              <a:rPr lang="en-US"/>
              <a:t>medī</a:t>
            </a:r>
          </a:p>
          <a:p>
            <a:r>
              <a:rPr lang="en-US"/>
              <a:t>makšķerē</a:t>
            </a:r>
          </a:p>
          <a:p>
            <a:r>
              <a:rPr lang="en-US"/>
              <a:t>darba lauku/ mājas darbus</a:t>
            </a:r>
          </a:p>
          <a:p>
            <a:r>
              <a:rPr lang="en-US"/>
              <a:t>iet Zemessardzē</a:t>
            </a:r>
          </a:p>
          <a:p>
            <a:r>
              <a:rPr lang="en-US"/>
              <a:t>Kļūst par mentoriem</a:t>
            </a:r>
          </a:p>
          <a:p>
            <a:r>
              <a:rPr lang="en-US"/>
              <a:t>Ir dažādu prof forumu biedri</a:t>
            </a:r>
          </a:p>
          <a:p>
            <a:r>
              <a:rPr lang="en-US"/>
              <a:t>Iesaistās brīvprātīgajā darbā </a:t>
            </a:r>
          </a:p>
          <a:p>
            <a:r>
              <a:rPr lang="en-US"/>
              <a:t>turpina mācīties</a:t>
            </a:r>
          </a:p>
          <a:p>
            <a:r>
              <a:rPr lang="en-US"/>
              <a:t>jaunsargu instruktori/ VAM instruktori</a:t>
            </a:r>
          </a:p>
          <a:p>
            <a:r>
              <a:rPr lang="en-US"/>
              <a:t/>
            </a:r>
          </a:p>
          <a:p>
            <a:r>
              <a:rPr lang="en-US"/>
              <a:t>Iet terapijā</a:t>
            </a:r>
          </a:p>
          <a:p>
            <a:r>
              <a:rPr lang="en-US"/>
              <a:t>(vai pie psihologa)</a:t>
            </a:r>
          </a:p>
          <a:p>
            <a:r>
              <a:rPr lang="en-US"/>
              <a:t>Ir vīru grupu dalībnieki</a:t>
            </a:r>
          </a:p>
          <a:p>
            <a:r>
              <a:rPr lang="en-US"/>
              <a:t>Rūpējas par savu mentālo un garīgo attīstību - apmeklē mācības, seminārus, retrītus</a:t>
            </a:r>
          </a:p>
          <a:p>
            <a:r>
              <a:rPr lang="en-US"/>
              <a:t>Ir iesaistīt tēvi, izglītojas jautājumā</a:t>
            </a:r>
          </a:p>
          <a:p>
            <a:r>
              <a:rPr lang="en-US"/>
              <a:t/>
            </a:r>
          </a:p>
          <a:p>
            <a:r>
              <a:rPr lang="en-US"/>
              <a:t/>
            </a:r>
          </a:p>
          <a:p>
            <a:r>
              <a:rPr lang="en-US"/>
              <a:t>Kā atainot? Labi pašam, labi ģimenei, labi sabiedrībai</a:t>
            </a:r>
          </a:p>
          <a:p>
            <a:r>
              <a:rPr lang="en-US"/>
              <a:t/>
            </a:r>
          </a:p>
          <a:p>
            <a:r>
              <a:rPr lang="en-US"/>
              <a:t>Kas ir sociāli pieņemami? Kas ir sociāli nepieņemami? No šīm lietām!!</a:t>
            </a:r>
          </a:p>
          <a:p>
            <a:r>
              <a:rPr lang="en-US"/>
              <a:t/>
            </a:r>
          </a:p>
          <a:p>
            <a:r>
              <a:rPr lang="en-US"/>
              <a:t>-</a:t>
            </a:r>
          </a:p>
          <a:p>
            <a:r>
              <a:rPr lang="en-US"/>
              <a:t>kaitējoši, augsta riska hobiji</a:t>
            </a:r>
          </a:p>
          <a:p>
            <a:r>
              <a:rPr lang="en-US"/>
              <a:t>atkarības - alko, nikotīns, narkotikas, sex, darbs, spēļu/ ekrānu</a:t>
            </a:r>
          </a:p>
          <a:p>
            <a:r>
              <a:rPr lang="en-US"/>
              <a:t>riskanta uzvedība</a:t>
            </a:r>
          </a:p>
          <a:p>
            <a:r>
              <a:rPr lang="en-US"/>
              <a:t>nedara labās lietas ^^</a:t>
            </a:r>
          </a:p>
          <a:p>
            <a:r>
              <a:rPr lang="en-US"/>
              <a:t>Vardarbība visās izpausmēs un spektrā</a:t>
            </a:r>
          </a:p>
          <a:p>
            <a:r>
              <a:rPr lang="en-US"/>
              <a:t/>
            </a:r>
          </a:p>
          <a:p>
            <a:r>
              <a:rPr lang="en-US"/>
              <a:t>geimings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
            </a:r>
          </a:p>
          <a:p>
            <a:r>
              <a:rPr lang="en-US"/>
              <a:t>+</a:t>
            </a:r>
          </a:p>
          <a:p>
            <a:r>
              <a:rPr lang="en-US"/>
              <a:t>Meditācija</a:t>
            </a:r>
          </a:p>
          <a:p>
            <a:r>
              <a:rPr lang="en-US"/>
              <a:t>Pašrefleksija</a:t>
            </a:r>
          </a:p>
          <a:p>
            <a:r>
              <a:rPr lang="en-US"/>
              <a:t>Izglītošanās</a:t>
            </a:r>
          </a:p>
          <a:p>
            <a:r>
              <a:rPr lang="en-US"/>
              <a:t/>
            </a:r>
          </a:p>
          <a:p>
            <a:r>
              <a:rPr lang="en-US"/>
              <a:t>-</a:t>
            </a:r>
          </a:p>
          <a:p>
            <a:r>
              <a:rPr lang="en-US"/>
              <a:t>Vardarbība</a:t>
            </a:r>
          </a:p>
          <a:p>
            <a:r>
              <a:rPr lang="en-US"/>
              <a:t>Paškaitējums</a:t>
            </a:r>
          </a:p>
          <a:p>
            <a:r>
              <a:rPr lang="en-US"/>
              <a:t>Atkarības</a:t>
            </a:r>
          </a:p>
          <a:p>
            <a:r>
              <a:rPr lang="en-US"/>
              <a:t>Impulsivitāte</a:t>
            </a:r>
          </a:p>
          <a:p>
            <a:r>
              <a:rPr lang="en-US"/>
              <a:t>Esmu kāds esmu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EBE8D8"/>
        </a:solidFill>
      </p:bgPr>
    </p:bg>
    <p:spTree>
      <p:nvGrpSpPr>
        <p:cNvPr id="1" name=""/>
        <p:cNvGrpSpPr/>
        <p:nvPr/>
      </p:nvGrpSpPr>
      <p:grpSpPr>
        <a:xfrm>
          <a:off x="0" y="0"/>
          <a:ext cx="0" cy="0"/>
          <a:chOff x="0" y="0"/>
          <a:chExt cx="0" cy="0"/>
        </a:xfrm>
      </p:grpSpPr>
      <p:sp>
        <p:nvSpPr>
          <p:cNvPr name="TextBox 2" id="2"/>
          <p:cNvSpPr txBox="true"/>
          <p:nvPr/>
        </p:nvSpPr>
        <p:spPr>
          <a:xfrm rot="0">
            <a:off x="829427" y="1187719"/>
            <a:ext cx="17094118" cy="7492520"/>
          </a:xfrm>
          <a:prstGeom prst="rect">
            <a:avLst/>
          </a:prstGeom>
        </p:spPr>
        <p:txBody>
          <a:bodyPr anchor="t" rtlCol="false" tIns="0" lIns="0" bIns="0" rIns="0">
            <a:spAutoFit/>
          </a:bodyPr>
          <a:lstStyle/>
          <a:p>
            <a:pPr algn="l">
              <a:lnSpc>
                <a:spcPts val="12336"/>
              </a:lnSpc>
            </a:pPr>
            <a:r>
              <a:rPr lang="en-US" b="true" sz="13409" spc="992">
                <a:solidFill>
                  <a:srgbClr val="253532"/>
                </a:solidFill>
                <a:latin typeface="Open Sauce Heavy"/>
                <a:ea typeface="Open Sauce Heavy"/>
                <a:cs typeface="Open Sauce Heavy"/>
                <a:sym typeface="Open Sauce Heavy"/>
              </a:rPr>
              <a:t>VĪRIEŠI PAR LĪDZTIESĪBU. </a:t>
            </a:r>
          </a:p>
          <a:p>
            <a:pPr algn="l">
              <a:lnSpc>
                <a:spcPts val="9163"/>
              </a:lnSpc>
            </a:pPr>
            <a:r>
              <a:rPr lang="en-US" b="true" sz="8810" spc="-176">
                <a:solidFill>
                  <a:srgbClr val="253532"/>
                </a:solidFill>
                <a:latin typeface="Open Sauce Heavy"/>
                <a:ea typeface="Open Sauce Heavy"/>
                <a:cs typeface="Open Sauce Heavy"/>
                <a:sym typeface="Open Sauce Heavy"/>
              </a:rPr>
              <a:t>KUR ESAM UN KAS VĒL PAVEICAMS DZIMUMU LĪDZTIESĪBAS STIPRINĀŠANĀ?</a:t>
            </a:r>
          </a:p>
          <a:p>
            <a:pPr algn="l">
              <a:lnSpc>
                <a:spcPts val="7395"/>
              </a:lnSpc>
            </a:pPr>
          </a:p>
        </p:txBody>
      </p:sp>
      <p:sp>
        <p:nvSpPr>
          <p:cNvPr name="TextBox 3" id="3"/>
          <p:cNvSpPr txBox="true"/>
          <p:nvPr/>
        </p:nvSpPr>
        <p:spPr>
          <a:xfrm rot="0">
            <a:off x="1028700" y="8440475"/>
            <a:ext cx="8224623" cy="1889760"/>
          </a:xfrm>
          <a:prstGeom prst="rect">
            <a:avLst/>
          </a:prstGeom>
        </p:spPr>
        <p:txBody>
          <a:bodyPr anchor="t" rtlCol="false" tIns="0" lIns="0" bIns="0" rIns="0">
            <a:spAutoFit/>
          </a:bodyPr>
          <a:lstStyle/>
          <a:p>
            <a:pPr algn="l">
              <a:lnSpc>
                <a:spcPts val="5040"/>
              </a:lnSpc>
            </a:pPr>
            <a:r>
              <a:rPr lang="en-US" sz="3600" spc="72" u="sng">
                <a:solidFill>
                  <a:srgbClr val="253532"/>
                </a:solidFill>
                <a:latin typeface="Open Sauce"/>
                <a:ea typeface="Open Sauce"/>
                <a:cs typeface="Open Sauce"/>
                <a:sym typeface="Open Sauce"/>
              </a:rPr>
              <a:t>Lauris Bokišs, Biedrība Tēvi</a:t>
            </a:r>
          </a:p>
          <a:p>
            <a:pPr algn="l">
              <a:lnSpc>
                <a:spcPts val="5040"/>
              </a:lnSpc>
            </a:pPr>
            <a:r>
              <a:rPr lang="en-US" sz="3600" spc="72" u="sng">
                <a:solidFill>
                  <a:srgbClr val="253532"/>
                </a:solidFill>
                <a:latin typeface="Open Sauce"/>
                <a:ea typeface="Open Sauce"/>
                <a:cs typeface="Open Sauce"/>
                <a:sym typeface="Open Sauce"/>
              </a:rPr>
              <a:t>17.10.2024.</a:t>
            </a:r>
          </a:p>
          <a:p>
            <a:pPr algn="l">
              <a:lnSpc>
                <a:spcPts val="5040"/>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53532"/>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6640456" cy="10287000"/>
          </a:xfrm>
          <a:custGeom>
            <a:avLst/>
            <a:gdLst/>
            <a:ahLst/>
            <a:cxnLst/>
            <a:rect r="r" b="b" t="t" l="l"/>
            <a:pathLst>
              <a:path h="10287000" w="6640456">
                <a:moveTo>
                  <a:pt x="0" y="0"/>
                </a:moveTo>
                <a:lnTo>
                  <a:pt x="6640456" y="0"/>
                </a:lnTo>
                <a:lnTo>
                  <a:pt x="6640456" y="10287000"/>
                </a:lnTo>
                <a:lnTo>
                  <a:pt x="0" y="10287000"/>
                </a:lnTo>
                <a:lnTo>
                  <a:pt x="0" y="0"/>
                </a:lnTo>
                <a:close/>
              </a:path>
            </a:pathLst>
          </a:custGeom>
          <a:blipFill>
            <a:blip r:embed="rId3"/>
            <a:stretch>
              <a:fillRect l="-66258" t="0" r="-66258" b="0"/>
            </a:stretch>
          </a:blipFill>
        </p:spPr>
      </p:sp>
      <p:sp>
        <p:nvSpPr>
          <p:cNvPr name="TextBox 3" id="3"/>
          <p:cNvSpPr txBox="true"/>
          <p:nvPr/>
        </p:nvSpPr>
        <p:spPr>
          <a:xfrm rot="0">
            <a:off x="7900260" y="1249362"/>
            <a:ext cx="9359040" cy="6324600"/>
          </a:xfrm>
          <a:prstGeom prst="rect">
            <a:avLst/>
          </a:prstGeom>
        </p:spPr>
        <p:txBody>
          <a:bodyPr anchor="t" rtlCol="false" tIns="0" lIns="0" bIns="0" rIns="0">
            <a:spAutoFit/>
          </a:bodyPr>
          <a:lstStyle/>
          <a:p>
            <a:pPr algn="l" marL="0" indent="0" lvl="0">
              <a:lnSpc>
                <a:spcPts val="9900"/>
              </a:lnSpc>
            </a:pPr>
            <a:r>
              <a:rPr lang="en-US" b="true" sz="9000" u="none">
                <a:solidFill>
                  <a:srgbClr val="EBE8D8"/>
                </a:solidFill>
                <a:latin typeface="Open Sauce Heavy"/>
                <a:ea typeface="Open Sauce Heavy"/>
                <a:cs typeface="Open Sauce Heavy"/>
                <a:sym typeface="Open Sauce Heavy"/>
              </a:rPr>
              <a:t>SKATĪJUMS UZ VĪRIEŠU LOMU DZIMUMU LĪDZTIESĪBAS VEICINĀŠANĀ</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BE8D8"/>
        </a:solidFill>
      </p:bgPr>
    </p:bg>
    <p:spTree>
      <p:nvGrpSpPr>
        <p:cNvPr id="1" name=""/>
        <p:cNvGrpSpPr/>
        <p:nvPr/>
      </p:nvGrpSpPr>
      <p:grpSpPr>
        <a:xfrm>
          <a:off x="0" y="0"/>
          <a:ext cx="0" cy="0"/>
          <a:chOff x="0" y="0"/>
          <a:chExt cx="0" cy="0"/>
        </a:xfrm>
      </p:grpSpPr>
      <p:sp>
        <p:nvSpPr>
          <p:cNvPr name="TextBox 2" id="2"/>
          <p:cNvSpPr txBox="true"/>
          <p:nvPr/>
        </p:nvSpPr>
        <p:spPr>
          <a:xfrm rot="0">
            <a:off x="614779" y="1236006"/>
            <a:ext cx="7800447" cy="6593875"/>
          </a:xfrm>
          <a:prstGeom prst="rect">
            <a:avLst/>
          </a:prstGeom>
        </p:spPr>
        <p:txBody>
          <a:bodyPr anchor="t" rtlCol="false" tIns="0" lIns="0" bIns="0" rIns="0">
            <a:spAutoFit/>
          </a:bodyPr>
          <a:lstStyle/>
          <a:p>
            <a:pPr algn="l">
              <a:lnSpc>
                <a:spcPts val="9297"/>
              </a:lnSpc>
            </a:pPr>
            <a:r>
              <a:rPr lang="en-US" sz="8452" b="true">
                <a:solidFill>
                  <a:srgbClr val="253532"/>
                </a:solidFill>
                <a:latin typeface="Open Sauce Heavy"/>
                <a:ea typeface="Open Sauce Heavy"/>
                <a:cs typeface="Open Sauce Heavy"/>
                <a:sym typeface="Open Sauce Heavy"/>
              </a:rPr>
              <a:t>STEREOTIPI &amp; IZAICINĀJUMI</a:t>
            </a:r>
          </a:p>
          <a:p>
            <a:pPr algn="l">
              <a:lnSpc>
                <a:spcPts val="9297"/>
              </a:lnSpc>
            </a:pPr>
          </a:p>
          <a:p>
            <a:pPr algn="l">
              <a:lnSpc>
                <a:spcPts val="7428"/>
              </a:lnSpc>
            </a:pPr>
            <a:r>
              <a:rPr lang="en-US" sz="6752" b="true">
                <a:solidFill>
                  <a:srgbClr val="253532"/>
                </a:solidFill>
                <a:latin typeface="Open Sauce Heavy"/>
                <a:ea typeface="Open Sauce Heavy"/>
                <a:cs typeface="Open Sauce Heavy"/>
                <a:sym typeface="Open Sauce Heavy"/>
              </a:rPr>
              <a:t>“</a:t>
            </a:r>
            <a:r>
              <a:rPr lang="en-US" sz="6752" b="true">
                <a:solidFill>
                  <a:srgbClr val="253532"/>
                </a:solidFill>
                <a:latin typeface="Open Sauce Heavy"/>
                <a:ea typeface="Open Sauce Heavy"/>
                <a:cs typeface="Open Sauce Heavy"/>
                <a:sym typeface="Open Sauce Heavy"/>
              </a:rPr>
              <a:t>DŽENTELMEŅA KOMPLEKTS”</a:t>
            </a:r>
          </a:p>
          <a:p>
            <a:pPr algn="l" marL="0" indent="0" lvl="0">
              <a:lnSpc>
                <a:spcPts val="9297"/>
              </a:lnSpc>
            </a:pPr>
          </a:p>
        </p:txBody>
      </p:sp>
      <p:sp>
        <p:nvSpPr>
          <p:cNvPr name="TextBox 3" id="3"/>
          <p:cNvSpPr txBox="true"/>
          <p:nvPr/>
        </p:nvSpPr>
        <p:spPr>
          <a:xfrm rot="0">
            <a:off x="11042930" y="321037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Tradicionālās dzimumu lomas</a:t>
            </a:r>
          </a:p>
          <a:p>
            <a:pPr algn="l">
              <a:lnSpc>
                <a:spcPts val="5013"/>
              </a:lnSpc>
            </a:pPr>
          </a:p>
        </p:txBody>
      </p:sp>
      <p:sp>
        <p:nvSpPr>
          <p:cNvPr name="TextBox 4" id="4"/>
          <p:cNvSpPr txBox="true"/>
          <p:nvPr/>
        </p:nvSpPr>
        <p:spPr>
          <a:xfrm rot="0">
            <a:off x="11042930" y="5425720"/>
            <a:ext cx="6415643" cy="1283462"/>
          </a:xfrm>
          <a:prstGeom prst="rect">
            <a:avLst/>
          </a:prstGeom>
        </p:spPr>
        <p:txBody>
          <a:bodyPr anchor="t" rtlCol="false" tIns="0" lIns="0" bIns="0" rIns="0">
            <a:spAutoFit/>
          </a:bodyPr>
          <a:lstStyle/>
          <a:p>
            <a:pPr algn="l">
              <a:lnSpc>
                <a:spcPts val="5013"/>
              </a:lnSpc>
            </a:pPr>
            <a:r>
              <a:rPr lang="en-US" b="true" sz="4599" spc="303">
                <a:solidFill>
                  <a:srgbClr val="253532"/>
                </a:solidFill>
                <a:latin typeface="Open Sauce Bold"/>
                <a:ea typeface="Open Sauce Bold"/>
                <a:cs typeface="Open Sauce Bold"/>
                <a:sym typeface="Open Sauce Bold"/>
              </a:rPr>
              <a:t>Mentālā veselība un stigma</a:t>
            </a:r>
          </a:p>
        </p:txBody>
      </p:sp>
      <p:sp>
        <p:nvSpPr>
          <p:cNvPr name="TextBox 5" id="5"/>
          <p:cNvSpPr txBox="true"/>
          <p:nvPr/>
        </p:nvSpPr>
        <p:spPr>
          <a:xfrm rot="0">
            <a:off x="11042930" y="765923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Ekonomiskais un sociālais spiediens</a:t>
            </a:r>
          </a:p>
          <a:p>
            <a:pPr algn="l">
              <a:lnSpc>
                <a:spcPts val="5013"/>
              </a:lnSpc>
            </a:pPr>
          </a:p>
        </p:txBody>
      </p:sp>
      <p:grpSp>
        <p:nvGrpSpPr>
          <p:cNvPr name="Group 6" id="6"/>
          <p:cNvGrpSpPr/>
          <p:nvPr/>
        </p:nvGrpSpPr>
        <p:grpSpPr>
          <a:xfrm rot="0">
            <a:off x="9343273" y="7672515"/>
            <a:ext cx="1209471" cy="1209471"/>
            <a:chOff x="0" y="0"/>
            <a:chExt cx="1612627" cy="1612627"/>
          </a:xfrm>
        </p:grpSpPr>
        <p:grpSp>
          <p:nvGrpSpPr>
            <p:cNvPr name="Group 7" id="7"/>
            <p:cNvGrpSpPr/>
            <p:nvPr/>
          </p:nvGrpSpPr>
          <p:grpSpPr>
            <a:xfrm rot="0">
              <a:off x="0" y="0"/>
              <a:ext cx="1612627" cy="16126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9" id="9"/>
            <p:cNvSpPr/>
            <p:nvPr/>
          </p:nvSpPr>
          <p:spPr>
            <a:xfrm flipH="false" flipV="false" rot="0">
              <a:off x="457036" y="457036"/>
              <a:ext cx="698555" cy="698555"/>
            </a:xfrm>
            <a:custGeom>
              <a:avLst/>
              <a:gdLst/>
              <a:ahLst/>
              <a:cxnLst/>
              <a:rect r="r" b="b" t="t" l="l"/>
              <a:pathLst>
                <a:path h="698555" w="698555">
                  <a:moveTo>
                    <a:pt x="0" y="0"/>
                  </a:moveTo>
                  <a:lnTo>
                    <a:pt x="698555" y="0"/>
                  </a:lnTo>
                  <a:lnTo>
                    <a:pt x="698555" y="698555"/>
                  </a:lnTo>
                  <a:lnTo>
                    <a:pt x="0" y="6985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10" id="10"/>
          <p:cNvGrpSpPr/>
          <p:nvPr/>
        </p:nvGrpSpPr>
        <p:grpSpPr>
          <a:xfrm rot="0">
            <a:off x="9343273" y="5443665"/>
            <a:ext cx="1209471" cy="1209471"/>
            <a:chOff x="0" y="0"/>
            <a:chExt cx="1612627" cy="1612627"/>
          </a:xfrm>
        </p:grpSpPr>
        <p:grpSp>
          <p:nvGrpSpPr>
            <p:cNvPr name="Group 11" id="11"/>
            <p:cNvGrpSpPr/>
            <p:nvPr/>
          </p:nvGrpSpPr>
          <p:grpSpPr>
            <a:xfrm rot="0">
              <a:off x="0" y="0"/>
              <a:ext cx="1612627" cy="1612627"/>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13" id="13"/>
            <p:cNvSpPr/>
            <p:nvPr/>
          </p:nvSpPr>
          <p:spPr>
            <a:xfrm flipH="false" flipV="false" rot="0">
              <a:off x="437595" y="457036"/>
              <a:ext cx="737438" cy="698555"/>
            </a:xfrm>
            <a:custGeom>
              <a:avLst/>
              <a:gdLst/>
              <a:ahLst/>
              <a:cxnLst/>
              <a:rect r="r" b="b" t="t" l="l"/>
              <a:pathLst>
                <a:path h="698555" w="737438">
                  <a:moveTo>
                    <a:pt x="0" y="0"/>
                  </a:moveTo>
                  <a:lnTo>
                    <a:pt x="737438" y="0"/>
                  </a:lnTo>
                  <a:lnTo>
                    <a:pt x="737438" y="698555"/>
                  </a:lnTo>
                  <a:lnTo>
                    <a:pt x="0" y="6985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4" id="14"/>
          <p:cNvGrpSpPr/>
          <p:nvPr/>
        </p:nvGrpSpPr>
        <p:grpSpPr>
          <a:xfrm rot="0">
            <a:off x="9343273" y="3214815"/>
            <a:ext cx="1209471" cy="1209471"/>
            <a:chOff x="0" y="0"/>
            <a:chExt cx="1612627" cy="1612627"/>
          </a:xfrm>
        </p:grpSpPr>
        <p:grpSp>
          <p:nvGrpSpPr>
            <p:cNvPr name="Group 15" id="15"/>
            <p:cNvGrpSpPr/>
            <p:nvPr/>
          </p:nvGrpSpPr>
          <p:grpSpPr>
            <a:xfrm rot="0">
              <a:off x="0" y="0"/>
              <a:ext cx="1612627" cy="1612627"/>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17" id="17"/>
            <p:cNvSpPr/>
            <p:nvPr/>
          </p:nvSpPr>
          <p:spPr>
            <a:xfrm flipH="false" flipV="false" rot="0">
              <a:off x="452098" y="442846"/>
              <a:ext cx="708431" cy="726935"/>
            </a:xfrm>
            <a:custGeom>
              <a:avLst/>
              <a:gdLst/>
              <a:ahLst/>
              <a:cxnLst/>
              <a:rect r="r" b="b" t="t" l="l"/>
              <a:pathLst>
                <a:path h="726935" w="708431">
                  <a:moveTo>
                    <a:pt x="0" y="0"/>
                  </a:moveTo>
                  <a:lnTo>
                    <a:pt x="708431" y="0"/>
                  </a:lnTo>
                  <a:lnTo>
                    <a:pt x="708431" y="726935"/>
                  </a:lnTo>
                  <a:lnTo>
                    <a:pt x="0" y="7269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BE8D8"/>
        </a:solidFill>
      </p:bgPr>
    </p:bg>
    <p:spTree>
      <p:nvGrpSpPr>
        <p:cNvPr id="1" name=""/>
        <p:cNvGrpSpPr/>
        <p:nvPr/>
      </p:nvGrpSpPr>
      <p:grpSpPr>
        <a:xfrm>
          <a:off x="0" y="0"/>
          <a:ext cx="0" cy="0"/>
          <a:chOff x="0" y="0"/>
          <a:chExt cx="0" cy="0"/>
        </a:xfrm>
      </p:grpSpPr>
      <p:sp>
        <p:nvSpPr>
          <p:cNvPr name="TextBox 2" id="2"/>
          <p:cNvSpPr txBox="true"/>
          <p:nvPr/>
        </p:nvSpPr>
        <p:spPr>
          <a:xfrm rot="0">
            <a:off x="614779" y="1007406"/>
            <a:ext cx="7800447" cy="7051075"/>
          </a:xfrm>
          <a:prstGeom prst="rect">
            <a:avLst/>
          </a:prstGeom>
        </p:spPr>
        <p:txBody>
          <a:bodyPr anchor="t" rtlCol="false" tIns="0" lIns="0" bIns="0" rIns="0">
            <a:spAutoFit/>
          </a:bodyPr>
          <a:lstStyle/>
          <a:p>
            <a:pPr algn="l">
              <a:lnSpc>
                <a:spcPts val="9297"/>
              </a:lnSpc>
            </a:pPr>
            <a:r>
              <a:rPr lang="en-US" sz="8452" b="true">
                <a:solidFill>
                  <a:srgbClr val="253532"/>
                </a:solidFill>
                <a:latin typeface="Open Sauce Heavy"/>
                <a:ea typeface="Open Sauce Heavy"/>
                <a:cs typeface="Open Sauce Heavy"/>
                <a:sym typeface="Open Sauce Heavy"/>
              </a:rPr>
              <a:t>IZGLĪTĪBA </a:t>
            </a:r>
          </a:p>
          <a:p>
            <a:pPr algn="l">
              <a:lnSpc>
                <a:spcPts val="9297"/>
              </a:lnSpc>
            </a:pPr>
            <a:r>
              <a:rPr lang="en-US" sz="8452" b="true">
                <a:solidFill>
                  <a:srgbClr val="253532"/>
                </a:solidFill>
                <a:latin typeface="Open Sauce Heavy"/>
                <a:ea typeface="Open Sauce Heavy"/>
                <a:cs typeface="Open Sauce Heavy"/>
                <a:sym typeface="Open Sauce Heavy"/>
              </a:rPr>
              <a:t>&amp; </a:t>
            </a:r>
          </a:p>
          <a:p>
            <a:pPr algn="l">
              <a:lnSpc>
                <a:spcPts val="9297"/>
              </a:lnSpc>
            </a:pPr>
            <a:r>
              <a:rPr lang="en-US" sz="8452" b="true">
                <a:solidFill>
                  <a:srgbClr val="253532"/>
                </a:solidFill>
                <a:latin typeface="Open Sauce Heavy"/>
                <a:ea typeface="Open Sauce Heavy"/>
                <a:cs typeface="Open Sauce Heavy"/>
                <a:sym typeface="Open Sauce Heavy"/>
              </a:rPr>
              <a:t>JAUNIE VĪRIEŠI</a:t>
            </a:r>
          </a:p>
          <a:p>
            <a:pPr algn="l">
              <a:lnSpc>
                <a:spcPts val="9297"/>
              </a:lnSpc>
            </a:pPr>
          </a:p>
          <a:p>
            <a:pPr algn="l" marL="0" indent="0" lvl="0">
              <a:lnSpc>
                <a:spcPts val="9297"/>
              </a:lnSpc>
            </a:pPr>
          </a:p>
        </p:txBody>
      </p:sp>
      <p:sp>
        <p:nvSpPr>
          <p:cNvPr name="TextBox 3" id="3"/>
          <p:cNvSpPr txBox="true"/>
          <p:nvPr/>
        </p:nvSpPr>
        <p:spPr>
          <a:xfrm rot="0">
            <a:off x="11042930" y="321037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Izglītības sistēmas ietekme</a:t>
            </a:r>
          </a:p>
          <a:p>
            <a:pPr algn="l">
              <a:lnSpc>
                <a:spcPts val="5013"/>
              </a:lnSpc>
            </a:pPr>
          </a:p>
        </p:txBody>
      </p:sp>
      <p:sp>
        <p:nvSpPr>
          <p:cNvPr name="TextBox 4" id="4"/>
          <p:cNvSpPr txBox="true"/>
          <p:nvPr/>
        </p:nvSpPr>
        <p:spPr>
          <a:xfrm rot="0">
            <a:off x="11042930" y="5425720"/>
            <a:ext cx="6415643" cy="254076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Jauno vīriešu izglītības izaicinājumi</a:t>
            </a:r>
          </a:p>
          <a:p>
            <a:pPr algn="l">
              <a:lnSpc>
                <a:spcPts val="5013"/>
              </a:lnSpc>
            </a:pPr>
          </a:p>
        </p:txBody>
      </p:sp>
      <p:sp>
        <p:nvSpPr>
          <p:cNvPr name="TextBox 5" id="5"/>
          <p:cNvSpPr txBox="true"/>
          <p:nvPr/>
        </p:nvSpPr>
        <p:spPr>
          <a:xfrm rot="0">
            <a:off x="11042930" y="765923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Zēnu audzināšana un atbalsts</a:t>
            </a:r>
          </a:p>
          <a:p>
            <a:pPr algn="l">
              <a:lnSpc>
                <a:spcPts val="5013"/>
              </a:lnSpc>
            </a:pPr>
          </a:p>
        </p:txBody>
      </p:sp>
      <p:grpSp>
        <p:nvGrpSpPr>
          <p:cNvPr name="Group 6" id="6"/>
          <p:cNvGrpSpPr/>
          <p:nvPr/>
        </p:nvGrpSpPr>
        <p:grpSpPr>
          <a:xfrm rot="0">
            <a:off x="9343273" y="7672515"/>
            <a:ext cx="1209471" cy="1209471"/>
            <a:chOff x="0" y="0"/>
            <a:chExt cx="1612627" cy="1612627"/>
          </a:xfrm>
        </p:grpSpPr>
        <p:grpSp>
          <p:nvGrpSpPr>
            <p:cNvPr name="Group 7" id="7"/>
            <p:cNvGrpSpPr/>
            <p:nvPr/>
          </p:nvGrpSpPr>
          <p:grpSpPr>
            <a:xfrm rot="0">
              <a:off x="0" y="0"/>
              <a:ext cx="1612627" cy="16126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9" id="9"/>
            <p:cNvSpPr/>
            <p:nvPr/>
          </p:nvSpPr>
          <p:spPr>
            <a:xfrm flipH="false" flipV="false" rot="0">
              <a:off x="457036" y="457036"/>
              <a:ext cx="698555" cy="698555"/>
            </a:xfrm>
            <a:custGeom>
              <a:avLst/>
              <a:gdLst/>
              <a:ahLst/>
              <a:cxnLst/>
              <a:rect r="r" b="b" t="t" l="l"/>
              <a:pathLst>
                <a:path h="698555" w="698555">
                  <a:moveTo>
                    <a:pt x="0" y="0"/>
                  </a:moveTo>
                  <a:lnTo>
                    <a:pt x="698555" y="0"/>
                  </a:lnTo>
                  <a:lnTo>
                    <a:pt x="698555" y="698555"/>
                  </a:lnTo>
                  <a:lnTo>
                    <a:pt x="0" y="6985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10" id="10"/>
          <p:cNvGrpSpPr/>
          <p:nvPr/>
        </p:nvGrpSpPr>
        <p:grpSpPr>
          <a:xfrm rot="0">
            <a:off x="9343273" y="5443665"/>
            <a:ext cx="1209471" cy="1209471"/>
            <a:chOff x="0" y="0"/>
            <a:chExt cx="1612627" cy="1612627"/>
          </a:xfrm>
        </p:grpSpPr>
        <p:grpSp>
          <p:nvGrpSpPr>
            <p:cNvPr name="Group 11" id="11"/>
            <p:cNvGrpSpPr/>
            <p:nvPr/>
          </p:nvGrpSpPr>
          <p:grpSpPr>
            <a:xfrm rot="0">
              <a:off x="0" y="0"/>
              <a:ext cx="1612627" cy="1612627"/>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13" id="13"/>
            <p:cNvSpPr/>
            <p:nvPr/>
          </p:nvSpPr>
          <p:spPr>
            <a:xfrm flipH="false" flipV="false" rot="0">
              <a:off x="437595" y="457036"/>
              <a:ext cx="737438" cy="698555"/>
            </a:xfrm>
            <a:custGeom>
              <a:avLst/>
              <a:gdLst/>
              <a:ahLst/>
              <a:cxnLst/>
              <a:rect r="r" b="b" t="t" l="l"/>
              <a:pathLst>
                <a:path h="698555" w="737438">
                  <a:moveTo>
                    <a:pt x="0" y="0"/>
                  </a:moveTo>
                  <a:lnTo>
                    <a:pt x="737438" y="0"/>
                  </a:lnTo>
                  <a:lnTo>
                    <a:pt x="737438" y="698555"/>
                  </a:lnTo>
                  <a:lnTo>
                    <a:pt x="0" y="6985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4" id="14"/>
          <p:cNvGrpSpPr/>
          <p:nvPr/>
        </p:nvGrpSpPr>
        <p:grpSpPr>
          <a:xfrm rot="0">
            <a:off x="9343273" y="3214815"/>
            <a:ext cx="1209471" cy="1209471"/>
            <a:chOff x="0" y="0"/>
            <a:chExt cx="1612627" cy="1612627"/>
          </a:xfrm>
        </p:grpSpPr>
        <p:grpSp>
          <p:nvGrpSpPr>
            <p:cNvPr name="Group 15" id="15"/>
            <p:cNvGrpSpPr/>
            <p:nvPr/>
          </p:nvGrpSpPr>
          <p:grpSpPr>
            <a:xfrm rot="0">
              <a:off x="0" y="0"/>
              <a:ext cx="1612627" cy="1612627"/>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17" id="17"/>
            <p:cNvSpPr/>
            <p:nvPr/>
          </p:nvSpPr>
          <p:spPr>
            <a:xfrm flipH="false" flipV="false" rot="0">
              <a:off x="452098" y="442846"/>
              <a:ext cx="708431" cy="726935"/>
            </a:xfrm>
            <a:custGeom>
              <a:avLst/>
              <a:gdLst/>
              <a:ahLst/>
              <a:cxnLst/>
              <a:rect r="r" b="b" t="t" l="l"/>
              <a:pathLst>
                <a:path h="726935" w="708431">
                  <a:moveTo>
                    <a:pt x="0" y="0"/>
                  </a:moveTo>
                  <a:lnTo>
                    <a:pt x="708431" y="0"/>
                  </a:lnTo>
                  <a:lnTo>
                    <a:pt x="708431" y="726935"/>
                  </a:lnTo>
                  <a:lnTo>
                    <a:pt x="0" y="7269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BE8D8"/>
        </a:solidFill>
      </p:bgPr>
    </p:bg>
    <p:spTree>
      <p:nvGrpSpPr>
        <p:cNvPr id="1" name=""/>
        <p:cNvGrpSpPr/>
        <p:nvPr/>
      </p:nvGrpSpPr>
      <p:grpSpPr>
        <a:xfrm>
          <a:off x="0" y="0"/>
          <a:ext cx="0" cy="0"/>
          <a:chOff x="0" y="0"/>
          <a:chExt cx="0" cy="0"/>
        </a:xfrm>
      </p:grpSpPr>
      <p:sp>
        <p:nvSpPr>
          <p:cNvPr name="TextBox 2" id="2"/>
          <p:cNvSpPr txBox="true"/>
          <p:nvPr/>
        </p:nvSpPr>
        <p:spPr>
          <a:xfrm rot="0">
            <a:off x="614779" y="2764768"/>
            <a:ext cx="7800447" cy="3536350"/>
          </a:xfrm>
          <a:prstGeom prst="rect">
            <a:avLst/>
          </a:prstGeom>
        </p:spPr>
        <p:txBody>
          <a:bodyPr anchor="t" rtlCol="false" tIns="0" lIns="0" bIns="0" rIns="0">
            <a:spAutoFit/>
          </a:bodyPr>
          <a:lstStyle/>
          <a:p>
            <a:pPr algn="l">
              <a:lnSpc>
                <a:spcPts val="9297"/>
              </a:lnSpc>
            </a:pPr>
            <a:r>
              <a:rPr lang="en-US" sz="8452" b="true">
                <a:solidFill>
                  <a:srgbClr val="253532"/>
                </a:solidFill>
                <a:latin typeface="Open Sauce Heavy"/>
                <a:ea typeface="Open Sauce Heavy"/>
                <a:cs typeface="Open Sauce Heavy"/>
                <a:sym typeface="Open Sauce Heavy"/>
              </a:rPr>
              <a:t>STATISTIKA UN PĒTĪJUMI</a:t>
            </a:r>
          </a:p>
          <a:p>
            <a:pPr algn="l" marL="0" indent="0" lvl="0">
              <a:lnSpc>
                <a:spcPts val="9297"/>
              </a:lnSpc>
            </a:pPr>
          </a:p>
        </p:txBody>
      </p:sp>
      <p:sp>
        <p:nvSpPr>
          <p:cNvPr name="TextBox 3" id="3"/>
          <p:cNvSpPr txBox="true"/>
          <p:nvPr/>
        </p:nvSpPr>
        <p:spPr>
          <a:xfrm rot="0">
            <a:off x="11042930" y="321037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Dati par attieksmi pret līdztiesību</a:t>
            </a:r>
          </a:p>
          <a:p>
            <a:pPr algn="l">
              <a:lnSpc>
                <a:spcPts val="5013"/>
              </a:lnSpc>
            </a:pPr>
          </a:p>
        </p:txBody>
      </p:sp>
      <p:sp>
        <p:nvSpPr>
          <p:cNvPr name="TextBox 4" id="4"/>
          <p:cNvSpPr txBox="true"/>
          <p:nvPr/>
        </p:nvSpPr>
        <p:spPr>
          <a:xfrm rot="0">
            <a:off x="11042930" y="542572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Mentālās veselības jautājumi</a:t>
            </a:r>
          </a:p>
          <a:p>
            <a:pPr algn="l">
              <a:lnSpc>
                <a:spcPts val="5013"/>
              </a:lnSpc>
            </a:pPr>
          </a:p>
        </p:txBody>
      </p:sp>
      <p:sp>
        <p:nvSpPr>
          <p:cNvPr name="TextBox 5" id="5"/>
          <p:cNvSpPr txBox="true"/>
          <p:nvPr/>
        </p:nvSpPr>
        <p:spPr>
          <a:xfrm rot="0">
            <a:off x="11042930" y="7659230"/>
            <a:ext cx="6415643" cy="1912112"/>
          </a:xfrm>
          <a:prstGeom prst="rect">
            <a:avLst/>
          </a:prstGeom>
        </p:spPr>
        <p:txBody>
          <a:bodyPr anchor="t" rtlCol="false" tIns="0" lIns="0" bIns="0" rIns="0">
            <a:spAutoFit/>
          </a:bodyPr>
          <a:lstStyle/>
          <a:p>
            <a:pPr algn="l">
              <a:lnSpc>
                <a:spcPts val="5013"/>
              </a:lnSpc>
            </a:pPr>
            <a:r>
              <a:rPr lang="en-US" sz="4599" spc="303" b="true">
                <a:solidFill>
                  <a:srgbClr val="253532"/>
                </a:solidFill>
                <a:latin typeface="Open Sauce Bold"/>
                <a:ea typeface="Open Sauce Bold"/>
                <a:cs typeface="Open Sauce Bold"/>
                <a:sym typeface="Open Sauce Bold"/>
              </a:rPr>
              <a:t>Brīvā laika pavadīšana</a:t>
            </a:r>
          </a:p>
          <a:p>
            <a:pPr algn="l">
              <a:lnSpc>
                <a:spcPts val="5013"/>
              </a:lnSpc>
            </a:pPr>
          </a:p>
        </p:txBody>
      </p:sp>
      <p:grpSp>
        <p:nvGrpSpPr>
          <p:cNvPr name="Group 6" id="6"/>
          <p:cNvGrpSpPr/>
          <p:nvPr/>
        </p:nvGrpSpPr>
        <p:grpSpPr>
          <a:xfrm rot="0">
            <a:off x="9343273" y="7672515"/>
            <a:ext cx="1209471" cy="1209471"/>
            <a:chOff x="0" y="0"/>
            <a:chExt cx="1612627" cy="1612627"/>
          </a:xfrm>
        </p:grpSpPr>
        <p:grpSp>
          <p:nvGrpSpPr>
            <p:cNvPr name="Group 7" id="7"/>
            <p:cNvGrpSpPr/>
            <p:nvPr/>
          </p:nvGrpSpPr>
          <p:grpSpPr>
            <a:xfrm rot="0">
              <a:off x="0" y="0"/>
              <a:ext cx="1612627" cy="16126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9" id="9"/>
            <p:cNvSpPr/>
            <p:nvPr/>
          </p:nvSpPr>
          <p:spPr>
            <a:xfrm flipH="false" flipV="false" rot="0">
              <a:off x="457036" y="457036"/>
              <a:ext cx="698555" cy="698555"/>
            </a:xfrm>
            <a:custGeom>
              <a:avLst/>
              <a:gdLst/>
              <a:ahLst/>
              <a:cxnLst/>
              <a:rect r="r" b="b" t="t" l="l"/>
              <a:pathLst>
                <a:path h="698555" w="698555">
                  <a:moveTo>
                    <a:pt x="0" y="0"/>
                  </a:moveTo>
                  <a:lnTo>
                    <a:pt x="698555" y="0"/>
                  </a:lnTo>
                  <a:lnTo>
                    <a:pt x="698555" y="698555"/>
                  </a:lnTo>
                  <a:lnTo>
                    <a:pt x="0" y="6985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grpSp>
        <p:nvGrpSpPr>
          <p:cNvPr name="Group 10" id="10"/>
          <p:cNvGrpSpPr/>
          <p:nvPr/>
        </p:nvGrpSpPr>
        <p:grpSpPr>
          <a:xfrm rot="0">
            <a:off x="9343273" y="5443665"/>
            <a:ext cx="1209471" cy="1209471"/>
            <a:chOff x="0" y="0"/>
            <a:chExt cx="1612627" cy="1612627"/>
          </a:xfrm>
        </p:grpSpPr>
        <p:grpSp>
          <p:nvGrpSpPr>
            <p:cNvPr name="Group 11" id="11"/>
            <p:cNvGrpSpPr/>
            <p:nvPr/>
          </p:nvGrpSpPr>
          <p:grpSpPr>
            <a:xfrm rot="0">
              <a:off x="0" y="0"/>
              <a:ext cx="1612627" cy="1612627"/>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13" id="13"/>
            <p:cNvSpPr/>
            <p:nvPr/>
          </p:nvSpPr>
          <p:spPr>
            <a:xfrm flipH="false" flipV="false" rot="0">
              <a:off x="437595" y="457036"/>
              <a:ext cx="737438" cy="698555"/>
            </a:xfrm>
            <a:custGeom>
              <a:avLst/>
              <a:gdLst/>
              <a:ahLst/>
              <a:cxnLst/>
              <a:rect r="r" b="b" t="t" l="l"/>
              <a:pathLst>
                <a:path h="698555" w="737438">
                  <a:moveTo>
                    <a:pt x="0" y="0"/>
                  </a:moveTo>
                  <a:lnTo>
                    <a:pt x="737438" y="0"/>
                  </a:lnTo>
                  <a:lnTo>
                    <a:pt x="737438" y="698555"/>
                  </a:lnTo>
                  <a:lnTo>
                    <a:pt x="0" y="69855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grpSp>
        <p:nvGrpSpPr>
          <p:cNvPr name="Group 14" id="14"/>
          <p:cNvGrpSpPr/>
          <p:nvPr/>
        </p:nvGrpSpPr>
        <p:grpSpPr>
          <a:xfrm rot="0">
            <a:off x="9343273" y="3214815"/>
            <a:ext cx="1209471" cy="1209471"/>
            <a:chOff x="0" y="0"/>
            <a:chExt cx="1612627" cy="1612627"/>
          </a:xfrm>
        </p:grpSpPr>
        <p:grpSp>
          <p:nvGrpSpPr>
            <p:cNvPr name="Group 15" id="15"/>
            <p:cNvGrpSpPr/>
            <p:nvPr/>
          </p:nvGrpSpPr>
          <p:grpSpPr>
            <a:xfrm rot="0">
              <a:off x="0" y="0"/>
              <a:ext cx="1612627" cy="1612627"/>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53532">
                  <a:alpha val="4706"/>
                </a:srgbClr>
              </a:solidFill>
            </p:spPr>
          </p:sp>
        </p:grpSp>
        <p:sp>
          <p:nvSpPr>
            <p:cNvPr name="Freeform 17" id="17"/>
            <p:cNvSpPr/>
            <p:nvPr/>
          </p:nvSpPr>
          <p:spPr>
            <a:xfrm flipH="false" flipV="false" rot="0">
              <a:off x="452098" y="442846"/>
              <a:ext cx="708431" cy="726935"/>
            </a:xfrm>
            <a:custGeom>
              <a:avLst/>
              <a:gdLst/>
              <a:ahLst/>
              <a:cxnLst/>
              <a:rect r="r" b="b" t="t" l="l"/>
              <a:pathLst>
                <a:path h="726935" w="708431">
                  <a:moveTo>
                    <a:pt x="0" y="0"/>
                  </a:moveTo>
                  <a:lnTo>
                    <a:pt x="708431" y="0"/>
                  </a:lnTo>
                  <a:lnTo>
                    <a:pt x="708431" y="726935"/>
                  </a:lnTo>
                  <a:lnTo>
                    <a:pt x="0" y="7269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BE8D8"/>
        </a:solidFill>
      </p:bgPr>
    </p:bg>
    <p:spTree>
      <p:nvGrpSpPr>
        <p:cNvPr id="1" name=""/>
        <p:cNvGrpSpPr/>
        <p:nvPr/>
      </p:nvGrpSpPr>
      <p:grpSpPr>
        <a:xfrm>
          <a:off x="0" y="0"/>
          <a:ext cx="0" cy="0"/>
          <a:chOff x="0" y="0"/>
          <a:chExt cx="0" cy="0"/>
        </a:xfrm>
      </p:grpSpPr>
      <p:sp>
        <p:nvSpPr>
          <p:cNvPr name="AutoShape 2" id="2"/>
          <p:cNvSpPr/>
          <p:nvPr/>
        </p:nvSpPr>
        <p:spPr>
          <a:xfrm rot="0">
            <a:off x="9779120" y="381000"/>
            <a:ext cx="8191500" cy="9525000"/>
          </a:xfrm>
          <a:prstGeom prst="rect">
            <a:avLst/>
          </a:prstGeom>
          <a:solidFill>
            <a:srgbClr val="253532">
              <a:alpha val="2745"/>
            </a:srgbClr>
          </a:solidFill>
        </p:spPr>
      </p:sp>
      <p:sp>
        <p:nvSpPr>
          <p:cNvPr name="Freeform 3" id="3"/>
          <p:cNvSpPr/>
          <p:nvPr/>
        </p:nvSpPr>
        <p:spPr>
          <a:xfrm flipH="false" flipV="false" rot="0">
            <a:off x="10096500" y="1529185"/>
            <a:ext cx="7556740" cy="6979680"/>
          </a:xfrm>
          <a:custGeom>
            <a:avLst/>
            <a:gdLst/>
            <a:ahLst/>
            <a:cxnLst/>
            <a:rect r="r" b="b" t="t" l="l"/>
            <a:pathLst>
              <a:path h="6979680" w="7556740">
                <a:moveTo>
                  <a:pt x="0" y="0"/>
                </a:moveTo>
                <a:lnTo>
                  <a:pt x="7556740" y="0"/>
                </a:lnTo>
                <a:lnTo>
                  <a:pt x="7556740" y="6979680"/>
                </a:lnTo>
                <a:lnTo>
                  <a:pt x="0" y="697968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845199" y="5689465"/>
            <a:ext cx="2810543" cy="1953895"/>
          </a:xfrm>
          <a:prstGeom prst="rect">
            <a:avLst/>
          </a:prstGeom>
        </p:spPr>
        <p:txBody>
          <a:bodyPr anchor="t" rtlCol="false" tIns="0" lIns="0" bIns="0" rIns="0">
            <a:spAutoFit/>
          </a:bodyPr>
          <a:lstStyle/>
          <a:p>
            <a:pPr algn="l">
              <a:lnSpc>
                <a:spcPts val="5179"/>
              </a:lnSpc>
            </a:pPr>
            <a:r>
              <a:rPr lang="en-US" sz="3699" b="true">
                <a:solidFill>
                  <a:srgbClr val="253532"/>
                </a:solidFill>
                <a:latin typeface="Open Sauce Bold"/>
                <a:ea typeface="Open Sauce Bold"/>
                <a:cs typeface="Open Sauce Bold"/>
                <a:sym typeface="Open Sauce Bold"/>
              </a:rPr>
              <a:t>Stiprina </a:t>
            </a:r>
          </a:p>
          <a:p>
            <a:pPr algn="l">
              <a:lnSpc>
                <a:spcPts val="5179"/>
              </a:lnSpc>
            </a:pPr>
            <a:r>
              <a:rPr lang="en-US" sz="3699" b="true">
                <a:solidFill>
                  <a:srgbClr val="253532"/>
                </a:solidFill>
                <a:latin typeface="Open Sauce Bold"/>
                <a:ea typeface="Open Sauce Bold"/>
                <a:cs typeface="Open Sauce Bold"/>
                <a:sym typeface="Open Sauce Bold"/>
              </a:rPr>
              <a:t>vīrieti</a:t>
            </a:r>
          </a:p>
          <a:p>
            <a:pPr algn="l" marL="0" indent="0" lvl="0">
              <a:lnSpc>
                <a:spcPts val="5179"/>
              </a:lnSpc>
            </a:pPr>
          </a:p>
        </p:txBody>
      </p:sp>
      <p:sp>
        <p:nvSpPr>
          <p:cNvPr name="TextBox 5" id="5"/>
          <p:cNvSpPr txBox="true"/>
          <p:nvPr/>
        </p:nvSpPr>
        <p:spPr>
          <a:xfrm rot="0">
            <a:off x="13233877" y="2550913"/>
            <a:ext cx="1916746" cy="1953895"/>
          </a:xfrm>
          <a:prstGeom prst="rect">
            <a:avLst/>
          </a:prstGeom>
        </p:spPr>
        <p:txBody>
          <a:bodyPr anchor="t" rtlCol="false" tIns="0" lIns="0" bIns="0" rIns="0">
            <a:spAutoFit/>
          </a:bodyPr>
          <a:lstStyle/>
          <a:p>
            <a:pPr algn="l">
              <a:lnSpc>
                <a:spcPts val="5179"/>
              </a:lnSpc>
            </a:pPr>
            <a:r>
              <a:rPr lang="en-US" sz="3699" b="true">
                <a:solidFill>
                  <a:srgbClr val="253532"/>
                </a:solidFill>
                <a:latin typeface="Open Sauce Bold"/>
                <a:ea typeface="Open Sauce Bold"/>
                <a:cs typeface="Open Sauce Bold"/>
                <a:sym typeface="Open Sauce Bold"/>
              </a:rPr>
              <a:t>Stiprina </a:t>
            </a:r>
          </a:p>
          <a:p>
            <a:pPr algn="l">
              <a:lnSpc>
                <a:spcPts val="5179"/>
              </a:lnSpc>
            </a:pPr>
            <a:r>
              <a:rPr lang="en-US" sz="3699" b="true">
                <a:solidFill>
                  <a:srgbClr val="253532"/>
                </a:solidFill>
                <a:latin typeface="Open Sauce Bold"/>
                <a:ea typeface="Open Sauce Bold"/>
                <a:cs typeface="Open Sauce Bold"/>
                <a:sym typeface="Open Sauce Bold"/>
              </a:rPr>
              <a:t>ģimeni</a:t>
            </a:r>
          </a:p>
          <a:p>
            <a:pPr algn="l" marL="0" indent="0" lvl="0">
              <a:lnSpc>
                <a:spcPts val="5179"/>
              </a:lnSpc>
            </a:pPr>
          </a:p>
        </p:txBody>
      </p:sp>
      <p:sp>
        <p:nvSpPr>
          <p:cNvPr name="TextBox 6" id="6"/>
          <p:cNvSpPr txBox="true"/>
          <p:nvPr/>
        </p:nvSpPr>
        <p:spPr>
          <a:xfrm rot="0">
            <a:off x="14829911" y="5956165"/>
            <a:ext cx="2499525" cy="1296670"/>
          </a:xfrm>
          <a:prstGeom prst="rect">
            <a:avLst/>
          </a:prstGeom>
        </p:spPr>
        <p:txBody>
          <a:bodyPr anchor="t" rtlCol="false" tIns="0" lIns="0" bIns="0" rIns="0">
            <a:spAutoFit/>
          </a:bodyPr>
          <a:lstStyle/>
          <a:p>
            <a:pPr algn="l">
              <a:lnSpc>
                <a:spcPts val="5179"/>
              </a:lnSpc>
            </a:pPr>
            <a:r>
              <a:rPr lang="en-US" sz="3699" b="true">
                <a:solidFill>
                  <a:srgbClr val="253532"/>
                </a:solidFill>
                <a:latin typeface="Open Sauce Bold"/>
                <a:ea typeface="Open Sauce Bold"/>
                <a:cs typeface="Open Sauce Bold"/>
                <a:sym typeface="Open Sauce Bold"/>
              </a:rPr>
              <a:t>Stiprina </a:t>
            </a:r>
          </a:p>
          <a:p>
            <a:pPr algn="l" marL="0" indent="0" lvl="0">
              <a:lnSpc>
                <a:spcPts val="5179"/>
              </a:lnSpc>
            </a:pPr>
            <a:r>
              <a:rPr lang="en-US" b="true" sz="3699">
                <a:solidFill>
                  <a:srgbClr val="253532"/>
                </a:solidFill>
                <a:latin typeface="Open Sauce Bold"/>
                <a:ea typeface="Open Sauce Bold"/>
                <a:cs typeface="Open Sauce Bold"/>
                <a:sym typeface="Open Sauce Bold"/>
              </a:rPr>
              <a:t>sabiedrību</a:t>
            </a:r>
          </a:p>
        </p:txBody>
      </p:sp>
      <p:sp>
        <p:nvSpPr>
          <p:cNvPr name="TextBox 7" id="7"/>
          <p:cNvSpPr txBox="true"/>
          <p:nvPr/>
        </p:nvSpPr>
        <p:spPr>
          <a:xfrm rot="0">
            <a:off x="1028700" y="2463935"/>
            <a:ext cx="7523179" cy="3810000"/>
          </a:xfrm>
          <a:prstGeom prst="rect">
            <a:avLst/>
          </a:prstGeom>
        </p:spPr>
        <p:txBody>
          <a:bodyPr anchor="t" rtlCol="false" tIns="0" lIns="0" bIns="0" rIns="0">
            <a:spAutoFit/>
          </a:bodyPr>
          <a:lstStyle/>
          <a:p>
            <a:pPr algn="l">
              <a:lnSpc>
                <a:spcPts val="9900"/>
              </a:lnSpc>
            </a:pPr>
            <a:r>
              <a:rPr lang="en-US" sz="9000" b="true">
                <a:solidFill>
                  <a:srgbClr val="253532"/>
                </a:solidFill>
                <a:latin typeface="Open Sauce Heavy"/>
                <a:ea typeface="Open Sauce Heavy"/>
                <a:cs typeface="Open Sauce Heavy"/>
                <a:sym typeface="Open Sauce Heavy"/>
              </a:rPr>
              <a:t>VEIKSMĪGI PIEMĒRI</a:t>
            </a:r>
          </a:p>
          <a:p>
            <a:pPr algn="l" marL="0" indent="0" lvl="0">
              <a:lnSpc>
                <a:spcPts val="9900"/>
              </a:lnSpc>
            </a:pPr>
          </a:p>
        </p:txBody>
      </p:sp>
      <p:sp>
        <p:nvSpPr>
          <p:cNvPr name="Freeform 8" id="8"/>
          <p:cNvSpPr/>
          <p:nvPr/>
        </p:nvSpPr>
        <p:spPr>
          <a:xfrm flipH="false" flipV="false" rot="0">
            <a:off x="13483396" y="5109987"/>
            <a:ext cx="782948" cy="782948"/>
          </a:xfrm>
          <a:custGeom>
            <a:avLst/>
            <a:gdLst/>
            <a:ahLst/>
            <a:cxnLst/>
            <a:rect r="r" b="b" t="t" l="l"/>
            <a:pathLst>
              <a:path h="782948" w="782948">
                <a:moveTo>
                  <a:pt x="0" y="0"/>
                </a:moveTo>
                <a:lnTo>
                  <a:pt x="782948" y="0"/>
                </a:lnTo>
                <a:lnTo>
                  <a:pt x="782948" y="782948"/>
                </a:lnTo>
                <a:lnTo>
                  <a:pt x="0" y="78294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EBE8D8"/>
        </a:solidFill>
      </p:bgPr>
    </p:bg>
    <p:spTree>
      <p:nvGrpSpPr>
        <p:cNvPr id="1" name=""/>
        <p:cNvGrpSpPr/>
        <p:nvPr/>
      </p:nvGrpSpPr>
      <p:grpSpPr>
        <a:xfrm>
          <a:off x="0" y="0"/>
          <a:ext cx="0" cy="0"/>
          <a:chOff x="0" y="0"/>
          <a:chExt cx="0" cy="0"/>
        </a:xfrm>
      </p:grpSpPr>
      <p:sp>
        <p:nvSpPr>
          <p:cNvPr name="AutoShape 2" id="2"/>
          <p:cNvSpPr/>
          <p:nvPr/>
        </p:nvSpPr>
        <p:spPr>
          <a:xfrm rot="0">
            <a:off x="522316" y="381000"/>
            <a:ext cx="8621684" cy="9525000"/>
          </a:xfrm>
          <a:prstGeom prst="rect">
            <a:avLst/>
          </a:prstGeom>
          <a:solidFill>
            <a:srgbClr val="253532"/>
          </a:solidFill>
        </p:spPr>
      </p:sp>
      <p:sp>
        <p:nvSpPr>
          <p:cNvPr name="TextBox 3" id="3"/>
          <p:cNvSpPr txBox="true"/>
          <p:nvPr/>
        </p:nvSpPr>
        <p:spPr>
          <a:xfrm rot="0">
            <a:off x="846016" y="4189952"/>
            <a:ext cx="3987142" cy="3511551"/>
          </a:xfrm>
          <a:prstGeom prst="rect">
            <a:avLst/>
          </a:prstGeom>
        </p:spPr>
        <p:txBody>
          <a:bodyPr anchor="t" rtlCol="false" tIns="0" lIns="0" bIns="0" rIns="0">
            <a:spAutoFit/>
          </a:bodyPr>
          <a:lstStyle/>
          <a:p>
            <a:pPr algn="l">
              <a:lnSpc>
                <a:spcPts val="6999"/>
              </a:lnSpc>
            </a:pPr>
            <a:r>
              <a:rPr lang="en-US" sz="4999" b="true">
                <a:solidFill>
                  <a:srgbClr val="EBE8D8"/>
                </a:solidFill>
                <a:latin typeface="Open Sauce Bold"/>
                <a:ea typeface="Open Sauce Bold"/>
                <a:cs typeface="Open Sauce Bold"/>
                <a:sym typeface="Open Sauce Bold"/>
              </a:rPr>
              <a:t>Pamācu</a:t>
            </a:r>
          </a:p>
          <a:p>
            <a:pPr algn="l">
              <a:lnSpc>
                <a:spcPts val="6999"/>
              </a:lnSpc>
            </a:pPr>
            <a:r>
              <a:rPr lang="en-US" sz="4999" b="true">
                <a:solidFill>
                  <a:srgbClr val="EBE8D8"/>
                </a:solidFill>
                <a:latin typeface="Open Sauce Bold"/>
                <a:ea typeface="Open Sauce Bold"/>
                <a:cs typeface="Open Sauce Bold"/>
                <a:sym typeface="Open Sauce Bold"/>
              </a:rPr>
              <a:t>Risinu</a:t>
            </a:r>
          </a:p>
          <a:p>
            <a:pPr algn="l">
              <a:lnSpc>
                <a:spcPts val="6999"/>
              </a:lnSpc>
            </a:pPr>
            <a:r>
              <a:rPr lang="en-US" sz="4999" b="true">
                <a:solidFill>
                  <a:srgbClr val="EBE8D8"/>
                </a:solidFill>
                <a:latin typeface="Open Sauce Bold"/>
                <a:ea typeface="Open Sauce Bold"/>
                <a:cs typeface="Open Sauce Bold"/>
                <a:sym typeface="Open Sauce Bold"/>
              </a:rPr>
              <a:t>Moralizēju</a:t>
            </a:r>
          </a:p>
          <a:p>
            <a:pPr algn="l">
              <a:lnSpc>
                <a:spcPts val="6999"/>
              </a:lnSpc>
              <a:spcBef>
                <a:spcPct val="0"/>
              </a:spcBef>
            </a:pPr>
          </a:p>
        </p:txBody>
      </p:sp>
      <p:sp>
        <p:nvSpPr>
          <p:cNvPr name="TextBox 4" id="4"/>
          <p:cNvSpPr txBox="true"/>
          <p:nvPr/>
        </p:nvSpPr>
        <p:spPr>
          <a:xfrm rot="0">
            <a:off x="5689133" y="6394449"/>
            <a:ext cx="3987142" cy="3511551"/>
          </a:xfrm>
          <a:prstGeom prst="rect">
            <a:avLst/>
          </a:prstGeom>
        </p:spPr>
        <p:txBody>
          <a:bodyPr anchor="t" rtlCol="false" tIns="0" lIns="0" bIns="0" rIns="0">
            <a:spAutoFit/>
          </a:bodyPr>
          <a:lstStyle/>
          <a:p>
            <a:pPr algn="l">
              <a:lnSpc>
                <a:spcPts val="6999"/>
              </a:lnSpc>
            </a:pPr>
            <a:r>
              <a:rPr lang="en-US" sz="4999" b="true">
                <a:solidFill>
                  <a:srgbClr val="EBE8D8"/>
                </a:solidFill>
                <a:latin typeface="Open Sauce Bold"/>
                <a:ea typeface="Open Sauce Bold"/>
                <a:cs typeface="Open Sauce Bold"/>
                <a:sym typeface="Open Sauce Bold"/>
              </a:rPr>
              <a:t>Biedēju</a:t>
            </a:r>
          </a:p>
          <a:p>
            <a:pPr algn="l">
              <a:lnSpc>
                <a:spcPts val="6999"/>
              </a:lnSpc>
            </a:pPr>
            <a:r>
              <a:rPr lang="en-US" sz="4999" b="true">
                <a:solidFill>
                  <a:srgbClr val="EBE8D8"/>
                </a:solidFill>
                <a:latin typeface="Open Sauce Bold"/>
                <a:ea typeface="Open Sauce Bold"/>
                <a:cs typeface="Open Sauce Bold"/>
                <a:sym typeface="Open Sauce Bold"/>
              </a:rPr>
              <a:t>Vainoju </a:t>
            </a:r>
          </a:p>
          <a:p>
            <a:pPr algn="l">
              <a:lnSpc>
                <a:spcPts val="6999"/>
              </a:lnSpc>
            </a:pPr>
            <a:r>
              <a:rPr lang="en-US" sz="4999" b="true">
                <a:solidFill>
                  <a:srgbClr val="EBE8D8"/>
                </a:solidFill>
                <a:latin typeface="Open Sauce Bold"/>
                <a:ea typeface="Open Sauce Bold"/>
                <a:cs typeface="Open Sauce Bold"/>
                <a:sym typeface="Open Sauce Bold"/>
              </a:rPr>
              <a:t>Kauninu</a:t>
            </a:r>
          </a:p>
          <a:p>
            <a:pPr algn="l">
              <a:lnSpc>
                <a:spcPts val="6999"/>
              </a:lnSpc>
              <a:spcBef>
                <a:spcPct val="0"/>
              </a:spcBef>
            </a:pPr>
          </a:p>
        </p:txBody>
      </p:sp>
      <p:sp>
        <p:nvSpPr>
          <p:cNvPr name="TextBox 5" id="5"/>
          <p:cNvSpPr txBox="true"/>
          <p:nvPr/>
        </p:nvSpPr>
        <p:spPr>
          <a:xfrm rot="0">
            <a:off x="14168009" y="6394449"/>
            <a:ext cx="4119991" cy="3511551"/>
          </a:xfrm>
          <a:prstGeom prst="rect">
            <a:avLst/>
          </a:prstGeom>
        </p:spPr>
        <p:txBody>
          <a:bodyPr anchor="t" rtlCol="false" tIns="0" lIns="0" bIns="0" rIns="0">
            <a:spAutoFit/>
          </a:bodyPr>
          <a:lstStyle/>
          <a:p>
            <a:pPr algn="l">
              <a:lnSpc>
                <a:spcPts val="6999"/>
              </a:lnSpc>
            </a:pPr>
            <a:r>
              <a:rPr lang="en-US" sz="4999" b="true">
                <a:solidFill>
                  <a:srgbClr val="253532"/>
                </a:solidFill>
                <a:latin typeface="Open Sauce Bold"/>
                <a:ea typeface="Open Sauce Bold"/>
                <a:cs typeface="Open Sauce Bold"/>
                <a:sym typeface="Open Sauce Bold"/>
              </a:rPr>
              <a:t>Redzu</a:t>
            </a:r>
          </a:p>
          <a:p>
            <a:pPr algn="l">
              <a:lnSpc>
                <a:spcPts val="6999"/>
              </a:lnSpc>
            </a:pPr>
            <a:r>
              <a:rPr lang="en-US" sz="4999" b="true">
                <a:solidFill>
                  <a:srgbClr val="253532"/>
                </a:solidFill>
                <a:latin typeface="Open Sauce Bold"/>
                <a:ea typeface="Open Sauce Bold"/>
                <a:cs typeface="Open Sauce Bold"/>
                <a:sym typeface="Open Sauce Bold"/>
              </a:rPr>
              <a:t>Dzirdu</a:t>
            </a:r>
          </a:p>
          <a:p>
            <a:pPr algn="l">
              <a:lnSpc>
                <a:spcPts val="6999"/>
              </a:lnSpc>
            </a:pPr>
            <a:r>
              <a:rPr lang="en-US" sz="4999" b="true">
                <a:solidFill>
                  <a:srgbClr val="253532"/>
                </a:solidFill>
                <a:latin typeface="Open Sauce Bold"/>
                <a:ea typeface="Open Sauce Bold"/>
                <a:cs typeface="Open Sauce Bold"/>
                <a:sym typeface="Open Sauce Bold"/>
              </a:rPr>
              <a:t>Novērtēju</a:t>
            </a:r>
          </a:p>
          <a:p>
            <a:pPr algn="l">
              <a:lnSpc>
                <a:spcPts val="6999"/>
              </a:lnSpc>
              <a:spcBef>
                <a:spcPct val="0"/>
              </a:spcBef>
            </a:pPr>
          </a:p>
        </p:txBody>
      </p:sp>
      <p:sp>
        <p:nvSpPr>
          <p:cNvPr name="TextBox 6" id="6"/>
          <p:cNvSpPr txBox="true"/>
          <p:nvPr/>
        </p:nvSpPr>
        <p:spPr>
          <a:xfrm rot="0">
            <a:off x="9676275" y="4189952"/>
            <a:ext cx="4053566" cy="3511551"/>
          </a:xfrm>
          <a:prstGeom prst="rect">
            <a:avLst/>
          </a:prstGeom>
        </p:spPr>
        <p:txBody>
          <a:bodyPr anchor="t" rtlCol="false" tIns="0" lIns="0" bIns="0" rIns="0">
            <a:spAutoFit/>
          </a:bodyPr>
          <a:lstStyle/>
          <a:p>
            <a:pPr algn="l">
              <a:lnSpc>
                <a:spcPts val="6999"/>
              </a:lnSpc>
            </a:pPr>
            <a:r>
              <a:rPr lang="en-US" sz="4999" b="true">
                <a:solidFill>
                  <a:srgbClr val="253532"/>
                </a:solidFill>
                <a:latin typeface="Open Sauce Bold"/>
                <a:ea typeface="Open Sauce Bold"/>
                <a:cs typeface="Open Sauce Bold"/>
                <a:sym typeface="Open Sauce Bold"/>
              </a:rPr>
              <a:t>Elpoju</a:t>
            </a:r>
          </a:p>
          <a:p>
            <a:pPr algn="l">
              <a:lnSpc>
                <a:spcPts val="6999"/>
              </a:lnSpc>
            </a:pPr>
            <a:r>
              <a:rPr lang="en-US" sz="4999" b="true">
                <a:solidFill>
                  <a:srgbClr val="253532"/>
                </a:solidFill>
                <a:latin typeface="Open Sauce Bold"/>
                <a:ea typeface="Open Sauce Bold"/>
                <a:cs typeface="Open Sauce Bold"/>
                <a:sym typeface="Open Sauce Bold"/>
              </a:rPr>
              <a:t>Padzeros </a:t>
            </a:r>
          </a:p>
          <a:p>
            <a:pPr algn="l">
              <a:lnSpc>
                <a:spcPts val="6999"/>
              </a:lnSpc>
            </a:pPr>
            <a:r>
              <a:rPr lang="en-US" sz="4999" b="true">
                <a:solidFill>
                  <a:srgbClr val="253532"/>
                </a:solidFill>
                <a:latin typeface="Open Sauce Bold"/>
                <a:ea typeface="Open Sauce Bold"/>
                <a:cs typeface="Open Sauce Bold"/>
                <a:sym typeface="Open Sauce Bold"/>
              </a:rPr>
              <a:t>Sadarbojos</a:t>
            </a:r>
          </a:p>
          <a:p>
            <a:pPr algn="l">
              <a:lnSpc>
                <a:spcPts val="6999"/>
              </a:lnSpc>
              <a:spcBef>
                <a:spcPct val="0"/>
              </a:spcBef>
            </a:pPr>
          </a:p>
        </p:txBody>
      </p:sp>
      <p:sp>
        <p:nvSpPr>
          <p:cNvPr name="TextBox 7" id="7"/>
          <p:cNvSpPr txBox="true"/>
          <p:nvPr/>
        </p:nvSpPr>
        <p:spPr>
          <a:xfrm rot="0">
            <a:off x="347062" y="1100333"/>
            <a:ext cx="8972192" cy="2818835"/>
          </a:xfrm>
          <a:prstGeom prst="rect">
            <a:avLst/>
          </a:prstGeom>
        </p:spPr>
        <p:txBody>
          <a:bodyPr anchor="t" rtlCol="false" tIns="0" lIns="0" bIns="0" rIns="0">
            <a:spAutoFit/>
          </a:bodyPr>
          <a:lstStyle/>
          <a:p>
            <a:pPr algn="ctr" marL="0" indent="0" lvl="0">
              <a:lnSpc>
                <a:spcPts val="7376"/>
              </a:lnSpc>
            </a:pPr>
            <a:r>
              <a:rPr lang="en-US" b="true" sz="6705">
                <a:solidFill>
                  <a:srgbClr val="EBE8D8"/>
                </a:solidFill>
                <a:latin typeface="Open Sauce Heavy"/>
                <a:ea typeface="Open Sauce Heavy"/>
                <a:cs typeface="Open Sauce Heavy"/>
                <a:sym typeface="Open Sauce Heavy"/>
              </a:rPr>
              <a:t>“MAN MODE” &amp; TOKSISKAIS KOKTEILIS</a:t>
            </a:r>
          </a:p>
        </p:txBody>
      </p:sp>
      <p:sp>
        <p:nvSpPr>
          <p:cNvPr name="TextBox 8" id="8"/>
          <p:cNvSpPr txBox="true"/>
          <p:nvPr/>
        </p:nvSpPr>
        <p:spPr>
          <a:xfrm rot="0">
            <a:off x="9144000" y="1567058"/>
            <a:ext cx="8972192" cy="1885385"/>
          </a:xfrm>
          <a:prstGeom prst="rect">
            <a:avLst/>
          </a:prstGeom>
        </p:spPr>
        <p:txBody>
          <a:bodyPr anchor="t" rtlCol="false" tIns="0" lIns="0" bIns="0" rIns="0">
            <a:spAutoFit/>
          </a:bodyPr>
          <a:lstStyle/>
          <a:p>
            <a:pPr algn="ctr" marL="0" indent="0" lvl="0">
              <a:lnSpc>
                <a:spcPts val="7376"/>
              </a:lnSpc>
            </a:pPr>
            <a:r>
              <a:rPr lang="en-US" b="true" sz="6705">
                <a:solidFill>
                  <a:srgbClr val="253532"/>
                </a:solidFill>
                <a:latin typeface="Open Sauce Heavy"/>
                <a:ea typeface="Open Sauce Heavy"/>
                <a:cs typeface="Open Sauce Heavy"/>
                <a:sym typeface="Open Sauce Heavy"/>
              </a:rPr>
              <a:t>APZINĀTĪBA &amp; INTEGRĀCIJA</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253532"/>
        </a:solidFill>
      </p:bgPr>
    </p:bg>
    <p:spTree>
      <p:nvGrpSpPr>
        <p:cNvPr id="1" name=""/>
        <p:cNvGrpSpPr/>
        <p:nvPr/>
      </p:nvGrpSpPr>
      <p:grpSpPr>
        <a:xfrm>
          <a:off x="0" y="0"/>
          <a:ext cx="0" cy="0"/>
          <a:chOff x="0" y="0"/>
          <a:chExt cx="0" cy="0"/>
        </a:xfrm>
      </p:grpSpPr>
      <p:sp>
        <p:nvSpPr>
          <p:cNvPr name="TextBox 2" id="2"/>
          <p:cNvSpPr txBox="true"/>
          <p:nvPr/>
        </p:nvSpPr>
        <p:spPr>
          <a:xfrm rot="0">
            <a:off x="-800118" y="1544512"/>
            <a:ext cx="19888236" cy="4049920"/>
          </a:xfrm>
          <a:prstGeom prst="rect">
            <a:avLst/>
          </a:prstGeom>
        </p:spPr>
        <p:txBody>
          <a:bodyPr anchor="t" rtlCol="false" tIns="0" lIns="0" bIns="0" rIns="0">
            <a:spAutoFit/>
          </a:bodyPr>
          <a:lstStyle/>
          <a:p>
            <a:pPr algn="ctr" marL="0" indent="0" lvl="0">
              <a:lnSpc>
                <a:spcPts val="15753"/>
              </a:lnSpc>
            </a:pPr>
            <a:r>
              <a:rPr lang="en-US" b="true" sz="14321">
                <a:solidFill>
                  <a:srgbClr val="EBE8D8"/>
                </a:solidFill>
                <a:latin typeface="Open Sauce Heavy"/>
                <a:ea typeface="Open Sauce Heavy"/>
                <a:cs typeface="Open Sauce Heavy"/>
                <a:sym typeface="Open Sauce Heavy"/>
              </a:rPr>
              <a:t>PALDIES &amp; JAUTĀJUMI</a:t>
            </a:r>
          </a:p>
        </p:txBody>
      </p:sp>
      <p:sp>
        <p:nvSpPr>
          <p:cNvPr name="TextBox 3" id="3"/>
          <p:cNvSpPr txBox="true"/>
          <p:nvPr/>
        </p:nvSpPr>
        <p:spPr>
          <a:xfrm rot="0">
            <a:off x="3970249" y="7160719"/>
            <a:ext cx="10347502" cy="2094880"/>
          </a:xfrm>
          <a:prstGeom prst="rect">
            <a:avLst/>
          </a:prstGeom>
        </p:spPr>
        <p:txBody>
          <a:bodyPr anchor="t" rtlCol="false" tIns="0" lIns="0" bIns="0" rIns="0">
            <a:spAutoFit/>
          </a:bodyPr>
          <a:lstStyle/>
          <a:p>
            <a:pPr algn="ctr">
              <a:lnSpc>
                <a:spcPts val="8196"/>
              </a:lnSpc>
            </a:pPr>
            <a:r>
              <a:rPr lang="en-US" sz="7451">
                <a:solidFill>
                  <a:srgbClr val="EBE8D8"/>
                </a:solidFill>
                <a:latin typeface="Open Sauce"/>
                <a:ea typeface="Open Sauce"/>
                <a:cs typeface="Open Sauce"/>
                <a:sym typeface="Open Sauce"/>
              </a:rPr>
              <a:t>www.tevi.lv</a:t>
            </a:r>
          </a:p>
          <a:p>
            <a:pPr algn="ctr" marL="0" indent="0" lvl="0">
              <a:lnSpc>
                <a:spcPts val="8196"/>
              </a:lnSpc>
            </a:pPr>
            <a:r>
              <a:rPr lang="en-US" sz="7451">
                <a:solidFill>
                  <a:srgbClr val="EBE8D8"/>
                </a:solidFill>
                <a:latin typeface="Open Sauce"/>
                <a:ea typeface="Open Sauce"/>
                <a:cs typeface="Open Sauce"/>
                <a:sym typeface="Open Sauce"/>
              </a:rPr>
              <a:t>lauris@tevi.lv</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253532"/>
        </a:solidFill>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DAGTEjBsChI</dc:identifier>
  <dcterms:modified xsi:type="dcterms:W3CDTF">2011-08-01T06:04:30Z</dcterms:modified>
  <cp:revision>1</cp:revision>
  <dc:title>vs3 Vīrieši par līdztiesību. Kur esam un kas vēl paveicams dzimumu līdztiesības stiprināšanā</dc:title>
</cp:coreProperties>
</file>