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3" r:id="rId3"/>
    <p:sldId id="257" r:id="rId4"/>
    <p:sldId id="264" r:id="rId5"/>
    <p:sldId id="259" r:id="rId6"/>
    <p:sldId id="261" r:id="rId7"/>
    <p:sldId id="265" r:id="rId8"/>
    <p:sldId id="260" r:id="rId9"/>
    <p:sldId id="266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60" d="100"/>
          <a:sy n="60" d="100"/>
        </p:scale>
        <p:origin x="908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5B293D-CF1D-5FFB-B1F9-BB643594845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35CCEF3-7C8F-2167-A576-D95A6F35790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B5676FC-0FB1-4444-26C6-58EA650303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EA66E-5A06-47FF-B6CA-48F756923FEE}" type="datetimeFigureOut">
              <a:rPr lang="en-US" smtClean="0"/>
              <a:t>10/14/2024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FF73FE9-4F0C-D42E-EA86-C64718654E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1D3D9A-6C0E-B214-680E-17300FB45E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0178F-45B1-4670-AF91-3E01B125A7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70719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3222B0-775E-61C2-2DBB-54F08A1D13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2F36049-C3A8-C0B3-2FC1-1B4B82FD349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248F5B0-720B-0B79-A59D-59F053BC5B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EA66E-5A06-47FF-B6CA-48F756923FEE}" type="datetimeFigureOut">
              <a:rPr lang="en-US" smtClean="0"/>
              <a:t>10/14/2024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13294D6-F990-830A-3ECF-C6C4812491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1525F00-3D80-CEB1-ACB7-13524DC91C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0178F-45B1-4670-AF91-3E01B125A7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56915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A40B4B3-804A-F6AA-2460-340D5146F29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021EEC6-70CD-877E-CCE6-00F60748CBF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F18A86-973B-2C1C-9672-014E42B975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EA66E-5A06-47FF-B6CA-48F756923FEE}" type="datetimeFigureOut">
              <a:rPr lang="en-US" smtClean="0"/>
              <a:t>10/14/2024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F2A546-2916-CDE7-4A47-C72D8CCECE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D19DFDA-BEE4-5DD3-DFE8-E52FA1E30F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0178F-45B1-4670-AF91-3E01B125A7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40682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717551-4330-83C8-9DCD-1A41B7D22B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3ED978-3869-26B9-1528-E8E07D777F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B19CB02-10D2-2590-6D68-09041435BA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EA66E-5A06-47FF-B6CA-48F756923FEE}" type="datetimeFigureOut">
              <a:rPr lang="en-US" smtClean="0"/>
              <a:t>10/14/2024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0D6EE28-1462-402C-AD2D-258AC04B30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BD3797A-2594-896C-81FC-E1B85A8F99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0178F-45B1-4670-AF91-3E01B125A7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1810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B9A1CA-B5A9-CFB1-5666-A8564F31B8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8DB1C45-91D4-9C25-8D77-716CAD1F043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70B9A51-CD9A-F948-C6AA-A7F870576A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EA66E-5A06-47FF-B6CA-48F756923FEE}" type="datetimeFigureOut">
              <a:rPr lang="en-US" smtClean="0"/>
              <a:t>10/14/2024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E5170F2-6784-BEE6-23CE-4CB9FE309C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334554-2152-58C0-27B8-28F3574BF2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0178F-45B1-4670-AF91-3E01B125A7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54129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B5ABA8-9A5B-D12D-764A-E6CF534B1E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39C59C-DA51-0D25-E60B-1AB28496F68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3B28040-478B-285F-D6D2-09BA4727A52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6E02B09-AF2B-03F3-4EFD-C2D1309BFD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EA66E-5A06-47FF-B6CA-48F756923FEE}" type="datetimeFigureOut">
              <a:rPr lang="en-US" smtClean="0"/>
              <a:t>10/14/2024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67324F0-71EE-0B63-3934-586DF30904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E287E38-0CDD-576E-0722-4733B2D3B9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0178F-45B1-4670-AF91-3E01B125A7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25190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15BE10-B724-6A48-FDC9-2D98584F87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43458B3-64CD-5A14-FB1A-D1F229BC400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0BA1661-9BC5-16D4-3D9D-228DCB84025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E14F3F1-6069-2EE1-8E9C-1F567E21C36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C067456-7631-67EC-E08D-2F35A9DDBD3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C5F3CD8-AE6C-2EDE-DEA5-F774D372C9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EA66E-5A06-47FF-B6CA-48F756923FEE}" type="datetimeFigureOut">
              <a:rPr lang="en-US" smtClean="0"/>
              <a:t>10/14/2024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1078A62-1361-3A5C-22C2-CFC53AF912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0051477-AC11-BA76-CDFE-C67D30CDDA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0178F-45B1-4670-AF91-3E01B125A7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17920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9769FD-E07A-AEA1-2605-29BBDC2B7C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98A7FFA-54AA-9DB4-6E68-70F097E822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EA66E-5A06-47FF-B6CA-48F756923FEE}" type="datetimeFigureOut">
              <a:rPr lang="en-US" smtClean="0"/>
              <a:t>10/14/2024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D61034E-F97B-BB40-5E2C-38A0B525BD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C03A740-A479-2567-B8B9-054A2DDE3A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0178F-45B1-4670-AF91-3E01B125A7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84112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224955C-DD01-1130-5ADF-CFD68D8DD5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EA66E-5A06-47FF-B6CA-48F756923FEE}" type="datetimeFigureOut">
              <a:rPr lang="en-US" smtClean="0"/>
              <a:t>10/14/2024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6F10F0D-DC16-1D00-D493-8ABCF669D6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282DACF-0504-F17B-43A0-A433E51A8F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0178F-45B1-4670-AF91-3E01B125A7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78949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2BD3A1-BB33-2DE1-2EAC-9C3ADDC7B0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EB1373-3EBA-EAB7-8C34-39604BB5F7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4DE989F-E22A-CB6F-908E-11826EDA51B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C5AA4A9-1669-2BBB-5592-2EDE34AD47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EA66E-5A06-47FF-B6CA-48F756923FEE}" type="datetimeFigureOut">
              <a:rPr lang="en-US" smtClean="0"/>
              <a:t>10/14/2024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773F91B-ABCA-610A-92DF-29EDF20C83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767428C-E5BF-F417-6FF1-A48AE5B2A3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0178F-45B1-4670-AF91-3E01B125A7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19296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47B092-CED3-EE04-A5D7-7D6EDE4FB5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BA2A16B-6D43-ED92-5A5A-C0E75741A07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EC5C08B-812E-35ED-F8A3-369029B05E0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8D4D44A-CD62-6D99-06B9-E4DFED05A5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EA66E-5A06-47FF-B6CA-48F756923FEE}" type="datetimeFigureOut">
              <a:rPr lang="en-US" smtClean="0"/>
              <a:t>10/14/2024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1C7C86E-5D4A-4351-E3AF-0A81139A1C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BEBE8BA-CFA2-3069-6332-05E2339415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0178F-45B1-4670-AF91-3E01B125A7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25502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C295F74-E08A-2971-3559-5850397B17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CFAE5A2-6EE0-B3A5-A798-0693A2F293A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3C7058C-93A3-C949-CCC8-DDB845961BC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0EA66E-5A06-47FF-B6CA-48F756923FEE}" type="datetimeFigureOut">
              <a:rPr lang="en-US" smtClean="0"/>
              <a:t>10/14/2024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A6FD56-54D4-07E7-1BB8-5D758FCDB7B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088D949-44A0-7D8C-5B9B-2D86A02E358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C0178F-45B1-4670-AF91-3E01B125A7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98325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CD738A-AEE1-5660-6137-1DF8E601369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1116412"/>
            <a:ext cx="12174278" cy="3063396"/>
          </a:xfrm>
        </p:spPr>
        <p:txBody>
          <a:bodyPr>
            <a:normAutofit fontScale="90000"/>
          </a:bodyPr>
          <a:lstStyle/>
          <a:p>
            <a:r>
              <a:rPr lang="lv-LV" dirty="0"/>
              <a:t>Kā normalizēt </a:t>
            </a:r>
            <a:br>
              <a:rPr lang="lv-LV" dirty="0"/>
            </a:br>
            <a:r>
              <a:rPr lang="lv-LV" dirty="0"/>
              <a:t>mentālās veselības lomu vīriešu vidū </a:t>
            </a:r>
            <a:br>
              <a:rPr lang="lv-LV" dirty="0"/>
            </a:br>
            <a:r>
              <a:rPr lang="lv-LV" dirty="0"/>
              <a:t>individuālā, ģimenes un sabiedrības kontekstā?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9CF73A9-5713-B1B1-893E-4C2605BDAF5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3999" y="4920474"/>
            <a:ext cx="9544493" cy="1655762"/>
          </a:xfrm>
        </p:spPr>
        <p:txBody>
          <a:bodyPr/>
          <a:lstStyle/>
          <a:p>
            <a:pPr algn="r"/>
            <a:r>
              <a:rPr lang="lv-LV" dirty="0"/>
              <a:t>Klīniskā un veselības psiholoģe</a:t>
            </a:r>
          </a:p>
          <a:p>
            <a:pPr algn="r"/>
            <a:r>
              <a:rPr lang="lv-LV" b="1" dirty="0"/>
              <a:t>Daiga </a:t>
            </a:r>
            <a:r>
              <a:rPr lang="lv-LV" b="1" dirty="0" err="1"/>
              <a:t>Zadināne</a:t>
            </a:r>
            <a:endParaRPr lang="lv-LV" b="1" dirty="0"/>
          </a:p>
          <a:p>
            <a:r>
              <a:rPr lang="lv-LV" dirty="0"/>
              <a:t>17.10.2024.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25637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2B7DA701-7993-A77C-0739-C2C961CB04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94474" y="2030579"/>
            <a:ext cx="5411973" cy="428492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lv-LV" dirty="0"/>
              <a:t>Hronosistēma</a:t>
            </a:r>
          </a:p>
          <a:p>
            <a:pPr marL="0" indent="0" algn="ctr">
              <a:buNone/>
            </a:pPr>
            <a:r>
              <a:rPr lang="lv-LV" dirty="0"/>
              <a:t>Makrosistēma</a:t>
            </a:r>
          </a:p>
          <a:p>
            <a:pPr marL="0" indent="0" algn="ctr">
              <a:buNone/>
            </a:pPr>
            <a:r>
              <a:rPr lang="lv-LV" dirty="0"/>
              <a:t>Eksosistēma</a:t>
            </a:r>
          </a:p>
          <a:p>
            <a:pPr marL="0" indent="0" algn="ctr">
              <a:buNone/>
            </a:pPr>
            <a:r>
              <a:rPr lang="lv-LV" dirty="0"/>
              <a:t>Mezosistēma</a:t>
            </a:r>
          </a:p>
          <a:p>
            <a:pPr marL="0" indent="0" algn="ctr">
              <a:buNone/>
            </a:pPr>
            <a:r>
              <a:rPr lang="lv-LV" dirty="0"/>
              <a:t>Mikrosistēma (fiziskā un </a:t>
            </a:r>
            <a:r>
              <a:rPr lang="lv-LV" dirty="0">
                <a:solidFill>
                  <a:srgbClr val="FF0000"/>
                </a:solidFill>
              </a:rPr>
              <a:t>virtuālā</a:t>
            </a:r>
            <a:r>
              <a:rPr lang="lv-LV" dirty="0"/>
              <a:t>)</a:t>
            </a:r>
          </a:p>
          <a:p>
            <a:pPr marL="0" indent="0" algn="ctr">
              <a:buNone/>
            </a:pPr>
            <a:r>
              <a:rPr lang="lv-LV" b="1" dirty="0">
                <a:solidFill>
                  <a:srgbClr val="FF0000"/>
                </a:solidFill>
              </a:rPr>
              <a:t>↕</a:t>
            </a:r>
          </a:p>
          <a:p>
            <a:pPr marL="0" indent="0" algn="ctr">
              <a:buNone/>
            </a:pPr>
            <a:r>
              <a:rPr lang="lv-LV" dirty="0"/>
              <a:t>Indivīds</a:t>
            </a:r>
          </a:p>
          <a:p>
            <a:pPr marL="0" indent="0" algn="ctr">
              <a:buNone/>
            </a:pPr>
            <a:endParaRPr lang="lv-LV" dirty="0"/>
          </a:p>
          <a:p>
            <a:pPr marL="0" indent="0" algn="ctr">
              <a:buNone/>
            </a:pPr>
            <a:endParaRPr lang="lv-LV" dirty="0"/>
          </a:p>
          <a:p>
            <a:pPr marL="0" indent="0" algn="ctr">
              <a:buNone/>
            </a:pPr>
            <a:endParaRPr lang="lv-LV" dirty="0"/>
          </a:p>
          <a:p>
            <a:pPr marL="0" indent="0" algn="ctr">
              <a:buNone/>
            </a:pPr>
            <a:endParaRPr lang="lv-LV" dirty="0"/>
          </a:p>
          <a:p>
            <a:pPr marL="0" indent="0" algn="ctr">
              <a:buNone/>
            </a:pPr>
            <a:endParaRPr lang="lv-LV" dirty="0"/>
          </a:p>
          <a:p>
            <a:pPr marL="0" indent="0">
              <a:buNone/>
            </a:pPr>
            <a:endParaRPr lang="en-US" dirty="0"/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1A2283AD-70C8-81C8-6CE7-0FC6992765FF}"/>
              </a:ext>
            </a:extLst>
          </p:cNvPr>
          <p:cNvGrpSpPr/>
          <p:nvPr/>
        </p:nvGrpSpPr>
        <p:grpSpPr>
          <a:xfrm>
            <a:off x="584792" y="1350337"/>
            <a:ext cx="5511208" cy="5405023"/>
            <a:chOff x="4614531" y="1912273"/>
            <a:chExt cx="5071730" cy="5011507"/>
          </a:xfrm>
        </p:grpSpPr>
        <p:pic>
          <p:nvPicPr>
            <p:cNvPr id="8" name="Picture 7">
              <a:extLst>
                <a:ext uri="{FF2B5EF4-FFF2-40B4-BE49-F238E27FC236}">
                  <a16:creationId xmlns:a16="http://schemas.microsoft.com/office/drawing/2014/main" id="{341CF8C7-B0F9-4E80-1C8E-D755F7CD2EFA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33" r="6168"/>
            <a:stretch/>
          </p:blipFill>
          <p:spPr>
            <a:xfrm>
              <a:off x="4614531" y="1912273"/>
              <a:ext cx="5071730" cy="5011507"/>
            </a:xfrm>
            <a:prstGeom prst="rect">
              <a:avLst/>
            </a:prstGeom>
          </p:spPr>
        </p:pic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0BCD282D-B1E5-0B07-B189-B665E0C4399D}"/>
                </a:ext>
              </a:extLst>
            </p:cNvPr>
            <p:cNvSpPr/>
            <p:nvPr/>
          </p:nvSpPr>
          <p:spPr>
            <a:xfrm>
              <a:off x="6677246" y="2007963"/>
              <a:ext cx="925033" cy="2521504"/>
            </a:xfrm>
            <a:prstGeom prst="rect">
              <a:avLst/>
            </a:prstGeom>
            <a:noFill/>
            <a:ln w="38100"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Title 1">
            <a:extLst>
              <a:ext uri="{FF2B5EF4-FFF2-40B4-BE49-F238E27FC236}">
                <a16:creationId xmlns:a16="http://schemas.microsoft.com/office/drawing/2014/main" id="{E7D33A66-3D03-F052-785B-E93A64404A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lv-LV" dirty="0" err="1"/>
              <a:t>Neo</a:t>
            </a:r>
            <a:r>
              <a:rPr lang="lv-LV" dirty="0"/>
              <a:t>-ekoloģiskā teorija </a:t>
            </a:r>
            <a:r>
              <a:rPr lang="lv-LV" sz="2200" dirty="0"/>
              <a:t>(</a:t>
            </a:r>
            <a:r>
              <a:rPr lang="pt-BR" sz="2200" dirty="0"/>
              <a:t>Navarro</a:t>
            </a:r>
            <a:r>
              <a:rPr lang="lv-LV" sz="2200" dirty="0"/>
              <a:t> </a:t>
            </a:r>
            <a:r>
              <a:rPr lang="pt-BR" sz="2200" dirty="0"/>
              <a:t>&amp; Tudge, 2023</a:t>
            </a:r>
            <a:r>
              <a:rPr lang="lv-LV" sz="2200" dirty="0"/>
              <a:t>; </a:t>
            </a:r>
            <a:r>
              <a:rPr lang="lv-LV" sz="2200" dirty="0" err="1"/>
              <a:t>Bronfenbrenner</a:t>
            </a:r>
            <a:r>
              <a:rPr lang="lv-LV" sz="2200" dirty="0"/>
              <a:t>, 1994)</a:t>
            </a:r>
            <a:br>
              <a:rPr lang="lv-LV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69619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95CE87-A641-2A13-84F3-0B3B3AC142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lv-LV" dirty="0"/>
              <a:t>Kas ietekmē palīdzības meklēšanu mentālās veselības jomā vīriešiem? </a:t>
            </a:r>
            <a:r>
              <a:rPr lang="lv-LV" sz="2000" dirty="0"/>
              <a:t>(</a:t>
            </a:r>
            <a:r>
              <a:rPr lang="lv-LV" sz="2000" dirty="0" err="1"/>
              <a:t>Gough</a:t>
            </a:r>
            <a:r>
              <a:rPr lang="lv-LV" sz="2000" dirty="0"/>
              <a:t> &amp; Novikova, 2020)</a:t>
            </a:r>
            <a:endParaRPr lang="en-US" sz="2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B660FC-5C9D-7027-F9F4-AEB220A459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lv-LV" dirty="0">
                <a:solidFill>
                  <a:srgbClr val="FF0000"/>
                </a:solidFill>
              </a:rPr>
              <a:t>s</a:t>
            </a:r>
            <a:r>
              <a:rPr lang="en-US" dirty="0" err="1">
                <a:solidFill>
                  <a:srgbClr val="FF0000"/>
                </a:solidFill>
              </a:rPr>
              <a:t>tigma</a:t>
            </a:r>
            <a:r>
              <a:rPr lang="lv-LV" dirty="0"/>
              <a:t> </a:t>
            </a:r>
          </a:p>
          <a:p>
            <a:r>
              <a:rPr lang="lv-LV" dirty="0"/>
              <a:t>tuvāko cilvēku atbalsts </a:t>
            </a:r>
          </a:p>
          <a:p>
            <a:r>
              <a:rPr lang="lv-LV" dirty="0"/>
              <a:t>sabiedrības intervences</a:t>
            </a:r>
          </a:p>
          <a:p>
            <a:r>
              <a:rPr lang="lv-LV" dirty="0"/>
              <a:t>pārmaiņas skatījumā uz palīdzības meklēšanu tradicionālo vīrišķības normu ietvaros</a:t>
            </a:r>
          </a:p>
          <a:p>
            <a:r>
              <a:rPr lang="lv-LV" dirty="0"/>
              <a:t>tradicionālo vīrišķības normu pārskatīšana</a:t>
            </a:r>
          </a:p>
        </p:txBody>
      </p:sp>
    </p:spTree>
    <p:extLst>
      <p:ext uri="{BB962C8B-B14F-4D97-AF65-F5344CB8AC3E}">
        <p14:creationId xmlns:p14="http://schemas.microsoft.com/office/powerpoint/2010/main" val="10180646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9E7773-4C4C-9792-429E-D2D0C9C3B3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/>
              <a:t>«Īsts vīrietis»!? </a:t>
            </a:r>
            <a:r>
              <a:rPr lang="lv-LV" sz="2000" dirty="0"/>
              <a:t>(Kreicbergs, 2024)</a:t>
            </a:r>
            <a:endParaRPr lang="en-US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89A0C690-4E4C-FA41-E84F-B11DA4772B7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91239014"/>
              </p:ext>
            </p:extLst>
          </p:nvPr>
        </p:nvGraphicFramePr>
        <p:xfrm>
          <a:off x="237460" y="1506652"/>
          <a:ext cx="11717079" cy="49072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334540">
                  <a:extLst>
                    <a:ext uri="{9D8B030D-6E8A-4147-A177-3AD203B41FA5}">
                      <a16:colId xmlns:a16="http://schemas.microsoft.com/office/drawing/2014/main" val="1103077697"/>
                    </a:ext>
                  </a:extLst>
                </a:gridCol>
                <a:gridCol w="4657060">
                  <a:extLst>
                    <a:ext uri="{9D8B030D-6E8A-4147-A177-3AD203B41FA5}">
                      <a16:colId xmlns:a16="http://schemas.microsoft.com/office/drawing/2014/main" val="1104231450"/>
                    </a:ext>
                  </a:extLst>
                </a:gridCol>
                <a:gridCol w="2725479">
                  <a:extLst>
                    <a:ext uri="{9D8B030D-6E8A-4147-A177-3AD203B41FA5}">
                      <a16:colId xmlns:a16="http://schemas.microsoft.com/office/drawing/2014/main" val="15873593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lv-LV" sz="1900" b="1" dirty="0"/>
                        <a:t>Tradicionālā vīrišķība</a:t>
                      </a:r>
                      <a:endParaRPr lang="en-US" sz="19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900" b="1" dirty="0"/>
                        <a:t>Modernā vīrišķība</a:t>
                      </a:r>
                      <a:endParaRPr lang="en-US" sz="19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900" b="1" dirty="0"/>
                        <a:t>Hibrīdā vīrišķība</a:t>
                      </a:r>
                      <a:endParaRPr lang="en-US" sz="19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643616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lv-LV" sz="1900" dirty="0"/>
                        <a:t>Sāncensība, fizisks spēks, </a:t>
                      </a:r>
                      <a:r>
                        <a:rPr lang="lv-LV" sz="1900" dirty="0">
                          <a:solidFill>
                            <a:srgbClr val="FF0000"/>
                          </a:solidFill>
                        </a:rPr>
                        <a:t>tieksme kļūt par varoni</a:t>
                      </a:r>
                      <a:r>
                        <a:rPr lang="lv-LV" sz="1900" dirty="0"/>
                        <a:t>, finansiāli panākumi, </a:t>
                      </a:r>
                      <a:r>
                        <a:rPr lang="lv-LV" sz="1900" dirty="0">
                          <a:solidFill>
                            <a:srgbClr val="FF0000"/>
                          </a:solidFill>
                        </a:rPr>
                        <a:t>emocionāli ieturēts</a:t>
                      </a:r>
                      <a:r>
                        <a:rPr lang="lv-LV" sz="1900" dirty="0"/>
                        <a:t>, </a:t>
                      </a:r>
                      <a:r>
                        <a:rPr lang="lv-LV" sz="1900" dirty="0">
                          <a:solidFill>
                            <a:srgbClr val="00B050"/>
                          </a:solidFill>
                        </a:rPr>
                        <a:t>neatkarīgs</a:t>
                      </a:r>
                      <a:r>
                        <a:rPr lang="lv-LV" sz="1900" dirty="0"/>
                        <a:t>, </a:t>
                      </a:r>
                      <a:r>
                        <a:rPr lang="lv-LV" sz="1900" dirty="0">
                          <a:solidFill>
                            <a:srgbClr val="FF0000"/>
                          </a:solidFill>
                        </a:rPr>
                        <a:t>noraida sievišķības vai baiļu izpausmes</a:t>
                      </a:r>
                      <a:r>
                        <a:rPr lang="lv-LV" sz="1900" dirty="0"/>
                        <a:t>, </a:t>
                      </a:r>
                      <a:r>
                        <a:rPr lang="lv-LV" sz="1900" dirty="0">
                          <a:solidFill>
                            <a:srgbClr val="00B050"/>
                          </a:solidFill>
                        </a:rPr>
                        <a:t>mērķtiecīgs</a:t>
                      </a:r>
                      <a:r>
                        <a:rPr lang="lv-LV" sz="1900" dirty="0"/>
                        <a:t>, pašpaļāvīgs, ģimenes galva, sportisks, </a:t>
                      </a:r>
                      <a:r>
                        <a:rPr lang="lv-LV" sz="1900" dirty="0">
                          <a:solidFill>
                            <a:srgbClr val="00B050"/>
                          </a:solidFill>
                        </a:rPr>
                        <a:t>izlēmīgs</a:t>
                      </a:r>
                      <a:r>
                        <a:rPr lang="lv-LV" sz="1900" dirty="0"/>
                        <a:t>, </a:t>
                      </a:r>
                      <a:r>
                        <a:rPr lang="lv-LV" sz="1900" dirty="0">
                          <a:solidFill>
                            <a:srgbClr val="FF0000"/>
                          </a:solidFill>
                        </a:rPr>
                        <a:t>orientēts uz risku</a:t>
                      </a:r>
                      <a:r>
                        <a:rPr lang="lv-LV" sz="1900" dirty="0"/>
                        <a:t>, </a:t>
                      </a:r>
                      <a:r>
                        <a:rPr lang="lv-LV" sz="1900" dirty="0">
                          <a:solidFill>
                            <a:schemeClr val="tx1"/>
                          </a:solidFill>
                        </a:rPr>
                        <a:t>dominējošs</a:t>
                      </a:r>
                      <a:r>
                        <a:rPr lang="lv-LV" sz="1900" dirty="0"/>
                        <a:t>, patriotisks, spēcīgs, turīgs, kam ir privilēģijas, </a:t>
                      </a:r>
                      <a:r>
                        <a:rPr lang="lv-LV" sz="1900" dirty="0">
                          <a:solidFill>
                            <a:srgbClr val="FF0000"/>
                          </a:solidFill>
                        </a:rPr>
                        <a:t>agresīvs</a:t>
                      </a:r>
                      <a:r>
                        <a:rPr lang="lv-LV" sz="1900" dirty="0"/>
                        <a:t>, drosmīgs</a:t>
                      </a:r>
                      <a:endParaRPr lang="en-US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sz="1900" dirty="0">
                          <a:solidFill>
                            <a:srgbClr val="00B050"/>
                          </a:solidFill>
                        </a:rPr>
                        <a:t>Ar vienlīdzības sajūtu</a:t>
                      </a:r>
                      <a:r>
                        <a:rPr lang="lv-LV" sz="1900" dirty="0"/>
                        <a:t>, </a:t>
                      </a:r>
                      <a:r>
                        <a:rPr lang="lv-LV" sz="1900" dirty="0">
                          <a:solidFill>
                            <a:schemeClr val="tx1"/>
                          </a:solidFill>
                        </a:rPr>
                        <a:t>dzimuma lomu atbilstības noraidīšanu</a:t>
                      </a:r>
                      <a:r>
                        <a:rPr lang="lv-LV" sz="1900" dirty="0"/>
                        <a:t>, sievišķīgām īpašībām, emocionalitāte, </a:t>
                      </a:r>
                      <a:r>
                        <a:rPr lang="lv-LV" sz="1900" dirty="0" err="1">
                          <a:solidFill>
                            <a:schemeClr val="tx1"/>
                          </a:solidFill>
                        </a:rPr>
                        <a:t>metroseksualitāte</a:t>
                      </a:r>
                      <a:r>
                        <a:rPr lang="lv-LV" sz="1900" dirty="0"/>
                        <a:t>, izvēlē balstītu retorika, progresīva domāšana, ar interesi par kultūru, emocionāli izteiksmīgs, </a:t>
                      </a:r>
                      <a:r>
                        <a:rPr lang="lv-LV" sz="1900" dirty="0">
                          <a:solidFill>
                            <a:srgbClr val="00B050"/>
                          </a:solidFill>
                        </a:rPr>
                        <a:t>jūtīgs un līdzjūtīgs</a:t>
                      </a:r>
                      <a:r>
                        <a:rPr lang="lv-LV" sz="1900" dirty="0"/>
                        <a:t>, </a:t>
                      </a:r>
                      <a:r>
                        <a:rPr lang="lv-LV" sz="1900" dirty="0" err="1">
                          <a:solidFill>
                            <a:srgbClr val="FF0000"/>
                          </a:solidFill>
                        </a:rPr>
                        <a:t>narcistisks</a:t>
                      </a:r>
                      <a:r>
                        <a:rPr lang="lv-LV" sz="1900" dirty="0"/>
                        <a:t>, </a:t>
                      </a:r>
                      <a:r>
                        <a:rPr lang="lv-LV" sz="1900" dirty="0">
                          <a:solidFill>
                            <a:srgbClr val="FF0000"/>
                          </a:solidFill>
                        </a:rPr>
                        <a:t>nenobriedis</a:t>
                      </a:r>
                      <a:r>
                        <a:rPr lang="lv-LV" sz="1900" dirty="0"/>
                        <a:t>, </a:t>
                      </a:r>
                      <a:r>
                        <a:rPr lang="lv-LV" sz="1900" dirty="0">
                          <a:solidFill>
                            <a:schemeClr val="tx1"/>
                          </a:solidFill>
                        </a:rPr>
                        <a:t>ar</a:t>
                      </a:r>
                      <a:r>
                        <a:rPr lang="lv-LV" sz="1900" dirty="0">
                          <a:solidFill>
                            <a:srgbClr val="00B050"/>
                          </a:solidFill>
                        </a:rPr>
                        <a:t> </a:t>
                      </a:r>
                      <a:r>
                        <a:rPr lang="lv-LV" sz="1900" dirty="0">
                          <a:solidFill>
                            <a:schemeClr val="tx1"/>
                          </a:solidFill>
                        </a:rPr>
                        <a:t>atvērtu prātu, </a:t>
                      </a:r>
                      <a:r>
                        <a:rPr lang="lv-LV" sz="1900" dirty="0"/>
                        <a:t>ar interesi par modi, pietiekami drosmīgs, lai būtu tas, kāds vīrietis vēlas būt</a:t>
                      </a:r>
                      <a:endParaRPr lang="en-US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sz="1900" dirty="0">
                          <a:solidFill>
                            <a:srgbClr val="00B050"/>
                          </a:solidFill>
                        </a:rPr>
                        <a:t>Stratēģisks, </a:t>
                      </a:r>
                      <a:r>
                        <a:rPr lang="lv-LV" sz="1900" dirty="0">
                          <a:solidFill>
                            <a:schemeClr val="tx1"/>
                          </a:solidFill>
                        </a:rPr>
                        <a:t>jūtīgs, gādīgs, </a:t>
                      </a:r>
                      <a:r>
                        <a:rPr lang="lv-LV" sz="1900" dirty="0"/>
                        <a:t>kam ir privilēģijas, atvērta domāšana, </a:t>
                      </a:r>
                      <a:r>
                        <a:rPr lang="lv-LV" sz="1900" dirty="0">
                          <a:solidFill>
                            <a:srgbClr val="FF0000"/>
                          </a:solidFill>
                        </a:rPr>
                        <a:t>ar interesi saglabāt vīriešu dominanci</a:t>
                      </a:r>
                      <a:r>
                        <a:rPr lang="lv-LV" sz="1900" dirty="0"/>
                        <a:t>, kam ir mazāk stingrs skatījums uz dzimumu normām, </a:t>
                      </a:r>
                      <a:r>
                        <a:rPr lang="lv-LV" sz="1900" dirty="0">
                          <a:solidFill>
                            <a:srgbClr val="00B050"/>
                          </a:solidFill>
                        </a:rPr>
                        <a:t>spēja pielāgoties, emocionāla pieejamība</a:t>
                      </a:r>
                      <a:endParaRPr lang="en-US" sz="1900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0970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lv-LV" sz="1900" b="1" dirty="0"/>
                        <a:t>REKLĀMU TĒMAS:</a:t>
                      </a:r>
                    </a:p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lv-LV" sz="1900" dirty="0" err="1">
                          <a:solidFill>
                            <a:srgbClr val="FF0000"/>
                          </a:solidFill>
                        </a:rPr>
                        <a:t>hegemoniskā</a:t>
                      </a:r>
                      <a:r>
                        <a:rPr lang="lv-LV" sz="1900" dirty="0">
                          <a:solidFill>
                            <a:srgbClr val="FF0000"/>
                          </a:solidFill>
                        </a:rPr>
                        <a:t>/toksiskā vīrišķība </a:t>
                      </a:r>
                    </a:p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lv-LV" sz="1900" dirty="0">
                          <a:solidFill>
                            <a:srgbClr val="FF0000"/>
                          </a:solidFill>
                        </a:rPr>
                        <a:t>krīze vīrišķībā </a:t>
                      </a:r>
                    </a:p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lv-LV" sz="1900" dirty="0">
                          <a:solidFill>
                            <a:srgbClr val="FF0000"/>
                          </a:solidFill>
                        </a:rPr>
                        <a:t>salauztā vīrišķība </a:t>
                      </a:r>
                    </a:p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lv-LV" sz="1900" dirty="0"/>
                        <a:t>ģimenes galva </a:t>
                      </a:r>
                    </a:p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lv-LV" sz="1900" dirty="0"/>
                        <a:t>dumpinieks/rīcības cilvēks</a:t>
                      </a:r>
                      <a:endParaRPr lang="en-US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sz="1900" b="1" dirty="0"/>
                        <a:t>REKLĀMU TĒMAS:</a:t>
                      </a:r>
                    </a:p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lv-LV" sz="1900" dirty="0"/>
                        <a:t>vienlīdzība</a:t>
                      </a:r>
                    </a:p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lv-LV" sz="1900" dirty="0"/>
                        <a:t>«tēta reklāma» (</a:t>
                      </a:r>
                      <a:r>
                        <a:rPr lang="lv-LV" sz="1900" i="1" dirty="0" err="1"/>
                        <a:t>dadvertising</a:t>
                      </a:r>
                      <a:r>
                        <a:rPr lang="lv-LV" sz="1900" dirty="0"/>
                        <a:t>)</a:t>
                      </a:r>
                    </a:p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lv-LV" sz="1900" dirty="0" err="1">
                          <a:solidFill>
                            <a:srgbClr val="FF0000"/>
                          </a:solidFill>
                        </a:rPr>
                        <a:t>metroseksualitāte</a:t>
                      </a:r>
                      <a:r>
                        <a:rPr lang="lv-LV" sz="1900" dirty="0">
                          <a:solidFill>
                            <a:srgbClr val="FF0000"/>
                          </a:solidFill>
                        </a:rPr>
                        <a:t> </a:t>
                      </a:r>
                    </a:p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lv-LV" sz="1900" dirty="0" err="1"/>
                        <a:t>iekļautība</a:t>
                      </a:r>
                      <a:endParaRPr lang="en-US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9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6489221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722030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D6E38A-662B-605E-787E-CA0DAD3760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Konstruēto</a:t>
            </a:r>
            <a:r>
              <a:rPr lang="en-US" dirty="0"/>
              <a:t> </a:t>
            </a:r>
            <a:r>
              <a:rPr lang="en-US" dirty="0" err="1"/>
              <a:t>emociju</a:t>
            </a:r>
            <a:r>
              <a:rPr lang="en-US" dirty="0"/>
              <a:t> </a:t>
            </a:r>
            <a:r>
              <a:rPr lang="en-US" dirty="0" err="1"/>
              <a:t>teorija</a:t>
            </a:r>
            <a:r>
              <a:rPr lang="en-US" dirty="0"/>
              <a:t> </a:t>
            </a:r>
            <a:r>
              <a:rPr lang="en-US" sz="2000" dirty="0"/>
              <a:t>(Barrett et al., 2017)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1AB0D3-EF73-DA1F-A95B-69DC66B5FA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lv-LV" dirty="0"/>
              <a:t>cilvēka emocijas rodas viņa paša smadzenēs</a:t>
            </a:r>
          </a:p>
          <a:p>
            <a:r>
              <a:rPr lang="lv-LV" dirty="0"/>
              <a:t>emociju pamatā ir afekts, ko raksturo </a:t>
            </a:r>
            <a:r>
              <a:rPr lang="lv-LV" dirty="0" err="1"/>
              <a:t>neirofizioloģiskas</a:t>
            </a:r>
            <a:r>
              <a:rPr lang="lv-LV" dirty="0"/>
              <a:t> dimensijas: valence un ierosa </a:t>
            </a:r>
          </a:p>
          <a:p>
            <a:r>
              <a:rPr lang="lv-LV" dirty="0"/>
              <a:t>cilvēks piešķir nozīmi savam konkrētā brīža afektam, piemeklējot emociju konceptus (</a:t>
            </a:r>
            <a:r>
              <a:rPr lang="lv-LV" dirty="0">
                <a:solidFill>
                  <a:srgbClr val="FF0000"/>
                </a:solidFill>
              </a:rPr>
              <a:t>+ stigma?</a:t>
            </a:r>
            <a:r>
              <a:rPr lang="lv-LV" dirty="0"/>
              <a:t>)</a:t>
            </a:r>
          </a:p>
          <a:p>
            <a:r>
              <a:rPr lang="lv-LV" dirty="0"/>
              <a:t>ar emociju konceptiem cilvēks paredz un arī skaidro piedzīvoto realitāti</a:t>
            </a:r>
          </a:p>
          <a:p>
            <a:r>
              <a:rPr lang="lv-LV" dirty="0"/>
              <a:t>emocijas ir kā pamats rīcībai – jo vairāk emociju vārdu cilvēks zina, jo vairāk viņam ir apzinātas rīcības iespēju</a:t>
            </a:r>
          </a:p>
          <a:p>
            <a:r>
              <a:rPr lang="lv-LV" dirty="0">
                <a:solidFill>
                  <a:srgbClr val="00B050"/>
                </a:solidFill>
              </a:rPr>
              <a:t>pamanīt → validēt → apzināties vajadzības → uzņemties atbildību un pieņemt lēmumus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68006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705569-8284-A5CD-EE25-C92F37630A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/>
              <a:t>Tolerances logs </a:t>
            </a:r>
            <a:r>
              <a:rPr lang="lv-LV" sz="2000" dirty="0"/>
              <a:t>(</a:t>
            </a:r>
            <a:r>
              <a:rPr lang="lv-LV" sz="2000" dirty="0" err="1"/>
              <a:t>Siegel</a:t>
            </a:r>
            <a:r>
              <a:rPr lang="lv-LV" sz="2000" dirty="0"/>
              <a:t>, 1999; </a:t>
            </a:r>
            <a:r>
              <a:rPr lang="de-DE" sz="2000" dirty="0"/>
              <a:t>Pongratz</a:t>
            </a:r>
            <a:r>
              <a:rPr lang="lv-LV" sz="2000" dirty="0"/>
              <a:t> </a:t>
            </a:r>
            <a:r>
              <a:rPr lang="de-DE" sz="2000" dirty="0"/>
              <a:t>&amp; Straub, 2014</a:t>
            </a:r>
            <a:r>
              <a:rPr lang="lv-LV" sz="2000" dirty="0"/>
              <a:t>)</a:t>
            </a:r>
            <a:endParaRPr lang="en-US" dirty="0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972779B7-3A9B-8482-6F0D-D4F973626D0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3448" y="1520449"/>
            <a:ext cx="4106375" cy="2463825"/>
          </a:xfrm>
        </p:spPr>
      </p:pic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3E77AC00-C52C-3DD8-F117-5A4203136EF2}"/>
              </a:ext>
            </a:extLst>
          </p:cNvPr>
          <p:cNvSpPr txBox="1">
            <a:spLocks/>
          </p:cNvSpPr>
          <p:nvPr/>
        </p:nvSpPr>
        <p:spPr>
          <a:xfrm>
            <a:off x="6677248" y="2030579"/>
            <a:ext cx="5411973" cy="4284921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lv-LV" dirty="0"/>
              <a:t>Kāpēc smadzenes dažas pieredzes neapstrādā adaptīvā veidā? </a:t>
            </a:r>
            <a:r>
              <a:rPr lang="lv-LV" sz="2400" dirty="0"/>
              <a:t>(</a:t>
            </a:r>
            <a:r>
              <a:rPr lang="lv-LV" sz="2400" dirty="0" err="1"/>
              <a:t>Lehnung</a:t>
            </a:r>
            <a:r>
              <a:rPr lang="lv-LV" sz="2400" dirty="0"/>
              <a:t> &amp; </a:t>
            </a:r>
            <a:r>
              <a:rPr lang="lv-LV" sz="2400" dirty="0" err="1"/>
              <a:t>Hase</a:t>
            </a:r>
            <a:r>
              <a:rPr lang="lv-LV" sz="2400" dirty="0"/>
              <a:t>, 2023)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lv-LV" dirty="0"/>
          </a:p>
          <a:p>
            <a:r>
              <a:rPr lang="lv-LV" dirty="0"/>
              <a:t>pārmērīga </a:t>
            </a:r>
            <a:r>
              <a:rPr lang="lv-LV" dirty="0">
                <a:solidFill>
                  <a:srgbClr val="00B050"/>
                </a:solidFill>
              </a:rPr>
              <a:t>pieredzes nozīmība, </a:t>
            </a:r>
            <a:r>
              <a:rPr lang="lv-LV" dirty="0"/>
              <a:t>intensitāte</a:t>
            </a:r>
          </a:p>
          <a:p>
            <a:r>
              <a:rPr lang="lv-LV" dirty="0"/>
              <a:t>iekšējās sagatavošanās iztrūkums</a:t>
            </a:r>
          </a:p>
          <a:p>
            <a:r>
              <a:rPr lang="lv-LV" dirty="0"/>
              <a:t>nepietiekams vecums, </a:t>
            </a:r>
            <a:r>
              <a:rPr lang="lv-LV" dirty="0">
                <a:solidFill>
                  <a:srgbClr val="00B050"/>
                </a:solidFill>
              </a:rPr>
              <a:t>briedums</a:t>
            </a:r>
          </a:p>
          <a:p>
            <a:r>
              <a:rPr lang="lv-LV" dirty="0"/>
              <a:t>nepietiekamas </a:t>
            </a:r>
            <a:r>
              <a:rPr lang="lv-LV" dirty="0">
                <a:solidFill>
                  <a:srgbClr val="00B050"/>
                </a:solidFill>
              </a:rPr>
              <a:t>zināšanas</a:t>
            </a:r>
          </a:p>
          <a:p>
            <a:r>
              <a:rPr lang="lv-LV" dirty="0"/>
              <a:t>fizisks vājums</a:t>
            </a:r>
          </a:p>
          <a:p>
            <a:r>
              <a:rPr lang="lv-LV" dirty="0"/>
              <a:t>nepietiekami </a:t>
            </a:r>
            <a:r>
              <a:rPr lang="lv-LV" dirty="0">
                <a:solidFill>
                  <a:srgbClr val="00B050"/>
                </a:solidFill>
              </a:rPr>
              <a:t>resursi</a:t>
            </a:r>
            <a:r>
              <a:rPr lang="lv-LV" dirty="0"/>
              <a:t>, nespēja tiem piekļūt</a:t>
            </a:r>
          </a:p>
          <a:p>
            <a:pPr algn="ctr"/>
            <a:endParaRPr lang="lv-LV" dirty="0"/>
          </a:p>
          <a:p>
            <a:pPr marL="0" indent="0" algn="ctr">
              <a:buFont typeface="Arial" panose="020B0604020202020204" pitchFamily="34" charset="0"/>
              <a:buNone/>
            </a:pPr>
            <a:endParaRPr lang="lv-LV" dirty="0"/>
          </a:p>
          <a:p>
            <a:pPr marL="0" indent="0" algn="ctr">
              <a:buFont typeface="Arial" panose="020B0604020202020204" pitchFamily="34" charset="0"/>
              <a:buNone/>
            </a:pPr>
            <a:endParaRPr lang="lv-LV" dirty="0"/>
          </a:p>
          <a:p>
            <a:pPr marL="0" indent="0" algn="ctr">
              <a:buFont typeface="Arial" panose="020B0604020202020204" pitchFamily="34" charset="0"/>
              <a:buNone/>
            </a:pPr>
            <a:endParaRPr lang="lv-LV" dirty="0"/>
          </a:p>
          <a:p>
            <a:pPr marL="0" indent="0" algn="ctr">
              <a:buFont typeface="Arial" panose="020B0604020202020204" pitchFamily="34" charset="0"/>
              <a:buNone/>
            </a:pPr>
            <a:endParaRPr lang="lv-LV" dirty="0"/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0AE9092A-C51B-3B5F-7DFA-5D137B7E15A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9141" y="4515797"/>
            <a:ext cx="4035665" cy="2124974"/>
          </a:xfrm>
          <a:prstGeom prst="rect">
            <a:avLst/>
          </a:prstGeom>
        </p:spPr>
      </p:pic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C667096C-4984-9A24-8835-0EA8FB54D003}"/>
              </a:ext>
            </a:extLst>
          </p:cNvPr>
          <p:cNvCxnSpPr/>
          <p:nvPr/>
        </p:nvCxnSpPr>
        <p:spPr>
          <a:xfrm>
            <a:off x="407875" y="4218083"/>
            <a:ext cx="5503826" cy="0"/>
          </a:xfrm>
          <a:prstGeom prst="line">
            <a:avLst/>
          </a:prstGeom>
          <a:ln w="34925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E8A1FB73-D60F-54B7-8D95-49A8D33DA61A}"/>
              </a:ext>
            </a:extLst>
          </p:cNvPr>
          <p:cNvSpPr txBox="1"/>
          <p:nvPr/>
        </p:nvSpPr>
        <p:spPr>
          <a:xfrm>
            <a:off x="4331902" y="5578284"/>
            <a:ext cx="17969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→</a:t>
            </a:r>
            <a:r>
              <a:rPr lang="lv-LV" b="1" dirty="0">
                <a:solidFill>
                  <a:srgbClr val="FF0000"/>
                </a:solidFill>
              </a:rPr>
              <a:t> IEKAISUMS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B0C43DB7-C5F8-F323-C050-A8003A93848A}"/>
              </a:ext>
            </a:extLst>
          </p:cNvPr>
          <p:cNvSpPr txBox="1"/>
          <p:nvPr/>
        </p:nvSpPr>
        <p:spPr>
          <a:xfrm>
            <a:off x="1616148" y="4600857"/>
            <a:ext cx="18500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dirty="0">
                <a:solidFill>
                  <a:srgbClr val="FF0000"/>
                </a:solidFill>
              </a:rPr>
              <a:t>Cīņa/bēgšana </a:t>
            </a:r>
            <a:r>
              <a:rPr lang="en-US" b="1" dirty="0">
                <a:solidFill>
                  <a:srgbClr val="FF0000"/>
                </a:solidFill>
              </a:rPr>
              <a:t>→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842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D6133E-0B46-ED48-C73A-78A989DD47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lv-LV" dirty="0"/>
              <a:t>Kā normalizēt mentālās veselības lomu vīriešu vidū individuālā, ģimenes un sabiedrības kontekstā?</a:t>
            </a:r>
            <a:endParaRPr lang="en-US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9A040A9-8170-73BC-3BBA-375D83473F1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lv-LV" dirty="0">
                <a:solidFill>
                  <a:srgbClr val="00B050"/>
                </a:solidFill>
              </a:rPr>
              <a:t>pamanīt → validēt → apzināties vajadzības → uzņemties atbildību un pieņemt lēmumus</a:t>
            </a:r>
          </a:p>
          <a:p>
            <a:r>
              <a:rPr lang="lv-LV" dirty="0"/>
              <a:t>rādīt piemēru</a:t>
            </a:r>
          </a:p>
          <a:p>
            <a:r>
              <a:rPr lang="lv-LV" dirty="0"/>
              <a:t>mazināt stigmu, neklusēt, ja tā tiek veicināta</a:t>
            </a:r>
          </a:p>
          <a:p>
            <a:r>
              <a:rPr lang="lv-LV" dirty="0"/>
              <a:t>pārskatīt tradicionālās vīrišķības normas, veicināt iekļaujošu sabiedrību</a:t>
            </a:r>
          </a:p>
          <a:p>
            <a:r>
              <a:rPr lang="lv-LV" dirty="0"/>
              <a:t>veicināt atbildības uzņemšanos (motivējošā intervēšana)</a:t>
            </a:r>
          </a:p>
          <a:p>
            <a:r>
              <a:rPr lang="lv-LV" dirty="0"/>
              <a:t>vairot zināšanas, mācīt/trenēt prasmes</a:t>
            </a:r>
          </a:p>
          <a:p>
            <a:r>
              <a:rPr lang="lv-LV" dirty="0"/>
              <a:t>piedāvāt resursus (atbalstīt, veicināt sarunas, piedāvāt pakalpojumus u.c.)</a:t>
            </a:r>
          </a:p>
          <a:p>
            <a:r>
              <a:rPr lang="lv-LV" dirty="0"/>
              <a:t>radīt jēgpilnu saturu, kas veicina veselīgu vīriešu pašvērtējumu un pašaprūpi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62062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F1EC1B-712C-2072-9618-E955E17F2C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/>
              <a:t>Informācijas avoti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BB8F18-611C-73BA-15FA-8505B69852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b="0" i="0" dirty="0">
                <a:solidFill>
                  <a:srgbClr val="222222"/>
                </a:solidFill>
                <a:effectLst/>
              </a:rPr>
              <a:t>Barrett, L. F. (2017). The theory of constructed emotion: an active inference account of interoception and categorization. </a:t>
            </a:r>
            <a:r>
              <a:rPr lang="en-US" b="0" i="1" dirty="0">
                <a:solidFill>
                  <a:srgbClr val="222222"/>
                </a:solidFill>
                <a:effectLst/>
              </a:rPr>
              <a:t>Social cognitive and affective neuroscience, 12</a:t>
            </a:r>
            <a:r>
              <a:rPr lang="en-US" b="0" i="0" dirty="0">
                <a:solidFill>
                  <a:srgbClr val="222222"/>
                </a:solidFill>
                <a:effectLst/>
              </a:rPr>
              <a:t>(1), 1-23.</a:t>
            </a:r>
            <a:endParaRPr lang="lv-LV" b="0" i="0" dirty="0">
              <a:solidFill>
                <a:srgbClr val="222222"/>
              </a:solidFill>
              <a:effectLst/>
            </a:endParaRPr>
          </a:p>
          <a:p>
            <a:r>
              <a:rPr lang="lv-LV" b="0" i="0" dirty="0" err="1">
                <a:solidFill>
                  <a:srgbClr val="222222"/>
                </a:solidFill>
                <a:effectLst/>
              </a:rPr>
              <a:t>Bronfenbrenner</a:t>
            </a:r>
            <a:r>
              <a:rPr lang="lv-LV" b="0" i="0" dirty="0">
                <a:solidFill>
                  <a:srgbClr val="222222"/>
                </a:solidFill>
                <a:effectLst/>
              </a:rPr>
              <a:t>, U., &amp; </a:t>
            </a:r>
            <a:r>
              <a:rPr lang="lv-LV" b="0" i="0" dirty="0" err="1">
                <a:solidFill>
                  <a:srgbClr val="222222"/>
                </a:solidFill>
                <a:effectLst/>
              </a:rPr>
              <a:t>Ceci</a:t>
            </a:r>
            <a:r>
              <a:rPr lang="lv-LV" b="0" i="0" dirty="0">
                <a:solidFill>
                  <a:srgbClr val="222222"/>
                </a:solidFill>
                <a:effectLst/>
              </a:rPr>
              <a:t>, S. J. (1994). Nature-</a:t>
            </a:r>
            <a:r>
              <a:rPr lang="lv-LV" b="0" i="0" dirty="0" err="1">
                <a:solidFill>
                  <a:srgbClr val="222222"/>
                </a:solidFill>
                <a:effectLst/>
              </a:rPr>
              <a:t>nurture</a:t>
            </a:r>
            <a:r>
              <a:rPr lang="lv-LV" b="0" i="0" dirty="0">
                <a:solidFill>
                  <a:srgbClr val="222222"/>
                </a:solidFill>
                <a:effectLst/>
              </a:rPr>
              <a:t> </a:t>
            </a:r>
            <a:r>
              <a:rPr lang="lv-LV" b="0" i="0" dirty="0" err="1">
                <a:solidFill>
                  <a:srgbClr val="222222"/>
                </a:solidFill>
                <a:effectLst/>
              </a:rPr>
              <a:t>reconceptualised</a:t>
            </a:r>
            <a:r>
              <a:rPr lang="lv-LV" b="0" i="0" dirty="0">
                <a:solidFill>
                  <a:srgbClr val="222222"/>
                </a:solidFill>
                <a:effectLst/>
              </a:rPr>
              <a:t>: A </a:t>
            </a:r>
            <a:r>
              <a:rPr lang="lv-LV" b="0" i="0" dirty="0" err="1">
                <a:solidFill>
                  <a:srgbClr val="222222"/>
                </a:solidFill>
                <a:effectLst/>
              </a:rPr>
              <a:t>bio-ecological</a:t>
            </a:r>
            <a:r>
              <a:rPr lang="lv-LV" b="0" i="0" dirty="0">
                <a:solidFill>
                  <a:srgbClr val="222222"/>
                </a:solidFill>
                <a:effectLst/>
              </a:rPr>
              <a:t> </a:t>
            </a:r>
            <a:r>
              <a:rPr lang="lv-LV" b="0" i="0" dirty="0" err="1">
                <a:solidFill>
                  <a:srgbClr val="222222"/>
                </a:solidFill>
                <a:effectLst/>
              </a:rPr>
              <a:t>model</a:t>
            </a:r>
            <a:r>
              <a:rPr lang="lv-LV" b="0" i="0" dirty="0">
                <a:solidFill>
                  <a:srgbClr val="222222"/>
                </a:solidFill>
                <a:effectLst/>
              </a:rPr>
              <a:t>. </a:t>
            </a:r>
            <a:r>
              <a:rPr lang="lv-LV" b="0" i="1" dirty="0" err="1">
                <a:solidFill>
                  <a:srgbClr val="222222"/>
                </a:solidFill>
                <a:effectLst/>
              </a:rPr>
              <a:t>Psychological</a:t>
            </a:r>
            <a:r>
              <a:rPr lang="lv-LV" b="0" i="1" dirty="0">
                <a:solidFill>
                  <a:srgbClr val="222222"/>
                </a:solidFill>
                <a:effectLst/>
              </a:rPr>
              <a:t> </a:t>
            </a:r>
            <a:r>
              <a:rPr lang="lv-LV" b="0" i="1" dirty="0" err="1">
                <a:solidFill>
                  <a:srgbClr val="222222"/>
                </a:solidFill>
                <a:effectLst/>
              </a:rPr>
              <a:t>Review</a:t>
            </a:r>
            <a:r>
              <a:rPr lang="lv-LV" b="0" i="1" dirty="0">
                <a:solidFill>
                  <a:srgbClr val="222222"/>
                </a:solidFill>
                <a:effectLst/>
              </a:rPr>
              <a:t>, 10 </a:t>
            </a:r>
            <a:r>
              <a:rPr lang="lv-LV" b="0" i="0" dirty="0">
                <a:solidFill>
                  <a:srgbClr val="222222"/>
                </a:solidFill>
                <a:effectLst/>
              </a:rPr>
              <a:t>(4), 568-586.</a:t>
            </a:r>
          </a:p>
          <a:p>
            <a:r>
              <a:rPr lang="en-US" b="0" i="0" dirty="0">
                <a:solidFill>
                  <a:srgbClr val="222222"/>
                </a:solidFill>
                <a:effectLst/>
              </a:rPr>
              <a:t>Gough, B., &amp; Novikova, I. (2020). </a:t>
            </a:r>
            <a:r>
              <a:rPr lang="en-US" b="0" i="1" dirty="0">
                <a:solidFill>
                  <a:srgbClr val="222222"/>
                </a:solidFill>
                <a:effectLst/>
              </a:rPr>
              <a:t>Mental health, men and culture: how do sociocultural constructions of masculinities relate to men’s mental health help-seeking </a:t>
            </a:r>
            <a:r>
              <a:rPr lang="en-US" b="0" i="1" dirty="0" err="1">
                <a:solidFill>
                  <a:srgbClr val="222222"/>
                </a:solidFill>
                <a:effectLst/>
              </a:rPr>
              <a:t>behaviour</a:t>
            </a:r>
            <a:r>
              <a:rPr lang="en-US" b="0" i="1" dirty="0">
                <a:solidFill>
                  <a:srgbClr val="222222"/>
                </a:solidFill>
                <a:effectLst/>
              </a:rPr>
              <a:t> in the WHO European Region?</a:t>
            </a:r>
            <a:r>
              <a:rPr lang="en-US" b="0" i="0" dirty="0">
                <a:solidFill>
                  <a:srgbClr val="222222"/>
                </a:solidFill>
                <a:effectLst/>
              </a:rPr>
              <a:t>. WHO.</a:t>
            </a:r>
            <a:endParaRPr lang="lv-LV" b="0" i="0" dirty="0">
              <a:solidFill>
                <a:srgbClr val="222222"/>
              </a:solidFill>
              <a:effectLst/>
            </a:endParaRPr>
          </a:p>
          <a:p>
            <a:r>
              <a:rPr lang="lv-LV" b="0" i="0" dirty="0" err="1">
                <a:solidFill>
                  <a:srgbClr val="222222"/>
                </a:solidFill>
                <a:effectLst/>
              </a:rPr>
              <a:t>Hase</a:t>
            </a:r>
            <a:r>
              <a:rPr lang="lv-LV" b="0" i="0" dirty="0">
                <a:solidFill>
                  <a:srgbClr val="222222"/>
                </a:solidFill>
                <a:effectLst/>
              </a:rPr>
              <a:t>, M., </a:t>
            </a:r>
            <a:r>
              <a:rPr lang="lv-LV" b="0" i="0" dirty="0" err="1">
                <a:solidFill>
                  <a:srgbClr val="222222"/>
                </a:solidFill>
                <a:effectLst/>
              </a:rPr>
              <a:t>Balmaceda</a:t>
            </a:r>
            <a:r>
              <a:rPr lang="lv-LV" b="0" i="0" dirty="0">
                <a:solidFill>
                  <a:srgbClr val="222222"/>
                </a:solidFill>
                <a:effectLst/>
              </a:rPr>
              <a:t>, U. M., </a:t>
            </a:r>
            <a:r>
              <a:rPr lang="lv-LV" b="0" i="0" dirty="0" err="1">
                <a:solidFill>
                  <a:srgbClr val="222222"/>
                </a:solidFill>
                <a:effectLst/>
              </a:rPr>
              <a:t>Ostacoli</a:t>
            </a:r>
            <a:r>
              <a:rPr lang="lv-LV" b="0" i="0" dirty="0">
                <a:solidFill>
                  <a:srgbClr val="222222"/>
                </a:solidFill>
                <a:effectLst/>
              </a:rPr>
              <a:t>, L., </a:t>
            </a:r>
            <a:r>
              <a:rPr lang="lv-LV" b="0" i="0" dirty="0" err="1">
                <a:solidFill>
                  <a:srgbClr val="222222"/>
                </a:solidFill>
                <a:effectLst/>
              </a:rPr>
              <a:t>Liebermann</a:t>
            </a:r>
            <a:r>
              <a:rPr lang="lv-LV" b="0" i="0" dirty="0">
                <a:solidFill>
                  <a:srgbClr val="222222"/>
                </a:solidFill>
                <a:effectLst/>
              </a:rPr>
              <a:t>, P., &amp; </a:t>
            </a:r>
            <a:r>
              <a:rPr lang="lv-LV" b="0" i="0" dirty="0" err="1">
                <a:solidFill>
                  <a:srgbClr val="222222"/>
                </a:solidFill>
                <a:effectLst/>
              </a:rPr>
              <a:t>Hofmann</a:t>
            </a:r>
            <a:r>
              <a:rPr lang="lv-LV" b="0" i="0" dirty="0">
                <a:solidFill>
                  <a:srgbClr val="222222"/>
                </a:solidFill>
                <a:effectLst/>
              </a:rPr>
              <a:t>, A. (2017). </a:t>
            </a:r>
            <a:r>
              <a:rPr lang="lv-LV" b="0" i="0" dirty="0" err="1">
                <a:solidFill>
                  <a:srgbClr val="222222"/>
                </a:solidFill>
                <a:effectLst/>
              </a:rPr>
              <a:t>The</a:t>
            </a:r>
            <a:r>
              <a:rPr lang="lv-LV" b="0" i="0" dirty="0">
                <a:solidFill>
                  <a:srgbClr val="222222"/>
                </a:solidFill>
                <a:effectLst/>
              </a:rPr>
              <a:t> AIP </a:t>
            </a:r>
            <a:r>
              <a:rPr lang="lv-LV" b="0" i="0" dirty="0" err="1">
                <a:solidFill>
                  <a:srgbClr val="222222"/>
                </a:solidFill>
                <a:effectLst/>
              </a:rPr>
              <a:t>model</a:t>
            </a:r>
            <a:r>
              <a:rPr lang="lv-LV" b="0" i="0" dirty="0">
                <a:solidFill>
                  <a:srgbClr val="222222"/>
                </a:solidFill>
                <a:effectLst/>
              </a:rPr>
              <a:t> </a:t>
            </a:r>
            <a:r>
              <a:rPr lang="lv-LV" b="0" i="0" dirty="0" err="1">
                <a:solidFill>
                  <a:srgbClr val="222222"/>
                </a:solidFill>
                <a:effectLst/>
              </a:rPr>
              <a:t>of</a:t>
            </a:r>
            <a:r>
              <a:rPr lang="lv-LV" b="0" i="0" dirty="0">
                <a:solidFill>
                  <a:srgbClr val="222222"/>
                </a:solidFill>
                <a:effectLst/>
              </a:rPr>
              <a:t> EMDR </a:t>
            </a:r>
            <a:r>
              <a:rPr lang="lv-LV" b="0" i="0" dirty="0" err="1">
                <a:solidFill>
                  <a:srgbClr val="222222"/>
                </a:solidFill>
                <a:effectLst/>
              </a:rPr>
              <a:t>therapy</a:t>
            </a:r>
            <a:r>
              <a:rPr lang="lv-LV" b="0" i="0" dirty="0">
                <a:solidFill>
                  <a:srgbClr val="222222"/>
                </a:solidFill>
                <a:effectLst/>
              </a:rPr>
              <a:t> </a:t>
            </a:r>
            <a:r>
              <a:rPr lang="lv-LV" b="0" i="0" dirty="0" err="1">
                <a:solidFill>
                  <a:srgbClr val="222222"/>
                </a:solidFill>
                <a:effectLst/>
              </a:rPr>
              <a:t>and</a:t>
            </a:r>
            <a:r>
              <a:rPr lang="lv-LV" b="0" i="0" dirty="0">
                <a:solidFill>
                  <a:srgbClr val="222222"/>
                </a:solidFill>
                <a:effectLst/>
              </a:rPr>
              <a:t> </a:t>
            </a:r>
            <a:r>
              <a:rPr lang="lv-LV" b="0" i="0" dirty="0" err="1">
                <a:solidFill>
                  <a:srgbClr val="222222"/>
                </a:solidFill>
                <a:effectLst/>
              </a:rPr>
              <a:t>pathogenic</a:t>
            </a:r>
            <a:r>
              <a:rPr lang="lv-LV" b="0" i="0" dirty="0">
                <a:solidFill>
                  <a:srgbClr val="222222"/>
                </a:solidFill>
                <a:effectLst/>
              </a:rPr>
              <a:t> </a:t>
            </a:r>
            <a:r>
              <a:rPr lang="lv-LV" b="0" i="0" dirty="0" err="1">
                <a:solidFill>
                  <a:srgbClr val="222222"/>
                </a:solidFill>
                <a:effectLst/>
              </a:rPr>
              <a:t>memories</a:t>
            </a:r>
            <a:r>
              <a:rPr lang="lv-LV" b="0" i="0" dirty="0">
                <a:solidFill>
                  <a:srgbClr val="222222"/>
                </a:solidFill>
                <a:effectLst/>
              </a:rPr>
              <a:t>. </a:t>
            </a:r>
            <a:r>
              <a:rPr lang="lv-LV" b="0" i="1" dirty="0" err="1">
                <a:solidFill>
                  <a:srgbClr val="222222"/>
                </a:solidFill>
                <a:effectLst/>
              </a:rPr>
              <a:t>Frontiers</a:t>
            </a:r>
            <a:r>
              <a:rPr lang="lv-LV" b="0" i="1" dirty="0">
                <a:solidFill>
                  <a:srgbClr val="222222"/>
                </a:solidFill>
                <a:effectLst/>
              </a:rPr>
              <a:t> </a:t>
            </a:r>
            <a:r>
              <a:rPr lang="lv-LV" b="0" i="1" dirty="0" err="1">
                <a:solidFill>
                  <a:srgbClr val="222222"/>
                </a:solidFill>
                <a:effectLst/>
              </a:rPr>
              <a:t>in</a:t>
            </a:r>
            <a:r>
              <a:rPr lang="lv-LV" b="0" i="1" dirty="0">
                <a:solidFill>
                  <a:srgbClr val="222222"/>
                </a:solidFill>
                <a:effectLst/>
              </a:rPr>
              <a:t> </a:t>
            </a:r>
            <a:r>
              <a:rPr lang="lv-LV" b="0" i="1" dirty="0" err="1">
                <a:solidFill>
                  <a:srgbClr val="222222"/>
                </a:solidFill>
                <a:effectLst/>
              </a:rPr>
              <a:t>psychology</a:t>
            </a:r>
            <a:r>
              <a:rPr lang="lv-LV" b="0" i="1" dirty="0">
                <a:solidFill>
                  <a:srgbClr val="222222"/>
                </a:solidFill>
                <a:effectLst/>
              </a:rPr>
              <a:t>, 8</a:t>
            </a:r>
            <a:r>
              <a:rPr lang="lv-LV" b="0" i="0" dirty="0">
                <a:solidFill>
                  <a:srgbClr val="222222"/>
                </a:solidFill>
                <a:effectLst/>
              </a:rPr>
              <a:t>, 1578.</a:t>
            </a:r>
          </a:p>
          <a:p>
            <a:r>
              <a:rPr lang="lv-LV" dirty="0">
                <a:cs typeface="Arial" panose="020B0604020202020204" pitchFamily="34" charset="0"/>
              </a:rPr>
              <a:t>Kreicbergs, T. (2024). </a:t>
            </a:r>
            <a:r>
              <a:rPr lang="lv-LV" i="1" dirty="0">
                <a:cs typeface="Arial" panose="020B0604020202020204" pitchFamily="34" charset="0"/>
              </a:rPr>
              <a:t>Vīrišķības </a:t>
            </a:r>
            <a:r>
              <a:rPr lang="lv-LV" i="1" dirty="0" err="1">
                <a:cs typeface="Arial" panose="020B0604020202020204" pitchFamily="34" charset="0"/>
              </a:rPr>
              <a:t>konceptualizācija</a:t>
            </a:r>
            <a:r>
              <a:rPr lang="lv-LV" i="1" dirty="0">
                <a:cs typeface="Arial" panose="020B0604020202020204" pitchFamily="34" charset="0"/>
              </a:rPr>
              <a:t> zīmola personībā un tās ietekme uz reklāmas efektivitāti. Promocijas darba kopsavilkums.</a:t>
            </a:r>
            <a:r>
              <a:rPr lang="lv-LV" dirty="0">
                <a:cs typeface="Arial" panose="020B0604020202020204" pitchFamily="34" charset="0"/>
              </a:rPr>
              <a:t> Rīga: RTU Izdevniecība.</a:t>
            </a:r>
          </a:p>
          <a:p>
            <a:r>
              <a:rPr lang="en-US" b="0" i="0" dirty="0">
                <a:solidFill>
                  <a:srgbClr val="222222"/>
                </a:solidFill>
                <a:effectLst/>
              </a:rPr>
              <a:t>Navarro, J. L., &amp; </a:t>
            </a:r>
            <a:r>
              <a:rPr lang="en-US" b="0" i="0" dirty="0" err="1">
                <a:solidFill>
                  <a:srgbClr val="222222"/>
                </a:solidFill>
                <a:effectLst/>
              </a:rPr>
              <a:t>Tudge</a:t>
            </a:r>
            <a:r>
              <a:rPr lang="en-US" b="0" i="0" dirty="0">
                <a:solidFill>
                  <a:srgbClr val="222222"/>
                </a:solidFill>
                <a:effectLst/>
              </a:rPr>
              <a:t>, J. R. (2023). Technologizing Bronfenbrenner: neo-ecological theory. </a:t>
            </a:r>
            <a:r>
              <a:rPr lang="en-US" b="0" i="1" dirty="0">
                <a:solidFill>
                  <a:srgbClr val="222222"/>
                </a:solidFill>
                <a:effectLst/>
              </a:rPr>
              <a:t>Current Psychology</a:t>
            </a:r>
            <a:r>
              <a:rPr lang="en-US" b="0" i="0" dirty="0">
                <a:solidFill>
                  <a:srgbClr val="222222"/>
                </a:solidFill>
                <a:effectLst/>
              </a:rPr>
              <a:t>, </a:t>
            </a:r>
            <a:r>
              <a:rPr lang="en-US" b="0" i="1" dirty="0">
                <a:solidFill>
                  <a:srgbClr val="222222"/>
                </a:solidFill>
                <a:effectLst/>
              </a:rPr>
              <a:t>42</a:t>
            </a:r>
            <a:r>
              <a:rPr lang="en-US" b="0" i="0" dirty="0">
                <a:solidFill>
                  <a:srgbClr val="222222"/>
                </a:solidFill>
                <a:effectLst/>
              </a:rPr>
              <a:t>(22), 19338-19354.</a:t>
            </a:r>
            <a:endParaRPr lang="lv-LV" b="0" i="0" dirty="0">
              <a:solidFill>
                <a:srgbClr val="222222"/>
              </a:solidFill>
              <a:effectLst/>
            </a:endParaRPr>
          </a:p>
          <a:p>
            <a:r>
              <a:rPr lang="en-US" b="0" i="0" dirty="0" err="1">
                <a:solidFill>
                  <a:srgbClr val="222222"/>
                </a:solidFill>
                <a:effectLst/>
              </a:rPr>
              <a:t>Pongratz</a:t>
            </a:r>
            <a:r>
              <a:rPr lang="en-US" b="0" i="0" dirty="0">
                <a:solidFill>
                  <a:srgbClr val="222222"/>
                </a:solidFill>
                <a:effectLst/>
              </a:rPr>
              <a:t>, G., &amp; Straub, R. H. (2014). The sympathetic nervous response in inflammation. </a:t>
            </a:r>
            <a:r>
              <a:rPr lang="en-US" b="0" i="1" dirty="0">
                <a:solidFill>
                  <a:srgbClr val="222222"/>
                </a:solidFill>
                <a:effectLst/>
              </a:rPr>
              <a:t>Arthritis research &amp; therapy, 16</a:t>
            </a:r>
            <a:r>
              <a:rPr lang="en-US" b="0" i="0" dirty="0">
                <a:solidFill>
                  <a:srgbClr val="222222"/>
                </a:solidFill>
                <a:effectLst/>
              </a:rPr>
              <a:t>, 1-12.</a:t>
            </a:r>
            <a:endParaRPr lang="lv-LV" b="0" i="0" dirty="0">
              <a:solidFill>
                <a:srgbClr val="222222"/>
              </a:solidFill>
              <a:effectLst/>
            </a:endParaRPr>
          </a:p>
          <a:p>
            <a:r>
              <a:rPr lang="en-US" dirty="0">
                <a:cs typeface="Arial" panose="020B0604020202020204" pitchFamily="34" charset="0"/>
              </a:rPr>
              <a:t>Siegel, D. J. (1999). </a:t>
            </a:r>
            <a:r>
              <a:rPr lang="en-US" i="1" dirty="0">
                <a:cs typeface="Arial" panose="020B0604020202020204" pitchFamily="34" charset="0"/>
              </a:rPr>
              <a:t>The Developing Mind: Toward a Neurobiology of Interpersonal Experience</a:t>
            </a:r>
            <a:r>
              <a:rPr lang="en-US" dirty="0"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59201410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7048AB-9892-8DD5-3E51-75353C54B2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715460"/>
            <a:ext cx="10515600" cy="1325563"/>
          </a:xfrm>
        </p:spPr>
        <p:txBody>
          <a:bodyPr/>
          <a:lstStyle/>
          <a:p>
            <a:pPr algn="ctr"/>
            <a:r>
              <a:rPr lang="lv-LV" dirty="0"/>
              <a:t>Paldies par uzmanību!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71665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838</TotalTime>
  <Words>762</Words>
  <Application>Microsoft Office PowerPoint</Application>
  <PresentationFormat>Widescreen</PresentationFormat>
  <Paragraphs>81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 Theme</vt:lpstr>
      <vt:lpstr>Kā normalizēt  mentālās veselības lomu vīriešu vidū  individuālā, ģimenes un sabiedrības kontekstā?</vt:lpstr>
      <vt:lpstr>Neo-ekoloģiskā teorija (Navarro &amp; Tudge, 2023; Bronfenbrenner, 1994) </vt:lpstr>
      <vt:lpstr>Kas ietekmē palīdzības meklēšanu mentālās veselības jomā vīriešiem? (Gough &amp; Novikova, 2020)</vt:lpstr>
      <vt:lpstr>«Īsts vīrietis»!? (Kreicbergs, 2024)</vt:lpstr>
      <vt:lpstr>Konstruēto emociju teorija (Barrett et al., 2017)</vt:lpstr>
      <vt:lpstr>Tolerances logs (Siegel, 1999; Pongratz &amp; Straub, 2014)</vt:lpstr>
      <vt:lpstr>Kā normalizēt mentālās veselības lomu vīriešu vidū individuālā, ģimenes un sabiedrības kontekstā?</vt:lpstr>
      <vt:lpstr>Informācijas avoti</vt:lpstr>
      <vt:lpstr>Paldies par uzmanību!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User</dc:creator>
  <cp:lastModifiedBy>User</cp:lastModifiedBy>
  <cp:revision>5</cp:revision>
  <dcterms:created xsi:type="dcterms:W3CDTF">2024-10-13T17:40:26Z</dcterms:created>
  <dcterms:modified xsi:type="dcterms:W3CDTF">2024-10-14T07:40:36Z</dcterms:modified>
</cp:coreProperties>
</file>