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987" r:id="rId2"/>
  </p:sldMasterIdLst>
  <p:notesMasterIdLst>
    <p:notesMasterId r:id="rId10"/>
  </p:notesMasterIdLst>
  <p:handoutMasterIdLst>
    <p:handoutMasterId r:id="rId11"/>
  </p:handoutMasterIdLst>
  <p:sldIdLst>
    <p:sldId id="256" r:id="rId3"/>
    <p:sldId id="360" r:id="rId4"/>
    <p:sldId id="361" r:id="rId5"/>
    <p:sldId id="355" r:id="rId6"/>
    <p:sldId id="356" r:id="rId7"/>
    <p:sldId id="357" r:id="rId8"/>
    <p:sldId id="280" r:id="rId9"/>
  </p:sldIdLst>
  <p:sldSz cx="12192000" cy="6858000"/>
  <p:notesSz cx="6797675" cy="9874250"/>
  <p:defaultTextStyle>
    <a:defPPr>
      <a:defRPr lang="en-US"/>
    </a:defPPr>
    <a:lvl1pPr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1pPr>
    <a:lvl2pPr marL="468313" indent="-11113"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2pPr>
    <a:lvl3pPr marL="938213" indent="-23813"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3pPr>
    <a:lvl4pPr marL="1408113" indent="-36513"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4pPr>
    <a:lvl5pPr marL="1878013" indent="-49213"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700" kern="1200">
        <a:solidFill>
          <a:schemeClr val="tx1"/>
        </a:solidFill>
        <a:latin typeface="Times New Roman" pitchFamily="18" charset="0"/>
        <a:ea typeface="MS PGothic" pitchFamily="34" charset="-128"/>
        <a:cs typeface="+mn-cs"/>
      </a:defRPr>
    </a:lvl6pPr>
    <a:lvl7pPr marL="2743200" algn="l" defTabSz="914400" rtl="0" eaLnBrk="1" latinLnBrk="0" hangingPunct="1">
      <a:defRPr sz="1700" kern="1200">
        <a:solidFill>
          <a:schemeClr val="tx1"/>
        </a:solidFill>
        <a:latin typeface="Times New Roman" pitchFamily="18" charset="0"/>
        <a:ea typeface="MS PGothic" pitchFamily="34" charset="-128"/>
        <a:cs typeface="+mn-cs"/>
      </a:defRPr>
    </a:lvl7pPr>
    <a:lvl8pPr marL="3200400" algn="l" defTabSz="914400" rtl="0" eaLnBrk="1" latinLnBrk="0" hangingPunct="1">
      <a:defRPr sz="1700" kern="1200">
        <a:solidFill>
          <a:schemeClr val="tx1"/>
        </a:solidFill>
        <a:latin typeface="Times New Roman" pitchFamily="18" charset="0"/>
        <a:ea typeface="MS PGothic" pitchFamily="34" charset="-128"/>
        <a:cs typeface="+mn-cs"/>
      </a:defRPr>
    </a:lvl8pPr>
    <a:lvl9pPr marL="3657600" algn="l" defTabSz="914400" rtl="0" eaLnBrk="1" latinLnBrk="0" hangingPunct="1">
      <a:defRPr sz="1700" kern="1200">
        <a:solidFill>
          <a:schemeClr val="tx1"/>
        </a:solidFill>
        <a:latin typeface="Times New Roman" pitchFamily="18" charset="0"/>
        <a:ea typeface="MS PGothic"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17" userDrawn="1">
          <p15:clr>
            <a:srgbClr val="A4A3A4"/>
          </p15:clr>
        </p15:guide>
        <p15:guide id="2" pos="2139" userDrawn="1">
          <p15:clr>
            <a:srgbClr val="A4A3A4"/>
          </p15:clr>
        </p15:guide>
        <p15:guide id="3" orient="horz" pos="3110" userDrawn="1">
          <p15:clr>
            <a:srgbClr val="A4A3A4"/>
          </p15:clr>
        </p15:guide>
        <p15:guide id="4"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ta Skuja" initials="VS" lastIdx="2" clrIdx="0">
    <p:extLst>
      <p:ext uri="{19B8F6BF-5375-455C-9EA6-DF929625EA0E}">
        <p15:presenceInfo xmlns:p15="http://schemas.microsoft.com/office/powerpoint/2012/main" userId="S-1-5-21-734147818-1251574435-2103723179-3157" providerId="AD"/>
      </p:ext>
    </p:extLst>
  </p:cmAuthor>
  <p:cmAuthor id="2" name="Ints Teterovskis" initials="IT" lastIdx="1" clrIdx="1">
    <p:extLst>
      <p:ext uri="{19B8F6BF-5375-455C-9EA6-DF929625EA0E}">
        <p15:presenceInfo xmlns:p15="http://schemas.microsoft.com/office/powerpoint/2012/main" userId="S-1-5-21-738795142-1242532775-405837587-106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732F"/>
    <a:srgbClr val="8D160D"/>
    <a:srgbClr val="5A702E"/>
    <a:srgbClr val="006600"/>
    <a:srgbClr val="0033CC"/>
    <a:srgbClr val="3441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88" autoAdjust="0"/>
    <p:restoredTop sz="78588" autoAdjust="0"/>
  </p:normalViewPr>
  <p:slideViewPr>
    <p:cSldViewPr snapToGrid="0" snapToObjects="1">
      <p:cViewPr varScale="1">
        <p:scale>
          <a:sx n="86" d="100"/>
          <a:sy n="86" d="100"/>
        </p:scale>
        <p:origin x="1722" y="90"/>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59" d="100"/>
          <a:sy n="59" d="100"/>
        </p:scale>
        <p:origin x="-2741" y="-86"/>
      </p:cViewPr>
      <p:guideLst>
        <p:guide orient="horz" pos="3117"/>
        <p:guide pos="2139"/>
        <p:guide orient="horz" pos="3110"/>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958" cy="495772"/>
          </a:xfrm>
          <a:prstGeom prst="rect">
            <a:avLst/>
          </a:prstGeom>
        </p:spPr>
        <p:txBody>
          <a:bodyPr vert="horz" lIns="92219" tIns="46109" rIns="92219" bIns="46109" rtlCol="0"/>
          <a:lstStyle>
            <a:lvl1pPr algn="l">
              <a:defRPr sz="1200"/>
            </a:lvl1pPr>
          </a:lstStyle>
          <a:p>
            <a:pPr>
              <a:defRPr/>
            </a:pPr>
            <a:endParaRPr lang="lv-LV"/>
          </a:p>
        </p:txBody>
      </p:sp>
      <p:sp>
        <p:nvSpPr>
          <p:cNvPr id="3" name="Date Placeholder 2"/>
          <p:cNvSpPr>
            <a:spLocks noGrp="1"/>
          </p:cNvSpPr>
          <p:nvPr>
            <p:ph type="dt" sz="quarter" idx="1"/>
          </p:nvPr>
        </p:nvSpPr>
        <p:spPr>
          <a:xfrm>
            <a:off x="3851098" y="0"/>
            <a:ext cx="2944958" cy="495772"/>
          </a:xfrm>
          <a:prstGeom prst="rect">
            <a:avLst/>
          </a:prstGeom>
        </p:spPr>
        <p:txBody>
          <a:bodyPr vert="horz" lIns="92219" tIns="46109" rIns="92219" bIns="46109" rtlCol="0"/>
          <a:lstStyle>
            <a:lvl1pPr algn="r">
              <a:defRPr sz="1200"/>
            </a:lvl1pPr>
          </a:lstStyle>
          <a:p>
            <a:pPr>
              <a:defRPr/>
            </a:pPr>
            <a:fld id="{EC0EC8E2-55D4-4A10-B4ED-9413B2138E66}" type="datetimeFigureOut">
              <a:rPr lang="lv-LV"/>
              <a:pPr>
                <a:defRPr/>
              </a:pPr>
              <a:t>14.11.2024</a:t>
            </a:fld>
            <a:endParaRPr lang="lv-LV"/>
          </a:p>
        </p:txBody>
      </p:sp>
      <p:sp>
        <p:nvSpPr>
          <p:cNvPr id="4" name="Footer Placeholder 3"/>
          <p:cNvSpPr>
            <a:spLocks noGrp="1"/>
          </p:cNvSpPr>
          <p:nvPr>
            <p:ph type="ftr" sz="quarter" idx="2"/>
          </p:nvPr>
        </p:nvSpPr>
        <p:spPr>
          <a:xfrm>
            <a:off x="0" y="9378482"/>
            <a:ext cx="2944958" cy="495771"/>
          </a:xfrm>
          <a:prstGeom prst="rect">
            <a:avLst/>
          </a:prstGeom>
        </p:spPr>
        <p:txBody>
          <a:bodyPr vert="horz" lIns="92219" tIns="46109" rIns="92219" bIns="46109" rtlCol="0" anchor="b"/>
          <a:lstStyle>
            <a:lvl1pPr algn="l">
              <a:defRPr sz="1200"/>
            </a:lvl1pPr>
          </a:lstStyle>
          <a:p>
            <a:pPr>
              <a:defRPr/>
            </a:pPr>
            <a:endParaRPr lang="lv-LV"/>
          </a:p>
        </p:txBody>
      </p:sp>
      <p:sp>
        <p:nvSpPr>
          <p:cNvPr id="5" name="Slide Number Placeholder 4"/>
          <p:cNvSpPr>
            <a:spLocks noGrp="1"/>
          </p:cNvSpPr>
          <p:nvPr>
            <p:ph type="sldNum" sz="quarter" idx="3"/>
          </p:nvPr>
        </p:nvSpPr>
        <p:spPr>
          <a:xfrm>
            <a:off x="3851098" y="9378482"/>
            <a:ext cx="2944958" cy="495771"/>
          </a:xfrm>
          <a:prstGeom prst="rect">
            <a:avLst/>
          </a:prstGeom>
        </p:spPr>
        <p:txBody>
          <a:bodyPr vert="horz" wrap="square" lIns="92219" tIns="46109" rIns="92219" bIns="46109" numCol="1" anchor="b" anchorCtr="0" compatLnSpc="1">
            <a:prstTxWarp prst="textNoShape">
              <a:avLst/>
            </a:prstTxWarp>
          </a:bodyPr>
          <a:lstStyle>
            <a:lvl1pPr algn="r">
              <a:defRPr sz="1200"/>
            </a:lvl1pPr>
          </a:lstStyle>
          <a:p>
            <a:pPr>
              <a:defRPr/>
            </a:pPr>
            <a:fld id="{062FC8B6-B5AB-480A-90BD-10F2BB418005}" type="slidenum">
              <a:rPr lang="lv-LV"/>
              <a:pPr>
                <a:defRPr/>
              </a:pPr>
              <a:t>‹#›</a:t>
            </a:fld>
            <a:endParaRPr lang="lv-LV"/>
          </a:p>
        </p:txBody>
      </p:sp>
    </p:spTree>
    <p:extLst>
      <p:ext uri="{BB962C8B-B14F-4D97-AF65-F5344CB8AC3E}">
        <p14:creationId xmlns:p14="http://schemas.microsoft.com/office/powerpoint/2010/main" val="280568573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958" cy="494188"/>
          </a:xfrm>
          <a:prstGeom prst="rect">
            <a:avLst/>
          </a:prstGeom>
        </p:spPr>
        <p:txBody>
          <a:bodyPr vert="horz" lIns="92219" tIns="46109" rIns="92219" bIns="46109" rtlCol="0"/>
          <a:lstStyle>
            <a:lvl1pPr algn="l" defTabSz="947585" eaLnBrk="1" fontAlgn="auto" hangingPunct="1">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851098" y="0"/>
            <a:ext cx="2944958" cy="494188"/>
          </a:xfrm>
          <a:prstGeom prst="rect">
            <a:avLst/>
          </a:prstGeom>
        </p:spPr>
        <p:txBody>
          <a:bodyPr vert="horz" wrap="square" lIns="92219" tIns="46109" rIns="92219" bIns="46109" numCol="1" anchor="t" anchorCtr="0" compatLnSpc="1">
            <a:prstTxWarp prst="textNoShape">
              <a:avLst/>
            </a:prstTxWarp>
          </a:bodyPr>
          <a:lstStyle>
            <a:lvl1pPr algn="r" eaLnBrk="1" hangingPunct="1">
              <a:defRPr sz="1200">
                <a:latin typeface="Calibri" pitchFamily="34" charset="0"/>
              </a:defRPr>
            </a:lvl1pPr>
          </a:lstStyle>
          <a:p>
            <a:pPr>
              <a:defRPr/>
            </a:pPr>
            <a:fld id="{C1032C7D-E51C-4203-B18C-C5316B5E2443}" type="datetimeFigureOut">
              <a:rPr lang="lv-LV" altLang="lv-LV"/>
              <a:pPr>
                <a:defRPr/>
              </a:pPr>
              <a:t>14.11.2024</a:t>
            </a:fld>
            <a:endParaRPr lang="lv-LV" altLang="lv-LV"/>
          </a:p>
        </p:txBody>
      </p:sp>
      <p:sp>
        <p:nvSpPr>
          <p:cNvPr id="4" name="Slide Image Placeholder 3"/>
          <p:cNvSpPr>
            <a:spLocks noGrp="1" noRot="1" noChangeAspect="1"/>
          </p:cNvSpPr>
          <p:nvPr>
            <p:ph type="sldImg" idx="2"/>
          </p:nvPr>
        </p:nvSpPr>
        <p:spPr>
          <a:xfrm>
            <a:off x="109538" y="741363"/>
            <a:ext cx="6578600" cy="3702050"/>
          </a:xfrm>
          <a:prstGeom prst="rect">
            <a:avLst/>
          </a:prstGeom>
          <a:noFill/>
          <a:ln w="12700">
            <a:solidFill>
              <a:prstClr val="black"/>
            </a:solidFill>
          </a:ln>
        </p:spPr>
        <p:txBody>
          <a:bodyPr vert="horz" lIns="92219" tIns="46109" rIns="92219" bIns="46109" rtlCol="0" anchor="ctr"/>
          <a:lstStyle/>
          <a:p>
            <a:pPr lvl="0"/>
            <a:endParaRPr lang="lv-LV" noProof="0"/>
          </a:p>
        </p:txBody>
      </p:sp>
      <p:sp>
        <p:nvSpPr>
          <p:cNvPr id="5" name="Notes Placeholder 4"/>
          <p:cNvSpPr>
            <a:spLocks noGrp="1"/>
          </p:cNvSpPr>
          <p:nvPr>
            <p:ph type="body" sz="quarter" idx="3"/>
          </p:nvPr>
        </p:nvSpPr>
        <p:spPr>
          <a:xfrm>
            <a:off x="679608" y="4690034"/>
            <a:ext cx="5438464" cy="4442937"/>
          </a:xfrm>
          <a:prstGeom prst="rect">
            <a:avLst/>
          </a:prstGeom>
        </p:spPr>
        <p:txBody>
          <a:bodyPr vert="horz" lIns="92219" tIns="46109" rIns="92219" bIns="4610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378479"/>
            <a:ext cx="2944958" cy="494188"/>
          </a:xfrm>
          <a:prstGeom prst="rect">
            <a:avLst/>
          </a:prstGeom>
        </p:spPr>
        <p:txBody>
          <a:bodyPr vert="horz" lIns="92219" tIns="46109" rIns="92219" bIns="46109" rtlCol="0" anchor="b"/>
          <a:lstStyle>
            <a:lvl1pPr algn="l" defTabSz="947585" eaLnBrk="1" fontAlgn="auto" hangingPunct="1">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851098" y="9378479"/>
            <a:ext cx="2944958" cy="494188"/>
          </a:xfrm>
          <a:prstGeom prst="rect">
            <a:avLst/>
          </a:prstGeom>
        </p:spPr>
        <p:txBody>
          <a:bodyPr vert="horz" wrap="square" lIns="92219" tIns="46109" rIns="92219" bIns="46109" numCol="1" anchor="b" anchorCtr="0" compatLnSpc="1">
            <a:prstTxWarp prst="textNoShape">
              <a:avLst/>
            </a:prstTxWarp>
          </a:bodyPr>
          <a:lstStyle>
            <a:lvl1pPr algn="r" eaLnBrk="1" hangingPunct="1">
              <a:defRPr sz="1200">
                <a:latin typeface="Calibri" pitchFamily="34" charset="0"/>
              </a:defRPr>
            </a:lvl1pPr>
          </a:lstStyle>
          <a:p>
            <a:pPr>
              <a:defRPr/>
            </a:pPr>
            <a:fld id="{CC9037F8-B5CA-475C-8F10-D4992AD0133A}" type="slidenum">
              <a:rPr lang="lv-LV" altLang="lv-LV"/>
              <a:pPr>
                <a:defRPr/>
              </a:pPr>
              <a:t>‹#›</a:t>
            </a:fld>
            <a:endParaRPr lang="lv-LV" altLang="lv-LV"/>
          </a:p>
        </p:txBody>
      </p:sp>
    </p:spTree>
    <p:extLst>
      <p:ext uri="{BB962C8B-B14F-4D97-AF65-F5344CB8AC3E}">
        <p14:creationId xmlns:p14="http://schemas.microsoft.com/office/powerpoint/2010/main" val="3135282706"/>
      </p:ext>
    </p:extLst>
  </p:cSld>
  <p:clrMap bg1="lt1" tx1="dk1" bg2="lt2" tx2="dk2" accent1="accent1" accent2="accent2" accent3="accent3" accent4="accent4" accent5="accent5" accent6="accent6" hlink="hlink" folHlink="folHlink"/>
  <p:hf hdr="0"/>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09538" y="741363"/>
            <a:ext cx="6578600" cy="3702050"/>
          </a:xfrm>
        </p:spPr>
      </p:sp>
      <p:sp>
        <p:nvSpPr>
          <p:cNvPr id="3" name="Piezīmju vietturis 2"/>
          <p:cNvSpPr>
            <a:spLocks noGrp="1"/>
          </p:cNvSpPr>
          <p:nvPr>
            <p:ph type="body" idx="1"/>
          </p:nvPr>
        </p:nvSpPr>
        <p:spPr/>
        <p:txBody>
          <a:bodyPr/>
          <a:lstStyle/>
          <a:p>
            <a:r>
              <a:rPr lang="lv-LV" dirty="0"/>
              <a:t>Brīvprātīgo godināšana šogad notiks jau 11 reizi. Tradīcija godināt, pateikt paldies Latvijas brīvprātīgajiem un brīvprātīgā darba organizatoriem aizsākās 2014. gadā. Godināšanas idejas autors un nemainīgs organizators ir Ints Teterovskis, to iniciēja Nodibinājums Rīga 2014, un jau no pirmās reizes Godināšanā ir iesaistīta Nodarbinātības valsts aģentūra, kā līdzorganizators. 2015. gadā Godināšanu organizēja Valmieras novada fonds, bet ar 2016. gadu, kad spēkā stājās Brīvprātīgā darba likums, galvenais organizators ir NVA, kopā ar sadarbības partneriem, kas šogad ir..</a:t>
            </a:r>
          </a:p>
        </p:txBody>
      </p:sp>
      <p:sp>
        <p:nvSpPr>
          <p:cNvPr id="4" name="Datuma vietturis 3"/>
          <p:cNvSpPr>
            <a:spLocks noGrp="1"/>
          </p:cNvSpPr>
          <p:nvPr>
            <p:ph type="dt" idx="1"/>
          </p:nvPr>
        </p:nvSpPr>
        <p:spPr/>
        <p:txBody>
          <a:bodyPr/>
          <a:lstStyle/>
          <a:p>
            <a:pPr>
              <a:defRPr/>
            </a:pPr>
            <a:fld id="{3A6CA5C3-3F31-4B55-A333-1CCE1A423A03}" type="datetime1">
              <a:rPr lang="lv-LV" altLang="lv-LV" smtClean="0"/>
              <a:t>14.11.2024</a:t>
            </a:fld>
            <a:endParaRPr lang="lv-LV" altLang="lv-LV"/>
          </a:p>
        </p:txBody>
      </p:sp>
      <p:sp>
        <p:nvSpPr>
          <p:cNvPr id="5" name="Kājenes vietturis 4"/>
          <p:cNvSpPr>
            <a:spLocks noGrp="1"/>
          </p:cNvSpPr>
          <p:nvPr>
            <p:ph type="ftr" sz="quarter" idx="4"/>
          </p:nvPr>
        </p:nvSpPr>
        <p:spPr/>
        <p:txBody>
          <a:bodyPr/>
          <a:lstStyle/>
          <a:p>
            <a:pPr>
              <a:defRPr/>
            </a:pPr>
            <a:endParaRPr lang="lv-LV"/>
          </a:p>
        </p:txBody>
      </p:sp>
      <p:sp>
        <p:nvSpPr>
          <p:cNvPr id="6" name="Slaida numura vietturis 5"/>
          <p:cNvSpPr>
            <a:spLocks noGrp="1"/>
          </p:cNvSpPr>
          <p:nvPr>
            <p:ph type="sldNum" sz="quarter" idx="5"/>
          </p:nvPr>
        </p:nvSpPr>
        <p:spPr/>
        <p:txBody>
          <a:bodyPr/>
          <a:lstStyle/>
          <a:p>
            <a:pPr>
              <a:defRPr/>
            </a:pPr>
            <a:fld id="{CC9037F8-B5CA-475C-8F10-D4992AD0133A}" type="slidenum">
              <a:rPr lang="lv-LV" altLang="lv-LV" smtClean="0"/>
              <a:pPr>
                <a:defRPr/>
              </a:pPr>
              <a:t>2</a:t>
            </a:fld>
            <a:endParaRPr lang="lv-LV" altLang="lv-LV"/>
          </a:p>
        </p:txBody>
      </p:sp>
    </p:spTree>
    <p:extLst>
      <p:ext uri="{BB962C8B-B14F-4D97-AF65-F5344CB8AC3E}">
        <p14:creationId xmlns:p14="http://schemas.microsoft.com/office/powerpoint/2010/main" val="32544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09538" y="741363"/>
            <a:ext cx="6578600" cy="3702050"/>
          </a:xfrm>
        </p:spPr>
      </p:sp>
      <p:sp>
        <p:nvSpPr>
          <p:cNvPr id="3" name="Piezīmju vietturis 2"/>
          <p:cNvSpPr>
            <a:spLocks noGrp="1"/>
          </p:cNvSpPr>
          <p:nvPr>
            <p:ph type="body" idx="1"/>
          </p:nvPr>
        </p:nvSpPr>
        <p:spPr/>
        <p:txBody>
          <a:bodyPr/>
          <a:lstStyle/>
          <a:p>
            <a:r>
              <a:rPr lang="lv-LV" dirty="0"/>
              <a:t>Lielākā daļa līdzorganizatoru ir jau ar vairāku gadu pieredzi, kur katra organizācija iesaistās arī Godināšanas organizēšanā, kā arī nodrošina brīvprātības speciālistus, žūriju, kas izvērtē godināšanai izvirzīto brīvprātīgo un brīvprātīgā darba organizatoru pieteikumus, nosakot katrā gadā godināmos – parasti 5 līdz 8 brīvprātīgie un 2 līdz 4 organizācijas, kopā ne vairāk par 10 godināmiem, lai saglabātu goda zīmes prestižu. </a:t>
            </a:r>
          </a:p>
        </p:txBody>
      </p:sp>
      <p:sp>
        <p:nvSpPr>
          <p:cNvPr id="4" name="Datuma vietturis 3"/>
          <p:cNvSpPr>
            <a:spLocks noGrp="1"/>
          </p:cNvSpPr>
          <p:nvPr>
            <p:ph type="dt" idx="1"/>
          </p:nvPr>
        </p:nvSpPr>
        <p:spPr/>
        <p:txBody>
          <a:bodyPr/>
          <a:lstStyle/>
          <a:p>
            <a:pPr>
              <a:defRPr/>
            </a:pPr>
            <a:fld id="{B0FF638B-BD26-4829-A313-3EF6848CA448}" type="datetime1">
              <a:rPr lang="lv-LV" altLang="lv-LV" smtClean="0"/>
              <a:t>14.11.2024</a:t>
            </a:fld>
            <a:endParaRPr lang="lv-LV" altLang="lv-LV"/>
          </a:p>
        </p:txBody>
      </p:sp>
      <p:sp>
        <p:nvSpPr>
          <p:cNvPr id="5" name="Kājenes vietturis 4"/>
          <p:cNvSpPr>
            <a:spLocks noGrp="1"/>
          </p:cNvSpPr>
          <p:nvPr>
            <p:ph type="ftr" sz="quarter" idx="4"/>
          </p:nvPr>
        </p:nvSpPr>
        <p:spPr/>
        <p:txBody>
          <a:bodyPr/>
          <a:lstStyle/>
          <a:p>
            <a:pPr>
              <a:defRPr/>
            </a:pPr>
            <a:endParaRPr lang="lv-LV"/>
          </a:p>
        </p:txBody>
      </p:sp>
      <p:sp>
        <p:nvSpPr>
          <p:cNvPr id="6" name="Slaida numura vietturis 5"/>
          <p:cNvSpPr>
            <a:spLocks noGrp="1"/>
          </p:cNvSpPr>
          <p:nvPr>
            <p:ph type="sldNum" sz="quarter" idx="5"/>
          </p:nvPr>
        </p:nvSpPr>
        <p:spPr/>
        <p:txBody>
          <a:bodyPr/>
          <a:lstStyle/>
          <a:p>
            <a:pPr>
              <a:defRPr/>
            </a:pPr>
            <a:fld id="{CC9037F8-B5CA-475C-8F10-D4992AD0133A}" type="slidenum">
              <a:rPr lang="lv-LV" altLang="lv-LV" smtClean="0"/>
              <a:pPr>
                <a:defRPr/>
              </a:pPr>
              <a:t>3</a:t>
            </a:fld>
            <a:endParaRPr lang="lv-LV" altLang="lv-LV"/>
          </a:p>
        </p:txBody>
      </p:sp>
    </p:spTree>
    <p:extLst>
      <p:ext uri="{BB962C8B-B14F-4D97-AF65-F5344CB8AC3E}">
        <p14:creationId xmlns:p14="http://schemas.microsoft.com/office/powerpoint/2010/main" val="2480975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41363"/>
            <a:ext cx="6578600" cy="3702050"/>
          </a:xfrm>
        </p:spPr>
      </p:sp>
      <p:sp>
        <p:nvSpPr>
          <p:cNvPr id="3" name="Notes Placeholder 2"/>
          <p:cNvSpPr>
            <a:spLocks noGrp="1"/>
          </p:cNvSpPr>
          <p:nvPr>
            <p:ph type="body" idx="1"/>
          </p:nvPr>
        </p:nvSpPr>
        <p:spPr/>
        <p:txBody>
          <a:bodyPr/>
          <a:lstStyle/>
          <a:p>
            <a:r>
              <a:rPr lang="lv-LV" dirty="0"/>
              <a:t>Katru gadu tiek saņemti vairāk kā 100 ( lielākais bijis 216) pieteikumi. Visi godināšanai izvirzītie saņem Apliecinājumu, par izvirzīšanu. Godināšana netiek organizēta 5.decembrī, jo lielākā daļa Latvijas pašvaldību arī ir iedibinājuši tradīciju teikt paldies saviem brīvprātīgajiem. Lokālā sveikšana ir ļoti nozīmīga, jo lielākā daļas aktīvo brīvprātīgo un organizatoru ir vietējiem iedzīvotājiem pazīstami. Brīvprātīgo godināšana «Gada brīvprātīgais» ir svarīga, jo var redzēt un iepazīties ar stāstiem no visas Latvijas, gūstot jaunas idejas un pieredzes brīvprātības attīstīšanai savā pašavaldībā. </a:t>
            </a:r>
            <a:endParaRPr lang="en-US" dirty="0"/>
          </a:p>
        </p:txBody>
      </p:sp>
      <p:sp>
        <p:nvSpPr>
          <p:cNvPr id="4" name="Date Placeholder 3"/>
          <p:cNvSpPr>
            <a:spLocks noGrp="1"/>
          </p:cNvSpPr>
          <p:nvPr>
            <p:ph type="dt" idx="10"/>
          </p:nvPr>
        </p:nvSpPr>
        <p:spPr/>
        <p:txBody>
          <a:bodyPr/>
          <a:lstStyle/>
          <a:p>
            <a:pPr>
              <a:defRPr/>
            </a:pPr>
            <a:r>
              <a:rPr lang="lv-LV" altLang="lv-LV">
                <a:solidFill>
                  <a:prstClr val="black"/>
                </a:solidFill>
              </a:rPr>
              <a:t>20.11.2015.</a:t>
            </a:r>
          </a:p>
        </p:txBody>
      </p:sp>
      <p:sp>
        <p:nvSpPr>
          <p:cNvPr id="5" name="Footer Placeholder 4"/>
          <p:cNvSpPr>
            <a:spLocks noGrp="1"/>
          </p:cNvSpPr>
          <p:nvPr>
            <p:ph type="ftr" sz="quarter" idx="11"/>
          </p:nvPr>
        </p:nvSpPr>
        <p:spPr/>
        <p:txBody>
          <a:bodyPr/>
          <a:lstStyle/>
          <a:p>
            <a:pPr>
              <a:defRPr/>
            </a:pPr>
            <a:r>
              <a:rPr lang="lv-LV">
                <a:solidFill>
                  <a:prstClr val="black"/>
                </a:solidFill>
              </a:rPr>
              <a:t>Bezdarbnieku ar invaliditāti integrācija</a:t>
            </a:r>
          </a:p>
        </p:txBody>
      </p:sp>
      <p:sp>
        <p:nvSpPr>
          <p:cNvPr id="6" name="Slide Number Placeholder 5"/>
          <p:cNvSpPr>
            <a:spLocks noGrp="1"/>
          </p:cNvSpPr>
          <p:nvPr>
            <p:ph type="sldNum" sz="quarter" idx="12"/>
          </p:nvPr>
        </p:nvSpPr>
        <p:spPr/>
        <p:txBody>
          <a:bodyPr/>
          <a:lstStyle/>
          <a:p>
            <a:pPr>
              <a:defRPr/>
            </a:pPr>
            <a:fld id="{16948F3C-4E17-4D2D-A181-9863EFEA4759}" type="slidenum">
              <a:rPr lang="lv-LV" altLang="lv-LV">
                <a:solidFill>
                  <a:prstClr val="black"/>
                </a:solidFill>
              </a:rPr>
              <a:pPr>
                <a:defRPr/>
              </a:pPr>
              <a:t>4</a:t>
            </a:fld>
            <a:endParaRPr lang="lv-LV" altLang="lv-LV">
              <a:solidFill>
                <a:prstClr val="black"/>
              </a:solidFill>
            </a:endParaRPr>
          </a:p>
        </p:txBody>
      </p:sp>
    </p:spTree>
    <p:extLst>
      <p:ext uri="{BB962C8B-B14F-4D97-AF65-F5344CB8AC3E}">
        <p14:creationId xmlns:p14="http://schemas.microsoft.com/office/powerpoint/2010/main" val="15022055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41363"/>
            <a:ext cx="6578600" cy="3702050"/>
          </a:xfrm>
        </p:spPr>
      </p:sp>
      <p:sp>
        <p:nvSpPr>
          <p:cNvPr id="3" name="Notes Placeholder 2"/>
          <p:cNvSpPr>
            <a:spLocks noGrp="1"/>
          </p:cNvSpPr>
          <p:nvPr>
            <p:ph type="body" idx="1"/>
          </p:nvPr>
        </p:nvSpPr>
        <p:spPr/>
        <p:txBody>
          <a:bodyPr/>
          <a:lstStyle/>
          <a:p>
            <a:r>
              <a:rPr lang="lv-LV" dirty="0"/>
              <a:t>Šogad godināšanai pieteikumus pieņem līdz 21. novembrim. Tad žūrija tos vērtē. Godināmos uzzinām tikai godināšana laikā 8. decembrī. Uz godināšanu tiek aicināti visi izvirzītie un izvirzītāji, arī pašvaldību pārstāvji un sadarbības partneri, mediji. Tiek nodrošināta norises tiešraide sociālajos medijos. Norise līdz 90 minūtēm, kur sabiedrībā pazīstami cilvēki iejūtās brīvprātīgo «ādā» – koordinē, transporta, cilvēku plūsmu u.c., šajā dienā dodot iespēju brīvprātīgajiem atpūsties un izbaudīt svētku dienu. Arī Goda zīmes pasniedz sabiedrībā pazīstami cilvēki, kas kādā veidā saistīti ar goda zīmes saņēmēja darbības jomu un ir svarīgi goda zīmes saņēmējam. Norisē vienmēr ir arī kāds muzikāls priekšnesums. Godināšana notiek pa dienu, lai aicinātajiem viegli ierasties no visas Latvijas. Tiek nodrošināts cienasts pirms un pēc godināšanas, kas dod iespēju dalībniekiem iestiprināties pēc un pirms ceļa, kā arī satikties un tīkloties. Vietas izvēle Kokaru zāle, Mežaparks – vieta, kas iesasita lielāko brīvprātīgo skaitu Dziesmu un deju svētkos (tā būs arī nākamgad, jo ir Skolu jaunatnes Dziesmu un deju svētki) piekļuve ar sabiedrisko un arī privāto transportu, atbilstošas telpas no piekļūstamības viedokļa un brīvi var uzņemt līdz 200 dalībniekus. Šogad godināšana notiks plkst.13.00, bet šī informācija publiski netiek izpausta, jo dalībnieki tiek individuāli aicināti.</a:t>
            </a:r>
            <a:endParaRPr lang="en-US" dirty="0"/>
          </a:p>
        </p:txBody>
      </p:sp>
      <p:sp>
        <p:nvSpPr>
          <p:cNvPr id="4" name="Date Placeholder 3"/>
          <p:cNvSpPr>
            <a:spLocks noGrp="1"/>
          </p:cNvSpPr>
          <p:nvPr>
            <p:ph type="dt" idx="10"/>
          </p:nvPr>
        </p:nvSpPr>
        <p:spPr/>
        <p:txBody>
          <a:bodyPr/>
          <a:lstStyle/>
          <a:p>
            <a:pPr>
              <a:defRPr/>
            </a:pPr>
            <a:r>
              <a:rPr lang="lv-LV" altLang="lv-LV">
                <a:solidFill>
                  <a:prstClr val="black"/>
                </a:solidFill>
              </a:rPr>
              <a:t>20.11.2015.</a:t>
            </a:r>
          </a:p>
        </p:txBody>
      </p:sp>
      <p:sp>
        <p:nvSpPr>
          <p:cNvPr id="5" name="Footer Placeholder 4"/>
          <p:cNvSpPr>
            <a:spLocks noGrp="1"/>
          </p:cNvSpPr>
          <p:nvPr>
            <p:ph type="ftr" sz="quarter" idx="11"/>
          </p:nvPr>
        </p:nvSpPr>
        <p:spPr/>
        <p:txBody>
          <a:bodyPr/>
          <a:lstStyle/>
          <a:p>
            <a:pPr>
              <a:defRPr/>
            </a:pPr>
            <a:r>
              <a:rPr lang="lv-LV">
                <a:solidFill>
                  <a:prstClr val="black"/>
                </a:solidFill>
              </a:rPr>
              <a:t>Bezdarbnieku ar invaliditāti integrācija</a:t>
            </a:r>
          </a:p>
        </p:txBody>
      </p:sp>
      <p:sp>
        <p:nvSpPr>
          <p:cNvPr id="6" name="Slide Number Placeholder 5"/>
          <p:cNvSpPr>
            <a:spLocks noGrp="1"/>
          </p:cNvSpPr>
          <p:nvPr>
            <p:ph type="sldNum" sz="quarter" idx="12"/>
          </p:nvPr>
        </p:nvSpPr>
        <p:spPr/>
        <p:txBody>
          <a:bodyPr/>
          <a:lstStyle/>
          <a:p>
            <a:pPr>
              <a:defRPr/>
            </a:pPr>
            <a:fld id="{16948F3C-4E17-4D2D-A181-9863EFEA4759}" type="slidenum">
              <a:rPr lang="lv-LV" altLang="lv-LV">
                <a:solidFill>
                  <a:prstClr val="black"/>
                </a:solidFill>
              </a:rPr>
              <a:pPr>
                <a:defRPr/>
              </a:pPr>
              <a:t>5</a:t>
            </a:fld>
            <a:endParaRPr lang="lv-LV" altLang="lv-LV">
              <a:solidFill>
                <a:prstClr val="black"/>
              </a:solidFill>
            </a:endParaRPr>
          </a:p>
        </p:txBody>
      </p:sp>
    </p:spTree>
    <p:extLst>
      <p:ext uri="{BB962C8B-B14F-4D97-AF65-F5344CB8AC3E}">
        <p14:creationId xmlns:p14="http://schemas.microsoft.com/office/powerpoint/2010/main" val="17688979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41363"/>
            <a:ext cx="6578600" cy="3702050"/>
          </a:xfrm>
        </p:spPr>
      </p:sp>
      <p:sp>
        <p:nvSpPr>
          <p:cNvPr id="3" name="Notes Placeholder 2"/>
          <p:cNvSpPr>
            <a:spLocks noGrp="1"/>
          </p:cNvSpPr>
          <p:nvPr>
            <p:ph type="body" idx="1"/>
          </p:nvPr>
        </p:nvSpPr>
        <p:spPr/>
        <p:txBody>
          <a:bodyPr/>
          <a:lstStyle/>
          <a:p>
            <a:r>
              <a:rPr lang="lv-LV" dirty="0"/>
              <a:t>Par brīvrpātību un Godināšanu svarīgi runāt regulāri. Pēdējos gados brīvprātības prstižs ir cēlies un arvien vairāk dažāda vecuma cilvēki kļūst par brīvprātīgajiem. Neskatoties uz to, lielai daļai sabiedrības nav informācijas par daudziem «neredzamajiem» darbiem, ko veic brīvprātīgā darba organizatori un brīvprātīgi, nav arī iespēja apkopot kvalitatīvu informāciju par brīvprātības pienesumu mūsu visu ikdienas dzīves kvalitātes uzlabošana – nav pieejamas reprezentatīvas statistikas. Godināšana ir neliels, bet ļoti būtisks solis brīvprātīgo jomas attīstībā un noturībā, tā regulāri atgādina par brīvprātības svarīgo lomu sabiedrībā, izglīto par brīvprātības dažādajām un nozīmīgajām izpausmēm. Arī cilvēciski – svarīgs novērtējums godināmajiem un ikvienam brīvprātībā iesaistītajam.</a:t>
            </a:r>
            <a:br>
              <a:rPr lang="lv-LV" dirty="0"/>
            </a:br>
            <a:r>
              <a:rPr lang="lv-LV" dirty="0"/>
              <a:t>Šeit neliels ieskats’godināšanas vēsturē un šī gada norisē, kas cerams dod klātesošajiem vispārīgu priekštatu un arī rosina domāt par Brīvprātīgo godināšanas «Gada brīvprātīgais» attīstību nākontnē!</a:t>
            </a:r>
            <a:endParaRPr lang="en-US" dirty="0"/>
          </a:p>
        </p:txBody>
      </p:sp>
      <p:sp>
        <p:nvSpPr>
          <p:cNvPr id="4" name="Date Placeholder 3"/>
          <p:cNvSpPr>
            <a:spLocks noGrp="1"/>
          </p:cNvSpPr>
          <p:nvPr>
            <p:ph type="dt" idx="10"/>
          </p:nvPr>
        </p:nvSpPr>
        <p:spPr/>
        <p:txBody>
          <a:bodyPr/>
          <a:lstStyle/>
          <a:p>
            <a:pPr>
              <a:defRPr/>
            </a:pPr>
            <a:r>
              <a:rPr lang="lv-LV" altLang="lv-LV">
                <a:solidFill>
                  <a:prstClr val="black"/>
                </a:solidFill>
              </a:rPr>
              <a:t>20.11.2015.</a:t>
            </a:r>
          </a:p>
        </p:txBody>
      </p:sp>
      <p:sp>
        <p:nvSpPr>
          <p:cNvPr id="5" name="Footer Placeholder 4"/>
          <p:cNvSpPr>
            <a:spLocks noGrp="1"/>
          </p:cNvSpPr>
          <p:nvPr>
            <p:ph type="ftr" sz="quarter" idx="11"/>
          </p:nvPr>
        </p:nvSpPr>
        <p:spPr/>
        <p:txBody>
          <a:bodyPr/>
          <a:lstStyle/>
          <a:p>
            <a:pPr>
              <a:defRPr/>
            </a:pPr>
            <a:r>
              <a:rPr lang="lv-LV">
                <a:solidFill>
                  <a:prstClr val="black"/>
                </a:solidFill>
              </a:rPr>
              <a:t>Bezdarbnieku ar invaliditāti integrācija</a:t>
            </a:r>
          </a:p>
        </p:txBody>
      </p:sp>
      <p:sp>
        <p:nvSpPr>
          <p:cNvPr id="6" name="Slide Number Placeholder 5"/>
          <p:cNvSpPr>
            <a:spLocks noGrp="1"/>
          </p:cNvSpPr>
          <p:nvPr>
            <p:ph type="sldNum" sz="quarter" idx="12"/>
          </p:nvPr>
        </p:nvSpPr>
        <p:spPr/>
        <p:txBody>
          <a:bodyPr/>
          <a:lstStyle/>
          <a:p>
            <a:pPr>
              <a:defRPr/>
            </a:pPr>
            <a:fld id="{16948F3C-4E17-4D2D-A181-9863EFEA4759}" type="slidenum">
              <a:rPr lang="lv-LV" altLang="lv-LV">
                <a:solidFill>
                  <a:prstClr val="black"/>
                </a:solidFill>
              </a:rPr>
              <a:pPr>
                <a:defRPr/>
              </a:pPr>
              <a:t>6</a:t>
            </a:fld>
            <a:endParaRPr lang="lv-LV" altLang="lv-LV">
              <a:solidFill>
                <a:prstClr val="black"/>
              </a:solidFill>
            </a:endParaRPr>
          </a:p>
        </p:txBody>
      </p:sp>
    </p:spTree>
    <p:extLst>
      <p:ext uri="{BB962C8B-B14F-4D97-AF65-F5344CB8AC3E}">
        <p14:creationId xmlns:p14="http://schemas.microsoft.com/office/powerpoint/2010/main" val="3976288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txBox="1">
            <a:spLocks noChangeArrowheads="1"/>
          </p:cNvSpPr>
          <p:nvPr/>
        </p:nvSpPr>
        <p:spPr bwMode="auto">
          <a:xfrm>
            <a:off x="3851098" y="9378479"/>
            <a:ext cx="2944958" cy="49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12" tIns="46105" rIns="92212" bIns="46105" anchor="b"/>
          <a:lstStyle>
            <a:lvl1pPr>
              <a:defRPr sz="1700">
                <a:solidFill>
                  <a:schemeClr val="tx1"/>
                </a:solidFill>
                <a:latin typeface="Times New Roman" pitchFamily="18" charset="0"/>
                <a:ea typeface="MS PGothic" pitchFamily="34" charset="-128"/>
              </a:defRPr>
            </a:lvl1pPr>
            <a:lvl2pPr marL="742950" indent="-285750">
              <a:defRPr sz="1700">
                <a:solidFill>
                  <a:schemeClr val="tx1"/>
                </a:solidFill>
                <a:latin typeface="Times New Roman" pitchFamily="18" charset="0"/>
                <a:ea typeface="MS PGothic" pitchFamily="34" charset="-128"/>
              </a:defRPr>
            </a:lvl2pPr>
            <a:lvl3pPr marL="1143000" indent="-228600">
              <a:defRPr sz="1700">
                <a:solidFill>
                  <a:schemeClr val="tx1"/>
                </a:solidFill>
                <a:latin typeface="Times New Roman" pitchFamily="18" charset="0"/>
                <a:ea typeface="MS PGothic" pitchFamily="34" charset="-128"/>
              </a:defRPr>
            </a:lvl3pPr>
            <a:lvl4pPr marL="1600200" indent="-228600">
              <a:defRPr sz="1700">
                <a:solidFill>
                  <a:schemeClr val="tx1"/>
                </a:solidFill>
                <a:latin typeface="Times New Roman" pitchFamily="18" charset="0"/>
                <a:ea typeface="MS PGothic" pitchFamily="34" charset="-128"/>
              </a:defRPr>
            </a:lvl4pPr>
            <a:lvl5pPr marL="2057400" indent="-228600">
              <a:defRPr sz="1700">
                <a:solidFill>
                  <a:schemeClr val="tx1"/>
                </a:solidFill>
                <a:latin typeface="Times New Roman" pitchFamily="18" charset="0"/>
                <a:ea typeface="MS PGothic" pitchFamily="34" charset="-128"/>
              </a:defRPr>
            </a:lvl5pPr>
            <a:lvl6pPr marL="2514600" indent="-228600" defTabSz="938213" eaLnBrk="0" fontAlgn="base" hangingPunct="0">
              <a:spcBef>
                <a:spcPct val="0"/>
              </a:spcBef>
              <a:spcAft>
                <a:spcPct val="0"/>
              </a:spcAft>
              <a:defRPr sz="1700">
                <a:solidFill>
                  <a:schemeClr val="tx1"/>
                </a:solidFill>
                <a:latin typeface="Times New Roman" pitchFamily="18" charset="0"/>
                <a:ea typeface="MS PGothic" pitchFamily="34" charset="-128"/>
              </a:defRPr>
            </a:lvl6pPr>
            <a:lvl7pPr marL="2971800" indent="-228600" defTabSz="938213" eaLnBrk="0" fontAlgn="base" hangingPunct="0">
              <a:spcBef>
                <a:spcPct val="0"/>
              </a:spcBef>
              <a:spcAft>
                <a:spcPct val="0"/>
              </a:spcAft>
              <a:defRPr sz="1700">
                <a:solidFill>
                  <a:schemeClr val="tx1"/>
                </a:solidFill>
                <a:latin typeface="Times New Roman" pitchFamily="18" charset="0"/>
                <a:ea typeface="MS PGothic" pitchFamily="34" charset="-128"/>
              </a:defRPr>
            </a:lvl7pPr>
            <a:lvl8pPr marL="3429000" indent="-228600" defTabSz="938213" eaLnBrk="0" fontAlgn="base" hangingPunct="0">
              <a:spcBef>
                <a:spcPct val="0"/>
              </a:spcBef>
              <a:spcAft>
                <a:spcPct val="0"/>
              </a:spcAft>
              <a:defRPr sz="1700">
                <a:solidFill>
                  <a:schemeClr val="tx1"/>
                </a:solidFill>
                <a:latin typeface="Times New Roman" pitchFamily="18" charset="0"/>
                <a:ea typeface="MS PGothic" pitchFamily="34" charset="-128"/>
              </a:defRPr>
            </a:lvl8pPr>
            <a:lvl9pPr marL="3886200" indent="-228600" defTabSz="938213" eaLnBrk="0" fontAlgn="base" hangingPunct="0">
              <a:spcBef>
                <a:spcPct val="0"/>
              </a:spcBef>
              <a:spcAft>
                <a:spcPct val="0"/>
              </a:spcAft>
              <a:defRPr sz="1700">
                <a:solidFill>
                  <a:schemeClr val="tx1"/>
                </a:solidFill>
                <a:latin typeface="Times New Roman" pitchFamily="18" charset="0"/>
                <a:ea typeface="MS PGothic" pitchFamily="34" charset="-128"/>
              </a:defRPr>
            </a:lvl9pPr>
          </a:lstStyle>
          <a:p>
            <a:pPr algn="r" eaLnBrk="1" hangingPunct="1"/>
            <a:fld id="{B2141D69-B547-4A28-B950-CC1E0FC01AE8}" type="slidenum">
              <a:rPr lang="lv-LV" sz="1200">
                <a:solidFill>
                  <a:srgbClr val="000000"/>
                </a:solidFill>
                <a:latin typeface="Arial" charset="0"/>
              </a:rPr>
              <a:pPr algn="r" eaLnBrk="1" hangingPunct="1"/>
              <a:t>7</a:t>
            </a:fld>
            <a:endParaRPr lang="lv-LV" sz="1200">
              <a:solidFill>
                <a:srgbClr val="000000"/>
              </a:solidFill>
              <a:latin typeface="Arial" charset="0"/>
            </a:endParaRPr>
          </a:p>
        </p:txBody>
      </p:sp>
      <p:sp>
        <p:nvSpPr>
          <p:cNvPr id="34819" name="Slide Image Placeholder 2"/>
          <p:cNvSpPr>
            <a:spLocks noGrp="1" noRot="1" noChangeAspect="1" noTextEdit="1"/>
          </p:cNvSpPr>
          <p:nvPr>
            <p:ph type="sldImg"/>
          </p:nvPr>
        </p:nvSpPr>
        <p:spPr bwMode="auto">
          <a:xfrm>
            <a:off x="-200025" y="804863"/>
            <a:ext cx="7145338" cy="40195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20" name="Rectangle 3"/>
          <p:cNvSpPr>
            <a:spLocks noGrp="1"/>
          </p:cNvSpPr>
          <p:nvPr>
            <p:ph type="body"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dirty="0"/>
          </a:p>
        </p:txBody>
      </p:sp>
      <p:sp>
        <p:nvSpPr>
          <p:cNvPr id="2" name="Date Placeholder 1"/>
          <p:cNvSpPr>
            <a:spLocks noGrp="1"/>
          </p:cNvSpPr>
          <p:nvPr>
            <p:ph type="dt" idx="10"/>
          </p:nvPr>
        </p:nvSpPr>
        <p:spPr/>
        <p:txBody>
          <a:bodyPr/>
          <a:lstStyle/>
          <a:p>
            <a:pPr>
              <a:defRPr/>
            </a:pPr>
            <a:fld id="{88DF3BA0-D155-4884-A26E-19647F390A9D}" type="datetime1">
              <a:rPr lang="lv-LV" altLang="lv-LV" smtClean="0"/>
              <a:pPr>
                <a:defRPr/>
              </a:pPr>
              <a:t>14.11.2024</a:t>
            </a:fld>
            <a:endParaRPr lang="lv-LV" altLang="lv-LV"/>
          </a:p>
        </p:txBody>
      </p:sp>
      <p:sp>
        <p:nvSpPr>
          <p:cNvPr id="3" name="Footer Placeholder 2"/>
          <p:cNvSpPr>
            <a:spLocks noGrp="1"/>
          </p:cNvSpPr>
          <p:nvPr>
            <p:ph type="ftr" sz="quarter" idx="11"/>
          </p:nvPr>
        </p:nvSpPr>
        <p:spPr/>
        <p:txBody>
          <a:bodyPr/>
          <a:lstStyle/>
          <a:p>
            <a:pPr>
              <a:defRPr/>
            </a:pPr>
            <a:endParaRPr lang="lv-LV"/>
          </a:p>
        </p:txBody>
      </p:sp>
    </p:spTree>
    <p:extLst>
      <p:ext uri="{BB962C8B-B14F-4D97-AF65-F5344CB8AC3E}">
        <p14:creationId xmlns:p14="http://schemas.microsoft.com/office/powerpoint/2010/main" val="4098585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046602640"/>
      </p:ext>
    </p:extLst>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DB47B6B7-9A4E-4EBB-9746-0A19615DC07A}" type="slidenum">
              <a:rPr lang="en-US" altLang="lv-LV"/>
              <a:pPr>
                <a:defRPr/>
              </a:pPr>
              <a:t>‹#›</a:t>
            </a:fld>
            <a:fld id="{15AF52DB-64C4-4699-878D-5AB02EAE9966}" type="slidenum">
              <a:rPr lang="en-US" altLang="lv-LV"/>
              <a:pPr>
                <a:defRPr/>
              </a:pPr>
              <a:t>‹#›</a:t>
            </a:fld>
            <a:endParaRPr lang="en-US" altLang="lv-LV"/>
          </a:p>
        </p:txBody>
      </p:sp>
      <p:sp>
        <p:nvSpPr>
          <p:cNvPr id="5" name="Footer Placeholder 4"/>
          <p:cNvSpPr>
            <a:spLocks noGrp="1"/>
          </p:cNvSpPr>
          <p:nvPr>
            <p:ph type="ftr" sz="quarter" idx="11"/>
          </p:nvPr>
        </p:nvSpPr>
        <p:spPr/>
        <p:txBody>
          <a:bodyPr/>
          <a:lstStyle>
            <a:lvl1pPr>
              <a:defRPr/>
            </a:lvl1pPr>
          </a:lstStyle>
          <a:p>
            <a:pPr>
              <a:defRPr/>
            </a:pPr>
            <a:r>
              <a:rPr lang="en-US" dirty="0"/>
              <a:t>Daugavpils</a:t>
            </a:r>
          </a:p>
        </p:txBody>
      </p:sp>
      <p:sp>
        <p:nvSpPr>
          <p:cNvPr id="6" name="Date Placeholder 3"/>
          <p:cNvSpPr>
            <a:spLocks noGrp="1"/>
          </p:cNvSpPr>
          <p:nvPr>
            <p:ph type="dt" sz="half" idx="12"/>
          </p:nvPr>
        </p:nvSpPr>
        <p:spPr/>
        <p:txBody>
          <a:bodyPr/>
          <a:lstStyle>
            <a:lvl1pPr>
              <a:defRPr/>
            </a:lvl1pPr>
          </a:lstStyle>
          <a:p>
            <a:pPr>
              <a:defRPr/>
            </a:pPr>
            <a:r>
              <a:rPr lang="lv-LV"/>
              <a:t>31.02.2015.</a:t>
            </a:r>
            <a:endParaRPr lang="en-US"/>
          </a:p>
        </p:txBody>
      </p:sp>
    </p:spTree>
    <p:extLst>
      <p:ext uri="{BB962C8B-B14F-4D97-AF65-F5344CB8AC3E}">
        <p14:creationId xmlns:p14="http://schemas.microsoft.com/office/powerpoint/2010/main" val="3854925140"/>
      </p:ext>
    </p:extLst>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3468926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smtClean="0">
                <a:latin typeface="Verdana" pitchFamily="34" charset="0"/>
              </a:defRPr>
            </a:lvl1pPr>
          </a:lstStyle>
          <a:p>
            <a:pPr>
              <a:defRPr/>
            </a:pPr>
            <a:fld id="{87D60EB0-2FFA-421C-8F37-928B15F28E73}" type="slidenum">
              <a:rPr lang="en-US" altLang="lv-LV"/>
              <a:pPr>
                <a:defRPr/>
              </a:pPr>
              <a:t>‹#›</a:t>
            </a:fld>
            <a:endParaRPr lang="en-US" altLang="lv-LV"/>
          </a:p>
        </p:txBody>
      </p:sp>
    </p:spTree>
    <p:extLst>
      <p:ext uri="{BB962C8B-B14F-4D97-AF65-F5344CB8AC3E}">
        <p14:creationId xmlns:p14="http://schemas.microsoft.com/office/powerpoint/2010/main" val="27974457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657601"/>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smtClean="0">
                <a:latin typeface="Verdana" pitchFamily="34" charset="0"/>
              </a:defRPr>
            </a:lvl1pPr>
          </a:lstStyle>
          <a:p>
            <a:pPr>
              <a:defRPr/>
            </a:pPr>
            <a:fld id="{1A5A7C4B-EABC-4FAC-9C48-2A4E3B55838B}" type="slidenum">
              <a:rPr lang="en-US" altLang="lv-LV"/>
              <a:pPr>
                <a:defRPr/>
              </a:pPr>
              <a:t>‹#›</a:t>
            </a:fld>
            <a:endParaRPr lang="en-US" altLang="lv-LV"/>
          </a:p>
        </p:txBody>
      </p:sp>
    </p:spTree>
    <p:extLst>
      <p:ext uri="{BB962C8B-B14F-4D97-AF65-F5344CB8AC3E}">
        <p14:creationId xmlns:p14="http://schemas.microsoft.com/office/powerpoint/2010/main" val="14621314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3454400" y="1752601"/>
            <a:ext cx="38608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20000" y="1752601"/>
            <a:ext cx="39624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379200" y="6324600"/>
            <a:ext cx="406400" cy="304800"/>
          </a:xfrm>
        </p:spPr>
        <p:txBody>
          <a:bodyPr/>
          <a:lstStyle>
            <a:lvl1pPr>
              <a:defRPr sz="1000" smtClean="0">
                <a:latin typeface="Verdana" pitchFamily="34" charset="0"/>
              </a:defRPr>
            </a:lvl1pPr>
          </a:lstStyle>
          <a:p>
            <a:pPr>
              <a:defRPr/>
            </a:pPr>
            <a:fld id="{52AD665F-4A12-4992-9BB2-6082EA4EFC9E}" type="slidenum">
              <a:rPr lang="en-US" altLang="lv-LV"/>
              <a:pPr>
                <a:defRPr/>
              </a:pPr>
              <a:t>‹#›</a:t>
            </a:fld>
            <a:endParaRPr lang="en-US" altLang="lv-LV"/>
          </a:p>
        </p:txBody>
      </p:sp>
    </p:spTree>
    <p:extLst>
      <p:ext uri="{BB962C8B-B14F-4D97-AF65-F5344CB8AC3E}">
        <p14:creationId xmlns:p14="http://schemas.microsoft.com/office/powerpoint/2010/main" val="20267018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3454400" y="2386941"/>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3454400" y="1852614"/>
            <a:ext cx="3860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11379200" y="6324600"/>
            <a:ext cx="406400" cy="304800"/>
          </a:xfrm>
        </p:spPr>
        <p:txBody>
          <a:bodyPr/>
          <a:lstStyle>
            <a:lvl1pPr>
              <a:defRPr sz="1000" smtClean="0">
                <a:latin typeface="Verdana" pitchFamily="34" charset="0"/>
              </a:defRPr>
            </a:lvl1pPr>
          </a:lstStyle>
          <a:p>
            <a:pPr>
              <a:defRPr/>
            </a:pPr>
            <a:fld id="{35FAC260-29E4-4206-A02A-1DD20E32E239}" type="slidenum">
              <a:rPr lang="en-US" altLang="lv-LV"/>
              <a:pPr>
                <a:defRPr/>
              </a:pPr>
              <a:t>‹#›</a:t>
            </a:fld>
            <a:endParaRPr lang="en-US" altLang="lv-LV"/>
          </a:p>
        </p:txBody>
      </p:sp>
    </p:spTree>
    <p:extLst>
      <p:ext uri="{BB962C8B-B14F-4D97-AF65-F5344CB8AC3E}">
        <p14:creationId xmlns:p14="http://schemas.microsoft.com/office/powerpoint/2010/main" val="16718781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11379200" y="6324600"/>
            <a:ext cx="406400" cy="304800"/>
          </a:xfrm>
        </p:spPr>
        <p:txBody>
          <a:bodyPr/>
          <a:lstStyle>
            <a:lvl1pPr>
              <a:defRPr sz="1000" smtClean="0">
                <a:latin typeface="Verdana" pitchFamily="34" charset="0"/>
              </a:defRPr>
            </a:lvl1pPr>
          </a:lstStyle>
          <a:p>
            <a:pPr>
              <a:defRPr/>
            </a:pPr>
            <a:fld id="{3E2B8BC2-0BDE-4790-B4B0-2947519E1EB4}" type="slidenum">
              <a:rPr lang="en-US" altLang="lv-LV"/>
              <a:pPr>
                <a:defRPr/>
              </a:pPr>
              <a:t>‹#›</a:t>
            </a:fld>
            <a:endParaRPr lang="en-US" altLang="lv-LV"/>
          </a:p>
        </p:txBody>
      </p:sp>
    </p:spTree>
    <p:extLst>
      <p:ext uri="{BB962C8B-B14F-4D97-AF65-F5344CB8AC3E}">
        <p14:creationId xmlns:p14="http://schemas.microsoft.com/office/powerpoint/2010/main" val="33641036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11379200" y="6324600"/>
            <a:ext cx="406400" cy="304800"/>
          </a:xfrm>
        </p:spPr>
        <p:txBody>
          <a:bodyPr/>
          <a:lstStyle>
            <a:lvl1pPr>
              <a:defRPr sz="1000" smtClean="0">
                <a:latin typeface="Verdana" pitchFamily="34" charset="0"/>
              </a:defRPr>
            </a:lvl1pPr>
          </a:lstStyle>
          <a:p>
            <a:pPr>
              <a:defRPr/>
            </a:pPr>
            <a:fld id="{CF0BA5B5-4759-41CC-B1A9-B2FFD5AB71DD}" type="slidenum">
              <a:rPr lang="en-US" altLang="lv-LV"/>
              <a:pPr>
                <a:defRPr/>
              </a:pPr>
              <a:t>‹#›</a:t>
            </a:fld>
            <a:endParaRPr lang="en-US" altLang="lv-LV"/>
          </a:p>
        </p:txBody>
      </p:sp>
    </p:spTree>
    <p:extLst>
      <p:ext uri="{BB962C8B-B14F-4D97-AF65-F5344CB8AC3E}">
        <p14:creationId xmlns:p14="http://schemas.microsoft.com/office/powerpoint/2010/main" val="33271035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272976"/>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54400" y="1435120"/>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379200" y="6324600"/>
            <a:ext cx="406400" cy="304800"/>
          </a:xfrm>
        </p:spPr>
        <p:txBody>
          <a:bodyPr/>
          <a:lstStyle>
            <a:lvl1pPr>
              <a:defRPr sz="1000" smtClean="0">
                <a:latin typeface="Verdana" pitchFamily="34" charset="0"/>
              </a:defRPr>
            </a:lvl1pPr>
          </a:lstStyle>
          <a:p>
            <a:pPr>
              <a:defRPr/>
            </a:pPr>
            <a:fld id="{A6C1A2AA-FA1D-48AB-8638-0650E0A30DC7}" type="slidenum">
              <a:rPr lang="en-US" altLang="lv-LV"/>
              <a:pPr>
                <a:defRPr/>
              </a:pPr>
              <a:t>‹#›</a:t>
            </a:fld>
            <a:endParaRPr lang="en-US" altLang="lv-LV"/>
          </a:p>
        </p:txBody>
      </p:sp>
    </p:spTree>
    <p:extLst>
      <p:ext uri="{BB962C8B-B14F-4D97-AF65-F5344CB8AC3E}">
        <p14:creationId xmlns:p14="http://schemas.microsoft.com/office/powerpoint/2010/main" val="33447652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850051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29944DC4-AA79-4F28-AB76-15146EFD90DE}" type="slidenum">
              <a:rPr lang="en-US" altLang="lv-LV"/>
              <a:pPr>
                <a:defRPr/>
              </a:pPr>
              <a:t>‹#›</a:t>
            </a:fld>
            <a:endParaRPr lang="en-US" altLang="lv-LV"/>
          </a:p>
        </p:txBody>
      </p:sp>
      <p:sp>
        <p:nvSpPr>
          <p:cNvPr id="4" name="Rectangle 3"/>
          <p:cNvSpPr/>
          <p:nvPr userDrawn="1"/>
        </p:nvSpPr>
        <p:spPr>
          <a:xfrm>
            <a:off x="1137919" y="1558834"/>
            <a:ext cx="812800" cy="527535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700"/>
          </a:p>
        </p:txBody>
      </p:sp>
    </p:spTree>
    <p:extLst>
      <p:ext uri="{BB962C8B-B14F-4D97-AF65-F5344CB8AC3E}">
        <p14:creationId xmlns:p14="http://schemas.microsoft.com/office/powerpoint/2010/main" val="770384638"/>
      </p:ext>
    </p:extLst>
  </p:cSld>
  <p:clrMapOvr>
    <a:masterClrMapping/>
  </p:clrMapOvr>
  <p:transition advClick="0"/>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endParaRPr lang="lv-LV"/>
          </a:p>
        </p:txBody>
      </p:sp>
      <p:sp>
        <p:nvSpPr>
          <p:cNvPr id="3" name="Date Placeholder 2"/>
          <p:cNvSpPr>
            <a:spLocks noGrp="1"/>
          </p:cNvSpPr>
          <p:nvPr>
            <p:ph type="dt" sz="half" idx="10"/>
          </p:nvPr>
        </p:nvSpPr>
        <p:spPr>
          <a:xfrm>
            <a:off x="609600" y="6356351"/>
            <a:ext cx="2844800" cy="365125"/>
          </a:xfrm>
        </p:spPr>
        <p:txBody>
          <a:bodyPr/>
          <a:lstStyle>
            <a:lvl1pPr>
              <a:defRPr/>
            </a:lvl1pPr>
          </a:lstStyle>
          <a:p>
            <a:endParaRPr lang="lv-LV"/>
          </a:p>
        </p:txBody>
      </p:sp>
      <p:sp>
        <p:nvSpPr>
          <p:cNvPr id="4" name="Footer Placeholder 3"/>
          <p:cNvSpPr>
            <a:spLocks noGrp="1"/>
          </p:cNvSpPr>
          <p:nvPr>
            <p:ph type="ftr" sz="quarter" idx="11"/>
          </p:nvPr>
        </p:nvSpPr>
        <p:spPr>
          <a:xfrm>
            <a:off x="4165600" y="6356351"/>
            <a:ext cx="3860800" cy="365125"/>
          </a:xfrm>
        </p:spPr>
        <p:txBody>
          <a:bodyPr/>
          <a:lstStyle>
            <a:lvl1pPr>
              <a:defRPr/>
            </a:lvl1pPr>
          </a:lstStyle>
          <a:p>
            <a:endParaRPr lang="lv-LV">
              <a:solidFill>
                <a:prstClr val="black">
                  <a:tint val="75000"/>
                </a:prstClr>
              </a:solidFill>
            </a:endParaRPr>
          </a:p>
        </p:txBody>
      </p:sp>
      <p:sp>
        <p:nvSpPr>
          <p:cNvPr id="5" name="Slide Number Placeholder 4"/>
          <p:cNvSpPr>
            <a:spLocks noGrp="1"/>
          </p:cNvSpPr>
          <p:nvPr>
            <p:ph type="sldNum" sz="quarter" idx="12"/>
          </p:nvPr>
        </p:nvSpPr>
        <p:spPr>
          <a:xfrm>
            <a:off x="8737600" y="6356351"/>
            <a:ext cx="2844800" cy="365125"/>
          </a:xfrm>
        </p:spPr>
        <p:txBody>
          <a:bodyPr/>
          <a:lstStyle>
            <a:lvl1pPr>
              <a:defRPr/>
            </a:lvl1pPr>
          </a:lstStyle>
          <a:p>
            <a:fld id="{42B2CCFA-4615-45F8-8227-74A1739EB049}" type="slidenum">
              <a:rPr lang="lv-LV" altLang="en-US"/>
              <a:pPr/>
              <a:t>‹#›</a:t>
            </a:fld>
            <a:endParaRPr lang="en-US" sz="1800">
              <a:solidFill>
                <a:prstClr val="black"/>
              </a:solidFill>
            </a:endParaRPr>
          </a:p>
        </p:txBody>
      </p:sp>
    </p:spTree>
    <p:extLst>
      <p:ext uri="{BB962C8B-B14F-4D97-AF65-F5344CB8AC3E}">
        <p14:creationId xmlns:p14="http://schemas.microsoft.com/office/powerpoint/2010/main" val="24688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657601"/>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DDDD78BD-A124-4BAC-A0BE-9245F79A2EA1}" type="slidenum">
              <a:rPr lang="en-US" altLang="lv-LV"/>
              <a:pPr>
                <a:defRPr/>
              </a:pPr>
              <a:t>‹#›</a:t>
            </a:fld>
            <a:endParaRPr lang="en-US" altLang="lv-LV"/>
          </a:p>
        </p:txBody>
      </p:sp>
      <p:sp>
        <p:nvSpPr>
          <p:cNvPr id="8" name="Rectangle 7"/>
          <p:cNvSpPr/>
          <p:nvPr userDrawn="1"/>
        </p:nvSpPr>
        <p:spPr>
          <a:xfrm>
            <a:off x="1137919" y="1558834"/>
            <a:ext cx="812800" cy="527535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700"/>
          </a:p>
        </p:txBody>
      </p:sp>
    </p:spTree>
    <p:extLst>
      <p:ext uri="{BB962C8B-B14F-4D97-AF65-F5344CB8AC3E}">
        <p14:creationId xmlns:p14="http://schemas.microsoft.com/office/powerpoint/2010/main" val="837037771"/>
      </p:ext>
    </p:extLst>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3454400" y="1752601"/>
            <a:ext cx="38608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20000" y="1752601"/>
            <a:ext cx="39624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3AF45E7C-A1AD-4A7D-9477-0C0D51EC8E26}" type="slidenum">
              <a:rPr lang="en-US" altLang="lv-LV"/>
              <a:pPr>
                <a:defRPr/>
              </a:pPr>
              <a:t>‹#›</a:t>
            </a:fld>
            <a:endParaRPr lang="en-US" altLang="lv-LV"/>
          </a:p>
        </p:txBody>
      </p:sp>
      <p:sp>
        <p:nvSpPr>
          <p:cNvPr id="9" name="Rectangle 8"/>
          <p:cNvSpPr/>
          <p:nvPr userDrawn="1"/>
        </p:nvSpPr>
        <p:spPr>
          <a:xfrm>
            <a:off x="1137919" y="1558834"/>
            <a:ext cx="812800" cy="527535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700"/>
          </a:p>
        </p:txBody>
      </p:sp>
    </p:spTree>
    <p:extLst>
      <p:ext uri="{BB962C8B-B14F-4D97-AF65-F5344CB8AC3E}">
        <p14:creationId xmlns:p14="http://schemas.microsoft.com/office/powerpoint/2010/main" val="506669918"/>
      </p:ext>
    </p:extLst>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3454400" y="2386941"/>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3454400" y="1852614"/>
            <a:ext cx="3860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11379200" y="6324600"/>
            <a:ext cx="406400" cy="304800"/>
          </a:xfrm>
        </p:spPr>
        <p:txBody>
          <a:bodyPr/>
          <a:lstStyle>
            <a:lvl1pPr>
              <a:defRPr sz="1000">
                <a:latin typeface="Verdana" pitchFamily="34" charset="0"/>
              </a:defRPr>
            </a:lvl1pPr>
          </a:lstStyle>
          <a:p>
            <a:pPr>
              <a:defRPr/>
            </a:pPr>
            <a:fld id="{F7E06EFF-CC41-4351-AAED-0A923A20E88D}" type="slidenum">
              <a:rPr lang="en-US" altLang="lv-LV"/>
              <a:pPr>
                <a:defRPr/>
              </a:pPr>
              <a:t>‹#›</a:t>
            </a:fld>
            <a:endParaRPr lang="en-US" altLang="lv-LV"/>
          </a:p>
        </p:txBody>
      </p:sp>
      <p:sp>
        <p:nvSpPr>
          <p:cNvPr id="11" name="Rectangle 10"/>
          <p:cNvSpPr/>
          <p:nvPr userDrawn="1"/>
        </p:nvSpPr>
        <p:spPr>
          <a:xfrm>
            <a:off x="1137919" y="1558834"/>
            <a:ext cx="812800" cy="527535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700"/>
          </a:p>
        </p:txBody>
      </p:sp>
    </p:spTree>
    <p:extLst>
      <p:ext uri="{BB962C8B-B14F-4D97-AF65-F5344CB8AC3E}">
        <p14:creationId xmlns:p14="http://schemas.microsoft.com/office/powerpoint/2010/main" val="3290484079"/>
      </p:ext>
    </p:extLst>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02476C7B-2F65-40C6-9A5C-F7299C75A8A7}" type="slidenum">
              <a:rPr lang="en-US" altLang="lv-LV"/>
              <a:pPr>
                <a:defRPr/>
              </a:pPr>
              <a:t>‹#›</a:t>
            </a:fld>
            <a:endParaRPr lang="en-US" altLang="lv-LV"/>
          </a:p>
        </p:txBody>
      </p:sp>
      <p:sp>
        <p:nvSpPr>
          <p:cNvPr id="7" name="Rectangle 6"/>
          <p:cNvSpPr/>
          <p:nvPr userDrawn="1"/>
        </p:nvSpPr>
        <p:spPr>
          <a:xfrm>
            <a:off x="1137919" y="1558834"/>
            <a:ext cx="812800" cy="527535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700"/>
          </a:p>
        </p:txBody>
      </p:sp>
    </p:spTree>
    <p:extLst>
      <p:ext uri="{BB962C8B-B14F-4D97-AF65-F5344CB8AC3E}">
        <p14:creationId xmlns:p14="http://schemas.microsoft.com/office/powerpoint/2010/main" val="2012897870"/>
      </p:ext>
    </p:extLst>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A0032913-FD30-484F-BD92-B982011C8233}" type="slidenum">
              <a:rPr lang="en-US" altLang="lv-LV"/>
              <a:pPr>
                <a:defRPr/>
              </a:pPr>
              <a:t>‹#›</a:t>
            </a:fld>
            <a:endParaRPr lang="en-US" altLang="lv-LV"/>
          </a:p>
        </p:txBody>
      </p:sp>
      <p:sp>
        <p:nvSpPr>
          <p:cNvPr id="8" name="Rectangle 7"/>
          <p:cNvSpPr/>
          <p:nvPr userDrawn="1"/>
        </p:nvSpPr>
        <p:spPr>
          <a:xfrm>
            <a:off x="1137919" y="1558834"/>
            <a:ext cx="812800" cy="527535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700"/>
          </a:p>
        </p:txBody>
      </p:sp>
    </p:spTree>
    <p:extLst>
      <p:ext uri="{BB962C8B-B14F-4D97-AF65-F5344CB8AC3E}">
        <p14:creationId xmlns:p14="http://schemas.microsoft.com/office/powerpoint/2010/main" val="3425827304"/>
      </p:ext>
    </p:extLst>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272976"/>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54400" y="1435120"/>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A701FF12-5556-4E45-B156-CC3CB8D14893}" type="slidenum">
              <a:rPr lang="en-US" altLang="lv-LV"/>
              <a:pPr>
                <a:defRPr/>
              </a:pPr>
              <a:t>‹#›</a:t>
            </a:fld>
            <a:endParaRPr lang="en-US" altLang="lv-LV"/>
          </a:p>
        </p:txBody>
      </p:sp>
      <p:sp>
        <p:nvSpPr>
          <p:cNvPr id="11" name="Rectangle 10"/>
          <p:cNvSpPr/>
          <p:nvPr userDrawn="1"/>
        </p:nvSpPr>
        <p:spPr>
          <a:xfrm>
            <a:off x="1137919" y="1558834"/>
            <a:ext cx="812800" cy="527535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700"/>
          </a:p>
        </p:txBody>
      </p:sp>
    </p:spTree>
    <p:extLst>
      <p:ext uri="{BB962C8B-B14F-4D97-AF65-F5344CB8AC3E}">
        <p14:creationId xmlns:p14="http://schemas.microsoft.com/office/powerpoint/2010/main" val="986993701"/>
      </p:ext>
    </p:extLst>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63824316"/>
      </p:ext>
    </p:extLst>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wrap="square" lIns="93957" tIns="46979" rIns="93957" bIns="46979" numCol="1" anchor="ctr" anchorCtr="0" compatLnSpc="1">
            <a:prstTxWarp prst="textNoShape">
              <a:avLst/>
            </a:prstTxWarp>
          </a:bodyPr>
          <a:lstStyle>
            <a:lvl1pPr eaLnBrk="1" hangingPunct="1">
              <a:defRPr sz="1200">
                <a:solidFill>
                  <a:srgbClr val="898989"/>
                </a:solidFill>
              </a:defRPr>
            </a:lvl1pPr>
          </a:lstStyle>
          <a:p>
            <a:pPr>
              <a:defRPr/>
            </a:pPr>
            <a:r>
              <a:rPr lang="lv-LV" altLang="lv-LV"/>
              <a:t>31.02.2015.</a:t>
            </a:r>
            <a:endParaRPr lang="en-US" altLang="lv-LV"/>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ea typeface="+mn-ea"/>
                <a:cs typeface="+mn-cs"/>
              </a:defRPr>
            </a:lvl1pPr>
          </a:lstStyle>
          <a:p>
            <a:pPr>
              <a:defRPr/>
            </a:pPr>
            <a:r>
              <a:rPr lang="en-US" dirty="0"/>
              <a:t>Daugavpils</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a:defRPr/>
            </a:pPr>
            <a:fld id="{3F50F018-D049-4294-BA35-1F85339DBBEF}" type="slidenum">
              <a:rPr lang="en-US" altLang="lv-LV"/>
              <a:pPr>
                <a:defRPr/>
              </a:pPr>
              <a:t>‹#›</a:t>
            </a:fld>
            <a:endParaRPr lang="en-US" altLang="lv-LV"/>
          </a:p>
        </p:txBody>
      </p:sp>
    </p:spTree>
  </p:cSld>
  <p:clrMap bg1="lt1" tx1="dk1" bg2="lt2" tx2="dk2" accent1="accent1" accent2="accent2" accent3="accent3" accent4="accent4" accent5="accent5" accent6="accent6" hlink="hlink" folHlink="folHlink"/>
  <p:sldLayoutIdLst>
    <p:sldLayoutId id="2147483977" r:id="rId1"/>
    <p:sldLayoutId id="2147483978" r:id="rId2"/>
    <p:sldLayoutId id="2147483979" r:id="rId3"/>
    <p:sldLayoutId id="2147483980" r:id="rId4"/>
    <p:sldLayoutId id="2147483981" r:id="rId5"/>
    <p:sldLayoutId id="2147483982" r:id="rId6"/>
    <p:sldLayoutId id="2147483983" r:id="rId7"/>
    <p:sldLayoutId id="2147483984" r:id="rId8"/>
    <p:sldLayoutId id="2147483985" r:id="rId9"/>
    <p:sldLayoutId id="2147483986" r:id="rId10"/>
  </p:sldLayoutIdLst>
  <p:transition advClick="0"/>
  <p:hf hdr="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wrap="square" lIns="93957" tIns="46979" rIns="93957" bIns="46979" numCol="1" anchor="ctr" anchorCtr="0" compatLnSpc="1">
            <a:prstTxWarp prst="textNoShape">
              <a:avLst/>
            </a:prstTxWarp>
          </a:bodyPr>
          <a:lstStyle>
            <a:lvl1pPr>
              <a:defRPr sz="1200" smtClean="0">
                <a:solidFill>
                  <a:srgbClr val="898989"/>
                </a:solidFill>
              </a:defRPr>
            </a:lvl1pPr>
          </a:lstStyle>
          <a:p>
            <a:pPr eaLnBrk="1" hangingPunct="1">
              <a:defRPr/>
            </a:pPr>
            <a:endParaRPr lang="en-US" altLang="lv-LV"/>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ea typeface="+mn-ea"/>
                <a:cs typeface="+mn-cs"/>
              </a:defRPr>
            </a:lvl1pPr>
          </a:lstStyle>
          <a:p>
            <a:pPr eaLnBrk="1" hangingPunct="1">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3957" tIns="46979" rIns="93957" bIns="46979" numCol="1" anchor="ctr" anchorCtr="0" compatLnSpc="1">
            <a:prstTxWarp prst="textNoShape">
              <a:avLst/>
            </a:prstTxWarp>
          </a:bodyPr>
          <a:lstStyle>
            <a:lvl1pPr algn="r">
              <a:defRPr sz="1200" smtClean="0">
                <a:solidFill>
                  <a:srgbClr val="898989"/>
                </a:solidFill>
              </a:defRPr>
            </a:lvl1pPr>
          </a:lstStyle>
          <a:p>
            <a:pPr eaLnBrk="1" hangingPunct="1">
              <a:defRPr/>
            </a:pPr>
            <a:fld id="{739A76CA-086B-4496-B983-7E7A20D91F28}" type="slidenum">
              <a:rPr lang="en-US" altLang="lv-LV"/>
              <a:pPr eaLnBrk="1" hangingPunct="1">
                <a:defRPr/>
              </a:pPr>
              <a:t>‹#›</a:t>
            </a:fld>
            <a:endParaRPr lang="en-US" altLang="lv-LV"/>
          </a:p>
        </p:txBody>
      </p:sp>
    </p:spTree>
    <p:extLst>
      <p:ext uri="{BB962C8B-B14F-4D97-AF65-F5344CB8AC3E}">
        <p14:creationId xmlns:p14="http://schemas.microsoft.com/office/powerpoint/2010/main" val="2601872244"/>
      </p:ext>
    </p:extLst>
  </p:cSld>
  <p:clrMap bg1="lt1" tx1="dk1" bg2="lt2" tx2="dk2" accent1="accent1" accent2="accent2" accent3="accent3" accent4="accent4" accent5="accent5" accent6="accent6" hlink="hlink" folHlink="folHlink"/>
  <p:sldLayoutIdLst>
    <p:sldLayoutId id="2147483988" r:id="rId1"/>
    <p:sldLayoutId id="2147483989" r:id="rId2"/>
    <p:sldLayoutId id="2147483990" r:id="rId3"/>
    <p:sldLayoutId id="2147483991" r:id="rId4"/>
    <p:sldLayoutId id="2147483992" r:id="rId5"/>
    <p:sldLayoutId id="2147483993" r:id="rId6"/>
    <p:sldLayoutId id="2147483994" r:id="rId7"/>
    <p:sldLayoutId id="2147483995" r:id="rId8"/>
    <p:sldLayoutId id="2147483996" r:id="rId9"/>
    <p:sldLayoutId id="2147483997" r:id="rId10"/>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hyperlink" Target="http://www.brivpratigie.lv/" TargetMode="External"/><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0.xml"/><Relationship Id="rId6" Type="http://schemas.openxmlformats.org/officeDocument/2006/relationships/image" Target="../media/image7.jpeg"/><Relationship Id="rId5" Type="http://schemas.openxmlformats.org/officeDocument/2006/relationships/hyperlink" Target="http://www.facebook.com/Nodarbinatiba" TargetMode="External"/><Relationship Id="rId4" Type="http://schemas.openxmlformats.org/officeDocument/2006/relationships/hyperlink" Target="http://www.nva.gov.lv/" TargetMode="External"/><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2209800" y="3298194"/>
            <a:ext cx="7772400" cy="1430942"/>
          </a:xfrm>
        </p:spPr>
        <p:txBody>
          <a:bodyPr>
            <a:noAutofit/>
          </a:bodyPr>
          <a:lstStyle/>
          <a:p>
            <a:r>
              <a:rPr lang="lv-LV" sz="3600" dirty="0">
                <a:solidFill>
                  <a:schemeClr val="accent3">
                    <a:lumMod val="75000"/>
                  </a:schemeClr>
                </a:solidFill>
                <a:latin typeface="Verdana Pro" panose="020B0604030504040204" pitchFamily="34" charset="0"/>
              </a:rPr>
              <a:t>Brīvprātīgo godināšana </a:t>
            </a:r>
            <a:br>
              <a:rPr lang="lv-LV" sz="3600" dirty="0">
                <a:solidFill>
                  <a:schemeClr val="accent3">
                    <a:lumMod val="75000"/>
                  </a:schemeClr>
                </a:solidFill>
                <a:latin typeface="Verdana Pro" panose="020B0604030504040204" pitchFamily="34" charset="0"/>
              </a:rPr>
            </a:br>
            <a:r>
              <a:rPr lang="lv-LV" sz="3600" dirty="0">
                <a:solidFill>
                  <a:schemeClr val="accent3">
                    <a:lumMod val="75000"/>
                  </a:schemeClr>
                </a:solidFill>
                <a:latin typeface="Verdana Pro" panose="020B0604030504040204" pitchFamily="34" charset="0"/>
              </a:rPr>
              <a:t>«Gada brīvprātīgais 2024»</a:t>
            </a:r>
          </a:p>
        </p:txBody>
      </p:sp>
      <p:sp>
        <p:nvSpPr>
          <p:cNvPr id="12291" name="Text Placeholder 3"/>
          <p:cNvSpPr>
            <a:spLocks noGrp="1"/>
          </p:cNvSpPr>
          <p:nvPr>
            <p:ph type="body" sz="quarter" idx="11"/>
          </p:nvPr>
        </p:nvSpPr>
        <p:spPr>
          <a:xfrm>
            <a:off x="2209800" y="6102626"/>
            <a:ext cx="7772400" cy="341588"/>
          </a:xfrm>
        </p:spPr>
        <p:txBody>
          <a:bodyPr/>
          <a:lstStyle/>
          <a:p>
            <a:r>
              <a:rPr lang="lv-LV" dirty="0">
                <a:solidFill>
                  <a:srgbClr val="000000"/>
                </a:solidFill>
                <a:latin typeface="Verdana Pro" panose="020B0604030504040204" pitchFamily="34" charset="0"/>
                <a:cs typeface="Times New Roman" pitchFamily="18" charset="0"/>
              </a:rPr>
              <a:t>2024. </a:t>
            </a:r>
            <a:r>
              <a:rPr lang="lv-LV">
                <a:solidFill>
                  <a:srgbClr val="000000"/>
                </a:solidFill>
                <a:latin typeface="Verdana Pro" panose="020B0604030504040204" pitchFamily="34" charset="0"/>
                <a:cs typeface="Times New Roman" pitchFamily="18" charset="0"/>
              </a:rPr>
              <a:t>gada 14. </a:t>
            </a:r>
            <a:r>
              <a:rPr lang="lv-LV" dirty="0">
                <a:solidFill>
                  <a:srgbClr val="000000"/>
                </a:solidFill>
                <a:latin typeface="Verdana Pro" panose="020B0604030504040204" pitchFamily="34" charset="0"/>
                <a:cs typeface="Times New Roman" pitchFamily="18" charset="0"/>
              </a:rPr>
              <a:t>novembrī</a:t>
            </a:r>
            <a:endParaRPr lang="lv-LV" altLang="lv-LV" dirty="0">
              <a:latin typeface="Verdana Pro" panose="020B0604030504040204" pitchFamily="34" charset="0"/>
              <a:cs typeface="Times New Roman" pitchFamily="18" charset="0"/>
            </a:endParaRP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9608E52-37EC-4B8D-90AD-176CB6F3E9DD}"/>
              </a:ext>
            </a:extLst>
          </p:cNvPr>
          <p:cNvSpPr>
            <a:spLocks noGrp="1"/>
          </p:cNvSpPr>
          <p:nvPr>
            <p:ph type="title"/>
          </p:nvPr>
        </p:nvSpPr>
        <p:spPr/>
        <p:txBody>
          <a:bodyPr>
            <a:normAutofit/>
          </a:bodyPr>
          <a:lstStyle/>
          <a:p>
            <a:r>
              <a:rPr lang="lv-LV" dirty="0">
                <a:latin typeface="Verdana Pro" panose="020B0604030504040204" pitchFamily="34" charset="0"/>
              </a:rPr>
              <a:t>2014 / 2015 / 2016 / 2017 / 2018 / 2019 / 2020 / 2021 / 2022 / 2023</a:t>
            </a:r>
          </a:p>
        </p:txBody>
      </p:sp>
      <p:pic>
        <p:nvPicPr>
          <p:cNvPr id="8" name="Satura vietturis 7">
            <a:extLst>
              <a:ext uri="{FF2B5EF4-FFF2-40B4-BE49-F238E27FC236}">
                <a16:creationId xmlns:a16="http://schemas.microsoft.com/office/drawing/2014/main" id="{6576D684-D39D-49D9-9270-ED4CD9F1F49E}"/>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907242" y="1524851"/>
            <a:ext cx="4377516" cy="4373563"/>
          </a:xfrm>
        </p:spPr>
      </p:pic>
      <p:sp>
        <p:nvSpPr>
          <p:cNvPr id="4" name="Teksta vietturis 3">
            <a:extLst>
              <a:ext uri="{FF2B5EF4-FFF2-40B4-BE49-F238E27FC236}">
                <a16:creationId xmlns:a16="http://schemas.microsoft.com/office/drawing/2014/main" id="{606C0F9C-47A2-4175-AA7B-E7818E3FE1D4}"/>
              </a:ext>
            </a:extLst>
          </p:cNvPr>
          <p:cNvSpPr>
            <a:spLocks noGrp="1"/>
          </p:cNvSpPr>
          <p:nvPr>
            <p:ph type="body" sz="quarter" idx="10"/>
          </p:nvPr>
        </p:nvSpPr>
        <p:spPr/>
        <p:txBody>
          <a:bodyPr/>
          <a:lstStyle/>
          <a:p>
            <a:endParaRPr lang="lv-LV"/>
          </a:p>
        </p:txBody>
      </p:sp>
      <p:sp>
        <p:nvSpPr>
          <p:cNvPr id="5" name="Teksta vietturis 4">
            <a:extLst>
              <a:ext uri="{FF2B5EF4-FFF2-40B4-BE49-F238E27FC236}">
                <a16:creationId xmlns:a16="http://schemas.microsoft.com/office/drawing/2014/main" id="{F7C22537-840F-413A-A6E0-3599272D3A84}"/>
              </a:ext>
            </a:extLst>
          </p:cNvPr>
          <p:cNvSpPr>
            <a:spLocks noGrp="1"/>
          </p:cNvSpPr>
          <p:nvPr>
            <p:ph type="body" sz="quarter" idx="12"/>
          </p:nvPr>
        </p:nvSpPr>
        <p:spPr/>
        <p:txBody>
          <a:bodyPr/>
          <a:lstStyle/>
          <a:p>
            <a:r>
              <a:rPr lang="lv-LV" dirty="0">
                <a:latin typeface="Verdana Pro" panose="020B0604030504040204" pitchFamily="34" charset="0"/>
              </a:rPr>
              <a:t>Brīvprātīgo godināšana  «Gada brīvprātīgais 2024»</a:t>
            </a:r>
            <a:endParaRPr lang="en-US" dirty="0">
              <a:latin typeface="Verdana Pro" panose="020B0604030504040204" pitchFamily="34" charset="0"/>
              <a:cs typeface="Times New Roman" pitchFamily="18"/>
            </a:endParaRPr>
          </a:p>
          <a:p>
            <a:endParaRPr lang="lv-LV" dirty="0"/>
          </a:p>
        </p:txBody>
      </p:sp>
      <p:sp>
        <p:nvSpPr>
          <p:cNvPr id="6" name="Slaida numura vietturis 5">
            <a:extLst>
              <a:ext uri="{FF2B5EF4-FFF2-40B4-BE49-F238E27FC236}">
                <a16:creationId xmlns:a16="http://schemas.microsoft.com/office/drawing/2014/main" id="{4AEF1A6C-8872-43F8-8EA2-D56D5B8F88FB}"/>
              </a:ext>
            </a:extLst>
          </p:cNvPr>
          <p:cNvSpPr>
            <a:spLocks noGrp="1"/>
          </p:cNvSpPr>
          <p:nvPr>
            <p:ph type="sldNum" sz="quarter" idx="13"/>
          </p:nvPr>
        </p:nvSpPr>
        <p:spPr/>
        <p:txBody>
          <a:bodyPr/>
          <a:lstStyle/>
          <a:p>
            <a:pPr>
              <a:defRPr/>
            </a:pPr>
            <a:fld id="{87D60EB0-2FFA-421C-8F37-928B15F28E73}" type="slidenum">
              <a:rPr lang="en-US" altLang="lv-LV" smtClean="0"/>
              <a:pPr>
                <a:defRPr/>
              </a:pPr>
              <a:t>2</a:t>
            </a:fld>
            <a:endParaRPr lang="en-US" altLang="lv-LV"/>
          </a:p>
        </p:txBody>
      </p:sp>
    </p:spTree>
    <p:extLst>
      <p:ext uri="{BB962C8B-B14F-4D97-AF65-F5344CB8AC3E}">
        <p14:creationId xmlns:p14="http://schemas.microsoft.com/office/powerpoint/2010/main" val="1521416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AEC1912-9D7F-40B7-B036-DD5DAEA29B8C}"/>
              </a:ext>
            </a:extLst>
          </p:cNvPr>
          <p:cNvSpPr>
            <a:spLocks noGrp="1"/>
          </p:cNvSpPr>
          <p:nvPr>
            <p:ph type="title"/>
          </p:nvPr>
        </p:nvSpPr>
        <p:spPr>
          <a:xfrm>
            <a:off x="3601844" y="592873"/>
            <a:ext cx="6096000" cy="611459"/>
          </a:xfrm>
        </p:spPr>
        <p:txBody>
          <a:bodyPr>
            <a:normAutofit fontScale="90000"/>
          </a:bodyPr>
          <a:lstStyle/>
          <a:p>
            <a:r>
              <a:rPr lang="lv-LV" sz="3200" dirty="0">
                <a:solidFill>
                  <a:schemeClr val="accent3">
                    <a:lumMod val="75000"/>
                  </a:schemeClr>
                </a:solidFill>
                <a:latin typeface="Verdana Pro" panose="020B0604030504040204" pitchFamily="34" charset="0"/>
                <a:cs typeface="Times New Roman" panose="02020603050405020304" pitchFamily="18" charset="0"/>
              </a:rPr>
              <a:t>«Gada brīvprātīgais 2024»</a:t>
            </a:r>
          </a:p>
        </p:txBody>
      </p:sp>
      <p:sp>
        <p:nvSpPr>
          <p:cNvPr id="3" name="Satura vietturis 2">
            <a:extLst>
              <a:ext uri="{FF2B5EF4-FFF2-40B4-BE49-F238E27FC236}">
                <a16:creationId xmlns:a16="http://schemas.microsoft.com/office/drawing/2014/main" id="{73E65008-3B57-4D7C-A8E7-72E6266E397B}"/>
              </a:ext>
            </a:extLst>
          </p:cNvPr>
          <p:cNvSpPr>
            <a:spLocks noGrp="1"/>
          </p:cNvSpPr>
          <p:nvPr>
            <p:ph idx="1"/>
          </p:nvPr>
        </p:nvSpPr>
        <p:spPr>
          <a:xfrm>
            <a:off x="2289544" y="2360429"/>
            <a:ext cx="7921256" cy="3765745"/>
          </a:xfrm>
        </p:spPr>
        <p:txBody>
          <a:bodyPr/>
          <a:lstStyle/>
          <a:p>
            <a:pPr algn="just"/>
            <a:r>
              <a:rPr lang="lv-LV" dirty="0">
                <a:latin typeface="Verdana Pro" panose="020B0604030504040204" pitchFamily="34" charset="0"/>
              </a:rPr>
              <a:t>Godināšanu rīko Nodarbinātības valsts aģentūra, sadarbībā ar Labklājības ministriju, Izglītības un zinātnes ministriju, Jaunatnes starptautisko programmu aģentūru, Latvijas Jaunatnes padomi, Jelgavas valstspilsētas pašvaldības iestādi “Sabiedriskais centrs”, Daugavpils valstspilsētas pašvaldības iestādi “Jaunatnes lietu un sporta pārvalde”, Valmieras novada fondu </a:t>
            </a:r>
          </a:p>
        </p:txBody>
      </p:sp>
      <p:sp>
        <p:nvSpPr>
          <p:cNvPr id="4" name="Teksta vietturis 3">
            <a:extLst>
              <a:ext uri="{FF2B5EF4-FFF2-40B4-BE49-F238E27FC236}">
                <a16:creationId xmlns:a16="http://schemas.microsoft.com/office/drawing/2014/main" id="{0B4020E6-D566-43D4-9707-512B54323B6A}"/>
              </a:ext>
            </a:extLst>
          </p:cNvPr>
          <p:cNvSpPr>
            <a:spLocks noGrp="1"/>
          </p:cNvSpPr>
          <p:nvPr>
            <p:ph type="body" sz="quarter" idx="10"/>
          </p:nvPr>
        </p:nvSpPr>
        <p:spPr/>
        <p:txBody>
          <a:bodyPr/>
          <a:lstStyle/>
          <a:p>
            <a:endParaRPr lang="lv-LV"/>
          </a:p>
        </p:txBody>
      </p:sp>
      <p:sp>
        <p:nvSpPr>
          <p:cNvPr id="5" name="Teksta vietturis 4">
            <a:extLst>
              <a:ext uri="{FF2B5EF4-FFF2-40B4-BE49-F238E27FC236}">
                <a16:creationId xmlns:a16="http://schemas.microsoft.com/office/drawing/2014/main" id="{651C4784-CF79-45E3-B39D-FBF684114A37}"/>
              </a:ext>
            </a:extLst>
          </p:cNvPr>
          <p:cNvSpPr>
            <a:spLocks noGrp="1"/>
          </p:cNvSpPr>
          <p:nvPr>
            <p:ph type="body" sz="quarter" idx="12"/>
          </p:nvPr>
        </p:nvSpPr>
        <p:spPr/>
        <p:txBody>
          <a:bodyPr/>
          <a:lstStyle/>
          <a:p>
            <a:r>
              <a:rPr lang="lv-LV" dirty="0">
                <a:latin typeface="Verdana Pro" panose="020B0604030504040204" pitchFamily="34" charset="0"/>
              </a:rPr>
              <a:t>Brīvprātīgo godināšana  «Gada brīvprātīgais 2024»</a:t>
            </a:r>
            <a:endParaRPr lang="en-US" dirty="0">
              <a:latin typeface="Verdana Pro" panose="020B0604030504040204" pitchFamily="34" charset="0"/>
              <a:cs typeface="Times New Roman" pitchFamily="18"/>
            </a:endParaRPr>
          </a:p>
          <a:p>
            <a:endParaRPr lang="lv-LV" dirty="0"/>
          </a:p>
        </p:txBody>
      </p:sp>
      <p:sp>
        <p:nvSpPr>
          <p:cNvPr id="6" name="Slaida numura vietturis 5">
            <a:extLst>
              <a:ext uri="{FF2B5EF4-FFF2-40B4-BE49-F238E27FC236}">
                <a16:creationId xmlns:a16="http://schemas.microsoft.com/office/drawing/2014/main" id="{730D327F-031C-4FA7-8B3F-4FCC36CCB3BD}"/>
              </a:ext>
            </a:extLst>
          </p:cNvPr>
          <p:cNvSpPr>
            <a:spLocks noGrp="1"/>
          </p:cNvSpPr>
          <p:nvPr>
            <p:ph type="sldNum" sz="quarter" idx="13"/>
          </p:nvPr>
        </p:nvSpPr>
        <p:spPr/>
        <p:txBody>
          <a:bodyPr/>
          <a:lstStyle/>
          <a:p>
            <a:pPr>
              <a:defRPr/>
            </a:pPr>
            <a:fld id="{87D60EB0-2FFA-421C-8F37-928B15F28E73}" type="slidenum">
              <a:rPr lang="en-US" altLang="lv-LV" smtClean="0"/>
              <a:pPr>
                <a:defRPr/>
              </a:pPr>
              <a:t>3</a:t>
            </a:fld>
            <a:endParaRPr lang="en-US" altLang="lv-LV"/>
          </a:p>
        </p:txBody>
      </p:sp>
    </p:spTree>
    <p:extLst>
      <p:ext uri="{BB962C8B-B14F-4D97-AF65-F5344CB8AC3E}">
        <p14:creationId xmlns:p14="http://schemas.microsoft.com/office/powerpoint/2010/main" val="1772267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48224" y="600659"/>
            <a:ext cx="5912750" cy="1036642"/>
          </a:xfrm>
        </p:spPr>
        <p:txBody>
          <a:bodyPr>
            <a:normAutofit/>
          </a:bodyPr>
          <a:lstStyle/>
          <a:p>
            <a:r>
              <a:rPr lang="lv-LV" sz="3200" dirty="0">
                <a:solidFill>
                  <a:schemeClr val="accent3">
                    <a:lumMod val="75000"/>
                  </a:schemeClr>
                </a:solidFill>
                <a:latin typeface="Verdana Pro" panose="020B0604030504040204" pitchFamily="34" charset="0"/>
                <a:cs typeface="Times New Roman" panose="02020603050405020304" pitchFamily="18" charset="0"/>
              </a:rPr>
              <a:t>Mērķis</a:t>
            </a:r>
            <a:endParaRPr lang="en-US" sz="3200" u="sng" dirty="0">
              <a:solidFill>
                <a:schemeClr val="accent3">
                  <a:lumMod val="75000"/>
                </a:schemeClr>
              </a:solidFill>
              <a:latin typeface="Verdana Pro" panose="020B0604030504040204" pitchFamily="34" charset="0"/>
              <a:cs typeface="Times New Roman" panose="02020603050405020304" pitchFamily="18" charset="0"/>
            </a:endParaRPr>
          </a:p>
        </p:txBody>
      </p:sp>
      <p:sp>
        <p:nvSpPr>
          <p:cNvPr id="3" name="Content Placeholder 2"/>
          <p:cNvSpPr>
            <a:spLocks noGrp="1"/>
          </p:cNvSpPr>
          <p:nvPr>
            <p:ph idx="1"/>
          </p:nvPr>
        </p:nvSpPr>
        <p:spPr>
          <a:xfrm>
            <a:off x="2651052" y="1947564"/>
            <a:ext cx="7712148" cy="3318499"/>
          </a:xfrm>
        </p:spPr>
        <p:txBody>
          <a:bodyPr>
            <a:noAutofit/>
          </a:bodyPr>
          <a:lstStyle/>
          <a:p>
            <a:r>
              <a:rPr lang="lv-LV" dirty="0">
                <a:latin typeface="Verdana Pro" panose="020B0604030504040204" pitchFamily="34" charset="0"/>
              </a:rPr>
              <a:t>Veicināt Latvijas iedzīvotāju interesi par brīvprātīgo darbu un sekmēt brīvprātīgā darba veicēju un brīvprātīgā darba organizētāju iesaistīšanos brīvprātīgā darba veikšanā un organizēšanā</a:t>
            </a:r>
            <a:br>
              <a:rPr lang="lv-LV" dirty="0">
                <a:latin typeface="Verdana Pro" panose="020B0604030504040204" pitchFamily="34" charset="0"/>
              </a:rPr>
            </a:br>
            <a:endParaRPr lang="lv-LV" dirty="0">
              <a:latin typeface="Verdana Pro" panose="020B0604030504040204" pitchFamily="34" charset="0"/>
            </a:endParaRPr>
          </a:p>
          <a:p>
            <a:r>
              <a:rPr lang="lv-LV" dirty="0">
                <a:latin typeface="Verdana Pro" panose="020B0604030504040204" pitchFamily="34" charset="0"/>
              </a:rPr>
              <a:t>Godināšana notiek reizi gadā, nedēļas nogalē, tuvu 5. decembrim, kas ir Starptautiskā brīvprātīgo diena</a:t>
            </a:r>
          </a:p>
          <a:p>
            <a:endParaRPr lang="lv-LV" dirty="0">
              <a:latin typeface="Verdana Pro" panose="020B0604030504040204" pitchFamily="34" charset="0"/>
            </a:endParaRPr>
          </a:p>
          <a:p>
            <a:r>
              <a:rPr lang="lv-LV" dirty="0">
                <a:solidFill>
                  <a:prstClr val="black"/>
                </a:solidFill>
                <a:latin typeface="Verdana Pro" panose="020B0604030504040204" pitchFamily="34" charset="0"/>
              </a:rPr>
              <a:t>Godināšana ir iespēja pateikties visas Latvijas dažādu jomu labākajiem/aktīvākajiem apbalvojot ar sudraba godazīmi un pateicības rakstu </a:t>
            </a:r>
            <a:br>
              <a:rPr lang="lv-LV" dirty="0">
                <a:solidFill>
                  <a:prstClr val="black"/>
                </a:solidFill>
                <a:latin typeface="Verdana Pro" panose="020B0604030504040204" pitchFamily="34" charset="0"/>
              </a:rPr>
            </a:br>
            <a:br>
              <a:rPr lang="lv-LV" dirty="0">
                <a:solidFill>
                  <a:prstClr val="black"/>
                </a:solidFill>
                <a:latin typeface="Verdana Pro" panose="020B0604030504040204" pitchFamily="34" charset="0"/>
              </a:rPr>
            </a:br>
            <a:endParaRPr lang="lv-LV" dirty="0">
              <a:solidFill>
                <a:prstClr val="black"/>
              </a:solidFill>
              <a:latin typeface="Verdana Pro" panose="020B0604030504040204" pitchFamily="34" charset="0"/>
            </a:endParaRPr>
          </a:p>
        </p:txBody>
      </p:sp>
      <p:sp>
        <p:nvSpPr>
          <p:cNvPr id="6" name="Slide Number Placeholder 5"/>
          <p:cNvSpPr>
            <a:spLocks noGrp="1"/>
          </p:cNvSpPr>
          <p:nvPr>
            <p:ph type="sldNum" sz="quarter" idx="13"/>
          </p:nvPr>
        </p:nvSpPr>
        <p:spPr/>
        <p:txBody>
          <a:bodyPr/>
          <a:lstStyle/>
          <a:p>
            <a:pPr>
              <a:defRPr/>
            </a:pPr>
            <a:fld id="{87D60EB0-2FFA-421C-8F37-928B15F28E73}" type="slidenum">
              <a:rPr lang="en-US" altLang="lv-LV"/>
              <a:pPr>
                <a:defRPr/>
              </a:pPr>
              <a:t>4</a:t>
            </a:fld>
            <a:endParaRPr lang="en-US" altLang="lv-LV"/>
          </a:p>
        </p:txBody>
      </p:sp>
      <p:sp>
        <p:nvSpPr>
          <p:cNvPr id="7" name="Slide Number Placeholder 11"/>
          <p:cNvSpPr txBox="1"/>
          <p:nvPr/>
        </p:nvSpPr>
        <p:spPr>
          <a:xfrm>
            <a:off x="6606364" y="5959482"/>
            <a:ext cx="3756836" cy="365119"/>
          </a:xfrm>
          <a:prstGeom prst="rect">
            <a:avLst/>
          </a:prstGeom>
          <a:noFill/>
          <a:ln cap="flat">
            <a:noFill/>
          </a:ln>
        </p:spPr>
        <p:txBody>
          <a:bodyPr vert="horz" wrap="square" lIns="93954" tIns="46981" rIns="93954" bIns="46981" anchor="ctr" anchorCtr="0" compatLnSpc="1">
            <a:noAutofit/>
          </a:bodyPr>
          <a:lstStyle/>
          <a:p>
            <a:pPr defTabSz="914400" fontAlgn="auto" hangingPunct="1">
              <a:spcBef>
                <a:spcPts val="0"/>
              </a:spcBef>
              <a:spcAft>
                <a:spcPts val="0"/>
              </a:spcAft>
              <a:defRPr sz="1800" b="0" i="0" u="none" strike="noStrike" kern="0" cap="none" spc="0" baseline="0">
                <a:solidFill>
                  <a:srgbClr val="000000"/>
                </a:solidFill>
                <a:uFillTx/>
              </a:defRPr>
            </a:pPr>
            <a:r>
              <a:rPr lang="lv-LV" sz="1000" dirty="0">
                <a:latin typeface="Verdana Pro" panose="020B0604030504040204" pitchFamily="34" charset="0"/>
              </a:rPr>
              <a:t>Brīvprātīgo godināšana  «Gada brīvprātīgais 2024»</a:t>
            </a:r>
            <a:endParaRPr lang="en-US" sz="1000" dirty="0">
              <a:latin typeface="Verdana Pro" panose="020B0604030504040204" pitchFamily="34" charset="0"/>
              <a:cs typeface="Times New Roman" pitchFamily="18"/>
            </a:endParaRPr>
          </a:p>
        </p:txBody>
      </p:sp>
    </p:spTree>
    <p:extLst>
      <p:ext uri="{BB962C8B-B14F-4D97-AF65-F5344CB8AC3E}">
        <p14:creationId xmlns:p14="http://schemas.microsoft.com/office/powerpoint/2010/main" val="3754688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0513" y="631832"/>
            <a:ext cx="6189679" cy="1141884"/>
          </a:xfrm>
        </p:spPr>
        <p:txBody>
          <a:bodyPr>
            <a:noAutofit/>
          </a:bodyPr>
          <a:lstStyle/>
          <a:p>
            <a:r>
              <a:rPr lang="lv-LV" sz="2800" dirty="0">
                <a:solidFill>
                  <a:schemeClr val="accent3">
                    <a:lumMod val="75000"/>
                  </a:schemeClr>
                </a:solidFill>
                <a:latin typeface="Verdana Pro" panose="020B0604030504040204" pitchFamily="34" charset="0"/>
                <a:cs typeface="Times New Roman" panose="02020603050405020304" pitchFamily="18" charset="0"/>
              </a:rPr>
              <a:t>Brīvprātīgo godināšana </a:t>
            </a:r>
            <a:br>
              <a:rPr lang="lv-LV" sz="2800" dirty="0">
                <a:solidFill>
                  <a:schemeClr val="accent3">
                    <a:lumMod val="75000"/>
                  </a:schemeClr>
                </a:solidFill>
                <a:latin typeface="Verdana Pro" panose="020B0604030504040204" pitchFamily="34" charset="0"/>
                <a:cs typeface="Times New Roman" panose="02020603050405020304" pitchFamily="18" charset="0"/>
              </a:rPr>
            </a:br>
            <a:r>
              <a:rPr lang="lv-LV" sz="2800" dirty="0">
                <a:solidFill>
                  <a:schemeClr val="accent3">
                    <a:lumMod val="75000"/>
                  </a:schemeClr>
                </a:solidFill>
                <a:latin typeface="Verdana Pro" panose="020B0604030504040204" pitchFamily="34" charset="0"/>
                <a:cs typeface="Times New Roman" panose="02020603050405020304" pitchFamily="18" charset="0"/>
              </a:rPr>
              <a:t>Gada brīvprātīgais 2024</a:t>
            </a:r>
            <a:endParaRPr lang="en-US" sz="2800" u="sng" dirty="0">
              <a:solidFill>
                <a:schemeClr val="accent3">
                  <a:lumMod val="75000"/>
                </a:schemeClr>
              </a:solidFill>
              <a:latin typeface="Verdana Pro" panose="020B0604030504040204" pitchFamily="34" charset="0"/>
              <a:cs typeface="Times New Roman" panose="02020603050405020304" pitchFamily="18" charset="0"/>
            </a:endParaRPr>
          </a:p>
        </p:txBody>
      </p:sp>
      <p:sp>
        <p:nvSpPr>
          <p:cNvPr id="3" name="Content Placeholder 2"/>
          <p:cNvSpPr>
            <a:spLocks noGrp="1"/>
          </p:cNvSpPr>
          <p:nvPr>
            <p:ph idx="1"/>
          </p:nvPr>
        </p:nvSpPr>
        <p:spPr>
          <a:xfrm>
            <a:off x="2565992" y="1494264"/>
            <a:ext cx="7656840" cy="2310833"/>
          </a:xfrm>
        </p:spPr>
        <p:txBody>
          <a:bodyPr>
            <a:normAutofit/>
          </a:bodyPr>
          <a:lstStyle/>
          <a:p>
            <a:pPr algn="just"/>
            <a:endParaRPr lang="lv-LV" b="1" dirty="0">
              <a:solidFill>
                <a:schemeClr val="accent3">
                  <a:lumMod val="75000"/>
                </a:schemeClr>
              </a:solidFill>
              <a:latin typeface="Verdana Pro" panose="020B0604030504040204" pitchFamily="34" charset="0"/>
            </a:endParaRPr>
          </a:p>
          <a:p>
            <a:pPr algn="just"/>
            <a:endParaRPr lang="lv-LV" b="1" dirty="0">
              <a:latin typeface="Verdana Pro" panose="020B0604030504040204" pitchFamily="34" charset="0"/>
            </a:endParaRPr>
          </a:p>
          <a:p>
            <a:r>
              <a:rPr lang="lv-LV" b="1" dirty="0">
                <a:latin typeface="Verdana Pro" panose="020B0604030504040204" pitchFamily="34" charset="0"/>
              </a:rPr>
              <a:t>Pieteikt godināšanai var līdz 21. novembrim </a:t>
            </a:r>
            <a:r>
              <a:rPr lang="lv-LV" dirty="0">
                <a:latin typeface="Verdana Pro" panose="020B0604030504040204" pitchFamily="34" charset="0"/>
              </a:rPr>
              <a:t>www.brivpratigie.lv</a:t>
            </a:r>
            <a:br>
              <a:rPr lang="lv-LV" b="1" dirty="0">
                <a:latin typeface="Verdana Pro" panose="020B0604030504040204" pitchFamily="34" charset="0"/>
              </a:rPr>
            </a:br>
            <a:endParaRPr lang="lv-LV" b="1" dirty="0">
              <a:latin typeface="Verdana Pro" panose="020B0604030504040204" pitchFamily="34" charset="0"/>
            </a:endParaRPr>
          </a:p>
          <a:p>
            <a:r>
              <a:rPr lang="lv-LV" b="1" dirty="0">
                <a:latin typeface="Verdana Pro" panose="020B0604030504040204" pitchFamily="34" charset="0"/>
              </a:rPr>
              <a:t>2024. gada 8.decembris </a:t>
            </a:r>
            <a:r>
              <a:rPr lang="lv-LV" dirty="0">
                <a:latin typeface="Verdana Pro" panose="020B0604030504040204" pitchFamily="34" charset="0"/>
              </a:rPr>
              <a:t>Rīga, Kokaru zāle, Mežaparks</a:t>
            </a:r>
            <a:endParaRPr lang="lv-LV" sz="700" dirty="0">
              <a:latin typeface="Verdana Pro" panose="020B0604030504040204" pitchFamily="34" charset="0"/>
            </a:endParaRPr>
          </a:p>
          <a:p>
            <a:pPr lvl="0"/>
            <a:endParaRPr lang="lv-LV" dirty="0">
              <a:solidFill>
                <a:prstClr val="black"/>
              </a:solidFill>
              <a:latin typeface="+mj-lt"/>
              <a:cs typeface="Times New Roman" panose="02020603050405020304" pitchFamily="18" charset="0"/>
            </a:endParaRPr>
          </a:p>
          <a:p>
            <a:pPr algn="just"/>
            <a:endParaRPr lang="lv-LV" dirty="0">
              <a:latin typeface="+mn-lt"/>
            </a:endParaRPr>
          </a:p>
        </p:txBody>
      </p:sp>
      <p:sp>
        <p:nvSpPr>
          <p:cNvPr id="6" name="Slide Number Placeholder 5"/>
          <p:cNvSpPr>
            <a:spLocks noGrp="1"/>
          </p:cNvSpPr>
          <p:nvPr>
            <p:ph type="sldNum" sz="quarter" idx="13"/>
          </p:nvPr>
        </p:nvSpPr>
        <p:spPr/>
        <p:txBody>
          <a:bodyPr/>
          <a:lstStyle/>
          <a:p>
            <a:pPr>
              <a:defRPr/>
            </a:pPr>
            <a:fld id="{87D60EB0-2FFA-421C-8F37-928B15F28E73}" type="slidenum">
              <a:rPr lang="en-US" altLang="lv-LV"/>
              <a:pPr>
                <a:defRPr/>
              </a:pPr>
              <a:t>5</a:t>
            </a:fld>
            <a:endParaRPr lang="en-US" altLang="lv-LV"/>
          </a:p>
        </p:txBody>
      </p:sp>
      <p:sp>
        <p:nvSpPr>
          <p:cNvPr id="7" name="Slide Number Placeholder 11"/>
          <p:cNvSpPr txBox="1"/>
          <p:nvPr/>
        </p:nvSpPr>
        <p:spPr>
          <a:xfrm>
            <a:off x="2565993" y="6229661"/>
            <a:ext cx="3007537" cy="365119"/>
          </a:xfrm>
          <a:prstGeom prst="rect">
            <a:avLst/>
          </a:prstGeom>
          <a:noFill/>
          <a:ln cap="flat">
            <a:noFill/>
          </a:ln>
        </p:spPr>
        <p:txBody>
          <a:bodyPr vert="horz" wrap="square" lIns="93954" tIns="46981" rIns="93954" bIns="46981" anchor="ctr" anchorCtr="0" compatLnSpc="1">
            <a:noAutofit/>
          </a:bodyPr>
          <a:lstStyle/>
          <a:p>
            <a:pPr defTabSz="914400" fontAlgn="auto" hangingPunct="1">
              <a:spcBef>
                <a:spcPts val="0"/>
              </a:spcBef>
              <a:spcAft>
                <a:spcPts val="0"/>
              </a:spcAft>
              <a:defRPr sz="1800" b="0" i="0" u="none" strike="noStrike" kern="0" cap="none" spc="0" baseline="0">
                <a:solidFill>
                  <a:srgbClr val="000000"/>
                </a:solidFill>
                <a:uFillTx/>
              </a:defRPr>
            </a:pPr>
            <a:endParaRPr lang="en-US" sz="1000" dirty="0">
              <a:solidFill>
                <a:srgbClr val="000000"/>
              </a:solidFill>
              <a:latin typeface="Verdana Pro" panose="020B0604030504040204" pitchFamily="34" charset="0"/>
              <a:cs typeface="Times New Roman" pitchFamily="18"/>
            </a:endParaRPr>
          </a:p>
        </p:txBody>
      </p:sp>
      <p:sp>
        <p:nvSpPr>
          <p:cNvPr id="8" name="Slide Number Placeholder 11"/>
          <p:cNvSpPr txBox="1"/>
          <p:nvPr/>
        </p:nvSpPr>
        <p:spPr>
          <a:xfrm>
            <a:off x="6680791" y="6229660"/>
            <a:ext cx="3542040" cy="365119"/>
          </a:xfrm>
          <a:prstGeom prst="rect">
            <a:avLst/>
          </a:prstGeom>
          <a:noFill/>
          <a:ln cap="flat">
            <a:noFill/>
          </a:ln>
        </p:spPr>
        <p:txBody>
          <a:bodyPr vert="horz" wrap="square" lIns="93954" tIns="46981" rIns="93954" bIns="46981" anchor="ctr" anchorCtr="0" compatLnSpc="1">
            <a:noAutofit/>
          </a:bodyPr>
          <a:lstStyle/>
          <a:p>
            <a:pPr defTabSz="914400" fontAlgn="auto" hangingPunct="1">
              <a:spcBef>
                <a:spcPts val="0"/>
              </a:spcBef>
              <a:spcAft>
                <a:spcPts val="0"/>
              </a:spcAft>
              <a:defRPr sz="1800" b="0" i="0" u="none" strike="noStrike" kern="0" cap="none" spc="0" baseline="0">
                <a:solidFill>
                  <a:srgbClr val="000000"/>
                </a:solidFill>
                <a:uFillTx/>
              </a:defRPr>
            </a:pPr>
            <a:r>
              <a:rPr lang="lv-LV" sz="1000" dirty="0">
                <a:latin typeface="Verdana Pro" panose="020B0604030504040204" pitchFamily="34" charset="0"/>
              </a:rPr>
              <a:t>Brīvprātīgo godināšana  «Gada brīvprātīgais 2024»</a:t>
            </a:r>
            <a:endParaRPr lang="en-US" sz="1000" dirty="0">
              <a:latin typeface="Verdana Pro" panose="020B0604030504040204" pitchFamily="34" charset="0"/>
              <a:cs typeface="Times New Roman" pitchFamily="18"/>
            </a:endParaRPr>
          </a:p>
        </p:txBody>
      </p:sp>
      <p:pic>
        <p:nvPicPr>
          <p:cNvPr id="5" name="Picture 4">
            <a:extLst>
              <a:ext uri="{FF2B5EF4-FFF2-40B4-BE49-F238E27FC236}">
                <a16:creationId xmlns:a16="http://schemas.microsoft.com/office/drawing/2014/main" id="{D5134F7E-2C17-43B3-85F6-742533E1C84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65993" y="4056000"/>
            <a:ext cx="3419707" cy="2564780"/>
          </a:xfrm>
          <a:prstGeom prst="rect">
            <a:avLst/>
          </a:prstGeom>
        </p:spPr>
      </p:pic>
    </p:spTree>
    <p:extLst>
      <p:ext uri="{BB962C8B-B14F-4D97-AF65-F5344CB8AC3E}">
        <p14:creationId xmlns:p14="http://schemas.microsoft.com/office/powerpoint/2010/main" val="697040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67315" y="680484"/>
            <a:ext cx="6493659" cy="956817"/>
          </a:xfrm>
        </p:spPr>
        <p:txBody>
          <a:bodyPr>
            <a:normAutofit fontScale="90000"/>
          </a:bodyPr>
          <a:lstStyle/>
          <a:p>
            <a:pPr algn="ctr"/>
            <a:r>
              <a:rPr lang="lv-LV" sz="3600" dirty="0">
                <a:solidFill>
                  <a:schemeClr val="accent3">
                    <a:lumMod val="75000"/>
                  </a:schemeClr>
                </a:solidFill>
                <a:latin typeface="Verdana Pro" panose="020B0604030504040204" pitchFamily="34" charset="0"/>
              </a:rPr>
              <a:t>Komunikācija ar medijiem</a:t>
            </a:r>
            <a:endParaRPr lang="en-US" sz="3600" dirty="0">
              <a:solidFill>
                <a:schemeClr val="accent3">
                  <a:lumMod val="75000"/>
                </a:schemeClr>
              </a:solidFill>
              <a:latin typeface="Verdana Pro" panose="020B0604030504040204" pitchFamily="34" charset="0"/>
            </a:endParaRPr>
          </a:p>
        </p:txBody>
      </p:sp>
      <p:sp>
        <p:nvSpPr>
          <p:cNvPr id="3" name="Content Placeholder 2"/>
          <p:cNvSpPr>
            <a:spLocks noGrp="1"/>
          </p:cNvSpPr>
          <p:nvPr>
            <p:ph idx="1"/>
          </p:nvPr>
        </p:nvSpPr>
        <p:spPr>
          <a:xfrm>
            <a:off x="2502196" y="2105248"/>
            <a:ext cx="7861005" cy="3657599"/>
          </a:xfrm>
        </p:spPr>
        <p:txBody>
          <a:bodyPr>
            <a:normAutofit/>
          </a:bodyPr>
          <a:lstStyle/>
          <a:p>
            <a:pPr marL="342900" indent="-342900" algn="just">
              <a:buFont typeface="Arial" panose="020B0604020202020204" pitchFamily="34" charset="0"/>
              <a:buChar char="•"/>
            </a:pPr>
            <a:r>
              <a:rPr lang="lv-LV" dirty="0">
                <a:solidFill>
                  <a:prstClr val="black"/>
                </a:solidFill>
                <a:latin typeface="Verdana Pro" panose="020B0604030504040204" pitchFamily="34" charset="0"/>
                <a:cs typeface="Times New Roman" panose="02020603050405020304" pitchFamily="18" charset="0"/>
              </a:rPr>
              <a:t>Regulāra informēšana par brīvprātīgo aktivitātēm gada garumā</a:t>
            </a:r>
          </a:p>
          <a:p>
            <a:pPr algn="just"/>
            <a:endParaRPr lang="lv-LV" sz="800" dirty="0">
              <a:solidFill>
                <a:prstClr val="black"/>
              </a:solidFill>
              <a:latin typeface="Verdana Pro" panose="020B0604030504040204" pitchFamily="34" charset="0"/>
              <a:cs typeface="Times New Roman" panose="02020603050405020304" pitchFamily="18" charset="0"/>
            </a:endParaRPr>
          </a:p>
          <a:p>
            <a:pPr marL="342900" indent="-342900" algn="just">
              <a:buFont typeface="Arial" panose="020B0604020202020204" pitchFamily="34" charset="0"/>
              <a:buChar char="•"/>
            </a:pPr>
            <a:r>
              <a:rPr lang="lv-LV" dirty="0">
                <a:solidFill>
                  <a:prstClr val="black"/>
                </a:solidFill>
                <a:latin typeface="Verdana Pro" panose="020B0604030504040204" pitchFamily="34" charset="0"/>
                <a:cs typeface="Times New Roman" panose="02020603050405020304" pitchFamily="18" charset="0"/>
              </a:rPr>
              <a:t>Pirms un pēc godināšanas notiek regulāra komunikācija ar medijiem, kā arī publicitātes aktivitātes sociālajos tīklos</a:t>
            </a:r>
          </a:p>
          <a:p>
            <a:pPr algn="just"/>
            <a:endParaRPr lang="lv-LV" sz="700" dirty="0">
              <a:solidFill>
                <a:prstClr val="black"/>
              </a:solidFill>
              <a:latin typeface="Verdana Pro" panose="020B0604030504040204" pitchFamily="34" charset="0"/>
              <a:cs typeface="Times New Roman" panose="02020603050405020304" pitchFamily="18" charset="0"/>
            </a:endParaRPr>
          </a:p>
          <a:p>
            <a:pPr lvl="0" algn="just"/>
            <a:endParaRPr lang="lv-LV" sz="700" dirty="0">
              <a:latin typeface="Verdana Pro" panose="020B0604030504040204" pitchFamily="34" charset="0"/>
              <a:cs typeface="Times New Roman" panose="02020603050405020304" pitchFamily="18" charset="0"/>
            </a:endParaRPr>
          </a:p>
          <a:p>
            <a:pPr marL="342900" indent="-342900" algn="just">
              <a:buFont typeface="Arial" panose="020B0604020202020204" pitchFamily="34" charset="0"/>
              <a:buChar char="•"/>
            </a:pPr>
            <a:r>
              <a:rPr lang="lv-LV" dirty="0">
                <a:latin typeface="Verdana Pro" panose="020B0604030504040204" pitchFamily="34" charset="0"/>
                <a:cs typeface="Times New Roman" panose="02020603050405020304" pitchFamily="18" charset="0"/>
              </a:rPr>
              <a:t>Godināšanai tiek nodrošināta tiešraide</a:t>
            </a:r>
          </a:p>
          <a:p>
            <a:pPr lvl="0" algn="just"/>
            <a:endParaRPr lang="lv-LV" sz="800" dirty="0">
              <a:latin typeface="Verdana Pro" panose="020B0604030504040204" pitchFamily="34" charset="0"/>
              <a:cs typeface="Times New Roman" panose="02020603050405020304" pitchFamily="18" charset="0"/>
            </a:endParaRPr>
          </a:p>
          <a:p>
            <a:pPr marL="342900" indent="-342900" algn="just">
              <a:buFont typeface="Arial" panose="020B0604020202020204" pitchFamily="34" charset="0"/>
              <a:buChar char="•"/>
            </a:pPr>
            <a:r>
              <a:rPr lang="lv-LV" dirty="0">
                <a:latin typeface="Verdana Pro" panose="020B0604030504040204" pitchFamily="34" charset="0"/>
                <a:cs typeface="Times New Roman" panose="02020603050405020304" pitchFamily="18" charset="0"/>
              </a:rPr>
              <a:t>visas aktualitātes nva.gov.lv un brivprātigie.lv</a:t>
            </a:r>
          </a:p>
          <a:p>
            <a:pPr lvl="0"/>
            <a:endParaRPr lang="lv-LV" dirty="0">
              <a:solidFill>
                <a:prstClr val="black"/>
              </a:solidFill>
              <a:latin typeface="Times New Roman"/>
              <a:cs typeface="Times New Roman" panose="02020603050405020304" pitchFamily="18" charset="0"/>
            </a:endParaRPr>
          </a:p>
          <a:p>
            <a:endParaRPr lang="en-US" dirty="0"/>
          </a:p>
        </p:txBody>
      </p:sp>
      <p:sp>
        <p:nvSpPr>
          <p:cNvPr id="6" name="Slide Number Placeholder 5"/>
          <p:cNvSpPr>
            <a:spLocks noGrp="1"/>
          </p:cNvSpPr>
          <p:nvPr>
            <p:ph type="sldNum" sz="quarter" idx="13"/>
          </p:nvPr>
        </p:nvSpPr>
        <p:spPr/>
        <p:txBody>
          <a:bodyPr/>
          <a:lstStyle/>
          <a:p>
            <a:pPr>
              <a:defRPr/>
            </a:pPr>
            <a:fld id="{87D60EB0-2FFA-421C-8F37-928B15F28E73}" type="slidenum">
              <a:rPr lang="en-US" altLang="lv-LV"/>
              <a:pPr>
                <a:defRPr/>
              </a:pPr>
              <a:t>6</a:t>
            </a:fld>
            <a:endParaRPr lang="en-US" altLang="lv-LV"/>
          </a:p>
        </p:txBody>
      </p:sp>
      <p:sp>
        <p:nvSpPr>
          <p:cNvPr id="5" name="Slide Number Placeholder 11"/>
          <p:cNvSpPr txBox="1"/>
          <p:nvPr/>
        </p:nvSpPr>
        <p:spPr>
          <a:xfrm>
            <a:off x="2719137" y="6229661"/>
            <a:ext cx="2854392" cy="365119"/>
          </a:xfrm>
          <a:prstGeom prst="rect">
            <a:avLst/>
          </a:prstGeom>
          <a:noFill/>
          <a:ln cap="flat">
            <a:noFill/>
          </a:ln>
        </p:spPr>
        <p:txBody>
          <a:bodyPr vert="horz" wrap="square" lIns="93954" tIns="46981" rIns="93954" bIns="46981" anchor="ctr" anchorCtr="0" compatLnSpc="1">
            <a:noAutofit/>
          </a:bodyPr>
          <a:lstStyle/>
          <a:p>
            <a:pPr defTabSz="914400" fontAlgn="auto" hangingPunct="1">
              <a:spcBef>
                <a:spcPts val="0"/>
              </a:spcBef>
              <a:spcAft>
                <a:spcPts val="0"/>
              </a:spcAft>
              <a:defRPr sz="1800" b="0" i="0" u="none" strike="noStrike" kern="0" cap="none" spc="0" baseline="0">
                <a:solidFill>
                  <a:srgbClr val="000000"/>
                </a:solidFill>
                <a:uFillTx/>
              </a:defRPr>
            </a:pPr>
            <a:endParaRPr lang="en-US" sz="1000" dirty="0">
              <a:solidFill>
                <a:srgbClr val="000000"/>
              </a:solidFill>
              <a:latin typeface="Verdana Pro" panose="020B0604030504040204" pitchFamily="34" charset="0"/>
              <a:cs typeface="Times New Roman" pitchFamily="18"/>
            </a:endParaRPr>
          </a:p>
        </p:txBody>
      </p:sp>
      <p:sp>
        <p:nvSpPr>
          <p:cNvPr id="7" name="Slide Number Placeholder 11"/>
          <p:cNvSpPr txBox="1"/>
          <p:nvPr/>
        </p:nvSpPr>
        <p:spPr>
          <a:xfrm>
            <a:off x="6553201" y="6229660"/>
            <a:ext cx="3669631" cy="365119"/>
          </a:xfrm>
          <a:prstGeom prst="rect">
            <a:avLst/>
          </a:prstGeom>
          <a:noFill/>
          <a:ln cap="flat">
            <a:noFill/>
          </a:ln>
        </p:spPr>
        <p:txBody>
          <a:bodyPr vert="horz" wrap="square" lIns="93954" tIns="46981" rIns="93954" bIns="46981" anchor="ctr" anchorCtr="0" compatLnSpc="1">
            <a:noAutofit/>
          </a:bodyPr>
          <a:lstStyle/>
          <a:p>
            <a:pPr defTabSz="914400" fontAlgn="auto" hangingPunct="1">
              <a:spcBef>
                <a:spcPts val="0"/>
              </a:spcBef>
              <a:spcAft>
                <a:spcPts val="0"/>
              </a:spcAft>
              <a:defRPr sz="1800" b="0" i="0" u="none" strike="noStrike" kern="0" cap="none" spc="0" baseline="0">
                <a:solidFill>
                  <a:srgbClr val="000000"/>
                </a:solidFill>
                <a:uFillTx/>
              </a:defRPr>
            </a:pPr>
            <a:r>
              <a:rPr lang="lv-LV" sz="1000" dirty="0">
                <a:latin typeface="Verdana Pro" panose="020B0604030504040204" pitchFamily="34" charset="0"/>
              </a:rPr>
              <a:t>Brīvprātīgo godināšana  «Gada brīvprātīgais 2024»</a:t>
            </a:r>
            <a:endParaRPr lang="en-US" sz="1000" dirty="0">
              <a:latin typeface="Verdana Pro" panose="020B0604030504040204" pitchFamily="34" charset="0"/>
              <a:cs typeface="Times New Roman" pitchFamily="18"/>
            </a:endParaRPr>
          </a:p>
        </p:txBody>
      </p:sp>
    </p:spTree>
    <p:extLst>
      <p:ext uri="{BB962C8B-B14F-4D97-AF65-F5344CB8AC3E}">
        <p14:creationId xmlns:p14="http://schemas.microsoft.com/office/powerpoint/2010/main" val="2349435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Text Box 17"/>
          <p:cNvSpPr txBox="1">
            <a:spLocks noChangeArrowheads="1"/>
          </p:cNvSpPr>
          <p:nvPr/>
        </p:nvSpPr>
        <p:spPr bwMode="auto">
          <a:xfrm>
            <a:off x="1676400" y="5943601"/>
            <a:ext cx="3505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700">
                <a:solidFill>
                  <a:schemeClr val="tx1"/>
                </a:solidFill>
                <a:latin typeface="Times New Roman" pitchFamily="18" charset="0"/>
                <a:ea typeface="MS PGothic" pitchFamily="34" charset="-128"/>
              </a:defRPr>
            </a:lvl1pPr>
            <a:lvl2pPr marL="742950" indent="-285750">
              <a:defRPr sz="1700">
                <a:solidFill>
                  <a:schemeClr val="tx1"/>
                </a:solidFill>
                <a:latin typeface="Times New Roman" pitchFamily="18" charset="0"/>
                <a:ea typeface="MS PGothic" pitchFamily="34" charset="-128"/>
              </a:defRPr>
            </a:lvl2pPr>
            <a:lvl3pPr marL="1143000" indent="-228600">
              <a:defRPr sz="1700">
                <a:solidFill>
                  <a:schemeClr val="tx1"/>
                </a:solidFill>
                <a:latin typeface="Times New Roman" pitchFamily="18" charset="0"/>
                <a:ea typeface="MS PGothic" pitchFamily="34" charset="-128"/>
              </a:defRPr>
            </a:lvl3pPr>
            <a:lvl4pPr marL="1600200" indent="-228600">
              <a:defRPr sz="1700">
                <a:solidFill>
                  <a:schemeClr val="tx1"/>
                </a:solidFill>
                <a:latin typeface="Times New Roman" pitchFamily="18" charset="0"/>
                <a:ea typeface="MS PGothic" pitchFamily="34" charset="-128"/>
              </a:defRPr>
            </a:lvl4pPr>
            <a:lvl5pPr marL="2057400" indent="-228600">
              <a:defRPr sz="17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17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17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17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1700">
                <a:solidFill>
                  <a:schemeClr val="tx1"/>
                </a:solidFill>
                <a:latin typeface="Times New Roman" pitchFamily="18" charset="0"/>
                <a:ea typeface="MS PGothic" pitchFamily="34" charset="-128"/>
              </a:defRPr>
            </a:lvl9pPr>
          </a:lstStyle>
          <a:p>
            <a:pPr defTabSz="914400" eaLnBrk="1" hangingPunct="1">
              <a:spcBef>
                <a:spcPts val="1100"/>
              </a:spcBef>
            </a:pPr>
            <a:endParaRPr lang="lv-LV" sz="1800">
              <a:solidFill>
                <a:srgbClr val="ED7D31"/>
              </a:solidFill>
              <a:latin typeface="Arial" charset="0"/>
            </a:endParaRPr>
          </a:p>
        </p:txBody>
      </p:sp>
      <p:sp>
        <p:nvSpPr>
          <p:cNvPr id="6" name="Rectangle 6"/>
          <p:cNvSpPr>
            <a:spLocks noChangeArrowheads="1"/>
          </p:cNvSpPr>
          <p:nvPr/>
        </p:nvSpPr>
        <p:spPr bwMode="auto">
          <a:xfrm>
            <a:off x="3135482" y="2760863"/>
            <a:ext cx="7157947"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defTabSz="914400"/>
            <a:r>
              <a:rPr lang="lv-LV" sz="1600" dirty="0">
                <a:solidFill>
                  <a:srgbClr val="000000"/>
                </a:solidFill>
                <a:latin typeface="Verdana Pro" panose="020B0604030504040204" pitchFamily="34" charset="0"/>
              </a:rPr>
              <a:t>Informācija pieejama: </a:t>
            </a:r>
          </a:p>
          <a:p>
            <a:pPr defTabSz="914400"/>
            <a:r>
              <a:rPr lang="lv-LV" sz="1600" dirty="0">
                <a:solidFill>
                  <a:srgbClr val="000000"/>
                </a:solidFill>
                <a:latin typeface="Verdana Pro" panose="020B0604030504040204" pitchFamily="34" charset="0"/>
                <a:hlinkClick r:id="rId3"/>
              </a:rPr>
              <a:t>www.brivpratigie.lv</a:t>
            </a:r>
            <a:r>
              <a:rPr lang="lv-LV" sz="1600" dirty="0">
                <a:solidFill>
                  <a:srgbClr val="000000"/>
                </a:solidFill>
                <a:latin typeface="Verdana Pro" panose="020B0604030504040204" pitchFamily="34" charset="0"/>
              </a:rPr>
              <a:t> un </a:t>
            </a:r>
            <a:r>
              <a:rPr lang="lv-LV" sz="1600" dirty="0">
                <a:solidFill>
                  <a:srgbClr val="000000"/>
                </a:solidFill>
                <a:latin typeface="Verdana Pro" panose="020B0604030504040204" pitchFamily="34" charset="0"/>
                <a:hlinkClick r:id="rId4"/>
              </a:rPr>
              <a:t>www.nva.gov.lv</a:t>
            </a:r>
            <a:endParaRPr lang="lv-LV" sz="1600" dirty="0">
              <a:solidFill>
                <a:srgbClr val="000000"/>
              </a:solidFill>
              <a:latin typeface="Verdana Pro" panose="020B0604030504040204" pitchFamily="34" charset="0"/>
            </a:endParaRPr>
          </a:p>
          <a:p>
            <a:pPr defTabSz="914400"/>
            <a:r>
              <a:rPr lang="lv-LV" sz="1600" dirty="0">
                <a:solidFill>
                  <a:srgbClr val="000000"/>
                </a:solidFill>
                <a:latin typeface="Verdana Pro" panose="020B0604030504040204" pitchFamily="34" charset="0"/>
              </a:rPr>
              <a:t>Jaunākās ziņas: </a:t>
            </a:r>
          </a:p>
          <a:p>
            <a:pPr defTabSz="914400"/>
            <a:r>
              <a:rPr lang="lv-LV" sz="1600" i="1" dirty="0" err="1">
                <a:solidFill>
                  <a:srgbClr val="000000"/>
                </a:solidFill>
                <a:latin typeface="Verdana Pro" panose="020B0604030504040204" pitchFamily="34" charset="0"/>
              </a:rPr>
              <a:t>Facebook.com</a:t>
            </a:r>
            <a:r>
              <a:rPr lang="lv-LV" sz="1600" dirty="0">
                <a:solidFill>
                  <a:srgbClr val="000000"/>
                </a:solidFill>
                <a:latin typeface="Verdana Pro" panose="020B0604030504040204" pitchFamily="34" charset="0"/>
              </a:rPr>
              <a:t> lapā </a:t>
            </a:r>
            <a:r>
              <a:rPr lang="lv-LV" sz="1600" dirty="0">
                <a:solidFill>
                  <a:srgbClr val="000000"/>
                </a:solidFill>
                <a:latin typeface="Verdana Pro" panose="020B0604030504040204" pitchFamily="34" charset="0"/>
                <a:hlinkClick r:id="rId5"/>
              </a:rPr>
              <a:t>http://www.facebook.com/Nodarbinatiba</a:t>
            </a:r>
            <a:r>
              <a:rPr lang="lv-LV" sz="1600" dirty="0">
                <a:solidFill>
                  <a:srgbClr val="000000"/>
                </a:solidFill>
                <a:latin typeface="Verdana Pro" panose="020B0604030504040204" pitchFamily="34" charset="0"/>
              </a:rPr>
              <a:t> </a:t>
            </a:r>
          </a:p>
        </p:txBody>
      </p:sp>
      <p:pic>
        <p:nvPicPr>
          <p:cNvPr id="7" name="Picture 9"/>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884969" y="3069394"/>
            <a:ext cx="270062"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http://talk.onevietnam.org/wp-content/uploads/2011/04/facebook_icon.png"/>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860843" y="3507106"/>
            <a:ext cx="274638" cy="250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p:cNvPicPr>
            <a:picLocks noChangeAspect="1"/>
          </p:cNvPicPr>
          <p:nvPr/>
        </p:nvPicPr>
        <p:blipFill>
          <a:blip r:embed="rId8"/>
          <a:stretch>
            <a:fillRect/>
          </a:stretch>
        </p:blipFill>
        <p:spPr>
          <a:xfrm>
            <a:off x="1820339" y="1"/>
            <a:ext cx="1761747" cy="1957803"/>
          </a:xfrm>
          <a:prstGeom prst="rect">
            <a:avLst/>
          </a:prstGeom>
          <a:noFill/>
          <a:ln cap="flat">
            <a:noFill/>
          </a:ln>
        </p:spPr>
      </p:pic>
      <p:sp>
        <p:nvSpPr>
          <p:cNvPr id="2" name="Rectangle 1"/>
          <p:cNvSpPr/>
          <p:nvPr/>
        </p:nvSpPr>
        <p:spPr>
          <a:xfrm>
            <a:off x="2916866" y="1957803"/>
            <a:ext cx="6847368" cy="707886"/>
          </a:xfrm>
          <a:prstGeom prst="rect">
            <a:avLst/>
          </a:prstGeom>
        </p:spPr>
        <p:txBody>
          <a:bodyPr wrap="square">
            <a:spAutoFit/>
          </a:bodyPr>
          <a:lstStyle/>
          <a:p>
            <a:r>
              <a:rPr lang="lv-LV" sz="4000" b="1" dirty="0">
                <a:solidFill>
                  <a:srgbClr val="548235"/>
                </a:solidFill>
                <a:latin typeface="Verdana Pro" panose="020B0604030504040204" pitchFamily="34" charset="0"/>
                <a:cs typeface="Times New Roman" pitchFamily="18"/>
              </a:rPr>
              <a:t>Paldies par uzmanību!</a:t>
            </a:r>
            <a:endParaRPr lang="lv-LV" sz="4000" dirty="0">
              <a:latin typeface="Verdana Pro" panose="020B0604030504040204" pitchFamily="34" charset="0"/>
            </a:endParaRPr>
          </a:p>
        </p:txBody>
      </p:sp>
      <p:sp>
        <p:nvSpPr>
          <p:cNvPr id="3" name="Rectangle 2"/>
          <p:cNvSpPr/>
          <p:nvPr/>
        </p:nvSpPr>
        <p:spPr>
          <a:xfrm>
            <a:off x="3582085" y="5353926"/>
            <a:ext cx="5091862" cy="523220"/>
          </a:xfrm>
          <a:prstGeom prst="rect">
            <a:avLst/>
          </a:prstGeom>
        </p:spPr>
        <p:txBody>
          <a:bodyPr wrap="square">
            <a:spAutoFit/>
          </a:bodyPr>
          <a:lstStyle/>
          <a:p>
            <a:pPr algn="ctr" defTabSz="914400" fontAlgn="auto" hangingPunct="1">
              <a:spcBef>
                <a:spcPts val="300"/>
              </a:spcBef>
              <a:spcAft>
                <a:spcPts val="0"/>
              </a:spcAft>
              <a:defRPr sz="1800" b="0" i="0" u="none" strike="noStrike" kern="0" cap="none" spc="0" baseline="0">
                <a:solidFill>
                  <a:srgbClr val="000000"/>
                </a:solidFill>
                <a:uFillTx/>
              </a:defRPr>
            </a:pPr>
            <a:r>
              <a:rPr lang="lv-LV" sz="1800" dirty="0">
                <a:solidFill>
                  <a:srgbClr val="000000"/>
                </a:solidFill>
                <a:latin typeface="Verdana Pro" panose="020B0604030504040204" pitchFamily="34" charset="0"/>
                <a:cs typeface="Times New Roman" pitchFamily="18"/>
              </a:rPr>
              <a:t>2024.</a:t>
            </a:r>
            <a:r>
              <a:rPr lang="lv-LV" sz="1800">
                <a:solidFill>
                  <a:srgbClr val="000000"/>
                </a:solidFill>
                <a:latin typeface="Verdana Pro" panose="020B0604030504040204" pitchFamily="34" charset="0"/>
                <a:cs typeface="Times New Roman" pitchFamily="18"/>
              </a:rPr>
              <a:t>gada 14.novembrī </a:t>
            </a:r>
            <a:r>
              <a:rPr lang="lv-LV" sz="1800" dirty="0">
                <a:solidFill>
                  <a:srgbClr val="000000"/>
                </a:solidFill>
                <a:latin typeface="Verdana Pro" panose="020B0604030504040204" pitchFamily="34" charset="0"/>
                <a:cs typeface="Times New Roman" pitchFamily="18"/>
              </a:rPr>
              <a:t>Rīgā</a:t>
            </a:r>
            <a:br>
              <a:rPr lang="lv-LV" sz="1800" dirty="0">
                <a:solidFill>
                  <a:srgbClr val="000000"/>
                </a:solidFill>
                <a:latin typeface="Verdana Pro" panose="020B0604030504040204" pitchFamily="34" charset="0"/>
                <a:cs typeface="Times New Roman" pitchFamily="18"/>
              </a:rPr>
            </a:br>
            <a:r>
              <a:rPr lang="lv-LV" sz="1000" dirty="0">
                <a:solidFill>
                  <a:srgbClr val="000000"/>
                </a:solidFill>
                <a:latin typeface="Verdana Pro" panose="020B0604030504040204" pitchFamily="34" charset="0"/>
                <a:cs typeface="Times New Roman" pitchFamily="18"/>
              </a:rPr>
              <a:t>Ints Teterovskis</a:t>
            </a:r>
          </a:p>
        </p:txBody>
      </p:sp>
      <p:pic>
        <p:nvPicPr>
          <p:cNvPr id="12" name="Satura vietturis 7">
            <a:extLst>
              <a:ext uri="{FF2B5EF4-FFF2-40B4-BE49-F238E27FC236}">
                <a16:creationId xmlns:a16="http://schemas.microsoft.com/office/drawing/2014/main" id="{7113B9A2-D337-451F-9CE8-7F23F5495E67}"/>
              </a:ext>
            </a:extLst>
          </p:cNvPr>
          <p:cNvPicPr>
            <a:picLocks noGrp="1" noChangeAspect="1"/>
          </p:cNvPicPr>
          <p:nvPr>
            <p:ph idx="1"/>
          </p:nvPr>
        </p:nvPicPr>
        <p:blipFill>
          <a:blip r:embed="rId9" cstate="print">
            <a:extLst>
              <a:ext uri="{28A0092B-C50C-407E-A947-70E740481C1C}">
                <a14:useLocalDpi xmlns:a14="http://schemas.microsoft.com/office/drawing/2010/main" val="0"/>
              </a:ext>
            </a:extLst>
          </a:blip>
          <a:stretch>
            <a:fillRect/>
          </a:stretch>
        </p:blipFill>
        <p:spPr>
          <a:xfrm>
            <a:off x="5386934" y="3933255"/>
            <a:ext cx="1327521" cy="1326322"/>
          </a:xfrm>
        </p:spPr>
      </p:pic>
    </p:spTree>
  </p:cSld>
  <p:clrMapOvr>
    <a:masterClrMapping/>
  </p:clrMapOvr>
  <p:transition advClick="0"/>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90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5998</TotalTime>
  <Words>950</Words>
  <Application>Microsoft Office PowerPoint</Application>
  <PresentationFormat>Widescreen</PresentationFormat>
  <Paragraphs>60</Paragraphs>
  <Slides>7</Slides>
  <Notes>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7</vt:i4>
      </vt:variant>
    </vt:vector>
  </HeadingPairs>
  <TitlesOfParts>
    <vt:vector size="15" baseType="lpstr">
      <vt:lpstr>MS PGothic</vt:lpstr>
      <vt:lpstr>Arial</vt:lpstr>
      <vt:lpstr>Calibri</vt:lpstr>
      <vt:lpstr>Times New Roman</vt:lpstr>
      <vt:lpstr>Verdana</vt:lpstr>
      <vt:lpstr>Verdana Pro</vt:lpstr>
      <vt:lpstr>89_Prezentacija_templateLV</vt:lpstr>
      <vt:lpstr>90_Prezentacija_templateLV</vt:lpstr>
      <vt:lpstr>Brīvprātīgo godināšana  «Gada brīvprātīgais 2024»</vt:lpstr>
      <vt:lpstr>2014 / 2015 / 2016 / 2017 / 2018 / 2019 / 2020 / 2021 / 2022 / 2023</vt:lpstr>
      <vt:lpstr>«Gada brīvprātīgais 2024»</vt:lpstr>
      <vt:lpstr>Mērķis</vt:lpstr>
      <vt:lpstr>Brīvprātīgo godināšana  Gada brīvprātīgais 2024</vt:lpstr>
      <vt:lpstr>Komunikācija ar medijiem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Anete Gaiķe</cp:lastModifiedBy>
  <cp:revision>541</cp:revision>
  <cp:lastPrinted>2017-03-23T08:31:21Z</cp:lastPrinted>
  <dcterms:created xsi:type="dcterms:W3CDTF">2014-11-20T14:46:47Z</dcterms:created>
  <dcterms:modified xsi:type="dcterms:W3CDTF">2024-11-14T11:11:38Z</dcterms:modified>
</cp:coreProperties>
</file>