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702" r:id="rId6"/>
    <p:sldId id="342" r:id="rId7"/>
    <p:sldId id="703" r:id="rId8"/>
    <p:sldId id="693" r:id="rId9"/>
    <p:sldId id="695" r:id="rId10"/>
    <p:sldId id="696" r:id="rId11"/>
    <p:sldId id="692" r:id="rId12"/>
    <p:sldId id="698" r:id="rId13"/>
    <p:sldId id="699" r:id="rId14"/>
    <p:sldId id="346" r:id="rId15"/>
    <p:sldId id="349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DD4D3C-35C4-45D1-9D0F-D3F043F28681}">
          <p14:sldIdLst>
            <p14:sldId id="256"/>
            <p14:sldId id="702"/>
            <p14:sldId id="342"/>
            <p14:sldId id="703"/>
            <p14:sldId id="693"/>
            <p14:sldId id="695"/>
            <p14:sldId id="696"/>
            <p14:sldId id="692"/>
            <p14:sldId id="698"/>
            <p14:sldId id="699"/>
            <p14:sldId id="346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EF589E-1C63-77A5-2807-FA10DF59ADB6}" name="Ilze Brice" initials="IB" userId="S::ilze.brice@atd.lv::193b0187-0704-4a0a-9e11-2280f04f9a42" providerId="AD"/>
  <p188:author id="{DE2767C3-C201-D13F-6194-9208D9A2CEDC}" name="Uldis Rozenbergs" initials="UR" userId="S::uldis.rozenbergs@atd.lv::0a9f540d-f832-4989-896e-2b7e9866dc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ma Veidere Miķelsone" initials="LV" lastIdx="1" clrIdx="6">
    <p:extLst>
      <p:ext uri="{19B8F6BF-5375-455C-9EA6-DF929625EA0E}">
        <p15:presenceInfo xmlns:p15="http://schemas.microsoft.com/office/powerpoint/2012/main" userId="S::lauma.veidere@atd.lv::9ea5a859-d23f-4763-b317-3bfec7187621" providerId="AD"/>
      </p:ext>
    </p:extLst>
  </p:cmAuthor>
  <p:cmAuthor id="1" name="Ilze Brice" initials="IB" lastIdx="11" clrIdx="0">
    <p:extLst>
      <p:ext uri="{19B8F6BF-5375-455C-9EA6-DF929625EA0E}">
        <p15:presenceInfo xmlns:p15="http://schemas.microsoft.com/office/powerpoint/2012/main" userId="S-1-5-21-2347098994-292127957-656167012-1599" providerId="AD"/>
      </p:ext>
    </p:extLst>
  </p:cmAuthor>
  <p:cmAuthor id="8" name="Aija Vule" initials="AV" lastIdx="1" clrIdx="7">
    <p:extLst>
      <p:ext uri="{19B8F6BF-5375-455C-9EA6-DF929625EA0E}">
        <p15:presenceInfo xmlns:p15="http://schemas.microsoft.com/office/powerpoint/2012/main" userId="S::aija.vule@atd.lv::c6ea1a5d-ba62-4bca-8c15-8f1f5e0bd3cf" providerId="AD"/>
      </p:ext>
    </p:extLst>
  </p:cmAuthor>
  <p:cmAuthor id="2" name="Gusts Ašmanis" initials="GA" lastIdx="3" clrIdx="1">
    <p:extLst>
      <p:ext uri="{19B8F6BF-5375-455C-9EA6-DF929625EA0E}">
        <p15:presenceInfo xmlns:p15="http://schemas.microsoft.com/office/powerpoint/2012/main" userId="S::gusts.asmanis@atd.lv::ea4ec24a-8510-4335-b8d9-a348cdf7d79b" providerId="AD"/>
      </p:ext>
    </p:extLst>
  </p:cmAuthor>
  <p:cmAuthor id="3" name="Santa Aveniņa" initials="SA" lastIdx="10" clrIdx="2">
    <p:extLst>
      <p:ext uri="{19B8F6BF-5375-455C-9EA6-DF929625EA0E}">
        <p15:presenceInfo xmlns:p15="http://schemas.microsoft.com/office/powerpoint/2012/main" userId="S::santa.avenina@atd.lv::c881a7e4-7bdd-4cf9-aac0-07765edfef34" providerId="AD"/>
      </p:ext>
    </p:extLst>
  </p:cmAuthor>
  <p:cmAuthor id="4" name="Tomass Beikulis" initials="TB" lastIdx="4" clrIdx="3">
    <p:extLst>
      <p:ext uri="{19B8F6BF-5375-455C-9EA6-DF929625EA0E}">
        <p15:presenceInfo xmlns:p15="http://schemas.microsoft.com/office/powerpoint/2012/main" userId="S::tomass.beikulis@atd.lv::5dfd967a-fbe3-4560-85c7-c0743b9a95a5" providerId="AD"/>
      </p:ext>
    </p:extLst>
  </p:cmAuthor>
  <p:cmAuthor id="5" name="Lelde Butāne" initials="LB" lastIdx="7" clrIdx="4">
    <p:extLst>
      <p:ext uri="{19B8F6BF-5375-455C-9EA6-DF929625EA0E}">
        <p15:presenceInfo xmlns:p15="http://schemas.microsoft.com/office/powerpoint/2012/main" userId="S::lelde.butane@atd.lv::358239bc-4ac0-4f85-86e0-b4e792c73804" providerId="AD"/>
      </p:ext>
    </p:extLst>
  </p:cmAuthor>
  <p:cmAuthor id="6" name="Viktors Zaķis" initials="VZ" lastIdx="1" clrIdx="5">
    <p:extLst>
      <p:ext uri="{19B8F6BF-5375-455C-9EA6-DF929625EA0E}">
        <p15:presenceInfo xmlns:p15="http://schemas.microsoft.com/office/powerpoint/2012/main" userId="S::viktors.zakis@atd.lv::97f67538-24df-4646-b8f5-1ed94c832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64"/>
    <a:srgbClr val="ED592A"/>
    <a:srgbClr val="EE582B"/>
    <a:srgbClr val="34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1900" autoAdjust="0"/>
  </p:normalViewPr>
  <p:slideViewPr>
    <p:cSldViewPr snapToGrid="0" snapToObjects="1">
      <p:cViewPr varScale="1">
        <p:scale>
          <a:sx n="121" d="100"/>
          <a:sy n="121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5B8111C-8BDB-4CC4-A945-DF215A6E3449}" type="datetimeFigureOut">
              <a:rPr lang="lv-LV" smtClean="0"/>
              <a:t>21.10.2024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94DC184-0B95-4710-BAAB-8A2EE54685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527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416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840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1AB83-269B-75E9-F221-2E044E15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BCDC37-D457-7EFB-96ED-56C352127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AA4F8-B70C-E54E-A786-3FF3EB750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1D7CC-2B1D-20C7-9CE2-2A5A091CF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99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254CB-7DFB-B82D-067D-71FB04D3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651D7-1370-CB9F-7CB9-5FC09716A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F3758-CF00-6587-EB50-1A667E783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AA55F-90CB-2410-7E5A-39E96F8FD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091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874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976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DC184-0B95-4710-BAAB-8A2EE546853D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331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67302AB-FF2D-3B45-A439-6F0F34D26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2836" y="808435"/>
            <a:ext cx="5731687" cy="1790700"/>
          </a:xfrm>
        </p:spPr>
        <p:txBody>
          <a:bodyPr anchor="t"/>
          <a:lstStyle>
            <a:lvl1pPr algn="l">
              <a:defRPr sz="3550"/>
            </a:lvl1pPr>
          </a:lstStyle>
          <a:p>
            <a:r>
              <a:rPr lang="en-US" dirty="0"/>
              <a:t>Click to edit Master title style,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2836" y="3142044"/>
            <a:ext cx="5731687" cy="1241822"/>
          </a:xfrm>
        </p:spPr>
        <p:txBody>
          <a:bodyPr>
            <a:normAutofit/>
          </a:bodyPr>
          <a:lstStyle>
            <a:lvl1pPr marL="0" indent="0" algn="l">
              <a:buNone/>
              <a:defRPr sz="3550" b="0" i="0">
                <a:latin typeface="DINPro" panose="02000503030000020004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9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915321"/>
          </a:xfrm>
        </p:spPr>
        <p:txBody>
          <a:bodyPr/>
          <a:lstStyle>
            <a:lvl1pPr>
              <a:defRPr>
                <a:solidFill>
                  <a:srgbClr val="EE5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79" y="1625851"/>
            <a:ext cx="7721090" cy="29061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4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29237-3C4D-CC4B-8E1A-0AB92B240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3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972806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972807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34546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176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176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693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6931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2D1AA3-32AA-5646-BF2C-B1107AF48A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279" y="386197"/>
            <a:ext cx="7721090" cy="91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279" y="1585086"/>
            <a:ext cx="77210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D870-A1F5-A648-93AA-89F22C6F9C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939B-5357-5441-A6DE-8165C3ABE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>
          <a:solidFill>
            <a:srgbClr val="EE582B"/>
          </a:solidFill>
          <a:latin typeface="DIN Pro" panose="020B0504020101010102" pitchFamily="34" charset="0"/>
          <a:ea typeface="+mj-ea"/>
          <a:cs typeface="DIN Pro" panose="020B0504020101010102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345463"/>
          </a:solidFill>
          <a:latin typeface="DINPro" panose="02000503030000020004" pitchFamily="2" charset="0"/>
          <a:ea typeface="+mn-ea"/>
          <a:cs typeface="DIN Pro" panose="020B0504020101010102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lp.gov.lv/lv/autorizetas-identifikacijas-funkcionalitates-uzstadisanas-rokasgramata-a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02836" y="1201783"/>
            <a:ext cx="6355907" cy="2177142"/>
          </a:xfrm>
        </p:spPr>
        <p:txBody>
          <a:bodyPr/>
          <a:lstStyle/>
          <a:p>
            <a:pPr lvl="0" algn="ctr"/>
            <a:r>
              <a:rPr lang="lv-LV" sz="36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Braukšanas maksas atvieglojumu saņēmēju sistēma (BMA)</a:t>
            </a:r>
            <a:br>
              <a:rPr lang="lv-LV" sz="36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600" spc="-50" dirty="0">
              <a:solidFill>
                <a:srgbClr val="ED59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6564A-65CC-4CED-A113-9A9FE6A78547}"/>
              </a:ext>
            </a:extLst>
          </p:cNvPr>
          <p:cNvSpPr txBox="1"/>
          <p:nvPr/>
        </p:nvSpPr>
        <p:spPr>
          <a:xfrm>
            <a:off x="1002836" y="3941717"/>
            <a:ext cx="281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1800" spc="-50" dirty="0">
              <a:solidFill>
                <a:srgbClr val="ED592A"/>
              </a:solidFill>
              <a:latin typeface="DINPro-Bold" pitchFamily="50" charset="0"/>
            </a:endParaRPr>
          </a:p>
          <a:p>
            <a:r>
              <a:rPr lang="lv-LV" sz="18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gada </a:t>
            </a:r>
            <a:r>
              <a:rPr lang="lv-LV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lv-LV" sz="1800" spc="-50" dirty="0">
                <a:solidFill>
                  <a:srgbClr val="ED5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.oktobrī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01C4-568A-5C85-E57E-B186E05E6CAD}"/>
              </a:ext>
            </a:extLst>
          </p:cNvPr>
          <p:cNvSpPr txBox="1">
            <a:spLocks/>
          </p:cNvSpPr>
          <p:nvPr/>
        </p:nvSpPr>
        <p:spPr>
          <a:xfrm>
            <a:off x="1002836" y="3021874"/>
            <a:ext cx="6051107" cy="156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55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45463"/>
                </a:solidFill>
                <a:latin typeface="DINPro" panose="02000503030000020004" pitchFamily="2" charset="0"/>
                <a:ea typeface="+mn-ea"/>
                <a:cs typeface="DIN Pro" panose="020B0504020101010102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lv-LV" sz="2000" b="1" dirty="0">
              <a:solidFill>
                <a:schemeClr val="tx2"/>
              </a:solidFill>
            </a:endParaRPr>
          </a:p>
          <a:p>
            <a:pPr algn="r"/>
            <a:r>
              <a:rPr lang="lv-LV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Autotransporta direkcija</a:t>
            </a:r>
          </a:p>
          <a:p>
            <a:pPr algn="r"/>
            <a:r>
              <a:rPr lang="lv-LV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Invaliditātes lietu nacionālās padomes sēde</a:t>
            </a:r>
          </a:p>
          <a:p>
            <a:pPr algn="just"/>
            <a:r>
              <a:rPr lang="lv-LV" sz="2000" dirty="0">
                <a:solidFill>
                  <a:schemeClr val="tx2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527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1CC7-3AEA-9D15-FB97-E819E7B9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Nepieciešamo funkcionalitāti eID kartē aktivizēt var:</a:t>
            </a:r>
            <a:b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0561-4F10-3D84-F34F-7093EFE5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048407"/>
            <a:ext cx="7721090" cy="3483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Pilsonības un migrācijas lietu pārvaldē (PMLP) </a:t>
            </a:r>
          </a:p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(bērniem līdz 14.g.v., arī, tad ja personai nav PIN kods, kurš izsniegts saņemot eID karti, tad eID kartes speciālo funkcionalitāti var noformēt tikai PMLP).</a:t>
            </a:r>
          </a:p>
          <a:p>
            <a:pPr marL="0" indent="0">
              <a:buNone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Patstāvīgi, izmantojot PMLP mājaslapā sniegto instrukciju 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https://www.pmlp.gov.lv/lv/autorizetas-identifikacijas-funkcionalitates-uzstadisanas-rokasgramata-aif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605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86AB-4E94-29BC-7102-C107931C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41" y="342901"/>
            <a:ext cx="6172200" cy="857250"/>
          </a:xfrm>
        </p:spPr>
        <p:txBody>
          <a:bodyPr/>
          <a:lstStyle/>
          <a:p>
            <a:r>
              <a:rPr lang="lv-LV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 eID karšu ar speciālo lietotni aptveri</a:t>
            </a:r>
            <a:br>
              <a:rPr lang="lv-LV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4FD7-CB9E-CF04-1DE6-A850D384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6" y="930167"/>
            <a:ext cx="5932871" cy="32489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2022.gada novembrī tikai 48% mērķa personām, bija </a:t>
            </a:r>
            <a:r>
              <a:rPr lang="lv-LV" sz="1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eID kartes ar speciālo lietotni</a:t>
            </a: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Konsultācijās ar nevalstiskajām organizācijām tika secināts, ka derīgu </a:t>
            </a:r>
            <a:r>
              <a:rPr lang="lv-LV" sz="14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eID karšu </a:t>
            </a: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aptverei mērķa personām jābūt vismaz 70% un tad var ieviest BMA sistēmu ar pus gadu ilgu pārejas periodu.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Saskaņā ar PMLP sniegto informāciju par kopējo derīgo eID karšu ar speciālo lietotni skaitu valstī šī gada oktobrī: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</a:t>
            </a:r>
            <a:r>
              <a:rPr lang="lv-LV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kartes, kas </a:t>
            </a: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papildinātas ar speciālo lietotni  12 756 gab. (kopā apritē</a:t>
            </a:r>
            <a:r>
              <a:rPr lang="lv-LV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357 537 šādas kartes);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- jaunā parauga kartes </a:t>
            </a:r>
            <a:r>
              <a:rPr lang="lv-LV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1 248 400 gab.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lv-LV" sz="1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lv-LV" sz="1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Secinājums: eID karšu aptvere mērķa personām jau pārsniedz 70%.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8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14B5DF4-DB7C-770E-6849-988C4FA05C9C}"/>
              </a:ext>
            </a:extLst>
          </p:cNvPr>
          <p:cNvSpPr txBox="1">
            <a:spLocks noChangeArrowheads="1"/>
          </p:cNvSpPr>
          <p:nvPr/>
        </p:nvSpPr>
        <p:spPr>
          <a:xfrm>
            <a:off x="2465766" y="1599642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i="0" kern="1200">
                <a:solidFill>
                  <a:srgbClr val="EE582B"/>
                </a:solidFill>
                <a:latin typeface="DIN Pro" panose="020B0504020101010102" pitchFamily="34" charset="0"/>
                <a:ea typeface="+mj-ea"/>
                <a:cs typeface="DIN Pro" panose="020B0504020101010102" pitchFamily="34" charset="0"/>
              </a:defRPr>
            </a:lvl1pPr>
          </a:lstStyle>
          <a:p>
            <a:r>
              <a:rPr lang="lv-LV" altLang="lv-LV" sz="2400" dirty="0">
                <a:solidFill>
                  <a:srgbClr val="F15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97427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016F-B0C0-3AF9-7CB8-A2275A10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BMA sistēmas aktuālais statuss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0BC49-1607-6139-20BB-A8D82CA7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119352"/>
            <a:ext cx="7721090" cy="3412601"/>
          </a:xfrm>
        </p:spPr>
        <p:txBody>
          <a:bodyPr>
            <a:normAutofit/>
          </a:bodyPr>
          <a:lstStyle/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BMA sistēma ir izveidota un pieņemta ekspluatācijā, taču attiecībā uz pasažieriem tā vēl nedarbojas – nav ieviesta elektroniskā identifikācija transportlīdzekļos.</a:t>
            </a:r>
          </a:p>
          <a:p>
            <a:pPr marL="0" indent="0">
              <a:buNone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Tiek virzīti grozījumi Sabiedriskā transporta pakalpojumu likumā, kas paredz:</a:t>
            </a:r>
          </a:p>
          <a:p>
            <a:pPr>
              <a:buFontTx/>
              <a:buChar char="-"/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reģionālās nozīmes dotētajos maršrutos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ieviest līdz 2025.gada 31.decembrim, paredzot 6 mēnešus ilgu pārejas periodu (no 2025.gada 1.jūlija).</a:t>
            </a:r>
          </a:p>
          <a:p>
            <a:pPr>
              <a:buFontTx/>
              <a:buChar char="-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vēl tiek vērtēts jautājums, kā ieviest elektronisko identifikāciju </a:t>
            </a: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reģionālās nozīmes komercmaršrutos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pilsētas nozīmes maršrutos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 vēlāk kā līdz 2025.gada 31.decembrim.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4211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D8580-CF34-353D-D3DD-1B68FB3E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46" y="1221600"/>
            <a:ext cx="6371872" cy="302069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Reģionālās nozīmes pārvadājumos 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braucienu identifikācija paredzēta tikai ar eID karti. Pārejas posmā (plānots sešu mēnešu periods) braucienu identifikāciju varēs veikt gan esošajā kārtībā (apliecību uzrādīšana), gan ar eID kartēm. </a:t>
            </a:r>
          </a:p>
          <a:p>
            <a:pPr algn="just">
              <a:spcBef>
                <a:spcPts val="0"/>
              </a:spcBef>
            </a:pPr>
            <a:endParaRPr lang="lv-LV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Pilsētas nozīmes pārvadājumos 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(Daugavpils, Jelgava, Jēkabpils, Jūrmala, Liepāja, </a:t>
            </a:r>
            <a:r>
              <a:rPr lang="lv-LV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Ogre*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Rēzekne, Rīga, Valmiera un Ventspils), </a:t>
            </a:r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paredzēts</a:t>
            </a:r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 personu, kuru braukšanas maksas atvieglojumi tiek kompensēti no valsts budžeta, identifikācija būs jānodrošina ar eID karti. Varēs paralēli darboties arī pašvaldības «pilsētnieka kartes».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lv-LV" sz="1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lv-LV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lv-LV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Ogres pilsētas pašvaldība vēl neorganizē pilsētas pārvadājumus, projekts – no 01.07.2026.</a:t>
            </a:r>
          </a:p>
          <a:p>
            <a:pPr marL="0" indent="0" algn="just">
              <a:buNone/>
            </a:pPr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EF0DEB-5F30-1884-992D-2E0FA8D5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25" y="472585"/>
            <a:ext cx="6172200" cy="575822"/>
          </a:xfrm>
        </p:spPr>
        <p:txBody>
          <a:bodyPr>
            <a:normAutofit/>
          </a:bodyPr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BMA sistēmas elektroniskās identifikācijas risinājums</a:t>
            </a:r>
          </a:p>
        </p:txBody>
      </p:sp>
    </p:spTree>
    <p:extLst>
      <p:ext uri="{BB962C8B-B14F-4D97-AF65-F5344CB8AC3E}">
        <p14:creationId xmlns:p14="http://schemas.microsoft.com/office/powerpoint/2010/main" val="381173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9D4A-6B24-8180-1816-E71ED6A5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EE582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BMA sistēmas elektroniskās identifikācijas risinājuma pārejas periods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D769-F3D9-AFBE-9E05-325A4369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79" y="1016876"/>
            <a:ext cx="7721090" cy="3515077"/>
          </a:xfrm>
        </p:spPr>
        <p:txBody>
          <a:bodyPr>
            <a:normAutofit/>
          </a:bodyPr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Pārejas periodā personām būs iespējams saņemt pakalpojumu divos veidos – savas tiesības uz braukšanas maksas atvieglojumu apliecinot pašreizējā kārtībā vai identificējoties ar personas apliecību (eID karti) ar speciālo lietotni.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23BB-6F58-94E7-C6FA-D747FCD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24" y="1978437"/>
            <a:ext cx="3294993" cy="2148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B651F-8CD6-E296-787A-5BBD5FD1E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55" y="3012043"/>
            <a:ext cx="1819529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8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6ADF-C81B-0B2F-7F45-872F19AF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 Kas pamato tiesības uz braukšanas maksas atvieglojumu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54ACF9-D03A-BE76-2944-7C5B3DFF4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46278"/>
              </p:ext>
            </p:extLst>
          </p:nvPr>
        </p:nvGraphicFramePr>
        <p:xfrm>
          <a:off x="540632" y="1127234"/>
          <a:ext cx="8062033" cy="3563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811">
                  <a:extLst>
                    <a:ext uri="{9D8B030D-6E8A-4147-A177-3AD203B41FA5}">
                      <a16:colId xmlns:a16="http://schemas.microsoft.com/office/drawing/2014/main" val="754311253"/>
                    </a:ext>
                  </a:extLst>
                </a:gridCol>
                <a:gridCol w="3651371">
                  <a:extLst>
                    <a:ext uri="{9D8B030D-6E8A-4147-A177-3AD203B41FA5}">
                      <a16:colId xmlns:a16="http://schemas.microsoft.com/office/drawing/2014/main" val="3548634741"/>
                    </a:ext>
                  </a:extLst>
                </a:gridCol>
                <a:gridCol w="1718441">
                  <a:extLst>
                    <a:ext uri="{9D8B030D-6E8A-4147-A177-3AD203B41FA5}">
                      <a16:colId xmlns:a16="http://schemas.microsoft.com/office/drawing/2014/main" val="2438575660"/>
                    </a:ext>
                  </a:extLst>
                </a:gridCol>
                <a:gridCol w="1358410">
                  <a:extLst>
                    <a:ext uri="{9D8B030D-6E8A-4147-A177-3AD203B41FA5}">
                      <a16:colId xmlns:a16="http://schemas.microsoft.com/office/drawing/2014/main" val="2575383214"/>
                    </a:ext>
                  </a:extLst>
                </a:gridCol>
              </a:tblGrid>
              <a:tr h="481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un pilsētas nozīmes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Reģionālie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i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 maršruti</a:t>
                      </a:r>
                      <a:endParaRPr lang="lv-LV" sz="1600" i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1430573942"/>
                  </a:ext>
                </a:extLst>
              </a:tr>
              <a:tr h="4137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Statusu apliecinošie dokumenti (esošā kārtība)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i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i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2450274198"/>
                  </a:ext>
                </a:extLst>
              </a:tr>
              <a:tr h="2588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Bērni līdz 18 gadu vecumam ar invaliditāti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Pirmsskolas vecuma bērni - invaliditātes apliecība.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Skolēni - invaliditātes apliecība (ar foto), bet ja nav foto, tad kopā ar personu apliecinošu dokumentu vai skolēna apliecību.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Pilsētās var būt lokālie risinājumi, kur statusa apliecinošo dokumentu pārbauda sagatavojot «pilsētnieka kartes».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lietotni.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 vai «pilsētnieka karte». </a:t>
                      </a: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42003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1888E-03A4-86AE-0C9B-9236D2BE8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CF9A-490C-C3A8-7361-81FD0739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 Kas pamato tiesības uz braukšanas maksas atvieglojumu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9564AD-D642-91A7-BB79-A4DF34469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11994"/>
              </p:ext>
            </p:extLst>
          </p:nvPr>
        </p:nvGraphicFramePr>
        <p:xfrm>
          <a:off x="540632" y="1127234"/>
          <a:ext cx="8062032" cy="3505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630">
                  <a:extLst>
                    <a:ext uri="{9D8B030D-6E8A-4147-A177-3AD203B41FA5}">
                      <a16:colId xmlns:a16="http://schemas.microsoft.com/office/drawing/2014/main" val="754311253"/>
                    </a:ext>
                  </a:extLst>
                </a:gridCol>
                <a:gridCol w="3862552">
                  <a:extLst>
                    <a:ext uri="{9D8B030D-6E8A-4147-A177-3AD203B41FA5}">
                      <a16:colId xmlns:a16="http://schemas.microsoft.com/office/drawing/2014/main" val="3548634741"/>
                    </a:ext>
                  </a:extLst>
                </a:gridCol>
                <a:gridCol w="1551245">
                  <a:extLst>
                    <a:ext uri="{9D8B030D-6E8A-4147-A177-3AD203B41FA5}">
                      <a16:colId xmlns:a16="http://schemas.microsoft.com/office/drawing/2014/main" val="2438575660"/>
                    </a:ext>
                  </a:extLst>
                </a:gridCol>
                <a:gridCol w="1525605">
                  <a:extLst>
                    <a:ext uri="{9D8B030D-6E8A-4147-A177-3AD203B41FA5}">
                      <a16:colId xmlns:a16="http://schemas.microsoft.com/office/drawing/2014/main" val="2575383214"/>
                    </a:ext>
                  </a:extLst>
                </a:gridCol>
              </a:tblGrid>
              <a:tr h="6188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un pilsētas nozīmes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Reģionālie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i="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 maršruti</a:t>
                      </a:r>
                      <a:endParaRPr lang="lv-LV" sz="1600" i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1430573942"/>
                  </a:ext>
                </a:extLst>
              </a:tr>
              <a:tr h="458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Statusu apliecinošie dokumenti </a:t>
                      </a:r>
                      <a:b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(esošā kārtība)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i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i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2450274198"/>
                  </a:ext>
                </a:extLst>
              </a:tr>
              <a:tr h="239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Personas ar I vai II inval</a:t>
                      </a: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t-BR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grupu 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Invaliditātes apliecība (ar foto), bet ja nav foto, tad kopā ar personu apliecinošu dokumentu.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Studenti līdz 24 gadu vecumam personas apliecinošā dokumenta vietā var uzrādīt studenta apliecību.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5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Pilsētās var būt lokālie risinājumi, piemēram, «pilsētnieka kartes».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lietotni.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lv-LV" sz="1500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 vai «pilsētnieka karte». </a:t>
                      </a: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42003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2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10404-5CF3-5714-7C1C-2A0703C63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A24A-95C4-E42B-0F06-E1149EAD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Kas pamato tiesības uz braukšanas maksas atvieglojumu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7A8446-038D-2E6F-0724-FBE96E1AA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603643"/>
              </p:ext>
            </p:extLst>
          </p:nvPr>
        </p:nvGraphicFramePr>
        <p:xfrm>
          <a:off x="882650" y="1127234"/>
          <a:ext cx="7720013" cy="3357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226">
                  <a:extLst>
                    <a:ext uri="{9D8B030D-6E8A-4147-A177-3AD203B41FA5}">
                      <a16:colId xmlns:a16="http://schemas.microsoft.com/office/drawing/2014/main" val="754311253"/>
                    </a:ext>
                  </a:extLst>
                </a:gridCol>
                <a:gridCol w="2853558">
                  <a:extLst>
                    <a:ext uri="{9D8B030D-6E8A-4147-A177-3AD203B41FA5}">
                      <a16:colId xmlns:a16="http://schemas.microsoft.com/office/drawing/2014/main" val="3548634741"/>
                    </a:ext>
                  </a:extLst>
                </a:gridCol>
                <a:gridCol w="1639614">
                  <a:extLst>
                    <a:ext uri="{9D8B030D-6E8A-4147-A177-3AD203B41FA5}">
                      <a16:colId xmlns:a16="http://schemas.microsoft.com/office/drawing/2014/main" val="2438575660"/>
                    </a:ext>
                  </a:extLst>
                </a:gridCol>
                <a:gridCol w="1949615">
                  <a:extLst>
                    <a:ext uri="{9D8B030D-6E8A-4147-A177-3AD203B41FA5}">
                      <a16:colId xmlns:a16="http://schemas.microsoft.com/office/drawing/2014/main" val="2575383214"/>
                    </a:ext>
                  </a:extLst>
                </a:gridCol>
              </a:tblGrid>
              <a:tr h="556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lv-LV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Reģionālās un pilsētas nozīmes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Reģionālie maršruti</a:t>
                      </a:r>
                      <a:endParaRPr lang="lv-LV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i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Pilsētas nozīmes maršruti</a:t>
                      </a:r>
                      <a:endParaRPr lang="lv-LV" sz="1600" i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1430573942"/>
                  </a:ext>
                </a:extLst>
              </a:tr>
              <a:tr h="271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Statusu apliecinošie dokumenti (esošā kārtība)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600" b="1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Jaunā kārtība</a:t>
                      </a:r>
                      <a:endParaRPr lang="lv-LV" sz="1600" b="1" i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2450274198"/>
                  </a:ext>
                </a:extLst>
              </a:tr>
              <a:tr h="226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Personas pavadonis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Speciāls* dokuments nav jāuzrāda, pavadonis brauc kopā ar pavadāmo personu.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lv-LV" sz="1500" i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Pilsētas nozīmes pārvadājumos (piemēram, Rīgas pilsētas transports) var būt lokāla kārtība.</a:t>
                      </a: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</a:t>
                      </a:r>
                      <a:endParaRPr lang="lv-LV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53" marR="68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500" i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eID karte ar speciālo lietotni vai «pilsētnieka karte». </a:t>
                      </a:r>
                    </a:p>
                  </a:txBody>
                  <a:tcPr marL="68453" marR="68453" marT="0" marB="0"/>
                </a:tc>
                <a:extLst>
                  <a:ext uri="{0D108BD9-81ED-4DB2-BD59-A6C34878D82A}">
                    <a16:rowId xmlns:a16="http://schemas.microsoft.com/office/drawing/2014/main" val="42003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16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17AC4-673E-4A9A-2D82-96C6C0942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E8467-2D7D-0126-F90A-018876D8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588391"/>
            <a:ext cx="8178799" cy="3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7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98FB-E278-26DC-46CE-C2163B2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pievērt uzmanību - eID karšu izdošanas datums!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0CB814-8B12-B046-F0A3-E248CE77A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45000"/>
              </p:ext>
            </p:extLst>
          </p:nvPr>
        </p:nvGraphicFramePr>
        <p:xfrm>
          <a:off x="882650" y="1625599"/>
          <a:ext cx="7720011" cy="243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164">
                  <a:extLst>
                    <a:ext uri="{9D8B030D-6E8A-4147-A177-3AD203B41FA5}">
                      <a16:colId xmlns:a16="http://schemas.microsoft.com/office/drawing/2014/main" val="152093456"/>
                    </a:ext>
                  </a:extLst>
                </a:gridCol>
                <a:gridCol w="2554014">
                  <a:extLst>
                    <a:ext uri="{9D8B030D-6E8A-4147-A177-3AD203B41FA5}">
                      <a16:colId xmlns:a16="http://schemas.microsoft.com/office/drawing/2014/main" val="217082851"/>
                    </a:ext>
                  </a:extLst>
                </a:gridCol>
                <a:gridCol w="2808833">
                  <a:extLst>
                    <a:ext uri="{9D8B030D-6E8A-4147-A177-3AD203B41FA5}">
                      <a16:colId xmlns:a16="http://schemas.microsoft.com/office/drawing/2014/main" val="2993490181"/>
                    </a:ext>
                  </a:extLst>
                </a:gridCol>
              </a:tblGrid>
              <a:tr h="1217011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Ja eID karte izsniegta līdz 2019. gada 1. septembrim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Ja personai eID karte izsniegta no 2019. gada 2. septembra līdz 2021. gada 27. decembrim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sv-SE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 eID karte izsniegta sākot ar 2021. gada 28. decembri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871448"/>
                  </a:ext>
                </a:extLst>
              </a:tr>
              <a:tr h="121701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Personai nepieciešams saņemt jaunu eID karti.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Personai eID kartē nepieciešams aktivizēt speciālo funkcionalitāti (lietotni).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Personai papildu darbības nav jāveic – eID karte jau ir lietojama.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8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5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D120C2CA029B54EB197A40EB04D3233" ma:contentTypeVersion="3" ma:contentTypeDescription="Izveidot jaunu dokumentu." ma:contentTypeScope="" ma:versionID="5d1c9f54af8c4e66e3d039dfa184f4ca">
  <xsd:schema xmlns:xsd="http://www.w3.org/2001/XMLSchema" xmlns:xs="http://www.w3.org/2001/XMLSchema" xmlns:p="http://schemas.microsoft.com/office/2006/metadata/properties" xmlns:ns2="238de3a7-f198-4a65-bde1-e9045baae2c1" targetNamespace="http://schemas.microsoft.com/office/2006/metadata/properties" ma:root="true" ma:fieldsID="55709f2abc606488d6dd120b3fe0ff0d" ns2:_="">
    <xsd:import namespace="238de3a7-f198-4a65-bde1-e9045baae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de3a7-f198-4a65-bde1-e9045baae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5AF32E-8C5A-4EA7-AF12-F5D69F81F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2F686-9458-4C9B-A322-A37A86BAA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de3a7-f198-4a65-bde1-e9045baae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9323F1-FE86-490A-9C45-4909DC241939}">
  <ds:schemaRefs>
    <ds:schemaRef ds:uri="f7f79b8a-6890-4072-9830-361aa04a505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17466</TotalTime>
  <Words>834</Words>
  <Application>Microsoft Office PowerPoint</Application>
  <PresentationFormat>On-screen Show (16:9)</PresentationFormat>
  <Paragraphs>104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DIN Pro</vt:lpstr>
      <vt:lpstr>DINPro</vt:lpstr>
      <vt:lpstr>DINPro-Bold</vt:lpstr>
      <vt:lpstr>Times New Roman</vt:lpstr>
      <vt:lpstr>Office Theme</vt:lpstr>
      <vt:lpstr>Braukšanas maksas atvieglojumu saņēmēju sistēma (BMA) </vt:lpstr>
      <vt:lpstr>BMA sistēmas aktuālais statuss</vt:lpstr>
      <vt:lpstr>BMA sistēmas elektroniskās identifikācijas risinājums</vt:lpstr>
      <vt:lpstr>BMA sistēmas elektroniskās identifikācijas risinājuma pārejas periods</vt:lpstr>
      <vt:lpstr>1. Kas pamato tiesības uz braukšanas maksas atvieglojumu</vt:lpstr>
      <vt:lpstr>2. Kas pamato tiesības uz braukšanas maksas atvieglojumu</vt:lpstr>
      <vt:lpstr>3. Kas pamato tiesības uz braukšanas maksas atvieglojumu</vt:lpstr>
      <vt:lpstr>PowerPoint Presentation</vt:lpstr>
      <vt:lpstr>Kam pievērt uzmanību - eID karšu izdošanas datums!</vt:lpstr>
      <vt:lpstr>Nepieciešamo funkcionalitāti eID kartē aktivizēt var: </vt:lpstr>
      <vt:lpstr>Par eID karšu ar speciālo lietotni aptveri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Ilze Brice</cp:lastModifiedBy>
  <cp:revision>405</cp:revision>
  <cp:lastPrinted>2023-03-01T07:00:26Z</cp:lastPrinted>
  <dcterms:created xsi:type="dcterms:W3CDTF">2019-11-15T07:55:00Z</dcterms:created>
  <dcterms:modified xsi:type="dcterms:W3CDTF">2024-10-21T07:52:00Z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0x0101005D120C2CA029B54EB197A40EB04D3233</vt:lpwstr>
  </property>
</Properties>
</file>