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72" r:id="rId3"/>
    <p:sldId id="269" r:id="rId4"/>
    <p:sldId id="271" r:id="rId5"/>
    <p:sldId id="270" r:id="rId6"/>
    <p:sldId id="267" r:id="rId7"/>
    <p:sldId id="265" r:id="rId8"/>
    <p:sldId id="273" r:id="rId9"/>
    <p:sldId id="262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6BF"/>
    <a:srgbClr val="2023DC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54B3C-6532-4EF2-862B-F73ECEA6D9D9}" type="datetimeFigureOut">
              <a:rPr lang="en-GB" smtClean="0"/>
              <a:t>22.10.2024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6AA89-E581-40E1-B441-1116EB918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7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F43E-65BB-1340-62CC-F5611297D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DAE12-2D49-B0E3-9F4D-C2B1866CF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79AF1-AA76-E3F8-BA22-1A8FEAAE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9F8-543C-4975-9418-B589D8393057}" type="datetimeFigureOut">
              <a:rPr lang="lv-LV" smtClean="0"/>
              <a:t>22.10.2024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2FA90-04F5-6326-2FB0-0A0D31BA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14358-CE0D-B7F4-5CB3-FBEA47B4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37B6-D1DE-4498-AE34-CC00FC29BD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242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97E6-9CC9-1B15-71D9-7CD81CAF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BE5B4-E91C-3773-2752-B759C0921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4579A-06F3-2206-9403-585E835D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9F8-543C-4975-9418-B589D8393057}" type="datetimeFigureOut">
              <a:rPr lang="lv-LV" smtClean="0"/>
              <a:t>22.10.2024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C34EC-5121-5C68-D600-959AD265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B81DA-38BD-615E-FD9B-3E00BA50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37B6-D1DE-4498-AE34-CC00FC29BD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178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E01B74-C248-44EC-EDBC-3FF9C23D5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AF774-BDBC-EAF1-E59A-AA3FA1410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0F8ED-15AD-8A13-47FE-9FFB74A6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9F8-543C-4975-9418-B589D8393057}" type="datetimeFigureOut">
              <a:rPr lang="lv-LV" smtClean="0"/>
              <a:t>22.10.2024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99A7C-CD22-813F-D9BD-D47C5AD4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9CBF9-8882-04A6-184B-61A80B0C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37B6-D1DE-4498-AE34-CC00FC29BD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3971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09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4959" r="-135" b="-1"/>
          <a:stretch/>
        </p:blipFill>
        <p:spPr>
          <a:xfrm>
            <a:off x="-1663" y="0"/>
            <a:ext cx="12207907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4910-06CA-4855-906E-4E1A599A3904}" type="slidenum">
              <a:rPr lang="lv-LV" smtClean="0"/>
              <a:t>‹#›</a:t>
            </a:fld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65310" r="61207" b="10584"/>
          <a:stretch/>
        </p:blipFill>
        <p:spPr>
          <a:xfrm rot="10800000" flipH="1">
            <a:off x="1" y="0"/>
            <a:ext cx="1485900" cy="18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9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12A0-F076-C75F-034A-0BD19939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9A051-0DFF-C55B-8FDD-1741AF8B8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A1B11-EF96-0127-254E-A07D4580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9F8-543C-4975-9418-B589D8393057}" type="datetimeFigureOut">
              <a:rPr lang="lv-LV" smtClean="0"/>
              <a:t>22.10.2024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800C7-80FC-CCF3-3F07-90C9ABFC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3D26D-7904-D953-F1EE-D6994F33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37B6-D1DE-4498-AE34-CC00FC29BD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369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1E52-2D2B-4A95-78C3-FE7840EBF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8AE42-7512-7CD7-D0AE-AA0AEAEDE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2C28-9219-7947-F69D-17EDA38D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9F8-543C-4975-9418-B589D8393057}" type="datetimeFigureOut">
              <a:rPr lang="lv-LV" smtClean="0"/>
              <a:t>22.10.2024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D9270-1A34-25CC-20AF-4BC83339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9427E-2A8F-7DDB-0CC7-4D33981F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37B6-D1DE-4498-AE34-CC00FC29BD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543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83904-19F3-E2D3-19F1-C16344FB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5C36B-D635-F31C-13DE-DAF598FC8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1C38F-3F99-C7C7-ABC6-90068B996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2C369-8C01-52EA-0260-7D0B34BB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9F8-543C-4975-9418-B589D8393057}" type="datetimeFigureOut">
              <a:rPr lang="lv-LV" smtClean="0"/>
              <a:t>22.10.2024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0386D-A9FB-A778-4B68-8AD5B4CB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48E17-FBC7-8B11-7B60-7CDCC333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37B6-D1DE-4498-AE34-CC00FC29BD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822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276EE-721F-6354-D55F-9F31729B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895C0-AA3B-4660-EDDB-A889902B5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6690B-712A-7995-3EA1-D1350139E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8EC15-68B2-A961-9D7C-5BFA0C4AA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1DCDA-7D7F-5811-E490-ED4250203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D68579-1239-7879-53F9-DA0337C8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9F8-543C-4975-9418-B589D8393057}" type="datetimeFigureOut">
              <a:rPr lang="lv-LV" smtClean="0"/>
              <a:t>22.10.2024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692297-03FE-B988-2E09-517EE1C5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167FF-B849-7E4D-F8B8-14DCD681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37B6-D1DE-4498-AE34-CC00FC29BD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817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7869-1519-2D54-32FD-CFDB3A36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9DA85-7A53-0F44-B4A1-210BABE8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9F8-543C-4975-9418-B589D8393057}" type="datetimeFigureOut">
              <a:rPr lang="lv-LV" smtClean="0"/>
              <a:t>22.10.2024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64975-8B04-BA7F-5060-B0B382214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7100A-513E-8A7D-AB75-663805C4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37B6-D1DE-4498-AE34-CC00FC29BD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287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60722-571B-A7E1-8946-7C381EFBA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9F8-543C-4975-9418-B589D8393057}" type="datetimeFigureOut">
              <a:rPr lang="lv-LV" smtClean="0"/>
              <a:t>22.10.2024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E360E-47CF-2022-54A0-35792D127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E335D-E197-E938-650A-BA6E2104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37B6-D1DE-4498-AE34-CC00FC29BD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633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962A-E541-0146-D9A8-C5F12346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1C51-0624-35E6-8E68-FC0AFEE86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9990B-7757-8343-0CD3-C2C136CF6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7FE5C-3412-92AB-CBB1-28AAA61A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9F8-543C-4975-9418-B589D8393057}" type="datetimeFigureOut">
              <a:rPr lang="lv-LV" smtClean="0"/>
              <a:t>22.10.2024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54B3E-1C09-85D3-9C66-E368E9F4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D2019-32D6-90E2-B132-36228FEE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37B6-D1DE-4498-AE34-CC00FC29BD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208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4F40-A3CD-B6EE-8430-68942CEF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C1A9BF-5D8F-6F39-A139-CF58AF0E2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7309C-B047-56B6-02D2-2AC6F167B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1F227-E322-5F6B-DFB5-D70A27C6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9F8-543C-4975-9418-B589D8393057}" type="datetimeFigureOut">
              <a:rPr lang="lv-LV" smtClean="0"/>
              <a:t>22.10.2024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A27FB-DB66-6CB4-BD40-46A3B2BB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8EBA1-226B-16BB-CC8E-C270C0991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37B6-D1DE-4498-AE34-CC00FC29BD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393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8F6D4E-FBA3-8E81-3A4B-05DC87F1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91C43-6AEB-CF5D-08D7-5A73726FA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9A94B-7F94-840F-9232-D1A303168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F9F8-543C-4975-9418-B589D8393057}" type="datetimeFigureOut">
              <a:rPr lang="lv-LV" smtClean="0"/>
              <a:t>22.10.2024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7B6DB-02F2-8163-01DB-BA1AA56BA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C0242-A8FC-764F-0FD8-4A3D4F28E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937B6-D1DE-4498-AE34-CC00FC29BDD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026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5532" y="-269041"/>
            <a:ext cx="6867426" cy="7405511"/>
          </a:xfrm>
          <a:prstGeom prst="rect">
            <a:avLst/>
          </a:prstGeom>
        </p:spPr>
      </p:pic>
      <p:sp>
        <p:nvSpPr>
          <p:cNvPr id="5" name="Rectangle 8"/>
          <p:cNvSpPr/>
          <p:nvPr/>
        </p:nvSpPr>
        <p:spPr>
          <a:xfrm flipV="1">
            <a:off x="0" y="1"/>
            <a:ext cx="6429401" cy="6876854"/>
          </a:xfrm>
          <a:custGeom>
            <a:avLst/>
            <a:gdLst>
              <a:gd name="connsiteX0" fmla="*/ 0 w 6099463"/>
              <a:gd name="connsiteY0" fmla="*/ 0 h 6858000"/>
              <a:gd name="connsiteX1" fmla="*/ 6099463 w 6099463"/>
              <a:gd name="connsiteY1" fmla="*/ 0 h 6858000"/>
              <a:gd name="connsiteX2" fmla="*/ 6099463 w 6099463"/>
              <a:gd name="connsiteY2" fmla="*/ 6858000 h 6858000"/>
              <a:gd name="connsiteX3" fmla="*/ 0 w 6099463"/>
              <a:gd name="connsiteY3" fmla="*/ 6858000 h 6858000"/>
              <a:gd name="connsiteX4" fmla="*/ 0 w 6099463"/>
              <a:gd name="connsiteY4" fmla="*/ 0 h 6858000"/>
              <a:gd name="connsiteX0" fmla="*/ 0 w 6099463"/>
              <a:gd name="connsiteY0" fmla="*/ 0 h 6867427"/>
              <a:gd name="connsiteX1" fmla="*/ 6099463 w 6099463"/>
              <a:gd name="connsiteY1" fmla="*/ 0 h 6867427"/>
              <a:gd name="connsiteX2" fmla="*/ 4892832 w 6099463"/>
              <a:gd name="connsiteY2" fmla="*/ 6867427 h 6867427"/>
              <a:gd name="connsiteX3" fmla="*/ 0 w 6099463"/>
              <a:gd name="connsiteY3" fmla="*/ 6858000 h 6867427"/>
              <a:gd name="connsiteX4" fmla="*/ 0 w 6099463"/>
              <a:gd name="connsiteY4" fmla="*/ 0 h 6867427"/>
              <a:gd name="connsiteX0" fmla="*/ 0 w 6429401"/>
              <a:gd name="connsiteY0" fmla="*/ 9427 h 6876854"/>
              <a:gd name="connsiteX1" fmla="*/ 6429401 w 6429401"/>
              <a:gd name="connsiteY1" fmla="*/ 0 h 6876854"/>
              <a:gd name="connsiteX2" fmla="*/ 4892832 w 6429401"/>
              <a:gd name="connsiteY2" fmla="*/ 6876854 h 6876854"/>
              <a:gd name="connsiteX3" fmla="*/ 0 w 6429401"/>
              <a:gd name="connsiteY3" fmla="*/ 6867427 h 6876854"/>
              <a:gd name="connsiteX4" fmla="*/ 0 w 6429401"/>
              <a:gd name="connsiteY4" fmla="*/ 9427 h 68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9401" h="6876854">
                <a:moveTo>
                  <a:pt x="0" y="9427"/>
                </a:moveTo>
                <a:lnTo>
                  <a:pt x="6429401" y="0"/>
                </a:lnTo>
                <a:lnTo>
                  <a:pt x="4892832" y="6876854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1A06BF"/>
          </a:solidFill>
          <a:ln>
            <a:solidFill>
              <a:srgbClr val="202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8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30307" y="2928365"/>
            <a:ext cx="583864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v-LV" sz="3200" b="1" dirty="0">
                <a:solidFill>
                  <a:schemeClr val="bg1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Iekļaujoša augstākā izglītība: atbalsta mehānismi un pētniecība</a:t>
            </a:r>
          </a:p>
          <a:p>
            <a:pPr algn="ctr">
              <a:defRPr/>
            </a:pPr>
            <a:endParaRPr lang="lv-LV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35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1"/>
          <a:stretch/>
        </p:blipFill>
        <p:spPr bwMode="auto">
          <a:xfrm>
            <a:off x="10051978" y="265735"/>
            <a:ext cx="1884972" cy="1650091"/>
          </a:xfrm>
          <a:prstGeom prst="rect">
            <a:avLst/>
          </a:prstGeom>
          <a:solidFill>
            <a:srgbClr val="030A24"/>
          </a:solidFill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177367" y="6178779"/>
            <a:ext cx="13420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kern="0" dirty="0">
                <a:solidFill>
                  <a:srgbClr val="FFFFFF"/>
                </a:solidFill>
                <a:latin typeface="Arial Nova" panose="020B0504020202020204" pitchFamily="34" charset="0"/>
                <a:ea typeface="Verdana" panose="020B0604030504040204" pitchFamily="34" charset="0"/>
                <a:cs typeface="Verdana"/>
                <a:sym typeface="Arial"/>
              </a:rPr>
              <a:t>23</a:t>
            </a:r>
            <a:r>
              <a:rPr lang="lv-LV" kern="0" dirty="0">
                <a:solidFill>
                  <a:srgbClr val="FFFFFF"/>
                </a:solidFill>
                <a:latin typeface="Arial Nova" panose="020B0504020202020204" pitchFamily="34" charset="0"/>
                <a:ea typeface="Verdana" panose="020B0604030504040204" pitchFamily="34" charset="0"/>
                <a:cs typeface="Verdana"/>
                <a:sym typeface="Arial"/>
              </a:rPr>
              <a:t>/10/2024</a:t>
            </a:r>
            <a:endParaRPr lang="en-GB" kern="0" dirty="0">
              <a:solidFill>
                <a:srgbClr val="FFFFFF"/>
              </a:solidFill>
              <a:latin typeface="Arial Nova" panose="020B0504020202020204" pitchFamily="34" charset="0"/>
              <a:ea typeface="Verdana" panose="020B0604030504040204" pitchFamily="34" charset="0"/>
              <a:cs typeface="Verdana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76F30-83E2-0B14-FF92-3F7E90A0E266}"/>
              </a:ext>
            </a:extLst>
          </p:cNvPr>
          <p:cNvSpPr txBox="1"/>
          <p:nvPr/>
        </p:nvSpPr>
        <p:spPr>
          <a:xfrm>
            <a:off x="330811" y="4923189"/>
            <a:ext cx="551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bg1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Ziņo: </a:t>
            </a:r>
            <a:r>
              <a:rPr lang="lv-LV" dirty="0">
                <a:solidFill>
                  <a:schemeClr val="bg1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Izglītības un zinātnes ministrijas parlamentārā sekretāre </a:t>
            </a:r>
            <a:r>
              <a:rPr lang="lv-LV" b="1" dirty="0">
                <a:solidFill>
                  <a:schemeClr val="bg1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Silvija Amatniece</a:t>
            </a:r>
            <a:endParaRPr lang="en-GB" b="1" dirty="0">
              <a:solidFill>
                <a:schemeClr val="bg1"/>
              </a:solidFill>
              <a:latin typeface="Arial Nova" panose="020B0504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25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/>
          <a:srcRect t="16310"/>
          <a:stretch/>
        </p:blipFill>
        <p:spPr>
          <a:xfrm>
            <a:off x="10126494" y="-2701"/>
            <a:ext cx="2065506" cy="1943997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1100831" y="2278409"/>
            <a:ext cx="96710" cy="43608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24004" y="6274103"/>
            <a:ext cx="2743200" cy="365125"/>
          </a:xfrm>
        </p:spPr>
        <p:txBody>
          <a:bodyPr/>
          <a:lstStyle/>
          <a:p>
            <a:fld id="{124B4910-06CA-4855-906E-4E1A599A3904}" type="slidenum">
              <a:rPr lang="lv-LV" smtClean="0"/>
              <a:t>2</a:t>
            </a:fld>
            <a:endParaRPr lang="lv-LV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60555" y="599892"/>
            <a:ext cx="8091669" cy="76029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32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Atbalsta mehānismi personām ar speciālām vajadzībām</a:t>
            </a:r>
          </a:p>
        </p:txBody>
      </p:sp>
      <p:sp>
        <p:nvSpPr>
          <p:cNvPr id="4" name="Rectangle 3"/>
          <p:cNvSpPr/>
          <p:nvPr/>
        </p:nvSpPr>
        <p:spPr>
          <a:xfrm>
            <a:off x="5472122" y="3117136"/>
            <a:ext cx="1247755" cy="6237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892551" y="2204438"/>
            <a:ext cx="3719242" cy="31674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t" anchorCtr="0">
            <a:noAutofit/>
          </a:bodyPr>
          <a:lstStyle/>
          <a:p>
            <a:pPr marL="285750" lvl="0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2023D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2023D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n-GB" b="1" kern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05109" y="2107251"/>
            <a:ext cx="11166681" cy="4687858"/>
            <a:chOff x="335611" y="2746126"/>
            <a:chExt cx="11166681" cy="4687858"/>
          </a:xfrm>
        </p:grpSpPr>
        <p:sp>
          <p:nvSpPr>
            <p:cNvPr id="57" name="Oval 56"/>
            <p:cNvSpPr/>
            <p:nvPr/>
          </p:nvSpPr>
          <p:spPr>
            <a:xfrm>
              <a:off x="400523" y="2746126"/>
              <a:ext cx="1024779" cy="10247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ectangle 51"/>
            <p:cNvSpPr/>
            <p:nvPr/>
          </p:nvSpPr>
          <p:spPr>
            <a:xfrm>
              <a:off x="1097919" y="5192234"/>
              <a:ext cx="10219474" cy="10058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6811" tIns="82272" rIns="82272" bIns="82272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b="1" kern="1200" dirty="0" err="1">
                  <a:solidFill>
                    <a:srgbClr val="2023DC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Surdotulka</a:t>
              </a:r>
              <a:r>
                <a:rPr lang="lv-LV" sz="2000" b="1" kern="1200" dirty="0">
                  <a:solidFill>
                    <a:srgbClr val="2023DC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 pakalpojums </a:t>
              </a:r>
              <a:r>
                <a:rPr lang="lv-LV" sz="2000" kern="1200" dirty="0">
                  <a:solidFill>
                    <a:schemeClr val="tx1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(atbildība – LM, Latvijas Nedzirdīgo savienība) 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335611" y="5217896"/>
              <a:ext cx="1024779" cy="10247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Rectangle 53"/>
            <p:cNvSpPr/>
            <p:nvPr/>
          </p:nvSpPr>
          <p:spPr>
            <a:xfrm>
              <a:off x="1108958" y="3801091"/>
              <a:ext cx="10393334" cy="1448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6811" tIns="55602" rIns="55602" bIns="55602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lv-LV" sz="2000" b="1" kern="1200" dirty="0">
                  <a:solidFill>
                    <a:srgbClr val="2023DC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Sociālā stipendijas «Studētgods» - studējošajiem ar I un II grupas invaliditāti </a:t>
              </a:r>
              <a:r>
                <a:rPr lang="lv-LV" sz="2000" kern="1200" dirty="0">
                  <a:solidFill>
                    <a:schemeClr val="tx1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(atbildība – IZM)</a:t>
              </a:r>
              <a:endParaRPr lang="lv-LV" sz="2000" kern="1200" dirty="0">
                <a:solidFill>
                  <a:schemeClr val="tx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54921" y="3956321"/>
              <a:ext cx="1024779" cy="10247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ectangle 55"/>
            <p:cNvSpPr/>
            <p:nvPr/>
          </p:nvSpPr>
          <p:spPr>
            <a:xfrm>
              <a:off x="1167656" y="2843358"/>
              <a:ext cx="8585735" cy="9017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6811" tIns="82272" rIns="82272" bIns="82272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b="1" dirty="0">
                  <a:solidFill>
                    <a:srgbClr val="2023DC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Asistenta pakalpojums augstākajā izglītībā </a:t>
              </a:r>
              <a:r>
                <a:rPr lang="lv-LV" sz="2000" dirty="0">
                  <a:solidFill>
                    <a:schemeClr val="tx1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(atbildība – LM)</a:t>
              </a:r>
              <a:endParaRPr lang="lv-LV" sz="2000" kern="1200" dirty="0">
                <a:solidFill>
                  <a:schemeClr val="tx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F7C13D-53F7-E2BE-E028-E3A43EB586F0}"/>
                </a:ext>
              </a:extLst>
            </p:cNvPr>
            <p:cNvSpPr/>
            <p:nvPr/>
          </p:nvSpPr>
          <p:spPr>
            <a:xfrm>
              <a:off x="335611" y="6409277"/>
              <a:ext cx="1024779" cy="10247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8" name="Graphic 40" descr="Checklist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861" y="2219815"/>
            <a:ext cx="781097" cy="781097"/>
          </a:xfrm>
          <a:prstGeom prst="rect">
            <a:avLst/>
          </a:prstGeom>
        </p:spPr>
      </p:pic>
      <p:pic>
        <p:nvPicPr>
          <p:cNvPr id="59" name="Graphic 35" descr="Meetin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861" y="3449264"/>
            <a:ext cx="714081" cy="714081"/>
          </a:xfrm>
          <a:prstGeom prst="rect">
            <a:avLst/>
          </a:prstGeom>
        </p:spPr>
      </p:pic>
      <p:pic>
        <p:nvPicPr>
          <p:cNvPr id="69" name="Graphic 51" descr="Bullseye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0377" y="4754587"/>
            <a:ext cx="694241" cy="694241"/>
          </a:xfrm>
          <a:prstGeom prst="rect">
            <a:avLst/>
          </a:prstGeom>
        </p:spPr>
      </p:pic>
      <p:pic>
        <p:nvPicPr>
          <p:cNvPr id="12" name="Graphic 11" descr="Books outline">
            <a:extLst>
              <a:ext uri="{FF2B5EF4-FFF2-40B4-BE49-F238E27FC236}">
                <a16:creationId xmlns:a16="http://schemas.microsoft.com/office/drawing/2014/main" id="{14036B8E-B5F4-9275-936C-54F01FD148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4818" y="5906145"/>
            <a:ext cx="761124" cy="7611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18DD2E-FEB1-C2AF-D410-9D60AECD3862}"/>
              </a:ext>
            </a:extLst>
          </p:cNvPr>
          <p:cNvSpPr txBox="1"/>
          <p:nvPr/>
        </p:nvSpPr>
        <p:spPr>
          <a:xfrm>
            <a:off x="1769596" y="6041268"/>
            <a:ext cx="9052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lv-LV" sz="20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Jauno sociālās aprūpes speciālistu sagatavošana</a:t>
            </a: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2023DC"/>
                </a:solidFill>
                <a:effectLst/>
                <a:uLnTx/>
                <a:uFillTx/>
                <a:latin typeface="Arial Nova" panose="020B0504020202020204" pitchFamily="34" charset="0"/>
                <a:ea typeface="Verdana" panose="020B0604030504040204" pitchFamily="34" charset="0"/>
              </a:rPr>
              <a:t> </a:t>
            </a: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Verdana" panose="020B0604030504040204" pitchFamily="34" charset="0"/>
              </a:rPr>
              <a:t>(atbildība – IZM, LM) </a:t>
            </a:r>
          </a:p>
        </p:txBody>
      </p:sp>
    </p:spTree>
    <p:extLst>
      <p:ext uri="{BB962C8B-B14F-4D97-AF65-F5344CB8AC3E}">
        <p14:creationId xmlns:p14="http://schemas.microsoft.com/office/powerpoint/2010/main" val="382217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A427C5-9D05-487F-102A-A40B78EE006A}"/>
              </a:ext>
            </a:extLst>
          </p:cNvPr>
          <p:cNvSpPr txBox="1"/>
          <p:nvPr/>
        </p:nvSpPr>
        <p:spPr>
          <a:xfrm>
            <a:off x="1402672" y="160641"/>
            <a:ext cx="102714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2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Studējošo ar īpašām vajadzībām iekļaušana augstākajā izglītībā</a:t>
            </a:r>
            <a:endParaRPr kumimoji="0" lang="lv-LV" sz="3200" b="1" i="0" u="none" strike="noStrike" kern="1200" cap="none" spc="0" normalizeH="0" baseline="0" noProof="0" dirty="0">
              <a:ln>
                <a:noFill/>
              </a:ln>
              <a:solidFill>
                <a:srgbClr val="2023DC"/>
              </a:solidFill>
              <a:effectLst/>
              <a:uLnTx/>
              <a:uFillTx/>
              <a:latin typeface="Arial Nova" panose="020B0504020202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E41A2B-F1FF-E505-400D-E2E022A6C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16131"/>
              </p:ext>
            </p:extLst>
          </p:nvPr>
        </p:nvGraphicFramePr>
        <p:xfrm>
          <a:off x="533400" y="1978025"/>
          <a:ext cx="6583603" cy="42495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39655">
                  <a:extLst>
                    <a:ext uri="{9D8B030D-6E8A-4147-A177-3AD203B41FA5}">
                      <a16:colId xmlns:a16="http://schemas.microsoft.com/office/drawing/2014/main" val="3033468660"/>
                    </a:ext>
                  </a:extLst>
                </a:gridCol>
                <a:gridCol w="4743948">
                  <a:extLst>
                    <a:ext uri="{9D8B030D-6E8A-4147-A177-3AD203B41FA5}">
                      <a16:colId xmlns:a16="http://schemas.microsoft.com/office/drawing/2014/main" val="1241740265"/>
                    </a:ext>
                  </a:extLst>
                </a:gridCol>
              </a:tblGrid>
              <a:tr h="889438">
                <a:tc>
                  <a:txBody>
                    <a:bodyPr/>
                    <a:lstStyle/>
                    <a:p>
                      <a:pPr algn="ctr" rtl="0" fontAlgn="base"/>
                      <a:r>
                        <a:rPr lang="lv-LV" sz="2200" b="0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Gads </a:t>
                      </a:r>
                      <a:endParaRPr lang="lv-LV" sz="3200" b="0" i="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64711" marR="164711" marT="82355" marB="82355">
                    <a:solidFill>
                      <a:srgbClr val="1A06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v-LV" sz="2200" b="0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Asistenta pakalpojuma saņēmēju skaits </a:t>
                      </a:r>
                      <a:endParaRPr lang="lv-LV" sz="3200" b="0" i="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64711" marR="164711" marT="82355" marB="82355">
                    <a:solidFill>
                      <a:srgbClr val="1A0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54841"/>
                  </a:ext>
                </a:extLst>
              </a:tr>
              <a:tr h="560017">
                <a:tc>
                  <a:txBody>
                    <a:bodyPr/>
                    <a:lstStyle/>
                    <a:p>
                      <a:pPr algn="ctr" rtl="0" fontAlgn="base"/>
                      <a:r>
                        <a:rPr lang="lv-LV" sz="2200" b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2019 </a:t>
                      </a:r>
                      <a:endParaRPr lang="lv-LV" sz="3200" b="0" i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64711" marR="164711" marT="82355" marB="82355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v-LV" sz="2200" b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20 </a:t>
                      </a:r>
                      <a:endParaRPr lang="lv-LV" sz="3200" b="0" i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64711" marR="164711" marT="82355" marB="82355"/>
                </a:tc>
                <a:extLst>
                  <a:ext uri="{0D108BD9-81ED-4DB2-BD59-A6C34878D82A}">
                    <a16:rowId xmlns:a16="http://schemas.microsoft.com/office/drawing/2014/main" val="1540661443"/>
                  </a:ext>
                </a:extLst>
              </a:tr>
              <a:tr h="560017">
                <a:tc>
                  <a:txBody>
                    <a:bodyPr/>
                    <a:lstStyle/>
                    <a:p>
                      <a:pPr algn="ctr" rtl="0" fontAlgn="base"/>
                      <a:r>
                        <a:rPr lang="lv-LV" sz="2200" b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2020 </a:t>
                      </a:r>
                      <a:endParaRPr lang="lv-LV" sz="3200" b="0" i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64711" marR="164711" marT="82355" marB="82355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v-LV" sz="22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40 </a:t>
                      </a:r>
                      <a:endParaRPr lang="lv-LV" sz="3200" b="0" i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64711" marR="164711" marT="82355" marB="82355"/>
                </a:tc>
                <a:extLst>
                  <a:ext uri="{0D108BD9-81ED-4DB2-BD59-A6C34878D82A}">
                    <a16:rowId xmlns:a16="http://schemas.microsoft.com/office/drawing/2014/main" val="3383614558"/>
                  </a:ext>
                </a:extLst>
              </a:tr>
              <a:tr h="560017">
                <a:tc>
                  <a:txBody>
                    <a:bodyPr/>
                    <a:lstStyle/>
                    <a:p>
                      <a:pPr algn="ctr" rtl="0" fontAlgn="base"/>
                      <a:r>
                        <a:rPr lang="lv-LV" sz="2200" b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2021 </a:t>
                      </a:r>
                      <a:endParaRPr lang="lv-LV" sz="3200" b="0" i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64711" marR="164711" marT="82355" marB="82355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v-LV" sz="2200" b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17 </a:t>
                      </a:r>
                      <a:endParaRPr lang="lv-LV" sz="3200" b="0" i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64711" marR="164711" marT="82355" marB="82355"/>
                </a:tc>
                <a:extLst>
                  <a:ext uri="{0D108BD9-81ED-4DB2-BD59-A6C34878D82A}">
                    <a16:rowId xmlns:a16="http://schemas.microsoft.com/office/drawing/2014/main" val="3400110570"/>
                  </a:ext>
                </a:extLst>
              </a:tr>
              <a:tr h="560017">
                <a:tc>
                  <a:txBody>
                    <a:bodyPr/>
                    <a:lstStyle/>
                    <a:p>
                      <a:pPr algn="ctr" rtl="0" fontAlgn="base"/>
                      <a:r>
                        <a:rPr lang="lv-LV" sz="22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2022 </a:t>
                      </a:r>
                      <a:endParaRPr lang="lv-LV" sz="3200" b="0" i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64711" marR="164711" marT="82355" marB="82355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v-LV" sz="22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147 </a:t>
                      </a:r>
                      <a:endParaRPr lang="lv-LV" sz="3200" b="0" i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64711" marR="164711" marT="82355" marB="82355"/>
                </a:tc>
                <a:extLst>
                  <a:ext uri="{0D108BD9-81ED-4DB2-BD59-A6C34878D82A}">
                    <a16:rowId xmlns:a16="http://schemas.microsoft.com/office/drawing/2014/main" val="2823535907"/>
                  </a:ext>
                </a:extLst>
              </a:tr>
              <a:tr h="560017">
                <a:tc>
                  <a:txBody>
                    <a:bodyPr/>
                    <a:lstStyle/>
                    <a:p>
                      <a:pPr algn="ctr" rtl="0" fontAlgn="base"/>
                      <a:r>
                        <a:rPr lang="lv-LV" sz="22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2023 </a:t>
                      </a:r>
                      <a:endParaRPr lang="lv-LV" sz="3200" b="0" i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64711" marR="164711" marT="82355" marB="82355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v-LV" sz="22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107 </a:t>
                      </a:r>
                      <a:endParaRPr lang="lv-LV" sz="3200" b="0" i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64711" marR="164711" marT="82355" marB="82355"/>
                </a:tc>
                <a:extLst>
                  <a:ext uri="{0D108BD9-81ED-4DB2-BD59-A6C34878D82A}">
                    <a16:rowId xmlns:a16="http://schemas.microsoft.com/office/drawing/2014/main" val="2003254100"/>
                  </a:ext>
                </a:extLst>
              </a:tr>
              <a:tr h="560017">
                <a:tc>
                  <a:txBody>
                    <a:bodyPr/>
                    <a:lstStyle/>
                    <a:p>
                      <a:pPr algn="ctr" rtl="0" fontAlgn="base"/>
                      <a:r>
                        <a:rPr lang="lv-LV" sz="22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2024 </a:t>
                      </a:r>
                      <a:endParaRPr lang="lv-LV" sz="3200" b="0" i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64711" marR="164711" marT="82355" marB="82355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lv-LV" sz="2200" b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98* </a:t>
                      </a:r>
                      <a:endParaRPr lang="lv-LV" sz="3200" b="0" i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64711" marR="164711" marT="82355" marB="82355"/>
                </a:tc>
                <a:extLst>
                  <a:ext uri="{0D108BD9-81ED-4DB2-BD59-A6C34878D82A}">
                    <a16:rowId xmlns:a16="http://schemas.microsoft.com/office/drawing/2014/main" val="332423139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31E3012-93A6-EFBE-6119-E0FEF7DCE0FD}"/>
              </a:ext>
            </a:extLst>
          </p:cNvPr>
          <p:cNvSpPr txBox="1"/>
          <p:nvPr/>
        </p:nvSpPr>
        <p:spPr>
          <a:xfrm>
            <a:off x="727968" y="6400799"/>
            <a:ext cx="632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Dati līdz 31.07.2024., Avots Labklājības ministrija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AB8ECC-4CC3-45BA-85D7-74E73188A1F6}"/>
              </a:ext>
            </a:extLst>
          </p:cNvPr>
          <p:cNvSpPr txBox="1"/>
          <p:nvPr/>
        </p:nvSpPr>
        <p:spPr>
          <a:xfrm>
            <a:off x="8043171" y="2627791"/>
            <a:ext cx="3036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dirty="0">
                <a:latin typeface="Arial Nova" panose="020B0504020202020204" pitchFamily="34" charset="0"/>
                <a:ea typeface="Calibri" panose="020F0502020204030204" pitchFamily="34" charset="0"/>
              </a:rPr>
              <a:t>2023. gadā ar </a:t>
            </a:r>
            <a:r>
              <a:rPr lang="lv-LV" b="1" dirty="0" err="1">
                <a:solidFill>
                  <a:srgbClr val="1A06BF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surdotulka</a:t>
            </a:r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 atbalstu 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2 personas </a:t>
            </a:r>
            <a:r>
              <a:rPr lang="lv-LV" sz="18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ieguva augstāko izglītību, savukārt 2024. gadā – 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1</a:t>
            </a:r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 persona</a:t>
            </a:r>
            <a:r>
              <a:rPr lang="lv-LV" dirty="0">
                <a:latin typeface="Arial Nova" panose="020B0504020202020204" pitchFamily="34" charset="0"/>
                <a:ea typeface="Calibri" panose="020F0502020204030204" pitchFamily="34" charset="0"/>
              </a:rPr>
              <a:t>. </a:t>
            </a:r>
            <a:r>
              <a:rPr lang="lv-LV" sz="18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Salīdzinājumam augstākās izglītības programmās 2014.gadā studēja 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17 studējošie </a:t>
            </a:r>
            <a:r>
              <a:rPr lang="lv-LV" sz="18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2016.gadā -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16 studējošie </a:t>
            </a:r>
            <a:r>
              <a:rPr lang="lv-LV" sz="18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ar </a:t>
            </a:r>
            <a:r>
              <a:rPr lang="lv-LV" sz="1800" dirty="0" err="1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surdotulka</a:t>
            </a:r>
            <a:r>
              <a:rPr lang="lv-LV" sz="1800" dirty="0"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 atbalstu. </a:t>
            </a:r>
            <a:endParaRPr lang="en-GB" sz="1800" dirty="0"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03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442981-4448-BFA5-8100-ECD1A323C701}"/>
              </a:ext>
            </a:extLst>
          </p:cNvPr>
          <p:cNvGrpSpPr/>
          <p:nvPr/>
        </p:nvGrpSpPr>
        <p:grpSpPr>
          <a:xfrm>
            <a:off x="430997" y="1566084"/>
            <a:ext cx="5226607" cy="4916476"/>
            <a:chOff x="-1" y="1552970"/>
            <a:chExt cx="5226607" cy="491647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5F23F2-5703-9584-8367-D5EFFBA72F9B}"/>
                </a:ext>
              </a:extLst>
            </p:cNvPr>
            <p:cNvSpPr/>
            <p:nvPr/>
          </p:nvSpPr>
          <p:spPr>
            <a:xfrm>
              <a:off x="607467" y="2833536"/>
              <a:ext cx="4269336" cy="36359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255" tIns="8255" rIns="8255" bIns="8255" numCol="1" spcCol="1270" anchor="t" anchorCtr="0">
              <a:noAutofit/>
            </a:bodyPr>
            <a:lstStyle/>
            <a:p>
              <a:pPr marL="285750" marR="0" lvl="0" indent="-285750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2023D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  <a:p>
              <a:pPr marL="285750" marR="0" lvl="0" indent="-285750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2023D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  <a:p>
              <a:pPr marL="285750" marR="0" lvl="0" indent="-285750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83C2E760-898D-EA2F-DB23-F815CB88E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02500"/>
              <a:ext cx="4774430" cy="1069516"/>
            </a:xfrm>
            <a:prstGeom prst="rect">
              <a:avLst/>
            </a:prstGeom>
            <a:solidFill>
              <a:srgbClr val="0308DB">
                <a:lumMod val="75000"/>
              </a:srgbClr>
            </a:solidFill>
            <a:ln>
              <a:noFill/>
            </a:ln>
          </p:spPr>
          <p:txBody>
            <a:bodyPr vert="horz" wrap="square" lIns="1005840" tIns="2743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9D2A0E02-B7FB-DE2F-45EA-AB2D1EA9F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3761803"/>
              <a:ext cx="4376271" cy="1101017"/>
            </a:xfrm>
            <a:prstGeom prst="rect">
              <a:avLst/>
            </a:prstGeom>
            <a:solidFill>
              <a:srgbClr val="0070C0">
                <a:lumMod val="75000"/>
              </a:srgbClr>
            </a:solidFill>
            <a:ln>
              <a:noFill/>
            </a:ln>
          </p:spPr>
          <p:txBody>
            <a:bodyPr vert="horz" wrap="square" lIns="1005840" tIns="18288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D67B5875-9CED-FEE6-CF50-7890A8EAE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866083"/>
              <a:ext cx="3631280" cy="1151120"/>
            </a:xfrm>
            <a:prstGeom prst="rect">
              <a:avLst/>
            </a:prstGeom>
            <a:solidFill>
              <a:srgbClr val="A5A5A5">
                <a:lumMod val="75000"/>
              </a:srgbClr>
            </a:solidFill>
            <a:ln>
              <a:noFill/>
            </a:ln>
          </p:spPr>
          <p:txBody>
            <a:bodyPr vert="horz" wrap="square" lIns="1005840" tIns="18288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D3925D62-8445-07B5-DCA8-484EF5980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540" y="4882670"/>
              <a:ext cx="1347613" cy="350898"/>
            </a:xfrm>
            <a:custGeom>
              <a:avLst/>
              <a:gdLst>
                <a:gd name="T0" fmla="*/ 255 w 608"/>
                <a:gd name="T1" fmla="*/ 0 h 163"/>
                <a:gd name="T2" fmla="*/ 0 w 608"/>
                <a:gd name="T3" fmla="*/ 89 h 163"/>
                <a:gd name="T4" fmla="*/ 351 w 608"/>
                <a:gd name="T5" fmla="*/ 163 h 163"/>
                <a:gd name="T6" fmla="*/ 608 w 608"/>
                <a:gd name="T7" fmla="*/ 68 h 163"/>
                <a:gd name="T8" fmla="*/ 255 w 608"/>
                <a:gd name="T9" fmla="*/ 0 h 163"/>
                <a:gd name="connsiteX0" fmla="*/ 4194 w 10296"/>
                <a:gd name="connsiteY0" fmla="*/ 0 h 10000"/>
                <a:gd name="connsiteX1" fmla="*/ 0 w 10296"/>
                <a:gd name="connsiteY1" fmla="*/ 5460 h 10000"/>
                <a:gd name="connsiteX2" fmla="*/ 5773 w 10296"/>
                <a:gd name="connsiteY2" fmla="*/ 10000 h 10000"/>
                <a:gd name="connsiteX3" fmla="*/ 10296 w 10296"/>
                <a:gd name="connsiteY3" fmla="*/ 3804 h 10000"/>
                <a:gd name="connsiteX4" fmla="*/ 4194 w 10296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6" h="10000">
                  <a:moveTo>
                    <a:pt x="4194" y="0"/>
                  </a:moveTo>
                  <a:lnTo>
                    <a:pt x="0" y="5460"/>
                  </a:lnTo>
                  <a:lnTo>
                    <a:pt x="5773" y="10000"/>
                  </a:lnTo>
                  <a:lnTo>
                    <a:pt x="10296" y="3804"/>
                  </a:lnTo>
                  <a:lnTo>
                    <a:pt x="4194" y="0"/>
                  </a:lnTo>
                  <a:close/>
                </a:path>
              </a:pathLst>
            </a:custGeom>
            <a:solidFill>
              <a:srgbClr val="A5A5A5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30EE9038-2E2C-C344-3084-B604E171B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540" y="5076661"/>
              <a:ext cx="758863" cy="1091444"/>
            </a:xfrm>
            <a:custGeom>
              <a:avLst/>
              <a:gdLst>
                <a:gd name="T0" fmla="*/ 0 w 351"/>
                <a:gd name="T1" fmla="*/ 434 h 507"/>
                <a:gd name="T2" fmla="*/ 0 w 351"/>
                <a:gd name="T3" fmla="*/ 0 h 507"/>
                <a:gd name="T4" fmla="*/ 351 w 351"/>
                <a:gd name="T5" fmla="*/ 74 h 507"/>
                <a:gd name="T6" fmla="*/ 351 w 351"/>
                <a:gd name="T7" fmla="*/ 507 h 507"/>
                <a:gd name="T8" fmla="*/ 0 w 351"/>
                <a:gd name="T9" fmla="*/ 434 h 507"/>
                <a:gd name="connsiteX0" fmla="*/ 0 w 10000"/>
                <a:gd name="connsiteY0" fmla="*/ 8560 h 10000"/>
                <a:gd name="connsiteX1" fmla="*/ 0 w 10000"/>
                <a:gd name="connsiteY1" fmla="*/ 0 h 10000"/>
                <a:gd name="connsiteX2" fmla="*/ 10000 w 10000"/>
                <a:gd name="connsiteY2" fmla="*/ 1361 h 10000"/>
                <a:gd name="connsiteX3" fmla="*/ 10000 w 10000"/>
                <a:gd name="connsiteY3" fmla="*/ 10000 h 10000"/>
                <a:gd name="connsiteX4" fmla="*/ 0 w 10000"/>
                <a:gd name="connsiteY4" fmla="*/ 856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8560"/>
                  </a:moveTo>
                  <a:lnTo>
                    <a:pt x="0" y="0"/>
                  </a:lnTo>
                  <a:lnTo>
                    <a:pt x="10000" y="1361"/>
                  </a:lnTo>
                  <a:lnTo>
                    <a:pt x="10000" y="10000"/>
                  </a:lnTo>
                  <a:lnTo>
                    <a:pt x="0" y="856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CC4CCF6A-0399-F1F6-CD03-92AAB1F68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155" y="5018893"/>
              <a:ext cx="807281" cy="1151120"/>
            </a:xfrm>
            <a:custGeom>
              <a:avLst/>
              <a:gdLst>
                <a:gd name="T0" fmla="*/ 0 w 375"/>
                <a:gd name="T1" fmla="*/ 528 h 623"/>
                <a:gd name="T2" fmla="*/ 0 w 375"/>
                <a:gd name="T3" fmla="*/ 95 h 623"/>
                <a:gd name="T4" fmla="*/ 257 w 375"/>
                <a:gd name="T5" fmla="*/ 0 h 623"/>
                <a:gd name="T6" fmla="*/ 375 w 375"/>
                <a:gd name="T7" fmla="*/ 95 h 623"/>
                <a:gd name="T8" fmla="*/ 122 w 375"/>
                <a:gd name="T9" fmla="*/ 179 h 623"/>
                <a:gd name="T10" fmla="*/ 121 w 375"/>
                <a:gd name="T11" fmla="*/ 623 h 623"/>
                <a:gd name="T12" fmla="*/ 0 w 375"/>
                <a:gd name="T13" fmla="*/ 528 h 623"/>
                <a:gd name="connsiteX0" fmla="*/ 45 w 10000"/>
                <a:gd name="connsiteY0" fmla="*/ 8583 h 10000"/>
                <a:gd name="connsiteX1" fmla="*/ 0 w 10000"/>
                <a:gd name="connsiteY1" fmla="*/ 1525 h 10000"/>
                <a:gd name="connsiteX2" fmla="*/ 6853 w 10000"/>
                <a:gd name="connsiteY2" fmla="*/ 0 h 10000"/>
                <a:gd name="connsiteX3" fmla="*/ 10000 w 10000"/>
                <a:gd name="connsiteY3" fmla="*/ 1525 h 10000"/>
                <a:gd name="connsiteX4" fmla="*/ 3253 w 10000"/>
                <a:gd name="connsiteY4" fmla="*/ 2873 h 10000"/>
                <a:gd name="connsiteX5" fmla="*/ 3227 w 10000"/>
                <a:gd name="connsiteY5" fmla="*/ 10000 h 10000"/>
                <a:gd name="connsiteX6" fmla="*/ 45 w 10000"/>
                <a:gd name="connsiteY6" fmla="*/ 8583 h 10000"/>
                <a:gd name="connsiteX0" fmla="*/ 45 w 10000"/>
                <a:gd name="connsiteY0" fmla="*/ 8583 h 8583"/>
                <a:gd name="connsiteX1" fmla="*/ 0 w 10000"/>
                <a:gd name="connsiteY1" fmla="*/ 1525 h 8583"/>
                <a:gd name="connsiteX2" fmla="*/ 6853 w 10000"/>
                <a:gd name="connsiteY2" fmla="*/ 0 h 8583"/>
                <a:gd name="connsiteX3" fmla="*/ 10000 w 10000"/>
                <a:gd name="connsiteY3" fmla="*/ 1525 h 8583"/>
                <a:gd name="connsiteX4" fmla="*/ 3253 w 10000"/>
                <a:gd name="connsiteY4" fmla="*/ 2873 h 8583"/>
                <a:gd name="connsiteX5" fmla="*/ 3227 w 10000"/>
                <a:gd name="connsiteY5" fmla="*/ 7520 h 8583"/>
                <a:gd name="connsiteX6" fmla="*/ 45 w 10000"/>
                <a:gd name="connsiteY6" fmla="*/ 8583 h 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8583">
                  <a:moveTo>
                    <a:pt x="45" y="8583"/>
                  </a:moveTo>
                  <a:cubicBezTo>
                    <a:pt x="30" y="6230"/>
                    <a:pt x="15" y="3878"/>
                    <a:pt x="0" y="1525"/>
                  </a:cubicBezTo>
                  <a:lnTo>
                    <a:pt x="6853" y="0"/>
                  </a:lnTo>
                  <a:lnTo>
                    <a:pt x="10000" y="1525"/>
                  </a:lnTo>
                  <a:lnTo>
                    <a:pt x="3253" y="2873"/>
                  </a:lnTo>
                  <a:cubicBezTo>
                    <a:pt x="3244" y="5249"/>
                    <a:pt x="3236" y="5144"/>
                    <a:pt x="3227" y="7520"/>
                  </a:cubicBezTo>
                  <a:lnTo>
                    <a:pt x="45" y="8583"/>
                  </a:lnTo>
                  <a:close/>
                </a:path>
              </a:pathLst>
            </a:custGeom>
            <a:solidFill>
              <a:srgbClr val="A5A5A5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5B5847DC-CE94-4E0B-9A1F-346746E76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032" y="3929733"/>
              <a:ext cx="758864" cy="1092581"/>
            </a:xfrm>
            <a:custGeom>
              <a:avLst/>
              <a:gdLst>
                <a:gd name="T0" fmla="*/ 0 w 351"/>
                <a:gd name="T1" fmla="*/ 434 h 507"/>
                <a:gd name="T2" fmla="*/ 0 w 351"/>
                <a:gd name="T3" fmla="*/ 0 h 507"/>
                <a:gd name="T4" fmla="*/ 351 w 351"/>
                <a:gd name="T5" fmla="*/ 74 h 507"/>
                <a:gd name="T6" fmla="*/ 351 w 351"/>
                <a:gd name="T7" fmla="*/ 507 h 507"/>
                <a:gd name="T8" fmla="*/ 0 w 351"/>
                <a:gd name="T9" fmla="*/ 434 h 507"/>
                <a:gd name="connsiteX0" fmla="*/ 0 w 10000"/>
                <a:gd name="connsiteY0" fmla="*/ 8560 h 9797"/>
                <a:gd name="connsiteX1" fmla="*/ 0 w 10000"/>
                <a:gd name="connsiteY1" fmla="*/ 0 h 9797"/>
                <a:gd name="connsiteX2" fmla="*/ 10000 w 10000"/>
                <a:gd name="connsiteY2" fmla="*/ 1460 h 9797"/>
                <a:gd name="connsiteX3" fmla="*/ 9957 w 10000"/>
                <a:gd name="connsiteY3" fmla="*/ 9797 h 9797"/>
                <a:gd name="connsiteX4" fmla="*/ 0 w 10000"/>
                <a:gd name="connsiteY4" fmla="*/ 8560 h 9797"/>
                <a:gd name="connsiteX0" fmla="*/ 0 w 10043"/>
                <a:gd name="connsiteY0" fmla="*/ 8737 h 10030"/>
                <a:gd name="connsiteX1" fmla="*/ 0 w 10043"/>
                <a:gd name="connsiteY1" fmla="*/ 0 h 10030"/>
                <a:gd name="connsiteX2" fmla="*/ 10000 w 10043"/>
                <a:gd name="connsiteY2" fmla="*/ 1490 h 10030"/>
                <a:gd name="connsiteX3" fmla="*/ 10042 w 10043"/>
                <a:gd name="connsiteY3" fmla="*/ 10030 h 10030"/>
                <a:gd name="connsiteX4" fmla="*/ 0 w 10043"/>
                <a:gd name="connsiteY4" fmla="*/ 8737 h 10030"/>
                <a:gd name="connsiteX0" fmla="*/ 0 w 10043"/>
                <a:gd name="connsiteY0" fmla="*/ 8737 h 10030"/>
                <a:gd name="connsiteX1" fmla="*/ 0 w 10043"/>
                <a:gd name="connsiteY1" fmla="*/ 0 h 10030"/>
                <a:gd name="connsiteX2" fmla="*/ 10000 w 10043"/>
                <a:gd name="connsiteY2" fmla="*/ 1459 h 10030"/>
                <a:gd name="connsiteX3" fmla="*/ 10042 w 10043"/>
                <a:gd name="connsiteY3" fmla="*/ 10030 h 10030"/>
                <a:gd name="connsiteX4" fmla="*/ 0 w 10043"/>
                <a:gd name="connsiteY4" fmla="*/ 8737 h 10030"/>
                <a:gd name="connsiteX0" fmla="*/ 0 w 10043"/>
                <a:gd name="connsiteY0" fmla="*/ 8737 h 10030"/>
                <a:gd name="connsiteX1" fmla="*/ 0 w 10043"/>
                <a:gd name="connsiteY1" fmla="*/ 0 h 10030"/>
                <a:gd name="connsiteX2" fmla="*/ 10000 w 10043"/>
                <a:gd name="connsiteY2" fmla="*/ 1398 h 10030"/>
                <a:gd name="connsiteX3" fmla="*/ 10042 w 10043"/>
                <a:gd name="connsiteY3" fmla="*/ 10030 h 10030"/>
                <a:gd name="connsiteX4" fmla="*/ 0 w 10043"/>
                <a:gd name="connsiteY4" fmla="*/ 8737 h 1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3" h="10030">
                  <a:moveTo>
                    <a:pt x="0" y="8737"/>
                  </a:moveTo>
                  <a:lnTo>
                    <a:pt x="0" y="0"/>
                  </a:lnTo>
                  <a:lnTo>
                    <a:pt x="10000" y="1398"/>
                  </a:lnTo>
                  <a:cubicBezTo>
                    <a:pt x="9986" y="4235"/>
                    <a:pt x="10056" y="7193"/>
                    <a:pt x="10042" y="10030"/>
                  </a:cubicBezTo>
                  <a:lnTo>
                    <a:pt x="0" y="87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5C260A6F-4598-0049-EFE3-02E2A01E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196" y="3738009"/>
              <a:ext cx="1308870" cy="350898"/>
            </a:xfrm>
            <a:custGeom>
              <a:avLst/>
              <a:gdLst>
                <a:gd name="T0" fmla="*/ 255 w 608"/>
                <a:gd name="T1" fmla="*/ 0 h 163"/>
                <a:gd name="T2" fmla="*/ 0 w 608"/>
                <a:gd name="T3" fmla="*/ 89 h 163"/>
                <a:gd name="T4" fmla="*/ 351 w 608"/>
                <a:gd name="T5" fmla="*/ 163 h 163"/>
                <a:gd name="T6" fmla="*/ 608 w 608"/>
                <a:gd name="T7" fmla="*/ 68 h 163"/>
                <a:gd name="T8" fmla="*/ 255 w 608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163">
                  <a:moveTo>
                    <a:pt x="255" y="0"/>
                  </a:moveTo>
                  <a:lnTo>
                    <a:pt x="0" y="89"/>
                  </a:lnTo>
                  <a:lnTo>
                    <a:pt x="351" y="163"/>
                  </a:lnTo>
                  <a:lnTo>
                    <a:pt x="608" y="68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70C0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F52C05DA-FC7F-5493-AA53-5CCC10466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647" y="3884396"/>
              <a:ext cx="807281" cy="1339009"/>
            </a:xfrm>
            <a:custGeom>
              <a:avLst/>
              <a:gdLst>
                <a:gd name="T0" fmla="*/ 0 w 375"/>
                <a:gd name="T1" fmla="*/ 528 h 622"/>
                <a:gd name="T2" fmla="*/ 0 w 375"/>
                <a:gd name="T3" fmla="*/ 95 h 622"/>
                <a:gd name="T4" fmla="*/ 257 w 375"/>
                <a:gd name="T5" fmla="*/ 0 h 622"/>
                <a:gd name="T6" fmla="*/ 375 w 375"/>
                <a:gd name="T7" fmla="*/ 95 h 622"/>
                <a:gd name="T8" fmla="*/ 123 w 375"/>
                <a:gd name="T9" fmla="*/ 179 h 622"/>
                <a:gd name="T10" fmla="*/ 123 w 375"/>
                <a:gd name="T11" fmla="*/ 622 h 622"/>
                <a:gd name="T12" fmla="*/ 0 w 375"/>
                <a:gd name="T13" fmla="*/ 528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22">
                  <a:moveTo>
                    <a:pt x="0" y="528"/>
                  </a:moveTo>
                  <a:lnTo>
                    <a:pt x="0" y="95"/>
                  </a:lnTo>
                  <a:lnTo>
                    <a:pt x="257" y="0"/>
                  </a:lnTo>
                  <a:lnTo>
                    <a:pt x="375" y="95"/>
                  </a:lnTo>
                  <a:lnTo>
                    <a:pt x="123" y="179"/>
                  </a:lnTo>
                  <a:lnTo>
                    <a:pt x="123" y="62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0070C0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9EE25A1F-8C8D-4023-8264-43FACDCE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433" y="2954409"/>
              <a:ext cx="266941" cy="1138804"/>
            </a:xfrm>
            <a:custGeom>
              <a:avLst/>
              <a:gdLst>
                <a:gd name="T0" fmla="*/ 0 w 124"/>
                <a:gd name="T1" fmla="*/ 435 h 529"/>
                <a:gd name="T2" fmla="*/ 0 w 124"/>
                <a:gd name="T3" fmla="*/ 2 h 529"/>
                <a:gd name="T4" fmla="*/ 124 w 124"/>
                <a:gd name="T5" fmla="*/ 0 h 529"/>
                <a:gd name="T6" fmla="*/ 123 w 124"/>
                <a:gd name="T7" fmla="*/ 529 h 529"/>
                <a:gd name="T8" fmla="*/ 0 w 124"/>
                <a:gd name="T9" fmla="*/ 435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529">
                  <a:moveTo>
                    <a:pt x="0" y="435"/>
                  </a:moveTo>
                  <a:lnTo>
                    <a:pt x="0" y="2"/>
                  </a:lnTo>
                  <a:lnTo>
                    <a:pt x="124" y="0"/>
                  </a:lnTo>
                  <a:lnTo>
                    <a:pt x="123" y="529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0308DB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4C1498BF-A3CC-CBEB-F1EF-F3FC0A90B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270" y="1552970"/>
              <a:ext cx="850336" cy="1491854"/>
            </a:xfrm>
            <a:custGeom>
              <a:avLst/>
              <a:gdLst>
                <a:gd name="T0" fmla="*/ 395 w 395"/>
                <a:gd name="T1" fmla="*/ 650 h 693"/>
                <a:gd name="T2" fmla="*/ 281 w 395"/>
                <a:gd name="T3" fmla="*/ 693 h 693"/>
                <a:gd name="T4" fmla="*/ 0 w 395"/>
                <a:gd name="T5" fmla="*/ 27 h 693"/>
                <a:gd name="T6" fmla="*/ 106 w 395"/>
                <a:gd name="T7" fmla="*/ 0 h 693"/>
                <a:gd name="T8" fmla="*/ 395 w 395"/>
                <a:gd name="T9" fmla="*/ 65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693">
                  <a:moveTo>
                    <a:pt x="395" y="650"/>
                  </a:moveTo>
                  <a:lnTo>
                    <a:pt x="281" y="693"/>
                  </a:lnTo>
                  <a:lnTo>
                    <a:pt x="0" y="27"/>
                  </a:lnTo>
                  <a:lnTo>
                    <a:pt x="106" y="0"/>
                  </a:lnTo>
                  <a:lnTo>
                    <a:pt x="395" y="650"/>
                  </a:lnTo>
                  <a:close/>
                </a:path>
              </a:pathLst>
            </a:custGeom>
            <a:solidFill>
              <a:srgbClr val="0308DB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BC9534B1-8A57-00AF-1E7F-DCF316271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140" y="1611095"/>
              <a:ext cx="1384217" cy="2279760"/>
            </a:xfrm>
            <a:custGeom>
              <a:avLst/>
              <a:gdLst>
                <a:gd name="T0" fmla="*/ 643 w 643"/>
                <a:gd name="T1" fmla="*/ 666 h 1059"/>
                <a:gd name="T2" fmla="*/ 362 w 643"/>
                <a:gd name="T3" fmla="*/ 0 h 1059"/>
                <a:gd name="T4" fmla="*/ 0 w 643"/>
                <a:gd name="T5" fmla="*/ 518 h 1059"/>
                <a:gd name="T6" fmla="*/ 145 w 643"/>
                <a:gd name="T7" fmla="*/ 555 h 1059"/>
                <a:gd name="T8" fmla="*/ 145 w 643"/>
                <a:gd name="T9" fmla="*/ 986 h 1059"/>
                <a:gd name="T10" fmla="*/ 494 w 643"/>
                <a:gd name="T11" fmla="*/ 1059 h 1059"/>
                <a:gd name="T12" fmla="*/ 494 w 643"/>
                <a:gd name="T13" fmla="*/ 627 h 1059"/>
                <a:gd name="T14" fmla="*/ 643 w 643"/>
                <a:gd name="T15" fmla="*/ 666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3" h="1059">
                  <a:moveTo>
                    <a:pt x="643" y="666"/>
                  </a:moveTo>
                  <a:lnTo>
                    <a:pt x="362" y="0"/>
                  </a:lnTo>
                  <a:lnTo>
                    <a:pt x="0" y="518"/>
                  </a:lnTo>
                  <a:lnTo>
                    <a:pt x="145" y="555"/>
                  </a:lnTo>
                  <a:lnTo>
                    <a:pt x="145" y="986"/>
                  </a:lnTo>
                  <a:lnTo>
                    <a:pt x="494" y="1059"/>
                  </a:lnTo>
                  <a:lnTo>
                    <a:pt x="494" y="627"/>
                  </a:lnTo>
                  <a:lnTo>
                    <a:pt x="643" y="666"/>
                  </a:lnTo>
                  <a:close/>
                </a:path>
              </a:pathLst>
            </a:custGeom>
            <a:solidFill>
              <a:srgbClr val="0308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EE20A2-321E-532B-7268-E0FE87ED0B8B}"/>
                </a:ext>
              </a:extLst>
            </p:cNvPr>
            <p:cNvSpPr txBox="1"/>
            <p:nvPr/>
          </p:nvSpPr>
          <p:spPr>
            <a:xfrm>
              <a:off x="172651" y="3890855"/>
              <a:ext cx="38003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ova" panose="020B0504020202020204" pitchFamily="34" charset="0"/>
                  <a:ea typeface="Verdana" panose="020B0604030504040204" pitchFamily="34" charset="0"/>
                </a:rPr>
                <a:t>Valsts budžeta vietas arī</a:t>
              </a:r>
            </a:p>
            <a:p>
              <a:pPr marL="0" marR="0" lvl="0" indent="0" defTabSz="3111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lv-LV" sz="2000" b="1" kern="0" dirty="0">
                  <a:solidFill>
                    <a:prstClr val="white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nepilna laika klātienē</a:t>
              </a:r>
              <a:endParaRPr kumimoji="0" lang="lv-LV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A8B8FC-4FD4-9161-CB8C-108230DF54EA}"/>
                </a:ext>
              </a:extLst>
            </p:cNvPr>
            <p:cNvSpPr txBox="1"/>
            <p:nvPr/>
          </p:nvSpPr>
          <p:spPr>
            <a:xfrm>
              <a:off x="241803" y="5041547"/>
              <a:ext cx="246718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lv-LV" sz="2000" b="1" kern="0" dirty="0">
                  <a:solidFill>
                    <a:prstClr val="white"/>
                  </a:solidFill>
                  <a:latin typeface="Arial Nova" panose="020B05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Dubultots</a:t>
              </a:r>
              <a:r>
                <a:rPr lang="lv-LV" sz="2000" kern="0" dirty="0">
                  <a:solidFill>
                    <a:prstClr val="white"/>
                  </a:solidFill>
                  <a:latin typeface="Arial Nova" panose="020B05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valsts budžeta vietu skaits</a:t>
              </a:r>
              <a:endParaRPr kumimoji="0" lang="lv-LV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E934F25-DA57-8771-C916-3471F68CFE12}"/>
              </a:ext>
            </a:extLst>
          </p:cNvPr>
          <p:cNvSpPr txBox="1"/>
          <p:nvPr/>
        </p:nvSpPr>
        <p:spPr>
          <a:xfrm>
            <a:off x="3044301" y="221803"/>
            <a:ext cx="61033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2023D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Jauno speciālās izglītības pedagogu sagatavošana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08DD22-8C9C-771A-7A11-B23834CD02B6}"/>
              </a:ext>
            </a:extLst>
          </p:cNvPr>
          <p:cNvSpPr txBox="1"/>
          <p:nvPr/>
        </p:nvSpPr>
        <p:spPr>
          <a:xfrm>
            <a:off x="554026" y="2866875"/>
            <a:ext cx="370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000" b="1" kern="0" dirty="0">
                <a:solidFill>
                  <a:prstClr val="white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300 </a:t>
            </a:r>
            <a:r>
              <a:rPr lang="lv-LV" sz="2000" b="1" kern="0" dirty="0" err="1">
                <a:solidFill>
                  <a:prstClr val="white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euro</a:t>
            </a:r>
            <a:r>
              <a:rPr lang="lv-LV" sz="2000" b="1" kern="0" dirty="0">
                <a:solidFill>
                  <a:prstClr val="white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/ mēnesī </a:t>
            </a:r>
            <a:r>
              <a:rPr lang="lv-LV" sz="2000" kern="0" dirty="0">
                <a:solidFill>
                  <a:prstClr val="white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valsts budžeta stipendijas </a:t>
            </a:r>
            <a:r>
              <a:rPr lang="lv-LV" sz="2000" kern="0" dirty="0" err="1">
                <a:solidFill>
                  <a:prstClr val="white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mērķgrupa</a:t>
            </a:r>
            <a:endParaRPr kumimoji="0" lang="lv-LV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Right Arrow 62">
            <a:extLst>
              <a:ext uri="{FF2B5EF4-FFF2-40B4-BE49-F238E27FC236}">
                <a16:creationId xmlns:a16="http://schemas.microsoft.com/office/drawing/2014/main" id="{C20D40B9-037A-D607-FAE9-058DFB2A6A0B}"/>
              </a:ext>
            </a:extLst>
          </p:cNvPr>
          <p:cNvSpPr/>
          <p:nvPr/>
        </p:nvSpPr>
        <p:spPr>
          <a:xfrm>
            <a:off x="7124676" y="1929798"/>
            <a:ext cx="861324" cy="508944"/>
          </a:xfrm>
          <a:prstGeom prst="rightArrow">
            <a:avLst/>
          </a:prstGeom>
          <a:gradFill>
            <a:gsLst>
              <a:gs pos="0">
                <a:sysClr val="window" lastClr="FFFFFF"/>
              </a:gs>
              <a:gs pos="100000">
                <a:srgbClr val="0308DB">
                  <a:alpha val="51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charset="0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03313C6-279E-C365-E38E-2165DF14F0A0}"/>
              </a:ext>
            </a:extLst>
          </p:cNvPr>
          <p:cNvSpPr>
            <a:spLocks noChangeAspect="1"/>
          </p:cNvSpPr>
          <p:nvPr/>
        </p:nvSpPr>
        <p:spPr>
          <a:xfrm>
            <a:off x="6312637" y="1624209"/>
            <a:ext cx="1080000" cy="1080000"/>
          </a:xfrm>
          <a:prstGeom prst="ellipse">
            <a:avLst/>
          </a:prstGeom>
          <a:solidFill>
            <a:srgbClr val="0308DB">
              <a:alpha val="91000"/>
            </a:srgbClr>
          </a:solidFill>
          <a:ln w="9525" cap="flat" cmpd="sng" algn="ctr">
            <a:solidFill>
              <a:srgbClr val="0308D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1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02D4FEE-3B8D-6EEB-F51D-8BF562C97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360" y="3334986"/>
            <a:ext cx="1755800" cy="30726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3A40B25-CADB-97AB-92D7-A42BB828F1B0}"/>
              </a:ext>
            </a:extLst>
          </p:cNvPr>
          <p:cNvSpPr txBox="1"/>
          <p:nvPr/>
        </p:nvSpPr>
        <p:spPr>
          <a:xfrm>
            <a:off x="8469297" y="1713390"/>
            <a:ext cx="36043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uzsākot studijas, students ir sekmīgs un atbilstīgi izvēlētajai studiju programmai CE rezultāti ir 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30 % matemātikā </a:t>
            </a:r>
            <a:r>
              <a:rPr lang="lv-LV" sz="1800" dirty="0">
                <a:solidFill>
                  <a:srgbClr val="404040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un/vai</a:t>
            </a:r>
            <a:r>
              <a:rPr lang="lv-LV" sz="1800" b="1" dirty="0">
                <a:solidFill>
                  <a:srgbClr val="404040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40 % latvie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Arial Nova Cond" panose="020B0506020202020204" pitchFamily="34" charset="0"/>
              </a:rPr>
              <a:t>š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valod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Arial Nova Cond" panose="020B0506020202020204" pitchFamily="34" charset="0"/>
              </a:rPr>
              <a:t>ā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vai sve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Arial Nova Cond" panose="020B0506020202020204" pitchFamily="34" charset="0"/>
              </a:rPr>
              <a:t>š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valod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Arial Nova Cond" panose="020B0506020202020204" pitchFamily="34" charset="0"/>
              </a:rPr>
              <a:t>ā</a:t>
            </a:r>
            <a:r>
              <a:rPr lang="lv-LV" sz="1800" dirty="0">
                <a:solidFill>
                  <a:srgbClr val="1A06BF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lv-LV" dirty="0">
              <a:solidFill>
                <a:srgbClr val="1A06BF"/>
              </a:solidFill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sz="1800" dirty="0">
              <a:solidFill>
                <a:srgbClr val="1A06BF"/>
              </a:solidFill>
              <a:effectLst/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1800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agrāk kā 2. kursā</a:t>
            </a:r>
            <a:r>
              <a:rPr lang="lv-LV" sz="1800" dirty="0">
                <a:solidFill>
                  <a:srgbClr val="1A06BF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paralēli studijām strādā izglītības iestādē ar slodzi, kas 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 lielāka par 0,5; </a:t>
            </a:r>
          </a:p>
          <a:p>
            <a:endParaRPr lang="lv-LV" sz="1800" b="1" dirty="0">
              <a:solidFill>
                <a:srgbClr val="1A06BF"/>
              </a:solidFill>
              <a:effectLst/>
              <a:latin typeface="Arial Nova Cond" panose="020B05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1800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sākot ar 2. semestri, students ir </a:t>
            </a:r>
            <a:r>
              <a:rPr lang="lv-LV" sz="1800" b="1" dirty="0">
                <a:solidFill>
                  <a:srgbClr val="1A06BF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parakstījis nodomu protokolu</a:t>
            </a:r>
            <a:r>
              <a:rPr lang="lv-LV" b="1" dirty="0">
                <a:solidFill>
                  <a:srgbClr val="1A06BF"/>
                </a:solidFill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>
                <a:effectLst/>
                <a:latin typeface="Arial Nova Cond" panose="020B05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izglītības iestādi vai pašvaldību par nodarbinātību izglītības iestādē, vismaz 3 gadus pēc skolotāja profesionālās kvalifikācijas iegūšanas.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1A06B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1A06B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27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ED63EE-DB15-76D8-2D4E-CE62F83BE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899963"/>
              </p:ext>
            </p:extLst>
          </p:nvPr>
        </p:nvGraphicFramePr>
        <p:xfrm>
          <a:off x="1012055" y="1935333"/>
          <a:ext cx="10298096" cy="42257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66323">
                  <a:extLst>
                    <a:ext uri="{9D8B030D-6E8A-4147-A177-3AD203B41FA5}">
                      <a16:colId xmlns:a16="http://schemas.microsoft.com/office/drawing/2014/main" val="1598067217"/>
                    </a:ext>
                  </a:extLst>
                </a:gridCol>
                <a:gridCol w="1166323">
                  <a:extLst>
                    <a:ext uri="{9D8B030D-6E8A-4147-A177-3AD203B41FA5}">
                      <a16:colId xmlns:a16="http://schemas.microsoft.com/office/drawing/2014/main" val="3564890260"/>
                    </a:ext>
                  </a:extLst>
                </a:gridCol>
                <a:gridCol w="609669">
                  <a:extLst>
                    <a:ext uri="{9D8B030D-6E8A-4147-A177-3AD203B41FA5}">
                      <a16:colId xmlns:a16="http://schemas.microsoft.com/office/drawing/2014/main" val="1026764820"/>
                    </a:ext>
                  </a:extLst>
                </a:gridCol>
                <a:gridCol w="781966">
                  <a:extLst>
                    <a:ext uri="{9D8B030D-6E8A-4147-A177-3AD203B41FA5}">
                      <a16:colId xmlns:a16="http://schemas.microsoft.com/office/drawing/2014/main" val="1613937770"/>
                    </a:ext>
                  </a:extLst>
                </a:gridCol>
                <a:gridCol w="781966">
                  <a:extLst>
                    <a:ext uri="{9D8B030D-6E8A-4147-A177-3AD203B41FA5}">
                      <a16:colId xmlns:a16="http://schemas.microsoft.com/office/drawing/2014/main" val="3487100184"/>
                    </a:ext>
                  </a:extLst>
                </a:gridCol>
                <a:gridCol w="1047039">
                  <a:extLst>
                    <a:ext uri="{9D8B030D-6E8A-4147-A177-3AD203B41FA5}">
                      <a16:colId xmlns:a16="http://schemas.microsoft.com/office/drawing/2014/main" val="337608209"/>
                    </a:ext>
                  </a:extLst>
                </a:gridCol>
                <a:gridCol w="1047039">
                  <a:extLst>
                    <a:ext uri="{9D8B030D-6E8A-4147-A177-3AD203B41FA5}">
                      <a16:colId xmlns:a16="http://schemas.microsoft.com/office/drawing/2014/main" val="1908120194"/>
                    </a:ext>
                  </a:extLst>
                </a:gridCol>
                <a:gridCol w="848235">
                  <a:extLst>
                    <a:ext uri="{9D8B030D-6E8A-4147-A177-3AD203B41FA5}">
                      <a16:colId xmlns:a16="http://schemas.microsoft.com/office/drawing/2014/main" val="1925490721"/>
                    </a:ext>
                  </a:extLst>
                </a:gridCol>
                <a:gridCol w="755458">
                  <a:extLst>
                    <a:ext uri="{9D8B030D-6E8A-4147-A177-3AD203B41FA5}">
                      <a16:colId xmlns:a16="http://schemas.microsoft.com/office/drawing/2014/main" val="2422218050"/>
                    </a:ext>
                  </a:extLst>
                </a:gridCol>
                <a:gridCol w="1047039">
                  <a:extLst>
                    <a:ext uri="{9D8B030D-6E8A-4147-A177-3AD203B41FA5}">
                      <a16:colId xmlns:a16="http://schemas.microsoft.com/office/drawing/2014/main" val="290372797"/>
                    </a:ext>
                  </a:extLst>
                </a:gridCol>
                <a:gridCol w="1047039">
                  <a:extLst>
                    <a:ext uri="{9D8B030D-6E8A-4147-A177-3AD203B41FA5}">
                      <a16:colId xmlns:a16="http://schemas.microsoft.com/office/drawing/2014/main" val="413475729"/>
                    </a:ext>
                  </a:extLst>
                </a:gridCol>
              </a:tblGrid>
              <a:tr h="961965"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effectLst/>
                        </a:rPr>
                        <a:t>Augstskola </a:t>
                      </a:r>
                      <a:endParaRPr lang="en-US" sz="16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effectLst/>
                        </a:rPr>
                        <a:t>Programma </a:t>
                      </a:r>
                      <a:endParaRPr lang="en-US" sz="1600" b="0" i="0">
                        <a:effectLst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effectLst/>
                        </a:rPr>
                        <a:t>Absolventu skaits </a:t>
                      </a:r>
                      <a:endParaRPr lang="en-US" sz="1600" b="0" i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base"/>
                      <a:r>
                        <a:rPr lang="en-US" sz="1600" b="0" dirty="0" err="1">
                          <a:effectLst/>
                        </a:rPr>
                        <a:t>Imatrikulēto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skaits</a:t>
                      </a: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base"/>
                      <a:r>
                        <a:rPr lang="en-US" sz="1600" b="0" dirty="0" err="1">
                          <a:effectLst/>
                        </a:rPr>
                        <a:t>Studējošo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skaits</a:t>
                      </a:r>
                      <a:r>
                        <a:rPr lang="en-US" sz="1600" b="0" dirty="0">
                          <a:effectLst/>
                        </a:rPr>
                        <a:t> 2024. gada </a:t>
                      </a:r>
                      <a:r>
                        <a:rPr lang="en-US" sz="1600" b="0" dirty="0" err="1">
                          <a:effectLst/>
                        </a:rPr>
                        <a:t>septembrī</a:t>
                      </a: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354846"/>
                  </a:ext>
                </a:extLst>
              </a:tr>
              <a:tr h="9619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effectLst/>
                        </a:rPr>
                        <a:t>Nosaukums </a:t>
                      </a:r>
                      <a:endParaRPr lang="en-US" sz="16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effectLst/>
                        </a:rPr>
                        <a:t>PLK </a:t>
                      </a:r>
                      <a:endParaRPr lang="en-US" sz="16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effectLst/>
                        </a:rPr>
                        <a:t>NLK </a:t>
                      </a:r>
                      <a:endParaRPr lang="en-US" sz="16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>
                          <a:effectLst/>
                        </a:rPr>
                        <a:t>Kopā</a:t>
                      </a:r>
                      <a:r>
                        <a:rPr lang="en-US" sz="1600" b="0">
                          <a:effectLst/>
                        </a:rPr>
                        <a:t> </a:t>
                      </a:r>
                      <a:endParaRPr lang="en-US" sz="16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effectLst/>
                        </a:rPr>
                        <a:t>PLK </a:t>
                      </a:r>
                      <a:endParaRPr lang="en-US" sz="16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effectLst/>
                        </a:rPr>
                        <a:t>NLK </a:t>
                      </a:r>
                      <a:endParaRPr lang="en-US" sz="16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>
                          <a:effectLst/>
                        </a:rPr>
                        <a:t>Kopā</a:t>
                      </a:r>
                      <a:r>
                        <a:rPr lang="en-US" sz="1600" b="0">
                          <a:effectLst/>
                        </a:rPr>
                        <a:t> </a:t>
                      </a:r>
                      <a:endParaRPr lang="en-US" sz="16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dirty="0">
                          <a:effectLst/>
                        </a:rPr>
                        <a:t>PLK </a:t>
                      </a:r>
                      <a:endParaRPr lang="en-US" sz="16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dirty="0">
                          <a:effectLst/>
                        </a:rPr>
                        <a:t>NLK </a:t>
                      </a:r>
                      <a:endParaRPr lang="en-US" sz="16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dirty="0" err="1">
                          <a:effectLst/>
                        </a:rPr>
                        <a:t>Kopā</a:t>
                      </a: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892466"/>
                  </a:ext>
                </a:extLst>
              </a:tr>
              <a:tr h="133987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RTA 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Speciālā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izglītība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4 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9 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13 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11 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69 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80 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42 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118 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160 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672187"/>
                  </a:ext>
                </a:extLst>
              </a:tr>
              <a:tr h="96196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RTU Liepāja 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Logopēdija 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10 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- 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10 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16 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42 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58 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59 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134 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193 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4822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711AC-DF30-8E77-DE63-114592D536A7}"/>
              </a:ext>
            </a:extLst>
          </p:cNvPr>
          <p:cNvSpPr txBox="1"/>
          <p:nvPr/>
        </p:nvSpPr>
        <p:spPr>
          <a:xfrm>
            <a:off x="2131010" y="435876"/>
            <a:ext cx="83623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2023D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Studējošo skaits speciālās pedagoģijas studiju programmās </a:t>
            </a:r>
          </a:p>
        </p:txBody>
      </p:sp>
    </p:spTree>
    <p:extLst>
      <p:ext uri="{BB962C8B-B14F-4D97-AF65-F5344CB8AC3E}">
        <p14:creationId xmlns:p14="http://schemas.microsoft.com/office/powerpoint/2010/main" val="299035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90606" y="2319272"/>
            <a:ext cx="120468" cy="31559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35893" y="6233938"/>
            <a:ext cx="2743200" cy="365125"/>
          </a:xfrm>
        </p:spPr>
        <p:txBody>
          <a:bodyPr/>
          <a:lstStyle/>
          <a:p>
            <a:fld id="{124B4910-06CA-4855-906E-4E1A599A3904}" type="slidenum">
              <a:rPr lang="lv-LV" smtClean="0"/>
              <a:t>6</a:t>
            </a:fld>
            <a:endParaRPr lang="lv-LV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32863" y="568972"/>
            <a:ext cx="9700337" cy="7602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lv-LV" sz="32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Iekļaujošas izglītības princips – ERASMUS+ mobilitātē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4477" y="2149471"/>
            <a:ext cx="9483045" cy="378565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lv-LV" sz="20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Vienādas mācību iespējas un piekļuve, iekļaušana, daudzveidība, taisnīgums, vienlīdzība izglītībā. </a:t>
            </a:r>
          </a:p>
          <a:p>
            <a:pPr algn="just"/>
            <a:endParaRPr lang="lv-LV" sz="2000" b="1" dirty="0">
              <a:solidFill>
                <a:srgbClr val="2023DC"/>
              </a:solidFill>
              <a:latin typeface="Arial Nova" panose="020B050402020202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2000" dirty="0">
                <a:latin typeface="Arial Nova" panose="020B0504020202020204" pitchFamily="34" charset="0"/>
                <a:ea typeface="Verdana" panose="020B0604030504040204" pitchFamily="34" charset="0"/>
              </a:rPr>
              <a:t>Prioritāte – </a:t>
            </a:r>
            <a:r>
              <a:rPr lang="lv-LV" sz="20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palielināt līdzdalības līmeni </a:t>
            </a:r>
            <a:r>
              <a:rPr lang="lv-LV" sz="2000" dirty="0">
                <a:latin typeface="Arial Nova" panose="020B0504020202020204" pitchFamily="34" charset="0"/>
                <a:ea typeface="Verdana" panose="020B0604030504040204" pitchFamily="34" charset="0"/>
              </a:rPr>
              <a:t>ERASMUS+ mobilitātē </a:t>
            </a:r>
            <a:r>
              <a:rPr lang="lv-LV" sz="20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personām ar ierobežotām iespējām.</a:t>
            </a:r>
            <a:endParaRPr lang="lv-LV" sz="2000" dirty="0">
              <a:solidFill>
                <a:srgbClr val="2023DC"/>
              </a:solidFill>
              <a:latin typeface="Arial Nova" panose="020B0504020202020204" pitchFamily="34" charset="0"/>
              <a:ea typeface="Verdana" panose="020B0604030504040204" pitchFamily="34" charset="0"/>
            </a:endParaRPr>
          </a:p>
          <a:p>
            <a:pPr algn="just"/>
            <a:endParaRPr lang="lv-LV" sz="2000" dirty="0">
              <a:latin typeface="Arial Nova" panose="020B050402020202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20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Individuālā atbalsta (top-</a:t>
            </a:r>
            <a:r>
              <a:rPr lang="lv-LV" sz="2000" b="1" dirty="0" err="1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up</a:t>
            </a:r>
            <a:r>
              <a:rPr lang="lv-LV" sz="20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) piemaksa </a:t>
            </a:r>
            <a:r>
              <a:rPr lang="lv-LV" sz="2000" dirty="0">
                <a:latin typeface="Arial Nova" panose="020B0504020202020204" pitchFamily="34" charset="0"/>
                <a:ea typeface="Verdana" panose="020B0604030504040204" pitchFamily="34" charset="0"/>
              </a:rPr>
              <a:t>studentiem, neseniem absolventiem: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250 </a:t>
            </a:r>
            <a:r>
              <a:rPr lang="lv-LV" sz="2000" b="1" i="1" dirty="0" err="1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euro</a:t>
            </a:r>
            <a:r>
              <a:rPr lang="lv-LV" sz="20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/ mēnesī – </a:t>
            </a:r>
            <a:r>
              <a:rPr lang="lv-LV" sz="2000" dirty="0">
                <a:latin typeface="Arial Nova" panose="020B0504020202020204" pitchFamily="34" charset="0"/>
                <a:ea typeface="Verdana" panose="020B0604030504040204" pitchFamily="34" charset="0"/>
              </a:rPr>
              <a:t>ilgtermiņa mobilitāte;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No 100 </a:t>
            </a:r>
            <a:r>
              <a:rPr lang="lv-LV" sz="2000" b="1" i="1" dirty="0" err="1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euro</a:t>
            </a:r>
            <a:r>
              <a:rPr lang="lv-LV" sz="20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/mēnesī līdz 150 </a:t>
            </a:r>
            <a:r>
              <a:rPr lang="lv-LV" sz="2000" b="1" i="1" dirty="0" err="1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euro</a:t>
            </a:r>
            <a:r>
              <a:rPr lang="lv-LV" sz="20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/mēnesī – </a:t>
            </a:r>
            <a:r>
              <a:rPr lang="lv-LV" sz="2000" dirty="0">
                <a:latin typeface="Arial Nova" panose="020B0504020202020204" pitchFamily="34" charset="0"/>
                <a:ea typeface="Verdana" panose="020B0604030504040204" pitchFamily="34" charset="0"/>
              </a:rPr>
              <a:t>īstermiņa mobilitātei. </a:t>
            </a:r>
          </a:p>
          <a:p>
            <a:pPr algn="just"/>
            <a:endParaRPr lang="lv-LV" sz="2000" dirty="0">
              <a:latin typeface="Arial Nova" panose="020B0504020202020204" pitchFamily="34" charset="0"/>
              <a:ea typeface="Verdana" panose="020B0604030504040204" pitchFamily="34" charset="0"/>
            </a:endParaRPr>
          </a:p>
          <a:p>
            <a:pPr algn="just"/>
            <a:r>
              <a:rPr lang="lv-LV" sz="20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Atbalsts uzņemošajai augstskolai:</a:t>
            </a:r>
            <a:r>
              <a:rPr lang="lv-LV" sz="2000" dirty="0">
                <a:latin typeface="Arial Nova" panose="020B0504020202020204" pitchFamily="34" charset="0"/>
                <a:ea typeface="Verdana" panose="020B0604030504040204" pitchFamily="34" charset="0"/>
              </a:rPr>
              <a:t> </a:t>
            </a:r>
            <a:r>
              <a:rPr lang="lv-LV" sz="20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100 </a:t>
            </a:r>
            <a:r>
              <a:rPr lang="lv-LV" sz="2000" b="1" i="1" dirty="0" err="1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euro</a:t>
            </a:r>
            <a:r>
              <a:rPr lang="lv-LV" sz="20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 </a:t>
            </a:r>
            <a:r>
              <a:rPr lang="lv-LV" sz="2000" dirty="0">
                <a:latin typeface="Arial Nova" panose="020B0504020202020204" pitchFamily="34" charset="0"/>
                <a:ea typeface="Verdana" panose="020B0604030504040204" pitchFamily="34" charset="0"/>
              </a:rPr>
              <a:t>par viena dalībnieka iesaisti ERASMUS+ mobilitātes projektā. </a:t>
            </a:r>
          </a:p>
        </p:txBody>
      </p:sp>
      <p:sp>
        <p:nvSpPr>
          <p:cNvPr id="10" name="Freeform 9"/>
          <p:cNvSpPr/>
          <p:nvPr/>
        </p:nvSpPr>
        <p:spPr>
          <a:xfrm>
            <a:off x="2308194" y="3245555"/>
            <a:ext cx="2260282" cy="2010026"/>
          </a:xfrm>
          <a:custGeom>
            <a:avLst/>
            <a:gdLst>
              <a:gd name="connsiteX0" fmla="*/ 0 w 2282418"/>
              <a:gd name="connsiteY0" fmla="*/ 0 h 2000673"/>
              <a:gd name="connsiteX1" fmla="*/ 2282418 w 2282418"/>
              <a:gd name="connsiteY1" fmla="*/ 0 h 2000673"/>
              <a:gd name="connsiteX2" fmla="*/ 2282418 w 2282418"/>
              <a:gd name="connsiteY2" fmla="*/ 2000673 h 2000673"/>
              <a:gd name="connsiteX3" fmla="*/ 0 w 2282418"/>
              <a:gd name="connsiteY3" fmla="*/ 2000673 h 2000673"/>
              <a:gd name="connsiteX4" fmla="*/ 0 w 2282418"/>
              <a:gd name="connsiteY4" fmla="*/ 0 h 200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418" h="2000673">
                <a:moveTo>
                  <a:pt x="0" y="0"/>
                </a:moveTo>
                <a:lnTo>
                  <a:pt x="2282418" y="0"/>
                </a:lnTo>
                <a:lnTo>
                  <a:pt x="2282418" y="2000673"/>
                </a:lnTo>
                <a:lnTo>
                  <a:pt x="0" y="20006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220" tIns="236220" rIns="236220" bIns="236220" numCol="1" spcCol="1270" anchor="t" anchorCtr="0">
            <a:noAutofit/>
          </a:bodyPr>
          <a:lstStyle/>
          <a:p>
            <a:pPr lvl="0" algn="l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lv-LV" sz="6200" kern="1200"/>
          </a:p>
        </p:txBody>
      </p:sp>
      <p:sp>
        <p:nvSpPr>
          <p:cNvPr id="13" name="Freeform 12"/>
          <p:cNvSpPr/>
          <p:nvPr/>
        </p:nvSpPr>
        <p:spPr>
          <a:xfrm>
            <a:off x="5080184" y="2554146"/>
            <a:ext cx="2282418" cy="2000673"/>
          </a:xfrm>
          <a:custGeom>
            <a:avLst/>
            <a:gdLst>
              <a:gd name="connsiteX0" fmla="*/ 0 w 2282418"/>
              <a:gd name="connsiteY0" fmla="*/ 0 h 2000673"/>
              <a:gd name="connsiteX1" fmla="*/ 2282418 w 2282418"/>
              <a:gd name="connsiteY1" fmla="*/ 0 h 2000673"/>
              <a:gd name="connsiteX2" fmla="*/ 2282418 w 2282418"/>
              <a:gd name="connsiteY2" fmla="*/ 2000673 h 2000673"/>
              <a:gd name="connsiteX3" fmla="*/ 0 w 2282418"/>
              <a:gd name="connsiteY3" fmla="*/ 2000673 h 2000673"/>
              <a:gd name="connsiteX4" fmla="*/ 0 w 2282418"/>
              <a:gd name="connsiteY4" fmla="*/ 0 h 200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418" h="2000673">
                <a:moveTo>
                  <a:pt x="0" y="0"/>
                </a:moveTo>
                <a:lnTo>
                  <a:pt x="2282418" y="0"/>
                </a:lnTo>
                <a:lnTo>
                  <a:pt x="2282418" y="2000673"/>
                </a:lnTo>
                <a:lnTo>
                  <a:pt x="0" y="20006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220" tIns="236220" rIns="236220" bIns="236220" numCol="1" spcCol="1270" anchor="t" anchorCtr="0">
            <a:noAutofit/>
          </a:bodyPr>
          <a:lstStyle/>
          <a:p>
            <a:pPr lvl="0" algn="l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lv-LV" sz="6200" kern="1200"/>
          </a:p>
        </p:txBody>
      </p:sp>
      <p:sp>
        <p:nvSpPr>
          <p:cNvPr id="16" name="Freeform 15"/>
          <p:cNvSpPr/>
          <p:nvPr/>
        </p:nvSpPr>
        <p:spPr>
          <a:xfrm>
            <a:off x="7874310" y="1862736"/>
            <a:ext cx="2282418" cy="2000673"/>
          </a:xfrm>
          <a:custGeom>
            <a:avLst/>
            <a:gdLst>
              <a:gd name="connsiteX0" fmla="*/ 0 w 2282418"/>
              <a:gd name="connsiteY0" fmla="*/ 0 h 2000673"/>
              <a:gd name="connsiteX1" fmla="*/ 2282418 w 2282418"/>
              <a:gd name="connsiteY1" fmla="*/ 0 h 2000673"/>
              <a:gd name="connsiteX2" fmla="*/ 2282418 w 2282418"/>
              <a:gd name="connsiteY2" fmla="*/ 2000673 h 2000673"/>
              <a:gd name="connsiteX3" fmla="*/ 0 w 2282418"/>
              <a:gd name="connsiteY3" fmla="*/ 2000673 h 2000673"/>
              <a:gd name="connsiteX4" fmla="*/ 0 w 2282418"/>
              <a:gd name="connsiteY4" fmla="*/ 0 h 200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418" h="2000673">
                <a:moveTo>
                  <a:pt x="0" y="0"/>
                </a:moveTo>
                <a:lnTo>
                  <a:pt x="2282418" y="0"/>
                </a:lnTo>
                <a:lnTo>
                  <a:pt x="2282418" y="2000673"/>
                </a:lnTo>
                <a:lnTo>
                  <a:pt x="0" y="20006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220" tIns="236220" rIns="236220" bIns="236220" numCol="1" spcCol="1270" anchor="t" anchorCtr="0">
            <a:noAutofit/>
          </a:bodyPr>
          <a:lstStyle/>
          <a:p>
            <a:pPr lvl="0" algn="l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lv-LV" sz="6200" kern="1200"/>
          </a:p>
        </p:txBody>
      </p:sp>
      <p:sp>
        <p:nvSpPr>
          <p:cNvPr id="17" name="Oval 16"/>
          <p:cNvSpPr/>
          <p:nvPr/>
        </p:nvSpPr>
        <p:spPr>
          <a:xfrm>
            <a:off x="651756" y="2149471"/>
            <a:ext cx="398834" cy="398834"/>
          </a:xfrm>
          <a:prstGeom prst="ellipse">
            <a:avLst/>
          </a:prstGeom>
          <a:solidFill>
            <a:srgbClr val="2023D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al 17"/>
          <p:cNvSpPr/>
          <p:nvPr/>
        </p:nvSpPr>
        <p:spPr>
          <a:xfrm>
            <a:off x="644062" y="3748202"/>
            <a:ext cx="398834" cy="398834"/>
          </a:xfrm>
          <a:prstGeom prst="ellipse">
            <a:avLst/>
          </a:prstGeom>
          <a:solidFill>
            <a:srgbClr val="2023D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Oval 18"/>
          <p:cNvSpPr/>
          <p:nvPr/>
        </p:nvSpPr>
        <p:spPr>
          <a:xfrm>
            <a:off x="651756" y="5246228"/>
            <a:ext cx="398834" cy="398834"/>
          </a:xfrm>
          <a:prstGeom prst="ellipse">
            <a:avLst/>
          </a:prstGeom>
          <a:solidFill>
            <a:srgbClr val="2023D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881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/>
          <a:srcRect t="16310"/>
          <a:stretch/>
        </p:blipFill>
        <p:spPr>
          <a:xfrm>
            <a:off x="10126494" y="-2701"/>
            <a:ext cx="2065506" cy="19439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24004" y="6274103"/>
            <a:ext cx="2743200" cy="365125"/>
          </a:xfrm>
        </p:spPr>
        <p:txBody>
          <a:bodyPr/>
          <a:lstStyle/>
          <a:p>
            <a:fld id="{124B4910-06CA-4855-906E-4E1A599A3904}" type="slidenum">
              <a:rPr lang="lv-LV" smtClean="0"/>
              <a:t>7</a:t>
            </a:fld>
            <a:endParaRPr lang="lv-LV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34825" y="415089"/>
            <a:ext cx="8091669" cy="7602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lv-LV" sz="30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Studējošo grupas ar ierobežotām iespējām</a:t>
            </a:r>
          </a:p>
          <a:p>
            <a:pPr algn="ctr">
              <a:lnSpc>
                <a:spcPct val="120000"/>
              </a:lnSpc>
            </a:pPr>
            <a:r>
              <a:rPr lang="lv-LV" sz="3000" b="1" dirty="0">
                <a:solidFill>
                  <a:srgbClr val="2023DC"/>
                </a:solidFill>
                <a:latin typeface="Arial Nova" panose="020B0504020202020204" pitchFamily="34" charset="0"/>
                <a:ea typeface="Verdana" panose="020B0604030504040204" pitchFamily="34" charset="0"/>
              </a:rPr>
              <a:t>(ERASMUS+ mobilitāte)</a:t>
            </a:r>
          </a:p>
        </p:txBody>
      </p:sp>
      <p:sp>
        <p:nvSpPr>
          <p:cNvPr id="4" name="Rectangle 3"/>
          <p:cNvSpPr/>
          <p:nvPr/>
        </p:nvSpPr>
        <p:spPr>
          <a:xfrm>
            <a:off x="5472122" y="3117136"/>
            <a:ext cx="1247755" cy="6237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892551" y="2204438"/>
            <a:ext cx="3719242" cy="31674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t" anchorCtr="0">
            <a:noAutofit/>
          </a:bodyPr>
          <a:lstStyle/>
          <a:p>
            <a:pPr marL="285750" lvl="0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2023D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b="1" dirty="0">
              <a:solidFill>
                <a:srgbClr val="2023D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n-GB" b="1" kern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01992" y="1740058"/>
            <a:ext cx="6775110" cy="4574582"/>
            <a:chOff x="6624877" y="1979906"/>
            <a:chExt cx="3973249" cy="3780649"/>
          </a:xfrm>
          <a:solidFill>
            <a:schemeClr val="bg1">
              <a:lumMod val="95000"/>
            </a:schemeClr>
          </a:solidFill>
        </p:grpSpPr>
        <p:sp>
          <p:nvSpPr>
            <p:cNvPr id="11" name="Freeform 10"/>
            <p:cNvSpPr/>
            <p:nvPr/>
          </p:nvSpPr>
          <p:spPr>
            <a:xfrm>
              <a:off x="6624877" y="1979906"/>
              <a:ext cx="3973249" cy="607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0039" tIns="45721" rIns="85344" bIns="45721" numCol="1" spcCol="1270" anchor="ctr" anchorCtr="0">
              <a:noAutofit/>
            </a:bodyPr>
            <a:lstStyle/>
            <a:p>
              <a:pPr lvl="0" defTabSz="533400" rtl="0">
                <a:lnSpc>
                  <a:spcPct val="90000"/>
                </a:lnSpc>
                <a:spcBef>
                  <a:spcPct val="0"/>
                </a:spcBef>
              </a:pPr>
              <a:r>
                <a:rPr lang="lv-LV" b="1" dirty="0">
                  <a:solidFill>
                    <a:srgbClr val="2023DC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Studējošie ar invaliditāti – </a:t>
              </a:r>
              <a:r>
                <a:rPr lang="lv-LV" dirty="0">
                  <a:solidFill>
                    <a:schemeClr val="tx1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fiziski, garīgi, intelektuāli, maņu traucējumi</a:t>
              </a:r>
              <a:endParaRPr lang="lv-LV" kern="1200" dirty="0">
                <a:solidFill>
                  <a:schemeClr val="tx1"/>
                </a:solidFill>
                <a:latin typeface="Arial Nova" panose="020B0504020202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624877" y="2706462"/>
              <a:ext cx="3973249" cy="6078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0039" tIns="45721" rIns="85344" bIns="45721" numCol="1" spcCol="1270" anchor="ctr" anchorCtr="0">
              <a:noAutofit/>
            </a:bodyPr>
            <a:lstStyle/>
            <a:p>
              <a:pPr lvl="0" defTabSz="533400" rtl="0">
                <a:lnSpc>
                  <a:spcPct val="90000"/>
                </a:lnSpc>
                <a:spcBef>
                  <a:spcPct val="0"/>
                </a:spcBef>
              </a:pPr>
              <a:r>
                <a:rPr lang="lv-LV" b="1" dirty="0">
                  <a:solidFill>
                    <a:srgbClr val="2023DC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Dalībnieki ar veselības problēmām – </a:t>
              </a:r>
              <a:r>
                <a:rPr lang="lv-LV" dirty="0">
                  <a:solidFill>
                    <a:schemeClr val="tx1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smagas slimības, hroniskas saslimšanas, veselības traucējumi</a:t>
              </a:r>
              <a:endParaRPr lang="lv-LV" kern="1200" dirty="0">
                <a:solidFill>
                  <a:schemeClr val="tx1"/>
                </a:solidFill>
                <a:latin typeface="Arial Nova" panose="020B0504020202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624877" y="3455352"/>
              <a:ext cx="3973249" cy="6078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0039" tIns="45720" rIns="85344" bIns="45720" numCol="1" spcCol="1270" anchor="ctr" anchorCtr="0">
              <a:noAutofit/>
            </a:bodyPr>
            <a:lstStyle/>
            <a:p>
              <a:pPr lvl="0" defTabSz="533400" rtl="0">
                <a:lnSpc>
                  <a:spcPct val="90000"/>
                </a:lnSpc>
                <a:spcBef>
                  <a:spcPct val="0"/>
                </a:spcBef>
              </a:pPr>
              <a:r>
                <a:rPr lang="lv-LV" b="1" dirty="0">
                  <a:solidFill>
                    <a:srgbClr val="2023DC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Dalībnieki ar kultūras atšķirībām – </a:t>
              </a:r>
              <a:r>
                <a:rPr lang="lv-LV" dirty="0">
                  <a:solidFill>
                    <a:schemeClr val="tx1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bēgļi, etniskās minoritātes, zīmju valodas lietotāji</a:t>
              </a:r>
              <a:endParaRPr lang="lv-LV" kern="1200" dirty="0">
                <a:solidFill>
                  <a:schemeClr val="tx1"/>
                </a:solidFill>
                <a:latin typeface="Arial Nova" panose="020B0504020202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624877" y="4171638"/>
              <a:ext cx="3973249" cy="72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0039" tIns="45721" rIns="85344" bIns="45720" numCol="1" spcCol="1270" anchor="ctr" anchorCtr="0">
              <a:noAutofit/>
            </a:bodyPr>
            <a:lstStyle/>
            <a:p>
              <a:pPr lvl="0" defTabSz="533400" rtl="0">
                <a:lnSpc>
                  <a:spcPct val="90000"/>
                </a:lnSpc>
                <a:spcBef>
                  <a:spcPct val="0"/>
                </a:spcBef>
              </a:pPr>
              <a:r>
                <a:rPr lang="lv-LV" b="1" dirty="0">
                  <a:solidFill>
                    <a:srgbClr val="2023DC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Dalībnieki ar ekonomiskiem šķēršļiem – </a:t>
              </a:r>
              <a:r>
                <a:rPr lang="lv-LV" dirty="0">
                  <a:solidFill>
                    <a:schemeClr val="tx1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zems dzīves līmenis, zemi ienākumi, strādā paralēli studijām</a:t>
              </a:r>
              <a:endParaRPr lang="lv-LV" kern="1200" dirty="0">
                <a:solidFill>
                  <a:schemeClr val="tx1"/>
                </a:solidFill>
                <a:latin typeface="Arial Nova" panose="020B0504020202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624877" y="5051680"/>
              <a:ext cx="3973249" cy="7088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0039" tIns="45721" rIns="85344" bIns="45720" numCol="1" spcCol="1270" anchor="ctr" anchorCtr="0">
              <a:noAutofit/>
            </a:bodyPr>
            <a:lstStyle/>
            <a:p>
              <a:pPr lvl="0" defTabSz="533400" rtl="0">
                <a:lnSpc>
                  <a:spcPct val="90000"/>
                </a:lnSpc>
                <a:spcBef>
                  <a:spcPct val="0"/>
                </a:spcBef>
              </a:pPr>
              <a:r>
                <a:rPr lang="lv-LV" b="1" dirty="0">
                  <a:solidFill>
                    <a:srgbClr val="2023DC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Dalībnieki pakļauti diskriminācijai – </a:t>
              </a:r>
              <a:r>
                <a:rPr lang="lv-LV" dirty="0">
                  <a:solidFill>
                    <a:schemeClr val="tx1"/>
                  </a:solidFill>
                  <a:latin typeface="Arial Nova" panose="020B0504020202020204" pitchFamily="34" charset="0"/>
                  <a:ea typeface="Verdana" panose="020B0604030504040204" pitchFamily="34" charset="0"/>
                </a:rPr>
                <a:t>dzimuma, vecuma, etniskās izcelsmes, invaliditātes, reliģiskās piederības, seksuālās orientācijas u.c. </a:t>
              </a:r>
              <a:endParaRPr lang="lv-LV" kern="1200" dirty="0">
                <a:solidFill>
                  <a:schemeClr val="tx1"/>
                </a:solidFill>
                <a:latin typeface="Arial Nova" panose="020B050402020202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78459" y="1407574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023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81683" y="1740058"/>
            <a:ext cx="103936" cy="4574582"/>
          </a:xfrm>
          <a:prstGeom prst="rect">
            <a:avLst/>
          </a:prstGeom>
          <a:solidFill>
            <a:srgbClr val="202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2274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49C36C55-09AC-E682-29CB-D4C5A71F7F14}"/>
              </a:ext>
            </a:extLst>
          </p:cNvPr>
          <p:cNvGrpSpPr/>
          <p:nvPr/>
        </p:nvGrpSpPr>
        <p:grpSpPr>
          <a:xfrm>
            <a:off x="4580564" y="1700446"/>
            <a:ext cx="2861277" cy="5168187"/>
            <a:chOff x="4663118" y="1698209"/>
            <a:chExt cx="2861277" cy="516818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5854C10-A200-8122-B90F-DCDFA6021EF2}"/>
                </a:ext>
              </a:extLst>
            </p:cNvPr>
            <p:cNvGrpSpPr/>
            <p:nvPr/>
          </p:nvGrpSpPr>
          <p:grpSpPr>
            <a:xfrm>
              <a:off x="6078047" y="1859293"/>
              <a:ext cx="325400" cy="5000433"/>
              <a:chOff x="6078047" y="1859293"/>
              <a:chExt cx="325400" cy="5000433"/>
            </a:xfrm>
          </p:grpSpPr>
          <p:sp>
            <p:nvSpPr>
              <p:cNvPr id="52" name="Freeform 5">
                <a:extLst>
                  <a:ext uri="{FF2B5EF4-FFF2-40B4-BE49-F238E27FC236}">
                    <a16:creationId xmlns:a16="http://schemas.microsoft.com/office/drawing/2014/main" id="{80FA2A49-4C08-1537-E422-0474739DD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047" y="1859293"/>
                <a:ext cx="325400" cy="3305615"/>
              </a:xfrm>
              <a:custGeom>
                <a:avLst/>
                <a:gdLst>
                  <a:gd name="T0" fmla="*/ 290 w 290"/>
                  <a:gd name="T1" fmla="*/ 0 h 2946"/>
                  <a:gd name="T2" fmla="*/ 290 w 290"/>
                  <a:gd name="T3" fmla="*/ 2946 h 2946"/>
                  <a:gd name="T4" fmla="*/ 0 w 290"/>
                  <a:gd name="T5" fmla="*/ 2946 h 2946"/>
                  <a:gd name="T6" fmla="*/ 0 w 290"/>
                  <a:gd name="T7" fmla="*/ 290 h 2946"/>
                  <a:gd name="T8" fmla="*/ 290 w 290"/>
                  <a:gd name="T9" fmla="*/ 0 h 2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946">
                    <a:moveTo>
                      <a:pt x="290" y="0"/>
                    </a:moveTo>
                    <a:lnTo>
                      <a:pt x="290" y="2946"/>
                    </a:lnTo>
                    <a:lnTo>
                      <a:pt x="0" y="2946"/>
                    </a:lnTo>
                    <a:lnTo>
                      <a:pt x="0" y="29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0308DB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  <p:sp>
            <p:nvSpPr>
              <p:cNvPr id="53" name="Freeform 5">
                <a:extLst>
                  <a:ext uri="{FF2B5EF4-FFF2-40B4-BE49-F238E27FC236}">
                    <a16:creationId xmlns:a16="http://schemas.microsoft.com/office/drawing/2014/main" id="{9B8DEBC1-E374-764B-4B3B-71C4E51D6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047" y="3554111"/>
                <a:ext cx="325400" cy="3305615"/>
              </a:xfrm>
              <a:custGeom>
                <a:avLst/>
                <a:gdLst>
                  <a:gd name="T0" fmla="*/ 290 w 290"/>
                  <a:gd name="T1" fmla="*/ 0 h 2946"/>
                  <a:gd name="T2" fmla="*/ 290 w 290"/>
                  <a:gd name="T3" fmla="*/ 2946 h 2946"/>
                  <a:gd name="T4" fmla="*/ 0 w 290"/>
                  <a:gd name="T5" fmla="*/ 2946 h 2946"/>
                  <a:gd name="T6" fmla="*/ 0 w 290"/>
                  <a:gd name="T7" fmla="*/ 290 h 2946"/>
                  <a:gd name="T8" fmla="*/ 290 w 290"/>
                  <a:gd name="T9" fmla="*/ 0 h 2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946">
                    <a:moveTo>
                      <a:pt x="290" y="0"/>
                    </a:moveTo>
                    <a:lnTo>
                      <a:pt x="290" y="2946"/>
                    </a:lnTo>
                    <a:lnTo>
                      <a:pt x="0" y="2946"/>
                    </a:lnTo>
                    <a:lnTo>
                      <a:pt x="0" y="29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0308DB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E3F891C-A1AC-D51A-8357-DCC6E323F82C}"/>
                </a:ext>
              </a:extLst>
            </p:cNvPr>
            <p:cNvGrpSpPr/>
            <p:nvPr/>
          </p:nvGrpSpPr>
          <p:grpSpPr>
            <a:xfrm>
              <a:off x="6078047" y="1698209"/>
              <a:ext cx="1177654" cy="641823"/>
              <a:chOff x="6078047" y="1698209"/>
              <a:chExt cx="1177654" cy="641823"/>
            </a:xfrm>
          </p:grpSpPr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35EAC1B8-F781-EA8C-A530-1B6909697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047" y="1859293"/>
                <a:ext cx="830331" cy="325400"/>
              </a:xfrm>
              <a:custGeom>
                <a:avLst/>
                <a:gdLst>
                  <a:gd name="T0" fmla="*/ 740 w 740"/>
                  <a:gd name="T1" fmla="*/ 290 h 290"/>
                  <a:gd name="T2" fmla="*/ 0 w 740"/>
                  <a:gd name="T3" fmla="*/ 290 h 290"/>
                  <a:gd name="T4" fmla="*/ 290 w 740"/>
                  <a:gd name="T5" fmla="*/ 0 h 290"/>
                  <a:gd name="T6" fmla="*/ 740 w 740"/>
                  <a:gd name="T7" fmla="*/ 0 h 290"/>
                  <a:gd name="T8" fmla="*/ 740 w 740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0" h="290">
                    <a:moveTo>
                      <a:pt x="740" y="290"/>
                    </a:moveTo>
                    <a:lnTo>
                      <a:pt x="0" y="290"/>
                    </a:lnTo>
                    <a:lnTo>
                      <a:pt x="290" y="0"/>
                    </a:lnTo>
                    <a:lnTo>
                      <a:pt x="740" y="0"/>
                    </a:lnTo>
                    <a:lnTo>
                      <a:pt x="740" y="290"/>
                    </a:lnTo>
                    <a:close/>
                  </a:path>
                </a:pathLst>
              </a:custGeom>
              <a:solidFill>
                <a:srgbClr val="0308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  <p:sp>
            <p:nvSpPr>
              <p:cNvPr id="51" name="Freeform 9">
                <a:extLst>
                  <a:ext uri="{FF2B5EF4-FFF2-40B4-BE49-F238E27FC236}">
                    <a16:creationId xmlns:a16="http://schemas.microsoft.com/office/drawing/2014/main" id="{279B90E6-890A-1716-C51B-2651A9C9D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860" y="1698209"/>
                <a:ext cx="347841" cy="641823"/>
              </a:xfrm>
              <a:custGeom>
                <a:avLst/>
                <a:gdLst>
                  <a:gd name="T0" fmla="*/ 310 w 310"/>
                  <a:gd name="T1" fmla="*/ 286 h 572"/>
                  <a:gd name="T2" fmla="*/ 0 w 310"/>
                  <a:gd name="T3" fmla="*/ 0 h 572"/>
                  <a:gd name="T4" fmla="*/ 0 w 310"/>
                  <a:gd name="T5" fmla="*/ 286 h 572"/>
                  <a:gd name="T6" fmla="*/ 0 w 310"/>
                  <a:gd name="T7" fmla="*/ 572 h 572"/>
                  <a:gd name="T8" fmla="*/ 310 w 310"/>
                  <a:gd name="T9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2">
                    <a:moveTo>
                      <a:pt x="310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2"/>
                    </a:lnTo>
                    <a:lnTo>
                      <a:pt x="310" y="286"/>
                    </a:lnTo>
                    <a:close/>
                  </a:path>
                </a:pathLst>
              </a:custGeom>
              <a:solidFill>
                <a:srgbClr val="0308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</p:grp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353A9DC2-8C4D-6C5D-FB7B-109F191F6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875" y="2393892"/>
              <a:ext cx="347841" cy="642946"/>
            </a:xfrm>
            <a:custGeom>
              <a:avLst/>
              <a:gdLst>
                <a:gd name="T0" fmla="*/ 0 w 310"/>
                <a:gd name="T1" fmla="*/ 286 h 573"/>
                <a:gd name="T2" fmla="*/ 310 w 310"/>
                <a:gd name="T3" fmla="*/ 0 h 573"/>
                <a:gd name="T4" fmla="*/ 310 w 310"/>
                <a:gd name="T5" fmla="*/ 286 h 573"/>
                <a:gd name="T6" fmla="*/ 310 w 310"/>
                <a:gd name="T7" fmla="*/ 573 h 573"/>
                <a:gd name="T8" fmla="*/ 0 w 310"/>
                <a:gd name="T9" fmla="*/ 28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3">
                  <a:moveTo>
                    <a:pt x="0" y="286"/>
                  </a:moveTo>
                  <a:lnTo>
                    <a:pt x="310" y="0"/>
                  </a:lnTo>
                  <a:lnTo>
                    <a:pt x="310" y="286"/>
                  </a:lnTo>
                  <a:lnTo>
                    <a:pt x="310" y="573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7E6D4E-C80C-447B-FF5F-25F8ACFEF95C}"/>
                </a:ext>
              </a:extLst>
            </p:cNvPr>
            <p:cNvGrpSpPr/>
            <p:nvPr/>
          </p:nvGrpSpPr>
          <p:grpSpPr>
            <a:xfrm>
              <a:off x="6475260" y="3892789"/>
              <a:ext cx="326522" cy="2966937"/>
              <a:chOff x="6475260" y="3892789"/>
              <a:chExt cx="326522" cy="2966937"/>
            </a:xfrm>
          </p:grpSpPr>
          <p:sp>
            <p:nvSpPr>
              <p:cNvPr id="48" name="Freeform 21">
                <a:extLst>
                  <a:ext uri="{FF2B5EF4-FFF2-40B4-BE49-F238E27FC236}">
                    <a16:creationId xmlns:a16="http://schemas.microsoft.com/office/drawing/2014/main" id="{317F9A55-24F2-452E-68FC-9DFA7F17A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260" y="3892789"/>
                <a:ext cx="326522" cy="2248626"/>
              </a:xfrm>
              <a:custGeom>
                <a:avLst/>
                <a:gdLst>
                  <a:gd name="T0" fmla="*/ 291 w 291"/>
                  <a:gd name="T1" fmla="*/ 0 h 2004"/>
                  <a:gd name="T2" fmla="*/ 291 w 291"/>
                  <a:gd name="T3" fmla="*/ 2004 h 2004"/>
                  <a:gd name="T4" fmla="*/ 0 w 291"/>
                  <a:gd name="T5" fmla="*/ 2004 h 2004"/>
                  <a:gd name="T6" fmla="*/ 0 w 291"/>
                  <a:gd name="T7" fmla="*/ 291 h 2004"/>
                  <a:gd name="T8" fmla="*/ 291 w 291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2004">
                    <a:moveTo>
                      <a:pt x="291" y="0"/>
                    </a:moveTo>
                    <a:lnTo>
                      <a:pt x="291" y="2004"/>
                    </a:lnTo>
                    <a:lnTo>
                      <a:pt x="0" y="2004"/>
                    </a:lnTo>
                    <a:lnTo>
                      <a:pt x="0" y="291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A5A5A5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749B04A1-93AF-B5E8-0957-D81228AF3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260" y="4611100"/>
                <a:ext cx="326522" cy="2248626"/>
              </a:xfrm>
              <a:custGeom>
                <a:avLst/>
                <a:gdLst>
                  <a:gd name="T0" fmla="*/ 291 w 291"/>
                  <a:gd name="T1" fmla="*/ 0 h 2004"/>
                  <a:gd name="T2" fmla="*/ 291 w 291"/>
                  <a:gd name="T3" fmla="*/ 2004 h 2004"/>
                  <a:gd name="T4" fmla="*/ 0 w 291"/>
                  <a:gd name="T5" fmla="*/ 2004 h 2004"/>
                  <a:gd name="T6" fmla="*/ 0 w 291"/>
                  <a:gd name="T7" fmla="*/ 291 h 2004"/>
                  <a:gd name="T8" fmla="*/ 291 w 291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2004">
                    <a:moveTo>
                      <a:pt x="291" y="0"/>
                    </a:moveTo>
                    <a:lnTo>
                      <a:pt x="291" y="2004"/>
                    </a:lnTo>
                    <a:lnTo>
                      <a:pt x="0" y="2004"/>
                    </a:lnTo>
                    <a:lnTo>
                      <a:pt x="0" y="291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A5A5A5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27EA17E-523B-E854-1FA2-505FCFBC0DE6}"/>
                </a:ext>
              </a:extLst>
            </p:cNvPr>
            <p:cNvGrpSpPr/>
            <p:nvPr/>
          </p:nvGrpSpPr>
          <p:grpSpPr>
            <a:xfrm>
              <a:off x="5680835" y="2556014"/>
              <a:ext cx="325400" cy="4310382"/>
              <a:chOff x="5680835" y="2556014"/>
              <a:chExt cx="325400" cy="4310382"/>
            </a:xfrm>
          </p:grpSpPr>
          <p:sp>
            <p:nvSpPr>
              <p:cNvPr id="46" name="Freeform 13">
                <a:extLst>
                  <a:ext uri="{FF2B5EF4-FFF2-40B4-BE49-F238E27FC236}">
                    <a16:creationId xmlns:a16="http://schemas.microsoft.com/office/drawing/2014/main" id="{BDE54B9E-9855-BAF9-01D4-3E90EC11C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35" y="2556014"/>
                <a:ext cx="325400" cy="2609933"/>
              </a:xfrm>
              <a:custGeom>
                <a:avLst/>
                <a:gdLst>
                  <a:gd name="T0" fmla="*/ 0 w 290"/>
                  <a:gd name="T1" fmla="*/ 0 h 2326"/>
                  <a:gd name="T2" fmla="*/ 0 w 290"/>
                  <a:gd name="T3" fmla="*/ 2326 h 2326"/>
                  <a:gd name="T4" fmla="*/ 290 w 290"/>
                  <a:gd name="T5" fmla="*/ 2326 h 2326"/>
                  <a:gd name="T6" fmla="*/ 290 w 290"/>
                  <a:gd name="T7" fmla="*/ 291 h 2326"/>
                  <a:gd name="T8" fmla="*/ 0 w 290"/>
                  <a:gd name="T9" fmla="*/ 0 h 2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326">
                    <a:moveTo>
                      <a:pt x="0" y="0"/>
                    </a:moveTo>
                    <a:lnTo>
                      <a:pt x="0" y="2326"/>
                    </a:lnTo>
                    <a:lnTo>
                      <a:pt x="290" y="2326"/>
                    </a:lnTo>
                    <a:lnTo>
                      <a:pt x="290" y="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47B94019-17EE-D5F0-77E3-FFF4895EC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835" y="4256463"/>
                <a:ext cx="325400" cy="2609933"/>
              </a:xfrm>
              <a:custGeom>
                <a:avLst/>
                <a:gdLst>
                  <a:gd name="T0" fmla="*/ 0 w 290"/>
                  <a:gd name="T1" fmla="*/ 0 h 2326"/>
                  <a:gd name="T2" fmla="*/ 0 w 290"/>
                  <a:gd name="T3" fmla="*/ 2326 h 2326"/>
                  <a:gd name="T4" fmla="*/ 290 w 290"/>
                  <a:gd name="T5" fmla="*/ 2326 h 2326"/>
                  <a:gd name="T6" fmla="*/ 290 w 290"/>
                  <a:gd name="T7" fmla="*/ 291 h 2326"/>
                  <a:gd name="T8" fmla="*/ 0 w 290"/>
                  <a:gd name="T9" fmla="*/ 0 h 2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326">
                    <a:moveTo>
                      <a:pt x="0" y="0"/>
                    </a:moveTo>
                    <a:lnTo>
                      <a:pt x="0" y="2326"/>
                    </a:lnTo>
                    <a:lnTo>
                      <a:pt x="290" y="2326"/>
                    </a:lnTo>
                    <a:lnTo>
                      <a:pt x="290" y="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7A3C3A7-1715-8D15-56FC-DBDD43E43884}"/>
                </a:ext>
              </a:extLst>
            </p:cNvPr>
            <p:cNvGrpSpPr/>
            <p:nvPr/>
          </p:nvGrpSpPr>
          <p:grpSpPr>
            <a:xfrm>
              <a:off x="5283622" y="4903226"/>
              <a:ext cx="325400" cy="1956500"/>
              <a:chOff x="5283622" y="4903226"/>
              <a:chExt cx="325400" cy="1956500"/>
            </a:xfrm>
          </p:grpSpPr>
          <p:sp>
            <p:nvSpPr>
              <p:cNvPr id="44" name="Freeform 29">
                <a:extLst>
                  <a:ext uri="{FF2B5EF4-FFF2-40B4-BE49-F238E27FC236}">
                    <a16:creationId xmlns:a16="http://schemas.microsoft.com/office/drawing/2014/main" id="{38500139-FAF8-7C0C-9ABB-C034E05F3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622" y="4903226"/>
                <a:ext cx="325400" cy="1605681"/>
              </a:xfrm>
              <a:custGeom>
                <a:avLst/>
                <a:gdLst>
                  <a:gd name="T0" fmla="*/ 0 w 290"/>
                  <a:gd name="T1" fmla="*/ 0 h 1431"/>
                  <a:gd name="T2" fmla="*/ 0 w 290"/>
                  <a:gd name="T3" fmla="*/ 1431 h 1431"/>
                  <a:gd name="T4" fmla="*/ 290 w 290"/>
                  <a:gd name="T5" fmla="*/ 1431 h 1431"/>
                  <a:gd name="T6" fmla="*/ 290 w 290"/>
                  <a:gd name="T7" fmla="*/ 290 h 1431"/>
                  <a:gd name="T8" fmla="*/ 0 w 290"/>
                  <a:gd name="T9" fmla="*/ 0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431">
                    <a:moveTo>
                      <a:pt x="0" y="0"/>
                    </a:moveTo>
                    <a:lnTo>
                      <a:pt x="0" y="1431"/>
                    </a:lnTo>
                    <a:lnTo>
                      <a:pt x="290" y="1431"/>
                    </a:lnTo>
                    <a:lnTo>
                      <a:pt x="290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B00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785F8493-92CB-86C4-9E0A-7EA3B047C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622" y="5254045"/>
                <a:ext cx="325400" cy="1605681"/>
              </a:xfrm>
              <a:custGeom>
                <a:avLst/>
                <a:gdLst>
                  <a:gd name="T0" fmla="*/ 0 w 290"/>
                  <a:gd name="T1" fmla="*/ 0 h 1431"/>
                  <a:gd name="T2" fmla="*/ 0 w 290"/>
                  <a:gd name="T3" fmla="*/ 1431 h 1431"/>
                  <a:gd name="T4" fmla="*/ 290 w 290"/>
                  <a:gd name="T5" fmla="*/ 1431 h 1431"/>
                  <a:gd name="T6" fmla="*/ 290 w 290"/>
                  <a:gd name="T7" fmla="*/ 290 h 1431"/>
                  <a:gd name="T8" fmla="*/ 0 w 290"/>
                  <a:gd name="T9" fmla="*/ 0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431">
                    <a:moveTo>
                      <a:pt x="0" y="0"/>
                    </a:moveTo>
                    <a:lnTo>
                      <a:pt x="0" y="1431"/>
                    </a:lnTo>
                    <a:lnTo>
                      <a:pt x="290" y="1431"/>
                    </a:lnTo>
                    <a:lnTo>
                      <a:pt x="290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B00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D33277C-4BF3-4113-64D8-B99679B4A4EC}"/>
                </a:ext>
              </a:extLst>
            </p:cNvPr>
            <p:cNvGrpSpPr/>
            <p:nvPr/>
          </p:nvGrpSpPr>
          <p:grpSpPr>
            <a:xfrm>
              <a:off x="4899875" y="2393892"/>
              <a:ext cx="1106360" cy="642946"/>
              <a:chOff x="4899875" y="2393892"/>
              <a:chExt cx="1106360" cy="642946"/>
            </a:xfrm>
          </p:grpSpPr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105A2FA4-D64A-46D5-D7CB-583E89875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810" y="2556014"/>
                <a:ext cx="794425" cy="326522"/>
              </a:xfrm>
              <a:custGeom>
                <a:avLst/>
                <a:gdLst>
                  <a:gd name="T0" fmla="*/ 0 w 708"/>
                  <a:gd name="T1" fmla="*/ 291 h 291"/>
                  <a:gd name="T2" fmla="*/ 708 w 708"/>
                  <a:gd name="T3" fmla="*/ 291 h 291"/>
                  <a:gd name="T4" fmla="*/ 418 w 708"/>
                  <a:gd name="T5" fmla="*/ 0 h 291"/>
                  <a:gd name="T6" fmla="*/ 0 w 708"/>
                  <a:gd name="T7" fmla="*/ 0 h 291"/>
                  <a:gd name="T8" fmla="*/ 0 w 708"/>
                  <a:gd name="T9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291">
                    <a:moveTo>
                      <a:pt x="0" y="291"/>
                    </a:moveTo>
                    <a:lnTo>
                      <a:pt x="708" y="291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23C91DDC-92AF-9E14-87DA-0D90B0734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9875" y="2393892"/>
                <a:ext cx="347841" cy="642946"/>
              </a:xfrm>
              <a:custGeom>
                <a:avLst/>
                <a:gdLst>
                  <a:gd name="T0" fmla="*/ 0 w 310"/>
                  <a:gd name="T1" fmla="*/ 286 h 573"/>
                  <a:gd name="T2" fmla="*/ 310 w 310"/>
                  <a:gd name="T3" fmla="*/ 0 h 573"/>
                  <a:gd name="T4" fmla="*/ 310 w 310"/>
                  <a:gd name="T5" fmla="*/ 286 h 573"/>
                  <a:gd name="T6" fmla="*/ 310 w 310"/>
                  <a:gd name="T7" fmla="*/ 573 h 573"/>
                  <a:gd name="T8" fmla="*/ 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0" y="286"/>
                    </a:moveTo>
                    <a:lnTo>
                      <a:pt x="310" y="0"/>
                    </a:lnTo>
                    <a:lnTo>
                      <a:pt x="310" y="286"/>
                    </a:lnTo>
                    <a:lnTo>
                      <a:pt x="310" y="573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CBB911F-1A6C-8779-BA2A-38E73089AD69}"/>
                </a:ext>
              </a:extLst>
            </p:cNvPr>
            <p:cNvGrpSpPr/>
            <p:nvPr/>
          </p:nvGrpSpPr>
          <p:grpSpPr>
            <a:xfrm>
              <a:off x="4663118" y="4740194"/>
              <a:ext cx="945904" cy="641823"/>
              <a:chOff x="4663118" y="4740194"/>
              <a:chExt cx="945904" cy="641823"/>
            </a:xfrm>
          </p:grpSpPr>
          <p:sp>
            <p:nvSpPr>
              <p:cNvPr id="40" name="Freeform 31">
                <a:extLst>
                  <a:ext uri="{FF2B5EF4-FFF2-40B4-BE49-F238E27FC236}">
                    <a16:creationId xmlns:a16="http://schemas.microsoft.com/office/drawing/2014/main" id="{B76A1169-5BA6-FDCA-49C9-E22CF65C7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5053" y="4903226"/>
                <a:ext cx="633969" cy="325400"/>
              </a:xfrm>
              <a:custGeom>
                <a:avLst/>
                <a:gdLst>
                  <a:gd name="T0" fmla="*/ 0 w 565"/>
                  <a:gd name="T1" fmla="*/ 290 h 290"/>
                  <a:gd name="T2" fmla="*/ 565 w 565"/>
                  <a:gd name="T3" fmla="*/ 290 h 290"/>
                  <a:gd name="T4" fmla="*/ 275 w 565"/>
                  <a:gd name="T5" fmla="*/ 0 h 290"/>
                  <a:gd name="T6" fmla="*/ 0 w 565"/>
                  <a:gd name="T7" fmla="*/ 0 h 290"/>
                  <a:gd name="T8" fmla="*/ 0 w 565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5" h="290">
                    <a:moveTo>
                      <a:pt x="0" y="290"/>
                    </a:moveTo>
                    <a:lnTo>
                      <a:pt x="565" y="290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rgbClr val="FFCB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F319305D-0AEE-EE4C-6EC9-06A3E29B4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118" y="4740194"/>
                <a:ext cx="352330" cy="641823"/>
              </a:xfrm>
              <a:custGeom>
                <a:avLst/>
                <a:gdLst>
                  <a:gd name="T0" fmla="*/ 0 w 314"/>
                  <a:gd name="T1" fmla="*/ 286 h 572"/>
                  <a:gd name="T2" fmla="*/ 314 w 314"/>
                  <a:gd name="T3" fmla="*/ 0 h 572"/>
                  <a:gd name="T4" fmla="*/ 314 w 314"/>
                  <a:gd name="T5" fmla="*/ 286 h 572"/>
                  <a:gd name="T6" fmla="*/ 314 w 314"/>
                  <a:gd name="T7" fmla="*/ 572 h 572"/>
                  <a:gd name="T8" fmla="*/ 0 w 314"/>
                  <a:gd name="T9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572">
                    <a:moveTo>
                      <a:pt x="0" y="286"/>
                    </a:moveTo>
                    <a:lnTo>
                      <a:pt x="314" y="0"/>
                    </a:lnTo>
                    <a:lnTo>
                      <a:pt x="314" y="286"/>
                    </a:lnTo>
                    <a:lnTo>
                      <a:pt x="314" y="572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FFCB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9B32A30-36E9-3779-6507-B9FAF545B3BF}"/>
                </a:ext>
              </a:extLst>
            </p:cNvPr>
            <p:cNvGrpSpPr/>
            <p:nvPr/>
          </p:nvGrpSpPr>
          <p:grpSpPr>
            <a:xfrm>
              <a:off x="6475260" y="3725824"/>
              <a:ext cx="1049135" cy="642946"/>
              <a:chOff x="6475260" y="3725824"/>
              <a:chExt cx="1049135" cy="642946"/>
            </a:xfrm>
          </p:grpSpPr>
          <p:sp>
            <p:nvSpPr>
              <p:cNvPr id="38" name="Freeform 23">
                <a:extLst>
                  <a:ext uri="{FF2B5EF4-FFF2-40B4-BE49-F238E27FC236}">
                    <a16:creationId xmlns:a16="http://schemas.microsoft.com/office/drawing/2014/main" id="{6D4A8A64-DB6B-DD5D-B01B-301D81C08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260" y="3892789"/>
                <a:ext cx="732711" cy="326522"/>
              </a:xfrm>
              <a:custGeom>
                <a:avLst/>
                <a:gdLst>
                  <a:gd name="T0" fmla="*/ 653 w 653"/>
                  <a:gd name="T1" fmla="*/ 291 h 291"/>
                  <a:gd name="T2" fmla="*/ 0 w 653"/>
                  <a:gd name="T3" fmla="*/ 291 h 291"/>
                  <a:gd name="T4" fmla="*/ 291 w 653"/>
                  <a:gd name="T5" fmla="*/ 0 h 291"/>
                  <a:gd name="T6" fmla="*/ 653 w 653"/>
                  <a:gd name="T7" fmla="*/ 0 h 291"/>
                  <a:gd name="T8" fmla="*/ 653 w 653"/>
                  <a:gd name="T9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291">
                    <a:moveTo>
                      <a:pt x="653" y="291"/>
                    </a:moveTo>
                    <a:lnTo>
                      <a:pt x="0" y="291"/>
                    </a:lnTo>
                    <a:lnTo>
                      <a:pt x="291" y="0"/>
                    </a:lnTo>
                    <a:lnTo>
                      <a:pt x="653" y="0"/>
                    </a:lnTo>
                    <a:lnTo>
                      <a:pt x="653" y="29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FE54361D-3B30-9C6B-30F2-81CBABC24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065" y="3725824"/>
                <a:ext cx="352330" cy="642946"/>
              </a:xfrm>
              <a:custGeom>
                <a:avLst/>
                <a:gdLst>
                  <a:gd name="T0" fmla="*/ 314 w 314"/>
                  <a:gd name="T1" fmla="*/ 286 h 573"/>
                  <a:gd name="T2" fmla="*/ 0 w 314"/>
                  <a:gd name="T3" fmla="*/ 0 h 573"/>
                  <a:gd name="T4" fmla="*/ 0 w 314"/>
                  <a:gd name="T5" fmla="*/ 286 h 573"/>
                  <a:gd name="T6" fmla="*/ 0 w 314"/>
                  <a:gd name="T7" fmla="*/ 573 h 573"/>
                  <a:gd name="T8" fmla="*/ 314 w 314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573">
                    <a:moveTo>
                      <a:pt x="314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3"/>
                    </a:lnTo>
                    <a:lnTo>
                      <a:pt x="314" y="286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4CD7450-AB63-22C7-4513-ED9CFC24707E}"/>
              </a:ext>
            </a:extLst>
          </p:cNvPr>
          <p:cNvSpPr txBox="1"/>
          <p:nvPr/>
        </p:nvSpPr>
        <p:spPr>
          <a:xfrm>
            <a:off x="1722268" y="264874"/>
            <a:ext cx="9206143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308DB"/>
                </a:solidFill>
                <a:effectLst/>
                <a:uLnTx/>
                <a:uFillTx/>
                <a:latin typeface="Arial Nova" panose="020B0504020202020204" pitchFamily="34" charset="0"/>
                <a:ea typeface="Verdana" panose="020B0604030504040204" pitchFamily="34" charset="0"/>
                <a:cs typeface="Source Sans Pro Black" panose="020B0803030403020204" pitchFamily="34" charset="0"/>
                <a:sym typeface="Gill Sans"/>
              </a:rPr>
              <a:t>Valsts pētījuma programmas – uzmanība pievērst</a:t>
            </a:r>
            <a:r>
              <a:rPr lang="lv-LV" altLang="en-US" sz="2700" b="1" dirty="0">
                <a:solidFill>
                  <a:srgbClr val="0308DB"/>
                </a:solidFill>
                <a:latin typeface="Arial Nova" panose="020B0504020202020204" pitchFamily="34" charset="0"/>
                <a:ea typeface="Verdana" panose="020B0604030504040204" pitchFamily="34" charset="0"/>
                <a:cs typeface="Source Sans Pro Black" panose="020B0803030403020204" pitchFamily="34" charset="0"/>
                <a:sym typeface="Gill Sans"/>
              </a:rPr>
              <a:t>a arī iekļaujošai izglītībai un atbalstam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308DB"/>
              </a:solidFill>
              <a:effectLst/>
              <a:uLnTx/>
              <a:uFillTx/>
              <a:latin typeface="Arial Nova" panose="020B0504020202020204" pitchFamily="34" charset="0"/>
              <a:ea typeface="Verdana" panose="020B0604030504040204" pitchFamily="34" charset="0"/>
              <a:cs typeface="Source Sans Pro Black" panose="020B0803030403020204" pitchFamily="34" charset="0"/>
              <a:sym typeface="Gill San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F1B680F-A557-10A5-6AFE-1023D565C76C}"/>
              </a:ext>
            </a:extLst>
          </p:cNvPr>
          <p:cNvSpPr txBox="1"/>
          <p:nvPr/>
        </p:nvSpPr>
        <p:spPr>
          <a:xfrm>
            <a:off x="319596" y="2396129"/>
            <a:ext cx="48455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Valsts pētījuma programma «Izglītība»</a:t>
            </a:r>
          </a:p>
          <a:p>
            <a:r>
              <a:rPr lang="lv-LV" dirty="0">
                <a:latin typeface="Arial Nova" panose="020B0504020202020204" pitchFamily="34" charset="0"/>
              </a:rPr>
              <a:t>Pieejamais finansējums: </a:t>
            </a:r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4,5 </a:t>
            </a:r>
            <a:r>
              <a:rPr lang="lv-LV" b="1" dirty="0" err="1">
                <a:solidFill>
                  <a:srgbClr val="1A06BF"/>
                </a:solidFill>
                <a:latin typeface="Arial Nova" panose="020B0504020202020204" pitchFamily="34" charset="0"/>
              </a:rPr>
              <a:t>milj</a:t>
            </a:r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 </a:t>
            </a:r>
            <a:r>
              <a:rPr lang="lv-LV" b="1" dirty="0" err="1">
                <a:solidFill>
                  <a:srgbClr val="1A06BF"/>
                </a:solidFill>
                <a:latin typeface="Arial Nova" panose="020B0504020202020204" pitchFamily="34" charset="0"/>
              </a:rPr>
              <a:t>euro</a:t>
            </a:r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 </a:t>
            </a:r>
            <a:r>
              <a:rPr lang="lv-LV" dirty="0">
                <a:latin typeface="Arial Nova" panose="020B0504020202020204" pitchFamily="34" charset="0"/>
              </a:rPr>
              <a:t>(periods 2023.-2026. gads)</a:t>
            </a:r>
            <a:endParaRPr lang="lv-LV" b="1" dirty="0">
              <a:solidFill>
                <a:srgbClr val="1A06BF"/>
              </a:solidFill>
              <a:latin typeface="Arial Nova" panose="020B0504020202020204" pitchFamily="34" charset="0"/>
            </a:endParaRPr>
          </a:p>
          <a:p>
            <a:endParaRPr lang="lv-LV" dirty="0"/>
          </a:p>
          <a:p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Fokuss: </a:t>
            </a:r>
            <a:r>
              <a:rPr lang="lv-LV" dirty="0">
                <a:latin typeface="Arial Nova" panose="020B0504020202020204" pitchFamily="34" charset="0"/>
              </a:rPr>
              <a:t>agrīnas iekļaušanas risku diagnostika</a:t>
            </a:r>
          </a:p>
          <a:p>
            <a:endParaRPr lang="lv-LV" dirty="0">
              <a:latin typeface="Arial Nova" panose="020B0504020202020204" pitchFamily="34" charset="0"/>
            </a:endParaRPr>
          </a:p>
          <a:p>
            <a:r>
              <a:rPr lang="lv-LV" dirty="0">
                <a:latin typeface="Arial Nova" panose="020B0504020202020204" pitchFamily="34" charset="0"/>
              </a:rPr>
              <a:t>Projekts </a:t>
            </a:r>
            <a:r>
              <a:rPr lang="lv-LV" b="1" dirty="0">
                <a:latin typeface="Arial Nova" panose="020B0504020202020204" pitchFamily="34" charset="0"/>
              </a:rPr>
              <a:t>«</a:t>
            </a:r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Individualizēta un personalizēta atbalsta sistēma skolēnu </a:t>
            </a:r>
            <a:r>
              <a:rPr lang="lv-LV" b="1" dirty="0" err="1">
                <a:solidFill>
                  <a:srgbClr val="1A06BF"/>
                </a:solidFill>
                <a:latin typeface="Arial Nova" panose="020B0504020202020204" pitchFamily="34" charset="0"/>
              </a:rPr>
              <a:t>tekstpratības</a:t>
            </a:r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, </a:t>
            </a:r>
            <a:r>
              <a:rPr lang="lv-LV" b="1" dirty="0" err="1">
                <a:solidFill>
                  <a:srgbClr val="1A06BF"/>
                </a:solidFill>
                <a:latin typeface="Arial Nova" panose="020B0504020202020204" pitchFamily="34" charset="0"/>
              </a:rPr>
              <a:t>rēķinpratības</a:t>
            </a:r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 un dabaszinātniskās </a:t>
            </a:r>
            <a:r>
              <a:rPr lang="lv-LV" b="1" dirty="0" err="1">
                <a:solidFill>
                  <a:srgbClr val="1A06BF"/>
                </a:solidFill>
                <a:latin typeface="Arial Nova" panose="020B0504020202020204" pitchFamily="34" charset="0"/>
              </a:rPr>
              <a:t>pratības</a:t>
            </a:r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 attīstīšanai»</a:t>
            </a:r>
          </a:p>
          <a:p>
            <a:endParaRPr lang="lv-LV" b="1" dirty="0">
              <a:solidFill>
                <a:srgbClr val="1A06BF"/>
              </a:solidFill>
              <a:latin typeface="Arial Nova" panose="020B0504020202020204" pitchFamily="34" charset="0"/>
            </a:endParaRPr>
          </a:p>
          <a:p>
            <a:r>
              <a:rPr lang="lv-LV" dirty="0">
                <a:latin typeface="Arial Nova" panose="020B0504020202020204" pitchFamily="34" charset="0"/>
              </a:rPr>
              <a:t>Īsteno: </a:t>
            </a:r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Latvijas Universitāte, Rēzeknes Tehnoloģiju akadēmija</a:t>
            </a:r>
          </a:p>
          <a:p>
            <a:endParaRPr lang="lv-LV" dirty="0"/>
          </a:p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928CE37-B25E-9194-B08B-DBABA14D0113}"/>
              </a:ext>
            </a:extLst>
          </p:cNvPr>
          <p:cNvSpPr txBox="1"/>
          <p:nvPr/>
        </p:nvSpPr>
        <p:spPr>
          <a:xfrm>
            <a:off x="7416033" y="1502688"/>
            <a:ext cx="448498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Valsts pētījuma programma «Letonika latviskas un eiropeiskas attīstībai»</a:t>
            </a:r>
          </a:p>
          <a:p>
            <a:r>
              <a:rPr lang="lv-LV" dirty="0">
                <a:latin typeface="Arial Nova" panose="020B0504020202020204" pitchFamily="34" charset="0"/>
              </a:rPr>
              <a:t>Pieejamais finansējums: </a:t>
            </a:r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6,2 </a:t>
            </a:r>
            <a:r>
              <a:rPr lang="lv-LV" b="1" dirty="0" err="1">
                <a:solidFill>
                  <a:srgbClr val="1A06BF"/>
                </a:solidFill>
                <a:latin typeface="Arial Nova" panose="020B0504020202020204" pitchFamily="34" charset="0"/>
              </a:rPr>
              <a:t>milj</a:t>
            </a:r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 </a:t>
            </a:r>
            <a:r>
              <a:rPr lang="lv-LV" b="1" dirty="0" err="1">
                <a:solidFill>
                  <a:srgbClr val="1A06BF"/>
                </a:solidFill>
                <a:latin typeface="Arial Nova" panose="020B0504020202020204" pitchFamily="34" charset="0"/>
              </a:rPr>
              <a:t>euro</a:t>
            </a:r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 </a:t>
            </a:r>
            <a:r>
              <a:rPr lang="lv-LV" dirty="0">
                <a:latin typeface="Arial Nova" panose="020B0504020202020204" pitchFamily="34" charset="0"/>
              </a:rPr>
              <a:t>(periods 2021.-2024. gads)</a:t>
            </a:r>
            <a:endParaRPr lang="lv-LV" b="1" dirty="0">
              <a:solidFill>
                <a:srgbClr val="1A06BF"/>
              </a:solidFill>
              <a:latin typeface="Arial Nova" panose="020B0504020202020204" pitchFamily="34" charset="0"/>
            </a:endParaRPr>
          </a:p>
          <a:p>
            <a:endParaRPr lang="lv-LV" dirty="0"/>
          </a:p>
          <a:p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Fokuss: </a:t>
            </a:r>
            <a:r>
              <a:rPr lang="lv-LV" dirty="0">
                <a:latin typeface="Arial Nova" panose="020B0504020202020204" pitchFamily="34" charset="0"/>
              </a:rPr>
              <a:t>latviešu nedzirdīgo zīmju valodas pētniecība</a:t>
            </a:r>
          </a:p>
          <a:p>
            <a:endParaRPr lang="lv-LV" dirty="0">
              <a:latin typeface="Arial Nova" panose="020B0504020202020204" pitchFamily="34" charset="0"/>
            </a:endParaRPr>
          </a:p>
          <a:p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Ilggadējs sadarbības partneris </a:t>
            </a:r>
            <a:r>
              <a:rPr lang="lv-LV" dirty="0">
                <a:latin typeface="Arial Nova" panose="020B0504020202020204" pitchFamily="34" charset="0"/>
              </a:rPr>
              <a:t>VPP stratēģiskajā padomē «</a:t>
            </a:r>
            <a:r>
              <a:rPr lang="lv-LV" b="1" dirty="0" err="1">
                <a:solidFill>
                  <a:srgbClr val="1A06BF"/>
                </a:solidFill>
                <a:latin typeface="Arial Nova" panose="020B0504020202020204" pitchFamily="34" charset="0"/>
              </a:rPr>
              <a:t>Sustento</a:t>
            </a:r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»</a:t>
            </a:r>
          </a:p>
          <a:p>
            <a:endParaRPr lang="lv-LV" dirty="0">
              <a:latin typeface="Arial Nova" panose="020B0504020202020204" pitchFamily="34" charset="0"/>
            </a:endParaRPr>
          </a:p>
          <a:p>
            <a:r>
              <a:rPr lang="lv-LV" dirty="0">
                <a:latin typeface="Arial Nova" panose="020B0504020202020204" pitchFamily="34" charset="0"/>
              </a:rPr>
              <a:t>Projekts </a:t>
            </a:r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«Mūsdienu latviešu valodas izpēte un valodu tehnoloģiju attīstība»</a:t>
            </a:r>
          </a:p>
          <a:p>
            <a:endParaRPr lang="lv-LV" b="1" dirty="0">
              <a:solidFill>
                <a:srgbClr val="1A06BF"/>
              </a:solidFill>
              <a:latin typeface="Arial Nova" panose="020B0504020202020204" pitchFamily="34" charset="0"/>
            </a:endParaRPr>
          </a:p>
          <a:p>
            <a:r>
              <a:rPr lang="lv-LV" dirty="0">
                <a:latin typeface="Arial Nova" panose="020B0504020202020204" pitchFamily="34" charset="0"/>
              </a:rPr>
              <a:t>Īsteno: </a:t>
            </a:r>
            <a:r>
              <a:rPr lang="lv-LV" b="1" dirty="0">
                <a:solidFill>
                  <a:srgbClr val="1A06BF"/>
                </a:solidFill>
                <a:latin typeface="Arial Nova" panose="020B0504020202020204" pitchFamily="34" charset="0"/>
              </a:rPr>
              <a:t>Latvijas Universitātes Matemātikas un informātikas institūts, Latvijas Universitāte, Latvijas Universitātes Literatūras, folkloras un mākslas institūts, RTU Liepāja</a:t>
            </a:r>
          </a:p>
        </p:txBody>
      </p:sp>
    </p:spTree>
    <p:extLst>
      <p:ext uri="{BB962C8B-B14F-4D97-AF65-F5344CB8AC3E}">
        <p14:creationId xmlns:p14="http://schemas.microsoft.com/office/powerpoint/2010/main" val="115241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5532" y="-269041"/>
            <a:ext cx="6867426" cy="7405511"/>
          </a:xfrm>
          <a:prstGeom prst="rect">
            <a:avLst/>
          </a:prstGeom>
        </p:spPr>
      </p:pic>
      <p:sp>
        <p:nvSpPr>
          <p:cNvPr id="5" name="Rectangle 8"/>
          <p:cNvSpPr/>
          <p:nvPr/>
        </p:nvSpPr>
        <p:spPr>
          <a:xfrm flipV="1">
            <a:off x="2" y="-9427"/>
            <a:ext cx="6429401" cy="6876854"/>
          </a:xfrm>
          <a:custGeom>
            <a:avLst/>
            <a:gdLst>
              <a:gd name="connsiteX0" fmla="*/ 0 w 6099463"/>
              <a:gd name="connsiteY0" fmla="*/ 0 h 6858000"/>
              <a:gd name="connsiteX1" fmla="*/ 6099463 w 6099463"/>
              <a:gd name="connsiteY1" fmla="*/ 0 h 6858000"/>
              <a:gd name="connsiteX2" fmla="*/ 6099463 w 6099463"/>
              <a:gd name="connsiteY2" fmla="*/ 6858000 h 6858000"/>
              <a:gd name="connsiteX3" fmla="*/ 0 w 6099463"/>
              <a:gd name="connsiteY3" fmla="*/ 6858000 h 6858000"/>
              <a:gd name="connsiteX4" fmla="*/ 0 w 6099463"/>
              <a:gd name="connsiteY4" fmla="*/ 0 h 6858000"/>
              <a:gd name="connsiteX0" fmla="*/ 0 w 6099463"/>
              <a:gd name="connsiteY0" fmla="*/ 0 h 6867427"/>
              <a:gd name="connsiteX1" fmla="*/ 6099463 w 6099463"/>
              <a:gd name="connsiteY1" fmla="*/ 0 h 6867427"/>
              <a:gd name="connsiteX2" fmla="*/ 4892832 w 6099463"/>
              <a:gd name="connsiteY2" fmla="*/ 6867427 h 6867427"/>
              <a:gd name="connsiteX3" fmla="*/ 0 w 6099463"/>
              <a:gd name="connsiteY3" fmla="*/ 6858000 h 6867427"/>
              <a:gd name="connsiteX4" fmla="*/ 0 w 6099463"/>
              <a:gd name="connsiteY4" fmla="*/ 0 h 6867427"/>
              <a:gd name="connsiteX0" fmla="*/ 0 w 6429401"/>
              <a:gd name="connsiteY0" fmla="*/ 9427 h 6876854"/>
              <a:gd name="connsiteX1" fmla="*/ 6429401 w 6429401"/>
              <a:gd name="connsiteY1" fmla="*/ 0 h 6876854"/>
              <a:gd name="connsiteX2" fmla="*/ 4892832 w 6429401"/>
              <a:gd name="connsiteY2" fmla="*/ 6876854 h 6876854"/>
              <a:gd name="connsiteX3" fmla="*/ 0 w 6429401"/>
              <a:gd name="connsiteY3" fmla="*/ 6867427 h 6876854"/>
              <a:gd name="connsiteX4" fmla="*/ 0 w 6429401"/>
              <a:gd name="connsiteY4" fmla="*/ 9427 h 68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9401" h="6876854">
                <a:moveTo>
                  <a:pt x="0" y="9427"/>
                </a:moveTo>
                <a:lnTo>
                  <a:pt x="6429401" y="0"/>
                </a:lnTo>
                <a:lnTo>
                  <a:pt x="4892832" y="6876854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1A06BF"/>
          </a:solidFill>
          <a:ln>
            <a:solidFill>
              <a:srgbClr val="202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8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35208" y="3164371"/>
            <a:ext cx="60461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lv-LV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Paldies par </a:t>
            </a:r>
          </a:p>
          <a:p>
            <a:pPr algn="ctr"/>
            <a:r>
              <a:rPr lang="lv-LV" sz="3200" b="1" dirty="0">
                <a:solidFill>
                  <a:schemeClr val="bg1"/>
                </a:solidFill>
                <a:latin typeface="Verdana" panose="020B0604030504040204" pitchFamily="34" charset="0"/>
              </a:rPr>
              <a:t>uzmanību!</a:t>
            </a:r>
          </a:p>
        </p:txBody>
      </p:sp>
    </p:spTree>
    <p:extLst>
      <p:ext uri="{BB962C8B-B14F-4D97-AF65-F5344CB8AC3E}">
        <p14:creationId xmlns:p14="http://schemas.microsoft.com/office/powerpoint/2010/main" val="292070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617</Words>
  <Application>Microsoft Office PowerPoint</Application>
  <PresentationFormat>Widescreen</PresentationFormat>
  <Paragraphs>121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Nova</vt:lpstr>
      <vt:lpstr>Arial Nova Cond</vt:lpstr>
      <vt:lpstr>Calibri</vt:lpstr>
      <vt:lpstr>Calibri Light</vt:lpstr>
      <vt:lpstr>linea-basic-10</vt:lpstr>
      <vt:lpstr>Source Sans Pro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Dace Jansone</dc:creator>
  <cp:lastModifiedBy>Elīza Dāldere</cp:lastModifiedBy>
  <cp:revision>41</cp:revision>
  <dcterms:created xsi:type="dcterms:W3CDTF">2022-09-20T19:47:59Z</dcterms:created>
  <dcterms:modified xsi:type="dcterms:W3CDTF">2024-10-22T10:41:48Z</dcterms:modified>
</cp:coreProperties>
</file>