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B9D5"/>
    <a:srgbClr val="F8A15A"/>
    <a:srgbClr val="F9AD6F"/>
    <a:srgbClr val="B8A9CB"/>
    <a:srgbClr val="ED9E93"/>
    <a:srgbClr val="D5939B"/>
    <a:srgbClr val="D68496"/>
    <a:srgbClr val="E88578"/>
    <a:srgbClr val="D68697"/>
    <a:srgbClr val="FF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992" y="-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686B-DEB3-4CBD-B4B5-4E6E37938983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89376-CD9B-46DB-A5C7-9A347955587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390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5FE03-99CD-4EA1-BBB2-0309DF5EC22F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4763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634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168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37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799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732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54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580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042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813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034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417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7633C-1231-4B16-B189-C1DE1FFC1B16}" type="datetimeFigureOut">
              <a:rPr lang="lv-LV" smtClean="0"/>
              <a:t>21.01.2025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388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500" y="3082531"/>
            <a:ext cx="342900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lv-LV" sz="1350" dirty="0">
              <a:latin typeface="Calibri" pitchFamily="34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827584" y="540979"/>
            <a:ext cx="7776864" cy="75507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lv-LV" sz="15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lv-LV" sz="1800" b="1" dirty="0">
                <a:latin typeface="Times New Roman" pitchFamily="18" charset="0"/>
                <a:cs typeface="Times New Roman" pitchFamily="18" charset="0"/>
              </a:rPr>
              <a:t>Klientu vietu sadalījums valsts sociālās aprūpes centru (VSAC) filiālēs uz 01.01.2025.</a:t>
            </a:r>
          </a:p>
          <a:p>
            <a:pPr>
              <a:defRPr/>
            </a:pPr>
            <a:endParaRPr lang="lv-LV" sz="135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lv-LV" sz="135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Latvijas-administrativa-iedalijuma-karte-2-grupa9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4263" y="1403341"/>
            <a:ext cx="6348146" cy="4207214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1847888" y="2512289"/>
            <a:ext cx="1007715" cy="501112"/>
          </a:xfrm>
          <a:prstGeom prst="wedgeRoundRectCallout">
            <a:avLst>
              <a:gd name="adj1" fmla="val 9408"/>
              <a:gd name="adj2" fmla="val -2147"/>
              <a:gd name="adj3" fmla="val 16667"/>
            </a:avLst>
          </a:prstGeom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Dundaga 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1888399" y="3042593"/>
            <a:ext cx="1073242" cy="722115"/>
          </a:xfrm>
          <a:prstGeom prst="wedgeRoundRectCallout">
            <a:avLst>
              <a:gd name="adj1" fmla="val -29437"/>
              <a:gd name="adj2" fmla="val 30982"/>
              <a:gd name="adj3" fmla="val 16667"/>
            </a:avLst>
          </a:prstGeom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Veģi 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949921" y="3373695"/>
            <a:ext cx="1011543" cy="559018"/>
          </a:xfrm>
          <a:prstGeom prst="wedgeRoundRectCallout">
            <a:avLst>
              <a:gd name="adj1" fmla="val 60680"/>
              <a:gd name="adj2" fmla="val 64972"/>
              <a:gd name="adj3" fmla="val 16667"/>
            </a:avLst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Liepāja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 v.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v-LV" sz="9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lv-LV" sz="9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v.bērniem</a:t>
            </a:r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68 </a:t>
            </a:r>
            <a:r>
              <a:rPr lang="lv-LV" sz="9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1985195" y="3779734"/>
            <a:ext cx="829877" cy="538715"/>
          </a:xfrm>
          <a:prstGeom prst="wedgeRoundRectCallout">
            <a:avLst>
              <a:gd name="adj1" fmla="val -44340"/>
              <a:gd name="adj2" fmla="val 14857"/>
              <a:gd name="adj3" fmla="val 16667"/>
            </a:avLst>
          </a:prstGeom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Aizvīķi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1316030" y="2941870"/>
            <a:ext cx="876399" cy="382156"/>
          </a:xfrm>
          <a:prstGeom prst="wedgeRoundRectCallout">
            <a:avLst>
              <a:gd name="adj1" fmla="val 33549"/>
              <a:gd name="adj2" fmla="val 25267"/>
              <a:gd name="adj3" fmla="val 16667"/>
            </a:avLst>
          </a:prstGeom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Gudenieki</a:t>
            </a:r>
          </a:p>
          <a:p>
            <a:pPr algn="ctr"/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39 </a:t>
            </a:r>
            <a:r>
              <a:rPr lang="lv-LV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>
            <a:off x="3714727" y="3880772"/>
            <a:ext cx="1111417" cy="539179"/>
          </a:xfrm>
          <a:prstGeom prst="wedgeRoundRectCallout">
            <a:avLst>
              <a:gd name="adj1" fmla="val -34364"/>
              <a:gd name="adj2" fmla="val 3060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rgbClr val="C6B9D5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Iecava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93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AutoShape 21"/>
          <p:cNvSpPr>
            <a:spLocks noChangeArrowheads="1"/>
          </p:cNvSpPr>
          <p:nvPr/>
        </p:nvSpPr>
        <p:spPr bwMode="auto">
          <a:xfrm>
            <a:off x="2733199" y="3267591"/>
            <a:ext cx="1111860" cy="576576"/>
          </a:xfrm>
          <a:prstGeom prst="wedgeRoundRectCallout">
            <a:avLst>
              <a:gd name="adj1" fmla="val 2051"/>
              <a:gd name="adj2" fmla="val 3023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Lielbērze</a:t>
            </a:r>
          </a:p>
          <a:p>
            <a:pPr algn="ctr"/>
            <a:r>
              <a:rPr lang="lv-LV" sz="105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135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AutoShape 22"/>
          <p:cNvSpPr>
            <a:spLocks noChangeArrowheads="1"/>
          </p:cNvSpPr>
          <p:nvPr/>
        </p:nvSpPr>
        <p:spPr bwMode="auto">
          <a:xfrm>
            <a:off x="4804931" y="3767855"/>
            <a:ext cx="1143378" cy="664687"/>
          </a:xfrm>
          <a:prstGeom prst="wedgeRoundRectCallout">
            <a:avLst>
              <a:gd name="adj1" fmla="val -23921"/>
              <a:gd name="adj2" fmla="val 19741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Jelgava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AutoShape 23"/>
          <p:cNvSpPr>
            <a:spLocks noChangeArrowheads="1"/>
          </p:cNvSpPr>
          <p:nvPr/>
        </p:nvSpPr>
        <p:spPr bwMode="auto">
          <a:xfrm>
            <a:off x="2730041" y="2850290"/>
            <a:ext cx="864625" cy="397332"/>
          </a:xfrm>
          <a:prstGeom prst="wedgeRoundRectCallout">
            <a:avLst>
              <a:gd name="adj1" fmla="val 21805"/>
              <a:gd name="adj2" fmla="val 26396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Ķīši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AutoShape 24"/>
          <p:cNvSpPr>
            <a:spLocks noChangeArrowheads="1"/>
          </p:cNvSpPr>
          <p:nvPr/>
        </p:nvSpPr>
        <p:spPr bwMode="auto">
          <a:xfrm>
            <a:off x="2697483" y="3808722"/>
            <a:ext cx="1093480" cy="623248"/>
          </a:xfrm>
          <a:prstGeom prst="wedgeRoundRectCallout">
            <a:avLst>
              <a:gd name="adj1" fmla="val 22222"/>
              <a:gd name="adj2" fmla="val 4001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Ziedkalne</a:t>
            </a:r>
          </a:p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137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AutoShape 26"/>
          <p:cNvSpPr>
            <a:spLocks noChangeArrowheads="1"/>
          </p:cNvSpPr>
          <p:nvPr/>
        </p:nvSpPr>
        <p:spPr bwMode="auto">
          <a:xfrm>
            <a:off x="6472264" y="4318449"/>
            <a:ext cx="1118153" cy="663485"/>
          </a:xfrm>
          <a:prstGeom prst="wedgeRoundRectCallout">
            <a:avLst>
              <a:gd name="adj1" fmla="val -95871"/>
              <a:gd name="adj2" fmla="val 7178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lv-LV" sz="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Kalkūni                       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lv-LV" sz="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27"/>
          <p:cNvSpPr>
            <a:spLocks noChangeArrowheads="1"/>
          </p:cNvSpPr>
          <p:nvPr/>
        </p:nvSpPr>
        <p:spPr bwMode="auto">
          <a:xfrm>
            <a:off x="5923084" y="3731366"/>
            <a:ext cx="1224111" cy="726484"/>
          </a:xfrm>
          <a:prstGeom prst="wedgeRoundRectCallout">
            <a:avLst>
              <a:gd name="adj1" fmla="val -2923"/>
              <a:gd name="adj2" fmla="val 32023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lv-LV" sz="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Kalupe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AutoShape 28"/>
          <p:cNvSpPr>
            <a:spLocks noChangeArrowheads="1"/>
          </p:cNvSpPr>
          <p:nvPr/>
        </p:nvSpPr>
        <p:spPr bwMode="auto">
          <a:xfrm>
            <a:off x="7017136" y="3779734"/>
            <a:ext cx="837874" cy="518157"/>
          </a:xfrm>
          <a:prstGeom prst="wedgeRoundRectCallout">
            <a:avLst>
              <a:gd name="adj1" fmla="val -24340"/>
              <a:gd name="adj2" fmla="val 40389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Krastiņi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AutoShape 29"/>
          <p:cNvSpPr>
            <a:spLocks noChangeArrowheads="1"/>
          </p:cNvSpPr>
          <p:nvPr/>
        </p:nvSpPr>
        <p:spPr bwMode="auto">
          <a:xfrm>
            <a:off x="6284666" y="2941870"/>
            <a:ext cx="1260710" cy="837482"/>
          </a:xfrm>
          <a:prstGeom prst="wedgeRoundRectCallout">
            <a:avLst>
              <a:gd name="adj1" fmla="val 17248"/>
              <a:gd name="adj2" fmla="val 4834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Litene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199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AutoShape 31"/>
          <p:cNvSpPr>
            <a:spLocks noChangeArrowheads="1"/>
          </p:cNvSpPr>
          <p:nvPr/>
        </p:nvSpPr>
        <p:spPr bwMode="auto">
          <a:xfrm>
            <a:off x="5352753" y="4356457"/>
            <a:ext cx="1119511" cy="743340"/>
          </a:xfrm>
          <a:prstGeom prst="wedgeRoundRectCallout">
            <a:avLst>
              <a:gd name="adj1" fmla="val -8321"/>
              <a:gd name="adj2" fmla="val 3712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Mēmele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AutoShape 33"/>
          <p:cNvSpPr>
            <a:spLocks noChangeArrowheads="1"/>
          </p:cNvSpPr>
          <p:nvPr/>
        </p:nvSpPr>
        <p:spPr bwMode="auto">
          <a:xfrm>
            <a:off x="4900457" y="2888389"/>
            <a:ext cx="1434283" cy="876319"/>
          </a:xfrm>
          <a:prstGeom prst="wedgeRoundRectCallout">
            <a:avLst>
              <a:gd name="adj1" fmla="val -21079"/>
              <a:gd name="adj2" fmla="val 5000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Ropaži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268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AutoShape 35"/>
          <p:cNvSpPr>
            <a:spLocks noChangeArrowheads="1"/>
          </p:cNvSpPr>
          <p:nvPr/>
        </p:nvSpPr>
        <p:spPr bwMode="auto">
          <a:xfrm>
            <a:off x="5401778" y="2069644"/>
            <a:ext cx="1266947" cy="845025"/>
          </a:xfrm>
          <a:prstGeom prst="wedgeRoundRectCallout">
            <a:avLst>
              <a:gd name="adj1" fmla="val -7684"/>
              <a:gd name="adj2" fmla="val 3686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Rūja</a:t>
            </a:r>
          </a:p>
          <a:p>
            <a:pPr algn="ctr"/>
            <a:r>
              <a:rPr lang="lv-LV" sz="105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245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AutoShape 36"/>
          <p:cNvSpPr>
            <a:spLocks noChangeArrowheads="1"/>
          </p:cNvSpPr>
          <p:nvPr/>
        </p:nvSpPr>
        <p:spPr bwMode="auto">
          <a:xfrm>
            <a:off x="6409439" y="2398799"/>
            <a:ext cx="821545" cy="475980"/>
          </a:xfrm>
          <a:prstGeom prst="wedgeRoundRectCallout">
            <a:avLst>
              <a:gd name="adj1" fmla="val -36342"/>
              <a:gd name="adj2" fmla="val 3038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6B9D5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Valka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899722" y="4687931"/>
            <a:ext cx="2050046" cy="87716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“Kurzeme”</a:t>
            </a:r>
          </a:p>
          <a:p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 filiāles) 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699 v. </a:t>
            </a:r>
          </a:p>
          <a:p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(12 v. bērniem/ 687 </a:t>
            </a:r>
            <a:r>
              <a:rPr lang="lv-LV" sz="10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lv-LV" sz="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3567771" y="1342202"/>
            <a:ext cx="2270442" cy="854080"/>
          </a:xfrm>
          <a:prstGeom prst="rect">
            <a:avLst/>
          </a:prstGeom>
          <a:solidFill>
            <a:srgbClr val="F8A15A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“Rīga”                 </a:t>
            </a:r>
          </a:p>
          <a:p>
            <a:r>
              <a:rPr lang="lv-LV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 filiāles)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693 v.                                              (</a:t>
            </a:r>
            <a:r>
              <a:rPr lang="lv-LV" sz="105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103 v. bērniem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/590 </a:t>
            </a:r>
            <a:r>
              <a:rPr lang="lv-LV" sz="10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 flipH="1">
            <a:off x="179511" y="1103932"/>
            <a:ext cx="3312367" cy="523220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Kopā 4 VSAC ar 25 filiālēm ir 3444 v.               (115  v. bērniem/ 3329 v. p.)</a:t>
            </a:r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7169146" y="5608587"/>
            <a:ext cx="515132" cy="18466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lv-LV" sz="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32"/>
          <p:cNvSpPr txBox="1">
            <a:spLocks noChangeArrowheads="1"/>
          </p:cNvSpPr>
          <p:nvPr/>
        </p:nvSpPr>
        <p:spPr bwMode="auto">
          <a:xfrm>
            <a:off x="3305306" y="4442158"/>
            <a:ext cx="1995976" cy="830997"/>
          </a:xfrm>
          <a:prstGeom prst="rect">
            <a:avLst/>
          </a:prstGeom>
          <a:solidFill>
            <a:srgbClr val="C6B9D5"/>
          </a:solidFill>
          <a:ln w="19050">
            <a:solidFill>
              <a:srgbClr val="C6B9D5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“Zemgale” </a:t>
            </a:r>
          </a:p>
          <a:p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(8 filiāles)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1228v.p.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" name="AutoShape 11"/>
          <p:cNvSpPr>
            <a:spLocks noChangeArrowheads="1"/>
          </p:cNvSpPr>
          <p:nvPr/>
        </p:nvSpPr>
        <p:spPr bwMode="auto">
          <a:xfrm>
            <a:off x="840652" y="4005637"/>
            <a:ext cx="1281472" cy="641422"/>
          </a:xfrm>
          <a:prstGeom prst="wedgeRoundRectCallout">
            <a:avLst>
              <a:gd name="adj1" fmla="val 24975"/>
              <a:gd name="adj2" fmla="val 48993"/>
              <a:gd name="adj3" fmla="val 16667"/>
            </a:avLst>
          </a:prstGeom>
          <a:solidFill>
            <a:schemeClr val="accent3">
              <a:lumMod val="75000"/>
            </a:schemeClr>
          </a:solidFill>
          <a:ln w="19050"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Iļģi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62B9C36-61E5-4ADE-8BAB-24784D68E036}"/>
              </a:ext>
            </a:extLst>
          </p:cNvPr>
          <p:cNvSpPr/>
          <p:nvPr/>
        </p:nvSpPr>
        <p:spPr>
          <a:xfrm>
            <a:off x="7169146" y="5328642"/>
            <a:ext cx="515132" cy="279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350" dirty="0"/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CF72DDA7-B61B-461C-BA50-2743656EF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094" y="4956626"/>
            <a:ext cx="1798971" cy="8386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“Latgale”         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 filiāles)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824 </a:t>
            </a:r>
            <a:r>
              <a:rPr lang="lv-LV" sz="1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lv-LV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AutoShape 8">
            <a:extLst>
              <a:ext uri="{FF2B5EF4-FFF2-40B4-BE49-F238E27FC236}">
                <a16:creationId xmlns:a16="http://schemas.microsoft.com/office/drawing/2014/main" id="{BE147DEF-BB48-4981-8102-C506D3055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003" y="2777696"/>
            <a:ext cx="1495773" cy="1073878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solidFill>
            <a:srgbClr val="F9A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1"/>
            <a:endParaRPr lang="lv-LV" sz="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Ezerkrasti </a:t>
            </a:r>
          </a:p>
          <a:p>
            <a:r>
              <a:rPr lang="lv-LV" sz="1050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         </a:t>
            </a:r>
          </a:p>
          <a:p>
            <a:r>
              <a:rPr lang="lv-LV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(1.korp. -250 v./ 2.korp. -.  130 v.)</a:t>
            </a:r>
          </a:p>
        </p:txBody>
      </p:sp>
      <p:sp>
        <p:nvSpPr>
          <p:cNvPr id="46" name="AutoShape 8">
            <a:extLst>
              <a:ext uri="{FF2B5EF4-FFF2-40B4-BE49-F238E27FC236}">
                <a16:creationId xmlns:a16="http://schemas.microsoft.com/office/drawing/2014/main" id="{A381CBCA-7C02-4407-A9B6-80D27233A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3154" y="2173228"/>
            <a:ext cx="1259599" cy="664343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solidFill>
            <a:srgbClr val="F9AD6F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Jugla                             </a:t>
            </a:r>
            <a:r>
              <a:rPr lang="lv-LV" sz="1050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170 v.                     neredzīgām pers.</a:t>
            </a:r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lv-LV" sz="1000" dirty="0">
              <a:solidFill>
                <a:schemeClr val="tx1"/>
              </a:solidFill>
              <a:highlight>
                <a:srgbClr val="C0C0C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AutoShape 8">
            <a:extLst>
              <a:ext uri="{FF2B5EF4-FFF2-40B4-BE49-F238E27FC236}">
                <a16:creationId xmlns:a16="http://schemas.microsoft.com/office/drawing/2014/main" id="{B6A35FB9-CF93-40F5-8D65-850BAAF48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316" y="2517899"/>
            <a:ext cx="903897" cy="410917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solidFill>
            <a:srgbClr val="F9A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Kalnciems  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lv-LV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0" name="AutoShape 8">
            <a:extLst>
              <a:ext uri="{FF2B5EF4-FFF2-40B4-BE49-F238E27FC236}">
                <a16:creationId xmlns:a16="http://schemas.microsoft.com/office/drawing/2014/main" id="{E40E8B9D-BFDA-419F-B6AC-89591A468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2917" y="2122388"/>
            <a:ext cx="903223" cy="401238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solidFill>
            <a:srgbClr val="F9AD6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Rīga  </a:t>
            </a:r>
          </a:p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 v. </a:t>
            </a:r>
            <a:r>
              <a:rPr lang="lv-LV" sz="10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</a:p>
        </p:txBody>
      </p:sp>
      <p:sp>
        <p:nvSpPr>
          <p:cNvPr id="51" name="AutoShape 8">
            <a:extLst>
              <a:ext uri="{FF2B5EF4-FFF2-40B4-BE49-F238E27FC236}">
                <a16:creationId xmlns:a16="http://schemas.microsoft.com/office/drawing/2014/main" id="{F75AC747-514F-4783-A884-619C80257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2445" y="2131673"/>
            <a:ext cx="1080563" cy="440316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solidFill>
            <a:srgbClr val="F9AD6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Pļavnieki  </a:t>
            </a:r>
          </a:p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 v. </a:t>
            </a:r>
            <a:r>
              <a:rPr lang="lv-LV" sz="10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</a:p>
        </p:txBody>
      </p:sp>
      <p:sp>
        <p:nvSpPr>
          <p:cNvPr id="52" name="AutoShape 8">
            <a:extLst>
              <a:ext uri="{FF2B5EF4-FFF2-40B4-BE49-F238E27FC236}">
                <a16:creationId xmlns:a16="http://schemas.microsoft.com/office/drawing/2014/main" id="{01BC7D1E-A4F5-4342-95AC-7D68F213D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1187" y="1713353"/>
            <a:ext cx="950595" cy="409874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solidFill>
            <a:srgbClr val="F9AD6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Teika                          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 v. </a:t>
            </a:r>
            <a:r>
              <a:rPr lang="lv-LV" sz="10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</a:p>
          <a:p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1603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286</Words>
  <Application>Microsoft Office PowerPoint</Application>
  <PresentationFormat>On-screen Show (4:3)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Egita Dorozkina</dc:creator>
  <cp:lastModifiedBy>Egita Dorožkina</cp:lastModifiedBy>
  <cp:revision>86</cp:revision>
  <cp:lastPrinted>2019-12-10T12:01:39Z</cp:lastPrinted>
  <dcterms:created xsi:type="dcterms:W3CDTF">2019-01-11T15:16:59Z</dcterms:created>
  <dcterms:modified xsi:type="dcterms:W3CDTF">2025-01-22T12:44:04Z</dcterms:modified>
</cp:coreProperties>
</file>