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691" r:id="rId1"/>
    <p:sldMasterId id="2147483710" r:id="rId2"/>
    <p:sldMasterId id="2147484680" r:id="rId3"/>
    <p:sldMasterId id="2147484718" r:id="rId4"/>
    <p:sldMasterId id="2147483676" r:id="rId5"/>
    <p:sldMasterId id="2147483759" r:id="rId6"/>
  </p:sldMasterIdLst>
  <p:notesMasterIdLst>
    <p:notesMasterId r:id="rId34"/>
  </p:notesMasterIdLst>
  <p:handoutMasterIdLst>
    <p:handoutMasterId r:id="rId35"/>
  </p:handoutMasterIdLst>
  <p:sldIdLst>
    <p:sldId id="2634" r:id="rId7"/>
    <p:sldId id="269" r:id="rId8"/>
    <p:sldId id="310" r:id="rId9"/>
    <p:sldId id="1110" r:id="rId10"/>
    <p:sldId id="1112" r:id="rId11"/>
    <p:sldId id="309" r:id="rId12"/>
    <p:sldId id="304" r:id="rId13"/>
    <p:sldId id="2668" r:id="rId14"/>
    <p:sldId id="266" r:id="rId15"/>
    <p:sldId id="2669" r:id="rId16"/>
    <p:sldId id="273" r:id="rId17"/>
    <p:sldId id="2670" r:id="rId18"/>
    <p:sldId id="2661" r:id="rId19"/>
    <p:sldId id="2662" r:id="rId20"/>
    <p:sldId id="267" r:id="rId21"/>
    <p:sldId id="274" r:id="rId22"/>
    <p:sldId id="2663" r:id="rId23"/>
    <p:sldId id="2664" r:id="rId24"/>
    <p:sldId id="2665" r:id="rId25"/>
    <p:sldId id="2666" r:id="rId26"/>
    <p:sldId id="2667" r:id="rId27"/>
    <p:sldId id="2671" r:id="rId28"/>
    <p:sldId id="2672" r:id="rId29"/>
    <p:sldId id="2542" r:id="rId30"/>
    <p:sldId id="2544" r:id="rId31"/>
    <p:sldId id="2545" r:id="rId32"/>
    <p:sldId id="2633"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07B4157E-C71A-4A26-B632-B99436C2D919}">
          <p14:sldIdLst>
            <p14:sldId id="2634"/>
            <p14:sldId id="269"/>
            <p14:sldId id="310"/>
            <p14:sldId id="1110"/>
            <p14:sldId id="1112"/>
            <p14:sldId id="309"/>
            <p14:sldId id="304"/>
            <p14:sldId id="2668"/>
            <p14:sldId id="266"/>
            <p14:sldId id="2669"/>
            <p14:sldId id="273"/>
            <p14:sldId id="2670"/>
            <p14:sldId id="2661"/>
            <p14:sldId id="2662"/>
            <p14:sldId id="267"/>
            <p14:sldId id="274"/>
            <p14:sldId id="2663"/>
            <p14:sldId id="2664"/>
            <p14:sldId id="2665"/>
            <p14:sldId id="2666"/>
            <p14:sldId id="2667"/>
            <p14:sldId id="2671"/>
            <p14:sldId id="2672"/>
            <p14:sldId id="2542"/>
            <p14:sldId id="2544"/>
            <p14:sldId id="2545"/>
            <p14:sldId id="26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a Šmīdlere" initials="SŠ" lastIdx="3" clrIdx="0">
    <p:extLst>
      <p:ext uri="{19B8F6BF-5375-455C-9EA6-DF929625EA0E}">
        <p15:presenceInfo xmlns:p15="http://schemas.microsoft.com/office/powerpoint/2012/main" userId="S-1-5-21-924060480-1444801791-4070566659-1313" providerId="AD"/>
      </p:ext>
    </p:extLst>
  </p:cmAuthor>
  <p:cmAuthor id="2" name="Liene Kupca" initials="LK" lastIdx="1" clrIdx="1">
    <p:extLst>
      <p:ext uri="{19B8F6BF-5375-455C-9EA6-DF929625EA0E}">
        <p15:presenceInfo xmlns:p15="http://schemas.microsoft.com/office/powerpoint/2012/main" userId="Liene Kupca" providerId="None"/>
      </p:ext>
    </p:extLst>
  </p:cmAuthor>
  <p:cmAuthor id="3" name="Santa Feifere" initials="SF" lastIdx="9" clrIdx="2">
    <p:extLst>
      <p:ext uri="{19B8F6BF-5375-455C-9EA6-DF929625EA0E}">
        <p15:presenceInfo xmlns:p15="http://schemas.microsoft.com/office/powerpoint/2012/main" userId="S-1-5-21-924060480-1444801791-4070566659-2651" providerId="AD"/>
      </p:ext>
    </p:extLst>
  </p:cmAuthor>
  <p:cmAuthor id="4" name="Gunta Arāja" initials="GA" lastIdx="2" clrIdx="3">
    <p:extLst>
      <p:ext uri="{19B8F6BF-5375-455C-9EA6-DF929625EA0E}">
        <p15:presenceInfo xmlns:p15="http://schemas.microsoft.com/office/powerpoint/2012/main" userId="S-1-5-21-924060480-1444801791-4070566659-1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4790"/>
    <a:srgbClr val="CBC7D8"/>
    <a:srgbClr val="000000"/>
    <a:srgbClr val="BF77C9"/>
    <a:srgbClr val="0000FF"/>
    <a:srgbClr val="0000CC"/>
    <a:srgbClr val="B7E7FF"/>
    <a:srgbClr val="7DD4FF"/>
    <a:srgbClr val="9BDEFF"/>
    <a:srgbClr val="D9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EAF49D-9EE0-4C11-A382-14F88B6FBA54}" v="578" dt="2024-12-16T17:02:06.357"/>
    <p1510:client id="{9408144B-BAAF-3E3B-1C43-C055392BD1D5}" v="2" dt="2024-12-17T04:49:57.768"/>
    <p1510:client id="{AE6F6B2C-3EB1-364B-8C65-C5198CA25EBC}" v="26" dt="2024-12-17T15:43:02.008"/>
    <p1510:client id="{B83DE0C1-D3A7-6336-4534-B0E01CEE0C24}" v="18" dt="2024-12-17T11:55:57.999"/>
    <p1510:client id="{B89E03C0-917C-A511-1C9E-4ED9897A03E7}" v="489" dt="2024-12-17T08:56:50.091"/>
    <p1510:client id="{CD9CC7FF-581B-2F81-FF96-31C08AA18F63}" v="2" dt="2024-12-17T09:02:37.676"/>
    <p1510:client id="{DAA1193D-A097-4242-4887-44329CC1EA15}" v="1" dt="2024-12-17T07:51:33.041"/>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77829"/>
  </p:normalViewPr>
  <p:slideViewPr>
    <p:cSldViewPr snapToGrid="0">
      <p:cViewPr varScale="1">
        <p:scale>
          <a:sx n="62" d="100"/>
          <a:sy n="62" d="100"/>
        </p:scale>
        <p:origin x="548" y="4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Sheet1!$F$14</c:f>
              <c:strCache>
                <c:ptCount val="1"/>
                <c:pt idx="0">
                  <c:v>Izglītojamo skaits kopā</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2020./2021.m.g.</c:v>
                </c:pt>
                <c:pt idx="1">
                  <c:v>2021./2022.m.g.</c:v>
                </c:pt>
                <c:pt idx="2">
                  <c:v>2022./2023.m.g.</c:v>
                </c:pt>
                <c:pt idx="3">
                  <c:v>2023./2024.m.g.</c:v>
                </c:pt>
                <c:pt idx="4">
                  <c:v>2024./2025.m.g.</c:v>
                </c:pt>
              </c:strCache>
            </c:strRef>
          </c:cat>
          <c:val>
            <c:numRef>
              <c:f>Sheet1!$F$15:$F$19</c:f>
              <c:numCache>
                <c:formatCode>General</c:formatCode>
                <c:ptCount val="5"/>
                <c:pt idx="0">
                  <c:v>6094</c:v>
                </c:pt>
                <c:pt idx="1">
                  <c:v>5981</c:v>
                </c:pt>
                <c:pt idx="2">
                  <c:v>5939</c:v>
                </c:pt>
                <c:pt idx="3">
                  <c:v>5403</c:v>
                </c:pt>
                <c:pt idx="4">
                  <c:v>5558</c:v>
                </c:pt>
              </c:numCache>
            </c:numRef>
          </c:val>
          <c:extLst>
            <c:ext xmlns:c16="http://schemas.microsoft.com/office/drawing/2014/chart" uri="{C3380CC4-5D6E-409C-BE32-E72D297353CC}">
              <c16:uniqueId val="{00000000-B476-48B1-9DFB-C0DB8BE04AAE}"/>
            </c:ext>
          </c:extLst>
        </c:ser>
        <c:dLbls>
          <c:showLegendKey val="0"/>
          <c:showVal val="0"/>
          <c:showCatName val="0"/>
          <c:showSerName val="0"/>
          <c:showPercent val="0"/>
          <c:showBubbleSize val="0"/>
        </c:dLbls>
        <c:gapWidth val="219"/>
        <c:axId val="287027567"/>
        <c:axId val="157091999"/>
      </c:barChart>
      <c:lineChart>
        <c:grouping val="standard"/>
        <c:varyColors val="0"/>
        <c:ser>
          <c:idx val="0"/>
          <c:order val="0"/>
          <c:tx>
            <c:strRef>
              <c:f>Sheet1!$B$14</c:f>
              <c:strCache>
                <c:ptCount val="1"/>
                <c:pt idx="0">
                  <c:v>Iestāžu skaits</c:v>
                </c:pt>
              </c:strCache>
            </c:strRef>
          </c:tx>
          <c:spPr>
            <a:ln w="28575" cap="rnd">
              <a:solidFill>
                <a:srgbClr val="00B050"/>
              </a:solidFill>
              <a:round/>
            </a:ln>
            <a:effectLst/>
          </c:spPr>
          <c:marker>
            <c:symbol val="none"/>
          </c:marker>
          <c:dLbls>
            <c:dLbl>
              <c:idx val="0"/>
              <c:layout>
                <c:manualLayout>
                  <c:x val="-1.7160441480057017E-2"/>
                  <c:y val="3.7294414018336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76-48B1-9DFB-C0DB8BE04AAE}"/>
                </c:ext>
              </c:extLst>
            </c:dLbl>
            <c:dLbl>
              <c:idx val="1"/>
              <c:layout>
                <c:manualLayout>
                  <c:x val="-2.0592529776068399E-2"/>
                  <c:y val="2.9302753871550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76-48B1-9DFB-C0DB8BE04AAE}"/>
                </c:ext>
              </c:extLst>
            </c:dLbl>
            <c:dLbl>
              <c:idx val="2"/>
              <c:layout>
                <c:manualLayout>
                  <c:x val="-2.2308573924074038E-2"/>
                  <c:y val="-2.13110937247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76-48B1-9DFB-C0DB8BE04AAE}"/>
                </c:ext>
              </c:extLst>
            </c:dLbl>
            <c:dLbl>
              <c:idx val="3"/>
              <c:layout>
                <c:manualLayout>
                  <c:x val="-2.0592529776068399E-2"/>
                  <c:y val="-2.13110937247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76-48B1-9DFB-C0DB8BE04AAE}"/>
                </c:ext>
              </c:extLst>
            </c:dLbl>
            <c:dLbl>
              <c:idx val="4"/>
              <c:layout>
                <c:manualLayout>
                  <c:x val="-1.8876485628062701E-2"/>
                  <c:y val="-3.7294414018336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76-48B1-9DFB-C0DB8BE04AA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2020./2021.m.g.</c:v>
                </c:pt>
                <c:pt idx="1">
                  <c:v>2021./2022.m.g.</c:v>
                </c:pt>
                <c:pt idx="2">
                  <c:v>2022./2023.m.g.</c:v>
                </c:pt>
                <c:pt idx="3">
                  <c:v>2023./2024.m.g.</c:v>
                </c:pt>
                <c:pt idx="4">
                  <c:v>2024./2025.m.g.</c:v>
                </c:pt>
              </c:strCache>
            </c:strRef>
          </c:cat>
          <c:val>
            <c:numRef>
              <c:f>Sheet1!$B$15:$B$19</c:f>
              <c:numCache>
                <c:formatCode>General</c:formatCode>
                <c:ptCount val="5"/>
                <c:pt idx="0">
                  <c:v>44</c:v>
                </c:pt>
                <c:pt idx="1">
                  <c:v>43</c:v>
                </c:pt>
                <c:pt idx="2">
                  <c:v>42</c:v>
                </c:pt>
                <c:pt idx="3">
                  <c:v>39</c:v>
                </c:pt>
                <c:pt idx="4">
                  <c:v>37</c:v>
                </c:pt>
              </c:numCache>
            </c:numRef>
          </c:val>
          <c:smooth val="0"/>
          <c:extLst>
            <c:ext xmlns:c16="http://schemas.microsoft.com/office/drawing/2014/chart" uri="{C3380CC4-5D6E-409C-BE32-E72D297353CC}">
              <c16:uniqueId val="{00000001-B476-48B1-9DFB-C0DB8BE04AAE}"/>
            </c:ext>
          </c:extLst>
        </c:ser>
        <c:dLbls>
          <c:showLegendKey val="0"/>
          <c:showVal val="0"/>
          <c:showCatName val="0"/>
          <c:showSerName val="0"/>
          <c:showPercent val="0"/>
          <c:showBubbleSize val="0"/>
        </c:dLbls>
        <c:marker val="1"/>
        <c:smooth val="0"/>
        <c:axId val="2046166191"/>
        <c:axId val="18840127"/>
      </c:lineChart>
      <c:catAx>
        <c:axId val="2046166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bg2">
                    <a:lumMod val="75000"/>
                  </a:schemeClr>
                </a:solidFill>
                <a:latin typeface="+mn-lt"/>
                <a:ea typeface="+mn-ea"/>
                <a:cs typeface="+mn-cs"/>
              </a:defRPr>
            </a:pPr>
            <a:endParaRPr lang="en-US"/>
          </a:p>
        </c:txPr>
        <c:crossAx val="18840127"/>
        <c:crosses val="autoZero"/>
        <c:auto val="1"/>
        <c:lblAlgn val="ctr"/>
        <c:lblOffset val="100"/>
        <c:noMultiLvlLbl val="0"/>
      </c:catAx>
      <c:valAx>
        <c:axId val="18840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accent1">
                    <a:lumMod val="60000"/>
                    <a:lumOff val="40000"/>
                  </a:schemeClr>
                </a:solidFill>
                <a:latin typeface="Verdana" panose="020B0604030504040204" pitchFamily="34" charset="0"/>
                <a:ea typeface="Verdana" panose="020B0604030504040204" pitchFamily="34" charset="0"/>
                <a:cs typeface="+mn-cs"/>
              </a:defRPr>
            </a:pPr>
            <a:endParaRPr lang="en-US"/>
          </a:p>
        </c:txPr>
        <c:crossAx val="2046166191"/>
        <c:crosses val="autoZero"/>
        <c:crossBetween val="between"/>
      </c:valAx>
      <c:valAx>
        <c:axId val="157091999"/>
        <c:scaling>
          <c:orientation val="minMax"/>
          <c:min val="1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accent1">
                    <a:lumMod val="60000"/>
                    <a:lumOff val="40000"/>
                  </a:schemeClr>
                </a:solidFill>
                <a:latin typeface="+mn-lt"/>
                <a:ea typeface="+mn-ea"/>
                <a:cs typeface="+mn-cs"/>
              </a:defRPr>
            </a:pPr>
            <a:endParaRPr lang="en-US"/>
          </a:p>
        </c:txPr>
        <c:crossAx val="287027567"/>
        <c:crosses val="max"/>
        <c:crossBetween val="between"/>
      </c:valAx>
      <c:catAx>
        <c:axId val="287027567"/>
        <c:scaling>
          <c:orientation val="minMax"/>
        </c:scaling>
        <c:delete val="1"/>
        <c:axPos val="b"/>
        <c:numFmt formatCode="General" sourceLinked="1"/>
        <c:majorTickMark val="out"/>
        <c:minorTickMark val="none"/>
        <c:tickLblPos val="nextTo"/>
        <c:crossAx val="15709199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'Prof.progr.'!$I$4</c:f>
              <c:strCache>
                <c:ptCount val="1"/>
                <c:pt idx="0">
                  <c:v>Audzēkņu skaits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'Prof.progr.'!$H$5:$H$11</c:f>
              <c:strCache>
                <c:ptCount val="7"/>
                <c:pt idx="0">
                  <c:v>Šūto izstrādājumu ražošanas tehnoloģija</c:v>
                </c:pt>
                <c:pt idx="1">
                  <c:v>Mežsaimniecība</c:v>
                </c:pt>
                <c:pt idx="2">
                  <c:v>Komerczinības</c:v>
                </c:pt>
                <c:pt idx="3">
                  <c:v>Mājturība</c:v>
                </c:pt>
                <c:pt idx="4">
                  <c:v>Būvdarbi</c:v>
                </c:pt>
                <c:pt idx="5">
                  <c:v>Kokizstrādājumu izgatavošana</c:v>
                </c:pt>
                <c:pt idx="6">
                  <c:v>Ēdināšanas pakalpojumi</c:v>
                </c:pt>
              </c:strCache>
            </c:strRef>
          </c:cat>
          <c:val>
            <c:numRef>
              <c:f>'Prof.progr.'!$I$5:$I$11</c:f>
              <c:numCache>
                <c:formatCode>General</c:formatCode>
                <c:ptCount val="7"/>
                <c:pt idx="0">
                  <c:v>8</c:v>
                </c:pt>
                <c:pt idx="1">
                  <c:v>11</c:v>
                </c:pt>
                <c:pt idx="2">
                  <c:v>68</c:v>
                </c:pt>
                <c:pt idx="3">
                  <c:v>79</c:v>
                </c:pt>
                <c:pt idx="4">
                  <c:v>108</c:v>
                </c:pt>
                <c:pt idx="5">
                  <c:v>109</c:v>
                </c:pt>
                <c:pt idx="6">
                  <c:v>380</c:v>
                </c:pt>
              </c:numCache>
            </c:numRef>
          </c:val>
          <c:extLst>
            <c:ext xmlns:c16="http://schemas.microsoft.com/office/drawing/2014/chart" uri="{C3380CC4-5D6E-409C-BE32-E72D297353CC}">
              <c16:uniqueId val="{00000000-4F62-4CD0-94E0-035A06BD751B}"/>
            </c:ext>
          </c:extLst>
        </c:ser>
        <c:dLbls>
          <c:showLegendKey val="0"/>
          <c:showVal val="0"/>
          <c:showCatName val="0"/>
          <c:showSerName val="0"/>
          <c:showPercent val="0"/>
          <c:showBubbleSize val="0"/>
        </c:dLbls>
        <c:gapWidth val="182"/>
        <c:axId val="1787771232"/>
        <c:axId val="1757074560"/>
      </c:barChart>
      <c:catAx>
        <c:axId val="1787771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1757074560"/>
        <c:crosses val="autoZero"/>
        <c:auto val="1"/>
        <c:lblAlgn val="ctr"/>
        <c:lblOffset val="100"/>
        <c:noMultiLvlLbl val="0"/>
      </c:catAx>
      <c:valAx>
        <c:axId val="175707456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87771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6D8013-E1F8-46A8-BEA5-BE1A85953B74}"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5B76990A-2B45-459F-90CD-D812644405C9}">
      <dgm:prSet custT="1"/>
      <dgm:spPr>
        <a:noFill/>
        <a:ln w="28575">
          <a:solidFill>
            <a:schemeClr val="tx1"/>
          </a:solidFill>
        </a:ln>
      </dgm:spPr>
      <dgm:t>
        <a:bodyPr/>
        <a:lstStyle/>
        <a:p>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Izglītības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iestāde</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nodrošina</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1"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individuālu</a:t>
          </a:r>
          <a:r>
            <a:rPr lang="en-US" sz="16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1"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izglītības</a:t>
          </a:r>
          <a:r>
            <a:rPr lang="en-US" sz="16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1"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programmas</a:t>
          </a:r>
          <a:r>
            <a:rPr lang="en-US" sz="16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1"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apguves</a:t>
          </a:r>
          <a:r>
            <a:rPr lang="en-US" sz="16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1"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plānu</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atbilstošus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atbalsta</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pasākumus</a:t>
          </a:r>
          <a:endPar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793308F6-2D48-4452-BD17-902DE1D13B39}" type="parTrans" cxnId="{13D84975-BBFC-40B0-9D58-C529C09E56B2}">
      <dgm:prSet/>
      <dgm:spPr/>
      <dgm:t>
        <a:bodyPr/>
        <a:lstStyle/>
        <a:p>
          <a:endParaRPr lang="en-US"/>
        </a:p>
      </dgm:t>
    </dgm:pt>
    <dgm:pt modelId="{90CFB970-C2ED-4699-AA41-CC7D29D6E263}" type="sibTrans" cxnId="{13D84975-BBFC-40B0-9D58-C529C09E56B2}">
      <dgm:prSet/>
      <dgm:spPr/>
      <dgm:t>
        <a:bodyPr/>
        <a:lstStyle/>
        <a:p>
          <a:endParaRPr lang="en-US"/>
        </a:p>
      </dgm:t>
    </dgm:pt>
    <dgm:pt modelId="{411A3582-FFFC-4988-8D10-E9BA6B57C00F}">
      <dgm:prSet custT="1"/>
      <dgm:spPr>
        <a:noFill/>
        <a:ln w="28575">
          <a:solidFill>
            <a:schemeClr val="tx1"/>
          </a:solidFill>
        </a:ln>
      </dgm:spPr>
      <dgm:t>
        <a:bodyPr/>
        <a:lstStyle/>
        <a:p>
          <a:r>
            <a:rPr lang="en-US" sz="1600" baseline="0" err="1">
              <a:solidFill>
                <a:schemeClr val="tx1"/>
              </a:solidFill>
              <a:latin typeface="Verdana" panose="020B0604030504040204" pitchFamily="34" charset="0"/>
              <a:ea typeface="Verdana" panose="020B0604030504040204" pitchFamily="34" charset="0"/>
              <a:cs typeface="Verdana" panose="020B0604030504040204" pitchFamily="34" charset="0"/>
            </a:rPr>
            <a:t>Vienā</a:t>
          </a:r>
          <a:r>
            <a:rPr lang="en-US" sz="16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err="1">
              <a:solidFill>
                <a:schemeClr val="tx1"/>
              </a:solidFill>
              <a:latin typeface="Verdana" panose="020B0604030504040204" pitchFamily="34" charset="0"/>
              <a:ea typeface="Verdana" panose="020B0604030504040204" pitchFamily="34" charset="0"/>
              <a:cs typeface="Verdana" panose="020B0604030504040204" pitchFamily="34" charset="0"/>
            </a:rPr>
            <a:t>klasē</a:t>
          </a:r>
          <a:r>
            <a:rPr lang="en-US" sz="1600" baseline="0">
              <a:solidFill>
                <a:schemeClr val="tx1"/>
              </a:solidFill>
              <a:latin typeface="Verdana" panose="020B0604030504040204" pitchFamily="34" charset="0"/>
              <a:ea typeface="Verdana" panose="020B0604030504040204" pitchFamily="34" charset="0"/>
              <a:cs typeface="Verdana" panose="020B0604030504040204" pitchFamily="34" charset="0"/>
            </a:rPr>
            <a:t> var </a:t>
          </a:r>
          <a:r>
            <a:rPr lang="en-US" sz="1600" baseline="0" err="1">
              <a:solidFill>
                <a:schemeClr val="tx1"/>
              </a:solidFill>
              <a:latin typeface="Verdana" panose="020B0604030504040204" pitchFamily="34" charset="0"/>
              <a:ea typeface="Verdana" panose="020B0604030504040204" pitchFamily="34" charset="0"/>
              <a:cs typeface="Verdana" panose="020B0604030504040204" pitchFamily="34" charset="0"/>
            </a:rPr>
            <a:t>tikt</a:t>
          </a:r>
          <a:r>
            <a:rPr lang="en-US" sz="16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err="1">
              <a:solidFill>
                <a:schemeClr val="tx1"/>
              </a:solidFill>
              <a:latin typeface="Verdana" panose="020B0604030504040204" pitchFamily="34" charset="0"/>
              <a:ea typeface="Verdana" panose="020B0604030504040204" pitchFamily="34" charset="0"/>
              <a:cs typeface="Verdana" panose="020B0604030504040204" pitchFamily="34" charset="0"/>
            </a:rPr>
            <a:t>iekļauti</a:t>
          </a:r>
          <a:r>
            <a:rPr lang="en-US" sz="1600" baseline="0">
              <a:solidFill>
                <a:schemeClr val="tx1"/>
              </a:solidFill>
              <a:latin typeface="Verdana" panose="020B0604030504040204" pitchFamily="34" charset="0"/>
              <a:ea typeface="Verdana" panose="020B0604030504040204" pitchFamily="34" charset="0"/>
              <a:cs typeface="Verdana" panose="020B0604030504040204" pitchFamily="34" charset="0"/>
            </a:rPr>
            <a:t> ne </a:t>
          </a:r>
          <a:r>
            <a:rPr lang="en-US" sz="1600" baseline="0" err="1">
              <a:solidFill>
                <a:schemeClr val="tx1"/>
              </a:solidFill>
              <a:latin typeface="Verdana" panose="020B0604030504040204" pitchFamily="34" charset="0"/>
              <a:ea typeface="Verdana" panose="020B0604030504040204" pitchFamily="34" charset="0"/>
              <a:cs typeface="Verdana" panose="020B0604030504040204" pitchFamily="34" charset="0"/>
            </a:rPr>
            <a:t>vairāk</a:t>
          </a:r>
          <a:r>
            <a:rPr lang="en-US" sz="16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err="1">
              <a:solidFill>
                <a:schemeClr val="tx1"/>
              </a:solidFill>
              <a:latin typeface="Verdana" panose="020B0604030504040204" pitchFamily="34" charset="0"/>
              <a:ea typeface="Verdana" panose="020B0604030504040204" pitchFamily="34" charset="0"/>
              <a:cs typeface="Verdana" panose="020B0604030504040204" pitchFamily="34" charset="0"/>
            </a:rPr>
            <a:t>kā</a:t>
          </a:r>
          <a:r>
            <a:rPr lang="en-US" sz="16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err="1">
              <a:solidFill>
                <a:schemeClr val="tx1"/>
              </a:solidFill>
              <a:latin typeface="Verdana" panose="020B0604030504040204" pitchFamily="34" charset="0"/>
              <a:ea typeface="Verdana" panose="020B0604030504040204" pitchFamily="34" charset="0"/>
              <a:cs typeface="Verdana" panose="020B0604030504040204" pitchFamily="34" charset="0"/>
            </a:rPr>
            <a:t>četri</a:t>
          </a:r>
          <a:r>
            <a:rPr lang="en-US" sz="16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err="1">
              <a:solidFill>
                <a:schemeClr val="tx1"/>
              </a:solidFill>
              <a:latin typeface="Verdana" panose="020B0604030504040204" pitchFamily="34" charset="0"/>
              <a:ea typeface="Verdana" panose="020B0604030504040204" pitchFamily="34" charset="0"/>
              <a:cs typeface="Verdana" panose="020B0604030504040204" pitchFamily="34" charset="0"/>
            </a:rPr>
            <a:t>bērni</a:t>
          </a:r>
          <a:r>
            <a:rPr lang="en-US" sz="1600" baseline="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600" baseline="0" err="1">
              <a:solidFill>
                <a:schemeClr val="tx1"/>
              </a:solidFill>
              <a:latin typeface="Verdana" panose="020B0604030504040204" pitchFamily="34" charset="0"/>
              <a:ea typeface="Verdana" panose="020B0604030504040204" pitchFamily="34" charset="0"/>
              <a:cs typeface="Verdana" panose="020B0604030504040204" pitchFamily="34" charset="0"/>
            </a:rPr>
            <a:t>skolēni</a:t>
          </a:r>
          <a:r>
            <a:rPr lang="en-US" sz="16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err="1">
              <a:solidFill>
                <a:schemeClr val="tx1"/>
              </a:solidFill>
              <a:latin typeface="Verdana" panose="020B0604030504040204" pitchFamily="34" charset="0"/>
              <a:ea typeface="Verdana" panose="020B0604030504040204" pitchFamily="34" charset="0"/>
              <a:cs typeface="Verdana" panose="020B0604030504040204" pitchFamily="34" charset="0"/>
            </a:rPr>
            <a:t>ar</a:t>
          </a:r>
          <a:r>
            <a:rPr lang="en-US" sz="16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err="1">
              <a:solidFill>
                <a:schemeClr val="tx1"/>
              </a:solidFill>
              <a:latin typeface="Verdana" panose="020B0604030504040204" pitchFamily="34" charset="0"/>
              <a:ea typeface="Verdana" panose="020B0604030504040204" pitchFamily="34" charset="0"/>
              <a:cs typeface="Verdana" panose="020B0604030504040204" pitchFamily="34" charset="0"/>
            </a:rPr>
            <a:t>speciālām</a:t>
          </a:r>
          <a:r>
            <a:rPr lang="en-US" sz="16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err="1">
              <a:solidFill>
                <a:schemeClr val="tx1"/>
              </a:solidFill>
              <a:latin typeface="Verdana" panose="020B0604030504040204" pitchFamily="34" charset="0"/>
              <a:ea typeface="Verdana" panose="020B0604030504040204" pitchFamily="34" charset="0"/>
              <a:cs typeface="Verdana" panose="020B0604030504040204" pitchFamily="34" charset="0"/>
            </a:rPr>
            <a:t>vajadzībām</a:t>
          </a:r>
          <a:endParaRPr lang="en-US" sz="16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6CEF65B3-63AD-4790-983A-4D71FFEE60B4}" type="parTrans" cxnId="{A457A3DD-9170-400B-A016-931D015218A3}">
      <dgm:prSet/>
      <dgm:spPr/>
      <dgm:t>
        <a:bodyPr/>
        <a:lstStyle/>
        <a:p>
          <a:endParaRPr lang="en-US"/>
        </a:p>
      </dgm:t>
    </dgm:pt>
    <dgm:pt modelId="{DE31D3CF-64ED-4452-BAA2-730D8F743A3B}" type="sibTrans" cxnId="{A457A3DD-9170-400B-A016-931D015218A3}">
      <dgm:prSet/>
      <dgm:spPr/>
      <dgm:t>
        <a:bodyPr/>
        <a:lstStyle/>
        <a:p>
          <a:endParaRPr lang="en-US"/>
        </a:p>
      </dgm:t>
    </dgm:pt>
    <dgm:pt modelId="{23D267FB-2C67-4F25-B39F-626BE8C7EB55}">
      <dgm:prSet custT="1"/>
      <dgm:spPr>
        <a:noFill/>
        <a:ln w="28575">
          <a:solidFill>
            <a:schemeClr val="tx1"/>
          </a:solidFill>
        </a:ln>
      </dgm:spPr>
      <dgm:t>
        <a:bodyPr/>
        <a:lstStyle/>
        <a:p>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Izveidota</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metodika</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agrīnai</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bērnu</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speciālo</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vajadzību</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izvērtēšanai</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pirmsskolas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izglītības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iestādēs</a:t>
          </a:r>
          <a:endPar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80007A6-B9A8-409B-940C-9A6D1BAEFBB3}" type="parTrans" cxnId="{E47402B3-E6B2-4D53-A2F7-FD970AE901BB}">
      <dgm:prSet/>
      <dgm:spPr/>
      <dgm:t>
        <a:bodyPr/>
        <a:lstStyle/>
        <a:p>
          <a:endParaRPr lang="en-US"/>
        </a:p>
      </dgm:t>
    </dgm:pt>
    <dgm:pt modelId="{20E52FEB-B7C4-43D5-B0BA-CE46249F9923}" type="sibTrans" cxnId="{E47402B3-E6B2-4D53-A2F7-FD970AE901BB}">
      <dgm:prSet/>
      <dgm:spPr/>
      <dgm:t>
        <a:bodyPr/>
        <a:lstStyle/>
        <a:p>
          <a:endParaRPr lang="en-US"/>
        </a:p>
      </dgm:t>
    </dgm:pt>
    <dgm:pt modelId="{C4FBDE1A-9FBB-436A-A355-CB4ED79C1280}">
      <dgm:prSet custT="1"/>
      <dgm:spPr>
        <a:noFill/>
        <a:ln w="28575">
          <a:solidFill>
            <a:schemeClr val="tx1"/>
          </a:solidFill>
        </a:ln>
      </dgm:spPr>
      <dgm:t>
        <a:bodyPr/>
        <a:lstStyle/>
        <a:p>
          <a:endParaRPr lang="lv-LV" sz="160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Pieejams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metodisks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konsultatīvs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atbalsts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(10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speciālās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izglītības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iestādes-attīstības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centri</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nodrošina</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bezmaksas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profesionālās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kompetences</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pilnveidi</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a:t>
          </a:r>
          <a:b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br>
          <a:b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p>
      </dgm:t>
    </dgm:pt>
    <dgm:pt modelId="{322FBC1C-441B-4284-BCAB-C3E1717CC127}" type="parTrans" cxnId="{440C2E2C-13EB-4324-A5AA-D3DFADCCE69C}">
      <dgm:prSet/>
      <dgm:spPr/>
      <dgm:t>
        <a:bodyPr/>
        <a:lstStyle/>
        <a:p>
          <a:endParaRPr lang="en-US"/>
        </a:p>
      </dgm:t>
    </dgm:pt>
    <dgm:pt modelId="{F9279BFB-6398-444C-B61D-ED6863BA607B}" type="sibTrans" cxnId="{440C2E2C-13EB-4324-A5AA-D3DFADCCE69C}">
      <dgm:prSet/>
      <dgm:spPr/>
      <dgm:t>
        <a:bodyPr/>
        <a:lstStyle/>
        <a:p>
          <a:endParaRPr lang="en-US"/>
        </a:p>
      </dgm:t>
    </dgm:pt>
    <dgm:pt modelId="{4451FB7C-1DAD-4FA5-A923-4DA3CA41F7F2}" type="pres">
      <dgm:prSet presAssocID="{876D8013-E1F8-46A8-BEA5-BE1A85953B74}" presName="diagram" presStyleCnt="0">
        <dgm:presLayoutVars>
          <dgm:dir/>
          <dgm:resizeHandles val="exact"/>
        </dgm:presLayoutVars>
      </dgm:prSet>
      <dgm:spPr/>
    </dgm:pt>
    <dgm:pt modelId="{3B5FB996-3875-4194-84E1-E315D064FD13}" type="pres">
      <dgm:prSet presAssocID="{5B76990A-2B45-459F-90CD-D812644405C9}" presName="node" presStyleLbl="node1" presStyleIdx="0" presStyleCnt="4">
        <dgm:presLayoutVars>
          <dgm:bulletEnabled val="1"/>
        </dgm:presLayoutVars>
      </dgm:prSet>
      <dgm:spPr/>
    </dgm:pt>
    <dgm:pt modelId="{C270783C-4069-4231-B8B6-36781523D195}" type="pres">
      <dgm:prSet presAssocID="{90CFB970-C2ED-4699-AA41-CC7D29D6E263}" presName="sibTrans" presStyleCnt="0"/>
      <dgm:spPr/>
    </dgm:pt>
    <dgm:pt modelId="{121454B4-E1F9-4A40-9441-95F34D3020CA}" type="pres">
      <dgm:prSet presAssocID="{411A3582-FFFC-4988-8D10-E9BA6B57C00F}" presName="node" presStyleLbl="node1" presStyleIdx="1" presStyleCnt="4">
        <dgm:presLayoutVars>
          <dgm:bulletEnabled val="1"/>
        </dgm:presLayoutVars>
      </dgm:prSet>
      <dgm:spPr/>
    </dgm:pt>
    <dgm:pt modelId="{81DE9C20-B64D-4244-B973-430D5C57E19C}" type="pres">
      <dgm:prSet presAssocID="{DE31D3CF-64ED-4452-BAA2-730D8F743A3B}" presName="sibTrans" presStyleCnt="0"/>
      <dgm:spPr/>
    </dgm:pt>
    <dgm:pt modelId="{2615E66B-DD77-4EDF-83BC-B9417E235710}" type="pres">
      <dgm:prSet presAssocID="{23D267FB-2C67-4F25-B39F-626BE8C7EB55}" presName="node" presStyleLbl="node1" presStyleIdx="2" presStyleCnt="4">
        <dgm:presLayoutVars>
          <dgm:bulletEnabled val="1"/>
        </dgm:presLayoutVars>
      </dgm:prSet>
      <dgm:spPr/>
    </dgm:pt>
    <dgm:pt modelId="{A29D9277-7F33-4239-92E1-6A134C450E0F}" type="pres">
      <dgm:prSet presAssocID="{20E52FEB-B7C4-43D5-B0BA-CE46249F9923}" presName="sibTrans" presStyleCnt="0"/>
      <dgm:spPr/>
    </dgm:pt>
    <dgm:pt modelId="{B831BE36-7885-495F-AB27-A5DF4B59A679}" type="pres">
      <dgm:prSet presAssocID="{C4FBDE1A-9FBB-436A-A355-CB4ED79C1280}" presName="node" presStyleLbl="node1" presStyleIdx="3" presStyleCnt="4">
        <dgm:presLayoutVars>
          <dgm:bulletEnabled val="1"/>
        </dgm:presLayoutVars>
      </dgm:prSet>
      <dgm:spPr/>
    </dgm:pt>
  </dgm:ptLst>
  <dgm:cxnLst>
    <dgm:cxn modelId="{EF8EFF1A-205F-446A-9489-62012EE2E66E}" type="presOf" srcId="{23D267FB-2C67-4F25-B39F-626BE8C7EB55}" destId="{2615E66B-DD77-4EDF-83BC-B9417E235710}" srcOrd="0" destOrd="0" presId="urn:microsoft.com/office/officeart/2005/8/layout/default"/>
    <dgm:cxn modelId="{40DC2A1F-8ED7-4531-B3EB-D7884632B613}" type="presOf" srcId="{C4FBDE1A-9FBB-436A-A355-CB4ED79C1280}" destId="{B831BE36-7885-495F-AB27-A5DF4B59A679}" srcOrd="0" destOrd="0" presId="urn:microsoft.com/office/officeart/2005/8/layout/default"/>
    <dgm:cxn modelId="{440C2E2C-13EB-4324-A5AA-D3DFADCCE69C}" srcId="{876D8013-E1F8-46A8-BEA5-BE1A85953B74}" destId="{C4FBDE1A-9FBB-436A-A355-CB4ED79C1280}" srcOrd="3" destOrd="0" parTransId="{322FBC1C-441B-4284-BCAB-C3E1717CC127}" sibTransId="{F9279BFB-6398-444C-B61D-ED6863BA607B}"/>
    <dgm:cxn modelId="{ABF5156B-1B70-482B-BB13-CFB4466A41FA}" type="presOf" srcId="{876D8013-E1F8-46A8-BEA5-BE1A85953B74}" destId="{4451FB7C-1DAD-4FA5-A923-4DA3CA41F7F2}" srcOrd="0" destOrd="0" presId="urn:microsoft.com/office/officeart/2005/8/layout/default"/>
    <dgm:cxn modelId="{13D84975-BBFC-40B0-9D58-C529C09E56B2}" srcId="{876D8013-E1F8-46A8-BEA5-BE1A85953B74}" destId="{5B76990A-2B45-459F-90CD-D812644405C9}" srcOrd="0" destOrd="0" parTransId="{793308F6-2D48-4452-BD17-902DE1D13B39}" sibTransId="{90CFB970-C2ED-4699-AA41-CC7D29D6E263}"/>
    <dgm:cxn modelId="{E47402B3-E6B2-4D53-A2F7-FD970AE901BB}" srcId="{876D8013-E1F8-46A8-BEA5-BE1A85953B74}" destId="{23D267FB-2C67-4F25-B39F-626BE8C7EB55}" srcOrd="2" destOrd="0" parTransId="{880007A6-B9A8-409B-940C-9A6D1BAEFBB3}" sibTransId="{20E52FEB-B7C4-43D5-B0BA-CE46249F9923}"/>
    <dgm:cxn modelId="{754E0ADC-782D-47E7-944E-A96854430C17}" type="presOf" srcId="{411A3582-FFFC-4988-8D10-E9BA6B57C00F}" destId="{121454B4-E1F9-4A40-9441-95F34D3020CA}" srcOrd="0" destOrd="0" presId="urn:microsoft.com/office/officeart/2005/8/layout/default"/>
    <dgm:cxn modelId="{A457A3DD-9170-400B-A016-931D015218A3}" srcId="{876D8013-E1F8-46A8-BEA5-BE1A85953B74}" destId="{411A3582-FFFC-4988-8D10-E9BA6B57C00F}" srcOrd="1" destOrd="0" parTransId="{6CEF65B3-63AD-4790-983A-4D71FFEE60B4}" sibTransId="{DE31D3CF-64ED-4452-BAA2-730D8F743A3B}"/>
    <dgm:cxn modelId="{24B2ABE3-470F-4A06-89E2-B4460D95EA2A}" type="presOf" srcId="{5B76990A-2B45-459F-90CD-D812644405C9}" destId="{3B5FB996-3875-4194-84E1-E315D064FD13}" srcOrd="0" destOrd="0" presId="urn:microsoft.com/office/officeart/2005/8/layout/default"/>
    <dgm:cxn modelId="{C82CACC7-B976-425F-996B-AEB7F3B4AAB0}" type="presParOf" srcId="{4451FB7C-1DAD-4FA5-A923-4DA3CA41F7F2}" destId="{3B5FB996-3875-4194-84E1-E315D064FD13}" srcOrd="0" destOrd="0" presId="urn:microsoft.com/office/officeart/2005/8/layout/default"/>
    <dgm:cxn modelId="{CB718382-E495-40E9-8AEF-C46BA8743C00}" type="presParOf" srcId="{4451FB7C-1DAD-4FA5-A923-4DA3CA41F7F2}" destId="{C270783C-4069-4231-B8B6-36781523D195}" srcOrd="1" destOrd="0" presId="urn:microsoft.com/office/officeart/2005/8/layout/default"/>
    <dgm:cxn modelId="{8F832F2F-565E-44F6-BF5E-CEB0B6A836BF}" type="presParOf" srcId="{4451FB7C-1DAD-4FA5-A923-4DA3CA41F7F2}" destId="{121454B4-E1F9-4A40-9441-95F34D3020CA}" srcOrd="2" destOrd="0" presId="urn:microsoft.com/office/officeart/2005/8/layout/default"/>
    <dgm:cxn modelId="{6418608E-CDD5-495F-8947-53BF474DB16D}" type="presParOf" srcId="{4451FB7C-1DAD-4FA5-A923-4DA3CA41F7F2}" destId="{81DE9C20-B64D-4244-B973-430D5C57E19C}" srcOrd="3" destOrd="0" presId="urn:microsoft.com/office/officeart/2005/8/layout/default"/>
    <dgm:cxn modelId="{1ACB4045-8752-4753-B401-A8999C01EE08}" type="presParOf" srcId="{4451FB7C-1DAD-4FA5-A923-4DA3CA41F7F2}" destId="{2615E66B-DD77-4EDF-83BC-B9417E235710}" srcOrd="4" destOrd="0" presId="urn:microsoft.com/office/officeart/2005/8/layout/default"/>
    <dgm:cxn modelId="{7F1749E9-C6D3-4252-9C77-F4BC9F3E4DF6}" type="presParOf" srcId="{4451FB7C-1DAD-4FA5-A923-4DA3CA41F7F2}" destId="{A29D9277-7F33-4239-92E1-6A134C450E0F}" srcOrd="5" destOrd="0" presId="urn:microsoft.com/office/officeart/2005/8/layout/default"/>
    <dgm:cxn modelId="{486300CB-ADC3-4AF1-8A90-072B5A95829A}" type="presParOf" srcId="{4451FB7C-1DAD-4FA5-A923-4DA3CA41F7F2}" destId="{B831BE36-7885-495F-AB27-A5DF4B59A67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3FC3AD-7D07-4BD0-A4F9-0CC2629B02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7CA0CA-8940-434C-B27E-82D6E1D3F3A1}">
      <dgm:prSet/>
      <dgm:spPr>
        <a:noFill/>
        <a:ln>
          <a:solidFill>
            <a:srgbClr val="664790"/>
          </a:solidFill>
        </a:ln>
      </dgm:spPr>
      <dgm:t>
        <a:bodyPr/>
        <a:lstStyle/>
        <a:p>
          <a:r>
            <a:rPr lang="lv-LV" b="0" i="0" baseline="0">
              <a:solidFill>
                <a:srgbClr val="664790"/>
              </a:solidFill>
            </a:rPr>
            <a:t>Uzsākot studijas, ņem vērā uzņemšanas rezultātus, tai skaitā centralizēto eksāmenu rezultātus, otrajā un turpmākajos semestros – vidējo svērto atzīmi iepriekšējā semestrī</a:t>
          </a:r>
          <a:endParaRPr lang="en-US">
            <a:solidFill>
              <a:srgbClr val="664790"/>
            </a:solidFill>
          </a:endParaRPr>
        </a:p>
      </dgm:t>
    </dgm:pt>
    <dgm:pt modelId="{EA33E217-891A-4C88-B874-1D21E6DA611B}" type="parTrans" cxnId="{E2DC1EEC-D82B-4B40-B95B-C554A0F13320}">
      <dgm:prSet/>
      <dgm:spPr/>
      <dgm:t>
        <a:bodyPr/>
        <a:lstStyle/>
        <a:p>
          <a:endParaRPr lang="en-US">
            <a:solidFill>
              <a:srgbClr val="664790"/>
            </a:solidFill>
          </a:endParaRPr>
        </a:p>
      </dgm:t>
    </dgm:pt>
    <dgm:pt modelId="{C6C520A2-60FE-4113-841C-303B4CF0C8C9}" type="sibTrans" cxnId="{E2DC1EEC-D82B-4B40-B95B-C554A0F13320}">
      <dgm:prSet/>
      <dgm:spPr/>
      <dgm:t>
        <a:bodyPr/>
        <a:lstStyle/>
        <a:p>
          <a:endParaRPr lang="en-US">
            <a:solidFill>
              <a:srgbClr val="664790"/>
            </a:solidFill>
          </a:endParaRPr>
        </a:p>
      </dgm:t>
    </dgm:pt>
    <dgm:pt modelId="{2E1613DE-7D99-4E9A-8ED4-DAC35C440F93}">
      <dgm:prSet/>
      <dgm:spPr>
        <a:noFill/>
        <a:ln>
          <a:solidFill>
            <a:srgbClr val="664790"/>
          </a:solidFill>
        </a:ln>
      </dgm:spPr>
      <dgm:t>
        <a:bodyPr/>
        <a:lstStyle/>
        <a:p>
          <a:r>
            <a:rPr lang="lv-LV" b="0" i="0" baseline="0" dirty="0">
              <a:solidFill>
                <a:srgbClr val="664790"/>
              </a:solidFill>
            </a:rPr>
            <a:t>Students var strādāt 1. kursā izglītības iestādē ne vairāk kā 30 % no pedagoga darba slodzes, 2. kursā strādā pedagoga amatā ar slodzi, kas </a:t>
          </a:r>
          <a:r>
            <a:rPr lang="lv-LV" b="1" i="0" baseline="0" dirty="0">
              <a:solidFill>
                <a:srgbClr val="664790"/>
              </a:solidFill>
            </a:rPr>
            <a:t>nav lielāka par 0,5</a:t>
          </a:r>
          <a:endParaRPr lang="en-US" dirty="0">
            <a:solidFill>
              <a:srgbClr val="664790"/>
            </a:solidFill>
          </a:endParaRPr>
        </a:p>
      </dgm:t>
    </dgm:pt>
    <dgm:pt modelId="{5D66277E-1FDC-45BA-8766-7FA35043ACC8}" type="parTrans" cxnId="{30B7D9D7-4A06-4259-A743-C9CC949FA855}">
      <dgm:prSet/>
      <dgm:spPr/>
      <dgm:t>
        <a:bodyPr/>
        <a:lstStyle/>
        <a:p>
          <a:endParaRPr lang="en-US">
            <a:solidFill>
              <a:srgbClr val="664790"/>
            </a:solidFill>
          </a:endParaRPr>
        </a:p>
      </dgm:t>
    </dgm:pt>
    <dgm:pt modelId="{55A08EBD-A3B5-422F-B478-AF0BEFE52F8A}" type="sibTrans" cxnId="{30B7D9D7-4A06-4259-A743-C9CC949FA855}">
      <dgm:prSet/>
      <dgm:spPr/>
      <dgm:t>
        <a:bodyPr/>
        <a:lstStyle/>
        <a:p>
          <a:endParaRPr lang="en-US">
            <a:solidFill>
              <a:srgbClr val="664790"/>
            </a:solidFill>
          </a:endParaRPr>
        </a:p>
      </dgm:t>
    </dgm:pt>
    <dgm:pt modelId="{AB575C1B-91E1-4ABB-BC20-4020FF70C85F}">
      <dgm:prSet/>
      <dgm:spPr>
        <a:noFill/>
        <a:ln>
          <a:solidFill>
            <a:srgbClr val="664790"/>
          </a:solidFill>
        </a:ln>
      </dgm:spPr>
      <dgm:t>
        <a:bodyPr/>
        <a:lstStyle/>
        <a:p>
          <a:r>
            <a:rPr lang="lv-LV" b="0" i="0" baseline="0">
              <a:solidFill>
                <a:srgbClr val="664790"/>
              </a:solidFill>
            </a:rPr>
            <a:t>Sākot ar trešo semestri, noslēgta </a:t>
          </a:r>
          <a:r>
            <a:rPr lang="lv-LV" b="1" i="0" baseline="0">
              <a:solidFill>
                <a:srgbClr val="664790"/>
              </a:solidFill>
            </a:rPr>
            <a:t>rakstveida vienošanās </a:t>
          </a:r>
          <a:r>
            <a:rPr lang="lv-LV" b="0" i="0" baseline="0">
              <a:solidFill>
                <a:srgbClr val="664790"/>
              </a:solidFill>
            </a:rPr>
            <a:t>ar izglītības iestādi vai pašvaldību par nodarbinātību izglītības iestādē vismaz </a:t>
          </a:r>
          <a:r>
            <a:rPr lang="lv-LV" b="1" i="0" baseline="0">
              <a:solidFill>
                <a:srgbClr val="664790"/>
              </a:solidFill>
            </a:rPr>
            <a:t>trīs gadus pēc skolotāja profesionālās kvalifikācijas iegūšanas</a:t>
          </a:r>
          <a:endParaRPr lang="en-US">
            <a:solidFill>
              <a:srgbClr val="664790"/>
            </a:solidFill>
          </a:endParaRPr>
        </a:p>
      </dgm:t>
    </dgm:pt>
    <dgm:pt modelId="{39B67A65-104E-491B-9C99-7BFAABC44582}" type="parTrans" cxnId="{8C522C12-2181-4B91-ACB3-3A168A8469F4}">
      <dgm:prSet/>
      <dgm:spPr/>
      <dgm:t>
        <a:bodyPr/>
        <a:lstStyle/>
        <a:p>
          <a:endParaRPr lang="en-US">
            <a:solidFill>
              <a:srgbClr val="664790"/>
            </a:solidFill>
          </a:endParaRPr>
        </a:p>
      </dgm:t>
    </dgm:pt>
    <dgm:pt modelId="{4FC0C2AB-952A-435A-BCF3-3E6023A5DA97}" type="sibTrans" cxnId="{8C522C12-2181-4B91-ACB3-3A168A8469F4}">
      <dgm:prSet/>
      <dgm:spPr/>
      <dgm:t>
        <a:bodyPr/>
        <a:lstStyle/>
        <a:p>
          <a:endParaRPr lang="en-US">
            <a:solidFill>
              <a:srgbClr val="664790"/>
            </a:solidFill>
          </a:endParaRPr>
        </a:p>
      </dgm:t>
    </dgm:pt>
    <dgm:pt modelId="{2A039B44-8EC3-4BA1-AA0B-C72284E51452}" type="pres">
      <dgm:prSet presAssocID="{C13FC3AD-7D07-4BD0-A4F9-0CC2629B0225}" presName="linear" presStyleCnt="0">
        <dgm:presLayoutVars>
          <dgm:animLvl val="lvl"/>
          <dgm:resizeHandles val="exact"/>
        </dgm:presLayoutVars>
      </dgm:prSet>
      <dgm:spPr/>
    </dgm:pt>
    <dgm:pt modelId="{B236EF72-B7B4-4944-A152-08A3CEA65CDC}" type="pres">
      <dgm:prSet presAssocID="{BE7CA0CA-8940-434C-B27E-82D6E1D3F3A1}" presName="parentText" presStyleLbl="node1" presStyleIdx="0" presStyleCnt="3">
        <dgm:presLayoutVars>
          <dgm:chMax val="0"/>
          <dgm:bulletEnabled val="1"/>
        </dgm:presLayoutVars>
      </dgm:prSet>
      <dgm:spPr/>
    </dgm:pt>
    <dgm:pt modelId="{3C4F47EC-461C-4530-93A0-73BDFFF59539}" type="pres">
      <dgm:prSet presAssocID="{C6C520A2-60FE-4113-841C-303B4CF0C8C9}" presName="spacer" presStyleCnt="0"/>
      <dgm:spPr/>
    </dgm:pt>
    <dgm:pt modelId="{942E15FA-EE8E-431A-AC75-85EA4F094EA5}" type="pres">
      <dgm:prSet presAssocID="{2E1613DE-7D99-4E9A-8ED4-DAC35C440F93}" presName="parentText" presStyleLbl="node1" presStyleIdx="1" presStyleCnt="3">
        <dgm:presLayoutVars>
          <dgm:chMax val="0"/>
          <dgm:bulletEnabled val="1"/>
        </dgm:presLayoutVars>
      </dgm:prSet>
      <dgm:spPr/>
    </dgm:pt>
    <dgm:pt modelId="{396EF894-6C5C-45B1-B5FC-6B16BD3D883F}" type="pres">
      <dgm:prSet presAssocID="{55A08EBD-A3B5-422F-B478-AF0BEFE52F8A}" presName="spacer" presStyleCnt="0"/>
      <dgm:spPr/>
    </dgm:pt>
    <dgm:pt modelId="{5C113124-2BEE-4ACF-8DE9-DB7498FFFF3E}" type="pres">
      <dgm:prSet presAssocID="{AB575C1B-91E1-4ABB-BC20-4020FF70C85F}" presName="parentText" presStyleLbl="node1" presStyleIdx="2" presStyleCnt="3">
        <dgm:presLayoutVars>
          <dgm:chMax val="0"/>
          <dgm:bulletEnabled val="1"/>
        </dgm:presLayoutVars>
      </dgm:prSet>
      <dgm:spPr/>
    </dgm:pt>
  </dgm:ptLst>
  <dgm:cxnLst>
    <dgm:cxn modelId="{7761BE11-69E6-403B-B9E6-D31582B8CF8D}" type="presOf" srcId="{BE7CA0CA-8940-434C-B27E-82D6E1D3F3A1}" destId="{B236EF72-B7B4-4944-A152-08A3CEA65CDC}" srcOrd="0" destOrd="0" presId="urn:microsoft.com/office/officeart/2005/8/layout/vList2"/>
    <dgm:cxn modelId="{8C522C12-2181-4B91-ACB3-3A168A8469F4}" srcId="{C13FC3AD-7D07-4BD0-A4F9-0CC2629B0225}" destId="{AB575C1B-91E1-4ABB-BC20-4020FF70C85F}" srcOrd="2" destOrd="0" parTransId="{39B67A65-104E-491B-9C99-7BFAABC44582}" sibTransId="{4FC0C2AB-952A-435A-BCF3-3E6023A5DA97}"/>
    <dgm:cxn modelId="{EBE75E1D-43AF-445E-9A1D-E47FF4E31EA9}" type="presOf" srcId="{2E1613DE-7D99-4E9A-8ED4-DAC35C440F93}" destId="{942E15FA-EE8E-431A-AC75-85EA4F094EA5}" srcOrd="0" destOrd="0" presId="urn:microsoft.com/office/officeart/2005/8/layout/vList2"/>
    <dgm:cxn modelId="{7D13A874-98E5-4855-89C5-93E56CD1CC58}" type="presOf" srcId="{C13FC3AD-7D07-4BD0-A4F9-0CC2629B0225}" destId="{2A039B44-8EC3-4BA1-AA0B-C72284E51452}" srcOrd="0" destOrd="0" presId="urn:microsoft.com/office/officeart/2005/8/layout/vList2"/>
    <dgm:cxn modelId="{66836A80-1849-4A0D-9C15-CCAD6B8DE62A}" type="presOf" srcId="{AB575C1B-91E1-4ABB-BC20-4020FF70C85F}" destId="{5C113124-2BEE-4ACF-8DE9-DB7498FFFF3E}" srcOrd="0" destOrd="0" presId="urn:microsoft.com/office/officeart/2005/8/layout/vList2"/>
    <dgm:cxn modelId="{30B7D9D7-4A06-4259-A743-C9CC949FA855}" srcId="{C13FC3AD-7D07-4BD0-A4F9-0CC2629B0225}" destId="{2E1613DE-7D99-4E9A-8ED4-DAC35C440F93}" srcOrd="1" destOrd="0" parTransId="{5D66277E-1FDC-45BA-8766-7FA35043ACC8}" sibTransId="{55A08EBD-A3B5-422F-B478-AF0BEFE52F8A}"/>
    <dgm:cxn modelId="{E2DC1EEC-D82B-4B40-B95B-C554A0F13320}" srcId="{C13FC3AD-7D07-4BD0-A4F9-0CC2629B0225}" destId="{BE7CA0CA-8940-434C-B27E-82D6E1D3F3A1}" srcOrd="0" destOrd="0" parTransId="{EA33E217-891A-4C88-B874-1D21E6DA611B}" sibTransId="{C6C520A2-60FE-4113-841C-303B4CF0C8C9}"/>
    <dgm:cxn modelId="{EE81E06B-40BA-43AC-9570-AB38364F2749}" type="presParOf" srcId="{2A039B44-8EC3-4BA1-AA0B-C72284E51452}" destId="{B236EF72-B7B4-4944-A152-08A3CEA65CDC}" srcOrd="0" destOrd="0" presId="urn:microsoft.com/office/officeart/2005/8/layout/vList2"/>
    <dgm:cxn modelId="{B0070A2D-357B-4D70-B289-776268674049}" type="presParOf" srcId="{2A039B44-8EC3-4BA1-AA0B-C72284E51452}" destId="{3C4F47EC-461C-4530-93A0-73BDFFF59539}" srcOrd="1" destOrd="0" presId="urn:microsoft.com/office/officeart/2005/8/layout/vList2"/>
    <dgm:cxn modelId="{8130B234-2EA7-4BB3-A6AB-EDD503D78C27}" type="presParOf" srcId="{2A039B44-8EC3-4BA1-AA0B-C72284E51452}" destId="{942E15FA-EE8E-431A-AC75-85EA4F094EA5}" srcOrd="2" destOrd="0" presId="urn:microsoft.com/office/officeart/2005/8/layout/vList2"/>
    <dgm:cxn modelId="{C03719A9-6031-465A-82D4-F48D281A4B73}" type="presParOf" srcId="{2A039B44-8EC3-4BA1-AA0B-C72284E51452}" destId="{396EF894-6C5C-45B1-B5FC-6B16BD3D883F}" srcOrd="3" destOrd="0" presId="urn:microsoft.com/office/officeart/2005/8/layout/vList2"/>
    <dgm:cxn modelId="{BB43FDEA-34D4-40D8-9F4D-3490F65D57DE}" type="presParOf" srcId="{2A039B44-8EC3-4BA1-AA0B-C72284E51452}" destId="{5C113124-2BEE-4ACF-8DE9-DB7498FFFF3E}"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FB996-3875-4194-84E1-E315D064FD13}">
      <dsp:nvSpPr>
        <dsp:cNvPr id="0" name=""/>
        <dsp:cNvSpPr/>
      </dsp:nvSpPr>
      <dsp:spPr>
        <a:xfrm>
          <a:off x="813" y="663920"/>
          <a:ext cx="3173907" cy="1904344"/>
        </a:xfrm>
        <a:prstGeom prst="rect">
          <a:avLst/>
        </a:prstGeom>
        <a:noFill/>
        <a:ln w="2857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Izglītības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iestāde</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nodrošina</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1"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individuālu</a:t>
          </a:r>
          <a:r>
            <a:rPr lang="en-US" sz="1600" b="1"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1"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izglītības</a:t>
          </a:r>
          <a:r>
            <a:rPr lang="en-US" sz="1600" b="1"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1"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programmas</a:t>
          </a:r>
          <a:r>
            <a:rPr lang="en-US" sz="1600" b="1"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1"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apguves</a:t>
          </a:r>
          <a:r>
            <a:rPr lang="en-US" sz="1600" b="1"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1"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plānu</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atbilstošus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atbalsta</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pasākumus</a:t>
          </a:r>
          <a:endPar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813" y="663920"/>
        <a:ext cx="3173907" cy="1904344"/>
      </dsp:txXfrm>
    </dsp:sp>
    <dsp:sp modelId="{121454B4-E1F9-4A40-9441-95F34D3020CA}">
      <dsp:nvSpPr>
        <dsp:cNvPr id="0" name=""/>
        <dsp:cNvSpPr/>
      </dsp:nvSpPr>
      <dsp:spPr>
        <a:xfrm>
          <a:off x="3492111" y="663920"/>
          <a:ext cx="3173907" cy="1904344"/>
        </a:xfrm>
        <a:prstGeom prst="rect">
          <a:avLst/>
        </a:prstGeom>
        <a:noFill/>
        <a:ln w="2857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err="1">
              <a:solidFill>
                <a:schemeClr val="tx1"/>
              </a:solidFill>
              <a:latin typeface="Verdana" panose="020B0604030504040204" pitchFamily="34" charset="0"/>
              <a:ea typeface="Verdana" panose="020B0604030504040204" pitchFamily="34" charset="0"/>
              <a:cs typeface="Verdana" panose="020B0604030504040204" pitchFamily="34" charset="0"/>
            </a:rPr>
            <a:t>Vienā</a:t>
          </a:r>
          <a:r>
            <a:rPr lang="en-US"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err="1">
              <a:solidFill>
                <a:schemeClr val="tx1"/>
              </a:solidFill>
              <a:latin typeface="Verdana" panose="020B0604030504040204" pitchFamily="34" charset="0"/>
              <a:ea typeface="Verdana" panose="020B0604030504040204" pitchFamily="34" charset="0"/>
              <a:cs typeface="Verdana" panose="020B0604030504040204" pitchFamily="34" charset="0"/>
            </a:rPr>
            <a:t>klasē</a:t>
          </a:r>
          <a:r>
            <a:rPr lang="en-US"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 var </a:t>
          </a:r>
          <a:r>
            <a:rPr lang="en-US" sz="1600" kern="1200" baseline="0" err="1">
              <a:solidFill>
                <a:schemeClr val="tx1"/>
              </a:solidFill>
              <a:latin typeface="Verdana" panose="020B0604030504040204" pitchFamily="34" charset="0"/>
              <a:ea typeface="Verdana" panose="020B0604030504040204" pitchFamily="34" charset="0"/>
              <a:cs typeface="Verdana" panose="020B0604030504040204" pitchFamily="34" charset="0"/>
            </a:rPr>
            <a:t>tikt</a:t>
          </a:r>
          <a:r>
            <a:rPr lang="en-US"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err="1">
              <a:solidFill>
                <a:schemeClr val="tx1"/>
              </a:solidFill>
              <a:latin typeface="Verdana" panose="020B0604030504040204" pitchFamily="34" charset="0"/>
              <a:ea typeface="Verdana" panose="020B0604030504040204" pitchFamily="34" charset="0"/>
              <a:cs typeface="Verdana" panose="020B0604030504040204" pitchFamily="34" charset="0"/>
            </a:rPr>
            <a:t>iekļauti</a:t>
          </a:r>
          <a:r>
            <a:rPr lang="en-US"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 ne </a:t>
          </a:r>
          <a:r>
            <a:rPr lang="en-US" sz="1600" kern="1200" baseline="0" err="1">
              <a:solidFill>
                <a:schemeClr val="tx1"/>
              </a:solidFill>
              <a:latin typeface="Verdana" panose="020B0604030504040204" pitchFamily="34" charset="0"/>
              <a:ea typeface="Verdana" panose="020B0604030504040204" pitchFamily="34" charset="0"/>
              <a:cs typeface="Verdana" panose="020B0604030504040204" pitchFamily="34" charset="0"/>
            </a:rPr>
            <a:t>vairāk</a:t>
          </a:r>
          <a:r>
            <a:rPr lang="en-US"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err="1">
              <a:solidFill>
                <a:schemeClr val="tx1"/>
              </a:solidFill>
              <a:latin typeface="Verdana" panose="020B0604030504040204" pitchFamily="34" charset="0"/>
              <a:ea typeface="Verdana" panose="020B0604030504040204" pitchFamily="34" charset="0"/>
              <a:cs typeface="Verdana" panose="020B0604030504040204" pitchFamily="34" charset="0"/>
            </a:rPr>
            <a:t>kā</a:t>
          </a:r>
          <a:r>
            <a:rPr lang="en-US"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err="1">
              <a:solidFill>
                <a:schemeClr val="tx1"/>
              </a:solidFill>
              <a:latin typeface="Verdana" panose="020B0604030504040204" pitchFamily="34" charset="0"/>
              <a:ea typeface="Verdana" panose="020B0604030504040204" pitchFamily="34" charset="0"/>
              <a:cs typeface="Verdana" panose="020B0604030504040204" pitchFamily="34" charset="0"/>
            </a:rPr>
            <a:t>četri</a:t>
          </a:r>
          <a:r>
            <a:rPr lang="en-US"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err="1">
              <a:solidFill>
                <a:schemeClr val="tx1"/>
              </a:solidFill>
              <a:latin typeface="Verdana" panose="020B0604030504040204" pitchFamily="34" charset="0"/>
              <a:ea typeface="Verdana" panose="020B0604030504040204" pitchFamily="34" charset="0"/>
              <a:cs typeface="Verdana" panose="020B0604030504040204" pitchFamily="34" charset="0"/>
            </a:rPr>
            <a:t>bērni</a:t>
          </a:r>
          <a:r>
            <a:rPr lang="en-US"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600" kern="1200" baseline="0" err="1">
              <a:solidFill>
                <a:schemeClr val="tx1"/>
              </a:solidFill>
              <a:latin typeface="Verdana" panose="020B0604030504040204" pitchFamily="34" charset="0"/>
              <a:ea typeface="Verdana" panose="020B0604030504040204" pitchFamily="34" charset="0"/>
              <a:cs typeface="Verdana" panose="020B0604030504040204" pitchFamily="34" charset="0"/>
            </a:rPr>
            <a:t>skolēni</a:t>
          </a:r>
          <a:r>
            <a:rPr lang="en-US"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err="1">
              <a:solidFill>
                <a:schemeClr val="tx1"/>
              </a:solidFill>
              <a:latin typeface="Verdana" panose="020B0604030504040204" pitchFamily="34" charset="0"/>
              <a:ea typeface="Verdana" panose="020B0604030504040204" pitchFamily="34" charset="0"/>
              <a:cs typeface="Verdana" panose="020B0604030504040204" pitchFamily="34" charset="0"/>
            </a:rPr>
            <a:t>ar</a:t>
          </a:r>
          <a:r>
            <a:rPr lang="en-US"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err="1">
              <a:solidFill>
                <a:schemeClr val="tx1"/>
              </a:solidFill>
              <a:latin typeface="Verdana" panose="020B0604030504040204" pitchFamily="34" charset="0"/>
              <a:ea typeface="Verdana" panose="020B0604030504040204" pitchFamily="34" charset="0"/>
              <a:cs typeface="Verdana" panose="020B0604030504040204" pitchFamily="34" charset="0"/>
            </a:rPr>
            <a:t>speciālām</a:t>
          </a:r>
          <a:r>
            <a:rPr lang="en-US"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err="1">
              <a:solidFill>
                <a:schemeClr val="tx1"/>
              </a:solidFill>
              <a:latin typeface="Verdana" panose="020B0604030504040204" pitchFamily="34" charset="0"/>
              <a:ea typeface="Verdana" panose="020B0604030504040204" pitchFamily="34" charset="0"/>
              <a:cs typeface="Verdana" panose="020B0604030504040204" pitchFamily="34" charset="0"/>
            </a:rPr>
            <a:t>vajadzībām</a:t>
          </a:r>
          <a:endParaRPr lang="en-US"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3492111" y="663920"/>
        <a:ext cx="3173907" cy="1904344"/>
      </dsp:txXfrm>
    </dsp:sp>
    <dsp:sp modelId="{2615E66B-DD77-4EDF-83BC-B9417E235710}">
      <dsp:nvSpPr>
        <dsp:cNvPr id="0" name=""/>
        <dsp:cNvSpPr/>
      </dsp:nvSpPr>
      <dsp:spPr>
        <a:xfrm>
          <a:off x="813" y="2885655"/>
          <a:ext cx="3173907" cy="1904344"/>
        </a:xfrm>
        <a:prstGeom prst="rect">
          <a:avLst/>
        </a:prstGeom>
        <a:noFill/>
        <a:ln w="2857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Izveidota</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metodika</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agrīnai</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bērnu</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speciālo</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vajadzību</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izvērtēšanai</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pirmsskolas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izglītības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iestādēs</a:t>
          </a:r>
          <a:endPar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813" y="2885655"/>
        <a:ext cx="3173907" cy="1904344"/>
      </dsp:txXfrm>
    </dsp:sp>
    <dsp:sp modelId="{B831BE36-7885-495F-AB27-A5DF4B59A679}">
      <dsp:nvSpPr>
        <dsp:cNvPr id="0" name=""/>
        <dsp:cNvSpPr/>
      </dsp:nvSpPr>
      <dsp:spPr>
        <a:xfrm>
          <a:off x="3492111" y="2885655"/>
          <a:ext cx="3173907" cy="1904344"/>
        </a:xfrm>
        <a:prstGeom prst="rect">
          <a:avLst/>
        </a:prstGeom>
        <a:noFill/>
        <a:ln w="2857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lv-LV"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711200">
            <a:lnSpc>
              <a:spcPct val="90000"/>
            </a:lnSpc>
            <a:spcBef>
              <a:spcPct val="0"/>
            </a:spcBef>
            <a:spcAft>
              <a:spcPct val="35000"/>
            </a:spcAft>
            <a:buNone/>
          </a:pP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Pieejams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metodisks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konsultatīvs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atbalsts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(10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speciālās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izglītības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iestādes-attīstības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centri</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nodrošina</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bezmaksas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profesionālās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kompetences</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kern="12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pilnveidi</a:t>
          </a: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a:t>
          </a:r>
          <a:b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br>
          <a:b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6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p>
      </dsp:txBody>
      <dsp:txXfrm>
        <a:off x="3492111" y="2885655"/>
        <a:ext cx="3173907" cy="1904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6EF72-B7B4-4944-A152-08A3CEA65CDC}">
      <dsp:nvSpPr>
        <dsp:cNvPr id="0" name=""/>
        <dsp:cNvSpPr/>
      </dsp:nvSpPr>
      <dsp:spPr>
        <a:xfrm>
          <a:off x="0" y="108768"/>
          <a:ext cx="5935323" cy="1268206"/>
        </a:xfrm>
        <a:prstGeom prst="roundRect">
          <a:avLst/>
        </a:prstGeom>
        <a:noFill/>
        <a:ln w="12700" cap="flat" cmpd="sng" algn="ctr">
          <a:solidFill>
            <a:srgbClr val="66479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b="0" i="0" kern="1200" baseline="0">
              <a:solidFill>
                <a:srgbClr val="664790"/>
              </a:solidFill>
            </a:rPr>
            <a:t>Uzsākot studijas, ņem vērā uzņemšanas rezultātus, tai skaitā centralizēto eksāmenu rezultātus, otrajā un turpmākajos semestros – vidējo svērto atzīmi iepriekšējā semestrī</a:t>
          </a:r>
          <a:endParaRPr lang="en-US" sz="1800" kern="1200">
            <a:solidFill>
              <a:srgbClr val="664790"/>
            </a:solidFill>
          </a:endParaRPr>
        </a:p>
      </dsp:txBody>
      <dsp:txXfrm>
        <a:off x="61909" y="170677"/>
        <a:ext cx="5811505" cy="1144388"/>
      </dsp:txXfrm>
    </dsp:sp>
    <dsp:sp modelId="{942E15FA-EE8E-431A-AC75-85EA4F094EA5}">
      <dsp:nvSpPr>
        <dsp:cNvPr id="0" name=""/>
        <dsp:cNvSpPr/>
      </dsp:nvSpPr>
      <dsp:spPr>
        <a:xfrm>
          <a:off x="0" y="1428815"/>
          <a:ext cx="5935323" cy="1268206"/>
        </a:xfrm>
        <a:prstGeom prst="roundRect">
          <a:avLst/>
        </a:prstGeom>
        <a:noFill/>
        <a:ln w="12700" cap="flat" cmpd="sng" algn="ctr">
          <a:solidFill>
            <a:srgbClr val="66479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b="0" i="0" kern="1200" baseline="0" dirty="0">
              <a:solidFill>
                <a:srgbClr val="664790"/>
              </a:solidFill>
            </a:rPr>
            <a:t>Students var strādāt 1. kursā izglītības iestādē ne vairāk kā 30 % no pedagoga darba slodzes, 2. kursā strādā pedagoga amatā ar slodzi, kas </a:t>
          </a:r>
          <a:r>
            <a:rPr lang="lv-LV" sz="1800" b="1" i="0" kern="1200" baseline="0" dirty="0">
              <a:solidFill>
                <a:srgbClr val="664790"/>
              </a:solidFill>
            </a:rPr>
            <a:t>nav lielāka par 0,5</a:t>
          </a:r>
          <a:endParaRPr lang="en-US" sz="1800" kern="1200" dirty="0">
            <a:solidFill>
              <a:srgbClr val="664790"/>
            </a:solidFill>
          </a:endParaRPr>
        </a:p>
      </dsp:txBody>
      <dsp:txXfrm>
        <a:off x="61909" y="1490724"/>
        <a:ext cx="5811505" cy="1144388"/>
      </dsp:txXfrm>
    </dsp:sp>
    <dsp:sp modelId="{5C113124-2BEE-4ACF-8DE9-DB7498FFFF3E}">
      <dsp:nvSpPr>
        <dsp:cNvPr id="0" name=""/>
        <dsp:cNvSpPr/>
      </dsp:nvSpPr>
      <dsp:spPr>
        <a:xfrm>
          <a:off x="0" y="2748862"/>
          <a:ext cx="5935323" cy="1268206"/>
        </a:xfrm>
        <a:prstGeom prst="roundRect">
          <a:avLst/>
        </a:prstGeom>
        <a:noFill/>
        <a:ln w="12700" cap="flat" cmpd="sng" algn="ctr">
          <a:solidFill>
            <a:srgbClr val="66479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b="0" i="0" kern="1200" baseline="0">
              <a:solidFill>
                <a:srgbClr val="664790"/>
              </a:solidFill>
            </a:rPr>
            <a:t>Sākot ar trešo semestri, noslēgta </a:t>
          </a:r>
          <a:r>
            <a:rPr lang="lv-LV" sz="1800" b="1" i="0" kern="1200" baseline="0">
              <a:solidFill>
                <a:srgbClr val="664790"/>
              </a:solidFill>
            </a:rPr>
            <a:t>rakstveida vienošanās </a:t>
          </a:r>
          <a:r>
            <a:rPr lang="lv-LV" sz="1800" b="0" i="0" kern="1200" baseline="0">
              <a:solidFill>
                <a:srgbClr val="664790"/>
              </a:solidFill>
            </a:rPr>
            <a:t>ar izglītības iestādi vai pašvaldību par nodarbinātību izglītības iestādē vismaz </a:t>
          </a:r>
          <a:r>
            <a:rPr lang="lv-LV" sz="1800" b="1" i="0" kern="1200" baseline="0">
              <a:solidFill>
                <a:srgbClr val="664790"/>
              </a:solidFill>
            </a:rPr>
            <a:t>trīs gadus pēc skolotāja profesionālās kvalifikācijas iegūšanas</a:t>
          </a:r>
          <a:endParaRPr lang="en-US" sz="1800" kern="1200">
            <a:solidFill>
              <a:srgbClr val="664790"/>
            </a:solidFill>
          </a:endParaRPr>
        </a:p>
      </dsp:txBody>
      <dsp:txXfrm>
        <a:off x="61909" y="2810771"/>
        <a:ext cx="5811505" cy="11443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888801-D75D-44F4-88F0-115CF87251EB}" type="datetimeFigureOut">
              <a:rPr lang="en-US" smtClean="0"/>
              <a:t>12/17/2024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E23EE7-335D-4BC6-B9D9-9E265DF626A7}" type="slidenum">
              <a:rPr lang="en-US" smtClean="0"/>
              <a:t>‹#›</a:t>
            </a:fld>
            <a:endParaRPr lang="en-US"/>
          </a:p>
        </p:txBody>
      </p:sp>
    </p:spTree>
    <p:extLst>
      <p:ext uri="{BB962C8B-B14F-4D97-AF65-F5344CB8AC3E}">
        <p14:creationId xmlns:p14="http://schemas.microsoft.com/office/powerpoint/2010/main" val="3370905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v-LV"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036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uc-powerpoint.officeapps.live.com/pods/ppt.aspx?ui=en-US&amp;rs=lv-LV&amp;wdlor=c180B39F5-E5ED-4951-A693-3D3861A5C46A&amp;wdenableroaming=1&amp;mscc=1&amp;wdodb=1&amp;hid=68076EA1-40EE-B000-05E1-9A10FF571AC2.0&amp;uih=sharepointcom&amp;wdlcid=en-US&amp;jsapi=1&amp;jsapiver=v2&amp;corrid=246eb2b3-a67d-f0e7-c357-73a3a5c46267&amp;usid=246eb2b3-a67d-f0e7-c357-73a3a5c46267&amp;newsession=1&amp;sftc=1&amp;uihit=docaspx&amp;muv=1&amp;dchat=1&amp;sc=%7B%22pmo%22%3A%22https%3A%2F%2Fizmgovlv-my.sharepoint.com%22%2C%22pmshare%22%3Atrue%7D&amp;wdorigin=Outlook-Body.Sharing.ClientRedirect&amp;wdhostclicktime=1734332756476&amp;wdpodsurl=https%3A%2F%2Feuc-powerpoint.officeapps.live.com%2Fpods%2F&amp;wdpopsurl=https%3A%2F%2Feuc-powerpoint.officeapps.live.com%2F&amp;wdoverrides=devicepixelratio:1.0526315789473684,RenderGifSlideShow:true&amp;wdwaccluster=GEU8&amp;filename=IZM_INLP_18122024.pptx&amp;filegeturlbool=true&amp;fs=4584818&amp;ro=false&amp;fastboot=true&amp;noauth=1&amp;thpanel=694&amp;sw=1548&amp;sh=641&amp;postmessagetoken=246eb2b3-a67d-f0e7-c357-73a3a5c46267#_ftn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uc-powerpoint.officeapps.live.com/pods/ppt.aspx?ui=en-US&amp;rs=lv-LV&amp;wdlor=c180B39F5-E5ED-4951-A693-3D3861A5C46A&amp;wdenableroaming=1&amp;mscc=1&amp;wdodb=1&amp;hid=68076EA1-40EE-B000-05E1-9A10FF571AC2.0&amp;uih=sharepointcom&amp;wdlcid=en-US&amp;jsapi=1&amp;jsapiver=v2&amp;corrid=246eb2b3-a67d-f0e7-c357-73a3a5c46267&amp;usid=246eb2b3-a67d-f0e7-c357-73a3a5c46267&amp;newsession=1&amp;sftc=1&amp;uihit=docaspx&amp;muv=1&amp;dchat=1&amp;sc=%7B%22pmo%22%3A%22https%3A%2F%2Fizmgovlv-my.sharepoint.com%22%2C%22pmshare%22%3Atrue%7D&amp;wdorigin=Outlook-Body.Sharing.ClientRedirect&amp;wdhostclicktime=1734332756476&amp;wdpodsurl=https%3A%2F%2Feuc-powerpoint.officeapps.live.com%2Fpods%2F&amp;wdpopsurl=https%3A%2F%2Feuc-powerpoint.officeapps.live.com%2F&amp;wdoverrides=devicepixelratio:1.0526315789473684,RenderGifSlideShow:true&amp;wdwaccluster=GEU8&amp;filename=IZM_INLP_18122024.pptx&amp;filegeturlbool=true&amp;fs=4584818&amp;ro=false&amp;fastboot=true&amp;noauth=1&amp;thpanel=694&amp;sw=1548&amp;sh=641&amp;postmessagetoken=246eb2b3-a67d-f0e7-c357-73a3a5c46267#_ftnref1"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a:solidFill>
                  <a:schemeClr val="dk1"/>
                </a:solidFill>
                <a:latin typeface="Calibri"/>
                <a:ea typeface="Calibri"/>
                <a:cs typeface="Calibri"/>
                <a:sym typeface="Calibri"/>
              </a:rPr>
              <a:t>1</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7329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1037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103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3" name="Google Shape;503;p16:notes"/>
          <p:cNvSpPr>
            <a:spLocks noGrp="1" noRot="1" noChangeAspect="1"/>
          </p:cNvSpPr>
          <p:nvPr>
            <p:ph type="sldImg" idx="2"/>
          </p:nvPr>
        </p:nvSpPr>
        <p:spPr>
          <a:xfrm>
            <a:off x="685800" y="1143000"/>
            <a:ext cx="5565775" cy="3130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174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lv-LV" sz="1200" b="1" dirty="0">
                <a:solidFill>
                  <a:srgbClr val="7030A0"/>
                </a:solidFill>
                <a:latin typeface="Verdana"/>
                <a:ea typeface="Verdana"/>
              </a:rPr>
              <a:t>Sociālā stipendijas «Studētgods» - studējošajiem ar I un II grupas invaliditāti</a:t>
            </a:r>
            <a:r>
              <a:rPr lang="lv-LV" sz="1200" b="1" dirty="0">
                <a:solidFill>
                  <a:schemeClr val="tx2"/>
                </a:solidFill>
                <a:latin typeface="Verdana"/>
                <a:ea typeface="Verdana"/>
              </a:rPr>
              <a:t> </a:t>
            </a:r>
            <a:r>
              <a:rPr lang="lv-LV" sz="1200" dirty="0">
                <a:latin typeface="Verdana"/>
                <a:ea typeface="Verdana"/>
              </a:rPr>
              <a:t>(atbildība – IZM); 2024. gada rudenī pavisam piešķirtas 4300 studentiem)</a:t>
            </a:r>
            <a:r>
              <a:rPr lang="en-US" sz="1200" dirty="0">
                <a:latin typeface="Verdana"/>
                <a:ea typeface="Verdana"/>
              </a:rPr>
              <a:t>​</a:t>
            </a:r>
          </a:p>
          <a:p>
            <a:pPr marL="0" lvl="0" indent="0" algn="l" rtl="0">
              <a:spcBef>
                <a:spcPts val="0"/>
              </a:spcBef>
              <a:spcAft>
                <a:spcPts val="0"/>
              </a:spcAft>
              <a:buNone/>
            </a:pPr>
            <a:endParaRPr/>
          </a:p>
        </p:txBody>
      </p:sp>
      <p:sp>
        <p:nvSpPr>
          <p:cNvPr id="522" name="Google Shape;52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14</a:t>
            </a:fld>
            <a:endParaRPr/>
          </a:p>
        </p:txBody>
      </p:sp>
    </p:spTree>
    <p:extLst>
      <p:ext uri="{BB962C8B-B14F-4D97-AF65-F5344CB8AC3E}">
        <p14:creationId xmlns:p14="http://schemas.microsoft.com/office/powerpoint/2010/main" val="1735944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989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67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989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endParaRPr lang="en-US" sz="1400" dirty="0">
              <a:latin typeface="Times New Roman" panose="02020603050405020304" pitchFamily="18" charset="0"/>
              <a:cs typeface="Times New Roman" panose="02020603050405020304" pitchFamily="18" charset="0"/>
            </a:endParaRPr>
          </a:p>
        </p:txBody>
      </p:sp>
      <p:sp>
        <p:nvSpPr>
          <p:cNvPr id="544" name="Google Shape;5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103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98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2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r>
              <a:rPr lang="en-US" err="1"/>
              <a:t>Izglītības</a:t>
            </a:r>
            <a:r>
              <a:rPr lang="en-US"/>
              <a:t> </a:t>
            </a:r>
            <a:r>
              <a:rPr lang="en-US" err="1"/>
              <a:t>jomā</a:t>
            </a:r>
            <a:r>
              <a:rPr lang="en-US"/>
              <a:t> </a:t>
            </a:r>
            <a:r>
              <a:rPr lang="en-US" err="1"/>
              <a:t>ir</a:t>
            </a:r>
            <a:r>
              <a:rPr lang="en-US"/>
              <a:t> </a:t>
            </a:r>
            <a:r>
              <a:rPr lang="en-US" err="1"/>
              <a:t>virkne</a:t>
            </a:r>
            <a:r>
              <a:rPr lang="en-US"/>
              <a:t> </a:t>
            </a:r>
            <a:r>
              <a:rPr lang="en-US" err="1"/>
              <a:t>normtīvo</a:t>
            </a:r>
            <a:r>
              <a:rPr lang="en-US"/>
              <a:t> </a:t>
            </a:r>
            <a:r>
              <a:rPr lang="en-US" err="1"/>
              <a:t>aktu</a:t>
            </a:r>
            <a:r>
              <a:rPr lang="en-US"/>
              <a:t>, kas </a:t>
            </a:r>
            <a:r>
              <a:rPr lang="en-US" err="1"/>
              <a:t>nodrošina</a:t>
            </a:r>
            <a:r>
              <a:rPr lang="en-US"/>
              <a:t> </a:t>
            </a:r>
            <a:r>
              <a:rPr lang="en-US" err="1"/>
              <a:t>personām</a:t>
            </a:r>
            <a:r>
              <a:rPr lang="en-US"/>
              <a:t> </a:t>
            </a:r>
            <a:r>
              <a:rPr lang="en-US" err="1"/>
              <a:t>ar</a:t>
            </a:r>
            <a:r>
              <a:rPr lang="en-US"/>
              <a:t> </a:t>
            </a:r>
            <a:r>
              <a:rPr lang="en-US" err="1"/>
              <a:t>invaliditāti</a:t>
            </a:r>
            <a:r>
              <a:rPr lang="en-US"/>
              <a:t> </a:t>
            </a:r>
            <a:r>
              <a:rPr lang="en-US" err="1"/>
              <a:t>īstenot</a:t>
            </a:r>
            <a:r>
              <a:rPr lang="en-US"/>
              <a:t> </a:t>
            </a:r>
            <a:r>
              <a:rPr lang="en-US" err="1"/>
              <a:t>viņu</a:t>
            </a:r>
            <a:r>
              <a:rPr lang="en-US"/>
              <a:t> </a:t>
            </a:r>
            <a:r>
              <a:rPr lang="en-US" err="1"/>
              <a:t>tiesības</a:t>
            </a:r>
            <a:r>
              <a:rPr lang="en-US"/>
              <a:t> </a:t>
            </a:r>
            <a:r>
              <a:rPr lang="en-US" err="1"/>
              <a:t>uz</a:t>
            </a:r>
            <a:r>
              <a:rPr lang="en-US"/>
              <a:t> </a:t>
            </a:r>
            <a:r>
              <a:rPr lang="en-US" err="1"/>
              <a:t>izglītību</a:t>
            </a:r>
            <a:r>
              <a:rPr lang="en-US"/>
              <a:t> un </a:t>
            </a:r>
            <a:r>
              <a:rPr lang="en-US" err="1"/>
              <a:t>nosaka</a:t>
            </a:r>
            <a:r>
              <a:rPr lang="en-US"/>
              <a:t> </a:t>
            </a:r>
            <a:r>
              <a:rPr lang="en-US" err="1"/>
              <a:t>atbalsta</a:t>
            </a:r>
            <a:r>
              <a:rPr lang="en-US"/>
              <a:t> </a:t>
            </a:r>
            <a:r>
              <a:rPr lang="en-US" err="1"/>
              <a:t>pasākumus</a:t>
            </a:r>
            <a:r>
              <a:rPr lang="en-US"/>
              <a:t> </a:t>
            </a:r>
            <a:r>
              <a:rPr lang="en-US" err="1"/>
              <a:t>tās</a:t>
            </a:r>
            <a:r>
              <a:rPr lang="en-US"/>
              <a:t> </a:t>
            </a:r>
            <a:r>
              <a:rPr lang="en-US" err="1"/>
              <a:t>ieguvei</a:t>
            </a:r>
            <a:r>
              <a:rPr lang="en-US"/>
              <a:t>. </a:t>
            </a:r>
            <a:r>
              <a:rPr lang="en-US" err="1"/>
              <a:t>Izglītības</a:t>
            </a:r>
            <a:r>
              <a:rPr lang="en-US"/>
              <a:t> </a:t>
            </a:r>
            <a:r>
              <a:rPr lang="en-US" err="1"/>
              <a:t>likums</a:t>
            </a:r>
            <a:r>
              <a:rPr lang="en-US"/>
              <a:t> </a:t>
            </a:r>
            <a:r>
              <a:rPr lang="en-US" err="1"/>
              <a:t>nosaka</a:t>
            </a:r>
            <a:r>
              <a:rPr lang="en-US"/>
              <a:t>, ka </a:t>
            </a:r>
            <a:r>
              <a:rPr lang="en-US" err="1"/>
              <a:t>kvienam</a:t>
            </a:r>
            <a:r>
              <a:rPr lang="en-US"/>
              <a:t> </a:t>
            </a:r>
            <a:r>
              <a:rPr lang="en-US" err="1"/>
              <a:t>ir</a:t>
            </a:r>
            <a:r>
              <a:rPr lang="en-US"/>
              <a:t> </a:t>
            </a:r>
            <a:r>
              <a:rPr lang="en-US" err="1"/>
              <a:t>tiesības</a:t>
            </a:r>
            <a:r>
              <a:rPr lang="en-US"/>
              <a:t> </a:t>
            </a:r>
            <a:r>
              <a:rPr lang="en-US" err="1"/>
              <a:t>uz</a:t>
            </a:r>
            <a:r>
              <a:rPr lang="en-US"/>
              <a:t> </a:t>
            </a:r>
            <a:r>
              <a:rPr lang="en-US" err="1"/>
              <a:t>kvalitatīvu</a:t>
            </a:r>
            <a:r>
              <a:rPr lang="en-US"/>
              <a:t> un </a:t>
            </a:r>
            <a:r>
              <a:rPr lang="en-US" err="1"/>
              <a:t>iekļaujošu</a:t>
            </a:r>
            <a:r>
              <a:rPr lang="en-US"/>
              <a:t> </a:t>
            </a:r>
            <a:r>
              <a:rPr lang="en-US" err="1"/>
              <a:t>izglītību</a:t>
            </a:r>
            <a:r>
              <a:rPr lang="en-US"/>
              <a:t>. </a:t>
            </a:r>
            <a:r>
              <a:rPr lang="en-US" err="1"/>
              <a:t>Izglītības</a:t>
            </a:r>
            <a:r>
              <a:rPr lang="en-US"/>
              <a:t> </a:t>
            </a:r>
            <a:r>
              <a:rPr lang="en-US" err="1"/>
              <a:t>likums</a:t>
            </a:r>
            <a:r>
              <a:rPr lang="en-US"/>
              <a:t> </a:t>
            </a:r>
            <a:r>
              <a:rPr lang="en-US" err="1"/>
              <a:t>nosaka</a:t>
            </a:r>
            <a:r>
              <a:rPr lang="en-US"/>
              <a:t> </a:t>
            </a:r>
            <a:r>
              <a:rPr lang="en-US" err="1"/>
              <a:t>arī</a:t>
            </a:r>
            <a:r>
              <a:rPr lang="en-US"/>
              <a:t> </a:t>
            </a:r>
            <a:r>
              <a:rPr lang="en-US" err="1"/>
              <a:t>atšķirīgas</a:t>
            </a:r>
            <a:r>
              <a:rPr lang="en-US"/>
              <a:t> </a:t>
            </a:r>
            <a:r>
              <a:rPr lang="en-US" err="1"/>
              <a:t>attieksmes</a:t>
            </a:r>
            <a:r>
              <a:rPr lang="en-US"/>
              <a:t> </a:t>
            </a:r>
            <a:r>
              <a:rPr lang="en-US" err="1"/>
              <a:t>aizliegumu</a:t>
            </a:r>
            <a:r>
              <a:rPr lang="en-US"/>
              <a:t>, tai </a:t>
            </a:r>
            <a:r>
              <a:rPr lang="en-US" err="1"/>
              <a:t>skaitā</a:t>
            </a:r>
            <a:r>
              <a:rPr lang="en-US"/>
              <a:t> </a:t>
            </a:r>
            <a:r>
              <a:rPr lang="en-US" err="1"/>
              <a:t>veselības</a:t>
            </a:r>
            <a:r>
              <a:rPr lang="en-US"/>
              <a:t> </a:t>
            </a:r>
            <a:r>
              <a:rPr lang="en-US" err="1"/>
              <a:t>stāvokļa</a:t>
            </a:r>
            <a:r>
              <a:rPr lang="en-US"/>
              <a:t> </a:t>
            </a:r>
            <a:r>
              <a:rPr lang="en-US" err="1"/>
              <a:t>dēl</a:t>
            </a:r>
            <a:r>
              <a:rPr lang="en-US"/>
              <a:t>. </a:t>
            </a:r>
            <a:r>
              <a:rPr lang="en-US" err="1"/>
              <a:t>Vispārējās</a:t>
            </a:r>
            <a:r>
              <a:rPr lang="en-US"/>
              <a:t> </a:t>
            </a:r>
            <a:r>
              <a:rPr lang="en-US" err="1"/>
              <a:t>izglītības</a:t>
            </a:r>
            <a:r>
              <a:rPr lang="en-US"/>
              <a:t> </a:t>
            </a:r>
            <a:r>
              <a:rPr lang="en-US" err="1"/>
              <a:t>likums</a:t>
            </a:r>
            <a:r>
              <a:rPr lang="en-US"/>
              <a:t> </a:t>
            </a:r>
            <a:r>
              <a:rPr lang="en-US" err="1"/>
              <a:t>nosaka</a:t>
            </a:r>
            <a:r>
              <a:rPr lang="en-US"/>
              <a:t>, ka </a:t>
            </a:r>
            <a:r>
              <a:rPr lang="en-US" err="1"/>
              <a:t>izglītojamie</a:t>
            </a:r>
            <a:r>
              <a:rPr lang="en-US"/>
              <a:t> </a:t>
            </a:r>
            <a:r>
              <a:rPr lang="en-US" err="1"/>
              <a:t>ar</a:t>
            </a:r>
            <a:r>
              <a:rPr lang="en-US"/>
              <a:t> </a:t>
            </a:r>
            <a:r>
              <a:rPr lang="en-US" err="1"/>
              <a:t>speciālām</a:t>
            </a:r>
            <a:r>
              <a:rPr lang="en-US"/>
              <a:t> </a:t>
            </a:r>
            <a:r>
              <a:rPr lang="en-US" err="1"/>
              <a:t>vajadzībām</a:t>
            </a:r>
            <a:r>
              <a:rPr lang="en-US"/>
              <a:t> </a:t>
            </a:r>
            <a:r>
              <a:rPr lang="en-US" err="1"/>
              <a:t>speciālās</a:t>
            </a:r>
            <a:r>
              <a:rPr lang="en-US"/>
              <a:t> </a:t>
            </a:r>
            <a:r>
              <a:rPr lang="en-US" err="1"/>
              <a:t>izglītības</a:t>
            </a:r>
            <a:r>
              <a:rPr lang="en-US"/>
              <a:t> </a:t>
            </a:r>
            <a:r>
              <a:rPr lang="en-US" err="1"/>
              <a:t>programmas</a:t>
            </a:r>
            <a:r>
              <a:rPr lang="en-US"/>
              <a:t> var </a:t>
            </a:r>
            <a:r>
              <a:rPr lang="en-US" err="1"/>
              <a:t>apgūt</a:t>
            </a:r>
            <a:r>
              <a:rPr lang="en-US"/>
              <a:t> </a:t>
            </a:r>
            <a:r>
              <a:rPr lang="en-US" err="1"/>
              <a:t>vispārizglītojošās</a:t>
            </a:r>
            <a:r>
              <a:rPr lang="en-US"/>
              <a:t> </a:t>
            </a:r>
            <a:r>
              <a:rPr lang="en-US" err="1"/>
              <a:t>klasēs</a:t>
            </a:r>
            <a:r>
              <a:rPr lang="en-US"/>
              <a:t>, </a:t>
            </a:r>
            <a:r>
              <a:rPr lang="en-US" err="1"/>
              <a:t>vispārizglītojošo</a:t>
            </a:r>
            <a:r>
              <a:rPr lang="en-US"/>
              <a:t> </a:t>
            </a:r>
            <a:r>
              <a:rPr lang="en-US" err="1"/>
              <a:t>iestāžu</a:t>
            </a:r>
            <a:r>
              <a:rPr lang="en-US"/>
              <a:t> </a:t>
            </a:r>
            <a:r>
              <a:rPr lang="en-US" err="1"/>
              <a:t>speciālajās</a:t>
            </a:r>
            <a:r>
              <a:rPr lang="en-US"/>
              <a:t> </a:t>
            </a:r>
            <a:r>
              <a:rPr lang="en-US" err="1"/>
              <a:t>klasēs</a:t>
            </a:r>
            <a:r>
              <a:rPr lang="en-US"/>
              <a:t> </a:t>
            </a:r>
            <a:r>
              <a:rPr lang="en-US" err="1"/>
              <a:t>vai</a:t>
            </a:r>
            <a:r>
              <a:rPr lang="en-US"/>
              <a:t> </a:t>
            </a:r>
            <a:r>
              <a:rPr lang="en-US" err="1"/>
              <a:t>grupās</a:t>
            </a:r>
            <a:r>
              <a:rPr lang="en-US"/>
              <a:t> </a:t>
            </a:r>
            <a:r>
              <a:rPr lang="en-US" err="1"/>
              <a:t>vai</a:t>
            </a:r>
            <a:r>
              <a:rPr lang="en-US"/>
              <a:t> </a:t>
            </a:r>
            <a:r>
              <a:rPr lang="en-US" err="1"/>
              <a:t>speciālās</a:t>
            </a:r>
            <a:r>
              <a:rPr lang="en-US"/>
              <a:t> </a:t>
            </a:r>
            <a:r>
              <a:rPr lang="en-US" err="1"/>
              <a:t>izglītības</a:t>
            </a:r>
            <a:r>
              <a:rPr lang="en-US"/>
              <a:t> </a:t>
            </a:r>
            <a:r>
              <a:rPr lang="en-US" err="1"/>
              <a:t>iestādēs</a:t>
            </a:r>
            <a:r>
              <a:rPr lang="en-US"/>
              <a:t>, </a:t>
            </a:r>
            <a:r>
              <a:rPr lang="en-US" err="1"/>
              <a:t>kā</a:t>
            </a:r>
            <a:r>
              <a:rPr lang="en-US"/>
              <a:t> </a:t>
            </a:r>
            <a:r>
              <a:rPr lang="en-US" err="1"/>
              <a:t>arī</a:t>
            </a:r>
            <a:r>
              <a:rPr lang="en-US"/>
              <a:t> </a:t>
            </a:r>
            <a:r>
              <a:rPr lang="en-US" err="1"/>
              <a:t>tehnikumā</a:t>
            </a:r>
            <a:r>
              <a:rPr lang="en-US"/>
              <a:t> un </a:t>
            </a:r>
            <a:r>
              <a:rPr lang="en-US" err="1"/>
              <a:t>profesionālajā</a:t>
            </a:r>
            <a:r>
              <a:rPr lang="en-US"/>
              <a:t> </a:t>
            </a:r>
            <a:r>
              <a:rPr lang="en-US" err="1"/>
              <a:t>vidusskolā</a:t>
            </a:r>
            <a:r>
              <a:rPr lang="en-US"/>
              <a:t>, kas </a:t>
            </a:r>
            <a:r>
              <a:rPr lang="en-US" err="1"/>
              <a:t>īsteno</a:t>
            </a:r>
            <a:r>
              <a:rPr lang="en-US"/>
              <a:t> </a:t>
            </a:r>
            <a:r>
              <a:rPr lang="en-US" err="1"/>
              <a:t>vispārējās</a:t>
            </a:r>
            <a:r>
              <a:rPr lang="en-US"/>
              <a:t> </a:t>
            </a:r>
            <a:r>
              <a:rPr lang="en-US" err="1"/>
              <a:t>izglītības</a:t>
            </a:r>
            <a:r>
              <a:rPr lang="en-US"/>
              <a:t> </a:t>
            </a:r>
            <a:r>
              <a:rPr lang="en-US" err="1"/>
              <a:t>programmas</a:t>
            </a:r>
            <a:r>
              <a:rPr lang="en-US"/>
              <a:t> </a:t>
            </a:r>
            <a:r>
              <a:rPr lang="en-US" err="1"/>
              <a:t>sadarbībā</a:t>
            </a:r>
            <a:r>
              <a:rPr lang="en-US"/>
              <a:t> </a:t>
            </a:r>
            <a:r>
              <a:rPr lang="en-US" err="1"/>
              <a:t>ar</a:t>
            </a:r>
            <a:r>
              <a:rPr lang="en-US"/>
              <a:t> </a:t>
            </a:r>
            <a:r>
              <a:rPr lang="en-US" err="1"/>
              <a:t>Ieslodzījuma</a:t>
            </a:r>
            <a:r>
              <a:rPr lang="en-US"/>
              <a:t> </a:t>
            </a:r>
            <a:r>
              <a:rPr lang="en-US" err="1"/>
              <a:t>vietu</a:t>
            </a:r>
            <a:r>
              <a:rPr lang="en-US"/>
              <a:t> </a:t>
            </a:r>
            <a:r>
              <a:rPr lang="en-US" err="1"/>
              <a:t>pārvaldi</a:t>
            </a:r>
            <a:r>
              <a:rPr lang="en-US"/>
              <a:t>. </a:t>
            </a:r>
            <a:r>
              <a:rPr lang="en-US" err="1"/>
              <a:t>Atbilstošu</a:t>
            </a:r>
            <a:r>
              <a:rPr lang="en-US"/>
              <a:t> </a:t>
            </a:r>
            <a:r>
              <a:rPr lang="en-US" err="1"/>
              <a:t>atbalsta</a:t>
            </a:r>
            <a:r>
              <a:rPr lang="en-US"/>
              <a:t> </a:t>
            </a:r>
            <a:r>
              <a:rPr lang="en-US" err="1"/>
              <a:t>pasākumu</a:t>
            </a:r>
            <a:r>
              <a:rPr lang="en-US"/>
              <a:t> </a:t>
            </a:r>
            <a:r>
              <a:rPr lang="en-US" err="1"/>
              <a:t>pieejamību</a:t>
            </a:r>
            <a:r>
              <a:rPr lang="en-US"/>
              <a:t> </a:t>
            </a:r>
            <a:r>
              <a:rPr lang="en-US" err="1"/>
              <a:t>izglītojamajiem</a:t>
            </a:r>
            <a:r>
              <a:rPr lang="en-US"/>
              <a:t> </a:t>
            </a:r>
            <a:r>
              <a:rPr lang="en-US" err="1"/>
              <a:t>ar</a:t>
            </a:r>
            <a:r>
              <a:rPr lang="en-US"/>
              <a:t> </a:t>
            </a:r>
            <a:r>
              <a:rPr lang="en-US" err="1"/>
              <a:t>speciālām</a:t>
            </a:r>
            <a:r>
              <a:rPr lang="en-US"/>
              <a:t> </a:t>
            </a:r>
            <a:r>
              <a:rPr lang="en-US" err="1"/>
              <a:t>vajadzībām</a:t>
            </a:r>
            <a:r>
              <a:rPr lang="en-US"/>
              <a:t>, </a:t>
            </a:r>
            <a:r>
              <a:rPr lang="en-US" err="1"/>
              <a:t>kuri</a:t>
            </a:r>
            <a:r>
              <a:rPr lang="en-US"/>
              <a:t> </a:t>
            </a:r>
            <a:r>
              <a:rPr lang="en-US" err="1"/>
              <a:t>uzņemti</a:t>
            </a:r>
            <a:r>
              <a:rPr lang="en-US"/>
              <a:t> </a:t>
            </a:r>
            <a:r>
              <a:rPr lang="en-US" err="1"/>
              <a:t>vispārējās</a:t>
            </a:r>
            <a:r>
              <a:rPr lang="en-US"/>
              <a:t> </a:t>
            </a:r>
            <a:r>
              <a:rPr lang="en-US" err="1"/>
              <a:t>izglītības</a:t>
            </a:r>
            <a:r>
              <a:rPr lang="en-US"/>
              <a:t> </a:t>
            </a:r>
            <a:r>
              <a:rPr lang="en-US" err="1"/>
              <a:t>programmā</a:t>
            </a:r>
            <a:r>
              <a:rPr lang="en-US"/>
              <a:t>, </a:t>
            </a:r>
            <a:r>
              <a:rPr lang="en-US" err="1"/>
              <a:t>nodrošina</a:t>
            </a:r>
            <a:r>
              <a:rPr lang="en-US"/>
              <a:t> </a:t>
            </a:r>
            <a:r>
              <a:rPr lang="en-US" err="1"/>
              <a:t>izglītības</a:t>
            </a:r>
            <a:r>
              <a:rPr lang="en-US"/>
              <a:t> </a:t>
            </a:r>
            <a:r>
              <a:rPr lang="en-US" err="1"/>
              <a:t>iestāde</a:t>
            </a:r>
            <a:r>
              <a:rPr lang="en-US"/>
              <a:t>. </a:t>
            </a:r>
            <a:r>
              <a:rPr lang="en-US" err="1"/>
              <a:t>Izglītības</a:t>
            </a:r>
            <a:r>
              <a:rPr lang="en-US"/>
              <a:t> </a:t>
            </a:r>
            <a:r>
              <a:rPr lang="en-US" b="1" err="1"/>
              <a:t>iestāde</a:t>
            </a:r>
            <a:r>
              <a:rPr lang="en-US" b="1"/>
              <a:t> </a:t>
            </a:r>
            <a:r>
              <a:rPr lang="en-US" b="1" err="1"/>
              <a:t>katram</a:t>
            </a:r>
            <a:r>
              <a:rPr lang="en-US" b="1"/>
              <a:t> </a:t>
            </a:r>
            <a:r>
              <a:rPr lang="en-US" b="1" err="1"/>
              <a:t>uzņemtam</a:t>
            </a:r>
            <a:r>
              <a:rPr lang="en-US" b="1"/>
              <a:t> </a:t>
            </a:r>
            <a:r>
              <a:rPr lang="en-US" b="1" err="1"/>
              <a:t>izglītojamajam</a:t>
            </a:r>
            <a:r>
              <a:rPr lang="en-US" b="1"/>
              <a:t> </a:t>
            </a:r>
            <a:r>
              <a:rPr lang="en-US" b="1" err="1"/>
              <a:t>ar</a:t>
            </a:r>
            <a:r>
              <a:rPr lang="en-US" b="1"/>
              <a:t> </a:t>
            </a:r>
            <a:r>
              <a:rPr lang="en-US" b="1" err="1"/>
              <a:t>speciālām</a:t>
            </a:r>
            <a:r>
              <a:rPr lang="en-US" b="1"/>
              <a:t> </a:t>
            </a:r>
            <a:r>
              <a:rPr lang="en-US" b="1" err="1"/>
              <a:t>vajadzībām</a:t>
            </a:r>
            <a:r>
              <a:rPr lang="en-US" b="1"/>
              <a:t> </a:t>
            </a:r>
            <a:r>
              <a:rPr lang="en-US" b="1" err="1"/>
              <a:t>izstrādā</a:t>
            </a:r>
            <a:r>
              <a:rPr lang="en-US" b="1"/>
              <a:t> </a:t>
            </a:r>
            <a:r>
              <a:rPr lang="en-US" b="1" err="1"/>
              <a:t>individuālu</a:t>
            </a:r>
            <a:r>
              <a:rPr lang="en-US" b="1"/>
              <a:t> </a:t>
            </a:r>
            <a:r>
              <a:rPr lang="en-US" b="1" err="1"/>
              <a:t>izglītības</a:t>
            </a:r>
            <a:r>
              <a:rPr lang="en-US" b="1"/>
              <a:t> </a:t>
            </a:r>
            <a:r>
              <a:rPr lang="en-US" b="1" err="1"/>
              <a:t>programmas</a:t>
            </a:r>
            <a:r>
              <a:rPr lang="en-US" b="1"/>
              <a:t> </a:t>
            </a:r>
            <a:r>
              <a:rPr lang="en-US" b="1" err="1"/>
              <a:t>apguves</a:t>
            </a:r>
            <a:r>
              <a:rPr lang="en-US" b="1"/>
              <a:t> </a:t>
            </a:r>
            <a:r>
              <a:rPr lang="en-US" b="1" err="1"/>
              <a:t>plānu</a:t>
            </a:r>
            <a:r>
              <a:rPr lang="en-US" b="1"/>
              <a:t>.</a:t>
            </a:r>
            <a:r>
              <a:rPr lang="en-US"/>
              <a:t> </a:t>
            </a:r>
            <a:r>
              <a:rPr lang="en-US" err="1"/>
              <a:t>Ministru</a:t>
            </a:r>
            <a:r>
              <a:rPr lang="en-US"/>
              <a:t> </a:t>
            </a:r>
            <a:r>
              <a:rPr lang="en-US" err="1"/>
              <a:t>kabineta</a:t>
            </a:r>
            <a:r>
              <a:rPr lang="en-US"/>
              <a:t> 2019.gada </a:t>
            </a:r>
            <a:r>
              <a:rPr lang="en-US" err="1"/>
              <a:t>noteikumi</a:t>
            </a:r>
            <a:r>
              <a:rPr lang="en-US"/>
              <a:t> Nr. 556 “</a:t>
            </a:r>
            <a:r>
              <a:rPr lang="en-US" err="1"/>
              <a:t>Prasības</a:t>
            </a:r>
            <a:r>
              <a:rPr lang="en-US"/>
              <a:t> </a:t>
            </a:r>
            <a:r>
              <a:rPr lang="en-US" err="1"/>
              <a:t>vispārējās</a:t>
            </a:r>
            <a:r>
              <a:rPr lang="en-US"/>
              <a:t> </a:t>
            </a:r>
            <a:r>
              <a:rPr lang="en-US" err="1"/>
              <a:t>izglītības</a:t>
            </a:r>
            <a:r>
              <a:rPr lang="en-US"/>
              <a:t> </a:t>
            </a:r>
            <a:r>
              <a:rPr lang="en-US" err="1"/>
              <a:t>iestādēm</a:t>
            </a:r>
            <a:r>
              <a:rPr lang="en-US"/>
              <a:t>, </a:t>
            </a:r>
            <a:r>
              <a:rPr lang="en-US" err="1"/>
              <a:t>lai</a:t>
            </a:r>
            <a:r>
              <a:rPr lang="en-US"/>
              <a:t> to </a:t>
            </a:r>
            <a:r>
              <a:rPr lang="en-US" err="1"/>
              <a:t>īstenotajās</a:t>
            </a:r>
            <a:r>
              <a:rPr lang="en-US"/>
              <a:t> </a:t>
            </a:r>
            <a:r>
              <a:rPr lang="en-US" err="1"/>
              <a:t>izglītības</a:t>
            </a:r>
            <a:r>
              <a:rPr lang="en-US"/>
              <a:t> </a:t>
            </a:r>
            <a:r>
              <a:rPr lang="en-US" err="1"/>
              <a:t>programmās</a:t>
            </a:r>
            <a:r>
              <a:rPr lang="en-US"/>
              <a:t> </a:t>
            </a:r>
            <a:r>
              <a:rPr lang="en-US" err="1"/>
              <a:t>uzņemtu</a:t>
            </a:r>
            <a:r>
              <a:rPr lang="en-US"/>
              <a:t> </a:t>
            </a:r>
            <a:r>
              <a:rPr lang="en-US" err="1"/>
              <a:t>izglītojamos</a:t>
            </a:r>
            <a:r>
              <a:rPr lang="en-US"/>
              <a:t> </a:t>
            </a:r>
            <a:r>
              <a:rPr lang="en-US" err="1"/>
              <a:t>ar</a:t>
            </a:r>
            <a:r>
              <a:rPr lang="en-US"/>
              <a:t> </a:t>
            </a:r>
            <a:r>
              <a:rPr lang="en-US" err="1"/>
              <a:t>speciālām</a:t>
            </a:r>
            <a:r>
              <a:rPr lang="en-US"/>
              <a:t> </a:t>
            </a:r>
            <a:r>
              <a:rPr lang="en-US" err="1"/>
              <a:t>vajadzībām</a:t>
            </a:r>
            <a:r>
              <a:rPr lang="en-US"/>
              <a:t>” </a:t>
            </a:r>
            <a:r>
              <a:rPr lang="en-US" err="1"/>
              <a:t>nosaka</a:t>
            </a:r>
            <a:r>
              <a:rPr lang="en-US"/>
              <a:t> </a:t>
            </a:r>
            <a:r>
              <a:rPr lang="en-US" err="1"/>
              <a:t>nepieciešamos</a:t>
            </a:r>
            <a:r>
              <a:rPr lang="en-US"/>
              <a:t> </a:t>
            </a:r>
            <a:r>
              <a:rPr lang="en-US" err="1"/>
              <a:t>atbalsta</a:t>
            </a:r>
            <a:r>
              <a:rPr lang="en-US"/>
              <a:t> </a:t>
            </a:r>
            <a:r>
              <a:rPr lang="en-US" err="1"/>
              <a:t>pasākumus</a:t>
            </a:r>
            <a:r>
              <a:rPr lang="en-US"/>
              <a:t> </a:t>
            </a:r>
            <a:r>
              <a:rPr lang="en-US" err="1"/>
              <a:t>izglītojamiem</a:t>
            </a:r>
            <a:r>
              <a:rPr lang="en-US"/>
              <a:t> </a:t>
            </a:r>
            <a:r>
              <a:rPr lang="en-US" err="1"/>
              <a:t>ar</a:t>
            </a:r>
            <a:r>
              <a:rPr lang="en-US"/>
              <a:t> </a:t>
            </a:r>
            <a:r>
              <a:rPr lang="en-US" err="1"/>
              <a:t>speciālām</a:t>
            </a:r>
            <a:r>
              <a:rPr lang="en-US"/>
              <a:t> </a:t>
            </a:r>
            <a:r>
              <a:rPr lang="en-US" err="1"/>
              <a:t>vajadzībām</a:t>
            </a:r>
            <a:r>
              <a:rPr lang="en-US"/>
              <a:t> </a:t>
            </a:r>
            <a:r>
              <a:rPr lang="en-US" err="1"/>
              <a:t>vispārējās</a:t>
            </a:r>
            <a:r>
              <a:rPr lang="en-US"/>
              <a:t> </a:t>
            </a:r>
            <a:r>
              <a:rPr lang="en-US" err="1"/>
              <a:t>izglītības</a:t>
            </a:r>
            <a:r>
              <a:rPr lang="en-US"/>
              <a:t> </a:t>
            </a:r>
            <a:r>
              <a:rPr lang="en-US" err="1"/>
              <a:t>programmas</a:t>
            </a:r>
            <a:r>
              <a:rPr lang="en-US"/>
              <a:t> </a:t>
            </a:r>
            <a:r>
              <a:rPr lang="en-US" err="1"/>
              <a:t>apguvē</a:t>
            </a:r>
            <a:r>
              <a:rPr lang="en-US"/>
              <a:t>, tai </a:t>
            </a:r>
            <a:r>
              <a:rPr lang="en-US" err="1"/>
              <a:t>skaitā</a:t>
            </a:r>
            <a:r>
              <a:rPr lang="en-US"/>
              <a:t> </a:t>
            </a:r>
            <a:r>
              <a:rPr lang="en-US" err="1"/>
              <a:t>nepieciešamos</a:t>
            </a:r>
            <a:r>
              <a:rPr lang="en-US"/>
              <a:t> </a:t>
            </a:r>
            <a:r>
              <a:rPr lang="en-US" err="1"/>
              <a:t>mācību</a:t>
            </a:r>
            <a:r>
              <a:rPr lang="en-US"/>
              <a:t> un </a:t>
            </a:r>
            <a:r>
              <a:rPr lang="en-US" err="1"/>
              <a:t>tehniskos</a:t>
            </a:r>
            <a:r>
              <a:rPr lang="en-US"/>
              <a:t> </a:t>
            </a:r>
            <a:r>
              <a:rPr lang="en-US" err="1"/>
              <a:t>līdzekļus</a:t>
            </a:r>
            <a:r>
              <a:rPr lang="en-US"/>
              <a:t> </a:t>
            </a:r>
            <a:r>
              <a:rPr lang="en-US" err="1"/>
              <a:t>mācību</a:t>
            </a:r>
            <a:r>
              <a:rPr lang="en-US"/>
              <a:t> vides </a:t>
            </a:r>
            <a:r>
              <a:rPr lang="en-US" err="1"/>
              <a:t>nodrošināšanai</a:t>
            </a:r>
            <a:r>
              <a:rPr lang="en-US"/>
              <a:t> un </a:t>
            </a:r>
            <a:r>
              <a:rPr lang="en-US" err="1"/>
              <a:t>nepieciešamo</a:t>
            </a:r>
            <a:r>
              <a:rPr lang="en-US"/>
              <a:t> </a:t>
            </a:r>
            <a:r>
              <a:rPr lang="en-US" err="1"/>
              <a:t>atbalsta</a:t>
            </a:r>
            <a:r>
              <a:rPr lang="en-US"/>
              <a:t> </a:t>
            </a:r>
            <a:r>
              <a:rPr lang="en-US" err="1"/>
              <a:t>personālu</a:t>
            </a:r>
            <a:r>
              <a:rPr lang="en-US"/>
              <a:t>. </a:t>
            </a:r>
            <a:r>
              <a:rPr lang="en-US" b="1" err="1"/>
              <a:t>Atbalsta</a:t>
            </a:r>
            <a:r>
              <a:rPr lang="en-US" b="1"/>
              <a:t> </a:t>
            </a:r>
            <a:r>
              <a:rPr lang="en-US" b="1" err="1"/>
              <a:t>pasākumi</a:t>
            </a:r>
            <a:r>
              <a:rPr lang="en-US" b="1"/>
              <a:t> </a:t>
            </a:r>
            <a:r>
              <a:rPr lang="en-US" b="1" err="1"/>
              <a:t>ir</a:t>
            </a:r>
            <a:r>
              <a:rPr lang="en-US" b="1"/>
              <a:t> </a:t>
            </a:r>
            <a:r>
              <a:rPr lang="en-US" b="1" err="1"/>
              <a:t>noteikti</a:t>
            </a:r>
            <a:r>
              <a:rPr lang="en-US" b="1"/>
              <a:t> </a:t>
            </a:r>
            <a:r>
              <a:rPr lang="en-US" b="1" err="1"/>
              <a:t>iedalot</a:t>
            </a:r>
            <a:r>
              <a:rPr lang="en-US" b="1"/>
              <a:t> </a:t>
            </a:r>
            <a:r>
              <a:rPr lang="en-US" b="1" err="1"/>
              <a:t>izglītojamos</a:t>
            </a:r>
            <a:r>
              <a:rPr lang="en-US" b="1"/>
              <a:t> </a:t>
            </a:r>
            <a:r>
              <a:rPr lang="en-US" b="1" err="1"/>
              <a:t>pēc</a:t>
            </a:r>
            <a:r>
              <a:rPr lang="en-US" b="1"/>
              <a:t> </a:t>
            </a:r>
            <a:r>
              <a:rPr lang="en-US" b="1" err="1"/>
              <a:t>traucējumu</a:t>
            </a:r>
            <a:r>
              <a:rPr lang="en-US" b="1"/>
              <a:t> </a:t>
            </a:r>
            <a:r>
              <a:rPr lang="en-US" b="1" err="1"/>
              <a:t>veida</a:t>
            </a:r>
            <a:r>
              <a:rPr lang="en-US" b="1"/>
              <a:t> un </a:t>
            </a:r>
            <a:r>
              <a:rPr lang="en-US" b="1" err="1"/>
              <a:t>ņemot</a:t>
            </a:r>
            <a:r>
              <a:rPr lang="en-US" b="1"/>
              <a:t> </a:t>
            </a:r>
            <a:r>
              <a:rPr lang="en-US" b="1" err="1"/>
              <a:t>vērā</a:t>
            </a:r>
            <a:r>
              <a:rPr lang="en-US" b="1"/>
              <a:t> </a:t>
            </a:r>
            <a:r>
              <a:rPr lang="en-US" b="1" err="1"/>
              <a:t>traucējumu</a:t>
            </a:r>
            <a:r>
              <a:rPr lang="en-US" b="1"/>
              <a:t> </a:t>
            </a:r>
            <a:r>
              <a:rPr lang="en-US" b="1" err="1"/>
              <a:t>veidu</a:t>
            </a:r>
            <a:r>
              <a:rPr lang="en-US" b="1"/>
              <a:t> </a:t>
            </a:r>
            <a:r>
              <a:rPr lang="en-US" b="1" err="1"/>
              <a:t>specifiskās</a:t>
            </a:r>
            <a:r>
              <a:rPr lang="en-US" b="1"/>
              <a:t> </a:t>
            </a:r>
            <a:r>
              <a:rPr lang="en-US" b="1" err="1"/>
              <a:t>vajadzības</a:t>
            </a:r>
            <a:r>
              <a:rPr lang="en-US" b="1"/>
              <a:t>. </a:t>
            </a:r>
            <a:r>
              <a:rPr lang="en-US" err="1"/>
              <a:t>Izglītības</a:t>
            </a:r>
            <a:r>
              <a:rPr lang="en-US"/>
              <a:t> </a:t>
            </a:r>
            <a:r>
              <a:rPr lang="en-US" err="1"/>
              <a:t>iestādes</a:t>
            </a:r>
            <a:r>
              <a:rPr lang="en-US"/>
              <a:t> </a:t>
            </a:r>
            <a:r>
              <a:rPr lang="en-US" err="1"/>
              <a:t>dibinātājs</a:t>
            </a:r>
            <a:r>
              <a:rPr lang="en-US"/>
              <a:t> </a:t>
            </a:r>
            <a:r>
              <a:rPr lang="en-US" err="1"/>
              <a:t>papildus</a:t>
            </a:r>
            <a:r>
              <a:rPr lang="en-US"/>
              <a:t> </a:t>
            </a:r>
            <a:r>
              <a:rPr lang="en-US" err="1"/>
              <a:t>minētajiem</a:t>
            </a:r>
            <a:r>
              <a:rPr lang="en-US"/>
              <a:t> </a:t>
            </a:r>
            <a:r>
              <a:rPr lang="en-US" err="1"/>
              <a:t>atbalsta</a:t>
            </a:r>
            <a:r>
              <a:rPr lang="en-US"/>
              <a:t> </a:t>
            </a:r>
            <a:r>
              <a:rPr lang="en-US" err="1"/>
              <a:t>pasākumiem</a:t>
            </a:r>
            <a:r>
              <a:rPr lang="en-US"/>
              <a:t> var </a:t>
            </a:r>
            <a:r>
              <a:rPr lang="en-US" err="1"/>
              <a:t>īstenot</a:t>
            </a:r>
            <a:r>
              <a:rPr lang="en-US"/>
              <a:t> </a:t>
            </a:r>
            <a:r>
              <a:rPr lang="en-US" err="1"/>
              <a:t>citus</a:t>
            </a:r>
            <a:r>
              <a:rPr lang="en-US"/>
              <a:t> </a:t>
            </a:r>
            <a:r>
              <a:rPr lang="en-US" err="1"/>
              <a:t>pasākumus</a:t>
            </a:r>
            <a:r>
              <a:rPr lang="en-US"/>
              <a:t> </a:t>
            </a:r>
            <a:r>
              <a:rPr lang="en-US" err="1"/>
              <a:t>mācību</a:t>
            </a:r>
            <a:r>
              <a:rPr lang="en-US"/>
              <a:t> </a:t>
            </a:r>
            <a:r>
              <a:rPr lang="en-US" err="1"/>
              <a:t>procesa</a:t>
            </a:r>
            <a:r>
              <a:rPr lang="en-US"/>
              <a:t>, vides </a:t>
            </a:r>
            <a:r>
              <a:rPr lang="en-US" err="1"/>
              <a:t>pieejamības</a:t>
            </a:r>
            <a:r>
              <a:rPr lang="en-US"/>
              <a:t> un </a:t>
            </a:r>
            <a:r>
              <a:rPr lang="en-US" err="1"/>
              <a:t>atbalsta</a:t>
            </a:r>
            <a:r>
              <a:rPr lang="en-US"/>
              <a:t> </a:t>
            </a:r>
            <a:r>
              <a:rPr lang="en-US" err="1"/>
              <a:t>personāla</a:t>
            </a:r>
            <a:r>
              <a:rPr lang="en-US"/>
              <a:t> </a:t>
            </a:r>
            <a:r>
              <a:rPr lang="en-US" err="1"/>
              <a:t>nodrošināšanai</a:t>
            </a:r>
            <a:r>
              <a:rPr lang="en-US"/>
              <a:t>. </a:t>
            </a:r>
          </a:p>
          <a:p>
            <a:pPr algn="just"/>
            <a:r>
              <a:rPr lang="en-US" err="1"/>
              <a:t>Latvijā</a:t>
            </a:r>
            <a:r>
              <a:rPr lang="en-US"/>
              <a:t> </a:t>
            </a:r>
            <a:r>
              <a:rPr lang="en-US" err="1"/>
              <a:t>profesionālās</a:t>
            </a:r>
            <a:r>
              <a:rPr lang="en-US"/>
              <a:t> </a:t>
            </a:r>
            <a:r>
              <a:rPr lang="en-US" err="1"/>
              <a:t>izglītības</a:t>
            </a:r>
            <a:r>
              <a:rPr lang="en-US"/>
              <a:t> </a:t>
            </a:r>
            <a:r>
              <a:rPr lang="en-US" err="1"/>
              <a:t>sistēma</a:t>
            </a:r>
            <a:r>
              <a:rPr lang="en-US"/>
              <a:t> </a:t>
            </a:r>
            <a:r>
              <a:rPr lang="en-US" err="1"/>
              <a:t>orientēta</a:t>
            </a:r>
            <a:r>
              <a:rPr lang="en-US"/>
              <a:t> </a:t>
            </a:r>
            <a:r>
              <a:rPr lang="en-US" err="1"/>
              <a:t>uz</a:t>
            </a:r>
            <a:r>
              <a:rPr lang="en-US"/>
              <a:t> </a:t>
            </a:r>
            <a:r>
              <a:rPr lang="en-US" err="1"/>
              <a:t>indivīda</a:t>
            </a:r>
            <a:r>
              <a:rPr lang="en-US"/>
              <a:t> </a:t>
            </a:r>
            <a:r>
              <a:rPr lang="en-US" err="1"/>
              <a:t>vajadzībām</a:t>
            </a:r>
            <a:r>
              <a:rPr lang="en-US"/>
              <a:t> un </a:t>
            </a:r>
            <a:r>
              <a:rPr lang="en-US" err="1"/>
              <a:t>spējām</a:t>
            </a:r>
            <a:r>
              <a:rPr lang="en-US"/>
              <a:t>, </a:t>
            </a:r>
            <a:r>
              <a:rPr lang="en-US" err="1"/>
              <a:t>izglītojamam</a:t>
            </a:r>
            <a:r>
              <a:rPr lang="en-US"/>
              <a:t> </a:t>
            </a:r>
            <a:r>
              <a:rPr lang="en-US" err="1"/>
              <a:t>ir</a:t>
            </a:r>
            <a:r>
              <a:rPr lang="en-US"/>
              <a:t> </a:t>
            </a:r>
            <a:r>
              <a:rPr lang="en-US" err="1"/>
              <a:t>iespējas</a:t>
            </a:r>
            <a:r>
              <a:rPr lang="en-US"/>
              <a:t> </a:t>
            </a:r>
            <a:r>
              <a:rPr lang="en-US" err="1"/>
              <a:t>apgūt</a:t>
            </a:r>
            <a:r>
              <a:rPr lang="en-US"/>
              <a:t> </a:t>
            </a:r>
            <a:r>
              <a:rPr lang="en-US" err="1"/>
              <a:t>atsevišķu</a:t>
            </a:r>
            <a:r>
              <a:rPr lang="en-US"/>
              <a:t> </a:t>
            </a:r>
            <a:r>
              <a:rPr lang="en-US" err="1"/>
              <a:t>profesionālās</a:t>
            </a:r>
            <a:r>
              <a:rPr lang="en-US"/>
              <a:t> </a:t>
            </a:r>
            <a:r>
              <a:rPr lang="en-US" err="1"/>
              <a:t>izglītības</a:t>
            </a:r>
            <a:r>
              <a:rPr lang="en-US"/>
              <a:t> </a:t>
            </a:r>
            <a:r>
              <a:rPr lang="en-US" err="1"/>
              <a:t>programmas</a:t>
            </a:r>
            <a:r>
              <a:rPr lang="en-US"/>
              <a:t> </a:t>
            </a:r>
            <a:r>
              <a:rPr lang="en-US" err="1"/>
              <a:t>daļu</a:t>
            </a:r>
            <a:r>
              <a:rPr lang="en-US"/>
              <a:t>, </a:t>
            </a:r>
            <a:r>
              <a:rPr lang="en-US" err="1"/>
              <a:t>iegūt</a:t>
            </a:r>
            <a:r>
              <a:rPr lang="en-US"/>
              <a:t> </a:t>
            </a:r>
            <a:r>
              <a:rPr lang="en-US" err="1"/>
              <a:t>zemāka</a:t>
            </a:r>
            <a:r>
              <a:rPr lang="en-US"/>
              <a:t> </a:t>
            </a:r>
            <a:r>
              <a:rPr lang="en-US" err="1"/>
              <a:t>līmeņa</a:t>
            </a:r>
            <a:r>
              <a:rPr lang="en-US"/>
              <a:t> </a:t>
            </a:r>
            <a:r>
              <a:rPr lang="en-US" err="1"/>
              <a:t>profesionālo</a:t>
            </a:r>
            <a:r>
              <a:rPr lang="en-US"/>
              <a:t> </a:t>
            </a:r>
            <a:r>
              <a:rPr lang="en-US" err="1"/>
              <a:t>kvalifikāciju</a:t>
            </a:r>
            <a:r>
              <a:rPr lang="en-US"/>
              <a:t>, </a:t>
            </a:r>
            <a:r>
              <a:rPr lang="en-US" err="1"/>
              <a:t>saņemt</a:t>
            </a:r>
            <a:r>
              <a:rPr lang="en-US"/>
              <a:t> </a:t>
            </a:r>
            <a:r>
              <a:rPr lang="en-US" err="1"/>
              <a:t>individuālo</a:t>
            </a:r>
            <a:r>
              <a:rPr lang="en-US"/>
              <a:t> </a:t>
            </a:r>
            <a:r>
              <a:rPr lang="en-US" err="1"/>
              <a:t>profesionālās</a:t>
            </a:r>
            <a:r>
              <a:rPr lang="en-US"/>
              <a:t> </a:t>
            </a:r>
            <a:r>
              <a:rPr lang="en-US" err="1"/>
              <a:t>izglītības</a:t>
            </a:r>
            <a:r>
              <a:rPr lang="en-US"/>
              <a:t> </a:t>
            </a:r>
            <a:r>
              <a:rPr lang="en-US" err="1"/>
              <a:t>programmas</a:t>
            </a:r>
            <a:r>
              <a:rPr lang="en-US"/>
              <a:t> </a:t>
            </a:r>
            <a:r>
              <a:rPr lang="en-US" err="1"/>
              <a:t>apguves</a:t>
            </a:r>
            <a:r>
              <a:rPr lang="en-US"/>
              <a:t> </a:t>
            </a:r>
            <a:r>
              <a:rPr lang="en-US" err="1"/>
              <a:t>plānu</a:t>
            </a:r>
            <a:r>
              <a:rPr lang="en-US"/>
              <a:t>, </a:t>
            </a:r>
            <a:r>
              <a:rPr lang="en-US" err="1"/>
              <a:t>apgūt</a:t>
            </a:r>
            <a:r>
              <a:rPr lang="en-US"/>
              <a:t> moduli, </a:t>
            </a:r>
            <a:r>
              <a:rPr lang="en-US" err="1"/>
              <a:t>iegūt</a:t>
            </a:r>
            <a:r>
              <a:rPr lang="en-US"/>
              <a:t> </a:t>
            </a:r>
            <a:r>
              <a:rPr lang="en-US" err="1"/>
              <a:t>dzīvei</a:t>
            </a:r>
            <a:r>
              <a:rPr lang="en-US"/>
              <a:t> </a:t>
            </a:r>
            <a:r>
              <a:rPr lang="en-US" err="1"/>
              <a:t>nepieciešamas</a:t>
            </a:r>
            <a:r>
              <a:rPr lang="en-US"/>
              <a:t> </a:t>
            </a:r>
            <a:r>
              <a:rPr lang="en-US" err="1"/>
              <a:t>prasmes</a:t>
            </a:r>
            <a:r>
              <a:rPr lang="en-US"/>
              <a:t>. </a:t>
            </a:r>
            <a:r>
              <a:rPr lang="en-US" b="1" err="1"/>
              <a:t>Apgūstot</a:t>
            </a:r>
            <a:r>
              <a:rPr lang="en-US" b="1"/>
              <a:t> </a:t>
            </a:r>
            <a:r>
              <a:rPr lang="en-US" b="1" err="1"/>
              <a:t>profesionālās</a:t>
            </a:r>
            <a:r>
              <a:rPr lang="en-US" b="1"/>
              <a:t> </a:t>
            </a:r>
            <a:r>
              <a:rPr lang="en-US" b="1" err="1"/>
              <a:t>izglītības</a:t>
            </a:r>
            <a:r>
              <a:rPr lang="en-US" b="1"/>
              <a:t> </a:t>
            </a:r>
            <a:r>
              <a:rPr lang="en-US" b="1" err="1"/>
              <a:t>programmu</a:t>
            </a:r>
            <a:r>
              <a:rPr lang="en-US"/>
              <a:t> </a:t>
            </a:r>
            <a:r>
              <a:rPr lang="en-US" err="1"/>
              <a:t>integrēti</a:t>
            </a:r>
            <a:r>
              <a:rPr lang="en-US"/>
              <a:t> </a:t>
            </a:r>
            <a:r>
              <a:rPr lang="en-US" err="1"/>
              <a:t>vienā</a:t>
            </a:r>
            <a:r>
              <a:rPr lang="en-US"/>
              <a:t> </a:t>
            </a:r>
            <a:r>
              <a:rPr lang="en-US" err="1"/>
              <a:t>mācību</a:t>
            </a:r>
            <a:r>
              <a:rPr lang="en-US"/>
              <a:t> </a:t>
            </a:r>
            <a:r>
              <a:rPr lang="en-US" err="1"/>
              <a:t>grupā</a:t>
            </a:r>
            <a:r>
              <a:rPr lang="en-US"/>
              <a:t> </a:t>
            </a:r>
            <a:r>
              <a:rPr lang="en-US" err="1"/>
              <a:t>ar</a:t>
            </a:r>
            <a:r>
              <a:rPr lang="en-US"/>
              <a:t> </a:t>
            </a:r>
            <a:r>
              <a:rPr lang="en-US" err="1"/>
              <a:t>citiem</a:t>
            </a:r>
            <a:r>
              <a:rPr lang="en-US"/>
              <a:t> </a:t>
            </a:r>
            <a:r>
              <a:rPr lang="en-US" err="1"/>
              <a:t>vai</a:t>
            </a:r>
            <a:r>
              <a:rPr lang="en-US"/>
              <a:t> </a:t>
            </a:r>
            <a:r>
              <a:rPr lang="en-US" err="1"/>
              <a:t>mācību</a:t>
            </a:r>
            <a:r>
              <a:rPr lang="en-US"/>
              <a:t> </a:t>
            </a:r>
            <a:r>
              <a:rPr lang="en-US" err="1"/>
              <a:t>grupā</a:t>
            </a:r>
            <a:r>
              <a:rPr lang="en-US"/>
              <a:t> </a:t>
            </a:r>
            <a:r>
              <a:rPr lang="en-US" err="1"/>
              <a:t>ar</a:t>
            </a:r>
            <a:r>
              <a:rPr lang="en-US"/>
              <a:t> </a:t>
            </a:r>
            <a:r>
              <a:rPr lang="en-US" err="1"/>
              <a:t>speciālām</a:t>
            </a:r>
            <a:r>
              <a:rPr lang="en-US"/>
              <a:t> </a:t>
            </a:r>
            <a:r>
              <a:rPr lang="en-US" err="1"/>
              <a:t>vajadzībām</a:t>
            </a:r>
            <a:r>
              <a:rPr lang="en-US"/>
              <a:t> </a:t>
            </a:r>
            <a:r>
              <a:rPr lang="en-US" b="1" err="1"/>
              <a:t>izglītojamiem</a:t>
            </a:r>
            <a:r>
              <a:rPr lang="en-US" b="1"/>
              <a:t> </a:t>
            </a:r>
            <a:r>
              <a:rPr lang="en-US" b="1" err="1"/>
              <a:t>tiek</a:t>
            </a:r>
            <a:r>
              <a:rPr lang="en-US" b="1"/>
              <a:t> </a:t>
            </a:r>
            <a:r>
              <a:rPr lang="en-US" b="1" err="1"/>
              <a:t>nodrošināta</a:t>
            </a:r>
            <a:r>
              <a:rPr lang="en-US" b="1"/>
              <a:t> </a:t>
            </a:r>
            <a:r>
              <a:rPr lang="en-US" b="1" err="1"/>
              <a:t>individualizēta</a:t>
            </a:r>
            <a:r>
              <a:rPr lang="en-US" b="1"/>
              <a:t> </a:t>
            </a:r>
            <a:r>
              <a:rPr lang="en-US" b="1" err="1"/>
              <a:t>izglītības</a:t>
            </a:r>
            <a:r>
              <a:rPr lang="en-US" b="1"/>
              <a:t> </a:t>
            </a:r>
            <a:r>
              <a:rPr lang="en-US" b="1" err="1"/>
              <a:t>ieguves</a:t>
            </a:r>
            <a:r>
              <a:rPr lang="en-US" b="1"/>
              <a:t> </a:t>
            </a:r>
            <a:r>
              <a:rPr lang="en-US" b="1" err="1"/>
              <a:t>pieeja</a:t>
            </a:r>
            <a:r>
              <a:rPr lang="en-US" b="1"/>
              <a:t>, </a:t>
            </a:r>
            <a:r>
              <a:rPr lang="en-US" b="1" err="1"/>
              <a:t>ņemot</a:t>
            </a:r>
            <a:r>
              <a:rPr lang="en-US" b="1"/>
              <a:t> </a:t>
            </a:r>
            <a:r>
              <a:rPr lang="en-US" b="1" err="1"/>
              <a:t>vērā</a:t>
            </a:r>
            <a:r>
              <a:rPr lang="en-US" b="1"/>
              <a:t> </a:t>
            </a:r>
            <a:r>
              <a:rPr lang="en-US" b="1" err="1"/>
              <a:t>izglītojamā</a:t>
            </a:r>
            <a:r>
              <a:rPr lang="en-US" b="1"/>
              <a:t> </a:t>
            </a:r>
            <a:r>
              <a:rPr lang="en-US" b="1" err="1"/>
              <a:t>vajadzības</a:t>
            </a:r>
            <a:r>
              <a:rPr lang="en-US" b="1"/>
              <a:t>, </a:t>
            </a:r>
            <a:r>
              <a:rPr lang="en-US" b="1" err="1"/>
              <a:t>funkcionālos</a:t>
            </a:r>
            <a:r>
              <a:rPr lang="en-US" b="1"/>
              <a:t> </a:t>
            </a:r>
            <a:r>
              <a:rPr lang="en-US" b="1" err="1"/>
              <a:t>traucējumus</a:t>
            </a:r>
            <a:r>
              <a:rPr lang="en-US" b="1"/>
              <a:t> un </a:t>
            </a:r>
            <a:r>
              <a:rPr lang="en-US" b="1" err="1"/>
              <a:t>spējas</a:t>
            </a:r>
            <a:r>
              <a:rPr lang="en-US" b="1"/>
              <a:t> </a:t>
            </a:r>
            <a:r>
              <a:rPr lang="en-US" b="1" err="1"/>
              <a:t>apgūt</a:t>
            </a:r>
            <a:r>
              <a:rPr lang="en-US" b="1"/>
              <a:t> </a:t>
            </a:r>
            <a:r>
              <a:rPr lang="en-US" b="1" err="1"/>
              <a:t>jaunas</a:t>
            </a:r>
            <a:r>
              <a:rPr lang="en-US" b="1"/>
              <a:t> </a:t>
            </a:r>
            <a:r>
              <a:rPr lang="en-US" b="1" err="1"/>
              <a:t>prasmes</a:t>
            </a:r>
            <a:r>
              <a:rPr lang="en-US" b="1"/>
              <a:t> un </a:t>
            </a:r>
            <a:r>
              <a:rPr lang="en-US" b="1" err="1"/>
              <a:t>zināšanas</a:t>
            </a:r>
            <a:r>
              <a:rPr lang="en-US" b="1"/>
              <a:t>,</a:t>
            </a:r>
            <a:r>
              <a:rPr lang="en-US"/>
              <a:t> </a:t>
            </a:r>
            <a:r>
              <a:rPr lang="en-US" err="1"/>
              <a:t>kā</a:t>
            </a:r>
            <a:r>
              <a:rPr lang="en-US"/>
              <a:t> </a:t>
            </a:r>
            <a:r>
              <a:rPr lang="en-US" err="1"/>
              <a:t>arī</a:t>
            </a:r>
            <a:r>
              <a:rPr lang="en-US"/>
              <a:t> </a:t>
            </a:r>
            <a:r>
              <a:rPr lang="en-US" err="1"/>
              <a:t>izglītojamiem</a:t>
            </a:r>
            <a:r>
              <a:rPr lang="en-US"/>
              <a:t> </a:t>
            </a:r>
            <a:r>
              <a:rPr lang="en-US" err="1"/>
              <a:t>ir</a:t>
            </a:r>
            <a:r>
              <a:rPr lang="en-US"/>
              <a:t> </a:t>
            </a:r>
            <a:r>
              <a:rPr lang="en-US" err="1"/>
              <a:t>iespēja</a:t>
            </a:r>
            <a:r>
              <a:rPr lang="en-US"/>
              <a:t> </a:t>
            </a:r>
            <a:r>
              <a:rPr lang="en-US" err="1"/>
              <a:t>sniegt</a:t>
            </a:r>
            <a:r>
              <a:rPr lang="en-US"/>
              <a:t> </a:t>
            </a:r>
            <a:r>
              <a:rPr lang="en-US" err="1"/>
              <a:t>papildus</a:t>
            </a:r>
            <a:r>
              <a:rPr lang="en-US"/>
              <a:t> </a:t>
            </a:r>
            <a:r>
              <a:rPr lang="en-US" err="1"/>
              <a:t>atbalsta</a:t>
            </a:r>
            <a:r>
              <a:rPr lang="en-US"/>
              <a:t> </a:t>
            </a:r>
            <a:r>
              <a:rPr lang="en-US" err="1"/>
              <a:t>pasākumus</a:t>
            </a:r>
            <a:r>
              <a:rPr lang="en-US"/>
              <a:t> </a:t>
            </a:r>
            <a:r>
              <a:rPr lang="en-US" err="1"/>
              <a:t>profesijas</a:t>
            </a:r>
            <a:r>
              <a:rPr lang="en-US"/>
              <a:t> un </a:t>
            </a:r>
            <a:r>
              <a:rPr lang="en-US" err="1"/>
              <a:t>profesionālās</a:t>
            </a:r>
            <a:r>
              <a:rPr lang="en-US"/>
              <a:t> </a:t>
            </a:r>
            <a:r>
              <a:rPr lang="en-US" err="1"/>
              <a:t>izglītības</a:t>
            </a:r>
            <a:r>
              <a:rPr lang="en-US"/>
              <a:t> </a:t>
            </a:r>
            <a:r>
              <a:rPr lang="en-US" err="1"/>
              <a:t>programmas</a:t>
            </a:r>
            <a:r>
              <a:rPr lang="en-US"/>
              <a:t> </a:t>
            </a:r>
            <a:r>
              <a:rPr lang="en-US" err="1"/>
              <a:t>satura</a:t>
            </a:r>
            <a:r>
              <a:rPr lang="en-US"/>
              <a:t> </a:t>
            </a:r>
            <a:r>
              <a:rPr lang="en-US" err="1"/>
              <a:t>apguvē</a:t>
            </a:r>
            <a:r>
              <a:rPr lang="en-US"/>
              <a:t> (</a:t>
            </a:r>
            <a:r>
              <a:rPr lang="en-US" err="1"/>
              <a:t>piem</a:t>
            </a:r>
            <a:r>
              <a:rPr lang="en-US"/>
              <a:t>., </a:t>
            </a:r>
            <a:r>
              <a:rPr lang="en-US" err="1"/>
              <a:t>mācību</a:t>
            </a:r>
            <a:r>
              <a:rPr lang="en-US"/>
              <a:t> </a:t>
            </a:r>
            <a:r>
              <a:rPr lang="en-US" err="1"/>
              <a:t>materiāli</a:t>
            </a:r>
            <a:r>
              <a:rPr lang="en-US"/>
              <a:t> un </a:t>
            </a:r>
            <a:r>
              <a:rPr lang="en-US" err="1"/>
              <a:t>mācību</a:t>
            </a:r>
            <a:r>
              <a:rPr lang="en-US"/>
              <a:t> </a:t>
            </a:r>
            <a:r>
              <a:rPr lang="en-US" err="1"/>
              <a:t>saturs</a:t>
            </a:r>
            <a:r>
              <a:rPr lang="en-US"/>
              <a:t> </a:t>
            </a:r>
            <a:r>
              <a:rPr lang="en-US" err="1"/>
              <a:t>atbilstoši</a:t>
            </a:r>
            <a:r>
              <a:rPr lang="en-US"/>
              <a:t> </a:t>
            </a:r>
            <a:r>
              <a:rPr lang="en-US" err="1"/>
              <a:t>izglītojamā</a:t>
            </a:r>
            <a:r>
              <a:rPr lang="en-US"/>
              <a:t> </a:t>
            </a:r>
            <a:r>
              <a:rPr lang="en-US" err="1"/>
              <a:t>spējām</a:t>
            </a:r>
            <a:r>
              <a:rPr lang="en-US"/>
              <a:t>, </a:t>
            </a:r>
            <a:r>
              <a:rPr lang="en-US" err="1"/>
              <a:t>vienkāršoti</a:t>
            </a:r>
            <a:r>
              <a:rPr lang="en-US"/>
              <a:t> </a:t>
            </a:r>
            <a:r>
              <a:rPr lang="en-US" err="1"/>
              <a:t>uzdevuma</a:t>
            </a:r>
            <a:r>
              <a:rPr lang="en-US"/>
              <a:t> </a:t>
            </a:r>
            <a:r>
              <a:rPr lang="en-US" err="1"/>
              <a:t>nosacījumi</a:t>
            </a:r>
            <a:r>
              <a:rPr lang="en-US"/>
              <a:t>, </a:t>
            </a:r>
            <a:r>
              <a:rPr lang="en-US" err="1"/>
              <a:t>vizualizācija</a:t>
            </a:r>
            <a:r>
              <a:rPr lang="en-US"/>
              <a:t> - </a:t>
            </a:r>
            <a:r>
              <a:rPr lang="en-US" err="1"/>
              <a:t>atslēgas</a:t>
            </a:r>
            <a:r>
              <a:rPr lang="en-US"/>
              <a:t> </a:t>
            </a:r>
            <a:r>
              <a:rPr lang="en-US" err="1"/>
              <a:t>vārdu</a:t>
            </a:r>
            <a:r>
              <a:rPr lang="en-US"/>
              <a:t> </a:t>
            </a:r>
            <a:r>
              <a:rPr lang="en-US" err="1"/>
              <a:t>izcelšana</a:t>
            </a:r>
            <a:r>
              <a:rPr lang="en-US"/>
              <a:t> </a:t>
            </a:r>
            <a:r>
              <a:rPr lang="en-US" err="1"/>
              <a:t>tekstā</a:t>
            </a:r>
            <a:r>
              <a:rPr lang="en-US"/>
              <a:t>, </a:t>
            </a:r>
            <a:r>
              <a:rPr lang="en-US" err="1"/>
              <a:t>papildu</a:t>
            </a:r>
            <a:r>
              <a:rPr lang="en-US"/>
              <a:t> </a:t>
            </a:r>
            <a:r>
              <a:rPr lang="en-US" err="1"/>
              <a:t>laiks</a:t>
            </a:r>
            <a:r>
              <a:rPr lang="en-US"/>
              <a:t> </a:t>
            </a:r>
            <a:r>
              <a:rPr lang="en-US" err="1"/>
              <a:t>uzdevumu</a:t>
            </a:r>
            <a:r>
              <a:rPr lang="en-US"/>
              <a:t> </a:t>
            </a:r>
            <a:r>
              <a:rPr lang="en-US" err="1"/>
              <a:t>vai</a:t>
            </a:r>
            <a:r>
              <a:rPr lang="en-US"/>
              <a:t> </a:t>
            </a:r>
            <a:r>
              <a:rPr lang="en-US" err="1"/>
              <a:t>pārbaudes</a:t>
            </a:r>
            <a:r>
              <a:rPr lang="en-US"/>
              <a:t> </a:t>
            </a:r>
            <a:r>
              <a:rPr lang="en-US" err="1"/>
              <a:t>darba</a:t>
            </a:r>
            <a:r>
              <a:rPr lang="en-US"/>
              <a:t> </a:t>
            </a:r>
            <a:r>
              <a:rPr lang="en-US" err="1"/>
              <a:t>veikšanai</a:t>
            </a:r>
            <a:r>
              <a:rPr lang="en-US"/>
              <a:t> </a:t>
            </a:r>
            <a:r>
              <a:rPr lang="en-US" err="1"/>
              <a:t>u.c.</a:t>
            </a:r>
            <a:r>
              <a:rPr lang="en-US"/>
              <a:t>). </a:t>
            </a:r>
            <a:r>
              <a:rPr lang="en-US" err="1"/>
              <a:t>Normatīvais</a:t>
            </a:r>
            <a:r>
              <a:rPr lang="en-US"/>
              <a:t> </a:t>
            </a:r>
            <a:r>
              <a:rPr lang="en-US" err="1"/>
              <a:t>regulējums</a:t>
            </a:r>
            <a:r>
              <a:rPr lang="en-US">
                <a:hlinkClick r:id="rId3"/>
              </a:rPr>
              <a:t>[1]</a:t>
            </a:r>
            <a:r>
              <a:rPr lang="en-US"/>
              <a:t>  </a:t>
            </a:r>
            <a:r>
              <a:rPr lang="en-US" err="1"/>
              <a:t>paredz</a:t>
            </a:r>
            <a:r>
              <a:rPr lang="en-US"/>
              <a:t>, ka </a:t>
            </a:r>
            <a:r>
              <a:rPr lang="en-US" err="1"/>
              <a:t>profesionālās</a:t>
            </a:r>
            <a:r>
              <a:rPr lang="en-US"/>
              <a:t> </a:t>
            </a:r>
            <a:r>
              <a:rPr lang="en-US" err="1"/>
              <a:t>kvalifikācijas</a:t>
            </a:r>
            <a:r>
              <a:rPr lang="en-US"/>
              <a:t> </a:t>
            </a:r>
            <a:r>
              <a:rPr lang="en-US" err="1"/>
              <a:t>apguvi</a:t>
            </a:r>
            <a:r>
              <a:rPr lang="en-US"/>
              <a:t> </a:t>
            </a:r>
            <a:r>
              <a:rPr lang="en-US" err="1"/>
              <a:t>personām</a:t>
            </a:r>
            <a:r>
              <a:rPr lang="en-US"/>
              <a:t> </a:t>
            </a:r>
            <a:r>
              <a:rPr lang="en-US" err="1"/>
              <a:t>ar</a:t>
            </a:r>
            <a:r>
              <a:rPr lang="en-US"/>
              <a:t> </a:t>
            </a:r>
            <a:r>
              <a:rPr lang="en-US" err="1"/>
              <a:t>invaliditāti</a:t>
            </a:r>
            <a:r>
              <a:rPr lang="en-US"/>
              <a:t> </a:t>
            </a:r>
            <a:r>
              <a:rPr lang="en-US" err="1"/>
              <a:t>tiek</a:t>
            </a:r>
            <a:r>
              <a:rPr lang="en-US"/>
              <a:t> </a:t>
            </a:r>
            <a:r>
              <a:rPr lang="en-US" err="1"/>
              <a:t>nodrošinātas</a:t>
            </a:r>
            <a:r>
              <a:rPr lang="en-US"/>
              <a:t> </a:t>
            </a:r>
            <a:r>
              <a:rPr lang="en-US" err="1"/>
              <a:t>dienesta</a:t>
            </a:r>
            <a:r>
              <a:rPr lang="en-US"/>
              <a:t> </a:t>
            </a:r>
            <a:r>
              <a:rPr lang="en-US" err="1"/>
              <a:t>viesnīcas</a:t>
            </a:r>
            <a:r>
              <a:rPr lang="en-US"/>
              <a:t> </a:t>
            </a:r>
            <a:r>
              <a:rPr lang="en-US" err="1"/>
              <a:t>uzturēšanas</a:t>
            </a:r>
            <a:r>
              <a:rPr lang="en-US"/>
              <a:t> </a:t>
            </a:r>
            <a:r>
              <a:rPr lang="en-US" err="1"/>
              <a:t>izmaksas</a:t>
            </a:r>
            <a:r>
              <a:rPr lang="en-US"/>
              <a:t>, </a:t>
            </a:r>
            <a:r>
              <a:rPr lang="en-US" err="1"/>
              <a:t>ēdināšanas</a:t>
            </a:r>
            <a:r>
              <a:rPr lang="en-US"/>
              <a:t> </a:t>
            </a:r>
            <a:r>
              <a:rPr lang="en-US" err="1"/>
              <a:t>pakalpojumi</a:t>
            </a:r>
            <a:r>
              <a:rPr lang="en-US"/>
              <a:t> un </a:t>
            </a:r>
            <a:r>
              <a:rPr lang="en-US" err="1"/>
              <a:t>rehabilitācijas</a:t>
            </a:r>
            <a:r>
              <a:rPr lang="en-US"/>
              <a:t> </a:t>
            </a:r>
            <a:r>
              <a:rPr lang="en-US" err="1"/>
              <a:t>pasākumi</a:t>
            </a:r>
            <a:r>
              <a:rPr lang="en-US"/>
              <a:t> </a:t>
            </a:r>
            <a:r>
              <a:rPr lang="en-US" err="1"/>
              <a:t>atbilstoši</a:t>
            </a:r>
            <a:r>
              <a:rPr lang="en-US"/>
              <a:t> personas </a:t>
            </a:r>
            <a:r>
              <a:rPr lang="en-US" err="1"/>
              <a:t>ar</a:t>
            </a:r>
            <a:r>
              <a:rPr lang="en-US"/>
              <a:t> </a:t>
            </a:r>
            <a:r>
              <a:rPr lang="en-US" err="1"/>
              <a:t>invaliditāti</a:t>
            </a:r>
            <a:r>
              <a:rPr lang="en-US"/>
              <a:t> </a:t>
            </a:r>
            <a:r>
              <a:rPr lang="en-US" err="1"/>
              <a:t>funkcionāliem</a:t>
            </a:r>
            <a:r>
              <a:rPr lang="en-US"/>
              <a:t> </a:t>
            </a:r>
            <a:r>
              <a:rPr lang="en-US" err="1"/>
              <a:t>traucējumiem</a:t>
            </a:r>
            <a:r>
              <a:rPr lang="en-US"/>
              <a:t>. </a:t>
            </a:r>
          </a:p>
          <a:p>
            <a:br>
              <a:rPr lang="en-US"/>
            </a:br>
            <a:br>
              <a:rPr lang="en-US"/>
            </a:br>
            <a:endParaRPr lang="en-US"/>
          </a:p>
          <a:p>
            <a:r>
              <a:rPr lang="en-US">
                <a:hlinkClick r:id="rId4"/>
              </a:rPr>
              <a:t>[1]</a:t>
            </a:r>
            <a:r>
              <a:rPr lang="en-US"/>
              <a:t> </a:t>
            </a:r>
            <a:r>
              <a:rPr lang="en-US" err="1"/>
              <a:t>Ministru</a:t>
            </a:r>
            <a:r>
              <a:rPr lang="en-US"/>
              <a:t> </a:t>
            </a:r>
            <a:r>
              <a:rPr lang="en-US" err="1"/>
              <a:t>kabineta</a:t>
            </a:r>
            <a:r>
              <a:rPr lang="en-US"/>
              <a:t> 2007. gada 2. </a:t>
            </a:r>
            <a:r>
              <a:rPr lang="en-US" err="1"/>
              <a:t>oktobra</a:t>
            </a:r>
            <a:r>
              <a:rPr lang="en-US"/>
              <a:t> </a:t>
            </a:r>
            <a:r>
              <a:rPr lang="en-US" err="1"/>
              <a:t>noteikumu</a:t>
            </a:r>
            <a:r>
              <a:rPr lang="en-US"/>
              <a:t> Nr. 655 “</a:t>
            </a:r>
            <a:r>
              <a:rPr lang="en-US" err="1"/>
              <a:t>Noteikumi</a:t>
            </a:r>
            <a:r>
              <a:rPr lang="en-US"/>
              <a:t> par </a:t>
            </a:r>
            <a:r>
              <a:rPr lang="en-US" err="1"/>
              <a:t>profesionālās</a:t>
            </a:r>
            <a:r>
              <a:rPr lang="en-US"/>
              <a:t> </a:t>
            </a:r>
            <a:r>
              <a:rPr lang="en-US" err="1"/>
              <a:t>izglītības</a:t>
            </a:r>
            <a:r>
              <a:rPr lang="en-US"/>
              <a:t> </a:t>
            </a:r>
            <a:r>
              <a:rPr lang="en-US" err="1"/>
              <a:t>programmu</a:t>
            </a:r>
            <a:r>
              <a:rPr lang="en-US"/>
              <a:t> </a:t>
            </a:r>
            <a:r>
              <a:rPr lang="en-US" err="1"/>
              <a:t>īstenošanas</a:t>
            </a:r>
            <a:r>
              <a:rPr lang="en-US"/>
              <a:t> </a:t>
            </a:r>
            <a:r>
              <a:rPr lang="en-US" err="1"/>
              <a:t>izmaksu</a:t>
            </a:r>
            <a:r>
              <a:rPr lang="en-US"/>
              <a:t> </a:t>
            </a:r>
            <a:r>
              <a:rPr lang="en-US" err="1"/>
              <a:t>minimumu</a:t>
            </a:r>
            <a:r>
              <a:rPr lang="en-US"/>
              <a:t> </a:t>
            </a:r>
            <a:r>
              <a:rPr lang="en-US" err="1"/>
              <a:t>uz</a:t>
            </a:r>
            <a:r>
              <a:rPr lang="en-US"/>
              <a:t> </a:t>
            </a:r>
            <a:r>
              <a:rPr lang="en-US" err="1"/>
              <a:t>vienu</a:t>
            </a:r>
            <a:r>
              <a:rPr lang="en-US"/>
              <a:t> </a:t>
            </a:r>
            <a:r>
              <a:rPr lang="en-US" err="1"/>
              <a:t>izglītojamo</a:t>
            </a:r>
            <a:r>
              <a:rPr lang="en-US"/>
              <a:t>” 2.2., 4. un 5.2.2. </a:t>
            </a:r>
            <a:r>
              <a:rPr lang="en-US" err="1"/>
              <a:t>punkts</a:t>
            </a:r>
            <a:endParaRPr lang="en-US"/>
          </a:p>
          <a:p>
            <a:pPr marL="0" indent="0"/>
            <a:endParaRPr lang="en-US"/>
          </a:p>
        </p:txBody>
      </p:sp>
      <p:sp>
        <p:nvSpPr>
          <p:cNvPr id="482" name="Google Shape;4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7896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989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22</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2913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24</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4281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25</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3756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26</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5713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158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3</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36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4</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792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5</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756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6</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816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8</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399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endParaRPr lang="en-US" sz="1400" dirty="0">
              <a:solidFill>
                <a:srgbClr val="000000"/>
              </a:solidFill>
              <a:latin typeface="Times New Roman" panose="02020603050405020304" pitchFamily="18" charset="0"/>
              <a:cs typeface="Times New Roman" panose="02020603050405020304" pitchFamily="18" charset="0"/>
            </a:endParaRPr>
          </a:p>
          <a:p>
            <a:pPr marL="0" indent="0"/>
            <a:endParaRPr lang="en-US" sz="14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445" name="Google Shape;4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908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10</a:t>
            </a:fld>
            <a:endParaRPr/>
          </a:p>
        </p:txBody>
      </p:sp>
    </p:spTree>
    <p:extLst>
      <p:ext uri="{BB962C8B-B14F-4D97-AF65-F5344CB8AC3E}">
        <p14:creationId xmlns:p14="http://schemas.microsoft.com/office/powerpoint/2010/main" val="173594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Main_1">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id="{C02986CC-D516-6547-954E-BA4F692DAAE9}"/>
              </a:ext>
            </a:extLst>
          </p:cNvPr>
          <p:cNvSpPr>
            <a:spLocks noGrp="1"/>
          </p:cNvSpPr>
          <p:nvPr>
            <p:ph type="title" hasCustomPrompt="1"/>
          </p:nvPr>
        </p:nvSpPr>
        <p:spPr>
          <a:xfrm>
            <a:off x="1020097" y="3249001"/>
            <a:ext cx="3815927" cy="2591987"/>
          </a:xfrm>
          <a:prstGeom prst="rect">
            <a:avLst/>
          </a:prstGeom>
        </p:spPr>
        <p:txBody>
          <a:bodyPr>
            <a:noAutofit/>
          </a:bodyPr>
          <a:lstStyle>
            <a:lvl1pPr marL="0" marR="0" indent="0" algn="l"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dirty="0">
                <a:solidFill>
                  <a:schemeClr val="tx2"/>
                </a:solidFill>
                <a:latin typeface="+mj-lt"/>
                <a:ea typeface="Tahoma" charset="0"/>
                <a:cs typeface="Tahoma" charset="0"/>
              </a:defRPr>
            </a:lvl1pPr>
          </a:lstStyle>
          <a:p>
            <a:r>
              <a:rPr lang="en-US"/>
              <a:t>NAME OF YOUR TOP SLIDE</a:t>
            </a:r>
            <a:endParaRPr lang="ru-RU"/>
          </a:p>
        </p:txBody>
      </p:sp>
    </p:spTree>
    <p:extLst>
      <p:ext uri="{BB962C8B-B14F-4D97-AF65-F5344CB8AC3E}">
        <p14:creationId xmlns:p14="http://schemas.microsoft.com/office/powerpoint/2010/main" val="195079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p:cSld name="1_Title Slide 1">
    <p:bg>
      <p:bgPr>
        <a:solidFill>
          <a:schemeClr val="bg1"/>
        </a:solidFill>
        <a:effectLst/>
      </p:bgPr>
    </p:bg>
    <p:spTree>
      <p:nvGrpSpPr>
        <p:cNvPr id="1" name="Shape 13"/>
        <p:cNvGrpSpPr/>
        <p:nvPr/>
      </p:nvGrpSpPr>
      <p:grpSpPr>
        <a:xfrm>
          <a:off x="0" y="0"/>
          <a:ext cx="0" cy="0"/>
          <a:chOff x="0" y="0"/>
          <a:chExt cx="0" cy="0"/>
        </a:xfrm>
      </p:grpSpPr>
      <p:sp>
        <p:nvSpPr>
          <p:cNvPr id="5" name="Google Shape;14;p2"/>
          <p:cNvSpPr>
            <a:spLocks noChangeArrowheads="1"/>
          </p:cNvSpPr>
          <p:nvPr userDrawn="1"/>
        </p:nvSpPr>
        <p:spPr bwMode="auto">
          <a:xfrm>
            <a:off x="0" y="2097088"/>
            <a:ext cx="12192000" cy="4760912"/>
          </a:xfrm>
          <a:prstGeom prst="rect">
            <a:avLst/>
          </a:prstGeom>
          <a:solidFill>
            <a:srgbClr val="5F408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014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image 5">
  <p:cSld name="text image 5">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1" y="1658472"/>
            <a:ext cx="3708400" cy="51991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33" name="Google Shape;33;p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Slaidi ar tekstu</a:t>
            </a:r>
            <a:endParaRPr/>
          </a:p>
        </p:txBody>
      </p:sp>
      <p:sp>
        <p:nvSpPr>
          <p:cNvPr id="34" name="Google Shape;34;p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35" name="Google Shape;35;p5"/>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36" name="Google Shape;36;p5"/>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46579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5"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Slaidi ar tekstu</a:t>
            </a:r>
            <a:endParaRPr/>
          </a:p>
        </p:txBody>
      </p:sp>
      <p:sp>
        <p:nvSpPr>
          <p:cNvPr id="25" name="Google Shape;25;p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1131059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177"/>
        <p:cNvGrpSpPr/>
        <p:nvPr/>
      </p:nvGrpSpPr>
      <p:grpSpPr>
        <a:xfrm>
          <a:off x="0" y="0"/>
          <a:ext cx="0" cy="0"/>
          <a:chOff x="0" y="0"/>
          <a:chExt cx="0" cy="0"/>
        </a:xfrm>
      </p:grpSpPr>
      <p:sp>
        <p:nvSpPr>
          <p:cNvPr id="178" name="Google Shape;178;p2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79" name="Google Shape;179;p2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Slaidi ar tekstu</a:t>
            </a:r>
            <a:endParaRPr/>
          </a:p>
        </p:txBody>
      </p:sp>
      <p:sp>
        <p:nvSpPr>
          <p:cNvPr id="180" name="Google Shape;180;p2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81" name="Google Shape;181;p24"/>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82" name="Google Shape;182;p24"/>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89368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31D1E-380C-4FBF-970A-8C1A48825D59}"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D0619-785C-44C4-ABC9-91F549D7CD5F}" type="slidenum">
              <a:rPr lang="en-US" smtClean="0"/>
              <a:t>‹#›</a:t>
            </a:fld>
            <a:endParaRPr lang="en-US"/>
          </a:p>
        </p:txBody>
      </p:sp>
    </p:spTree>
    <p:extLst>
      <p:ext uri="{BB962C8B-B14F-4D97-AF65-F5344CB8AC3E}">
        <p14:creationId xmlns:p14="http://schemas.microsoft.com/office/powerpoint/2010/main" val="3530393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45"/>
        <p:cNvGrpSpPr/>
        <p:nvPr/>
      </p:nvGrpSpPr>
      <p:grpSpPr>
        <a:xfrm>
          <a:off x="0" y="0"/>
          <a:ext cx="0" cy="0"/>
          <a:chOff x="0" y="0"/>
          <a:chExt cx="0" cy="0"/>
        </a:xfrm>
      </p:grpSpPr>
      <p:sp>
        <p:nvSpPr>
          <p:cNvPr id="46" name="Google Shape;46;p7"/>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7" name="Google Shape;47;p7"/>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641056" y="645459"/>
            <a:ext cx="5005891" cy="553150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0" name="Google Shape;50;p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2311338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bg1"/>
        </a:solidFill>
        <a:effectLst/>
      </p:bgPr>
    </p:bg>
    <p:spTree>
      <p:nvGrpSpPr>
        <p:cNvPr id="1" name="Shape 13"/>
        <p:cNvGrpSpPr/>
        <p:nvPr/>
      </p:nvGrpSpPr>
      <p:grpSpPr>
        <a:xfrm>
          <a:off x="0" y="0"/>
          <a:ext cx="0" cy="0"/>
          <a:chOff x="0" y="0"/>
          <a:chExt cx="0" cy="0"/>
        </a:xfrm>
      </p:grpSpPr>
      <p:sp>
        <p:nvSpPr>
          <p:cNvPr id="5" name="Google Shape;14;p2"/>
          <p:cNvSpPr>
            <a:spLocks noChangeArrowheads="1"/>
          </p:cNvSpPr>
          <p:nvPr userDrawn="1"/>
        </p:nvSpPr>
        <p:spPr bwMode="auto">
          <a:xfrm>
            <a:off x="0" y="2097088"/>
            <a:ext cx="12192000" cy="4760912"/>
          </a:xfrm>
          <a:prstGeom prst="rect">
            <a:avLst/>
          </a:prstGeom>
          <a:solidFill>
            <a:srgbClr val="5F408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pic>
        <p:nvPicPr>
          <p:cNvPr id="6" name="Google Shape;17;p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0"/>
            <a:ext cx="19208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53048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5479156" y="366299"/>
            <a:ext cx="2960508" cy="612099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Tree>
    <p:extLst>
      <p:ext uri="{BB962C8B-B14F-4D97-AF65-F5344CB8AC3E}">
        <p14:creationId xmlns:p14="http://schemas.microsoft.com/office/powerpoint/2010/main" val="3149267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aphics">
  <p:cSld name="graphics">
    <p:spTree>
      <p:nvGrpSpPr>
        <p:cNvPr id="1" name="Shape 59"/>
        <p:cNvGrpSpPr/>
        <p:nvPr/>
      </p:nvGrpSpPr>
      <p:grpSpPr>
        <a:xfrm>
          <a:off x="0" y="0"/>
          <a:ext cx="0" cy="0"/>
          <a:chOff x="0" y="0"/>
          <a:chExt cx="0" cy="0"/>
        </a:xfrm>
      </p:grpSpPr>
      <p:sp>
        <p:nvSpPr>
          <p:cNvPr id="3" name="Google Shape;61;p9"/>
          <p:cNvSpPr>
            <a:spLocks noChangeArrowheads="1"/>
          </p:cNvSpPr>
          <p:nvPr/>
        </p:nvSpPr>
        <p:spPr bwMode="auto">
          <a:xfrm>
            <a:off x="631825" y="6565900"/>
            <a:ext cx="390525" cy="292100"/>
          </a:xfrm>
          <a:prstGeom prst="rect">
            <a:avLst/>
          </a:prstGeom>
          <a:solidFill>
            <a:srgbClr val="66479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sp>
        <p:nvSpPr>
          <p:cNvPr id="4" name="Google Shape;64;p9"/>
          <p:cNvSpPr>
            <a:spLocks noChangeArrowheads="1"/>
          </p:cNvSpPr>
          <p:nvPr/>
        </p:nvSpPr>
        <p:spPr bwMode="auto">
          <a:xfrm>
            <a:off x="0" y="681038"/>
            <a:ext cx="473075" cy="1062037"/>
          </a:xfrm>
          <a:prstGeom prst="rect">
            <a:avLst/>
          </a:prstGeom>
          <a:solidFill>
            <a:srgbClr val="CBC7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sp>
        <p:nvSpPr>
          <p:cNvPr id="60" name="Google Shape;60;p9"/>
          <p:cNvSpPr txBox="1">
            <a:spLocks noGrp="1"/>
          </p:cNvSpPr>
          <p:nvPr>
            <p:ph type="title"/>
          </p:nvPr>
        </p:nvSpPr>
        <p:spPr>
          <a:xfrm>
            <a:off x="616775" y="681038"/>
            <a:ext cx="4403460" cy="1061701"/>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 name="Google Shape;62;p9"/>
          <p:cNvSpPr txBox="1">
            <a:spLocks noGrp="1"/>
          </p:cNvSpPr>
          <p:nvPr>
            <p:ph type="ftr" idx="10"/>
          </p:nvPr>
        </p:nvSpPr>
        <p:spPr>
          <a:xfrm>
            <a:off x="1022350" y="6565900"/>
            <a:ext cx="4114800" cy="292100"/>
          </a:xfrm>
          <a:prstGeom prst="rect">
            <a:avLst/>
          </a:prstGeom>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38213" eaLnBrk="0" fontAlgn="base" hangingPunct="0">
              <a:buClrTx/>
              <a:buFontTx/>
              <a:buNone/>
              <a:defRPr/>
            </a:pPr>
            <a:endParaRPr kern="1200">
              <a:latin typeface="Times New Roman" panose="02020603050405020304" pitchFamily="18" charset="0"/>
              <a:ea typeface="MS PGothic" panose="020B0600070205080204" pitchFamily="34" charset="-128"/>
              <a:cs typeface="+mn-cs"/>
            </a:endParaRPr>
          </a:p>
        </p:txBody>
      </p:sp>
      <p:sp>
        <p:nvSpPr>
          <p:cNvPr id="6" name="Google Shape;63;p9"/>
          <p:cNvSpPr txBox="1">
            <a:spLocks noGrp="1"/>
          </p:cNvSpPr>
          <p:nvPr>
            <p:ph type="sldNum" idx="11"/>
          </p:nvPr>
        </p:nvSpPr>
        <p:spPr>
          <a:xfrm>
            <a:off x="631825" y="6565900"/>
            <a:ext cx="390525" cy="292100"/>
          </a:xfrm>
          <a:prstGeom prst="rect">
            <a:avLst/>
          </a:prstGeom>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defTabSz="938213" eaLnBrk="0" fontAlgn="base" hangingPunct="0">
              <a:spcAft>
                <a:spcPct val="0"/>
              </a:spcAft>
              <a:buClrTx/>
              <a:buFontTx/>
              <a:buNone/>
              <a:defRPr/>
            </a:pPr>
            <a:fld id="{E66FFC2D-C088-4A5E-AE39-577F45E5630C}" type="slidenum">
              <a:rPr lang="lv-LV" kern="1200">
                <a:solidFill>
                  <a:srgbClr val="FFFFFF"/>
                </a:solidFill>
              </a:rPr>
              <a:pPr defTabSz="938213" eaLnBrk="0" fontAlgn="base" hangingPunct="0">
                <a:spcAft>
                  <a:spcPct val="0"/>
                </a:spcAft>
                <a:buClrTx/>
                <a:buFontTx/>
                <a:buNone/>
                <a:defRPr/>
              </a:pPr>
              <a:t>‹#›</a:t>
            </a:fld>
            <a:endParaRPr lang="lv-LV" kern="1200">
              <a:solidFill>
                <a:srgbClr val="FFFFFF"/>
              </a:solidFill>
            </a:endParaRPr>
          </a:p>
        </p:txBody>
      </p:sp>
    </p:spTree>
    <p:extLst>
      <p:ext uri="{BB962C8B-B14F-4D97-AF65-F5344CB8AC3E}">
        <p14:creationId xmlns:p14="http://schemas.microsoft.com/office/powerpoint/2010/main" val="1448902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9"/>
        <p:cNvGrpSpPr/>
        <p:nvPr/>
      </p:nvGrpSpPr>
      <p:grpSpPr>
        <a:xfrm>
          <a:off x="0" y="0"/>
          <a:ext cx="0" cy="0"/>
          <a:chOff x="0" y="0"/>
          <a:chExt cx="0" cy="0"/>
        </a:xfrm>
      </p:grpSpPr>
      <p:sp>
        <p:nvSpPr>
          <p:cNvPr id="2" name="Google Shape;190;p26"/>
          <p:cNvSpPr>
            <a:spLocks noChangeArrowheads="1"/>
          </p:cNvSpPr>
          <p:nvPr/>
        </p:nvSpPr>
        <p:spPr bwMode="auto">
          <a:xfrm>
            <a:off x="631825" y="6565900"/>
            <a:ext cx="390525" cy="292100"/>
          </a:xfrm>
          <a:prstGeom prst="rect">
            <a:avLst/>
          </a:prstGeom>
          <a:solidFill>
            <a:srgbClr val="66479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sp>
        <p:nvSpPr>
          <p:cNvPr id="3" name="Google Shape;191;p26"/>
          <p:cNvSpPr txBox="1">
            <a:spLocks noGrp="1"/>
          </p:cNvSpPr>
          <p:nvPr>
            <p:ph type="ftr" idx="10"/>
          </p:nvPr>
        </p:nvSpPr>
        <p:spPr>
          <a:xfrm>
            <a:off x="1022350" y="6565900"/>
            <a:ext cx="4114800" cy="292100"/>
          </a:xfrm>
          <a:prstGeom prst="rect">
            <a:avLst/>
          </a:prstGeom>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38213" eaLnBrk="0" fontAlgn="base" hangingPunct="0">
              <a:buClrTx/>
              <a:buFontTx/>
              <a:buNone/>
              <a:defRPr/>
            </a:pPr>
            <a:endParaRPr kern="1200">
              <a:latin typeface="Times New Roman" panose="02020603050405020304" pitchFamily="18" charset="0"/>
              <a:ea typeface="MS PGothic" panose="020B0600070205080204" pitchFamily="34" charset="-128"/>
              <a:cs typeface="+mn-cs"/>
            </a:endParaRPr>
          </a:p>
        </p:txBody>
      </p:sp>
      <p:sp>
        <p:nvSpPr>
          <p:cNvPr id="4" name="Google Shape;192;p26"/>
          <p:cNvSpPr txBox="1">
            <a:spLocks noGrp="1"/>
          </p:cNvSpPr>
          <p:nvPr>
            <p:ph type="sldNum" idx="11"/>
          </p:nvPr>
        </p:nvSpPr>
        <p:spPr>
          <a:xfrm>
            <a:off x="631825" y="6565900"/>
            <a:ext cx="390525" cy="292100"/>
          </a:xfrm>
          <a:prstGeom prst="rect">
            <a:avLst/>
          </a:prstGeom>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pPr defTabSz="938213" eaLnBrk="0" fontAlgn="base" hangingPunct="0">
              <a:spcAft>
                <a:spcPct val="0"/>
              </a:spcAft>
              <a:buClrTx/>
              <a:buFontTx/>
              <a:buNone/>
              <a:defRPr/>
            </a:pPr>
            <a:fld id="{C8D1183E-8A9F-4C36-8A1A-8A9015AA5D1B}" type="slidenum">
              <a:rPr lang="lv-LV" kern="1200">
                <a:solidFill>
                  <a:srgbClr val="FFFFFF"/>
                </a:solidFill>
              </a:rPr>
              <a:pPr defTabSz="938213" eaLnBrk="0" fontAlgn="base" hangingPunct="0">
                <a:spcAft>
                  <a:spcPct val="0"/>
                </a:spcAft>
                <a:buClrTx/>
                <a:buFontTx/>
                <a:buNone/>
                <a:defRPr/>
              </a:pPr>
              <a:t>‹#›</a:t>
            </a:fld>
            <a:endParaRPr lang="lv-LV" kern="1200">
              <a:solidFill>
                <a:srgbClr val="FFFFFF"/>
              </a:solidFill>
            </a:endParaRPr>
          </a:p>
        </p:txBody>
      </p:sp>
    </p:spTree>
    <p:extLst>
      <p:ext uri="{BB962C8B-B14F-4D97-AF65-F5344CB8AC3E}">
        <p14:creationId xmlns:p14="http://schemas.microsoft.com/office/powerpoint/2010/main" val="15346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70B5-2641-4048-A5B7-426327B0BA58}"/>
              </a:ext>
            </a:extLst>
          </p:cNvPr>
          <p:cNvSpPr>
            <a:spLocks noGrp="1"/>
          </p:cNvSpPr>
          <p:nvPr>
            <p:ph type="title"/>
          </p:nvPr>
        </p:nvSpPr>
        <p:spPr>
          <a:xfrm>
            <a:off x="838091" y="365083"/>
            <a:ext cx="10515818" cy="831928"/>
          </a:xfrm>
          <a:prstGeom prst="rect">
            <a:avLst/>
          </a:prstGeom>
        </p:spPr>
        <p:txBody>
          <a:bodyPr anchor="ctr"/>
          <a:lstStyle>
            <a:lvl1pPr>
              <a:defRPr sz="3599"/>
            </a:lvl1pPr>
          </a:lstStyle>
          <a:p>
            <a:r>
              <a:rPr lang="en-US"/>
              <a:t>Click to edit Master title style</a:t>
            </a:r>
          </a:p>
        </p:txBody>
      </p:sp>
    </p:spTree>
    <p:extLst>
      <p:ext uri="{BB962C8B-B14F-4D97-AF65-F5344CB8AC3E}">
        <p14:creationId xmlns:p14="http://schemas.microsoft.com/office/powerpoint/2010/main" val="704241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6128950" y="370703"/>
            <a:ext cx="5696465" cy="302740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
        <p:nvSpPr>
          <p:cNvPr id="3" name="Picture Placeholder 2"/>
          <p:cNvSpPr>
            <a:spLocks noGrp="1"/>
          </p:cNvSpPr>
          <p:nvPr>
            <p:ph type="pic" sz="quarter" idx="11"/>
          </p:nvPr>
        </p:nvSpPr>
        <p:spPr>
          <a:xfrm>
            <a:off x="383059" y="3398109"/>
            <a:ext cx="5745892" cy="308919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Tree>
    <p:extLst>
      <p:ext uri="{BB962C8B-B14F-4D97-AF65-F5344CB8AC3E}">
        <p14:creationId xmlns:p14="http://schemas.microsoft.com/office/powerpoint/2010/main" val="1398159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13" name="Picture Placeholder 12"/>
          <p:cNvSpPr>
            <a:spLocks noGrp="1"/>
          </p:cNvSpPr>
          <p:nvPr>
            <p:ph type="pic" sz="quarter" idx="17"/>
          </p:nvPr>
        </p:nvSpPr>
        <p:spPr>
          <a:xfrm>
            <a:off x="453887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4" name="Picture Placeholder 13"/>
          <p:cNvSpPr>
            <a:spLocks noGrp="1"/>
          </p:cNvSpPr>
          <p:nvPr>
            <p:ph type="pic" sz="quarter" idx="16"/>
          </p:nvPr>
        </p:nvSpPr>
        <p:spPr>
          <a:xfrm>
            <a:off x="8315739"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2" name="Picture Placeholder 11"/>
          <p:cNvSpPr>
            <a:spLocks noGrp="1"/>
          </p:cNvSpPr>
          <p:nvPr>
            <p:ph type="pic" sz="quarter" idx="15"/>
          </p:nvPr>
        </p:nvSpPr>
        <p:spPr>
          <a:xfrm>
            <a:off x="76200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5" name="Date Placeholder 1"/>
          <p:cNvSpPr>
            <a:spLocks noGrp="1"/>
          </p:cNvSpPr>
          <p:nvPr>
            <p:ph type="dt" sz="half" idx="18"/>
          </p:nvPr>
        </p:nvSpPr>
        <p:spPr>
          <a:xfrm>
            <a:off x="0" y="0"/>
            <a:ext cx="0" cy="0"/>
          </a:xfrm>
        </p:spPr>
        <p:txBody>
          <a:bodyPr/>
          <a:lstStyle>
            <a:lvl1pPr>
              <a:defRPr/>
            </a:lvl1pPr>
          </a:lstStyle>
          <a:p>
            <a:pPr defTabSz="938213" eaLnBrk="0" fontAlgn="base" hangingPunct="0">
              <a:spcBef>
                <a:spcPct val="0"/>
              </a:spcBef>
              <a:spcAft>
                <a:spcPct val="0"/>
              </a:spcAft>
              <a:buClrTx/>
              <a:buFontTx/>
              <a:buNone/>
              <a:defRPr/>
            </a:pPr>
            <a:endParaRPr lang="en-US" sz="1700" kern="1200">
              <a:latin typeface="Times New Roman" panose="02020603050405020304" pitchFamily="18" charset="0"/>
              <a:ea typeface="MS PGothic" panose="020B0600070205080204" pitchFamily="34" charset="-128"/>
              <a:cs typeface="+mn-cs"/>
            </a:endParaRPr>
          </a:p>
        </p:txBody>
      </p:sp>
      <p:sp>
        <p:nvSpPr>
          <p:cNvPr id="6" name="Footer Placeholder 2"/>
          <p:cNvSpPr>
            <a:spLocks noGrp="1"/>
          </p:cNvSpPr>
          <p:nvPr>
            <p:ph type="ftr" sz="quarter" idx="19"/>
          </p:nvPr>
        </p:nvSpPr>
        <p:spPr>
          <a:xfrm>
            <a:off x="0" y="0"/>
            <a:ext cx="0" cy="0"/>
          </a:xfrm>
        </p:spPr>
        <p:txBody>
          <a:bodyPr/>
          <a:lstStyle>
            <a:lvl1pPr>
              <a:defRPr/>
            </a:lvl1pPr>
          </a:lstStyle>
          <a:p>
            <a:pPr defTabSz="938213" eaLnBrk="0" fontAlgn="base" hangingPunct="0">
              <a:spcBef>
                <a:spcPct val="0"/>
              </a:spcBef>
              <a:spcAft>
                <a:spcPct val="0"/>
              </a:spcAft>
              <a:buClrTx/>
              <a:buFontTx/>
              <a:buNone/>
              <a:defRPr/>
            </a:pPr>
            <a:endParaRPr lang="en-US" sz="1700" kern="1200">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835997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7_Title Slide">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5479156" y="366299"/>
            <a:ext cx="2960508" cy="612099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Tree>
    <p:extLst>
      <p:ext uri="{BB962C8B-B14F-4D97-AF65-F5344CB8AC3E}">
        <p14:creationId xmlns:p14="http://schemas.microsoft.com/office/powerpoint/2010/main" val="1087777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1"/>
            <a:ext cx="12192000" cy="1658471"/>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chemeClr val="lt1"/>
              </a:buClr>
              <a:buSzPts val="2200"/>
              <a:buFont typeface="Verdana"/>
              <a:buNone/>
              <a:defRPr sz="2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5"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pPr>
              <a:buClrTx/>
              <a:buFontTx/>
              <a:buNone/>
            </a:pPr>
            <a:fld id="{00000000-1234-1234-1234-123412341234}" type="slidenum">
              <a:rPr lang="lv-LV" kern="1200">
                <a:solidFill>
                  <a:srgbClr val="FFFFFF"/>
                </a:solidFill>
              </a:rPr>
              <a:pPr>
                <a:buClrTx/>
                <a:buFontTx/>
                <a:buNone/>
              </a:pPr>
              <a:t>‹#›</a:t>
            </a:fld>
            <a:endParaRPr kern="1200">
              <a:solidFill>
                <a:srgbClr val="FFFFFF"/>
              </a:solidFill>
            </a:endParaRPr>
          </a:p>
        </p:txBody>
      </p:sp>
    </p:spTree>
    <p:extLst>
      <p:ext uri="{BB962C8B-B14F-4D97-AF65-F5344CB8AC3E}">
        <p14:creationId xmlns:p14="http://schemas.microsoft.com/office/powerpoint/2010/main" val="3118815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181"/>
        <p:cNvGrpSpPr/>
        <p:nvPr/>
      </p:nvGrpSpPr>
      <p:grpSpPr>
        <a:xfrm>
          <a:off x="0" y="0"/>
          <a:ext cx="0" cy="0"/>
          <a:chOff x="0" y="0"/>
          <a:chExt cx="0" cy="0"/>
        </a:xfrm>
      </p:grpSpPr>
      <p:sp>
        <p:nvSpPr>
          <p:cNvPr id="182" name="Google Shape;182;p2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83" name="Google Shape;183;p2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a:solidFill>
                  <a:srgbClr val="FFFFFF"/>
                </a:solidFill>
              </a:rPr>
              <a:pPr>
                <a:buClrTx/>
                <a:buFontTx/>
                <a:buNone/>
              </a:pPr>
              <a:t>‹#›</a:t>
            </a:fld>
            <a:endParaRPr kern="1200">
              <a:solidFill>
                <a:srgbClr val="FFFFFF"/>
              </a:solidFill>
            </a:endParaRPr>
          </a:p>
        </p:txBody>
      </p:sp>
      <p:sp>
        <p:nvSpPr>
          <p:cNvPr id="185" name="Google Shape;185;p24"/>
          <p:cNvSpPr/>
          <p:nvPr/>
        </p:nvSpPr>
        <p:spPr>
          <a:xfrm>
            <a:off x="0" y="1"/>
            <a:ext cx="12192000" cy="1658471"/>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86" name="Google Shape;186;p24"/>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chemeClr val="lt1"/>
              </a:buClr>
              <a:buSzPts val="2200"/>
              <a:buFont typeface="Verdana"/>
              <a:buNone/>
              <a:defRPr sz="2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415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graphics 2">
  <p:cSld name="text graphics 2">
    <p:spTree>
      <p:nvGrpSpPr>
        <p:cNvPr id="1" name="Shape 187"/>
        <p:cNvGrpSpPr/>
        <p:nvPr/>
      </p:nvGrpSpPr>
      <p:grpSpPr>
        <a:xfrm>
          <a:off x="0" y="0"/>
          <a:ext cx="0" cy="0"/>
          <a:chOff x="0" y="0"/>
          <a:chExt cx="0" cy="0"/>
        </a:xfrm>
      </p:grpSpPr>
      <p:sp>
        <p:nvSpPr>
          <p:cNvPr id="188" name="Google Shape;188;p25"/>
          <p:cNvSpPr/>
          <p:nvPr/>
        </p:nvSpPr>
        <p:spPr>
          <a:xfrm>
            <a:off x="0" y="3429000"/>
            <a:ext cx="12192000" cy="3429000"/>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89" name="Google Shape;189;p25"/>
          <p:cNvSpPr txBox="1">
            <a:spLocks noGrp="1"/>
          </p:cNvSpPr>
          <p:nvPr>
            <p:ph type="body" idx="1"/>
          </p:nvPr>
        </p:nvSpPr>
        <p:spPr>
          <a:xfrm>
            <a:off x="1008071" y="514721"/>
            <a:ext cx="6880871" cy="215317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2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91" name="Google Shape;191;p2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92" name="Google Shape;192;p2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a:solidFill>
                  <a:srgbClr val="FFFFFF"/>
                </a:solidFill>
              </a:rPr>
              <a:pPr>
                <a:buClrTx/>
                <a:buFontTx/>
                <a:buNone/>
              </a:pPr>
              <a:t>‹#›</a:t>
            </a:fld>
            <a:endParaRPr kern="1200">
              <a:solidFill>
                <a:srgbClr val="FFFFFF"/>
              </a:solidFill>
            </a:endParaRPr>
          </a:p>
        </p:txBody>
      </p:sp>
    </p:spTree>
    <p:extLst>
      <p:ext uri="{BB962C8B-B14F-4D97-AF65-F5344CB8AC3E}">
        <p14:creationId xmlns:p14="http://schemas.microsoft.com/office/powerpoint/2010/main" val="12273824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2">
          <p15:clr>
            <a:srgbClr val="FBAE40"/>
          </p15:clr>
        </p15:guide>
        <p15:guide id="4" pos="731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3">
  <p:cSld name="text 3">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616774" y="681038"/>
            <a:ext cx="5938219" cy="755482"/>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6"/>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96" name="Google Shape;196;p26"/>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6"/>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a:solidFill>
                  <a:srgbClr val="FFFFFF"/>
                </a:solidFill>
              </a:rPr>
              <a:pPr>
                <a:buClrTx/>
                <a:buFontTx/>
                <a:buNone/>
              </a:pPr>
              <a:t>‹#›</a:t>
            </a:fld>
            <a:endParaRPr kern="1200">
              <a:solidFill>
                <a:srgbClr val="FFFFFF"/>
              </a:solidFill>
            </a:endParaRPr>
          </a:p>
        </p:txBody>
      </p:sp>
      <p:sp>
        <p:nvSpPr>
          <p:cNvPr id="198" name="Google Shape;198;p26"/>
          <p:cNvSpPr txBox="1">
            <a:spLocks noGrp="1"/>
          </p:cNvSpPr>
          <p:nvPr>
            <p:ph type="body" idx="1"/>
          </p:nvPr>
        </p:nvSpPr>
        <p:spPr>
          <a:xfrm>
            <a:off x="616775" y="1845946"/>
            <a:ext cx="10929767" cy="4199852"/>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03472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9"/>
        <p:cNvGrpSpPr/>
        <p:nvPr/>
      </p:nvGrpSpPr>
      <p:grpSpPr>
        <a:xfrm>
          <a:off x="0" y="0"/>
          <a:ext cx="0" cy="0"/>
          <a:chOff x="0" y="0"/>
          <a:chExt cx="0" cy="0"/>
        </a:xfrm>
      </p:grpSpPr>
      <p:sp>
        <p:nvSpPr>
          <p:cNvPr id="200" name="Google Shape;200;p27"/>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201" name="Google Shape;201;p27"/>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27"/>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pPr>
              <a:buClrTx/>
              <a:buFontTx/>
              <a:buNone/>
            </a:pPr>
            <a:fld id="{00000000-1234-1234-1234-123412341234}" type="slidenum">
              <a:rPr lang="lv-LV" kern="1200">
                <a:solidFill>
                  <a:srgbClr val="FFFFFF"/>
                </a:solidFill>
              </a:rPr>
              <a:pPr>
                <a:buClrTx/>
                <a:buFontTx/>
                <a:buNone/>
              </a:pPr>
              <a:t>‹#›</a:t>
            </a:fld>
            <a:endParaRPr kern="1200">
              <a:solidFill>
                <a:srgbClr val="FFFFFF"/>
              </a:solidFill>
            </a:endParaRPr>
          </a:p>
        </p:txBody>
      </p:sp>
    </p:spTree>
    <p:extLst>
      <p:ext uri="{BB962C8B-B14F-4D97-AF65-F5344CB8AC3E}">
        <p14:creationId xmlns:p14="http://schemas.microsoft.com/office/powerpoint/2010/main" val="1708151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random 1">
  <p:cSld name="random 1">
    <p:bg>
      <p:bgPr>
        <a:solidFill>
          <a:schemeClr val="lt1"/>
        </a:solidFill>
        <a:effectLst/>
      </p:bgPr>
    </p:bg>
    <p:spTree>
      <p:nvGrpSpPr>
        <p:cNvPr id="1" name="Shape 203"/>
        <p:cNvGrpSpPr/>
        <p:nvPr/>
      </p:nvGrpSpPr>
      <p:grpSpPr>
        <a:xfrm>
          <a:off x="0" y="0"/>
          <a:ext cx="0" cy="0"/>
          <a:chOff x="0" y="0"/>
          <a:chExt cx="0" cy="0"/>
        </a:xfrm>
      </p:grpSpPr>
      <p:sp>
        <p:nvSpPr>
          <p:cNvPr id="204" name="Google Shape;204;p28"/>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28"/>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6" name="Google Shape;206;p28"/>
          <p:cNvSpPr/>
          <p:nvPr/>
        </p:nvSpPr>
        <p:spPr>
          <a:xfrm>
            <a:off x="0" y="2235200"/>
            <a:ext cx="645459" cy="2142864"/>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2045231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2">
  <p:cSld name="blank 2">
    <p:bg>
      <p:bgPr>
        <a:solidFill>
          <a:srgbClr val="664790"/>
        </a:solidFill>
        <a:effectLst/>
      </p:bgPr>
    </p:bg>
    <p:spTree>
      <p:nvGrpSpPr>
        <p:cNvPr id="1" name="Shape 207"/>
        <p:cNvGrpSpPr/>
        <p:nvPr/>
      </p:nvGrpSpPr>
      <p:grpSpPr>
        <a:xfrm>
          <a:off x="0" y="0"/>
          <a:ext cx="0" cy="0"/>
          <a:chOff x="0" y="0"/>
          <a:chExt cx="0" cy="0"/>
        </a:xfrm>
      </p:grpSpPr>
    </p:spTree>
    <p:extLst>
      <p:ext uri="{BB962C8B-B14F-4D97-AF65-F5344CB8AC3E}">
        <p14:creationId xmlns:p14="http://schemas.microsoft.com/office/powerpoint/2010/main" val="68366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062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83587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with social icons">
  <p:cSld name="Title Slide with social icons">
    <p:bg>
      <p:bgPr>
        <a:solidFill>
          <a:schemeClr val="lt1"/>
        </a:solidFill>
        <a:effectLst/>
      </p:bgPr>
    </p:bg>
    <p:spTree>
      <p:nvGrpSpPr>
        <p:cNvPr id="1" name="Shape 171"/>
        <p:cNvGrpSpPr/>
        <p:nvPr/>
      </p:nvGrpSpPr>
      <p:grpSpPr>
        <a:xfrm>
          <a:off x="0" y="0"/>
          <a:ext cx="0" cy="0"/>
          <a:chOff x="0" y="0"/>
          <a:chExt cx="0" cy="0"/>
        </a:xfrm>
      </p:grpSpPr>
      <p:sp>
        <p:nvSpPr>
          <p:cNvPr id="172" name="Google Shape;172;p23"/>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73" name="Google Shape;173;p23"/>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3"/>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5" name="Google Shape;175;p23"/>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76" name="Google Shape;176;p23"/>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3"/>
          <p:cNvSpPr txBox="1"/>
          <p:nvPr/>
        </p:nvSpPr>
        <p:spPr>
          <a:xfrm>
            <a:off x="1730716" y="5309366"/>
            <a:ext cx="1210400" cy="184800"/>
          </a:xfrm>
          <a:prstGeom prst="rect">
            <a:avLst/>
          </a:prstGeom>
          <a:noFill/>
          <a:ln>
            <a:noFill/>
          </a:ln>
        </p:spPr>
        <p:txBody>
          <a:bodyPr spcFirstLastPara="1" wrap="square" lIns="0" tIns="0" rIns="0" bIns="0" anchor="t" anchorCtr="0">
            <a:noAutofit/>
          </a:bodyPr>
          <a:lstStyle/>
          <a:p>
            <a:pPr>
              <a:buClrTx/>
              <a:buFontTx/>
              <a:buNone/>
            </a:pPr>
            <a:r>
              <a:rPr lang="lv-LV" sz="1200" kern="1200">
                <a:solidFill>
                  <a:srgbClr val="FFFFFF"/>
                </a:solidFill>
                <a:latin typeface="Verdana"/>
                <a:ea typeface="Verdana"/>
                <a:cs typeface="Verdana"/>
                <a:sym typeface="Verdana"/>
              </a:rPr>
              <a:t>IZM_gov_lv</a:t>
            </a:r>
            <a:endParaRPr sz="1200" kern="1200">
              <a:solidFill>
                <a:srgbClr val="664690"/>
              </a:solidFill>
              <a:latin typeface="Verdana"/>
              <a:ea typeface="Verdana"/>
              <a:cs typeface="Verdana"/>
              <a:sym typeface="Verdana"/>
            </a:endParaRPr>
          </a:p>
        </p:txBody>
      </p:sp>
      <p:sp>
        <p:nvSpPr>
          <p:cNvPr id="178" name="Google Shape;178;p23"/>
          <p:cNvSpPr txBox="1"/>
          <p:nvPr/>
        </p:nvSpPr>
        <p:spPr>
          <a:xfrm>
            <a:off x="4063573" y="5309366"/>
            <a:ext cx="1967600" cy="184800"/>
          </a:xfrm>
          <a:prstGeom prst="rect">
            <a:avLst/>
          </a:prstGeom>
          <a:noFill/>
          <a:ln>
            <a:noFill/>
          </a:ln>
        </p:spPr>
        <p:txBody>
          <a:bodyPr spcFirstLastPara="1" wrap="square" lIns="0" tIns="0" rIns="0" bIns="0" anchor="t" anchorCtr="0">
            <a:noAutofit/>
          </a:bodyPr>
          <a:lstStyle/>
          <a:p>
            <a:pPr>
              <a:buClrTx/>
              <a:buFontTx/>
              <a:buNone/>
            </a:pPr>
            <a:r>
              <a:rPr lang="lv-LV" sz="1200" kern="1200">
                <a:solidFill>
                  <a:srgbClr val="FFFFFF"/>
                </a:solidFill>
                <a:latin typeface="Verdana"/>
                <a:ea typeface="Verdana"/>
                <a:cs typeface="Verdana"/>
                <a:sym typeface="Verdana"/>
              </a:rPr>
              <a:t>Izglitibas.ministrija</a:t>
            </a:r>
            <a:endParaRPr sz="1200" kern="1200">
              <a:solidFill>
                <a:srgbClr val="664690"/>
              </a:solidFill>
              <a:latin typeface="Verdana"/>
              <a:ea typeface="Verdana"/>
              <a:cs typeface="Verdana"/>
              <a:sym typeface="Verdana"/>
            </a:endParaRPr>
          </a:p>
        </p:txBody>
      </p:sp>
      <p:pic>
        <p:nvPicPr>
          <p:cNvPr id="179" name="Google Shape;179;p23"/>
          <p:cNvPicPr preferRelativeResize="0"/>
          <p:nvPr/>
        </p:nvPicPr>
        <p:blipFill>
          <a:blip r:embed="rId3">
            <a:alphaModFix/>
          </a:blip>
          <a:stretch>
            <a:fillRect/>
          </a:stretch>
        </p:blipFill>
        <p:spPr>
          <a:xfrm>
            <a:off x="3553034" y="5261489"/>
            <a:ext cx="336060" cy="293201"/>
          </a:xfrm>
          <a:prstGeom prst="rect">
            <a:avLst/>
          </a:prstGeom>
          <a:noFill/>
          <a:ln>
            <a:noFill/>
          </a:ln>
        </p:spPr>
      </p:pic>
      <p:pic>
        <p:nvPicPr>
          <p:cNvPr id="180" name="Google Shape;180;p23"/>
          <p:cNvPicPr preferRelativeResize="0"/>
          <p:nvPr/>
        </p:nvPicPr>
        <p:blipFill>
          <a:blip r:embed="rId4">
            <a:alphaModFix/>
          </a:blip>
          <a:stretch>
            <a:fillRect/>
          </a:stretch>
        </p:blipFill>
        <p:spPr>
          <a:xfrm>
            <a:off x="1202566" y="5261501"/>
            <a:ext cx="336060" cy="293201"/>
          </a:xfrm>
          <a:prstGeom prst="rect">
            <a:avLst/>
          </a:prstGeom>
          <a:noFill/>
          <a:ln>
            <a:noFill/>
          </a:ln>
        </p:spPr>
      </p:pic>
    </p:spTree>
    <p:extLst>
      <p:ext uri="{BB962C8B-B14F-4D97-AF65-F5344CB8AC3E}">
        <p14:creationId xmlns:p14="http://schemas.microsoft.com/office/powerpoint/2010/main" val="3718567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xt">
  <p:cSld name="1_text">
    <p:spTree>
      <p:nvGrpSpPr>
        <p:cNvPr id="1" name="Shape 19"/>
        <p:cNvGrpSpPr/>
        <p:nvPr/>
      </p:nvGrpSpPr>
      <p:grpSpPr>
        <a:xfrm>
          <a:off x="0" y="0"/>
          <a:ext cx="0" cy="0"/>
          <a:chOff x="0" y="0"/>
          <a:chExt cx="0" cy="0"/>
        </a:xfrm>
      </p:grpSpPr>
      <p:sp>
        <p:nvSpPr>
          <p:cNvPr id="20" name="Google Shape;20;p3"/>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5"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Tree>
    <p:extLst>
      <p:ext uri="{BB962C8B-B14F-4D97-AF65-F5344CB8AC3E}">
        <p14:creationId xmlns:p14="http://schemas.microsoft.com/office/powerpoint/2010/main" val="790900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2" type="title">
  <p:cSld name="Title Slide 2">
    <p:bg>
      <p:bgPr>
        <a:solidFill>
          <a:schemeClr val="lt1"/>
        </a:soli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895575" y="2235200"/>
            <a:ext cx="8470751"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5400"/>
              <a:buFont typeface="Verdana"/>
              <a:buNone/>
              <a:defRPr sz="5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039009" y="5518673"/>
            <a:ext cx="7296539" cy="892885"/>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1800"/>
              <a:buNone/>
              <a:defRPr sz="18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714497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image 5">
  <p:cSld name="text image 5">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1" y="1658472"/>
            <a:ext cx="3708400" cy="51991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33" name="Google Shape;33;p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35" name="Google Shape;35;p5"/>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36" name="Google Shape;36;p5"/>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27944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37"/>
        <p:cNvGrpSpPr/>
        <p:nvPr/>
      </p:nvGrpSpPr>
      <p:grpSpPr>
        <a:xfrm>
          <a:off x="0" y="0"/>
          <a:ext cx="0" cy="0"/>
          <a:chOff x="0" y="0"/>
          <a:chExt cx="0" cy="0"/>
        </a:xfrm>
      </p:grpSpPr>
      <p:sp>
        <p:nvSpPr>
          <p:cNvPr id="38" name="Google Shape;38;p6"/>
          <p:cNvSpPr txBox="1">
            <a:spLocks noGrp="1"/>
          </p:cNvSpPr>
          <p:nvPr>
            <p:ph type="body" idx="1"/>
          </p:nvPr>
        </p:nvSpPr>
        <p:spPr>
          <a:xfrm>
            <a:off x="903644"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40" name="Google Shape;40;p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42" name="Google Shape;42;p6"/>
          <p:cNvSpPr txBox="1">
            <a:spLocks noGrp="1"/>
          </p:cNvSpPr>
          <p:nvPr>
            <p:ph type="body" idx="2"/>
          </p:nvPr>
        </p:nvSpPr>
        <p:spPr>
          <a:xfrm>
            <a:off x="6712773"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44" name="Google Shape;44;p6"/>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17257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45"/>
        <p:cNvGrpSpPr/>
        <p:nvPr/>
      </p:nvGrpSpPr>
      <p:grpSpPr>
        <a:xfrm>
          <a:off x="0" y="0"/>
          <a:ext cx="0" cy="0"/>
          <a:chOff x="0" y="0"/>
          <a:chExt cx="0" cy="0"/>
        </a:xfrm>
      </p:grpSpPr>
      <p:sp>
        <p:nvSpPr>
          <p:cNvPr id="46" name="Google Shape;46;p7"/>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47" name="Google Shape;47;p7"/>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641056" y="645459"/>
            <a:ext cx="5005891" cy="553150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50" name="Google Shape;50;p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Tree>
    <p:extLst>
      <p:ext uri="{BB962C8B-B14F-4D97-AF65-F5344CB8AC3E}">
        <p14:creationId xmlns:p14="http://schemas.microsoft.com/office/powerpoint/2010/main" val="3910048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long title">
  <p:cSld name="long title">
    <p:spTree>
      <p:nvGrpSpPr>
        <p:cNvPr id="1" name="Shape 52"/>
        <p:cNvGrpSpPr/>
        <p:nvPr/>
      </p:nvGrpSpPr>
      <p:grpSpPr>
        <a:xfrm>
          <a:off x="0" y="0"/>
          <a:ext cx="0" cy="0"/>
          <a:chOff x="0" y="0"/>
          <a:chExt cx="0" cy="0"/>
        </a:xfrm>
      </p:grpSpPr>
      <p:sp>
        <p:nvSpPr>
          <p:cNvPr id="53" name="Google Shape;53;p8"/>
          <p:cNvSpPr/>
          <p:nvPr/>
        </p:nvSpPr>
        <p:spPr>
          <a:xfrm>
            <a:off x="0" y="0"/>
            <a:ext cx="12192000" cy="3429000"/>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54" name="Google Shape;54;p8"/>
          <p:cNvSpPr txBox="1">
            <a:spLocks noGrp="1"/>
          </p:cNvSpPr>
          <p:nvPr>
            <p:ph type="title"/>
          </p:nvPr>
        </p:nvSpPr>
        <p:spPr>
          <a:xfrm>
            <a:off x="616776" y="591671"/>
            <a:ext cx="5550945" cy="2366682"/>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616775" y="3786693"/>
            <a:ext cx="10929767" cy="2390271"/>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57" name="Google Shape;57;p8"/>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Tree>
    <p:extLst>
      <p:ext uri="{BB962C8B-B14F-4D97-AF65-F5344CB8AC3E}">
        <p14:creationId xmlns:p14="http://schemas.microsoft.com/office/powerpoint/2010/main" val="1485583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2">
          <p15:clr>
            <a:srgbClr val="FBAE40"/>
          </p15:clr>
        </p15:guide>
        <p15:guide id="4" pos="731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raphics">
  <p:cSld name="graphics">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16775" y="681038"/>
            <a:ext cx="4403460" cy="1061701"/>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62" name="Google Shape;62;p9"/>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64" name="Google Shape;64;p9"/>
          <p:cNvSpPr/>
          <p:nvPr/>
        </p:nvSpPr>
        <p:spPr>
          <a:xfrm>
            <a:off x="0"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1816922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 graphics">
  <p:cSld name="text graphics">
    <p:spTree>
      <p:nvGrpSpPr>
        <p:cNvPr id="1" name="Shape 65"/>
        <p:cNvGrpSpPr/>
        <p:nvPr/>
      </p:nvGrpSpPr>
      <p:grpSpPr>
        <a:xfrm>
          <a:off x="0" y="0"/>
          <a:ext cx="0" cy="0"/>
          <a:chOff x="0" y="0"/>
          <a:chExt cx="0" cy="0"/>
        </a:xfrm>
      </p:grpSpPr>
      <p:sp>
        <p:nvSpPr>
          <p:cNvPr id="66" name="Google Shape;66;p10"/>
          <p:cNvSpPr txBox="1">
            <a:spLocks noGrp="1"/>
          </p:cNvSpPr>
          <p:nvPr>
            <p:ph type="body" idx="1"/>
          </p:nvPr>
        </p:nvSpPr>
        <p:spPr>
          <a:xfrm>
            <a:off x="1008071" y="839096"/>
            <a:ext cx="3338019" cy="535565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200"/>
              <a:buNone/>
              <a:defRPr sz="1200">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68" name="Google Shape;68;p10"/>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Tree>
    <p:extLst>
      <p:ext uri="{BB962C8B-B14F-4D97-AF65-F5344CB8AC3E}">
        <p14:creationId xmlns:p14="http://schemas.microsoft.com/office/powerpoint/2010/main" val="87994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73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xt graphics 2">
  <p:cSld name="1_text graphics 2">
    <p:spTree>
      <p:nvGrpSpPr>
        <p:cNvPr id="1" name="Shape 70"/>
        <p:cNvGrpSpPr/>
        <p:nvPr/>
      </p:nvGrpSpPr>
      <p:grpSpPr>
        <a:xfrm>
          <a:off x="0" y="0"/>
          <a:ext cx="0" cy="0"/>
          <a:chOff x="0" y="0"/>
          <a:chExt cx="0" cy="0"/>
        </a:xfrm>
      </p:grpSpPr>
      <p:sp>
        <p:nvSpPr>
          <p:cNvPr id="71" name="Google Shape;71;p11"/>
          <p:cNvSpPr/>
          <p:nvPr/>
        </p:nvSpPr>
        <p:spPr>
          <a:xfrm>
            <a:off x="0" y="3429000"/>
            <a:ext cx="12192000" cy="3429000"/>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72" name="Google Shape;72;p11"/>
          <p:cNvSpPr txBox="1">
            <a:spLocks noGrp="1"/>
          </p:cNvSpPr>
          <p:nvPr>
            <p:ph type="body" idx="1"/>
          </p:nvPr>
        </p:nvSpPr>
        <p:spPr>
          <a:xfrm>
            <a:off x="1008071" y="514721"/>
            <a:ext cx="6880871" cy="215317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74" name="Google Shape;74;p11"/>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Tree>
    <p:extLst>
      <p:ext uri="{BB962C8B-B14F-4D97-AF65-F5344CB8AC3E}">
        <p14:creationId xmlns:p14="http://schemas.microsoft.com/office/powerpoint/2010/main" val="19182095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2">
          <p15:clr>
            <a:srgbClr val="FBAE40"/>
          </p15:clr>
        </p15:guide>
        <p15:guide id="4" pos="731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xt image">
  <p:cSld name="text image">
    <p:spTree>
      <p:nvGrpSpPr>
        <p:cNvPr id="1" name="Shape 76"/>
        <p:cNvGrpSpPr/>
        <p:nvPr/>
      </p:nvGrpSpPr>
      <p:grpSpPr>
        <a:xfrm>
          <a:off x="0" y="0"/>
          <a:ext cx="0" cy="0"/>
          <a:chOff x="0" y="0"/>
          <a:chExt cx="0" cy="0"/>
        </a:xfrm>
      </p:grpSpPr>
      <p:sp>
        <p:nvSpPr>
          <p:cNvPr id="77" name="Google Shape;77;p12"/>
          <p:cNvSpPr/>
          <p:nvPr/>
        </p:nvSpPr>
        <p:spPr>
          <a:xfrm>
            <a:off x="0" y="422"/>
            <a:ext cx="12192000" cy="3428579"/>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78" name="Google Shape;78;p12"/>
          <p:cNvSpPr txBox="1">
            <a:spLocks noGrp="1"/>
          </p:cNvSpPr>
          <p:nvPr>
            <p:ph type="title"/>
          </p:nvPr>
        </p:nvSpPr>
        <p:spPr>
          <a:xfrm>
            <a:off x="1008072" y="744071"/>
            <a:ext cx="3581859" cy="2008093"/>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1008071" y="3823026"/>
            <a:ext cx="4224168" cy="2102925"/>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81" name="Google Shape;81;p12"/>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83" name="Google Shape;83;p12"/>
          <p:cNvSpPr>
            <a:spLocks noGrp="1"/>
          </p:cNvSpPr>
          <p:nvPr>
            <p:ph type="pic" idx="2"/>
          </p:nvPr>
        </p:nvSpPr>
        <p:spPr>
          <a:xfrm>
            <a:off x="5849012" y="744072"/>
            <a:ext cx="5362848"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8782468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image 2">
  <p:cSld name="text image 2">
    <p:spTree>
      <p:nvGrpSpPr>
        <p:cNvPr id="1" name="Shape 84"/>
        <p:cNvGrpSpPr/>
        <p:nvPr/>
      </p:nvGrpSpPr>
      <p:grpSpPr>
        <a:xfrm>
          <a:off x="0" y="0"/>
          <a:ext cx="0" cy="0"/>
          <a:chOff x="0" y="0"/>
          <a:chExt cx="0" cy="0"/>
        </a:xfrm>
      </p:grpSpPr>
      <p:sp>
        <p:nvSpPr>
          <p:cNvPr id="85" name="Google Shape;85;p13"/>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86" name="Google Shape;86;p13"/>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6641056" y="645459"/>
            <a:ext cx="5005891" cy="445366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000"/>
              <a:buNone/>
              <a:defRPr sz="2000">
                <a:solidFill>
                  <a:srgbClr val="664790"/>
                </a:solidFill>
              </a:defRPr>
            </a:lvl1pPr>
            <a:lvl2pPr marL="914400" lvl="1" indent="-228600" algn="l">
              <a:lnSpc>
                <a:spcPct val="100000"/>
              </a:lnSpc>
              <a:spcBef>
                <a:spcPts val="500"/>
              </a:spcBef>
              <a:spcAft>
                <a:spcPts val="0"/>
              </a:spcAft>
              <a:buClr>
                <a:srgbClr val="664790"/>
              </a:buClr>
              <a:buSzPts val="1800"/>
              <a:buNone/>
              <a:defRPr sz="18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89" name="Google Shape;89;p1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91" name="Google Shape;91;p13"/>
          <p:cNvSpPr>
            <a:spLocks noGrp="1"/>
          </p:cNvSpPr>
          <p:nvPr>
            <p:ph type="pic" idx="2"/>
          </p:nvPr>
        </p:nvSpPr>
        <p:spPr>
          <a:xfrm>
            <a:off x="616775" y="3846355"/>
            <a:ext cx="4506096" cy="23306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199043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ull image 3">
  <p:cSld name="full image 3">
    <p:spTree>
      <p:nvGrpSpPr>
        <p:cNvPr id="1" name="Shape 92"/>
        <p:cNvGrpSpPr/>
        <p:nvPr/>
      </p:nvGrpSpPr>
      <p:grpSpPr>
        <a:xfrm>
          <a:off x="0" y="0"/>
          <a:ext cx="0" cy="0"/>
          <a:chOff x="0" y="0"/>
          <a:chExt cx="0" cy="0"/>
        </a:xfrm>
      </p:grpSpPr>
      <p:sp>
        <p:nvSpPr>
          <p:cNvPr id="93" name="Google Shape;93;p14"/>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94" name="Google Shape;94;p14"/>
          <p:cNvSpPr>
            <a:spLocks noGrp="1"/>
          </p:cNvSpPr>
          <p:nvPr>
            <p:ph type="pic" idx="2"/>
          </p:nvPr>
        </p:nvSpPr>
        <p:spPr>
          <a:xfrm>
            <a:off x="1008071" y="744072"/>
            <a:ext cx="10203789"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95" name="Google Shape;95;p14"/>
          <p:cNvSpPr txBox="1">
            <a:spLocks noGrp="1"/>
          </p:cNvSpPr>
          <p:nvPr>
            <p:ph type="title"/>
          </p:nvPr>
        </p:nvSpPr>
        <p:spPr>
          <a:xfrm>
            <a:off x="8200085" y="4231341"/>
            <a:ext cx="2545611" cy="1246053"/>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1600"/>
              <a:buFont typeface="Verdana"/>
              <a:buNone/>
              <a:defRPr sz="1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97" name="Google Shape;97;p1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Tree>
    <p:extLst>
      <p:ext uri="{BB962C8B-B14F-4D97-AF65-F5344CB8AC3E}">
        <p14:creationId xmlns:p14="http://schemas.microsoft.com/office/powerpoint/2010/main" val="3612094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image 4">
  <p:cSld name="text image 4">
    <p:spTree>
      <p:nvGrpSpPr>
        <p:cNvPr id="1" name="Shape 99"/>
        <p:cNvGrpSpPr/>
        <p:nvPr/>
      </p:nvGrpSpPr>
      <p:grpSpPr>
        <a:xfrm>
          <a:off x="0" y="0"/>
          <a:ext cx="0" cy="0"/>
          <a:chOff x="0" y="0"/>
          <a:chExt cx="0" cy="0"/>
        </a:xfrm>
      </p:grpSpPr>
      <p:sp>
        <p:nvSpPr>
          <p:cNvPr id="100" name="Google Shape;100;p15"/>
          <p:cNvSpPr/>
          <p:nvPr/>
        </p:nvSpPr>
        <p:spPr>
          <a:xfrm>
            <a:off x="6074112" y="421"/>
            <a:ext cx="6117888" cy="6857579"/>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01" name="Google Shape;101;p15"/>
          <p:cNvSpPr txBox="1">
            <a:spLocks noGrp="1"/>
          </p:cNvSpPr>
          <p:nvPr>
            <p:ph type="title"/>
          </p:nvPr>
        </p:nvSpPr>
        <p:spPr>
          <a:xfrm>
            <a:off x="6766783" y="905069"/>
            <a:ext cx="2813997" cy="2523931"/>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chemeClr val="lt1"/>
              </a:buClr>
              <a:buSzPts val="2000"/>
              <a:buFont typeface="Verdana"/>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03" name="Google Shape;103;p1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105" name="Google Shape;105;p15"/>
          <p:cNvSpPr>
            <a:spLocks noGrp="1"/>
          </p:cNvSpPr>
          <p:nvPr>
            <p:ph type="pic" idx="2"/>
          </p:nvPr>
        </p:nvSpPr>
        <p:spPr>
          <a:xfrm>
            <a:off x="1147548" y="905070"/>
            <a:ext cx="4929251" cy="2523931"/>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06" name="Google Shape;106;p15"/>
          <p:cNvSpPr txBox="1">
            <a:spLocks noGrp="1"/>
          </p:cNvSpPr>
          <p:nvPr>
            <p:ph type="body" idx="1"/>
          </p:nvPr>
        </p:nvSpPr>
        <p:spPr>
          <a:xfrm>
            <a:off x="6766784" y="3429001"/>
            <a:ext cx="4376057" cy="2593425"/>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chemeClr val="lt1"/>
              </a:buClr>
              <a:buSzPts val="1400"/>
              <a:buNone/>
              <a:defRPr sz="1400">
                <a:solidFill>
                  <a:schemeClr val="lt1"/>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5"/>
          <p:cNvSpPr>
            <a:spLocks noGrp="1"/>
          </p:cNvSpPr>
          <p:nvPr>
            <p:ph type="pic" idx="3"/>
          </p:nvPr>
        </p:nvSpPr>
        <p:spPr>
          <a:xfrm>
            <a:off x="1133011" y="3429001"/>
            <a:ext cx="2474827" cy="25934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08" name="Google Shape;108;p15"/>
          <p:cNvSpPr>
            <a:spLocks noGrp="1"/>
          </p:cNvSpPr>
          <p:nvPr>
            <p:ph type="pic" idx="4"/>
          </p:nvPr>
        </p:nvSpPr>
        <p:spPr>
          <a:xfrm>
            <a:off x="3583852" y="3429001"/>
            <a:ext cx="2474827" cy="25934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745600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full image 1">
  <p:cSld name="full image 1">
    <p:spTree>
      <p:nvGrpSpPr>
        <p:cNvPr id="1" name="Shape 109"/>
        <p:cNvGrpSpPr/>
        <p:nvPr/>
      </p:nvGrpSpPr>
      <p:grpSpPr>
        <a:xfrm>
          <a:off x="0" y="0"/>
          <a:ext cx="0" cy="0"/>
          <a:chOff x="0" y="0"/>
          <a:chExt cx="0" cy="0"/>
        </a:xfrm>
      </p:grpSpPr>
      <p:sp>
        <p:nvSpPr>
          <p:cNvPr id="110" name="Google Shape;110;p16"/>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11" name="Google Shape;111;p16"/>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13" name="Google Shape;113;p1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115" name="Google Shape;115;p16"/>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156088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ull image 2">
  <p:cSld name="full image 2">
    <p:spTree>
      <p:nvGrpSpPr>
        <p:cNvPr id="1" name="Shape 116"/>
        <p:cNvGrpSpPr/>
        <p:nvPr/>
      </p:nvGrpSpPr>
      <p:grpSpPr>
        <a:xfrm>
          <a:off x="0" y="0"/>
          <a:ext cx="0" cy="0"/>
          <a:chOff x="0" y="0"/>
          <a:chExt cx="0" cy="0"/>
        </a:xfrm>
      </p:grpSpPr>
      <p:sp>
        <p:nvSpPr>
          <p:cNvPr id="117" name="Google Shape;117;p17"/>
          <p:cNvSpPr/>
          <p:nvPr/>
        </p:nvSpPr>
        <p:spPr>
          <a:xfrm>
            <a:off x="0" y="-1"/>
            <a:ext cx="6096000" cy="6857579"/>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18" name="Google Shape;118;p17"/>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chemeClr val="lt1"/>
              </a:buClr>
              <a:buSzPts val="2000"/>
              <a:buFont typeface="Verdana"/>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20" name="Google Shape;120;p1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21" name="Google Shape;121;p1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122" name="Google Shape;122;p17"/>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4648174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ext image 7">
  <p:cSld name="text image 7">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8179818" y="681038"/>
            <a:ext cx="3381065" cy="1061701"/>
          </a:xfrm>
          <a:prstGeom prst="rect">
            <a:avLst/>
          </a:prstGeom>
          <a:noFill/>
          <a:ln>
            <a:noFill/>
          </a:ln>
        </p:spPr>
        <p:txBody>
          <a:bodyPr spcFirstLastPara="1" wrap="square" lIns="0" tIns="0" rIns="0" bIns="0" anchor="t" anchorCtr="0"/>
          <a:lstStyle>
            <a:lvl1pPr lvl="0" algn="r">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8"/>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26" name="Google Shape;126;p18"/>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128" name="Google Shape;128;p18"/>
          <p:cNvSpPr/>
          <p:nvPr/>
        </p:nvSpPr>
        <p:spPr>
          <a:xfrm>
            <a:off x="11723279"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29" name="Google Shape;129;p18"/>
          <p:cNvSpPr>
            <a:spLocks noGrp="1"/>
          </p:cNvSpPr>
          <p:nvPr>
            <p:ph type="pic" idx="2"/>
          </p:nvPr>
        </p:nvSpPr>
        <p:spPr>
          <a:xfrm>
            <a:off x="6311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30" name="Google Shape;130;p18"/>
          <p:cNvSpPr>
            <a:spLocks noGrp="1"/>
          </p:cNvSpPr>
          <p:nvPr>
            <p:ph type="pic" idx="3"/>
          </p:nvPr>
        </p:nvSpPr>
        <p:spPr>
          <a:xfrm>
            <a:off x="30695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31" name="Google Shape;131;p18"/>
          <p:cNvSpPr>
            <a:spLocks noGrp="1"/>
          </p:cNvSpPr>
          <p:nvPr>
            <p:ph type="pic" idx="4"/>
          </p:nvPr>
        </p:nvSpPr>
        <p:spPr>
          <a:xfrm>
            <a:off x="55079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206483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ext image 6">
  <p:cSld name="text image 6">
    <p:spTree>
      <p:nvGrpSpPr>
        <p:cNvPr id="1" name="Shape 132"/>
        <p:cNvGrpSpPr/>
        <p:nvPr/>
      </p:nvGrpSpPr>
      <p:grpSpPr>
        <a:xfrm>
          <a:off x="0" y="0"/>
          <a:ext cx="0" cy="0"/>
          <a:chOff x="0" y="0"/>
          <a:chExt cx="0" cy="0"/>
        </a:xfrm>
      </p:grpSpPr>
      <p:sp>
        <p:nvSpPr>
          <p:cNvPr id="133" name="Google Shape;133;p19"/>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34" name="Google Shape;134;p19"/>
          <p:cNvSpPr txBox="1">
            <a:spLocks noGrp="1"/>
          </p:cNvSpPr>
          <p:nvPr>
            <p:ph type="title"/>
          </p:nvPr>
        </p:nvSpPr>
        <p:spPr>
          <a:xfrm>
            <a:off x="616776" y="645459"/>
            <a:ext cx="2813997"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19"/>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36" name="Google Shape;136;p19"/>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9"/>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138" name="Google Shape;138;p19"/>
          <p:cNvSpPr>
            <a:spLocks noGrp="1"/>
          </p:cNvSpPr>
          <p:nvPr>
            <p:ph type="pic" idx="2"/>
          </p:nvPr>
        </p:nvSpPr>
        <p:spPr>
          <a:xfrm>
            <a:off x="4050138" y="645459"/>
            <a:ext cx="4863820" cy="3776394"/>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39" name="Google Shape;139;p19"/>
          <p:cNvSpPr>
            <a:spLocks noGrp="1"/>
          </p:cNvSpPr>
          <p:nvPr>
            <p:ph type="pic" idx="3"/>
          </p:nvPr>
        </p:nvSpPr>
        <p:spPr>
          <a:xfrm>
            <a:off x="9025975" y="645460"/>
            <a:ext cx="2338907" cy="184171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40" name="Google Shape;140;p19"/>
          <p:cNvSpPr>
            <a:spLocks noGrp="1"/>
          </p:cNvSpPr>
          <p:nvPr>
            <p:ph type="pic" idx="4"/>
          </p:nvPr>
        </p:nvSpPr>
        <p:spPr>
          <a:xfrm>
            <a:off x="9025975" y="2580585"/>
            <a:ext cx="2338907" cy="184171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41" name="Google Shape;141;p19"/>
          <p:cNvSpPr>
            <a:spLocks noGrp="1"/>
          </p:cNvSpPr>
          <p:nvPr>
            <p:ph type="pic" idx="5"/>
          </p:nvPr>
        </p:nvSpPr>
        <p:spPr>
          <a:xfrm>
            <a:off x="4050137" y="4505078"/>
            <a:ext cx="2338907" cy="184171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42" name="Google Shape;142;p19"/>
          <p:cNvSpPr>
            <a:spLocks noGrp="1"/>
          </p:cNvSpPr>
          <p:nvPr>
            <p:ph type="pic" idx="6"/>
          </p:nvPr>
        </p:nvSpPr>
        <p:spPr>
          <a:xfrm>
            <a:off x="6499303" y="4505078"/>
            <a:ext cx="4863820" cy="184171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43" name="Google Shape;143;p19"/>
          <p:cNvSpPr txBox="1">
            <a:spLocks noGrp="1"/>
          </p:cNvSpPr>
          <p:nvPr>
            <p:ph type="body" idx="1"/>
          </p:nvPr>
        </p:nvSpPr>
        <p:spPr>
          <a:xfrm>
            <a:off x="616775" y="2603352"/>
            <a:ext cx="2813997" cy="3352949"/>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33503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ext image 8">
  <p:cSld name="text image 8">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616775" y="681038"/>
            <a:ext cx="4403460" cy="1045659"/>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0"/>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47" name="Google Shape;147;p20"/>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0"/>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149" name="Google Shape;149;p20"/>
          <p:cNvSpPr/>
          <p:nvPr/>
        </p:nvSpPr>
        <p:spPr>
          <a:xfrm>
            <a:off x="0"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50" name="Google Shape;150;p20"/>
          <p:cNvSpPr txBox="1">
            <a:spLocks noGrp="1"/>
          </p:cNvSpPr>
          <p:nvPr>
            <p:ph type="body" idx="1"/>
          </p:nvPr>
        </p:nvSpPr>
        <p:spPr>
          <a:xfrm>
            <a:off x="716034" y="4372138"/>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0"/>
          <p:cNvSpPr txBox="1">
            <a:spLocks noGrp="1"/>
          </p:cNvSpPr>
          <p:nvPr>
            <p:ph type="body" idx="2"/>
          </p:nvPr>
        </p:nvSpPr>
        <p:spPr>
          <a:xfrm>
            <a:off x="4580088" y="3778252"/>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0"/>
          <p:cNvSpPr txBox="1">
            <a:spLocks noGrp="1"/>
          </p:cNvSpPr>
          <p:nvPr>
            <p:ph type="body" idx="3"/>
          </p:nvPr>
        </p:nvSpPr>
        <p:spPr>
          <a:xfrm>
            <a:off x="8430163" y="3164533"/>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5003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08486-9D45-43C8-BA76-43F6E7746094}"/>
              </a:ext>
            </a:extLst>
          </p:cNvPr>
          <p:cNvSpPr/>
          <p:nvPr userDrawn="1"/>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 kern="1200">
              <a:solidFill>
                <a:srgbClr val="FFFFFF"/>
              </a:solidFill>
            </a:endParaRPr>
          </a:p>
        </p:txBody>
      </p:sp>
    </p:spTree>
    <p:extLst>
      <p:ext uri="{BB962C8B-B14F-4D97-AF65-F5344CB8AC3E}">
        <p14:creationId xmlns:p14="http://schemas.microsoft.com/office/powerpoint/2010/main" val="25349417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ext image 3">
  <p:cSld name="text image 3">
    <p:spTree>
      <p:nvGrpSpPr>
        <p:cNvPr id="1" name="Shape 153"/>
        <p:cNvGrpSpPr/>
        <p:nvPr/>
      </p:nvGrpSpPr>
      <p:grpSpPr>
        <a:xfrm>
          <a:off x="0" y="0"/>
          <a:ext cx="0" cy="0"/>
          <a:chOff x="0" y="0"/>
          <a:chExt cx="0" cy="0"/>
        </a:xfrm>
      </p:grpSpPr>
      <p:sp>
        <p:nvSpPr>
          <p:cNvPr id="154" name="Google Shape;154;p21"/>
          <p:cNvSpPr>
            <a:spLocks noGrp="1"/>
          </p:cNvSpPr>
          <p:nvPr>
            <p:ph type="pic" idx="2"/>
          </p:nvPr>
        </p:nvSpPr>
        <p:spPr>
          <a:xfrm>
            <a:off x="1" y="1923679"/>
            <a:ext cx="6710116" cy="4933901"/>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55" name="Google Shape;155;p21"/>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Verdana"/>
              <a:ea typeface="Verdana"/>
              <a:cs typeface="Verdana"/>
              <a:sym typeface="Verdana"/>
            </a:endParaRPr>
          </a:p>
        </p:txBody>
      </p:sp>
      <p:sp>
        <p:nvSpPr>
          <p:cNvPr id="156" name="Google Shape;156;p21"/>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1"/>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158" name="Google Shape;158;p21"/>
          <p:cNvSpPr/>
          <p:nvPr/>
        </p:nvSpPr>
        <p:spPr>
          <a:xfrm>
            <a:off x="6710117" y="1922318"/>
            <a:ext cx="5481883" cy="4935260"/>
          </a:xfrm>
          <a:prstGeom prst="rect">
            <a:avLst/>
          </a:prstGeom>
          <a:solidFill>
            <a:schemeClr val="accent1"/>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59" name="Google Shape;159;p21"/>
          <p:cNvSpPr>
            <a:spLocks noGrp="1"/>
          </p:cNvSpPr>
          <p:nvPr>
            <p:ph type="pic" idx="3"/>
          </p:nvPr>
        </p:nvSpPr>
        <p:spPr>
          <a:xfrm>
            <a:off x="6710117" y="423"/>
            <a:ext cx="5481884" cy="192187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60" name="Google Shape;160;p21"/>
          <p:cNvSpPr/>
          <p:nvPr/>
        </p:nvSpPr>
        <p:spPr>
          <a:xfrm>
            <a:off x="0" y="0"/>
            <a:ext cx="6710115" cy="1923678"/>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61" name="Google Shape;161;p21"/>
          <p:cNvSpPr txBox="1">
            <a:spLocks noGrp="1"/>
          </p:cNvSpPr>
          <p:nvPr>
            <p:ph type="title"/>
          </p:nvPr>
        </p:nvSpPr>
        <p:spPr>
          <a:xfrm>
            <a:off x="616775" y="320302"/>
            <a:ext cx="5723068" cy="1325563"/>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88296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ew topic image">
  <p:cSld name="new topic image">
    <p:bg>
      <p:bgPr>
        <a:solidFill>
          <a:schemeClr val="lt1"/>
        </a:solidFill>
        <a:effectLst/>
      </p:bgPr>
    </p:bg>
    <p:spTree>
      <p:nvGrpSpPr>
        <p:cNvPr id="1" name="Shape 162"/>
        <p:cNvGrpSpPr/>
        <p:nvPr/>
      </p:nvGrpSpPr>
      <p:grpSpPr>
        <a:xfrm>
          <a:off x="0" y="0"/>
          <a:ext cx="0" cy="0"/>
          <a:chOff x="0" y="0"/>
          <a:chExt cx="0" cy="0"/>
        </a:xfrm>
      </p:grpSpPr>
      <p:sp>
        <p:nvSpPr>
          <p:cNvPr id="163" name="Google Shape;163;p22"/>
          <p:cNvSpPr txBox="1">
            <a:spLocks noGrp="1"/>
          </p:cNvSpPr>
          <p:nvPr>
            <p:ph type="ctrTitle"/>
          </p:nvPr>
        </p:nvSpPr>
        <p:spPr>
          <a:xfrm>
            <a:off x="895574" y="2235200"/>
            <a:ext cx="4698401"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600"/>
              <a:buFont typeface="Verdana"/>
              <a:buNone/>
              <a:defRPr sz="36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2"/>
          <p:cNvSpPr txBox="1">
            <a:spLocks noGrp="1"/>
          </p:cNvSpPr>
          <p:nvPr>
            <p:ph type="subTitle" idx="1"/>
          </p:nvPr>
        </p:nvSpPr>
        <p:spPr>
          <a:xfrm>
            <a:off x="1039009" y="5518673"/>
            <a:ext cx="4405827" cy="892885"/>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1400"/>
              <a:buNone/>
              <a:defRPr sz="1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p22"/>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66" name="Google Shape;166;p22"/>
          <p:cNvSpPr>
            <a:spLocks noGrp="1"/>
          </p:cNvSpPr>
          <p:nvPr>
            <p:ph type="pic" idx="2"/>
          </p:nvPr>
        </p:nvSpPr>
        <p:spPr>
          <a:xfrm>
            <a:off x="6096001" y="0"/>
            <a:ext cx="6096001" cy="6858000"/>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6873941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with social icons">
  <p:cSld name="1_Title Slide with social icons">
    <p:bg>
      <p:bgPr>
        <a:solidFill>
          <a:schemeClr val="lt1"/>
        </a:solidFill>
        <a:effectLst/>
      </p:bgPr>
    </p:bg>
    <p:spTree>
      <p:nvGrpSpPr>
        <p:cNvPr id="1" name="Shape 167"/>
        <p:cNvGrpSpPr/>
        <p:nvPr/>
      </p:nvGrpSpPr>
      <p:grpSpPr>
        <a:xfrm>
          <a:off x="0" y="0"/>
          <a:ext cx="0" cy="0"/>
          <a:chOff x="0" y="0"/>
          <a:chExt cx="0" cy="0"/>
        </a:xfrm>
      </p:grpSpPr>
      <p:sp>
        <p:nvSpPr>
          <p:cNvPr id="168" name="Google Shape;168;p23"/>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69" name="Google Shape;169;p23"/>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23"/>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1" name="Google Shape;171;p23"/>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72" name="Google Shape;172;p23"/>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23"/>
          <p:cNvSpPr txBox="1"/>
          <p:nvPr/>
        </p:nvSpPr>
        <p:spPr>
          <a:xfrm>
            <a:off x="1730716" y="5309366"/>
            <a:ext cx="1210400" cy="184800"/>
          </a:xfrm>
          <a:prstGeom prst="rect">
            <a:avLst/>
          </a:prstGeom>
          <a:noFill/>
          <a:ln>
            <a:noFill/>
          </a:ln>
        </p:spPr>
        <p:txBody>
          <a:bodyPr spcFirstLastPara="1" wrap="square" lIns="0" tIns="0" rIns="0" bIns="0" anchor="t" anchorCtr="0">
            <a:noAutofit/>
          </a:bodyPr>
          <a:lstStyle/>
          <a:p>
            <a:pPr>
              <a:buClrTx/>
              <a:buFontTx/>
              <a:buNone/>
            </a:pPr>
            <a:r>
              <a:rPr lang="lv-LV" sz="1200" kern="1200">
                <a:solidFill>
                  <a:srgbClr val="FFFFFF"/>
                </a:solidFill>
                <a:latin typeface="Verdana"/>
                <a:ea typeface="Verdana"/>
                <a:cs typeface="Verdana"/>
                <a:sym typeface="Verdana"/>
              </a:rPr>
              <a:t>IZM_gov_lv</a:t>
            </a:r>
            <a:endParaRPr sz="1200" kern="1200">
              <a:solidFill>
                <a:srgbClr val="664690"/>
              </a:solidFill>
              <a:latin typeface="Verdana"/>
              <a:ea typeface="Verdana"/>
              <a:cs typeface="Verdana"/>
              <a:sym typeface="Verdana"/>
            </a:endParaRPr>
          </a:p>
        </p:txBody>
      </p:sp>
      <p:sp>
        <p:nvSpPr>
          <p:cNvPr id="174" name="Google Shape;174;p23"/>
          <p:cNvSpPr txBox="1"/>
          <p:nvPr/>
        </p:nvSpPr>
        <p:spPr>
          <a:xfrm>
            <a:off x="4063573" y="5309366"/>
            <a:ext cx="1967600" cy="184800"/>
          </a:xfrm>
          <a:prstGeom prst="rect">
            <a:avLst/>
          </a:prstGeom>
          <a:noFill/>
          <a:ln>
            <a:noFill/>
          </a:ln>
        </p:spPr>
        <p:txBody>
          <a:bodyPr spcFirstLastPara="1" wrap="square" lIns="0" tIns="0" rIns="0" bIns="0" anchor="t" anchorCtr="0">
            <a:noAutofit/>
          </a:bodyPr>
          <a:lstStyle/>
          <a:p>
            <a:pPr>
              <a:buClrTx/>
              <a:buFontTx/>
              <a:buNone/>
            </a:pPr>
            <a:r>
              <a:rPr lang="lv-LV" sz="1200" kern="1200">
                <a:solidFill>
                  <a:srgbClr val="FFFFFF"/>
                </a:solidFill>
                <a:latin typeface="Verdana"/>
                <a:ea typeface="Verdana"/>
                <a:cs typeface="Verdana"/>
                <a:sym typeface="Verdana"/>
              </a:rPr>
              <a:t>Izglitibas.ministrija</a:t>
            </a:r>
            <a:endParaRPr sz="1200" kern="1200">
              <a:solidFill>
                <a:srgbClr val="664690"/>
              </a:solidFill>
              <a:latin typeface="Verdana"/>
              <a:ea typeface="Verdana"/>
              <a:cs typeface="Verdana"/>
              <a:sym typeface="Verdana"/>
            </a:endParaRPr>
          </a:p>
        </p:txBody>
      </p:sp>
      <p:pic>
        <p:nvPicPr>
          <p:cNvPr id="175" name="Google Shape;175;p23"/>
          <p:cNvPicPr preferRelativeResize="0"/>
          <p:nvPr/>
        </p:nvPicPr>
        <p:blipFill>
          <a:blip r:embed="rId3">
            <a:alphaModFix/>
          </a:blip>
          <a:stretch>
            <a:fillRect/>
          </a:stretch>
        </p:blipFill>
        <p:spPr>
          <a:xfrm>
            <a:off x="3553034" y="5261489"/>
            <a:ext cx="373900" cy="280425"/>
          </a:xfrm>
          <a:prstGeom prst="rect">
            <a:avLst/>
          </a:prstGeom>
          <a:noFill/>
          <a:ln>
            <a:noFill/>
          </a:ln>
        </p:spPr>
      </p:pic>
      <p:pic>
        <p:nvPicPr>
          <p:cNvPr id="176" name="Google Shape;176;p23"/>
          <p:cNvPicPr preferRelativeResize="0"/>
          <p:nvPr/>
        </p:nvPicPr>
        <p:blipFill>
          <a:blip r:embed="rId4">
            <a:alphaModFix/>
          </a:blip>
          <a:stretch>
            <a:fillRect/>
          </a:stretch>
        </p:blipFill>
        <p:spPr>
          <a:xfrm>
            <a:off x="1202566" y="5261501"/>
            <a:ext cx="373900" cy="280425"/>
          </a:xfrm>
          <a:prstGeom prst="rect">
            <a:avLst/>
          </a:prstGeom>
          <a:noFill/>
          <a:ln>
            <a:noFill/>
          </a:ln>
        </p:spPr>
      </p:pic>
    </p:spTree>
    <p:extLst>
      <p:ext uri="{BB962C8B-B14F-4D97-AF65-F5344CB8AC3E}">
        <p14:creationId xmlns:p14="http://schemas.microsoft.com/office/powerpoint/2010/main" val="38432856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header">
  <p:cSld name="1_header">
    <p:spTree>
      <p:nvGrpSpPr>
        <p:cNvPr id="1" name="Shape 177"/>
        <p:cNvGrpSpPr/>
        <p:nvPr/>
      </p:nvGrpSpPr>
      <p:grpSpPr>
        <a:xfrm>
          <a:off x="0" y="0"/>
          <a:ext cx="0" cy="0"/>
          <a:chOff x="0" y="0"/>
          <a:chExt cx="0" cy="0"/>
        </a:xfrm>
      </p:grpSpPr>
      <p:sp>
        <p:nvSpPr>
          <p:cNvPr id="178" name="Google Shape;178;p2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79" name="Google Shape;179;p2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181" name="Google Shape;181;p24"/>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82" name="Google Shape;182;p24"/>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543395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89"/>
        <p:cNvGrpSpPr/>
        <p:nvPr/>
      </p:nvGrpSpPr>
      <p:grpSpPr>
        <a:xfrm>
          <a:off x="0" y="0"/>
          <a:ext cx="0" cy="0"/>
          <a:chOff x="0" y="0"/>
          <a:chExt cx="0" cy="0"/>
        </a:xfrm>
      </p:grpSpPr>
      <p:sp>
        <p:nvSpPr>
          <p:cNvPr id="190" name="Google Shape;190;p26"/>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91" name="Google Shape;191;p26"/>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Tree>
    <p:extLst>
      <p:ext uri="{BB962C8B-B14F-4D97-AF65-F5344CB8AC3E}">
        <p14:creationId xmlns:p14="http://schemas.microsoft.com/office/powerpoint/2010/main" val="19864441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random 1">
  <p:cSld name="1_random 1">
    <p:bg>
      <p:bgPr>
        <a:solidFill>
          <a:schemeClr val="lt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0"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3347141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random 2">
  <p:cSld name="random 2">
    <p:bg>
      <p:bgPr>
        <a:solidFill>
          <a:srgbClr val="CBC7D8"/>
        </a:solidFill>
        <a:effectLst/>
      </p:bgPr>
    </p:bg>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914400" y="2235200"/>
            <a:ext cx="10363200"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8"/>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0" name="Google Shape;200;p28"/>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25186742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2">
  <p:cSld name="1_blank 2">
    <p:bg>
      <p:bgPr>
        <a:solidFill>
          <a:srgbClr val="CBC7D8"/>
        </a:solidFill>
        <a:effectLst/>
      </p:bgPr>
    </p:bg>
    <p:spTree>
      <p:nvGrpSpPr>
        <p:cNvPr id="1" name="Shape 201"/>
        <p:cNvGrpSpPr/>
        <p:nvPr/>
      </p:nvGrpSpPr>
      <p:grpSpPr>
        <a:xfrm>
          <a:off x="0" y="0"/>
          <a:ext cx="0" cy="0"/>
          <a:chOff x="0" y="0"/>
          <a:chExt cx="0" cy="0"/>
        </a:xfrm>
      </p:grpSpPr>
    </p:spTree>
    <p:extLst>
      <p:ext uri="{BB962C8B-B14F-4D97-AF65-F5344CB8AC3E}">
        <p14:creationId xmlns:p14="http://schemas.microsoft.com/office/powerpoint/2010/main" val="2894311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ext 2">
    <p:spTree>
      <p:nvGrpSpPr>
        <p:cNvPr id="1" name=""/>
        <p:cNvGrpSpPr/>
        <p:nvPr/>
      </p:nvGrpSpPr>
      <p:grpSpPr>
        <a:xfrm>
          <a:off x="0" y="0"/>
          <a:ext cx="0" cy="0"/>
          <a:chOff x="0" y="0"/>
          <a:chExt cx="0" cy="0"/>
        </a:xfrm>
      </p:grpSpPr>
      <p:sp>
        <p:nvSpPr>
          <p:cNvPr id="68" name="Google Shape;46;p7"/>
          <p:cNvSpPr/>
          <p:nvPr/>
        </p:nvSpPr>
        <p:spPr>
          <a:xfrm>
            <a:off x="0" y="-2"/>
            <a:ext cx="6096000" cy="6857580"/>
          </a:xfrm>
          <a:prstGeom prst="rect">
            <a:avLst/>
          </a:prstGeom>
          <a:solidFill>
            <a:srgbClr val="CBC7D8"/>
          </a:solidFill>
          <a:ln w="12700">
            <a:miter lim="400000"/>
          </a:ln>
        </p:spPr>
        <p:txBody>
          <a:bodyPr lIns="45718" tIns="45718" rIns="45718" bIns="45718" anchor="ctr"/>
          <a:lstStyle/>
          <a:p>
            <a:pPr algn="ctr">
              <a:defRPr sz="1800">
                <a:latin typeface="Trebuchet MS"/>
                <a:ea typeface="Trebuchet MS"/>
                <a:cs typeface="Trebuchet MS"/>
                <a:sym typeface="Trebuchet MS"/>
              </a:defRPr>
            </a:pPr>
            <a:endParaRPr/>
          </a:p>
        </p:txBody>
      </p:sp>
      <p:sp>
        <p:nvSpPr>
          <p:cNvPr id="69" name="Title Text"/>
          <p:cNvSpPr txBox="1">
            <a:spLocks noGrp="1"/>
          </p:cNvSpPr>
          <p:nvPr>
            <p:ph type="title"/>
          </p:nvPr>
        </p:nvSpPr>
        <p:spPr>
          <a:xfrm>
            <a:off x="616773" y="645459"/>
            <a:ext cx="4403466" cy="1957892"/>
          </a:xfrm>
          <a:prstGeom prst="rect">
            <a:avLst/>
          </a:prstGeom>
        </p:spPr>
        <p:txBody>
          <a:bodyPr/>
          <a:lstStyle>
            <a:lvl1pPr>
              <a:defRPr sz="2000"/>
            </a:lvl1pPr>
          </a:lstStyle>
          <a:p>
            <a:r>
              <a:t>Title Text</a:t>
            </a:r>
          </a:p>
        </p:txBody>
      </p:sp>
      <p:sp>
        <p:nvSpPr>
          <p:cNvPr id="70" name="Body Level One…"/>
          <p:cNvSpPr txBox="1">
            <a:spLocks noGrp="1"/>
          </p:cNvSpPr>
          <p:nvPr>
            <p:ph type="body" sz="half" idx="1"/>
          </p:nvPr>
        </p:nvSpPr>
        <p:spPr>
          <a:xfrm>
            <a:off x="6641055" y="645459"/>
            <a:ext cx="5005893" cy="5531504"/>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1" name="Google Shape;49;p7"/>
          <p:cNvSpPr/>
          <p:nvPr/>
        </p:nvSpPr>
        <p:spPr>
          <a:xfrm>
            <a:off x="616773" y="6566068"/>
            <a:ext cx="391299" cy="291535"/>
          </a:xfrm>
          <a:prstGeom prst="rect">
            <a:avLst/>
          </a:prstGeom>
          <a:solidFill>
            <a:srgbClr val="664790"/>
          </a:solidFill>
          <a:ln w="12700">
            <a:miter lim="400000"/>
          </a:ln>
        </p:spPr>
        <p:txBody>
          <a:bodyPr lIns="45718" tIns="45718" rIns="45718" bIns="45718" anchor="ctr"/>
          <a:lstStyle/>
          <a:p>
            <a:pPr algn="ctr">
              <a:defRPr sz="1800">
                <a:latin typeface="Trebuchet MS"/>
                <a:ea typeface="Trebuchet MS"/>
                <a:cs typeface="Trebuchet MS"/>
                <a:sym typeface="Trebuchet MS"/>
              </a:defRPr>
            </a:pPr>
            <a:endParaRPr/>
          </a:p>
        </p:txBody>
      </p:sp>
      <p:sp>
        <p:nvSpPr>
          <p:cNvPr id="72" name="Slide Number"/>
          <p:cNvSpPr txBox="1">
            <a:spLocks noGrp="1"/>
          </p:cNvSpPr>
          <p:nvPr>
            <p:ph type="sldNum" sz="quarter" idx="2"/>
          </p:nvPr>
        </p:nvSpPr>
        <p:spPr>
          <a:xfrm>
            <a:off x="705481" y="6612326"/>
            <a:ext cx="213884" cy="1990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7088769"/>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21AF1550-F2BB-490D-3C7F-1D5CEF44DC59}"/>
              </a:ext>
            </a:extLst>
          </p:cNvPr>
          <p:cNvSpPr>
            <a:spLocks noGrp="1"/>
          </p:cNvSpPr>
          <p:nvPr>
            <p:ph type="dt" sz="half" idx="10"/>
          </p:nvPr>
        </p:nvSpPr>
        <p:spPr/>
        <p:txBody>
          <a:bodyPr/>
          <a:lstStyle/>
          <a:p>
            <a:fld id="{F3054DC2-7B07-4D98-88F4-FF70A758AEDF}" type="datetimeFigureOut">
              <a:rPr lang="lv-LV" smtClean="0"/>
              <a:t>17.12.2024</a:t>
            </a:fld>
            <a:endParaRPr lang="lv-LV"/>
          </a:p>
        </p:txBody>
      </p:sp>
      <p:sp>
        <p:nvSpPr>
          <p:cNvPr id="3" name="Kājenes vietturis 2">
            <a:extLst>
              <a:ext uri="{FF2B5EF4-FFF2-40B4-BE49-F238E27FC236}">
                <a16:creationId xmlns:a16="http://schemas.microsoft.com/office/drawing/2014/main" id="{4267E314-2D40-2C18-357C-7FE90774CD4D}"/>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DA398404-C248-8171-2812-BC17D97D355E}"/>
              </a:ext>
            </a:extLst>
          </p:cNvPr>
          <p:cNvSpPr>
            <a:spLocks noGrp="1"/>
          </p:cNvSpPr>
          <p:nvPr>
            <p:ph type="sldNum" sz="quarter" idx="12"/>
          </p:nvPr>
        </p:nvSpPr>
        <p:spPr/>
        <p:txBody>
          <a:bodyPr/>
          <a:lstStyle/>
          <a:p>
            <a:fld id="{16EB8888-D1DB-4B2A-B97A-CBBD2CAE5BD1}" type="slidenum">
              <a:rPr lang="lv-LV" smtClean="0"/>
              <a:t>‹#›</a:t>
            </a:fld>
            <a:endParaRPr lang="lv-LV"/>
          </a:p>
        </p:txBody>
      </p:sp>
    </p:spTree>
    <p:extLst>
      <p:ext uri="{BB962C8B-B14F-4D97-AF65-F5344CB8AC3E}">
        <p14:creationId xmlns:p14="http://schemas.microsoft.com/office/powerpoint/2010/main" val="49940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bg1"/>
        </a:solidFill>
        <a:effectLst/>
      </p:bgPr>
    </p:bg>
    <p:spTree>
      <p:nvGrpSpPr>
        <p:cNvPr id="1" name="Shape 13"/>
        <p:cNvGrpSpPr/>
        <p:nvPr/>
      </p:nvGrpSpPr>
      <p:grpSpPr>
        <a:xfrm>
          <a:off x="0" y="0"/>
          <a:ext cx="0" cy="0"/>
          <a:chOff x="0" y="0"/>
          <a:chExt cx="0" cy="0"/>
        </a:xfrm>
      </p:grpSpPr>
      <p:sp>
        <p:nvSpPr>
          <p:cNvPr id="5" name="Google Shape;14;p2"/>
          <p:cNvSpPr>
            <a:spLocks noChangeArrowheads="1"/>
          </p:cNvSpPr>
          <p:nvPr userDrawn="1"/>
        </p:nvSpPr>
        <p:spPr bwMode="auto">
          <a:xfrm>
            <a:off x="0" y="2097088"/>
            <a:ext cx="12192000" cy="4760912"/>
          </a:xfrm>
          <a:prstGeom prst="rect">
            <a:avLst/>
          </a:prstGeom>
          <a:solidFill>
            <a:srgbClr val="5F408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pic>
        <p:nvPicPr>
          <p:cNvPr id="6" name="Google Shape;17;p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0"/>
            <a:ext cx="19208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41916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31D1E-380C-4FBF-970A-8C1A48825D59}"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D0619-785C-44C4-ABC9-91F549D7CD5F}" type="slidenum">
              <a:rPr lang="en-US" smtClean="0"/>
              <a:t>‹#›</a:t>
            </a:fld>
            <a:endParaRPr lang="en-US"/>
          </a:p>
        </p:txBody>
      </p:sp>
    </p:spTree>
    <p:extLst>
      <p:ext uri="{BB962C8B-B14F-4D97-AF65-F5344CB8AC3E}">
        <p14:creationId xmlns:p14="http://schemas.microsoft.com/office/powerpoint/2010/main" val="3921018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4F43E-65BB-1340-62CC-F5611297D0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77BDAE12-2D49-B0E3-9F4D-C2B1866CF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B0B79AF1-AA76-E3F8-BA22-1A8FEAAE9771}"/>
              </a:ext>
            </a:extLst>
          </p:cNvPr>
          <p:cNvSpPr>
            <a:spLocks noGrp="1"/>
          </p:cNvSpPr>
          <p:nvPr>
            <p:ph type="dt" sz="half" idx="10"/>
          </p:nvPr>
        </p:nvSpPr>
        <p:spPr/>
        <p:txBody>
          <a:bodyPr/>
          <a:lstStyle/>
          <a:p>
            <a:fld id="{D693F9F8-543C-4975-9418-B589D8393057}" type="datetimeFigureOut">
              <a:rPr lang="lv-LV" smtClean="0"/>
              <a:t>17.12.2024</a:t>
            </a:fld>
            <a:endParaRPr lang="lv-LV"/>
          </a:p>
        </p:txBody>
      </p:sp>
      <p:sp>
        <p:nvSpPr>
          <p:cNvPr id="5" name="Footer Placeholder 4">
            <a:extLst>
              <a:ext uri="{FF2B5EF4-FFF2-40B4-BE49-F238E27FC236}">
                <a16:creationId xmlns:a16="http://schemas.microsoft.com/office/drawing/2014/main" id="{9DA2FA90-04F5-6326-2FB0-0A0D31BABBE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D314358-CE0D-B7F4-5CB3-FBEA47B48908}"/>
              </a:ext>
            </a:extLst>
          </p:cNvPr>
          <p:cNvSpPr>
            <a:spLocks noGrp="1"/>
          </p:cNvSpPr>
          <p:nvPr>
            <p:ph type="sldNum" sz="quarter" idx="12"/>
          </p:nvPr>
        </p:nvSpPr>
        <p:spPr/>
        <p:txBody>
          <a:bodyPr/>
          <a:lstStyle/>
          <a:p>
            <a:fld id="{797937B6-D1DE-4498-AE34-CC00FC29BDD4}" type="slidenum">
              <a:rPr lang="lv-LV" smtClean="0"/>
              <a:t>‹#›</a:t>
            </a:fld>
            <a:endParaRPr lang="lv-LV"/>
          </a:p>
        </p:txBody>
      </p:sp>
    </p:spTree>
    <p:extLst>
      <p:ext uri="{BB962C8B-B14F-4D97-AF65-F5344CB8AC3E}">
        <p14:creationId xmlns:p14="http://schemas.microsoft.com/office/powerpoint/2010/main" val="17960128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12A0-F076-C75F-034A-0BD19939187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17E9A051-0DFF-C55B-8FDD-1741AF8B88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22A1B11-EF96-0127-254E-A07D458066BF}"/>
              </a:ext>
            </a:extLst>
          </p:cNvPr>
          <p:cNvSpPr>
            <a:spLocks noGrp="1"/>
          </p:cNvSpPr>
          <p:nvPr>
            <p:ph type="dt" sz="half" idx="10"/>
          </p:nvPr>
        </p:nvSpPr>
        <p:spPr/>
        <p:txBody>
          <a:bodyPr/>
          <a:lstStyle/>
          <a:p>
            <a:fld id="{D693F9F8-543C-4975-9418-B589D8393057}" type="datetimeFigureOut">
              <a:rPr lang="lv-LV" smtClean="0"/>
              <a:t>17.12.2024</a:t>
            </a:fld>
            <a:endParaRPr lang="lv-LV"/>
          </a:p>
        </p:txBody>
      </p:sp>
      <p:sp>
        <p:nvSpPr>
          <p:cNvPr id="5" name="Footer Placeholder 4">
            <a:extLst>
              <a:ext uri="{FF2B5EF4-FFF2-40B4-BE49-F238E27FC236}">
                <a16:creationId xmlns:a16="http://schemas.microsoft.com/office/drawing/2014/main" id="{6D8800C7-80FC-CCF3-3F07-90C9ABFCFF2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3D3D26D-7904-D953-F1EE-D6994F33177A}"/>
              </a:ext>
            </a:extLst>
          </p:cNvPr>
          <p:cNvSpPr>
            <a:spLocks noGrp="1"/>
          </p:cNvSpPr>
          <p:nvPr>
            <p:ph type="sldNum" sz="quarter" idx="12"/>
          </p:nvPr>
        </p:nvSpPr>
        <p:spPr/>
        <p:txBody>
          <a:bodyPr/>
          <a:lstStyle/>
          <a:p>
            <a:fld id="{797937B6-D1DE-4498-AE34-CC00FC29BDD4}" type="slidenum">
              <a:rPr lang="lv-LV" smtClean="0"/>
              <a:t>‹#›</a:t>
            </a:fld>
            <a:endParaRPr lang="lv-LV"/>
          </a:p>
        </p:txBody>
      </p:sp>
    </p:spTree>
    <p:extLst>
      <p:ext uri="{BB962C8B-B14F-4D97-AF65-F5344CB8AC3E}">
        <p14:creationId xmlns:p14="http://schemas.microsoft.com/office/powerpoint/2010/main" val="27687763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11E52-2D2B-4A95-78C3-FE7840EBFB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7578AE42-7512-7CD7-D0AE-AA0AEAEDE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52C28-9219-7947-F69D-17EDA38DFBD8}"/>
              </a:ext>
            </a:extLst>
          </p:cNvPr>
          <p:cNvSpPr>
            <a:spLocks noGrp="1"/>
          </p:cNvSpPr>
          <p:nvPr>
            <p:ph type="dt" sz="half" idx="10"/>
          </p:nvPr>
        </p:nvSpPr>
        <p:spPr/>
        <p:txBody>
          <a:bodyPr/>
          <a:lstStyle/>
          <a:p>
            <a:fld id="{D693F9F8-543C-4975-9418-B589D8393057}" type="datetimeFigureOut">
              <a:rPr lang="lv-LV" smtClean="0"/>
              <a:t>17.12.2024</a:t>
            </a:fld>
            <a:endParaRPr lang="lv-LV"/>
          </a:p>
        </p:txBody>
      </p:sp>
      <p:sp>
        <p:nvSpPr>
          <p:cNvPr id="5" name="Footer Placeholder 4">
            <a:extLst>
              <a:ext uri="{FF2B5EF4-FFF2-40B4-BE49-F238E27FC236}">
                <a16:creationId xmlns:a16="http://schemas.microsoft.com/office/drawing/2014/main" id="{107D9270-1A34-25CC-20AF-4BC833395C9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A79427E-2A8F-7DDB-0CC7-4D33981FB0B2}"/>
              </a:ext>
            </a:extLst>
          </p:cNvPr>
          <p:cNvSpPr>
            <a:spLocks noGrp="1"/>
          </p:cNvSpPr>
          <p:nvPr>
            <p:ph type="sldNum" sz="quarter" idx="12"/>
          </p:nvPr>
        </p:nvSpPr>
        <p:spPr/>
        <p:txBody>
          <a:bodyPr/>
          <a:lstStyle/>
          <a:p>
            <a:fld id="{797937B6-D1DE-4498-AE34-CC00FC29BDD4}" type="slidenum">
              <a:rPr lang="lv-LV" smtClean="0"/>
              <a:t>‹#›</a:t>
            </a:fld>
            <a:endParaRPr lang="lv-LV"/>
          </a:p>
        </p:txBody>
      </p:sp>
    </p:spTree>
    <p:extLst>
      <p:ext uri="{BB962C8B-B14F-4D97-AF65-F5344CB8AC3E}">
        <p14:creationId xmlns:p14="http://schemas.microsoft.com/office/powerpoint/2010/main" val="3513544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3904-19F3-E2D3-19F1-C16344FBF6D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2D5C36B-D635-F31C-13DE-DAF598FC8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81C1C38F-3F99-C7C7-ABC6-90068B9966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792C369-8C01-52EA-0260-7D0B34BBC92D}"/>
              </a:ext>
            </a:extLst>
          </p:cNvPr>
          <p:cNvSpPr>
            <a:spLocks noGrp="1"/>
          </p:cNvSpPr>
          <p:nvPr>
            <p:ph type="dt" sz="half" idx="10"/>
          </p:nvPr>
        </p:nvSpPr>
        <p:spPr/>
        <p:txBody>
          <a:bodyPr/>
          <a:lstStyle/>
          <a:p>
            <a:fld id="{D693F9F8-543C-4975-9418-B589D8393057}" type="datetimeFigureOut">
              <a:rPr lang="lv-LV" smtClean="0"/>
              <a:t>17.12.2024</a:t>
            </a:fld>
            <a:endParaRPr lang="lv-LV"/>
          </a:p>
        </p:txBody>
      </p:sp>
      <p:sp>
        <p:nvSpPr>
          <p:cNvPr id="6" name="Footer Placeholder 5">
            <a:extLst>
              <a:ext uri="{FF2B5EF4-FFF2-40B4-BE49-F238E27FC236}">
                <a16:creationId xmlns:a16="http://schemas.microsoft.com/office/drawing/2014/main" id="{2330386D-A9FB-A778-4B68-8AD5B4CB7E9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B648E17-FBC7-8B11-7B60-7CDCC333C80C}"/>
              </a:ext>
            </a:extLst>
          </p:cNvPr>
          <p:cNvSpPr>
            <a:spLocks noGrp="1"/>
          </p:cNvSpPr>
          <p:nvPr>
            <p:ph type="sldNum" sz="quarter" idx="12"/>
          </p:nvPr>
        </p:nvSpPr>
        <p:spPr/>
        <p:txBody>
          <a:bodyPr/>
          <a:lstStyle/>
          <a:p>
            <a:fld id="{797937B6-D1DE-4498-AE34-CC00FC29BDD4}" type="slidenum">
              <a:rPr lang="lv-LV" smtClean="0"/>
              <a:t>‹#›</a:t>
            </a:fld>
            <a:endParaRPr lang="lv-LV"/>
          </a:p>
        </p:txBody>
      </p:sp>
    </p:spTree>
    <p:extLst>
      <p:ext uri="{BB962C8B-B14F-4D97-AF65-F5344CB8AC3E}">
        <p14:creationId xmlns:p14="http://schemas.microsoft.com/office/powerpoint/2010/main" val="39308168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76EE-721F-6354-D55F-9F31729B1420}"/>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72E895C0-AA3B-4660-EDDB-A889902B5B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66690B-712A-7995-3EA1-D1350139E8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3518EC15-68B2-A961-9D7C-5BFA0C4AA4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41DCDA-7D7F-5811-E490-ED42502035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9DD68579-1239-7879-53F9-DA0337C83355}"/>
              </a:ext>
            </a:extLst>
          </p:cNvPr>
          <p:cNvSpPr>
            <a:spLocks noGrp="1"/>
          </p:cNvSpPr>
          <p:nvPr>
            <p:ph type="dt" sz="half" idx="10"/>
          </p:nvPr>
        </p:nvSpPr>
        <p:spPr/>
        <p:txBody>
          <a:bodyPr/>
          <a:lstStyle/>
          <a:p>
            <a:fld id="{D693F9F8-543C-4975-9418-B589D8393057}" type="datetimeFigureOut">
              <a:rPr lang="lv-LV" smtClean="0"/>
              <a:t>17.12.2024</a:t>
            </a:fld>
            <a:endParaRPr lang="lv-LV"/>
          </a:p>
        </p:txBody>
      </p:sp>
      <p:sp>
        <p:nvSpPr>
          <p:cNvPr id="8" name="Footer Placeholder 7">
            <a:extLst>
              <a:ext uri="{FF2B5EF4-FFF2-40B4-BE49-F238E27FC236}">
                <a16:creationId xmlns:a16="http://schemas.microsoft.com/office/drawing/2014/main" id="{69692297-03FE-B988-2E09-517EE1C5B6FF}"/>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123167FF-B849-7E4D-F8B8-14DCD681C869}"/>
              </a:ext>
            </a:extLst>
          </p:cNvPr>
          <p:cNvSpPr>
            <a:spLocks noGrp="1"/>
          </p:cNvSpPr>
          <p:nvPr>
            <p:ph type="sldNum" sz="quarter" idx="12"/>
          </p:nvPr>
        </p:nvSpPr>
        <p:spPr/>
        <p:txBody>
          <a:bodyPr/>
          <a:lstStyle/>
          <a:p>
            <a:fld id="{797937B6-D1DE-4498-AE34-CC00FC29BDD4}" type="slidenum">
              <a:rPr lang="lv-LV" smtClean="0"/>
              <a:t>‹#›</a:t>
            </a:fld>
            <a:endParaRPr lang="lv-LV"/>
          </a:p>
        </p:txBody>
      </p:sp>
    </p:spTree>
    <p:extLst>
      <p:ext uri="{BB962C8B-B14F-4D97-AF65-F5344CB8AC3E}">
        <p14:creationId xmlns:p14="http://schemas.microsoft.com/office/powerpoint/2010/main" val="28103871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37869-1519-2D54-32FD-CFDB3A36308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62C9DA85-7A53-0F44-B4A1-210BABE87745}"/>
              </a:ext>
            </a:extLst>
          </p:cNvPr>
          <p:cNvSpPr>
            <a:spLocks noGrp="1"/>
          </p:cNvSpPr>
          <p:nvPr>
            <p:ph type="dt" sz="half" idx="10"/>
          </p:nvPr>
        </p:nvSpPr>
        <p:spPr/>
        <p:txBody>
          <a:bodyPr/>
          <a:lstStyle/>
          <a:p>
            <a:fld id="{D693F9F8-543C-4975-9418-B589D8393057}" type="datetimeFigureOut">
              <a:rPr lang="lv-LV" smtClean="0"/>
              <a:t>17.12.2024</a:t>
            </a:fld>
            <a:endParaRPr lang="lv-LV"/>
          </a:p>
        </p:txBody>
      </p:sp>
      <p:sp>
        <p:nvSpPr>
          <p:cNvPr id="4" name="Footer Placeholder 3">
            <a:extLst>
              <a:ext uri="{FF2B5EF4-FFF2-40B4-BE49-F238E27FC236}">
                <a16:creationId xmlns:a16="http://schemas.microsoft.com/office/drawing/2014/main" id="{8CE64975-8B04-BA7F-5060-B0B38221455D}"/>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1147100A-513E-8A7D-AB75-663805C4F625}"/>
              </a:ext>
            </a:extLst>
          </p:cNvPr>
          <p:cNvSpPr>
            <a:spLocks noGrp="1"/>
          </p:cNvSpPr>
          <p:nvPr>
            <p:ph type="sldNum" sz="quarter" idx="12"/>
          </p:nvPr>
        </p:nvSpPr>
        <p:spPr/>
        <p:txBody>
          <a:bodyPr/>
          <a:lstStyle/>
          <a:p>
            <a:fld id="{797937B6-D1DE-4498-AE34-CC00FC29BDD4}" type="slidenum">
              <a:rPr lang="lv-LV" smtClean="0"/>
              <a:t>‹#›</a:t>
            </a:fld>
            <a:endParaRPr lang="lv-LV"/>
          </a:p>
        </p:txBody>
      </p:sp>
    </p:spTree>
    <p:extLst>
      <p:ext uri="{BB962C8B-B14F-4D97-AF65-F5344CB8AC3E}">
        <p14:creationId xmlns:p14="http://schemas.microsoft.com/office/powerpoint/2010/main" val="2191422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60722-571B-A7E1-8946-7C381EFBAECF}"/>
              </a:ext>
            </a:extLst>
          </p:cNvPr>
          <p:cNvSpPr>
            <a:spLocks noGrp="1"/>
          </p:cNvSpPr>
          <p:nvPr>
            <p:ph type="dt" sz="half" idx="10"/>
          </p:nvPr>
        </p:nvSpPr>
        <p:spPr/>
        <p:txBody>
          <a:bodyPr/>
          <a:lstStyle/>
          <a:p>
            <a:fld id="{D693F9F8-543C-4975-9418-B589D8393057}" type="datetimeFigureOut">
              <a:rPr lang="lv-LV" smtClean="0"/>
              <a:t>17.12.2024</a:t>
            </a:fld>
            <a:endParaRPr lang="lv-LV"/>
          </a:p>
        </p:txBody>
      </p:sp>
      <p:sp>
        <p:nvSpPr>
          <p:cNvPr id="3" name="Footer Placeholder 2">
            <a:extLst>
              <a:ext uri="{FF2B5EF4-FFF2-40B4-BE49-F238E27FC236}">
                <a16:creationId xmlns:a16="http://schemas.microsoft.com/office/drawing/2014/main" id="{5C5E360E-47CF-2022-54A0-35792D12786C}"/>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97DE335D-E197-E938-650A-BA6E2104CE69}"/>
              </a:ext>
            </a:extLst>
          </p:cNvPr>
          <p:cNvSpPr>
            <a:spLocks noGrp="1"/>
          </p:cNvSpPr>
          <p:nvPr>
            <p:ph type="sldNum" sz="quarter" idx="12"/>
          </p:nvPr>
        </p:nvSpPr>
        <p:spPr/>
        <p:txBody>
          <a:bodyPr/>
          <a:lstStyle/>
          <a:p>
            <a:fld id="{797937B6-D1DE-4498-AE34-CC00FC29BDD4}" type="slidenum">
              <a:rPr lang="lv-LV" smtClean="0"/>
              <a:t>‹#›</a:t>
            </a:fld>
            <a:endParaRPr lang="lv-LV"/>
          </a:p>
        </p:txBody>
      </p:sp>
    </p:spTree>
    <p:extLst>
      <p:ext uri="{BB962C8B-B14F-4D97-AF65-F5344CB8AC3E}">
        <p14:creationId xmlns:p14="http://schemas.microsoft.com/office/powerpoint/2010/main" val="26356851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962A-E541-0146-D9A8-C5F12346E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D26A1C51-0624-35E6-8E68-FC0AFEE864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A29990B-7757-8343-0CD3-C2C136CF6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67FE5C-3412-92AB-CBB1-28AAA61A5202}"/>
              </a:ext>
            </a:extLst>
          </p:cNvPr>
          <p:cNvSpPr>
            <a:spLocks noGrp="1"/>
          </p:cNvSpPr>
          <p:nvPr>
            <p:ph type="dt" sz="half" idx="10"/>
          </p:nvPr>
        </p:nvSpPr>
        <p:spPr/>
        <p:txBody>
          <a:bodyPr/>
          <a:lstStyle/>
          <a:p>
            <a:fld id="{D693F9F8-543C-4975-9418-B589D8393057}" type="datetimeFigureOut">
              <a:rPr lang="lv-LV" smtClean="0"/>
              <a:t>17.12.2024</a:t>
            </a:fld>
            <a:endParaRPr lang="lv-LV"/>
          </a:p>
        </p:txBody>
      </p:sp>
      <p:sp>
        <p:nvSpPr>
          <p:cNvPr id="6" name="Footer Placeholder 5">
            <a:extLst>
              <a:ext uri="{FF2B5EF4-FFF2-40B4-BE49-F238E27FC236}">
                <a16:creationId xmlns:a16="http://schemas.microsoft.com/office/drawing/2014/main" id="{2C554B3E-1C09-85D3-9C66-E368E9F402C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3ED2019-32D6-90E2-B132-36228FEEAB33}"/>
              </a:ext>
            </a:extLst>
          </p:cNvPr>
          <p:cNvSpPr>
            <a:spLocks noGrp="1"/>
          </p:cNvSpPr>
          <p:nvPr>
            <p:ph type="sldNum" sz="quarter" idx="12"/>
          </p:nvPr>
        </p:nvSpPr>
        <p:spPr/>
        <p:txBody>
          <a:bodyPr/>
          <a:lstStyle/>
          <a:p>
            <a:fld id="{797937B6-D1DE-4498-AE34-CC00FC29BDD4}" type="slidenum">
              <a:rPr lang="lv-LV" smtClean="0"/>
              <a:t>‹#›</a:t>
            </a:fld>
            <a:endParaRPr lang="lv-LV"/>
          </a:p>
        </p:txBody>
      </p:sp>
    </p:spTree>
    <p:extLst>
      <p:ext uri="{BB962C8B-B14F-4D97-AF65-F5344CB8AC3E}">
        <p14:creationId xmlns:p14="http://schemas.microsoft.com/office/powerpoint/2010/main" val="6872250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4F40-A3CD-B6EE-8430-68942CEFB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BCC1A9BF-5D8F-6F39-A139-CF58AF0E24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E127309C-B047-56B6-02D2-2AC6F167B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1F227-E322-5F6B-DFB5-D70A27C68F67}"/>
              </a:ext>
            </a:extLst>
          </p:cNvPr>
          <p:cNvSpPr>
            <a:spLocks noGrp="1"/>
          </p:cNvSpPr>
          <p:nvPr>
            <p:ph type="dt" sz="half" idx="10"/>
          </p:nvPr>
        </p:nvSpPr>
        <p:spPr/>
        <p:txBody>
          <a:bodyPr/>
          <a:lstStyle/>
          <a:p>
            <a:fld id="{D693F9F8-543C-4975-9418-B589D8393057}" type="datetimeFigureOut">
              <a:rPr lang="lv-LV" smtClean="0"/>
              <a:t>17.12.2024</a:t>
            </a:fld>
            <a:endParaRPr lang="lv-LV"/>
          </a:p>
        </p:txBody>
      </p:sp>
      <p:sp>
        <p:nvSpPr>
          <p:cNvPr id="6" name="Footer Placeholder 5">
            <a:extLst>
              <a:ext uri="{FF2B5EF4-FFF2-40B4-BE49-F238E27FC236}">
                <a16:creationId xmlns:a16="http://schemas.microsoft.com/office/drawing/2014/main" id="{A42A27FB-DB66-6CB4-BD40-46A3B2BB6FD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858EBA1-226B-16BB-CC8E-C270C0991DBC}"/>
              </a:ext>
            </a:extLst>
          </p:cNvPr>
          <p:cNvSpPr>
            <a:spLocks noGrp="1"/>
          </p:cNvSpPr>
          <p:nvPr>
            <p:ph type="sldNum" sz="quarter" idx="12"/>
          </p:nvPr>
        </p:nvSpPr>
        <p:spPr/>
        <p:txBody>
          <a:bodyPr/>
          <a:lstStyle/>
          <a:p>
            <a:fld id="{797937B6-D1DE-4498-AE34-CC00FC29BDD4}" type="slidenum">
              <a:rPr lang="lv-LV" smtClean="0"/>
              <a:t>‹#›</a:t>
            </a:fld>
            <a:endParaRPr lang="lv-LV"/>
          </a:p>
        </p:txBody>
      </p:sp>
    </p:spTree>
    <p:extLst>
      <p:ext uri="{BB962C8B-B14F-4D97-AF65-F5344CB8AC3E}">
        <p14:creationId xmlns:p14="http://schemas.microsoft.com/office/powerpoint/2010/main" val="235707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5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5311346" y="1037967"/>
            <a:ext cx="1569308" cy="1569308"/>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Tree>
    <p:extLst>
      <p:ext uri="{BB962C8B-B14F-4D97-AF65-F5344CB8AC3E}">
        <p14:creationId xmlns:p14="http://schemas.microsoft.com/office/powerpoint/2010/main" val="39565233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97E6-9CC9-1B15-71D9-7CD81CAF858A}"/>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FFBE5B4-E91C-3773-2752-B759C0921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684579A-06F3-2206-9403-585E835D02D0}"/>
              </a:ext>
            </a:extLst>
          </p:cNvPr>
          <p:cNvSpPr>
            <a:spLocks noGrp="1"/>
          </p:cNvSpPr>
          <p:nvPr>
            <p:ph type="dt" sz="half" idx="10"/>
          </p:nvPr>
        </p:nvSpPr>
        <p:spPr/>
        <p:txBody>
          <a:bodyPr/>
          <a:lstStyle/>
          <a:p>
            <a:fld id="{D693F9F8-543C-4975-9418-B589D8393057}" type="datetimeFigureOut">
              <a:rPr lang="lv-LV" smtClean="0"/>
              <a:t>17.12.2024</a:t>
            </a:fld>
            <a:endParaRPr lang="lv-LV"/>
          </a:p>
        </p:txBody>
      </p:sp>
      <p:sp>
        <p:nvSpPr>
          <p:cNvPr id="5" name="Footer Placeholder 4">
            <a:extLst>
              <a:ext uri="{FF2B5EF4-FFF2-40B4-BE49-F238E27FC236}">
                <a16:creationId xmlns:a16="http://schemas.microsoft.com/office/drawing/2014/main" id="{9DDC34EC-5121-5C68-D600-959AD265683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98B81DA-38BD-615E-FD9B-3E00BA50BFEE}"/>
              </a:ext>
            </a:extLst>
          </p:cNvPr>
          <p:cNvSpPr>
            <a:spLocks noGrp="1"/>
          </p:cNvSpPr>
          <p:nvPr>
            <p:ph type="sldNum" sz="quarter" idx="12"/>
          </p:nvPr>
        </p:nvSpPr>
        <p:spPr/>
        <p:txBody>
          <a:bodyPr/>
          <a:lstStyle/>
          <a:p>
            <a:fld id="{797937B6-D1DE-4498-AE34-CC00FC29BDD4}" type="slidenum">
              <a:rPr lang="lv-LV" smtClean="0"/>
              <a:t>‹#›</a:t>
            </a:fld>
            <a:endParaRPr lang="lv-LV"/>
          </a:p>
        </p:txBody>
      </p:sp>
    </p:spTree>
    <p:extLst>
      <p:ext uri="{BB962C8B-B14F-4D97-AF65-F5344CB8AC3E}">
        <p14:creationId xmlns:p14="http://schemas.microsoft.com/office/powerpoint/2010/main" val="40058638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E01B74-C248-44EC-EDBC-3FF9C23D5E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48AF774-BDBC-EAF1-E59A-AA3FA14108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970F8ED-15AD-8A13-47FE-9FFB74A61505}"/>
              </a:ext>
            </a:extLst>
          </p:cNvPr>
          <p:cNvSpPr>
            <a:spLocks noGrp="1"/>
          </p:cNvSpPr>
          <p:nvPr>
            <p:ph type="dt" sz="half" idx="10"/>
          </p:nvPr>
        </p:nvSpPr>
        <p:spPr/>
        <p:txBody>
          <a:bodyPr/>
          <a:lstStyle/>
          <a:p>
            <a:fld id="{D693F9F8-543C-4975-9418-B589D8393057}" type="datetimeFigureOut">
              <a:rPr lang="lv-LV" smtClean="0"/>
              <a:t>17.12.2024</a:t>
            </a:fld>
            <a:endParaRPr lang="lv-LV"/>
          </a:p>
        </p:txBody>
      </p:sp>
      <p:sp>
        <p:nvSpPr>
          <p:cNvPr id="5" name="Footer Placeholder 4">
            <a:extLst>
              <a:ext uri="{FF2B5EF4-FFF2-40B4-BE49-F238E27FC236}">
                <a16:creationId xmlns:a16="http://schemas.microsoft.com/office/drawing/2014/main" id="{B7299A7C-CD22-813F-D9BD-D47C5AD4264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809CBF9-8882-04A6-184B-61A80B0CBE86}"/>
              </a:ext>
            </a:extLst>
          </p:cNvPr>
          <p:cNvSpPr>
            <a:spLocks noGrp="1"/>
          </p:cNvSpPr>
          <p:nvPr>
            <p:ph type="sldNum" sz="quarter" idx="12"/>
          </p:nvPr>
        </p:nvSpPr>
        <p:spPr/>
        <p:txBody>
          <a:bodyPr/>
          <a:lstStyle/>
          <a:p>
            <a:fld id="{797937B6-D1DE-4498-AE34-CC00FC29BDD4}" type="slidenum">
              <a:rPr lang="lv-LV" smtClean="0"/>
              <a:t>‹#›</a:t>
            </a:fld>
            <a:endParaRPr lang="lv-LV"/>
          </a:p>
        </p:txBody>
      </p:sp>
    </p:spTree>
    <p:extLst>
      <p:ext uri="{BB962C8B-B14F-4D97-AF65-F5344CB8AC3E}">
        <p14:creationId xmlns:p14="http://schemas.microsoft.com/office/powerpoint/2010/main" val="1742787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alphaModFix amt="25000"/>
            <a:graysc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 t="24959" r="-135" b="-1"/>
          <a:stretch/>
        </p:blipFill>
        <p:spPr>
          <a:xfrm>
            <a:off x="-1663" y="0"/>
            <a:ext cx="12207907" cy="6858000"/>
          </a:xfrm>
          <a:prstGeom prst="rect">
            <a:avLst/>
          </a:prstGeom>
        </p:spPr>
      </p:pic>
      <p:sp>
        <p:nvSpPr>
          <p:cNvPr id="5" name="Slide Number Placeholder 4"/>
          <p:cNvSpPr>
            <a:spLocks noGrp="1"/>
          </p:cNvSpPr>
          <p:nvPr>
            <p:ph type="sldNum" sz="quarter" idx="12"/>
          </p:nvPr>
        </p:nvSpPr>
        <p:spPr/>
        <p:txBody>
          <a:bodyPr/>
          <a:lstStyle/>
          <a:p>
            <a:fld id="{124B4910-06CA-4855-906E-4E1A599A3904}" type="slidenum">
              <a:rPr lang="lv-LV" smtClean="0"/>
              <a:t>‹#›</a:t>
            </a:fld>
            <a:endParaRPr lang="lv-LV"/>
          </a:p>
        </p:txBody>
      </p:sp>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l="24285" t="65310" r="61207" b="10584"/>
          <a:stretch/>
        </p:blipFill>
        <p:spPr>
          <a:xfrm rot="10800000" flipH="1">
            <a:off x="1" y="0"/>
            <a:ext cx="1485900" cy="1850184"/>
          </a:xfrm>
          <a:prstGeom prst="rect">
            <a:avLst/>
          </a:prstGeom>
        </p:spPr>
      </p:pic>
    </p:spTree>
    <p:extLst>
      <p:ext uri="{BB962C8B-B14F-4D97-AF65-F5344CB8AC3E}">
        <p14:creationId xmlns:p14="http://schemas.microsoft.com/office/powerpoint/2010/main" val="1145999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xt 3">
  <p:cSld name="1_text 3">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616774" y="681038"/>
            <a:ext cx="5938219" cy="755482"/>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5"/>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Tx/>
              <a:buFontTx/>
              <a:buNone/>
            </a:pPr>
            <a:endParaRPr sz="1800" kern="1200">
              <a:solidFill>
                <a:srgbClr val="FFFFFF"/>
              </a:solidFill>
              <a:latin typeface="Trebuchet MS"/>
              <a:ea typeface="Trebuchet MS"/>
              <a:cs typeface="Trebuchet MS"/>
              <a:sym typeface="Trebuchet MS"/>
            </a:endParaRPr>
          </a:p>
        </p:txBody>
      </p:sp>
      <p:sp>
        <p:nvSpPr>
          <p:cNvPr id="186" name="Google Shape;186;p25"/>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Tx/>
              <a:buFontTx/>
              <a:buNone/>
            </a:pPr>
            <a:fld id="{00000000-1234-1234-1234-123412341234}" type="slidenum">
              <a:rPr lang="lv-LV" kern="1200" smtClean="0">
                <a:solidFill>
                  <a:srgbClr val="FFFFFF"/>
                </a:solidFill>
              </a:rPr>
              <a:pPr>
                <a:buClrTx/>
                <a:buFontTx/>
                <a:buNone/>
              </a:pPr>
              <a:t>‹#›</a:t>
            </a:fld>
            <a:endParaRPr lang="lv-LV" kern="1200">
              <a:solidFill>
                <a:srgbClr val="FFFFFF"/>
              </a:solidFill>
            </a:endParaRPr>
          </a:p>
        </p:txBody>
      </p:sp>
      <p:sp>
        <p:nvSpPr>
          <p:cNvPr id="188" name="Google Shape;188;p25"/>
          <p:cNvSpPr txBox="1">
            <a:spLocks noGrp="1"/>
          </p:cNvSpPr>
          <p:nvPr>
            <p:ph type="body" idx="1"/>
          </p:nvPr>
        </p:nvSpPr>
        <p:spPr>
          <a:xfrm>
            <a:off x="616775" y="1845946"/>
            <a:ext cx="10929767" cy="4199852"/>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8109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5"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Slaidi ar tekstu</a:t>
            </a:r>
            <a:endParaRPr/>
          </a:p>
        </p:txBody>
      </p:sp>
      <p:sp>
        <p:nvSpPr>
          <p:cNvPr id="25" name="Google Shape;25;p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23496244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graphics">
  <p:cSld name="graphics">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16775" y="681038"/>
            <a:ext cx="4403460" cy="1061701"/>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2" name="Google Shape;62;p9"/>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64" name="Google Shape;64;p9"/>
          <p:cNvSpPr/>
          <p:nvPr/>
        </p:nvSpPr>
        <p:spPr>
          <a:xfrm>
            <a:off x="0"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41771207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long title">
  <p:cSld name="long title">
    <p:spTree>
      <p:nvGrpSpPr>
        <p:cNvPr id="1" name="Shape 52"/>
        <p:cNvGrpSpPr/>
        <p:nvPr/>
      </p:nvGrpSpPr>
      <p:grpSpPr>
        <a:xfrm>
          <a:off x="0" y="0"/>
          <a:ext cx="0" cy="0"/>
          <a:chOff x="0" y="0"/>
          <a:chExt cx="0" cy="0"/>
        </a:xfrm>
      </p:grpSpPr>
      <p:sp>
        <p:nvSpPr>
          <p:cNvPr id="53" name="Google Shape;53;p8"/>
          <p:cNvSpPr/>
          <p:nvPr/>
        </p:nvSpPr>
        <p:spPr>
          <a:xfrm>
            <a:off x="0" y="0"/>
            <a:ext cx="12192000" cy="3429000"/>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4" name="Google Shape;54;p8"/>
          <p:cNvSpPr txBox="1">
            <a:spLocks noGrp="1"/>
          </p:cNvSpPr>
          <p:nvPr>
            <p:ph type="title"/>
          </p:nvPr>
        </p:nvSpPr>
        <p:spPr>
          <a:xfrm>
            <a:off x="616776" y="591671"/>
            <a:ext cx="5550945" cy="2366682"/>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616775" y="3786693"/>
            <a:ext cx="10929767" cy="2390271"/>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7" name="Google Shape;57;p8"/>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1007510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32" userDrawn="1">
          <p15:clr>
            <a:srgbClr val="FBAE40"/>
          </p15:clr>
        </p15:guide>
        <p15:guide id="4" pos="7317"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ext" preserve="1" userDrawn="1">
  <p:cSld name="1_text">
    <p:spTree>
      <p:nvGrpSpPr>
        <p:cNvPr id="1" name="Shape 19"/>
        <p:cNvGrpSpPr/>
        <p:nvPr/>
      </p:nvGrpSpPr>
      <p:grpSpPr>
        <a:xfrm>
          <a:off x="0" y="0"/>
          <a:ext cx="0" cy="0"/>
          <a:chOff x="0" y="0"/>
          <a:chExt cx="0" cy="0"/>
        </a:xfrm>
      </p:grpSpPr>
      <p:pic>
        <p:nvPicPr>
          <p:cNvPr id="3" name="Picture 2">
            <a:extLst>
              <a:ext uri="{FF2B5EF4-FFF2-40B4-BE49-F238E27FC236}">
                <a16:creationId xmlns:a16="http://schemas.microsoft.com/office/drawing/2014/main" id="{EC6646E7-9E97-49B3-B3E0-4D5AD63DDE11}"/>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9896" y="0"/>
            <a:ext cx="12172208" cy="6857999"/>
          </a:xfrm>
          <a:prstGeom prst="rect">
            <a:avLst/>
          </a:prstGeom>
        </p:spPr>
      </p:pic>
      <p:sp>
        <p:nvSpPr>
          <p:cNvPr id="20" name="Google Shape;20;p3"/>
          <p:cNvSpPr/>
          <p:nvPr/>
        </p:nvSpPr>
        <p:spPr>
          <a:xfrm>
            <a:off x="0" y="1"/>
            <a:ext cx="12192000" cy="128015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155742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ext" preserve="1" userDrawn="1">
  <p:cSld name="1_text">
    <p:spTree>
      <p:nvGrpSpPr>
        <p:cNvPr id="1" name="Shape 19"/>
        <p:cNvGrpSpPr/>
        <p:nvPr/>
      </p:nvGrpSpPr>
      <p:grpSpPr>
        <a:xfrm>
          <a:off x="0" y="0"/>
          <a:ext cx="0" cy="0"/>
          <a:chOff x="0" y="0"/>
          <a:chExt cx="0" cy="0"/>
        </a:xfrm>
      </p:grpSpPr>
      <p:pic>
        <p:nvPicPr>
          <p:cNvPr id="3" name="Picture 2">
            <a:extLst>
              <a:ext uri="{FF2B5EF4-FFF2-40B4-BE49-F238E27FC236}">
                <a16:creationId xmlns:a16="http://schemas.microsoft.com/office/drawing/2014/main" id="{BCD50557-3371-4218-8B0F-3BAFEB4AE695}"/>
              </a:ext>
            </a:extLst>
          </p:cNvPr>
          <p:cNvPicPr>
            <a:picLocks noChangeAspect="1"/>
          </p:cNvPicPr>
          <p:nvPr userDrawn="1"/>
        </p:nvPicPr>
        <p:blipFill>
          <a:blip r:embed="rId2" cstate="email">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0" name="Google Shape;20;p3"/>
          <p:cNvSpPr/>
          <p:nvPr/>
        </p:nvSpPr>
        <p:spPr>
          <a:xfrm>
            <a:off x="0" y="1"/>
            <a:ext cx="12192000" cy="128015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21533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735829"/>
            <a:ext cx="10515600" cy="623414"/>
          </a:xfrm>
          <a:prstGeom prst="rect">
            <a:avLst/>
          </a:prstGeom>
        </p:spPr>
        <p:txBody>
          <a:bodyPr/>
          <a:lstStyle>
            <a:lvl1pPr>
              <a:defRPr sz="4000" b="1" i="0">
                <a:latin typeface="Source Sans Pro Black" charset="0"/>
                <a:ea typeface="Source Sans Pro Black" charset="0"/>
                <a:cs typeface="Source Sans Pro Black" charset="0"/>
              </a:defRPr>
            </a:lvl1pPr>
          </a:lstStyle>
          <a:p>
            <a:r>
              <a:rPr lang="en-US"/>
              <a:t>Click to edit Master title style</a:t>
            </a:r>
          </a:p>
        </p:txBody>
      </p:sp>
    </p:spTree>
    <p:extLst>
      <p:ext uri="{BB962C8B-B14F-4D97-AF65-F5344CB8AC3E}">
        <p14:creationId xmlns:p14="http://schemas.microsoft.com/office/powerpoint/2010/main" val="7716442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ext" preserve="1" userDrawn="1">
  <p:cSld name="1_text">
    <p:spTree>
      <p:nvGrpSpPr>
        <p:cNvPr id="1" name="Shape 19"/>
        <p:cNvGrpSpPr/>
        <p:nvPr/>
      </p:nvGrpSpPr>
      <p:grpSpPr>
        <a:xfrm>
          <a:off x="0" y="0"/>
          <a:ext cx="0" cy="0"/>
          <a:chOff x="0" y="0"/>
          <a:chExt cx="0" cy="0"/>
        </a:xfrm>
      </p:grpSpPr>
      <p:pic>
        <p:nvPicPr>
          <p:cNvPr id="3" name="Picture 2">
            <a:extLst>
              <a:ext uri="{FF2B5EF4-FFF2-40B4-BE49-F238E27FC236}">
                <a16:creationId xmlns:a16="http://schemas.microsoft.com/office/drawing/2014/main" id="{90C40E4B-C891-43B8-91A5-F1FF6EE2E06A}"/>
              </a:ext>
            </a:extLst>
          </p:cNvPr>
          <p:cNvPicPr>
            <a:picLocks noChangeAspect="1"/>
          </p:cNvPicPr>
          <p:nvPr userDrawn="1"/>
        </p:nvPicPr>
        <p:blipFill>
          <a:blip r:embed="rId2" cstate="email">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0" name="Google Shape;20;p3"/>
          <p:cNvSpPr/>
          <p:nvPr/>
        </p:nvSpPr>
        <p:spPr>
          <a:xfrm>
            <a:off x="0" y="1"/>
            <a:ext cx="12192000" cy="128015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2242860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177"/>
        <p:cNvGrpSpPr/>
        <p:nvPr/>
      </p:nvGrpSpPr>
      <p:grpSpPr>
        <a:xfrm>
          <a:off x="0" y="0"/>
          <a:ext cx="0" cy="0"/>
          <a:chOff x="0" y="0"/>
          <a:chExt cx="0" cy="0"/>
        </a:xfrm>
      </p:grpSpPr>
      <p:sp>
        <p:nvSpPr>
          <p:cNvPr id="178" name="Google Shape;178;p2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79" name="Google Shape;179;p2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81" name="Google Shape;181;p24"/>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82" name="Google Shape;182;p24"/>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ext 3">
  <p:cSld name="text 3">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616774" y="681038"/>
            <a:ext cx="5938219" cy="755482"/>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5"/>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86" name="Google Shape;186;p25"/>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88" name="Google Shape;188;p25"/>
          <p:cNvSpPr txBox="1">
            <a:spLocks noGrp="1"/>
          </p:cNvSpPr>
          <p:nvPr>
            <p:ph type="body" idx="1"/>
          </p:nvPr>
        </p:nvSpPr>
        <p:spPr>
          <a:xfrm>
            <a:off x="616775" y="1845946"/>
            <a:ext cx="10929767" cy="4199852"/>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random 1">
  <p:cSld name="random 1">
    <p:bg>
      <p:bgPr>
        <a:solidFill>
          <a:schemeClr val="lt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0"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random 2">
  <p:cSld name="random 2">
    <p:bg>
      <p:bgPr>
        <a:solidFill>
          <a:srgbClr val="CBC7D8"/>
        </a:solidFill>
        <a:effectLst/>
      </p:bgPr>
    </p:bg>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914400" y="2235200"/>
            <a:ext cx="10363200"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8"/>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0" name="Google Shape;200;p28"/>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2">
  <p:cSld name="blank 2">
    <p:bg>
      <p:bgPr>
        <a:solidFill>
          <a:srgbClr val="CBC7D8"/>
        </a:solidFill>
        <a:effectLst/>
      </p:bgPr>
    </p:bg>
    <p:spTree>
      <p:nvGrpSpPr>
        <p:cNvPr id="1" name="Shape 201"/>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31D1E-380C-4FBF-970A-8C1A48825D59}"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D0619-785C-44C4-ABC9-91F549D7CD5F}" type="slidenum">
              <a:rPr lang="en-US" smtClean="0"/>
              <a:t>‹#›</a:t>
            </a:fld>
            <a:endParaRPr lang="en-US"/>
          </a:p>
        </p:txBody>
      </p:sp>
    </p:spTree>
    <p:extLst>
      <p:ext uri="{BB962C8B-B14F-4D97-AF65-F5344CB8AC3E}">
        <p14:creationId xmlns:p14="http://schemas.microsoft.com/office/powerpoint/2010/main" val="25957640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Picture with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1A2116-206B-49CD-9ECC-078E4F72904C}"/>
              </a:ext>
            </a:extLst>
          </p:cNvPr>
          <p:cNvSpPr/>
          <p:nvPr userDrawn="1"/>
        </p:nvSpPr>
        <p:spPr>
          <a:xfrm>
            <a:off x="1050786" y="381001"/>
            <a:ext cx="10071101" cy="770970"/>
          </a:xfrm>
          <a:prstGeom prst="rect">
            <a:avLst/>
          </a:prstGeom>
          <a:gradFill flip="none" rotWithShape="1">
            <a:gsLst>
              <a:gs pos="0">
                <a:srgbClr val="038B30">
                  <a:alpha val="70000"/>
                </a:srgbClr>
              </a:gs>
              <a:gs pos="100000">
                <a:srgbClr val="C0F400">
                  <a:alpha val="70000"/>
                </a:srgbClr>
              </a:gs>
              <a:gs pos="50000">
                <a:srgbClr val="05EE55">
                  <a:alpha val="70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r>
              <a:rPr lang="en-US"/>
              <a:t>+</a:t>
            </a:r>
          </a:p>
          <a:p>
            <a:pPr algn="ctr"/>
            <a:endParaRPr lang="en-US"/>
          </a:p>
        </p:txBody>
      </p:sp>
      <p:sp>
        <p:nvSpPr>
          <p:cNvPr id="12" name="Slide Number Placeholder 11">
            <a:extLst>
              <a:ext uri="{FF2B5EF4-FFF2-40B4-BE49-F238E27FC236}">
                <a16:creationId xmlns:a16="http://schemas.microsoft.com/office/drawing/2014/main" id="{E82B84E2-AAE4-4BC1-8C01-AF4ABADD6EDE}"/>
              </a:ext>
            </a:extLst>
          </p:cNvPr>
          <p:cNvSpPr>
            <a:spLocks noGrp="1"/>
          </p:cNvSpPr>
          <p:nvPr>
            <p:ph type="sldNum" sz="quarter" idx="15"/>
          </p:nvPr>
        </p:nvSpPr>
        <p:spPr/>
        <p:txBody>
          <a:bodyPr/>
          <a:lstStyle/>
          <a:p>
            <a:fld id="{8C2E478F-E849-4A8C-AF1F-CBCC78A7CBFA}" type="slidenum">
              <a:rPr lang="en-US" smtClean="0"/>
              <a:pPr/>
              <a:t>‹#›</a:t>
            </a:fld>
            <a:endParaRPr lang="en-US"/>
          </a:p>
        </p:txBody>
      </p:sp>
      <p:sp>
        <p:nvSpPr>
          <p:cNvPr id="5" name="Rectangle 4"/>
          <p:cNvSpPr/>
          <p:nvPr userDrawn="1"/>
        </p:nvSpPr>
        <p:spPr>
          <a:xfrm>
            <a:off x="733530" y="1086683"/>
            <a:ext cx="1764000" cy="116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1">
                  <a:lumMod val="50000"/>
                </a:schemeClr>
              </a:solidFill>
            </a:endParaRPr>
          </a:p>
        </p:txBody>
      </p:sp>
    </p:spTree>
    <p:extLst>
      <p:ext uri="{BB962C8B-B14F-4D97-AF65-F5344CB8AC3E}">
        <p14:creationId xmlns:p14="http://schemas.microsoft.com/office/powerpoint/2010/main" val="33791101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Slide with social icons">
  <p:cSld name="Title Slide with social icons">
    <p:bg>
      <p:bgPr>
        <a:solidFill>
          <a:schemeClr val="lt1"/>
        </a:solidFill>
        <a:effectLst/>
      </p:bgPr>
    </p:bg>
    <p:spTree>
      <p:nvGrpSpPr>
        <p:cNvPr id="1" name="Shape 167"/>
        <p:cNvGrpSpPr/>
        <p:nvPr/>
      </p:nvGrpSpPr>
      <p:grpSpPr>
        <a:xfrm>
          <a:off x="0" y="0"/>
          <a:ext cx="0" cy="0"/>
          <a:chOff x="0" y="0"/>
          <a:chExt cx="0" cy="0"/>
        </a:xfrm>
      </p:grpSpPr>
      <p:sp>
        <p:nvSpPr>
          <p:cNvPr id="168" name="Google Shape;168;p23"/>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69" name="Google Shape;169;p23"/>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23"/>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1" name="Google Shape;171;p23"/>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72" name="Google Shape;172;p23"/>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23"/>
          <p:cNvSpPr txBox="1"/>
          <p:nvPr/>
        </p:nvSpPr>
        <p:spPr>
          <a:xfrm>
            <a:off x="1730716" y="5309366"/>
            <a:ext cx="1210400" cy="18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lv-LV" sz="1200">
                <a:solidFill>
                  <a:srgbClr val="FFFFFF"/>
                </a:solidFill>
                <a:latin typeface="Verdana"/>
                <a:ea typeface="Verdana"/>
                <a:cs typeface="Verdana"/>
                <a:sym typeface="Verdana"/>
              </a:rPr>
              <a:t>IZM_gov_lv</a:t>
            </a:r>
            <a:endParaRPr sz="1200">
              <a:solidFill>
                <a:srgbClr val="664690"/>
              </a:solidFill>
              <a:latin typeface="Verdana"/>
              <a:ea typeface="Verdana"/>
              <a:cs typeface="Verdana"/>
              <a:sym typeface="Verdana"/>
            </a:endParaRPr>
          </a:p>
        </p:txBody>
      </p:sp>
      <p:sp>
        <p:nvSpPr>
          <p:cNvPr id="174" name="Google Shape;174;p23"/>
          <p:cNvSpPr txBox="1"/>
          <p:nvPr/>
        </p:nvSpPr>
        <p:spPr>
          <a:xfrm>
            <a:off x="4063573" y="5309366"/>
            <a:ext cx="1967600" cy="18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lv-LV" sz="1200">
                <a:solidFill>
                  <a:srgbClr val="FFFFFF"/>
                </a:solidFill>
                <a:latin typeface="Verdana"/>
                <a:ea typeface="Verdana"/>
                <a:cs typeface="Verdana"/>
                <a:sym typeface="Verdana"/>
              </a:rPr>
              <a:t>Izglitibas.ministrija</a:t>
            </a:r>
            <a:endParaRPr sz="1200">
              <a:solidFill>
                <a:srgbClr val="664690"/>
              </a:solidFill>
              <a:latin typeface="Verdana"/>
              <a:ea typeface="Verdana"/>
              <a:cs typeface="Verdana"/>
              <a:sym typeface="Verdana"/>
            </a:endParaRPr>
          </a:p>
        </p:txBody>
      </p:sp>
      <p:pic>
        <p:nvPicPr>
          <p:cNvPr id="175" name="Google Shape;175;p23"/>
          <p:cNvPicPr preferRelativeResize="0"/>
          <p:nvPr/>
        </p:nvPicPr>
        <p:blipFill>
          <a:blip r:embed="rId3">
            <a:alphaModFix/>
          </a:blip>
          <a:stretch>
            <a:fillRect/>
          </a:stretch>
        </p:blipFill>
        <p:spPr>
          <a:xfrm>
            <a:off x="3553034" y="5261489"/>
            <a:ext cx="373900" cy="280425"/>
          </a:xfrm>
          <a:prstGeom prst="rect">
            <a:avLst/>
          </a:prstGeom>
          <a:noFill/>
          <a:ln>
            <a:noFill/>
          </a:ln>
        </p:spPr>
      </p:pic>
      <p:pic>
        <p:nvPicPr>
          <p:cNvPr id="176" name="Google Shape;176;p23"/>
          <p:cNvPicPr preferRelativeResize="0"/>
          <p:nvPr/>
        </p:nvPicPr>
        <p:blipFill>
          <a:blip r:embed="rId4">
            <a:alphaModFix/>
          </a:blip>
          <a:stretch>
            <a:fillRect/>
          </a:stretch>
        </p:blipFill>
        <p:spPr>
          <a:xfrm>
            <a:off x="1202566" y="5261501"/>
            <a:ext cx="373900" cy="280425"/>
          </a:xfrm>
          <a:prstGeom prst="rect">
            <a:avLst/>
          </a:prstGeom>
          <a:noFill/>
          <a:ln>
            <a:noFill/>
          </a:ln>
        </p:spPr>
      </p:pic>
    </p:spTree>
    <p:extLst>
      <p:ext uri="{BB962C8B-B14F-4D97-AF65-F5344CB8AC3E}">
        <p14:creationId xmlns:p14="http://schemas.microsoft.com/office/powerpoint/2010/main" val="29973871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75586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4_Title Slide">
    <p:spTree>
      <p:nvGrpSpPr>
        <p:cNvPr id="1" name=""/>
        <p:cNvGrpSpPr/>
        <p:nvPr/>
      </p:nvGrpSpPr>
      <p:grpSpPr>
        <a:xfrm>
          <a:off x="0" y="0"/>
          <a:ext cx="0" cy="0"/>
          <a:chOff x="0" y="0"/>
          <a:chExt cx="0" cy="0"/>
        </a:xfrm>
      </p:grpSpPr>
      <p:sp>
        <p:nvSpPr>
          <p:cNvPr id="2" name="Rectangle 1"/>
          <p:cNvSpPr/>
          <p:nvPr userDrawn="1"/>
        </p:nvSpPr>
        <p:spPr>
          <a:xfrm>
            <a:off x="371789" y="0"/>
            <a:ext cx="11448422"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13" hasCustomPrompt="1"/>
          </p:nvPr>
        </p:nvSpPr>
        <p:spPr>
          <a:xfrm>
            <a:off x="5462322" y="727217"/>
            <a:ext cx="1267357" cy="1267357"/>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
        <p:nvSpPr>
          <p:cNvPr id="4" name="Picture Placeholder 2"/>
          <p:cNvSpPr>
            <a:spLocks noGrp="1"/>
          </p:cNvSpPr>
          <p:nvPr>
            <p:ph type="pic" sz="quarter" idx="14" hasCustomPrompt="1"/>
          </p:nvPr>
        </p:nvSpPr>
        <p:spPr>
          <a:xfrm>
            <a:off x="5462322" y="2803152"/>
            <a:ext cx="1267357" cy="1267357"/>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
        <p:nvSpPr>
          <p:cNvPr id="5" name="Picture Placeholder 2"/>
          <p:cNvSpPr>
            <a:spLocks noGrp="1"/>
          </p:cNvSpPr>
          <p:nvPr>
            <p:ph type="pic" sz="quarter" idx="15" hasCustomPrompt="1"/>
          </p:nvPr>
        </p:nvSpPr>
        <p:spPr>
          <a:xfrm>
            <a:off x="5462322" y="4879087"/>
            <a:ext cx="1267357" cy="1267357"/>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Tree>
    <p:extLst>
      <p:ext uri="{BB962C8B-B14F-4D97-AF65-F5344CB8AC3E}">
        <p14:creationId xmlns:p14="http://schemas.microsoft.com/office/powerpoint/2010/main" val="13676510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random 1">
  <p:cSld name="random 1">
    <p:bg>
      <p:bgPr>
        <a:solidFill>
          <a:schemeClr val="lt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0"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0539617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random 2">
  <p:cSld name="random 2">
    <p:bg>
      <p:bgPr>
        <a:solidFill>
          <a:srgbClr val="CBC7D8"/>
        </a:solidFill>
        <a:effectLst/>
      </p:bgPr>
    </p:bg>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914400" y="2235200"/>
            <a:ext cx="10363200"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8"/>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0" name="Google Shape;200;p28"/>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3449726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5"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Slaidi ar tekstu</a:t>
            </a:r>
            <a:endParaRPr/>
          </a:p>
        </p:txBody>
      </p:sp>
      <p:sp>
        <p:nvSpPr>
          <p:cNvPr id="25" name="Google Shape;25;p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7326018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ext image 5" userDrawn="1">
  <p:cSld name="text image 5">
    <p:spTree>
      <p:nvGrpSpPr>
        <p:cNvPr id="1" name="Shape 30"/>
        <p:cNvGrpSpPr/>
        <p:nvPr/>
      </p:nvGrpSpPr>
      <p:grpSpPr>
        <a:xfrm>
          <a:off x="0" y="0"/>
          <a:ext cx="0" cy="0"/>
          <a:chOff x="0" y="0"/>
          <a:chExt cx="0" cy="0"/>
        </a:xfrm>
      </p:grpSpPr>
      <p:pic>
        <p:nvPicPr>
          <p:cNvPr id="5" name="Picture 4">
            <a:extLst>
              <a:ext uri="{FF2B5EF4-FFF2-40B4-BE49-F238E27FC236}">
                <a16:creationId xmlns:a16="http://schemas.microsoft.com/office/drawing/2014/main" id="{578C43EE-C06B-4929-A695-A06453755242}"/>
              </a:ext>
            </a:extLst>
          </p:cNvPr>
          <p:cNvPicPr>
            <a:picLocks noChangeAspect="1"/>
          </p:cNvPicPr>
          <p:nvPr userDrawn="1"/>
        </p:nvPicPr>
        <p:blipFill>
          <a:blip r:embed="rId2" cstate="email">
            <a:duotone>
              <a:schemeClr val="accent5">
                <a:shade val="45000"/>
                <a:satMod val="135000"/>
              </a:schemeClr>
              <a:prstClr val="white"/>
            </a:duotone>
            <a:alphaModFix/>
            <a:extLst>
              <a:ext uri="{BEBA8EAE-BF5A-486C-A8C5-ECC9F3942E4B}">
                <a14:imgProps xmlns:a14="http://schemas.microsoft.com/office/drawing/2010/main">
                  <a14:imgLayer r:embed="rId3">
                    <a14:imgEffect>
                      <a14:colorTemperature colorTemp="5300"/>
                    </a14:imgEffect>
                    <a14:imgEffect>
                      <a14:saturation sat="400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5" name="Google Shape;35;p5"/>
          <p:cNvSpPr/>
          <p:nvPr/>
        </p:nvSpPr>
        <p:spPr>
          <a:xfrm>
            <a:off x="0" y="2"/>
            <a:ext cx="12192000" cy="1205344"/>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6" name="Google Shape;36;p5"/>
          <p:cNvSpPr txBox="1">
            <a:spLocks noGrp="1"/>
          </p:cNvSpPr>
          <p:nvPr>
            <p:ph type="title"/>
          </p:nvPr>
        </p:nvSpPr>
        <p:spPr>
          <a:xfrm>
            <a:off x="583525" y="62531"/>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139966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37"/>
        <p:cNvGrpSpPr/>
        <p:nvPr/>
      </p:nvGrpSpPr>
      <p:grpSpPr>
        <a:xfrm>
          <a:off x="0" y="0"/>
          <a:ext cx="0" cy="0"/>
          <a:chOff x="0" y="0"/>
          <a:chExt cx="0" cy="0"/>
        </a:xfrm>
      </p:grpSpPr>
      <p:sp>
        <p:nvSpPr>
          <p:cNvPr id="38" name="Google Shape;38;p6"/>
          <p:cNvSpPr txBox="1">
            <a:spLocks noGrp="1"/>
          </p:cNvSpPr>
          <p:nvPr>
            <p:ph type="body" idx="1"/>
          </p:nvPr>
        </p:nvSpPr>
        <p:spPr>
          <a:xfrm>
            <a:off x="903644"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40" name="Google Shape;40;p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Slaidi ar tekstu</a:t>
            </a:r>
            <a:endParaRPr/>
          </a:p>
        </p:txBody>
      </p:sp>
      <p:sp>
        <p:nvSpPr>
          <p:cNvPr id="41" name="Google Shape;41;p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42" name="Google Shape;42;p6"/>
          <p:cNvSpPr txBox="1">
            <a:spLocks noGrp="1"/>
          </p:cNvSpPr>
          <p:nvPr>
            <p:ph type="body" idx="2"/>
          </p:nvPr>
        </p:nvSpPr>
        <p:spPr>
          <a:xfrm>
            <a:off x="6712773"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44" name="Google Shape;44;p6"/>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061448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177"/>
        <p:cNvGrpSpPr/>
        <p:nvPr/>
      </p:nvGrpSpPr>
      <p:grpSpPr>
        <a:xfrm>
          <a:off x="0" y="0"/>
          <a:ext cx="0" cy="0"/>
          <a:chOff x="0" y="0"/>
          <a:chExt cx="0" cy="0"/>
        </a:xfrm>
      </p:grpSpPr>
      <p:sp>
        <p:nvSpPr>
          <p:cNvPr id="178" name="Google Shape;178;p2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79" name="Google Shape;179;p2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Slaidi ar tekstu</a:t>
            </a:r>
            <a:endParaRPr/>
          </a:p>
        </p:txBody>
      </p:sp>
      <p:sp>
        <p:nvSpPr>
          <p:cNvPr id="180" name="Google Shape;180;p2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81" name="Google Shape;181;p24"/>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82" name="Google Shape;182;p24"/>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8295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theme" Target="../theme/theme3.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4.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5.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5614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4161" r:id="rId6"/>
    <p:sldLayoutId id="2147484168" r:id="rId7"/>
    <p:sldLayoutId id="2147484170" r:id="rId8"/>
    <p:sldLayoutId id="2147484171" r:id="rId9"/>
    <p:sldLayoutId id="2147484552" r:id="rId10"/>
    <p:sldLayoutId id="2147484553" r:id="rId11"/>
    <p:sldLayoutId id="2147484554" r:id="rId12"/>
    <p:sldLayoutId id="2147484555" r:id="rId13"/>
    <p:sldLayoutId id="2147484556" r:id="rId14"/>
    <p:sldLayoutId id="2147484557" r:id="rId15"/>
  </p:sldLayoutIdLst>
  <p:hf hdr="0" ftr="0" dt="0"/>
  <p:txStyles>
    <p:titleStyle>
      <a:lvl1pPr algn="ctr" defTabSz="1219079" rtl="0" eaLnBrk="1" latinLnBrk="0" hangingPunct="1">
        <a:spcBef>
          <a:spcPct val="0"/>
        </a:spcBef>
        <a:buNone/>
        <a:defRPr sz="5849" kern="1200">
          <a:solidFill>
            <a:schemeClr val="tx1"/>
          </a:solidFill>
          <a:latin typeface="+mj-lt"/>
          <a:ea typeface="+mj-ea"/>
          <a:cs typeface="+mj-cs"/>
        </a:defRPr>
      </a:lvl1pPr>
    </p:titleStyle>
    <p:bodyStyle>
      <a:lvl1pPr marL="457155" indent="-457155" algn="l" defTabSz="1219079" rtl="0" eaLnBrk="1" latinLnBrk="0" hangingPunct="1">
        <a:spcBef>
          <a:spcPct val="20000"/>
        </a:spcBef>
        <a:buFont typeface="Arial" panose="020B0604020202020204" pitchFamily="34" charset="0"/>
        <a:buChar char="•"/>
        <a:defRPr sz="4250" kern="1200">
          <a:solidFill>
            <a:schemeClr val="tx1"/>
          </a:solidFill>
          <a:latin typeface="+mn-lt"/>
          <a:ea typeface="+mn-ea"/>
          <a:cs typeface="+mn-cs"/>
        </a:defRPr>
      </a:lvl1pPr>
      <a:lvl2pPr marL="990501" indent="-380962" algn="l" defTabSz="1219079" rtl="0" eaLnBrk="1" latinLnBrk="0" hangingPunct="1">
        <a:spcBef>
          <a:spcPct val="20000"/>
        </a:spcBef>
        <a:buFont typeface="Arial" panose="020B0604020202020204" pitchFamily="34" charset="0"/>
        <a:buChar char="–"/>
        <a:defRPr sz="3750" kern="1200">
          <a:solidFill>
            <a:schemeClr val="tx1"/>
          </a:solidFill>
          <a:latin typeface="+mn-lt"/>
          <a:ea typeface="+mn-ea"/>
          <a:cs typeface="+mn-cs"/>
        </a:defRPr>
      </a:lvl2pPr>
      <a:lvl3pPr marL="1523848" indent="-304769" algn="l" defTabSz="121907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86"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4pPr>
      <a:lvl5pPr marL="274292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5pPr>
      <a:lvl6pPr marL="335246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6pPr>
      <a:lvl7pPr marL="3962004"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7pPr>
      <a:lvl8pPr marL="457154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8pPr>
      <a:lvl9pPr marL="518108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9pPr>
    </p:bodyStyle>
    <p:otherStyle>
      <a:defPPr>
        <a:defRPr lang="ru-RU"/>
      </a:defPPr>
      <a:lvl1pPr marL="0" algn="l" defTabSz="1219079" rtl="0" eaLnBrk="1" latinLnBrk="0" hangingPunct="1">
        <a:defRPr sz="2400" kern="1200">
          <a:solidFill>
            <a:schemeClr val="tx1"/>
          </a:solidFill>
          <a:latin typeface="+mn-lt"/>
          <a:ea typeface="+mn-ea"/>
          <a:cs typeface="+mn-cs"/>
        </a:defRPr>
      </a:lvl1pPr>
      <a:lvl2pPr marL="609539" algn="l" defTabSz="1219079" rtl="0" eaLnBrk="1" latinLnBrk="0" hangingPunct="1">
        <a:defRPr sz="2400" kern="1200">
          <a:solidFill>
            <a:schemeClr val="tx1"/>
          </a:solidFill>
          <a:latin typeface="+mn-lt"/>
          <a:ea typeface="+mn-ea"/>
          <a:cs typeface="+mn-cs"/>
        </a:defRPr>
      </a:lvl2pPr>
      <a:lvl3pPr marL="1219079" algn="l" defTabSz="1219079" rtl="0" eaLnBrk="1" latinLnBrk="0" hangingPunct="1">
        <a:defRPr sz="2400" kern="1200">
          <a:solidFill>
            <a:schemeClr val="tx1"/>
          </a:solidFill>
          <a:latin typeface="+mn-lt"/>
          <a:ea typeface="+mn-ea"/>
          <a:cs typeface="+mn-cs"/>
        </a:defRPr>
      </a:lvl3pPr>
      <a:lvl4pPr marL="1828617" algn="l" defTabSz="1219079" rtl="0" eaLnBrk="1" latinLnBrk="0" hangingPunct="1">
        <a:defRPr sz="2400" kern="1200">
          <a:solidFill>
            <a:schemeClr val="tx1"/>
          </a:solidFill>
          <a:latin typeface="+mn-lt"/>
          <a:ea typeface="+mn-ea"/>
          <a:cs typeface="+mn-cs"/>
        </a:defRPr>
      </a:lvl4pPr>
      <a:lvl5pPr marL="2438156" algn="l" defTabSz="1219079" rtl="0" eaLnBrk="1" latinLnBrk="0" hangingPunct="1">
        <a:defRPr sz="2400" kern="1200">
          <a:solidFill>
            <a:schemeClr val="tx1"/>
          </a:solidFill>
          <a:latin typeface="+mn-lt"/>
          <a:ea typeface="+mn-ea"/>
          <a:cs typeface="+mn-cs"/>
        </a:defRPr>
      </a:lvl5pPr>
      <a:lvl6pPr marL="3047695" algn="l" defTabSz="1219079" rtl="0" eaLnBrk="1" latinLnBrk="0" hangingPunct="1">
        <a:defRPr sz="2400" kern="1200">
          <a:solidFill>
            <a:schemeClr val="tx1"/>
          </a:solidFill>
          <a:latin typeface="+mn-lt"/>
          <a:ea typeface="+mn-ea"/>
          <a:cs typeface="+mn-cs"/>
        </a:defRPr>
      </a:lvl6pPr>
      <a:lvl7pPr marL="3657234" algn="l" defTabSz="1219079" rtl="0" eaLnBrk="1" latinLnBrk="0" hangingPunct="1">
        <a:defRPr sz="2400" kern="1200">
          <a:solidFill>
            <a:schemeClr val="tx1"/>
          </a:solidFill>
          <a:latin typeface="+mn-lt"/>
          <a:ea typeface="+mn-ea"/>
          <a:cs typeface="+mn-cs"/>
        </a:defRPr>
      </a:lvl7pPr>
      <a:lvl8pPr marL="4266773" algn="l" defTabSz="1219079" rtl="0" eaLnBrk="1" latinLnBrk="0" hangingPunct="1">
        <a:defRPr sz="2400" kern="1200">
          <a:solidFill>
            <a:schemeClr val="tx1"/>
          </a:solidFill>
          <a:latin typeface="+mn-lt"/>
          <a:ea typeface="+mn-ea"/>
          <a:cs typeface="+mn-cs"/>
        </a:defRPr>
      </a:lvl8pPr>
      <a:lvl9pPr marL="4876312" algn="l" defTabSz="121907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787049"/>
      </p:ext>
    </p:extLst>
  </p:cSld>
  <p:clrMap bg1="lt1" tx1="dk1" bg2="lt2" tx2="dk2" accent1="accent1" accent2="accent2" accent3="accent3" accent4="accent4" accent5="accent5" accent6="accent6" hlink="hlink" folHlink="folHlink"/>
  <p:sldLayoutIdLst>
    <p:sldLayoutId id="2147483711" r:id="rId1"/>
    <p:sldLayoutId id="2147483714" r:id="rId2"/>
    <p:sldLayoutId id="2147483715" r:id="rId3"/>
    <p:sldLayoutId id="2147483716" r:id="rId4"/>
    <p:sldLayoutId id="2147484010" r:id="rId5"/>
    <p:sldLayoutId id="2147484013" r:id="rId6"/>
    <p:sldLayoutId id="2147484015" r:id="rId7"/>
  </p:sldLayoutIdLst>
  <p:hf hdr="0" ftr="0" dt="0"/>
  <p:txStyles>
    <p:titleStyle>
      <a:lvl1pPr algn="ctr" defTabSz="1217613" rtl="0" eaLnBrk="0" fontAlgn="base" hangingPunct="0">
        <a:spcBef>
          <a:spcPct val="0"/>
        </a:spcBef>
        <a:spcAft>
          <a:spcPct val="0"/>
        </a:spcAft>
        <a:defRPr sz="5800" kern="12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Montserrat SemiBold"/>
        </a:defRPr>
      </a:lvl2pPr>
      <a:lvl3pPr algn="ctr" defTabSz="1217613" rtl="0" eaLnBrk="0" fontAlgn="base" hangingPunct="0">
        <a:spcBef>
          <a:spcPct val="0"/>
        </a:spcBef>
        <a:spcAft>
          <a:spcPct val="0"/>
        </a:spcAft>
        <a:defRPr sz="5800">
          <a:solidFill>
            <a:schemeClr val="tx1"/>
          </a:solidFill>
          <a:latin typeface="Montserrat SemiBold"/>
        </a:defRPr>
      </a:lvl3pPr>
      <a:lvl4pPr algn="ctr" defTabSz="1217613" rtl="0" eaLnBrk="0" fontAlgn="base" hangingPunct="0">
        <a:spcBef>
          <a:spcPct val="0"/>
        </a:spcBef>
        <a:spcAft>
          <a:spcPct val="0"/>
        </a:spcAft>
        <a:defRPr sz="5800">
          <a:solidFill>
            <a:schemeClr val="tx1"/>
          </a:solidFill>
          <a:latin typeface="Montserrat SemiBold"/>
        </a:defRPr>
      </a:lvl4pPr>
      <a:lvl5pPr algn="ctr" defTabSz="1217613" rtl="0" eaLnBrk="0" fontAlgn="base" hangingPunct="0">
        <a:spcBef>
          <a:spcPct val="0"/>
        </a:spcBef>
        <a:spcAft>
          <a:spcPct val="0"/>
        </a:spcAft>
        <a:defRPr sz="5800">
          <a:solidFill>
            <a:schemeClr val="tx1"/>
          </a:solidFill>
          <a:latin typeface="Montserrat SemiBold"/>
        </a:defRPr>
      </a:lvl5pPr>
      <a:lvl6pPr marL="457200" algn="ctr" defTabSz="1217613" rtl="0" fontAlgn="base">
        <a:spcBef>
          <a:spcPct val="0"/>
        </a:spcBef>
        <a:spcAft>
          <a:spcPct val="0"/>
        </a:spcAft>
        <a:defRPr sz="5800">
          <a:solidFill>
            <a:schemeClr val="tx1"/>
          </a:solidFill>
          <a:latin typeface="Montserrat SemiBold"/>
        </a:defRPr>
      </a:lvl6pPr>
      <a:lvl7pPr marL="914400" algn="ctr" defTabSz="1217613" rtl="0" fontAlgn="base">
        <a:spcBef>
          <a:spcPct val="0"/>
        </a:spcBef>
        <a:spcAft>
          <a:spcPct val="0"/>
        </a:spcAft>
        <a:defRPr sz="5800">
          <a:solidFill>
            <a:schemeClr val="tx1"/>
          </a:solidFill>
          <a:latin typeface="Montserrat SemiBold"/>
        </a:defRPr>
      </a:lvl7pPr>
      <a:lvl8pPr marL="1371600" algn="ctr" defTabSz="1217613" rtl="0" fontAlgn="base">
        <a:spcBef>
          <a:spcPct val="0"/>
        </a:spcBef>
        <a:spcAft>
          <a:spcPct val="0"/>
        </a:spcAft>
        <a:defRPr sz="5800">
          <a:solidFill>
            <a:schemeClr val="tx1"/>
          </a:solidFill>
          <a:latin typeface="Montserrat SemiBold"/>
        </a:defRPr>
      </a:lvl8pPr>
      <a:lvl9pPr marL="1828800" algn="ctr" defTabSz="1217613" rtl="0" fontAlgn="base">
        <a:spcBef>
          <a:spcPct val="0"/>
        </a:spcBef>
        <a:spcAft>
          <a:spcPct val="0"/>
        </a:spcAft>
        <a:defRPr sz="5800">
          <a:solidFill>
            <a:schemeClr val="tx1"/>
          </a:solidFill>
          <a:latin typeface="Montserrat SemiBold"/>
        </a:defRPr>
      </a:lvl9pPr>
    </p:titleStyle>
    <p:bodyStyle>
      <a:lvl1pPr marL="455613" indent="-455613" algn="l" defTabSz="12176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46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6pPr>
      <a:lvl7pPr marL="3962004"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7pPr>
      <a:lvl8pPr marL="457154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8pPr>
      <a:lvl9pPr marL="518108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9pPr>
    </p:bodyStyle>
    <p:otherStyle>
      <a:defPPr>
        <a:defRPr lang="ru-RU"/>
      </a:defPPr>
      <a:lvl1pPr marL="0" algn="l" defTabSz="1219079" rtl="0" eaLnBrk="1" latinLnBrk="0" hangingPunct="1">
        <a:defRPr sz="2400" kern="1200">
          <a:solidFill>
            <a:schemeClr val="tx1"/>
          </a:solidFill>
          <a:latin typeface="+mn-lt"/>
          <a:ea typeface="+mn-ea"/>
          <a:cs typeface="+mn-cs"/>
        </a:defRPr>
      </a:lvl1pPr>
      <a:lvl2pPr marL="609539" algn="l" defTabSz="1219079" rtl="0" eaLnBrk="1" latinLnBrk="0" hangingPunct="1">
        <a:defRPr sz="2400" kern="1200">
          <a:solidFill>
            <a:schemeClr val="tx1"/>
          </a:solidFill>
          <a:latin typeface="+mn-lt"/>
          <a:ea typeface="+mn-ea"/>
          <a:cs typeface="+mn-cs"/>
        </a:defRPr>
      </a:lvl2pPr>
      <a:lvl3pPr marL="1219079" algn="l" defTabSz="1219079" rtl="0" eaLnBrk="1" latinLnBrk="0" hangingPunct="1">
        <a:defRPr sz="2400" kern="1200">
          <a:solidFill>
            <a:schemeClr val="tx1"/>
          </a:solidFill>
          <a:latin typeface="+mn-lt"/>
          <a:ea typeface="+mn-ea"/>
          <a:cs typeface="+mn-cs"/>
        </a:defRPr>
      </a:lvl3pPr>
      <a:lvl4pPr marL="1828617" algn="l" defTabSz="1219079" rtl="0" eaLnBrk="1" latinLnBrk="0" hangingPunct="1">
        <a:defRPr sz="2400" kern="1200">
          <a:solidFill>
            <a:schemeClr val="tx1"/>
          </a:solidFill>
          <a:latin typeface="+mn-lt"/>
          <a:ea typeface="+mn-ea"/>
          <a:cs typeface="+mn-cs"/>
        </a:defRPr>
      </a:lvl4pPr>
      <a:lvl5pPr marL="2438156" algn="l" defTabSz="1219079" rtl="0" eaLnBrk="1" latinLnBrk="0" hangingPunct="1">
        <a:defRPr sz="2400" kern="1200">
          <a:solidFill>
            <a:schemeClr val="tx1"/>
          </a:solidFill>
          <a:latin typeface="+mn-lt"/>
          <a:ea typeface="+mn-ea"/>
          <a:cs typeface="+mn-cs"/>
        </a:defRPr>
      </a:lvl5pPr>
      <a:lvl6pPr marL="3047695" algn="l" defTabSz="1219079" rtl="0" eaLnBrk="1" latinLnBrk="0" hangingPunct="1">
        <a:defRPr sz="2400" kern="1200">
          <a:solidFill>
            <a:schemeClr val="tx1"/>
          </a:solidFill>
          <a:latin typeface="+mn-lt"/>
          <a:ea typeface="+mn-ea"/>
          <a:cs typeface="+mn-cs"/>
        </a:defRPr>
      </a:lvl6pPr>
      <a:lvl7pPr marL="3657234" algn="l" defTabSz="1219079" rtl="0" eaLnBrk="1" latinLnBrk="0" hangingPunct="1">
        <a:defRPr sz="2400" kern="1200">
          <a:solidFill>
            <a:schemeClr val="tx1"/>
          </a:solidFill>
          <a:latin typeface="+mn-lt"/>
          <a:ea typeface="+mn-ea"/>
          <a:cs typeface="+mn-cs"/>
        </a:defRPr>
      </a:lvl7pPr>
      <a:lvl8pPr marL="4266773" algn="l" defTabSz="1219079" rtl="0" eaLnBrk="1" latinLnBrk="0" hangingPunct="1">
        <a:defRPr sz="2400" kern="1200">
          <a:solidFill>
            <a:schemeClr val="tx1"/>
          </a:solidFill>
          <a:latin typeface="+mn-lt"/>
          <a:ea typeface="+mn-ea"/>
          <a:cs typeface="+mn-cs"/>
        </a:defRPr>
      </a:lvl8pPr>
      <a:lvl9pPr marL="4876312" algn="l" defTabSz="121907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2"/>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2"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pPr>
              <a:buClrTx/>
              <a:buFontTx/>
              <a:buNone/>
            </a:pPr>
            <a:endParaRPr kern="1200"/>
          </a:p>
        </p:txBody>
      </p:sp>
    </p:spTree>
    <p:extLst>
      <p:ext uri="{BB962C8B-B14F-4D97-AF65-F5344CB8AC3E}">
        <p14:creationId xmlns:p14="http://schemas.microsoft.com/office/powerpoint/2010/main" val="668317675"/>
      </p:ext>
    </p:extLst>
  </p:cSld>
  <p:clrMap bg1="lt1" tx1="dk1" bg2="dk2" tx2="lt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 id="2147484693" r:id="rId13"/>
    <p:sldLayoutId id="2147484694" r:id="rId14"/>
    <p:sldLayoutId id="2147484695" r:id="rId15"/>
    <p:sldLayoutId id="2147484696" r:id="rId16"/>
    <p:sldLayoutId id="2147484697" r:id="rId17"/>
    <p:sldLayoutId id="2147484698" r:id="rId18"/>
    <p:sldLayoutId id="2147484699" r:id="rId19"/>
    <p:sldLayoutId id="2147484700" r:id="rId20"/>
    <p:sldLayoutId id="2147484701" r:id="rId21"/>
    <p:sldLayoutId id="2147484702" r:id="rId22"/>
    <p:sldLayoutId id="2147484703" r:id="rId23"/>
    <p:sldLayoutId id="2147484704" r:id="rId24"/>
    <p:sldLayoutId id="2147484705" r:id="rId25"/>
    <p:sldLayoutId id="2147484706" r:id="rId26"/>
    <p:sldLayoutId id="2147484707" r:id="rId27"/>
    <p:sldLayoutId id="2147484708" r:id="rId28"/>
    <p:sldLayoutId id="2147484709" r:id="rId29"/>
    <p:sldLayoutId id="2147484710" r:id="rId30"/>
    <p:sldLayoutId id="2147484711" r:id="rId31"/>
    <p:sldLayoutId id="2147484714" r:id="rId32"/>
    <p:sldLayoutId id="2147484715" r:id="rId33"/>
    <p:sldLayoutId id="2147484716" r:id="rId34"/>
    <p:sldLayoutId id="2147484717" r:id="rId35"/>
    <p:sldLayoutId id="2147484732" r:id="rId36"/>
    <p:sldLayoutId id="2147484733" r:id="rId37"/>
    <p:sldLayoutId id="2147484738"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F6D4E-FBA3-8E81-3A4B-05DC87F17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6291C43-6AEB-CF5D-08D7-5A73726FA8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B79A94B-7F94-840F-9232-D1A303168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3F9F8-543C-4975-9418-B589D8393057}" type="datetimeFigureOut">
              <a:rPr lang="lv-LV" smtClean="0"/>
              <a:t>17.12.2024</a:t>
            </a:fld>
            <a:endParaRPr lang="lv-LV"/>
          </a:p>
        </p:txBody>
      </p:sp>
      <p:sp>
        <p:nvSpPr>
          <p:cNvPr id="5" name="Footer Placeholder 4">
            <a:extLst>
              <a:ext uri="{FF2B5EF4-FFF2-40B4-BE49-F238E27FC236}">
                <a16:creationId xmlns:a16="http://schemas.microsoft.com/office/drawing/2014/main" id="{F117B6DB-02F2-8163-01DB-BA1AA56BA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ECFC0242-A8FC-764F-0FD8-4A3D4F28E4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937B6-D1DE-4498-AE34-CC00FC29BDD4}" type="slidenum">
              <a:rPr lang="lv-LV" smtClean="0"/>
              <a:t>‹#›</a:t>
            </a:fld>
            <a:endParaRPr lang="lv-LV"/>
          </a:p>
        </p:txBody>
      </p:sp>
    </p:spTree>
    <p:extLst>
      <p:ext uri="{BB962C8B-B14F-4D97-AF65-F5344CB8AC3E}">
        <p14:creationId xmlns:p14="http://schemas.microsoft.com/office/powerpoint/2010/main" val="4258181711"/>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 id="2147484731" r:id="rId12"/>
    <p:sldLayoutId id="2147484734" r:id="rId13"/>
    <p:sldLayoutId id="2147484735" r:id="rId14"/>
    <p:sldLayoutId id="2147484736" r:id="rId15"/>
    <p:sldLayoutId id="214748473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2"/>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2"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79" r:id="rId2"/>
    <p:sldLayoutId id="2147483677" r:id="rId3"/>
    <p:sldLayoutId id="2147483678" r:id="rId4"/>
    <p:sldLayoutId id="2147483670" r:id="rId5"/>
    <p:sldLayoutId id="2147483671" r:id="rId6"/>
    <p:sldLayoutId id="2147483673" r:id="rId7"/>
    <p:sldLayoutId id="2147483674" r:id="rId8"/>
    <p:sldLayoutId id="2147483675" r:id="rId9"/>
    <p:sldLayoutId id="2147483680" r:id="rId10"/>
    <p:sldLayoutId id="2147483684" r:id="rId11"/>
    <p:sldLayoutId id="214748368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2"/>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2"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r>
              <a:rPr lang="lv-LV"/>
              <a:t>Slaidi ar tekstu</a:t>
            </a:r>
            <a:endParaRPr/>
          </a:p>
        </p:txBody>
      </p:sp>
    </p:spTree>
    <p:extLst>
      <p:ext uri="{BB962C8B-B14F-4D97-AF65-F5344CB8AC3E}">
        <p14:creationId xmlns:p14="http://schemas.microsoft.com/office/powerpoint/2010/main" val="491909115"/>
      </p:ext>
    </p:extLst>
  </p:cSld>
  <p:clrMap bg1="lt1" tx1="dk1" bg2="dk2" tx2="lt2" accent1="accent1" accent2="accent2" accent3="accent3" accent4="accent4" accent5="accent5" accent6="accent6" hlink="hlink" folHlink="folHlink"/>
  <p:sldLayoutIdLst>
    <p:sldLayoutId id="2147483760" r:id="rId1"/>
    <p:sldLayoutId id="2147483762" r:id="rId2"/>
    <p:sldLayoutId id="2147483763" r:id="rId3"/>
    <p:sldLayoutId id="2147483764" r:id="rId4"/>
    <p:sldLayoutId id="2147483765" r:id="rId5"/>
    <p:sldLayoutId id="2147483766" r:id="rId6"/>
    <p:sldLayoutId id="214748376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ika.lv/wp-content/uploads/2024/11/SV_ekspertu_vadlinijas_2024-1.pdf" TargetMode="External"/><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5.xml"/><Relationship Id="rId6" Type="http://schemas.openxmlformats.org/officeDocument/2006/relationships/hyperlink" Target="https://eplatforma.aika.lv/"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4.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7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61E7-F008-9E1C-04D5-091BAA2019A8}"/>
              </a:ext>
            </a:extLst>
          </p:cNvPr>
          <p:cNvSpPr>
            <a:spLocks noGrp="1"/>
          </p:cNvSpPr>
          <p:nvPr>
            <p:ph type="ctrTitle"/>
          </p:nvPr>
        </p:nvSpPr>
        <p:spPr/>
        <p:txBody>
          <a:bodyPr/>
          <a:lstStyle/>
          <a:p>
            <a:r>
              <a:rPr lang="lv" sz="3200">
                <a:latin typeface="Verdana"/>
                <a:ea typeface="Verdana"/>
                <a:cs typeface="Times New Roman"/>
              </a:rPr>
              <a:t>Izglītības un zinātnes ministrijas iespējas un izaicinājumi ANO konvencijas ieviešanā – ziņotājs Izglītības un zinātnes ministrija</a:t>
            </a:r>
            <a:endParaRPr lang="en-US" sz="3200">
              <a:latin typeface="Verdana"/>
              <a:ea typeface="Verdana"/>
            </a:endParaRPr>
          </a:p>
        </p:txBody>
      </p:sp>
      <p:sp>
        <p:nvSpPr>
          <p:cNvPr id="3" name="Subtitle 2">
            <a:extLst>
              <a:ext uri="{FF2B5EF4-FFF2-40B4-BE49-F238E27FC236}">
                <a16:creationId xmlns:a16="http://schemas.microsoft.com/office/drawing/2014/main" id="{D848199B-8683-5388-3125-D974CB4157A4}"/>
              </a:ext>
            </a:extLst>
          </p:cNvPr>
          <p:cNvSpPr>
            <a:spLocks noGrp="1"/>
          </p:cNvSpPr>
          <p:nvPr>
            <p:ph type="subTitle" idx="1"/>
          </p:nvPr>
        </p:nvSpPr>
        <p:spPr>
          <a:xfrm>
            <a:off x="1202554" y="5823631"/>
            <a:ext cx="10137598" cy="732557"/>
          </a:xfrm>
        </p:spPr>
        <p:txBody>
          <a:bodyPr/>
          <a:lstStyle/>
          <a:p>
            <a:pPr marL="49213" indent="-12700"/>
            <a:r>
              <a:rPr lang="en-US" dirty="0" err="1"/>
              <a:t>Ziņo</a:t>
            </a:r>
            <a:r>
              <a:rPr lang="en-US" dirty="0"/>
              <a:t> </a:t>
            </a:r>
            <a:r>
              <a:rPr lang="en-US" dirty="0">
                <a:ea typeface="+mn-lt"/>
                <a:cs typeface="+mn-lt"/>
              </a:rPr>
              <a:t>– IZM </a:t>
            </a:r>
            <a:r>
              <a:rPr lang="en-US" dirty="0" err="1">
                <a:ea typeface="+mn-lt"/>
                <a:cs typeface="+mn-lt"/>
              </a:rPr>
              <a:t>valsts</a:t>
            </a:r>
            <a:r>
              <a:rPr lang="en-US" dirty="0">
                <a:ea typeface="+mn-lt"/>
                <a:cs typeface="+mn-lt"/>
              </a:rPr>
              <a:t> </a:t>
            </a:r>
            <a:r>
              <a:rPr lang="en-US" dirty="0" err="1">
                <a:ea typeface="+mn-lt"/>
                <a:cs typeface="+mn-lt"/>
              </a:rPr>
              <a:t>sekretāra</a:t>
            </a:r>
            <a:r>
              <a:rPr lang="en-US" dirty="0">
                <a:ea typeface="+mn-lt"/>
                <a:cs typeface="+mn-lt"/>
              </a:rPr>
              <a:t> </a:t>
            </a:r>
            <a:r>
              <a:rPr lang="en-US" dirty="0" err="1">
                <a:ea typeface="+mn-lt"/>
                <a:cs typeface="+mn-lt"/>
              </a:rPr>
              <a:t>vietniece</a:t>
            </a:r>
            <a:r>
              <a:rPr lang="en-US" dirty="0">
                <a:ea typeface="+mn-lt"/>
                <a:cs typeface="+mn-lt"/>
              </a:rPr>
              <a:t> </a:t>
            </a:r>
            <a:r>
              <a:rPr lang="en-US" dirty="0" err="1">
                <a:ea typeface="+mn-lt"/>
                <a:cs typeface="+mn-lt"/>
              </a:rPr>
              <a:t>vispārējās</a:t>
            </a:r>
            <a:r>
              <a:rPr lang="en-US" dirty="0">
                <a:ea typeface="+mn-lt"/>
                <a:cs typeface="+mn-lt"/>
              </a:rPr>
              <a:t> </a:t>
            </a:r>
            <a:r>
              <a:rPr lang="en-US" dirty="0" err="1">
                <a:ea typeface="+mn-lt"/>
                <a:cs typeface="+mn-lt"/>
              </a:rPr>
              <a:t>izglītības</a:t>
            </a:r>
            <a:r>
              <a:rPr lang="en-US" dirty="0">
                <a:ea typeface="+mn-lt"/>
                <a:cs typeface="+mn-lt"/>
              </a:rPr>
              <a:t> un </a:t>
            </a:r>
            <a:r>
              <a:rPr lang="en-US" dirty="0" err="1">
                <a:ea typeface="+mn-lt"/>
                <a:cs typeface="+mn-lt"/>
              </a:rPr>
              <a:t>valsts</a:t>
            </a:r>
            <a:r>
              <a:rPr lang="en-US" dirty="0">
                <a:ea typeface="+mn-lt"/>
                <a:cs typeface="+mn-lt"/>
              </a:rPr>
              <a:t> </a:t>
            </a:r>
            <a:r>
              <a:rPr lang="en-US" dirty="0" err="1">
                <a:ea typeface="+mn-lt"/>
                <a:cs typeface="+mn-lt"/>
              </a:rPr>
              <a:t>valodas</a:t>
            </a:r>
            <a:r>
              <a:rPr lang="en-US" dirty="0">
                <a:ea typeface="+mn-lt"/>
                <a:cs typeface="+mn-lt"/>
              </a:rPr>
              <a:t> </a:t>
            </a:r>
            <a:r>
              <a:rPr lang="en-US" dirty="0" err="1">
                <a:ea typeface="+mn-lt"/>
                <a:cs typeface="+mn-lt"/>
              </a:rPr>
              <a:t>politikas</a:t>
            </a:r>
            <a:r>
              <a:rPr lang="en-US" dirty="0">
                <a:ea typeface="+mn-lt"/>
                <a:cs typeface="+mn-lt"/>
              </a:rPr>
              <a:t> </a:t>
            </a:r>
            <a:r>
              <a:rPr lang="en-US" dirty="0" err="1">
                <a:ea typeface="+mn-lt"/>
                <a:cs typeface="+mn-lt"/>
              </a:rPr>
              <a:t>jautājumos</a:t>
            </a:r>
            <a:r>
              <a:rPr lang="en-US" dirty="0">
                <a:ea typeface="+mn-lt"/>
                <a:cs typeface="+mn-lt"/>
              </a:rPr>
              <a:t> </a:t>
            </a:r>
            <a:r>
              <a:rPr lang="en-US" dirty="0" err="1">
                <a:ea typeface="+mn-lt"/>
                <a:cs typeface="+mn-lt"/>
              </a:rPr>
              <a:t>K.Niedre-Lathere</a:t>
            </a:r>
            <a:endParaRPr lang="en-US" dirty="0"/>
          </a:p>
        </p:txBody>
      </p:sp>
      <p:sp>
        <p:nvSpPr>
          <p:cNvPr id="4" name="Text Placeholder 3">
            <a:extLst>
              <a:ext uri="{FF2B5EF4-FFF2-40B4-BE49-F238E27FC236}">
                <a16:creationId xmlns:a16="http://schemas.microsoft.com/office/drawing/2014/main" id="{1806BA0B-F742-5D48-C4FB-8A7A14C09FDD}"/>
              </a:ext>
            </a:extLst>
          </p:cNvPr>
          <p:cNvSpPr>
            <a:spLocks noGrp="1"/>
          </p:cNvSpPr>
          <p:nvPr>
            <p:ph type="body" idx="2"/>
          </p:nvPr>
        </p:nvSpPr>
        <p:spPr/>
        <p:txBody>
          <a:bodyPr/>
          <a:lstStyle/>
          <a:p>
            <a:r>
              <a:rPr lang="lv-LV" dirty="0"/>
              <a:t>18.12.2024.</a:t>
            </a:r>
            <a:endParaRPr lang="en-US"/>
          </a:p>
        </p:txBody>
      </p:sp>
      <p:pic>
        <p:nvPicPr>
          <p:cNvPr id="5" name="Picture 4">
            <a:extLst>
              <a:ext uri="{FF2B5EF4-FFF2-40B4-BE49-F238E27FC236}">
                <a16:creationId xmlns:a16="http://schemas.microsoft.com/office/drawing/2014/main" id="{68254B86-77BC-407F-89A6-EDA4BCA76D09}"/>
              </a:ext>
            </a:extLst>
          </p:cNvPr>
          <p:cNvPicPr>
            <a:picLocks noChangeAspect="1"/>
          </p:cNvPicPr>
          <p:nvPr/>
        </p:nvPicPr>
        <p:blipFill>
          <a:blip r:embed="rId3"/>
          <a:stretch>
            <a:fillRect/>
          </a:stretch>
        </p:blipFill>
        <p:spPr>
          <a:xfrm>
            <a:off x="878205" y="0"/>
            <a:ext cx="2057019" cy="2076894"/>
          </a:xfrm>
          <a:prstGeom prst="rect">
            <a:avLst/>
          </a:prstGeom>
        </p:spPr>
      </p:pic>
    </p:spTree>
    <p:extLst>
      <p:ext uri="{BB962C8B-B14F-4D97-AF65-F5344CB8AC3E}">
        <p14:creationId xmlns:p14="http://schemas.microsoft.com/office/powerpoint/2010/main" val="359466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6"/>
          <p:cNvSpPr txBox="1">
            <a:spLocks noGrp="1"/>
          </p:cNvSpPr>
          <p:nvPr>
            <p:ph type="title"/>
          </p:nvPr>
        </p:nvSpPr>
        <p:spPr>
          <a:xfrm>
            <a:off x="667298" y="257547"/>
            <a:ext cx="11000891" cy="1142815"/>
          </a:xfrm>
          <a:prstGeom prst="rect">
            <a:avLst/>
          </a:prstGeom>
          <a:noFill/>
          <a:ln>
            <a:noFill/>
          </a:ln>
        </p:spPr>
        <p:txBody>
          <a:bodyPr spcFirstLastPara="1" wrap="square" lIns="0" tIns="45700" rIns="91425" bIns="45700" anchor="ctr" anchorCtr="0">
            <a:noAutofit/>
          </a:bodyPr>
          <a:lstStyle/>
          <a:p>
            <a:r>
              <a:rPr lang="en-GB" sz="2400" dirty="0">
                <a:solidFill>
                  <a:srgbClr val="664790"/>
                </a:solidFill>
                <a:latin typeface="Verdana"/>
                <a:ea typeface="Verdana"/>
              </a:rPr>
              <a:t>ES FONDU INVESTĪCIJAS IEKĻAUŠANAS ATBALSTAM </a:t>
            </a:r>
            <a:r>
              <a:rPr lang="en-GB" sz="2400" dirty="0" err="1">
                <a:solidFill>
                  <a:srgbClr val="664790"/>
                </a:solidFill>
                <a:latin typeface="Verdana"/>
                <a:ea typeface="Verdana"/>
              </a:rPr>
              <a:t>vispārējās</a:t>
            </a:r>
            <a:r>
              <a:rPr lang="en-GB" sz="2400" dirty="0">
                <a:solidFill>
                  <a:srgbClr val="664790"/>
                </a:solidFill>
                <a:latin typeface="Verdana"/>
                <a:ea typeface="Verdana"/>
              </a:rPr>
              <a:t> </a:t>
            </a:r>
            <a:r>
              <a:rPr lang="en-GB" sz="2400" dirty="0" err="1">
                <a:solidFill>
                  <a:srgbClr val="664790"/>
                </a:solidFill>
                <a:latin typeface="Verdana"/>
                <a:ea typeface="Verdana"/>
              </a:rPr>
              <a:t>izglītības</a:t>
            </a:r>
            <a:r>
              <a:rPr lang="en-GB" sz="2400" dirty="0">
                <a:solidFill>
                  <a:srgbClr val="664790"/>
                </a:solidFill>
                <a:latin typeface="Verdana"/>
                <a:ea typeface="Verdana"/>
              </a:rPr>
              <a:t> </a:t>
            </a:r>
            <a:r>
              <a:rPr lang="en-GB" sz="2400" dirty="0" err="1">
                <a:solidFill>
                  <a:srgbClr val="664790"/>
                </a:solidFill>
                <a:latin typeface="Verdana"/>
                <a:ea typeface="Verdana"/>
              </a:rPr>
              <a:t>sistēmā</a:t>
            </a:r>
            <a:r>
              <a:rPr lang="en-GB" sz="2400" dirty="0">
                <a:solidFill>
                  <a:srgbClr val="664790"/>
                </a:solidFill>
                <a:latin typeface="Verdana"/>
                <a:ea typeface="Verdana"/>
              </a:rPr>
              <a:t> (I)</a:t>
            </a:r>
            <a:endParaRPr lang="en-US" dirty="0"/>
          </a:p>
        </p:txBody>
      </p:sp>
      <p:sp>
        <p:nvSpPr>
          <p:cNvPr id="526" name="Google Shape;526;p46"/>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10</a:t>
            </a:fld>
            <a:endParaRPr/>
          </a:p>
        </p:txBody>
      </p:sp>
      <p:sp>
        <p:nvSpPr>
          <p:cNvPr id="527" name="Google Shape;527;p46"/>
          <p:cNvSpPr txBox="1"/>
          <p:nvPr/>
        </p:nvSpPr>
        <p:spPr>
          <a:xfrm>
            <a:off x="1563004" y="2158204"/>
            <a:ext cx="6869296" cy="1135328"/>
          </a:xfrm>
          <a:prstGeom prst="rect">
            <a:avLst/>
          </a:prstGeom>
          <a:noFill/>
          <a:ln>
            <a:noFill/>
          </a:ln>
        </p:spPr>
        <p:txBody>
          <a:bodyPr spcFirstLastPara="1" wrap="square" lIns="91425" tIns="45700" rIns="91425" bIns="45700" anchor="ctr" anchorCtr="0">
            <a:noAutofit/>
          </a:bodyPr>
          <a:lstStyle/>
          <a:p>
            <a:r>
              <a:rPr lang="lv-LV" b="1" dirty="0">
                <a:solidFill>
                  <a:srgbClr val="664790"/>
                </a:solidFill>
                <a:latin typeface="Verdana"/>
                <a:ea typeface="Verdana"/>
              </a:rPr>
              <a:t>4.2.2.1. pasākums «Kvalitatīvas un mūsdienīgas izglītības īstenošana pirmsskolas, pamata un vidējās izglītības pakāpē» </a:t>
            </a:r>
            <a:endParaRPr lang="lv-LV" dirty="0">
              <a:latin typeface="Verdana"/>
              <a:ea typeface="Verdana"/>
            </a:endParaRPr>
          </a:p>
          <a:p>
            <a:r>
              <a:rPr lang="lv-LV" dirty="0">
                <a:solidFill>
                  <a:srgbClr val="7030A0"/>
                </a:solidFill>
                <a:latin typeface="Verdana"/>
              </a:rPr>
              <a:t>(34 009 600 </a:t>
            </a:r>
            <a:r>
              <a:rPr lang="lv-LV" dirty="0" err="1">
                <a:solidFill>
                  <a:srgbClr val="7030A0"/>
                </a:solidFill>
                <a:latin typeface="Verdana"/>
              </a:rPr>
              <a:t>euro</a:t>
            </a:r>
            <a:r>
              <a:rPr lang="lv-LV" dirty="0">
                <a:solidFill>
                  <a:srgbClr val="7030A0"/>
                </a:solidFill>
                <a:latin typeface="Verdana"/>
              </a:rPr>
              <a:t>)</a:t>
            </a:r>
            <a:endParaRPr lang="lv-LV">
              <a:solidFill>
                <a:srgbClr val="7030A0"/>
              </a:solidFill>
              <a:latin typeface="Verdana"/>
            </a:endParaRPr>
          </a:p>
          <a:p>
            <a:pPr>
              <a:buSzPts val="1100"/>
            </a:pPr>
            <a:endParaRPr lang="lv-LV" sz="1100" dirty="0">
              <a:solidFill>
                <a:schemeClr val="dk1"/>
              </a:solidFill>
              <a:latin typeface="Verdana"/>
              <a:ea typeface="Verdana"/>
            </a:endParaRPr>
          </a:p>
        </p:txBody>
      </p:sp>
      <p:sp>
        <p:nvSpPr>
          <p:cNvPr id="529" name="Google Shape;529;p46"/>
          <p:cNvSpPr txBox="1"/>
          <p:nvPr/>
        </p:nvSpPr>
        <p:spPr>
          <a:xfrm>
            <a:off x="1699481" y="5063854"/>
            <a:ext cx="6869295" cy="1214939"/>
          </a:xfrm>
          <a:prstGeom prst="rect">
            <a:avLst/>
          </a:prstGeom>
          <a:noFill/>
          <a:ln>
            <a:noFill/>
          </a:ln>
        </p:spPr>
        <p:txBody>
          <a:bodyPr spcFirstLastPara="1" wrap="square" lIns="91425" tIns="45700" rIns="91425" bIns="45700" anchor="ctr" anchorCtr="0">
            <a:noAutofit/>
          </a:bodyPr>
          <a:lstStyle/>
          <a:p>
            <a:pPr>
              <a:buClr>
                <a:schemeClr val="dk1"/>
              </a:buClr>
              <a:buSzPts val="1100"/>
            </a:pPr>
            <a:r>
              <a:rPr lang="lv-LV" b="1" baseline="0" dirty="0">
                <a:solidFill>
                  <a:srgbClr val="664790"/>
                </a:solidFill>
                <a:latin typeface="Verdana"/>
              </a:rPr>
              <a:t>4.2.3.1. pasākums «Integrēta "skola-kopiena" sadarbības programma atstumtības riska mazināšanai izglītības iestādēs» </a:t>
            </a:r>
            <a:r>
              <a:rPr lang="lv-LV" dirty="0">
                <a:solidFill>
                  <a:srgbClr val="7030A0"/>
                </a:solidFill>
                <a:latin typeface="Verdana"/>
              </a:rPr>
              <a:t>(23 490 000 </a:t>
            </a:r>
            <a:r>
              <a:rPr lang="lv-LV" err="1">
                <a:solidFill>
                  <a:srgbClr val="7030A0"/>
                </a:solidFill>
                <a:latin typeface="Verdana"/>
              </a:rPr>
              <a:t>euro</a:t>
            </a:r>
            <a:r>
              <a:rPr lang="lv-LV" dirty="0">
                <a:solidFill>
                  <a:srgbClr val="7030A0"/>
                </a:solidFill>
                <a:latin typeface="Verdana"/>
              </a:rPr>
              <a:t>)​</a:t>
            </a:r>
            <a:endParaRPr lang="en-US" dirty="0">
              <a:solidFill>
                <a:srgbClr val="7030A0"/>
              </a:solidFill>
              <a:latin typeface="Verdana"/>
            </a:endParaRPr>
          </a:p>
        </p:txBody>
      </p:sp>
      <p:pic>
        <p:nvPicPr>
          <p:cNvPr id="535" name="Google Shape;535;p46"/>
          <p:cNvPicPr preferRelativeResize="0"/>
          <p:nvPr/>
        </p:nvPicPr>
        <p:blipFill rotWithShape="1">
          <a:blip r:embed="rId3">
            <a:alphaModFix/>
          </a:blip>
          <a:srcRect/>
          <a:stretch/>
        </p:blipFill>
        <p:spPr>
          <a:xfrm>
            <a:off x="662864" y="3757638"/>
            <a:ext cx="798635" cy="798635"/>
          </a:xfrm>
          <a:prstGeom prst="rect">
            <a:avLst/>
          </a:prstGeom>
          <a:noFill/>
          <a:ln>
            <a:noFill/>
          </a:ln>
        </p:spPr>
      </p:pic>
      <p:pic>
        <p:nvPicPr>
          <p:cNvPr id="537" name="Google Shape;537;p46"/>
          <p:cNvPicPr preferRelativeResize="0"/>
          <p:nvPr/>
        </p:nvPicPr>
        <p:blipFill rotWithShape="1">
          <a:blip r:embed="rId4">
            <a:alphaModFix/>
          </a:blip>
          <a:srcRect/>
          <a:stretch/>
        </p:blipFill>
        <p:spPr>
          <a:xfrm>
            <a:off x="661929" y="5143428"/>
            <a:ext cx="893830" cy="893830"/>
          </a:xfrm>
          <a:prstGeom prst="rect">
            <a:avLst/>
          </a:prstGeom>
          <a:noFill/>
          <a:ln>
            <a:noFill/>
          </a:ln>
        </p:spPr>
      </p:pic>
      <p:sp>
        <p:nvSpPr>
          <p:cNvPr id="2" name="TextBox 1">
            <a:extLst>
              <a:ext uri="{FF2B5EF4-FFF2-40B4-BE49-F238E27FC236}">
                <a16:creationId xmlns:a16="http://schemas.microsoft.com/office/drawing/2014/main" id="{B1F77A6A-B628-B602-95C4-FD373CDFB503}"/>
              </a:ext>
            </a:extLst>
          </p:cNvPr>
          <p:cNvSpPr txBox="1"/>
          <p:nvPr/>
        </p:nvSpPr>
        <p:spPr>
          <a:xfrm>
            <a:off x="1562669" y="3587086"/>
            <a:ext cx="686027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b="1" dirty="0">
                <a:solidFill>
                  <a:srgbClr val="664790"/>
                </a:solidFill>
                <a:latin typeface="Verdana"/>
              </a:rPr>
              <a:t>4.2.2.3. pasākums «Mācību procesa kvalitātes pilnveide, īstenojot pedagogu profesionālās darbības atbalsta sistēmas attīstību, izglītojamo izcilības aktivitāšu nodrošināšanu un metodiskā atbalsta materiālu izstrādi pedagogam» </a:t>
            </a:r>
            <a:r>
              <a:rPr lang="lv-LV" dirty="0">
                <a:solidFill>
                  <a:srgbClr val="7030A0"/>
                </a:solidFill>
                <a:latin typeface="Verdana"/>
              </a:rPr>
              <a:t>(67 841 032 </a:t>
            </a:r>
            <a:r>
              <a:rPr lang="lv-LV" err="1">
                <a:solidFill>
                  <a:srgbClr val="7030A0"/>
                </a:solidFill>
                <a:latin typeface="Verdana"/>
              </a:rPr>
              <a:t>euro</a:t>
            </a:r>
            <a:r>
              <a:rPr lang="lv-LV" dirty="0">
                <a:solidFill>
                  <a:srgbClr val="7030A0"/>
                </a:solidFill>
                <a:latin typeface="Verdana"/>
              </a:rPr>
              <a:t>)</a:t>
            </a:r>
            <a:r>
              <a:rPr lang="en-US" dirty="0">
                <a:solidFill>
                  <a:srgbClr val="7030A0"/>
                </a:solidFill>
                <a:latin typeface="Verdana"/>
              </a:rPr>
              <a:t>​</a:t>
            </a:r>
            <a:endParaRPr lang="en-US">
              <a:solidFill>
                <a:srgbClr val="7030A0"/>
              </a:solidFill>
              <a:latin typeface="Verdana"/>
            </a:endParaRPr>
          </a:p>
        </p:txBody>
      </p:sp>
      <p:pic>
        <p:nvPicPr>
          <p:cNvPr id="3" name="Picture 2" descr="A purple and black outline of a head with a gear inside&#10;&#10;Description automatically generated">
            <a:extLst>
              <a:ext uri="{FF2B5EF4-FFF2-40B4-BE49-F238E27FC236}">
                <a16:creationId xmlns:a16="http://schemas.microsoft.com/office/drawing/2014/main" id="{F00A4E10-5A85-6BA6-5D13-A910E21BF04E}"/>
              </a:ext>
            </a:extLst>
          </p:cNvPr>
          <p:cNvPicPr>
            <a:picLocks noChangeAspect="1"/>
          </p:cNvPicPr>
          <p:nvPr/>
        </p:nvPicPr>
        <p:blipFill>
          <a:blip r:embed="rId5"/>
          <a:stretch>
            <a:fillRect/>
          </a:stretch>
        </p:blipFill>
        <p:spPr>
          <a:xfrm>
            <a:off x="650756" y="2157696"/>
            <a:ext cx="904875" cy="904875"/>
          </a:xfrm>
          <a:prstGeom prst="rect">
            <a:avLst/>
          </a:prstGeom>
        </p:spPr>
      </p:pic>
    </p:spTree>
    <p:extLst>
      <p:ext uri="{BB962C8B-B14F-4D97-AF65-F5344CB8AC3E}">
        <p14:creationId xmlns:p14="http://schemas.microsoft.com/office/powerpoint/2010/main" val="2970407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7"/>
          <p:cNvSpPr txBox="1">
            <a:spLocks noGrp="1"/>
          </p:cNvSpPr>
          <p:nvPr>
            <p:ph type="title"/>
          </p:nvPr>
        </p:nvSpPr>
        <p:spPr>
          <a:xfrm>
            <a:off x="291985" y="200681"/>
            <a:ext cx="11707584" cy="1415770"/>
          </a:xfrm>
          <a:prstGeom prst="rect">
            <a:avLst/>
          </a:prstGeom>
          <a:noFill/>
          <a:ln>
            <a:noFill/>
          </a:ln>
        </p:spPr>
        <p:txBody>
          <a:bodyPr spcFirstLastPara="1" wrap="square" lIns="0" tIns="45700" rIns="91425" bIns="45700" anchor="ctr" anchorCtr="0">
            <a:noAutofit/>
          </a:bodyPr>
          <a:lstStyle/>
          <a:p>
            <a:r>
              <a:rPr lang="lv-LV" sz="2400" dirty="0">
                <a:solidFill>
                  <a:srgbClr val="664790"/>
                </a:solidFill>
                <a:latin typeface="Verdana"/>
                <a:ea typeface="Verdana"/>
              </a:rPr>
              <a:t>ES FONDU INVESTĪCIJAS MĀCĪBU VIDES UZLABOŠANAI, t.sk. PIEEJAMĪBAI 2021-2027 (II)</a:t>
            </a:r>
            <a:endParaRPr lang="lv-LV" sz="2400" b="0" dirty="0">
              <a:latin typeface="Verdana"/>
              <a:ea typeface="Verdana"/>
            </a:endParaRPr>
          </a:p>
          <a:p>
            <a:br>
              <a:rPr lang="lv-LV" dirty="0"/>
            </a:br>
            <a:r>
              <a:rPr lang="lv-LV" sz="2400" dirty="0">
                <a:solidFill>
                  <a:srgbClr val="664790"/>
                </a:solidFill>
                <a:latin typeface="Verdana"/>
                <a:ea typeface="Verdana"/>
              </a:rPr>
              <a:t>VISPĀRĒJĀ IZGLĪTĪBA</a:t>
            </a:r>
          </a:p>
        </p:txBody>
      </p:sp>
      <p:sp>
        <p:nvSpPr>
          <p:cNvPr id="548" name="Google Shape;548;p47"/>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11</a:t>
            </a:fld>
            <a:endParaRPr/>
          </a:p>
        </p:txBody>
      </p:sp>
      <p:sp>
        <p:nvSpPr>
          <p:cNvPr id="552" name="Google Shape;552;p47"/>
          <p:cNvSpPr txBox="1"/>
          <p:nvPr/>
        </p:nvSpPr>
        <p:spPr>
          <a:xfrm>
            <a:off x="1641229" y="5018193"/>
            <a:ext cx="9588920" cy="851000"/>
          </a:xfrm>
          <a:prstGeom prst="rect">
            <a:avLst/>
          </a:prstGeom>
          <a:noFill/>
          <a:ln>
            <a:noFill/>
          </a:ln>
        </p:spPr>
        <p:txBody>
          <a:bodyPr spcFirstLastPara="1" wrap="square" lIns="91425" tIns="45700" rIns="91425" bIns="45700" anchor="ctr" anchorCtr="0">
            <a:noAutofit/>
          </a:bodyPr>
          <a:lstStyle/>
          <a:p>
            <a:pPr>
              <a:lnSpc>
                <a:spcPct val="90000"/>
              </a:lnSpc>
            </a:pPr>
            <a:r>
              <a:rPr lang="en-GB" b="1" dirty="0">
                <a:solidFill>
                  <a:srgbClr val="664790"/>
                </a:solidFill>
                <a:latin typeface="Verdana"/>
                <a:ea typeface="Verdana"/>
              </a:rPr>
              <a:t>2.3.2.3.i. </a:t>
            </a:r>
            <a:r>
              <a:rPr lang="en-GB" b="1" err="1">
                <a:solidFill>
                  <a:srgbClr val="664790"/>
                </a:solidFill>
                <a:latin typeface="Verdana"/>
                <a:ea typeface="Verdana"/>
              </a:rPr>
              <a:t>investīcija</a:t>
            </a:r>
            <a:r>
              <a:rPr lang="en-GB" b="1" dirty="0">
                <a:solidFill>
                  <a:srgbClr val="664790"/>
                </a:solidFill>
                <a:latin typeface="Verdana"/>
                <a:ea typeface="Verdana"/>
              </a:rPr>
              <a:t> "</a:t>
            </a:r>
            <a:r>
              <a:rPr lang="en-GB" b="1" err="1">
                <a:solidFill>
                  <a:srgbClr val="664790"/>
                </a:solidFill>
                <a:latin typeface="Verdana"/>
                <a:ea typeface="Verdana"/>
              </a:rPr>
              <a:t>Digitālās</a:t>
            </a:r>
            <a:r>
              <a:rPr lang="en-GB" b="1" dirty="0">
                <a:solidFill>
                  <a:srgbClr val="664790"/>
                </a:solidFill>
                <a:latin typeface="Verdana"/>
                <a:ea typeface="Verdana"/>
              </a:rPr>
              <a:t> </a:t>
            </a:r>
            <a:r>
              <a:rPr lang="en-GB" b="1" err="1">
                <a:solidFill>
                  <a:srgbClr val="664790"/>
                </a:solidFill>
                <a:latin typeface="Verdana"/>
                <a:ea typeface="Verdana"/>
              </a:rPr>
              <a:t>plaisas</a:t>
            </a:r>
            <a:r>
              <a:rPr lang="en-GB" b="1" dirty="0">
                <a:solidFill>
                  <a:srgbClr val="664790"/>
                </a:solidFill>
                <a:latin typeface="Verdana"/>
                <a:ea typeface="Verdana"/>
              </a:rPr>
              <a:t> </a:t>
            </a:r>
            <a:r>
              <a:rPr lang="en-GB" b="1" err="1">
                <a:solidFill>
                  <a:srgbClr val="664790"/>
                </a:solidFill>
                <a:latin typeface="Verdana"/>
                <a:ea typeface="Verdana"/>
              </a:rPr>
              <a:t>mazināšana</a:t>
            </a:r>
            <a:r>
              <a:rPr lang="en-GB" b="1" dirty="0">
                <a:solidFill>
                  <a:srgbClr val="664790"/>
                </a:solidFill>
                <a:latin typeface="Verdana"/>
                <a:ea typeface="Verdana"/>
              </a:rPr>
              <a:t> </a:t>
            </a:r>
            <a:r>
              <a:rPr lang="en-GB" b="1" err="1">
                <a:solidFill>
                  <a:srgbClr val="664790"/>
                </a:solidFill>
                <a:latin typeface="Verdana"/>
                <a:ea typeface="Verdana"/>
              </a:rPr>
              <a:t>sociāli</a:t>
            </a:r>
            <a:r>
              <a:rPr lang="en-GB" b="1" dirty="0">
                <a:solidFill>
                  <a:srgbClr val="664790"/>
                </a:solidFill>
                <a:latin typeface="Verdana"/>
                <a:ea typeface="Verdana"/>
              </a:rPr>
              <a:t> </a:t>
            </a:r>
            <a:r>
              <a:rPr lang="en-GB" b="1" err="1">
                <a:solidFill>
                  <a:srgbClr val="664790"/>
                </a:solidFill>
                <a:latin typeface="Verdana"/>
                <a:ea typeface="Verdana"/>
              </a:rPr>
              <a:t>neaizsargātajām</a:t>
            </a:r>
            <a:r>
              <a:rPr lang="en-GB" b="1" dirty="0">
                <a:solidFill>
                  <a:srgbClr val="664790"/>
                </a:solidFill>
                <a:latin typeface="Verdana"/>
                <a:ea typeface="Verdana"/>
              </a:rPr>
              <a:t> </a:t>
            </a:r>
            <a:r>
              <a:rPr lang="en-GB" b="1" err="1">
                <a:solidFill>
                  <a:srgbClr val="664790"/>
                </a:solidFill>
                <a:latin typeface="Verdana"/>
                <a:ea typeface="Verdana"/>
              </a:rPr>
              <a:t>grupām</a:t>
            </a:r>
            <a:r>
              <a:rPr lang="en-GB" b="1" dirty="0">
                <a:solidFill>
                  <a:srgbClr val="664790"/>
                </a:solidFill>
                <a:latin typeface="Verdana"/>
                <a:ea typeface="Verdana"/>
              </a:rPr>
              <a:t> un </a:t>
            </a:r>
            <a:r>
              <a:rPr lang="en-GB" b="1" err="1">
                <a:solidFill>
                  <a:srgbClr val="664790"/>
                </a:solidFill>
                <a:latin typeface="Verdana"/>
                <a:ea typeface="Verdana"/>
              </a:rPr>
              <a:t>izglītības</a:t>
            </a:r>
            <a:r>
              <a:rPr lang="en-GB" b="1" dirty="0">
                <a:solidFill>
                  <a:srgbClr val="664790"/>
                </a:solidFill>
                <a:latin typeface="Verdana"/>
                <a:ea typeface="Verdana"/>
              </a:rPr>
              <a:t> </a:t>
            </a:r>
            <a:r>
              <a:rPr lang="en-GB" b="1" err="1">
                <a:solidFill>
                  <a:srgbClr val="664790"/>
                </a:solidFill>
                <a:latin typeface="Verdana"/>
                <a:ea typeface="Verdana"/>
              </a:rPr>
              <a:t>iestādēs</a:t>
            </a:r>
            <a:r>
              <a:rPr lang="en-GB" b="1" dirty="0">
                <a:solidFill>
                  <a:srgbClr val="664790"/>
                </a:solidFill>
                <a:latin typeface="Verdana"/>
                <a:ea typeface="Verdana"/>
              </a:rPr>
              <a:t>" (</a:t>
            </a:r>
            <a:r>
              <a:rPr lang="en-GB" dirty="0">
                <a:solidFill>
                  <a:srgbClr val="664790"/>
                </a:solidFill>
                <a:latin typeface="Verdana"/>
                <a:ea typeface="Verdana"/>
              </a:rPr>
              <a:t>AF </a:t>
            </a:r>
            <a:r>
              <a:rPr lang="en-GB" err="1">
                <a:solidFill>
                  <a:srgbClr val="664790"/>
                </a:solidFill>
                <a:latin typeface="Verdana"/>
                <a:ea typeface="Verdana"/>
              </a:rPr>
              <a:t>finansējums</a:t>
            </a:r>
            <a:r>
              <a:rPr lang="en-GB" dirty="0">
                <a:solidFill>
                  <a:srgbClr val="664790"/>
                </a:solidFill>
                <a:latin typeface="Verdana"/>
                <a:ea typeface="Verdana"/>
              </a:rPr>
              <a:t> </a:t>
            </a:r>
            <a:r>
              <a:rPr lang="en-GB" err="1">
                <a:solidFill>
                  <a:srgbClr val="664790"/>
                </a:solidFill>
                <a:latin typeface="Verdana"/>
                <a:ea typeface="Verdana"/>
              </a:rPr>
              <a:t>datortehnikas</a:t>
            </a:r>
            <a:r>
              <a:rPr lang="en-GB" dirty="0">
                <a:solidFill>
                  <a:srgbClr val="664790"/>
                </a:solidFill>
                <a:latin typeface="Verdana"/>
                <a:ea typeface="Verdana"/>
              </a:rPr>
              <a:t> </a:t>
            </a:r>
            <a:r>
              <a:rPr lang="en-GB" err="1">
                <a:solidFill>
                  <a:srgbClr val="664790"/>
                </a:solidFill>
                <a:latin typeface="Verdana"/>
                <a:ea typeface="Verdana"/>
              </a:rPr>
              <a:t>iegādei</a:t>
            </a:r>
            <a:r>
              <a:rPr lang="en-GB" dirty="0">
                <a:solidFill>
                  <a:srgbClr val="664790"/>
                </a:solidFill>
                <a:latin typeface="Verdana"/>
                <a:ea typeface="Verdana"/>
              </a:rPr>
              <a:t> 11 </a:t>
            </a:r>
            <a:r>
              <a:rPr lang="en-GB" err="1">
                <a:solidFill>
                  <a:srgbClr val="664790"/>
                </a:solidFill>
                <a:latin typeface="Verdana"/>
                <a:ea typeface="Verdana"/>
              </a:rPr>
              <a:t>milj.euro</a:t>
            </a:r>
            <a:r>
              <a:rPr lang="en-GB" dirty="0">
                <a:solidFill>
                  <a:srgbClr val="664790"/>
                </a:solidFill>
                <a:latin typeface="Verdana"/>
                <a:ea typeface="Verdana"/>
              </a:rPr>
              <a:t>)</a:t>
            </a:r>
            <a:endParaRPr lang="en-US">
              <a:solidFill>
                <a:srgbClr val="664790"/>
              </a:solidFill>
              <a:latin typeface="Verdana"/>
            </a:endParaRPr>
          </a:p>
        </p:txBody>
      </p:sp>
      <p:sp>
        <p:nvSpPr>
          <p:cNvPr id="556" name="Google Shape;556;p47"/>
          <p:cNvSpPr/>
          <p:nvPr/>
        </p:nvSpPr>
        <p:spPr>
          <a:xfrm>
            <a:off x="746910" y="2038673"/>
            <a:ext cx="737859" cy="737859"/>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rgbClr val="664790"/>
              </a:solidFill>
              <a:latin typeface="Trebuchet MS"/>
              <a:ea typeface="Trebuchet MS"/>
              <a:cs typeface="Trebuchet MS"/>
              <a:sym typeface="Trebuchet MS"/>
            </a:endParaRPr>
          </a:p>
        </p:txBody>
      </p:sp>
      <p:sp>
        <p:nvSpPr>
          <p:cNvPr id="557" name="Google Shape;557;p47"/>
          <p:cNvSpPr txBox="1"/>
          <p:nvPr/>
        </p:nvSpPr>
        <p:spPr>
          <a:xfrm>
            <a:off x="815071" y="2184755"/>
            <a:ext cx="601534" cy="369332"/>
          </a:xfrm>
          <a:prstGeom prst="rect">
            <a:avLst/>
          </a:prstGeom>
          <a:noFill/>
          <a:ln>
            <a:noFill/>
          </a:ln>
        </p:spPr>
        <p:txBody>
          <a:bodyPr spcFirstLastPara="1" wrap="square" lIns="91425" tIns="45700" rIns="91425" bIns="45700" anchor="ctr" anchorCtr="0">
            <a:noAutofit/>
          </a:bodyPr>
          <a:lstStyle/>
          <a:p>
            <a:pPr algn="ctr"/>
            <a:r>
              <a:rPr lang="lv-LV" sz="1800" b="1" dirty="0">
                <a:solidFill>
                  <a:srgbClr val="664790"/>
                </a:solidFill>
                <a:latin typeface="Verdana"/>
                <a:ea typeface="Verdana"/>
                <a:cs typeface="Verdana"/>
                <a:sym typeface="Verdana"/>
              </a:rPr>
              <a:t>01</a:t>
            </a:r>
            <a:endParaRPr dirty="0">
              <a:solidFill>
                <a:srgbClr val="664790"/>
              </a:solidFill>
            </a:endParaRPr>
          </a:p>
        </p:txBody>
      </p:sp>
      <p:sp>
        <p:nvSpPr>
          <p:cNvPr id="558" name="Google Shape;558;p47"/>
          <p:cNvSpPr/>
          <p:nvPr/>
        </p:nvSpPr>
        <p:spPr>
          <a:xfrm>
            <a:off x="746910" y="3558794"/>
            <a:ext cx="737859" cy="737859"/>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rgbClr val="664790"/>
              </a:solidFill>
              <a:latin typeface="Trebuchet MS"/>
              <a:ea typeface="Trebuchet MS"/>
              <a:cs typeface="Trebuchet MS"/>
              <a:sym typeface="Trebuchet MS"/>
            </a:endParaRPr>
          </a:p>
        </p:txBody>
      </p:sp>
      <p:sp>
        <p:nvSpPr>
          <p:cNvPr id="559" name="Google Shape;559;p47"/>
          <p:cNvSpPr txBox="1"/>
          <p:nvPr/>
        </p:nvSpPr>
        <p:spPr>
          <a:xfrm>
            <a:off x="758206" y="3568398"/>
            <a:ext cx="738010" cy="744645"/>
          </a:xfrm>
          <a:prstGeom prst="rect">
            <a:avLst/>
          </a:prstGeom>
          <a:noFill/>
          <a:ln>
            <a:noFill/>
          </a:ln>
        </p:spPr>
        <p:txBody>
          <a:bodyPr spcFirstLastPara="1" wrap="square" lIns="91425" tIns="45700" rIns="91425" bIns="45700" anchor="ctr" anchorCtr="0">
            <a:noAutofit/>
          </a:bodyPr>
          <a:lstStyle/>
          <a:p>
            <a:pPr algn="ctr"/>
            <a:r>
              <a:rPr lang="lv-LV" sz="1800" b="1">
                <a:solidFill>
                  <a:srgbClr val="664790"/>
                </a:solidFill>
                <a:latin typeface="Verdana"/>
                <a:ea typeface="Verdana"/>
                <a:cs typeface="Verdana"/>
                <a:sym typeface="Verdana"/>
              </a:rPr>
              <a:t>02</a:t>
            </a:r>
            <a:endParaRPr>
              <a:solidFill>
                <a:srgbClr val="664790"/>
              </a:solidFill>
            </a:endParaRPr>
          </a:p>
        </p:txBody>
      </p:sp>
      <p:sp>
        <p:nvSpPr>
          <p:cNvPr id="560" name="Google Shape;560;p47"/>
          <p:cNvSpPr/>
          <p:nvPr/>
        </p:nvSpPr>
        <p:spPr>
          <a:xfrm>
            <a:off x="758283" y="5023740"/>
            <a:ext cx="737859" cy="737859"/>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rgbClr val="664790"/>
              </a:solidFill>
              <a:latin typeface="Trebuchet MS"/>
              <a:ea typeface="Trebuchet MS"/>
              <a:cs typeface="Trebuchet MS"/>
              <a:sym typeface="Trebuchet MS"/>
            </a:endParaRPr>
          </a:p>
        </p:txBody>
      </p:sp>
      <p:sp>
        <p:nvSpPr>
          <p:cNvPr id="561" name="Google Shape;561;p47"/>
          <p:cNvSpPr txBox="1"/>
          <p:nvPr/>
        </p:nvSpPr>
        <p:spPr>
          <a:xfrm>
            <a:off x="746833" y="5021972"/>
            <a:ext cx="749383" cy="744644"/>
          </a:xfrm>
          <a:prstGeom prst="rect">
            <a:avLst/>
          </a:prstGeom>
          <a:noFill/>
          <a:ln>
            <a:noFill/>
          </a:ln>
        </p:spPr>
        <p:txBody>
          <a:bodyPr spcFirstLastPara="1" wrap="square" lIns="91425" tIns="45700" rIns="91425" bIns="45700" anchor="ctr" anchorCtr="0">
            <a:noAutofit/>
          </a:bodyPr>
          <a:lstStyle/>
          <a:p>
            <a:pPr algn="ctr"/>
            <a:r>
              <a:rPr lang="lv-LV" sz="1800" b="1">
                <a:solidFill>
                  <a:srgbClr val="664790"/>
                </a:solidFill>
                <a:latin typeface="Verdana"/>
                <a:ea typeface="Verdana"/>
                <a:cs typeface="Verdana"/>
                <a:sym typeface="Verdana"/>
              </a:rPr>
              <a:t>03</a:t>
            </a:r>
            <a:endParaRPr>
              <a:solidFill>
                <a:srgbClr val="664790"/>
              </a:solidFill>
            </a:endParaRPr>
          </a:p>
        </p:txBody>
      </p:sp>
      <p:sp>
        <p:nvSpPr>
          <p:cNvPr id="2" name="TextBox 1">
            <a:extLst>
              <a:ext uri="{FF2B5EF4-FFF2-40B4-BE49-F238E27FC236}">
                <a16:creationId xmlns:a16="http://schemas.microsoft.com/office/drawing/2014/main" id="{E0D1CCDF-1C53-9E10-4EB9-A735E51B7924}"/>
              </a:ext>
            </a:extLst>
          </p:cNvPr>
          <p:cNvSpPr txBox="1"/>
          <p:nvPr/>
        </p:nvSpPr>
        <p:spPr>
          <a:xfrm>
            <a:off x="1642281" y="2040340"/>
            <a:ext cx="957845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664790"/>
                </a:solidFill>
                <a:latin typeface="Verdana"/>
              </a:rPr>
              <a:t>4.2.1.3. </a:t>
            </a:r>
            <a:r>
              <a:rPr lang="en-GB" b="1">
                <a:solidFill>
                  <a:srgbClr val="664790"/>
                </a:solidFill>
                <a:latin typeface="Verdana"/>
              </a:rPr>
              <a:t>pasākums "Infrastruktūras un mācību vides pilnveide efektīvas, kvalitatīvas un mūsdienīgas izglītības īstenošanai speciālās izglītības iestādēs" </a:t>
            </a:r>
            <a:r>
              <a:rPr lang="en-GB" sz="1600">
                <a:solidFill>
                  <a:srgbClr val="664790"/>
                </a:solidFill>
                <a:latin typeface="Verdana"/>
              </a:rPr>
              <a:t>(</a:t>
            </a:r>
            <a:r>
              <a:rPr lang="lv-LV">
                <a:solidFill>
                  <a:srgbClr val="664790"/>
                </a:solidFill>
                <a:latin typeface="Verdana"/>
              </a:rPr>
              <a:t>ES fondu finansējums: 13,6 milj. euro, pašvaldības kā finansējuma saņēmējs nodrošina līdzfinansējumu vismaz 15% apmērā)</a:t>
            </a:r>
            <a:r>
              <a:rPr lang="en-GB" sz="1600">
                <a:solidFill>
                  <a:srgbClr val="664790"/>
                </a:solidFill>
                <a:latin typeface="Verdana"/>
              </a:rPr>
              <a:t>​</a:t>
            </a:r>
            <a:r>
              <a:rPr lang="en-US" sz="1600">
                <a:solidFill>
                  <a:srgbClr val="664790"/>
                </a:solidFill>
                <a:latin typeface="Verdana"/>
                <a:ea typeface="Verdana"/>
              </a:rPr>
              <a:t>​</a:t>
            </a:r>
            <a:endParaRPr lang="en-US">
              <a:solidFill>
                <a:srgbClr val="664790"/>
              </a:solidFill>
            </a:endParaRPr>
          </a:p>
        </p:txBody>
      </p:sp>
      <p:sp>
        <p:nvSpPr>
          <p:cNvPr id="3" name="TextBox 2">
            <a:extLst>
              <a:ext uri="{FF2B5EF4-FFF2-40B4-BE49-F238E27FC236}">
                <a16:creationId xmlns:a16="http://schemas.microsoft.com/office/drawing/2014/main" id="{ACD8D77B-B176-8ADA-8F7E-B39FBBB0F778}"/>
              </a:ext>
            </a:extLst>
          </p:cNvPr>
          <p:cNvSpPr txBox="1"/>
          <p:nvPr/>
        </p:nvSpPr>
        <p:spPr>
          <a:xfrm>
            <a:off x="1642281" y="3564342"/>
            <a:ext cx="957845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664790"/>
                </a:solidFill>
                <a:latin typeface="Verdana"/>
              </a:rPr>
              <a:t>4.2.1.5.pasākuma "</a:t>
            </a:r>
            <a:r>
              <a:rPr lang="en-GB" b="1" err="1">
                <a:solidFill>
                  <a:srgbClr val="664790"/>
                </a:solidFill>
                <a:latin typeface="Verdana"/>
              </a:rPr>
              <a:t>Izglītības</a:t>
            </a:r>
            <a:r>
              <a:rPr lang="en-GB" b="1" dirty="0">
                <a:solidFill>
                  <a:srgbClr val="664790"/>
                </a:solidFill>
                <a:latin typeface="Verdana"/>
              </a:rPr>
              <a:t> </a:t>
            </a:r>
            <a:r>
              <a:rPr lang="en-GB" b="1" err="1">
                <a:solidFill>
                  <a:srgbClr val="664790"/>
                </a:solidFill>
                <a:latin typeface="Verdana"/>
              </a:rPr>
              <a:t>iestāžu</a:t>
            </a:r>
            <a:r>
              <a:rPr lang="en-GB" b="1" dirty="0">
                <a:solidFill>
                  <a:srgbClr val="664790"/>
                </a:solidFill>
                <a:latin typeface="Verdana"/>
              </a:rPr>
              <a:t> </a:t>
            </a:r>
            <a:r>
              <a:rPr lang="en-GB" b="1" err="1">
                <a:solidFill>
                  <a:srgbClr val="664790"/>
                </a:solidFill>
                <a:latin typeface="Verdana"/>
              </a:rPr>
              <a:t>nodrošinājums</a:t>
            </a:r>
            <a:r>
              <a:rPr lang="en-GB" b="1" dirty="0">
                <a:solidFill>
                  <a:srgbClr val="664790"/>
                </a:solidFill>
                <a:latin typeface="Verdana"/>
              </a:rPr>
              <a:t> </a:t>
            </a:r>
            <a:r>
              <a:rPr lang="en-GB" b="1" err="1">
                <a:solidFill>
                  <a:srgbClr val="664790"/>
                </a:solidFill>
                <a:latin typeface="Verdana"/>
              </a:rPr>
              <a:t>pilnveidotā</a:t>
            </a:r>
            <a:r>
              <a:rPr lang="en-GB" b="1" dirty="0">
                <a:solidFill>
                  <a:srgbClr val="664790"/>
                </a:solidFill>
                <a:latin typeface="Verdana"/>
              </a:rPr>
              <a:t> </a:t>
            </a:r>
            <a:r>
              <a:rPr lang="en-GB" b="1" err="1">
                <a:solidFill>
                  <a:srgbClr val="664790"/>
                </a:solidFill>
                <a:latin typeface="Verdana"/>
              </a:rPr>
              <a:t>vispārējās</a:t>
            </a:r>
            <a:r>
              <a:rPr lang="en-GB" b="1" dirty="0">
                <a:solidFill>
                  <a:srgbClr val="664790"/>
                </a:solidFill>
                <a:latin typeface="Verdana"/>
              </a:rPr>
              <a:t> </a:t>
            </a:r>
            <a:r>
              <a:rPr lang="en-GB" b="1" err="1">
                <a:solidFill>
                  <a:srgbClr val="664790"/>
                </a:solidFill>
                <a:latin typeface="Verdana"/>
              </a:rPr>
              <a:t>izglītības</a:t>
            </a:r>
            <a:r>
              <a:rPr lang="en-GB" b="1" dirty="0">
                <a:solidFill>
                  <a:srgbClr val="664790"/>
                </a:solidFill>
                <a:latin typeface="Verdana"/>
              </a:rPr>
              <a:t> </a:t>
            </a:r>
            <a:r>
              <a:rPr lang="en-GB" b="1" err="1">
                <a:solidFill>
                  <a:srgbClr val="664790"/>
                </a:solidFill>
                <a:latin typeface="Verdana"/>
              </a:rPr>
              <a:t>satura</a:t>
            </a:r>
            <a:r>
              <a:rPr lang="en-GB" b="1" dirty="0">
                <a:solidFill>
                  <a:srgbClr val="664790"/>
                </a:solidFill>
                <a:latin typeface="Verdana"/>
              </a:rPr>
              <a:t> </a:t>
            </a:r>
            <a:r>
              <a:rPr lang="en-GB" b="1" err="1">
                <a:solidFill>
                  <a:srgbClr val="664790"/>
                </a:solidFill>
                <a:latin typeface="Verdana"/>
              </a:rPr>
              <a:t>kvalitatīvai</a:t>
            </a:r>
            <a:r>
              <a:rPr lang="en-GB" b="1" dirty="0">
                <a:solidFill>
                  <a:srgbClr val="664790"/>
                </a:solidFill>
                <a:latin typeface="Verdana"/>
              </a:rPr>
              <a:t> </a:t>
            </a:r>
            <a:r>
              <a:rPr lang="en-GB" b="1" err="1">
                <a:solidFill>
                  <a:srgbClr val="664790"/>
                </a:solidFill>
                <a:latin typeface="Verdana"/>
              </a:rPr>
              <a:t>ieviešanai</a:t>
            </a:r>
            <a:r>
              <a:rPr lang="en-GB" b="1" dirty="0">
                <a:solidFill>
                  <a:srgbClr val="664790"/>
                </a:solidFill>
                <a:latin typeface="Verdana"/>
              </a:rPr>
              <a:t> </a:t>
            </a:r>
            <a:r>
              <a:rPr lang="en-GB" b="1" err="1">
                <a:solidFill>
                  <a:srgbClr val="664790"/>
                </a:solidFill>
                <a:latin typeface="Verdana"/>
              </a:rPr>
              <a:t>pamata</a:t>
            </a:r>
            <a:r>
              <a:rPr lang="en-GB" b="1" dirty="0">
                <a:solidFill>
                  <a:srgbClr val="664790"/>
                </a:solidFill>
                <a:latin typeface="Verdana"/>
              </a:rPr>
              <a:t> un </a:t>
            </a:r>
            <a:r>
              <a:rPr lang="en-GB" b="1" err="1">
                <a:solidFill>
                  <a:srgbClr val="664790"/>
                </a:solidFill>
                <a:latin typeface="Verdana"/>
              </a:rPr>
              <a:t>vidējās</a:t>
            </a:r>
            <a:r>
              <a:rPr lang="en-GB" b="1" dirty="0">
                <a:solidFill>
                  <a:srgbClr val="664790"/>
                </a:solidFill>
                <a:latin typeface="Verdana"/>
              </a:rPr>
              <a:t> </a:t>
            </a:r>
            <a:r>
              <a:rPr lang="en-GB" b="1" err="1">
                <a:solidFill>
                  <a:srgbClr val="664790"/>
                </a:solidFill>
                <a:latin typeface="Verdana"/>
              </a:rPr>
              <a:t>izglītības</a:t>
            </a:r>
            <a:r>
              <a:rPr lang="en-GB" b="1" dirty="0">
                <a:solidFill>
                  <a:srgbClr val="664790"/>
                </a:solidFill>
                <a:latin typeface="Verdana"/>
              </a:rPr>
              <a:t> </a:t>
            </a:r>
            <a:r>
              <a:rPr lang="en-GB" b="1" err="1">
                <a:solidFill>
                  <a:srgbClr val="664790"/>
                </a:solidFill>
                <a:latin typeface="Verdana"/>
              </a:rPr>
              <a:t>pakāpē</a:t>
            </a:r>
            <a:r>
              <a:rPr lang="en-GB" b="1" dirty="0">
                <a:solidFill>
                  <a:srgbClr val="664790"/>
                </a:solidFill>
                <a:latin typeface="Verdana"/>
              </a:rPr>
              <a:t>" 2.kārta </a:t>
            </a:r>
            <a:r>
              <a:rPr lang="en-GB" dirty="0">
                <a:solidFill>
                  <a:srgbClr val="664790"/>
                </a:solidFill>
                <a:latin typeface="Verdana"/>
              </a:rPr>
              <a:t>(ES fondu </a:t>
            </a:r>
            <a:r>
              <a:rPr lang="en-GB" err="1">
                <a:solidFill>
                  <a:srgbClr val="664790"/>
                </a:solidFill>
                <a:latin typeface="Verdana"/>
              </a:rPr>
              <a:t>finansējums</a:t>
            </a:r>
            <a:r>
              <a:rPr lang="en-GB" dirty="0">
                <a:solidFill>
                  <a:srgbClr val="664790"/>
                </a:solidFill>
                <a:latin typeface="Verdana"/>
              </a:rPr>
              <a:t>: 34 </a:t>
            </a:r>
            <a:r>
              <a:rPr lang="en-GB" err="1">
                <a:solidFill>
                  <a:srgbClr val="664790"/>
                </a:solidFill>
                <a:latin typeface="Verdana"/>
              </a:rPr>
              <a:t>milj</a:t>
            </a:r>
            <a:r>
              <a:rPr lang="en-GB" dirty="0">
                <a:solidFill>
                  <a:srgbClr val="664790"/>
                </a:solidFill>
                <a:latin typeface="Verdana"/>
              </a:rPr>
              <a:t>. euro, </a:t>
            </a:r>
            <a:r>
              <a:rPr lang="en-GB" err="1">
                <a:solidFill>
                  <a:srgbClr val="664790"/>
                </a:solidFill>
                <a:latin typeface="Verdana"/>
              </a:rPr>
              <a:t>pašvaldības</a:t>
            </a:r>
            <a:r>
              <a:rPr lang="en-GB" dirty="0">
                <a:solidFill>
                  <a:srgbClr val="664790"/>
                </a:solidFill>
                <a:latin typeface="Verdana"/>
              </a:rPr>
              <a:t> </a:t>
            </a:r>
            <a:r>
              <a:rPr lang="en-GB" err="1">
                <a:solidFill>
                  <a:srgbClr val="664790"/>
                </a:solidFill>
                <a:latin typeface="Verdana"/>
              </a:rPr>
              <a:t>kā</a:t>
            </a:r>
            <a:r>
              <a:rPr lang="en-GB" dirty="0">
                <a:solidFill>
                  <a:srgbClr val="664790"/>
                </a:solidFill>
                <a:latin typeface="Verdana"/>
              </a:rPr>
              <a:t> </a:t>
            </a:r>
            <a:r>
              <a:rPr lang="en-GB" err="1">
                <a:solidFill>
                  <a:srgbClr val="664790"/>
                </a:solidFill>
                <a:latin typeface="Verdana"/>
              </a:rPr>
              <a:t>finansējuma</a:t>
            </a:r>
            <a:r>
              <a:rPr lang="en-GB" dirty="0">
                <a:solidFill>
                  <a:srgbClr val="664790"/>
                </a:solidFill>
                <a:latin typeface="Verdana"/>
              </a:rPr>
              <a:t> </a:t>
            </a:r>
            <a:r>
              <a:rPr lang="en-GB" err="1">
                <a:solidFill>
                  <a:srgbClr val="664790"/>
                </a:solidFill>
                <a:latin typeface="Verdana"/>
              </a:rPr>
              <a:t>saņēmējs</a:t>
            </a:r>
            <a:r>
              <a:rPr lang="en-GB" dirty="0">
                <a:solidFill>
                  <a:srgbClr val="664790"/>
                </a:solidFill>
                <a:latin typeface="Verdana"/>
              </a:rPr>
              <a:t> </a:t>
            </a:r>
            <a:r>
              <a:rPr lang="en-GB" err="1">
                <a:solidFill>
                  <a:srgbClr val="664790"/>
                </a:solidFill>
                <a:latin typeface="Verdana"/>
              </a:rPr>
              <a:t>nodrošina</a:t>
            </a:r>
            <a:r>
              <a:rPr lang="en-GB" dirty="0">
                <a:solidFill>
                  <a:srgbClr val="664790"/>
                </a:solidFill>
                <a:latin typeface="Verdana"/>
              </a:rPr>
              <a:t> </a:t>
            </a:r>
            <a:r>
              <a:rPr lang="en-GB" err="1">
                <a:solidFill>
                  <a:srgbClr val="664790"/>
                </a:solidFill>
                <a:latin typeface="Verdana"/>
              </a:rPr>
              <a:t>līdzfinasējumu</a:t>
            </a:r>
            <a:r>
              <a:rPr lang="en-GB" dirty="0">
                <a:solidFill>
                  <a:srgbClr val="664790"/>
                </a:solidFill>
                <a:latin typeface="Verdana"/>
              </a:rPr>
              <a:t> </a:t>
            </a:r>
            <a:r>
              <a:rPr lang="en-GB" err="1">
                <a:solidFill>
                  <a:srgbClr val="664790"/>
                </a:solidFill>
                <a:latin typeface="Verdana"/>
              </a:rPr>
              <a:t>vismaz</a:t>
            </a:r>
            <a:r>
              <a:rPr lang="en-GB" dirty="0">
                <a:solidFill>
                  <a:srgbClr val="664790"/>
                </a:solidFill>
                <a:latin typeface="Verdana"/>
              </a:rPr>
              <a:t> 15% </a:t>
            </a:r>
            <a:r>
              <a:rPr lang="en-GB" err="1">
                <a:solidFill>
                  <a:srgbClr val="664790"/>
                </a:solidFill>
                <a:latin typeface="Verdana"/>
              </a:rPr>
              <a:t>apmērā</a:t>
            </a:r>
            <a:r>
              <a:rPr lang="en-GB" dirty="0">
                <a:solidFill>
                  <a:srgbClr val="664790"/>
                </a:solidFill>
                <a:latin typeface="Verdana"/>
              </a:rPr>
              <a:t>)</a:t>
            </a:r>
            <a:r>
              <a:rPr lang="en-US" dirty="0">
                <a:solidFill>
                  <a:srgbClr val="664790"/>
                </a:solidFill>
                <a:latin typeface="Verdana"/>
                <a:ea typeface="Verdana"/>
              </a:rPr>
              <a:t>​</a:t>
            </a:r>
            <a:endParaRPr lang="en-US" dirty="0">
              <a:solidFill>
                <a:srgbClr val="664790"/>
              </a:solidFill>
              <a:latin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7"/>
          <p:cNvSpPr txBox="1">
            <a:spLocks noGrp="1"/>
          </p:cNvSpPr>
          <p:nvPr>
            <p:ph type="title"/>
          </p:nvPr>
        </p:nvSpPr>
        <p:spPr>
          <a:xfrm>
            <a:off x="246493" y="257547"/>
            <a:ext cx="11332270" cy="1290665"/>
          </a:xfrm>
          <a:prstGeom prst="rect">
            <a:avLst/>
          </a:prstGeom>
          <a:noFill/>
          <a:ln>
            <a:noFill/>
          </a:ln>
        </p:spPr>
        <p:txBody>
          <a:bodyPr spcFirstLastPara="1" wrap="square" lIns="0" tIns="45700" rIns="91425" bIns="45700" anchor="ctr" anchorCtr="0">
            <a:noAutofit/>
          </a:bodyPr>
          <a:lstStyle/>
          <a:p>
            <a:pPr rtl="0"/>
            <a:r>
              <a:rPr lang="lv-LV" sz="2400" b="1" baseline="0" dirty="0">
                <a:solidFill>
                  <a:srgbClr val="664790"/>
                </a:solidFill>
                <a:latin typeface="Verdana"/>
                <a:ea typeface="Segoe UI"/>
                <a:cs typeface="Segoe UI"/>
              </a:rPr>
              <a:t>ES FONDU INVESTĪCIJAS MĀCĪBU VIDES UZLABOŠANAI, t.sk. PIEEJAMĪBAI 2021-2027 (</a:t>
            </a:r>
            <a:r>
              <a:rPr lang="lv-LV" sz="2400" dirty="0">
                <a:solidFill>
                  <a:srgbClr val="664790"/>
                </a:solidFill>
                <a:latin typeface="Verdana"/>
                <a:ea typeface="Segoe UI"/>
                <a:cs typeface="Segoe UI"/>
              </a:rPr>
              <a:t>III)</a:t>
            </a:r>
            <a:r>
              <a:rPr lang="lv-LV" sz="2400" dirty="0">
                <a:latin typeface="Verdana"/>
                <a:ea typeface="Segoe UI"/>
                <a:cs typeface="Segoe UI"/>
              </a:rPr>
              <a:t>​</a:t>
            </a:r>
          </a:p>
          <a:p>
            <a:pPr rtl="0"/>
            <a:r>
              <a:rPr lang="en-US" sz="2200" dirty="0">
                <a:latin typeface="Montserrat"/>
                <a:ea typeface="Segoe UI"/>
                <a:cs typeface="Segoe UI"/>
              </a:rPr>
              <a:t>​</a:t>
            </a:r>
            <a:br>
              <a:rPr lang="en-US" sz="2200" dirty="0">
                <a:latin typeface="Montserrat"/>
                <a:ea typeface="Segoe UI"/>
                <a:cs typeface="Segoe UI"/>
              </a:rPr>
            </a:br>
            <a:r>
              <a:rPr lang="lv-LV" sz="2400" dirty="0">
                <a:solidFill>
                  <a:srgbClr val="664790"/>
                </a:solidFill>
                <a:latin typeface="Verdana"/>
                <a:ea typeface="Segoe UI"/>
                <a:cs typeface="Segoe UI"/>
              </a:rPr>
              <a:t>AUGSTĀKĀ</a:t>
            </a:r>
            <a:r>
              <a:rPr lang="lv-LV" sz="2400" b="1" baseline="0" dirty="0">
                <a:solidFill>
                  <a:srgbClr val="664790"/>
                </a:solidFill>
                <a:latin typeface="Verdana"/>
                <a:ea typeface="Segoe UI"/>
                <a:cs typeface="Segoe UI"/>
              </a:rPr>
              <a:t> IZGLĪTĪBA</a:t>
            </a:r>
            <a:endParaRPr lang="lv-LV" dirty="0"/>
          </a:p>
        </p:txBody>
      </p:sp>
      <p:sp>
        <p:nvSpPr>
          <p:cNvPr id="548" name="Google Shape;548;p47"/>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12</a:t>
            </a:fld>
            <a:endParaRPr/>
          </a:p>
        </p:txBody>
      </p:sp>
      <p:sp>
        <p:nvSpPr>
          <p:cNvPr id="550" name="Google Shape;550;p47"/>
          <p:cNvSpPr txBox="1"/>
          <p:nvPr/>
        </p:nvSpPr>
        <p:spPr>
          <a:xfrm>
            <a:off x="2130272" y="2180782"/>
            <a:ext cx="7655489" cy="1135328"/>
          </a:xfrm>
          <a:prstGeom prst="rect">
            <a:avLst/>
          </a:prstGeom>
          <a:noFill/>
          <a:ln>
            <a:noFill/>
          </a:ln>
        </p:spPr>
        <p:txBody>
          <a:bodyPr spcFirstLastPara="1" wrap="square" lIns="91425" tIns="45700" rIns="91425" bIns="45700" anchor="ctr" anchorCtr="0">
            <a:noAutofit/>
          </a:bodyPr>
          <a:lstStyle/>
          <a:p>
            <a:r>
              <a:rPr lang="lv-LV" sz="1600" b="1" dirty="0">
                <a:solidFill>
                  <a:srgbClr val="664790"/>
                </a:solidFill>
                <a:latin typeface="Verdana"/>
                <a:ea typeface="Verdana"/>
              </a:rPr>
              <a:t>4.2.1.8. pasākum</a:t>
            </a:r>
            <a:r>
              <a:rPr lang="en-GB" sz="1600" b="1" dirty="0">
                <a:solidFill>
                  <a:srgbClr val="664790"/>
                </a:solidFill>
                <a:latin typeface="Verdana"/>
                <a:ea typeface="Verdana"/>
              </a:rPr>
              <a:t>s</a:t>
            </a:r>
            <a:r>
              <a:rPr lang="lv-LV" sz="1600" b="1" dirty="0">
                <a:solidFill>
                  <a:srgbClr val="664790"/>
                </a:solidFill>
                <a:latin typeface="Verdana"/>
                <a:ea typeface="Verdana"/>
              </a:rPr>
              <a:t> </a:t>
            </a:r>
            <a:r>
              <a:rPr lang="lv-LV" sz="1600" b="1" dirty="0">
                <a:solidFill>
                  <a:srgbClr val="664790"/>
                </a:solidFill>
                <a:latin typeface="Verdana"/>
                <a:ea typeface="Verdana"/>
                <a:cs typeface="Verdana"/>
              </a:rPr>
              <a:t>"Augstskolu studiju vides modernizācija“</a:t>
            </a:r>
            <a:r>
              <a:rPr lang="lv-LV" dirty="0">
                <a:solidFill>
                  <a:srgbClr val="664790"/>
                </a:solidFill>
                <a:latin typeface="Verdana"/>
              </a:rPr>
              <a:t> (bez elastības finansējuma, 29 635 577 </a:t>
            </a:r>
            <a:r>
              <a:rPr lang="lv-LV" err="1">
                <a:solidFill>
                  <a:srgbClr val="664790"/>
                </a:solidFill>
                <a:latin typeface="Verdana"/>
              </a:rPr>
              <a:t>euro</a:t>
            </a:r>
            <a:r>
              <a:rPr lang="lv-LV" dirty="0">
                <a:solidFill>
                  <a:srgbClr val="664790"/>
                </a:solidFill>
                <a:latin typeface="Verdana"/>
              </a:rPr>
              <a:t>) </a:t>
            </a:r>
            <a:r>
              <a:rPr lang="en-GB" dirty="0">
                <a:solidFill>
                  <a:srgbClr val="664790"/>
                </a:solidFill>
                <a:latin typeface="Verdana"/>
              </a:rPr>
              <a:t> </a:t>
            </a:r>
            <a:endParaRPr lang="lv-LV" dirty="0">
              <a:solidFill>
                <a:srgbClr val="664790"/>
              </a:solidFill>
              <a:latin typeface="Verdana"/>
            </a:endParaRPr>
          </a:p>
          <a:p>
            <a:pPr>
              <a:lnSpc>
                <a:spcPct val="90000"/>
              </a:lnSpc>
              <a:buSzPts val="1200"/>
            </a:pPr>
            <a:endParaRPr lang="lv-LV" sz="1200" b="1" dirty="0">
              <a:solidFill>
                <a:srgbClr val="664790"/>
              </a:solidFill>
              <a:latin typeface="Verdana"/>
              <a:ea typeface="Verdana"/>
              <a:cs typeface="Verdana"/>
            </a:endParaRPr>
          </a:p>
        </p:txBody>
      </p:sp>
      <p:sp>
        <p:nvSpPr>
          <p:cNvPr id="556" name="Google Shape;556;p47"/>
          <p:cNvSpPr/>
          <p:nvPr/>
        </p:nvSpPr>
        <p:spPr>
          <a:xfrm>
            <a:off x="781030" y="2379867"/>
            <a:ext cx="737859" cy="737859"/>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rgbClr val="664790"/>
              </a:solidFill>
              <a:latin typeface="Trebuchet MS"/>
              <a:ea typeface="Trebuchet MS"/>
              <a:cs typeface="Trebuchet MS"/>
              <a:sym typeface="Trebuchet MS"/>
            </a:endParaRPr>
          </a:p>
        </p:txBody>
      </p:sp>
      <p:sp>
        <p:nvSpPr>
          <p:cNvPr id="557" name="Google Shape;557;p47"/>
          <p:cNvSpPr txBox="1"/>
          <p:nvPr/>
        </p:nvSpPr>
        <p:spPr>
          <a:xfrm>
            <a:off x="849191" y="2605560"/>
            <a:ext cx="601534" cy="278348"/>
          </a:xfrm>
          <a:prstGeom prst="rect">
            <a:avLst/>
          </a:prstGeom>
          <a:noFill/>
          <a:ln>
            <a:noFill/>
          </a:ln>
        </p:spPr>
        <p:txBody>
          <a:bodyPr spcFirstLastPara="1" wrap="square" lIns="91425" tIns="45700" rIns="91425" bIns="45700" anchor="ctr" anchorCtr="0">
            <a:noAutofit/>
          </a:bodyPr>
          <a:lstStyle/>
          <a:p>
            <a:pPr algn="ctr"/>
            <a:r>
              <a:rPr lang="lv-LV" sz="1800" b="1" dirty="0">
                <a:solidFill>
                  <a:srgbClr val="664790"/>
                </a:solidFill>
                <a:latin typeface="Verdana"/>
                <a:ea typeface="Verdana"/>
                <a:sym typeface="Verdana"/>
              </a:rPr>
              <a:t>04</a:t>
            </a:r>
            <a:endParaRPr dirty="0">
              <a:solidFill>
                <a:srgbClr val="664790"/>
              </a:solidFill>
            </a:endParaRPr>
          </a:p>
        </p:txBody>
      </p:sp>
      <p:sp>
        <p:nvSpPr>
          <p:cNvPr id="558" name="Google Shape;558;p47"/>
          <p:cNvSpPr/>
          <p:nvPr/>
        </p:nvSpPr>
        <p:spPr>
          <a:xfrm>
            <a:off x="883388" y="3797630"/>
            <a:ext cx="737859" cy="737859"/>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rgbClr val="664790"/>
              </a:solidFill>
              <a:latin typeface="Trebuchet MS"/>
              <a:ea typeface="Trebuchet MS"/>
              <a:cs typeface="Trebuchet MS"/>
              <a:sym typeface="Trebuchet MS"/>
            </a:endParaRPr>
          </a:p>
        </p:txBody>
      </p:sp>
      <p:sp>
        <p:nvSpPr>
          <p:cNvPr id="559" name="Google Shape;559;p47"/>
          <p:cNvSpPr txBox="1"/>
          <p:nvPr/>
        </p:nvSpPr>
        <p:spPr>
          <a:xfrm>
            <a:off x="951549" y="3966458"/>
            <a:ext cx="601534" cy="369332"/>
          </a:xfrm>
          <a:prstGeom prst="rect">
            <a:avLst/>
          </a:prstGeom>
          <a:noFill/>
          <a:ln>
            <a:noFill/>
          </a:ln>
        </p:spPr>
        <p:txBody>
          <a:bodyPr spcFirstLastPara="1" wrap="square" lIns="91425" tIns="45700" rIns="91425" bIns="45700" anchor="ctr" anchorCtr="0">
            <a:noAutofit/>
          </a:bodyPr>
          <a:lstStyle/>
          <a:p>
            <a:pPr algn="ctr"/>
            <a:r>
              <a:rPr lang="lv-LV" sz="1800" b="1" dirty="0">
                <a:solidFill>
                  <a:srgbClr val="664790"/>
                </a:solidFill>
                <a:latin typeface="Verdana"/>
                <a:ea typeface="Verdana"/>
                <a:sym typeface="Verdana"/>
              </a:rPr>
              <a:t>05</a:t>
            </a:r>
            <a:endParaRPr dirty="0">
              <a:solidFill>
                <a:srgbClr val="664790"/>
              </a:solidFill>
            </a:endParaRPr>
          </a:p>
        </p:txBody>
      </p:sp>
      <p:sp>
        <p:nvSpPr>
          <p:cNvPr id="2" name="TextBox 1">
            <a:extLst>
              <a:ext uri="{FF2B5EF4-FFF2-40B4-BE49-F238E27FC236}">
                <a16:creationId xmlns:a16="http://schemas.microsoft.com/office/drawing/2014/main" id="{123F4BF2-DFB3-8D3E-3FC9-C941FD6E4E7A}"/>
              </a:ext>
            </a:extLst>
          </p:cNvPr>
          <p:cNvSpPr txBox="1"/>
          <p:nvPr/>
        </p:nvSpPr>
        <p:spPr>
          <a:xfrm>
            <a:off x="2131326" y="3962400"/>
            <a:ext cx="790660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b="1" dirty="0">
                <a:solidFill>
                  <a:srgbClr val="664790"/>
                </a:solidFill>
                <a:latin typeface="Verdana"/>
              </a:rPr>
              <a:t>4.2.2.11. pasākum</a:t>
            </a:r>
            <a:r>
              <a:rPr lang="en-GB" sz="1600" b="1" dirty="0">
                <a:solidFill>
                  <a:srgbClr val="664790"/>
                </a:solidFill>
                <a:latin typeface="Verdana"/>
              </a:rPr>
              <a:t>s</a:t>
            </a:r>
            <a:r>
              <a:rPr lang="lv-LV" sz="1600" b="1" dirty="0">
                <a:solidFill>
                  <a:srgbClr val="664790"/>
                </a:solidFill>
                <a:latin typeface="Verdana"/>
              </a:rPr>
              <a:t> "Studiju procesa </a:t>
            </a:r>
            <a:r>
              <a:rPr lang="lv-LV" sz="1600" b="1" err="1">
                <a:solidFill>
                  <a:srgbClr val="664790"/>
                </a:solidFill>
                <a:latin typeface="Verdana"/>
              </a:rPr>
              <a:t>digitalizācija</a:t>
            </a:r>
            <a:r>
              <a:rPr lang="lv-LV" sz="1600" b="1" dirty="0">
                <a:solidFill>
                  <a:srgbClr val="664790"/>
                </a:solidFill>
                <a:latin typeface="Verdana"/>
              </a:rPr>
              <a:t>“ </a:t>
            </a:r>
            <a:r>
              <a:rPr lang="lv-LV" dirty="0">
                <a:solidFill>
                  <a:srgbClr val="664790"/>
                </a:solidFill>
                <a:latin typeface="Verdana"/>
              </a:rPr>
              <a:t>(elastības finansējuma nav, 33 438 762 </a:t>
            </a:r>
            <a:r>
              <a:rPr lang="lv-LV" err="1">
                <a:solidFill>
                  <a:srgbClr val="664790"/>
                </a:solidFill>
                <a:latin typeface="Verdana"/>
              </a:rPr>
              <a:t>euro</a:t>
            </a:r>
            <a:r>
              <a:rPr lang="en-US" sz="1600" dirty="0">
                <a:solidFill>
                  <a:srgbClr val="664790"/>
                </a:solidFill>
                <a:latin typeface="Verdana"/>
              </a:rPr>
              <a:t>​</a:t>
            </a:r>
            <a:r>
              <a:rPr lang="lv-LV" dirty="0">
                <a:solidFill>
                  <a:srgbClr val="664790"/>
                </a:solidFill>
                <a:latin typeface="Verdana"/>
              </a:rPr>
              <a:t>)</a:t>
            </a:r>
            <a:r>
              <a:rPr lang="en-GB" dirty="0">
                <a:solidFill>
                  <a:srgbClr val="664790"/>
                </a:solidFill>
                <a:latin typeface="Verdana"/>
              </a:rPr>
              <a:t> </a:t>
            </a:r>
            <a:endParaRPr lang="en-US" dirty="0">
              <a:solidFill>
                <a:srgbClr val="664790"/>
              </a:solidFill>
              <a:latin typeface="Verdana"/>
            </a:endParaRPr>
          </a:p>
        </p:txBody>
      </p:sp>
    </p:spTree>
    <p:extLst>
      <p:ext uri="{BB962C8B-B14F-4D97-AF65-F5344CB8AC3E}">
        <p14:creationId xmlns:p14="http://schemas.microsoft.com/office/powerpoint/2010/main" val="3480469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5"/>
          <p:cNvSpPr txBox="1">
            <a:spLocks noGrp="1"/>
          </p:cNvSpPr>
          <p:nvPr>
            <p:ph type="title"/>
          </p:nvPr>
        </p:nvSpPr>
        <p:spPr>
          <a:xfrm>
            <a:off x="871190" y="264478"/>
            <a:ext cx="9496977" cy="1039615"/>
          </a:xfrm>
          <a:prstGeom prst="rect">
            <a:avLst/>
          </a:prstGeom>
          <a:noFill/>
          <a:ln>
            <a:noFill/>
          </a:ln>
        </p:spPr>
        <p:txBody>
          <a:bodyPr spcFirstLastPara="1" wrap="square" lIns="0" tIns="0" rIns="0" bIns="0" anchor="t" anchorCtr="0">
            <a:noAutofit/>
          </a:bodyPr>
          <a:lstStyle/>
          <a:p>
            <a:r>
              <a:rPr lang="lv-LV" dirty="0">
                <a:solidFill>
                  <a:srgbClr val="664790"/>
                </a:solidFill>
                <a:latin typeface="Verdana"/>
                <a:ea typeface="Verdana"/>
                <a:cs typeface="Calibri Light"/>
              </a:rPr>
              <a:t>Augstākajā izglītībā studiju</a:t>
            </a:r>
            <a:r>
              <a:rPr lang="lv-LV">
                <a:solidFill>
                  <a:srgbClr val="664790"/>
                </a:solidFill>
                <a:latin typeface="Verdana"/>
                <a:ea typeface="Verdana"/>
                <a:cs typeface="Calibri Light"/>
              </a:rPr>
              <a:t> vidi izvērtē arī studiju programmu un augstskolu akreditācijas procesā</a:t>
            </a:r>
            <a:endParaRPr lang="en-US"/>
          </a:p>
        </p:txBody>
      </p:sp>
      <p:sp>
        <p:nvSpPr>
          <p:cNvPr id="507" name="Google Shape;507;p45"/>
          <p:cNvSpPr txBox="1">
            <a:spLocks noGrp="1"/>
          </p:cNvSpPr>
          <p:nvPr>
            <p:ph type="sldNum" idx="12"/>
          </p:nvPr>
        </p:nvSpPr>
        <p:spPr>
          <a:xfrm>
            <a:off x="1997338"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latin typeface="Verdana"/>
                <a:ea typeface="Verdana"/>
                <a:cs typeface="Verdana"/>
                <a:sym typeface="Verdana"/>
              </a:rPr>
              <a:pPr/>
              <a:t>13</a:t>
            </a:fld>
            <a:endParaRPr>
              <a:latin typeface="Verdana"/>
              <a:ea typeface="Verdana"/>
              <a:cs typeface="Verdana"/>
              <a:sym typeface="Verdana"/>
            </a:endParaRPr>
          </a:p>
        </p:txBody>
      </p:sp>
      <p:sp>
        <p:nvSpPr>
          <p:cNvPr id="508" name="Google Shape;508;p45"/>
          <p:cNvSpPr/>
          <p:nvPr/>
        </p:nvSpPr>
        <p:spPr>
          <a:xfrm>
            <a:off x="5515803" y="1655810"/>
            <a:ext cx="1387737" cy="1387737"/>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chemeClr val="lt1"/>
              </a:solidFill>
              <a:latin typeface="Trebuchet MS"/>
              <a:ea typeface="Trebuchet MS"/>
              <a:cs typeface="Trebuchet MS"/>
              <a:sym typeface="Trebuchet MS"/>
            </a:endParaRPr>
          </a:p>
        </p:txBody>
      </p:sp>
      <p:sp>
        <p:nvSpPr>
          <p:cNvPr id="509" name="Google Shape;509;p45"/>
          <p:cNvSpPr/>
          <p:nvPr/>
        </p:nvSpPr>
        <p:spPr>
          <a:xfrm>
            <a:off x="927908" y="1546486"/>
            <a:ext cx="1387737" cy="1387737"/>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chemeClr val="lt1"/>
              </a:solidFill>
              <a:latin typeface="Trebuchet MS"/>
              <a:ea typeface="Trebuchet MS"/>
              <a:cs typeface="Trebuchet MS"/>
              <a:sym typeface="Trebuchet MS"/>
            </a:endParaRPr>
          </a:p>
        </p:txBody>
      </p:sp>
      <p:sp>
        <p:nvSpPr>
          <p:cNvPr id="510" name="Google Shape;510;p45"/>
          <p:cNvSpPr/>
          <p:nvPr/>
        </p:nvSpPr>
        <p:spPr>
          <a:xfrm>
            <a:off x="10368168" y="1558817"/>
            <a:ext cx="1387737" cy="1387737"/>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chemeClr val="lt1"/>
              </a:solidFill>
              <a:latin typeface="Trebuchet MS"/>
              <a:ea typeface="Trebuchet MS"/>
              <a:cs typeface="Trebuchet MS"/>
              <a:sym typeface="Trebuchet MS"/>
            </a:endParaRPr>
          </a:p>
        </p:txBody>
      </p:sp>
      <p:sp>
        <p:nvSpPr>
          <p:cNvPr id="511" name="Google Shape;511;p45"/>
          <p:cNvSpPr txBox="1"/>
          <p:nvPr/>
        </p:nvSpPr>
        <p:spPr>
          <a:xfrm>
            <a:off x="450547" y="3208854"/>
            <a:ext cx="3776013" cy="2711399"/>
          </a:xfrm>
          <a:prstGeom prst="rect">
            <a:avLst/>
          </a:prstGeom>
          <a:noFill/>
          <a:ln>
            <a:noFill/>
          </a:ln>
        </p:spPr>
        <p:txBody>
          <a:bodyPr spcFirstLastPara="1" wrap="square" lIns="91425" tIns="45700" rIns="91425" bIns="45700" anchor="t" anchorCtr="0">
            <a:noAutofit/>
          </a:bodyPr>
          <a:lstStyle/>
          <a:p>
            <a:pPr>
              <a:lnSpc>
                <a:spcPct val="90000"/>
              </a:lnSpc>
              <a:spcBef>
                <a:spcPts val="1000"/>
              </a:spcBef>
            </a:pPr>
            <a:r>
              <a:rPr lang="lv-LV" sz="1600">
                <a:solidFill>
                  <a:srgbClr val="664790"/>
                </a:solidFill>
                <a:latin typeface="Verdana" panose="020B0604030504040204" pitchFamily="34" charset="0"/>
                <a:ea typeface="Verdana" panose="020B0604030504040204" pitchFamily="34" charset="0"/>
                <a:cs typeface="Calibri"/>
              </a:rPr>
              <a:t>Augstākās izglītības kvalitātes aģentūras </a:t>
            </a:r>
            <a:r>
              <a:rPr lang="lv-LV" sz="1600" b="1">
                <a:solidFill>
                  <a:srgbClr val="664790"/>
                </a:solidFill>
                <a:latin typeface="Verdana" panose="020B0604030504040204" pitchFamily="34" charset="0"/>
                <a:ea typeface="Verdana" panose="020B0604030504040204" pitchFamily="34" charset="0"/>
              </a:rPr>
              <a:t>“Studiju virziena novērtēšanas ekspertu grupas kopīgā atzinuma izstrādes vadlīnijas”</a:t>
            </a:r>
            <a:r>
              <a:rPr lang="lv-LV" sz="1600">
                <a:solidFill>
                  <a:srgbClr val="664790"/>
                </a:solidFill>
                <a:latin typeface="Verdana" panose="020B0604030504040204" pitchFamily="34" charset="0"/>
                <a:ea typeface="Verdana" panose="020B0604030504040204" pitchFamily="34" charset="0"/>
                <a:cs typeface="Calibri"/>
              </a:rPr>
              <a:t> nosaka, ka katra studiju virziena novērtēšanā eksperti izvērtē un savā atzinumā iekļaut informāciju par šādu punktu</a:t>
            </a:r>
            <a:endParaRPr lang="en-US" sz="1600">
              <a:solidFill>
                <a:srgbClr val="664790"/>
              </a:solidFill>
              <a:latin typeface="Verdana" panose="020B0604030504040204" pitchFamily="34" charset="0"/>
              <a:ea typeface="Verdana" panose="020B0604030504040204" pitchFamily="34" charset="0"/>
              <a:cs typeface="Calibri"/>
            </a:endParaRPr>
          </a:p>
          <a:p>
            <a:pPr algn="ctr"/>
            <a:endParaRPr lang="lv-LV">
              <a:solidFill>
                <a:srgbClr val="664790"/>
              </a:solidFill>
              <a:latin typeface="Verdana"/>
              <a:ea typeface="Verdana"/>
            </a:endParaRPr>
          </a:p>
        </p:txBody>
      </p:sp>
      <p:sp>
        <p:nvSpPr>
          <p:cNvPr id="512" name="Google Shape;512;p45"/>
          <p:cNvSpPr txBox="1"/>
          <p:nvPr/>
        </p:nvSpPr>
        <p:spPr>
          <a:xfrm>
            <a:off x="5065058" y="3144522"/>
            <a:ext cx="4235693" cy="3457454"/>
          </a:xfrm>
          <a:prstGeom prst="rect">
            <a:avLst/>
          </a:prstGeom>
          <a:noFill/>
          <a:ln>
            <a:noFill/>
          </a:ln>
        </p:spPr>
        <p:txBody>
          <a:bodyPr spcFirstLastPara="1" wrap="square" lIns="91425" tIns="45700" rIns="91425" bIns="45700" anchor="t" anchorCtr="0">
            <a:noAutofit/>
          </a:bodyPr>
          <a:lstStyle/>
          <a:p>
            <a:pPr>
              <a:lnSpc>
                <a:spcPct val="90000"/>
              </a:lnSpc>
              <a:spcBef>
                <a:spcPts val="1000"/>
              </a:spcBef>
            </a:pPr>
            <a:r>
              <a:rPr lang="lv-LV" sz="1600" b="1">
                <a:solidFill>
                  <a:srgbClr val="664790"/>
                </a:solidFill>
                <a:latin typeface="Verdana" panose="020B0604030504040204" pitchFamily="34" charset="0"/>
                <a:ea typeface="Verdana" panose="020B0604030504040204" pitchFamily="34" charset="0"/>
              </a:rPr>
              <a:t>“Augstskolā/ koledžā ir apzināts nepieciešamais atbalsts studējošajiem </a:t>
            </a:r>
            <a:r>
              <a:rPr lang="lv-LV" sz="1600">
                <a:solidFill>
                  <a:srgbClr val="664790"/>
                </a:solidFill>
                <a:latin typeface="Verdana" panose="020B0604030504040204" pitchFamily="34" charset="0"/>
                <a:ea typeface="Verdana" panose="020B0604030504040204" pitchFamily="34" charset="0"/>
                <a:cs typeface="Calibri"/>
              </a:rPr>
              <a:t>(piemēram, studējošajiem no ārvalstīm, nepilna laika studējošajiem, tālmācības studiju formā studējošajiem, </a:t>
            </a:r>
            <a:r>
              <a:rPr lang="lv-LV" sz="1600" b="1">
                <a:solidFill>
                  <a:srgbClr val="664790"/>
                </a:solidFill>
                <a:latin typeface="Verdana" panose="020B0604030504040204" pitchFamily="34" charset="0"/>
                <a:ea typeface="Verdana" panose="020B0604030504040204" pitchFamily="34" charset="0"/>
              </a:rPr>
              <a:t>studējošajiem ar īpašām vajadzībām u.c.) un, ievērojot studējošo vajadzības, ir izveidota funkcionējoša atbalsta sistēma</a:t>
            </a:r>
            <a:endParaRPr lang="en-US" sz="1600">
              <a:solidFill>
                <a:srgbClr val="664790"/>
              </a:solidFill>
              <a:latin typeface="Verdana" panose="020B0604030504040204" pitchFamily="34" charset="0"/>
              <a:ea typeface="Verdana" panose="020B0604030504040204" pitchFamily="34" charset="0"/>
            </a:endParaRPr>
          </a:p>
          <a:p>
            <a:pPr>
              <a:lnSpc>
                <a:spcPct val="90000"/>
              </a:lnSpc>
              <a:spcBef>
                <a:spcPts val="1000"/>
              </a:spcBef>
            </a:pPr>
            <a:r>
              <a:rPr lang="lv-LV" sz="1600">
                <a:solidFill>
                  <a:srgbClr val="664790"/>
                </a:solidFill>
                <a:latin typeface="Verdana" panose="020B0604030504040204" pitchFamily="34" charset="0"/>
                <a:ea typeface="Verdana" panose="020B0604030504040204" pitchFamily="34" charset="0"/>
                <a:cs typeface="Calibri"/>
                <a:hlinkClick r:id="rId3">
                  <a:extLst>
                    <a:ext uri="{A12FA001-AC4F-418D-AE19-62706E023703}">
                      <ahyp:hlinkClr xmlns:ahyp="http://schemas.microsoft.com/office/drawing/2018/hyperlinkcolor" val="tx"/>
                    </a:ext>
                  </a:extLst>
                </a:hlinkClick>
              </a:rPr>
              <a:t>https://www</a:t>
            </a:r>
            <a:r>
              <a:rPr lang="lv-LV" sz="1600">
                <a:solidFill>
                  <a:srgbClr val="664790"/>
                </a:solidFill>
                <a:latin typeface="Calibri"/>
                <a:ea typeface="Calibri"/>
                <a:cs typeface="Calibri"/>
                <a:hlinkClick r:id="rId3">
                  <a:extLst>
                    <a:ext uri="{A12FA001-AC4F-418D-AE19-62706E023703}">
                      <ahyp:hlinkClr xmlns:ahyp="http://schemas.microsoft.com/office/drawing/2018/hyperlinkcolor" val="tx"/>
                    </a:ext>
                  </a:extLst>
                </a:hlinkClick>
              </a:rPr>
              <a:t>.aika.lv/wp-content/uploads/2024/11/SV_ekspertu_vadlinijas_2024-1.pdf</a:t>
            </a:r>
            <a:r>
              <a:rPr lang="lv-LV" sz="1600">
                <a:solidFill>
                  <a:srgbClr val="664790"/>
                </a:solidFill>
                <a:latin typeface="Calibri"/>
                <a:ea typeface="Calibri"/>
                <a:cs typeface="Calibri"/>
              </a:rPr>
              <a:t> </a:t>
            </a:r>
            <a:endParaRPr lang="en-US" sz="1600">
              <a:solidFill>
                <a:srgbClr val="664790"/>
              </a:solidFill>
              <a:latin typeface="Calibri"/>
              <a:ea typeface="Calibri"/>
              <a:cs typeface="Calibri"/>
            </a:endParaRPr>
          </a:p>
          <a:p>
            <a:pPr algn="ctr"/>
            <a:endParaRPr lang="lv-LV">
              <a:solidFill>
                <a:srgbClr val="664790"/>
              </a:solidFill>
              <a:latin typeface="Verdana"/>
              <a:ea typeface="Verdana"/>
            </a:endParaRPr>
          </a:p>
        </p:txBody>
      </p:sp>
      <p:cxnSp>
        <p:nvCxnSpPr>
          <p:cNvPr id="514" name="Google Shape;514;p45"/>
          <p:cNvCxnSpPr/>
          <p:nvPr/>
        </p:nvCxnSpPr>
        <p:spPr>
          <a:xfrm flipH="1" flipV="1">
            <a:off x="2321874" y="2318066"/>
            <a:ext cx="3070306" cy="5488"/>
          </a:xfrm>
          <a:prstGeom prst="straightConnector1">
            <a:avLst/>
          </a:prstGeom>
          <a:noFill/>
          <a:ln w="19050" cap="flat" cmpd="sng">
            <a:solidFill>
              <a:srgbClr val="664790"/>
            </a:solidFill>
            <a:prstDash val="solid"/>
            <a:miter lim="800000"/>
            <a:headEnd type="none" w="sm" len="sm"/>
            <a:tailEnd type="none" w="sm" len="sm"/>
          </a:ln>
        </p:spPr>
      </p:cxnSp>
      <p:cxnSp>
        <p:nvCxnSpPr>
          <p:cNvPr id="515" name="Google Shape;515;p45"/>
          <p:cNvCxnSpPr/>
          <p:nvPr/>
        </p:nvCxnSpPr>
        <p:spPr>
          <a:xfrm flipH="1">
            <a:off x="6910191" y="2269056"/>
            <a:ext cx="3357438" cy="27643"/>
          </a:xfrm>
          <a:prstGeom prst="straightConnector1">
            <a:avLst/>
          </a:prstGeom>
          <a:noFill/>
          <a:ln w="19050" cap="flat" cmpd="sng">
            <a:solidFill>
              <a:srgbClr val="664790"/>
            </a:solidFill>
            <a:prstDash val="solid"/>
            <a:miter lim="800000"/>
            <a:headEnd type="none" w="sm" len="sm"/>
            <a:tailEnd type="none" w="sm" len="sm"/>
          </a:ln>
        </p:spPr>
      </p:cxnSp>
      <p:pic>
        <p:nvPicPr>
          <p:cNvPr id="516" name="Google Shape;516;p45"/>
          <p:cNvPicPr preferRelativeResize="0"/>
          <p:nvPr/>
        </p:nvPicPr>
        <p:blipFill rotWithShape="1">
          <a:blip r:embed="rId4">
            <a:alphaModFix/>
          </a:blip>
          <a:srcRect/>
          <a:stretch/>
        </p:blipFill>
        <p:spPr>
          <a:xfrm>
            <a:off x="5746435" y="1669963"/>
            <a:ext cx="926471" cy="926471"/>
          </a:xfrm>
          <a:prstGeom prst="rect">
            <a:avLst/>
          </a:prstGeom>
          <a:noFill/>
          <a:ln>
            <a:noFill/>
          </a:ln>
        </p:spPr>
      </p:pic>
      <p:pic>
        <p:nvPicPr>
          <p:cNvPr id="518" name="Google Shape;518;p45"/>
          <p:cNvPicPr preferRelativeResize="0"/>
          <p:nvPr/>
        </p:nvPicPr>
        <p:blipFill rotWithShape="1">
          <a:blip r:embed="rId5">
            <a:alphaModFix/>
          </a:blip>
          <a:srcRect/>
          <a:stretch/>
        </p:blipFill>
        <p:spPr>
          <a:xfrm>
            <a:off x="10543583" y="1661125"/>
            <a:ext cx="1036904" cy="1036904"/>
          </a:xfrm>
          <a:prstGeom prst="rect">
            <a:avLst/>
          </a:prstGeom>
          <a:noFill/>
          <a:ln>
            <a:noFill/>
          </a:ln>
        </p:spPr>
      </p:pic>
      <p:sp>
        <p:nvSpPr>
          <p:cNvPr id="2" name="TextBox 1">
            <a:extLst>
              <a:ext uri="{FF2B5EF4-FFF2-40B4-BE49-F238E27FC236}">
                <a16:creationId xmlns:a16="http://schemas.microsoft.com/office/drawing/2014/main" id="{C2924BF3-CEFF-D724-69AD-6EE389EA6D3C}"/>
              </a:ext>
            </a:extLst>
          </p:cNvPr>
          <p:cNvSpPr txBox="1"/>
          <p:nvPr/>
        </p:nvSpPr>
        <p:spPr>
          <a:xfrm>
            <a:off x="10139249" y="3485182"/>
            <a:ext cx="193702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a:solidFill>
                  <a:srgbClr val="664790"/>
                </a:solidFill>
                <a:latin typeface="Verdana" panose="020B0604030504040204" pitchFamily="34" charset="0"/>
                <a:ea typeface="Verdana" panose="020B0604030504040204" pitchFamily="34" charset="0"/>
              </a:rPr>
              <a:t>Visi studiju virzienu atzinumi ir pieejami publiski</a:t>
            </a:r>
            <a:endParaRPr lang="en-US" sz="1600">
              <a:solidFill>
                <a:srgbClr val="664790"/>
              </a:solidFill>
              <a:latin typeface="Verdana" panose="020B0604030504040204" pitchFamily="34" charset="0"/>
              <a:ea typeface="Verdana" panose="020B0604030504040204" pitchFamily="34" charset="0"/>
            </a:endParaRPr>
          </a:p>
          <a:p>
            <a:r>
              <a:rPr lang="en-GB" sz="1600" u="sng">
                <a:solidFill>
                  <a:srgbClr val="664790"/>
                </a:solidFill>
                <a:latin typeface="Calibri"/>
                <a:hlinkClick r:id="rId6">
                  <a:extLst>
                    <a:ext uri="{A12FA001-AC4F-418D-AE19-62706E023703}">
                      <ahyp:hlinkClr xmlns:ahyp="http://schemas.microsoft.com/office/drawing/2018/hyperlinkcolor" val="tx"/>
                    </a:ext>
                  </a:extLst>
                </a:hlinkClick>
              </a:rPr>
              <a:t>https://eplatforma.aika.lv/</a:t>
            </a:r>
          </a:p>
          <a:p>
            <a:endParaRPr lang="en-US">
              <a:solidFill>
                <a:srgbClr val="664790"/>
              </a:solidFill>
            </a:endParaRPr>
          </a:p>
        </p:txBody>
      </p:sp>
      <p:pic>
        <p:nvPicPr>
          <p:cNvPr id="3" name="Picture 2">
            <a:extLst>
              <a:ext uri="{FF2B5EF4-FFF2-40B4-BE49-F238E27FC236}">
                <a16:creationId xmlns:a16="http://schemas.microsoft.com/office/drawing/2014/main" id="{9C2EAA30-1F08-98E1-3355-3B12191C26EE}"/>
              </a:ext>
            </a:extLst>
          </p:cNvPr>
          <p:cNvPicPr>
            <a:picLocks noChangeAspect="1"/>
          </p:cNvPicPr>
          <p:nvPr/>
        </p:nvPicPr>
        <p:blipFill>
          <a:blip r:embed="rId7"/>
          <a:stretch>
            <a:fillRect/>
          </a:stretch>
        </p:blipFill>
        <p:spPr>
          <a:xfrm>
            <a:off x="1044421" y="1719231"/>
            <a:ext cx="1099653" cy="1099650"/>
          </a:xfrm>
          <a:prstGeom prst="rect">
            <a:avLst/>
          </a:prstGeom>
        </p:spPr>
      </p:pic>
      <p:sp>
        <p:nvSpPr>
          <p:cNvPr id="4" name="Arrow: Right 3">
            <a:extLst>
              <a:ext uri="{FF2B5EF4-FFF2-40B4-BE49-F238E27FC236}">
                <a16:creationId xmlns:a16="http://schemas.microsoft.com/office/drawing/2014/main" id="{1B7F9268-4D47-0265-8DCC-6F14D8B1E81A}"/>
              </a:ext>
            </a:extLst>
          </p:cNvPr>
          <p:cNvSpPr/>
          <p:nvPr/>
        </p:nvSpPr>
        <p:spPr>
          <a:xfrm>
            <a:off x="4165600" y="4866640"/>
            <a:ext cx="701040" cy="415744"/>
          </a:xfrm>
          <a:prstGeom prst="rightArrow">
            <a:avLst/>
          </a:prstGeom>
          <a:solidFill>
            <a:srgbClr val="CBC7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rgbClr val="664790"/>
              </a:solidFill>
            </a:endParaRPr>
          </a:p>
        </p:txBody>
      </p:sp>
      <p:sp>
        <p:nvSpPr>
          <p:cNvPr id="5" name="Arrow: Right 4">
            <a:extLst>
              <a:ext uri="{FF2B5EF4-FFF2-40B4-BE49-F238E27FC236}">
                <a16:creationId xmlns:a16="http://schemas.microsoft.com/office/drawing/2014/main" id="{01F9070E-3882-5C69-FDE8-3CCF04EB53F5}"/>
              </a:ext>
            </a:extLst>
          </p:cNvPr>
          <p:cNvSpPr/>
          <p:nvPr/>
        </p:nvSpPr>
        <p:spPr>
          <a:xfrm>
            <a:off x="9316720" y="4754880"/>
            <a:ext cx="701040" cy="415744"/>
          </a:xfrm>
          <a:prstGeom prst="rightArrow">
            <a:avLst/>
          </a:prstGeom>
          <a:solidFill>
            <a:srgbClr val="CBC7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rgbClr val="664790"/>
              </a:solidFill>
            </a:endParaRPr>
          </a:p>
        </p:txBody>
      </p:sp>
    </p:spTree>
    <p:extLst>
      <p:ext uri="{BB962C8B-B14F-4D97-AF65-F5344CB8AC3E}">
        <p14:creationId xmlns:p14="http://schemas.microsoft.com/office/powerpoint/2010/main" val="339172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6"/>
          <p:cNvSpPr txBox="1">
            <a:spLocks noGrp="1"/>
          </p:cNvSpPr>
          <p:nvPr>
            <p:ph type="title"/>
          </p:nvPr>
        </p:nvSpPr>
        <p:spPr>
          <a:xfrm>
            <a:off x="506755" y="257547"/>
            <a:ext cx="11299560" cy="1142815"/>
          </a:xfrm>
          <a:prstGeom prst="rect">
            <a:avLst/>
          </a:prstGeom>
          <a:noFill/>
          <a:ln>
            <a:noFill/>
          </a:ln>
        </p:spPr>
        <p:txBody>
          <a:bodyPr spcFirstLastPara="1" wrap="square" lIns="0" tIns="45700" rIns="91425" bIns="45700" anchor="ctr" anchorCtr="0">
            <a:noAutofit/>
          </a:bodyPr>
          <a:lstStyle/>
          <a:p>
            <a:r>
              <a:rPr lang="lv-LV" sz="2400" dirty="0">
                <a:solidFill>
                  <a:srgbClr val="664790"/>
                </a:solidFill>
                <a:latin typeface="Verdana"/>
                <a:ea typeface="Verdana"/>
                <a:sym typeface="Verdana"/>
              </a:rPr>
              <a:t>Atbalsta mehānismi personām ar speciālām vajadzībā</a:t>
            </a:r>
            <a:r>
              <a:rPr lang="en-GB" sz="2400" dirty="0">
                <a:solidFill>
                  <a:srgbClr val="664790"/>
                </a:solidFill>
                <a:latin typeface="Verdana"/>
                <a:ea typeface="Verdana"/>
                <a:sym typeface="Verdana"/>
              </a:rPr>
              <a:t>m</a:t>
            </a:r>
            <a:endParaRPr lang="en-US" sz="2400" dirty="0">
              <a:solidFill>
                <a:srgbClr val="664790"/>
              </a:solidFill>
              <a:latin typeface="Verdana"/>
              <a:ea typeface="Verdana"/>
              <a:sym typeface="Verdana"/>
            </a:endParaRPr>
          </a:p>
        </p:txBody>
      </p:sp>
      <p:sp>
        <p:nvSpPr>
          <p:cNvPr id="525" name="Google Shape;525;p46"/>
          <p:cNvSpPr txBox="1">
            <a:spLocks noGrp="1"/>
          </p:cNvSpPr>
          <p:nvPr>
            <p:ph type="ftr" idx="11"/>
          </p:nvPr>
        </p:nvSpPr>
        <p:spPr>
          <a:xfrm>
            <a:off x="2280053" y="6566069"/>
            <a:ext cx="3086100" cy="291510"/>
          </a:xfrm>
          <a:prstGeom prst="rect">
            <a:avLst/>
          </a:prstGeom>
          <a:noFill/>
          <a:ln>
            <a:noFill/>
          </a:ln>
        </p:spPr>
        <p:txBody>
          <a:bodyPr spcFirstLastPara="1" wrap="square" lIns="108000" tIns="36000" rIns="36000" bIns="36000" anchor="ctr" anchorCtr="0">
            <a:noAutofit/>
          </a:bodyPr>
          <a:lstStyle/>
          <a:p>
            <a:r>
              <a:rPr lang="lv-LV"/>
              <a:t>Slaidi ar tekstu un grafikām</a:t>
            </a:r>
            <a:endParaRPr/>
          </a:p>
        </p:txBody>
      </p:sp>
      <p:sp>
        <p:nvSpPr>
          <p:cNvPr id="526" name="Google Shape;526;p46"/>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14</a:t>
            </a:fld>
            <a:endParaRPr/>
          </a:p>
        </p:txBody>
      </p:sp>
      <p:sp>
        <p:nvSpPr>
          <p:cNvPr id="527" name="Google Shape;527;p46"/>
          <p:cNvSpPr txBox="1"/>
          <p:nvPr/>
        </p:nvSpPr>
        <p:spPr>
          <a:xfrm>
            <a:off x="1835087" y="2293672"/>
            <a:ext cx="5363592" cy="1135328"/>
          </a:xfrm>
          <a:prstGeom prst="rect">
            <a:avLst/>
          </a:prstGeom>
          <a:noFill/>
          <a:ln>
            <a:noFill/>
          </a:ln>
        </p:spPr>
        <p:txBody>
          <a:bodyPr spcFirstLastPara="1" wrap="square" lIns="91425" tIns="45700" rIns="91425" bIns="45700" anchor="ctr" anchorCtr="0">
            <a:noAutofit/>
          </a:bodyPr>
          <a:lstStyle/>
          <a:p>
            <a:r>
              <a:rPr lang="en-GB" sz="2000" b="1" err="1">
                <a:solidFill>
                  <a:srgbClr val="664790"/>
                </a:solidFill>
                <a:latin typeface="Verdana Pro Cond Semibold"/>
                <a:ea typeface="Verdana"/>
              </a:rPr>
              <a:t>Asistenta</a:t>
            </a:r>
            <a:r>
              <a:rPr lang="en-GB" sz="2000" b="1">
                <a:solidFill>
                  <a:srgbClr val="664790"/>
                </a:solidFill>
                <a:latin typeface="Verdana Pro Cond Semibold"/>
                <a:ea typeface="Verdana"/>
              </a:rPr>
              <a:t> </a:t>
            </a:r>
            <a:r>
              <a:rPr lang="en-GB" sz="2000" b="1" err="1">
                <a:solidFill>
                  <a:srgbClr val="664790"/>
                </a:solidFill>
                <a:latin typeface="Verdana Pro Cond Semibold"/>
                <a:ea typeface="Verdana"/>
              </a:rPr>
              <a:t>pakalpojums</a:t>
            </a:r>
            <a:r>
              <a:rPr lang="en-GB" sz="2000" b="1">
                <a:solidFill>
                  <a:srgbClr val="664790"/>
                </a:solidFill>
                <a:latin typeface="Verdana Pro Cond Semibold"/>
                <a:ea typeface="Verdana"/>
              </a:rPr>
              <a:t> </a:t>
            </a:r>
            <a:r>
              <a:rPr lang="en-GB" sz="2000" b="1" err="1">
                <a:solidFill>
                  <a:srgbClr val="664790"/>
                </a:solidFill>
                <a:latin typeface="Verdana Pro Cond Semibold"/>
                <a:ea typeface="Verdana"/>
              </a:rPr>
              <a:t>augstākajā</a:t>
            </a:r>
            <a:r>
              <a:rPr lang="en-GB" sz="2000" b="1">
                <a:solidFill>
                  <a:srgbClr val="664790"/>
                </a:solidFill>
                <a:latin typeface="Verdana Pro Cond Semibold"/>
                <a:ea typeface="Verdana"/>
              </a:rPr>
              <a:t> </a:t>
            </a:r>
            <a:r>
              <a:rPr lang="en-GB" sz="2000" b="1" err="1">
                <a:solidFill>
                  <a:srgbClr val="664790"/>
                </a:solidFill>
                <a:latin typeface="Verdana Pro Cond Semibold"/>
                <a:ea typeface="Verdana"/>
              </a:rPr>
              <a:t>izglītībā</a:t>
            </a:r>
            <a:r>
              <a:rPr lang="en-GB" sz="2000" b="1">
                <a:solidFill>
                  <a:srgbClr val="664790"/>
                </a:solidFill>
                <a:latin typeface="Arial Nova"/>
                <a:ea typeface="Verdana"/>
              </a:rPr>
              <a:t> </a:t>
            </a:r>
            <a:r>
              <a:rPr lang="en-GB" sz="2000" dirty="0">
                <a:solidFill>
                  <a:srgbClr val="664790"/>
                </a:solidFill>
                <a:latin typeface="Verdana"/>
                <a:ea typeface="Verdana"/>
              </a:rPr>
              <a:t>(</a:t>
            </a:r>
            <a:r>
              <a:rPr lang="en-GB" sz="2000" err="1">
                <a:solidFill>
                  <a:srgbClr val="664790"/>
                </a:solidFill>
                <a:latin typeface="Verdana"/>
                <a:ea typeface="Verdana"/>
              </a:rPr>
              <a:t>atbildība</a:t>
            </a:r>
            <a:r>
              <a:rPr lang="en-GB" sz="2000" dirty="0">
                <a:solidFill>
                  <a:srgbClr val="664790"/>
                </a:solidFill>
                <a:latin typeface="Verdana"/>
                <a:ea typeface="Verdana"/>
              </a:rPr>
              <a:t> – LM)</a:t>
            </a:r>
            <a:endParaRPr lang="en-US" b="1" dirty="0">
              <a:solidFill>
                <a:srgbClr val="664790"/>
              </a:solidFill>
              <a:latin typeface="Verdana"/>
            </a:endParaRPr>
          </a:p>
          <a:p>
            <a:endParaRPr lang="en-GB" sz="1600" b="1">
              <a:solidFill>
                <a:srgbClr val="664790"/>
              </a:solidFill>
              <a:latin typeface="Verdana"/>
              <a:ea typeface="Verdana"/>
            </a:endParaRPr>
          </a:p>
        </p:txBody>
      </p:sp>
      <p:sp>
        <p:nvSpPr>
          <p:cNvPr id="530" name="Google Shape;530;p46"/>
          <p:cNvSpPr txBox="1"/>
          <p:nvPr/>
        </p:nvSpPr>
        <p:spPr>
          <a:xfrm>
            <a:off x="8382767" y="2158204"/>
            <a:ext cx="3419940" cy="1554980"/>
          </a:xfrm>
          <a:prstGeom prst="rect">
            <a:avLst/>
          </a:prstGeom>
          <a:noFill/>
          <a:ln>
            <a:noFill/>
          </a:ln>
        </p:spPr>
        <p:txBody>
          <a:bodyPr spcFirstLastPara="1" wrap="square" lIns="91425" tIns="45700" rIns="91425" bIns="45700" anchor="ctr" anchorCtr="0">
            <a:noAutofit/>
          </a:bodyPr>
          <a:lstStyle/>
          <a:p>
            <a:r>
              <a:rPr lang="lv-LV" sz="1600" b="1" err="1">
                <a:solidFill>
                  <a:srgbClr val="664790"/>
                </a:solidFill>
                <a:latin typeface="Verdana"/>
                <a:ea typeface="Verdana"/>
              </a:rPr>
              <a:t>Surdotulka</a:t>
            </a:r>
            <a:r>
              <a:rPr lang="lv-LV" sz="1600" b="1">
                <a:solidFill>
                  <a:srgbClr val="664790"/>
                </a:solidFill>
                <a:latin typeface="Verdana"/>
                <a:ea typeface="Verdana"/>
              </a:rPr>
              <a:t> pakalpojums </a:t>
            </a:r>
            <a:r>
              <a:rPr lang="lv-LV" sz="1600">
                <a:solidFill>
                  <a:srgbClr val="664790"/>
                </a:solidFill>
                <a:latin typeface="Verdana"/>
                <a:ea typeface="Verdana"/>
              </a:rPr>
              <a:t>(atbildība – LM, Latvijas Nedzirdīgo savienība) </a:t>
            </a:r>
            <a:endParaRPr lang="en-US" sz="1600">
              <a:solidFill>
                <a:srgbClr val="664790"/>
              </a:solidFill>
              <a:latin typeface="Verdana"/>
              <a:ea typeface="Verdana"/>
            </a:endParaRPr>
          </a:p>
        </p:txBody>
      </p:sp>
      <p:sp>
        <p:nvSpPr>
          <p:cNvPr id="531" name="Google Shape;531;p46"/>
          <p:cNvSpPr txBox="1"/>
          <p:nvPr/>
        </p:nvSpPr>
        <p:spPr>
          <a:xfrm>
            <a:off x="8382767" y="4374405"/>
            <a:ext cx="3099679" cy="1304259"/>
          </a:xfrm>
          <a:prstGeom prst="rect">
            <a:avLst/>
          </a:prstGeom>
          <a:noFill/>
          <a:ln>
            <a:noFill/>
          </a:ln>
        </p:spPr>
        <p:txBody>
          <a:bodyPr spcFirstLastPara="1" wrap="square" lIns="91425" tIns="45700" rIns="91425" bIns="45700" anchor="ctr" anchorCtr="0">
            <a:noAutofit/>
          </a:bodyPr>
          <a:lstStyle/>
          <a:p>
            <a:r>
              <a:rPr lang="lv-LV" sz="1600" b="1">
                <a:solidFill>
                  <a:srgbClr val="664790"/>
                </a:solidFill>
                <a:latin typeface="Verdana"/>
                <a:ea typeface="Verdana"/>
              </a:rPr>
              <a:t>Jauno sociālās aprūpes speciālistu sagatavošana </a:t>
            </a:r>
            <a:r>
              <a:rPr lang="lv-LV" sz="1600">
                <a:solidFill>
                  <a:srgbClr val="664790"/>
                </a:solidFill>
                <a:latin typeface="Verdana"/>
                <a:ea typeface="Verdana"/>
              </a:rPr>
              <a:t>(atbildība – IZM, LM) </a:t>
            </a:r>
            <a:endParaRPr lang="en-US" sz="1600">
              <a:solidFill>
                <a:srgbClr val="664790"/>
              </a:solidFill>
              <a:latin typeface="Verdana"/>
              <a:ea typeface="Verdana"/>
            </a:endParaRPr>
          </a:p>
        </p:txBody>
      </p:sp>
      <p:sp>
        <p:nvSpPr>
          <p:cNvPr id="2" name="TextBox 1">
            <a:extLst>
              <a:ext uri="{FF2B5EF4-FFF2-40B4-BE49-F238E27FC236}">
                <a16:creationId xmlns:a16="http://schemas.microsoft.com/office/drawing/2014/main" id="{B95BED8F-B1D5-24F8-8893-0D9052D9C7E2}"/>
              </a:ext>
            </a:extLst>
          </p:cNvPr>
          <p:cNvSpPr txBox="1"/>
          <p:nvPr/>
        </p:nvSpPr>
        <p:spPr>
          <a:xfrm>
            <a:off x="1764748" y="4260574"/>
            <a:ext cx="543780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b="1" dirty="0">
                <a:solidFill>
                  <a:srgbClr val="664790"/>
                </a:solidFill>
                <a:latin typeface="Verdana"/>
                <a:ea typeface="Verdana"/>
              </a:rPr>
              <a:t>Sociālā stipendijas «Studētgods» - studējošajiem ar I un II grupas invaliditāti </a:t>
            </a:r>
            <a:r>
              <a:rPr lang="lv-LV" sz="1600" dirty="0">
                <a:solidFill>
                  <a:srgbClr val="664790"/>
                </a:solidFill>
                <a:latin typeface="Verdana"/>
                <a:ea typeface="Verdana"/>
              </a:rPr>
              <a:t>(atbildība – IZM)</a:t>
            </a:r>
            <a:r>
              <a:rPr lang="en-US" sz="1600" dirty="0">
                <a:solidFill>
                  <a:srgbClr val="664790"/>
                </a:solidFill>
                <a:latin typeface="Verdana"/>
                <a:ea typeface="Verdana"/>
              </a:rPr>
              <a:t>​</a:t>
            </a:r>
          </a:p>
        </p:txBody>
      </p:sp>
      <p:pic>
        <p:nvPicPr>
          <p:cNvPr id="4" name="Graphic 40" descr="Checklist">
            <a:extLst>
              <a:ext uri="{FF2B5EF4-FFF2-40B4-BE49-F238E27FC236}">
                <a16:creationId xmlns:a16="http://schemas.microsoft.com/office/drawing/2014/main" id="{19EF3CED-111E-8CED-68C7-A56A50B81B9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106" y="2380239"/>
            <a:ext cx="781097" cy="781097"/>
          </a:xfrm>
          <a:prstGeom prst="rect">
            <a:avLst/>
          </a:prstGeom>
        </p:spPr>
      </p:pic>
      <p:pic>
        <p:nvPicPr>
          <p:cNvPr id="6" name="Graphic 35" descr="Meeting">
            <a:extLst>
              <a:ext uri="{FF2B5EF4-FFF2-40B4-BE49-F238E27FC236}">
                <a16:creationId xmlns:a16="http://schemas.microsoft.com/office/drawing/2014/main" id="{869AAC6F-A0E8-0FAB-30E1-14092D0A634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122" y="4376917"/>
            <a:ext cx="714081" cy="714081"/>
          </a:xfrm>
          <a:prstGeom prst="rect">
            <a:avLst/>
          </a:prstGeom>
        </p:spPr>
      </p:pic>
      <p:pic>
        <p:nvPicPr>
          <p:cNvPr id="8" name="Graphic 51" descr="Bullseye">
            <a:extLst>
              <a:ext uri="{FF2B5EF4-FFF2-40B4-BE49-F238E27FC236}">
                <a16:creationId xmlns:a16="http://schemas.microsoft.com/office/drawing/2014/main" id="{1F8D8F5B-FA48-DBB0-2CC3-1D6FB8FE12A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51073" y="2380239"/>
            <a:ext cx="694241" cy="694241"/>
          </a:xfrm>
          <a:prstGeom prst="rect">
            <a:avLst/>
          </a:prstGeom>
        </p:spPr>
      </p:pic>
      <p:pic>
        <p:nvPicPr>
          <p:cNvPr id="5" name="Graphic 4" descr="Books with solid fill">
            <a:extLst>
              <a:ext uri="{FF2B5EF4-FFF2-40B4-BE49-F238E27FC236}">
                <a16:creationId xmlns:a16="http://schemas.microsoft.com/office/drawing/2014/main" id="{1EEB7453-2CBA-56C4-9BF4-973B0931E2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71047" y="4471026"/>
            <a:ext cx="811720" cy="811720"/>
          </a:xfrm>
          <a:prstGeom prst="rect">
            <a:avLst/>
          </a:prstGeom>
        </p:spPr>
      </p:pic>
    </p:spTree>
    <p:extLst>
      <p:ext uri="{BB962C8B-B14F-4D97-AF65-F5344CB8AC3E}">
        <p14:creationId xmlns:p14="http://schemas.microsoft.com/office/powerpoint/2010/main" val="406198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1"/>
          <p:cNvSpPr txBox="1">
            <a:spLocks noGrp="1"/>
          </p:cNvSpPr>
          <p:nvPr>
            <p:ph type="title"/>
          </p:nvPr>
        </p:nvSpPr>
        <p:spPr>
          <a:xfrm>
            <a:off x="396322" y="257547"/>
            <a:ext cx="8367343" cy="1142815"/>
          </a:xfrm>
          <a:prstGeom prst="rect">
            <a:avLst/>
          </a:prstGeom>
          <a:noFill/>
          <a:ln>
            <a:noFill/>
          </a:ln>
        </p:spPr>
        <p:txBody>
          <a:bodyPr spcFirstLastPara="1" wrap="square" lIns="0" tIns="45700" rIns="91425" bIns="45700" anchor="ctr" anchorCtr="0">
            <a:noAutofit/>
          </a:bodyPr>
          <a:lstStyle/>
          <a:p>
            <a:pPr algn="ctr"/>
            <a:r>
              <a:rPr lang="lv-LV" sz="2400">
                <a:solidFill>
                  <a:srgbClr val="664790"/>
                </a:solidFill>
                <a:latin typeface="Verdana"/>
                <a:ea typeface="Verdana"/>
              </a:rPr>
              <a:t>Studējošo ar īpašām vajadzībām iekļaušana augstākajā izglītībā</a:t>
            </a:r>
            <a:endParaRPr lang="en-US" sz="2400">
              <a:solidFill>
                <a:srgbClr val="664790"/>
              </a:solidFill>
              <a:latin typeface="Verdana"/>
              <a:ea typeface="Verdana"/>
            </a:endParaRPr>
          </a:p>
          <a:p>
            <a:endParaRPr lang="lv-LV">
              <a:ea typeface="Calibri Light"/>
              <a:cs typeface="Calibri Light"/>
            </a:endParaRPr>
          </a:p>
        </p:txBody>
      </p:sp>
      <p:sp>
        <p:nvSpPr>
          <p:cNvPr id="465" name="Google Shape;465;p41"/>
          <p:cNvSpPr txBox="1">
            <a:spLocks noGrp="1"/>
          </p:cNvSpPr>
          <p:nvPr>
            <p:ph type="ftr" idx="11"/>
          </p:nvPr>
        </p:nvSpPr>
        <p:spPr>
          <a:xfrm>
            <a:off x="1275097" y="6334156"/>
            <a:ext cx="5316882" cy="523423"/>
          </a:xfrm>
          <a:prstGeom prst="rect">
            <a:avLst/>
          </a:prstGeom>
          <a:noFill/>
          <a:ln>
            <a:noFill/>
          </a:ln>
        </p:spPr>
        <p:txBody>
          <a:bodyPr spcFirstLastPara="1" wrap="square" lIns="108000" tIns="36000" rIns="36000" bIns="36000" anchor="ctr" anchorCtr="0">
            <a:noAutofit/>
          </a:bodyPr>
          <a:lstStyle/>
          <a:p>
            <a:r>
              <a:rPr lang="lv-LV" sz="1800" dirty="0">
                <a:latin typeface="Calibri"/>
                <a:ea typeface="Calibri"/>
                <a:cs typeface="Calibri"/>
              </a:rPr>
              <a:t>Dati līdz 31.07.2024., Avots Labklājības ministrija</a:t>
            </a:r>
            <a:endParaRPr lang="en-US" dirty="0"/>
          </a:p>
        </p:txBody>
      </p:sp>
      <p:sp>
        <p:nvSpPr>
          <p:cNvPr id="466" name="Google Shape;466;p41"/>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15</a:t>
            </a:fld>
            <a:endParaRPr/>
          </a:p>
        </p:txBody>
      </p:sp>
      <p:graphicFrame>
        <p:nvGraphicFramePr>
          <p:cNvPr id="3" name="Table 2">
            <a:extLst>
              <a:ext uri="{FF2B5EF4-FFF2-40B4-BE49-F238E27FC236}">
                <a16:creationId xmlns:a16="http://schemas.microsoft.com/office/drawing/2014/main" id="{44D3F5C5-F609-1D98-4E71-7022E63FEAE8}"/>
              </a:ext>
            </a:extLst>
          </p:cNvPr>
          <p:cNvGraphicFramePr>
            <a:graphicFrameLocks noGrp="1"/>
          </p:cNvGraphicFramePr>
          <p:nvPr>
            <p:extLst>
              <p:ext uri="{D42A27DB-BD31-4B8C-83A1-F6EECF244321}">
                <p14:modId xmlns:p14="http://schemas.microsoft.com/office/powerpoint/2010/main" val="1424921885"/>
              </p:ext>
            </p:extLst>
          </p:nvPr>
        </p:nvGraphicFramePr>
        <p:xfrm>
          <a:off x="298173" y="1891862"/>
          <a:ext cx="6488968" cy="4256689"/>
        </p:xfrm>
        <a:graphic>
          <a:graphicData uri="http://schemas.openxmlformats.org/drawingml/2006/table">
            <a:tbl>
              <a:tblPr bandRow="1">
                <a:tableStyleId>{69012ECD-51FC-41F1-AA8D-1B2483CD663E}</a:tableStyleId>
              </a:tblPr>
              <a:tblGrid>
                <a:gridCol w="3074489">
                  <a:extLst>
                    <a:ext uri="{9D8B030D-6E8A-4147-A177-3AD203B41FA5}">
                      <a16:colId xmlns:a16="http://schemas.microsoft.com/office/drawing/2014/main" val="3994105499"/>
                    </a:ext>
                  </a:extLst>
                </a:gridCol>
                <a:gridCol w="3414479">
                  <a:extLst>
                    <a:ext uri="{9D8B030D-6E8A-4147-A177-3AD203B41FA5}">
                      <a16:colId xmlns:a16="http://schemas.microsoft.com/office/drawing/2014/main" val="2998608051"/>
                    </a:ext>
                  </a:extLst>
                </a:gridCol>
              </a:tblGrid>
              <a:tr h="1200037">
                <a:tc>
                  <a:txBody>
                    <a:bodyPr/>
                    <a:lstStyle/>
                    <a:p>
                      <a:pPr algn="ctr" rtl="0" fontAlgn="base">
                        <a:lnSpc>
                          <a:spcPts val="2006"/>
                        </a:lnSpc>
                      </a:pPr>
                      <a:endParaRPr lang="lv-LV" sz="2000" b="1" kern="1200" dirty="0">
                        <a:solidFill>
                          <a:srgbClr val="664790"/>
                        </a:solidFill>
                      </a:endParaRPr>
                    </a:p>
                    <a:p>
                      <a:pPr algn="ctr" rtl="0" fontAlgn="base">
                        <a:lnSpc>
                          <a:spcPts val="2006"/>
                        </a:lnSpc>
                      </a:pPr>
                      <a:endParaRPr lang="lv-LV" sz="2000" b="1" kern="1200" dirty="0">
                        <a:solidFill>
                          <a:srgbClr val="664790"/>
                        </a:solidFill>
                      </a:endParaRPr>
                    </a:p>
                    <a:p>
                      <a:pPr algn="ctr" rtl="0" fontAlgn="base">
                        <a:lnSpc>
                          <a:spcPts val="2006"/>
                        </a:lnSpc>
                      </a:pPr>
                      <a:r>
                        <a:rPr lang="lv-LV" sz="2000" b="1" kern="1200" dirty="0">
                          <a:solidFill>
                            <a:srgbClr val="664790"/>
                          </a:solidFill>
                        </a:rPr>
                        <a:t>Gads </a:t>
                      </a:r>
                      <a:endParaRPr lang="lv-LV" sz="2000" b="1" kern="1200" dirty="0">
                        <a:solidFill>
                          <a:srgbClr val="664790"/>
                        </a:solidFill>
                        <a:latin typeface="Verdana"/>
                        <a:ea typeface="Verdana"/>
                        <a:cs typeface="+mj-cs"/>
                      </a:endParaRPr>
                    </a:p>
                  </a:txBody>
                  <a:tcPr marL="125178" marR="125178" marT="62589" marB="62589"/>
                </a:tc>
                <a:tc>
                  <a:txBody>
                    <a:bodyPr/>
                    <a:lstStyle/>
                    <a:p>
                      <a:pPr algn="ctr" rtl="0" fontAlgn="base">
                        <a:lnSpc>
                          <a:spcPts val="2006"/>
                        </a:lnSpc>
                      </a:pPr>
                      <a:endParaRPr lang="lv-LV" sz="2000" b="1" kern="1200" dirty="0">
                        <a:solidFill>
                          <a:srgbClr val="664790"/>
                        </a:solidFill>
                      </a:endParaRPr>
                    </a:p>
                    <a:p>
                      <a:pPr algn="ctr" rtl="0" fontAlgn="base">
                        <a:lnSpc>
                          <a:spcPts val="2006"/>
                        </a:lnSpc>
                      </a:pPr>
                      <a:r>
                        <a:rPr lang="lv-LV" sz="2000" b="1" kern="1200" dirty="0">
                          <a:solidFill>
                            <a:srgbClr val="664790"/>
                          </a:solidFill>
                        </a:rPr>
                        <a:t>Asistenta pakalpojuma saņēmēju skaits</a:t>
                      </a:r>
                      <a:r>
                        <a:rPr lang="lv-LV" sz="2400" b="1" kern="1200" dirty="0">
                          <a:solidFill>
                            <a:srgbClr val="664790"/>
                          </a:solidFill>
                        </a:rPr>
                        <a:t> </a:t>
                      </a:r>
                      <a:endParaRPr lang="lv-LV" sz="2400" b="1" kern="1200" dirty="0">
                        <a:solidFill>
                          <a:srgbClr val="664790"/>
                        </a:solidFill>
                        <a:latin typeface="Verdana"/>
                        <a:ea typeface="Verdana"/>
                        <a:cs typeface="+mj-cs"/>
                      </a:endParaRPr>
                    </a:p>
                  </a:txBody>
                  <a:tcPr marL="125178" marR="125178" marT="62589" marB="62589"/>
                </a:tc>
                <a:extLst>
                  <a:ext uri="{0D108BD9-81ED-4DB2-BD59-A6C34878D82A}">
                    <a16:rowId xmlns:a16="http://schemas.microsoft.com/office/drawing/2014/main" val="201977597"/>
                  </a:ext>
                </a:extLst>
              </a:tr>
              <a:tr h="509442">
                <a:tc>
                  <a:txBody>
                    <a:bodyPr/>
                    <a:lstStyle/>
                    <a:p>
                      <a:pPr algn="ctr" rtl="0" fontAlgn="base">
                        <a:lnSpc>
                          <a:spcPts val="2006"/>
                        </a:lnSpc>
                      </a:pPr>
                      <a:r>
                        <a:rPr lang="lv-LV" sz="2200" b="0">
                          <a:solidFill>
                            <a:srgbClr val="664790"/>
                          </a:solidFill>
                          <a:effectLst/>
                        </a:rPr>
                        <a:t>2019 </a:t>
                      </a:r>
                      <a:endParaRPr lang="lv-LV" b="0" i="0">
                        <a:solidFill>
                          <a:srgbClr val="664790"/>
                        </a:solidFill>
                        <a:effectLst/>
                        <a:latin typeface="Arial Nova"/>
                      </a:endParaRPr>
                    </a:p>
                  </a:txBody>
                  <a:tcPr marL="125178" marR="125178" marT="62589" marB="62589"/>
                </a:tc>
                <a:tc>
                  <a:txBody>
                    <a:bodyPr/>
                    <a:lstStyle/>
                    <a:p>
                      <a:pPr algn="ctr" rtl="0" fontAlgn="base">
                        <a:lnSpc>
                          <a:spcPts val="2006"/>
                        </a:lnSpc>
                      </a:pPr>
                      <a:r>
                        <a:rPr lang="lv-LV" sz="2200" b="0">
                          <a:solidFill>
                            <a:srgbClr val="664790"/>
                          </a:solidFill>
                          <a:effectLst/>
                        </a:rPr>
                        <a:t>20 </a:t>
                      </a:r>
                      <a:endParaRPr lang="lv-LV" b="0" i="0">
                        <a:solidFill>
                          <a:srgbClr val="664790"/>
                        </a:solidFill>
                        <a:effectLst/>
                        <a:latin typeface="Arial Nova"/>
                      </a:endParaRPr>
                    </a:p>
                  </a:txBody>
                  <a:tcPr marL="125178" marR="125178" marT="62589" marB="62589"/>
                </a:tc>
                <a:extLst>
                  <a:ext uri="{0D108BD9-81ED-4DB2-BD59-A6C34878D82A}">
                    <a16:rowId xmlns:a16="http://schemas.microsoft.com/office/drawing/2014/main" val="1706838176"/>
                  </a:ext>
                </a:extLst>
              </a:tr>
              <a:tr h="509442">
                <a:tc>
                  <a:txBody>
                    <a:bodyPr/>
                    <a:lstStyle/>
                    <a:p>
                      <a:pPr algn="ctr" rtl="0" fontAlgn="base">
                        <a:lnSpc>
                          <a:spcPts val="2006"/>
                        </a:lnSpc>
                      </a:pPr>
                      <a:r>
                        <a:rPr lang="lv-LV" sz="2200" b="0">
                          <a:solidFill>
                            <a:srgbClr val="664790"/>
                          </a:solidFill>
                          <a:effectLst/>
                        </a:rPr>
                        <a:t>2020 </a:t>
                      </a:r>
                      <a:endParaRPr lang="lv-LV" b="0" i="0">
                        <a:solidFill>
                          <a:srgbClr val="664790"/>
                        </a:solidFill>
                        <a:effectLst/>
                        <a:latin typeface="Arial Nova"/>
                      </a:endParaRPr>
                    </a:p>
                  </a:txBody>
                  <a:tcPr marL="125178" marR="125178" marT="62589" marB="62589"/>
                </a:tc>
                <a:tc>
                  <a:txBody>
                    <a:bodyPr/>
                    <a:lstStyle/>
                    <a:p>
                      <a:pPr algn="ctr" rtl="0" fontAlgn="base">
                        <a:lnSpc>
                          <a:spcPts val="2006"/>
                        </a:lnSpc>
                      </a:pPr>
                      <a:r>
                        <a:rPr lang="lv-LV" sz="2200" b="0">
                          <a:solidFill>
                            <a:srgbClr val="664790"/>
                          </a:solidFill>
                          <a:effectLst/>
                        </a:rPr>
                        <a:t>40 </a:t>
                      </a:r>
                      <a:endParaRPr lang="lv-LV" b="0" i="0">
                        <a:solidFill>
                          <a:srgbClr val="664790"/>
                        </a:solidFill>
                        <a:effectLst/>
                        <a:latin typeface="Arial Nova"/>
                      </a:endParaRPr>
                    </a:p>
                  </a:txBody>
                  <a:tcPr marL="125178" marR="125178" marT="62589" marB="62589"/>
                </a:tc>
                <a:extLst>
                  <a:ext uri="{0D108BD9-81ED-4DB2-BD59-A6C34878D82A}">
                    <a16:rowId xmlns:a16="http://schemas.microsoft.com/office/drawing/2014/main" val="1065854085"/>
                  </a:ext>
                </a:extLst>
              </a:tr>
              <a:tr h="509442">
                <a:tc>
                  <a:txBody>
                    <a:bodyPr/>
                    <a:lstStyle/>
                    <a:p>
                      <a:pPr algn="ctr" rtl="0" fontAlgn="base">
                        <a:lnSpc>
                          <a:spcPts val="2006"/>
                        </a:lnSpc>
                      </a:pPr>
                      <a:r>
                        <a:rPr lang="lv-LV" sz="2200" b="0">
                          <a:solidFill>
                            <a:srgbClr val="664790"/>
                          </a:solidFill>
                          <a:effectLst/>
                        </a:rPr>
                        <a:t>2021 </a:t>
                      </a:r>
                      <a:endParaRPr lang="lv-LV" b="0" i="0">
                        <a:solidFill>
                          <a:srgbClr val="664790"/>
                        </a:solidFill>
                        <a:effectLst/>
                        <a:latin typeface="Arial Nova"/>
                      </a:endParaRPr>
                    </a:p>
                  </a:txBody>
                  <a:tcPr marL="125178" marR="125178" marT="62589" marB="62589"/>
                </a:tc>
                <a:tc>
                  <a:txBody>
                    <a:bodyPr/>
                    <a:lstStyle/>
                    <a:p>
                      <a:pPr algn="ctr" rtl="0" fontAlgn="base">
                        <a:lnSpc>
                          <a:spcPts val="2006"/>
                        </a:lnSpc>
                      </a:pPr>
                      <a:r>
                        <a:rPr lang="lv-LV" sz="2200" b="0">
                          <a:solidFill>
                            <a:srgbClr val="664790"/>
                          </a:solidFill>
                          <a:effectLst/>
                        </a:rPr>
                        <a:t>17 </a:t>
                      </a:r>
                      <a:endParaRPr lang="lv-LV" b="0" i="0">
                        <a:solidFill>
                          <a:srgbClr val="664790"/>
                        </a:solidFill>
                        <a:effectLst/>
                        <a:latin typeface="Arial Nova"/>
                      </a:endParaRPr>
                    </a:p>
                  </a:txBody>
                  <a:tcPr marL="125178" marR="125178" marT="62589" marB="62589"/>
                </a:tc>
                <a:extLst>
                  <a:ext uri="{0D108BD9-81ED-4DB2-BD59-A6C34878D82A}">
                    <a16:rowId xmlns:a16="http://schemas.microsoft.com/office/drawing/2014/main" val="2695343948"/>
                  </a:ext>
                </a:extLst>
              </a:tr>
              <a:tr h="509442">
                <a:tc>
                  <a:txBody>
                    <a:bodyPr/>
                    <a:lstStyle/>
                    <a:p>
                      <a:pPr algn="ctr" rtl="0" fontAlgn="base">
                        <a:lnSpc>
                          <a:spcPts val="2006"/>
                        </a:lnSpc>
                      </a:pPr>
                      <a:r>
                        <a:rPr lang="lv-LV" sz="2200" b="0">
                          <a:solidFill>
                            <a:srgbClr val="664790"/>
                          </a:solidFill>
                          <a:effectLst/>
                        </a:rPr>
                        <a:t>2022 </a:t>
                      </a:r>
                      <a:endParaRPr lang="lv-LV" b="0" i="0">
                        <a:solidFill>
                          <a:srgbClr val="664790"/>
                        </a:solidFill>
                        <a:effectLst/>
                        <a:latin typeface="Arial Nova"/>
                      </a:endParaRPr>
                    </a:p>
                  </a:txBody>
                  <a:tcPr marL="125178" marR="125178" marT="62589" marB="62589"/>
                </a:tc>
                <a:tc>
                  <a:txBody>
                    <a:bodyPr/>
                    <a:lstStyle/>
                    <a:p>
                      <a:pPr algn="ctr" rtl="0" fontAlgn="base">
                        <a:lnSpc>
                          <a:spcPts val="2006"/>
                        </a:lnSpc>
                      </a:pPr>
                      <a:r>
                        <a:rPr lang="lv-LV" sz="2200" b="0">
                          <a:solidFill>
                            <a:srgbClr val="664790"/>
                          </a:solidFill>
                          <a:effectLst/>
                        </a:rPr>
                        <a:t>147 </a:t>
                      </a:r>
                      <a:endParaRPr lang="lv-LV" b="0" i="0">
                        <a:solidFill>
                          <a:srgbClr val="664790"/>
                        </a:solidFill>
                        <a:effectLst/>
                        <a:latin typeface="Arial Nova"/>
                      </a:endParaRPr>
                    </a:p>
                  </a:txBody>
                  <a:tcPr marL="125178" marR="125178" marT="62589" marB="62589"/>
                </a:tc>
                <a:extLst>
                  <a:ext uri="{0D108BD9-81ED-4DB2-BD59-A6C34878D82A}">
                    <a16:rowId xmlns:a16="http://schemas.microsoft.com/office/drawing/2014/main" val="4017848166"/>
                  </a:ext>
                </a:extLst>
              </a:tr>
              <a:tr h="509442">
                <a:tc>
                  <a:txBody>
                    <a:bodyPr/>
                    <a:lstStyle/>
                    <a:p>
                      <a:pPr algn="ctr" rtl="0" fontAlgn="base">
                        <a:lnSpc>
                          <a:spcPts val="2006"/>
                        </a:lnSpc>
                      </a:pPr>
                      <a:r>
                        <a:rPr lang="lv-LV" sz="2200" b="0">
                          <a:solidFill>
                            <a:srgbClr val="664790"/>
                          </a:solidFill>
                          <a:effectLst/>
                        </a:rPr>
                        <a:t>2023 </a:t>
                      </a:r>
                      <a:endParaRPr lang="lv-LV" b="0" i="0">
                        <a:solidFill>
                          <a:srgbClr val="664790"/>
                        </a:solidFill>
                        <a:effectLst/>
                        <a:latin typeface="Arial Nova"/>
                      </a:endParaRPr>
                    </a:p>
                  </a:txBody>
                  <a:tcPr marL="125178" marR="125178" marT="62589" marB="62589"/>
                </a:tc>
                <a:tc>
                  <a:txBody>
                    <a:bodyPr/>
                    <a:lstStyle/>
                    <a:p>
                      <a:pPr algn="ctr" rtl="0" fontAlgn="base">
                        <a:lnSpc>
                          <a:spcPts val="2006"/>
                        </a:lnSpc>
                      </a:pPr>
                      <a:r>
                        <a:rPr lang="lv-LV" sz="2200" b="0">
                          <a:solidFill>
                            <a:srgbClr val="664790"/>
                          </a:solidFill>
                          <a:effectLst/>
                        </a:rPr>
                        <a:t>107 </a:t>
                      </a:r>
                      <a:endParaRPr lang="lv-LV" b="0" i="0">
                        <a:solidFill>
                          <a:srgbClr val="664790"/>
                        </a:solidFill>
                        <a:effectLst/>
                        <a:latin typeface="Arial Nova"/>
                      </a:endParaRPr>
                    </a:p>
                  </a:txBody>
                  <a:tcPr marL="125178" marR="125178" marT="62589" marB="62589"/>
                </a:tc>
                <a:extLst>
                  <a:ext uri="{0D108BD9-81ED-4DB2-BD59-A6C34878D82A}">
                    <a16:rowId xmlns:a16="http://schemas.microsoft.com/office/drawing/2014/main" val="1725196352"/>
                  </a:ext>
                </a:extLst>
              </a:tr>
              <a:tr h="509442">
                <a:tc>
                  <a:txBody>
                    <a:bodyPr/>
                    <a:lstStyle/>
                    <a:p>
                      <a:pPr algn="ctr" rtl="0" fontAlgn="base">
                        <a:lnSpc>
                          <a:spcPts val="2006"/>
                        </a:lnSpc>
                      </a:pPr>
                      <a:r>
                        <a:rPr lang="lv-LV" sz="2200" b="0">
                          <a:solidFill>
                            <a:srgbClr val="664790"/>
                          </a:solidFill>
                          <a:effectLst/>
                        </a:rPr>
                        <a:t>2024 </a:t>
                      </a:r>
                      <a:endParaRPr lang="lv-LV" b="0" i="0">
                        <a:solidFill>
                          <a:srgbClr val="664790"/>
                        </a:solidFill>
                        <a:effectLst/>
                        <a:latin typeface="Arial Nova"/>
                      </a:endParaRPr>
                    </a:p>
                  </a:txBody>
                  <a:tcPr marL="125178" marR="125178" marT="62589" marB="62589"/>
                </a:tc>
                <a:tc>
                  <a:txBody>
                    <a:bodyPr/>
                    <a:lstStyle/>
                    <a:p>
                      <a:pPr algn="ctr" rtl="0" fontAlgn="base">
                        <a:lnSpc>
                          <a:spcPts val="2006"/>
                        </a:lnSpc>
                      </a:pPr>
                      <a:r>
                        <a:rPr lang="lv-LV" sz="2200" b="0" dirty="0">
                          <a:solidFill>
                            <a:srgbClr val="664790"/>
                          </a:solidFill>
                          <a:effectLst/>
                        </a:rPr>
                        <a:t>98* </a:t>
                      </a:r>
                      <a:endParaRPr lang="lv-LV" b="0" i="0" dirty="0">
                        <a:solidFill>
                          <a:srgbClr val="664790"/>
                        </a:solidFill>
                        <a:effectLst/>
                        <a:latin typeface="Arial Nova"/>
                      </a:endParaRPr>
                    </a:p>
                  </a:txBody>
                  <a:tcPr marL="125178" marR="125178" marT="62589" marB="62589"/>
                </a:tc>
                <a:extLst>
                  <a:ext uri="{0D108BD9-81ED-4DB2-BD59-A6C34878D82A}">
                    <a16:rowId xmlns:a16="http://schemas.microsoft.com/office/drawing/2014/main" val="2739023163"/>
                  </a:ext>
                </a:extLst>
              </a:tr>
            </a:tbl>
          </a:graphicData>
        </a:graphic>
      </p:graphicFrame>
      <p:sp>
        <p:nvSpPr>
          <p:cNvPr id="4" name="TextBox 3">
            <a:extLst>
              <a:ext uri="{FF2B5EF4-FFF2-40B4-BE49-F238E27FC236}">
                <a16:creationId xmlns:a16="http://schemas.microsoft.com/office/drawing/2014/main" id="{93EC3C94-BEFD-6163-0736-39D9345A5307}"/>
              </a:ext>
            </a:extLst>
          </p:cNvPr>
          <p:cNvSpPr txBox="1"/>
          <p:nvPr/>
        </p:nvSpPr>
        <p:spPr>
          <a:xfrm>
            <a:off x="7927009" y="2206487"/>
            <a:ext cx="405737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dirty="0">
                <a:solidFill>
                  <a:srgbClr val="664790"/>
                </a:solidFill>
                <a:latin typeface="Verdana" panose="020B0604030504040204" pitchFamily="34" charset="0"/>
                <a:ea typeface="Verdana" panose="020B0604030504040204" pitchFamily="34" charset="0"/>
              </a:rPr>
              <a:t>2023. gadā ar </a:t>
            </a:r>
            <a:r>
              <a:rPr lang="lv-LV" sz="1600" b="1" dirty="0" err="1">
                <a:solidFill>
                  <a:srgbClr val="664790"/>
                </a:solidFill>
                <a:latin typeface="Verdana" panose="020B0604030504040204" pitchFamily="34" charset="0"/>
                <a:ea typeface="Verdana" panose="020B0604030504040204" pitchFamily="34" charset="0"/>
              </a:rPr>
              <a:t>surdotulka</a:t>
            </a:r>
            <a:r>
              <a:rPr lang="lv-LV" sz="1600" b="1" dirty="0">
                <a:solidFill>
                  <a:srgbClr val="664790"/>
                </a:solidFill>
                <a:latin typeface="Verdana" panose="020B0604030504040204" pitchFamily="34" charset="0"/>
                <a:ea typeface="Verdana" panose="020B0604030504040204" pitchFamily="34" charset="0"/>
              </a:rPr>
              <a:t> atbalstu 2 personas </a:t>
            </a:r>
            <a:r>
              <a:rPr lang="lv-LV" sz="1600" dirty="0">
                <a:solidFill>
                  <a:srgbClr val="664790"/>
                </a:solidFill>
                <a:latin typeface="Verdana" panose="020B0604030504040204" pitchFamily="34" charset="0"/>
                <a:ea typeface="Verdana" panose="020B0604030504040204" pitchFamily="34" charset="0"/>
              </a:rPr>
              <a:t>ieguva augstāko izglītību, savukārt 2024. gadā – </a:t>
            </a:r>
            <a:r>
              <a:rPr lang="lv-LV" sz="1600" b="1" dirty="0">
                <a:solidFill>
                  <a:srgbClr val="664790"/>
                </a:solidFill>
                <a:latin typeface="Verdana" panose="020B0604030504040204" pitchFamily="34" charset="0"/>
                <a:ea typeface="Verdana" panose="020B0604030504040204" pitchFamily="34" charset="0"/>
              </a:rPr>
              <a:t>1 persona</a:t>
            </a:r>
            <a:r>
              <a:rPr lang="lv-LV" sz="1600" dirty="0">
                <a:solidFill>
                  <a:srgbClr val="664790"/>
                </a:solidFill>
                <a:latin typeface="Verdana" panose="020B0604030504040204" pitchFamily="34" charset="0"/>
                <a:ea typeface="Verdana" panose="020B0604030504040204" pitchFamily="34" charset="0"/>
              </a:rPr>
              <a:t>. Salīdzinājumam augstākās izglītības programmās 2014.gadā studēja </a:t>
            </a:r>
            <a:r>
              <a:rPr lang="lv-LV" sz="1600" b="1" dirty="0">
                <a:solidFill>
                  <a:srgbClr val="664790"/>
                </a:solidFill>
                <a:latin typeface="Verdana" panose="020B0604030504040204" pitchFamily="34" charset="0"/>
                <a:ea typeface="Verdana" panose="020B0604030504040204" pitchFamily="34" charset="0"/>
              </a:rPr>
              <a:t>17 studējošie </a:t>
            </a:r>
            <a:r>
              <a:rPr lang="lv-LV" sz="1600" dirty="0">
                <a:solidFill>
                  <a:srgbClr val="664790"/>
                </a:solidFill>
                <a:latin typeface="Verdana" panose="020B0604030504040204" pitchFamily="34" charset="0"/>
                <a:ea typeface="Verdana" panose="020B0604030504040204" pitchFamily="34" charset="0"/>
              </a:rPr>
              <a:t>2016.gadā -</a:t>
            </a:r>
            <a:r>
              <a:rPr lang="lv-LV" sz="1600" b="1" dirty="0">
                <a:solidFill>
                  <a:srgbClr val="664790"/>
                </a:solidFill>
                <a:latin typeface="Verdana" panose="020B0604030504040204" pitchFamily="34" charset="0"/>
                <a:ea typeface="Verdana" panose="020B0604030504040204" pitchFamily="34" charset="0"/>
              </a:rPr>
              <a:t>16 studējošie </a:t>
            </a:r>
            <a:r>
              <a:rPr lang="lv-LV" sz="1600" dirty="0">
                <a:solidFill>
                  <a:srgbClr val="664790"/>
                </a:solidFill>
                <a:latin typeface="Verdana" panose="020B0604030504040204" pitchFamily="34" charset="0"/>
                <a:ea typeface="Verdana" panose="020B0604030504040204" pitchFamily="34" charset="0"/>
              </a:rPr>
              <a:t>ar </a:t>
            </a:r>
            <a:r>
              <a:rPr lang="lv-LV" sz="1600" dirty="0" err="1">
                <a:solidFill>
                  <a:srgbClr val="664790"/>
                </a:solidFill>
                <a:latin typeface="Verdana" panose="020B0604030504040204" pitchFamily="34" charset="0"/>
                <a:ea typeface="Verdana" panose="020B0604030504040204" pitchFamily="34" charset="0"/>
              </a:rPr>
              <a:t>surdotulka</a:t>
            </a:r>
            <a:r>
              <a:rPr lang="lv-LV" sz="1600" dirty="0">
                <a:solidFill>
                  <a:srgbClr val="664790"/>
                </a:solidFill>
                <a:latin typeface="Verdana" panose="020B0604030504040204" pitchFamily="34" charset="0"/>
                <a:ea typeface="Verdana" panose="020B0604030504040204" pitchFamily="34" charset="0"/>
              </a:rPr>
              <a:t> atbalstu. </a:t>
            </a:r>
            <a:endParaRPr lang="en-US" sz="1600" dirty="0">
              <a:solidFill>
                <a:srgbClr val="664790"/>
              </a:solidFill>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EB906846-C173-1975-B518-9A9476ABEFA7}"/>
              </a:ext>
            </a:extLst>
          </p:cNvPr>
          <p:cNvPicPr>
            <a:picLocks noChangeAspect="1"/>
          </p:cNvPicPr>
          <p:nvPr/>
        </p:nvPicPr>
        <p:blipFill>
          <a:blip r:embed="rId3"/>
          <a:stretch>
            <a:fillRect/>
          </a:stretch>
        </p:blipFill>
        <p:spPr>
          <a:xfrm>
            <a:off x="9631293" y="383899"/>
            <a:ext cx="1002194" cy="7893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8"/>
          <p:cNvSpPr txBox="1">
            <a:spLocks noGrp="1"/>
          </p:cNvSpPr>
          <p:nvPr>
            <p:ph type="title"/>
          </p:nvPr>
        </p:nvSpPr>
        <p:spPr>
          <a:xfrm>
            <a:off x="550931" y="312764"/>
            <a:ext cx="8290038" cy="1087598"/>
          </a:xfrm>
          <a:prstGeom prst="rect">
            <a:avLst/>
          </a:prstGeom>
          <a:noFill/>
          <a:ln>
            <a:noFill/>
          </a:ln>
        </p:spPr>
        <p:txBody>
          <a:bodyPr spcFirstLastPara="1" wrap="square" lIns="0" tIns="45700" rIns="91425" bIns="45700" anchor="ctr" anchorCtr="0">
            <a:noAutofit/>
          </a:bodyPr>
          <a:lstStyle/>
          <a:p>
            <a:r>
              <a:rPr lang="lv-LV" sz="3200" dirty="0">
                <a:solidFill>
                  <a:srgbClr val="664790"/>
                </a:solidFill>
                <a:latin typeface="Verdana"/>
                <a:ea typeface="Verdana"/>
                <a:cs typeface="Calibri Light"/>
              </a:rPr>
              <a:t>Speciālās izglītības pedagogu sagatavošana </a:t>
            </a:r>
            <a:endParaRPr lang="en-US" dirty="0">
              <a:solidFill>
                <a:srgbClr val="664790"/>
              </a:solidFill>
            </a:endParaRPr>
          </a:p>
        </p:txBody>
      </p:sp>
      <p:sp>
        <p:nvSpPr>
          <p:cNvPr id="574" name="Google Shape;574;p48"/>
          <p:cNvSpPr txBox="1">
            <a:spLocks noGrp="1"/>
          </p:cNvSpPr>
          <p:nvPr>
            <p:ph type="ftr" idx="11"/>
          </p:nvPr>
        </p:nvSpPr>
        <p:spPr>
          <a:xfrm>
            <a:off x="2280053" y="6566069"/>
            <a:ext cx="3086100" cy="291510"/>
          </a:xfrm>
          <a:prstGeom prst="rect">
            <a:avLst/>
          </a:prstGeom>
          <a:noFill/>
          <a:ln>
            <a:noFill/>
          </a:ln>
        </p:spPr>
        <p:txBody>
          <a:bodyPr spcFirstLastPara="1" wrap="square" lIns="108000" tIns="36000" rIns="36000" bIns="36000" anchor="ctr" anchorCtr="0">
            <a:noAutofit/>
          </a:bodyPr>
          <a:lstStyle/>
          <a:p>
            <a:r>
              <a:rPr lang="lv-LV"/>
              <a:t>Slaidi ar tekstu un grafikām</a:t>
            </a:r>
            <a:endParaRPr/>
          </a:p>
        </p:txBody>
      </p:sp>
      <p:sp>
        <p:nvSpPr>
          <p:cNvPr id="575" name="Google Shape;575;p48"/>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16</a:t>
            </a:fld>
            <a:endParaRPr/>
          </a:p>
        </p:txBody>
      </p:sp>
      <p:pic>
        <p:nvPicPr>
          <p:cNvPr id="589" name="Google Shape;589;p48"/>
          <p:cNvPicPr preferRelativeResize="0"/>
          <p:nvPr/>
        </p:nvPicPr>
        <p:blipFill rotWithShape="1">
          <a:blip r:embed="rId3">
            <a:alphaModFix/>
          </a:blip>
          <a:srcRect/>
          <a:stretch/>
        </p:blipFill>
        <p:spPr>
          <a:xfrm>
            <a:off x="9055871" y="315298"/>
            <a:ext cx="964611" cy="964611"/>
          </a:xfrm>
          <a:prstGeom prst="rect">
            <a:avLst/>
          </a:prstGeom>
          <a:noFill/>
          <a:ln>
            <a:noFill/>
          </a:ln>
        </p:spPr>
      </p:pic>
      <p:grpSp>
        <p:nvGrpSpPr>
          <p:cNvPr id="18" name="Group 17">
            <a:extLst>
              <a:ext uri="{FF2B5EF4-FFF2-40B4-BE49-F238E27FC236}">
                <a16:creationId xmlns:a16="http://schemas.microsoft.com/office/drawing/2014/main" id="{D4B8FB4F-6E19-5860-B402-C21CEF57EEAC}"/>
              </a:ext>
            </a:extLst>
          </p:cNvPr>
          <p:cNvGrpSpPr/>
          <p:nvPr/>
        </p:nvGrpSpPr>
        <p:grpSpPr>
          <a:xfrm>
            <a:off x="629788" y="2444262"/>
            <a:ext cx="5042592" cy="3652325"/>
            <a:chOff x="-1" y="2687411"/>
            <a:chExt cx="4774431" cy="3329792"/>
          </a:xfrm>
          <a:noFill/>
        </p:grpSpPr>
        <p:sp>
          <p:nvSpPr>
            <p:cNvPr id="4" name="Rectangle 7">
              <a:extLst>
                <a:ext uri="{FF2B5EF4-FFF2-40B4-BE49-F238E27FC236}">
                  <a16:creationId xmlns:a16="http://schemas.microsoft.com/office/drawing/2014/main" id="{134C9E5B-0D9F-D0F1-AA0B-8B53B2FB5264}"/>
                </a:ext>
              </a:extLst>
            </p:cNvPr>
            <p:cNvSpPr>
              <a:spLocks noChangeArrowheads="1"/>
            </p:cNvSpPr>
            <p:nvPr/>
          </p:nvSpPr>
          <p:spPr bwMode="auto">
            <a:xfrm>
              <a:off x="0" y="2687411"/>
              <a:ext cx="4774430" cy="1069516"/>
            </a:xfrm>
            <a:prstGeom prst="rect">
              <a:avLst/>
            </a:prstGeom>
            <a:grpFill/>
            <a:ln>
              <a:solidFill>
                <a:srgbClr val="664790"/>
              </a:solidFill>
            </a:ln>
          </p:spPr>
          <p:txBody>
            <a:bodyPr vert="horz" wrap="square" lIns="1005840" tIns="274320" rIns="91440" bIns="45720" numCol="1" anchor="ctr" anchorCtr="0" compatLnSpc="1">
              <a:prstTxWarp prst="textNoShape">
                <a:avLst/>
              </a:prstTxWarp>
            </a:bodyPr>
            <a:lstStyle/>
            <a:p>
              <a:pPr>
                <a:defRPr/>
              </a:pPr>
              <a:endParaRPr lang="lv-LV" sz="2000" dirty="0">
                <a:solidFill>
                  <a:srgbClr val="664790"/>
                </a:solidFill>
                <a:latin typeface="Arial Nova"/>
                <a:ea typeface="+mn-ea"/>
              </a:endParaRPr>
            </a:p>
          </p:txBody>
        </p:sp>
        <p:sp>
          <p:nvSpPr>
            <p:cNvPr id="5" name="Rectangle 8">
              <a:extLst>
                <a:ext uri="{FF2B5EF4-FFF2-40B4-BE49-F238E27FC236}">
                  <a16:creationId xmlns:a16="http://schemas.microsoft.com/office/drawing/2014/main" id="{39339B72-845A-729C-34D1-500844E9F202}"/>
                </a:ext>
              </a:extLst>
            </p:cNvPr>
            <p:cNvSpPr>
              <a:spLocks noChangeArrowheads="1"/>
            </p:cNvSpPr>
            <p:nvPr/>
          </p:nvSpPr>
          <p:spPr bwMode="auto">
            <a:xfrm>
              <a:off x="-1" y="3761803"/>
              <a:ext cx="4376271" cy="1101017"/>
            </a:xfrm>
            <a:prstGeom prst="rect">
              <a:avLst/>
            </a:prstGeom>
            <a:grpFill/>
            <a:ln>
              <a:solidFill>
                <a:srgbClr val="664790"/>
              </a:solidFill>
            </a:ln>
          </p:spPr>
          <p:txBody>
            <a:bodyPr vert="horz" wrap="square" lIns="1005840" tIns="18288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664790"/>
                </a:solidFill>
                <a:effectLst/>
                <a:uLnTx/>
                <a:uFillTx/>
                <a:latin typeface="Source Sans Pro" charset="0"/>
                <a:ea typeface="+mn-ea"/>
                <a:cs typeface="+mn-cs"/>
              </a:endParaRPr>
            </a:p>
          </p:txBody>
        </p:sp>
        <p:sp>
          <p:nvSpPr>
            <p:cNvPr id="6" name="Rectangle 9">
              <a:extLst>
                <a:ext uri="{FF2B5EF4-FFF2-40B4-BE49-F238E27FC236}">
                  <a16:creationId xmlns:a16="http://schemas.microsoft.com/office/drawing/2014/main" id="{43D71196-C1B4-C1E1-B915-032DC8726912}"/>
                </a:ext>
              </a:extLst>
            </p:cNvPr>
            <p:cNvSpPr>
              <a:spLocks noChangeArrowheads="1"/>
            </p:cNvSpPr>
            <p:nvPr/>
          </p:nvSpPr>
          <p:spPr bwMode="auto">
            <a:xfrm>
              <a:off x="0" y="4866083"/>
              <a:ext cx="3631280" cy="1151120"/>
            </a:xfrm>
            <a:prstGeom prst="rect">
              <a:avLst/>
            </a:prstGeom>
            <a:grpFill/>
            <a:ln>
              <a:solidFill>
                <a:srgbClr val="664790"/>
              </a:solidFill>
            </a:ln>
          </p:spPr>
          <p:txBody>
            <a:bodyPr vert="horz" wrap="square" lIns="1005840" tIns="18288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664790"/>
                </a:solidFill>
                <a:effectLst/>
                <a:uLnTx/>
                <a:uFillTx/>
                <a:latin typeface="Source Sans Pro" charset="0"/>
                <a:ea typeface="+mn-ea"/>
                <a:cs typeface="+mn-cs"/>
              </a:endParaRPr>
            </a:p>
          </p:txBody>
        </p:sp>
        <p:sp>
          <p:nvSpPr>
            <p:cNvPr id="16" name="TextBox 15">
              <a:extLst>
                <a:ext uri="{FF2B5EF4-FFF2-40B4-BE49-F238E27FC236}">
                  <a16:creationId xmlns:a16="http://schemas.microsoft.com/office/drawing/2014/main" id="{24795D61-F51B-EC09-1421-A85091E6379E}"/>
                </a:ext>
              </a:extLst>
            </p:cNvPr>
            <p:cNvSpPr txBox="1"/>
            <p:nvPr/>
          </p:nvSpPr>
          <p:spPr>
            <a:xfrm>
              <a:off x="120696" y="3882196"/>
              <a:ext cx="3800371" cy="646331"/>
            </a:xfrm>
            <a:prstGeom prst="rect">
              <a:avLst/>
            </a:prstGeom>
            <a:grpFill/>
            <a:ln>
              <a:noFill/>
            </a:ln>
          </p:spPr>
          <p:txBody>
            <a:bodyPr wrap="square">
              <a:spAutoFit/>
            </a:bodyPr>
            <a:lstStyle/>
            <a:p>
              <a:pPr marL="0" marR="0" lvl="0" indent="0" algn="l" defTabSz="311150" rtl="0" eaLnBrk="1" fontAlgn="auto" latinLnBrk="0" hangingPunct="1">
                <a:lnSpc>
                  <a:spcPct val="90000"/>
                </a:lnSpc>
                <a:spcBef>
                  <a:spcPct val="0"/>
                </a:spcBef>
                <a:spcAft>
                  <a:spcPts val="0"/>
                </a:spcAft>
                <a:buClrTx/>
                <a:buSzTx/>
                <a:buFontTx/>
                <a:buNone/>
                <a:tabLst/>
                <a:defRPr/>
              </a:pPr>
              <a:r>
                <a:rPr kumimoji="0" lang="lv-LV" sz="2000" b="0" i="0" u="none" strike="noStrike" kern="0" cap="none" spc="0" normalizeH="0" baseline="0" noProof="0" dirty="0">
                  <a:ln>
                    <a:noFill/>
                  </a:ln>
                  <a:solidFill>
                    <a:srgbClr val="664790"/>
                  </a:solidFill>
                  <a:effectLst/>
                  <a:uLnTx/>
                  <a:uFillTx/>
                  <a:latin typeface="Arial Nova" panose="020B0504020202020204" pitchFamily="34" charset="0"/>
                  <a:ea typeface="Verdana" panose="020B0604030504040204" pitchFamily="34" charset="0"/>
                  <a:cs typeface="+mn-cs"/>
                </a:rPr>
                <a:t>Valsts budžeta vietas arī</a:t>
              </a:r>
            </a:p>
            <a:p>
              <a:pPr marL="0" marR="0" lvl="0" indent="0" algn="l" defTabSz="311150" rtl="0" eaLnBrk="1" fontAlgn="auto" latinLnBrk="0" hangingPunct="1">
                <a:lnSpc>
                  <a:spcPct val="90000"/>
                </a:lnSpc>
                <a:spcBef>
                  <a:spcPct val="0"/>
                </a:spcBef>
                <a:spcAft>
                  <a:spcPts val="0"/>
                </a:spcAft>
                <a:buClrTx/>
                <a:buSzTx/>
                <a:buFontTx/>
                <a:buNone/>
                <a:tabLst/>
                <a:defRPr/>
              </a:pPr>
              <a:r>
                <a:rPr kumimoji="0" lang="lv-LV" sz="2000" b="1" i="0" u="none" strike="noStrike" kern="0" cap="none" spc="0" normalizeH="0" baseline="0" noProof="0" dirty="0">
                  <a:ln>
                    <a:noFill/>
                  </a:ln>
                  <a:solidFill>
                    <a:srgbClr val="664790"/>
                  </a:solidFill>
                  <a:effectLst/>
                  <a:uLnTx/>
                  <a:uFillTx/>
                  <a:latin typeface="Arial Nova" panose="020B0504020202020204" pitchFamily="34" charset="0"/>
                  <a:ea typeface="Verdana" panose="020B0604030504040204" pitchFamily="34" charset="0"/>
                  <a:cs typeface="+mn-cs"/>
                </a:rPr>
                <a:t>nepilna laika </a:t>
              </a:r>
              <a:r>
                <a:rPr lang="lv-LV" sz="2000" b="1" dirty="0">
                  <a:solidFill>
                    <a:srgbClr val="664790"/>
                  </a:solidFill>
                  <a:latin typeface="Arial Nova" panose="020B0504020202020204" pitchFamily="34" charset="0"/>
                  <a:ea typeface="Verdana" panose="020B0604030504040204" pitchFamily="34" charset="0"/>
                  <a:cs typeface="+mn-cs"/>
                </a:rPr>
                <a:t>studijās</a:t>
              </a:r>
              <a:endParaRPr kumimoji="0" lang="lv-LV" sz="2000" b="1" i="0" u="none" strike="noStrike" kern="0" cap="none" spc="0" normalizeH="0" baseline="0" noProof="0" dirty="0">
                <a:ln>
                  <a:noFill/>
                </a:ln>
                <a:solidFill>
                  <a:srgbClr val="664790"/>
                </a:solidFill>
                <a:effectLst/>
                <a:uLnTx/>
                <a:uFillTx/>
                <a:latin typeface="Arial Nova" panose="020B0504020202020204" pitchFamily="34" charset="0"/>
                <a:ea typeface="Verdana" panose="020B0604030504040204" pitchFamily="34" charset="0"/>
                <a:cs typeface="+mn-cs"/>
              </a:endParaRPr>
            </a:p>
          </p:txBody>
        </p:sp>
        <p:sp>
          <p:nvSpPr>
            <p:cNvPr id="17" name="TextBox 16">
              <a:extLst>
                <a:ext uri="{FF2B5EF4-FFF2-40B4-BE49-F238E27FC236}">
                  <a16:creationId xmlns:a16="http://schemas.microsoft.com/office/drawing/2014/main" id="{7081F445-33AA-A7EC-62B3-9BEDB0EE7F6F}"/>
                </a:ext>
              </a:extLst>
            </p:cNvPr>
            <p:cNvSpPr txBox="1"/>
            <p:nvPr/>
          </p:nvSpPr>
          <p:spPr>
            <a:xfrm>
              <a:off x="123050" y="5041547"/>
              <a:ext cx="3295432" cy="646331"/>
            </a:xfrm>
            <a:prstGeom prst="rect">
              <a:avLst/>
            </a:prstGeom>
            <a:grpFill/>
            <a:ln>
              <a:noFill/>
            </a:ln>
          </p:spPr>
          <p:txBody>
            <a:bodyPr wrap="square">
              <a:spAutoFit/>
            </a:bodyPr>
            <a:lstStyle/>
            <a:p>
              <a:pPr marL="0" marR="0" lvl="0" indent="0" algn="l" defTabSz="622300" rtl="0" eaLnBrk="1" fontAlgn="auto" latinLnBrk="0" hangingPunct="1">
                <a:lnSpc>
                  <a:spcPct val="90000"/>
                </a:lnSpc>
                <a:spcBef>
                  <a:spcPct val="0"/>
                </a:spcBef>
                <a:spcAft>
                  <a:spcPts val="0"/>
                </a:spcAft>
                <a:buClrTx/>
                <a:buSzTx/>
                <a:buFontTx/>
                <a:buNone/>
                <a:tabLst/>
                <a:defRPr/>
              </a:pPr>
              <a:r>
                <a:rPr kumimoji="0" lang="lv-LV" sz="2000" b="1" i="0" u="none" strike="noStrike" kern="0" cap="none" spc="0" normalizeH="0" baseline="0" noProof="0" dirty="0">
                  <a:ln>
                    <a:noFill/>
                  </a:ln>
                  <a:solidFill>
                    <a:srgbClr val="664790"/>
                  </a:solidFill>
                  <a:effectLst/>
                  <a:uLnTx/>
                  <a:uFillTx/>
                  <a:latin typeface="Arial Nova" panose="020B0504020202020204" pitchFamily="34" charset="0"/>
                  <a:ea typeface="Verdana" panose="020B0604030504040204" pitchFamily="34" charset="0"/>
                  <a:cs typeface="Arial" panose="020B0604020202020204" pitchFamily="34" charset="0"/>
                </a:rPr>
                <a:t>Palielināts</a:t>
              </a:r>
              <a:r>
                <a:rPr kumimoji="0" lang="lv-LV" sz="2000" b="0" i="0" u="none" strike="noStrike" kern="0" cap="none" spc="0" normalizeH="0" baseline="0" noProof="0" dirty="0">
                  <a:ln>
                    <a:noFill/>
                  </a:ln>
                  <a:solidFill>
                    <a:srgbClr val="664790"/>
                  </a:solidFill>
                  <a:effectLst/>
                  <a:uLnTx/>
                  <a:uFillTx/>
                  <a:latin typeface="Arial Nova" panose="020B0504020202020204" pitchFamily="34" charset="0"/>
                  <a:ea typeface="Verdana" panose="020B0604030504040204" pitchFamily="34" charset="0"/>
                  <a:cs typeface="Arial" panose="020B0604020202020204" pitchFamily="34" charset="0"/>
                </a:rPr>
                <a:t> valsts budžeta vietu skaits</a:t>
              </a:r>
            </a:p>
          </p:txBody>
        </p:sp>
      </p:grpSp>
      <p:sp>
        <p:nvSpPr>
          <p:cNvPr id="19" name="TextBox 18">
            <a:extLst>
              <a:ext uri="{FF2B5EF4-FFF2-40B4-BE49-F238E27FC236}">
                <a16:creationId xmlns:a16="http://schemas.microsoft.com/office/drawing/2014/main" id="{F3207D31-68E3-725C-A674-A0485304952D}"/>
              </a:ext>
            </a:extLst>
          </p:cNvPr>
          <p:cNvSpPr txBox="1"/>
          <p:nvPr/>
        </p:nvSpPr>
        <p:spPr>
          <a:xfrm>
            <a:off x="6314662" y="1930400"/>
            <a:ext cx="56145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v-LV" sz="1800" b="1" dirty="0">
                <a:solidFill>
                  <a:srgbClr val="664790"/>
                </a:solidFill>
                <a:latin typeface="Verdana"/>
              </a:rPr>
              <a:t>Stipendijas saņemšanas nosacījumi</a:t>
            </a:r>
            <a:r>
              <a:rPr lang="en-US" sz="1800" dirty="0">
                <a:solidFill>
                  <a:srgbClr val="664790"/>
                </a:solidFill>
                <a:latin typeface="Verdana"/>
              </a:rPr>
              <a:t>​</a:t>
            </a:r>
          </a:p>
        </p:txBody>
      </p:sp>
      <p:graphicFrame>
        <p:nvGraphicFramePr>
          <p:cNvPr id="21" name="TextBox 30">
            <a:extLst>
              <a:ext uri="{FF2B5EF4-FFF2-40B4-BE49-F238E27FC236}">
                <a16:creationId xmlns:a16="http://schemas.microsoft.com/office/drawing/2014/main" id="{3CCB4F83-A116-01C1-3BE8-FBDE80FEF069}"/>
              </a:ext>
            </a:extLst>
          </p:cNvPr>
          <p:cNvGraphicFramePr/>
          <p:nvPr>
            <p:extLst>
              <p:ext uri="{D42A27DB-BD31-4B8C-83A1-F6EECF244321}">
                <p14:modId xmlns:p14="http://schemas.microsoft.com/office/powerpoint/2010/main" val="655574776"/>
              </p:ext>
            </p:extLst>
          </p:nvPr>
        </p:nvGraphicFramePr>
        <p:xfrm>
          <a:off x="6097214" y="2574710"/>
          <a:ext cx="5935323" cy="4125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2" name="TextBox 61">
            <a:extLst>
              <a:ext uri="{FF2B5EF4-FFF2-40B4-BE49-F238E27FC236}">
                <a16:creationId xmlns:a16="http://schemas.microsoft.com/office/drawing/2014/main" id="{A5C1025B-7147-F35D-9025-088E31535210}"/>
              </a:ext>
            </a:extLst>
          </p:cNvPr>
          <p:cNvSpPr txBox="1"/>
          <p:nvPr/>
        </p:nvSpPr>
        <p:spPr>
          <a:xfrm>
            <a:off x="750485" y="2676875"/>
            <a:ext cx="37285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2000" dirty="0">
                <a:solidFill>
                  <a:srgbClr val="664790"/>
                </a:solidFill>
                <a:latin typeface="Arial Nova"/>
              </a:rPr>
              <a:t>300 </a:t>
            </a:r>
            <a:r>
              <a:rPr lang="lv-LV" sz="2000" dirty="0" err="1">
                <a:solidFill>
                  <a:srgbClr val="664790"/>
                </a:solidFill>
                <a:latin typeface="Arial Nova"/>
              </a:rPr>
              <a:t>euro</a:t>
            </a:r>
            <a:r>
              <a:rPr lang="lv-LV" sz="2000" dirty="0">
                <a:solidFill>
                  <a:srgbClr val="664790"/>
                </a:solidFill>
                <a:latin typeface="Arial Nova"/>
              </a:rPr>
              <a:t>/mēnesī valsts budžeta stipendijas </a:t>
            </a:r>
            <a:r>
              <a:rPr lang="lv-LV" sz="2000" dirty="0" err="1">
                <a:solidFill>
                  <a:srgbClr val="664790"/>
                </a:solidFill>
                <a:latin typeface="Arial Nova"/>
              </a:rPr>
              <a:t>mērķgrupai</a:t>
            </a:r>
            <a:endParaRPr lang="en-US" dirty="0">
              <a:solidFill>
                <a:srgbClr val="66479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1"/>
          <p:cNvSpPr txBox="1">
            <a:spLocks noGrp="1"/>
          </p:cNvSpPr>
          <p:nvPr>
            <p:ph type="title"/>
          </p:nvPr>
        </p:nvSpPr>
        <p:spPr>
          <a:xfrm>
            <a:off x="440496" y="257547"/>
            <a:ext cx="8621343" cy="1142815"/>
          </a:xfrm>
          <a:prstGeom prst="rect">
            <a:avLst/>
          </a:prstGeom>
          <a:noFill/>
          <a:ln>
            <a:noFill/>
          </a:ln>
        </p:spPr>
        <p:txBody>
          <a:bodyPr spcFirstLastPara="1" wrap="square" lIns="0" tIns="45700" rIns="91425" bIns="45700" anchor="ctr" anchorCtr="0">
            <a:noAutofit/>
          </a:bodyPr>
          <a:lstStyle/>
          <a:p>
            <a:r>
              <a:rPr lang="lv-LV" sz="2400" dirty="0">
                <a:solidFill>
                  <a:srgbClr val="664790"/>
                </a:solidFill>
                <a:latin typeface="Verdana"/>
                <a:ea typeface="Verdana"/>
                <a:cs typeface="Calibri Light"/>
              </a:rPr>
              <a:t>Studējošo skaits speciālās izglītības studiju programmās </a:t>
            </a:r>
            <a:endParaRPr lang="en-US" sz="2400" dirty="0">
              <a:solidFill>
                <a:srgbClr val="664790"/>
              </a:solidFill>
            </a:endParaRPr>
          </a:p>
        </p:txBody>
      </p:sp>
      <p:sp>
        <p:nvSpPr>
          <p:cNvPr id="466" name="Google Shape;466;p41"/>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17</a:t>
            </a:fld>
            <a:endParaRPr/>
          </a:p>
        </p:txBody>
      </p:sp>
      <p:graphicFrame>
        <p:nvGraphicFramePr>
          <p:cNvPr id="3" name="Table 2">
            <a:extLst>
              <a:ext uri="{FF2B5EF4-FFF2-40B4-BE49-F238E27FC236}">
                <a16:creationId xmlns:a16="http://schemas.microsoft.com/office/drawing/2014/main" id="{701F1EBB-C8C3-1093-42EA-91FD59BBAE62}"/>
              </a:ext>
            </a:extLst>
          </p:cNvPr>
          <p:cNvGraphicFramePr>
            <a:graphicFrameLocks noGrp="1"/>
          </p:cNvGraphicFramePr>
          <p:nvPr>
            <p:extLst>
              <p:ext uri="{D42A27DB-BD31-4B8C-83A1-F6EECF244321}">
                <p14:modId xmlns:p14="http://schemas.microsoft.com/office/powerpoint/2010/main" val="3493430326"/>
              </p:ext>
            </p:extLst>
          </p:nvPr>
        </p:nvGraphicFramePr>
        <p:xfrm>
          <a:off x="871746" y="2401325"/>
          <a:ext cx="10697951" cy="3504174"/>
        </p:xfrm>
        <a:graphic>
          <a:graphicData uri="http://schemas.openxmlformats.org/drawingml/2006/table">
            <a:tbl>
              <a:tblPr>
                <a:tableStyleId>{B301B821-A1FF-4177-AEE7-76D212191A09}</a:tableStyleId>
              </a:tblPr>
              <a:tblGrid>
                <a:gridCol w="1278315">
                  <a:extLst>
                    <a:ext uri="{9D8B030D-6E8A-4147-A177-3AD203B41FA5}">
                      <a16:colId xmlns:a16="http://schemas.microsoft.com/office/drawing/2014/main" val="1598067217"/>
                    </a:ext>
                  </a:extLst>
                </a:gridCol>
                <a:gridCol w="1287317">
                  <a:extLst>
                    <a:ext uri="{9D8B030D-6E8A-4147-A177-3AD203B41FA5}">
                      <a16:colId xmlns:a16="http://schemas.microsoft.com/office/drawing/2014/main" val="3564890260"/>
                    </a:ext>
                  </a:extLst>
                </a:gridCol>
                <a:gridCol w="903591">
                  <a:extLst>
                    <a:ext uri="{9D8B030D-6E8A-4147-A177-3AD203B41FA5}">
                      <a16:colId xmlns:a16="http://schemas.microsoft.com/office/drawing/2014/main" val="1026764820"/>
                    </a:ext>
                  </a:extLst>
                </a:gridCol>
                <a:gridCol w="903591">
                  <a:extLst>
                    <a:ext uri="{9D8B030D-6E8A-4147-A177-3AD203B41FA5}">
                      <a16:colId xmlns:a16="http://schemas.microsoft.com/office/drawing/2014/main" val="1613937770"/>
                    </a:ext>
                  </a:extLst>
                </a:gridCol>
                <a:gridCol w="903591">
                  <a:extLst>
                    <a:ext uri="{9D8B030D-6E8A-4147-A177-3AD203B41FA5}">
                      <a16:colId xmlns:a16="http://schemas.microsoft.com/office/drawing/2014/main" val="3487100184"/>
                    </a:ext>
                  </a:extLst>
                </a:gridCol>
                <a:gridCol w="903591">
                  <a:extLst>
                    <a:ext uri="{9D8B030D-6E8A-4147-A177-3AD203B41FA5}">
                      <a16:colId xmlns:a16="http://schemas.microsoft.com/office/drawing/2014/main" val="337608209"/>
                    </a:ext>
                  </a:extLst>
                </a:gridCol>
                <a:gridCol w="903591">
                  <a:extLst>
                    <a:ext uri="{9D8B030D-6E8A-4147-A177-3AD203B41FA5}">
                      <a16:colId xmlns:a16="http://schemas.microsoft.com/office/drawing/2014/main" val="1908120194"/>
                    </a:ext>
                  </a:extLst>
                </a:gridCol>
                <a:gridCol w="903591">
                  <a:extLst>
                    <a:ext uri="{9D8B030D-6E8A-4147-A177-3AD203B41FA5}">
                      <a16:colId xmlns:a16="http://schemas.microsoft.com/office/drawing/2014/main" val="1925490721"/>
                    </a:ext>
                  </a:extLst>
                </a:gridCol>
                <a:gridCol w="903591">
                  <a:extLst>
                    <a:ext uri="{9D8B030D-6E8A-4147-A177-3AD203B41FA5}">
                      <a16:colId xmlns:a16="http://schemas.microsoft.com/office/drawing/2014/main" val="2422218050"/>
                    </a:ext>
                  </a:extLst>
                </a:gridCol>
                <a:gridCol w="903591">
                  <a:extLst>
                    <a:ext uri="{9D8B030D-6E8A-4147-A177-3AD203B41FA5}">
                      <a16:colId xmlns:a16="http://schemas.microsoft.com/office/drawing/2014/main" val="290372797"/>
                    </a:ext>
                  </a:extLst>
                </a:gridCol>
                <a:gridCol w="903591">
                  <a:extLst>
                    <a:ext uri="{9D8B030D-6E8A-4147-A177-3AD203B41FA5}">
                      <a16:colId xmlns:a16="http://schemas.microsoft.com/office/drawing/2014/main" val="413475729"/>
                    </a:ext>
                  </a:extLst>
                </a:gridCol>
              </a:tblGrid>
              <a:tr h="838534">
                <a:tc rowSpan="2">
                  <a:txBody>
                    <a:bodyPr/>
                    <a:lstStyle/>
                    <a:p>
                      <a:pPr algn="ctr" rtl="0" fontAlgn="base"/>
                      <a:r>
                        <a:rPr lang="en-US" sz="1600" b="1" dirty="0" err="1">
                          <a:solidFill>
                            <a:srgbClr val="664790"/>
                          </a:solidFill>
                          <a:effectLst/>
                        </a:rPr>
                        <a:t>Augstskola</a:t>
                      </a:r>
                      <a:endParaRPr lang="en-US" sz="1600" b="1" i="0" dirty="0">
                        <a:solidFill>
                          <a:srgbClr val="664790"/>
                        </a:solidFill>
                        <a:effectLst/>
                      </a:endParaRPr>
                    </a:p>
                  </a:txBody>
                  <a:tcPr anchor="ctr"/>
                </a:tc>
                <a:tc rowSpan="2">
                  <a:txBody>
                    <a:bodyPr/>
                    <a:lstStyle/>
                    <a:p>
                      <a:pPr algn="ctr" rtl="0" fontAlgn="base"/>
                      <a:r>
                        <a:rPr lang="lv-LV" sz="1600" b="1">
                          <a:solidFill>
                            <a:srgbClr val="664790"/>
                          </a:solidFill>
                          <a:effectLst/>
                        </a:rPr>
                        <a:t>Studiju p</a:t>
                      </a:r>
                      <a:r>
                        <a:rPr lang="en-US" sz="1600" b="1" err="1">
                          <a:solidFill>
                            <a:srgbClr val="664790"/>
                          </a:solidFill>
                          <a:effectLst/>
                        </a:rPr>
                        <a:t>rogramm</a:t>
                      </a:r>
                      <a:r>
                        <a:rPr lang="lv-LV" sz="1600" b="1" err="1">
                          <a:solidFill>
                            <a:srgbClr val="664790"/>
                          </a:solidFill>
                          <a:effectLst/>
                        </a:rPr>
                        <a:t>as</a:t>
                      </a:r>
                      <a:r>
                        <a:rPr lang="lv-LV" sz="1600" b="1">
                          <a:solidFill>
                            <a:srgbClr val="664790"/>
                          </a:solidFill>
                          <a:effectLst/>
                        </a:rPr>
                        <a:t> n</a:t>
                      </a:r>
                      <a:r>
                        <a:rPr lang="en-US" sz="1600" b="1" err="1">
                          <a:solidFill>
                            <a:srgbClr val="664790"/>
                          </a:solidFill>
                          <a:effectLst/>
                        </a:rPr>
                        <a:t>osaukums</a:t>
                      </a:r>
                      <a:r>
                        <a:rPr lang="en-US" sz="1600" b="1">
                          <a:solidFill>
                            <a:srgbClr val="664790"/>
                          </a:solidFill>
                          <a:effectLst/>
                        </a:rPr>
                        <a:t> </a:t>
                      </a:r>
                      <a:endParaRPr lang="en-US" sz="1600" b="1" i="0">
                        <a:solidFill>
                          <a:srgbClr val="664790"/>
                        </a:solidFill>
                        <a:effectLst/>
                      </a:endParaRPr>
                    </a:p>
                  </a:txBody>
                  <a:tcPr anchor="ctr"/>
                </a:tc>
                <a:tc gridSpan="3">
                  <a:txBody>
                    <a:bodyPr/>
                    <a:lstStyle/>
                    <a:p>
                      <a:pPr algn="ctr" rtl="0" fontAlgn="base"/>
                      <a:r>
                        <a:rPr lang="en-US" sz="1600" b="1" err="1">
                          <a:solidFill>
                            <a:srgbClr val="664790"/>
                          </a:solidFill>
                          <a:effectLst/>
                        </a:rPr>
                        <a:t>Absolventu</a:t>
                      </a:r>
                      <a:r>
                        <a:rPr lang="en-US" sz="1600" b="1">
                          <a:solidFill>
                            <a:srgbClr val="664790"/>
                          </a:solidFill>
                          <a:effectLst/>
                        </a:rPr>
                        <a:t> </a:t>
                      </a:r>
                      <a:r>
                        <a:rPr lang="en-US" sz="1600" b="1" err="1">
                          <a:solidFill>
                            <a:srgbClr val="664790"/>
                          </a:solidFill>
                          <a:effectLst/>
                        </a:rPr>
                        <a:t>skaits</a:t>
                      </a:r>
                      <a:r>
                        <a:rPr lang="en-US" sz="1600" b="1">
                          <a:solidFill>
                            <a:srgbClr val="664790"/>
                          </a:solidFill>
                          <a:effectLst/>
                        </a:rPr>
                        <a:t> </a:t>
                      </a:r>
                      <a:endParaRPr lang="lv-LV" sz="1600" b="1">
                        <a:solidFill>
                          <a:srgbClr val="664790"/>
                        </a:solidFill>
                        <a:effectLst/>
                      </a:endParaRPr>
                    </a:p>
                    <a:p>
                      <a:pPr algn="ctr" rtl="0" fontAlgn="base"/>
                      <a:r>
                        <a:rPr lang="lv-LV" sz="1600" b="1">
                          <a:solidFill>
                            <a:srgbClr val="664790"/>
                          </a:solidFill>
                          <a:effectLst/>
                        </a:rPr>
                        <a:t>2023./2024. ak. gadā</a:t>
                      </a:r>
                      <a:endParaRPr lang="en-US" sz="1600" b="1" i="0">
                        <a:solidFill>
                          <a:srgbClr val="664790"/>
                        </a:solidFill>
                        <a:effectLst/>
                      </a:endParaRPr>
                    </a:p>
                  </a:txBody>
                  <a:tcPr anchor="ctr"/>
                </a:tc>
                <a:tc hMerge="1">
                  <a:txBody>
                    <a:bodyPr/>
                    <a:lstStyle/>
                    <a:p>
                      <a:endParaRPr lang="en-GB"/>
                    </a:p>
                  </a:txBody>
                  <a:tcPr/>
                </a:tc>
                <a:tc hMerge="1">
                  <a:txBody>
                    <a:bodyPr/>
                    <a:lstStyle/>
                    <a:p>
                      <a:endParaRPr lang="en-GB"/>
                    </a:p>
                  </a:txBody>
                  <a:tcPr/>
                </a:tc>
                <a:tc gridSpan="3">
                  <a:txBody>
                    <a:bodyPr/>
                    <a:lstStyle/>
                    <a:p>
                      <a:pPr algn="ctr" rtl="0" fontAlgn="base"/>
                      <a:r>
                        <a:rPr lang="en-US" sz="1600" b="1" err="1">
                          <a:solidFill>
                            <a:srgbClr val="664790"/>
                          </a:solidFill>
                          <a:effectLst/>
                        </a:rPr>
                        <a:t>Imatrikulēto</a:t>
                      </a:r>
                      <a:r>
                        <a:rPr lang="en-US" sz="1600" b="1">
                          <a:solidFill>
                            <a:srgbClr val="664790"/>
                          </a:solidFill>
                          <a:effectLst/>
                        </a:rPr>
                        <a:t> </a:t>
                      </a:r>
                      <a:r>
                        <a:rPr lang="en-US" sz="1600" b="1" err="1">
                          <a:solidFill>
                            <a:srgbClr val="664790"/>
                          </a:solidFill>
                          <a:effectLst/>
                        </a:rPr>
                        <a:t>skaits</a:t>
                      </a:r>
                      <a:r>
                        <a:rPr lang="en-US" sz="1600" b="1">
                          <a:solidFill>
                            <a:srgbClr val="664790"/>
                          </a:solidFill>
                          <a:effectLst/>
                        </a:rPr>
                        <a:t> </a:t>
                      </a:r>
                      <a:endParaRPr lang="lv-LV" sz="1600" b="1">
                        <a:solidFill>
                          <a:srgbClr val="664790"/>
                        </a:solidFill>
                        <a:effectLst/>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lv-LV" sz="1600" b="1">
                          <a:solidFill>
                            <a:srgbClr val="664790"/>
                          </a:solidFill>
                          <a:effectLst/>
                        </a:rPr>
                        <a:t>2024./2025. ak. gadā</a:t>
                      </a:r>
                      <a:endParaRPr lang="en-US" sz="1600" b="1" i="0">
                        <a:solidFill>
                          <a:srgbClr val="664790"/>
                        </a:solidFill>
                        <a:effectLst/>
                      </a:endParaRPr>
                    </a:p>
                  </a:txBody>
                  <a:tcPr anchor="ctr"/>
                </a:tc>
                <a:tc hMerge="1">
                  <a:txBody>
                    <a:bodyPr/>
                    <a:lstStyle/>
                    <a:p>
                      <a:endParaRPr lang="en-GB"/>
                    </a:p>
                  </a:txBody>
                  <a:tcPr/>
                </a:tc>
                <a:tc hMerge="1">
                  <a:txBody>
                    <a:bodyPr/>
                    <a:lstStyle/>
                    <a:p>
                      <a:endParaRPr lang="en-GB"/>
                    </a:p>
                  </a:txBody>
                  <a:tcPr/>
                </a:tc>
                <a:tc gridSpan="3">
                  <a:txBody>
                    <a:bodyPr/>
                    <a:lstStyle/>
                    <a:p>
                      <a:pPr algn="ctr" rtl="0" fontAlgn="base"/>
                      <a:r>
                        <a:rPr lang="en-US" sz="1600" b="1" err="1">
                          <a:solidFill>
                            <a:srgbClr val="664790"/>
                          </a:solidFill>
                          <a:effectLst/>
                        </a:rPr>
                        <a:t>Studējošo</a:t>
                      </a:r>
                      <a:r>
                        <a:rPr lang="en-US" sz="1600" b="1">
                          <a:solidFill>
                            <a:srgbClr val="664790"/>
                          </a:solidFill>
                          <a:effectLst/>
                        </a:rPr>
                        <a:t> </a:t>
                      </a:r>
                      <a:r>
                        <a:rPr lang="en-US" sz="1600" b="1" err="1">
                          <a:solidFill>
                            <a:srgbClr val="664790"/>
                          </a:solidFill>
                          <a:effectLst/>
                        </a:rPr>
                        <a:t>skaits</a:t>
                      </a:r>
                      <a:r>
                        <a:rPr lang="en-US" sz="1600" b="1">
                          <a:solidFill>
                            <a:srgbClr val="664790"/>
                          </a:solidFill>
                          <a:effectLst/>
                        </a:rPr>
                        <a:t> 2024. gada </a:t>
                      </a:r>
                      <a:r>
                        <a:rPr lang="en-US" sz="1600" b="1" err="1">
                          <a:solidFill>
                            <a:srgbClr val="664790"/>
                          </a:solidFill>
                          <a:effectLst/>
                        </a:rPr>
                        <a:t>septembrī</a:t>
                      </a:r>
                      <a:r>
                        <a:rPr lang="en-US" sz="1600" b="1">
                          <a:solidFill>
                            <a:srgbClr val="664790"/>
                          </a:solidFill>
                          <a:effectLst/>
                        </a:rPr>
                        <a:t> </a:t>
                      </a:r>
                      <a:endParaRPr lang="en-US" sz="1600" b="1" i="0">
                        <a:solidFill>
                          <a:srgbClr val="664790"/>
                        </a:solidFill>
                        <a:effectLst/>
                      </a:endParaRP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07354846"/>
                  </a:ext>
                </a:extLst>
              </a:tr>
              <a:tr h="451108">
                <a:tc vMerge="1">
                  <a:txBody>
                    <a:bodyPr/>
                    <a:lstStyle/>
                    <a:p>
                      <a:endParaRPr lang="en-GB"/>
                    </a:p>
                  </a:txBody>
                  <a:tcPr/>
                </a:tc>
                <a:tc vMerge="1">
                  <a:txBody>
                    <a:bodyPr/>
                    <a:lstStyle/>
                    <a:p>
                      <a:pPr algn="l" rtl="0" fontAlgn="base"/>
                      <a:r>
                        <a:rPr lang="en-US" sz="1600" b="0" err="1">
                          <a:effectLst/>
                        </a:rPr>
                        <a:t>Nosaukums</a:t>
                      </a:r>
                      <a:r>
                        <a:rPr lang="en-US" sz="1600" b="0">
                          <a:effectLst/>
                        </a:rPr>
                        <a:t> </a:t>
                      </a:r>
                      <a:endParaRPr lang="en-US" sz="1600" b="0" i="0">
                        <a:effectLst/>
                      </a:endParaRPr>
                    </a:p>
                  </a:txBody>
                  <a:tcPr anchor="ctr"/>
                </a:tc>
                <a:tc>
                  <a:txBody>
                    <a:bodyPr/>
                    <a:lstStyle/>
                    <a:p>
                      <a:pPr algn="ctr" rtl="0" fontAlgn="base"/>
                      <a:r>
                        <a:rPr lang="en-US" sz="1600" b="0">
                          <a:solidFill>
                            <a:srgbClr val="664790"/>
                          </a:solidFill>
                          <a:effectLst/>
                        </a:rPr>
                        <a:t>PLK </a:t>
                      </a:r>
                      <a:endParaRPr lang="en-US" sz="1600" b="0" i="0">
                        <a:solidFill>
                          <a:srgbClr val="664790"/>
                        </a:solidFill>
                        <a:effectLst/>
                      </a:endParaRPr>
                    </a:p>
                  </a:txBody>
                  <a:tcPr anchor="ctr"/>
                </a:tc>
                <a:tc>
                  <a:txBody>
                    <a:bodyPr/>
                    <a:lstStyle/>
                    <a:p>
                      <a:pPr algn="ctr" rtl="0" fontAlgn="base"/>
                      <a:r>
                        <a:rPr lang="en-US" sz="1600" b="0">
                          <a:solidFill>
                            <a:srgbClr val="664790"/>
                          </a:solidFill>
                          <a:effectLst/>
                        </a:rPr>
                        <a:t>NLK </a:t>
                      </a:r>
                      <a:endParaRPr lang="en-US" sz="1600" b="0" i="0">
                        <a:solidFill>
                          <a:srgbClr val="664790"/>
                        </a:solidFill>
                        <a:effectLst/>
                      </a:endParaRPr>
                    </a:p>
                  </a:txBody>
                  <a:tcPr anchor="ctr"/>
                </a:tc>
                <a:tc>
                  <a:txBody>
                    <a:bodyPr/>
                    <a:lstStyle/>
                    <a:p>
                      <a:pPr algn="ctr" rtl="0" fontAlgn="base"/>
                      <a:r>
                        <a:rPr lang="en-US" sz="1600" b="1" err="1">
                          <a:solidFill>
                            <a:srgbClr val="664790"/>
                          </a:solidFill>
                          <a:effectLst/>
                        </a:rPr>
                        <a:t>Kopā</a:t>
                      </a:r>
                      <a:r>
                        <a:rPr lang="en-US" sz="1600" b="1">
                          <a:solidFill>
                            <a:srgbClr val="664790"/>
                          </a:solidFill>
                          <a:effectLst/>
                        </a:rPr>
                        <a:t> </a:t>
                      </a:r>
                      <a:endParaRPr lang="en-US" sz="1600" b="1" i="0">
                        <a:solidFill>
                          <a:srgbClr val="664790"/>
                        </a:solidFill>
                        <a:effectLst/>
                      </a:endParaRPr>
                    </a:p>
                  </a:txBody>
                  <a:tcPr anchor="ctr"/>
                </a:tc>
                <a:tc>
                  <a:txBody>
                    <a:bodyPr/>
                    <a:lstStyle/>
                    <a:p>
                      <a:pPr algn="ctr" rtl="0" fontAlgn="base"/>
                      <a:r>
                        <a:rPr lang="en-US" sz="1600" b="0">
                          <a:solidFill>
                            <a:srgbClr val="664790"/>
                          </a:solidFill>
                          <a:effectLst/>
                        </a:rPr>
                        <a:t>PLK </a:t>
                      </a:r>
                      <a:endParaRPr lang="en-US" sz="1600" b="0" i="0">
                        <a:solidFill>
                          <a:srgbClr val="664790"/>
                        </a:solidFill>
                        <a:effectLst/>
                      </a:endParaRPr>
                    </a:p>
                  </a:txBody>
                  <a:tcPr anchor="ctr"/>
                </a:tc>
                <a:tc>
                  <a:txBody>
                    <a:bodyPr/>
                    <a:lstStyle/>
                    <a:p>
                      <a:pPr algn="ctr" rtl="0" fontAlgn="base"/>
                      <a:r>
                        <a:rPr lang="en-US" sz="1600" b="0">
                          <a:solidFill>
                            <a:srgbClr val="664790"/>
                          </a:solidFill>
                          <a:effectLst/>
                        </a:rPr>
                        <a:t>NLK </a:t>
                      </a:r>
                      <a:endParaRPr lang="en-US" sz="1600" b="0" i="0">
                        <a:solidFill>
                          <a:srgbClr val="664790"/>
                        </a:solidFill>
                        <a:effectLst/>
                      </a:endParaRPr>
                    </a:p>
                  </a:txBody>
                  <a:tcPr anchor="ctr"/>
                </a:tc>
                <a:tc>
                  <a:txBody>
                    <a:bodyPr/>
                    <a:lstStyle/>
                    <a:p>
                      <a:pPr algn="ctr" rtl="0" fontAlgn="base"/>
                      <a:r>
                        <a:rPr lang="en-US" sz="1600" b="1" err="1">
                          <a:solidFill>
                            <a:srgbClr val="664790"/>
                          </a:solidFill>
                          <a:effectLst/>
                        </a:rPr>
                        <a:t>Kopā</a:t>
                      </a:r>
                      <a:r>
                        <a:rPr lang="en-US" sz="1600" b="0">
                          <a:solidFill>
                            <a:srgbClr val="664790"/>
                          </a:solidFill>
                          <a:effectLst/>
                        </a:rPr>
                        <a:t> </a:t>
                      </a:r>
                      <a:endParaRPr lang="en-US" sz="1600" b="0" i="0">
                        <a:solidFill>
                          <a:srgbClr val="664790"/>
                        </a:solidFill>
                        <a:effectLst/>
                      </a:endParaRPr>
                    </a:p>
                  </a:txBody>
                  <a:tcPr anchor="ctr"/>
                </a:tc>
                <a:tc>
                  <a:txBody>
                    <a:bodyPr/>
                    <a:lstStyle/>
                    <a:p>
                      <a:pPr algn="ctr" rtl="0" fontAlgn="base"/>
                      <a:r>
                        <a:rPr lang="en-US" sz="1600" b="0">
                          <a:solidFill>
                            <a:srgbClr val="664790"/>
                          </a:solidFill>
                          <a:effectLst/>
                        </a:rPr>
                        <a:t>PLK </a:t>
                      </a:r>
                      <a:endParaRPr lang="en-US" sz="1600" b="0" i="0">
                        <a:solidFill>
                          <a:srgbClr val="664790"/>
                        </a:solidFill>
                        <a:effectLst/>
                      </a:endParaRPr>
                    </a:p>
                  </a:txBody>
                  <a:tcPr anchor="ctr"/>
                </a:tc>
                <a:tc>
                  <a:txBody>
                    <a:bodyPr/>
                    <a:lstStyle/>
                    <a:p>
                      <a:pPr algn="ctr" rtl="0" fontAlgn="base"/>
                      <a:r>
                        <a:rPr lang="en-US" sz="1600" b="0">
                          <a:solidFill>
                            <a:srgbClr val="664790"/>
                          </a:solidFill>
                          <a:effectLst/>
                        </a:rPr>
                        <a:t>NLK </a:t>
                      </a:r>
                      <a:endParaRPr lang="en-US" sz="1600" b="0" i="0">
                        <a:solidFill>
                          <a:srgbClr val="664790"/>
                        </a:solidFill>
                        <a:effectLst/>
                      </a:endParaRPr>
                    </a:p>
                  </a:txBody>
                  <a:tcPr anchor="ctr"/>
                </a:tc>
                <a:tc>
                  <a:txBody>
                    <a:bodyPr/>
                    <a:lstStyle/>
                    <a:p>
                      <a:pPr algn="ctr" rtl="0" fontAlgn="base"/>
                      <a:r>
                        <a:rPr lang="en-US" sz="1600" b="1" err="1">
                          <a:solidFill>
                            <a:srgbClr val="664790"/>
                          </a:solidFill>
                          <a:effectLst/>
                        </a:rPr>
                        <a:t>Kopā</a:t>
                      </a:r>
                      <a:r>
                        <a:rPr lang="en-US" sz="1600" b="0">
                          <a:solidFill>
                            <a:srgbClr val="664790"/>
                          </a:solidFill>
                          <a:effectLst/>
                        </a:rPr>
                        <a:t> </a:t>
                      </a:r>
                      <a:endParaRPr lang="en-US" sz="1600" b="0" i="0">
                        <a:solidFill>
                          <a:srgbClr val="664790"/>
                        </a:solidFill>
                        <a:effectLst/>
                      </a:endParaRPr>
                    </a:p>
                  </a:txBody>
                  <a:tcPr anchor="ctr"/>
                </a:tc>
                <a:extLst>
                  <a:ext uri="{0D108BD9-81ED-4DB2-BD59-A6C34878D82A}">
                    <a16:rowId xmlns:a16="http://schemas.microsoft.com/office/drawing/2014/main" val="3948892466"/>
                  </a:ext>
                </a:extLst>
              </a:tr>
              <a:tr h="1107266">
                <a:tc>
                  <a:txBody>
                    <a:bodyPr/>
                    <a:lstStyle/>
                    <a:p>
                      <a:pPr algn="l" rtl="0" fontAlgn="base"/>
                      <a:r>
                        <a:rPr lang="lv-LV" sz="1600" b="1">
                          <a:solidFill>
                            <a:srgbClr val="664790"/>
                          </a:solidFill>
                          <a:effectLst/>
                        </a:rPr>
                        <a:t>Rēzeknes Tehnoloģiju akadēmija</a:t>
                      </a:r>
                      <a:endParaRPr lang="en-US" sz="1600" b="1" i="0">
                        <a:solidFill>
                          <a:srgbClr val="664790"/>
                        </a:solidFill>
                        <a:effectLst/>
                      </a:endParaRPr>
                    </a:p>
                  </a:txBody>
                  <a:tcPr/>
                </a:tc>
                <a:tc>
                  <a:txBody>
                    <a:bodyPr/>
                    <a:lstStyle/>
                    <a:p>
                      <a:pPr algn="ctr" rtl="0" fontAlgn="base"/>
                      <a:r>
                        <a:rPr lang="en-US" sz="1600" b="0" err="1">
                          <a:solidFill>
                            <a:srgbClr val="664790"/>
                          </a:solidFill>
                          <a:effectLst/>
                        </a:rPr>
                        <a:t>Speciālā</a:t>
                      </a:r>
                      <a:r>
                        <a:rPr lang="en-US" sz="1600" b="0">
                          <a:solidFill>
                            <a:srgbClr val="664790"/>
                          </a:solidFill>
                          <a:effectLst/>
                        </a:rPr>
                        <a:t> </a:t>
                      </a:r>
                      <a:r>
                        <a:rPr lang="en-US" sz="1600" b="0" err="1">
                          <a:solidFill>
                            <a:srgbClr val="664790"/>
                          </a:solidFill>
                          <a:effectLst/>
                        </a:rPr>
                        <a:t>izglītība</a:t>
                      </a:r>
                      <a:r>
                        <a:rPr lang="en-US" sz="1600" b="0">
                          <a:solidFill>
                            <a:srgbClr val="664790"/>
                          </a:solidFill>
                          <a:effectLst/>
                        </a:rPr>
                        <a:t> </a:t>
                      </a:r>
                      <a:endParaRPr lang="en-US" sz="1600" b="0" i="0">
                        <a:solidFill>
                          <a:srgbClr val="664790"/>
                        </a:solidFill>
                        <a:effectLst/>
                      </a:endParaRPr>
                    </a:p>
                  </a:txBody>
                  <a:tcPr anchor="ctr"/>
                </a:tc>
                <a:tc>
                  <a:txBody>
                    <a:bodyPr/>
                    <a:lstStyle/>
                    <a:p>
                      <a:pPr algn="ctr" rtl="0" fontAlgn="base"/>
                      <a:r>
                        <a:rPr lang="en-US" sz="1600" b="0">
                          <a:solidFill>
                            <a:srgbClr val="664790"/>
                          </a:solidFill>
                          <a:effectLst/>
                        </a:rPr>
                        <a:t>4 </a:t>
                      </a:r>
                      <a:endParaRPr lang="en-US" sz="1600" b="0" i="0">
                        <a:solidFill>
                          <a:srgbClr val="664790"/>
                        </a:solidFill>
                        <a:effectLst/>
                      </a:endParaRPr>
                    </a:p>
                  </a:txBody>
                  <a:tcPr anchor="ctr"/>
                </a:tc>
                <a:tc>
                  <a:txBody>
                    <a:bodyPr/>
                    <a:lstStyle/>
                    <a:p>
                      <a:pPr algn="ctr" rtl="0" fontAlgn="base"/>
                      <a:r>
                        <a:rPr lang="en-US" sz="1600" b="0">
                          <a:solidFill>
                            <a:srgbClr val="664790"/>
                          </a:solidFill>
                          <a:effectLst/>
                        </a:rPr>
                        <a:t>9 </a:t>
                      </a:r>
                      <a:endParaRPr lang="en-US" sz="1600" b="0" i="0">
                        <a:solidFill>
                          <a:srgbClr val="664790"/>
                        </a:solidFill>
                        <a:effectLst/>
                      </a:endParaRPr>
                    </a:p>
                  </a:txBody>
                  <a:tcPr anchor="ctr"/>
                </a:tc>
                <a:tc>
                  <a:txBody>
                    <a:bodyPr/>
                    <a:lstStyle/>
                    <a:p>
                      <a:pPr algn="ctr" rtl="0" fontAlgn="base"/>
                      <a:r>
                        <a:rPr lang="en-US" sz="1600" b="1">
                          <a:solidFill>
                            <a:srgbClr val="664790"/>
                          </a:solidFill>
                          <a:effectLst/>
                        </a:rPr>
                        <a:t>13 </a:t>
                      </a:r>
                      <a:endParaRPr lang="en-US" sz="1600" b="1" i="0">
                        <a:solidFill>
                          <a:srgbClr val="664790"/>
                        </a:solidFill>
                        <a:effectLst/>
                      </a:endParaRPr>
                    </a:p>
                  </a:txBody>
                  <a:tcPr anchor="ctr"/>
                </a:tc>
                <a:tc>
                  <a:txBody>
                    <a:bodyPr/>
                    <a:lstStyle/>
                    <a:p>
                      <a:pPr algn="ctr" rtl="0" fontAlgn="base"/>
                      <a:r>
                        <a:rPr lang="en-US" sz="1600" b="0">
                          <a:solidFill>
                            <a:srgbClr val="664790"/>
                          </a:solidFill>
                          <a:effectLst/>
                        </a:rPr>
                        <a:t>11 </a:t>
                      </a:r>
                      <a:endParaRPr lang="en-US" sz="1600" b="0" i="0">
                        <a:solidFill>
                          <a:srgbClr val="664790"/>
                        </a:solidFill>
                        <a:effectLst/>
                      </a:endParaRPr>
                    </a:p>
                  </a:txBody>
                  <a:tcPr anchor="ctr"/>
                </a:tc>
                <a:tc>
                  <a:txBody>
                    <a:bodyPr/>
                    <a:lstStyle/>
                    <a:p>
                      <a:pPr algn="ctr" rtl="0" fontAlgn="base"/>
                      <a:r>
                        <a:rPr lang="en-US" sz="1600" b="0">
                          <a:solidFill>
                            <a:srgbClr val="664790"/>
                          </a:solidFill>
                          <a:effectLst/>
                        </a:rPr>
                        <a:t>69 </a:t>
                      </a:r>
                      <a:endParaRPr lang="en-US" sz="1600" b="0" i="0">
                        <a:solidFill>
                          <a:srgbClr val="664790"/>
                        </a:solidFill>
                        <a:effectLst/>
                      </a:endParaRPr>
                    </a:p>
                  </a:txBody>
                  <a:tcPr anchor="ctr"/>
                </a:tc>
                <a:tc>
                  <a:txBody>
                    <a:bodyPr/>
                    <a:lstStyle/>
                    <a:p>
                      <a:pPr algn="ctr" rtl="0" fontAlgn="base"/>
                      <a:r>
                        <a:rPr lang="en-US" sz="1600" b="1">
                          <a:solidFill>
                            <a:srgbClr val="664790"/>
                          </a:solidFill>
                          <a:effectLst/>
                        </a:rPr>
                        <a:t>80 </a:t>
                      </a:r>
                      <a:endParaRPr lang="en-US" sz="1600" b="1" i="0">
                        <a:solidFill>
                          <a:srgbClr val="664790"/>
                        </a:solidFill>
                        <a:effectLst/>
                      </a:endParaRPr>
                    </a:p>
                  </a:txBody>
                  <a:tcPr anchor="ctr"/>
                </a:tc>
                <a:tc>
                  <a:txBody>
                    <a:bodyPr/>
                    <a:lstStyle/>
                    <a:p>
                      <a:pPr algn="ctr" rtl="0" fontAlgn="base"/>
                      <a:r>
                        <a:rPr lang="en-US" sz="1600" b="0">
                          <a:solidFill>
                            <a:srgbClr val="664790"/>
                          </a:solidFill>
                          <a:effectLst/>
                        </a:rPr>
                        <a:t>42 </a:t>
                      </a:r>
                      <a:endParaRPr lang="en-US" sz="1600" b="0" i="0">
                        <a:solidFill>
                          <a:srgbClr val="664790"/>
                        </a:solidFill>
                        <a:effectLst/>
                      </a:endParaRPr>
                    </a:p>
                  </a:txBody>
                  <a:tcPr anchor="ctr"/>
                </a:tc>
                <a:tc>
                  <a:txBody>
                    <a:bodyPr/>
                    <a:lstStyle/>
                    <a:p>
                      <a:pPr algn="ctr" rtl="0" fontAlgn="base"/>
                      <a:r>
                        <a:rPr lang="en-US" sz="1600" b="0">
                          <a:solidFill>
                            <a:srgbClr val="664790"/>
                          </a:solidFill>
                          <a:effectLst/>
                        </a:rPr>
                        <a:t>118 </a:t>
                      </a:r>
                      <a:endParaRPr lang="en-US" sz="1600" b="0" i="0">
                        <a:solidFill>
                          <a:srgbClr val="664790"/>
                        </a:solidFill>
                        <a:effectLst/>
                      </a:endParaRPr>
                    </a:p>
                  </a:txBody>
                  <a:tcPr anchor="ctr"/>
                </a:tc>
                <a:tc>
                  <a:txBody>
                    <a:bodyPr/>
                    <a:lstStyle/>
                    <a:p>
                      <a:pPr algn="ctr" rtl="0" fontAlgn="base"/>
                      <a:r>
                        <a:rPr lang="en-US" sz="1600" b="1">
                          <a:solidFill>
                            <a:srgbClr val="664790"/>
                          </a:solidFill>
                          <a:effectLst/>
                        </a:rPr>
                        <a:t>160 </a:t>
                      </a:r>
                      <a:endParaRPr lang="en-US" sz="1600" b="1" i="0">
                        <a:solidFill>
                          <a:srgbClr val="664790"/>
                        </a:solidFill>
                        <a:effectLst/>
                      </a:endParaRPr>
                    </a:p>
                  </a:txBody>
                  <a:tcPr anchor="ctr"/>
                </a:tc>
                <a:extLst>
                  <a:ext uri="{0D108BD9-81ED-4DB2-BD59-A6C34878D82A}">
                    <a16:rowId xmlns:a16="http://schemas.microsoft.com/office/drawing/2014/main" val="487672187"/>
                  </a:ext>
                </a:extLst>
              </a:tr>
              <a:tr h="1107266">
                <a:tc>
                  <a:txBody>
                    <a:bodyPr/>
                    <a:lstStyle/>
                    <a:p>
                      <a:pPr algn="l" rtl="0" fontAlgn="base"/>
                      <a:r>
                        <a:rPr lang="en-US" sz="1600" b="1">
                          <a:solidFill>
                            <a:srgbClr val="664790"/>
                          </a:solidFill>
                          <a:effectLst/>
                        </a:rPr>
                        <a:t>RTU </a:t>
                      </a:r>
                      <a:r>
                        <a:rPr lang="en-US" sz="1600" b="1" err="1">
                          <a:solidFill>
                            <a:srgbClr val="664790"/>
                          </a:solidFill>
                          <a:effectLst/>
                        </a:rPr>
                        <a:t>Liepāja</a:t>
                      </a:r>
                      <a:r>
                        <a:rPr lang="lv-LV" sz="1600" b="1">
                          <a:solidFill>
                            <a:srgbClr val="664790"/>
                          </a:solidFill>
                          <a:effectLst/>
                        </a:rPr>
                        <a:t>s akadēmija</a:t>
                      </a:r>
                      <a:endParaRPr lang="en-US" sz="1600" b="1" i="0">
                        <a:solidFill>
                          <a:srgbClr val="664790"/>
                        </a:solidFill>
                        <a:effectLst/>
                      </a:endParaRPr>
                    </a:p>
                  </a:txBody>
                  <a:tcPr/>
                </a:tc>
                <a:tc>
                  <a:txBody>
                    <a:bodyPr/>
                    <a:lstStyle/>
                    <a:p>
                      <a:pPr algn="ctr" rtl="0" fontAlgn="base"/>
                      <a:r>
                        <a:rPr lang="en-US" sz="1600" b="0" err="1">
                          <a:solidFill>
                            <a:srgbClr val="664790"/>
                          </a:solidFill>
                          <a:effectLst/>
                        </a:rPr>
                        <a:t>Logopēdija</a:t>
                      </a:r>
                      <a:r>
                        <a:rPr lang="en-US" sz="1600" b="0">
                          <a:solidFill>
                            <a:srgbClr val="664790"/>
                          </a:solidFill>
                          <a:effectLst/>
                        </a:rPr>
                        <a:t> </a:t>
                      </a:r>
                      <a:endParaRPr lang="en-US" sz="1600" b="0" i="0">
                        <a:solidFill>
                          <a:srgbClr val="664790"/>
                        </a:solidFill>
                        <a:effectLst/>
                      </a:endParaRPr>
                    </a:p>
                  </a:txBody>
                  <a:tcPr anchor="ctr"/>
                </a:tc>
                <a:tc>
                  <a:txBody>
                    <a:bodyPr/>
                    <a:lstStyle/>
                    <a:p>
                      <a:pPr algn="ctr" rtl="0" fontAlgn="base"/>
                      <a:r>
                        <a:rPr lang="en-US" sz="1600" b="0">
                          <a:solidFill>
                            <a:srgbClr val="664790"/>
                          </a:solidFill>
                          <a:effectLst/>
                        </a:rPr>
                        <a:t>10 </a:t>
                      </a:r>
                      <a:endParaRPr lang="en-US" sz="1600" b="0" i="0">
                        <a:solidFill>
                          <a:srgbClr val="664790"/>
                        </a:solidFill>
                        <a:effectLst/>
                      </a:endParaRPr>
                    </a:p>
                  </a:txBody>
                  <a:tcPr anchor="ctr"/>
                </a:tc>
                <a:tc>
                  <a:txBody>
                    <a:bodyPr/>
                    <a:lstStyle/>
                    <a:p>
                      <a:pPr algn="ctr" rtl="0" fontAlgn="base"/>
                      <a:r>
                        <a:rPr lang="en-US" sz="1600" b="0">
                          <a:solidFill>
                            <a:srgbClr val="664790"/>
                          </a:solidFill>
                          <a:effectLst/>
                        </a:rPr>
                        <a:t>- </a:t>
                      </a:r>
                      <a:endParaRPr lang="en-US" sz="1600" b="0" i="0">
                        <a:solidFill>
                          <a:srgbClr val="664790"/>
                        </a:solidFill>
                        <a:effectLst/>
                      </a:endParaRPr>
                    </a:p>
                  </a:txBody>
                  <a:tcPr anchor="ctr"/>
                </a:tc>
                <a:tc>
                  <a:txBody>
                    <a:bodyPr/>
                    <a:lstStyle/>
                    <a:p>
                      <a:pPr algn="ctr" rtl="0" fontAlgn="base"/>
                      <a:r>
                        <a:rPr lang="en-US" sz="1600" b="1">
                          <a:solidFill>
                            <a:srgbClr val="664790"/>
                          </a:solidFill>
                          <a:effectLst/>
                        </a:rPr>
                        <a:t>10 </a:t>
                      </a:r>
                      <a:endParaRPr lang="en-US" sz="1600" b="1" i="0">
                        <a:solidFill>
                          <a:srgbClr val="664790"/>
                        </a:solidFill>
                        <a:effectLst/>
                      </a:endParaRPr>
                    </a:p>
                  </a:txBody>
                  <a:tcPr anchor="ctr"/>
                </a:tc>
                <a:tc>
                  <a:txBody>
                    <a:bodyPr/>
                    <a:lstStyle/>
                    <a:p>
                      <a:pPr algn="ctr" rtl="0" fontAlgn="base"/>
                      <a:r>
                        <a:rPr lang="en-US" sz="1600" b="0">
                          <a:solidFill>
                            <a:srgbClr val="664790"/>
                          </a:solidFill>
                          <a:effectLst/>
                        </a:rPr>
                        <a:t>16 </a:t>
                      </a:r>
                      <a:endParaRPr lang="en-US" sz="1600" b="0" i="0">
                        <a:solidFill>
                          <a:srgbClr val="664790"/>
                        </a:solidFill>
                        <a:effectLst/>
                      </a:endParaRPr>
                    </a:p>
                  </a:txBody>
                  <a:tcPr anchor="ctr"/>
                </a:tc>
                <a:tc>
                  <a:txBody>
                    <a:bodyPr/>
                    <a:lstStyle/>
                    <a:p>
                      <a:pPr algn="ctr" rtl="0" fontAlgn="base"/>
                      <a:r>
                        <a:rPr lang="en-US" sz="1600" b="0">
                          <a:solidFill>
                            <a:srgbClr val="664790"/>
                          </a:solidFill>
                          <a:effectLst/>
                        </a:rPr>
                        <a:t>42 </a:t>
                      </a:r>
                      <a:endParaRPr lang="en-US" sz="1600" b="0" i="0">
                        <a:solidFill>
                          <a:srgbClr val="664790"/>
                        </a:solidFill>
                        <a:effectLst/>
                      </a:endParaRPr>
                    </a:p>
                  </a:txBody>
                  <a:tcPr anchor="ctr"/>
                </a:tc>
                <a:tc>
                  <a:txBody>
                    <a:bodyPr/>
                    <a:lstStyle/>
                    <a:p>
                      <a:pPr algn="ctr" rtl="0" fontAlgn="base"/>
                      <a:r>
                        <a:rPr lang="en-US" sz="1600" b="1">
                          <a:solidFill>
                            <a:srgbClr val="664790"/>
                          </a:solidFill>
                          <a:effectLst/>
                        </a:rPr>
                        <a:t>58 </a:t>
                      </a:r>
                      <a:endParaRPr lang="en-US" sz="1600" b="1" i="0">
                        <a:solidFill>
                          <a:srgbClr val="664790"/>
                        </a:solidFill>
                        <a:effectLst/>
                      </a:endParaRPr>
                    </a:p>
                  </a:txBody>
                  <a:tcPr anchor="ctr"/>
                </a:tc>
                <a:tc>
                  <a:txBody>
                    <a:bodyPr/>
                    <a:lstStyle/>
                    <a:p>
                      <a:pPr algn="ctr" rtl="0" fontAlgn="base"/>
                      <a:r>
                        <a:rPr lang="en-US" sz="1600" b="0">
                          <a:solidFill>
                            <a:srgbClr val="664790"/>
                          </a:solidFill>
                          <a:effectLst/>
                        </a:rPr>
                        <a:t>59 </a:t>
                      </a:r>
                      <a:endParaRPr lang="en-US" sz="1600" b="0" i="0">
                        <a:solidFill>
                          <a:srgbClr val="664790"/>
                        </a:solidFill>
                        <a:effectLst/>
                      </a:endParaRPr>
                    </a:p>
                  </a:txBody>
                  <a:tcPr anchor="ctr"/>
                </a:tc>
                <a:tc>
                  <a:txBody>
                    <a:bodyPr/>
                    <a:lstStyle/>
                    <a:p>
                      <a:pPr algn="ctr" rtl="0" fontAlgn="base"/>
                      <a:r>
                        <a:rPr lang="en-US" sz="1600" b="0">
                          <a:solidFill>
                            <a:srgbClr val="664790"/>
                          </a:solidFill>
                          <a:effectLst/>
                        </a:rPr>
                        <a:t>134 </a:t>
                      </a:r>
                      <a:endParaRPr lang="en-US" sz="1600" b="0" i="0">
                        <a:solidFill>
                          <a:srgbClr val="664790"/>
                        </a:solidFill>
                        <a:effectLst/>
                      </a:endParaRPr>
                    </a:p>
                  </a:txBody>
                  <a:tcPr anchor="ctr"/>
                </a:tc>
                <a:tc>
                  <a:txBody>
                    <a:bodyPr/>
                    <a:lstStyle/>
                    <a:p>
                      <a:pPr algn="ctr" rtl="0" fontAlgn="base"/>
                      <a:r>
                        <a:rPr lang="en-US" sz="1600" b="1" dirty="0">
                          <a:solidFill>
                            <a:srgbClr val="664790"/>
                          </a:solidFill>
                          <a:effectLst/>
                        </a:rPr>
                        <a:t>193 </a:t>
                      </a:r>
                      <a:endParaRPr lang="en-US" sz="1600" b="1" i="0" dirty="0">
                        <a:solidFill>
                          <a:srgbClr val="664790"/>
                        </a:solidFill>
                        <a:effectLst/>
                      </a:endParaRPr>
                    </a:p>
                  </a:txBody>
                  <a:tcPr anchor="ctr"/>
                </a:tc>
                <a:extLst>
                  <a:ext uri="{0D108BD9-81ED-4DB2-BD59-A6C34878D82A}">
                    <a16:rowId xmlns:a16="http://schemas.microsoft.com/office/drawing/2014/main" val="963482229"/>
                  </a:ext>
                </a:extLst>
              </a:tr>
            </a:tbl>
          </a:graphicData>
        </a:graphic>
      </p:graphicFrame>
      <p:pic>
        <p:nvPicPr>
          <p:cNvPr id="4" name="Picture 3">
            <a:extLst>
              <a:ext uri="{FF2B5EF4-FFF2-40B4-BE49-F238E27FC236}">
                <a16:creationId xmlns:a16="http://schemas.microsoft.com/office/drawing/2014/main" id="{FE527B80-DA77-36ED-CFB6-3325DEB8C65B}"/>
              </a:ext>
            </a:extLst>
          </p:cNvPr>
          <p:cNvPicPr>
            <a:picLocks noChangeAspect="1"/>
          </p:cNvPicPr>
          <p:nvPr/>
        </p:nvPicPr>
        <p:blipFill>
          <a:blip r:embed="rId3"/>
          <a:stretch>
            <a:fillRect/>
          </a:stretch>
        </p:blipFill>
        <p:spPr>
          <a:xfrm>
            <a:off x="8926029" y="271946"/>
            <a:ext cx="590550" cy="571500"/>
          </a:xfrm>
          <a:prstGeom prst="rect">
            <a:avLst/>
          </a:prstGeom>
        </p:spPr>
      </p:pic>
    </p:spTree>
    <p:extLst>
      <p:ext uri="{BB962C8B-B14F-4D97-AF65-F5344CB8AC3E}">
        <p14:creationId xmlns:p14="http://schemas.microsoft.com/office/powerpoint/2010/main" val="296822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7"/>
          <p:cNvSpPr txBox="1">
            <a:spLocks noGrp="1"/>
          </p:cNvSpPr>
          <p:nvPr>
            <p:ph type="title"/>
          </p:nvPr>
        </p:nvSpPr>
        <p:spPr>
          <a:xfrm>
            <a:off x="98148" y="257547"/>
            <a:ext cx="8809082" cy="1142815"/>
          </a:xfrm>
          <a:prstGeom prst="rect">
            <a:avLst/>
          </a:prstGeom>
          <a:noFill/>
          <a:ln>
            <a:noFill/>
          </a:ln>
        </p:spPr>
        <p:txBody>
          <a:bodyPr spcFirstLastPara="1" wrap="square" lIns="0" tIns="45700" rIns="91425" bIns="45700" anchor="ctr" anchorCtr="0">
            <a:noAutofit/>
          </a:bodyPr>
          <a:lstStyle/>
          <a:p>
            <a:pPr algn="ctr">
              <a:lnSpc>
                <a:spcPct val="120000"/>
              </a:lnSpc>
              <a:spcBef>
                <a:spcPct val="0"/>
              </a:spcBef>
            </a:pPr>
            <a:r>
              <a:rPr lang="lv-LV" sz="2400" dirty="0">
                <a:solidFill>
                  <a:srgbClr val="664790"/>
                </a:solidFill>
                <a:latin typeface="Verdana"/>
                <a:ea typeface="Verdana"/>
              </a:rPr>
              <a:t>Izglītojamo grupas ar ierobežotām iespējām</a:t>
            </a:r>
            <a:endParaRPr lang="en-US" sz="2400" dirty="0">
              <a:solidFill>
                <a:srgbClr val="664790"/>
              </a:solidFill>
              <a:latin typeface="Verdana"/>
              <a:ea typeface="Verdana"/>
            </a:endParaRPr>
          </a:p>
          <a:p>
            <a:pPr algn="ctr">
              <a:lnSpc>
                <a:spcPct val="120000"/>
              </a:lnSpc>
              <a:spcBef>
                <a:spcPct val="0"/>
              </a:spcBef>
            </a:pPr>
            <a:r>
              <a:rPr lang="lv-LV" sz="2400" dirty="0">
                <a:solidFill>
                  <a:srgbClr val="664790"/>
                </a:solidFill>
                <a:latin typeface="Verdana"/>
                <a:ea typeface="Verdana"/>
              </a:rPr>
              <a:t>(ERASMUS+ mobilitāte)</a:t>
            </a:r>
            <a:endParaRPr lang="en-US" sz="2400" dirty="0">
              <a:solidFill>
                <a:srgbClr val="664790"/>
              </a:solidFill>
              <a:latin typeface="Verdana"/>
              <a:ea typeface="Verdana"/>
            </a:endParaRPr>
          </a:p>
          <a:p>
            <a:endParaRPr lang="lv-LV">
              <a:ea typeface="Calibri Light"/>
              <a:cs typeface="Calibri Light"/>
            </a:endParaRPr>
          </a:p>
        </p:txBody>
      </p:sp>
      <p:sp>
        <p:nvSpPr>
          <p:cNvPr id="548" name="Google Shape;548;p47"/>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solidFill>
                  <a:srgbClr val="664790"/>
                </a:solidFill>
              </a:rPr>
              <a:pPr/>
              <a:t>18</a:t>
            </a:fld>
            <a:endParaRPr>
              <a:solidFill>
                <a:srgbClr val="664790"/>
              </a:solidFill>
            </a:endParaRPr>
          </a:p>
        </p:txBody>
      </p:sp>
      <p:sp>
        <p:nvSpPr>
          <p:cNvPr id="551" name="Google Shape;551;p47"/>
          <p:cNvSpPr txBox="1"/>
          <p:nvPr/>
        </p:nvSpPr>
        <p:spPr>
          <a:xfrm>
            <a:off x="1602120" y="2812640"/>
            <a:ext cx="3934661" cy="726719"/>
          </a:xfrm>
          <a:prstGeom prst="rect">
            <a:avLst/>
          </a:prstGeom>
          <a:noFill/>
          <a:ln>
            <a:noFill/>
          </a:ln>
        </p:spPr>
        <p:txBody>
          <a:bodyPr spcFirstLastPara="1" wrap="square" lIns="91425" tIns="45700" rIns="91425" bIns="45700" anchor="ctr" anchorCtr="0">
            <a:noAutofit/>
          </a:bodyPr>
          <a:lstStyle/>
          <a:p>
            <a:pPr>
              <a:lnSpc>
                <a:spcPct val="90000"/>
              </a:lnSpc>
            </a:pPr>
            <a:r>
              <a:rPr lang="lv-LV" b="1">
                <a:solidFill>
                  <a:srgbClr val="664790"/>
                </a:solidFill>
                <a:latin typeface="Verdana" panose="020B0604030504040204" pitchFamily="34" charset="0"/>
                <a:ea typeface="Verdana" panose="020B0604030504040204" pitchFamily="34" charset="0"/>
              </a:rPr>
              <a:t>Dalībnieki ar veselības problēmām – </a:t>
            </a:r>
            <a:r>
              <a:rPr lang="lv-LV">
                <a:solidFill>
                  <a:srgbClr val="664790"/>
                </a:solidFill>
                <a:latin typeface="Verdana" panose="020B0604030504040204" pitchFamily="34" charset="0"/>
                <a:ea typeface="Verdana" panose="020B0604030504040204" pitchFamily="34" charset="0"/>
              </a:rPr>
              <a:t>smagas slimības, hroniskas saslimšanas, veselības traucējumi</a:t>
            </a:r>
            <a:endParaRPr lang="en-US">
              <a:solidFill>
                <a:srgbClr val="664790"/>
              </a:solidFill>
              <a:latin typeface="Verdana" panose="020B0604030504040204" pitchFamily="34" charset="0"/>
              <a:ea typeface="Verdana" panose="020B0604030504040204" pitchFamily="34" charset="0"/>
            </a:endParaRPr>
          </a:p>
        </p:txBody>
      </p:sp>
      <p:sp>
        <p:nvSpPr>
          <p:cNvPr id="552" name="Google Shape;552;p47"/>
          <p:cNvSpPr txBox="1"/>
          <p:nvPr/>
        </p:nvSpPr>
        <p:spPr>
          <a:xfrm>
            <a:off x="1620650" y="4129853"/>
            <a:ext cx="3934662" cy="1245762"/>
          </a:xfrm>
          <a:prstGeom prst="rect">
            <a:avLst/>
          </a:prstGeom>
          <a:noFill/>
          <a:ln>
            <a:noFill/>
          </a:ln>
        </p:spPr>
        <p:txBody>
          <a:bodyPr spcFirstLastPara="1" wrap="square" lIns="91425" tIns="45700" rIns="91425" bIns="45700" anchor="ctr" anchorCtr="0">
            <a:noAutofit/>
          </a:bodyPr>
          <a:lstStyle/>
          <a:p>
            <a:pPr>
              <a:lnSpc>
                <a:spcPct val="90000"/>
              </a:lnSpc>
              <a:spcBef>
                <a:spcPct val="0"/>
              </a:spcBef>
            </a:pPr>
            <a:r>
              <a:rPr lang="lv-LV" b="1">
                <a:solidFill>
                  <a:srgbClr val="664790"/>
                </a:solidFill>
                <a:latin typeface="Verdana" panose="020B0604030504040204" pitchFamily="34" charset="0"/>
                <a:ea typeface="Verdana" panose="020B0604030504040204" pitchFamily="34" charset="0"/>
                <a:cs typeface="Verdana"/>
              </a:rPr>
              <a:t>Dalībnieki, kas saskaras ar izaicinājumiem, kas saistīti ar izglītību un mācībām - </a:t>
            </a:r>
            <a:r>
              <a:rPr lang="lv-LV">
                <a:solidFill>
                  <a:srgbClr val="664790"/>
                </a:solidFill>
                <a:latin typeface="Verdana" panose="020B0604030504040204" pitchFamily="34" charset="0"/>
                <a:ea typeface="Verdana" panose="020B0604030504040204" pitchFamily="34" charset="0"/>
                <a:cs typeface="Verdana"/>
              </a:rPr>
              <a:t>personas, kurām dažādu iemeslu dēļ ir sarežģīti gūt rezultātus izglītības un apmācības sistēmās, kā arī priekšlaicīgi mācības pārtraukušās personas, jaunieši, kas nemācās, nestrādā un neapgūst arodu (NEET), un mazkvalificēti pieaugušie u.c.</a:t>
            </a:r>
            <a:endParaRPr lang="en-US">
              <a:solidFill>
                <a:srgbClr val="664790"/>
              </a:solidFill>
              <a:latin typeface="Verdana" panose="020B0604030504040204" pitchFamily="34" charset="0"/>
              <a:ea typeface="Verdana" panose="020B0604030504040204" pitchFamily="34" charset="0"/>
              <a:cs typeface="Verdana"/>
            </a:endParaRPr>
          </a:p>
          <a:p>
            <a:pPr>
              <a:lnSpc>
                <a:spcPct val="90000"/>
              </a:lnSpc>
              <a:buSzPts val="1200"/>
            </a:pPr>
            <a:endParaRPr lang="lv-LV" b="1">
              <a:solidFill>
                <a:srgbClr val="664790"/>
              </a:solidFill>
              <a:latin typeface="Verdana"/>
              <a:ea typeface="Verdana"/>
              <a:cs typeface="Verdana"/>
            </a:endParaRPr>
          </a:p>
        </p:txBody>
      </p:sp>
      <p:sp>
        <p:nvSpPr>
          <p:cNvPr id="553" name="Google Shape;553;p47"/>
          <p:cNvSpPr txBox="1"/>
          <p:nvPr/>
        </p:nvSpPr>
        <p:spPr>
          <a:xfrm>
            <a:off x="7175837" y="1882572"/>
            <a:ext cx="4376402" cy="1157414"/>
          </a:xfrm>
          <a:prstGeom prst="rect">
            <a:avLst/>
          </a:prstGeom>
          <a:noFill/>
          <a:ln>
            <a:noFill/>
          </a:ln>
        </p:spPr>
        <p:txBody>
          <a:bodyPr spcFirstLastPara="1" wrap="square" lIns="91425" tIns="45700" rIns="91425" bIns="45700" anchor="ctr" anchorCtr="0">
            <a:noAutofit/>
          </a:bodyPr>
          <a:lstStyle/>
          <a:p>
            <a:pPr>
              <a:lnSpc>
                <a:spcPct val="90000"/>
              </a:lnSpc>
              <a:spcBef>
                <a:spcPct val="0"/>
              </a:spcBef>
            </a:pPr>
            <a:r>
              <a:rPr lang="lv-LV" b="1">
                <a:solidFill>
                  <a:srgbClr val="664790"/>
                </a:solidFill>
                <a:latin typeface="Verdana" panose="020B0604030504040204" pitchFamily="34" charset="0"/>
                <a:ea typeface="Verdana" panose="020B0604030504040204" pitchFamily="34" charset="0"/>
                <a:cs typeface="Verdana"/>
              </a:rPr>
              <a:t>Dalībnieki pakļauti diskriminācijai – </a:t>
            </a:r>
            <a:r>
              <a:rPr lang="lv-LV">
                <a:solidFill>
                  <a:srgbClr val="664790"/>
                </a:solidFill>
                <a:latin typeface="Verdana" panose="020B0604030504040204" pitchFamily="34" charset="0"/>
                <a:ea typeface="Verdana" panose="020B0604030504040204" pitchFamily="34" charset="0"/>
                <a:cs typeface="Verdana"/>
              </a:rPr>
              <a:t>dzimuma, vecuma, etniskās izcelsmes, invaliditātes, reliģiskās piederības, seksuālās orientācijas u.c.</a:t>
            </a:r>
            <a:endParaRPr lang="en-US">
              <a:solidFill>
                <a:srgbClr val="664790"/>
              </a:solidFill>
              <a:latin typeface="Verdana" panose="020B0604030504040204" pitchFamily="34" charset="0"/>
              <a:ea typeface="Verdana" panose="020B0604030504040204" pitchFamily="34" charset="0"/>
              <a:cs typeface="Verdana"/>
            </a:endParaRPr>
          </a:p>
          <a:p>
            <a:pPr>
              <a:lnSpc>
                <a:spcPct val="90000"/>
              </a:lnSpc>
              <a:spcBef>
                <a:spcPct val="0"/>
              </a:spcBef>
            </a:pPr>
            <a:endParaRPr lang="lv-LV" sz="1800">
              <a:solidFill>
                <a:srgbClr val="664790"/>
              </a:solidFill>
              <a:latin typeface="Arial Nova"/>
              <a:ea typeface="Verdana"/>
              <a:cs typeface="Verdana"/>
            </a:endParaRPr>
          </a:p>
          <a:p>
            <a:pPr>
              <a:lnSpc>
                <a:spcPct val="90000"/>
              </a:lnSpc>
              <a:buSzPts val="1200"/>
            </a:pPr>
            <a:endParaRPr lang="lv-LV" sz="1200" b="1">
              <a:solidFill>
                <a:srgbClr val="664790"/>
              </a:solidFill>
              <a:latin typeface="Verdana"/>
              <a:ea typeface="Verdana"/>
              <a:cs typeface="Verdana"/>
            </a:endParaRPr>
          </a:p>
        </p:txBody>
      </p:sp>
      <p:sp>
        <p:nvSpPr>
          <p:cNvPr id="554" name="Google Shape;554;p47"/>
          <p:cNvSpPr txBox="1"/>
          <p:nvPr/>
        </p:nvSpPr>
        <p:spPr>
          <a:xfrm>
            <a:off x="7175837" y="3048443"/>
            <a:ext cx="4177620" cy="1102198"/>
          </a:xfrm>
          <a:prstGeom prst="rect">
            <a:avLst/>
          </a:prstGeom>
          <a:noFill/>
          <a:ln>
            <a:noFill/>
          </a:ln>
        </p:spPr>
        <p:txBody>
          <a:bodyPr spcFirstLastPara="1" wrap="square" lIns="91425" tIns="45700" rIns="91425" bIns="45700" anchor="ctr" anchorCtr="0">
            <a:noAutofit/>
          </a:bodyPr>
          <a:lstStyle/>
          <a:p>
            <a:pPr>
              <a:lnSpc>
                <a:spcPct val="90000"/>
              </a:lnSpc>
              <a:spcBef>
                <a:spcPct val="0"/>
              </a:spcBef>
            </a:pPr>
            <a:r>
              <a:rPr lang="lv-LV" b="1">
                <a:solidFill>
                  <a:srgbClr val="664790"/>
                </a:solidFill>
                <a:latin typeface="Verdana" panose="020B0604030504040204" pitchFamily="34" charset="0"/>
                <a:ea typeface="Verdana" panose="020B0604030504040204" pitchFamily="34" charset="0"/>
                <a:cs typeface="Verdana"/>
              </a:rPr>
              <a:t>Dalībnieki ar sociālajiem šķēršļiem - </a:t>
            </a:r>
            <a:r>
              <a:rPr lang="lv-LV">
                <a:solidFill>
                  <a:srgbClr val="664790"/>
                </a:solidFill>
                <a:latin typeface="Verdana" panose="020B0604030504040204" pitchFamily="34" charset="0"/>
                <a:ea typeface="Verdana" panose="020B0604030504040204" pitchFamily="34" charset="0"/>
                <a:cs typeface="Verdana"/>
              </a:rPr>
              <a:t>ierobežotu sociālo kompetenci; antisociālu vai riskantu uzvedību; sociāli atstumti; iztikas pelnītāji, bāreņi; aprūpes iestādē dzīvojošie u.c.</a:t>
            </a:r>
            <a:endParaRPr lang="en-US">
              <a:solidFill>
                <a:srgbClr val="664790"/>
              </a:solidFill>
              <a:latin typeface="Verdana" panose="020B0604030504040204" pitchFamily="34" charset="0"/>
              <a:ea typeface="Verdana" panose="020B0604030504040204" pitchFamily="34" charset="0"/>
              <a:cs typeface="Verdana"/>
            </a:endParaRPr>
          </a:p>
          <a:p>
            <a:pPr>
              <a:lnSpc>
                <a:spcPct val="90000"/>
              </a:lnSpc>
              <a:buSzPts val="1200"/>
            </a:pPr>
            <a:endParaRPr lang="lv-LV" sz="1200" b="1">
              <a:solidFill>
                <a:srgbClr val="664790"/>
              </a:solidFill>
              <a:latin typeface="Verdana"/>
              <a:ea typeface="Verdana"/>
              <a:cs typeface="Verdana"/>
            </a:endParaRPr>
          </a:p>
        </p:txBody>
      </p:sp>
      <p:sp>
        <p:nvSpPr>
          <p:cNvPr id="555" name="Google Shape;555;p47"/>
          <p:cNvSpPr txBox="1"/>
          <p:nvPr/>
        </p:nvSpPr>
        <p:spPr>
          <a:xfrm>
            <a:off x="7175837" y="4157462"/>
            <a:ext cx="4740837" cy="1190545"/>
          </a:xfrm>
          <a:prstGeom prst="rect">
            <a:avLst/>
          </a:prstGeom>
          <a:noFill/>
          <a:ln>
            <a:noFill/>
          </a:ln>
        </p:spPr>
        <p:txBody>
          <a:bodyPr spcFirstLastPara="1" wrap="square" lIns="91425" tIns="45700" rIns="91425" bIns="45700" anchor="ctr" anchorCtr="0">
            <a:noAutofit/>
          </a:bodyPr>
          <a:lstStyle/>
          <a:p>
            <a:pPr>
              <a:lnSpc>
                <a:spcPct val="90000"/>
              </a:lnSpc>
              <a:spcBef>
                <a:spcPct val="0"/>
              </a:spcBef>
            </a:pPr>
            <a:r>
              <a:rPr lang="lv-LV" b="1">
                <a:solidFill>
                  <a:srgbClr val="664790"/>
                </a:solidFill>
                <a:latin typeface="Verdana" panose="020B0604030504040204" pitchFamily="34" charset="0"/>
                <a:ea typeface="Verdana" panose="020B0604030504040204" pitchFamily="34" charset="0"/>
                <a:cs typeface="Verdana"/>
              </a:rPr>
              <a:t>Dalībnieki ar ekonomiskiem šķēršļiem - </a:t>
            </a:r>
            <a:r>
              <a:rPr lang="lv-LV">
                <a:solidFill>
                  <a:srgbClr val="664790"/>
                </a:solidFill>
                <a:latin typeface="Verdana" panose="020B0604030504040204" pitchFamily="34" charset="0"/>
                <a:ea typeface="Verdana" panose="020B0604030504040204" pitchFamily="34" charset="0"/>
                <a:cs typeface="Verdana"/>
              </a:rPr>
              <a:t>zemu dzīves līmeni; zemiem ienākumiem; nepieciešamību strādāt paralēli mācībām; ilgstoši bezdarbnieki; nestabilu ekonomisko situāciju vai nabadzību; bezpajumtnieki; finansiāla rakstura problēmas</a:t>
            </a:r>
            <a:endParaRPr lang="en-US">
              <a:solidFill>
                <a:srgbClr val="664790"/>
              </a:solidFill>
              <a:latin typeface="Verdana" panose="020B0604030504040204" pitchFamily="34" charset="0"/>
              <a:ea typeface="Verdana" panose="020B0604030504040204" pitchFamily="34" charset="0"/>
              <a:cs typeface="Verdana"/>
            </a:endParaRPr>
          </a:p>
          <a:p>
            <a:pPr>
              <a:lnSpc>
                <a:spcPct val="90000"/>
              </a:lnSpc>
              <a:buSzPts val="1200"/>
            </a:pPr>
            <a:endParaRPr lang="lv-LV" sz="1200" b="1">
              <a:solidFill>
                <a:srgbClr val="664790"/>
              </a:solidFill>
              <a:latin typeface="Verdana"/>
              <a:ea typeface="Verdana"/>
              <a:cs typeface="Verdana"/>
            </a:endParaRPr>
          </a:p>
        </p:txBody>
      </p:sp>
      <p:sp>
        <p:nvSpPr>
          <p:cNvPr id="556" name="Google Shape;556;p47"/>
          <p:cNvSpPr/>
          <p:nvPr/>
        </p:nvSpPr>
        <p:spPr>
          <a:xfrm>
            <a:off x="517799" y="1794233"/>
            <a:ext cx="737859" cy="737859"/>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rgbClr val="664790"/>
              </a:solidFill>
              <a:latin typeface="Trebuchet MS"/>
              <a:ea typeface="Trebuchet MS"/>
              <a:cs typeface="Trebuchet MS"/>
              <a:sym typeface="Trebuchet MS"/>
            </a:endParaRPr>
          </a:p>
        </p:txBody>
      </p:sp>
      <p:sp>
        <p:nvSpPr>
          <p:cNvPr id="557" name="Google Shape;557;p47"/>
          <p:cNvSpPr txBox="1"/>
          <p:nvPr/>
        </p:nvSpPr>
        <p:spPr>
          <a:xfrm>
            <a:off x="519699" y="1985477"/>
            <a:ext cx="601534" cy="369332"/>
          </a:xfrm>
          <a:prstGeom prst="rect">
            <a:avLst/>
          </a:prstGeom>
          <a:noFill/>
          <a:ln>
            <a:noFill/>
          </a:ln>
        </p:spPr>
        <p:txBody>
          <a:bodyPr spcFirstLastPara="1" wrap="square" lIns="91425" tIns="45700" rIns="91425" bIns="45700" anchor="ctr" anchorCtr="0">
            <a:noAutofit/>
          </a:bodyPr>
          <a:lstStyle/>
          <a:p>
            <a:pPr algn="ctr"/>
            <a:r>
              <a:rPr lang="lv-LV" sz="1800" b="1">
                <a:solidFill>
                  <a:srgbClr val="664790"/>
                </a:solidFill>
                <a:latin typeface="Verdana"/>
                <a:ea typeface="Verdana"/>
                <a:cs typeface="Verdana"/>
                <a:sym typeface="Verdana"/>
              </a:rPr>
              <a:t>01</a:t>
            </a:r>
            <a:endParaRPr>
              <a:solidFill>
                <a:srgbClr val="664790"/>
              </a:solidFill>
            </a:endParaRPr>
          </a:p>
        </p:txBody>
      </p:sp>
      <p:sp>
        <p:nvSpPr>
          <p:cNvPr id="558" name="Google Shape;558;p47"/>
          <p:cNvSpPr/>
          <p:nvPr/>
        </p:nvSpPr>
        <p:spPr>
          <a:xfrm>
            <a:off x="517799" y="2947612"/>
            <a:ext cx="737859" cy="737859"/>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rgbClr val="664790"/>
              </a:solidFill>
              <a:latin typeface="Trebuchet MS"/>
              <a:ea typeface="Trebuchet MS"/>
              <a:cs typeface="Trebuchet MS"/>
              <a:sym typeface="Trebuchet MS"/>
            </a:endParaRPr>
          </a:p>
        </p:txBody>
      </p:sp>
      <p:sp>
        <p:nvSpPr>
          <p:cNvPr id="559" name="Google Shape;559;p47"/>
          <p:cNvSpPr txBox="1"/>
          <p:nvPr/>
        </p:nvSpPr>
        <p:spPr>
          <a:xfrm>
            <a:off x="519700" y="3127813"/>
            <a:ext cx="601534" cy="369332"/>
          </a:xfrm>
          <a:prstGeom prst="rect">
            <a:avLst/>
          </a:prstGeom>
          <a:noFill/>
          <a:ln>
            <a:noFill/>
          </a:ln>
        </p:spPr>
        <p:txBody>
          <a:bodyPr spcFirstLastPara="1" wrap="square" lIns="91425" tIns="45700" rIns="91425" bIns="45700" anchor="ctr" anchorCtr="0">
            <a:noAutofit/>
          </a:bodyPr>
          <a:lstStyle/>
          <a:p>
            <a:pPr algn="ctr"/>
            <a:r>
              <a:rPr lang="lv-LV" sz="1800" b="1">
                <a:solidFill>
                  <a:srgbClr val="664790"/>
                </a:solidFill>
                <a:latin typeface="Verdana"/>
                <a:ea typeface="Verdana"/>
                <a:cs typeface="Verdana"/>
                <a:sym typeface="Verdana"/>
              </a:rPr>
              <a:t>02</a:t>
            </a:r>
            <a:endParaRPr>
              <a:solidFill>
                <a:srgbClr val="664790"/>
              </a:solidFill>
            </a:endParaRPr>
          </a:p>
        </p:txBody>
      </p:sp>
      <p:sp>
        <p:nvSpPr>
          <p:cNvPr id="560" name="Google Shape;560;p47"/>
          <p:cNvSpPr/>
          <p:nvPr/>
        </p:nvSpPr>
        <p:spPr>
          <a:xfrm>
            <a:off x="517799" y="4179985"/>
            <a:ext cx="737859" cy="737859"/>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rgbClr val="664790"/>
              </a:solidFill>
              <a:latin typeface="Trebuchet MS"/>
              <a:ea typeface="Trebuchet MS"/>
              <a:cs typeface="Trebuchet MS"/>
              <a:sym typeface="Trebuchet MS"/>
            </a:endParaRPr>
          </a:p>
        </p:txBody>
      </p:sp>
      <p:sp>
        <p:nvSpPr>
          <p:cNvPr id="561" name="Google Shape;561;p47"/>
          <p:cNvSpPr txBox="1"/>
          <p:nvPr/>
        </p:nvSpPr>
        <p:spPr>
          <a:xfrm>
            <a:off x="585960" y="4360186"/>
            <a:ext cx="601534" cy="369332"/>
          </a:xfrm>
          <a:prstGeom prst="rect">
            <a:avLst/>
          </a:prstGeom>
          <a:noFill/>
          <a:ln>
            <a:noFill/>
          </a:ln>
        </p:spPr>
        <p:txBody>
          <a:bodyPr spcFirstLastPara="1" wrap="square" lIns="91425" tIns="45700" rIns="91425" bIns="45700" anchor="ctr" anchorCtr="0">
            <a:noAutofit/>
          </a:bodyPr>
          <a:lstStyle/>
          <a:p>
            <a:pPr algn="ctr"/>
            <a:r>
              <a:rPr lang="lv-LV" sz="1800" b="1">
                <a:solidFill>
                  <a:srgbClr val="664790"/>
                </a:solidFill>
                <a:latin typeface="Verdana"/>
                <a:ea typeface="Verdana"/>
                <a:cs typeface="Verdana"/>
                <a:sym typeface="Verdana"/>
              </a:rPr>
              <a:t>03</a:t>
            </a:r>
            <a:endParaRPr>
              <a:solidFill>
                <a:srgbClr val="664790"/>
              </a:solidFill>
            </a:endParaRPr>
          </a:p>
        </p:txBody>
      </p:sp>
      <p:sp>
        <p:nvSpPr>
          <p:cNvPr id="562" name="Google Shape;562;p47"/>
          <p:cNvSpPr/>
          <p:nvPr/>
        </p:nvSpPr>
        <p:spPr>
          <a:xfrm>
            <a:off x="6278883" y="1791651"/>
            <a:ext cx="737859" cy="737859"/>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rgbClr val="664790"/>
              </a:solidFill>
              <a:latin typeface="Trebuchet MS"/>
              <a:ea typeface="Trebuchet MS"/>
              <a:cs typeface="Trebuchet MS"/>
              <a:sym typeface="Trebuchet MS"/>
            </a:endParaRPr>
          </a:p>
        </p:txBody>
      </p:sp>
      <p:sp>
        <p:nvSpPr>
          <p:cNvPr id="563" name="Google Shape;563;p47"/>
          <p:cNvSpPr txBox="1"/>
          <p:nvPr/>
        </p:nvSpPr>
        <p:spPr>
          <a:xfrm>
            <a:off x="6347044" y="1982895"/>
            <a:ext cx="601534" cy="369332"/>
          </a:xfrm>
          <a:prstGeom prst="rect">
            <a:avLst/>
          </a:prstGeom>
          <a:noFill/>
          <a:ln>
            <a:noFill/>
          </a:ln>
        </p:spPr>
        <p:txBody>
          <a:bodyPr spcFirstLastPara="1" wrap="square" lIns="91425" tIns="45700" rIns="91425" bIns="45700" anchor="ctr" anchorCtr="0">
            <a:noAutofit/>
          </a:bodyPr>
          <a:lstStyle/>
          <a:p>
            <a:pPr algn="ctr"/>
            <a:r>
              <a:rPr lang="lv-LV" sz="1800" b="1">
                <a:solidFill>
                  <a:srgbClr val="664790"/>
                </a:solidFill>
                <a:latin typeface="Verdana"/>
                <a:ea typeface="Verdana"/>
                <a:sym typeface="Verdana"/>
              </a:rPr>
              <a:t>05</a:t>
            </a:r>
            <a:endParaRPr>
              <a:solidFill>
                <a:srgbClr val="664790"/>
              </a:solidFill>
            </a:endParaRPr>
          </a:p>
        </p:txBody>
      </p:sp>
      <p:sp>
        <p:nvSpPr>
          <p:cNvPr id="564" name="Google Shape;564;p47"/>
          <p:cNvSpPr/>
          <p:nvPr/>
        </p:nvSpPr>
        <p:spPr>
          <a:xfrm>
            <a:off x="6278883" y="3135351"/>
            <a:ext cx="737859" cy="737859"/>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rgbClr val="664790"/>
              </a:solidFill>
              <a:latin typeface="Trebuchet MS"/>
              <a:ea typeface="Trebuchet MS"/>
              <a:cs typeface="Trebuchet MS"/>
              <a:sym typeface="Trebuchet MS"/>
            </a:endParaRPr>
          </a:p>
        </p:txBody>
      </p:sp>
      <p:sp>
        <p:nvSpPr>
          <p:cNvPr id="565" name="Google Shape;565;p47"/>
          <p:cNvSpPr txBox="1"/>
          <p:nvPr/>
        </p:nvSpPr>
        <p:spPr>
          <a:xfrm>
            <a:off x="6347044" y="3348682"/>
            <a:ext cx="601534" cy="369332"/>
          </a:xfrm>
          <a:prstGeom prst="rect">
            <a:avLst/>
          </a:prstGeom>
          <a:noFill/>
          <a:ln>
            <a:noFill/>
          </a:ln>
        </p:spPr>
        <p:txBody>
          <a:bodyPr spcFirstLastPara="1" wrap="square" lIns="91425" tIns="45700" rIns="91425" bIns="45700" anchor="ctr" anchorCtr="0">
            <a:noAutofit/>
          </a:bodyPr>
          <a:lstStyle/>
          <a:p>
            <a:pPr algn="ctr"/>
            <a:r>
              <a:rPr lang="lv-LV" sz="1800" b="1">
                <a:solidFill>
                  <a:srgbClr val="664790"/>
                </a:solidFill>
                <a:latin typeface="Verdana"/>
                <a:ea typeface="Verdana"/>
                <a:sym typeface="Verdana"/>
              </a:rPr>
              <a:t>06</a:t>
            </a:r>
            <a:endParaRPr>
              <a:solidFill>
                <a:srgbClr val="664790"/>
              </a:solidFill>
            </a:endParaRPr>
          </a:p>
        </p:txBody>
      </p:sp>
      <p:sp>
        <p:nvSpPr>
          <p:cNvPr id="566" name="Google Shape;566;p47"/>
          <p:cNvSpPr/>
          <p:nvPr/>
        </p:nvSpPr>
        <p:spPr>
          <a:xfrm>
            <a:off x="6278883" y="4179985"/>
            <a:ext cx="737859" cy="737859"/>
          </a:xfrm>
          <a:prstGeom prst="ellipse">
            <a:avLst/>
          </a:prstGeom>
          <a:solidFill>
            <a:srgbClr val="CBC7D8"/>
          </a:solidFill>
          <a:ln>
            <a:noFill/>
          </a:ln>
        </p:spPr>
        <p:txBody>
          <a:bodyPr spcFirstLastPara="1" wrap="square" lIns="91425" tIns="45700" rIns="91425" bIns="45700" anchor="ctr" anchorCtr="0">
            <a:noAutofit/>
          </a:bodyPr>
          <a:lstStyle/>
          <a:p>
            <a:pPr algn="ctr"/>
            <a:endParaRPr sz="1800">
              <a:solidFill>
                <a:srgbClr val="664790"/>
              </a:solidFill>
              <a:latin typeface="Trebuchet MS"/>
              <a:ea typeface="Trebuchet MS"/>
              <a:cs typeface="Trebuchet MS"/>
              <a:sym typeface="Trebuchet MS"/>
            </a:endParaRPr>
          </a:p>
        </p:txBody>
      </p:sp>
      <p:sp>
        <p:nvSpPr>
          <p:cNvPr id="567" name="Google Shape;567;p47"/>
          <p:cNvSpPr txBox="1"/>
          <p:nvPr/>
        </p:nvSpPr>
        <p:spPr>
          <a:xfrm>
            <a:off x="6347044" y="4360186"/>
            <a:ext cx="601534" cy="369332"/>
          </a:xfrm>
          <a:prstGeom prst="rect">
            <a:avLst/>
          </a:prstGeom>
          <a:noFill/>
          <a:ln>
            <a:noFill/>
          </a:ln>
        </p:spPr>
        <p:txBody>
          <a:bodyPr spcFirstLastPara="1" wrap="square" lIns="91425" tIns="45700" rIns="91425" bIns="45700" anchor="ctr" anchorCtr="0">
            <a:noAutofit/>
          </a:bodyPr>
          <a:lstStyle/>
          <a:p>
            <a:pPr algn="ctr"/>
            <a:r>
              <a:rPr lang="lv-LV" sz="1800" b="1">
                <a:solidFill>
                  <a:srgbClr val="664790"/>
                </a:solidFill>
                <a:latin typeface="Verdana"/>
                <a:ea typeface="Verdana"/>
                <a:sym typeface="Verdana"/>
              </a:rPr>
              <a:t>07</a:t>
            </a:r>
            <a:endParaRPr>
              <a:solidFill>
                <a:srgbClr val="664790"/>
              </a:solidFill>
            </a:endParaRPr>
          </a:p>
        </p:txBody>
      </p:sp>
      <p:pic>
        <p:nvPicPr>
          <p:cNvPr id="568" name="Google Shape;568;p47"/>
          <p:cNvPicPr preferRelativeResize="0"/>
          <p:nvPr/>
        </p:nvPicPr>
        <p:blipFill rotWithShape="1">
          <a:blip r:embed="rId3">
            <a:alphaModFix/>
          </a:blip>
          <a:srcRect/>
          <a:stretch/>
        </p:blipFill>
        <p:spPr>
          <a:xfrm>
            <a:off x="9055871" y="315298"/>
            <a:ext cx="964611" cy="964611"/>
          </a:xfrm>
          <a:prstGeom prst="rect">
            <a:avLst/>
          </a:prstGeom>
          <a:noFill/>
          <a:ln>
            <a:noFill/>
          </a:ln>
        </p:spPr>
      </p:pic>
      <p:sp>
        <p:nvSpPr>
          <p:cNvPr id="2" name="TextBox 1">
            <a:extLst>
              <a:ext uri="{FF2B5EF4-FFF2-40B4-BE49-F238E27FC236}">
                <a16:creationId xmlns:a16="http://schemas.microsoft.com/office/drawing/2014/main" id="{180FDD30-9D4A-62FD-6EAB-7847CCA951B9}"/>
              </a:ext>
            </a:extLst>
          </p:cNvPr>
          <p:cNvSpPr txBox="1"/>
          <p:nvPr/>
        </p:nvSpPr>
        <p:spPr>
          <a:xfrm>
            <a:off x="1654314" y="1797878"/>
            <a:ext cx="393589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b="1">
                <a:solidFill>
                  <a:srgbClr val="664790"/>
                </a:solidFill>
                <a:latin typeface="Verdana" panose="020B0604030504040204" pitchFamily="34" charset="0"/>
                <a:ea typeface="Verdana" panose="020B0604030504040204" pitchFamily="34" charset="0"/>
              </a:rPr>
              <a:t>Dalībnieki ar invaliditāti – </a:t>
            </a:r>
            <a:r>
              <a:rPr lang="lv-LV">
                <a:solidFill>
                  <a:srgbClr val="664790"/>
                </a:solidFill>
                <a:latin typeface="Verdana" panose="020B0604030504040204" pitchFamily="34" charset="0"/>
                <a:ea typeface="Verdana" panose="020B0604030504040204" pitchFamily="34" charset="0"/>
              </a:rPr>
              <a:t>fiziski, garīgi, intelektuāli, maņu traucējumi</a:t>
            </a:r>
            <a:endParaRPr lang="en-US">
              <a:solidFill>
                <a:srgbClr val="664790"/>
              </a:solidFill>
              <a:latin typeface="Verdana" panose="020B0604030504040204" pitchFamily="34" charset="0"/>
              <a:ea typeface="Verdana" panose="020B0604030504040204" pitchFamily="34" charset="0"/>
            </a:endParaRPr>
          </a:p>
        </p:txBody>
      </p:sp>
      <p:sp>
        <p:nvSpPr>
          <p:cNvPr id="3" name="Google Shape;560;p47">
            <a:extLst>
              <a:ext uri="{FF2B5EF4-FFF2-40B4-BE49-F238E27FC236}">
                <a16:creationId xmlns:a16="http://schemas.microsoft.com/office/drawing/2014/main" id="{78FD4B9A-E290-071B-60F8-C0ACAC970115}"/>
              </a:ext>
            </a:extLst>
          </p:cNvPr>
          <p:cNvSpPr/>
          <p:nvPr/>
        </p:nvSpPr>
        <p:spPr>
          <a:xfrm>
            <a:off x="517799" y="5449985"/>
            <a:ext cx="737859" cy="737859"/>
          </a:xfrm>
          <a:prstGeom prst="ellipse">
            <a:avLst/>
          </a:prstGeom>
          <a:solidFill>
            <a:srgbClr val="CBC7D8"/>
          </a:solidFill>
          <a:ln>
            <a:noFill/>
          </a:ln>
        </p:spPr>
        <p:txBody>
          <a:bodyPr spcFirstLastPara="1" wrap="square" lIns="91425" tIns="45700" rIns="91425" bIns="45700" anchor="ctr" anchorCtr="0">
            <a:noAutofit/>
          </a:bodyPr>
          <a:lstStyle/>
          <a:p>
            <a:pPr algn="ctr"/>
            <a:r>
              <a:rPr lang="lv-LV" sz="1800" b="1">
                <a:solidFill>
                  <a:srgbClr val="664790"/>
                </a:solidFill>
                <a:latin typeface="Verdana"/>
              </a:rPr>
              <a:t>04</a:t>
            </a:r>
            <a:r>
              <a:rPr lang="en-US" sz="1800" b="0" i="0">
                <a:solidFill>
                  <a:srgbClr val="664790"/>
                </a:solidFill>
                <a:latin typeface="Verdana"/>
              </a:rPr>
              <a:t>​</a:t>
            </a:r>
            <a:endParaRPr sz="1800">
              <a:solidFill>
                <a:srgbClr val="664790"/>
              </a:solidFill>
              <a:latin typeface="Trebuchet MS"/>
              <a:ea typeface="Trebuchet MS"/>
              <a:cs typeface="Trebuchet MS"/>
              <a:sym typeface="Trebuchet MS"/>
            </a:endParaRPr>
          </a:p>
        </p:txBody>
      </p:sp>
      <p:sp>
        <p:nvSpPr>
          <p:cNvPr id="4" name="TextBox 3">
            <a:extLst>
              <a:ext uri="{FF2B5EF4-FFF2-40B4-BE49-F238E27FC236}">
                <a16:creationId xmlns:a16="http://schemas.microsoft.com/office/drawing/2014/main" id="{DDF91A09-0DAD-56BE-E403-37FCAA9C3B8D}"/>
              </a:ext>
            </a:extLst>
          </p:cNvPr>
          <p:cNvSpPr txBox="1"/>
          <p:nvPr/>
        </p:nvSpPr>
        <p:spPr>
          <a:xfrm>
            <a:off x="1569279" y="5626787"/>
            <a:ext cx="404633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b="1">
                <a:solidFill>
                  <a:srgbClr val="664790"/>
                </a:solidFill>
                <a:latin typeface="Verdana Pro Cond Semibold"/>
              </a:rPr>
              <a:t>Dalībnieki ar kultūras atšķirībām –</a:t>
            </a:r>
            <a:r>
              <a:rPr lang="lv-LV" b="1">
                <a:solidFill>
                  <a:srgbClr val="664790"/>
                </a:solidFill>
                <a:latin typeface="Verdana"/>
              </a:rPr>
              <a:t> </a:t>
            </a:r>
            <a:r>
              <a:rPr lang="lv-LV">
                <a:solidFill>
                  <a:srgbClr val="664790"/>
                </a:solidFill>
                <a:latin typeface="Verdana"/>
              </a:rPr>
              <a:t>bēgļi, etniskās minoritātes, zīmju valodas lietotāji u.c.</a:t>
            </a:r>
            <a:endParaRPr lang="en-US">
              <a:solidFill>
                <a:srgbClr val="664790"/>
              </a:solidFill>
              <a:latin typeface="Verdana"/>
            </a:endParaRPr>
          </a:p>
        </p:txBody>
      </p:sp>
      <p:sp>
        <p:nvSpPr>
          <p:cNvPr id="6" name="Google Shape;566;p47">
            <a:extLst>
              <a:ext uri="{FF2B5EF4-FFF2-40B4-BE49-F238E27FC236}">
                <a16:creationId xmlns:a16="http://schemas.microsoft.com/office/drawing/2014/main" id="{3DA7785C-EFAC-48E5-B5CC-4C408D620781}"/>
              </a:ext>
            </a:extLst>
          </p:cNvPr>
          <p:cNvSpPr/>
          <p:nvPr/>
        </p:nvSpPr>
        <p:spPr>
          <a:xfrm>
            <a:off x="6278883" y="5350593"/>
            <a:ext cx="737859" cy="737859"/>
          </a:xfrm>
          <a:prstGeom prst="ellipse">
            <a:avLst/>
          </a:prstGeom>
          <a:solidFill>
            <a:srgbClr val="CBC7D8"/>
          </a:solidFill>
          <a:ln>
            <a:noFill/>
          </a:ln>
        </p:spPr>
        <p:txBody>
          <a:bodyPr spcFirstLastPara="1" wrap="square" lIns="91425" tIns="45700" rIns="91425" bIns="45700" anchor="ctr" anchorCtr="0">
            <a:noAutofit/>
          </a:bodyPr>
          <a:lstStyle/>
          <a:p>
            <a:pPr algn="ctr"/>
            <a:r>
              <a:rPr lang="lv-LV" sz="1800" b="1">
                <a:solidFill>
                  <a:srgbClr val="664790"/>
                </a:solidFill>
                <a:latin typeface="Verdana"/>
                <a:ea typeface="Verdana"/>
                <a:cs typeface="Trebuchet MS"/>
              </a:rPr>
              <a:t>08</a:t>
            </a:r>
            <a:endParaRPr sz="1800">
              <a:solidFill>
                <a:srgbClr val="664790"/>
              </a:solidFill>
              <a:latin typeface="Trebuchet MS"/>
              <a:ea typeface="Trebuchet MS"/>
              <a:cs typeface="Trebuchet MS"/>
              <a:sym typeface="Trebuchet MS"/>
            </a:endParaRPr>
          </a:p>
        </p:txBody>
      </p:sp>
      <p:sp>
        <p:nvSpPr>
          <p:cNvPr id="7" name="TextBox 6">
            <a:extLst>
              <a:ext uri="{FF2B5EF4-FFF2-40B4-BE49-F238E27FC236}">
                <a16:creationId xmlns:a16="http://schemas.microsoft.com/office/drawing/2014/main" id="{4215E64A-DD5E-B310-59B7-16C3ED9B36B9}"/>
              </a:ext>
            </a:extLst>
          </p:cNvPr>
          <p:cNvSpPr txBox="1"/>
          <p:nvPr/>
        </p:nvSpPr>
        <p:spPr>
          <a:xfrm>
            <a:off x="7147611" y="5288232"/>
            <a:ext cx="479728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b="1">
                <a:solidFill>
                  <a:srgbClr val="664790"/>
                </a:solidFill>
                <a:latin typeface="Verdana" panose="020B0604030504040204" pitchFamily="34" charset="0"/>
                <a:ea typeface="Verdana" panose="020B0604030504040204" pitchFamily="34" charset="0"/>
              </a:rPr>
              <a:t>Dalībnieki ar ģeogrāfiskiem šķēršļiem </a:t>
            </a:r>
            <a:r>
              <a:rPr lang="lv-LV">
                <a:solidFill>
                  <a:srgbClr val="664790"/>
                </a:solidFill>
                <a:latin typeface="Verdana" panose="020B0604030504040204" pitchFamily="34" charset="0"/>
                <a:ea typeface="Verdana" panose="020B0604030504040204" pitchFamily="34" charset="0"/>
              </a:rPr>
              <a:t>- personas no attāliem vai lauku reģioniem, kurām ierobežots sabiedriskais transports; mazāk attīstīta pakalpojumu infrastruktūra</a:t>
            </a:r>
            <a:r>
              <a:rPr lang="en-US">
                <a:solidFill>
                  <a:srgbClr val="664790"/>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24278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1"/>
          <p:cNvSpPr txBox="1">
            <a:spLocks noGrp="1"/>
          </p:cNvSpPr>
          <p:nvPr>
            <p:ph type="title"/>
          </p:nvPr>
        </p:nvSpPr>
        <p:spPr>
          <a:xfrm>
            <a:off x="325776" y="257547"/>
            <a:ext cx="8846498" cy="1370277"/>
          </a:xfrm>
          <a:prstGeom prst="rect">
            <a:avLst/>
          </a:prstGeom>
          <a:noFill/>
          <a:ln>
            <a:noFill/>
          </a:ln>
        </p:spPr>
        <p:txBody>
          <a:bodyPr spcFirstLastPara="1" wrap="square" lIns="0" tIns="45700" rIns="91425" bIns="45700" anchor="ctr" anchorCtr="0">
            <a:noAutofit/>
          </a:bodyPr>
          <a:lstStyle/>
          <a:p>
            <a:r>
              <a:rPr lang="lv-LV" sz="2400" dirty="0">
                <a:solidFill>
                  <a:srgbClr val="664790"/>
                </a:solidFill>
                <a:latin typeface="Verdana"/>
                <a:ea typeface="Verdana"/>
              </a:rPr>
              <a:t>Iekļaujošas izglītības princips – ERASMUS+ mobilitātē</a:t>
            </a:r>
            <a:endParaRPr lang="en-US" sz="2400" dirty="0">
              <a:solidFill>
                <a:srgbClr val="664790"/>
              </a:solidFill>
              <a:latin typeface="Verdana"/>
              <a:ea typeface="Verdana"/>
            </a:endParaRPr>
          </a:p>
        </p:txBody>
      </p:sp>
      <p:sp>
        <p:nvSpPr>
          <p:cNvPr id="464" name="Google Shape;464;p41"/>
          <p:cNvSpPr txBox="1">
            <a:spLocks noGrp="1"/>
          </p:cNvSpPr>
          <p:nvPr>
            <p:ph type="body" idx="1"/>
          </p:nvPr>
        </p:nvSpPr>
        <p:spPr>
          <a:xfrm>
            <a:off x="193040" y="2428239"/>
            <a:ext cx="11840360" cy="4172213"/>
          </a:xfrm>
          <a:prstGeom prst="rect">
            <a:avLst/>
          </a:prstGeom>
          <a:noFill/>
          <a:ln>
            <a:noFill/>
          </a:ln>
        </p:spPr>
        <p:txBody>
          <a:bodyPr spcFirstLastPara="1" wrap="square" lIns="0" tIns="45700" rIns="91425" bIns="45700" anchor="t" anchorCtr="0">
            <a:noAutofit/>
          </a:bodyPr>
          <a:lstStyle/>
          <a:p>
            <a:pPr marL="0" indent="0" algn="just">
              <a:spcBef>
                <a:spcPts val="0"/>
              </a:spcBef>
            </a:pPr>
            <a:r>
              <a:rPr lang="lv-LV" sz="1600" b="1">
                <a:latin typeface="Verdana" panose="020B0604030504040204" pitchFamily="34" charset="0"/>
                <a:ea typeface="Verdana" panose="020B0604030504040204" pitchFamily="34" charset="0"/>
                <a:cs typeface="Calibri" panose="020F0502020204030204"/>
              </a:rPr>
              <a:t>Skolu, profesionālās, pieaugušo izglītības un sporta sektori:</a:t>
            </a:r>
            <a:endParaRPr lang="en-US" sz="1600">
              <a:latin typeface="Verdana" panose="020B0604030504040204" pitchFamily="34" charset="0"/>
              <a:ea typeface="Verdana" panose="020B0604030504040204" pitchFamily="34" charset="0"/>
              <a:cs typeface="Calibri" panose="020F0502020204030204"/>
            </a:endParaRPr>
          </a:p>
          <a:p>
            <a:pPr marL="342900" indent="-342900" algn="just">
              <a:spcBef>
                <a:spcPts val="0"/>
              </a:spcBef>
              <a:buFont typeface="Arial,Sans-Serif"/>
              <a:buChar char="•"/>
            </a:pPr>
            <a:r>
              <a:rPr lang="lv-LV" sz="1600" b="1">
                <a:latin typeface="Verdana" panose="020B0604030504040204" pitchFamily="34" charset="0"/>
                <a:ea typeface="Verdana" panose="020B0604030504040204" pitchFamily="34" charset="0"/>
                <a:cs typeface="Calibri" panose="020F0502020204030204"/>
              </a:rPr>
              <a:t>Iekļaušanas atbalsts organizācijām </a:t>
            </a:r>
            <a:r>
              <a:rPr lang="lv-LV" sz="1600">
                <a:latin typeface="Verdana" panose="020B0604030504040204" pitchFamily="34" charset="0"/>
                <a:ea typeface="Verdana" panose="020B0604030504040204" pitchFamily="34" charset="0"/>
                <a:cs typeface="Calibri" panose="020F0502020204030204"/>
              </a:rPr>
              <a:t>– 125 EUR par dalībnieku; izmaksas, kas saistītas ar mobilitātes darbību organizēšanu dalībniekiem, kuriem ir mazāk iespēju;</a:t>
            </a:r>
            <a:endParaRPr lang="en-US" sz="1600">
              <a:latin typeface="Verdana" panose="020B0604030504040204" pitchFamily="34" charset="0"/>
              <a:ea typeface="Verdana" panose="020B0604030504040204" pitchFamily="34" charset="0"/>
              <a:cs typeface="Calibri" panose="020F0502020204030204"/>
            </a:endParaRPr>
          </a:p>
          <a:p>
            <a:pPr marL="342900" indent="-342900" algn="just">
              <a:spcBef>
                <a:spcPts val="0"/>
              </a:spcBef>
              <a:buFont typeface="Arial,Sans-Serif"/>
              <a:buChar char="•"/>
            </a:pPr>
            <a:r>
              <a:rPr lang="lv-LV" sz="1600" b="1">
                <a:latin typeface="Verdana" panose="020B0604030504040204" pitchFamily="34" charset="0"/>
                <a:ea typeface="Verdana" panose="020B0604030504040204" pitchFamily="34" charset="0"/>
                <a:cs typeface="Calibri" panose="020F0502020204030204"/>
              </a:rPr>
              <a:t>Iekļaušanas atbalsts dalībniekiem </a:t>
            </a:r>
            <a:r>
              <a:rPr lang="lv-LV" sz="1600">
                <a:latin typeface="Verdana" panose="020B0604030504040204" pitchFamily="34" charset="0"/>
                <a:ea typeface="Verdana" panose="020B0604030504040204" pitchFamily="34" charset="0"/>
                <a:cs typeface="Calibri" panose="020F0502020204030204"/>
              </a:rPr>
              <a:t>-100 % no attiecināmajām izmaksām; papildu izmaksas, kas tieši saistītas ar dalībniekiem, kuriem ir mazāk iespēju, un tos pavadošajām personām: mērķis ir segt visas īpašo vajadzību izmaksas šiem dalībniekiem, lai sniegtu viņiem iespēju piedalīties ar tādiem pašiem nosacījumiem kā viņu līdzbiedriem</a:t>
            </a:r>
            <a:endParaRPr lang="lv-LV" sz="1600" dirty="0">
              <a:latin typeface="Verdana" panose="020B0604030504040204" pitchFamily="34" charset="0"/>
              <a:ea typeface="Verdana" panose="020B0604030504040204" pitchFamily="34" charset="0"/>
              <a:cs typeface="Calibri" panose="020F0502020204030204"/>
            </a:endParaRPr>
          </a:p>
          <a:p>
            <a:pPr marL="342900" indent="-342900" algn="just">
              <a:spcBef>
                <a:spcPts val="0"/>
              </a:spcBef>
              <a:buFont typeface="Arial,Sans-Serif"/>
              <a:buChar char="•"/>
            </a:pPr>
            <a:r>
              <a:rPr lang="lv-LV" sz="1600">
                <a:latin typeface="Verdana" panose="020B0604030504040204" pitchFamily="34" charset="0"/>
                <a:ea typeface="Verdana" panose="020B0604030504040204" pitchFamily="34" charset="0"/>
                <a:cs typeface="Calibri" panose="020F0502020204030204"/>
              </a:rPr>
              <a:t> </a:t>
            </a:r>
            <a:endParaRPr lang="en-US" sz="1600">
              <a:latin typeface="Verdana" panose="020B0604030504040204" pitchFamily="34" charset="0"/>
              <a:ea typeface="Verdana" panose="020B0604030504040204" pitchFamily="34" charset="0"/>
              <a:cs typeface="Calibri" panose="020F0502020204030204"/>
            </a:endParaRPr>
          </a:p>
          <a:p>
            <a:pPr marL="0" indent="0" algn="just">
              <a:spcBef>
                <a:spcPts val="0"/>
              </a:spcBef>
            </a:pPr>
            <a:r>
              <a:rPr lang="lv-LV" sz="1600" b="1">
                <a:latin typeface="Verdana" panose="020B0604030504040204" pitchFamily="34" charset="0"/>
                <a:ea typeface="Verdana" panose="020B0604030504040204" pitchFamily="34" charset="0"/>
                <a:cs typeface="Calibri" panose="020F0502020204030204"/>
              </a:rPr>
              <a:t>Augstākās izglītības sektors:</a:t>
            </a:r>
            <a:endParaRPr lang="en-US" sz="1600">
              <a:latin typeface="Verdana" panose="020B0604030504040204" pitchFamily="34" charset="0"/>
              <a:ea typeface="Verdana" panose="020B0604030504040204" pitchFamily="34" charset="0"/>
              <a:cs typeface="Calibri" panose="020F0502020204030204"/>
            </a:endParaRPr>
          </a:p>
          <a:p>
            <a:pPr marL="342900" indent="-342900" algn="just">
              <a:spcBef>
                <a:spcPts val="0"/>
              </a:spcBef>
              <a:buFont typeface="Arial,Sans-Serif"/>
              <a:buChar char="•"/>
            </a:pPr>
            <a:r>
              <a:rPr lang="lv-LV" sz="1600" b="1">
                <a:latin typeface="Verdana" panose="020B0604030504040204" pitchFamily="34" charset="0"/>
                <a:ea typeface="Verdana" panose="020B0604030504040204" pitchFamily="34" charset="0"/>
                <a:cs typeface="Calibri" panose="020F0502020204030204"/>
              </a:rPr>
              <a:t>Individuālā atbalsta piemaksa </a:t>
            </a:r>
            <a:r>
              <a:rPr lang="lv-LV" sz="1600">
                <a:latin typeface="Verdana" panose="020B0604030504040204" pitchFamily="34" charset="0"/>
                <a:ea typeface="Verdana" panose="020B0604030504040204" pitchFamily="34" charset="0"/>
                <a:cs typeface="Calibri" panose="020F0502020204030204"/>
              </a:rPr>
              <a:t>(top-up) studentiem un neseniem absolventiem, kuriem ir mazāk iespēju - 250 EUR/mēnesī ilgtermiņa mobilitātes gadījumā un 100 EUR vai 150 EUR par visu mobilitātes periodu īstermiņa mobilitātes </a:t>
            </a:r>
            <a:endParaRPr lang="en-US" sz="1600">
              <a:latin typeface="Verdana" panose="020B0604030504040204" pitchFamily="34" charset="0"/>
              <a:ea typeface="Verdana" panose="020B0604030504040204" pitchFamily="34" charset="0"/>
              <a:cs typeface="Calibri" panose="020F0502020204030204"/>
            </a:endParaRPr>
          </a:p>
          <a:p>
            <a:pPr marL="342900" indent="-342900" algn="just">
              <a:spcBef>
                <a:spcPts val="0"/>
              </a:spcBef>
              <a:buFont typeface="Arial,Sans-Serif"/>
              <a:buChar char="•"/>
            </a:pPr>
            <a:r>
              <a:rPr lang="lv-LV" sz="1600" b="1">
                <a:latin typeface="Verdana" panose="020B0604030504040204" pitchFamily="34" charset="0"/>
                <a:ea typeface="Verdana" panose="020B0604030504040204" pitchFamily="34" charset="0"/>
                <a:cs typeface="Calibri" panose="020F0502020204030204"/>
              </a:rPr>
              <a:t>Papildu atbalsts </a:t>
            </a:r>
            <a:r>
              <a:rPr lang="lv-LV" sz="1600">
                <a:latin typeface="Verdana" panose="020B0604030504040204" pitchFamily="34" charset="0"/>
                <a:ea typeface="Verdana" panose="020B0604030504040204" pitchFamily="34" charset="0"/>
                <a:cs typeface="Calibri" panose="020F0502020204030204"/>
              </a:rPr>
              <a:t>dalībniekiem ar ierobežotām iespējām tādu ar dalību mobilitātē saistītu izmaksu segšanai, kuras nav iespējams segt ar individuālā atbalsta piemaksu;</a:t>
            </a:r>
            <a:endParaRPr lang="en-US" sz="1600">
              <a:latin typeface="Verdana" panose="020B0604030504040204" pitchFamily="34" charset="0"/>
              <a:ea typeface="Verdana" panose="020B0604030504040204" pitchFamily="34" charset="0"/>
              <a:cs typeface="Calibri" panose="020F0502020204030204"/>
            </a:endParaRPr>
          </a:p>
          <a:p>
            <a:pPr marL="342900" indent="-342900" algn="just">
              <a:spcBef>
                <a:spcPts val="0"/>
              </a:spcBef>
              <a:buFont typeface="Arial,Sans-Serif"/>
              <a:buChar char="•"/>
            </a:pPr>
            <a:r>
              <a:rPr lang="lv-LV" sz="1600" b="1">
                <a:latin typeface="Verdana" panose="020B0604030504040204" pitchFamily="34" charset="0"/>
                <a:ea typeface="Verdana" panose="020B0604030504040204" pitchFamily="34" charset="0"/>
                <a:cs typeface="Calibri" panose="020F0502020204030204"/>
              </a:rPr>
              <a:t>Organizatoriskais atbalsts augstākās izglītības iestādēm </a:t>
            </a:r>
            <a:r>
              <a:rPr lang="lv-LV" sz="1600">
                <a:latin typeface="Verdana" panose="020B0604030504040204" pitchFamily="34" charset="0"/>
                <a:ea typeface="Verdana" panose="020B0604030504040204" pitchFamily="34" charset="0"/>
                <a:cs typeface="Calibri" panose="020F0502020204030204"/>
              </a:rPr>
              <a:t>– 100 EUR par dalībnieku ar mazāk iespējām, par kuru pieprasītas un deklarētas Erasmus+ finansētas faktiskās šķēršļu novēršanas atbalsta izmaksas</a:t>
            </a:r>
            <a:endParaRPr lang="lv-LV" sz="1600">
              <a:latin typeface="Verdana" panose="020B0604030504040204" pitchFamily="34" charset="0"/>
              <a:ea typeface="Verdana" panose="020B0604030504040204" pitchFamily="34" charset="0"/>
            </a:endParaRPr>
          </a:p>
          <a:p>
            <a:pPr marL="0" indent="0">
              <a:lnSpc>
                <a:spcPct val="150000"/>
              </a:lnSpc>
              <a:spcBef>
                <a:spcPts val="0"/>
              </a:spcBef>
              <a:buSzPts val="1800"/>
            </a:pPr>
            <a:endParaRPr lang="lv-LV" sz="950">
              <a:ea typeface="Calibri" panose="020F0502020204030204"/>
              <a:cs typeface="Calibri" panose="020F0502020204030204"/>
            </a:endParaRPr>
          </a:p>
        </p:txBody>
      </p:sp>
      <p:sp>
        <p:nvSpPr>
          <p:cNvPr id="465" name="Google Shape;465;p41"/>
          <p:cNvSpPr txBox="1">
            <a:spLocks noGrp="1"/>
          </p:cNvSpPr>
          <p:nvPr>
            <p:ph type="ftr" idx="11"/>
          </p:nvPr>
        </p:nvSpPr>
        <p:spPr>
          <a:xfrm>
            <a:off x="2280053" y="6566069"/>
            <a:ext cx="3086100" cy="291510"/>
          </a:xfrm>
          <a:prstGeom prst="rect">
            <a:avLst/>
          </a:prstGeom>
          <a:noFill/>
          <a:ln>
            <a:noFill/>
          </a:ln>
        </p:spPr>
        <p:txBody>
          <a:bodyPr spcFirstLastPara="1" wrap="square" lIns="108000" tIns="36000" rIns="36000" bIns="36000" anchor="ctr" anchorCtr="0">
            <a:noAutofit/>
          </a:bodyPr>
          <a:lstStyle/>
          <a:p>
            <a:r>
              <a:rPr lang="lv-LV"/>
              <a:t>Slaidi ar tekstu</a:t>
            </a:r>
            <a:endParaRPr/>
          </a:p>
        </p:txBody>
      </p:sp>
      <p:sp>
        <p:nvSpPr>
          <p:cNvPr id="466" name="Google Shape;466;p41"/>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solidFill>
                  <a:srgbClr val="664790"/>
                </a:solidFill>
              </a:rPr>
              <a:pPr/>
              <a:t>19</a:t>
            </a:fld>
            <a:endParaRPr>
              <a:solidFill>
                <a:srgbClr val="664790"/>
              </a:solidFill>
            </a:endParaRPr>
          </a:p>
        </p:txBody>
      </p:sp>
      <p:pic>
        <p:nvPicPr>
          <p:cNvPr id="2" name="Picture 1">
            <a:extLst>
              <a:ext uri="{FF2B5EF4-FFF2-40B4-BE49-F238E27FC236}">
                <a16:creationId xmlns:a16="http://schemas.microsoft.com/office/drawing/2014/main" id="{5F4FC51D-5CD3-4888-5B61-6B3759A15C9A}"/>
              </a:ext>
            </a:extLst>
          </p:cNvPr>
          <p:cNvPicPr>
            <a:picLocks noChangeAspect="1"/>
          </p:cNvPicPr>
          <p:nvPr/>
        </p:nvPicPr>
        <p:blipFill>
          <a:blip r:embed="rId3"/>
          <a:stretch>
            <a:fillRect/>
          </a:stretch>
        </p:blipFill>
        <p:spPr>
          <a:xfrm>
            <a:off x="9025421" y="360293"/>
            <a:ext cx="590550" cy="571500"/>
          </a:xfrm>
          <a:prstGeom prst="rect">
            <a:avLst/>
          </a:prstGeom>
        </p:spPr>
      </p:pic>
      <p:sp>
        <p:nvSpPr>
          <p:cNvPr id="3" name="TextBox 2">
            <a:extLst>
              <a:ext uri="{FF2B5EF4-FFF2-40B4-BE49-F238E27FC236}">
                <a16:creationId xmlns:a16="http://schemas.microsoft.com/office/drawing/2014/main" id="{0818FD0F-9C3E-4DFD-18FA-910BF2CE7494}"/>
              </a:ext>
            </a:extLst>
          </p:cNvPr>
          <p:cNvSpPr txBox="1"/>
          <p:nvPr/>
        </p:nvSpPr>
        <p:spPr>
          <a:xfrm>
            <a:off x="334249" y="1642682"/>
            <a:ext cx="1097059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v-LV" sz="2000">
                <a:solidFill>
                  <a:srgbClr val="664790"/>
                </a:solidFill>
                <a:latin typeface="Arial Nova"/>
              </a:rPr>
              <a:t>Prioritāte – </a:t>
            </a:r>
            <a:r>
              <a:rPr lang="lv-LV" sz="2000" b="1">
                <a:solidFill>
                  <a:srgbClr val="664790"/>
                </a:solidFill>
                <a:latin typeface="Arial Nova"/>
              </a:rPr>
              <a:t>palielināt līdzdalības līmeni </a:t>
            </a:r>
            <a:r>
              <a:rPr lang="lv-LV" sz="2000">
                <a:solidFill>
                  <a:srgbClr val="664790"/>
                </a:solidFill>
                <a:latin typeface="Arial Nova"/>
              </a:rPr>
              <a:t>ERASMUS+ mobilitātē </a:t>
            </a:r>
            <a:r>
              <a:rPr lang="lv-LV" sz="2000" b="1">
                <a:solidFill>
                  <a:srgbClr val="664790"/>
                </a:solidFill>
                <a:latin typeface="Arial Nova"/>
              </a:rPr>
              <a:t>personām ar ierobežotām iespējām</a:t>
            </a:r>
            <a:endParaRPr lang="en-US" sz="2000">
              <a:solidFill>
                <a:srgbClr val="664790"/>
              </a:solidFill>
              <a:latin typeface="Arial Nova"/>
            </a:endParaRPr>
          </a:p>
        </p:txBody>
      </p:sp>
    </p:spTree>
    <p:extLst>
      <p:ext uri="{BB962C8B-B14F-4D97-AF65-F5344CB8AC3E}">
        <p14:creationId xmlns:p14="http://schemas.microsoft.com/office/powerpoint/2010/main" val="271693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3"/>
          <p:cNvSpPr txBox="1">
            <a:spLocks noGrp="1"/>
          </p:cNvSpPr>
          <p:nvPr>
            <p:ph type="title"/>
          </p:nvPr>
        </p:nvSpPr>
        <p:spPr>
          <a:xfrm>
            <a:off x="98146" y="115371"/>
            <a:ext cx="5149992" cy="6449970"/>
          </a:xfrm>
          <a:prstGeom prst="rect">
            <a:avLst/>
          </a:prstGeom>
          <a:noFill/>
          <a:ln>
            <a:noFill/>
          </a:ln>
        </p:spPr>
        <p:txBody>
          <a:bodyPr spcFirstLastPara="1" wrap="square" lIns="0" tIns="45700" rIns="0" bIns="45700" anchor="t" anchorCtr="0">
            <a:noAutofit/>
          </a:bodyPr>
          <a:lstStyle/>
          <a:p>
            <a:pPr algn="ctr"/>
            <a:r>
              <a:rPr lang="lv-LV" sz="1600" dirty="0">
                <a:solidFill>
                  <a:srgbClr val="664790"/>
                </a:solidFill>
                <a:latin typeface="Verdana Pro Cond Semibold"/>
              </a:rPr>
              <a:t>Izglītības attīstības pamatnostādnes 2021.-2027. gadam "Nākotnes prasmes nākotnes sabiedrībai"</a:t>
            </a:r>
            <a:r>
              <a:rPr lang="lv-LV" sz="1600" dirty="0">
                <a:solidFill>
                  <a:srgbClr val="664790"/>
                </a:solidFill>
                <a:latin typeface="Verdana Pro Cond Semibold"/>
                <a:ea typeface="+mj-lt"/>
                <a:cs typeface="+mj-lt"/>
              </a:rPr>
              <a:t> </a:t>
            </a:r>
            <a:r>
              <a:rPr lang="lv-LV" sz="1600" b="0" dirty="0" err="1">
                <a:solidFill>
                  <a:srgbClr val="664790"/>
                </a:solidFill>
                <a:latin typeface="Verdana Pro Cond Semibold"/>
                <a:ea typeface="+mj-lt"/>
                <a:cs typeface="+mj-lt"/>
              </a:rPr>
              <a:t>virsmērķis</a:t>
            </a:r>
            <a:r>
              <a:rPr lang="lv-LV" sz="1600" b="0" dirty="0">
                <a:solidFill>
                  <a:srgbClr val="664790"/>
                </a:solidFill>
                <a:latin typeface="Verdana Pro Cond Semibold"/>
                <a:ea typeface="+mj-lt"/>
                <a:cs typeface="+mj-lt"/>
              </a:rPr>
              <a:t> </a:t>
            </a:r>
            <a:r>
              <a:rPr lang="lv-LV" sz="1800" b="0" dirty="0">
                <a:solidFill>
                  <a:srgbClr val="664790"/>
                </a:solidFill>
                <a:latin typeface="Verdana Pro Cond Semibold"/>
                <a:ea typeface="+mj-lt"/>
                <a:cs typeface="+mj-lt"/>
              </a:rPr>
              <a:t> </a:t>
            </a:r>
            <a:br>
              <a:rPr lang="lv-LV" sz="1800" b="0" dirty="0">
                <a:solidFill>
                  <a:srgbClr val="664790"/>
                </a:solidFill>
                <a:latin typeface="Verdana Pro Cond Semibold"/>
                <a:ea typeface="+mj-lt"/>
                <a:cs typeface="+mj-lt"/>
              </a:rPr>
            </a:br>
            <a:br>
              <a:rPr lang="lv-LV" sz="1800" b="0" dirty="0">
                <a:solidFill>
                  <a:srgbClr val="664790"/>
                </a:solidFill>
                <a:ea typeface="+mj-lt"/>
                <a:cs typeface="+mj-lt"/>
              </a:rPr>
            </a:br>
            <a:br>
              <a:rPr lang="lv-LV" sz="1800" b="0" dirty="0">
                <a:solidFill>
                  <a:srgbClr val="664790"/>
                </a:solidFill>
                <a:ea typeface="+mj-lt"/>
                <a:cs typeface="+mj-lt"/>
              </a:rPr>
            </a:br>
            <a:br>
              <a:rPr lang="lv-LV" sz="1800" b="0" dirty="0">
                <a:solidFill>
                  <a:srgbClr val="664790"/>
                </a:solidFill>
                <a:ea typeface="+mj-lt"/>
                <a:cs typeface="+mj-lt"/>
              </a:rPr>
            </a:br>
            <a:br>
              <a:rPr lang="lv-LV" sz="1800" b="0" dirty="0">
                <a:solidFill>
                  <a:srgbClr val="664790"/>
                </a:solidFill>
                <a:ea typeface="+mj-lt"/>
                <a:cs typeface="+mj-lt"/>
              </a:rPr>
            </a:br>
            <a:r>
              <a:rPr lang="lv-LV" sz="1800" b="0" dirty="0">
                <a:solidFill>
                  <a:srgbClr val="664790"/>
                </a:solidFill>
                <a:latin typeface="Verdana Pro Cond Semibold"/>
                <a:ea typeface="+mj-lt"/>
                <a:cs typeface="+mj-lt"/>
              </a:rPr>
              <a:t>Izglītības likums</a:t>
            </a:r>
            <a:br>
              <a:rPr lang="lv-LV" sz="1800" b="0" dirty="0">
                <a:solidFill>
                  <a:srgbClr val="664790"/>
                </a:solidFill>
                <a:ea typeface="+mj-lt"/>
                <a:cs typeface="+mj-lt"/>
              </a:rPr>
            </a:br>
            <a:br>
              <a:rPr lang="lv-LV" sz="1800" b="0" dirty="0">
                <a:solidFill>
                  <a:srgbClr val="664790"/>
                </a:solidFill>
                <a:ea typeface="+mj-lt"/>
                <a:cs typeface="+mj-lt"/>
              </a:rPr>
            </a:br>
            <a:br>
              <a:rPr lang="lv-LV" sz="1800" b="0" dirty="0">
                <a:solidFill>
                  <a:srgbClr val="664790"/>
                </a:solidFill>
                <a:ea typeface="+mj-lt"/>
                <a:cs typeface="+mj-lt"/>
              </a:rPr>
            </a:br>
            <a:r>
              <a:rPr lang="lv-LV" sz="1800" b="0" dirty="0">
                <a:solidFill>
                  <a:srgbClr val="664790"/>
                </a:solidFill>
                <a:latin typeface="Verdana Pro Cond Semibold"/>
                <a:ea typeface="+mj-lt"/>
                <a:cs typeface="+mj-lt"/>
              </a:rPr>
              <a:t>Sporta likums</a:t>
            </a:r>
            <a:br>
              <a:rPr lang="lv-LV" sz="1800" b="0" dirty="0">
                <a:solidFill>
                  <a:srgbClr val="664790"/>
                </a:solidFill>
                <a:latin typeface="Verdana Pro Cond Semibold"/>
                <a:ea typeface="+mj-lt"/>
                <a:cs typeface="+mj-lt"/>
              </a:rPr>
            </a:br>
            <a:br>
              <a:rPr lang="lv-LV" sz="1800" b="0" dirty="0">
                <a:solidFill>
                  <a:srgbClr val="664790"/>
                </a:solidFill>
                <a:latin typeface="Verdana Pro Cond Semibold"/>
                <a:ea typeface="+mj-lt"/>
                <a:cs typeface="+mj-lt"/>
              </a:rPr>
            </a:br>
            <a:br>
              <a:rPr lang="lv-LV" sz="1800" b="0" dirty="0">
                <a:solidFill>
                  <a:srgbClr val="664790"/>
                </a:solidFill>
                <a:latin typeface="Verdana Pro Cond Semibold"/>
                <a:ea typeface="+mj-lt"/>
                <a:cs typeface="+mj-lt"/>
              </a:rPr>
            </a:br>
            <a:br>
              <a:rPr lang="lv-LV" sz="1800" b="0" dirty="0">
                <a:solidFill>
                  <a:srgbClr val="664790"/>
                </a:solidFill>
                <a:latin typeface="Verdana Pro Cond Semibold"/>
                <a:ea typeface="+mj-lt"/>
                <a:cs typeface="+mj-lt"/>
              </a:rPr>
            </a:br>
            <a:br>
              <a:rPr lang="lv-LV" sz="1800" b="0" dirty="0">
                <a:solidFill>
                  <a:srgbClr val="664790"/>
                </a:solidFill>
                <a:latin typeface="Verdana Pro Cond Semibold"/>
                <a:ea typeface="+mj-lt"/>
                <a:cs typeface="+mj-lt"/>
              </a:rPr>
            </a:br>
            <a:r>
              <a:rPr lang="lv-LV" sz="1800" b="0" dirty="0">
                <a:solidFill>
                  <a:srgbClr val="664790"/>
                </a:solidFill>
                <a:latin typeface="Verdana Pro Cond Semibold"/>
                <a:ea typeface="+mj-lt"/>
                <a:cs typeface="Times New Roman"/>
              </a:rPr>
              <a:t>Vispārējās izglītības likums </a:t>
            </a:r>
            <a:br>
              <a:rPr lang="lv-LV" sz="1800" b="0" dirty="0">
                <a:solidFill>
                  <a:srgbClr val="664790"/>
                </a:solidFill>
                <a:ea typeface="+mj-lt"/>
                <a:cs typeface="+mj-lt"/>
              </a:rPr>
            </a:br>
            <a:br>
              <a:rPr lang="lv-LV" sz="1800" b="0" dirty="0">
                <a:solidFill>
                  <a:srgbClr val="664790"/>
                </a:solidFill>
                <a:ea typeface="+mj-lt"/>
                <a:cs typeface="+mj-lt"/>
              </a:rPr>
            </a:br>
            <a:br>
              <a:rPr lang="lv-LV" sz="1800" b="0" dirty="0">
                <a:solidFill>
                  <a:srgbClr val="664790"/>
                </a:solidFill>
                <a:ea typeface="+mj-lt"/>
                <a:cs typeface="+mj-lt"/>
              </a:rPr>
            </a:br>
            <a:br>
              <a:rPr lang="lv-LV" sz="1800" b="0" dirty="0">
                <a:solidFill>
                  <a:srgbClr val="664790"/>
                </a:solidFill>
                <a:ea typeface="+mj-lt"/>
                <a:cs typeface="+mj-lt"/>
              </a:rPr>
            </a:br>
            <a:r>
              <a:rPr lang="lv-LV" sz="1800" b="0" dirty="0">
                <a:solidFill>
                  <a:srgbClr val="664790"/>
                </a:solidFill>
                <a:latin typeface="Verdana Pro Cond Semibold"/>
                <a:ea typeface="+mj-lt"/>
                <a:cs typeface="Times New Roman"/>
              </a:rPr>
              <a:t>Ministru kabineta 2019.gada noteikumi Nr. 556 “Prasības vispārējās izglītības iestādēm, lai to īstenotajās izglītības programmās uzņemtu izglītojamos ar speciālām vajadzībām” </a:t>
            </a:r>
            <a:br>
              <a:rPr lang="lv-LV" sz="1800" b="0" dirty="0">
                <a:solidFill>
                  <a:srgbClr val="664790"/>
                </a:solidFill>
                <a:ea typeface="+mj-lt"/>
                <a:cs typeface="+mj-lt"/>
              </a:rPr>
            </a:br>
            <a:br>
              <a:rPr lang="lv-LV" sz="1800" b="0" dirty="0">
                <a:solidFill>
                  <a:srgbClr val="664790"/>
                </a:solidFill>
                <a:ea typeface="+mj-lt"/>
                <a:cs typeface="+mj-lt"/>
              </a:rPr>
            </a:br>
            <a:br>
              <a:rPr lang="lv-LV" sz="1800" b="0" dirty="0">
                <a:solidFill>
                  <a:srgbClr val="664790"/>
                </a:solidFill>
                <a:ea typeface="+mj-lt"/>
                <a:cs typeface="+mj-lt"/>
              </a:rPr>
            </a:br>
            <a:br>
              <a:rPr lang="lv-LV" sz="1800" b="0" dirty="0">
                <a:solidFill>
                  <a:srgbClr val="664790"/>
                </a:solidFill>
                <a:ea typeface="+mj-lt"/>
                <a:cs typeface="+mj-lt"/>
              </a:rPr>
            </a:br>
            <a:br>
              <a:rPr lang="lv-LV" sz="1800" b="0" dirty="0">
                <a:solidFill>
                  <a:srgbClr val="664790"/>
                </a:solidFill>
                <a:ea typeface="+mj-lt"/>
                <a:cs typeface="+mj-lt"/>
              </a:rPr>
            </a:br>
            <a:endParaRPr lang="lv-LV" dirty="0">
              <a:solidFill>
                <a:srgbClr val="664790"/>
              </a:solidFill>
            </a:endParaRPr>
          </a:p>
        </p:txBody>
      </p:sp>
      <p:sp>
        <p:nvSpPr>
          <p:cNvPr id="485" name="Google Shape;485;p43"/>
          <p:cNvSpPr txBox="1">
            <a:spLocks noGrp="1"/>
          </p:cNvSpPr>
          <p:nvPr>
            <p:ph type="body" idx="1"/>
          </p:nvPr>
        </p:nvSpPr>
        <p:spPr>
          <a:xfrm>
            <a:off x="6196027" y="61754"/>
            <a:ext cx="5946822" cy="6613762"/>
          </a:xfrm>
          <a:prstGeom prst="rect">
            <a:avLst/>
          </a:prstGeom>
          <a:noFill/>
          <a:ln>
            <a:noFill/>
          </a:ln>
        </p:spPr>
        <p:txBody>
          <a:bodyPr spcFirstLastPara="1" wrap="square" lIns="0" tIns="45700" rIns="91425" bIns="45700" anchor="t" anchorCtr="0">
            <a:noAutofit/>
          </a:bodyPr>
          <a:lstStyle/>
          <a:p>
            <a:pPr marL="0" indent="0">
              <a:spcBef>
                <a:spcPts val="0"/>
              </a:spcBef>
            </a:pPr>
            <a:r>
              <a:rPr lang="lv-LV" sz="1500" dirty="0">
                <a:latin typeface="Verdana" panose="020B0604030504040204" pitchFamily="34" charset="0"/>
                <a:ea typeface="Verdana" panose="020B0604030504040204" pitchFamily="34" charset="0"/>
                <a:cs typeface="Verdana" panose="020B0604030504040204" pitchFamily="34" charset="0"/>
              </a:rPr>
              <a:t>Nodrošināt kvalitatīvas izglītības</a:t>
            </a:r>
          </a:p>
          <a:p>
            <a:pPr marL="0" indent="0">
              <a:spcBef>
                <a:spcPts val="0"/>
              </a:spcBef>
            </a:pPr>
            <a:r>
              <a:rPr lang="lv-LV" sz="1500" dirty="0">
                <a:latin typeface="Verdana" panose="020B0604030504040204" pitchFamily="34" charset="0"/>
                <a:ea typeface="Verdana" panose="020B0604030504040204" pitchFamily="34" charset="0"/>
                <a:cs typeface="Verdana" panose="020B0604030504040204" pitchFamily="34" charset="0"/>
              </a:rPr>
              <a:t>iespējas visiem Latvijas iedzīvotājiem, lai veicinātu viņu potenciāla attīstību un īstenošanu visa mūža garumā un</a:t>
            </a:r>
          </a:p>
          <a:p>
            <a:pPr marL="0" indent="0">
              <a:spcBef>
                <a:spcPts val="0"/>
              </a:spcBef>
            </a:pPr>
            <a:r>
              <a:rPr lang="lv-LV" sz="1500" dirty="0">
                <a:latin typeface="Verdana" panose="020B0604030504040204" pitchFamily="34" charset="0"/>
                <a:ea typeface="Verdana" panose="020B0604030504040204" pitchFamily="34" charset="0"/>
                <a:cs typeface="Verdana" panose="020B0604030504040204" pitchFamily="34" charset="0"/>
              </a:rPr>
              <a:t>lai veidotu viņu spēju mainīties un atbildīgi vadīt pastāvīgās pārmaiņas sabiedrībā un tautsaimniecībā</a:t>
            </a:r>
            <a:br>
              <a:rPr lang="lv-LV" sz="1500" dirty="0">
                <a:latin typeface="Verdana" panose="020B0604030504040204" pitchFamily="34" charset="0"/>
                <a:ea typeface="Verdana" panose="020B0604030504040204" pitchFamily="34" charset="0"/>
                <a:cs typeface="Verdana" panose="020B0604030504040204" pitchFamily="34" charset="0"/>
              </a:rPr>
            </a:br>
            <a:endParaRPr lang="lv-LV" sz="1500" dirty="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pPr>
            <a:r>
              <a:rPr lang="lv-LV" sz="1500" dirty="0">
                <a:latin typeface="Verdana" panose="020B0604030504040204" pitchFamily="34" charset="0"/>
                <a:ea typeface="Verdana" panose="020B0604030504040204" pitchFamily="34" charset="0"/>
                <a:cs typeface="Verdana" panose="020B0604030504040204" pitchFamily="34" charset="0"/>
              </a:rPr>
              <a:t>Ikvienam ir tiesības uz kvalitatīvu un iekļaujošu izglītību. </a:t>
            </a:r>
          </a:p>
          <a:p>
            <a:pPr marL="0" indent="0">
              <a:spcBef>
                <a:spcPts val="0"/>
              </a:spcBef>
            </a:pPr>
            <a:r>
              <a:rPr lang="lv-LV" sz="1500" dirty="0">
                <a:latin typeface="Verdana" panose="020B0604030504040204" pitchFamily="34" charset="0"/>
                <a:ea typeface="Verdana" panose="020B0604030504040204" pitchFamily="34" charset="0"/>
                <a:cs typeface="Verdana" panose="020B0604030504040204" pitchFamily="34" charset="0"/>
              </a:rPr>
              <a:t>Nosaka atšķirīgas attieksmes aizliegumu, tai skaitā veselības stāvokļa dēļ </a:t>
            </a:r>
          </a:p>
          <a:p>
            <a:pPr marL="0" indent="0">
              <a:spcBef>
                <a:spcPts val="0"/>
              </a:spcBef>
            </a:pPr>
            <a:endParaRPr lang="lv-LV" sz="1500" dirty="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pPr>
            <a:r>
              <a:rPr lang="lv-LV" sz="1500" dirty="0">
                <a:latin typeface="Verdana" panose="020B0604030504040204" pitchFamily="34" charset="0"/>
                <a:ea typeface="Verdana" panose="020B0604030504040204" pitchFamily="34" charset="0"/>
                <a:cs typeface="Verdana" panose="020B0604030504040204" pitchFamily="34" charset="0"/>
              </a:rPr>
              <a:t>Jāievēro vienlīdzības princips, kas paredz, ka ikvienam ir tiesības nodarboties ar sportu. Izglītības iestādēs izglītojamiem ar speciālām vajadzībām nodrošināma iespēja iesaistīties sporta nodarbībās atbilstoši viņu speciālajām vajadzībām</a:t>
            </a:r>
          </a:p>
          <a:p>
            <a:pPr marL="0" indent="0">
              <a:spcBef>
                <a:spcPts val="0"/>
              </a:spcBef>
            </a:pPr>
            <a:endParaRPr lang="lv-LV" sz="1500" dirty="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pPr>
            <a:r>
              <a:rPr lang="lv-LV" sz="1500" dirty="0">
                <a:latin typeface="Verdana" panose="020B0604030504040204" pitchFamily="34" charset="0"/>
                <a:ea typeface="Verdana" panose="020B0604030504040204" pitchFamily="34" charset="0"/>
                <a:cs typeface="Verdana" panose="020B0604030504040204" pitchFamily="34" charset="0"/>
              </a:rPr>
              <a:t>Izglītojamie ar speciālām vajadzībām speciālās izglītības programmas var apgūt vispārizglītojošās klasēs, vispārizglītojošo iestāžu speciālajās klasēs vai grupās vai speciālās izglītības iestādēs, kā arī tehnikumā un profesionālajā vidusskolā, kas īsteno vispārējās izglītības programmas sadarbībā ar Ieslodzījuma vietu pārvaldi</a:t>
            </a:r>
          </a:p>
          <a:p>
            <a:pPr marL="0" indent="0">
              <a:spcBef>
                <a:spcPts val="0"/>
              </a:spcBef>
            </a:pPr>
            <a:endParaRPr lang="lv-LV" sz="1500" dirty="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pPr>
            <a:r>
              <a:rPr lang="lv-LV" sz="1500" dirty="0">
                <a:latin typeface="Verdana" panose="020B0604030504040204" pitchFamily="34" charset="0"/>
                <a:ea typeface="Verdana" panose="020B0604030504040204" pitchFamily="34" charset="0"/>
                <a:cs typeface="Verdana" panose="020B0604030504040204" pitchFamily="34" charset="0"/>
              </a:rPr>
              <a:t>Nosaka nepieciešamos atbalsta pasākumus izglītojamiem ar speciālām vajadzībām vispārējās izglītības programmas apguvē, tai skaitā nepieciešamos mācību un tehniskos līdzekļus mācību vides nodrošināšanai un nepieciešamo atbalsta personālu</a:t>
            </a:r>
          </a:p>
          <a:p>
            <a:pPr marL="0" indent="0">
              <a:spcBef>
                <a:spcPts val="0"/>
              </a:spcBef>
            </a:pPr>
            <a:endParaRPr lang="lv-LV" sz="1500" dirty="0">
              <a:latin typeface="Verdana" panose="020B0604030504040204" pitchFamily="34" charset="0"/>
              <a:ea typeface="Verdana" panose="020B0604030504040204" pitchFamily="34" charset="0"/>
              <a:cs typeface="Verdana" panose="020B0604030504040204" pitchFamily="34" charset="0"/>
            </a:endParaRPr>
          </a:p>
        </p:txBody>
      </p:sp>
      <p:sp>
        <p:nvSpPr>
          <p:cNvPr id="487" name="Google Shape;487;p43"/>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solidFill>
                  <a:srgbClr val="664790"/>
                </a:solidFill>
                <a:latin typeface="Verdana"/>
                <a:ea typeface="Verdana"/>
                <a:cs typeface="Verdana"/>
                <a:sym typeface="Verdana"/>
              </a:rPr>
              <a:pPr/>
              <a:t>2</a:t>
            </a:fld>
            <a:endParaRPr>
              <a:solidFill>
                <a:srgbClr val="664790"/>
              </a:solidFill>
              <a:latin typeface="Verdana"/>
              <a:ea typeface="Verdana"/>
              <a:cs typeface="Verdana"/>
              <a:sym typeface="Verdana"/>
            </a:endParaRPr>
          </a:p>
        </p:txBody>
      </p:sp>
      <p:cxnSp>
        <p:nvCxnSpPr>
          <p:cNvPr id="488" name="Google Shape;488;p43"/>
          <p:cNvCxnSpPr/>
          <p:nvPr/>
        </p:nvCxnSpPr>
        <p:spPr>
          <a:xfrm rot="10800000">
            <a:off x="5242707" y="278676"/>
            <a:ext cx="847863" cy="0"/>
          </a:xfrm>
          <a:prstGeom prst="straightConnector1">
            <a:avLst/>
          </a:prstGeom>
          <a:noFill/>
          <a:ln w="19050" cap="flat" cmpd="sng">
            <a:solidFill>
              <a:srgbClr val="664790"/>
            </a:solidFill>
            <a:prstDash val="solid"/>
            <a:miter lim="800000"/>
            <a:headEnd type="none" w="sm" len="sm"/>
            <a:tailEnd type="none" w="sm" len="sm"/>
          </a:ln>
        </p:spPr>
      </p:cxnSp>
      <p:cxnSp>
        <p:nvCxnSpPr>
          <p:cNvPr id="2" name="Google Shape;488;p43">
            <a:extLst>
              <a:ext uri="{FF2B5EF4-FFF2-40B4-BE49-F238E27FC236}">
                <a16:creationId xmlns:a16="http://schemas.microsoft.com/office/drawing/2014/main" id="{10EBC4CA-7DAF-41B0-288E-1BAC363E8A9C}"/>
              </a:ext>
            </a:extLst>
          </p:cNvPr>
          <p:cNvCxnSpPr>
            <a:cxnSpLocks/>
          </p:cNvCxnSpPr>
          <p:nvPr/>
        </p:nvCxnSpPr>
        <p:spPr>
          <a:xfrm rot="10800000">
            <a:off x="5242708" y="1924152"/>
            <a:ext cx="847863" cy="0"/>
          </a:xfrm>
          <a:prstGeom prst="straightConnector1">
            <a:avLst/>
          </a:prstGeom>
          <a:noFill/>
          <a:ln w="19050" cap="flat" cmpd="sng">
            <a:solidFill>
              <a:srgbClr val="664790"/>
            </a:solidFill>
            <a:prstDash val="solid"/>
            <a:miter lim="800000"/>
            <a:headEnd type="none" w="sm" len="sm"/>
            <a:tailEnd type="none" w="sm" len="sm"/>
          </a:ln>
        </p:spPr>
      </p:cxnSp>
      <p:cxnSp>
        <p:nvCxnSpPr>
          <p:cNvPr id="3" name="Google Shape;488;p43">
            <a:extLst>
              <a:ext uri="{FF2B5EF4-FFF2-40B4-BE49-F238E27FC236}">
                <a16:creationId xmlns:a16="http://schemas.microsoft.com/office/drawing/2014/main" id="{DB39801A-E348-FC03-7BDC-2DFABF53A34B}"/>
              </a:ext>
            </a:extLst>
          </p:cNvPr>
          <p:cNvCxnSpPr>
            <a:cxnSpLocks/>
          </p:cNvCxnSpPr>
          <p:nvPr/>
        </p:nvCxnSpPr>
        <p:spPr>
          <a:xfrm rot="10800000">
            <a:off x="5242708" y="2844390"/>
            <a:ext cx="847863" cy="0"/>
          </a:xfrm>
          <a:prstGeom prst="straightConnector1">
            <a:avLst/>
          </a:prstGeom>
          <a:noFill/>
          <a:ln w="19050" cap="flat" cmpd="sng">
            <a:solidFill>
              <a:srgbClr val="664790"/>
            </a:solidFill>
            <a:prstDash val="solid"/>
            <a:miter lim="800000"/>
            <a:headEnd type="none" w="sm" len="sm"/>
            <a:tailEnd type="none" w="sm" len="sm"/>
          </a:ln>
        </p:spPr>
      </p:cxnSp>
      <p:cxnSp>
        <p:nvCxnSpPr>
          <p:cNvPr id="4" name="Google Shape;488;p43">
            <a:extLst>
              <a:ext uri="{FF2B5EF4-FFF2-40B4-BE49-F238E27FC236}">
                <a16:creationId xmlns:a16="http://schemas.microsoft.com/office/drawing/2014/main" id="{43FFE2E0-990A-EB5C-A71F-BB5E68815E97}"/>
              </a:ext>
            </a:extLst>
          </p:cNvPr>
          <p:cNvCxnSpPr>
            <a:cxnSpLocks/>
          </p:cNvCxnSpPr>
          <p:nvPr/>
        </p:nvCxnSpPr>
        <p:spPr>
          <a:xfrm rot="10800000">
            <a:off x="5242708" y="5634763"/>
            <a:ext cx="847863" cy="0"/>
          </a:xfrm>
          <a:prstGeom prst="straightConnector1">
            <a:avLst/>
          </a:prstGeom>
          <a:noFill/>
          <a:ln w="19050" cap="flat" cmpd="sng">
            <a:solidFill>
              <a:srgbClr val="664790"/>
            </a:solidFill>
            <a:prstDash val="solid"/>
            <a:miter lim="800000"/>
            <a:headEnd type="none" w="sm" len="sm"/>
            <a:tailEnd type="none" w="sm" len="sm"/>
          </a:ln>
        </p:spPr>
      </p:cxnSp>
      <p:cxnSp>
        <p:nvCxnSpPr>
          <p:cNvPr id="7" name="Google Shape;488;p43">
            <a:extLst>
              <a:ext uri="{FF2B5EF4-FFF2-40B4-BE49-F238E27FC236}">
                <a16:creationId xmlns:a16="http://schemas.microsoft.com/office/drawing/2014/main" id="{CA03864D-39C2-B620-129D-4D16C8F53C10}"/>
              </a:ext>
            </a:extLst>
          </p:cNvPr>
          <p:cNvCxnSpPr>
            <a:cxnSpLocks/>
          </p:cNvCxnSpPr>
          <p:nvPr/>
        </p:nvCxnSpPr>
        <p:spPr>
          <a:xfrm rot="10800000">
            <a:off x="5242707" y="4199109"/>
            <a:ext cx="847863" cy="0"/>
          </a:xfrm>
          <a:prstGeom prst="straightConnector1">
            <a:avLst/>
          </a:prstGeom>
          <a:noFill/>
          <a:ln w="19050" cap="flat" cmpd="sng">
            <a:solidFill>
              <a:srgbClr val="664790"/>
            </a:solidFill>
            <a:prstDash val="solid"/>
            <a:miter lim="800000"/>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1"/>
          <p:cNvSpPr txBox="1">
            <a:spLocks noGrp="1"/>
          </p:cNvSpPr>
          <p:nvPr>
            <p:ph type="title"/>
          </p:nvPr>
        </p:nvSpPr>
        <p:spPr>
          <a:xfrm>
            <a:off x="473626" y="257547"/>
            <a:ext cx="8698648" cy="1142815"/>
          </a:xfrm>
          <a:prstGeom prst="rect">
            <a:avLst/>
          </a:prstGeom>
          <a:noFill/>
          <a:ln>
            <a:noFill/>
          </a:ln>
        </p:spPr>
        <p:txBody>
          <a:bodyPr spcFirstLastPara="1" wrap="square" lIns="0" tIns="45700" rIns="91425" bIns="45700" anchor="ctr" anchorCtr="0">
            <a:noAutofit/>
          </a:bodyPr>
          <a:lstStyle/>
          <a:p>
            <a:r>
              <a:rPr lang="lv-LV" sz="2400">
                <a:solidFill>
                  <a:srgbClr val="664790"/>
                </a:solidFill>
                <a:latin typeface="Verdana"/>
                <a:ea typeface="Verdana"/>
              </a:rPr>
              <a:t>Iekļaujošas izglītības princips – ERASMUS+ mobilitātē</a:t>
            </a:r>
            <a:endParaRPr lang="en-US" sz="2400">
              <a:solidFill>
                <a:srgbClr val="664790"/>
              </a:solidFill>
              <a:latin typeface="Verdana"/>
              <a:ea typeface="Verdana"/>
            </a:endParaRPr>
          </a:p>
        </p:txBody>
      </p:sp>
      <p:sp>
        <p:nvSpPr>
          <p:cNvPr id="465" name="Google Shape;465;p41"/>
          <p:cNvSpPr txBox="1">
            <a:spLocks noGrp="1"/>
          </p:cNvSpPr>
          <p:nvPr>
            <p:ph type="ftr" idx="11"/>
          </p:nvPr>
        </p:nvSpPr>
        <p:spPr>
          <a:xfrm>
            <a:off x="1098403" y="6312070"/>
            <a:ext cx="7128010" cy="545509"/>
          </a:xfrm>
          <a:prstGeom prst="rect">
            <a:avLst/>
          </a:prstGeom>
          <a:noFill/>
          <a:ln>
            <a:noFill/>
          </a:ln>
        </p:spPr>
        <p:txBody>
          <a:bodyPr spcFirstLastPara="1" wrap="square" lIns="108000" tIns="36000" rIns="36000" bIns="36000" anchor="ctr" anchorCtr="0">
            <a:noAutofit/>
          </a:bodyPr>
          <a:lstStyle/>
          <a:p>
            <a:r>
              <a:rPr lang="lv-LV" sz="1200" b="0" i="0" u="none" strike="noStrike" baseline="0" dirty="0">
                <a:latin typeface="Arial Nova"/>
                <a:ea typeface="Arial Nova"/>
                <a:cs typeface="Arial Nova"/>
              </a:rPr>
              <a:t>*Konkrētie dati vērtējami kā nepilnīgi, jo prasība norādīt dalībnieku ar mazāk iespējām atbilstību kādai no šķēršļu grupām no Eiropas Komisijas puses kā obligāta noteikta tikai 2024.gadā.</a:t>
            </a:r>
            <a:endParaRPr dirty="0"/>
          </a:p>
        </p:txBody>
      </p:sp>
      <p:sp>
        <p:nvSpPr>
          <p:cNvPr id="466" name="Google Shape;466;p41"/>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20</a:t>
            </a:fld>
            <a:endParaRPr/>
          </a:p>
        </p:txBody>
      </p:sp>
      <p:pic>
        <p:nvPicPr>
          <p:cNvPr id="2" name="Picture 1">
            <a:extLst>
              <a:ext uri="{FF2B5EF4-FFF2-40B4-BE49-F238E27FC236}">
                <a16:creationId xmlns:a16="http://schemas.microsoft.com/office/drawing/2014/main" id="{5F4FC51D-5CD3-4888-5B61-6B3759A15C9A}"/>
              </a:ext>
            </a:extLst>
          </p:cNvPr>
          <p:cNvPicPr>
            <a:picLocks noChangeAspect="1"/>
          </p:cNvPicPr>
          <p:nvPr/>
        </p:nvPicPr>
        <p:blipFill>
          <a:blip r:embed="rId3"/>
          <a:stretch>
            <a:fillRect/>
          </a:stretch>
        </p:blipFill>
        <p:spPr>
          <a:xfrm>
            <a:off x="9025421" y="360293"/>
            <a:ext cx="590550" cy="571500"/>
          </a:xfrm>
          <a:prstGeom prst="rect">
            <a:avLst/>
          </a:prstGeom>
        </p:spPr>
      </p:pic>
      <p:sp>
        <p:nvSpPr>
          <p:cNvPr id="3" name="TextBox 2">
            <a:extLst>
              <a:ext uri="{FF2B5EF4-FFF2-40B4-BE49-F238E27FC236}">
                <a16:creationId xmlns:a16="http://schemas.microsoft.com/office/drawing/2014/main" id="{0818FD0F-9C3E-4DFD-18FA-910BF2CE7494}"/>
              </a:ext>
            </a:extLst>
          </p:cNvPr>
          <p:cNvSpPr txBox="1"/>
          <p:nvPr/>
        </p:nvSpPr>
        <p:spPr>
          <a:xfrm>
            <a:off x="351182" y="1709530"/>
            <a:ext cx="109705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a:latin typeface="Arial Nova"/>
              </a:rPr>
              <a:t>​</a:t>
            </a:r>
            <a:endParaRPr lang="en-US"/>
          </a:p>
        </p:txBody>
      </p:sp>
      <p:sp>
        <p:nvSpPr>
          <p:cNvPr id="5" name="Text Placeholder 4">
            <a:extLst>
              <a:ext uri="{FF2B5EF4-FFF2-40B4-BE49-F238E27FC236}">
                <a16:creationId xmlns:a16="http://schemas.microsoft.com/office/drawing/2014/main" id="{78CEE3D1-4834-8853-1DBF-6480716E2052}"/>
              </a:ext>
            </a:extLst>
          </p:cNvPr>
          <p:cNvSpPr>
            <a:spLocks noGrp="1"/>
          </p:cNvSpPr>
          <p:nvPr>
            <p:ph type="body" idx="1"/>
          </p:nvPr>
        </p:nvSpPr>
        <p:spPr/>
        <p:txBody>
          <a:bodyPr/>
          <a:lstStyle/>
          <a:p>
            <a:endParaRPr lang="en-US"/>
          </a:p>
        </p:txBody>
      </p:sp>
      <p:graphicFrame>
        <p:nvGraphicFramePr>
          <p:cNvPr id="7" name="Table 6">
            <a:extLst>
              <a:ext uri="{FF2B5EF4-FFF2-40B4-BE49-F238E27FC236}">
                <a16:creationId xmlns:a16="http://schemas.microsoft.com/office/drawing/2014/main" id="{599CB416-8694-4894-118C-282A2FB779A1}"/>
              </a:ext>
            </a:extLst>
          </p:cNvPr>
          <p:cNvGraphicFramePr>
            <a:graphicFrameLocks noGrp="1"/>
          </p:cNvGraphicFramePr>
          <p:nvPr>
            <p:extLst>
              <p:ext uri="{D42A27DB-BD31-4B8C-83A1-F6EECF244321}">
                <p14:modId xmlns:p14="http://schemas.microsoft.com/office/powerpoint/2010/main" val="2174528914"/>
              </p:ext>
            </p:extLst>
          </p:nvPr>
        </p:nvGraphicFramePr>
        <p:xfrm>
          <a:off x="616775" y="1909585"/>
          <a:ext cx="10985559" cy="4354963"/>
        </p:xfrm>
        <a:graphic>
          <a:graphicData uri="http://schemas.openxmlformats.org/drawingml/2006/table">
            <a:tbl>
              <a:tblPr bandRow="1">
                <a:tableStyleId>{7E9639D4-E3E2-4D34-9284-5A2195B3D0D7}</a:tableStyleId>
              </a:tblPr>
              <a:tblGrid>
                <a:gridCol w="3661853">
                  <a:extLst>
                    <a:ext uri="{9D8B030D-6E8A-4147-A177-3AD203B41FA5}">
                      <a16:colId xmlns:a16="http://schemas.microsoft.com/office/drawing/2014/main" val="838893715"/>
                    </a:ext>
                  </a:extLst>
                </a:gridCol>
                <a:gridCol w="3661853">
                  <a:extLst>
                    <a:ext uri="{9D8B030D-6E8A-4147-A177-3AD203B41FA5}">
                      <a16:colId xmlns:a16="http://schemas.microsoft.com/office/drawing/2014/main" val="2562249799"/>
                    </a:ext>
                  </a:extLst>
                </a:gridCol>
                <a:gridCol w="3661853">
                  <a:extLst>
                    <a:ext uri="{9D8B030D-6E8A-4147-A177-3AD203B41FA5}">
                      <a16:colId xmlns:a16="http://schemas.microsoft.com/office/drawing/2014/main" val="3655065960"/>
                    </a:ext>
                  </a:extLst>
                </a:gridCol>
              </a:tblGrid>
              <a:tr h="1029355">
                <a:tc>
                  <a:txBody>
                    <a:bodyPr/>
                    <a:lstStyle/>
                    <a:p>
                      <a:pPr algn="ctr" rtl="0" fontAlgn="base">
                        <a:lnSpc>
                          <a:spcPts val="1459"/>
                        </a:lnSpc>
                      </a:pPr>
                      <a:r>
                        <a:rPr lang="lv-LV" sz="1400" b="1" u="none" strike="noStrike" dirty="0">
                          <a:solidFill>
                            <a:srgbClr val="664790"/>
                          </a:solidFill>
                          <a:effectLst/>
                        </a:rPr>
                        <a:t>Izglītības sektors</a:t>
                      </a:r>
                      <a:endParaRPr lang="lv-LV" sz="1400" b="0" i="0" dirty="0">
                        <a:solidFill>
                          <a:srgbClr val="664790"/>
                        </a:solidFill>
                        <a:effectLst/>
                        <a:latin typeface="Verdana"/>
                        <a:ea typeface="Verdana"/>
                      </a:endParaRPr>
                    </a:p>
                  </a:txBody>
                  <a:tcPr marL="4820" marR="4820" marT="4820" anchor="ctr"/>
                </a:tc>
                <a:tc>
                  <a:txBody>
                    <a:bodyPr/>
                    <a:lstStyle/>
                    <a:p>
                      <a:pPr algn="ctr" rtl="0" fontAlgn="base">
                        <a:lnSpc>
                          <a:spcPts val="1459"/>
                        </a:lnSpc>
                      </a:pPr>
                      <a:r>
                        <a:rPr lang="lv-LV" sz="1400" b="1" u="none" strike="noStrike">
                          <a:solidFill>
                            <a:srgbClr val="664790"/>
                          </a:solidFill>
                          <a:effectLst/>
                        </a:rPr>
                        <a:t>Šķēršļu grupa</a:t>
                      </a:r>
                      <a:endParaRPr lang="lv-LV" sz="1400" b="0" i="0">
                        <a:solidFill>
                          <a:srgbClr val="664790"/>
                        </a:solidFill>
                        <a:effectLst/>
                        <a:latin typeface="Verdana"/>
                        <a:ea typeface="Verdana"/>
                      </a:endParaRPr>
                    </a:p>
                  </a:txBody>
                  <a:tcPr marL="4820" marR="4820" marT="4820" anchor="ctr"/>
                </a:tc>
                <a:tc>
                  <a:txBody>
                    <a:bodyPr/>
                    <a:lstStyle/>
                    <a:p>
                      <a:pPr algn="ctr" rtl="0" fontAlgn="base">
                        <a:lnSpc>
                          <a:spcPts val="1459"/>
                        </a:lnSpc>
                      </a:pPr>
                      <a:r>
                        <a:rPr lang="lv-LV" sz="1400" b="1" u="none" strike="noStrike" dirty="0">
                          <a:solidFill>
                            <a:srgbClr val="664790"/>
                          </a:solidFill>
                          <a:effectLst/>
                        </a:rPr>
                        <a:t>Dalībnieku skaits (2021.-2024.)*</a:t>
                      </a:r>
                      <a:endParaRPr lang="lv-LV" sz="1400" b="0" i="0" dirty="0">
                        <a:solidFill>
                          <a:srgbClr val="664790"/>
                        </a:solidFill>
                        <a:effectLst/>
                        <a:latin typeface="Verdana"/>
                        <a:ea typeface="Verdana"/>
                      </a:endParaRPr>
                    </a:p>
                  </a:txBody>
                  <a:tcPr marL="4820" marR="4820" marT="4820" anchor="ctr"/>
                </a:tc>
                <a:extLst>
                  <a:ext uri="{0D108BD9-81ED-4DB2-BD59-A6C34878D82A}">
                    <a16:rowId xmlns:a16="http://schemas.microsoft.com/office/drawing/2014/main" val="256422211"/>
                  </a:ext>
                </a:extLst>
              </a:tr>
              <a:tr h="369512">
                <a:tc rowSpan="2">
                  <a:txBody>
                    <a:bodyPr/>
                    <a:lstStyle/>
                    <a:p>
                      <a:pPr algn="ctr" rtl="0" fontAlgn="base">
                        <a:lnSpc>
                          <a:spcPts val="1003"/>
                        </a:lnSpc>
                      </a:pPr>
                      <a:r>
                        <a:rPr lang="lv-LV" sz="1400" b="0" u="none" strike="noStrike" dirty="0">
                          <a:solidFill>
                            <a:srgbClr val="664790"/>
                          </a:solidFill>
                          <a:effectLst/>
                        </a:rPr>
                        <a:t>Vispārējā izglītība</a:t>
                      </a:r>
                      <a:endParaRPr lang="lv-LV" sz="1400" b="0" i="0" dirty="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u="none" strike="noStrike">
                          <a:solidFill>
                            <a:srgbClr val="664790"/>
                          </a:solidFill>
                          <a:effectLst/>
                        </a:rPr>
                        <a:t>Dalībnieki ar invaliditāti</a:t>
                      </a:r>
                      <a:endParaRPr lang="lv-LV" sz="1400" b="0" i="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u="none" strike="noStrike">
                          <a:solidFill>
                            <a:srgbClr val="664790"/>
                          </a:solidFill>
                          <a:effectLst/>
                        </a:rPr>
                        <a:t>22</a:t>
                      </a:r>
                      <a:endParaRPr lang="lv-LV" sz="1400" b="0" i="0">
                        <a:solidFill>
                          <a:srgbClr val="664790"/>
                        </a:solidFill>
                        <a:effectLst/>
                        <a:latin typeface="Verdana"/>
                        <a:ea typeface="Verdana"/>
                      </a:endParaRPr>
                    </a:p>
                  </a:txBody>
                  <a:tcPr marL="4820" marR="4820" marT="4820" anchor="ctr"/>
                </a:tc>
                <a:extLst>
                  <a:ext uri="{0D108BD9-81ED-4DB2-BD59-A6C34878D82A}">
                    <a16:rowId xmlns:a16="http://schemas.microsoft.com/office/drawing/2014/main" val="2812861723"/>
                  </a:ext>
                </a:extLst>
              </a:tr>
              <a:tr h="369512">
                <a:tc vMerge="1">
                  <a:txBody>
                    <a:bodyPr/>
                    <a:lstStyle/>
                    <a:p>
                      <a:endParaRPr lang="en-US"/>
                    </a:p>
                  </a:txBody>
                  <a:tcPr/>
                </a:tc>
                <a:tc>
                  <a:txBody>
                    <a:bodyPr/>
                    <a:lstStyle/>
                    <a:p>
                      <a:pPr algn="ctr" rtl="0" fontAlgn="base">
                        <a:lnSpc>
                          <a:spcPts val="1003"/>
                        </a:lnSpc>
                      </a:pPr>
                      <a:r>
                        <a:rPr lang="lv-LV" sz="1400" b="0" u="none" strike="noStrike">
                          <a:solidFill>
                            <a:srgbClr val="664790"/>
                          </a:solidFill>
                          <a:effectLst/>
                        </a:rPr>
                        <a:t>Dalībnieki ar veselības problēmām</a:t>
                      </a:r>
                      <a:endParaRPr lang="lv-LV" sz="1400" b="0" i="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u="none" strike="noStrike">
                          <a:solidFill>
                            <a:srgbClr val="664790"/>
                          </a:solidFill>
                          <a:effectLst/>
                        </a:rPr>
                        <a:t>38</a:t>
                      </a:r>
                      <a:endParaRPr lang="lv-LV" sz="1400" b="0" i="0">
                        <a:solidFill>
                          <a:srgbClr val="664790"/>
                        </a:solidFill>
                        <a:effectLst/>
                        <a:latin typeface="Verdana"/>
                        <a:ea typeface="Verdana"/>
                      </a:endParaRPr>
                    </a:p>
                  </a:txBody>
                  <a:tcPr marL="4820" marR="4820" marT="4820" anchor="ctr"/>
                </a:tc>
                <a:extLst>
                  <a:ext uri="{0D108BD9-81ED-4DB2-BD59-A6C34878D82A}">
                    <a16:rowId xmlns:a16="http://schemas.microsoft.com/office/drawing/2014/main" val="1484508436"/>
                  </a:ext>
                </a:extLst>
              </a:tr>
              <a:tr h="369512">
                <a:tc rowSpan="2">
                  <a:txBody>
                    <a:bodyPr/>
                    <a:lstStyle/>
                    <a:p>
                      <a:pPr algn="ctr" rtl="0" fontAlgn="base">
                        <a:lnSpc>
                          <a:spcPts val="1003"/>
                        </a:lnSpc>
                      </a:pPr>
                      <a:r>
                        <a:rPr lang="lv-LV" sz="1400" b="0" u="none" strike="noStrike">
                          <a:solidFill>
                            <a:srgbClr val="664790"/>
                          </a:solidFill>
                          <a:effectLst/>
                        </a:rPr>
                        <a:t>Profesionālā izglītība</a:t>
                      </a:r>
                      <a:endParaRPr lang="lv-LV" sz="1400" b="0" i="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u="none" strike="noStrike">
                          <a:solidFill>
                            <a:srgbClr val="664790"/>
                          </a:solidFill>
                          <a:effectLst/>
                        </a:rPr>
                        <a:t>Dalībnieki ar invaliditāti</a:t>
                      </a:r>
                      <a:endParaRPr lang="lv-LV" sz="1400" b="0" i="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u="none" strike="noStrike">
                          <a:solidFill>
                            <a:srgbClr val="664790"/>
                          </a:solidFill>
                          <a:effectLst/>
                        </a:rPr>
                        <a:t>46</a:t>
                      </a:r>
                      <a:endParaRPr lang="lv-LV" sz="1400" b="0" i="0">
                        <a:solidFill>
                          <a:srgbClr val="664790"/>
                        </a:solidFill>
                        <a:effectLst/>
                        <a:latin typeface="Verdana"/>
                        <a:ea typeface="Verdana"/>
                      </a:endParaRPr>
                    </a:p>
                  </a:txBody>
                  <a:tcPr marL="4820" marR="4820" marT="4820" anchor="ctr"/>
                </a:tc>
                <a:extLst>
                  <a:ext uri="{0D108BD9-81ED-4DB2-BD59-A6C34878D82A}">
                    <a16:rowId xmlns:a16="http://schemas.microsoft.com/office/drawing/2014/main" val="4055444564"/>
                  </a:ext>
                </a:extLst>
              </a:tr>
              <a:tr h="369512">
                <a:tc vMerge="1">
                  <a:txBody>
                    <a:bodyPr/>
                    <a:lstStyle/>
                    <a:p>
                      <a:endParaRPr lang="en-US"/>
                    </a:p>
                  </a:txBody>
                  <a:tcPr/>
                </a:tc>
                <a:tc>
                  <a:txBody>
                    <a:bodyPr/>
                    <a:lstStyle/>
                    <a:p>
                      <a:pPr algn="ctr" rtl="0" fontAlgn="base">
                        <a:lnSpc>
                          <a:spcPts val="1003"/>
                        </a:lnSpc>
                      </a:pPr>
                      <a:r>
                        <a:rPr lang="lv-LV" sz="1400" b="0" u="none" strike="noStrike">
                          <a:solidFill>
                            <a:srgbClr val="664790"/>
                          </a:solidFill>
                          <a:effectLst/>
                        </a:rPr>
                        <a:t>Dalībnieki ar veselības problēmām</a:t>
                      </a:r>
                      <a:endParaRPr lang="lv-LV" sz="1400" b="0" i="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u="none" strike="noStrike">
                          <a:solidFill>
                            <a:srgbClr val="664790"/>
                          </a:solidFill>
                          <a:effectLst/>
                        </a:rPr>
                        <a:t>43</a:t>
                      </a:r>
                      <a:endParaRPr lang="lv-LV" sz="1400" b="0" i="0">
                        <a:solidFill>
                          <a:srgbClr val="664790"/>
                        </a:solidFill>
                        <a:effectLst/>
                        <a:latin typeface="Verdana"/>
                        <a:ea typeface="Verdana"/>
                      </a:endParaRPr>
                    </a:p>
                  </a:txBody>
                  <a:tcPr marL="4820" marR="4820" marT="4820" anchor="ctr"/>
                </a:tc>
                <a:extLst>
                  <a:ext uri="{0D108BD9-81ED-4DB2-BD59-A6C34878D82A}">
                    <a16:rowId xmlns:a16="http://schemas.microsoft.com/office/drawing/2014/main" val="1835246213"/>
                  </a:ext>
                </a:extLst>
              </a:tr>
              <a:tr h="369512">
                <a:tc rowSpan="2">
                  <a:txBody>
                    <a:bodyPr/>
                    <a:lstStyle/>
                    <a:p>
                      <a:pPr algn="ctr" rtl="0" fontAlgn="base">
                        <a:lnSpc>
                          <a:spcPts val="1003"/>
                        </a:lnSpc>
                      </a:pPr>
                      <a:r>
                        <a:rPr lang="lv-LV" sz="1400" b="0" u="none" strike="noStrike">
                          <a:solidFill>
                            <a:srgbClr val="664790"/>
                          </a:solidFill>
                          <a:effectLst/>
                        </a:rPr>
                        <a:t>Augstākā izglītība</a:t>
                      </a:r>
                      <a:endParaRPr lang="lv-LV" sz="1400" b="0" i="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u="none" strike="noStrike">
                          <a:solidFill>
                            <a:srgbClr val="664790"/>
                          </a:solidFill>
                          <a:effectLst/>
                        </a:rPr>
                        <a:t>Dalībnieki ar invaliditāti</a:t>
                      </a:r>
                      <a:endParaRPr lang="lv-LV" sz="1400" b="0" i="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u="none" strike="noStrike">
                          <a:solidFill>
                            <a:srgbClr val="664790"/>
                          </a:solidFill>
                          <a:effectLst/>
                        </a:rPr>
                        <a:t>15</a:t>
                      </a:r>
                      <a:endParaRPr lang="lv-LV" sz="1400" b="0" i="0">
                        <a:solidFill>
                          <a:srgbClr val="664790"/>
                        </a:solidFill>
                        <a:effectLst/>
                        <a:latin typeface="Verdana"/>
                        <a:ea typeface="Verdana"/>
                      </a:endParaRPr>
                    </a:p>
                  </a:txBody>
                  <a:tcPr marL="4820" marR="4820" marT="4820" anchor="ctr"/>
                </a:tc>
                <a:extLst>
                  <a:ext uri="{0D108BD9-81ED-4DB2-BD59-A6C34878D82A}">
                    <a16:rowId xmlns:a16="http://schemas.microsoft.com/office/drawing/2014/main" val="2568722470"/>
                  </a:ext>
                </a:extLst>
              </a:tr>
              <a:tr h="369512">
                <a:tc vMerge="1">
                  <a:txBody>
                    <a:bodyPr/>
                    <a:lstStyle/>
                    <a:p>
                      <a:endParaRPr lang="en-US"/>
                    </a:p>
                  </a:txBody>
                  <a:tcPr/>
                </a:tc>
                <a:tc>
                  <a:txBody>
                    <a:bodyPr/>
                    <a:lstStyle/>
                    <a:p>
                      <a:pPr algn="ctr" rtl="0" fontAlgn="base">
                        <a:lnSpc>
                          <a:spcPts val="1003"/>
                        </a:lnSpc>
                      </a:pPr>
                      <a:r>
                        <a:rPr lang="lv-LV" sz="1400" b="0" u="none" strike="noStrike">
                          <a:solidFill>
                            <a:srgbClr val="664790"/>
                          </a:solidFill>
                          <a:effectLst/>
                        </a:rPr>
                        <a:t>Dalībnieki ar veselības problēmām</a:t>
                      </a:r>
                      <a:endParaRPr lang="lv-LV" sz="1400" b="0" i="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u="none" strike="noStrike">
                          <a:solidFill>
                            <a:srgbClr val="664790"/>
                          </a:solidFill>
                          <a:effectLst/>
                        </a:rPr>
                        <a:t>14</a:t>
                      </a:r>
                      <a:endParaRPr lang="lv-LV" sz="1400" b="0" i="0">
                        <a:solidFill>
                          <a:srgbClr val="664790"/>
                        </a:solidFill>
                        <a:effectLst/>
                        <a:latin typeface="Verdana"/>
                        <a:ea typeface="Verdana"/>
                      </a:endParaRPr>
                    </a:p>
                  </a:txBody>
                  <a:tcPr marL="4820" marR="4820" marT="4820" anchor="ctr"/>
                </a:tc>
                <a:extLst>
                  <a:ext uri="{0D108BD9-81ED-4DB2-BD59-A6C34878D82A}">
                    <a16:rowId xmlns:a16="http://schemas.microsoft.com/office/drawing/2014/main" val="4156544278"/>
                  </a:ext>
                </a:extLst>
              </a:tr>
              <a:tr h="369512">
                <a:tc rowSpan="2">
                  <a:txBody>
                    <a:bodyPr/>
                    <a:lstStyle/>
                    <a:p>
                      <a:pPr algn="ctr" rtl="0" fontAlgn="base">
                        <a:lnSpc>
                          <a:spcPts val="1003"/>
                        </a:lnSpc>
                      </a:pPr>
                      <a:r>
                        <a:rPr lang="lv-LV" sz="1400" b="0" u="none" strike="noStrike">
                          <a:solidFill>
                            <a:srgbClr val="664790"/>
                          </a:solidFill>
                          <a:effectLst/>
                        </a:rPr>
                        <a:t>Pieaugušo izglītība</a:t>
                      </a:r>
                      <a:endParaRPr lang="lv-LV" sz="1400" b="0" i="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u="none" strike="noStrike">
                          <a:solidFill>
                            <a:srgbClr val="664790"/>
                          </a:solidFill>
                          <a:effectLst/>
                        </a:rPr>
                        <a:t>Dalībnieki ar invaliditāti</a:t>
                      </a:r>
                      <a:endParaRPr lang="lv-LV" sz="1400" b="0" i="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u="none" strike="noStrike">
                          <a:solidFill>
                            <a:srgbClr val="664790"/>
                          </a:solidFill>
                          <a:effectLst/>
                        </a:rPr>
                        <a:t>27</a:t>
                      </a:r>
                      <a:endParaRPr lang="lv-LV" sz="1400" b="0" i="0">
                        <a:solidFill>
                          <a:srgbClr val="664790"/>
                        </a:solidFill>
                        <a:effectLst/>
                        <a:latin typeface="Verdana"/>
                        <a:ea typeface="Verdana"/>
                      </a:endParaRPr>
                    </a:p>
                  </a:txBody>
                  <a:tcPr marL="4820" marR="4820" marT="4820" anchor="ctr"/>
                </a:tc>
                <a:extLst>
                  <a:ext uri="{0D108BD9-81ED-4DB2-BD59-A6C34878D82A}">
                    <a16:rowId xmlns:a16="http://schemas.microsoft.com/office/drawing/2014/main" val="274212729"/>
                  </a:ext>
                </a:extLst>
              </a:tr>
              <a:tr h="369512">
                <a:tc vMerge="1">
                  <a:txBody>
                    <a:bodyPr/>
                    <a:lstStyle/>
                    <a:p>
                      <a:endParaRPr lang="en-US"/>
                    </a:p>
                  </a:txBody>
                  <a:tcPr/>
                </a:tc>
                <a:tc>
                  <a:txBody>
                    <a:bodyPr/>
                    <a:lstStyle/>
                    <a:p>
                      <a:pPr algn="ctr" rtl="0" fontAlgn="base">
                        <a:lnSpc>
                          <a:spcPts val="1003"/>
                        </a:lnSpc>
                      </a:pPr>
                      <a:r>
                        <a:rPr lang="lv-LV" sz="1400" b="0" u="none" strike="noStrike">
                          <a:solidFill>
                            <a:srgbClr val="664790"/>
                          </a:solidFill>
                          <a:effectLst/>
                        </a:rPr>
                        <a:t>Dalībnieki ar veselības problēmām</a:t>
                      </a:r>
                      <a:endParaRPr lang="lv-LV" sz="1400" b="0" i="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u="none" strike="noStrike">
                          <a:solidFill>
                            <a:srgbClr val="664790"/>
                          </a:solidFill>
                          <a:effectLst/>
                        </a:rPr>
                        <a:t>29</a:t>
                      </a:r>
                      <a:endParaRPr lang="lv-LV" sz="1400" b="0" i="0">
                        <a:solidFill>
                          <a:srgbClr val="664790"/>
                        </a:solidFill>
                        <a:effectLst/>
                        <a:latin typeface="Verdana"/>
                        <a:ea typeface="Verdana"/>
                      </a:endParaRPr>
                    </a:p>
                  </a:txBody>
                  <a:tcPr marL="4820" marR="4820" marT="4820" anchor="ctr"/>
                </a:tc>
                <a:extLst>
                  <a:ext uri="{0D108BD9-81ED-4DB2-BD59-A6C34878D82A}">
                    <a16:rowId xmlns:a16="http://schemas.microsoft.com/office/drawing/2014/main" val="1932752037"/>
                  </a:ext>
                </a:extLst>
              </a:tr>
              <a:tr h="369512">
                <a:tc>
                  <a:txBody>
                    <a:bodyPr/>
                    <a:lstStyle/>
                    <a:p>
                      <a:pPr algn="ctr" rtl="0" fontAlgn="base">
                        <a:lnSpc>
                          <a:spcPts val="1003"/>
                        </a:lnSpc>
                      </a:pPr>
                      <a:r>
                        <a:rPr lang="lv-LV" sz="1400" b="0">
                          <a:solidFill>
                            <a:srgbClr val="664790"/>
                          </a:solidFill>
                          <a:effectLst/>
                        </a:rPr>
                        <a:t>Neformālā izglītība (JSPA)</a:t>
                      </a:r>
                      <a:endParaRPr lang="lv-LV" sz="1400" b="0" i="0" dirty="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dirty="0">
                          <a:solidFill>
                            <a:srgbClr val="664790"/>
                          </a:solidFill>
                          <a:effectLst/>
                        </a:rPr>
                        <a:t>Jaunieši ar ierobežotām iespējām</a:t>
                      </a:r>
                      <a:endParaRPr lang="lv-LV" sz="1400" b="0" i="0" dirty="0">
                        <a:solidFill>
                          <a:srgbClr val="664790"/>
                        </a:solidFill>
                        <a:effectLst/>
                        <a:latin typeface="Verdana"/>
                        <a:ea typeface="Verdana"/>
                      </a:endParaRPr>
                    </a:p>
                  </a:txBody>
                  <a:tcPr marL="4820" marR="4820" marT="4820" anchor="ctr"/>
                </a:tc>
                <a:tc>
                  <a:txBody>
                    <a:bodyPr/>
                    <a:lstStyle/>
                    <a:p>
                      <a:pPr algn="ctr" rtl="0" fontAlgn="base">
                        <a:lnSpc>
                          <a:spcPts val="1003"/>
                        </a:lnSpc>
                      </a:pPr>
                      <a:r>
                        <a:rPr lang="lv-LV" sz="1400" b="0" dirty="0">
                          <a:solidFill>
                            <a:srgbClr val="664790"/>
                          </a:solidFill>
                          <a:effectLst/>
                        </a:rPr>
                        <a:t>1966</a:t>
                      </a:r>
                      <a:endParaRPr lang="lv-LV" sz="1400" b="0" i="0" dirty="0">
                        <a:solidFill>
                          <a:srgbClr val="664790"/>
                        </a:solidFill>
                        <a:effectLst/>
                        <a:latin typeface="Verdana"/>
                        <a:ea typeface="Verdana"/>
                      </a:endParaRPr>
                    </a:p>
                  </a:txBody>
                  <a:tcPr marL="4820" marR="4820" marT="4820" anchor="ctr"/>
                </a:tc>
                <a:extLst>
                  <a:ext uri="{0D108BD9-81ED-4DB2-BD59-A6C34878D82A}">
                    <a16:rowId xmlns:a16="http://schemas.microsoft.com/office/drawing/2014/main" val="2695118585"/>
                  </a:ext>
                </a:extLst>
              </a:tr>
            </a:tbl>
          </a:graphicData>
        </a:graphic>
      </p:graphicFrame>
    </p:spTree>
    <p:extLst>
      <p:ext uri="{BB962C8B-B14F-4D97-AF65-F5344CB8AC3E}">
        <p14:creationId xmlns:p14="http://schemas.microsoft.com/office/powerpoint/2010/main" val="14569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1"/>
          <p:cNvSpPr txBox="1">
            <a:spLocks noGrp="1"/>
          </p:cNvSpPr>
          <p:nvPr>
            <p:ph type="title"/>
          </p:nvPr>
        </p:nvSpPr>
        <p:spPr>
          <a:xfrm>
            <a:off x="815974" y="257547"/>
            <a:ext cx="8334213" cy="1142815"/>
          </a:xfrm>
          <a:prstGeom prst="rect">
            <a:avLst/>
          </a:prstGeom>
          <a:noFill/>
          <a:ln>
            <a:noFill/>
          </a:ln>
        </p:spPr>
        <p:txBody>
          <a:bodyPr spcFirstLastPara="1" wrap="square" lIns="0" tIns="45700" rIns="91425" bIns="45700" anchor="ctr" anchorCtr="0">
            <a:noAutofit/>
          </a:bodyPr>
          <a:lstStyle/>
          <a:p>
            <a:r>
              <a:rPr lang="lv-LV" sz="2700" b="1" i="0" u="none" strike="noStrike" baseline="0">
                <a:solidFill>
                  <a:srgbClr val="664790"/>
                </a:solidFill>
                <a:latin typeface="Arial Nova"/>
              </a:rPr>
              <a:t>Valsts pētījuma programmas – uzmanība pievērsta arī iekļaujošai izglītībai un atbalstam</a:t>
            </a:r>
            <a:r>
              <a:rPr lang="en-US" sz="2700" b="0" i="0">
                <a:solidFill>
                  <a:srgbClr val="664790"/>
                </a:solidFill>
                <a:latin typeface="Arial Nova"/>
              </a:rPr>
              <a:t>​</a:t>
            </a:r>
            <a:endParaRPr lang="lv-LV">
              <a:solidFill>
                <a:srgbClr val="664790"/>
              </a:solidFill>
              <a:ea typeface="Calibri Light"/>
              <a:cs typeface="Calibri Light"/>
            </a:endParaRPr>
          </a:p>
        </p:txBody>
      </p:sp>
      <p:sp>
        <p:nvSpPr>
          <p:cNvPr id="464" name="Google Shape;464;p41"/>
          <p:cNvSpPr txBox="1">
            <a:spLocks noGrp="1"/>
          </p:cNvSpPr>
          <p:nvPr>
            <p:ph type="body" idx="1"/>
          </p:nvPr>
        </p:nvSpPr>
        <p:spPr>
          <a:xfrm>
            <a:off x="59528" y="1956571"/>
            <a:ext cx="5447499" cy="4120724"/>
          </a:xfrm>
          <a:prstGeom prst="rect">
            <a:avLst/>
          </a:prstGeom>
          <a:noFill/>
          <a:ln>
            <a:noFill/>
          </a:ln>
        </p:spPr>
        <p:txBody>
          <a:bodyPr spcFirstLastPara="1" wrap="square" lIns="0" tIns="45700" rIns="91425" bIns="45700" anchor="t" anchorCtr="0">
            <a:noAutofit/>
          </a:bodyPr>
          <a:lstStyle/>
          <a:p>
            <a:pPr marL="0" indent="0">
              <a:spcBef>
                <a:spcPts val="0"/>
              </a:spcBef>
            </a:pPr>
            <a:r>
              <a:rPr lang="lv-LV" sz="1600" b="1" dirty="0">
                <a:latin typeface="Verdana" panose="020B0604030504040204" pitchFamily="34" charset="0"/>
                <a:ea typeface="Verdana" panose="020B0604030504040204" pitchFamily="34" charset="0"/>
                <a:cs typeface="Calibri"/>
              </a:rPr>
              <a:t>Valsts pētījuma programma «Izglītība»</a:t>
            </a:r>
            <a:endParaRPr lang="en-US" sz="1600" dirty="0">
              <a:latin typeface="Verdana" panose="020B0604030504040204" pitchFamily="34" charset="0"/>
              <a:ea typeface="Verdana" panose="020B0604030504040204" pitchFamily="34" charset="0"/>
              <a:cs typeface="Calibri"/>
            </a:endParaRPr>
          </a:p>
          <a:p>
            <a:pPr marL="0" indent="0">
              <a:spcBef>
                <a:spcPts val="0"/>
              </a:spcBef>
            </a:pPr>
            <a:r>
              <a:rPr lang="lv-LV" sz="1600" dirty="0">
                <a:latin typeface="Verdana" panose="020B0604030504040204" pitchFamily="34" charset="0"/>
                <a:ea typeface="Verdana" panose="020B0604030504040204" pitchFamily="34" charset="0"/>
                <a:cs typeface="Calibri"/>
              </a:rPr>
              <a:t>Pieejamais finansējums: </a:t>
            </a:r>
            <a:r>
              <a:rPr lang="lv-LV" sz="1600" b="1" dirty="0">
                <a:latin typeface="Verdana" panose="020B0604030504040204" pitchFamily="34" charset="0"/>
                <a:ea typeface="Verdana" panose="020B0604030504040204" pitchFamily="34" charset="0"/>
                <a:cs typeface="Calibri"/>
              </a:rPr>
              <a:t>4,5 milj. </a:t>
            </a:r>
            <a:r>
              <a:rPr lang="lv-LV" sz="1600" b="1" dirty="0" err="1">
                <a:latin typeface="Verdana" panose="020B0604030504040204" pitchFamily="34" charset="0"/>
                <a:ea typeface="Verdana" panose="020B0604030504040204" pitchFamily="34" charset="0"/>
                <a:cs typeface="Calibri"/>
              </a:rPr>
              <a:t>euro</a:t>
            </a:r>
            <a:r>
              <a:rPr lang="lv-LV" sz="1600" b="1" dirty="0">
                <a:latin typeface="Verdana" panose="020B0604030504040204" pitchFamily="34" charset="0"/>
                <a:ea typeface="Verdana" panose="020B0604030504040204" pitchFamily="34" charset="0"/>
                <a:cs typeface="Calibri"/>
              </a:rPr>
              <a:t> </a:t>
            </a:r>
            <a:r>
              <a:rPr lang="lv-LV" sz="1600" dirty="0">
                <a:latin typeface="Verdana" panose="020B0604030504040204" pitchFamily="34" charset="0"/>
                <a:ea typeface="Verdana" panose="020B0604030504040204" pitchFamily="34" charset="0"/>
                <a:cs typeface="Calibri"/>
              </a:rPr>
              <a:t>(periods 2023.-2026. gads)</a:t>
            </a:r>
          </a:p>
          <a:p>
            <a:pPr marL="0" indent="0">
              <a:spcBef>
                <a:spcPts val="0"/>
              </a:spcBef>
            </a:pPr>
            <a:endParaRPr lang="lv-LV" sz="1600" dirty="0">
              <a:latin typeface="Verdana" panose="020B0604030504040204" pitchFamily="34" charset="0"/>
              <a:ea typeface="Verdana" panose="020B0604030504040204" pitchFamily="34" charset="0"/>
              <a:cs typeface="Calibri"/>
            </a:endParaRPr>
          </a:p>
          <a:p>
            <a:pPr marL="0" indent="0">
              <a:spcBef>
                <a:spcPts val="0"/>
              </a:spcBef>
            </a:pPr>
            <a:r>
              <a:rPr lang="lv-LV" sz="1600" b="1" dirty="0">
                <a:latin typeface="Verdana" panose="020B0604030504040204" pitchFamily="34" charset="0"/>
                <a:ea typeface="Verdana" panose="020B0604030504040204" pitchFamily="34" charset="0"/>
                <a:cs typeface="Calibri"/>
              </a:rPr>
              <a:t>Fokuss: </a:t>
            </a:r>
            <a:r>
              <a:rPr lang="lv-LV" sz="1600" dirty="0">
                <a:latin typeface="Verdana" panose="020B0604030504040204" pitchFamily="34" charset="0"/>
                <a:ea typeface="Verdana" panose="020B0604030504040204" pitchFamily="34" charset="0"/>
                <a:cs typeface="Calibri"/>
              </a:rPr>
              <a:t>agrīnas iekļaušanas risku diagnostika</a:t>
            </a:r>
            <a:endParaRPr lang="en-US" sz="1600" dirty="0">
              <a:latin typeface="Verdana" panose="020B0604030504040204" pitchFamily="34" charset="0"/>
              <a:ea typeface="Verdana" panose="020B0604030504040204" pitchFamily="34" charset="0"/>
              <a:cs typeface="Calibri"/>
            </a:endParaRPr>
          </a:p>
          <a:p>
            <a:pPr marL="0" indent="0">
              <a:spcBef>
                <a:spcPts val="0"/>
              </a:spcBef>
            </a:pPr>
            <a:endParaRPr lang="lv-LV" sz="1600" dirty="0">
              <a:latin typeface="Verdana" panose="020B0604030504040204" pitchFamily="34" charset="0"/>
              <a:ea typeface="Verdana" panose="020B0604030504040204" pitchFamily="34" charset="0"/>
              <a:cs typeface="Calibri"/>
            </a:endParaRPr>
          </a:p>
          <a:p>
            <a:pPr marL="0" indent="0">
              <a:spcBef>
                <a:spcPts val="0"/>
              </a:spcBef>
            </a:pPr>
            <a:endParaRPr lang="lv-LV" sz="1600" dirty="0">
              <a:latin typeface="Verdana" panose="020B0604030504040204" pitchFamily="34" charset="0"/>
              <a:ea typeface="Verdana" panose="020B0604030504040204" pitchFamily="34" charset="0"/>
              <a:cs typeface="Calibri"/>
            </a:endParaRPr>
          </a:p>
          <a:p>
            <a:pPr marL="0" indent="0">
              <a:spcBef>
                <a:spcPts val="0"/>
              </a:spcBef>
            </a:pPr>
            <a:r>
              <a:rPr lang="lv-LV" sz="1600" dirty="0">
                <a:latin typeface="Verdana" panose="020B0604030504040204" pitchFamily="34" charset="0"/>
                <a:ea typeface="Verdana" panose="020B0604030504040204" pitchFamily="34" charset="0"/>
                <a:cs typeface="Calibri"/>
              </a:rPr>
              <a:t>Projekts </a:t>
            </a:r>
            <a:r>
              <a:rPr lang="lv-LV" sz="1600" b="1" dirty="0">
                <a:latin typeface="Verdana" panose="020B0604030504040204" pitchFamily="34" charset="0"/>
                <a:ea typeface="Verdana" panose="020B0604030504040204" pitchFamily="34" charset="0"/>
                <a:cs typeface="Calibri"/>
              </a:rPr>
              <a:t>«Individualizēta un personalizēta atbalsta sistēma skolēnu </a:t>
            </a:r>
            <a:r>
              <a:rPr lang="lv-LV" sz="1600" b="1" dirty="0" err="1">
                <a:latin typeface="Verdana" panose="020B0604030504040204" pitchFamily="34" charset="0"/>
                <a:ea typeface="Verdana" panose="020B0604030504040204" pitchFamily="34" charset="0"/>
                <a:cs typeface="Calibri"/>
              </a:rPr>
              <a:t>tekstpratības</a:t>
            </a:r>
            <a:r>
              <a:rPr lang="lv-LV" sz="1600" b="1" dirty="0">
                <a:latin typeface="Verdana" panose="020B0604030504040204" pitchFamily="34" charset="0"/>
                <a:ea typeface="Verdana" panose="020B0604030504040204" pitchFamily="34" charset="0"/>
                <a:cs typeface="Calibri"/>
              </a:rPr>
              <a:t>, </a:t>
            </a:r>
            <a:r>
              <a:rPr lang="lv-LV" sz="1600" b="1" dirty="0" err="1">
                <a:latin typeface="Verdana" panose="020B0604030504040204" pitchFamily="34" charset="0"/>
                <a:ea typeface="Verdana" panose="020B0604030504040204" pitchFamily="34" charset="0"/>
                <a:cs typeface="Calibri"/>
              </a:rPr>
              <a:t>rēķinpratības</a:t>
            </a:r>
            <a:r>
              <a:rPr lang="lv-LV" sz="1600" b="1" dirty="0">
                <a:latin typeface="Verdana" panose="020B0604030504040204" pitchFamily="34" charset="0"/>
                <a:ea typeface="Verdana" panose="020B0604030504040204" pitchFamily="34" charset="0"/>
                <a:cs typeface="Calibri"/>
              </a:rPr>
              <a:t> un dabaszinātniskās </a:t>
            </a:r>
            <a:r>
              <a:rPr lang="lv-LV" sz="1600" b="1" dirty="0" err="1">
                <a:latin typeface="Verdana" panose="020B0604030504040204" pitchFamily="34" charset="0"/>
                <a:ea typeface="Verdana" panose="020B0604030504040204" pitchFamily="34" charset="0"/>
                <a:cs typeface="Calibri"/>
              </a:rPr>
              <a:t>pratības</a:t>
            </a:r>
            <a:r>
              <a:rPr lang="lv-LV" sz="1600" b="1" dirty="0">
                <a:latin typeface="Verdana" panose="020B0604030504040204" pitchFamily="34" charset="0"/>
                <a:ea typeface="Verdana" panose="020B0604030504040204" pitchFamily="34" charset="0"/>
                <a:cs typeface="Calibri"/>
              </a:rPr>
              <a:t> attīstīšanai»</a:t>
            </a:r>
            <a:endParaRPr lang="en-US" sz="1600" dirty="0">
              <a:latin typeface="Verdana" panose="020B0604030504040204" pitchFamily="34" charset="0"/>
              <a:ea typeface="Verdana" panose="020B0604030504040204" pitchFamily="34" charset="0"/>
              <a:cs typeface="Calibri"/>
            </a:endParaRPr>
          </a:p>
          <a:p>
            <a:pPr marL="0" indent="0">
              <a:spcBef>
                <a:spcPts val="0"/>
              </a:spcBef>
            </a:pPr>
            <a:endParaRPr lang="lv-LV" sz="1600" dirty="0">
              <a:latin typeface="Verdana" panose="020B0604030504040204" pitchFamily="34" charset="0"/>
              <a:ea typeface="Verdana" panose="020B0604030504040204" pitchFamily="34" charset="0"/>
              <a:cs typeface="Calibri"/>
            </a:endParaRPr>
          </a:p>
          <a:p>
            <a:pPr marL="0" indent="0">
              <a:spcBef>
                <a:spcPts val="0"/>
              </a:spcBef>
            </a:pPr>
            <a:r>
              <a:rPr lang="lv-LV" sz="1600" dirty="0">
                <a:latin typeface="Verdana" panose="020B0604030504040204" pitchFamily="34" charset="0"/>
                <a:ea typeface="Verdana" panose="020B0604030504040204" pitchFamily="34" charset="0"/>
                <a:cs typeface="Calibri"/>
              </a:rPr>
              <a:t>Īsteno: </a:t>
            </a:r>
            <a:r>
              <a:rPr lang="lv-LV" sz="1600" b="1" dirty="0">
                <a:latin typeface="Verdana" panose="020B0604030504040204" pitchFamily="34" charset="0"/>
                <a:ea typeface="Verdana" panose="020B0604030504040204" pitchFamily="34" charset="0"/>
                <a:cs typeface="Calibri"/>
              </a:rPr>
              <a:t>Latvijas Universitāte, Rēzeknes Tehnoloģiju akadēmija</a:t>
            </a:r>
            <a:endParaRPr lang="lv-LV" sz="1600" dirty="0">
              <a:latin typeface="Verdana" panose="020B0604030504040204" pitchFamily="34" charset="0"/>
              <a:ea typeface="Verdana" panose="020B0604030504040204" pitchFamily="34" charset="0"/>
            </a:endParaRPr>
          </a:p>
        </p:txBody>
      </p:sp>
      <p:sp>
        <p:nvSpPr>
          <p:cNvPr id="465" name="Google Shape;465;p41"/>
          <p:cNvSpPr txBox="1">
            <a:spLocks noGrp="1"/>
          </p:cNvSpPr>
          <p:nvPr>
            <p:ph type="ftr" idx="11"/>
          </p:nvPr>
        </p:nvSpPr>
        <p:spPr>
          <a:xfrm>
            <a:off x="2280053" y="6566069"/>
            <a:ext cx="3086100" cy="291510"/>
          </a:xfrm>
          <a:prstGeom prst="rect">
            <a:avLst/>
          </a:prstGeom>
          <a:noFill/>
          <a:ln>
            <a:noFill/>
          </a:ln>
        </p:spPr>
        <p:txBody>
          <a:bodyPr spcFirstLastPara="1" wrap="square" lIns="108000" tIns="36000" rIns="36000" bIns="36000" anchor="ctr" anchorCtr="0">
            <a:noAutofit/>
          </a:bodyPr>
          <a:lstStyle/>
          <a:p>
            <a:r>
              <a:rPr lang="lv-LV"/>
              <a:t>Slaidi ar tekstu</a:t>
            </a:r>
            <a:endParaRPr/>
          </a:p>
        </p:txBody>
      </p:sp>
      <p:sp>
        <p:nvSpPr>
          <p:cNvPr id="466" name="Google Shape;466;p41"/>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solidFill>
                  <a:srgbClr val="664790"/>
                </a:solidFill>
              </a:rPr>
              <a:pPr/>
              <a:t>21</a:t>
            </a:fld>
            <a:endParaRPr>
              <a:solidFill>
                <a:srgbClr val="664790"/>
              </a:solidFill>
            </a:endParaRPr>
          </a:p>
        </p:txBody>
      </p:sp>
      <p:pic>
        <p:nvPicPr>
          <p:cNvPr id="2" name="Picture 1" descr="A purple circle with circles and dots&#10;&#10;Description automatically generated">
            <a:extLst>
              <a:ext uri="{FF2B5EF4-FFF2-40B4-BE49-F238E27FC236}">
                <a16:creationId xmlns:a16="http://schemas.microsoft.com/office/drawing/2014/main" id="{FBF5D810-5A7A-7E2A-9718-DC3C058C74B0}"/>
              </a:ext>
            </a:extLst>
          </p:cNvPr>
          <p:cNvPicPr>
            <a:picLocks noChangeAspect="1"/>
          </p:cNvPicPr>
          <p:nvPr/>
        </p:nvPicPr>
        <p:blipFill>
          <a:blip r:embed="rId3"/>
          <a:stretch>
            <a:fillRect/>
          </a:stretch>
        </p:blipFill>
        <p:spPr>
          <a:xfrm>
            <a:off x="8930585" y="432835"/>
            <a:ext cx="647700" cy="581025"/>
          </a:xfrm>
          <a:prstGeom prst="rect">
            <a:avLst/>
          </a:prstGeom>
        </p:spPr>
      </p:pic>
      <p:grpSp>
        <p:nvGrpSpPr>
          <p:cNvPr id="29" name="Group 28">
            <a:extLst>
              <a:ext uri="{FF2B5EF4-FFF2-40B4-BE49-F238E27FC236}">
                <a16:creationId xmlns:a16="http://schemas.microsoft.com/office/drawing/2014/main" id="{19DEE9E6-5327-A7F5-4A69-C23E7ED14E5F}"/>
              </a:ext>
            </a:extLst>
          </p:cNvPr>
          <p:cNvGrpSpPr/>
          <p:nvPr/>
        </p:nvGrpSpPr>
        <p:grpSpPr>
          <a:xfrm>
            <a:off x="4724129" y="1766807"/>
            <a:ext cx="2861277" cy="4914087"/>
            <a:chOff x="4663118" y="1698209"/>
            <a:chExt cx="2861277" cy="5168187"/>
          </a:xfrm>
          <a:solidFill>
            <a:srgbClr val="CBC7D8"/>
          </a:solidFill>
        </p:grpSpPr>
        <p:grpSp>
          <p:nvGrpSpPr>
            <p:cNvPr id="4" name="Group 3">
              <a:extLst>
                <a:ext uri="{FF2B5EF4-FFF2-40B4-BE49-F238E27FC236}">
                  <a16:creationId xmlns:a16="http://schemas.microsoft.com/office/drawing/2014/main" id="{95AF5F65-7B36-3A98-8FDB-56D369201D38}"/>
                </a:ext>
              </a:extLst>
            </p:cNvPr>
            <p:cNvGrpSpPr/>
            <p:nvPr/>
          </p:nvGrpSpPr>
          <p:grpSpPr>
            <a:xfrm>
              <a:off x="6078047" y="1859293"/>
              <a:ext cx="325400" cy="5000433"/>
              <a:chOff x="6078047" y="1859293"/>
              <a:chExt cx="325400" cy="5000433"/>
            </a:xfrm>
            <a:grpFill/>
          </p:grpSpPr>
          <p:sp>
            <p:nvSpPr>
              <p:cNvPr id="27" name="Freeform 5">
                <a:extLst>
                  <a:ext uri="{FF2B5EF4-FFF2-40B4-BE49-F238E27FC236}">
                    <a16:creationId xmlns:a16="http://schemas.microsoft.com/office/drawing/2014/main" id="{3AA01002-953F-7B50-5511-1BCCC50CEEA8}"/>
                  </a:ext>
                </a:extLst>
              </p:cNvPr>
              <p:cNvSpPr>
                <a:spLocks/>
              </p:cNvSpPr>
              <p:nvPr/>
            </p:nvSpPr>
            <p:spPr bwMode="auto">
              <a:xfrm>
                <a:off x="6078047" y="1859293"/>
                <a:ext cx="325400" cy="3305615"/>
              </a:xfrm>
              <a:custGeom>
                <a:avLst/>
                <a:gdLst>
                  <a:gd name="T0" fmla="*/ 290 w 290"/>
                  <a:gd name="T1" fmla="*/ 0 h 2946"/>
                  <a:gd name="T2" fmla="*/ 290 w 290"/>
                  <a:gd name="T3" fmla="*/ 2946 h 2946"/>
                  <a:gd name="T4" fmla="*/ 0 w 290"/>
                  <a:gd name="T5" fmla="*/ 2946 h 2946"/>
                  <a:gd name="T6" fmla="*/ 0 w 290"/>
                  <a:gd name="T7" fmla="*/ 290 h 2946"/>
                  <a:gd name="T8" fmla="*/ 290 w 290"/>
                  <a:gd name="T9" fmla="*/ 0 h 2946"/>
                </a:gdLst>
                <a:ahLst/>
                <a:cxnLst>
                  <a:cxn ang="0">
                    <a:pos x="T0" y="T1"/>
                  </a:cxn>
                  <a:cxn ang="0">
                    <a:pos x="T2" y="T3"/>
                  </a:cxn>
                  <a:cxn ang="0">
                    <a:pos x="T4" y="T5"/>
                  </a:cxn>
                  <a:cxn ang="0">
                    <a:pos x="T6" y="T7"/>
                  </a:cxn>
                  <a:cxn ang="0">
                    <a:pos x="T8" y="T9"/>
                  </a:cxn>
                </a:cxnLst>
                <a:rect l="0" t="0" r="r" b="b"/>
                <a:pathLst>
                  <a:path w="290" h="2946">
                    <a:moveTo>
                      <a:pt x="290" y="0"/>
                    </a:moveTo>
                    <a:lnTo>
                      <a:pt x="290" y="2946"/>
                    </a:lnTo>
                    <a:lnTo>
                      <a:pt x="0" y="2946"/>
                    </a:lnTo>
                    <a:lnTo>
                      <a:pt x="0" y="290"/>
                    </a:lnTo>
                    <a:lnTo>
                      <a:pt x="29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sp>
            <p:nvSpPr>
              <p:cNvPr id="28" name="Freeform 5">
                <a:extLst>
                  <a:ext uri="{FF2B5EF4-FFF2-40B4-BE49-F238E27FC236}">
                    <a16:creationId xmlns:a16="http://schemas.microsoft.com/office/drawing/2014/main" id="{0751BFFD-32AE-9FFF-0707-52CC60AABD3A}"/>
                  </a:ext>
                </a:extLst>
              </p:cNvPr>
              <p:cNvSpPr>
                <a:spLocks/>
              </p:cNvSpPr>
              <p:nvPr/>
            </p:nvSpPr>
            <p:spPr bwMode="auto">
              <a:xfrm>
                <a:off x="6078047" y="3554111"/>
                <a:ext cx="325400" cy="3305615"/>
              </a:xfrm>
              <a:custGeom>
                <a:avLst/>
                <a:gdLst>
                  <a:gd name="T0" fmla="*/ 290 w 290"/>
                  <a:gd name="T1" fmla="*/ 0 h 2946"/>
                  <a:gd name="T2" fmla="*/ 290 w 290"/>
                  <a:gd name="T3" fmla="*/ 2946 h 2946"/>
                  <a:gd name="T4" fmla="*/ 0 w 290"/>
                  <a:gd name="T5" fmla="*/ 2946 h 2946"/>
                  <a:gd name="T6" fmla="*/ 0 w 290"/>
                  <a:gd name="T7" fmla="*/ 290 h 2946"/>
                  <a:gd name="T8" fmla="*/ 290 w 290"/>
                  <a:gd name="T9" fmla="*/ 0 h 2946"/>
                </a:gdLst>
                <a:ahLst/>
                <a:cxnLst>
                  <a:cxn ang="0">
                    <a:pos x="T0" y="T1"/>
                  </a:cxn>
                  <a:cxn ang="0">
                    <a:pos x="T2" y="T3"/>
                  </a:cxn>
                  <a:cxn ang="0">
                    <a:pos x="T4" y="T5"/>
                  </a:cxn>
                  <a:cxn ang="0">
                    <a:pos x="T6" y="T7"/>
                  </a:cxn>
                  <a:cxn ang="0">
                    <a:pos x="T8" y="T9"/>
                  </a:cxn>
                </a:cxnLst>
                <a:rect l="0" t="0" r="r" b="b"/>
                <a:pathLst>
                  <a:path w="290" h="2946">
                    <a:moveTo>
                      <a:pt x="290" y="0"/>
                    </a:moveTo>
                    <a:lnTo>
                      <a:pt x="290" y="2946"/>
                    </a:lnTo>
                    <a:lnTo>
                      <a:pt x="0" y="2946"/>
                    </a:lnTo>
                    <a:lnTo>
                      <a:pt x="0" y="290"/>
                    </a:lnTo>
                    <a:lnTo>
                      <a:pt x="29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664790"/>
                  </a:solidFill>
                  <a:effectLst/>
                  <a:uLnTx/>
                  <a:uFillTx/>
                  <a:latin typeface="Source Sans Pro" charset="0"/>
                  <a:ea typeface="+mn-ea"/>
                  <a:cs typeface="+mn-cs"/>
                </a:endParaRPr>
              </a:p>
            </p:txBody>
          </p:sp>
        </p:grpSp>
        <p:grpSp>
          <p:nvGrpSpPr>
            <p:cNvPr id="5" name="Group 4">
              <a:extLst>
                <a:ext uri="{FF2B5EF4-FFF2-40B4-BE49-F238E27FC236}">
                  <a16:creationId xmlns:a16="http://schemas.microsoft.com/office/drawing/2014/main" id="{E2CDCFF9-E462-E552-E683-FCC0D1063267}"/>
                </a:ext>
              </a:extLst>
            </p:cNvPr>
            <p:cNvGrpSpPr/>
            <p:nvPr/>
          </p:nvGrpSpPr>
          <p:grpSpPr>
            <a:xfrm>
              <a:off x="6078047" y="1698209"/>
              <a:ext cx="1177654" cy="641823"/>
              <a:chOff x="6078047" y="1698209"/>
              <a:chExt cx="1177654" cy="641823"/>
            </a:xfrm>
            <a:grpFill/>
          </p:grpSpPr>
          <p:sp>
            <p:nvSpPr>
              <p:cNvPr id="25" name="Freeform 7">
                <a:extLst>
                  <a:ext uri="{FF2B5EF4-FFF2-40B4-BE49-F238E27FC236}">
                    <a16:creationId xmlns:a16="http://schemas.microsoft.com/office/drawing/2014/main" id="{FF3446E5-B7EE-2BED-D5B2-7CD74EC98D33}"/>
                  </a:ext>
                </a:extLst>
              </p:cNvPr>
              <p:cNvSpPr>
                <a:spLocks/>
              </p:cNvSpPr>
              <p:nvPr/>
            </p:nvSpPr>
            <p:spPr bwMode="auto">
              <a:xfrm>
                <a:off x="6078047" y="1859293"/>
                <a:ext cx="830331" cy="32540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sp>
            <p:nvSpPr>
              <p:cNvPr id="26" name="Freeform 9">
                <a:extLst>
                  <a:ext uri="{FF2B5EF4-FFF2-40B4-BE49-F238E27FC236}">
                    <a16:creationId xmlns:a16="http://schemas.microsoft.com/office/drawing/2014/main" id="{7B48EE06-3FD4-EA3F-A542-7EE3F8C381E1}"/>
                  </a:ext>
                </a:extLst>
              </p:cNvPr>
              <p:cNvSpPr>
                <a:spLocks/>
              </p:cNvSpPr>
              <p:nvPr/>
            </p:nvSpPr>
            <p:spPr bwMode="auto">
              <a:xfrm>
                <a:off x="6907860" y="1698209"/>
                <a:ext cx="347841" cy="641823"/>
              </a:xfrm>
              <a:custGeom>
                <a:avLst/>
                <a:gdLst>
                  <a:gd name="T0" fmla="*/ 310 w 310"/>
                  <a:gd name="T1" fmla="*/ 286 h 572"/>
                  <a:gd name="T2" fmla="*/ 0 w 310"/>
                  <a:gd name="T3" fmla="*/ 0 h 572"/>
                  <a:gd name="T4" fmla="*/ 0 w 310"/>
                  <a:gd name="T5" fmla="*/ 286 h 572"/>
                  <a:gd name="T6" fmla="*/ 0 w 310"/>
                  <a:gd name="T7" fmla="*/ 572 h 572"/>
                  <a:gd name="T8" fmla="*/ 310 w 310"/>
                  <a:gd name="T9" fmla="*/ 286 h 572"/>
                </a:gdLst>
                <a:ahLst/>
                <a:cxnLst>
                  <a:cxn ang="0">
                    <a:pos x="T0" y="T1"/>
                  </a:cxn>
                  <a:cxn ang="0">
                    <a:pos x="T2" y="T3"/>
                  </a:cxn>
                  <a:cxn ang="0">
                    <a:pos x="T4" y="T5"/>
                  </a:cxn>
                  <a:cxn ang="0">
                    <a:pos x="T6" y="T7"/>
                  </a:cxn>
                  <a:cxn ang="0">
                    <a:pos x="T8" y="T9"/>
                  </a:cxn>
                </a:cxnLst>
                <a:rect l="0" t="0" r="r" b="b"/>
                <a:pathLst>
                  <a:path w="310" h="572">
                    <a:moveTo>
                      <a:pt x="310" y="286"/>
                    </a:moveTo>
                    <a:lnTo>
                      <a:pt x="0" y="0"/>
                    </a:lnTo>
                    <a:lnTo>
                      <a:pt x="0" y="286"/>
                    </a:lnTo>
                    <a:lnTo>
                      <a:pt x="0" y="572"/>
                    </a:lnTo>
                    <a:lnTo>
                      <a:pt x="310" y="28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grpSp>
        <p:sp>
          <p:nvSpPr>
            <p:cNvPr id="6" name="Freeform 18">
              <a:extLst>
                <a:ext uri="{FF2B5EF4-FFF2-40B4-BE49-F238E27FC236}">
                  <a16:creationId xmlns:a16="http://schemas.microsoft.com/office/drawing/2014/main" id="{9F08EEF4-FB93-620C-0215-D66B07B2D614}"/>
                </a:ext>
              </a:extLst>
            </p:cNvPr>
            <p:cNvSpPr>
              <a:spLocks/>
            </p:cNvSpPr>
            <p:nvPr/>
          </p:nvSpPr>
          <p:spPr bwMode="auto">
            <a:xfrm>
              <a:off x="4899875" y="2393892"/>
              <a:ext cx="347841" cy="642946"/>
            </a:xfrm>
            <a:custGeom>
              <a:avLst/>
              <a:gdLst>
                <a:gd name="T0" fmla="*/ 0 w 310"/>
                <a:gd name="T1" fmla="*/ 286 h 573"/>
                <a:gd name="T2" fmla="*/ 310 w 310"/>
                <a:gd name="T3" fmla="*/ 0 h 573"/>
                <a:gd name="T4" fmla="*/ 310 w 310"/>
                <a:gd name="T5" fmla="*/ 286 h 573"/>
                <a:gd name="T6" fmla="*/ 310 w 310"/>
                <a:gd name="T7" fmla="*/ 573 h 573"/>
                <a:gd name="T8" fmla="*/ 0 w 310"/>
                <a:gd name="T9" fmla="*/ 286 h 573"/>
              </a:gdLst>
              <a:ahLst/>
              <a:cxnLst>
                <a:cxn ang="0">
                  <a:pos x="T0" y="T1"/>
                </a:cxn>
                <a:cxn ang="0">
                  <a:pos x="T2" y="T3"/>
                </a:cxn>
                <a:cxn ang="0">
                  <a:pos x="T4" y="T5"/>
                </a:cxn>
                <a:cxn ang="0">
                  <a:pos x="T6" y="T7"/>
                </a:cxn>
                <a:cxn ang="0">
                  <a:pos x="T8" y="T9"/>
                </a:cxn>
              </a:cxnLst>
              <a:rect l="0" t="0" r="r" b="b"/>
              <a:pathLst>
                <a:path w="310" h="573">
                  <a:moveTo>
                    <a:pt x="0" y="286"/>
                  </a:moveTo>
                  <a:lnTo>
                    <a:pt x="310" y="0"/>
                  </a:lnTo>
                  <a:lnTo>
                    <a:pt x="310" y="286"/>
                  </a:lnTo>
                  <a:lnTo>
                    <a:pt x="310" y="573"/>
                  </a:lnTo>
                  <a:lnTo>
                    <a:pt x="0" y="28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grpSp>
          <p:nvGrpSpPr>
            <p:cNvPr id="7" name="Group 6">
              <a:extLst>
                <a:ext uri="{FF2B5EF4-FFF2-40B4-BE49-F238E27FC236}">
                  <a16:creationId xmlns:a16="http://schemas.microsoft.com/office/drawing/2014/main" id="{12BE089D-C811-432C-829A-070B46421277}"/>
                </a:ext>
              </a:extLst>
            </p:cNvPr>
            <p:cNvGrpSpPr/>
            <p:nvPr/>
          </p:nvGrpSpPr>
          <p:grpSpPr>
            <a:xfrm>
              <a:off x="6475260" y="3892789"/>
              <a:ext cx="326522" cy="2966937"/>
              <a:chOff x="6475260" y="3892789"/>
              <a:chExt cx="326522" cy="2966937"/>
            </a:xfrm>
            <a:grpFill/>
          </p:grpSpPr>
          <p:sp>
            <p:nvSpPr>
              <p:cNvPr id="23" name="Freeform 21">
                <a:extLst>
                  <a:ext uri="{FF2B5EF4-FFF2-40B4-BE49-F238E27FC236}">
                    <a16:creationId xmlns:a16="http://schemas.microsoft.com/office/drawing/2014/main" id="{A61A0F56-F37E-7074-0CC7-7358AD44DE62}"/>
                  </a:ext>
                </a:extLst>
              </p:cNvPr>
              <p:cNvSpPr>
                <a:spLocks/>
              </p:cNvSpPr>
              <p:nvPr/>
            </p:nvSpPr>
            <p:spPr bwMode="auto">
              <a:xfrm>
                <a:off x="6475260" y="3892789"/>
                <a:ext cx="326522" cy="2248626"/>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sp>
            <p:nvSpPr>
              <p:cNvPr id="24" name="Freeform 21">
                <a:extLst>
                  <a:ext uri="{FF2B5EF4-FFF2-40B4-BE49-F238E27FC236}">
                    <a16:creationId xmlns:a16="http://schemas.microsoft.com/office/drawing/2014/main" id="{EB6CED38-8A63-1D3C-BB71-81AC3E4DBDEB}"/>
                  </a:ext>
                </a:extLst>
              </p:cNvPr>
              <p:cNvSpPr>
                <a:spLocks/>
              </p:cNvSpPr>
              <p:nvPr/>
            </p:nvSpPr>
            <p:spPr bwMode="auto">
              <a:xfrm>
                <a:off x="6475260" y="4611100"/>
                <a:ext cx="326522" cy="2248626"/>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grpSp>
        <p:grpSp>
          <p:nvGrpSpPr>
            <p:cNvPr id="8" name="Group 7">
              <a:extLst>
                <a:ext uri="{FF2B5EF4-FFF2-40B4-BE49-F238E27FC236}">
                  <a16:creationId xmlns:a16="http://schemas.microsoft.com/office/drawing/2014/main" id="{57C81CE2-C505-3E2E-5DA6-B8B9A21981D4}"/>
                </a:ext>
              </a:extLst>
            </p:cNvPr>
            <p:cNvGrpSpPr/>
            <p:nvPr/>
          </p:nvGrpSpPr>
          <p:grpSpPr>
            <a:xfrm>
              <a:off x="5680835" y="2556014"/>
              <a:ext cx="325400" cy="4310382"/>
              <a:chOff x="5680835" y="2556014"/>
              <a:chExt cx="325400" cy="4310382"/>
            </a:xfrm>
            <a:grpFill/>
          </p:grpSpPr>
          <p:sp>
            <p:nvSpPr>
              <p:cNvPr id="21" name="Freeform 13">
                <a:extLst>
                  <a:ext uri="{FF2B5EF4-FFF2-40B4-BE49-F238E27FC236}">
                    <a16:creationId xmlns:a16="http://schemas.microsoft.com/office/drawing/2014/main" id="{C5C7C286-B767-65E1-9331-C21629F3DE41}"/>
                  </a:ext>
                </a:extLst>
              </p:cNvPr>
              <p:cNvSpPr>
                <a:spLocks/>
              </p:cNvSpPr>
              <p:nvPr/>
            </p:nvSpPr>
            <p:spPr bwMode="auto">
              <a:xfrm>
                <a:off x="5680835" y="2556014"/>
                <a:ext cx="325400" cy="2609933"/>
              </a:xfrm>
              <a:custGeom>
                <a:avLst/>
                <a:gdLst>
                  <a:gd name="T0" fmla="*/ 0 w 290"/>
                  <a:gd name="T1" fmla="*/ 0 h 2326"/>
                  <a:gd name="T2" fmla="*/ 0 w 290"/>
                  <a:gd name="T3" fmla="*/ 2326 h 2326"/>
                  <a:gd name="T4" fmla="*/ 290 w 290"/>
                  <a:gd name="T5" fmla="*/ 2326 h 2326"/>
                  <a:gd name="T6" fmla="*/ 290 w 290"/>
                  <a:gd name="T7" fmla="*/ 291 h 2326"/>
                  <a:gd name="T8" fmla="*/ 0 w 290"/>
                  <a:gd name="T9" fmla="*/ 0 h 2326"/>
                </a:gdLst>
                <a:ahLst/>
                <a:cxnLst>
                  <a:cxn ang="0">
                    <a:pos x="T0" y="T1"/>
                  </a:cxn>
                  <a:cxn ang="0">
                    <a:pos x="T2" y="T3"/>
                  </a:cxn>
                  <a:cxn ang="0">
                    <a:pos x="T4" y="T5"/>
                  </a:cxn>
                  <a:cxn ang="0">
                    <a:pos x="T6" y="T7"/>
                  </a:cxn>
                  <a:cxn ang="0">
                    <a:pos x="T8" y="T9"/>
                  </a:cxn>
                </a:cxnLst>
                <a:rect l="0" t="0" r="r" b="b"/>
                <a:pathLst>
                  <a:path w="290" h="2326">
                    <a:moveTo>
                      <a:pt x="0" y="0"/>
                    </a:moveTo>
                    <a:lnTo>
                      <a:pt x="0" y="2326"/>
                    </a:lnTo>
                    <a:lnTo>
                      <a:pt x="290" y="2326"/>
                    </a:lnTo>
                    <a:lnTo>
                      <a:pt x="290" y="291"/>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sp>
            <p:nvSpPr>
              <p:cNvPr id="22" name="Freeform 13">
                <a:extLst>
                  <a:ext uri="{FF2B5EF4-FFF2-40B4-BE49-F238E27FC236}">
                    <a16:creationId xmlns:a16="http://schemas.microsoft.com/office/drawing/2014/main" id="{0C8D3A10-D7A8-70D2-91FF-C4038D54C93E}"/>
                  </a:ext>
                </a:extLst>
              </p:cNvPr>
              <p:cNvSpPr>
                <a:spLocks/>
              </p:cNvSpPr>
              <p:nvPr/>
            </p:nvSpPr>
            <p:spPr bwMode="auto">
              <a:xfrm>
                <a:off x="5680835" y="4256463"/>
                <a:ext cx="325400" cy="2609933"/>
              </a:xfrm>
              <a:custGeom>
                <a:avLst/>
                <a:gdLst>
                  <a:gd name="T0" fmla="*/ 0 w 290"/>
                  <a:gd name="T1" fmla="*/ 0 h 2326"/>
                  <a:gd name="T2" fmla="*/ 0 w 290"/>
                  <a:gd name="T3" fmla="*/ 2326 h 2326"/>
                  <a:gd name="T4" fmla="*/ 290 w 290"/>
                  <a:gd name="T5" fmla="*/ 2326 h 2326"/>
                  <a:gd name="T6" fmla="*/ 290 w 290"/>
                  <a:gd name="T7" fmla="*/ 291 h 2326"/>
                  <a:gd name="T8" fmla="*/ 0 w 290"/>
                  <a:gd name="T9" fmla="*/ 0 h 2326"/>
                </a:gdLst>
                <a:ahLst/>
                <a:cxnLst>
                  <a:cxn ang="0">
                    <a:pos x="T0" y="T1"/>
                  </a:cxn>
                  <a:cxn ang="0">
                    <a:pos x="T2" y="T3"/>
                  </a:cxn>
                  <a:cxn ang="0">
                    <a:pos x="T4" y="T5"/>
                  </a:cxn>
                  <a:cxn ang="0">
                    <a:pos x="T6" y="T7"/>
                  </a:cxn>
                  <a:cxn ang="0">
                    <a:pos x="T8" y="T9"/>
                  </a:cxn>
                </a:cxnLst>
                <a:rect l="0" t="0" r="r" b="b"/>
                <a:pathLst>
                  <a:path w="290" h="2326">
                    <a:moveTo>
                      <a:pt x="0" y="0"/>
                    </a:moveTo>
                    <a:lnTo>
                      <a:pt x="0" y="2326"/>
                    </a:lnTo>
                    <a:lnTo>
                      <a:pt x="290" y="2326"/>
                    </a:lnTo>
                    <a:lnTo>
                      <a:pt x="290" y="291"/>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grpSp>
        <p:grpSp>
          <p:nvGrpSpPr>
            <p:cNvPr id="9" name="Group 8">
              <a:extLst>
                <a:ext uri="{FF2B5EF4-FFF2-40B4-BE49-F238E27FC236}">
                  <a16:creationId xmlns:a16="http://schemas.microsoft.com/office/drawing/2014/main" id="{2CB7E5E7-85C0-F3F1-CF6F-9E7276CD458B}"/>
                </a:ext>
              </a:extLst>
            </p:cNvPr>
            <p:cNvGrpSpPr/>
            <p:nvPr/>
          </p:nvGrpSpPr>
          <p:grpSpPr>
            <a:xfrm>
              <a:off x="5283622" y="4903226"/>
              <a:ext cx="325400" cy="1956500"/>
              <a:chOff x="5283622" y="4903226"/>
              <a:chExt cx="325400" cy="1956500"/>
            </a:xfrm>
            <a:grpFill/>
          </p:grpSpPr>
          <p:sp>
            <p:nvSpPr>
              <p:cNvPr id="19" name="Freeform 29">
                <a:extLst>
                  <a:ext uri="{FF2B5EF4-FFF2-40B4-BE49-F238E27FC236}">
                    <a16:creationId xmlns:a16="http://schemas.microsoft.com/office/drawing/2014/main" id="{F7C44A25-E1C0-6B1B-7E1D-5AFFF3FD2F72}"/>
                  </a:ext>
                </a:extLst>
              </p:cNvPr>
              <p:cNvSpPr>
                <a:spLocks/>
              </p:cNvSpPr>
              <p:nvPr/>
            </p:nvSpPr>
            <p:spPr bwMode="auto">
              <a:xfrm>
                <a:off x="5283622" y="4903226"/>
                <a:ext cx="325400" cy="1605681"/>
              </a:xfrm>
              <a:custGeom>
                <a:avLst/>
                <a:gdLst>
                  <a:gd name="T0" fmla="*/ 0 w 290"/>
                  <a:gd name="T1" fmla="*/ 0 h 1431"/>
                  <a:gd name="T2" fmla="*/ 0 w 290"/>
                  <a:gd name="T3" fmla="*/ 1431 h 1431"/>
                  <a:gd name="T4" fmla="*/ 290 w 290"/>
                  <a:gd name="T5" fmla="*/ 1431 h 1431"/>
                  <a:gd name="T6" fmla="*/ 290 w 290"/>
                  <a:gd name="T7" fmla="*/ 290 h 1431"/>
                  <a:gd name="T8" fmla="*/ 0 w 290"/>
                  <a:gd name="T9" fmla="*/ 0 h 1431"/>
                </a:gdLst>
                <a:ahLst/>
                <a:cxnLst>
                  <a:cxn ang="0">
                    <a:pos x="T0" y="T1"/>
                  </a:cxn>
                  <a:cxn ang="0">
                    <a:pos x="T2" y="T3"/>
                  </a:cxn>
                  <a:cxn ang="0">
                    <a:pos x="T4" y="T5"/>
                  </a:cxn>
                  <a:cxn ang="0">
                    <a:pos x="T6" y="T7"/>
                  </a:cxn>
                  <a:cxn ang="0">
                    <a:pos x="T8" y="T9"/>
                  </a:cxn>
                </a:cxnLst>
                <a:rect l="0" t="0" r="r" b="b"/>
                <a:pathLst>
                  <a:path w="290" h="1431">
                    <a:moveTo>
                      <a:pt x="0" y="0"/>
                    </a:moveTo>
                    <a:lnTo>
                      <a:pt x="0" y="1431"/>
                    </a:lnTo>
                    <a:lnTo>
                      <a:pt x="290" y="1431"/>
                    </a:lnTo>
                    <a:lnTo>
                      <a:pt x="290" y="29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sp>
            <p:nvSpPr>
              <p:cNvPr id="20" name="Freeform 29">
                <a:extLst>
                  <a:ext uri="{FF2B5EF4-FFF2-40B4-BE49-F238E27FC236}">
                    <a16:creationId xmlns:a16="http://schemas.microsoft.com/office/drawing/2014/main" id="{737BF0BE-E247-6C9B-8C16-FD8B8F8EF30E}"/>
                  </a:ext>
                </a:extLst>
              </p:cNvPr>
              <p:cNvSpPr>
                <a:spLocks/>
              </p:cNvSpPr>
              <p:nvPr/>
            </p:nvSpPr>
            <p:spPr bwMode="auto">
              <a:xfrm>
                <a:off x="5283622" y="5254045"/>
                <a:ext cx="325400" cy="1605681"/>
              </a:xfrm>
              <a:custGeom>
                <a:avLst/>
                <a:gdLst>
                  <a:gd name="T0" fmla="*/ 0 w 290"/>
                  <a:gd name="T1" fmla="*/ 0 h 1431"/>
                  <a:gd name="T2" fmla="*/ 0 w 290"/>
                  <a:gd name="T3" fmla="*/ 1431 h 1431"/>
                  <a:gd name="T4" fmla="*/ 290 w 290"/>
                  <a:gd name="T5" fmla="*/ 1431 h 1431"/>
                  <a:gd name="T6" fmla="*/ 290 w 290"/>
                  <a:gd name="T7" fmla="*/ 290 h 1431"/>
                  <a:gd name="T8" fmla="*/ 0 w 290"/>
                  <a:gd name="T9" fmla="*/ 0 h 1431"/>
                </a:gdLst>
                <a:ahLst/>
                <a:cxnLst>
                  <a:cxn ang="0">
                    <a:pos x="T0" y="T1"/>
                  </a:cxn>
                  <a:cxn ang="0">
                    <a:pos x="T2" y="T3"/>
                  </a:cxn>
                  <a:cxn ang="0">
                    <a:pos x="T4" y="T5"/>
                  </a:cxn>
                  <a:cxn ang="0">
                    <a:pos x="T6" y="T7"/>
                  </a:cxn>
                  <a:cxn ang="0">
                    <a:pos x="T8" y="T9"/>
                  </a:cxn>
                </a:cxnLst>
                <a:rect l="0" t="0" r="r" b="b"/>
                <a:pathLst>
                  <a:path w="290" h="1431">
                    <a:moveTo>
                      <a:pt x="0" y="0"/>
                    </a:moveTo>
                    <a:lnTo>
                      <a:pt x="0" y="1431"/>
                    </a:lnTo>
                    <a:lnTo>
                      <a:pt x="290" y="1431"/>
                    </a:lnTo>
                    <a:lnTo>
                      <a:pt x="290" y="29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grpSp>
        <p:grpSp>
          <p:nvGrpSpPr>
            <p:cNvPr id="10" name="Group 9">
              <a:extLst>
                <a:ext uri="{FF2B5EF4-FFF2-40B4-BE49-F238E27FC236}">
                  <a16:creationId xmlns:a16="http://schemas.microsoft.com/office/drawing/2014/main" id="{63F7B1B3-64BF-3BCA-83F2-03E38AD1D8BE}"/>
                </a:ext>
              </a:extLst>
            </p:cNvPr>
            <p:cNvGrpSpPr/>
            <p:nvPr/>
          </p:nvGrpSpPr>
          <p:grpSpPr>
            <a:xfrm>
              <a:off x="4899875" y="2393892"/>
              <a:ext cx="1106360" cy="642946"/>
              <a:chOff x="4899875" y="2393892"/>
              <a:chExt cx="1106360" cy="642946"/>
            </a:xfrm>
            <a:grpFill/>
          </p:grpSpPr>
          <p:sp>
            <p:nvSpPr>
              <p:cNvPr id="17" name="Freeform 15">
                <a:extLst>
                  <a:ext uri="{FF2B5EF4-FFF2-40B4-BE49-F238E27FC236}">
                    <a16:creationId xmlns:a16="http://schemas.microsoft.com/office/drawing/2014/main" id="{CCA1D49D-5181-A023-3211-3011CFF1ED19}"/>
                  </a:ext>
                </a:extLst>
              </p:cNvPr>
              <p:cNvSpPr>
                <a:spLocks/>
              </p:cNvSpPr>
              <p:nvPr/>
            </p:nvSpPr>
            <p:spPr bwMode="auto">
              <a:xfrm>
                <a:off x="5211810" y="2556014"/>
                <a:ext cx="794425" cy="326522"/>
              </a:xfrm>
              <a:custGeom>
                <a:avLst/>
                <a:gdLst>
                  <a:gd name="T0" fmla="*/ 0 w 708"/>
                  <a:gd name="T1" fmla="*/ 291 h 291"/>
                  <a:gd name="T2" fmla="*/ 708 w 708"/>
                  <a:gd name="T3" fmla="*/ 291 h 291"/>
                  <a:gd name="T4" fmla="*/ 418 w 708"/>
                  <a:gd name="T5" fmla="*/ 0 h 291"/>
                  <a:gd name="T6" fmla="*/ 0 w 708"/>
                  <a:gd name="T7" fmla="*/ 0 h 291"/>
                  <a:gd name="T8" fmla="*/ 0 w 708"/>
                  <a:gd name="T9" fmla="*/ 291 h 291"/>
                </a:gdLst>
                <a:ahLst/>
                <a:cxnLst>
                  <a:cxn ang="0">
                    <a:pos x="T0" y="T1"/>
                  </a:cxn>
                  <a:cxn ang="0">
                    <a:pos x="T2" y="T3"/>
                  </a:cxn>
                  <a:cxn ang="0">
                    <a:pos x="T4" y="T5"/>
                  </a:cxn>
                  <a:cxn ang="0">
                    <a:pos x="T6" y="T7"/>
                  </a:cxn>
                  <a:cxn ang="0">
                    <a:pos x="T8" y="T9"/>
                  </a:cxn>
                </a:cxnLst>
                <a:rect l="0" t="0" r="r" b="b"/>
                <a:pathLst>
                  <a:path w="708" h="291">
                    <a:moveTo>
                      <a:pt x="0" y="291"/>
                    </a:moveTo>
                    <a:lnTo>
                      <a:pt x="708" y="291"/>
                    </a:lnTo>
                    <a:lnTo>
                      <a:pt x="418" y="0"/>
                    </a:lnTo>
                    <a:lnTo>
                      <a:pt x="0" y="0"/>
                    </a:lnTo>
                    <a:lnTo>
                      <a:pt x="0" y="29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sp>
            <p:nvSpPr>
              <p:cNvPr id="18" name="Freeform 17">
                <a:extLst>
                  <a:ext uri="{FF2B5EF4-FFF2-40B4-BE49-F238E27FC236}">
                    <a16:creationId xmlns:a16="http://schemas.microsoft.com/office/drawing/2014/main" id="{8278E953-104D-ADD9-1DC2-AE7A109C88E4}"/>
                  </a:ext>
                </a:extLst>
              </p:cNvPr>
              <p:cNvSpPr>
                <a:spLocks/>
              </p:cNvSpPr>
              <p:nvPr/>
            </p:nvSpPr>
            <p:spPr bwMode="auto">
              <a:xfrm>
                <a:off x="4899875" y="2393892"/>
                <a:ext cx="347841" cy="642946"/>
              </a:xfrm>
              <a:custGeom>
                <a:avLst/>
                <a:gdLst>
                  <a:gd name="T0" fmla="*/ 0 w 310"/>
                  <a:gd name="T1" fmla="*/ 286 h 573"/>
                  <a:gd name="T2" fmla="*/ 310 w 310"/>
                  <a:gd name="T3" fmla="*/ 0 h 573"/>
                  <a:gd name="T4" fmla="*/ 310 w 310"/>
                  <a:gd name="T5" fmla="*/ 286 h 573"/>
                  <a:gd name="T6" fmla="*/ 310 w 310"/>
                  <a:gd name="T7" fmla="*/ 573 h 573"/>
                  <a:gd name="T8" fmla="*/ 0 w 310"/>
                  <a:gd name="T9" fmla="*/ 286 h 573"/>
                </a:gdLst>
                <a:ahLst/>
                <a:cxnLst>
                  <a:cxn ang="0">
                    <a:pos x="T0" y="T1"/>
                  </a:cxn>
                  <a:cxn ang="0">
                    <a:pos x="T2" y="T3"/>
                  </a:cxn>
                  <a:cxn ang="0">
                    <a:pos x="T4" y="T5"/>
                  </a:cxn>
                  <a:cxn ang="0">
                    <a:pos x="T6" y="T7"/>
                  </a:cxn>
                  <a:cxn ang="0">
                    <a:pos x="T8" y="T9"/>
                  </a:cxn>
                </a:cxnLst>
                <a:rect l="0" t="0" r="r" b="b"/>
                <a:pathLst>
                  <a:path w="310" h="573">
                    <a:moveTo>
                      <a:pt x="0" y="286"/>
                    </a:moveTo>
                    <a:lnTo>
                      <a:pt x="310" y="0"/>
                    </a:lnTo>
                    <a:lnTo>
                      <a:pt x="310" y="286"/>
                    </a:lnTo>
                    <a:lnTo>
                      <a:pt x="310" y="573"/>
                    </a:lnTo>
                    <a:lnTo>
                      <a:pt x="0" y="28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grpSp>
        <p:grpSp>
          <p:nvGrpSpPr>
            <p:cNvPr id="11" name="Group 10">
              <a:extLst>
                <a:ext uri="{FF2B5EF4-FFF2-40B4-BE49-F238E27FC236}">
                  <a16:creationId xmlns:a16="http://schemas.microsoft.com/office/drawing/2014/main" id="{352D3B3C-9773-9BB3-52AE-EC4F5C100FF9}"/>
                </a:ext>
              </a:extLst>
            </p:cNvPr>
            <p:cNvGrpSpPr/>
            <p:nvPr/>
          </p:nvGrpSpPr>
          <p:grpSpPr>
            <a:xfrm>
              <a:off x="4663118" y="4740194"/>
              <a:ext cx="945904" cy="641823"/>
              <a:chOff x="4663118" y="4740194"/>
              <a:chExt cx="945904" cy="641823"/>
            </a:xfrm>
            <a:grpFill/>
          </p:grpSpPr>
          <p:sp>
            <p:nvSpPr>
              <p:cNvPr id="15" name="Freeform 31">
                <a:extLst>
                  <a:ext uri="{FF2B5EF4-FFF2-40B4-BE49-F238E27FC236}">
                    <a16:creationId xmlns:a16="http://schemas.microsoft.com/office/drawing/2014/main" id="{63F92507-0034-6BC9-C0F9-637197E641A4}"/>
                  </a:ext>
                </a:extLst>
              </p:cNvPr>
              <p:cNvSpPr>
                <a:spLocks/>
              </p:cNvSpPr>
              <p:nvPr/>
            </p:nvSpPr>
            <p:spPr bwMode="auto">
              <a:xfrm>
                <a:off x="4975053" y="4903226"/>
                <a:ext cx="633969" cy="325400"/>
              </a:xfrm>
              <a:custGeom>
                <a:avLst/>
                <a:gdLst>
                  <a:gd name="T0" fmla="*/ 0 w 565"/>
                  <a:gd name="T1" fmla="*/ 290 h 290"/>
                  <a:gd name="T2" fmla="*/ 565 w 565"/>
                  <a:gd name="T3" fmla="*/ 290 h 290"/>
                  <a:gd name="T4" fmla="*/ 275 w 565"/>
                  <a:gd name="T5" fmla="*/ 0 h 290"/>
                  <a:gd name="T6" fmla="*/ 0 w 565"/>
                  <a:gd name="T7" fmla="*/ 0 h 290"/>
                  <a:gd name="T8" fmla="*/ 0 w 565"/>
                  <a:gd name="T9" fmla="*/ 290 h 290"/>
                </a:gdLst>
                <a:ahLst/>
                <a:cxnLst>
                  <a:cxn ang="0">
                    <a:pos x="T0" y="T1"/>
                  </a:cxn>
                  <a:cxn ang="0">
                    <a:pos x="T2" y="T3"/>
                  </a:cxn>
                  <a:cxn ang="0">
                    <a:pos x="T4" y="T5"/>
                  </a:cxn>
                  <a:cxn ang="0">
                    <a:pos x="T6" y="T7"/>
                  </a:cxn>
                  <a:cxn ang="0">
                    <a:pos x="T8" y="T9"/>
                  </a:cxn>
                </a:cxnLst>
                <a:rect l="0" t="0" r="r" b="b"/>
                <a:pathLst>
                  <a:path w="565" h="290">
                    <a:moveTo>
                      <a:pt x="0" y="290"/>
                    </a:moveTo>
                    <a:lnTo>
                      <a:pt x="565" y="290"/>
                    </a:lnTo>
                    <a:lnTo>
                      <a:pt x="275" y="0"/>
                    </a:lnTo>
                    <a:lnTo>
                      <a:pt x="0" y="0"/>
                    </a:lnTo>
                    <a:lnTo>
                      <a:pt x="0" y="29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sp>
            <p:nvSpPr>
              <p:cNvPr id="16" name="Freeform 33">
                <a:extLst>
                  <a:ext uri="{FF2B5EF4-FFF2-40B4-BE49-F238E27FC236}">
                    <a16:creationId xmlns:a16="http://schemas.microsoft.com/office/drawing/2014/main" id="{C2B96534-7F24-37CE-31C0-F1D1B01762D2}"/>
                  </a:ext>
                </a:extLst>
              </p:cNvPr>
              <p:cNvSpPr>
                <a:spLocks/>
              </p:cNvSpPr>
              <p:nvPr/>
            </p:nvSpPr>
            <p:spPr bwMode="auto">
              <a:xfrm>
                <a:off x="4663118" y="4740194"/>
                <a:ext cx="352330" cy="641823"/>
              </a:xfrm>
              <a:custGeom>
                <a:avLst/>
                <a:gdLst>
                  <a:gd name="T0" fmla="*/ 0 w 314"/>
                  <a:gd name="T1" fmla="*/ 286 h 572"/>
                  <a:gd name="T2" fmla="*/ 314 w 314"/>
                  <a:gd name="T3" fmla="*/ 0 h 572"/>
                  <a:gd name="T4" fmla="*/ 314 w 314"/>
                  <a:gd name="T5" fmla="*/ 286 h 572"/>
                  <a:gd name="T6" fmla="*/ 314 w 314"/>
                  <a:gd name="T7" fmla="*/ 572 h 572"/>
                  <a:gd name="T8" fmla="*/ 0 w 314"/>
                  <a:gd name="T9" fmla="*/ 286 h 572"/>
                </a:gdLst>
                <a:ahLst/>
                <a:cxnLst>
                  <a:cxn ang="0">
                    <a:pos x="T0" y="T1"/>
                  </a:cxn>
                  <a:cxn ang="0">
                    <a:pos x="T2" y="T3"/>
                  </a:cxn>
                  <a:cxn ang="0">
                    <a:pos x="T4" y="T5"/>
                  </a:cxn>
                  <a:cxn ang="0">
                    <a:pos x="T6" y="T7"/>
                  </a:cxn>
                  <a:cxn ang="0">
                    <a:pos x="T8" y="T9"/>
                  </a:cxn>
                </a:cxnLst>
                <a:rect l="0" t="0" r="r" b="b"/>
                <a:pathLst>
                  <a:path w="314" h="572">
                    <a:moveTo>
                      <a:pt x="0" y="286"/>
                    </a:moveTo>
                    <a:lnTo>
                      <a:pt x="314" y="0"/>
                    </a:lnTo>
                    <a:lnTo>
                      <a:pt x="314" y="286"/>
                    </a:lnTo>
                    <a:lnTo>
                      <a:pt x="314" y="572"/>
                    </a:lnTo>
                    <a:lnTo>
                      <a:pt x="0" y="28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grpSp>
        <p:grpSp>
          <p:nvGrpSpPr>
            <p:cNvPr id="12" name="Group 11">
              <a:extLst>
                <a:ext uri="{FF2B5EF4-FFF2-40B4-BE49-F238E27FC236}">
                  <a16:creationId xmlns:a16="http://schemas.microsoft.com/office/drawing/2014/main" id="{362C62F4-8B6E-C45D-3945-246A11C765F5}"/>
                </a:ext>
              </a:extLst>
            </p:cNvPr>
            <p:cNvGrpSpPr/>
            <p:nvPr/>
          </p:nvGrpSpPr>
          <p:grpSpPr>
            <a:xfrm>
              <a:off x="6475260" y="3725824"/>
              <a:ext cx="1049135" cy="642946"/>
              <a:chOff x="6475260" y="3725824"/>
              <a:chExt cx="1049135" cy="642946"/>
            </a:xfrm>
            <a:grpFill/>
          </p:grpSpPr>
          <p:sp>
            <p:nvSpPr>
              <p:cNvPr id="13" name="Freeform 23">
                <a:extLst>
                  <a:ext uri="{FF2B5EF4-FFF2-40B4-BE49-F238E27FC236}">
                    <a16:creationId xmlns:a16="http://schemas.microsoft.com/office/drawing/2014/main" id="{6C20A4FF-9914-DC99-3BFA-E3D57D802B1F}"/>
                  </a:ext>
                </a:extLst>
              </p:cNvPr>
              <p:cNvSpPr>
                <a:spLocks/>
              </p:cNvSpPr>
              <p:nvPr/>
            </p:nvSpPr>
            <p:spPr bwMode="auto">
              <a:xfrm>
                <a:off x="6475260" y="3892789"/>
                <a:ext cx="732711" cy="326522"/>
              </a:xfrm>
              <a:custGeom>
                <a:avLst/>
                <a:gdLst>
                  <a:gd name="T0" fmla="*/ 653 w 653"/>
                  <a:gd name="T1" fmla="*/ 291 h 291"/>
                  <a:gd name="T2" fmla="*/ 0 w 653"/>
                  <a:gd name="T3" fmla="*/ 291 h 291"/>
                  <a:gd name="T4" fmla="*/ 291 w 653"/>
                  <a:gd name="T5" fmla="*/ 0 h 291"/>
                  <a:gd name="T6" fmla="*/ 653 w 653"/>
                  <a:gd name="T7" fmla="*/ 0 h 291"/>
                  <a:gd name="T8" fmla="*/ 653 w 653"/>
                  <a:gd name="T9" fmla="*/ 291 h 291"/>
                </a:gdLst>
                <a:ahLst/>
                <a:cxnLst>
                  <a:cxn ang="0">
                    <a:pos x="T0" y="T1"/>
                  </a:cxn>
                  <a:cxn ang="0">
                    <a:pos x="T2" y="T3"/>
                  </a:cxn>
                  <a:cxn ang="0">
                    <a:pos x="T4" y="T5"/>
                  </a:cxn>
                  <a:cxn ang="0">
                    <a:pos x="T6" y="T7"/>
                  </a:cxn>
                  <a:cxn ang="0">
                    <a:pos x="T8" y="T9"/>
                  </a:cxn>
                </a:cxnLst>
                <a:rect l="0" t="0" r="r" b="b"/>
                <a:pathLst>
                  <a:path w="653" h="291">
                    <a:moveTo>
                      <a:pt x="653" y="291"/>
                    </a:moveTo>
                    <a:lnTo>
                      <a:pt x="0" y="291"/>
                    </a:lnTo>
                    <a:lnTo>
                      <a:pt x="291" y="0"/>
                    </a:lnTo>
                    <a:lnTo>
                      <a:pt x="653" y="0"/>
                    </a:lnTo>
                    <a:lnTo>
                      <a:pt x="653" y="29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sp>
            <p:nvSpPr>
              <p:cNvPr id="14" name="Freeform 25">
                <a:extLst>
                  <a:ext uri="{FF2B5EF4-FFF2-40B4-BE49-F238E27FC236}">
                    <a16:creationId xmlns:a16="http://schemas.microsoft.com/office/drawing/2014/main" id="{84EFBE33-FAC8-2818-0ECA-36F008673265}"/>
                  </a:ext>
                </a:extLst>
              </p:cNvPr>
              <p:cNvSpPr>
                <a:spLocks/>
              </p:cNvSpPr>
              <p:nvPr/>
            </p:nvSpPr>
            <p:spPr bwMode="auto">
              <a:xfrm>
                <a:off x="7172065" y="3725824"/>
                <a:ext cx="352330" cy="642946"/>
              </a:xfrm>
              <a:custGeom>
                <a:avLst/>
                <a:gdLst>
                  <a:gd name="T0" fmla="*/ 314 w 314"/>
                  <a:gd name="T1" fmla="*/ 286 h 573"/>
                  <a:gd name="T2" fmla="*/ 0 w 314"/>
                  <a:gd name="T3" fmla="*/ 0 h 573"/>
                  <a:gd name="T4" fmla="*/ 0 w 314"/>
                  <a:gd name="T5" fmla="*/ 286 h 573"/>
                  <a:gd name="T6" fmla="*/ 0 w 314"/>
                  <a:gd name="T7" fmla="*/ 573 h 573"/>
                  <a:gd name="T8" fmla="*/ 314 w 314"/>
                  <a:gd name="T9" fmla="*/ 286 h 573"/>
                </a:gdLst>
                <a:ahLst/>
                <a:cxnLst>
                  <a:cxn ang="0">
                    <a:pos x="T0" y="T1"/>
                  </a:cxn>
                  <a:cxn ang="0">
                    <a:pos x="T2" y="T3"/>
                  </a:cxn>
                  <a:cxn ang="0">
                    <a:pos x="T4" y="T5"/>
                  </a:cxn>
                  <a:cxn ang="0">
                    <a:pos x="T6" y="T7"/>
                  </a:cxn>
                  <a:cxn ang="0">
                    <a:pos x="T8" y="T9"/>
                  </a:cxn>
                </a:cxnLst>
                <a:rect l="0" t="0" r="r" b="b"/>
                <a:pathLst>
                  <a:path w="314" h="573">
                    <a:moveTo>
                      <a:pt x="314" y="286"/>
                    </a:moveTo>
                    <a:lnTo>
                      <a:pt x="0" y="0"/>
                    </a:lnTo>
                    <a:lnTo>
                      <a:pt x="0" y="286"/>
                    </a:lnTo>
                    <a:lnTo>
                      <a:pt x="0" y="573"/>
                    </a:lnTo>
                    <a:lnTo>
                      <a:pt x="314" y="28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4790"/>
                  </a:solidFill>
                  <a:effectLst/>
                  <a:uLnTx/>
                  <a:uFillTx/>
                  <a:latin typeface="Source Sans Pro" charset="0"/>
                  <a:ea typeface="+mn-ea"/>
                  <a:cs typeface="+mn-cs"/>
                </a:endParaRPr>
              </a:p>
            </p:txBody>
          </p:sp>
        </p:grpSp>
      </p:grpSp>
      <p:sp>
        <p:nvSpPr>
          <p:cNvPr id="30" name="TextBox 29">
            <a:extLst>
              <a:ext uri="{FF2B5EF4-FFF2-40B4-BE49-F238E27FC236}">
                <a16:creationId xmlns:a16="http://schemas.microsoft.com/office/drawing/2014/main" id="{3D39FA67-CD2C-106F-72AE-752A841F4673}"/>
              </a:ext>
            </a:extLst>
          </p:cNvPr>
          <p:cNvSpPr txBox="1"/>
          <p:nvPr/>
        </p:nvSpPr>
        <p:spPr>
          <a:xfrm>
            <a:off x="7584662" y="1599096"/>
            <a:ext cx="4421807"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b="1">
                <a:solidFill>
                  <a:srgbClr val="664790"/>
                </a:solidFill>
                <a:latin typeface="Verdana" panose="020B0604030504040204" pitchFamily="34" charset="0"/>
                <a:ea typeface="Verdana" panose="020B0604030504040204" pitchFamily="34" charset="0"/>
              </a:rPr>
              <a:t>Valsts pētījuma programma «Letonika latviskas un eiropeiskas attīstībai»</a:t>
            </a:r>
            <a:r>
              <a:rPr lang="en-US" sz="1600">
                <a:solidFill>
                  <a:srgbClr val="664790"/>
                </a:solidFill>
                <a:latin typeface="Verdana" panose="020B0604030504040204" pitchFamily="34" charset="0"/>
                <a:ea typeface="Verdana" panose="020B0604030504040204" pitchFamily="34" charset="0"/>
              </a:rPr>
              <a:t>​</a:t>
            </a:r>
          </a:p>
          <a:p>
            <a:r>
              <a:rPr lang="lv-LV" sz="1600">
                <a:solidFill>
                  <a:srgbClr val="664790"/>
                </a:solidFill>
                <a:latin typeface="Verdana" panose="020B0604030504040204" pitchFamily="34" charset="0"/>
                <a:ea typeface="Verdana" panose="020B0604030504040204" pitchFamily="34" charset="0"/>
              </a:rPr>
              <a:t>Pieejamais finansējums: </a:t>
            </a:r>
            <a:r>
              <a:rPr lang="lv-LV" sz="1600" b="1">
                <a:solidFill>
                  <a:srgbClr val="664790"/>
                </a:solidFill>
                <a:latin typeface="Verdana" panose="020B0604030504040204" pitchFamily="34" charset="0"/>
                <a:ea typeface="Verdana" panose="020B0604030504040204" pitchFamily="34" charset="0"/>
              </a:rPr>
              <a:t>6,2 milj. euro </a:t>
            </a:r>
            <a:r>
              <a:rPr lang="lv-LV" sz="1600">
                <a:solidFill>
                  <a:srgbClr val="664790"/>
                </a:solidFill>
                <a:latin typeface="Verdana" panose="020B0604030504040204" pitchFamily="34" charset="0"/>
                <a:ea typeface="Verdana" panose="020B0604030504040204" pitchFamily="34" charset="0"/>
              </a:rPr>
              <a:t>(periods 2021.-2024. gads)​</a:t>
            </a:r>
          </a:p>
          <a:p>
            <a:r>
              <a:rPr lang="lv-LV" sz="1600">
                <a:solidFill>
                  <a:srgbClr val="664790"/>
                </a:solidFill>
                <a:latin typeface="Verdana" panose="020B0604030504040204" pitchFamily="34" charset="0"/>
                <a:ea typeface="Verdana" panose="020B0604030504040204" pitchFamily="34" charset="0"/>
              </a:rPr>
              <a:t>​</a:t>
            </a:r>
          </a:p>
          <a:p>
            <a:r>
              <a:rPr lang="lv-LV" sz="1600" b="1">
                <a:solidFill>
                  <a:srgbClr val="664790"/>
                </a:solidFill>
                <a:latin typeface="Verdana" panose="020B0604030504040204" pitchFamily="34" charset="0"/>
                <a:ea typeface="Verdana" panose="020B0604030504040204" pitchFamily="34" charset="0"/>
              </a:rPr>
              <a:t>Fokuss: </a:t>
            </a:r>
            <a:r>
              <a:rPr lang="lv-LV" sz="1600">
                <a:solidFill>
                  <a:srgbClr val="664790"/>
                </a:solidFill>
                <a:latin typeface="Verdana" panose="020B0604030504040204" pitchFamily="34" charset="0"/>
                <a:ea typeface="Verdana" panose="020B0604030504040204" pitchFamily="34" charset="0"/>
              </a:rPr>
              <a:t>latviešu nedzirdīgo zīmju valodas pētniecība</a:t>
            </a:r>
            <a:r>
              <a:rPr lang="en-US" sz="1600">
                <a:solidFill>
                  <a:srgbClr val="664790"/>
                </a:solidFill>
                <a:latin typeface="Verdana" panose="020B0604030504040204" pitchFamily="34" charset="0"/>
                <a:ea typeface="Verdana" panose="020B0604030504040204" pitchFamily="34" charset="0"/>
              </a:rPr>
              <a:t>​</a:t>
            </a:r>
          </a:p>
          <a:p>
            <a:r>
              <a:rPr lang="lv-LV" sz="1600">
                <a:solidFill>
                  <a:srgbClr val="664790"/>
                </a:solidFill>
                <a:latin typeface="Verdana" panose="020B0604030504040204" pitchFamily="34" charset="0"/>
                <a:ea typeface="Verdana" panose="020B0604030504040204" pitchFamily="34" charset="0"/>
              </a:rPr>
              <a:t>​</a:t>
            </a:r>
          </a:p>
          <a:p>
            <a:r>
              <a:rPr lang="lv-LV" sz="1600" b="1">
                <a:solidFill>
                  <a:srgbClr val="664790"/>
                </a:solidFill>
                <a:latin typeface="Verdana" panose="020B0604030504040204" pitchFamily="34" charset="0"/>
                <a:ea typeface="Verdana" panose="020B0604030504040204" pitchFamily="34" charset="0"/>
              </a:rPr>
              <a:t>Ilggadējs sadarbības partneris </a:t>
            </a:r>
            <a:r>
              <a:rPr lang="lv-LV" sz="1600">
                <a:solidFill>
                  <a:srgbClr val="664790"/>
                </a:solidFill>
                <a:latin typeface="Verdana" panose="020B0604030504040204" pitchFamily="34" charset="0"/>
                <a:ea typeface="Verdana" panose="020B0604030504040204" pitchFamily="34" charset="0"/>
              </a:rPr>
              <a:t>VPP stratēģiskajā padomē «</a:t>
            </a:r>
            <a:r>
              <a:rPr lang="lv-LV" sz="1600" b="1">
                <a:solidFill>
                  <a:srgbClr val="664790"/>
                </a:solidFill>
                <a:latin typeface="Verdana" panose="020B0604030504040204" pitchFamily="34" charset="0"/>
                <a:ea typeface="Verdana" panose="020B0604030504040204" pitchFamily="34" charset="0"/>
              </a:rPr>
              <a:t>Sustento»</a:t>
            </a:r>
            <a:r>
              <a:rPr lang="en-US" sz="1600">
                <a:solidFill>
                  <a:srgbClr val="664790"/>
                </a:solidFill>
                <a:latin typeface="Verdana" panose="020B0604030504040204" pitchFamily="34" charset="0"/>
                <a:ea typeface="Verdana" panose="020B0604030504040204" pitchFamily="34" charset="0"/>
              </a:rPr>
              <a:t>​</a:t>
            </a:r>
          </a:p>
          <a:p>
            <a:r>
              <a:rPr lang="lv-LV" sz="1600">
                <a:solidFill>
                  <a:srgbClr val="664790"/>
                </a:solidFill>
                <a:latin typeface="Verdana" panose="020B0604030504040204" pitchFamily="34" charset="0"/>
                <a:ea typeface="Verdana" panose="020B0604030504040204" pitchFamily="34" charset="0"/>
              </a:rPr>
              <a:t>​</a:t>
            </a:r>
          </a:p>
          <a:p>
            <a:r>
              <a:rPr lang="lv-LV" sz="1600">
                <a:solidFill>
                  <a:srgbClr val="664790"/>
                </a:solidFill>
                <a:latin typeface="Verdana" panose="020B0604030504040204" pitchFamily="34" charset="0"/>
                <a:ea typeface="Verdana" panose="020B0604030504040204" pitchFamily="34" charset="0"/>
              </a:rPr>
              <a:t>Projekts </a:t>
            </a:r>
            <a:r>
              <a:rPr lang="lv-LV" sz="1600" b="1">
                <a:solidFill>
                  <a:srgbClr val="664790"/>
                </a:solidFill>
                <a:latin typeface="Verdana" panose="020B0604030504040204" pitchFamily="34" charset="0"/>
                <a:ea typeface="Verdana" panose="020B0604030504040204" pitchFamily="34" charset="0"/>
              </a:rPr>
              <a:t>«Mūsdienu latviešu valodas izpēte un valodu tehnoloģiju attīstība»</a:t>
            </a:r>
            <a:r>
              <a:rPr lang="en-US" sz="1600">
                <a:solidFill>
                  <a:srgbClr val="664790"/>
                </a:solidFill>
                <a:latin typeface="Verdana" panose="020B0604030504040204" pitchFamily="34" charset="0"/>
                <a:ea typeface="Verdana" panose="020B0604030504040204" pitchFamily="34" charset="0"/>
              </a:rPr>
              <a:t>​</a:t>
            </a:r>
          </a:p>
          <a:p>
            <a:r>
              <a:rPr lang="lv-LV" sz="1600">
                <a:solidFill>
                  <a:srgbClr val="664790"/>
                </a:solidFill>
                <a:latin typeface="Verdana" panose="020B0604030504040204" pitchFamily="34" charset="0"/>
                <a:ea typeface="Verdana" panose="020B0604030504040204" pitchFamily="34" charset="0"/>
              </a:rPr>
              <a:t>​</a:t>
            </a:r>
          </a:p>
          <a:p>
            <a:r>
              <a:rPr lang="lv-LV" sz="1600">
                <a:solidFill>
                  <a:srgbClr val="664790"/>
                </a:solidFill>
                <a:latin typeface="Verdana" panose="020B0604030504040204" pitchFamily="34" charset="0"/>
                <a:ea typeface="Verdana" panose="020B0604030504040204" pitchFamily="34" charset="0"/>
              </a:rPr>
              <a:t>Īsteno: </a:t>
            </a:r>
            <a:r>
              <a:rPr lang="lv-LV" sz="1600" b="1">
                <a:solidFill>
                  <a:srgbClr val="664790"/>
                </a:solidFill>
                <a:latin typeface="Verdana" panose="020B0604030504040204" pitchFamily="34" charset="0"/>
                <a:ea typeface="Verdana" panose="020B0604030504040204" pitchFamily="34" charset="0"/>
              </a:rPr>
              <a:t>LU Matemātikas un informātikas institūts, LU, LU Literatūras, folkloras un mākslas institūts, RTU Liepāja</a:t>
            </a:r>
            <a:r>
              <a:rPr lang="en-US" sz="1800">
                <a:solidFill>
                  <a:srgbClr val="664790"/>
                </a:solidFill>
                <a:latin typeface="Arial Nova"/>
              </a:rPr>
              <a:t>​</a:t>
            </a:r>
          </a:p>
        </p:txBody>
      </p:sp>
    </p:spTree>
    <p:extLst>
      <p:ext uri="{BB962C8B-B14F-4D97-AF65-F5344CB8AC3E}">
        <p14:creationId xmlns:p14="http://schemas.microsoft.com/office/powerpoint/2010/main" val="3100254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EBC7-B43C-B04A-4149-8A121E16F71E}"/>
              </a:ext>
            </a:extLst>
          </p:cNvPr>
          <p:cNvSpPr>
            <a:spLocks noGrp="1"/>
          </p:cNvSpPr>
          <p:nvPr>
            <p:ph type="title"/>
          </p:nvPr>
        </p:nvSpPr>
        <p:spPr/>
        <p:txBody>
          <a:bodyPr/>
          <a:lstStyle/>
          <a:p>
            <a:r>
              <a:rPr lang="lv-LV" dirty="0">
                <a:solidFill>
                  <a:srgbClr val="664790"/>
                </a:solidFill>
                <a:latin typeface="Verdana" panose="020B0604030504040204" pitchFamily="34" charset="0"/>
                <a:ea typeface="Verdana" panose="020B0604030504040204" pitchFamily="34" charset="0"/>
                <a:cs typeface="Verdana" panose="020B0604030504040204" pitchFamily="34" charset="0"/>
              </a:rPr>
              <a:t>Atbalsta pasākumi jaunatnes jomā</a:t>
            </a:r>
          </a:p>
        </p:txBody>
      </p:sp>
      <p:sp>
        <p:nvSpPr>
          <p:cNvPr id="3" name="Text Placeholder 2">
            <a:extLst>
              <a:ext uri="{FF2B5EF4-FFF2-40B4-BE49-F238E27FC236}">
                <a16:creationId xmlns:a16="http://schemas.microsoft.com/office/drawing/2014/main" id="{8D9474D4-2F44-A978-DD5C-3EA8C0EA9A5E}"/>
              </a:ext>
            </a:extLst>
          </p:cNvPr>
          <p:cNvSpPr>
            <a:spLocks noGrp="1"/>
          </p:cNvSpPr>
          <p:nvPr>
            <p:ph type="body" idx="1"/>
          </p:nvPr>
        </p:nvSpPr>
        <p:spPr/>
        <p:txBody>
          <a:bodyPr>
            <a:normAutofit fontScale="92500" lnSpcReduction="20000"/>
          </a:bodyPr>
          <a:lstStyle/>
          <a:p>
            <a:pPr marL="571500" indent="-342900">
              <a:lnSpc>
                <a:spcPct val="110000"/>
              </a:lnSpc>
              <a:buFont typeface="Arial" panose="020B0604020202020204" pitchFamily="34" charset="0"/>
              <a:buChar char="•"/>
            </a:pPr>
            <a:r>
              <a:rPr lang="en-GB" sz="1600" b="1" dirty="0" err="1">
                <a:latin typeface="Verdana" panose="020B0604030504040204" pitchFamily="34" charset="0"/>
                <a:ea typeface="Verdana" panose="020B0604030504040204" pitchFamily="34" charset="0"/>
                <a:cs typeface="Verdana" panose="020B0604030504040204" pitchFamily="34" charset="0"/>
              </a:rPr>
              <a:t>Jaunatnes</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darbinieku</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izcilības</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programma</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dirty="0">
                <a:latin typeface="Verdana" panose="020B0604030504040204" pitchFamily="34" charset="0"/>
                <a:ea typeface="Verdana" panose="020B0604030504040204" pitchFamily="34" charset="0"/>
                <a:cs typeface="Verdana" panose="020B0604030504040204" pitchFamily="34" charset="0"/>
              </a:rPr>
              <a:t>- 2024. </a:t>
            </a:r>
            <a:r>
              <a:rPr lang="en-GB" sz="1600" dirty="0" err="1">
                <a:latin typeface="Verdana" panose="020B0604030504040204" pitchFamily="34" charset="0"/>
                <a:ea typeface="Verdana" panose="020B0604030504040204" pitchFamily="34" charset="0"/>
                <a:cs typeface="Verdana" panose="020B0604030504040204" pitchFamily="34" charset="0"/>
              </a:rPr>
              <a:t>gadā</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plānots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apmācīt</a:t>
            </a:r>
            <a:r>
              <a:rPr lang="en-GB" sz="1600" dirty="0">
                <a:latin typeface="Verdana" panose="020B0604030504040204" pitchFamily="34" charset="0"/>
                <a:ea typeface="Verdana" panose="020B0604030504040204" pitchFamily="34" charset="0"/>
                <a:cs typeface="Verdana" panose="020B0604030504040204" pitchFamily="34" charset="0"/>
              </a:rPr>
              <a:t> 48 </a:t>
            </a:r>
            <a:r>
              <a:rPr lang="en-GB" sz="1600" dirty="0" err="1">
                <a:latin typeface="Verdana" panose="020B0604030504040204" pitchFamily="34" charset="0"/>
                <a:ea typeface="Verdana" panose="020B0604030504040204" pitchFamily="34" charset="0"/>
                <a:cs typeface="Verdana" panose="020B0604030504040204" pitchFamily="34" charset="0"/>
              </a:rPr>
              <a:t>jaunatnes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jomas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darbiniekus</a:t>
            </a:r>
            <a:r>
              <a:rPr lang="en-GB" sz="1600" dirty="0">
                <a:latin typeface="Verdana" panose="020B0604030504040204" pitchFamily="34" charset="0"/>
                <a:ea typeface="Verdana" panose="020B0604030504040204" pitchFamily="34" charset="0"/>
                <a:cs typeface="Verdana" panose="020B0604030504040204" pitchFamily="34" charset="0"/>
              </a:rPr>
              <a:t>.</a:t>
            </a:r>
          </a:p>
          <a:p>
            <a:pPr marL="228600" indent="0">
              <a:lnSpc>
                <a:spcPct val="110000"/>
              </a:lnSpc>
            </a:pPr>
            <a:endParaRPr lang="en-GB" sz="1600" dirty="0">
              <a:latin typeface="Verdana" panose="020B0604030504040204" pitchFamily="34" charset="0"/>
              <a:ea typeface="Verdana" panose="020B0604030504040204" pitchFamily="34" charset="0"/>
              <a:cs typeface="Verdana" panose="020B0604030504040204" pitchFamily="34" charset="0"/>
            </a:endParaRPr>
          </a:p>
          <a:p>
            <a:pPr marL="571500" indent="-342900">
              <a:lnSpc>
                <a:spcPct val="110000"/>
              </a:lnSpc>
              <a:buFont typeface="Arial" panose="020B0604020202020204" pitchFamily="34" charset="0"/>
              <a:buChar char="•"/>
            </a:pPr>
            <a:r>
              <a:rPr lang="en-GB" sz="1600" b="1" dirty="0" err="1">
                <a:latin typeface="Verdana" panose="020B0604030504040204" pitchFamily="34" charset="0"/>
                <a:ea typeface="Verdana" panose="020B0604030504040204" pitchFamily="34" charset="0"/>
                <a:cs typeface="Verdana" panose="020B0604030504040204" pitchFamily="34" charset="0"/>
              </a:rPr>
              <a:t>Jaunatnes</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politikas</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valsts</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programmas</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projekti</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jauniešu</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ar</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ierobežotām</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iespējām</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iekļaušanai</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sabiedrībā</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dirty="0">
                <a:latin typeface="Verdana" panose="020B0604030504040204" pitchFamily="34" charset="0"/>
                <a:ea typeface="Verdana" panose="020B0604030504040204" pitchFamily="34" charset="0"/>
                <a:cs typeface="Verdana" panose="020B0604030504040204" pitchFamily="34" charset="0"/>
              </a:rPr>
              <a:t>2023. </a:t>
            </a:r>
            <a:r>
              <a:rPr lang="en-GB" sz="1600" dirty="0" err="1">
                <a:latin typeface="Verdana" panose="020B0604030504040204" pitchFamily="34" charset="0"/>
                <a:ea typeface="Verdana" panose="020B0604030504040204" pitchFamily="34" charset="0"/>
                <a:cs typeface="Verdana" panose="020B0604030504040204" pitchFamily="34" charset="0"/>
              </a:rPr>
              <a:t>gadā</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projektos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iesaistīti</a:t>
            </a:r>
            <a:r>
              <a:rPr lang="en-GB" sz="1600" dirty="0">
                <a:latin typeface="Verdana" panose="020B0604030504040204" pitchFamily="34" charset="0"/>
                <a:ea typeface="Verdana" panose="020B0604030504040204" pitchFamily="34" charset="0"/>
                <a:cs typeface="Verdana" panose="020B0604030504040204" pitchFamily="34" charset="0"/>
              </a:rPr>
              <a:t> 2639 </a:t>
            </a:r>
            <a:r>
              <a:rPr lang="en-GB" sz="1600" dirty="0" err="1">
                <a:latin typeface="Verdana" panose="020B0604030504040204" pitchFamily="34" charset="0"/>
                <a:ea typeface="Verdana" panose="020B0604030504040204" pitchFamily="34" charset="0"/>
                <a:cs typeface="Verdana" panose="020B0604030504040204" pitchFamily="34" charset="0"/>
              </a:rPr>
              <a:t>jauniešu</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ar</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ierobežotām</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iespējām</a:t>
            </a:r>
            <a:r>
              <a:rPr lang="en-GB" sz="1600" dirty="0">
                <a:latin typeface="Verdana" panose="020B0604030504040204" pitchFamily="34" charset="0"/>
                <a:ea typeface="Verdana" panose="020B0604030504040204" pitchFamily="34" charset="0"/>
                <a:cs typeface="Verdana" panose="020B0604030504040204" pitchFamily="34" charset="0"/>
              </a:rPr>
              <a:t>.</a:t>
            </a:r>
          </a:p>
          <a:p>
            <a:pPr marL="228600" indent="0">
              <a:lnSpc>
                <a:spcPct val="110000"/>
              </a:lnSpc>
            </a:pPr>
            <a:endParaRPr lang="en-GB" sz="1600" dirty="0">
              <a:latin typeface="Verdana" panose="020B0604030504040204" pitchFamily="34" charset="0"/>
              <a:ea typeface="Verdana" panose="020B0604030504040204" pitchFamily="34" charset="0"/>
              <a:cs typeface="Verdana" panose="020B0604030504040204" pitchFamily="34" charset="0"/>
            </a:endParaRPr>
          </a:p>
          <a:p>
            <a:pPr marL="571500" indent="-342900">
              <a:lnSpc>
                <a:spcPct val="110000"/>
              </a:lnSpc>
              <a:buFont typeface="Arial" panose="020B0604020202020204" pitchFamily="34" charset="0"/>
              <a:buChar char="•"/>
            </a:pPr>
            <a:r>
              <a:rPr lang="en-GB" sz="1600" b="1" dirty="0" err="1">
                <a:latin typeface="Verdana" panose="020B0604030504040204" pitchFamily="34" charset="0"/>
                <a:ea typeface="Verdana" panose="020B0604030504040204" pitchFamily="34" charset="0"/>
                <a:cs typeface="Verdana" panose="020B0604030504040204" pitchFamily="34" charset="0"/>
              </a:rPr>
              <a:t>Konsultācijas</a:t>
            </a:r>
            <a:r>
              <a:rPr lang="en-GB" sz="1600" b="1" dirty="0">
                <a:latin typeface="Verdana" panose="020B0604030504040204" pitchFamily="34" charset="0"/>
                <a:ea typeface="Verdana" panose="020B0604030504040204" pitchFamily="34" charset="0"/>
                <a:cs typeface="Verdana" panose="020B0604030504040204" pitchFamily="34" charset="0"/>
              </a:rPr>
              <a:t> un </a:t>
            </a:r>
            <a:r>
              <a:rPr lang="en-GB" sz="1600" b="1" dirty="0" err="1">
                <a:latin typeface="Verdana" panose="020B0604030504040204" pitchFamily="34" charset="0"/>
                <a:ea typeface="Verdana" panose="020B0604030504040204" pitchFamily="34" charset="0"/>
                <a:cs typeface="Verdana" panose="020B0604030504040204" pitchFamily="34" charset="0"/>
              </a:rPr>
              <a:t>sabiedrības</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izpratnes</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veicināšana</a:t>
            </a:r>
            <a:r>
              <a:rPr lang="en-GB" sz="1600" b="1" dirty="0">
                <a:latin typeface="Verdana" panose="020B0604030504040204" pitchFamily="34" charset="0"/>
                <a:ea typeface="Verdana" panose="020B0604030504040204" pitchFamily="34" charset="0"/>
                <a:cs typeface="Verdana" panose="020B0604030504040204" pitchFamily="34" charset="0"/>
              </a:rPr>
              <a:t> par </a:t>
            </a:r>
            <a:r>
              <a:rPr lang="en-GB" sz="1600" b="1" dirty="0" err="1">
                <a:latin typeface="Verdana" panose="020B0604030504040204" pitchFamily="34" charset="0"/>
                <a:ea typeface="Verdana" panose="020B0604030504040204" pitchFamily="34" charset="0"/>
                <a:cs typeface="Verdana" panose="020B0604030504040204" pitchFamily="34" charset="0"/>
              </a:rPr>
              <a:t>iekļaujošu</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sabiedrību</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Eiropas</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Jaunatnes</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dialoga</a:t>
            </a:r>
            <a:r>
              <a:rPr lang="en-GB" sz="1600" b="1" dirty="0">
                <a:latin typeface="Verdana" panose="020B0604030504040204" pitchFamily="34" charset="0"/>
                <a:ea typeface="Verdana" panose="020B0604030504040204" pitchFamily="34" charset="0"/>
                <a:cs typeface="Verdana" panose="020B0604030504040204" pitchFamily="34" charset="0"/>
              </a:rPr>
              <a:t> (EJD) </a:t>
            </a:r>
            <a:r>
              <a:rPr lang="en-GB" sz="1600" b="1" dirty="0" err="1">
                <a:latin typeface="Verdana" panose="020B0604030504040204" pitchFamily="34" charset="0"/>
                <a:ea typeface="Verdana" panose="020B0604030504040204" pitchFamily="34" charset="0"/>
                <a:cs typeface="Verdana" panose="020B0604030504040204" pitchFamily="34" charset="0"/>
              </a:rPr>
              <a:t>ietvaros</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dirty="0">
                <a:latin typeface="Verdana" panose="020B0604030504040204" pitchFamily="34" charset="0"/>
                <a:ea typeface="Verdana" panose="020B0604030504040204" pitchFamily="34" charset="0"/>
                <a:cs typeface="Verdana" panose="020B0604030504040204" pitchFamily="34" charset="0"/>
              </a:rPr>
              <a:t>EJD </a:t>
            </a:r>
            <a:r>
              <a:rPr lang="en-GB" sz="1600" dirty="0" err="1">
                <a:latin typeface="Verdana" panose="020B0604030504040204" pitchFamily="34" charset="0"/>
                <a:ea typeface="Verdana" panose="020B0604030504040204" pitchFamily="34" charset="0"/>
                <a:cs typeface="Verdana" panose="020B0604030504040204" pitchFamily="34" charset="0"/>
              </a:rPr>
              <a:t>konsultācijās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līdzdalības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aktivitātēs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iesaistījas</a:t>
            </a:r>
            <a:r>
              <a:rPr lang="en-GB" sz="1600" dirty="0">
                <a:latin typeface="Verdana" panose="020B0604030504040204" pitchFamily="34" charset="0"/>
                <a:ea typeface="Verdana" panose="020B0604030504040204" pitchFamily="34" charset="0"/>
                <a:cs typeface="Verdana" panose="020B0604030504040204" pitchFamily="34" charset="0"/>
              </a:rPr>
              <a:t> un </a:t>
            </a:r>
            <a:r>
              <a:rPr lang="en-GB" sz="1600" dirty="0" err="1">
                <a:latin typeface="Verdana" panose="020B0604030504040204" pitchFamily="34" charset="0"/>
                <a:ea typeface="Verdana" panose="020B0604030504040204" pitchFamily="34" charset="0"/>
                <a:cs typeface="Verdana" panose="020B0604030504040204" pitchFamily="34" charset="0"/>
              </a:rPr>
              <a:t>viedokli</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izteica</a:t>
            </a:r>
            <a:r>
              <a:rPr lang="en-GB" sz="1600" dirty="0">
                <a:latin typeface="Verdana" panose="020B0604030504040204" pitchFamily="34" charset="0"/>
                <a:ea typeface="Verdana" panose="020B0604030504040204" pitchFamily="34" charset="0"/>
                <a:cs typeface="Verdana" panose="020B0604030504040204" pitchFamily="34" charset="0"/>
              </a:rPr>
              <a:t> 68 </a:t>
            </a:r>
            <a:r>
              <a:rPr lang="en-GB" sz="1600" dirty="0" err="1">
                <a:latin typeface="Verdana" panose="020B0604030504040204" pitchFamily="34" charset="0"/>
                <a:ea typeface="Verdana" panose="020B0604030504040204" pitchFamily="34" charset="0"/>
                <a:cs typeface="Verdana" panose="020B0604030504040204" pitchFamily="34" charset="0"/>
              </a:rPr>
              <a:t>jaunieši</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ar</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invaliditāti</a:t>
            </a:r>
            <a:r>
              <a:rPr lang="en-GB" sz="1600" dirty="0">
                <a:latin typeface="Verdana" panose="020B0604030504040204" pitchFamily="34" charset="0"/>
                <a:ea typeface="Verdana" panose="020B0604030504040204" pitchFamily="34" charset="0"/>
                <a:cs typeface="Verdana" panose="020B0604030504040204" pitchFamily="34" charset="0"/>
              </a:rPr>
              <a:t>. </a:t>
            </a:r>
          </a:p>
          <a:p>
            <a:pPr marL="571500" indent="-342900">
              <a:lnSpc>
                <a:spcPct val="110000"/>
              </a:lnSpc>
              <a:buFont typeface="Arial" panose="020B0604020202020204" pitchFamily="34" charset="0"/>
              <a:buChar char="•"/>
            </a:pPr>
            <a:endParaRPr lang="en-GB" sz="1600" dirty="0">
              <a:latin typeface="Verdana" panose="020B0604030504040204" pitchFamily="34" charset="0"/>
              <a:ea typeface="Verdana" panose="020B0604030504040204" pitchFamily="34" charset="0"/>
              <a:cs typeface="Verdana" panose="020B0604030504040204" pitchFamily="34" charset="0"/>
            </a:endParaRPr>
          </a:p>
          <a:p>
            <a:pPr marL="571500" indent="-342900">
              <a:lnSpc>
                <a:spcPct val="110000"/>
              </a:lnSpc>
              <a:buFont typeface="Arial" panose="020B0604020202020204" pitchFamily="34" charset="0"/>
              <a:buChar char="•"/>
            </a:pPr>
            <a:r>
              <a:rPr lang="en-GB" sz="1600" dirty="0">
                <a:latin typeface="Verdana" panose="020B0604030504040204" pitchFamily="34" charset="0"/>
                <a:ea typeface="Verdana" panose="020B0604030504040204" pitchFamily="34" charset="0"/>
                <a:cs typeface="Verdana" panose="020B0604030504040204" pitchFamily="34" charset="0"/>
              </a:rPr>
              <a:t>IZM </a:t>
            </a:r>
            <a:r>
              <a:rPr lang="en-GB" sz="1600" dirty="0" err="1">
                <a:latin typeface="Verdana" panose="020B0604030504040204" pitchFamily="34" charset="0"/>
                <a:ea typeface="Verdana" panose="020B0604030504040204" pitchFamily="34" charset="0"/>
                <a:cs typeface="Verdana" panose="020B0604030504040204" pitchFamily="34" charset="0"/>
              </a:rPr>
              <a:t>pētījums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Neformālās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izglītības</a:t>
            </a:r>
            <a:r>
              <a:rPr lang="en-GB" sz="1600" dirty="0">
                <a:latin typeface="Verdana" panose="020B0604030504040204" pitchFamily="34" charset="0"/>
                <a:ea typeface="Verdana" panose="020B0604030504040204" pitchFamily="34" charset="0"/>
                <a:cs typeface="Verdana" panose="020B0604030504040204" pitchFamily="34" charset="0"/>
              </a:rPr>
              <a:t> (NFI) </a:t>
            </a:r>
            <a:r>
              <a:rPr lang="en-GB" sz="1600" dirty="0" err="1">
                <a:latin typeface="Verdana" panose="020B0604030504040204" pitchFamily="34" charset="0"/>
                <a:ea typeface="Verdana" panose="020B0604030504040204" pitchFamily="34" charset="0"/>
                <a:cs typeface="Verdana" panose="020B0604030504040204" pitchFamily="34" charset="0"/>
              </a:rPr>
              <a:t>piedāvājums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darba</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ar</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jaunatni</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jomā</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Latvijā</a:t>
            </a:r>
            <a:r>
              <a:rPr lang="en-GB" sz="1600" dirty="0">
                <a:latin typeface="Verdana" panose="020B0604030504040204" pitchFamily="34" charset="0"/>
                <a:ea typeface="Verdana" panose="020B0604030504040204" pitchFamily="34" charset="0"/>
                <a:cs typeface="Verdana" panose="020B0604030504040204" pitchFamily="34" charset="0"/>
              </a:rPr>
              <a:t>” (2024) </a:t>
            </a:r>
            <a:r>
              <a:rPr lang="en-GB" sz="1600" dirty="0" err="1">
                <a:latin typeface="Verdana" panose="020B0604030504040204" pitchFamily="34" charset="0"/>
                <a:ea typeface="Verdana" panose="020B0604030504040204" pitchFamily="34" charset="0"/>
                <a:cs typeface="Verdana" panose="020B0604030504040204" pitchFamily="34" charset="0"/>
              </a:rPr>
              <a:t>liecina</a:t>
            </a:r>
            <a:r>
              <a:rPr lang="en-GB" sz="1600" dirty="0">
                <a:latin typeface="Verdana" panose="020B0604030504040204" pitchFamily="34" charset="0"/>
                <a:ea typeface="Verdana" panose="020B0604030504040204" pitchFamily="34" charset="0"/>
                <a:cs typeface="Verdana" panose="020B0604030504040204" pitchFamily="34" charset="0"/>
              </a:rPr>
              <a:t>,</a:t>
            </a:r>
            <a:r>
              <a:rPr lang="en-GB" sz="1600" b="1" dirty="0">
                <a:latin typeface="Verdana" panose="020B0604030504040204" pitchFamily="34" charset="0"/>
                <a:ea typeface="Verdana" panose="020B0604030504040204" pitchFamily="34" charset="0"/>
                <a:cs typeface="Verdana" panose="020B0604030504040204" pitchFamily="34" charset="0"/>
              </a:rPr>
              <a:t> ka </a:t>
            </a:r>
            <a:r>
              <a:rPr lang="en-GB" sz="1600" b="1" dirty="0" err="1">
                <a:latin typeface="Verdana" panose="020B0604030504040204" pitchFamily="34" charset="0"/>
                <a:ea typeface="Verdana" panose="020B0604030504040204" pitchFamily="34" charset="0"/>
                <a:cs typeface="Verdana" panose="020B0604030504040204" pitchFamily="34" charset="0"/>
              </a:rPr>
              <a:t>aptuveni</a:t>
            </a:r>
            <a:r>
              <a:rPr lang="en-GB" sz="1600" b="1" dirty="0">
                <a:latin typeface="Verdana" panose="020B0604030504040204" pitchFamily="34" charset="0"/>
                <a:ea typeface="Verdana" panose="020B0604030504040204" pitchFamily="34" charset="0"/>
                <a:cs typeface="Verdana" panose="020B0604030504040204" pitchFamily="34" charset="0"/>
              </a:rPr>
              <a:t> 40 % no NFI </a:t>
            </a:r>
            <a:r>
              <a:rPr lang="en-GB" sz="1600" b="1" dirty="0" err="1">
                <a:latin typeface="Verdana" panose="020B0604030504040204" pitchFamily="34" charset="0"/>
                <a:ea typeface="Verdana" panose="020B0604030504040204" pitchFamily="34" charset="0"/>
                <a:cs typeface="Verdana" panose="020B0604030504040204" pitchFamily="34" charset="0"/>
              </a:rPr>
              <a:t>īstenotājiem</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aktivitātēs</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iesaista</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jauniešus</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ar</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fizisku</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vai</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garīgu</a:t>
            </a:r>
            <a:r>
              <a:rPr lang="en-GB" sz="1600" b="1" dirty="0">
                <a:latin typeface="Verdana" panose="020B0604030504040204" pitchFamily="34" charset="0"/>
                <a:ea typeface="Verdana" panose="020B0604030504040204" pitchFamily="34" charset="0"/>
                <a:cs typeface="Verdana" panose="020B0604030504040204" pitchFamily="34" charset="0"/>
              </a:rPr>
              <a:t> </a:t>
            </a:r>
            <a:r>
              <a:rPr lang="en-GB" sz="1600" b="1" dirty="0" err="1">
                <a:latin typeface="Verdana" panose="020B0604030504040204" pitchFamily="34" charset="0"/>
                <a:ea typeface="Verdana" panose="020B0604030504040204" pitchFamily="34" charset="0"/>
                <a:cs typeface="Verdana" panose="020B0604030504040204" pitchFamily="34" charset="0"/>
              </a:rPr>
              <a:t>invaliditāti</a:t>
            </a:r>
            <a:r>
              <a:rPr lang="en-GB" sz="1600" b="1" dirty="0">
                <a:latin typeface="Verdana" panose="020B0604030504040204" pitchFamily="34" charset="0"/>
                <a:ea typeface="Verdana" panose="020B0604030504040204" pitchFamily="34" charset="0"/>
                <a:cs typeface="Verdana" panose="020B0604030504040204" pitchFamily="34" charset="0"/>
              </a:rPr>
              <a:t>.</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9976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C73A2-8F05-59A9-B631-A053B8400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E90D8-D3BE-0696-1E82-5C6966701D5C}"/>
              </a:ext>
            </a:extLst>
          </p:cNvPr>
          <p:cNvSpPr>
            <a:spLocks noGrp="1"/>
          </p:cNvSpPr>
          <p:nvPr>
            <p:ph type="title"/>
          </p:nvPr>
        </p:nvSpPr>
        <p:spPr>
          <a:xfrm>
            <a:off x="616774" y="257547"/>
            <a:ext cx="9426127" cy="1142815"/>
          </a:xfrm>
        </p:spPr>
        <p:txBody>
          <a:bodyPr/>
          <a:lstStyle/>
          <a:p>
            <a:r>
              <a:rPr lang="en-US" dirty="0" err="1">
                <a:solidFill>
                  <a:srgbClr val="664790"/>
                </a:solidFill>
                <a:latin typeface="Verdana" panose="020B0604030504040204" pitchFamily="34" charset="0"/>
                <a:ea typeface="Verdana" panose="020B0604030504040204" pitchFamily="34" charset="0"/>
                <a:cs typeface="Verdana" panose="020B0604030504040204" pitchFamily="34" charset="0"/>
              </a:rPr>
              <a:t>Dotācija</a:t>
            </a:r>
            <a:r>
              <a:rPr lang="en-US" dirty="0">
                <a:solidFill>
                  <a:srgbClr val="664790"/>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rgbClr val="664790"/>
                </a:solidFill>
                <a:latin typeface="Verdana" panose="020B0604030504040204" pitchFamily="34" charset="0"/>
                <a:ea typeface="Verdana" panose="020B0604030504040204" pitchFamily="34" charset="0"/>
                <a:cs typeface="Verdana" panose="020B0604030504040204" pitchFamily="34" charset="0"/>
              </a:rPr>
              <a:t>biedrībai</a:t>
            </a:r>
            <a:r>
              <a:rPr lang="en-US" dirty="0">
                <a:solidFill>
                  <a:srgbClr val="664790"/>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rgbClr val="664790"/>
                </a:solidFill>
                <a:latin typeface="Verdana" panose="020B0604030504040204" pitchFamily="34" charset="0"/>
                <a:ea typeface="Verdana" panose="020B0604030504040204" pitchFamily="34" charset="0"/>
                <a:cs typeface="Verdana" panose="020B0604030504040204" pitchFamily="34" charset="0"/>
              </a:rPr>
              <a:t>Latvijas</a:t>
            </a:r>
            <a:r>
              <a:rPr lang="en-US" dirty="0">
                <a:solidFill>
                  <a:srgbClr val="664790"/>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rgbClr val="664790"/>
                </a:solidFill>
                <a:latin typeface="Verdana" panose="020B0604030504040204" pitchFamily="34" charset="0"/>
                <a:ea typeface="Verdana" panose="020B0604030504040204" pitchFamily="34" charset="0"/>
                <a:cs typeface="Verdana" panose="020B0604030504040204" pitchFamily="34" charset="0"/>
              </a:rPr>
              <a:t>Paralimpiskā</a:t>
            </a:r>
            <a:r>
              <a:rPr lang="en-US" dirty="0">
                <a:solidFill>
                  <a:srgbClr val="664790"/>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rgbClr val="664790"/>
                </a:solidFill>
                <a:latin typeface="Verdana" panose="020B0604030504040204" pitchFamily="34" charset="0"/>
                <a:ea typeface="Verdana" panose="020B0604030504040204" pitchFamily="34" charset="0"/>
                <a:cs typeface="Verdana" panose="020B0604030504040204" pitchFamily="34" charset="0"/>
              </a:rPr>
              <a:t>komiteja</a:t>
            </a:r>
            <a:r>
              <a:rPr lang="en-US" dirty="0">
                <a:solidFill>
                  <a:srgbClr val="664790"/>
                </a:solidFill>
                <a:latin typeface="Verdana" panose="020B0604030504040204" pitchFamily="34" charset="0"/>
                <a:ea typeface="Verdana" panose="020B0604030504040204" pitchFamily="34" charset="0"/>
                <a:cs typeface="Verdana" panose="020B0604030504040204" pitchFamily="34" charset="0"/>
              </a:rPr>
              <a:t>"</a:t>
            </a:r>
            <a:endParaRPr lang="lv-LV" dirty="0">
              <a:solidFill>
                <a:srgbClr val="66479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2">
            <a:extLst>
              <a:ext uri="{FF2B5EF4-FFF2-40B4-BE49-F238E27FC236}">
                <a16:creationId xmlns:a16="http://schemas.microsoft.com/office/drawing/2014/main" id="{6A3081EE-933C-6297-F58F-DB8C9CA0B106}"/>
              </a:ext>
            </a:extLst>
          </p:cNvPr>
          <p:cNvSpPr>
            <a:spLocks noGrp="1"/>
          </p:cNvSpPr>
          <p:nvPr>
            <p:ph type="sldNum" idx="12"/>
          </p:nvPr>
        </p:nvSpPr>
        <p:spPr>
          <a:xfrm>
            <a:off x="631117" y="6606110"/>
            <a:ext cx="391296" cy="251473"/>
          </a:xfrm>
        </p:spPr>
        <p:txBody>
          <a:bodyPr/>
          <a:lstStyle/>
          <a:p>
            <a:pPr>
              <a:buClrTx/>
              <a:buFontTx/>
              <a:buNone/>
            </a:pPr>
            <a:fld id="{00000000-1234-1234-1234-123412341234}" type="slidenum">
              <a:rPr lang="lv-LV" kern="1200" smtClean="0">
                <a:solidFill>
                  <a:srgbClr val="664790"/>
                </a:solidFill>
                <a:latin typeface="Verdana" panose="020B0604030504040204" pitchFamily="34" charset="0"/>
                <a:ea typeface="Verdana" panose="020B0604030504040204" pitchFamily="34" charset="0"/>
                <a:cs typeface="Verdana" panose="020B0604030504040204" pitchFamily="34" charset="0"/>
              </a:rPr>
              <a:pPr>
                <a:buClrTx/>
                <a:buFontTx/>
                <a:buNone/>
              </a:pPr>
              <a:t>23</a:t>
            </a:fld>
            <a:endParaRPr lang="lv-LV" kern="1200">
              <a:solidFill>
                <a:srgbClr val="66479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5">
            <a:extLst>
              <a:ext uri="{FF2B5EF4-FFF2-40B4-BE49-F238E27FC236}">
                <a16:creationId xmlns:a16="http://schemas.microsoft.com/office/drawing/2014/main" id="{5CFC9A38-9AB5-3F40-DA95-E007218DD4C8}"/>
              </a:ext>
            </a:extLst>
          </p:cNvPr>
          <p:cNvSpPr>
            <a:spLocks noGrp="1"/>
          </p:cNvSpPr>
          <p:nvPr>
            <p:ph type="body" idx="1"/>
          </p:nvPr>
        </p:nvSpPr>
        <p:spPr>
          <a:xfrm>
            <a:off x="435339" y="1844298"/>
            <a:ext cx="11321063" cy="4881966"/>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2021.g. - 365 000 EUR </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2022.g. - 400 000 EUR </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2023.g. - 600 000 EUR </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2024.g. - 700 000 EUR</a:t>
            </a:r>
          </a:p>
          <a:p>
            <a:r>
              <a:rPr lang="en-GB" sz="2000" dirty="0">
                <a:latin typeface="Verdana" panose="020B0604030504040204" pitchFamily="34" charset="0"/>
                <a:ea typeface="Verdana" panose="020B0604030504040204" pitchFamily="34" charset="0"/>
                <a:cs typeface="Verdana" panose="020B0604030504040204" pitchFamily="34" charset="0"/>
              </a:rPr>
              <a:t>2024.gadā </a:t>
            </a:r>
            <a:r>
              <a:rPr lang="lv-LV" sz="2000" noProof="1">
                <a:latin typeface="Verdana" panose="020B0604030504040204" pitchFamily="34" charset="0"/>
                <a:ea typeface="Verdana" panose="020B0604030504040204" pitchFamily="34" charset="0"/>
                <a:cs typeface="Verdana" panose="020B0604030504040204" pitchFamily="34" charset="0"/>
              </a:rPr>
              <a:t>saskaņā ar rīkojumu par 09.07.00 sadali piešķirti.</a:t>
            </a:r>
            <a:endParaRPr lang="lv-LV" noProof="1">
              <a:latin typeface="Verdana" panose="020B0604030504040204" pitchFamily="34" charset="0"/>
              <a:ea typeface="Verdana" panose="020B0604030504040204" pitchFamily="34" charset="0"/>
              <a:cs typeface="Verdana" panose="020B0604030504040204" pitchFamily="34" charset="0"/>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a:r>
              <a:rPr lang="en-GB" sz="2000" noProof="1">
                <a:latin typeface="Verdana" panose="020B0604030504040204" pitchFamily="34" charset="0"/>
                <a:ea typeface="Verdana" panose="020B0604030504040204" pitchFamily="34" charset="0"/>
                <a:cs typeface="Verdana" panose="020B0604030504040204" pitchFamily="34" charset="0"/>
              </a:rPr>
              <a:t>Papildus tam naudas balvās MK 10.decembrī </a:t>
            </a:r>
            <a:endParaRPr lang="lv-LV" sz="2000" noProof="1">
              <a:latin typeface="Verdana" panose="020B0604030504040204" pitchFamily="34" charset="0"/>
              <a:ea typeface="Verdana" panose="020B0604030504040204" pitchFamily="34" charset="0"/>
              <a:cs typeface="Verdana" panose="020B0604030504040204" pitchFamily="34" charset="0"/>
            </a:endParaRPr>
          </a:p>
          <a:p>
            <a:pPr algn="ctr"/>
            <a:r>
              <a:rPr lang="en-GB" sz="2000" noProof="1">
                <a:latin typeface="Verdana" panose="020B0604030504040204" pitchFamily="34" charset="0"/>
                <a:ea typeface="Verdana" panose="020B0604030504040204" pitchFamily="34" charset="0"/>
                <a:cs typeface="Verdana" panose="020B0604030504040204" pitchFamily="34" charset="0"/>
              </a:rPr>
              <a:t>LPK attīstībai piešķirti līdzekļi 142 288</a:t>
            </a:r>
            <a:r>
              <a:rPr lang="lv-LV" sz="2000" noProof="1">
                <a:latin typeface="Verdana" panose="020B0604030504040204" pitchFamily="34" charset="0"/>
                <a:ea typeface="Verdana" panose="020B0604030504040204" pitchFamily="34" charset="0"/>
                <a:cs typeface="Verdana" panose="020B0604030504040204" pitchFamily="34" charset="0"/>
              </a:rPr>
              <a:t> </a:t>
            </a:r>
            <a:r>
              <a:rPr lang="en-GB" sz="2000" noProof="1">
                <a:latin typeface="Verdana" panose="020B0604030504040204" pitchFamily="34" charset="0"/>
                <a:ea typeface="Verdana" panose="020B0604030504040204" pitchFamily="34" charset="0"/>
                <a:cs typeface="Verdana" panose="020B0604030504040204" pitchFamily="34" charset="0"/>
              </a:rPr>
              <a:t>euro!</a:t>
            </a:r>
            <a:endParaRPr lang="en-US" noProof="1">
              <a:latin typeface="Verdana" panose="020B0604030504040204" pitchFamily="34" charset="0"/>
              <a:ea typeface="Verdana" panose="020B0604030504040204" pitchFamily="34" charset="0"/>
              <a:cs typeface="Verdana" panose="020B0604030504040204" pitchFamily="34" charset="0"/>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A white rectangular sign with black text&#10;&#10;Description automatically generated">
            <a:extLst>
              <a:ext uri="{FF2B5EF4-FFF2-40B4-BE49-F238E27FC236}">
                <a16:creationId xmlns:a16="http://schemas.microsoft.com/office/drawing/2014/main" id="{9DEDE601-5222-A392-D835-BF2FDA00CFAA}"/>
              </a:ext>
            </a:extLst>
          </p:cNvPr>
          <p:cNvPicPr>
            <a:picLocks noChangeAspect="1"/>
          </p:cNvPicPr>
          <p:nvPr/>
        </p:nvPicPr>
        <p:blipFill>
          <a:blip r:embed="rId2"/>
          <a:stretch>
            <a:fillRect/>
          </a:stretch>
        </p:blipFill>
        <p:spPr>
          <a:xfrm>
            <a:off x="1252407" y="4285281"/>
            <a:ext cx="9686925" cy="1281807"/>
          </a:xfrm>
          <a:prstGeom prst="rect">
            <a:avLst/>
          </a:prstGeom>
        </p:spPr>
      </p:pic>
    </p:spTree>
    <p:extLst>
      <p:ext uri="{BB962C8B-B14F-4D97-AF65-F5344CB8AC3E}">
        <p14:creationId xmlns:p14="http://schemas.microsoft.com/office/powerpoint/2010/main" val="1121812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81F130D-C685-9AF1-4579-50FEA7C815B9}"/>
              </a:ext>
            </a:extLst>
          </p:cNvPr>
          <p:cNvSpPr>
            <a:spLocks noGrp="1"/>
          </p:cNvSpPr>
          <p:nvPr>
            <p:ph type="title"/>
          </p:nvPr>
        </p:nvSpPr>
        <p:spPr>
          <a:xfrm>
            <a:off x="0" y="0"/>
            <a:ext cx="6096000" cy="6858000"/>
          </a:xfrm>
          <a:solidFill>
            <a:schemeClr val="bg2"/>
          </a:solidFill>
        </p:spPr>
        <p:txBody>
          <a:bodyPr/>
          <a:lstStyle/>
          <a:p>
            <a:pPr algn="ctr"/>
            <a:r>
              <a:rPr lang="lv-LV" sz="4000" b="1">
                <a:solidFill>
                  <a:schemeClr val="bg1">
                    <a:lumMod val="95000"/>
                  </a:schemeClr>
                </a:solidFill>
                <a:latin typeface="Aptos" panose="020B0004020202020204" pitchFamily="34" charset="0"/>
                <a:ea typeface="Verdana" panose="020B0604030504040204" pitchFamily="34" charset="0"/>
              </a:rPr>
              <a:t>Augstākās izglītības piedāvājums pielāgotā sporta jomā </a:t>
            </a:r>
            <a:br>
              <a:rPr lang="lv-LV" sz="4000" b="1">
                <a:solidFill>
                  <a:schemeClr val="bg1">
                    <a:lumMod val="95000"/>
                  </a:schemeClr>
                </a:solidFill>
                <a:latin typeface="Aptos" panose="020B0004020202020204" pitchFamily="34" charset="0"/>
                <a:ea typeface="Verdana" panose="020B0604030504040204" pitchFamily="34" charset="0"/>
              </a:rPr>
            </a:br>
            <a:r>
              <a:rPr lang="lv-LV" sz="4000" b="1">
                <a:solidFill>
                  <a:schemeClr val="bg1">
                    <a:lumMod val="95000"/>
                  </a:schemeClr>
                </a:solidFill>
                <a:latin typeface="Aptos" panose="020B0004020202020204" pitchFamily="34" charset="0"/>
                <a:ea typeface="Verdana" panose="020B0604030504040204" pitchFamily="34" charset="0"/>
              </a:rPr>
              <a:t>RSU LSPA</a:t>
            </a:r>
          </a:p>
        </p:txBody>
      </p:sp>
      <p:sp>
        <p:nvSpPr>
          <p:cNvPr id="3" name="Teksta vietturis 2">
            <a:extLst>
              <a:ext uri="{FF2B5EF4-FFF2-40B4-BE49-F238E27FC236}">
                <a16:creationId xmlns:a16="http://schemas.microsoft.com/office/drawing/2014/main" id="{69FA9FCB-A863-484A-2806-545F5F686715}"/>
              </a:ext>
            </a:extLst>
          </p:cNvPr>
          <p:cNvSpPr>
            <a:spLocks noGrp="1"/>
          </p:cNvSpPr>
          <p:nvPr>
            <p:ph type="body" sz="half" idx="1"/>
          </p:nvPr>
        </p:nvSpPr>
        <p:spPr>
          <a:xfrm>
            <a:off x="6174658" y="235975"/>
            <a:ext cx="5791199" cy="6164826"/>
          </a:xfrm>
          <a:solidFill>
            <a:schemeClr val="bg1"/>
          </a:solidFill>
        </p:spPr>
        <p:txBody>
          <a:bodyPr>
            <a:noAutofit/>
          </a:bodyPr>
          <a:lstStyle/>
          <a:p>
            <a:pPr marL="571500" indent="-342900" algn="ctr">
              <a:lnSpc>
                <a:spcPct val="107000"/>
              </a:lnSpc>
              <a:spcBef>
                <a:spcPts val="0"/>
              </a:spcBef>
              <a:buFont typeface="Wingdings" panose="05000000000000000000" pitchFamily="2" charset="2"/>
              <a:buChar char="Ø"/>
            </a:pPr>
            <a:r>
              <a:rPr lang="lv-LV" sz="2400" dirty="0">
                <a:solidFill>
                  <a:srgbClr val="7030A0"/>
                </a:solidFill>
                <a:effectLst/>
                <a:latin typeface="Aptos" panose="020B0004020202020204" pitchFamily="34" charset="0"/>
                <a:ea typeface="Verdana" panose="020B0604030504040204" pitchFamily="34" charset="0"/>
              </a:rPr>
              <a:t>Pirmā līmeņa profesionālās augstākās izglītības programmas </a:t>
            </a:r>
          </a:p>
          <a:p>
            <a:pPr indent="0" algn="ctr">
              <a:lnSpc>
                <a:spcPct val="107000"/>
              </a:lnSpc>
              <a:spcBef>
                <a:spcPts val="0"/>
              </a:spcBef>
              <a:buNone/>
            </a:pPr>
            <a:r>
              <a:rPr lang="lv-LV" sz="2400" dirty="0">
                <a:solidFill>
                  <a:srgbClr val="7030A0"/>
                </a:solidFill>
                <a:effectLst/>
                <a:latin typeface="Aptos" panose="020B0004020202020204" pitchFamily="34" charset="0"/>
                <a:ea typeface="Verdana" panose="020B0604030504040204" pitchFamily="34" charset="0"/>
              </a:rPr>
              <a:t>“Sporta un izglītības speciālists” apakšprogramma </a:t>
            </a:r>
          </a:p>
          <a:p>
            <a:pPr indent="0" algn="ctr">
              <a:lnSpc>
                <a:spcPct val="107000"/>
              </a:lnSpc>
              <a:spcBef>
                <a:spcPts val="0"/>
              </a:spcBef>
              <a:buNone/>
            </a:pPr>
            <a:r>
              <a:rPr lang="lv-LV" sz="2400" b="1" dirty="0">
                <a:solidFill>
                  <a:srgbClr val="7030A0"/>
                </a:solidFill>
                <a:effectLst/>
                <a:latin typeface="Aptos" panose="020B0004020202020204" pitchFamily="34" charset="0"/>
                <a:ea typeface="Verdana" panose="020B0604030504040204" pitchFamily="34" charset="0"/>
              </a:rPr>
              <a:t>“Pielāgoto fizisko aktivitāšu speciālists izglītībā”</a:t>
            </a:r>
          </a:p>
          <a:p>
            <a:pPr marL="685800" indent="-457200" algn="ctr">
              <a:lnSpc>
                <a:spcPct val="107000"/>
              </a:lnSpc>
              <a:spcBef>
                <a:spcPts val="0"/>
              </a:spcBef>
              <a:buFont typeface="Wingdings" panose="05000000000000000000" pitchFamily="2" charset="2"/>
              <a:buChar char="Ø"/>
            </a:pPr>
            <a:endParaRPr lang="lv-LV" sz="2400" b="1" dirty="0">
              <a:solidFill>
                <a:srgbClr val="7030A0"/>
              </a:solidFill>
              <a:effectLst/>
              <a:latin typeface="Aptos" panose="020B0004020202020204" pitchFamily="34" charset="0"/>
              <a:ea typeface="Verdana" panose="020B0604030504040204" pitchFamily="34" charset="0"/>
            </a:endParaRPr>
          </a:p>
          <a:p>
            <a:pPr marL="685800" indent="-457200" algn="ctr">
              <a:lnSpc>
                <a:spcPct val="107000"/>
              </a:lnSpc>
              <a:spcBef>
                <a:spcPts val="0"/>
              </a:spcBef>
              <a:buFont typeface="Wingdings" panose="05000000000000000000" pitchFamily="2" charset="2"/>
              <a:buChar char="Ø"/>
            </a:pPr>
            <a:r>
              <a:rPr lang="lv-LV" sz="2400" dirty="0">
                <a:solidFill>
                  <a:srgbClr val="7030A0"/>
                </a:solidFill>
                <a:effectLst/>
                <a:latin typeface="Aptos" panose="020B0004020202020204" pitchFamily="34" charset="0"/>
                <a:ea typeface="Verdana" panose="020B0604030504040204" pitchFamily="34" charset="0"/>
              </a:rPr>
              <a:t>Profesionālā bakalaura augstākās izglītības programma </a:t>
            </a:r>
            <a:r>
              <a:rPr lang="lv-LV" sz="2400" b="1" dirty="0">
                <a:solidFill>
                  <a:srgbClr val="7030A0"/>
                </a:solidFill>
                <a:effectLst/>
                <a:latin typeface="Aptos" panose="020B0004020202020204" pitchFamily="34" charset="0"/>
                <a:ea typeface="Verdana" panose="020B0604030504040204" pitchFamily="34" charset="0"/>
              </a:rPr>
              <a:t>“Fizioterapija”</a:t>
            </a:r>
          </a:p>
          <a:p>
            <a:pPr indent="0" algn="just">
              <a:lnSpc>
                <a:spcPct val="107000"/>
              </a:lnSpc>
              <a:spcBef>
                <a:spcPts val="0"/>
              </a:spcBef>
              <a:buNone/>
            </a:pPr>
            <a:endParaRPr lang="lv-LV" sz="2400" dirty="0">
              <a:solidFill>
                <a:srgbClr val="7030A0"/>
              </a:solidFill>
              <a:effectLst/>
              <a:latin typeface="Aptos" panose="020B0004020202020204" pitchFamily="34" charset="0"/>
              <a:ea typeface="Verdana" panose="020B0604030504040204" pitchFamily="34" charset="0"/>
            </a:endParaRPr>
          </a:p>
          <a:p>
            <a:pPr marL="685800" indent="-457200" algn="ctr">
              <a:lnSpc>
                <a:spcPct val="107000"/>
              </a:lnSpc>
              <a:spcBef>
                <a:spcPts val="0"/>
              </a:spcBef>
              <a:buFont typeface="Wingdings" panose="05000000000000000000" pitchFamily="2" charset="2"/>
              <a:buChar char="Ø"/>
            </a:pPr>
            <a:r>
              <a:rPr lang="lv-LV" sz="2400" dirty="0">
                <a:solidFill>
                  <a:srgbClr val="7030A0"/>
                </a:solidFill>
                <a:effectLst/>
                <a:latin typeface="Aptos" panose="020B0004020202020204" pitchFamily="34" charset="0"/>
                <a:ea typeface="Verdana" panose="020B0604030504040204" pitchFamily="34" charset="0"/>
              </a:rPr>
              <a:t>Akadēmiskā maģistra augstākās izglītības programma </a:t>
            </a:r>
          </a:p>
          <a:p>
            <a:pPr indent="0" algn="ctr">
              <a:lnSpc>
                <a:spcPct val="107000"/>
              </a:lnSpc>
              <a:spcBef>
                <a:spcPts val="0"/>
              </a:spcBef>
              <a:buNone/>
            </a:pPr>
            <a:r>
              <a:rPr lang="lv-LV" sz="2400" b="1" dirty="0">
                <a:solidFill>
                  <a:srgbClr val="7030A0"/>
                </a:solidFill>
                <a:effectLst/>
                <a:latin typeface="Aptos" panose="020B0004020202020204" pitchFamily="34" charset="0"/>
                <a:ea typeface="Verdana" panose="020B0604030504040204" pitchFamily="34" charset="0"/>
              </a:rPr>
              <a:t>“Veselības aprūpes speciālists sportā”</a:t>
            </a:r>
            <a:endParaRPr lang="lv-LV" sz="2400" dirty="0">
              <a:solidFill>
                <a:srgbClr val="7030A0"/>
              </a:solidFill>
              <a:latin typeface="Aptos" panose="020B0004020202020204" pitchFamily="34" charset="0"/>
            </a:endParaRPr>
          </a:p>
        </p:txBody>
      </p:sp>
    </p:spTree>
    <p:extLst>
      <p:ext uri="{BB962C8B-B14F-4D97-AF65-F5344CB8AC3E}">
        <p14:creationId xmlns:p14="http://schemas.microsoft.com/office/powerpoint/2010/main" val="346140222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24B25-1237-16FD-D891-85E5E836CE16}"/>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8EB29CBE-E577-4520-D95E-33E708A8291F}"/>
              </a:ext>
            </a:extLst>
          </p:cNvPr>
          <p:cNvSpPr>
            <a:spLocks noGrp="1"/>
          </p:cNvSpPr>
          <p:nvPr>
            <p:ph type="title"/>
          </p:nvPr>
        </p:nvSpPr>
        <p:spPr>
          <a:xfrm>
            <a:off x="0" y="-1"/>
            <a:ext cx="6096000" cy="2737167"/>
          </a:xfrm>
          <a:solidFill>
            <a:schemeClr val="accent5">
              <a:lumMod val="75000"/>
            </a:schemeClr>
          </a:solidFill>
        </p:spPr>
        <p:txBody>
          <a:bodyPr>
            <a:normAutofit/>
          </a:bodyPr>
          <a:lstStyle/>
          <a:p>
            <a:pPr algn="ctr"/>
            <a:r>
              <a:rPr lang="lv-LV" sz="2400" b="1" dirty="0">
                <a:solidFill>
                  <a:schemeClr val="bg1">
                    <a:lumMod val="95000"/>
                  </a:schemeClr>
                </a:solidFill>
                <a:latin typeface="Verdana" panose="020B0604030504040204" pitchFamily="34" charset="0"/>
                <a:ea typeface="Verdana" panose="020B0604030504040204" pitchFamily="34" charset="0"/>
              </a:rPr>
              <a:t>Bērni un jaunieši profesionālās ievirzes sporta izglītības iestādēs</a:t>
            </a:r>
          </a:p>
        </p:txBody>
      </p:sp>
      <p:sp>
        <p:nvSpPr>
          <p:cNvPr id="3" name="Teksta vietturis 2">
            <a:extLst>
              <a:ext uri="{FF2B5EF4-FFF2-40B4-BE49-F238E27FC236}">
                <a16:creationId xmlns:a16="http://schemas.microsoft.com/office/drawing/2014/main" id="{6956AC93-0466-53C7-95F8-BC5B741CB39D}"/>
              </a:ext>
            </a:extLst>
          </p:cNvPr>
          <p:cNvSpPr>
            <a:spLocks noGrp="1"/>
          </p:cNvSpPr>
          <p:nvPr>
            <p:ph type="body" sz="half" idx="1"/>
          </p:nvPr>
        </p:nvSpPr>
        <p:spPr>
          <a:xfrm>
            <a:off x="5879691" y="0"/>
            <a:ext cx="5893210" cy="6811327"/>
          </a:xfrm>
          <a:solidFill>
            <a:schemeClr val="bg1"/>
          </a:solidFill>
        </p:spPr>
        <p:txBody>
          <a:bodyPr>
            <a:noAutofit/>
          </a:bodyPr>
          <a:lstStyle/>
          <a:p>
            <a:pPr marL="571500" indent="-342900" algn="just">
              <a:lnSpc>
                <a:spcPct val="100000"/>
              </a:lnSpc>
              <a:spcBef>
                <a:spcPts val="0"/>
              </a:spcBef>
              <a:buFont typeface="Wingdings" panose="05000000000000000000" pitchFamily="2" charset="2"/>
              <a:buChar char="Ø"/>
            </a:pPr>
            <a:endParaRPr lang="lv-LV" sz="2000" b="1" kern="0" dirty="0">
              <a:solidFill>
                <a:srgbClr val="7030A0"/>
              </a:solidFill>
              <a:effectLst/>
              <a:ea typeface="Verdana" panose="020B0604030504040204" pitchFamily="34" charset="0"/>
            </a:endParaRPr>
          </a:p>
          <a:p>
            <a:pPr marL="571500" indent="-342900" algn="just">
              <a:lnSpc>
                <a:spcPct val="100000"/>
              </a:lnSpc>
              <a:spcBef>
                <a:spcPts val="0"/>
              </a:spcBef>
              <a:buFont typeface="Wingdings" panose="05000000000000000000" pitchFamily="2" charset="2"/>
              <a:buChar char="Ø"/>
            </a:pPr>
            <a:endParaRPr lang="lv-LV" sz="2000" b="1" kern="0" dirty="0">
              <a:solidFill>
                <a:srgbClr val="7030A0"/>
              </a:solidFill>
              <a:ea typeface="Verdana" panose="020B0604030504040204" pitchFamily="34" charset="0"/>
            </a:endParaRPr>
          </a:p>
          <a:p>
            <a:pPr marL="571500" indent="-342900" algn="just">
              <a:lnSpc>
                <a:spcPct val="100000"/>
              </a:lnSpc>
              <a:spcBef>
                <a:spcPts val="0"/>
              </a:spcBef>
              <a:buFont typeface="Wingdings" panose="05000000000000000000" pitchFamily="2" charset="2"/>
              <a:buChar char="Ø"/>
            </a:pPr>
            <a:endParaRPr lang="lv-LV" sz="2000" b="1" kern="0" dirty="0">
              <a:solidFill>
                <a:srgbClr val="7030A0"/>
              </a:solidFill>
              <a:effectLst/>
              <a:ea typeface="Verdana" panose="020B0604030504040204" pitchFamily="34" charset="0"/>
            </a:endParaRPr>
          </a:p>
          <a:p>
            <a:pPr marL="571500" indent="-342900" algn="just">
              <a:lnSpc>
                <a:spcPct val="100000"/>
              </a:lnSpc>
              <a:spcBef>
                <a:spcPts val="0"/>
              </a:spcBef>
              <a:buFont typeface="Wingdings" panose="05000000000000000000" pitchFamily="2" charset="2"/>
              <a:buChar char="Ø"/>
            </a:pPr>
            <a:r>
              <a:rPr lang="lv-LV" sz="1600" b="1" kern="0" dirty="0">
                <a:solidFill>
                  <a:srgbClr val="7030A0"/>
                </a:solidFill>
                <a:effectLst/>
                <a:latin typeface="Verdana" panose="020B0604030504040204" pitchFamily="34" charset="0"/>
                <a:ea typeface="Verdana" panose="020B0604030504040204" pitchFamily="34" charset="0"/>
              </a:rPr>
              <a:t>90</a:t>
            </a:r>
            <a:r>
              <a:rPr lang="lv-LV" sz="1600" kern="0" dirty="0">
                <a:solidFill>
                  <a:srgbClr val="7030A0"/>
                </a:solidFill>
                <a:effectLst/>
                <a:latin typeface="Verdana" panose="020B0604030504040204" pitchFamily="34" charset="0"/>
                <a:ea typeface="Verdana" panose="020B0604030504040204" pitchFamily="34" charset="0"/>
              </a:rPr>
              <a:t> sporta skolās profesionālās ievirzes grupās integrēti trenējas </a:t>
            </a:r>
            <a:r>
              <a:rPr lang="lv-LV" sz="1600" b="1" kern="0" dirty="0">
                <a:solidFill>
                  <a:srgbClr val="7030A0"/>
                </a:solidFill>
                <a:effectLst/>
                <a:latin typeface="Verdana" panose="020B0604030504040204" pitchFamily="34" charset="0"/>
                <a:ea typeface="Verdana" panose="020B0604030504040204" pitchFamily="34" charset="0"/>
              </a:rPr>
              <a:t>3630</a:t>
            </a:r>
            <a:r>
              <a:rPr lang="lv-LV" sz="1600" kern="0" dirty="0">
                <a:solidFill>
                  <a:srgbClr val="7030A0"/>
                </a:solidFill>
                <a:effectLst/>
                <a:latin typeface="Verdana" panose="020B0604030504040204" pitchFamily="34" charset="0"/>
                <a:ea typeface="Verdana" panose="020B0604030504040204" pitchFamily="34" charset="0"/>
              </a:rPr>
              <a:t> izglītojamie ar speciālām vajadzībām </a:t>
            </a:r>
            <a:r>
              <a:rPr lang="lv-LV" sz="1600" b="1" kern="0" dirty="0">
                <a:solidFill>
                  <a:srgbClr val="7030A0"/>
                </a:solidFill>
                <a:effectLst/>
                <a:latin typeface="Verdana" panose="020B0604030504040204" pitchFamily="34" charset="0"/>
                <a:ea typeface="Verdana" panose="020B0604030504040204" pitchFamily="34" charset="0"/>
              </a:rPr>
              <a:t>35</a:t>
            </a:r>
            <a:r>
              <a:rPr lang="lv-LV" sz="1600" kern="0" dirty="0">
                <a:solidFill>
                  <a:srgbClr val="7030A0"/>
                </a:solidFill>
                <a:effectLst/>
                <a:latin typeface="Verdana" panose="020B0604030504040204" pitchFamily="34" charset="0"/>
                <a:ea typeface="Verdana" panose="020B0604030504040204" pitchFamily="34" charset="0"/>
              </a:rPr>
              <a:t> sporta veidos</a:t>
            </a:r>
          </a:p>
          <a:p>
            <a:pPr indent="0" algn="ctr">
              <a:lnSpc>
                <a:spcPct val="100000"/>
              </a:lnSpc>
              <a:spcBef>
                <a:spcPts val="0"/>
              </a:spcBef>
              <a:buNone/>
            </a:pPr>
            <a:endParaRPr lang="lv-LV" sz="1600" b="1" kern="0" dirty="0">
              <a:solidFill>
                <a:srgbClr val="7030A0"/>
              </a:solidFill>
              <a:latin typeface="Verdana" panose="020B0604030504040204" pitchFamily="34" charset="0"/>
              <a:ea typeface="Verdana" panose="020B0604030504040204" pitchFamily="34" charset="0"/>
              <a:cs typeface="Times New Roman" panose="02020603050405020304" pitchFamily="18" charset="0"/>
            </a:endParaRPr>
          </a:p>
          <a:p>
            <a:pPr indent="0" algn="ctr">
              <a:lnSpc>
                <a:spcPct val="100000"/>
              </a:lnSpc>
              <a:spcBef>
                <a:spcPts val="0"/>
              </a:spcBef>
              <a:buNone/>
            </a:pPr>
            <a:endParaRPr lang="lv-LV" sz="1600" b="1" kern="0" dirty="0">
              <a:solidFill>
                <a:srgbClr val="7030A0"/>
              </a:solidFill>
              <a:latin typeface="Verdana" panose="020B0604030504040204" pitchFamily="34" charset="0"/>
              <a:ea typeface="Verdana" panose="020B0604030504040204" pitchFamily="34" charset="0"/>
              <a:cs typeface="Times New Roman" panose="02020603050405020304" pitchFamily="18" charset="0"/>
            </a:endParaRPr>
          </a:p>
          <a:p>
            <a:pPr marL="514350" indent="-285750" algn="just">
              <a:lnSpc>
                <a:spcPct val="100000"/>
              </a:lnSpc>
              <a:spcBef>
                <a:spcPts val="0"/>
              </a:spcBef>
              <a:buFont typeface="Wingdings" panose="05000000000000000000" pitchFamily="2" charset="2"/>
              <a:buChar char="Ø"/>
            </a:pPr>
            <a:r>
              <a:rPr lang="lv-LV" sz="1600" b="1" dirty="0">
                <a:solidFill>
                  <a:srgbClr val="7030A0"/>
                </a:solidFill>
                <a:effectLst/>
                <a:latin typeface="Verdana" panose="020B0604030504040204" pitchFamily="34" charset="0"/>
                <a:ea typeface="Verdana" panose="020B0604030504040204" pitchFamily="34" charset="0"/>
              </a:rPr>
              <a:t>5</a:t>
            </a:r>
            <a:r>
              <a:rPr lang="lv-LV" sz="1600" dirty="0">
                <a:solidFill>
                  <a:srgbClr val="7030A0"/>
                </a:solidFill>
                <a:effectLst/>
                <a:latin typeface="Verdana" panose="020B0604030504040204" pitchFamily="34" charset="0"/>
                <a:ea typeface="Verdana" panose="020B0604030504040204" pitchFamily="34" charset="0"/>
              </a:rPr>
              <a:t> sporta skolās tiek īstenotas interešu izglītības programmas </a:t>
            </a:r>
            <a:r>
              <a:rPr lang="lv-LV" sz="1600" b="1" dirty="0">
                <a:solidFill>
                  <a:srgbClr val="7030A0"/>
                </a:solidFill>
                <a:effectLst/>
                <a:latin typeface="Verdana" panose="020B0604030504040204" pitchFamily="34" charset="0"/>
                <a:ea typeface="Verdana" panose="020B0604030504040204" pitchFamily="34" charset="0"/>
              </a:rPr>
              <a:t>80</a:t>
            </a:r>
            <a:r>
              <a:rPr lang="lv-LV" sz="1600" dirty="0">
                <a:solidFill>
                  <a:srgbClr val="7030A0"/>
                </a:solidFill>
                <a:effectLst/>
                <a:latin typeface="Verdana" panose="020B0604030504040204" pitchFamily="34" charset="0"/>
                <a:ea typeface="Verdana" panose="020B0604030504040204" pitchFamily="34" charset="0"/>
              </a:rPr>
              <a:t> izglītojamiem ar speciālām vajadzībām, kurās </a:t>
            </a:r>
            <a:r>
              <a:rPr lang="lv-LV" sz="1600" kern="0" dirty="0">
                <a:solidFill>
                  <a:srgbClr val="7030A0"/>
                </a:solidFill>
                <a:effectLst/>
                <a:latin typeface="Verdana" panose="020B0604030504040204" pitchFamily="34" charset="0"/>
                <a:ea typeface="Verdana" panose="020B0604030504040204" pitchFamily="34" charset="0"/>
              </a:rPr>
              <a:t> strādā pedagogi, no kuriem </a:t>
            </a:r>
            <a:r>
              <a:rPr lang="lv-LV" sz="1600" b="1" kern="0" dirty="0">
                <a:solidFill>
                  <a:srgbClr val="7030A0"/>
                </a:solidFill>
                <a:effectLst/>
                <a:latin typeface="Verdana" panose="020B0604030504040204" pitchFamily="34" charset="0"/>
                <a:ea typeface="Verdana" panose="020B0604030504040204" pitchFamily="34" charset="0"/>
              </a:rPr>
              <a:t>10</a:t>
            </a:r>
            <a:r>
              <a:rPr lang="lv-LV" sz="1600" kern="0" dirty="0">
                <a:solidFill>
                  <a:srgbClr val="7030A0"/>
                </a:solidFill>
                <a:effectLst/>
                <a:latin typeface="Verdana" panose="020B0604030504040204" pitchFamily="34" charset="0"/>
                <a:ea typeface="Verdana" panose="020B0604030504040204" pitchFamily="34" charset="0"/>
              </a:rPr>
              <a:t> ir apguvuši speciālu izglītības programmu</a:t>
            </a:r>
          </a:p>
          <a:p>
            <a:pPr marL="514350" indent="-285750" algn="just">
              <a:lnSpc>
                <a:spcPct val="100000"/>
              </a:lnSpc>
              <a:spcBef>
                <a:spcPts val="0"/>
              </a:spcBef>
              <a:buFont typeface="Wingdings" panose="05000000000000000000" pitchFamily="2" charset="2"/>
              <a:buChar char="Ø"/>
            </a:pPr>
            <a:endParaRPr lang="lv-LV" sz="1600" kern="0" dirty="0">
              <a:solidFill>
                <a:srgbClr val="7030A0"/>
              </a:solidFill>
              <a:effectLst/>
              <a:latin typeface="Verdana" panose="020B0604030504040204" pitchFamily="34" charset="0"/>
              <a:ea typeface="Verdana" panose="020B0604030504040204" pitchFamily="34" charset="0"/>
            </a:endParaRPr>
          </a:p>
          <a:p>
            <a:pPr indent="0" algn="just">
              <a:lnSpc>
                <a:spcPct val="100000"/>
              </a:lnSpc>
              <a:spcBef>
                <a:spcPts val="0"/>
              </a:spcBef>
              <a:buNone/>
            </a:pPr>
            <a:endParaRPr lang="lv-LV" sz="1600" kern="0" dirty="0">
              <a:solidFill>
                <a:srgbClr val="7030A0"/>
              </a:solidFill>
              <a:effectLst/>
              <a:latin typeface="Verdana" panose="020B0604030504040204" pitchFamily="34" charset="0"/>
              <a:ea typeface="Verdana" panose="020B0604030504040204" pitchFamily="34" charset="0"/>
            </a:endParaRPr>
          </a:p>
          <a:p>
            <a:pPr marL="514350" indent="-285750" algn="just">
              <a:lnSpc>
                <a:spcPct val="100000"/>
              </a:lnSpc>
              <a:spcBef>
                <a:spcPts val="0"/>
              </a:spcBef>
              <a:buFont typeface="Wingdings" panose="05000000000000000000" pitchFamily="2" charset="2"/>
              <a:buChar char="Ø"/>
            </a:pPr>
            <a:r>
              <a:rPr lang="lv-LV" sz="1600" dirty="0">
                <a:solidFill>
                  <a:srgbClr val="7030A0"/>
                </a:solidFill>
                <a:effectLst/>
                <a:latin typeface="Verdana" panose="020B0604030504040204" pitchFamily="34" charset="0"/>
                <a:ea typeface="Verdana" panose="020B0604030504040204" pitchFamily="34" charset="0"/>
              </a:rPr>
              <a:t>Profesionālās ievirzes sporta izglītībā iekļaujošai izglītībai izglītojamiem ar speciālām vajadzībām ir </a:t>
            </a:r>
            <a:r>
              <a:rPr lang="lv-LV" sz="1600" b="1" dirty="0">
                <a:solidFill>
                  <a:srgbClr val="7030A0"/>
                </a:solidFill>
                <a:effectLst/>
                <a:latin typeface="Verdana" panose="020B0604030504040204" pitchFamily="34" charset="0"/>
                <a:ea typeface="Verdana" panose="020B0604030504040204" pitchFamily="34" charset="0"/>
              </a:rPr>
              <a:t>lokālu iniciatīvu raksturs </a:t>
            </a:r>
            <a:r>
              <a:rPr lang="lv-LV" sz="1600" dirty="0">
                <a:solidFill>
                  <a:srgbClr val="7030A0"/>
                </a:solidFill>
                <a:effectLst/>
                <a:latin typeface="Verdana" panose="020B0604030504040204" pitchFamily="34" charset="0"/>
                <a:ea typeface="Verdana" panose="020B0604030504040204" pitchFamily="34" charset="0"/>
              </a:rPr>
              <a:t>(sporta skolas, pašvaldības, vecāku iniciatīva), nepieciešams to ieviest sistēmiskā līmenī</a:t>
            </a:r>
          </a:p>
          <a:p>
            <a:pPr indent="0" algn="ctr">
              <a:lnSpc>
                <a:spcPct val="100000"/>
              </a:lnSpc>
              <a:spcBef>
                <a:spcPts val="0"/>
              </a:spcBef>
              <a:buNone/>
            </a:pPr>
            <a:endParaRPr lang="lv-LV" sz="2000" dirty="0">
              <a:solidFill>
                <a:srgbClr val="7030A0"/>
              </a:solidFill>
              <a:latin typeface="Aptos" panose="020B0004020202020204" pitchFamily="34" charset="0"/>
            </a:endParaRPr>
          </a:p>
        </p:txBody>
      </p:sp>
      <p:pic>
        <p:nvPicPr>
          <p:cNvPr id="6" name="Attēls 5" descr="Attēls, kurā ir teksts, ekrānuzņēmums, diagramma, aplis&#10;&#10;Apraksts ģenerēts automātiski">
            <a:extLst>
              <a:ext uri="{FF2B5EF4-FFF2-40B4-BE49-F238E27FC236}">
                <a16:creationId xmlns:a16="http://schemas.microsoft.com/office/drawing/2014/main" id="{E7B817E9-3315-F005-EE6C-E762A31F7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83840"/>
            <a:ext cx="6027173" cy="4074160"/>
          </a:xfrm>
          <a:prstGeom prst="rect">
            <a:avLst/>
          </a:prstGeom>
          <a:solidFill>
            <a:schemeClr val="accent5">
              <a:lumMod val="20000"/>
              <a:lumOff val="80000"/>
            </a:schemeClr>
          </a:solidFill>
        </p:spPr>
      </p:pic>
      <p:sp>
        <p:nvSpPr>
          <p:cNvPr id="9" name="TextBox 8">
            <a:extLst>
              <a:ext uri="{FF2B5EF4-FFF2-40B4-BE49-F238E27FC236}">
                <a16:creationId xmlns:a16="http://schemas.microsoft.com/office/drawing/2014/main" id="{198F8B4C-20E2-CA84-7260-4EE647D73D82}"/>
              </a:ext>
            </a:extLst>
          </p:cNvPr>
          <p:cNvSpPr txBox="1"/>
          <p:nvPr/>
        </p:nvSpPr>
        <p:spPr>
          <a:xfrm>
            <a:off x="78658" y="5919019"/>
            <a:ext cx="1553497" cy="369332"/>
          </a:xfrm>
          <a:prstGeom prst="rect">
            <a:avLst/>
          </a:prstGeom>
          <a:noFill/>
        </p:spPr>
        <p:txBody>
          <a:bodyPr wrap="square" rtlCol="0">
            <a:spAutoFit/>
          </a:bodyPr>
          <a:lstStyle/>
          <a:p>
            <a:r>
              <a:rPr lang="lv-LV" b="1">
                <a:solidFill>
                  <a:schemeClr val="accent5">
                    <a:lumMod val="75000"/>
                  </a:schemeClr>
                </a:solidFill>
              </a:rPr>
              <a:t>Populārākie</a:t>
            </a:r>
          </a:p>
        </p:txBody>
      </p:sp>
    </p:spTree>
    <p:extLst>
      <p:ext uri="{BB962C8B-B14F-4D97-AF65-F5344CB8AC3E}">
        <p14:creationId xmlns:p14="http://schemas.microsoft.com/office/powerpoint/2010/main" val="132696486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87BDF-3CF6-7FC7-22CF-2E3965576AED}"/>
              </a:ext>
            </a:extLst>
          </p:cNvPr>
          <p:cNvSpPr txBox="1"/>
          <p:nvPr/>
        </p:nvSpPr>
        <p:spPr>
          <a:xfrm>
            <a:off x="602901" y="1095270"/>
            <a:ext cx="3613625" cy="4280598"/>
          </a:xfrm>
          <a:prstGeom prst="rect">
            <a:avLst/>
          </a:prstGeom>
          <a:solidFill>
            <a:schemeClr val="accent2"/>
          </a:solidFill>
        </p:spPr>
        <p:txBody>
          <a:bodyPr vert="horz" lIns="91440" tIns="45720" rIns="91440" bIns="45720" rtlCol="0" anchor="ctr">
            <a:normAutofit/>
          </a:bodyPr>
          <a:lstStyle/>
          <a:p>
            <a:pPr algn="ctr">
              <a:lnSpc>
                <a:spcPct val="90000"/>
              </a:lnSpc>
              <a:spcBef>
                <a:spcPct val="0"/>
              </a:spcBef>
            </a:pPr>
            <a:r>
              <a:rPr lang="en-US" sz="2000" b="1" kern="1200" err="1">
                <a:solidFill>
                  <a:srgbClr val="FFFFFF"/>
                </a:solidFill>
                <a:effectLst/>
                <a:latin typeface="Verdana" panose="020B0604030504040204" pitchFamily="34" charset="0"/>
                <a:ea typeface="Verdana" panose="020B0604030504040204" pitchFamily="34" charset="0"/>
                <a:cs typeface="+mj-cs"/>
              </a:rPr>
              <a:t>Sporta</a:t>
            </a:r>
            <a:r>
              <a:rPr lang="en-US" sz="2000" b="1" kern="1200">
                <a:solidFill>
                  <a:srgbClr val="FFFFFF"/>
                </a:solidFill>
                <a:effectLst/>
                <a:latin typeface="Verdana" panose="020B0604030504040204" pitchFamily="34" charset="0"/>
                <a:ea typeface="Verdana" panose="020B0604030504040204" pitchFamily="34" charset="0"/>
                <a:cs typeface="+mj-cs"/>
              </a:rPr>
              <a:t> </a:t>
            </a:r>
            <a:r>
              <a:rPr lang="en-US" sz="2000" b="1" kern="1200" err="1">
                <a:solidFill>
                  <a:srgbClr val="FFFFFF"/>
                </a:solidFill>
                <a:effectLst/>
                <a:latin typeface="Verdana" panose="020B0604030504040204" pitchFamily="34" charset="0"/>
                <a:ea typeface="Verdana" panose="020B0604030504040204" pitchFamily="34" charset="0"/>
                <a:cs typeface="+mj-cs"/>
              </a:rPr>
              <a:t>skolu</a:t>
            </a:r>
            <a:r>
              <a:rPr lang="en-US" sz="2000" b="1" kern="1200">
                <a:solidFill>
                  <a:srgbClr val="FFFFFF"/>
                </a:solidFill>
                <a:effectLst/>
                <a:latin typeface="Verdana" panose="020B0604030504040204" pitchFamily="34" charset="0"/>
                <a:ea typeface="Verdana" panose="020B0604030504040204" pitchFamily="34" charset="0"/>
                <a:cs typeface="+mj-cs"/>
              </a:rPr>
              <a:t> </a:t>
            </a:r>
            <a:r>
              <a:rPr lang="en-US" sz="2000" b="1" kern="1200" err="1">
                <a:solidFill>
                  <a:srgbClr val="FFFFFF"/>
                </a:solidFill>
                <a:effectLst/>
                <a:latin typeface="Verdana" panose="020B0604030504040204" pitchFamily="34" charset="0"/>
                <a:ea typeface="Verdana" panose="020B0604030504040204" pitchFamily="34" charset="0"/>
                <a:cs typeface="+mj-cs"/>
              </a:rPr>
              <a:t>izaicinājumi</a:t>
            </a:r>
            <a:r>
              <a:rPr lang="en-US" sz="2000" b="1" kern="1200">
                <a:solidFill>
                  <a:srgbClr val="FFFFFF"/>
                </a:solidFill>
                <a:effectLst/>
                <a:latin typeface="Verdana" panose="020B0604030504040204" pitchFamily="34" charset="0"/>
                <a:ea typeface="Verdana" panose="020B0604030504040204" pitchFamily="34" charset="0"/>
                <a:cs typeface="+mj-cs"/>
              </a:rPr>
              <a:t> </a:t>
            </a:r>
            <a:r>
              <a:rPr lang="en-US" sz="2000" b="1" kern="1200" err="1">
                <a:solidFill>
                  <a:srgbClr val="FFFFFF"/>
                </a:solidFill>
                <a:effectLst/>
                <a:latin typeface="Verdana" panose="020B0604030504040204" pitchFamily="34" charset="0"/>
                <a:ea typeface="Verdana" panose="020B0604030504040204" pitchFamily="34" charset="0"/>
                <a:cs typeface="+mj-cs"/>
              </a:rPr>
              <a:t>iekļaujošās</a:t>
            </a:r>
            <a:r>
              <a:rPr lang="en-US" sz="2000" b="1" kern="1200">
                <a:solidFill>
                  <a:srgbClr val="FFFFFF"/>
                </a:solidFill>
                <a:effectLst/>
                <a:latin typeface="Verdana" panose="020B0604030504040204" pitchFamily="34" charset="0"/>
                <a:ea typeface="Verdana" panose="020B0604030504040204" pitchFamily="34" charset="0"/>
                <a:cs typeface="+mj-cs"/>
              </a:rPr>
              <a:t> </a:t>
            </a:r>
            <a:r>
              <a:rPr lang="en-US" sz="2000" b="1" kern="1200" err="1">
                <a:solidFill>
                  <a:srgbClr val="FFFFFF"/>
                </a:solidFill>
                <a:effectLst/>
                <a:latin typeface="Verdana" panose="020B0604030504040204" pitchFamily="34" charset="0"/>
                <a:ea typeface="Verdana" panose="020B0604030504040204" pitchFamily="34" charset="0"/>
                <a:cs typeface="+mj-cs"/>
              </a:rPr>
              <a:t>izglītības</a:t>
            </a:r>
            <a:r>
              <a:rPr lang="en-US" sz="2000" b="1" kern="1200">
                <a:solidFill>
                  <a:srgbClr val="FFFFFF"/>
                </a:solidFill>
                <a:effectLst/>
                <a:latin typeface="Verdana" panose="020B0604030504040204" pitchFamily="34" charset="0"/>
                <a:ea typeface="Verdana" panose="020B0604030504040204" pitchFamily="34" charset="0"/>
                <a:cs typeface="+mj-cs"/>
              </a:rPr>
              <a:t> </a:t>
            </a:r>
            <a:r>
              <a:rPr lang="en-US" sz="2000" b="1" kern="1200" err="1">
                <a:solidFill>
                  <a:srgbClr val="FFFFFF"/>
                </a:solidFill>
                <a:effectLst/>
                <a:latin typeface="Verdana" panose="020B0604030504040204" pitchFamily="34" charset="0"/>
                <a:ea typeface="Verdana" panose="020B0604030504040204" pitchFamily="34" charset="0"/>
                <a:cs typeface="+mj-cs"/>
              </a:rPr>
              <a:t>īstenošanā</a:t>
            </a:r>
            <a:endParaRPr lang="en-US" sz="2000" b="1" kern="1200">
              <a:solidFill>
                <a:srgbClr val="FFFFFF"/>
              </a:solidFill>
              <a:effectLst/>
              <a:latin typeface="Verdana" panose="020B0604030504040204" pitchFamily="34" charset="0"/>
              <a:ea typeface="Verdana" panose="020B0604030504040204" pitchFamily="34" charset="0"/>
              <a:cs typeface="+mj-cs"/>
            </a:endParaRPr>
          </a:p>
          <a:p>
            <a:pPr algn="ctr">
              <a:lnSpc>
                <a:spcPct val="90000"/>
              </a:lnSpc>
              <a:spcBef>
                <a:spcPct val="0"/>
              </a:spcBef>
            </a:pPr>
            <a:r>
              <a:rPr lang="en-US" sz="2000" b="1" kern="1200" err="1">
                <a:solidFill>
                  <a:srgbClr val="FFFFFF"/>
                </a:solidFill>
                <a:effectLst/>
                <a:latin typeface="Verdana" panose="020B0604030504040204" pitchFamily="34" charset="0"/>
                <a:ea typeface="Verdana" panose="020B0604030504040204" pitchFamily="34" charset="0"/>
                <a:cs typeface="+mj-cs"/>
              </a:rPr>
              <a:t>izglītojamiem</a:t>
            </a:r>
            <a:r>
              <a:rPr lang="en-US" sz="2000" b="1" kern="1200">
                <a:solidFill>
                  <a:srgbClr val="FFFFFF"/>
                </a:solidFill>
                <a:effectLst/>
                <a:latin typeface="Verdana" panose="020B0604030504040204" pitchFamily="34" charset="0"/>
                <a:ea typeface="Verdana" panose="020B0604030504040204" pitchFamily="34" charset="0"/>
                <a:cs typeface="+mj-cs"/>
              </a:rPr>
              <a:t> </a:t>
            </a:r>
            <a:r>
              <a:rPr lang="en-US" sz="2000" b="1" kern="1200" err="1">
                <a:solidFill>
                  <a:srgbClr val="FFFFFF"/>
                </a:solidFill>
                <a:effectLst/>
                <a:latin typeface="Verdana" panose="020B0604030504040204" pitchFamily="34" charset="0"/>
                <a:ea typeface="Verdana" panose="020B0604030504040204" pitchFamily="34" charset="0"/>
                <a:cs typeface="+mj-cs"/>
              </a:rPr>
              <a:t>ar</a:t>
            </a:r>
            <a:r>
              <a:rPr lang="en-US" sz="2000" b="1" kern="1200">
                <a:solidFill>
                  <a:srgbClr val="FFFFFF"/>
                </a:solidFill>
                <a:effectLst/>
                <a:latin typeface="Verdana" panose="020B0604030504040204" pitchFamily="34" charset="0"/>
                <a:ea typeface="Verdana" panose="020B0604030504040204" pitchFamily="34" charset="0"/>
                <a:cs typeface="+mj-cs"/>
              </a:rPr>
              <a:t> </a:t>
            </a:r>
            <a:r>
              <a:rPr lang="en-US" sz="2000" b="1" kern="1200" err="1">
                <a:solidFill>
                  <a:srgbClr val="FFFFFF"/>
                </a:solidFill>
                <a:effectLst/>
                <a:latin typeface="Verdana" panose="020B0604030504040204" pitchFamily="34" charset="0"/>
                <a:ea typeface="Verdana" panose="020B0604030504040204" pitchFamily="34" charset="0"/>
                <a:cs typeface="+mj-cs"/>
              </a:rPr>
              <a:t>speciālām</a:t>
            </a:r>
            <a:r>
              <a:rPr lang="en-US" sz="2000" b="1" kern="1200">
                <a:solidFill>
                  <a:srgbClr val="FFFFFF"/>
                </a:solidFill>
                <a:effectLst/>
                <a:latin typeface="Verdana" panose="020B0604030504040204" pitchFamily="34" charset="0"/>
                <a:ea typeface="Verdana" panose="020B0604030504040204" pitchFamily="34" charset="0"/>
                <a:cs typeface="+mj-cs"/>
              </a:rPr>
              <a:t> </a:t>
            </a:r>
            <a:r>
              <a:rPr lang="en-US" sz="2000" b="1" kern="1200" err="1">
                <a:solidFill>
                  <a:srgbClr val="FFFFFF"/>
                </a:solidFill>
                <a:effectLst/>
                <a:latin typeface="Verdana" panose="020B0604030504040204" pitchFamily="34" charset="0"/>
                <a:ea typeface="Verdana" panose="020B0604030504040204" pitchFamily="34" charset="0"/>
                <a:cs typeface="+mj-cs"/>
              </a:rPr>
              <a:t>vajadzībām</a:t>
            </a:r>
            <a:endParaRPr lang="en-US" sz="2000" b="1" kern="1200">
              <a:solidFill>
                <a:srgbClr val="FFFFFF"/>
              </a:solidFill>
              <a:effectLst/>
              <a:latin typeface="Verdana" panose="020B0604030504040204" pitchFamily="34" charset="0"/>
              <a:ea typeface="Verdana" panose="020B0604030504040204" pitchFamily="34" charset="0"/>
              <a:cs typeface="+mj-cs"/>
            </a:endParaRPr>
          </a:p>
          <a:p>
            <a:pPr algn="ctr">
              <a:lnSpc>
                <a:spcPct val="90000"/>
              </a:lnSpc>
              <a:spcBef>
                <a:spcPct val="0"/>
              </a:spcBef>
              <a:spcAft>
                <a:spcPts val="800"/>
              </a:spcAft>
            </a:pPr>
            <a:r>
              <a:rPr lang="en-US" sz="2000" b="1" kern="1200">
                <a:solidFill>
                  <a:srgbClr val="FFFFFF"/>
                </a:solidFill>
                <a:effectLst/>
                <a:latin typeface="Verdana" panose="020B0604030504040204" pitchFamily="34" charset="0"/>
                <a:ea typeface="Verdana" panose="020B0604030504040204" pitchFamily="34" charset="0"/>
                <a:cs typeface="+mj-cs"/>
              </a:rPr>
              <a:t> </a:t>
            </a:r>
            <a:endParaRPr lang="en-US" sz="2000" kern="1200">
              <a:solidFill>
                <a:srgbClr val="FFFFFF"/>
              </a:solidFill>
              <a:effectLst/>
              <a:latin typeface="Verdana" panose="020B0604030504040204" pitchFamily="34" charset="0"/>
              <a:ea typeface="Verdana" panose="020B0604030504040204" pitchFamily="34" charset="0"/>
              <a:cs typeface="+mj-cs"/>
            </a:endParaRPr>
          </a:p>
        </p:txBody>
      </p:sp>
      <p:pic>
        <p:nvPicPr>
          <p:cNvPr id="4" name="Attēls 3" descr="Attēls, kurā ir teksts, ekrānuzņēmums, vizītkarte, fonts&#10;&#10;Apraksts ģenerēts automātiski">
            <a:extLst>
              <a:ext uri="{FF2B5EF4-FFF2-40B4-BE49-F238E27FC236}">
                <a16:creationId xmlns:a16="http://schemas.microsoft.com/office/drawing/2014/main" id="{2000BE1E-E90E-2B92-6B8C-47855E78D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32950" y="1043774"/>
            <a:ext cx="8059050" cy="4472772"/>
          </a:xfrm>
          <a:prstGeom prst="rect">
            <a:avLst/>
          </a:prstGeom>
          <a:noFill/>
        </p:spPr>
      </p:pic>
    </p:spTree>
    <p:extLst>
      <p:ext uri="{BB962C8B-B14F-4D97-AF65-F5344CB8AC3E}">
        <p14:creationId xmlns:p14="http://schemas.microsoft.com/office/powerpoint/2010/main" val="1422620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74"/>
          <p:cNvSpPr txBox="1">
            <a:spLocks noGrp="1"/>
          </p:cNvSpPr>
          <p:nvPr>
            <p:ph type="ctrTitle"/>
          </p:nvPr>
        </p:nvSpPr>
        <p:spPr>
          <a:xfrm>
            <a:off x="2425915" y="2880220"/>
            <a:ext cx="5866438" cy="2387600"/>
          </a:xfrm>
          <a:prstGeom prst="rect">
            <a:avLst/>
          </a:prstGeom>
          <a:noFill/>
          <a:ln>
            <a:noFill/>
          </a:ln>
        </p:spPr>
        <p:txBody>
          <a:bodyPr spcFirstLastPara="1" wrap="square" lIns="0" tIns="0" rIns="0" bIns="0" anchor="ctr" anchorCtr="0">
            <a:noAutofit/>
          </a:bodyPr>
          <a:lstStyle/>
          <a:p>
            <a:r>
              <a:rPr lang="lv-LV">
                <a:solidFill>
                  <a:schemeClr val="lt1"/>
                </a:solidFill>
              </a:rPr>
              <a:t>PALDIES</a:t>
            </a:r>
            <a:r>
              <a:rPr lang="en-US">
                <a:solidFill>
                  <a:schemeClr val="lt1"/>
                </a:solidFill>
              </a:rPr>
              <a:t>!</a:t>
            </a:r>
            <a:endParaRPr>
              <a:solidFill>
                <a:schemeClr val="lt1"/>
              </a:solidFill>
            </a:endParaRPr>
          </a:p>
        </p:txBody>
      </p:sp>
      <p:pic>
        <p:nvPicPr>
          <p:cNvPr id="2" name="Picture 1"/>
          <p:cNvPicPr>
            <a:picLocks noChangeAspect="1"/>
          </p:cNvPicPr>
          <p:nvPr/>
        </p:nvPicPr>
        <p:blipFill>
          <a:blip r:embed="rId3"/>
          <a:stretch>
            <a:fillRect/>
          </a:stretch>
        </p:blipFill>
        <p:spPr>
          <a:xfrm>
            <a:off x="878205" y="0"/>
            <a:ext cx="2057019" cy="2076894"/>
          </a:xfrm>
          <a:prstGeom prst="rect">
            <a:avLst/>
          </a:prstGeom>
        </p:spPr>
      </p:pic>
    </p:spTree>
    <p:extLst>
      <p:ext uri="{BB962C8B-B14F-4D97-AF65-F5344CB8AC3E}">
        <p14:creationId xmlns:p14="http://schemas.microsoft.com/office/powerpoint/2010/main" val="147687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c 49">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23E1AB-BAEB-8F1B-E8D9-51FE7BFCD060}"/>
              </a:ext>
            </a:extLst>
          </p:cNvPr>
          <p:cNvSpPr>
            <a:spLocks noGrp="1"/>
          </p:cNvSpPr>
          <p:nvPr>
            <p:ph type="title"/>
          </p:nvPr>
        </p:nvSpPr>
        <p:spPr>
          <a:xfrm>
            <a:off x="215722" y="632735"/>
            <a:ext cx="4228359" cy="4853665"/>
          </a:xfrm>
        </p:spPr>
        <p:txBody>
          <a:bodyPr>
            <a:normAutofit/>
          </a:bodyPr>
          <a:lstStyle/>
          <a:p>
            <a:pPr algn="ctr">
              <a:spcBef>
                <a:spcPts val="1000"/>
              </a:spcBef>
            </a:pPr>
            <a:r>
              <a:rPr lang="lv-LV">
                <a:solidFill>
                  <a:srgbClr val="FFFFFF"/>
                </a:solidFill>
              </a:rPr>
              <a:t>Skolēniem,</a:t>
            </a:r>
            <a:br>
              <a:rPr lang="lv-LV">
                <a:solidFill>
                  <a:srgbClr val="FFFFFF"/>
                </a:solidFill>
              </a:rPr>
            </a:br>
            <a:r>
              <a:rPr lang="lv-LV">
                <a:solidFill>
                  <a:srgbClr val="FFFFFF"/>
                </a:solidFill>
              </a:rPr>
              <a:t> kuriem ir </a:t>
            </a:r>
            <a:br>
              <a:rPr lang="lv-LV"/>
            </a:br>
            <a:r>
              <a:rPr lang="lv-LV">
                <a:solidFill>
                  <a:srgbClr val="FFFFFF"/>
                </a:solidFill>
              </a:rPr>
              <a:t>noteikta speciālās </a:t>
            </a:r>
            <a:br>
              <a:rPr lang="lv-LV"/>
            </a:br>
            <a:r>
              <a:rPr lang="lv-LV">
                <a:solidFill>
                  <a:srgbClr val="FFFFFF"/>
                </a:solidFill>
              </a:rPr>
              <a:t>izglītības programmas </a:t>
            </a:r>
            <a:br>
              <a:rPr lang="lv-LV"/>
            </a:br>
            <a:r>
              <a:rPr lang="lv-LV">
                <a:solidFill>
                  <a:srgbClr val="FFFFFF"/>
                </a:solidFill>
              </a:rPr>
              <a:t>apguve, apgūst to </a:t>
            </a:r>
            <a:br>
              <a:rPr lang="lv-LV"/>
            </a:br>
            <a:r>
              <a:rPr lang="lv-LV">
                <a:solidFill>
                  <a:srgbClr val="FFFFFF"/>
                </a:solidFill>
              </a:rPr>
              <a:t>iekļaujoši</a:t>
            </a:r>
            <a:r>
              <a:rPr lang="lv-LV" b="0">
                <a:solidFill>
                  <a:srgbClr val="FFFFFF"/>
                </a:solidFill>
              </a:rPr>
              <a:t> </a:t>
            </a:r>
            <a:br>
              <a:rPr lang="lv-LV" b="0"/>
            </a:br>
            <a:r>
              <a:rPr lang="lv-LV">
                <a:solidFill>
                  <a:srgbClr val="FFFFFF"/>
                </a:solidFill>
              </a:rPr>
              <a:t>vispārizglītojošās </a:t>
            </a:r>
            <a:br>
              <a:rPr lang="lv-LV"/>
            </a:br>
            <a:r>
              <a:rPr lang="lv-LV">
                <a:solidFill>
                  <a:srgbClr val="FFFFFF"/>
                </a:solidFill>
              </a:rPr>
              <a:t>skolās</a:t>
            </a:r>
            <a:endParaRPr lang="lv-LV" b="0">
              <a:solidFill>
                <a:srgbClr val="FFFFFF"/>
              </a:solidFill>
            </a:endParaRPr>
          </a:p>
          <a:p>
            <a:pPr algn="ctr"/>
            <a:endParaRPr lang="en-US">
              <a:solidFill>
                <a:srgbClr val="FFFFFF"/>
              </a:solidFill>
            </a:endParaRPr>
          </a:p>
        </p:txBody>
      </p:sp>
      <p:sp>
        <p:nvSpPr>
          <p:cNvPr id="4" name="Slide Number Placeholder 3">
            <a:extLst>
              <a:ext uri="{FF2B5EF4-FFF2-40B4-BE49-F238E27FC236}">
                <a16:creationId xmlns:a16="http://schemas.microsoft.com/office/drawing/2014/main" id="{B189C78D-9662-ACA6-B758-E2FAF3162136}"/>
              </a:ext>
            </a:extLst>
          </p:cNvPr>
          <p:cNvSpPr>
            <a:spLocks noGrp="1"/>
          </p:cNvSpPr>
          <p:nvPr>
            <p:ph type="sldNum" sz="quarter" idx="12"/>
          </p:nvPr>
        </p:nvSpPr>
        <p:spPr/>
        <p:txBody>
          <a:bodyPr/>
          <a:lstStyle/>
          <a:p>
            <a:pPr>
              <a:spcAft>
                <a:spcPts val="600"/>
              </a:spcAft>
            </a:pPr>
            <a:fld id="{F4ED0619-785C-44C4-ABC9-91F549D7CD5F}" type="slidenum">
              <a:rPr lang="en-US" smtClean="0"/>
              <a:pPr>
                <a:spcAft>
                  <a:spcPts val="600"/>
                </a:spcAft>
              </a:pPr>
              <a:t>3</a:t>
            </a:fld>
            <a:endParaRPr lang="en-US"/>
          </a:p>
        </p:txBody>
      </p:sp>
      <p:graphicFrame>
        <p:nvGraphicFramePr>
          <p:cNvPr id="51" name="Content Placeholder 8">
            <a:extLst>
              <a:ext uri="{FF2B5EF4-FFF2-40B4-BE49-F238E27FC236}">
                <a16:creationId xmlns:a16="http://schemas.microsoft.com/office/drawing/2014/main" id="{EE6A2967-D563-0C41-BEA7-F290916F8653}"/>
              </a:ext>
            </a:extLst>
          </p:cNvPr>
          <p:cNvGraphicFramePr>
            <a:graphicFrameLocks noGrp="1"/>
          </p:cNvGraphicFramePr>
          <p:nvPr>
            <p:ph idx="1"/>
            <p:extLst>
              <p:ext uri="{D42A27DB-BD31-4B8C-83A1-F6EECF244321}">
                <p14:modId xmlns:p14="http://schemas.microsoft.com/office/powerpoint/2010/main" val="569139372"/>
              </p:ext>
            </p:extLst>
          </p:nvPr>
        </p:nvGraphicFramePr>
        <p:xfrm>
          <a:off x="5715056" y="2085372"/>
          <a:ext cx="5347653" cy="3236976"/>
        </p:xfrm>
        <a:graphic>
          <a:graphicData uri="http://schemas.openxmlformats.org/drawingml/2006/table">
            <a:tbl>
              <a:tblPr firstRow="1" firstCol="1" bandRow="1">
                <a:tableStyleId>{073A0DAA-6AF3-43AB-8588-CEC1D06C72B9}</a:tableStyleId>
              </a:tblPr>
              <a:tblGrid>
                <a:gridCol w="3419158">
                  <a:extLst>
                    <a:ext uri="{9D8B030D-6E8A-4147-A177-3AD203B41FA5}">
                      <a16:colId xmlns:a16="http://schemas.microsoft.com/office/drawing/2014/main" val="3458406281"/>
                    </a:ext>
                  </a:extLst>
                </a:gridCol>
                <a:gridCol w="1928495">
                  <a:extLst>
                    <a:ext uri="{9D8B030D-6E8A-4147-A177-3AD203B41FA5}">
                      <a16:colId xmlns:a16="http://schemas.microsoft.com/office/drawing/2014/main" val="4162007389"/>
                    </a:ext>
                  </a:extLst>
                </a:gridCol>
              </a:tblGrid>
              <a:tr h="539496">
                <a:tc>
                  <a:txBody>
                    <a:bodyPr/>
                    <a:lstStyle/>
                    <a:p>
                      <a:r>
                        <a:rPr lang="lv-LV" sz="2000" b="1" noProof="0">
                          <a:effectLst/>
                          <a:latin typeface="Verdana" panose="020B0604030504040204" pitchFamily="34" charset="0"/>
                          <a:ea typeface="Verdana" panose="020B0604030504040204" pitchFamily="34" charset="0"/>
                        </a:rPr>
                        <a:t>Mācību</a:t>
                      </a:r>
                      <a:r>
                        <a:rPr lang="en-US" sz="2000" b="1">
                          <a:effectLst/>
                          <a:latin typeface="Verdana" panose="020B0604030504040204" pitchFamily="34" charset="0"/>
                          <a:ea typeface="Verdana" panose="020B0604030504040204" pitchFamily="34" charset="0"/>
                        </a:rPr>
                        <a:t> gads</a:t>
                      </a:r>
                    </a:p>
                  </a:txBody>
                  <a:tcPr marL="102870" marR="102870" marT="0" marB="0" anchor="ctr"/>
                </a:tc>
                <a:tc>
                  <a:txBody>
                    <a:bodyPr/>
                    <a:lstStyle/>
                    <a:p>
                      <a:pPr algn="ctr"/>
                      <a:r>
                        <a:rPr lang="lv-LV" sz="2000" b="1" noProof="0" dirty="0">
                          <a:effectLst/>
                          <a:latin typeface="Verdana" panose="020B0604030504040204" pitchFamily="34" charset="0"/>
                          <a:ea typeface="Verdana" panose="020B0604030504040204" pitchFamily="34" charset="0"/>
                        </a:rPr>
                        <a:t>Procenti</a:t>
                      </a:r>
                    </a:p>
                  </a:txBody>
                  <a:tcPr marL="102870" marR="102870" marT="0" marB="0" anchor="ctr"/>
                </a:tc>
                <a:extLst>
                  <a:ext uri="{0D108BD9-81ED-4DB2-BD59-A6C34878D82A}">
                    <a16:rowId xmlns:a16="http://schemas.microsoft.com/office/drawing/2014/main" val="1496143410"/>
                  </a:ext>
                </a:extLst>
              </a:tr>
              <a:tr h="539496">
                <a:tc>
                  <a:txBody>
                    <a:bodyPr/>
                    <a:lstStyle/>
                    <a:p>
                      <a:r>
                        <a:rPr lang="en-US" sz="2000" b="0">
                          <a:effectLst/>
                          <a:latin typeface="Verdana" panose="020B0604030504040204" pitchFamily="34" charset="0"/>
                          <a:ea typeface="Verdana" panose="020B0604030504040204" pitchFamily="34" charset="0"/>
                        </a:rPr>
                        <a:t>2020./2021.m.g.</a:t>
                      </a:r>
                    </a:p>
                  </a:txBody>
                  <a:tcPr marL="102870" marR="102870" marT="0" marB="0" anchor="ctr"/>
                </a:tc>
                <a:tc>
                  <a:txBody>
                    <a:bodyPr/>
                    <a:lstStyle/>
                    <a:p>
                      <a:pPr algn="ctr"/>
                      <a:r>
                        <a:rPr lang="en-US" sz="2000" b="0">
                          <a:effectLst/>
                          <a:latin typeface="Verdana" panose="020B0604030504040204" pitchFamily="34" charset="0"/>
                          <a:ea typeface="Verdana" panose="020B0604030504040204" pitchFamily="34" charset="0"/>
                        </a:rPr>
                        <a:t>62 %</a:t>
                      </a:r>
                    </a:p>
                  </a:txBody>
                  <a:tcPr marL="102870" marR="102870" marT="0" marB="0" anchor="ctr"/>
                </a:tc>
                <a:extLst>
                  <a:ext uri="{0D108BD9-81ED-4DB2-BD59-A6C34878D82A}">
                    <a16:rowId xmlns:a16="http://schemas.microsoft.com/office/drawing/2014/main" val="463544462"/>
                  </a:ext>
                </a:extLst>
              </a:tr>
              <a:tr h="539496">
                <a:tc>
                  <a:txBody>
                    <a:bodyPr/>
                    <a:lstStyle/>
                    <a:p>
                      <a:r>
                        <a:rPr lang="en-US" sz="2000" b="0">
                          <a:effectLst/>
                          <a:latin typeface="Verdana" panose="020B0604030504040204" pitchFamily="34" charset="0"/>
                          <a:ea typeface="Verdana" panose="020B0604030504040204" pitchFamily="34" charset="0"/>
                        </a:rPr>
                        <a:t>2021./2022. </a:t>
                      </a:r>
                      <a:r>
                        <a:rPr lang="en-US" sz="2000" b="0" err="1">
                          <a:effectLst/>
                          <a:latin typeface="Verdana" panose="020B0604030504040204" pitchFamily="34" charset="0"/>
                          <a:ea typeface="Verdana" panose="020B0604030504040204" pitchFamily="34" charset="0"/>
                        </a:rPr>
                        <a:t>m.g.</a:t>
                      </a:r>
                      <a:endParaRPr lang="en-US" sz="2000" b="0">
                        <a:effectLst/>
                        <a:latin typeface="Verdana" panose="020B0604030504040204" pitchFamily="34" charset="0"/>
                        <a:ea typeface="Verdana" panose="020B0604030504040204" pitchFamily="34" charset="0"/>
                      </a:endParaRPr>
                    </a:p>
                  </a:txBody>
                  <a:tcPr marL="102870" marR="102870" marT="0" marB="0" anchor="ctr"/>
                </a:tc>
                <a:tc>
                  <a:txBody>
                    <a:bodyPr/>
                    <a:lstStyle/>
                    <a:p>
                      <a:pPr algn="ctr"/>
                      <a:r>
                        <a:rPr lang="en-US" sz="2000" b="0">
                          <a:effectLst/>
                          <a:latin typeface="Verdana" panose="020B0604030504040204" pitchFamily="34" charset="0"/>
                          <a:ea typeface="Verdana" panose="020B0604030504040204" pitchFamily="34" charset="0"/>
                        </a:rPr>
                        <a:t>62,4 %</a:t>
                      </a:r>
                    </a:p>
                  </a:txBody>
                  <a:tcPr marL="102870" marR="102870" marT="0" marB="0" anchor="ctr"/>
                </a:tc>
                <a:extLst>
                  <a:ext uri="{0D108BD9-81ED-4DB2-BD59-A6C34878D82A}">
                    <a16:rowId xmlns:a16="http://schemas.microsoft.com/office/drawing/2014/main" val="359222445"/>
                  </a:ext>
                </a:extLst>
              </a:tr>
              <a:tr h="539496">
                <a:tc>
                  <a:txBody>
                    <a:bodyPr/>
                    <a:lstStyle/>
                    <a:p>
                      <a:r>
                        <a:rPr lang="en-US" sz="2000" b="0">
                          <a:effectLst/>
                          <a:latin typeface="Verdana" panose="020B0604030504040204" pitchFamily="34" charset="0"/>
                          <a:ea typeface="Verdana" panose="020B0604030504040204" pitchFamily="34" charset="0"/>
                        </a:rPr>
                        <a:t>2022./2023.m.g.</a:t>
                      </a:r>
                    </a:p>
                  </a:txBody>
                  <a:tcPr marL="102870" marR="102870" marT="0" marB="0" anchor="ctr"/>
                </a:tc>
                <a:tc>
                  <a:txBody>
                    <a:bodyPr/>
                    <a:lstStyle/>
                    <a:p>
                      <a:pPr algn="ctr"/>
                      <a:r>
                        <a:rPr lang="en-US" sz="2000" b="0">
                          <a:effectLst/>
                          <a:latin typeface="Verdana" panose="020B0604030504040204" pitchFamily="34" charset="0"/>
                          <a:ea typeface="Verdana" panose="020B0604030504040204" pitchFamily="34" charset="0"/>
                        </a:rPr>
                        <a:t>63,1 %</a:t>
                      </a:r>
                    </a:p>
                  </a:txBody>
                  <a:tcPr marL="102870" marR="102870" marT="0" marB="0" anchor="ctr"/>
                </a:tc>
                <a:extLst>
                  <a:ext uri="{0D108BD9-81ED-4DB2-BD59-A6C34878D82A}">
                    <a16:rowId xmlns:a16="http://schemas.microsoft.com/office/drawing/2014/main" val="2759951772"/>
                  </a:ext>
                </a:extLst>
              </a:tr>
              <a:tr h="539496">
                <a:tc>
                  <a:txBody>
                    <a:bodyPr/>
                    <a:lstStyle/>
                    <a:p>
                      <a:r>
                        <a:rPr lang="en-US" sz="2000" b="0">
                          <a:effectLst/>
                          <a:latin typeface="Verdana" panose="020B0604030504040204" pitchFamily="34" charset="0"/>
                          <a:ea typeface="Verdana" panose="020B0604030504040204" pitchFamily="34" charset="0"/>
                        </a:rPr>
                        <a:t>2023./2024.m.g.</a:t>
                      </a:r>
                    </a:p>
                  </a:txBody>
                  <a:tcPr marL="102870" marR="102870" marT="0" marB="0" anchor="ctr"/>
                </a:tc>
                <a:tc>
                  <a:txBody>
                    <a:bodyPr/>
                    <a:lstStyle/>
                    <a:p>
                      <a:pPr algn="ctr"/>
                      <a:r>
                        <a:rPr lang="en-US" sz="2000" b="0">
                          <a:effectLst/>
                          <a:latin typeface="Verdana" panose="020B0604030504040204" pitchFamily="34" charset="0"/>
                          <a:ea typeface="Verdana" panose="020B0604030504040204" pitchFamily="34" charset="0"/>
                        </a:rPr>
                        <a:t>66,4 %</a:t>
                      </a:r>
                    </a:p>
                  </a:txBody>
                  <a:tcPr marL="102870" marR="102870" marT="0" marB="0" anchor="ctr"/>
                </a:tc>
                <a:extLst>
                  <a:ext uri="{0D108BD9-81ED-4DB2-BD59-A6C34878D82A}">
                    <a16:rowId xmlns:a16="http://schemas.microsoft.com/office/drawing/2014/main" val="645952302"/>
                  </a:ext>
                </a:extLst>
              </a:tr>
              <a:tr h="539496">
                <a:tc>
                  <a:txBody>
                    <a:bodyPr/>
                    <a:lstStyle/>
                    <a:p>
                      <a:r>
                        <a:rPr lang="lv-LV" sz="2000" b="0">
                          <a:effectLst/>
                          <a:latin typeface="Verdana" panose="020B0604030504040204" pitchFamily="34" charset="0"/>
                          <a:ea typeface="Verdana" panose="020B0604030504040204" pitchFamily="34" charset="0"/>
                        </a:rPr>
                        <a:t>2024./2025.m.g.</a:t>
                      </a:r>
                      <a:endParaRPr lang="en-US" sz="2000" b="0">
                        <a:effectLst/>
                        <a:latin typeface="Verdana" panose="020B0604030504040204" pitchFamily="34" charset="0"/>
                        <a:ea typeface="Verdana" panose="020B0604030504040204" pitchFamily="34" charset="0"/>
                      </a:endParaRPr>
                    </a:p>
                  </a:txBody>
                  <a:tcPr marL="102870" marR="102870" marT="0" marB="0" anchor="ctr"/>
                </a:tc>
                <a:tc>
                  <a:txBody>
                    <a:bodyPr/>
                    <a:lstStyle/>
                    <a:p>
                      <a:pPr algn="ctr"/>
                      <a:r>
                        <a:rPr lang="lv-LV" sz="2000" b="0" dirty="0">
                          <a:effectLst/>
                          <a:latin typeface="Verdana" panose="020B0604030504040204" pitchFamily="34" charset="0"/>
                          <a:ea typeface="Verdana" panose="020B0604030504040204" pitchFamily="34" charset="0"/>
                        </a:rPr>
                        <a:t>66,6 %</a:t>
                      </a:r>
                      <a:endParaRPr lang="en-US" sz="2000" b="0" dirty="0">
                        <a:effectLst/>
                        <a:latin typeface="Verdana" panose="020B0604030504040204" pitchFamily="34" charset="0"/>
                        <a:ea typeface="Verdana" panose="020B0604030504040204" pitchFamily="34" charset="0"/>
                      </a:endParaRPr>
                    </a:p>
                  </a:txBody>
                  <a:tcPr marL="102870" marR="102870" marT="0" marB="0" anchor="ctr"/>
                </a:tc>
                <a:extLst>
                  <a:ext uri="{0D108BD9-81ED-4DB2-BD59-A6C34878D82A}">
                    <a16:rowId xmlns:a16="http://schemas.microsoft.com/office/drawing/2014/main" val="2157101492"/>
                  </a:ext>
                </a:extLst>
              </a:tr>
            </a:tbl>
          </a:graphicData>
        </a:graphic>
      </p:graphicFrame>
    </p:spTree>
    <p:extLst>
      <p:ext uri="{BB962C8B-B14F-4D97-AF65-F5344CB8AC3E}">
        <p14:creationId xmlns:p14="http://schemas.microsoft.com/office/powerpoint/2010/main" val="334226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9292E3-5D3B-75D4-A9E6-E217A1C95A44}"/>
              </a:ext>
            </a:extLst>
          </p:cNvPr>
          <p:cNvSpPr>
            <a:spLocks noGrp="1"/>
          </p:cNvSpPr>
          <p:nvPr>
            <p:ph type="title"/>
          </p:nvPr>
        </p:nvSpPr>
        <p:spPr>
          <a:xfrm>
            <a:off x="616775" y="380872"/>
            <a:ext cx="9102962" cy="1142815"/>
          </a:xfrm>
        </p:spPr>
        <p:txBody>
          <a:bodyPr/>
          <a:lstStyle/>
          <a:p>
            <a:r>
              <a:rPr lang="lv-LV" sz="2400"/>
              <a:t>Speciālās izglītības iestāžu skaits un izglītojamie </a:t>
            </a:r>
            <a:br>
              <a:rPr lang="lv-LV"/>
            </a:br>
            <a:endParaRPr lang="en-AS"/>
          </a:p>
        </p:txBody>
      </p:sp>
      <p:sp>
        <p:nvSpPr>
          <p:cNvPr id="3" name="Slide Number Placeholder 2">
            <a:extLst>
              <a:ext uri="{FF2B5EF4-FFF2-40B4-BE49-F238E27FC236}">
                <a16:creationId xmlns:a16="http://schemas.microsoft.com/office/drawing/2014/main" id="{D9C988A8-946A-120A-4E3A-9ED03A18ADC4}"/>
              </a:ext>
            </a:extLst>
          </p:cNvPr>
          <p:cNvSpPr>
            <a:spLocks noGrp="1"/>
          </p:cNvSpPr>
          <p:nvPr>
            <p:ph type="sldNum" idx="12"/>
          </p:nvPr>
        </p:nvSpPr>
        <p:spPr/>
        <p:txBody>
          <a:bodyPr/>
          <a:lstStyle/>
          <a:p>
            <a:pPr>
              <a:buClr>
                <a:srgbClr val="000000"/>
              </a:buClr>
              <a:buFont typeface="Arial"/>
              <a:buNone/>
            </a:pPr>
            <a:endParaRPr lang="lv-LV" kern="0">
              <a:solidFill>
                <a:srgbClr val="FFFFFF"/>
              </a:solidFill>
            </a:endParaRPr>
          </a:p>
        </p:txBody>
      </p:sp>
      <p:graphicFrame>
        <p:nvGraphicFramePr>
          <p:cNvPr id="6" name="Chart 5">
            <a:extLst>
              <a:ext uri="{FF2B5EF4-FFF2-40B4-BE49-F238E27FC236}">
                <a16:creationId xmlns:a16="http://schemas.microsoft.com/office/drawing/2014/main" id="{99749030-2FC6-DFFB-F660-1B9459B3A2C5}"/>
              </a:ext>
            </a:extLst>
          </p:cNvPr>
          <p:cNvGraphicFramePr>
            <a:graphicFrameLocks/>
          </p:cNvGraphicFramePr>
          <p:nvPr/>
        </p:nvGraphicFramePr>
        <p:xfrm>
          <a:off x="1008071" y="1828801"/>
          <a:ext cx="10002982" cy="4737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935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E135A5-36A0-B830-CE10-30E2847BAB23}"/>
              </a:ext>
            </a:extLst>
          </p:cNvPr>
          <p:cNvSpPr>
            <a:spLocks noGrp="1"/>
          </p:cNvSpPr>
          <p:nvPr>
            <p:ph type="title"/>
          </p:nvPr>
        </p:nvSpPr>
        <p:spPr>
          <a:xfrm>
            <a:off x="616774" y="257547"/>
            <a:ext cx="10822953" cy="1142815"/>
          </a:xfrm>
        </p:spPr>
        <p:txBody>
          <a:bodyPr/>
          <a:lstStyle/>
          <a:p>
            <a:r>
              <a:rPr lang="en-US" sz="2400" dirty="0" err="1"/>
              <a:t>Izglītojamo</a:t>
            </a:r>
            <a:r>
              <a:rPr lang="en-US" sz="2400" dirty="0"/>
              <a:t> </a:t>
            </a:r>
            <a:r>
              <a:rPr lang="en-US" sz="2400" dirty="0" err="1"/>
              <a:t>skaits</a:t>
            </a:r>
            <a:r>
              <a:rPr lang="en-US" sz="2400" dirty="0"/>
              <a:t> </a:t>
            </a:r>
            <a:r>
              <a:rPr lang="en-US" sz="2400" dirty="0" err="1"/>
              <a:t>profesionālās</a:t>
            </a:r>
            <a:r>
              <a:rPr lang="en-US" sz="2400" dirty="0"/>
              <a:t> </a:t>
            </a:r>
            <a:r>
              <a:rPr lang="en-US" sz="2400" dirty="0" err="1"/>
              <a:t>pamatizglītības</a:t>
            </a:r>
            <a:r>
              <a:rPr lang="en-US" sz="2400" dirty="0"/>
              <a:t> </a:t>
            </a:r>
            <a:r>
              <a:rPr lang="en-US" sz="2400" dirty="0" err="1"/>
              <a:t>programmās</a:t>
            </a:r>
            <a:r>
              <a:rPr lang="en-US" sz="2400" dirty="0"/>
              <a:t> </a:t>
            </a:r>
            <a:r>
              <a:rPr lang="en-US" sz="1800" dirty="0"/>
              <a:t>2024./2025.m.g.</a:t>
            </a:r>
            <a:endParaRPr lang="lv-LV" sz="1800" dirty="0"/>
          </a:p>
        </p:txBody>
      </p:sp>
      <p:sp>
        <p:nvSpPr>
          <p:cNvPr id="5" name="TextBox 4">
            <a:extLst>
              <a:ext uri="{FF2B5EF4-FFF2-40B4-BE49-F238E27FC236}">
                <a16:creationId xmlns:a16="http://schemas.microsoft.com/office/drawing/2014/main" id="{44C08E61-3787-CD2C-F488-F421C49F69BE}"/>
              </a:ext>
            </a:extLst>
          </p:cNvPr>
          <p:cNvSpPr txBox="1"/>
          <p:nvPr/>
        </p:nvSpPr>
        <p:spPr>
          <a:xfrm>
            <a:off x="9336443" y="3602182"/>
            <a:ext cx="2238781" cy="1938992"/>
          </a:xfrm>
          <a:prstGeom prst="rect">
            <a:avLst/>
          </a:prstGeom>
          <a:noFill/>
        </p:spPr>
        <p:txBody>
          <a:bodyPr wrap="square" rtlCol="0">
            <a:spAutoFit/>
          </a:bodyPr>
          <a:lstStyle/>
          <a:p>
            <a:r>
              <a:rPr lang="en-US" sz="2000" b="1">
                <a:solidFill>
                  <a:schemeClr val="bg2"/>
                </a:solidFill>
                <a:latin typeface="Verdana" panose="020B0604030504040204" pitchFamily="34" charset="0"/>
                <a:ea typeface="Verdana" panose="020B0604030504040204" pitchFamily="34" charset="0"/>
              </a:rPr>
              <a:t>KOPĀ: 763</a:t>
            </a:r>
          </a:p>
          <a:p>
            <a:endParaRPr lang="en-US" sz="2000" b="1">
              <a:solidFill>
                <a:schemeClr val="bg2"/>
              </a:solidFill>
              <a:latin typeface="Verdana" panose="020B0604030504040204" pitchFamily="34" charset="0"/>
              <a:ea typeface="Verdana" panose="020B0604030504040204" pitchFamily="34" charset="0"/>
            </a:endParaRPr>
          </a:p>
          <a:p>
            <a:r>
              <a:rPr lang="en-US" sz="2000" b="1">
                <a:solidFill>
                  <a:schemeClr val="bg2"/>
                </a:solidFill>
                <a:latin typeface="Verdana" panose="020B0604030504040204" pitchFamily="34" charset="0"/>
                <a:ea typeface="Verdana" panose="020B0604030504040204" pitchFamily="34" charset="0"/>
              </a:rPr>
              <a:t>32 no 37 </a:t>
            </a:r>
          </a:p>
          <a:p>
            <a:r>
              <a:rPr lang="en-US" sz="2000" b="1" err="1">
                <a:solidFill>
                  <a:schemeClr val="bg2"/>
                </a:solidFill>
                <a:latin typeface="Verdana" panose="020B0604030504040204" pitchFamily="34" charset="0"/>
                <a:ea typeface="Verdana" panose="020B0604030504040204" pitchFamily="34" charset="0"/>
              </a:rPr>
              <a:t>speciālām</a:t>
            </a:r>
            <a:r>
              <a:rPr lang="en-US" sz="2000" b="1">
                <a:solidFill>
                  <a:schemeClr val="bg2"/>
                </a:solidFill>
                <a:latin typeface="Verdana" panose="020B0604030504040204" pitchFamily="34" charset="0"/>
                <a:ea typeface="Verdana" panose="020B0604030504040204" pitchFamily="34" charset="0"/>
              </a:rPr>
              <a:t> </a:t>
            </a:r>
          </a:p>
          <a:p>
            <a:r>
              <a:rPr lang="en-US" sz="2000" b="1" err="1">
                <a:solidFill>
                  <a:schemeClr val="bg2"/>
                </a:solidFill>
                <a:latin typeface="Verdana" panose="020B0604030504040204" pitchFamily="34" charset="0"/>
                <a:ea typeface="Verdana" panose="020B0604030504040204" pitchFamily="34" charset="0"/>
              </a:rPr>
              <a:t>izglītības</a:t>
            </a:r>
            <a:r>
              <a:rPr lang="en-US" sz="2000" b="1">
                <a:solidFill>
                  <a:schemeClr val="bg2"/>
                </a:solidFill>
                <a:latin typeface="Verdana" panose="020B0604030504040204" pitchFamily="34" charset="0"/>
                <a:ea typeface="Verdana" panose="020B0604030504040204" pitchFamily="34" charset="0"/>
              </a:rPr>
              <a:t> </a:t>
            </a:r>
          </a:p>
          <a:p>
            <a:r>
              <a:rPr lang="en-US" sz="2000" b="1" err="1">
                <a:solidFill>
                  <a:schemeClr val="bg2"/>
                </a:solidFill>
                <a:latin typeface="Verdana" panose="020B0604030504040204" pitchFamily="34" charset="0"/>
                <a:ea typeface="Verdana" panose="020B0604030504040204" pitchFamily="34" charset="0"/>
              </a:rPr>
              <a:t>iestādēm</a:t>
            </a:r>
            <a:endParaRPr lang="lv-LV" sz="2000" b="1">
              <a:solidFill>
                <a:schemeClr val="bg2"/>
              </a:solidFill>
              <a:latin typeface="Verdana" panose="020B0604030504040204" pitchFamily="34" charset="0"/>
              <a:ea typeface="Verdana" panose="020B0604030504040204" pitchFamily="34" charset="0"/>
            </a:endParaRPr>
          </a:p>
        </p:txBody>
      </p:sp>
      <p:graphicFrame>
        <p:nvGraphicFramePr>
          <p:cNvPr id="6" name="Chart 5">
            <a:extLst>
              <a:ext uri="{FF2B5EF4-FFF2-40B4-BE49-F238E27FC236}">
                <a16:creationId xmlns:a16="http://schemas.microsoft.com/office/drawing/2014/main" id="{28410B93-F7AA-AFA5-F7F1-6F22278AA336}"/>
              </a:ext>
            </a:extLst>
          </p:cNvPr>
          <p:cNvGraphicFramePr>
            <a:graphicFrameLocks/>
          </p:cNvGraphicFramePr>
          <p:nvPr>
            <p:extLst>
              <p:ext uri="{D42A27DB-BD31-4B8C-83A1-F6EECF244321}">
                <p14:modId xmlns:p14="http://schemas.microsoft.com/office/powerpoint/2010/main" val="1852567200"/>
              </p:ext>
            </p:extLst>
          </p:nvPr>
        </p:nvGraphicFramePr>
        <p:xfrm>
          <a:off x="1074614" y="1947984"/>
          <a:ext cx="7913077" cy="43824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127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Rectangle 10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23E38D-F6FB-B238-77D8-B734152896E7}"/>
              </a:ext>
            </a:extLst>
          </p:cNvPr>
          <p:cNvSpPr>
            <a:spLocks noGrp="1"/>
          </p:cNvSpPr>
          <p:nvPr>
            <p:ph type="title"/>
          </p:nvPr>
        </p:nvSpPr>
        <p:spPr>
          <a:xfrm>
            <a:off x="264507" y="395869"/>
            <a:ext cx="3641151" cy="4802664"/>
          </a:xfrm>
        </p:spPr>
        <p:txBody>
          <a:bodyPr anchor="b">
            <a:normAutofit/>
          </a:bodyPr>
          <a:lstStyle/>
          <a:p>
            <a:pPr algn="ctr"/>
            <a:r>
              <a:rPr lang="en-US" sz="1000" b="0">
                <a:solidFill>
                  <a:srgbClr val="FFFFFF"/>
                </a:solidFill>
                <a:latin typeface="Arial"/>
                <a:cs typeface="Arial"/>
              </a:rPr>
              <a:t> </a:t>
            </a:r>
            <a:br>
              <a:rPr lang="en-US" sz="1000" b="0">
                <a:latin typeface="Arial"/>
                <a:cs typeface="Arial"/>
              </a:rPr>
            </a:br>
            <a:br>
              <a:rPr lang="en-US" sz="1000" b="0">
                <a:latin typeface="Arial"/>
                <a:cs typeface="Arial"/>
              </a:rPr>
            </a:br>
            <a:br>
              <a:rPr lang="en-US" sz="1000" b="0">
                <a:latin typeface="Arial"/>
                <a:cs typeface="Arial"/>
              </a:rPr>
            </a:br>
            <a:br>
              <a:rPr lang="en-US" b="0">
                <a:cs typeface="Arial"/>
              </a:rPr>
            </a:br>
            <a:br>
              <a:rPr lang="en-US" b="0">
                <a:cs typeface="Arial"/>
              </a:rPr>
            </a:br>
            <a:r>
              <a:rPr lang="en-US" err="1">
                <a:solidFill>
                  <a:srgbClr val="FFFFFF"/>
                </a:solidFill>
              </a:rPr>
              <a:t>Skolēnu</a:t>
            </a:r>
            <a:r>
              <a:rPr lang="en-US">
                <a:solidFill>
                  <a:srgbClr val="FFFFFF"/>
                </a:solidFill>
              </a:rPr>
              <a:t> </a:t>
            </a:r>
            <a:r>
              <a:rPr lang="en-US" err="1">
                <a:solidFill>
                  <a:srgbClr val="FFFFFF"/>
                </a:solidFill>
              </a:rPr>
              <a:t>ar</a:t>
            </a:r>
            <a:r>
              <a:rPr lang="en-US">
                <a:solidFill>
                  <a:srgbClr val="FFFFFF"/>
                </a:solidFill>
              </a:rPr>
              <a:t> </a:t>
            </a:r>
            <a:r>
              <a:rPr lang="en-US" err="1">
                <a:solidFill>
                  <a:srgbClr val="FFFFFF"/>
                </a:solidFill>
              </a:rPr>
              <a:t>speciālām</a:t>
            </a:r>
            <a:r>
              <a:rPr lang="en-US">
                <a:solidFill>
                  <a:srgbClr val="FFFFFF"/>
                </a:solidFill>
              </a:rPr>
              <a:t> </a:t>
            </a:r>
            <a:r>
              <a:rPr lang="en-US" err="1">
                <a:solidFill>
                  <a:srgbClr val="FFFFFF"/>
                </a:solidFill>
              </a:rPr>
              <a:t>vajadzībām</a:t>
            </a:r>
            <a:r>
              <a:rPr lang="en-US">
                <a:solidFill>
                  <a:srgbClr val="FFFFFF"/>
                </a:solidFill>
              </a:rPr>
              <a:t> </a:t>
            </a:r>
            <a:r>
              <a:rPr lang="en-US" err="1">
                <a:solidFill>
                  <a:srgbClr val="FFFFFF"/>
                </a:solidFill>
              </a:rPr>
              <a:t>iekļaušana</a:t>
            </a:r>
            <a:r>
              <a:rPr lang="en-US">
                <a:solidFill>
                  <a:srgbClr val="FFFFFF"/>
                </a:solidFill>
              </a:rPr>
              <a:t> </a:t>
            </a:r>
            <a:r>
              <a:rPr lang="en-US" err="1">
                <a:solidFill>
                  <a:srgbClr val="FFFFFF"/>
                </a:solidFill>
              </a:rPr>
              <a:t>vispārizglītojošajās</a:t>
            </a:r>
            <a:r>
              <a:rPr lang="en-US">
                <a:solidFill>
                  <a:srgbClr val="FFFFFF"/>
                </a:solidFill>
              </a:rPr>
              <a:t> </a:t>
            </a:r>
            <a:r>
              <a:rPr lang="en-US" err="1">
                <a:solidFill>
                  <a:srgbClr val="FFFFFF"/>
                </a:solidFill>
              </a:rPr>
              <a:t>skolās</a:t>
            </a:r>
            <a:br>
              <a:rPr lang="en-US"/>
            </a:br>
            <a:br>
              <a:rPr lang="en-US"/>
            </a:br>
            <a:br>
              <a:rPr lang="en-US"/>
            </a:br>
            <a:br>
              <a:rPr lang="en-US" sz="1000"/>
            </a:br>
            <a:br>
              <a:rPr lang="en-US" sz="1000"/>
            </a:br>
            <a:br>
              <a:rPr lang="en-US" sz="1000"/>
            </a:br>
            <a:endParaRPr lang="en-US" sz="1000">
              <a:solidFill>
                <a:srgbClr val="FFFFFF"/>
              </a:solidFill>
            </a:endParaRPr>
          </a:p>
          <a:p>
            <a:pPr algn="r"/>
            <a:endParaRPr lang="en-US" sz="1000">
              <a:solidFill>
                <a:srgbClr val="FFFFFF"/>
              </a:solidFill>
            </a:endParaRPr>
          </a:p>
        </p:txBody>
      </p:sp>
      <p:sp>
        <p:nvSpPr>
          <p:cNvPr id="4" name="Slide Number Placeholder 3">
            <a:extLst>
              <a:ext uri="{FF2B5EF4-FFF2-40B4-BE49-F238E27FC236}">
                <a16:creationId xmlns:a16="http://schemas.microsoft.com/office/drawing/2014/main" id="{5DD2365C-B0C4-EB78-3F63-BC68BF9E9A67}"/>
              </a:ext>
            </a:extLst>
          </p:cNvPr>
          <p:cNvSpPr>
            <a:spLocks noGrp="1"/>
          </p:cNvSpPr>
          <p:nvPr>
            <p:ph type="sldNum" sz="quarter" idx="12"/>
          </p:nvPr>
        </p:nvSpPr>
        <p:spPr/>
        <p:txBody>
          <a:bodyPr/>
          <a:lstStyle/>
          <a:p>
            <a:pPr>
              <a:spcAft>
                <a:spcPts val="600"/>
              </a:spcAft>
            </a:pPr>
            <a:fld id="{F4ED0619-785C-44C4-ABC9-91F549D7CD5F}" type="slidenum">
              <a:rPr lang="en-US" smtClean="0"/>
              <a:pPr>
                <a:spcAft>
                  <a:spcPts val="600"/>
                </a:spcAft>
              </a:pPr>
              <a:t>6</a:t>
            </a:fld>
            <a:endParaRPr lang="en-US"/>
          </a:p>
        </p:txBody>
      </p:sp>
      <p:graphicFrame>
        <p:nvGraphicFramePr>
          <p:cNvPr id="66" name="Content Placeholder 2">
            <a:extLst>
              <a:ext uri="{FF2B5EF4-FFF2-40B4-BE49-F238E27FC236}">
                <a16:creationId xmlns:a16="http://schemas.microsoft.com/office/drawing/2014/main" id="{6994B621-D25A-36C0-0FED-5AD873D94F7C}"/>
              </a:ext>
            </a:extLst>
          </p:cNvPr>
          <p:cNvGraphicFramePr>
            <a:graphicFrameLocks noGrp="1"/>
          </p:cNvGraphicFramePr>
          <p:nvPr>
            <p:ph idx="1"/>
            <p:extLst>
              <p:ext uri="{D42A27DB-BD31-4B8C-83A1-F6EECF244321}">
                <p14:modId xmlns:p14="http://schemas.microsoft.com/office/powerpoint/2010/main" val="1223171080"/>
              </p:ext>
            </p:extLst>
          </p:nvPr>
        </p:nvGraphicFramePr>
        <p:xfrm>
          <a:off x="4551177" y="822332"/>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33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1F0B-51CF-5C35-E47A-99966CEE4CE2}"/>
              </a:ext>
            </a:extLst>
          </p:cNvPr>
          <p:cNvSpPr>
            <a:spLocks noGrp="1"/>
          </p:cNvSpPr>
          <p:nvPr>
            <p:ph type="title"/>
          </p:nvPr>
        </p:nvSpPr>
        <p:spPr>
          <a:xfrm>
            <a:off x="761802" y="342306"/>
            <a:ext cx="4703816" cy="2121408"/>
          </a:xfrm>
        </p:spPr>
        <p:txBody>
          <a:bodyPr anchor="ctr">
            <a:normAutofit/>
          </a:bodyPr>
          <a:lstStyle/>
          <a:p>
            <a:r>
              <a:rPr lang="en-US" sz="3700" b="1" dirty="0" err="1">
                <a:latin typeface="Verdana"/>
                <a:ea typeface="Verdana"/>
                <a:cs typeface="Verdana"/>
              </a:rPr>
              <a:t>Asistenta</a:t>
            </a:r>
            <a:r>
              <a:rPr lang="en-US" sz="3700" b="1" dirty="0">
                <a:latin typeface="Verdana"/>
                <a:ea typeface="Verdana"/>
                <a:cs typeface="Verdana"/>
              </a:rPr>
              <a:t> </a:t>
            </a:r>
            <a:r>
              <a:rPr lang="en-US" sz="3700" b="1" dirty="0" err="1">
                <a:latin typeface="Verdana"/>
                <a:ea typeface="Verdana"/>
                <a:cs typeface="Verdana"/>
              </a:rPr>
              <a:t>pakalpojums</a:t>
            </a:r>
            <a:r>
              <a:rPr lang="en-US" sz="3700" b="1" dirty="0">
                <a:latin typeface="Verdana"/>
                <a:ea typeface="Verdana"/>
                <a:cs typeface="Verdana"/>
              </a:rPr>
              <a:t> </a:t>
            </a:r>
            <a:r>
              <a:rPr lang="en-US" sz="3700" b="1" dirty="0" err="1">
                <a:latin typeface="Verdana"/>
                <a:ea typeface="Verdana"/>
                <a:cs typeface="Verdana"/>
              </a:rPr>
              <a:t>izglītības</a:t>
            </a:r>
            <a:r>
              <a:rPr lang="en-US" sz="3700" b="1" dirty="0">
                <a:latin typeface="Verdana"/>
                <a:ea typeface="Verdana"/>
                <a:cs typeface="Verdana"/>
              </a:rPr>
              <a:t> </a:t>
            </a:r>
            <a:r>
              <a:rPr lang="en-US" sz="3700" b="1" dirty="0" err="1">
                <a:latin typeface="Verdana"/>
                <a:ea typeface="Verdana"/>
                <a:cs typeface="Verdana"/>
              </a:rPr>
              <a:t>iestādē</a:t>
            </a:r>
            <a:endParaRPr lang="en-US" sz="3700" dirty="0"/>
          </a:p>
        </p:txBody>
      </p:sp>
      <p:sp>
        <p:nvSpPr>
          <p:cNvPr id="3" name="Content Placeholder 2">
            <a:extLst>
              <a:ext uri="{FF2B5EF4-FFF2-40B4-BE49-F238E27FC236}">
                <a16:creationId xmlns:a16="http://schemas.microsoft.com/office/drawing/2014/main" id="{94F96B7F-1D83-E0F5-B6D4-B83B3A50396B}"/>
              </a:ext>
            </a:extLst>
          </p:cNvPr>
          <p:cNvSpPr>
            <a:spLocks noGrp="1"/>
          </p:cNvSpPr>
          <p:nvPr>
            <p:ph idx="1"/>
          </p:nvPr>
        </p:nvSpPr>
        <p:spPr>
          <a:xfrm>
            <a:off x="5462789" y="406701"/>
            <a:ext cx="5830421" cy="2110675"/>
          </a:xfrm>
        </p:spPr>
        <p:txBody>
          <a:bodyPr anchor="ctr">
            <a:normAutofit fontScale="92500" lnSpcReduction="10000"/>
          </a:bodyPr>
          <a:lstStyle/>
          <a:p>
            <a:pPr marL="76200" indent="0">
              <a:lnSpc>
                <a:spcPct val="90000"/>
              </a:lnSpc>
              <a:buNone/>
            </a:pPr>
            <a:r>
              <a:rPr lang="en-US" sz="1000" b="1"/>
              <a:t>  </a:t>
            </a:r>
            <a:endParaRPr lang="en-US" sz="1000"/>
          </a:p>
          <a:p>
            <a:pPr marL="76200" indent="0">
              <a:lnSpc>
                <a:spcPct val="90000"/>
              </a:lnSpc>
              <a:buNone/>
            </a:pPr>
            <a:endParaRPr lang="en-US" sz="1000" b="1"/>
          </a:p>
          <a:p>
            <a:pPr marL="76200" indent="0">
              <a:lnSpc>
                <a:spcPct val="90000"/>
              </a:lnSpc>
              <a:buNone/>
            </a:pPr>
            <a:endParaRPr lang="en-US" sz="2000" b="1"/>
          </a:p>
          <a:p>
            <a:pPr marL="76200" indent="0" algn="ctr">
              <a:lnSpc>
                <a:spcPct val="120000"/>
              </a:lnSpc>
              <a:spcBef>
                <a:spcPts val="900"/>
              </a:spcBef>
              <a:buNone/>
            </a:pPr>
            <a:endParaRPr lang="en-US"/>
          </a:p>
          <a:p>
            <a:pPr marL="76200" indent="0">
              <a:lnSpc>
                <a:spcPct val="120000"/>
              </a:lnSpc>
              <a:spcBef>
                <a:spcPts val="900"/>
              </a:spcBef>
              <a:buNone/>
            </a:pPr>
            <a:endParaRPr lang="en-US" sz="2000"/>
          </a:p>
          <a:p>
            <a:pPr marL="76200" indent="0">
              <a:lnSpc>
                <a:spcPct val="120000"/>
              </a:lnSpc>
              <a:spcBef>
                <a:spcPts val="900"/>
              </a:spcBef>
              <a:buNone/>
            </a:pPr>
            <a:r>
              <a:rPr lang="en-US" sz="1000"/>
              <a:t>  </a:t>
            </a:r>
          </a:p>
          <a:p>
            <a:pPr>
              <a:lnSpc>
                <a:spcPct val="90000"/>
              </a:lnSpc>
            </a:pPr>
            <a:endParaRPr lang="en-US" sz="1000"/>
          </a:p>
        </p:txBody>
      </p:sp>
      <p:sp>
        <p:nvSpPr>
          <p:cNvPr id="4" name="Slide Number Placeholder 3">
            <a:extLst>
              <a:ext uri="{FF2B5EF4-FFF2-40B4-BE49-F238E27FC236}">
                <a16:creationId xmlns:a16="http://schemas.microsoft.com/office/drawing/2014/main" id="{E3375D49-0221-BBF8-7B65-16EA8895B760}"/>
              </a:ext>
            </a:extLst>
          </p:cNvPr>
          <p:cNvSpPr>
            <a:spLocks noGrp="1"/>
          </p:cNvSpPr>
          <p:nvPr>
            <p:ph type="sldNum" sz="quarter" idx="12"/>
          </p:nvPr>
        </p:nvSpPr>
        <p:spPr/>
        <p:txBody>
          <a:bodyPr/>
          <a:lstStyle/>
          <a:p>
            <a:pPr>
              <a:spcAft>
                <a:spcPts val="600"/>
              </a:spcAft>
            </a:pPr>
            <a:fld id="{F4ED0619-785C-44C4-ABC9-91F549D7CD5F}" type="slidenum">
              <a:rPr lang="en-US" smtClean="0"/>
              <a:pPr>
                <a:spcAft>
                  <a:spcPts val="600"/>
                </a:spcAft>
              </a:pPr>
              <a:t>7</a:t>
            </a:fld>
            <a:endParaRPr lang="en-US"/>
          </a:p>
        </p:txBody>
      </p:sp>
      <p:sp>
        <p:nvSpPr>
          <p:cNvPr id="7" name="TextBox 6">
            <a:extLst>
              <a:ext uri="{FF2B5EF4-FFF2-40B4-BE49-F238E27FC236}">
                <a16:creationId xmlns:a16="http://schemas.microsoft.com/office/drawing/2014/main" id="{5B2A4EE2-5E2F-78B6-2069-5251F0DC5BFB}"/>
              </a:ext>
            </a:extLst>
          </p:cNvPr>
          <p:cNvSpPr txBox="1"/>
          <p:nvPr/>
        </p:nvSpPr>
        <p:spPr>
          <a:xfrm>
            <a:off x="4724400" y="3200400"/>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a:p>
          <a:p>
            <a:pPr>
              <a:spcAft>
                <a:spcPts val="600"/>
              </a:spcAft>
            </a:pPr>
            <a:endParaRPr lang="en-US"/>
          </a:p>
        </p:txBody>
      </p:sp>
      <p:graphicFrame>
        <p:nvGraphicFramePr>
          <p:cNvPr id="9" name="Table 8">
            <a:extLst>
              <a:ext uri="{FF2B5EF4-FFF2-40B4-BE49-F238E27FC236}">
                <a16:creationId xmlns:a16="http://schemas.microsoft.com/office/drawing/2014/main" id="{A0FC998C-5714-3843-BEA0-5CBF03F3D236}"/>
              </a:ext>
            </a:extLst>
          </p:cNvPr>
          <p:cNvGraphicFramePr>
            <a:graphicFrameLocks noGrp="1"/>
          </p:cNvGraphicFramePr>
          <p:nvPr>
            <p:extLst>
              <p:ext uri="{D42A27DB-BD31-4B8C-83A1-F6EECF244321}">
                <p14:modId xmlns:p14="http://schemas.microsoft.com/office/powerpoint/2010/main" val="2832374749"/>
              </p:ext>
            </p:extLst>
          </p:nvPr>
        </p:nvGraphicFramePr>
        <p:xfrm>
          <a:off x="454925" y="2365611"/>
          <a:ext cx="10964746" cy="3329767"/>
        </p:xfrm>
        <a:graphic>
          <a:graphicData uri="http://schemas.openxmlformats.org/drawingml/2006/table">
            <a:tbl>
              <a:tblPr firstRow="1" firstCol="1" bandRow="1">
                <a:solidFill>
                  <a:schemeClr val="bg1">
                    <a:lumMod val="95000"/>
                  </a:schemeClr>
                </a:solidFill>
                <a:tableStyleId>{5C22544A-7EE6-4342-B048-85BDC9FD1C3A}</a:tableStyleId>
              </a:tblPr>
              <a:tblGrid>
                <a:gridCol w="2246068">
                  <a:extLst>
                    <a:ext uri="{9D8B030D-6E8A-4147-A177-3AD203B41FA5}">
                      <a16:colId xmlns:a16="http://schemas.microsoft.com/office/drawing/2014/main" val="1437293534"/>
                    </a:ext>
                  </a:extLst>
                </a:gridCol>
                <a:gridCol w="2229895">
                  <a:extLst>
                    <a:ext uri="{9D8B030D-6E8A-4147-A177-3AD203B41FA5}">
                      <a16:colId xmlns:a16="http://schemas.microsoft.com/office/drawing/2014/main" val="2952360129"/>
                    </a:ext>
                  </a:extLst>
                </a:gridCol>
                <a:gridCol w="2153661">
                  <a:extLst>
                    <a:ext uri="{9D8B030D-6E8A-4147-A177-3AD203B41FA5}">
                      <a16:colId xmlns:a16="http://schemas.microsoft.com/office/drawing/2014/main" val="2012289199"/>
                    </a:ext>
                  </a:extLst>
                </a:gridCol>
                <a:gridCol w="3110151">
                  <a:extLst>
                    <a:ext uri="{9D8B030D-6E8A-4147-A177-3AD203B41FA5}">
                      <a16:colId xmlns:a16="http://schemas.microsoft.com/office/drawing/2014/main" val="2256931335"/>
                    </a:ext>
                  </a:extLst>
                </a:gridCol>
                <a:gridCol w="1224971">
                  <a:extLst>
                    <a:ext uri="{9D8B030D-6E8A-4147-A177-3AD203B41FA5}">
                      <a16:colId xmlns:a16="http://schemas.microsoft.com/office/drawing/2014/main" val="1506174353"/>
                    </a:ext>
                  </a:extLst>
                </a:gridCol>
              </a:tblGrid>
              <a:tr h="1382791">
                <a:tc>
                  <a:txBody>
                    <a:bodyPr/>
                    <a:lstStyle/>
                    <a:p>
                      <a:pPr algn="ctr"/>
                      <a:r>
                        <a:rPr lang="en-US" sz="2300" b="0" cap="none" spc="0" dirty="0">
                          <a:solidFill>
                            <a:schemeClr val="bg1"/>
                          </a:solidFill>
                          <a:effectLst/>
                          <a:latin typeface="Verdana"/>
                        </a:rPr>
                        <a:t>Periods </a:t>
                      </a:r>
                    </a:p>
                    <a:p>
                      <a:pPr lvl="0" algn="ctr">
                        <a:buNone/>
                      </a:pPr>
                      <a:r>
                        <a:rPr lang="en-US" sz="2300" b="0" cap="none" spc="0" dirty="0" err="1">
                          <a:solidFill>
                            <a:schemeClr val="bg1"/>
                          </a:solidFill>
                          <a:effectLst/>
                          <a:latin typeface="Verdana"/>
                        </a:rPr>
                        <a:t>uz</a:t>
                      </a:r>
                      <a:r>
                        <a:rPr lang="en-US" sz="2300" b="0" cap="none" spc="0" dirty="0">
                          <a:solidFill>
                            <a:schemeClr val="bg1"/>
                          </a:solidFill>
                          <a:effectLst/>
                          <a:latin typeface="Verdana"/>
                        </a:rPr>
                        <a:t> 1.janvāri</a:t>
                      </a:r>
                    </a:p>
                  </a:txBody>
                  <a:tcPr marL="132669" marR="132669" marT="129464"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a:r>
                        <a:rPr lang="en-US" sz="2300" b="0" cap="none" spc="0" dirty="0" err="1">
                          <a:solidFill>
                            <a:schemeClr val="bg1"/>
                          </a:solidFill>
                          <a:effectLst/>
                          <a:latin typeface="Verdana"/>
                        </a:rPr>
                        <a:t>Pirmsskolas</a:t>
                      </a:r>
                      <a:r>
                        <a:rPr lang="en-US" sz="2300" b="0" cap="none" spc="0" dirty="0">
                          <a:solidFill>
                            <a:schemeClr val="bg1"/>
                          </a:solidFill>
                          <a:effectLst/>
                          <a:latin typeface="Verdana"/>
                        </a:rPr>
                        <a:t> </a:t>
                      </a:r>
                      <a:r>
                        <a:rPr lang="en-US" sz="2300" b="0" cap="none" spc="0" dirty="0" err="1">
                          <a:solidFill>
                            <a:schemeClr val="bg1"/>
                          </a:solidFill>
                          <a:effectLst/>
                          <a:latin typeface="Verdana"/>
                        </a:rPr>
                        <a:t>izglītības</a:t>
                      </a:r>
                      <a:r>
                        <a:rPr lang="en-US" sz="2300" b="0" cap="none" spc="0" dirty="0">
                          <a:solidFill>
                            <a:schemeClr val="bg1"/>
                          </a:solidFill>
                          <a:effectLst/>
                          <a:latin typeface="Verdana"/>
                        </a:rPr>
                        <a:t> </a:t>
                      </a:r>
                      <a:r>
                        <a:rPr lang="en-US" sz="2300" b="0" cap="none" spc="0" dirty="0" err="1">
                          <a:solidFill>
                            <a:schemeClr val="bg1"/>
                          </a:solidFill>
                          <a:effectLst/>
                          <a:latin typeface="Verdana"/>
                        </a:rPr>
                        <a:t>iestādes</a:t>
                      </a:r>
                      <a:endParaRPr lang="en-US" sz="2300" b="0" cap="none" spc="0" dirty="0">
                        <a:solidFill>
                          <a:schemeClr val="bg1"/>
                        </a:solidFill>
                        <a:effectLst/>
                        <a:latin typeface="Verdana"/>
                      </a:endParaRPr>
                    </a:p>
                  </a:txBody>
                  <a:tcPr marL="132669" marR="132669" marT="129464"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a:r>
                        <a:rPr lang="en-US" sz="2300" b="0" cap="none" spc="0" dirty="0">
                          <a:solidFill>
                            <a:schemeClr val="bg1"/>
                          </a:solidFill>
                          <a:effectLst/>
                          <a:latin typeface="Verdana"/>
                        </a:rPr>
                        <a:t>1.-12.klase</a:t>
                      </a:r>
                    </a:p>
                  </a:txBody>
                  <a:tcPr marL="132669" marR="132669" marT="129464"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a:r>
                        <a:rPr lang="en-US" sz="2300" b="0" cap="none" spc="0" dirty="0" err="1">
                          <a:solidFill>
                            <a:schemeClr val="bg1"/>
                          </a:solidFill>
                          <a:effectLst/>
                          <a:latin typeface="Verdana"/>
                        </a:rPr>
                        <a:t>Profesionālās</a:t>
                      </a:r>
                      <a:r>
                        <a:rPr lang="en-US" sz="2300" b="0" cap="none" spc="0" dirty="0">
                          <a:solidFill>
                            <a:schemeClr val="bg1"/>
                          </a:solidFill>
                          <a:effectLst/>
                          <a:latin typeface="Verdana"/>
                        </a:rPr>
                        <a:t> </a:t>
                      </a:r>
                      <a:r>
                        <a:rPr lang="en-US" sz="2300" b="0" cap="none" spc="0" dirty="0" err="1">
                          <a:solidFill>
                            <a:schemeClr val="bg1"/>
                          </a:solidFill>
                          <a:effectLst/>
                          <a:latin typeface="Verdana"/>
                        </a:rPr>
                        <a:t>izglītības</a:t>
                      </a:r>
                      <a:r>
                        <a:rPr lang="en-US" sz="2300" b="0" cap="none" spc="0" dirty="0">
                          <a:solidFill>
                            <a:schemeClr val="bg1"/>
                          </a:solidFill>
                          <a:effectLst/>
                          <a:latin typeface="Verdana"/>
                        </a:rPr>
                        <a:t> </a:t>
                      </a:r>
                      <a:r>
                        <a:rPr lang="en-US" sz="2300" b="0" cap="none" spc="0" dirty="0" err="1">
                          <a:solidFill>
                            <a:schemeClr val="bg1"/>
                          </a:solidFill>
                          <a:effectLst/>
                          <a:latin typeface="Verdana"/>
                        </a:rPr>
                        <a:t>iestādes</a:t>
                      </a:r>
                    </a:p>
                  </a:txBody>
                  <a:tcPr marL="132669" marR="132669" marT="129464"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a:r>
                        <a:rPr lang="en-US" sz="2300" b="0" cap="none" spc="0" err="1">
                          <a:solidFill>
                            <a:schemeClr val="bg1"/>
                          </a:solidFill>
                          <a:effectLst/>
                          <a:latin typeface="Verdana"/>
                        </a:rPr>
                        <a:t>Kopā</a:t>
                      </a:r>
                      <a:endParaRPr lang="en-US" sz="2300" b="0" cap="none" spc="0">
                        <a:solidFill>
                          <a:schemeClr val="bg1"/>
                        </a:solidFill>
                        <a:effectLst/>
                        <a:latin typeface="Verdana"/>
                      </a:endParaRPr>
                    </a:p>
                  </a:txBody>
                  <a:tcPr marL="132669" marR="132669" marT="129464"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579231587"/>
                  </a:ext>
                </a:extLst>
              </a:tr>
              <a:tr h="486744">
                <a:tc>
                  <a:txBody>
                    <a:bodyPr/>
                    <a:lstStyle/>
                    <a:p>
                      <a:r>
                        <a:rPr lang="en-US" sz="1700" b="1" cap="none" spc="0" dirty="0">
                          <a:solidFill>
                            <a:schemeClr val="tx1"/>
                          </a:solidFill>
                          <a:effectLst/>
                          <a:latin typeface="Verdana"/>
                        </a:rPr>
                        <a:t>2020.</a:t>
                      </a:r>
                    </a:p>
                  </a:txBody>
                  <a:tcPr marL="132669" marR="132669" marT="12946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700" cap="none" spc="0" dirty="0">
                          <a:solidFill>
                            <a:schemeClr val="tx1"/>
                          </a:solidFill>
                          <a:effectLst/>
                          <a:latin typeface="Verdana"/>
                        </a:rPr>
                        <a:t>99</a:t>
                      </a:r>
                    </a:p>
                  </a:txBody>
                  <a:tcPr marL="132669" marR="132669" marT="129464"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700" cap="none" spc="0" dirty="0">
                          <a:solidFill>
                            <a:schemeClr val="tx1"/>
                          </a:solidFill>
                          <a:effectLst/>
                          <a:latin typeface="Verdana"/>
                        </a:rPr>
                        <a:t>201</a:t>
                      </a:r>
                    </a:p>
                  </a:txBody>
                  <a:tcPr marL="132669" marR="132669" marT="129464"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700" cap="none" spc="0" dirty="0">
                          <a:solidFill>
                            <a:schemeClr val="tx1"/>
                          </a:solidFill>
                          <a:effectLst/>
                          <a:latin typeface="Verdana"/>
                        </a:rPr>
                        <a:t>2</a:t>
                      </a:r>
                    </a:p>
                  </a:txBody>
                  <a:tcPr marL="132669" marR="132669" marT="129464"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700" b="1" cap="none" spc="0" dirty="0">
                          <a:solidFill>
                            <a:schemeClr val="tx1"/>
                          </a:solidFill>
                          <a:effectLst/>
                          <a:latin typeface="Verdana"/>
                        </a:rPr>
                        <a:t>302</a:t>
                      </a:r>
                    </a:p>
                  </a:txBody>
                  <a:tcPr marL="132669" marR="132669" marT="12946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857272650"/>
                  </a:ext>
                </a:extLst>
              </a:tr>
              <a:tr h="486744">
                <a:tc>
                  <a:txBody>
                    <a:bodyPr/>
                    <a:lstStyle/>
                    <a:p>
                      <a:r>
                        <a:rPr lang="en-US" sz="1700" b="1" cap="none" spc="0" dirty="0">
                          <a:solidFill>
                            <a:schemeClr val="tx1"/>
                          </a:solidFill>
                          <a:effectLst/>
                          <a:latin typeface="Verdana"/>
                        </a:rPr>
                        <a:t>2021.</a:t>
                      </a:r>
                    </a:p>
                  </a:txBody>
                  <a:tcPr marL="132669" marR="132669" marT="12946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700" cap="none" spc="0" dirty="0">
                          <a:solidFill>
                            <a:schemeClr val="tx1"/>
                          </a:solidFill>
                          <a:effectLst/>
                          <a:latin typeface="Verdana"/>
                        </a:rPr>
                        <a:t>110</a:t>
                      </a:r>
                    </a:p>
                  </a:txBody>
                  <a:tcPr marL="132669" marR="132669" marT="129464"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700" cap="none" spc="0" dirty="0">
                          <a:solidFill>
                            <a:schemeClr val="tx1"/>
                          </a:solidFill>
                          <a:effectLst/>
                          <a:latin typeface="Verdana"/>
                        </a:rPr>
                        <a:t>218</a:t>
                      </a:r>
                    </a:p>
                  </a:txBody>
                  <a:tcPr marL="132669" marR="132669" marT="129464"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700" cap="none" spc="0" dirty="0">
                          <a:solidFill>
                            <a:schemeClr val="tx1"/>
                          </a:solidFill>
                          <a:effectLst/>
                          <a:latin typeface="Verdana"/>
                        </a:rPr>
                        <a:t>4</a:t>
                      </a:r>
                    </a:p>
                  </a:txBody>
                  <a:tcPr marL="132669" marR="132669" marT="129464"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700" b="1" cap="none" spc="0" dirty="0">
                          <a:solidFill>
                            <a:schemeClr val="tx1"/>
                          </a:solidFill>
                          <a:effectLst/>
                          <a:latin typeface="Verdana"/>
                        </a:rPr>
                        <a:t>332</a:t>
                      </a:r>
                    </a:p>
                  </a:txBody>
                  <a:tcPr marL="132669" marR="132669" marT="12946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604097321"/>
                  </a:ext>
                </a:extLst>
              </a:tr>
              <a:tr h="486744">
                <a:tc>
                  <a:txBody>
                    <a:bodyPr/>
                    <a:lstStyle/>
                    <a:p>
                      <a:r>
                        <a:rPr lang="en-US" sz="1700" b="1" cap="none" spc="0" dirty="0">
                          <a:solidFill>
                            <a:schemeClr val="tx1"/>
                          </a:solidFill>
                          <a:effectLst/>
                          <a:latin typeface="Verdana"/>
                        </a:rPr>
                        <a:t>2022.</a:t>
                      </a:r>
                    </a:p>
                  </a:txBody>
                  <a:tcPr marL="132669" marR="132669" marT="12946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700" cap="none" spc="0" dirty="0">
                          <a:solidFill>
                            <a:schemeClr val="tx1"/>
                          </a:solidFill>
                          <a:effectLst/>
                          <a:latin typeface="Verdana"/>
                        </a:rPr>
                        <a:t>132</a:t>
                      </a:r>
                    </a:p>
                  </a:txBody>
                  <a:tcPr marL="132669" marR="132669" marT="12946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700" cap="none" spc="0" dirty="0">
                          <a:solidFill>
                            <a:schemeClr val="tx1"/>
                          </a:solidFill>
                          <a:effectLst/>
                          <a:latin typeface="Verdana"/>
                        </a:rPr>
                        <a:t>244</a:t>
                      </a:r>
                    </a:p>
                  </a:txBody>
                  <a:tcPr marL="132669" marR="132669" marT="129464"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700" cap="none" spc="0" dirty="0">
                          <a:solidFill>
                            <a:schemeClr val="tx1"/>
                          </a:solidFill>
                          <a:effectLst/>
                          <a:latin typeface="Verdana"/>
                        </a:rPr>
                        <a:t>4</a:t>
                      </a:r>
                    </a:p>
                  </a:txBody>
                  <a:tcPr marL="132669" marR="132669" marT="12946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700" b="1" cap="none" spc="0" dirty="0">
                          <a:solidFill>
                            <a:schemeClr val="tx1"/>
                          </a:solidFill>
                          <a:effectLst/>
                          <a:latin typeface="Verdana"/>
                        </a:rPr>
                        <a:t>380</a:t>
                      </a:r>
                    </a:p>
                  </a:txBody>
                  <a:tcPr marL="132669" marR="132669" marT="12946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490254540"/>
                  </a:ext>
                </a:extLst>
              </a:tr>
              <a:tr h="486744">
                <a:tc>
                  <a:txBody>
                    <a:bodyPr/>
                    <a:lstStyle/>
                    <a:p>
                      <a:r>
                        <a:rPr lang="en-US" sz="1700" b="1" cap="none" spc="0" dirty="0">
                          <a:solidFill>
                            <a:schemeClr val="tx1"/>
                          </a:solidFill>
                          <a:effectLst/>
                          <a:latin typeface="Verdana"/>
                        </a:rPr>
                        <a:t>2023.</a:t>
                      </a:r>
                    </a:p>
                  </a:txBody>
                  <a:tcPr marL="132669" marR="132669" marT="129464"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algn="ctr"/>
                      <a:r>
                        <a:rPr lang="en-US" sz="1700" cap="none" spc="0" dirty="0">
                          <a:solidFill>
                            <a:schemeClr val="tx1"/>
                          </a:solidFill>
                          <a:effectLst/>
                          <a:latin typeface="Verdana"/>
                        </a:rPr>
                        <a:t>155</a:t>
                      </a:r>
                    </a:p>
                  </a:txBody>
                  <a:tcPr marL="132669" marR="132669" marT="129464"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algn="ctr"/>
                      <a:r>
                        <a:rPr lang="en-US" sz="1700" cap="none" spc="0" dirty="0">
                          <a:solidFill>
                            <a:schemeClr val="tx1"/>
                          </a:solidFill>
                          <a:effectLst/>
                          <a:latin typeface="Verdana"/>
                        </a:rPr>
                        <a:t>299</a:t>
                      </a:r>
                    </a:p>
                  </a:txBody>
                  <a:tcPr marL="132669" marR="132669" marT="129464" marB="0" anchor="ctr">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algn="ctr"/>
                      <a:r>
                        <a:rPr lang="en-US" sz="1700" cap="none" spc="0" dirty="0">
                          <a:solidFill>
                            <a:schemeClr val="tx1"/>
                          </a:solidFill>
                          <a:effectLst/>
                          <a:latin typeface="Verdana"/>
                        </a:rPr>
                        <a:t>2</a:t>
                      </a:r>
                    </a:p>
                  </a:txBody>
                  <a:tcPr marL="132669" marR="132669" marT="129464"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algn="ctr"/>
                      <a:r>
                        <a:rPr lang="en-US" sz="1700" b="1" cap="none" spc="0" dirty="0">
                          <a:solidFill>
                            <a:schemeClr val="tx1"/>
                          </a:solidFill>
                          <a:effectLst/>
                          <a:latin typeface="Verdana"/>
                        </a:rPr>
                        <a:t>456</a:t>
                      </a:r>
                    </a:p>
                  </a:txBody>
                  <a:tcPr marL="132669" marR="132669" marT="129464"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459678482"/>
                  </a:ext>
                </a:extLst>
              </a:tr>
            </a:tbl>
          </a:graphicData>
        </a:graphic>
      </p:graphicFrame>
      <p:sp>
        <p:nvSpPr>
          <p:cNvPr id="5" name="TextBox 4">
            <a:extLst>
              <a:ext uri="{FF2B5EF4-FFF2-40B4-BE49-F238E27FC236}">
                <a16:creationId xmlns:a16="http://schemas.microsoft.com/office/drawing/2014/main" id="{03E82939-9B91-8FAF-42FE-61651E2776A7}"/>
              </a:ext>
            </a:extLst>
          </p:cNvPr>
          <p:cNvSpPr txBox="1"/>
          <p:nvPr/>
        </p:nvSpPr>
        <p:spPr>
          <a:xfrm>
            <a:off x="6026240" y="555401"/>
            <a:ext cx="554435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baseline="0" err="1">
                <a:solidFill>
                  <a:srgbClr val="664790"/>
                </a:solidFill>
                <a:latin typeface="Verdana"/>
              </a:rPr>
              <a:t>Atbalsta</a:t>
            </a:r>
            <a:r>
              <a:rPr lang="en-US" sz="2000" b="1" baseline="0">
                <a:solidFill>
                  <a:srgbClr val="664790"/>
                </a:solidFill>
                <a:latin typeface="Verdana"/>
              </a:rPr>
              <a:t> </a:t>
            </a:r>
            <a:r>
              <a:rPr lang="en-US" sz="2000" b="1" baseline="0" err="1">
                <a:solidFill>
                  <a:srgbClr val="664790"/>
                </a:solidFill>
                <a:latin typeface="Verdana"/>
              </a:rPr>
              <a:t>personām</a:t>
            </a:r>
            <a:r>
              <a:rPr lang="en-US" sz="2000" b="1" baseline="0">
                <a:solidFill>
                  <a:srgbClr val="664790"/>
                </a:solidFill>
                <a:latin typeface="Verdana"/>
              </a:rPr>
              <a:t> </a:t>
            </a:r>
            <a:r>
              <a:rPr lang="en-US" sz="2000" b="1" baseline="0" err="1">
                <a:solidFill>
                  <a:srgbClr val="664790"/>
                </a:solidFill>
                <a:latin typeface="Verdana"/>
              </a:rPr>
              <a:t>ar</a:t>
            </a:r>
            <a:r>
              <a:rPr lang="en-US" sz="2000" b="1" baseline="0">
                <a:solidFill>
                  <a:srgbClr val="664790"/>
                </a:solidFill>
                <a:latin typeface="Verdana"/>
              </a:rPr>
              <a:t> </a:t>
            </a:r>
            <a:r>
              <a:rPr lang="en-US" sz="2000" b="1" baseline="0" err="1">
                <a:solidFill>
                  <a:srgbClr val="664790"/>
                </a:solidFill>
                <a:latin typeface="Verdana"/>
              </a:rPr>
              <a:t>invaliditāti</a:t>
            </a:r>
            <a:r>
              <a:rPr lang="en-US" sz="2000" b="1" baseline="0">
                <a:solidFill>
                  <a:srgbClr val="664790"/>
                </a:solidFill>
                <a:latin typeface="Verdana"/>
              </a:rPr>
              <a:t> </a:t>
            </a:r>
            <a:r>
              <a:rPr lang="en-US" sz="2000" baseline="0">
                <a:solidFill>
                  <a:srgbClr val="664790"/>
                </a:solidFill>
                <a:latin typeface="Verdana"/>
              </a:rPr>
              <a:t>– </a:t>
            </a:r>
            <a:r>
              <a:rPr lang="en-US" sz="2000" baseline="0" err="1">
                <a:solidFill>
                  <a:srgbClr val="664790"/>
                </a:solidFill>
                <a:latin typeface="Verdana"/>
              </a:rPr>
              <a:t>asistenta</a:t>
            </a:r>
            <a:r>
              <a:rPr lang="en-US" sz="2000" baseline="0">
                <a:solidFill>
                  <a:srgbClr val="664790"/>
                </a:solidFill>
                <a:latin typeface="Verdana"/>
              </a:rPr>
              <a:t>  </a:t>
            </a:r>
            <a:r>
              <a:rPr lang="en-US" sz="2000" baseline="0" err="1">
                <a:solidFill>
                  <a:srgbClr val="664790"/>
                </a:solidFill>
                <a:latin typeface="Verdana"/>
              </a:rPr>
              <a:t>pakalpojums</a:t>
            </a:r>
            <a:r>
              <a:rPr lang="en-US" sz="2000" baseline="0">
                <a:solidFill>
                  <a:srgbClr val="664790"/>
                </a:solidFill>
                <a:latin typeface="Verdana"/>
              </a:rPr>
              <a:t>  </a:t>
            </a:r>
            <a:r>
              <a:rPr lang="en-US" sz="2000" baseline="0" err="1">
                <a:solidFill>
                  <a:srgbClr val="664790"/>
                </a:solidFill>
                <a:latin typeface="Verdana"/>
              </a:rPr>
              <a:t>mācību</a:t>
            </a:r>
            <a:r>
              <a:rPr lang="en-US" sz="2000" baseline="0">
                <a:solidFill>
                  <a:srgbClr val="664790"/>
                </a:solidFill>
                <a:latin typeface="Verdana"/>
              </a:rPr>
              <a:t> </a:t>
            </a:r>
            <a:r>
              <a:rPr lang="en-US" sz="2000" baseline="0" err="1">
                <a:solidFill>
                  <a:srgbClr val="664790"/>
                </a:solidFill>
                <a:latin typeface="Verdana"/>
              </a:rPr>
              <a:t>iestādēs</a:t>
            </a:r>
            <a:r>
              <a:rPr lang="en-US" sz="2000" baseline="0">
                <a:solidFill>
                  <a:srgbClr val="664790"/>
                </a:solidFill>
                <a:latin typeface="Verdana"/>
              </a:rPr>
              <a:t> </a:t>
            </a:r>
            <a:r>
              <a:rPr lang="en-US" sz="2000" baseline="0" err="1">
                <a:solidFill>
                  <a:srgbClr val="664790"/>
                </a:solidFill>
                <a:latin typeface="Verdana"/>
              </a:rPr>
              <a:t>pārvietošanās</a:t>
            </a:r>
            <a:r>
              <a:rPr lang="en-US" sz="2000" baseline="0">
                <a:solidFill>
                  <a:srgbClr val="664790"/>
                </a:solidFill>
                <a:latin typeface="Verdana"/>
              </a:rPr>
              <a:t> </a:t>
            </a:r>
            <a:r>
              <a:rPr lang="en-US" sz="2000" baseline="0" err="1">
                <a:solidFill>
                  <a:srgbClr val="664790"/>
                </a:solidFill>
                <a:latin typeface="Verdana"/>
              </a:rPr>
              <a:t>atbalstam</a:t>
            </a:r>
            <a:r>
              <a:rPr lang="en-US" sz="2000" baseline="0">
                <a:solidFill>
                  <a:srgbClr val="664790"/>
                </a:solidFill>
                <a:latin typeface="Verdana"/>
              </a:rPr>
              <a:t> un </a:t>
            </a:r>
            <a:r>
              <a:rPr lang="en-US" sz="2000" baseline="0" err="1">
                <a:solidFill>
                  <a:srgbClr val="664790"/>
                </a:solidFill>
                <a:latin typeface="Verdana"/>
              </a:rPr>
              <a:t>pašaprūpes</a:t>
            </a:r>
            <a:r>
              <a:rPr lang="en-US" sz="2000" baseline="0">
                <a:solidFill>
                  <a:srgbClr val="664790"/>
                </a:solidFill>
                <a:latin typeface="Verdana"/>
              </a:rPr>
              <a:t> </a:t>
            </a:r>
            <a:r>
              <a:rPr lang="en-US" sz="2000" baseline="0" err="1">
                <a:solidFill>
                  <a:srgbClr val="664790"/>
                </a:solidFill>
                <a:latin typeface="Verdana"/>
              </a:rPr>
              <a:t>veikšanai</a:t>
            </a:r>
            <a:r>
              <a:rPr lang="en-US" sz="2000" baseline="0">
                <a:solidFill>
                  <a:srgbClr val="664790"/>
                </a:solidFill>
                <a:latin typeface="Verdana"/>
              </a:rPr>
              <a:t> (no 2012.gada)</a:t>
            </a:r>
            <a:r>
              <a:rPr lang="en-US" sz="2000">
                <a:solidFill>
                  <a:srgbClr val="664790"/>
                </a:solidFill>
                <a:latin typeface="Verdana"/>
                <a:ea typeface="Verdana"/>
                <a:cs typeface="Verdana"/>
              </a:rPr>
              <a:t>​</a:t>
            </a:r>
            <a:endParaRPr lang="en-US" sz="2000">
              <a:latin typeface="Verdana"/>
            </a:endParaRPr>
          </a:p>
        </p:txBody>
      </p:sp>
      <p:graphicFrame>
        <p:nvGraphicFramePr>
          <p:cNvPr id="8" name="Table 7">
            <a:extLst>
              <a:ext uri="{FF2B5EF4-FFF2-40B4-BE49-F238E27FC236}">
                <a16:creationId xmlns:a16="http://schemas.microsoft.com/office/drawing/2014/main" id="{975D9620-5142-A5F3-6D49-4D95E3111CBE}"/>
              </a:ext>
            </a:extLst>
          </p:cNvPr>
          <p:cNvGraphicFramePr>
            <a:graphicFrameLocks noGrp="1"/>
          </p:cNvGraphicFramePr>
          <p:nvPr>
            <p:extLst>
              <p:ext uri="{D42A27DB-BD31-4B8C-83A1-F6EECF244321}">
                <p14:modId xmlns:p14="http://schemas.microsoft.com/office/powerpoint/2010/main" val="562572604"/>
              </p:ext>
            </p:extLst>
          </p:nvPr>
        </p:nvGraphicFramePr>
        <p:xfrm>
          <a:off x="510503" y="5227453"/>
          <a:ext cx="10912570" cy="429184"/>
        </p:xfrm>
        <a:graphic>
          <a:graphicData uri="http://schemas.openxmlformats.org/drawingml/2006/table">
            <a:tbl>
              <a:tblPr bandRow="1">
                <a:tableStyleId>{5C22544A-7EE6-4342-B048-85BDC9FD1C3A}</a:tableStyleId>
              </a:tblPr>
              <a:tblGrid>
                <a:gridCol w="2228850">
                  <a:extLst>
                    <a:ext uri="{9D8B030D-6E8A-4147-A177-3AD203B41FA5}">
                      <a16:colId xmlns:a16="http://schemas.microsoft.com/office/drawing/2014/main" val="986144370"/>
                    </a:ext>
                  </a:extLst>
                </a:gridCol>
                <a:gridCol w="2220953">
                  <a:extLst>
                    <a:ext uri="{9D8B030D-6E8A-4147-A177-3AD203B41FA5}">
                      <a16:colId xmlns:a16="http://schemas.microsoft.com/office/drawing/2014/main" val="3507748831"/>
                    </a:ext>
                  </a:extLst>
                </a:gridCol>
                <a:gridCol w="2145029">
                  <a:extLst>
                    <a:ext uri="{9D8B030D-6E8A-4147-A177-3AD203B41FA5}">
                      <a16:colId xmlns:a16="http://schemas.microsoft.com/office/drawing/2014/main" val="2016440327"/>
                    </a:ext>
                  </a:extLst>
                </a:gridCol>
                <a:gridCol w="3097681">
                  <a:extLst>
                    <a:ext uri="{9D8B030D-6E8A-4147-A177-3AD203B41FA5}">
                      <a16:colId xmlns:a16="http://schemas.microsoft.com/office/drawing/2014/main" val="1794939491"/>
                    </a:ext>
                  </a:extLst>
                </a:gridCol>
                <a:gridCol w="1220057">
                  <a:extLst>
                    <a:ext uri="{9D8B030D-6E8A-4147-A177-3AD203B41FA5}">
                      <a16:colId xmlns:a16="http://schemas.microsoft.com/office/drawing/2014/main" val="307511476"/>
                    </a:ext>
                  </a:extLst>
                </a:gridCol>
              </a:tblGrid>
              <a:tr h="419100">
                <a:tc>
                  <a:txBody>
                    <a:bodyPr/>
                    <a:lstStyle/>
                    <a:p>
                      <a:pPr rtl="0" fontAlgn="base">
                        <a:lnSpc>
                          <a:spcPts val="2025"/>
                        </a:lnSpc>
                      </a:pPr>
                      <a:r>
                        <a:rPr lang="en-US" sz="1700" b="1" dirty="0">
                          <a:solidFill>
                            <a:srgbClr val="664690"/>
                          </a:solidFill>
                          <a:effectLst/>
                          <a:latin typeface="Verdana"/>
                        </a:rPr>
                        <a:t>2024.</a:t>
                      </a:r>
                      <a:endParaRPr lang="en-US" b="1" dirty="0">
                        <a:solidFill>
                          <a:srgbClr val="FFFFFF"/>
                        </a:solidFill>
                        <a:effectLst/>
                        <a:latin typeface="Verdana"/>
                      </a:endParaRPr>
                    </a:p>
                  </a:txBody>
                  <a:tcPr marL="132664" marR="132664" marT="129464">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2F2F2"/>
                    </a:solidFill>
                  </a:tcPr>
                </a:tc>
                <a:tc>
                  <a:txBody>
                    <a:bodyPr/>
                    <a:lstStyle/>
                    <a:p>
                      <a:pPr algn="ctr" rtl="0" fontAlgn="base">
                        <a:lnSpc>
                          <a:spcPts val="2025"/>
                        </a:lnSpc>
                      </a:pPr>
                      <a:r>
                        <a:rPr lang="en-US" sz="1700" dirty="0">
                          <a:effectLst/>
                          <a:latin typeface="Verdana"/>
                        </a:rPr>
                        <a:t>199</a:t>
                      </a:r>
                      <a:endParaRPr lang="en-US" dirty="0">
                        <a:effectLst/>
                        <a:latin typeface="Verdana"/>
                      </a:endParaRPr>
                    </a:p>
                  </a:txBody>
                  <a:tcPr marL="132664" marR="132664" marT="129464">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2F2F2"/>
                    </a:solidFill>
                  </a:tcPr>
                </a:tc>
                <a:tc>
                  <a:txBody>
                    <a:bodyPr/>
                    <a:lstStyle/>
                    <a:p>
                      <a:pPr algn="ctr" rtl="0" fontAlgn="base">
                        <a:lnSpc>
                          <a:spcPts val="2025"/>
                        </a:lnSpc>
                      </a:pPr>
                      <a:r>
                        <a:rPr lang="en-US" sz="1700" dirty="0">
                          <a:effectLst/>
                          <a:latin typeface="Verdana"/>
                        </a:rPr>
                        <a:t>325</a:t>
                      </a:r>
                      <a:endParaRPr lang="en-US" dirty="0">
                        <a:effectLst/>
                        <a:latin typeface="Verdana"/>
                      </a:endParaRPr>
                    </a:p>
                  </a:txBody>
                  <a:tcPr marL="132664" marR="132664" marT="129464"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2F2F2"/>
                    </a:solidFill>
                  </a:tcPr>
                </a:tc>
                <a:tc>
                  <a:txBody>
                    <a:bodyPr/>
                    <a:lstStyle/>
                    <a:p>
                      <a:pPr algn="ctr" rtl="0" fontAlgn="base">
                        <a:lnSpc>
                          <a:spcPts val="2025"/>
                        </a:lnSpc>
                      </a:pPr>
                      <a:r>
                        <a:rPr lang="en-US" sz="1700" dirty="0">
                          <a:effectLst/>
                          <a:latin typeface="Verdana"/>
                        </a:rPr>
                        <a:t>1</a:t>
                      </a:r>
                    </a:p>
                  </a:txBody>
                  <a:tcPr marL="132664" marR="132664" marT="129464">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2F2F2"/>
                    </a:solidFill>
                  </a:tcPr>
                </a:tc>
                <a:tc>
                  <a:txBody>
                    <a:bodyPr/>
                    <a:lstStyle/>
                    <a:p>
                      <a:pPr algn="ctr" rtl="0" fontAlgn="base">
                        <a:lnSpc>
                          <a:spcPts val="2025"/>
                        </a:lnSpc>
                      </a:pPr>
                      <a:r>
                        <a:rPr lang="en-US" sz="1700" b="1" dirty="0">
                          <a:effectLst/>
                          <a:latin typeface="Verdana"/>
                        </a:rPr>
                        <a:t>525</a:t>
                      </a:r>
                    </a:p>
                  </a:txBody>
                  <a:tcPr marL="132664" marR="132664" marT="129464">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1778956135"/>
                  </a:ext>
                </a:extLst>
              </a:tr>
            </a:tbl>
          </a:graphicData>
        </a:graphic>
      </p:graphicFrame>
    </p:spTree>
    <p:extLst>
      <p:ext uri="{BB962C8B-B14F-4D97-AF65-F5344CB8AC3E}">
        <p14:creationId xmlns:p14="http://schemas.microsoft.com/office/powerpoint/2010/main" val="262232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659889"/>
          </a:xfrm>
          <a:custGeom>
            <a:avLst/>
            <a:gdLst/>
            <a:ahLst/>
            <a:cxnLst/>
            <a:rect l="l" t="t" r="r" b="b"/>
            <a:pathLst>
              <a:path w="12192000" h="1659889">
                <a:moveTo>
                  <a:pt x="12192000" y="0"/>
                </a:moveTo>
                <a:lnTo>
                  <a:pt x="0" y="0"/>
                </a:lnTo>
                <a:lnTo>
                  <a:pt x="0" y="1659636"/>
                </a:lnTo>
                <a:lnTo>
                  <a:pt x="12192000" y="1659636"/>
                </a:lnTo>
                <a:lnTo>
                  <a:pt x="12192000" y="0"/>
                </a:lnTo>
                <a:close/>
              </a:path>
            </a:pathLst>
          </a:custGeom>
          <a:solidFill>
            <a:srgbClr val="CAC6D7"/>
          </a:solidFill>
        </p:spPr>
        <p:txBody>
          <a:bodyPr wrap="square" lIns="0" tIns="0" rIns="0" bIns="0" rtlCol="0"/>
          <a:lstStyle/>
          <a:p>
            <a:endParaRPr/>
          </a:p>
        </p:txBody>
      </p:sp>
      <p:sp>
        <p:nvSpPr>
          <p:cNvPr id="3" name="object 3"/>
          <p:cNvSpPr/>
          <p:nvPr/>
        </p:nvSpPr>
        <p:spPr>
          <a:xfrm>
            <a:off x="617219" y="6565391"/>
            <a:ext cx="390525" cy="292735"/>
          </a:xfrm>
          <a:custGeom>
            <a:avLst/>
            <a:gdLst/>
            <a:ahLst/>
            <a:cxnLst/>
            <a:rect l="l" t="t" r="r" b="b"/>
            <a:pathLst>
              <a:path w="390525" h="292734">
                <a:moveTo>
                  <a:pt x="390143" y="0"/>
                </a:moveTo>
                <a:lnTo>
                  <a:pt x="0" y="0"/>
                </a:lnTo>
                <a:lnTo>
                  <a:pt x="0" y="292608"/>
                </a:lnTo>
                <a:lnTo>
                  <a:pt x="390143" y="292608"/>
                </a:lnTo>
                <a:lnTo>
                  <a:pt x="390143" y="0"/>
                </a:lnTo>
                <a:close/>
              </a:path>
            </a:pathLst>
          </a:custGeom>
          <a:solidFill>
            <a:srgbClr val="664690"/>
          </a:solidFill>
        </p:spPr>
        <p:txBody>
          <a:bodyPr wrap="square" lIns="0" tIns="0" rIns="0" bIns="0" rtlCol="0"/>
          <a:lstStyle/>
          <a:p>
            <a:endParaRPr/>
          </a:p>
        </p:txBody>
      </p:sp>
      <p:sp>
        <p:nvSpPr>
          <p:cNvPr id="4" name="object 4"/>
          <p:cNvSpPr txBox="1">
            <a:spLocks noGrp="1"/>
          </p:cNvSpPr>
          <p:nvPr>
            <p:ph type="title"/>
          </p:nvPr>
        </p:nvSpPr>
        <p:spPr>
          <a:xfrm>
            <a:off x="604824" y="442417"/>
            <a:ext cx="9932035" cy="757555"/>
          </a:xfrm>
          <a:prstGeom prst="rect">
            <a:avLst/>
          </a:prstGeom>
        </p:spPr>
        <p:txBody>
          <a:bodyPr vert="horz" wrap="square" lIns="0" tIns="12700" rIns="0" bIns="0" rtlCol="0">
            <a:spAutoFit/>
          </a:bodyPr>
          <a:lstStyle/>
          <a:p>
            <a:pPr marL="12700">
              <a:lnSpc>
                <a:spcPct val="100000"/>
              </a:lnSpc>
              <a:spcBef>
                <a:spcPts val="100"/>
              </a:spcBef>
            </a:pPr>
            <a:r>
              <a:rPr sz="2400" b="1" spc="-5" dirty="0" err="1">
                <a:latin typeface="Arial"/>
                <a:cs typeface="Arial"/>
              </a:rPr>
              <a:t>Izglītojamo</a:t>
            </a:r>
            <a:r>
              <a:rPr sz="2400" b="1" spc="-20" dirty="0">
                <a:latin typeface="Arial"/>
                <a:cs typeface="Arial"/>
              </a:rPr>
              <a:t> </a:t>
            </a:r>
            <a:r>
              <a:rPr sz="2400" b="1" spc="-5" dirty="0" err="1">
                <a:latin typeface="Arial"/>
                <a:cs typeface="Arial"/>
              </a:rPr>
              <a:t>ar</a:t>
            </a:r>
            <a:r>
              <a:rPr sz="2400" b="1" spc="20" dirty="0">
                <a:latin typeface="Arial"/>
                <a:cs typeface="Arial"/>
              </a:rPr>
              <a:t> </a:t>
            </a:r>
            <a:r>
              <a:rPr sz="2400" b="1" spc="-5" dirty="0" err="1">
                <a:latin typeface="Arial"/>
                <a:cs typeface="Arial"/>
              </a:rPr>
              <a:t>speciālajām</a:t>
            </a:r>
            <a:r>
              <a:rPr sz="2400" b="1" spc="10" dirty="0">
                <a:latin typeface="Arial"/>
                <a:cs typeface="Arial"/>
              </a:rPr>
              <a:t> </a:t>
            </a:r>
            <a:r>
              <a:rPr sz="2400" b="1" spc="-5" dirty="0" err="1">
                <a:latin typeface="Arial"/>
                <a:cs typeface="Arial"/>
              </a:rPr>
              <a:t>vajadzībām</a:t>
            </a:r>
            <a:r>
              <a:rPr sz="2400" b="1" spc="25" dirty="0">
                <a:latin typeface="Arial"/>
                <a:cs typeface="Arial"/>
              </a:rPr>
              <a:t> </a:t>
            </a:r>
            <a:r>
              <a:rPr sz="2400" b="1" spc="-5" dirty="0" err="1">
                <a:latin typeface="Arial"/>
                <a:cs typeface="Arial"/>
              </a:rPr>
              <a:t>skaits</a:t>
            </a:r>
            <a:r>
              <a:rPr sz="2400" b="1" spc="20" dirty="0">
                <a:latin typeface="Arial"/>
                <a:cs typeface="Arial"/>
              </a:rPr>
              <a:t> </a:t>
            </a:r>
            <a:r>
              <a:rPr sz="2400" b="1" spc="-5" dirty="0" err="1">
                <a:latin typeface="Arial"/>
                <a:cs typeface="Arial"/>
              </a:rPr>
              <a:t>profesionālās</a:t>
            </a:r>
            <a:r>
              <a:rPr sz="2400" b="1" spc="10" dirty="0">
                <a:latin typeface="Arial"/>
                <a:cs typeface="Arial"/>
              </a:rPr>
              <a:t> </a:t>
            </a:r>
            <a:r>
              <a:rPr sz="2400" b="1" spc="-5" dirty="0" err="1">
                <a:latin typeface="Arial"/>
                <a:cs typeface="Arial"/>
              </a:rPr>
              <a:t>izglītības</a:t>
            </a:r>
            <a:endParaRPr sz="2400" dirty="0">
              <a:latin typeface="Arial"/>
              <a:cs typeface="Arial"/>
            </a:endParaRPr>
          </a:p>
          <a:p>
            <a:pPr marL="12700">
              <a:lnSpc>
                <a:spcPct val="100000"/>
              </a:lnSpc>
              <a:spcBef>
                <a:spcPts val="5"/>
              </a:spcBef>
            </a:pPr>
            <a:r>
              <a:rPr sz="2400" b="1" dirty="0" err="1">
                <a:latin typeface="Arial"/>
                <a:cs typeface="Arial"/>
              </a:rPr>
              <a:t>programmās</a:t>
            </a:r>
            <a:r>
              <a:rPr sz="2400" b="1" spc="-25" dirty="0">
                <a:latin typeface="Arial"/>
                <a:cs typeface="Arial"/>
              </a:rPr>
              <a:t> </a:t>
            </a:r>
            <a:r>
              <a:rPr sz="2400" b="1" dirty="0" err="1">
                <a:latin typeface="Arial"/>
                <a:cs typeface="Arial"/>
              </a:rPr>
              <a:t>uz</a:t>
            </a:r>
            <a:r>
              <a:rPr sz="2400" b="1" spc="-35" dirty="0">
                <a:latin typeface="Arial"/>
                <a:cs typeface="Arial"/>
              </a:rPr>
              <a:t> </a:t>
            </a:r>
            <a:r>
              <a:rPr sz="2400" b="1" spc="-5" dirty="0">
                <a:latin typeface="Arial"/>
                <a:cs typeface="Arial"/>
              </a:rPr>
              <a:t>01.10.202</a:t>
            </a:r>
            <a:r>
              <a:rPr lang="lv-LV" sz="2400" b="1" spc="-5" dirty="0">
                <a:latin typeface="Arial"/>
                <a:cs typeface="Arial"/>
              </a:rPr>
              <a:t>4</a:t>
            </a:r>
            <a:r>
              <a:rPr sz="2400" b="1" spc="-5" dirty="0">
                <a:latin typeface="Arial"/>
                <a:cs typeface="Arial"/>
              </a:rPr>
              <a:t>.*</a:t>
            </a:r>
            <a:endParaRPr sz="2400" dirty="0">
              <a:latin typeface="Arial"/>
              <a:cs typeface="Arial"/>
            </a:endParaRPr>
          </a:p>
        </p:txBody>
      </p:sp>
      <p:sp>
        <p:nvSpPr>
          <p:cNvPr id="5" name="object 5"/>
          <p:cNvSpPr txBox="1"/>
          <p:nvPr/>
        </p:nvSpPr>
        <p:spPr>
          <a:xfrm>
            <a:off x="766368" y="6638340"/>
            <a:ext cx="90805" cy="147955"/>
          </a:xfrm>
          <a:prstGeom prst="rect">
            <a:avLst/>
          </a:prstGeom>
        </p:spPr>
        <p:txBody>
          <a:bodyPr vert="horz" wrap="square" lIns="0" tIns="12700" rIns="0" bIns="0" rtlCol="0">
            <a:spAutoFit/>
          </a:bodyPr>
          <a:lstStyle/>
          <a:p>
            <a:pPr marL="12700">
              <a:lnSpc>
                <a:spcPct val="100000"/>
              </a:lnSpc>
              <a:spcBef>
                <a:spcPts val="100"/>
              </a:spcBef>
            </a:pPr>
            <a:r>
              <a:rPr sz="800">
                <a:solidFill>
                  <a:srgbClr val="FFFFFF"/>
                </a:solidFill>
                <a:latin typeface="Verdana"/>
                <a:cs typeface="Verdana"/>
              </a:rPr>
              <a:t>5</a:t>
            </a:r>
            <a:endParaRPr sz="800">
              <a:latin typeface="Verdana"/>
              <a:cs typeface="Verdana"/>
            </a:endParaRPr>
          </a:p>
        </p:txBody>
      </p:sp>
      <p:sp>
        <p:nvSpPr>
          <p:cNvPr id="6" name="object 6"/>
          <p:cNvSpPr txBox="1"/>
          <p:nvPr/>
        </p:nvSpPr>
        <p:spPr>
          <a:xfrm>
            <a:off x="1536319" y="2365375"/>
            <a:ext cx="7480934" cy="289823"/>
          </a:xfrm>
          <a:prstGeom prst="rect">
            <a:avLst/>
          </a:prstGeom>
        </p:spPr>
        <p:txBody>
          <a:bodyPr vert="horz" wrap="square" lIns="0" tIns="12700" rIns="0" bIns="0" rtlCol="0">
            <a:spAutoFit/>
          </a:bodyPr>
          <a:lstStyle/>
          <a:p>
            <a:pPr marL="12700">
              <a:lnSpc>
                <a:spcPct val="100000"/>
              </a:lnSpc>
              <a:spcBef>
                <a:spcPts val="100"/>
              </a:spcBef>
            </a:pPr>
            <a:r>
              <a:rPr sz="1800" spc="-5">
                <a:solidFill>
                  <a:srgbClr val="664690"/>
                </a:solidFill>
                <a:latin typeface="Verdana"/>
                <a:cs typeface="Verdana"/>
              </a:rPr>
              <a:t>Izglītojamo </a:t>
            </a:r>
            <a:r>
              <a:rPr sz="1800">
                <a:solidFill>
                  <a:srgbClr val="664690"/>
                </a:solidFill>
                <a:latin typeface="Verdana"/>
                <a:cs typeface="Verdana"/>
              </a:rPr>
              <a:t>skaits profesionālās</a:t>
            </a:r>
            <a:r>
              <a:rPr sz="1800" spc="-15">
                <a:solidFill>
                  <a:srgbClr val="664690"/>
                </a:solidFill>
                <a:latin typeface="Verdana"/>
                <a:cs typeface="Verdana"/>
              </a:rPr>
              <a:t> </a:t>
            </a:r>
            <a:r>
              <a:rPr sz="1800">
                <a:solidFill>
                  <a:srgbClr val="664690"/>
                </a:solidFill>
                <a:latin typeface="Verdana"/>
                <a:cs typeface="Verdana"/>
              </a:rPr>
              <a:t>izglītības</a:t>
            </a:r>
            <a:r>
              <a:rPr sz="1800" spc="-5">
                <a:solidFill>
                  <a:srgbClr val="664690"/>
                </a:solidFill>
                <a:latin typeface="Verdana"/>
                <a:cs typeface="Verdana"/>
              </a:rPr>
              <a:t> programmās</a:t>
            </a:r>
            <a:r>
              <a:rPr sz="1800" spc="-25">
                <a:solidFill>
                  <a:srgbClr val="664690"/>
                </a:solidFill>
                <a:latin typeface="Verdana"/>
                <a:cs typeface="Verdana"/>
              </a:rPr>
              <a:t> </a:t>
            </a:r>
            <a:r>
              <a:rPr sz="1800">
                <a:solidFill>
                  <a:srgbClr val="664690"/>
                </a:solidFill>
                <a:latin typeface="Verdana"/>
                <a:cs typeface="Verdana"/>
              </a:rPr>
              <a:t>–</a:t>
            </a:r>
            <a:r>
              <a:rPr sz="1800" spc="10">
                <a:solidFill>
                  <a:srgbClr val="664690"/>
                </a:solidFill>
                <a:latin typeface="Verdana"/>
                <a:cs typeface="Verdana"/>
              </a:rPr>
              <a:t> </a:t>
            </a:r>
            <a:r>
              <a:rPr lang="lv-LV" sz="1800" b="1">
                <a:solidFill>
                  <a:srgbClr val="664690"/>
                </a:solidFill>
                <a:latin typeface="Verdana"/>
                <a:cs typeface="Verdana"/>
              </a:rPr>
              <a:t>28 624</a:t>
            </a:r>
          </a:p>
        </p:txBody>
      </p:sp>
      <p:sp>
        <p:nvSpPr>
          <p:cNvPr id="7" name="object 7"/>
          <p:cNvSpPr txBox="1"/>
          <p:nvPr/>
        </p:nvSpPr>
        <p:spPr>
          <a:xfrm>
            <a:off x="1614042" y="4903089"/>
            <a:ext cx="5336540" cy="289823"/>
          </a:xfrm>
          <a:prstGeom prst="rect">
            <a:avLst/>
          </a:prstGeom>
        </p:spPr>
        <p:txBody>
          <a:bodyPr vert="horz" wrap="square" lIns="0" tIns="12700" rIns="0" bIns="0" rtlCol="0">
            <a:spAutoFit/>
          </a:bodyPr>
          <a:lstStyle/>
          <a:p>
            <a:pPr marL="12700">
              <a:lnSpc>
                <a:spcPct val="100000"/>
              </a:lnSpc>
              <a:spcBef>
                <a:spcPts val="100"/>
              </a:spcBef>
            </a:pPr>
            <a:r>
              <a:rPr lang="lv-LV" sz="1800" b="1" i="1">
                <a:solidFill>
                  <a:srgbClr val="664690"/>
                </a:solidFill>
                <a:latin typeface="Verdana"/>
                <a:cs typeface="Verdana"/>
              </a:rPr>
              <a:t>374</a:t>
            </a:r>
            <a:r>
              <a:rPr sz="1800" b="1" i="1" spc="-30">
                <a:solidFill>
                  <a:srgbClr val="664690"/>
                </a:solidFill>
                <a:latin typeface="Verdana"/>
                <a:cs typeface="Verdana"/>
              </a:rPr>
              <a:t> </a:t>
            </a:r>
            <a:r>
              <a:rPr sz="1800" b="1" i="1" err="1">
                <a:solidFill>
                  <a:srgbClr val="664690"/>
                </a:solidFill>
                <a:latin typeface="Verdana"/>
                <a:cs typeface="Verdana"/>
              </a:rPr>
              <a:t>jeb</a:t>
            </a:r>
            <a:r>
              <a:rPr sz="1800" b="1" i="1">
                <a:solidFill>
                  <a:srgbClr val="664690"/>
                </a:solidFill>
                <a:latin typeface="Verdana"/>
                <a:cs typeface="Verdana"/>
              </a:rPr>
              <a:t> 1,</a:t>
            </a:r>
            <a:r>
              <a:rPr lang="lv-LV" sz="1800" b="1" i="1">
                <a:solidFill>
                  <a:srgbClr val="664690"/>
                </a:solidFill>
                <a:latin typeface="Verdana"/>
                <a:cs typeface="Verdana"/>
              </a:rPr>
              <a:t>3</a:t>
            </a:r>
            <a:r>
              <a:rPr sz="1800" b="1" i="1">
                <a:solidFill>
                  <a:srgbClr val="664690"/>
                </a:solidFill>
                <a:latin typeface="Verdana"/>
                <a:cs typeface="Verdana"/>
              </a:rPr>
              <a:t>%</a:t>
            </a:r>
            <a:r>
              <a:rPr sz="1800" b="1" i="1" spc="-10">
                <a:solidFill>
                  <a:srgbClr val="664690"/>
                </a:solidFill>
                <a:latin typeface="Verdana"/>
                <a:cs typeface="Verdana"/>
              </a:rPr>
              <a:t> </a:t>
            </a:r>
            <a:r>
              <a:rPr sz="1800" i="1">
                <a:solidFill>
                  <a:srgbClr val="664690"/>
                </a:solidFill>
                <a:latin typeface="Verdana"/>
                <a:cs typeface="Verdana"/>
              </a:rPr>
              <a:t>no</a:t>
            </a:r>
            <a:r>
              <a:rPr sz="1800" i="1" spc="-15">
                <a:solidFill>
                  <a:srgbClr val="664690"/>
                </a:solidFill>
                <a:latin typeface="Verdana"/>
                <a:cs typeface="Verdana"/>
              </a:rPr>
              <a:t> </a:t>
            </a:r>
            <a:r>
              <a:rPr sz="1800" i="1" spc="-5">
                <a:solidFill>
                  <a:srgbClr val="664690"/>
                </a:solidFill>
                <a:latin typeface="Verdana"/>
                <a:cs typeface="Verdana"/>
              </a:rPr>
              <a:t>izglītojamiem</a:t>
            </a:r>
            <a:r>
              <a:rPr sz="1800" i="1" spc="45">
                <a:solidFill>
                  <a:srgbClr val="664690"/>
                </a:solidFill>
                <a:latin typeface="Verdana"/>
                <a:cs typeface="Verdana"/>
              </a:rPr>
              <a:t> </a:t>
            </a:r>
            <a:r>
              <a:rPr sz="1800" i="1">
                <a:solidFill>
                  <a:srgbClr val="664690"/>
                </a:solidFill>
                <a:latin typeface="Verdana"/>
                <a:cs typeface="Verdana"/>
              </a:rPr>
              <a:t>ar</a:t>
            </a:r>
            <a:r>
              <a:rPr sz="1800" i="1" spc="-15">
                <a:solidFill>
                  <a:srgbClr val="664690"/>
                </a:solidFill>
                <a:latin typeface="Verdana"/>
                <a:cs typeface="Verdana"/>
              </a:rPr>
              <a:t> </a:t>
            </a:r>
            <a:r>
              <a:rPr sz="1800" i="1" spc="-10">
                <a:solidFill>
                  <a:srgbClr val="664690"/>
                </a:solidFill>
                <a:latin typeface="Verdana"/>
                <a:cs typeface="Verdana"/>
              </a:rPr>
              <a:t>invaliditāti</a:t>
            </a:r>
            <a:endParaRPr sz="1800">
              <a:latin typeface="Verdana"/>
              <a:cs typeface="Verdana"/>
            </a:endParaRPr>
          </a:p>
        </p:txBody>
      </p:sp>
      <p:sp>
        <p:nvSpPr>
          <p:cNvPr id="8" name="object 8"/>
          <p:cNvSpPr txBox="1"/>
          <p:nvPr/>
        </p:nvSpPr>
        <p:spPr>
          <a:xfrm>
            <a:off x="1167790" y="6205220"/>
            <a:ext cx="1894839" cy="193675"/>
          </a:xfrm>
          <a:prstGeom prst="rect">
            <a:avLst/>
          </a:prstGeom>
        </p:spPr>
        <p:txBody>
          <a:bodyPr vert="horz" wrap="square" lIns="0" tIns="12700" rIns="0" bIns="0" rtlCol="0">
            <a:spAutoFit/>
          </a:bodyPr>
          <a:lstStyle/>
          <a:p>
            <a:pPr marL="12700">
              <a:lnSpc>
                <a:spcPct val="100000"/>
              </a:lnSpc>
              <a:spcBef>
                <a:spcPts val="100"/>
              </a:spcBef>
            </a:pPr>
            <a:r>
              <a:rPr sz="1100" i="1">
                <a:solidFill>
                  <a:srgbClr val="664690"/>
                </a:solidFill>
                <a:latin typeface="Verdana"/>
                <a:cs typeface="Verdana"/>
              </a:rPr>
              <a:t>Avots:</a:t>
            </a:r>
            <a:r>
              <a:rPr sz="1100" i="1" spc="-25">
                <a:solidFill>
                  <a:srgbClr val="664690"/>
                </a:solidFill>
                <a:latin typeface="Verdana"/>
                <a:cs typeface="Verdana"/>
              </a:rPr>
              <a:t> </a:t>
            </a:r>
            <a:r>
              <a:rPr sz="1100" i="1">
                <a:solidFill>
                  <a:srgbClr val="664690"/>
                </a:solidFill>
                <a:latin typeface="Verdana"/>
                <a:cs typeface="Verdana"/>
              </a:rPr>
              <a:t>VIIS</a:t>
            </a:r>
            <a:r>
              <a:rPr sz="1100" i="1" spc="-25">
                <a:solidFill>
                  <a:srgbClr val="664690"/>
                </a:solidFill>
                <a:latin typeface="Verdana"/>
                <a:cs typeface="Verdana"/>
              </a:rPr>
              <a:t> </a:t>
            </a:r>
            <a:r>
              <a:rPr sz="1100" i="1" spc="-5">
                <a:solidFill>
                  <a:srgbClr val="664690"/>
                </a:solidFill>
                <a:latin typeface="Verdana"/>
                <a:cs typeface="Verdana"/>
              </a:rPr>
              <a:t>operatīvie</a:t>
            </a:r>
            <a:r>
              <a:rPr sz="1100" i="1" spc="-25">
                <a:solidFill>
                  <a:srgbClr val="664690"/>
                </a:solidFill>
                <a:latin typeface="Verdana"/>
                <a:cs typeface="Verdana"/>
              </a:rPr>
              <a:t> </a:t>
            </a:r>
            <a:r>
              <a:rPr sz="1100" i="1" spc="-5">
                <a:solidFill>
                  <a:srgbClr val="664690"/>
                </a:solidFill>
                <a:latin typeface="Verdana"/>
                <a:cs typeface="Verdana"/>
              </a:rPr>
              <a:t>dati</a:t>
            </a:r>
            <a:endParaRPr sz="1100">
              <a:latin typeface="Verdana"/>
              <a:cs typeface="Verdana"/>
            </a:endParaRPr>
          </a:p>
        </p:txBody>
      </p:sp>
      <p:sp>
        <p:nvSpPr>
          <p:cNvPr id="9" name="object 9"/>
          <p:cNvSpPr txBox="1"/>
          <p:nvPr/>
        </p:nvSpPr>
        <p:spPr>
          <a:xfrm>
            <a:off x="7969757" y="6253073"/>
            <a:ext cx="3032125" cy="194310"/>
          </a:xfrm>
          <a:prstGeom prst="rect">
            <a:avLst/>
          </a:prstGeom>
        </p:spPr>
        <p:txBody>
          <a:bodyPr vert="horz" wrap="square" lIns="0" tIns="13335" rIns="0" bIns="0" rtlCol="0">
            <a:spAutoFit/>
          </a:bodyPr>
          <a:lstStyle/>
          <a:p>
            <a:pPr marL="12700">
              <a:lnSpc>
                <a:spcPct val="100000"/>
              </a:lnSpc>
              <a:spcBef>
                <a:spcPts val="105"/>
              </a:spcBef>
            </a:pPr>
            <a:r>
              <a:rPr sz="1100" spc="-5">
                <a:solidFill>
                  <a:srgbClr val="664690"/>
                </a:solidFill>
                <a:latin typeface="Verdana"/>
                <a:cs typeface="Verdana"/>
              </a:rPr>
              <a:t>*Nav iekļautas</a:t>
            </a:r>
            <a:r>
              <a:rPr sz="1100" spc="15">
                <a:solidFill>
                  <a:srgbClr val="664690"/>
                </a:solidFill>
                <a:latin typeface="Verdana"/>
                <a:cs typeface="Verdana"/>
              </a:rPr>
              <a:t> </a:t>
            </a:r>
            <a:r>
              <a:rPr sz="1100" spc="-5">
                <a:solidFill>
                  <a:srgbClr val="664690"/>
                </a:solidFill>
                <a:latin typeface="Verdana"/>
                <a:cs typeface="Verdana"/>
              </a:rPr>
              <a:t>speciālās</a:t>
            </a:r>
            <a:r>
              <a:rPr sz="1100" spc="15">
                <a:solidFill>
                  <a:srgbClr val="664690"/>
                </a:solidFill>
                <a:latin typeface="Verdana"/>
                <a:cs typeface="Verdana"/>
              </a:rPr>
              <a:t> </a:t>
            </a:r>
            <a:r>
              <a:rPr sz="1100" spc="-10">
                <a:solidFill>
                  <a:srgbClr val="664690"/>
                </a:solidFill>
                <a:latin typeface="Verdana"/>
                <a:cs typeface="Verdana"/>
              </a:rPr>
              <a:t>izglītības</a:t>
            </a:r>
            <a:r>
              <a:rPr sz="1100" spc="50">
                <a:solidFill>
                  <a:srgbClr val="664690"/>
                </a:solidFill>
                <a:latin typeface="Verdana"/>
                <a:cs typeface="Verdana"/>
              </a:rPr>
              <a:t> </a:t>
            </a:r>
            <a:r>
              <a:rPr sz="1100" spc="-5">
                <a:solidFill>
                  <a:srgbClr val="664690"/>
                </a:solidFill>
                <a:latin typeface="Verdana"/>
                <a:cs typeface="Verdana"/>
              </a:rPr>
              <a:t>iestādes</a:t>
            </a:r>
            <a:endParaRPr sz="1100">
              <a:latin typeface="Verdana"/>
              <a:cs typeface="Verdana"/>
            </a:endParaRPr>
          </a:p>
        </p:txBody>
      </p:sp>
      <p:pic>
        <p:nvPicPr>
          <p:cNvPr id="10" name="object 10"/>
          <p:cNvPicPr/>
          <p:nvPr/>
        </p:nvPicPr>
        <p:blipFill>
          <a:blip r:embed="rId3" cstate="print"/>
          <a:stretch>
            <a:fillRect/>
          </a:stretch>
        </p:blipFill>
        <p:spPr>
          <a:xfrm>
            <a:off x="448195" y="2170264"/>
            <a:ext cx="729717" cy="627711"/>
          </a:xfrm>
          <a:prstGeom prst="rect">
            <a:avLst/>
          </a:prstGeom>
        </p:spPr>
      </p:pic>
      <p:sp>
        <p:nvSpPr>
          <p:cNvPr id="11" name="object 11"/>
          <p:cNvSpPr txBox="1"/>
          <p:nvPr/>
        </p:nvSpPr>
        <p:spPr>
          <a:xfrm>
            <a:off x="1536319" y="3351021"/>
            <a:ext cx="3449954" cy="843821"/>
          </a:xfrm>
          <a:prstGeom prst="rect">
            <a:avLst/>
          </a:prstGeom>
        </p:spPr>
        <p:txBody>
          <a:bodyPr vert="horz" wrap="square" lIns="0" tIns="12700" rIns="0" bIns="0" rtlCol="0">
            <a:spAutoFit/>
          </a:bodyPr>
          <a:lstStyle/>
          <a:p>
            <a:pPr marL="12700">
              <a:lnSpc>
                <a:spcPct val="100000"/>
              </a:lnSpc>
              <a:spcBef>
                <a:spcPts val="100"/>
              </a:spcBef>
            </a:pPr>
            <a:r>
              <a:rPr sz="1800">
                <a:solidFill>
                  <a:srgbClr val="664690"/>
                </a:solidFill>
                <a:latin typeface="Verdana"/>
                <a:cs typeface="Verdana"/>
              </a:rPr>
              <a:t>Ar</a:t>
            </a:r>
            <a:r>
              <a:rPr sz="1800" spc="-10">
                <a:solidFill>
                  <a:srgbClr val="664690"/>
                </a:solidFill>
                <a:latin typeface="Verdana"/>
                <a:cs typeface="Verdana"/>
              </a:rPr>
              <a:t> </a:t>
            </a:r>
            <a:r>
              <a:rPr sz="1800" spc="-5">
                <a:solidFill>
                  <a:srgbClr val="664690"/>
                </a:solidFill>
                <a:latin typeface="Verdana"/>
                <a:cs typeface="Verdana"/>
              </a:rPr>
              <a:t>speciālajām</a:t>
            </a:r>
            <a:r>
              <a:rPr sz="1800" spc="-10">
                <a:solidFill>
                  <a:srgbClr val="664690"/>
                </a:solidFill>
                <a:latin typeface="Verdana"/>
                <a:cs typeface="Verdana"/>
              </a:rPr>
              <a:t> </a:t>
            </a:r>
            <a:r>
              <a:rPr sz="1800" spc="-5">
                <a:solidFill>
                  <a:srgbClr val="664690"/>
                </a:solidFill>
                <a:latin typeface="Verdana"/>
                <a:cs typeface="Verdana"/>
              </a:rPr>
              <a:t>vajadzībām</a:t>
            </a:r>
            <a:endParaRPr sz="1800">
              <a:latin typeface="Verdana"/>
              <a:cs typeface="Verdana"/>
            </a:endParaRPr>
          </a:p>
          <a:p>
            <a:pPr marL="12700">
              <a:lnSpc>
                <a:spcPct val="100000"/>
              </a:lnSpc>
            </a:pPr>
            <a:r>
              <a:rPr lang="lv-LV" sz="1800" b="1">
                <a:solidFill>
                  <a:srgbClr val="664690"/>
                </a:solidFill>
                <a:latin typeface="Verdana"/>
                <a:cs typeface="Verdana"/>
              </a:rPr>
              <a:t>2104</a:t>
            </a:r>
            <a:r>
              <a:rPr sz="1800" b="1" spc="-55">
                <a:solidFill>
                  <a:srgbClr val="664690"/>
                </a:solidFill>
                <a:latin typeface="Verdana"/>
                <a:cs typeface="Verdana"/>
              </a:rPr>
              <a:t> </a:t>
            </a:r>
            <a:r>
              <a:rPr sz="1800" b="1" spc="-5">
                <a:solidFill>
                  <a:srgbClr val="664690"/>
                </a:solidFill>
                <a:latin typeface="Verdana"/>
                <a:cs typeface="Verdana"/>
              </a:rPr>
              <a:t>izglītojamie </a:t>
            </a:r>
            <a:r>
              <a:rPr sz="1800" spc="-5">
                <a:solidFill>
                  <a:srgbClr val="664690"/>
                </a:solidFill>
                <a:latin typeface="Verdana"/>
                <a:cs typeface="Verdana"/>
              </a:rPr>
              <a:t>jeb</a:t>
            </a:r>
            <a:endParaRPr sz="1800">
              <a:latin typeface="Verdana"/>
              <a:cs typeface="Verdana"/>
            </a:endParaRPr>
          </a:p>
          <a:p>
            <a:pPr marL="12700">
              <a:lnSpc>
                <a:spcPct val="100000"/>
              </a:lnSpc>
            </a:pPr>
            <a:r>
              <a:rPr sz="1800" spc="-5">
                <a:solidFill>
                  <a:srgbClr val="664690"/>
                </a:solidFill>
                <a:latin typeface="Verdana"/>
                <a:cs typeface="Verdana"/>
              </a:rPr>
              <a:t>7,</a:t>
            </a:r>
            <a:r>
              <a:rPr lang="lv-LV" sz="1800" spc="-5">
                <a:solidFill>
                  <a:srgbClr val="664690"/>
                </a:solidFill>
                <a:latin typeface="Verdana"/>
                <a:cs typeface="Verdana"/>
              </a:rPr>
              <a:t>4</a:t>
            </a:r>
            <a:r>
              <a:rPr sz="1800" spc="-5">
                <a:solidFill>
                  <a:srgbClr val="664690"/>
                </a:solidFill>
                <a:latin typeface="Verdana"/>
                <a:cs typeface="Verdana"/>
              </a:rPr>
              <a:t>%</a:t>
            </a:r>
            <a:r>
              <a:rPr sz="1800" spc="-15">
                <a:solidFill>
                  <a:srgbClr val="664690"/>
                </a:solidFill>
                <a:latin typeface="Verdana"/>
                <a:cs typeface="Verdana"/>
              </a:rPr>
              <a:t> </a:t>
            </a:r>
            <a:r>
              <a:rPr sz="1800" i="1">
                <a:solidFill>
                  <a:srgbClr val="664690"/>
                </a:solidFill>
                <a:latin typeface="Verdana"/>
                <a:cs typeface="Verdana"/>
              </a:rPr>
              <a:t>no</a:t>
            </a:r>
            <a:r>
              <a:rPr sz="1800" i="1" spc="-15">
                <a:solidFill>
                  <a:srgbClr val="664690"/>
                </a:solidFill>
                <a:latin typeface="Verdana"/>
                <a:cs typeface="Verdana"/>
              </a:rPr>
              <a:t> </a:t>
            </a:r>
            <a:r>
              <a:rPr sz="1800" i="1" spc="-5">
                <a:solidFill>
                  <a:srgbClr val="664690"/>
                </a:solidFill>
                <a:latin typeface="Verdana"/>
                <a:cs typeface="Verdana"/>
              </a:rPr>
              <a:t>visiem</a:t>
            </a:r>
            <a:r>
              <a:rPr sz="1800" i="1" spc="5">
                <a:solidFill>
                  <a:srgbClr val="664690"/>
                </a:solidFill>
                <a:latin typeface="Verdana"/>
                <a:cs typeface="Verdana"/>
              </a:rPr>
              <a:t> </a:t>
            </a:r>
            <a:r>
              <a:rPr sz="1800" i="1" spc="-5">
                <a:solidFill>
                  <a:srgbClr val="664690"/>
                </a:solidFill>
                <a:latin typeface="Verdana"/>
                <a:cs typeface="Verdana"/>
              </a:rPr>
              <a:t>izglītojamiem</a:t>
            </a:r>
            <a:endParaRPr sz="1800">
              <a:latin typeface="Verdana"/>
              <a:cs typeface="Verdana"/>
            </a:endParaRPr>
          </a:p>
        </p:txBody>
      </p:sp>
      <p:pic>
        <p:nvPicPr>
          <p:cNvPr id="13" name="object 13"/>
          <p:cNvPicPr/>
          <p:nvPr/>
        </p:nvPicPr>
        <p:blipFill>
          <a:blip r:embed="rId4" cstate="print"/>
          <a:stretch>
            <a:fillRect/>
          </a:stretch>
        </p:blipFill>
        <p:spPr>
          <a:xfrm>
            <a:off x="10488168" y="2010155"/>
            <a:ext cx="795527" cy="795527"/>
          </a:xfrm>
          <a:prstGeom prst="rect">
            <a:avLst/>
          </a:prstGeom>
        </p:spPr>
      </p:pic>
      <p:pic>
        <p:nvPicPr>
          <p:cNvPr id="14" name="object 14"/>
          <p:cNvPicPr/>
          <p:nvPr/>
        </p:nvPicPr>
        <p:blipFill>
          <a:blip r:embed="rId5" cstate="print"/>
          <a:stretch>
            <a:fillRect/>
          </a:stretch>
        </p:blipFill>
        <p:spPr>
          <a:xfrm>
            <a:off x="614462" y="4817510"/>
            <a:ext cx="468811" cy="463003"/>
          </a:xfrm>
          <a:prstGeom prst="rect">
            <a:avLst/>
          </a:prstGeom>
        </p:spPr>
      </p:pic>
      <p:pic>
        <p:nvPicPr>
          <p:cNvPr id="15" name="object 15"/>
          <p:cNvPicPr/>
          <p:nvPr/>
        </p:nvPicPr>
        <p:blipFill>
          <a:blip r:embed="rId6" cstate="print"/>
          <a:stretch>
            <a:fillRect/>
          </a:stretch>
        </p:blipFill>
        <p:spPr>
          <a:xfrm>
            <a:off x="554845" y="3522169"/>
            <a:ext cx="435644" cy="371444"/>
          </a:xfrm>
          <a:prstGeom prst="rect">
            <a:avLst/>
          </a:prstGeom>
        </p:spPr>
      </p:pic>
      <p:graphicFrame>
        <p:nvGraphicFramePr>
          <p:cNvPr id="17" name="Tabula 16">
            <a:extLst>
              <a:ext uri="{FF2B5EF4-FFF2-40B4-BE49-F238E27FC236}">
                <a16:creationId xmlns:a16="http://schemas.microsoft.com/office/drawing/2014/main" id="{3C895B9E-93B6-778B-3CD1-6F24FC709548}"/>
              </a:ext>
            </a:extLst>
          </p:cNvPr>
          <p:cNvGraphicFramePr>
            <a:graphicFrameLocks noGrp="1"/>
          </p:cNvGraphicFramePr>
          <p:nvPr/>
        </p:nvGraphicFramePr>
        <p:xfrm>
          <a:off x="7205729" y="2805682"/>
          <a:ext cx="4224271" cy="3261257"/>
        </p:xfrm>
        <a:graphic>
          <a:graphicData uri="http://schemas.openxmlformats.org/drawingml/2006/table">
            <a:tbl>
              <a:tblPr/>
              <a:tblGrid>
                <a:gridCol w="1406498">
                  <a:extLst>
                    <a:ext uri="{9D8B030D-6E8A-4147-A177-3AD203B41FA5}">
                      <a16:colId xmlns:a16="http://schemas.microsoft.com/office/drawing/2014/main" val="832992250"/>
                    </a:ext>
                  </a:extLst>
                </a:gridCol>
                <a:gridCol w="970149">
                  <a:extLst>
                    <a:ext uri="{9D8B030D-6E8A-4147-A177-3AD203B41FA5}">
                      <a16:colId xmlns:a16="http://schemas.microsoft.com/office/drawing/2014/main" val="2210023604"/>
                    </a:ext>
                  </a:extLst>
                </a:gridCol>
                <a:gridCol w="968853">
                  <a:extLst>
                    <a:ext uri="{9D8B030D-6E8A-4147-A177-3AD203B41FA5}">
                      <a16:colId xmlns:a16="http://schemas.microsoft.com/office/drawing/2014/main" val="2618478581"/>
                    </a:ext>
                  </a:extLst>
                </a:gridCol>
                <a:gridCol w="878771">
                  <a:extLst>
                    <a:ext uri="{9D8B030D-6E8A-4147-A177-3AD203B41FA5}">
                      <a16:colId xmlns:a16="http://schemas.microsoft.com/office/drawing/2014/main" val="2717013908"/>
                    </a:ext>
                  </a:extLst>
                </a:gridCol>
              </a:tblGrid>
              <a:tr h="1019911">
                <a:tc>
                  <a:txBody>
                    <a:bodyPr/>
                    <a:lstStyle/>
                    <a:p>
                      <a:pPr algn="ctr" fontAlgn="ctr"/>
                      <a:r>
                        <a:rPr lang="lv-LV" sz="1200" b="1" i="0" u="none" strike="noStrike">
                          <a:solidFill>
                            <a:srgbClr val="664690"/>
                          </a:solidFill>
                          <a:effectLst/>
                          <a:latin typeface="Arial" panose="020B0604020202020204" pitchFamily="34" charset="0"/>
                        </a:rPr>
                        <a:t>Grupas tips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1" i="0" u="none" strike="noStrike">
                          <a:solidFill>
                            <a:srgbClr val="664690"/>
                          </a:solidFill>
                          <a:effectLst/>
                          <a:latin typeface="Arial" panose="020B0604020202020204" pitchFamily="34" charset="0"/>
                        </a:rPr>
                        <a:t>Audzēkņu skaits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1" i="0" u="none" strike="noStrike">
                          <a:solidFill>
                            <a:srgbClr val="664690"/>
                          </a:solidFill>
                          <a:effectLst/>
                          <a:latin typeface="Arial" panose="020B0604020202020204" pitchFamily="34" charset="0"/>
                        </a:rPr>
                        <a:t>Izglītojamo skaits ar speciālām vajadzībām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1" i="0" u="none" strike="noStrike">
                          <a:solidFill>
                            <a:srgbClr val="664690"/>
                          </a:solidFill>
                          <a:effectLst/>
                          <a:latin typeface="Arial" panose="020B0604020202020204" pitchFamily="34" charset="0"/>
                        </a:rPr>
                        <a:t>Izglītojamo skaits, kas ir invalīdi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7086549"/>
                  </a:ext>
                </a:extLst>
              </a:tr>
              <a:tr h="378841">
                <a:tc>
                  <a:txBody>
                    <a:bodyPr/>
                    <a:lstStyle/>
                    <a:p>
                      <a:pPr algn="l" fontAlgn="ctr"/>
                      <a:r>
                        <a:rPr lang="lv-LV" sz="1200" b="0" i="0" u="none" strike="noStrike">
                          <a:solidFill>
                            <a:srgbClr val="664690"/>
                          </a:solidFill>
                          <a:effectLst/>
                          <a:latin typeface="Arial" panose="020B0604020202020204" pitchFamily="34" charset="0"/>
                        </a:rPr>
                        <a:t>Apmācība ieslodzījuma vietās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108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2515795"/>
                  </a:ext>
                </a:extLst>
              </a:tr>
              <a:tr h="378841">
                <a:tc>
                  <a:txBody>
                    <a:bodyPr/>
                    <a:lstStyle/>
                    <a:p>
                      <a:pPr algn="l" fontAlgn="ctr"/>
                      <a:r>
                        <a:rPr lang="lv-LV" sz="1200" b="0" i="0" u="none" strike="noStrike">
                          <a:solidFill>
                            <a:srgbClr val="664690"/>
                          </a:solidFill>
                          <a:effectLst/>
                          <a:latin typeface="Arial" panose="020B0604020202020204" pitchFamily="34" charset="0"/>
                        </a:rPr>
                        <a:t>Grupa izglītojamiem ar speciālām vajadzībām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168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147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3538032"/>
                  </a:ext>
                </a:extLst>
              </a:tr>
              <a:tr h="277012">
                <a:tc>
                  <a:txBody>
                    <a:bodyPr/>
                    <a:lstStyle/>
                    <a:p>
                      <a:pPr algn="l" fontAlgn="ctr"/>
                      <a:r>
                        <a:rPr lang="lv-LV" sz="1200" b="0" i="0" u="none" strike="noStrike">
                          <a:solidFill>
                            <a:srgbClr val="664690"/>
                          </a:solidFill>
                          <a:effectLst/>
                          <a:latin typeface="Arial" panose="020B0604020202020204" pitchFamily="34" charset="0"/>
                        </a:rPr>
                        <a:t>Mākslas izglītības grupa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2966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0962884"/>
                  </a:ext>
                </a:extLst>
              </a:tr>
              <a:tr h="277012">
                <a:tc>
                  <a:txBody>
                    <a:bodyPr/>
                    <a:lstStyle/>
                    <a:p>
                      <a:pPr algn="l" fontAlgn="ctr"/>
                      <a:r>
                        <a:rPr lang="lv-LV" sz="1200" b="0" i="0" u="none" strike="noStrike">
                          <a:solidFill>
                            <a:srgbClr val="664690"/>
                          </a:solidFill>
                          <a:effectLst/>
                          <a:latin typeface="Arial" panose="020B0604020202020204" pitchFamily="34" charset="0"/>
                        </a:rPr>
                        <a:t>Parasta grupa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25320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1839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246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0203678"/>
                  </a:ext>
                </a:extLst>
              </a:tr>
              <a:tr h="378841">
                <a:tc>
                  <a:txBody>
                    <a:bodyPr/>
                    <a:lstStyle/>
                    <a:p>
                      <a:pPr algn="l" fontAlgn="ctr"/>
                      <a:r>
                        <a:rPr lang="lv-LV" sz="1200" b="0" i="0" u="none" strike="noStrike">
                          <a:solidFill>
                            <a:srgbClr val="664690"/>
                          </a:solidFill>
                          <a:effectLst/>
                          <a:latin typeface="Arial" panose="020B0604020202020204" pitchFamily="34" charset="0"/>
                        </a:rPr>
                        <a:t>Pedagoģiskās korekcijas grupa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04713"/>
                  </a:ext>
                </a:extLst>
              </a:tr>
              <a:tr h="277012">
                <a:tc>
                  <a:txBody>
                    <a:bodyPr/>
                    <a:lstStyle/>
                    <a:p>
                      <a:pPr algn="r" fontAlgn="ctr"/>
                      <a:r>
                        <a:rPr lang="lv-LV" sz="1200" b="0" i="0" u="none" strike="noStrike">
                          <a:solidFill>
                            <a:srgbClr val="664690"/>
                          </a:solidFill>
                          <a:effectLst/>
                          <a:latin typeface="Arial" panose="020B0604020202020204" pitchFamily="34" charset="0"/>
                        </a:rPr>
                        <a:t>Gala summa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28624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2104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lv-LV" sz="1200" b="0" i="0" u="none" strike="noStrike">
                          <a:solidFill>
                            <a:srgbClr val="664690"/>
                          </a:solidFill>
                          <a:effectLst/>
                          <a:latin typeface="Arial" panose="020B0604020202020204" pitchFamily="34" charset="0"/>
                        </a:rPr>
                        <a:t>374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0337844"/>
                  </a:ext>
                </a:extLst>
              </a:tr>
            </a:tbl>
          </a:graphicData>
        </a:graphic>
      </p:graphicFrame>
    </p:spTree>
    <p:extLst>
      <p:ext uri="{BB962C8B-B14F-4D97-AF65-F5344CB8AC3E}">
        <p14:creationId xmlns:p14="http://schemas.microsoft.com/office/powerpoint/2010/main" val="2573186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0"/>
          <p:cNvSpPr txBox="1">
            <a:spLocks noGrp="1"/>
          </p:cNvSpPr>
          <p:nvPr>
            <p:ph type="title"/>
          </p:nvPr>
        </p:nvSpPr>
        <p:spPr>
          <a:xfrm>
            <a:off x="584061" y="257547"/>
            <a:ext cx="9858212" cy="1142815"/>
          </a:xfrm>
          <a:prstGeom prst="rect">
            <a:avLst/>
          </a:prstGeom>
          <a:noFill/>
          <a:ln>
            <a:noFill/>
          </a:ln>
        </p:spPr>
        <p:txBody>
          <a:bodyPr spcFirstLastPara="1" wrap="square" lIns="0" tIns="45700" rIns="91425" bIns="45700" anchor="ctr" anchorCtr="0">
            <a:noAutofit/>
          </a:bodyPr>
          <a:lstStyle/>
          <a:p>
            <a:r>
              <a:rPr lang="en-US" sz="2400" dirty="0" err="1">
                <a:solidFill>
                  <a:srgbClr val="664790"/>
                </a:solidFill>
                <a:latin typeface="Verdana" panose="020B0604030504040204" pitchFamily="34" charset="0"/>
                <a:ea typeface="Verdana" panose="020B0604030504040204" pitchFamily="34" charset="0"/>
                <a:cs typeface="calibri light"/>
              </a:rPr>
              <a:t>Pedagogu</a:t>
            </a:r>
            <a:r>
              <a:rPr lang="en-US" sz="2400" dirty="0">
                <a:solidFill>
                  <a:srgbClr val="664790"/>
                </a:solidFill>
                <a:latin typeface="Verdana" panose="020B0604030504040204" pitchFamily="34" charset="0"/>
                <a:ea typeface="Verdana" panose="020B0604030504040204" pitchFamily="34" charset="0"/>
                <a:cs typeface="calibri light"/>
              </a:rPr>
              <a:t> </a:t>
            </a:r>
            <a:r>
              <a:rPr lang="en-US" sz="2400" dirty="0" err="1">
                <a:solidFill>
                  <a:srgbClr val="664790"/>
                </a:solidFill>
                <a:latin typeface="Verdana" panose="020B0604030504040204" pitchFamily="34" charset="0"/>
                <a:ea typeface="Verdana" panose="020B0604030504040204" pitchFamily="34" charset="0"/>
                <a:cs typeface="calibri light"/>
              </a:rPr>
              <a:t>profesionālā</a:t>
            </a:r>
            <a:r>
              <a:rPr lang="en-US" sz="2400" dirty="0">
                <a:solidFill>
                  <a:srgbClr val="664790"/>
                </a:solidFill>
                <a:latin typeface="Verdana" panose="020B0604030504040204" pitchFamily="34" charset="0"/>
                <a:ea typeface="Verdana" panose="020B0604030504040204" pitchFamily="34" charset="0"/>
                <a:cs typeface="calibri light"/>
              </a:rPr>
              <a:t> </a:t>
            </a:r>
            <a:r>
              <a:rPr lang="en-US" sz="2400" dirty="0" err="1">
                <a:solidFill>
                  <a:srgbClr val="664790"/>
                </a:solidFill>
                <a:latin typeface="Verdana" panose="020B0604030504040204" pitchFamily="34" charset="0"/>
                <a:ea typeface="Verdana" panose="020B0604030504040204" pitchFamily="34" charset="0"/>
                <a:cs typeface="calibri light"/>
              </a:rPr>
              <a:t>pilnveide</a:t>
            </a:r>
            <a:r>
              <a:rPr lang="en-US" sz="2400" dirty="0">
                <a:solidFill>
                  <a:srgbClr val="664790"/>
                </a:solidFill>
                <a:latin typeface="Verdana" panose="020B0604030504040204" pitchFamily="34" charset="0"/>
                <a:ea typeface="Verdana" panose="020B0604030504040204" pitchFamily="34" charset="0"/>
                <a:cs typeface="calibri light"/>
              </a:rPr>
              <a:t> </a:t>
            </a:r>
          </a:p>
          <a:p>
            <a:endParaRPr lang="lv-LV" dirty="0">
              <a:ea typeface="Calibri Light"/>
              <a:cs typeface="Calibri Light"/>
            </a:endParaRPr>
          </a:p>
        </p:txBody>
      </p:sp>
      <p:sp>
        <p:nvSpPr>
          <p:cNvPr id="449" name="Google Shape;449;p40"/>
          <p:cNvSpPr txBox="1">
            <a:spLocks noGrp="1"/>
          </p:cNvSpPr>
          <p:nvPr>
            <p:ph type="sldNum" idx="12"/>
          </p:nvPr>
        </p:nvSpPr>
        <p:spPr>
          <a:xfrm>
            <a:off x="678481" y="6566487"/>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solidFill>
                  <a:schemeClr val="bg1"/>
                </a:solidFill>
              </a:rPr>
              <a:pPr/>
              <a:t>9</a:t>
            </a:fld>
            <a:endParaRPr dirty="0">
              <a:solidFill>
                <a:schemeClr val="bg1"/>
              </a:solidFill>
            </a:endParaRPr>
          </a:p>
        </p:txBody>
      </p:sp>
      <p:sp>
        <p:nvSpPr>
          <p:cNvPr id="450" name="Google Shape;450;p40"/>
          <p:cNvSpPr txBox="1"/>
          <p:nvPr/>
        </p:nvSpPr>
        <p:spPr>
          <a:xfrm>
            <a:off x="259652" y="2826304"/>
            <a:ext cx="3563451" cy="3450488"/>
          </a:xfrm>
          <a:prstGeom prst="rect">
            <a:avLst/>
          </a:prstGeom>
          <a:noFill/>
          <a:ln>
            <a:noFill/>
          </a:ln>
        </p:spPr>
        <p:txBody>
          <a:bodyPr spcFirstLastPara="1" wrap="square" lIns="91425" tIns="45700" rIns="91425" bIns="45700" anchor="t" anchorCtr="0">
            <a:noAutofit/>
          </a:bodyPr>
          <a:lstStyle/>
          <a:p>
            <a:pPr marL="457200" indent="-228600">
              <a:spcBef>
                <a:spcPts val="1000"/>
              </a:spcBef>
            </a:pPr>
            <a:r>
              <a:rPr lang="en-US" sz="2000">
                <a:solidFill>
                  <a:srgbClr val="7030A0"/>
                </a:solidFill>
                <a:latin typeface="Times New Roman"/>
                <a:ea typeface="Verdana"/>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Pedagogu</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profesionālās</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kompetences</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pilnveides</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programma</a:t>
            </a:r>
            <a:r>
              <a:rPr lang="en-US" sz="1600" i="1" err="1">
                <a:solidFill>
                  <a:srgbClr val="7030A0"/>
                </a:solidFill>
                <a:latin typeface="Verdana" panose="020B0604030504040204" pitchFamily="34" charset="0"/>
                <a:ea typeface="Verdana" panose="020B0604030504040204" pitchFamily="34" charset="0"/>
                <a:cs typeface="Times New Roman"/>
              </a:rPr>
              <a:t>“Skolēnu</a:t>
            </a:r>
            <a:r>
              <a:rPr lang="en-US" sz="1600" i="1">
                <a:solidFill>
                  <a:srgbClr val="7030A0"/>
                </a:solidFill>
                <a:latin typeface="Verdana" panose="020B0604030504040204" pitchFamily="34" charset="0"/>
                <a:ea typeface="Verdana" panose="020B0604030504040204" pitchFamily="34" charset="0"/>
                <a:cs typeface="Times New Roman"/>
              </a:rPr>
              <a:t> </a:t>
            </a:r>
            <a:r>
              <a:rPr lang="en-US" sz="1600" i="1" err="1">
                <a:solidFill>
                  <a:srgbClr val="7030A0"/>
                </a:solidFill>
                <a:latin typeface="Verdana" panose="020B0604030504040204" pitchFamily="34" charset="0"/>
                <a:ea typeface="Verdana" panose="020B0604030504040204" pitchFamily="34" charset="0"/>
                <a:cs typeface="Times New Roman"/>
              </a:rPr>
              <a:t>dažādās</a:t>
            </a:r>
            <a:r>
              <a:rPr lang="en-US" sz="1600" i="1">
                <a:solidFill>
                  <a:srgbClr val="7030A0"/>
                </a:solidFill>
                <a:latin typeface="Verdana" panose="020B0604030504040204" pitchFamily="34" charset="0"/>
                <a:ea typeface="Verdana" panose="020B0604030504040204" pitchFamily="34" charset="0"/>
                <a:cs typeface="Times New Roman"/>
              </a:rPr>
              <a:t> </a:t>
            </a:r>
            <a:r>
              <a:rPr lang="en-US" sz="1600" i="1" err="1">
                <a:solidFill>
                  <a:srgbClr val="7030A0"/>
                </a:solidFill>
                <a:latin typeface="Verdana" panose="020B0604030504040204" pitchFamily="34" charset="0"/>
                <a:ea typeface="Verdana" panose="020B0604030504040204" pitchFamily="34" charset="0"/>
                <a:cs typeface="Times New Roman"/>
              </a:rPr>
              <a:t>vajadzības</a:t>
            </a:r>
            <a:r>
              <a:rPr lang="en-US" sz="1600" i="1">
                <a:solidFill>
                  <a:srgbClr val="7030A0"/>
                </a:solidFill>
                <a:latin typeface="Verdana" panose="020B0604030504040204" pitchFamily="34" charset="0"/>
                <a:ea typeface="Verdana" panose="020B0604030504040204" pitchFamily="34" charset="0"/>
                <a:cs typeface="Times New Roman"/>
              </a:rPr>
              <a:t> </a:t>
            </a:r>
            <a:r>
              <a:rPr lang="en-US" sz="1600" i="1" err="1">
                <a:solidFill>
                  <a:srgbClr val="7030A0"/>
                </a:solidFill>
                <a:latin typeface="Verdana" panose="020B0604030504040204" pitchFamily="34" charset="0"/>
                <a:ea typeface="Verdana" panose="020B0604030504040204" pitchFamily="34" charset="0"/>
                <a:cs typeface="Times New Roman"/>
              </a:rPr>
              <a:t>kā</a:t>
            </a:r>
            <a:r>
              <a:rPr lang="en-US" sz="1600" i="1">
                <a:solidFill>
                  <a:srgbClr val="7030A0"/>
                </a:solidFill>
                <a:latin typeface="Verdana" panose="020B0604030504040204" pitchFamily="34" charset="0"/>
                <a:ea typeface="Verdana" panose="020B0604030504040204" pitchFamily="34" charset="0"/>
                <a:cs typeface="Times New Roman"/>
              </a:rPr>
              <a:t> norma </a:t>
            </a:r>
            <a:r>
              <a:rPr lang="en-US" sz="1600" i="1" err="1">
                <a:solidFill>
                  <a:srgbClr val="7030A0"/>
                </a:solidFill>
                <a:latin typeface="Verdana" panose="020B0604030504040204" pitchFamily="34" charset="0"/>
                <a:ea typeface="Verdana" panose="020B0604030504040204" pitchFamily="34" charset="0"/>
                <a:cs typeface="Times New Roman"/>
              </a:rPr>
              <a:t>izglītības</a:t>
            </a:r>
            <a:r>
              <a:rPr lang="en-US" sz="1600" i="1">
                <a:solidFill>
                  <a:srgbClr val="7030A0"/>
                </a:solidFill>
                <a:latin typeface="Verdana" panose="020B0604030504040204" pitchFamily="34" charset="0"/>
                <a:ea typeface="Verdana" panose="020B0604030504040204" pitchFamily="34" charset="0"/>
                <a:cs typeface="Times New Roman"/>
              </a:rPr>
              <a:t> </a:t>
            </a:r>
            <a:r>
              <a:rPr lang="en-US" sz="1600" i="1" err="1">
                <a:solidFill>
                  <a:srgbClr val="7030A0"/>
                </a:solidFill>
                <a:latin typeface="Verdana" panose="020B0604030504040204" pitchFamily="34" charset="0"/>
                <a:ea typeface="Verdana" panose="020B0604030504040204" pitchFamily="34" charset="0"/>
                <a:cs typeface="Times New Roman"/>
              </a:rPr>
              <a:t>sistēmā</a:t>
            </a:r>
            <a:r>
              <a:rPr lang="en-US" sz="1600" i="1">
                <a:solidFill>
                  <a:srgbClr val="7030A0"/>
                </a:solidFill>
                <a:latin typeface="Verdana" panose="020B0604030504040204" pitchFamily="34" charset="0"/>
                <a:ea typeface="Verdana" panose="020B0604030504040204" pitchFamily="34" charset="0"/>
                <a:cs typeface="Times New Roman"/>
              </a:rPr>
              <a:t>” </a:t>
            </a:r>
            <a:r>
              <a:rPr lang="en-US" sz="1600">
                <a:solidFill>
                  <a:srgbClr val="7030A0"/>
                </a:solidFill>
                <a:latin typeface="Verdana" panose="020B0604030504040204" pitchFamily="34" charset="0"/>
                <a:ea typeface="Verdana" panose="020B0604030504040204" pitchFamily="34" charset="0"/>
                <a:cs typeface="Times New Roman"/>
              </a:rPr>
              <a:t>36 </a:t>
            </a:r>
            <a:r>
              <a:rPr lang="en-US" sz="1600" err="1">
                <a:solidFill>
                  <a:srgbClr val="7030A0"/>
                </a:solidFill>
                <a:latin typeface="Verdana" panose="020B0604030504040204" pitchFamily="34" charset="0"/>
                <a:ea typeface="Verdana" panose="020B0604030504040204" pitchFamily="34" charset="0"/>
                <a:cs typeface="Times New Roman"/>
              </a:rPr>
              <a:t>stundu</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apjomā</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b="1" err="1">
                <a:solidFill>
                  <a:srgbClr val="7030A0"/>
                </a:solidFill>
                <a:latin typeface="Verdana" panose="020B0604030504040204" pitchFamily="34" charset="0"/>
                <a:ea typeface="Verdana" panose="020B0604030504040204" pitchFamily="34" charset="0"/>
                <a:cs typeface="Times New Roman"/>
              </a:rPr>
              <a:t>vispārizglītojošo</a:t>
            </a:r>
            <a:r>
              <a:rPr lang="en-US" sz="1600" b="1">
                <a:solidFill>
                  <a:srgbClr val="7030A0"/>
                </a:solidFill>
                <a:latin typeface="Verdana" panose="020B0604030504040204" pitchFamily="34" charset="0"/>
                <a:ea typeface="Verdana" panose="020B0604030504040204" pitchFamily="34" charset="0"/>
                <a:cs typeface="Times New Roman"/>
              </a:rPr>
              <a:t> </a:t>
            </a:r>
            <a:r>
              <a:rPr lang="en-US" sz="1600" b="1" err="1">
                <a:solidFill>
                  <a:srgbClr val="7030A0"/>
                </a:solidFill>
                <a:latin typeface="Verdana" panose="020B0604030504040204" pitchFamily="34" charset="0"/>
                <a:ea typeface="Verdana" panose="020B0604030504040204" pitchFamily="34" charset="0"/>
                <a:cs typeface="Times New Roman"/>
              </a:rPr>
              <a:t>skolu</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vadības</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komandām</a:t>
            </a:r>
            <a:endParaRPr lang="en-US" sz="1600">
              <a:solidFill>
                <a:srgbClr val="7030A0"/>
              </a:solidFill>
              <a:latin typeface="Verdana" panose="020B0604030504040204" pitchFamily="34" charset="0"/>
              <a:ea typeface="Verdana" panose="020B0604030504040204" pitchFamily="34" charset="0"/>
              <a:cs typeface="Times New Roman"/>
            </a:endParaRPr>
          </a:p>
          <a:p>
            <a:pPr>
              <a:buSzPts val="1500"/>
            </a:pPr>
            <a:endParaRPr lang="lv-LV" sz="1500">
              <a:solidFill>
                <a:srgbClr val="7030A0"/>
              </a:solidFill>
              <a:latin typeface="Verdana"/>
              <a:ea typeface="Verdana"/>
            </a:endParaRPr>
          </a:p>
        </p:txBody>
      </p:sp>
      <p:cxnSp>
        <p:nvCxnSpPr>
          <p:cNvPr id="451" name="Google Shape;451;p40"/>
          <p:cNvCxnSpPr/>
          <p:nvPr/>
        </p:nvCxnSpPr>
        <p:spPr>
          <a:xfrm rot="10800000">
            <a:off x="2130582" y="2598592"/>
            <a:ext cx="975157" cy="0"/>
          </a:xfrm>
          <a:prstGeom prst="straightConnector1">
            <a:avLst/>
          </a:prstGeom>
          <a:noFill/>
          <a:ln w="19050" cap="flat" cmpd="sng">
            <a:solidFill>
              <a:srgbClr val="664790"/>
            </a:solidFill>
            <a:prstDash val="solid"/>
            <a:miter lim="800000"/>
            <a:headEnd type="none" w="sm" len="sm"/>
            <a:tailEnd type="none" w="sm" len="sm"/>
          </a:ln>
        </p:spPr>
      </p:cxnSp>
      <p:cxnSp>
        <p:nvCxnSpPr>
          <p:cNvPr id="452" name="Google Shape;452;p40"/>
          <p:cNvCxnSpPr/>
          <p:nvPr/>
        </p:nvCxnSpPr>
        <p:spPr>
          <a:xfrm rot="10800000">
            <a:off x="5510696" y="2602576"/>
            <a:ext cx="891066" cy="0"/>
          </a:xfrm>
          <a:prstGeom prst="straightConnector1">
            <a:avLst/>
          </a:prstGeom>
          <a:noFill/>
          <a:ln w="19050" cap="flat" cmpd="sng">
            <a:solidFill>
              <a:srgbClr val="664790"/>
            </a:solidFill>
            <a:prstDash val="solid"/>
            <a:miter lim="800000"/>
            <a:headEnd type="none" w="sm" len="sm"/>
            <a:tailEnd type="none" w="sm" len="sm"/>
          </a:ln>
        </p:spPr>
      </p:cxnSp>
      <p:cxnSp>
        <p:nvCxnSpPr>
          <p:cNvPr id="453" name="Google Shape;453;p40"/>
          <p:cNvCxnSpPr/>
          <p:nvPr/>
        </p:nvCxnSpPr>
        <p:spPr>
          <a:xfrm rot="10800000">
            <a:off x="8746534" y="2603725"/>
            <a:ext cx="1181523" cy="0"/>
          </a:xfrm>
          <a:prstGeom prst="straightConnector1">
            <a:avLst/>
          </a:prstGeom>
          <a:noFill/>
          <a:ln w="19050" cap="flat" cmpd="sng">
            <a:solidFill>
              <a:srgbClr val="664790"/>
            </a:solidFill>
            <a:prstDash val="solid"/>
            <a:miter lim="800000"/>
            <a:headEnd type="none" w="sm" len="sm"/>
            <a:tailEnd type="none" w="sm" len="sm"/>
          </a:ln>
        </p:spPr>
      </p:cxnSp>
      <p:sp>
        <p:nvSpPr>
          <p:cNvPr id="454" name="Google Shape;454;p40"/>
          <p:cNvSpPr txBox="1"/>
          <p:nvPr/>
        </p:nvSpPr>
        <p:spPr>
          <a:xfrm>
            <a:off x="3685156" y="2910665"/>
            <a:ext cx="3243190" cy="3450487"/>
          </a:xfrm>
          <a:prstGeom prst="rect">
            <a:avLst/>
          </a:prstGeom>
          <a:noFill/>
          <a:ln>
            <a:noFill/>
          </a:ln>
        </p:spPr>
        <p:txBody>
          <a:bodyPr spcFirstLastPara="1" wrap="square" lIns="91425" tIns="45700" rIns="91425" bIns="45700" anchor="t" anchorCtr="0">
            <a:noAutofit/>
          </a:bodyPr>
          <a:lstStyle/>
          <a:p>
            <a:r>
              <a:rPr lang="en-US" sz="1600" b="1" err="1">
                <a:solidFill>
                  <a:srgbClr val="7030A0"/>
                </a:solidFill>
                <a:latin typeface="Verdana" panose="020B0604030504040204" pitchFamily="34" charset="0"/>
                <a:ea typeface="Verdana" panose="020B0604030504040204" pitchFamily="34" charset="0"/>
                <a:cs typeface="Times New Roman"/>
              </a:rPr>
              <a:t>Mērķis</a:t>
            </a:r>
            <a:r>
              <a:rPr lang="en-US" sz="1600" b="1">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pilnveidot</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izglītības</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iestāžu</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vadības</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komandas</a:t>
            </a:r>
            <a:r>
              <a:rPr lang="en-US" sz="1600">
                <a:solidFill>
                  <a:srgbClr val="7030A0"/>
                </a:solidFill>
                <a:latin typeface="Verdana" panose="020B0604030504040204" pitchFamily="34" charset="0"/>
                <a:ea typeface="Verdana" panose="020B0604030504040204" pitchFamily="34" charset="0"/>
                <a:cs typeface="Times New Roman"/>
              </a:rPr>
              <a:t> un </a:t>
            </a:r>
            <a:r>
              <a:rPr lang="en-US" sz="1600" err="1">
                <a:solidFill>
                  <a:srgbClr val="7030A0"/>
                </a:solidFill>
                <a:latin typeface="Verdana" panose="020B0604030504040204" pitchFamily="34" charset="0"/>
                <a:ea typeface="Verdana" panose="020B0604030504040204" pitchFamily="34" charset="0"/>
                <a:cs typeface="Times New Roman"/>
              </a:rPr>
              <a:t>atbalsta</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personāla</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iekļaujošās</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izglītības</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profesionālo</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kompetenci</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b="1" err="1">
                <a:solidFill>
                  <a:srgbClr val="7030A0"/>
                </a:solidFill>
                <a:latin typeface="Verdana" panose="020B0604030504040204" pitchFamily="34" charset="0"/>
                <a:ea typeface="Verdana" panose="020B0604030504040204" pitchFamily="34" charset="0"/>
                <a:cs typeface="Times New Roman"/>
              </a:rPr>
              <a:t>speciālo</a:t>
            </a:r>
            <a:r>
              <a:rPr lang="en-US" sz="1600" b="1">
                <a:solidFill>
                  <a:srgbClr val="7030A0"/>
                </a:solidFill>
                <a:latin typeface="Verdana" panose="020B0604030504040204" pitchFamily="34" charset="0"/>
                <a:ea typeface="Verdana" panose="020B0604030504040204" pitchFamily="34" charset="0"/>
                <a:cs typeface="Times New Roman"/>
              </a:rPr>
              <a:t> </a:t>
            </a:r>
            <a:r>
              <a:rPr lang="en-US" sz="1600" b="1" err="1">
                <a:solidFill>
                  <a:srgbClr val="7030A0"/>
                </a:solidFill>
                <a:latin typeface="Verdana" panose="020B0604030504040204" pitchFamily="34" charset="0"/>
                <a:ea typeface="Verdana" panose="020B0604030504040204" pitchFamily="34" charset="0"/>
                <a:cs typeface="Times New Roman"/>
              </a:rPr>
              <a:t>izglītības</a:t>
            </a:r>
            <a:r>
              <a:rPr lang="en-US" sz="1600" b="1">
                <a:solidFill>
                  <a:srgbClr val="7030A0"/>
                </a:solidFill>
                <a:latin typeface="Verdana" panose="020B0604030504040204" pitchFamily="34" charset="0"/>
                <a:ea typeface="Verdana" panose="020B0604030504040204" pitchFamily="34" charset="0"/>
                <a:cs typeface="Times New Roman"/>
              </a:rPr>
              <a:t> </a:t>
            </a:r>
            <a:r>
              <a:rPr lang="en-US" sz="1600" b="1" err="1">
                <a:solidFill>
                  <a:srgbClr val="7030A0"/>
                </a:solidFill>
                <a:latin typeface="Verdana" panose="020B0604030504040204" pitchFamily="34" charset="0"/>
                <a:ea typeface="Verdana" panose="020B0604030504040204" pitchFamily="34" charset="0"/>
                <a:cs typeface="Times New Roman"/>
              </a:rPr>
              <a:t>programmu</a:t>
            </a:r>
            <a:r>
              <a:rPr lang="en-US" sz="1600" b="1">
                <a:solidFill>
                  <a:srgbClr val="7030A0"/>
                </a:solidFill>
                <a:latin typeface="Verdana" panose="020B0604030504040204" pitchFamily="34" charset="0"/>
                <a:ea typeface="Verdana" panose="020B0604030504040204" pitchFamily="34" charset="0"/>
                <a:cs typeface="Times New Roman"/>
              </a:rPr>
              <a:t> </a:t>
            </a:r>
            <a:r>
              <a:rPr lang="en-US" sz="1600" b="1" err="1">
                <a:solidFill>
                  <a:srgbClr val="7030A0"/>
                </a:solidFill>
                <a:latin typeface="Verdana" panose="020B0604030504040204" pitchFamily="34" charset="0"/>
                <a:ea typeface="Verdana" panose="020B0604030504040204" pitchFamily="34" charset="0"/>
                <a:cs typeface="Times New Roman"/>
              </a:rPr>
              <a:t>īstenošanā</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atbilstoši</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pilnveidotā</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mācību</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satura</a:t>
            </a:r>
            <a:r>
              <a:rPr lang="en-US" sz="1600">
                <a:solidFill>
                  <a:srgbClr val="7030A0"/>
                </a:solidFill>
                <a:latin typeface="Verdana" panose="020B0604030504040204" pitchFamily="34" charset="0"/>
                <a:ea typeface="Verdana" panose="020B0604030504040204" pitchFamily="34" charset="0"/>
                <a:cs typeface="Times New Roman"/>
              </a:rPr>
              <a:t> un </a:t>
            </a:r>
            <a:r>
              <a:rPr lang="en-US" sz="1600" err="1">
                <a:solidFill>
                  <a:srgbClr val="7030A0"/>
                </a:solidFill>
                <a:latin typeface="Verdana" panose="020B0604030504040204" pitchFamily="34" charset="0"/>
                <a:ea typeface="Verdana" panose="020B0604030504040204" pitchFamily="34" charset="0"/>
                <a:cs typeface="Times New Roman"/>
              </a:rPr>
              <a:t>pieejas</a:t>
            </a:r>
            <a:r>
              <a:rPr lang="en-US" sz="1600">
                <a:solidFill>
                  <a:srgbClr val="7030A0"/>
                </a:solidFill>
                <a:latin typeface="Verdana" panose="020B0604030504040204" pitchFamily="34" charset="0"/>
                <a:ea typeface="Verdana" panose="020B0604030504040204" pitchFamily="34" charset="0"/>
                <a:cs typeface="Times New Roman"/>
              </a:rPr>
              <a:t> </a:t>
            </a:r>
            <a:r>
              <a:rPr lang="en-US" sz="1600" err="1">
                <a:solidFill>
                  <a:srgbClr val="7030A0"/>
                </a:solidFill>
                <a:latin typeface="Verdana" panose="020B0604030504040204" pitchFamily="34" charset="0"/>
                <a:ea typeface="Verdana" panose="020B0604030504040204" pitchFamily="34" charset="0"/>
                <a:cs typeface="Times New Roman"/>
              </a:rPr>
              <a:t>īstenošanā</a:t>
            </a:r>
            <a:r>
              <a:rPr lang="en-US" sz="1600">
                <a:solidFill>
                  <a:srgbClr val="7030A0"/>
                </a:solidFill>
                <a:latin typeface="Verdana" panose="020B0604030504040204" pitchFamily="34" charset="0"/>
                <a:ea typeface="Verdana" panose="020B0604030504040204" pitchFamily="34" charset="0"/>
                <a:cs typeface="Times New Roman"/>
              </a:rPr>
              <a:t>. </a:t>
            </a:r>
            <a:endParaRPr lang="en-US" sz="1600">
              <a:solidFill>
                <a:srgbClr val="7030A0"/>
              </a:solidFill>
              <a:latin typeface="Verdana" panose="020B0604030504040204" pitchFamily="34" charset="0"/>
              <a:ea typeface="Verdana" panose="020B0604030504040204" pitchFamily="34" charset="0"/>
            </a:endParaRPr>
          </a:p>
        </p:txBody>
      </p:sp>
      <p:sp>
        <p:nvSpPr>
          <p:cNvPr id="455" name="Google Shape;455;p40"/>
          <p:cNvSpPr txBox="1"/>
          <p:nvPr/>
        </p:nvSpPr>
        <p:spPr>
          <a:xfrm>
            <a:off x="7355974" y="2898914"/>
            <a:ext cx="4623623" cy="3814922"/>
          </a:xfrm>
          <a:prstGeom prst="rect">
            <a:avLst/>
          </a:prstGeom>
          <a:noFill/>
          <a:ln>
            <a:noFill/>
          </a:ln>
        </p:spPr>
        <p:txBody>
          <a:bodyPr spcFirstLastPara="1" wrap="square" lIns="91425" tIns="45700" rIns="91425" bIns="45700" anchor="t" anchorCtr="0">
            <a:noAutofit/>
          </a:bodyPr>
          <a:lstStyle/>
          <a:p>
            <a:pPr marL="285750" indent="-285750">
              <a:lnSpc>
                <a:spcPct val="107000"/>
              </a:lnSpc>
              <a:spcAft>
                <a:spcPts val="800"/>
              </a:spcAft>
              <a:buFont typeface="Arial" panose="020B0604020202020204" pitchFamily="34" charset="0"/>
              <a:buChar char="•"/>
            </a:pPr>
            <a:r>
              <a:rPr lang="lv-LV" sz="1600" kern="100">
                <a:solidFill>
                  <a:srgbClr val="7030A0"/>
                </a:solidFill>
                <a:effectLst/>
                <a:latin typeface="Verdana" panose="020B0604030504040204" pitchFamily="34" charset="0"/>
                <a:ea typeface="Verdana" panose="020B0604030504040204" pitchFamily="34" charset="0"/>
                <a:cs typeface="Times New Roman" panose="02020603050405020304" pitchFamily="18" charset="0"/>
              </a:rPr>
              <a:t>Programma tika īstenota 2023. gadā un atbilstoši pedagogu vajadzībām tika pilnveidota un palielināts stundu skaits. Programmu apguva </a:t>
            </a:r>
            <a:r>
              <a:rPr lang="lv-LV" sz="1600" b="1" kern="100">
                <a:solidFill>
                  <a:srgbClr val="7030A0"/>
                </a:solidFill>
                <a:effectLst/>
                <a:latin typeface="Verdana" panose="020B0604030504040204" pitchFamily="34" charset="0"/>
                <a:ea typeface="Verdana" panose="020B0604030504040204" pitchFamily="34" charset="0"/>
                <a:cs typeface="Times New Roman" panose="02020603050405020304" pitchFamily="18" charset="0"/>
              </a:rPr>
              <a:t>78 dalībnieki</a:t>
            </a:r>
            <a:r>
              <a:rPr lang="lv-LV" sz="1600" kern="100">
                <a:solidFill>
                  <a:srgbClr val="7030A0"/>
                </a:solidFill>
                <a:effectLst/>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800"/>
              </a:spcAft>
            </a:pPr>
            <a:endParaRPr lang="lv-LV" sz="1600" kern="100">
              <a:solidFill>
                <a:srgbClr val="7030A0"/>
              </a:solidFill>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lv-LV" sz="1600" kern="100">
                <a:solidFill>
                  <a:srgbClr val="7030A0"/>
                </a:solidFill>
                <a:effectLst/>
                <a:latin typeface="Verdana" panose="020B0604030504040204" pitchFamily="34" charset="0"/>
                <a:ea typeface="Verdana" panose="020B0604030504040204" pitchFamily="34" charset="0"/>
                <a:cs typeface="Times New Roman" panose="02020603050405020304" pitchFamily="18" charset="0"/>
              </a:rPr>
              <a:t>2024.gadā programmu apguva </a:t>
            </a:r>
            <a:r>
              <a:rPr lang="lv-LV" sz="1600" b="1" kern="100">
                <a:solidFill>
                  <a:srgbClr val="7030A0"/>
                </a:solidFill>
                <a:effectLst/>
                <a:latin typeface="Verdana" panose="020B0604030504040204" pitchFamily="34" charset="0"/>
                <a:ea typeface="Verdana" panose="020B0604030504040204" pitchFamily="34" charset="0"/>
                <a:cs typeface="Times New Roman" panose="02020603050405020304" pitchFamily="18" charset="0"/>
              </a:rPr>
              <a:t>94 dalībnieki</a:t>
            </a:r>
          </a:p>
          <a:p>
            <a:pPr>
              <a:lnSpc>
                <a:spcPct val="107000"/>
              </a:lnSpc>
              <a:spcAft>
                <a:spcPts val="800"/>
              </a:spcAft>
            </a:pPr>
            <a:endParaRPr lang="lv-LV" sz="1600" kern="100">
              <a:solidFill>
                <a:srgbClr val="7030A0"/>
              </a:solidFill>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lv-LV" sz="1600" kern="100">
                <a:solidFill>
                  <a:srgbClr val="7030A0"/>
                </a:solidFill>
                <a:effectLst/>
                <a:latin typeface="Verdana" panose="020B0604030504040204" pitchFamily="34" charset="0"/>
                <a:ea typeface="Verdana" panose="020B0604030504040204" pitchFamily="34" charset="0"/>
                <a:cs typeface="Times New Roman" panose="02020603050405020304" pitchFamily="18" charset="0"/>
              </a:rPr>
              <a:t>Programmu plānots īstenot arī 2025. gadā. </a:t>
            </a:r>
            <a:r>
              <a:rPr lang="lv-LV" sz="1600" b="1" kern="100">
                <a:solidFill>
                  <a:srgbClr val="7030A0"/>
                </a:solidFill>
                <a:effectLst/>
                <a:latin typeface="Verdana" panose="020B0604030504040204" pitchFamily="34" charset="0"/>
                <a:ea typeface="Verdana" panose="020B0604030504040204" pitchFamily="34" charset="0"/>
                <a:cs typeface="Times New Roman" panose="02020603050405020304" pitchFamily="18" charset="0"/>
              </a:rPr>
              <a:t>Plānots izglītot 80 – 100 dalībniekus</a:t>
            </a:r>
            <a:endParaRPr lang="lv-LV" sz="1600" kern="100">
              <a:solidFill>
                <a:srgbClr val="7030A0"/>
              </a:solidFill>
              <a:effectLst/>
              <a:latin typeface="Verdana" panose="020B0604030504040204" pitchFamily="34" charset="0"/>
              <a:ea typeface="Verdana" panose="020B0604030504040204" pitchFamily="34" charset="0"/>
              <a:cs typeface="Times New Roman" panose="02020603050405020304" pitchFamily="18" charset="0"/>
            </a:endParaRPr>
          </a:p>
          <a:p>
            <a:pPr>
              <a:buSzPts val="1500"/>
            </a:pPr>
            <a:endParaRPr lang="lv-LV" sz="1500">
              <a:solidFill>
                <a:srgbClr val="7030A0"/>
              </a:solidFill>
              <a:latin typeface="Verdana"/>
              <a:ea typeface="Verdana"/>
            </a:endParaRPr>
          </a:p>
        </p:txBody>
      </p:sp>
      <p:pic>
        <p:nvPicPr>
          <p:cNvPr id="2" name="Picture 1">
            <a:extLst>
              <a:ext uri="{FF2B5EF4-FFF2-40B4-BE49-F238E27FC236}">
                <a16:creationId xmlns:a16="http://schemas.microsoft.com/office/drawing/2014/main" id="{FAE4CA92-6B26-C5C8-6CDE-99381820A174}"/>
              </a:ext>
            </a:extLst>
          </p:cNvPr>
          <p:cNvPicPr>
            <a:picLocks noChangeAspect="1"/>
          </p:cNvPicPr>
          <p:nvPr/>
        </p:nvPicPr>
        <p:blipFill>
          <a:blip r:embed="rId3"/>
          <a:stretch>
            <a:fillRect/>
          </a:stretch>
        </p:blipFill>
        <p:spPr>
          <a:xfrm>
            <a:off x="10660062" y="472453"/>
            <a:ext cx="523875" cy="523875"/>
          </a:xfrm>
          <a:prstGeom prst="rect">
            <a:avLst/>
          </a:prstGeom>
        </p:spPr>
      </p:pic>
      <p:pic>
        <p:nvPicPr>
          <p:cNvPr id="4" name="Picture 3" descr="A purple line on a black background&#10;&#10;Description automatically generated">
            <a:extLst>
              <a:ext uri="{FF2B5EF4-FFF2-40B4-BE49-F238E27FC236}">
                <a16:creationId xmlns:a16="http://schemas.microsoft.com/office/drawing/2014/main" id="{462900E1-11E4-31CC-90F1-E4EF7DB93371}"/>
              </a:ext>
            </a:extLst>
          </p:cNvPr>
          <p:cNvPicPr>
            <a:picLocks noChangeAspect="1"/>
          </p:cNvPicPr>
          <p:nvPr/>
        </p:nvPicPr>
        <p:blipFill>
          <a:blip r:embed="rId4"/>
          <a:stretch>
            <a:fillRect/>
          </a:stretch>
        </p:blipFill>
        <p:spPr>
          <a:xfrm>
            <a:off x="4524237" y="2078107"/>
            <a:ext cx="647700" cy="647700"/>
          </a:xfrm>
          <a:prstGeom prst="rect">
            <a:avLst/>
          </a:prstGeom>
        </p:spPr>
      </p:pic>
      <p:pic>
        <p:nvPicPr>
          <p:cNvPr id="6" name="Picture 5">
            <a:extLst>
              <a:ext uri="{FF2B5EF4-FFF2-40B4-BE49-F238E27FC236}">
                <a16:creationId xmlns:a16="http://schemas.microsoft.com/office/drawing/2014/main" id="{990E5771-A214-76C5-4F5C-6AD80DF6D6FA}"/>
              </a:ext>
            </a:extLst>
          </p:cNvPr>
          <p:cNvPicPr>
            <a:picLocks noChangeAspect="1"/>
          </p:cNvPicPr>
          <p:nvPr/>
        </p:nvPicPr>
        <p:blipFill>
          <a:blip r:embed="rId5"/>
          <a:stretch>
            <a:fillRect/>
          </a:stretch>
        </p:blipFill>
        <p:spPr>
          <a:xfrm>
            <a:off x="1537942" y="2073551"/>
            <a:ext cx="590550" cy="590550"/>
          </a:xfrm>
          <a:prstGeom prst="rect">
            <a:avLst/>
          </a:prstGeom>
        </p:spPr>
      </p:pic>
      <p:pic>
        <p:nvPicPr>
          <p:cNvPr id="7" name="Picture 6">
            <a:extLst>
              <a:ext uri="{FF2B5EF4-FFF2-40B4-BE49-F238E27FC236}">
                <a16:creationId xmlns:a16="http://schemas.microsoft.com/office/drawing/2014/main" id="{649A0BED-F5C5-D191-1152-9341AB3E3BF0}"/>
              </a:ext>
            </a:extLst>
          </p:cNvPr>
          <p:cNvPicPr>
            <a:picLocks noChangeAspect="1"/>
          </p:cNvPicPr>
          <p:nvPr/>
        </p:nvPicPr>
        <p:blipFill>
          <a:blip r:embed="rId6"/>
          <a:stretch>
            <a:fillRect/>
          </a:stretch>
        </p:blipFill>
        <p:spPr>
          <a:xfrm>
            <a:off x="7809120" y="2127250"/>
            <a:ext cx="571500" cy="571500"/>
          </a:xfrm>
          <a:prstGeom prst="rect">
            <a:avLst/>
          </a:prstGeom>
        </p:spPr>
      </p:pic>
    </p:spTree>
  </p:cSld>
  <p:clrMapOvr>
    <a:masterClrMapping/>
  </p:clrMapOvr>
</p:sld>
</file>

<file path=ppt/theme/theme1.xml><?xml version="1.0" encoding="utf-8"?>
<a:theme xmlns:a="http://schemas.openxmlformats.org/drawingml/2006/main" name="1_Meaningful Template">
  <a:themeElements>
    <a:clrScheme name="Meaningful Template">
      <a:dk1>
        <a:srgbClr val="000000"/>
      </a:dk1>
      <a:lt1>
        <a:srgbClr val="FFFFFF"/>
      </a:lt1>
      <a:dk2>
        <a:srgbClr val="5E6970"/>
      </a:dk2>
      <a:lt2>
        <a:srgbClr val="FFFFFF"/>
      </a:lt2>
      <a:accent1>
        <a:srgbClr val="264653"/>
      </a:accent1>
      <a:accent2>
        <a:srgbClr val="2A9D8F"/>
      </a:accent2>
      <a:accent3>
        <a:srgbClr val="E9C46A"/>
      </a:accent3>
      <a:accent4>
        <a:srgbClr val="F4A261"/>
      </a:accent4>
      <a:accent5>
        <a:srgbClr val="E76F51"/>
      </a:accent5>
      <a:accent6>
        <a:srgbClr val="8D248D"/>
      </a:accent6>
      <a:hlink>
        <a:srgbClr val="2A9D8F"/>
      </a:hlink>
      <a:folHlink>
        <a:srgbClr val="000000"/>
      </a:folHlink>
    </a:clrScheme>
    <a:fontScheme name="Custom 78">
      <a:majorFont>
        <a:latin typeface="Montserrat"/>
        <a:ea typeface=""/>
        <a:cs typeface=""/>
      </a:majorFont>
      <a:minorFont>
        <a:latin typeface="Montserrat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Meaningful Template">
  <a:themeElements>
    <a:clrScheme name="Meaningful Template">
      <a:dk1>
        <a:srgbClr val="000000"/>
      </a:dk1>
      <a:lt1>
        <a:srgbClr val="FFFFFF"/>
      </a:lt1>
      <a:dk2>
        <a:srgbClr val="5E6970"/>
      </a:dk2>
      <a:lt2>
        <a:srgbClr val="FFFFFF"/>
      </a:lt2>
      <a:accent1>
        <a:srgbClr val="264653"/>
      </a:accent1>
      <a:accent2>
        <a:srgbClr val="2A9D8F"/>
      </a:accent2>
      <a:accent3>
        <a:srgbClr val="E9C46A"/>
      </a:accent3>
      <a:accent4>
        <a:srgbClr val="F4A261"/>
      </a:accent4>
      <a:accent5>
        <a:srgbClr val="E76F51"/>
      </a:accent5>
      <a:accent6>
        <a:srgbClr val="8D248D"/>
      </a:accent6>
      <a:hlink>
        <a:srgbClr val="2A9D8F"/>
      </a:hlink>
      <a:folHlink>
        <a:srgbClr val="000000"/>
      </a:folHlink>
    </a:clrScheme>
    <a:fontScheme name="Custom 88">
      <a:majorFont>
        <a:latin typeface="Montserrat SemiBold"/>
        <a:ea typeface=""/>
        <a:cs typeface=""/>
      </a:majorFont>
      <a:minorFont>
        <a:latin typeface="Montserrat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21">
      <a:dk1>
        <a:srgbClr val="664690"/>
      </a:dk1>
      <a:lt1>
        <a:srgbClr val="FFFFFF"/>
      </a:lt1>
      <a:dk2>
        <a:srgbClr val="664690"/>
      </a:dk2>
      <a:lt2>
        <a:srgbClr val="FFFFFF"/>
      </a:lt2>
      <a:accent1>
        <a:srgbClr val="664690"/>
      </a:accent1>
      <a:accent2>
        <a:srgbClr val="856CA6"/>
      </a:accent2>
      <a:accent3>
        <a:srgbClr val="A391BC"/>
      </a:accent3>
      <a:accent4>
        <a:srgbClr val="C2B5D3"/>
      </a:accent4>
      <a:accent5>
        <a:srgbClr val="E0DAE9"/>
      </a:accent5>
      <a:accent6>
        <a:srgbClr val="EFECF3"/>
      </a:accent6>
      <a:hlink>
        <a:srgbClr val="442583"/>
      </a:hlink>
      <a:folHlink>
        <a:srgbClr val="6646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21">
      <a:dk1>
        <a:srgbClr val="664690"/>
      </a:dk1>
      <a:lt1>
        <a:srgbClr val="FFFFFF"/>
      </a:lt1>
      <a:dk2>
        <a:srgbClr val="664690"/>
      </a:dk2>
      <a:lt2>
        <a:srgbClr val="FFFFFF"/>
      </a:lt2>
      <a:accent1>
        <a:srgbClr val="664690"/>
      </a:accent1>
      <a:accent2>
        <a:srgbClr val="856CA6"/>
      </a:accent2>
      <a:accent3>
        <a:srgbClr val="A391BC"/>
      </a:accent3>
      <a:accent4>
        <a:srgbClr val="C2B5D3"/>
      </a:accent4>
      <a:accent5>
        <a:srgbClr val="E0DAE9"/>
      </a:accent5>
      <a:accent6>
        <a:srgbClr val="EFECF3"/>
      </a:accent6>
      <a:hlink>
        <a:srgbClr val="442583"/>
      </a:hlink>
      <a:folHlink>
        <a:srgbClr val="6646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Custom 21">
      <a:dk1>
        <a:srgbClr val="664690"/>
      </a:dk1>
      <a:lt1>
        <a:srgbClr val="FFFFFF"/>
      </a:lt1>
      <a:dk2>
        <a:srgbClr val="664690"/>
      </a:dk2>
      <a:lt2>
        <a:srgbClr val="FFFFFF"/>
      </a:lt2>
      <a:accent1>
        <a:srgbClr val="664690"/>
      </a:accent1>
      <a:accent2>
        <a:srgbClr val="856CA6"/>
      </a:accent2>
      <a:accent3>
        <a:srgbClr val="A391BC"/>
      </a:accent3>
      <a:accent4>
        <a:srgbClr val="C2B5D3"/>
      </a:accent4>
      <a:accent5>
        <a:srgbClr val="E0DAE9"/>
      </a:accent5>
      <a:accent6>
        <a:srgbClr val="EFECF3"/>
      </a:accent6>
      <a:hlink>
        <a:srgbClr val="442583"/>
      </a:hlink>
      <a:folHlink>
        <a:srgbClr val="6646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2919</Words>
  <Application>Microsoft Office PowerPoint</Application>
  <PresentationFormat>Widescreen</PresentationFormat>
  <Paragraphs>394</Paragraphs>
  <Slides>27</Slides>
  <Notes>25</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27</vt:i4>
      </vt:variant>
    </vt:vector>
  </HeadingPairs>
  <TitlesOfParts>
    <vt:vector size="48" baseType="lpstr">
      <vt:lpstr>Aptos</vt:lpstr>
      <vt:lpstr>Arial</vt:lpstr>
      <vt:lpstr>Arial Nova</vt:lpstr>
      <vt:lpstr>Arial,Sans-Serif</vt:lpstr>
      <vt:lpstr>Calibri</vt:lpstr>
      <vt:lpstr>Calibri Light</vt:lpstr>
      <vt:lpstr>Montserrat</vt:lpstr>
      <vt:lpstr>Montserrat SemiBold</vt:lpstr>
      <vt:lpstr>Source Sans Pro</vt:lpstr>
      <vt:lpstr>Source Sans Pro Black</vt:lpstr>
      <vt:lpstr>Times New Roman</vt:lpstr>
      <vt:lpstr>Trebuchet MS</vt:lpstr>
      <vt:lpstr>Verdana</vt:lpstr>
      <vt:lpstr>Verdana Pro Cond Semibold</vt:lpstr>
      <vt:lpstr>Wingdings</vt:lpstr>
      <vt:lpstr>1_Meaningful Template</vt:lpstr>
      <vt:lpstr>3_Meaningful Template</vt:lpstr>
      <vt:lpstr>Office Theme</vt:lpstr>
      <vt:lpstr>1_Office Theme</vt:lpstr>
      <vt:lpstr>Office Theme</vt:lpstr>
      <vt:lpstr>1_Office Theme</vt:lpstr>
      <vt:lpstr>Izglītības un zinātnes ministrijas iespējas un izaicinājumi ANO konvencijas ieviešanā – ziņotājs Izglītības un zinātnes ministrija</vt:lpstr>
      <vt:lpstr>Izglītības attīstības pamatnostādnes 2021.-2027. gadam "Nākotnes prasmes nākotnes sabiedrībai" virsmērķis       Izglītības likums   Sporta likums     Vispārējās izglītības likums     Ministru kabineta 2019.gada noteikumi Nr. 556 “Prasības vispārējās izglītības iestādēm, lai to īstenotajās izglītības programmās uzņemtu izglītojamos ar speciālām vajadzībām”      </vt:lpstr>
      <vt:lpstr>Skolēniem,  kuriem ir  noteikta speciālās  izglītības programmas  apguve, apgūst to  iekļaujoši  vispārizglītojošās  skolās </vt:lpstr>
      <vt:lpstr>Speciālās izglītības iestāžu skaits un izglītojamie  </vt:lpstr>
      <vt:lpstr>Izglītojamo skaits profesionālās pamatizglītības programmās 2024./2025.m.g.</vt:lpstr>
      <vt:lpstr>      Skolēnu ar speciālām vajadzībām iekļaušana vispārizglītojošajās skolās       </vt:lpstr>
      <vt:lpstr>Asistenta pakalpojums izglītības iestādē</vt:lpstr>
      <vt:lpstr>Izglītojamo ar speciālajām vajadzībām skaits profesionālās izglītības programmās uz 01.10.2024.*</vt:lpstr>
      <vt:lpstr>Pedagogu profesionālā pilnveide  </vt:lpstr>
      <vt:lpstr>ES FONDU INVESTĪCIJAS IEKĻAUŠANAS ATBALSTAM vispārējās izglītības sistēmā (I)</vt:lpstr>
      <vt:lpstr>ES FONDU INVESTĪCIJAS MĀCĪBU VIDES UZLABOŠANAI, t.sk. PIEEJAMĪBAI 2021-2027 (II)  VISPĀRĒJĀ IZGLĪTĪBA</vt:lpstr>
      <vt:lpstr>ES FONDU INVESTĪCIJAS MĀCĪBU VIDES UZLABOŠANAI, t.sk. PIEEJAMĪBAI 2021-2027 (III)​ ​ AUGSTĀKĀ IZGLĪTĪBA</vt:lpstr>
      <vt:lpstr>Augstākajā izglītībā studiju vidi izvērtē arī studiju programmu un augstskolu akreditācijas procesā</vt:lpstr>
      <vt:lpstr>Atbalsta mehānismi personām ar speciālām vajadzībām</vt:lpstr>
      <vt:lpstr>Studējošo ar īpašām vajadzībām iekļaušana augstākajā izglītībā </vt:lpstr>
      <vt:lpstr>Speciālās izglītības pedagogu sagatavošana </vt:lpstr>
      <vt:lpstr>Studējošo skaits speciālās izglītības studiju programmās </vt:lpstr>
      <vt:lpstr>Izglītojamo grupas ar ierobežotām iespējām (ERASMUS+ mobilitāte) </vt:lpstr>
      <vt:lpstr>Iekļaujošas izglītības princips – ERASMUS+ mobilitātē</vt:lpstr>
      <vt:lpstr>Iekļaujošas izglītības princips – ERASMUS+ mobilitātē</vt:lpstr>
      <vt:lpstr>Valsts pētījuma programmas – uzmanība pievērsta arī iekļaujošai izglītībai un atbalstam​</vt:lpstr>
      <vt:lpstr>Atbalsta pasākumi jaunatnes jomā</vt:lpstr>
      <vt:lpstr>Dotācija biedrībai "Latvijas Paralimpiskā komiteja"</vt:lpstr>
      <vt:lpstr>Augstākās izglītības piedāvājums pielāgotā sporta jomā  RSU LSPA</vt:lpstr>
      <vt:lpstr>Bērni un jaunieši profesionālās ievirzes sporta izglītības iestādēs</vt:lpstr>
      <vt:lpstr>PowerPoint Presentation</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NOSAUKUMS</dc:title>
  <dc:creator>Egita Diure</dc:creator>
  <cp:lastModifiedBy>Kristīne Niedre-Lathere</cp:lastModifiedBy>
  <cp:revision>3</cp:revision>
  <dcterms:modified xsi:type="dcterms:W3CDTF">2024-12-17T16:19:07Z</dcterms:modified>
</cp:coreProperties>
</file>