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3"/>
  </p:notesMasterIdLst>
  <p:sldIdLst>
    <p:sldId id="411" r:id="rId3"/>
    <p:sldId id="297" r:id="rId4"/>
    <p:sldId id="422" r:id="rId5"/>
    <p:sldId id="420" r:id="rId6"/>
    <p:sldId id="427" r:id="rId7"/>
    <p:sldId id="424" r:id="rId8"/>
    <p:sldId id="426" r:id="rId9"/>
    <p:sldId id="419" r:id="rId10"/>
    <p:sldId id="418" r:id="rId11"/>
    <p:sldId id="356" r:id="rId12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eta Pikše" initials="IP" lastIdx="1" clrIdx="0">
    <p:extLst>
      <p:ext uri="{19B8F6BF-5375-455C-9EA6-DF929625EA0E}">
        <p15:presenceInfo xmlns:p15="http://schemas.microsoft.com/office/powerpoint/2012/main" userId="S-1-5-21-738795142-1242532775-405837587-64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itd-01.lm.local\LMshared\BUDZETS\Ilgst_iepirk_2022_2024_un_HOSPISS_un_GRM_DAC\LNS_LNB_Vaivari_statistika\1_SRP_RR_2013_2023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itd-01.lm.local\LMshared\BUDZETS\Ilgst_iepirk_2022_2024_un_HOSPISS_un_GRM_DAC\LNS_LNB_Vaivari_statistika\1_SRP_RR_2013_2023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441970703674036E-2"/>
          <c:y val="0.14168227608513401"/>
          <c:w val="0.88226257553252807"/>
          <c:h val="0.720057548327793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'12_TPL'!$X$12</c:f>
              <c:strCache>
                <c:ptCount val="1"/>
                <c:pt idx="0">
                  <c:v>Vaivaru TPC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'12_TPL'!$Y$11:$AC$11</c:f>
              <c:strCache>
                <c:ptCount val="5"/>
                <c:pt idx="0">
                  <c:v>2019.gadā</c:v>
                </c:pt>
                <c:pt idx="1">
                  <c:v>2020.gadā</c:v>
                </c:pt>
                <c:pt idx="2">
                  <c:v>2021.gadā</c:v>
                </c:pt>
                <c:pt idx="3">
                  <c:v>2022.gadā</c:v>
                </c:pt>
                <c:pt idx="4">
                  <c:v>2023.gadā</c:v>
                </c:pt>
              </c:strCache>
            </c:strRef>
          </c:cat>
          <c:val>
            <c:numRef>
              <c:f>'12_TPL'!$Y$12:$AC$12</c:f>
              <c:numCache>
                <c:formatCode>General</c:formatCode>
                <c:ptCount val="5"/>
                <c:pt idx="0">
                  <c:v>14195</c:v>
                </c:pt>
                <c:pt idx="1">
                  <c:v>12249</c:v>
                </c:pt>
                <c:pt idx="2">
                  <c:v>12730</c:v>
                </c:pt>
                <c:pt idx="3" formatCode="#,##0">
                  <c:v>14014</c:v>
                </c:pt>
                <c:pt idx="4" formatCode="#,##0">
                  <c:v>17005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69-46F9-82B6-D0D91EA833A4}"/>
            </c:ext>
          </c:extLst>
        </c:ser>
        <c:ser>
          <c:idx val="1"/>
          <c:order val="1"/>
          <c:tx>
            <c:strRef>
              <c:f>'12_TPL'!$X$13</c:f>
              <c:strCache>
                <c:ptCount val="1"/>
                <c:pt idx="0">
                  <c:v>LNB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'12_TPL'!$Y$11:$AC$11</c:f>
              <c:strCache>
                <c:ptCount val="5"/>
                <c:pt idx="0">
                  <c:v>2019.gadā</c:v>
                </c:pt>
                <c:pt idx="1">
                  <c:v>2020.gadā</c:v>
                </c:pt>
                <c:pt idx="2">
                  <c:v>2021.gadā</c:v>
                </c:pt>
                <c:pt idx="3">
                  <c:v>2022.gadā</c:v>
                </c:pt>
                <c:pt idx="4">
                  <c:v>2023.gadā</c:v>
                </c:pt>
              </c:strCache>
            </c:strRef>
          </c:cat>
          <c:val>
            <c:numRef>
              <c:f>'12_TPL'!$Y$13:$AC$13</c:f>
              <c:numCache>
                <c:formatCode>General</c:formatCode>
                <c:ptCount val="5"/>
                <c:pt idx="0">
                  <c:v>5128</c:v>
                </c:pt>
                <c:pt idx="1">
                  <c:v>4120</c:v>
                </c:pt>
                <c:pt idx="2">
                  <c:v>4353</c:v>
                </c:pt>
                <c:pt idx="3">
                  <c:v>4834</c:v>
                </c:pt>
                <c:pt idx="4">
                  <c:v>6168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69-46F9-82B6-D0D91EA833A4}"/>
            </c:ext>
          </c:extLst>
        </c:ser>
        <c:ser>
          <c:idx val="2"/>
          <c:order val="2"/>
          <c:tx>
            <c:strRef>
              <c:f>'12_TPL'!$X$14</c:f>
              <c:strCache>
                <c:ptCount val="1"/>
                <c:pt idx="0">
                  <c:v>LNS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'12_TPL'!$Y$11:$AC$11</c:f>
              <c:strCache>
                <c:ptCount val="5"/>
                <c:pt idx="0">
                  <c:v>2019.gadā</c:v>
                </c:pt>
                <c:pt idx="1">
                  <c:v>2020.gadā</c:v>
                </c:pt>
                <c:pt idx="2">
                  <c:v>2021.gadā</c:v>
                </c:pt>
                <c:pt idx="3">
                  <c:v>2022.gadā</c:v>
                </c:pt>
                <c:pt idx="4">
                  <c:v>2023.gadā</c:v>
                </c:pt>
              </c:strCache>
            </c:strRef>
          </c:cat>
          <c:val>
            <c:numRef>
              <c:f>'12_TPL'!$Y$14:$AC$14</c:f>
              <c:numCache>
                <c:formatCode>General</c:formatCode>
                <c:ptCount val="5"/>
                <c:pt idx="0">
                  <c:v>2861</c:v>
                </c:pt>
                <c:pt idx="1">
                  <c:v>1391</c:v>
                </c:pt>
                <c:pt idx="2">
                  <c:v>2532</c:v>
                </c:pt>
                <c:pt idx="3">
                  <c:v>3643</c:v>
                </c:pt>
                <c:pt idx="4">
                  <c:v>4389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69-46F9-82B6-D0D91EA833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9981696"/>
        <c:axId val="320004576"/>
      </c:barChart>
      <c:catAx>
        <c:axId val="31998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0004576"/>
        <c:crosses val="autoZero"/>
        <c:auto val="1"/>
        <c:lblAlgn val="ctr"/>
        <c:lblOffset val="100"/>
        <c:noMultiLvlLbl val="0"/>
      </c:catAx>
      <c:valAx>
        <c:axId val="32000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1998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184194000289839"/>
          <c:y val="0.93054381519141249"/>
          <c:w val="0.24245108931935655"/>
          <c:h val="5.4937130207110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'12_TPL'!$W$168</c:f>
              <c:strCache>
                <c:ptCount val="1"/>
                <c:pt idx="0">
                  <c:v>Kopā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'12_TPL'!$X$167:$AB$167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9mēn. 2024</c:v>
                </c:pt>
              </c:strCache>
            </c:strRef>
          </c:cat>
          <c:val>
            <c:numRef>
              <c:f>'12_TPL'!$X$168:$AB$168</c:f>
              <c:numCache>
                <c:formatCode>General</c:formatCode>
                <c:ptCount val="5"/>
                <c:pt idx="0">
                  <c:v>7359</c:v>
                </c:pt>
                <c:pt idx="1">
                  <c:v>6726</c:v>
                </c:pt>
                <c:pt idx="2">
                  <c:v>8000</c:v>
                </c:pt>
                <c:pt idx="3">
                  <c:v>6771</c:v>
                </c:pt>
                <c:pt idx="4">
                  <c:v>6797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B5-4B07-B46F-0F3A47A3FC6E}"/>
            </c:ext>
          </c:extLst>
        </c:ser>
        <c:ser>
          <c:idx val="1"/>
          <c:order val="1"/>
          <c:tx>
            <c:strRef>
              <c:f>'12_TPL'!$W$169</c:f>
              <c:strCache>
                <c:ptCount val="1"/>
                <c:pt idx="0">
                  <c:v>Vaivaru TPC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'12_TPL'!$X$167:$AB$167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9mēn. 2024</c:v>
                </c:pt>
              </c:strCache>
            </c:strRef>
          </c:cat>
          <c:val>
            <c:numRef>
              <c:f>'12_TPL'!$X$169:$AB$169</c:f>
              <c:numCache>
                <c:formatCode>General</c:formatCode>
                <c:ptCount val="5"/>
                <c:pt idx="0">
                  <c:v>3079</c:v>
                </c:pt>
                <c:pt idx="1">
                  <c:v>2860</c:v>
                </c:pt>
                <c:pt idx="2">
                  <c:v>4409</c:v>
                </c:pt>
                <c:pt idx="3">
                  <c:v>4819</c:v>
                </c:pt>
                <c:pt idx="4">
                  <c:v>5586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B5-4B07-B46F-0F3A47A3FC6E}"/>
            </c:ext>
          </c:extLst>
        </c:ser>
        <c:ser>
          <c:idx val="2"/>
          <c:order val="2"/>
          <c:tx>
            <c:strRef>
              <c:f>'12_TPL'!$W$170</c:f>
              <c:strCache>
                <c:ptCount val="1"/>
                <c:pt idx="0">
                  <c:v>LNS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'12_TPL'!$X$167:$AB$167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9mēn. 2024</c:v>
                </c:pt>
              </c:strCache>
            </c:strRef>
          </c:cat>
          <c:val>
            <c:numRef>
              <c:f>'12_TPL'!$X$170:$AB$170</c:f>
              <c:numCache>
                <c:formatCode>General</c:formatCode>
                <c:ptCount val="5"/>
                <c:pt idx="0">
                  <c:v>3803</c:v>
                </c:pt>
                <c:pt idx="1">
                  <c:v>2972</c:v>
                </c:pt>
                <c:pt idx="2">
                  <c:v>2608</c:v>
                </c:pt>
                <c:pt idx="3">
                  <c:v>1344</c:v>
                </c:pt>
                <c:pt idx="4">
                  <c:v>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B5-4B07-B46F-0F3A47A3FC6E}"/>
            </c:ext>
          </c:extLst>
        </c:ser>
        <c:ser>
          <c:idx val="3"/>
          <c:order val="3"/>
          <c:tx>
            <c:strRef>
              <c:f>'12_TPL'!$W$171</c:f>
              <c:strCache>
                <c:ptCount val="1"/>
                <c:pt idx="0">
                  <c:v>LNB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'12_TPL'!$X$167:$AB$167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9mēn. 2024</c:v>
                </c:pt>
              </c:strCache>
            </c:strRef>
          </c:cat>
          <c:val>
            <c:numRef>
              <c:f>'12_TPL'!$X$171:$AB$171</c:f>
              <c:numCache>
                <c:formatCode>General</c:formatCode>
                <c:ptCount val="5"/>
                <c:pt idx="0">
                  <c:v>477</c:v>
                </c:pt>
                <c:pt idx="1">
                  <c:v>894</c:v>
                </c:pt>
                <c:pt idx="2">
                  <c:v>983</c:v>
                </c:pt>
                <c:pt idx="3">
                  <c:v>608</c:v>
                </c:pt>
                <c:pt idx="4">
                  <c:v>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B5-4B07-B46F-0F3A47A3FC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6792960"/>
        <c:axId val="616792128"/>
      </c:barChart>
      <c:catAx>
        <c:axId val="6167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16792128"/>
        <c:crosses val="autoZero"/>
        <c:auto val="1"/>
        <c:lblAlgn val="ctr"/>
        <c:lblOffset val="100"/>
        <c:noMultiLvlLbl val="0"/>
      </c:catAx>
      <c:valAx>
        <c:axId val="616792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1679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2660A-2CA8-49CF-BC1D-462DCF23BF3C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3D0EF-3AE0-4D18-8A9C-7CA2F0732D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623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Visilgāk (9 </a:t>
            </a:r>
            <a:r>
              <a:rPr lang="lv-LV" dirty="0" err="1"/>
              <a:t>mēn</a:t>
            </a:r>
            <a:r>
              <a:rPr lang="lv-LV" dirty="0"/>
              <a:t>) gaida pēc dzirde aparātiem, personīgās pārvietošanās TPL 5 mēneši, 4 mēneši </a:t>
            </a:r>
            <a:r>
              <a:rPr lang="lv-LV"/>
              <a:t>personīgā aprūpe.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79807C-B998-4A44-9B2C-37A9252F467D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5359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lv-LV" sz="2800" b="1" dirty="0"/>
              <a:t>Pieprasījums pēc TPL pakalpojuma aug ik gadu. Katru gadu personu skaits, kas stājas rindā pēc TPL palielinās. 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A3D0EF-3AE0-4D18-8A9C-7CA2F0732D83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0583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Cenu</a:t>
            </a:r>
            <a:r>
              <a:rPr lang="en-US" dirty="0"/>
              <a:t>, </a:t>
            </a:r>
            <a:r>
              <a:rPr lang="en-US" dirty="0" err="1"/>
              <a:t>pakalpojumu</a:t>
            </a:r>
            <a:r>
              <a:rPr lang="en-US" dirty="0"/>
              <a:t>, </a:t>
            </a:r>
            <a:r>
              <a:rPr lang="en-US" dirty="0" err="1"/>
              <a:t>darbaspēka</a:t>
            </a:r>
            <a:r>
              <a:rPr lang="en-US" dirty="0"/>
              <a:t> </a:t>
            </a:r>
            <a:r>
              <a:rPr lang="en-US" dirty="0" err="1"/>
              <a:t>izmaksas</a:t>
            </a:r>
            <a:r>
              <a:rPr lang="en-US" dirty="0"/>
              <a:t>, </a:t>
            </a:r>
            <a:r>
              <a:rPr lang="en-US" dirty="0" err="1"/>
              <a:t>darbaspēka</a:t>
            </a:r>
            <a:r>
              <a:rPr lang="en-US" dirty="0"/>
              <a:t> </a:t>
            </a:r>
            <a:r>
              <a:rPr lang="en-US" dirty="0" err="1"/>
              <a:t>pieejamība</a:t>
            </a:r>
            <a:r>
              <a:rPr lang="en-US" dirty="0"/>
              <a:t> </a:t>
            </a:r>
            <a:r>
              <a:rPr lang="en-US" dirty="0" err="1"/>
              <a:t>trūkums</a:t>
            </a:r>
            <a:r>
              <a:rPr lang="en-US" dirty="0"/>
              <a:t> (</a:t>
            </a:r>
            <a:r>
              <a:rPr lang="en-US" dirty="0" err="1"/>
              <a:t>tehniskie</a:t>
            </a:r>
            <a:r>
              <a:rPr lang="en-US" dirty="0"/>
              <a:t> </a:t>
            </a:r>
            <a:r>
              <a:rPr lang="en-US" dirty="0" err="1"/>
              <a:t>ortopēdi</a:t>
            </a:r>
            <a:r>
              <a:rPr lang="en-US" dirty="0"/>
              <a:t>), </a:t>
            </a:r>
            <a:r>
              <a:rPr lang="en-US" dirty="0" err="1"/>
              <a:t>pakalpoj</a:t>
            </a:r>
            <a:r>
              <a:rPr lang="lv-LV" dirty="0"/>
              <a:t>u</a:t>
            </a:r>
            <a:r>
              <a:rPr lang="en-US" dirty="0"/>
              <a:t>mu F</a:t>
            </a:r>
            <a:r>
              <a:rPr lang="lv-LV" dirty="0" err="1"/>
              <a:t>unkcionālais</a:t>
            </a:r>
            <a:r>
              <a:rPr lang="en-US" dirty="0"/>
              <a:t> specialist</a:t>
            </a:r>
            <a:r>
              <a:rPr lang="lv-LV" dirty="0"/>
              <a:t>s</a:t>
            </a:r>
            <a:r>
              <a:rPr lang="en-US" dirty="0"/>
              <a:t> var </a:t>
            </a:r>
            <a:r>
              <a:rPr lang="en-US" dirty="0" err="1"/>
              <a:t>izrakstīt</a:t>
            </a:r>
            <a:r>
              <a:rPr lang="en-US" dirty="0"/>
              <a:t> no 2024.gada</a:t>
            </a: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A3D0EF-3AE0-4D18-8A9C-7CA2F0732D83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3568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Preču</a:t>
            </a:r>
            <a:r>
              <a:rPr lang="en-US" dirty="0"/>
              <a:t>, </a:t>
            </a:r>
            <a:r>
              <a:rPr lang="en-US" dirty="0" err="1"/>
              <a:t>pakalpojumu</a:t>
            </a:r>
            <a:r>
              <a:rPr lang="en-US" dirty="0"/>
              <a:t>, </a:t>
            </a:r>
            <a:r>
              <a:rPr lang="en-US" dirty="0" err="1"/>
              <a:t>darbaspēka</a:t>
            </a:r>
            <a:r>
              <a:rPr lang="en-US" dirty="0"/>
              <a:t> </a:t>
            </a:r>
            <a:r>
              <a:rPr lang="en-US" dirty="0" err="1"/>
              <a:t>izmaksu</a:t>
            </a:r>
            <a:r>
              <a:rPr lang="en-US" dirty="0"/>
              <a:t> </a:t>
            </a:r>
            <a:r>
              <a:rPr lang="en-US" dirty="0" err="1"/>
              <a:t>pieaugums</a:t>
            </a:r>
            <a:r>
              <a:rPr lang="en-US" dirty="0"/>
              <a:t>, F</a:t>
            </a:r>
            <a:r>
              <a:rPr lang="lv-LV" dirty="0" err="1"/>
              <a:t>unkcionālo</a:t>
            </a:r>
            <a:r>
              <a:rPr lang="lv-LV" dirty="0"/>
              <a:t> </a:t>
            </a:r>
            <a:r>
              <a:rPr lang="en-US" dirty="0" err="1"/>
              <a:t>speciālistu</a:t>
            </a:r>
            <a:r>
              <a:rPr lang="en-US" dirty="0"/>
              <a:t> </a:t>
            </a:r>
            <a:r>
              <a:rPr lang="en-US" dirty="0" err="1"/>
              <a:t>atzinumi</a:t>
            </a:r>
            <a:r>
              <a:rPr lang="en-US" dirty="0"/>
              <a:t> no 2024.gada, </a:t>
            </a:r>
            <a:r>
              <a:rPr lang="en-US" dirty="0" err="1"/>
              <a:t>kvalificēta</a:t>
            </a:r>
            <a:r>
              <a:rPr lang="en-US" dirty="0"/>
              <a:t> </a:t>
            </a:r>
            <a:r>
              <a:rPr lang="en-US" dirty="0" err="1"/>
              <a:t>darbas</a:t>
            </a:r>
            <a:r>
              <a:rPr lang="en-US" dirty="0"/>
              <a:t> </a:t>
            </a:r>
            <a:r>
              <a:rPr lang="en-US" dirty="0" err="1"/>
              <a:t>pēka</a:t>
            </a:r>
            <a:r>
              <a:rPr lang="en-US" dirty="0"/>
              <a:t> </a:t>
            </a:r>
            <a:r>
              <a:rPr lang="en-US" dirty="0" err="1"/>
              <a:t>trūkums</a:t>
            </a:r>
            <a:r>
              <a:rPr lang="en-US" dirty="0"/>
              <a:t>, </a:t>
            </a:r>
            <a:r>
              <a:rPr lang="en-US" dirty="0" err="1"/>
              <a:t>nepieciešamība</a:t>
            </a:r>
            <a:r>
              <a:rPr lang="en-US" dirty="0"/>
              <a:t> </a:t>
            </a:r>
            <a:r>
              <a:rPr lang="en-US" dirty="0" err="1"/>
              <a:t>pārskatīt</a:t>
            </a:r>
            <a:r>
              <a:rPr lang="en-US" dirty="0"/>
              <a:t> a</a:t>
            </a:r>
            <a:r>
              <a:rPr lang="lv-LV" dirty="0" err="1"/>
              <a:t>dministratīvos</a:t>
            </a:r>
            <a:r>
              <a:rPr lang="en-US" dirty="0"/>
              <a:t> </a:t>
            </a:r>
            <a:r>
              <a:rPr lang="en-US" dirty="0" err="1"/>
              <a:t>procesus</a:t>
            </a: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A3D0EF-3AE0-4D18-8A9C-7CA2F0732D83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750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LM administratīvā kapacitāte</a:t>
            </a: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A3D0EF-3AE0-4D18-8A9C-7CA2F0732D83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8397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C5FC9316-57E6-4452-83F1-886065608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9375" y="739775"/>
            <a:ext cx="6577013" cy="37004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468B0686-8CF1-43A9-B8CB-22E355DE9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B30F44A2-5FE9-478F-AA5A-8A84D253DF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0C6655-BDBE-4C88-B4B0-1FFD66752D46}" type="slidenum">
              <a:rPr kumimoji="0" lang="lv-LV" alt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lv-LV" alt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395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740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Rediģēt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266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1865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75984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21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5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96522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9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14292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13A4396C-C06C-454D-BC99-AB28B71116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C437809D-509D-4C6B-A36F-7B1BBE08E2E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9E258AD-3F00-4F0E-B7D3-96DE66CE7982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1"/>
            <a:ext cx="10363200" cy="1036639"/>
          </a:xfrm>
          <a:prstGeom prst="rect">
            <a:avLst/>
          </a:prstGeom>
        </p:spPr>
        <p:txBody>
          <a:bodyPr lIns="125276" tIns="62639" rIns="125276" bIns="6263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867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3"/>
          </a:xfrm>
        </p:spPr>
        <p:txBody>
          <a:bodyPr anchor="t">
            <a:normAutofit/>
          </a:bodyPr>
          <a:lstStyle>
            <a:lvl1pPr algn="ctr">
              <a:defRPr sz="4267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867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7"/>
            <a:ext cx="10363200" cy="639763"/>
          </a:xfrm>
        </p:spPr>
        <p:txBody>
          <a:bodyPr>
            <a:normAutofit/>
          </a:bodyPr>
          <a:lstStyle>
            <a:lvl1pPr marL="0" indent="0" algn="ctr">
              <a:buNone/>
              <a:defRPr sz="18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268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D38DD06D-0377-4A68-9F55-481296E2BC7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3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0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667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667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667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28009D6-9854-44C0-BAE5-AE59B3370AA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C860470-37E6-4679-A21E-A0A02C3AC70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632901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52DB523E-A18C-4A18-A371-535AA21014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32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26368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25273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7910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50547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13184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75821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38457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501094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22499CD3-F78B-4418-930F-8BFC8D2AF66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D42B856-6FF6-4488-A423-71E3124A46B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63250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7E2A3BD-593F-4AA4-B7C4-15319573DB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0"/>
            <a:ext cx="3860800" cy="4373565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0"/>
            <a:ext cx="3962400" cy="4373573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D110235C-DAA8-488F-9B2E-F01F57E28DF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E75ABE8-7094-401F-8BBD-82E79573FA8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06304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B02AE90B-A515-4647-9AFC-73EC73337B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3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3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66055B75-48AB-44A3-BD60-C7449C3FB0C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E270244-AD7D-4B05-90D3-BA0A23EDF19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373381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CF2CC55-6A0B-451E-8D87-B47E6A4D42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E38E97F-F0EA-4C68-9AAD-204D77A4E11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5A92AD2-18D0-44F5-BB6B-D6CFA0D9790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39326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334945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4D9F71F7-7342-42BB-A366-2C7C79E55B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41ABBF7-7D32-4F8B-94E2-1C3C8B9E6A3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FC30F6D-9ECB-4DF6-B179-295B2D3D105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61596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2B01B3-8F75-4558-848B-40FCBCC20B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3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5"/>
            <a:ext cx="4359563" cy="5853128"/>
          </a:xfrm>
        </p:spPr>
        <p:txBody>
          <a:bodyPr>
            <a:normAutofit/>
          </a:bodyPr>
          <a:lstStyle>
            <a:lvl1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1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26368" indent="0">
              <a:buNone/>
              <a:defRPr sz="1600"/>
            </a:lvl2pPr>
            <a:lvl3pPr marL="1252735" indent="0">
              <a:buNone/>
              <a:defRPr sz="1333"/>
            </a:lvl3pPr>
            <a:lvl4pPr marL="1879106" indent="0">
              <a:buNone/>
              <a:defRPr sz="1333"/>
            </a:lvl4pPr>
            <a:lvl5pPr marL="2505473" indent="0">
              <a:buNone/>
              <a:defRPr sz="1333"/>
            </a:lvl5pPr>
            <a:lvl6pPr marL="3131842" indent="0">
              <a:buNone/>
              <a:defRPr sz="1333"/>
            </a:lvl6pPr>
            <a:lvl7pPr marL="3758211" indent="0">
              <a:buNone/>
              <a:defRPr sz="1333"/>
            </a:lvl7pPr>
            <a:lvl8pPr marL="4384577" indent="0">
              <a:buNone/>
              <a:defRPr sz="1333"/>
            </a:lvl8pPr>
            <a:lvl9pPr marL="501094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333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E50F3C1B-5D16-4535-8353-59CA414786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333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A186588-1B35-4C36-9AB8-8D9604B7A7F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21004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07C433A3-641E-4AD1-A035-7132951606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F524687F-8ED9-4EE0-8975-A61E449E2D4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867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7"/>
            <a:ext cx="10363200" cy="639763"/>
          </a:xfrm>
        </p:spPr>
        <p:txBody>
          <a:bodyPr>
            <a:normAutofit/>
          </a:bodyPr>
          <a:lstStyle>
            <a:lvl1pPr marL="0" indent="0" algn="ctr">
              <a:buNone/>
              <a:defRPr sz="18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461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A9D518F-3ECB-40E8-85B8-E70F0B45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C8C5183-E2AC-4F8E-9A59-020C18E10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6ED3D46-47A8-4466-84AA-C38668B08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D27A3-B953-4C9B-896F-AD7114CB3C4C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0644709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21" y="1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3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3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E2E93BB-F19C-4E25-9826-CBABABD0797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8436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488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717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7692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2243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752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364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049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B7D9F-9181-4862-8327-B96DC9515B52}" type="datetimeFigureOut">
              <a:rPr lang="lv-LV" smtClean="0"/>
              <a:t>28.12.2024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FFCF7-2C21-4A2B-A758-3C324D39A8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866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A06E9A9-C3BB-4402-B2CA-9C4AA3F362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EEA417F-04B8-4FBB-A8A5-292B4448F9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4B6B7-77AF-46AF-A8F6-CBB9F3010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8AF27-8525-46F0-A5B7-6A37729B1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1252735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9B8D7-B487-4980-A3C8-E6CB60E9F2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E73F97F-15EF-44E9-A65A-982219B5AE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7112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defTabSz="1250919" rtl="0" eaLnBrk="0" fontAlgn="base" hangingPunct="0">
        <a:spcBef>
          <a:spcPct val="0"/>
        </a:spcBef>
        <a:spcAft>
          <a:spcPct val="0"/>
        </a:spcAft>
        <a:defRPr sz="60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1250919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MS PGothic" charset="0"/>
        </a:defRPr>
      </a:lvl2pPr>
      <a:lvl3pPr algn="ctr" defTabSz="1250919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MS PGothic" charset="0"/>
        </a:defRPr>
      </a:lvl3pPr>
      <a:lvl4pPr algn="ctr" defTabSz="1250919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MS PGothic" charset="0"/>
        </a:defRPr>
      </a:lvl4pPr>
      <a:lvl5pPr algn="ctr" defTabSz="1250919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MS PGothic" charset="0"/>
        </a:defRPr>
      </a:lvl5pPr>
      <a:lvl6pPr marL="609585" algn="ctr" defTabSz="1250919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imes New Roman" pitchFamily="18" charset="0"/>
        </a:defRPr>
      </a:lvl6pPr>
      <a:lvl7pPr marL="1219170" algn="ctr" defTabSz="1250919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imes New Roman" pitchFamily="18" charset="0"/>
        </a:defRPr>
      </a:lvl7pPr>
      <a:lvl8pPr marL="1828754" algn="ctr" defTabSz="1250919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imes New Roman" pitchFamily="18" charset="0"/>
        </a:defRPr>
      </a:lvl8pPr>
      <a:lvl9pPr marL="2438339" algn="ctr" defTabSz="1250919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Times New Roman" pitchFamily="18" charset="0"/>
        </a:defRPr>
      </a:lvl9pPr>
    </p:titleStyle>
    <p:bodyStyle>
      <a:lvl1pPr marL="467772" indent="-467772" algn="l" defTabSz="125091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1015975" indent="-389457" algn="l" defTabSz="125091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867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564178" indent="-311143" algn="l" defTabSz="125091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33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2190696" indent="-311143" algn="l" defTabSz="125091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533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817214" indent="-311143" algn="l" defTabSz="125091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533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3445027" indent="-313183" algn="l" defTabSz="1252735" rtl="0" eaLnBrk="1" latinLnBrk="0" hangingPunct="1">
        <a:spcBef>
          <a:spcPct val="20000"/>
        </a:spcBef>
        <a:buFont typeface="Arial" pitchFamily="34" charset="0"/>
        <a:buChar char="•"/>
        <a:defRPr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4071394" indent="-313183" algn="l" defTabSz="1252735" rtl="0" eaLnBrk="1" latinLnBrk="0" hangingPunct="1">
        <a:spcBef>
          <a:spcPct val="20000"/>
        </a:spcBef>
        <a:buFont typeface="Arial" pitchFamily="34" charset="0"/>
        <a:buChar char="•"/>
        <a:defRPr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697765" indent="-313183" algn="l" defTabSz="1252735" rtl="0" eaLnBrk="1" latinLnBrk="0" hangingPunct="1">
        <a:spcBef>
          <a:spcPct val="20000"/>
        </a:spcBef>
        <a:buFont typeface="Arial" pitchFamily="34" charset="0"/>
        <a:buChar char="•"/>
        <a:defRPr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5324130" indent="-313183" algn="l" defTabSz="1252735" rtl="0" eaLnBrk="1" latinLnBrk="0" hangingPunct="1">
        <a:spcBef>
          <a:spcPct val="20000"/>
        </a:spcBef>
        <a:buFont typeface="Arial" pitchFamily="34" charset="0"/>
        <a:buChar char="•"/>
        <a:defRPr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626368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252735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879106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505473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3131842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758211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4384577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5010948" algn="l" defTabSz="1252735" rtl="0" eaLnBrk="1" latinLnBrk="0" hangingPunct="1"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package" Target="../embeddings/Microsoft_Excel_Worksheet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pdb.mk.gov.lv/datubaze/petijums-par-tehnisko-paliglidzeklu-pakalpojuma-kvalitates-un-efektivitates-kriteriju-izstradi/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828801" y="3422708"/>
            <a:ext cx="8414657" cy="1704463"/>
          </a:xfrm>
        </p:spPr>
        <p:txBody>
          <a:bodyPr>
            <a:normAutofit/>
          </a:bodyPr>
          <a:lstStyle/>
          <a:p>
            <a:r>
              <a:rPr lang="lv-LV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Tehnisko palīglīdzekļu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aprite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pieejamība</a:t>
            </a:r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lv-LV" altLang="lv-LV" sz="3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09799" y="4648927"/>
            <a:ext cx="8939169" cy="1735137"/>
          </a:xfrm>
        </p:spPr>
        <p:txBody>
          <a:bodyPr>
            <a:normAutofit fontScale="55000" lnSpcReduction="20000"/>
          </a:bodyPr>
          <a:lstStyle/>
          <a:p>
            <a:pPr algn="r">
              <a:lnSpc>
                <a:spcPct val="80000"/>
              </a:lnSpc>
              <a:defRPr/>
            </a:pPr>
            <a:endParaRPr lang="lv-LV" altLang="lv-LV" sz="1800" dirty="0">
              <a:solidFill>
                <a:srgbClr val="005927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algn="r">
              <a:lnSpc>
                <a:spcPct val="80000"/>
              </a:lnSpc>
              <a:defRPr/>
            </a:pPr>
            <a:endParaRPr lang="lv-LV" altLang="lv-LV" sz="1800" dirty="0">
              <a:solidFill>
                <a:srgbClr val="005927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algn="r">
              <a:lnSpc>
                <a:spcPct val="80000"/>
              </a:lnSpc>
              <a:defRPr/>
            </a:pPr>
            <a:endParaRPr lang="lv-LV" altLang="lv-LV" sz="1800" dirty="0">
              <a:solidFill>
                <a:srgbClr val="005927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  <a:p>
            <a:pPr algn="r">
              <a:lnSpc>
                <a:spcPct val="80000"/>
              </a:lnSpc>
              <a:defRPr/>
            </a:pPr>
            <a:r>
              <a:rPr lang="en-US" altLang="lv-LV" sz="29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Ineta Pikše</a:t>
            </a:r>
            <a:endParaRPr lang="lv-LV" altLang="lv-LV" sz="2900" b="1" dirty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r">
              <a:lnSpc>
                <a:spcPct val="80000"/>
              </a:lnSpc>
              <a:defRPr/>
            </a:pPr>
            <a:r>
              <a:rPr lang="lv-LV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Labklājības ministrijas</a:t>
            </a:r>
          </a:p>
          <a:p>
            <a:pPr algn="r">
              <a:lnSpc>
                <a:spcPct val="80000"/>
              </a:lnSpc>
              <a:defRPr/>
            </a:pPr>
            <a:r>
              <a:rPr lang="lv-LV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Sociālo pakalpojumu </a:t>
            </a:r>
            <a:r>
              <a:rPr lang="en-US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un </a:t>
            </a:r>
            <a:r>
              <a:rPr lang="en-US" altLang="lv-LV" sz="2900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invaliditātes</a:t>
            </a:r>
            <a:r>
              <a:rPr lang="en-US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lv-LV" sz="2900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politikas</a:t>
            </a:r>
            <a:r>
              <a:rPr lang="en-US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lv-LV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departaments </a:t>
            </a:r>
          </a:p>
          <a:p>
            <a:pPr algn="r">
              <a:lnSpc>
                <a:spcPct val="80000"/>
              </a:lnSpc>
              <a:defRPr/>
            </a:pPr>
            <a:r>
              <a:rPr lang="en-US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18/12</a:t>
            </a:r>
            <a:r>
              <a:rPr lang="lv-LV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/202</a:t>
            </a:r>
            <a:r>
              <a:rPr lang="en-US" altLang="lv-LV" sz="2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4</a:t>
            </a:r>
            <a:endParaRPr lang="lv-LV" altLang="lv-LV" sz="2900" dirty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endParaRPr lang="lv-LV" altLang="lv-LV" sz="13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3583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>
            <a:extLst>
              <a:ext uri="{FF2B5EF4-FFF2-40B4-BE49-F238E27FC236}">
                <a16:creationId xmlns:a16="http://schemas.microsoft.com/office/drawing/2014/main" id="{3FA09AC4-F0B1-477B-A668-23397F396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973" y="3039149"/>
            <a:ext cx="8648055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125091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v-LV" altLang="en-US" sz="4267" b="1" dirty="0">
                <a:solidFill>
                  <a:srgbClr val="008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Paldies par uzmanību !</a:t>
            </a:r>
            <a:endParaRPr lang="en-GB" altLang="en-US" sz="4267" b="1" dirty="0">
              <a:solidFill>
                <a:srgbClr val="008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9836151" y="6324600"/>
            <a:ext cx="527051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32" indent="-285744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2971" indent="-228594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160" indent="-228594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349" indent="-228594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537" indent="-228594" defTabSz="93819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726" indent="-228594" defTabSz="93819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8914" indent="-228594" defTabSz="93819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103" indent="-228594" defTabSz="93819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569231-9ACB-4346-B874-371A32CE1D21}" type="slidenum">
              <a:rPr kumimoji="0" lang="en-US" altLang="lv-LV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lv-LV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Verdan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34" name="Rounded Rectangle 4"/>
          <p:cNvSpPr/>
          <p:nvPr/>
        </p:nvSpPr>
        <p:spPr>
          <a:xfrm>
            <a:off x="2851848" y="1685926"/>
            <a:ext cx="4658589" cy="790678"/>
          </a:xfrm>
          <a:prstGeom prst="rect">
            <a:avLst/>
          </a:prstGeom>
          <a:solidFill>
            <a:schemeClr val="accent6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Vizīte pie ārsta atzinuma TPL saņemšanai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LNS, LNB</a:t>
            </a:r>
          </a:p>
        </p:txBody>
      </p:sp>
      <p:sp>
        <p:nvSpPr>
          <p:cNvPr id="18" name="Oval 7"/>
          <p:cNvSpPr/>
          <p:nvPr/>
        </p:nvSpPr>
        <p:spPr>
          <a:xfrm>
            <a:off x="8430322" y="1472196"/>
            <a:ext cx="2665142" cy="130780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lv-LV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ubliskais</a:t>
            </a:r>
            <a:r>
              <a:rPr kumimoji="0" lang="lv-LV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iepirkums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itle 3"/>
          <p:cNvSpPr txBox="1">
            <a:spLocks/>
          </p:cNvSpPr>
          <p:nvPr/>
        </p:nvSpPr>
        <p:spPr>
          <a:xfrm>
            <a:off x="2499879" y="473167"/>
            <a:ext cx="9133620" cy="79067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Tehnisko palīglīdzekļu nodrošināšana par valsts budžeta līdzekļiem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9" name="Taisnstūris 8"/>
          <p:cNvSpPr/>
          <p:nvPr/>
        </p:nvSpPr>
        <p:spPr>
          <a:xfrm>
            <a:off x="428433" y="1609725"/>
            <a:ext cx="2071445" cy="222885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Klients ar funkcionāliem traucējumiem (slimība, trauma, </a:t>
            </a:r>
            <a:r>
              <a:rPr kumimoji="0" lang="lv-LV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u.c</a:t>
            </a:r>
            <a:r>
              <a:rPr kumimoji="0" lang="lv-LV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vai invaliditāti</a:t>
            </a:r>
          </a:p>
        </p:txBody>
      </p:sp>
      <p:sp>
        <p:nvSpPr>
          <p:cNvPr id="17" name="Rounded Rectangle 4"/>
          <p:cNvSpPr/>
          <p:nvPr/>
        </p:nvSpPr>
        <p:spPr>
          <a:xfrm>
            <a:off x="2867190" y="2925976"/>
            <a:ext cx="4643247" cy="790678"/>
          </a:xfrm>
          <a:prstGeom prst="rect">
            <a:avLst/>
          </a:prstGeom>
          <a:solidFill>
            <a:schemeClr val="accent6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lv-LV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okumentu</a:t>
            </a: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/klienta izvērtēšana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Vaivaru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TPC, LNB, LNS</a:t>
            </a:r>
          </a:p>
        </p:txBody>
      </p:sp>
      <p:sp>
        <p:nvSpPr>
          <p:cNvPr id="20" name="Rounded Rectangle 4"/>
          <p:cNvSpPr/>
          <p:nvPr/>
        </p:nvSpPr>
        <p:spPr>
          <a:xfrm>
            <a:off x="2852928" y="4087551"/>
            <a:ext cx="4643247" cy="603321"/>
          </a:xfrm>
          <a:prstGeom prst="rect">
            <a:avLst/>
          </a:prstGeom>
          <a:solidFill>
            <a:srgbClr val="FF0000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Gaidīšana rindā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TPL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saņemšana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4"/>
          <p:cNvSpPr/>
          <p:nvPr/>
        </p:nvSpPr>
        <p:spPr>
          <a:xfrm>
            <a:off x="2867190" y="4968515"/>
            <a:ext cx="4588845" cy="676656"/>
          </a:xfrm>
          <a:prstGeom prst="rect">
            <a:avLst/>
          </a:prstGeom>
          <a:solidFill>
            <a:schemeClr val="accent6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Uzaicinājuma saņem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 TPL</a:t>
            </a:r>
          </a:p>
        </p:txBody>
      </p:sp>
      <p:sp>
        <p:nvSpPr>
          <p:cNvPr id="35840" name="Down Arrow 35839"/>
          <p:cNvSpPr/>
          <p:nvPr/>
        </p:nvSpPr>
        <p:spPr>
          <a:xfrm>
            <a:off x="3126841" y="2511735"/>
            <a:ext cx="925551" cy="32395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2" name="Down Arrow 35841"/>
          <p:cNvSpPr/>
          <p:nvPr/>
        </p:nvSpPr>
        <p:spPr>
          <a:xfrm>
            <a:off x="3094129" y="3762299"/>
            <a:ext cx="1008739" cy="30890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Down Arrow 35842"/>
          <p:cNvSpPr/>
          <p:nvPr/>
        </p:nvSpPr>
        <p:spPr>
          <a:xfrm>
            <a:off x="3458505" y="4683044"/>
            <a:ext cx="1008738" cy="285471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6" name="TextBox 35845"/>
          <p:cNvSpPr txBox="1"/>
          <p:nvPr/>
        </p:nvSpPr>
        <p:spPr>
          <a:xfrm rot="-5400000">
            <a:off x="3623890" y="3348708"/>
            <a:ext cx="439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430322" y="2917446"/>
            <a:ext cx="2665142" cy="10901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Kompensācijas mehānisms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430322" y="4400550"/>
            <a:ext cx="2665142" cy="124462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1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Rezultāts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TPL saņemšana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1" i="1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8" name="TextBox 35847"/>
          <p:cNvSpPr txBox="1"/>
          <p:nvPr/>
        </p:nvSpPr>
        <p:spPr>
          <a:xfrm rot="-5400000">
            <a:off x="6569788" y="3785279"/>
            <a:ext cx="323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</p:txBody>
      </p:sp>
      <p:pic>
        <p:nvPicPr>
          <p:cNvPr id="3" name="Attēls 2">
            <a:extLst>
              <a:ext uri="{FF2B5EF4-FFF2-40B4-BE49-F238E27FC236}">
                <a16:creationId xmlns:a16="http://schemas.microsoft.com/office/drawing/2014/main" id="{877EFE51-D2D4-4D41-8DD7-964F18CE90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776" y="4087551"/>
            <a:ext cx="2071445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715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88E9BC1-6E99-4C12-88DB-B46270E14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TPL </a:t>
            </a:r>
            <a:r>
              <a:rPr lang="en-US" dirty="0" err="1"/>
              <a:t>pakalpojuma</a:t>
            </a:r>
            <a:r>
              <a:rPr lang="en-US" dirty="0"/>
              <a:t> </a:t>
            </a:r>
            <a:r>
              <a:rPr lang="en-US" dirty="0" err="1"/>
              <a:t>saņēmēju</a:t>
            </a:r>
            <a:r>
              <a:rPr lang="en-US" dirty="0"/>
              <a:t> </a:t>
            </a:r>
            <a:r>
              <a:rPr lang="en-US" dirty="0" err="1"/>
              <a:t>skaits</a:t>
            </a:r>
            <a:endParaRPr lang="lv-LV" dirty="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F19C308-0CC1-4A5E-8F24-EF6E9F840B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E0B974B3-0A87-4557-B5F8-A35E07D464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A9DC84E3-7B58-4260-B153-C3DE030786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270619"/>
              </p:ext>
            </p:extLst>
          </p:nvPr>
        </p:nvGraphicFramePr>
        <p:xfrm>
          <a:off x="1028700" y="1752600"/>
          <a:ext cx="103505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2955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AA17A-6F48-408A-9ADE-63F58DE57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5882" y="856130"/>
            <a:ext cx="8128000" cy="1036642"/>
          </a:xfrm>
        </p:spPr>
        <p:txBody>
          <a:bodyPr>
            <a:normAutofit fontScale="90000"/>
          </a:bodyPr>
          <a:lstStyle/>
          <a:p>
            <a:pPr algn="ctr"/>
            <a:b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200" dirty="0">
                <a:cs typeface="Times New Roman" panose="02020603050405020304" pitchFamily="18" charset="0"/>
              </a:rPr>
              <a:t>TPL pakalpojuma izlietotais finansējums un rezultatīvie rādītāji </a:t>
            </a:r>
            <a:br>
              <a:rPr lang="lv-LV" sz="2200" dirty="0">
                <a:cs typeface="Times New Roman" panose="02020603050405020304" pitchFamily="18" charset="0"/>
              </a:rPr>
            </a:br>
            <a:r>
              <a:rPr lang="lv-LV" sz="2200" dirty="0">
                <a:cs typeface="Times New Roman" panose="02020603050405020304" pitchFamily="18" charset="0"/>
              </a:rPr>
              <a:t>2020. – 202</a:t>
            </a:r>
            <a:r>
              <a:rPr lang="en-US" sz="2200" dirty="0">
                <a:cs typeface="Times New Roman" panose="02020603050405020304" pitchFamily="18" charset="0"/>
              </a:rPr>
              <a:t>4</a:t>
            </a:r>
            <a:r>
              <a:rPr lang="lv-LV" sz="2200" dirty="0">
                <a:cs typeface="Times New Roman" panose="02020603050405020304" pitchFamily="18" charset="0"/>
              </a:rPr>
              <a:t>. gadā</a:t>
            </a:r>
            <a:b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lv-LV" dirty="0"/>
            </a:br>
            <a:br>
              <a:rPr lang="lv-LV" dirty="0"/>
            </a:br>
            <a:endParaRPr lang="lv-LV" dirty="0"/>
          </a:p>
        </p:txBody>
      </p:sp>
      <p:graphicFrame>
        <p:nvGraphicFramePr>
          <p:cNvPr id="7" name="Objekts 6">
            <a:extLst>
              <a:ext uri="{FF2B5EF4-FFF2-40B4-BE49-F238E27FC236}">
                <a16:creationId xmlns:a16="http://schemas.microsoft.com/office/drawing/2014/main" id="{A8B71EDE-E705-4E3E-894D-E2D938C30B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776257"/>
              </p:ext>
            </p:extLst>
          </p:nvPr>
        </p:nvGraphicFramePr>
        <p:xfrm>
          <a:off x="546100" y="2051050"/>
          <a:ext cx="10644188" cy="424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Worksheet" r:id="rId4" imgW="5509366" imgH="2590627" progId="Excel.Sheet.12">
                  <p:embed/>
                </p:oleObj>
              </mc:Choice>
              <mc:Fallback>
                <p:oleObj name="Worksheet" r:id="rId4" imgW="5509366" imgH="259062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6100" y="2051050"/>
                        <a:ext cx="10644188" cy="424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881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19B312-54B5-4EFB-8F6D-7A79C4F2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br>
              <a:rPr lang="en-US" dirty="0"/>
            </a:br>
            <a:r>
              <a:rPr lang="en-US" dirty="0"/>
              <a:t>         </a:t>
            </a:r>
            <a:r>
              <a:rPr lang="en-US" dirty="0" err="1"/>
              <a:t>Rindu</a:t>
            </a:r>
            <a:r>
              <a:rPr lang="en-US" dirty="0"/>
              <a:t> </a:t>
            </a:r>
            <a:r>
              <a:rPr lang="en-US" dirty="0" err="1"/>
              <a:t>dinamika</a:t>
            </a:r>
            <a:endParaRPr lang="lv-LV" dirty="0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3B062DCC-F5F4-4F0E-A419-D72408BD06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2B5BFDBE-9D7A-4968-B646-440CFD5607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2839442"/>
              </p:ext>
            </p:extLst>
          </p:nvPr>
        </p:nvGraphicFramePr>
        <p:xfrm>
          <a:off x="1571625" y="1752600"/>
          <a:ext cx="9134475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ksta vietturis 6">
            <a:extLst>
              <a:ext uri="{FF2B5EF4-FFF2-40B4-BE49-F238E27FC236}">
                <a16:creationId xmlns:a16="http://schemas.microsoft.com/office/drawing/2014/main" id="{B3ED4722-06F8-48AB-977C-5EC61EF52C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1542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FE4296F-9EE9-4670-AB51-362A67A8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 err="1"/>
              <a:t>Rindas</a:t>
            </a:r>
            <a:r>
              <a:rPr lang="en-US" dirty="0"/>
              <a:t> </a:t>
            </a:r>
            <a:r>
              <a:rPr lang="en-US" dirty="0" err="1"/>
              <a:t>veidošanās</a:t>
            </a:r>
            <a:r>
              <a:rPr lang="en-US" dirty="0"/>
              <a:t> </a:t>
            </a:r>
            <a:r>
              <a:rPr lang="en-US" dirty="0" err="1"/>
              <a:t>cēloņi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B40EC26-EC4F-45BF-8358-C02BD07B7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52605"/>
            <a:ext cx="10515600" cy="43735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Pieprasījuma</a:t>
            </a:r>
            <a:r>
              <a:rPr lang="en-US" dirty="0"/>
              <a:t> </a:t>
            </a:r>
            <a:r>
              <a:rPr lang="en-US" dirty="0" err="1"/>
              <a:t>pieaugums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Atzinumu</a:t>
            </a:r>
            <a:r>
              <a:rPr lang="en-US" dirty="0"/>
              <a:t> TPL </a:t>
            </a:r>
            <a:r>
              <a:rPr lang="en-US" dirty="0" err="1"/>
              <a:t>sanemšanai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2024.gadu </a:t>
            </a:r>
            <a:r>
              <a:rPr lang="en-US" dirty="0" err="1"/>
              <a:t>sniedz</a:t>
            </a:r>
            <a:r>
              <a:rPr lang="en-US" dirty="0"/>
              <a:t> </a:t>
            </a:r>
            <a:r>
              <a:rPr lang="en-US" dirty="0" err="1"/>
              <a:t>arī</a:t>
            </a:r>
            <a:r>
              <a:rPr lang="en-US" dirty="0"/>
              <a:t> </a:t>
            </a:r>
            <a:r>
              <a:rPr lang="en-US" dirty="0" err="1"/>
              <a:t>funkcionālie</a:t>
            </a:r>
            <a:r>
              <a:rPr lang="en-US" dirty="0"/>
              <a:t> </a:t>
            </a:r>
            <a:r>
              <a:rPr lang="en-US" dirty="0" err="1"/>
              <a:t>speciālisti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Preču</a:t>
            </a:r>
            <a:r>
              <a:rPr lang="en-US" dirty="0"/>
              <a:t>, </a:t>
            </a:r>
            <a:r>
              <a:rPr lang="en-US" dirty="0" err="1"/>
              <a:t>pkalpojumu</a:t>
            </a:r>
            <a:r>
              <a:rPr lang="en-US" dirty="0"/>
              <a:t>, </a:t>
            </a:r>
            <a:r>
              <a:rPr lang="en-US" dirty="0" err="1"/>
              <a:t>darbaspēka</a:t>
            </a:r>
            <a:r>
              <a:rPr lang="en-US" dirty="0"/>
              <a:t> </a:t>
            </a:r>
            <a:r>
              <a:rPr lang="en-US" dirty="0" err="1"/>
              <a:t>cenu</a:t>
            </a:r>
            <a:r>
              <a:rPr lang="en-US" dirty="0"/>
              <a:t> </a:t>
            </a:r>
            <a:r>
              <a:rPr lang="en-US" dirty="0" err="1"/>
              <a:t>pieaugums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Kvalificēta</a:t>
            </a:r>
            <a:r>
              <a:rPr lang="en-US" dirty="0"/>
              <a:t> </a:t>
            </a:r>
            <a:r>
              <a:rPr lang="en-US" dirty="0" err="1"/>
              <a:t>darbaspēka</a:t>
            </a:r>
            <a:r>
              <a:rPr lang="en-US" dirty="0"/>
              <a:t> </a:t>
            </a:r>
            <a:r>
              <a:rPr lang="en-US" dirty="0" err="1"/>
              <a:t>trūkums</a:t>
            </a:r>
            <a:r>
              <a:rPr lang="en-US" dirty="0"/>
              <a:t> (</a:t>
            </a:r>
            <a:r>
              <a:rPr lang="en-US" dirty="0" err="1"/>
              <a:t>problēma</a:t>
            </a:r>
            <a:r>
              <a:rPr lang="en-US" dirty="0"/>
              <a:t> skar </a:t>
            </a:r>
            <a:r>
              <a:rPr lang="en-US" dirty="0" err="1"/>
              <a:t>funkcionālos</a:t>
            </a:r>
            <a:r>
              <a:rPr lang="en-US" dirty="0"/>
              <a:t> </a:t>
            </a:r>
            <a:r>
              <a:rPr lang="en-US" dirty="0" err="1"/>
              <a:t>speciālistus</a:t>
            </a:r>
            <a:r>
              <a:rPr lang="en-US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Nepieciešamība</a:t>
            </a:r>
            <a:r>
              <a:rPr lang="en-US" dirty="0"/>
              <a:t> </a:t>
            </a:r>
            <a:r>
              <a:rPr lang="en-US" dirty="0" err="1"/>
              <a:t>pārskatīt</a:t>
            </a:r>
            <a:r>
              <a:rPr lang="en-US" dirty="0"/>
              <a:t> </a:t>
            </a:r>
            <a:r>
              <a:rPr lang="en-US" dirty="0" err="1"/>
              <a:t>administratīvos</a:t>
            </a:r>
            <a:r>
              <a:rPr lang="en-US" dirty="0"/>
              <a:t> </a:t>
            </a:r>
            <a:r>
              <a:rPr lang="en-US" dirty="0" err="1"/>
              <a:t>procesus</a:t>
            </a:r>
            <a:r>
              <a:rPr lang="en-US" dirty="0"/>
              <a:t> VTPC</a:t>
            </a:r>
          </a:p>
          <a:p>
            <a:endParaRPr lang="lv-LV" dirty="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914D287A-4FAC-4CF2-A125-22ECEC3744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A689B482-B53A-4D62-887E-7C4F01FD95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7388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6787192-BBC9-4B16-AB58-76A1E90E3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lv-LV" dirty="0">
                <a:cs typeface="Times New Roman" panose="02020603050405020304" pitchFamily="18" charset="0"/>
              </a:rPr>
              <a:t>TPL pakalpojuma pilnveidošana </a:t>
            </a:r>
            <a:br>
              <a:rPr lang="en-US" dirty="0">
                <a:cs typeface="Times New Roman" panose="02020603050405020304" pitchFamily="18" charset="0"/>
              </a:rPr>
            </a:br>
            <a:r>
              <a:rPr lang="en-US" dirty="0"/>
              <a:t>2023.-2024.gadā </a:t>
            </a:r>
            <a:r>
              <a:rPr lang="en-US" dirty="0" err="1"/>
              <a:t>paveiktais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F6D6459-A0E0-478F-873D-CEF03645D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151" y="1562100"/>
            <a:ext cx="10763250" cy="4602179"/>
          </a:xfrm>
        </p:spPr>
        <p:txBody>
          <a:bodyPr>
            <a:noAutofit/>
          </a:bodyPr>
          <a:lstStyle/>
          <a:p>
            <a:pPr algn="just"/>
            <a:r>
              <a:rPr lang="en-US" sz="1400" b="1" dirty="0"/>
              <a:t>2023. gads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/>
              <a:t>Uzsākusi</a:t>
            </a:r>
            <a:r>
              <a:rPr lang="en-US" sz="1400" dirty="0"/>
              <a:t> </a:t>
            </a:r>
            <a:r>
              <a:rPr lang="en-US" sz="1400" dirty="0" err="1"/>
              <a:t>darbu</a:t>
            </a:r>
            <a:r>
              <a:rPr lang="en-US" sz="1400" dirty="0"/>
              <a:t> ES fondu </a:t>
            </a:r>
            <a:r>
              <a:rPr lang="en-US" sz="1400" dirty="0" err="1"/>
              <a:t>finansējuma</a:t>
            </a:r>
            <a:r>
              <a:rPr lang="en-US" sz="1400" dirty="0"/>
              <a:t> </a:t>
            </a:r>
            <a:r>
              <a:rPr lang="en-US" sz="1400" dirty="0" err="1"/>
              <a:t>atbalstu</a:t>
            </a:r>
            <a:r>
              <a:rPr lang="en-US" sz="1400" dirty="0"/>
              <a:t> </a:t>
            </a:r>
            <a:r>
              <a:rPr lang="en-US" sz="1400" dirty="0" err="1"/>
              <a:t>izveidotā</a:t>
            </a:r>
            <a:r>
              <a:rPr lang="en-US" sz="1400" dirty="0"/>
              <a:t> </a:t>
            </a:r>
            <a:r>
              <a:rPr lang="en-US" sz="1400" dirty="0" err="1"/>
              <a:t>Funkcionēšanas</a:t>
            </a:r>
            <a:r>
              <a:rPr lang="en-US" sz="1400" dirty="0"/>
              <a:t> </a:t>
            </a:r>
            <a:r>
              <a:rPr lang="en-US" sz="1400" dirty="0" err="1"/>
              <a:t>novērtēšanas</a:t>
            </a:r>
            <a:r>
              <a:rPr lang="en-US" sz="1400" dirty="0"/>
              <a:t> </a:t>
            </a:r>
            <a:r>
              <a:rPr lang="en-US" sz="1400" dirty="0" err="1"/>
              <a:t>laboratorija</a:t>
            </a:r>
            <a:r>
              <a:rPr lang="en-US" sz="1400" dirty="0"/>
              <a:t> </a:t>
            </a:r>
            <a:r>
              <a:rPr lang="en-US" sz="1400" dirty="0" err="1"/>
              <a:t>Vaivaru</a:t>
            </a:r>
            <a:r>
              <a:rPr lang="en-US" sz="1400" dirty="0"/>
              <a:t> TPC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/>
              <a:t>Ārējo</a:t>
            </a:r>
            <a:r>
              <a:rPr lang="en-US" sz="1400" dirty="0"/>
              <a:t> </a:t>
            </a:r>
            <a:r>
              <a:rPr lang="en-US" sz="1400" dirty="0" err="1"/>
              <a:t>ekspertu</a:t>
            </a:r>
            <a:r>
              <a:rPr lang="en-US" sz="1400" dirty="0"/>
              <a:t> </a:t>
            </a:r>
            <a:r>
              <a:rPr lang="en-US" sz="1400" dirty="0" err="1"/>
              <a:t>pētījums</a:t>
            </a:r>
            <a:r>
              <a:rPr lang="en-US" sz="1400" dirty="0"/>
              <a:t> TPL </a:t>
            </a:r>
            <a:r>
              <a:rPr lang="en-US" sz="1400" dirty="0" err="1"/>
              <a:t>jomā</a:t>
            </a:r>
            <a:r>
              <a:rPr lang="en-US" sz="1400" dirty="0"/>
              <a:t> </a:t>
            </a:r>
            <a:r>
              <a:rPr lang="en-US" sz="1400" dirty="0">
                <a:cs typeface="Times New Roman" panose="02020603050405020304" pitchFamily="18" charset="0"/>
              </a:rPr>
              <a:t>”</a:t>
            </a:r>
            <a:r>
              <a:rPr lang="lv-LV" sz="1400" dirty="0">
                <a:cs typeface="Times New Roman" panose="02020603050405020304" pitchFamily="18" charset="0"/>
              </a:rPr>
              <a:t> Tehnisko palīglīdzekļu pakalpojuma kvalitātes un efektivitātes </a:t>
            </a:r>
            <a:r>
              <a:rPr lang="lv-LV" sz="1400" dirty="0" err="1">
                <a:cs typeface="Times New Roman" panose="02020603050405020304" pitchFamily="18" charset="0"/>
              </a:rPr>
              <a:t>izvērtējums</a:t>
            </a:r>
            <a:r>
              <a:rPr lang="lv-LV" sz="1400" dirty="0">
                <a:cs typeface="Times New Roman" panose="02020603050405020304" pitchFamily="18" charset="0"/>
              </a:rPr>
              <a:t> un kvalitātes un efektivitātes kritēriju izstrāde</a:t>
            </a:r>
            <a:r>
              <a:rPr lang="en-US" sz="1400" b="1" dirty="0">
                <a:cs typeface="Times New Roman" panose="02020603050405020304" pitchFamily="18" charset="0"/>
              </a:rPr>
              <a:t>” </a:t>
            </a:r>
            <a:r>
              <a:rPr lang="en-US" sz="1400" dirty="0">
                <a:hlinkClick r:id="rId2"/>
              </a:rPr>
              <a:t>https://ppdb.mk.gov.lv/datubaze/petijums-par-tehnisko-paliglidzeklu-pakalpojuma-kvalitates-un-efektivitates-kriteriju-izstradi/</a:t>
            </a:r>
            <a:endParaRPr lang="en-US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SPOLIS </a:t>
            </a:r>
            <a:r>
              <a:rPr lang="en-US" sz="1400" dirty="0" err="1"/>
              <a:t>projekts</a:t>
            </a:r>
            <a:r>
              <a:rPr lang="en-US" sz="1400" dirty="0"/>
              <a:t> - </a:t>
            </a:r>
            <a:r>
              <a:rPr lang="lv-LV" sz="1400" dirty="0">
                <a:cs typeface="Times New Roman" panose="02020603050405020304" pitchFamily="18" charset="0"/>
              </a:rPr>
              <a:t>LM realizē ERAF projektu «</a:t>
            </a:r>
            <a:r>
              <a:rPr lang="lv-LV" sz="1400" dirty="0" err="1">
                <a:cs typeface="Times New Roman" panose="02020603050405020304" pitchFamily="18" charset="0"/>
              </a:rPr>
              <a:t>Deinstitucionalizācijas</a:t>
            </a:r>
            <a:r>
              <a:rPr lang="lv-LV" sz="1400" dirty="0">
                <a:cs typeface="Times New Roman" panose="02020603050405020304" pitchFamily="18" charset="0"/>
              </a:rPr>
              <a:t> procesu atbalsta sistēma (2.kārta)»</a:t>
            </a:r>
            <a:r>
              <a:rPr lang="en-US" sz="1400" dirty="0">
                <a:cs typeface="Times New Roman" panose="02020603050405020304" pitchFamily="18" charset="0"/>
              </a:rPr>
              <a:t> IT </a:t>
            </a:r>
            <a:r>
              <a:rPr lang="en-US" sz="1400" dirty="0" err="1">
                <a:cs typeface="Times New Roman" panose="02020603050405020304" pitchFamily="18" charset="0"/>
              </a:rPr>
              <a:t>risinājumu</a:t>
            </a:r>
            <a:r>
              <a:rPr lang="en-US" sz="1400" dirty="0"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cs typeface="Times New Roman" panose="02020603050405020304" pitchFamily="18" charset="0"/>
              </a:rPr>
              <a:t>ieveišanai</a:t>
            </a:r>
            <a:r>
              <a:rPr lang="en-US" sz="1400" dirty="0"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cs typeface="Times New Roman" panose="02020603050405020304" pitchFamily="18" charset="0"/>
              </a:rPr>
              <a:t>salēgums</a:t>
            </a:r>
            <a:r>
              <a:rPr lang="en-US" sz="1400" dirty="0"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cs typeface="Times New Roman" panose="02020603050405020304" pitchFamily="18" charset="0"/>
              </a:rPr>
              <a:t>ar</a:t>
            </a:r>
            <a:r>
              <a:rPr lang="en-US" sz="1400" dirty="0">
                <a:cs typeface="Times New Roman" panose="02020603050405020304" pitchFamily="18" charset="0"/>
              </a:rPr>
              <a:t> e-</a:t>
            </a:r>
            <a:r>
              <a:rPr lang="en-US" sz="1400" dirty="0" err="1">
                <a:cs typeface="Times New Roman" panose="02020603050405020304" pitchFamily="18" charset="0"/>
              </a:rPr>
              <a:t>veselību</a:t>
            </a:r>
            <a:r>
              <a:rPr lang="en-US" sz="1400" dirty="0"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cs typeface="Times New Roman" panose="02020603050405020304" pitchFamily="18" charset="0"/>
              </a:rPr>
              <a:t>LM </a:t>
            </a:r>
            <a:r>
              <a:rPr lang="en-US" sz="1400" dirty="0" err="1">
                <a:cs typeface="Times New Roman" panose="02020603050405020304" pitchFamily="18" charset="0"/>
              </a:rPr>
              <a:t>kļūst</a:t>
            </a:r>
            <a:r>
              <a:rPr lang="en-US" sz="1400" dirty="0">
                <a:cs typeface="Times New Roman" panose="02020603050405020304" pitchFamily="18" charset="0"/>
              </a:rPr>
              <a:t> par NRC “</a:t>
            </a:r>
            <a:r>
              <a:rPr lang="en-US" sz="1400" dirty="0" err="1">
                <a:cs typeface="Times New Roman" panose="02020603050405020304" pitchFamily="18" charset="0"/>
              </a:rPr>
              <a:t>Vaivari</a:t>
            </a:r>
            <a:r>
              <a:rPr lang="en-US" sz="1400" dirty="0">
                <a:cs typeface="Times New Roman" panose="02020603050405020304" pitchFamily="18" charset="0"/>
              </a:rPr>
              <a:t>”</a:t>
            </a:r>
            <a:r>
              <a:rPr lang="en-US" sz="1400" dirty="0"/>
              <a:t> </a:t>
            </a:r>
            <a:r>
              <a:rPr lang="en-US" sz="1400" dirty="0" err="1"/>
              <a:t>nozares</a:t>
            </a:r>
            <a:r>
              <a:rPr lang="en-US" sz="1400" dirty="0"/>
              <a:t> </a:t>
            </a:r>
            <a:r>
              <a:rPr lang="en-US" sz="1400" dirty="0" err="1"/>
              <a:t>ministriju</a:t>
            </a:r>
            <a:endParaRPr lang="en-US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dirty="0">
              <a:cs typeface="Times New Roman" panose="02020603050405020304" pitchFamily="18" charset="0"/>
            </a:endParaRPr>
          </a:p>
          <a:p>
            <a:pPr algn="just"/>
            <a:r>
              <a:rPr lang="en-US" sz="1400" b="1" dirty="0">
                <a:cs typeface="Times New Roman" panose="02020603050405020304" pitchFamily="18" charset="0"/>
              </a:rPr>
              <a:t>2024. gads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>
                <a:cs typeface="Times New Roman" panose="02020603050405020304" pitchFamily="18" charset="0"/>
              </a:rPr>
              <a:t>TPL pakalpojuma administrēšanas moduļa izstrādei LM pārziņā esošajā IS SPOLIS</a:t>
            </a:r>
            <a:r>
              <a:rPr lang="en-US" sz="1400" dirty="0"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cs typeface="Times New Roman" panose="02020603050405020304" pitchFamily="18" charset="0"/>
              </a:rPr>
              <a:t>turpinās</a:t>
            </a:r>
            <a:r>
              <a:rPr lang="en-US" sz="1400" dirty="0">
                <a:cs typeface="Times New Roman" panose="02020603050405020304" pitchFamily="18" charset="0"/>
              </a:rPr>
              <a:t>, LNB, LNS </a:t>
            </a:r>
            <a:r>
              <a:rPr lang="en-US" sz="1400" dirty="0" err="1">
                <a:cs typeface="Times New Roman" panose="02020603050405020304" pitchFamily="18" charset="0"/>
              </a:rPr>
              <a:t>strādā</a:t>
            </a:r>
            <a:r>
              <a:rPr lang="en-US" sz="1400" dirty="0">
                <a:cs typeface="Times New Roman" panose="02020603050405020304" pitchFamily="18" charset="0"/>
              </a:rPr>
              <a:t> SPOLIS, </a:t>
            </a:r>
            <a:r>
              <a:rPr lang="en-US" sz="1400" dirty="0" err="1">
                <a:cs typeface="Times New Roman" panose="02020603050405020304" pitchFamily="18" charset="0"/>
              </a:rPr>
              <a:t>darbs</a:t>
            </a:r>
            <a:r>
              <a:rPr lang="en-US" sz="1400" dirty="0">
                <a:cs typeface="Times New Roman" panose="02020603050405020304" pitchFamily="18" charset="0"/>
              </a:rPr>
              <a:t> pie </a:t>
            </a:r>
            <a:r>
              <a:rPr lang="en-US" sz="1400" dirty="0" err="1">
                <a:cs typeface="Times New Roman" panose="02020603050405020304" pitchFamily="18" charset="0"/>
              </a:rPr>
              <a:t>Vaivaru</a:t>
            </a:r>
            <a:r>
              <a:rPr lang="en-US" sz="1400" dirty="0">
                <a:cs typeface="Times New Roman" panose="02020603050405020304" pitchFamily="18" charset="0"/>
              </a:rPr>
              <a:t> TPC </a:t>
            </a:r>
            <a:r>
              <a:rPr lang="en-US" sz="1400" dirty="0" err="1">
                <a:cs typeface="Times New Roman" panose="02020603050405020304" pitchFamily="18" charset="0"/>
              </a:rPr>
              <a:t>datu</a:t>
            </a:r>
            <a:r>
              <a:rPr lang="en-US" sz="1400" dirty="0"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cs typeface="Times New Roman" panose="02020603050405020304" pitchFamily="18" charset="0"/>
              </a:rPr>
              <a:t>bāzes</a:t>
            </a:r>
            <a:r>
              <a:rPr lang="en-US" sz="1400" dirty="0"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cs typeface="Times New Roman" panose="02020603050405020304" pitchFamily="18" charset="0"/>
              </a:rPr>
              <a:t>uzlabošanas</a:t>
            </a:r>
            <a:endParaRPr lang="en-US" sz="1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Atzinumu</a:t>
            </a:r>
            <a:r>
              <a:rPr lang="en-US" sz="1400" dirty="0"/>
              <a:t> TPL </a:t>
            </a:r>
            <a:r>
              <a:rPr lang="en-US" sz="1400" dirty="0" err="1"/>
              <a:t>saņemšanai</a:t>
            </a:r>
            <a:r>
              <a:rPr lang="en-US" sz="1400" dirty="0"/>
              <a:t> no 2025.gada 1.janvāra </a:t>
            </a:r>
            <a:r>
              <a:rPr lang="en-US" sz="1400" dirty="0" err="1"/>
              <a:t>varēs</a:t>
            </a:r>
            <a:r>
              <a:rPr lang="en-US" sz="1400" dirty="0"/>
              <a:t> </a:t>
            </a:r>
            <a:r>
              <a:rPr lang="en-US" sz="1400" dirty="0" err="1"/>
              <a:t>iesniegt</a:t>
            </a:r>
            <a:r>
              <a:rPr lang="en-US" sz="1400" dirty="0"/>
              <a:t> </a:t>
            </a:r>
            <a:r>
              <a:rPr lang="en-US" sz="1400" dirty="0" err="1"/>
              <a:t>tikai</a:t>
            </a:r>
            <a:r>
              <a:rPr lang="en-US" sz="1400" dirty="0"/>
              <a:t> e-</a:t>
            </a:r>
            <a:r>
              <a:rPr lang="en-US" sz="1400" dirty="0" err="1"/>
              <a:t>veselībā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VSIA NRC “</a:t>
            </a:r>
            <a:r>
              <a:rPr lang="en-US" sz="1400" dirty="0" err="1"/>
              <a:t>Vaivari</a:t>
            </a:r>
            <a:r>
              <a:rPr lang="en-US" sz="1400" dirty="0"/>
              <a:t>” </a:t>
            </a:r>
            <a:r>
              <a:rPr lang="en-US" sz="1400" dirty="0" err="1"/>
              <a:t>valdes</a:t>
            </a:r>
            <a:r>
              <a:rPr lang="en-US" sz="1400" dirty="0"/>
              <a:t> </a:t>
            </a:r>
            <a:r>
              <a:rPr lang="en-US" sz="1400" dirty="0" err="1"/>
              <a:t>apstiprināšana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Izmaiņas</a:t>
            </a:r>
            <a:r>
              <a:rPr lang="en-US" sz="1400" dirty="0"/>
              <a:t> </a:t>
            </a:r>
            <a:r>
              <a:rPr lang="en-US" sz="1400" dirty="0" err="1"/>
              <a:t>normatīvajā</a:t>
            </a:r>
            <a:r>
              <a:rPr lang="en-US" sz="1400" dirty="0"/>
              <a:t> </a:t>
            </a:r>
            <a:r>
              <a:rPr lang="en-US" sz="1400" dirty="0" err="1"/>
              <a:t>regulējumā</a:t>
            </a:r>
            <a:r>
              <a:rPr lang="en-US" sz="1400" dirty="0"/>
              <a:t> </a:t>
            </a:r>
            <a:r>
              <a:rPr lang="en-US" sz="1400" dirty="0" err="1"/>
              <a:t>turpināsies</a:t>
            </a:r>
            <a:r>
              <a:rPr lang="en-US" sz="1400" dirty="0"/>
              <a:t> 2025.gadā (</a:t>
            </a:r>
            <a:r>
              <a:rPr lang="en-US" sz="1400" dirty="0" err="1"/>
              <a:t>Vaivaru</a:t>
            </a:r>
            <a:r>
              <a:rPr lang="en-US" sz="1400" dirty="0"/>
              <a:t> TPC)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871D3475-E0B4-47DF-8558-CCFC1585CD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CD407E68-2FCC-4857-9FFF-F872CF06B9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2485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AA17A-6F48-408A-9ADE-63F58DE57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5760" y="715963"/>
            <a:ext cx="8128000" cy="1036642"/>
          </a:xfrm>
        </p:spPr>
        <p:txBody>
          <a:bodyPr>
            <a:normAutofit fontScale="90000"/>
          </a:bodyPr>
          <a:lstStyle/>
          <a:p>
            <a:pPr algn="ctr"/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dirty="0">
                <a:cs typeface="Times New Roman" panose="02020603050405020304" pitchFamily="18" charset="0"/>
              </a:rPr>
              <a:t>TPL pakalpojuma pilnveidošana</a:t>
            </a:r>
            <a:r>
              <a:rPr lang="en-US" dirty="0">
                <a:cs typeface="Times New Roman" panose="02020603050405020304" pitchFamily="18" charset="0"/>
              </a:rPr>
              <a:t> 2025. </a:t>
            </a:r>
            <a:r>
              <a:rPr lang="en-US" dirty="0" err="1">
                <a:cs typeface="Times New Roman" panose="02020603050405020304" pitchFamily="18" charset="0"/>
              </a:rPr>
              <a:t>gadā</a:t>
            </a:r>
            <a:br>
              <a:rPr lang="lv-LV" dirty="0">
                <a:cs typeface="Times New Roman" panose="02020603050405020304" pitchFamily="18" charset="0"/>
              </a:rPr>
            </a:br>
            <a:br>
              <a:rPr lang="lv-LV" dirty="0"/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3AD60-EFB2-48C9-AFC4-C3C5C18CF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1422400"/>
            <a:ext cx="11592560" cy="525272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1800"/>
              </a:spcBef>
            </a:pPr>
            <a:r>
              <a:rPr lang="lv-LV" sz="1500" b="1" dirty="0">
                <a:cs typeface="Times New Roman" panose="02020603050405020304" pitchFamily="18" charset="0"/>
              </a:rPr>
              <a:t>Grozījumi normatīvajā regulējumā </a:t>
            </a:r>
          </a:p>
          <a:p>
            <a:pPr marL="285750" indent="-285750" algn="just">
              <a:spcBef>
                <a:spcPts val="1800"/>
              </a:spcBef>
              <a:buFontTx/>
              <a:buChar char="-"/>
            </a:pPr>
            <a:r>
              <a:rPr lang="lv-LV" sz="1500" dirty="0">
                <a:cs typeface="Times New Roman" panose="02020603050405020304" pitchFamily="18" charset="0"/>
              </a:rPr>
              <a:t>Sadarbībā ar Konsultatīvo padomi regulāri tiek veikta valsts finansēto TPL sarakstu papildināšana un modernizēšana;</a:t>
            </a:r>
          </a:p>
          <a:p>
            <a:r>
              <a:rPr lang="en-US" sz="1500" dirty="0">
                <a:cs typeface="Times New Roman" panose="02020603050405020304" pitchFamily="18" charset="0"/>
              </a:rPr>
              <a:t>- </a:t>
            </a:r>
            <a:r>
              <a:rPr lang="lv-LV" sz="1500" b="1" dirty="0">
                <a:cs typeface="Times New Roman" panose="02020603050405020304" pitchFamily="18" charset="0"/>
              </a:rPr>
              <a:t>Paplašinātas per</a:t>
            </a:r>
            <a:r>
              <a:rPr lang="en-US" sz="1500" b="1" dirty="0">
                <a:cs typeface="Times New Roman" panose="02020603050405020304" pitchFamily="18" charset="0"/>
              </a:rPr>
              <a:t>s</a:t>
            </a:r>
            <a:r>
              <a:rPr lang="lv-LV" sz="1500" b="1" dirty="0" err="1">
                <a:cs typeface="Times New Roman" panose="02020603050405020304" pitchFamily="18" charset="0"/>
              </a:rPr>
              <a:t>onu</a:t>
            </a:r>
            <a:r>
              <a:rPr lang="lv-LV" sz="1500" b="1" dirty="0">
                <a:cs typeface="Times New Roman" panose="02020603050405020304" pitchFamily="18" charset="0"/>
              </a:rPr>
              <a:t> ar FT iespējas saņemt pakalpojumu (</a:t>
            </a:r>
            <a:r>
              <a:rPr lang="en-US" sz="1500" b="1" dirty="0">
                <a:cs typeface="Times New Roman" panose="02020603050405020304" pitchFamily="18" charset="0"/>
              </a:rPr>
              <a:t>izvērtēta</a:t>
            </a:r>
            <a:r>
              <a:rPr lang="lv-LV" sz="1500" b="1" dirty="0">
                <a:cs typeface="Times New Roman" panose="02020603050405020304" pitchFamily="18" charset="0"/>
              </a:rPr>
              <a:t> kompensējamā</a:t>
            </a:r>
            <a:r>
              <a:rPr lang="en-US" sz="1500" b="1" dirty="0">
                <a:cs typeface="Times New Roman" panose="02020603050405020304" pitchFamily="18" charset="0"/>
              </a:rPr>
              <a:t>s</a:t>
            </a:r>
            <a:r>
              <a:rPr lang="lv-LV" sz="1500" b="1" dirty="0">
                <a:cs typeface="Times New Roman" panose="02020603050405020304" pitchFamily="18" charset="0"/>
              </a:rPr>
              <a:t> summa</a:t>
            </a:r>
            <a:r>
              <a:rPr lang="en-US" sz="1500" b="1" dirty="0">
                <a:cs typeface="Times New Roman" panose="02020603050405020304" pitchFamily="18" charset="0"/>
              </a:rPr>
              <a:t>s </a:t>
            </a:r>
            <a:r>
              <a:rPr lang="en-US" sz="1500" b="1" dirty="0" err="1">
                <a:cs typeface="Times New Roman" panose="02020603050405020304" pitchFamily="18" charset="0"/>
              </a:rPr>
              <a:t>atbilstība</a:t>
            </a:r>
            <a:r>
              <a:rPr lang="lv-LV" sz="1500" b="1" dirty="0">
                <a:cs typeface="Times New Roman" panose="02020603050405020304" pitchFamily="18" charset="0"/>
              </a:rPr>
              <a:t>), </a:t>
            </a:r>
            <a:r>
              <a:rPr lang="lv-LV" sz="1400" dirty="0">
                <a:effectLst/>
              </a:rPr>
              <a:t>Pilnveidot valsts kompensācijas apmēra noteikšanas kārtību, ja persona sev nepieciešamo tehnisko palīglīdzekli iegādājas ar līdzmaksājumu</a:t>
            </a:r>
            <a:r>
              <a:rPr lang="en-US" sz="1400" dirty="0">
                <a:effectLst/>
              </a:rPr>
              <a:t> </a:t>
            </a:r>
            <a:r>
              <a:rPr lang="lv-LV" sz="1400" dirty="0">
                <a:effectLst/>
              </a:rPr>
              <a:t>izveidot mehānismu, kādā tehniskos palīglīdzekļus nodrošina tajos gadījumos, ja tehnisko palīglīdzekļu “grozs” neparedz kādu konkrētu tehniskā palīglīdzekļa modifikāciju </a:t>
            </a:r>
            <a:endParaRPr lang="en-US" sz="1400" dirty="0">
              <a:effectLst/>
            </a:endParaRPr>
          </a:p>
          <a:p>
            <a:pPr algn="just">
              <a:spcBef>
                <a:spcPts val="1800"/>
              </a:spcBef>
            </a:pPr>
            <a:r>
              <a:rPr lang="lv-LV" sz="1500" b="1" dirty="0"/>
              <a:t>TPL bāzes cenu noteikšana finansējot kompensējamo cenu noteikšanas metodoloģiju individuāli izgatavojamajiem TPL un rūpnieciski izgatavojamajiem TPL</a:t>
            </a:r>
            <a:endParaRPr lang="en-US" sz="1500" b="1" dirty="0"/>
          </a:p>
          <a:p>
            <a:pPr algn="just">
              <a:spcBef>
                <a:spcPts val="1800"/>
              </a:spcBef>
            </a:pPr>
            <a:r>
              <a:rPr lang="en-US" sz="1500" b="1" dirty="0" err="1">
                <a:cs typeface="Times New Roman" panose="02020603050405020304" pitchFamily="18" charset="0"/>
              </a:rPr>
              <a:t>Sadarbība</a:t>
            </a: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cs typeface="Times New Roman" panose="02020603050405020304" pitchFamily="18" charset="0"/>
              </a:rPr>
              <a:t>ar</a:t>
            </a: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cs typeface="Times New Roman" panose="02020603050405020304" pitchFamily="18" charset="0"/>
              </a:rPr>
              <a:t>Veselības</a:t>
            </a: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cs typeface="Times New Roman" panose="02020603050405020304" pitchFamily="18" charset="0"/>
              </a:rPr>
              <a:t>ministriju</a:t>
            </a:r>
            <a:r>
              <a:rPr lang="en-US" sz="1500" b="1" dirty="0">
                <a:cs typeface="Times New Roman" panose="02020603050405020304" pitchFamily="18" charset="0"/>
              </a:rPr>
              <a:t> </a:t>
            </a:r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1800"/>
              </a:spcBef>
              <a:buFontTx/>
              <a:buChar char="-"/>
            </a:pPr>
            <a:r>
              <a:rPr lang="lv-LV" sz="1500" dirty="0">
                <a:cs typeface="Times New Roman" panose="02020603050405020304" pitchFamily="18" charset="0"/>
              </a:rPr>
              <a:t>Skābekļa koncentratoru nodrošināšana (2021.g.) – </a:t>
            </a:r>
            <a:r>
              <a:rPr lang="lv-LV" sz="1500" b="1" i="1" dirty="0">
                <a:cs typeface="Times New Roman" panose="02020603050405020304" pitchFamily="18" charset="0"/>
              </a:rPr>
              <a:t>labās sadarbības piemērs </a:t>
            </a:r>
            <a:r>
              <a:rPr lang="lv-LV" sz="1500" dirty="0">
                <a:cs typeface="Times New Roman" panose="02020603050405020304" pitchFamily="18" charset="0"/>
              </a:rPr>
              <a:t>(LM, VM, ārstniecības personas. NVO, pacienta līmeņi) – akūtie/</a:t>
            </a:r>
            <a:r>
              <a:rPr lang="lv-LV" sz="1500" dirty="0" err="1">
                <a:cs typeface="Times New Roman" panose="02020603050405020304" pitchFamily="18" charset="0"/>
              </a:rPr>
              <a:t>subakūtie</a:t>
            </a:r>
            <a:r>
              <a:rPr lang="lv-LV" sz="1500" dirty="0">
                <a:cs typeface="Times New Roman" panose="02020603050405020304" pitchFamily="18" charset="0"/>
              </a:rPr>
              <a:t> pacienti/klienti, risinājums LM un VM ciešas sadarbības nepieciešamība, kas aktualizēta arī BSF projektā “Tehnisko palīglīdzekļu sistēmas pilnveides un rekomendāciju plāns - bērnu ar kustību traucējumiem attīstības un iekļaušanas sabiedrībā nodrošināšanai 2024.-2027. gadam”</a:t>
            </a:r>
            <a:endParaRPr lang="en-US" sz="1500" dirty="0"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1800"/>
              </a:spcBef>
              <a:buFontTx/>
              <a:buChar char="-"/>
            </a:pPr>
            <a:r>
              <a:rPr lang="en-US" sz="1500" dirty="0">
                <a:cs typeface="Times New Roman" panose="02020603050405020304" pitchFamily="18" charset="0"/>
              </a:rPr>
              <a:t>TPL </a:t>
            </a:r>
            <a:r>
              <a:rPr lang="en-US" sz="1500" dirty="0" err="1">
                <a:cs typeface="Times New Roman" panose="02020603050405020304" pitchFamily="18" charset="0"/>
              </a:rPr>
              <a:t>nodrošināšana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iespējami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ātrākā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laikā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pēc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vajadzības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konstatēšanas</a:t>
            </a:r>
            <a:r>
              <a:rPr lang="en-US" sz="1500" dirty="0">
                <a:cs typeface="Times New Roman" panose="02020603050405020304" pitchFamily="18" charset="0"/>
              </a:rPr>
              <a:t>, </a:t>
            </a:r>
            <a:r>
              <a:rPr lang="en-US" sz="1500" dirty="0" err="1">
                <a:cs typeface="Times New Roman" panose="02020603050405020304" pitchFamily="18" charset="0"/>
              </a:rPr>
              <a:t>speciālistu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pieejamība</a:t>
            </a:r>
            <a:endParaRPr lang="en-US" sz="1500" dirty="0"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1800"/>
              </a:spcBef>
              <a:buFontTx/>
              <a:buChar char="-"/>
            </a:pPr>
            <a:r>
              <a:rPr lang="en-US" sz="1500" dirty="0">
                <a:cs typeface="Times New Roman" panose="02020603050405020304" pitchFamily="18" charset="0"/>
              </a:rPr>
              <a:t>FNL </a:t>
            </a:r>
            <a:r>
              <a:rPr lang="en-US" sz="1500" dirty="0" err="1">
                <a:cs typeface="Times New Roman" panose="02020603050405020304" pitchFamily="18" charset="0"/>
              </a:rPr>
              <a:t>labās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prakses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cs typeface="Times New Roman" panose="02020603050405020304" pitchFamily="18" charset="0"/>
              </a:rPr>
              <a:t>nodošana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endParaRPr lang="lv-LV" sz="1500" dirty="0">
              <a:cs typeface="Times New Roman" panose="02020603050405020304" pitchFamily="18" charset="0"/>
            </a:endParaRPr>
          </a:p>
          <a:p>
            <a:pPr algn="just">
              <a:spcBef>
                <a:spcPts val="1800"/>
              </a:spcBef>
            </a:pPr>
            <a:r>
              <a:rPr lang="en-US" sz="1500" b="1" dirty="0" err="1"/>
              <a:t>Valsts</a:t>
            </a:r>
            <a:r>
              <a:rPr lang="en-US" sz="1500" b="1" dirty="0"/>
              <a:t> </a:t>
            </a:r>
            <a:r>
              <a:rPr lang="en-US" sz="1500" b="1" dirty="0" err="1"/>
              <a:t>kontroles</a:t>
            </a:r>
            <a:r>
              <a:rPr lang="en-US" sz="1500" b="1" dirty="0"/>
              <a:t> </a:t>
            </a:r>
            <a:r>
              <a:rPr lang="en-US" sz="1500" b="1" dirty="0" err="1"/>
              <a:t>lietderības</a:t>
            </a:r>
            <a:r>
              <a:rPr lang="en-US" sz="1500" b="1" dirty="0"/>
              <a:t> </a:t>
            </a:r>
            <a:r>
              <a:rPr lang="en-US" sz="1500" b="1" dirty="0" err="1"/>
              <a:t>revīzijā</a:t>
            </a:r>
            <a:r>
              <a:rPr lang="en-US" sz="1500" b="1" dirty="0"/>
              <a:t> </a:t>
            </a:r>
            <a:r>
              <a:rPr lang="en-US" sz="1500" b="1" dirty="0" err="1"/>
              <a:t>konstātēto</a:t>
            </a:r>
            <a:r>
              <a:rPr lang="en-US" sz="1500" b="1" dirty="0"/>
              <a:t> </a:t>
            </a:r>
            <a:r>
              <a:rPr lang="en-US" sz="1500" b="1" dirty="0" err="1"/>
              <a:t>trūkumu</a:t>
            </a:r>
            <a:r>
              <a:rPr lang="en-US" sz="1500" b="1" dirty="0"/>
              <a:t> </a:t>
            </a:r>
            <a:r>
              <a:rPr lang="en-US" sz="1500" b="1" dirty="0" err="1"/>
              <a:t>novēršana</a:t>
            </a:r>
            <a:r>
              <a:rPr lang="en-US" sz="1500" b="1" dirty="0"/>
              <a:t> </a:t>
            </a:r>
          </a:p>
          <a:p>
            <a:pPr algn="just">
              <a:spcBef>
                <a:spcPts val="1800"/>
              </a:spcBef>
            </a:pPr>
            <a:endParaRPr lang="lv-LV" sz="1800" b="1" dirty="0"/>
          </a:p>
        </p:txBody>
      </p:sp>
    </p:spTree>
    <p:extLst>
      <p:ext uri="{BB962C8B-B14F-4D97-AF65-F5344CB8AC3E}">
        <p14:creationId xmlns:p14="http://schemas.microsoft.com/office/powerpoint/2010/main" val="1137673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AA17A-6F48-408A-9ADE-63F58DE57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cs typeface="Times New Roman" panose="02020603050405020304" pitchFamily="18" charset="0"/>
              </a:rPr>
              <a:t>P</a:t>
            </a:r>
            <a:r>
              <a:rPr lang="lv-LV" dirty="0" err="1">
                <a:cs typeface="Times New Roman" panose="02020603050405020304" pitchFamily="18" charset="0"/>
              </a:rPr>
              <a:t>roblēmas</a:t>
            </a:r>
            <a:r>
              <a:rPr lang="lv-LV" dirty="0">
                <a:cs typeface="Times New Roman" panose="02020603050405020304" pitchFamily="18" charset="0"/>
              </a:rPr>
              <a:t> TPL pakalpojuma nodrošināšanā</a:t>
            </a:r>
            <a:r>
              <a:rPr lang="en-US" dirty="0">
                <a:cs typeface="Times New Roman" panose="02020603050405020304" pitchFamily="18" charset="0"/>
              </a:rPr>
              <a:t>/</a:t>
            </a:r>
            <a:r>
              <a:rPr lang="en-US" dirty="0" err="1">
                <a:cs typeface="Times New Roman" panose="02020603050405020304" pitchFamily="18" charset="0"/>
              </a:rPr>
              <a:t>izaicinājumi</a:t>
            </a: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dirty="0" err="1">
                <a:cs typeface="Times New Roman" panose="02020603050405020304" pitchFamily="18" charset="0"/>
              </a:rPr>
              <a:t>nākotnē</a:t>
            </a:r>
            <a:br>
              <a:rPr lang="lv-LV" dirty="0"/>
            </a:br>
            <a:br>
              <a:rPr lang="lv-LV" dirty="0"/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3AD60-EFB2-48C9-AFC4-C3C5C18CF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20" y="990761"/>
            <a:ext cx="10424160" cy="5760720"/>
          </a:xfrm>
        </p:spPr>
        <p:txBody>
          <a:bodyPr>
            <a:normAutofit/>
          </a:bodyPr>
          <a:lstStyle/>
          <a:p>
            <a:pPr algn="just"/>
            <a:endParaRPr lang="en-US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800" b="1" dirty="0">
                <a:cs typeface="Times New Roman" panose="02020603050405020304" pitchFamily="18" charset="0"/>
              </a:rPr>
              <a:t>U</a:t>
            </a:r>
            <a:r>
              <a:rPr lang="lv-LV" sz="1800" b="1" dirty="0" err="1">
                <a:cs typeface="Times New Roman" panose="02020603050405020304" pitchFamily="18" charset="0"/>
              </a:rPr>
              <a:t>zlabot</a:t>
            </a:r>
            <a:r>
              <a:rPr lang="lv-LV" sz="1800" b="1" dirty="0">
                <a:cs typeface="Times New Roman" panose="02020603050405020304" pitchFamily="18" charset="0"/>
              </a:rPr>
              <a:t> klientu apkalpošanas kvalitāti</a:t>
            </a:r>
            <a:endParaRPr lang="en-US" sz="1800" b="1" dirty="0">
              <a:cs typeface="Times New Roman" panose="02020603050405020304" pitchFamily="18" charset="0"/>
            </a:endParaRPr>
          </a:p>
          <a:p>
            <a:pPr algn="just"/>
            <a:r>
              <a:rPr lang="en-US" sz="1500" dirty="0">
                <a:cs typeface="Times New Roman" panose="02020603050405020304" pitchFamily="18" charset="0"/>
              </a:rPr>
              <a:t>-</a:t>
            </a:r>
            <a:r>
              <a:rPr lang="en-US" sz="1500" b="1" dirty="0">
                <a:cs typeface="Times New Roman" panose="02020603050405020304" pitchFamily="18" charset="0"/>
              </a:rPr>
              <a:t>   </a:t>
            </a:r>
            <a:r>
              <a:rPr lang="en-US" sz="1500" dirty="0" err="1">
                <a:cs typeface="Times New Roman" panose="02020603050405020304" pitchFamily="18" charset="0"/>
              </a:rPr>
              <a:t>Nodrošināt</a:t>
            </a:r>
            <a:r>
              <a:rPr lang="en-US" sz="1500" dirty="0">
                <a:cs typeface="Times New Roman" panose="02020603050405020304" pitchFamily="18" charset="0"/>
              </a:rPr>
              <a:t> i</a:t>
            </a:r>
            <a:r>
              <a:rPr lang="lv-LV" sz="1500" dirty="0" err="1">
                <a:cs typeface="Times New Roman" panose="02020603050405020304" pitchFamily="18" charset="0"/>
              </a:rPr>
              <a:t>ndividuāli</a:t>
            </a:r>
            <a:r>
              <a:rPr lang="lv-LV" sz="1500" dirty="0">
                <a:cs typeface="Times New Roman" panose="02020603050405020304" pitchFamily="18" charset="0"/>
              </a:rPr>
              <a:t> izgatavojamo TPL kvalitātes </a:t>
            </a:r>
            <a:r>
              <a:rPr lang="lv-LV" sz="1500" dirty="0" err="1">
                <a:cs typeface="Times New Roman" panose="02020603050405020304" pitchFamily="18" charset="0"/>
              </a:rPr>
              <a:t>kontrol</a:t>
            </a:r>
            <a:r>
              <a:rPr lang="en-US" sz="1500" dirty="0" err="1">
                <a:cs typeface="Times New Roman" panose="02020603050405020304" pitchFamily="18" charset="0"/>
              </a:rPr>
              <a:t>i</a:t>
            </a:r>
            <a:endParaRPr lang="lv-LV" sz="1500" dirty="0"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1500" dirty="0" err="1">
                <a:cs typeface="Times New Roman" panose="02020603050405020304" pitchFamily="18" charset="0"/>
              </a:rPr>
              <a:t>Nodrošināt</a:t>
            </a: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lv-LV" sz="1500" dirty="0">
                <a:cs typeface="Times New Roman" panose="02020603050405020304" pitchFamily="18" charset="0"/>
              </a:rPr>
              <a:t>darbinieku </a:t>
            </a:r>
            <a:r>
              <a:rPr lang="lv-LV" sz="1500" dirty="0" err="1">
                <a:cs typeface="Times New Roman" panose="02020603050405020304" pitchFamily="18" charset="0"/>
              </a:rPr>
              <a:t>apmācīb</a:t>
            </a:r>
            <a:r>
              <a:rPr lang="en-US" sz="1500" dirty="0">
                <a:cs typeface="Times New Roman" panose="02020603050405020304" pitchFamily="18" charset="0"/>
              </a:rPr>
              <a:t>u</a:t>
            </a:r>
            <a:r>
              <a:rPr lang="lv-LV" sz="1500" dirty="0">
                <a:cs typeface="Times New Roman" panose="02020603050405020304" pitchFamily="18" charset="0"/>
              </a:rPr>
              <a:t>/</a:t>
            </a:r>
            <a:r>
              <a:rPr lang="lv-LV" sz="1500" dirty="0" err="1">
                <a:cs typeface="Times New Roman" panose="02020603050405020304" pitchFamily="18" charset="0"/>
              </a:rPr>
              <a:t>supervīzij</a:t>
            </a:r>
            <a:r>
              <a:rPr lang="en-US" sz="1500" dirty="0">
                <a:cs typeface="Times New Roman" panose="02020603050405020304" pitchFamily="18" charset="0"/>
              </a:rPr>
              <a:t>u</a:t>
            </a:r>
            <a:endParaRPr lang="lv-LV" sz="1500" dirty="0"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1500" b="1" dirty="0"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600" b="1" dirty="0">
                <a:solidFill>
                  <a:srgbClr val="000000"/>
                </a:solidFill>
                <a:effectLst/>
              </a:rPr>
              <a:t>Pilnveidot tehnisko palīglīdzekļu vajadzības noteikšanas procesu</a:t>
            </a:r>
            <a:r>
              <a:rPr lang="en-US" sz="1600" b="1" dirty="0">
                <a:solidFill>
                  <a:srgbClr val="000000"/>
                </a:solidFill>
                <a:effectLst/>
              </a:rPr>
              <a:t> (</a:t>
            </a:r>
            <a:r>
              <a:rPr lang="en-US" sz="1600" dirty="0"/>
              <a:t>FNL </a:t>
            </a:r>
            <a:r>
              <a:rPr lang="en-US" sz="1600" dirty="0" err="1"/>
              <a:t>darba</a:t>
            </a:r>
            <a:r>
              <a:rPr lang="en-US" sz="1600" dirty="0"/>
              <a:t> </a:t>
            </a:r>
            <a:r>
              <a:rPr lang="en-US" sz="1600" dirty="0" err="1"/>
              <a:t>kvalitātes</a:t>
            </a:r>
            <a:r>
              <a:rPr lang="en-US" sz="1600" dirty="0"/>
              <a:t> </a:t>
            </a:r>
            <a:r>
              <a:rPr lang="en-US" sz="1600" dirty="0" err="1"/>
              <a:t>uzlabošana</a:t>
            </a:r>
            <a:r>
              <a:rPr lang="en-US" sz="1600" dirty="0"/>
              <a:t> un </a:t>
            </a:r>
            <a:r>
              <a:rPr lang="en-US" sz="1600" dirty="0" err="1"/>
              <a:t>novērtēšanas</a:t>
            </a:r>
            <a:r>
              <a:rPr lang="en-US" sz="1600" dirty="0"/>
              <a:t> </a:t>
            </a:r>
            <a:r>
              <a:rPr lang="en-US" sz="1600" dirty="0" err="1"/>
              <a:t>metodoloģisjas</a:t>
            </a:r>
            <a:r>
              <a:rPr lang="en-US" sz="1600" dirty="0"/>
              <a:t> </a:t>
            </a:r>
            <a:r>
              <a:rPr lang="en-US" sz="1600" dirty="0" err="1"/>
              <a:t>izplatīšana</a:t>
            </a:r>
            <a:endParaRPr lang="en-US" sz="16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b="1" dirty="0">
                <a:effectLst/>
              </a:rPr>
              <a:t>TPL </a:t>
            </a:r>
            <a:r>
              <a:rPr lang="lv-LV" sz="1600" b="1" dirty="0"/>
              <a:t>administrēšanas procesu</a:t>
            </a:r>
            <a:r>
              <a:rPr lang="en-US" sz="1600" b="1" dirty="0"/>
              <a:t> p</a:t>
            </a:r>
            <a:r>
              <a:rPr lang="lv-LV" sz="1600" b="1" dirty="0" err="1"/>
              <a:t>ilnveido</a:t>
            </a:r>
            <a:r>
              <a:rPr lang="en-US" sz="1600" b="1" dirty="0" err="1"/>
              <a:t>šana</a:t>
            </a:r>
            <a:r>
              <a:rPr lang="en-US" sz="1600" b="1" dirty="0"/>
              <a:t>/</a:t>
            </a:r>
            <a:r>
              <a:rPr lang="en-US" sz="1600" dirty="0" err="1">
                <a:cs typeface="Times New Roman" panose="02020603050405020304" pitchFamily="18" charset="0"/>
              </a:rPr>
              <a:t>Novērst</a:t>
            </a:r>
            <a:r>
              <a:rPr lang="en-US" sz="1600" dirty="0">
                <a:cs typeface="Times New Roman" panose="02020603050405020304" pitchFamily="18" charset="0"/>
              </a:rPr>
              <a:t> </a:t>
            </a:r>
            <a:r>
              <a:rPr lang="lv-LV" sz="1600" dirty="0">
                <a:cs typeface="Times New Roman" panose="02020603050405020304" pitchFamily="18" charset="0"/>
              </a:rPr>
              <a:t>smagnējās birokrātiskās procedūras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</a:rPr>
              <a:t>- </a:t>
            </a:r>
            <a:r>
              <a:rPr lang="lv-LV" sz="1600" dirty="0">
                <a:solidFill>
                  <a:srgbClr val="000000"/>
                </a:solidFill>
                <a:effectLst/>
              </a:rPr>
              <a:t>pārskatīt tehnisko palīglīdzekļu piešķiršanas procesa soļus un izstrādāt </a:t>
            </a:r>
            <a:r>
              <a:rPr lang="lv-LV" sz="1600" dirty="0">
                <a:effectLst/>
              </a:rPr>
              <a:t>tehnisko palīglīdzekļu </a:t>
            </a:r>
            <a:r>
              <a:rPr lang="en-US" sz="1600" dirty="0">
                <a:effectLst/>
              </a:rPr>
              <a:t> </a:t>
            </a:r>
            <a:r>
              <a:rPr lang="lv-LV" sz="1600" dirty="0">
                <a:effectLst/>
              </a:rPr>
              <a:t>administrēšanas </a:t>
            </a:r>
            <a:r>
              <a:rPr lang="lv-LV" sz="1600" dirty="0">
                <a:solidFill>
                  <a:srgbClr val="000000"/>
                </a:solidFill>
                <a:effectLst/>
              </a:rPr>
              <a:t>kārtību, lai minimizētu manuālo darbu visos posmos, kur tas </a:t>
            </a:r>
            <a:r>
              <a:rPr lang="lv-LV" sz="1600" dirty="0">
                <a:effectLst/>
              </a:rPr>
              <a:t>iespējams, nosakot arī termiņus katra procesa soļa izpildei</a:t>
            </a:r>
            <a:endParaRPr lang="en-US" sz="1600" dirty="0">
              <a:effectLst/>
            </a:endParaRP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rgbClr val="000000"/>
                </a:solidFill>
                <a:effectLst/>
              </a:rPr>
              <a:t>p</a:t>
            </a:r>
            <a:r>
              <a:rPr lang="lv-LV" sz="1600" dirty="0" err="1">
                <a:solidFill>
                  <a:srgbClr val="000000"/>
                </a:solidFill>
                <a:effectLst/>
              </a:rPr>
              <a:t>ārskatīt</a:t>
            </a:r>
            <a:r>
              <a:rPr lang="lv-LV" sz="1600" dirty="0">
                <a:solidFill>
                  <a:srgbClr val="000000"/>
                </a:solidFill>
                <a:effectLst/>
              </a:rPr>
              <a:t> kārtību, kādā tiek organizēta tehnisko palīglīdzekļu izsniegšana</a:t>
            </a:r>
            <a:r>
              <a:rPr lang="en-US" sz="1600" dirty="0">
                <a:solidFill>
                  <a:srgbClr val="000000"/>
                </a:solidFill>
                <a:effectLst/>
              </a:rPr>
              <a:t> (</a:t>
            </a:r>
            <a:r>
              <a:rPr lang="en-US" sz="1600" dirty="0" err="1">
                <a:solidFill>
                  <a:srgbClr val="000000"/>
                </a:solidFill>
                <a:effectLst/>
              </a:rPr>
              <a:t>izbraukumi</a:t>
            </a:r>
            <a:r>
              <a:rPr lang="en-US" sz="1600" dirty="0">
                <a:solidFill>
                  <a:srgbClr val="000000"/>
                </a:solidFill>
                <a:effectLst/>
              </a:rPr>
              <a:t>, </a:t>
            </a:r>
            <a:r>
              <a:rPr lang="en-US" sz="1600" dirty="0" err="1">
                <a:solidFill>
                  <a:srgbClr val="000000"/>
                </a:solidFill>
                <a:effectLst/>
              </a:rPr>
              <a:t>piegādes</a:t>
            </a:r>
            <a:r>
              <a:rPr lang="en-US" sz="1600" dirty="0">
                <a:solidFill>
                  <a:srgbClr val="000000"/>
                </a:solidFill>
                <a:effectLst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1600" dirty="0" err="1">
                <a:solidFill>
                  <a:srgbClr val="000000"/>
                </a:solidFill>
              </a:rPr>
              <a:t>Pilnveidot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iepirkumu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procedūras</a:t>
            </a:r>
            <a:endParaRPr lang="en-US" sz="1600" dirty="0">
              <a:solidFill>
                <a:srgbClr val="000000"/>
              </a:solidFill>
            </a:endParaRPr>
          </a:p>
          <a:p>
            <a:pPr marL="285750" indent="-285750">
              <a:buFontTx/>
              <a:buChar char="-"/>
            </a:pPr>
            <a:r>
              <a:rPr lang="lv-LV" sz="1600" dirty="0">
                <a:solidFill>
                  <a:srgbClr val="000000"/>
                </a:solidFill>
                <a:effectLst/>
              </a:rPr>
              <a:t>Izstrādāt </a:t>
            </a:r>
            <a:r>
              <a:rPr lang="en-US" sz="1600" dirty="0" err="1">
                <a:solidFill>
                  <a:srgbClr val="000000"/>
                </a:solidFill>
                <a:effectLst/>
              </a:rPr>
              <a:t>jaunu</a:t>
            </a:r>
            <a:r>
              <a:rPr lang="en-US" sz="1600" dirty="0">
                <a:solidFill>
                  <a:srgbClr val="000000"/>
                </a:solidFill>
                <a:effectLst/>
              </a:rPr>
              <a:t> </a:t>
            </a:r>
            <a:r>
              <a:rPr lang="lv-LV" sz="1600" dirty="0">
                <a:solidFill>
                  <a:srgbClr val="000000"/>
                </a:solidFill>
                <a:effectLst/>
              </a:rPr>
              <a:t>pieeju patapinājumā nododamo </a:t>
            </a:r>
            <a:r>
              <a:rPr lang="en-US" sz="1600" dirty="0">
                <a:solidFill>
                  <a:srgbClr val="000000"/>
                </a:solidFill>
                <a:effectLst/>
              </a:rPr>
              <a:t>TPL </a:t>
            </a:r>
            <a:r>
              <a:rPr lang="lv-LV" sz="1600" dirty="0">
                <a:solidFill>
                  <a:srgbClr val="000000"/>
                </a:solidFill>
                <a:effectLst/>
              </a:rPr>
              <a:t>administrēšanai.</a:t>
            </a:r>
            <a:r>
              <a:rPr lang="lv-LV" sz="1600" dirty="0">
                <a:effectLst/>
              </a:rPr>
              <a:t>  </a:t>
            </a:r>
            <a:endParaRPr lang="en-US" sz="1600" dirty="0">
              <a:effectLst/>
            </a:endParaRPr>
          </a:p>
          <a:p>
            <a:pPr marL="285750" indent="-285750">
              <a:buFontTx/>
              <a:buChar char="-"/>
            </a:pPr>
            <a:endParaRPr lang="en-US" sz="1600" dirty="0">
              <a:effectLst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500" b="1" dirty="0" err="1">
                <a:cs typeface="Times New Roman" panose="02020603050405020304" pitchFamily="18" charset="0"/>
              </a:rPr>
              <a:t>Strādāt</a:t>
            </a:r>
            <a:r>
              <a:rPr lang="en-US" sz="1500" b="1" dirty="0">
                <a:cs typeface="Times New Roman" panose="02020603050405020304" pitchFamily="18" charset="0"/>
              </a:rPr>
              <a:t> pie a</a:t>
            </a:r>
            <a:r>
              <a:rPr lang="lv-LV" sz="1500" b="1" dirty="0" err="1">
                <a:cs typeface="Times New Roman" panose="02020603050405020304" pitchFamily="18" charset="0"/>
              </a:rPr>
              <a:t>tzinumu</a:t>
            </a:r>
            <a:r>
              <a:rPr lang="lv-LV" sz="1500" b="1" dirty="0">
                <a:cs typeface="Times New Roman" panose="02020603050405020304" pitchFamily="18" charset="0"/>
              </a:rPr>
              <a:t> TPL saņemšanai kvalitāte</a:t>
            </a:r>
            <a:r>
              <a:rPr lang="en-US" sz="1500" b="1" dirty="0">
                <a:cs typeface="Times New Roman" panose="02020603050405020304" pitchFamily="18" charset="0"/>
              </a:rPr>
              <a:t>s </a:t>
            </a:r>
            <a:r>
              <a:rPr lang="en-US" sz="1500" b="1" dirty="0" err="1">
                <a:cs typeface="Times New Roman" panose="02020603050405020304" pitchFamily="18" charset="0"/>
              </a:rPr>
              <a:t>paaugstināšanas</a:t>
            </a:r>
            <a:r>
              <a:rPr lang="en-US" sz="1500" b="1" dirty="0"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Tx/>
              <a:buChar char="-"/>
            </a:pPr>
            <a:endParaRPr lang="en-US" sz="1500" b="1" dirty="0">
              <a:cs typeface="Times New Roman" panose="02020603050405020304" pitchFamily="18" charset="0"/>
            </a:endParaRPr>
          </a:p>
          <a:p>
            <a:endParaRPr lang="lv-LV" sz="1500" b="1" dirty="0"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3F046-1754-47F4-B292-CB58827312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 flipV="1">
            <a:off x="3698240" y="6629400"/>
            <a:ext cx="2397760" cy="147320"/>
          </a:xfrm>
        </p:spPr>
        <p:txBody>
          <a:bodyPr>
            <a:normAutofit fontScale="47500" lnSpcReduction="20000"/>
          </a:bodyPr>
          <a:lstStyle/>
          <a:p>
            <a:endParaRPr lang="lv-LV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781373-FC19-4569-BA6B-DEDFF11741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36434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729</Words>
  <Application>Microsoft Office PowerPoint</Application>
  <PresentationFormat>Widescreen</PresentationFormat>
  <Paragraphs>85</Paragraphs>
  <Slides>10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Times New Roman</vt:lpstr>
      <vt:lpstr>Verdana</vt:lpstr>
      <vt:lpstr>Wingdings</vt:lpstr>
      <vt:lpstr>Office dizains</vt:lpstr>
      <vt:lpstr>89_Prezentacija_templateLV</vt:lpstr>
      <vt:lpstr>Worksheet</vt:lpstr>
      <vt:lpstr>Tehnisko palīglīdzekļu aprite un pieejamība </vt:lpstr>
      <vt:lpstr>PowerPoint Presentation</vt:lpstr>
      <vt:lpstr> TPL pakalpojuma saņēmēju skaits</vt:lpstr>
      <vt:lpstr> TPL pakalpojuma izlietotais finansējums un rezultatīvie rādītāji  2020. – 2024. gadā   </vt:lpstr>
      <vt:lpstr>          Rindu dinamika</vt:lpstr>
      <vt:lpstr> Rindas veidošanās cēloņi</vt:lpstr>
      <vt:lpstr> TPL pakalpojuma pilnveidošana  2023.-2024.gadā paveiktais</vt:lpstr>
      <vt:lpstr> TPL pakalpojuma pilnveidošana 2025. gadā  </vt:lpstr>
      <vt:lpstr>Problēmas TPL pakalpojuma nodrošināšanā/izaicinājumi nākotnē  </vt:lpstr>
      <vt:lpstr>PowerPoint Presentation</vt:lpstr>
    </vt:vector>
  </TitlesOfParts>
  <Company>Labklājības ministrija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Tehnisko palīglīdzekļu pakalpojums</dc:title>
  <dc:creator>Ineta Pikse</dc:creator>
  <cp:lastModifiedBy>Līva Ševčuna</cp:lastModifiedBy>
  <cp:revision>99</cp:revision>
  <cp:lastPrinted>2023-03-15T07:07:19Z</cp:lastPrinted>
  <dcterms:created xsi:type="dcterms:W3CDTF">2022-04-07T13:58:39Z</dcterms:created>
  <dcterms:modified xsi:type="dcterms:W3CDTF">2024-12-28T10:33:35Z</dcterms:modified>
</cp:coreProperties>
</file>