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0"/>
  </p:notesMasterIdLst>
  <p:sldIdLst>
    <p:sldId id="256" r:id="rId5"/>
    <p:sldId id="1568" r:id="rId6"/>
    <p:sldId id="1569" r:id="rId7"/>
    <p:sldId id="1574" r:id="rId8"/>
    <p:sldId id="330" r:id="rId9"/>
    <p:sldId id="316" r:id="rId10"/>
    <p:sldId id="329" r:id="rId11"/>
    <p:sldId id="318" r:id="rId12"/>
    <p:sldId id="1570" r:id="rId13"/>
    <p:sldId id="1571" r:id="rId14"/>
    <p:sldId id="327" r:id="rId15"/>
    <p:sldId id="283" r:id="rId16"/>
    <p:sldId id="319" r:id="rId17"/>
    <p:sldId id="317" r:id="rId18"/>
    <p:sldId id="274" r:id="rId19"/>
  </p:sldIdLst>
  <p:sldSz cx="9144000" cy="5143500" type="screen16x9"/>
  <p:notesSz cx="6797675" cy="9926638"/>
  <p:defaultTextStyle>
    <a:defPPr>
      <a:defRPr lang="en-US"/>
    </a:defPPr>
    <a:lvl1pPr algn="l" defTabSz="938213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1pPr>
    <a:lvl2pPr marL="468313" indent="-11113" algn="l" defTabSz="938213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2pPr>
    <a:lvl3pPr marL="938213" indent="-23813" algn="l" defTabSz="938213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3pPr>
    <a:lvl4pPr marL="1408113" indent="-36513" algn="l" defTabSz="938213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4pPr>
    <a:lvl5pPr marL="1878013" indent="-49213" algn="l" defTabSz="938213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7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17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17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17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D346E99-1F86-42F1-9EC2-D46F5600B149}">
          <p14:sldIdLst/>
        </p14:section>
        <p14:section name="Untitled Section" id="{3C88FFCB-E547-45FA-8CCA-2A8489262EFF}">
          <p14:sldIdLst>
            <p14:sldId id="256"/>
            <p14:sldId id="1568"/>
            <p14:sldId id="1569"/>
            <p14:sldId id="1574"/>
            <p14:sldId id="330"/>
            <p14:sldId id="316"/>
            <p14:sldId id="329"/>
            <p14:sldId id="318"/>
            <p14:sldId id="1570"/>
            <p14:sldId id="1571"/>
            <p14:sldId id="327"/>
            <p14:sldId id="283"/>
            <p14:sldId id="319"/>
            <p14:sldId id="317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3D24D2A-4963-5DB9-56F5-984EC9B7A9D7}" name="Inga Lukjanoviča" initials="IL" userId="S::Inga.Lukjanovica@sam.gov.lv::4e0b5290-a586-444f-ad09-269972a83948" providerId="AD"/>
  <p188:author id="{6081303C-40AD-F321-F28E-EA570FF96FBA}" name="Aelita Stepiņa" initials="AS" userId="S::aelita.stepina@sam.gov.lv::40f5f76d-cb5d-4bce-83e2-f4b29ced3f5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5464"/>
    <a:srgbClr val="2DCD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60" autoAdjust="0"/>
    <p:restoredTop sz="81598" autoAdjust="0"/>
  </p:normalViewPr>
  <p:slideViewPr>
    <p:cSldViewPr snapToGrid="0" snapToObjects="1">
      <p:cViewPr varScale="1">
        <p:scale>
          <a:sx n="136" d="100"/>
          <a:sy n="136" d="100"/>
        </p:scale>
        <p:origin x="228" y="126"/>
      </p:cViewPr>
      <p:guideLst>
        <p:guide orient="horz" pos="162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D2F191-B8AD-447D-B31D-3D0C9E52C983}" type="doc">
      <dgm:prSet loTypeId="urn:microsoft.com/office/officeart/2005/8/layout/chevron1" loCatId="process" qsTypeId="urn:microsoft.com/office/officeart/2005/8/quickstyle/simple2" qsCatId="simple" csTypeId="urn:microsoft.com/office/officeart/2005/8/colors/accent2_2" csCatId="accent2" phldr="1"/>
      <dgm:spPr/>
    </dgm:pt>
    <dgm:pt modelId="{A7E0BC3F-3539-472C-A854-A30829CE4241}">
      <dgm:prSet phldrT="[Text]" custT="1"/>
      <dgm:spPr/>
      <dgm:t>
        <a:bodyPr/>
        <a:lstStyle/>
        <a:p>
          <a:r>
            <a:rPr lang="lv-LV" sz="900" dirty="0"/>
            <a:t>Satiksmes ministrija</a:t>
          </a:r>
        </a:p>
      </dgm:t>
    </dgm:pt>
    <dgm:pt modelId="{0CA1F8C4-BA3B-4F7E-9810-5101A50362EE}" type="parTrans" cxnId="{12016527-4731-4580-83C1-435E37BFFC32}">
      <dgm:prSet/>
      <dgm:spPr/>
      <dgm:t>
        <a:bodyPr/>
        <a:lstStyle/>
        <a:p>
          <a:endParaRPr lang="lv-LV" sz="2400"/>
        </a:p>
      </dgm:t>
    </dgm:pt>
    <dgm:pt modelId="{A87A4E6C-B9C0-4D77-9319-CBE0DE87E3BC}" type="sibTrans" cxnId="{12016527-4731-4580-83C1-435E37BFFC32}">
      <dgm:prSet/>
      <dgm:spPr/>
      <dgm:t>
        <a:bodyPr/>
        <a:lstStyle/>
        <a:p>
          <a:endParaRPr lang="lv-LV" sz="2400"/>
        </a:p>
      </dgm:t>
    </dgm:pt>
    <dgm:pt modelId="{DF63671E-A592-47DF-9FFA-556AADAE8783}">
      <dgm:prSet phldrT="[Text]" custT="1"/>
      <dgm:spPr/>
      <dgm:t>
        <a:bodyPr/>
        <a:lstStyle/>
        <a:p>
          <a:r>
            <a:rPr lang="lv-LV" sz="700" b="1" dirty="0">
              <a:latin typeface="+mn-lt"/>
              <a:ea typeface="Times New Roman" panose="02020603050405020304" pitchFamily="18" charset="0"/>
            </a:rPr>
            <a:t>Autotransporta direkcija</a:t>
          </a:r>
          <a:endParaRPr lang="lv-LV" sz="700" dirty="0"/>
        </a:p>
      </dgm:t>
    </dgm:pt>
    <dgm:pt modelId="{761AB7F0-1D4A-49DA-A552-45E9A27CA723}" type="parTrans" cxnId="{284890A5-B3D1-41E8-933C-A199D9B52389}">
      <dgm:prSet/>
      <dgm:spPr/>
      <dgm:t>
        <a:bodyPr/>
        <a:lstStyle/>
        <a:p>
          <a:endParaRPr lang="lv-LV" sz="2400"/>
        </a:p>
      </dgm:t>
    </dgm:pt>
    <dgm:pt modelId="{52122871-A9A6-46F2-996C-4ADB9E82D915}" type="sibTrans" cxnId="{284890A5-B3D1-41E8-933C-A199D9B52389}">
      <dgm:prSet/>
      <dgm:spPr/>
      <dgm:t>
        <a:bodyPr/>
        <a:lstStyle/>
        <a:p>
          <a:endParaRPr lang="lv-LV" sz="2400"/>
        </a:p>
      </dgm:t>
    </dgm:pt>
    <dgm:pt modelId="{9A712603-EB7F-4A50-9060-31E8A039A239}">
      <dgm:prSet phldrT="[Text]" custT="1"/>
      <dgm:spPr/>
      <dgm:t>
        <a:bodyPr/>
        <a:lstStyle/>
        <a:p>
          <a:r>
            <a:rPr lang="lv-LV" sz="900" dirty="0"/>
            <a:t>Rīgas dome</a:t>
          </a:r>
        </a:p>
      </dgm:t>
    </dgm:pt>
    <dgm:pt modelId="{E2374DDD-85E0-4498-8210-828F5A5DE7FA}" type="parTrans" cxnId="{F891316D-308A-498F-B41B-1CA664359229}">
      <dgm:prSet/>
      <dgm:spPr/>
      <dgm:t>
        <a:bodyPr/>
        <a:lstStyle/>
        <a:p>
          <a:endParaRPr lang="lv-LV" sz="2400"/>
        </a:p>
      </dgm:t>
    </dgm:pt>
    <dgm:pt modelId="{5C195D4A-D445-4718-AB7E-EE8F57DC556D}" type="sibTrans" cxnId="{F891316D-308A-498F-B41B-1CA664359229}">
      <dgm:prSet/>
      <dgm:spPr/>
      <dgm:t>
        <a:bodyPr/>
        <a:lstStyle/>
        <a:p>
          <a:endParaRPr lang="lv-LV" sz="2400"/>
        </a:p>
      </dgm:t>
    </dgm:pt>
    <dgm:pt modelId="{7C2181DC-6041-431E-A6A0-5C745A41DA86}">
      <dgm:prSet phldrT="[Text]" custT="1"/>
      <dgm:spPr/>
      <dgm:t>
        <a:bodyPr/>
        <a:lstStyle/>
        <a:p>
          <a:r>
            <a:rPr lang="lv-LV" sz="900" dirty="0"/>
            <a:t>FORUS</a:t>
          </a:r>
        </a:p>
      </dgm:t>
    </dgm:pt>
    <dgm:pt modelId="{A6779960-77FA-429A-A4C1-9D1B2615A9DF}" type="parTrans" cxnId="{3B58B2D9-C4D6-4A5B-9017-CFCC5545240E}">
      <dgm:prSet/>
      <dgm:spPr/>
      <dgm:t>
        <a:bodyPr/>
        <a:lstStyle/>
        <a:p>
          <a:endParaRPr lang="lv-LV" sz="2400"/>
        </a:p>
      </dgm:t>
    </dgm:pt>
    <dgm:pt modelId="{8568BAB4-CB90-4E23-9B57-15F64473DC35}" type="sibTrans" cxnId="{3B58B2D9-C4D6-4A5B-9017-CFCC5545240E}">
      <dgm:prSet/>
      <dgm:spPr/>
      <dgm:t>
        <a:bodyPr/>
        <a:lstStyle/>
        <a:p>
          <a:endParaRPr lang="lv-LV" sz="2400"/>
        </a:p>
      </dgm:t>
    </dgm:pt>
    <dgm:pt modelId="{D2717E43-6BDB-4B75-AF71-2126F6D8A1E5}">
      <dgm:prSet phldrT="[Text]" custT="1"/>
      <dgm:spPr/>
      <dgm:t>
        <a:bodyPr/>
        <a:lstStyle/>
        <a:p>
          <a:r>
            <a:rPr lang="lv-LV" sz="900" dirty="0"/>
            <a:t>BOLT</a:t>
          </a:r>
        </a:p>
      </dgm:t>
    </dgm:pt>
    <dgm:pt modelId="{5FD4F623-A931-42EB-8E83-4D57141743BD}" type="parTrans" cxnId="{71AB0CE1-7662-4979-8464-EC0153B9DD39}">
      <dgm:prSet/>
      <dgm:spPr/>
      <dgm:t>
        <a:bodyPr/>
        <a:lstStyle/>
        <a:p>
          <a:endParaRPr lang="lv-LV" sz="2400"/>
        </a:p>
      </dgm:t>
    </dgm:pt>
    <dgm:pt modelId="{C9995A27-AFAC-44FB-BB1E-1310CAF7BFAC}" type="sibTrans" cxnId="{71AB0CE1-7662-4979-8464-EC0153B9DD39}">
      <dgm:prSet/>
      <dgm:spPr/>
      <dgm:t>
        <a:bodyPr/>
        <a:lstStyle/>
        <a:p>
          <a:endParaRPr lang="lv-LV" sz="2400"/>
        </a:p>
      </dgm:t>
    </dgm:pt>
    <dgm:pt modelId="{A664AD44-3F12-4A7D-9DC6-B12B806704EE}">
      <dgm:prSet phldrT="[Text]" custT="1"/>
      <dgm:spPr/>
      <dgm:t>
        <a:bodyPr/>
        <a:lstStyle/>
        <a:p>
          <a:r>
            <a:rPr lang="lv-LV" sz="900" dirty="0"/>
            <a:t>NVO pārstāvji</a:t>
          </a:r>
        </a:p>
      </dgm:t>
    </dgm:pt>
    <dgm:pt modelId="{FC9ED146-12EC-46A8-8BC9-CF24D32B14DC}" type="parTrans" cxnId="{7B9E1F97-C9D0-4DF7-B017-EA9B98BF3D1E}">
      <dgm:prSet/>
      <dgm:spPr/>
      <dgm:t>
        <a:bodyPr/>
        <a:lstStyle/>
        <a:p>
          <a:endParaRPr lang="lv-LV" sz="2400"/>
        </a:p>
      </dgm:t>
    </dgm:pt>
    <dgm:pt modelId="{1DB53A54-4C81-4FA1-A681-0D71C3B24FE0}" type="sibTrans" cxnId="{7B9E1F97-C9D0-4DF7-B017-EA9B98BF3D1E}">
      <dgm:prSet/>
      <dgm:spPr/>
      <dgm:t>
        <a:bodyPr/>
        <a:lstStyle/>
        <a:p>
          <a:endParaRPr lang="lv-LV" sz="2400"/>
        </a:p>
      </dgm:t>
    </dgm:pt>
    <dgm:pt modelId="{E0845199-B24E-4559-A942-4C761E6F554D}" type="pres">
      <dgm:prSet presAssocID="{D1D2F191-B8AD-447D-B31D-3D0C9E52C983}" presName="Name0" presStyleCnt="0">
        <dgm:presLayoutVars>
          <dgm:dir/>
          <dgm:animLvl val="lvl"/>
          <dgm:resizeHandles val="exact"/>
        </dgm:presLayoutVars>
      </dgm:prSet>
      <dgm:spPr/>
    </dgm:pt>
    <dgm:pt modelId="{624BC740-BDE5-4CBB-AF37-5831F83FB610}" type="pres">
      <dgm:prSet presAssocID="{A7E0BC3F-3539-472C-A854-A30829CE4241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44414019-C8C6-494A-B6E3-D704431B19E6}" type="pres">
      <dgm:prSet presAssocID="{A87A4E6C-B9C0-4D77-9319-CBE0DE87E3BC}" presName="parTxOnlySpace" presStyleCnt="0"/>
      <dgm:spPr/>
    </dgm:pt>
    <dgm:pt modelId="{F6B99825-1CE8-4305-927F-2B3BC2E4F01A}" type="pres">
      <dgm:prSet presAssocID="{DF63671E-A592-47DF-9FFA-556AADAE8783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1FE68DF2-5314-40A7-A1C3-274C8B875A1D}" type="pres">
      <dgm:prSet presAssocID="{52122871-A9A6-46F2-996C-4ADB9E82D915}" presName="parTxOnlySpace" presStyleCnt="0"/>
      <dgm:spPr/>
    </dgm:pt>
    <dgm:pt modelId="{39D15508-7D84-43F9-A23A-76510F68C03E}" type="pres">
      <dgm:prSet presAssocID="{9A712603-EB7F-4A50-9060-31E8A039A239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FB2B34AB-79D2-425C-9C61-5FBC9D39E07C}" type="pres">
      <dgm:prSet presAssocID="{5C195D4A-D445-4718-AB7E-EE8F57DC556D}" presName="parTxOnlySpace" presStyleCnt="0"/>
      <dgm:spPr/>
    </dgm:pt>
    <dgm:pt modelId="{319A096A-F085-4B4E-91E3-ACA87E4CA605}" type="pres">
      <dgm:prSet presAssocID="{7C2181DC-6041-431E-A6A0-5C745A41DA86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91EAF956-7B30-46B5-8157-50723E503CCB}" type="pres">
      <dgm:prSet presAssocID="{8568BAB4-CB90-4E23-9B57-15F64473DC35}" presName="parTxOnlySpace" presStyleCnt="0"/>
      <dgm:spPr/>
    </dgm:pt>
    <dgm:pt modelId="{BA7058FB-0E14-4370-A51D-A2905FA7F4C2}" type="pres">
      <dgm:prSet presAssocID="{D2717E43-6BDB-4B75-AF71-2126F6D8A1E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B51CDCBE-FB10-4AB0-8C5A-902645E9A7B3}" type="pres">
      <dgm:prSet presAssocID="{C9995A27-AFAC-44FB-BB1E-1310CAF7BFAC}" presName="parTxOnlySpace" presStyleCnt="0"/>
      <dgm:spPr/>
    </dgm:pt>
    <dgm:pt modelId="{0009F70F-03C0-48E6-8A26-02C6CF32DFCF}" type="pres">
      <dgm:prSet presAssocID="{A664AD44-3F12-4A7D-9DC6-B12B806704EE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2016527-4731-4580-83C1-435E37BFFC32}" srcId="{D1D2F191-B8AD-447D-B31D-3D0C9E52C983}" destId="{A7E0BC3F-3539-472C-A854-A30829CE4241}" srcOrd="0" destOrd="0" parTransId="{0CA1F8C4-BA3B-4F7E-9810-5101A50362EE}" sibTransId="{A87A4E6C-B9C0-4D77-9319-CBE0DE87E3BC}"/>
    <dgm:cxn modelId="{7344C53D-C2E8-4CEF-9952-F49B383B365E}" type="presOf" srcId="{A664AD44-3F12-4A7D-9DC6-B12B806704EE}" destId="{0009F70F-03C0-48E6-8A26-02C6CF32DFCF}" srcOrd="0" destOrd="0" presId="urn:microsoft.com/office/officeart/2005/8/layout/chevron1"/>
    <dgm:cxn modelId="{15318044-FA60-42F9-A7CE-1EEF2A240146}" type="presOf" srcId="{9A712603-EB7F-4A50-9060-31E8A039A239}" destId="{39D15508-7D84-43F9-A23A-76510F68C03E}" srcOrd="0" destOrd="0" presId="urn:microsoft.com/office/officeart/2005/8/layout/chevron1"/>
    <dgm:cxn modelId="{CC5DED67-F15D-4A43-A275-4A60464C1AEE}" type="presOf" srcId="{D2717E43-6BDB-4B75-AF71-2126F6D8A1E5}" destId="{BA7058FB-0E14-4370-A51D-A2905FA7F4C2}" srcOrd="0" destOrd="0" presId="urn:microsoft.com/office/officeart/2005/8/layout/chevron1"/>
    <dgm:cxn modelId="{F891316D-308A-498F-B41B-1CA664359229}" srcId="{D1D2F191-B8AD-447D-B31D-3D0C9E52C983}" destId="{9A712603-EB7F-4A50-9060-31E8A039A239}" srcOrd="2" destOrd="0" parTransId="{E2374DDD-85E0-4498-8210-828F5A5DE7FA}" sibTransId="{5C195D4A-D445-4718-AB7E-EE8F57DC556D}"/>
    <dgm:cxn modelId="{7EEDD47D-7E4C-4D22-8740-B9862275AB8F}" type="presOf" srcId="{7C2181DC-6041-431E-A6A0-5C745A41DA86}" destId="{319A096A-F085-4B4E-91E3-ACA87E4CA605}" srcOrd="0" destOrd="0" presId="urn:microsoft.com/office/officeart/2005/8/layout/chevron1"/>
    <dgm:cxn modelId="{7B9E1F97-C9D0-4DF7-B017-EA9B98BF3D1E}" srcId="{D1D2F191-B8AD-447D-B31D-3D0C9E52C983}" destId="{A664AD44-3F12-4A7D-9DC6-B12B806704EE}" srcOrd="5" destOrd="0" parTransId="{FC9ED146-12EC-46A8-8BC9-CF24D32B14DC}" sibTransId="{1DB53A54-4C81-4FA1-A681-0D71C3B24FE0}"/>
    <dgm:cxn modelId="{284890A5-B3D1-41E8-933C-A199D9B52389}" srcId="{D1D2F191-B8AD-447D-B31D-3D0C9E52C983}" destId="{DF63671E-A592-47DF-9FFA-556AADAE8783}" srcOrd="1" destOrd="0" parTransId="{761AB7F0-1D4A-49DA-A552-45E9A27CA723}" sibTransId="{52122871-A9A6-46F2-996C-4ADB9E82D915}"/>
    <dgm:cxn modelId="{05CBA7A6-C39E-450E-853E-24515DA87269}" type="presOf" srcId="{DF63671E-A592-47DF-9FFA-556AADAE8783}" destId="{F6B99825-1CE8-4305-927F-2B3BC2E4F01A}" srcOrd="0" destOrd="0" presId="urn:microsoft.com/office/officeart/2005/8/layout/chevron1"/>
    <dgm:cxn modelId="{2ADC8EC1-BBA5-4FC1-98C3-8CF37FDB1AC6}" type="presOf" srcId="{A7E0BC3F-3539-472C-A854-A30829CE4241}" destId="{624BC740-BDE5-4CBB-AF37-5831F83FB610}" srcOrd="0" destOrd="0" presId="urn:microsoft.com/office/officeart/2005/8/layout/chevron1"/>
    <dgm:cxn modelId="{3B58B2D9-C4D6-4A5B-9017-CFCC5545240E}" srcId="{D1D2F191-B8AD-447D-B31D-3D0C9E52C983}" destId="{7C2181DC-6041-431E-A6A0-5C745A41DA86}" srcOrd="3" destOrd="0" parTransId="{A6779960-77FA-429A-A4C1-9D1B2615A9DF}" sibTransId="{8568BAB4-CB90-4E23-9B57-15F64473DC35}"/>
    <dgm:cxn modelId="{71AB0CE1-7662-4979-8464-EC0153B9DD39}" srcId="{D1D2F191-B8AD-447D-B31D-3D0C9E52C983}" destId="{D2717E43-6BDB-4B75-AF71-2126F6D8A1E5}" srcOrd="4" destOrd="0" parTransId="{5FD4F623-A931-42EB-8E83-4D57141743BD}" sibTransId="{C9995A27-AFAC-44FB-BB1E-1310CAF7BFAC}"/>
    <dgm:cxn modelId="{6E80E2FF-6473-4DBF-8F81-D4092E289C99}" type="presOf" srcId="{D1D2F191-B8AD-447D-B31D-3D0C9E52C983}" destId="{E0845199-B24E-4559-A942-4C761E6F554D}" srcOrd="0" destOrd="0" presId="urn:microsoft.com/office/officeart/2005/8/layout/chevron1"/>
    <dgm:cxn modelId="{E5566515-054A-43E7-B6EE-72EBE32254E0}" type="presParOf" srcId="{E0845199-B24E-4559-A942-4C761E6F554D}" destId="{624BC740-BDE5-4CBB-AF37-5831F83FB610}" srcOrd="0" destOrd="0" presId="urn:microsoft.com/office/officeart/2005/8/layout/chevron1"/>
    <dgm:cxn modelId="{C3733915-F36E-4838-B6FC-64D3EB72DA01}" type="presParOf" srcId="{E0845199-B24E-4559-A942-4C761E6F554D}" destId="{44414019-C8C6-494A-B6E3-D704431B19E6}" srcOrd="1" destOrd="0" presId="urn:microsoft.com/office/officeart/2005/8/layout/chevron1"/>
    <dgm:cxn modelId="{1DA95529-2943-4194-B4AA-E863CC58BC77}" type="presParOf" srcId="{E0845199-B24E-4559-A942-4C761E6F554D}" destId="{F6B99825-1CE8-4305-927F-2B3BC2E4F01A}" srcOrd="2" destOrd="0" presId="urn:microsoft.com/office/officeart/2005/8/layout/chevron1"/>
    <dgm:cxn modelId="{47681940-76D9-44B1-AD8F-7060CFD4F06D}" type="presParOf" srcId="{E0845199-B24E-4559-A942-4C761E6F554D}" destId="{1FE68DF2-5314-40A7-A1C3-274C8B875A1D}" srcOrd="3" destOrd="0" presId="urn:microsoft.com/office/officeart/2005/8/layout/chevron1"/>
    <dgm:cxn modelId="{BDBDF312-261A-487A-A1BF-15C821BF45AE}" type="presParOf" srcId="{E0845199-B24E-4559-A942-4C761E6F554D}" destId="{39D15508-7D84-43F9-A23A-76510F68C03E}" srcOrd="4" destOrd="0" presId="urn:microsoft.com/office/officeart/2005/8/layout/chevron1"/>
    <dgm:cxn modelId="{4814823E-7556-4374-B4EA-51929BECADD8}" type="presParOf" srcId="{E0845199-B24E-4559-A942-4C761E6F554D}" destId="{FB2B34AB-79D2-425C-9C61-5FBC9D39E07C}" srcOrd="5" destOrd="0" presId="urn:microsoft.com/office/officeart/2005/8/layout/chevron1"/>
    <dgm:cxn modelId="{4F806489-F2CC-47EB-8B00-D7C76EE323A1}" type="presParOf" srcId="{E0845199-B24E-4559-A942-4C761E6F554D}" destId="{319A096A-F085-4B4E-91E3-ACA87E4CA605}" srcOrd="6" destOrd="0" presId="urn:microsoft.com/office/officeart/2005/8/layout/chevron1"/>
    <dgm:cxn modelId="{E4E18F86-1AF7-484D-BCD1-FA8A6FC41F24}" type="presParOf" srcId="{E0845199-B24E-4559-A942-4C761E6F554D}" destId="{91EAF956-7B30-46B5-8157-50723E503CCB}" srcOrd="7" destOrd="0" presId="urn:microsoft.com/office/officeart/2005/8/layout/chevron1"/>
    <dgm:cxn modelId="{E515BCDD-A76F-4924-A06E-A75675AE0E8F}" type="presParOf" srcId="{E0845199-B24E-4559-A942-4C761E6F554D}" destId="{BA7058FB-0E14-4370-A51D-A2905FA7F4C2}" srcOrd="8" destOrd="0" presId="urn:microsoft.com/office/officeart/2005/8/layout/chevron1"/>
    <dgm:cxn modelId="{9DF24158-5BDF-4C07-B90E-AFF297005CA2}" type="presParOf" srcId="{E0845199-B24E-4559-A942-4C761E6F554D}" destId="{B51CDCBE-FB10-4AB0-8C5A-902645E9A7B3}" srcOrd="9" destOrd="0" presId="urn:microsoft.com/office/officeart/2005/8/layout/chevron1"/>
    <dgm:cxn modelId="{38CD854E-3586-4CAB-8C92-BF0CDFC41EE4}" type="presParOf" srcId="{E0845199-B24E-4559-A942-4C761E6F554D}" destId="{0009F70F-03C0-48E6-8A26-02C6CF32DFCF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E60702-4557-4E94-87DF-8DD0B5D07379}" type="doc">
      <dgm:prSet loTypeId="urn:microsoft.com/office/officeart/2005/8/layout/defaul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lv-LV"/>
        </a:p>
      </dgm:t>
    </dgm:pt>
    <dgm:pt modelId="{FAA79643-8E67-4668-85DA-9231FC6488BA}">
      <dgm:prSet phldrT="[Text]"/>
      <dgm:spPr/>
      <dgm:t>
        <a:bodyPr/>
        <a:lstStyle/>
        <a:p>
          <a:r>
            <a:rPr lang="lv-LV" b="1" dirty="0"/>
            <a:t>Elektrificētās līnijas – vilcieni </a:t>
          </a:r>
          <a:r>
            <a:rPr lang="lv-LV" b="1" dirty="0" err="1"/>
            <a:t>Škoda</a:t>
          </a:r>
          <a:r>
            <a:rPr lang="lv-LV" b="1" dirty="0"/>
            <a:t> </a:t>
          </a:r>
        </a:p>
        <a:p>
          <a:br>
            <a:rPr lang="lv-LV" b="1" dirty="0"/>
          </a:br>
          <a:r>
            <a:rPr lang="lv-LV" dirty="0"/>
            <a:t>01.01.2024. – </a:t>
          </a:r>
          <a:r>
            <a:rPr lang="lv-LV" b="1" dirty="0"/>
            <a:t>4</a:t>
          </a:r>
          <a:r>
            <a:rPr lang="lv-LV" dirty="0"/>
            <a:t> pieturās  </a:t>
          </a:r>
          <a:br>
            <a:rPr lang="lv-LV" dirty="0"/>
          </a:br>
          <a:r>
            <a:rPr lang="lv-LV" dirty="0"/>
            <a:t>04.12.2024. – </a:t>
          </a:r>
          <a:r>
            <a:rPr lang="lv-LV" b="1" dirty="0"/>
            <a:t>41</a:t>
          </a:r>
          <a:r>
            <a:rPr lang="lv-LV" dirty="0"/>
            <a:t> pieturā</a:t>
          </a:r>
        </a:p>
      </dgm:t>
    </dgm:pt>
    <dgm:pt modelId="{D98D496B-99D7-43D1-86CC-046B86F78E82}" type="parTrans" cxnId="{0E584DAD-3DDF-4656-BC9B-06B1D1754999}">
      <dgm:prSet/>
      <dgm:spPr/>
      <dgm:t>
        <a:bodyPr/>
        <a:lstStyle/>
        <a:p>
          <a:endParaRPr lang="lv-LV"/>
        </a:p>
      </dgm:t>
    </dgm:pt>
    <dgm:pt modelId="{E5EDF234-D6B4-4E3D-9542-CB2B5C0527A5}" type="sibTrans" cxnId="{0E584DAD-3DDF-4656-BC9B-06B1D1754999}">
      <dgm:prSet/>
      <dgm:spPr/>
      <dgm:t>
        <a:bodyPr/>
        <a:lstStyle/>
        <a:p>
          <a:endParaRPr lang="lv-LV"/>
        </a:p>
      </dgm:t>
    </dgm:pt>
    <dgm:pt modelId="{B99052AC-72E5-4376-8B78-C0D7E3C0BE54}">
      <dgm:prSet phldrT="[Text]"/>
      <dgm:spPr/>
      <dgm:t>
        <a:bodyPr/>
        <a:lstStyle/>
        <a:p>
          <a:pPr algn="ctr"/>
          <a:r>
            <a:rPr lang="lv-LV" b="1" dirty="0"/>
            <a:t>Neelektrificētās līnijas – dīzeļvilcieni </a:t>
          </a:r>
          <a:endParaRPr lang="lv-LV" dirty="0"/>
        </a:p>
      </dgm:t>
    </dgm:pt>
    <dgm:pt modelId="{654DC3CC-5635-448C-BA6A-82E55FB1CE60}" type="parTrans" cxnId="{71A92841-C254-444E-BA11-3B62F636F87F}">
      <dgm:prSet/>
      <dgm:spPr/>
      <dgm:t>
        <a:bodyPr/>
        <a:lstStyle/>
        <a:p>
          <a:endParaRPr lang="lv-LV"/>
        </a:p>
      </dgm:t>
    </dgm:pt>
    <dgm:pt modelId="{CEC02B65-2BCD-4DDA-927A-69930E2EA8D7}" type="sibTrans" cxnId="{71A92841-C254-444E-BA11-3B62F636F87F}">
      <dgm:prSet/>
      <dgm:spPr/>
      <dgm:t>
        <a:bodyPr/>
        <a:lstStyle/>
        <a:p>
          <a:endParaRPr lang="lv-LV"/>
        </a:p>
      </dgm:t>
    </dgm:pt>
    <dgm:pt modelId="{6B5585F0-878A-4B7A-8885-969A776B4E8B}">
      <dgm:prSet phldrT="[Text]" custT="1"/>
      <dgm:spPr/>
      <dgm:t>
        <a:bodyPr/>
        <a:lstStyle/>
        <a:p>
          <a:r>
            <a:rPr lang="lv-LV" sz="1400" b="1" i="1" dirty="0"/>
            <a:t>Skultes līnijā </a:t>
          </a:r>
          <a:r>
            <a:rPr lang="lv-LV" sz="1400" dirty="0"/>
            <a:t>– </a:t>
          </a:r>
          <a:r>
            <a:rPr lang="lv-LV" sz="1400" b="1" dirty="0"/>
            <a:t>14</a:t>
          </a:r>
          <a:r>
            <a:rPr lang="lv-LV" sz="1400" dirty="0"/>
            <a:t> pieturās pagaidu rampa – 2</a:t>
          </a:r>
        </a:p>
        <a:p>
          <a:endParaRPr lang="lv-LV" sz="700" dirty="0"/>
        </a:p>
        <a:p>
          <a:r>
            <a:rPr lang="lv-LV" sz="1400" dirty="0"/>
            <a:t>100% (21 pieturā) - 30.06.2025</a:t>
          </a:r>
        </a:p>
      </dgm:t>
    </dgm:pt>
    <dgm:pt modelId="{4EA8F2B2-A7CA-4C07-8A57-F72E61968314}" type="parTrans" cxnId="{29A222DF-CC9A-44BC-BDA3-79372987D9E1}">
      <dgm:prSet/>
      <dgm:spPr/>
      <dgm:t>
        <a:bodyPr/>
        <a:lstStyle/>
        <a:p>
          <a:endParaRPr lang="lv-LV"/>
        </a:p>
      </dgm:t>
    </dgm:pt>
    <dgm:pt modelId="{D0E9C069-4BA7-48D4-A443-E70AEB1D62C2}" type="sibTrans" cxnId="{29A222DF-CC9A-44BC-BDA3-79372987D9E1}">
      <dgm:prSet/>
      <dgm:spPr/>
      <dgm:t>
        <a:bodyPr/>
        <a:lstStyle/>
        <a:p>
          <a:endParaRPr lang="lv-LV"/>
        </a:p>
      </dgm:t>
    </dgm:pt>
    <dgm:pt modelId="{30C6506C-453E-4CEE-BC09-091DACD093CD}">
      <dgm:prSet phldrT="[Text]" custT="1"/>
      <dgm:spPr/>
      <dgm:t>
        <a:bodyPr/>
        <a:lstStyle/>
        <a:p>
          <a:pPr>
            <a:spcBef>
              <a:spcPct val="0"/>
            </a:spcBef>
          </a:pPr>
          <a:r>
            <a:rPr lang="lv-LV" sz="1400" b="1" i="1" dirty="0"/>
            <a:t>Jelgavas līnijā </a:t>
          </a:r>
          <a:r>
            <a:rPr lang="lv-LV" sz="1400" dirty="0"/>
            <a:t>- </a:t>
          </a:r>
          <a:r>
            <a:rPr lang="lv-LV" sz="1400" b="1" dirty="0"/>
            <a:t>10</a:t>
          </a:r>
          <a:r>
            <a:rPr lang="lv-LV" sz="1400" dirty="0"/>
            <a:t> pieturās pagaidu rampa – 3 </a:t>
          </a:r>
        </a:p>
        <a:p>
          <a:pPr>
            <a:spcBef>
              <a:spcPct val="0"/>
            </a:spcBef>
          </a:pPr>
          <a:endParaRPr lang="lv-LV" sz="700" dirty="0"/>
        </a:p>
        <a:p>
          <a:pPr>
            <a:spcBef>
              <a:spcPts val="1200"/>
            </a:spcBef>
          </a:pPr>
          <a:r>
            <a:rPr lang="lv-LV" sz="1400" dirty="0"/>
            <a:t>100% (visās 16 pieturās) -30.06.2025</a:t>
          </a:r>
        </a:p>
      </dgm:t>
    </dgm:pt>
    <dgm:pt modelId="{850061D8-BFFA-4BA3-8878-D8C0A63D6D71}" type="parTrans" cxnId="{2DACF3B9-773A-4EEA-A763-D680664F4FAF}">
      <dgm:prSet/>
      <dgm:spPr/>
      <dgm:t>
        <a:bodyPr/>
        <a:lstStyle/>
        <a:p>
          <a:endParaRPr lang="lv-LV"/>
        </a:p>
      </dgm:t>
    </dgm:pt>
    <dgm:pt modelId="{21431F63-FC47-4C72-97BE-46E1D2490168}" type="sibTrans" cxnId="{2DACF3B9-773A-4EEA-A763-D680664F4FAF}">
      <dgm:prSet/>
      <dgm:spPr/>
      <dgm:t>
        <a:bodyPr/>
        <a:lstStyle/>
        <a:p>
          <a:endParaRPr lang="lv-LV"/>
        </a:p>
      </dgm:t>
    </dgm:pt>
    <dgm:pt modelId="{7DA67445-E3B0-4E95-A57F-38BCCAEF4759}">
      <dgm:prSet phldrT="[Text]" custT="1"/>
      <dgm:spPr/>
      <dgm:t>
        <a:bodyPr/>
        <a:lstStyle/>
        <a:p>
          <a:r>
            <a:rPr lang="lv-LV" sz="1400" b="1" i="1" dirty="0"/>
            <a:t>Tukuma līnijā </a:t>
          </a:r>
          <a:r>
            <a:rPr lang="lv-LV" sz="1400" dirty="0"/>
            <a:t>- </a:t>
          </a:r>
          <a:r>
            <a:rPr lang="lv-LV" sz="1400" b="1" dirty="0"/>
            <a:t>18</a:t>
          </a:r>
          <a:r>
            <a:rPr lang="lv-LV" sz="1400" dirty="0"/>
            <a:t> pieturās pagaidu rampa – 5</a:t>
          </a:r>
        </a:p>
        <a:p>
          <a:endParaRPr lang="lv-LV" sz="700" dirty="0"/>
        </a:p>
        <a:p>
          <a:r>
            <a:rPr lang="lv-LV" sz="1400" dirty="0"/>
            <a:t>100% (visās 25 pieturās) - 30.06.2025</a:t>
          </a:r>
        </a:p>
      </dgm:t>
    </dgm:pt>
    <dgm:pt modelId="{20FE2EFE-C970-4206-B874-5CED9AE23DCE}" type="parTrans" cxnId="{33D1E93A-CD4A-45D2-8A9E-5C1F98D2E707}">
      <dgm:prSet/>
      <dgm:spPr/>
      <dgm:t>
        <a:bodyPr/>
        <a:lstStyle/>
        <a:p>
          <a:endParaRPr lang="lv-LV"/>
        </a:p>
      </dgm:t>
    </dgm:pt>
    <dgm:pt modelId="{91A7A54C-7647-4106-82E8-C5C1AD01B467}" type="sibTrans" cxnId="{33D1E93A-CD4A-45D2-8A9E-5C1F98D2E707}">
      <dgm:prSet/>
      <dgm:spPr/>
      <dgm:t>
        <a:bodyPr/>
        <a:lstStyle/>
        <a:p>
          <a:endParaRPr lang="lv-LV"/>
        </a:p>
      </dgm:t>
    </dgm:pt>
    <dgm:pt modelId="{50463E5C-3062-4F98-89DB-449E525A096C}">
      <dgm:prSet/>
      <dgm:spPr/>
      <dgm:t>
        <a:bodyPr/>
        <a:lstStyle/>
        <a:p>
          <a:pPr algn="just"/>
          <a:r>
            <a:rPr lang="lv-LV"/>
            <a:t> Pacēlāji pieejami: 31.10.2024. – </a:t>
          </a:r>
          <a:r>
            <a:rPr lang="lv-LV" b="1"/>
            <a:t>7</a:t>
          </a:r>
          <a:r>
            <a:rPr lang="lv-LV"/>
            <a:t> vilcienos; 04.12.2024. – </a:t>
          </a:r>
          <a:r>
            <a:rPr lang="lv-LV" b="1"/>
            <a:t>20 </a:t>
          </a:r>
          <a:r>
            <a:rPr lang="lv-LV"/>
            <a:t>vilcienos</a:t>
          </a:r>
          <a:endParaRPr lang="lv-LV" dirty="0"/>
        </a:p>
      </dgm:t>
    </dgm:pt>
    <dgm:pt modelId="{01328A89-8202-433A-B9FA-059C9DA8FD11}" type="parTrans" cxnId="{DCDF09E6-E81F-4ED8-BC58-49BB5515DD8A}">
      <dgm:prSet/>
      <dgm:spPr/>
      <dgm:t>
        <a:bodyPr/>
        <a:lstStyle/>
        <a:p>
          <a:endParaRPr lang="lv-LV"/>
        </a:p>
      </dgm:t>
    </dgm:pt>
    <dgm:pt modelId="{458C0EC4-4651-4E8D-A38F-544F69AA8CD5}" type="sibTrans" cxnId="{DCDF09E6-E81F-4ED8-BC58-49BB5515DD8A}">
      <dgm:prSet/>
      <dgm:spPr/>
      <dgm:t>
        <a:bodyPr/>
        <a:lstStyle/>
        <a:p>
          <a:endParaRPr lang="lv-LV"/>
        </a:p>
      </dgm:t>
    </dgm:pt>
    <dgm:pt modelId="{459E1F0D-EB39-4B3D-AD14-375550E8023D}">
      <dgm:prSet/>
      <dgm:spPr/>
      <dgm:t>
        <a:bodyPr/>
        <a:lstStyle/>
        <a:p>
          <a:pPr algn="just"/>
          <a:r>
            <a:rPr lang="lv-LV" i="1"/>
            <a:t> </a:t>
          </a:r>
          <a:r>
            <a:rPr lang="lv-LV" i="0"/>
            <a:t>Dīzeļvilcieni ar iebūvētu pacēlāju pieejami: </a:t>
          </a:r>
          <a:r>
            <a:rPr lang="lv-LV"/>
            <a:t>31.10.2024. – </a:t>
          </a:r>
          <a:r>
            <a:rPr lang="lv-LV" b="1"/>
            <a:t>19</a:t>
          </a:r>
          <a:r>
            <a:rPr lang="lv-LV"/>
            <a:t> pieturās;  04.12.2024. – </a:t>
          </a:r>
          <a:r>
            <a:rPr lang="lv-LV" b="1"/>
            <a:t>27 </a:t>
          </a:r>
          <a:r>
            <a:rPr lang="lv-LV"/>
            <a:t>pieturās</a:t>
          </a:r>
          <a:endParaRPr lang="lv-LV" dirty="0"/>
        </a:p>
      </dgm:t>
    </dgm:pt>
    <dgm:pt modelId="{17F69C4F-67D8-448F-B2F0-B8C149638694}" type="parTrans" cxnId="{2544963F-41DD-4E6C-AECF-72B2483874DD}">
      <dgm:prSet/>
      <dgm:spPr/>
      <dgm:t>
        <a:bodyPr/>
        <a:lstStyle/>
        <a:p>
          <a:endParaRPr lang="lv-LV"/>
        </a:p>
      </dgm:t>
    </dgm:pt>
    <dgm:pt modelId="{679A996D-7D4C-44AB-AC89-0FA027DAEAD0}" type="sibTrans" cxnId="{2544963F-41DD-4E6C-AECF-72B2483874DD}">
      <dgm:prSet/>
      <dgm:spPr/>
      <dgm:t>
        <a:bodyPr/>
        <a:lstStyle/>
        <a:p>
          <a:endParaRPr lang="lv-LV"/>
        </a:p>
      </dgm:t>
    </dgm:pt>
    <dgm:pt modelId="{54CD484A-ECC1-4D87-A677-956DC2DA6CD6}">
      <dgm:prSet phldrT="[Text]" custT="1"/>
      <dgm:spPr/>
      <dgm:t>
        <a:bodyPr/>
        <a:lstStyle/>
        <a:p>
          <a:r>
            <a:rPr lang="lv-LV" sz="1400" b="1" i="1" dirty="0"/>
            <a:t>Aizkraukles līnijā </a:t>
          </a:r>
          <a:r>
            <a:rPr lang="lv-LV" sz="1400" dirty="0"/>
            <a:t>- </a:t>
          </a:r>
          <a:r>
            <a:rPr lang="lv-LV" sz="1400" b="1" dirty="0"/>
            <a:t>3</a:t>
          </a:r>
          <a:r>
            <a:rPr lang="lv-LV" sz="1400" dirty="0"/>
            <a:t> pieturās pagaidu rampa – 9</a:t>
          </a:r>
        </a:p>
        <a:p>
          <a:endParaRPr lang="lv-LV" sz="700" dirty="0"/>
        </a:p>
        <a:p>
          <a:r>
            <a:rPr lang="lv-LV" sz="1400" dirty="0"/>
            <a:t>100% (visās 23 pieturās) - 30.06.2026</a:t>
          </a:r>
        </a:p>
      </dgm:t>
    </dgm:pt>
    <dgm:pt modelId="{0F9805F5-8E53-4B89-A430-81E1BD09E983}" type="parTrans" cxnId="{CAE097E7-009F-4318-B4CF-1DE7AFA32E67}">
      <dgm:prSet/>
      <dgm:spPr/>
      <dgm:t>
        <a:bodyPr/>
        <a:lstStyle/>
        <a:p>
          <a:endParaRPr lang="lv-LV"/>
        </a:p>
      </dgm:t>
    </dgm:pt>
    <dgm:pt modelId="{BFCAA059-0070-4DD7-A5B3-10D4D2132DB1}" type="sibTrans" cxnId="{CAE097E7-009F-4318-B4CF-1DE7AFA32E67}">
      <dgm:prSet/>
      <dgm:spPr/>
      <dgm:t>
        <a:bodyPr/>
        <a:lstStyle/>
        <a:p>
          <a:endParaRPr lang="lv-LV"/>
        </a:p>
      </dgm:t>
    </dgm:pt>
    <dgm:pt modelId="{873B9ACB-14EB-4D53-8FDE-0FE740DBE77E}" type="pres">
      <dgm:prSet presAssocID="{39E60702-4557-4E94-87DF-8DD0B5D07379}" presName="diagram" presStyleCnt="0">
        <dgm:presLayoutVars>
          <dgm:dir/>
          <dgm:resizeHandles val="exact"/>
        </dgm:presLayoutVars>
      </dgm:prSet>
      <dgm:spPr/>
    </dgm:pt>
    <dgm:pt modelId="{B57B6C2A-1E17-44EC-9445-7328C2AC25DC}" type="pres">
      <dgm:prSet presAssocID="{FAA79643-8E67-4668-85DA-9231FC6488BA}" presName="node" presStyleLbl="node1" presStyleIdx="0" presStyleCnt="6">
        <dgm:presLayoutVars>
          <dgm:bulletEnabled val="1"/>
        </dgm:presLayoutVars>
      </dgm:prSet>
      <dgm:spPr/>
    </dgm:pt>
    <dgm:pt modelId="{DA6553AF-F4DA-4A62-BF52-703304F8C3C0}" type="pres">
      <dgm:prSet presAssocID="{E5EDF234-D6B4-4E3D-9542-CB2B5C0527A5}" presName="sibTrans" presStyleCnt="0"/>
      <dgm:spPr/>
    </dgm:pt>
    <dgm:pt modelId="{C6597501-77D4-48F5-BA99-179A0E7C3376}" type="pres">
      <dgm:prSet presAssocID="{B99052AC-72E5-4376-8B78-C0D7E3C0BE54}" presName="node" presStyleLbl="node1" presStyleIdx="1" presStyleCnt="6">
        <dgm:presLayoutVars>
          <dgm:bulletEnabled val="1"/>
        </dgm:presLayoutVars>
      </dgm:prSet>
      <dgm:spPr/>
    </dgm:pt>
    <dgm:pt modelId="{B44A5221-A93B-45B8-AA84-E92654FE9109}" type="pres">
      <dgm:prSet presAssocID="{CEC02B65-2BCD-4DDA-927A-69930E2EA8D7}" presName="sibTrans" presStyleCnt="0"/>
      <dgm:spPr/>
    </dgm:pt>
    <dgm:pt modelId="{D39722CB-B4E0-4D5D-9D35-393600A594D5}" type="pres">
      <dgm:prSet presAssocID="{6B5585F0-878A-4B7A-8885-969A776B4E8B}" presName="node" presStyleLbl="node1" presStyleIdx="2" presStyleCnt="6">
        <dgm:presLayoutVars>
          <dgm:bulletEnabled val="1"/>
        </dgm:presLayoutVars>
      </dgm:prSet>
      <dgm:spPr/>
    </dgm:pt>
    <dgm:pt modelId="{F301681D-1DBB-4E62-9445-35A82E2E1D16}" type="pres">
      <dgm:prSet presAssocID="{D0E9C069-4BA7-48D4-A443-E70AEB1D62C2}" presName="sibTrans" presStyleCnt="0"/>
      <dgm:spPr/>
    </dgm:pt>
    <dgm:pt modelId="{D4CD2DE6-2012-4D67-9AC9-BB52D9CF4ECA}" type="pres">
      <dgm:prSet presAssocID="{30C6506C-453E-4CEE-BC09-091DACD093CD}" presName="node" presStyleLbl="node1" presStyleIdx="3" presStyleCnt="6">
        <dgm:presLayoutVars>
          <dgm:bulletEnabled val="1"/>
        </dgm:presLayoutVars>
      </dgm:prSet>
      <dgm:spPr/>
    </dgm:pt>
    <dgm:pt modelId="{7EB16801-673B-452B-A3AF-F7007C0FF72F}" type="pres">
      <dgm:prSet presAssocID="{21431F63-FC47-4C72-97BE-46E1D2490168}" presName="sibTrans" presStyleCnt="0"/>
      <dgm:spPr/>
    </dgm:pt>
    <dgm:pt modelId="{D1B69047-0BFF-446D-B321-AEEC17ADB843}" type="pres">
      <dgm:prSet presAssocID="{7DA67445-E3B0-4E95-A57F-38BCCAEF4759}" presName="node" presStyleLbl="node1" presStyleIdx="4" presStyleCnt="6">
        <dgm:presLayoutVars>
          <dgm:bulletEnabled val="1"/>
        </dgm:presLayoutVars>
      </dgm:prSet>
      <dgm:spPr/>
    </dgm:pt>
    <dgm:pt modelId="{000D4C0F-BC95-41A6-BE6C-2F3B263CE4A5}" type="pres">
      <dgm:prSet presAssocID="{91A7A54C-7647-4106-82E8-C5C1AD01B467}" presName="sibTrans" presStyleCnt="0"/>
      <dgm:spPr/>
    </dgm:pt>
    <dgm:pt modelId="{C8B25438-2192-498C-85A1-F9537CF9A45C}" type="pres">
      <dgm:prSet presAssocID="{54CD484A-ECC1-4D87-A677-956DC2DA6CD6}" presName="node" presStyleLbl="node1" presStyleIdx="5" presStyleCnt="6">
        <dgm:presLayoutVars>
          <dgm:bulletEnabled val="1"/>
        </dgm:presLayoutVars>
      </dgm:prSet>
      <dgm:spPr/>
    </dgm:pt>
  </dgm:ptLst>
  <dgm:cxnLst>
    <dgm:cxn modelId="{3765A021-CB5F-440D-AE1D-D17A1A38D94A}" type="presOf" srcId="{B99052AC-72E5-4376-8B78-C0D7E3C0BE54}" destId="{C6597501-77D4-48F5-BA99-179A0E7C3376}" srcOrd="0" destOrd="0" presId="urn:microsoft.com/office/officeart/2005/8/layout/default"/>
    <dgm:cxn modelId="{33D1E93A-CD4A-45D2-8A9E-5C1F98D2E707}" srcId="{39E60702-4557-4E94-87DF-8DD0B5D07379}" destId="{7DA67445-E3B0-4E95-A57F-38BCCAEF4759}" srcOrd="4" destOrd="0" parTransId="{20FE2EFE-C970-4206-B874-5CED9AE23DCE}" sibTransId="{91A7A54C-7647-4106-82E8-C5C1AD01B467}"/>
    <dgm:cxn modelId="{2544963F-41DD-4E6C-AECF-72B2483874DD}" srcId="{B99052AC-72E5-4376-8B78-C0D7E3C0BE54}" destId="{459E1F0D-EB39-4B3D-AD14-375550E8023D}" srcOrd="1" destOrd="0" parTransId="{17F69C4F-67D8-448F-B2F0-B8C149638694}" sibTransId="{679A996D-7D4C-44AB-AC89-0FA027DAEAD0}"/>
    <dgm:cxn modelId="{71A92841-C254-444E-BA11-3B62F636F87F}" srcId="{39E60702-4557-4E94-87DF-8DD0B5D07379}" destId="{B99052AC-72E5-4376-8B78-C0D7E3C0BE54}" srcOrd="1" destOrd="0" parTransId="{654DC3CC-5635-448C-BA6A-82E55FB1CE60}" sibTransId="{CEC02B65-2BCD-4DDA-927A-69930E2EA8D7}"/>
    <dgm:cxn modelId="{3F691A45-AC03-49F4-AE5B-1F49605E8DB8}" type="presOf" srcId="{30C6506C-453E-4CEE-BC09-091DACD093CD}" destId="{D4CD2DE6-2012-4D67-9AC9-BB52D9CF4ECA}" srcOrd="0" destOrd="0" presId="urn:microsoft.com/office/officeart/2005/8/layout/default"/>
    <dgm:cxn modelId="{4782426C-5497-4DBD-BD2F-45B930C0AC2F}" type="presOf" srcId="{FAA79643-8E67-4668-85DA-9231FC6488BA}" destId="{B57B6C2A-1E17-44EC-9445-7328C2AC25DC}" srcOrd="0" destOrd="0" presId="urn:microsoft.com/office/officeart/2005/8/layout/default"/>
    <dgm:cxn modelId="{0E584DAD-3DDF-4656-BC9B-06B1D1754999}" srcId="{39E60702-4557-4E94-87DF-8DD0B5D07379}" destId="{FAA79643-8E67-4668-85DA-9231FC6488BA}" srcOrd="0" destOrd="0" parTransId="{D98D496B-99D7-43D1-86CC-046B86F78E82}" sibTransId="{E5EDF234-D6B4-4E3D-9542-CB2B5C0527A5}"/>
    <dgm:cxn modelId="{1899DBB2-907C-4CD0-BC9F-04F390F3BD79}" type="presOf" srcId="{459E1F0D-EB39-4B3D-AD14-375550E8023D}" destId="{C6597501-77D4-48F5-BA99-179A0E7C3376}" srcOrd="0" destOrd="2" presId="urn:microsoft.com/office/officeart/2005/8/layout/default"/>
    <dgm:cxn modelId="{2DACF3B9-773A-4EEA-A763-D680664F4FAF}" srcId="{39E60702-4557-4E94-87DF-8DD0B5D07379}" destId="{30C6506C-453E-4CEE-BC09-091DACD093CD}" srcOrd="3" destOrd="0" parTransId="{850061D8-BFFA-4BA3-8878-D8C0A63D6D71}" sibTransId="{21431F63-FC47-4C72-97BE-46E1D2490168}"/>
    <dgm:cxn modelId="{A2CDF5BE-F64C-4041-B0BD-4B3E982E67EA}" type="presOf" srcId="{7DA67445-E3B0-4E95-A57F-38BCCAEF4759}" destId="{D1B69047-0BFF-446D-B321-AEEC17ADB843}" srcOrd="0" destOrd="0" presId="urn:microsoft.com/office/officeart/2005/8/layout/default"/>
    <dgm:cxn modelId="{BF0B25CB-B2AC-4342-A90D-15997CFEBD2F}" type="presOf" srcId="{54CD484A-ECC1-4D87-A677-956DC2DA6CD6}" destId="{C8B25438-2192-498C-85A1-F9537CF9A45C}" srcOrd="0" destOrd="0" presId="urn:microsoft.com/office/officeart/2005/8/layout/default"/>
    <dgm:cxn modelId="{D13CCBDA-E83C-4E22-9C2C-DC85CE707086}" type="presOf" srcId="{39E60702-4557-4E94-87DF-8DD0B5D07379}" destId="{873B9ACB-14EB-4D53-8FDE-0FE740DBE77E}" srcOrd="0" destOrd="0" presId="urn:microsoft.com/office/officeart/2005/8/layout/default"/>
    <dgm:cxn modelId="{8D0707DE-B337-4E44-AAEC-4432AD223AB4}" type="presOf" srcId="{6B5585F0-878A-4B7A-8885-969A776B4E8B}" destId="{D39722CB-B4E0-4D5D-9D35-393600A594D5}" srcOrd="0" destOrd="0" presId="urn:microsoft.com/office/officeart/2005/8/layout/default"/>
    <dgm:cxn modelId="{29A222DF-CC9A-44BC-BDA3-79372987D9E1}" srcId="{39E60702-4557-4E94-87DF-8DD0B5D07379}" destId="{6B5585F0-878A-4B7A-8885-969A776B4E8B}" srcOrd="2" destOrd="0" parTransId="{4EA8F2B2-A7CA-4C07-8A57-F72E61968314}" sibTransId="{D0E9C069-4BA7-48D4-A443-E70AEB1D62C2}"/>
    <dgm:cxn modelId="{DCDF09E6-E81F-4ED8-BC58-49BB5515DD8A}" srcId="{B99052AC-72E5-4376-8B78-C0D7E3C0BE54}" destId="{50463E5C-3062-4F98-89DB-449E525A096C}" srcOrd="0" destOrd="0" parTransId="{01328A89-8202-433A-B9FA-059C9DA8FD11}" sibTransId="{458C0EC4-4651-4E8D-A38F-544F69AA8CD5}"/>
    <dgm:cxn modelId="{CAE097E7-009F-4318-B4CF-1DE7AFA32E67}" srcId="{39E60702-4557-4E94-87DF-8DD0B5D07379}" destId="{54CD484A-ECC1-4D87-A677-956DC2DA6CD6}" srcOrd="5" destOrd="0" parTransId="{0F9805F5-8E53-4B89-A430-81E1BD09E983}" sibTransId="{BFCAA059-0070-4DD7-A5B3-10D4D2132DB1}"/>
    <dgm:cxn modelId="{034063EA-2C8F-4803-A588-893B03B83117}" type="presOf" srcId="{50463E5C-3062-4F98-89DB-449E525A096C}" destId="{C6597501-77D4-48F5-BA99-179A0E7C3376}" srcOrd="0" destOrd="1" presId="urn:microsoft.com/office/officeart/2005/8/layout/default"/>
    <dgm:cxn modelId="{EC963C98-99BA-400F-80BB-0C51EBBC6355}" type="presParOf" srcId="{873B9ACB-14EB-4D53-8FDE-0FE740DBE77E}" destId="{B57B6C2A-1E17-44EC-9445-7328C2AC25DC}" srcOrd="0" destOrd="0" presId="urn:microsoft.com/office/officeart/2005/8/layout/default"/>
    <dgm:cxn modelId="{36F4C18B-A38E-4665-A401-1F76D84BBD05}" type="presParOf" srcId="{873B9ACB-14EB-4D53-8FDE-0FE740DBE77E}" destId="{DA6553AF-F4DA-4A62-BF52-703304F8C3C0}" srcOrd="1" destOrd="0" presId="urn:microsoft.com/office/officeart/2005/8/layout/default"/>
    <dgm:cxn modelId="{0451A1D1-EBA6-447E-A182-F6534AADCB93}" type="presParOf" srcId="{873B9ACB-14EB-4D53-8FDE-0FE740DBE77E}" destId="{C6597501-77D4-48F5-BA99-179A0E7C3376}" srcOrd="2" destOrd="0" presId="urn:microsoft.com/office/officeart/2005/8/layout/default"/>
    <dgm:cxn modelId="{0724E26C-9D2B-47B8-AC5D-E8F6B20B071A}" type="presParOf" srcId="{873B9ACB-14EB-4D53-8FDE-0FE740DBE77E}" destId="{B44A5221-A93B-45B8-AA84-E92654FE9109}" srcOrd="3" destOrd="0" presId="urn:microsoft.com/office/officeart/2005/8/layout/default"/>
    <dgm:cxn modelId="{20DDFB0F-1F0A-4CEA-92A4-626CF21D50A5}" type="presParOf" srcId="{873B9ACB-14EB-4D53-8FDE-0FE740DBE77E}" destId="{D39722CB-B4E0-4D5D-9D35-393600A594D5}" srcOrd="4" destOrd="0" presId="urn:microsoft.com/office/officeart/2005/8/layout/default"/>
    <dgm:cxn modelId="{E3EA4B87-DFF1-4B26-9E3B-D2931D9982F9}" type="presParOf" srcId="{873B9ACB-14EB-4D53-8FDE-0FE740DBE77E}" destId="{F301681D-1DBB-4E62-9445-35A82E2E1D16}" srcOrd="5" destOrd="0" presId="urn:microsoft.com/office/officeart/2005/8/layout/default"/>
    <dgm:cxn modelId="{FD3C637C-61E3-4180-9B90-CC998598A459}" type="presParOf" srcId="{873B9ACB-14EB-4D53-8FDE-0FE740DBE77E}" destId="{D4CD2DE6-2012-4D67-9AC9-BB52D9CF4ECA}" srcOrd="6" destOrd="0" presId="urn:microsoft.com/office/officeart/2005/8/layout/default"/>
    <dgm:cxn modelId="{E9A5BE87-7E84-49F0-822E-282308FEE12D}" type="presParOf" srcId="{873B9ACB-14EB-4D53-8FDE-0FE740DBE77E}" destId="{7EB16801-673B-452B-A3AF-F7007C0FF72F}" srcOrd="7" destOrd="0" presId="urn:microsoft.com/office/officeart/2005/8/layout/default"/>
    <dgm:cxn modelId="{2E022557-7AB3-41BE-8207-EC9B075EA707}" type="presParOf" srcId="{873B9ACB-14EB-4D53-8FDE-0FE740DBE77E}" destId="{D1B69047-0BFF-446D-B321-AEEC17ADB843}" srcOrd="8" destOrd="0" presId="urn:microsoft.com/office/officeart/2005/8/layout/default"/>
    <dgm:cxn modelId="{370C065B-BF8A-4B45-A2EC-40D13E5EF06B}" type="presParOf" srcId="{873B9ACB-14EB-4D53-8FDE-0FE740DBE77E}" destId="{000D4C0F-BC95-41A6-BE6C-2F3B263CE4A5}" srcOrd="9" destOrd="0" presId="urn:microsoft.com/office/officeart/2005/8/layout/default"/>
    <dgm:cxn modelId="{A0F06A7C-A0E4-47B7-8D40-4DD9BD50A57F}" type="presParOf" srcId="{873B9ACB-14EB-4D53-8FDE-0FE740DBE77E}" destId="{C8B25438-2192-498C-85A1-F9537CF9A45C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4BC740-BDE5-4CBB-AF37-5831F83FB610}">
      <dsp:nvSpPr>
        <dsp:cNvPr id="0" name=""/>
        <dsp:cNvSpPr/>
      </dsp:nvSpPr>
      <dsp:spPr>
        <a:xfrm>
          <a:off x="2950" y="266621"/>
          <a:ext cx="1097485" cy="438994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900" kern="1200" dirty="0"/>
            <a:t>Satiksmes ministrija</a:t>
          </a:r>
        </a:p>
      </dsp:txBody>
      <dsp:txXfrm>
        <a:off x="222447" y="266621"/>
        <a:ext cx="658491" cy="438994"/>
      </dsp:txXfrm>
    </dsp:sp>
    <dsp:sp modelId="{F6B99825-1CE8-4305-927F-2B3BC2E4F01A}">
      <dsp:nvSpPr>
        <dsp:cNvPr id="0" name=""/>
        <dsp:cNvSpPr/>
      </dsp:nvSpPr>
      <dsp:spPr>
        <a:xfrm>
          <a:off x="990687" y="266621"/>
          <a:ext cx="1097485" cy="438994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004" tIns="9335" rIns="9335" bIns="933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700" b="1" kern="1200" dirty="0">
              <a:latin typeface="+mn-lt"/>
              <a:ea typeface="Times New Roman" panose="02020603050405020304" pitchFamily="18" charset="0"/>
            </a:rPr>
            <a:t>Autotransporta direkcija</a:t>
          </a:r>
          <a:endParaRPr lang="lv-LV" sz="700" kern="1200" dirty="0"/>
        </a:p>
      </dsp:txBody>
      <dsp:txXfrm>
        <a:off x="1210184" y="266621"/>
        <a:ext cx="658491" cy="438994"/>
      </dsp:txXfrm>
    </dsp:sp>
    <dsp:sp modelId="{39D15508-7D84-43F9-A23A-76510F68C03E}">
      <dsp:nvSpPr>
        <dsp:cNvPr id="0" name=""/>
        <dsp:cNvSpPr/>
      </dsp:nvSpPr>
      <dsp:spPr>
        <a:xfrm>
          <a:off x="1978424" y="266621"/>
          <a:ext cx="1097485" cy="438994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900" kern="1200" dirty="0"/>
            <a:t>Rīgas dome</a:t>
          </a:r>
        </a:p>
      </dsp:txBody>
      <dsp:txXfrm>
        <a:off x="2197921" y="266621"/>
        <a:ext cx="658491" cy="438994"/>
      </dsp:txXfrm>
    </dsp:sp>
    <dsp:sp modelId="{319A096A-F085-4B4E-91E3-ACA87E4CA605}">
      <dsp:nvSpPr>
        <dsp:cNvPr id="0" name=""/>
        <dsp:cNvSpPr/>
      </dsp:nvSpPr>
      <dsp:spPr>
        <a:xfrm>
          <a:off x="2966161" y="266621"/>
          <a:ext cx="1097485" cy="438994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900" kern="1200" dirty="0"/>
            <a:t>FORUS</a:t>
          </a:r>
        </a:p>
      </dsp:txBody>
      <dsp:txXfrm>
        <a:off x="3185658" y="266621"/>
        <a:ext cx="658491" cy="438994"/>
      </dsp:txXfrm>
    </dsp:sp>
    <dsp:sp modelId="{BA7058FB-0E14-4370-A51D-A2905FA7F4C2}">
      <dsp:nvSpPr>
        <dsp:cNvPr id="0" name=""/>
        <dsp:cNvSpPr/>
      </dsp:nvSpPr>
      <dsp:spPr>
        <a:xfrm>
          <a:off x="3953898" y="266621"/>
          <a:ext cx="1097485" cy="438994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900" kern="1200" dirty="0"/>
            <a:t>BOLT</a:t>
          </a:r>
        </a:p>
      </dsp:txBody>
      <dsp:txXfrm>
        <a:off x="4173395" y="266621"/>
        <a:ext cx="658491" cy="438994"/>
      </dsp:txXfrm>
    </dsp:sp>
    <dsp:sp modelId="{0009F70F-03C0-48E6-8A26-02C6CF32DFCF}">
      <dsp:nvSpPr>
        <dsp:cNvPr id="0" name=""/>
        <dsp:cNvSpPr/>
      </dsp:nvSpPr>
      <dsp:spPr>
        <a:xfrm>
          <a:off x="4941635" y="266621"/>
          <a:ext cx="1097485" cy="438994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900" kern="1200" dirty="0"/>
            <a:t>NVO pārstāvji</a:t>
          </a:r>
        </a:p>
      </dsp:txBody>
      <dsp:txXfrm>
        <a:off x="5161132" y="266621"/>
        <a:ext cx="658491" cy="4389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7B6C2A-1E17-44EC-9445-7328C2AC25DC}">
      <dsp:nvSpPr>
        <dsp:cNvPr id="0" name=""/>
        <dsp:cNvSpPr/>
      </dsp:nvSpPr>
      <dsp:spPr>
        <a:xfrm>
          <a:off x="0" y="245673"/>
          <a:ext cx="2381250" cy="142875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400" b="1" kern="1200" dirty="0"/>
            <a:t>Elektrificētās līnijas – vilcieni </a:t>
          </a:r>
          <a:r>
            <a:rPr lang="lv-LV" sz="1400" b="1" kern="1200" dirty="0" err="1"/>
            <a:t>Škoda</a:t>
          </a:r>
          <a:r>
            <a:rPr lang="lv-LV" sz="1400" b="1" kern="1200" dirty="0"/>
            <a:t>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lv-LV" sz="1400" b="1" kern="1200" dirty="0"/>
          </a:br>
          <a:r>
            <a:rPr lang="lv-LV" sz="1400" kern="1200" dirty="0"/>
            <a:t>01.01.2024. – </a:t>
          </a:r>
          <a:r>
            <a:rPr lang="lv-LV" sz="1400" b="1" kern="1200" dirty="0"/>
            <a:t>4</a:t>
          </a:r>
          <a:r>
            <a:rPr lang="lv-LV" sz="1400" kern="1200" dirty="0"/>
            <a:t> pieturās  </a:t>
          </a:r>
          <a:br>
            <a:rPr lang="lv-LV" sz="1400" kern="1200" dirty="0"/>
          </a:br>
          <a:r>
            <a:rPr lang="lv-LV" sz="1400" kern="1200" dirty="0"/>
            <a:t>04.12.2024. – </a:t>
          </a:r>
          <a:r>
            <a:rPr lang="lv-LV" sz="1400" b="1" kern="1200" dirty="0"/>
            <a:t>41</a:t>
          </a:r>
          <a:r>
            <a:rPr lang="lv-LV" sz="1400" kern="1200" dirty="0"/>
            <a:t> pieturā</a:t>
          </a:r>
        </a:p>
      </dsp:txBody>
      <dsp:txXfrm>
        <a:off x="0" y="245673"/>
        <a:ext cx="2381250" cy="1428750"/>
      </dsp:txXfrm>
    </dsp:sp>
    <dsp:sp modelId="{C6597501-77D4-48F5-BA99-179A0E7C3376}">
      <dsp:nvSpPr>
        <dsp:cNvPr id="0" name=""/>
        <dsp:cNvSpPr/>
      </dsp:nvSpPr>
      <dsp:spPr>
        <a:xfrm>
          <a:off x="2619374" y="245673"/>
          <a:ext cx="2381250" cy="142875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400" b="1" kern="1200" dirty="0"/>
            <a:t>Neelektrificētās līnijas – dīzeļvilcieni </a:t>
          </a:r>
          <a:endParaRPr lang="lv-LV" sz="1400" kern="1200" dirty="0"/>
        </a:p>
        <a:p>
          <a:pPr marL="57150" lvl="1" indent="-57150" algn="just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1100" kern="1200"/>
            <a:t> Pacēlāji pieejami: 31.10.2024. – </a:t>
          </a:r>
          <a:r>
            <a:rPr lang="lv-LV" sz="1100" b="1" kern="1200"/>
            <a:t>7</a:t>
          </a:r>
          <a:r>
            <a:rPr lang="lv-LV" sz="1100" kern="1200"/>
            <a:t> vilcienos; 04.12.2024. – </a:t>
          </a:r>
          <a:r>
            <a:rPr lang="lv-LV" sz="1100" b="1" kern="1200"/>
            <a:t>20 </a:t>
          </a:r>
          <a:r>
            <a:rPr lang="lv-LV" sz="1100" kern="1200"/>
            <a:t>vilcienos</a:t>
          </a:r>
          <a:endParaRPr lang="lv-LV" sz="1100" kern="1200" dirty="0"/>
        </a:p>
        <a:p>
          <a:pPr marL="57150" lvl="1" indent="-57150" algn="just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1100" i="1" kern="1200"/>
            <a:t> </a:t>
          </a:r>
          <a:r>
            <a:rPr lang="lv-LV" sz="1100" i="0" kern="1200"/>
            <a:t>Dīzeļvilcieni ar iebūvētu pacēlāju pieejami: </a:t>
          </a:r>
          <a:r>
            <a:rPr lang="lv-LV" sz="1100" kern="1200"/>
            <a:t>31.10.2024. – </a:t>
          </a:r>
          <a:r>
            <a:rPr lang="lv-LV" sz="1100" b="1" kern="1200"/>
            <a:t>19</a:t>
          </a:r>
          <a:r>
            <a:rPr lang="lv-LV" sz="1100" kern="1200"/>
            <a:t> pieturās;  04.12.2024. – </a:t>
          </a:r>
          <a:r>
            <a:rPr lang="lv-LV" sz="1100" b="1" kern="1200"/>
            <a:t>27 </a:t>
          </a:r>
          <a:r>
            <a:rPr lang="lv-LV" sz="1100" kern="1200"/>
            <a:t>pieturās</a:t>
          </a:r>
          <a:endParaRPr lang="lv-LV" sz="1100" kern="1200" dirty="0"/>
        </a:p>
      </dsp:txBody>
      <dsp:txXfrm>
        <a:off x="2619374" y="245673"/>
        <a:ext cx="2381250" cy="1428750"/>
      </dsp:txXfrm>
    </dsp:sp>
    <dsp:sp modelId="{D39722CB-B4E0-4D5D-9D35-393600A594D5}">
      <dsp:nvSpPr>
        <dsp:cNvPr id="0" name=""/>
        <dsp:cNvSpPr/>
      </dsp:nvSpPr>
      <dsp:spPr>
        <a:xfrm>
          <a:off x="5238749" y="245673"/>
          <a:ext cx="2381250" cy="142875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400" b="1" i="1" kern="1200" dirty="0"/>
            <a:t>Skultes līnijā </a:t>
          </a:r>
          <a:r>
            <a:rPr lang="lv-LV" sz="1400" kern="1200" dirty="0"/>
            <a:t>– </a:t>
          </a:r>
          <a:r>
            <a:rPr lang="lv-LV" sz="1400" b="1" kern="1200" dirty="0"/>
            <a:t>14</a:t>
          </a:r>
          <a:r>
            <a:rPr lang="lv-LV" sz="1400" kern="1200" dirty="0"/>
            <a:t> pieturās pagaidu rampa – 2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v-LV" sz="7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400" kern="1200" dirty="0"/>
            <a:t>100% (21 pieturā) - 30.06.2025</a:t>
          </a:r>
        </a:p>
      </dsp:txBody>
      <dsp:txXfrm>
        <a:off x="5238749" y="245673"/>
        <a:ext cx="2381250" cy="1428750"/>
      </dsp:txXfrm>
    </dsp:sp>
    <dsp:sp modelId="{D4CD2DE6-2012-4D67-9AC9-BB52D9CF4ECA}">
      <dsp:nvSpPr>
        <dsp:cNvPr id="0" name=""/>
        <dsp:cNvSpPr/>
      </dsp:nvSpPr>
      <dsp:spPr>
        <a:xfrm>
          <a:off x="0" y="1912548"/>
          <a:ext cx="2381250" cy="142875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400" b="1" i="1" kern="1200" dirty="0"/>
            <a:t>Jelgavas līnijā </a:t>
          </a:r>
          <a:r>
            <a:rPr lang="lv-LV" sz="1400" kern="1200" dirty="0"/>
            <a:t>- </a:t>
          </a:r>
          <a:r>
            <a:rPr lang="lv-LV" sz="1400" b="1" kern="1200" dirty="0"/>
            <a:t>10</a:t>
          </a:r>
          <a:r>
            <a:rPr lang="lv-LV" sz="1400" kern="1200" dirty="0"/>
            <a:t> pieturās pagaidu rampa – 3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v-LV" sz="7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400" kern="1200" dirty="0"/>
            <a:t>100% (visās 16 pieturās) -30.06.2025</a:t>
          </a:r>
        </a:p>
      </dsp:txBody>
      <dsp:txXfrm>
        <a:off x="0" y="1912548"/>
        <a:ext cx="2381250" cy="1428750"/>
      </dsp:txXfrm>
    </dsp:sp>
    <dsp:sp modelId="{D1B69047-0BFF-446D-B321-AEEC17ADB843}">
      <dsp:nvSpPr>
        <dsp:cNvPr id="0" name=""/>
        <dsp:cNvSpPr/>
      </dsp:nvSpPr>
      <dsp:spPr>
        <a:xfrm>
          <a:off x="2619374" y="1912548"/>
          <a:ext cx="2381250" cy="142875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400" b="1" i="1" kern="1200" dirty="0"/>
            <a:t>Tukuma līnijā </a:t>
          </a:r>
          <a:r>
            <a:rPr lang="lv-LV" sz="1400" kern="1200" dirty="0"/>
            <a:t>- </a:t>
          </a:r>
          <a:r>
            <a:rPr lang="lv-LV" sz="1400" b="1" kern="1200" dirty="0"/>
            <a:t>18</a:t>
          </a:r>
          <a:r>
            <a:rPr lang="lv-LV" sz="1400" kern="1200" dirty="0"/>
            <a:t> pieturās pagaidu rampa – 5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v-LV" sz="7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400" kern="1200" dirty="0"/>
            <a:t>100% (visās 25 pieturās) - 30.06.2025</a:t>
          </a:r>
        </a:p>
      </dsp:txBody>
      <dsp:txXfrm>
        <a:off x="2619374" y="1912548"/>
        <a:ext cx="2381250" cy="1428750"/>
      </dsp:txXfrm>
    </dsp:sp>
    <dsp:sp modelId="{C8B25438-2192-498C-85A1-F9537CF9A45C}">
      <dsp:nvSpPr>
        <dsp:cNvPr id="0" name=""/>
        <dsp:cNvSpPr/>
      </dsp:nvSpPr>
      <dsp:spPr>
        <a:xfrm>
          <a:off x="5238749" y="1912548"/>
          <a:ext cx="2381250" cy="142875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400" b="1" i="1" kern="1200" dirty="0"/>
            <a:t>Aizkraukles līnijā </a:t>
          </a:r>
          <a:r>
            <a:rPr lang="lv-LV" sz="1400" kern="1200" dirty="0"/>
            <a:t>- </a:t>
          </a:r>
          <a:r>
            <a:rPr lang="lv-LV" sz="1400" b="1" kern="1200" dirty="0"/>
            <a:t>3</a:t>
          </a:r>
          <a:r>
            <a:rPr lang="lv-LV" sz="1400" kern="1200" dirty="0"/>
            <a:t> pieturās pagaidu rampa – 9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v-LV" sz="7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400" kern="1200" dirty="0"/>
            <a:t>100% (visās 23 pieturās) - 30.06.2026</a:t>
          </a:r>
        </a:p>
      </dsp:txBody>
      <dsp:txXfrm>
        <a:off x="5238749" y="1912548"/>
        <a:ext cx="2381250" cy="14287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6BE964E-9C39-3C49-AA3C-1DEC2C16E91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3957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F3CE2F-936C-0F48-86EB-82744A19432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1E5DA71-AD26-9A49-80A9-F29E66729191}" type="datetimeFigureOut">
              <a:rPr lang="lv-LV" altLang="lv-LV"/>
              <a:pPr>
                <a:defRPr/>
              </a:pPr>
              <a:t>18.12.2024</a:t>
            </a:fld>
            <a:endParaRPr lang="lv-LV" altLang="lv-LV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FE6E004-3590-8D4A-81E2-2D0C4C8F362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lv-LV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8014F86-C55B-8846-86B0-73D6539AAC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lv-LV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451F03-A5D8-5D45-9909-5766813137D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3957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D0C637-3CF8-6E44-AC6D-F543E1329E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C814D1-70A8-6F41-8C4D-91D0DE9A9AB7}" type="slidenum">
              <a:rPr lang="lv-LV" altLang="lv-LV"/>
              <a:pPr>
                <a:defRPr/>
              </a:pPr>
              <a:t>‹#›</a:t>
            </a:fld>
            <a:endParaRPr lang="lv-LV" altLang="lv-L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68313"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38213"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408113"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78013"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348940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818729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88515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58305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3821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lang="lv-LV" sz="1200" b="1" dirty="0">
                <a:effectLst/>
                <a:latin typeface="+mj-lt"/>
                <a:ea typeface="Calibri" panose="020F0502020204030204" pitchFamily="34" charset="0"/>
              </a:rPr>
            </a:br>
            <a:endParaRPr lang="lv-LV" altLang="lv-LV" sz="1200" dirty="0">
              <a:latin typeface="+mj-lt"/>
              <a:ea typeface="MS PGothic" panose="020B0600070205080204" pitchFamily="34" charset="-128"/>
              <a:cs typeface="MS PGothic" panose="020B0600070205080204" pitchFamily="34" charset="-128"/>
            </a:endParaRPr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C814D1-70A8-6F41-8C4D-91D0DE9A9AB7}" type="slidenum">
              <a:rPr lang="lv-LV" altLang="lv-LV" smtClean="0"/>
              <a:pPr>
                <a:defRPr/>
              </a:pPr>
              <a:t>1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33531146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415FC8-A034-AB69-F44E-F964F3407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721600-ABDE-7221-F53D-31A7AAFD66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D6CD16-4B48-BCF8-F54E-1B3ACF2615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157BF-CF51-F31B-10B4-295623605D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C814D1-70A8-6F41-8C4D-91D0DE9A9AB7}" type="slidenum">
              <a:rPr lang="lv-LV" altLang="lv-LV" smtClean="0"/>
              <a:pPr>
                <a:defRPr/>
              </a:pPr>
              <a:t>10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26236994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C814D1-70A8-6F41-8C4D-91D0DE9A9AB7}" type="slidenum">
              <a:rPr lang="lv-LV" altLang="lv-LV" smtClean="0"/>
              <a:pPr>
                <a:defRPr/>
              </a:pPr>
              <a:t>11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37126144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C814D1-70A8-6F41-8C4D-91D0DE9A9AB7}" type="slidenum">
              <a:rPr lang="lv-LV" altLang="lv-LV" smtClean="0"/>
              <a:pPr>
                <a:defRPr/>
              </a:pPr>
              <a:t>12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32774049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C814D1-70A8-6F41-8C4D-91D0DE9A9AB7}" type="slidenum">
              <a:rPr lang="lv-LV" altLang="lv-LV" smtClean="0"/>
              <a:pPr>
                <a:defRPr/>
              </a:pPr>
              <a:t>13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18159595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C814D1-70A8-6F41-8C4D-91D0DE9A9AB7}" type="slidenum">
              <a:rPr lang="lv-LV" altLang="lv-LV" smtClean="0"/>
              <a:pPr>
                <a:defRPr/>
              </a:pPr>
              <a:t>14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2859312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778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C814D1-70A8-6F41-8C4D-91D0DE9A9AB7}" type="slidenum">
              <a:rPr lang="lv-LV" altLang="lv-LV" smtClean="0"/>
              <a:pPr>
                <a:defRPr/>
              </a:pPr>
              <a:t>3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2706437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77415-1159-97B7-882B-95421AE60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328C12-FF3B-617F-AB79-AED2674D56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0C7AD9-491F-8365-DD92-DFF4F382BF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2E1AFB-EE20-E8D3-9838-24C4134341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C814D1-70A8-6F41-8C4D-91D0DE9A9AB7}" type="slidenum">
              <a:rPr lang="lv-LV" altLang="lv-LV" smtClean="0"/>
              <a:pPr>
                <a:defRPr/>
              </a:pPr>
              <a:t>4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9135215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DEC58-3B59-68BC-526C-EEE3766F0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64872B-ABBE-6A1E-E29F-D7ECC7A38A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47C454-EB16-B29A-4B9C-3F836DA8C0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9CC853-83A7-BCC7-4440-ADDCD2EF92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C814D1-70A8-6F41-8C4D-91D0DE9A9AB7}" type="slidenum">
              <a:rPr lang="lv-LV" altLang="lv-LV" smtClean="0"/>
              <a:pPr>
                <a:defRPr/>
              </a:pPr>
              <a:t>5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280247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C814D1-70A8-6F41-8C4D-91D0DE9A9AB7}" type="slidenum">
              <a:rPr lang="lv-LV" altLang="lv-LV" smtClean="0"/>
              <a:pPr>
                <a:defRPr/>
              </a:pPr>
              <a:t>6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1366329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C814D1-70A8-6F41-8C4D-91D0DE9A9AB7}" type="slidenum">
              <a:rPr lang="lv-LV" altLang="lv-LV" smtClean="0"/>
              <a:pPr>
                <a:defRPr/>
              </a:pPr>
              <a:t>7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1046958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C814D1-70A8-6F41-8C4D-91D0DE9A9AB7}" type="slidenum">
              <a:rPr lang="lv-LV" altLang="lv-LV" smtClean="0"/>
              <a:pPr>
                <a:defRPr/>
              </a:pPr>
              <a:t>8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6264533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99FAFD-7BE9-67AB-600C-A61E83D0B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CABDB1-5CBC-7408-896C-324F65E5FD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AC1725-3661-4DCD-7CDE-19E6143073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7EF7A-4CD7-0949-9B1A-3679DF5E4E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C814D1-70A8-6F41-8C4D-91D0DE9A9AB7}" type="slidenum">
              <a:rPr lang="lv-LV" altLang="lv-LV" smtClean="0"/>
              <a:pPr>
                <a:defRPr/>
              </a:pPr>
              <a:t>9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1769378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>
            <a:extLst>
              <a:ext uri="{FF2B5EF4-FFF2-40B4-BE49-F238E27FC236}">
                <a16:creationId xmlns:a16="http://schemas.microsoft.com/office/drawing/2014/main" id="{94344991-F404-6047-90ED-C7A266A18F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483" y="0"/>
            <a:ext cx="2545034" cy="2805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F7532285-D0F2-4A4C-890D-C7226BC9C0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66100"/>
            <a:ext cx="9144000" cy="18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56B1AD4-C79B-234F-BBE1-B24B6C038225}"/>
              </a:ext>
            </a:extLst>
          </p:cNvPr>
          <p:cNvSpPr txBox="1">
            <a:spLocks/>
          </p:cNvSpPr>
          <p:nvPr userDrawn="1"/>
        </p:nvSpPr>
        <p:spPr>
          <a:xfrm>
            <a:off x="685802" y="3543303"/>
            <a:ext cx="7772400" cy="777479"/>
          </a:xfrm>
          <a:prstGeom prst="rect">
            <a:avLst/>
          </a:prstGeom>
        </p:spPr>
        <p:txBody>
          <a:bodyPr lIns="93957" tIns="46980" rIns="93957" bIns="46980">
            <a:normAutofit/>
          </a:bodyPr>
          <a:lstStyle>
            <a:lvl1pPr algn="l" defTabSz="939575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lv-LV" sz="140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85802" y="2628902"/>
            <a:ext cx="7772400" cy="720332"/>
          </a:xfrm>
        </p:spPr>
        <p:txBody>
          <a:bodyPr anchor="t">
            <a:normAutofit/>
          </a:bodyPr>
          <a:lstStyle>
            <a:lvl1pPr algn="ctr">
              <a:defRPr sz="2800" b="1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685802" y="3543300"/>
            <a:ext cx="7772400" cy="685800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685802" y="4320779"/>
            <a:ext cx="7772400" cy="479822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995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:a16="http://schemas.microsoft.com/office/drawing/2014/main" id="{8E8838F2-65B2-374C-859F-CE47F9F07E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1271098-A84A-1846-9C58-5587706CA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228604"/>
            <a:ext cx="6096000" cy="800099"/>
          </a:xfrm>
        </p:spPr>
        <p:txBody>
          <a:bodyPr anchor="t">
            <a:normAutofit/>
          </a:bodyPr>
          <a:lstStyle>
            <a:lvl1pPr algn="l">
              <a:defRPr sz="22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A205C238-48A1-C54D-A6D4-170DA357DB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90801" y="4743450"/>
            <a:ext cx="1981200" cy="228600"/>
          </a:xfrm>
        </p:spPr>
        <p:txBody>
          <a:bodyPr>
            <a:normAutofit/>
          </a:bodyPr>
          <a:lstStyle>
            <a:lvl1pPr marL="0" indent="0">
              <a:buNone/>
              <a:defRPr sz="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5F2FB63D-5E72-DC40-822A-242CA5E7A3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76800" y="4743450"/>
            <a:ext cx="3657600" cy="228600"/>
          </a:xfrm>
        </p:spPr>
        <p:txBody>
          <a:bodyPr>
            <a:normAutofit/>
          </a:bodyPr>
          <a:lstStyle>
            <a:lvl1pPr marL="0" indent="0" algn="r">
              <a:buNone/>
              <a:defRPr sz="8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Slide Number Placeholder 22">
            <a:extLst>
              <a:ext uri="{FF2B5EF4-FFF2-40B4-BE49-F238E27FC236}">
                <a16:creationId xmlns:a16="http://schemas.microsoft.com/office/drawing/2014/main" id="{78B44F43-3E82-3F4C-AA2C-63A585194E8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4743450"/>
            <a:ext cx="304800" cy="228600"/>
          </a:xfrm>
        </p:spPr>
        <p:txBody>
          <a:bodyPr/>
          <a:lstStyle>
            <a:lvl1pPr>
              <a:defRPr sz="800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1877EA0F-6BB9-6D44-BDE9-FC2A7AA0ACD8}" type="slidenum">
              <a:rPr lang="en-US" altLang="lv-LV" smtClean="0"/>
              <a:pPr>
                <a:defRPr/>
              </a:pPr>
              <a:t>‹#›</a:t>
            </a:fld>
            <a:endParaRPr lang="en-US" altLang="lv-LV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AAE505E-B21B-C244-B9D9-416EB3DB86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90800" y="1233488"/>
            <a:ext cx="6096000" cy="1635125"/>
          </a:xfrm>
        </p:spPr>
        <p:txBody>
          <a:bodyPr/>
          <a:lstStyle>
            <a:lvl1pPr marL="0" indent="0">
              <a:buNone/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69894" indent="0">
              <a:buNone/>
              <a:defRPr/>
            </a:lvl2pPr>
            <a:lvl3pPr marL="939788" indent="0">
              <a:buNone/>
              <a:defRPr/>
            </a:lvl3pPr>
            <a:lvl4pPr marL="1409684" indent="0">
              <a:buNone/>
              <a:defRPr/>
            </a:lvl4pPr>
            <a:lvl5pPr marL="1879578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D0DA838-0E7B-C24A-A054-5FE70FA1C4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90800" y="3073398"/>
            <a:ext cx="6096000" cy="334820"/>
          </a:xfrm>
        </p:spPr>
        <p:txBody>
          <a:bodyPr/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69894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39788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409684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79578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 err="1"/>
              <a:t>Vārds</a:t>
            </a:r>
            <a:r>
              <a:rPr lang="en-GB" dirty="0"/>
              <a:t>, </a:t>
            </a:r>
            <a:r>
              <a:rPr lang="en-GB" dirty="0" err="1"/>
              <a:t>uzvārds</a:t>
            </a:r>
            <a:endParaRPr lang="lv-LV" dirty="0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4D05E568-A2E5-B041-BAAA-1C40290DAF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90800" y="3502889"/>
            <a:ext cx="6096000" cy="334820"/>
          </a:xfrm>
        </p:spPr>
        <p:txBody>
          <a:bodyPr/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69894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39788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409684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79578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 err="1"/>
              <a:t>Ieņemamais</a:t>
            </a:r>
            <a:r>
              <a:rPr lang="en-GB" dirty="0"/>
              <a:t> </a:t>
            </a:r>
            <a:r>
              <a:rPr lang="en-GB" dirty="0" err="1"/>
              <a:t>amats</a:t>
            </a:r>
            <a:endParaRPr lang="lv-LV" dirty="0"/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A265D1A6-5CF4-F748-B1C6-AA94AFCF9F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90800" y="3932380"/>
            <a:ext cx="6096000" cy="334820"/>
          </a:xfrm>
        </p:spPr>
        <p:txBody>
          <a:bodyPr/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69894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39788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409684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79578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 err="1"/>
              <a:t>Kontakti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110187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A1D37585-5679-524D-8A3C-B71CEE3AA7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66100"/>
            <a:ext cx="9144000" cy="18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685802" y="3543300"/>
            <a:ext cx="7772400" cy="685800"/>
          </a:xfrm>
        </p:spPr>
        <p:txBody>
          <a:bodyPr>
            <a:normAutofit/>
          </a:bodyPr>
          <a:lstStyle>
            <a:lvl1pPr marL="0" indent="0" algn="ctr">
              <a:buNone/>
              <a:defRPr sz="1401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685802" y="4320779"/>
            <a:ext cx="7772400" cy="479822"/>
          </a:xfrm>
        </p:spPr>
        <p:txBody>
          <a:bodyPr>
            <a:normAutofit/>
          </a:bodyPr>
          <a:lstStyle>
            <a:lvl1pPr marL="0" indent="0" algn="ctr">
              <a:buNone/>
              <a:defRPr sz="140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CBB19280-FDC1-4447-91B3-227EAEFC18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483" y="0"/>
            <a:ext cx="2545034" cy="2805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040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285751"/>
            <a:ext cx="6096000" cy="777482"/>
          </a:xfrm>
        </p:spPr>
        <p:txBody>
          <a:bodyPr anchor="t">
            <a:normAutofit/>
          </a:bodyPr>
          <a:lstStyle>
            <a:lvl1pPr algn="l">
              <a:defRPr sz="22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314451"/>
            <a:ext cx="6096000" cy="328018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1" y="4743450"/>
            <a:ext cx="1981200" cy="228600"/>
          </a:xfrm>
        </p:spPr>
        <p:txBody>
          <a:bodyPr>
            <a:normAutofit/>
          </a:bodyPr>
          <a:lstStyle>
            <a:lvl1pPr marL="0" indent="0">
              <a:buNone/>
              <a:defRPr sz="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4743450"/>
            <a:ext cx="3657600" cy="228600"/>
          </a:xfrm>
        </p:spPr>
        <p:txBody>
          <a:bodyPr>
            <a:normAutofit/>
          </a:bodyPr>
          <a:lstStyle>
            <a:lvl1pPr marL="0" indent="0" algn="r">
              <a:buNone/>
              <a:defRPr sz="8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50CF6814-3A73-124F-AF0E-5D603A2DDD9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4743450"/>
            <a:ext cx="304800" cy="228600"/>
          </a:xfrm>
        </p:spPr>
        <p:txBody>
          <a:bodyPr/>
          <a:lstStyle>
            <a:lvl1pPr>
              <a:defRPr sz="900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1877EA0F-6BB9-6D44-BDE9-FC2A7AA0ACD8}" type="slidenum">
              <a:rPr lang="en-US" altLang="lv-LV" smtClean="0"/>
              <a:pPr>
                <a:defRPr/>
              </a:pPr>
              <a:t>‹#›</a:t>
            </a:fld>
            <a:endParaRPr lang="en-US" altLang="lv-LV" dirty="0"/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1FBA2D32-65FA-5442-AC40-75797C1165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3178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2743203"/>
            <a:ext cx="6096000" cy="1038221"/>
          </a:xfrm>
        </p:spPr>
        <p:txBody>
          <a:bodyPr anchor="t">
            <a:normAutofit/>
          </a:bodyPr>
          <a:lstStyle>
            <a:lvl1pPr algn="l">
              <a:defRPr sz="2200" b="1" cap="none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lv-LV" dirty="0" err="1"/>
              <a:t>Click</a:t>
            </a:r>
            <a:r>
              <a:rPr lang="lv-LV" dirty="0"/>
              <a:t> to </a:t>
            </a:r>
            <a:r>
              <a:rPr lang="lv-LV" dirty="0" err="1"/>
              <a:t>edit</a:t>
            </a:r>
            <a:r>
              <a:rPr lang="lv-LV" dirty="0"/>
              <a:t> </a:t>
            </a:r>
            <a:r>
              <a:rPr lang="lv-LV" dirty="0" err="1"/>
              <a:t>Master</a:t>
            </a:r>
            <a:r>
              <a:rPr lang="lv-LV" dirty="0"/>
              <a:t> </a:t>
            </a:r>
            <a:r>
              <a:rPr lang="lv-LV" dirty="0" err="1"/>
              <a:t>title</a:t>
            </a:r>
            <a:r>
              <a:rPr lang="lv-LV" dirty="0"/>
              <a:t> </a:t>
            </a:r>
            <a:r>
              <a:rPr lang="lv-LV" dirty="0" err="1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90800" y="285750"/>
            <a:ext cx="6096000" cy="245745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6978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9395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409347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4pPr>
            <a:lvl5pPr marL="1879129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5pPr>
            <a:lvl6pPr marL="2348911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6pPr>
            <a:lvl7pPr marL="2818695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7pPr>
            <a:lvl8pPr marL="3288473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8pPr>
            <a:lvl9pPr marL="3758259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C0BAB97B-8F86-F943-8972-FC10C5D837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59C6AF75-BF08-F941-A2B6-EA8595145B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90801" y="4743450"/>
            <a:ext cx="1981200" cy="228600"/>
          </a:xfrm>
        </p:spPr>
        <p:txBody>
          <a:bodyPr>
            <a:normAutofit/>
          </a:bodyPr>
          <a:lstStyle>
            <a:lvl1pPr marL="0" indent="0">
              <a:buNone/>
              <a:defRPr sz="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DE8443C5-7CCF-3D44-BCFB-087E9C830A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76800" y="4743450"/>
            <a:ext cx="3657600" cy="228600"/>
          </a:xfrm>
        </p:spPr>
        <p:txBody>
          <a:bodyPr>
            <a:normAutofit/>
          </a:bodyPr>
          <a:lstStyle>
            <a:lvl1pPr marL="0" indent="0" algn="r">
              <a:buNone/>
              <a:defRPr sz="8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Slide Number Placeholder 22">
            <a:extLst>
              <a:ext uri="{FF2B5EF4-FFF2-40B4-BE49-F238E27FC236}">
                <a16:creationId xmlns:a16="http://schemas.microsoft.com/office/drawing/2014/main" id="{6436A7A6-37B3-3E4D-9BB8-381CC678842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4743450"/>
            <a:ext cx="304800" cy="228600"/>
          </a:xfrm>
        </p:spPr>
        <p:txBody>
          <a:bodyPr/>
          <a:lstStyle>
            <a:lvl1pPr>
              <a:defRPr sz="900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1877EA0F-6BB9-6D44-BDE9-FC2A7AA0ACD8}" type="slidenum">
              <a:rPr lang="en-US" altLang="lv-LV" smtClean="0"/>
              <a:pPr>
                <a:defRPr/>
              </a:pPr>
              <a:t>‹#›</a:t>
            </a:fld>
            <a:endParaRPr lang="en-US" altLang="lv-LV" dirty="0"/>
          </a:p>
        </p:txBody>
      </p:sp>
    </p:spTree>
    <p:extLst>
      <p:ext uri="{BB962C8B-B14F-4D97-AF65-F5344CB8AC3E}">
        <p14:creationId xmlns:p14="http://schemas.microsoft.com/office/powerpoint/2010/main" val="2122524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228604"/>
            <a:ext cx="6096000" cy="800099"/>
          </a:xfrm>
        </p:spPr>
        <p:txBody>
          <a:bodyPr anchor="t">
            <a:normAutofit/>
          </a:bodyPr>
          <a:lstStyle>
            <a:lvl1pPr algn="l">
              <a:defRPr sz="22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90801" y="1314451"/>
            <a:ext cx="2895600" cy="3280174"/>
          </a:xfrm>
        </p:spPr>
        <p:txBody>
          <a:bodyPr>
            <a:normAutofit/>
          </a:bodyPr>
          <a:lstStyle>
            <a:lvl1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1314451"/>
            <a:ext cx="2971801" cy="3280180"/>
          </a:xfrm>
        </p:spPr>
        <p:txBody>
          <a:bodyPr>
            <a:normAutofit/>
          </a:bodyPr>
          <a:lstStyle>
            <a:lvl1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C89AC874-789F-7647-B67A-251112F0D8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9B7A5DB2-0E99-3448-8E5E-B2188FBF63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90801" y="4743450"/>
            <a:ext cx="1981200" cy="228600"/>
          </a:xfrm>
        </p:spPr>
        <p:txBody>
          <a:bodyPr>
            <a:normAutofit/>
          </a:bodyPr>
          <a:lstStyle>
            <a:lvl1pPr marL="0" indent="0">
              <a:buNone/>
              <a:defRPr sz="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340F00ED-5202-774B-9238-10E9317A1A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76800" y="4743450"/>
            <a:ext cx="3657600" cy="228600"/>
          </a:xfrm>
        </p:spPr>
        <p:txBody>
          <a:bodyPr>
            <a:normAutofit/>
          </a:bodyPr>
          <a:lstStyle>
            <a:lvl1pPr marL="0" indent="0" algn="r">
              <a:buNone/>
              <a:defRPr sz="8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Slide Number Placeholder 22">
            <a:extLst>
              <a:ext uri="{FF2B5EF4-FFF2-40B4-BE49-F238E27FC236}">
                <a16:creationId xmlns:a16="http://schemas.microsoft.com/office/drawing/2014/main" id="{9BB2E487-768D-7046-A41F-F6C0D54F76A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4743450"/>
            <a:ext cx="304800" cy="228600"/>
          </a:xfrm>
        </p:spPr>
        <p:txBody>
          <a:bodyPr/>
          <a:lstStyle>
            <a:lvl1pPr>
              <a:defRPr sz="900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1877EA0F-6BB9-6D44-BDE9-FC2A7AA0ACD8}" type="slidenum">
              <a:rPr lang="en-US" altLang="lv-LV" smtClean="0"/>
              <a:pPr>
                <a:defRPr/>
              </a:pPr>
              <a:t>‹#›</a:t>
            </a:fld>
            <a:endParaRPr lang="en-US" altLang="lv-LV" dirty="0"/>
          </a:p>
        </p:txBody>
      </p:sp>
    </p:spTree>
    <p:extLst>
      <p:ext uri="{BB962C8B-B14F-4D97-AF65-F5344CB8AC3E}">
        <p14:creationId xmlns:p14="http://schemas.microsoft.com/office/powerpoint/2010/main" val="478977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590800" y="228604"/>
            <a:ext cx="6096000" cy="800099"/>
          </a:xfrm>
        </p:spPr>
        <p:txBody>
          <a:bodyPr anchor="t">
            <a:normAutofit/>
          </a:bodyPr>
          <a:lstStyle>
            <a:lvl1pPr algn="l">
              <a:defRPr sz="22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2590801" y="1790208"/>
            <a:ext cx="2895600" cy="2804419"/>
          </a:xfrm>
        </p:spPr>
        <p:txBody>
          <a:bodyPr>
            <a:normAutofit/>
          </a:bodyPr>
          <a:lstStyle>
            <a:lvl1pPr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1790208"/>
            <a:ext cx="2971801" cy="2804425"/>
          </a:xfrm>
        </p:spPr>
        <p:txBody>
          <a:bodyPr>
            <a:normAutofit/>
          </a:bodyPr>
          <a:lstStyle>
            <a:lvl1pPr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2590801" y="1110349"/>
            <a:ext cx="2895600" cy="612193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7"/>
          </p:nvPr>
        </p:nvSpPr>
        <p:spPr>
          <a:xfrm>
            <a:off x="5715000" y="1109854"/>
            <a:ext cx="2971801" cy="612193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87D3629D-9342-A647-8A21-143228823B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373603A-198E-C940-8D6F-839537B4AD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90801" y="4743450"/>
            <a:ext cx="1981200" cy="228600"/>
          </a:xfrm>
        </p:spPr>
        <p:txBody>
          <a:bodyPr>
            <a:normAutofit/>
          </a:bodyPr>
          <a:lstStyle>
            <a:lvl1pPr marL="0" indent="0">
              <a:buNone/>
              <a:defRPr sz="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2C34A009-9065-A641-B0A6-3EC59FFB3F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76800" y="4743450"/>
            <a:ext cx="3657600" cy="228600"/>
          </a:xfrm>
        </p:spPr>
        <p:txBody>
          <a:bodyPr>
            <a:normAutofit/>
          </a:bodyPr>
          <a:lstStyle>
            <a:lvl1pPr marL="0" indent="0" algn="r">
              <a:buNone/>
              <a:defRPr sz="8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Slide Number Placeholder 22">
            <a:extLst>
              <a:ext uri="{FF2B5EF4-FFF2-40B4-BE49-F238E27FC236}">
                <a16:creationId xmlns:a16="http://schemas.microsoft.com/office/drawing/2014/main" id="{17610F51-BE26-264D-B843-4C52AEAEAD7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4743450"/>
            <a:ext cx="304800" cy="228600"/>
          </a:xfrm>
        </p:spPr>
        <p:txBody>
          <a:bodyPr/>
          <a:lstStyle>
            <a:lvl1pPr>
              <a:defRPr sz="900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1877EA0F-6BB9-6D44-BDE9-FC2A7AA0ACD8}" type="slidenum">
              <a:rPr lang="en-US" altLang="lv-LV" smtClean="0"/>
              <a:pPr>
                <a:defRPr/>
              </a:pPr>
              <a:t>‹#›</a:t>
            </a:fld>
            <a:endParaRPr lang="en-US" altLang="lv-LV" dirty="0"/>
          </a:p>
        </p:txBody>
      </p:sp>
    </p:spTree>
    <p:extLst>
      <p:ext uri="{BB962C8B-B14F-4D97-AF65-F5344CB8AC3E}">
        <p14:creationId xmlns:p14="http://schemas.microsoft.com/office/powerpoint/2010/main" val="2207572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590800" y="228604"/>
            <a:ext cx="6096000" cy="800099"/>
          </a:xfrm>
        </p:spPr>
        <p:txBody>
          <a:bodyPr anchor="t">
            <a:normAutofit/>
          </a:bodyPr>
          <a:lstStyle>
            <a:lvl1pPr algn="l">
              <a:defRPr sz="22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08A567-9FE9-604E-906F-8940DD4B9B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C5187F36-87B1-5540-A53C-712A0EDF28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90801" y="4743450"/>
            <a:ext cx="1981200" cy="228600"/>
          </a:xfrm>
        </p:spPr>
        <p:txBody>
          <a:bodyPr>
            <a:normAutofit/>
          </a:bodyPr>
          <a:lstStyle>
            <a:lvl1pPr marL="0" indent="0">
              <a:buNone/>
              <a:defRPr sz="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157A6628-D4FC-4646-9FB9-7061D132C2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76800" y="4743450"/>
            <a:ext cx="3657600" cy="228600"/>
          </a:xfrm>
        </p:spPr>
        <p:txBody>
          <a:bodyPr>
            <a:normAutofit/>
          </a:bodyPr>
          <a:lstStyle>
            <a:lvl1pPr marL="0" indent="0" algn="r">
              <a:buNone/>
              <a:defRPr sz="8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Slide Number Placeholder 22">
            <a:extLst>
              <a:ext uri="{FF2B5EF4-FFF2-40B4-BE49-F238E27FC236}">
                <a16:creationId xmlns:a16="http://schemas.microsoft.com/office/drawing/2014/main" id="{449887B6-092B-974A-803F-338ADE95428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4743450"/>
            <a:ext cx="304800" cy="228600"/>
          </a:xfrm>
        </p:spPr>
        <p:txBody>
          <a:bodyPr/>
          <a:lstStyle>
            <a:lvl1pPr>
              <a:defRPr sz="900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1877EA0F-6BB9-6D44-BDE9-FC2A7AA0ACD8}" type="slidenum">
              <a:rPr lang="en-US" altLang="lv-LV" smtClean="0"/>
              <a:pPr>
                <a:defRPr/>
              </a:pPr>
              <a:t>‹#›</a:t>
            </a:fld>
            <a:endParaRPr lang="en-US" altLang="lv-LV" dirty="0"/>
          </a:p>
        </p:txBody>
      </p:sp>
    </p:spTree>
    <p:extLst>
      <p:ext uri="{BB962C8B-B14F-4D97-AF65-F5344CB8AC3E}">
        <p14:creationId xmlns:p14="http://schemas.microsoft.com/office/powerpoint/2010/main" val="1123397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>
            <a:extLst>
              <a:ext uri="{FF2B5EF4-FFF2-40B4-BE49-F238E27FC236}">
                <a16:creationId xmlns:a16="http://schemas.microsoft.com/office/drawing/2014/main" id="{188091E5-8524-154F-9120-D13D2EE1A8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2882ACB7-58D5-EC4E-A043-C127BAEACE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90801" y="4743450"/>
            <a:ext cx="1981200" cy="228600"/>
          </a:xfrm>
        </p:spPr>
        <p:txBody>
          <a:bodyPr>
            <a:normAutofit/>
          </a:bodyPr>
          <a:lstStyle>
            <a:lvl1pPr marL="0" indent="0">
              <a:buNone/>
              <a:defRPr sz="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A0942C9E-ECBA-FF4C-8978-F96A1930D0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76800" y="4743450"/>
            <a:ext cx="3657600" cy="228600"/>
          </a:xfrm>
        </p:spPr>
        <p:txBody>
          <a:bodyPr>
            <a:normAutofit/>
          </a:bodyPr>
          <a:lstStyle>
            <a:lvl1pPr marL="0" indent="0" algn="r">
              <a:buNone/>
              <a:defRPr sz="8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22">
            <a:extLst>
              <a:ext uri="{FF2B5EF4-FFF2-40B4-BE49-F238E27FC236}">
                <a16:creationId xmlns:a16="http://schemas.microsoft.com/office/drawing/2014/main" id="{8E676676-2AA7-3B44-B69F-EEADC1B749E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4743450"/>
            <a:ext cx="304800" cy="228600"/>
          </a:xfrm>
        </p:spPr>
        <p:txBody>
          <a:bodyPr/>
          <a:lstStyle>
            <a:lvl1pPr>
              <a:defRPr sz="900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1877EA0F-6BB9-6D44-BDE9-FC2A7AA0ACD8}" type="slidenum">
              <a:rPr lang="en-US" altLang="lv-LV" smtClean="0"/>
              <a:pPr>
                <a:defRPr/>
              </a:pPr>
              <a:t>‹#›</a:t>
            </a:fld>
            <a:endParaRPr lang="en-US" altLang="lv-LV" dirty="0"/>
          </a:p>
        </p:txBody>
      </p:sp>
    </p:spTree>
    <p:extLst>
      <p:ext uri="{BB962C8B-B14F-4D97-AF65-F5344CB8AC3E}">
        <p14:creationId xmlns:p14="http://schemas.microsoft.com/office/powerpoint/2010/main" val="3586310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204733"/>
            <a:ext cx="2751026" cy="1104113"/>
          </a:xfrm>
        </p:spPr>
        <p:txBody>
          <a:bodyPr anchor="t">
            <a:noAutofit/>
          </a:bodyPr>
          <a:lstStyle>
            <a:lvl1pPr algn="l">
              <a:defRPr sz="22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9529" y="204791"/>
            <a:ext cx="3269673" cy="4389846"/>
          </a:xfrm>
        </p:spPr>
        <p:txBody>
          <a:bodyPr>
            <a:normAutofit/>
          </a:bodyPr>
          <a:lstStyle>
            <a:lvl1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90800" y="1457659"/>
            <a:ext cx="2751026" cy="313698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69782" indent="0">
              <a:buNone/>
              <a:defRPr sz="1200"/>
            </a:lvl2pPr>
            <a:lvl3pPr marL="939562" indent="0">
              <a:buNone/>
              <a:defRPr sz="1001"/>
            </a:lvl3pPr>
            <a:lvl4pPr marL="1409347" indent="0">
              <a:buNone/>
              <a:defRPr sz="1001"/>
            </a:lvl4pPr>
            <a:lvl5pPr marL="1879129" indent="0">
              <a:buNone/>
              <a:defRPr sz="1001"/>
            </a:lvl5pPr>
            <a:lvl6pPr marL="2348911" indent="0">
              <a:buNone/>
              <a:defRPr sz="1001"/>
            </a:lvl6pPr>
            <a:lvl7pPr marL="2818695" indent="0">
              <a:buNone/>
              <a:defRPr sz="1001"/>
            </a:lvl7pPr>
            <a:lvl8pPr marL="3288473" indent="0">
              <a:buNone/>
              <a:defRPr sz="1001"/>
            </a:lvl8pPr>
            <a:lvl9pPr marL="3758259" indent="0">
              <a:buNone/>
              <a:defRPr sz="100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B08DD2C8-2AAE-0149-9C70-A3F0E165E1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0A8C91D-B80D-AB4B-B207-651BE16555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90801" y="4743450"/>
            <a:ext cx="1981200" cy="228600"/>
          </a:xfrm>
        </p:spPr>
        <p:txBody>
          <a:bodyPr>
            <a:normAutofit/>
          </a:bodyPr>
          <a:lstStyle>
            <a:lvl1pPr marL="0" indent="0">
              <a:buNone/>
              <a:defRPr sz="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BA016921-B220-CF4F-9B1D-4D5979889C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76800" y="4743450"/>
            <a:ext cx="3657600" cy="228600"/>
          </a:xfrm>
        </p:spPr>
        <p:txBody>
          <a:bodyPr>
            <a:normAutofit/>
          </a:bodyPr>
          <a:lstStyle>
            <a:lvl1pPr marL="0" indent="0" algn="r">
              <a:buNone/>
              <a:defRPr sz="8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Slide Number Placeholder 22">
            <a:extLst>
              <a:ext uri="{FF2B5EF4-FFF2-40B4-BE49-F238E27FC236}">
                <a16:creationId xmlns:a16="http://schemas.microsoft.com/office/drawing/2014/main" id="{B7537546-C484-D241-8AAD-AAE0EB5AAF6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4743450"/>
            <a:ext cx="304800" cy="228600"/>
          </a:xfrm>
        </p:spPr>
        <p:txBody>
          <a:bodyPr/>
          <a:lstStyle>
            <a:lvl1pPr>
              <a:defRPr sz="900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1877EA0F-6BB9-6D44-BDE9-FC2A7AA0ACD8}" type="slidenum">
              <a:rPr lang="en-US" altLang="lv-LV" smtClean="0"/>
              <a:pPr>
                <a:defRPr/>
              </a:pPr>
              <a:t>‹#›</a:t>
            </a:fld>
            <a:endParaRPr lang="en-US" altLang="lv-LV" dirty="0"/>
          </a:p>
        </p:txBody>
      </p:sp>
    </p:spTree>
    <p:extLst>
      <p:ext uri="{BB962C8B-B14F-4D97-AF65-F5344CB8AC3E}">
        <p14:creationId xmlns:p14="http://schemas.microsoft.com/office/powerpoint/2010/main" val="684329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78BDAC95-04EB-994A-BAD2-E3BE99B5EE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15708979-E31B-EC43-AE1A-E5B70B5E71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90801" y="4743450"/>
            <a:ext cx="1981200" cy="228600"/>
          </a:xfrm>
        </p:spPr>
        <p:txBody>
          <a:bodyPr>
            <a:normAutofit/>
          </a:bodyPr>
          <a:lstStyle>
            <a:lvl1pPr marL="0" indent="0">
              <a:buNone/>
              <a:defRPr sz="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066F0D08-D0D1-6A45-AAEE-CAD4A6C9C9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76800" y="4743450"/>
            <a:ext cx="3657600" cy="228600"/>
          </a:xfrm>
        </p:spPr>
        <p:txBody>
          <a:bodyPr>
            <a:normAutofit/>
          </a:bodyPr>
          <a:lstStyle>
            <a:lvl1pPr marL="0" indent="0" algn="r">
              <a:buNone/>
              <a:defRPr sz="8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22">
            <a:extLst>
              <a:ext uri="{FF2B5EF4-FFF2-40B4-BE49-F238E27FC236}">
                <a16:creationId xmlns:a16="http://schemas.microsoft.com/office/drawing/2014/main" id="{0F243B76-8A4C-334C-B99F-DF37DA4743E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4743450"/>
            <a:ext cx="304800" cy="228600"/>
          </a:xfrm>
        </p:spPr>
        <p:txBody>
          <a:bodyPr/>
          <a:lstStyle>
            <a:lvl1pPr>
              <a:defRPr sz="800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1877EA0F-6BB9-6D44-BDE9-FC2A7AA0ACD8}" type="slidenum">
              <a:rPr lang="en-US" altLang="lv-LV" smtClean="0"/>
              <a:pPr>
                <a:defRPr/>
              </a:pPr>
              <a:t>‹#›</a:t>
            </a:fld>
            <a:endParaRPr lang="en-US" altLang="lv-LV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59736FB-4DBD-CE4D-823D-529EBA3A1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228604"/>
            <a:ext cx="6096000" cy="800099"/>
          </a:xfrm>
        </p:spPr>
        <p:txBody>
          <a:bodyPr anchor="t">
            <a:normAutofit/>
          </a:bodyPr>
          <a:lstStyle>
            <a:lvl1pPr algn="l">
              <a:defRPr sz="22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92DCBED-E5C1-8442-8010-DADA0418EE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590800" y="1219200"/>
            <a:ext cx="6096000" cy="3254375"/>
          </a:xfrm>
        </p:spPr>
        <p:txBody>
          <a:bodyPr/>
          <a:lstStyle>
            <a:lvl1pPr marL="0" indent="0">
              <a:buNone/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035496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F1BF790-6CA0-EF48-B315-D3B4B1B84F3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v-LV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4443147-320B-AD46-ACC1-61FEF82753C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2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v-LV"/>
              <a:t>Click to edit Master text styles</a:t>
            </a:r>
          </a:p>
          <a:p>
            <a:pPr lvl="1"/>
            <a:r>
              <a:rPr lang="en-US" altLang="lv-LV"/>
              <a:t>Second level</a:t>
            </a:r>
          </a:p>
          <a:p>
            <a:pPr lvl="2"/>
            <a:r>
              <a:rPr lang="en-US" altLang="lv-LV"/>
              <a:t>Third level</a:t>
            </a:r>
          </a:p>
          <a:p>
            <a:pPr lvl="3"/>
            <a:r>
              <a:rPr lang="en-US" altLang="lv-LV"/>
              <a:t>Fourth level</a:t>
            </a:r>
          </a:p>
          <a:p>
            <a:pPr lvl="4"/>
            <a:r>
              <a:rPr lang="en-US" altLang="lv-LV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E08C4-8A5F-F54A-B4F3-A2E73DE528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770E497-D8A4-FA48-8496-19FEFEA0D3F9}" type="datetime1">
              <a:rPr lang="en-US" altLang="lv-LV"/>
              <a:pPr>
                <a:defRPr/>
              </a:pPr>
              <a:t>12/18/2024</a:t>
            </a:fld>
            <a:endParaRPr lang="en-US" alt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CE001C-C99D-2340-8F39-CAD38BE784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2" y="4767265"/>
            <a:ext cx="2895600" cy="273844"/>
          </a:xfrm>
          <a:prstGeom prst="rect">
            <a:avLst/>
          </a:prstGeom>
        </p:spPr>
        <p:txBody>
          <a:bodyPr vert="horz" lIns="93957" tIns="46979" rIns="93957" bIns="46979" rtlCol="0" anchor="ctr"/>
          <a:lstStyle>
            <a:lvl1pPr algn="ctr" defTabSz="939562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BC044-D8BC-BC4B-B036-FB122BA5AA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ECB908-8634-4A43-888F-2A77EA45EDEA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8" r:id="rId9"/>
    <p:sldLayoutId id="2147483839" r:id="rId10"/>
    <p:sldLayoutId id="2147483837" r:id="rId11"/>
  </p:sldLayoutIdLst>
  <p:hf hdr="0" ftr="0" dt="0"/>
  <p:txStyles>
    <p:titleStyle>
      <a:lvl1pPr algn="ctr" defTabSz="938202" rtl="0" eaLnBrk="0" fontAlgn="base" hangingPunct="0">
        <a:spcBef>
          <a:spcPct val="0"/>
        </a:spcBef>
        <a:spcAft>
          <a:spcPct val="0"/>
        </a:spcAft>
        <a:defRPr sz="45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938202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Verdana bold" panose="020B0804030504040204" pitchFamily="34" charset="0"/>
          <a:ea typeface="MS PGothic" panose="020B0600070205080204" pitchFamily="34" charset="-128"/>
          <a:cs typeface="ＭＳ Ｐゴシック" charset="0"/>
        </a:defRPr>
      </a:lvl2pPr>
      <a:lvl3pPr algn="ctr" defTabSz="938202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Verdana bold" panose="020B0804030504040204" pitchFamily="34" charset="0"/>
          <a:ea typeface="MS PGothic" panose="020B0600070205080204" pitchFamily="34" charset="-128"/>
          <a:cs typeface="ＭＳ Ｐゴシック" charset="0"/>
        </a:defRPr>
      </a:lvl3pPr>
      <a:lvl4pPr algn="ctr" defTabSz="938202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Verdana bold" panose="020B0804030504040204" pitchFamily="34" charset="0"/>
          <a:ea typeface="MS PGothic" panose="020B0600070205080204" pitchFamily="34" charset="-128"/>
          <a:cs typeface="ＭＳ Ｐゴシック" charset="0"/>
        </a:defRPr>
      </a:lvl4pPr>
      <a:lvl5pPr algn="ctr" defTabSz="938202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Verdana bold" panose="020B0804030504040204" pitchFamily="34" charset="0"/>
          <a:ea typeface="MS PGothic" panose="020B0600070205080204" pitchFamily="34" charset="-128"/>
          <a:cs typeface="ＭＳ Ｐゴシック" charset="0"/>
        </a:defRPr>
      </a:lvl5pPr>
      <a:lvl6pPr marL="457195" algn="ctr" defTabSz="938202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6pPr>
      <a:lvl7pPr marL="914388" algn="ctr" defTabSz="938202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7pPr>
      <a:lvl8pPr marL="1371583" algn="ctr" defTabSz="938202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8pPr>
      <a:lvl9pPr marL="1828777" algn="ctr" defTabSz="938202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9pPr>
    </p:titleStyle>
    <p:bodyStyle>
      <a:lvl1pPr marL="350835" indent="-350835" algn="l" defTabSz="938202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761990" indent="-292096" algn="l" defTabSz="938202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9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73147" indent="-233359" algn="l" defTabSz="938202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43043" indent="-233359" algn="l" defTabSz="938202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9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112937" indent="-233359" algn="l" defTabSz="938202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9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83803" indent="-234890" algn="l" defTabSz="93956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053585" indent="-234890" algn="l" defTabSz="93956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23368" indent="-234890" algn="l" defTabSz="93956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93149" indent="-234890" algn="l" defTabSz="93956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956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69782" algn="l" defTabSz="93956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39562" algn="l" defTabSz="93956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409347" algn="l" defTabSz="93956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79129" algn="l" defTabSz="93956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48911" algn="l" defTabSz="93956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18695" algn="l" defTabSz="93956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88473" algn="l" defTabSz="93956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758259" algn="l" defTabSz="93956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emf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8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https://vivi.lv/lv/informacija-pasazieriem/" TargetMode="Externa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vivi.lv/lv/informacija-pasazieriem/pasazieriem-ar-ipasam-vajadzibam/" TargetMode="External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B92FA2B8-E482-7D4A-AE96-CE7AA3154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941" y="1836235"/>
            <a:ext cx="8276795" cy="1089845"/>
          </a:xfrm>
        </p:spPr>
        <p:txBody>
          <a:bodyPr>
            <a:normAutofit fontScale="90000"/>
          </a:bodyPr>
          <a:lstStyle/>
          <a:p>
            <a:br>
              <a:rPr lang="lv-LV" sz="1800" b="1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</a:br>
            <a:r>
              <a:rPr lang="lv-LV" sz="2200" b="1" kern="0" dirty="0">
                <a:effectLst/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Mobilitātes vienlīdzības un </a:t>
            </a:r>
            <a:r>
              <a:rPr lang="lv-LV" sz="2200" b="1" kern="0" dirty="0" err="1">
                <a:effectLst/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piekļūstamības</a:t>
            </a:r>
            <a:r>
              <a:rPr lang="lv-LV" sz="2200" b="1" kern="0" dirty="0">
                <a:effectLst/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br>
              <a:rPr lang="lv-LV" sz="2200" b="1" kern="0" dirty="0">
                <a:effectLst/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lv-LV" sz="2200" b="1" kern="0" dirty="0">
                <a:effectLst/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konsultatīvā padome</a:t>
            </a:r>
            <a:br>
              <a:rPr lang="lv-LV" sz="1800" b="1" kern="0" dirty="0">
                <a:effectLst/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</a:br>
            <a:endParaRPr lang="lv-LV" altLang="lv-LV" sz="2000" dirty="0">
              <a:latin typeface="+mj-lt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2291" name="Text Placeholder 2">
            <a:extLst>
              <a:ext uri="{FF2B5EF4-FFF2-40B4-BE49-F238E27FC236}">
                <a16:creationId xmlns:a16="http://schemas.microsoft.com/office/drawing/2014/main" id="{7587A947-E7E5-C844-9A5C-0914A765C5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2" y="3168097"/>
            <a:ext cx="7845952" cy="818985"/>
          </a:xfrm>
        </p:spPr>
        <p:txBody>
          <a:bodyPr>
            <a:normAutofit/>
          </a:bodyPr>
          <a:lstStyle/>
          <a:p>
            <a:r>
              <a:rPr lang="lv-LV" altLang="lv-LV" sz="1400" dirty="0">
                <a:ea typeface="MS PGothic" panose="020B0600070205080204" pitchFamily="34" charset="-128"/>
                <a:cs typeface="MS PGothic" panose="020B0600070205080204" pitchFamily="34" charset="-128"/>
              </a:rPr>
              <a:t>2024.gada 18.decembris</a:t>
            </a:r>
          </a:p>
          <a:p>
            <a:r>
              <a:rPr lang="lv-LV" altLang="lv-LV" sz="1400" dirty="0">
                <a:ea typeface="MS PGothic" panose="020B0600070205080204" pitchFamily="34" charset="-128"/>
                <a:cs typeface="MS PGothic" panose="020B0600070205080204" pitchFamily="34" charset="-128"/>
              </a:rPr>
              <a:t>LM Invaliditātes lietu nacionālās padomes sēde</a:t>
            </a:r>
          </a:p>
          <a:p>
            <a:endParaRPr lang="lv-LV" altLang="lv-LV" sz="1400" dirty="0">
              <a:latin typeface="+mj-lt"/>
              <a:ea typeface="MS PGothic" panose="020B0600070205080204" pitchFamily="34" charset="-128"/>
              <a:cs typeface="MS PGothic" panose="020B0600070205080204" pitchFamily="34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33271-EAB9-CBA3-230E-61FE42F90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F7C95-1172-8249-AF3C-4D683CA759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88859" y="1508422"/>
            <a:ext cx="3072126" cy="3091713"/>
          </a:xfrm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</a:pPr>
            <a:r>
              <a:rPr lang="lv-LV" sz="1400" kern="0" dirty="0">
                <a:latin typeface="+mn-lt"/>
                <a:ea typeface="Times New Roman" panose="02020603050405020304" pitchFamily="18" charset="0"/>
              </a:rPr>
              <a:t>Audio – vizuālā apziņošana par vilcienu kustību, vilciena kustības reāllaika dati</a:t>
            </a:r>
          </a:p>
          <a:p>
            <a:pPr marL="34290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lv-LV" sz="1400" kern="0" dirty="0">
              <a:latin typeface="+mn-lt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lv-LV" sz="1400" kern="0" dirty="0">
              <a:latin typeface="+mn-lt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lv-LV" sz="1400" kern="0" dirty="0"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B0C0886-EF69-970C-4055-059AA768EE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79213" y="1516063"/>
            <a:ext cx="2971801" cy="3280180"/>
          </a:xfrm>
        </p:spPr>
        <p:txBody>
          <a:bodyPr/>
          <a:lstStyle/>
          <a:p>
            <a:r>
              <a:rPr lang="lv-LV" sz="1400" kern="0" dirty="0">
                <a:latin typeface="+mn-lt"/>
                <a:ea typeface="Times New Roman" panose="02020603050405020304" pitchFamily="18" charset="0"/>
              </a:rPr>
              <a:t>Drošībai - skaņas un gaismas signalizācijas </a:t>
            </a:r>
          </a:p>
          <a:p>
            <a:pPr marL="0" indent="0">
              <a:buNone/>
            </a:pPr>
            <a:endParaRPr lang="lv-LV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0A7003-9AAA-1CA1-D30B-6A2B37FFDEE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1877EA0F-6BB9-6D44-BDE9-FC2A7AA0ACD8}" type="slidenum">
              <a:rPr lang="en-US" altLang="lv-LV" smtClean="0"/>
              <a:pPr>
                <a:defRPr/>
              </a:pPr>
              <a:t>10</a:t>
            </a:fld>
            <a:endParaRPr lang="en-US" altLang="lv-LV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3884406-2535-C950-8607-E95C614A1F71}"/>
              </a:ext>
            </a:extLst>
          </p:cNvPr>
          <p:cNvSpPr txBox="1">
            <a:spLocks/>
          </p:cNvSpPr>
          <p:nvPr/>
        </p:nvSpPr>
        <p:spPr bwMode="auto">
          <a:xfrm>
            <a:off x="2406770" y="285751"/>
            <a:ext cx="5482588" cy="77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rmAutofit/>
          </a:bodyPr>
          <a:lstStyle>
            <a:lvl1pPr algn="l" defTabSz="938202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02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Verdana bold" panose="020B0804030504040204" pitchFamily="34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938202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Verdana bold" panose="020B0804030504040204" pitchFamily="34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938202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Verdana bold" panose="020B0804030504040204" pitchFamily="34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938202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Verdana bold" panose="020B0804030504040204" pitchFamily="34" charset="0"/>
                <a:ea typeface="MS PGothic" panose="020B0600070205080204" pitchFamily="34" charset="-128"/>
                <a:cs typeface="ＭＳ Ｐゴシック" charset="0"/>
              </a:defRPr>
            </a:lvl5pPr>
            <a:lvl6pPr marL="457195" algn="ctr" defTabSz="938202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388" algn="ctr" defTabSz="938202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583" algn="ctr" defTabSz="938202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777" algn="ctr" defTabSz="938202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lv-LV" sz="2400" dirty="0">
                <a:latin typeface="+mj-lt"/>
              </a:rPr>
              <a:t>Dzelzceļa stacijas (III) </a:t>
            </a:r>
            <a:endParaRPr lang="en-US" sz="2400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24EE7D-C76F-AE1C-FB27-87A45B7E3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179" y="2554208"/>
            <a:ext cx="3160249" cy="1779797"/>
          </a:xfrm>
          <a:prstGeom prst="rect">
            <a:avLst/>
          </a:prstGeom>
        </p:spPr>
      </p:pic>
      <p:pic>
        <p:nvPicPr>
          <p:cNvPr id="4" name="Graphic 3" descr="Train outline">
            <a:extLst>
              <a:ext uri="{FF2B5EF4-FFF2-40B4-BE49-F238E27FC236}">
                <a16:creationId xmlns:a16="http://schemas.microsoft.com/office/drawing/2014/main" id="{BF110AB3-A857-25A1-57A0-35A2EFAC7F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12504" y="359001"/>
            <a:ext cx="914400" cy="91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C44C6A-05C9-3A97-5BF2-FDBF563C3C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8859" y="2554208"/>
            <a:ext cx="3122335" cy="176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637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49A99-A368-B00D-9DA0-F51AC5C36A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981" y="1337575"/>
            <a:ext cx="7887419" cy="3397250"/>
          </a:xfrm>
        </p:spPr>
        <p:txBody>
          <a:bodyPr>
            <a:noAutofit/>
          </a:bodyPr>
          <a:lstStyle/>
          <a:p>
            <a:pPr algn="ctr"/>
            <a:r>
              <a:rPr lang="lv-LV" sz="1400" dirty="0" err="1"/>
              <a:t>Piekļūstamība</a:t>
            </a:r>
            <a:r>
              <a:rPr lang="lv-LV" sz="1400" dirty="0"/>
              <a:t> nodrošināta: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1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3053C7-2153-BBDF-E59D-4B7383D9067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4743450"/>
            <a:ext cx="459288" cy="215181"/>
          </a:xfrm>
        </p:spPr>
        <p:txBody>
          <a:bodyPr/>
          <a:lstStyle/>
          <a:p>
            <a:pPr>
              <a:defRPr/>
            </a:pPr>
            <a:fld id="{1877EA0F-6BB9-6D44-BDE9-FC2A7AA0ACD8}" type="slidenum">
              <a:rPr lang="en-US" altLang="lv-LV" smtClean="0"/>
              <a:pPr>
                <a:defRPr/>
              </a:pPr>
              <a:t>11</a:t>
            </a:fld>
            <a:endParaRPr lang="en-US" altLang="lv-LV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F2D123D-7C4E-4145-16D0-EA05D043D165}"/>
              </a:ext>
            </a:extLst>
          </p:cNvPr>
          <p:cNvSpPr txBox="1">
            <a:spLocks/>
          </p:cNvSpPr>
          <p:nvPr/>
        </p:nvSpPr>
        <p:spPr bwMode="auto">
          <a:xfrm>
            <a:off x="2406769" y="285751"/>
            <a:ext cx="6586919" cy="990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rmAutofit/>
          </a:bodyPr>
          <a:lstStyle>
            <a:lvl1pPr algn="l" defTabSz="938202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02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Verdana bold" panose="020B0804030504040204" pitchFamily="34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938202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Verdana bold" panose="020B0804030504040204" pitchFamily="34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938202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Verdana bold" panose="020B0804030504040204" pitchFamily="34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938202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Verdana bold" panose="020B0804030504040204" pitchFamily="34" charset="0"/>
                <a:ea typeface="MS PGothic" panose="020B0600070205080204" pitchFamily="34" charset="-128"/>
                <a:cs typeface="ＭＳ Ｐゴシック" charset="0"/>
              </a:defRPr>
            </a:lvl5pPr>
            <a:lvl6pPr marL="457195" algn="ctr" defTabSz="938202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388" algn="ctr" defTabSz="938202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583" algn="ctr" defTabSz="938202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777" algn="ctr" defTabSz="938202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lv-LV" sz="2400" dirty="0">
                <a:latin typeface="+mj-lt"/>
              </a:rPr>
              <a:t>Vilcienu PRM </a:t>
            </a:r>
            <a:r>
              <a:rPr lang="lv-LV" sz="2400" dirty="0" err="1">
                <a:latin typeface="+mj-lt"/>
              </a:rPr>
              <a:t>piekļūstamība</a:t>
            </a:r>
            <a:r>
              <a:rPr lang="lv-LV" sz="2400" dirty="0">
                <a:latin typeface="+mj-lt"/>
              </a:rPr>
              <a:t> </a:t>
            </a:r>
            <a:r>
              <a:rPr lang="lv-LV" sz="1600" b="0" dirty="0">
                <a:latin typeface="+mn-lt"/>
              </a:rPr>
              <a:t>(uz 04.12.2024.) </a:t>
            </a:r>
            <a:endParaRPr lang="lv-LV" sz="800" b="0" dirty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lv-LV" sz="2600" b="0" dirty="0">
                <a:solidFill>
                  <a:schemeClr val="accent5"/>
                </a:solidFill>
                <a:latin typeface="+mn-lt"/>
              </a:rPr>
              <a:t>Progress 2024.gada laikā</a:t>
            </a:r>
            <a:endParaRPr lang="en-US" sz="2600" b="0" dirty="0">
              <a:solidFill>
                <a:schemeClr val="accent5"/>
              </a:solidFill>
              <a:latin typeface="+mn-lt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72F9E7D-9752-AB19-3978-FAEC167981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5249061"/>
              </p:ext>
            </p:extLst>
          </p:nvPr>
        </p:nvGraphicFramePr>
        <p:xfrm>
          <a:off x="914400" y="1561381"/>
          <a:ext cx="7620000" cy="3586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50908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2EF385-3920-814F-B9B3-DE7C826E703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4743450"/>
            <a:ext cx="421710" cy="228600"/>
          </a:xfrm>
        </p:spPr>
        <p:txBody>
          <a:bodyPr/>
          <a:lstStyle/>
          <a:p>
            <a:pPr>
              <a:defRPr/>
            </a:pPr>
            <a:fld id="{1877EA0F-6BB9-6D44-BDE9-FC2A7AA0ACD8}" type="slidenum">
              <a:rPr lang="en-US" altLang="lv-LV" smtClean="0"/>
              <a:pPr>
                <a:defRPr/>
              </a:pPr>
              <a:t>12</a:t>
            </a:fld>
            <a:endParaRPr lang="en-US" altLang="lv-LV" dirty="0"/>
          </a:p>
        </p:txBody>
      </p:sp>
      <p:pic>
        <p:nvPicPr>
          <p:cNvPr id="8" name="Graphic 7" descr="Take Off outline">
            <a:extLst>
              <a:ext uri="{FF2B5EF4-FFF2-40B4-BE49-F238E27FC236}">
                <a16:creationId xmlns:a16="http://schemas.microsoft.com/office/drawing/2014/main" id="{B7B972D5-023C-2792-1892-8405ABCA9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34274" y="248853"/>
            <a:ext cx="1026642" cy="102664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1DB9E45-78F4-D07B-9472-71A68BF4F980}"/>
              </a:ext>
            </a:extLst>
          </p:cNvPr>
          <p:cNvSpPr txBox="1">
            <a:spLocks/>
          </p:cNvSpPr>
          <p:nvPr/>
        </p:nvSpPr>
        <p:spPr bwMode="auto">
          <a:xfrm>
            <a:off x="2406770" y="285751"/>
            <a:ext cx="5482588" cy="77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rmAutofit/>
          </a:bodyPr>
          <a:lstStyle>
            <a:lvl1pPr algn="l" defTabSz="938202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02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Verdana bold" panose="020B0804030504040204" pitchFamily="34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938202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Verdana bold" panose="020B0804030504040204" pitchFamily="34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938202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Verdana bold" panose="020B0804030504040204" pitchFamily="34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938202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Verdana bold" panose="020B0804030504040204" pitchFamily="34" charset="0"/>
                <a:ea typeface="MS PGothic" panose="020B0600070205080204" pitchFamily="34" charset="-128"/>
                <a:cs typeface="ＭＳ Ｐゴシック" charset="0"/>
              </a:defRPr>
            </a:lvl5pPr>
            <a:lvl6pPr marL="457195" algn="ctr" defTabSz="938202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388" algn="ctr" defTabSz="938202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583" algn="ctr" defTabSz="938202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777" algn="ctr" defTabSz="938202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lv-LV" sz="2400" dirty="0">
                <a:latin typeface="+mj-lt"/>
              </a:rPr>
              <a:t>Pakalpojumi lidostā</a:t>
            </a:r>
            <a:endParaRPr lang="en-US" sz="2400" dirty="0">
              <a:latin typeface="+mj-lt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DD369EE-DDFD-322A-14CA-8179B93CE1BE}"/>
              </a:ext>
            </a:extLst>
          </p:cNvPr>
          <p:cNvSpPr txBox="1">
            <a:spLocks/>
          </p:cNvSpPr>
          <p:nvPr/>
        </p:nvSpPr>
        <p:spPr bwMode="auto">
          <a:xfrm>
            <a:off x="2682734" y="1463276"/>
            <a:ext cx="2815498" cy="328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938202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61990" indent="-292096" algn="l" defTabSz="938202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2pPr>
            <a:lvl3pPr marL="1173147" indent="-233359" algn="l" defTabSz="938202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3pPr>
            <a:lvl4pPr marL="1643043" indent="-233359" algn="l" defTabSz="938202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4pPr>
            <a:lvl5pPr marL="2112937" indent="-233359" algn="l" defTabSz="938202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5pPr>
            <a:lvl6pPr marL="2583803" indent="-234890" algn="l" defTabSz="9395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3585" indent="-234890" algn="l" defTabSz="9395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3368" indent="-234890" algn="l" defTabSz="9395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93149" indent="-234890" algn="l" defTabSz="9395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1600" b="1" dirty="0"/>
              <a:t>Rīgas lidosta</a:t>
            </a:r>
          </a:p>
          <a:p>
            <a:pPr algn="just">
              <a:lnSpc>
                <a:spcPct val="107000"/>
              </a:lnSpc>
            </a:pPr>
            <a:endParaRPr lang="lv-LV" sz="1400" kern="0" dirty="0">
              <a:latin typeface="+mn-lt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v-LV" sz="1500" b="1" dirty="0"/>
              <a:t>Paveiktais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lv-LV" sz="1200" dirty="0"/>
              <a:t>Rīgas lidosta atzīta par labākās prakses lidostu    (</a:t>
            </a:r>
            <a:r>
              <a:rPr lang="lv-LV" sz="1200" i="1" dirty="0"/>
              <a:t>Best </a:t>
            </a:r>
            <a:r>
              <a:rPr lang="lv-LV" sz="1200" i="1" dirty="0" err="1"/>
              <a:t>Practice</a:t>
            </a:r>
            <a:r>
              <a:rPr lang="lv-LV" sz="1200" i="1" dirty="0"/>
              <a:t> </a:t>
            </a:r>
            <a:r>
              <a:rPr lang="lv-LV" sz="1200" i="1" dirty="0" err="1"/>
              <a:t>Airport</a:t>
            </a:r>
            <a:r>
              <a:rPr lang="lv-LV" sz="1200" i="1" dirty="0"/>
              <a:t> </a:t>
            </a:r>
            <a:r>
              <a:rPr lang="lv-LV" sz="1200" i="1" dirty="0" err="1"/>
              <a:t>on</a:t>
            </a:r>
            <a:r>
              <a:rPr lang="lv-LV" sz="1200" i="1" dirty="0"/>
              <a:t> PRM </a:t>
            </a:r>
            <a:r>
              <a:rPr lang="lv-LV" sz="1200" i="1" dirty="0" err="1"/>
              <a:t>Issues</a:t>
            </a:r>
            <a:r>
              <a:rPr lang="lv-LV" sz="1200" dirty="0"/>
              <a:t>)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lv-LV" sz="1200" dirty="0"/>
              <a:t>Organizēti PRM izsaukuma punkti (</a:t>
            </a:r>
            <a:r>
              <a:rPr lang="lv-LV" sz="1200" i="1" dirty="0" err="1"/>
              <a:t>Call</a:t>
            </a:r>
            <a:r>
              <a:rPr lang="lv-LV" sz="1200" i="1" dirty="0"/>
              <a:t> </a:t>
            </a:r>
            <a:r>
              <a:rPr lang="lv-LV" sz="1200" i="1" dirty="0" err="1"/>
              <a:t>Points</a:t>
            </a:r>
            <a:r>
              <a:rPr lang="lv-LV" sz="1200" dirty="0"/>
              <a:t>)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lv-LV" sz="1200" dirty="0"/>
              <a:t>Iegādāts moderns elektriskais </a:t>
            </a:r>
            <a:r>
              <a:rPr lang="lv-LV" sz="1200" dirty="0" err="1"/>
              <a:t>ambulifts</a:t>
            </a:r>
            <a:endParaRPr lang="lv-LV" sz="1200" dirty="0"/>
          </a:p>
          <a:p>
            <a:pPr marL="0" indent="0">
              <a:buNone/>
            </a:pPr>
            <a:endParaRPr lang="lv-LV" sz="1200" b="1" dirty="0"/>
          </a:p>
          <a:p>
            <a:pPr marL="0" indent="0">
              <a:buNone/>
            </a:pPr>
            <a:r>
              <a:rPr lang="lv-LV" sz="1400" b="1" dirty="0"/>
              <a:t>Izaicinājumi</a:t>
            </a:r>
          </a:p>
          <a:p>
            <a:r>
              <a:rPr lang="lv-LV" sz="1200" dirty="0"/>
              <a:t>Infrastruktūras ierobežojumi līdz </a:t>
            </a:r>
          </a:p>
          <a:p>
            <a:r>
              <a:rPr lang="lv-LV" sz="1200" dirty="0"/>
              <a:t>6. kārtas izbūvei</a:t>
            </a:r>
          </a:p>
          <a:p>
            <a:pPr algn="just">
              <a:lnSpc>
                <a:spcPct val="107000"/>
              </a:lnSpc>
            </a:pPr>
            <a:endParaRPr lang="lv-LV" sz="1400" kern="0" dirty="0">
              <a:latin typeface="+mn-lt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lv-LV" sz="1400" kern="0" dirty="0"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D0D417E-7BEA-11B9-4424-7E5D72EFA44E}"/>
              </a:ext>
            </a:extLst>
          </p:cNvPr>
          <p:cNvSpPr txBox="1">
            <a:spLocks/>
          </p:cNvSpPr>
          <p:nvPr/>
        </p:nvSpPr>
        <p:spPr bwMode="auto">
          <a:xfrm>
            <a:off x="5608567" y="1477876"/>
            <a:ext cx="3171753" cy="328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rmAutofit fontScale="92500"/>
          </a:bodyPr>
          <a:lstStyle>
            <a:lvl1pPr marL="0" indent="0" algn="l" defTabSz="938202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61990" indent="-292096" algn="l" defTabSz="938202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2pPr>
            <a:lvl3pPr marL="1173147" indent="-233359" algn="l" defTabSz="938202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3pPr>
            <a:lvl4pPr marL="1643043" indent="-233359" algn="l" defTabSz="938202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4pPr>
            <a:lvl5pPr marL="2112937" indent="-233359" algn="l" defTabSz="938202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5pPr>
            <a:lvl6pPr marL="2583803" indent="-234890" algn="l" defTabSz="9395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3585" indent="-234890" algn="l" defTabSz="9395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3368" indent="-234890" algn="l" defTabSz="9395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93149" indent="-234890" algn="l" defTabSz="9395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1500" b="1" dirty="0" err="1"/>
              <a:t>airBaltic</a:t>
            </a:r>
            <a:endParaRPr lang="lv-LV" sz="1500" b="1" dirty="0"/>
          </a:p>
          <a:p>
            <a:pPr algn="just">
              <a:lnSpc>
                <a:spcPct val="107000"/>
              </a:lnSpc>
            </a:pPr>
            <a:endParaRPr lang="lv-LV" sz="1400" kern="0" dirty="0">
              <a:latin typeface="+mn-lt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v-LV" sz="1600" b="1" dirty="0"/>
              <a:t>Paveiktais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lv-LV" sz="1300" dirty="0"/>
              <a:t>Uzlabots PRM serviss lidaparātā </a:t>
            </a:r>
            <a:r>
              <a:rPr lang="lv-LV" sz="1050" dirty="0"/>
              <a:t>(WC ierīkoti roku balsti, salona </a:t>
            </a:r>
            <a:r>
              <a:rPr lang="lv-LV" sz="1050" dirty="0" err="1"/>
              <a:t>ratiņkrēsli</a:t>
            </a:r>
            <a:r>
              <a:rPr lang="lv-LV" sz="1050" dirty="0"/>
              <a:t>, uzlabota personāla apmācības programma, </a:t>
            </a:r>
            <a:r>
              <a:rPr lang="lv-LV" sz="1050" dirty="0" err="1"/>
              <a:t>Braila</a:t>
            </a:r>
            <a:r>
              <a:rPr lang="lv-LV" sz="1050" dirty="0"/>
              <a:t> un vienkāršās valodas pasažieru tiesības un drošības instrukcijas)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lv-LV" sz="1300" dirty="0"/>
              <a:t>Bezmaksas sēdvietu izvēle PRM pasažierim un pavadošai personai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lv-LV" sz="1300" dirty="0"/>
              <a:t>Interneta vietnē izveidota atsevišķa informācijas sadaļa par PRM pakalpojumu pieejamību un rezervēšanu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lv-LV" sz="1300" dirty="0"/>
              <a:t>Digitālā veidlapa PRM pakalpojumu pieteikšanai</a:t>
            </a:r>
          </a:p>
          <a:p>
            <a:pPr algn="just">
              <a:lnSpc>
                <a:spcPct val="107000"/>
              </a:lnSpc>
            </a:pPr>
            <a:endParaRPr lang="lv-LV" sz="1400" kern="0" dirty="0">
              <a:latin typeface="+mn-lt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lv-LV" sz="1400" kern="0" dirty="0"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F15220-C4CF-2127-73AF-CF897DEA7B8D}"/>
              </a:ext>
            </a:extLst>
          </p:cNvPr>
          <p:cNvSpPr/>
          <p:nvPr/>
        </p:nvSpPr>
        <p:spPr>
          <a:xfrm>
            <a:off x="2582297" y="3893541"/>
            <a:ext cx="2925833" cy="777482"/>
          </a:xfrm>
          <a:prstGeom prst="rect">
            <a:avLst/>
          </a:prstGeom>
          <a:noFill/>
          <a:ln>
            <a:solidFill>
              <a:srgbClr val="2DCDDE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8F20547-276E-E040-B071-A42A04EEC769}"/>
              </a:ext>
            </a:extLst>
          </p:cNvPr>
          <p:cNvSpPr/>
          <p:nvPr/>
        </p:nvSpPr>
        <p:spPr>
          <a:xfrm>
            <a:off x="408945" y="2187421"/>
            <a:ext cx="1946649" cy="1899707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 defTabSz="309563" fontAlgn="auto">
              <a:spcBef>
                <a:spcPts val="0"/>
              </a:spcBef>
              <a:spcAft>
                <a:spcPts val="0"/>
              </a:spcAft>
            </a:pPr>
            <a:endParaRPr lang="en-US" sz="1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5" name="Picture 14" descr="A large white letters on a platform&#10;&#10;Description automatically generated">
            <a:extLst>
              <a:ext uri="{FF2B5EF4-FFF2-40B4-BE49-F238E27FC236}">
                <a16:creationId xmlns:a16="http://schemas.microsoft.com/office/drawing/2014/main" id="{A4C56A6E-6B23-CCA1-AFEF-E41CD0DCAB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20" y="2288768"/>
            <a:ext cx="1725338" cy="1697012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2CB1042-D68F-2550-70BE-479949259BC3}"/>
              </a:ext>
            </a:extLst>
          </p:cNvPr>
          <p:cNvCxnSpPr/>
          <p:nvPr/>
        </p:nvCxnSpPr>
        <p:spPr>
          <a:xfrm>
            <a:off x="2682734" y="1812758"/>
            <a:ext cx="60120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0943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B891D02-E21A-1B39-D453-AE802D4C203E}"/>
              </a:ext>
            </a:extLst>
          </p:cNvPr>
          <p:cNvSpPr/>
          <p:nvPr/>
        </p:nvSpPr>
        <p:spPr>
          <a:xfrm>
            <a:off x="2901884" y="2460369"/>
            <a:ext cx="5458611" cy="14656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2844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lv-LV" sz="14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E9150-5E94-FE47-B925-B08926D65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1883" y="2495062"/>
            <a:ext cx="5227049" cy="1430986"/>
          </a:xfrm>
        </p:spPr>
        <p:txBody>
          <a:bodyPr>
            <a:normAutofit lnSpcReduction="10000"/>
          </a:bodyPr>
          <a:lstStyle/>
          <a:p>
            <a:pPr marL="34290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lv-LV" sz="1600" b="1" kern="0" dirty="0">
                <a:latin typeface="+mn-lt"/>
                <a:ea typeface="Aptos" panose="020B0004020202020204" pitchFamily="34" charset="0"/>
                <a:cs typeface="Aptos" panose="020B0004020202020204" pitchFamily="34" charset="0"/>
              </a:rPr>
              <a:t>V</a:t>
            </a:r>
            <a:r>
              <a:rPr lang="lv-LV" sz="1600" b="1" kern="0" dirty="0">
                <a:effectLst/>
                <a:latin typeface="+mn-lt"/>
                <a:ea typeface="Aptos" panose="020B0004020202020204" pitchFamily="34" charset="0"/>
                <a:cs typeface="Aptos" panose="020B0004020202020204" pitchFamily="34" charset="0"/>
              </a:rPr>
              <a:t>adlīniju izstrād</a:t>
            </a:r>
            <a:r>
              <a:rPr lang="lv-LV" sz="1600" b="1" kern="0" dirty="0">
                <a:latin typeface="+mn-lt"/>
                <a:ea typeface="Aptos" panose="020B0004020202020204" pitchFamily="34" charset="0"/>
                <a:cs typeface="Aptos" panose="020B0004020202020204" pitchFamily="34" charset="0"/>
              </a:rPr>
              <a:t>e </a:t>
            </a:r>
            <a:r>
              <a:rPr lang="lv-LV" sz="1600" kern="0" dirty="0">
                <a:latin typeface="+mn-lt"/>
                <a:ea typeface="Aptos" panose="020B0004020202020204" pitchFamily="34" charset="0"/>
                <a:cs typeface="Aptos" panose="020B0004020202020204" pitchFamily="34" charset="0"/>
              </a:rPr>
              <a:t>(sadarbībā ar </a:t>
            </a:r>
            <a:r>
              <a:rPr lang="lv-LV" sz="1600" i="1" kern="0" dirty="0">
                <a:latin typeface="+mn-lt"/>
                <a:ea typeface="Aptos" panose="020B0004020202020204" pitchFamily="34" charset="0"/>
                <a:cs typeface="Aptos" panose="020B0004020202020204" pitchFamily="34" charset="0"/>
              </a:rPr>
              <a:t>SUSTENTO</a:t>
            </a:r>
            <a:r>
              <a:rPr lang="lv-LV" sz="1600" kern="0" dirty="0">
                <a:latin typeface="+mn-lt"/>
                <a:ea typeface="Aptos" panose="020B0004020202020204" pitchFamily="34" charset="0"/>
                <a:cs typeface="Aptos" panose="020B0004020202020204" pitchFamily="34" charset="0"/>
              </a:rPr>
              <a:t>)</a:t>
            </a:r>
            <a:r>
              <a:rPr lang="lv-LV" sz="1600" kern="0" dirty="0">
                <a:effectLst/>
                <a:latin typeface="+mn-lt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lv-LV" sz="1600" kern="0" dirty="0">
                <a:latin typeface="+mn-lt"/>
                <a:ea typeface="Aptos" panose="020B0004020202020204" pitchFamily="34" charset="0"/>
                <a:cs typeface="Aptos" panose="020B0004020202020204" pitchFamily="34" charset="0"/>
              </a:rPr>
              <a:t>atpūtas kuģu īpašniekiem PRM </a:t>
            </a:r>
            <a:r>
              <a:rPr lang="lv-LV" sz="1600" kern="0" dirty="0" err="1">
                <a:latin typeface="+mn-lt"/>
                <a:ea typeface="Aptos" panose="020B0004020202020204" pitchFamily="34" charset="0"/>
                <a:cs typeface="Aptos" panose="020B0004020202020204" pitchFamily="34" charset="0"/>
              </a:rPr>
              <a:t>piekļūstamības</a:t>
            </a:r>
            <a:r>
              <a:rPr lang="lv-LV" sz="1600" kern="0" dirty="0">
                <a:latin typeface="+mn-lt"/>
                <a:ea typeface="Aptos" panose="020B0004020202020204" pitchFamily="34" charset="0"/>
                <a:cs typeface="Aptos" panose="020B0004020202020204" pitchFamily="34" charset="0"/>
              </a:rPr>
              <a:t> nodrošināšanai     (2025. g.)</a:t>
            </a:r>
          </a:p>
          <a:p>
            <a:pPr marL="34290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lv-LV" sz="1600" b="1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Mājas lapas uzlabošana</a:t>
            </a:r>
          </a:p>
          <a:p>
            <a:pPr marL="34290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lv-LV" sz="16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Licencēto </a:t>
            </a:r>
            <a:r>
              <a:rPr lang="lv-LV" sz="1600" b="1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atpūtas kuģu reģistra</a:t>
            </a:r>
            <a:r>
              <a:rPr lang="lv-LV" sz="16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izstrāde</a:t>
            </a:r>
            <a:endParaRPr lang="lv-LV" sz="16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  <a:p>
            <a:pPr algn="just">
              <a:lnSpc>
                <a:spcPct val="107000"/>
              </a:lnSpc>
            </a:pPr>
            <a:endParaRPr lang="lv-LV" i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  <a:p>
            <a:pPr marL="34290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lv-LV" i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  <a:p>
            <a:pPr algn="just">
              <a:lnSpc>
                <a:spcPct val="107000"/>
              </a:lnSpc>
            </a:pPr>
            <a:endParaRPr lang="lv-LV" dirty="0">
              <a:latin typeface="+mn-lt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lv-LV" kern="100" dirty="0">
              <a:effectLst/>
              <a:latin typeface="+mn-lt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2EF385-3920-814F-B9B3-DE7C826E703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399" y="4743450"/>
            <a:ext cx="450209" cy="228600"/>
          </a:xfrm>
        </p:spPr>
        <p:txBody>
          <a:bodyPr/>
          <a:lstStyle/>
          <a:p>
            <a:pPr>
              <a:defRPr/>
            </a:pPr>
            <a:fld id="{1877EA0F-6BB9-6D44-BDE9-FC2A7AA0ACD8}" type="slidenum">
              <a:rPr lang="en-US" altLang="lv-LV" smtClean="0"/>
              <a:pPr>
                <a:defRPr/>
              </a:pPr>
              <a:t>13</a:t>
            </a:fld>
            <a:endParaRPr lang="en-US" altLang="lv-LV" dirty="0"/>
          </a:p>
        </p:txBody>
      </p:sp>
      <p:pic>
        <p:nvPicPr>
          <p:cNvPr id="8" name="Graphic 7" descr="Tug boat outline">
            <a:extLst>
              <a:ext uri="{FF2B5EF4-FFF2-40B4-BE49-F238E27FC236}">
                <a16:creationId xmlns:a16="http://schemas.microsoft.com/office/drawing/2014/main" id="{72B06298-625D-F83A-815A-CB7446150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89993" y="181542"/>
            <a:ext cx="985900" cy="9859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8DA45C3-5B84-B37C-F99C-D13F0E7B30F5}"/>
              </a:ext>
            </a:extLst>
          </p:cNvPr>
          <p:cNvSpPr txBox="1">
            <a:spLocks/>
          </p:cNvSpPr>
          <p:nvPr/>
        </p:nvSpPr>
        <p:spPr bwMode="auto">
          <a:xfrm>
            <a:off x="2406770" y="285751"/>
            <a:ext cx="5482588" cy="77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rmAutofit/>
          </a:bodyPr>
          <a:lstStyle>
            <a:lvl1pPr algn="l" defTabSz="938202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02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Verdana bold" panose="020B0804030504040204" pitchFamily="34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938202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Verdana bold" panose="020B0804030504040204" pitchFamily="34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938202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Verdana bold" panose="020B0804030504040204" pitchFamily="34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938202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Verdana bold" panose="020B0804030504040204" pitchFamily="34" charset="0"/>
                <a:ea typeface="MS PGothic" panose="020B0600070205080204" pitchFamily="34" charset="-128"/>
                <a:cs typeface="ＭＳ Ｐゴシック" charset="0"/>
              </a:defRPr>
            </a:lvl5pPr>
            <a:lvl6pPr marL="457195" algn="ctr" defTabSz="938202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388" algn="ctr" defTabSz="938202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583" algn="ctr" defTabSz="938202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777" algn="ctr" defTabSz="938202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lv-LV" sz="2400" dirty="0">
                <a:latin typeface="+mj-lt"/>
              </a:rPr>
              <a:t>Atpūtas kuģi</a:t>
            </a:r>
            <a:br>
              <a:rPr lang="lv-LV" sz="2400" dirty="0">
                <a:latin typeface="+mj-lt"/>
              </a:rPr>
            </a:br>
            <a:r>
              <a:rPr lang="lv-LV" sz="1600" dirty="0">
                <a:latin typeface="+mj-lt"/>
              </a:rPr>
              <a:t>Uzsāktie uzlabojumi</a:t>
            </a:r>
            <a:endParaRPr lang="en-US" sz="2400" dirty="0">
              <a:latin typeface="+mj-l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C8419B9-495E-3173-ED50-3E83D44F82F5}"/>
              </a:ext>
            </a:extLst>
          </p:cNvPr>
          <p:cNvSpPr/>
          <p:nvPr/>
        </p:nvSpPr>
        <p:spPr>
          <a:xfrm>
            <a:off x="408945" y="2187421"/>
            <a:ext cx="1946649" cy="1899707"/>
          </a:xfrm>
          <a:prstGeom prst="ellipse">
            <a:avLst/>
          </a:prstGeom>
          <a:solidFill>
            <a:srgbClr val="C6ED9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 defTabSz="309563" fontAlgn="auto">
              <a:spcBef>
                <a:spcPts val="0"/>
              </a:spcBef>
              <a:spcAft>
                <a:spcPts val="0"/>
              </a:spcAft>
            </a:pPr>
            <a:endParaRPr lang="en-US" sz="1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1" name="Picture 10" descr="A large red ship on a dock&#10;&#10;Description automatically generated">
            <a:extLst>
              <a:ext uri="{FF2B5EF4-FFF2-40B4-BE49-F238E27FC236}">
                <a16:creationId xmlns:a16="http://schemas.microsoft.com/office/drawing/2014/main" id="{ED240606-98FE-BED9-7335-707E75C111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35" y="2284200"/>
            <a:ext cx="1778246" cy="1712308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47D7985-4626-0789-DED7-1821BCE49A3B}"/>
              </a:ext>
            </a:extLst>
          </p:cNvPr>
          <p:cNvSpPr txBox="1">
            <a:spLocks/>
          </p:cNvSpPr>
          <p:nvPr/>
        </p:nvSpPr>
        <p:spPr bwMode="auto">
          <a:xfrm>
            <a:off x="2835250" y="2074289"/>
            <a:ext cx="4385334" cy="37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938202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61990" indent="-292096" algn="l" defTabSz="938202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2pPr>
            <a:lvl3pPr marL="1173147" indent="-233359" algn="l" defTabSz="938202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3pPr>
            <a:lvl4pPr marL="1643043" indent="-233359" algn="l" defTabSz="938202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4pPr>
            <a:lvl5pPr marL="2112937" indent="-233359" algn="l" defTabSz="938202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5pPr>
            <a:lvl6pPr marL="2583803" indent="-234890" algn="l" defTabSz="9395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3585" indent="-234890" algn="l" defTabSz="9395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3368" indent="-234890" algn="l" defTabSz="9395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93149" indent="-234890" algn="l" defTabSz="9395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</a:pPr>
            <a:r>
              <a:rPr lang="lv-LV" b="1" kern="0" dirty="0">
                <a:latin typeface="+mn-lt"/>
                <a:ea typeface="Aptos" panose="020B0004020202020204" pitchFamily="34" charset="0"/>
                <a:cs typeface="Aptos" panose="020B0004020202020204" pitchFamily="34" charset="0"/>
              </a:rPr>
              <a:t>JŪRAS ADMINISTRĀCIJA</a:t>
            </a:r>
          </a:p>
          <a:p>
            <a:endParaRPr lang="lv-LV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347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F0260F-062C-5932-3218-985DC394EDBD}"/>
              </a:ext>
            </a:extLst>
          </p:cNvPr>
          <p:cNvSpPr/>
          <p:nvPr/>
        </p:nvSpPr>
        <p:spPr>
          <a:xfrm>
            <a:off x="2901884" y="3179288"/>
            <a:ext cx="5458611" cy="13675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2844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lv-LV" sz="14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E9150-5E94-FE47-B925-B08926D65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1884" y="3179288"/>
            <a:ext cx="5464058" cy="1367546"/>
          </a:xfrm>
        </p:spPr>
        <p:txBody>
          <a:bodyPr>
            <a:noAutofit/>
          </a:bodyPr>
          <a:lstStyle/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lv-LV" sz="1400" b="1" kern="100" dirty="0">
                <a:effectLst/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Ietves - </a:t>
            </a:r>
            <a:r>
              <a:rPr lang="lv-LV" sz="1400" kern="100" dirty="0" err="1"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p</a:t>
            </a:r>
            <a:r>
              <a:rPr lang="lv-LV" sz="1400" kern="100" dirty="0" err="1">
                <a:effectLst/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andusu</a:t>
            </a:r>
            <a:r>
              <a:rPr lang="lv-LV" sz="1400" kern="100" dirty="0">
                <a:effectLst/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, rampu un noeju izbūves prasības, </a:t>
            </a:r>
            <a:r>
              <a:rPr lang="lv-LV" sz="1400" kern="100" dirty="0" err="1"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t</a:t>
            </a:r>
            <a:r>
              <a:rPr lang="lv-LV" sz="1400" kern="100" dirty="0" err="1">
                <a:effectLst/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aktilie</a:t>
            </a:r>
            <a:r>
              <a:rPr lang="lv-LV" sz="1400" kern="100" dirty="0">
                <a:effectLst/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 elementi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lv-LV" sz="1400" b="1" kern="100" dirty="0">
                <a:effectLst/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Sabiedriskā transporta pieturas - </a:t>
            </a:r>
            <a:r>
              <a:rPr lang="lv-LV" sz="1400" kern="100" dirty="0"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p</a:t>
            </a:r>
            <a:r>
              <a:rPr lang="lv-LV" sz="1400" kern="100" dirty="0">
                <a:effectLst/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latformu izbūves prasības 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lv-LV" sz="1400" b="1" kern="100" dirty="0">
                <a:effectLst/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Gājēju pārejas</a:t>
            </a:r>
            <a:endParaRPr lang="lv-LV" sz="1400" b="1" kern="100" dirty="0">
              <a:latin typeface="+mn-lt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lv-LV" sz="1400" b="1" kern="100" dirty="0"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Vides</a:t>
            </a:r>
            <a:r>
              <a:rPr lang="lv-LV" sz="1400" kern="100" dirty="0">
                <a:effectLst/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lv-LV" sz="1400" b="1" kern="100" dirty="0">
                <a:effectLst/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pieejamības nodrošināšana Vecrīgā </a:t>
            </a:r>
            <a:r>
              <a:rPr lang="lv-LV" sz="1400" b="0" kern="100" dirty="0">
                <a:effectLst/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cilvēkiem ar invaliditāti un funkcionāliem traucējumiem</a:t>
            </a:r>
            <a:endParaRPr lang="lv-LV" sz="1400" kern="100" dirty="0">
              <a:effectLst/>
              <a:latin typeface="+mn-lt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2EF385-3920-814F-B9B3-DE7C826E703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4743450"/>
            <a:ext cx="396658" cy="228600"/>
          </a:xfrm>
        </p:spPr>
        <p:txBody>
          <a:bodyPr/>
          <a:lstStyle/>
          <a:p>
            <a:pPr>
              <a:defRPr/>
            </a:pPr>
            <a:fld id="{1877EA0F-6BB9-6D44-BDE9-FC2A7AA0ACD8}" type="slidenum">
              <a:rPr lang="en-US" altLang="lv-LV" smtClean="0"/>
              <a:pPr>
                <a:defRPr/>
              </a:pPr>
              <a:t>14</a:t>
            </a:fld>
            <a:endParaRPr lang="en-US" altLang="lv-LV" dirty="0"/>
          </a:p>
        </p:txBody>
      </p:sp>
      <p:pic>
        <p:nvPicPr>
          <p:cNvPr id="8" name="Graphic 7" descr="Traffic light outline">
            <a:extLst>
              <a:ext uri="{FF2B5EF4-FFF2-40B4-BE49-F238E27FC236}">
                <a16:creationId xmlns:a16="http://schemas.microsoft.com/office/drawing/2014/main" id="{F80972D2-5D8F-B555-CAF3-F555F8BE65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12774" y="247594"/>
            <a:ext cx="953168" cy="95316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CC5B5A5-FD56-2198-48C1-D728E0319848}"/>
              </a:ext>
            </a:extLst>
          </p:cNvPr>
          <p:cNvSpPr txBox="1">
            <a:spLocks/>
          </p:cNvSpPr>
          <p:nvPr/>
        </p:nvSpPr>
        <p:spPr bwMode="auto">
          <a:xfrm>
            <a:off x="2406770" y="285751"/>
            <a:ext cx="5482588" cy="77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rmAutofit/>
          </a:bodyPr>
          <a:lstStyle>
            <a:lvl1pPr algn="l" defTabSz="938202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02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Verdana bold" panose="020B0804030504040204" pitchFamily="34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938202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Verdana bold" panose="020B0804030504040204" pitchFamily="34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938202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Verdana bold" panose="020B0804030504040204" pitchFamily="34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938202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Verdana bold" panose="020B0804030504040204" pitchFamily="34" charset="0"/>
                <a:ea typeface="MS PGothic" panose="020B0600070205080204" pitchFamily="34" charset="-128"/>
                <a:cs typeface="ＭＳ Ｐゴシック" charset="0"/>
              </a:defRPr>
            </a:lvl5pPr>
            <a:lvl6pPr marL="457195" algn="ctr" defTabSz="938202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388" algn="ctr" defTabSz="938202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583" algn="ctr" defTabSz="938202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777" algn="ctr" defTabSz="938202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lv-LV" sz="2400" dirty="0">
                <a:latin typeface="+mj-lt"/>
              </a:rPr>
              <a:t>Ceļu infrastruktūra</a:t>
            </a:r>
            <a:endParaRPr lang="en-US" sz="2400" dirty="0">
              <a:latin typeface="+mj-lt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C3629EC-E6AA-1612-8CB7-F8C183111E86}"/>
              </a:ext>
            </a:extLst>
          </p:cNvPr>
          <p:cNvSpPr/>
          <p:nvPr/>
        </p:nvSpPr>
        <p:spPr>
          <a:xfrm>
            <a:off x="408945" y="2187421"/>
            <a:ext cx="1946649" cy="1899707"/>
          </a:xfrm>
          <a:prstGeom prst="ellipse">
            <a:avLst/>
          </a:prstGeom>
          <a:solidFill>
            <a:srgbClr val="C6ED9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 defTabSz="309563" fontAlgn="auto">
              <a:spcBef>
                <a:spcPts val="0"/>
              </a:spcBef>
              <a:spcAft>
                <a:spcPts val="0"/>
              </a:spcAft>
            </a:pPr>
            <a:endParaRPr lang="en-US" sz="1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4" name="Picture 13" descr="A sign on the side of a road&#10;&#10;Description automatically generated">
            <a:extLst>
              <a:ext uri="{FF2B5EF4-FFF2-40B4-BE49-F238E27FC236}">
                <a16:creationId xmlns:a16="http://schemas.microsoft.com/office/drawing/2014/main" id="{06027AA9-E089-D2AB-EF1C-B2A411E737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6" t="341" r="1448" b="-341"/>
          <a:stretch/>
        </p:blipFill>
        <p:spPr>
          <a:xfrm>
            <a:off x="494854" y="2298482"/>
            <a:ext cx="1768511" cy="1673150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2BC1D77-4DDF-58F6-ED44-156091D5F358}"/>
              </a:ext>
            </a:extLst>
          </p:cNvPr>
          <p:cNvSpPr txBox="1">
            <a:spLocks/>
          </p:cNvSpPr>
          <p:nvPr/>
        </p:nvSpPr>
        <p:spPr bwMode="auto">
          <a:xfrm>
            <a:off x="2835249" y="2846077"/>
            <a:ext cx="5167847" cy="37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938202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61990" indent="-292096" algn="l" defTabSz="938202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2pPr>
            <a:lvl3pPr marL="1173147" indent="-233359" algn="l" defTabSz="938202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3pPr>
            <a:lvl4pPr marL="1643043" indent="-233359" algn="l" defTabSz="938202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4pPr>
            <a:lvl5pPr marL="2112937" indent="-233359" algn="l" defTabSz="938202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5pPr>
            <a:lvl6pPr marL="2583803" indent="-234890" algn="l" defTabSz="9395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3585" indent="-234890" algn="l" defTabSz="9395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3368" indent="-234890" algn="l" defTabSz="9395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93149" indent="-234890" algn="l" defTabSz="9395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lnSpc>
                <a:spcPct val="107000"/>
              </a:lnSpc>
            </a:pPr>
            <a:r>
              <a:rPr lang="lv-LV" sz="1600" b="1" kern="0" dirty="0">
                <a:latin typeface="+mn-lt"/>
                <a:ea typeface="Times New Roman" panose="02020603050405020304" pitchFamily="18" charset="0"/>
              </a:rPr>
              <a:t>UZLABOTA UN PIELĀGOTA I</a:t>
            </a:r>
            <a:r>
              <a:rPr lang="lv-LV" sz="1600" b="1" kern="0" dirty="0">
                <a:effectLst/>
                <a:latin typeface="+mn-lt"/>
                <a:ea typeface="Times New Roman" panose="02020603050405020304" pitchFamily="18" charset="0"/>
              </a:rPr>
              <a:t>NFRASTRUKTŪRA</a:t>
            </a:r>
            <a:r>
              <a:rPr lang="lv-LV" sz="1600" b="1" kern="0" dirty="0">
                <a:latin typeface="+mn-lt"/>
                <a:ea typeface="Times New Roman" panose="02020603050405020304" pitchFamily="18" charset="0"/>
              </a:rPr>
              <a:t>:</a:t>
            </a:r>
            <a:endParaRPr lang="lv-LV" sz="1600" b="1" kern="0" dirty="0">
              <a:effectLst/>
              <a:latin typeface="+mn-lt"/>
              <a:ea typeface="Times New Roman" panose="02020603050405020304" pitchFamily="18" charset="0"/>
            </a:endParaRPr>
          </a:p>
          <a:p>
            <a:endParaRPr lang="lv-LV" sz="1600" dirty="0"/>
          </a:p>
          <a:p>
            <a:endParaRPr lang="en-US" sz="16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8DE60FC-D840-9C73-55CC-E5795A1307D8}"/>
              </a:ext>
            </a:extLst>
          </p:cNvPr>
          <p:cNvSpPr txBox="1">
            <a:spLocks/>
          </p:cNvSpPr>
          <p:nvPr/>
        </p:nvSpPr>
        <p:spPr bwMode="auto">
          <a:xfrm>
            <a:off x="2835249" y="1516876"/>
            <a:ext cx="5167847" cy="37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938202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61990" indent="-292096" algn="l" defTabSz="938202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2pPr>
            <a:lvl3pPr marL="1173147" indent="-233359" algn="l" defTabSz="938202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3pPr>
            <a:lvl4pPr marL="1643043" indent="-233359" algn="l" defTabSz="938202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4pPr>
            <a:lvl5pPr marL="2112937" indent="-233359" algn="l" defTabSz="938202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5pPr>
            <a:lvl6pPr marL="2583803" indent="-234890" algn="l" defTabSz="9395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3585" indent="-234890" algn="l" defTabSz="9395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3368" indent="-234890" algn="l" defTabSz="9395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93149" indent="-234890" algn="l" defTabSz="9395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lnSpc>
                <a:spcPct val="107000"/>
              </a:lnSpc>
            </a:pPr>
            <a:r>
              <a:rPr lang="lv-LV" sz="1600" b="1" kern="100" dirty="0"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PAŠLAIK IZSTRĀDĒ:</a:t>
            </a:r>
            <a:endParaRPr lang="lv-LV" sz="1600" b="1" dirty="0"/>
          </a:p>
          <a:p>
            <a:endParaRPr lang="en-US" sz="16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9396C0-4D31-4951-1532-C3B1FFFF8DCB}"/>
              </a:ext>
            </a:extLst>
          </p:cNvPr>
          <p:cNvSpPr/>
          <p:nvPr/>
        </p:nvSpPr>
        <p:spPr>
          <a:xfrm>
            <a:off x="2896437" y="1845579"/>
            <a:ext cx="5458611" cy="6418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2844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lv-LV" sz="1400" dirty="0">
              <a:solidFill>
                <a:schemeClr val="tx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CD814A-4DEF-CCB9-0343-31B34C74CB0F}"/>
              </a:ext>
            </a:extLst>
          </p:cNvPr>
          <p:cNvSpPr txBox="1">
            <a:spLocks/>
          </p:cNvSpPr>
          <p:nvPr/>
        </p:nvSpPr>
        <p:spPr bwMode="auto">
          <a:xfrm>
            <a:off x="2907330" y="1862784"/>
            <a:ext cx="5458611" cy="624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938202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61990" indent="-292096" algn="l" defTabSz="938202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2pPr>
            <a:lvl3pPr marL="1173147" indent="-233359" algn="l" defTabSz="938202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3pPr>
            <a:lvl4pPr marL="1643043" indent="-233359" algn="l" defTabSz="938202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4pPr>
            <a:lvl5pPr marL="2112937" indent="-233359" algn="l" defTabSz="938202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5pPr>
            <a:lvl6pPr marL="2583803" indent="-234890" algn="l" defTabSz="9395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3585" indent="-234890" algn="l" defTabSz="9395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3368" indent="-234890" algn="l" defTabSz="9395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93149" indent="-234890" algn="l" defTabSz="9395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</a:pPr>
            <a:r>
              <a:rPr lang="lv-LV" sz="1400" kern="100" dirty="0"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LVC </a:t>
            </a:r>
            <a:r>
              <a:rPr lang="lv-LV" sz="1400" b="1" i="1" kern="100" dirty="0"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Vadlīnijas "</a:t>
            </a:r>
            <a:r>
              <a:rPr lang="lv-LV" sz="1400" b="1" i="1" kern="100" dirty="0" err="1"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Mikromobilitātes</a:t>
            </a:r>
            <a:r>
              <a:rPr lang="lv-LV" sz="1400" b="1" i="1" kern="100" dirty="0"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 infrastruktūras plānošanas un projektēšanas labā prakse un ieteikumi” </a:t>
            </a:r>
          </a:p>
          <a:p>
            <a:pPr algn="just">
              <a:lnSpc>
                <a:spcPct val="107000"/>
              </a:lnSpc>
            </a:pPr>
            <a:endParaRPr lang="lv-LV" sz="1400" b="1" kern="0" dirty="0">
              <a:latin typeface="+mn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226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952F87-C8C2-5843-A204-F79AB55A6D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4026" y="2814918"/>
            <a:ext cx="7772400" cy="812800"/>
          </a:xfrm>
        </p:spPr>
        <p:txBody>
          <a:bodyPr>
            <a:normAutofit/>
          </a:bodyPr>
          <a:lstStyle/>
          <a:p>
            <a:r>
              <a:rPr lang="lv-LV" sz="1800" dirty="0"/>
              <a:t>Paldies par uzmanību!</a:t>
            </a:r>
          </a:p>
        </p:txBody>
      </p:sp>
    </p:spTree>
    <p:extLst>
      <p:ext uri="{BB962C8B-B14F-4D97-AF65-F5344CB8AC3E}">
        <p14:creationId xmlns:p14="http://schemas.microsoft.com/office/powerpoint/2010/main" val="3798450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28A0447F-53C0-FB51-A6AB-5E31B027F974}"/>
              </a:ext>
            </a:extLst>
          </p:cNvPr>
          <p:cNvSpPr/>
          <p:nvPr/>
        </p:nvSpPr>
        <p:spPr>
          <a:xfrm>
            <a:off x="7324064" y="1240485"/>
            <a:ext cx="1520084" cy="1429213"/>
          </a:xfrm>
          <a:prstGeom prst="ellipse">
            <a:avLst/>
          </a:prstGeom>
          <a:solidFill>
            <a:srgbClr val="C6ED9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 defTabSz="309563" fontAlgn="auto">
              <a:spcBef>
                <a:spcPts val="0"/>
              </a:spcBef>
              <a:spcAft>
                <a:spcPts val="0"/>
              </a:spcAft>
            </a:pPr>
            <a:endParaRPr lang="en-US" sz="1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E87FCC2-D57F-4A9A-F0D9-84FD0EF16913}"/>
              </a:ext>
            </a:extLst>
          </p:cNvPr>
          <p:cNvSpPr/>
          <p:nvPr/>
        </p:nvSpPr>
        <p:spPr>
          <a:xfrm>
            <a:off x="3587326" y="1248846"/>
            <a:ext cx="1520084" cy="1429213"/>
          </a:xfrm>
          <a:prstGeom prst="ellipse">
            <a:avLst/>
          </a:prstGeom>
          <a:solidFill>
            <a:srgbClr val="C6ED9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 defTabSz="309563" fontAlgn="auto">
              <a:spcBef>
                <a:spcPts val="0"/>
              </a:spcBef>
              <a:spcAft>
                <a:spcPts val="0"/>
              </a:spcAft>
            </a:pPr>
            <a:endParaRPr lang="en-US" sz="1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E191596-BEB2-8951-F92A-882A00649558}"/>
              </a:ext>
            </a:extLst>
          </p:cNvPr>
          <p:cNvSpPr/>
          <p:nvPr/>
        </p:nvSpPr>
        <p:spPr>
          <a:xfrm>
            <a:off x="5459559" y="1219731"/>
            <a:ext cx="1520084" cy="1429213"/>
          </a:xfrm>
          <a:prstGeom prst="ellipse">
            <a:avLst/>
          </a:prstGeom>
          <a:solidFill>
            <a:srgbClr val="C6ED9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 defTabSz="309563" fontAlgn="auto">
              <a:spcBef>
                <a:spcPts val="0"/>
              </a:spcBef>
              <a:spcAft>
                <a:spcPts val="0"/>
              </a:spcAft>
            </a:pPr>
            <a:endParaRPr lang="en-US" sz="1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426CD36-A099-B870-43CE-A1173995E76E}"/>
              </a:ext>
            </a:extLst>
          </p:cNvPr>
          <p:cNvSpPr/>
          <p:nvPr/>
        </p:nvSpPr>
        <p:spPr>
          <a:xfrm>
            <a:off x="1758900" y="1241519"/>
            <a:ext cx="1520084" cy="1429213"/>
          </a:xfrm>
          <a:prstGeom prst="ellipse">
            <a:avLst/>
          </a:prstGeom>
          <a:solidFill>
            <a:srgbClr val="C6ED9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 defTabSz="309563" fontAlgn="auto">
              <a:spcBef>
                <a:spcPts val="0"/>
              </a:spcBef>
              <a:spcAft>
                <a:spcPts val="0"/>
              </a:spcAft>
            </a:pPr>
            <a:endParaRPr lang="en-US" sz="1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94E260E2-B3F5-A93A-1C98-E09F57FAB6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58013" y="2359474"/>
            <a:ext cx="415019" cy="415019"/>
          </a:xfrm>
          <a:prstGeom prst="rect">
            <a:avLst/>
          </a:prstGeom>
        </p:spPr>
      </p:pic>
      <p:sp>
        <p:nvSpPr>
          <p:cNvPr id="66" name="Lēmumu pieņemšana">
            <a:extLst>
              <a:ext uri="{FF2B5EF4-FFF2-40B4-BE49-F238E27FC236}">
                <a16:creationId xmlns:a16="http://schemas.microsoft.com/office/drawing/2014/main" id="{29B383B3-0689-CADB-5A08-F48FFF5FFBA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12499" y="311615"/>
            <a:ext cx="6340725" cy="496188"/>
          </a:xfrm>
          <a:prstGeom prst="rect">
            <a:avLst/>
          </a:prstGeom>
        </p:spPr>
        <p:txBody>
          <a:bodyPr vert="horz" wrap="square" lIns="17617" tIns="17617" rIns="17617" bIns="17617" numCol="1" anchor="t" anchorCtr="0" compatLnSpc="1">
            <a:prstTxWarp prst="textNoShape">
              <a:avLst/>
            </a:prstTxWarp>
            <a:noAutofit/>
          </a:bodyPr>
          <a:lstStyle>
            <a:lvl1pPr defTabSz="938212">
              <a:lnSpc>
                <a:spcPct val="100000"/>
              </a:lnSpc>
              <a:defRPr sz="6000" spc="0">
                <a:solidFill>
                  <a:srgbClr val="355464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en-US" sz="2400" dirty="0"/>
              <a:t>Satiksmes ministrijas </a:t>
            </a:r>
            <a:r>
              <a:rPr lang="en-US" sz="2400" dirty="0" err="1"/>
              <a:t>prioritātes</a:t>
            </a:r>
            <a:r>
              <a:rPr lang="lv-LV" sz="2400" dirty="0"/>
              <a:t>, </a:t>
            </a:r>
            <a:r>
              <a:rPr lang="lv-LV" sz="2400" b="0" dirty="0"/>
              <a:t>2025.-2028.gads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5EA4ACE1-4177-B419-3D89-ED92448D3E0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766698" y="5289069"/>
            <a:ext cx="204984" cy="161612"/>
          </a:xfrm>
        </p:spPr>
        <p:txBody>
          <a:bodyPr/>
          <a:lstStyle/>
          <a:p>
            <a:pPr>
              <a:defRPr/>
            </a:pPr>
            <a:fld id="{4DC9B5CB-2C40-4BF3-9EB5-C2CE03A588BD}" type="slidenum">
              <a:rPr lang="en-US" altLang="lv-LV" smtClean="0"/>
              <a:pPr>
                <a:defRPr/>
              </a:pPr>
              <a:t>2</a:t>
            </a:fld>
            <a:endParaRPr lang="en-US" altLang="lv-LV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E5311E-E8A5-5B7E-8BB1-5F3C962D5030}"/>
              </a:ext>
            </a:extLst>
          </p:cNvPr>
          <p:cNvSpPr txBox="1"/>
          <p:nvPr/>
        </p:nvSpPr>
        <p:spPr>
          <a:xfrm>
            <a:off x="299852" y="2407576"/>
            <a:ext cx="1659357" cy="2231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</a:pPr>
            <a:r>
              <a:rPr lang="lv-LV"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rPr>
              <a:t>miljoni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72D65858-1EC5-7E06-97DF-AF96296D06AA}"/>
              </a:ext>
            </a:extLst>
          </p:cNvPr>
          <p:cNvSpPr txBox="1">
            <a:spLocks/>
          </p:cNvSpPr>
          <p:nvPr/>
        </p:nvSpPr>
        <p:spPr>
          <a:xfrm>
            <a:off x="1493304" y="2774493"/>
            <a:ext cx="1835533" cy="2204535"/>
          </a:xfrm>
          <a:prstGeom prst="rect">
            <a:avLst/>
          </a:prstGeom>
        </p:spPr>
        <p:txBody>
          <a:bodyPr>
            <a:noAutofit/>
          </a:bodyPr>
          <a:lstStyle>
            <a:lvl1pPr marL="609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algn="ctr">
              <a:buNone/>
            </a:pPr>
            <a:r>
              <a:rPr lang="lv-LV" sz="1300" b="1" dirty="0">
                <a:solidFill>
                  <a:srgbClr val="4D5E65"/>
                </a:solidFill>
              </a:rPr>
              <a:t>ZAĻAIS KURSS</a:t>
            </a:r>
            <a:br>
              <a:rPr lang="lv-LV" sz="1300" b="1" dirty="0">
                <a:solidFill>
                  <a:srgbClr val="4D5E65"/>
                </a:solidFill>
              </a:rPr>
            </a:br>
            <a:r>
              <a:rPr lang="lv-LV" sz="1300" dirty="0">
                <a:solidFill>
                  <a:srgbClr val="4D5E65"/>
                </a:solidFill>
              </a:rPr>
              <a:t>Integrēta pasažieru pārvadājumu sistēma ar dzelzceļu kā sabiedriskā transporta mugurkaulu, moderniem transportlīdzekļiem, saskaņotiem kustības grafikiem un vienotiem biļešu risinājumiem</a:t>
            </a:r>
          </a:p>
          <a:p>
            <a:pPr marL="0" indent="0" algn="ctr" hangingPunct="1">
              <a:buNone/>
            </a:pPr>
            <a:endParaRPr lang="lv-LV" sz="1300" b="1" dirty="0">
              <a:solidFill>
                <a:srgbClr val="35546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72D65858-1EC5-7E06-97DF-AF96296D06AA}"/>
              </a:ext>
            </a:extLst>
          </p:cNvPr>
          <p:cNvSpPr txBox="1">
            <a:spLocks/>
          </p:cNvSpPr>
          <p:nvPr/>
        </p:nvSpPr>
        <p:spPr>
          <a:xfrm>
            <a:off x="3663425" y="2774493"/>
            <a:ext cx="1375252" cy="2204535"/>
          </a:xfrm>
          <a:prstGeom prst="rect">
            <a:avLst/>
          </a:prstGeom>
        </p:spPr>
        <p:txBody>
          <a:bodyPr>
            <a:noAutofit/>
          </a:bodyPr>
          <a:lstStyle>
            <a:lvl1pPr marL="609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algn="ctr">
              <a:buNone/>
            </a:pPr>
            <a:r>
              <a:rPr lang="lv-LV" sz="1300" b="1" dirty="0">
                <a:solidFill>
                  <a:srgbClr val="4D5E65"/>
                </a:solidFill>
              </a:rPr>
              <a:t>CILVĒKA DROŠĪBA UN PIEKĻŪSTAMĪBA</a:t>
            </a:r>
            <a:br>
              <a:rPr lang="lv-LV" sz="1300" b="1" dirty="0">
                <a:solidFill>
                  <a:srgbClr val="4D5E65"/>
                </a:solidFill>
              </a:rPr>
            </a:br>
            <a:r>
              <a:rPr lang="lv-LV" sz="1300" dirty="0">
                <a:solidFill>
                  <a:srgbClr val="4D5E65"/>
                </a:solidFill>
              </a:rPr>
              <a:t>Katram cilvēkam piekļūstama un droša satiksmes infrastruktūra un mobilitātes pakalpojumi</a:t>
            </a:r>
          </a:p>
          <a:p>
            <a:pPr marL="0" indent="0" algn="ctr" hangingPunct="1">
              <a:buNone/>
            </a:pPr>
            <a:endParaRPr lang="lv-LV" sz="1300" b="1" dirty="0">
              <a:solidFill>
                <a:srgbClr val="35546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72D65858-1EC5-7E06-97DF-AF96296D06AA}"/>
              </a:ext>
            </a:extLst>
          </p:cNvPr>
          <p:cNvSpPr txBox="1">
            <a:spLocks/>
          </p:cNvSpPr>
          <p:nvPr/>
        </p:nvSpPr>
        <p:spPr>
          <a:xfrm>
            <a:off x="5400469" y="2774493"/>
            <a:ext cx="1579173" cy="2204535"/>
          </a:xfrm>
          <a:prstGeom prst="rect">
            <a:avLst/>
          </a:prstGeom>
        </p:spPr>
        <p:txBody>
          <a:bodyPr>
            <a:noAutofit/>
          </a:bodyPr>
          <a:lstStyle>
            <a:lvl1pPr marL="609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algn="ctr">
              <a:buNone/>
            </a:pPr>
            <a:r>
              <a:rPr lang="lv-LV" sz="1300" b="1" dirty="0">
                <a:solidFill>
                  <a:srgbClr val="4D5E65"/>
                </a:solidFill>
              </a:rPr>
              <a:t>LABA PĀRVALDĪBA</a:t>
            </a:r>
            <a:br>
              <a:rPr lang="lv-LV" sz="1300" b="1" dirty="0">
                <a:solidFill>
                  <a:srgbClr val="4D5E65"/>
                </a:solidFill>
              </a:rPr>
            </a:br>
            <a:r>
              <a:rPr lang="lv-LV" sz="1300" dirty="0">
                <a:solidFill>
                  <a:srgbClr val="4D5E65"/>
                </a:solidFill>
              </a:rPr>
              <a:t>Ilgtspējīgs satiksmes infrastruktūras un pakalpojumu finansēšanas un institucionālās pārvaldības modelis bez slēptām ietekmēm un negodīgas konkurences</a:t>
            </a:r>
          </a:p>
          <a:p>
            <a:pPr marL="0" indent="0" algn="ctr" hangingPunct="1">
              <a:buNone/>
            </a:pPr>
            <a:endParaRPr lang="lv-LV" sz="1300" b="1" dirty="0">
              <a:solidFill>
                <a:srgbClr val="35546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72D65858-1EC5-7E06-97DF-AF96296D06AA}"/>
              </a:ext>
            </a:extLst>
          </p:cNvPr>
          <p:cNvSpPr txBox="1">
            <a:spLocks/>
          </p:cNvSpPr>
          <p:nvPr/>
        </p:nvSpPr>
        <p:spPr>
          <a:xfrm>
            <a:off x="7265991" y="2774493"/>
            <a:ext cx="1649409" cy="2204535"/>
          </a:xfrm>
          <a:prstGeom prst="rect">
            <a:avLst/>
          </a:prstGeom>
        </p:spPr>
        <p:txBody>
          <a:bodyPr>
            <a:noAutofit/>
          </a:bodyPr>
          <a:lstStyle>
            <a:lvl1pPr marL="609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algn="ctr">
              <a:buNone/>
            </a:pPr>
            <a:r>
              <a:rPr lang="lv-LV" sz="1300" b="1" dirty="0">
                <a:solidFill>
                  <a:srgbClr val="4D5E65"/>
                </a:solidFill>
              </a:rPr>
              <a:t>EKSPORTS UN STARPTAUTISKĀ KONKURĒTSPĒJA</a:t>
            </a:r>
            <a:br>
              <a:rPr lang="lv-LV" sz="1300" b="1" dirty="0">
                <a:solidFill>
                  <a:srgbClr val="4D5E65"/>
                </a:solidFill>
              </a:rPr>
            </a:br>
            <a:r>
              <a:rPr lang="lv-LV" sz="1300" dirty="0">
                <a:solidFill>
                  <a:srgbClr val="4D5E65"/>
                </a:solidFill>
              </a:rPr>
              <a:t>Nozares eksporta apjomu kāpināšana, jaunu tirgu apgūšana un inovācijas ekosistēmas attīstība</a:t>
            </a:r>
          </a:p>
          <a:p>
            <a:pPr marL="0" indent="0" algn="ctr" hangingPunct="1">
              <a:buNone/>
            </a:pPr>
            <a:endParaRPr lang="lv-LV" sz="1300" b="1" dirty="0">
              <a:solidFill>
                <a:srgbClr val="35546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414291" y="2599622"/>
            <a:ext cx="7413" cy="237940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202504" y="2619898"/>
            <a:ext cx="16031" cy="235913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7091464" y="2639457"/>
            <a:ext cx="8958" cy="233957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2772" y="1321242"/>
            <a:ext cx="1347627" cy="1275871"/>
          </a:xfrm>
          <a:prstGeom prst="rect">
            <a:avLst/>
          </a:prstGeom>
        </p:spPr>
      </p:pic>
      <p:sp>
        <p:nvSpPr>
          <p:cNvPr id="31" name="Oval 30"/>
          <p:cNvSpPr/>
          <p:nvPr/>
        </p:nvSpPr>
        <p:spPr>
          <a:xfrm>
            <a:off x="3672911" y="1321591"/>
            <a:ext cx="1337662" cy="1277286"/>
          </a:xfrm>
          <a:prstGeom prst="ellipse">
            <a:avLst/>
          </a:prstGeom>
          <a:blipFill>
            <a:blip r:embed="rId6"/>
            <a:srcRect/>
            <a:stretch>
              <a:fillRect l="-25000" r="-2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sz="638"/>
          </a:p>
        </p:txBody>
      </p:sp>
      <p:sp>
        <p:nvSpPr>
          <p:cNvPr id="32" name="Oval 31" descr="Close-up of two people's hands pointing at laptop screen with stack of 4 books in background, one person holding a pen"/>
          <p:cNvSpPr/>
          <p:nvPr/>
        </p:nvSpPr>
        <p:spPr>
          <a:xfrm>
            <a:off x="5554754" y="1295364"/>
            <a:ext cx="1337662" cy="1277286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sz="638"/>
          </a:p>
        </p:txBody>
      </p:sp>
      <p:sp>
        <p:nvSpPr>
          <p:cNvPr id="33" name="Oval 32"/>
          <p:cNvSpPr/>
          <p:nvPr/>
        </p:nvSpPr>
        <p:spPr>
          <a:xfrm>
            <a:off x="7406819" y="1321383"/>
            <a:ext cx="1358662" cy="1277286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sz="638"/>
          </a:p>
        </p:txBody>
      </p:sp>
    </p:spTree>
    <p:extLst>
      <p:ext uri="{BB962C8B-B14F-4D97-AF65-F5344CB8AC3E}">
        <p14:creationId xmlns:p14="http://schemas.microsoft.com/office/powerpoint/2010/main" val="2659256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083FEB-C52E-A8D3-1254-F2017A5EE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6A8BE-5837-3737-8993-A1BC4BE04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285750"/>
            <a:ext cx="6096000" cy="994409"/>
          </a:xfrm>
        </p:spPr>
        <p:txBody>
          <a:bodyPr>
            <a:normAutofit/>
          </a:bodyPr>
          <a:lstStyle/>
          <a:p>
            <a:br>
              <a:rPr lang="lv-LV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556BD0-8533-9BE2-9518-C3311C961108}"/>
              </a:ext>
            </a:extLst>
          </p:cNvPr>
          <p:cNvSpPr txBox="1"/>
          <p:nvPr/>
        </p:nvSpPr>
        <p:spPr>
          <a:xfrm>
            <a:off x="2355594" y="328983"/>
            <a:ext cx="72497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400" b="1" kern="0" dirty="0">
                <a:effectLst/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Mobilitātes vienlīdzības un </a:t>
            </a:r>
            <a:br>
              <a:rPr lang="lv-LV" sz="2400" b="1" kern="0" dirty="0">
                <a:effectLst/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lv-LV" sz="2400" b="1" kern="0" dirty="0" err="1">
                <a:effectLst/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piekļūstamības</a:t>
            </a:r>
            <a:r>
              <a:rPr lang="lv-LV" sz="2400" b="1" kern="0" dirty="0">
                <a:effectLst/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 konsultatīvā padome</a:t>
            </a:r>
            <a:br>
              <a:rPr lang="lv-LV" sz="2400" b="1" kern="0" dirty="0">
                <a:effectLst/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</a:br>
            <a:endParaRPr lang="lv-LV" sz="2400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BA9E8B8-10B8-3586-2D05-3081E8D0C276}"/>
              </a:ext>
            </a:extLst>
          </p:cNvPr>
          <p:cNvSpPr/>
          <p:nvPr/>
        </p:nvSpPr>
        <p:spPr>
          <a:xfrm>
            <a:off x="2901885" y="1625477"/>
            <a:ext cx="5458611" cy="6016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lv-LV" sz="1400" dirty="0">
              <a:solidFill>
                <a:schemeClr val="tx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0130848-D9A3-8384-B431-E212956DD31F}"/>
              </a:ext>
            </a:extLst>
          </p:cNvPr>
          <p:cNvSpPr txBox="1"/>
          <p:nvPr/>
        </p:nvSpPr>
        <p:spPr>
          <a:xfrm>
            <a:off x="2901884" y="1646623"/>
            <a:ext cx="5458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400" dirty="0">
                <a:latin typeface="+mn-lt"/>
                <a:ea typeface="Calibri" panose="020F0502020204030204" pitchFamily="34" charset="0"/>
              </a:rPr>
              <a:t>Padome i</a:t>
            </a:r>
            <a:r>
              <a:rPr lang="lv-LV" sz="14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zveidota 2023. gada 8. decembrī pēc satiksmes ministra Kaspara </a:t>
            </a:r>
            <a:r>
              <a:rPr lang="lv-LV" sz="14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Briškena</a:t>
            </a:r>
            <a:r>
              <a:rPr lang="lv-LV" sz="14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 iniciatīvas </a:t>
            </a:r>
            <a:endParaRPr lang="lv-LV" sz="1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6EDD13A-C349-9839-76CA-140A374DF9D6}"/>
              </a:ext>
            </a:extLst>
          </p:cNvPr>
          <p:cNvSpPr/>
          <p:nvPr/>
        </p:nvSpPr>
        <p:spPr>
          <a:xfrm>
            <a:off x="2901884" y="2500064"/>
            <a:ext cx="5458611" cy="14307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lv-LV" sz="1400" dirty="0">
              <a:solidFill>
                <a:schemeClr val="tx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3DDD7AF-769D-4F7F-673B-996497335245}"/>
              </a:ext>
            </a:extLst>
          </p:cNvPr>
          <p:cNvSpPr txBox="1"/>
          <p:nvPr/>
        </p:nvSpPr>
        <p:spPr>
          <a:xfrm>
            <a:off x="2809618" y="2192288"/>
            <a:ext cx="12448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b="1" dirty="0">
                <a:latin typeface="+mn-lt"/>
              </a:rPr>
              <a:t>UZDEVUMI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2934D61-F6DF-D43C-5509-E4E2B11ECF08}"/>
              </a:ext>
            </a:extLst>
          </p:cNvPr>
          <p:cNvSpPr txBox="1"/>
          <p:nvPr/>
        </p:nvSpPr>
        <p:spPr>
          <a:xfrm>
            <a:off x="2909494" y="2540179"/>
            <a:ext cx="545861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400" dirty="0">
                <a:latin typeface="+mn-lt"/>
                <a:ea typeface="Calibri" panose="020F0502020204030204" pitchFamily="34" charset="0"/>
              </a:rPr>
              <a:t>Veicināt pasažieru mobilitātes vienlīdzību un </a:t>
            </a:r>
            <a:r>
              <a:rPr lang="lv-LV" sz="1400" dirty="0" err="1">
                <a:latin typeface="+mn-lt"/>
                <a:ea typeface="Calibri" panose="020F0502020204030204" pitchFamily="34" charset="0"/>
              </a:rPr>
              <a:t>piekļūstamību</a:t>
            </a:r>
            <a:r>
              <a:rPr lang="lv-LV" sz="1400" dirty="0">
                <a:latin typeface="+mn-lt"/>
                <a:ea typeface="Calibri" panose="020F0502020204030204" pitchFamily="34" charset="0"/>
              </a:rPr>
              <a:t> Latvijā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400" dirty="0">
                <a:latin typeface="+mn-lt"/>
                <a:ea typeface="Calibri" panose="020F0502020204030204" pitchFamily="34" charset="0"/>
              </a:rPr>
              <a:t>Koordinēt pasažieru pārvadājumu jomā iesaistīto nozaru institūciju un </a:t>
            </a:r>
            <a:r>
              <a:rPr lang="lv-LV" sz="1400" dirty="0" err="1">
                <a:latin typeface="+mn-lt"/>
                <a:ea typeface="Calibri" panose="020F0502020204030204" pitchFamily="34" charset="0"/>
              </a:rPr>
              <a:t>mērķgrupas</a:t>
            </a:r>
            <a:r>
              <a:rPr lang="lv-LV" sz="1400" dirty="0">
                <a:latin typeface="+mn-lt"/>
                <a:ea typeface="Calibri" panose="020F0502020204030204" pitchFamily="34" charset="0"/>
              </a:rPr>
              <a:t> pārstāvošo nevalstisko organizāciju sadarbību un vienotas izpratnes veidošanu par mobilitātes vienlīdzības un </a:t>
            </a:r>
            <a:r>
              <a:rPr lang="lv-LV" sz="1400" dirty="0" err="1">
                <a:latin typeface="+mn-lt"/>
                <a:ea typeface="Calibri" panose="020F0502020204030204" pitchFamily="34" charset="0"/>
              </a:rPr>
              <a:t>piekļūstamības</a:t>
            </a:r>
            <a:r>
              <a:rPr lang="lv-LV" sz="1400" dirty="0">
                <a:latin typeface="+mn-lt"/>
                <a:ea typeface="Calibri" panose="020F0502020204030204" pitchFamily="34" charset="0"/>
              </a:rPr>
              <a:t> procesu risinājumiem</a:t>
            </a:r>
            <a:endParaRPr lang="lv-LV" sz="1400" dirty="0">
              <a:solidFill>
                <a:schemeClr val="tx1"/>
              </a:solidFill>
              <a:latin typeface="+mn-lt"/>
              <a:ea typeface="Calibri" panose="020F050202020403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F56E4FB-E96F-407B-F2DA-FEF8C0B2F4F4}"/>
              </a:ext>
            </a:extLst>
          </p:cNvPr>
          <p:cNvSpPr/>
          <p:nvPr/>
        </p:nvSpPr>
        <p:spPr>
          <a:xfrm>
            <a:off x="2901884" y="4199880"/>
            <a:ext cx="5458611" cy="7880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lv-LV" sz="1400" dirty="0">
              <a:solidFill>
                <a:schemeClr val="tx1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E2B342C-789C-A33D-D9E8-D995DCEA53A9}"/>
              </a:ext>
            </a:extLst>
          </p:cNvPr>
          <p:cNvSpPr txBox="1"/>
          <p:nvPr/>
        </p:nvSpPr>
        <p:spPr>
          <a:xfrm>
            <a:off x="2809618" y="3930780"/>
            <a:ext cx="12448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b="1" dirty="0">
                <a:latin typeface="+mn-lt"/>
              </a:rPr>
              <a:t>MĒRĶGRUPA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0AE7C89-7B37-FE49-12FD-4FBBAC54C645}"/>
              </a:ext>
            </a:extLst>
          </p:cNvPr>
          <p:cNvSpPr txBox="1"/>
          <p:nvPr/>
        </p:nvSpPr>
        <p:spPr>
          <a:xfrm>
            <a:off x="2901883" y="4249307"/>
            <a:ext cx="54586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4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Cilvēki ar kustību traucējumiem, cilvēki ar redzes un dzirdes traucējumiem, cilvēki ar orientēšanās traucējumiem (ar vai bez invaliditātes), vecāki ar maziem bērniem, seniori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4122AD3-36A0-73A8-D29D-8AC39F4BF11A}"/>
              </a:ext>
            </a:extLst>
          </p:cNvPr>
          <p:cNvGrpSpPr/>
          <p:nvPr/>
        </p:nvGrpSpPr>
        <p:grpSpPr>
          <a:xfrm>
            <a:off x="5669281" y="1212826"/>
            <a:ext cx="2768386" cy="523220"/>
            <a:chOff x="5883220" y="1136841"/>
            <a:chExt cx="2525489" cy="523220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9156CDC-9215-0FDD-F220-0455C92BC468}"/>
                </a:ext>
              </a:extLst>
            </p:cNvPr>
            <p:cNvSpPr/>
            <p:nvPr/>
          </p:nvSpPr>
          <p:spPr>
            <a:xfrm>
              <a:off x="5883220" y="1157269"/>
              <a:ext cx="2431221" cy="28509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29524C9-822B-9270-3A58-C83D5B287DFB}"/>
                </a:ext>
              </a:extLst>
            </p:cNvPr>
            <p:cNvSpPr txBox="1"/>
            <p:nvPr/>
          </p:nvSpPr>
          <p:spPr>
            <a:xfrm>
              <a:off x="5977488" y="1136841"/>
              <a:ext cx="24312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sz="1400" dirty="0">
                  <a:solidFill>
                    <a:schemeClr val="bg1"/>
                  </a:solidFill>
                  <a:latin typeface="+mn-lt"/>
                </a:rPr>
                <a:t>2024.gadā notikušas četras sēdes</a:t>
              </a:r>
            </a:p>
          </p:txBody>
        </p:sp>
      </p:grpSp>
      <p:sp>
        <p:nvSpPr>
          <p:cNvPr id="60" name="Oval 59">
            <a:extLst>
              <a:ext uri="{FF2B5EF4-FFF2-40B4-BE49-F238E27FC236}">
                <a16:creationId xmlns:a16="http://schemas.microsoft.com/office/drawing/2014/main" id="{BDA73155-88A4-61C1-D916-89B26793FC88}"/>
              </a:ext>
            </a:extLst>
          </p:cNvPr>
          <p:cNvSpPr/>
          <p:nvPr/>
        </p:nvSpPr>
        <p:spPr>
          <a:xfrm>
            <a:off x="408945" y="2187421"/>
            <a:ext cx="1946649" cy="1899707"/>
          </a:xfrm>
          <a:prstGeom prst="ellipse">
            <a:avLst/>
          </a:prstGeom>
          <a:solidFill>
            <a:srgbClr val="C6ED9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 defTabSz="309563" fontAlgn="auto">
              <a:spcBef>
                <a:spcPts val="0"/>
              </a:spcBef>
              <a:spcAft>
                <a:spcPts val="0"/>
              </a:spcAft>
            </a:pPr>
            <a:endParaRPr lang="en-US" sz="1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C3590061-8683-1F30-9D48-FA16B92AC06E}"/>
              </a:ext>
            </a:extLst>
          </p:cNvPr>
          <p:cNvSpPr/>
          <p:nvPr/>
        </p:nvSpPr>
        <p:spPr>
          <a:xfrm>
            <a:off x="502342" y="2291753"/>
            <a:ext cx="1764342" cy="1697766"/>
          </a:xfrm>
          <a:prstGeom prst="ellipse">
            <a:avLst/>
          </a:prstGeom>
          <a:blipFill>
            <a:blip r:embed="rId3"/>
            <a:srcRect/>
            <a:stretch>
              <a:fillRect l="-25000" r="-2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sz="638"/>
          </a:p>
        </p:txBody>
      </p:sp>
    </p:spTree>
    <p:extLst>
      <p:ext uri="{BB962C8B-B14F-4D97-AF65-F5344CB8AC3E}">
        <p14:creationId xmlns:p14="http://schemas.microsoft.com/office/powerpoint/2010/main" val="2506779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2A77F-1E38-6DA0-799C-D0DAFEE80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45F8A40-5B1D-0E83-DB99-A4AC14554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895" y="1453547"/>
            <a:ext cx="1488526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Latvijas Nedzirdīgo savienība – Speakers – Sarunu festivāls LAMPA">
            <a:extLst>
              <a:ext uri="{FF2B5EF4-FFF2-40B4-BE49-F238E27FC236}">
                <a16:creationId xmlns:a16="http://schemas.microsoft.com/office/drawing/2014/main" id="{583A903C-98B6-9B55-45D5-B53FC1370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77" y="3091928"/>
            <a:ext cx="849012" cy="84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854367-A99C-FD67-5028-225D173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285750"/>
            <a:ext cx="6096000" cy="994409"/>
          </a:xfrm>
        </p:spPr>
        <p:txBody>
          <a:bodyPr>
            <a:normAutofit/>
          </a:bodyPr>
          <a:lstStyle/>
          <a:p>
            <a:br>
              <a:rPr lang="lv-LV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079379-3463-E120-6F6C-F8323C7128F8}"/>
              </a:ext>
            </a:extLst>
          </p:cNvPr>
          <p:cNvSpPr txBox="1"/>
          <p:nvPr/>
        </p:nvSpPr>
        <p:spPr>
          <a:xfrm>
            <a:off x="2355594" y="328983"/>
            <a:ext cx="66520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400" b="1" kern="0" dirty="0">
                <a:effectLst/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Mobilitātes vienlīdzības un </a:t>
            </a:r>
            <a:br>
              <a:rPr lang="lv-LV" sz="2400" b="1" kern="0" dirty="0">
                <a:effectLst/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lv-LV" sz="2400" b="1" kern="0" dirty="0" err="1">
                <a:effectLst/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piekļūstamības</a:t>
            </a:r>
            <a:r>
              <a:rPr lang="lv-LV" sz="2400" b="1" kern="0" dirty="0">
                <a:effectLst/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 konsultatīvā padome</a:t>
            </a:r>
            <a:br>
              <a:rPr lang="lv-LV" sz="2400" b="1" kern="0" dirty="0">
                <a:effectLst/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</a:br>
            <a:endParaRPr lang="lv-LV" sz="2400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2C7DDE7-D123-B13F-5B2C-726808251600}"/>
              </a:ext>
            </a:extLst>
          </p:cNvPr>
          <p:cNvSpPr/>
          <p:nvPr/>
        </p:nvSpPr>
        <p:spPr>
          <a:xfrm>
            <a:off x="2909494" y="1737703"/>
            <a:ext cx="5458611" cy="2634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lv-LV" sz="1400" dirty="0">
              <a:solidFill>
                <a:schemeClr val="tx1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C698770-95CE-381D-4D64-12D6BCD7F0BC}"/>
              </a:ext>
            </a:extLst>
          </p:cNvPr>
          <p:cNvSpPr txBox="1"/>
          <p:nvPr/>
        </p:nvSpPr>
        <p:spPr>
          <a:xfrm>
            <a:off x="2909494" y="1796426"/>
            <a:ext cx="512715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400" dirty="0">
                <a:solidFill>
                  <a:srgbClr val="355464"/>
                </a:solidFill>
                <a:latin typeface="+mn-lt"/>
              </a:rPr>
              <a:t>S</a:t>
            </a:r>
            <a:r>
              <a:rPr lang="lv-LV" sz="1400" b="0" i="0" dirty="0">
                <a:solidFill>
                  <a:srgbClr val="355464"/>
                </a:solidFill>
                <a:effectLst/>
                <a:latin typeface="+mn-lt"/>
              </a:rPr>
              <a:t>atiksmes nozares eksperti un transporta jomas pārstāvji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400" b="0" i="0" dirty="0">
                <a:solidFill>
                  <a:srgbClr val="355464"/>
                </a:solidFill>
                <a:effectLst/>
                <a:latin typeface="+mn-lt"/>
              </a:rPr>
              <a:t>Latvijas Cilvēku ar īpašām vajadzībām sadarbības organizācija “SUSTENTO”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400" b="0" i="0" dirty="0">
                <a:solidFill>
                  <a:srgbClr val="355464"/>
                </a:solidFill>
                <a:effectLst/>
                <a:latin typeface="+mn-lt"/>
              </a:rPr>
              <a:t>Invalīdu un viņu draugu apvienība “APEIRONS”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400" b="0" i="0" dirty="0">
                <a:solidFill>
                  <a:srgbClr val="355464"/>
                </a:solidFill>
                <a:effectLst/>
                <a:latin typeface="+mn-lt"/>
              </a:rPr>
              <a:t>Latvijas </a:t>
            </a:r>
            <a:r>
              <a:rPr lang="lv-LV" sz="1400" b="0" i="0" dirty="0" err="1">
                <a:solidFill>
                  <a:srgbClr val="355464"/>
                </a:solidFill>
                <a:effectLst/>
                <a:latin typeface="+mn-lt"/>
              </a:rPr>
              <a:t>Paralimpiskās</a:t>
            </a:r>
            <a:r>
              <a:rPr lang="lv-LV" sz="1400" b="0" i="0" dirty="0">
                <a:solidFill>
                  <a:srgbClr val="355464"/>
                </a:solidFill>
                <a:effectLst/>
                <a:latin typeface="+mn-lt"/>
              </a:rPr>
              <a:t> komiteja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400" b="0" i="0" dirty="0">
                <a:solidFill>
                  <a:srgbClr val="355464"/>
                </a:solidFill>
                <a:effectLst/>
                <a:latin typeface="+mn-lt"/>
              </a:rPr>
              <a:t>Latvijas </a:t>
            </a:r>
            <a:r>
              <a:rPr lang="lv-LV" sz="1400" b="0" i="0" dirty="0" err="1">
                <a:solidFill>
                  <a:srgbClr val="355464"/>
                </a:solidFill>
                <a:effectLst/>
                <a:latin typeface="+mn-lt"/>
              </a:rPr>
              <a:t>Daudzbērnu</a:t>
            </a:r>
            <a:r>
              <a:rPr lang="lv-LV" sz="1400" b="0" i="0" dirty="0">
                <a:solidFill>
                  <a:srgbClr val="355464"/>
                </a:solidFill>
                <a:effectLst/>
                <a:latin typeface="+mn-lt"/>
              </a:rPr>
              <a:t> ģimeņu apvienība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400" b="0" i="0" dirty="0">
                <a:solidFill>
                  <a:srgbClr val="355464"/>
                </a:solidFill>
                <a:effectLst/>
                <a:latin typeface="+mn-lt"/>
              </a:rPr>
              <a:t>Latvijas Neredzīgo biedrība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400" b="0" i="0" dirty="0">
                <a:solidFill>
                  <a:srgbClr val="355464"/>
                </a:solidFill>
                <a:effectLst/>
                <a:latin typeface="+mn-lt"/>
              </a:rPr>
              <a:t>Latvijas Nedzirdīgo savienība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400" b="0" i="0" dirty="0">
                <a:solidFill>
                  <a:srgbClr val="355464"/>
                </a:solidFill>
                <a:effectLst/>
                <a:latin typeface="+mn-lt"/>
              </a:rPr>
              <a:t>Eiropas Komisijas iniciatīvas </a:t>
            </a:r>
            <a:r>
              <a:rPr lang="lv-LV" sz="1400" b="0" i="1" dirty="0" err="1">
                <a:solidFill>
                  <a:srgbClr val="355464"/>
                </a:solidFill>
                <a:effectLst/>
                <a:latin typeface="+mn-lt"/>
              </a:rPr>
              <a:t>AccessibleEU</a:t>
            </a:r>
            <a:r>
              <a:rPr lang="lv-LV" sz="1400" b="0" i="0" dirty="0">
                <a:solidFill>
                  <a:srgbClr val="355464"/>
                </a:solidFill>
                <a:effectLst/>
                <a:latin typeface="+mn-lt"/>
              </a:rPr>
              <a:t> nacionālā eksperte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400" b="0" i="0" dirty="0">
                <a:solidFill>
                  <a:srgbClr val="355464"/>
                </a:solidFill>
                <a:effectLst/>
                <a:latin typeface="+mn-lt"/>
              </a:rPr>
              <a:t>Biedrība “Rīgas pilsētas “Rūpju bērns”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400" dirty="0">
              <a:solidFill>
                <a:srgbClr val="355464"/>
              </a:solidFill>
              <a:latin typeface="+mn-lt"/>
              <a:ea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92940-0401-BF4F-1B62-F5F50B2FCF46}"/>
              </a:ext>
            </a:extLst>
          </p:cNvPr>
          <p:cNvSpPr txBox="1">
            <a:spLocks/>
          </p:cNvSpPr>
          <p:nvPr/>
        </p:nvSpPr>
        <p:spPr bwMode="auto">
          <a:xfrm>
            <a:off x="2825604" y="1400532"/>
            <a:ext cx="4246315" cy="37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938202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61990" indent="-292096" algn="l" defTabSz="938202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2pPr>
            <a:lvl3pPr marL="1173147" indent="-233359" algn="l" defTabSz="938202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3pPr>
            <a:lvl4pPr marL="1643043" indent="-233359" algn="l" defTabSz="938202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4pPr>
            <a:lvl5pPr marL="2112937" indent="-233359" algn="l" defTabSz="938202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5pPr>
            <a:lvl6pPr marL="2583803" indent="-234890" algn="l" defTabSz="9395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3585" indent="-234890" algn="l" defTabSz="9395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3368" indent="-234890" algn="l" defTabSz="9395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93149" indent="-234890" algn="l" defTabSz="9395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1400" b="1" i="0" dirty="0">
                <a:solidFill>
                  <a:srgbClr val="355464"/>
                </a:solidFill>
                <a:effectLst/>
                <a:latin typeface="+mn-lt"/>
              </a:rPr>
              <a:t>KONSULTATĪVAJĀ PADOMĒ DARBOJAS: </a:t>
            </a:r>
            <a:endParaRPr lang="lv-LV" dirty="0">
              <a:solidFill>
                <a:srgbClr val="35546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dirty="0">
              <a:solidFill>
                <a:srgbClr val="355464"/>
              </a:solidFill>
            </a:endParaRPr>
          </a:p>
          <a:p>
            <a:endParaRPr lang="en-US" dirty="0">
              <a:solidFill>
                <a:srgbClr val="355464"/>
              </a:solidFill>
            </a:endParaRPr>
          </a:p>
        </p:txBody>
      </p:sp>
      <p:pic>
        <p:nvPicPr>
          <p:cNvPr id="1026" name="Picture 2" descr="Sustento">
            <a:extLst>
              <a:ext uri="{FF2B5EF4-FFF2-40B4-BE49-F238E27FC236}">
                <a16:creationId xmlns:a16="http://schemas.microsoft.com/office/drawing/2014/main" id="{CF05532B-44A3-6FE6-81A0-B0C299740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81" y="1589946"/>
            <a:ext cx="624748" cy="62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atvijas Paralimpiskā komiteja">
            <a:extLst>
              <a:ext uri="{FF2B5EF4-FFF2-40B4-BE49-F238E27FC236}">
                <a16:creationId xmlns:a16="http://schemas.microsoft.com/office/drawing/2014/main" id="{15F03CB0-CF49-689B-AE81-3955DF7B7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28" y="2269713"/>
            <a:ext cx="954628" cy="95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atvijas Daudzbērnu ģimeņu apvienība">
            <a:extLst>
              <a:ext uri="{FF2B5EF4-FFF2-40B4-BE49-F238E27FC236}">
                <a16:creationId xmlns:a16="http://schemas.microsoft.com/office/drawing/2014/main" id="{2D4F0752-EEB3-8706-3E36-457FE6C24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356" y="2329230"/>
            <a:ext cx="954628" cy="88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atvijas Neredzīgo biedrība">
            <a:extLst>
              <a:ext uri="{FF2B5EF4-FFF2-40B4-BE49-F238E27FC236}">
                <a16:creationId xmlns:a16="http://schemas.microsoft.com/office/drawing/2014/main" id="{9B16A42C-C19B-BB34-677F-ADCD57043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22" y="3332340"/>
            <a:ext cx="1138238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iedrība &quot;Rīgas pilsētas &quot;Rūpju bērns&quot;&quot; - Prakse">
            <a:extLst>
              <a:ext uri="{FF2B5EF4-FFF2-40B4-BE49-F238E27FC236}">
                <a16:creationId xmlns:a16="http://schemas.microsoft.com/office/drawing/2014/main" id="{1E1A6AD3-46F1-AC7D-A2A8-CFEF394A0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832" y="3841886"/>
            <a:ext cx="483566" cy="55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Eiropas Savienības Pieejamības resursu centrs AccessibleEU - Apeirons">
            <a:extLst>
              <a:ext uri="{FF2B5EF4-FFF2-40B4-BE49-F238E27FC236}">
                <a16:creationId xmlns:a16="http://schemas.microsoft.com/office/drawing/2014/main" id="{8106A383-4846-4DF2-F319-2F50DADA2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22" y="4008739"/>
            <a:ext cx="1187116" cy="28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841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F904C-FD1F-6F7C-B485-139000215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1CB8F-520A-DA37-0AA4-B54195ABD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6770" y="285751"/>
            <a:ext cx="5482588" cy="777482"/>
          </a:xfrm>
        </p:spPr>
        <p:txBody>
          <a:bodyPr>
            <a:normAutofit/>
          </a:bodyPr>
          <a:lstStyle/>
          <a:p>
            <a:r>
              <a:rPr lang="lv-LV" sz="2400" dirty="0">
                <a:latin typeface="+mj-lt"/>
              </a:rPr>
              <a:t>Padomes aktivitāšu tvērums</a:t>
            </a:r>
            <a:endParaRPr lang="en-US" sz="2400" dirty="0"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DD91B-6D68-E8D2-6306-2B19CB0E9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1885" y="1050392"/>
            <a:ext cx="5458610" cy="501069"/>
          </a:xfrm>
        </p:spPr>
        <p:txBody>
          <a:bodyPr>
            <a:noAutofit/>
          </a:bodyPr>
          <a:lstStyle/>
          <a:p>
            <a:r>
              <a:rPr lang="lv-LV" sz="1400" b="1" dirty="0">
                <a:latin typeface="+mn-lt"/>
              </a:rPr>
              <a:t>PRM* PIEKĻŪSTAMĪBA PAKALPOJUMAM, T.SK. INFORMĀCIJAI PAR PAKALPOJUMU:</a:t>
            </a:r>
            <a:endParaRPr lang="lv-LV" sz="1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400" dirty="0"/>
          </a:p>
          <a:p>
            <a:endParaRPr lang="en-US" sz="1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98EE5-57F7-10CA-BC23-A9359B21CEA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1877EA0F-6BB9-6D44-BDE9-FC2A7AA0ACD8}" type="slidenum">
              <a:rPr lang="en-US" altLang="lv-LV" smtClean="0"/>
              <a:pPr>
                <a:defRPr/>
              </a:pPr>
              <a:t>5</a:t>
            </a:fld>
            <a:endParaRPr lang="en-US" altLang="lv-LV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437D9E-EAB0-D053-4E3E-A1BC2D7C797D}"/>
              </a:ext>
            </a:extLst>
          </p:cNvPr>
          <p:cNvSpPr/>
          <p:nvPr/>
        </p:nvSpPr>
        <p:spPr>
          <a:xfrm>
            <a:off x="2901884" y="1551463"/>
            <a:ext cx="5458611" cy="14307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2844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lv-LV" sz="1400" kern="100" dirty="0">
                <a:solidFill>
                  <a:schemeClr val="accent5">
                    <a:lumMod val="50000"/>
                  </a:schemeClr>
                </a:solidFill>
                <a:latin typeface="+mn-lt"/>
                <a:ea typeface="Aptos" panose="020B0004020202020204" pitchFamily="34" charset="0"/>
              </a:rPr>
              <a:t>I</a:t>
            </a:r>
            <a:r>
              <a:rPr lang="lv-LV" sz="1400" kern="100" dirty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ea typeface="Aptos" panose="020B0004020202020204" pitchFamily="34" charset="0"/>
              </a:rPr>
              <a:t>nformācijas saņemšanas veidi</a:t>
            </a:r>
          </a:p>
          <a:p>
            <a:pPr marL="0" lvl="1" indent="2844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lv-LV" sz="1400" kern="100" dirty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ea typeface="Aptos" panose="020B0004020202020204" pitchFamily="34" charset="0"/>
              </a:rPr>
              <a:t>Biļešu iegāde un iegādes veidi, t.sk. braukšanas maksas atvieglojumu saņemšana</a:t>
            </a:r>
            <a:endParaRPr lang="lv-LV" sz="1400" kern="100" dirty="0">
              <a:solidFill>
                <a:schemeClr val="accent5">
                  <a:lumMod val="50000"/>
                </a:schemeClr>
              </a:solidFill>
              <a:latin typeface="+mn-lt"/>
              <a:ea typeface="Aptos" panose="020B0004020202020204" pitchFamily="34" charset="0"/>
            </a:endParaRPr>
          </a:p>
          <a:p>
            <a:pPr marL="0" lvl="1" indent="2844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lv-LV" sz="1400" kern="100" dirty="0">
                <a:solidFill>
                  <a:schemeClr val="accent5">
                    <a:lumMod val="50000"/>
                  </a:schemeClr>
                </a:solidFill>
                <a:latin typeface="+mn-lt"/>
                <a:ea typeface="Aptos" panose="020B0004020202020204" pitchFamily="34" charset="0"/>
              </a:rPr>
              <a:t>Pa</a:t>
            </a:r>
            <a:r>
              <a:rPr lang="lv-LV" sz="1400" kern="100" dirty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ea typeface="Aptos" panose="020B0004020202020204" pitchFamily="34" charset="0"/>
              </a:rPr>
              <a:t>līdzības pieteikšana</a:t>
            </a:r>
          </a:p>
          <a:p>
            <a:pPr marL="0" lvl="1" indent="2844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lv-LV" sz="1400" kern="100" dirty="0">
                <a:solidFill>
                  <a:schemeClr val="accent5">
                    <a:lumMod val="50000"/>
                  </a:schemeClr>
                </a:solidFill>
                <a:latin typeface="+mn-lt"/>
                <a:ea typeface="Aptos" panose="020B0004020202020204" pitchFamily="34" charset="0"/>
              </a:rPr>
              <a:t>Iesaistītā personāla atbilstība</a:t>
            </a:r>
          </a:p>
          <a:p>
            <a:pPr marL="0" lvl="1" indent="2844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lv-LV" sz="1400" kern="100" dirty="0">
                <a:solidFill>
                  <a:schemeClr val="accent5">
                    <a:lumMod val="50000"/>
                  </a:schemeClr>
                </a:solidFill>
                <a:latin typeface="+mn-lt"/>
                <a:ea typeface="Aptos" panose="020B0004020202020204" pitchFamily="34" charset="0"/>
              </a:rPr>
              <a:t>Infrastruktūras un transportlīdzekļa atbilstība</a:t>
            </a:r>
            <a:endParaRPr lang="lv-LV" sz="14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0F5B2D-2ECD-8CAA-772A-D45B5063E2AE}"/>
              </a:ext>
            </a:extLst>
          </p:cNvPr>
          <p:cNvSpPr/>
          <p:nvPr/>
        </p:nvSpPr>
        <p:spPr>
          <a:xfrm>
            <a:off x="2901883" y="3446323"/>
            <a:ext cx="5458611" cy="12605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400" dirty="0">
                <a:solidFill>
                  <a:srgbClr val="355464"/>
                </a:solidFill>
              </a:rPr>
              <a:t>Ar autobusu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400" dirty="0">
                <a:solidFill>
                  <a:srgbClr val="355464"/>
                </a:solidFill>
              </a:rPr>
              <a:t>Ar taksometru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400" dirty="0">
                <a:solidFill>
                  <a:srgbClr val="355464"/>
                </a:solidFill>
              </a:rPr>
              <a:t>Pa dzelzceļu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400" dirty="0">
                <a:solidFill>
                  <a:srgbClr val="355464"/>
                </a:solidFill>
              </a:rPr>
              <a:t>Ar gaisa transportu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400" dirty="0">
                <a:solidFill>
                  <a:srgbClr val="355464"/>
                </a:solidFill>
              </a:rPr>
              <a:t>Ar ūdens transportu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4FAA9BD-DCDD-CD33-1505-FF79F47660A5}"/>
              </a:ext>
            </a:extLst>
          </p:cNvPr>
          <p:cNvSpPr txBox="1">
            <a:spLocks/>
          </p:cNvSpPr>
          <p:nvPr/>
        </p:nvSpPr>
        <p:spPr bwMode="auto">
          <a:xfrm>
            <a:off x="2901885" y="3154491"/>
            <a:ext cx="4385334" cy="37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938202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61990" indent="-292096" algn="l" defTabSz="938202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2pPr>
            <a:lvl3pPr marL="1173147" indent="-233359" algn="l" defTabSz="938202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3pPr>
            <a:lvl4pPr marL="1643043" indent="-233359" algn="l" defTabSz="938202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4pPr>
            <a:lvl5pPr marL="2112937" indent="-233359" algn="l" defTabSz="938202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5pPr>
            <a:lvl6pPr marL="2583803" indent="-234890" algn="l" defTabSz="9395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3585" indent="-234890" algn="l" defTabSz="9395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3368" indent="-234890" algn="l" defTabSz="9395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93149" indent="-234890" algn="l" defTabSz="9395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1400" b="1" dirty="0">
                <a:latin typeface="+mn-lt"/>
              </a:rPr>
              <a:t>VĒRTĒJAMĀS PASAŽIERU PĀRVADĀJUMU JOMAS: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dirty="0"/>
          </a:p>
          <a:p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81F1270-C32B-CDE7-737D-329E6E4FEB24}"/>
              </a:ext>
            </a:extLst>
          </p:cNvPr>
          <p:cNvSpPr/>
          <p:nvPr/>
        </p:nvSpPr>
        <p:spPr>
          <a:xfrm>
            <a:off x="408945" y="2187421"/>
            <a:ext cx="1946649" cy="1899707"/>
          </a:xfrm>
          <a:prstGeom prst="ellipse">
            <a:avLst/>
          </a:prstGeom>
          <a:solidFill>
            <a:srgbClr val="C6ED9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 defTabSz="309563" fontAlgn="auto">
              <a:spcBef>
                <a:spcPts val="0"/>
              </a:spcBef>
              <a:spcAft>
                <a:spcPts val="0"/>
              </a:spcAft>
            </a:pPr>
            <a:endParaRPr lang="en-US" sz="1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B128F8-EA93-2CED-6DEC-D20CC3674F4E}"/>
              </a:ext>
            </a:extLst>
          </p:cNvPr>
          <p:cNvSpPr txBox="1"/>
          <p:nvPr/>
        </p:nvSpPr>
        <p:spPr>
          <a:xfrm>
            <a:off x="2901885" y="4833550"/>
            <a:ext cx="35212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050" dirty="0">
                <a:effectLst/>
                <a:latin typeface="+mn-lt"/>
                <a:ea typeface="Times New Roman" panose="02020603050405020304" pitchFamily="18" charset="0"/>
              </a:rPr>
              <a:t>*PRM (</a:t>
            </a:r>
            <a:r>
              <a:rPr lang="lv-LV" sz="1050" i="1" dirty="0" err="1">
                <a:effectLst/>
                <a:latin typeface="+mn-lt"/>
                <a:ea typeface="Times New Roman" panose="02020603050405020304" pitchFamily="18" charset="0"/>
              </a:rPr>
              <a:t>Person</a:t>
            </a:r>
            <a:r>
              <a:rPr lang="lv-LV" sz="105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lv-LV" sz="1050" i="1" dirty="0" err="1">
                <a:effectLst/>
                <a:latin typeface="+mn-lt"/>
                <a:ea typeface="Times New Roman" panose="02020603050405020304" pitchFamily="18" charset="0"/>
              </a:rPr>
              <a:t>with</a:t>
            </a:r>
            <a:r>
              <a:rPr lang="lv-LV" sz="105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lv-LV" sz="1050" i="1" dirty="0" err="1">
                <a:effectLst/>
                <a:latin typeface="+mn-lt"/>
                <a:ea typeface="Times New Roman" panose="02020603050405020304" pitchFamily="18" charset="0"/>
              </a:rPr>
              <a:t>Reduced</a:t>
            </a:r>
            <a:r>
              <a:rPr lang="lv-LV" sz="105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lv-LV" sz="1050" i="1" dirty="0" err="1">
                <a:effectLst/>
                <a:latin typeface="+mn-lt"/>
                <a:ea typeface="Times New Roman" panose="02020603050405020304" pitchFamily="18" charset="0"/>
              </a:rPr>
              <a:t>Mobility</a:t>
            </a:r>
            <a:r>
              <a:rPr lang="lv-LV" sz="1050" dirty="0">
                <a:effectLst/>
                <a:latin typeface="+mn-lt"/>
                <a:ea typeface="Times New Roman" panose="02020603050405020304" pitchFamily="18" charset="0"/>
              </a:rPr>
              <a:t>)</a:t>
            </a:r>
            <a:endParaRPr lang="lv-LV" sz="1050" dirty="0">
              <a:latin typeface="+mn-lt"/>
            </a:endParaRPr>
          </a:p>
        </p:txBody>
      </p:sp>
      <p:pic>
        <p:nvPicPr>
          <p:cNvPr id="11" name="Picture 10" descr="A train on the tracks&#10;&#10;Description automatically generated">
            <a:extLst>
              <a:ext uri="{FF2B5EF4-FFF2-40B4-BE49-F238E27FC236}">
                <a16:creationId xmlns:a16="http://schemas.microsoft.com/office/drawing/2014/main" id="{1FCF79C8-FC6D-97B5-73E4-C81B00CB7A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779" b="9923"/>
          <a:stretch/>
        </p:blipFill>
        <p:spPr>
          <a:xfrm>
            <a:off x="527677" y="2296049"/>
            <a:ext cx="1696212" cy="1688744"/>
          </a:xfrm>
          <a:prstGeom prst="flowChartConnector">
            <a:avLst/>
          </a:prstGeom>
          <a:noFill/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564524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E9150-5E94-FE47-B925-B08926D65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203" y="1455089"/>
            <a:ext cx="7735811" cy="3688411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3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Apkopota informācija par autoostās sniedzamo pakalpojumu </a:t>
            </a:r>
            <a:r>
              <a:rPr lang="lv-LV" sz="1300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piekļūstamību</a:t>
            </a:r>
            <a:endParaRPr lang="lv-LV" sz="13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3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Analizētas </a:t>
            </a:r>
            <a:r>
              <a:rPr lang="lv-LV" sz="1300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eID</a:t>
            </a:r>
            <a:r>
              <a:rPr lang="lv-LV" sz="13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kartes </a:t>
            </a:r>
            <a:r>
              <a:rPr lang="lv-LV" sz="13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izmantošanas alternatīvas </a:t>
            </a:r>
            <a:r>
              <a:rPr lang="lv-LV" sz="13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braukšanas maksas atvieglojumu </a:t>
            </a:r>
            <a:r>
              <a:rPr lang="lv-LV" sz="13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saņemšanai, ņemot vērā </a:t>
            </a:r>
            <a:r>
              <a:rPr lang="lv-LV" sz="13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mērķgrupu</a:t>
            </a:r>
            <a:r>
              <a:rPr lang="lv-LV" sz="13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vajadzības</a:t>
            </a:r>
          </a:p>
          <a:p>
            <a:endParaRPr lang="lv-LV" sz="13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13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endParaRPr lang="lv-LV" sz="13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v-LV" sz="13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lv-LV" sz="1300" dirty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Organizētas tikšanās ar autoostām, lai izglītotu par Preču un pakalpojumu </a:t>
            </a:r>
            <a:r>
              <a:rPr lang="lv-LV" sz="1300" dirty="0" err="1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piekļūstamības</a:t>
            </a:r>
            <a:r>
              <a:rPr lang="lv-LV" sz="1300" dirty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likuma, kā arī citu attiecināmo normatīvo aktu prasībām</a:t>
            </a:r>
          </a:p>
          <a:p>
            <a:pPr algn="just">
              <a:spcBef>
                <a:spcPts val="1200"/>
              </a:spcBef>
            </a:pPr>
            <a:r>
              <a:rPr lang="lv-LV" sz="1300" i="1" kern="100" dirty="0">
                <a:effectLst/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Starptautiskajos pasažieru pārvadājumos </a:t>
            </a:r>
            <a:r>
              <a:rPr lang="lv-LV" sz="1300" kern="100" dirty="0">
                <a:effectLst/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ar autobusiem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lv-LV" sz="1300" kern="100" dirty="0">
                <a:effectLst/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procesā - jautājuma risināšana par transportlīdzekļu pielāgošanu PRM, </a:t>
            </a:r>
            <a:r>
              <a:rPr lang="lv-LV" sz="1300" b="1" kern="100" dirty="0">
                <a:effectLst/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pielāgoto transportlīdzekļu skaita palielināšana</a:t>
            </a:r>
            <a:endParaRPr lang="lv-LV" sz="1300" kern="100" dirty="0">
              <a:effectLst/>
              <a:latin typeface="+mn-lt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lv-LV" sz="1300" i="1" kern="100" dirty="0">
                <a:effectLst/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Iekšzemes</a:t>
            </a:r>
            <a:r>
              <a:rPr lang="lv-LV" sz="1300" kern="100" dirty="0">
                <a:effectLst/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 pārvadājumos ar autobusiem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lv-LV" sz="1300" kern="100" dirty="0">
                <a:effectLst/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pašapkalpošanās </a:t>
            </a:r>
            <a:r>
              <a:rPr lang="lv-LV" sz="1300" b="1" kern="100" dirty="0">
                <a:effectLst/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biļešu terminālu</a:t>
            </a:r>
            <a:r>
              <a:rPr lang="lv-LV" sz="1300" kern="100" dirty="0">
                <a:effectLst/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, jauna tipa </a:t>
            </a:r>
            <a:r>
              <a:rPr lang="lv-LV" sz="1300" b="1" kern="100" dirty="0">
                <a:effectLst/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biļešu automātu </a:t>
            </a:r>
            <a:r>
              <a:rPr lang="lv-LV" sz="1300" kern="100" dirty="0">
                <a:effectLst/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ieviešana, veicot iepriekšēju testēšanu un pielāgošanu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2EF385-3920-814F-B9B3-DE7C826E703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1877EA0F-6BB9-6D44-BDE9-FC2A7AA0ACD8}" type="slidenum">
              <a:rPr lang="en-US" altLang="lv-LV" smtClean="0"/>
              <a:pPr>
                <a:defRPr/>
              </a:pPr>
              <a:t>6</a:t>
            </a:fld>
            <a:endParaRPr lang="en-US" altLang="lv-LV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1FE2ED-1204-5747-36DC-D642079E2B88}"/>
              </a:ext>
            </a:extLst>
          </p:cNvPr>
          <p:cNvSpPr txBox="1">
            <a:spLocks/>
          </p:cNvSpPr>
          <p:nvPr/>
        </p:nvSpPr>
        <p:spPr bwMode="auto">
          <a:xfrm>
            <a:off x="2406770" y="285751"/>
            <a:ext cx="5482588" cy="77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algn="l" defTabSz="938202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02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Verdana bold" panose="020B0804030504040204" pitchFamily="34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938202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Verdana bold" panose="020B0804030504040204" pitchFamily="34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938202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Verdana bold" panose="020B0804030504040204" pitchFamily="34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938202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Verdana bold" panose="020B0804030504040204" pitchFamily="34" charset="0"/>
                <a:ea typeface="MS PGothic" panose="020B0600070205080204" pitchFamily="34" charset="-128"/>
                <a:cs typeface="ＭＳ Ｐゴシック" charset="0"/>
              </a:defRPr>
            </a:lvl5pPr>
            <a:lvl6pPr marL="457195" algn="ctr" defTabSz="938202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388" algn="ctr" defTabSz="938202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583" algn="ctr" defTabSz="938202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777" algn="ctr" defTabSz="938202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lv-LV" sz="2400" dirty="0">
                <a:latin typeface="+mj-lt"/>
              </a:rPr>
              <a:t>Reģionālie pārvadājumi ar autobusu</a:t>
            </a:r>
            <a:br>
              <a:rPr lang="lv-LV" sz="2400" dirty="0">
                <a:latin typeface="+mj-lt"/>
              </a:rPr>
            </a:br>
            <a:endParaRPr lang="en-US" sz="2400" dirty="0"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BC2DF02-7E6D-0C52-6ACD-9E298C8CE759}"/>
              </a:ext>
            </a:extLst>
          </p:cNvPr>
          <p:cNvSpPr/>
          <p:nvPr/>
        </p:nvSpPr>
        <p:spPr>
          <a:xfrm>
            <a:off x="874643" y="2273293"/>
            <a:ext cx="2088062" cy="7402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100" dirty="0">
                <a:solidFill>
                  <a:srgbClr val="355464"/>
                </a:solidFill>
              </a:rPr>
              <a:t>Iedzīvotāja karte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A52B79-0CB7-B897-643D-1AD7050E1C25}"/>
              </a:ext>
            </a:extLst>
          </p:cNvPr>
          <p:cNvSpPr/>
          <p:nvPr/>
        </p:nvSpPr>
        <p:spPr>
          <a:xfrm>
            <a:off x="3459573" y="2273293"/>
            <a:ext cx="2189333" cy="7402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100" dirty="0">
                <a:solidFill>
                  <a:srgbClr val="355464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LVRTC izstrādē – </a:t>
            </a:r>
            <a:r>
              <a:rPr lang="lv-LV" sz="1100" i="1" dirty="0">
                <a:solidFill>
                  <a:srgbClr val="355464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«digitālais maciņš»</a:t>
            </a:r>
            <a:r>
              <a:rPr lang="lv-LV" sz="1100" dirty="0">
                <a:solidFill>
                  <a:srgbClr val="355464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izmantojams kā personas identifikators </a:t>
            </a:r>
            <a:r>
              <a:rPr lang="lv-LV" sz="900" dirty="0">
                <a:solidFill>
                  <a:srgbClr val="355464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(pilotprojekts</a:t>
            </a:r>
            <a:r>
              <a:rPr lang="lv-LV" sz="900" dirty="0">
                <a:solidFill>
                  <a:srgbClr val="355464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 2025.gadā)</a:t>
            </a:r>
            <a:endParaRPr lang="lv-LV" sz="1400" dirty="0">
              <a:solidFill>
                <a:srgbClr val="355464"/>
              </a:solidFill>
              <a:latin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0ED109E-7C06-7BAA-9D5C-052C575D2EEC}"/>
              </a:ext>
            </a:extLst>
          </p:cNvPr>
          <p:cNvSpPr/>
          <p:nvPr/>
        </p:nvSpPr>
        <p:spPr>
          <a:xfrm>
            <a:off x="6145774" y="2273293"/>
            <a:ext cx="2189333" cy="7402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100" dirty="0" err="1">
                <a:solidFill>
                  <a:srgbClr val="355464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Mobilly</a:t>
            </a:r>
            <a:r>
              <a:rPr lang="lv-LV" sz="1100" dirty="0">
                <a:solidFill>
                  <a:srgbClr val="355464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jaunā versija, paredzēta personas identifikācijai braucienam sabiedriskajā transportā</a:t>
            </a:r>
            <a:endParaRPr lang="lv-LV" sz="1100" dirty="0">
              <a:solidFill>
                <a:srgbClr val="355464"/>
              </a:solidFill>
              <a:latin typeface="+mn-lt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A49C39B-96FC-2389-5D65-7019D3DA4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5702" y="2107107"/>
            <a:ext cx="267019" cy="267019"/>
          </a:xfrm>
          <a:prstGeom prst="rect">
            <a:avLst/>
          </a:prstGeom>
        </p:spPr>
      </p:pic>
      <p:pic>
        <p:nvPicPr>
          <p:cNvPr id="26" name="Graphic 25" descr="Bank check outline">
            <a:extLst>
              <a:ext uri="{FF2B5EF4-FFF2-40B4-BE49-F238E27FC236}">
                <a16:creationId xmlns:a16="http://schemas.microsoft.com/office/drawing/2014/main" id="{9B19E84D-5FDF-DB5C-CA14-68C90C7154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45363" y="2027588"/>
            <a:ext cx="558593" cy="558593"/>
          </a:xfrm>
          <a:prstGeom prst="rect">
            <a:avLst/>
          </a:prstGeom>
        </p:spPr>
      </p:pic>
      <p:pic>
        <p:nvPicPr>
          <p:cNvPr id="28" name="Graphic 27" descr="Wi-Fi outline">
            <a:extLst>
              <a:ext uri="{FF2B5EF4-FFF2-40B4-BE49-F238E27FC236}">
                <a16:creationId xmlns:a16="http://schemas.microsoft.com/office/drawing/2014/main" id="{7E55BD09-F1CB-55B1-6D46-B3A2462B7B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10112" y="1964853"/>
            <a:ext cx="564750" cy="564750"/>
          </a:xfrm>
          <a:prstGeom prst="rect">
            <a:avLst/>
          </a:prstGeom>
        </p:spPr>
      </p:pic>
      <p:pic>
        <p:nvPicPr>
          <p:cNvPr id="30" name="Graphic 29" descr="Bus outline">
            <a:extLst>
              <a:ext uri="{FF2B5EF4-FFF2-40B4-BE49-F238E27FC236}">
                <a16:creationId xmlns:a16="http://schemas.microsoft.com/office/drawing/2014/main" id="{64D53300-556C-827D-4F0D-A161094CC6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02464" y="33290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564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47A0C-A1F0-514C-7421-865641558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0" y="1794294"/>
            <a:ext cx="6096000" cy="2800336"/>
          </a:xfrm>
        </p:spPr>
        <p:txBody>
          <a:bodyPr>
            <a:normAutofit lnSpcReduction="10000"/>
          </a:bodyPr>
          <a:lstStyle/>
          <a:p>
            <a:r>
              <a:rPr lang="lv-LV" sz="1600" b="1" kern="0" dirty="0">
                <a:latin typeface="+mn-lt"/>
                <a:ea typeface="Times New Roman" panose="02020603050405020304" pitchFamily="18" charset="0"/>
              </a:rPr>
              <a:t>Pēc Padomes ierosinājuma «Autotransporta direkcija» iniciēja </a:t>
            </a:r>
            <a:r>
              <a:rPr lang="lv-LV" sz="1600" b="1" dirty="0">
                <a:latin typeface="+mn-lt"/>
                <a:ea typeface="Calibri" panose="020F0502020204030204" pitchFamily="34" charset="0"/>
              </a:rPr>
              <a:t>darba grupas </a:t>
            </a:r>
          </a:p>
          <a:p>
            <a:endParaRPr lang="lv-LV" sz="1500" dirty="0">
              <a:latin typeface="+mn-lt"/>
              <a:ea typeface="Calibri" panose="020F0502020204030204" pitchFamily="34" charset="0"/>
            </a:endParaRPr>
          </a:p>
          <a:p>
            <a:endParaRPr lang="lv-LV" sz="1500" dirty="0">
              <a:latin typeface="+mn-lt"/>
              <a:ea typeface="Calibri" panose="020F0502020204030204" pitchFamily="34" charset="0"/>
            </a:endParaRPr>
          </a:p>
          <a:p>
            <a:endParaRPr lang="lv-LV" sz="1500" dirty="0">
              <a:latin typeface="+mn-lt"/>
              <a:ea typeface="Calibri" panose="020F0502020204030204" pitchFamily="34" charset="0"/>
            </a:endParaRPr>
          </a:p>
          <a:p>
            <a:r>
              <a:rPr lang="lv-LV" sz="1400" dirty="0">
                <a:latin typeface="+mn-lt"/>
                <a:ea typeface="Calibri" panose="020F0502020204030204" pitchFamily="34" charset="0"/>
              </a:rPr>
              <a:t>izveidi Rīgā, PRM paplašinātu pieejamo speciāli pielāgotu transportlīdzekļu loku, kuros patstāvīgi (bez asistenta palīdzības) personas var pārvietoties</a:t>
            </a:r>
          </a:p>
          <a:p>
            <a:endParaRPr lang="lv-LV" sz="1500" dirty="0">
              <a:latin typeface="+mn-lt"/>
              <a:ea typeface="Calibri" panose="020F0502020204030204" pitchFamily="34" charset="0"/>
            </a:endParaRPr>
          </a:p>
          <a:p>
            <a:endParaRPr lang="lv-LV" sz="1500" dirty="0">
              <a:latin typeface="+mn-lt"/>
              <a:ea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lv-LV" sz="1600" b="1" kern="0" dirty="0">
                <a:latin typeface="+mn-lt"/>
                <a:ea typeface="Times New Roman" panose="02020603050405020304" pitchFamily="18" charset="0"/>
              </a:rPr>
              <a:t>Procesā: </a:t>
            </a:r>
          </a:p>
          <a:p>
            <a:pPr>
              <a:spcBef>
                <a:spcPts val="0"/>
              </a:spcBef>
            </a:pPr>
            <a:r>
              <a:rPr lang="lv-LV" sz="1400" kern="0" dirty="0">
                <a:latin typeface="+mn-lt"/>
                <a:ea typeface="Times New Roman" panose="02020603050405020304" pitchFamily="18" charset="0"/>
              </a:rPr>
              <a:t>darbs ar pārējām pašvaldībām un pakalpojumu sniedzējiem (BOLT, FORUS)</a:t>
            </a:r>
          </a:p>
          <a:p>
            <a:endParaRPr lang="lv-LV" b="1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C25EC-0B1B-CF6D-F079-020A0E2416E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1877EA0F-6BB9-6D44-BDE9-FC2A7AA0ACD8}" type="slidenum">
              <a:rPr lang="en-US" altLang="lv-LV" smtClean="0"/>
              <a:pPr>
                <a:defRPr/>
              </a:pPr>
              <a:t>7</a:t>
            </a:fld>
            <a:endParaRPr lang="en-US" altLang="lv-LV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159A946-B464-8F72-393E-BDF87540C854}"/>
              </a:ext>
            </a:extLst>
          </p:cNvPr>
          <p:cNvSpPr txBox="1">
            <a:spLocks/>
          </p:cNvSpPr>
          <p:nvPr/>
        </p:nvSpPr>
        <p:spPr bwMode="auto">
          <a:xfrm>
            <a:off x="2406770" y="285750"/>
            <a:ext cx="5482588" cy="111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algn="l" defTabSz="938202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02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Verdana bold" panose="020B0804030504040204" pitchFamily="34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938202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Verdana bold" panose="020B0804030504040204" pitchFamily="34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938202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Verdana bold" panose="020B0804030504040204" pitchFamily="34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938202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Verdana bold" panose="020B0804030504040204" pitchFamily="34" charset="0"/>
                <a:ea typeface="MS PGothic" panose="020B0600070205080204" pitchFamily="34" charset="-128"/>
                <a:cs typeface="ＭＳ Ｐゴシック" charset="0"/>
              </a:defRPr>
            </a:lvl5pPr>
            <a:lvl6pPr marL="457195" algn="ctr" defTabSz="938202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388" algn="ctr" defTabSz="938202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583" algn="ctr" defTabSz="938202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777" algn="ctr" defTabSz="938202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lv-LV" sz="2400" dirty="0">
                <a:latin typeface="+mj-lt"/>
              </a:rPr>
              <a:t>PRM </a:t>
            </a:r>
            <a:r>
              <a:rPr lang="lv-LV" sz="2400" dirty="0" err="1">
                <a:latin typeface="+mj-lt"/>
              </a:rPr>
              <a:t>piekļūstamības</a:t>
            </a:r>
            <a:r>
              <a:rPr lang="lv-LV" sz="2400" dirty="0">
                <a:latin typeface="+mj-lt"/>
              </a:rPr>
              <a:t> nodrošināšana braucienos     ar taksometriem</a:t>
            </a:r>
            <a:br>
              <a:rPr lang="lv-LV" sz="2400" dirty="0">
                <a:latin typeface="+mj-lt"/>
              </a:rPr>
            </a:br>
            <a:endParaRPr lang="en-US" sz="2400" dirty="0">
              <a:latin typeface="+mj-lt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59697A7C-0EE6-4BE0-1AD4-4A3500D907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8724276"/>
              </p:ext>
            </p:extLst>
          </p:nvPr>
        </p:nvGraphicFramePr>
        <p:xfrm>
          <a:off x="2564919" y="2187421"/>
          <a:ext cx="6042071" cy="972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Graphic 10" descr="Taxi outline">
            <a:extLst>
              <a:ext uri="{FF2B5EF4-FFF2-40B4-BE49-F238E27FC236}">
                <a16:creationId xmlns:a16="http://schemas.microsoft.com/office/drawing/2014/main" id="{E73FC743-AE45-586D-4904-ACB4BDE28E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62850" y="387441"/>
            <a:ext cx="914400" cy="91440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738E3356-C137-327B-7245-6A265165A53E}"/>
              </a:ext>
            </a:extLst>
          </p:cNvPr>
          <p:cNvSpPr/>
          <p:nvPr/>
        </p:nvSpPr>
        <p:spPr>
          <a:xfrm>
            <a:off x="408945" y="2187421"/>
            <a:ext cx="1946649" cy="1899707"/>
          </a:xfrm>
          <a:prstGeom prst="ellipse">
            <a:avLst/>
          </a:prstGeom>
          <a:solidFill>
            <a:srgbClr val="C6ED9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 defTabSz="309563" fontAlgn="auto">
              <a:spcBef>
                <a:spcPts val="0"/>
              </a:spcBef>
              <a:spcAft>
                <a:spcPts val="0"/>
              </a:spcAft>
            </a:pPr>
            <a:endParaRPr lang="en-US" sz="1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5" name="Content Placeholder 4" descr="A wheelchair in a van&#10;&#10;Description automatically generated">
            <a:extLst>
              <a:ext uri="{FF2B5EF4-FFF2-40B4-BE49-F238E27FC236}">
                <a16:creationId xmlns:a16="http://schemas.microsoft.com/office/drawing/2014/main" id="{EB77336A-4DEA-A4B6-859C-2603144347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0" r="9705"/>
          <a:stretch/>
        </p:blipFill>
        <p:spPr>
          <a:xfrm>
            <a:off x="537010" y="2532104"/>
            <a:ext cx="1577451" cy="12395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9199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E9150-5E94-FE47-B925-B08926D65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483568"/>
            <a:ext cx="7420708" cy="3074278"/>
          </a:xfrm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</a:pPr>
            <a:r>
              <a:rPr lang="lv-LV" sz="1400" kern="0" dirty="0">
                <a:effectLst/>
                <a:latin typeface="+mn-lt"/>
                <a:ea typeface="Aptos" panose="020B0004020202020204" pitchFamily="34" charset="0"/>
                <a:cs typeface="Aptos" panose="020B0004020202020204" pitchFamily="34" charset="0"/>
              </a:rPr>
              <a:t>PV – ieviesti konkrēti </a:t>
            </a:r>
            <a:r>
              <a:rPr lang="lv-LV" sz="1400" kern="0" dirty="0">
                <a:effectLst/>
                <a:latin typeface="+mn-lt"/>
                <a:ea typeface="Aptos" panose="020B0004020202020204" pitchFamily="34" charset="0"/>
                <a:cs typeface="Aptos" panose="020B0004020202020204" pitchFamily="34" charset="0"/>
                <a:hlinkClick r:id="rId3"/>
              </a:rPr>
              <a:t>reisi</a:t>
            </a:r>
            <a:r>
              <a:rPr lang="lv-LV" sz="1400" kern="0" dirty="0">
                <a:effectLst/>
                <a:latin typeface="+mn-lt"/>
                <a:ea typeface="Aptos" panose="020B0004020202020204" pitchFamily="34" charset="0"/>
                <a:cs typeface="Aptos" panose="020B0004020202020204" pitchFamily="34" charset="0"/>
              </a:rPr>
              <a:t> tikai ar jaunajiem elektrovilcieniem, lai vecāki ar bērnu ratiņiem, vecāka gadagājuma cilvēki un personas ar kustību traucējumiem varētu efektīvāk plānot pārvietošanos</a:t>
            </a:r>
            <a:r>
              <a:rPr lang="lv-LV" sz="1400" kern="0" dirty="0">
                <a:latin typeface="+mn-lt"/>
                <a:ea typeface="Aptos" panose="020B0004020202020204" pitchFamily="34" charset="0"/>
                <a:cs typeface="Aptos" panose="020B0004020202020204" pitchFamily="34" charset="0"/>
              </a:rPr>
              <a:t> (</a:t>
            </a:r>
            <a:r>
              <a:rPr lang="lv-LV" sz="1400" dirty="0">
                <a:effectLst/>
                <a:latin typeface="+mn-lt"/>
                <a:ea typeface="Aptos" panose="020B0004020202020204" pitchFamily="34" charset="0"/>
              </a:rPr>
              <a:t>uz noteiktiem maršrutiem vilcienos noteiktās stacijās nav iepriekš jāpiesakās</a:t>
            </a:r>
            <a:r>
              <a:rPr lang="lv-LV" sz="1400" dirty="0">
                <a:latin typeface="+mn-lt"/>
                <a:ea typeface="Aptos" panose="020B0004020202020204" pitchFamily="34" charset="0"/>
              </a:rPr>
              <a:t>, </a:t>
            </a:r>
            <a:r>
              <a:rPr lang="lv-LV" sz="1400" kern="0" dirty="0">
                <a:latin typeface="+mn-lt"/>
                <a:ea typeface="Aptos" panose="020B0004020202020204" pitchFamily="34" charset="0"/>
              </a:rPr>
              <a:t>u</a:t>
            </a:r>
            <a:r>
              <a:rPr lang="lv-LV" sz="1400" kern="0" dirty="0">
                <a:latin typeface="+mn-lt"/>
                <a:ea typeface="Aptos" panose="020B0004020202020204" pitchFamily="34" charset="0"/>
                <a:cs typeface="Aptos" panose="020B0004020202020204" pitchFamily="34" charset="0"/>
              </a:rPr>
              <a:t>zlabota iekāpšana un izkāpšana no vilciena </a:t>
            </a:r>
          </a:p>
          <a:p>
            <a:pPr algn="just">
              <a:lnSpc>
                <a:spcPct val="107000"/>
              </a:lnSpc>
            </a:pPr>
            <a:r>
              <a:rPr lang="lv-LV" sz="1400" dirty="0">
                <a:latin typeface="+mn-lt"/>
                <a:ea typeface="Aptos" panose="020B0004020202020204" pitchFamily="34" charset="0"/>
              </a:rPr>
              <a:t>Vērtējot labākos risinājumus, sekmēta optimāli piemērotu </a:t>
            </a:r>
            <a:r>
              <a:rPr lang="lv-LV" sz="1400" dirty="0">
                <a:effectLst/>
                <a:latin typeface="+mn-lt"/>
                <a:ea typeface="Aptos" panose="020B0004020202020204" pitchFamily="34" charset="0"/>
              </a:rPr>
              <a:t>augsto peronu izstrāde</a:t>
            </a:r>
            <a:r>
              <a:rPr lang="lv-LV" sz="1400" dirty="0">
                <a:latin typeface="+mn-lt"/>
                <a:ea typeface="Aptos" panose="020B0004020202020204" pitchFamily="34" charset="0"/>
              </a:rPr>
              <a:t>,</a:t>
            </a:r>
            <a:r>
              <a:rPr lang="lv-LV" sz="1400" kern="0" dirty="0">
                <a:latin typeface="+mn-lt"/>
                <a:ea typeface="Times New Roman" panose="02020603050405020304" pitchFamily="18" charset="0"/>
              </a:rPr>
              <a:t> modernizēta dzelzceļa infrastruktūra, līdzenas pārejas sliežu šķērsošanai, viena līmeņa piekļuve vilcieniem</a:t>
            </a:r>
            <a:endParaRPr lang="lv-LV" sz="1400" kern="0" dirty="0">
              <a:latin typeface="+mn-lt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2EF385-3920-814F-B9B3-DE7C826E703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1877EA0F-6BB9-6D44-BDE9-FC2A7AA0ACD8}" type="slidenum">
              <a:rPr lang="en-US" altLang="lv-LV" smtClean="0"/>
              <a:pPr>
                <a:defRPr/>
              </a:pPr>
              <a:t>8</a:t>
            </a:fld>
            <a:endParaRPr lang="en-US" altLang="lv-LV" dirty="0"/>
          </a:p>
        </p:txBody>
      </p:sp>
      <p:pic>
        <p:nvPicPr>
          <p:cNvPr id="12" name="Graphic 11" descr="Train outline">
            <a:extLst>
              <a:ext uri="{FF2B5EF4-FFF2-40B4-BE49-F238E27FC236}">
                <a16:creationId xmlns:a16="http://schemas.microsoft.com/office/drawing/2014/main" id="{647FEAD7-C3BD-01FF-9051-69A0C18FDA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12504" y="359001"/>
            <a:ext cx="914400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9F38D33-6B0F-15FC-CFA8-CDFBE1932AFB}"/>
              </a:ext>
            </a:extLst>
          </p:cNvPr>
          <p:cNvSpPr txBox="1">
            <a:spLocks/>
          </p:cNvSpPr>
          <p:nvPr/>
        </p:nvSpPr>
        <p:spPr bwMode="auto">
          <a:xfrm>
            <a:off x="2406770" y="285751"/>
            <a:ext cx="5482588" cy="77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rmAutofit/>
          </a:bodyPr>
          <a:lstStyle>
            <a:lvl1pPr algn="l" defTabSz="938202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02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Verdana bold" panose="020B0804030504040204" pitchFamily="34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938202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Verdana bold" panose="020B0804030504040204" pitchFamily="34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938202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Verdana bold" panose="020B0804030504040204" pitchFamily="34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938202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Verdana bold" panose="020B0804030504040204" pitchFamily="34" charset="0"/>
                <a:ea typeface="MS PGothic" panose="020B0600070205080204" pitchFamily="34" charset="-128"/>
                <a:cs typeface="ＭＳ Ｐゴシック" charset="0"/>
              </a:defRPr>
            </a:lvl5pPr>
            <a:lvl6pPr marL="457195" algn="ctr" defTabSz="938202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388" algn="ctr" defTabSz="938202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583" algn="ctr" defTabSz="938202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777" algn="ctr" defTabSz="938202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lv-LV" sz="2400" dirty="0">
                <a:latin typeface="+mj-lt"/>
              </a:rPr>
              <a:t>Dzelzceļa stacijas (I)</a:t>
            </a:r>
            <a:endParaRPr lang="en-US" sz="2400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58E822-CBB6-8C7A-274C-260974DF6EA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409"/>
          <a:stretch/>
        </p:blipFill>
        <p:spPr>
          <a:xfrm>
            <a:off x="2459071" y="3070078"/>
            <a:ext cx="2923667" cy="17224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B3F2C2-CB67-A4C2-344C-41AC7F0BFA8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50000"/>
          <a:stretch/>
        </p:blipFill>
        <p:spPr>
          <a:xfrm>
            <a:off x="982606" y="3948072"/>
            <a:ext cx="1395381" cy="8445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C454D1-5C0C-0ADC-50B6-3F83E75CE2D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9232"/>
          <a:stretch/>
        </p:blipFill>
        <p:spPr>
          <a:xfrm>
            <a:off x="5503164" y="3069661"/>
            <a:ext cx="2770045" cy="1717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D787E7-9E65-B502-9546-9120751C0E8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1358"/>
          <a:stretch/>
        </p:blipFill>
        <p:spPr>
          <a:xfrm>
            <a:off x="989045" y="3070079"/>
            <a:ext cx="1349600" cy="83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913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D9631-43EA-C5AD-C1A3-411C361A9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C277A-F17B-F3C0-674B-2CCB53FE2F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6962" y="1463276"/>
            <a:ext cx="2895600" cy="3280174"/>
          </a:xfrm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</a:pPr>
            <a:r>
              <a:rPr lang="lv-LV" sz="1400" kern="0" dirty="0">
                <a:latin typeface="+mn-lt"/>
                <a:ea typeface="Aptos" panose="020B0004020202020204" pitchFamily="34" charset="0"/>
                <a:cs typeface="Aptos" panose="020B0004020202020204" pitchFamily="34" charset="0"/>
              </a:rPr>
              <a:t>Pagaidu platformas uz peroniem ērtākai iekļūšanai vilcienā</a:t>
            </a:r>
          </a:p>
          <a:p>
            <a:pPr algn="just">
              <a:lnSpc>
                <a:spcPct val="107000"/>
              </a:lnSpc>
            </a:pPr>
            <a:endParaRPr lang="lv-LV" sz="1400" kern="0" dirty="0">
              <a:latin typeface="+mn-lt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endParaRPr lang="lv-LV" sz="1400" kern="0" dirty="0">
              <a:latin typeface="+mn-lt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endParaRPr lang="lv-LV" sz="1400" kern="0" dirty="0">
              <a:latin typeface="+mn-lt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endParaRPr lang="lv-LV" sz="1400" kern="0" dirty="0">
              <a:latin typeface="+mn-lt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endParaRPr lang="lv-LV" sz="1400" kern="0" dirty="0">
              <a:latin typeface="+mn-lt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endParaRPr lang="lv-LV" sz="1400" kern="0" dirty="0">
              <a:latin typeface="+mn-lt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endParaRPr lang="lv-LV" sz="1400" kern="0" dirty="0">
              <a:latin typeface="+mn-lt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r>
              <a:rPr lang="lv-LV" sz="1400" kern="0" dirty="0">
                <a:latin typeface="+mn-lt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A2F6630-DC84-4AAD-F982-29843FA0DC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75548" y="1462560"/>
            <a:ext cx="2971801" cy="3280180"/>
          </a:xfrm>
        </p:spPr>
        <p:txBody>
          <a:bodyPr/>
          <a:lstStyle/>
          <a:p>
            <a:r>
              <a:rPr lang="lv-LV" sz="1400" kern="0" dirty="0">
                <a:latin typeface="+mn-lt"/>
                <a:ea typeface="Aptos" panose="020B0004020202020204" pitchFamily="34" charset="0"/>
                <a:cs typeface="Aptos" panose="020B0004020202020204" pitchFamily="34" charset="0"/>
              </a:rPr>
              <a:t>PV un </a:t>
            </a:r>
            <a:r>
              <a:rPr lang="lv-LV" sz="1400" kern="0" dirty="0" err="1">
                <a:latin typeface="+mn-lt"/>
                <a:ea typeface="Aptos" panose="020B0004020202020204" pitchFamily="34" charset="0"/>
                <a:cs typeface="Aptos" panose="020B0004020202020204" pitchFamily="34" charset="0"/>
              </a:rPr>
              <a:t>LDz</a:t>
            </a:r>
            <a:r>
              <a:rPr lang="lv-LV" sz="1400" kern="0" dirty="0">
                <a:latin typeface="+mn-lt"/>
                <a:ea typeface="Aptos" panose="020B0004020202020204" pitchFamily="34" charset="0"/>
                <a:cs typeface="Aptos" panose="020B0004020202020204" pitchFamily="34" charset="0"/>
              </a:rPr>
              <a:t> - izstrādātas </a:t>
            </a:r>
            <a:r>
              <a:rPr lang="lv-LV" sz="1400" kern="0" dirty="0">
                <a:latin typeface="+mn-lt"/>
                <a:ea typeface="Aptos" panose="020B0004020202020204" pitchFamily="34" charset="0"/>
                <a:cs typeface="Aptos" panose="020B0004020202020204" pitchFamily="34" charset="0"/>
                <a:hlinkClick r:id="rId3"/>
              </a:rPr>
              <a:t>infografikas</a:t>
            </a:r>
            <a:r>
              <a:rPr lang="lv-LV" sz="1400" kern="0" dirty="0">
                <a:latin typeface="+mn-lt"/>
                <a:ea typeface="Aptos" panose="020B0004020202020204" pitchFamily="34" charset="0"/>
                <a:cs typeface="Aptos" panose="020B0004020202020204" pitchFamily="34" charset="0"/>
              </a:rPr>
              <a:t> PRM vajadzībām</a:t>
            </a:r>
            <a:endParaRPr lang="lv-LV" sz="1400" dirty="0">
              <a:latin typeface="+mn-lt"/>
            </a:endParaRPr>
          </a:p>
          <a:p>
            <a:pPr marL="0" indent="0">
              <a:buNone/>
            </a:pPr>
            <a:endParaRPr lang="lv-LV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5029F-D885-E006-ED13-1DBA4724A4C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1877EA0F-6BB9-6D44-BDE9-FC2A7AA0ACD8}" type="slidenum">
              <a:rPr lang="en-US" altLang="lv-LV" smtClean="0"/>
              <a:pPr>
                <a:defRPr/>
              </a:pPr>
              <a:t>9</a:t>
            </a:fld>
            <a:endParaRPr lang="en-US" altLang="lv-LV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707B392-38FF-7578-C427-0D50F75F4A30}"/>
              </a:ext>
            </a:extLst>
          </p:cNvPr>
          <p:cNvSpPr txBox="1">
            <a:spLocks/>
          </p:cNvSpPr>
          <p:nvPr/>
        </p:nvSpPr>
        <p:spPr bwMode="auto">
          <a:xfrm>
            <a:off x="2406770" y="285751"/>
            <a:ext cx="5482588" cy="77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rmAutofit/>
          </a:bodyPr>
          <a:lstStyle>
            <a:lvl1pPr algn="l" defTabSz="938202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02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Verdana bold" panose="020B0804030504040204" pitchFamily="34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938202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Verdana bold" panose="020B0804030504040204" pitchFamily="34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938202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Verdana bold" panose="020B0804030504040204" pitchFamily="34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938202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Verdana bold" panose="020B0804030504040204" pitchFamily="34" charset="0"/>
                <a:ea typeface="MS PGothic" panose="020B0600070205080204" pitchFamily="34" charset="-128"/>
                <a:cs typeface="ＭＳ Ｐゴシック" charset="0"/>
              </a:defRPr>
            </a:lvl5pPr>
            <a:lvl6pPr marL="457195" algn="ctr" defTabSz="938202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388" algn="ctr" defTabSz="938202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583" algn="ctr" defTabSz="938202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777" algn="ctr" defTabSz="938202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lv-LV" sz="2400" dirty="0">
                <a:latin typeface="+mj-lt"/>
              </a:rPr>
              <a:t>Dzelzceļa stacijas (II) </a:t>
            </a:r>
            <a:endParaRPr lang="en-US" sz="2400" dirty="0">
              <a:latin typeface="+mj-lt"/>
            </a:endParaRPr>
          </a:p>
        </p:txBody>
      </p:sp>
      <p:pic>
        <p:nvPicPr>
          <p:cNvPr id="2" name="Graphic 1" descr="Train outline">
            <a:extLst>
              <a:ext uri="{FF2B5EF4-FFF2-40B4-BE49-F238E27FC236}">
                <a16:creationId xmlns:a16="http://schemas.microsoft.com/office/drawing/2014/main" id="{20E7B6D6-8699-184A-AD03-D09657636B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12504" y="359001"/>
            <a:ext cx="914400" cy="91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11ADE0-137A-937B-4035-9AA2F7B04D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9166" y="2075621"/>
            <a:ext cx="2381378" cy="278212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6ACBE8E-C0DC-24A0-45A2-45434F007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548" y="2276001"/>
            <a:ext cx="3314803" cy="238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017252"/>
      </p:ext>
    </p:extLst>
  </p:cSld>
  <p:clrMapOvr>
    <a:masterClrMapping/>
  </p:clrMapOvr>
</p:sld>
</file>

<file path=ppt/theme/theme1.xml><?xml version="1.0" encoding="utf-8"?>
<a:theme xmlns:a="http://schemas.openxmlformats.org/drawingml/2006/main" name="89_Prezentacija_templateLV">
  <a:themeElements>
    <a:clrScheme name="SM">
      <a:dk1>
        <a:srgbClr val="355464"/>
      </a:dk1>
      <a:lt1>
        <a:srgbClr val="FFFFFF"/>
      </a:lt1>
      <a:dk2>
        <a:srgbClr val="7ADFEA"/>
      </a:dk2>
      <a:lt2>
        <a:srgbClr val="C6ED9C"/>
      </a:lt2>
      <a:accent1>
        <a:srgbClr val="26C4E8"/>
      </a:accent1>
      <a:accent2>
        <a:srgbClr val="355464"/>
      </a:accent2>
      <a:accent3>
        <a:srgbClr val="DBEFC6"/>
      </a:accent3>
      <a:accent4>
        <a:srgbClr val="8CDEE8"/>
      </a:accent4>
      <a:accent5>
        <a:srgbClr val="729EB4"/>
      </a:accent5>
      <a:accent6>
        <a:srgbClr val="A5D770"/>
      </a:accent6>
      <a:hlink>
        <a:srgbClr val="26C4E8"/>
      </a:hlink>
      <a:folHlink>
        <a:srgbClr val="AF0000"/>
      </a:folHlink>
    </a:clrScheme>
    <a:fontScheme name="Satiksmes Ministrija">
      <a:majorFont>
        <a:latin typeface="Verdana bold"/>
        <a:ea typeface="Calibri"/>
        <a:cs typeface="Calibri"/>
      </a:majorFont>
      <a:minorFont>
        <a:latin typeface="Verdana regular"/>
        <a:ea typeface="Helvetica"/>
        <a:cs typeface="Helvetic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29ef86d-0678-474b-a2d1-4b70d1db9477">
      <Terms xmlns="http://schemas.microsoft.com/office/infopath/2007/PartnerControls"/>
    </lcf76f155ced4ddcb4097134ff3c332f>
    <TaxCatchAll xmlns="a57d379d-1838-4fe5-9dd3-f55eabd6031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2F10E7C4C39940B5A4614184529A47" ma:contentTypeVersion="18" ma:contentTypeDescription="Create a new document." ma:contentTypeScope="" ma:versionID="a61629a9ec085c9ef04dc86ea33f7def">
  <xsd:schema xmlns:xsd="http://www.w3.org/2001/XMLSchema" xmlns:xs="http://www.w3.org/2001/XMLSchema" xmlns:p="http://schemas.microsoft.com/office/2006/metadata/properties" xmlns:ns2="929ef86d-0678-474b-a2d1-4b70d1db9477" xmlns:ns3="a57d379d-1838-4fe5-9dd3-f55eabd60318" targetNamespace="http://schemas.microsoft.com/office/2006/metadata/properties" ma:root="true" ma:fieldsID="befcb401a800740fc74491140e5754a1" ns2:_="" ns3:_="">
    <xsd:import namespace="929ef86d-0678-474b-a2d1-4b70d1db9477"/>
    <xsd:import namespace="a57d379d-1838-4fe5-9dd3-f55eabd6031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9ef86d-0678-474b-a2d1-4b70d1db94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02c859b-0546-4206-9cae-cfa997077b6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7d379d-1838-4fe5-9dd3-f55eabd60318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ec23498-8d43-4f6c-b49d-fc58ffadf4f7}" ma:internalName="TaxCatchAll" ma:showField="CatchAllData" ma:web="a57d379d-1838-4fe5-9dd3-f55eabd603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5A26C7D-1B27-45E5-8FF7-C9EE45DF57B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D2A4514-F904-4CCE-8D1D-6EAF2F0DAAC0}">
  <ds:schemaRefs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purl.org/dc/terms/"/>
    <ds:schemaRef ds:uri="a57d379d-1838-4fe5-9dd3-f55eabd60318"/>
    <ds:schemaRef ds:uri="929ef86d-0678-474b-a2d1-4b70d1db9477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015B0F4-8183-4DDD-84BE-5A6DF0E8A0EE}">
  <ds:schemaRefs>
    <ds:schemaRef ds:uri="929ef86d-0678-474b-a2d1-4b70d1db9477"/>
    <ds:schemaRef ds:uri="a57d379d-1838-4fe5-9dd3-f55eabd6031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89_Prezentacija_templateLV</Template>
  <TotalTime>5784</TotalTime>
  <Words>975</Words>
  <Application>Microsoft Office PowerPoint</Application>
  <PresentationFormat>On-screen Show (16:9)</PresentationFormat>
  <Paragraphs>173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MS PGothic</vt:lpstr>
      <vt:lpstr>Arial</vt:lpstr>
      <vt:lpstr>Calibri</vt:lpstr>
      <vt:lpstr>Helvetica Neue Medium</vt:lpstr>
      <vt:lpstr>Symbol</vt:lpstr>
      <vt:lpstr>Times New Roman</vt:lpstr>
      <vt:lpstr>Verdana</vt:lpstr>
      <vt:lpstr>Verdana bold</vt:lpstr>
      <vt:lpstr>Verdana regular</vt:lpstr>
      <vt:lpstr>Wingdings</vt:lpstr>
      <vt:lpstr>89_Prezentacija_templateLV</vt:lpstr>
      <vt:lpstr> Mobilitātes vienlīdzības un piekļūstamības  konsultatīvā padome </vt:lpstr>
      <vt:lpstr>Satiksmes ministrijas prioritātes, 2025.-2028.gads</vt:lpstr>
      <vt:lpstr>  </vt:lpstr>
      <vt:lpstr>  </vt:lpstr>
      <vt:lpstr>Padomes aktivitāšu tvērums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Dagnija</dc:creator>
  <cp:lastModifiedBy>Ginta Veipa-Kopilova</cp:lastModifiedBy>
  <cp:revision>38</cp:revision>
  <cp:lastPrinted>2024-12-18T08:26:42Z</cp:lastPrinted>
  <dcterms:created xsi:type="dcterms:W3CDTF">2014-11-20T14:46:47Z</dcterms:created>
  <dcterms:modified xsi:type="dcterms:W3CDTF">2024-12-18T09:33:09Z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0x010100572F10E7C4C39940B5A4614184529A47</vt:lpwstr>
  </property>
  <property fmtid="{D5CDD505-2E9C-101B-9397-08002B2CF9AE}" pid="3" name="MediaServiceImageTags">
    <vt:lpwstr/>
  </property>
</Properties>
</file>