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  <p:sldId id="272" r:id="rId7"/>
    <p:sldId id="267" r:id="rId8"/>
    <p:sldId id="270" r:id="rId9"/>
    <p:sldId id="271" r:id="rId10"/>
    <p:sldId id="273" r:id="rId11"/>
    <p:sldId id="268" r:id="rId12"/>
    <p:sldId id="269" r:id="rId13"/>
    <p:sldId id="275" r:id="rId14"/>
    <p:sldId id="274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09FDF-B852-4E9E-B7D6-262787DDFB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D66E77-76DE-4C47-B46F-808E3EE0EF07}">
      <dgm:prSet phldrT="[Text]"/>
      <dgm:spPr/>
      <dgm:t>
        <a:bodyPr/>
        <a:lstStyle/>
        <a:p>
          <a:r>
            <a:rPr lang="lv-LV" b="1" dirty="0">
              <a:solidFill>
                <a:schemeClr val="tx1"/>
              </a:solidFill>
            </a:rPr>
            <a:t>1.Platformas piekļūstamības kļūdas= vienādas kļūdas visur</a:t>
          </a:r>
        </a:p>
      </dgm:t>
    </dgm:pt>
    <dgm:pt modelId="{716C04D3-04CD-462A-AA30-715BBDB10838}" type="parTrans" cxnId="{FA94CA3A-CA67-4EBD-84B3-A97B8979FBD5}">
      <dgm:prSet/>
      <dgm:spPr/>
      <dgm:t>
        <a:bodyPr/>
        <a:lstStyle/>
        <a:p>
          <a:endParaRPr lang="lv-LV"/>
        </a:p>
      </dgm:t>
    </dgm:pt>
    <dgm:pt modelId="{ABC330E0-26B8-468A-B616-B703DF6D556D}" type="sibTrans" cxnId="{FA94CA3A-CA67-4EBD-84B3-A97B8979FBD5}">
      <dgm:prSet/>
      <dgm:spPr/>
      <dgm:t>
        <a:bodyPr/>
        <a:lstStyle/>
        <a:p>
          <a:endParaRPr lang="lv-LV"/>
        </a:p>
      </dgm:t>
    </dgm:pt>
    <dgm:pt modelId="{30A27438-D8B6-4030-8935-94E2E93B3FB4}">
      <dgm:prSet phldrT="[Text]"/>
      <dgm:spPr/>
      <dgm:t>
        <a:bodyPr/>
        <a:lstStyle/>
        <a:p>
          <a:r>
            <a:rPr lang="lv-LV" b="1" dirty="0">
              <a:solidFill>
                <a:schemeClr val="tx1"/>
              </a:solidFill>
            </a:rPr>
            <a:t>2.Iestādes radītās piekļūstamības kļūdas konkrētajā tīmekļvietnē</a:t>
          </a:r>
        </a:p>
      </dgm:t>
    </dgm:pt>
    <dgm:pt modelId="{352028BD-1A14-4D3E-B147-4CD36B744A43}" type="parTrans" cxnId="{77278A4D-C555-4159-B287-DBD4023FBBD8}">
      <dgm:prSet/>
      <dgm:spPr/>
      <dgm:t>
        <a:bodyPr/>
        <a:lstStyle/>
        <a:p>
          <a:endParaRPr lang="lv-LV"/>
        </a:p>
      </dgm:t>
    </dgm:pt>
    <dgm:pt modelId="{9A08D889-5998-4B39-A9D0-C518B750D698}" type="sibTrans" cxnId="{77278A4D-C555-4159-B287-DBD4023FBBD8}">
      <dgm:prSet/>
      <dgm:spPr/>
      <dgm:t>
        <a:bodyPr/>
        <a:lstStyle/>
        <a:p>
          <a:endParaRPr lang="lv-LV"/>
        </a:p>
      </dgm:t>
    </dgm:pt>
    <dgm:pt modelId="{19EE7452-6C94-4BBA-B864-0699AB262005}">
      <dgm:prSet phldrT="[Text]"/>
      <dgm:spPr>
        <a:solidFill>
          <a:schemeClr val="accent2"/>
        </a:solidFill>
      </dgm:spPr>
      <dgm:t>
        <a:bodyPr/>
        <a:lstStyle/>
        <a:p>
          <a:r>
            <a:rPr lang="lv-LV" dirty="0"/>
            <a:t>3.Ievietoto dokumentu piekļūstamība</a:t>
          </a:r>
        </a:p>
      </dgm:t>
    </dgm:pt>
    <dgm:pt modelId="{D3190E0B-61C9-4E3C-BD4C-587CA2FDA049}" type="parTrans" cxnId="{F3CFA621-D494-41A6-A6E2-EFAF2E14889E}">
      <dgm:prSet/>
      <dgm:spPr/>
      <dgm:t>
        <a:bodyPr/>
        <a:lstStyle/>
        <a:p>
          <a:endParaRPr lang="lv-LV"/>
        </a:p>
      </dgm:t>
    </dgm:pt>
    <dgm:pt modelId="{C3DDF422-BF23-4C48-B112-720B3229C80F}" type="sibTrans" cxnId="{F3CFA621-D494-41A6-A6E2-EFAF2E14889E}">
      <dgm:prSet/>
      <dgm:spPr/>
      <dgm:t>
        <a:bodyPr/>
        <a:lstStyle/>
        <a:p>
          <a:endParaRPr lang="lv-LV"/>
        </a:p>
      </dgm:t>
    </dgm:pt>
    <dgm:pt modelId="{1EEDAD62-940D-4F3E-A36A-C9EDA5AF2A62}" type="pres">
      <dgm:prSet presAssocID="{63509FDF-B852-4E9E-B7D6-262787DDFB2E}" presName="Name0" presStyleCnt="0">
        <dgm:presLayoutVars>
          <dgm:dir/>
          <dgm:animLvl val="lvl"/>
          <dgm:resizeHandles val="exact"/>
        </dgm:presLayoutVars>
      </dgm:prSet>
      <dgm:spPr/>
    </dgm:pt>
    <dgm:pt modelId="{C26CB8EF-26F6-483C-94BD-4CB2E1DCDD7D}" type="pres">
      <dgm:prSet presAssocID="{47D66E77-76DE-4C47-B46F-808E3EE0EF0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04E7F0-03C3-42D6-98F8-3A01CFFA0564}" type="pres">
      <dgm:prSet presAssocID="{ABC330E0-26B8-468A-B616-B703DF6D556D}" presName="parTxOnlySpace" presStyleCnt="0"/>
      <dgm:spPr/>
    </dgm:pt>
    <dgm:pt modelId="{BA1D215B-A612-4F72-AF6B-05504DA8FB48}" type="pres">
      <dgm:prSet presAssocID="{30A27438-D8B6-4030-8935-94E2E93B3F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069BE6-FEF9-479B-B0BC-C660046676C4}" type="pres">
      <dgm:prSet presAssocID="{9A08D889-5998-4B39-A9D0-C518B750D698}" presName="parTxOnlySpace" presStyleCnt="0"/>
      <dgm:spPr/>
    </dgm:pt>
    <dgm:pt modelId="{E69025E0-DB8A-43C8-A4E0-89A9E394B946}" type="pres">
      <dgm:prSet presAssocID="{19EE7452-6C94-4BBA-B864-0699AB26200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3CFA621-D494-41A6-A6E2-EFAF2E14889E}" srcId="{63509FDF-B852-4E9E-B7D6-262787DDFB2E}" destId="{19EE7452-6C94-4BBA-B864-0699AB262005}" srcOrd="2" destOrd="0" parTransId="{D3190E0B-61C9-4E3C-BD4C-587CA2FDA049}" sibTransId="{C3DDF422-BF23-4C48-B112-720B3229C80F}"/>
    <dgm:cxn modelId="{BEBA3A35-A207-4726-AAB7-042095520177}" type="presOf" srcId="{30A27438-D8B6-4030-8935-94E2E93B3FB4}" destId="{BA1D215B-A612-4F72-AF6B-05504DA8FB48}" srcOrd="0" destOrd="0" presId="urn:microsoft.com/office/officeart/2005/8/layout/chevron1"/>
    <dgm:cxn modelId="{FA94CA3A-CA67-4EBD-84B3-A97B8979FBD5}" srcId="{63509FDF-B852-4E9E-B7D6-262787DDFB2E}" destId="{47D66E77-76DE-4C47-B46F-808E3EE0EF07}" srcOrd="0" destOrd="0" parTransId="{716C04D3-04CD-462A-AA30-715BBDB10838}" sibTransId="{ABC330E0-26B8-468A-B616-B703DF6D556D}"/>
    <dgm:cxn modelId="{3530B43C-F601-4629-8ABF-94A3C9F0BA0B}" type="presOf" srcId="{63509FDF-B852-4E9E-B7D6-262787DDFB2E}" destId="{1EEDAD62-940D-4F3E-A36A-C9EDA5AF2A62}" srcOrd="0" destOrd="0" presId="urn:microsoft.com/office/officeart/2005/8/layout/chevron1"/>
    <dgm:cxn modelId="{77278A4D-C555-4159-B287-DBD4023FBBD8}" srcId="{63509FDF-B852-4E9E-B7D6-262787DDFB2E}" destId="{30A27438-D8B6-4030-8935-94E2E93B3FB4}" srcOrd="1" destOrd="0" parTransId="{352028BD-1A14-4D3E-B147-4CD36B744A43}" sibTransId="{9A08D889-5998-4B39-A9D0-C518B750D698}"/>
    <dgm:cxn modelId="{A69B8158-1FC7-4D11-8E49-104EE62BF8BB}" type="presOf" srcId="{19EE7452-6C94-4BBA-B864-0699AB262005}" destId="{E69025E0-DB8A-43C8-A4E0-89A9E394B946}" srcOrd="0" destOrd="0" presId="urn:microsoft.com/office/officeart/2005/8/layout/chevron1"/>
    <dgm:cxn modelId="{6607E6BF-3C51-4F2F-803A-474C0FAF4DA3}" type="presOf" srcId="{47D66E77-76DE-4C47-B46F-808E3EE0EF07}" destId="{C26CB8EF-26F6-483C-94BD-4CB2E1DCDD7D}" srcOrd="0" destOrd="0" presId="urn:microsoft.com/office/officeart/2005/8/layout/chevron1"/>
    <dgm:cxn modelId="{5B1403B1-612F-42BF-AF78-DCA747A747FC}" type="presParOf" srcId="{1EEDAD62-940D-4F3E-A36A-C9EDA5AF2A62}" destId="{C26CB8EF-26F6-483C-94BD-4CB2E1DCDD7D}" srcOrd="0" destOrd="0" presId="urn:microsoft.com/office/officeart/2005/8/layout/chevron1"/>
    <dgm:cxn modelId="{8B249538-E178-4B05-AB4B-2862E6E2F93C}" type="presParOf" srcId="{1EEDAD62-940D-4F3E-A36A-C9EDA5AF2A62}" destId="{6804E7F0-03C3-42D6-98F8-3A01CFFA0564}" srcOrd="1" destOrd="0" presId="urn:microsoft.com/office/officeart/2005/8/layout/chevron1"/>
    <dgm:cxn modelId="{D0FBD513-3BF0-419C-B198-BF4036DFB9F8}" type="presParOf" srcId="{1EEDAD62-940D-4F3E-A36A-C9EDA5AF2A62}" destId="{BA1D215B-A612-4F72-AF6B-05504DA8FB48}" srcOrd="2" destOrd="0" presId="urn:microsoft.com/office/officeart/2005/8/layout/chevron1"/>
    <dgm:cxn modelId="{3DC20421-64BA-45CA-A4FA-0F0FEB36A1AA}" type="presParOf" srcId="{1EEDAD62-940D-4F3E-A36A-C9EDA5AF2A62}" destId="{5F069BE6-FEF9-479B-B0BC-C660046676C4}" srcOrd="3" destOrd="0" presId="urn:microsoft.com/office/officeart/2005/8/layout/chevron1"/>
    <dgm:cxn modelId="{501A703E-997A-4517-9494-A51CB1819DB0}" type="presParOf" srcId="{1EEDAD62-940D-4F3E-A36A-C9EDA5AF2A62}" destId="{E69025E0-DB8A-43C8-A4E0-89A9E394B94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CB8EF-26F6-483C-94BD-4CB2E1DCDD7D}">
      <dsp:nvSpPr>
        <dsp:cNvPr id="0" name=""/>
        <dsp:cNvSpPr/>
      </dsp:nvSpPr>
      <dsp:spPr>
        <a:xfrm>
          <a:off x="3080" y="1685023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>
              <a:solidFill>
                <a:schemeClr val="tx1"/>
              </a:solidFill>
            </a:rPr>
            <a:t>1.Platformas piekļūstamības kļūdas= vienādas kļūdas visur</a:t>
          </a:r>
        </a:p>
      </dsp:txBody>
      <dsp:txXfrm>
        <a:off x="753754" y="1685023"/>
        <a:ext cx="2252022" cy="1501348"/>
      </dsp:txXfrm>
    </dsp:sp>
    <dsp:sp modelId="{BA1D215B-A612-4F72-AF6B-05504DA8FB48}">
      <dsp:nvSpPr>
        <dsp:cNvPr id="0" name=""/>
        <dsp:cNvSpPr/>
      </dsp:nvSpPr>
      <dsp:spPr>
        <a:xfrm>
          <a:off x="3381114" y="1685023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>
              <a:solidFill>
                <a:schemeClr val="tx1"/>
              </a:solidFill>
            </a:rPr>
            <a:t>2.Iestādes radītās piekļūstamības kļūdas konkrētajā tīmekļvietnē</a:t>
          </a:r>
        </a:p>
      </dsp:txBody>
      <dsp:txXfrm>
        <a:off x="4131788" y="1685023"/>
        <a:ext cx="2252022" cy="1501348"/>
      </dsp:txXfrm>
    </dsp:sp>
    <dsp:sp modelId="{E69025E0-DB8A-43C8-A4E0-89A9E394B946}">
      <dsp:nvSpPr>
        <dsp:cNvPr id="0" name=""/>
        <dsp:cNvSpPr/>
      </dsp:nvSpPr>
      <dsp:spPr>
        <a:xfrm>
          <a:off x="6759148" y="1685023"/>
          <a:ext cx="3753370" cy="1501348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3.Ievietoto dokumentu piekļūstamība</a:t>
          </a:r>
        </a:p>
      </dsp:txBody>
      <dsp:txXfrm>
        <a:off x="7509822" y="1685023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A455-21CF-6D0C-F26A-C5673B6580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74468"/>
            <a:ext cx="12192000" cy="492673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lv-LV" noProof="0" dirty="0"/>
              <a:t>Virsraksts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Headings</a:t>
            </a:r>
            <a:r>
              <a:rPr lang="lv-LV" noProof="0" dirty="0"/>
              <a:t>) 56 </a:t>
            </a:r>
            <a:r>
              <a:rPr lang="lv-LV" noProof="0" dirty="0" err="1"/>
              <a:t>Bold</a:t>
            </a:r>
            <a:endParaRPr lang="en-GB" noProof="0" dirty="0"/>
          </a:p>
        </p:txBody>
      </p:sp>
      <p:pic>
        <p:nvPicPr>
          <p:cNvPr id="11" name="Picture 10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4BB367D2-70A8-2708-B00D-B1866FF40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181"/>
            <a:ext cx="4819650" cy="2002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A23D5-E77C-F44D-3BAD-CE94C31B4E1D}"/>
              </a:ext>
            </a:extLst>
          </p:cNvPr>
          <p:cNvSpPr txBox="1"/>
          <p:nvPr userDrawn="1"/>
        </p:nvSpPr>
        <p:spPr>
          <a:xfrm>
            <a:off x="3876675" y="3043237"/>
            <a:ext cx="443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2"/>
                </a:solidFill>
              </a:rPr>
              <a:t>Autors </a:t>
            </a:r>
            <a:r>
              <a:rPr lang="lv-LV" sz="2400" dirty="0" err="1">
                <a:solidFill>
                  <a:schemeClr val="bg2"/>
                </a:solidFill>
              </a:rPr>
              <a:t>Calibri</a:t>
            </a:r>
            <a:r>
              <a:rPr lang="lv-LV" sz="2400" dirty="0">
                <a:solidFill>
                  <a:schemeClr val="bg2"/>
                </a:solidFill>
              </a:rPr>
              <a:t> (</a:t>
            </a:r>
            <a:r>
              <a:rPr lang="lv-LV" sz="2400" dirty="0" err="1">
                <a:solidFill>
                  <a:schemeClr val="bg2"/>
                </a:solidFill>
              </a:rPr>
              <a:t>Body</a:t>
            </a:r>
            <a:r>
              <a:rPr lang="lv-LV" sz="2400" dirty="0">
                <a:solidFill>
                  <a:schemeClr val="bg2"/>
                </a:solidFill>
              </a:rPr>
              <a:t>) 24 </a:t>
            </a:r>
          </a:p>
        </p:txBody>
      </p:sp>
    </p:spTree>
    <p:extLst>
      <p:ext uri="{BB962C8B-B14F-4D97-AF65-F5344CB8AC3E}">
        <p14:creationId xmlns:p14="http://schemas.microsoft.com/office/powerpoint/2010/main" val="3590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3C78-A4FB-A2B6-1584-9CE49FAF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4562475"/>
          </a:xfrm>
          <a:solidFill>
            <a:schemeClr val="accent1"/>
          </a:solidFill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lv-LV" noProof="0" dirty="0"/>
              <a:t>	Virsraksts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F68F6-8F48-FD31-0B0C-000F5013FD10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2DAF-FFFF-765B-7B34-A5616256BB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62475"/>
            <a:ext cx="12192000" cy="1357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 noProof="0" dirty="0"/>
              <a:t>	Apakšvirsraksts</a:t>
            </a:r>
            <a:endParaRPr lang="en-GB" noProof="0" dirty="0"/>
          </a:p>
        </p:txBody>
      </p:sp>
      <p:pic>
        <p:nvPicPr>
          <p:cNvPr id="9" name="Picture 8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8945B2A-C27F-F34F-CDA7-A3F7806AA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691FFA-5C37-7B27-09E4-B899C876EC72}"/>
              </a:ext>
            </a:extLst>
          </p:cNvPr>
          <p:cNvSpPr txBox="1"/>
          <p:nvPr userDrawn="1"/>
        </p:nvSpPr>
        <p:spPr>
          <a:xfrm>
            <a:off x="0" y="5892800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1BC3A-C8EB-BC37-15B9-EBD6742EB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lv-LV" noProof="0" dirty="0"/>
              <a:t>Virsraksts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13A4-8372-A895-9891-335A2D925E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noProof="0" dirty="0"/>
              <a:t>Teksts</a:t>
            </a:r>
            <a:endParaRPr lang="en-GB" noProof="0" dirty="0"/>
          </a:p>
          <a:p>
            <a:pPr lvl="1"/>
            <a:r>
              <a:rPr lang="lv-LV" noProof="0" dirty="0"/>
              <a:t>Uzskaitījuma teksts</a:t>
            </a:r>
            <a:endParaRPr lang="en-GB" noProof="0" dirty="0"/>
          </a:p>
        </p:txBody>
      </p:sp>
      <p:pic>
        <p:nvPicPr>
          <p:cNvPr id="11" name="Picture 10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90A35577-631D-CF6D-47DE-31ABDA9C0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6"/>
            <a:ext cx="2314575" cy="9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3DF4-3337-149F-603D-DC1B81908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Headings</a:t>
            </a:r>
            <a:r>
              <a:rPr lang="lv-LV" dirty="0"/>
              <a:t>) 44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C781-E2B3-0D4A-FDF2-9962C7688F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090808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AD78-E405-BAC6-E9A0-FFEEA6239B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09080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FE6F3-E039-D742-71C3-F616B32EB942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76D6096D-181E-9B62-50B5-08954F3A7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789"/>
            <a:ext cx="2314575" cy="9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B7DE-8095-111E-7A64-AD1DB571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</a:t>
            </a:r>
            <a:r>
              <a:rPr lang="lv-LV" dirty="0"/>
              <a:t>) 44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80EFA-BECE-C90A-D5F1-28F85F47B268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8" name="Picture 7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AED6023-F186-E878-B11A-845E5B1CB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4BC81-25F7-48F5-3F59-B2A7534C1B30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7" name="Picture 6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2F95263D-82A7-726E-7C0D-866E8C4E8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01FB-5ECE-B491-1CDF-152BB0865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</a:t>
            </a:r>
            <a:r>
              <a:rPr lang="lv-LV" dirty="0"/>
              <a:t>) 32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643C-7485-AD37-71DB-7BDA28D9A2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69024" cy="54625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986C7-F667-11C0-1CEF-50A9BAD503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623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Apakšvirsraksts/teksts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6F0C2-D53F-9178-2491-5E5DB8E722DF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CC81C52C-9A70-E1D1-1850-8E5C012FD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5327-E0DB-E805-6A9A-9A7EF585D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Headings</a:t>
            </a:r>
            <a:r>
              <a:rPr lang="lv-LV" dirty="0"/>
              <a:t>) 32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74B09-21BD-AE5F-C36D-564D2CEE8A7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8544" y="457200"/>
            <a:ext cx="6136843" cy="54625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Attēls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45E04-9A20-B1A7-C161-38BD5FC107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623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Apakšvirsraksts/teksts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01BCA-BD19-5C71-8174-8C02101459FA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C057953-0E98-0716-E51C-D0B9F50F1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93C69-E704-F47A-F1B8-31BB598A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noProof="0" dirty="0"/>
              <a:t>Virsraksts </a:t>
            </a:r>
            <a:r>
              <a:rPr lang="lv-LV" noProof="0" dirty="0" err="1"/>
              <a:t>Calibri</a:t>
            </a:r>
            <a:r>
              <a:rPr lang="lv-LV" noProof="0" dirty="0"/>
              <a:t> 44 </a:t>
            </a:r>
            <a:r>
              <a:rPr lang="lv-LV" noProof="0" dirty="0" err="1"/>
              <a:t>Bold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34DF8-4F61-21CE-B4EA-B522390F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1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noProof="0" dirty="0"/>
              <a:t>Teksts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Body</a:t>
            </a:r>
            <a:r>
              <a:rPr lang="lv-LV" noProof="0" dirty="0"/>
              <a:t>) 28</a:t>
            </a:r>
            <a:endParaRPr lang="en-GB" noProof="0" dirty="0"/>
          </a:p>
          <a:p>
            <a:pPr lvl="1"/>
            <a:r>
              <a:rPr lang="lv-LV" noProof="0" dirty="0"/>
              <a:t>Uzskaitījuma teksts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Body</a:t>
            </a:r>
            <a:r>
              <a:rPr lang="lv-LV" noProof="0" dirty="0"/>
              <a:t>) 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50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1BBE-A341-4394-8B72-90548660A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Par valsts un pašvaldību iestāžu tīmekļvietņu piekļūstamību un mobilo lietotņu 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dirty="0">
                <a:solidFill>
                  <a:schemeClr val="tx1"/>
                </a:solidFill>
              </a:rPr>
              <a:t>piekļūstamību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B181-127B-242E-9D3E-CF423CFEA90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77733" y="5476672"/>
            <a:ext cx="6544097" cy="1032770"/>
          </a:xfrm>
        </p:spPr>
        <p:txBody>
          <a:bodyPr>
            <a:normAutofit fontScale="85000" lnSpcReduction="20000"/>
          </a:bodyPr>
          <a:lstStyle/>
          <a:p>
            <a:r>
              <a:rPr lang="lv-LV" dirty="0"/>
              <a:t>Invaliditātes lietu nacionālā padome. 19.02.2025. </a:t>
            </a:r>
          </a:p>
          <a:p>
            <a:r>
              <a:rPr lang="lv-LV" dirty="0"/>
              <a:t>Anete Ilves, Diskriminācijas novēršanas nodaļas vadītāja, Tiesībsarga birojs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761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9863-7411-9DDF-C198-90367166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6135"/>
          </a:xfrm>
        </p:spPr>
        <p:txBody>
          <a:bodyPr/>
          <a:lstStyle/>
          <a:p>
            <a:pPr algn="ctr"/>
            <a:br>
              <a:rPr lang="lv-LV" dirty="0"/>
            </a:br>
            <a:r>
              <a:rPr lang="lv-LV" dirty="0"/>
              <a:t>Turpmākā rīcība</a:t>
            </a:r>
          </a:p>
        </p:txBody>
      </p:sp>
    </p:spTree>
    <p:extLst>
      <p:ext uri="{BB962C8B-B14F-4D97-AF65-F5344CB8AC3E}">
        <p14:creationId xmlns:p14="http://schemas.microsoft.com/office/powerpoint/2010/main" val="148200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856F-A05E-31DD-F8CF-345A189B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122"/>
            <a:ext cx="10515600" cy="860560"/>
          </a:xfrm>
        </p:spPr>
        <p:txBody>
          <a:bodyPr>
            <a:normAutofit fontScale="90000"/>
          </a:bodyPr>
          <a:lstStyle/>
          <a:p>
            <a:r>
              <a:rPr lang="lv-LV" dirty="0"/>
              <a:t>SVARĪGI! Tīmekļvietņu piekļūstamība 3 līmeņos</a:t>
            </a:r>
          </a:p>
        </p:txBody>
      </p:sp>
      <p:graphicFrame>
        <p:nvGraphicFramePr>
          <p:cNvPr id="4" name="Content Placeholder 3" descr="Pirmkārt, pašai platformai ir jābūt piekļūstamai, otrkārt, piekļūstamību nodrošina katru tīmekļvietņu administratori, treškārt, ievietotajiem dokumentiem arī ir jabūt piekļūstamiem. ">
            <a:extLst>
              <a:ext uri="{FF2B5EF4-FFF2-40B4-BE49-F238E27FC236}">
                <a16:creationId xmlns:a16="http://schemas.microsoft.com/office/drawing/2014/main" id="{4778E3A3-0632-9584-DDA2-0D87463AD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829227"/>
              </p:ext>
            </p:extLst>
          </p:nvPr>
        </p:nvGraphicFramePr>
        <p:xfrm>
          <a:off x="838200" y="1021405"/>
          <a:ext cx="10515600" cy="487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59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1634-7DCA-EFEF-7EF5-E422ACAA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66" y="162213"/>
            <a:ext cx="10515600" cy="1325563"/>
          </a:xfrm>
        </p:spPr>
        <p:txBody>
          <a:bodyPr/>
          <a:lstStyle/>
          <a:p>
            <a:r>
              <a:rPr lang="lv-LV" dirty="0"/>
              <a:t>SVARĪGI! Darbinieku izpratne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E754-2D38-DD55-07A2-D7E1194B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375285"/>
          </a:xfrm>
        </p:spPr>
        <p:txBody>
          <a:bodyPr/>
          <a:lstStyle/>
          <a:p>
            <a:r>
              <a:rPr lang="lv-LV" dirty="0"/>
              <a:t>Izpratne gan par to, kuras pogas spiest un kādas darbības veikt, gan arī kāpēc ir jāspiež konkrētas pogas un jāveic konkrētas darbības un ko tas dod. 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D2781-5684-EA13-C93A-C0E8BB62B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2460"/>
            <a:ext cx="4061859" cy="2710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E136F-3CDB-DB50-859D-7934A7B77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69" y="3152460"/>
            <a:ext cx="4107597" cy="27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2558-B1F1-3281-ABB0-0E07D644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SVARĪGI! Līdzdalība un iesaiste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CD25-0808-745F-949C-5D7F3BD79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r>
              <a:rPr lang="lv-LV" dirty="0"/>
              <a:t>«</a:t>
            </a:r>
            <a:r>
              <a:rPr lang="lv-LV" b="1" dirty="0"/>
              <a:t>Nekas</a:t>
            </a:r>
            <a:r>
              <a:rPr lang="lv-LV" dirty="0"/>
              <a:t> par mums bez mums»  v «</a:t>
            </a:r>
            <a:r>
              <a:rPr lang="lv-LV" b="1" dirty="0"/>
              <a:t>viss</a:t>
            </a:r>
            <a:r>
              <a:rPr lang="lv-LV" dirty="0"/>
              <a:t> par mums bez mums». </a:t>
            </a:r>
          </a:p>
          <a:p>
            <a:endParaRPr lang="lv-LV" dirty="0"/>
          </a:p>
          <a:p>
            <a:r>
              <a:rPr lang="lv-LV" dirty="0"/>
              <a:t>Platformas izveidē Valsts kanceleja neiesaistīja personas ar invaliditāti vai to pārstāvošās organizācijas. </a:t>
            </a:r>
          </a:p>
        </p:txBody>
      </p:sp>
    </p:spTree>
    <p:extLst>
      <p:ext uri="{BB962C8B-B14F-4D97-AF65-F5344CB8AC3E}">
        <p14:creationId xmlns:p14="http://schemas.microsoft.com/office/powerpoint/2010/main" val="50204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A300-CF8B-087F-1A75-1B3A69DF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27426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57FC-097C-9817-C8D3-610A1A3A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020"/>
          </a:xfrm>
        </p:spPr>
        <p:txBody>
          <a:bodyPr>
            <a:normAutofit fontScale="90000"/>
          </a:bodyPr>
          <a:lstStyle/>
          <a:p>
            <a:r>
              <a:rPr lang="lv-LV" dirty="0"/>
              <a:t>Tīmekļvietņu piekļūstamības direktīva </a:t>
            </a:r>
            <a:r>
              <a:rPr lang="lv-LV" b="1" i="0" dirty="0">
                <a:solidFill>
                  <a:srgbClr val="7030A0"/>
                </a:solidFill>
                <a:effectLst/>
                <a:latin typeface="+mn-lt"/>
              </a:rPr>
              <a:t>2016/2102 (WAD)</a:t>
            </a:r>
            <a:endParaRPr lang="lv-LV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89C69-FA14-8AD2-F6C2-4004BE13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47"/>
            <a:ext cx="11000362" cy="45525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Publiskais sektors (valsts, reģionālā, vietēja līmeņa pārvalde, publiskie tiesību subjekti (apmierina vispārējas vajadzības bez rūpnieciska vai komerciāla rakstura; ir juridiska persona; lielākajā daļā finansē, pārvaldību uzrauga, vadībā ir valsts, reģionālā, vietējā iestāde, citi publisko tiesību subjekti)). </a:t>
            </a:r>
          </a:p>
          <a:p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Tīmekļvietnes/ mobilās lietotnes.</a:t>
            </a:r>
          </a:p>
          <a:p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Pēdējais termiņš – 2021.gada 23.jūnijs.</a:t>
            </a:r>
          </a:p>
        </p:txBody>
      </p:sp>
    </p:spTree>
    <p:extLst>
      <p:ext uri="{BB962C8B-B14F-4D97-AF65-F5344CB8AC3E}">
        <p14:creationId xmlns:p14="http://schemas.microsoft.com/office/powerpoint/2010/main" val="394137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C8B6-13FE-33FE-D054-BA8AFA5B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7"/>
            <a:ext cx="10515600" cy="987020"/>
          </a:xfrm>
        </p:spPr>
        <p:txBody>
          <a:bodyPr/>
          <a:lstStyle/>
          <a:p>
            <a:r>
              <a:rPr lang="lv-LV" dirty="0"/>
              <a:t>Kam jābūt?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4C7D-1849-84F6-ED2F-9A11EFA6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957"/>
            <a:ext cx="10515600" cy="4676843"/>
          </a:xfrm>
        </p:spPr>
        <p:txBody>
          <a:bodyPr/>
          <a:lstStyle/>
          <a:p>
            <a:r>
              <a:rPr lang="lv-LV" dirty="0"/>
              <a:t>1. Piekļūstama publiskas iestādes tīmekļvietne/ mobilā lietotne;</a:t>
            </a:r>
          </a:p>
          <a:p>
            <a:r>
              <a:rPr lang="lv-LV" dirty="0"/>
              <a:t>2. Piekļūstamības paziņojums;</a:t>
            </a:r>
          </a:p>
          <a:p>
            <a:r>
              <a:rPr lang="lv-LV" dirty="0"/>
              <a:t>3. Atsauksmju mehānisms un informācija par to (sūdzībām, visās mājas lapās; </a:t>
            </a:r>
            <a:r>
              <a:rPr lang="lv-LV" b="1" dirty="0"/>
              <a:t>kļūdas ir jālabo katrai iestādei vispirms</a:t>
            </a:r>
            <a:r>
              <a:rPr lang="lv-LV" dirty="0"/>
              <a:t>);</a:t>
            </a:r>
          </a:p>
          <a:p>
            <a:r>
              <a:rPr lang="lv-LV" dirty="0"/>
              <a:t>4. Iestādei saprātīgā laika posmā jāreaģē uz sūdzībām;</a:t>
            </a:r>
          </a:p>
          <a:p>
            <a:r>
              <a:rPr lang="lv-LV" dirty="0"/>
              <a:t>5. Tiesībsargs (ja iestāde nereaģē uz sūdzībām vai neatbild pēc būtības). </a:t>
            </a:r>
          </a:p>
          <a:p>
            <a:endParaRPr lang="lv-LV" dirty="0"/>
          </a:p>
          <a:p>
            <a:r>
              <a:rPr lang="lv-LV" dirty="0"/>
              <a:t>6.Uzraudzība + uzraudzības metodoloģija (VARAM).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8883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D1BE-9B2C-3B73-74EB-8E99A1AD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izveidots?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42514-06F1-3030-BB51-32B60DACD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Tīmekļvietņu vienotā platforma (vienots dizains);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Ir tīmekļvietnes, kas nav uz Platformas.</a:t>
            </a:r>
          </a:p>
        </p:txBody>
      </p:sp>
    </p:spTree>
    <p:extLst>
      <p:ext uri="{BB962C8B-B14F-4D97-AF65-F5344CB8AC3E}">
        <p14:creationId xmlns:p14="http://schemas.microsoft.com/office/powerpoint/2010/main" val="150613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B334-5DE3-719F-38F0-5F24F80E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Tiesībsarga pētījuma mērķis un metodes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FB7F-8DF9-65C6-C907-6E73705C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67" y="1690689"/>
            <a:ext cx="8179341" cy="403674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Izpētīt 15 tīmekļvietnes (</a:t>
            </a:r>
            <a:r>
              <a:rPr lang="lv-LV" b="1" dirty="0"/>
              <a:t>Platforma -12 </a:t>
            </a:r>
            <a:r>
              <a:rPr lang="lv-LV" dirty="0"/>
              <a:t>(VM, LM, IZM, IKVD, NVA, VDEĀVK, VSAA, VDI, VP, Valkas, Dobeles, Krāslavas novada pašvaldība), </a:t>
            </a:r>
            <a:r>
              <a:rPr lang="lv-LV" b="1" dirty="0"/>
              <a:t>citas – 3 </a:t>
            </a:r>
            <a:r>
              <a:rPr lang="lv-LV" dirty="0"/>
              <a:t>(Rīgas Valsts 1.ģimnāzija, SIA «Madonas slimnīca», Vaivari). </a:t>
            </a:r>
          </a:p>
          <a:p>
            <a:r>
              <a:rPr lang="lv-LV" dirty="0"/>
              <a:t>     Atrast vismaz 5 kļūdas.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b="1" dirty="0"/>
              <a:t>Kā atbildīgās institūcijas reaģē uz norādi par piekļūstamības trūkumiem tīmekļvietnēs.</a:t>
            </a:r>
          </a:p>
          <a:p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Situāciju tests: Ernests Ozols. Lietotāja tests, ekrāna lasītāja programmas un tehniskie palīglīdzekļi.</a:t>
            </a:r>
          </a:p>
          <a:p>
            <a:endParaRPr lang="lv-LV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B82FCA-F8D2-2DD3-4503-6B7F69ED2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5711" y="1566153"/>
            <a:ext cx="2628088" cy="42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9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4B39-7F0F-3051-7249-9CA3708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500"/>
            <a:ext cx="10579100" cy="4775200"/>
          </a:xfrm>
        </p:spPr>
        <p:txBody>
          <a:bodyPr/>
          <a:lstStyle/>
          <a:p>
            <a:pPr algn="ctr"/>
            <a:r>
              <a:rPr lang="lv-LV" dirty="0"/>
              <a:t>Rezultāti </a:t>
            </a:r>
          </a:p>
        </p:txBody>
      </p:sp>
    </p:spTree>
    <p:extLst>
      <p:ext uri="{BB962C8B-B14F-4D97-AF65-F5344CB8AC3E}">
        <p14:creationId xmlns:p14="http://schemas.microsoft.com/office/powerpoint/2010/main" val="186661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1EEA-88E4-753F-CE8D-3607609B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Piekļūstamības problemātika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B0C04-C4D2-D2DD-33E4-45997A7A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1"/>
            <a:ext cx="10515600" cy="4470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Pārbaudītas 15, </a:t>
            </a:r>
            <a:r>
              <a:rPr lang="lv-LV" b="1" dirty="0"/>
              <a:t>piekļūstamas - 0</a:t>
            </a:r>
            <a:r>
              <a:rPr lang="lv-LV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Platforma:</a:t>
            </a:r>
          </a:p>
          <a:p>
            <a:r>
              <a:rPr lang="lv-LV" dirty="0"/>
              <a:t>	-Ja Platformas struktūrā ir piekļūstamības kļūda, visās tīmekļvietnēs ir tādas pašas kļūdas. H1 virsraksts. </a:t>
            </a:r>
          </a:p>
          <a:p>
            <a:r>
              <a:rPr lang="lv-LV" dirty="0"/>
              <a:t>	- Populārākās kļūdas – alternatīvais teksts, kontaktinformācijas piekļuve, nav pieejamības rīku vispār, nepareiza audio atskaņošana.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Ārpus Platformas – virsrakstu hierarhija, alternatīvais teksts, valsts valoda.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Dažādas pārlūkprogrammas – dažāda piekļūstamība. </a:t>
            </a:r>
          </a:p>
        </p:txBody>
      </p:sp>
    </p:spTree>
    <p:extLst>
      <p:ext uri="{BB962C8B-B14F-4D97-AF65-F5344CB8AC3E}">
        <p14:creationId xmlns:p14="http://schemas.microsoft.com/office/powerpoint/2010/main" val="235549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D85EB-3BFF-C7E4-A8AB-8CED37A4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8FE8-D296-EF5E-BE26-26A44A3B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Situāciju tests – Ernests Ozols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B1C2-880C-4DC1-8848-D0E6F649B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1"/>
            <a:ext cx="7994515" cy="4470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12 no 15 atbildēja 1 mēneša laikā (neatbildēja – Dobeles novada pašvaldība, IZM un SIA «Madonas slimnīca»). Termiņš – no vienas dienas – 1 mēnesim.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Bija iestādes, kas izlaboja kļūdas, atbildēja pēc būtības.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Informēja Platformas uzturētāju par Platformas kļūdām. Termiņš 2025./2026.gads.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Nesaprot problēmu, atbilde ne pēc būtības – LM, IKVD, Rīgas Valsts 1.ģimnāzija. 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A2251-3383-0116-90AA-68ACF6D9A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287" y="1625231"/>
            <a:ext cx="262760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2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7FB-AE52-A187-ED83-8A2DD094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Piekļūstamības paziņojumi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31C6-6B4A-E153-717E-DCC33FCF9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Visās Platformas tīmekļvietnēs, izņemot VDI. 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lv-LV" dirty="0"/>
              <a:t>Konkrēta par piekļūstamību atbildīgā persona (6) gadījumos – nenozīmē, ka atbilde tiks saņemta. 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lv-LV" dirty="0"/>
              <a:t>Ne visās tīmekļvietnēs PP atrodas vienā vietā (VP).</a:t>
            </a:r>
          </a:p>
          <a:p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Ārpus Platformas – nav piekļūstamības paziņojumu. </a:t>
            </a:r>
          </a:p>
        </p:txBody>
      </p:sp>
    </p:spTree>
    <p:extLst>
      <p:ext uri="{BB962C8B-B14F-4D97-AF65-F5344CB8AC3E}">
        <p14:creationId xmlns:p14="http://schemas.microsoft.com/office/powerpoint/2010/main" val="38423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iesībsarga birojs">
      <a:dk1>
        <a:sysClr val="windowText" lastClr="000000"/>
      </a:dk1>
      <a:lt1>
        <a:sysClr val="window" lastClr="FFFFFF"/>
      </a:lt1>
      <a:dk2>
        <a:srgbClr val="636466"/>
      </a:dk2>
      <a:lt2>
        <a:srgbClr val="3F4042"/>
      </a:lt2>
      <a:accent1>
        <a:srgbClr val="8CC63F"/>
      </a:accent1>
      <a:accent2>
        <a:srgbClr val="662D91"/>
      </a:accent2>
      <a:accent3>
        <a:srgbClr val="6364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esibsarga-birojs-LV.potx" id="{CA918A67-6A32-42F7-8D5E-9D48245CABCC}" vid="{F30A9431-1E7E-46E4-A1C0-872BD823D8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Tiesibsarga-birojs-LV</Template>
  <TotalTime>907</TotalTime>
  <Words>572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Par valsts un pašvaldību iestāžu tīmekļvietņu piekļūstamību un mobilo lietotņu  piekļūstamību</vt:lpstr>
      <vt:lpstr>Tīmekļvietņu piekļūstamības direktīva 2016/2102 (WAD)</vt:lpstr>
      <vt:lpstr>Kam jābūt? </vt:lpstr>
      <vt:lpstr>Kas ir izveidots? </vt:lpstr>
      <vt:lpstr>Tiesībsarga pētījuma mērķis un metodes </vt:lpstr>
      <vt:lpstr>Rezultāti </vt:lpstr>
      <vt:lpstr>Piekļūstamības problemātika</vt:lpstr>
      <vt:lpstr>Situāciju tests – Ernests Ozols</vt:lpstr>
      <vt:lpstr>Piekļūstamības paziņojumi</vt:lpstr>
      <vt:lpstr> Turpmākā rīcība</vt:lpstr>
      <vt:lpstr>SVARĪGI! Tīmekļvietņu piekļūstamība 3 līmeņos</vt:lpstr>
      <vt:lpstr>SVARĪGI! Darbinieku izpratne</vt:lpstr>
      <vt:lpstr>SVARĪGI! Līdzdalība un iesaiste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Ruta Silina</dc:creator>
  <cp:lastModifiedBy>Anete Ilves</cp:lastModifiedBy>
  <cp:revision>22</cp:revision>
  <dcterms:created xsi:type="dcterms:W3CDTF">2024-08-06T08:35:14Z</dcterms:created>
  <dcterms:modified xsi:type="dcterms:W3CDTF">2025-02-18T13:59:19Z</dcterms:modified>
</cp:coreProperties>
</file>