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73" r:id="rId1"/>
    <p:sldMasterId id="2147483779" r:id="rId2"/>
  </p:sldMasterIdLst>
  <p:notesMasterIdLst>
    <p:notesMasterId r:id="rId59"/>
  </p:notesMasterIdLst>
  <p:sldIdLst>
    <p:sldId id="4669" r:id="rId3"/>
    <p:sldId id="4670" r:id="rId4"/>
    <p:sldId id="4680" r:id="rId5"/>
    <p:sldId id="2145706424" r:id="rId6"/>
    <p:sldId id="2145706425" r:id="rId7"/>
    <p:sldId id="2145706426" r:id="rId8"/>
    <p:sldId id="2145706427" r:id="rId9"/>
    <p:sldId id="2145706428" r:id="rId10"/>
    <p:sldId id="4672" r:id="rId11"/>
    <p:sldId id="257" r:id="rId12"/>
    <p:sldId id="4673" r:id="rId13"/>
    <p:sldId id="501" r:id="rId14"/>
    <p:sldId id="320" r:id="rId15"/>
    <p:sldId id="3980" r:id="rId16"/>
    <p:sldId id="3981" r:id="rId17"/>
    <p:sldId id="3978" r:id="rId18"/>
    <p:sldId id="3982" r:id="rId19"/>
    <p:sldId id="323" r:id="rId20"/>
    <p:sldId id="266" r:id="rId21"/>
    <p:sldId id="4674" r:id="rId22"/>
    <p:sldId id="4681" r:id="rId23"/>
    <p:sldId id="4675" r:id="rId24"/>
    <p:sldId id="4682" r:id="rId25"/>
    <p:sldId id="4683" r:id="rId26"/>
    <p:sldId id="4677" r:id="rId27"/>
    <p:sldId id="258" r:id="rId28"/>
    <p:sldId id="259" r:id="rId29"/>
    <p:sldId id="260" r:id="rId30"/>
    <p:sldId id="261" r:id="rId31"/>
    <p:sldId id="4676" r:id="rId32"/>
    <p:sldId id="340" r:id="rId33"/>
    <p:sldId id="343" r:id="rId34"/>
    <p:sldId id="346" r:id="rId35"/>
    <p:sldId id="4678" r:id="rId36"/>
    <p:sldId id="2145706420" r:id="rId37"/>
    <p:sldId id="2145706421" r:id="rId38"/>
    <p:sldId id="2145706422" r:id="rId39"/>
    <p:sldId id="2145706402" r:id="rId40"/>
    <p:sldId id="2145706413" r:id="rId41"/>
    <p:sldId id="2145706414" r:id="rId42"/>
    <p:sldId id="2145706415" r:id="rId43"/>
    <p:sldId id="2145706418" r:id="rId44"/>
    <p:sldId id="2145706419" r:id="rId45"/>
    <p:sldId id="4679" r:id="rId46"/>
    <p:sldId id="2145706423" r:id="rId47"/>
    <p:sldId id="2145706429" r:id="rId48"/>
    <p:sldId id="2145706430" r:id="rId49"/>
    <p:sldId id="2145706431" r:id="rId50"/>
    <p:sldId id="2145706432" r:id="rId51"/>
    <p:sldId id="2145706433" r:id="rId52"/>
    <p:sldId id="2145706434" r:id="rId53"/>
    <p:sldId id="2145706435" r:id="rId54"/>
    <p:sldId id="2145706436" r:id="rId55"/>
    <p:sldId id="2145706437" r:id="rId56"/>
    <p:sldId id="2145706438" r:id="rId57"/>
    <p:sldId id="4216" r:id="rId58"/>
  </p:sldIdLst>
  <p:sldSz cx="11518900" cy="6483350"/>
  <p:notesSz cx="11518900" cy="64833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CFE9"/>
    <a:srgbClr val="C0A1D3"/>
    <a:srgbClr val="E29AD9"/>
    <a:srgbClr val="A12F93"/>
    <a:srgbClr val="4E366E"/>
    <a:srgbClr val="E8AEE1"/>
    <a:srgbClr val="2A5444"/>
    <a:srgbClr val="000000"/>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Vidējs stils 2 - izcēlum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93690" autoAdjust="0"/>
  </p:normalViewPr>
  <p:slideViewPr>
    <p:cSldViewPr>
      <p:cViewPr varScale="1">
        <p:scale>
          <a:sx n="115" d="100"/>
          <a:sy n="115" d="100"/>
        </p:scale>
        <p:origin x="636" y="102"/>
      </p:cViewPr>
      <p:guideLst>
        <p:guide orient="horz" pos="2880"/>
        <p:guide pos="2160"/>
      </p:guideLst>
    </p:cSldViewPr>
  </p:slideViewPr>
  <p:outlineViewPr>
    <p:cViewPr>
      <p:scale>
        <a:sx n="33" d="100"/>
        <a:sy n="33" d="100"/>
      </p:scale>
      <p:origin x="0" y="-400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
          <c:y val="0.10114350951564322"/>
          <c:w val="0.93603432143678333"/>
          <c:h val="0.93637006478001095"/>
        </c:manualLayout>
      </c:layout>
      <c:doughnutChart>
        <c:varyColors val="1"/>
        <c:dLbls>
          <c:showLegendKey val="0"/>
          <c:showVal val="0"/>
          <c:showCatName val="0"/>
          <c:showSerName val="0"/>
          <c:showPercent val="1"/>
          <c:showBubbleSize val="0"/>
          <c:showLeaderLines val="0"/>
        </c:dLbls>
        <c:firstSliceAng val="0"/>
        <c:holeSize val="50"/>
      </c:doughnutChart>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v-LV"/>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
          <c:y val="0.10114350951564322"/>
          <c:w val="0.93603432143678333"/>
          <c:h val="0.93637006478001095"/>
        </c:manualLayout>
      </c:layout>
      <c:doughnutChart>
        <c:varyColors val="1"/>
        <c:dLbls>
          <c:showLegendKey val="0"/>
          <c:showVal val="0"/>
          <c:showCatName val="0"/>
          <c:showSerName val="0"/>
          <c:showPercent val="1"/>
          <c:showBubbleSize val="0"/>
          <c:showLeaderLines val="0"/>
        </c:dLbls>
        <c:firstSliceAng val="0"/>
        <c:holeSize val="50"/>
      </c:doughnutChart>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colors2.xml><?xml version="1.0" encoding="utf-8"?>
<cs:colorStyle xmlns:cs="http://schemas.microsoft.com/office/drawing/2012/chartStyle" xmlns:a="http://schemas.openxmlformats.org/drawingml/2006/main" meth="withinLinearReversed" id="26">
  <a:schemeClr val="accent6"/>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B7791D-FBC7-4BE3-A8B7-659813CAD35F}" type="doc">
      <dgm:prSet loTypeId="urn:microsoft.com/office/officeart/2005/8/layout/vProcess5" loCatId="process" qsTypeId="urn:microsoft.com/office/officeart/2005/8/quickstyle/simple3" qsCatId="simple" csTypeId="urn:microsoft.com/office/officeart/2005/8/colors/accent1_2" csCatId="accent1" phldr="1"/>
      <dgm:spPr/>
      <dgm:t>
        <a:bodyPr/>
        <a:lstStyle/>
        <a:p>
          <a:endParaRPr lang="en-US"/>
        </a:p>
      </dgm:t>
    </dgm:pt>
    <dgm:pt modelId="{E7A8B4B8-D6FA-403E-ACF1-2D1D3BB7AB56}">
      <dgm:prSet phldrT="[Text]" custT="1"/>
      <dgm:spPr>
        <a:solidFill>
          <a:srgbClr val="DFCFE9"/>
        </a:solidFill>
      </dgm:spPr>
      <dgm:t>
        <a:bodyPr/>
        <a:lstStyle/>
        <a:p>
          <a:r>
            <a:rPr lang="lv-LV" sz="1400" b="1" dirty="0">
              <a:solidFill>
                <a:srgbClr val="7030A0"/>
              </a:solidFill>
              <a:latin typeface="Verdana" panose="020B0604030504040204" pitchFamily="34" charset="0"/>
              <a:ea typeface="Verdana" panose="020B0604030504040204" pitchFamily="34" charset="0"/>
            </a:rPr>
            <a:t>AST apmaiņas sistēmas apraksta izstrāde</a:t>
          </a:r>
          <a:r>
            <a:rPr lang="lv-LV" sz="1400" dirty="0">
              <a:solidFill>
                <a:srgbClr val="7030A0"/>
              </a:solidFill>
              <a:latin typeface="Verdana" panose="020B0604030504040204" pitchFamily="34" charset="0"/>
              <a:ea typeface="Verdana" panose="020B0604030504040204" pitchFamily="34" charset="0"/>
            </a:rPr>
            <a:t>, t.sk. izpētes par AST izglītības programmu apguvei veikšana un RUMIS uzlabojumu veikšana AST reģistrācijai</a:t>
          </a:r>
        </a:p>
      </dgm:t>
    </dgm:pt>
    <dgm:pt modelId="{4050436E-28C6-4A0F-B548-3F2C5C4CC9B2}" type="parTrans" cxnId="{C13BC23E-2E99-4C05-9033-FC0041E00138}">
      <dgm:prSet/>
      <dgm:spPr/>
      <dgm:t>
        <a:bodyPr/>
        <a:lstStyle/>
        <a:p>
          <a:endParaRPr lang="en-US"/>
        </a:p>
      </dgm:t>
    </dgm:pt>
    <dgm:pt modelId="{109277A9-007D-435E-B74E-01D2B18C2837}" type="sibTrans" cxnId="{C13BC23E-2E99-4C05-9033-FC0041E00138}">
      <dgm:prSet/>
      <dgm:spPr>
        <a:solidFill>
          <a:schemeClr val="bg1">
            <a:lumMod val="75000"/>
            <a:alpha val="90000"/>
          </a:schemeClr>
        </a:solidFill>
        <a:ln>
          <a:solidFill>
            <a:srgbClr val="C0A1D3">
              <a:alpha val="90000"/>
            </a:srgbClr>
          </a:solidFill>
        </a:ln>
      </dgm:spPr>
      <dgm:t>
        <a:bodyPr/>
        <a:lstStyle/>
        <a:p>
          <a:endParaRPr lang="en-US"/>
        </a:p>
      </dgm:t>
    </dgm:pt>
    <dgm:pt modelId="{BED245E7-B0E3-4754-BE15-BB3FF2BD5792}">
      <dgm:prSet phldrT="[Text]" custT="1"/>
      <dgm:spPr>
        <a:solidFill>
          <a:srgbClr val="DFCFE9"/>
        </a:solidFill>
      </dgm:spPr>
      <dgm:t>
        <a:bodyPr/>
        <a:lstStyle/>
        <a:p>
          <a:r>
            <a:rPr lang="lv-LV" sz="1400" dirty="0">
              <a:solidFill>
                <a:srgbClr val="7030A0"/>
              </a:solidFill>
              <a:latin typeface="Verdana" panose="020B0604030504040204" pitchFamily="34" charset="0"/>
              <a:ea typeface="Verdana" panose="020B0604030504040204" pitchFamily="34" charset="0"/>
            </a:rPr>
            <a:t>AST apmaiņas fonda izveide (</a:t>
          </a:r>
          <a:r>
            <a:rPr lang="lv-LV" sz="1400" b="1" dirty="0">
              <a:solidFill>
                <a:srgbClr val="7030A0"/>
              </a:solidFill>
              <a:latin typeface="Verdana" panose="020B0604030504040204" pitchFamily="34" charset="0"/>
              <a:ea typeface="Verdana" panose="020B0604030504040204" pitchFamily="34" charset="0"/>
            </a:rPr>
            <a:t>AST iegāde</a:t>
          </a:r>
          <a:r>
            <a:rPr lang="lv-LV" sz="1400" dirty="0">
              <a:solidFill>
                <a:srgbClr val="7030A0"/>
              </a:solidFill>
              <a:latin typeface="Verdana" panose="020B0604030504040204" pitchFamily="34" charset="0"/>
              <a:ea typeface="Verdana" panose="020B0604030504040204" pitchFamily="34" charset="0"/>
            </a:rPr>
            <a:t>)</a:t>
          </a:r>
          <a:endParaRPr lang="en-US" sz="1400" dirty="0">
            <a:solidFill>
              <a:srgbClr val="7030A0"/>
            </a:solidFill>
            <a:latin typeface="Verdana" panose="020B0604030504040204" pitchFamily="34" charset="0"/>
            <a:ea typeface="Verdana" panose="020B0604030504040204" pitchFamily="34" charset="0"/>
          </a:endParaRPr>
        </a:p>
      </dgm:t>
    </dgm:pt>
    <dgm:pt modelId="{A225979B-862F-4B52-9709-8F8FE1743420}" type="parTrans" cxnId="{A4230122-263D-4C1D-A572-1032DB0A7618}">
      <dgm:prSet/>
      <dgm:spPr/>
      <dgm:t>
        <a:bodyPr/>
        <a:lstStyle/>
        <a:p>
          <a:endParaRPr lang="en-US"/>
        </a:p>
      </dgm:t>
    </dgm:pt>
    <dgm:pt modelId="{8084A122-FB6D-420C-BAA3-B78778374CD7}" type="sibTrans" cxnId="{A4230122-263D-4C1D-A572-1032DB0A7618}">
      <dgm:prSet/>
      <dgm:spPr>
        <a:solidFill>
          <a:schemeClr val="bg1">
            <a:lumMod val="75000"/>
            <a:alpha val="90000"/>
          </a:schemeClr>
        </a:solidFill>
        <a:ln>
          <a:solidFill>
            <a:srgbClr val="C0A1D3">
              <a:alpha val="90000"/>
            </a:srgbClr>
          </a:solidFill>
        </a:ln>
      </dgm:spPr>
      <dgm:t>
        <a:bodyPr/>
        <a:lstStyle/>
        <a:p>
          <a:endParaRPr lang="en-US"/>
        </a:p>
      </dgm:t>
    </dgm:pt>
    <dgm:pt modelId="{EAD5365D-D553-41C4-B046-8AB4E161F88B}">
      <dgm:prSet phldrT="[Text]" custT="1"/>
      <dgm:spPr>
        <a:solidFill>
          <a:srgbClr val="DFCFE9"/>
        </a:solidFill>
      </dgm:spPr>
      <dgm:t>
        <a:bodyPr/>
        <a:lstStyle/>
        <a:p>
          <a:pPr algn="just"/>
          <a:r>
            <a:rPr lang="lv-LV" sz="1200" dirty="0">
              <a:solidFill>
                <a:srgbClr val="7030A0"/>
              </a:solidFill>
              <a:latin typeface="Verdana" panose="020B0604030504040204" pitchFamily="34" charset="0"/>
              <a:ea typeface="Verdana" panose="020B0604030504040204" pitchFamily="34" charset="0"/>
            </a:rPr>
            <a:t>Sadarbības partneru piesaiste un </a:t>
          </a:r>
          <a:r>
            <a:rPr lang="lv-LV" sz="1200" b="0" i="0" dirty="0" err="1">
              <a:solidFill>
                <a:srgbClr val="7030A0"/>
              </a:solidFill>
              <a:latin typeface="Verdana" panose="020B0604030504040204" pitchFamily="34" charset="0"/>
              <a:ea typeface="Verdana" panose="020B0604030504040204" pitchFamily="34" charset="0"/>
            </a:rPr>
            <a:t>asistīvo</a:t>
          </a:r>
          <a:r>
            <a:rPr lang="lv-LV" sz="1200" b="0" i="0" dirty="0">
              <a:solidFill>
                <a:srgbClr val="7030A0"/>
              </a:solidFill>
              <a:latin typeface="Verdana" panose="020B0604030504040204" pitchFamily="34" charset="0"/>
              <a:ea typeface="Verdana" panose="020B0604030504040204" pitchFamily="34" charset="0"/>
            </a:rPr>
            <a:t> tehnoloģiju apmaiņas sistēmas darbības nodrošināšanā </a:t>
          </a:r>
          <a:r>
            <a:rPr lang="lv-LV" sz="1200" b="1" i="0" dirty="0">
              <a:solidFill>
                <a:srgbClr val="7030A0"/>
              </a:solidFill>
              <a:latin typeface="Verdana" panose="020B0604030504040204" pitchFamily="34" charset="0"/>
              <a:ea typeface="Verdana" panose="020B0604030504040204" pitchFamily="34" charset="0"/>
            </a:rPr>
            <a:t>iesaistīto speciālistu un izglītības iestāžu darbinieku izglītošana</a:t>
          </a:r>
          <a:r>
            <a:rPr lang="lv-LV" sz="1200" b="0" i="0" dirty="0">
              <a:solidFill>
                <a:srgbClr val="7030A0"/>
              </a:solidFill>
              <a:latin typeface="Verdana" panose="020B0604030504040204" pitchFamily="34" charset="0"/>
              <a:ea typeface="Verdana" panose="020B0604030504040204" pitchFamily="34" charset="0"/>
            </a:rPr>
            <a:t>, kā arī izglītojamo likumisko pārstāvju konsultācijas par izglītojamam izsniegto </a:t>
          </a:r>
          <a:r>
            <a:rPr lang="lv-LV" sz="1200" b="0" i="0" dirty="0" err="1">
              <a:solidFill>
                <a:srgbClr val="7030A0"/>
              </a:solidFill>
              <a:latin typeface="Verdana" panose="020B0604030504040204" pitchFamily="34" charset="0"/>
              <a:ea typeface="Verdana" panose="020B0604030504040204" pitchFamily="34" charset="0"/>
            </a:rPr>
            <a:t>asistīvo</a:t>
          </a:r>
          <a:r>
            <a:rPr lang="lv-LV" sz="1200" b="0" i="0" dirty="0">
              <a:solidFill>
                <a:srgbClr val="7030A0"/>
              </a:solidFill>
              <a:latin typeface="Verdana" panose="020B0604030504040204" pitchFamily="34" charset="0"/>
              <a:ea typeface="Verdana" panose="020B0604030504040204" pitchFamily="34" charset="0"/>
            </a:rPr>
            <a:t> tehnoloģiju lietošanu; </a:t>
          </a:r>
          <a:endParaRPr lang="en-US" sz="1200" dirty="0">
            <a:solidFill>
              <a:srgbClr val="7030A0"/>
            </a:solidFill>
            <a:latin typeface="Verdana" panose="020B0604030504040204" pitchFamily="34" charset="0"/>
            <a:ea typeface="Verdana" panose="020B0604030504040204" pitchFamily="34" charset="0"/>
          </a:endParaRPr>
        </a:p>
      </dgm:t>
    </dgm:pt>
    <dgm:pt modelId="{E4AFF217-F367-422F-8304-A4C22E91D921}" type="parTrans" cxnId="{FAAC8390-D9CE-44F7-A4BD-87B507BD055F}">
      <dgm:prSet/>
      <dgm:spPr/>
      <dgm:t>
        <a:bodyPr/>
        <a:lstStyle/>
        <a:p>
          <a:endParaRPr lang="en-US"/>
        </a:p>
      </dgm:t>
    </dgm:pt>
    <dgm:pt modelId="{E6F7E61F-7DDE-4346-BFBF-746C98640117}" type="sibTrans" cxnId="{FAAC8390-D9CE-44F7-A4BD-87B507BD055F}">
      <dgm:prSet/>
      <dgm:spPr>
        <a:solidFill>
          <a:schemeClr val="bg1">
            <a:lumMod val="75000"/>
            <a:alpha val="90000"/>
          </a:schemeClr>
        </a:solidFill>
        <a:ln>
          <a:solidFill>
            <a:srgbClr val="C0A1D3">
              <a:alpha val="90000"/>
            </a:srgbClr>
          </a:solidFill>
        </a:ln>
      </dgm:spPr>
      <dgm:t>
        <a:bodyPr/>
        <a:lstStyle/>
        <a:p>
          <a:endParaRPr lang="en-US"/>
        </a:p>
      </dgm:t>
    </dgm:pt>
    <dgm:pt modelId="{F26D73AB-D8CE-4381-877D-E1B475A27DB5}">
      <dgm:prSet custT="1"/>
      <dgm:spPr>
        <a:solidFill>
          <a:srgbClr val="DFCFE9"/>
        </a:solidFill>
      </dgm:spPr>
      <dgm:t>
        <a:bodyPr/>
        <a:lstStyle/>
        <a:p>
          <a:r>
            <a:rPr lang="lv-LV" sz="1400" b="0" dirty="0">
              <a:solidFill>
                <a:srgbClr val="7030A0"/>
              </a:solidFill>
              <a:latin typeface="Verdana" panose="020B0604030504040204" pitchFamily="34" charset="0"/>
              <a:ea typeface="Verdana" panose="020B0604030504040204" pitchFamily="34" charset="0"/>
            </a:rPr>
            <a:t>Pilotprojekta</a:t>
          </a:r>
          <a:r>
            <a:rPr lang="lv-LV" sz="1400" b="1" dirty="0">
              <a:solidFill>
                <a:srgbClr val="7030A0"/>
              </a:solidFill>
              <a:latin typeface="Verdana" panose="020B0604030504040204" pitchFamily="34" charset="0"/>
              <a:ea typeface="Verdana" panose="020B0604030504040204" pitchFamily="34" charset="0"/>
            </a:rPr>
            <a:t> rezultātu izvērtēšana</a:t>
          </a:r>
          <a:endParaRPr lang="en-US" sz="1400" dirty="0">
            <a:solidFill>
              <a:srgbClr val="7030A0"/>
            </a:solidFill>
            <a:latin typeface="Verdana" panose="020B0604030504040204" pitchFamily="34" charset="0"/>
            <a:ea typeface="Verdana" panose="020B0604030504040204" pitchFamily="34" charset="0"/>
          </a:endParaRPr>
        </a:p>
      </dgm:t>
    </dgm:pt>
    <dgm:pt modelId="{0A58D3D8-0DEC-4172-B688-DD55A605FA56}" type="parTrans" cxnId="{8D039F59-FB08-4D10-AA26-C1E3AF7EE784}">
      <dgm:prSet/>
      <dgm:spPr/>
      <dgm:t>
        <a:bodyPr/>
        <a:lstStyle/>
        <a:p>
          <a:endParaRPr lang="en-US"/>
        </a:p>
      </dgm:t>
    </dgm:pt>
    <dgm:pt modelId="{97134F47-7E97-460B-9404-A95B0815E1D7}" type="sibTrans" cxnId="{8D039F59-FB08-4D10-AA26-C1E3AF7EE784}">
      <dgm:prSet/>
      <dgm:spPr/>
      <dgm:t>
        <a:bodyPr/>
        <a:lstStyle/>
        <a:p>
          <a:endParaRPr lang="en-US"/>
        </a:p>
      </dgm:t>
    </dgm:pt>
    <dgm:pt modelId="{AFE69D5A-9C97-4984-8038-B54EED3C154C}">
      <dgm:prSet custT="1"/>
      <dgm:spPr>
        <a:solidFill>
          <a:srgbClr val="DFCFE9"/>
        </a:solidFill>
      </dgm:spPr>
      <dgm:t>
        <a:bodyPr/>
        <a:lstStyle/>
        <a:p>
          <a:r>
            <a:rPr lang="lv-LV" sz="1400" b="0" dirty="0">
              <a:solidFill>
                <a:srgbClr val="7030A0"/>
              </a:solidFill>
              <a:latin typeface="Verdana" panose="020B0604030504040204" pitchFamily="34" charset="0"/>
              <a:ea typeface="Verdana" panose="020B0604030504040204" pitchFamily="34" charset="0"/>
            </a:rPr>
            <a:t>Pilotprojekta</a:t>
          </a:r>
          <a:r>
            <a:rPr lang="lv-LV" sz="1400" b="1" dirty="0">
              <a:solidFill>
                <a:srgbClr val="7030A0"/>
              </a:solidFill>
              <a:latin typeface="Verdana" panose="020B0604030504040204" pitchFamily="34" charset="0"/>
              <a:ea typeface="Verdana" panose="020B0604030504040204" pitchFamily="34" charset="0"/>
            </a:rPr>
            <a:t> īstenošana izglītības iestādēs</a:t>
          </a:r>
          <a:endParaRPr lang="en-US" sz="1400" dirty="0">
            <a:solidFill>
              <a:srgbClr val="7030A0"/>
            </a:solidFill>
            <a:latin typeface="Verdana" panose="020B0604030504040204" pitchFamily="34" charset="0"/>
            <a:ea typeface="Verdana" panose="020B0604030504040204" pitchFamily="34" charset="0"/>
          </a:endParaRPr>
        </a:p>
      </dgm:t>
    </dgm:pt>
    <dgm:pt modelId="{DDA44EFF-35F3-42D5-8588-46248CD98FEE}" type="parTrans" cxnId="{C431AE2B-3BEA-45A7-A34C-6C636F5BD799}">
      <dgm:prSet/>
      <dgm:spPr/>
      <dgm:t>
        <a:bodyPr/>
        <a:lstStyle/>
        <a:p>
          <a:endParaRPr lang="en-US"/>
        </a:p>
      </dgm:t>
    </dgm:pt>
    <dgm:pt modelId="{6B03D10D-5A9C-4A76-9F5E-291FD70A0FF8}" type="sibTrans" cxnId="{C431AE2B-3BEA-45A7-A34C-6C636F5BD799}">
      <dgm:prSet/>
      <dgm:spPr>
        <a:solidFill>
          <a:schemeClr val="bg1">
            <a:lumMod val="75000"/>
            <a:alpha val="90000"/>
          </a:schemeClr>
        </a:solidFill>
        <a:ln>
          <a:solidFill>
            <a:srgbClr val="C0A1D3">
              <a:alpha val="90000"/>
            </a:srgbClr>
          </a:solidFill>
        </a:ln>
      </dgm:spPr>
      <dgm:t>
        <a:bodyPr/>
        <a:lstStyle/>
        <a:p>
          <a:endParaRPr lang="en-US"/>
        </a:p>
      </dgm:t>
    </dgm:pt>
    <dgm:pt modelId="{292FC24B-04E6-4355-8C75-D7C13C895F1A}" type="pres">
      <dgm:prSet presAssocID="{5CB7791D-FBC7-4BE3-A8B7-659813CAD35F}" presName="outerComposite" presStyleCnt="0">
        <dgm:presLayoutVars>
          <dgm:chMax val="5"/>
          <dgm:dir/>
          <dgm:resizeHandles val="exact"/>
        </dgm:presLayoutVars>
      </dgm:prSet>
      <dgm:spPr/>
      <dgm:t>
        <a:bodyPr/>
        <a:lstStyle/>
        <a:p>
          <a:endParaRPr lang="lv-LV"/>
        </a:p>
      </dgm:t>
    </dgm:pt>
    <dgm:pt modelId="{195C6A33-2B16-45AF-BC8A-830B01E78C63}" type="pres">
      <dgm:prSet presAssocID="{5CB7791D-FBC7-4BE3-A8B7-659813CAD35F}" presName="dummyMaxCanvas" presStyleCnt="0">
        <dgm:presLayoutVars/>
      </dgm:prSet>
      <dgm:spPr/>
    </dgm:pt>
    <dgm:pt modelId="{AD2D2DA7-5448-4EBA-AEA9-644C975C5559}" type="pres">
      <dgm:prSet presAssocID="{5CB7791D-FBC7-4BE3-A8B7-659813CAD35F}" presName="FiveNodes_1" presStyleLbl="node1" presStyleIdx="0" presStyleCnt="5">
        <dgm:presLayoutVars>
          <dgm:bulletEnabled val="1"/>
        </dgm:presLayoutVars>
      </dgm:prSet>
      <dgm:spPr/>
      <dgm:t>
        <a:bodyPr/>
        <a:lstStyle/>
        <a:p>
          <a:endParaRPr lang="lv-LV"/>
        </a:p>
      </dgm:t>
    </dgm:pt>
    <dgm:pt modelId="{530EC868-40A3-453E-B044-1C34BDE04F0A}" type="pres">
      <dgm:prSet presAssocID="{5CB7791D-FBC7-4BE3-A8B7-659813CAD35F}" presName="FiveNodes_2" presStyleLbl="node1" presStyleIdx="1" presStyleCnt="5" custScaleX="108583" custLinFactNeighborX="378" custLinFactNeighborY="-132">
        <dgm:presLayoutVars>
          <dgm:bulletEnabled val="1"/>
        </dgm:presLayoutVars>
      </dgm:prSet>
      <dgm:spPr/>
      <dgm:t>
        <a:bodyPr/>
        <a:lstStyle/>
        <a:p>
          <a:endParaRPr lang="lv-LV"/>
        </a:p>
      </dgm:t>
    </dgm:pt>
    <dgm:pt modelId="{1EDF1863-17EE-4244-AAE4-8280854592AE}" type="pres">
      <dgm:prSet presAssocID="{5CB7791D-FBC7-4BE3-A8B7-659813CAD35F}" presName="FiveNodes_3" presStyleLbl="node1" presStyleIdx="2" presStyleCnt="5" custScaleX="116769">
        <dgm:presLayoutVars>
          <dgm:bulletEnabled val="1"/>
        </dgm:presLayoutVars>
      </dgm:prSet>
      <dgm:spPr/>
      <dgm:t>
        <a:bodyPr/>
        <a:lstStyle/>
        <a:p>
          <a:endParaRPr lang="lv-LV"/>
        </a:p>
      </dgm:t>
    </dgm:pt>
    <dgm:pt modelId="{447D8A3B-F301-4DED-BAEA-DA2EA1F3953E}" type="pres">
      <dgm:prSet presAssocID="{5CB7791D-FBC7-4BE3-A8B7-659813CAD35F}" presName="FiveNodes_4" presStyleLbl="node1" presStyleIdx="3" presStyleCnt="5" custScaleX="117492">
        <dgm:presLayoutVars>
          <dgm:bulletEnabled val="1"/>
        </dgm:presLayoutVars>
      </dgm:prSet>
      <dgm:spPr/>
      <dgm:t>
        <a:bodyPr/>
        <a:lstStyle/>
        <a:p>
          <a:endParaRPr lang="lv-LV"/>
        </a:p>
      </dgm:t>
    </dgm:pt>
    <dgm:pt modelId="{80E3590C-3503-4FB2-890C-EE11883A1D4E}" type="pres">
      <dgm:prSet presAssocID="{5CB7791D-FBC7-4BE3-A8B7-659813CAD35F}" presName="FiveNodes_5" presStyleLbl="node1" presStyleIdx="4" presStyleCnt="5" custScaleX="118868">
        <dgm:presLayoutVars>
          <dgm:bulletEnabled val="1"/>
        </dgm:presLayoutVars>
      </dgm:prSet>
      <dgm:spPr/>
      <dgm:t>
        <a:bodyPr/>
        <a:lstStyle/>
        <a:p>
          <a:endParaRPr lang="lv-LV"/>
        </a:p>
      </dgm:t>
    </dgm:pt>
    <dgm:pt modelId="{AC318F49-E066-4AF2-91C8-BC34A81F7CDE}" type="pres">
      <dgm:prSet presAssocID="{5CB7791D-FBC7-4BE3-A8B7-659813CAD35F}" presName="FiveConn_1-2" presStyleLbl="fgAccFollowNode1" presStyleIdx="0" presStyleCnt="4">
        <dgm:presLayoutVars>
          <dgm:bulletEnabled val="1"/>
        </dgm:presLayoutVars>
      </dgm:prSet>
      <dgm:spPr/>
      <dgm:t>
        <a:bodyPr/>
        <a:lstStyle/>
        <a:p>
          <a:endParaRPr lang="lv-LV"/>
        </a:p>
      </dgm:t>
    </dgm:pt>
    <dgm:pt modelId="{A286F64C-7E31-4BFC-8FE2-960EDBEEFA40}" type="pres">
      <dgm:prSet presAssocID="{5CB7791D-FBC7-4BE3-A8B7-659813CAD35F}" presName="FiveConn_2-3" presStyleLbl="fgAccFollowNode1" presStyleIdx="1" presStyleCnt="4" custLinFactNeighborX="49294" custLinFactNeighborY="-8974">
        <dgm:presLayoutVars>
          <dgm:bulletEnabled val="1"/>
        </dgm:presLayoutVars>
      </dgm:prSet>
      <dgm:spPr/>
      <dgm:t>
        <a:bodyPr/>
        <a:lstStyle/>
        <a:p>
          <a:endParaRPr lang="lv-LV"/>
        </a:p>
      </dgm:t>
    </dgm:pt>
    <dgm:pt modelId="{FD19189D-BC48-4A38-B85D-25BE7744A0C0}" type="pres">
      <dgm:prSet presAssocID="{5CB7791D-FBC7-4BE3-A8B7-659813CAD35F}" presName="FiveConn_3-4" presStyleLbl="fgAccFollowNode1" presStyleIdx="2" presStyleCnt="4">
        <dgm:presLayoutVars>
          <dgm:bulletEnabled val="1"/>
        </dgm:presLayoutVars>
      </dgm:prSet>
      <dgm:spPr/>
      <dgm:t>
        <a:bodyPr/>
        <a:lstStyle/>
        <a:p>
          <a:endParaRPr lang="lv-LV"/>
        </a:p>
      </dgm:t>
    </dgm:pt>
    <dgm:pt modelId="{3B2BD3B9-A0F6-49B8-8BE8-985289B85BD8}" type="pres">
      <dgm:prSet presAssocID="{5CB7791D-FBC7-4BE3-A8B7-659813CAD35F}" presName="FiveConn_4-5" presStyleLbl="fgAccFollowNode1" presStyleIdx="3" presStyleCnt="4">
        <dgm:presLayoutVars>
          <dgm:bulletEnabled val="1"/>
        </dgm:presLayoutVars>
      </dgm:prSet>
      <dgm:spPr/>
      <dgm:t>
        <a:bodyPr/>
        <a:lstStyle/>
        <a:p>
          <a:endParaRPr lang="lv-LV"/>
        </a:p>
      </dgm:t>
    </dgm:pt>
    <dgm:pt modelId="{603AA29A-5C59-453F-BE04-22A3AEED3AAC}" type="pres">
      <dgm:prSet presAssocID="{5CB7791D-FBC7-4BE3-A8B7-659813CAD35F}" presName="FiveNodes_1_text" presStyleLbl="node1" presStyleIdx="4" presStyleCnt="5">
        <dgm:presLayoutVars>
          <dgm:bulletEnabled val="1"/>
        </dgm:presLayoutVars>
      </dgm:prSet>
      <dgm:spPr/>
      <dgm:t>
        <a:bodyPr/>
        <a:lstStyle/>
        <a:p>
          <a:endParaRPr lang="lv-LV"/>
        </a:p>
      </dgm:t>
    </dgm:pt>
    <dgm:pt modelId="{93E6E942-A72A-4A9E-8878-F24D2E85184A}" type="pres">
      <dgm:prSet presAssocID="{5CB7791D-FBC7-4BE3-A8B7-659813CAD35F}" presName="FiveNodes_2_text" presStyleLbl="node1" presStyleIdx="4" presStyleCnt="5">
        <dgm:presLayoutVars>
          <dgm:bulletEnabled val="1"/>
        </dgm:presLayoutVars>
      </dgm:prSet>
      <dgm:spPr/>
      <dgm:t>
        <a:bodyPr/>
        <a:lstStyle/>
        <a:p>
          <a:endParaRPr lang="lv-LV"/>
        </a:p>
      </dgm:t>
    </dgm:pt>
    <dgm:pt modelId="{EED1C716-AE85-473E-9A28-069A1F1B51BB}" type="pres">
      <dgm:prSet presAssocID="{5CB7791D-FBC7-4BE3-A8B7-659813CAD35F}" presName="FiveNodes_3_text" presStyleLbl="node1" presStyleIdx="4" presStyleCnt="5">
        <dgm:presLayoutVars>
          <dgm:bulletEnabled val="1"/>
        </dgm:presLayoutVars>
      </dgm:prSet>
      <dgm:spPr/>
      <dgm:t>
        <a:bodyPr/>
        <a:lstStyle/>
        <a:p>
          <a:endParaRPr lang="lv-LV"/>
        </a:p>
      </dgm:t>
    </dgm:pt>
    <dgm:pt modelId="{43D17BB0-9CAA-430A-AC59-97409C8B01F3}" type="pres">
      <dgm:prSet presAssocID="{5CB7791D-FBC7-4BE3-A8B7-659813CAD35F}" presName="FiveNodes_4_text" presStyleLbl="node1" presStyleIdx="4" presStyleCnt="5">
        <dgm:presLayoutVars>
          <dgm:bulletEnabled val="1"/>
        </dgm:presLayoutVars>
      </dgm:prSet>
      <dgm:spPr/>
      <dgm:t>
        <a:bodyPr/>
        <a:lstStyle/>
        <a:p>
          <a:endParaRPr lang="lv-LV"/>
        </a:p>
      </dgm:t>
    </dgm:pt>
    <dgm:pt modelId="{21AA60A3-729C-406B-A73E-B640714BDA1A}" type="pres">
      <dgm:prSet presAssocID="{5CB7791D-FBC7-4BE3-A8B7-659813CAD35F}" presName="FiveNodes_5_text" presStyleLbl="node1" presStyleIdx="4" presStyleCnt="5">
        <dgm:presLayoutVars>
          <dgm:bulletEnabled val="1"/>
        </dgm:presLayoutVars>
      </dgm:prSet>
      <dgm:spPr/>
      <dgm:t>
        <a:bodyPr/>
        <a:lstStyle/>
        <a:p>
          <a:endParaRPr lang="lv-LV"/>
        </a:p>
      </dgm:t>
    </dgm:pt>
  </dgm:ptLst>
  <dgm:cxnLst>
    <dgm:cxn modelId="{77AC7167-DCAD-4FA0-A007-B1D71BD329F1}" type="presOf" srcId="{F26D73AB-D8CE-4381-877D-E1B475A27DB5}" destId="{21AA60A3-729C-406B-A73E-B640714BDA1A}" srcOrd="1" destOrd="0" presId="urn:microsoft.com/office/officeart/2005/8/layout/vProcess5"/>
    <dgm:cxn modelId="{C431AE2B-3BEA-45A7-A34C-6C636F5BD799}" srcId="{5CB7791D-FBC7-4BE3-A8B7-659813CAD35F}" destId="{AFE69D5A-9C97-4984-8038-B54EED3C154C}" srcOrd="3" destOrd="0" parTransId="{DDA44EFF-35F3-42D5-8588-46248CD98FEE}" sibTransId="{6B03D10D-5A9C-4A76-9F5E-291FD70A0FF8}"/>
    <dgm:cxn modelId="{C13BC23E-2E99-4C05-9033-FC0041E00138}" srcId="{5CB7791D-FBC7-4BE3-A8B7-659813CAD35F}" destId="{E7A8B4B8-D6FA-403E-ACF1-2D1D3BB7AB56}" srcOrd="0" destOrd="0" parTransId="{4050436E-28C6-4A0F-B548-3F2C5C4CC9B2}" sibTransId="{109277A9-007D-435E-B74E-01D2B18C2837}"/>
    <dgm:cxn modelId="{2D18AB31-0FD7-40DB-AC18-530737FA856F}" type="presOf" srcId="{F26D73AB-D8CE-4381-877D-E1B475A27DB5}" destId="{80E3590C-3503-4FB2-890C-EE11883A1D4E}" srcOrd="0" destOrd="0" presId="urn:microsoft.com/office/officeart/2005/8/layout/vProcess5"/>
    <dgm:cxn modelId="{27075675-2E48-4A94-9FDF-0E9CA442C3CC}" type="presOf" srcId="{BED245E7-B0E3-4754-BE15-BB3FF2BD5792}" destId="{93E6E942-A72A-4A9E-8878-F24D2E85184A}" srcOrd="1" destOrd="0" presId="urn:microsoft.com/office/officeart/2005/8/layout/vProcess5"/>
    <dgm:cxn modelId="{A295A5B0-9471-41FA-951D-751695733380}" type="presOf" srcId="{5CB7791D-FBC7-4BE3-A8B7-659813CAD35F}" destId="{292FC24B-04E6-4355-8C75-D7C13C895F1A}" srcOrd="0" destOrd="0" presId="urn:microsoft.com/office/officeart/2005/8/layout/vProcess5"/>
    <dgm:cxn modelId="{00E93D64-78B6-49B4-A44D-1244D84ECD43}" type="presOf" srcId="{E7A8B4B8-D6FA-403E-ACF1-2D1D3BB7AB56}" destId="{603AA29A-5C59-453F-BE04-22A3AEED3AAC}" srcOrd="1" destOrd="0" presId="urn:microsoft.com/office/officeart/2005/8/layout/vProcess5"/>
    <dgm:cxn modelId="{67F50349-278D-4332-A991-622D604190CA}" type="presOf" srcId="{AFE69D5A-9C97-4984-8038-B54EED3C154C}" destId="{43D17BB0-9CAA-430A-AC59-97409C8B01F3}" srcOrd="1" destOrd="0" presId="urn:microsoft.com/office/officeart/2005/8/layout/vProcess5"/>
    <dgm:cxn modelId="{945F8F98-3740-484B-A036-050060837777}" type="presOf" srcId="{109277A9-007D-435E-B74E-01D2B18C2837}" destId="{AC318F49-E066-4AF2-91C8-BC34A81F7CDE}" srcOrd="0" destOrd="0" presId="urn:microsoft.com/office/officeart/2005/8/layout/vProcess5"/>
    <dgm:cxn modelId="{D00D0680-3CAA-4FD1-AD7F-9711A6DDED36}" type="presOf" srcId="{E7A8B4B8-D6FA-403E-ACF1-2D1D3BB7AB56}" destId="{AD2D2DA7-5448-4EBA-AEA9-644C975C5559}" srcOrd="0" destOrd="0" presId="urn:microsoft.com/office/officeart/2005/8/layout/vProcess5"/>
    <dgm:cxn modelId="{B5437661-195F-4B95-9A24-32B3A165180B}" type="presOf" srcId="{6B03D10D-5A9C-4A76-9F5E-291FD70A0FF8}" destId="{3B2BD3B9-A0F6-49B8-8BE8-985289B85BD8}" srcOrd="0" destOrd="0" presId="urn:microsoft.com/office/officeart/2005/8/layout/vProcess5"/>
    <dgm:cxn modelId="{E415B057-3DBE-4E6F-A370-F11C5D78E725}" type="presOf" srcId="{E6F7E61F-7DDE-4346-BFBF-746C98640117}" destId="{FD19189D-BC48-4A38-B85D-25BE7744A0C0}" srcOrd="0" destOrd="0" presId="urn:microsoft.com/office/officeart/2005/8/layout/vProcess5"/>
    <dgm:cxn modelId="{A4230122-263D-4C1D-A572-1032DB0A7618}" srcId="{5CB7791D-FBC7-4BE3-A8B7-659813CAD35F}" destId="{BED245E7-B0E3-4754-BE15-BB3FF2BD5792}" srcOrd="1" destOrd="0" parTransId="{A225979B-862F-4B52-9709-8F8FE1743420}" sibTransId="{8084A122-FB6D-420C-BAA3-B78778374CD7}"/>
    <dgm:cxn modelId="{9CF1FF55-2CA2-4ECA-858B-E2C6FD6DCE8B}" type="presOf" srcId="{8084A122-FB6D-420C-BAA3-B78778374CD7}" destId="{A286F64C-7E31-4BFC-8FE2-960EDBEEFA40}" srcOrd="0" destOrd="0" presId="urn:microsoft.com/office/officeart/2005/8/layout/vProcess5"/>
    <dgm:cxn modelId="{5A856065-7BC6-4EF2-BA93-0405303B6643}" type="presOf" srcId="{BED245E7-B0E3-4754-BE15-BB3FF2BD5792}" destId="{530EC868-40A3-453E-B044-1C34BDE04F0A}" srcOrd="0" destOrd="0" presId="urn:microsoft.com/office/officeart/2005/8/layout/vProcess5"/>
    <dgm:cxn modelId="{416AD5C8-F1DD-4026-93D8-EDAFC582D258}" type="presOf" srcId="{EAD5365D-D553-41C4-B046-8AB4E161F88B}" destId="{1EDF1863-17EE-4244-AAE4-8280854592AE}" srcOrd="0" destOrd="0" presId="urn:microsoft.com/office/officeart/2005/8/layout/vProcess5"/>
    <dgm:cxn modelId="{EA9413DF-D4CA-4E3D-99A4-F642BF62E570}" type="presOf" srcId="{EAD5365D-D553-41C4-B046-8AB4E161F88B}" destId="{EED1C716-AE85-473E-9A28-069A1F1B51BB}" srcOrd="1" destOrd="0" presId="urn:microsoft.com/office/officeart/2005/8/layout/vProcess5"/>
    <dgm:cxn modelId="{8D039F59-FB08-4D10-AA26-C1E3AF7EE784}" srcId="{5CB7791D-FBC7-4BE3-A8B7-659813CAD35F}" destId="{F26D73AB-D8CE-4381-877D-E1B475A27DB5}" srcOrd="4" destOrd="0" parTransId="{0A58D3D8-0DEC-4172-B688-DD55A605FA56}" sibTransId="{97134F47-7E97-460B-9404-A95B0815E1D7}"/>
    <dgm:cxn modelId="{FAAC8390-D9CE-44F7-A4BD-87B507BD055F}" srcId="{5CB7791D-FBC7-4BE3-A8B7-659813CAD35F}" destId="{EAD5365D-D553-41C4-B046-8AB4E161F88B}" srcOrd="2" destOrd="0" parTransId="{E4AFF217-F367-422F-8304-A4C22E91D921}" sibTransId="{E6F7E61F-7DDE-4346-BFBF-746C98640117}"/>
    <dgm:cxn modelId="{29D843BF-914C-4753-AFE2-82AD786EA4E4}" type="presOf" srcId="{AFE69D5A-9C97-4984-8038-B54EED3C154C}" destId="{447D8A3B-F301-4DED-BAEA-DA2EA1F3953E}" srcOrd="0" destOrd="0" presId="urn:microsoft.com/office/officeart/2005/8/layout/vProcess5"/>
    <dgm:cxn modelId="{F2B16218-BBE8-4687-8F86-2C434E8C4AFD}" type="presParOf" srcId="{292FC24B-04E6-4355-8C75-D7C13C895F1A}" destId="{195C6A33-2B16-45AF-BC8A-830B01E78C63}" srcOrd="0" destOrd="0" presId="urn:microsoft.com/office/officeart/2005/8/layout/vProcess5"/>
    <dgm:cxn modelId="{A0A34225-9E4E-4478-9FCD-7C520BC116D0}" type="presParOf" srcId="{292FC24B-04E6-4355-8C75-D7C13C895F1A}" destId="{AD2D2DA7-5448-4EBA-AEA9-644C975C5559}" srcOrd="1" destOrd="0" presId="urn:microsoft.com/office/officeart/2005/8/layout/vProcess5"/>
    <dgm:cxn modelId="{8120DF4F-3E53-4859-962E-AB980B3EE0B3}" type="presParOf" srcId="{292FC24B-04E6-4355-8C75-D7C13C895F1A}" destId="{530EC868-40A3-453E-B044-1C34BDE04F0A}" srcOrd="2" destOrd="0" presId="urn:microsoft.com/office/officeart/2005/8/layout/vProcess5"/>
    <dgm:cxn modelId="{2E19ADB7-D867-4935-9157-3214E50EB6D6}" type="presParOf" srcId="{292FC24B-04E6-4355-8C75-D7C13C895F1A}" destId="{1EDF1863-17EE-4244-AAE4-8280854592AE}" srcOrd="3" destOrd="0" presId="urn:microsoft.com/office/officeart/2005/8/layout/vProcess5"/>
    <dgm:cxn modelId="{393BA407-CC37-4AA7-B771-B811238BADA6}" type="presParOf" srcId="{292FC24B-04E6-4355-8C75-D7C13C895F1A}" destId="{447D8A3B-F301-4DED-BAEA-DA2EA1F3953E}" srcOrd="4" destOrd="0" presId="urn:microsoft.com/office/officeart/2005/8/layout/vProcess5"/>
    <dgm:cxn modelId="{FAAE41E7-4D81-4E0E-B3F6-95763A5A3FFE}" type="presParOf" srcId="{292FC24B-04E6-4355-8C75-D7C13C895F1A}" destId="{80E3590C-3503-4FB2-890C-EE11883A1D4E}" srcOrd="5" destOrd="0" presId="urn:microsoft.com/office/officeart/2005/8/layout/vProcess5"/>
    <dgm:cxn modelId="{20ACB1AD-A8E1-4FBC-9276-98A386977227}" type="presParOf" srcId="{292FC24B-04E6-4355-8C75-D7C13C895F1A}" destId="{AC318F49-E066-4AF2-91C8-BC34A81F7CDE}" srcOrd="6" destOrd="0" presId="urn:microsoft.com/office/officeart/2005/8/layout/vProcess5"/>
    <dgm:cxn modelId="{B74B21ED-E15D-4DB0-8C55-920545B74AF0}" type="presParOf" srcId="{292FC24B-04E6-4355-8C75-D7C13C895F1A}" destId="{A286F64C-7E31-4BFC-8FE2-960EDBEEFA40}" srcOrd="7" destOrd="0" presId="urn:microsoft.com/office/officeart/2005/8/layout/vProcess5"/>
    <dgm:cxn modelId="{E80C57D8-AC2D-4588-90F3-2C710DE98C65}" type="presParOf" srcId="{292FC24B-04E6-4355-8C75-D7C13C895F1A}" destId="{FD19189D-BC48-4A38-B85D-25BE7744A0C0}" srcOrd="8" destOrd="0" presId="urn:microsoft.com/office/officeart/2005/8/layout/vProcess5"/>
    <dgm:cxn modelId="{1AAFD979-6EB5-44E5-901C-12C59F12D31D}" type="presParOf" srcId="{292FC24B-04E6-4355-8C75-D7C13C895F1A}" destId="{3B2BD3B9-A0F6-49B8-8BE8-985289B85BD8}" srcOrd="9" destOrd="0" presId="urn:microsoft.com/office/officeart/2005/8/layout/vProcess5"/>
    <dgm:cxn modelId="{2CEA6CDC-A006-478F-91A6-3CB3AC87FED3}" type="presParOf" srcId="{292FC24B-04E6-4355-8C75-D7C13C895F1A}" destId="{603AA29A-5C59-453F-BE04-22A3AEED3AAC}" srcOrd="10" destOrd="0" presId="urn:microsoft.com/office/officeart/2005/8/layout/vProcess5"/>
    <dgm:cxn modelId="{B9881E20-7867-4088-B5B3-FD699596F6C5}" type="presParOf" srcId="{292FC24B-04E6-4355-8C75-D7C13C895F1A}" destId="{93E6E942-A72A-4A9E-8878-F24D2E85184A}" srcOrd="11" destOrd="0" presId="urn:microsoft.com/office/officeart/2005/8/layout/vProcess5"/>
    <dgm:cxn modelId="{B77EE6C5-52DA-4E75-80CE-957BC3CB7A68}" type="presParOf" srcId="{292FC24B-04E6-4355-8C75-D7C13C895F1A}" destId="{EED1C716-AE85-473E-9A28-069A1F1B51BB}" srcOrd="12" destOrd="0" presId="urn:microsoft.com/office/officeart/2005/8/layout/vProcess5"/>
    <dgm:cxn modelId="{A6308A6B-E866-4EBA-A4BD-4B7C557F0BC0}" type="presParOf" srcId="{292FC24B-04E6-4355-8C75-D7C13C895F1A}" destId="{43D17BB0-9CAA-430A-AC59-97409C8B01F3}" srcOrd="13" destOrd="0" presId="urn:microsoft.com/office/officeart/2005/8/layout/vProcess5"/>
    <dgm:cxn modelId="{F7BB7075-1C21-49C4-A731-C14AB3E3D973}" type="presParOf" srcId="{292FC24B-04E6-4355-8C75-D7C13C895F1A}" destId="{21AA60A3-729C-406B-A73E-B640714BDA1A}"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991100" cy="32543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6524625" y="0"/>
            <a:ext cx="4991100" cy="325438"/>
          </a:xfrm>
          <a:prstGeom prst="rect">
            <a:avLst/>
          </a:prstGeom>
        </p:spPr>
        <p:txBody>
          <a:bodyPr vert="horz" lIns="91440" tIns="45720" rIns="91440" bIns="45720" rtlCol="0"/>
          <a:lstStyle>
            <a:lvl1pPr algn="r">
              <a:defRPr sz="1200"/>
            </a:lvl1pPr>
          </a:lstStyle>
          <a:p>
            <a:fld id="{5766B1D8-034D-4748-BDDB-9E20849C7DB7}" type="datetimeFigureOut">
              <a:rPr lang="lv-LV" smtClean="0"/>
              <a:t>05.03.2025</a:t>
            </a:fld>
            <a:endParaRPr lang="lv-LV"/>
          </a:p>
        </p:txBody>
      </p:sp>
      <p:sp>
        <p:nvSpPr>
          <p:cNvPr id="4" name="Slide Image Placeholder 3"/>
          <p:cNvSpPr>
            <a:spLocks noGrp="1" noRot="1" noChangeAspect="1"/>
          </p:cNvSpPr>
          <p:nvPr>
            <p:ph type="sldImg" idx="2"/>
          </p:nvPr>
        </p:nvSpPr>
        <p:spPr>
          <a:xfrm>
            <a:off x="3816350" y="811213"/>
            <a:ext cx="3886200" cy="2187575"/>
          </a:xfrm>
          <a:prstGeom prst="rect">
            <a:avLst/>
          </a:prstGeom>
          <a:noFill/>
          <a:ln w="12700">
            <a:solidFill>
              <a:prstClr val="black"/>
            </a:solidFill>
          </a:ln>
        </p:spPr>
        <p:txBody>
          <a:bodyPr vert="horz" lIns="91440" tIns="45720" rIns="91440" bIns="45720" rtlCol="0" anchor="ctr"/>
          <a:lstStyle/>
          <a:p>
            <a:endParaRPr lang="lv-LV" dirty="0"/>
          </a:p>
        </p:txBody>
      </p:sp>
      <p:sp>
        <p:nvSpPr>
          <p:cNvPr id="5" name="Notes Placeholder 4"/>
          <p:cNvSpPr>
            <a:spLocks noGrp="1"/>
          </p:cNvSpPr>
          <p:nvPr>
            <p:ph type="body" sz="quarter" idx="3"/>
          </p:nvPr>
        </p:nvSpPr>
        <p:spPr>
          <a:xfrm>
            <a:off x="1152525" y="3119438"/>
            <a:ext cx="9213850" cy="2554287"/>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6" name="Footer Placeholder 5"/>
          <p:cNvSpPr>
            <a:spLocks noGrp="1"/>
          </p:cNvSpPr>
          <p:nvPr>
            <p:ph type="ftr" sz="quarter" idx="4"/>
          </p:nvPr>
        </p:nvSpPr>
        <p:spPr>
          <a:xfrm>
            <a:off x="0" y="6157913"/>
            <a:ext cx="4991100" cy="32543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6524625" y="6157913"/>
            <a:ext cx="4991100" cy="325437"/>
          </a:xfrm>
          <a:prstGeom prst="rect">
            <a:avLst/>
          </a:prstGeom>
        </p:spPr>
        <p:txBody>
          <a:bodyPr vert="horz" lIns="91440" tIns="45720" rIns="91440" bIns="45720" rtlCol="0" anchor="b"/>
          <a:lstStyle>
            <a:lvl1pPr algn="r">
              <a:defRPr sz="1200"/>
            </a:lvl1pPr>
          </a:lstStyle>
          <a:p>
            <a:fld id="{F7F9E48E-6AB2-407C-8099-E6DB5D60B820}" type="slidenum">
              <a:rPr lang="lv-LV" smtClean="0"/>
              <a:t>‹#›</a:t>
            </a:fld>
            <a:endParaRPr lang="lv-LV"/>
          </a:p>
        </p:txBody>
      </p:sp>
    </p:spTree>
    <p:extLst>
      <p:ext uri="{BB962C8B-B14F-4D97-AF65-F5344CB8AC3E}">
        <p14:creationId xmlns:p14="http://schemas.microsoft.com/office/powerpoint/2010/main" val="3190300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likumi.lv/ta/id/345674-eiropas-savienibas-kohezijas-politikas-programmas-2021-2027-gadam-4-3-1-specifiska-atbalsta-merka-veicinat-sociali-atstumto"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s://www.saldus.lv/par-mums/aktualitates/posts/zirnu-centra-sakusies-buvdarbi/" TargetMode="External"/><Relationship Id="rId4" Type="http://schemas.openxmlformats.org/officeDocument/2006/relationships/hyperlink" Target="https://www.ventspils.lv/ipn/turpina-uzlabot-dzivojamo-fondu-sociali-mazaizsargatam-grupam/"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88B43F-CE84-4CFB-B272-EEE22897F404}"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8713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A0B98ABB-EA43-EA5E-E245-CE05C9E163A0}"/>
            </a:ext>
          </a:extLst>
        </p:cNvPr>
        <p:cNvGrpSpPr/>
        <p:nvPr/>
      </p:nvGrpSpPr>
      <p:grpSpPr>
        <a:xfrm>
          <a:off x="0" y="0"/>
          <a:ext cx="0" cy="0"/>
          <a:chOff x="0" y="0"/>
          <a:chExt cx="0" cy="0"/>
        </a:xfrm>
      </p:grpSpPr>
      <p:sp>
        <p:nvSpPr>
          <p:cNvPr id="2" name="Slaida attēla vietturis 1">
            <a:extLst>
              <a:ext uri="{FF2B5EF4-FFF2-40B4-BE49-F238E27FC236}">
                <a16:creationId xmlns="" xmlns:a16="http://schemas.microsoft.com/office/drawing/2014/main" id="{A598F8DB-3B83-C181-01B4-72AA4E7B1254}"/>
              </a:ext>
            </a:extLst>
          </p:cNvPr>
          <p:cNvSpPr>
            <a:spLocks noGrp="1" noRot="1" noChangeAspect="1"/>
          </p:cNvSpPr>
          <p:nvPr>
            <p:ph type="sldImg"/>
          </p:nvPr>
        </p:nvSpPr>
        <p:spPr/>
      </p:sp>
      <p:sp>
        <p:nvSpPr>
          <p:cNvPr id="3" name="Piezīmju vietturis 2">
            <a:extLst>
              <a:ext uri="{FF2B5EF4-FFF2-40B4-BE49-F238E27FC236}">
                <a16:creationId xmlns="" xmlns:a16="http://schemas.microsoft.com/office/drawing/2014/main" id="{8408E516-75DD-CF89-6216-28643A7B5DF7}"/>
              </a:ext>
            </a:extLst>
          </p:cNvPr>
          <p:cNvSpPr>
            <a:spLocks noGrp="1"/>
          </p:cNvSpPr>
          <p:nvPr>
            <p:ph type="body" idx="1"/>
          </p:nvPr>
        </p:nvSpPr>
        <p:spPr/>
        <p:txBody>
          <a:bodyPr/>
          <a:lstStyle/>
          <a:p>
            <a:pPr algn="just">
              <a:lnSpc>
                <a:spcPct val="115000"/>
              </a:lnSpc>
              <a:spcAft>
                <a:spcPts val="800"/>
              </a:spcAft>
            </a:pPr>
            <a:r>
              <a:rPr lang="lv-LV" sz="1200" baseline="30000" dirty="0"/>
              <a:t>7 </a:t>
            </a:r>
            <a:r>
              <a:rPr lang="lv-LV" sz="1200" baseline="0" dirty="0"/>
              <a:t> </a:t>
            </a:r>
            <a:r>
              <a:rPr lang="lv-LV" sz="1800" u="sng" kern="100" dirty="0" err="1">
                <a:effectLst/>
                <a:latin typeface="Times New Roman" panose="02020603050405020304" pitchFamily="18" charset="0"/>
                <a:ea typeface="Aptos" panose="020B0004020202020204" pitchFamily="34" charset="0"/>
                <a:cs typeface="Times New Roman" panose="02020603050405020304" pitchFamily="18" charset="0"/>
              </a:rPr>
              <a:t>Resocializācijas</a:t>
            </a:r>
            <a:r>
              <a:rPr lang="lv-LV" sz="1800" u="sng" kern="100" dirty="0">
                <a:effectLst/>
                <a:latin typeface="Times New Roman" panose="02020603050405020304" pitchFamily="18" charset="0"/>
                <a:ea typeface="Aptos" panose="020B0004020202020204" pitchFamily="34" charset="0"/>
                <a:cs typeface="Times New Roman" panose="02020603050405020304" pitchFamily="18" charset="0"/>
              </a:rPr>
              <a:t> programmas "Racionalitāte un </a:t>
            </a:r>
            <a:r>
              <a:rPr lang="lv-LV" sz="1800" u="sng" kern="100" dirty="0" err="1">
                <a:effectLst/>
                <a:latin typeface="Times New Roman" panose="02020603050405020304" pitchFamily="18" charset="0"/>
                <a:ea typeface="Aptos" panose="020B0004020202020204" pitchFamily="34" charset="0"/>
                <a:cs typeface="Times New Roman" panose="02020603050405020304" pitchFamily="18" charset="0"/>
              </a:rPr>
              <a:t>resocializācija</a:t>
            </a:r>
            <a:r>
              <a:rPr lang="lv-LV" sz="1800" u="sng" kern="100" dirty="0">
                <a:effectLst/>
                <a:latin typeface="Times New Roman" panose="02020603050405020304" pitchFamily="18" charset="0"/>
                <a:ea typeface="Aptos" panose="020B0004020202020204" pitchFamily="34" charset="0"/>
                <a:cs typeface="Times New Roman" panose="02020603050405020304" pitchFamily="18" charset="0"/>
              </a:rPr>
              <a:t> 2" mērķis</a:t>
            </a:r>
            <a:r>
              <a:rPr lang="lv-LV" sz="1800" kern="100" dirty="0">
                <a:effectLst/>
                <a:latin typeface="Times New Roman" panose="02020603050405020304" pitchFamily="18" charset="0"/>
                <a:ea typeface="Aptos" panose="020B0004020202020204" pitchFamily="34" charset="0"/>
                <a:cs typeface="Times New Roman" panose="02020603050405020304" pitchFamily="18" charset="0"/>
              </a:rPr>
              <a:t> ir palīdzēt indivīdiem attīstīt </a:t>
            </a:r>
            <a:r>
              <a:rPr lang="lv-LV" sz="1800" kern="100" dirty="0" err="1">
                <a:effectLst/>
                <a:latin typeface="Times New Roman" panose="02020603050405020304" pitchFamily="18" charset="0"/>
                <a:ea typeface="Aptos" panose="020B0004020202020204" pitchFamily="34" charset="0"/>
                <a:cs typeface="Times New Roman" panose="02020603050405020304" pitchFamily="18" charset="0"/>
              </a:rPr>
              <a:t>starppersonu</a:t>
            </a:r>
            <a:r>
              <a:rPr lang="lv-LV" sz="1800" kern="100" dirty="0">
                <a:effectLst/>
                <a:latin typeface="Times New Roman" panose="02020603050405020304" pitchFamily="18" charset="0"/>
                <a:ea typeface="Aptos" panose="020B0004020202020204" pitchFamily="34" charset="0"/>
                <a:cs typeface="Times New Roman" panose="02020603050405020304" pitchFamily="18" charset="0"/>
              </a:rPr>
              <a:t> prasmes un vērtības, kas ir nepieciešamas, lai ļautu viņiem atrast algotu darbu un noturēties tajā; atrast aizraušanos dzīvē, kas nebūtu atkarīga no alkohola un narkotikām; rūpēties par citu </a:t>
            </a:r>
            <a:r>
              <a:rPr lang="lv-LV" sz="1800" kern="100" dirty="0" err="1">
                <a:effectLst/>
                <a:latin typeface="Times New Roman" panose="02020603050405020304" pitchFamily="18" charset="0"/>
                <a:ea typeface="Aptos" panose="020B0004020202020204" pitchFamily="34" charset="0"/>
                <a:cs typeface="Times New Roman" panose="02020603050405020304" pitchFamily="18" charset="0"/>
              </a:rPr>
              <a:t>labizjūtu</a:t>
            </a:r>
            <a:r>
              <a:rPr lang="lv-LV" sz="1800" kern="100" dirty="0">
                <a:effectLst/>
                <a:latin typeface="Times New Roman" panose="02020603050405020304" pitchFamily="18" charset="0"/>
                <a:ea typeface="Aptos" panose="020B0004020202020204" pitchFamily="34" charset="0"/>
                <a:cs typeface="Times New Roman" panose="02020603050405020304" pitchFamily="18" charset="0"/>
              </a:rPr>
              <a:t>; funkcionēt kā efektīvam vecākam, nevis tādam vecākam, kura </a:t>
            </a:r>
            <a:r>
              <a:rPr lang="lv-LV" sz="1800" kern="100" dirty="0" err="1">
                <a:effectLst/>
                <a:latin typeface="Times New Roman" panose="02020603050405020304" pitchFamily="18" charset="0"/>
                <a:ea typeface="Aptos" panose="020B0004020202020204" pitchFamily="34" charset="0"/>
                <a:cs typeface="Times New Roman" panose="02020603050405020304" pitchFamily="18" charset="0"/>
              </a:rPr>
              <a:t>starppersonu</a:t>
            </a:r>
            <a:r>
              <a:rPr lang="lv-LV" sz="1800" kern="100" dirty="0">
                <a:effectLst/>
                <a:latin typeface="Times New Roman" panose="02020603050405020304" pitchFamily="18" charset="0"/>
                <a:ea typeface="Aptos" panose="020B0004020202020204" pitchFamily="34" charset="0"/>
                <a:cs typeface="Times New Roman" panose="02020603050405020304" pitchFamily="18" charset="0"/>
              </a:rPr>
              <a:t> prasmes un vērtības noved līdz tam, ka viņš atkārtotu neefektīvo, patoloģisko vai kriminogēno audzināšanas pieeju un pakļautu arī savus bērnus antisociālas dzīves riskam. </a:t>
            </a:r>
            <a:endParaRPr lang="lv-LV"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lv-LV" sz="1800" u="sng" kern="100" dirty="0" err="1">
                <a:effectLst/>
                <a:latin typeface="Times New Roman" panose="02020603050405020304" pitchFamily="18" charset="0"/>
                <a:ea typeface="Aptos" panose="020B0004020202020204" pitchFamily="34" charset="0"/>
                <a:cs typeface="Times New Roman" panose="02020603050405020304" pitchFamily="18" charset="0"/>
              </a:rPr>
              <a:t>Resocializācijas</a:t>
            </a:r>
            <a:r>
              <a:rPr lang="lv-LV" sz="1800" u="sng" kern="100" dirty="0">
                <a:effectLst/>
                <a:latin typeface="Times New Roman" panose="02020603050405020304" pitchFamily="18" charset="0"/>
                <a:ea typeface="Aptos" panose="020B0004020202020204" pitchFamily="34" charset="0"/>
                <a:cs typeface="Times New Roman" panose="02020603050405020304" pitchFamily="18" charset="0"/>
              </a:rPr>
              <a:t> programmas "Vardarbības mazināšanas programma"</a:t>
            </a:r>
            <a:r>
              <a:rPr lang="lv-LV" sz="1800" b="1" u="sng"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lv-LV" sz="1800" u="sng" kern="100" dirty="0">
                <a:effectLst/>
                <a:latin typeface="Times New Roman" panose="02020603050405020304" pitchFamily="18" charset="0"/>
                <a:ea typeface="Aptos" panose="020B0004020202020204" pitchFamily="34" charset="0"/>
                <a:cs typeface="Times New Roman" panose="02020603050405020304" pitchFamily="18" charset="0"/>
              </a:rPr>
              <a:t>mērķis</a:t>
            </a:r>
            <a:r>
              <a:rPr lang="lv-LV" sz="1800" kern="100" dirty="0">
                <a:effectLst/>
                <a:latin typeface="Times New Roman" panose="02020603050405020304" pitchFamily="18" charset="0"/>
                <a:ea typeface="Aptos" panose="020B0004020202020204" pitchFamily="34" charset="0"/>
                <a:cs typeface="Times New Roman" panose="02020603050405020304" pitchFamily="18" charset="0"/>
              </a:rPr>
              <a:t> ir mazināt agresīvas uzvedības biežumu un intensitāti, mazināt vai novērst antisociālas pārliecības un attieksmes, kas sekmē agresijas un vardarbības pielietošanu, un veicināt atbilstošu </a:t>
            </a:r>
            <a:r>
              <a:rPr lang="lv-LV" sz="1800" kern="100" dirty="0" err="1">
                <a:effectLst/>
                <a:latin typeface="Times New Roman" panose="02020603050405020304" pitchFamily="18" charset="0"/>
                <a:ea typeface="Aptos" panose="020B0004020202020204" pitchFamily="34" charset="0"/>
                <a:cs typeface="Times New Roman" panose="02020603050405020304" pitchFamily="18" charset="0"/>
              </a:rPr>
              <a:t>starppersonu</a:t>
            </a:r>
            <a:r>
              <a:rPr lang="lv-LV" sz="1800" kern="100" dirty="0">
                <a:effectLst/>
                <a:latin typeface="Times New Roman" panose="02020603050405020304" pitchFamily="18" charset="0"/>
                <a:ea typeface="Aptos" panose="020B0004020202020204" pitchFamily="34" charset="0"/>
                <a:cs typeface="Times New Roman" panose="02020603050405020304" pitchFamily="18" charset="0"/>
              </a:rPr>
              <a:t> prasmju un iemaņu pielietošanu, kas var efektīvi mazināt nākotnes vardarbības risku.</a:t>
            </a:r>
            <a:endParaRPr lang="lv-LV"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lv-LV" sz="1200" baseline="0" dirty="0">
              <a:highlight>
                <a:srgbClr val="FFFF00"/>
              </a:highlight>
            </a:endParaRPr>
          </a:p>
        </p:txBody>
      </p:sp>
      <p:sp>
        <p:nvSpPr>
          <p:cNvPr id="4" name="Slaida numura vietturis 3">
            <a:extLst>
              <a:ext uri="{FF2B5EF4-FFF2-40B4-BE49-F238E27FC236}">
                <a16:creationId xmlns="" xmlns:a16="http://schemas.microsoft.com/office/drawing/2014/main" id="{9A9A976F-36C8-8AA1-25CE-70C653608063}"/>
              </a:ext>
            </a:extLst>
          </p:cNvPr>
          <p:cNvSpPr>
            <a:spLocks noGrp="1"/>
          </p:cNvSpPr>
          <p:nvPr>
            <p:ph type="sldNum" sz="quarter" idx="5"/>
          </p:nvPr>
        </p:nvSpPr>
        <p:spPr/>
        <p:txBody>
          <a:bodyPr/>
          <a:lstStyle/>
          <a:p>
            <a:fld id="{502535C9-78EC-4445-8986-5B130ED234C9}" type="slidenum">
              <a:rPr lang="lv-LV" smtClean="0"/>
              <a:t>29</a:t>
            </a:fld>
            <a:endParaRPr lang="lv-LV"/>
          </a:p>
        </p:txBody>
      </p:sp>
    </p:spTree>
    <p:extLst>
      <p:ext uri="{BB962C8B-B14F-4D97-AF65-F5344CB8AC3E}">
        <p14:creationId xmlns:p14="http://schemas.microsoft.com/office/powerpoint/2010/main" val="3028556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normAutofit/>
          </a:bodyPr>
          <a:lstStyle/>
          <a:p>
            <a:endParaRPr lang="lv-LV"/>
          </a:p>
        </p:txBody>
      </p:sp>
      <p:sp>
        <p:nvSpPr>
          <p:cNvPr id="4" name="Slaida numura vietturis 3"/>
          <p:cNvSpPr>
            <a:spLocks noGrp="1"/>
          </p:cNvSpPr>
          <p:nvPr>
            <p:ph type="sldNum" sz="quarter" idx="10"/>
          </p:nvPr>
        </p:nvSpPr>
        <p:spPr/>
        <p:txBody>
          <a:bodyPr/>
          <a:lstStyle/>
          <a:p>
            <a:pPr>
              <a:defRPr/>
            </a:pPr>
            <a:fld id="{617DDE4B-EC2A-407E-8340-0C3F860DDE88}" type="slidenum">
              <a:rPr lang="lv-LV" smtClean="0"/>
              <a:pPr>
                <a:defRPr/>
              </a:pPr>
              <a:t>31</a:t>
            </a:fld>
            <a:endParaRPr lang="lv-LV"/>
          </a:p>
        </p:txBody>
      </p:sp>
    </p:spTree>
    <p:extLst>
      <p:ext uri="{BB962C8B-B14F-4D97-AF65-F5344CB8AC3E}">
        <p14:creationId xmlns:p14="http://schemas.microsoft.com/office/powerpoint/2010/main" val="1816865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pPr>
              <a:defRPr/>
            </a:pPr>
            <a:fld id="{617DDE4B-EC2A-407E-8340-0C3F860DDE88}" type="slidenum">
              <a:rPr lang="lv-LV" smtClean="0"/>
              <a:pPr>
                <a:defRPr/>
              </a:pPr>
              <a:t>33</a:t>
            </a:fld>
            <a:endParaRPr lang="lv-LV"/>
          </a:p>
        </p:txBody>
      </p:sp>
    </p:spTree>
    <p:extLst>
      <p:ext uri="{BB962C8B-B14F-4D97-AF65-F5344CB8AC3E}">
        <p14:creationId xmlns:p14="http://schemas.microsoft.com/office/powerpoint/2010/main" val="502790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a:defRPr/>
            </a:pPr>
            <a:fld id="{7B84FCD5-F6BA-425D-B7E1-1B8D321977B2}" type="slidenum">
              <a:rPr lang="lv-LV" altLang="en-US" smtClean="0"/>
              <a:pPr>
                <a:defRPr/>
              </a:pPr>
              <a:t>38</a:t>
            </a:fld>
            <a:endParaRPr lang="lv-LV" altLang="en-US"/>
          </a:p>
        </p:txBody>
      </p:sp>
    </p:spTree>
    <p:extLst>
      <p:ext uri="{BB962C8B-B14F-4D97-AF65-F5344CB8AC3E}">
        <p14:creationId xmlns:p14="http://schemas.microsoft.com/office/powerpoint/2010/main" val="2198054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3FB37E6-EDE4-043D-2AE5-3CBB2DA407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3D0E24B3-7130-1196-1E03-2BFE9C6B3E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C2F26FB2-1C99-E083-8E14-9D6521B11C95}"/>
              </a:ext>
            </a:extLst>
          </p:cNvPr>
          <p:cNvSpPr>
            <a:spLocks noGrp="1"/>
          </p:cNvSpPr>
          <p:nvPr>
            <p:ph type="body" idx="1"/>
          </p:nvPr>
        </p:nvSpPr>
        <p:spPr/>
        <p:txBody>
          <a:bodyPr/>
          <a:lstStyle/>
          <a:p>
            <a:endParaRPr lang="lv-LV" dirty="0"/>
          </a:p>
        </p:txBody>
      </p:sp>
      <p:sp>
        <p:nvSpPr>
          <p:cNvPr id="4" name="Slide Number Placeholder 3">
            <a:extLst>
              <a:ext uri="{FF2B5EF4-FFF2-40B4-BE49-F238E27FC236}">
                <a16:creationId xmlns:a16="http://schemas.microsoft.com/office/drawing/2014/main" xmlns="" id="{27234981-1051-3BD9-14FE-50B7CCE57AE6}"/>
              </a:ext>
            </a:extLst>
          </p:cNvPr>
          <p:cNvSpPr>
            <a:spLocks noGrp="1"/>
          </p:cNvSpPr>
          <p:nvPr>
            <p:ph type="sldNum" sz="quarter" idx="5"/>
          </p:nvPr>
        </p:nvSpPr>
        <p:spPr/>
        <p:txBody>
          <a:bodyPr/>
          <a:lstStyle/>
          <a:p>
            <a:fld id="{A73C9B8F-E74C-421F-8320-73D4E5B6E355}" type="slidenum">
              <a:rPr lang="lv-LV" smtClean="0"/>
              <a:t>47</a:t>
            </a:fld>
            <a:endParaRPr lang="lv-LV"/>
          </a:p>
        </p:txBody>
      </p:sp>
    </p:spTree>
    <p:extLst>
      <p:ext uri="{BB962C8B-B14F-4D97-AF65-F5344CB8AC3E}">
        <p14:creationId xmlns:p14="http://schemas.microsoft.com/office/powerpoint/2010/main" val="333753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08C7269-C22F-8EF5-FED8-61CF5652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87500A9F-C93A-F2E3-B1BA-256241C652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F44E6580-7FD4-31FA-36E2-C9D88472F254}"/>
              </a:ext>
            </a:extLst>
          </p:cNvPr>
          <p:cNvSpPr>
            <a:spLocks noGrp="1"/>
          </p:cNvSpPr>
          <p:nvPr>
            <p:ph type="body" idx="1"/>
          </p:nvPr>
        </p:nvSpPr>
        <p:spPr/>
        <p:txBody>
          <a:bodyPr/>
          <a:lstStyle/>
          <a:p>
            <a:endParaRPr lang="lv-LV" dirty="0"/>
          </a:p>
        </p:txBody>
      </p:sp>
      <p:sp>
        <p:nvSpPr>
          <p:cNvPr id="4" name="Slide Number Placeholder 3">
            <a:extLst>
              <a:ext uri="{FF2B5EF4-FFF2-40B4-BE49-F238E27FC236}">
                <a16:creationId xmlns:a16="http://schemas.microsoft.com/office/drawing/2014/main" xmlns="" id="{61B97832-6275-B8BC-83B4-239D9CEC1AA4}"/>
              </a:ext>
            </a:extLst>
          </p:cNvPr>
          <p:cNvSpPr>
            <a:spLocks noGrp="1"/>
          </p:cNvSpPr>
          <p:nvPr>
            <p:ph type="sldNum" sz="quarter" idx="5"/>
          </p:nvPr>
        </p:nvSpPr>
        <p:spPr/>
        <p:txBody>
          <a:bodyPr/>
          <a:lstStyle/>
          <a:p>
            <a:fld id="{A73C9B8F-E74C-421F-8320-73D4E5B6E355}" type="slidenum">
              <a:rPr lang="lv-LV" smtClean="0"/>
              <a:t>48</a:t>
            </a:fld>
            <a:endParaRPr lang="lv-LV"/>
          </a:p>
        </p:txBody>
      </p:sp>
    </p:spTree>
    <p:extLst>
      <p:ext uri="{BB962C8B-B14F-4D97-AF65-F5344CB8AC3E}">
        <p14:creationId xmlns:p14="http://schemas.microsoft.com/office/powerpoint/2010/main" val="1649009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658E631-B5DB-1E61-3289-96CD662F8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B563B077-17BC-DCD9-84B5-38B329352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3799076D-F00D-438B-8A8D-D5805FA46535}"/>
              </a:ext>
            </a:extLst>
          </p:cNvPr>
          <p:cNvSpPr>
            <a:spLocks noGrp="1"/>
          </p:cNvSpPr>
          <p:nvPr>
            <p:ph type="body" idx="1"/>
          </p:nvPr>
        </p:nvSpPr>
        <p:spPr/>
        <p:txBody>
          <a:bodyPr/>
          <a:lstStyle/>
          <a:p>
            <a:endParaRPr lang="lv-LV" dirty="0"/>
          </a:p>
        </p:txBody>
      </p:sp>
      <p:sp>
        <p:nvSpPr>
          <p:cNvPr id="4" name="Slide Number Placeholder 3">
            <a:extLst>
              <a:ext uri="{FF2B5EF4-FFF2-40B4-BE49-F238E27FC236}">
                <a16:creationId xmlns:a16="http://schemas.microsoft.com/office/drawing/2014/main" xmlns="" id="{592ABAB7-10FE-6CAC-6977-63E71C1D5D8C}"/>
              </a:ext>
            </a:extLst>
          </p:cNvPr>
          <p:cNvSpPr>
            <a:spLocks noGrp="1"/>
          </p:cNvSpPr>
          <p:nvPr>
            <p:ph type="sldNum" sz="quarter" idx="5"/>
          </p:nvPr>
        </p:nvSpPr>
        <p:spPr/>
        <p:txBody>
          <a:bodyPr/>
          <a:lstStyle/>
          <a:p>
            <a:fld id="{A73C9B8F-E74C-421F-8320-73D4E5B6E355}" type="slidenum">
              <a:rPr lang="lv-LV" smtClean="0"/>
              <a:t>49</a:t>
            </a:fld>
            <a:endParaRPr lang="lv-LV"/>
          </a:p>
        </p:txBody>
      </p:sp>
    </p:spTree>
    <p:extLst>
      <p:ext uri="{BB962C8B-B14F-4D97-AF65-F5344CB8AC3E}">
        <p14:creationId xmlns:p14="http://schemas.microsoft.com/office/powerpoint/2010/main" val="28138348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6E68A13-2985-42BE-8A91-3F90813A55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7010EEB4-9BD7-2BA4-B3B2-E14D603907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2A151D76-69C2-13AF-3B4B-046AA2617690}"/>
              </a:ext>
            </a:extLst>
          </p:cNvPr>
          <p:cNvSpPr>
            <a:spLocks noGrp="1"/>
          </p:cNvSpPr>
          <p:nvPr>
            <p:ph type="body" idx="1"/>
          </p:nvPr>
        </p:nvSpPr>
        <p:spPr/>
        <p:txBody>
          <a:bodyPr/>
          <a:lstStyle/>
          <a:p>
            <a:endParaRPr lang="lv-LV" dirty="0"/>
          </a:p>
        </p:txBody>
      </p:sp>
      <p:sp>
        <p:nvSpPr>
          <p:cNvPr id="4" name="Slide Number Placeholder 3">
            <a:extLst>
              <a:ext uri="{FF2B5EF4-FFF2-40B4-BE49-F238E27FC236}">
                <a16:creationId xmlns:a16="http://schemas.microsoft.com/office/drawing/2014/main" xmlns="" id="{78F36A66-A3AE-C6BD-5B48-9B4DBA0B5CCD}"/>
              </a:ext>
            </a:extLst>
          </p:cNvPr>
          <p:cNvSpPr>
            <a:spLocks noGrp="1"/>
          </p:cNvSpPr>
          <p:nvPr>
            <p:ph type="sldNum" sz="quarter" idx="5"/>
          </p:nvPr>
        </p:nvSpPr>
        <p:spPr/>
        <p:txBody>
          <a:bodyPr/>
          <a:lstStyle/>
          <a:p>
            <a:fld id="{A73C9B8F-E74C-421F-8320-73D4E5B6E355}" type="slidenum">
              <a:rPr lang="lv-LV" smtClean="0"/>
              <a:t>50</a:t>
            </a:fld>
            <a:endParaRPr lang="lv-LV"/>
          </a:p>
        </p:txBody>
      </p:sp>
    </p:spTree>
    <p:extLst>
      <p:ext uri="{BB962C8B-B14F-4D97-AF65-F5344CB8AC3E}">
        <p14:creationId xmlns:p14="http://schemas.microsoft.com/office/powerpoint/2010/main" val="178994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0F46004-5310-3445-9A2C-530927CFC2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F8DFD878-AEBF-F161-46F9-26CAA1D4A3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7E572ECD-7C24-A2C3-524B-8B00AA0130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D3D7AE75-4A8F-6680-3355-805CB66CBFEC}"/>
              </a:ext>
            </a:extLst>
          </p:cNvPr>
          <p:cNvSpPr>
            <a:spLocks noGrp="1"/>
          </p:cNvSpPr>
          <p:nvPr>
            <p:ph type="sldNum" sz="quarter" idx="5"/>
          </p:nvPr>
        </p:nvSpPr>
        <p:spPr/>
        <p:txBody>
          <a:bodyPr/>
          <a:lstStyle/>
          <a:p>
            <a:fld id="{58DE220E-BFD2-A74C-B829-A8DAC4EA3E37}" type="slidenum">
              <a:rPr lang="en-US" smtClean="0"/>
              <a:t>51</a:t>
            </a:fld>
            <a:endParaRPr lang="en-US" dirty="0"/>
          </a:p>
        </p:txBody>
      </p:sp>
    </p:spTree>
    <p:extLst>
      <p:ext uri="{BB962C8B-B14F-4D97-AF65-F5344CB8AC3E}">
        <p14:creationId xmlns:p14="http://schemas.microsoft.com/office/powerpoint/2010/main" val="34971591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FC0E993-D40C-B619-B419-AD81B9CF16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449220EC-CB64-9EFC-A8E2-13A02A56F4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D18C8AFA-5F8C-6D8E-3BF0-F2F09C8B754C}"/>
              </a:ext>
            </a:extLst>
          </p:cNvPr>
          <p:cNvSpPr>
            <a:spLocks noGrp="1"/>
          </p:cNvSpPr>
          <p:nvPr>
            <p:ph type="body" idx="1"/>
          </p:nvPr>
        </p:nvSpPr>
        <p:spPr/>
        <p:txBody>
          <a:bodyPr/>
          <a:lstStyle/>
          <a:p>
            <a:endParaRPr lang="lv-LV" dirty="0"/>
          </a:p>
        </p:txBody>
      </p:sp>
      <p:sp>
        <p:nvSpPr>
          <p:cNvPr id="4" name="Slide Number Placeholder 3">
            <a:extLst>
              <a:ext uri="{FF2B5EF4-FFF2-40B4-BE49-F238E27FC236}">
                <a16:creationId xmlns:a16="http://schemas.microsoft.com/office/drawing/2014/main" xmlns="" id="{8354BB1E-2A7B-8E33-500E-7AE692102915}"/>
              </a:ext>
            </a:extLst>
          </p:cNvPr>
          <p:cNvSpPr>
            <a:spLocks noGrp="1"/>
          </p:cNvSpPr>
          <p:nvPr>
            <p:ph type="sldNum" sz="quarter" idx="5"/>
          </p:nvPr>
        </p:nvSpPr>
        <p:spPr/>
        <p:txBody>
          <a:bodyPr/>
          <a:lstStyle/>
          <a:p>
            <a:fld id="{A73C9B8F-E74C-421F-8320-73D4E5B6E355}" type="slidenum">
              <a:rPr lang="lv-LV" smtClean="0"/>
              <a:t>52</a:t>
            </a:fld>
            <a:endParaRPr lang="lv-LV"/>
          </a:p>
        </p:txBody>
      </p:sp>
    </p:spTree>
    <p:extLst>
      <p:ext uri="{BB962C8B-B14F-4D97-AF65-F5344CB8AC3E}">
        <p14:creationId xmlns:p14="http://schemas.microsoft.com/office/powerpoint/2010/main" val="1823033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F7F9E48E-6AB2-407C-8099-E6DB5D60B820}" type="slidenum">
              <a:rPr lang="lv-LV" smtClean="0"/>
              <a:t>5</a:t>
            </a:fld>
            <a:endParaRPr lang="lv-LV"/>
          </a:p>
        </p:txBody>
      </p:sp>
    </p:spTree>
    <p:extLst>
      <p:ext uri="{BB962C8B-B14F-4D97-AF65-F5344CB8AC3E}">
        <p14:creationId xmlns:p14="http://schemas.microsoft.com/office/powerpoint/2010/main" val="25776294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A73C9B8F-E74C-421F-8320-73D4E5B6E355}" type="slidenum">
              <a:rPr lang="lv-LV" smtClean="0"/>
              <a:t>53</a:t>
            </a:fld>
            <a:endParaRPr lang="lv-LV"/>
          </a:p>
        </p:txBody>
      </p:sp>
    </p:spTree>
    <p:extLst>
      <p:ext uri="{BB962C8B-B14F-4D97-AF65-F5344CB8AC3E}">
        <p14:creationId xmlns:p14="http://schemas.microsoft.com/office/powerpoint/2010/main" val="4432853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1E1F602-EB2F-93F2-A2CC-3F2D87A267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xmlns="" id="{85E81C23-3319-7649-B7A7-BF5B9DFBBC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xmlns="" id="{A235A4C6-B01B-7750-B3CD-E0FEC17F2E91}"/>
              </a:ext>
            </a:extLst>
          </p:cNvPr>
          <p:cNvSpPr>
            <a:spLocks noGrp="1"/>
          </p:cNvSpPr>
          <p:nvPr>
            <p:ph type="body" idx="1"/>
          </p:nvPr>
        </p:nvSpPr>
        <p:spPr/>
        <p:txBody>
          <a:bodyPr/>
          <a:lstStyle/>
          <a:p>
            <a:endParaRPr lang="lv-LV" dirty="0"/>
          </a:p>
        </p:txBody>
      </p:sp>
      <p:sp>
        <p:nvSpPr>
          <p:cNvPr id="4" name="Slide Number Placeholder 3">
            <a:extLst>
              <a:ext uri="{FF2B5EF4-FFF2-40B4-BE49-F238E27FC236}">
                <a16:creationId xmlns:a16="http://schemas.microsoft.com/office/drawing/2014/main" xmlns="" id="{B086B381-A012-0762-26FF-840BBE69B077}"/>
              </a:ext>
            </a:extLst>
          </p:cNvPr>
          <p:cNvSpPr>
            <a:spLocks noGrp="1"/>
          </p:cNvSpPr>
          <p:nvPr>
            <p:ph type="sldNum" sz="quarter" idx="5"/>
          </p:nvPr>
        </p:nvSpPr>
        <p:spPr/>
        <p:txBody>
          <a:bodyPr/>
          <a:lstStyle/>
          <a:p>
            <a:fld id="{A73C9B8F-E74C-421F-8320-73D4E5B6E355}" type="slidenum">
              <a:rPr lang="lv-LV" smtClean="0"/>
              <a:t>54</a:t>
            </a:fld>
            <a:endParaRPr lang="lv-LV"/>
          </a:p>
        </p:txBody>
      </p:sp>
    </p:spTree>
    <p:extLst>
      <p:ext uri="{BB962C8B-B14F-4D97-AF65-F5344CB8AC3E}">
        <p14:creationId xmlns:p14="http://schemas.microsoft.com/office/powerpoint/2010/main" val="25066768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88B43F-CE84-4CFB-B272-EEE22897F404}"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1204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lv-LV"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lv-LV"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578601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lv-LV" sz="1200" b="0" i="0" u="none" strike="noStrike" cap="none" smtClean="0">
                <a:solidFill>
                  <a:schemeClr val="dk1"/>
                </a:solidFill>
                <a:latin typeface="Calibri"/>
                <a:ea typeface="Calibri"/>
                <a:cs typeface="Calibri"/>
                <a:sym typeface="Calibri"/>
              </a:rPr>
              <a:t>13</a:t>
            </a:fld>
            <a:endParaRPr lang="lv-LV"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69165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lv-LV"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lv-LV"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642694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7857" indent="-227857" algn="just">
              <a:lnSpc>
                <a:spcPct val="107000"/>
              </a:lnSpc>
              <a:buFont typeface="Symbol" panose="05050102010706020507" pitchFamily="18" charset="2"/>
              <a:buChar char=""/>
            </a:pPr>
            <a:r>
              <a:rPr lang="lv-LV" sz="1200" kern="100" dirty="0">
                <a:latin typeface="Verdana" panose="020B0604030504040204" pitchFamily="34" charset="0"/>
                <a:ea typeface="Verdana" panose="020B0604030504040204" pitchFamily="34" charset="0"/>
                <a:cs typeface="Times New Roman" panose="02020603050405020304" pitchFamily="18" charset="0"/>
              </a:rPr>
              <a:t>Ekonomikas ministrijas pārziņā ir Eiropas Savienības Kohēzijas politikas 2021.-2027. gadam </a:t>
            </a:r>
            <a:r>
              <a:rPr lang="lv-LV" sz="1200" b="1" u="sng" kern="100" dirty="0">
                <a:solidFill>
                  <a:srgbClr val="467886"/>
                </a:solidFill>
                <a:latin typeface="Verdana" panose="020B0604030504040204" pitchFamily="34" charset="0"/>
                <a:ea typeface="Verdana" panose="020B0604030504040204" pitchFamily="34" charset="0"/>
                <a:cs typeface="Times New Roman" panose="02020603050405020304" pitchFamily="18" charset="0"/>
                <a:hlinkClick r:id="rId3"/>
              </a:rPr>
              <a:t>4.3.1.3. pasākuma "Sociālo mājokļu atjaunošana vai jaunu sociālo mājokļu būvniecība"</a:t>
            </a:r>
            <a:r>
              <a:rPr lang="lv-LV" sz="1200" kern="100" dirty="0">
                <a:latin typeface="Verdana" panose="020B0604030504040204" pitchFamily="34" charset="0"/>
                <a:ea typeface="Verdana" panose="020B0604030504040204" pitchFamily="34" charset="0"/>
                <a:cs typeface="Times New Roman" panose="02020603050405020304" pitchFamily="18" charset="0"/>
              </a:rPr>
              <a:t> ieviešana. </a:t>
            </a:r>
          </a:p>
          <a:p>
            <a:pPr marL="303809" algn="just">
              <a:lnSpc>
                <a:spcPct val="107000"/>
              </a:lnSpc>
            </a:pPr>
            <a:r>
              <a:rPr lang="lv-LV" sz="1200" kern="100" dirty="0">
                <a:latin typeface="Verdana" panose="020B0604030504040204" pitchFamily="34" charset="0"/>
                <a:ea typeface="Verdana" panose="020B0604030504040204" pitchFamily="34" charset="0"/>
                <a:cs typeface="Times New Roman" panose="02020603050405020304" pitchFamily="18" charset="0"/>
              </a:rPr>
              <a:t> </a:t>
            </a:r>
          </a:p>
          <a:p>
            <a:endParaRPr lang="en-US" sz="1200" i="1" u="sng" kern="100" dirty="0">
              <a:solidFill>
                <a:srgbClr val="467886"/>
              </a:solidFill>
              <a:latin typeface="Verdana" panose="020B0604030504040204" pitchFamily="34" charset="0"/>
              <a:ea typeface="Verdana" panose="020B0604030504040204" pitchFamily="34" charset="0"/>
              <a:cs typeface="Times New Roman" panose="02020603050405020304" pitchFamily="18" charset="0"/>
              <a:hlinkClick r:id="rId4"/>
            </a:endParaRPr>
          </a:p>
          <a:p>
            <a:r>
              <a:rPr lang="lv-LV" sz="1200" i="1" u="sng" kern="100" dirty="0">
                <a:solidFill>
                  <a:srgbClr val="467886"/>
                </a:solidFill>
                <a:latin typeface="Verdana" panose="020B0604030504040204" pitchFamily="34" charset="0"/>
                <a:ea typeface="Verdana" panose="020B0604030504040204" pitchFamily="34" charset="0"/>
                <a:cs typeface="Times New Roman" panose="02020603050405020304" pitchFamily="18" charset="0"/>
                <a:hlinkClick r:id="rId4"/>
              </a:rPr>
              <a:t>*https://www.ventspils.lv/ipn/turpina-uzlabot-dzivojamo-fondu-sociali-mazaizsargatam-grupam/</a:t>
            </a:r>
            <a:r>
              <a:rPr lang="lv-LV" sz="1200" i="1" kern="100" dirty="0">
                <a:latin typeface="Verdana" panose="020B0604030504040204" pitchFamily="34" charset="0"/>
                <a:ea typeface="Verdana" panose="020B0604030504040204" pitchFamily="34" charset="0"/>
                <a:cs typeface="Times New Roman" panose="02020603050405020304" pitchFamily="18" charset="0"/>
              </a:rPr>
              <a:t> </a:t>
            </a:r>
          </a:p>
          <a:p>
            <a:r>
              <a:rPr lang="lv-LV" sz="1200" i="1" u="sng" kern="100" dirty="0">
                <a:solidFill>
                  <a:srgbClr val="467886"/>
                </a:solidFill>
                <a:latin typeface="Verdana" panose="020B0604030504040204" pitchFamily="34" charset="0"/>
                <a:ea typeface="Verdana" panose="020B0604030504040204" pitchFamily="34" charset="0"/>
                <a:cs typeface="Times New Roman" panose="02020603050405020304" pitchFamily="18" charset="0"/>
                <a:hlinkClick r:id="rId5"/>
              </a:rPr>
              <a:t>https://www.saldus.lv/par-mums/aktualitates/posts/zirnu-centra-sakusies-buvdarbi/</a:t>
            </a:r>
            <a:r>
              <a:rPr lang="lv-LV" sz="1200" i="1" kern="100" dirty="0">
                <a:latin typeface="Verdana" panose="020B0604030504040204" pitchFamily="34" charset="0"/>
                <a:ea typeface="Verdana" panose="020B0604030504040204" pitchFamily="34" charset="0"/>
                <a:cs typeface="Times New Roman" panose="02020603050405020304" pitchFamily="18" charset="0"/>
              </a:rPr>
              <a:t> </a:t>
            </a:r>
          </a:p>
          <a:p>
            <a:endParaRPr lang="lv-LV" dirty="0"/>
          </a:p>
        </p:txBody>
      </p:sp>
      <p:sp>
        <p:nvSpPr>
          <p:cNvPr id="4" name="Slide Number Placeholder 3"/>
          <p:cNvSpPr>
            <a:spLocks noGrp="1"/>
          </p:cNvSpPr>
          <p:nvPr>
            <p:ph type="sldNum" sz="quarter" idx="5"/>
          </p:nvPr>
        </p:nvSpPr>
        <p:spPr/>
        <p:txBody>
          <a:bodyPr/>
          <a:lstStyle/>
          <a:p>
            <a:fld id="{B3BDC8C3-1932-4C66-B06F-1E03C6F1B61D}" type="slidenum">
              <a:rPr lang="lv-LV" smtClean="0"/>
              <a:t>21</a:t>
            </a:fld>
            <a:endParaRPr lang="lv-LV"/>
          </a:p>
        </p:txBody>
      </p:sp>
    </p:spTree>
    <p:extLst>
      <p:ext uri="{BB962C8B-B14F-4D97-AF65-F5344CB8AC3E}">
        <p14:creationId xmlns:p14="http://schemas.microsoft.com/office/powerpoint/2010/main" val="2173580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baseline="30000" dirty="0"/>
              <a:t>1</a:t>
            </a:r>
            <a:r>
              <a:rPr lang="lv-LV" dirty="0"/>
              <a:t> Uzturlīdzekļu garantiju fonda likumā.</a:t>
            </a:r>
          </a:p>
          <a:p>
            <a:endParaRPr lang="lv-LV" dirty="0"/>
          </a:p>
          <a:p>
            <a:pPr marL="0" marR="0" lvl="0" indent="0" algn="l" defTabSz="914400" rtl="0" eaLnBrk="1" fontAlgn="auto" latinLnBrk="0" hangingPunct="1">
              <a:lnSpc>
                <a:spcPct val="100000"/>
              </a:lnSpc>
              <a:spcBef>
                <a:spcPts val="0"/>
              </a:spcBef>
              <a:spcAft>
                <a:spcPts val="0"/>
              </a:spcAft>
              <a:buClrTx/>
              <a:buSzTx/>
              <a:buFontTx/>
              <a:buNone/>
              <a:tabLst/>
              <a:defRPr/>
            </a:pPr>
            <a:r>
              <a:rPr lang="lv-LV" baseline="30000" dirty="0"/>
              <a:t>2</a:t>
            </a:r>
            <a:r>
              <a:rPr lang="lv-LV" dirty="0"/>
              <a:t> </a:t>
            </a:r>
            <a:r>
              <a:rPr lang="lv-LV" sz="1800" kern="100" dirty="0">
                <a:effectLst/>
                <a:latin typeface="Times New Roman" panose="02020603050405020304" pitchFamily="18" charset="0"/>
                <a:ea typeface="Aptos" panose="020B0004020202020204" pitchFamily="34" charset="0"/>
                <a:cs typeface="Times New Roman" panose="02020603050405020304" pitchFamily="18" charset="0"/>
              </a:rPr>
              <a:t>Programmas ietvaros personām iespējams saņemt sertificēta mediatora pakalpojumus, lai risinātu ar bērnu interesēm saistītus strīdus, piemēram, saskarsmes jautājumus, bērna pastāvīgās dzīvesvietas noteikšanu, uzturlīdzekļu apmēra un/vai maksāšanas kārtības noteikšanu, vecāku attiecību risināšanu un savstarpējās komunikācijas uzlabošanu, u.c.</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800" dirty="0">
                <a:effectLst/>
                <a:latin typeface="Times New Roman" panose="02020603050405020304" pitchFamily="18" charset="0"/>
                <a:ea typeface="Aptos" panose="020B0004020202020204" pitchFamily="34" charset="0"/>
              </a:rPr>
              <a:t>Programmas ietvaros tiek apmaksātas piecas </a:t>
            </a:r>
            <a:r>
              <a:rPr lang="lv-LV" sz="1800" dirty="0" err="1">
                <a:effectLst/>
                <a:latin typeface="Times New Roman" panose="02020603050405020304" pitchFamily="18" charset="0"/>
                <a:ea typeface="Aptos" panose="020B0004020202020204" pitchFamily="34" charset="0"/>
              </a:rPr>
              <a:t>mediācijas</a:t>
            </a:r>
            <a:r>
              <a:rPr lang="lv-LV" sz="1800" dirty="0">
                <a:effectLst/>
                <a:latin typeface="Times New Roman" panose="02020603050405020304" pitchFamily="18" charset="0"/>
                <a:ea typeface="Aptos" panose="020B0004020202020204" pitchFamily="34" charset="0"/>
              </a:rPr>
              <a:t> sesijas (katra </a:t>
            </a:r>
            <a:r>
              <a:rPr lang="lv-LV" sz="1800" dirty="0" err="1">
                <a:effectLst/>
                <a:latin typeface="Times New Roman" panose="02020603050405020304" pitchFamily="18" charset="0"/>
                <a:ea typeface="Aptos" panose="020B0004020202020204" pitchFamily="34" charset="0"/>
              </a:rPr>
              <a:t>mediācijas</a:t>
            </a:r>
            <a:r>
              <a:rPr lang="lv-LV" sz="1800" dirty="0">
                <a:effectLst/>
                <a:latin typeface="Times New Roman" panose="02020603050405020304" pitchFamily="18" charset="0"/>
                <a:ea typeface="Aptos" panose="020B0004020202020204" pitchFamily="34" charset="0"/>
              </a:rPr>
              <a:t> sesija – 60 minūtes), savukārt tad, ja kādai no strīda pusēm ir maznodrošinātas vai trūcīgas personas statuss – septiņas </a:t>
            </a:r>
            <a:r>
              <a:rPr lang="lv-LV" sz="1800" dirty="0" err="1">
                <a:effectLst/>
                <a:latin typeface="Times New Roman" panose="02020603050405020304" pitchFamily="18" charset="0"/>
                <a:ea typeface="Aptos" panose="020B0004020202020204" pitchFamily="34" charset="0"/>
              </a:rPr>
              <a:t>mediācijas</a:t>
            </a:r>
            <a:r>
              <a:rPr lang="lv-LV" sz="1800" dirty="0">
                <a:effectLst/>
                <a:latin typeface="Times New Roman" panose="02020603050405020304" pitchFamily="18" charset="0"/>
                <a:ea typeface="Aptos" panose="020B0004020202020204" pitchFamily="34" charset="0"/>
              </a:rPr>
              <a:t> sesijas sertificēta mediatora vadībā </a:t>
            </a:r>
            <a:endParaRPr lang="lv-LV"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lv-LV" dirty="0"/>
          </a:p>
        </p:txBody>
      </p:sp>
      <p:sp>
        <p:nvSpPr>
          <p:cNvPr id="4" name="Slaida numura vietturis 3"/>
          <p:cNvSpPr>
            <a:spLocks noGrp="1"/>
          </p:cNvSpPr>
          <p:nvPr>
            <p:ph type="sldNum" sz="quarter" idx="5"/>
          </p:nvPr>
        </p:nvSpPr>
        <p:spPr/>
        <p:txBody>
          <a:bodyPr/>
          <a:lstStyle/>
          <a:p>
            <a:fld id="{502535C9-78EC-4445-8986-5B130ED234C9}" type="slidenum">
              <a:rPr lang="lv-LV" smtClean="0"/>
              <a:t>26</a:t>
            </a:fld>
            <a:endParaRPr lang="lv-LV"/>
          </a:p>
        </p:txBody>
      </p:sp>
    </p:spTree>
    <p:extLst>
      <p:ext uri="{BB962C8B-B14F-4D97-AF65-F5344CB8AC3E}">
        <p14:creationId xmlns:p14="http://schemas.microsoft.com/office/powerpoint/2010/main" val="3308450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1E110D4C-3B74-5430-7C20-EFB9222C37E4}"/>
            </a:ext>
          </a:extLst>
        </p:cNvPr>
        <p:cNvGrpSpPr/>
        <p:nvPr/>
      </p:nvGrpSpPr>
      <p:grpSpPr>
        <a:xfrm>
          <a:off x="0" y="0"/>
          <a:ext cx="0" cy="0"/>
          <a:chOff x="0" y="0"/>
          <a:chExt cx="0" cy="0"/>
        </a:xfrm>
      </p:grpSpPr>
      <p:sp>
        <p:nvSpPr>
          <p:cNvPr id="2" name="Slaida attēla vietturis 1">
            <a:extLst>
              <a:ext uri="{FF2B5EF4-FFF2-40B4-BE49-F238E27FC236}">
                <a16:creationId xmlns="" xmlns:a16="http://schemas.microsoft.com/office/drawing/2014/main" id="{5FA30403-BB49-501F-F8EE-AC84D5874931}"/>
              </a:ext>
            </a:extLst>
          </p:cNvPr>
          <p:cNvSpPr>
            <a:spLocks noGrp="1" noRot="1" noChangeAspect="1"/>
          </p:cNvSpPr>
          <p:nvPr>
            <p:ph type="sldImg"/>
          </p:nvPr>
        </p:nvSpPr>
        <p:spPr/>
      </p:sp>
      <p:sp>
        <p:nvSpPr>
          <p:cNvPr id="3" name="Piezīmju vietturis 2">
            <a:extLst>
              <a:ext uri="{FF2B5EF4-FFF2-40B4-BE49-F238E27FC236}">
                <a16:creationId xmlns="" xmlns:a16="http://schemas.microsoft.com/office/drawing/2014/main" id="{5B76C4C9-F9C3-F9E3-618D-22B42D0D5834}"/>
              </a:ext>
            </a:extLst>
          </p:cNvPr>
          <p:cNvSpPr>
            <a:spLocks noGrp="1"/>
          </p:cNvSpPr>
          <p:nvPr>
            <p:ph type="body" idx="1"/>
          </p:nvPr>
        </p:nvSpPr>
        <p:spPr/>
        <p:txBody>
          <a:bodyPr/>
          <a:lstStyle/>
          <a:p>
            <a:r>
              <a:rPr lang="lv-LV" baseline="30000" dirty="0"/>
              <a:t>3</a:t>
            </a:r>
            <a:r>
              <a:rPr lang="lv-LV" dirty="0"/>
              <a:t> </a:t>
            </a:r>
            <a:r>
              <a:rPr lang="lv-LV" sz="1200" dirty="0"/>
              <a:t>Grozījumi likumā "Par valsts kompensāciju cietušajiem«, kas spēkā stājās 2025. gada 1. janvārī.</a:t>
            </a:r>
          </a:p>
          <a:p>
            <a:endParaRPr lang="lv-LV" sz="1200" dirty="0"/>
          </a:p>
          <a:p>
            <a:r>
              <a:rPr lang="lv-LV" sz="1200" u="none" kern="100" baseline="30000" dirty="0">
                <a:effectLst/>
                <a:latin typeface="Times New Roman" panose="02020603050405020304" pitchFamily="18" charset="0"/>
                <a:ea typeface="Aptos" panose="020B0004020202020204" pitchFamily="34" charset="0"/>
                <a:cs typeface="Times New Roman" panose="02020603050405020304" pitchFamily="18" charset="0"/>
              </a:rPr>
              <a:t>4 </a:t>
            </a:r>
            <a:r>
              <a:rPr lang="lv-LV" sz="1200" u="none" kern="100" baseline="0" dirty="0">
                <a:effectLst/>
                <a:latin typeface="Times New Roman" panose="02020603050405020304" pitchFamily="18" charset="0"/>
                <a:ea typeface="Aptos" panose="020B0004020202020204" pitchFamily="34" charset="0"/>
                <a:cs typeface="Times New Roman" panose="02020603050405020304" pitchFamily="18" charset="0"/>
              </a:rPr>
              <a:t>Projektu īsteno Tiesu administrācija.</a:t>
            </a:r>
          </a:p>
          <a:p>
            <a:r>
              <a:rPr lang="lv-LV" sz="1800" u="sng" kern="100" dirty="0">
                <a:effectLst/>
                <a:latin typeface="Times New Roman" panose="02020603050405020304" pitchFamily="18" charset="0"/>
                <a:ea typeface="Aptos" panose="020B0004020202020204" pitchFamily="34" charset="0"/>
                <a:cs typeface="Times New Roman" panose="02020603050405020304" pitchFamily="18" charset="0"/>
              </a:rPr>
              <a:t>Projekta īstenošanas laiks:</a:t>
            </a:r>
            <a:r>
              <a:rPr lang="lv-LV" sz="18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lv-LV" sz="1800" kern="100" dirty="0">
                <a:effectLst/>
                <a:latin typeface="Times New Roman" panose="02020603050405020304" pitchFamily="18" charset="0"/>
                <a:ea typeface="Aptos" panose="020B0004020202020204" pitchFamily="34" charset="0"/>
                <a:cs typeface="Times New Roman" panose="02020603050405020304" pitchFamily="18" charset="0"/>
              </a:rPr>
              <a:t>2024. gada 3. jūnijs – 2027. gada 30. jūnijs</a:t>
            </a:r>
            <a:endParaRPr lang="lv-LV" sz="1800" u="none" kern="100" dirty="0">
              <a:effectLst/>
              <a:latin typeface="Aptos" panose="020B0004020202020204" pitchFamily="34" charset="0"/>
              <a:ea typeface="Aptos" panose="020B0004020202020204" pitchFamily="34" charset="0"/>
              <a:cs typeface="Times New Roman" panose="02020603050405020304" pitchFamily="18" charset="0"/>
            </a:endParaRPr>
          </a:p>
          <a:p>
            <a:r>
              <a:rPr lang="lv-LV" sz="1800" u="sng" kern="100" dirty="0">
                <a:effectLst/>
                <a:latin typeface="Times New Roman" panose="02020603050405020304" pitchFamily="18" charset="0"/>
                <a:ea typeface="Aptos" panose="020B0004020202020204" pitchFamily="34" charset="0"/>
                <a:cs typeface="Times New Roman" panose="02020603050405020304" pitchFamily="18" charset="0"/>
              </a:rPr>
              <a:t>Kopējais finansējums:</a:t>
            </a:r>
            <a:r>
              <a:rPr lang="lv-LV" sz="18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lv-LV" sz="1800" kern="100" dirty="0">
                <a:effectLst/>
                <a:latin typeface="Times New Roman" panose="02020603050405020304" pitchFamily="18" charset="0"/>
                <a:ea typeface="Aptos" panose="020B0004020202020204" pitchFamily="34" charset="0"/>
                <a:cs typeface="Times New Roman" panose="02020603050405020304" pitchFamily="18" charset="0"/>
              </a:rPr>
              <a:t>1 099 104 </a:t>
            </a:r>
            <a:r>
              <a:rPr lang="lv-LV" sz="1800" i="1" kern="100" dirty="0" err="1">
                <a:effectLst/>
                <a:latin typeface="Times New Roman" panose="02020603050405020304" pitchFamily="18" charset="0"/>
                <a:ea typeface="Aptos" panose="020B0004020202020204" pitchFamily="34" charset="0"/>
                <a:cs typeface="Times New Roman" panose="02020603050405020304" pitchFamily="18" charset="0"/>
              </a:rPr>
              <a:t>euro</a:t>
            </a:r>
            <a:r>
              <a:rPr lang="lv-LV" sz="1800" kern="100" dirty="0">
                <a:effectLst/>
                <a:latin typeface="Times New Roman" panose="02020603050405020304" pitchFamily="18" charset="0"/>
                <a:ea typeface="Aptos" panose="020B0004020202020204" pitchFamily="34" charset="0"/>
                <a:cs typeface="Times New Roman" panose="02020603050405020304" pitchFamily="18" charset="0"/>
              </a:rPr>
              <a:t> (bez elastības finansējums – 205 896</a:t>
            </a:r>
            <a:r>
              <a:rPr lang="lv-LV" sz="18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lv-LV" sz="1800" i="1" kern="100" dirty="0" err="1">
                <a:effectLst/>
                <a:latin typeface="Times New Roman" panose="02020603050405020304" pitchFamily="18" charset="0"/>
                <a:ea typeface="Aptos" panose="020B0004020202020204" pitchFamily="34" charset="0"/>
                <a:cs typeface="Times New Roman" panose="02020603050405020304" pitchFamily="18" charset="0"/>
              </a:rPr>
              <a:t>euro</a:t>
            </a:r>
            <a:r>
              <a:rPr lang="lv-LV" sz="18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lv-LV" sz="1800" u="none" kern="100" dirty="0">
              <a:effectLst/>
              <a:latin typeface="Aptos" panose="020B0004020202020204" pitchFamily="34" charset="0"/>
              <a:ea typeface="Aptos" panose="020B0004020202020204" pitchFamily="34" charset="0"/>
              <a:cs typeface="Times New Roman" panose="02020603050405020304" pitchFamily="18" charset="0"/>
            </a:endParaRPr>
          </a:p>
          <a:p>
            <a:r>
              <a:rPr lang="lv-LV" sz="1800" u="sng" kern="100" dirty="0">
                <a:effectLst/>
                <a:latin typeface="Times New Roman" panose="02020603050405020304" pitchFamily="18" charset="0"/>
                <a:ea typeface="Aptos" panose="020B0004020202020204" pitchFamily="34" charset="0"/>
                <a:cs typeface="Times New Roman" panose="02020603050405020304" pitchFamily="18" charset="0"/>
              </a:rPr>
              <a:t>ESF finansējums:</a:t>
            </a:r>
            <a:r>
              <a:rPr lang="lv-LV" sz="1800" kern="100" dirty="0">
                <a:effectLst/>
                <a:latin typeface="Times New Roman" panose="02020603050405020304" pitchFamily="18" charset="0"/>
                <a:ea typeface="Aptos" panose="020B0004020202020204" pitchFamily="34" charset="0"/>
                <a:cs typeface="Times New Roman" panose="02020603050405020304" pitchFamily="18" charset="0"/>
              </a:rPr>
              <a:t> 934 238</a:t>
            </a:r>
            <a:r>
              <a:rPr lang="lv-LV" sz="18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lv-LV" sz="1800" i="1" kern="100" dirty="0" err="1">
                <a:effectLst/>
                <a:latin typeface="Times New Roman" panose="02020603050405020304" pitchFamily="18" charset="0"/>
                <a:ea typeface="Aptos" panose="020B0004020202020204" pitchFamily="34" charset="0"/>
                <a:cs typeface="Times New Roman" panose="02020603050405020304" pitchFamily="18" charset="0"/>
              </a:rPr>
              <a:t>euro</a:t>
            </a:r>
            <a:r>
              <a:rPr lang="lv-LV" sz="18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lv-LV" sz="1800" kern="100" dirty="0">
                <a:effectLst/>
                <a:latin typeface="Times New Roman" panose="02020603050405020304" pitchFamily="18" charset="0"/>
                <a:ea typeface="Aptos" panose="020B0004020202020204" pitchFamily="34" charset="0"/>
                <a:cs typeface="Times New Roman" panose="02020603050405020304" pitchFamily="18" charset="0"/>
              </a:rPr>
              <a:t>(bez elastības finansējums – 175 012</a:t>
            </a:r>
            <a:r>
              <a:rPr lang="lv-LV" sz="1800" i="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lv-LV" sz="1800" i="1" kern="100" dirty="0" err="1">
                <a:effectLst/>
                <a:latin typeface="Times New Roman" panose="02020603050405020304" pitchFamily="18" charset="0"/>
                <a:ea typeface="Aptos" panose="020B0004020202020204" pitchFamily="34" charset="0"/>
                <a:cs typeface="Times New Roman" panose="02020603050405020304" pitchFamily="18" charset="0"/>
              </a:rPr>
              <a:t>euro</a:t>
            </a:r>
            <a:r>
              <a:rPr lang="lv-LV" sz="18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lv-LV" sz="1800" u="none" kern="100" dirty="0">
              <a:effectLst/>
              <a:latin typeface="Aptos" panose="020B0004020202020204" pitchFamily="34" charset="0"/>
              <a:ea typeface="Aptos" panose="020B0004020202020204" pitchFamily="34" charset="0"/>
              <a:cs typeface="Times New Roman" panose="02020603050405020304" pitchFamily="18" charset="0"/>
            </a:endParaRPr>
          </a:p>
          <a:p>
            <a:r>
              <a:rPr lang="lv-LV" sz="1800" u="sng" kern="100" dirty="0">
                <a:effectLst/>
                <a:latin typeface="Times New Roman" panose="02020603050405020304" pitchFamily="18" charset="0"/>
                <a:ea typeface="Aptos" panose="020B0004020202020204" pitchFamily="34" charset="0"/>
                <a:cs typeface="Times New Roman" panose="02020603050405020304" pitchFamily="18" charset="0"/>
              </a:rPr>
              <a:t>Mērķa grupas:</a:t>
            </a:r>
            <a:endParaRPr lang="lv-LV" sz="1800" u="sng" kern="100" dirty="0">
              <a:effectLst/>
              <a:latin typeface="Aptos" panose="020B0004020202020204" pitchFamily="34" charset="0"/>
              <a:ea typeface="Aptos" panose="020B0004020202020204" pitchFamily="34" charset="0"/>
              <a:cs typeface="Times New Roman" panose="02020603050405020304" pitchFamily="18" charset="0"/>
            </a:endParaRPr>
          </a:p>
          <a:p>
            <a:r>
              <a:rPr lang="lv-LV" sz="1800" kern="100" dirty="0">
                <a:effectLst/>
                <a:latin typeface="Times New Roman" panose="02020603050405020304" pitchFamily="18" charset="0"/>
                <a:ea typeface="Aptos" panose="020B0004020202020204" pitchFamily="34" charset="0"/>
                <a:cs typeface="Times New Roman" panose="02020603050405020304" pitchFamily="18" charset="0"/>
              </a:rPr>
              <a:t>1. Tiešā mērķa grupa:</a:t>
            </a:r>
            <a:endParaRPr lang="lv-LV" sz="1800" kern="100" dirty="0">
              <a:effectLst/>
              <a:latin typeface="Aptos" panose="020B0004020202020204" pitchFamily="34" charset="0"/>
              <a:ea typeface="Aptos" panose="020B0004020202020204" pitchFamily="34" charset="0"/>
              <a:cs typeface="Times New Roman" panose="02020603050405020304" pitchFamily="18" charset="0"/>
            </a:endParaRPr>
          </a:p>
          <a:p>
            <a:pPr lvl="1" algn="just">
              <a:lnSpc>
                <a:spcPct val="115000"/>
              </a:lnSpc>
              <a:spcAft>
                <a:spcPts val="800"/>
              </a:spcAft>
            </a:pPr>
            <a:r>
              <a:rPr lang="lv-LV" sz="1800" kern="100" dirty="0">
                <a:effectLst/>
                <a:latin typeface="Times New Roman" panose="02020603050405020304" pitchFamily="18" charset="0"/>
                <a:ea typeface="Aptos" panose="020B0004020202020204" pitchFamily="34" charset="0"/>
                <a:cs typeface="Times New Roman" panose="02020603050405020304" pitchFamily="18" charset="0"/>
              </a:rPr>
              <a:t>– Tiesu administrācija, kuras funkcijas un uzdevumi ir vērsti uz </a:t>
            </a:r>
            <a:r>
              <a:rPr lang="lv-LV" sz="1800" kern="100" dirty="0" err="1">
                <a:effectLst/>
                <a:latin typeface="Times New Roman" panose="02020603050405020304" pitchFamily="18" charset="0"/>
                <a:ea typeface="Aptos" panose="020B0004020202020204" pitchFamily="34" charset="0"/>
                <a:cs typeface="Times New Roman" panose="02020603050405020304" pitchFamily="18" charset="0"/>
              </a:rPr>
              <a:t>mazaizsargāto</a:t>
            </a:r>
            <a:r>
              <a:rPr lang="lv-LV" sz="1800" kern="100" dirty="0">
                <a:effectLst/>
                <a:latin typeface="Times New Roman" panose="02020603050405020304" pitchFamily="18" charset="0"/>
                <a:ea typeface="Aptos" panose="020B0004020202020204" pitchFamily="34" charset="0"/>
                <a:cs typeface="Times New Roman" panose="02020603050405020304" pitchFamily="18" charset="0"/>
              </a:rPr>
              <a:t> un cietušo personu tiesību nodrošināšanu;</a:t>
            </a:r>
            <a:endParaRPr lang="lv-LV" sz="1800" kern="100" dirty="0">
              <a:effectLst/>
              <a:latin typeface="Aptos" panose="020B0004020202020204" pitchFamily="34" charset="0"/>
              <a:ea typeface="Aptos" panose="020B0004020202020204" pitchFamily="34" charset="0"/>
              <a:cs typeface="Times New Roman" panose="02020603050405020304" pitchFamily="18" charset="0"/>
            </a:endParaRPr>
          </a:p>
          <a:p>
            <a:pPr lvl="1" algn="just">
              <a:lnSpc>
                <a:spcPct val="115000"/>
              </a:lnSpc>
              <a:spcAft>
                <a:spcPts val="800"/>
              </a:spcAft>
            </a:pPr>
            <a:r>
              <a:rPr lang="lv-LV" sz="1800" kern="100" dirty="0">
                <a:effectLst/>
                <a:latin typeface="Times New Roman" panose="02020603050405020304" pitchFamily="18" charset="0"/>
                <a:ea typeface="Aptos" panose="020B0004020202020204" pitchFamily="34" charset="0"/>
                <a:cs typeface="Times New Roman" panose="02020603050405020304" pitchFamily="18" charset="0"/>
              </a:rPr>
              <a:t>– valsts nodrošinātās juridiskās palīdzības sistēmai piederīgās personas un iestādes, sociālā darba speciālisti, nevalstiskās organizācijas.</a:t>
            </a:r>
            <a:endParaRPr lang="lv-LV"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lv-LV" sz="1800" kern="100" dirty="0">
                <a:effectLst/>
                <a:latin typeface="Times New Roman" panose="02020603050405020304" pitchFamily="18" charset="0"/>
                <a:ea typeface="Aptos" panose="020B0004020202020204" pitchFamily="34" charset="0"/>
                <a:cs typeface="Times New Roman" panose="02020603050405020304" pitchFamily="18" charset="0"/>
              </a:rPr>
              <a:t>2. Netiešā mērķa grupa:</a:t>
            </a:r>
            <a:endParaRPr lang="lv-LV" sz="1800" kern="100" dirty="0">
              <a:effectLst/>
              <a:latin typeface="Aptos" panose="020B0004020202020204" pitchFamily="34" charset="0"/>
              <a:ea typeface="Aptos" panose="020B0004020202020204" pitchFamily="34" charset="0"/>
              <a:cs typeface="Times New Roman" panose="02020603050405020304" pitchFamily="18" charset="0"/>
            </a:endParaRPr>
          </a:p>
          <a:p>
            <a:pPr lvl="1" algn="just">
              <a:lnSpc>
                <a:spcPct val="115000"/>
              </a:lnSpc>
              <a:spcAft>
                <a:spcPts val="800"/>
              </a:spcAft>
            </a:pPr>
            <a:r>
              <a:rPr lang="lv-LV" sz="1800" kern="100" dirty="0">
                <a:effectLst/>
                <a:latin typeface="Times New Roman" panose="02020603050405020304" pitchFamily="18" charset="0"/>
                <a:ea typeface="Aptos" panose="020B0004020202020204" pitchFamily="34" charset="0"/>
                <a:cs typeface="Times New Roman" panose="02020603050405020304" pitchFamily="18" charset="0"/>
              </a:rPr>
              <a:t>– nabadzības un sociālās atstumtības riskam pakļautās personas;</a:t>
            </a:r>
            <a:endParaRPr lang="lv-LV" sz="1800" kern="100" dirty="0">
              <a:effectLst/>
              <a:latin typeface="Aptos" panose="020B0004020202020204" pitchFamily="34" charset="0"/>
              <a:ea typeface="Aptos" panose="020B0004020202020204" pitchFamily="34" charset="0"/>
              <a:cs typeface="Times New Roman" panose="02020603050405020304" pitchFamily="18" charset="0"/>
            </a:endParaRPr>
          </a:p>
          <a:p>
            <a:pPr lvl="1" algn="just">
              <a:lnSpc>
                <a:spcPct val="115000"/>
              </a:lnSpc>
              <a:spcAft>
                <a:spcPts val="800"/>
              </a:spcAft>
            </a:pPr>
            <a:r>
              <a:rPr lang="lv-LV" sz="1800" kern="100" dirty="0">
                <a:effectLst/>
                <a:latin typeface="Times New Roman" panose="02020603050405020304" pitchFamily="18" charset="0"/>
                <a:ea typeface="Aptos" panose="020B0004020202020204" pitchFamily="34" charset="0"/>
                <a:cs typeface="Times New Roman" panose="02020603050405020304" pitchFamily="18" charset="0"/>
              </a:rPr>
              <a:t>– sabiedrības grupas, kurām identificēti šķēršļi pieejai tiesiskumam.</a:t>
            </a:r>
            <a:endParaRPr lang="lv-LV"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lv-LV" sz="1800" u="sng" kern="100" dirty="0">
                <a:effectLst/>
                <a:latin typeface="Times New Roman" panose="02020603050405020304" pitchFamily="18" charset="0"/>
                <a:ea typeface="Aptos" panose="020B0004020202020204" pitchFamily="34" charset="0"/>
                <a:cs typeface="Times New Roman" panose="02020603050405020304" pitchFamily="18" charset="0"/>
              </a:rPr>
              <a:t>Projektā īstenojamās darbības:</a:t>
            </a:r>
            <a:endParaRPr lang="lv-LV" sz="1800"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15000"/>
              </a:lnSpc>
              <a:spcAft>
                <a:spcPts val="800"/>
              </a:spcAft>
            </a:pPr>
            <a:r>
              <a:rPr lang="lv-LV" sz="1800" kern="100" dirty="0">
                <a:effectLst/>
                <a:latin typeface="Times New Roman" panose="02020603050405020304" pitchFamily="18" charset="0"/>
                <a:ea typeface="Aptos" panose="020B0004020202020204" pitchFamily="34" charset="0"/>
                <a:cs typeface="Times New Roman" panose="02020603050405020304" pitchFamily="18" charset="0"/>
              </a:rPr>
              <a:t>1) stiprināt tiesu iestāžu pieejamību, jo īpaši cilvēkiem nabadzības un sociālās atstumtības riska zonā (kvalitātes nodrošināšanas mehānismu/ instrumentu izstrāde un īstenošana);</a:t>
            </a:r>
            <a:endParaRPr lang="lv-LV" sz="1800"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15000"/>
              </a:lnSpc>
              <a:spcAft>
                <a:spcPts val="800"/>
              </a:spcAft>
            </a:pPr>
            <a:r>
              <a:rPr lang="lv-LV" sz="1800" kern="100" dirty="0">
                <a:effectLst/>
                <a:latin typeface="Times New Roman" panose="02020603050405020304" pitchFamily="18" charset="0"/>
                <a:ea typeface="Aptos" panose="020B0004020202020204" pitchFamily="34" charset="0"/>
                <a:cs typeface="Times New Roman" panose="02020603050405020304" pitchFamily="18" charset="0"/>
              </a:rPr>
              <a:t>2) attīstīt un paaugstināt personālresursu kompetenci un prasmes;</a:t>
            </a:r>
            <a:endParaRPr lang="lv-LV" sz="1800"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15000"/>
              </a:lnSpc>
              <a:spcAft>
                <a:spcPts val="800"/>
              </a:spcAft>
            </a:pPr>
            <a:r>
              <a:rPr lang="lv-LV" sz="1800" kern="100" dirty="0">
                <a:effectLst/>
                <a:latin typeface="Times New Roman" panose="02020603050405020304" pitchFamily="18" charset="0"/>
                <a:ea typeface="Aptos" panose="020B0004020202020204" pitchFamily="34" charset="0"/>
                <a:cs typeface="Times New Roman" panose="02020603050405020304" pitchFamily="18" charset="0"/>
              </a:rPr>
              <a:t>3) attīstīt alternatīvu strīdu risināšanas instrumentus, t.sk. </a:t>
            </a:r>
            <a:r>
              <a:rPr lang="lv-LV" sz="1800" kern="100" dirty="0" err="1">
                <a:effectLst/>
                <a:latin typeface="Times New Roman" panose="02020603050405020304" pitchFamily="18" charset="0"/>
                <a:ea typeface="Aptos" panose="020B0004020202020204" pitchFamily="34" charset="0"/>
                <a:cs typeface="Times New Roman" panose="02020603050405020304" pitchFamily="18" charset="0"/>
              </a:rPr>
              <a:t>mediāciju</a:t>
            </a:r>
            <a:r>
              <a:rPr lang="lv-LV" sz="1800" kern="100" dirty="0">
                <a:effectLst/>
                <a:latin typeface="Times New Roman" panose="02020603050405020304" pitchFamily="18" charset="0"/>
                <a:ea typeface="Aptos" panose="020B0004020202020204" pitchFamily="34" charset="0"/>
                <a:cs typeface="Times New Roman" panose="02020603050405020304" pitchFamily="18" charset="0"/>
              </a:rPr>
              <a:t> un to izmantošanu;</a:t>
            </a:r>
            <a:endParaRPr lang="lv-LV" sz="1800"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15000"/>
              </a:lnSpc>
              <a:spcAft>
                <a:spcPts val="800"/>
              </a:spcAft>
            </a:pPr>
            <a:r>
              <a:rPr lang="lv-LV" sz="1800" kern="100" dirty="0">
                <a:effectLst/>
                <a:latin typeface="Times New Roman" panose="02020603050405020304" pitchFamily="18" charset="0"/>
                <a:ea typeface="Aptos" panose="020B0004020202020204" pitchFamily="34" charset="0"/>
                <a:cs typeface="Times New Roman" panose="02020603050405020304" pitchFamily="18" charset="0"/>
              </a:rPr>
              <a:t>4) attīstīt esošas un  jaunas informācijas tehnoloģijas un digitālos risinājumus;</a:t>
            </a:r>
            <a:endParaRPr lang="lv-LV" sz="1800"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15000"/>
              </a:lnSpc>
              <a:spcAft>
                <a:spcPts val="800"/>
              </a:spcAft>
            </a:pPr>
            <a:r>
              <a:rPr lang="lv-LV" sz="1800" kern="100" dirty="0">
                <a:effectLst/>
                <a:latin typeface="Times New Roman" panose="02020603050405020304" pitchFamily="18" charset="0"/>
                <a:ea typeface="Aptos" panose="020B0004020202020204" pitchFamily="34" charset="0"/>
                <a:cs typeface="Times New Roman" panose="02020603050405020304" pitchFamily="18" charset="0"/>
              </a:rPr>
              <a:t>5) organizēt informēšanas pasākumus par valsts nodrošinātās juridiskās palīdzības un valsts kompensācijas cietušajiem pakalpojumu saņemšanu, </a:t>
            </a:r>
            <a:r>
              <a:rPr lang="lv-LV" sz="1800" kern="100" dirty="0" err="1">
                <a:effectLst/>
                <a:latin typeface="Times New Roman" panose="02020603050405020304" pitchFamily="18" charset="0"/>
                <a:ea typeface="Aptos" panose="020B0004020202020204" pitchFamily="34" charset="0"/>
                <a:cs typeface="Times New Roman" panose="02020603050405020304" pitchFamily="18" charset="0"/>
              </a:rPr>
              <a:t>mērķgrupas</a:t>
            </a:r>
            <a:r>
              <a:rPr lang="lv-LV" sz="1800" kern="100" dirty="0">
                <a:effectLst/>
                <a:latin typeface="Times New Roman" panose="02020603050405020304" pitchFamily="18" charset="0"/>
                <a:ea typeface="Aptos" panose="020B0004020202020204" pitchFamily="34" charset="0"/>
                <a:cs typeface="Times New Roman" panose="02020603050405020304" pitchFamily="18" charset="0"/>
              </a:rPr>
              <a:t> kompetences un izpratnes veicināšanu.</a:t>
            </a:r>
            <a:endParaRPr lang="lv-LV" sz="1800" kern="100" dirty="0">
              <a:effectLst/>
              <a:latin typeface="Aptos" panose="020B0004020202020204" pitchFamily="34" charset="0"/>
              <a:ea typeface="Aptos" panose="020B0004020202020204" pitchFamily="34" charset="0"/>
              <a:cs typeface="Times New Roman" panose="02020603050405020304" pitchFamily="18" charset="0"/>
            </a:endParaRPr>
          </a:p>
          <a:p>
            <a:pPr indent="457200" algn="just">
              <a:lnSpc>
                <a:spcPct val="115000"/>
              </a:lnSpc>
              <a:spcAft>
                <a:spcPts val="800"/>
              </a:spcAft>
            </a:pPr>
            <a:r>
              <a:rPr lang="lv-LV" sz="1800" kern="100" dirty="0">
                <a:effectLst/>
                <a:latin typeface="Times New Roman" panose="02020603050405020304" pitchFamily="18" charset="0"/>
                <a:ea typeface="Aptos" panose="020B0004020202020204" pitchFamily="34" charset="0"/>
                <a:cs typeface="Times New Roman" panose="02020603050405020304" pitchFamily="18" charset="0"/>
              </a:rPr>
              <a:t>Tieslietu ministrija un Tiesu administrācija projekta "Pieeja tiesiskumam" ietvaros integrēs </a:t>
            </a:r>
            <a:r>
              <a:rPr lang="lv-LV" sz="1800" kern="100" dirty="0" err="1">
                <a:effectLst/>
                <a:latin typeface="Times New Roman" panose="02020603050405020304" pitchFamily="18" charset="0"/>
                <a:ea typeface="Aptos" panose="020B0004020202020204" pitchFamily="34" charset="0"/>
                <a:cs typeface="Times New Roman" panose="02020603050405020304" pitchFamily="18" charset="0"/>
              </a:rPr>
              <a:t>mediāciju</a:t>
            </a:r>
            <a:r>
              <a:rPr lang="lv-LV" sz="1800" kern="100" dirty="0">
                <a:effectLst/>
                <a:latin typeface="Times New Roman" panose="02020603050405020304" pitchFamily="18" charset="0"/>
                <a:ea typeface="Aptos" panose="020B0004020202020204" pitchFamily="34" charset="0"/>
                <a:cs typeface="Times New Roman" panose="02020603050405020304" pitchFamily="18" charset="0"/>
              </a:rPr>
              <a:t> valsts nodrošinātās bezmaksas juridiskās palīdzības sistēmā. Projekta mērķis ir veicināt  </a:t>
            </a:r>
            <a:r>
              <a:rPr lang="lv-LV" sz="1800" kern="100" dirty="0" err="1">
                <a:effectLst/>
                <a:latin typeface="Times New Roman" panose="02020603050405020304" pitchFamily="18" charset="0"/>
                <a:ea typeface="Aptos" panose="020B0004020202020204" pitchFamily="34" charset="0"/>
                <a:cs typeface="Times New Roman" panose="02020603050405020304" pitchFamily="18" charset="0"/>
              </a:rPr>
              <a:t>mediācijas</a:t>
            </a:r>
            <a:r>
              <a:rPr lang="lv-LV" sz="1800" kern="100" dirty="0">
                <a:effectLst/>
                <a:latin typeface="Times New Roman" panose="02020603050405020304" pitchFamily="18" charset="0"/>
                <a:ea typeface="Aptos" panose="020B0004020202020204" pitchFamily="34" charset="0"/>
                <a:cs typeface="Times New Roman" panose="02020603050405020304" pitchFamily="18" charset="0"/>
              </a:rPr>
              <a:t> pieejamību sabiedrībā un to izmantot kā efektīvu rīku strīdu risināšanai. </a:t>
            </a:r>
            <a:r>
              <a:rPr lang="lv-LV" sz="1800" kern="100" dirty="0" err="1">
                <a:effectLst/>
                <a:latin typeface="Times New Roman" panose="02020603050405020304" pitchFamily="18" charset="0"/>
                <a:ea typeface="Aptos" panose="020B0004020202020204" pitchFamily="34" charset="0"/>
                <a:cs typeface="Times New Roman" panose="02020603050405020304" pitchFamily="18" charset="0"/>
              </a:rPr>
              <a:t>Mediācija</a:t>
            </a:r>
            <a:r>
              <a:rPr lang="lv-LV" sz="1800" kern="100" dirty="0">
                <a:effectLst/>
                <a:latin typeface="Times New Roman" panose="02020603050405020304" pitchFamily="18" charset="0"/>
                <a:ea typeface="Aptos" panose="020B0004020202020204" pitchFamily="34" charset="0"/>
                <a:cs typeface="Times New Roman" panose="02020603050405020304" pitchFamily="18" charset="0"/>
              </a:rPr>
              <a:t> ir </a:t>
            </a:r>
            <a:r>
              <a:rPr lang="lv-LV" sz="1800" kern="100" dirty="0" err="1">
                <a:effectLst/>
                <a:latin typeface="Times New Roman" panose="02020603050405020304" pitchFamily="18" charset="0"/>
                <a:ea typeface="Aptos" panose="020B0004020202020204" pitchFamily="34" charset="0"/>
                <a:cs typeface="Times New Roman" panose="02020603050405020304" pitchFamily="18" charset="0"/>
              </a:rPr>
              <a:t>cieņpilns</a:t>
            </a:r>
            <a:r>
              <a:rPr lang="lv-LV" sz="1800" kern="100" dirty="0">
                <a:effectLst/>
                <a:latin typeface="Times New Roman" panose="02020603050405020304" pitchFamily="18" charset="0"/>
                <a:ea typeface="Aptos" panose="020B0004020202020204" pitchFamily="34" charset="0"/>
                <a:cs typeface="Times New Roman" panose="02020603050405020304" pitchFamily="18" charset="0"/>
              </a:rPr>
              <a:t> strīdu risināšanas veids, īpaši attiecībā uz ģimenes un bērnu jautājumiem, tāpat to var izmantot citos strīdos. </a:t>
            </a:r>
            <a:endParaRPr lang="lv-LV"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lv-LV" dirty="0"/>
          </a:p>
        </p:txBody>
      </p:sp>
      <p:sp>
        <p:nvSpPr>
          <p:cNvPr id="4" name="Slaida numura vietturis 3">
            <a:extLst>
              <a:ext uri="{FF2B5EF4-FFF2-40B4-BE49-F238E27FC236}">
                <a16:creationId xmlns="" xmlns:a16="http://schemas.microsoft.com/office/drawing/2014/main" id="{93383F74-92F1-56A9-0550-790B2EECE9DC}"/>
              </a:ext>
            </a:extLst>
          </p:cNvPr>
          <p:cNvSpPr>
            <a:spLocks noGrp="1"/>
          </p:cNvSpPr>
          <p:nvPr>
            <p:ph type="sldNum" sz="quarter" idx="5"/>
          </p:nvPr>
        </p:nvSpPr>
        <p:spPr/>
        <p:txBody>
          <a:bodyPr/>
          <a:lstStyle/>
          <a:p>
            <a:fld id="{502535C9-78EC-4445-8986-5B130ED234C9}" type="slidenum">
              <a:rPr lang="lv-LV" smtClean="0"/>
              <a:t>27</a:t>
            </a:fld>
            <a:endParaRPr lang="lv-LV"/>
          </a:p>
        </p:txBody>
      </p:sp>
    </p:spTree>
    <p:extLst>
      <p:ext uri="{BB962C8B-B14F-4D97-AF65-F5344CB8AC3E}">
        <p14:creationId xmlns:p14="http://schemas.microsoft.com/office/powerpoint/2010/main" val="1708439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79A6142-B8E8-F002-9986-DB9767A76E7A}"/>
            </a:ext>
          </a:extLst>
        </p:cNvPr>
        <p:cNvGrpSpPr/>
        <p:nvPr/>
      </p:nvGrpSpPr>
      <p:grpSpPr>
        <a:xfrm>
          <a:off x="0" y="0"/>
          <a:ext cx="0" cy="0"/>
          <a:chOff x="0" y="0"/>
          <a:chExt cx="0" cy="0"/>
        </a:xfrm>
      </p:grpSpPr>
      <p:sp>
        <p:nvSpPr>
          <p:cNvPr id="2" name="Slaida attēla vietturis 1">
            <a:extLst>
              <a:ext uri="{FF2B5EF4-FFF2-40B4-BE49-F238E27FC236}">
                <a16:creationId xmlns="" xmlns:a16="http://schemas.microsoft.com/office/drawing/2014/main" id="{959F2A44-BBD6-8CD8-2FE6-5856C36EE7BD}"/>
              </a:ext>
            </a:extLst>
          </p:cNvPr>
          <p:cNvSpPr>
            <a:spLocks noGrp="1" noRot="1" noChangeAspect="1"/>
          </p:cNvSpPr>
          <p:nvPr>
            <p:ph type="sldImg"/>
          </p:nvPr>
        </p:nvSpPr>
        <p:spPr/>
      </p:sp>
      <p:sp>
        <p:nvSpPr>
          <p:cNvPr id="3" name="Piezīmju vietturis 2">
            <a:extLst>
              <a:ext uri="{FF2B5EF4-FFF2-40B4-BE49-F238E27FC236}">
                <a16:creationId xmlns="" xmlns:a16="http://schemas.microsoft.com/office/drawing/2014/main" id="{AA9C06B3-7A26-662D-3B11-F20AF5113326}"/>
              </a:ext>
            </a:extLst>
          </p:cNvPr>
          <p:cNvSpPr>
            <a:spLocks noGrp="1"/>
          </p:cNvSpPr>
          <p:nvPr>
            <p:ph type="body" idx="1"/>
          </p:nvPr>
        </p:nvSpPr>
        <p:spPr/>
        <p:txBody>
          <a:bodyPr/>
          <a:lstStyle/>
          <a:p>
            <a:r>
              <a:rPr lang="lv-LV" sz="1200" baseline="30000" dirty="0"/>
              <a:t>5</a:t>
            </a:r>
            <a:r>
              <a:rPr lang="lv-LV" sz="1200" baseline="0" dirty="0"/>
              <a:t> Eiropas Savienības kohēzijas politikas programmas 2021.–2027. gadam 4.3.4. specifiskā atbalsta mērķa "Sekmēt aktīvu iekļaušanu, lai veicinātu vienlīdzīgas iespējas, nediskriminēšanu un aktīvu līdzdalību, kā arī uzlabotu </a:t>
            </a:r>
            <a:r>
              <a:rPr lang="lv-LV" sz="1200" baseline="0" dirty="0" err="1"/>
              <a:t>nodarbināmību</a:t>
            </a:r>
            <a:r>
              <a:rPr lang="lv-LV" sz="1200" baseline="0" dirty="0"/>
              <a:t>, jo īpaši attiecībā uz nelabvēlīgā situācijā esošām grupām" 4.3.4.6. pasākums "</a:t>
            </a:r>
            <a:r>
              <a:rPr lang="lv-LV" sz="1200" baseline="0" dirty="0" err="1"/>
              <a:t>Resocializācijas</a:t>
            </a:r>
            <a:r>
              <a:rPr lang="lv-LV" sz="1200" baseline="0" dirty="0"/>
              <a:t> pakalpojumu probācijas klientiem pilnveidošana un taisnīguma atjaunošanas pieeju attīstība, veicinot probācijas klientu aktīvu līdzdalību sabiedrības procesos un radot priekšnosacījumus viņu veiksmīgai iekļaušanai un </a:t>
            </a:r>
            <a:r>
              <a:rPr lang="lv-LV" sz="1200" baseline="0" dirty="0" err="1"/>
              <a:t>nodarbināmībai</a:t>
            </a:r>
            <a:r>
              <a:rPr lang="lv-LV" sz="1200" baseline="0" dirty="0"/>
              <a:t>".</a:t>
            </a:r>
          </a:p>
          <a:p>
            <a:r>
              <a:rPr lang="lv-LV" sz="1200" u="sng" baseline="0" dirty="0"/>
              <a:t>Projektu īsteno </a:t>
            </a:r>
            <a:r>
              <a:rPr lang="lv-LV" sz="1200" baseline="0" dirty="0"/>
              <a:t>Valsts probācijas dienests.</a:t>
            </a:r>
          </a:p>
          <a:p>
            <a:r>
              <a:rPr lang="lv-LV" sz="1200" u="sng" kern="100" dirty="0">
                <a:effectLst/>
                <a:latin typeface="Times New Roman" panose="02020603050405020304" pitchFamily="18" charset="0"/>
                <a:ea typeface="Aptos" panose="020B0004020202020204" pitchFamily="34" charset="0"/>
                <a:cs typeface="Times New Roman" panose="02020603050405020304" pitchFamily="18" charset="0"/>
              </a:rPr>
              <a:t>Projekta īstenošanas laiks:</a:t>
            </a:r>
            <a:r>
              <a:rPr lang="lv-LV" sz="12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lv-LV" b="0" i="0" dirty="0">
                <a:solidFill>
                  <a:srgbClr val="212529"/>
                </a:solidFill>
                <a:effectLst/>
                <a:latin typeface="RobustaTLPro-Regular"/>
              </a:rPr>
              <a:t>2024.gada 1.janvāris </a:t>
            </a:r>
            <a:r>
              <a:rPr lang="lv-LV" sz="1200" kern="100" dirty="0">
                <a:effectLst/>
                <a:latin typeface="Times New Roman" panose="02020603050405020304" pitchFamily="18" charset="0"/>
                <a:ea typeface="Aptos" panose="020B0004020202020204" pitchFamily="34" charset="0"/>
                <a:cs typeface="Times New Roman" panose="02020603050405020304" pitchFamily="18" charset="0"/>
              </a:rPr>
              <a:t>–</a:t>
            </a:r>
            <a:r>
              <a:rPr lang="lv-LV" b="0" i="0" dirty="0">
                <a:solidFill>
                  <a:srgbClr val="212529"/>
                </a:solidFill>
                <a:effectLst/>
                <a:latin typeface="RobustaTLPro-Regular"/>
              </a:rPr>
              <a:t> 2028. gada 31.janvāris</a:t>
            </a:r>
          </a:p>
          <a:p>
            <a:r>
              <a:rPr lang="lv-LV" sz="1200" u="sng"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Kopējais finansējums:</a:t>
            </a:r>
            <a:r>
              <a:rPr lang="lv-LV" sz="1200" b="1"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a:t>
            </a:r>
            <a:r>
              <a:rPr lang="lv-LV" b="0" i="0" dirty="0">
                <a:solidFill>
                  <a:srgbClr val="212529"/>
                </a:solidFill>
                <a:effectLst/>
                <a:latin typeface="RobustaTLPro-Regular"/>
              </a:rPr>
              <a:t>2 839 351 </a:t>
            </a:r>
            <a:r>
              <a:rPr lang="lv-LV" sz="1200" i="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EUR</a:t>
            </a:r>
          </a:p>
          <a:p>
            <a:r>
              <a:rPr lang="lv-LV" sz="1200" u="sng"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ESF finansējums:</a:t>
            </a:r>
            <a:r>
              <a:rPr lang="lv-LV" sz="12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a:t>
            </a:r>
            <a:r>
              <a:rPr lang="lv-LV" b="0" i="0" dirty="0">
                <a:solidFill>
                  <a:srgbClr val="212529"/>
                </a:solidFill>
                <a:effectLst/>
                <a:latin typeface="RobustaTLPro-Regular"/>
              </a:rPr>
              <a:t>2 413 448 </a:t>
            </a:r>
            <a:r>
              <a:rPr lang="lv-LV" sz="1200" i="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EUR</a:t>
            </a:r>
          </a:p>
          <a:p>
            <a:endParaRPr lang="lv-LV" sz="1200" i="1" kern="100" baseline="0" dirty="0">
              <a:effectLst/>
              <a:highlight>
                <a:srgbClr val="FFFF00"/>
              </a:highlight>
              <a:latin typeface="Times New Roman" panose="02020603050405020304" pitchFamily="18" charset="0"/>
              <a:cs typeface="Times New Roman" panose="02020603050405020304" pitchFamily="18" charset="0"/>
            </a:endParaRPr>
          </a:p>
          <a:p>
            <a:r>
              <a:rPr lang="lv-LV" sz="1200" i="1" kern="100" baseline="30000" dirty="0">
                <a:effectLst/>
                <a:highlight>
                  <a:srgbClr val="FFFF00"/>
                </a:highlight>
                <a:latin typeface="Times New Roman" panose="02020603050405020304" pitchFamily="18" charset="0"/>
                <a:cs typeface="Times New Roman" panose="02020603050405020304" pitchFamily="18" charset="0"/>
              </a:rPr>
              <a:t>6</a:t>
            </a:r>
            <a:r>
              <a:rPr lang="lv-LV" sz="1200" i="1" kern="100" baseline="0" dirty="0">
                <a:effectLst/>
                <a:highlight>
                  <a:srgbClr val="FFFF00"/>
                </a:highlight>
                <a:latin typeface="Times New Roman" panose="02020603050405020304" pitchFamily="18" charset="0"/>
                <a:cs typeface="Times New Roman" panose="02020603050405020304" pitchFamily="18" charset="0"/>
              </a:rPr>
              <a:t> </a:t>
            </a:r>
            <a:r>
              <a:rPr lang="lv-LV" sz="1800" dirty="0">
                <a:effectLst/>
                <a:latin typeface="Times New Roman" panose="02020603050405020304" pitchFamily="18" charset="0"/>
                <a:ea typeface="Aptos" panose="020B0004020202020204" pitchFamily="34" charset="0"/>
              </a:rPr>
              <a:t>Eiropas Savienības kohēzijas politikas programmas 2021.–2027. gadam 4.3.4. specifiskā atbalsta mērķa "Sekmēt aktīvu iekļaušanu, lai veicinātu vienlīdzīgas iespējas, nediskriminēšanu un aktīvu līdzdalību, kā arī uzlabotu </a:t>
            </a:r>
            <a:r>
              <a:rPr lang="lv-LV" sz="1800" dirty="0" err="1">
                <a:effectLst/>
                <a:latin typeface="Times New Roman" panose="02020603050405020304" pitchFamily="18" charset="0"/>
                <a:ea typeface="Aptos" panose="020B0004020202020204" pitchFamily="34" charset="0"/>
              </a:rPr>
              <a:t>nodarbināmību</a:t>
            </a:r>
            <a:r>
              <a:rPr lang="lv-LV" sz="1800" dirty="0">
                <a:effectLst/>
                <a:latin typeface="Times New Roman" panose="02020603050405020304" pitchFamily="18" charset="0"/>
                <a:ea typeface="Aptos" panose="020B0004020202020204" pitchFamily="34" charset="0"/>
              </a:rPr>
              <a:t>, jo īpaši attiecībā uz nelabvēlīgā situācijā esošām grupām" 4.3.4.7. pasākums "</a:t>
            </a:r>
            <a:r>
              <a:rPr lang="lv-LV" sz="1800" dirty="0" err="1">
                <a:effectLst/>
                <a:latin typeface="Times New Roman" panose="02020603050405020304" pitchFamily="18" charset="0"/>
                <a:ea typeface="Aptos" panose="020B0004020202020204" pitchFamily="34" charset="0"/>
              </a:rPr>
              <a:t>Nodarbināmības</a:t>
            </a:r>
            <a:r>
              <a:rPr lang="lv-LV" sz="1800" dirty="0">
                <a:effectLst/>
                <a:latin typeface="Times New Roman" panose="02020603050405020304" pitchFamily="18" charset="0"/>
                <a:ea typeface="Aptos" panose="020B0004020202020204" pitchFamily="34" charset="0"/>
              </a:rPr>
              <a:t> priekšnosacījumu nodrošināšana ieslodzītajiem, pilnveidojot </a:t>
            </a:r>
            <a:r>
              <a:rPr lang="lv-LV" sz="1800" dirty="0" err="1">
                <a:effectLst/>
                <a:latin typeface="Times New Roman" panose="02020603050405020304" pitchFamily="18" charset="0"/>
                <a:ea typeface="Aptos" panose="020B0004020202020204" pitchFamily="34" charset="0"/>
              </a:rPr>
              <a:t>resocializācijas</a:t>
            </a:r>
            <a:r>
              <a:rPr lang="lv-LV" sz="1800" dirty="0">
                <a:effectLst/>
                <a:latin typeface="Times New Roman" panose="02020603050405020304" pitchFamily="18" charset="0"/>
                <a:ea typeface="Aptos" panose="020B0004020202020204" pitchFamily="34" charset="0"/>
              </a:rPr>
              <a:t> sistēmas efektivitāti, sekmējot bijušo ieslodzīto iekļaušanos, vienlīdzīgas iespējas un aktīvu līdzdalību«</a:t>
            </a:r>
          </a:p>
          <a:p>
            <a:r>
              <a:rPr lang="lv-LV" sz="1800" u="sng" baseline="0" dirty="0"/>
              <a:t>Projektu īsteno </a:t>
            </a:r>
            <a:r>
              <a:rPr lang="lv-LV" sz="1800" baseline="0" dirty="0"/>
              <a:t>Ieslodzījuma vietu pārvalde</a:t>
            </a:r>
          </a:p>
          <a:p>
            <a:pPr algn="just"/>
            <a:r>
              <a:rPr lang="lv-LV" sz="2800" b="0" i="0" u="sng" dirty="0">
                <a:solidFill>
                  <a:srgbClr val="212529"/>
                </a:solidFill>
                <a:effectLst/>
                <a:latin typeface="RobustaTLPro-Medium"/>
              </a:rPr>
              <a:t>Projekta īstenošanas laiks</a:t>
            </a:r>
            <a:r>
              <a:rPr lang="lv-LV" sz="2800" b="0" i="0" dirty="0">
                <a:solidFill>
                  <a:srgbClr val="212529"/>
                </a:solidFill>
                <a:effectLst/>
                <a:latin typeface="RobustaTLPro-Regular"/>
              </a:rPr>
              <a:t>:  2024. gada 3. aprīlis </a:t>
            </a:r>
            <a:r>
              <a:rPr lang="lv-LV" sz="2800" kern="100" dirty="0">
                <a:effectLst/>
                <a:latin typeface="Times New Roman" panose="02020603050405020304" pitchFamily="18" charset="0"/>
                <a:ea typeface="Aptos" panose="020B0004020202020204" pitchFamily="34" charset="0"/>
                <a:cs typeface="Times New Roman" panose="02020603050405020304" pitchFamily="18" charset="0"/>
              </a:rPr>
              <a:t>–</a:t>
            </a:r>
            <a:r>
              <a:rPr lang="lv-LV" sz="2800" b="0" i="0" dirty="0">
                <a:solidFill>
                  <a:srgbClr val="212529"/>
                </a:solidFill>
                <a:effectLst/>
                <a:latin typeface="RobustaTLPro-Regular"/>
              </a:rPr>
              <a:t> 2029. gada 31. marts</a:t>
            </a:r>
          </a:p>
          <a:p>
            <a:pPr algn="just"/>
            <a:r>
              <a:rPr lang="lv-LV" sz="2800" b="0" i="0" u="sng" dirty="0">
                <a:solidFill>
                  <a:srgbClr val="212529"/>
                </a:solidFill>
                <a:effectLst/>
                <a:latin typeface="RobustaTLPro-Medium"/>
              </a:rPr>
              <a:t>Projekta kopējais finansējums</a:t>
            </a:r>
            <a:r>
              <a:rPr lang="lv-LV" sz="2800" b="0" i="0" dirty="0">
                <a:solidFill>
                  <a:srgbClr val="212529"/>
                </a:solidFill>
                <a:effectLst/>
                <a:latin typeface="RobustaTLPro-Regular"/>
              </a:rPr>
              <a:t>: 2 839 351 EUR </a:t>
            </a:r>
          </a:p>
          <a:p>
            <a:pPr algn="just"/>
            <a:r>
              <a:rPr lang="lv-LV" sz="2800" u="sng"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ESF finansējums:</a:t>
            </a:r>
            <a:r>
              <a:rPr lang="lv-LV" sz="2800" kern="100" dirty="0">
                <a:effectLst/>
                <a:highlight>
                  <a:srgbClr val="FFFF00"/>
                </a:highlight>
                <a:latin typeface="Times New Roman" panose="02020603050405020304" pitchFamily="18" charset="0"/>
                <a:ea typeface="Aptos" panose="020B0004020202020204" pitchFamily="34" charset="0"/>
                <a:cs typeface="Times New Roman" panose="02020603050405020304" pitchFamily="18" charset="0"/>
              </a:rPr>
              <a:t> </a:t>
            </a:r>
            <a:r>
              <a:rPr lang="lv-LV" sz="2800" b="0" i="0" dirty="0">
                <a:solidFill>
                  <a:srgbClr val="212529"/>
                </a:solidFill>
                <a:effectLst/>
                <a:latin typeface="RobustaTLPro-Regular"/>
              </a:rPr>
              <a:t>2 413 448 EUR</a:t>
            </a:r>
            <a:endParaRPr lang="lv-LV" sz="1800" dirty="0">
              <a:effectLst/>
              <a:latin typeface="Times New Roman" panose="02020603050405020304" pitchFamily="18" charset="0"/>
              <a:ea typeface="Aptos" panose="020B0004020202020204" pitchFamily="34" charset="0"/>
            </a:endParaRPr>
          </a:p>
          <a:p>
            <a:endParaRPr lang="lv-LV" sz="1200" baseline="0" dirty="0">
              <a:highlight>
                <a:srgbClr val="FFFF00"/>
              </a:highlight>
            </a:endParaRPr>
          </a:p>
        </p:txBody>
      </p:sp>
      <p:sp>
        <p:nvSpPr>
          <p:cNvPr id="4" name="Slaida numura vietturis 3">
            <a:extLst>
              <a:ext uri="{FF2B5EF4-FFF2-40B4-BE49-F238E27FC236}">
                <a16:creationId xmlns="" xmlns:a16="http://schemas.microsoft.com/office/drawing/2014/main" id="{DE31BC17-CE9D-A1B9-3816-10184D45B116}"/>
              </a:ext>
            </a:extLst>
          </p:cNvPr>
          <p:cNvSpPr>
            <a:spLocks noGrp="1"/>
          </p:cNvSpPr>
          <p:nvPr>
            <p:ph type="sldNum" sz="quarter" idx="5"/>
          </p:nvPr>
        </p:nvSpPr>
        <p:spPr/>
        <p:txBody>
          <a:bodyPr/>
          <a:lstStyle/>
          <a:p>
            <a:fld id="{502535C9-78EC-4445-8986-5B130ED234C9}" type="slidenum">
              <a:rPr lang="lv-LV" smtClean="0"/>
              <a:t>28</a:t>
            </a:fld>
            <a:endParaRPr lang="lv-LV"/>
          </a:p>
        </p:txBody>
      </p:sp>
    </p:spTree>
    <p:extLst>
      <p:ext uri="{BB962C8B-B14F-4D97-AF65-F5344CB8AC3E}">
        <p14:creationId xmlns:p14="http://schemas.microsoft.com/office/powerpoint/2010/main" val="3824311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64394" y="2009838"/>
            <a:ext cx="9796463" cy="492455"/>
          </a:xfrm>
          <a:prstGeom prst="rect">
            <a:avLst/>
          </a:prstGeom>
        </p:spPr>
        <p:txBody>
          <a:bodyPr wrap="square" lIns="0" tIns="0" rIns="0" bIns="0">
            <a:spAutoFit/>
          </a:bodyPr>
          <a:lstStyle>
            <a:lvl1pPr>
              <a:defRPr sz="3198" b="1" i="0">
                <a:solidFill>
                  <a:srgbClr val="6AA948"/>
                </a:solidFill>
                <a:latin typeface="Arial"/>
                <a:cs typeface="Arial"/>
              </a:defRPr>
            </a:lvl1pPr>
          </a:lstStyle>
          <a:p>
            <a:endParaRPr/>
          </a:p>
        </p:txBody>
      </p:sp>
      <p:sp>
        <p:nvSpPr>
          <p:cNvPr id="3" name="Holder 3"/>
          <p:cNvSpPr>
            <a:spLocks noGrp="1"/>
          </p:cNvSpPr>
          <p:nvPr>
            <p:ph type="subTitle" idx="4"/>
          </p:nvPr>
        </p:nvSpPr>
        <p:spPr>
          <a:xfrm>
            <a:off x="1728788" y="3630677"/>
            <a:ext cx="8067675"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70460AF4-A640-4A32-91A4-7F1B2835F1C6}" type="datetime1">
              <a:rPr lang="lv-LV" smtClean="0"/>
              <a:t>05.03.2025</a:t>
            </a:fld>
            <a:endParaRPr lang="en-US"/>
          </a:p>
        </p:txBody>
      </p:sp>
      <p:sp>
        <p:nvSpPr>
          <p:cNvPr id="6" name="Holder 6"/>
          <p:cNvSpPr>
            <a:spLocks noGrp="1"/>
          </p:cNvSpPr>
          <p:nvPr>
            <p:ph type="sldNum" sz="quarter" idx="7"/>
          </p:nvPr>
        </p:nvSpPr>
        <p:spPr/>
        <p:txBody>
          <a:bodyPr lIns="0" tIns="0" rIns="0" bIns="0"/>
          <a:lstStyle>
            <a:lvl1pPr>
              <a:defRPr sz="1699" b="0" i="0">
                <a:solidFill>
                  <a:schemeClr val="bg1"/>
                </a:solidFill>
                <a:latin typeface="Arial"/>
                <a:cs typeface="Arial"/>
              </a:defRPr>
            </a:lvl1pPr>
          </a:lstStyle>
          <a:p>
            <a:pPr marL="38077">
              <a:spcBef>
                <a:spcPts val="180"/>
              </a:spcBef>
            </a:pPr>
            <a:fld id="{81D60167-4931-47E6-BA6A-407CBD079E47}" type="slidenum">
              <a:rPr lang="lv-LV" spc="-5" smtClean="0"/>
              <a:pPr marL="38077">
                <a:spcBef>
                  <a:spcPts val="180"/>
                </a:spcBef>
              </a:pPr>
              <a:t>‹#›</a:t>
            </a:fld>
            <a:endParaRPr lang="lv-LV" spc="-5" dirty="0"/>
          </a:p>
        </p:txBody>
      </p:sp>
    </p:spTree>
    <p:extLst>
      <p:ext uri="{BB962C8B-B14F-4D97-AF65-F5344CB8AC3E}">
        <p14:creationId xmlns:p14="http://schemas.microsoft.com/office/powerpoint/2010/main" val="38520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2F981D-82B2-4F0F-8389-B0A322EEFF5F}"/>
              </a:ext>
            </a:extLst>
          </p:cNvPr>
          <p:cNvSpPr>
            <a:spLocks noGrp="1"/>
          </p:cNvSpPr>
          <p:nvPr>
            <p:ph type="title"/>
          </p:nvPr>
        </p:nvSpPr>
        <p:spPr>
          <a:xfrm>
            <a:off x="793425" y="345179"/>
            <a:ext cx="9935051" cy="1253148"/>
          </a:xfrm>
        </p:spPr>
        <p:txBody>
          <a:bodyPr/>
          <a:lstStyle/>
          <a:p>
            <a:r>
              <a:rPr lang="en-US"/>
              <a:t>Click to edit Master title style</a:t>
            </a:r>
            <a:endParaRPr lang="lv-LV"/>
          </a:p>
        </p:txBody>
      </p:sp>
      <p:sp>
        <p:nvSpPr>
          <p:cNvPr id="3" name="Text Placeholder 2">
            <a:extLst>
              <a:ext uri="{FF2B5EF4-FFF2-40B4-BE49-F238E27FC236}">
                <a16:creationId xmlns="" xmlns:a16="http://schemas.microsoft.com/office/drawing/2014/main" id="{EC2ED0B6-B35F-4857-BB82-F6B720A2BA9B}"/>
              </a:ext>
            </a:extLst>
          </p:cNvPr>
          <p:cNvSpPr>
            <a:spLocks noGrp="1"/>
          </p:cNvSpPr>
          <p:nvPr>
            <p:ph type="body" idx="1"/>
          </p:nvPr>
        </p:nvSpPr>
        <p:spPr>
          <a:xfrm>
            <a:off x="793425" y="1589322"/>
            <a:ext cx="4873034" cy="778902"/>
          </a:xfrm>
        </p:spPr>
        <p:txBody>
          <a:bodyPr anchor="b"/>
          <a:lstStyle>
            <a:lvl1pPr marL="0" indent="0">
              <a:buNone/>
              <a:defRPr sz="2268" b="1"/>
            </a:lvl1pPr>
            <a:lvl2pPr marL="431963" indent="0">
              <a:buNone/>
              <a:defRPr sz="1890" b="1"/>
            </a:lvl2pPr>
            <a:lvl3pPr marL="863925" indent="0">
              <a:buNone/>
              <a:defRPr sz="1701" b="1"/>
            </a:lvl3pPr>
            <a:lvl4pPr marL="1295888" indent="0">
              <a:buNone/>
              <a:defRPr sz="1512" b="1"/>
            </a:lvl4pPr>
            <a:lvl5pPr marL="1727850" indent="0">
              <a:buNone/>
              <a:defRPr sz="1512" b="1"/>
            </a:lvl5pPr>
            <a:lvl6pPr marL="2159813" indent="0">
              <a:buNone/>
              <a:defRPr sz="1512" b="1"/>
            </a:lvl6pPr>
            <a:lvl7pPr marL="2591775" indent="0">
              <a:buNone/>
              <a:defRPr sz="1512" b="1"/>
            </a:lvl7pPr>
            <a:lvl8pPr marL="3023738" indent="0">
              <a:buNone/>
              <a:defRPr sz="1512" b="1"/>
            </a:lvl8pPr>
            <a:lvl9pPr marL="3455700" indent="0">
              <a:buNone/>
              <a:defRPr sz="1512"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2796DF11-B6CD-42BF-AC3A-DFE5D88187BA}"/>
              </a:ext>
            </a:extLst>
          </p:cNvPr>
          <p:cNvSpPr>
            <a:spLocks noGrp="1"/>
          </p:cNvSpPr>
          <p:nvPr>
            <p:ph sz="half" idx="2"/>
          </p:nvPr>
        </p:nvSpPr>
        <p:spPr>
          <a:xfrm>
            <a:off x="793425" y="2368224"/>
            <a:ext cx="4873034" cy="3483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 xmlns:a16="http://schemas.microsoft.com/office/drawing/2014/main" id="{75884CC9-4C62-4D03-A79B-08EA07764971}"/>
              </a:ext>
            </a:extLst>
          </p:cNvPr>
          <p:cNvSpPr>
            <a:spLocks noGrp="1"/>
          </p:cNvSpPr>
          <p:nvPr>
            <p:ph type="body" sz="quarter" idx="3"/>
          </p:nvPr>
        </p:nvSpPr>
        <p:spPr>
          <a:xfrm>
            <a:off x="5831443" y="1589322"/>
            <a:ext cx="4897033" cy="778902"/>
          </a:xfrm>
        </p:spPr>
        <p:txBody>
          <a:bodyPr anchor="b"/>
          <a:lstStyle>
            <a:lvl1pPr marL="0" indent="0">
              <a:buNone/>
              <a:defRPr sz="2268" b="1"/>
            </a:lvl1pPr>
            <a:lvl2pPr marL="431963" indent="0">
              <a:buNone/>
              <a:defRPr sz="1890" b="1"/>
            </a:lvl2pPr>
            <a:lvl3pPr marL="863925" indent="0">
              <a:buNone/>
              <a:defRPr sz="1701" b="1"/>
            </a:lvl3pPr>
            <a:lvl4pPr marL="1295888" indent="0">
              <a:buNone/>
              <a:defRPr sz="1512" b="1"/>
            </a:lvl4pPr>
            <a:lvl5pPr marL="1727850" indent="0">
              <a:buNone/>
              <a:defRPr sz="1512" b="1"/>
            </a:lvl5pPr>
            <a:lvl6pPr marL="2159813" indent="0">
              <a:buNone/>
              <a:defRPr sz="1512" b="1"/>
            </a:lvl6pPr>
            <a:lvl7pPr marL="2591775" indent="0">
              <a:buNone/>
              <a:defRPr sz="1512" b="1"/>
            </a:lvl7pPr>
            <a:lvl8pPr marL="3023738" indent="0">
              <a:buNone/>
              <a:defRPr sz="1512" b="1"/>
            </a:lvl8pPr>
            <a:lvl9pPr marL="3455700" indent="0">
              <a:buNone/>
              <a:defRPr sz="1512"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A11D93F1-07E2-48CE-A43E-2C98D49B8E32}"/>
              </a:ext>
            </a:extLst>
          </p:cNvPr>
          <p:cNvSpPr>
            <a:spLocks noGrp="1"/>
          </p:cNvSpPr>
          <p:nvPr>
            <p:ph sz="quarter" idx="4"/>
          </p:nvPr>
        </p:nvSpPr>
        <p:spPr>
          <a:xfrm>
            <a:off x="5831443" y="2368224"/>
            <a:ext cx="4897033" cy="3483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 xmlns:a16="http://schemas.microsoft.com/office/drawing/2014/main" id="{DCC80C11-B77A-4CE6-B01E-89341327FF65}"/>
              </a:ext>
            </a:extLst>
          </p:cNvPr>
          <p:cNvSpPr>
            <a:spLocks noGrp="1"/>
          </p:cNvSpPr>
          <p:nvPr>
            <p:ph type="dt" sz="half" idx="10"/>
          </p:nvPr>
        </p:nvSpPr>
        <p:spPr/>
        <p:txBody>
          <a:bodyPr/>
          <a:lstStyle/>
          <a:p>
            <a:fld id="{8B06CF49-746E-49EB-AB12-5C41F395AFFB}" type="datetime1">
              <a:rPr lang="lv-LV" smtClean="0"/>
              <a:t>05.03.2025</a:t>
            </a:fld>
            <a:endParaRPr lang="lv-LV"/>
          </a:p>
        </p:txBody>
      </p:sp>
      <p:sp>
        <p:nvSpPr>
          <p:cNvPr id="8" name="Footer Placeholder 7">
            <a:extLst>
              <a:ext uri="{FF2B5EF4-FFF2-40B4-BE49-F238E27FC236}">
                <a16:creationId xmlns="" xmlns:a16="http://schemas.microsoft.com/office/drawing/2014/main" id="{5378798C-18EF-40CC-9050-0273D95ADE8E}"/>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 xmlns:a16="http://schemas.microsoft.com/office/drawing/2014/main" id="{F033F9F0-BE54-48E5-89D8-D2A8BC067700}"/>
              </a:ext>
            </a:extLst>
          </p:cNvPr>
          <p:cNvSpPr>
            <a:spLocks noGrp="1"/>
          </p:cNvSpPr>
          <p:nvPr>
            <p:ph type="sldNum" sz="quarter" idx="12"/>
          </p:nvPr>
        </p:nvSpPr>
        <p:spPr/>
        <p:txBody>
          <a:bodyPr/>
          <a:lstStyle/>
          <a:p>
            <a:fld id="{20160BDD-CFBA-4672-AA56-88CFF53ED92E}" type="slidenum">
              <a:rPr lang="lv-LV" smtClean="0"/>
              <a:t>‹#›</a:t>
            </a:fld>
            <a:endParaRPr lang="lv-LV"/>
          </a:p>
        </p:txBody>
      </p:sp>
    </p:spTree>
    <p:extLst>
      <p:ext uri="{BB962C8B-B14F-4D97-AF65-F5344CB8AC3E}">
        <p14:creationId xmlns:p14="http://schemas.microsoft.com/office/powerpoint/2010/main" val="1790097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4162CB-FAD3-4B7F-B5C3-453B323CB0D6}"/>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 xmlns:a16="http://schemas.microsoft.com/office/drawing/2014/main" id="{B80EA04B-E5E0-49DD-A2B9-082B37E07342}"/>
              </a:ext>
            </a:extLst>
          </p:cNvPr>
          <p:cNvSpPr>
            <a:spLocks noGrp="1"/>
          </p:cNvSpPr>
          <p:nvPr>
            <p:ph type="dt" sz="half" idx="10"/>
          </p:nvPr>
        </p:nvSpPr>
        <p:spPr/>
        <p:txBody>
          <a:bodyPr/>
          <a:lstStyle/>
          <a:p>
            <a:fld id="{521820A9-AE87-4F17-A7DD-1D3029725F88}" type="datetime1">
              <a:rPr lang="lv-LV" smtClean="0"/>
              <a:t>05.03.2025</a:t>
            </a:fld>
            <a:endParaRPr lang="lv-LV"/>
          </a:p>
        </p:txBody>
      </p:sp>
      <p:sp>
        <p:nvSpPr>
          <p:cNvPr id="4" name="Footer Placeholder 3">
            <a:extLst>
              <a:ext uri="{FF2B5EF4-FFF2-40B4-BE49-F238E27FC236}">
                <a16:creationId xmlns="" xmlns:a16="http://schemas.microsoft.com/office/drawing/2014/main" id="{5E6214A9-AE1D-4B96-A7D0-9B1BA1BAAF81}"/>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 xmlns:a16="http://schemas.microsoft.com/office/drawing/2014/main" id="{87D3F853-7E18-4837-A2F1-44DCA4CF3A7C}"/>
              </a:ext>
            </a:extLst>
          </p:cNvPr>
          <p:cNvSpPr>
            <a:spLocks noGrp="1"/>
          </p:cNvSpPr>
          <p:nvPr>
            <p:ph type="sldNum" sz="quarter" idx="12"/>
          </p:nvPr>
        </p:nvSpPr>
        <p:spPr/>
        <p:txBody>
          <a:bodyPr/>
          <a:lstStyle/>
          <a:p>
            <a:fld id="{20160BDD-CFBA-4672-AA56-88CFF53ED92E}" type="slidenum">
              <a:rPr lang="lv-LV" smtClean="0"/>
              <a:t>‹#›</a:t>
            </a:fld>
            <a:endParaRPr lang="lv-LV"/>
          </a:p>
        </p:txBody>
      </p:sp>
    </p:spTree>
    <p:extLst>
      <p:ext uri="{BB962C8B-B14F-4D97-AF65-F5344CB8AC3E}">
        <p14:creationId xmlns:p14="http://schemas.microsoft.com/office/powerpoint/2010/main" val="1467727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55939E1-5F05-4A36-878F-87FE18E1D563}"/>
              </a:ext>
            </a:extLst>
          </p:cNvPr>
          <p:cNvSpPr>
            <a:spLocks noGrp="1"/>
          </p:cNvSpPr>
          <p:nvPr>
            <p:ph type="dt" sz="half" idx="10"/>
          </p:nvPr>
        </p:nvSpPr>
        <p:spPr/>
        <p:txBody>
          <a:bodyPr/>
          <a:lstStyle/>
          <a:p>
            <a:fld id="{A21013E4-F1C7-4CA6-B094-EF7850497336}" type="datetime1">
              <a:rPr lang="lv-LV" smtClean="0"/>
              <a:t>05.03.2025</a:t>
            </a:fld>
            <a:endParaRPr lang="lv-LV"/>
          </a:p>
        </p:txBody>
      </p:sp>
      <p:sp>
        <p:nvSpPr>
          <p:cNvPr id="3" name="Footer Placeholder 2">
            <a:extLst>
              <a:ext uri="{FF2B5EF4-FFF2-40B4-BE49-F238E27FC236}">
                <a16:creationId xmlns="" xmlns:a16="http://schemas.microsoft.com/office/drawing/2014/main" id="{D1F49E46-8DF0-4FE1-B307-09DC3D64EE7F}"/>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 xmlns:a16="http://schemas.microsoft.com/office/drawing/2014/main" id="{EC1B6805-6108-44C0-BA43-323D4B55286A}"/>
              </a:ext>
            </a:extLst>
          </p:cNvPr>
          <p:cNvSpPr>
            <a:spLocks noGrp="1"/>
          </p:cNvSpPr>
          <p:nvPr>
            <p:ph type="sldNum" sz="quarter" idx="12"/>
          </p:nvPr>
        </p:nvSpPr>
        <p:spPr/>
        <p:txBody>
          <a:bodyPr/>
          <a:lstStyle/>
          <a:p>
            <a:fld id="{20160BDD-CFBA-4672-AA56-88CFF53ED92E}" type="slidenum">
              <a:rPr lang="lv-LV" smtClean="0"/>
              <a:t>‹#›</a:t>
            </a:fld>
            <a:endParaRPr lang="lv-LV"/>
          </a:p>
        </p:txBody>
      </p:sp>
    </p:spTree>
    <p:extLst>
      <p:ext uri="{BB962C8B-B14F-4D97-AF65-F5344CB8AC3E}">
        <p14:creationId xmlns:p14="http://schemas.microsoft.com/office/powerpoint/2010/main" val="2508351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AE1BA1-7FD9-4CF9-8A01-DB3E2F517167}"/>
              </a:ext>
            </a:extLst>
          </p:cNvPr>
          <p:cNvSpPr>
            <a:spLocks noGrp="1"/>
          </p:cNvSpPr>
          <p:nvPr>
            <p:ph type="title"/>
          </p:nvPr>
        </p:nvSpPr>
        <p:spPr>
          <a:xfrm>
            <a:off x="793425" y="432223"/>
            <a:ext cx="3715145" cy="1512782"/>
          </a:xfrm>
        </p:spPr>
        <p:txBody>
          <a:bodyPr anchor="b"/>
          <a:lstStyle>
            <a:lvl1pPr>
              <a:defRPr sz="3023"/>
            </a:lvl1pPr>
          </a:lstStyle>
          <a:p>
            <a:r>
              <a:rPr lang="en-US"/>
              <a:t>Click to edit Master title style</a:t>
            </a:r>
            <a:endParaRPr lang="lv-LV"/>
          </a:p>
        </p:txBody>
      </p:sp>
      <p:sp>
        <p:nvSpPr>
          <p:cNvPr id="3" name="Content Placeholder 2">
            <a:extLst>
              <a:ext uri="{FF2B5EF4-FFF2-40B4-BE49-F238E27FC236}">
                <a16:creationId xmlns="" xmlns:a16="http://schemas.microsoft.com/office/drawing/2014/main" id="{2EA0AE55-2B36-4C3F-8B48-14963E5680B1}"/>
              </a:ext>
            </a:extLst>
          </p:cNvPr>
          <p:cNvSpPr>
            <a:spLocks noGrp="1"/>
          </p:cNvSpPr>
          <p:nvPr>
            <p:ph idx="1"/>
          </p:nvPr>
        </p:nvSpPr>
        <p:spPr>
          <a:xfrm>
            <a:off x="4897033" y="933483"/>
            <a:ext cx="5831443" cy="4607381"/>
          </a:xfrm>
        </p:spPr>
        <p:txBody>
          <a:bodyPr/>
          <a:lstStyle>
            <a:lvl1pPr>
              <a:defRPr sz="3023"/>
            </a:lvl1pPr>
            <a:lvl2pPr>
              <a:defRPr sz="2645"/>
            </a:lvl2pPr>
            <a:lvl3pPr>
              <a:defRPr sz="2268"/>
            </a:lvl3pPr>
            <a:lvl4pPr>
              <a:defRPr sz="1890"/>
            </a:lvl4pPr>
            <a:lvl5pPr>
              <a:defRPr sz="1890"/>
            </a:lvl5pPr>
            <a:lvl6pPr>
              <a:defRPr sz="1890"/>
            </a:lvl6pPr>
            <a:lvl7pPr>
              <a:defRPr sz="1890"/>
            </a:lvl7pPr>
            <a:lvl8pPr>
              <a:defRPr sz="1890"/>
            </a:lvl8pPr>
            <a:lvl9pPr>
              <a:defRPr sz="189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 xmlns:a16="http://schemas.microsoft.com/office/drawing/2014/main" id="{81F65840-5D60-42F7-A216-7A3E09D64606}"/>
              </a:ext>
            </a:extLst>
          </p:cNvPr>
          <p:cNvSpPr>
            <a:spLocks noGrp="1"/>
          </p:cNvSpPr>
          <p:nvPr>
            <p:ph type="body" sz="half" idx="2"/>
          </p:nvPr>
        </p:nvSpPr>
        <p:spPr>
          <a:xfrm>
            <a:off x="793425" y="1945005"/>
            <a:ext cx="3715145" cy="3603362"/>
          </a:xfrm>
        </p:spPr>
        <p:txBody>
          <a:bodyPr/>
          <a:lstStyle>
            <a:lvl1pPr marL="0" indent="0">
              <a:buNone/>
              <a:defRPr sz="1512"/>
            </a:lvl1pPr>
            <a:lvl2pPr marL="431963" indent="0">
              <a:buNone/>
              <a:defRPr sz="1323"/>
            </a:lvl2pPr>
            <a:lvl3pPr marL="863925" indent="0">
              <a:buNone/>
              <a:defRPr sz="1134"/>
            </a:lvl3pPr>
            <a:lvl4pPr marL="1295888" indent="0">
              <a:buNone/>
              <a:defRPr sz="945"/>
            </a:lvl4pPr>
            <a:lvl5pPr marL="1727850" indent="0">
              <a:buNone/>
              <a:defRPr sz="945"/>
            </a:lvl5pPr>
            <a:lvl6pPr marL="2159813" indent="0">
              <a:buNone/>
              <a:defRPr sz="945"/>
            </a:lvl6pPr>
            <a:lvl7pPr marL="2591775" indent="0">
              <a:buNone/>
              <a:defRPr sz="945"/>
            </a:lvl7pPr>
            <a:lvl8pPr marL="3023738" indent="0">
              <a:buNone/>
              <a:defRPr sz="945"/>
            </a:lvl8pPr>
            <a:lvl9pPr marL="3455700" indent="0">
              <a:buNone/>
              <a:defRPr sz="945"/>
            </a:lvl9pPr>
          </a:lstStyle>
          <a:p>
            <a:pPr lvl="0"/>
            <a:r>
              <a:rPr lang="en-US"/>
              <a:t>Click to edit Master text styles</a:t>
            </a:r>
          </a:p>
        </p:txBody>
      </p:sp>
      <p:sp>
        <p:nvSpPr>
          <p:cNvPr id="5" name="Date Placeholder 4">
            <a:extLst>
              <a:ext uri="{FF2B5EF4-FFF2-40B4-BE49-F238E27FC236}">
                <a16:creationId xmlns="" xmlns:a16="http://schemas.microsoft.com/office/drawing/2014/main" id="{B8578DF5-1F8B-44DF-85B6-0652F415EE26}"/>
              </a:ext>
            </a:extLst>
          </p:cNvPr>
          <p:cNvSpPr>
            <a:spLocks noGrp="1"/>
          </p:cNvSpPr>
          <p:nvPr>
            <p:ph type="dt" sz="half" idx="10"/>
          </p:nvPr>
        </p:nvSpPr>
        <p:spPr/>
        <p:txBody>
          <a:bodyPr/>
          <a:lstStyle/>
          <a:p>
            <a:fld id="{F8041E3C-B32A-46C4-A4A1-74E9BEE4E9EB}" type="datetime1">
              <a:rPr lang="lv-LV" smtClean="0"/>
              <a:t>05.03.2025</a:t>
            </a:fld>
            <a:endParaRPr lang="lv-LV"/>
          </a:p>
        </p:txBody>
      </p:sp>
      <p:sp>
        <p:nvSpPr>
          <p:cNvPr id="6" name="Footer Placeholder 5">
            <a:extLst>
              <a:ext uri="{FF2B5EF4-FFF2-40B4-BE49-F238E27FC236}">
                <a16:creationId xmlns="" xmlns:a16="http://schemas.microsoft.com/office/drawing/2014/main" id="{AB01B15E-9160-41B4-AE13-72730939F71B}"/>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 xmlns:a16="http://schemas.microsoft.com/office/drawing/2014/main" id="{BD5CDC5C-28A3-4AA3-9BAB-9F673A8C682B}"/>
              </a:ext>
            </a:extLst>
          </p:cNvPr>
          <p:cNvSpPr>
            <a:spLocks noGrp="1"/>
          </p:cNvSpPr>
          <p:nvPr>
            <p:ph type="sldNum" sz="quarter" idx="12"/>
          </p:nvPr>
        </p:nvSpPr>
        <p:spPr/>
        <p:txBody>
          <a:bodyPr/>
          <a:lstStyle/>
          <a:p>
            <a:fld id="{20160BDD-CFBA-4672-AA56-88CFF53ED92E}" type="slidenum">
              <a:rPr lang="lv-LV" smtClean="0"/>
              <a:t>‹#›</a:t>
            </a:fld>
            <a:endParaRPr lang="lv-LV"/>
          </a:p>
        </p:txBody>
      </p:sp>
    </p:spTree>
    <p:extLst>
      <p:ext uri="{BB962C8B-B14F-4D97-AF65-F5344CB8AC3E}">
        <p14:creationId xmlns:p14="http://schemas.microsoft.com/office/powerpoint/2010/main" val="2889672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68F3D3-510A-4340-88D3-76619A4DBD27}"/>
              </a:ext>
            </a:extLst>
          </p:cNvPr>
          <p:cNvSpPr>
            <a:spLocks noGrp="1"/>
          </p:cNvSpPr>
          <p:nvPr>
            <p:ph type="title"/>
          </p:nvPr>
        </p:nvSpPr>
        <p:spPr>
          <a:xfrm>
            <a:off x="793425" y="432223"/>
            <a:ext cx="3715145" cy="1512782"/>
          </a:xfrm>
        </p:spPr>
        <p:txBody>
          <a:bodyPr anchor="b"/>
          <a:lstStyle>
            <a:lvl1pPr>
              <a:defRPr sz="3023"/>
            </a:lvl1pPr>
          </a:lstStyle>
          <a:p>
            <a:r>
              <a:rPr lang="en-US"/>
              <a:t>Click to edit Master title style</a:t>
            </a:r>
            <a:endParaRPr lang="lv-LV"/>
          </a:p>
        </p:txBody>
      </p:sp>
      <p:sp>
        <p:nvSpPr>
          <p:cNvPr id="3" name="Picture Placeholder 2">
            <a:extLst>
              <a:ext uri="{FF2B5EF4-FFF2-40B4-BE49-F238E27FC236}">
                <a16:creationId xmlns="" xmlns:a16="http://schemas.microsoft.com/office/drawing/2014/main" id="{2C6F8433-81F8-4E46-ABD7-B9AD2420D9BF}"/>
              </a:ext>
            </a:extLst>
          </p:cNvPr>
          <p:cNvSpPr>
            <a:spLocks noGrp="1"/>
          </p:cNvSpPr>
          <p:nvPr>
            <p:ph type="pic" idx="1"/>
          </p:nvPr>
        </p:nvSpPr>
        <p:spPr>
          <a:xfrm>
            <a:off x="4897033" y="933483"/>
            <a:ext cx="5831443" cy="4607381"/>
          </a:xfrm>
        </p:spPr>
        <p:txBody>
          <a:bodyPr/>
          <a:lstStyle>
            <a:lvl1pPr marL="0" indent="0">
              <a:buNone/>
              <a:defRPr sz="3023"/>
            </a:lvl1pPr>
            <a:lvl2pPr marL="431963" indent="0">
              <a:buNone/>
              <a:defRPr sz="2645"/>
            </a:lvl2pPr>
            <a:lvl3pPr marL="863925" indent="0">
              <a:buNone/>
              <a:defRPr sz="2268"/>
            </a:lvl3pPr>
            <a:lvl4pPr marL="1295888" indent="0">
              <a:buNone/>
              <a:defRPr sz="1890"/>
            </a:lvl4pPr>
            <a:lvl5pPr marL="1727850" indent="0">
              <a:buNone/>
              <a:defRPr sz="1890"/>
            </a:lvl5pPr>
            <a:lvl6pPr marL="2159813" indent="0">
              <a:buNone/>
              <a:defRPr sz="1890"/>
            </a:lvl6pPr>
            <a:lvl7pPr marL="2591775" indent="0">
              <a:buNone/>
              <a:defRPr sz="1890"/>
            </a:lvl7pPr>
            <a:lvl8pPr marL="3023738" indent="0">
              <a:buNone/>
              <a:defRPr sz="1890"/>
            </a:lvl8pPr>
            <a:lvl9pPr marL="3455700" indent="0">
              <a:buNone/>
              <a:defRPr sz="1890"/>
            </a:lvl9pPr>
          </a:lstStyle>
          <a:p>
            <a:endParaRPr lang="lv-LV"/>
          </a:p>
        </p:txBody>
      </p:sp>
      <p:sp>
        <p:nvSpPr>
          <p:cNvPr id="4" name="Text Placeholder 3">
            <a:extLst>
              <a:ext uri="{FF2B5EF4-FFF2-40B4-BE49-F238E27FC236}">
                <a16:creationId xmlns="" xmlns:a16="http://schemas.microsoft.com/office/drawing/2014/main" id="{28C9A96E-C805-4CB1-A6E1-364F008E78B3}"/>
              </a:ext>
            </a:extLst>
          </p:cNvPr>
          <p:cNvSpPr>
            <a:spLocks noGrp="1"/>
          </p:cNvSpPr>
          <p:nvPr>
            <p:ph type="body" sz="half" idx="2"/>
          </p:nvPr>
        </p:nvSpPr>
        <p:spPr>
          <a:xfrm>
            <a:off x="793425" y="1945005"/>
            <a:ext cx="3715145" cy="3603362"/>
          </a:xfrm>
        </p:spPr>
        <p:txBody>
          <a:bodyPr/>
          <a:lstStyle>
            <a:lvl1pPr marL="0" indent="0">
              <a:buNone/>
              <a:defRPr sz="1512"/>
            </a:lvl1pPr>
            <a:lvl2pPr marL="431963" indent="0">
              <a:buNone/>
              <a:defRPr sz="1323"/>
            </a:lvl2pPr>
            <a:lvl3pPr marL="863925" indent="0">
              <a:buNone/>
              <a:defRPr sz="1134"/>
            </a:lvl3pPr>
            <a:lvl4pPr marL="1295888" indent="0">
              <a:buNone/>
              <a:defRPr sz="945"/>
            </a:lvl4pPr>
            <a:lvl5pPr marL="1727850" indent="0">
              <a:buNone/>
              <a:defRPr sz="945"/>
            </a:lvl5pPr>
            <a:lvl6pPr marL="2159813" indent="0">
              <a:buNone/>
              <a:defRPr sz="945"/>
            </a:lvl6pPr>
            <a:lvl7pPr marL="2591775" indent="0">
              <a:buNone/>
              <a:defRPr sz="945"/>
            </a:lvl7pPr>
            <a:lvl8pPr marL="3023738" indent="0">
              <a:buNone/>
              <a:defRPr sz="945"/>
            </a:lvl8pPr>
            <a:lvl9pPr marL="3455700" indent="0">
              <a:buNone/>
              <a:defRPr sz="945"/>
            </a:lvl9pPr>
          </a:lstStyle>
          <a:p>
            <a:pPr lvl="0"/>
            <a:r>
              <a:rPr lang="en-US"/>
              <a:t>Click to edit Master text styles</a:t>
            </a:r>
          </a:p>
        </p:txBody>
      </p:sp>
      <p:sp>
        <p:nvSpPr>
          <p:cNvPr id="5" name="Date Placeholder 4">
            <a:extLst>
              <a:ext uri="{FF2B5EF4-FFF2-40B4-BE49-F238E27FC236}">
                <a16:creationId xmlns="" xmlns:a16="http://schemas.microsoft.com/office/drawing/2014/main" id="{5FD38174-3AE4-4383-967D-3154B9A8CC59}"/>
              </a:ext>
            </a:extLst>
          </p:cNvPr>
          <p:cNvSpPr>
            <a:spLocks noGrp="1"/>
          </p:cNvSpPr>
          <p:nvPr>
            <p:ph type="dt" sz="half" idx="10"/>
          </p:nvPr>
        </p:nvSpPr>
        <p:spPr/>
        <p:txBody>
          <a:bodyPr/>
          <a:lstStyle/>
          <a:p>
            <a:fld id="{81C84485-75AB-45EA-B574-3023CC6A6C3D}" type="datetime1">
              <a:rPr lang="lv-LV" smtClean="0"/>
              <a:t>05.03.2025</a:t>
            </a:fld>
            <a:endParaRPr lang="lv-LV"/>
          </a:p>
        </p:txBody>
      </p:sp>
      <p:sp>
        <p:nvSpPr>
          <p:cNvPr id="6" name="Footer Placeholder 5">
            <a:extLst>
              <a:ext uri="{FF2B5EF4-FFF2-40B4-BE49-F238E27FC236}">
                <a16:creationId xmlns="" xmlns:a16="http://schemas.microsoft.com/office/drawing/2014/main" id="{7EC4678B-FBA6-451C-B596-3577F1278399}"/>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 xmlns:a16="http://schemas.microsoft.com/office/drawing/2014/main" id="{3B0D18CC-5571-48BC-B599-F6EE1B69BDAD}"/>
              </a:ext>
            </a:extLst>
          </p:cNvPr>
          <p:cNvSpPr>
            <a:spLocks noGrp="1"/>
          </p:cNvSpPr>
          <p:nvPr>
            <p:ph type="sldNum" sz="quarter" idx="12"/>
          </p:nvPr>
        </p:nvSpPr>
        <p:spPr/>
        <p:txBody>
          <a:bodyPr/>
          <a:lstStyle/>
          <a:p>
            <a:fld id="{20160BDD-CFBA-4672-AA56-88CFF53ED92E}" type="slidenum">
              <a:rPr lang="lv-LV" smtClean="0"/>
              <a:t>‹#›</a:t>
            </a:fld>
            <a:endParaRPr lang="lv-LV"/>
          </a:p>
        </p:txBody>
      </p:sp>
    </p:spTree>
    <p:extLst>
      <p:ext uri="{BB962C8B-B14F-4D97-AF65-F5344CB8AC3E}">
        <p14:creationId xmlns:p14="http://schemas.microsoft.com/office/powerpoint/2010/main" val="3690954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F36E2B-1CE6-4B4B-BF37-8D1E69F1489F}"/>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 xmlns:a16="http://schemas.microsoft.com/office/drawing/2014/main" id="{9EA41E9C-0BD7-440C-8E5E-5FE313E6BF1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 xmlns:a16="http://schemas.microsoft.com/office/drawing/2014/main" id="{2EC279D3-0823-4A07-8201-1274177628B7}"/>
              </a:ext>
            </a:extLst>
          </p:cNvPr>
          <p:cNvSpPr>
            <a:spLocks noGrp="1"/>
          </p:cNvSpPr>
          <p:nvPr>
            <p:ph type="dt" sz="half" idx="10"/>
          </p:nvPr>
        </p:nvSpPr>
        <p:spPr/>
        <p:txBody>
          <a:bodyPr/>
          <a:lstStyle/>
          <a:p>
            <a:fld id="{70B04924-5F27-4371-9ED9-677186676781}" type="datetime1">
              <a:rPr lang="lv-LV" smtClean="0"/>
              <a:t>05.03.2025</a:t>
            </a:fld>
            <a:endParaRPr lang="lv-LV"/>
          </a:p>
        </p:txBody>
      </p:sp>
      <p:sp>
        <p:nvSpPr>
          <p:cNvPr id="5" name="Footer Placeholder 4">
            <a:extLst>
              <a:ext uri="{FF2B5EF4-FFF2-40B4-BE49-F238E27FC236}">
                <a16:creationId xmlns="" xmlns:a16="http://schemas.microsoft.com/office/drawing/2014/main" id="{6E1A4187-1FF8-4C92-A5DC-416B75926919}"/>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 xmlns:a16="http://schemas.microsoft.com/office/drawing/2014/main" id="{774C9B67-848C-45BE-A4B0-6125FC5F0A99}"/>
              </a:ext>
            </a:extLst>
          </p:cNvPr>
          <p:cNvSpPr>
            <a:spLocks noGrp="1"/>
          </p:cNvSpPr>
          <p:nvPr>
            <p:ph type="sldNum" sz="quarter" idx="12"/>
          </p:nvPr>
        </p:nvSpPr>
        <p:spPr/>
        <p:txBody>
          <a:bodyPr/>
          <a:lstStyle/>
          <a:p>
            <a:fld id="{20160BDD-CFBA-4672-AA56-88CFF53ED92E}" type="slidenum">
              <a:rPr lang="lv-LV" smtClean="0"/>
              <a:t>‹#›</a:t>
            </a:fld>
            <a:endParaRPr lang="lv-LV"/>
          </a:p>
        </p:txBody>
      </p:sp>
    </p:spTree>
    <p:extLst>
      <p:ext uri="{BB962C8B-B14F-4D97-AF65-F5344CB8AC3E}">
        <p14:creationId xmlns:p14="http://schemas.microsoft.com/office/powerpoint/2010/main" val="10484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ECE97514-15B3-49EC-9793-3F8C288DF7FB}"/>
              </a:ext>
            </a:extLst>
          </p:cNvPr>
          <p:cNvSpPr>
            <a:spLocks noGrp="1"/>
          </p:cNvSpPr>
          <p:nvPr>
            <p:ph type="title" orient="vert"/>
          </p:nvPr>
        </p:nvSpPr>
        <p:spPr>
          <a:xfrm>
            <a:off x="8243213" y="345179"/>
            <a:ext cx="2483763" cy="5494339"/>
          </a:xfrm>
        </p:spPr>
        <p:txBody>
          <a:bodyPr vert="eaVert"/>
          <a:lstStyle/>
          <a:p>
            <a:r>
              <a:rPr lang="en-US"/>
              <a:t>Click to edit Master title style</a:t>
            </a:r>
            <a:endParaRPr lang="lv-LV"/>
          </a:p>
        </p:txBody>
      </p:sp>
      <p:sp>
        <p:nvSpPr>
          <p:cNvPr id="3" name="Vertical Text Placeholder 2">
            <a:extLst>
              <a:ext uri="{FF2B5EF4-FFF2-40B4-BE49-F238E27FC236}">
                <a16:creationId xmlns="" xmlns:a16="http://schemas.microsoft.com/office/drawing/2014/main" id="{80C91013-850A-4DDD-98F5-FBF7EE7E3CAB}"/>
              </a:ext>
            </a:extLst>
          </p:cNvPr>
          <p:cNvSpPr>
            <a:spLocks noGrp="1"/>
          </p:cNvSpPr>
          <p:nvPr>
            <p:ph type="body" orient="vert" idx="1"/>
          </p:nvPr>
        </p:nvSpPr>
        <p:spPr>
          <a:xfrm>
            <a:off x="791924" y="345179"/>
            <a:ext cx="7307302" cy="54943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 xmlns:a16="http://schemas.microsoft.com/office/drawing/2014/main" id="{251B0B92-96F1-4951-858B-C726DB7E650D}"/>
              </a:ext>
            </a:extLst>
          </p:cNvPr>
          <p:cNvSpPr>
            <a:spLocks noGrp="1"/>
          </p:cNvSpPr>
          <p:nvPr>
            <p:ph type="dt" sz="half" idx="10"/>
          </p:nvPr>
        </p:nvSpPr>
        <p:spPr/>
        <p:txBody>
          <a:bodyPr/>
          <a:lstStyle/>
          <a:p>
            <a:fld id="{E3825865-273B-4924-860F-4512EDE4C405}" type="datetime1">
              <a:rPr lang="lv-LV" smtClean="0"/>
              <a:t>05.03.2025</a:t>
            </a:fld>
            <a:endParaRPr lang="lv-LV"/>
          </a:p>
        </p:txBody>
      </p:sp>
      <p:sp>
        <p:nvSpPr>
          <p:cNvPr id="5" name="Footer Placeholder 4">
            <a:extLst>
              <a:ext uri="{FF2B5EF4-FFF2-40B4-BE49-F238E27FC236}">
                <a16:creationId xmlns="" xmlns:a16="http://schemas.microsoft.com/office/drawing/2014/main" id="{989EF167-7981-4948-97BC-12DA340DBC19}"/>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 xmlns:a16="http://schemas.microsoft.com/office/drawing/2014/main" id="{ED7E68F3-8FCC-44A0-B84D-94DBA3F3A8D6}"/>
              </a:ext>
            </a:extLst>
          </p:cNvPr>
          <p:cNvSpPr>
            <a:spLocks noGrp="1"/>
          </p:cNvSpPr>
          <p:nvPr>
            <p:ph type="sldNum" sz="quarter" idx="12"/>
          </p:nvPr>
        </p:nvSpPr>
        <p:spPr/>
        <p:txBody>
          <a:bodyPr/>
          <a:lstStyle/>
          <a:p>
            <a:fld id="{20160BDD-CFBA-4672-AA56-88CFF53ED92E}" type="slidenum">
              <a:rPr lang="lv-LV" smtClean="0"/>
              <a:t>‹#›</a:t>
            </a:fld>
            <a:endParaRPr lang="lv-LV"/>
          </a:p>
        </p:txBody>
      </p:sp>
    </p:spTree>
    <p:extLst>
      <p:ext uri="{BB962C8B-B14F-4D97-AF65-F5344CB8AC3E}">
        <p14:creationId xmlns:p14="http://schemas.microsoft.com/office/powerpoint/2010/main" val="39483496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ext">
  <p:cSld name="text">
    <p:spTree>
      <p:nvGrpSpPr>
        <p:cNvPr id="1" name="Shape 19"/>
        <p:cNvGrpSpPr/>
        <p:nvPr/>
      </p:nvGrpSpPr>
      <p:grpSpPr>
        <a:xfrm>
          <a:off x="0" y="0"/>
          <a:ext cx="0" cy="0"/>
          <a:chOff x="0" y="0"/>
          <a:chExt cx="0" cy="0"/>
        </a:xfrm>
      </p:grpSpPr>
      <p:sp>
        <p:nvSpPr>
          <p:cNvPr id="20" name="Google Shape;20;p3"/>
          <p:cNvSpPr/>
          <p:nvPr/>
        </p:nvSpPr>
        <p:spPr>
          <a:xfrm>
            <a:off x="0" y="5"/>
            <a:ext cx="11518900" cy="1567869"/>
          </a:xfrm>
          <a:prstGeom prst="rect">
            <a:avLst/>
          </a:prstGeom>
          <a:solidFill>
            <a:srgbClr val="CBC7D8"/>
          </a:solidFill>
          <a:ln>
            <a:noFill/>
          </a:ln>
        </p:spPr>
        <p:txBody>
          <a:bodyPr spcFirstLastPara="1" wrap="square" lIns="86378" tIns="43177" rIns="86378" bIns="43177" anchor="ctr" anchorCtr="0">
            <a:noAutofit/>
          </a:bodyPr>
          <a:lstStyle/>
          <a:p>
            <a:pPr algn="ctr"/>
            <a:endParaRPr sz="1701">
              <a:solidFill>
                <a:srgbClr val="FFFFFF"/>
              </a:solidFill>
              <a:latin typeface="Trebuchet MS"/>
              <a:ea typeface="Trebuchet MS"/>
              <a:cs typeface="Trebuchet MS"/>
              <a:sym typeface="Trebuchet MS"/>
            </a:endParaRPr>
          </a:p>
        </p:txBody>
      </p:sp>
      <p:sp>
        <p:nvSpPr>
          <p:cNvPr id="21" name="Google Shape;21;p3"/>
          <p:cNvSpPr txBox="1">
            <a:spLocks noGrp="1"/>
          </p:cNvSpPr>
          <p:nvPr>
            <p:ph type="title"/>
          </p:nvPr>
        </p:nvSpPr>
        <p:spPr>
          <a:xfrm>
            <a:off x="582724" y="243482"/>
            <a:ext cx="5407107" cy="1080383"/>
          </a:xfrm>
          <a:prstGeom prst="rect">
            <a:avLst/>
          </a:prstGeom>
          <a:noFill/>
          <a:ln>
            <a:noFill/>
          </a:ln>
        </p:spPr>
        <p:txBody>
          <a:bodyPr spcFirstLastPara="1" wrap="square" lIns="0" tIns="45700" rIns="91425" bIns="45700" anchor="ctr" anchorCtr="0"/>
          <a:lstStyle>
            <a:lvl1pPr lvl="0" algn="l">
              <a:lnSpc>
                <a:spcPct val="100000"/>
              </a:lnSpc>
              <a:spcBef>
                <a:spcPts val="0"/>
              </a:spcBef>
              <a:spcAft>
                <a:spcPts val="0"/>
              </a:spcAft>
              <a:buClr>
                <a:srgbClr val="664790"/>
              </a:buClr>
              <a:buSzPts val="2200"/>
              <a:buFont typeface="Verdana"/>
              <a:buNone/>
              <a:defRPr sz="2079"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582727" y="2121391"/>
            <a:ext cx="10326353" cy="3718127"/>
          </a:xfrm>
          <a:prstGeom prst="rect">
            <a:avLst/>
          </a:prstGeom>
          <a:noFill/>
          <a:ln>
            <a:noFill/>
          </a:ln>
        </p:spPr>
        <p:txBody>
          <a:bodyPr spcFirstLastPara="1" wrap="square" lIns="0" tIns="45700" rIns="91425" bIns="45700" anchor="t" anchorCtr="0"/>
          <a:lstStyle>
            <a:lvl1pPr marL="431963" lvl="0" indent="-215981" algn="l">
              <a:lnSpc>
                <a:spcPct val="100000"/>
              </a:lnSpc>
              <a:spcBef>
                <a:spcPts val="945"/>
              </a:spcBef>
              <a:spcAft>
                <a:spcPts val="0"/>
              </a:spcAft>
              <a:buClr>
                <a:srgbClr val="664790"/>
              </a:buClr>
              <a:buSzPts val="2400"/>
              <a:buNone/>
              <a:defRPr>
                <a:solidFill>
                  <a:srgbClr val="664790"/>
                </a:solidFill>
              </a:defRPr>
            </a:lvl1pPr>
            <a:lvl2pPr marL="863925" lvl="1" indent="-215981" algn="l">
              <a:lnSpc>
                <a:spcPct val="100000"/>
              </a:lnSpc>
              <a:spcBef>
                <a:spcPts val="472"/>
              </a:spcBef>
              <a:spcAft>
                <a:spcPts val="0"/>
              </a:spcAft>
              <a:buClr>
                <a:srgbClr val="664790"/>
              </a:buClr>
              <a:buSzPts val="2000"/>
              <a:buNone/>
              <a:defRPr>
                <a:solidFill>
                  <a:srgbClr val="664790"/>
                </a:solidFill>
              </a:defRPr>
            </a:lvl2pPr>
            <a:lvl3pPr marL="1295888" lvl="2" indent="-215981" algn="l">
              <a:lnSpc>
                <a:spcPct val="100000"/>
              </a:lnSpc>
              <a:spcBef>
                <a:spcPts val="472"/>
              </a:spcBef>
              <a:spcAft>
                <a:spcPts val="0"/>
              </a:spcAft>
              <a:buClr>
                <a:srgbClr val="664790"/>
              </a:buClr>
              <a:buSzPts val="1800"/>
              <a:buNone/>
              <a:defRPr>
                <a:solidFill>
                  <a:srgbClr val="664790"/>
                </a:solidFill>
              </a:defRPr>
            </a:lvl3pPr>
            <a:lvl4pPr marL="1727850" lvl="3" indent="-215981" algn="l">
              <a:lnSpc>
                <a:spcPct val="100000"/>
              </a:lnSpc>
              <a:spcBef>
                <a:spcPts val="472"/>
              </a:spcBef>
              <a:spcAft>
                <a:spcPts val="0"/>
              </a:spcAft>
              <a:buClr>
                <a:srgbClr val="664790"/>
              </a:buClr>
              <a:buSzPts val="1400"/>
              <a:buNone/>
              <a:defRPr>
                <a:solidFill>
                  <a:srgbClr val="664790"/>
                </a:solidFill>
              </a:defRPr>
            </a:lvl4pPr>
            <a:lvl5pPr marL="2159813" lvl="4" indent="-215981" algn="l">
              <a:lnSpc>
                <a:spcPct val="100000"/>
              </a:lnSpc>
              <a:spcBef>
                <a:spcPts val="472"/>
              </a:spcBef>
              <a:spcAft>
                <a:spcPts val="0"/>
              </a:spcAft>
              <a:buClr>
                <a:srgbClr val="664790"/>
              </a:buClr>
              <a:buSzPts val="1200"/>
              <a:buNone/>
              <a:defRPr>
                <a:solidFill>
                  <a:srgbClr val="664790"/>
                </a:solidFill>
              </a:defRPr>
            </a:lvl5pPr>
            <a:lvl6pPr marL="2591775" lvl="5" indent="-323972" algn="l">
              <a:lnSpc>
                <a:spcPct val="90000"/>
              </a:lnSpc>
              <a:spcBef>
                <a:spcPts val="472"/>
              </a:spcBef>
              <a:spcAft>
                <a:spcPts val="0"/>
              </a:spcAft>
              <a:buClr>
                <a:schemeClr val="dk1"/>
              </a:buClr>
              <a:buSzPts val="1800"/>
              <a:buChar char="•"/>
              <a:defRPr/>
            </a:lvl6pPr>
            <a:lvl7pPr marL="3023738" lvl="6" indent="-323972" algn="l">
              <a:lnSpc>
                <a:spcPct val="90000"/>
              </a:lnSpc>
              <a:spcBef>
                <a:spcPts val="472"/>
              </a:spcBef>
              <a:spcAft>
                <a:spcPts val="0"/>
              </a:spcAft>
              <a:buClr>
                <a:schemeClr val="dk1"/>
              </a:buClr>
              <a:buSzPts val="1800"/>
              <a:buChar char="•"/>
              <a:defRPr/>
            </a:lvl7pPr>
            <a:lvl8pPr marL="3455700" lvl="7" indent="-323972" algn="l">
              <a:lnSpc>
                <a:spcPct val="90000"/>
              </a:lnSpc>
              <a:spcBef>
                <a:spcPts val="472"/>
              </a:spcBef>
              <a:spcAft>
                <a:spcPts val="0"/>
              </a:spcAft>
              <a:buClr>
                <a:schemeClr val="dk1"/>
              </a:buClr>
              <a:buSzPts val="1800"/>
              <a:buChar char="•"/>
              <a:defRPr/>
            </a:lvl8pPr>
            <a:lvl9pPr marL="3887663" lvl="8" indent="-323972" algn="l">
              <a:lnSpc>
                <a:spcPct val="90000"/>
              </a:lnSpc>
              <a:spcBef>
                <a:spcPts val="472"/>
              </a:spcBef>
              <a:spcAft>
                <a:spcPts val="0"/>
              </a:spcAft>
              <a:buClr>
                <a:schemeClr val="dk1"/>
              </a:buClr>
              <a:buSzPts val="1800"/>
              <a:buChar char="•"/>
              <a:defRPr/>
            </a:lvl9pPr>
          </a:lstStyle>
          <a:p>
            <a:endParaRPr/>
          </a:p>
        </p:txBody>
      </p:sp>
      <p:sp>
        <p:nvSpPr>
          <p:cNvPr id="23" name="Google Shape;23;p3"/>
          <p:cNvSpPr/>
          <p:nvPr/>
        </p:nvSpPr>
        <p:spPr>
          <a:xfrm>
            <a:off x="582724" y="6207372"/>
            <a:ext cx="369693" cy="275607"/>
          </a:xfrm>
          <a:prstGeom prst="rect">
            <a:avLst/>
          </a:prstGeom>
          <a:solidFill>
            <a:srgbClr val="664790"/>
          </a:solidFill>
          <a:ln>
            <a:noFill/>
          </a:ln>
        </p:spPr>
        <p:txBody>
          <a:bodyPr spcFirstLastPara="1" wrap="square" lIns="86378" tIns="43177" rIns="86378" bIns="43177" anchor="ctr" anchorCtr="0">
            <a:noAutofit/>
          </a:bodyPr>
          <a:lstStyle/>
          <a:p>
            <a:pPr algn="ctr"/>
            <a:endParaRPr sz="1701">
              <a:solidFill>
                <a:srgbClr val="FFFFFF"/>
              </a:solidFill>
              <a:latin typeface="Trebuchet MS"/>
              <a:ea typeface="Trebuchet MS"/>
              <a:cs typeface="Trebuchet MS"/>
              <a:sym typeface="Trebuchet MS"/>
            </a:endParaRPr>
          </a:p>
        </p:txBody>
      </p:sp>
      <p:sp>
        <p:nvSpPr>
          <p:cNvPr id="24" name="Google Shape;24;p3"/>
          <p:cNvSpPr txBox="1">
            <a:spLocks noGrp="1"/>
          </p:cNvSpPr>
          <p:nvPr>
            <p:ph type="ftr" idx="11"/>
          </p:nvPr>
        </p:nvSpPr>
        <p:spPr>
          <a:xfrm>
            <a:off x="952417" y="6207367"/>
            <a:ext cx="3887629" cy="275585"/>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756">
                <a:solidFill>
                  <a:srgbClr val="664790"/>
                </a:solidFill>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582724" y="6207372"/>
            <a:ext cx="369693" cy="275588"/>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756" b="0" i="0" u="none" strike="noStrike" cap="none">
                <a:solidFill>
                  <a:schemeClr val="lt1"/>
                </a:solidFill>
                <a:latin typeface="Verdana"/>
                <a:ea typeface="Verdana"/>
                <a:cs typeface="Verdana"/>
                <a:sym typeface="Verdana"/>
              </a:defRPr>
            </a:lvl1pPr>
            <a:lvl2pPr marL="0" marR="0" lvl="1" indent="0" algn="ctr" rtl="0">
              <a:spcBef>
                <a:spcPts val="0"/>
              </a:spcBef>
              <a:buNone/>
              <a:defRPr sz="756" b="0" i="0" u="none" strike="noStrike" cap="none">
                <a:solidFill>
                  <a:schemeClr val="lt1"/>
                </a:solidFill>
                <a:latin typeface="Verdana"/>
                <a:ea typeface="Verdana"/>
                <a:cs typeface="Verdana"/>
                <a:sym typeface="Verdana"/>
              </a:defRPr>
            </a:lvl2pPr>
            <a:lvl3pPr marL="0" marR="0" lvl="2" indent="0" algn="ctr" rtl="0">
              <a:spcBef>
                <a:spcPts val="0"/>
              </a:spcBef>
              <a:buNone/>
              <a:defRPr sz="756" b="0" i="0" u="none" strike="noStrike" cap="none">
                <a:solidFill>
                  <a:schemeClr val="lt1"/>
                </a:solidFill>
                <a:latin typeface="Verdana"/>
                <a:ea typeface="Verdana"/>
                <a:cs typeface="Verdana"/>
                <a:sym typeface="Verdana"/>
              </a:defRPr>
            </a:lvl3pPr>
            <a:lvl4pPr marL="0" marR="0" lvl="3" indent="0" algn="ctr" rtl="0">
              <a:spcBef>
                <a:spcPts val="0"/>
              </a:spcBef>
              <a:buNone/>
              <a:defRPr sz="756" b="0" i="0" u="none" strike="noStrike" cap="none">
                <a:solidFill>
                  <a:schemeClr val="lt1"/>
                </a:solidFill>
                <a:latin typeface="Verdana"/>
                <a:ea typeface="Verdana"/>
                <a:cs typeface="Verdana"/>
                <a:sym typeface="Verdana"/>
              </a:defRPr>
            </a:lvl4pPr>
            <a:lvl5pPr marL="0" marR="0" lvl="4" indent="0" algn="ctr" rtl="0">
              <a:spcBef>
                <a:spcPts val="0"/>
              </a:spcBef>
              <a:buNone/>
              <a:defRPr sz="756" b="0" i="0" u="none" strike="noStrike" cap="none">
                <a:solidFill>
                  <a:schemeClr val="lt1"/>
                </a:solidFill>
                <a:latin typeface="Verdana"/>
                <a:ea typeface="Verdana"/>
                <a:cs typeface="Verdana"/>
                <a:sym typeface="Verdana"/>
              </a:defRPr>
            </a:lvl5pPr>
            <a:lvl6pPr marL="0" marR="0" lvl="5" indent="0" algn="ctr" rtl="0">
              <a:spcBef>
                <a:spcPts val="0"/>
              </a:spcBef>
              <a:buNone/>
              <a:defRPr sz="756" b="0" i="0" u="none" strike="noStrike" cap="none">
                <a:solidFill>
                  <a:schemeClr val="lt1"/>
                </a:solidFill>
                <a:latin typeface="Verdana"/>
                <a:ea typeface="Verdana"/>
                <a:cs typeface="Verdana"/>
                <a:sym typeface="Verdana"/>
              </a:defRPr>
            </a:lvl6pPr>
            <a:lvl7pPr marL="0" marR="0" lvl="6" indent="0" algn="ctr" rtl="0">
              <a:spcBef>
                <a:spcPts val="0"/>
              </a:spcBef>
              <a:buNone/>
              <a:defRPr sz="756" b="0" i="0" u="none" strike="noStrike" cap="none">
                <a:solidFill>
                  <a:schemeClr val="lt1"/>
                </a:solidFill>
                <a:latin typeface="Verdana"/>
                <a:ea typeface="Verdana"/>
                <a:cs typeface="Verdana"/>
                <a:sym typeface="Verdana"/>
              </a:defRPr>
            </a:lvl7pPr>
            <a:lvl8pPr marL="0" marR="0" lvl="7" indent="0" algn="ctr" rtl="0">
              <a:spcBef>
                <a:spcPts val="0"/>
              </a:spcBef>
              <a:buNone/>
              <a:defRPr sz="756" b="0" i="0" u="none" strike="noStrike" cap="none">
                <a:solidFill>
                  <a:schemeClr val="lt1"/>
                </a:solidFill>
                <a:latin typeface="Verdana"/>
                <a:ea typeface="Verdana"/>
                <a:cs typeface="Verdana"/>
                <a:sym typeface="Verdana"/>
              </a:defRPr>
            </a:lvl8pPr>
            <a:lvl9pPr marL="0" marR="0" lvl="8" indent="0" algn="ctr" rtl="0">
              <a:spcBef>
                <a:spcPts val="0"/>
              </a:spcBef>
              <a:buNone/>
              <a:defRPr sz="756" b="0" i="0" u="none" strike="noStrike" cap="none">
                <a:solidFill>
                  <a:schemeClr val="lt1"/>
                </a:solidFill>
                <a:latin typeface="Verdana"/>
                <a:ea typeface="Verdana"/>
                <a:cs typeface="Verdana"/>
                <a:sym typeface="Verdana"/>
              </a:defRPr>
            </a:lvl9pPr>
          </a:lstStyle>
          <a:p>
            <a:fld id="{00000000-1234-1234-1234-123412341234}" type="slidenum">
              <a:rPr lang="lv-LV" smtClean="0">
                <a:solidFill>
                  <a:srgbClr val="FFFFFF"/>
                </a:solidFill>
              </a:rPr>
              <a:pPr/>
              <a:t>‹#›</a:t>
            </a:fld>
            <a:endParaRPr lang="lv-LV">
              <a:solidFill>
                <a:srgbClr val="FFFFFF"/>
              </a:solidFill>
            </a:endParaRPr>
          </a:p>
        </p:txBody>
      </p:sp>
    </p:spTree>
    <p:extLst>
      <p:ext uri="{BB962C8B-B14F-4D97-AF65-F5344CB8AC3E}">
        <p14:creationId xmlns:p14="http://schemas.microsoft.com/office/powerpoint/2010/main" val="666416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ext image 5">
  <p:cSld name="text image 5">
    <p:spTree>
      <p:nvGrpSpPr>
        <p:cNvPr id="1" name="Shape 30"/>
        <p:cNvGrpSpPr/>
        <p:nvPr/>
      </p:nvGrpSpPr>
      <p:grpSpPr>
        <a:xfrm>
          <a:off x="0" y="0"/>
          <a:ext cx="0" cy="0"/>
          <a:chOff x="0" y="0"/>
          <a:chExt cx="0" cy="0"/>
        </a:xfrm>
      </p:grpSpPr>
      <p:sp>
        <p:nvSpPr>
          <p:cNvPr id="31" name="Google Shape;31;p5"/>
          <p:cNvSpPr>
            <a:spLocks noGrp="1"/>
          </p:cNvSpPr>
          <p:nvPr>
            <p:ph type="pic" idx="2"/>
          </p:nvPr>
        </p:nvSpPr>
        <p:spPr>
          <a:xfrm>
            <a:off x="1" y="1567870"/>
            <a:ext cx="3503665" cy="4915083"/>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945"/>
              </a:spcBef>
              <a:spcAft>
                <a:spcPts val="0"/>
              </a:spcAft>
              <a:buClr>
                <a:srgbClr val="664790"/>
              </a:buClr>
              <a:buSzPts val="1000"/>
              <a:buFont typeface="Arial"/>
              <a:buNone/>
              <a:defRPr sz="945" b="0" i="0" u="none" strike="noStrike" cap="none">
                <a:solidFill>
                  <a:srgbClr val="664790"/>
                </a:solidFill>
                <a:latin typeface="Verdana"/>
                <a:ea typeface="Verdana"/>
                <a:cs typeface="Verdana"/>
                <a:sym typeface="Verdana"/>
              </a:defRPr>
            </a:lvl1pPr>
            <a:lvl2pPr marR="0" lvl="1" algn="l" rtl="0">
              <a:lnSpc>
                <a:spcPct val="100000"/>
              </a:lnSpc>
              <a:spcBef>
                <a:spcPts val="472"/>
              </a:spcBef>
              <a:spcAft>
                <a:spcPts val="0"/>
              </a:spcAft>
              <a:buClr>
                <a:srgbClr val="664790"/>
              </a:buClr>
              <a:buSzPts val="2000"/>
              <a:buFont typeface="Arial"/>
              <a:buChar char="•"/>
              <a:defRPr sz="1890" b="0" i="0" u="none" strike="noStrike" cap="none">
                <a:solidFill>
                  <a:srgbClr val="664790"/>
                </a:solidFill>
                <a:latin typeface="Verdana"/>
                <a:ea typeface="Verdana"/>
                <a:cs typeface="Verdana"/>
                <a:sym typeface="Verdana"/>
              </a:defRPr>
            </a:lvl2pPr>
            <a:lvl3pPr marR="0" lvl="2" algn="l" rtl="0">
              <a:lnSpc>
                <a:spcPct val="100000"/>
              </a:lnSpc>
              <a:spcBef>
                <a:spcPts val="472"/>
              </a:spcBef>
              <a:spcAft>
                <a:spcPts val="0"/>
              </a:spcAft>
              <a:buClr>
                <a:srgbClr val="664790"/>
              </a:buClr>
              <a:buSzPts val="1800"/>
              <a:buFont typeface="Arial"/>
              <a:buChar char="•"/>
              <a:defRPr sz="1701" b="0" i="0" u="none" strike="noStrike" cap="none">
                <a:solidFill>
                  <a:srgbClr val="664790"/>
                </a:solidFill>
                <a:latin typeface="Verdana"/>
                <a:ea typeface="Verdana"/>
                <a:cs typeface="Verdana"/>
                <a:sym typeface="Verdana"/>
              </a:defRPr>
            </a:lvl3pPr>
            <a:lvl4pPr marR="0" lvl="3" algn="l" rtl="0">
              <a:lnSpc>
                <a:spcPct val="100000"/>
              </a:lnSpc>
              <a:spcBef>
                <a:spcPts val="472"/>
              </a:spcBef>
              <a:spcAft>
                <a:spcPts val="0"/>
              </a:spcAft>
              <a:buClr>
                <a:srgbClr val="664790"/>
              </a:buClr>
              <a:buSzPts val="1400"/>
              <a:buFont typeface="Arial"/>
              <a:buChar char="•"/>
              <a:defRPr sz="1323" b="0" i="0" u="none" strike="noStrike" cap="none">
                <a:solidFill>
                  <a:srgbClr val="664790"/>
                </a:solidFill>
                <a:latin typeface="Verdana"/>
                <a:ea typeface="Verdana"/>
                <a:cs typeface="Verdana"/>
                <a:sym typeface="Verdana"/>
              </a:defRPr>
            </a:lvl4pPr>
            <a:lvl5pPr marR="0" lvl="4" algn="l" rtl="0">
              <a:lnSpc>
                <a:spcPct val="100000"/>
              </a:lnSpc>
              <a:spcBef>
                <a:spcPts val="472"/>
              </a:spcBef>
              <a:spcAft>
                <a:spcPts val="0"/>
              </a:spcAft>
              <a:buClr>
                <a:srgbClr val="664790"/>
              </a:buClr>
              <a:buSzPts val="1200"/>
              <a:buFont typeface="Arial"/>
              <a:buChar char="•"/>
              <a:defRPr sz="1134" b="0" i="0" u="none" strike="noStrike" cap="none">
                <a:solidFill>
                  <a:srgbClr val="664790"/>
                </a:solidFill>
                <a:latin typeface="Verdana"/>
                <a:ea typeface="Verdana"/>
                <a:cs typeface="Verdana"/>
                <a:sym typeface="Verdana"/>
              </a:defRPr>
            </a:lvl5pPr>
            <a:lvl6pPr marR="0" lvl="5" algn="l" rtl="0">
              <a:lnSpc>
                <a:spcPct val="90000"/>
              </a:lnSpc>
              <a:spcBef>
                <a:spcPts val="472"/>
              </a:spcBef>
              <a:spcAft>
                <a:spcPts val="0"/>
              </a:spcAft>
              <a:buClr>
                <a:schemeClr val="dk1"/>
              </a:buClr>
              <a:buSzPts val="1800"/>
              <a:buFont typeface="Arial"/>
              <a:buChar char="•"/>
              <a:defRPr sz="1701" b="0" i="0" u="none" strike="noStrike" cap="none">
                <a:solidFill>
                  <a:schemeClr val="dk1"/>
                </a:solidFill>
                <a:latin typeface="Trebuchet MS"/>
                <a:ea typeface="Trebuchet MS"/>
                <a:cs typeface="Trebuchet MS"/>
                <a:sym typeface="Trebuchet MS"/>
              </a:defRPr>
            </a:lvl6pPr>
            <a:lvl7pPr marR="0" lvl="6" algn="l" rtl="0">
              <a:lnSpc>
                <a:spcPct val="90000"/>
              </a:lnSpc>
              <a:spcBef>
                <a:spcPts val="472"/>
              </a:spcBef>
              <a:spcAft>
                <a:spcPts val="0"/>
              </a:spcAft>
              <a:buClr>
                <a:schemeClr val="dk1"/>
              </a:buClr>
              <a:buSzPts val="1800"/>
              <a:buFont typeface="Arial"/>
              <a:buChar char="•"/>
              <a:defRPr sz="1701" b="0" i="0" u="none" strike="noStrike" cap="none">
                <a:solidFill>
                  <a:schemeClr val="dk1"/>
                </a:solidFill>
                <a:latin typeface="Trebuchet MS"/>
                <a:ea typeface="Trebuchet MS"/>
                <a:cs typeface="Trebuchet MS"/>
                <a:sym typeface="Trebuchet MS"/>
              </a:defRPr>
            </a:lvl7pPr>
            <a:lvl8pPr marR="0" lvl="7" algn="l" rtl="0">
              <a:lnSpc>
                <a:spcPct val="90000"/>
              </a:lnSpc>
              <a:spcBef>
                <a:spcPts val="472"/>
              </a:spcBef>
              <a:spcAft>
                <a:spcPts val="0"/>
              </a:spcAft>
              <a:buClr>
                <a:schemeClr val="dk1"/>
              </a:buClr>
              <a:buSzPts val="1800"/>
              <a:buFont typeface="Arial"/>
              <a:buChar char="•"/>
              <a:defRPr sz="1701" b="0" i="0" u="none" strike="noStrike" cap="none">
                <a:solidFill>
                  <a:schemeClr val="dk1"/>
                </a:solidFill>
                <a:latin typeface="Trebuchet MS"/>
                <a:ea typeface="Trebuchet MS"/>
                <a:cs typeface="Trebuchet MS"/>
                <a:sym typeface="Trebuchet MS"/>
              </a:defRPr>
            </a:lvl8pPr>
            <a:lvl9pPr marR="0" lvl="8" algn="l" rtl="0">
              <a:lnSpc>
                <a:spcPct val="90000"/>
              </a:lnSpc>
              <a:spcBef>
                <a:spcPts val="472"/>
              </a:spcBef>
              <a:spcAft>
                <a:spcPts val="0"/>
              </a:spcAft>
              <a:buClr>
                <a:schemeClr val="dk1"/>
              </a:buClr>
              <a:buSzPts val="1800"/>
              <a:buFont typeface="Arial"/>
              <a:buChar char="•"/>
              <a:defRPr sz="1701" b="0" i="0" u="none" strike="noStrike" cap="none">
                <a:solidFill>
                  <a:schemeClr val="dk1"/>
                </a:solidFill>
                <a:latin typeface="Trebuchet MS"/>
                <a:ea typeface="Trebuchet MS"/>
                <a:cs typeface="Trebuchet MS"/>
                <a:sym typeface="Trebuchet MS"/>
              </a:defRPr>
            </a:lvl9pPr>
          </a:lstStyle>
          <a:p>
            <a:endParaRPr/>
          </a:p>
        </p:txBody>
      </p:sp>
      <p:sp>
        <p:nvSpPr>
          <p:cNvPr id="32" name="Google Shape;32;p5"/>
          <p:cNvSpPr/>
          <p:nvPr/>
        </p:nvSpPr>
        <p:spPr>
          <a:xfrm>
            <a:off x="582724" y="6207368"/>
            <a:ext cx="369693" cy="275607"/>
          </a:xfrm>
          <a:prstGeom prst="rect">
            <a:avLst/>
          </a:prstGeom>
          <a:solidFill>
            <a:srgbClr val="664790"/>
          </a:solidFill>
          <a:ln>
            <a:noFill/>
          </a:ln>
        </p:spPr>
        <p:txBody>
          <a:bodyPr spcFirstLastPara="1" wrap="square" lIns="86378" tIns="43177" rIns="86378" bIns="43177" anchor="ctr" anchorCtr="0">
            <a:noAutofit/>
          </a:bodyPr>
          <a:lstStyle/>
          <a:p>
            <a:pPr marL="0" marR="0" lvl="0" indent="0" algn="ctr" rtl="0">
              <a:spcBef>
                <a:spcPts val="0"/>
              </a:spcBef>
              <a:spcAft>
                <a:spcPts val="0"/>
              </a:spcAft>
              <a:buNone/>
            </a:pPr>
            <a:endParaRPr sz="1701">
              <a:solidFill>
                <a:schemeClr val="lt1"/>
              </a:solidFill>
              <a:latin typeface="Trebuchet MS"/>
              <a:ea typeface="Trebuchet MS"/>
              <a:cs typeface="Trebuchet MS"/>
              <a:sym typeface="Trebuchet MS"/>
            </a:endParaRPr>
          </a:p>
        </p:txBody>
      </p:sp>
      <p:sp>
        <p:nvSpPr>
          <p:cNvPr id="33" name="Google Shape;33;p5"/>
          <p:cNvSpPr txBox="1">
            <a:spLocks noGrp="1"/>
          </p:cNvSpPr>
          <p:nvPr>
            <p:ph type="ftr" idx="11"/>
          </p:nvPr>
        </p:nvSpPr>
        <p:spPr>
          <a:xfrm>
            <a:off x="952417" y="6207367"/>
            <a:ext cx="3887629" cy="275585"/>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756">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sldNum" idx="12"/>
          </p:nvPr>
        </p:nvSpPr>
        <p:spPr>
          <a:xfrm>
            <a:off x="582724" y="6207368"/>
            <a:ext cx="369693" cy="275588"/>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756">
                <a:solidFill>
                  <a:schemeClr val="lt1"/>
                </a:solidFill>
                <a:latin typeface="Verdana"/>
                <a:ea typeface="Verdana"/>
                <a:cs typeface="Verdana"/>
                <a:sym typeface="Verdana"/>
              </a:defRPr>
            </a:lvl1pPr>
            <a:lvl2pPr marL="0" marR="0" lvl="1" indent="0" algn="ctr" rtl="0">
              <a:spcBef>
                <a:spcPts val="0"/>
              </a:spcBef>
              <a:buNone/>
              <a:defRPr sz="756">
                <a:solidFill>
                  <a:schemeClr val="lt1"/>
                </a:solidFill>
                <a:latin typeface="Verdana"/>
                <a:ea typeface="Verdana"/>
                <a:cs typeface="Verdana"/>
                <a:sym typeface="Verdana"/>
              </a:defRPr>
            </a:lvl2pPr>
            <a:lvl3pPr marL="0" marR="0" lvl="2" indent="0" algn="ctr" rtl="0">
              <a:spcBef>
                <a:spcPts val="0"/>
              </a:spcBef>
              <a:buNone/>
              <a:defRPr sz="756">
                <a:solidFill>
                  <a:schemeClr val="lt1"/>
                </a:solidFill>
                <a:latin typeface="Verdana"/>
                <a:ea typeface="Verdana"/>
                <a:cs typeface="Verdana"/>
                <a:sym typeface="Verdana"/>
              </a:defRPr>
            </a:lvl3pPr>
            <a:lvl4pPr marL="0" marR="0" lvl="3" indent="0" algn="ctr" rtl="0">
              <a:spcBef>
                <a:spcPts val="0"/>
              </a:spcBef>
              <a:buNone/>
              <a:defRPr sz="756">
                <a:solidFill>
                  <a:schemeClr val="lt1"/>
                </a:solidFill>
                <a:latin typeface="Verdana"/>
                <a:ea typeface="Verdana"/>
                <a:cs typeface="Verdana"/>
                <a:sym typeface="Verdana"/>
              </a:defRPr>
            </a:lvl4pPr>
            <a:lvl5pPr marL="0" marR="0" lvl="4" indent="0" algn="ctr" rtl="0">
              <a:spcBef>
                <a:spcPts val="0"/>
              </a:spcBef>
              <a:buNone/>
              <a:defRPr sz="756">
                <a:solidFill>
                  <a:schemeClr val="lt1"/>
                </a:solidFill>
                <a:latin typeface="Verdana"/>
                <a:ea typeface="Verdana"/>
                <a:cs typeface="Verdana"/>
                <a:sym typeface="Verdana"/>
              </a:defRPr>
            </a:lvl5pPr>
            <a:lvl6pPr marL="0" marR="0" lvl="5" indent="0" algn="ctr" rtl="0">
              <a:spcBef>
                <a:spcPts val="0"/>
              </a:spcBef>
              <a:buNone/>
              <a:defRPr sz="756">
                <a:solidFill>
                  <a:schemeClr val="lt1"/>
                </a:solidFill>
                <a:latin typeface="Verdana"/>
                <a:ea typeface="Verdana"/>
                <a:cs typeface="Verdana"/>
                <a:sym typeface="Verdana"/>
              </a:defRPr>
            </a:lvl6pPr>
            <a:lvl7pPr marL="0" marR="0" lvl="6" indent="0" algn="ctr" rtl="0">
              <a:spcBef>
                <a:spcPts val="0"/>
              </a:spcBef>
              <a:buNone/>
              <a:defRPr sz="756">
                <a:solidFill>
                  <a:schemeClr val="lt1"/>
                </a:solidFill>
                <a:latin typeface="Verdana"/>
                <a:ea typeface="Verdana"/>
                <a:cs typeface="Verdana"/>
                <a:sym typeface="Verdana"/>
              </a:defRPr>
            </a:lvl7pPr>
            <a:lvl8pPr marL="0" marR="0" lvl="7" indent="0" algn="ctr" rtl="0">
              <a:spcBef>
                <a:spcPts val="0"/>
              </a:spcBef>
              <a:buNone/>
              <a:defRPr sz="756">
                <a:solidFill>
                  <a:schemeClr val="lt1"/>
                </a:solidFill>
                <a:latin typeface="Verdana"/>
                <a:ea typeface="Verdana"/>
                <a:cs typeface="Verdana"/>
                <a:sym typeface="Verdana"/>
              </a:defRPr>
            </a:lvl8pPr>
            <a:lvl9pPr marL="0" marR="0" lvl="8" indent="0" algn="ctr" rtl="0">
              <a:spcBef>
                <a:spcPts val="0"/>
              </a:spcBef>
              <a:buNone/>
              <a:defRPr sz="756">
                <a:solidFill>
                  <a:schemeClr val="lt1"/>
                </a:solidFill>
                <a:latin typeface="Verdana"/>
                <a:ea typeface="Verdana"/>
                <a:cs typeface="Verdana"/>
                <a:sym typeface="Verdana"/>
              </a:defRPr>
            </a:lvl9pPr>
          </a:lstStyle>
          <a:p>
            <a:fld id="{00000000-1234-1234-1234-123412341234}" type="slidenum">
              <a:rPr lang="lv-LV" smtClean="0"/>
              <a:pPr/>
              <a:t>‹#›</a:t>
            </a:fld>
            <a:endParaRPr lang="lv-LV"/>
          </a:p>
        </p:txBody>
      </p:sp>
      <p:sp>
        <p:nvSpPr>
          <p:cNvPr id="35" name="Google Shape;35;p5"/>
          <p:cNvSpPr/>
          <p:nvPr/>
        </p:nvSpPr>
        <p:spPr>
          <a:xfrm>
            <a:off x="0" y="2"/>
            <a:ext cx="11518900" cy="1567869"/>
          </a:xfrm>
          <a:prstGeom prst="rect">
            <a:avLst/>
          </a:prstGeom>
          <a:solidFill>
            <a:srgbClr val="CBC7D8"/>
          </a:solidFill>
          <a:ln>
            <a:noFill/>
          </a:ln>
        </p:spPr>
        <p:txBody>
          <a:bodyPr spcFirstLastPara="1" wrap="square" lIns="86378" tIns="43177" rIns="86378" bIns="43177" anchor="ctr" anchorCtr="0">
            <a:noAutofit/>
          </a:bodyPr>
          <a:lstStyle/>
          <a:p>
            <a:pPr marL="0" marR="0" lvl="0" indent="0" algn="ctr" rtl="0">
              <a:spcBef>
                <a:spcPts val="0"/>
              </a:spcBef>
              <a:spcAft>
                <a:spcPts val="0"/>
              </a:spcAft>
              <a:buNone/>
            </a:pPr>
            <a:endParaRPr sz="1701">
              <a:solidFill>
                <a:schemeClr val="lt1"/>
              </a:solidFill>
              <a:latin typeface="Trebuchet MS"/>
              <a:ea typeface="Trebuchet MS"/>
              <a:cs typeface="Trebuchet MS"/>
              <a:sym typeface="Trebuchet MS"/>
            </a:endParaRPr>
          </a:p>
        </p:txBody>
      </p:sp>
      <p:sp>
        <p:nvSpPr>
          <p:cNvPr id="36" name="Google Shape;36;p5"/>
          <p:cNvSpPr txBox="1">
            <a:spLocks noGrp="1"/>
          </p:cNvSpPr>
          <p:nvPr>
            <p:ph type="title"/>
          </p:nvPr>
        </p:nvSpPr>
        <p:spPr>
          <a:xfrm>
            <a:off x="582724" y="243478"/>
            <a:ext cx="5407107" cy="1080383"/>
          </a:xfrm>
          <a:prstGeom prst="rect">
            <a:avLst/>
          </a:prstGeom>
          <a:noFill/>
          <a:ln>
            <a:noFill/>
          </a:ln>
        </p:spPr>
        <p:txBody>
          <a:bodyPr spcFirstLastPara="1" wrap="square" lIns="0" tIns="45700" rIns="91425" bIns="45700" anchor="ctr" anchorCtr="0"/>
          <a:lstStyle>
            <a:lvl1pPr lvl="0" algn="l">
              <a:lnSpc>
                <a:spcPct val="100000"/>
              </a:lnSpc>
              <a:spcBef>
                <a:spcPts val="0"/>
              </a:spcBef>
              <a:spcAft>
                <a:spcPts val="0"/>
              </a:spcAft>
              <a:buClr>
                <a:srgbClr val="664790"/>
              </a:buClr>
              <a:buSzPts val="2200"/>
              <a:buFont typeface="Verdana"/>
              <a:buNone/>
              <a:defRPr sz="2079"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452244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header">
  <p:cSld name="header">
    <p:spTree>
      <p:nvGrpSpPr>
        <p:cNvPr id="1" name="Shape 177"/>
        <p:cNvGrpSpPr/>
        <p:nvPr/>
      </p:nvGrpSpPr>
      <p:grpSpPr>
        <a:xfrm>
          <a:off x="0" y="0"/>
          <a:ext cx="0" cy="0"/>
          <a:chOff x="0" y="0"/>
          <a:chExt cx="0" cy="0"/>
        </a:xfrm>
      </p:grpSpPr>
      <p:sp>
        <p:nvSpPr>
          <p:cNvPr id="178" name="Google Shape;178;p24"/>
          <p:cNvSpPr/>
          <p:nvPr/>
        </p:nvSpPr>
        <p:spPr>
          <a:xfrm>
            <a:off x="582724" y="6207368"/>
            <a:ext cx="369693" cy="275607"/>
          </a:xfrm>
          <a:prstGeom prst="rect">
            <a:avLst/>
          </a:prstGeom>
          <a:solidFill>
            <a:srgbClr val="664790"/>
          </a:solidFill>
          <a:ln>
            <a:noFill/>
          </a:ln>
        </p:spPr>
        <p:txBody>
          <a:bodyPr spcFirstLastPara="1" wrap="square" lIns="86378" tIns="43177" rIns="86378" bIns="43177" anchor="ctr" anchorCtr="0">
            <a:noAutofit/>
          </a:bodyPr>
          <a:lstStyle/>
          <a:p>
            <a:pPr marL="0" marR="0" lvl="0" indent="0" algn="ctr" rtl="0">
              <a:spcBef>
                <a:spcPts val="0"/>
              </a:spcBef>
              <a:spcAft>
                <a:spcPts val="0"/>
              </a:spcAft>
              <a:buNone/>
            </a:pPr>
            <a:endParaRPr sz="1701">
              <a:solidFill>
                <a:schemeClr val="lt1"/>
              </a:solidFill>
              <a:latin typeface="Trebuchet MS"/>
              <a:ea typeface="Trebuchet MS"/>
              <a:cs typeface="Trebuchet MS"/>
              <a:sym typeface="Trebuchet MS"/>
            </a:endParaRPr>
          </a:p>
        </p:txBody>
      </p:sp>
      <p:sp>
        <p:nvSpPr>
          <p:cNvPr id="179" name="Google Shape;179;p24"/>
          <p:cNvSpPr txBox="1">
            <a:spLocks noGrp="1"/>
          </p:cNvSpPr>
          <p:nvPr>
            <p:ph type="ftr" idx="11"/>
          </p:nvPr>
        </p:nvSpPr>
        <p:spPr>
          <a:xfrm>
            <a:off x="952417" y="6207367"/>
            <a:ext cx="3887629" cy="275585"/>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756">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24"/>
          <p:cNvSpPr txBox="1">
            <a:spLocks noGrp="1"/>
          </p:cNvSpPr>
          <p:nvPr>
            <p:ph type="sldNum" idx="12"/>
          </p:nvPr>
        </p:nvSpPr>
        <p:spPr>
          <a:xfrm>
            <a:off x="582724" y="6207368"/>
            <a:ext cx="369693" cy="275588"/>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756">
                <a:solidFill>
                  <a:schemeClr val="lt1"/>
                </a:solidFill>
                <a:latin typeface="Verdana"/>
                <a:ea typeface="Verdana"/>
                <a:cs typeface="Verdana"/>
                <a:sym typeface="Verdana"/>
              </a:defRPr>
            </a:lvl1pPr>
            <a:lvl2pPr marL="0" marR="0" lvl="1" indent="0" algn="ctr" rtl="0">
              <a:spcBef>
                <a:spcPts val="0"/>
              </a:spcBef>
              <a:buNone/>
              <a:defRPr sz="756">
                <a:solidFill>
                  <a:schemeClr val="lt1"/>
                </a:solidFill>
                <a:latin typeface="Verdana"/>
                <a:ea typeface="Verdana"/>
                <a:cs typeface="Verdana"/>
                <a:sym typeface="Verdana"/>
              </a:defRPr>
            </a:lvl2pPr>
            <a:lvl3pPr marL="0" marR="0" lvl="2" indent="0" algn="ctr" rtl="0">
              <a:spcBef>
                <a:spcPts val="0"/>
              </a:spcBef>
              <a:buNone/>
              <a:defRPr sz="756">
                <a:solidFill>
                  <a:schemeClr val="lt1"/>
                </a:solidFill>
                <a:latin typeface="Verdana"/>
                <a:ea typeface="Verdana"/>
                <a:cs typeface="Verdana"/>
                <a:sym typeface="Verdana"/>
              </a:defRPr>
            </a:lvl3pPr>
            <a:lvl4pPr marL="0" marR="0" lvl="3" indent="0" algn="ctr" rtl="0">
              <a:spcBef>
                <a:spcPts val="0"/>
              </a:spcBef>
              <a:buNone/>
              <a:defRPr sz="756">
                <a:solidFill>
                  <a:schemeClr val="lt1"/>
                </a:solidFill>
                <a:latin typeface="Verdana"/>
                <a:ea typeface="Verdana"/>
                <a:cs typeface="Verdana"/>
                <a:sym typeface="Verdana"/>
              </a:defRPr>
            </a:lvl4pPr>
            <a:lvl5pPr marL="0" marR="0" lvl="4" indent="0" algn="ctr" rtl="0">
              <a:spcBef>
                <a:spcPts val="0"/>
              </a:spcBef>
              <a:buNone/>
              <a:defRPr sz="756">
                <a:solidFill>
                  <a:schemeClr val="lt1"/>
                </a:solidFill>
                <a:latin typeface="Verdana"/>
                <a:ea typeface="Verdana"/>
                <a:cs typeface="Verdana"/>
                <a:sym typeface="Verdana"/>
              </a:defRPr>
            </a:lvl5pPr>
            <a:lvl6pPr marL="0" marR="0" lvl="5" indent="0" algn="ctr" rtl="0">
              <a:spcBef>
                <a:spcPts val="0"/>
              </a:spcBef>
              <a:buNone/>
              <a:defRPr sz="756">
                <a:solidFill>
                  <a:schemeClr val="lt1"/>
                </a:solidFill>
                <a:latin typeface="Verdana"/>
                <a:ea typeface="Verdana"/>
                <a:cs typeface="Verdana"/>
                <a:sym typeface="Verdana"/>
              </a:defRPr>
            </a:lvl6pPr>
            <a:lvl7pPr marL="0" marR="0" lvl="6" indent="0" algn="ctr" rtl="0">
              <a:spcBef>
                <a:spcPts val="0"/>
              </a:spcBef>
              <a:buNone/>
              <a:defRPr sz="756">
                <a:solidFill>
                  <a:schemeClr val="lt1"/>
                </a:solidFill>
                <a:latin typeface="Verdana"/>
                <a:ea typeface="Verdana"/>
                <a:cs typeface="Verdana"/>
                <a:sym typeface="Verdana"/>
              </a:defRPr>
            </a:lvl7pPr>
            <a:lvl8pPr marL="0" marR="0" lvl="7" indent="0" algn="ctr" rtl="0">
              <a:spcBef>
                <a:spcPts val="0"/>
              </a:spcBef>
              <a:buNone/>
              <a:defRPr sz="756">
                <a:solidFill>
                  <a:schemeClr val="lt1"/>
                </a:solidFill>
                <a:latin typeface="Verdana"/>
                <a:ea typeface="Verdana"/>
                <a:cs typeface="Verdana"/>
                <a:sym typeface="Verdana"/>
              </a:defRPr>
            </a:lvl8pPr>
            <a:lvl9pPr marL="0" marR="0" lvl="8" indent="0" algn="ctr" rtl="0">
              <a:spcBef>
                <a:spcPts val="0"/>
              </a:spcBef>
              <a:buNone/>
              <a:defRPr sz="756">
                <a:solidFill>
                  <a:schemeClr val="lt1"/>
                </a:solidFill>
                <a:latin typeface="Verdana"/>
                <a:ea typeface="Verdana"/>
                <a:cs typeface="Verdana"/>
                <a:sym typeface="Verdana"/>
              </a:defRPr>
            </a:lvl9pPr>
          </a:lstStyle>
          <a:p>
            <a:fld id="{00000000-1234-1234-1234-123412341234}" type="slidenum">
              <a:rPr lang="lv-LV" smtClean="0"/>
              <a:pPr/>
              <a:t>‹#›</a:t>
            </a:fld>
            <a:endParaRPr lang="lv-LV"/>
          </a:p>
        </p:txBody>
      </p:sp>
      <p:sp>
        <p:nvSpPr>
          <p:cNvPr id="181" name="Google Shape;181;p24"/>
          <p:cNvSpPr/>
          <p:nvPr/>
        </p:nvSpPr>
        <p:spPr>
          <a:xfrm>
            <a:off x="0" y="2"/>
            <a:ext cx="11518900" cy="1567869"/>
          </a:xfrm>
          <a:prstGeom prst="rect">
            <a:avLst/>
          </a:prstGeom>
          <a:solidFill>
            <a:srgbClr val="CBC7D8"/>
          </a:solidFill>
          <a:ln>
            <a:noFill/>
          </a:ln>
        </p:spPr>
        <p:txBody>
          <a:bodyPr spcFirstLastPara="1" wrap="square" lIns="86378" tIns="43177" rIns="86378" bIns="43177" anchor="ctr" anchorCtr="0">
            <a:noAutofit/>
          </a:bodyPr>
          <a:lstStyle/>
          <a:p>
            <a:pPr marL="0" marR="0" lvl="0" indent="0" algn="ctr" rtl="0">
              <a:spcBef>
                <a:spcPts val="0"/>
              </a:spcBef>
              <a:spcAft>
                <a:spcPts val="0"/>
              </a:spcAft>
              <a:buNone/>
            </a:pPr>
            <a:endParaRPr sz="1701">
              <a:solidFill>
                <a:schemeClr val="lt1"/>
              </a:solidFill>
              <a:latin typeface="Trebuchet MS"/>
              <a:ea typeface="Trebuchet MS"/>
              <a:cs typeface="Trebuchet MS"/>
              <a:sym typeface="Trebuchet MS"/>
            </a:endParaRPr>
          </a:p>
        </p:txBody>
      </p:sp>
      <p:sp>
        <p:nvSpPr>
          <p:cNvPr id="182" name="Google Shape;182;p24"/>
          <p:cNvSpPr txBox="1">
            <a:spLocks noGrp="1"/>
          </p:cNvSpPr>
          <p:nvPr>
            <p:ph type="title"/>
          </p:nvPr>
        </p:nvSpPr>
        <p:spPr>
          <a:xfrm>
            <a:off x="582724" y="243478"/>
            <a:ext cx="5407107" cy="1080383"/>
          </a:xfrm>
          <a:prstGeom prst="rect">
            <a:avLst/>
          </a:prstGeom>
          <a:noFill/>
          <a:ln>
            <a:noFill/>
          </a:ln>
        </p:spPr>
        <p:txBody>
          <a:bodyPr spcFirstLastPara="1" wrap="square" lIns="0" tIns="45700" rIns="91425" bIns="45700" anchor="ctr" anchorCtr="0"/>
          <a:lstStyle>
            <a:lvl1pPr lvl="0" algn="l">
              <a:lnSpc>
                <a:spcPct val="100000"/>
              </a:lnSpc>
              <a:spcBef>
                <a:spcPts val="0"/>
              </a:spcBef>
              <a:spcAft>
                <a:spcPts val="0"/>
              </a:spcAft>
              <a:buClr>
                <a:srgbClr val="664790"/>
              </a:buClr>
              <a:buSzPts val="2200"/>
              <a:buFont typeface="Verdana"/>
              <a:buNone/>
              <a:defRPr sz="2079"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803179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5757177" y="1"/>
            <a:ext cx="5762827" cy="6479997"/>
          </a:xfrm>
          <a:prstGeom prst="rect">
            <a:avLst/>
          </a:prstGeom>
        </p:spPr>
      </p:pic>
      <p:sp>
        <p:nvSpPr>
          <p:cNvPr id="17" name="bg object 17"/>
          <p:cNvSpPr/>
          <p:nvPr/>
        </p:nvSpPr>
        <p:spPr>
          <a:xfrm>
            <a:off x="10577760" y="6127988"/>
            <a:ext cx="426720" cy="352425"/>
          </a:xfrm>
          <a:custGeom>
            <a:avLst/>
            <a:gdLst/>
            <a:ahLst/>
            <a:cxnLst/>
            <a:rect l="l" t="t" r="r" b="b"/>
            <a:pathLst>
              <a:path w="426720" h="352425">
                <a:moveTo>
                  <a:pt x="426605" y="0"/>
                </a:moveTo>
                <a:lnTo>
                  <a:pt x="352005" y="0"/>
                </a:lnTo>
                <a:lnTo>
                  <a:pt x="0" y="352005"/>
                </a:lnTo>
                <a:lnTo>
                  <a:pt x="74599" y="352005"/>
                </a:lnTo>
                <a:lnTo>
                  <a:pt x="426605" y="0"/>
                </a:lnTo>
                <a:close/>
              </a:path>
            </a:pathLst>
          </a:custGeom>
          <a:solidFill>
            <a:srgbClr val="005C57"/>
          </a:solidFill>
        </p:spPr>
        <p:txBody>
          <a:bodyPr wrap="square" lIns="0" tIns="0" rIns="0" bIns="0" rtlCol="0"/>
          <a:lstStyle/>
          <a:p>
            <a:endParaRPr sz="1799"/>
          </a:p>
        </p:txBody>
      </p:sp>
      <p:sp>
        <p:nvSpPr>
          <p:cNvPr id="18" name="bg object 18"/>
          <p:cNvSpPr/>
          <p:nvPr/>
        </p:nvSpPr>
        <p:spPr>
          <a:xfrm>
            <a:off x="8754361" y="172195"/>
            <a:ext cx="2766060" cy="2766060"/>
          </a:xfrm>
          <a:custGeom>
            <a:avLst/>
            <a:gdLst/>
            <a:ahLst/>
            <a:cxnLst/>
            <a:rect l="l" t="t" r="r" b="b"/>
            <a:pathLst>
              <a:path w="2766059" h="2766060">
                <a:moveTo>
                  <a:pt x="2765645" y="0"/>
                </a:moveTo>
                <a:lnTo>
                  <a:pt x="0" y="2765645"/>
                </a:lnTo>
                <a:lnTo>
                  <a:pt x="1491615" y="2765645"/>
                </a:lnTo>
                <a:lnTo>
                  <a:pt x="2765645" y="1491618"/>
                </a:lnTo>
                <a:lnTo>
                  <a:pt x="2765645" y="0"/>
                </a:lnTo>
                <a:close/>
              </a:path>
            </a:pathLst>
          </a:custGeom>
          <a:solidFill>
            <a:srgbClr val="6AA948">
              <a:alpha val="6999"/>
            </a:srgbClr>
          </a:solidFill>
        </p:spPr>
        <p:txBody>
          <a:bodyPr wrap="square" lIns="0" tIns="0" rIns="0" bIns="0" rtlCol="0"/>
          <a:lstStyle/>
          <a:p>
            <a:endParaRPr sz="1799"/>
          </a:p>
        </p:txBody>
      </p:sp>
      <p:sp>
        <p:nvSpPr>
          <p:cNvPr id="19" name="bg object 19"/>
          <p:cNvSpPr/>
          <p:nvPr/>
        </p:nvSpPr>
        <p:spPr>
          <a:xfrm>
            <a:off x="9733282" y="2042861"/>
            <a:ext cx="1786889" cy="1786889"/>
          </a:xfrm>
          <a:custGeom>
            <a:avLst/>
            <a:gdLst/>
            <a:ahLst/>
            <a:cxnLst/>
            <a:rect l="l" t="t" r="r" b="b"/>
            <a:pathLst>
              <a:path w="1786890" h="1786889">
                <a:moveTo>
                  <a:pt x="1786723" y="0"/>
                </a:moveTo>
                <a:lnTo>
                  <a:pt x="0" y="1786723"/>
                </a:lnTo>
                <a:lnTo>
                  <a:pt x="696823" y="1786723"/>
                </a:lnTo>
                <a:lnTo>
                  <a:pt x="1786723" y="696823"/>
                </a:lnTo>
                <a:lnTo>
                  <a:pt x="1786723" y="0"/>
                </a:lnTo>
                <a:close/>
              </a:path>
            </a:pathLst>
          </a:custGeom>
          <a:solidFill>
            <a:srgbClr val="6AA948">
              <a:alpha val="21000"/>
            </a:srgbClr>
          </a:solidFill>
        </p:spPr>
        <p:txBody>
          <a:bodyPr wrap="square" lIns="0" tIns="0" rIns="0" bIns="0" rtlCol="0"/>
          <a:lstStyle/>
          <a:p>
            <a:endParaRPr sz="1799"/>
          </a:p>
        </p:txBody>
      </p:sp>
      <p:sp>
        <p:nvSpPr>
          <p:cNvPr id="20" name="bg object 20"/>
          <p:cNvSpPr/>
          <p:nvPr/>
        </p:nvSpPr>
        <p:spPr>
          <a:xfrm>
            <a:off x="10042955" y="6032497"/>
            <a:ext cx="897255" cy="447675"/>
          </a:xfrm>
          <a:custGeom>
            <a:avLst/>
            <a:gdLst/>
            <a:ahLst/>
            <a:cxnLst/>
            <a:rect l="l" t="t" r="r" b="b"/>
            <a:pathLst>
              <a:path w="897254" h="447675">
                <a:moveTo>
                  <a:pt x="896723" y="0"/>
                </a:moveTo>
                <a:lnTo>
                  <a:pt x="447498" y="2"/>
                </a:lnTo>
                <a:lnTo>
                  <a:pt x="0" y="447501"/>
                </a:lnTo>
                <a:lnTo>
                  <a:pt x="449224" y="447501"/>
                </a:lnTo>
                <a:lnTo>
                  <a:pt x="896723" y="2"/>
                </a:lnTo>
                <a:close/>
              </a:path>
            </a:pathLst>
          </a:custGeom>
          <a:solidFill>
            <a:srgbClr val="6AA948">
              <a:alpha val="19999"/>
            </a:srgbClr>
          </a:solidFill>
        </p:spPr>
        <p:txBody>
          <a:bodyPr wrap="square" lIns="0" tIns="0" rIns="0" bIns="0" rtlCol="0"/>
          <a:lstStyle/>
          <a:p>
            <a:endParaRPr sz="1799"/>
          </a:p>
        </p:txBody>
      </p:sp>
      <p:sp>
        <p:nvSpPr>
          <p:cNvPr id="2" name="Holder 2"/>
          <p:cNvSpPr>
            <a:spLocks noGrp="1"/>
          </p:cNvSpPr>
          <p:nvPr>
            <p:ph type="title"/>
          </p:nvPr>
        </p:nvSpPr>
        <p:spPr>
          <a:xfrm>
            <a:off x="440984" y="2270573"/>
            <a:ext cx="4724400" cy="492455"/>
          </a:xfrm>
        </p:spPr>
        <p:txBody>
          <a:bodyPr lIns="0" tIns="0" rIns="0" bIns="0"/>
          <a:lstStyle>
            <a:lvl1pPr>
              <a:defRPr sz="3198" b="1" i="0">
                <a:solidFill>
                  <a:srgbClr val="6AA948"/>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711B5ADD-C0E1-4E89-BD9F-7FD323765EB4}" type="datetime1">
              <a:rPr lang="lv-LV" smtClean="0"/>
              <a:t>05.03.2025</a:t>
            </a:fld>
            <a:endParaRPr lang="en-US"/>
          </a:p>
        </p:txBody>
      </p:sp>
      <p:sp>
        <p:nvSpPr>
          <p:cNvPr id="6" name="Holder 6"/>
          <p:cNvSpPr>
            <a:spLocks noGrp="1"/>
          </p:cNvSpPr>
          <p:nvPr>
            <p:ph type="sldNum" sz="quarter" idx="7"/>
          </p:nvPr>
        </p:nvSpPr>
        <p:spPr/>
        <p:txBody>
          <a:bodyPr lIns="0" tIns="0" rIns="0" bIns="0"/>
          <a:lstStyle>
            <a:lvl1pPr>
              <a:defRPr sz="1699" b="0" i="0">
                <a:solidFill>
                  <a:schemeClr val="bg1"/>
                </a:solidFill>
                <a:latin typeface="Arial"/>
                <a:cs typeface="Arial"/>
              </a:defRPr>
            </a:lvl1pPr>
          </a:lstStyle>
          <a:p>
            <a:pPr marL="38077">
              <a:spcBef>
                <a:spcPts val="180"/>
              </a:spcBef>
            </a:pPr>
            <a:fld id="{81D60167-4931-47E6-BA6A-407CBD079E47}" type="slidenum">
              <a:rPr lang="lv-LV" spc="-5" smtClean="0"/>
              <a:pPr marL="38077">
                <a:spcBef>
                  <a:spcPts val="180"/>
                </a:spcBef>
              </a:pPr>
              <a:t>‹#›</a:t>
            </a:fld>
            <a:endParaRPr lang="lv-LV" spc="-5" dirty="0"/>
          </a:p>
        </p:txBody>
      </p:sp>
    </p:spTree>
    <p:extLst>
      <p:ext uri="{BB962C8B-B14F-4D97-AF65-F5344CB8AC3E}">
        <p14:creationId xmlns:p14="http://schemas.microsoft.com/office/powerpoint/2010/main" val="15886115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1492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 columns">
  <p:cSld name="2 columns">
    <p:spTree>
      <p:nvGrpSpPr>
        <p:cNvPr id="1" name="Shape 37"/>
        <p:cNvGrpSpPr/>
        <p:nvPr/>
      </p:nvGrpSpPr>
      <p:grpSpPr>
        <a:xfrm>
          <a:off x="0" y="0"/>
          <a:ext cx="0" cy="0"/>
          <a:chOff x="0" y="0"/>
          <a:chExt cx="0" cy="0"/>
        </a:xfrm>
      </p:grpSpPr>
      <p:sp>
        <p:nvSpPr>
          <p:cNvPr id="2" name="Google Shape;39;p6">
            <a:extLst>
              <a:ext uri="{FF2B5EF4-FFF2-40B4-BE49-F238E27FC236}">
                <a16:creationId xmlns="" xmlns:a16="http://schemas.microsoft.com/office/drawing/2014/main" id="{EFC97209-B91C-B0D0-6E4C-F030982B26B0}"/>
              </a:ext>
            </a:extLst>
          </p:cNvPr>
          <p:cNvSpPr>
            <a:spLocks noChangeArrowheads="1"/>
          </p:cNvSpPr>
          <p:nvPr/>
        </p:nvSpPr>
        <p:spPr bwMode="auto">
          <a:xfrm>
            <a:off x="583445" y="6207207"/>
            <a:ext cx="368965" cy="276143"/>
          </a:xfrm>
          <a:prstGeom prst="rect">
            <a:avLst/>
          </a:prstGeom>
          <a:solidFill>
            <a:srgbClr val="664790"/>
          </a:solidFill>
          <a:ln>
            <a:noFill/>
          </a:ln>
        </p:spPr>
        <p:txBody>
          <a:bodyPr lIns="86378" tIns="43177" rIns="86378" bIns="43177"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endParaRPr lang="en-US" altLang="en-US" sz="1701">
              <a:solidFill>
                <a:srgbClr val="FFFFFF"/>
              </a:solidFill>
              <a:latin typeface="Trebuchet MS" panose="020B0603020202020204" pitchFamily="34" charset="0"/>
              <a:sym typeface="Trebuchet MS" panose="020B0603020202020204" pitchFamily="34" charset="0"/>
            </a:endParaRPr>
          </a:p>
        </p:txBody>
      </p:sp>
      <p:sp>
        <p:nvSpPr>
          <p:cNvPr id="3" name="Google Shape;43;p6">
            <a:extLst>
              <a:ext uri="{FF2B5EF4-FFF2-40B4-BE49-F238E27FC236}">
                <a16:creationId xmlns="" xmlns:a16="http://schemas.microsoft.com/office/drawing/2014/main" id="{4093B500-D489-6757-131E-C86CE7EC74A1}"/>
              </a:ext>
            </a:extLst>
          </p:cNvPr>
          <p:cNvSpPr>
            <a:spLocks noChangeArrowheads="1"/>
          </p:cNvSpPr>
          <p:nvPr/>
        </p:nvSpPr>
        <p:spPr bwMode="auto">
          <a:xfrm>
            <a:off x="0" y="0"/>
            <a:ext cx="11518900" cy="1568311"/>
          </a:xfrm>
          <a:prstGeom prst="rect">
            <a:avLst/>
          </a:prstGeom>
          <a:solidFill>
            <a:srgbClr val="CBC7D8"/>
          </a:solidFill>
          <a:ln>
            <a:noFill/>
          </a:ln>
        </p:spPr>
        <p:txBody>
          <a:bodyPr lIns="86378" tIns="43177" rIns="86378" bIns="43177"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endParaRPr lang="en-US" altLang="en-US" sz="1701">
              <a:solidFill>
                <a:srgbClr val="FFFFFF"/>
              </a:solidFill>
              <a:latin typeface="Trebuchet MS" panose="020B0603020202020204" pitchFamily="34" charset="0"/>
              <a:sym typeface="Trebuchet MS" panose="020B0603020202020204" pitchFamily="34" charset="0"/>
            </a:endParaRPr>
          </a:p>
        </p:txBody>
      </p:sp>
      <p:sp>
        <p:nvSpPr>
          <p:cNvPr id="38" name="Google Shape;38;p6"/>
          <p:cNvSpPr txBox="1">
            <a:spLocks noGrp="1"/>
          </p:cNvSpPr>
          <p:nvPr>
            <p:ph type="body" idx="1"/>
          </p:nvPr>
        </p:nvSpPr>
        <p:spPr>
          <a:xfrm>
            <a:off x="853757" y="2267901"/>
            <a:ext cx="4322975" cy="3571617"/>
          </a:xfrm>
          <a:prstGeom prst="rect">
            <a:avLst/>
          </a:prstGeom>
          <a:noFill/>
          <a:ln>
            <a:noFill/>
          </a:ln>
        </p:spPr>
        <p:txBody>
          <a:bodyPr spcFirstLastPara="1"/>
          <a:lstStyle>
            <a:lvl1pPr marL="431963" lvl="0" indent="-215981" algn="l">
              <a:lnSpc>
                <a:spcPct val="100000"/>
              </a:lnSpc>
              <a:spcBef>
                <a:spcPts val="945"/>
              </a:spcBef>
              <a:spcAft>
                <a:spcPts val="0"/>
              </a:spcAft>
              <a:buClr>
                <a:srgbClr val="664790"/>
              </a:buClr>
              <a:buSzPts val="1800"/>
              <a:buNone/>
              <a:defRPr sz="1701">
                <a:solidFill>
                  <a:srgbClr val="664790"/>
                </a:solidFill>
              </a:defRPr>
            </a:lvl1pPr>
            <a:lvl2pPr marL="863925" lvl="1" indent="-215981" algn="l">
              <a:lnSpc>
                <a:spcPct val="100000"/>
              </a:lnSpc>
              <a:spcBef>
                <a:spcPts val="472"/>
              </a:spcBef>
              <a:spcAft>
                <a:spcPts val="0"/>
              </a:spcAft>
              <a:buClr>
                <a:srgbClr val="664790"/>
              </a:buClr>
              <a:buSzPts val="1600"/>
              <a:buNone/>
              <a:defRPr sz="1512">
                <a:solidFill>
                  <a:srgbClr val="664790"/>
                </a:solidFill>
              </a:defRPr>
            </a:lvl2pPr>
            <a:lvl3pPr marL="1295888" lvl="2" indent="-215981" algn="l">
              <a:lnSpc>
                <a:spcPct val="100000"/>
              </a:lnSpc>
              <a:spcBef>
                <a:spcPts val="472"/>
              </a:spcBef>
              <a:spcAft>
                <a:spcPts val="0"/>
              </a:spcAft>
              <a:buClr>
                <a:srgbClr val="664790"/>
              </a:buClr>
              <a:buSzPts val="1400"/>
              <a:buNone/>
              <a:defRPr sz="1323">
                <a:solidFill>
                  <a:srgbClr val="664790"/>
                </a:solidFill>
              </a:defRPr>
            </a:lvl3pPr>
            <a:lvl4pPr marL="1727850" lvl="3" indent="-215981" algn="l">
              <a:lnSpc>
                <a:spcPct val="100000"/>
              </a:lnSpc>
              <a:spcBef>
                <a:spcPts val="472"/>
              </a:spcBef>
              <a:spcAft>
                <a:spcPts val="0"/>
              </a:spcAft>
              <a:buClr>
                <a:srgbClr val="664790"/>
              </a:buClr>
              <a:buSzPts val="1200"/>
              <a:buNone/>
              <a:defRPr sz="1134">
                <a:solidFill>
                  <a:srgbClr val="664790"/>
                </a:solidFill>
              </a:defRPr>
            </a:lvl4pPr>
            <a:lvl5pPr marL="2159813" lvl="4" indent="-215981" algn="l">
              <a:lnSpc>
                <a:spcPct val="100000"/>
              </a:lnSpc>
              <a:spcBef>
                <a:spcPts val="472"/>
              </a:spcBef>
              <a:spcAft>
                <a:spcPts val="0"/>
              </a:spcAft>
              <a:buClr>
                <a:srgbClr val="664790"/>
              </a:buClr>
              <a:buSzPts val="1000"/>
              <a:buNone/>
              <a:defRPr sz="945">
                <a:solidFill>
                  <a:srgbClr val="664790"/>
                </a:solidFill>
              </a:defRPr>
            </a:lvl5pPr>
            <a:lvl6pPr marL="2591775" lvl="5" indent="-323972" algn="l">
              <a:lnSpc>
                <a:spcPct val="90000"/>
              </a:lnSpc>
              <a:spcBef>
                <a:spcPts val="472"/>
              </a:spcBef>
              <a:spcAft>
                <a:spcPts val="0"/>
              </a:spcAft>
              <a:buClr>
                <a:schemeClr val="dk1"/>
              </a:buClr>
              <a:buSzPts val="1800"/>
              <a:buChar char="•"/>
              <a:defRPr/>
            </a:lvl6pPr>
            <a:lvl7pPr marL="3023738" lvl="6" indent="-323972" algn="l">
              <a:lnSpc>
                <a:spcPct val="90000"/>
              </a:lnSpc>
              <a:spcBef>
                <a:spcPts val="472"/>
              </a:spcBef>
              <a:spcAft>
                <a:spcPts val="0"/>
              </a:spcAft>
              <a:buClr>
                <a:schemeClr val="dk1"/>
              </a:buClr>
              <a:buSzPts val="1800"/>
              <a:buChar char="•"/>
              <a:defRPr/>
            </a:lvl7pPr>
            <a:lvl8pPr marL="3455700" lvl="7" indent="-323972" algn="l">
              <a:lnSpc>
                <a:spcPct val="90000"/>
              </a:lnSpc>
              <a:spcBef>
                <a:spcPts val="472"/>
              </a:spcBef>
              <a:spcAft>
                <a:spcPts val="0"/>
              </a:spcAft>
              <a:buClr>
                <a:schemeClr val="dk1"/>
              </a:buClr>
              <a:buSzPts val="1800"/>
              <a:buChar char="•"/>
              <a:defRPr/>
            </a:lvl8pPr>
            <a:lvl9pPr marL="3887663" lvl="8" indent="-323972" algn="l">
              <a:lnSpc>
                <a:spcPct val="90000"/>
              </a:lnSpc>
              <a:spcBef>
                <a:spcPts val="472"/>
              </a:spcBef>
              <a:spcAft>
                <a:spcPts val="0"/>
              </a:spcAft>
              <a:buClr>
                <a:schemeClr val="dk1"/>
              </a:buClr>
              <a:buSzPts val="1800"/>
              <a:buChar char="•"/>
              <a:defRPr/>
            </a:lvl9pPr>
          </a:lstStyle>
          <a:p>
            <a:endParaRPr/>
          </a:p>
        </p:txBody>
      </p:sp>
      <p:sp>
        <p:nvSpPr>
          <p:cNvPr id="42" name="Google Shape;42;p6"/>
          <p:cNvSpPr txBox="1">
            <a:spLocks noGrp="1"/>
          </p:cNvSpPr>
          <p:nvPr>
            <p:ph type="body" idx="2"/>
          </p:nvPr>
        </p:nvSpPr>
        <p:spPr>
          <a:xfrm>
            <a:off x="6342175" y="2267901"/>
            <a:ext cx="4322975" cy="3571617"/>
          </a:xfrm>
          <a:prstGeom prst="rect">
            <a:avLst/>
          </a:prstGeom>
          <a:noFill/>
          <a:ln>
            <a:noFill/>
          </a:ln>
        </p:spPr>
        <p:txBody>
          <a:bodyPr spcFirstLastPara="1"/>
          <a:lstStyle>
            <a:lvl1pPr marL="431963" lvl="0" indent="-215981" algn="l">
              <a:lnSpc>
                <a:spcPct val="100000"/>
              </a:lnSpc>
              <a:spcBef>
                <a:spcPts val="945"/>
              </a:spcBef>
              <a:spcAft>
                <a:spcPts val="0"/>
              </a:spcAft>
              <a:buClr>
                <a:srgbClr val="664790"/>
              </a:buClr>
              <a:buSzPts val="1800"/>
              <a:buNone/>
              <a:defRPr sz="1701">
                <a:solidFill>
                  <a:srgbClr val="664790"/>
                </a:solidFill>
              </a:defRPr>
            </a:lvl1pPr>
            <a:lvl2pPr marL="863925" lvl="1" indent="-215981" algn="l">
              <a:lnSpc>
                <a:spcPct val="100000"/>
              </a:lnSpc>
              <a:spcBef>
                <a:spcPts val="472"/>
              </a:spcBef>
              <a:spcAft>
                <a:spcPts val="0"/>
              </a:spcAft>
              <a:buClr>
                <a:srgbClr val="664790"/>
              </a:buClr>
              <a:buSzPts val="1600"/>
              <a:buNone/>
              <a:defRPr sz="1512">
                <a:solidFill>
                  <a:srgbClr val="664790"/>
                </a:solidFill>
              </a:defRPr>
            </a:lvl2pPr>
            <a:lvl3pPr marL="1295888" lvl="2" indent="-215981" algn="l">
              <a:lnSpc>
                <a:spcPct val="100000"/>
              </a:lnSpc>
              <a:spcBef>
                <a:spcPts val="472"/>
              </a:spcBef>
              <a:spcAft>
                <a:spcPts val="0"/>
              </a:spcAft>
              <a:buClr>
                <a:srgbClr val="664790"/>
              </a:buClr>
              <a:buSzPts val="1400"/>
              <a:buNone/>
              <a:defRPr sz="1323">
                <a:solidFill>
                  <a:srgbClr val="664790"/>
                </a:solidFill>
              </a:defRPr>
            </a:lvl3pPr>
            <a:lvl4pPr marL="1727850" lvl="3" indent="-215981" algn="l">
              <a:lnSpc>
                <a:spcPct val="100000"/>
              </a:lnSpc>
              <a:spcBef>
                <a:spcPts val="472"/>
              </a:spcBef>
              <a:spcAft>
                <a:spcPts val="0"/>
              </a:spcAft>
              <a:buClr>
                <a:srgbClr val="664790"/>
              </a:buClr>
              <a:buSzPts val="1200"/>
              <a:buNone/>
              <a:defRPr sz="1134">
                <a:solidFill>
                  <a:srgbClr val="664790"/>
                </a:solidFill>
              </a:defRPr>
            </a:lvl4pPr>
            <a:lvl5pPr marL="2159813" lvl="4" indent="-215981" algn="l">
              <a:lnSpc>
                <a:spcPct val="100000"/>
              </a:lnSpc>
              <a:spcBef>
                <a:spcPts val="472"/>
              </a:spcBef>
              <a:spcAft>
                <a:spcPts val="0"/>
              </a:spcAft>
              <a:buClr>
                <a:srgbClr val="664790"/>
              </a:buClr>
              <a:buSzPts val="1000"/>
              <a:buNone/>
              <a:defRPr sz="945">
                <a:solidFill>
                  <a:srgbClr val="664790"/>
                </a:solidFill>
              </a:defRPr>
            </a:lvl5pPr>
            <a:lvl6pPr marL="2591775" lvl="5" indent="-323972" algn="l">
              <a:lnSpc>
                <a:spcPct val="90000"/>
              </a:lnSpc>
              <a:spcBef>
                <a:spcPts val="472"/>
              </a:spcBef>
              <a:spcAft>
                <a:spcPts val="0"/>
              </a:spcAft>
              <a:buClr>
                <a:schemeClr val="dk1"/>
              </a:buClr>
              <a:buSzPts val="1800"/>
              <a:buChar char="•"/>
              <a:defRPr/>
            </a:lvl6pPr>
            <a:lvl7pPr marL="3023738" lvl="6" indent="-323972" algn="l">
              <a:lnSpc>
                <a:spcPct val="90000"/>
              </a:lnSpc>
              <a:spcBef>
                <a:spcPts val="472"/>
              </a:spcBef>
              <a:spcAft>
                <a:spcPts val="0"/>
              </a:spcAft>
              <a:buClr>
                <a:schemeClr val="dk1"/>
              </a:buClr>
              <a:buSzPts val="1800"/>
              <a:buChar char="•"/>
              <a:defRPr/>
            </a:lvl7pPr>
            <a:lvl8pPr marL="3455700" lvl="7" indent="-323972" algn="l">
              <a:lnSpc>
                <a:spcPct val="90000"/>
              </a:lnSpc>
              <a:spcBef>
                <a:spcPts val="472"/>
              </a:spcBef>
              <a:spcAft>
                <a:spcPts val="0"/>
              </a:spcAft>
              <a:buClr>
                <a:schemeClr val="dk1"/>
              </a:buClr>
              <a:buSzPts val="1800"/>
              <a:buChar char="•"/>
              <a:defRPr/>
            </a:lvl8pPr>
            <a:lvl9pPr marL="3887663" lvl="8" indent="-323972" algn="l">
              <a:lnSpc>
                <a:spcPct val="90000"/>
              </a:lnSpc>
              <a:spcBef>
                <a:spcPts val="472"/>
              </a:spcBef>
              <a:spcAft>
                <a:spcPts val="0"/>
              </a:spcAft>
              <a:buClr>
                <a:schemeClr val="dk1"/>
              </a:buClr>
              <a:buSzPts val="1800"/>
              <a:buChar char="•"/>
              <a:defRPr/>
            </a:lvl9pPr>
          </a:lstStyle>
          <a:p>
            <a:endParaRPr/>
          </a:p>
        </p:txBody>
      </p:sp>
      <p:sp>
        <p:nvSpPr>
          <p:cNvPr id="44" name="Google Shape;44;p6"/>
          <p:cNvSpPr txBox="1">
            <a:spLocks noGrp="1"/>
          </p:cNvSpPr>
          <p:nvPr>
            <p:ph type="title"/>
          </p:nvPr>
        </p:nvSpPr>
        <p:spPr>
          <a:xfrm>
            <a:off x="582724" y="243482"/>
            <a:ext cx="5407107" cy="1080383"/>
          </a:xfrm>
          <a:prstGeom prst="rect">
            <a:avLst/>
          </a:prstGeom>
          <a:noFill/>
          <a:ln>
            <a:noFill/>
          </a:ln>
        </p:spPr>
        <p:txBody>
          <a:bodyPr spcFirstLastPara="1"/>
          <a:lstStyle>
            <a:lvl1pPr lvl="0" algn="l">
              <a:lnSpc>
                <a:spcPct val="100000"/>
              </a:lnSpc>
              <a:spcBef>
                <a:spcPts val="0"/>
              </a:spcBef>
              <a:spcAft>
                <a:spcPts val="0"/>
              </a:spcAft>
              <a:buClr>
                <a:srgbClr val="664790"/>
              </a:buClr>
              <a:buSzPts val="2200"/>
              <a:buFont typeface="Verdana"/>
              <a:buNone/>
              <a:defRPr sz="2079"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 name="Google Shape;40;p6">
            <a:extLst>
              <a:ext uri="{FF2B5EF4-FFF2-40B4-BE49-F238E27FC236}">
                <a16:creationId xmlns="" xmlns:a16="http://schemas.microsoft.com/office/drawing/2014/main" id="{F3CD200F-2CC9-2765-BEEA-8A7BA8FF1EA4}"/>
              </a:ext>
            </a:extLst>
          </p:cNvPr>
          <p:cNvSpPr txBox="1">
            <a:spLocks noGrp="1"/>
          </p:cNvSpPr>
          <p:nvPr>
            <p:ph type="ftr" idx="10"/>
          </p:nvPr>
        </p:nvSpPr>
        <p:spPr/>
        <p:txBody>
          <a:bodyPr tIns="36000" bIns="36000"/>
          <a:lstStyle>
            <a:lvl1pPr>
              <a:defRPr/>
            </a:lvl1pPr>
          </a:lstStyle>
          <a:p>
            <a:pPr>
              <a:defRPr/>
            </a:pPr>
            <a:endParaRPr lang="en-US" altLang="en-US"/>
          </a:p>
        </p:txBody>
      </p:sp>
      <p:sp>
        <p:nvSpPr>
          <p:cNvPr id="5" name="Google Shape;41;p6">
            <a:extLst>
              <a:ext uri="{FF2B5EF4-FFF2-40B4-BE49-F238E27FC236}">
                <a16:creationId xmlns="" xmlns:a16="http://schemas.microsoft.com/office/drawing/2014/main" id="{19557428-F685-55D7-69DE-C053C4B74868}"/>
              </a:ext>
            </a:extLst>
          </p:cNvPr>
          <p:cNvSpPr txBox="1">
            <a:spLocks noGrp="1"/>
          </p:cNvSpPr>
          <p:nvPr>
            <p:ph type="sldNum" idx="11"/>
          </p:nvPr>
        </p:nvSpPr>
        <p:spPr bwMode="auto">
          <a:xfrm>
            <a:off x="583445" y="6207207"/>
            <a:ext cx="368965" cy="276143"/>
          </a:xfrm>
          <a:prstGeom prst="rect">
            <a:avLst/>
          </a:prstGeom>
        </p:spPr>
        <p:txBody>
          <a:bodyPr vert="horz" wrap="square" lIns="36000" tIns="36000" rIns="36000" bIns="36000" numCol="1" anchor="ctr" anchorCtr="0" compatLnSpc="1">
            <a:prstTxWarp prst="textNoShape">
              <a:avLst/>
            </a:prstTxWarp>
          </a:bodyPr>
          <a:lstStyle>
            <a:lvl1pPr algn="ctr" eaLnBrk="1" hangingPunct="1">
              <a:buClr>
                <a:srgbClr val="000000"/>
              </a:buClr>
              <a:buFont typeface="Arial" panose="020B0604020202020204" pitchFamily="34" charset="0"/>
              <a:buNone/>
              <a:defRPr sz="756">
                <a:solidFill>
                  <a:srgbClr val="FFFFFF"/>
                </a:solidFill>
                <a:latin typeface="Verdana" panose="020B0604030504040204" pitchFamily="34" charset="0"/>
                <a:sym typeface="Verdana" panose="020B0604030504040204" pitchFamily="34" charset="0"/>
              </a:defRPr>
            </a:lvl1pPr>
          </a:lstStyle>
          <a:p>
            <a:pPr>
              <a:defRPr/>
            </a:pPr>
            <a:fld id="{40BCCBE6-82C9-43D7-BC5B-81F8CB61A7FB}" type="slidenum">
              <a:rPr lang="lv-LV" altLang="en-US"/>
              <a:pPr>
                <a:defRPr/>
              </a:pPr>
              <a:t>‹#›</a:t>
            </a:fld>
            <a:endParaRPr lang="lv-LV" altLang="en-US"/>
          </a:p>
        </p:txBody>
      </p:sp>
    </p:spTree>
    <p:extLst>
      <p:ext uri="{BB962C8B-B14F-4D97-AF65-F5344CB8AC3E}">
        <p14:creationId xmlns:p14="http://schemas.microsoft.com/office/powerpoint/2010/main" val="5492029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55784" y="360186"/>
            <a:ext cx="7679267" cy="980011"/>
          </a:xfrm>
        </p:spPr>
        <p:txBody>
          <a:bodyPr>
            <a:normAutofit/>
          </a:bodyPr>
          <a:lstStyle>
            <a:lvl1pPr algn="l">
              <a:defRPr sz="2268"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2255784" y="1656858"/>
            <a:ext cx="7679267" cy="4134646"/>
          </a:xfrm>
        </p:spPr>
        <p:txBody>
          <a:bodyPr>
            <a:normAutofit/>
          </a:bodyPr>
          <a:lstStyle>
            <a:lvl1pPr marL="0" indent="0">
              <a:buNone/>
              <a:defRPr sz="1890">
                <a:latin typeface="Verdana" panose="020B0604030504040204" pitchFamily="34" charset="0"/>
                <a:ea typeface="Verdana" panose="020B0604030504040204" pitchFamily="34" charset="0"/>
                <a:cs typeface="Verdana" panose="020B0604030504040204" pitchFamily="34" charset="0"/>
              </a:defRPr>
            </a:lvl1pPr>
            <a:lvl2pPr>
              <a:defRPr sz="1890">
                <a:latin typeface="Times New Roman" panose="02020603050405020304" pitchFamily="18" charset="0"/>
                <a:cs typeface="Times New Roman" panose="02020603050405020304" pitchFamily="18" charset="0"/>
              </a:defRPr>
            </a:lvl2pPr>
            <a:lvl3pPr>
              <a:defRPr sz="1890">
                <a:latin typeface="Times New Roman" panose="02020603050405020304" pitchFamily="18" charset="0"/>
                <a:cs typeface="Times New Roman" panose="02020603050405020304" pitchFamily="18" charset="0"/>
              </a:defRPr>
            </a:lvl3pPr>
            <a:lvl4pPr>
              <a:defRPr sz="1890">
                <a:latin typeface="Times New Roman" panose="02020603050405020304" pitchFamily="18" charset="0"/>
                <a:cs typeface="Times New Roman" panose="02020603050405020304" pitchFamily="18" charset="0"/>
              </a:defRPr>
            </a:lvl4pPr>
            <a:lvl5pPr>
              <a:defRPr sz="189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255784" y="5979089"/>
            <a:ext cx="2495762" cy="288149"/>
          </a:xfrm>
        </p:spPr>
        <p:txBody>
          <a:bodyPr>
            <a:normAutofit/>
          </a:bodyPr>
          <a:lstStyle>
            <a:lvl1pPr marL="0" indent="0">
              <a:buNone/>
              <a:defRPr sz="945">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143413" y="5979089"/>
            <a:ext cx="4607560" cy="288149"/>
          </a:xfrm>
        </p:spPr>
        <p:txBody>
          <a:bodyPr>
            <a:normAutofit/>
          </a:bodyPr>
          <a:lstStyle>
            <a:lvl1pPr marL="0" indent="0" algn="r">
              <a:buNone/>
              <a:defRPr sz="945"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 xmlns:a16="http://schemas.microsoft.com/office/drawing/2014/main" id="{D92FF160-168F-490B-AC1D-06E99DC56A56}"/>
              </a:ext>
            </a:extLst>
          </p:cNvPr>
          <p:cNvSpPr>
            <a:spLocks noGrp="1"/>
          </p:cNvSpPr>
          <p:nvPr>
            <p:ph type="sldNum" sz="quarter" idx="13"/>
          </p:nvPr>
        </p:nvSpPr>
        <p:spPr>
          <a:xfrm>
            <a:off x="10750974" y="5979089"/>
            <a:ext cx="383963" cy="288149"/>
          </a:xfrm>
        </p:spPr>
        <p:txBody>
          <a:bodyPr/>
          <a:lstStyle>
            <a:lvl1pPr>
              <a:defRPr sz="945">
                <a:latin typeface="Verdana" panose="020B0604030504040204" pitchFamily="34" charset="0"/>
              </a:defRPr>
            </a:lvl1pPr>
          </a:lstStyle>
          <a:p>
            <a:pPr>
              <a:defRPr/>
            </a:pPr>
            <a:fld id="{CA50152C-A5AE-4037-8E77-C398DB665690}" type="slidenum">
              <a:rPr lang="en-US" altLang="en-US"/>
              <a:pPr>
                <a:defRPr/>
              </a:pPr>
              <a:t>‹#›</a:t>
            </a:fld>
            <a:endParaRPr lang="en-US" altLang="en-US"/>
          </a:p>
        </p:txBody>
      </p:sp>
      <p:pic>
        <p:nvPicPr>
          <p:cNvPr id="5" name="Picture 4" descr="A green rectangle in a black background&#10;&#10;Description automatically generated">
            <a:extLst>
              <a:ext uri="{FF2B5EF4-FFF2-40B4-BE49-F238E27FC236}">
                <a16:creationId xmlns="" xmlns:a16="http://schemas.microsoft.com/office/drawing/2014/main" id="{39875286-5561-EC57-BFF0-9E6F1105CB6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6689" y="-269"/>
            <a:ext cx="1699880" cy="1700921"/>
          </a:xfrm>
          <a:prstGeom prst="rect">
            <a:avLst/>
          </a:prstGeom>
        </p:spPr>
      </p:pic>
    </p:spTree>
    <p:extLst>
      <p:ext uri="{BB962C8B-B14F-4D97-AF65-F5344CB8AC3E}">
        <p14:creationId xmlns:p14="http://schemas.microsoft.com/office/powerpoint/2010/main" val="32603991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55784" y="360186"/>
            <a:ext cx="7679267" cy="980011"/>
          </a:xfrm>
        </p:spPr>
        <p:txBody>
          <a:bodyPr>
            <a:normAutofit/>
          </a:bodyPr>
          <a:lstStyle>
            <a:lvl1pPr algn="l">
              <a:defRPr sz="2268"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2255784" y="1656858"/>
            <a:ext cx="7679267" cy="4134646"/>
          </a:xfrm>
        </p:spPr>
        <p:txBody>
          <a:bodyPr>
            <a:normAutofit/>
          </a:bodyPr>
          <a:lstStyle>
            <a:lvl1pPr marL="0" indent="0">
              <a:buNone/>
              <a:defRPr sz="1890">
                <a:latin typeface="Verdana" panose="020B0604030504040204" pitchFamily="34" charset="0"/>
                <a:ea typeface="Verdana" panose="020B0604030504040204" pitchFamily="34" charset="0"/>
                <a:cs typeface="Verdana" panose="020B0604030504040204" pitchFamily="34" charset="0"/>
              </a:defRPr>
            </a:lvl1pPr>
            <a:lvl2pPr>
              <a:defRPr sz="1890">
                <a:latin typeface="Times New Roman" panose="02020603050405020304" pitchFamily="18" charset="0"/>
                <a:cs typeface="Times New Roman" panose="02020603050405020304" pitchFamily="18" charset="0"/>
              </a:defRPr>
            </a:lvl2pPr>
            <a:lvl3pPr>
              <a:defRPr sz="1890">
                <a:latin typeface="Times New Roman" panose="02020603050405020304" pitchFamily="18" charset="0"/>
                <a:cs typeface="Times New Roman" panose="02020603050405020304" pitchFamily="18" charset="0"/>
              </a:defRPr>
            </a:lvl3pPr>
            <a:lvl4pPr>
              <a:defRPr sz="1890">
                <a:latin typeface="Times New Roman" panose="02020603050405020304" pitchFamily="18" charset="0"/>
                <a:cs typeface="Times New Roman" panose="02020603050405020304" pitchFamily="18" charset="0"/>
              </a:defRPr>
            </a:lvl4pPr>
            <a:lvl5pPr>
              <a:defRPr sz="189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255784" y="5979089"/>
            <a:ext cx="2495762" cy="288149"/>
          </a:xfrm>
        </p:spPr>
        <p:txBody>
          <a:bodyPr>
            <a:normAutofit/>
          </a:bodyPr>
          <a:lstStyle>
            <a:lvl1pPr marL="0" indent="0">
              <a:buNone/>
              <a:defRPr sz="945">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143413" y="5979089"/>
            <a:ext cx="4607560" cy="288149"/>
          </a:xfrm>
        </p:spPr>
        <p:txBody>
          <a:bodyPr>
            <a:normAutofit/>
          </a:bodyPr>
          <a:lstStyle>
            <a:lvl1pPr marL="0" indent="0" algn="r">
              <a:buNone/>
              <a:defRPr sz="945"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 xmlns:a16="http://schemas.microsoft.com/office/drawing/2014/main" id="{D92FF160-168F-490B-AC1D-06E99DC56A56}"/>
              </a:ext>
            </a:extLst>
          </p:cNvPr>
          <p:cNvSpPr>
            <a:spLocks noGrp="1"/>
          </p:cNvSpPr>
          <p:nvPr>
            <p:ph type="sldNum" sz="quarter" idx="13"/>
          </p:nvPr>
        </p:nvSpPr>
        <p:spPr>
          <a:xfrm>
            <a:off x="10750974" y="5979089"/>
            <a:ext cx="383963" cy="288149"/>
          </a:xfrm>
        </p:spPr>
        <p:txBody>
          <a:bodyPr/>
          <a:lstStyle>
            <a:lvl1pPr>
              <a:defRPr sz="945">
                <a:latin typeface="Verdana" panose="020B0604030504040204" pitchFamily="34" charset="0"/>
              </a:defRPr>
            </a:lvl1pPr>
          </a:lstStyle>
          <a:p>
            <a:pPr>
              <a:defRPr/>
            </a:pPr>
            <a:fld id="{CA50152C-A5AE-4037-8E77-C398DB665690}" type="slidenum">
              <a:rPr lang="en-US" altLang="en-US"/>
              <a:pPr>
                <a:defRPr/>
              </a:pPr>
              <a:t>‹#›</a:t>
            </a:fld>
            <a:endParaRPr lang="en-US" altLang="en-US"/>
          </a:p>
        </p:txBody>
      </p:sp>
      <p:pic>
        <p:nvPicPr>
          <p:cNvPr id="5" name="Picture 4" descr="A green rectangle in a black background&#10;&#10;Description automatically generated">
            <a:extLst>
              <a:ext uri="{FF2B5EF4-FFF2-40B4-BE49-F238E27FC236}">
                <a16:creationId xmlns="" xmlns:a16="http://schemas.microsoft.com/office/drawing/2014/main" id="{39875286-5561-EC57-BFF0-9E6F1105CB6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6689" y="-269"/>
            <a:ext cx="1699880" cy="1700921"/>
          </a:xfrm>
          <a:prstGeom prst="rect">
            <a:avLst/>
          </a:prstGeom>
        </p:spPr>
      </p:pic>
    </p:spTree>
    <p:extLst>
      <p:ext uri="{BB962C8B-B14F-4D97-AF65-F5344CB8AC3E}">
        <p14:creationId xmlns:p14="http://schemas.microsoft.com/office/powerpoint/2010/main" val="29253443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55784" y="360186"/>
            <a:ext cx="7679267" cy="980011"/>
          </a:xfrm>
        </p:spPr>
        <p:txBody>
          <a:bodyPr>
            <a:normAutofit/>
          </a:bodyPr>
          <a:lstStyle>
            <a:lvl1pPr algn="l">
              <a:defRPr sz="2268"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2255784" y="1656858"/>
            <a:ext cx="7679267" cy="4134646"/>
          </a:xfrm>
        </p:spPr>
        <p:txBody>
          <a:bodyPr>
            <a:normAutofit/>
          </a:bodyPr>
          <a:lstStyle>
            <a:lvl1pPr marL="0" indent="0">
              <a:buNone/>
              <a:defRPr sz="1890">
                <a:latin typeface="Verdana" panose="020B0604030504040204" pitchFamily="34" charset="0"/>
                <a:ea typeface="Verdana" panose="020B0604030504040204" pitchFamily="34" charset="0"/>
                <a:cs typeface="Verdana" panose="020B0604030504040204" pitchFamily="34" charset="0"/>
              </a:defRPr>
            </a:lvl1pPr>
            <a:lvl2pPr>
              <a:defRPr sz="1890">
                <a:latin typeface="Times New Roman" panose="02020603050405020304" pitchFamily="18" charset="0"/>
                <a:cs typeface="Times New Roman" panose="02020603050405020304" pitchFamily="18" charset="0"/>
              </a:defRPr>
            </a:lvl2pPr>
            <a:lvl3pPr>
              <a:defRPr sz="1890">
                <a:latin typeface="Times New Roman" panose="02020603050405020304" pitchFamily="18" charset="0"/>
                <a:cs typeface="Times New Roman" panose="02020603050405020304" pitchFamily="18" charset="0"/>
              </a:defRPr>
            </a:lvl3pPr>
            <a:lvl4pPr>
              <a:defRPr sz="1890">
                <a:latin typeface="Times New Roman" panose="02020603050405020304" pitchFamily="18" charset="0"/>
                <a:cs typeface="Times New Roman" panose="02020603050405020304" pitchFamily="18" charset="0"/>
              </a:defRPr>
            </a:lvl4pPr>
            <a:lvl5pPr>
              <a:defRPr sz="189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255784" y="5979089"/>
            <a:ext cx="2495762" cy="288149"/>
          </a:xfrm>
        </p:spPr>
        <p:txBody>
          <a:bodyPr>
            <a:normAutofit/>
          </a:bodyPr>
          <a:lstStyle>
            <a:lvl1pPr marL="0" indent="0">
              <a:buNone/>
              <a:defRPr sz="945">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143413" y="5979089"/>
            <a:ext cx="4607560" cy="288149"/>
          </a:xfrm>
        </p:spPr>
        <p:txBody>
          <a:bodyPr>
            <a:normAutofit/>
          </a:bodyPr>
          <a:lstStyle>
            <a:lvl1pPr marL="0" indent="0" algn="r">
              <a:buNone/>
              <a:defRPr sz="945"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 xmlns:a16="http://schemas.microsoft.com/office/drawing/2014/main" id="{D92FF160-168F-490B-AC1D-06E99DC56A56}"/>
              </a:ext>
            </a:extLst>
          </p:cNvPr>
          <p:cNvSpPr>
            <a:spLocks noGrp="1"/>
          </p:cNvSpPr>
          <p:nvPr>
            <p:ph type="sldNum" sz="quarter" idx="13"/>
          </p:nvPr>
        </p:nvSpPr>
        <p:spPr>
          <a:xfrm>
            <a:off x="10750974" y="5979089"/>
            <a:ext cx="383963" cy="288149"/>
          </a:xfrm>
        </p:spPr>
        <p:txBody>
          <a:bodyPr/>
          <a:lstStyle>
            <a:lvl1pPr>
              <a:defRPr sz="945">
                <a:latin typeface="Verdana" panose="020B0604030504040204" pitchFamily="34" charset="0"/>
              </a:defRPr>
            </a:lvl1pPr>
          </a:lstStyle>
          <a:p>
            <a:pPr>
              <a:defRPr/>
            </a:pPr>
            <a:fld id="{CA50152C-A5AE-4037-8E77-C398DB665690}" type="slidenum">
              <a:rPr lang="en-US" altLang="en-US"/>
              <a:pPr>
                <a:defRPr/>
              </a:pPr>
              <a:t>‹#›</a:t>
            </a:fld>
            <a:endParaRPr lang="en-US" altLang="en-US"/>
          </a:p>
        </p:txBody>
      </p:sp>
      <p:pic>
        <p:nvPicPr>
          <p:cNvPr id="5" name="Picture 4" descr="A green rectangle in a black background&#10;&#10;Description automatically generated">
            <a:extLst>
              <a:ext uri="{FF2B5EF4-FFF2-40B4-BE49-F238E27FC236}">
                <a16:creationId xmlns="" xmlns:a16="http://schemas.microsoft.com/office/drawing/2014/main" id="{39875286-5561-EC57-BFF0-9E6F1105CB6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6689" y="-269"/>
            <a:ext cx="1699880" cy="1700921"/>
          </a:xfrm>
          <a:prstGeom prst="rect">
            <a:avLst/>
          </a:prstGeom>
        </p:spPr>
      </p:pic>
    </p:spTree>
    <p:extLst>
      <p:ext uri="{BB962C8B-B14F-4D97-AF65-F5344CB8AC3E}">
        <p14:creationId xmlns:p14="http://schemas.microsoft.com/office/powerpoint/2010/main" val="18899560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55784" y="360186"/>
            <a:ext cx="7679267" cy="980011"/>
          </a:xfrm>
        </p:spPr>
        <p:txBody>
          <a:bodyPr>
            <a:normAutofit/>
          </a:bodyPr>
          <a:lstStyle>
            <a:lvl1pPr algn="l">
              <a:defRPr sz="2268"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2255784" y="1656858"/>
            <a:ext cx="7679267" cy="4134646"/>
          </a:xfrm>
        </p:spPr>
        <p:txBody>
          <a:bodyPr>
            <a:normAutofit/>
          </a:bodyPr>
          <a:lstStyle>
            <a:lvl1pPr marL="0" indent="0">
              <a:buNone/>
              <a:defRPr sz="1890">
                <a:latin typeface="Verdana" panose="020B0604030504040204" pitchFamily="34" charset="0"/>
                <a:ea typeface="Verdana" panose="020B0604030504040204" pitchFamily="34" charset="0"/>
                <a:cs typeface="Verdana" panose="020B0604030504040204" pitchFamily="34" charset="0"/>
              </a:defRPr>
            </a:lvl1pPr>
            <a:lvl2pPr>
              <a:defRPr sz="1890">
                <a:latin typeface="Times New Roman" panose="02020603050405020304" pitchFamily="18" charset="0"/>
                <a:cs typeface="Times New Roman" panose="02020603050405020304" pitchFamily="18" charset="0"/>
              </a:defRPr>
            </a:lvl2pPr>
            <a:lvl3pPr>
              <a:defRPr sz="1890">
                <a:latin typeface="Times New Roman" panose="02020603050405020304" pitchFamily="18" charset="0"/>
                <a:cs typeface="Times New Roman" panose="02020603050405020304" pitchFamily="18" charset="0"/>
              </a:defRPr>
            </a:lvl3pPr>
            <a:lvl4pPr>
              <a:defRPr sz="1890">
                <a:latin typeface="Times New Roman" panose="02020603050405020304" pitchFamily="18" charset="0"/>
                <a:cs typeface="Times New Roman" panose="02020603050405020304" pitchFamily="18" charset="0"/>
              </a:defRPr>
            </a:lvl4pPr>
            <a:lvl5pPr>
              <a:defRPr sz="189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255784" y="5979089"/>
            <a:ext cx="2495762" cy="288149"/>
          </a:xfrm>
        </p:spPr>
        <p:txBody>
          <a:bodyPr>
            <a:normAutofit/>
          </a:bodyPr>
          <a:lstStyle>
            <a:lvl1pPr marL="0" indent="0">
              <a:buNone/>
              <a:defRPr sz="945">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143413" y="5979089"/>
            <a:ext cx="4607560" cy="288149"/>
          </a:xfrm>
        </p:spPr>
        <p:txBody>
          <a:bodyPr>
            <a:normAutofit/>
          </a:bodyPr>
          <a:lstStyle>
            <a:lvl1pPr marL="0" indent="0" algn="r">
              <a:buNone/>
              <a:defRPr sz="945"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 xmlns:a16="http://schemas.microsoft.com/office/drawing/2014/main" id="{D92FF160-168F-490B-AC1D-06E99DC56A56}"/>
              </a:ext>
            </a:extLst>
          </p:cNvPr>
          <p:cNvSpPr>
            <a:spLocks noGrp="1"/>
          </p:cNvSpPr>
          <p:nvPr>
            <p:ph type="sldNum" sz="quarter" idx="13"/>
          </p:nvPr>
        </p:nvSpPr>
        <p:spPr>
          <a:xfrm>
            <a:off x="10750974" y="5979089"/>
            <a:ext cx="383963" cy="288149"/>
          </a:xfrm>
        </p:spPr>
        <p:txBody>
          <a:bodyPr/>
          <a:lstStyle>
            <a:lvl1pPr>
              <a:defRPr sz="945">
                <a:latin typeface="Verdana" panose="020B0604030504040204" pitchFamily="34" charset="0"/>
              </a:defRPr>
            </a:lvl1pPr>
          </a:lstStyle>
          <a:p>
            <a:pPr>
              <a:defRPr/>
            </a:pPr>
            <a:fld id="{CA50152C-A5AE-4037-8E77-C398DB665690}" type="slidenum">
              <a:rPr lang="en-US" altLang="en-US"/>
              <a:pPr>
                <a:defRPr/>
              </a:pPr>
              <a:t>‹#›</a:t>
            </a:fld>
            <a:endParaRPr lang="en-US" altLang="en-US"/>
          </a:p>
        </p:txBody>
      </p:sp>
      <p:pic>
        <p:nvPicPr>
          <p:cNvPr id="5" name="Picture 4" descr="A green rectangle in a black background&#10;&#10;Description automatically generated">
            <a:extLst>
              <a:ext uri="{FF2B5EF4-FFF2-40B4-BE49-F238E27FC236}">
                <a16:creationId xmlns="" xmlns:a16="http://schemas.microsoft.com/office/drawing/2014/main" id="{39875286-5561-EC57-BFF0-9E6F1105CB6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6689" y="-269"/>
            <a:ext cx="1699880" cy="1700921"/>
          </a:xfrm>
          <a:prstGeom prst="rect">
            <a:avLst/>
          </a:prstGeom>
        </p:spPr>
      </p:pic>
    </p:spTree>
    <p:extLst>
      <p:ext uri="{BB962C8B-B14F-4D97-AF65-F5344CB8AC3E}">
        <p14:creationId xmlns:p14="http://schemas.microsoft.com/office/powerpoint/2010/main" val="38883092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55784" y="360186"/>
            <a:ext cx="7679267" cy="980011"/>
          </a:xfrm>
        </p:spPr>
        <p:txBody>
          <a:bodyPr>
            <a:normAutofit/>
          </a:bodyPr>
          <a:lstStyle>
            <a:lvl1pPr algn="l">
              <a:defRPr sz="2268"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2255784" y="1656858"/>
            <a:ext cx="7679267" cy="4134646"/>
          </a:xfrm>
        </p:spPr>
        <p:txBody>
          <a:bodyPr>
            <a:normAutofit/>
          </a:bodyPr>
          <a:lstStyle>
            <a:lvl1pPr marL="0" indent="0">
              <a:buNone/>
              <a:defRPr sz="1890">
                <a:latin typeface="Verdana" panose="020B0604030504040204" pitchFamily="34" charset="0"/>
                <a:ea typeface="Verdana" panose="020B0604030504040204" pitchFamily="34" charset="0"/>
                <a:cs typeface="Verdana" panose="020B0604030504040204" pitchFamily="34" charset="0"/>
              </a:defRPr>
            </a:lvl1pPr>
            <a:lvl2pPr>
              <a:defRPr sz="1890">
                <a:latin typeface="Times New Roman" panose="02020603050405020304" pitchFamily="18" charset="0"/>
                <a:cs typeface="Times New Roman" panose="02020603050405020304" pitchFamily="18" charset="0"/>
              </a:defRPr>
            </a:lvl2pPr>
            <a:lvl3pPr>
              <a:defRPr sz="1890">
                <a:latin typeface="Times New Roman" panose="02020603050405020304" pitchFamily="18" charset="0"/>
                <a:cs typeface="Times New Roman" panose="02020603050405020304" pitchFamily="18" charset="0"/>
              </a:defRPr>
            </a:lvl3pPr>
            <a:lvl4pPr>
              <a:defRPr sz="1890">
                <a:latin typeface="Times New Roman" panose="02020603050405020304" pitchFamily="18" charset="0"/>
                <a:cs typeface="Times New Roman" panose="02020603050405020304" pitchFamily="18" charset="0"/>
              </a:defRPr>
            </a:lvl4pPr>
            <a:lvl5pPr>
              <a:defRPr sz="189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255784" y="5979089"/>
            <a:ext cx="2495762" cy="288149"/>
          </a:xfrm>
        </p:spPr>
        <p:txBody>
          <a:bodyPr>
            <a:normAutofit/>
          </a:bodyPr>
          <a:lstStyle>
            <a:lvl1pPr marL="0" indent="0">
              <a:buNone/>
              <a:defRPr sz="945">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143413" y="5979089"/>
            <a:ext cx="4607560" cy="288149"/>
          </a:xfrm>
        </p:spPr>
        <p:txBody>
          <a:bodyPr>
            <a:normAutofit/>
          </a:bodyPr>
          <a:lstStyle>
            <a:lvl1pPr marL="0" indent="0" algn="r">
              <a:buNone/>
              <a:defRPr sz="945"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 xmlns:a16="http://schemas.microsoft.com/office/drawing/2014/main" id="{D92FF160-168F-490B-AC1D-06E99DC56A56}"/>
              </a:ext>
            </a:extLst>
          </p:cNvPr>
          <p:cNvSpPr>
            <a:spLocks noGrp="1"/>
          </p:cNvSpPr>
          <p:nvPr>
            <p:ph type="sldNum" sz="quarter" idx="13"/>
          </p:nvPr>
        </p:nvSpPr>
        <p:spPr>
          <a:xfrm>
            <a:off x="10750974" y="5979089"/>
            <a:ext cx="383963" cy="288149"/>
          </a:xfrm>
        </p:spPr>
        <p:txBody>
          <a:bodyPr/>
          <a:lstStyle>
            <a:lvl1pPr>
              <a:defRPr sz="945">
                <a:latin typeface="Verdana" panose="020B0604030504040204" pitchFamily="34" charset="0"/>
              </a:defRPr>
            </a:lvl1pPr>
          </a:lstStyle>
          <a:p>
            <a:pPr>
              <a:defRPr/>
            </a:pPr>
            <a:fld id="{CA50152C-A5AE-4037-8E77-C398DB665690}" type="slidenum">
              <a:rPr lang="en-US" altLang="en-US"/>
              <a:pPr>
                <a:defRPr/>
              </a:pPr>
              <a:t>‹#›</a:t>
            </a:fld>
            <a:endParaRPr lang="en-US" altLang="en-US"/>
          </a:p>
        </p:txBody>
      </p:sp>
      <p:pic>
        <p:nvPicPr>
          <p:cNvPr id="5" name="Picture 4" descr="A green rectangle in a black background&#10;&#10;Description automatically generated">
            <a:extLst>
              <a:ext uri="{FF2B5EF4-FFF2-40B4-BE49-F238E27FC236}">
                <a16:creationId xmlns="" xmlns:a16="http://schemas.microsoft.com/office/drawing/2014/main" id="{39875286-5561-EC57-BFF0-9E6F1105CB6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6689" y="-269"/>
            <a:ext cx="1699880" cy="1700921"/>
          </a:xfrm>
          <a:prstGeom prst="rect">
            <a:avLst/>
          </a:prstGeom>
        </p:spPr>
      </p:pic>
    </p:spTree>
    <p:extLst>
      <p:ext uri="{BB962C8B-B14F-4D97-AF65-F5344CB8AC3E}">
        <p14:creationId xmlns:p14="http://schemas.microsoft.com/office/powerpoint/2010/main" val="6186265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55784" y="360186"/>
            <a:ext cx="7679267" cy="980011"/>
          </a:xfrm>
        </p:spPr>
        <p:txBody>
          <a:bodyPr>
            <a:normAutofit/>
          </a:bodyPr>
          <a:lstStyle>
            <a:lvl1pPr algn="l">
              <a:defRPr sz="2268"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2255784" y="1656858"/>
            <a:ext cx="7679267" cy="4134646"/>
          </a:xfrm>
        </p:spPr>
        <p:txBody>
          <a:bodyPr>
            <a:normAutofit/>
          </a:bodyPr>
          <a:lstStyle>
            <a:lvl1pPr marL="0" indent="0">
              <a:buNone/>
              <a:defRPr sz="1890">
                <a:latin typeface="Verdana" panose="020B0604030504040204" pitchFamily="34" charset="0"/>
                <a:ea typeface="Verdana" panose="020B0604030504040204" pitchFamily="34" charset="0"/>
                <a:cs typeface="Verdana" panose="020B0604030504040204" pitchFamily="34" charset="0"/>
              </a:defRPr>
            </a:lvl1pPr>
            <a:lvl2pPr>
              <a:defRPr sz="1890">
                <a:latin typeface="Times New Roman" panose="02020603050405020304" pitchFamily="18" charset="0"/>
                <a:cs typeface="Times New Roman" panose="02020603050405020304" pitchFamily="18" charset="0"/>
              </a:defRPr>
            </a:lvl2pPr>
            <a:lvl3pPr>
              <a:defRPr sz="1890">
                <a:latin typeface="Times New Roman" panose="02020603050405020304" pitchFamily="18" charset="0"/>
                <a:cs typeface="Times New Roman" panose="02020603050405020304" pitchFamily="18" charset="0"/>
              </a:defRPr>
            </a:lvl3pPr>
            <a:lvl4pPr>
              <a:defRPr sz="1890">
                <a:latin typeface="Times New Roman" panose="02020603050405020304" pitchFamily="18" charset="0"/>
                <a:cs typeface="Times New Roman" panose="02020603050405020304" pitchFamily="18" charset="0"/>
              </a:defRPr>
            </a:lvl4pPr>
            <a:lvl5pPr>
              <a:defRPr sz="189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255784" y="5979089"/>
            <a:ext cx="2495762" cy="288149"/>
          </a:xfrm>
        </p:spPr>
        <p:txBody>
          <a:bodyPr>
            <a:normAutofit/>
          </a:bodyPr>
          <a:lstStyle>
            <a:lvl1pPr marL="0" indent="0">
              <a:buNone/>
              <a:defRPr sz="945">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143413" y="5979089"/>
            <a:ext cx="4607560" cy="288149"/>
          </a:xfrm>
        </p:spPr>
        <p:txBody>
          <a:bodyPr>
            <a:normAutofit/>
          </a:bodyPr>
          <a:lstStyle>
            <a:lvl1pPr marL="0" indent="0" algn="r">
              <a:buNone/>
              <a:defRPr sz="945"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 xmlns:a16="http://schemas.microsoft.com/office/drawing/2014/main" id="{D92FF160-168F-490B-AC1D-06E99DC56A56}"/>
              </a:ext>
            </a:extLst>
          </p:cNvPr>
          <p:cNvSpPr>
            <a:spLocks noGrp="1"/>
          </p:cNvSpPr>
          <p:nvPr>
            <p:ph type="sldNum" sz="quarter" idx="13"/>
          </p:nvPr>
        </p:nvSpPr>
        <p:spPr>
          <a:xfrm>
            <a:off x="10750974" y="5979089"/>
            <a:ext cx="383963" cy="288149"/>
          </a:xfrm>
        </p:spPr>
        <p:txBody>
          <a:bodyPr/>
          <a:lstStyle>
            <a:lvl1pPr>
              <a:defRPr sz="945">
                <a:latin typeface="Verdana" panose="020B0604030504040204" pitchFamily="34" charset="0"/>
              </a:defRPr>
            </a:lvl1pPr>
          </a:lstStyle>
          <a:p>
            <a:pPr>
              <a:defRPr/>
            </a:pPr>
            <a:fld id="{CA50152C-A5AE-4037-8E77-C398DB665690}" type="slidenum">
              <a:rPr lang="en-US" altLang="en-US"/>
              <a:pPr>
                <a:defRPr/>
              </a:pPr>
              <a:t>‹#›</a:t>
            </a:fld>
            <a:endParaRPr lang="en-US" altLang="en-US"/>
          </a:p>
        </p:txBody>
      </p:sp>
      <p:pic>
        <p:nvPicPr>
          <p:cNvPr id="5" name="Picture 4" descr="A green rectangle in a black background&#10;&#10;Description automatically generated">
            <a:extLst>
              <a:ext uri="{FF2B5EF4-FFF2-40B4-BE49-F238E27FC236}">
                <a16:creationId xmlns="" xmlns:a16="http://schemas.microsoft.com/office/drawing/2014/main" id="{39875286-5561-EC57-BFF0-9E6F1105CB6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6689" y="-269"/>
            <a:ext cx="1699880" cy="1700921"/>
          </a:xfrm>
          <a:prstGeom prst="rect">
            <a:avLst/>
          </a:prstGeom>
        </p:spPr>
      </p:pic>
    </p:spTree>
    <p:extLst>
      <p:ext uri="{BB962C8B-B14F-4D97-AF65-F5344CB8AC3E}">
        <p14:creationId xmlns:p14="http://schemas.microsoft.com/office/powerpoint/2010/main" val="2517499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55784" y="360186"/>
            <a:ext cx="7679267" cy="980011"/>
          </a:xfrm>
        </p:spPr>
        <p:txBody>
          <a:bodyPr>
            <a:normAutofit/>
          </a:bodyPr>
          <a:lstStyle>
            <a:lvl1pPr algn="l">
              <a:defRPr sz="2268"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2255784" y="1656858"/>
            <a:ext cx="7679267" cy="4134646"/>
          </a:xfrm>
        </p:spPr>
        <p:txBody>
          <a:bodyPr>
            <a:normAutofit/>
          </a:bodyPr>
          <a:lstStyle>
            <a:lvl1pPr marL="0" indent="0">
              <a:buNone/>
              <a:defRPr sz="1890">
                <a:latin typeface="Verdana" panose="020B0604030504040204" pitchFamily="34" charset="0"/>
                <a:ea typeface="Verdana" panose="020B0604030504040204" pitchFamily="34" charset="0"/>
                <a:cs typeface="Verdana" panose="020B0604030504040204" pitchFamily="34" charset="0"/>
              </a:defRPr>
            </a:lvl1pPr>
            <a:lvl2pPr>
              <a:defRPr sz="1890">
                <a:latin typeface="Times New Roman" panose="02020603050405020304" pitchFamily="18" charset="0"/>
                <a:cs typeface="Times New Roman" panose="02020603050405020304" pitchFamily="18" charset="0"/>
              </a:defRPr>
            </a:lvl2pPr>
            <a:lvl3pPr>
              <a:defRPr sz="1890">
                <a:latin typeface="Times New Roman" panose="02020603050405020304" pitchFamily="18" charset="0"/>
                <a:cs typeface="Times New Roman" panose="02020603050405020304" pitchFamily="18" charset="0"/>
              </a:defRPr>
            </a:lvl3pPr>
            <a:lvl4pPr>
              <a:defRPr sz="1890">
                <a:latin typeface="Times New Roman" panose="02020603050405020304" pitchFamily="18" charset="0"/>
                <a:cs typeface="Times New Roman" panose="02020603050405020304" pitchFamily="18" charset="0"/>
              </a:defRPr>
            </a:lvl4pPr>
            <a:lvl5pPr>
              <a:defRPr sz="189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255784" y="5979089"/>
            <a:ext cx="2495762" cy="288149"/>
          </a:xfrm>
        </p:spPr>
        <p:txBody>
          <a:bodyPr>
            <a:normAutofit/>
          </a:bodyPr>
          <a:lstStyle>
            <a:lvl1pPr marL="0" indent="0">
              <a:buNone/>
              <a:defRPr sz="945">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143413" y="5979089"/>
            <a:ext cx="4607560" cy="288149"/>
          </a:xfrm>
        </p:spPr>
        <p:txBody>
          <a:bodyPr>
            <a:normAutofit/>
          </a:bodyPr>
          <a:lstStyle>
            <a:lvl1pPr marL="0" indent="0" algn="r">
              <a:buNone/>
              <a:defRPr sz="945"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 xmlns:a16="http://schemas.microsoft.com/office/drawing/2014/main" id="{D92FF160-168F-490B-AC1D-06E99DC56A56}"/>
              </a:ext>
            </a:extLst>
          </p:cNvPr>
          <p:cNvSpPr>
            <a:spLocks noGrp="1"/>
          </p:cNvSpPr>
          <p:nvPr>
            <p:ph type="sldNum" sz="quarter" idx="13"/>
          </p:nvPr>
        </p:nvSpPr>
        <p:spPr>
          <a:xfrm>
            <a:off x="10750974" y="5979089"/>
            <a:ext cx="383963" cy="288149"/>
          </a:xfrm>
        </p:spPr>
        <p:txBody>
          <a:bodyPr/>
          <a:lstStyle>
            <a:lvl1pPr>
              <a:defRPr sz="945">
                <a:latin typeface="Verdana" panose="020B0604030504040204" pitchFamily="34" charset="0"/>
              </a:defRPr>
            </a:lvl1pPr>
          </a:lstStyle>
          <a:p>
            <a:pPr>
              <a:defRPr/>
            </a:pPr>
            <a:fld id="{CA50152C-A5AE-4037-8E77-C398DB665690}" type="slidenum">
              <a:rPr lang="en-US" altLang="en-US"/>
              <a:pPr>
                <a:defRPr/>
              </a:pPr>
              <a:t>‹#›</a:t>
            </a:fld>
            <a:endParaRPr lang="en-US" altLang="en-US"/>
          </a:p>
        </p:txBody>
      </p:sp>
      <p:pic>
        <p:nvPicPr>
          <p:cNvPr id="5" name="Picture 4" descr="A green rectangle in a black background&#10;&#10;Description automatically generated">
            <a:extLst>
              <a:ext uri="{FF2B5EF4-FFF2-40B4-BE49-F238E27FC236}">
                <a16:creationId xmlns="" xmlns:a16="http://schemas.microsoft.com/office/drawing/2014/main" id="{39875286-5561-EC57-BFF0-9E6F1105CB6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6689" y="-269"/>
            <a:ext cx="1699880" cy="1700921"/>
          </a:xfrm>
          <a:prstGeom prst="rect">
            <a:avLst/>
          </a:prstGeom>
        </p:spPr>
      </p:pic>
    </p:spTree>
    <p:extLst>
      <p:ext uri="{BB962C8B-B14F-4D97-AF65-F5344CB8AC3E}">
        <p14:creationId xmlns:p14="http://schemas.microsoft.com/office/powerpoint/2010/main" val="7804252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55784" y="360186"/>
            <a:ext cx="7679267" cy="980011"/>
          </a:xfrm>
        </p:spPr>
        <p:txBody>
          <a:bodyPr>
            <a:normAutofit/>
          </a:bodyPr>
          <a:lstStyle>
            <a:lvl1pPr algn="l">
              <a:defRPr sz="2268"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2255784" y="1656858"/>
            <a:ext cx="7679267" cy="4134646"/>
          </a:xfrm>
        </p:spPr>
        <p:txBody>
          <a:bodyPr>
            <a:normAutofit/>
          </a:bodyPr>
          <a:lstStyle>
            <a:lvl1pPr marL="0" indent="0">
              <a:buNone/>
              <a:defRPr sz="1890">
                <a:latin typeface="Verdana" panose="020B0604030504040204" pitchFamily="34" charset="0"/>
                <a:ea typeface="Verdana" panose="020B0604030504040204" pitchFamily="34" charset="0"/>
                <a:cs typeface="Verdana" panose="020B0604030504040204" pitchFamily="34" charset="0"/>
              </a:defRPr>
            </a:lvl1pPr>
            <a:lvl2pPr>
              <a:defRPr sz="1890">
                <a:latin typeface="Times New Roman" panose="02020603050405020304" pitchFamily="18" charset="0"/>
                <a:cs typeface="Times New Roman" panose="02020603050405020304" pitchFamily="18" charset="0"/>
              </a:defRPr>
            </a:lvl2pPr>
            <a:lvl3pPr>
              <a:defRPr sz="1890">
                <a:latin typeface="Times New Roman" panose="02020603050405020304" pitchFamily="18" charset="0"/>
                <a:cs typeface="Times New Roman" panose="02020603050405020304" pitchFamily="18" charset="0"/>
              </a:defRPr>
            </a:lvl3pPr>
            <a:lvl4pPr>
              <a:defRPr sz="1890">
                <a:latin typeface="Times New Roman" panose="02020603050405020304" pitchFamily="18" charset="0"/>
                <a:cs typeface="Times New Roman" panose="02020603050405020304" pitchFamily="18" charset="0"/>
              </a:defRPr>
            </a:lvl4pPr>
            <a:lvl5pPr>
              <a:defRPr sz="189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255784" y="5979089"/>
            <a:ext cx="2495762" cy="288149"/>
          </a:xfrm>
        </p:spPr>
        <p:txBody>
          <a:bodyPr>
            <a:normAutofit/>
          </a:bodyPr>
          <a:lstStyle>
            <a:lvl1pPr marL="0" indent="0">
              <a:buNone/>
              <a:defRPr sz="945">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143413" y="5979089"/>
            <a:ext cx="4607560" cy="288149"/>
          </a:xfrm>
        </p:spPr>
        <p:txBody>
          <a:bodyPr>
            <a:normAutofit/>
          </a:bodyPr>
          <a:lstStyle>
            <a:lvl1pPr marL="0" indent="0" algn="r">
              <a:buNone/>
              <a:defRPr sz="945"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 xmlns:a16="http://schemas.microsoft.com/office/drawing/2014/main" id="{D92FF160-168F-490B-AC1D-06E99DC56A56}"/>
              </a:ext>
            </a:extLst>
          </p:cNvPr>
          <p:cNvSpPr>
            <a:spLocks noGrp="1"/>
          </p:cNvSpPr>
          <p:nvPr>
            <p:ph type="sldNum" sz="quarter" idx="13"/>
          </p:nvPr>
        </p:nvSpPr>
        <p:spPr>
          <a:xfrm>
            <a:off x="10750974" y="5979089"/>
            <a:ext cx="383963" cy="288149"/>
          </a:xfrm>
        </p:spPr>
        <p:txBody>
          <a:bodyPr/>
          <a:lstStyle>
            <a:lvl1pPr>
              <a:defRPr sz="945">
                <a:latin typeface="Verdana" panose="020B0604030504040204" pitchFamily="34" charset="0"/>
              </a:defRPr>
            </a:lvl1pPr>
          </a:lstStyle>
          <a:p>
            <a:pPr>
              <a:defRPr/>
            </a:pPr>
            <a:fld id="{CA50152C-A5AE-4037-8E77-C398DB665690}" type="slidenum">
              <a:rPr lang="en-US" altLang="en-US"/>
              <a:pPr>
                <a:defRPr/>
              </a:pPr>
              <a:t>‹#›</a:t>
            </a:fld>
            <a:endParaRPr lang="en-US" altLang="en-US"/>
          </a:p>
        </p:txBody>
      </p:sp>
      <p:pic>
        <p:nvPicPr>
          <p:cNvPr id="5" name="Picture 4" descr="A green rectangle in a black background&#10;&#10;Description automatically generated">
            <a:extLst>
              <a:ext uri="{FF2B5EF4-FFF2-40B4-BE49-F238E27FC236}">
                <a16:creationId xmlns="" xmlns:a16="http://schemas.microsoft.com/office/drawing/2014/main" id="{39875286-5561-EC57-BFF0-9E6F1105CB6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6689" y="-269"/>
            <a:ext cx="1699880" cy="1700921"/>
          </a:xfrm>
          <a:prstGeom prst="rect">
            <a:avLst/>
          </a:prstGeom>
        </p:spPr>
      </p:pic>
    </p:spTree>
    <p:extLst>
      <p:ext uri="{BB962C8B-B14F-4D97-AF65-F5344CB8AC3E}">
        <p14:creationId xmlns:p14="http://schemas.microsoft.com/office/powerpoint/2010/main" val="2175127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440984" y="2270573"/>
            <a:ext cx="4724400" cy="492455"/>
          </a:xfrm>
        </p:spPr>
        <p:txBody>
          <a:bodyPr lIns="0" tIns="0" rIns="0" bIns="0"/>
          <a:lstStyle>
            <a:lvl1pPr>
              <a:defRPr sz="3198" b="1" i="0">
                <a:solidFill>
                  <a:srgbClr val="6AA948"/>
                </a:solidFill>
                <a:latin typeface="Arial"/>
                <a:cs typeface="Arial"/>
              </a:defRPr>
            </a:lvl1pPr>
          </a:lstStyle>
          <a:p>
            <a:endParaRPr/>
          </a:p>
        </p:txBody>
      </p:sp>
      <p:sp>
        <p:nvSpPr>
          <p:cNvPr id="3" name="Holder 3"/>
          <p:cNvSpPr>
            <a:spLocks noGrp="1"/>
          </p:cNvSpPr>
          <p:nvPr>
            <p:ph sz="half" idx="2"/>
          </p:nvPr>
        </p:nvSpPr>
        <p:spPr>
          <a:xfrm>
            <a:off x="576262" y="1491171"/>
            <a:ext cx="5013484"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935503" y="1491171"/>
            <a:ext cx="5013484"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49BB6D66-618B-4EE0-9289-84DEE398C1EE}" type="datetime1">
              <a:rPr lang="lv-LV" smtClean="0"/>
              <a:t>05.03.2025</a:t>
            </a:fld>
            <a:endParaRPr lang="en-US"/>
          </a:p>
        </p:txBody>
      </p:sp>
      <p:sp>
        <p:nvSpPr>
          <p:cNvPr id="7" name="Holder 7"/>
          <p:cNvSpPr>
            <a:spLocks noGrp="1"/>
          </p:cNvSpPr>
          <p:nvPr>
            <p:ph type="sldNum" sz="quarter" idx="7"/>
          </p:nvPr>
        </p:nvSpPr>
        <p:spPr/>
        <p:txBody>
          <a:bodyPr lIns="0" tIns="0" rIns="0" bIns="0"/>
          <a:lstStyle>
            <a:lvl1pPr>
              <a:defRPr sz="1699" b="0" i="0">
                <a:solidFill>
                  <a:schemeClr val="bg1"/>
                </a:solidFill>
                <a:latin typeface="Arial"/>
                <a:cs typeface="Arial"/>
              </a:defRPr>
            </a:lvl1pPr>
          </a:lstStyle>
          <a:p>
            <a:pPr marL="38077">
              <a:spcBef>
                <a:spcPts val="180"/>
              </a:spcBef>
            </a:pPr>
            <a:fld id="{81D60167-4931-47E6-BA6A-407CBD079E47}" type="slidenum">
              <a:rPr lang="lv-LV" spc="-5" smtClean="0"/>
              <a:pPr marL="38077">
                <a:spcBef>
                  <a:spcPts val="180"/>
                </a:spcBef>
              </a:pPr>
              <a:t>‹#›</a:t>
            </a:fld>
            <a:endParaRPr lang="lv-LV" spc="-5" dirty="0"/>
          </a:p>
        </p:txBody>
      </p:sp>
    </p:spTree>
    <p:extLst>
      <p:ext uri="{BB962C8B-B14F-4D97-AF65-F5344CB8AC3E}">
        <p14:creationId xmlns:p14="http://schemas.microsoft.com/office/powerpoint/2010/main" val="41220352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55784" y="360186"/>
            <a:ext cx="7679267" cy="980011"/>
          </a:xfrm>
        </p:spPr>
        <p:txBody>
          <a:bodyPr>
            <a:normAutofit/>
          </a:bodyPr>
          <a:lstStyle>
            <a:lvl1pPr algn="l">
              <a:defRPr sz="2268"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2255784" y="1656858"/>
            <a:ext cx="7679267" cy="4134646"/>
          </a:xfrm>
        </p:spPr>
        <p:txBody>
          <a:bodyPr>
            <a:normAutofit/>
          </a:bodyPr>
          <a:lstStyle>
            <a:lvl1pPr marL="0" indent="0">
              <a:buNone/>
              <a:defRPr sz="1890">
                <a:latin typeface="Verdana" panose="020B0604030504040204" pitchFamily="34" charset="0"/>
                <a:ea typeface="Verdana" panose="020B0604030504040204" pitchFamily="34" charset="0"/>
                <a:cs typeface="Verdana" panose="020B0604030504040204" pitchFamily="34" charset="0"/>
              </a:defRPr>
            </a:lvl1pPr>
            <a:lvl2pPr>
              <a:defRPr sz="1890">
                <a:latin typeface="Times New Roman" panose="02020603050405020304" pitchFamily="18" charset="0"/>
                <a:cs typeface="Times New Roman" panose="02020603050405020304" pitchFamily="18" charset="0"/>
              </a:defRPr>
            </a:lvl2pPr>
            <a:lvl3pPr>
              <a:defRPr sz="1890">
                <a:latin typeface="Times New Roman" panose="02020603050405020304" pitchFamily="18" charset="0"/>
                <a:cs typeface="Times New Roman" panose="02020603050405020304" pitchFamily="18" charset="0"/>
              </a:defRPr>
            </a:lvl3pPr>
            <a:lvl4pPr>
              <a:defRPr sz="1890">
                <a:latin typeface="Times New Roman" panose="02020603050405020304" pitchFamily="18" charset="0"/>
                <a:cs typeface="Times New Roman" panose="02020603050405020304" pitchFamily="18" charset="0"/>
              </a:defRPr>
            </a:lvl4pPr>
            <a:lvl5pPr>
              <a:defRPr sz="189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255784" y="5979089"/>
            <a:ext cx="2495762" cy="288149"/>
          </a:xfrm>
        </p:spPr>
        <p:txBody>
          <a:bodyPr>
            <a:normAutofit/>
          </a:bodyPr>
          <a:lstStyle>
            <a:lvl1pPr marL="0" indent="0">
              <a:buNone/>
              <a:defRPr sz="945">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143413" y="5979089"/>
            <a:ext cx="4607560" cy="288149"/>
          </a:xfrm>
        </p:spPr>
        <p:txBody>
          <a:bodyPr>
            <a:normAutofit/>
          </a:bodyPr>
          <a:lstStyle>
            <a:lvl1pPr marL="0" indent="0" algn="r">
              <a:buNone/>
              <a:defRPr sz="945"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 xmlns:a16="http://schemas.microsoft.com/office/drawing/2014/main" id="{D92FF160-168F-490B-AC1D-06E99DC56A56}"/>
              </a:ext>
            </a:extLst>
          </p:cNvPr>
          <p:cNvSpPr>
            <a:spLocks noGrp="1"/>
          </p:cNvSpPr>
          <p:nvPr>
            <p:ph type="sldNum" sz="quarter" idx="13"/>
          </p:nvPr>
        </p:nvSpPr>
        <p:spPr>
          <a:xfrm>
            <a:off x="10750974" y="5979089"/>
            <a:ext cx="383963" cy="288149"/>
          </a:xfrm>
        </p:spPr>
        <p:txBody>
          <a:bodyPr/>
          <a:lstStyle>
            <a:lvl1pPr>
              <a:defRPr sz="945">
                <a:latin typeface="Verdana" panose="020B0604030504040204" pitchFamily="34" charset="0"/>
              </a:defRPr>
            </a:lvl1pPr>
          </a:lstStyle>
          <a:p>
            <a:pPr>
              <a:defRPr/>
            </a:pPr>
            <a:fld id="{CA50152C-A5AE-4037-8E77-C398DB665690}" type="slidenum">
              <a:rPr lang="en-US" altLang="en-US"/>
              <a:pPr>
                <a:defRPr/>
              </a:pPr>
              <a:t>‹#›</a:t>
            </a:fld>
            <a:endParaRPr lang="en-US" altLang="en-US"/>
          </a:p>
        </p:txBody>
      </p:sp>
      <p:pic>
        <p:nvPicPr>
          <p:cNvPr id="5" name="Picture 4" descr="A green rectangle in a black background&#10;&#10;Description automatically generated">
            <a:extLst>
              <a:ext uri="{FF2B5EF4-FFF2-40B4-BE49-F238E27FC236}">
                <a16:creationId xmlns="" xmlns:a16="http://schemas.microsoft.com/office/drawing/2014/main" id="{39875286-5561-EC57-BFF0-9E6F1105CB6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6689" y="-269"/>
            <a:ext cx="1699880" cy="1700921"/>
          </a:xfrm>
          <a:prstGeom prst="rect">
            <a:avLst/>
          </a:prstGeom>
        </p:spPr>
      </p:pic>
    </p:spTree>
    <p:extLst>
      <p:ext uri="{BB962C8B-B14F-4D97-AF65-F5344CB8AC3E}">
        <p14:creationId xmlns:p14="http://schemas.microsoft.com/office/powerpoint/2010/main" val="7252804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0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03780" y="360186"/>
            <a:ext cx="8639175" cy="980011"/>
          </a:xfrm>
          <a:prstGeom prst="rect">
            <a:avLst/>
          </a:prstGeom>
        </p:spPr>
        <p:txBody>
          <a:bodyPr anchor="t">
            <a:normAutofit/>
          </a:bodyPr>
          <a:lstStyle>
            <a:lvl1pPr algn="l">
              <a:defRPr sz="3023" b="1">
                <a:latin typeface="Verdana" panose="020B0604030504040204" pitchFamily="34" charset="0"/>
                <a:ea typeface="Verdana" panose="020B0604030504040204" pitchFamily="34" charset="0"/>
                <a:cs typeface="Verdana" panose="020B0604030504040204" pitchFamily="34" charset="0"/>
              </a:defRPr>
            </a:lvl1pPr>
          </a:lstStyle>
          <a:p>
            <a:r>
              <a:rPr lang="lv-LV" dirty="0"/>
              <a:t>Virsraksts</a:t>
            </a:r>
            <a:endParaRPr lang="en-US" dirty="0"/>
          </a:p>
        </p:txBody>
      </p:sp>
      <p:sp>
        <p:nvSpPr>
          <p:cNvPr id="3" name="Content Placeholder 2"/>
          <p:cNvSpPr>
            <a:spLocks noGrp="1"/>
          </p:cNvSpPr>
          <p:nvPr>
            <p:ph idx="1" hasCustomPrompt="1"/>
          </p:nvPr>
        </p:nvSpPr>
        <p:spPr>
          <a:xfrm>
            <a:off x="2303780" y="1608831"/>
            <a:ext cx="4127606" cy="4226184"/>
          </a:xfrm>
          <a:prstGeom prst="rect">
            <a:avLst/>
          </a:prstGeom>
        </p:spPr>
        <p:txBody>
          <a:bodyPr>
            <a:normAutofit/>
          </a:bodyPr>
          <a:lstStyle>
            <a:lvl1pPr marL="0" indent="0">
              <a:buFont typeface="Arial" pitchFamily="34" charset="0"/>
              <a:buNone/>
              <a:defRPr sz="2519">
                <a:latin typeface="Verdana" panose="020B0604030504040204" pitchFamily="34" charset="0"/>
                <a:ea typeface="Verdana" panose="020B0604030504040204" pitchFamily="34" charset="0"/>
                <a:cs typeface="Verdana" panose="020B0604030504040204" pitchFamily="34" charset="0"/>
              </a:defRPr>
            </a:lvl1pPr>
            <a:lvl2pPr>
              <a:defRPr sz="2519">
                <a:latin typeface="Times New Roman" panose="02020603050405020304" pitchFamily="18" charset="0"/>
                <a:cs typeface="Times New Roman" panose="02020603050405020304" pitchFamily="18" charset="0"/>
              </a:defRPr>
            </a:lvl2pPr>
            <a:lvl3pPr>
              <a:defRPr sz="2519">
                <a:latin typeface="Times New Roman" panose="02020603050405020304" pitchFamily="18" charset="0"/>
                <a:cs typeface="Times New Roman" panose="02020603050405020304" pitchFamily="18" charset="0"/>
              </a:defRPr>
            </a:lvl3pPr>
            <a:lvl4pPr>
              <a:defRPr sz="2519">
                <a:latin typeface="Times New Roman" panose="02020603050405020304" pitchFamily="18" charset="0"/>
                <a:cs typeface="Times New Roman" panose="02020603050405020304" pitchFamily="18" charset="0"/>
              </a:defRPr>
            </a:lvl4pPr>
            <a:lvl5pPr>
              <a:defRPr sz="2519">
                <a:latin typeface="Times New Roman" panose="02020603050405020304" pitchFamily="18" charset="0"/>
                <a:cs typeface="Times New Roman" panose="02020603050405020304" pitchFamily="18" charset="0"/>
              </a:defRPr>
            </a:lvl5pPr>
          </a:lstStyle>
          <a:p>
            <a:pPr lvl="0"/>
            <a:r>
              <a:rPr lang="lv-LV" dirty="0"/>
              <a:t>Teksts/attēls</a:t>
            </a:r>
            <a:endParaRPr lang="en-US" dirty="0"/>
          </a:p>
        </p:txBody>
      </p:sp>
      <p:sp>
        <p:nvSpPr>
          <p:cNvPr id="9" name="Content Placeholder 2"/>
          <p:cNvSpPr>
            <a:spLocks noGrp="1"/>
          </p:cNvSpPr>
          <p:nvPr>
            <p:ph idx="15" hasCustomPrompt="1"/>
          </p:nvPr>
        </p:nvSpPr>
        <p:spPr>
          <a:xfrm>
            <a:off x="6815349" y="1608831"/>
            <a:ext cx="4126850" cy="4226184"/>
          </a:xfrm>
          <a:prstGeom prst="rect">
            <a:avLst/>
          </a:prstGeom>
        </p:spPr>
        <p:txBody>
          <a:bodyPr>
            <a:normAutofit/>
          </a:bodyPr>
          <a:lstStyle>
            <a:lvl1pPr marL="0" indent="0">
              <a:buFont typeface="Arial" pitchFamily="34" charset="0"/>
              <a:buNone/>
              <a:defRPr sz="2519">
                <a:latin typeface="Verdana" panose="020B0604030504040204" pitchFamily="34" charset="0"/>
                <a:ea typeface="Verdana" panose="020B0604030504040204" pitchFamily="34" charset="0"/>
                <a:cs typeface="Verdana" panose="020B0604030504040204" pitchFamily="34" charset="0"/>
              </a:defRPr>
            </a:lvl1pPr>
            <a:lvl2pPr>
              <a:defRPr sz="2519">
                <a:latin typeface="Times New Roman" panose="02020603050405020304" pitchFamily="18" charset="0"/>
                <a:cs typeface="Times New Roman" panose="02020603050405020304" pitchFamily="18" charset="0"/>
              </a:defRPr>
            </a:lvl2pPr>
            <a:lvl3pPr>
              <a:defRPr sz="2519">
                <a:latin typeface="Times New Roman" panose="02020603050405020304" pitchFamily="18" charset="0"/>
                <a:cs typeface="Times New Roman" panose="02020603050405020304" pitchFamily="18" charset="0"/>
              </a:defRPr>
            </a:lvl3pPr>
            <a:lvl4pPr>
              <a:defRPr sz="2519">
                <a:latin typeface="Times New Roman" panose="02020603050405020304" pitchFamily="18" charset="0"/>
                <a:cs typeface="Times New Roman" panose="02020603050405020304" pitchFamily="18" charset="0"/>
              </a:defRPr>
            </a:lvl4pPr>
            <a:lvl5pPr>
              <a:defRPr sz="2519">
                <a:latin typeface="Times New Roman" panose="02020603050405020304" pitchFamily="18" charset="0"/>
                <a:cs typeface="Times New Roman" panose="02020603050405020304" pitchFamily="18" charset="0"/>
              </a:defRPr>
            </a:lvl5pPr>
          </a:lstStyle>
          <a:p>
            <a:pPr lvl="0"/>
            <a:r>
              <a:rPr lang="lv-LV" dirty="0"/>
              <a:t>Teksts/attēls</a:t>
            </a:r>
            <a:endParaRPr lang="en-US" dirty="0"/>
          </a:p>
        </p:txBody>
      </p:sp>
      <p:sp>
        <p:nvSpPr>
          <p:cNvPr id="12" name="Slide Number Placeholder 22"/>
          <p:cNvSpPr>
            <a:spLocks noGrp="1"/>
          </p:cNvSpPr>
          <p:nvPr>
            <p:ph type="sldNum" sz="quarter" idx="13"/>
          </p:nvPr>
        </p:nvSpPr>
        <p:spPr>
          <a:xfrm>
            <a:off x="10942955" y="6027114"/>
            <a:ext cx="383963" cy="288149"/>
          </a:xfrm>
          <a:prstGeom prst="rect">
            <a:avLst/>
          </a:prstGeom>
        </p:spPr>
        <p:txBody>
          <a:bodyPr/>
          <a:lstStyle>
            <a:lvl1pPr>
              <a:defRPr sz="1260">
                <a:latin typeface="Verdana" pitchFamily="34" charset="0"/>
              </a:defRPr>
            </a:lvl1pPr>
          </a:lstStyle>
          <a:p>
            <a:pPr>
              <a:defRPr/>
            </a:pPr>
            <a:fld id="{FB6BCA4D-2E23-422A-87E3-BF6857D92014}" type="slidenum">
              <a:rPr lang="en-US"/>
              <a:pPr>
                <a:defRPr/>
              </a:pPr>
              <a:t>‹#›</a:t>
            </a:fld>
            <a:endParaRPr lang="en-US" dirty="0"/>
          </a:p>
        </p:txBody>
      </p:sp>
    </p:spTree>
    <p:extLst>
      <p:ext uri="{BB962C8B-B14F-4D97-AF65-F5344CB8AC3E}">
        <p14:creationId xmlns:p14="http://schemas.microsoft.com/office/powerpoint/2010/main" val="2970370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 y="1"/>
            <a:ext cx="11520004" cy="2412331"/>
          </a:xfrm>
          <a:prstGeom prst="rect">
            <a:avLst/>
          </a:prstGeom>
        </p:spPr>
      </p:pic>
      <p:sp>
        <p:nvSpPr>
          <p:cNvPr id="17" name="bg object 17"/>
          <p:cNvSpPr/>
          <p:nvPr/>
        </p:nvSpPr>
        <p:spPr>
          <a:xfrm>
            <a:off x="10577759" y="6127988"/>
            <a:ext cx="426720" cy="352425"/>
          </a:xfrm>
          <a:custGeom>
            <a:avLst/>
            <a:gdLst/>
            <a:ahLst/>
            <a:cxnLst/>
            <a:rect l="l" t="t" r="r" b="b"/>
            <a:pathLst>
              <a:path w="426720" h="352425">
                <a:moveTo>
                  <a:pt x="426605" y="0"/>
                </a:moveTo>
                <a:lnTo>
                  <a:pt x="352005" y="0"/>
                </a:lnTo>
                <a:lnTo>
                  <a:pt x="0" y="352005"/>
                </a:lnTo>
                <a:lnTo>
                  <a:pt x="74599" y="352005"/>
                </a:lnTo>
                <a:lnTo>
                  <a:pt x="426605" y="0"/>
                </a:lnTo>
                <a:close/>
              </a:path>
            </a:pathLst>
          </a:custGeom>
          <a:solidFill>
            <a:srgbClr val="005C57"/>
          </a:solidFill>
        </p:spPr>
        <p:txBody>
          <a:bodyPr wrap="square" lIns="0" tIns="0" rIns="0" bIns="0" rtlCol="0"/>
          <a:lstStyle/>
          <a:p>
            <a:endParaRPr sz="1799"/>
          </a:p>
        </p:txBody>
      </p:sp>
      <p:sp>
        <p:nvSpPr>
          <p:cNvPr id="18" name="bg object 18"/>
          <p:cNvSpPr/>
          <p:nvPr/>
        </p:nvSpPr>
        <p:spPr>
          <a:xfrm>
            <a:off x="10042955" y="6032497"/>
            <a:ext cx="897255" cy="447675"/>
          </a:xfrm>
          <a:custGeom>
            <a:avLst/>
            <a:gdLst/>
            <a:ahLst/>
            <a:cxnLst/>
            <a:rect l="l" t="t" r="r" b="b"/>
            <a:pathLst>
              <a:path w="897254" h="447675">
                <a:moveTo>
                  <a:pt x="896723" y="0"/>
                </a:moveTo>
                <a:lnTo>
                  <a:pt x="447498" y="2"/>
                </a:lnTo>
                <a:lnTo>
                  <a:pt x="0" y="447501"/>
                </a:lnTo>
                <a:lnTo>
                  <a:pt x="449224" y="447501"/>
                </a:lnTo>
                <a:lnTo>
                  <a:pt x="896723" y="2"/>
                </a:lnTo>
                <a:close/>
              </a:path>
            </a:pathLst>
          </a:custGeom>
          <a:solidFill>
            <a:srgbClr val="6AA948">
              <a:alpha val="19999"/>
            </a:srgbClr>
          </a:solidFill>
        </p:spPr>
        <p:txBody>
          <a:bodyPr wrap="square" lIns="0" tIns="0" rIns="0" bIns="0" rtlCol="0"/>
          <a:lstStyle/>
          <a:p>
            <a:endParaRPr sz="1799"/>
          </a:p>
        </p:txBody>
      </p:sp>
      <p:sp>
        <p:nvSpPr>
          <p:cNvPr id="19" name="bg object 19"/>
          <p:cNvSpPr/>
          <p:nvPr/>
        </p:nvSpPr>
        <p:spPr>
          <a:xfrm>
            <a:off x="10577759" y="6127988"/>
            <a:ext cx="426720" cy="352425"/>
          </a:xfrm>
          <a:custGeom>
            <a:avLst/>
            <a:gdLst/>
            <a:ahLst/>
            <a:cxnLst/>
            <a:rect l="l" t="t" r="r" b="b"/>
            <a:pathLst>
              <a:path w="426720" h="352425">
                <a:moveTo>
                  <a:pt x="426605" y="0"/>
                </a:moveTo>
                <a:lnTo>
                  <a:pt x="352005" y="0"/>
                </a:lnTo>
                <a:lnTo>
                  <a:pt x="0" y="352005"/>
                </a:lnTo>
                <a:lnTo>
                  <a:pt x="74599" y="352005"/>
                </a:lnTo>
                <a:lnTo>
                  <a:pt x="426605" y="0"/>
                </a:lnTo>
                <a:close/>
              </a:path>
            </a:pathLst>
          </a:custGeom>
          <a:solidFill>
            <a:srgbClr val="005C57"/>
          </a:solidFill>
        </p:spPr>
        <p:txBody>
          <a:bodyPr wrap="square" lIns="0" tIns="0" rIns="0" bIns="0" rtlCol="0"/>
          <a:lstStyle/>
          <a:p>
            <a:endParaRPr sz="1799"/>
          </a:p>
        </p:txBody>
      </p:sp>
      <p:sp>
        <p:nvSpPr>
          <p:cNvPr id="20" name="bg object 20"/>
          <p:cNvSpPr/>
          <p:nvPr/>
        </p:nvSpPr>
        <p:spPr>
          <a:xfrm>
            <a:off x="10042955" y="6032497"/>
            <a:ext cx="897255" cy="447675"/>
          </a:xfrm>
          <a:custGeom>
            <a:avLst/>
            <a:gdLst/>
            <a:ahLst/>
            <a:cxnLst/>
            <a:rect l="l" t="t" r="r" b="b"/>
            <a:pathLst>
              <a:path w="897254" h="447675">
                <a:moveTo>
                  <a:pt x="896723" y="0"/>
                </a:moveTo>
                <a:lnTo>
                  <a:pt x="447498" y="2"/>
                </a:lnTo>
                <a:lnTo>
                  <a:pt x="0" y="447501"/>
                </a:lnTo>
                <a:lnTo>
                  <a:pt x="449224" y="447501"/>
                </a:lnTo>
                <a:lnTo>
                  <a:pt x="896723" y="2"/>
                </a:lnTo>
                <a:close/>
              </a:path>
            </a:pathLst>
          </a:custGeom>
          <a:solidFill>
            <a:srgbClr val="6AA948">
              <a:alpha val="19999"/>
            </a:srgbClr>
          </a:solidFill>
        </p:spPr>
        <p:txBody>
          <a:bodyPr wrap="square" lIns="0" tIns="0" rIns="0" bIns="0" rtlCol="0"/>
          <a:lstStyle/>
          <a:p>
            <a:endParaRPr sz="1799"/>
          </a:p>
        </p:txBody>
      </p:sp>
      <p:sp>
        <p:nvSpPr>
          <p:cNvPr id="2" name="Holder 2"/>
          <p:cNvSpPr>
            <a:spLocks noGrp="1"/>
          </p:cNvSpPr>
          <p:nvPr>
            <p:ph type="title"/>
          </p:nvPr>
        </p:nvSpPr>
        <p:spPr>
          <a:xfrm>
            <a:off x="440984" y="2270573"/>
            <a:ext cx="4724400" cy="492455"/>
          </a:xfrm>
        </p:spPr>
        <p:txBody>
          <a:bodyPr lIns="0" tIns="0" rIns="0" bIns="0"/>
          <a:lstStyle>
            <a:lvl1pPr>
              <a:defRPr sz="3198" b="1" i="0">
                <a:solidFill>
                  <a:srgbClr val="6AA948"/>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73C5F3A5-E436-471F-B622-88531591D2FE}" type="datetime1">
              <a:rPr lang="lv-LV" smtClean="0"/>
              <a:t>05.03.2025</a:t>
            </a:fld>
            <a:endParaRPr lang="en-US"/>
          </a:p>
        </p:txBody>
      </p:sp>
      <p:sp>
        <p:nvSpPr>
          <p:cNvPr id="5" name="Holder 5"/>
          <p:cNvSpPr>
            <a:spLocks noGrp="1"/>
          </p:cNvSpPr>
          <p:nvPr>
            <p:ph type="sldNum" sz="quarter" idx="7"/>
          </p:nvPr>
        </p:nvSpPr>
        <p:spPr/>
        <p:txBody>
          <a:bodyPr lIns="0" tIns="0" rIns="0" bIns="0"/>
          <a:lstStyle>
            <a:lvl1pPr>
              <a:defRPr sz="1699" b="0" i="0">
                <a:solidFill>
                  <a:schemeClr val="bg1"/>
                </a:solidFill>
                <a:latin typeface="Arial"/>
                <a:cs typeface="Arial"/>
              </a:defRPr>
            </a:lvl1pPr>
          </a:lstStyle>
          <a:p>
            <a:pPr marL="38077">
              <a:spcBef>
                <a:spcPts val="180"/>
              </a:spcBef>
            </a:pPr>
            <a:fld id="{81D60167-4931-47E6-BA6A-407CBD079E47}" type="slidenum">
              <a:rPr lang="lv-LV" spc="-5" smtClean="0"/>
              <a:pPr marL="38077">
                <a:spcBef>
                  <a:spcPts val="180"/>
                </a:spcBef>
              </a:pPr>
              <a:t>‹#›</a:t>
            </a:fld>
            <a:endParaRPr lang="lv-LV" spc="-5" dirty="0"/>
          </a:p>
        </p:txBody>
      </p:sp>
    </p:spTree>
    <p:extLst>
      <p:ext uri="{BB962C8B-B14F-4D97-AF65-F5344CB8AC3E}">
        <p14:creationId xmlns:p14="http://schemas.microsoft.com/office/powerpoint/2010/main" val="2197048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75836C82-65B0-4B03-A128-03AEF1992368}" type="datetime1">
              <a:rPr lang="lv-LV" smtClean="0"/>
              <a:t>05.03.2025</a:t>
            </a:fld>
            <a:endParaRPr lang="en-US"/>
          </a:p>
        </p:txBody>
      </p:sp>
      <p:sp>
        <p:nvSpPr>
          <p:cNvPr id="4" name="Holder 4"/>
          <p:cNvSpPr>
            <a:spLocks noGrp="1"/>
          </p:cNvSpPr>
          <p:nvPr>
            <p:ph type="sldNum" sz="quarter" idx="7"/>
          </p:nvPr>
        </p:nvSpPr>
        <p:spPr/>
        <p:txBody>
          <a:bodyPr lIns="0" tIns="0" rIns="0" bIns="0"/>
          <a:lstStyle>
            <a:lvl1pPr>
              <a:defRPr sz="1699" b="0" i="0">
                <a:solidFill>
                  <a:schemeClr val="bg1"/>
                </a:solidFill>
                <a:latin typeface="Arial"/>
                <a:cs typeface="Arial"/>
              </a:defRPr>
            </a:lvl1pPr>
          </a:lstStyle>
          <a:p>
            <a:pPr marL="38077">
              <a:spcBef>
                <a:spcPts val="180"/>
              </a:spcBef>
            </a:pPr>
            <a:fld id="{81D60167-4931-47E6-BA6A-407CBD079E47}" type="slidenum">
              <a:rPr lang="lv-LV" spc="-5" smtClean="0"/>
              <a:pPr marL="38077">
                <a:spcBef>
                  <a:spcPts val="180"/>
                </a:spcBef>
              </a:pPr>
              <a:t>‹#›</a:t>
            </a:fld>
            <a:endParaRPr lang="lv-LV" spc="-5" dirty="0"/>
          </a:p>
        </p:txBody>
      </p:sp>
    </p:spTree>
    <p:extLst>
      <p:ext uri="{BB962C8B-B14F-4D97-AF65-F5344CB8AC3E}">
        <p14:creationId xmlns:p14="http://schemas.microsoft.com/office/powerpoint/2010/main" val="201871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D3611C-C113-4F81-BD91-E06E28657A1A}"/>
              </a:ext>
            </a:extLst>
          </p:cNvPr>
          <p:cNvSpPr>
            <a:spLocks noGrp="1"/>
          </p:cNvSpPr>
          <p:nvPr>
            <p:ph type="ctrTitle"/>
          </p:nvPr>
        </p:nvSpPr>
        <p:spPr>
          <a:xfrm>
            <a:off x="1439863" y="1061049"/>
            <a:ext cx="8639175" cy="2257166"/>
          </a:xfrm>
        </p:spPr>
        <p:txBody>
          <a:bodyPr anchor="b"/>
          <a:lstStyle>
            <a:lvl1pPr algn="ctr">
              <a:defRPr sz="5669"/>
            </a:lvl1pPr>
          </a:lstStyle>
          <a:p>
            <a:r>
              <a:rPr lang="en-US"/>
              <a:t>Click to edit Master title style</a:t>
            </a:r>
            <a:endParaRPr lang="lv-LV"/>
          </a:p>
        </p:txBody>
      </p:sp>
      <p:sp>
        <p:nvSpPr>
          <p:cNvPr id="3" name="Subtitle 2">
            <a:extLst>
              <a:ext uri="{FF2B5EF4-FFF2-40B4-BE49-F238E27FC236}">
                <a16:creationId xmlns="" xmlns:a16="http://schemas.microsoft.com/office/drawing/2014/main" id="{0862B327-7848-4FF8-820F-F9BF0BC558E5}"/>
              </a:ext>
            </a:extLst>
          </p:cNvPr>
          <p:cNvSpPr>
            <a:spLocks noGrp="1"/>
          </p:cNvSpPr>
          <p:nvPr>
            <p:ph type="subTitle" idx="1"/>
          </p:nvPr>
        </p:nvSpPr>
        <p:spPr>
          <a:xfrm>
            <a:off x="1439863" y="3405260"/>
            <a:ext cx="8639175" cy="1565308"/>
          </a:xfrm>
        </p:spPr>
        <p:txBody>
          <a:bodyPr/>
          <a:lstStyle>
            <a:lvl1pPr marL="0" indent="0" algn="ctr">
              <a:buNone/>
              <a:defRPr sz="2268"/>
            </a:lvl1pPr>
            <a:lvl2pPr marL="431963" indent="0" algn="ctr">
              <a:buNone/>
              <a:defRPr sz="1890"/>
            </a:lvl2pPr>
            <a:lvl3pPr marL="863925" indent="0" algn="ctr">
              <a:buNone/>
              <a:defRPr sz="1701"/>
            </a:lvl3pPr>
            <a:lvl4pPr marL="1295888" indent="0" algn="ctr">
              <a:buNone/>
              <a:defRPr sz="1512"/>
            </a:lvl4pPr>
            <a:lvl5pPr marL="1727850" indent="0" algn="ctr">
              <a:buNone/>
              <a:defRPr sz="1512"/>
            </a:lvl5pPr>
            <a:lvl6pPr marL="2159813" indent="0" algn="ctr">
              <a:buNone/>
              <a:defRPr sz="1512"/>
            </a:lvl6pPr>
            <a:lvl7pPr marL="2591775" indent="0" algn="ctr">
              <a:buNone/>
              <a:defRPr sz="1512"/>
            </a:lvl7pPr>
            <a:lvl8pPr marL="3023738" indent="0" algn="ctr">
              <a:buNone/>
              <a:defRPr sz="1512"/>
            </a:lvl8pPr>
            <a:lvl9pPr marL="3455700" indent="0" algn="ctr">
              <a:buNone/>
              <a:defRPr sz="1512"/>
            </a:lvl9pPr>
          </a:lstStyle>
          <a:p>
            <a:r>
              <a:rPr lang="en-US"/>
              <a:t>Click to edit Master subtitle style</a:t>
            </a:r>
            <a:endParaRPr lang="lv-LV"/>
          </a:p>
        </p:txBody>
      </p:sp>
      <p:sp>
        <p:nvSpPr>
          <p:cNvPr id="4" name="Date Placeholder 3">
            <a:extLst>
              <a:ext uri="{FF2B5EF4-FFF2-40B4-BE49-F238E27FC236}">
                <a16:creationId xmlns="" xmlns:a16="http://schemas.microsoft.com/office/drawing/2014/main" id="{D50E90F1-4B04-4DBE-9C38-273551562DE6}"/>
              </a:ext>
            </a:extLst>
          </p:cNvPr>
          <p:cNvSpPr>
            <a:spLocks noGrp="1"/>
          </p:cNvSpPr>
          <p:nvPr>
            <p:ph type="dt" sz="half" idx="10"/>
          </p:nvPr>
        </p:nvSpPr>
        <p:spPr/>
        <p:txBody>
          <a:bodyPr/>
          <a:lstStyle/>
          <a:p>
            <a:fld id="{26FD971A-DE32-4C12-B4C5-B97F2C104788}" type="datetime1">
              <a:rPr lang="lv-LV" smtClean="0"/>
              <a:t>05.03.2025</a:t>
            </a:fld>
            <a:endParaRPr lang="lv-LV"/>
          </a:p>
        </p:txBody>
      </p:sp>
      <p:sp>
        <p:nvSpPr>
          <p:cNvPr id="5" name="Footer Placeholder 4">
            <a:extLst>
              <a:ext uri="{FF2B5EF4-FFF2-40B4-BE49-F238E27FC236}">
                <a16:creationId xmlns="" xmlns:a16="http://schemas.microsoft.com/office/drawing/2014/main" id="{5C2CA3FD-9B42-423C-9955-F79CB9DC5975}"/>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 xmlns:a16="http://schemas.microsoft.com/office/drawing/2014/main" id="{4FEF421F-FEA6-4F41-953D-9601D567FF13}"/>
              </a:ext>
            </a:extLst>
          </p:cNvPr>
          <p:cNvSpPr>
            <a:spLocks noGrp="1"/>
          </p:cNvSpPr>
          <p:nvPr>
            <p:ph type="sldNum" sz="quarter" idx="12"/>
          </p:nvPr>
        </p:nvSpPr>
        <p:spPr/>
        <p:txBody>
          <a:bodyPr/>
          <a:lstStyle/>
          <a:p>
            <a:fld id="{20160BDD-CFBA-4672-AA56-88CFF53ED92E}" type="slidenum">
              <a:rPr lang="lv-LV" smtClean="0"/>
              <a:t>‹#›</a:t>
            </a:fld>
            <a:endParaRPr lang="lv-LV"/>
          </a:p>
        </p:txBody>
      </p:sp>
    </p:spTree>
    <p:extLst>
      <p:ext uri="{BB962C8B-B14F-4D97-AF65-F5344CB8AC3E}">
        <p14:creationId xmlns:p14="http://schemas.microsoft.com/office/powerpoint/2010/main" val="754061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B16AF6-6F5D-49AC-A785-89F09BA8B783}"/>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 xmlns:a16="http://schemas.microsoft.com/office/drawing/2014/main" id="{A98CFF44-F40A-4CE7-A1F7-1F911770AE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 xmlns:a16="http://schemas.microsoft.com/office/drawing/2014/main" id="{84492447-9D9F-43D8-9D8A-3A99F7FB5E8E}"/>
              </a:ext>
            </a:extLst>
          </p:cNvPr>
          <p:cNvSpPr>
            <a:spLocks noGrp="1"/>
          </p:cNvSpPr>
          <p:nvPr>
            <p:ph type="dt" sz="half" idx="10"/>
          </p:nvPr>
        </p:nvSpPr>
        <p:spPr/>
        <p:txBody>
          <a:bodyPr/>
          <a:lstStyle/>
          <a:p>
            <a:fld id="{B1AE0074-4679-4ABC-94C6-88E051164A7E}" type="datetime1">
              <a:rPr lang="lv-LV" smtClean="0"/>
              <a:t>05.03.2025</a:t>
            </a:fld>
            <a:endParaRPr lang="lv-LV"/>
          </a:p>
        </p:txBody>
      </p:sp>
      <p:sp>
        <p:nvSpPr>
          <p:cNvPr id="5" name="Footer Placeholder 4">
            <a:extLst>
              <a:ext uri="{FF2B5EF4-FFF2-40B4-BE49-F238E27FC236}">
                <a16:creationId xmlns="" xmlns:a16="http://schemas.microsoft.com/office/drawing/2014/main" id="{E1BB9ECB-976B-4AE6-83F6-101D6E1F9CC6}"/>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 xmlns:a16="http://schemas.microsoft.com/office/drawing/2014/main" id="{790F1A6F-BA0D-4DC2-A092-1E01ADF6A094}"/>
              </a:ext>
            </a:extLst>
          </p:cNvPr>
          <p:cNvSpPr>
            <a:spLocks noGrp="1"/>
          </p:cNvSpPr>
          <p:nvPr>
            <p:ph type="sldNum" sz="quarter" idx="12"/>
          </p:nvPr>
        </p:nvSpPr>
        <p:spPr/>
        <p:txBody>
          <a:bodyPr/>
          <a:lstStyle/>
          <a:p>
            <a:fld id="{20160BDD-CFBA-4672-AA56-88CFF53ED92E}" type="slidenum">
              <a:rPr lang="lv-LV" smtClean="0"/>
              <a:t>‹#›</a:t>
            </a:fld>
            <a:endParaRPr lang="lv-LV"/>
          </a:p>
        </p:txBody>
      </p:sp>
    </p:spTree>
    <p:extLst>
      <p:ext uri="{BB962C8B-B14F-4D97-AF65-F5344CB8AC3E}">
        <p14:creationId xmlns:p14="http://schemas.microsoft.com/office/powerpoint/2010/main" val="2531513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2F048A-EA3B-4D86-9364-422895738560}"/>
              </a:ext>
            </a:extLst>
          </p:cNvPr>
          <p:cNvSpPr>
            <a:spLocks noGrp="1"/>
          </p:cNvSpPr>
          <p:nvPr>
            <p:ph type="title"/>
          </p:nvPr>
        </p:nvSpPr>
        <p:spPr>
          <a:xfrm>
            <a:off x="785925" y="1616336"/>
            <a:ext cx="9935051" cy="2696893"/>
          </a:xfrm>
        </p:spPr>
        <p:txBody>
          <a:bodyPr anchor="b"/>
          <a:lstStyle>
            <a:lvl1pPr>
              <a:defRPr sz="5669"/>
            </a:lvl1pPr>
          </a:lstStyle>
          <a:p>
            <a:r>
              <a:rPr lang="en-US"/>
              <a:t>Click to edit Master title style</a:t>
            </a:r>
            <a:endParaRPr lang="lv-LV"/>
          </a:p>
        </p:txBody>
      </p:sp>
      <p:sp>
        <p:nvSpPr>
          <p:cNvPr id="3" name="Text Placeholder 2">
            <a:extLst>
              <a:ext uri="{FF2B5EF4-FFF2-40B4-BE49-F238E27FC236}">
                <a16:creationId xmlns="" xmlns:a16="http://schemas.microsoft.com/office/drawing/2014/main" id="{39B930E9-1AC4-4E05-899C-919C7297463B}"/>
              </a:ext>
            </a:extLst>
          </p:cNvPr>
          <p:cNvSpPr>
            <a:spLocks noGrp="1"/>
          </p:cNvSpPr>
          <p:nvPr>
            <p:ph type="body" idx="1"/>
          </p:nvPr>
        </p:nvSpPr>
        <p:spPr>
          <a:xfrm>
            <a:off x="785925" y="4338743"/>
            <a:ext cx="9935051" cy="1418232"/>
          </a:xfrm>
        </p:spPr>
        <p:txBody>
          <a:bodyPr/>
          <a:lstStyle>
            <a:lvl1pPr marL="0" indent="0">
              <a:buNone/>
              <a:defRPr sz="2268">
                <a:solidFill>
                  <a:schemeClr val="tx1">
                    <a:tint val="75000"/>
                  </a:schemeClr>
                </a:solidFill>
              </a:defRPr>
            </a:lvl1pPr>
            <a:lvl2pPr marL="431963" indent="0">
              <a:buNone/>
              <a:defRPr sz="1890">
                <a:solidFill>
                  <a:schemeClr val="tx1">
                    <a:tint val="75000"/>
                  </a:schemeClr>
                </a:solidFill>
              </a:defRPr>
            </a:lvl2pPr>
            <a:lvl3pPr marL="863925" indent="0">
              <a:buNone/>
              <a:defRPr sz="1701">
                <a:solidFill>
                  <a:schemeClr val="tx1">
                    <a:tint val="75000"/>
                  </a:schemeClr>
                </a:solidFill>
              </a:defRPr>
            </a:lvl3pPr>
            <a:lvl4pPr marL="1295888" indent="0">
              <a:buNone/>
              <a:defRPr sz="1512">
                <a:solidFill>
                  <a:schemeClr val="tx1">
                    <a:tint val="75000"/>
                  </a:schemeClr>
                </a:solidFill>
              </a:defRPr>
            </a:lvl4pPr>
            <a:lvl5pPr marL="1727850" indent="0">
              <a:buNone/>
              <a:defRPr sz="1512">
                <a:solidFill>
                  <a:schemeClr val="tx1">
                    <a:tint val="75000"/>
                  </a:schemeClr>
                </a:solidFill>
              </a:defRPr>
            </a:lvl5pPr>
            <a:lvl6pPr marL="2159813" indent="0">
              <a:buNone/>
              <a:defRPr sz="1512">
                <a:solidFill>
                  <a:schemeClr val="tx1">
                    <a:tint val="75000"/>
                  </a:schemeClr>
                </a:solidFill>
              </a:defRPr>
            </a:lvl6pPr>
            <a:lvl7pPr marL="2591775" indent="0">
              <a:buNone/>
              <a:defRPr sz="1512">
                <a:solidFill>
                  <a:schemeClr val="tx1">
                    <a:tint val="75000"/>
                  </a:schemeClr>
                </a:solidFill>
              </a:defRPr>
            </a:lvl7pPr>
            <a:lvl8pPr marL="3023738" indent="0">
              <a:buNone/>
              <a:defRPr sz="1512">
                <a:solidFill>
                  <a:schemeClr val="tx1">
                    <a:tint val="75000"/>
                  </a:schemeClr>
                </a:solidFill>
              </a:defRPr>
            </a:lvl8pPr>
            <a:lvl9pPr marL="3455700" indent="0">
              <a:buNone/>
              <a:defRPr sz="1512">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2ECE0797-4B92-4BFF-8CBA-9FE769D33A3C}"/>
              </a:ext>
            </a:extLst>
          </p:cNvPr>
          <p:cNvSpPr>
            <a:spLocks noGrp="1"/>
          </p:cNvSpPr>
          <p:nvPr>
            <p:ph type="dt" sz="half" idx="10"/>
          </p:nvPr>
        </p:nvSpPr>
        <p:spPr/>
        <p:txBody>
          <a:bodyPr/>
          <a:lstStyle/>
          <a:p>
            <a:fld id="{134D58CA-C019-40CF-A548-20000310C15B}" type="datetime1">
              <a:rPr lang="lv-LV" smtClean="0"/>
              <a:t>05.03.2025</a:t>
            </a:fld>
            <a:endParaRPr lang="lv-LV"/>
          </a:p>
        </p:txBody>
      </p:sp>
      <p:sp>
        <p:nvSpPr>
          <p:cNvPr id="5" name="Footer Placeholder 4">
            <a:extLst>
              <a:ext uri="{FF2B5EF4-FFF2-40B4-BE49-F238E27FC236}">
                <a16:creationId xmlns="" xmlns:a16="http://schemas.microsoft.com/office/drawing/2014/main" id="{793693BA-B238-4915-9848-A719BE4B19EB}"/>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 xmlns:a16="http://schemas.microsoft.com/office/drawing/2014/main" id="{88C6AC3D-C3F9-4F00-85E3-344886243A1B}"/>
              </a:ext>
            </a:extLst>
          </p:cNvPr>
          <p:cNvSpPr>
            <a:spLocks noGrp="1"/>
          </p:cNvSpPr>
          <p:nvPr>
            <p:ph type="sldNum" sz="quarter" idx="12"/>
          </p:nvPr>
        </p:nvSpPr>
        <p:spPr/>
        <p:txBody>
          <a:bodyPr/>
          <a:lstStyle/>
          <a:p>
            <a:fld id="{20160BDD-CFBA-4672-AA56-88CFF53ED92E}" type="slidenum">
              <a:rPr lang="lv-LV" smtClean="0"/>
              <a:t>‹#›</a:t>
            </a:fld>
            <a:endParaRPr lang="lv-LV"/>
          </a:p>
        </p:txBody>
      </p:sp>
    </p:spTree>
    <p:extLst>
      <p:ext uri="{BB962C8B-B14F-4D97-AF65-F5344CB8AC3E}">
        <p14:creationId xmlns:p14="http://schemas.microsoft.com/office/powerpoint/2010/main" val="3715069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F87C65-60F9-44B5-B488-09AC16BDEF2E}"/>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 xmlns:a16="http://schemas.microsoft.com/office/drawing/2014/main" id="{4E5BE2B5-8FD2-4CCA-A4A7-3AF8F25175EA}"/>
              </a:ext>
            </a:extLst>
          </p:cNvPr>
          <p:cNvSpPr>
            <a:spLocks noGrp="1"/>
          </p:cNvSpPr>
          <p:nvPr>
            <p:ph sz="half" idx="1"/>
          </p:nvPr>
        </p:nvSpPr>
        <p:spPr>
          <a:xfrm>
            <a:off x="791924" y="1725892"/>
            <a:ext cx="4895533" cy="41136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 xmlns:a16="http://schemas.microsoft.com/office/drawing/2014/main" id="{6BB0C7B3-35CB-4E9E-8BF3-10B95AAE287D}"/>
              </a:ext>
            </a:extLst>
          </p:cNvPr>
          <p:cNvSpPr>
            <a:spLocks noGrp="1"/>
          </p:cNvSpPr>
          <p:nvPr>
            <p:ph sz="half" idx="2"/>
          </p:nvPr>
        </p:nvSpPr>
        <p:spPr>
          <a:xfrm>
            <a:off x="5831443" y="1725892"/>
            <a:ext cx="4895533" cy="41136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 xmlns:a16="http://schemas.microsoft.com/office/drawing/2014/main" id="{B54B5AC6-4E2F-4AA4-9D5D-57F392284722}"/>
              </a:ext>
            </a:extLst>
          </p:cNvPr>
          <p:cNvSpPr>
            <a:spLocks noGrp="1"/>
          </p:cNvSpPr>
          <p:nvPr>
            <p:ph type="dt" sz="half" idx="10"/>
          </p:nvPr>
        </p:nvSpPr>
        <p:spPr/>
        <p:txBody>
          <a:bodyPr/>
          <a:lstStyle/>
          <a:p>
            <a:fld id="{4147826E-466C-4E1F-8FF9-C1043DC94B24}" type="datetime1">
              <a:rPr lang="lv-LV" smtClean="0"/>
              <a:t>05.03.2025</a:t>
            </a:fld>
            <a:endParaRPr lang="lv-LV"/>
          </a:p>
        </p:txBody>
      </p:sp>
      <p:sp>
        <p:nvSpPr>
          <p:cNvPr id="6" name="Footer Placeholder 5">
            <a:extLst>
              <a:ext uri="{FF2B5EF4-FFF2-40B4-BE49-F238E27FC236}">
                <a16:creationId xmlns="" xmlns:a16="http://schemas.microsoft.com/office/drawing/2014/main" id="{67863AD0-6712-4825-86C5-C8FF58D188E8}"/>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 xmlns:a16="http://schemas.microsoft.com/office/drawing/2014/main" id="{A3290AE0-DDBD-475D-8C40-9C8D7C74E4FC}"/>
              </a:ext>
            </a:extLst>
          </p:cNvPr>
          <p:cNvSpPr>
            <a:spLocks noGrp="1"/>
          </p:cNvSpPr>
          <p:nvPr>
            <p:ph type="sldNum" sz="quarter" idx="12"/>
          </p:nvPr>
        </p:nvSpPr>
        <p:spPr/>
        <p:txBody>
          <a:bodyPr/>
          <a:lstStyle/>
          <a:p>
            <a:fld id="{20160BDD-CFBA-4672-AA56-88CFF53ED92E}" type="slidenum">
              <a:rPr lang="lv-LV" smtClean="0"/>
              <a:t>‹#›</a:t>
            </a:fld>
            <a:endParaRPr lang="lv-LV"/>
          </a:p>
        </p:txBody>
      </p:sp>
    </p:spTree>
    <p:extLst>
      <p:ext uri="{BB962C8B-B14F-4D97-AF65-F5344CB8AC3E}">
        <p14:creationId xmlns:p14="http://schemas.microsoft.com/office/powerpoint/2010/main" val="39258552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slideLayout" Target="../slideLayouts/slideLayout31.xml"/><Relationship Id="rId3" Type="http://schemas.openxmlformats.org/officeDocument/2006/relationships/slideLayout" Target="../slideLayouts/slideLayout8.xml"/><Relationship Id="rId21" Type="http://schemas.openxmlformats.org/officeDocument/2006/relationships/slideLayout" Target="../slideLayouts/slideLayout26.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slideLayout" Target="../slideLayouts/slideLayout30.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40984" y="2270574"/>
            <a:ext cx="4724400" cy="492443"/>
          </a:xfrm>
          <a:prstGeom prst="rect">
            <a:avLst/>
          </a:prstGeom>
        </p:spPr>
        <p:txBody>
          <a:bodyPr wrap="square" lIns="0" tIns="0" rIns="0" bIns="0">
            <a:spAutoFit/>
          </a:bodyPr>
          <a:lstStyle>
            <a:lvl1pPr>
              <a:defRPr sz="3200" b="1" i="0">
                <a:solidFill>
                  <a:srgbClr val="6AA948"/>
                </a:solidFill>
                <a:latin typeface="Arial"/>
                <a:cs typeface="Arial"/>
              </a:defRPr>
            </a:lvl1pPr>
          </a:lstStyle>
          <a:p>
            <a:endParaRPr/>
          </a:p>
        </p:txBody>
      </p:sp>
      <p:sp>
        <p:nvSpPr>
          <p:cNvPr id="3" name="Holder 3"/>
          <p:cNvSpPr>
            <a:spLocks noGrp="1"/>
          </p:cNvSpPr>
          <p:nvPr>
            <p:ph type="body" idx="1"/>
          </p:nvPr>
        </p:nvSpPr>
        <p:spPr>
          <a:xfrm>
            <a:off x="576263" y="1491171"/>
            <a:ext cx="10372725"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918585" y="6029516"/>
            <a:ext cx="368808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76263" y="6029516"/>
            <a:ext cx="2650807" cy="276999"/>
          </a:xfrm>
          <a:prstGeom prst="rect">
            <a:avLst/>
          </a:prstGeom>
        </p:spPr>
        <p:txBody>
          <a:bodyPr wrap="square" lIns="0" tIns="0" rIns="0" bIns="0">
            <a:spAutoFit/>
          </a:bodyPr>
          <a:lstStyle>
            <a:lvl1pPr algn="l">
              <a:defRPr>
                <a:solidFill>
                  <a:schemeClr val="tx1">
                    <a:tint val="75000"/>
                  </a:schemeClr>
                </a:solidFill>
              </a:defRPr>
            </a:lvl1pPr>
          </a:lstStyle>
          <a:p>
            <a:fld id="{4314CBAE-455A-428D-9258-5FECECF6234B}" type="datetime1">
              <a:rPr lang="lv-LV" smtClean="0"/>
              <a:t>05.03.2025</a:t>
            </a:fld>
            <a:endParaRPr lang="en-US"/>
          </a:p>
        </p:txBody>
      </p:sp>
      <p:sp>
        <p:nvSpPr>
          <p:cNvPr id="6" name="Holder 6"/>
          <p:cNvSpPr>
            <a:spLocks noGrp="1"/>
          </p:cNvSpPr>
          <p:nvPr>
            <p:ph type="sldNum" sz="quarter" idx="7"/>
          </p:nvPr>
        </p:nvSpPr>
        <p:spPr>
          <a:xfrm>
            <a:off x="11144077" y="6053184"/>
            <a:ext cx="208915" cy="784446"/>
          </a:xfrm>
          <a:prstGeom prst="rect">
            <a:avLst/>
          </a:prstGeom>
        </p:spPr>
        <p:txBody>
          <a:bodyPr wrap="square" lIns="0" tIns="0" rIns="0" bIns="0">
            <a:spAutoFit/>
          </a:bodyPr>
          <a:lstStyle>
            <a:lvl1pPr>
              <a:defRPr sz="1699" b="0" i="0">
                <a:solidFill>
                  <a:schemeClr val="bg1"/>
                </a:solidFill>
                <a:latin typeface="Arial"/>
                <a:cs typeface="Arial"/>
              </a:defRPr>
            </a:lvl1pPr>
          </a:lstStyle>
          <a:p>
            <a:pPr marL="38077">
              <a:spcBef>
                <a:spcPts val="180"/>
              </a:spcBef>
            </a:pPr>
            <a:fld id="{81D60167-4931-47E6-BA6A-407CBD079E47}" type="slidenum">
              <a:rPr lang="lv-LV" spc="-5" smtClean="0"/>
              <a:pPr marL="38077">
                <a:spcBef>
                  <a:spcPts val="180"/>
                </a:spcBef>
              </a:pPr>
              <a:t>‹#›</a:t>
            </a:fld>
            <a:endParaRPr lang="lv-LV" spc="-5" dirty="0"/>
          </a:p>
        </p:txBody>
      </p:sp>
    </p:spTree>
    <p:extLst>
      <p:ext uri="{BB962C8B-B14F-4D97-AF65-F5344CB8AC3E}">
        <p14:creationId xmlns:p14="http://schemas.microsoft.com/office/powerpoint/2010/main" val="1201435496"/>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6930">
        <a:defRPr>
          <a:latin typeface="+mn-lt"/>
          <a:ea typeface="+mn-ea"/>
          <a:cs typeface="+mn-cs"/>
        </a:defRPr>
      </a:lvl2pPr>
      <a:lvl3pPr marL="913860">
        <a:defRPr>
          <a:latin typeface="+mn-lt"/>
          <a:ea typeface="+mn-ea"/>
          <a:cs typeface="+mn-cs"/>
        </a:defRPr>
      </a:lvl3pPr>
      <a:lvl4pPr marL="1370790">
        <a:defRPr>
          <a:latin typeface="+mn-lt"/>
          <a:ea typeface="+mn-ea"/>
          <a:cs typeface="+mn-cs"/>
        </a:defRPr>
      </a:lvl4pPr>
      <a:lvl5pPr marL="1827720">
        <a:defRPr>
          <a:latin typeface="+mn-lt"/>
          <a:ea typeface="+mn-ea"/>
          <a:cs typeface="+mn-cs"/>
        </a:defRPr>
      </a:lvl5pPr>
      <a:lvl6pPr marL="2284650">
        <a:defRPr>
          <a:latin typeface="+mn-lt"/>
          <a:ea typeface="+mn-ea"/>
          <a:cs typeface="+mn-cs"/>
        </a:defRPr>
      </a:lvl6pPr>
      <a:lvl7pPr marL="2741580">
        <a:defRPr>
          <a:latin typeface="+mn-lt"/>
          <a:ea typeface="+mn-ea"/>
          <a:cs typeface="+mn-cs"/>
        </a:defRPr>
      </a:lvl7pPr>
      <a:lvl8pPr marL="3198510">
        <a:defRPr>
          <a:latin typeface="+mn-lt"/>
          <a:ea typeface="+mn-ea"/>
          <a:cs typeface="+mn-cs"/>
        </a:defRPr>
      </a:lvl8pPr>
      <a:lvl9pPr marL="3655440">
        <a:defRPr>
          <a:latin typeface="+mn-lt"/>
          <a:ea typeface="+mn-ea"/>
          <a:cs typeface="+mn-cs"/>
        </a:defRPr>
      </a:lvl9pPr>
    </p:bodyStyle>
    <p:otherStyle>
      <a:lvl1pPr marL="0">
        <a:defRPr>
          <a:latin typeface="+mn-lt"/>
          <a:ea typeface="+mn-ea"/>
          <a:cs typeface="+mn-cs"/>
        </a:defRPr>
      </a:lvl1pPr>
      <a:lvl2pPr marL="456930">
        <a:defRPr>
          <a:latin typeface="+mn-lt"/>
          <a:ea typeface="+mn-ea"/>
          <a:cs typeface="+mn-cs"/>
        </a:defRPr>
      </a:lvl2pPr>
      <a:lvl3pPr marL="913860">
        <a:defRPr>
          <a:latin typeface="+mn-lt"/>
          <a:ea typeface="+mn-ea"/>
          <a:cs typeface="+mn-cs"/>
        </a:defRPr>
      </a:lvl3pPr>
      <a:lvl4pPr marL="1370790">
        <a:defRPr>
          <a:latin typeface="+mn-lt"/>
          <a:ea typeface="+mn-ea"/>
          <a:cs typeface="+mn-cs"/>
        </a:defRPr>
      </a:lvl4pPr>
      <a:lvl5pPr marL="1827720">
        <a:defRPr>
          <a:latin typeface="+mn-lt"/>
          <a:ea typeface="+mn-ea"/>
          <a:cs typeface="+mn-cs"/>
        </a:defRPr>
      </a:lvl5pPr>
      <a:lvl6pPr marL="2284650">
        <a:defRPr>
          <a:latin typeface="+mn-lt"/>
          <a:ea typeface="+mn-ea"/>
          <a:cs typeface="+mn-cs"/>
        </a:defRPr>
      </a:lvl6pPr>
      <a:lvl7pPr marL="2741580">
        <a:defRPr>
          <a:latin typeface="+mn-lt"/>
          <a:ea typeface="+mn-ea"/>
          <a:cs typeface="+mn-cs"/>
        </a:defRPr>
      </a:lvl7pPr>
      <a:lvl8pPr marL="3198510">
        <a:defRPr>
          <a:latin typeface="+mn-lt"/>
          <a:ea typeface="+mn-ea"/>
          <a:cs typeface="+mn-cs"/>
        </a:defRPr>
      </a:lvl8pPr>
      <a:lvl9pPr marL="365544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A869B5AB-7507-40FB-9DF8-F318B64B1B54}"/>
              </a:ext>
            </a:extLst>
          </p:cNvPr>
          <p:cNvSpPr>
            <a:spLocks noGrp="1"/>
          </p:cNvSpPr>
          <p:nvPr>
            <p:ph type="title"/>
          </p:nvPr>
        </p:nvSpPr>
        <p:spPr>
          <a:xfrm>
            <a:off x="791925" y="345179"/>
            <a:ext cx="9935051" cy="1253148"/>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 xmlns:a16="http://schemas.microsoft.com/office/drawing/2014/main" id="{204003F7-5853-4EA0-A5C1-646F361DC95B}"/>
              </a:ext>
            </a:extLst>
          </p:cNvPr>
          <p:cNvSpPr>
            <a:spLocks noGrp="1"/>
          </p:cNvSpPr>
          <p:nvPr>
            <p:ph type="body" idx="1"/>
          </p:nvPr>
        </p:nvSpPr>
        <p:spPr>
          <a:xfrm>
            <a:off x="791925" y="1725892"/>
            <a:ext cx="9935051" cy="41136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 xmlns:a16="http://schemas.microsoft.com/office/drawing/2014/main" id="{0BB30FDA-0E59-4B23-AB5A-0FA922D5C142}"/>
              </a:ext>
            </a:extLst>
          </p:cNvPr>
          <p:cNvSpPr>
            <a:spLocks noGrp="1"/>
          </p:cNvSpPr>
          <p:nvPr>
            <p:ph type="dt" sz="half" idx="2"/>
          </p:nvPr>
        </p:nvSpPr>
        <p:spPr>
          <a:xfrm>
            <a:off x="791924" y="6009106"/>
            <a:ext cx="2591753" cy="345178"/>
          </a:xfrm>
          <a:prstGeom prst="rect">
            <a:avLst/>
          </a:prstGeom>
        </p:spPr>
        <p:txBody>
          <a:bodyPr vert="horz" lIns="91440" tIns="45720" rIns="91440" bIns="45720" rtlCol="0" anchor="ctr"/>
          <a:lstStyle>
            <a:lvl1pPr algn="l">
              <a:defRPr sz="1134">
                <a:solidFill>
                  <a:schemeClr val="tx1">
                    <a:tint val="75000"/>
                  </a:schemeClr>
                </a:solidFill>
              </a:defRPr>
            </a:lvl1pPr>
          </a:lstStyle>
          <a:p>
            <a:fld id="{625F0CD4-D1FE-425A-BE80-E82261A22F29}" type="datetime1">
              <a:rPr lang="lv-LV" smtClean="0"/>
              <a:t>05.03.2025</a:t>
            </a:fld>
            <a:endParaRPr lang="lv-LV"/>
          </a:p>
        </p:txBody>
      </p:sp>
      <p:sp>
        <p:nvSpPr>
          <p:cNvPr id="5" name="Footer Placeholder 4">
            <a:extLst>
              <a:ext uri="{FF2B5EF4-FFF2-40B4-BE49-F238E27FC236}">
                <a16:creationId xmlns="" xmlns:a16="http://schemas.microsoft.com/office/drawing/2014/main" id="{F98CAD3C-ABD7-4146-93E2-92637F8C9BEB}"/>
              </a:ext>
            </a:extLst>
          </p:cNvPr>
          <p:cNvSpPr>
            <a:spLocks noGrp="1"/>
          </p:cNvSpPr>
          <p:nvPr>
            <p:ph type="ftr" sz="quarter" idx="3"/>
          </p:nvPr>
        </p:nvSpPr>
        <p:spPr>
          <a:xfrm>
            <a:off x="3815636" y="6009106"/>
            <a:ext cx="3887629" cy="345178"/>
          </a:xfrm>
          <a:prstGeom prst="rect">
            <a:avLst/>
          </a:prstGeom>
        </p:spPr>
        <p:txBody>
          <a:bodyPr vert="horz" lIns="91440" tIns="45720" rIns="91440" bIns="45720" rtlCol="0" anchor="ctr"/>
          <a:lstStyle>
            <a:lvl1pPr algn="ctr">
              <a:defRPr sz="1134">
                <a:solidFill>
                  <a:schemeClr val="tx1">
                    <a:tint val="75000"/>
                  </a:schemeClr>
                </a:solidFill>
              </a:defRPr>
            </a:lvl1pPr>
          </a:lstStyle>
          <a:p>
            <a:endParaRPr lang="lv-LV"/>
          </a:p>
        </p:txBody>
      </p:sp>
      <p:sp>
        <p:nvSpPr>
          <p:cNvPr id="6" name="Slide Number Placeholder 5">
            <a:extLst>
              <a:ext uri="{FF2B5EF4-FFF2-40B4-BE49-F238E27FC236}">
                <a16:creationId xmlns="" xmlns:a16="http://schemas.microsoft.com/office/drawing/2014/main" id="{A868CB52-CFF6-469A-8B65-E060D9102F8F}"/>
              </a:ext>
            </a:extLst>
          </p:cNvPr>
          <p:cNvSpPr>
            <a:spLocks noGrp="1"/>
          </p:cNvSpPr>
          <p:nvPr>
            <p:ph type="sldNum" sz="quarter" idx="4"/>
          </p:nvPr>
        </p:nvSpPr>
        <p:spPr>
          <a:xfrm>
            <a:off x="8135223" y="6009106"/>
            <a:ext cx="2591753" cy="345178"/>
          </a:xfrm>
          <a:prstGeom prst="rect">
            <a:avLst/>
          </a:prstGeom>
        </p:spPr>
        <p:txBody>
          <a:bodyPr vert="horz" lIns="91440" tIns="45720" rIns="91440" bIns="45720" rtlCol="0" anchor="ctr"/>
          <a:lstStyle>
            <a:lvl1pPr algn="r">
              <a:defRPr sz="1134">
                <a:solidFill>
                  <a:schemeClr val="tx1">
                    <a:tint val="75000"/>
                  </a:schemeClr>
                </a:solidFill>
              </a:defRPr>
            </a:lvl1pPr>
          </a:lstStyle>
          <a:p>
            <a:fld id="{20160BDD-CFBA-4672-AA56-88CFF53ED92E}" type="slidenum">
              <a:rPr lang="lv-LV" smtClean="0"/>
              <a:t>‹#›</a:t>
            </a:fld>
            <a:endParaRPr lang="lv-LV"/>
          </a:p>
        </p:txBody>
      </p:sp>
    </p:spTree>
    <p:extLst>
      <p:ext uri="{BB962C8B-B14F-4D97-AF65-F5344CB8AC3E}">
        <p14:creationId xmlns:p14="http://schemas.microsoft.com/office/powerpoint/2010/main" val="1374164388"/>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 id="2147483797" r:id="rId18"/>
    <p:sldLayoutId id="2147483798" r:id="rId19"/>
    <p:sldLayoutId id="2147483799" r:id="rId20"/>
    <p:sldLayoutId id="2147483800" r:id="rId21"/>
    <p:sldLayoutId id="2147483801" r:id="rId22"/>
    <p:sldLayoutId id="2147483802" r:id="rId23"/>
    <p:sldLayoutId id="2147483803" r:id="rId24"/>
    <p:sldLayoutId id="2147483804" r:id="rId25"/>
    <p:sldLayoutId id="2147483805" r:id="rId26"/>
  </p:sldLayoutIdLst>
  <p:hf hdr="0" ftr="0" dt="0"/>
  <p:txStyles>
    <p:titleStyle>
      <a:lvl1pPr algn="l" defTabSz="863925" rtl="0" eaLnBrk="1" latinLnBrk="0" hangingPunct="1">
        <a:lnSpc>
          <a:spcPct val="90000"/>
        </a:lnSpc>
        <a:spcBef>
          <a:spcPct val="0"/>
        </a:spcBef>
        <a:buNone/>
        <a:defRPr sz="4157" kern="1200">
          <a:solidFill>
            <a:schemeClr val="tx1"/>
          </a:solidFill>
          <a:latin typeface="+mj-lt"/>
          <a:ea typeface="+mj-ea"/>
          <a:cs typeface="+mj-cs"/>
        </a:defRPr>
      </a:lvl1pPr>
    </p:titleStyle>
    <p:bodyStyle>
      <a:lvl1pPr marL="215981" indent="-215981" algn="l" defTabSz="863925" rtl="0" eaLnBrk="1" latinLnBrk="0" hangingPunct="1">
        <a:lnSpc>
          <a:spcPct val="90000"/>
        </a:lnSpc>
        <a:spcBef>
          <a:spcPts val="945"/>
        </a:spcBef>
        <a:buFont typeface="Arial" panose="020B0604020202020204" pitchFamily="34" charset="0"/>
        <a:buChar char="•"/>
        <a:defRPr sz="2645" kern="1200">
          <a:solidFill>
            <a:schemeClr val="tx1"/>
          </a:solidFill>
          <a:latin typeface="+mn-lt"/>
          <a:ea typeface="+mn-ea"/>
          <a:cs typeface="+mn-cs"/>
        </a:defRPr>
      </a:lvl1pPr>
      <a:lvl2pPr marL="647944" indent="-215981" algn="l" defTabSz="863925" rtl="0" eaLnBrk="1" latinLnBrk="0" hangingPunct="1">
        <a:lnSpc>
          <a:spcPct val="90000"/>
        </a:lnSpc>
        <a:spcBef>
          <a:spcPts val="472"/>
        </a:spcBef>
        <a:buFont typeface="Arial" panose="020B0604020202020204" pitchFamily="34" charset="0"/>
        <a:buChar char="•"/>
        <a:defRPr sz="2268" kern="1200">
          <a:solidFill>
            <a:schemeClr val="tx1"/>
          </a:solidFill>
          <a:latin typeface="+mn-lt"/>
          <a:ea typeface="+mn-ea"/>
          <a:cs typeface="+mn-cs"/>
        </a:defRPr>
      </a:lvl2pPr>
      <a:lvl3pPr marL="1079906" indent="-215981" algn="l" defTabSz="863925" rtl="0" eaLnBrk="1" latinLnBrk="0" hangingPunct="1">
        <a:lnSpc>
          <a:spcPct val="90000"/>
        </a:lnSpc>
        <a:spcBef>
          <a:spcPts val="472"/>
        </a:spcBef>
        <a:buFont typeface="Arial" panose="020B0604020202020204" pitchFamily="34" charset="0"/>
        <a:buChar char="•"/>
        <a:defRPr sz="1890" kern="1200">
          <a:solidFill>
            <a:schemeClr val="tx1"/>
          </a:solidFill>
          <a:latin typeface="+mn-lt"/>
          <a:ea typeface="+mn-ea"/>
          <a:cs typeface="+mn-cs"/>
        </a:defRPr>
      </a:lvl3pPr>
      <a:lvl4pPr marL="1511869" indent="-215981" algn="l" defTabSz="86392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4pPr>
      <a:lvl5pPr marL="1943832" indent="-215981" algn="l" defTabSz="86392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5pPr>
      <a:lvl6pPr marL="2375794" indent="-215981" algn="l" defTabSz="86392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7757" indent="-215981" algn="l" defTabSz="86392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39719" indent="-215981" algn="l" defTabSz="86392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1682" indent="-215981" algn="l" defTabSz="863925"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p:bodyStyle>
    <p:otherStyle>
      <a:defPPr>
        <a:defRPr lang="lv-LV"/>
      </a:defPPr>
      <a:lvl1pPr marL="0" algn="l" defTabSz="863925" rtl="0" eaLnBrk="1" latinLnBrk="0" hangingPunct="1">
        <a:defRPr sz="1701" kern="1200">
          <a:solidFill>
            <a:schemeClr val="tx1"/>
          </a:solidFill>
          <a:latin typeface="+mn-lt"/>
          <a:ea typeface="+mn-ea"/>
          <a:cs typeface="+mn-cs"/>
        </a:defRPr>
      </a:lvl1pPr>
      <a:lvl2pPr marL="431963" algn="l" defTabSz="863925" rtl="0" eaLnBrk="1" latinLnBrk="0" hangingPunct="1">
        <a:defRPr sz="1701" kern="1200">
          <a:solidFill>
            <a:schemeClr val="tx1"/>
          </a:solidFill>
          <a:latin typeface="+mn-lt"/>
          <a:ea typeface="+mn-ea"/>
          <a:cs typeface="+mn-cs"/>
        </a:defRPr>
      </a:lvl2pPr>
      <a:lvl3pPr marL="863925" algn="l" defTabSz="863925" rtl="0" eaLnBrk="1" latinLnBrk="0" hangingPunct="1">
        <a:defRPr sz="1701" kern="1200">
          <a:solidFill>
            <a:schemeClr val="tx1"/>
          </a:solidFill>
          <a:latin typeface="+mn-lt"/>
          <a:ea typeface="+mn-ea"/>
          <a:cs typeface="+mn-cs"/>
        </a:defRPr>
      </a:lvl3pPr>
      <a:lvl4pPr marL="1295888" algn="l" defTabSz="863925" rtl="0" eaLnBrk="1" latinLnBrk="0" hangingPunct="1">
        <a:defRPr sz="1701" kern="1200">
          <a:solidFill>
            <a:schemeClr val="tx1"/>
          </a:solidFill>
          <a:latin typeface="+mn-lt"/>
          <a:ea typeface="+mn-ea"/>
          <a:cs typeface="+mn-cs"/>
        </a:defRPr>
      </a:lvl4pPr>
      <a:lvl5pPr marL="1727850" algn="l" defTabSz="863925" rtl="0" eaLnBrk="1" latinLnBrk="0" hangingPunct="1">
        <a:defRPr sz="1701" kern="1200">
          <a:solidFill>
            <a:schemeClr val="tx1"/>
          </a:solidFill>
          <a:latin typeface="+mn-lt"/>
          <a:ea typeface="+mn-ea"/>
          <a:cs typeface="+mn-cs"/>
        </a:defRPr>
      </a:lvl5pPr>
      <a:lvl6pPr marL="2159813" algn="l" defTabSz="863925" rtl="0" eaLnBrk="1" latinLnBrk="0" hangingPunct="1">
        <a:defRPr sz="1701" kern="1200">
          <a:solidFill>
            <a:schemeClr val="tx1"/>
          </a:solidFill>
          <a:latin typeface="+mn-lt"/>
          <a:ea typeface="+mn-ea"/>
          <a:cs typeface="+mn-cs"/>
        </a:defRPr>
      </a:lvl6pPr>
      <a:lvl7pPr marL="2591775" algn="l" defTabSz="863925" rtl="0" eaLnBrk="1" latinLnBrk="0" hangingPunct="1">
        <a:defRPr sz="1701" kern="1200">
          <a:solidFill>
            <a:schemeClr val="tx1"/>
          </a:solidFill>
          <a:latin typeface="+mn-lt"/>
          <a:ea typeface="+mn-ea"/>
          <a:cs typeface="+mn-cs"/>
        </a:defRPr>
      </a:lvl7pPr>
      <a:lvl8pPr marL="3023738" algn="l" defTabSz="863925" rtl="0" eaLnBrk="1" latinLnBrk="0" hangingPunct="1">
        <a:defRPr sz="1701" kern="1200">
          <a:solidFill>
            <a:schemeClr val="tx1"/>
          </a:solidFill>
          <a:latin typeface="+mn-lt"/>
          <a:ea typeface="+mn-ea"/>
          <a:cs typeface="+mn-cs"/>
        </a:defRPr>
      </a:lvl8pPr>
      <a:lvl9pPr marL="3455700" algn="l" defTabSz="863925" rtl="0" eaLnBrk="1" latinLnBrk="0" hangingPunct="1">
        <a:defRPr sz="17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image" Target="../media/image13.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9.svg"/><Relationship Id="rId3" Type="http://schemas.openxmlformats.org/officeDocument/2006/relationships/image" Target="../media/image14.png"/><Relationship Id="rId7" Type="http://schemas.openxmlformats.org/officeDocument/2006/relationships/image" Target="../media/image23.svg"/><Relationship Id="rId12" Type="http://schemas.openxmlformats.org/officeDocument/2006/relationships/image" Target="../media/image19.png"/><Relationship Id="rId2" Type="http://schemas.openxmlformats.org/officeDocument/2006/relationships/notesSlide" Target="../notesSlides/notesSlide4.xml"/><Relationship Id="rId16" Type="http://schemas.openxmlformats.org/officeDocument/2006/relationships/image" Target="../media/image13.emf"/><Relationship Id="rId1" Type="http://schemas.openxmlformats.org/officeDocument/2006/relationships/slideLayout" Target="../slideLayouts/slideLayout18.xml"/><Relationship Id="rId6" Type="http://schemas.openxmlformats.org/officeDocument/2006/relationships/image" Target="../media/image16.png"/><Relationship Id="rId11" Type="http://schemas.openxmlformats.org/officeDocument/2006/relationships/image" Target="../media/image27.svg"/><Relationship Id="rId5" Type="http://schemas.openxmlformats.org/officeDocument/2006/relationships/image" Target="../media/image21.svg"/><Relationship Id="rId15" Type="http://schemas.openxmlformats.org/officeDocument/2006/relationships/image" Target="../media/image31.svg"/><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image" Target="../media/image25.svg"/><Relationship Id="rId1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3.emf"/><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13.emf"/><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chart" Target="../charts/chart1.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chart" Target="../charts/chart2.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1.xml"/><Relationship Id="rId4" Type="http://schemas.openxmlformats.org/officeDocument/2006/relationships/image" Target="../media/image13.emf"/></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7.xml"/><Relationship Id="rId4" Type="http://schemas.openxmlformats.org/officeDocument/2006/relationships/image" Target="../media/image1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5.xml"/><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5.png"/><Relationship Id="rId1" Type="http://schemas.openxmlformats.org/officeDocument/2006/relationships/slideLayout" Target="../slideLayouts/slideLayout26.xml"/><Relationship Id="rId4" Type="http://schemas.openxmlformats.org/officeDocument/2006/relationships/image" Target="../media/image49.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40.png"/><Relationship Id="rId4" Type="http://schemas.openxmlformats.org/officeDocument/2006/relationships/image" Target="../media/image39.png"/></Relationships>
</file>

<file path=ppt/slides/_rels/slide52.xml.rels><?xml version="1.0" encoding="UTF-8" standalone="yes"?>
<Relationships xmlns="http://schemas.openxmlformats.org/package/2006/relationships"><Relationship Id="rId3" Type="http://schemas.openxmlformats.org/officeDocument/2006/relationships/hyperlink" Target="https://tapportals.mk.gov.lv/legal_acts/33e445ec-de29-453d-adbc-fcf6c755ef8f"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8" Type="http://schemas.openxmlformats.org/officeDocument/2006/relationships/hyperlink" Target="https://www.flickr.com/photos/okfn/8491269719" TargetMode="External"/><Relationship Id="rId3" Type="http://schemas.openxmlformats.org/officeDocument/2006/relationships/image" Target="../media/image41.png"/><Relationship Id="rId7" Type="http://schemas.openxmlformats.org/officeDocument/2006/relationships/image" Target="../media/image43.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42.png"/><Relationship Id="rId10" Type="http://schemas.openxmlformats.org/officeDocument/2006/relationships/image" Target="../media/image10.svg"/><Relationship Id="rId4" Type="http://schemas.openxmlformats.org/officeDocument/2006/relationships/image" Target="../media/image5.svg"/><Relationship Id="rId9" Type="http://schemas.openxmlformats.org/officeDocument/2006/relationships/image" Target="../media/image44.png"/></Relationships>
</file>

<file path=ppt/slides/_rels/slide5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44.png"/><Relationship Id="rId7"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1.png"/><Relationship Id="rId10" Type="http://schemas.openxmlformats.org/officeDocument/2006/relationships/hyperlink" Target="http://www.public-domain-image.com/free-images/flags-of-the-world/flag-of-latvia" TargetMode="External"/><Relationship Id="rId4" Type="http://schemas.openxmlformats.org/officeDocument/2006/relationships/image" Target="../media/image10.svg"/><Relationship Id="rId9" Type="http://schemas.openxmlformats.org/officeDocument/2006/relationships/image" Target="../media/image45.jpeg"/></Relationships>
</file>

<file path=ppt/slides/_rels/slide55.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15.svg"/><Relationship Id="rId4" Type="http://schemas.openxmlformats.org/officeDocument/2006/relationships/image" Target="../media/image47.png"/></Relationships>
</file>

<file path=ppt/slides/_rels/slide5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B97227-63DE-4143-8CEF-09D2E281263F}"/>
              </a:ext>
            </a:extLst>
          </p:cNvPr>
          <p:cNvSpPr>
            <a:spLocks noGrp="1"/>
          </p:cNvSpPr>
          <p:nvPr>
            <p:ph type="title"/>
          </p:nvPr>
        </p:nvSpPr>
        <p:spPr>
          <a:xfrm>
            <a:off x="5702158" y="1489075"/>
            <a:ext cx="5816742" cy="2185015"/>
          </a:xfrm>
        </p:spPr>
        <p:txBody>
          <a:bodyPr>
            <a:normAutofit/>
          </a:bodyPr>
          <a:lstStyle/>
          <a:p>
            <a:pPr algn="ctr" defTabSz="725492">
              <a:lnSpc>
                <a:spcPct val="100000"/>
              </a:lnSpc>
              <a:spcBef>
                <a:spcPts val="0"/>
              </a:spcBef>
              <a:defRPr/>
            </a:pPr>
            <a:r>
              <a:rPr lang="lv-LV" altLang="lv-LV" sz="3200" b="1" dirty="0">
                <a:solidFill>
                  <a:schemeClr val="accent6">
                    <a:lumMod val="50000"/>
                  </a:schemeClr>
                </a:solidFill>
                <a:latin typeface="+mn-lt"/>
                <a:ea typeface="MS PGothic" panose="020B0600070205080204" pitchFamily="34" charset="-128"/>
              </a:rPr>
              <a:t>Izmaiņas 2025. gadā </a:t>
            </a:r>
            <a:r>
              <a:rPr lang="en-US" altLang="lv-LV" sz="3200" b="1" dirty="0">
                <a:solidFill>
                  <a:schemeClr val="accent6">
                    <a:lumMod val="50000"/>
                  </a:schemeClr>
                </a:solidFill>
                <a:latin typeface="+mn-lt"/>
                <a:ea typeface="MS PGothic" panose="020B0600070205080204" pitchFamily="34" charset="-128"/>
              </a:rPr>
              <a:t/>
            </a:r>
            <a:br>
              <a:rPr lang="en-US" altLang="lv-LV" sz="3200" b="1" dirty="0">
                <a:solidFill>
                  <a:schemeClr val="accent6">
                    <a:lumMod val="50000"/>
                  </a:schemeClr>
                </a:solidFill>
                <a:latin typeface="+mn-lt"/>
                <a:ea typeface="MS PGothic" panose="020B0600070205080204" pitchFamily="34" charset="-128"/>
              </a:rPr>
            </a:br>
            <a:r>
              <a:rPr lang="lv-LV" altLang="lv-LV" sz="3200" b="1" dirty="0">
                <a:solidFill>
                  <a:schemeClr val="accent6">
                    <a:lumMod val="50000"/>
                  </a:schemeClr>
                </a:solidFill>
                <a:latin typeface="+mn-lt"/>
                <a:ea typeface="MS PGothic" panose="020B0600070205080204" pitchFamily="34" charset="-128"/>
              </a:rPr>
              <a:t>sociālās iekļaušanas </a:t>
            </a:r>
            <a:br>
              <a:rPr lang="lv-LV" altLang="lv-LV" sz="3200" b="1" dirty="0">
                <a:solidFill>
                  <a:schemeClr val="accent6">
                    <a:lumMod val="50000"/>
                  </a:schemeClr>
                </a:solidFill>
                <a:latin typeface="+mn-lt"/>
                <a:ea typeface="MS PGothic" panose="020B0600070205080204" pitchFamily="34" charset="-128"/>
              </a:rPr>
            </a:br>
            <a:r>
              <a:rPr lang="lv-LV" altLang="lv-LV" sz="3200" b="1" dirty="0">
                <a:solidFill>
                  <a:schemeClr val="accent6">
                    <a:lumMod val="50000"/>
                  </a:schemeClr>
                </a:solidFill>
                <a:latin typeface="+mn-lt"/>
                <a:ea typeface="MS PGothic" panose="020B0600070205080204" pitchFamily="34" charset="-128"/>
              </a:rPr>
              <a:t>veicināšanai </a:t>
            </a:r>
            <a:br>
              <a:rPr lang="lv-LV" altLang="lv-LV" sz="3200" b="1" dirty="0">
                <a:solidFill>
                  <a:schemeClr val="accent6">
                    <a:lumMod val="50000"/>
                  </a:schemeClr>
                </a:solidFill>
                <a:latin typeface="+mn-lt"/>
                <a:ea typeface="MS PGothic" panose="020B0600070205080204" pitchFamily="34" charset="-128"/>
              </a:rPr>
            </a:br>
            <a:endParaRPr lang="lv-LV" b="1" dirty="0">
              <a:solidFill>
                <a:schemeClr val="accent6">
                  <a:lumMod val="50000"/>
                </a:schemeClr>
              </a:solidFill>
              <a:latin typeface="+mn-lt"/>
            </a:endParaRPr>
          </a:p>
        </p:txBody>
      </p:sp>
      <p:sp>
        <p:nvSpPr>
          <p:cNvPr id="4" name="Text Placeholder 3">
            <a:extLst>
              <a:ext uri="{FF2B5EF4-FFF2-40B4-BE49-F238E27FC236}">
                <a16:creationId xmlns="" xmlns:a16="http://schemas.microsoft.com/office/drawing/2014/main" id="{D4CEC125-D8FE-4AEF-8712-13193670A542}"/>
              </a:ext>
            </a:extLst>
          </p:cNvPr>
          <p:cNvSpPr>
            <a:spLocks noGrp="1"/>
          </p:cNvSpPr>
          <p:nvPr>
            <p:ph type="body" sz="half" idx="2"/>
          </p:nvPr>
        </p:nvSpPr>
        <p:spPr>
          <a:xfrm>
            <a:off x="3625850" y="5527675"/>
            <a:ext cx="7678976" cy="730220"/>
          </a:xfrm>
        </p:spPr>
        <p:txBody>
          <a:bodyPr>
            <a:normAutofit fontScale="92500" lnSpcReduction="20000"/>
          </a:bodyPr>
          <a:lstStyle/>
          <a:p>
            <a:pPr algn="ctr"/>
            <a:r>
              <a:rPr lang="lv-LV" altLang="lv-LV" sz="2400" dirty="0">
                <a:ea typeface="MS PGothic" panose="020B0600070205080204" pitchFamily="34" charset="-128"/>
              </a:rPr>
              <a:t>Sociālās iekļaušanas politikas koordinācijas komitejas sēde</a:t>
            </a:r>
          </a:p>
          <a:p>
            <a:pPr algn="ctr"/>
            <a:r>
              <a:rPr lang="en-US" altLang="lv-LV" sz="2400" dirty="0">
                <a:ea typeface="MS PGothic" panose="020B0600070205080204" pitchFamily="34" charset="-128"/>
              </a:rPr>
              <a:t>0</a:t>
            </a:r>
            <a:r>
              <a:rPr lang="lv-LV" altLang="lv-LV" sz="2400" dirty="0">
                <a:ea typeface="MS PGothic" panose="020B0600070205080204" pitchFamily="34" charset="-128"/>
              </a:rPr>
              <a:t>5.03.2025.</a:t>
            </a:r>
          </a:p>
          <a:p>
            <a:pPr defTabSz="744385" eaLnBrk="0" fontAlgn="base" hangingPunct="0">
              <a:lnSpc>
                <a:spcPct val="100000"/>
              </a:lnSpc>
              <a:spcBef>
                <a:spcPct val="0"/>
              </a:spcBef>
              <a:spcAft>
                <a:spcPct val="0"/>
              </a:spcAft>
            </a:pPr>
            <a:endParaRPr lang="lv-LV" sz="1799" dirty="0">
              <a:solidFill>
                <a:srgbClr val="2F2B20"/>
              </a:solidFill>
              <a:latin typeface="Arial" panose="020B0604020202020204" pitchFamily="34" charset="0"/>
              <a:ea typeface="Verdana" panose="020B0604030504040204" pitchFamily="34" charset="0"/>
              <a:cs typeface="Arial" panose="020B0604020202020204" pitchFamily="34" charset="0"/>
            </a:endParaRPr>
          </a:p>
          <a:p>
            <a:endParaRPr lang="lv-LV" dirty="0"/>
          </a:p>
        </p:txBody>
      </p:sp>
      <p:sp>
        <p:nvSpPr>
          <p:cNvPr id="3" name="Slide Number Placeholder 2">
            <a:extLst>
              <a:ext uri="{FF2B5EF4-FFF2-40B4-BE49-F238E27FC236}">
                <a16:creationId xmlns="" xmlns:a16="http://schemas.microsoft.com/office/drawing/2014/main" id="{99FF8F0E-3868-4E63-BBB6-AE929D0187BF}"/>
              </a:ext>
            </a:extLst>
          </p:cNvPr>
          <p:cNvSpPr>
            <a:spLocks noGrp="1"/>
          </p:cNvSpPr>
          <p:nvPr>
            <p:ph type="sldNum" sz="quarter" idx="12"/>
          </p:nvPr>
        </p:nvSpPr>
        <p:spPr/>
        <p:txBody>
          <a:bodyPr/>
          <a:lstStyle/>
          <a:p>
            <a:pPr defTabSz="863925" rtl="0"/>
            <a:fld id="{20160BDD-CFBA-4672-AA56-88CFF53ED92E}" type="slidenum">
              <a:rPr lang="lv-LV" kern="1200">
                <a:solidFill>
                  <a:prstClr val="black">
                    <a:tint val="75000"/>
                  </a:prstClr>
                </a:solidFill>
                <a:latin typeface="Calibri" panose="020F0502020204030204"/>
                <a:ea typeface="+mn-ea"/>
                <a:cs typeface="+mn-cs"/>
              </a:rPr>
              <a:pPr defTabSz="863925" rtl="0"/>
              <a:t>1</a:t>
            </a:fld>
            <a:endParaRPr lang="lv-LV" kern="1200">
              <a:solidFill>
                <a:prstClr val="black">
                  <a:tint val="75000"/>
                </a:prstClr>
              </a:solidFill>
              <a:latin typeface="Calibri" panose="020F0502020204030204"/>
              <a:ea typeface="+mn-ea"/>
              <a:cs typeface="+mn-cs"/>
            </a:endParaRPr>
          </a:p>
        </p:txBody>
      </p:sp>
      <p:pic>
        <p:nvPicPr>
          <p:cNvPr id="1026" name="Picture 2" descr="EN: Lesson 1.3 – Promoting social inclusion in the classro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50" y="1108075"/>
            <a:ext cx="5664527" cy="4035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7486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936B47EE-823D-F058-EA63-B67DD7BF2BC7}"/>
              </a:ext>
            </a:extLst>
          </p:cNvPr>
          <p:cNvSpPr txBox="1"/>
          <p:nvPr/>
        </p:nvSpPr>
        <p:spPr>
          <a:xfrm>
            <a:off x="2330931" y="1841142"/>
            <a:ext cx="8779097" cy="646331"/>
          </a:xfrm>
          <a:prstGeom prst="rect">
            <a:avLst/>
          </a:prstGeom>
          <a:noFill/>
        </p:spPr>
        <p:txBody>
          <a:bodyPr wrap="square" rtlCol="0">
            <a:spAutoFit/>
          </a:bodyPr>
          <a:lstStyle/>
          <a:p>
            <a:r>
              <a:rPr lang="lv-LV" dirty="0">
                <a:latin typeface="Verdana" panose="020B0604030504040204" pitchFamily="34" charset="0"/>
                <a:ea typeface="Verdana" panose="020B0604030504040204" pitchFamily="34" charset="0"/>
              </a:rPr>
              <a:t>- Jauns zāļu cenu veidošanas modelis, kas paredz samazināt dārgāko recepšu zāļu cenas par 15-20 %</a:t>
            </a:r>
          </a:p>
        </p:txBody>
      </p:sp>
      <p:pic>
        <p:nvPicPr>
          <p:cNvPr id="10" name="Graphic 9" descr="Ambulance with solid fill">
            <a:extLst>
              <a:ext uri="{FF2B5EF4-FFF2-40B4-BE49-F238E27FC236}">
                <a16:creationId xmlns="" xmlns:a16="http://schemas.microsoft.com/office/drawing/2014/main" id="{6A3B41B7-7C90-E386-04D4-83594A25B05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829722" y="799170"/>
            <a:ext cx="863918" cy="863918"/>
          </a:xfrm>
          <a:prstGeom prst="rect">
            <a:avLst/>
          </a:prstGeom>
        </p:spPr>
      </p:pic>
      <p:sp>
        <p:nvSpPr>
          <p:cNvPr id="11" name="TextBox 10">
            <a:extLst>
              <a:ext uri="{FF2B5EF4-FFF2-40B4-BE49-F238E27FC236}">
                <a16:creationId xmlns="" xmlns:a16="http://schemas.microsoft.com/office/drawing/2014/main" id="{04E85B16-7C18-5B0D-C721-204F4E859B02}"/>
              </a:ext>
            </a:extLst>
          </p:cNvPr>
          <p:cNvSpPr txBox="1"/>
          <p:nvPr/>
        </p:nvSpPr>
        <p:spPr>
          <a:xfrm>
            <a:off x="2693639" y="1108075"/>
            <a:ext cx="8720723" cy="369332"/>
          </a:xfrm>
          <a:prstGeom prst="rect">
            <a:avLst/>
          </a:prstGeom>
          <a:noFill/>
        </p:spPr>
        <p:txBody>
          <a:bodyPr wrap="square" rtlCol="0">
            <a:spAutoFit/>
          </a:bodyPr>
          <a:lstStyle/>
          <a:p>
            <a:r>
              <a:rPr lang="lv-LV" dirty="0">
                <a:latin typeface="Verdana" panose="020B0604030504040204" pitchFamily="34" charset="0"/>
                <a:ea typeface="Verdana" panose="020B0604030504040204" pitchFamily="34" charset="0"/>
              </a:rPr>
              <a:t>- Veselības aprūpes sistēmas gatavības stiprināšana ārkārtas situācijām </a:t>
            </a:r>
          </a:p>
        </p:txBody>
      </p:sp>
      <p:pic>
        <p:nvPicPr>
          <p:cNvPr id="13" name="Graphic 12" descr="Coins outline">
            <a:extLst>
              <a:ext uri="{FF2B5EF4-FFF2-40B4-BE49-F238E27FC236}">
                <a16:creationId xmlns="" xmlns:a16="http://schemas.microsoft.com/office/drawing/2014/main" id="{E2128FD2-4103-0598-FEC4-C4ADA81754E7}"/>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997473" y="4406745"/>
            <a:ext cx="744812" cy="744812"/>
          </a:xfrm>
          <a:prstGeom prst="rect">
            <a:avLst/>
          </a:prstGeom>
        </p:spPr>
      </p:pic>
      <p:sp>
        <p:nvSpPr>
          <p:cNvPr id="15" name="TextBox 14">
            <a:extLst>
              <a:ext uri="{FF2B5EF4-FFF2-40B4-BE49-F238E27FC236}">
                <a16:creationId xmlns="" xmlns:a16="http://schemas.microsoft.com/office/drawing/2014/main" id="{76DC601D-9F61-D303-9B25-E469D69FCC46}"/>
              </a:ext>
            </a:extLst>
          </p:cNvPr>
          <p:cNvSpPr txBox="1"/>
          <p:nvPr/>
        </p:nvSpPr>
        <p:spPr>
          <a:xfrm>
            <a:off x="2322829" y="4401156"/>
            <a:ext cx="8779097" cy="923330"/>
          </a:xfrm>
          <a:prstGeom prst="rect">
            <a:avLst/>
          </a:prstGeom>
          <a:noFill/>
        </p:spPr>
        <p:txBody>
          <a:bodyPr wrap="square" rtlCol="0">
            <a:spAutoFit/>
          </a:bodyPr>
          <a:lstStyle/>
          <a:p>
            <a:r>
              <a:rPr lang="lv-LV" dirty="0">
                <a:latin typeface="Verdana" panose="020B0604030504040204" pitchFamily="34" charset="0"/>
                <a:ea typeface="Verdana" panose="020B0604030504040204" pitchFamily="34" charset="0"/>
              </a:rPr>
              <a:t>- Atkarību ārstēšana bez pacienta līdzmaksājuma un jauni apmaksāti pakalpojumi diabēta pacientiem (</a:t>
            </a:r>
            <a:r>
              <a:rPr lang="lv-LV" dirty="0" err="1">
                <a:latin typeface="Verdana" panose="020B0604030504040204" pitchFamily="34" charset="0"/>
                <a:ea typeface="Verdana" panose="020B0604030504040204" pitchFamily="34" charset="0"/>
              </a:rPr>
              <a:t>intravitreālās</a:t>
            </a:r>
            <a:r>
              <a:rPr lang="lv-LV" dirty="0">
                <a:latin typeface="Verdana" panose="020B0604030504040204" pitchFamily="34" charset="0"/>
                <a:ea typeface="Verdana" panose="020B0604030504040204" pitchFamily="34" charset="0"/>
              </a:rPr>
              <a:t> injekcijas acu tīklenes saslimšanu ārstēšanai) un onkoloģijas pacientu ārstēšanai</a:t>
            </a:r>
          </a:p>
        </p:txBody>
      </p:sp>
      <p:pic>
        <p:nvPicPr>
          <p:cNvPr id="18" name="Graphic 17" descr="Shield Tick outline">
            <a:extLst>
              <a:ext uri="{FF2B5EF4-FFF2-40B4-BE49-F238E27FC236}">
                <a16:creationId xmlns="" xmlns:a16="http://schemas.microsoft.com/office/drawing/2014/main" id="{89C6F535-3614-747E-B05F-33524E44A348}"/>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997473" y="3181929"/>
            <a:ext cx="744812" cy="744812"/>
          </a:xfrm>
          <a:prstGeom prst="rect">
            <a:avLst/>
          </a:prstGeom>
        </p:spPr>
      </p:pic>
      <p:sp>
        <p:nvSpPr>
          <p:cNvPr id="21" name="TextBox 20">
            <a:extLst>
              <a:ext uri="{FF2B5EF4-FFF2-40B4-BE49-F238E27FC236}">
                <a16:creationId xmlns="" xmlns:a16="http://schemas.microsoft.com/office/drawing/2014/main" id="{4647F975-6CD0-0335-0A21-756C54C5D029}"/>
              </a:ext>
            </a:extLst>
          </p:cNvPr>
          <p:cNvSpPr txBox="1"/>
          <p:nvPr/>
        </p:nvSpPr>
        <p:spPr>
          <a:xfrm>
            <a:off x="2261681" y="2988592"/>
            <a:ext cx="8779097" cy="1200329"/>
          </a:xfrm>
          <a:prstGeom prst="rect">
            <a:avLst/>
          </a:prstGeom>
          <a:noFill/>
        </p:spPr>
        <p:txBody>
          <a:bodyPr wrap="square" rtlCol="0">
            <a:spAutoFit/>
          </a:bodyPr>
          <a:lstStyle/>
          <a:p>
            <a:r>
              <a:rPr lang="lv-LV" dirty="0">
                <a:latin typeface="Verdana" panose="020B0604030504040204" pitchFamily="34" charset="0"/>
                <a:ea typeface="Verdana" panose="020B0604030504040204" pitchFamily="34" charset="0"/>
              </a:rPr>
              <a:t>- Sociālās aprūpes iestādēs ieviesti vienoti veselības aprūpes pakalpojumi: tiks veidoti veselības punkti, kuros būs iespējams saņemt sertificētu ārstu palīgu vai māsu, kā arī sertificētu fizioterapeitu pakalpojumus</a:t>
            </a:r>
          </a:p>
        </p:txBody>
      </p:sp>
      <p:pic>
        <p:nvPicPr>
          <p:cNvPr id="23" name="Graphic 22" descr="Doctor male with solid fill">
            <a:extLst>
              <a:ext uri="{FF2B5EF4-FFF2-40B4-BE49-F238E27FC236}">
                <a16:creationId xmlns="" xmlns:a16="http://schemas.microsoft.com/office/drawing/2014/main" id="{95C0A56B-FD72-C729-8BA6-992B4A93AD09}"/>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880542" y="5319864"/>
            <a:ext cx="780346" cy="780346"/>
          </a:xfrm>
          <a:prstGeom prst="rect">
            <a:avLst/>
          </a:prstGeom>
        </p:spPr>
      </p:pic>
      <p:pic>
        <p:nvPicPr>
          <p:cNvPr id="25" name="Graphic 24" descr="Medicine with solid fill">
            <a:extLst>
              <a:ext uri="{FF2B5EF4-FFF2-40B4-BE49-F238E27FC236}">
                <a16:creationId xmlns="" xmlns:a16="http://schemas.microsoft.com/office/drawing/2014/main" id="{709E9B72-1521-3D98-0777-83744A6A449B}"/>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997473" y="1957113"/>
            <a:ext cx="744812" cy="744812"/>
          </a:xfrm>
          <a:prstGeom prst="rect">
            <a:avLst/>
          </a:prstGeom>
        </p:spPr>
      </p:pic>
      <p:sp>
        <p:nvSpPr>
          <p:cNvPr id="30" name="TextBox 29">
            <a:extLst>
              <a:ext uri="{FF2B5EF4-FFF2-40B4-BE49-F238E27FC236}">
                <a16:creationId xmlns="" xmlns:a16="http://schemas.microsoft.com/office/drawing/2014/main" id="{3C4D9430-599C-5A75-1A1D-0FC76EA307C1}"/>
              </a:ext>
            </a:extLst>
          </p:cNvPr>
          <p:cNvSpPr txBox="1"/>
          <p:nvPr/>
        </p:nvSpPr>
        <p:spPr>
          <a:xfrm>
            <a:off x="2261682" y="5536722"/>
            <a:ext cx="8779097" cy="646331"/>
          </a:xfrm>
          <a:prstGeom prst="rect">
            <a:avLst/>
          </a:prstGeom>
          <a:noFill/>
        </p:spPr>
        <p:txBody>
          <a:bodyPr wrap="square" rtlCol="0">
            <a:spAutoFit/>
          </a:bodyPr>
          <a:lstStyle/>
          <a:p>
            <a:r>
              <a:rPr lang="lv-LV" dirty="0">
                <a:latin typeface="Verdana" panose="020B0604030504040204" pitchFamily="34" charset="0"/>
                <a:ea typeface="Verdana" panose="020B0604030504040204" pitchFamily="34" charset="0"/>
              </a:rPr>
              <a:t>- Primārās veselības aprūpes pieejamības un ģimenes ārstu prakšu stiprināšana (papildus darbinieks, prakses </a:t>
            </a:r>
            <a:r>
              <a:rPr lang="lv-LV">
                <a:latin typeface="Verdana" panose="020B0604030504040204" pitchFamily="34" charset="0"/>
                <a:ea typeface="Verdana" panose="020B0604030504040204" pitchFamily="34" charset="0"/>
              </a:rPr>
              <a:t>komandas paplašināšana)</a:t>
            </a:r>
            <a:endParaRPr lang="lv-LV" dirty="0">
              <a:latin typeface="Verdana" panose="020B0604030504040204" pitchFamily="34" charset="0"/>
              <a:ea typeface="Verdana" panose="020B0604030504040204" pitchFamily="34" charset="0"/>
            </a:endParaRPr>
          </a:p>
        </p:txBody>
      </p:sp>
      <p:pic>
        <p:nvPicPr>
          <p:cNvPr id="31" name="Picture 30">
            <a:extLst>
              <a:ext uri="{FF2B5EF4-FFF2-40B4-BE49-F238E27FC236}">
                <a16:creationId xmlns="" xmlns:a16="http://schemas.microsoft.com/office/drawing/2014/main" id="{C960F8AF-700B-8098-55A3-531D4859BFA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4537" y="9744"/>
            <a:ext cx="1785872" cy="1984613"/>
          </a:xfrm>
          <a:prstGeom prst="rect">
            <a:avLst/>
          </a:prstGeom>
        </p:spPr>
      </p:pic>
    </p:spTree>
    <p:extLst>
      <p:ext uri="{BB962C8B-B14F-4D97-AF65-F5344CB8AC3E}">
        <p14:creationId xmlns:p14="http://schemas.microsoft.com/office/powerpoint/2010/main" val="788885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5400" b="1" dirty="0"/>
              <a:t>Izmaiņas izglītības jomā 2025.gadā</a:t>
            </a:r>
            <a:endParaRPr lang="lv-LV" sz="5400" dirty="0"/>
          </a:p>
        </p:txBody>
      </p:sp>
      <p:sp>
        <p:nvSpPr>
          <p:cNvPr id="3" name="Text Placeholder 2"/>
          <p:cNvSpPr>
            <a:spLocks noGrp="1"/>
          </p:cNvSpPr>
          <p:nvPr>
            <p:ph type="body" idx="1"/>
          </p:nvPr>
        </p:nvSpPr>
        <p:spPr/>
        <p:txBody>
          <a:bodyPr/>
          <a:lstStyle/>
          <a:p>
            <a:endParaRPr lang="en-US" dirty="0"/>
          </a:p>
          <a:p>
            <a:r>
              <a:rPr lang="lv-LV" dirty="0"/>
              <a:t>Izglītības un zinātnes ministrija</a:t>
            </a:r>
          </a:p>
        </p:txBody>
      </p:sp>
      <p:sp>
        <p:nvSpPr>
          <p:cNvPr id="4" name="Slide Number Placeholder 3"/>
          <p:cNvSpPr>
            <a:spLocks noGrp="1"/>
          </p:cNvSpPr>
          <p:nvPr>
            <p:ph type="sldNum" sz="quarter" idx="12"/>
          </p:nvPr>
        </p:nvSpPr>
        <p:spPr/>
        <p:txBody>
          <a:bodyPr/>
          <a:lstStyle/>
          <a:p>
            <a:fld id="{20160BDD-CFBA-4672-AA56-88CFF53ED92E}" type="slidenum">
              <a:rPr lang="lv-LV" smtClean="0"/>
              <a:t>11</a:t>
            </a:fld>
            <a:endParaRPr lang="lv-LV"/>
          </a:p>
        </p:txBody>
      </p:sp>
    </p:spTree>
    <p:extLst>
      <p:ext uri="{BB962C8B-B14F-4D97-AF65-F5344CB8AC3E}">
        <p14:creationId xmlns:p14="http://schemas.microsoft.com/office/powerpoint/2010/main" val="4253930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4240"/>
            <a:ext cx="11446906" cy="1543402"/>
          </a:xfrm>
        </p:spPr>
        <p:txBody>
          <a:bodyPr>
            <a:normAutofit/>
          </a:bodyPr>
          <a:lstStyle/>
          <a:p>
            <a:pPr algn="ctr"/>
            <a:r>
              <a:rPr lang="lv-LV" sz="2000" dirty="0">
                <a:solidFill>
                  <a:srgbClr val="7030A0"/>
                </a:solidFill>
                <a:latin typeface="Verdana" panose="020B0604030504040204" pitchFamily="34" charset="0"/>
                <a:ea typeface="Verdana" panose="020B0604030504040204" pitchFamily="34" charset="0"/>
              </a:rPr>
              <a:t>Mācību vides uzlabošana speciālās izglītības iestādēs </a:t>
            </a:r>
            <a:endParaRPr lang="en-US" sz="2000" dirty="0">
              <a:solidFill>
                <a:srgbClr val="7030A0"/>
              </a:solidFill>
              <a:latin typeface="Verdana" panose="020B0604030504040204" pitchFamily="34" charset="0"/>
              <a:ea typeface="Verdana" panose="020B0604030504040204" pitchFamily="34" charset="0"/>
            </a:endParaRPr>
          </a:p>
        </p:txBody>
      </p:sp>
      <p:sp>
        <p:nvSpPr>
          <p:cNvPr id="3" name="Text Placeholder 2"/>
          <p:cNvSpPr>
            <a:spLocks noGrp="1"/>
          </p:cNvSpPr>
          <p:nvPr>
            <p:ph type="body" idx="1"/>
          </p:nvPr>
        </p:nvSpPr>
        <p:spPr>
          <a:xfrm>
            <a:off x="479072" y="2032497"/>
            <a:ext cx="10784408" cy="4319106"/>
          </a:xfrm>
        </p:spPr>
        <p:txBody>
          <a:bodyPr/>
          <a:lstStyle/>
          <a:p>
            <a:pPr algn="just"/>
            <a:r>
              <a:rPr lang="lv-LV" sz="1600" dirty="0">
                <a:latin typeface="Verdana" panose="020B0604030504040204" pitchFamily="34" charset="0"/>
                <a:ea typeface="Verdana" panose="020B0604030504040204" pitchFamily="34" charset="0"/>
              </a:rPr>
              <a:t>	</a:t>
            </a:r>
            <a:r>
              <a:rPr lang="lv-LV" sz="1600" b="1" dirty="0">
                <a:latin typeface="Verdana" panose="020B0604030504040204" pitchFamily="34" charset="0"/>
                <a:ea typeface="Verdana" panose="020B0604030504040204" pitchFamily="34" charset="0"/>
              </a:rPr>
              <a:t>Komplekss atbalsts speciālās izglītības iestādēm</a:t>
            </a:r>
            <a:r>
              <a:rPr lang="lv-LV" sz="1600" dirty="0">
                <a:latin typeface="Verdana" panose="020B0604030504040204" pitchFamily="34" charset="0"/>
                <a:ea typeface="Verdana" panose="020B0604030504040204" pitchFamily="34" charset="0"/>
              </a:rPr>
              <a:t>, veicinot 3864 speciālās izglītības iestāžu izglītojamo vajadzībām un spējām atbilstošas izglītības ieguvi, pilnvērtīgai attīstībai un iekļaušanās dzīvei sabiedrībā.</a:t>
            </a:r>
          </a:p>
          <a:p>
            <a:pPr algn="just"/>
            <a:r>
              <a:rPr lang="lv-LV" sz="1600" dirty="0">
                <a:latin typeface="Verdana" panose="020B0604030504040204" pitchFamily="34" charset="0"/>
                <a:ea typeface="Verdana" panose="020B0604030504040204" pitchFamily="34" charset="0"/>
              </a:rPr>
              <a:t>							</a:t>
            </a:r>
          </a:p>
          <a:p>
            <a:pPr algn="just"/>
            <a:r>
              <a:rPr lang="lv-LV" sz="1600" dirty="0">
                <a:latin typeface="Verdana" panose="020B0604030504040204" pitchFamily="34" charset="0"/>
                <a:ea typeface="Verdana" panose="020B0604030504040204" pitchFamily="34" charset="0"/>
              </a:rPr>
              <a:t>	</a:t>
            </a:r>
            <a:r>
              <a:rPr lang="lv-LV" sz="1600" b="1" dirty="0">
                <a:latin typeface="Verdana" panose="020B0604030504040204" pitchFamily="34" charset="0"/>
                <a:ea typeface="Verdana" panose="020B0604030504040204" pitchFamily="34" charset="0"/>
              </a:rPr>
              <a:t>Projektu īstenošanas rezultātā </a:t>
            </a:r>
            <a:r>
              <a:rPr lang="lv-LV" sz="1600" dirty="0">
                <a:latin typeface="Verdana" panose="020B0604030504040204" pitchFamily="34" charset="0"/>
                <a:ea typeface="Verdana" panose="020B0604030504040204" pitchFamily="34" charset="0"/>
              </a:rPr>
              <a:t>tiks uzlabota mācību vide, tiks veikta izglītības iestāžu teritorijas labiekārtošana, tai skaita sporta aktivitāšu zona, nodrošināts nepieciešamais aprīkojums mācību satura apguvei, kā arī veicināta </a:t>
            </a:r>
            <a:r>
              <a:rPr lang="lv-LV" sz="1600" dirty="0" err="1">
                <a:latin typeface="Verdana" panose="020B0604030504040204" pitchFamily="34" charset="0"/>
                <a:ea typeface="Verdana" panose="020B0604030504040204" pitchFamily="34" charset="0"/>
              </a:rPr>
              <a:t>piekļūstamība</a:t>
            </a:r>
            <a:r>
              <a:rPr lang="lv-LV" sz="1600" dirty="0">
                <a:latin typeface="Verdana" panose="020B0604030504040204" pitchFamily="34" charset="0"/>
                <a:ea typeface="Verdana" panose="020B0604030504040204" pitchFamily="34" charset="0"/>
              </a:rPr>
              <a:t> personām ar invaliditāti – liftu vai pacēlāju izbūve izglītības iestādes iestādē. Iegādāts aprīkojums, kas veicina arī sadzīves un pašaprūpes un patstāvīgo iemaņu uzlabošanu. </a:t>
            </a:r>
          </a:p>
          <a:p>
            <a:pPr algn="just"/>
            <a:r>
              <a:rPr lang="lv-LV" sz="1600" dirty="0">
                <a:latin typeface="Verdana" panose="020B0604030504040204" pitchFamily="34" charset="0"/>
                <a:ea typeface="Verdana" panose="020B0604030504040204" pitchFamily="34" charset="0"/>
              </a:rPr>
              <a:t>	</a:t>
            </a:r>
          </a:p>
          <a:p>
            <a:pPr algn="just"/>
            <a:r>
              <a:rPr lang="lv-LV" sz="1600" b="1" dirty="0">
                <a:latin typeface="Verdana" panose="020B0604030504040204" pitchFamily="34" charset="0"/>
                <a:ea typeface="Verdana" panose="020B0604030504040204" pitchFamily="34" charset="0"/>
              </a:rPr>
              <a:t>	Plānotais rezultāts: </a:t>
            </a:r>
            <a:r>
              <a:rPr lang="lv-LV" sz="1600" dirty="0">
                <a:latin typeface="Verdana" panose="020B0604030504040204" pitchFamily="34" charset="0"/>
                <a:ea typeface="Verdana" panose="020B0604030504040204" pitchFamily="34" charset="0"/>
              </a:rPr>
              <a:t>Uzlabota mācību vide 28 speciālās izglītības iestādēs. </a:t>
            </a:r>
            <a:r>
              <a:rPr lang="lv-LV" sz="1600" b="1" dirty="0">
                <a:latin typeface="Verdana" panose="020B0604030504040204" pitchFamily="34" charset="0"/>
                <a:ea typeface="Verdana" panose="020B0604030504040204" pitchFamily="34" charset="0"/>
              </a:rPr>
              <a:t>CFLA apstiprināti 23 pašvaldību projekta iesniegumi (uz 13.02.2025.)</a:t>
            </a:r>
          </a:p>
          <a:p>
            <a:pPr algn="just"/>
            <a:r>
              <a:rPr lang="lv-LV" sz="1600" dirty="0">
                <a:latin typeface="Verdana" panose="020B0604030504040204" pitchFamily="34" charset="0"/>
                <a:ea typeface="Verdana" panose="020B0604030504040204" pitchFamily="34" charset="0"/>
              </a:rPr>
              <a:t>	</a:t>
            </a:r>
            <a:r>
              <a:rPr lang="lv-LV" sz="1600" b="1" dirty="0">
                <a:latin typeface="Verdana" panose="020B0604030504040204" pitchFamily="34" charset="0"/>
                <a:ea typeface="Verdana" panose="020B0604030504040204" pitchFamily="34" charset="0"/>
              </a:rPr>
              <a:t>Kopējais finansējums: </a:t>
            </a:r>
            <a:r>
              <a:rPr lang="lv-LV" sz="1600" dirty="0">
                <a:latin typeface="Verdana" panose="020B0604030504040204" pitchFamily="34" charset="0"/>
                <a:ea typeface="Verdana" panose="020B0604030504040204" pitchFamily="34" charset="0"/>
              </a:rPr>
              <a:t>16 066 237 </a:t>
            </a:r>
            <a:r>
              <a:rPr lang="lv-LV" sz="1600" dirty="0" err="1">
                <a:latin typeface="Verdana" panose="020B0604030504040204" pitchFamily="34" charset="0"/>
                <a:ea typeface="Verdana" panose="020B0604030504040204" pitchFamily="34" charset="0"/>
              </a:rPr>
              <a:t>euro</a:t>
            </a:r>
            <a:r>
              <a:rPr lang="lv-LV" sz="1600" dirty="0">
                <a:latin typeface="Verdana" panose="020B0604030504040204" pitchFamily="34" charset="0"/>
                <a:ea typeface="Verdana" panose="020B0604030504040204" pitchFamily="34" charset="0"/>
              </a:rPr>
              <a:t>, tai skaitā Eiropas Reģionālās attīstības fonda finansējums 13 656 301 </a:t>
            </a:r>
            <a:r>
              <a:rPr lang="lv-LV" sz="1600" dirty="0" err="1">
                <a:latin typeface="Verdana" panose="020B0604030504040204" pitchFamily="34" charset="0"/>
                <a:ea typeface="Verdana" panose="020B0604030504040204" pitchFamily="34" charset="0"/>
              </a:rPr>
              <a:t>euro</a:t>
            </a:r>
            <a:r>
              <a:rPr lang="lv-LV" sz="1600" dirty="0">
                <a:latin typeface="Verdana" panose="020B0604030504040204" pitchFamily="34" charset="0"/>
                <a:ea typeface="Verdana" panose="020B0604030504040204" pitchFamily="34" charset="0"/>
              </a:rPr>
              <a:t> un pašvaldību līdzfinansējums 2 409 936 </a:t>
            </a:r>
            <a:r>
              <a:rPr lang="lv-LV" sz="1600" dirty="0" err="1">
                <a:latin typeface="Verdana" panose="020B0604030504040204" pitchFamily="34" charset="0"/>
                <a:ea typeface="Verdana" panose="020B0604030504040204" pitchFamily="34" charset="0"/>
              </a:rPr>
              <a:t>euro</a:t>
            </a:r>
            <a:r>
              <a:rPr lang="lv-LV" sz="1600" dirty="0">
                <a:latin typeface="Verdana" panose="020B0604030504040204" pitchFamily="34" charset="0"/>
                <a:ea typeface="Verdana" panose="020B0604030504040204" pitchFamily="34" charset="0"/>
              </a:rPr>
              <a:t>. </a:t>
            </a:r>
          </a:p>
          <a:p>
            <a:pPr algn="just"/>
            <a:endParaRPr lang="en-US" sz="1890" dirty="0"/>
          </a:p>
        </p:txBody>
      </p:sp>
      <p:pic>
        <p:nvPicPr>
          <p:cNvPr id="5" name="Picture 4">
            <a:extLst>
              <a:ext uri="{FF2B5EF4-FFF2-40B4-BE49-F238E27FC236}">
                <a16:creationId xmlns="" xmlns:a16="http://schemas.microsoft.com/office/drawing/2014/main" id="{3DA367F8-EDE6-7541-F1FF-BDF9CEECF8CA}"/>
              </a:ext>
            </a:extLst>
          </p:cNvPr>
          <p:cNvPicPr>
            <a:picLocks noChangeAspect="1"/>
          </p:cNvPicPr>
          <p:nvPr/>
        </p:nvPicPr>
        <p:blipFill>
          <a:blip r:embed="rId3"/>
          <a:stretch>
            <a:fillRect/>
          </a:stretch>
        </p:blipFill>
        <p:spPr>
          <a:xfrm>
            <a:off x="10292192" y="131747"/>
            <a:ext cx="1226707" cy="879760"/>
          </a:xfrm>
          <a:prstGeom prst="rect">
            <a:avLst/>
          </a:prstGeom>
        </p:spPr>
      </p:pic>
      <p:sp>
        <p:nvSpPr>
          <p:cNvPr id="6" name="Rectangle 5">
            <a:extLst>
              <a:ext uri="{FF2B5EF4-FFF2-40B4-BE49-F238E27FC236}">
                <a16:creationId xmlns="" xmlns:a16="http://schemas.microsoft.com/office/drawing/2014/main" id="{8430DE7D-E482-3CA6-FFB1-3E4ED5C7831A}"/>
              </a:ext>
            </a:extLst>
          </p:cNvPr>
          <p:cNvSpPr/>
          <p:nvPr/>
        </p:nvSpPr>
        <p:spPr>
          <a:xfrm>
            <a:off x="1300729" y="541249"/>
            <a:ext cx="8991462" cy="1029688"/>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TextBox 6">
            <a:extLst>
              <a:ext uri="{FF2B5EF4-FFF2-40B4-BE49-F238E27FC236}">
                <a16:creationId xmlns="" xmlns:a16="http://schemas.microsoft.com/office/drawing/2014/main" id="{1521B8ED-FCEC-3639-7181-23B037576A56}"/>
              </a:ext>
            </a:extLst>
          </p:cNvPr>
          <p:cNvSpPr txBox="1"/>
          <p:nvPr/>
        </p:nvSpPr>
        <p:spPr>
          <a:xfrm>
            <a:off x="1433788" y="691177"/>
            <a:ext cx="8991462" cy="790409"/>
          </a:xfrm>
          <a:prstGeom prst="rect">
            <a:avLst/>
          </a:prstGeom>
          <a:noFill/>
        </p:spPr>
        <p:txBody>
          <a:bodyPr wrap="square" rtlCol="0">
            <a:spAutoFit/>
          </a:bodyPr>
          <a:lstStyle/>
          <a:p>
            <a:pPr algn="ctr"/>
            <a:r>
              <a:rPr lang="lv-LV" sz="1512" b="1" dirty="0">
                <a:solidFill>
                  <a:schemeClr val="bg1"/>
                </a:solidFill>
                <a:latin typeface="Verdana" panose="020B0604030504040204" pitchFamily="34" charset="0"/>
                <a:ea typeface="Verdana" panose="020B0604030504040204" pitchFamily="34" charset="0"/>
              </a:rPr>
              <a:t>Eiropas Savienības fondu 4.2.1.3. pasākums «Infrastruktūras un mācību vides pilnveide efektīvas, kvalitatīvas un mūsdienīgas izglītības īstenošanai speciālās izglītības iestādēs»</a:t>
            </a:r>
          </a:p>
        </p:txBody>
      </p:sp>
      <p:sp>
        <p:nvSpPr>
          <p:cNvPr id="8" name="Arrow: Down 7">
            <a:extLst>
              <a:ext uri="{FF2B5EF4-FFF2-40B4-BE49-F238E27FC236}">
                <a16:creationId xmlns="" xmlns:a16="http://schemas.microsoft.com/office/drawing/2014/main" id="{5FD094AA-2B3E-BD5F-9697-93B5FA4F8C89}"/>
              </a:ext>
            </a:extLst>
          </p:cNvPr>
          <p:cNvSpPr/>
          <p:nvPr/>
        </p:nvSpPr>
        <p:spPr>
          <a:xfrm>
            <a:off x="5316947" y="1587821"/>
            <a:ext cx="514467" cy="618696"/>
          </a:xfrm>
          <a:prstGeom prst="downArrow">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Arrow: Down 8">
            <a:extLst>
              <a:ext uri="{FF2B5EF4-FFF2-40B4-BE49-F238E27FC236}">
                <a16:creationId xmlns="" xmlns:a16="http://schemas.microsoft.com/office/drawing/2014/main" id="{80727B7C-C488-AC0C-0F25-8D286406E06B}"/>
              </a:ext>
            </a:extLst>
          </p:cNvPr>
          <p:cNvSpPr/>
          <p:nvPr/>
        </p:nvSpPr>
        <p:spPr>
          <a:xfrm>
            <a:off x="5307469" y="2681159"/>
            <a:ext cx="514467" cy="618696"/>
          </a:xfrm>
          <a:prstGeom prst="downArrow">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13" name="Picture 32">
            <a:extLst>
              <a:ext uri="{FF2B5EF4-FFF2-40B4-BE49-F238E27FC236}">
                <a16:creationId xmlns="" xmlns:a16="http://schemas.microsoft.com/office/drawing/2014/main" id="{4ADC729C-EEE8-E20E-B55E-686FD5675CD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1965" y="6119"/>
            <a:ext cx="887915" cy="1147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210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 xmlns:a16="http://schemas.microsoft.com/office/drawing/2014/main" id="{98AA549C-C1D4-7C48-ABB3-01C1D5BF88CB}"/>
              </a:ext>
            </a:extLst>
          </p:cNvPr>
          <p:cNvPicPr>
            <a:picLocks noGrp="1" noChangeAspect="1"/>
          </p:cNvPicPr>
          <p:nvPr>
            <p:ph type="pic" idx="2"/>
          </p:nvPr>
        </p:nvPicPr>
        <p:blipFill rotWithShape="1">
          <a:blip r:embed="rId3">
            <a:alphaModFix amt="50000"/>
          </a:blip>
          <a:srcRect l="36457" t="-919" r="15991" b="919"/>
          <a:stretch/>
        </p:blipFill>
        <p:spPr>
          <a:xfrm>
            <a:off x="149121" y="1584105"/>
            <a:ext cx="3579656" cy="4896867"/>
          </a:xfrm>
          <a:prstGeom prst="rect">
            <a:avLst/>
          </a:prstGeom>
        </p:spPr>
      </p:pic>
      <p:sp>
        <p:nvSpPr>
          <p:cNvPr id="4" name="Slide Number Placeholder 3">
            <a:extLst>
              <a:ext uri="{FF2B5EF4-FFF2-40B4-BE49-F238E27FC236}">
                <a16:creationId xmlns="" xmlns:a16="http://schemas.microsoft.com/office/drawing/2014/main" id="{1726533B-F615-B379-6E4F-70797E4B78F1}"/>
              </a:ext>
            </a:extLst>
          </p:cNvPr>
          <p:cNvSpPr>
            <a:spLocks noGrp="1"/>
          </p:cNvSpPr>
          <p:nvPr>
            <p:ph type="sldNum" idx="12"/>
          </p:nvPr>
        </p:nvSpPr>
        <p:spPr>
          <a:xfrm>
            <a:off x="582724" y="6205553"/>
            <a:ext cx="369693" cy="275419"/>
          </a:xfrm>
        </p:spPr>
        <p:txBody>
          <a:bodyPr wrap="square" anchor="ctr">
            <a:normAutofit/>
          </a:bodyPr>
          <a:lstStyle/>
          <a:p>
            <a:pPr>
              <a:spcAft>
                <a:spcPts val="567"/>
              </a:spcAft>
            </a:pPr>
            <a:fld id="{00000000-1234-1234-1234-123412341234}" type="slidenum">
              <a:rPr lang="lv-LV" smtClean="0"/>
              <a:pPr>
                <a:spcAft>
                  <a:spcPts val="567"/>
                </a:spcAft>
              </a:pPr>
              <a:t>13</a:t>
            </a:fld>
            <a:endParaRPr lang="lv-LV"/>
          </a:p>
        </p:txBody>
      </p:sp>
      <p:sp>
        <p:nvSpPr>
          <p:cNvPr id="6" name="Title 2">
            <a:extLst>
              <a:ext uri="{FF2B5EF4-FFF2-40B4-BE49-F238E27FC236}">
                <a16:creationId xmlns="" xmlns:a16="http://schemas.microsoft.com/office/drawing/2014/main" id="{4F45A1A6-D2DC-C6C7-4191-14A9095C3D19}"/>
              </a:ext>
            </a:extLst>
          </p:cNvPr>
          <p:cNvSpPr>
            <a:spLocks noGrp="1"/>
          </p:cNvSpPr>
          <p:nvPr>
            <p:ph type="title"/>
          </p:nvPr>
        </p:nvSpPr>
        <p:spPr>
          <a:xfrm>
            <a:off x="1619858" y="328706"/>
            <a:ext cx="9899042" cy="891661"/>
          </a:xfrm>
        </p:spPr>
        <p:txBody>
          <a:bodyPr wrap="square" anchor="ctr">
            <a:noAutofit/>
          </a:bodyPr>
          <a:lstStyle/>
          <a:p>
            <a:pPr>
              <a:lnSpc>
                <a:spcPct val="90000"/>
              </a:lnSpc>
            </a:pPr>
            <a:r>
              <a:rPr lang="lv-LV" sz="2000" dirty="0">
                <a:solidFill>
                  <a:srgbClr val="7030A0"/>
                </a:solidFill>
                <a:latin typeface="Verdana" panose="020B0604030504040204" pitchFamily="34" charset="0"/>
                <a:ea typeface="Verdana" panose="020B0604030504040204" pitchFamily="34" charset="0"/>
              </a:rPr>
              <a:t>ERAF 4.2.1.2. pasākums</a:t>
            </a:r>
            <a:br>
              <a:rPr lang="lv-LV" sz="2000" dirty="0">
                <a:solidFill>
                  <a:srgbClr val="7030A0"/>
                </a:solidFill>
                <a:latin typeface="Verdana" panose="020B0604030504040204" pitchFamily="34" charset="0"/>
                <a:ea typeface="Verdana" panose="020B0604030504040204" pitchFamily="34" charset="0"/>
              </a:rPr>
            </a:br>
            <a:r>
              <a:rPr lang="lv-LV" sz="2000" dirty="0">
                <a:solidFill>
                  <a:srgbClr val="7030A0"/>
                </a:solidFill>
                <a:latin typeface="Verdana" panose="020B0604030504040204" pitchFamily="34" charset="0"/>
                <a:ea typeface="Verdana" panose="020B0604030504040204" pitchFamily="34" charset="0"/>
              </a:rPr>
              <a:t>«Izveidot </a:t>
            </a:r>
            <a:r>
              <a:rPr lang="lv-LV" sz="2000" dirty="0" err="1">
                <a:solidFill>
                  <a:srgbClr val="7030A0"/>
                </a:solidFill>
                <a:latin typeface="Verdana" panose="020B0604030504040204" pitchFamily="34" charset="0"/>
                <a:ea typeface="Verdana" panose="020B0604030504040204" pitchFamily="34" charset="0"/>
              </a:rPr>
              <a:t>asistīvo</a:t>
            </a:r>
            <a:r>
              <a:rPr lang="lv-LV" sz="2000" dirty="0">
                <a:solidFill>
                  <a:srgbClr val="7030A0"/>
                </a:solidFill>
                <a:latin typeface="Verdana" panose="020B0604030504040204" pitchFamily="34" charset="0"/>
                <a:ea typeface="Verdana" panose="020B0604030504040204" pitchFamily="34" charset="0"/>
              </a:rPr>
              <a:t> tehnoloģiju apmaiņas sistēmu izglītības iestādēm»</a:t>
            </a:r>
            <a:r>
              <a:rPr lang="en-US" sz="2400" dirty="0">
                <a:solidFill>
                  <a:srgbClr val="7030A0"/>
                </a:solidFill>
                <a:latin typeface="Verdana" panose="020B0604030504040204" pitchFamily="34" charset="0"/>
                <a:ea typeface="Verdana" panose="020B0604030504040204" pitchFamily="34" charset="0"/>
              </a:rPr>
              <a:t/>
            </a:r>
            <a:br>
              <a:rPr lang="en-US" sz="2400" dirty="0">
                <a:solidFill>
                  <a:srgbClr val="7030A0"/>
                </a:solidFill>
                <a:latin typeface="Verdana" panose="020B0604030504040204" pitchFamily="34" charset="0"/>
                <a:ea typeface="Verdana" panose="020B0604030504040204" pitchFamily="34" charset="0"/>
              </a:rPr>
            </a:br>
            <a:r>
              <a:rPr lang="en-US" sz="2400" dirty="0">
                <a:solidFill>
                  <a:srgbClr val="7030A0"/>
                </a:solidFill>
                <a:latin typeface="Verdana" panose="020B0604030504040204" pitchFamily="34" charset="0"/>
                <a:ea typeface="Verdana" panose="020B0604030504040204" pitchFamily="34" charset="0"/>
              </a:rPr>
              <a:t/>
            </a:r>
            <a:br>
              <a:rPr lang="en-US" sz="2400" dirty="0">
                <a:solidFill>
                  <a:srgbClr val="7030A0"/>
                </a:solidFill>
                <a:latin typeface="Verdana" panose="020B0604030504040204" pitchFamily="34" charset="0"/>
                <a:ea typeface="Verdana" panose="020B0604030504040204" pitchFamily="34" charset="0"/>
              </a:rPr>
            </a:br>
            <a:r>
              <a:rPr lang="en-US" sz="1200" dirty="0">
                <a:solidFill>
                  <a:srgbClr val="7030A0"/>
                </a:solidFill>
                <a:latin typeface="Verdana" panose="020B0604030504040204" pitchFamily="34" charset="0"/>
                <a:ea typeface="Verdana" panose="020B0604030504040204" pitchFamily="34" charset="0"/>
              </a:rPr>
              <a:t>24-TA-3307</a:t>
            </a:r>
          </a:p>
        </p:txBody>
      </p:sp>
      <p:sp>
        <p:nvSpPr>
          <p:cNvPr id="30" name="TextBox 29">
            <a:extLst>
              <a:ext uri="{FF2B5EF4-FFF2-40B4-BE49-F238E27FC236}">
                <a16:creationId xmlns="" xmlns:a16="http://schemas.microsoft.com/office/drawing/2014/main" id="{75282AC6-5EEF-CC72-3C7C-3A7F2299C441}"/>
              </a:ext>
            </a:extLst>
          </p:cNvPr>
          <p:cNvSpPr txBox="1"/>
          <p:nvPr/>
        </p:nvSpPr>
        <p:spPr>
          <a:xfrm>
            <a:off x="4917926" y="1539047"/>
            <a:ext cx="6547985" cy="925125"/>
          </a:xfrm>
          <a:prstGeom prst="rect">
            <a:avLst/>
          </a:prstGeom>
          <a:noFill/>
          <a:ln w="3175">
            <a:solidFill>
              <a:schemeClr val="bg1"/>
            </a:solidFill>
          </a:ln>
        </p:spPr>
        <p:txBody>
          <a:bodyPr wrap="square">
            <a:spAutoFit/>
          </a:bodyPr>
          <a:lstStyle/>
          <a:p>
            <a:pPr>
              <a:lnSpc>
                <a:spcPct val="115000"/>
              </a:lnSpc>
            </a:pPr>
            <a:r>
              <a:rPr lang="lv-LV" sz="1600" b="1" dirty="0">
                <a:solidFill>
                  <a:srgbClr val="7030A0"/>
                </a:solidFill>
                <a:latin typeface="+mn-lt"/>
                <a:ea typeface="Verdana"/>
              </a:rPr>
              <a:t>Mērķis</a:t>
            </a:r>
            <a:r>
              <a:rPr lang="lv-LV" sz="1600" dirty="0">
                <a:solidFill>
                  <a:srgbClr val="7030A0"/>
                </a:solidFill>
                <a:latin typeface="+mn-lt"/>
                <a:ea typeface="Verdana"/>
              </a:rPr>
              <a:t>: </a:t>
            </a:r>
            <a:r>
              <a:rPr lang="lv-LV" sz="1600" b="1" dirty="0">
                <a:solidFill>
                  <a:srgbClr val="7030A0"/>
                </a:solidFill>
                <a:latin typeface="+mn-lt"/>
                <a:ea typeface="Verdana"/>
              </a:rPr>
              <a:t>izveidot</a:t>
            </a:r>
            <a:r>
              <a:rPr lang="lv-LV" sz="1600" dirty="0">
                <a:solidFill>
                  <a:srgbClr val="7030A0"/>
                </a:solidFill>
                <a:latin typeface="+mn-lt"/>
                <a:ea typeface="Verdana"/>
              </a:rPr>
              <a:t> </a:t>
            </a:r>
            <a:r>
              <a:rPr lang="lv-LV" sz="1600" b="1" u="sng" dirty="0">
                <a:solidFill>
                  <a:srgbClr val="7030A0"/>
                </a:solidFill>
                <a:latin typeface="+mn-lt"/>
                <a:ea typeface="Verdana"/>
              </a:rPr>
              <a:t>AST</a:t>
            </a:r>
            <a:r>
              <a:rPr lang="lv-LV" sz="1600" u="sng" dirty="0">
                <a:solidFill>
                  <a:srgbClr val="7030A0"/>
                </a:solidFill>
                <a:latin typeface="+mn-lt"/>
                <a:ea typeface="Verdana"/>
              </a:rPr>
              <a:t> izglītības programmu apguvei </a:t>
            </a:r>
            <a:r>
              <a:rPr lang="lv-LV" sz="1600" b="1" dirty="0">
                <a:solidFill>
                  <a:srgbClr val="7030A0"/>
                </a:solidFill>
                <a:latin typeface="+mn-lt"/>
                <a:ea typeface="Verdana"/>
              </a:rPr>
              <a:t>apmaiņas sistēmu</a:t>
            </a:r>
            <a:r>
              <a:rPr lang="lv-LV" sz="1600" dirty="0">
                <a:solidFill>
                  <a:srgbClr val="7030A0"/>
                </a:solidFill>
                <a:latin typeface="+mn-lt"/>
                <a:ea typeface="Verdana"/>
              </a:rPr>
              <a:t>, lai nodrošinātu </a:t>
            </a:r>
            <a:r>
              <a:rPr lang="lv-LV" sz="1600" dirty="0" err="1">
                <a:solidFill>
                  <a:srgbClr val="7030A0"/>
                </a:solidFill>
                <a:latin typeface="+mn-lt"/>
                <a:ea typeface="Verdana"/>
              </a:rPr>
              <a:t>asistīvo</a:t>
            </a:r>
            <a:r>
              <a:rPr lang="lv-LV" sz="1600" dirty="0">
                <a:solidFill>
                  <a:srgbClr val="7030A0"/>
                </a:solidFill>
                <a:latin typeface="+mn-lt"/>
                <a:ea typeface="Verdana"/>
              </a:rPr>
              <a:t> tehnoloģiju </a:t>
            </a:r>
            <a:r>
              <a:rPr lang="lv-LV" sz="1600" dirty="0" err="1">
                <a:solidFill>
                  <a:srgbClr val="7030A0"/>
                </a:solidFill>
                <a:latin typeface="+mn-lt"/>
                <a:ea typeface="Verdana"/>
              </a:rPr>
              <a:t>piekļūstamību</a:t>
            </a:r>
            <a:r>
              <a:rPr lang="lv-LV" sz="1600" dirty="0">
                <a:solidFill>
                  <a:srgbClr val="7030A0"/>
                </a:solidFill>
                <a:latin typeface="+mn-lt"/>
                <a:ea typeface="Verdana"/>
              </a:rPr>
              <a:t> mērķa grupas izglītojamajiem izglītības programmu apguvei.</a:t>
            </a:r>
            <a:endParaRPr lang="en-US" sz="1600" dirty="0">
              <a:solidFill>
                <a:srgbClr val="7030A0"/>
              </a:solidFill>
              <a:latin typeface="+mn-lt"/>
              <a:ea typeface="Verdana"/>
            </a:endParaRPr>
          </a:p>
        </p:txBody>
      </p:sp>
      <p:sp>
        <p:nvSpPr>
          <p:cNvPr id="35" name="TextBox 34">
            <a:extLst>
              <a:ext uri="{FF2B5EF4-FFF2-40B4-BE49-F238E27FC236}">
                <a16:creationId xmlns="" xmlns:a16="http://schemas.microsoft.com/office/drawing/2014/main" id="{BF7D3457-9623-55AD-9C19-7807414774A9}"/>
              </a:ext>
            </a:extLst>
          </p:cNvPr>
          <p:cNvSpPr txBox="1"/>
          <p:nvPr/>
        </p:nvSpPr>
        <p:spPr>
          <a:xfrm>
            <a:off x="4899998" y="4698577"/>
            <a:ext cx="6242171" cy="584775"/>
          </a:xfrm>
          <a:prstGeom prst="rect">
            <a:avLst/>
          </a:prstGeom>
          <a:noFill/>
          <a:ln w="3175">
            <a:noFill/>
          </a:ln>
        </p:spPr>
        <p:txBody>
          <a:bodyPr wrap="square">
            <a:spAutoFit/>
          </a:bodyPr>
          <a:lstStyle/>
          <a:p>
            <a:r>
              <a:rPr lang="lv-LV" sz="1600" b="1" dirty="0">
                <a:solidFill>
                  <a:srgbClr val="664790"/>
                </a:solidFill>
                <a:latin typeface="+mn-lt"/>
                <a:ea typeface="Verdana"/>
                <a:sym typeface="Verdana"/>
              </a:rPr>
              <a:t>Nacionālais rādītājs</a:t>
            </a:r>
            <a:r>
              <a:rPr lang="lv-LV" sz="1600" dirty="0">
                <a:solidFill>
                  <a:srgbClr val="664790"/>
                </a:solidFill>
                <a:latin typeface="+mn-lt"/>
                <a:ea typeface="Verdana"/>
                <a:sym typeface="Verdana"/>
              </a:rPr>
              <a:t>: līdz 31.12.2027. ir izveidota </a:t>
            </a:r>
            <a:r>
              <a:rPr lang="lv-LV" sz="1600" dirty="0" err="1">
                <a:solidFill>
                  <a:srgbClr val="664790"/>
                </a:solidFill>
                <a:latin typeface="+mn-lt"/>
                <a:ea typeface="Verdana"/>
                <a:sym typeface="Verdana"/>
              </a:rPr>
              <a:t>asistīvo</a:t>
            </a:r>
            <a:r>
              <a:rPr lang="lv-LV" sz="1600" dirty="0">
                <a:solidFill>
                  <a:srgbClr val="664790"/>
                </a:solidFill>
                <a:latin typeface="+mn-lt"/>
                <a:ea typeface="Verdana"/>
                <a:sym typeface="Verdana"/>
              </a:rPr>
              <a:t> tehnoloģiju apmaiņas sistēma izglītības iestādēm</a:t>
            </a:r>
            <a:endParaRPr lang="en-US" sz="1600" dirty="0">
              <a:solidFill>
                <a:srgbClr val="664790"/>
              </a:solidFill>
              <a:latin typeface="+mn-lt"/>
              <a:ea typeface="Verdana"/>
              <a:sym typeface="Verdana"/>
            </a:endParaRPr>
          </a:p>
        </p:txBody>
      </p:sp>
      <p:sp>
        <p:nvSpPr>
          <p:cNvPr id="37" name="TextBox 36">
            <a:extLst>
              <a:ext uri="{FF2B5EF4-FFF2-40B4-BE49-F238E27FC236}">
                <a16:creationId xmlns="" xmlns:a16="http://schemas.microsoft.com/office/drawing/2014/main" id="{185E7D3B-6F5E-E3B6-92A8-A385B71A6249}"/>
              </a:ext>
            </a:extLst>
          </p:cNvPr>
          <p:cNvSpPr txBox="1"/>
          <p:nvPr/>
        </p:nvSpPr>
        <p:spPr>
          <a:xfrm>
            <a:off x="4889707" y="2922206"/>
            <a:ext cx="6046760" cy="830997"/>
          </a:xfrm>
          <a:prstGeom prst="rect">
            <a:avLst/>
          </a:prstGeom>
          <a:noFill/>
          <a:ln w="3175">
            <a:noFill/>
          </a:ln>
        </p:spPr>
        <p:txBody>
          <a:bodyPr wrap="square">
            <a:spAutoFit/>
          </a:bodyPr>
          <a:lstStyle/>
          <a:p>
            <a:pPr>
              <a:buClr>
                <a:schemeClr val="dk1"/>
              </a:buClr>
              <a:buSzPts val="1500"/>
            </a:pPr>
            <a:r>
              <a:rPr lang="lv-LV" sz="1600" b="1" dirty="0">
                <a:solidFill>
                  <a:srgbClr val="7030A0"/>
                </a:solidFill>
                <a:latin typeface="+mn-lt"/>
                <a:ea typeface="Verdana"/>
                <a:cs typeface="Verdana"/>
                <a:sym typeface="Verdana"/>
              </a:rPr>
              <a:t>Finansējums</a:t>
            </a:r>
            <a:r>
              <a:rPr lang="lv-LV" sz="1600" dirty="0">
                <a:solidFill>
                  <a:srgbClr val="7030A0"/>
                </a:solidFill>
                <a:latin typeface="+mn-lt"/>
                <a:ea typeface="Verdana"/>
                <a:cs typeface="Verdana"/>
                <a:sym typeface="Verdana"/>
              </a:rPr>
              <a:t>: 1 740 000 </a:t>
            </a:r>
            <a:r>
              <a:rPr lang="lv-LV" sz="1600" dirty="0" err="1">
                <a:solidFill>
                  <a:srgbClr val="7030A0"/>
                </a:solidFill>
                <a:latin typeface="+mn-lt"/>
                <a:ea typeface="Verdana"/>
                <a:cs typeface="Verdana"/>
                <a:sym typeface="Verdana"/>
              </a:rPr>
              <a:t>euro</a:t>
            </a:r>
            <a:r>
              <a:rPr lang="lv-LV" sz="1600" dirty="0">
                <a:solidFill>
                  <a:srgbClr val="7030A0"/>
                </a:solidFill>
                <a:latin typeface="+mn-lt"/>
                <a:ea typeface="Verdana"/>
                <a:cs typeface="Verdana"/>
                <a:sym typeface="Verdana"/>
              </a:rPr>
              <a:t> (</a:t>
            </a:r>
            <a:r>
              <a:rPr lang="en-US" sz="1600" dirty="0">
                <a:solidFill>
                  <a:srgbClr val="7030A0"/>
                </a:solidFill>
                <a:latin typeface="+mn-lt"/>
                <a:ea typeface="Verdana"/>
                <a:cs typeface="Verdana"/>
                <a:sym typeface="Verdana"/>
              </a:rPr>
              <a:t>t.sk. </a:t>
            </a:r>
            <a:r>
              <a:rPr lang="lv-LV" sz="1600" dirty="0">
                <a:solidFill>
                  <a:srgbClr val="7030A0"/>
                </a:solidFill>
                <a:latin typeface="+mn-lt"/>
                <a:ea typeface="Verdana"/>
                <a:cs typeface="Verdana"/>
                <a:sym typeface="Verdana"/>
              </a:rPr>
              <a:t>elastības finansējuma apjoms 274 442 </a:t>
            </a:r>
            <a:r>
              <a:rPr lang="lv-LV" sz="1600" dirty="0" err="1">
                <a:solidFill>
                  <a:srgbClr val="7030A0"/>
                </a:solidFill>
                <a:latin typeface="+mn-lt"/>
                <a:ea typeface="Verdana"/>
                <a:cs typeface="Verdana"/>
                <a:sym typeface="Verdana"/>
              </a:rPr>
              <a:t>euro</a:t>
            </a:r>
            <a:r>
              <a:rPr lang="lv-LV" sz="1600" dirty="0">
                <a:solidFill>
                  <a:srgbClr val="7030A0"/>
                </a:solidFill>
                <a:latin typeface="+mn-lt"/>
                <a:ea typeface="Verdana"/>
                <a:cs typeface="Verdana"/>
                <a:sym typeface="Verdana"/>
              </a:rPr>
              <a:t>), tai skaitā ERAF 1 479 000  </a:t>
            </a:r>
            <a:r>
              <a:rPr lang="lv-LV" sz="1600" dirty="0" err="1">
                <a:solidFill>
                  <a:srgbClr val="7030A0"/>
                </a:solidFill>
                <a:latin typeface="+mn-lt"/>
                <a:ea typeface="Verdana"/>
                <a:cs typeface="Verdana"/>
                <a:sym typeface="Verdana"/>
              </a:rPr>
              <a:t>euro</a:t>
            </a:r>
            <a:r>
              <a:rPr lang="lv-LV" sz="1600" dirty="0">
                <a:solidFill>
                  <a:srgbClr val="7030A0"/>
                </a:solidFill>
                <a:latin typeface="+mn-lt"/>
                <a:ea typeface="Verdana"/>
                <a:cs typeface="Verdana"/>
                <a:sym typeface="Verdana"/>
              </a:rPr>
              <a:t>  un </a:t>
            </a:r>
            <a:r>
              <a:rPr lang="en-US" sz="1600" dirty="0">
                <a:solidFill>
                  <a:srgbClr val="7030A0"/>
                </a:solidFill>
                <a:latin typeface="+mn-lt"/>
                <a:ea typeface="Verdana"/>
                <a:cs typeface="Verdana"/>
                <a:sym typeface="Verdana"/>
              </a:rPr>
              <a:t>VB </a:t>
            </a:r>
            <a:r>
              <a:rPr lang="lv-LV" sz="1600" dirty="0">
                <a:solidFill>
                  <a:srgbClr val="7030A0"/>
                </a:solidFill>
                <a:latin typeface="+mn-lt"/>
                <a:ea typeface="Verdana"/>
                <a:cs typeface="Verdana"/>
                <a:sym typeface="Verdana"/>
              </a:rPr>
              <a:t>līdzfinansējums 261 000 </a:t>
            </a:r>
            <a:r>
              <a:rPr lang="lv-LV" sz="1600" dirty="0" err="1">
                <a:solidFill>
                  <a:srgbClr val="7030A0"/>
                </a:solidFill>
                <a:latin typeface="+mn-lt"/>
                <a:ea typeface="Verdana"/>
                <a:cs typeface="Verdana"/>
                <a:sym typeface="Verdana"/>
              </a:rPr>
              <a:t>euro</a:t>
            </a:r>
            <a:endParaRPr lang="lv-LV" sz="1600" i="1" dirty="0">
              <a:solidFill>
                <a:srgbClr val="7030A0"/>
              </a:solidFill>
              <a:latin typeface="+mn-lt"/>
            </a:endParaRPr>
          </a:p>
        </p:txBody>
      </p:sp>
      <p:sp>
        <p:nvSpPr>
          <p:cNvPr id="2" name="TextBox 1">
            <a:extLst>
              <a:ext uri="{FF2B5EF4-FFF2-40B4-BE49-F238E27FC236}">
                <a16:creationId xmlns="" xmlns:a16="http://schemas.microsoft.com/office/drawing/2014/main" id="{1ED22944-046D-D7EC-D271-4913FD997E55}"/>
              </a:ext>
            </a:extLst>
          </p:cNvPr>
          <p:cNvSpPr txBox="1"/>
          <p:nvPr/>
        </p:nvSpPr>
        <p:spPr>
          <a:xfrm>
            <a:off x="4889707" y="2522262"/>
            <a:ext cx="6046760" cy="338554"/>
          </a:xfrm>
          <a:prstGeom prst="rect">
            <a:avLst/>
          </a:prstGeom>
          <a:noFill/>
        </p:spPr>
        <p:txBody>
          <a:bodyPr wrap="square" rtlCol="0">
            <a:spAutoFit/>
          </a:bodyPr>
          <a:lstStyle/>
          <a:p>
            <a:r>
              <a:rPr lang="lv-LV" sz="1600" b="1" dirty="0">
                <a:solidFill>
                  <a:srgbClr val="7030A0"/>
                </a:solidFill>
                <a:latin typeface="+mn-lt"/>
                <a:ea typeface="Verdana"/>
              </a:rPr>
              <a:t>Mērķa grupa</a:t>
            </a:r>
            <a:r>
              <a:rPr lang="lv-LV" sz="1600" dirty="0">
                <a:solidFill>
                  <a:srgbClr val="7030A0"/>
                </a:solidFill>
                <a:latin typeface="+mn-lt"/>
                <a:ea typeface="Verdana"/>
              </a:rPr>
              <a:t>: izglītojamie no 5 gadu vecuma līdz 9.klasei.</a:t>
            </a:r>
          </a:p>
        </p:txBody>
      </p:sp>
      <p:sp>
        <p:nvSpPr>
          <p:cNvPr id="8" name="TextBox 7">
            <a:extLst>
              <a:ext uri="{FF2B5EF4-FFF2-40B4-BE49-F238E27FC236}">
                <a16:creationId xmlns="" xmlns:a16="http://schemas.microsoft.com/office/drawing/2014/main" id="{1D72139F-4F86-34E7-352B-6D08AAE2D12A}"/>
              </a:ext>
            </a:extLst>
          </p:cNvPr>
          <p:cNvSpPr txBox="1"/>
          <p:nvPr/>
        </p:nvSpPr>
        <p:spPr>
          <a:xfrm>
            <a:off x="4889707" y="5406132"/>
            <a:ext cx="6242171" cy="1077218"/>
          </a:xfrm>
          <a:prstGeom prst="rect">
            <a:avLst/>
          </a:prstGeom>
          <a:noFill/>
          <a:ln w="3175">
            <a:noFill/>
          </a:ln>
        </p:spPr>
        <p:txBody>
          <a:bodyPr wrap="square">
            <a:spAutoFit/>
          </a:bodyPr>
          <a:lstStyle/>
          <a:p>
            <a:r>
              <a:rPr lang="lv-LV" sz="1600" b="1" dirty="0">
                <a:solidFill>
                  <a:srgbClr val="664790"/>
                </a:solidFill>
                <a:latin typeface="+mn-lt"/>
                <a:ea typeface="Verdana"/>
                <a:sym typeface="Verdana"/>
              </a:rPr>
              <a:t>Laika grafiks</a:t>
            </a:r>
            <a:r>
              <a:rPr lang="lv-LV" sz="1600" dirty="0">
                <a:solidFill>
                  <a:srgbClr val="664790"/>
                </a:solidFill>
                <a:latin typeface="+mn-lt"/>
                <a:ea typeface="Verdana"/>
                <a:sym typeface="Verdana"/>
              </a:rPr>
              <a:t>: </a:t>
            </a:r>
          </a:p>
          <a:p>
            <a:r>
              <a:rPr lang="lv-LV" sz="1600" dirty="0">
                <a:solidFill>
                  <a:srgbClr val="664790"/>
                </a:solidFill>
                <a:latin typeface="+mn-lt"/>
                <a:ea typeface="Verdana"/>
                <a:sym typeface="Verdana"/>
              </a:rPr>
              <a:t>MK noteikumu apstiprināšana – 2025.gada marts</a:t>
            </a:r>
          </a:p>
          <a:p>
            <a:r>
              <a:rPr lang="lv-LV" sz="1600" dirty="0">
                <a:solidFill>
                  <a:srgbClr val="664790"/>
                </a:solidFill>
                <a:latin typeface="+mn-lt"/>
                <a:ea typeface="Verdana"/>
                <a:sym typeface="Verdana"/>
              </a:rPr>
              <a:t>Projektu atlases izsludināšana – 2025.gada 2.ceturksnis</a:t>
            </a:r>
          </a:p>
          <a:p>
            <a:r>
              <a:rPr lang="lv-LV" sz="1600" dirty="0">
                <a:solidFill>
                  <a:srgbClr val="664790"/>
                </a:solidFill>
                <a:latin typeface="+mn-lt"/>
                <a:ea typeface="Verdana"/>
                <a:sym typeface="Verdana"/>
              </a:rPr>
              <a:t>Projekta īstenošanas uzsākšana – 2025.gada 4.ceturksnis</a:t>
            </a:r>
            <a:endParaRPr lang="en-US" sz="1600" dirty="0">
              <a:solidFill>
                <a:srgbClr val="664790"/>
              </a:solidFill>
              <a:latin typeface="+mn-lt"/>
              <a:ea typeface="Verdana"/>
              <a:sym typeface="Verdana"/>
            </a:endParaRPr>
          </a:p>
        </p:txBody>
      </p:sp>
      <p:sp>
        <p:nvSpPr>
          <p:cNvPr id="9" name="TextBox 8">
            <a:extLst>
              <a:ext uri="{FF2B5EF4-FFF2-40B4-BE49-F238E27FC236}">
                <a16:creationId xmlns="" xmlns:a16="http://schemas.microsoft.com/office/drawing/2014/main" id="{23584812-99FA-79E9-66DF-19602C663632}"/>
              </a:ext>
            </a:extLst>
          </p:cNvPr>
          <p:cNvSpPr txBox="1"/>
          <p:nvPr/>
        </p:nvSpPr>
        <p:spPr>
          <a:xfrm>
            <a:off x="4889707" y="3767230"/>
            <a:ext cx="6242171" cy="830997"/>
          </a:xfrm>
          <a:prstGeom prst="rect">
            <a:avLst/>
          </a:prstGeom>
          <a:noFill/>
          <a:ln w="3175">
            <a:noFill/>
          </a:ln>
        </p:spPr>
        <p:txBody>
          <a:bodyPr wrap="square">
            <a:spAutoFit/>
          </a:bodyPr>
          <a:lstStyle/>
          <a:p>
            <a:r>
              <a:rPr lang="lv-LV" sz="1600" b="1" dirty="0">
                <a:solidFill>
                  <a:srgbClr val="664790"/>
                </a:solidFill>
                <a:latin typeface="+mn-lt"/>
                <a:ea typeface="Verdana"/>
                <a:sym typeface="Verdana"/>
              </a:rPr>
              <a:t>Finansējuma saņēmējs</a:t>
            </a:r>
            <a:r>
              <a:rPr lang="lv-LV" sz="1600" dirty="0">
                <a:solidFill>
                  <a:srgbClr val="664790"/>
                </a:solidFill>
                <a:latin typeface="+mn-lt"/>
                <a:ea typeface="Verdana"/>
                <a:sym typeface="Verdana"/>
              </a:rPr>
              <a:t>: VIAA</a:t>
            </a:r>
            <a:r>
              <a:rPr lang="en-US" sz="1600" dirty="0">
                <a:solidFill>
                  <a:srgbClr val="664790"/>
                </a:solidFill>
                <a:latin typeface="+mn-lt"/>
                <a:ea typeface="Verdana"/>
                <a:sym typeface="Verdana"/>
              </a:rPr>
              <a:t> un </a:t>
            </a:r>
            <a:r>
              <a:rPr lang="lv-LV" sz="1600" dirty="0">
                <a:solidFill>
                  <a:srgbClr val="664790"/>
                </a:solidFill>
                <a:latin typeface="+mn-lt"/>
                <a:ea typeface="Verdana"/>
                <a:sym typeface="Verdana"/>
              </a:rPr>
              <a:t>sadarbības partneri – pašvaldības un tiešās pārvaldes iestādes, kas dibinājušas izglītības iestādes; privātās izglītības iestādes; IZM</a:t>
            </a:r>
            <a:endParaRPr lang="en-US" sz="1600" dirty="0">
              <a:solidFill>
                <a:srgbClr val="664790"/>
              </a:solidFill>
              <a:latin typeface="+mn-lt"/>
              <a:ea typeface="Verdana"/>
              <a:sym typeface="Verdana"/>
            </a:endParaRPr>
          </a:p>
        </p:txBody>
      </p:sp>
      <p:grpSp>
        <p:nvGrpSpPr>
          <p:cNvPr id="17" name="Group 16">
            <a:extLst>
              <a:ext uri="{FF2B5EF4-FFF2-40B4-BE49-F238E27FC236}">
                <a16:creationId xmlns="" xmlns:a16="http://schemas.microsoft.com/office/drawing/2014/main" id="{4870FEE2-CFD1-A0E3-3BCC-64048DFB5881}"/>
              </a:ext>
            </a:extLst>
          </p:cNvPr>
          <p:cNvGrpSpPr/>
          <p:nvPr/>
        </p:nvGrpSpPr>
        <p:grpSpPr>
          <a:xfrm>
            <a:off x="3980987" y="1673211"/>
            <a:ext cx="593843" cy="1987134"/>
            <a:chOff x="4028767" y="1053906"/>
            <a:chExt cx="642095" cy="2158420"/>
          </a:xfrm>
          <a:solidFill>
            <a:srgbClr val="7030A0"/>
          </a:solidFill>
        </p:grpSpPr>
        <p:pic>
          <p:nvPicPr>
            <p:cNvPr id="11" name="Graphic 10" descr="Target Audience with solid fill">
              <a:extLst>
                <a:ext uri="{FF2B5EF4-FFF2-40B4-BE49-F238E27FC236}">
                  <a16:creationId xmlns="" xmlns:a16="http://schemas.microsoft.com/office/drawing/2014/main" id="{039A621B-E452-8E27-7FE7-72EA3E0FFD7B}"/>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4028767" y="1798042"/>
              <a:ext cx="642095" cy="693910"/>
            </a:xfrm>
            <a:prstGeom prst="rect">
              <a:avLst/>
            </a:prstGeom>
          </p:spPr>
        </p:pic>
        <p:pic>
          <p:nvPicPr>
            <p:cNvPr id="13" name="Graphic 12" descr="Target with solid fill">
              <a:extLst>
                <a:ext uri="{FF2B5EF4-FFF2-40B4-BE49-F238E27FC236}">
                  <a16:creationId xmlns="" xmlns:a16="http://schemas.microsoft.com/office/drawing/2014/main" id="{3CEE4BA6-4575-AEE5-6662-636949C73316}"/>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4028767" y="1053906"/>
              <a:ext cx="628025" cy="678704"/>
            </a:xfrm>
            <a:prstGeom prst="rect">
              <a:avLst/>
            </a:prstGeom>
          </p:spPr>
        </p:pic>
        <p:pic>
          <p:nvPicPr>
            <p:cNvPr id="15" name="Graphic 14" descr="Euro with solid fill">
              <a:extLst>
                <a:ext uri="{FF2B5EF4-FFF2-40B4-BE49-F238E27FC236}">
                  <a16:creationId xmlns="" xmlns:a16="http://schemas.microsoft.com/office/drawing/2014/main" id="{6396A52B-5901-8872-9BF8-9FDEF2F00D00}"/>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4120148" y="2671173"/>
              <a:ext cx="500744" cy="541153"/>
            </a:xfrm>
            <a:prstGeom prst="rect">
              <a:avLst/>
            </a:prstGeom>
          </p:spPr>
        </p:pic>
      </p:grpSp>
      <p:pic>
        <p:nvPicPr>
          <p:cNvPr id="19" name="Graphic 18" descr="Aspiration with solid fill">
            <a:extLst>
              <a:ext uri="{FF2B5EF4-FFF2-40B4-BE49-F238E27FC236}">
                <a16:creationId xmlns="" xmlns:a16="http://schemas.microsoft.com/office/drawing/2014/main" id="{B9B0F8DB-978A-AE2B-E0EA-C1ABA7D24030}"/>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3980987" y="4624349"/>
            <a:ext cx="593844" cy="593844"/>
          </a:xfrm>
          <a:prstGeom prst="rect">
            <a:avLst/>
          </a:prstGeom>
        </p:spPr>
      </p:pic>
      <p:pic>
        <p:nvPicPr>
          <p:cNvPr id="21" name="Graphic 20" descr="Daily calendar with solid fill">
            <a:extLst>
              <a:ext uri="{FF2B5EF4-FFF2-40B4-BE49-F238E27FC236}">
                <a16:creationId xmlns="" xmlns:a16="http://schemas.microsoft.com/office/drawing/2014/main" id="{9CD30497-8DED-0F2D-7641-9E2663B964D2}"/>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3932031" y="5374942"/>
            <a:ext cx="656105" cy="656105"/>
          </a:xfrm>
          <a:prstGeom prst="rect">
            <a:avLst/>
          </a:prstGeom>
        </p:spPr>
      </p:pic>
      <p:pic>
        <p:nvPicPr>
          <p:cNvPr id="23" name="Graphic 22" descr="Hammer with solid fill">
            <a:extLst>
              <a:ext uri="{FF2B5EF4-FFF2-40B4-BE49-F238E27FC236}">
                <a16:creationId xmlns="" xmlns:a16="http://schemas.microsoft.com/office/drawing/2014/main" id="{E890D22A-7740-6F2E-1B70-E4607E0CBD4E}"/>
              </a:ext>
            </a:extLst>
          </p:cNvPr>
          <p:cNvPicPr>
            <a:picLocks noChangeAspect="1"/>
          </p:cNvPicPr>
          <p:nvPr/>
        </p:nvPicPr>
        <p:blipFill>
          <a:blip r:embed="rId14">
            <a:extLst>
              <a:ext uri="{96DAC541-7B7A-43D3-8B79-37D633B846F1}">
                <asvg:svgBlip xmlns="" xmlns:asvg="http://schemas.microsoft.com/office/drawing/2016/SVG/main" r:embed="rId15"/>
              </a:ext>
            </a:extLst>
          </a:blip>
          <a:stretch>
            <a:fillRect/>
          </a:stretch>
        </p:blipFill>
        <p:spPr>
          <a:xfrm>
            <a:off x="4042755" y="3975872"/>
            <a:ext cx="494334" cy="494334"/>
          </a:xfrm>
          <a:prstGeom prst="rect">
            <a:avLst/>
          </a:prstGeom>
        </p:spPr>
      </p:pic>
      <p:pic>
        <p:nvPicPr>
          <p:cNvPr id="3" name="Picture 32">
            <a:extLst>
              <a:ext uri="{FF2B5EF4-FFF2-40B4-BE49-F238E27FC236}">
                <a16:creationId xmlns="" xmlns:a16="http://schemas.microsoft.com/office/drawing/2014/main" id="{E091770A-67CB-5FA9-E116-BB417A64907F}"/>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49121" y="6119"/>
            <a:ext cx="1130759" cy="146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967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1EA56993-770D-915F-259C-E70BD4761264}"/>
              </a:ext>
            </a:extLst>
          </p:cNvPr>
          <p:cNvSpPr>
            <a:spLocks noGrp="1"/>
          </p:cNvSpPr>
          <p:nvPr>
            <p:ph type="sldNum" idx="12"/>
          </p:nvPr>
        </p:nvSpPr>
        <p:spPr/>
        <p:txBody>
          <a:bodyPr/>
          <a:lstStyle/>
          <a:p>
            <a:fld id="{00000000-1234-1234-1234-123412341234}" type="slidenum">
              <a:rPr lang="lv-LV" smtClean="0"/>
              <a:pPr/>
              <a:t>14</a:t>
            </a:fld>
            <a:endParaRPr lang="lv-LV"/>
          </a:p>
        </p:txBody>
      </p:sp>
      <p:sp>
        <p:nvSpPr>
          <p:cNvPr id="3" name="Title 2">
            <a:extLst>
              <a:ext uri="{FF2B5EF4-FFF2-40B4-BE49-F238E27FC236}">
                <a16:creationId xmlns="" xmlns:a16="http://schemas.microsoft.com/office/drawing/2014/main" id="{337DBB6D-0EFD-C894-89DA-1E370AFB1E1C}"/>
              </a:ext>
            </a:extLst>
          </p:cNvPr>
          <p:cNvSpPr>
            <a:spLocks noGrp="1"/>
          </p:cNvSpPr>
          <p:nvPr>
            <p:ph type="title"/>
          </p:nvPr>
        </p:nvSpPr>
        <p:spPr>
          <a:xfrm>
            <a:off x="1797050" y="234952"/>
            <a:ext cx="9618147" cy="1060265"/>
          </a:xfrm>
        </p:spPr>
        <p:txBody>
          <a:bodyPr>
            <a:noAutofit/>
          </a:bodyPr>
          <a:lstStyle/>
          <a:p>
            <a:r>
              <a:rPr lang="en-US" sz="2000" dirty="0">
                <a:solidFill>
                  <a:srgbClr val="7030A0"/>
                </a:solidFill>
                <a:latin typeface="Verdana" panose="020B0604030504040204" pitchFamily="34" charset="0"/>
                <a:ea typeface="Verdana" panose="020B0604030504040204" pitchFamily="34" charset="0"/>
              </a:rPr>
              <a:t>ERAF 4.2.1.</a:t>
            </a:r>
            <a:r>
              <a:rPr lang="lv-LV" sz="2000" dirty="0">
                <a:solidFill>
                  <a:srgbClr val="7030A0"/>
                </a:solidFill>
                <a:latin typeface="Verdana" panose="020B0604030504040204" pitchFamily="34" charset="0"/>
                <a:ea typeface="Verdana" panose="020B0604030504040204" pitchFamily="34" charset="0"/>
              </a:rPr>
              <a:t>2</a:t>
            </a:r>
            <a:r>
              <a:rPr lang="en-US" sz="2000" dirty="0">
                <a:solidFill>
                  <a:srgbClr val="7030A0"/>
                </a:solidFill>
                <a:latin typeface="Verdana" panose="020B0604030504040204" pitchFamily="34" charset="0"/>
                <a:ea typeface="Verdana" panose="020B0604030504040204" pitchFamily="34" charset="0"/>
              </a:rPr>
              <a:t>. </a:t>
            </a:r>
            <a:r>
              <a:rPr lang="en-US" sz="2000" dirty="0" err="1">
                <a:solidFill>
                  <a:srgbClr val="7030A0"/>
                </a:solidFill>
                <a:latin typeface="Verdana" panose="020B0604030504040204" pitchFamily="34" charset="0"/>
                <a:ea typeface="Verdana" panose="020B0604030504040204" pitchFamily="34" charset="0"/>
              </a:rPr>
              <a:t>pasākum</a:t>
            </a:r>
            <a:r>
              <a:rPr lang="lv-LV" sz="2000" dirty="0">
                <a:solidFill>
                  <a:srgbClr val="7030A0"/>
                </a:solidFill>
                <a:latin typeface="Verdana" panose="020B0604030504040204" pitchFamily="34" charset="0"/>
                <a:ea typeface="Verdana" panose="020B0604030504040204" pitchFamily="34" charset="0"/>
              </a:rPr>
              <a:t>s</a:t>
            </a:r>
            <a:r>
              <a:rPr lang="en-US" sz="2000" dirty="0">
                <a:solidFill>
                  <a:srgbClr val="7030A0"/>
                </a:solidFill>
                <a:latin typeface="Verdana" panose="020B0604030504040204" pitchFamily="34" charset="0"/>
                <a:ea typeface="Verdana" panose="020B0604030504040204" pitchFamily="34" charset="0"/>
              </a:rPr>
              <a:t/>
            </a:r>
            <a:br>
              <a:rPr lang="en-US" sz="2000" dirty="0">
                <a:solidFill>
                  <a:srgbClr val="7030A0"/>
                </a:solidFill>
                <a:latin typeface="Verdana" panose="020B0604030504040204" pitchFamily="34" charset="0"/>
                <a:ea typeface="Verdana" panose="020B0604030504040204" pitchFamily="34" charset="0"/>
              </a:rPr>
            </a:br>
            <a:r>
              <a:rPr lang="lv-LV" sz="2000" dirty="0">
                <a:solidFill>
                  <a:srgbClr val="7030A0"/>
                </a:solidFill>
                <a:latin typeface="Verdana" panose="020B0604030504040204" pitchFamily="34" charset="0"/>
                <a:ea typeface="Verdana" panose="020B0604030504040204" pitchFamily="34" charset="0"/>
              </a:rPr>
              <a:t>«Izveidot </a:t>
            </a:r>
            <a:r>
              <a:rPr lang="lv-LV" sz="2000" dirty="0" err="1">
                <a:solidFill>
                  <a:srgbClr val="7030A0"/>
                </a:solidFill>
                <a:latin typeface="Verdana" panose="020B0604030504040204" pitchFamily="34" charset="0"/>
                <a:ea typeface="Verdana" panose="020B0604030504040204" pitchFamily="34" charset="0"/>
              </a:rPr>
              <a:t>asistīvo</a:t>
            </a:r>
            <a:r>
              <a:rPr lang="lv-LV" sz="2000" dirty="0">
                <a:solidFill>
                  <a:srgbClr val="7030A0"/>
                </a:solidFill>
                <a:latin typeface="Verdana" panose="020B0604030504040204" pitchFamily="34" charset="0"/>
                <a:ea typeface="Verdana" panose="020B0604030504040204" pitchFamily="34" charset="0"/>
              </a:rPr>
              <a:t> tehnoloģiju apmaiņas sistēmu izglītības iestādēm»</a:t>
            </a:r>
            <a:br>
              <a:rPr lang="lv-LV" sz="2000" dirty="0">
                <a:solidFill>
                  <a:srgbClr val="7030A0"/>
                </a:solidFill>
                <a:latin typeface="Verdana" panose="020B0604030504040204" pitchFamily="34" charset="0"/>
                <a:ea typeface="Verdana" panose="020B0604030504040204" pitchFamily="34" charset="0"/>
              </a:rPr>
            </a:br>
            <a:r>
              <a:rPr lang="lv-LV" sz="2000" dirty="0">
                <a:solidFill>
                  <a:srgbClr val="7030A0"/>
                </a:solidFill>
                <a:latin typeface="Verdana" panose="020B0604030504040204" pitchFamily="34" charset="0"/>
                <a:ea typeface="Verdana" panose="020B0604030504040204" pitchFamily="34" charset="0"/>
              </a:rPr>
              <a:t/>
            </a:r>
            <a:br>
              <a:rPr lang="lv-LV" sz="2000" dirty="0">
                <a:solidFill>
                  <a:srgbClr val="7030A0"/>
                </a:solidFill>
                <a:latin typeface="Verdana" panose="020B0604030504040204" pitchFamily="34" charset="0"/>
                <a:ea typeface="Verdana" panose="020B0604030504040204" pitchFamily="34" charset="0"/>
              </a:rPr>
            </a:br>
            <a:r>
              <a:rPr lang="lv-LV" sz="2000" dirty="0">
                <a:solidFill>
                  <a:srgbClr val="7030A0"/>
                </a:solidFill>
                <a:latin typeface="Verdana" panose="020B0604030504040204" pitchFamily="34" charset="0"/>
                <a:ea typeface="Verdana" panose="020B0604030504040204" pitchFamily="34" charset="0"/>
              </a:rPr>
              <a:t>Projekta indikatīvā ieviešanas shēma</a:t>
            </a:r>
            <a:endParaRPr lang="en-US" sz="2000" dirty="0">
              <a:solidFill>
                <a:srgbClr val="7030A0"/>
              </a:solidFill>
              <a:latin typeface="Verdana" panose="020B0604030504040204" pitchFamily="34" charset="0"/>
              <a:ea typeface="Verdana" panose="020B0604030504040204" pitchFamily="34" charset="0"/>
            </a:endParaRPr>
          </a:p>
        </p:txBody>
      </p:sp>
      <p:graphicFrame>
        <p:nvGraphicFramePr>
          <p:cNvPr id="4" name="Diagram 3">
            <a:extLst>
              <a:ext uri="{FF2B5EF4-FFF2-40B4-BE49-F238E27FC236}">
                <a16:creationId xmlns="" xmlns:a16="http://schemas.microsoft.com/office/drawing/2014/main" id="{CA34D195-6DAE-8CD2-14CC-6FF272648074}"/>
              </a:ext>
            </a:extLst>
          </p:cNvPr>
          <p:cNvGraphicFramePr/>
          <p:nvPr>
            <p:extLst>
              <p:ext uri="{D42A27DB-BD31-4B8C-83A1-F6EECF244321}">
                <p14:modId xmlns:p14="http://schemas.microsoft.com/office/powerpoint/2010/main" val="2310215236"/>
              </p:ext>
            </p:extLst>
          </p:nvPr>
        </p:nvGraphicFramePr>
        <p:xfrm>
          <a:off x="3521982" y="1966599"/>
          <a:ext cx="6569596" cy="4378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 xmlns:a16="http://schemas.microsoft.com/office/drawing/2014/main" id="{1846184C-07E7-B4FA-5370-312326C8A03C}"/>
              </a:ext>
            </a:extLst>
          </p:cNvPr>
          <p:cNvSpPr/>
          <p:nvPr/>
        </p:nvSpPr>
        <p:spPr>
          <a:xfrm>
            <a:off x="471695" y="2603067"/>
            <a:ext cx="2130342" cy="3105828"/>
          </a:xfrm>
          <a:prstGeom prst="rect">
            <a:avLst/>
          </a:prstGeom>
          <a:solidFill>
            <a:schemeClr val="bg1">
              <a:lumMod val="8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1528" tIns="121528" rIns="121528" bIns="121528" numCol="1" spcCol="1270" anchor="ctr" anchorCtr="0">
            <a:noAutofit/>
          </a:bodyPr>
          <a:lstStyle/>
          <a:p>
            <a:pPr algn="ctr" defTabSz="839927">
              <a:lnSpc>
                <a:spcPct val="90000"/>
              </a:lnSpc>
              <a:spcBef>
                <a:spcPct val="0"/>
              </a:spcBef>
              <a:spcAft>
                <a:spcPct val="35000"/>
              </a:spcAft>
            </a:pPr>
            <a:r>
              <a:rPr lang="lv-LV" sz="1701" kern="1200" dirty="0">
                <a:solidFill>
                  <a:schemeClr val="accent1">
                    <a:lumMod val="50000"/>
                  </a:schemeClr>
                </a:solidFill>
                <a:latin typeface="Verdana" panose="020B0604030504040204" pitchFamily="34" charset="0"/>
                <a:ea typeface="Verdana" panose="020B0604030504040204" pitchFamily="34" charset="0"/>
              </a:rPr>
              <a:t>IZSTRĀDĀT AST APMAIŅAS SISTĒMAS PRINCIPUS</a:t>
            </a:r>
          </a:p>
          <a:p>
            <a:pPr algn="ctr" defTabSz="839927">
              <a:lnSpc>
                <a:spcPct val="90000"/>
              </a:lnSpc>
              <a:spcBef>
                <a:spcPct val="0"/>
              </a:spcBef>
              <a:spcAft>
                <a:spcPct val="35000"/>
              </a:spcAft>
            </a:pPr>
            <a:endParaRPr lang="lv-LV" sz="1701" kern="1200" dirty="0">
              <a:solidFill>
                <a:schemeClr val="accent1">
                  <a:lumMod val="50000"/>
                </a:schemeClr>
              </a:solidFill>
              <a:latin typeface="Verdana" panose="020B0604030504040204" pitchFamily="34" charset="0"/>
              <a:ea typeface="Verdana" panose="020B0604030504040204" pitchFamily="34" charset="0"/>
            </a:endParaRPr>
          </a:p>
          <a:p>
            <a:pPr algn="ctr" defTabSz="839927">
              <a:lnSpc>
                <a:spcPct val="90000"/>
              </a:lnSpc>
              <a:spcBef>
                <a:spcPct val="0"/>
              </a:spcBef>
              <a:spcAft>
                <a:spcPct val="35000"/>
              </a:spcAft>
            </a:pPr>
            <a:r>
              <a:rPr lang="lv-LV" sz="1701" kern="1200" dirty="0">
                <a:solidFill>
                  <a:schemeClr val="accent1">
                    <a:lumMod val="50000"/>
                  </a:schemeClr>
                </a:solidFill>
                <a:latin typeface="Verdana" panose="020B0604030504040204" pitchFamily="34" charset="0"/>
                <a:ea typeface="Verdana" panose="020B0604030504040204" pitchFamily="34" charset="0"/>
              </a:rPr>
              <a:t>UN</a:t>
            </a:r>
          </a:p>
          <a:p>
            <a:pPr algn="ctr" defTabSz="839927">
              <a:lnSpc>
                <a:spcPct val="90000"/>
              </a:lnSpc>
              <a:spcBef>
                <a:spcPct val="0"/>
              </a:spcBef>
              <a:spcAft>
                <a:spcPct val="35000"/>
              </a:spcAft>
            </a:pPr>
            <a:endParaRPr lang="lv-LV" sz="1701" kern="1200" dirty="0">
              <a:solidFill>
                <a:schemeClr val="accent1">
                  <a:lumMod val="50000"/>
                </a:schemeClr>
              </a:solidFill>
              <a:latin typeface="Verdana" panose="020B0604030504040204" pitchFamily="34" charset="0"/>
              <a:ea typeface="Verdana" panose="020B0604030504040204" pitchFamily="34" charset="0"/>
            </a:endParaRPr>
          </a:p>
          <a:p>
            <a:pPr algn="ctr" defTabSz="839927">
              <a:lnSpc>
                <a:spcPct val="90000"/>
              </a:lnSpc>
              <a:spcBef>
                <a:spcPct val="0"/>
              </a:spcBef>
              <a:spcAft>
                <a:spcPct val="35000"/>
              </a:spcAft>
            </a:pPr>
            <a:r>
              <a:rPr lang="lv-LV" sz="1701" kern="1200" dirty="0">
                <a:solidFill>
                  <a:schemeClr val="accent1">
                    <a:lumMod val="50000"/>
                  </a:schemeClr>
                </a:solidFill>
                <a:latin typeface="Verdana" panose="020B0604030504040204" pitchFamily="34" charset="0"/>
                <a:ea typeface="Verdana" panose="020B0604030504040204" pitchFamily="34" charset="0"/>
              </a:rPr>
              <a:t> IZMĒĢINĀT TOS</a:t>
            </a:r>
            <a:endParaRPr lang="en-GB" sz="1701" kern="1200" dirty="0">
              <a:solidFill>
                <a:schemeClr val="accent1">
                  <a:lumMod val="50000"/>
                </a:schemeClr>
              </a:solidFill>
              <a:latin typeface="Verdana" panose="020B0604030504040204" pitchFamily="34" charset="0"/>
              <a:ea typeface="Verdana" panose="020B0604030504040204" pitchFamily="34" charset="0"/>
            </a:endParaRPr>
          </a:p>
        </p:txBody>
      </p:sp>
      <p:sp>
        <p:nvSpPr>
          <p:cNvPr id="8" name="Rectangle 7">
            <a:extLst>
              <a:ext uri="{FF2B5EF4-FFF2-40B4-BE49-F238E27FC236}">
                <a16:creationId xmlns="" xmlns:a16="http://schemas.microsoft.com/office/drawing/2014/main" id="{8D65E8C2-7188-81B0-22A6-8241790D3FEC}"/>
              </a:ext>
            </a:extLst>
          </p:cNvPr>
          <p:cNvSpPr/>
          <p:nvPr/>
        </p:nvSpPr>
        <p:spPr>
          <a:xfrm>
            <a:off x="9258830" y="1737492"/>
            <a:ext cx="2156366" cy="1731150"/>
          </a:xfrm>
          <a:prstGeom prst="rect">
            <a:avLst/>
          </a:prstGeom>
          <a:solidFill>
            <a:schemeClr val="bg1">
              <a:lumMod val="8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1528" tIns="121528" rIns="121528" bIns="121528" numCol="1" spcCol="1270" anchor="ctr" anchorCtr="0">
            <a:noAutofit/>
          </a:bodyPr>
          <a:lstStyle/>
          <a:p>
            <a:pPr algn="ctr" defTabSz="839927">
              <a:lnSpc>
                <a:spcPct val="90000"/>
              </a:lnSpc>
              <a:spcBef>
                <a:spcPct val="0"/>
              </a:spcBef>
              <a:spcAft>
                <a:spcPct val="35000"/>
              </a:spcAft>
            </a:pPr>
            <a:r>
              <a:rPr lang="lv-LV" sz="1701" kern="1200" dirty="0">
                <a:solidFill>
                  <a:schemeClr val="accent1">
                    <a:lumMod val="50000"/>
                  </a:schemeClr>
                </a:solidFill>
                <a:latin typeface="Verdana" panose="020B0604030504040204" pitchFamily="34" charset="0"/>
                <a:ea typeface="Verdana" panose="020B0604030504040204" pitchFamily="34" charset="0"/>
              </a:rPr>
              <a:t>Tiešais atbalsts izglītojamajiem</a:t>
            </a:r>
            <a:endParaRPr lang="en-GB" sz="1701" kern="1200" dirty="0">
              <a:solidFill>
                <a:schemeClr val="accent1">
                  <a:lumMod val="50000"/>
                </a:schemeClr>
              </a:solidFill>
              <a:latin typeface="Verdana" panose="020B0604030504040204" pitchFamily="34" charset="0"/>
              <a:ea typeface="Verdana" panose="020B0604030504040204" pitchFamily="34" charset="0"/>
            </a:endParaRPr>
          </a:p>
        </p:txBody>
      </p:sp>
      <p:sp>
        <p:nvSpPr>
          <p:cNvPr id="10" name="Left Brace 9">
            <a:extLst>
              <a:ext uri="{FF2B5EF4-FFF2-40B4-BE49-F238E27FC236}">
                <a16:creationId xmlns="" xmlns:a16="http://schemas.microsoft.com/office/drawing/2014/main" id="{5E8E7327-6066-3106-9038-CDE83BDA96B1}"/>
              </a:ext>
            </a:extLst>
          </p:cNvPr>
          <p:cNvSpPr/>
          <p:nvPr/>
        </p:nvSpPr>
        <p:spPr>
          <a:xfrm>
            <a:off x="2817159" y="2240861"/>
            <a:ext cx="534806" cy="3830240"/>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cxnSp>
        <p:nvCxnSpPr>
          <p:cNvPr id="17" name="Connector: Elbow 16">
            <a:extLst>
              <a:ext uri="{FF2B5EF4-FFF2-40B4-BE49-F238E27FC236}">
                <a16:creationId xmlns="" xmlns:a16="http://schemas.microsoft.com/office/drawing/2014/main" id="{EF8AA197-C5AD-4FFF-20F4-B8E0EF489CAC}"/>
              </a:ext>
            </a:extLst>
          </p:cNvPr>
          <p:cNvCxnSpPr>
            <a:stCxn id="8" idx="2"/>
          </p:cNvCxnSpPr>
          <p:nvPr/>
        </p:nvCxnSpPr>
        <p:spPr>
          <a:xfrm rot="5400000">
            <a:off x="9370172" y="3858682"/>
            <a:ext cx="1356882" cy="576802"/>
          </a:xfrm>
          <a:prstGeom prst="bentConnector3">
            <a:avLst>
              <a:gd name="adj1" fmla="val 100026"/>
            </a:avLst>
          </a:prstGeom>
          <a:ln>
            <a:tailEnd type="triangle"/>
          </a:ln>
        </p:spPr>
        <p:style>
          <a:lnRef idx="3">
            <a:schemeClr val="dk1"/>
          </a:lnRef>
          <a:fillRef idx="0">
            <a:schemeClr val="dk1"/>
          </a:fillRef>
          <a:effectRef idx="2">
            <a:schemeClr val="dk1"/>
          </a:effectRef>
          <a:fontRef idx="minor">
            <a:schemeClr val="tx1"/>
          </a:fontRef>
        </p:style>
      </p:cxnSp>
      <p:pic>
        <p:nvPicPr>
          <p:cNvPr id="5" name="Picture 32">
            <a:extLst>
              <a:ext uri="{FF2B5EF4-FFF2-40B4-BE49-F238E27FC236}">
                <a16:creationId xmlns="" xmlns:a16="http://schemas.microsoft.com/office/drawing/2014/main" id="{73974C49-B3B0-3532-8B4A-9611D167FB7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1965" y="6119"/>
            <a:ext cx="887915" cy="1147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8221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4240"/>
            <a:ext cx="11446906" cy="1543402"/>
          </a:xfrm>
        </p:spPr>
        <p:txBody>
          <a:bodyPr>
            <a:normAutofit/>
          </a:bodyPr>
          <a:lstStyle/>
          <a:p>
            <a:pPr algn="ctr"/>
            <a:r>
              <a:rPr lang="lv-LV" sz="2400" dirty="0">
                <a:solidFill>
                  <a:srgbClr val="7030A0"/>
                </a:solidFill>
                <a:latin typeface="Verdana" panose="020B0604030504040204" pitchFamily="34" charset="0"/>
                <a:ea typeface="Verdana" panose="020B0604030504040204" pitchFamily="34" charset="0"/>
              </a:rPr>
              <a:t/>
            </a:r>
            <a:br>
              <a:rPr lang="lv-LV" sz="2400" dirty="0">
                <a:solidFill>
                  <a:srgbClr val="7030A0"/>
                </a:solidFill>
                <a:latin typeface="Verdana" panose="020B0604030504040204" pitchFamily="34" charset="0"/>
                <a:ea typeface="Verdana" panose="020B0604030504040204" pitchFamily="34" charset="0"/>
              </a:rPr>
            </a:br>
            <a:r>
              <a:rPr lang="lv-LV" sz="2400" dirty="0">
                <a:solidFill>
                  <a:srgbClr val="7030A0"/>
                </a:solidFill>
                <a:latin typeface="Verdana" panose="020B0604030504040204" pitchFamily="34" charset="0"/>
                <a:ea typeface="Verdana" panose="020B0604030504040204" pitchFamily="34" charset="0"/>
              </a:rPr>
              <a:t>Atbalsts izglītojamajiem projektā </a:t>
            </a:r>
            <a:br>
              <a:rPr lang="lv-LV" sz="2400" dirty="0">
                <a:solidFill>
                  <a:srgbClr val="7030A0"/>
                </a:solidFill>
                <a:latin typeface="Verdana" panose="020B0604030504040204" pitchFamily="34" charset="0"/>
                <a:ea typeface="Verdana" panose="020B0604030504040204" pitchFamily="34" charset="0"/>
              </a:rPr>
            </a:br>
            <a:r>
              <a:rPr lang="lv-LV" sz="2400" dirty="0">
                <a:solidFill>
                  <a:srgbClr val="7030A0"/>
                </a:solidFill>
                <a:latin typeface="Verdana" panose="020B0604030504040204" pitchFamily="34" charset="0"/>
                <a:ea typeface="Verdana" panose="020B0604030504040204" pitchFamily="34" charset="0"/>
              </a:rPr>
              <a:t>Nr. 4.2.3.1/1/24/I/001 “Skola ‒ kopienā”</a:t>
            </a:r>
            <a:endParaRPr lang="en-US" sz="2400" dirty="0">
              <a:solidFill>
                <a:srgbClr val="7030A0"/>
              </a:solidFill>
              <a:latin typeface="Verdana" panose="020B0604030504040204" pitchFamily="34" charset="0"/>
              <a:ea typeface="Verdana" panose="020B0604030504040204" pitchFamily="34" charset="0"/>
            </a:endParaRPr>
          </a:p>
        </p:txBody>
      </p:sp>
      <p:sp>
        <p:nvSpPr>
          <p:cNvPr id="3" name="Text Placeholder 2"/>
          <p:cNvSpPr>
            <a:spLocks noGrp="1"/>
          </p:cNvSpPr>
          <p:nvPr>
            <p:ph type="body" idx="1"/>
          </p:nvPr>
        </p:nvSpPr>
        <p:spPr>
          <a:xfrm>
            <a:off x="339743" y="2035727"/>
            <a:ext cx="10784408" cy="4319106"/>
          </a:xfrm>
          <a:ln>
            <a:solidFill>
              <a:schemeClr val="bg1"/>
            </a:solidFill>
          </a:ln>
        </p:spPr>
        <p:txBody>
          <a:bodyPr>
            <a:normAutofit fontScale="92500" lnSpcReduction="20000"/>
          </a:bodyPr>
          <a:lstStyle/>
          <a:p>
            <a:pPr algn="just"/>
            <a:r>
              <a:rPr lang="lv-LV" sz="1512" dirty="0">
                <a:latin typeface="Verdana" panose="020B0604030504040204" pitchFamily="34" charset="0"/>
                <a:ea typeface="Verdana" panose="020B0604030504040204" pitchFamily="34" charset="0"/>
              </a:rPr>
              <a:t>	</a:t>
            </a:r>
          </a:p>
          <a:p>
            <a:pPr algn="just"/>
            <a:endParaRPr lang="lv-LV" sz="1512" b="1" dirty="0">
              <a:latin typeface="Verdana" panose="020B0604030504040204" pitchFamily="34" charset="0"/>
              <a:ea typeface="Verdana" panose="020B0604030504040204" pitchFamily="34" charset="0"/>
            </a:endParaRPr>
          </a:p>
          <a:p>
            <a:pPr algn="just"/>
            <a:r>
              <a:rPr lang="lv-LV" sz="1512" b="1" dirty="0">
                <a:latin typeface="Verdana" panose="020B0604030504040204" pitchFamily="34" charset="0"/>
                <a:ea typeface="Verdana" panose="020B0604030504040204" pitchFamily="34" charset="0"/>
              </a:rPr>
              <a:t>	</a:t>
            </a:r>
            <a:r>
              <a:rPr lang="lv-LV" sz="1700" b="1" dirty="0">
                <a:latin typeface="Verdana" panose="020B0604030504040204" pitchFamily="34" charset="0"/>
                <a:ea typeface="Verdana" panose="020B0604030504040204" pitchFamily="34" charset="0"/>
              </a:rPr>
              <a:t>Projekta mērķis </a:t>
            </a:r>
            <a:r>
              <a:rPr lang="lv-LV" sz="1700" dirty="0">
                <a:latin typeface="Verdana" panose="020B0604030504040204" pitchFamily="34" charset="0"/>
                <a:ea typeface="Verdana" panose="020B0604030504040204" pitchFamily="34" charset="0"/>
              </a:rPr>
              <a:t>ir attīstīt integrētu skolas – kopienas jeb pašvaldības izglītības ekosistēmas pieeju, veicinot starpinstitūciju sadarbību un izglītojamā vecāku iesaisti izglītības procesā, lai nodrošinātu koordinētu rīcību sociālās atstumtības un priekšlaicīgas mācību pārtraukšanas riska samazināšanai izglītojamiem un sekmētu vispārējās pamatizglītības un vidējās izglītības satura apguvi.</a:t>
            </a:r>
          </a:p>
          <a:p>
            <a:pPr algn="just"/>
            <a:r>
              <a:rPr lang="lv-LV" sz="1700" dirty="0">
                <a:latin typeface="Verdana" panose="020B0604030504040204" pitchFamily="34" charset="0"/>
                <a:ea typeface="Verdana" panose="020B0604030504040204" pitchFamily="34" charset="0"/>
              </a:rPr>
              <a:t>							</a:t>
            </a:r>
          </a:p>
          <a:p>
            <a:pPr algn="just"/>
            <a:r>
              <a:rPr lang="lv-LV" sz="1700" dirty="0">
                <a:latin typeface="Verdana" panose="020B0604030504040204" pitchFamily="34" charset="0"/>
                <a:ea typeface="Verdana" panose="020B0604030504040204" pitchFamily="34" charset="0"/>
              </a:rPr>
              <a:t>	</a:t>
            </a:r>
          </a:p>
          <a:p>
            <a:pPr algn="just"/>
            <a:r>
              <a:rPr lang="lv-LV" sz="1700" dirty="0">
                <a:latin typeface="Verdana" panose="020B0604030504040204" pitchFamily="34" charset="0"/>
                <a:ea typeface="Verdana" panose="020B0604030504040204" pitchFamily="34" charset="0"/>
              </a:rPr>
              <a:t>	</a:t>
            </a:r>
            <a:r>
              <a:rPr lang="lv-LV" sz="1700" b="1" dirty="0">
                <a:latin typeface="Verdana" panose="020B0604030504040204" pitchFamily="34" charset="0"/>
                <a:ea typeface="Verdana" panose="020B0604030504040204" pitchFamily="34" charset="0"/>
              </a:rPr>
              <a:t>Projekta ietvaros sniegtais </a:t>
            </a:r>
            <a:r>
              <a:rPr lang="lv-LV" sz="1700" dirty="0">
                <a:latin typeface="Verdana" panose="020B0604030504040204" pitchFamily="34" charset="0"/>
                <a:ea typeface="Verdana" panose="020B0604030504040204" pitchFamily="34" charset="0"/>
              </a:rPr>
              <a:t>atbalsts paredz veicināt vienlīdzīgu piekļuvi kvalitatīvai un iekļaujošai izglītībai pašvaldībās, jo īpaši nelabvēlīgā situācijā esošiem bērniem un jauniešiem.</a:t>
            </a:r>
          </a:p>
          <a:p>
            <a:r>
              <a:rPr lang="lv-LV" sz="1700" dirty="0">
                <a:latin typeface="Verdana" panose="020B0604030504040204" pitchFamily="34" charset="0"/>
                <a:ea typeface="Verdana" panose="020B0604030504040204" pitchFamily="34" charset="0"/>
              </a:rPr>
              <a:t>		</a:t>
            </a:r>
          </a:p>
          <a:p>
            <a:r>
              <a:rPr lang="lv-LV" sz="1700" dirty="0">
                <a:latin typeface="Verdana" panose="020B0604030504040204" pitchFamily="34" charset="0"/>
                <a:ea typeface="Verdana" panose="020B0604030504040204" pitchFamily="34" charset="0"/>
              </a:rPr>
              <a:t>	</a:t>
            </a:r>
            <a:r>
              <a:rPr lang="en-US" sz="1700" dirty="0">
                <a:latin typeface="Verdana" panose="020B0604030504040204" pitchFamily="34" charset="0"/>
                <a:ea typeface="Verdana" panose="020B0604030504040204" pitchFamily="34" charset="0"/>
              </a:rPr>
              <a:t>	</a:t>
            </a:r>
            <a:r>
              <a:rPr lang="lv-LV" sz="1700" b="1" dirty="0">
                <a:latin typeface="Verdana" panose="020B0604030504040204" pitchFamily="34" charset="0"/>
                <a:ea typeface="Verdana" panose="020B0604030504040204" pitchFamily="34" charset="0"/>
              </a:rPr>
              <a:t>Mērķa grupa: </a:t>
            </a:r>
            <a:r>
              <a:rPr lang="lv-LV" sz="1700" dirty="0">
                <a:latin typeface="Verdana" panose="020B0604030504040204" pitchFamily="34" charset="0"/>
                <a:ea typeface="Verdana" panose="020B0604030504040204" pitchFamily="34" charset="0"/>
              </a:rPr>
              <a:t>Vispārējās izglītības iestāžu izglītojamie no 1. līdz 12. klasei; Profesionālās </a:t>
            </a:r>
            <a:r>
              <a:rPr lang="en-US" sz="1700" dirty="0">
                <a:latin typeface="Verdana" panose="020B0604030504040204" pitchFamily="34" charset="0"/>
                <a:ea typeface="Verdana" panose="020B0604030504040204" pitchFamily="34" charset="0"/>
              </a:rPr>
              <a:t>	</a:t>
            </a:r>
            <a:r>
              <a:rPr lang="lv-LV" sz="1700" dirty="0">
                <a:latin typeface="Verdana" panose="020B0604030504040204" pitchFamily="34" charset="0"/>
                <a:ea typeface="Verdana" panose="020B0604030504040204" pitchFamily="34" charset="0"/>
              </a:rPr>
              <a:t>izglītības iestāžu izglītojamie no 1. līdz 4. kursam.</a:t>
            </a:r>
            <a:endParaRPr lang="en-US" sz="1700" dirty="0">
              <a:latin typeface="Verdana" panose="020B0604030504040204" pitchFamily="34" charset="0"/>
              <a:ea typeface="Verdana" panose="020B0604030504040204" pitchFamily="34" charset="0"/>
            </a:endParaRPr>
          </a:p>
          <a:p>
            <a:endParaRPr lang="lv-LV" sz="1700" dirty="0">
              <a:latin typeface="Verdana" panose="020B0604030504040204" pitchFamily="34" charset="0"/>
              <a:ea typeface="Verdana" panose="020B0604030504040204" pitchFamily="34" charset="0"/>
            </a:endParaRPr>
          </a:p>
          <a:p>
            <a:pPr marL="0" indent="0">
              <a:lnSpc>
                <a:spcPct val="150000"/>
              </a:lnSpc>
              <a:spcBef>
                <a:spcPts val="0"/>
              </a:spcBef>
              <a:buClr>
                <a:srgbClr val="000000"/>
              </a:buClr>
              <a:buSzTx/>
              <a:defRPr/>
            </a:pPr>
            <a:r>
              <a:rPr lang="lv-LV" sz="1700" b="1" kern="0" dirty="0">
                <a:solidFill>
                  <a:srgbClr val="6C4891"/>
                </a:solidFill>
                <a:latin typeface="Verdana" panose="020B0604030504040204" pitchFamily="34" charset="0"/>
                <a:ea typeface="Verdana" panose="020B0604030504040204" pitchFamily="34" charset="0"/>
                <a:cs typeface="Arial"/>
                <a:sym typeface="Arial"/>
              </a:rPr>
              <a:t>	</a:t>
            </a:r>
            <a:r>
              <a:rPr lang="lv-LV" sz="1700" b="1" kern="0" dirty="0">
                <a:solidFill>
                  <a:srgbClr val="7030A0"/>
                </a:solidFill>
                <a:latin typeface="Verdana" panose="020B0604030504040204" pitchFamily="34" charset="0"/>
                <a:ea typeface="Verdana" panose="020B0604030504040204" pitchFamily="34" charset="0"/>
                <a:cs typeface="Arial"/>
                <a:sym typeface="Arial"/>
              </a:rPr>
              <a:t>Projekta finansējums 15 951 890 EUR</a:t>
            </a:r>
            <a:r>
              <a:rPr lang="lv-LV" sz="1700" kern="0" dirty="0">
                <a:solidFill>
                  <a:srgbClr val="7030A0"/>
                </a:solidFill>
                <a:latin typeface="Verdana" panose="020B0604030504040204" pitchFamily="34" charset="0"/>
                <a:ea typeface="Verdana" panose="020B0604030504040204" pitchFamily="34" charset="0"/>
                <a:cs typeface="Arial"/>
                <a:sym typeface="Arial"/>
              </a:rPr>
              <a:t>, tai skaitā ESF+ finansējums – </a:t>
            </a:r>
            <a:r>
              <a:rPr lang="lv-LV" sz="1700" b="1" kern="0" dirty="0">
                <a:solidFill>
                  <a:srgbClr val="7030A0"/>
                </a:solidFill>
                <a:latin typeface="Verdana" panose="020B0604030504040204" pitchFamily="34" charset="0"/>
                <a:ea typeface="Verdana" panose="020B0604030504040204" pitchFamily="34" charset="0"/>
                <a:cs typeface="Arial"/>
                <a:sym typeface="Arial"/>
              </a:rPr>
              <a:t>13 559 106EUR</a:t>
            </a:r>
          </a:p>
          <a:p>
            <a:endParaRPr lang="lv-LV" sz="1512" dirty="0">
              <a:solidFill>
                <a:srgbClr val="7030A0"/>
              </a:solidFill>
              <a:latin typeface="Verdana" panose="020B0604030504040204" pitchFamily="34" charset="0"/>
              <a:ea typeface="Verdana" panose="020B0604030504040204" pitchFamily="34" charset="0"/>
            </a:endParaRPr>
          </a:p>
          <a:p>
            <a:pPr algn="just"/>
            <a:endParaRPr lang="en-US" sz="1890" dirty="0"/>
          </a:p>
        </p:txBody>
      </p:sp>
      <p:sp>
        <p:nvSpPr>
          <p:cNvPr id="4" name="Slide Number Placeholder 3"/>
          <p:cNvSpPr>
            <a:spLocks noGrp="1"/>
          </p:cNvSpPr>
          <p:nvPr>
            <p:ph type="sldNum" idx="12"/>
          </p:nvPr>
        </p:nvSpPr>
        <p:spPr/>
        <p:txBody>
          <a:bodyPr/>
          <a:lstStyle/>
          <a:p>
            <a:pPr defTabSz="863925">
              <a:buClr>
                <a:srgbClr val="000000"/>
              </a:buClr>
              <a:defRPr/>
            </a:pPr>
            <a:fld id="{00000000-1234-1234-1234-123412341234}" type="slidenum">
              <a:rPr lang="lv-LV">
                <a:solidFill>
                  <a:srgbClr val="FFFFFF"/>
                </a:solidFill>
              </a:rPr>
              <a:pPr defTabSz="863925">
                <a:buClr>
                  <a:srgbClr val="000000"/>
                </a:buClr>
                <a:defRPr/>
              </a:pPr>
              <a:t>15</a:t>
            </a:fld>
            <a:endParaRPr lang="lv-LV">
              <a:solidFill>
                <a:srgbClr val="FFFFFF"/>
              </a:solidFill>
            </a:endParaRPr>
          </a:p>
        </p:txBody>
      </p:sp>
      <p:pic>
        <p:nvPicPr>
          <p:cNvPr id="5" name="Picture 4">
            <a:extLst>
              <a:ext uri="{FF2B5EF4-FFF2-40B4-BE49-F238E27FC236}">
                <a16:creationId xmlns="" xmlns:a16="http://schemas.microsoft.com/office/drawing/2014/main" id="{3DA367F8-EDE6-7541-F1FF-BDF9CEECF8CA}"/>
              </a:ext>
            </a:extLst>
          </p:cNvPr>
          <p:cNvPicPr>
            <a:picLocks noChangeAspect="1"/>
          </p:cNvPicPr>
          <p:nvPr/>
        </p:nvPicPr>
        <p:blipFill>
          <a:blip r:embed="rId3"/>
          <a:stretch>
            <a:fillRect/>
          </a:stretch>
        </p:blipFill>
        <p:spPr>
          <a:xfrm>
            <a:off x="10292192" y="131747"/>
            <a:ext cx="1226707" cy="879760"/>
          </a:xfrm>
          <a:prstGeom prst="rect">
            <a:avLst/>
          </a:prstGeom>
        </p:spPr>
      </p:pic>
      <p:sp>
        <p:nvSpPr>
          <p:cNvPr id="7" name="TextBox 6">
            <a:extLst>
              <a:ext uri="{FF2B5EF4-FFF2-40B4-BE49-F238E27FC236}">
                <a16:creationId xmlns="" xmlns:a16="http://schemas.microsoft.com/office/drawing/2014/main" id="{1521B8ED-FCEC-3639-7181-23B037576A56}"/>
              </a:ext>
            </a:extLst>
          </p:cNvPr>
          <p:cNvSpPr txBox="1"/>
          <p:nvPr/>
        </p:nvSpPr>
        <p:spPr>
          <a:xfrm>
            <a:off x="1279880" y="1153911"/>
            <a:ext cx="9127770" cy="790409"/>
          </a:xfrm>
          <a:prstGeom prst="rect">
            <a:avLst/>
          </a:prstGeom>
          <a:solidFill>
            <a:srgbClr val="7030A0"/>
          </a:solidFill>
        </p:spPr>
        <p:txBody>
          <a:bodyPr wrap="square" rtlCol="0">
            <a:spAutoFit/>
          </a:bodyPr>
          <a:lstStyle/>
          <a:p>
            <a:pPr algn="ctr"/>
            <a:r>
              <a:rPr lang="lv-LV" sz="1512" b="1" dirty="0">
                <a:solidFill>
                  <a:schemeClr val="bg1"/>
                </a:solidFill>
                <a:latin typeface="Verdana" panose="020B0604030504040204" pitchFamily="34" charset="0"/>
                <a:ea typeface="Verdana" panose="020B0604030504040204" pitchFamily="34" charset="0"/>
              </a:rPr>
              <a:t> ESF+ 4.2.3.1. pasākuma “Integrēta “skola-kopiena” sadarbības programma atstumtības riska mazināšanai izglītības iestādēs” ietvaros tiek īstenots projekts “Skola – kopienā”</a:t>
            </a:r>
          </a:p>
        </p:txBody>
      </p:sp>
      <p:sp>
        <p:nvSpPr>
          <p:cNvPr id="8" name="Arrow: Down 7">
            <a:extLst>
              <a:ext uri="{FF2B5EF4-FFF2-40B4-BE49-F238E27FC236}">
                <a16:creationId xmlns="" xmlns:a16="http://schemas.microsoft.com/office/drawing/2014/main" id="{5FD094AA-2B3E-BD5F-9697-93B5FA4F8C89}"/>
              </a:ext>
            </a:extLst>
          </p:cNvPr>
          <p:cNvSpPr/>
          <p:nvPr/>
        </p:nvSpPr>
        <p:spPr>
          <a:xfrm>
            <a:off x="5365889" y="2035727"/>
            <a:ext cx="514467" cy="618696"/>
          </a:xfrm>
          <a:prstGeom prst="downArrow">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Arrow: Down 8">
            <a:extLst>
              <a:ext uri="{FF2B5EF4-FFF2-40B4-BE49-F238E27FC236}">
                <a16:creationId xmlns="" xmlns:a16="http://schemas.microsoft.com/office/drawing/2014/main" id="{80727B7C-C488-AC0C-0F25-8D286406E06B}"/>
              </a:ext>
            </a:extLst>
          </p:cNvPr>
          <p:cNvSpPr/>
          <p:nvPr/>
        </p:nvSpPr>
        <p:spPr>
          <a:xfrm>
            <a:off x="5367685" y="3759599"/>
            <a:ext cx="514467" cy="618696"/>
          </a:xfrm>
          <a:prstGeom prst="downArrow">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10" name="Picture 9">
            <a:extLst>
              <a:ext uri="{FF2B5EF4-FFF2-40B4-BE49-F238E27FC236}">
                <a16:creationId xmlns="" xmlns:a16="http://schemas.microsoft.com/office/drawing/2014/main" id="{AAC44557-9DA2-7652-5DA2-A17CF9A1B06B}"/>
              </a:ext>
            </a:extLst>
          </p:cNvPr>
          <p:cNvPicPr>
            <a:picLocks noChangeAspect="1"/>
          </p:cNvPicPr>
          <p:nvPr/>
        </p:nvPicPr>
        <p:blipFill>
          <a:blip r:embed="rId4"/>
          <a:stretch>
            <a:fillRect/>
          </a:stretch>
        </p:blipFill>
        <p:spPr>
          <a:xfrm>
            <a:off x="470933" y="5202636"/>
            <a:ext cx="593274" cy="639355"/>
          </a:xfrm>
          <a:prstGeom prst="rect">
            <a:avLst/>
          </a:prstGeom>
        </p:spPr>
      </p:pic>
      <p:pic>
        <p:nvPicPr>
          <p:cNvPr id="11" name="Picture 32">
            <a:extLst>
              <a:ext uri="{FF2B5EF4-FFF2-40B4-BE49-F238E27FC236}">
                <a16:creationId xmlns="" xmlns:a16="http://schemas.microsoft.com/office/drawing/2014/main" id="{294A5AB9-B7D5-1E4B-1B62-178E8470B89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1965" y="6119"/>
            <a:ext cx="887915" cy="1147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4909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 xmlns:a16="http://schemas.microsoft.com/office/drawing/2014/main" id="{CF2BCEA6-BA4E-D14C-B3A4-4C0AA87A9419}"/>
              </a:ext>
            </a:extLst>
          </p:cNvPr>
          <p:cNvGraphicFramePr/>
          <p:nvPr/>
        </p:nvGraphicFramePr>
        <p:xfrm>
          <a:off x="3537990" y="1302314"/>
          <a:ext cx="3540871" cy="3866384"/>
        </p:xfrm>
        <a:graphic>
          <a:graphicData uri="http://schemas.openxmlformats.org/drawingml/2006/chart">
            <c:chart xmlns:c="http://schemas.openxmlformats.org/drawingml/2006/chart" xmlns:r="http://schemas.openxmlformats.org/officeDocument/2006/relationships" r:id="rId2"/>
          </a:graphicData>
        </a:graphic>
      </p:graphicFrame>
      <p:pic>
        <p:nvPicPr>
          <p:cNvPr id="30" name="Picture 32">
            <a:extLst>
              <a:ext uri="{FF2B5EF4-FFF2-40B4-BE49-F238E27FC236}">
                <a16:creationId xmlns="" xmlns:a16="http://schemas.microsoft.com/office/drawing/2014/main" id="{0AF75BFF-D854-83DF-DE0C-E57294D2EB2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965" y="6119"/>
            <a:ext cx="887915" cy="1147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a:extLst>
              <a:ext uri="{FF2B5EF4-FFF2-40B4-BE49-F238E27FC236}">
                <a16:creationId xmlns="" xmlns:a16="http://schemas.microsoft.com/office/drawing/2014/main" id="{7A8BE22F-8F0F-8620-F56E-C2D4B41B263B}"/>
              </a:ext>
            </a:extLst>
          </p:cNvPr>
          <p:cNvGraphicFramePr>
            <a:graphicFrameLocks noGrp="1"/>
          </p:cNvGraphicFramePr>
          <p:nvPr>
            <p:extLst>
              <p:ext uri="{D42A27DB-BD31-4B8C-83A1-F6EECF244321}">
                <p14:modId xmlns:p14="http://schemas.microsoft.com/office/powerpoint/2010/main" val="1023858983"/>
              </p:ext>
            </p:extLst>
          </p:nvPr>
        </p:nvGraphicFramePr>
        <p:xfrm>
          <a:off x="196850" y="1310655"/>
          <a:ext cx="10412835" cy="4984941"/>
        </p:xfrm>
        <a:graphic>
          <a:graphicData uri="http://schemas.openxmlformats.org/drawingml/2006/table">
            <a:tbl>
              <a:tblPr firstRow="1" bandRow="1">
                <a:tableStyleId>{5940675A-B579-460E-94D1-54222C63F5DA}</a:tableStyleId>
              </a:tblPr>
              <a:tblGrid>
                <a:gridCol w="2362200">
                  <a:extLst>
                    <a:ext uri="{9D8B030D-6E8A-4147-A177-3AD203B41FA5}">
                      <a16:colId xmlns="" xmlns:a16="http://schemas.microsoft.com/office/drawing/2014/main" val="2496284149"/>
                    </a:ext>
                  </a:extLst>
                </a:gridCol>
                <a:gridCol w="6545857">
                  <a:extLst>
                    <a:ext uri="{9D8B030D-6E8A-4147-A177-3AD203B41FA5}">
                      <a16:colId xmlns="" xmlns:a16="http://schemas.microsoft.com/office/drawing/2014/main" val="4283705993"/>
                    </a:ext>
                  </a:extLst>
                </a:gridCol>
                <a:gridCol w="1504778">
                  <a:extLst>
                    <a:ext uri="{9D8B030D-6E8A-4147-A177-3AD203B41FA5}">
                      <a16:colId xmlns="" xmlns:a16="http://schemas.microsoft.com/office/drawing/2014/main" val="2310586111"/>
                    </a:ext>
                  </a:extLst>
                </a:gridCol>
              </a:tblGrid>
              <a:tr h="4952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noProof="1">
                          <a:solidFill>
                            <a:srgbClr val="7030A0"/>
                          </a:solidFill>
                          <a:effectLst/>
                          <a:latin typeface="Verdana" panose="020B0604030504040204" pitchFamily="34" charset="0"/>
                          <a:ea typeface="Verdana" panose="020B0604030504040204" pitchFamily="34" charset="0"/>
                          <a:cs typeface="+mn-cs"/>
                        </a:rPr>
                        <a:t>Darbība </a:t>
                      </a:r>
                    </a:p>
                  </a:txBody>
                  <a:tcPr marL="43190" marR="43190" marT="21595" marB="21595" anchor="ctr">
                    <a:solidFill>
                      <a:srgbClr val="DFCFE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noProof="1">
                          <a:solidFill>
                            <a:srgbClr val="7030A0"/>
                          </a:solidFill>
                          <a:effectLst/>
                          <a:latin typeface="Verdana" panose="020B0604030504040204" pitchFamily="34" charset="0"/>
                          <a:ea typeface="Verdana" panose="020B0604030504040204" pitchFamily="34" charset="0"/>
                          <a:cs typeface="+mn-cs"/>
                        </a:rPr>
                        <a:t>Apakšdarbība</a:t>
                      </a:r>
                    </a:p>
                  </a:txBody>
                  <a:tcPr marL="43190" marR="43190" marT="21595" marB="2159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noProof="1">
                          <a:solidFill>
                            <a:srgbClr val="7030A0"/>
                          </a:solidFill>
                          <a:effectLst/>
                          <a:latin typeface="Verdana" panose="020B0604030504040204" pitchFamily="34" charset="0"/>
                          <a:ea typeface="Verdana" panose="020B0604030504040204" pitchFamily="34" charset="0"/>
                          <a:cs typeface="+mn-cs"/>
                        </a:rPr>
                        <a:t>Īstenošanas laiks</a:t>
                      </a:r>
                    </a:p>
                  </a:txBody>
                  <a:tcPr marL="43190" marR="43190" marT="21595" marB="21595" anchor="ctr"/>
                </a:tc>
                <a:extLst>
                  <a:ext uri="{0D108BD9-81ED-4DB2-BD59-A6C34878D82A}">
                    <a16:rowId xmlns="" xmlns:a16="http://schemas.microsoft.com/office/drawing/2014/main" val="201965108"/>
                  </a:ext>
                </a:extLst>
              </a:tr>
              <a:tr h="405627">
                <a:tc rowSpan="4">
                  <a:txBody>
                    <a:bodyPr/>
                    <a:lstStyle/>
                    <a:p>
                      <a:r>
                        <a:rPr lang="lv-LV" sz="1300" b="1" kern="1200" noProof="1">
                          <a:solidFill>
                            <a:srgbClr val="7030A0"/>
                          </a:solidFill>
                          <a:effectLst/>
                          <a:latin typeface="Verdana" panose="020B0604030504040204" pitchFamily="34" charset="0"/>
                          <a:ea typeface="Verdana" panose="020B0604030504040204" pitchFamily="34" charset="0"/>
                          <a:cs typeface="+mn-cs"/>
                        </a:rPr>
                        <a:t> </a:t>
                      </a:r>
                    </a:p>
                    <a:p>
                      <a:endParaRPr lang="lv-LV" sz="1300" b="1" kern="1200" noProof="1">
                        <a:solidFill>
                          <a:srgbClr val="7030A0"/>
                        </a:solidFill>
                        <a:effectLst/>
                        <a:latin typeface="Verdana" panose="020B0604030504040204" pitchFamily="34" charset="0"/>
                        <a:ea typeface="Verdana" panose="020B0604030504040204" pitchFamily="34" charset="0"/>
                        <a:cs typeface="+mn-cs"/>
                      </a:endParaRPr>
                    </a:p>
                    <a:p>
                      <a:endParaRPr lang="lv-LV" sz="1300" b="1" kern="1200" noProof="1">
                        <a:solidFill>
                          <a:srgbClr val="7030A0"/>
                        </a:solidFill>
                        <a:effectLst/>
                        <a:latin typeface="Verdana" panose="020B0604030504040204" pitchFamily="34" charset="0"/>
                        <a:ea typeface="Verdana" panose="020B0604030504040204" pitchFamily="34" charset="0"/>
                        <a:cs typeface="+mn-cs"/>
                      </a:endParaRPr>
                    </a:p>
                    <a:p>
                      <a:endParaRPr lang="lv-LV" sz="1500" b="1" kern="1200" noProof="1">
                        <a:solidFill>
                          <a:srgbClr val="7030A0"/>
                        </a:solidFill>
                        <a:effectLst/>
                        <a:latin typeface="Verdana" panose="020B0604030504040204" pitchFamily="34" charset="0"/>
                        <a:ea typeface="Verdana" panose="020B0604030504040204" pitchFamily="34" charset="0"/>
                        <a:cs typeface="+mn-cs"/>
                      </a:endParaRPr>
                    </a:p>
                    <a:p>
                      <a:r>
                        <a:rPr lang="lv-LV" sz="1300" b="1" kern="1200" noProof="1">
                          <a:solidFill>
                            <a:srgbClr val="7030A0"/>
                          </a:solidFill>
                          <a:effectLst/>
                          <a:latin typeface="Verdana" panose="020B0604030504040204" pitchFamily="34" charset="0"/>
                          <a:ea typeface="Verdana" panose="020B0604030504040204" pitchFamily="34" charset="0"/>
                          <a:cs typeface="+mn-cs"/>
                        </a:rPr>
                        <a:t>Individualizēta atbalsta</a:t>
                      </a:r>
                    </a:p>
                    <a:p>
                      <a:r>
                        <a:rPr lang="lv-LV" sz="1300" b="1" kern="1200" noProof="1">
                          <a:solidFill>
                            <a:srgbClr val="7030A0"/>
                          </a:solidFill>
                          <a:effectLst/>
                          <a:latin typeface="Verdana" panose="020B0604030504040204" pitchFamily="34" charset="0"/>
                          <a:ea typeface="Verdana" panose="020B0604030504040204" pitchFamily="34" charset="0"/>
                          <a:cs typeface="+mn-cs"/>
                        </a:rPr>
                        <a:t>sniegšana</a:t>
                      </a:r>
                    </a:p>
                    <a:p>
                      <a:r>
                        <a:rPr lang="lv-LV" sz="1300" b="1" kern="1200" noProof="1">
                          <a:solidFill>
                            <a:srgbClr val="7030A0"/>
                          </a:solidFill>
                          <a:effectLst/>
                          <a:latin typeface="Verdana" panose="020B0604030504040204" pitchFamily="34" charset="0"/>
                          <a:ea typeface="Verdana" panose="020B0604030504040204" pitchFamily="34" charset="0"/>
                          <a:cs typeface="+mn-cs"/>
                        </a:rPr>
                        <a:t>izglītojamiem</a:t>
                      </a:r>
                    </a:p>
                    <a:p>
                      <a:r>
                        <a:rPr lang="lv-LV" sz="1300" b="0" kern="1200" noProof="1">
                          <a:solidFill>
                            <a:srgbClr val="7030A0"/>
                          </a:solidFill>
                          <a:effectLst/>
                          <a:latin typeface="Verdana" panose="020B0604030504040204" pitchFamily="34" charset="0"/>
                          <a:ea typeface="Verdana" panose="020B0604030504040204" pitchFamily="34" charset="0"/>
                          <a:cs typeface="+mn-cs"/>
                        </a:rPr>
                        <a:t>saskaņā ar individuālu atbalsta plānu (IAP)</a:t>
                      </a:r>
                    </a:p>
                    <a:p>
                      <a:endParaRPr lang="lv-LV" sz="1500" b="1" kern="1200" noProof="1">
                        <a:solidFill>
                          <a:srgbClr val="7030A0"/>
                        </a:solidFill>
                        <a:effectLst/>
                        <a:latin typeface="Verdana" panose="020B0604030504040204" pitchFamily="34" charset="0"/>
                        <a:ea typeface="Verdana" panose="020B0604030504040204" pitchFamily="34" charset="0"/>
                        <a:cs typeface="+mn-cs"/>
                      </a:endParaRPr>
                    </a:p>
                    <a:p>
                      <a:endParaRPr lang="lv-LV" sz="1500" b="1" kern="1200" noProof="1">
                        <a:solidFill>
                          <a:srgbClr val="7030A0"/>
                        </a:solidFill>
                        <a:effectLst/>
                        <a:latin typeface="Verdana" panose="020B0604030504040204" pitchFamily="34" charset="0"/>
                        <a:ea typeface="Verdana" panose="020B0604030504040204" pitchFamily="34" charset="0"/>
                        <a:cs typeface="+mn-cs"/>
                      </a:endParaRPr>
                    </a:p>
                    <a:p>
                      <a:endParaRPr lang="lv-LV" sz="1500" b="1" kern="1200" noProof="1">
                        <a:solidFill>
                          <a:srgbClr val="7030A0"/>
                        </a:solidFill>
                        <a:effectLst/>
                        <a:latin typeface="Verdana" panose="020B0604030504040204" pitchFamily="34" charset="0"/>
                        <a:ea typeface="Verdana" panose="020B0604030504040204" pitchFamily="34" charset="0"/>
                        <a:cs typeface="+mn-cs"/>
                      </a:endParaRPr>
                    </a:p>
                    <a:p>
                      <a:r>
                        <a:rPr lang="lv-LV" sz="1300" b="1" kern="1200" noProof="1">
                          <a:solidFill>
                            <a:srgbClr val="7030A0"/>
                          </a:solidFill>
                          <a:effectLst/>
                          <a:latin typeface="Verdana" panose="020B0604030504040204" pitchFamily="34" charset="0"/>
                          <a:ea typeface="Verdana" panose="020B0604030504040204" pitchFamily="34" charset="0"/>
                          <a:cs typeface="+mn-cs"/>
                        </a:rPr>
                        <a:t>Kopējais finansējums</a:t>
                      </a:r>
                    </a:p>
                    <a:p>
                      <a:r>
                        <a:rPr lang="lv-LV" sz="1300" b="1" kern="1200" noProof="1">
                          <a:solidFill>
                            <a:srgbClr val="7030A0"/>
                          </a:solidFill>
                          <a:effectLst/>
                          <a:latin typeface="Verdana" panose="020B0604030504040204" pitchFamily="34" charset="0"/>
                          <a:ea typeface="Verdana" panose="020B0604030504040204" pitchFamily="34" charset="0"/>
                          <a:cs typeface="+mn-cs"/>
                        </a:rPr>
                        <a:t>IAP īstenošanai</a:t>
                      </a:r>
                      <a:endParaRPr lang="lv-LV" sz="1300" b="1" kern="1200" noProof="1">
                        <a:solidFill>
                          <a:srgbClr val="7030A0"/>
                        </a:solidFill>
                        <a:effectLst/>
                        <a:highlight>
                          <a:srgbClr val="FFFF00"/>
                        </a:highlight>
                        <a:latin typeface="Verdana" panose="020B0604030504040204" pitchFamily="34" charset="0"/>
                        <a:ea typeface="Verdana" panose="020B0604030504040204" pitchFamily="34" charset="0"/>
                        <a:cs typeface="+mn-cs"/>
                      </a:endParaRPr>
                    </a:p>
                    <a:p>
                      <a:r>
                        <a:rPr lang="lv-LV" sz="1300" b="1" kern="1200" noProof="1">
                          <a:solidFill>
                            <a:srgbClr val="7030A0"/>
                          </a:solidFill>
                          <a:effectLst/>
                          <a:latin typeface="Verdana" panose="020B0604030504040204" pitchFamily="34" charset="0"/>
                          <a:ea typeface="Verdana" panose="020B0604030504040204" pitchFamily="34" charset="0"/>
                          <a:cs typeface="+mn-cs"/>
                        </a:rPr>
                        <a:t>4 680 000 EUR</a:t>
                      </a:r>
                    </a:p>
                    <a:p>
                      <a:endParaRPr lang="lv-LV" sz="1300" b="1" noProof="1">
                        <a:solidFill>
                          <a:srgbClr val="7030A0"/>
                        </a:solidFill>
                        <a:latin typeface="Verdana" panose="020B0604030504040204" pitchFamily="34" charset="0"/>
                        <a:ea typeface="Verdana" panose="020B0604030504040204" pitchFamily="34" charset="0"/>
                      </a:endParaRPr>
                    </a:p>
                  </a:txBody>
                  <a:tcPr marL="43190" marR="43190" marT="21595" marB="21595">
                    <a:solidFill>
                      <a:srgbClr val="DFCFE9"/>
                    </a:solidFill>
                  </a:tcPr>
                </a:tc>
                <a:tc>
                  <a:txBody>
                    <a:bodyPr/>
                    <a:lstStyle/>
                    <a:p>
                      <a:r>
                        <a:rPr lang="lv-LV" sz="1400" kern="1200" noProof="1">
                          <a:solidFill>
                            <a:srgbClr val="7030A0"/>
                          </a:solidFill>
                          <a:effectLst/>
                          <a:latin typeface="Verdana" panose="020B0604030504040204" pitchFamily="34" charset="0"/>
                          <a:ea typeface="Verdana" panose="020B0604030504040204" pitchFamily="34" charset="0"/>
                          <a:cs typeface="+mn-cs"/>
                        </a:rPr>
                        <a:t>Pedagoga atbalsts izglītojamiem grupās lasītprasmes veicināšanai 1.-3. klasē </a:t>
                      </a:r>
                      <a:endParaRPr lang="lv-LV" sz="1400" noProof="1">
                        <a:solidFill>
                          <a:srgbClr val="7030A0"/>
                        </a:solidFill>
                        <a:latin typeface="Verdana" panose="020B0604030504040204" pitchFamily="34" charset="0"/>
                        <a:ea typeface="Verdana" panose="020B0604030504040204" pitchFamily="34" charset="0"/>
                      </a:endParaRPr>
                    </a:p>
                  </a:txBody>
                  <a:tcPr marL="43190" marR="43190" marT="21595" marB="21595" anchor="ctr"/>
                </a:tc>
                <a:tc>
                  <a:txBody>
                    <a:bodyPr/>
                    <a:lstStyle/>
                    <a:p>
                      <a:pPr algn="ctr"/>
                      <a:r>
                        <a:rPr lang="lv-LV" sz="1300" kern="1200" noProof="1">
                          <a:solidFill>
                            <a:srgbClr val="7030A0"/>
                          </a:solidFill>
                          <a:effectLst/>
                          <a:latin typeface="Verdana" panose="020B0604030504040204" pitchFamily="34" charset="0"/>
                          <a:ea typeface="Verdana" panose="020B0604030504040204" pitchFamily="34" charset="0"/>
                          <a:cs typeface="+mn-cs"/>
                        </a:rPr>
                        <a:t>01.03.2025. –</a:t>
                      </a:r>
                    </a:p>
                    <a:p>
                      <a:pPr algn="ctr"/>
                      <a:r>
                        <a:rPr lang="lv-LV" sz="1300" kern="1200" noProof="1">
                          <a:solidFill>
                            <a:srgbClr val="7030A0"/>
                          </a:solidFill>
                          <a:effectLst/>
                          <a:latin typeface="Verdana" panose="020B0604030504040204" pitchFamily="34" charset="0"/>
                          <a:ea typeface="Verdana" panose="020B0604030504040204" pitchFamily="34" charset="0"/>
                          <a:cs typeface="+mn-cs"/>
                        </a:rPr>
                        <a:t>31.05.2029. </a:t>
                      </a:r>
                      <a:endParaRPr lang="lv-LV" sz="1300" noProof="1">
                        <a:solidFill>
                          <a:srgbClr val="7030A0"/>
                        </a:solidFill>
                        <a:latin typeface="Verdana" panose="020B0604030504040204" pitchFamily="34" charset="0"/>
                        <a:ea typeface="Verdana" panose="020B0604030504040204" pitchFamily="34" charset="0"/>
                      </a:endParaRPr>
                    </a:p>
                  </a:txBody>
                  <a:tcPr marL="43190" marR="43190" marT="21595" marB="21595" anchor="ctr"/>
                </a:tc>
                <a:extLst>
                  <a:ext uri="{0D108BD9-81ED-4DB2-BD59-A6C34878D82A}">
                    <a16:rowId xmlns="" xmlns:a16="http://schemas.microsoft.com/office/drawing/2014/main" val="52698698"/>
                  </a:ext>
                </a:extLst>
              </a:tr>
              <a:tr h="955193">
                <a:tc vMerge="1">
                  <a:txBody>
                    <a:bodyPr/>
                    <a:lstStyle/>
                    <a:p>
                      <a:endParaRPr lang="x-none" dirty="0"/>
                    </a:p>
                  </a:txBody>
                  <a:tcPr/>
                </a:tc>
                <a:tc>
                  <a:txBody>
                    <a:bodyPr/>
                    <a:lstStyle/>
                    <a:p>
                      <a:pPr algn="just"/>
                      <a:r>
                        <a:rPr lang="lv-LV" sz="1400" kern="1200" noProof="1">
                          <a:solidFill>
                            <a:srgbClr val="7030A0"/>
                          </a:solidFill>
                          <a:effectLst/>
                          <a:latin typeface="Verdana" panose="020B0604030504040204" pitchFamily="34" charset="0"/>
                          <a:ea typeface="Verdana" panose="020B0604030504040204" pitchFamily="34" charset="0"/>
                          <a:cs typeface="+mn-cs"/>
                        </a:rPr>
                        <a:t>Pedagoga konsultācijas mācību priekšmetos un atbalsta pasākumu īstenošana izglītojamiem, kuri par vispārējās pamatizglītības programmas apguvi ir saņēmuši tikai liecību un atkārtoti mācās 9. klasē vai ir zņemti profesionālās izglītības iestādē </a:t>
                      </a:r>
                    </a:p>
                  </a:txBody>
                  <a:tcPr marL="43190" marR="43190" marT="21595" marB="21595" anchor="ctr"/>
                </a:tc>
                <a:tc>
                  <a:txBody>
                    <a:bodyPr/>
                    <a:lstStyle/>
                    <a:p>
                      <a:pPr algn="ctr"/>
                      <a:r>
                        <a:rPr lang="lv-LV" sz="1300" kern="1200" noProof="1">
                          <a:solidFill>
                            <a:srgbClr val="7030A0"/>
                          </a:solidFill>
                          <a:effectLst/>
                          <a:latin typeface="Verdana" panose="020B0604030504040204" pitchFamily="34" charset="0"/>
                          <a:ea typeface="Verdana" panose="020B0604030504040204" pitchFamily="34" charset="0"/>
                          <a:cs typeface="+mn-cs"/>
                        </a:rPr>
                        <a:t>01.03.2025. –</a:t>
                      </a:r>
                    </a:p>
                    <a:p>
                      <a:pPr algn="ctr"/>
                      <a:r>
                        <a:rPr lang="lv-LV" sz="1300" kern="1200" noProof="1">
                          <a:solidFill>
                            <a:srgbClr val="7030A0"/>
                          </a:solidFill>
                          <a:effectLst/>
                          <a:latin typeface="Verdana" panose="020B0604030504040204" pitchFamily="34" charset="0"/>
                          <a:ea typeface="Verdana" panose="020B0604030504040204" pitchFamily="34" charset="0"/>
                          <a:cs typeface="+mn-cs"/>
                        </a:rPr>
                        <a:t>31.05.2029. </a:t>
                      </a:r>
                    </a:p>
                    <a:p>
                      <a:pPr algn="ctr"/>
                      <a:endParaRPr lang="lv-LV" sz="1300" kern="1200" noProof="1">
                        <a:solidFill>
                          <a:srgbClr val="7030A0"/>
                        </a:solidFill>
                        <a:effectLst/>
                        <a:latin typeface="Verdana" panose="020B0604030504040204" pitchFamily="34" charset="0"/>
                        <a:ea typeface="Verdana" panose="020B0604030504040204" pitchFamily="34" charset="0"/>
                        <a:cs typeface="+mn-cs"/>
                      </a:endParaRPr>
                    </a:p>
                  </a:txBody>
                  <a:tcPr marL="43190" marR="43190" marT="21595" marB="21595" anchor="ctr"/>
                </a:tc>
                <a:extLst>
                  <a:ext uri="{0D108BD9-81ED-4DB2-BD59-A6C34878D82A}">
                    <a16:rowId xmlns="" xmlns:a16="http://schemas.microsoft.com/office/drawing/2014/main" val="604711295"/>
                  </a:ext>
                </a:extLst>
              </a:tr>
              <a:tr h="1687948">
                <a:tc vMerge="1">
                  <a:txBody>
                    <a:bodyPr/>
                    <a:lstStyle/>
                    <a:p>
                      <a:endParaRPr lang="x-none" sz="2400" dirty="0"/>
                    </a:p>
                  </a:txBody>
                  <a:tcPr/>
                </a:tc>
                <a:tc>
                  <a:txBody>
                    <a:bodyPr/>
                    <a:lstStyle/>
                    <a:p>
                      <a:pPr algn="just"/>
                      <a:r>
                        <a:rPr lang="lv-LV" sz="1400" kern="1200" noProof="1">
                          <a:solidFill>
                            <a:srgbClr val="7030A0"/>
                          </a:solidFill>
                          <a:effectLst/>
                          <a:latin typeface="Verdana" panose="020B0604030504040204" pitchFamily="34" charset="0"/>
                          <a:ea typeface="Verdana" panose="020B0604030504040204" pitchFamily="34" charset="0"/>
                          <a:cs typeface="+mn-cs"/>
                        </a:rPr>
                        <a:t>Izglītības psihologa, sociālā pedagoga, pedagoga palīga, speciālā pedagoga, pedagoga karjeras konsultanta, bibliotekāra, skolotāja logopēda, surdotulka, ergoterapeita atbalsts pēc nepieciešamības mērķa grupas izglītojamiem, kuriem ir konstatēts sociālās atstumtības va ipriekšlaicīgas mācību pārtraukšanas risks, kā arī izglītojamiem, kuri par vispārējās pamatizglītības programmas apguvi ir saņēmuši tikai liecību un atkārtoti mācās 9. klasē vai ir uzņemti profesionālās izglītības iestādē</a:t>
                      </a:r>
                    </a:p>
                  </a:txBody>
                  <a:tcPr marL="43190" marR="43190" marT="21595" marB="21595" anchor="ctr"/>
                </a:tc>
                <a:tc>
                  <a:txBody>
                    <a:bodyPr/>
                    <a:lstStyle/>
                    <a:p>
                      <a:pPr algn="ctr"/>
                      <a:r>
                        <a:rPr lang="lv-LV" sz="1300" kern="1200" noProof="1">
                          <a:solidFill>
                            <a:srgbClr val="7030A0"/>
                          </a:solidFill>
                          <a:effectLst/>
                          <a:latin typeface="Verdana" panose="020B0604030504040204" pitchFamily="34" charset="0"/>
                          <a:ea typeface="Verdana" panose="020B0604030504040204" pitchFamily="34" charset="0"/>
                          <a:cs typeface="+mn-cs"/>
                        </a:rPr>
                        <a:t>01.03.2025. –</a:t>
                      </a:r>
                    </a:p>
                    <a:p>
                      <a:pPr algn="ctr"/>
                      <a:r>
                        <a:rPr lang="lv-LV" sz="1300" kern="1200" noProof="1">
                          <a:solidFill>
                            <a:srgbClr val="7030A0"/>
                          </a:solidFill>
                          <a:effectLst/>
                          <a:latin typeface="Verdana" panose="020B0604030504040204" pitchFamily="34" charset="0"/>
                          <a:ea typeface="Verdana" panose="020B0604030504040204" pitchFamily="34" charset="0"/>
                          <a:cs typeface="+mn-cs"/>
                        </a:rPr>
                        <a:t>31.05.2029. </a:t>
                      </a:r>
                    </a:p>
                    <a:p>
                      <a:pPr algn="ctr"/>
                      <a:endParaRPr lang="lv-LV" sz="1300" kern="1200" noProof="1">
                        <a:solidFill>
                          <a:srgbClr val="7030A0"/>
                        </a:solidFill>
                        <a:effectLst/>
                        <a:latin typeface="Verdana" panose="020B0604030504040204" pitchFamily="34" charset="0"/>
                        <a:ea typeface="Verdana" panose="020B0604030504040204" pitchFamily="34" charset="0"/>
                        <a:cs typeface="+mn-cs"/>
                      </a:endParaRPr>
                    </a:p>
                  </a:txBody>
                  <a:tcPr marL="43190" marR="43190" marT="21595" marB="21595" anchor="ctr"/>
                </a:tc>
                <a:extLst>
                  <a:ext uri="{0D108BD9-81ED-4DB2-BD59-A6C34878D82A}">
                    <a16:rowId xmlns="" xmlns:a16="http://schemas.microsoft.com/office/drawing/2014/main" val="485246066"/>
                  </a:ext>
                </a:extLst>
              </a:tr>
              <a:tr h="1309378">
                <a:tc vMerge="1">
                  <a:txBody>
                    <a:bodyPr/>
                    <a:lstStyle/>
                    <a:p>
                      <a:endParaRPr lang="x-none" sz="2400" dirty="0"/>
                    </a:p>
                  </a:txBody>
                  <a:tcPr/>
                </a:tc>
                <a:tc>
                  <a:txBody>
                    <a:bodyPr/>
                    <a:lstStyle/>
                    <a:p>
                      <a:pPr algn="just"/>
                      <a:r>
                        <a:rPr lang="lv-LV" sz="1400" kern="1200" noProof="1">
                          <a:solidFill>
                            <a:srgbClr val="7030A0"/>
                          </a:solidFill>
                          <a:effectLst/>
                          <a:latin typeface="Verdana" panose="020B0604030504040204" pitchFamily="34" charset="0"/>
                          <a:ea typeface="Verdana" panose="020B0604030504040204" pitchFamily="34" charset="0"/>
                          <a:cs typeface="+mn-cs"/>
                        </a:rPr>
                        <a:t>Izglītojamo mentora, individuāls atbalsts izglītojamiem no 13 gadu vecuma, kuriem ir konstatēts sociālās atstumtības vai priekšlaicīgas mācību pārtraukšanas risks, kā arī izglītojamiem, kuri par vispārējās pamatizglītības programmas apguvi ir saņēmuši tikai liecību un atkārtoti mācās 9. klasē vai ir uzņemti profesionālās izglītības iestādē</a:t>
                      </a:r>
                    </a:p>
                  </a:txBody>
                  <a:tcPr marL="43190" marR="43190" marT="21595" marB="21595" anchor="ctr"/>
                </a:tc>
                <a:tc>
                  <a:txBody>
                    <a:bodyPr/>
                    <a:lstStyle/>
                    <a:p>
                      <a:pPr marL="0" algn="ctr" defTabSz="914400" rtl="0" eaLnBrk="1" latinLnBrk="0" hangingPunct="1"/>
                      <a:r>
                        <a:rPr lang="lv-LV" sz="1300" kern="1200" noProof="1">
                          <a:solidFill>
                            <a:srgbClr val="7030A0"/>
                          </a:solidFill>
                          <a:effectLst/>
                          <a:latin typeface="Verdana" panose="020B0604030504040204" pitchFamily="34" charset="0"/>
                          <a:ea typeface="Verdana" panose="020B0604030504040204" pitchFamily="34" charset="0"/>
                          <a:cs typeface="+mn-cs"/>
                        </a:rPr>
                        <a:t>01.02.2026. –</a:t>
                      </a:r>
                    </a:p>
                    <a:p>
                      <a:pPr marL="0" algn="ctr" defTabSz="914400" rtl="0" eaLnBrk="1" latinLnBrk="0" hangingPunct="1"/>
                      <a:r>
                        <a:rPr lang="lv-LV" sz="1300" kern="1200" noProof="1">
                          <a:solidFill>
                            <a:srgbClr val="7030A0"/>
                          </a:solidFill>
                          <a:effectLst/>
                          <a:latin typeface="Verdana" panose="020B0604030504040204" pitchFamily="34" charset="0"/>
                          <a:ea typeface="Verdana" panose="020B0604030504040204" pitchFamily="34" charset="0"/>
                          <a:cs typeface="+mn-cs"/>
                        </a:rPr>
                        <a:t>31.05.2029.</a:t>
                      </a:r>
                    </a:p>
                  </a:txBody>
                  <a:tcPr marL="43190" marR="43190" marT="21595" marB="21595" anchor="ctr"/>
                </a:tc>
                <a:extLst>
                  <a:ext uri="{0D108BD9-81ED-4DB2-BD59-A6C34878D82A}">
                    <a16:rowId xmlns="" xmlns:a16="http://schemas.microsoft.com/office/drawing/2014/main" val="1654225018"/>
                  </a:ext>
                </a:extLst>
              </a:tr>
            </a:tbl>
          </a:graphicData>
        </a:graphic>
      </p:graphicFrame>
      <p:sp>
        <p:nvSpPr>
          <p:cNvPr id="7" name="TextBox 6">
            <a:extLst>
              <a:ext uri="{FF2B5EF4-FFF2-40B4-BE49-F238E27FC236}">
                <a16:creationId xmlns="" xmlns:a16="http://schemas.microsoft.com/office/drawing/2014/main" id="{8F82F150-1A16-AEDA-7657-1F4330D39DA2}"/>
              </a:ext>
            </a:extLst>
          </p:cNvPr>
          <p:cNvSpPr txBox="1"/>
          <p:nvPr/>
        </p:nvSpPr>
        <p:spPr>
          <a:xfrm>
            <a:off x="1644650" y="184842"/>
            <a:ext cx="9241005" cy="830997"/>
          </a:xfrm>
          <a:prstGeom prst="rect">
            <a:avLst/>
          </a:prstGeom>
          <a:noFill/>
        </p:spPr>
        <p:txBody>
          <a:bodyPr wrap="square" rtlCol="0">
            <a:spAutoFit/>
          </a:bodyPr>
          <a:lstStyle/>
          <a:p>
            <a:pPr algn="ctr"/>
            <a:r>
              <a:rPr lang="lv-LV" sz="2400" b="1" dirty="0">
                <a:solidFill>
                  <a:srgbClr val="664790"/>
                </a:solidFill>
                <a:latin typeface="Verdana"/>
                <a:ea typeface="Verdana"/>
                <a:sym typeface="Verdana"/>
              </a:rPr>
              <a:t>Atbalsts izglītojamajiem projektā </a:t>
            </a:r>
            <a:br>
              <a:rPr lang="lv-LV" sz="2400" b="1" dirty="0">
                <a:solidFill>
                  <a:srgbClr val="664790"/>
                </a:solidFill>
                <a:latin typeface="Verdana"/>
                <a:ea typeface="Verdana"/>
                <a:sym typeface="Verdana"/>
              </a:rPr>
            </a:br>
            <a:r>
              <a:rPr lang="lv-LV" sz="2400" b="1" dirty="0">
                <a:solidFill>
                  <a:srgbClr val="664790"/>
                </a:solidFill>
                <a:latin typeface="Verdana"/>
                <a:ea typeface="Verdana"/>
                <a:sym typeface="Verdana"/>
              </a:rPr>
              <a:t>Nr. 4.2.3.1/1/24/I/001 “Skola ‒ kopienā”</a:t>
            </a:r>
            <a:endParaRPr lang="lv-LV" sz="2400" dirty="0"/>
          </a:p>
        </p:txBody>
      </p:sp>
    </p:spTree>
    <p:extLst>
      <p:ext uri="{BB962C8B-B14F-4D97-AF65-F5344CB8AC3E}">
        <p14:creationId xmlns:p14="http://schemas.microsoft.com/office/powerpoint/2010/main" val="30313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 xmlns:a16="http://schemas.microsoft.com/office/drawing/2014/main" id="{CF2BCEA6-BA4E-D14C-B3A4-4C0AA87A9419}"/>
              </a:ext>
            </a:extLst>
          </p:cNvPr>
          <p:cNvGraphicFramePr/>
          <p:nvPr/>
        </p:nvGraphicFramePr>
        <p:xfrm>
          <a:off x="3537990" y="1302314"/>
          <a:ext cx="3540871" cy="3866384"/>
        </p:xfrm>
        <a:graphic>
          <a:graphicData uri="http://schemas.openxmlformats.org/drawingml/2006/chart">
            <c:chart xmlns:c="http://schemas.openxmlformats.org/drawingml/2006/chart" xmlns:r="http://schemas.openxmlformats.org/officeDocument/2006/relationships" r:id="rId2"/>
          </a:graphicData>
        </a:graphic>
      </p:graphicFrame>
      <p:pic>
        <p:nvPicPr>
          <p:cNvPr id="30" name="Picture 32">
            <a:extLst>
              <a:ext uri="{FF2B5EF4-FFF2-40B4-BE49-F238E27FC236}">
                <a16:creationId xmlns="" xmlns:a16="http://schemas.microsoft.com/office/drawing/2014/main" id="{0AF75BFF-D854-83DF-DE0C-E57294D2EB2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965" y="6119"/>
            <a:ext cx="887915" cy="1147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 xmlns:a16="http://schemas.microsoft.com/office/drawing/2014/main" id="{8F82F150-1A16-AEDA-7657-1F4330D39DA2}"/>
              </a:ext>
            </a:extLst>
          </p:cNvPr>
          <p:cNvSpPr txBox="1"/>
          <p:nvPr/>
        </p:nvSpPr>
        <p:spPr>
          <a:xfrm>
            <a:off x="1659888" y="1985"/>
            <a:ext cx="9241005" cy="790345"/>
          </a:xfrm>
          <a:prstGeom prst="rect">
            <a:avLst/>
          </a:prstGeom>
          <a:noFill/>
        </p:spPr>
        <p:txBody>
          <a:bodyPr wrap="square" rtlCol="0">
            <a:spAutoFit/>
          </a:bodyPr>
          <a:lstStyle/>
          <a:p>
            <a:pPr algn="ctr"/>
            <a:r>
              <a:rPr lang="lv-LV" sz="2268" b="1" dirty="0">
                <a:solidFill>
                  <a:srgbClr val="664790"/>
                </a:solidFill>
                <a:latin typeface="Verdana"/>
                <a:ea typeface="Verdana"/>
                <a:sym typeface="Verdana"/>
              </a:rPr>
              <a:t>Atbalsts izglītojamajiem projektā </a:t>
            </a:r>
            <a:br>
              <a:rPr lang="lv-LV" sz="2268" b="1" dirty="0">
                <a:solidFill>
                  <a:srgbClr val="664790"/>
                </a:solidFill>
                <a:latin typeface="Verdana"/>
                <a:ea typeface="Verdana"/>
                <a:sym typeface="Verdana"/>
              </a:rPr>
            </a:br>
            <a:r>
              <a:rPr lang="lv-LV" sz="2268" b="1" dirty="0">
                <a:solidFill>
                  <a:srgbClr val="664790"/>
                </a:solidFill>
                <a:latin typeface="Verdana"/>
                <a:ea typeface="Verdana"/>
                <a:sym typeface="Verdana"/>
              </a:rPr>
              <a:t>Nr. 4.2.3.1/1/24/I/001 “Skola ‒ kopienā”</a:t>
            </a:r>
            <a:endParaRPr lang="lv-LV" dirty="0"/>
          </a:p>
        </p:txBody>
      </p:sp>
      <p:graphicFrame>
        <p:nvGraphicFramePr>
          <p:cNvPr id="2" name="Table 1">
            <a:extLst>
              <a:ext uri="{FF2B5EF4-FFF2-40B4-BE49-F238E27FC236}">
                <a16:creationId xmlns="" xmlns:a16="http://schemas.microsoft.com/office/drawing/2014/main" id="{359FC137-C15C-7439-4EE4-14E32A969C1D}"/>
              </a:ext>
            </a:extLst>
          </p:cNvPr>
          <p:cNvGraphicFramePr>
            <a:graphicFrameLocks noGrp="1"/>
          </p:cNvGraphicFramePr>
          <p:nvPr>
            <p:extLst>
              <p:ext uri="{D42A27DB-BD31-4B8C-83A1-F6EECF244321}">
                <p14:modId xmlns:p14="http://schemas.microsoft.com/office/powerpoint/2010/main" val="1422737592"/>
              </p:ext>
            </p:extLst>
          </p:nvPr>
        </p:nvGraphicFramePr>
        <p:xfrm>
          <a:off x="349250" y="844963"/>
          <a:ext cx="10744200" cy="5650313"/>
        </p:xfrm>
        <a:graphic>
          <a:graphicData uri="http://schemas.openxmlformats.org/drawingml/2006/table">
            <a:tbl>
              <a:tblPr firstRow="1" bandRow="1">
                <a:tableStyleId>{5940675A-B579-460E-94D1-54222C63F5DA}</a:tableStyleId>
              </a:tblPr>
              <a:tblGrid>
                <a:gridCol w="2694707">
                  <a:extLst>
                    <a:ext uri="{9D8B030D-6E8A-4147-A177-3AD203B41FA5}">
                      <a16:colId xmlns="" xmlns:a16="http://schemas.microsoft.com/office/drawing/2014/main" val="2496284149"/>
                    </a:ext>
                  </a:extLst>
                </a:gridCol>
                <a:gridCol w="6525493">
                  <a:extLst>
                    <a:ext uri="{9D8B030D-6E8A-4147-A177-3AD203B41FA5}">
                      <a16:colId xmlns="" xmlns:a16="http://schemas.microsoft.com/office/drawing/2014/main" val="4283705993"/>
                    </a:ext>
                  </a:extLst>
                </a:gridCol>
                <a:gridCol w="1524000">
                  <a:extLst>
                    <a:ext uri="{9D8B030D-6E8A-4147-A177-3AD203B41FA5}">
                      <a16:colId xmlns="" xmlns:a16="http://schemas.microsoft.com/office/drawing/2014/main" val="2310586111"/>
                    </a:ext>
                  </a:extLst>
                </a:gridCol>
              </a:tblGrid>
              <a:tr h="5039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noProof="0" dirty="0">
                          <a:solidFill>
                            <a:srgbClr val="7030A0"/>
                          </a:solidFill>
                          <a:effectLst/>
                          <a:latin typeface="Verdana" panose="020B0604030504040204" pitchFamily="34" charset="0"/>
                          <a:ea typeface="Verdana" panose="020B0604030504040204" pitchFamily="34" charset="0"/>
                          <a:cs typeface="+mn-cs"/>
                        </a:rPr>
                        <a:t>Darbība </a:t>
                      </a:r>
                    </a:p>
                  </a:txBody>
                  <a:tcPr marL="43190" marR="43190" marT="21595" marB="21595" anchor="ctr">
                    <a:solidFill>
                      <a:srgbClr val="DFCFE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kern="1200" noProof="0" dirty="0" err="1">
                          <a:solidFill>
                            <a:srgbClr val="7030A0"/>
                          </a:solidFill>
                          <a:effectLst/>
                          <a:latin typeface="Verdana" panose="020B0604030504040204" pitchFamily="34" charset="0"/>
                          <a:ea typeface="Verdana" panose="020B0604030504040204" pitchFamily="34" charset="0"/>
                          <a:cs typeface="+mn-cs"/>
                        </a:rPr>
                        <a:t>Apakšdarbība</a:t>
                      </a:r>
                      <a:endParaRPr lang="lv-LV" sz="1500" b="1" noProof="0" dirty="0">
                        <a:solidFill>
                          <a:srgbClr val="7030A0"/>
                        </a:solidFill>
                        <a:latin typeface="Verdana" panose="020B0604030504040204" pitchFamily="34" charset="0"/>
                        <a:ea typeface="Verdana" panose="020B0604030504040204" pitchFamily="34" charset="0"/>
                      </a:endParaRPr>
                    </a:p>
                  </a:txBody>
                  <a:tcPr marL="43190" marR="43190" marT="21595" marB="2159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500" b="1" i="0" u="none" strike="noStrike" kern="1200" cap="none" noProof="0" dirty="0">
                          <a:solidFill>
                            <a:srgbClr val="7030A0"/>
                          </a:solidFill>
                          <a:effectLst/>
                          <a:latin typeface="Verdana" panose="020B0604030504040204" pitchFamily="34" charset="0"/>
                          <a:ea typeface="Verdana" panose="020B0604030504040204" pitchFamily="34" charset="0"/>
                          <a:cs typeface="+mn-cs"/>
                          <a:sym typeface="Arial"/>
                        </a:rPr>
                        <a:t>Īstenošanas laiks </a:t>
                      </a:r>
                      <a:endParaRPr lang="lv-LV" sz="1500" b="1" noProof="0" dirty="0">
                        <a:solidFill>
                          <a:srgbClr val="7030A0"/>
                        </a:solidFill>
                        <a:latin typeface="Verdana" panose="020B0604030504040204" pitchFamily="34" charset="0"/>
                        <a:ea typeface="Verdana" panose="020B0604030504040204" pitchFamily="34" charset="0"/>
                      </a:endParaRPr>
                    </a:p>
                  </a:txBody>
                  <a:tcPr marL="43190" marR="43190" marT="21595" marB="21595" anchor="b"/>
                </a:tc>
                <a:extLst>
                  <a:ext uri="{0D108BD9-81ED-4DB2-BD59-A6C34878D82A}">
                    <a16:rowId xmlns="" xmlns:a16="http://schemas.microsoft.com/office/drawing/2014/main" val="201965108"/>
                  </a:ext>
                </a:extLst>
              </a:tr>
              <a:tr h="1727829">
                <a:tc rowSpan="2">
                  <a:txBody>
                    <a:bodyPr/>
                    <a:lstStyle/>
                    <a:p>
                      <a:pPr marL="0" algn="l" defTabSz="914400" rtl="0" eaLnBrk="1" latinLnBrk="0" hangingPunct="1"/>
                      <a:endParaRPr lang="lv-LV" sz="1400" b="1" kern="1200" noProof="0" dirty="0">
                        <a:solidFill>
                          <a:srgbClr val="7030A0"/>
                        </a:solidFill>
                        <a:effectLst/>
                        <a:latin typeface="Verdana" panose="020B0604030504040204" pitchFamily="34" charset="0"/>
                        <a:ea typeface="Verdana" panose="020B0604030504040204" pitchFamily="34" charset="0"/>
                        <a:cs typeface="+mn-cs"/>
                      </a:endParaRPr>
                    </a:p>
                    <a:p>
                      <a:pPr marL="0" algn="l" defTabSz="914400" rtl="0" eaLnBrk="1" latinLnBrk="0" hangingPunct="1"/>
                      <a:endParaRPr lang="lv-LV" sz="1400" b="1" kern="1200" noProof="0" dirty="0">
                        <a:solidFill>
                          <a:srgbClr val="7030A0"/>
                        </a:solidFill>
                        <a:effectLst/>
                        <a:latin typeface="Verdana" panose="020B0604030504040204" pitchFamily="34" charset="0"/>
                        <a:ea typeface="Verdana" panose="020B0604030504040204" pitchFamily="34" charset="0"/>
                        <a:cs typeface="+mn-cs"/>
                      </a:endParaRPr>
                    </a:p>
                    <a:p>
                      <a:pPr marL="0" algn="l" defTabSz="914400" rtl="0" eaLnBrk="1" latinLnBrk="0" hangingPunct="1"/>
                      <a:endParaRPr lang="lv-LV" sz="1400" b="1" kern="1200" noProof="0" dirty="0">
                        <a:solidFill>
                          <a:srgbClr val="7030A0"/>
                        </a:solidFill>
                        <a:effectLst/>
                        <a:latin typeface="Verdana" panose="020B0604030504040204" pitchFamily="34" charset="0"/>
                        <a:ea typeface="Verdana" panose="020B0604030504040204" pitchFamily="34" charset="0"/>
                        <a:cs typeface="+mn-cs"/>
                      </a:endParaRPr>
                    </a:p>
                    <a:p>
                      <a:pPr marL="0" algn="l" defTabSz="914400" rtl="0" eaLnBrk="1" latinLnBrk="0" hangingPunct="1"/>
                      <a:endParaRPr lang="lv-LV" sz="1400" b="1" kern="1200" noProof="0" dirty="0">
                        <a:solidFill>
                          <a:srgbClr val="7030A0"/>
                        </a:solidFill>
                        <a:effectLst/>
                        <a:latin typeface="Verdana" panose="020B0604030504040204" pitchFamily="34" charset="0"/>
                        <a:ea typeface="Verdana" panose="020B0604030504040204" pitchFamily="34" charset="0"/>
                        <a:cs typeface="+mn-cs"/>
                      </a:endParaRPr>
                    </a:p>
                    <a:p>
                      <a:pPr marL="0" algn="l" defTabSz="914400" rtl="0" eaLnBrk="1" latinLnBrk="0" hangingPunct="1"/>
                      <a:r>
                        <a:rPr lang="lv-LV" sz="1400" b="1" kern="1200" noProof="0" dirty="0">
                          <a:solidFill>
                            <a:srgbClr val="7030A0"/>
                          </a:solidFill>
                          <a:effectLst/>
                          <a:latin typeface="Verdana" panose="020B0604030504040204" pitchFamily="34" charset="0"/>
                          <a:ea typeface="Verdana" panose="020B0604030504040204" pitchFamily="34" charset="0"/>
                          <a:cs typeface="+mn-cs"/>
                        </a:rPr>
                        <a:t>Iniciatīvu projektu</a:t>
                      </a:r>
                    </a:p>
                    <a:p>
                      <a:pPr marL="0" algn="l" defTabSz="914400" rtl="0" eaLnBrk="1" latinLnBrk="0" hangingPunct="1"/>
                      <a:r>
                        <a:rPr lang="lv-LV" sz="1400" b="0" kern="1200" noProof="0" dirty="0">
                          <a:solidFill>
                            <a:srgbClr val="7030A0"/>
                          </a:solidFill>
                          <a:effectLst/>
                          <a:latin typeface="Verdana" panose="020B0604030504040204" pitchFamily="34" charset="0"/>
                          <a:ea typeface="Verdana" panose="020B0604030504040204" pitchFamily="34" charset="0"/>
                          <a:cs typeface="+mn-cs"/>
                        </a:rPr>
                        <a:t>un</a:t>
                      </a:r>
                      <a:r>
                        <a:rPr lang="lv-LV" sz="1400" b="1" kern="1200" noProof="0" dirty="0">
                          <a:solidFill>
                            <a:srgbClr val="7030A0"/>
                          </a:solidFill>
                          <a:effectLst/>
                          <a:latin typeface="Verdana" panose="020B0604030504040204" pitchFamily="34" charset="0"/>
                          <a:ea typeface="Verdana" panose="020B0604030504040204" pitchFamily="34" charset="0"/>
                          <a:cs typeface="+mn-cs"/>
                        </a:rPr>
                        <a:t> partnerības projektu</a:t>
                      </a:r>
                    </a:p>
                    <a:p>
                      <a:pPr marL="0" algn="l" defTabSz="914400" rtl="0" eaLnBrk="1" latinLnBrk="0" hangingPunct="1"/>
                      <a:r>
                        <a:rPr lang="lv-LV" sz="1400" b="1" kern="1200" noProof="0" dirty="0">
                          <a:solidFill>
                            <a:srgbClr val="7030A0"/>
                          </a:solidFill>
                          <a:effectLst/>
                          <a:latin typeface="Verdana" panose="020B0604030504040204" pitchFamily="34" charset="0"/>
                          <a:ea typeface="Verdana" panose="020B0604030504040204" pitchFamily="34" charset="0"/>
                          <a:cs typeface="+mn-cs"/>
                        </a:rPr>
                        <a:t>īstenošana, </a:t>
                      </a:r>
                      <a:r>
                        <a:rPr lang="lv-LV" sz="1400" b="0" kern="1200" noProof="0" dirty="0">
                          <a:solidFill>
                            <a:srgbClr val="7030A0"/>
                          </a:solidFill>
                          <a:effectLst/>
                          <a:latin typeface="Verdana" panose="020B0604030504040204" pitchFamily="34" charset="0"/>
                          <a:ea typeface="Verdana" panose="020B0604030504040204" pitchFamily="34" charset="0"/>
                          <a:cs typeface="+mn-cs"/>
                        </a:rPr>
                        <a:t>tostarp</a:t>
                      </a:r>
                    </a:p>
                    <a:p>
                      <a:pPr marL="0" algn="l" defTabSz="914400" rtl="0" eaLnBrk="1" latinLnBrk="0" hangingPunct="1"/>
                      <a:r>
                        <a:rPr lang="lv-LV" sz="1400" b="0" kern="1200" noProof="0" dirty="0">
                          <a:solidFill>
                            <a:srgbClr val="7030A0"/>
                          </a:solidFill>
                          <a:effectLst/>
                          <a:latin typeface="Verdana" panose="020B0604030504040204" pitchFamily="34" charset="0"/>
                          <a:ea typeface="Verdana" panose="020B0604030504040204" pitchFamily="34" charset="0"/>
                          <a:cs typeface="+mn-cs"/>
                        </a:rPr>
                        <a:t>nodrošinot darbu</a:t>
                      </a:r>
                    </a:p>
                    <a:p>
                      <a:pPr marL="0" algn="l" defTabSz="914400" rtl="0" eaLnBrk="1" latinLnBrk="0" hangingPunct="1"/>
                      <a:r>
                        <a:rPr lang="lv-LV" sz="1400" b="0" kern="1200" noProof="0" dirty="0">
                          <a:solidFill>
                            <a:srgbClr val="7030A0"/>
                          </a:solidFill>
                          <a:effectLst/>
                          <a:latin typeface="Verdana" panose="020B0604030504040204" pitchFamily="34" charset="0"/>
                          <a:ea typeface="Verdana" panose="020B0604030504040204" pitchFamily="34" charset="0"/>
                          <a:cs typeface="+mn-cs"/>
                        </a:rPr>
                        <a:t>ar reemigrantiem,</a:t>
                      </a:r>
                    </a:p>
                    <a:p>
                      <a:pPr marL="0" algn="l" defTabSz="914400" rtl="0" eaLnBrk="1" latinLnBrk="0" hangingPunct="1"/>
                      <a:r>
                        <a:rPr lang="lv-LV" sz="1400" b="0" kern="1200" noProof="0" dirty="0">
                          <a:solidFill>
                            <a:srgbClr val="7030A0"/>
                          </a:solidFill>
                          <a:effectLst/>
                          <a:latin typeface="Verdana" panose="020B0604030504040204" pitchFamily="34" charset="0"/>
                          <a:ea typeface="Verdana" panose="020B0604030504040204" pitchFamily="34" charset="0"/>
                          <a:cs typeface="+mn-cs"/>
                        </a:rPr>
                        <a:t>imigrantiem un</a:t>
                      </a:r>
                    </a:p>
                    <a:p>
                      <a:pPr marL="0" algn="l" defTabSz="914400" rtl="0" eaLnBrk="1" latinLnBrk="0" hangingPunct="1"/>
                      <a:r>
                        <a:rPr lang="lv-LV" sz="1400" b="0" kern="1200" noProof="0" dirty="0">
                          <a:solidFill>
                            <a:srgbClr val="7030A0"/>
                          </a:solidFill>
                          <a:effectLst/>
                          <a:latin typeface="Verdana" panose="020B0604030504040204" pitchFamily="34" charset="0"/>
                          <a:ea typeface="Verdana" panose="020B0604030504040204" pitchFamily="34" charset="0"/>
                          <a:cs typeface="+mn-cs"/>
                        </a:rPr>
                        <a:t>mazākumtautībām</a:t>
                      </a:r>
                    </a:p>
                  </a:txBody>
                  <a:tcPr marL="43190" marR="43190" marT="21595" marB="21595">
                    <a:solidFill>
                      <a:srgbClr val="DFCFE9"/>
                    </a:solidFill>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lv-LV" sz="1400" b="1" i="0" u="none" strike="noStrike" cap="none" noProof="0" dirty="0">
                          <a:solidFill>
                            <a:srgbClr val="7030A0"/>
                          </a:solidFill>
                          <a:effectLst/>
                          <a:latin typeface="Verdana" panose="020B0604030504040204" pitchFamily="34" charset="0"/>
                          <a:ea typeface="Verdana" panose="020B0604030504040204" pitchFamily="34" charset="0"/>
                          <a:cs typeface="+mn-cs"/>
                          <a:sym typeface="Arial"/>
                        </a:rPr>
                        <a:t>Skolas – kopienas iniciatīvu projektu mērķis </a:t>
                      </a:r>
                      <a:r>
                        <a:rPr lang="lv-LV" sz="1400" b="0" i="0" u="none" strike="noStrike" cap="none" dirty="0">
                          <a:solidFill>
                            <a:srgbClr val="7030A0"/>
                          </a:solidFill>
                          <a:effectLst/>
                          <a:latin typeface="Verdana" panose="020B0604030504040204" pitchFamily="34" charset="0"/>
                          <a:ea typeface="Verdana" panose="020B0604030504040204" pitchFamily="34" charset="0"/>
                          <a:cs typeface="+mn-cs"/>
                          <a:sym typeface="Arial"/>
                        </a:rPr>
                        <a:t>ir veicināt izglītības iestāžu sadarbību ar vietējo kopienu, kā arī pašvaldības un izglītības iestāžu pieejamo resursu izmantošanu, tostarp paplašinot ārpus formālās izglītības (t. sk. interešu izglītības) piedāvājumu izglītības iestādē, veicinot pilsonisko līdzdalību, nodrošinot darbu ar reemigrantiem, imigrantiem un mazākumtautībām, iesaistot vecākus, ģimenes, kā arī citus sabiedrības locekļus, sociālās atstumtības un PMP riska mazināšanā.</a:t>
                      </a:r>
                      <a:endParaRPr lang="lv-LV" sz="1400" b="0" i="0" u="none" strike="noStrike" cap="none" noProof="0" dirty="0">
                        <a:solidFill>
                          <a:srgbClr val="7030A0"/>
                        </a:solidFill>
                        <a:effectLst/>
                        <a:latin typeface="Verdana" panose="020B0604030504040204" pitchFamily="34" charset="0"/>
                        <a:ea typeface="Verdana" panose="020B0604030504040204" pitchFamily="34" charset="0"/>
                        <a:cs typeface="+mn-cs"/>
                        <a:sym typeface="Arial"/>
                      </a:endParaRPr>
                    </a:p>
                  </a:txBody>
                  <a:tcPr marL="43190" marR="43190" marT="21595" marB="21595" anchor="ctr"/>
                </a:tc>
                <a:tc>
                  <a:txBody>
                    <a:bodyPr/>
                    <a:lstStyle/>
                    <a:p>
                      <a:pPr algn="ctr"/>
                      <a:r>
                        <a:rPr lang="lv-LV" sz="1300" kern="1200" noProof="0" dirty="0">
                          <a:solidFill>
                            <a:srgbClr val="7030A0"/>
                          </a:solidFill>
                          <a:effectLst/>
                          <a:latin typeface="Verdana" panose="020B0604030504040204" pitchFamily="34" charset="0"/>
                          <a:ea typeface="Verdana" panose="020B0604030504040204" pitchFamily="34" charset="0"/>
                          <a:cs typeface="+mn-cs"/>
                        </a:rPr>
                        <a:t>01.09.2025. –</a:t>
                      </a:r>
                    </a:p>
                    <a:p>
                      <a:pPr algn="ctr"/>
                      <a:r>
                        <a:rPr lang="lv-LV" sz="1300" kern="1200" noProof="0" dirty="0">
                          <a:solidFill>
                            <a:srgbClr val="7030A0"/>
                          </a:solidFill>
                          <a:effectLst/>
                          <a:latin typeface="Verdana" panose="020B0604030504040204" pitchFamily="34" charset="0"/>
                          <a:ea typeface="Verdana" panose="020B0604030504040204" pitchFamily="34" charset="0"/>
                          <a:cs typeface="+mn-cs"/>
                        </a:rPr>
                        <a:t>31.03.2029.</a:t>
                      </a:r>
                      <a:r>
                        <a:rPr lang="lv-LV" sz="1500" kern="1200" noProof="0" dirty="0">
                          <a:solidFill>
                            <a:srgbClr val="7030A0"/>
                          </a:solidFill>
                          <a:effectLst/>
                          <a:latin typeface="Verdana" panose="020B0604030504040204" pitchFamily="34" charset="0"/>
                          <a:ea typeface="Verdana" panose="020B0604030504040204" pitchFamily="34" charset="0"/>
                          <a:cs typeface="+mn-cs"/>
                        </a:rPr>
                        <a:t> </a:t>
                      </a:r>
                    </a:p>
                  </a:txBody>
                  <a:tcPr marL="43190" marR="43190" marT="21595" marB="21595" anchor="ctr"/>
                </a:tc>
                <a:extLst>
                  <a:ext uri="{0D108BD9-81ED-4DB2-BD59-A6C34878D82A}">
                    <a16:rowId xmlns="" xmlns:a16="http://schemas.microsoft.com/office/drawing/2014/main" val="52698698"/>
                  </a:ext>
                </a:extLst>
              </a:tr>
              <a:tr h="1353465">
                <a:tc vMerge="1">
                  <a:txBody>
                    <a:bodyPr/>
                    <a:lstStyle/>
                    <a:p>
                      <a:endParaRPr lang="x-none" dirty="0"/>
                    </a:p>
                  </a:txBody>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lv-LV" sz="1400" b="1" i="0" u="none" strike="noStrike" cap="none" noProof="0" dirty="0">
                          <a:solidFill>
                            <a:srgbClr val="7030A0"/>
                          </a:solidFill>
                          <a:effectLst/>
                          <a:latin typeface="Verdana" panose="020B0604030504040204" pitchFamily="34" charset="0"/>
                          <a:ea typeface="Verdana" panose="020B0604030504040204" pitchFamily="34" charset="0"/>
                          <a:cs typeface="+mn-cs"/>
                          <a:sym typeface="Arial"/>
                        </a:rPr>
                        <a:t>Izglītības iestāžu partnerības projekti </a:t>
                      </a:r>
                      <a:r>
                        <a:rPr lang="lv-LV" sz="1400" b="0" i="0" u="none" strike="noStrike" cap="none" dirty="0">
                          <a:solidFill>
                            <a:srgbClr val="7030A0"/>
                          </a:solidFill>
                          <a:effectLst/>
                          <a:latin typeface="Verdana" panose="020B0604030504040204" pitchFamily="34" charset="0"/>
                          <a:ea typeface="Verdana" panose="020B0604030504040204" pitchFamily="34" charset="0"/>
                          <a:cs typeface="+mn-cs"/>
                          <a:sym typeface="Arial"/>
                        </a:rPr>
                        <a:t>– izglītības iestāžu sadarbības aktivitātes noteiktā laika periodā, lai sniegtu atbalstu izglītojamajiem, vecākiem, pedagogiem un izglītības iestāžu vadītājiem pārejā uz mācībām latviešu valodā, kā arī stiprinātu apziņu, ka pedagogi spēj realizēt pārmaiņas, izvērtējot esošo situāciju un vajadzības katrā izglītības iestādē, veicinot sadarbību, pieredzes apmaiņu un jaunu prasmju apguvi.</a:t>
                      </a:r>
                      <a:endParaRPr lang="lv-LV" sz="1400" b="0" i="0" u="none" strike="noStrike" cap="none" noProof="0" dirty="0">
                        <a:solidFill>
                          <a:srgbClr val="7030A0"/>
                        </a:solidFill>
                        <a:effectLst/>
                        <a:latin typeface="Verdana" panose="020B0604030504040204" pitchFamily="34" charset="0"/>
                        <a:ea typeface="Verdana" panose="020B0604030504040204" pitchFamily="34" charset="0"/>
                        <a:cs typeface="+mn-cs"/>
                        <a:sym typeface="Arial"/>
                      </a:endParaRPr>
                    </a:p>
                  </a:txBody>
                  <a:tcPr marL="43190" marR="43190" marT="21595" marB="21595" anchor="ctr"/>
                </a:tc>
                <a:tc>
                  <a:txBody>
                    <a:bodyPr/>
                    <a:lstStyle/>
                    <a:p>
                      <a:pPr marL="0" algn="ctr" defTabSz="914400" rtl="0" eaLnBrk="1" latinLnBrk="0" hangingPunct="1"/>
                      <a:r>
                        <a:rPr lang="lv-LV" sz="1300" kern="1200" noProof="0" dirty="0">
                          <a:solidFill>
                            <a:srgbClr val="7030A0"/>
                          </a:solidFill>
                          <a:effectLst/>
                          <a:latin typeface="Verdana" panose="020B0604030504040204" pitchFamily="34" charset="0"/>
                          <a:ea typeface="Verdana" panose="020B0604030504040204" pitchFamily="34" charset="0"/>
                          <a:cs typeface="+mn-cs"/>
                        </a:rPr>
                        <a:t>01.09.2025. –</a:t>
                      </a:r>
                    </a:p>
                    <a:p>
                      <a:pPr marL="0" algn="ctr" defTabSz="914400" rtl="0" eaLnBrk="1" latinLnBrk="0" hangingPunct="1"/>
                      <a:r>
                        <a:rPr lang="lv-LV" sz="1300" kern="1200" noProof="0" dirty="0">
                          <a:solidFill>
                            <a:srgbClr val="7030A0"/>
                          </a:solidFill>
                          <a:effectLst/>
                          <a:latin typeface="Verdana" panose="020B0604030504040204" pitchFamily="34" charset="0"/>
                          <a:ea typeface="Verdana" panose="020B0604030504040204" pitchFamily="34" charset="0"/>
                          <a:cs typeface="+mn-cs"/>
                        </a:rPr>
                        <a:t>31.03.2029.</a:t>
                      </a:r>
                      <a:r>
                        <a:rPr lang="lv-LV" sz="1500" kern="1200" noProof="0" dirty="0">
                          <a:solidFill>
                            <a:srgbClr val="7030A0"/>
                          </a:solidFill>
                          <a:effectLst/>
                          <a:latin typeface="Verdana" panose="020B0604030504040204" pitchFamily="34" charset="0"/>
                          <a:ea typeface="Verdana" panose="020B0604030504040204" pitchFamily="34" charset="0"/>
                          <a:cs typeface="+mn-cs"/>
                        </a:rPr>
                        <a:t> </a:t>
                      </a:r>
                    </a:p>
                    <a:p>
                      <a:pPr marL="0" algn="ctr" defTabSz="914400" rtl="0" eaLnBrk="1" latinLnBrk="0" hangingPunct="1"/>
                      <a:endParaRPr lang="lv-LV" sz="1500" kern="1200" noProof="0" dirty="0">
                        <a:solidFill>
                          <a:srgbClr val="7030A0"/>
                        </a:solidFill>
                        <a:effectLst/>
                        <a:latin typeface="Verdana" panose="020B0604030504040204" pitchFamily="34" charset="0"/>
                        <a:ea typeface="Verdana" panose="020B0604030504040204" pitchFamily="34" charset="0"/>
                        <a:cs typeface="+mn-cs"/>
                      </a:endParaRPr>
                    </a:p>
                  </a:txBody>
                  <a:tcPr marL="43190" marR="43190" marT="21595" marB="21595" anchor="ctr"/>
                </a:tc>
                <a:extLst>
                  <a:ext uri="{0D108BD9-81ED-4DB2-BD59-A6C34878D82A}">
                    <a16:rowId xmlns="" xmlns:a16="http://schemas.microsoft.com/office/drawing/2014/main" val="604711295"/>
                  </a:ext>
                </a:extLst>
              </a:tr>
              <a:tr h="128147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lv-LV" sz="1400" b="0" i="0" u="none" strike="noStrike" cap="none" dirty="0">
                          <a:solidFill>
                            <a:srgbClr val="7030A0"/>
                          </a:solidFill>
                          <a:effectLst/>
                          <a:latin typeface="Verdana" panose="020B0604030504040204" pitchFamily="34" charset="0"/>
                          <a:ea typeface="Verdana" panose="020B0604030504040204" pitchFamily="34" charset="0"/>
                          <a:cs typeface="+mn-cs"/>
                          <a:sym typeface="Arial"/>
                        </a:rPr>
                        <a:t>Grupu </a:t>
                      </a:r>
                      <a:r>
                        <a:rPr lang="lv-LV" sz="1400" b="1" i="0" u="none" strike="noStrike" cap="none" dirty="0" err="1">
                          <a:solidFill>
                            <a:srgbClr val="7030A0"/>
                          </a:solidFill>
                          <a:effectLst/>
                          <a:latin typeface="Verdana" panose="020B0604030504040204" pitchFamily="34" charset="0"/>
                          <a:ea typeface="Verdana" panose="020B0604030504040204" pitchFamily="34" charset="0"/>
                          <a:cs typeface="+mn-cs"/>
                          <a:sym typeface="Arial"/>
                        </a:rPr>
                        <a:t>supervīziju</a:t>
                      </a:r>
                      <a:r>
                        <a:rPr lang="lv-LV" sz="1400" b="0" i="0" u="none" strike="noStrike" cap="none" dirty="0">
                          <a:solidFill>
                            <a:srgbClr val="7030A0"/>
                          </a:solidFill>
                          <a:effectLst/>
                          <a:latin typeface="Verdana" panose="020B0604030504040204" pitchFamily="34" charset="0"/>
                          <a:ea typeface="Verdana" panose="020B0604030504040204" pitchFamily="34" charset="0"/>
                          <a:cs typeface="+mn-cs"/>
                          <a:sym typeface="Arial"/>
                        </a:rPr>
                        <a:t> īstenošana pedagogiem, atbalsta personālam, sociālajiem darbiniekiem un izglītojamo </a:t>
                      </a:r>
                      <a:r>
                        <a:rPr lang="lv-LV" sz="1400" b="0" i="0" u="none" strike="noStrike" cap="none" dirty="0" err="1">
                          <a:solidFill>
                            <a:srgbClr val="7030A0"/>
                          </a:solidFill>
                          <a:effectLst/>
                          <a:latin typeface="Verdana" panose="020B0604030504040204" pitchFamily="34" charset="0"/>
                          <a:ea typeface="Verdana" panose="020B0604030504040204" pitchFamily="34" charset="0"/>
                          <a:cs typeface="+mn-cs"/>
                          <a:sym typeface="Arial"/>
                        </a:rPr>
                        <a:t>mentoriem</a:t>
                      </a:r>
                      <a:endParaRPr lang="lv-LV" sz="1400" b="0" i="0" u="none" strike="noStrike" cap="none" dirty="0">
                        <a:solidFill>
                          <a:srgbClr val="7030A0"/>
                        </a:solidFill>
                        <a:effectLst/>
                        <a:latin typeface="Verdana" panose="020B0604030504040204" pitchFamily="34" charset="0"/>
                        <a:ea typeface="Verdana" panose="020B0604030504040204" pitchFamily="34" charset="0"/>
                        <a:cs typeface="+mn-cs"/>
                        <a:sym typeface="Arial"/>
                      </a:endParaRPr>
                    </a:p>
                    <a:p>
                      <a:pPr marL="0" algn="l" defTabSz="914400" rtl="0" eaLnBrk="1" latinLnBrk="0" hangingPunct="1"/>
                      <a:endParaRPr lang="lv-LV" sz="1400" b="1" kern="1200" noProof="0" dirty="0">
                        <a:solidFill>
                          <a:srgbClr val="7030A0"/>
                        </a:solidFill>
                        <a:effectLst/>
                        <a:latin typeface="Verdana" panose="020B0604030504040204" pitchFamily="34" charset="0"/>
                        <a:ea typeface="Verdana" panose="020B0604030504040204" pitchFamily="34" charset="0"/>
                        <a:cs typeface="+mn-cs"/>
                      </a:endParaRPr>
                    </a:p>
                  </a:txBody>
                  <a:tcPr marL="43190" marR="43190" marT="21595" marB="21595">
                    <a:solidFill>
                      <a:srgbClr val="DFCFE9"/>
                    </a:solidFill>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lv-LV" sz="1400" b="1" i="0" u="none" strike="noStrike" cap="none" dirty="0" err="1">
                          <a:solidFill>
                            <a:srgbClr val="7030A0"/>
                          </a:solidFill>
                          <a:effectLst/>
                          <a:latin typeface="Verdana" panose="020B0604030504040204" pitchFamily="34" charset="0"/>
                          <a:ea typeface="Verdana" panose="020B0604030504040204" pitchFamily="34" charset="0"/>
                          <a:cs typeface="+mn-cs"/>
                          <a:sym typeface="Arial"/>
                        </a:rPr>
                        <a:t>Supervīziju</a:t>
                      </a:r>
                      <a:r>
                        <a:rPr lang="lv-LV" sz="1400" b="1" i="0" u="none" strike="noStrike" cap="none" dirty="0">
                          <a:solidFill>
                            <a:srgbClr val="7030A0"/>
                          </a:solidFill>
                          <a:effectLst/>
                          <a:latin typeface="Verdana" panose="020B0604030504040204" pitchFamily="34" charset="0"/>
                          <a:ea typeface="Verdana" panose="020B0604030504040204" pitchFamily="34" charset="0"/>
                          <a:cs typeface="+mn-cs"/>
                          <a:sym typeface="Arial"/>
                        </a:rPr>
                        <a:t> mērķis </a:t>
                      </a:r>
                      <a:r>
                        <a:rPr lang="lv-LV" sz="1400" b="0" i="0" u="none" strike="noStrike" cap="none" dirty="0">
                          <a:solidFill>
                            <a:srgbClr val="7030A0"/>
                          </a:solidFill>
                          <a:effectLst/>
                          <a:latin typeface="Verdana" panose="020B0604030504040204" pitchFamily="34" charset="0"/>
                          <a:ea typeface="Verdana" panose="020B0604030504040204" pitchFamily="34" charset="0"/>
                          <a:cs typeface="+mn-cs"/>
                          <a:sym typeface="Arial"/>
                        </a:rPr>
                        <a:t>ir pilnveidot minēto speciālistu profesionālo kompetenci sociālās atstumtības un PMP riska identificēšanā, paaugstināt profesionālo </a:t>
                      </a:r>
                      <a:r>
                        <a:rPr lang="lv-LV" sz="1400" b="0" i="0" u="none" strike="noStrike" cap="none" dirty="0" err="1">
                          <a:solidFill>
                            <a:srgbClr val="7030A0"/>
                          </a:solidFill>
                          <a:effectLst/>
                          <a:latin typeface="Verdana" panose="020B0604030504040204" pitchFamily="34" charset="0"/>
                          <a:ea typeface="Verdana" panose="020B0604030504040204" pitchFamily="34" charset="0"/>
                          <a:cs typeface="+mn-cs"/>
                          <a:sym typeface="Arial"/>
                        </a:rPr>
                        <a:t>pašefektivitāti</a:t>
                      </a:r>
                      <a:r>
                        <a:rPr lang="lv-LV" sz="1400" b="0" i="0" u="none" strike="noStrike" cap="none" dirty="0">
                          <a:solidFill>
                            <a:srgbClr val="7030A0"/>
                          </a:solidFill>
                          <a:effectLst/>
                          <a:latin typeface="Verdana" panose="020B0604030504040204" pitchFamily="34" charset="0"/>
                          <a:ea typeface="Verdana" panose="020B0604030504040204" pitchFamily="34" charset="0"/>
                          <a:cs typeface="+mn-cs"/>
                          <a:sym typeface="Arial"/>
                        </a:rPr>
                        <a:t> darbā ar izglītojamajiem, kuriem konstatēts sociālās atstumtības vai PMP risks, kā arī veicināt prasmi apzināties savus resursus, lai nepieļautu profesionālu izdegšanu.</a:t>
                      </a:r>
                      <a:endParaRPr lang="lv-LV" sz="1400" kern="1200" noProof="0" dirty="0">
                        <a:solidFill>
                          <a:srgbClr val="7030A0"/>
                        </a:solidFill>
                        <a:effectLst/>
                        <a:latin typeface="Verdana" panose="020B0604030504040204" pitchFamily="34" charset="0"/>
                        <a:ea typeface="Verdana" panose="020B0604030504040204" pitchFamily="34" charset="0"/>
                        <a:cs typeface="+mn-cs"/>
                      </a:endParaRPr>
                    </a:p>
                  </a:txBody>
                  <a:tcPr marL="43190" marR="43190" marT="21595" marB="21595" anchor="ctr"/>
                </a:tc>
                <a:tc>
                  <a:txBody>
                    <a:bodyPr/>
                    <a:lstStyle/>
                    <a:p>
                      <a:pPr marL="0" algn="ctr" defTabSz="914400" rtl="0" eaLnBrk="1" latinLnBrk="0" hangingPunct="1"/>
                      <a:r>
                        <a:rPr lang="en-GB" sz="1300" b="0" i="0" u="none" strike="noStrike" cap="none" dirty="0">
                          <a:solidFill>
                            <a:srgbClr val="7030A0"/>
                          </a:solidFill>
                          <a:effectLst/>
                          <a:latin typeface="Verdana" panose="020B0604030504040204" pitchFamily="34" charset="0"/>
                          <a:ea typeface="Verdana" panose="020B0604030504040204" pitchFamily="34" charset="0"/>
                          <a:cs typeface="+mn-cs"/>
                          <a:sym typeface="Arial"/>
                        </a:rPr>
                        <a:t>01.09.2025</a:t>
                      </a:r>
                      <a:r>
                        <a:rPr lang="lv-LV" sz="1300" b="0" i="0" u="none" strike="noStrike" cap="none" dirty="0">
                          <a:solidFill>
                            <a:srgbClr val="7030A0"/>
                          </a:solidFill>
                          <a:effectLst/>
                          <a:latin typeface="Verdana" panose="020B0604030504040204" pitchFamily="34" charset="0"/>
                          <a:ea typeface="Verdana" panose="020B0604030504040204" pitchFamily="34" charset="0"/>
                          <a:cs typeface="+mn-cs"/>
                          <a:sym typeface="Arial"/>
                        </a:rPr>
                        <a:t>. - 31</a:t>
                      </a:r>
                      <a:r>
                        <a:rPr lang="en-GB" sz="1300" b="0" i="0" u="none" strike="noStrike" cap="none" dirty="0">
                          <a:solidFill>
                            <a:srgbClr val="7030A0"/>
                          </a:solidFill>
                          <a:effectLst/>
                          <a:latin typeface="Verdana" panose="020B0604030504040204" pitchFamily="34" charset="0"/>
                          <a:ea typeface="Verdana" panose="020B0604030504040204" pitchFamily="34" charset="0"/>
                          <a:cs typeface="+mn-cs"/>
                          <a:sym typeface="Arial"/>
                        </a:rPr>
                        <a:t>.0</a:t>
                      </a:r>
                      <a:r>
                        <a:rPr lang="lv-LV" sz="1300" b="0" i="0" u="none" strike="noStrike" cap="none" dirty="0">
                          <a:solidFill>
                            <a:srgbClr val="7030A0"/>
                          </a:solidFill>
                          <a:effectLst/>
                          <a:latin typeface="Verdana" panose="020B0604030504040204" pitchFamily="34" charset="0"/>
                          <a:ea typeface="Verdana" panose="020B0604030504040204" pitchFamily="34" charset="0"/>
                          <a:cs typeface="+mn-cs"/>
                          <a:sym typeface="Arial"/>
                        </a:rPr>
                        <a:t>8</a:t>
                      </a:r>
                      <a:r>
                        <a:rPr lang="en-GB" sz="1300" b="0" i="0" u="none" strike="noStrike" cap="none" dirty="0">
                          <a:solidFill>
                            <a:srgbClr val="7030A0"/>
                          </a:solidFill>
                          <a:effectLst/>
                          <a:latin typeface="Verdana" panose="020B0604030504040204" pitchFamily="34" charset="0"/>
                          <a:ea typeface="Verdana" panose="020B0604030504040204" pitchFamily="34" charset="0"/>
                          <a:cs typeface="+mn-cs"/>
                          <a:sym typeface="Arial"/>
                        </a:rPr>
                        <a:t>.202</a:t>
                      </a:r>
                      <a:r>
                        <a:rPr lang="lv-LV" sz="1300" b="0" i="0" u="none" strike="noStrike" cap="none" dirty="0">
                          <a:solidFill>
                            <a:srgbClr val="7030A0"/>
                          </a:solidFill>
                          <a:effectLst/>
                          <a:latin typeface="Verdana" panose="020B0604030504040204" pitchFamily="34" charset="0"/>
                          <a:ea typeface="Verdana" panose="020B0604030504040204" pitchFamily="34" charset="0"/>
                          <a:cs typeface="+mn-cs"/>
                          <a:sym typeface="Arial"/>
                        </a:rPr>
                        <a:t>9.</a:t>
                      </a:r>
                      <a:r>
                        <a:rPr lang="en-GB" sz="1300" b="0" i="0" u="none" strike="noStrike" cap="none" dirty="0">
                          <a:solidFill>
                            <a:srgbClr val="7030A0"/>
                          </a:solidFill>
                          <a:effectLst/>
                          <a:latin typeface="Verdana" panose="020B0604030504040204" pitchFamily="34" charset="0"/>
                          <a:ea typeface="Verdana" panose="020B0604030504040204" pitchFamily="34" charset="0"/>
                          <a:cs typeface="+mn-cs"/>
                          <a:sym typeface="Arial"/>
                        </a:rPr>
                        <a:t> </a:t>
                      </a:r>
                      <a:endParaRPr lang="lv-LV" sz="1500" kern="1200" noProof="0" dirty="0">
                        <a:solidFill>
                          <a:srgbClr val="7030A0"/>
                        </a:solidFill>
                        <a:effectLst/>
                        <a:latin typeface="Verdana" panose="020B0604030504040204" pitchFamily="34" charset="0"/>
                        <a:ea typeface="Verdana" panose="020B0604030504040204" pitchFamily="34" charset="0"/>
                        <a:cs typeface="+mn-cs"/>
                      </a:endParaRPr>
                    </a:p>
                  </a:txBody>
                  <a:tcPr marL="43190" marR="43190" marT="21595" marB="21595" anchor="ctr"/>
                </a:tc>
                <a:extLst>
                  <a:ext uri="{0D108BD9-81ED-4DB2-BD59-A6C34878D82A}">
                    <a16:rowId xmlns="" xmlns:a16="http://schemas.microsoft.com/office/drawing/2014/main" val="3959586274"/>
                  </a:ext>
                </a:extLst>
              </a:tr>
              <a:tr h="536237">
                <a:tc gridSpan="2">
                  <a:txBody>
                    <a:bodyPr/>
                    <a:lstStyle/>
                    <a:p>
                      <a:pPr marL="0" algn="l" defTabSz="914400" rtl="0" eaLnBrk="1" latinLnBrk="0" hangingPunct="1"/>
                      <a:r>
                        <a:rPr lang="lv-LV" sz="1400" b="1" kern="1200" noProof="0" dirty="0" err="1">
                          <a:solidFill>
                            <a:srgbClr val="7030A0"/>
                          </a:solidFill>
                          <a:effectLst/>
                          <a:latin typeface="Verdana" panose="020B0604030504040204" pitchFamily="34" charset="0"/>
                          <a:ea typeface="Verdana" panose="020B0604030504040204" pitchFamily="34" charset="0"/>
                          <a:cs typeface="+mn-cs"/>
                        </a:rPr>
                        <a:t>Mērķsadarbības</a:t>
                      </a:r>
                      <a:r>
                        <a:rPr lang="lv-LV" sz="1400" b="1" kern="1200" noProof="0" dirty="0">
                          <a:solidFill>
                            <a:srgbClr val="7030A0"/>
                          </a:solidFill>
                          <a:effectLst/>
                          <a:latin typeface="Verdana" panose="020B0604030504040204" pitchFamily="34" charset="0"/>
                          <a:ea typeface="Verdana" panose="020B0604030504040204" pitchFamily="34" charset="0"/>
                          <a:cs typeface="+mn-cs"/>
                        </a:rPr>
                        <a:t> un izglītojoši pasākumi</a:t>
                      </a:r>
                      <a:endParaRPr lang="lv-LV" sz="1400" b="1" kern="1200" noProof="0" dirty="0">
                        <a:solidFill>
                          <a:srgbClr val="7030A0"/>
                        </a:solidFill>
                        <a:effectLst/>
                        <a:highlight>
                          <a:srgbClr val="FFFF00"/>
                        </a:highlight>
                        <a:latin typeface="Verdana" panose="020B0604030504040204" pitchFamily="34" charset="0"/>
                        <a:ea typeface="Verdana" panose="020B0604030504040204" pitchFamily="34" charset="0"/>
                        <a:cs typeface="+mn-cs"/>
                      </a:endParaRPr>
                    </a:p>
                  </a:txBody>
                  <a:tcPr marL="43190" marR="43190" marT="21595" marB="21595" anchor="ctr">
                    <a:solidFill>
                      <a:srgbClr val="DFCFE9"/>
                    </a:solidFill>
                  </a:tcPr>
                </a:tc>
                <a:tc hMerge="1">
                  <a:txBody>
                    <a:bodyPr/>
                    <a:lstStyle/>
                    <a:p>
                      <a:pPr marL="0" algn="l" defTabSz="914400" rtl="0" eaLnBrk="1" latinLnBrk="0" hangingPunct="1"/>
                      <a:endParaRPr lang="en-GB" sz="2400" kern="1200" dirty="0">
                        <a:solidFill>
                          <a:schemeClr val="tx1"/>
                        </a:solidFill>
                        <a:effectLst/>
                        <a:latin typeface="+mn-lt"/>
                        <a:ea typeface="+mn-ea"/>
                        <a:cs typeface="+mn-cs"/>
                      </a:endParaRPr>
                    </a:p>
                  </a:txBody>
                  <a:tcPr/>
                </a:tc>
                <a:tc>
                  <a:txBody>
                    <a:bodyPr/>
                    <a:lstStyle/>
                    <a:p>
                      <a:pPr marL="0" algn="ctr" defTabSz="914400" rtl="0" eaLnBrk="1" latinLnBrk="0" hangingPunct="1"/>
                      <a:r>
                        <a:rPr lang="lv-LV" sz="1300" kern="1200" noProof="0" dirty="0">
                          <a:solidFill>
                            <a:srgbClr val="7030A0"/>
                          </a:solidFill>
                          <a:effectLst/>
                          <a:latin typeface="Verdana" panose="020B0604030504040204" pitchFamily="34" charset="0"/>
                          <a:ea typeface="Verdana" panose="020B0604030504040204" pitchFamily="34" charset="0"/>
                          <a:cs typeface="+mn-cs"/>
                        </a:rPr>
                        <a:t>01.09.2025. –</a:t>
                      </a:r>
                    </a:p>
                    <a:p>
                      <a:pPr marL="0" algn="ctr" defTabSz="914400" rtl="0" eaLnBrk="1" latinLnBrk="0" hangingPunct="1"/>
                      <a:r>
                        <a:rPr lang="lv-LV" sz="1300" kern="1200" noProof="0" dirty="0">
                          <a:solidFill>
                            <a:srgbClr val="7030A0"/>
                          </a:solidFill>
                          <a:effectLst/>
                          <a:latin typeface="Verdana" panose="020B0604030504040204" pitchFamily="34" charset="0"/>
                          <a:ea typeface="Verdana" panose="020B0604030504040204" pitchFamily="34" charset="0"/>
                          <a:cs typeface="+mn-cs"/>
                        </a:rPr>
                        <a:t>31.05.2029.</a:t>
                      </a:r>
                    </a:p>
                  </a:txBody>
                  <a:tcPr marL="43190" marR="43190" marT="21595" marB="21595" anchor="ctr"/>
                </a:tc>
                <a:extLst>
                  <a:ext uri="{0D108BD9-81ED-4DB2-BD59-A6C34878D82A}">
                    <a16:rowId xmlns="" xmlns:a16="http://schemas.microsoft.com/office/drawing/2014/main" val="639827908"/>
                  </a:ext>
                </a:extLst>
              </a:tr>
            </a:tbl>
          </a:graphicData>
        </a:graphic>
      </p:graphicFrame>
    </p:spTree>
    <p:extLst>
      <p:ext uri="{BB962C8B-B14F-4D97-AF65-F5344CB8AC3E}">
        <p14:creationId xmlns:p14="http://schemas.microsoft.com/office/powerpoint/2010/main" val="2345131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55E40D16-0973-0FEC-FBE0-AEF147A158C7}"/>
              </a:ext>
            </a:extLst>
          </p:cNvPr>
          <p:cNvSpPr>
            <a:spLocks noGrp="1"/>
          </p:cNvSpPr>
          <p:nvPr>
            <p:ph type="body" idx="1"/>
          </p:nvPr>
        </p:nvSpPr>
        <p:spPr>
          <a:xfrm>
            <a:off x="1172584" y="2916435"/>
            <a:ext cx="3644182" cy="525149"/>
          </a:xfrm>
        </p:spPr>
        <p:txBody>
          <a:bodyPr/>
          <a:lstStyle/>
          <a:p>
            <a:r>
              <a:rPr lang="lv-LV" dirty="0">
                <a:solidFill>
                  <a:srgbClr val="4E366E"/>
                </a:solidFill>
                <a:latin typeface="Verdana" panose="020B0604030504040204" pitchFamily="34" charset="0"/>
                <a:ea typeface="Verdana" panose="020B0604030504040204" pitchFamily="34" charset="0"/>
              </a:rPr>
              <a:t>no </a:t>
            </a:r>
            <a:r>
              <a:rPr lang="lv-LV" dirty="0" err="1">
                <a:solidFill>
                  <a:srgbClr val="4E366E"/>
                </a:solidFill>
                <a:latin typeface="Verdana" panose="020B0604030504040204" pitchFamily="34" charset="0"/>
                <a:ea typeface="Verdana" panose="020B0604030504040204" pitchFamily="34" charset="0"/>
              </a:rPr>
              <a:t>daudzbērnu</a:t>
            </a:r>
            <a:r>
              <a:rPr lang="lv-LV" dirty="0">
                <a:solidFill>
                  <a:srgbClr val="4E366E"/>
                </a:solidFill>
                <a:latin typeface="Verdana" panose="020B0604030504040204" pitchFamily="34" charset="0"/>
                <a:ea typeface="Verdana" panose="020B0604030504040204" pitchFamily="34" charset="0"/>
              </a:rPr>
              <a:t> ģimenes</a:t>
            </a:r>
            <a:r>
              <a:rPr lang="lv-LV" dirty="0">
                <a:latin typeface="Verdana" panose="020B0604030504040204" pitchFamily="34" charset="0"/>
                <a:ea typeface="Verdana" panose="020B0604030504040204" pitchFamily="34" charset="0"/>
              </a:rPr>
              <a:t>;</a:t>
            </a:r>
          </a:p>
        </p:txBody>
      </p:sp>
      <p:sp>
        <p:nvSpPr>
          <p:cNvPr id="4" name="Title 3">
            <a:extLst>
              <a:ext uri="{FF2B5EF4-FFF2-40B4-BE49-F238E27FC236}">
                <a16:creationId xmlns="" xmlns:a16="http://schemas.microsoft.com/office/drawing/2014/main" id="{AFDD8817-691F-FCD2-FFB7-02A1E172CC8A}"/>
              </a:ext>
            </a:extLst>
          </p:cNvPr>
          <p:cNvSpPr>
            <a:spLocks noGrp="1"/>
          </p:cNvSpPr>
          <p:nvPr>
            <p:ph type="title"/>
          </p:nvPr>
        </p:nvSpPr>
        <p:spPr>
          <a:xfrm>
            <a:off x="1659886" y="307025"/>
            <a:ext cx="9615572" cy="1079722"/>
          </a:xfrm>
        </p:spPr>
        <p:txBody>
          <a:bodyPr>
            <a:normAutofit/>
          </a:bodyPr>
          <a:lstStyle/>
          <a:p>
            <a:r>
              <a:rPr lang="lv-LV" sz="2400" dirty="0">
                <a:solidFill>
                  <a:srgbClr val="7030A0"/>
                </a:solidFill>
                <a:latin typeface="Verdana" panose="020B0604030504040204" pitchFamily="34" charset="0"/>
                <a:ea typeface="Verdana" panose="020B0604030504040204" pitchFamily="34" charset="0"/>
              </a:rPr>
              <a:t>Valsts atbalsts studējošajiem – sociālā stipendija ’’</a:t>
            </a:r>
            <a:r>
              <a:rPr lang="lv-LV" sz="2400" dirty="0" err="1">
                <a:solidFill>
                  <a:srgbClr val="7030A0"/>
                </a:solidFill>
                <a:latin typeface="Verdana" panose="020B0604030504040204" pitchFamily="34" charset="0"/>
                <a:ea typeface="Verdana" panose="020B0604030504040204" pitchFamily="34" charset="0"/>
              </a:rPr>
              <a:t>Studētgods</a:t>
            </a:r>
            <a:r>
              <a:rPr lang="lv-LV" sz="2400" dirty="0">
                <a:solidFill>
                  <a:srgbClr val="7030A0"/>
                </a:solidFill>
                <a:latin typeface="Verdana" panose="020B0604030504040204" pitchFamily="34" charset="0"/>
                <a:ea typeface="Verdana" panose="020B0604030504040204" pitchFamily="34" charset="0"/>
              </a:rPr>
              <a:t>’’</a:t>
            </a:r>
          </a:p>
        </p:txBody>
      </p:sp>
      <p:sp>
        <p:nvSpPr>
          <p:cNvPr id="5" name="Slide Number Placeholder 4">
            <a:extLst>
              <a:ext uri="{FF2B5EF4-FFF2-40B4-BE49-F238E27FC236}">
                <a16:creationId xmlns="" xmlns:a16="http://schemas.microsoft.com/office/drawing/2014/main" id="{920CA5F0-3925-5F37-EDCF-47178949D0D9}"/>
              </a:ext>
            </a:extLst>
          </p:cNvPr>
          <p:cNvSpPr>
            <a:spLocks noGrp="1"/>
          </p:cNvSpPr>
          <p:nvPr>
            <p:ph type="sldNum" idx="11"/>
          </p:nvPr>
        </p:nvSpPr>
        <p:spPr/>
        <p:txBody>
          <a:bodyPr/>
          <a:lstStyle/>
          <a:p>
            <a:pPr>
              <a:defRPr/>
            </a:pPr>
            <a:fld id="{40BCCBE6-82C9-43D7-BC5B-81F8CB61A7FB}" type="slidenum">
              <a:rPr lang="lv-LV" altLang="en-US"/>
              <a:pPr>
                <a:defRPr/>
              </a:pPr>
              <a:t>18</a:t>
            </a:fld>
            <a:endParaRPr lang="lv-LV" altLang="en-US"/>
          </a:p>
        </p:txBody>
      </p:sp>
      <p:pic>
        <p:nvPicPr>
          <p:cNvPr id="6" name="Picture 5" descr="A white rectangular object with a black border&#10;&#10;Description automatically generated with medium confidence">
            <a:extLst>
              <a:ext uri="{FF2B5EF4-FFF2-40B4-BE49-F238E27FC236}">
                <a16:creationId xmlns="" xmlns:a16="http://schemas.microsoft.com/office/drawing/2014/main" id="{5E2632C0-E4F0-1FB2-3A2A-1F4B8FBE1C89}"/>
              </a:ext>
            </a:extLst>
          </p:cNvPr>
          <p:cNvPicPr>
            <a:picLocks noChangeAspect="1"/>
          </p:cNvPicPr>
          <p:nvPr/>
        </p:nvPicPr>
        <p:blipFill>
          <a:blip r:embed="rId2"/>
          <a:stretch>
            <a:fillRect/>
          </a:stretch>
        </p:blipFill>
        <p:spPr>
          <a:xfrm>
            <a:off x="314971" y="1906502"/>
            <a:ext cx="10433095" cy="821838"/>
          </a:xfrm>
          <a:prstGeom prst="rect">
            <a:avLst/>
          </a:prstGeom>
        </p:spPr>
      </p:pic>
      <p:sp>
        <p:nvSpPr>
          <p:cNvPr id="7" name="TextBox 6">
            <a:extLst>
              <a:ext uri="{FF2B5EF4-FFF2-40B4-BE49-F238E27FC236}">
                <a16:creationId xmlns="" xmlns:a16="http://schemas.microsoft.com/office/drawing/2014/main" id="{D0AEA9B7-94EF-216F-A7D8-0B1485A845C7}"/>
              </a:ext>
            </a:extLst>
          </p:cNvPr>
          <p:cNvSpPr txBox="1"/>
          <p:nvPr/>
        </p:nvSpPr>
        <p:spPr>
          <a:xfrm>
            <a:off x="314970" y="2017640"/>
            <a:ext cx="10245080" cy="579678"/>
          </a:xfrm>
          <a:prstGeom prst="rect">
            <a:avLst/>
          </a:prstGeom>
          <a:noFill/>
        </p:spPr>
        <p:txBody>
          <a:bodyPr rot="0" spcFirstLastPara="0" vertOverflow="overflow" horzOverflow="overflow" vert="horz" wrap="square" lIns="86392" tIns="43196" rIns="86392" bIns="43196" numCol="1" spcCol="0" rtlCol="0" fromWordArt="0" anchor="t" anchorCtr="0" forceAA="0" compatLnSpc="1">
            <a:prstTxWarp prst="textNoShape">
              <a:avLst/>
            </a:prstTxWarp>
            <a:spAutoFit/>
          </a:bodyPr>
          <a:lstStyle/>
          <a:p>
            <a:r>
              <a:rPr lang="lv-LV" sz="1600" b="1" dirty="0">
                <a:solidFill>
                  <a:srgbClr val="7030A0"/>
                </a:solidFill>
                <a:latin typeface="Verdana" panose="020B0604030504040204" pitchFamily="34" charset="0"/>
                <a:ea typeface="Verdana" panose="020B0604030504040204" pitchFamily="34" charset="0"/>
                <a:sym typeface="Arial" panose="020B0604020202020204" pitchFamily="34" charset="0"/>
              </a:rPr>
              <a:t>Sociālā</a:t>
            </a:r>
            <a:r>
              <a:rPr lang="lv-LV" sz="1600" b="1" dirty="0">
                <a:solidFill>
                  <a:srgbClr val="7030A0"/>
                </a:solidFill>
                <a:latin typeface="Verdana" panose="020B0604030504040204" pitchFamily="34" charset="0"/>
                <a:ea typeface="Verdana" panose="020B0604030504040204" pitchFamily="34" charset="0"/>
              </a:rPr>
              <a:t> stipendija “</a:t>
            </a:r>
            <a:r>
              <a:rPr lang="lv-LV" sz="1600" b="1" dirty="0" err="1">
                <a:solidFill>
                  <a:srgbClr val="7030A0"/>
                </a:solidFill>
                <a:latin typeface="Verdana" panose="020B0604030504040204" pitchFamily="34" charset="0"/>
                <a:ea typeface="Verdana" panose="020B0604030504040204" pitchFamily="34" charset="0"/>
              </a:rPr>
              <a:t>Studētgods</a:t>
            </a:r>
            <a:r>
              <a:rPr lang="lv-LV" sz="1600" b="1" dirty="0">
                <a:solidFill>
                  <a:srgbClr val="7030A0"/>
                </a:solidFill>
                <a:latin typeface="Verdana" panose="020B0604030504040204" pitchFamily="34" charset="0"/>
                <a:ea typeface="Verdana" panose="020B0604030504040204" pitchFamily="34" charset="0"/>
              </a:rPr>
              <a:t>”</a:t>
            </a:r>
            <a:r>
              <a:rPr lang="lv-LV" sz="1600" dirty="0">
                <a:solidFill>
                  <a:srgbClr val="7030A0"/>
                </a:solidFill>
                <a:latin typeface="Verdana" panose="020B0604030504040204" pitchFamily="34" charset="0"/>
                <a:ea typeface="Verdana" panose="020B0604030504040204" pitchFamily="34" charset="0"/>
              </a:rPr>
              <a:t> izveidota 2021. gadā un paredzēta visu kursu Latvijas augstskolu pilna laika klātienes bakalaura un koledžas līmeņa studentiem, kas atbilst kritērijiem:</a:t>
            </a:r>
          </a:p>
        </p:txBody>
      </p:sp>
      <p:pic>
        <p:nvPicPr>
          <p:cNvPr id="8" name="Picture 7">
            <a:extLst>
              <a:ext uri="{FF2B5EF4-FFF2-40B4-BE49-F238E27FC236}">
                <a16:creationId xmlns="" xmlns:a16="http://schemas.microsoft.com/office/drawing/2014/main" id="{9F20B77A-71AC-8A52-16BE-0CD4079850B2}"/>
              </a:ext>
            </a:extLst>
          </p:cNvPr>
          <p:cNvPicPr>
            <a:picLocks noChangeAspect="1"/>
          </p:cNvPicPr>
          <p:nvPr/>
        </p:nvPicPr>
        <p:blipFill>
          <a:blip r:embed="rId3"/>
          <a:stretch>
            <a:fillRect/>
          </a:stretch>
        </p:blipFill>
        <p:spPr>
          <a:xfrm>
            <a:off x="743715" y="2966558"/>
            <a:ext cx="404961" cy="323969"/>
          </a:xfrm>
          <a:prstGeom prst="rect">
            <a:avLst/>
          </a:prstGeom>
        </p:spPr>
      </p:pic>
      <p:pic>
        <p:nvPicPr>
          <p:cNvPr id="9" name="Picture 8">
            <a:extLst>
              <a:ext uri="{FF2B5EF4-FFF2-40B4-BE49-F238E27FC236}">
                <a16:creationId xmlns="" xmlns:a16="http://schemas.microsoft.com/office/drawing/2014/main" id="{6F2FA5FB-55B7-D464-597D-B685FEDF2EC3}"/>
              </a:ext>
            </a:extLst>
          </p:cNvPr>
          <p:cNvPicPr>
            <a:picLocks noChangeAspect="1"/>
          </p:cNvPicPr>
          <p:nvPr/>
        </p:nvPicPr>
        <p:blipFill>
          <a:blip r:embed="rId3"/>
          <a:stretch>
            <a:fillRect/>
          </a:stretch>
        </p:blipFill>
        <p:spPr>
          <a:xfrm>
            <a:off x="764284" y="3439656"/>
            <a:ext cx="404961" cy="323969"/>
          </a:xfrm>
          <a:prstGeom prst="rect">
            <a:avLst/>
          </a:prstGeom>
        </p:spPr>
      </p:pic>
      <p:pic>
        <p:nvPicPr>
          <p:cNvPr id="10" name="Picture 9">
            <a:extLst>
              <a:ext uri="{FF2B5EF4-FFF2-40B4-BE49-F238E27FC236}">
                <a16:creationId xmlns="" xmlns:a16="http://schemas.microsoft.com/office/drawing/2014/main" id="{C2AC6947-CC23-5D0E-9A03-BF0F218B7C78}"/>
              </a:ext>
            </a:extLst>
          </p:cNvPr>
          <p:cNvPicPr>
            <a:picLocks noChangeAspect="1"/>
          </p:cNvPicPr>
          <p:nvPr/>
        </p:nvPicPr>
        <p:blipFill>
          <a:blip r:embed="rId3"/>
          <a:stretch>
            <a:fillRect/>
          </a:stretch>
        </p:blipFill>
        <p:spPr>
          <a:xfrm>
            <a:off x="743714" y="3953892"/>
            <a:ext cx="404961" cy="323969"/>
          </a:xfrm>
          <a:prstGeom prst="rect">
            <a:avLst/>
          </a:prstGeom>
        </p:spPr>
      </p:pic>
      <p:sp>
        <p:nvSpPr>
          <p:cNvPr id="11" name="TextBox 10">
            <a:extLst>
              <a:ext uri="{FF2B5EF4-FFF2-40B4-BE49-F238E27FC236}">
                <a16:creationId xmlns="" xmlns:a16="http://schemas.microsoft.com/office/drawing/2014/main" id="{02EB46BC-A2E5-8ED0-D3AA-6533EC3A8609}"/>
              </a:ext>
            </a:extLst>
          </p:cNvPr>
          <p:cNvSpPr txBox="1"/>
          <p:nvPr/>
        </p:nvSpPr>
        <p:spPr>
          <a:xfrm>
            <a:off x="1267778" y="3439657"/>
            <a:ext cx="4012796" cy="348974"/>
          </a:xfrm>
          <a:prstGeom prst="rect">
            <a:avLst/>
          </a:prstGeom>
          <a:noFill/>
        </p:spPr>
        <p:txBody>
          <a:bodyPr rot="0" spcFirstLastPara="0" vertOverflow="overflow" horzOverflow="overflow" vert="horz" wrap="square" lIns="86392" tIns="43196" rIns="86392" bIns="43196" numCol="1" spcCol="0" rtlCol="0" fromWordArt="0" anchor="t" anchorCtr="0" forceAA="0" compatLnSpc="1">
            <a:prstTxWarp prst="textNoShape">
              <a:avLst/>
            </a:prstTxWarp>
            <a:spAutoFit/>
          </a:bodyPr>
          <a:lstStyle/>
          <a:p>
            <a:r>
              <a:rPr lang="lv-LV" sz="1701" b="1" dirty="0">
                <a:solidFill>
                  <a:srgbClr val="7030A0"/>
                </a:solidFill>
                <a:latin typeface="Verdana" panose="020B0604030504040204" pitchFamily="34" charset="0"/>
                <a:ea typeface="Verdana" panose="020B0604030504040204" pitchFamily="34" charset="0"/>
              </a:rPr>
              <a:t>ar I un II grupas invaliditāti;</a:t>
            </a:r>
          </a:p>
        </p:txBody>
      </p:sp>
      <p:sp>
        <p:nvSpPr>
          <p:cNvPr id="12" name="TextBox 11">
            <a:extLst>
              <a:ext uri="{FF2B5EF4-FFF2-40B4-BE49-F238E27FC236}">
                <a16:creationId xmlns="" xmlns:a16="http://schemas.microsoft.com/office/drawing/2014/main" id="{A1266064-1C4E-06ED-766A-62B93977257B}"/>
              </a:ext>
            </a:extLst>
          </p:cNvPr>
          <p:cNvSpPr txBox="1"/>
          <p:nvPr/>
        </p:nvSpPr>
        <p:spPr>
          <a:xfrm>
            <a:off x="1267778" y="3987367"/>
            <a:ext cx="6160554" cy="639823"/>
          </a:xfrm>
          <a:prstGeom prst="rect">
            <a:avLst/>
          </a:prstGeom>
          <a:noFill/>
        </p:spPr>
        <p:txBody>
          <a:bodyPr rot="0" spcFirstLastPara="0" vertOverflow="overflow" horzOverflow="overflow" vert="horz" wrap="square" lIns="86392" tIns="43196" rIns="86392" bIns="43196" numCol="1" spcCol="0" rtlCol="0" fromWordArt="0" anchor="t" anchorCtr="0" forceAA="0" compatLnSpc="1">
            <a:prstTxWarp prst="textNoShape">
              <a:avLst/>
            </a:prstTxWarp>
            <a:spAutoFit/>
          </a:bodyPr>
          <a:lstStyle/>
          <a:p>
            <a:r>
              <a:rPr lang="lv-LV" sz="1701" dirty="0">
                <a:solidFill>
                  <a:srgbClr val="7030A0"/>
                </a:solidFill>
                <a:latin typeface="Verdana" panose="020B0604030504040204" pitchFamily="34" charset="0"/>
                <a:ea typeface="Verdana" panose="020B0604030504040204" pitchFamily="34" charset="0"/>
              </a:rPr>
              <a:t>bāreņi un bez vecāku apgādības palikušie jaunieši.</a:t>
            </a:r>
            <a:endParaRPr lang="en-US" sz="1701" dirty="0">
              <a:solidFill>
                <a:srgbClr val="7030A0"/>
              </a:solidFill>
              <a:latin typeface="Verdana" panose="020B0604030504040204" pitchFamily="34" charset="0"/>
              <a:ea typeface="Verdana" panose="020B0604030504040204" pitchFamily="34" charset="0"/>
            </a:endParaRPr>
          </a:p>
          <a:p>
            <a:endParaRPr lang="lv-LV" sz="1890" dirty="0">
              <a:solidFill>
                <a:schemeClr val="tx1"/>
              </a:solidFill>
            </a:endParaRPr>
          </a:p>
        </p:txBody>
      </p:sp>
      <p:pic>
        <p:nvPicPr>
          <p:cNvPr id="3" name="Picture 32">
            <a:extLst>
              <a:ext uri="{FF2B5EF4-FFF2-40B4-BE49-F238E27FC236}">
                <a16:creationId xmlns="" xmlns:a16="http://schemas.microsoft.com/office/drawing/2014/main" id="{9B90F5C2-58B8-F81B-CA77-FCFA9C67B02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1965" y="6119"/>
            <a:ext cx="887915" cy="1147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4276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8589" y="245313"/>
            <a:ext cx="9219680" cy="1079722"/>
          </a:xfrm>
        </p:spPr>
        <p:txBody>
          <a:bodyPr>
            <a:normAutofit/>
          </a:bodyPr>
          <a:lstStyle/>
          <a:p>
            <a:r>
              <a:rPr lang="lv-LV" sz="2400" dirty="0">
                <a:solidFill>
                  <a:srgbClr val="7030A0"/>
                </a:solidFill>
                <a:latin typeface="Verdana" panose="020B0604030504040204" pitchFamily="34" charset="0"/>
                <a:ea typeface="Verdana" panose="020B0604030504040204" pitchFamily="34" charset="0"/>
              </a:rPr>
              <a:t>Valsts atbalsts studējošajiem – sociālā stipendija ’’</a:t>
            </a:r>
            <a:r>
              <a:rPr lang="lv-LV" sz="2400" dirty="0" err="1">
                <a:solidFill>
                  <a:srgbClr val="7030A0"/>
                </a:solidFill>
                <a:latin typeface="Verdana" panose="020B0604030504040204" pitchFamily="34" charset="0"/>
                <a:ea typeface="Verdana" panose="020B0604030504040204" pitchFamily="34" charset="0"/>
              </a:rPr>
              <a:t>Studētgods</a:t>
            </a:r>
            <a:r>
              <a:rPr lang="lv-LV" sz="2400" dirty="0">
                <a:solidFill>
                  <a:srgbClr val="7030A0"/>
                </a:solidFill>
                <a:latin typeface="Verdana" panose="020B0604030504040204" pitchFamily="34" charset="0"/>
                <a:ea typeface="Verdana" panose="020B0604030504040204" pitchFamily="34" charset="0"/>
              </a:rPr>
              <a:t>’’</a:t>
            </a:r>
            <a:endParaRPr lang="lv-LV" sz="2400" dirty="0">
              <a:solidFill>
                <a:srgbClr val="7030A0"/>
              </a:solidFill>
            </a:endParaRPr>
          </a:p>
        </p:txBody>
      </p:sp>
      <p:sp>
        <p:nvSpPr>
          <p:cNvPr id="3" name="Text Placeholder 2"/>
          <p:cNvSpPr>
            <a:spLocks noGrp="1"/>
          </p:cNvSpPr>
          <p:nvPr>
            <p:ph type="body" idx="1"/>
          </p:nvPr>
        </p:nvSpPr>
        <p:spPr>
          <a:xfrm>
            <a:off x="582724" y="2122077"/>
            <a:ext cx="11666027" cy="3715851"/>
          </a:xfrm>
        </p:spPr>
        <p:txBody>
          <a:bodyPr/>
          <a:lstStyle/>
          <a:p>
            <a:pPr algn="r"/>
            <a:endParaRPr lang="lv-LV" sz="1701" dirty="0">
              <a:latin typeface="Verdana" panose="020B0604030504040204" pitchFamily="34" charset="0"/>
              <a:ea typeface="Verdana" panose="020B0604030504040204" pitchFamily="34" charset="0"/>
              <a:cs typeface="Verdana" panose="020B0604030504040204" pitchFamily="34" charset="0"/>
            </a:endParaRPr>
          </a:p>
          <a:p>
            <a:pPr algn="r"/>
            <a:endParaRPr lang="lv-LV" sz="1701" dirty="0">
              <a:latin typeface="Verdana" panose="020B0604030504040204" pitchFamily="34" charset="0"/>
              <a:ea typeface="Verdana" panose="020B0604030504040204" pitchFamily="34" charset="0"/>
              <a:cs typeface="Verdana" panose="020B0604030504040204" pitchFamily="34" charset="0"/>
            </a:endParaRPr>
          </a:p>
          <a:p>
            <a:pPr algn="r"/>
            <a:endParaRPr lang="lv-LV" sz="1701" dirty="0">
              <a:latin typeface="Verdana" panose="020B0604030504040204" pitchFamily="34" charset="0"/>
              <a:ea typeface="Verdana" panose="020B0604030504040204" pitchFamily="34" charset="0"/>
              <a:cs typeface="Verdana" panose="020B0604030504040204" pitchFamily="34" charset="0"/>
            </a:endParaRPr>
          </a:p>
          <a:p>
            <a:pPr algn="r"/>
            <a:endParaRPr lang="lv-LV" sz="1701" dirty="0">
              <a:latin typeface="Verdana" panose="020B0604030504040204" pitchFamily="34" charset="0"/>
              <a:ea typeface="Verdana" panose="020B0604030504040204" pitchFamily="34" charset="0"/>
              <a:cs typeface="Verdana" panose="020B0604030504040204" pitchFamily="34" charset="0"/>
            </a:endParaRPr>
          </a:p>
          <a:p>
            <a:pPr algn="r"/>
            <a:endParaRPr lang="lv-LV" sz="1701" dirty="0">
              <a:latin typeface="Verdana" panose="020B0604030504040204" pitchFamily="34" charset="0"/>
              <a:ea typeface="Verdana" panose="020B0604030504040204" pitchFamily="34" charset="0"/>
              <a:cs typeface="Verdana" panose="020B0604030504040204" pitchFamily="34" charset="0"/>
            </a:endParaRPr>
          </a:p>
          <a:p>
            <a:pPr algn="r"/>
            <a:endParaRPr lang="lv-LV" sz="1701" dirty="0">
              <a:latin typeface="Verdana" panose="020B0604030504040204" pitchFamily="34" charset="0"/>
              <a:ea typeface="Verdana" panose="020B0604030504040204" pitchFamily="34" charset="0"/>
              <a:cs typeface="Verdana" panose="020B0604030504040204" pitchFamily="34" charset="0"/>
            </a:endParaRPr>
          </a:p>
          <a:p>
            <a:pPr algn="r"/>
            <a:endParaRPr lang="lv-LV" sz="1701"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idx="12"/>
          </p:nvPr>
        </p:nvSpPr>
        <p:spPr/>
        <p:txBody>
          <a:bodyPr/>
          <a:lstStyle/>
          <a:p>
            <a:pPr>
              <a:buClr>
                <a:srgbClr val="000000"/>
              </a:buClr>
              <a:buFont typeface="Arial"/>
              <a:buNone/>
            </a:pPr>
            <a:fld id="{00000000-1234-1234-1234-123412341234}" type="slidenum">
              <a:rPr lang="lv-LV" kern="0" smtClean="0">
                <a:solidFill>
                  <a:srgbClr val="FFFFFF"/>
                </a:solidFill>
              </a:rPr>
              <a:pPr>
                <a:buClr>
                  <a:srgbClr val="000000"/>
                </a:buClr>
                <a:buFont typeface="Arial"/>
                <a:buNone/>
              </a:pPr>
              <a:t>19</a:t>
            </a:fld>
            <a:endParaRPr lang="lv-LV" kern="0">
              <a:solidFill>
                <a:srgbClr val="FFFFFF"/>
              </a:solidFill>
            </a:endParaRPr>
          </a:p>
        </p:txBody>
      </p:sp>
      <p:sp>
        <p:nvSpPr>
          <p:cNvPr id="10" name="Rectangle 9"/>
          <p:cNvSpPr/>
          <p:nvPr/>
        </p:nvSpPr>
        <p:spPr>
          <a:xfrm>
            <a:off x="2103747" y="1771290"/>
            <a:ext cx="9294931" cy="1139286"/>
          </a:xfrm>
          <a:prstGeom prst="rect">
            <a:avLst/>
          </a:prstGeom>
        </p:spPr>
        <p:txBody>
          <a:bodyPr wrap="square" anchor="ctr">
            <a:spAutoFit/>
          </a:bodyPr>
          <a:lstStyle/>
          <a:p>
            <a:pPr>
              <a:buClrTx/>
              <a:buFontTx/>
              <a:buNone/>
            </a:pPr>
            <a:r>
              <a:rPr lang="lv-LV" sz="1701" kern="1200" dirty="0">
                <a:solidFill>
                  <a:srgbClr val="664790"/>
                </a:solidFill>
                <a:latin typeface="Verdana" panose="020B0604030504040204" pitchFamily="34" charset="0"/>
                <a:ea typeface="Verdana" panose="020B0604030504040204" pitchFamily="34" charset="0"/>
                <a:cs typeface="Verdana" panose="020B0604030504040204" pitchFamily="34" charset="0"/>
              </a:rPr>
              <a:t>sākot no </a:t>
            </a:r>
            <a:r>
              <a:rPr lang="lv-LV" sz="1701" b="1" kern="1200" dirty="0">
                <a:solidFill>
                  <a:srgbClr val="664790"/>
                </a:solidFill>
                <a:latin typeface="Verdana" panose="020B0604030504040204" pitchFamily="34" charset="0"/>
                <a:ea typeface="Verdana" panose="020B0604030504040204" pitchFamily="34" charset="0"/>
                <a:cs typeface="Verdana" panose="020B0604030504040204" pitchFamily="34" charset="0"/>
              </a:rPr>
              <a:t>2025. gada pavasara semestri </a:t>
            </a:r>
            <a:r>
              <a:rPr lang="lv-LV" sz="1701" kern="1200" dirty="0">
                <a:solidFill>
                  <a:srgbClr val="664790"/>
                </a:solidFill>
                <a:latin typeface="Verdana" panose="020B0604030504040204" pitchFamily="34" charset="0"/>
                <a:ea typeface="Verdana" panose="020B0604030504040204" pitchFamily="34" charset="0"/>
                <a:cs typeface="Verdana" panose="020B0604030504040204" pitchFamily="34" charset="0"/>
              </a:rPr>
              <a:t>uz stipendiju pretendentiem piemērot paaugstinātu studējošā ienākumu slieksni </a:t>
            </a:r>
            <a:r>
              <a:rPr lang="lv-LV" sz="1701" b="1" kern="1200" dirty="0">
                <a:solidFill>
                  <a:srgbClr val="664790"/>
                </a:solidFill>
                <a:latin typeface="Verdana" panose="020B0604030504040204" pitchFamily="34" charset="0"/>
                <a:ea typeface="Verdana" panose="020B0604030504040204" pitchFamily="34" charset="0"/>
                <a:cs typeface="Verdana" panose="020B0604030504040204" pitchFamily="34" charset="0"/>
              </a:rPr>
              <a:t>no 1000 </a:t>
            </a:r>
            <a:r>
              <a:rPr lang="lv-LV" sz="1701" b="1" kern="1200" dirty="0" err="1">
                <a:solidFill>
                  <a:srgbClr val="664790"/>
                </a:solidFill>
                <a:latin typeface="Verdana" panose="020B0604030504040204" pitchFamily="34" charset="0"/>
                <a:ea typeface="Verdana" panose="020B0604030504040204" pitchFamily="34" charset="0"/>
                <a:cs typeface="Verdana" panose="020B0604030504040204" pitchFamily="34" charset="0"/>
              </a:rPr>
              <a:t>euro</a:t>
            </a:r>
            <a:r>
              <a:rPr lang="lv-LV" sz="1701" b="1" kern="1200" dirty="0">
                <a:solidFill>
                  <a:srgbClr val="664790"/>
                </a:solidFill>
                <a:latin typeface="Verdana" panose="020B0604030504040204" pitchFamily="34" charset="0"/>
                <a:ea typeface="Verdana" panose="020B0604030504040204" pitchFamily="34" charset="0"/>
                <a:cs typeface="Verdana" panose="020B0604030504040204" pitchFamily="34" charset="0"/>
              </a:rPr>
              <a:t>/ mēnesī uz 1480 </a:t>
            </a:r>
            <a:r>
              <a:rPr lang="lv-LV" sz="1701" b="1" kern="1200" dirty="0" err="1">
                <a:solidFill>
                  <a:srgbClr val="664790"/>
                </a:solidFill>
                <a:latin typeface="Verdana" panose="020B0604030504040204" pitchFamily="34" charset="0"/>
                <a:ea typeface="Verdana" panose="020B0604030504040204" pitchFamily="34" charset="0"/>
                <a:cs typeface="Verdana" panose="020B0604030504040204" pitchFamily="34" charset="0"/>
              </a:rPr>
              <a:t>euro</a:t>
            </a:r>
            <a:r>
              <a:rPr lang="lv-LV" sz="1701" b="1" kern="1200" dirty="0">
                <a:solidFill>
                  <a:srgbClr val="664790"/>
                </a:solidFill>
                <a:latin typeface="Verdana" panose="020B0604030504040204" pitchFamily="34" charset="0"/>
                <a:ea typeface="Verdana" panose="020B0604030504040204" pitchFamily="34" charset="0"/>
                <a:cs typeface="Verdana" panose="020B0604030504040204" pitchFamily="34" charset="0"/>
              </a:rPr>
              <a:t>/ mēnesī </a:t>
            </a:r>
            <a:r>
              <a:rPr lang="lv-LV" sz="1701" kern="1200" dirty="0">
                <a:solidFill>
                  <a:srgbClr val="664790"/>
                </a:solidFill>
                <a:latin typeface="Verdana" panose="020B0604030504040204" pitchFamily="34" charset="0"/>
                <a:ea typeface="Verdana" panose="020B0604030504040204" pitchFamily="34" charset="0"/>
                <a:cs typeface="Verdana" panose="020B0604030504040204" pitchFamily="34" charset="0"/>
              </a:rPr>
              <a:t>atbilstoši plānotajai minimālās algas celšanai no 700 </a:t>
            </a:r>
            <a:r>
              <a:rPr lang="lv-LV" sz="1701" kern="1200" dirty="0" err="1">
                <a:solidFill>
                  <a:srgbClr val="664790"/>
                </a:solidFill>
                <a:latin typeface="Verdana" panose="020B0604030504040204" pitchFamily="34" charset="0"/>
                <a:ea typeface="Verdana" panose="020B0604030504040204" pitchFamily="34" charset="0"/>
                <a:cs typeface="Verdana" panose="020B0604030504040204" pitchFamily="34" charset="0"/>
              </a:rPr>
              <a:t>euro</a:t>
            </a:r>
            <a:r>
              <a:rPr lang="lv-LV" sz="1701" kern="1200" dirty="0">
                <a:solidFill>
                  <a:srgbClr val="664790"/>
                </a:solidFill>
                <a:latin typeface="Verdana" panose="020B0604030504040204" pitchFamily="34" charset="0"/>
                <a:ea typeface="Verdana" panose="020B0604030504040204" pitchFamily="34" charset="0"/>
                <a:cs typeface="Verdana" panose="020B0604030504040204" pitchFamily="34" charset="0"/>
              </a:rPr>
              <a:t>/mēnesī uz 740 </a:t>
            </a:r>
            <a:r>
              <a:rPr lang="lv-LV" sz="1701" kern="1200" dirty="0" err="1">
                <a:solidFill>
                  <a:srgbClr val="664790"/>
                </a:solidFill>
                <a:latin typeface="Verdana" panose="020B0604030504040204" pitchFamily="34" charset="0"/>
                <a:ea typeface="Verdana" panose="020B0604030504040204" pitchFamily="34" charset="0"/>
                <a:cs typeface="Verdana" panose="020B0604030504040204" pitchFamily="34" charset="0"/>
              </a:rPr>
              <a:t>euro</a:t>
            </a:r>
            <a:r>
              <a:rPr lang="lv-LV" sz="1701" kern="1200" dirty="0">
                <a:solidFill>
                  <a:srgbClr val="664790"/>
                </a:solidFill>
                <a:latin typeface="Verdana" panose="020B0604030504040204" pitchFamily="34" charset="0"/>
                <a:ea typeface="Verdana" panose="020B0604030504040204" pitchFamily="34" charset="0"/>
                <a:cs typeface="Verdana" panose="020B0604030504040204" pitchFamily="34" charset="0"/>
              </a:rPr>
              <a:t>/ mēnesī;</a:t>
            </a:r>
          </a:p>
        </p:txBody>
      </p:sp>
      <p:sp>
        <p:nvSpPr>
          <p:cNvPr id="11" name="Rectangle 10"/>
          <p:cNvSpPr/>
          <p:nvPr/>
        </p:nvSpPr>
        <p:spPr>
          <a:xfrm>
            <a:off x="2196899" y="3225980"/>
            <a:ext cx="8975315" cy="615810"/>
          </a:xfrm>
          <a:prstGeom prst="rect">
            <a:avLst/>
          </a:prstGeom>
        </p:spPr>
        <p:txBody>
          <a:bodyPr wrap="square">
            <a:spAutoFit/>
          </a:bodyPr>
          <a:lstStyle/>
          <a:p>
            <a:pPr>
              <a:buClrTx/>
              <a:buFontTx/>
              <a:buNone/>
            </a:pPr>
            <a:r>
              <a:rPr lang="lv-LV" sz="1701" kern="1200" dirty="0">
                <a:solidFill>
                  <a:srgbClr val="664790"/>
                </a:solidFill>
                <a:latin typeface="Verdana" panose="020B0604030504040204" pitchFamily="34" charset="0"/>
                <a:ea typeface="Verdana" panose="020B0604030504040204" pitchFamily="34" charset="0"/>
                <a:cs typeface="Verdana" panose="020B0604030504040204" pitchFamily="34" charset="0"/>
              </a:rPr>
              <a:t>sākot no </a:t>
            </a:r>
            <a:r>
              <a:rPr lang="lv-LV" sz="1701" b="1" kern="1200" dirty="0">
                <a:solidFill>
                  <a:srgbClr val="664790"/>
                </a:solidFill>
                <a:latin typeface="Verdana" panose="020B0604030504040204" pitchFamily="34" charset="0"/>
                <a:ea typeface="Verdana" panose="020B0604030504040204" pitchFamily="34" charset="0"/>
                <a:cs typeface="Verdana" panose="020B0604030504040204" pitchFamily="34" charset="0"/>
              </a:rPr>
              <a:t>2025. gada 1. janvāra</a:t>
            </a:r>
            <a:r>
              <a:rPr lang="lv-LV" sz="1701" kern="1200" dirty="0">
                <a:solidFill>
                  <a:srgbClr val="664790"/>
                </a:solidFill>
                <a:latin typeface="Verdana" panose="020B0604030504040204" pitchFamily="34" charset="0"/>
                <a:ea typeface="Verdana" panose="020B0604030504040204" pitchFamily="34" charset="0"/>
                <a:cs typeface="Verdana" panose="020B0604030504040204" pitchFamily="34" charset="0"/>
              </a:rPr>
              <a:t> palielināts stipendijas apmērs no </a:t>
            </a:r>
            <a:r>
              <a:rPr lang="lv-LV" sz="1701" b="1" kern="1200" dirty="0">
                <a:solidFill>
                  <a:srgbClr val="664790"/>
                </a:solidFill>
                <a:latin typeface="Verdana" panose="020B0604030504040204" pitchFamily="34" charset="0"/>
                <a:ea typeface="Verdana" panose="020B0604030504040204" pitchFamily="34" charset="0"/>
                <a:cs typeface="Verdana" panose="020B0604030504040204" pitchFamily="34" charset="0"/>
              </a:rPr>
              <a:t>175 </a:t>
            </a:r>
            <a:r>
              <a:rPr lang="lv-LV" sz="1701" b="1" kern="1200" dirty="0" err="1">
                <a:solidFill>
                  <a:srgbClr val="664790"/>
                </a:solidFill>
                <a:latin typeface="Verdana" panose="020B0604030504040204" pitchFamily="34" charset="0"/>
                <a:ea typeface="Verdana" panose="020B0604030504040204" pitchFamily="34" charset="0"/>
                <a:cs typeface="Verdana" panose="020B0604030504040204" pitchFamily="34" charset="0"/>
              </a:rPr>
              <a:t>euro</a:t>
            </a:r>
            <a:r>
              <a:rPr lang="lv-LV" sz="1701" b="1" kern="1200" dirty="0">
                <a:solidFill>
                  <a:srgbClr val="664790"/>
                </a:solidFill>
                <a:latin typeface="Verdana" panose="020B0604030504040204" pitchFamily="34" charset="0"/>
                <a:ea typeface="Verdana" panose="020B0604030504040204" pitchFamily="34" charset="0"/>
                <a:cs typeface="Verdana" panose="020B0604030504040204" pitchFamily="34" charset="0"/>
              </a:rPr>
              <a:t>/ mēnesī uz 180 </a:t>
            </a:r>
            <a:r>
              <a:rPr lang="lv-LV" sz="1701" b="1" kern="1200" dirty="0" err="1">
                <a:solidFill>
                  <a:srgbClr val="664790"/>
                </a:solidFill>
                <a:latin typeface="Verdana" panose="020B0604030504040204" pitchFamily="34" charset="0"/>
                <a:ea typeface="Verdana" panose="020B0604030504040204" pitchFamily="34" charset="0"/>
                <a:cs typeface="Verdana" panose="020B0604030504040204" pitchFamily="34" charset="0"/>
              </a:rPr>
              <a:t>euro</a:t>
            </a:r>
            <a:r>
              <a:rPr lang="lv-LV" sz="1701" b="1" kern="1200" dirty="0">
                <a:solidFill>
                  <a:srgbClr val="664790"/>
                </a:solidFill>
                <a:latin typeface="Verdana" panose="020B0604030504040204" pitchFamily="34" charset="0"/>
                <a:ea typeface="Verdana" panose="020B0604030504040204" pitchFamily="34" charset="0"/>
                <a:cs typeface="Verdana" panose="020B0604030504040204" pitchFamily="34" charset="0"/>
              </a:rPr>
              <a:t>/ mēnesī; </a:t>
            </a:r>
          </a:p>
        </p:txBody>
      </p:sp>
      <p:sp>
        <p:nvSpPr>
          <p:cNvPr id="15" name="Text Placeholder 4"/>
          <p:cNvSpPr txBox="1">
            <a:spLocks/>
          </p:cNvSpPr>
          <p:nvPr/>
        </p:nvSpPr>
        <p:spPr>
          <a:xfrm>
            <a:off x="6717768" y="6129911"/>
            <a:ext cx="3937604" cy="257670"/>
          </a:xfrm>
          <a:prstGeom prst="rect">
            <a:avLst/>
          </a:prstGeom>
          <a:noFill/>
          <a:ln>
            <a:noFill/>
          </a:ln>
        </p:spPr>
        <p:txBody>
          <a:bodyPr spcFirstLastPara="1" wrap="square" lIns="34013" tIns="34013" rIns="34013" bIns="34013"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800" b="0" i="0" u="none" strike="noStrike" cap="none">
                <a:solidFill>
                  <a:schemeClr val="lt1"/>
                </a:solidFill>
                <a:latin typeface="Verdana"/>
                <a:ea typeface="Verdana"/>
                <a:cs typeface="Verdana"/>
                <a:sym typeface="Verdana"/>
              </a:defRPr>
            </a:lvl1pPr>
            <a:lvl2pPr marL="0" marR="0" lvl="1" indent="0" algn="ctr" rtl="0">
              <a:lnSpc>
                <a:spcPct val="100000"/>
              </a:lnSpc>
              <a:spcBef>
                <a:spcPts val="0"/>
              </a:spcBef>
              <a:spcAft>
                <a:spcPts val="0"/>
              </a:spcAft>
              <a:buClr>
                <a:srgbClr val="000000"/>
              </a:buClr>
              <a:buFont typeface="Arial"/>
              <a:buNone/>
              <a:defRPr sz="800" b="0" i="0" u="none" strike="noStrike" cap="none">
                <a:solidFill>
                  <a:schemeClr val="lt1"/>
                </a:solidFill>
                <a:latin typeface="Verdana"/>
                <a:ea typeface="Verdana"/>
                <a:cs typeface="Verdana"/>
                <a:sym typeface="Verdana"/>
              </a:defRPr>
            </a:lvl2pPr>
            <a:lvl3pPr marL="0" marR="0" lvl="2" indent="0" algn="ctr" rtl="0">
              <a:lnSpc>
                <a:spcPct val="100000"/>
              </a:lnSpc>
              <a:spcBef>
                <a:spcPts val="0"/>
              </a:spcBef>
              <a:spcAft>
                <a:spcPts val="0"/>
              </a:spcAft>
              <a:buClr>
                <a:srgbClr val="000000"/>
              </a:buClr>
              <a:buFont typeface="Arial"/>
              <a:buNone/>
              <a:defRPr sz="800" b="0" i="0" u="none" strike="noStrike" cap="none">
                <a:solidFill>
                  <a:schemeClr val="lt1"/>
                </a:solidFill>
                <a:latin typeface="Verdana"/>
                <a:ea typeface="Verdana"/>
                <a:cs typeface="Verdana"/>
                <a:sym typeface="Verdana"/>
              </a:defRPr>
            </a:lvl3pPr>
            <a:lvl4pPr marL="0" marR="0" lvl="3" indent="0" algn="ctr" rtl="0">
              <a:lnSpc>
                <a:spcPct val="100000"/>
              </a:lnSpc>
              <a:spcBef>
                <a:spcPts val="0"/>
              </a:spcBef>
              <a:spcAft>
                <a:spcPts val="0"/>
              </a:spcAft>
              <a:buClr>
                <a:srgbClr val="000000"/>
              </a:buClr>
              <a:buFont typeface="Arial"/>
              <a:buNone/>
              <a:defRPr sz="800" b="0" i="0" u="none" strike="noStrike" cap="none">
                <a:solidFill>
                  <a:schemeClr val="lt1"/>
                </a:solidFill>
                <a:latin typeface="Verdana"/>
                <a:ea typeface="Verdana"/>
                <a:cs typeface="Verdana"/>
                <a:sym typeface="Verdana"/>
              </a:defRPr>
            </a:lvl4pPr>
            <a:lvl5pPr marL="0" marR="0" lvl="4" indent="0" algn="ctr" rtl="0">
              <a:lnSpc>
                <a:spcPct val="100000"/>
              </a:lnSpc>
              <a:spcBef>
                <a:spcPts val="0"/>
              </a:spcBef>
              <a:spcAft>
                <a:spcPts val="0"/>
              </a:spcAft>
              <a:buClr>
                <a:srgbClr val="000000"/>
              </a:buClr>
              <a:buFont typeface="Arial"/>
              <a:buNone/>
              <a:defRPr sz="800" b="0" i="0" u="none" strike="noStrike" cap="none">
                <a:solidFill>
                  <a:schemeClr val="lt1"/>
                </a:solidFill>
                <a:latin typeface="Verdana"/>
                <a:ea typeface="Verdana"/>
                <a:cs typeface="Verdana"/>
                <a:sym typeface="Verdana"/>
              </a:defRPr>
            </a:lvl5pPr>
            <a:lvl6pPr marL="0" marR="0" lvl="5" indent="0" algn="ctr" rtl="0">
              <a:lnSpc>
                <a:spcPct val="100000"/>
              </a:lnSpc>
              <a:spcBef>
                <a:spcPts val="0"/>
              </a:spcBef>
              <a:spcAft>
                <a:spcPts val="0"/>
              </a:spcAft>
              <a:buClr>
                <a:srgbClr val="000000"/>
              </a:buClr>
              <a:buFont typeface="Arial"/>
              <a:buNone/>
              <a:defRPr sz="800" b="0" i="0" u="none" strike="noStrike" cap="none">
                <a:solidFill>
                  <a:schemeClr val="lt1"/>
                </a:solidFill>
                <a:latin typeface="Verdana"/>
                <a:ea typeface="Verdana"/>
                <a:cs typeface="Verdana"/>
                <a:sym typeface="Verdana"/>
              </a:defRPr>
            </a:lvl6pPr>
            <a:lvl7pPr marL="0" marR="0" lvl="6" indent="0" algn="ctr" rtl="0">
              <a:lnSpc>
                <a:spcPct val="100000"/>
              </a:lnSpc>
              <a:spcBef>
                <a:spcPts val="0"/>
              </a:spcBef>
              <a:spcAft>
                <a:spcPts val="0"/>
              </a:spcAft>
              <a:buClr>
                <a:srgbClr val="000000"/>
              </a:buClr>
              <a:buFont typeface="Arial"/>
              <a:buNone/>
              <a:defRPr sz="800" b="0" i="0" u="none" strike="noStrike" cap="none">
                <a:solidFill>
                  <a:schemeClr val="lt1"/>
                </a:solidFill>
                <a:latin typeface="Verdana"/>
                <a:ea typeface="Verdana"/>
                <a:cs typeface="Verdana"/>
                <a:sym typeface="Verdana"/>
              </a:defRPr>
            </a:lvl7pPr>
            <a:lvl8pPr marL="0" marR="0" lvl="7" indent="0" algn="ctr" rtl="0">
              <a:lnSpc>
                <a:spcPct val="100000"/>
              </a:lnSpc>
              <a:spcBef>
                <a:spcPts val="0"/>
              </a:spcBef>
              <a:spcAft>
                <a:spcPts val="0"/>
              </a:spcAft>
              <a:buClr>
                <a:srgbClr val="000000"/>
              </a:buClr>
              <a:buFont typeface="Arial"/>
              <a:buNone/>
              <a:defRPr sz="800" b="0" i="0" u="none" strike="noStrike" cap="none">
                <a:solidFill>
                  <a:schemeClr val="lt1"/>
                </a:solidFill>
                <a:latin typeface="Verdana"/>
                <a:ea typeface="Verdana"/>
                <a:cs typeface="Verdana"/>
                <a:sym typeface="Verdana"/>
              </a:defRPr>
            </a:lvl8pPr>
            <a:lvl9pPr marL="0" marR="0" lvl="8" indent="0" algn="ctr" rtl="0">
              <a:lnSpc>
                <a:spcPct val="100000"/>
              </a:lnSpc>
              <a:spcBef>
                <a:spcPts val="0"/>
              </a:spcBef>
              <a:spcAft>
                <a:spcPts val="0"/>
              </a:spcAft>
              <a:buClr>
                <a:srgbClr val="000000"/>
              </a:buClr>
              <a:buFont typeface="Arial"/>
              <a:buNone/>
              <a:defRPr sz="800" b="0" i="0" u="none" strike="noStrike" cap="none">
                <a:solidFill>
                  <a:schemeClr val="lt1"/>
                </a:solidFill>
                <a:latin typeface="Verdana"/>
                <a:ea typeface="Verdana"/>
                <a:cs typeface="Verdana"/>
                <a:sym typeface="Verdana"/>
              </a:defRPr>
            </a:lvl9pPr>
          </a:lstStyle>
          <a:p>
            <a:endParaRPr lang="lv-LV" sz="1039" dirty="0">
              <a:solidFill>
                <a:srgbClr val="664790"/>
              </a:solidFill>
            </a:endParaRPr>
          </a:p>
        </p:txBody>
      </p:sp>
      <p:pic>
        <p:nvPicPr>
          <p:cNvPr id="16" name="Google Shape;655;p50"/>
          <p:cNvPicPr preferRelativeResize="0"/>
          <p:nvPr/>
        </p:nvPicPr>
        <p:blipFill rotWithShape="1">
          <a:blip r:embed="rId2">
            <a:alphaModFix/>
          </a:blip>
          <a:srcRect/>
          <a:stretch/>
        </p:blipFill>
        <p:spPr>
          <a:xfrm>
            <a:off x="1188994" y="2024512"/>
            <a:ext cx="758452" cy="671355"/>
          </a:xfrm>
          <a:prstGeom prst="rect">
            <a:avLst/>
          </a:prstGeom>
          <a:noFill/>
          <a:ln>
            <a:noFill/>
          </a:ln>
        </p:spPr>
      </p:pic>
      <p:pic>
        <p:nvPicPr>
          <p:cNvPr id="17" name="Google Shape;360;p35"/>
          <p:cNvPicPr preferRelativeResize="0"/>
          <p:nvPr/>
        </p:nvPicPr>
        <p:blipFill rotWithShape="1">
          <a:blip r:embed="rId3">
            <a:alphaModFix/>
          </a:blip>
          <a:srcRect/>
          <a:stretch/>
        </p:blipFill>
        <p:spPr>
          <a:xfrm>
            <a:off x="1029549" y="2990276"/>
            <a:ext cx="989353" cy="810134"/>
          </a:xfrm>
          <a:prstGeom prst="rect">
            <a:avLst/>
          </a:prstGeom>
          <a:noFill/>
          <a:ln>
            <a:noFill/>
          </a:ln>
        </p:spPr>
      </p:pic>
      <p:sp>
        <p:nvSpPr>
          <p:cNvPr id="23" name="Google Shape;550;p47"/>
          <p:cNvSpPr txBox="1"/>
          <p:nvPr/>
        </p:nvSpPr>
        <p:spPr>
          <a:xfrm>
            <a:off x="2563547" y="3901252"/>
            <a:ext cx="3544734" cy="445318"/>
          </a:xfrm>
          <a:prstGeom prst="rect">
            <a:avLst/>
          </a:prstGeom>
          <a:noFill/>
          <a:ln>
            <a:noFill/>
          </a:ln>
        </p:spPr>
        <p:txBody>
          <a:bodyPr spcFirstLastPara="1" wrap="square" lIns="86378" tIns="43177" rIns="86378" bIns="43177" anchor="ctr" anchorCtr="0">
            <a:noAutofit/>
          </a:bodyPr>
          <a:lstStyle/>
          <a:p>
            <a:pPr>
              <a:lnSpc>
                <a:spcPct val="90000"/>
              </a:lnSpc>
              <a:buClr>
                <a:schemeClr val="dk1"/>
              </a:buClr>
              <a:buSzPts val="1200"/>
            </a:pPr>
            <a:endParaRPr lang="lv-LV" sz="1701" dirty="0">
              <a:solidFill>
                <a:srgbClr val="664790"/>
              </a:solidFill>
              <a:latin typeface="Verdana" panose="020B0604030504040204" pitchFamily="34" charset="0"/>
              <a:ea typeface="Verdana" panose="020B0604030504040204" pitchFamily="34" charset="0"/>
              <a:cs typeface="Verdana" panose="020B0604030504040204" pitchFamily="34" charset="0"/>
              <a:sym typeface="Verdana"/>
            </a:endParaRPr>
          </a:p>
        </p:txBody>
      </p:sp>
      <p:sp>
        <p:nvSpPr>
          <p:cNvPr id="26" name="Google Shape;550;p47"/>
          <p:cNvSpPr txBox="1"/>
          <p:nvPr/>
        </p:nvSpPr>
        <p:spPr>
          <a:xfrm>
            <a:off x="2106290" y="4184802"/>
            <a:ext cx="8857238" cy="810302"/>
          </a:xfrm>
          <a:prstGeom prst="rect">
            <a:avLst/>
          </a:prstGeom>
          <a:noFill/>
          <a:ln>
            <a:noFill/>
          </a:ln>
        </p:spPr>
        <p:txBody>
          <a:bodyPr spcFirstLastPara="1" wrap="square" lIns="86378" tIns="43177" rIns="86378" bIns="43177" anchor="ctr" anchorCtr="0">
            <a:noAutofit/>
          </a:bodyPr>
          <a:lstStyle/>
          <a:p>
            <a:pPr>
              <a:lnSpc>
                <a:spcPct val="90000"/>
              </a:lnSpc>
              <a:buClr>
                <a:schemeClr val="dk1"/>
              </a:buClr>
              <a:buSzPts val="1200"/>
            </a:pPr>
            <a:r>
              <a:rPr lang="lv-LV" sz="1701" dirty="0">
                <a:solidFill>
                  <a:srgbClr val="664790"/>
                </a:solidFill>
                <a:latin typeface="Verdana" panose="020B0604030504040204" pitchFamily="34" charset="0"/>
                <a:ea typeface="Verdana" panose="020B0604030504040204" pitchFamily="34" charset="0"/>
                <a:cs typeface="Verdana" panose="020B0604030504040204" pitchFamily="34" charset="0"/>
                <a:sym typeface="Verdana"/>
              </a:rPr>
              <a:t>papildus, sākot no </a:t>
            </a:r>
            <a:r>
              <a:rPr lang="lv-LV" sz="1701" b="1" dirty="0">
                <a:solidFill>
                  <a:srgbClr val="664790"/>
                </a:solidFill>
                <a:latin typeface="Verdana" panose="020B0604030504040204" pitchFamily="34" charset="0"/>
                <a:ea typeface="Verdana" panose="020B0604030504040204" pitchFamily="34" charset="0"/>
                <a:cs typeface="Verdana" panose="020B0604030504040204" pitchFamily="34" charset="0"/>
                <a:sym typeface="Verdana"/>
              </a:rPr>
              <a:t>2025. gada 1. septembra </a:t>
            </a:r>
            <a:r>
              <a:rPr lang="lv-LV" sz="1701" dirty="0">
                <a:solidFill>
                  <a:srgbClr val="664790"/>
                </a:solidFill>
                <a:latin typeface="Verdana" panose="020B0604030504040204" pitchFamily="34" charset="0"/>
                <a:ea typeface="Verdana" panose="020B0604030504040204" pitchFamily="34" charset="0"/>
                <a:cs typeface="Verdana" panose="020B0604030504040204" pitchFamily="34" charset="0"/>
                <a:sym typeface="Verdana"/>
              </a:rPr>
              <a:t>tiks pakāpeniski paplašināts sociālās stipendijas “Studētgods” saņēmēju loks, tajā iekļaujot </a:t>
            </a:r>
            <a:r>
              <a:rPr lang="lv-LV" sz="1701" b="1" dirty="0">
                <a:solidFill>
                  <a:srgbClr val="664790"/>
                </a:solidFill>
                <a:latin typeface="Verdana" panose="020B0604030504040204" pitchFamily="34" charset="0"/>
                <a:ea typeface="Verdana" panose="020B0604030504040204" pitchFamily="34" charset="0"/>
                <a:cs typeface="Verdana" panose="020B0604030504040204" pitchFamily="34" charset="0"/>
                <a:sym typeface="Verdana"/>
              </a:rPr>
              <a:t>studējošos no trūcīgām un maznodrošinātām mājsaimniecībām</a:t>
            </a:r>
            <a:r>
              <a:rPr lang="lv-LV" b="1" dirty="0">
                <a:solidFill>
                  <a:srgbClr val="664790"/>
                </a:solidFill>
                <a:latin typeface="Verdana" panose="020B0604030504040204" pitchFamily="34" charset="0"/>
                <a:ea typeface="Verdana" panose="020B0604030504040204" pitchFamily="34" charset="0"/>
                <a:cs typeface="Verdana" panose="020B0604030504040204" pitchFamily="34" charset="0"/>
                <a:sym typeface="Verdana"/>
              </a:rPr>
              <a:t>.</a:t>
            </a:r>
            <a:r>
              <a:rPr lang="lv-LV" sz="1701" dirty="0">
                <a:solidFill>
                  <a:srgbClr val="664790"/>
                </a:solidFill>
                <a:latin typeface="Verdana" panose="020B0604030504040204" pitchFamily="34" charset="0"/>
                <a:ea typeface="Verdana" panose="020B0604030504040204" pitchFamily="34" charset="0"/>
                <a:cs typeface="Verdana" panose="020B0604030504040204" pitchFamily="34" charset="0"/>
                <a:sym typeface="Verdana"/>
              </a:rPr>
              <a:t> </a:t>
            </a:r>
          </a:p>
        </p:txBody>
      </p:sp>
      <p:sp>
        <p:nvSpPr>
          <p:cNvPr id="27" name="Google Shape;550;p47"/>
          <p:cNvSpPr txBox="1"/>
          <p:nvPr/>
        </p:nvSpPr>
        <p:spPr>
          <a:xfrm>
            <a:off x="2551485" y="5197121"/>
            <a:ext cx="4138075" cy="445318"/>
          </a:xfrm>
          <a:prstGeom prst="rect">
            <a:avLst/>
          </a:prstGeom>
          <a:noFill/>
          <a:ln>
            <a:noFill/>
          </a:ln>
        </p:spPr>
        <p:txBody>
          <a:bodyPr spcFirstLastPara="1" wrap="square" lIns="86378" tIns="43177" rIns="86378" bIns="43177" anchor="ctr" anchorCtr="0">
            <a:noAutofit/>
          </a:bodyPr>
          <a:lstStyle/>
          <a:p>
            <a:pPr>
              <a:lnSpc>
                <a:spcPct val="90000"/>
              </a:lnSpc>
              <a:buClr>
                <a:schemeClr val="dk1"/>
              </a:buClr>
              <a:buSzPts val="1200"/>
            </a:pPr>
            <a:endParaRPr lang="lv-LV" sz="1701" dirty="0">
              <a:solidFill>
                <a:srgbClr val="664790"/>
              </a:solidFill>
              <a:latin typeface="Verdana" panose="020B0604030504040204" pitchFamily="34" charset="0"/>
              <a:ea typeface="Verdana" panose="020B0604030504040204" pitchFamily="34" charset="0"/>
              <a:cs typeface="Verdana" panose="020B0604030504040204" pitchFamily="34" charset="0"/>
              <a:sym typeface="Verdana"/>
            </a:endParaRPr>
          </a:p>
        </p:txBody>
      </p:sp>
      <p:grpSp>
        <p:nvGrpSpPr>
          <p:cNvPr id="14" name="Google Shape;5681;p127">
            <a:extLst>
              <a:ext uri="{FF2B5EF4-FFF2-40B4-BE49-F238E27FC236}">
                <a16:creationId xmlns="" xmlns:a16="http://schemas.microsoft.com/office/drawing/2014/main" id="{605F2A9E-6FF7-338C-6ACF-EE5513D3C3D3}"/>
              </a:ext>
            </a:extLst>
          </p:cNvPr>
          <p:cNvGrpSpPr/>
          <p:nvPr/>
        </p:nvGrpSpPr>
        <p:grpSpPr>
          <a:xfrm>
            <a:off x="1155540" y="4182233"/>
            <a:ext cx="680139" cy="810134"/>
            <a:chOff x="7144226" y="1532492"/>
            <a:chExt cx="476698" cy="476753"/>
          </a:xfrm>
          <a:solidFill>
            <a:srgbClr val="7030A0"/>
          </a:solidFill>
        </p:grpSpPr>
        <p:sp>
          <p:nvSpPr>
            <p:cNvPr id="21" name="Google Shape;5682;p127">
              <a:extLst>
                <a:ext uri="{FF2B5EF4-FFF2-40B4-BE49-F238E27FC236}">
                  <a16:creationId xmlns="" xmlns:a16="http://schemas.microsoft.com/office/drawing/2014/main" id="{56FEB8C3-32BB-555A-6876-B7AAB9856D07}"/>
                </a:ext>
              </a:extLst>
            </p:cNvPr>
            <p:cNvSpPr/>
            <p:nvPr/>
          </p:nvSpPr>
          <p:spPr>
            <a:xfrm>
              <a:off x="7144226" y="1532492"/>
              <a:ext cx="476698" cy="476753"/>
            </a:xfrm>
            <a:custGeom>
              <a:avLst/>
              <a:gdLst/>
              <a:ahLst/>
              <a:cxnLst/>
              <a:rect l="l" t="t" r="r" b="b"/>
              <a:pathLst>
                <a:path w="22286" h="22286" extrusionOk="0">
                  <a:moveTo>
                    <a:pt x="20067" y="871"/>
                  </a:moveTo>
                  <a:cubicBezTo>
                    <a:pt x="20812" y="871"/>
                    <a:pt x="21415" y="1473"/>
                    <a:pt x="21415" y="2222"/>
                  </a:cubicBezTo>
                  <a:lnTo>
                    <a:pt x="21415" y="14235"/>
                  </a:lnTo>
                  <a:cubicBezTo>
                    <a:pt x="21415" y="14980"/>
                    <a:pt x="20812" y="15582"/>
                    <a:pt x="20067" y="15582"/>
                  </a:cubicBezTo>
                  <a:lnTo>
                    <a:pt x="2222" y="15582"/>
                  </a:lnTo>
                  <a:cubicBezTo>
                    <a:pt x="1473" y="15582"/>
                    <a:pt x="871" y="14980"/>
                    <a:pt x="871" y="14235"/>
                  </a:cubicBezTo>
                  <a:lnTo>
                    <a:pt x="871" y="2222"/>
                  </a:lnTo>
                  <a:cubicBezTo>
                    <a:pt x="871" y="1473"/>
                    <a:pt x="1473" y="871"/>
                    <a:pt x="2222" y="871"/>
                  </a:cubicBezTo>
                  <a:close/>
                  <a:moveTo>
                    <a:pt x="9370" y="16453"/>
                  </a:moveTo>
                  <a:lnTo>
                    <a:pt x="6703" y="21415"/>
                  </a:lnTo>
                  <a:lnTo>
                    <a:pt x="5321" y="21415"/>
                  </a:lnTo>
                  <a:lnTo>
                    <a:pt x="7988" y="16453"/>
                  </a:lnTo>
                  <a:close/>
                  <a:moveTo>
                    <a:pt x="9663" y="17748"/>
                  </a:moveTo>
                  <a:lnTo>
                    <a:pt x="9663" y="21415"/>
                  </a:lnTo>
                  <a:lnTo>
                    <a:pt x="7692" y="21415"/>
                  </a:lnTo>
                  <a:lnTo>
                    <a:pt x="9663" y="17748"/>
                  </a:lnTo>
                  <a:close/>
                  <a:moveTo>
                    <a:pt x="11752" y="16453"/>
                  </a:moveTo>
                  <a:lnTo>
                    <a:pt x="11752" y="21415"/>
                  </a:lnTo>
                  <a:lnTo>
                    <a:pt x="10533" y="21415"/>
                  </a:lnTo>
                  <a:lnTo>
                    <a:pt x="10533" y="16453"/>
                  </a:lnTo>
                  <a:close/>
                  <a:moveTo>
                    <a:pt x="12623" y="17748"/>
                  </a:moveTo>
                  <a:lnTo>
                    <a:pt x="14593" y="21415"/>
                  </a:lnTo>
                  <a:lnTo>
                    <a:pt x="12623" y="21415"/>
                  </a:lnTo>
                  <a:lnTo>
                    <a:pt x="12623" y="17748"/>
                  </a:lnTo>
                  <a:close/>
                  <a:moveTo>
                    <a:pt x="14301" y="16453"/>
                  </a:moveTo>
                  <a:lnTo>
                    <a:pt x="16965" y="21415"/>
                  </a:lnTo>
                  <a:lnTo>
                    <a:pt x="15582" y="21415"/>
                  </a:lnTo>
                  <a:lnTo>
                    <a:pt x="12915" y="16453"/>
                  </a:lnTo>
                  <a:close/>
                  <a:moveTo>
                    <a:pt x="2222" y="0"/>
                  </a:moveTo>
                  <a:cubicBezTo>
                    <a:pt x="996" y="0"/>
                    <a:pt x="0" y="996"/>
                    <a:pt x="0" y="2222"/>
                  </a:cubicBezTo>
                  <a:lnTo>
                    <a:pt x="0" y="14235"/>
                  </a:lnTo>
                  <a:cubicBezTo>
                    <a:pt x="0" y="15457"/>
                    <a:pt x="996" y="16453"/>
                    <a:pt x="2222" y="16453"/>
                  </a:cubicBezTo>
                  <a:lnTo>
                    <a:pt x="6999" y="16453"/>
                  </a:lnTo>
                  <a:lnTo>
                    <a:pt x="4332" y="21415"/>
                  </a:lnTo>
                  <a:lnTo>
                    <a:pt x="2786" y="21415"/>
                  </a:lnTo>
                  <a:cubicBezTo>
                    <a:pt x="2546" y="21415"/>
                    <a:pt x="2351" y="21610"/>
                    <a:pt x="2351" y="21850"/>
                  </a:cubicBezTo>
                  <a:cubicBezTo>
                    <a:pt x="2351" y="22090"/>
                    <a:pt x="2546" y="22285"/>
                    <a:pt x="2786" y="22285"/>
                  </a:cubicBezTo>
                  <a:lnTo>
                    <a:pt x="19500" y="22285"/>
                  </a:lnTo>
                  <a:cubicBezTo>
                    <a:pt x="19740" y="22285"/>
                    <a:pt x="19935" y="22090"/>
                    <a:pt x="19935" y="21850"/>
                  </a:cubicBezTo>
                  <a:cubicBezTo>
                    <a:pt x="19935" y="21610"/>
                    <a:pt x="19740" y="21415"/>
                    <a:pt x="19500" y="21415"/>
                  </a:cubicBezTo>
                  <a:lnTo>
                    <a:pt x="17954" y="21415"/>
                  </a:lnTo>
                  <a:lnTo>
                    <a:pt x="15286" y="16453"/>
                  </a:lnTo>
                  <a:lnTo>
                    <a:pt x="20067" y="16453"/>
                  </a:lnTo>
                  <a:cubicBezTo>
                    <a:pt x="21289" y="16453"/>
                    <a:pt x="22285" y="15457"/>
                    <a:pt x="22285" y="14235"/>
                  </a:cubicBezTo>
                  <a:lnTo>
                    <a:pt x="22285" y="2222"/>
                  </a:lnTo>
                  <a:cubicBezTo>
                    <a:pt x="22285" y="996"/>
                    <a:pt x="21289" y="0"/>
                    <a:pt x="20067" y="0"/>
                  </a:cubicBezTo>
                  <a:close/>
                </a:path>
              </a:pathLst>
            </a:custGeom>
            <a:grpFill/>
            <a:ln>
              <a:noFill/>
            </a:ln>
          </p:spPr>
          <p:txBody>
            <a:bodyPr spcFirstLastPara="1" wrap="square" lIns="86378" tIns="86378" rIns="86378" bIns="86378" anchor="ctr" anchorCtr="0">
              <a:noAutofit/>
            </a:bodyPr>
            <a:lstStyle/>
            <a:p>
              <a:pPr algn="l" rtl="0"/>
              <a:endParaRPr>
                <a:solidFill>
                  <a:srgbClr val="7030A0"/>
                </a:solidFill>
              </a:endParaRPr>
            </a:p>
          </p:txBody>
        </p:sp>
        <p:sp>
          <p:nvSpPr>
            <p:cNvPr id="22" name="Google Shape;5683;p127">
              <a:extLst>
                <a:ext uri="{FF2B5EF4-FFF2-40B4-BE49-F238E27FC236}">
                  <a16:creationId xmlns="" xmlns:a16="http://schemas.microsoft.com/office/drawing/2014/main" id="{918CC384-682E-085C-5D56-033390CBF040}"/>
                </a:ext>
              </a:extLst>
            </p:cNvPr>
            <p:cNvSpPr/>
            <p:nvPr/>
          </p:nvSpPr>
          <p:spPr>
            <a:xfrm>
              <a:off x="7175584" y="1642364"/>
              <a:ext cx="246028" cy="197410"/>
            </a:xfrm>
            <a:custGeom>
              <a:avLst/>
              <a:gdLst/>
              <a:ahLst/>
              <a:cxnLst/>
              <a:rect l="l" t="t" r="r" b="b"/>
              <a:pathLst>
                <a:path w="11502" h="9228" extrusionOk="0">
                  <a:moveTo>
                    <a:pt x="6369" y="2772"/>
                  </a:moveTo>
                  <a:lnTo>
                    <a:pt x="6369" y="8357"/>
                  </a:lnTo>
                  <a:lnTo>
                    <a:pt x="5150" y="8357"/>
                  </a:lnTo>
                  <a:lnTo>
                    <a:pt x="5150" y="2772"/>
                  </a:lnTo>
                  <a:close/>
                  <a:moveTo>
                    <a:pt x="10199" y="5049"/>
                  </a:moveTo>
                  <a:lnTo>
                    <a:pt x="10199" y="8357"/>
                  </a:lnTo>
                  <a:lnTo>
                    <a:pt x="8980" y="8357"/>
                  </a:lnTo>
                  <a:lnTo>
                    <a:pt x="8980" y="5049"/>
                  </a:lnTo>
                  <a:close/>
                  <a:moveTo>
                    <a:pt x="885" y="0"/>
                  </a:moveTo>
                  <a:cubicBezTo>
                    <a:pt x="644" y="0"/>
                    <a:pt x="449" y="195"/>
                    <a:pt x="449" y="436"/>
                  </a:cubicBezTo>
                  <a:lnTo>
                    <a:pt x="449" y="8357"/>
                  </a:lnTo>
                  <a:lnTo>
                    <a:pt x="435" y="8357"/>
                  </a:lnTo>
                  <a:cubicBezTo>
                    <a:pt x="195" y="8357"/>
                    <a:pt x="0" y="8552"/>
                    <a:pt x="0" y="8792"/>
                  </a:cubicBezTo>
                  <a:cubicBezTo>
                    <a:pt x="0" y="9033"/>
                    <a:pt x="195" y="9228"/>
                    <a:pt x="435" y="9228"/>
                  </a:cubicBezTo>
                  <a:lnTo>
                    <a:pt x="11056" y="9228"/>
                  </a:lnTo>
                  <a:cubicBezTo>
                    <a:pt x="11058" y="9228"/>
                    <a:pt x="11060" y="9228"/>
                    <a:pt x="11062" y="9228"/>
                  </a:cubicBezTo>
                  <a:cubicBezTo>
                    <a:pt x="11299" y="9228"/>
                    <a:pt x="11494" y="9038"/>
                    <a:pt x="11498" y="8799"/>
                  </a:cubicBezTo>
                  <a:cubicBezTo>
                    <a:pt x="11501" y="8559"/>
                    <a:pt x="11310" y="8361"/>
                    <a:pt x="11070" y="8357"/>
                  </a:cubicBezTo>
                  <a:lnTo>
                    <a:pt x="11070" y="4614"/>
                  </a:lnTo>
                  <a:cubicBezTo>
                    <a:pt x="11070" y="4374"/>
                    <a:pt x="10875" y="4179"/>
                    <a:pt x="10634" y="4179"/>
                  </a:cubicBezTo>
                  <a:lnTo>
                    <a:pt x="8545" y="4179"/>
                  </a:lnTo>
                  <a:cubicBezTo>
                    <a:pt x="8305" y="4179"/>
                    <a:pt x="8110" y="4374"/>
                    <a:pt x="8110" y="4614"/>
                  </a:cubicBezTo>
                  <a:lnTo>
                    <a:pt x="8110" y="8357"/>
                  </a:lnTo>
                  <a:lnTo>
                    <a:pt x="7239" y="8357"/>
                  </a:lnTo>
                  <a:lnTo>
                    <a:pt x="7239" y="2337"/>
                  </a:lnTo>
                  <a:cubicBezTo>
                    <a:pt x="7239" y="2097"/>
                    <a:pt x="7044" y="1902"/>
                    <a:pt x="6804" y="1902"/>
                  </a:cubicBezTo>
                  <a:lnTo>
                    <a:pt x="4715" y="1902"/>
                  </a:lnTo>
                  <a:cubicBezTo>
                    <a:pt x="4475" y="1902"/>
                    <a:pt x="4280" y="2097"/>
                    <a:pt x="4280" y="2337"/>
                  </a:cubicBezTo>
                  <a:lnTo>
                    <a:pt x="4280" y="8357"/>
                  </a:lnTo>
                  <a:lnTo>
                    <a:pt x="3409" y="8357"/>
                  </a:lnTo>
                  <a:lnTo>
                    <a:pt x="3409" y="6289"/>
                  </a:lnTo>
                  <a:cubicBezTo>
                    <a:pt x="3409" y="6049"/>
                    <a:pt x="3214" y="5854"/>
                    <a:pt x="2974" y="5854"/>
                  </a:cubicBezTo>
                  <a:cubicBezTo>
                    <a:pt x="2734" y="5854"/>
                    <a:pt x="2539" y="6049"/>
                    <a:pt x="2539" y="6289"/>
                  </a:cubicBezTo>
                  <a:lnTo>
                    <a:pt x="2539" y="8357"/>
                  </a:lnTo>
                  <a:lnTo>
                    <a:pt x="1320" y="8357"/>
                  </a:lnTo>
                  <a:lnTo>
                    <a:pt x="1320" y="871"/>
                  </a:lnTo>
                  <a:lnTo>
                    <a:pt x="2539" y="871"/>
                  </a:lnTo>
                  <a:lnTo>
                    <a:pt x="2539" y="2939"/>
                  </a:lnTo>
                  <a:cubicBezTo>
                    <a:pt x="2539" y="3179"/>
                    <a:pt x="2734" y="3374"/>
                    <a:pt x="2974" y="3374"/>
                  </a:cubicBezTo>
                  <a:cubicBezTo>
                    <a:pt x="3214" y="3374"/>
                    <a:pt x="3409" y="3179"/>
                    <a:pt x="3409" y="2939"/>
                  </a:cubicBezTo>
                  <a:lnTo>
                    <a:pt x="3409" y="436"/>
                  </a:lnTo>
                  <a:cubicBezTo>
                    <a:pt x="3409" y="195"/>
                    <a:pt x="3214" y="0"/>
                    <a:pt x="2974" y="0"/>
                  </a:cubicBezTo>
                  <a:close/>
                </a:path>
              </a:pathLst>
            </a:custGeom>
            <a:grpFill/>
            <a:ln>
              <a:noFill/>
            </a:ln>
          </p:spPr>
          <p:txBody>
            <a:bodyPr spcFirstLastPara="1" wrap="square" lIns="86378" tIns="86378" rIns="86378" bIns="86378" anchor="ctr" anchorCtr="0">
              <a:noAutofit/>
            </a:bodyPr>
            <a:lstStyle/>
            <a:p>
              <a:pPr algn="l" rtl="0"/>
              <a:endParaRPr>
                <a:solidFill>
                  <a:srgbClr val="7030A0"/>
                </a:solidFill>
              </a:endParaRPr>
            </a:p>
          </p:txBody>
        </p:sp>
        <p:sp>
          <p:nvSpPr>
            <p:cNvPr id="24" name="Google Shape;5684;p127">
              <a:extLst>
                <a:ext uri="{FF2B5EF4-FFF2-40B4-BE49-F238E27FC236}">
                  <a16:creationId xmlns="" xmlns:a16="http://schemas.microsoft.com/office/drawing/2014/main" id="{A9522B16-5D73-B0FC-B40D-056F4D9D23B3}"/>
                </a:ext>
              </a:extLst>
            </p:cNvPr>
            <p:cNvSpPr/>
            <p:nvPr/>
          </p:nvSpPr>
          <p:spPr>
            <a:xfrm>
              <a:off x="7227711" y="1733561"/>
              <a:ext cx="20812" cy="18697"/>
            </a:xfrm>
            <a:custGeom>
              <a:avLst/>
              <a:gdLst/>
              <a:ahLst/>
              <a:cxnLst/>
              <a:rect l="l" t="t" r="r" b="b"/>
              <a:pathLst>
                <a:path w="973" h="874" extrusionOk="0">
                  <a:moveTo>
                    <a:pt x="540" y="1"/>
                  </a:moveTo>
                  <a:cubicBezTo>
                    <a:pt x="259" y="1"/>
                    <a:pt x="1" y="285"/>
                    <a:pt x="133" y="605"/>
                  </a:cubicBezTo>
                  <a:cubicBezTo>
                    <a:pt x="211" y="790"/>
                    <a:pt x="371" y="874"/>
                    <a:pt x="532" y="874"/>
                  </a:cubicBezTo>
                  <a:cubicBezTo>
                    <a:pt x="752" y="874"/>
                    <a:pt x="972" y="714"/>
                    <a:pt x="972" y="438"/>
                  </a:cubicBezTo>
                  <a:cubicBezTo>
                    <a:pt x="972" y="323"/>
                    <a:pt x="927" y="212"/>
                    <a:pt x="843" y="132"/>
                  </a:cubicBezTo>
                  <a:cubicBezTo>
                    <a:pt x="752" y="40"/>
                    <a:pt x="644" y="1"/>
                    <a:pt x="540" y="1"/>
                  </a:cubicBezTo>
                  <a:close/>
                </a:path>
              </a:pathLst>
            </a:custGeom>
            <a:grpFill/>
            <a:ln>
              <a:noFill/>
            </a:ln>
          </p:spPr>
          <p:txBody>
            <a:bodyPr spcFirstLastPara="1" wrap="square" lIns="86378" tIns="86378" rIns="86378" bIns="86378" anchor="ctr" anchorCtr="0">
              <a:noAutofit/>
            </a:bodyPr>
            <a:lstStyle/>
            <a:p>
              <a:pPr algn="l" rtl="0"/>
              <a:endParaRPr>
                <a:solidFill>
                  <a:srgbClr val="7030A0"/>
                </a:solidFill>
              </a:endParaRPr>
            </a:p>
          </p:txBody>
        </p:sp>
        <p:sp>
          <p:nvSpPr>
            <p:cNvPr id="25" name="Google Shape;5685;p127">
              <a:extLst>
                <a:ext uri="{FF2B5EF4-FFF2-40B4-BE49-F238E27FC236}">
                  <a16:creationId xmlns="" xmlns:a16="http://schemas.microsoft.com/office/drawing/2014/main" id="{801F025B-FC3C-F558-AEED-1671FBB82CAC}"/>
                </a:ext>
              </a:extLst>
            </p:cNvPr>
            <p:cNvSpPr/>
            <p:nvPr/>
          </p:nvSpPr>
          <p:spPr>
            <a:xfrm>
              <a:off x="7404606" y="1608393"/>
              <a:ext cx="153516" cy="147737"/>
            </a:xfrm>
            <a:custGeom>
              <a:avLst/>
              <a:gdLst/>
              <a:ahLst/>
              <a:cxnLst/>
              <a:rect l="l" t="t" r="r" b="b"/>
              <a:pathLst>
                <a:path w="7177" h="6906" extrusionOk="0">
                  <a:moveTo>
                    <a:pt x="3291" y="906"/>
                  </a:moveTo>
                  <a:lnTo>
                    <a:pt x="3291" y="3451"/>
                  </a:lnTo>
                  <a:cubicBezTo>
                    <a:pt x="3291" y="3692"/>
                    <a:pt x="3486" y="3887"/>
                    <a:pt x="3726" y="3887"/>
                  </a:cubicBezTo>
                  <a:lnTo>
                    <a:pt x="6272" y="3887"/>
                  </a:lnTo>
                  <a:cubicBezTo>
                    <a:pt x="6056" y="5126"/>
                    <a:pt x="4983" y="6035"/>
                    <a:pt x="3726" y="6035"/>
                  </a:cubicBezTo>
                  <a:cubicBezTo>
                    <a:pt x="2382" y="6035"/>
                    <a:pt x="1264" y="5008"/>
                    <a:pt x="1150" y="3671"/>
                  </a:cubicBezTo>
                  <a:cubicBezTo>
                    <a:pt x="1035" y="2334"/>
                    <a:pt x="1968" y="1132"/>
                    <a:pt x="3291" y="906"/>
                  </a:cubicBezTo>
                  <a:close/>
                  <a:moveTo>
                    <a:pt x="3726" y="1"/>
                  </a:moveTo>
                  <a:cubicBezTo>
                    <a:pt x="2326" y="1"/>
                    <a:pt x="1069" y="840"/>
                    <a:pt x="533" y="2132"/>
                  </a:cubicBezTo>
                  <a:cubicBezTo>
                    <a:pt x="0" y="3420"/>
                    <a:pt x="296" y="4907"/>
                    <a:pt x="1282" y="5896"/>
                  </a:cubicBezTo>
                  <a:cubicBezTo>
                    <a:pt x="1944" y="6555"/>
                    <a:pt x="2827" y="6906"/>
                    <a:pt x="3727" y="6906"/>
                  </a:cubicBezTo>
                  <a:cubicBezTo>
                    <a:pt x="4171" y="6906"/>
                    <a:pt x="4619" y="6820"/>
                    <a:pt x="5046" y="6644"/>
                  </a:cubicBezTo>
                  <a:cubicBezTo>
                    <a:pt x="6338" y="6108"/>
                    <a:pt x="7177" y="4851"/>
                    <a:pt x="7177" y="3451"/>
                  </a:cubicBezTo>
                  <a:cubicBezTo>
                    <a:pt x="7177" y="3211"/>
                    <a:pt x="6982" y="3016"/>
                    <a:pt x="6742" y="3016"/>
                  </a:cubicBezTo>
                  <a:lnTo>
                    <a:pt x="4161" y="3016"/>
                  </a:lnTo>
                  <a:lnTo>
                    <a:pt x="4161" y="436"/>
                  </a:lnTo>
                  <a:cubicBezTo>
                    <a:pt x="4161" y="196"/>
                    <a:pt x="3966" y="1"/>
                    <a:pt x="3726" y="1"/>
                  </a:cubicBezTo>
                  <a:close/>
                </a:path>
              </a:pathLst>
            </a:custGeom>
            <a:grpFill/>
            <a:ln>
              <a:noFill/>
            </a:ln>
          </p:spPr>
          <p:txBody>
            <a:bodyPr spcFirstLastPara="1" wrap="square" lIns="86378" tIns="86378" rIns="86378" bIns="86378" anchor="ctr" anchorCtr="0">
              <a:noAutofit/>
            </a:bodyPr>
            <a:lstStyle/>
            <a:p>
              <a:pPr algn="l" rtl="0"/>
              <a:endParaRPr>
                <a:solidFill>
                  <a:srgbClr val="7030A0"/>
                </a:solidFill>
              </a:endParaRPr>
            </a:p>
          </p:txBody>
        </p:sp>
        <p:sp>
          <p:nvSpPr>
            <p:cNvPr id="28" name="Google Shape;5686;p127">
              <a:extLst>
                <a:ext uri="{FF2B5EF4-FFF2-40B4-BE49-F238E27FC236}">
                  <a16:creationId xmlns="" xmlns:a16="http://schemas.microsoft.com/office/drawing/2014/main" id="{096E84CE-9E2F-93B3-DC5E-31FBAB40BDAD}"/>
                </a:ext>
              </a:extLst>
            </p:cNvPr>
            <p:cNvSpPr/>
            <p:nvPr/>
          </p:nvSpPr>
          <p:spPr>
            <a:xfrm>
              <a:off x="7504776" y="1578593"/>
              <a:ext cx="83143" cy="83153"/>
            </a:xfrm>
            <a:custGeom>
              <a:avLst/>
              <a:gdLst/>
              <a:ahLst/>
              <a:cxnLst/>
              <a:rect l="l" t="t" r="r" b="b"/>
              <a:pathLst>
                <a:path w="3887" h="3887" extrusionOk="0">
                  <a:moveTo>
                    <a:pt x="871" y="906"/>
                  </a:moveTo>
                  <a:cubicBezTo>
                    <a:pt x="1947" y="1094"/>
                    <a:pt x="2793" y="1937"/>
                    <a:pt x="2981" y="3016"/>
                  </a:cubicBezTo>
                  <a:lnTo>
                    <a:pt x="871" y="3016"/>
                  </a:lnTo>
                  <a:lnTo>
                    <a:pt x="871" y="906"/>
                  </a:lnTo>
                  <a:close/>
                  <a:moveTo>
                    <a:pt x="436" y="1"/>
                  </a:moveTo>
                  <a:cubicBezTo>
                    <a:pt x="192" y="1"/>
                    <a:pt x="1" y="196"/>
                    <a:pt x="1" y="436"/>
                  </a:cubicBezTo>
                  <a:lnTo>
                    <a:pt x="1" y="3451"/>
                  </a:lnTo>
                  <a:cubicBezTo>
                    <a:pt x="1" y="3692"/>
                    <a:pt x="192" y="3887"/>
                    <a:pt x="436" y="3887"/>
                  </a:cubicBezTo>
                  <a:lnTo>
                    <a:pt x="3451" y="3887"/>
                  </a:lnTo>
                  <a:cubicBezTo>
                    <a:pt x="3692" y="3887"/>
                    <a:pt x="3887" y="3692"/>
                    <a:pt x="3887" y="3451"/>
                  </a:cubicBezTo>
                  <a:cubicBezTo>
                    <a:pt x="3887" y="1547"/>
                    <a:pt x="2341" y="1"/>
                    <a:pt x="436" y="1"/>
                  </a:cubicBezTo>
                  <a:close/>
                </a:path>
              </a:pathLst>
            </a:custGeom>
            <a:grpFill/>
            <a:ln>
              <a:noFill/>
            </a:ln>
          </p:spPr>
          <p:txBody>
            <a:bodyPr spcFirstLastPara="1" wrap="square" lIns="86378" tIns="86378" rIns="86378" bIns="86378" anchor="ctr" anchorCtr="0">
              <a:noAutofit/>
            </a:bodyPr>
            <a:lstStyle/>
            <a:p>
              <a:pPr algn="l" rtl="0"/>
              <a:endParaRPr>
                <a:solidFill>
                  <a:srgbClr val="7030A0"/>
                </a:solidFill>
              </a:endParaRPr>
            </a:p>
          </p:txBody>
        </p:sp>
        <p:sp>
          <p:nvSpPr>
            <p:cNvPr id="29" name="Google Shape;5687;p127">
              <a:extLst>
                <a:ext uri="{FF2B5EF4-FFF2-40B4-BE49-F238E27FC236}">
                  <a16:creationId xmlns="" xmlns:a16="http://schemas.microsoft.com/office/drawing/2014/main" id="{29E39E5B-7B83-C0D6-5D5D-96325B664593}"/>
                </a:ext>
              </a:extLst>
            </p:cNvPr>
            <p:cNvSpPr/>
            <p:nvPr/>
          </p:nvSpPr>
          <p:spPr>
            <a:xfrm>
              <a:off x="7494573" y="1821141"/>
              <a:ext cx="93346" cy="18633"/>
            </a:xfrm>
            <a:custGeom>
              <a:avLst/>
              <a:gdLst/>
              <a:ahLst/>
              <a:cxnLst/>
              <a:rect l="l" t="t" r="r" b="b"/>
              <a:pathLst>
                <a:path w="4364" h="871" extrusionOk="0">
                  <a:moveTo>
                    <a:pt x="436" y="0"/>
                  </a:moveTo>
                  <a:cubicBezTo>
                    <a:pt x="196" y="0"/>
                    <a:pt x="1" y="195"/>
                    <a:pt x="1" y="435"/>
                  </a:cubicBezTo>
                  <a:cubicBezTo>
                    <a:pt x="1" y="676"/>
                    <a:pt x="196" y="871"/>
                    <a:pt x="436" y="871"/>
                  </a:cubicBezTo>
                  <a:lnTo>
                    <a:pt x="3928" y="871"/>
                  </a:lnTo>
                  <a:cubicBezTo>
                    <a:pt x="4169" y="871"/>
                    <a:pt x="4364" y="676"/>
                    <a:pt x="4364" y="435"/>
                  </a:cubicBezTo>
                  <a:cubicBezTo>
                    <a:pt x="4364" y="195"/>
                    <a:pt x="4169" y="0"/>
                    <a:pt x="3928" y="0"/>
                  </a:cubicBezTo>
                  <a:close/>
                </a:path>
              </a:pathLst>
            </a:custGeom>
            <a:grpFill/>
            <a:ln>
              <a:noFill/>
            </a:ln>
          </p:spPr>
          <p:txBody>
            <a:bodyPr spcFirstLastPara="1" wrap="square" lIns="86378" tIns="86378" rIns="86378" bIns="86378" anchor="ctr" anchorCtr="0">
              <a:noAutofit/>
            </a:bodyPr>
            <a:lstStyle/>
            <a:p>
              <a:pPr algn="l" rtl="0"/>
              <a:endParaRPr>
                <a:solidFill>
                  <a:srgbClr val="7030A0"/>
                </a:solidFill>
              </a:endParaRPr>
            </a:p>
          </p:txBody>
        </p:sp>
        <p:sp>
          <p:nvSpPr>
            <p:cNvPr id="30" name="Google Shape;5688;p127">
              <a:extLst>
                <a:ext uri="{FF2B5EF4-FFF2-40B4-BE49-F238E27FC236}">
                  <a16:creationId xmlns="" xmlns:a16="http://schemas.microsoft.com/office/drawing/2014/main" id="{02EEDBEF-0D4B-86BF-5DD9-D9CE9C709D83}"/>
                </a:ext>
              </a:extLst>
            </p:cNvPr>
            <p:cNvSpPr/>
            <p:nvPr/>
          </p:nvSpPr>
          <p:spPr>
            <a:xfrm>
              <a:off x="7454595" y="1821099"/>
              <a:ext cx="20791" cy="18697"/>
            </a:xfrm>
            <a:custGeom>
              <a:avLst/>
              <a:gdLst/>
              <a:ahLst/>
              <a:cxnLst/>
              <a:rect l="l" t="t" r="r" b="b"/>
              <a:pathLst>
                <a:path w="972" h="874" extrusionOk="0">
                  <a:moveTo>
                    <a:pt x="539" y="0"/>
                  </a:moveTo>
                  <a:cubicBezTo>
                    <a:pt x="259" y="0"/>
                    <a:pt x="0" y="285"/>
                    <a:pt x="132" y="605"/>
                  </a:cubicBezTo>
                  <a:cubicBezTo>
                    <a:pt x="210" y="789"/>
                    <a:pt x="371" y="873"/>
                    <a:pt x="531" y="873"/>
                  </a:cubicBezTo>
                  <a:cubicBezTo>
                    <a:pt x="752" y="873"/>
                    <a:pt x="971" y="714"/>
                    <a:pt x="971" y="437"/>
                  </a:cubicBezTo>
                  <a:cubicBezTo>
                    <a:pt x="971" y="323"/>
                    <a:pt x="923" y="211"/>
                    <a:pt x="843" y="131"/>
                  </a:cubicBezTo>
                  <a:cubicBezTo>
                    <a:pt x="751" y="40"/>
                    <a:pt x="644" y="0"/>
                    <a:pt x="539" y="0"/>
                  </a:cubicBezTo>
                  <a:close/>
                </a:path>
              </a:pathLst>
            </a:custGeom>
            <a:grpFill/>
            <a:ln>
              <a:noFill/>
            </a:ln>
          </p:spPr>
          <p:txBody>
            <a:bodyPr spcFirstLastPara="1" wrap="square" lIns="86378" tIns="86378" rIns="86378" bIns="86378" anchor="ctr" anchorCtr="0">
              <a:noAutofit/>
            </a:bodyPr>
            <a:lstStyle/>
            <a:p>
              <a:pPr algn="l" rtl="0"/>
              <a:endParaRPr>
                <a:solidFill>
                  <a:srgbClr val="7030A0"/>
                </a:solidFill>
              </a:endParaRPr>
            </a:p>
          </p:txBody>
        </p:sp>
        <p:sp>
          <p:nvSpPr>
            <p:cNvPr id="31" name="Google Shape;5689;p127">
              <a:extLst>
                <a:ext uri="{FF2B5EF4-FFF2-40B4-BE49-F238E27FC236}">
                  <a16:creationId xmlns="" xmlns:a16="http://schemas.microsoft.com/office/drawing/2014/main" id="{A157F4AB-A516-0021-D696-39AFE1A95BE4}"/>
                </a:ext>
              </a:extLst>
            </p:cNvPr>
            <p:cNvSpPr/>
            <p:nvPr/>
          </p:nvSpPr>
          <p:spPr>
            <a:xfrm>
              <a:off x="7504776" y="1783897"/>
              <a:ext cx="83143" cy="18633"/>
            </a:xfrm>
            <a:custGeom>
              <a:avLst/>
              <a:gdLst/>
              <a:ahLst/>
              <a:cxnLst/>
              <a:rect l="l" t="t" r="r" b="b"/>
              <a:pathLst>
                <a:path w="3887" h="871" extrusionOk="0">
                  <a:moveTo>
                    <a:pt x="436" y="0"/>
                  </a:moveTo>
                  <a:cubicBezTo>
                    <a:pt x="192" y="0"/>
                    <a:pt x="1" y="195"/>
                    <a:pt x="1" y="435"/>
                  </a:cubicBezTo>
                  <a:cubicBezTo>
                    <a:pt x="1" y="676"/>
                    <a:pt x="192" y="871"/>
                    <a:pt x="436" y="871"/>
                  </a:cubicBezTo>
                  <a:lnTo>
                    <a:pt x="3451" y="871"/>
                  </a:lnTo>
                  <a:cubicBezTo>
                    <a:pt x="3692" y="871"/>
                    <a:pt x="3887" y="676"/>
                    <a:pt x="3887" y="435"/>
                  </a:cubicBezTo>
                  <a:cubicBezTo>
                    <a:pt x="3887" y="195"/>
                    <a:pt x="3692" y="0"/>
                    <a:pt x="3451" y="0"/>
                  </a:cubicBezTo>
                  <a:close/>
                </a:path>
              </a:pathLst>
            </a:custGeom>
            <a:grpFill/>
            <a:ln>
              <a:noFill/>
            </a:ln>
          </p:spPr>
          <p:txBody>
            <a:bodyPr spcFirstLastPara="1" wrap="square" lIns="86378" tIns="86378" rIns="86378" bIns="86378" anchor="ctr" anchorCtr="0">
              <a:noAutofit/>
            </a:bodyPr>
            <a:lstStyle/>
            <a:p>
              <a:pPr algn="l" rtl="0"/>
              <a:endParaRPr>
                <a:solidFill>
                  <a:srgbClr val="7030A0"/>
                </a:solidFill>
              </a:endParaRPr>
            </a:p>
          </p:txBody>
        </p:sp>
      </p:grpSp>
      <p:pic>
        <p:nvPicPr>
          <p:cNvPr id="5" name="Picture 32">
            <a:extLst>
              <a:ext uri="{FF2B5EF4-FFF2-40B4-BE49-F238E27FC236}">
                <a16:creationId xmlns="" xmlns:a16="http://schemas.microsoft.com/office/drawing/2014/main" id="{A8B366FF-065B-B1CD-FDF8-2690C26E8A3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1965" y="6119"/>
            <a:ext cx="887915" cy="1147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5392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lv-LV" b="1" dirty="0"/>
              <a:t>Izmaiņas sociālajā jomā 2025.gadā</a:t>
            </a:r>
          </a:p>
        </p:txBody>
      </p:sp>
      <p:sp>
        <p:nvSpPr>
          <p:cNvPr id="8" name="Text Placeholder 7"/>
          <p:cNvSpPr>
            <a:spLocks noGrp="1"/>
          </p:cNvSpPr>
          <p:nvPr>
            <p:ph type="body" idx="1"/>
          </p:nvPr>
        </p:nvSpPr>
        <p:spPr/>
        <p:txBody>
          <a:bodyPr/>
          <a:lstStyle/>
          <a:p>
            <a:r>
              <a:rPr lang="lv-LV" dirty="0"/>
              <a:t>Labklājības ministrija</a:t>
            </a:r>
          </a:p>
        </p:txBody>
      </p:sp>
      <p:sp>
        <p:nvSpPr>
          <p:cNvPr id="5" name="Slide Number Placeholder 4"/>
          <p:cNvSpPr>
            <a:spLocks noGrp="1"/>
          </p:cNvSpPr>
          <p:nvPr>
            <p:ph type="sldNum" sz="quarter" idx="12"/>
          </p:nvPr>
        </p:nvSpPr>
        <p:spPr/>
        <p:txBody>
          <a:bodyPr/>
          <a:lstStyle/>
          <a:p>
            <a:fld id="{20160BDD-CFBA-4672-AA56-88CFF53ED92E}" type="slidenum">
              <a:rPr lang="lv-LV" smtClean="0"/>
              <a:t>2</a:t>
            </a:fld>
            <a:endParaRPr lang="lv-LV"/>
          </a:p>
        </p:txBody>
      </p:sp>
    </p:spTree>
    <p:extLst>
      <p:ext uri="{BB962C8B-B14F-4D97-AF65-F5344CB8AC3E}">
        <p14:creationId xmlns:p14="http://schemas.microsoft.com/office/powerpoint/2010/main" val="28478850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650" y="3212438"/>
            <a:ext cx="5049725" cy="2696893"/>
          </a:xfrm>
        </p:spPr>
        <p:txBody>
          <a:bodyPr>
            <a:normAutofit/>
          </a:bodyPr>
          <a:lstStyle/>
          <a:p>
            <a:r>
              <a:rPr lang="lv-LV" sz="4800" b="1" dirty="0"/>
              <a:t>Izmaiņas </a:t>
            </a:r>
            <a:r>
              <a:rPr lang="en-US" sz="4800" b="1" dirty="0" err="1"/>
              <a:t>mājokļu</a:t>
            </a:r>
            <a:r>
              <a:rPr lang="lv-LV" sz="4800" b="1" dirty="0"/>
              <a:t> jomā 2025.gadā</a:t>
            </a:r>
            <a:endParaRPr lang="lv-LV" sz="4800" dirty="0"/>
          </a:p>
        </p:txBody>
      </p:sp>
      <p:sp>
        <p:nvSpPr>
          <p:cNvPr id="4" name="Slide Number Placeholder 3"/>
          <p:cNvSpPr>
            <a:spLocks noGrp="1"/>
          </p:cNvSpPr>
          <p:nvPr>
            <p:ph type="sldNum" sz="quarter" idx="12"/>
          </p:nvPr>
        </p:nvSpPr>
        <p:spPr/>
        <p:txBody>
          <a:bodyPr/>
          <a:lstStyle/>
          <a:p>
            <a:fld id="{20160BDD-CFBA-4672-AA56-88CFF53ED92E}" type="slidenum">
              <a:rPr lang="lv-LV" smtClean="0"/>
              <a:t>20</a:t>
            </a:fld>
            <a:endParaRPr lang="lv-LV"/>
          </a:p>
        </p:txBody>
      </p:sp>
      <p:grpSp>
        <p:nvGrpSpPr>
          <p:cNvPr id="5" name="object 2">
            <a:extLst>
              <a:ext uri="{FF2B5EF4-FFF2-40B4-BE49-F238E27FC236}">
                <a16:creationId xmlns="" xmlns:a16="http://schemas.microsoft.com/office/drawing/2014/main" id="{E8D4F34F-A246-49B8-B4B9-B254FFE9C794}"/>
              </a:ext>
            </a:extLst>
          </p:cNvPr>
          <p:cNvGrpSpPr/>
          <p:nvPr/>
        </p:nvGrpSpPr>
        <p:grpSpPr>
          <a:xfrm>
            <a:off x="2635250" y="129066"/>
            <a:ext cx="8883650" cy="6166748"/>
            <a:chOff x="2508335" y="0"/>
            <a:chExt cx="14832330" cy="9753600"/>
          </a:xfrm>
        </p:grpSpPr>
        <p:pic>
          <p:nvPicPr>
            <p:cNvPr id="6" name="object 3">
              <a:extLst>
                <a:ext uri="{FF2B5EF4-FFF2-40B4-BE49-F238E27FC236}">
                  <a16:creationId xmlns="" xmlns:a16="http://schemas.microsoft.com/office/drawing/2014/main" id="{1EC2E71E-16CE-4BAA-97AC-10A2FE20D6E2}"/>
                </a:ext>
              </a:extLst>
            </p:cNvPr>
            <p:cNvPicPr/>
            <p:nvPr/>
          </p:nvPicPr>
          <p:blipFill>
            <a:blip r:embed="rId2" cstate="print"/>
            <a:stretch>
              <a:fillRect/>
            </a:stretch>
          </p:blipFill>
          <p:spPr>
            <a:xfrm>
              <a:off x="2508335" y="0"/>
              <a:ext cx="3537111" cy="4127760"/>
            </a:xfrm>
            <a:prstGeom prst="rect">
              <a:avLst/>
            </a:prstGeom>
          </p:spPr>
        </p:pic>
        <p:pic>
          <p:nvPicPr>
            <p:cNvPr id="7" name="object 4">
              <a:extLst>
                <a:ext uri="{FF2B5EF4-FFF2-40B4-BE49-F238E27FC236}">
                  <a16:creationId xmlns="" xmlns:a16="http://schemas.microsoft.com/office/drawing/2014/main" id="{5FD9403E-1E20-461C-99CD-E84DD4527601}"/>
                </a:ext>
              </a:extLst>
            </p:cNvPr>
            <p:cNvPicPr/>
            <p:nvPr/>
          </p:nvPicPr>
          <p:blipFill>
            <a:blip r:embed="rId3" cstate="print"/>
            <a:stretch>
              <a:fillRect/>
            </a:stretch>
          </p:blipFill>
          <p:spPr>
            <a:xfrm>
              <a:off x="6073647" y="0"/>
              <a:ext cx="11266423" cy="9753596"/>
            </a:xfrm>
            <a:prstGeom prst="rect">
              <a:avLst/>
            </a:prstGeom>
          </p:spPr>
        </p:pic>
      </p:grpSp>
    </p:spTree>
    <p:extLst>
      <p:ext uri="{BB962C8B-B14F-4D97-AF65-F5344CB8AC3E}">
        <p14:creationId xmlns:p14="http://schemas.microsoft.com/office/powerpoint/2010/main" val="651655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 xmlns:a16="http://schemas.microsoft.com/office/drawing/2014/main" id="{0FF3E48F-8985-702F-F6ED-1C5AA3AB1C7B}"/>
              </a:ext>
            </a:extLst>
          </p:cNvPr>
          <p:cNvSpPr txBox="1"/>
          <p:nvPr/>
        </p:nvSpPr>
        <p:spPr>
          <a:xfrm>
            <a:off x="196850" y="879475"/>
            <a:ext cx="10885993" cy="5466625"/>
          </a:xfrm>
          <a:prstGeom prst="rect">
            <a:avLst/>
          </a:prstGeom>
          <a:noFill/>
        </p:spPr>
        <p:txBody>
          <a:bodyPr wrap="square" rtlCol="0">
            <a:spAutoFit/>
          </a:bodyPr>
          <a:lstStyle/>
          <a:p>
            <a:pPr marL="589559" indent="-285750" algn="just">
              <a:lnSpc>
                <a:spcPct val="107000"/>
              </a:lnSpc>
              <a:buFont typeface="Arial" panose="020B0604020202020204" pitchFamily="34" charset="0"/>
              <a:buChar char="•"/>
            </a:pPr>
            <a:r>
              <a:rPr lang="en-US" sz="1600" kern="100" dirty="0">
                <a:latin typeface="Verdana" panose="020B0604030504040204" pitchFamily="34" charset="0"/>
                <a:ea typeface="Verdana" panose="020B0604030504040204" pitchFamily="34" charset="0"/>
                <a:cs typeface="Times New Roman" panose="02020603050405020304" pitchFamily="18" charset="0"/>
              </a:rPr>
              <a:t>P</a:t>
            </a:r>
            <a:r>
              <a:rPr lang="lv-LV" sz="1600" kern="100" dirty="0" err="1">
                <a:latin typeface="Verdana" panose="020B0604030504040204" pitchFamily="34" charset="0"/>
                <a:ea typeface="Verdana" panose="020B0604030504040204" pitchFamily="34" charset="0"/>
                <a:cs typeface="Times New Roman" panose="02020603050405020304" pitchFamily="18" charset="0"/>
              </a:rPr>
              <a:t>ašvaldībām</a:t>
            </a:r>
            <a:r>
              <a:rPr lang="lv-LV" sz="1600" kern="100" dirty="0">
                <a:latin typeface="Verdana" panose="020B0604030504040204" pitchFamily="34" charset="0"/>
                <a:ea typeface="Verdana" panose="020B0604030504040204" pitchFamily="34" charset="0"/>
                <a:cs typeface="Times New Roman" panose="02020603050405020304" pitchFamily="18" charset="0"/>
              </a:rPr>
              <a:t> iespēja saņemt atbalstu </a:t>
            </a:r>
            <a:r>
              <a:rPr lang="lv-LV" sz="1600" i="1" kern="100" dirty="0">
                <a:latin typeface="Verdana" panose="020B0604030504040204" pitchFamily="34" charset="0"/>
                <a:ea typeface="Verdana" panose="020B0604030504040204" pitchFamily="34" charset="0"/>
                <a:cs typeface="Times New Roman" panose="02020603050405020304" pitchFamily="18" charset="0"/>
              </a:rPr>
              <a:t>(</a:t>
            </a:r>
            <a:r>
              <a:rPr lang="lv-LV" sz="1600" i="1" kern="100" dirty="0" err="1">
                <a:latin typeface="Verdana" panose="020B0604030504040204" pitchFamily="34" charset="0"/>
                <a:ea typeface="Verdana" panose="020B0604030504040204" pitchFamily="34" charset="0"/>
                <a:cs typeface="Times New Roman" panose="02020603050405020304" pitchFamily="18" charset="0"/>
              </a:rPr>
              <a:t>grantu</a:t>
            </a:r>
            <a:r>
              <a:rPr lang="lv-LV" sz="1600" i="1" kern="100" dirty="0">
                <a:latin typeface="Verdana" panose="020B0604030504040204" pitchFamily="34" charset="0"/>
                <a:ea typeface="Verdana" panose="020B0604030504040204" pitchFamily="34" charset="0"/>
                <a:cs typeface="Times New Roman" panose="02020603050405020304" pitchFamily="18" charset="0"/>
              </a:rPr>
              <a:t>) </a:t>
            </a:r>
            <a:r>
              <a:rPr lang="lv-LV" sz="1600" b="1" kern="100" dirty="0">
                <a:latin typeface="Verdana" panose="020B0604030504040204" pitchFamily="34" charset="0"/>
                <a:ea typeface="Verdana" panose="020B0604030504040204" pitchFamily="34" charset="0"/>
                <a:cs typeface="Times New Roman" panose="02020603050405020304" pitchFamily="18" charset="0"/>
              </a:rPr>
              <a:t>sociālā dzīvojamā fonda atjaunošanai </a:t>
            </a:r>
            <a:r>
              <a:rPr lang="lv-LV" sz="1600" kern="100" dirty="0">
                <a:latin typeface="Verdana" panose="020B0604030504040204" pitchFamily="34" charset="0"/>
                <a:ea typeface="Verdana" panose="020B0604030504040204" pitchFamily="34" charset="0"/>
                <a:cs typeface="Times New Roman" panose="02020603050405020304" pitchFamily="18" charset="0"/>
              </a:rPr>
              <a:t>un </a:t>
            </a:r>
            <a:r>
              <a:rPr lang="lv-LV" sz="1600" b="1" kern="100" dirty="0">
                <a:latin typeface="Verdana" panose="020B0604030504040204" pitchFamily="34" charset="0"/>
                <a:ea typeface="Verdana" panose="020B0604030504040204" pitchFamily="34" charset="0"/>
                <a:cs typeface="Times New Roman" panose="02020603050405020304" pitchFamily="18" charset="0"/>
              </a:rPr>
              <a:t>jauna sociālā dzīvojamā fonda būvniecībai</a:t>
            </a:r>
            <a:r>
              <a:rPr lang="lv-LV" sz="1600" kern="100" dirty="0">
                <a:latin typeface="Verdana" panose="020B0604030504040204" pitchFamily="34" charset="0"/>
                <a:ea typeface="Verdana" panose="020B0604030504040204" pitchFamily="34" charset="0"/>
                <a:cs typeface="Times New Roman" panose="02020603050405020304" pitchFamily="18" charset="0"/>
              </a:rPr>
              <a:t>, kuru pēc projektu īstenošanas izīrēt sociāli un ekonomiski </a:t>
            </a:r>
            <a:r>
              <a:rPr lang="lv-LV" sz="1600" kern="100" dirty="0" err="1">
                <a:latin typeface="Verdana" panose="020B0604030504040204" pitchFamily="34" charset="0"/>
                <a:ea typeface="Verdana" panose="020B0604030504040204" pitchFamily="34" charset="0"/>
                <a:cs typeface="Times New Roman" panose="02020603050405020304" pitchFamily="18" charset="0"/>
              </a:rPr>
              <a:t>vismazākaiszargātākajiem</a:t>
            </a:r>
            <a:r>
              <a:rPr lang="lv-LV" sz="1600" kern="100" dirty="0">
                <a:latin typeface="Verdana" panose="020B0604030504040204" pitchFamily="34" charset="0"/>
                <a:ea typeface="Verdana" panose="020B0604030504040204" pitchFamily="34" charset="0"/>
                <a:cs typeface="Times New Roman" panose="02020603050405020304" pitchFamily="18" charset="0"/>
              </a:rPr>
              <a:t> iedzīvotājiem saskaņā ar likumu “Par palīdzību dzīvokļa jautājumu risināšanā” (3.panta 1. un 2.p. palīdzības ietvaros)</a:t>
            </a:r>
            <a:r>
              <a:rPr lang="lv-LV" sz="1600" i="1" kern="100" dirty="0">
                <a:latin typeface="Verdana" panose="020B0604030504040204" pitchFamily="34" charset="0"/>
                <a:ea typeface="Verdana" panose="020B0604030504040204" pitchFamily="34" charset="0"/>
                <a:cs typeface="Times New Roman" panose="02020603050405020304" pitchFamily="18" charset="0"/>
              </a:rPr>
              <a:t>, </a:t>
            </a:r>
            <a:r>
              <a:rPr lang="lv-LV" sz="1600" kern="100" dirty="0">
                <a:latin typeface="Verdana" panose="020B0604030504040204" pitchFamily="34" charset="0"/>
                <a:ea typeface="Verdana" panose="020B0604030504040204" pitchFamily="34" charset="0"/>
                <a:cs typeface="Times New Roman" panose="02020603050405020304" pitchFamily="18" charset="0"/>
              </a:rPr>
              <a:t>tādā veidā būtiski samazinot rindas uz šādiem dzīvokļiem pašvaldībās.</a:t>
            </a:r>
            <a:endParaRPr lang="en-US" sz="1600" kern="100" dirty="0">
              <a:latin typeface="Verdana" panose="020B0604030504040204" pitchFamily="34" charset="0"/>
              <a:ea typeface="Verdana" panose="020B0604030504040204" pitchFamily="34" charset="0"/>
              <a:cs typeface="Times New Roman" panose="02020603050405020304" pitchFamily="18" charset="0"/>
            </a:endParaRPr>
          </a:p>
          <a:p>
            <a:pPr marL="303809" algn="just">
              <a:lnSpc>
                <a:spcPct val="107000"/>
              </a:lnSpc>
            </a:pPr>
            <a:endParaRPr lang="en-US" sz="800" kern="100" dirty="0">
              <a:latin typeface="Verdana" panose="020B0604030504040204" pitchFamily="34" charset="0"/>
              <a:ea typeface="Verdana" panose="020B0604030504040204" pitchFamily="34" charset="0"/>
              <a:cs typeface="Times New Roman" panose="02020603050405020304" pitchFamily="18" charset="0"/>
            </a:endParaRPr>
          </a:p>
          <a:p>
            <a:pPr marL="589559" indent="-285750" algn="just">
              <a:lnSpc>
                <a:spcPct val="107000"/>
              </a:lnSpc>
              <a:buFont typeface="Arial" panose="020B0604020202020204" pitchFamily="34" charset="0"/>
              <a:buChar char="•"/>
            </a:pPr>
            <a:r>
              <a:rPr lang="lv-LV" sz="1600" b="1" kern="100" dirty="0">
                <a:solidFill>
                  <a:schemeClr val="tx1"/>
                </a:solidFill>
                <a:latin typeface="Verdana" panose="020B0604030504040204" pitchFamily="34" charset="0"/>
                <a:ea typeface="Verdana" panose="020B0604030504040204" pitchFamily="34" charset="0"/>
                <a:cs typeface="Times New Roman" panose="02020603050405020304" pitchFamily="18" charset="0"/>
              </a:rPr>
              <a:t>Atbalsta pasākumam plānotā finansējuma (ERAF 70,2 milj. </a:t>
            </a:r>
            <a:r>
              <a:rPr lang="lv-LV" sz="1600" b="1" i="1" kern="100" dirty="0" err="1">
                <a:solidFill>
                  <a:schemeClr val="tx1"/>
                </a:solidFill>
                <a:latin typeface="Verdana" panose="020B0604030504040204" pitchFamily="34" charset="0"/>
                <a:ea typeface="Verdana" panose="020B0604030504040204" pitchFamily="34" charset="0"/>
                <a:cs typeface="Times New Roman" panose="02020603050405020304" pitchFamily="18" charset="0"/>
              </a:rPr>
              <a:t>euro</a:t>
            </a:r>
            <a:r>
              <a:rPr lang="lv-LV" sz="1600" b="1" kern="100" dirty="0">
                <a:solidFill>
                  <a:schemeClr val="tx1"/>
                </a:solidFill>
                <a:latin typeface="Verdana" panose="020B0604030504040204" pitchFamily="34" charset="0"/>
                <a:ea typeface="Verdana" panose="020B0604030504040204" pitchFamily="34" charset="0"/>
                <a:cs typeface="Times New Roman" panose="02020603050405020304" pitchFamily="18" charset="0"/>
              </a:rPr>
              <a:t>) ietvaros kopumā līdz 2029. gada 31.decembrim plānots nodrošināt mājokli vismaz 1 952 personām. </a:t>
            </a:r>
            <a:endParaRPr lang="en-US" sz="1600" b="1" kern="100" dirty="0">
              <a:solidFill>
                <a:schemeClr val="tx1"/>
              </a:solidFill>
              <a:latin typeface="Verdana" panose="020B0604030504040204" pitchFamily="34" charset="0"/>
              <a:ea typeface="Verdana" panose="020B0604030504040204" pitchFamily="34" charset="0"/>
              <a:cs typeface="Times New Roman" panose="02020603050405020304" pitchFamily="18" charset="0"/>
            </a:endParaRPr>
          </a:p>
          <a:p>
            <a:pPr marL="589559" indent="-285750" algn="just">
              <a:lnSpc>
                <a:spcPct val="107000"/>
              </a:lnSpc>
              <a:buFont typeface="Arial" panose="020B0604020202020204" pitchFamily="34" charset="0"/>
              <a:buChar char="•"/>
            </a:pPr>
            <a:endParaRPr lang="en-US" sz="800" b="1" kern="100" dirty="0">
              <a:solidFill>
                <a:schemeClr val="tx1"/>
              </a:solidFill>
              <a:latin typeface="Verdana" panose="020B0604030504040204" pitchFamily="34" charset="0"/>
              <a:ea typeface="Verdana" panose="020B0604030504040204" pitchFamily="34" charset="0"/>
              <a:cs typeface="Times New Roman" panose="02020603050405020304" pitchFamily="18" charset="0"/>
            </a:endParaRPr>
          </a:p>
          <a:p>
            <a:pPr marL="589559" indent="-285750" algn="just">
              <a:lnSpc>
                <a:spcPct val="107000"/>
              </a:lnSpc>
              <a:buFont typeface="Arial" panose="020B0604020202020204" pitchFamily="34" charset="0"/>
              <a:buChar char="•"/>
            </a:pPr>
            <a:r>
              <a:rPr lang="lv-LV" sz="1600" b="1" kern="100" dirty="0">
                <a:solidFill>
                  <a:schemeClr val="tx1"/>
                </a:solidFill>
                <a:latin typeface="Verdana" panose="020B0604030504040204" pitchFamily="34" charset="0"/>
                <a:ea typeface="Verdana" panose="020B0604030504040204" pitchFamily="34" charset="0"/>
                <a:cs typeface="Times New Roman" panose="02020603050405020304" pitchFamily="18" charset="0"/>
              </a:rPr>
              <a:t>2024. gadā noslēdzās pasākuma 1. kārtas</a:t>
            </a:r>
            <a:r>
              <a:rPr lang="lv-LV" sz="1600" kern="100" dirty="0">
                <a:solidFill>
                  <a:schemeClr val="tx1"/>
                </a:solidFill>
                <a:latin typeface="Verdana" panose="020B0604030504040204" pitchFamily="34" charset="0"/>
                <a:ea typeface="Verdana" panose="020B0604030504040204" pitchFamily="34" charset="0"/>
                <a:cs typeface="Times New Roman" panose="02020603050405020304" pitchFamily="18" charset="0"/>
              </a:rPr>
              <a:t> </a:t>
            </a:r>
            <a:r>
              <a:rPr lang="lv-LV" sz="1600" i="1" kern="100" dirty="0">
                <a:solidFill>
                  <a:schemeClr val="tx1"/>
                </a:solidFill>
                <a:latin typeface="Verdana" panose="020B0604030504040204" pitchFamily="34" charset="0"/>
                <a:ea typeface="Verdana" panose="020B0604030504040204" pitchFamily="34" charset="0"/>
                <a:cs typeface="Times New Roman" panose="02020603050405020304" pitchFamily="18" charset="0"/>
              </a:rPr>
              <a:t>(atbalsts esošu telpu un ēk</a:t>
            </a:r>
            <a:r>
              <a:rPr lang="lv-LV" sz="1600" i="1" kern="100" dirty="0">
                <a:latin typeface="Verdana" panose="020B0604030504040204" pitchFamily="34" charset="0"/>
                <a:ea typeface="Verdana" panose="020B0604030504040204" pitchFamily="34" charset="0"/>
                <a:cs typeface="Times New Roman" panose="02020603050405020304" pitchFamily="18" charset="0"/>
              </a:rPr>
              <a:t>u atjaunošanai un pārbūvei)</a:t>
            </a:r>
            <a:r>
              <a:rPr lang="lv-LV" sz="1600" kern="100" dirty="0">
                <a:latin typeface="Verdana" panose="020B0604030504040204" pitchFamily="34" charset="0"/>
                <a:ea typeface="Verdana" panose="020B0604030504040204" pitchFamily="34" charset="0"/>
                <a:cs typeface="Times New Roman" panose="02020603050405020304" pitchFamily="18" charset="0"/>
              </a:rPr>
              <a:t> </a:t>
            </a:r>
            <a:r>
              <a:rPr lang="lv-LV" sz="1600" b="1" kern="100" dirty="0">
                <a:latin typeface="Verdana" panose="020B0604030504040204" pitchFamily="34" charset="0"/>
                <a:ea typeface="Verdana" panose="020B0604030504040204" pitchFamily="34" charset="0"/>
                <a:cs typeface="Times New Roman" panose="02020603050405020304" pitchFamily="18" charset="0"/>
              </a:rPr>
              <a:t>projektu iesniegumu atlase, kuras ietvaros tika apstiprināti 30 projekti par apmēram 900 dzīvokļu atjaunošanu 25 Latvijas pašvaldībās</a:t>
            </a:r>
            <a:r>
              <a:rPr lang="lv-LV" sz="1600" kern="100" dirty="0">
                <a:latin typeface="Verdana" panose="020B0604030504040204" pitchFamily="34" charset="0"/>
                <a:ea typeface="Verdana" panose="020B0604030504040204" pitchFamily="34" charset="0"/>
                <a:cs typeface="Times New Roman" panose="02020603050405020304" pitchFamily="18" charset="0"/>
              </a:rPr>
              <a:t>. Ir uzsākta visu apstiprināto projektu īstenošana atbilstoši katra projekta laika grafikam.</a:t>
            </a:r>
          </a:p>
          <a:p>
            <a:pPr marL="455714" algn="just">
              <a:lnSpc>
                <a:spcPct val="107000"/>
              </a:lnSpc>
            </a:pPr>
            <a:r>
              <a:rPr lang="lv-LV" sz="1600" i="1" kern="100" dirty="0">
                <a:latin typeface="Verdana" panose="020B0604030504040204" pitchFamily="34" charset="0"/>
                <a:ea typeface="Verdana" panose="020B0604030504040204" pitchFamily="34" charset="0"/>
                <a:cs typeface="Times New Roman" panose="02020603050405020304" pitchFamily="18" charset="0"/>
              </a:rPr>
              <a:t> </a:t>
            </a:r>
            <a:endParaRPr lang="lv-LV" sz="1600" kern="100" dirty="0">
              <a:latin typeface="Verdana" panose="020B0604030504040204" pitchFamily="34" charset="0"/>
              <a:ea typeface="Verdana" panose="020B0604030504040204" pitchFamily="34" charset="0"/>
              <a:cs typeface="Times New Roman" panose="02020603050405020304" pitchFamily="18" charset="0"/>
            </a:endParaRPr>
          </a:p>
          <a:p>
            <a:pPr marL="455714" algn="just">
              <a:lnSpc>
                <a:spcPct val="107000"/>
              </a:lnSpc>
              <a:spcAft>
                <a:spcPts val="532"/>
              </a:spcAft>
            </a:pPr>
            <a:r>
              <a:rPr lang="lv-LV" sz="1600" i="1" kern="100" dirty="0">
                <a:latin typeface="Verdana" panose="020B0604030504040204" pitchFamily="34" charset="0"/>
                <a:ea typeface="Verdana" panose="020B0604030504040204" pitchFamily="34" charset="0"/>
                <a:cs typeface="Times New Roman" panose="02020603050405020304" pitchFamily="18" charset="0"/>
              </a:rPr>
              <a:t>Piemēram, Ventspils </a:t>
            </a:r>
            <a:r>
              <a:rPr lang="lv-LV" sz="1600" i="1" kern="100" dirty="0" err="1">
                <a:latin typeface="Verdana" panose="020B0604030504040204" pitchFamily="34" charset="0"/>
                <a:ea typeface="Verdana" panose="020B0604030504040204" pitchFamily="34" charset="0"/>
                <a:cs typeface="Times New Roman" panose="02020603050405020304" pitchFamily="18" charset="0"/>
              </a:rPr>
              <a:t>valstspilsētas</a:t>
            </a:r>
            <a:r>
              <a:rPr lang="lv-LV" sz="1600" i="1" kern="100" dirty="0">
                <a:latin typeface="Verdana" panose="020B0604030504040204" pitchFamily="34" charset="0"/>
                <a:ea typeface="Verdana" panose="020B0604030504040204" pitchFamily="34" charset="0"/>
                <a:cs typeface="Times New Roman" panose="02020603050405020304" pitchFamily="18" charset="0"/>
              </a:rPr>
              <a:t> pašvaldības projekta ietvaros vēl 2024. gadā ir paspēts atjaunot jau 6 dzīvokļus.* Savukārt projektos, kuri ir apjomīgāki, tai skaitā, paredz veselu ēku pārbūvi vēl notiek projektēšana vai tikai tagad tiek uzsākti būvniecības darbi.</a:t>
            </a:r>
            <a:endParaRPr lang="en-US" sz="1600" i="1" kern="100" dirty="0">
              <a:latin typeface="Verdana" panose="020B0604030504040204" pitchFamily="34" charset="0"/>
              <a:ea typeface="Verdana" panose="020B0604030504040204" pitchFamily="34" charset="0"/>
              <a:cs typeface="Times New Roman" panose="02020603050405020304" pitchFamily="18" charset="0"/>
            </a:endParaRPr>
          </a:p>
          <a:p>
            <a:pPr marL="455714" algn="just">
              <a:lnSpc>
                <a:spcPct val="107000"/>
              </a:lnSpc>
              <a:spcAft>
                <a:spcPts val="532"/>
              </a:spcAft>
            </a:pPr>
            <a:endParaRPr lang="lv-LV" sz="800" kern="100" dirty="0">
              <a:latin typeface="Verdana" panose="020B0604030504040204" pitchFamily="34" charset="0"/>
              <a:ea typeface="Verdana" panose="020B0604030504040204" pitchFamily="34" charset="0"/>
              <a:cs typeface="Times New Roman" panose="02020603050405020304" pitchFamily="18" charset="0"/>
            </a:endParaRPr>
          </a:p>
          <a:p>
            <a:pPr marL="227857" indent="-227857" algn="just">
              <a:lnSpc>
                <a:spcPct val="107000"/>
              </a:lnSpc>
              <a:spcAft>
                <a:spcPts val="532"/>
              </a:spcAft>
              <a:buFont typeface="Symbol" panose="05050102010706020507" pitchFamily="18" charset="2"/>
              <a:buChar char=""/>
            </a:pPr>
            <a:r>
              <a:rPr lang="lv-LV" sz="1600" b="1" kern="100" dirty="0">
                <a:latin typeface="Verdana" panose="020B0604030504040204" pitchFamily="34" charset="0"/>
                <a:ea typeface="Verdana" panose="020B0604030504040204" pitchFamily="34" charset="0"/>
                <a:cs typeface="Times New Roman" panose="02020603050405020304" pitchFamily="18" charset="0"/>
              </a:rPr>
              <a:t>2025. gadā</a:t>
            </a:r>
            <a:r>
              <a:rPr lang="lv-LV" sz="1600" kern="100" dirty="0">
                <a:latin typeface="Verdana" panose="020B0604030504040204" pitchFamily="34" charset="0"/>
                <a:ea typeface="Verdana" panose="020B0604030504040204" pitchFamily="34" charset="0"/>
                <a:cs typeface="Times New Roman" panose="02020603050405020304" pitchFamily="18" charset="0"/>
              </a:rPr>
              <a:t> (2./3.cet.) </a:t>
            </a:r>
            <a:r>
              <a:rPr lang="lv-LV" sz="1600" b="1" kern="100" dirty="0">
                <a:latin typeface="Verdana" panose="020B0604030504040204" pitchFamily="34" charset="0"/>
                <a:ea typeface="Verdana" panose="020B0604030504040204" pitchFamily="34" charset="0"/>
                <a:cs typeface="Times New Roman" panose="02020603050405020304" pitchFamily="18" charset="0"/>
              </a:rPr>
              <a:t>plānots izsludināt atbalsta pasākuma 2.kārtu</a:t>
            </a:r>
            <a:r>
              <a:rPr lang="lv-LV" sz="1600" kern="100" dirty="0">
                <a:latin typeface="Verdana" panose="020B0604030504040204" pitchFamily="34" charset="0"/>
                <a:ea typeface="Verdana" panose="020B0604030504040204" pitchFamily="34" charset="0"/>
                <a:cs typeface="Times New Roman" panose="02020603050405020304" pitchFamily="18" charset="0"/>
              </a:rPr>
              <a:t> (atbalsts jaunu dzīvojamo māju būvniecību), kā arī atsevišķu uzsaukumu 1. kārtas ietvaros (atsevišķu telpu un ēku atjaunošana un pārbūve) par 1.kārtas pirmajā uzsaukumā pāri palikušo finansējumu. </a:t>
            </a:r>
          </a:p>
        </p:txBody>
      </p:sp>
      <p:sp>
        <p:nvSpPr>
          <p:cNvPr id="2" name="Virsraksts 1">
            <a:extLst>
              <a:ext uri="{FF2B5EF4-FFF2-40B4-BE49-F238E27FC236}">
                <a16:creationId xmlns="" xmlns:a16="http://schemas.microsoft.com/office/drawing/2014/main" id="{C4299006-6D3E-4383-95C5-AED304789F5C}"/>
              </a:ext>
            </a:extLst>
          </p:cNvPr>
          <p:cNvSpPr>
            <a:spLocks noGrp="1"/>
          </p:cNvSpPr>
          <p:nvPr>
            <p:ph type="title"/>
          </p:nvPr>
        </p:nvSpPr>
        <p:spPr>
          <a:xfrm>
            <a:off x="791924" y="193675"/>
            <a:ext cx="9935051" cy="458096"/>
          </a:xfrm>
        </p:spPr>
        <p:txBody>
          <a:bodyPr>
            <a:noAutofit/>
          </a:bodyPr>
          <a:lstStyle/>
          <a:p>
            <a:pPr marL="12700" marR="5080" indent="3810" algn="ctr">
              <a:lnSpc>
                <a:spcPct val="90000"/>
              </a:lnSpc>
              <a:spcBef>
                <a:spcPts val="575"/>
              </a:spcBef>
            </a:pPr>
            <a:r>
              <a:rPr lang="lv-LV" sz="2000" b="1" dirty="0">
                <a:solidFill>
                  <a:schemeClr val="accent1"/>
                </a:solidFill>
                <a:latin typeface="Verdana"/>
                <a:cs typeface="Verdana"/>
              </a:rPr>
              <a:t>«Sociālo</a:t>
            </a:r>
            <a:r>
              <a:rPr lang="lv-LV" sz="2000" b="1" spc="-195" dirty="0">
                <a:solidFill>
                  <a:schemeClr val="accent1"/>
                </a:solidFill>
                <a:latin typeface="Verdana"/>
                <a:cs typeface="Verdana"/>
              </a:rPr>
              <a:t> </a:t>
            </a:r>
            <a:r>
              <a:rPr lang="lv-LV" sz="2000" b="1" spc="-10" dirty="0">
                <a:solidFill>
                  <a:schemeClr val="accent1"/>
                </a:solidFill>
                <a:latin typeface="Verdana"/>
                <a:cs typeface="Verdana"/>
              </a:rPr>
              <a:t>mājokļu </a:t>
            </a:r>
            <a:r>
              <a:rPr lang="lv-LV" sz="2000" b="1" dirty="0">
                <a:solidFill>
                  <a:schemeClr val="accent1"/>
                </a:solidFill>
                <a:latin typeface="Verdana"/>
                <a:cs typeface="Verdana"/>
              </a:rPr>
              <a:t>atjaunošana</a:t>
            </a:r>
            <a:r>
              <a:rPr lang="lv-LV" sz="2000" b="1" spc="-165" dirty="0">
                <a:solidFill>
                  <a:schemeClr val="accent1"/>
                </a:solidFill>
                <a:latin typeface="Verdana"/>
                <a:cs typeface="Verdana"/>
              </a:rPr>
              <a:t> </a:t>
            </a:r>
            <a:r>
              <a:rPr lang="lv-LV" sz="2000" b="1" dirty="0">
                <a:solidFill>
                  <a:schemeClr val="accent1"/>
                </a:solidFill>
                <a:latin typeface="Verdana"/>
                <a:cs typeface="Verdana"/>
              </a:rPr>
              <a:t>vai</a:t>
            </a:r>
            <a:r>
              <a:rPr lang="lv-LV" sz="2000" b="1" spc="-195" dirty="0">
                <a:solidFill>
                  <a:schemeClr val="accent1"/>
                </a:solidFill>
                <a:latin typeface="Verdana"/>
                <a:cs typeface="Verdana"/>
              </a:rPr>
              <a:t> </a:t>
            </a:r>
            <a:r>
              <a:rPr lang="lv-LV" sz="2000" b="1" spc="-10" dirty="0">
                <a:solidFill>
                  <a:schemeClr val="accent1"/>
                </a:solidFill>
                <a:latin typeface="Verdana"/>
                <a:cs typeface="Verdana"/>
              </a:rPr>
              <a:t>jaunu </a:t>
            </a:r>
            <a:r>
              <a:rPr lang="lv-LV" sz="2000" b="1" dirty="0">
                <a:solidFill>
                  <a:schemeClr val="accent1"/>
                </a:solidFill>
                <a:latin typeface="Verdana"/>
                <a:cs typeface="Verdana"/>
              </a:rPr>
              <a:t>sociālo</a:t>
            </a:r>
            <a:r>
              <a:rPr lang="lv-LV" sz="2000" b="1" spc="-155" dirty="0">
                <a:solidFill>
                  <a:schemeClr val="accent1"/>
                </a:solidFill>
                <a:latin typeface="Verdana"/>
                <a:cs typeface="Verdana"/>
              </a:rPr>
              <a:t> </a:t>
            </a:r>
            <a:r>
              <a:rPr lang="lv-LV" sz="2000" b="1" spc="-10" dirty="0">
                <a:solidFill>
                  <a:schemeClr val="accent1"/>
                </a:solidFill>
                <a:latin typeface="Verdana"/>
                <a:cs typeface="Verdana"/>
              </a:rPr>
              <a:t>mājokļu būvniecība»</a:t>
            </a:r>
            <a:r>
              <a:rPr lang="en-US" sz="2000" b="1" spc="-10" dirty="0">
                <a:solidFill>
                  <a:schemeClr val="accent1"/>
                </a:solidFill>
                <a:latin typeface="Verdana"/>
                <a:cs typeface="Verdana"/>
              </a:rPr>
              <a:t> </a:t>
            </a:r>
            <a:r>
              <a:rPr lang="lv-LV" sz="2000" dirty="0">
                <a:solidFill>
                  <a:schemeClr val="accent1"/>
                </a:solidFill>
                <a:latin typeface="Verdana"/>
                <a:cs typeface="Verdana"/>
              </a:rPr>
              <a:t>pasākuma ieviešanas</a:t>
            </a:r>
            <a:r>
              <a:rPr lang="lv-LV" sz="2000" spc="-160" dirty="0">
                <a:solidFill>
                  <a:schemeClr val="accent1"/>
                </a:solidFill>
                <a:latin typeface="Verdana"/>
                <a:cs typeface="Verdana"/>
              </a:rPr>
              <a:t> </a:t>
            </a:r>
            <a:r>
              <a:rPr lang="lv-LV" sz="2000" spc="-10" dirty="0">
                <a:solidFill>
                  <a:schemeClr val="accent1"/>
                </a:solidFill>
                <a:latin typeface="Verdana"/>
                <a:cs typeface="Verdana"/>
              </a:rPr>
              <a:t>aktualitātes</a:t>
            </a:r>
            <a:endParaRPr lang="lv-LV" sz="2000" dirty="0">
              <a:solidFill>
                <a:schemeClr val="accent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lv-LV" sz="4800" b="1" dirty="0"/>
              <a:t>Izmaiņas </a:t>
            </a:r>
            <a:r>
              <a:rPr lang="en-US" sz="4800" b="1" dirty="0" err="1"/>
              <a:t>transporta</a:t>
            </a:r>
            <a:r>
              <a:rPr lang="lv-LV" sz="4800" b="1" dirty="0"/>
              <a:t> jomā 2025.gadā</a:t>
            </a:r>
            <a:endParaRPr lang="lv-LV" sz="4800" dirty="0"/>
          </a:p>
        </p:txBody>
      </p:sp>
      <p:sp>
        <p:nvSpPr>
          <p:cNvPr id="6" name="Text Placeholder 5"/>
          <p:cNvSpPr>
            <a:spLocks noGrp="1"/>
          </p:cNvSpPr>
          <p:nvPr>
            <p:ph type="body" idx="1"/>
          </p:nvPr>
        </p:nvSpPr>
        <p:spPr/>
        <p:txBody>
          <a:bodyPr/>
          <a:lstStyle/>
          <a:p>
            <a:endParaRPr lang="en-US" dirty="0"/>
          </a:p>
          <a:p>
            <a:r>
              <a:rPr lang="en-US" dirty="0" err="1"/>
              <a:t>Satiksmes</a:t>
            </a:r>
            <a:r>
              <a:rPr lang="en-US" dirty="0"/>
              <a:t> </a:t>
            </a:r>
            <a:r>
              <a:rPr lang="en-US" dirty="0" err="1"/>
              <a:t>ministrija</a:t>
            </a:r>
            <a:endParaRPr lang="lv-LV" dirty="0"/>
          </a:p>
        </p:txBody>
      </p:sp>
      <p:sp>
        <p:nvSpPr>
          <p:cNvPr id="4" name="Slide Number Placeholder 3"/>
          <p:cNvSpPr>
            <a:spLocks noGrp="1"/>
          </p:cNvSpPr>
          <p:nvPr>
            <p:ph type="sldNum" sz="quarter" idx="12"/>
          </p:nvPr>
        </p:nvSpPr>
        <p:spPr/>
        <p:txBody>
          <a:bodyPr/>
          <a:lstStyle/>
          <a:p>
            <a:fld id="{20160BDD-CFBA-4672-AA56-88CFF53ED92E}" type="slidenum">
              <a:rPr lang="lv-LV" smtClean="0"/>
              <a:t>22</a:t>
            </a:fld>
            <a:endParaRPr lang="lv-LV"/>
          </a:p>
        </p:txBody>
      </p:sp>
    </p:spTree>
    <p:extLst>
      <p:ext uri="{BB962C8B-B14F-4D97-AF65-F5344CB8AC3E}">
        <p14:creationId xmlns:p14="http://schemas.microsoft.com/office/powerpoint/2010/main" val="2540844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Virsraksts 6">
            <a:extLst>
              <a:ext uri="{FF2B5EF4-FFF2-40B4-BE49-F238E27FC236}">
                <a16:creationId xmlns="" xmlns:a16="http://schemas.microsoft.com/office/drawing/2014/main" id="{86E013E6-337F-40DC-8B5D-FF057C3A711F}"/>
              </a:ext>
            </a:extLst>
          </p:cNvPr>
          <p:cNvSpPr>
            <a:spLocks noGrp="1"/>
          </p:cNvSpPr>
          <p:nvPr>
            <p:ph type="title"/>
          </p:nvPr>
        </p:nvSpPr>
        <p:spPr>
          <a:xfrm>
            <a:off x="791925" y="345179"/>
            <a:ext cx="9935051" cy="762896"/>
          </a:xfrm>
        </p:spPr>
        <p:txBody>
          <a:bodyPr>
            <a:normAutofit/>
          </a:bodyPr>
          <a:lstStyle/>
          <a:p>
            <a:pPr algn="ctr"/>
            <a:r>
              <a:rPr lang="en-US" sz="4400" b="1" dirty="0" err="1">
                <a:solidFill>
                  <a:schemeClr val="accent1">
                    <a:lumMod val="50000"/>
                  </a:schemeClr>
                </a:solidFill>
              </a:rPr>
              <a:t>Pasākumi</a:t>
            </a:r>
            <a:r>
              <a:rPr lang="en-US" sz="4400" b="1" dirty="0">
                <a:solidFill>
                  <a:schemeClr val="accent1">
                    <a:lumMod val="50000"/>
                  </a:schemeClr>
                </a:solidFill>
              </a:rPr>
              <a:t> 2025.gadā - 1</a:t>
            </a:r>
            <a:endParaRPr lang="lv-LV" sz="4400" b="1" dirty="0">
              <a:solidFill>
                <a:schemeClr val="accent1">
                  <a:lumMod val="50000"/>
                </a:schemeClr>
              </a:solidFill>
            </a:endParaRPr>
          </a:p>
        </p:txBody>
      </p:sp>
      <p:sp>
        <p:nvSpPr>
          <p:cNvPr id="6" name="Satura vietturis 5">
            <a:extLst>
              <a:ext uri="{FF2B5EF4-FFF2-40B4-BE49-F238E27FC236}">
                <a16:creationId xmlns="" xmlns:a16="http://schemas.microsoft.com/office/drawing/2014/main" id="{CA99A8AF-B5C1-4D4D-8C2D-98BA3198BEE5}"/>
              </a:ext>
            </a:extLst>
          </p:cNvPr>
          <p:cNvSpPr>
            <a:spLocks noGrp="1"/>
          </p:cNvSpPr>
          <p:nvPr>
            <p:ph idx="1"/>
          </p:nvPr>
        </p:nvSpPr>
        <p:spPr>
          <a:xfrm>
            <a:off x="791925" y="1260475"/>
            <a:ext cx="9935051" cy="4953000"/>
          </a:xfrm>
        </p:spPr>
        <p:txBody>
          <a:bodyPr>
            <a:normAutofit lnSpcReduction="10000"/>
          </a:bodyPr>
          <a:lstStyle/>
          <a:p>
            <a:pPr marL="0" lvl="0" indent="0" algn="just">
              <a:lnSpc>
                <a:spcPct val="110000"/>
              </a:lnSpc>
              <a:buNone/>
            </a:pPr>
            <a:r>
              <a:rPr lang="en-US" sz="2000" dirty="0">
                <a:effectLst/>
                <a:latin typeface="Calibri" panose="020F0502020204030204" pitchFamily="34" charset="0"/>
                <a:ea typeface="Times New Roman" panose="02020603050405020304" pitchFamily="18" charset="0"/>
              </a:rPr>
              <a:t>T</a:t>
            </a:r>
            <a:r>
              <a:rPr lang="lv-LV" sz="2000" dirty="0" err="1">
                <a:effectLst/>
                <a:latin typeface="Calibri" panose="020F0502020204030204" pitchFamily="34" charset="0"/>
                <a:ea typeface="Times New Roman" panose="02020603050405020304" pitchFamily="18" charset="0"/>
              </a:rPr>
              <a:t>urpinā</a:t>
            </a:r>
            <a:r>
              <a:rPr lang="en-US" sz="2000" dirty="0">
                <a:effectLst/>
                <a:latin typeface="Calibri" panose="020F0502020204030204" pitchFamily="34" charset="0"/>
                <a:ea typeface="Times New Roman" panose="02020603050405020304" pitchFamily="18" charset="0"/>
              </a:rPr>
              <a:t>s</a:t>
            </a:r>
            <a:r>
              <a:rPr lang="lv-LV" sz="2000" dirty="0">
                <a:effectLst/>
                <a:latin typeface="Calibri" panose="020F0502020204030204" pitchFamily="34" charset="0"/>
                <a:ea typeface="Times New Roman" panose="02020603050405020304" pitchFamily="18" charset="0"/>
              </a:rPr>
              <a:t> </a:t>
            </a:r>
            <a:r>
              <a:rPr lang="lv-LV" sz="2000" dirty="0" err="1">
                <a:effectLst/>
                <a:latin typeface="Calibri" panose="020F0502020204030204" pitchFamily="34" charset="0"/>
                <a:ea typeface="Times New Roman" panose="02020603050405020304" pitchFamily="18" charset="0"/>
              </a:rPr>
              <a:t>sadarbīb</a:t>
            </a:r>
            <a:r>
              <a:rPr lang="en-US" sz="2000" dirty="0">
                <a:effectLst/>
                <a:latin typeface="Calibri" panose="020F0502020204030204" pitchFamily="34" charset="0"/>
                <a:ea typeface="Times New Roman" panose="02020603050405020304" pitchFamily="18" charset="0"/>
              </a:rPr>
              <a:t>a</a:t>
            </a:r>
            <a:r>
              <a:rPr lang="lv-LV" sz="2000" dirty="0">
                <a:effectLst/>
                <a:latin typeface="Calibri" panose="020F0502020204030204" pitchFamily="34" charset="0"/>
                <a:ea typeface="Times New Roman" panose="02020603050405020304" pitchFamily="18" charset="0"/>
              </a:rPr>
              <a:t> ar NVO sabiedriskā transporta pakalpojumu pieejamības un </a:t>
            </a:r>
            <a:r>
              <a:rPr lang="lv-LV" sz="2000" dirty="0" err="1">
                <a:effectLst/>
                <a:latin typeface="Calibri" panose="020F0502020204030204" pitchFamily="34" charset="0"/>
                <a:ea typeface="Times New Roman" panose="02020603050405020304" pitchFamily="18" charset="0"/>
              </a:rPr>
              <a:t>piekļūstamības</a:t>
            </a:r>
            <a:r>
              <a:rPr lang="lv-LV" sz="2000" dirty="0">
                <a:effectLst/>
                <a:latin typeface="Calibri" panose="020F0502020204030204" pitchFamily="34" charset="0"/>
                <a:ea typeface="Times New Roman" panose="02020603050405020304" pitchFamily="18" charset="0"/>
              </a:rPr>
              <a:t> prasību</a:t>
            </a:r>
            <a:r>
              <a:rPr lang="lv-LV" sz="2000" b="1" dirty="0">
                <a:effectLst/>
                <a:latin typeface="Calibri" panose="020F0502020204030204" pitchFamily="34" charset="0"/>
                <a:ea typeface="Times New Roman" panose="02020603050405020304" pitchFamily="18" charset="0"/>
              </a:rPr>
              <a:t> </a:t>
            </a:r>
            <a:r>
              <a:rPr lang="lv-LV" sz="2000" dirty="0">
                <a:effectLst/>
                <a:latin typeface="Calibri" panose="020F0502020204030204" pitchFamily="34" charset="0"/>
                <a:ea typeface="Times New Roman" panose="02020603050405020304" pitchFamily="18" charset="0"/>
              </a:rPr>
              <a:t>līdzšinējās</a:t>
            </a:r>
            <a:r>
              <a:rPr lang="lv-LV" sz="2000" b="1" dirty="0">
                <a:effectLst/>
                <a:latin typeface="Calibri" panose="020F0502020204030204" pitchFamily="34" charset="0"/>
                <a:ea typeface="Times New Roman" panose="02020603050405020304" pitchFamily="18" charset="0"/>
              </a:rPr>
              <a:t> </a:t>
            </a:r>
            <a:r>
              <a:rPr lang="lv-LV" sz="2000" dirty="0">
                <a:effectLst/>
                <a:latin typeface="Calibri" panose="020F0502020204030204" pitchFamily="34" charset="0"/>
                <a:ea typeface="Times New Roman" panose="02020603050405020304" pitchFamily="18" charset="0"/>
              </a:rPr>
              <a:t>nodrošināšanas</a:t>
            </a:r>
            <a:r>
              <a:rPr lang="lv-LV" sz="2000" b="1" dirty="0">
                <a:effectLst/>
                <a:latin typeface="Calibri" panose="020F0502020204030204" pitchFamily="34" charset="0"/>
                <a:ea typeface="Times New Roman" panose="02020603050405020304" pitchFamily="18" charset="0"/>
              </a:rPr>
              <a:t> novērtēšanai</a:t>
            </a:r>
            <a:r>
              <a:rPr lang="lv-LV" sz="2000" dirty="0">
                <a:effectLst/>
                <a:latin typeface="Calibri" panose="020F0502020204030204" pitchFamily="34" charset="0"/>
                <a:ea typeface="Times New Roman" panose="02020603050405020304" pitchFamily="18" charset="0"/>
              </a:rPr>
              <a:t> un turpmāko uzlabojumu</a:t>
            </a:r>
            <a:r>
              <a:rPr lang="lv-LV" sz="2000" b="1" dirty="0">
                <a:effectLst/>
                <a:latin typeface="Calibri" panose="020F0502020204030204" pitchFamily="34" charset="0"/>
                <a:ea typeface="Times New Roman" panose="02020603050405020304" pitchFamily="18" charset="0"/>
              </a:rPr>
              <a:t> </a:t>
            </a:r>
            <a:r>
              <a:rPr lang="lv-LV" sz="2000" dirty="0">
                <a:effectLst/>
                <a:latin typeface="Calibri" panose="020F0502020204030204" pitchFamily="34" charset="0"/>
                <a:ea typeface="Times New Roman" panose="02020603050405020304" pitchFamily="18" charset="0"/>
              </a:rPr>
              <a:t>apzināšanai sabiedriskā transporta pakalpojumu pieejamības nodrošināšanai cilvēkiem ar invaliditāti un funkcionāliem traucējumiem, cilvēkiem </a:t>
            </a:r>
            <a:r>
              <a:rPr lang="lv-LV" sz="2000" dirty="0" err="1">
                <a:effectLst/>
                <a:latin typeface="Calibri" panose="020F0502020204030204" pitchFamily="34" charset="0"/>
                <a:ea typeface="Times New Roman" panose="02020603050405020304" pitchFamily="18" charset="0"/>
              </a:rPr>
              <a:t>ratiņkrēslos</a:t>
            </a:r>
            <a:r>
              <a:rPr lang="lv-LV" sz="2000" dirty="0">
                <a:effectLst/>
                <a:latin typeface="Calibri" panose="020F0502020204030204" pitchFamily="34" charset="0"/>
                <a:ea typeface="Times New Roman" panose="02020603050405020304" pitchFamily="18" charset="0"/>
              </a:rPr>
              <a:t>, cilvēkiem ar redzes/dzirdes traucējumiem, senioriem, vecākiem ar maziem bērniem un bērnu ratiņiem</a:t>
            </a:r>
            <a:r>
              <a:rPr lang="lv-LV" sz="1800" dirty="0">
                <a:effectLst/>
                <a:latin typeface="Calibri" panose="020F0502020204030204" pitchFamily="34" charset="0"/>
                <a:ea typeface="Times New Roman" panose="02020603050405020304" pitchFamily="18" charset="0"/>
              </a:rPr>
              <a:t>.</a:t>
            </a:r>
            <a:endParaRPr lang="en-US" sz="1800" dirty="0">
              <a:effectLst/>
              <a:latin typeface="Calibri" panose="020F0502020204030204" pitchFamily="34" charset="0"/>
              <a:ea typeface="Times New Roman" panose="02020603050405020304" pitchFamily="18" charset="0"/>
            </a:endParaRPr>
          </a:p>
          <a:p>
            <a:pPr marL="0" lvl="0" indent="0" algn="just">
              <a:buNone/>
            </a:pPr>
            <a:endParaRPr lang="lv-LV" sz="1800" dirty="0">
              <a:effectLst/>
              <a:latin typeface="Calibri" panose="020F0502020204030204" pitchFamily="34" charset="0"/>
              <a:ea typeface="Calibri" panose="020F0502020204030204" pitchFamily="34" charset="0"/>
            </a:endParaRPr>
          </a:p>
          <a:p>
            <a:pPr marL="0" indent="0" algn="just">
              <a:buNone/>
            </a:pPr>
            <a:r>
              <a:rPr lang="lv-LV" sz="1800" b="1" dirty="0">
                <a:effectLst/>
                <a:latin typeface="Calibri" panose="020F0502020204030204" pitchFamily="34" charset="0"/>
                <a:ea typeface="Calibri" panose="020F0502020204030204" pitchFamily="34" charset="0"/>
              </a:rPr>
              <a:t>Novērtēšana </a:t>
            </a:r>
            <a:r>
              <a:rPr lang="lv-LV" sz="1800" dirty="0">
                <a:effectLst/>
                <a:latin typeface="Calibri" panose="020F0502020204030204" pitchFamily="34" charset="0"/>
                <a:ea typeface="Calibri" panose="020F0502020204030204" pitchFamily="34" charset="0"/>
              </a:rPr>
              <a:t>tiks veikta visos transporta veidos, ietverot šādus aspektus:</a:t>
            </a:r>
          </a:p>
          <a:p>
            <a:pPr algn="just"/>
            <a:r>
              <a:rPr lang="lv-LV" sz="1800" dirty="0">
                <a:effectLst/>
                <a:latin typeface="Calibri" panose="020F0502020204030204" pitchFamily="34" charset="0"/>
                <a:ea typeface="Calibri" panose="020F0502020204030204" pitchFamily="34" charset="0"/>
              </a:rPr>
              <a:t>biļešu iegādes nosacījumi, </a:t>
            </a:r>
          </a:p>
          <a:p>
            <a:pPr algn="just"/>
            <a:r>
              <a:rPr lang="lv-LV" sz="1800" dirty="0">
                <a:effectLst/>
                <a:latin typeface="Calibri" panose="020F0502020204030204" pitchFamily="34" charset="0"/>
                <a:ea typeface="Calibri" panose="020F0502020204030204" pitchFamily="34" charset="0"/>
              </a:rPr>
              <a:t>maršruta izvēle un plānošanas nosacījumi, tam pieejamie informācijas kanāli (mobilās lietotnes, mājaslapas, informatīvie stendi u.c.);</a:t>
            </a:r>
          </a:p>
          <a:p>
            <a:pPr algn="just"/>
            <a:r>
              <a:rPr lang="lv-LV" sz="1800" dirty="0">
                <a:effectLst/>
                <a:latin typeface="Calibri" panose="020F0502020204030204" pitchFamily="34" charset="0"/>
                <a:ea typeface="Calibri" panose="020F0502020204030204" pitchFamily="34" charset="0"/>
              </a:rPr>
              <a:t>piekļuve sabiedriskā transporta pieturvietai/stacijai (ietves un ceļu seguma kvalitāte, </a:t>
            </a:r>
            <a:r>
              <a:rPr lang="lv-LV" sz="1800" dirty="0" err="1">
                <a:effectLst/>
                <a:latin typeface="Calibri" panose="020F0502020204030204" pitchFamily="34" charset="0"/>
                <a:ea typeface="Calibri" panose="020F0502020204030204" pitchFamily="34" charset="0"/>
              </a:rPr>
              <a:t>taktilās</a:t>
            </a:r>
            <a:r>
              <a:rPr lang="lv-LV" sz="1800" dirty="0">
                <a:effectLst/>
                <a:latin typeface="Calibri" panose="020F0502020204030204" pitchFamily="34" charset="0"/>
                <a:ea typeface="Calibri" panose="020F0502020204030204" pitchFamily="34" charset="0"/>
              </a:rPr>
              <a:t> vadlīnijas, norādes cilvēkiem ar redzes traucējumiem;</a:t>
            </a:r>
          </a:p>
          <a:p>
            <a:pPr algn="just"/>
            <a:r>
              <a:rPr lang="lv-LV" sz="1800" dirty="0">
                <a:effectLst/>
                <a:latin typeface="Calibri" panose="020F0502020204030204" pitchFamily="34" charset="0"/>
                <a:ea typeface="Calibri" panose="020F0502020204030204" pitchFamily="34" charset="0"/>
              </a:rPr>
              <a:t>informācijas pieejamība un saprotamība pieturvietā/stacijā (audio paziņojumi, vizuālās norādes, ekrāni ar reālā laika reisiem);</a:t>
            </a:r>
            <a:endParaRPr lang="en-US" sz="1800" dirty="0">
              <a:effectLst/>
              <a:latin typeface="Calibri" panose="020F0502020204030204" pitchFamily="34" charset="0"/>
              <a:ea typeface="Calibri" panose="020F0502020204030204" pitchFamily="34" charset="0"/>
            </a:endParaRPr>
          </a:p>
          <a:p>
            <a:pPr algn="just"/>
            <a:r>
              <a:rPr lang="en-US" sz="1800" dirty="0" err="1">
                <a:effectLst/>
                <a:latin typeface="Calibri" panose="020F0502020204030204" pitchFamily="34" charset="0"/>
                <a:ea typeface="Calibri" panose="020F0502020204030204" pitchFamily="34" charset="0"/>
              </a:rPr>
              <a:t>i</a:t>
            </a:r>
            <a:r>
              <a:rPr lang="lv-LV" sz="1800" dirty="0" err="1">
                <a:effectLst/>
                <a:latin typeface="Calibri" panose="020F0502020204030204" pitchFamily="34" charset="0"/>
                <a:ea typeface="Calibri" panose="020F0502020204030204" pitchFamily="34" charset="0"/>
              </a:rPr>
              <a:t>ekļūšana</a:t>
            </a:r>
            <a:r>
              <a:rPr lang="lv-LV" sz="1800" dirty="0">
                <a:effectLst/>
                <a:latin typeface="Calibri" panose="020F0502020204030204" pitchFamily="34" charset="0"/>
                <a:ea typeface="Calibri" panose="020F0502020204030204" pitchFamily="34" charset="0"/>
              </a:rPr>
              <a:t> transportlīdzeklī (pacēlāji, zemo grīdu transports, rampas, augstie peroni iekļūšanai vilcienos utt.).</a:t>
            </a:r>
          </a:p>
        </p:txBody>
      </p:sp>
      <p:sp>
        <p:nvSpPr>
          <p:cNvPr id="4" name="Slaida numura vietturis 3">
            <a:extLst>
              <a:ext uri="{FF2B5EF4-FFF2-40B4-BE49-F238E27FC236}">
                <a16:creationId xmlns="" xmlns:a16="http://schemas.microsoft.com/office/drawing/2014/main" id="{16B5D907-92D7-4A4D-AF06-4E044DD8F05D}"/>
              </a:ext>
            </a:extLst>
          </p:cNvPr>
          <p:cNvSpPr>
            <a:spLocks noGrp="1"/>
          </p:cNvSpPr>
          <p:nvPr>
            <p:ph type="sldNum" sz="quarter" idx="12"/>
          </p:nvPr>
        </p:nvSpPr>
        <p:spPr/>
        <p:txBody>
          <a:bodyPr/>
          <a:lstStyle/>
          <a:p>
            <a:fld id="{20160BDD-CFBA-4672-AA56-88CFF53ED92E}" type="slidenum">
              <a:rPr lang="lv-LV" smtClean="0"/>
              <a:t>23</a:t>
            </a:fld>
            <a:endParaRPr lang="lv-LV" dirty="0"/>
          </a:p>
        </p:txBody>
      </p:sp>
    </p:spTree>
    <p:extLst>
      <p:ext uri="{BB962C8B-B14F-4D97-AF65-F5344CB8AC3E}">
        <p14:creationId xmlns:p14="http://schemas.microsoft.com/office/powerpoint/2010/main" val="3729931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616F8F15-28EA-4378-9236-6C05D4BED7EC}"/>
              </a:ext>
            </a:extLst>
          </p:cNvPr>
          <p:cNvSpPr>
            <a:spLocks noGrp="1"/>
          </p:cNvSpPr>
          <p:nvPr>
            <p:ph type="title"/>
          </p:nvPr>
        </p:nvSpPr>
        <p:spPr>
          <a:xfrm>
            <a:off x="791925" y="345179"/>
            <a:ext cx="9935051" cy="915296"/>
          </a:xfrm>
        </p:spPr>
        <p:txBody>
          <a:bodyPr/>
          <a:lstStyle/>
          <a:p>
            <a:pPr algn="ctr"/>
            <a:r>
              <a:rPr lang="en-US" sz="4400" b="1" dirty="0" err="1">
                <a:solidFill>
                  <a:schemeClr val="accent1">
                    <a:lumMod val="50000"/>
                  </a:schemeClr>
                </a:solidFill>
              </a:rPr>
              <a:t>Pasākumi</a:t>
            </a:r>
            <a:r>
              <a:rPr lang="en-US" sz="4400" b="1" dirty="0">
                <a:solidFill>
                  <a:schemeClr val="accent1">
                    <a:lumMod val="50000"/>
                  </a:schemeClr>
                </a:solidFill>
              </a:rPr>
              <a:t> 2025.gadā - 2</a:t>
            </a:r>
            <a:endParaRPr lang="lv-LV" dirty="0">
              <a:solidFill>
                <a:schemeClr val="accent1">
                  <a:lumMod val="50000"/>
                </a:schemeClr>
              </a:solidFill>
            </a:endParaRPr>
          </a:p>
        </p:txBody>
      </p:sp>
      <p:sp>
        <p:nvSpPr>
          <p:cNvPr id="3" name="Satura vietturis 2">
            <a:extLst>
              <a:ext uri="{FF2B5EF4-FFF2-40B4-BE49-F238E27FC236}">
                <a16:creationId xmlns="" xmlns:a16="http://schemas.microsoft.com/office/drawing/2014/main" id="{2DB7D015-6A32-4578-9D0C-9DEA299776B5}"/>
              </a:ext>
            </a:extLst>
          </p:cNvPr>
          <p:cNvSpPr>
            <a:spLocks noGrp="1"/>
          </p:cNvSpPr>
          <p:nvPr>
            <p:ph idx="1"/>
          </p:nvPr>
        </p:nvSpPr>
        <p:spPr>
          <a:xfrm>
            <a:off x="577851" y="1725892"/>
            <a:ext cx="10149126" cy="4412280"/>
          </a:xfrm>
        </p:spPr>
        <p:txBody>
          <a:bodyPr>
            <a:normAutofit fontScale="77500" lnSpcReduction="20000"/>
          </a:bodyPr>
          <a:lstStyle/>
          <a:p>
            <a:pPr lvl="0" algn="just">
              <a:lnSpc>
                <a:spcPct val="120000"/>
              </a:lnSpc>
              <a:buFontTx/>
              <a:buChar char="-"/>
            </a:pPr>
            <a:r>
              <a:rPr lang="lv-LV" sz="2800" dirty="0">
                <a:effectLst/>
                <a:latin typeface="Calibri" panose="020F0502020204030204" pitchFamily="34" charset="0"/>
                <a:ea typeface="Times New Roman" panose="02020603050405020304" pitchFamily="18" charset="0"/>
              </a:rPr>
              <a:t>Uzlabojumu īstenošanai reģionālajā autobusu satiksmē 2025.gadā plānots nodrošināt </a:t>
            </a:r>
            <a:r>
              <a:rPr lang="lv-LV" sz="2800" dirty="0" err="1">
                <a:effectLst/>
                <a:latin typeface="Calibri" panose="020F0502020204030204" pitchFamily="34" charset="0"/>
                <a:ea typeface="Times New Roman" panose="02020603050405020304" pitchFamily="18" charset="0"/>
              </a:rPr>
              <a:t>piekļūstamības</a:t>
            </a:r>
            <a:r>
              <a:rPr lang="lv-LV" sz="2800" dirty="0">
                <a:effectLst/>
                <a:latin typeface="Calibri" panose="020F0502020204030204" pitchFamily="34" charset="0"/>
                <a:ea typeface="Times New Roman" panose="02020603050405020304" pitchFamily="18" charset="0"/>
              </a:rPr>
              <a:t> prasības </a:t>
            </a:r>
            <a:r>
              <a:rPr lang="lv-LV" sz="2800" b="1" dirty="0">
                <a:effectLst/>
                <a:latin typeface="Calibri" panose="020F0502020204030204" pitchFamily="34" charset="0"/>
                <a:ea typeface="Times New Roman" panose="02020603050405020304" pitchFamily="18" charset="0"/>
              </a:rPr>
              <a:t>autoostās</a:t>
            </a:r>
            <a:r>
              <a:rPr lang="lv-LV" sz="2800" dirty="0">
                <a:effectLst/>
                <a:latin typeface="Calibri" panose="020F0502020204030204" pitchFamily="34" charset="0"/>
                <a:ea typeface="Times New Roman" panose="02020603050405020304" pitchFamily="18" charset="0"/>
              </a:rPr>
              <a:t> atbilstoši </a:t>
            </a:r>
            <a:r>
              <a:rPr lang="lv-LV" sz="2800" i="1" dirty="0">
                <a:effectLst/>
                <a:latin typeface="Calibri" panose="020F0502020204030204" pitchFamily="34" charset="0"/>
                <a:ea typeface="Times New Roman" panose="02020603050405020304" pitchFamily="18" charset="0"/>
              </a:rPr>
              <a:t>Preču un pakalpojumu </a:t>
            </a:r>
            <a:r>
              <a:rPr lang="lv-LV" sz="2800" i="1" dirty="0" err="1">
                <a:effectLst/>
                <a:latin typeface="Calibri" panose="020F0502020204030204" pitchFamily="34" charset="0"/>
                <a:ea typeface="Times New Roman" panose="02020603050405020304" pitchFamily="18" charset="0"/>
              </a:rPr>
              <a:t>piekļūstamības</a:t>
            </a:r>
            <a:r>
              <a:rPr lang="lv-LV" sz="2800" i="1" dirty="0">
                <a:effectLst/>
                <a:latin typeface="Calibri" panose="020F0502020204030204" pitchFamily="34" charset="0"/>
                <a:ea typeface="Times New Roman" panose="02020603050405020304" pitchFamily="18" charset="0"/>
              </a:rPr>
              <a:t> likuma</a:t>
            </a:r>
            <a:r>
              <a:rPr lang="lv-LV" sz="2800" dirty="0">
                <a:effectLst/>
                <a:latin typeface="Calibri" panose="020F0502020204030204" pitchFamily="34" charset="0"/>
                <a:ea typeface="Times New Roman" panose="02020603050405020304" pitchFamily="18" charset="0"/>
              </a:rPr>
              <a:t> prasībām, tostarp</a:t>
            </a:r>
            <a:r>
              <a:rPr lang="en-US" sz="2800" dirty="0">
                <a:latin typeface="Calibri" panose="020F0502020204030204" pitchFamily="34" charset="0"/>
                <a:ea typeface="Calibri" panose="020F0502020204030204" pitchFamily="34" charset="0"/>
              </a:rPr>
              <a:t> </a:t>
            </a:r>
            <a:r>
              <a:rPr lang="lv-LV" sz="2800" dirty="0">
                <a:effectLst/>
                <a:latin typeface="Calibri" panose="020F0502020204030204" pitchFamily="34" charset="0"/>
                <a:ea typeface="Times New Roman" panose="02020603050405020304" pitchFamily="18" charset="0"/>
              </a:rPr>
              <a:t>ieviest </a:t>
            </a:r>
            <a:r>
              <a:rPr lang="lv-LV" sz="2800" b="1" dirty="0">
                <a:effectLst/>
                <a:latin typeface="Calibri" panose="020F0502020204030204" pitchFamily="34" charset="0"/>
                <a:ea typeface="Times New Roman" panose="02020603050405020304" pitchFamily="18" charset="0"/>
              </a:rPr>
              <a:t>pašapkalpošanās biļešu terminālus un jauna tipa biļešu automātus</a:t>
            </a:r>
            <a:r>
              <a:rPr lang="lv-LV" sz="2800" dirty="0">
                <a:effectLst/>
                <a:latin typeface="Calibri" panose="020F0502020204030204" pitchFamily="34" charset="0"/>
                <a:ea typeface="Times New Roman" panose="02020603050405020304" pitchFamily="18" charset="0"/>
              </a:rPr>
              <a:t>, veicot to iepriekšēju testēšanu, pieaicinot NVO pārstāvjus un iesaistot testēšanas procesā pārstāvjus no </a:t>
            </a:r>
            <a:r>
              <a:rPr lang="lv-LV" sz="2800" dirty="0" err="1">
                <a:effectLst/>
                <a:latin typeface="Calibri" panose="020F0502020204030204" pitchFamily="34" charset="0"/>
                <a:ea typeface="Times New Roman" panose="02020603050405020304" pitchFamily="18" charset="0"/>
              </a:rPr>
              <a:t>mērķgrupas</a:t>
            </a:r>
            <a:r>
              <a:rPr lang="lv-LV" sz="2800" dirty="0">
                <a:effectLst/>
                <a:latin typeface="Calibri" panose="020F0502020204030204" pitchFamily="34" charset="0"/>
                <a:ea typeface="Times New Roman" panose="02020603050405020304" pitchFamily="18" charset="0"/>
              </a:rPr>
              <a:t>, lai sekmīgāk pielāgotu jauno biļešu terminālu un biļešu automātu izmantošanu atbilstoši šo cilvēku reālajām vajadzībām un iespējām.</a:t>
            </a:r>
            <a:r>
              <a:rPr lang="lv-LV" sz="2800" dirty="0">
                <a:effectLst/>
                <a:latin typeface="Calibri" panose="020F0502020204030204" pitchFamily="34" charset="0"/>
                <a:ea typeface="Calibri" panose="020F0502020204030204" pitchFamily="34" charset="0"/>
              </a:rPr>
              <a:t> </a:t>
            </a:r>
            <a:endParaRPr lang="en-US" sz="2800" dirty="0">
              <a:effectLst/>
              <a:latin typeface="Calibri" panose="020F0502020204030204" pitchFamily="34" charset="0"/>
              <a:ea typeface="Calibri" panose="020F0502020204030204" pitchFamily="34" charset="0"/>
            </a:endParaRPr>
          </a:p>
          <a:p>
            <a:pPr marL="0" lvl="0" indent="0" algn="just">
              <a:lnSpc>
                <a:spcPct val="120000"/>
              </a:lnSpc>
              <a:buNone/>
            </a:pPr>
            <a:endParaRPr lang="en-US" sz="2800" dirty="0">
              <a:effectLst/>
              <a:latin typeface="Calibri" panose="020F0502020204030204" pitchFamily="34" charset="0"/>
              <a:ea typeface="Calibri" panose="020F0502020204030204" pitchFamily="34" charset="0"/>
            </a:endParaRPr>
          </a:p>
          <a:p>
            <a:pPr lvl="0" algn="just">
              <a:lnSpc>
                <a:spcPct val="120000"/>
              </a:lnSpc>
              <a:buFontTx/>
              <a:buChar char="-"/>
            </a:pPr>
            <a:r>
              <a:rPr lang="lv-LV" sz="2800" dirty="0">
                <a:effectLst/>
                <a:latin typeface="Calibri" panose="020F0502020204030204" pitchFamily="34" charset="0"/>
                <a:ea typeface="Times New Roman" panose="02020603050405020304" pitchFamily="18" charset="0"/>
              </a:rPr>
              <a:t>Lai nodrošinātu </a:t>
            </a:r>
            <a:r>
              <a:rPr lang="lv-LV" sz="2800" b="1" dirty="0">
                <a:effectLst/>
                <a:latin typeface="Calibri" panose="020F0502020204030204" pitchFamily="34" charset="0"/>
                <a:ea typeface="Times New Roman" panose="02020603050405020304" pitchFamily="18" charset="0"/>
              </a:rPr>
              <a:t>taksometru pieejamību</a:t>
            </a:r>
            <a:r>
              <a:rPr lang="lv-LV" sz="2800" dirty="0">
                <a:effectLst/>
                <a:latin typeface="Calibri" panose="020F0502020204030204" pitchFamily="34" charset="0"/>
                <a:ea typeface="Times New Roman" panose="02020603050405020304" pitchFamily="18" charset="0"/>
              </a:rPr>
              <a:t> personām ar invaliditāti un personām ar funkcionāliem un kustību traucējumiem, kas pārvietojas </a:t>
            </a:r>
            <a:r>
              <a:rPr lang="lv-LV" sz="2800" dirty="0" err="1">
                <a:effectLst/>
                <a:latin typeface="Calibri" panose="020F0502020204030204" pitchFamily="34" charset="0"/>
                <a:ea typeface="Times New Roman" panose="02020603050405020304" pitchFamily="18" charset="0"/>
              </a:rPr>
              <a:t>ratiņkrēslos</a:t>
            </a:r>
            <a:r>
              <a:rPr lang="lv-LV" sz="2800" dirty="0">
                <a:effectLst/>
                <a:latin typeface="Calibri" panose="020F0502020204030204" pitchFamily="34" charset="0"/>
                <a:ea typeface="Times New Roman" panose="02020603050405020304" pitchFamily="18" charset="0"/>
              </a:rPr>
              <a:t>, VSIA “Autotransporta direkcija” sadarbībā ar pašvaldībām ir uzsākusi un 2025. gadā plāno turpināt darbu taksometru pakalpojuma pieejamības pilnveidošanai Latvijā.</a:t>
            </a:r>
            <a:endParaRPr lang="lv-LV" sz="2800" dirty="0">
              <a:effectLst/>
              <a:latin typeface="Calibri" panose="020F0502020204030204" pitchFamily="34" charset="0"/>
              <a:ea typeface="Calibri" panose="020F0502020204030204" pitchFamily="34" charset="0"/>
            </a:endParaRPr>
          </a:p>
          <a:p>
            <a:endParaRPr lang="lv-LV" dirty="0"/>
          </a:p>
        </p:txBody>
      </p:sp>
      <p:sp>
        <p:nvSpPr>
          <p:cNvPr id="4" name="Slaida numura vietturis 3">
            <a:extLst>
              <a:ext uri="{FF2B5EF4-FFF2-40B4-BE49-F238E27FC236}">
                <a16:creationId xmlns="" xmlns:a16="http://schemas.microsoft.com/office/drawing/2014/main" id="{774CD36B-99E1-4688-A1AB-302D6974D9AA}"/>
              </a:ext>
            </a:extLst>
          </p:cNvPr>
          <p:cNvSpPr>
            <a:spLocks noGrp="1"/>
          </p:cNvSpPr>
          <p:nvPr>
            <p:ph type="sldNum" sz="quarter" idx="12"/>
          </p:nvPr>
        </p:nvSpPr>
        <p:spPr/>
        <p:txBody>
          <a:bodyPr/>
          <a:lstStyle/>
          <a:p>
            <a:fld id="{20160BDD-CFBA-4672-AA56-88CFF53ED92E}" type="slidenum">
              <a:rPr lang="lv-LV" smtClean="0"/>
              <a:t>24</a:t>
            </a:fld>
            <a:endParaRPr lang="lv-LV"/>
          </a:p>
        </p:txBody>
      </p:sp>
    </p:spTree>
    <p:extLst>
      <p:ext uri="{BB962C8B-B14F-4D97-AF65-F5344CB8AC3E}">
        <p14:creationId xmlns:p14="http://schemas.microsoft.com/office/powerpoint/2010/main" val="1864975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dirty="0"/>
              <a:t>Izmaiņas </a:t>
            </a:r>
            <a:r>
              <a:rPr lang="en-US" b="1" dirty="0" err="1"/>
              <a:t>tieslietu</a:t>
            </a:r>
            <a:r>
              <a:rPr lang="lv-LV" b="1" dirty="0"/>
              <a:t> jomā 2025.gadā</a:t>
            </a:r>
            <a:endParaRPr lang="lv-LV" dirty="0"/>
          </a:p>
        </p:txBody>
      </p:sp>
      <p:sp>
        <p:nvSpPr>
          <p:cNvPr id="3" name="Text Placeholder 2"/>
          <p:cNvSpPr>
            <a:spLocks noGrp="1"/>
          </p:cNvSpPr>
          <p:nvPr>
            <p:ph type="body" idx="1"/>
          </p:nvPr>
        </p:nvSpPr>
        <p:spPr/>
        <p:txBody>
          <a:bodyPr/>
          <a:lstStyle/>
          <a:p>
            <a:endParaRPr lang="en-US" dirty="0"/>
          </a:p>
          <a:p>
            <a:r>
              <a:rPr lang="en-US" dirty="0" err="1"/>
              <a:t>Tieslietu</a:t>
            </a:r>
            <a:r>
              <a:rPr lang="en-US" dirty="0"/>
              <a:t> </a:t>
            </a:r>
            <a:r>
              <a:rPr lang="en-US" dirty="0" err="1"/>
              <a:t>ministrija</a:t>
            </a:r>
            <a:endParaRPr lang="lv-LV" dirty="0"/>
          </a:p>
        </p:txBody>
      </p:sp>
      <p:sp>
        <p:nvSpPr>
          <p:cNvPr id="4" name="Slide Number Placeholder 3"/>
          <p:cNvSpPr>
            <a:spLocks noGrp="1"/>
          </p:cNvSpPr>
          <p:nvPr>
            <p:ph type="sldNum" sz="quarter" idx="12"/>
          </p:nvPr>
        </p:nvSpPr>
        <p:spPr/>
        <p:txBody>
          <a:bodyPr/>
          <a:lstStyle/>
          <a:p>
            <a:fld id="{20160BDD-CFBA-4672-AA56-88CFF53ED92E}" type="slidenum">
              <a:rPr lang="lv-LV" smtClean="0"/>
              <a:t>25</a:t>
            </a:fld>
            <a:endParaRPr lang="lv-LV"/>
          </a:p>
        </p:txBody>
      </p:sp>
    </p:spTree>
    <p:extLst>
      <p:ext uri="{BB962C8B-B14F-4D97-AF65-F5344CB8AC3E}">
        <p14:creationId xmlns:p14="http://schemas.microsoft.com/office/powerpoint/2010/main" val="39526493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95780036-3568-CA33-C775-50912CD31113}"/>
              </a:ext>
            </a:extLst>
          </p:cNvPr>
          <p:cNvSpPr>
            <a:spLocks noGrp="1"/>
          </p:cNvSpPr>
          <p:nvPr>
            <p:ph type="title"/>
          </p:nvPr>
        </p:nvSpPr>
        <p:spPr>
          <a:xfrm>
            <a:off x="791925" y="346953"/>
            <a:ext cx="9935051" cy="689933"/>
          </a:xfrm>
        </p:spPr>
        <p:txBody>
          <a:bodyPr>
            <a:normAutofit/>
          </a:bodyPr>
          <a:lstStyle/>
          <a:p>
            <a:pPr algn="ctr"/>
            <a:r>
              <a:rPr lang="en-US" sz="3600" b="1" dirty="0" err="1">
                <a:solidFill>
                  <a:srgbClr val="A12F93"/>
                </a:solidFill>
                <a:latin typeface="+mn-lt"/>
              </a:rPr>
              <a:t>Uzturlīdzekļi</a:t>
            </a:r>
            <a:r>
              <a:rPr lang="lv-LV" sz="3600" b="1" dirty="0">
                <a:solidFill>
                  <a:srgbClr val="A12F93"/>
                </a:solidFill>
                <a:latin typeface="+mn-lt"/>
              </a:rPr>
              <a:t> un </a:t>
            </a:r>
            <a:r>
              <a:rPr lang="lv-LV" sz="3600" b="1" dirty="0" err="1">
                <a:solidFill>
                  <a:srgbClr val="A12F93"/>
                </a:solidFill>
                <a:latin typeface="+mn-lt"/>
              </a:rPr>
              <a:t>mediācijas</a:t>
            </a:r>
            <a:r>
              <a:rPr lang="lv-LV" sz="3600" b="1" dirty="0">
                <a:solidFill>
                  <a:srgbClr val="A12F93"/>
                </a:solidFill>
                <a:latin typeface="+mn-lt"/>
              </a:rPr>
              <a:t> pieejamība</a:t>
            </a:r>
            <a:r>
              <a:rPr lang="en-US" sz="3600" dirty="0"/>
              <a:t> </a:t>
            </a:r>
            <a:endParaRPr lang="lv-LV" sz="3600" dirty="0"/>
          </a:p>
        </p:txBody>
      </p:sp>
      <p:sp>
        <p:nvSpPr>
          <p:cNvPr id="3" name="Satura vietturis 2">
            <a:extLst>
              <a:ext uri="{FF2B5EF4-FFF2-40B4-BE49-F238E27FC236}">
                <a16:creationId xmlns="" xmlns:a16="http://schemas.microsoft.com/office/drawing/2014/main" id="{3EF3AD32-7A5A-000A-6824-D9E7979D2E32}"/>
              </a:ext>
            </a:extLst>
          </p:cNvPr>
          <p:cNvSpPr>
            <a:spLocks noGrp="1"/>
          </p:cNvSpPr>
          <p:nvPr>
            <p:ph idx="1"/>
          </p:nvPr>
        </p:nvSpPr>
        <p:spPr>
          <a:xfrm>
            <a:off x="614703" y="1489075"/>
            <a:ext cx="10134600" cy="4571122"/>
          </a:xfrm>
        </p:spPr>
        <p:txBody>
          <a:bodyPr>
            <a:normAutofit/>
          </a:bodyPr>
          <a:lstStyle/>
          <a:p>
            <a:pPr marL="215900" indent="-215900" algn="just">
              <a:lnSpc>
                <a:spcPct val="100000"/>
              </a:lnSpc>
              <a:spcBef>
                <a:spcPts val="0"/>
              </a:spcBef>
            </a:pPr>
            <a:r>
              <a:rPr lang="lv-LV" sz="2200" dirty="0"/>
              <a:t>No 2025.gada </a:t>
            </a:r>
            <a:r>
              <a:rPr lang="lv-LV" sz="2200" b="1" dirty="0"/>
              <a:t>palielināts valsts izmaksājamo uzturlīdzekļu apmērs</a:t>
            </a:r>
            <a:r>
              <a:rPr lang="lv-LV" sz="2200" dirty="0"/>
              <a:t>:</a:t>
            </a:r>
          </a:p>
          <a:p>
            <a:pPr lvl="1" algn="just">
              <a:lnSpc>
                <a:spcPct val="100000"/>
              </a:lnSpc>
              <a:spcBef>
                <a:spcPts val="0"/>
              </a:spcBef>
              <a:buFont typeface="Wingdings" panose="05000000000000000000" pitchFamily="2" charset="2"/>
              <a:buChar char="ü"/>
            </a:pPr>
            <a:r>
              <a:rPr lang="lv-LV" sz="2200" dirty="0"/>
              <a:t>par bērnu līdz septiņu gadu vecumam valsts izmaksās 125 eiro mēnesī (iepriekš 107,50 eiro);</a:t>
            </a:r>
          </a:p>
          <a:p>
            <a:pPr lvl="1" algn="just">
              <a:lnSpc>
                <a:spcPct val="100000"/>
              </a:lnSpc>
              <a:spcBef>
                <a:spcPts val="0"/>
              </a:spcBef>
              <a:buFont typeface="Wingdings" panose="05000000000000000000" pitchFamily="2" charset="2"/>
              <a:buChar char="ü"/>
            </a:pPr>
            <a:r>
              <a:rPr lang="lv-LV" sz="2200" dirty="0"/>
              <a:t>par bērnu no septiņu gadu vecuma – 150 eiro mēnesī (iepriekš 129 eiro).</a:t>
            </a:r>
          </a:p>
          <a:p>
            <a:pPr marL="431963" lvl="1" indent="0" algn="just">
              <a:lnSpc>
                <a:spcPct val="100000"/>
              </a:lnSpc>
              <a:spcBef>
                <a:spcPts val="0"/>
              </a:spcBef>
              <a:buNone/>
            </a:pPr>
            <a:endParaRPr lang="lv-LV" sz="1100" dirty="0"/>
          </a:p>
          <a:p>
            <a:pPr algn="just">
              <a:lnSpc>
                <a:spcPct val="100000"/>
              </a:lnSpc>
              <a:spcBef>
                <a:spcPts val="0"/>
              </a:spcBef>
            </a:pPr>
            <a:r>
              <a:rPr lang="lv-LV" sz="2200" dirty="0"/>
              <a:t> Plānots izdarīt grozījumus regulējumā</a:t>
            </a:r>
            <a:r>
              <a:rPr lang="lv-LV" sz="2200" baseline="30000" dirty="0"/>
              <a:t>1</a:t>
            </a:r>
            <a:r>
              <a:rPr lang="lv-LV" sz="2200" dirty="0"/>
              <a:t>, paredzot iespējas UGFA sadarboties ar pašvaldībām un citiem subjektiem nolūkā </a:t>
            </a:r>
            <a:r>
              <a:rPr lang="lv-LV" sz="2200" b="1" dirty="0"/>
              <a:t>efektīvāk piedzīt uzturlīdzekļu parādu</a:t>
            </a:r>
            <a:r>
              <a:rPr lang="lv-LV" sz="2200" dirty="0"/>
              <a:t>, iedarbojoties uz konkrētiem parādniekiem un rast efektīvākus mehānismus uzturlīdzekļu piedziņai. Atgūto (piedzīto) uzturlīdzekļu apmērs ir cieši saistīts ar iespēju palielināt izmaksājamo uzturlīdzekļu apmēru.</a:t>
            </a:r>
          </a:p>
          <a:p>
            <a:pPr marL="0" indent="0" algn="just">
              <a:lnSpc>
                <a:spcPct val="100000"/>
              </a:lnSpc>
              <a:spcBef>
                <a:spcPts val="0"/>
              </a:spcBef>
              <a:buNone/>
            </a:pPr>
            <a:endParaRPr lang="lv-LV" sz="1100" dirty="0"/>
          </a:p>
          <a:p>
            <a:pPr algn="just">
              <a:lnSpc>
                <a:spcPct val="100000"/>
              </a:lnSpc>
              <a:spcBef>
                <a:spcPts val="0"/>
              </a:spcBef>
            </a:pPr>
            <a:r>
              <a:rPr lang="lv-LV" sz="2200" dirty="0"/>
              <a:t> 2025.gadā turpinās programmas "</a:t>
            </a:r>
            <a:r>
              <a:rPr lang="lv-LV" sz="2200" dirty="0" err="1"/>
              <a:t>Mediācija</a:t>
            </a:r>
            <a:r>
              <a:rPr lang="lv-LV" sz="2200" dirty="0"/>
              <a:t> ģimenes strīdos" īstenošana – tiek sniegts </a:t>
            </a:r>
            <a:r>
              <a:rPr lang="lv-LV" sz="2200" b="1" dirty="0"/>
              <a:t>bezmaksas atbalsts ģimenēm strīdu gadījumos, kas skar bērnu intereses</a:t>
            </a:r>
            <a:r>
              <a:rPr lang="lv-LV" sz="2200" baseline="30000" dirty="0"/>
              <a:t>2</a:t>
            </a:r>
            <a:r>
              <a:rPr lang="lv-LV" sz="2200" dirty="0"/>
              <a:t>.</a:t>
            </a:r>
          </a:p>
        </p:txBody>
      </p:sp>
    </p:spTree>
    <p:extLst>
      <p:ext uri="{BB962C8B-B14F-4D97-AF65-F5344CB8AC3E}">
        <p14:creationId xmlns:p14="http://schemas.microsoft.com/office/powerpoint/2010/main" val="3645422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69E8B00-E8C8-CC22-3A1B-53C51652923E}"/>
            </a:ext>
          </a:extLst>
        </p:cNvPr>
        <p:cNvGrpSpPr/>
        <p:nvPr/>
      </p:nvGrpSpPr>
      <p:grpSpPr>
        <a:xfrm>
          <a:off x="0" y="0"/>
          <a:ext cx="0" cy="0"/>
          <a:chOff x="0" y="0"/>
          <a:chExt cx="0" cy="0"/>
        </a:xfrm>
      </p:grpSpPr>
      <p:sp>
        <p:nvSpPr>
          <p:cNvPr id="2" name="Virsraksts 1">
            <a:extLst>
              <a:ext uri="{FF2B5EF4-FFF2-40B4-BE49-F238E27FC236}">
                <a16:creationId xmlns="" xmlns:a16="http://schemas.microsoft.com/office/drawing/2014/main" id="{9A849B96-8EB0-F80C-B4A9-C1A1D1228077}"/>
              </a:ext>
            </a:extLst>
          </p:cNvPr>
          <p:cNvSpPr>
            <a:spLocks noGrp="1"/>
          </p:cNvSpPr>
          <p:nvPr>
            <p:ph type="title"/>
          </p:nvPr>
        </p:nvSpPr>
        <p:spPr>
          <a:xfrm>
            <a:off x="425450" y="346953"/>
            <a:ext cx="10667999" cy="689933"/>
          </a:xfrm>
        </p:spPr>
        <p:txBody>
          <a:bodyPr>
            <a:normAutofit fontScale="90000"/>
          </a:bodyPr>
          <a:lstStyle/>
          <a:p>
            <a:pPr algn="ctr"/>
            <a:r>
              <a:rPr lang="lv-LV" sz="4000" b="1" dirty="0">
                <a:solidFill>
                  <a:srgbClr val="A12F93"/>
                </a:solidFill>
                <a:latin typeface="+mn-lt"/>
              </a:rPr>
              <a:t>Valsts nodrošinātā juridiskā</a:t>
            </a:r>
            <a:r>
              <a:rPr lang="en-US" sz="4000" b="1" dirty="0">
                <a:solidFill>
                  <a:srgbClr val="A12F93"/>
                </a:solidFill>
                <a:latin typeface="+mn-lt"/>
              </a:rPr>
              <a:t> </a:t>
            </a:r>
            <a:r>
              <a:rPr lang="lv-LV" sz="4000" b="1" dirty="0">
                <a:solidFill>
                  <a:srgbClr val="A12F93"/>
                </a:solidFill>
                <a:latin typeface="+mn-lt"/>
              </a:rPr>
              <a:t>atbalsta sistēmas attīstība</a:t>
            </a:r>
            <a:endParaRPr lang="lv-LV" sz="3779" dirty="0">
              <a:solidFill>
                <a:srgbClr val="A12F93"/>
              </a:solidFill>
              <a:latin typeface="+mn-lt"/>
            </a:endParaRPr>
          </a:p>
        </p:txBody>
      </p:sp>
      <p:sp>
        <p:nvSpPr>
          <p:cNvPr id="3" name="Satura vietturis 2">
            <a:extLst>
              <a:ext uri="{FF2B5EF4-FFF2-40B4-BE49-F238E27FC236}">
                <a16:creationId xmlns="" xmlns:a16="http://schemas.microsoft.com/office/drawing/2014/main" id="{A837799A-D38F-D1CE-D7A8-460C69887253}"/>
              </a:ext>
            </a:extLst>
          </p:cNvPr>
          <p:cNvSpPr>
            <a:spLocks noGrp="1"/>
          </p:cNvSpPr>
          <p:nvPr>
            <p:ph idx="1"/>
          </p:nvPr>
        </p:nvSpPr>
        <p:spPr>
          <a:xfrm>
            <a:off x="684886" y="1336675"/>
            <a:ext cx="10149125" cy="4871789"/>
          </a:xfrm>
        </p:spPr>
        <p:txBody>
          <a:bodyPr>
            <a:noAutofit/>
          </a:bodyPr>
          <a:lstStyle/>
          <a:p>
            <a:pPr marL="265113" lvl="1" indent="-265113" algn="just">
              <a:lnSpc>
                <a:spcPct val="100000"/>
              </a:lnSpc>
            </a:pPr>
            <a:r>
              <a:rPr lang="lv-LV" sz="2200" b="1" dirty="0" smtClean="0"/>
              <a:t>Paplašināts </a:t>
            </a:r>
            <a:r>
              <a:rPr lang="lv-LV" sz="2200" b="1" dirty="0"/>
              <a:t>to personu </a:t>
            </a:r>
            <a:r>
              <a:rPr lang="lv-LV" sz="2200" b="1" dirty="0" smtClean="0"/>
              <a:t>loks, </a:t>
            </a:r>
            <a:r>
              <a:rPr lang="lv-LV" sz="2200" b="1" dirty="0"/>
              <a:t>kam ir tiesības saņemt valsts kompensāciju cietušajiem, ja pret personu ir izdarīts noziedzīgs nodarījums </a:t>
            </a:r>
            <a:r>
              <a:rPr lang="lv-LV" sz="2200" dirty="0"/>
              <a:t>– paredzēta valsts kompensācijas saņemšana arī noziedzīgos nodarījumos, kas izdarīti aiz neuzmanības, tādējādi izmaiņas nodrošinās vienlīdzīgas iespējas saņemt valsts kompensāciju visiem cietušajiem</a:t>
            </a:r>
            <a:r>
              <a:rPr lang="lv-LV" sz="2200" baseline="30000" dirty="0"/>
              <a:t>3</a:t>
            </a:r>
            <a:r>
              <a:rPr lang="lv-LV" sz="2200" dirty="0"/>
              <a:t>.</a:t>
            </a:r>
          </a:p>
          <a:p>
            <a:pPr marL="431963" lvl="1" indent="0" algn="just">
              <a:buNone/>
            </a:pPr>
            <a:endParaRPr lang="lv-LV" sz="900" dirty="0"/>
          </a:p>
          <a:p>
            <a:pPr marL="265113" lvl="1" indent="-265113"/>
            <a:r>
              <a:rPr lang="lv-LV" sz="2200" dirty="0"/>
              <a:t>ESF+ </a:t>
            </a:r>
            <a:r>
              <a:rPr lang="lv-LV" sz="2200" b="1" dirty="0"/>
              <a:t>projekta "Pieeja tiesiskumam" </a:t>
            </a:r>
            <a:r>
              <a:rPr lang="lv-LV" sz="2200" dirty="0"/>
              <a:t>īstenošana</a:t>
            </a:r>
            <a:r>
              <a:rPr lang="lv-LV" sz="2200" baseline="30000" dirty="0"/>
              <a:t>4</a:t>
            </a:r>
            <a:r>
              <a:rPr lang="lv-LV" sz="2200" dirty="0"/>
              <a:t>.</a:t>
            </a:r>
            <a:endParaRPr lang="en-US" sz="2200" dirty="0"/>
          </a:p>
          <a:p>
            <a:pPr marL="265113" lvl="1" indent="166688" algn="just">
              <a:buNone/>
            </a:pPr>
            <a:r>
              <a:rPr lang="lv-LV" sz="2200" u="sng" dirty="0"/>
              <a:t>Projekta mērķis: </a:t>
            </a:r>
            <a:r>
              <a:rPr lang="lv-LV" sz="2200" dirty="0"/>
              <a:t>izveidot attīstītu valsts nodrošināto juridisko atbalsta sistēmu, paplašinot mazāk aizsargāto personu piekļuvi tiesu sistēmai, paredzot savlaicīgu un iedzīvotājiem pieejamu juridiskā atbalsta sniegšanu, lai preventīvi novērstu gadījumus, kad juridisko jautājumu nerisināšana negatīvi ietekmē iedzīvotāju sociālo un ekonomisko situāciju un pakļauj viņus nabadzības un/vai sociālās atstumtības riskam.</a:t>
            </a:r>
          </a:p>
          <a:p>
            <a:pPr marL="265113" lvl="1" indent="166688" algn="just">
              <a:buNone/>
            </a:pPr>
            <a:r>
              <a:rPr lang="lv-LV" sz="2200" dirty="0"/>
              <a:t>Projekta ietvaros </a:t>
            </a:r>
            <a:r>
              <a:rPr lang="lv-LV" sz="2200" u="sng" dirty="0"/>
              <a:t>integrēs </a:t>
            </a:r>
            <a:r>
              <a:rPr lang="lv-LV" sz="2200" u="sng" dirty="0" err="1"/>
              <a:t>mediāciju</a:t>
            </a:r>
            <a:r>
              <a:rPr lang="lv-LV" sz="2200" u="sng" dirty="0"/>
              <a:t> valsts nodrošinātās bezmaksas juridiskās palīdzības sistēmā</a:t>
            </a:r>
            <a:r>
              <a:rPr lang="lv-LV" sz="2200" dirty="0"/>
              <a:t>.</a:t>
            </a:r>
          </a:p>
        </p:txBody>
      </p:sp>
    </p:spTree>
    <p:extLst>
      <p:ext uri="{BB962C8B-B14F-4D97-AF65-F5344CB8AC3E}">
        <p14:creationId xmlns:p14="http://schemas.microsoft.com/office/powerpoint/2010/main" val="8387106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1FFD478-6BAE-48F1-92F0-8664FB49DAFB}"/>
            </a:ext>
          </a:extLst>
        </p:cNvPr>
        <p:cNvGrpSpPr/>
        <p:nvPr/>
      </p:nvGrpSpPr>
      <p:grpSpPr>
        <a:xfrm>
          <a:off x="0" y="0"/>
          <a:ext cx="0" cy="0"/>
          <a:chOff x="0" y="0"/>
          <a:chExt cx="0" cy="0"/>
        </a:xfrm>
      </p:grpSpPr>
      <p:sp>
        <p:nvSpPr>
          <p:cNvPr id="2" name="Virsraksts 1">
            <a:extLst>
              <a:ext uri="{FF2B5EF4-FFF2-40B4-BE49-F238E27FC236}">
                <a16:creationId xmlns="" xmlns:a16="http://schemas.microsoft.com/office/drawing/2014/main" id="{2E829AA0-FCFE-3901-1D01-EA8F22D05282}"/>
              </a:ext>
            </a:extLst>
          </p:cNvPr>
          <p:cNvSpPr>
            <a:spLocks noGrp="1"/>
          </p:cNvSpPr>
          <p:nvPr>
            <p:ph type="title"/>
          </p:nvPr>
        </p:nvSpPr>
        <p:spPr>
          <a:xfrm>
            <a:off x="791925" y="346954"/>
            <a:ext cx="9935051" cy="608722"/>
          </a:xfrm>
        </p:spPr>
        <p:txBody>
          <a:bodyPr>
            <a:noAutofit/>
          </a:bodyPr>
          <a:lstStyle/>
          <a:p>
            <a:pPr algn="ctr">
              <a:lnSpc>
                <a:spcPct val="100000"/>
              </a:lnSpc>
            </a:pPr>
            <a:r>
              <a:rPr lang="en-US" sz="3600" b="1" dirty="0" err="1">
                <a:solidFill>
                  <a:srgbClr val="A12F93"/>
                </a:solidFill>
                <a:latin typeface="+mn-lt"/>
                <a:ea typeface="Aptos" panose="020B0004020202020204" pitchFamily="34" charset="0"/>
              </a:rPr>
              <a:t>Ieslodzīto</a:t>
            </a:r>
            <a:r>
              <a:rPr lang="en-US" sz="3600" b="1" dirty="0">
                <a:solidFill>
                  <a:srgbClr val="A12F93"/>
                </a:solidFill>
                <a:latin typeface="+mn-lt"/>
                <a:ea typeface="Aptos" panose="020B0004020202020204" pitchFamily="34" charset="0"/>
              </a:rPr>
              <a:t> </a:t>
            </a:r>
            <a:r>
              <a:rPr lang="en-US" sz="3600" b="1" dirty="0" err="1">
                <a:solidFill>
                  <a:srgbClr val="A12F93"/>
                </a:solidFill>
                <a:latin typeface="+mn-lt"/>
                <a:ea typeface="Aptos" panose="020B0004020202020204" pitchFamily="34" charset="0"/>
              </a:rPr>
              <a:t>resocializācija</a:t>
            </a:r>
            <a:r>
              <a:rPr lang="en-US" sz="3600" b="1" dirty="0">
                <a:solidFill>
                  <a:srgbClr val="A12F93"/>
                </a:solidFill>
                <a:latin typeface="+mn-lt"/>
                <a:ea typeface="Aptos" panose="020B0004020202020204" pitchFamily="34" charset="0"/>
              </a:rPr>
              <a:t> - 1 </a:t>
            </a:r>
            <a:endParaRPr lang="lv-LV" sz="3600" b="1" dirty="0">
              <a:solidFill>
                <a:srgbClr val="A12F93"/>
              </a:solidFill>
              <a:latin typeface="+mn-lt"/>
            </a:endParaRPr>
          </a:p>
        </p:txBody>
      </p:sp>
      <p:sp>
        <p:nvSpPr>
          <p:cNvPr id="3" name="Satura vietturis 2">
            <a:extLst>
              <a:ext uri="{FF2B5EF4-FFF2-40B4-BE49-F238E27FC236}">
                <a16:creationId xmlns="" xmlns:a16="http://schemas.microsoft.com/office/drawing/2014/main" id="{B8502D35-8B9B-79AC-8BAB-3B9E04D12D8E}"/>
              </a:ext>
            </a:extLst>
          </p:cNvPr>
          <p:cNvSpPr>
            <a:spLocks noGrp="1"/>
          </p:cNvSpPr>
          <p:nvPr>
            <p:ph idx="1"/>
          </p:nvPr>
        </p:nvSpPr>
        <p:spPr>
          <a:xfrm>
            <a:off x="674286" y="1245363"/>
            <a:ext cx="10170328" cy="4891033"/>
          </a:xfrm>
        </p:spPr>
        <p:txBody>
          <a:bodyPr>
            <a:normAutofit/>
          </a:bodyPr>
          <a:lstStyle/>
          <a:p>
            <a:pPr algn="just">
              <a:lnSpc>
                <a:spcPct val="100000"/>
              </a:lnSpc>
              <a:spcBef>
                <a:spcPts val="0"/>
              </a:spcBef>
            </a:pPr>
            <a:r>
              <a:rPr lang="lv-LV" sz="2200" dirty="0"/>
              <a:t>ESF+ </a:t>
            </a:r>
            <a:r>
              <a:rPr lang="lv-LV" sz="2200" b="1" dirty="0"/>
              <a:t>projekta "Atbalsts probācijas klientu </a:t>
            </a:r>
            <a:r>
              <a:rPr lang="lv-LV" sz="2200" b="1" dirty="0" err="1"/>
              <a:t>resocializācijai</a:t>
            </a:r>
            <a:r>
              <a:rPr lang="lv-LV" sz="2200" b="1" dirty="0"/>
              <a:t> " </a:t>
            </a:r>
            <a:r>
              <a:rPr lang="lv-LV" sz="2200" dirty="0"/>
              <a:t>īstenošana</a:t>
            </a:r>
            <a:r>
              <a:rPr lang="lv-LV" sz="2200" baseline="30000" dirty="0"/>
              <a:t>5</a:t>
            </a:r>
            <a:r>
              <a:rPr lang="lv-LV" sz="2200" dirty="0"/>
              <a:t>.</a:t>
            </a:r>
          </a:p>
          <a:p>
            <a:pPr marL="182563" indent="174625" algn="just">
              <a:lnSpc>
                <a:spcPct val="100000"/>
              </a:lnSpc>
              <a:spcBef>
                <a:spcPts val="0"/>
              </a:spcBef>
              <a:spcAft>
                <a:spcPts val="300"/>
              </a:spcAft>
              <a:buNone/>
            </a:pPr>
            <a:r>
              <a:rPr lang="lv-LV" sz="2200" u="sng" dirty="0"/>
              <a:t>Projekta mērķis:</a:t>
            </a:r>
            <a:r>
              <a:rPr lang="lv-LV" sz="2200" dirty="0"/>
              <a:t> ar speciāli izstrādātām pieejām uzlabot VPD personāla darbu ar notiesātajiem un mazināt atkārtotu noziedzīgo nodarījumu risku.</a:t>
            </a:r>
          </a:p>
          <a:p>
            <a:pPr marL="182563" indent="174625" algn="just">
              <a:lnSpc>
                <a:spcPct val="100000"/>
              </a:lnSpc>
              <a:spcBef>
                <a:spcPts val="0"/>
              </a:spcBef>
              <a:spcAft>
                <a:spcPts val="300"/>
              </a:spcAft>
              <a:buNone/>
            </a:pPr>
            <a:r>
              <a:rPr lang="lv-LV" sz="2200" dirty="0"/>
              <a:t>2024.gadā projekta ietvaros tika uzsākts nodrošināt probācijas klientiem psihoterapeita un psihiskās veselības speciālistu individuālās konsultācijas. Konsultāciju nodrošināšana tiks turpināta arī 2025.gadā. </a:t>
            </a:r>
          </a:p>
          <a:p>
            <a:pPr marL="182563" indent="174625" algn="just">
              <a:lnSpc>
                <a:spcPct val="100000"/>
              </a:lnSpc>
              <a:spcBef>
                <a:spcPts val="0"/>
              </a:spcBef>
              <a:buNone/>
            </a:pPr>
            <a:r>
              <a:rPr lang="lv-LV" sz="2200" dirty="0"/>
              <a:t>2025.gadā projekta ietvaros plāno paplašināt atbalsta pasākumus probācijas klientiem, nodrošinot arī jurista konsultācijas probācijas klientiem sociālo </a:t>
            </a:r>
            <a:r>
              <a:rPr lang="lv-LV" sz="2200" dirty="0" err="1"/>
              <a:t>problēmjautājumu</a:t>
            </a:r>
            <a:r>
              <a:rPr lang="lv-LV" sz="2200" dirty="0"/>
              <a:t> risināšanai.</a:t>
            </a:r>
          </a:p>
          <a:p>
            <a:pPr marL="182563" indent="174625" algn="just">
              <a:lnSpc>
                <a:spcPct val="100000"/>
              </a:lnSpc>
              <a:spcBef>
                <a:spcPts val="0"/>
              </a:spcBef>
              <a:buNone/>
            </a:pPr>
            <a:endParaRPr lang="lv-LV" sz="1100" dirty="0"/>
          </a:p>
          <a:p>
            <a:pPr algn="just">
              <a:lnSpc>
                <a:spcPct val="100000"/>
              </a:lnSpc>
              <a:spcBef>
                <a:spcPts val="0"/>
              </a:spcBef>
            </a:pPr>
            <a:r>
              <a:rPr lang="lv-LV" sz="2200" dirty="0"/>
              <a:t>ESF+ </a:t>
            </a:r>
            <a:r>
              <a:rPr lang="lv-LV" sz="2200" b="1" dirty="0"/>
              <a:t>projekta "Drošība: atbildīga </a:t>
            </a:r>
            <a:r>
              <a:rPr lang="lv-LV" sz="2200" b="1" dirty="0" err="1"/>
              <a:t>resocializācija</a:t>
            </a:r>
            <a:r>
              <a:rPr lang="lv-LV" sz="2200" b="1" dirty="0"/>
              <a:t> ieslodzītajiem" </a:t>
            </a:r>
            <a:r>
              <a:rPr lang="lv-LV" sz="2200" dirty="0"/>
              <a:t>īstenošana</a:t>
            </a:r>
            <a:r>
              <a:rPr lang="lv-LV" sz="2200" baseline="30000" dirty="0"/>
              <a:t>6</a:t>
            </a:r>
          </a:p>
          <a:p>
            <a:pPr marL="182563" indent="174625" algn="just">
              <a:lnSpc>
                <a:spcPct val="100000"/>
              </a:lnSpc>
              <a:spcBef>
                <a:spcPts val="0"/>
              </a:spcBef>
              <a:buNone/>
            </a:pPr>
            <a:r>
              <a:rPr lang="lv-LV" sz="2200" u="sng" dirty="0"/>
              <a:t>Projekta mērķis:</a:t>
            </a:r>
            <a:r>
              <a:rPr lang="lv-LV" sz="2200" dirty="0"/>
              <a:t> nodrošināt </a:t>
            </a:r>
            <a:r>
              <a:rPr lang="lv-LV" sz="2200" dirty="0" err="1"/>
              <a:t>nodarbināmības</a:t>
            </a:r>
            <a:r>
              <a:rPr lang="lv-LV" sz="2200" dirty="0"/>
              <a:t> priekšnosacījumus ieslodzītajiem, pilnveidojot </a:t>
            </a:r>
            <a:r>
              <a:rPr lang="lv-LV" sz="2200" dirty="0" err="1"/>
              <a:t>resocializācijas</a:t>
            </a:r>
            <a:r>
              <a:rPr lang="lv-LV" sz="2200" dirty="0"/>
              <a:t> sistēmas efektivitāti, sekmējot bijušo ieslodzīto iekļaušanos, vienlīdzīgas iespējas un aktīvu līdzdalību.</a:t>
            </a:r>
          </a:p>
        </p:txBody>
      </p:sp>
    </p:spTree>
    <p:extLst>
      <p:ext uri="{BB962C8B-B14F-4D97-AF65-F5344CB8AC3E}">
        <p14:creationId xmlns:p14="http://schemas.microsoft.com/office/powerpoint/2010/main" val="439353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C852CA8-8437-E453-CD3F-59DAF1C63FE5}"/>
            </a:ext>
          </a:extLst>
        </p:cNvPr>
        <p:cNvGrpSpPr/>
        <p:nvPr/>
      </p:nvGrpSpPr>
      <p:grpSpPr>
        <a:xfrm>
          <a:off x="0" y="0"/>
          <a:ext cx="0" cy="0"/>
          <a:chOff x="0" y="0"/>
          <a:chExt cx="0" cy="0"/>
        </a:xfrm>
      </p:grpSpPr>
      <p:sp>
        <p:nvSpPr>
          <p:cNvPr id="2" name="Virsraksts 1">
            <a:extLst>
              <a:ext uri="{FF2B5EF4-FFF2-40B4-BE49-F238E27FC236}">
                <a16:creationId xmlns="" xmlns:a16="http://schemas.microsoft.com/office/drawing/2014/main" id="{1303CD58-6753-86E3-DEE9-2D303BE1D662}"/>
              </a:ext>
            </a:extLst>
          </p:cNvPr>
          <p:cNvSpPr>
            <a:spLocks noGrp="1"/>
          </p:cNvSpPr>
          <p:nvPr>
            <p:ph type="title"/>
          </p:nvPr>
        </p:nvSpPr>
        <p:spPr>
          <a:xfrm>
            <a:off x="791924" y="305908"/>
            <a:ext cx="9935051" cy="689933"/>
          </a:xfrm>
        </p:spPr>
        <p:txBody>
          <a:bodyPr>
            <a:normAutofit/>
          </a:bodyPr>
          <a:lstStyle/>
          <a:p>
            <a:pPr algn="ctr">
              <a:lnSpc>
                <a:spcPct val="100000"/>
              </a:lnSpc>
            </a:pPr>
            <a:r>
              <a:rPr lang="en-US" sz="3600" b="1" dirty="0" err="1">
                <a:solidFill>
                  <a:srgbClr val="A12F93"/>
                </a:solidFill>
                <a:latin typeface="+mn-lt"/>
                <a:ea typeface="Aptos" panose="020B0004020202020204" pitchFamily="34" charset="0"/>
              </a:rPr>
              <a:t>Ieslodzīto</a:t>
            </a:r>
            <a:r>
              <a:rPr lang="en-US" sz="3600" b="1" dirty="0">
                <a:solidFill>
                  <a:srgbClr val="A12F93"/>
                </a:solidFill>
                <a:latin typeface="+mn-lt"/>
                <a:ea typeface="Aptos" panose="020B0004020202020204" pitchFamily="34" charset="0"/>
              </a:rPr>
              <a:t> </a:t>
            </a:r>
            <a:r>
              <a:rPr lang="en-US" sz="3600" b="1" dirty="0" err="1">
                <a:solidFill>
                  <a:srgbClr val="A12F93"/>
                </a:solidFill>
                <a:latin typeface="+mn-lt"/>
                <a:ea typeface="Aptos" panose="020B0004020202020204" pitchFamily="34" charset="0"/>
              </a:rPr>
              <a:t>resocializācija</a:t>
            </a:r>
            <a:r>
              <a:rPr lang="en-US" sz="3600" b="1" dirty="0">
                <a:solidFill>
                  <a:srgbClr val="A12F93"/>
                </a:solidFill>
                <a:latin typeface="+mn-lt"/>
                <a:ea typeface="Aptos" panose="020B0004020202020204" pitchFamily="34" charset="0"/>
              </a:rPr>
              <a:t> - 2</a:t>
            </a:r>
            <a:endParaRPr lang="lv-LV" sz="3600" dirty="0">
              <a:solidFill>
                <a:srgbClr val="A12F93"/>
              </a:solidFill>
              <a:latin typeface="+mn-lt"/>
            </a:endParaRPr>
          </a:p>
        </p:txBody>
      </p:sp>
      <p:sp>
        <p:nvSpPr>
          <p:cNvPr id="3" name="Satura vietturis 2">
            <a:extLst>
              <a:ext uri="{FF2B5EF4-FFF2-40B4-BE49-F238E27FC236}">
                <a16:creationId xmlns="" xmlns:a16="http://schemas.microsoft.com/office/drawing/2014/main" id="{658C83CB-8535-4405-7C03-FA317502E87F}"/>
              </a:ext>
            </a:extLst>
          </p:cNvPr>
          <p:cNvSpPr>
            <a:spLocks noGrp="1"/>
          </p:cNvSpPr>
          <p:nvPr>
            <p:ph idx="1"/>
          </p:nvPr>
        </p:nvSpPr>
        <p:spPr>
          <a:xfrm>
            <a:off x="674285" y="1354302"/>
            <a:ext cx="10170328" cy="4795589"/>
          </a:xfrm>
        </p:spPr>
        <p:txBody>
          <a:bodyPr>
            <a:normAutofit/>
          </a:bodyPr>
          <a:lstStyle/>
          <a:p>
            <a:pPr algn="just">
              <a:lnSpc>
                <a:spcPct val="100000"/>
              </a:lnSpc>
              <a:spcBef>
                <a:spcPts val="0"/>
              </a:spcBef>
            </a:pPr>
            <a:r>
              <a:rPr lang="lv-LV" sz="2200" dirty="0"/>
              <a:t>2024. gadā tika uzsākta un 2025.gadā plānots turpināt Eiropas Sociālā fonda projekta "</a:t>
            </a:r>
            <a:r>
              <a:rPr lang="lv-LV" sz="2200" dirty="0" err="1"/>
              <a:t>Resocializācijas</a:t>
            </a:r>
            <a:r>
              <a:rPr lang="lv-LV" sz="2200" dirty="0"/>
              <a:t> sistēmas efektivitātes paaugstināšana" ietvaros pārņemtās </a:t>
            </a:r>
            <a:r>
              <a:rPr lang="lv-LV" sz="2200" b="1" dirty="0" err="1"/>
              <a:t>resocializācijas</a:t>
            </a:r>
            <a:r>
              <a:rPr lang="lv-LV" sz="2200" b="1" dirty="0"/>
              <a:t> programmas "Racionalitāte un </a:t>
            </a:r>
            <a:r>
              <a:rPr lang="lv-LV" sz="2200" b="1" dirty="0" err="1"/>
              <a:t>resocializācija</a:t>
            </a:r>
            <a:r>
              <a:rPr lang="lv-LV" sz="2200" b="1" dirty="0"/>
              <a:t> 2" un </a:t>
            </a:r>
            <a:r>
              <a:rPr lang="lv-LV" sz="2200" b="1" dirty="0" err="1"/>
              <a:t>resocializācijas</a:t>
            </a:r>
            <a:r>
              <a:rPr lang="lv-LV" sz="2200" b="1" dirty="0"/>
              <a:t> programmas "Vardarbības mazināšanas programma" </a:t>
            </a:r>
            <a:r>
              <a:rPr lang="lv-LV" sz="2200" dirty="0"/>
              <a:t>īstenošanu</a:t>
            </a:r>
            <a:r>
              <a:rPr lang="lv-LV" sz="2200" baseline="30000" dirty="0"/>
              <a:t>7</a:t>
            </a:r>
            <a:r>
              <a:rPr lang="lv-LV" sz="2200" dirty="0"/>
              <a:t>.</a:t>
            </a:r>
          </a:p>
          <a:p>
            <a:pPr marL="0" indent="0" algn="just">
              <a:lnSpc>
                <a:spcPct val="100000"/>
              </a:lnSpc>
              <a:spcBef>
                <a:spcPts val="0"/>
              </a:spcBef>
              <a:buNone/>
            </a:pPr>
            <a:endParaRPr lang="lv-LV" sz="1100" dirty="0"/>
          </a:p>
          <a:p>
            <a:pPr algn="just">
              <a:lnSpc>
                <a:spcPct val="100000"/>
              </a:lnSpc>
              <a:spcBef>
                <a:spcPts val="0"/>
              </a:spcBef>
            </a:pPr>
            <a:r>
              <a:rPr lang="lv-LV" sz="2200" b="1" dirty="0" err="1"/>
              <a:t>Resocializācijas</a:t>
            </a:r>
            <a:r>
              <a:rPr lang="lv-LV" sz="2200" b="1" dirty="0"/>
              <a:t> programma senioriem "Dzīve turpinās " </a:t>
            </a:r>
            <a:r>
              <a:rPr lang="lv-LV" sz="2200" dirty="0"/>
              <a:t>īstenošana.</a:t>
            </a:r>
          </a:p>
          <a:p>
            <a:pPr marL="182563" indent="174625" algn="just">
              <a:lnSpc>
                <a:spcPct val="100000"/>
              </a:lnSpc>
              <a:spcBef>
                <a:spcPts val="0"/>
              </a:spcBef>
              <a:buNone/>
            </a:pPr>
            <a:r>
              <a:rPr lang="lv-LV" sz="2200" dirty="0"/>
              <a:t>Programma izstrādāta minētā projekta ietvaros, 2024.gadā ieviesta praksē un to plānots īstenot arī 2025.gadā.</a:t>
            </a:r>
          </a:p>
          <a:p>
            <a:pPr marL="182563" indent="174625" algn="just">
              <a:lnSpc>
                <a:spcPct val="100000"/>
              </a:lnSpc>
              <a:spcBef>
                <a:spcPts val="0"/>
              </a:spcBef>
              <a:buNone/>
            </a:pPr>
            <a:r>
              <a:rPr lang="lv-LV" sz="2200" u="sng" dirty="0"/>
              <a:t>Mērķis: </a:t>
            </a:r>
            <a:r>
              <a:rPr lang="lv-LV" sz="2200" dirty="0"/>
              <a:t>uzlabot notiesāto senioru adaptācijas spējas gan ieslodzījuma vietā, gan ārpus ieslodzījuma vietas un sniegt viņiem sociālo atbalstu.</a:t>
            </a:r>
          </a:p>
          <a:p>
            <a:pPr marL="182563" indent="174625" algn="just">
              <a:lnSpc>
                <a:spcPct val="100000"/>
              </a:lnSpc>
              <a:spcBef>
                <a:spcPts val="0"/>
              </a:spcBef>
              <a:buNone/>
            </a:pPr>
            <a:endParaRPr lang="lv-LV" sz="1100" dirty="0"/>
          </a:p>
          <a:p>
            <a:pPr algn="just">
              <a:lnSpc>
                <a:spcPct val="100000"/>
              </a:lnSpc>
              <a:spcBef>
                <a:spcPts val="0"/>
              </a:spcBef>
            </a:pPr>
            <a:r>
              <a:rPr lang="lv-LV" sz="2200" dirty="0"/>
              <a:t> Ieslodzījuma vietās 2025.gadā tiek īstenotas </a:t>
            </a:r>
            <a:r>
              <a:rPr lang="lv-LV" sz="2200" b="1" dirty="0"/>
              <a:t>karjeras konsultācijas apcietinātajiem un notiesātajiem.</a:t>
            </a:r>
          </a:p>
        </p:txBody>
      </p:sp>
    </p:spTree>
    <p:extLst>
      <p:ext uri="{BB962C8B-B14F-4D97-AF65-F5344CB8AC3E}">
        <p14:creationId xmlns:p14="http://schemas.microsoft.com/office/powerpoint/2010/main" val="3810096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irsraksts 4">
            <a:extLst>
              <a:ext uri="{FF2B5EF4-FFF2-40B4-BE49-F238E27FC236}">
                <a16:creationId xmlns="" xmlns:a16="http://schemas.microsoft.com/office/drawing/2014/main" id="{C93AC34F-BF75-40A7-9116-FFE2463D5C0E}"/>
              </a:ext>
            </a:extLst>
          </p:cNvPr>
          <p:cNvSpPr>
            <a:spLocks noGrp="1"/>
          </p:cNvSpPr>
          <p:nvPr>
            <p:ph type="title"/>
          </p:nvPr>
        </p:nvSpPr>
        <p:spPr/>
        <p:txBody>
          <a:bodyPr/>
          <a:lstStyle/>
          <a:p>
            <a:pPr algn="ctr"/>
            <a:r>
              <a:rPr lang="lv-LV" b="1" dirty="0" smtClean="0">
                <a:solidFill>
                  <a:schemeClr val="accent6">
                    <a:lumMod val="50000"/>
                  </a:schemeClr>
                </a:solidFill>
              </a:rPr>
              <a:t>Galvenās izmaiņas </a:t>
            </a:r>
            <a:r>
              <a:rPr lang="en-US" b="1" dirty="0" smtClean="0">
                <a:solidFill>
                  <a:schemeClr val="accent6">
                    <a:lumMod val="50000"/>
                  </a:schemeClr>
                </a:solidFill>
              </a:rPr>
              <a:t>2025.gadā</a:t>
            </a:r>
            <a:endParaRPr lang="lv-LV" b="1" dirty="0">
              <a:solidFill>
                <a:schemeClr val="accent6">
                  <a:lumMod val="50000"/>
                </a:schemeClr>
              </a:solidFill>
            </a:endParaRPr>
          </a:p>
        </p:txBody>
      </p:sp>
      <p:sp>
        <p:nvSpPr>
          <p:cNvPr id="4" name="Slaida numura vietturis 3">
            <a:extLst>
              <a:ext uri="{FF2B5EF4-FFF2-40B4-BE49-F238E27FC236}">
                <a16:creationId xmlns="" xmlns:a16="http://schemas.microsoft.com/office/drawing/2014/main" id="{4CB3C97C-9D65-4E08-A290-CD50D19E8AC8}"/>
              </a:ext>
            </a:extLst>
          </p:cNvPr>
          <p:cNvSpPr>
            <a:spLocks noGrp="1"/>
          </p:cNvSpPr>
          <p:nvPr>
            <p:ph type="sldNum" sz="quarter" idx="12"/>
          </p:nvPr>
        </p:nvSpPr>
        <p:spPr/>
        <p:txBody>
          <a:bodyPr/>
          <a:lstStyle/>
          <a:p>
            <a:fld id="{20160BDD-CFBA-4672-AA56-88CFF53ED92E}" type="slidenum">
              <a:rPr lang="lv-LV" smtClean="0"/>
              <a:t>3</a:t>
            </a:fld>
            <a:endParaRPr lang="lv-LV"/>
          </a:p>
        </p:txBody>
      </p:sp>
      <p:sp>
        <p:nvSpPr>
          <p:cNvPr id="7" name="Content Placeholder 2">
            <a:extLst>
              <a:ext uri="{FF2B5EF4-FFF2-40B4-BE49-F238E27FC236}">
                <a16:creationId xmlns="" xmlns:a16="http://schemas.microsoft.com/office/drawing/2014/main" id="{BFAB82CF-626B-4AF7-AC28-034937227367}"/>
              </a:ext>
            </a:extLst>
          </p:cNvPr>
          <p:cNvSpPr>
            <a:spLocks noGrp="1"/>
          </p:cNvSpPr>
          <p:nvPr>
            <p:ph idx="1"/>
          </p:nvPr>
        </p:nvSpPr>
        <p:spPr>
          <a:xfrm>
            <a:off x="882650" y="1895894"/>
            <a:ext cx="9934575" cy="4113212"/>
          </a:xfrm>
        </p:spPr>
        <p:txBody>
          <a:bodyPr>
            <a:normAutofit/>
          </a:bodyPr>
          <a:lstStyle/>
          <a:p>
            <a:pPr marL="342900" indent="-342900">
              <a:spcAft>
                <a:spcPts val="600"/>
              </a:spcAft>
              <a:buFont typeface="Times New Roman" panose="02020603050405020304" pitchFamily="18" charset="0"/>
              <a:buAutoNum type="arabicParenR"/>
            </a:pPr>
            <a:r>
              <a:rPr lang="lv-LV" altLang="lv-LV" dirty="0">
                <a:ea typeface="MS PGothic" panose="020B0600070205080204" pitchFamily="34" charset="-128"/>
              </a:rPr>
              <a:t>pa</a:t>
            </a:r>
            <a:r>
              <a:rPr lang="en-US" altLang="lv-LV" dirty="0">
                <a:ea typeface="MS PGothic" panose="020B0600070205080204" pitchFamily="34" charset="-128"/>
              </a:rPr>
              <a:t>a</a:t>
            </a:r>
            <a:r>
              <a:rPr lang="lv-LV" altLang="lv-LV" dirty="0" err="1">
                <a:ea typeface="MS PGothic" panose="020B0600070205080204" pitchFamily="34" charset="-128"/>
              </a:rPr>
              <a:t>ugstināti</a:t>
            </a:r>
            <a:r>
              <a:rPr lang="lv-LV" altLang="lv-LV" dirty="0">
                <a:ea typeface="MS PGothic" panose="020B0600070205080204" pitchFamily="34" charset="-128"/>
              </a:rPr>
              <a:t> minimālie pabalsti un minimālās pensijas; </a:t>
            </a:r>
          </a:p>
          <a:p>
            <a:pPr marL="342900" indent="-342900">
              <a:spcAft>
                <a:spcPts val="600"/>
              </a:spcAft>
              <a:buFont typeface="Times New Roman" panose="02020603050405020304" pitchFamily="18" charset="0"/>
              <a:buAutoNum type="arabicParenR"/>
            </a:pPr>
            <a:r>
              <a:rPr lang="lv-LV" altLang="lv-LV" dirty="0">
                <a:ea typeface="MS PGothic" panose="020B0600070205080204" pitchFamily="34" charset="-128"/>
              </a:rPr>
              <a:t>palielināts pensiju </a:t>
            </a:r>
            <a:r>
              <a:rPr lang="lv-LV" altLang="lv-LV" dirty="0" smtClean="0">
                <a:ea typeface="MS PGothic" panose="020B0600070205080204" pitchFamily="34" charset="-128"/>
              </a:rPr>
              <a:t>adekvātums</a:t>
            </a:r>
            <a:r>
              <a:rPr lang="lv-LV" altLang="lv-LV" dirty="0">
                <a:ea typeface="MS PGothic" panose="020B0600070205080204" pitchFamily="34" charset="-128"/>
              </a:rPr>
              <a:t>; </a:t>
            </a:r>
            <a:endParaRPr lang="lv-LV" altLang="lv-LV" dirty="0" smtClean="0">
              <a:ea typeface="MS PGothic" panose="020B0600070205080204" pitchFamily="34" charset="-128"/>
            </a:endParaRPr>
          </a:p>
          <a:p>
            <a:pPr marL="342900" indent="-342900">
              <a:spcAft>
                <a:spcPts val="600"/>
              </a:spcAft>
              <a:buFont typeface="Times New Roman" panose="02020603050405020304" pitchFamily="18" charset="0"/>
              <a:buAutoNum type="arabicParenR"/>
            </a:pPr>
            <a:r>
              <a:rPr lang="lv-LV" altLang="lv-LV" dirty="0">
                <a:ea typeface="MS PGothic" panose="020B0600070205080204" pitchFamily="34" charset="-128"/>
              </a:rPr>
              <a:t>u</a:t>
            </a:r>
            <a:r>
              <a:rPr lang="lv-LV" altLang="lv-LV" dirty="0" smtClean="0">
                <a:ea typeface="MS PGothic" panose="020B0600070205080204" pitchFamily="34" charset="-128"/>
              </a:rPr>
              <a:t>zlabots atbalsts personām ar invaliditāti;</a:t>
            </a:r>
            <a:endParaRPr lang="lv-LV" altLang="lv-LV" dirty="0">
              <a:ea typeface="MS PGothic" panose="020B0600070205080204" pitchFamily="34" charset="-128"/>
            </a:endParaRPr>
          </a:p>
          <a:p>
            <a:pPr marL="342900" indent="-342900">
              <a:spcAft>
                <a:spcPts val="600"/>
              </a:spcAft>
              <a:buFont typeface="Times New Roman" panose="02020603050405020304" pitchFamily="18" charset="0"/>
              <a:buAutoNum type="arabicParenR"/>
            </a:pPr>
            <a:r>
              <a:rPr lang="lv-LV" altLang="lv-LV" dirty="0">
                <a:ea typeface="MS PGothic" panose="020B0600070205080204" pitchFamily="34" charset="-128"/>
              </a:rPr>
              <a:t>palielināta minimālā mēneša darba alga</a:t>
            </a:r>
            <a:r>
              <a:rPr lang="en-US" altLang="lv-LV" dirty="0">
                <a:ea typeface="MS PGothic" panose="020B0600070205080204" pitchFamily="34" charset="-128"/>
              </a:rPr>
              <a:t> no 700 </a:t>
            </a:r>
            <a:r>
              <a:rPr lang="en-US" altLang="lv-LV" dirty="0" err="1">
                <a:ea typeface="MS PGothic" panose="020B0600070205080204" pitchFamily="34" charset="-128"/>
              </a:rPr>
              <a:t>līdz</a:t>
            </a:r>
            <a:r>
              <a:rPr lang="en-US" altLang="lv-LV" dirty="0">
                <a:ea typeface="MS PGothic" panose="020B0600070205080204" pitchFamily="34" charset="-128"/>
              </a:rPr>
              <a:t> 740 euro.</a:t>
            </a:r>
            <a:endParaRPr lang="lv-LV" altLang="lv-LV" dirty="0">
              <a:ea typeface="MS PGothic" panose="020B0600070205080204" pitchFamily="34" charset="-128"/>
            </a:endParaRPr>
          </a:p>
          <a:p>
            <a:pPr marL="342900" indent="-342900">
              <a:spcAft>
                <a:spcPts val="600"/>
              </a:spcAft>
              <a:buFont typeface="Times New Roman" panose="02020603050405020304" pitchFamily="18" charset="0"/>
              <a:buAutoNum type="arabicParenR"/>
            </a:pPr>
            <a:endParaRPr lang="en-US" altLang="lv-LV" sz="1800" dirty="0">
              <a:ea typeface="MS PGothic" panose="020B0600070205080204" pitchFamily="34" charset="-128"/>
            </a:endParaRPr>
          </a:p>
          <a:p>
            <a:pPr marL="342900" indent="-342900">
              <a:spcAft>
                <a:spcPts val="600"/>
              </a:spcAft>
              <a:buFont typeface="Times New Roman" panose="02020603050405020304" pitchFamily="18" charset="0"/>
              <a:buAutoNum type="arabicParenR"/>
            </a:pPr>
            <a:endParaRPr lang="lv-LV" altLang="lv-LV" sz="1800" dirty="0">
              <a:ea typeface="MS PGothic" panose="020B0600070205080204" pitchFamily="34" charset="-128"/>
            </a:endParaRPr>
          </a:p>
        </p:txBody>
      </p:sp>
    </p:spTree>
    <p:extLst>
      <p:ext uri="{BB962C8B-B14F-4D97-AF65-F5344CB8AC3E}">
        <p14:creationId xmlns:p14="http://schemas.microsoft.com/office/powerpoint/2010/main" val="38271717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4400" b="1" dirty="0"/>
              <a:t>Izmaiņas </a:t>
            </a:r>
            <a:r>
              <a:rPr lang="lv-LV" altLang="lv-LV" sz="4400" b="1" dirty="0" err="1">
                <a:cs typeface="Arial" panose="020B0604020202020204" pitchFamily="34" charset="0"/>
              </a:rPr>
              <a:t>romu</a:t>
            </a:r>
            <a:r>
              <a:rPr lang="en-US" altLang="lv-LV" sz="4400" b="1" dirty="0">
                <a:cs typeface="Arial" panose="020B0604020202020204" pitchFamily="34" charset="0"/>
              </a:rPr>
              <a:t> </a:t>
            </a:r>
            <a:r>
              <a:rPr lang="lv-LV" sz="4400" b="1" dirty="0"/>
              <a:t>un</a:t>
            </a:r>
            <a:r>
              <a:rPr lang="en-US" sz="4400" b="1" dirty="0"/>
              <a:t> </a:t>
            </a:r>
            <a:r>
              <a:rPr lang="lv-LV" sz="4400" b="1" dirty="0"/>
              <a:t>starptautiskās aizsardzības saņēmēju </a:t>
            </a:r>
            <a:r>
              <a:rPr lang="lv-LV" altLang="lv-LV" sz="4400" b="1" dirty="0">
                <a:cs typeface="Arial" panose="020B0604020202020204" pitchFamily="34" charset="0"/>
              </a:rPr>
              <a:t>iekļaušanas veicināšanai</a:t>
            </a:r>
            <a:r>
              <a:rPr lang="en-US" altLang="lv-LV" sz="4400" b="1" dirty="0">
                <a:cs typeface="Arial" panose="020B0604020202020204" pitchFamily="34" charset="0"/>
              </a:rPr>
              <a:t> </a:t>
            </a:r>
            <a:r>
              <a:rPr lang="lv-LV" sz="4400" b="1" dirty="0"/>
              <a:t>2025.gadā</a:t>
            </a:r>
          </a:p>
        </p:txBody>
      </p:sp>
      <p:sp>
        <p:nvSpPr>
          <p:cNvPr id="3" name="Text Placeholder 2"/>
          <p:cNvSpPr>
            <a:spLocks noGrp="1"/>
          </p:cNvSpPr>
          <p:nvPr>
            <p:ph type="body" idx="1"/>
          </p:nvPr>
        </p:nvSpPr>
        <p:spPr/>
        <p:txBody>
          <a:bodyPr/>
          <a:lstStyle/>
          <a:p>
            <a:endParaRPr lang="en-US" dirty="0"/>
          </a:p>
          <a:p>
            <a:r>
              <a:rPr lang="en-US" dirty="0" err="1"/>
              <a:t>Kultūras</a:t>
            </a:r>
            <a:r>
              <a:rPr lang="en-US" dirty="0"/>
              <a:t> </a:t>
            </a:r>
            <a:r>
              <a:rPr lang="en-US" dirty="0" err="1"/>
              <a:t>ministrija</a:t>
            </a:r>
            <a:endParaRPr lang="lv-LV" dirty="0"/>
          </a:p>
        </p:txBody>
      </p:sp>
      <p:sp>
        <p:nvSpPr>
          <p:cNvPr id="4" name="Slide Number Placeholder 3"/>
          <p:cNvSpPr>
            <a:spLocks noGrp="1"/>
          </p:cNvSpPr>
          <p:nvPr>
            <p:ph type="sldNum" sz="quarter" idx="12"/>
          </p:nvPr>
        </p:nvSpPr>
        <p:spPr/>
        <p:txBody>
          <a:bodyPr/>
          <a:lstStyle/>
          <a:p>
            <a:fld id="{20160BDD-CFBA-4672-AA56-88CFF53ED92E}" type="slidenum">
              <a:rPr lang="lv-LV" smtClean="0"/>
              <a:t>30</a:t>
            </a:fld>
            <a:endParaRPr lang="lv-LV"/>
          </a:p>
        </p:txBody>
      </p:sp>
    </p:spTree>
    <p:extLst>
      <p:ext uri="{BB962C8B-B14F-4D97-AF65-F5344CB8AC3E}">
        <p14:creationId xmlns:p14="http://schemas.microsoft.com/office/powerpoint/2010/main" val="19629071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irsraksts 5"/>
          <p:cNvSpPr>
            <a:spLocks noGrp="1"/>
          </p:cNvSpPr>
          <p:nvPr>
            <p:ph type="title"/>
          </p:nvPr>
        </p:nvSpPr>
        <p:spPr>
          <a:prstGeom prst="rect">
            <a:avLst/>
          </a:prstGeom>
        </p:spPr>
        <p:txBody>
          <a:bodyPr>
            <a:normAutofit/>
          </a:bodyPr>
          <a:lstStyle/>
          <a:p>
            <a:r>
              <a:rPr lang="lv-LV" altLang="lv-LV" sz="3023" dirty="0">
                <a:cs typeface="Arial" panose="020B0604020202020204" pitchFamily="34" charset="0"/>
              </a:rPr>
              <a:t>Atbalsta pasākumi romu iekļaušanas veicināšanai</a:t>
            </a:r>
            <a:endParaRPr lang="lv-LV" dirty="0"/>
          </a:p>
        </p:txBody>
      </p:sp>
      <p:sp>
        <p:nvSpPr>
          <p:cNvPr id="13" name="Satura vietturis 12"/>
          <p:cNvSpPr>
            <a:spLocks noGrp="1"/>
          </p:cNvSpPr>
          <p:nvPr>
            <p:ph idx="1"/>
          </p:nvPr>
        </p:nvSpPr>
        <p:spPr>
          <a:xfrm>
            <a:off x="2591753" y="1705822"/>
            <a:ext cx="8447193" cy="4223597"/>
          </a:xfrm>
        </p:spPr>
        <p:txBody>
          <a:bodyPr>
            <a:normAutofit fontScale="92500" lnSpcReduction="10000"/>
          </a:bodyPr>
          <a:lstStyle/>
          <a:p>
            <a:r>
              <a:rPr lang="lv-LV" sz="2016" b="1" dirty="0"/>
              <a:t>Plāns romu stratēģiskā ietvara </a:t>
            </a:r>
            <a:r>
              <a:rPr lang="lv-LV" altLang="lv-LV" sz="2016" b="1" dirty="0"/>
              <a:t>pasākumu īstenošanai 2024.-2027.gadam </a:t>
            </a:r>
            <a:r>
              <a:rPr lang="lv-LV" altLang="lv-LV" sz="1512" b="1" i="1" dirty="0"/>
              <a:t>(apstiprināts ar MK 2024.gada 27.augusta rīkojumu Nr.709</a:t>
            </a:r>
            <a:r>
              <a:rPr lang="lv-LV" altLang="lv-LV" sz="1512" b="1" dirty="0"/>
              <a:t>)</a:t>
            </a:r>
            <a:r>
              <a:rPr lang="lv-LV" altLang="lv-LV" sz="2016" b="1" dirty="0"/>
              <a:t>:</a:t>
            </a:r>
          </a:p>
          <a:p>
            <a:endParaRPr lang="lv-LV" altLang="lv-LV" sz="2016" b="1" dirty="0"/>
          </a:p>
          <a:p>
            <a:r>
              <a:rPr lang="lv-LV" sz="2016" dirty="0"/>
              <a:t>Romu līdzdalības veicināšana un kultūras savpatnības saglabāšana</a:t>
            </a:r>
          </a:p>
          <a:p>
            <a:endParaRPr lang="lv-LV" sz="2016" dirty="0"/>
          </a:p>
          <a:p>
            <a:r>
              <a:rPr lang="lv-LV" sz="2016" dirty="0"/>
              <a:t>Romu līdzdalības veicināšana izglītības jomā </a:t>
            </a:r>
          </a:p>
          <a:p>
            <a:endParaRPr lang="lv-LV" sz="2016" dirty="0"/>
          </a:p>
          <a:p>
            <a:r>
              <a:rPr lang="lv-LV" sz="2016" dirty="0"/>
              <a:t>Romu nodarbinātības veicināšana</a:t>
            </a:r>
          </a:p>
          <a:p>
            <a:endParaRPr lang="lv-LV" sz="2016" dirty="0"/>
          </a:p>
          <a:p>
            <a:r>
              <a:rPr lang="lv-LV" sz="2016" dirty="0"/>
              <a:t>Romu iesaiste veselības veicināšanas apmācībās</a:t>
            </a:r>
          </a:p>
          <a:p>
            <a:endParaRPr lang="lv-LV" sz="2016" dirty="0"/>
          </a:p>
          <a:p>
            <a:r>
              <a:rPr lang="lv-LV" sz="2016" dirty="0"/>
              <a:t>Romu līdzdalības veicināšana tiesību un interešu aizstāvības jomā</a:t>
            </a:r>
          </a:p>
        </p:txBody>
      </p:sp>
      <p:sp>
        <p:nvSpPr>
          <p:cNvPr id="17" name="Slaida numura vietturis 16"/>
          <p:cNvSpPr>
            <a:spLocks noGrp="1"/>
          </p:cNvSpPr>
          <p:nvPr>
            <p:ph type="sldNum" sz="quarter" idx="13"/>
          </p:nvPr>
        </p:nvSpPr>
        <p:spPr>
          <a:xfrm>
            <a:off x="8686800" y="4781550"/>
            <a:ext cx="304800" cy="228600"/>
          </a:xfrm>
          <a:prstGeom prst="rect">
            <a:avLst/>
          </a:prstGeom>
        </p:spPr>
        <p:txBody>
          <a:bodyPr/>
          <a:lstStyle>
            <a:defPPr>
              <a:defRPr lang="en-US"/>
            </a:defPPr>
            <a:lvl1pPr algn="l" rtl="0" fontAlgn="base">
              <a:spcBef>
                <a:spcPct val="0"/>
              </a:spcBef>
              <a:spcAft>
                <a:spcPct val="0"/>
              </a:spcAft>
              <a:defRPr sz="1000" kern="1200">
                <a:solidFill>
                  <a:schemeClr val="tx1"/>
                </a:solidFill>
                <a:latin typeface="Verdana"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FB6BCA4D-2E23-422A-87E3-BF6857D92014}" type="slidenum">
              <a:rPr lang="en-US" smtClean="0"/>
              <a:pPr>
                <a:defRPr/>
              </a:pPr>
              <a:t>31</a:t>
            </a:fld>
            <a:endParaRPr lang="en-US" dirty="0"/>
          </a:p>
        </p:txBody>
      </p:sp>
      <p:pic>
        <p:nvPicPr>
          <p:cNvPr id="5" name="Picture 22" descr="F:\Kultūras ministrijai\KM_logo\KM_ppt_template\kulturas-nozare_ikonas\KM_ikonas_png\literatura_01.png">
            <a:extLst>
              <a:ext uri="{FF2B5EF4-FFF2-40B4-BE49-F238E27FC236}">
                <a16:creationId xmlns="" xmlns:a16="http://schemas.microsoft.com/office/drawing/2014/main" id="{0521F091-E53B-9A24-FCBF-807959C78103}"/>
              </a:ext>
            </a:extLst>
          </p:cNvPr>
          <p:cNvPicPr>
            <a:picLocks noChangeAspect="1" noChangeArrowheads="1"/>
          </p:cNvPicPr>
          <p:nvPr/>
        </p:nvPicPr>
        <p:blipFill>
          <a:blip r:embed="rId3" cstate="print"/>
          <a:srcRect/>
          <a:stretch>
            <a:fillRect/>
          </a:stretch>
        </p:blipFill>
        <p:spPr bwMode="auto">
          <a:xfrm>
            <a:off x="9407102" y="3529648"/>
            <a:ext cx="960417" cy="959908"/>
          </a:xfrm>
          <a:prstGeom prst="rect">
            <a:avLst/>
          </a:prstGeom>
          <a:noFill/>
        </p:spPr>
      </p:pic>
      <p:pic>
        <p:nvPicPr>
          <p:cNvPr id="9" name="Picture 13" descr="F:\Kultūras ministrijai\KM_logo\KM_ppt_template\kulturas-nozare_ikonas\KM_ikonas_png\vizuala_maksla_01.png">
            <a:extLst>
              <a:ext uri="{FF2B5EF4-FFF2-40B4-BE49-F238E27FC236}">
                <a16:creationId xmlns="" xmlns:a16="http://schemas.microsoft.com/office/drawing/2014/main" id="{4FDCFDA2-770C-FA4F-C3DB-D6586FA8BAFC}"/>
              </a:ext>
            </a:extLst>
          </p:cNvPr>
          <p:cNvPicPr>
            <a:picLocks noChangeAspect="1" noChangeArrowheads="1"/>
          </p:cNvPicPr>
          <p:nvPr/>
        </p:nvPicPr>
        <p:blipFill>
          <a:blip r:embed="rId4" cstate="print"/>
          <a:srcRect/>
          <a:stretch>
            <a:fillRect/>
          </a:stretch>
        </p:blipFill>
        <p:spPr bwMode="auto">
          <a:xfrm>
            <a:off x="1349444" y="2864160"/>
            <a:ext cx="773100" cy="755031"/>
          </a:xfrm>
          <a:prstGeom prst="rect">
            <a:avLst/>
          </a:prstGeom>
          <a:noFill/>
        </p:spPr>
      </p:pic>
      <p:pic>
        <p:nvPicPr>
          <p:cNvPr id="10" name="Picture 21" descr="F:\Kultūras ministrijai\KM_logo\KM_ppt_template\kulturas-nozare_ikonas\KM_ikonas_png\integracija_01.png">
            <a:extLst>
              <a:ext uri="{FF2B5EF4-FFF2-40B4-BE49-F238E27FC236}">
                <a16:creationId xmlns="" xmlns:a16="http://schemas.microsoft.com/office/drawing/2014/main" id="{E3D81943-557F-2B5E-185D-D2492C1F30A7}"/>
              </a:ext>
            </a:extLst>
          </p:cNvPr>
          <p:cNvPicPr>
            <a:picLocks noChangeAspect="1" noChangeArrowheads="1"/>
          </p:cNvPicPr>
          <p:nvPr/>
        </p:nvPicPr>
        <p:blipFill>
          <a:blip r:embed="rId5" cstate="print"/>
          <a:srcRect/>
          <a:stretch>
            <a:fillRect/>
          </a:stretch>
        </p:blipFill>
        <p:spPr bwMode="auto">
          <a:xfrm>
            <a:off x="1666524" y="5394958"/>
            <a:ext cx="925228" cy="726443"/>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irsraksts 4"/>
          <p:cNvSpPr>
            <a:spLocks noGrp="1"/>
          </p:cNvSpPr>
          <p:nvPr>
            <p:ph type="title"/>
          </p:nvPr>
        </p:nvSpPr>
        <p:spPr/>
        <p:txBody>
          <a:bodyPr>
            <a:normAutofit/>
          </a:bodyPr>
          <a:lstStyle/>
          <a:p>
            <a:r>
              <a:rPr lang="lv-LV" altLang="lv-LV" dirty="0">
                <a:cs typeface="Arial" panose="020B0604020202020204" pitchFamily="34" charset="0"/>
              </a:rPr>
              <a:t>Atbalsta pasākumi romu iekļaušanas veicināšanai</a:t>
            </a:r>
            <a:endParaRPr lang="lv-LV" dirty="0"/>
          </a:p>
        </p:txBody>
      </p:sp>
      <p:sp>
        <p:nvSpPr>
          <p:cNvPr id="7" name="Satura vietturis 6">
            <a:extLst>
              <a:ext uri="{FF2B5EF4-FFF2-40B4-BE49-F238E27FC236}">
                <a16:creationId xmlns="" xmlns:a16="http://schemas.microsoft.com/office/drawing/2014/main" id="{1C25B3A9-40C8-036C-C998-07E9AB56E456}"/>
              </a:ext>
            </a:extLst>
          </p:cNvPr>
          <p:cNvSpPr>
            <a:spLocks noGrp="1"/>
          </p:cNvSpPr>
          <p:nvPr>
            <p:ph idx="1"/>
          </p:nvPr>
        </p:nvSpPr>
        <p:spPr>
          <a:xfrm>
            <a:off x="1631844" y="1626134"/>
            <a:ext cx="4511569" cy="4223597"/>
          </a:xfrm>
        </p:spPr>
        <p:txBody>
          <a:bodyPr>
            <a:normAutofit lnSpcReduction="10000"/>
          </a:bodyPr>
          <a:lstStyle/>
          <a:p>
            <a:pPr algn="just"/>
            <a:r>
              <a:rPr lang="lv-LV" sz="2267" b="1" dirty="0">
                <a:latin typeface="Verdana"/>
                <a:ea typeface="Verdana"/>
              </a:rPr>
              <a:t>Projekts «Latvijas </a:t>
            </a:r>
            <a:r>
              <a:rPr lang="lv-LV" sz="2267" b="1" dirty="0" err="1">
                <a:latin typeface="Verdana"/>
                <a:ea typeface="Verdana"/>
              </a:rPr>
              <a:t>romu</a:t>
            </a:r>
            <a:r>
              <a:rPr lang="lv-LV" sz="2267" b="1" dirty="0">
                <a:latin typeface="Verdana"/>
                <a:ea typeface="Verdana"/>
              </a:rPr>
              <a:t> platforma VII» </a:t>
            </a:r>
            <a:r>
              <a:rPr lang="lv-LV" sz="1512" b="1" dirty="0">
                <a:latin typeface="Verdana"/>
                <a:ea typeface="Verdana"/>
              </a:rPr>
              <a:t>(līdz 30.04.2025.)</a:t>
            </a:r>
          </a:p>
          <a:p>
            <a:pPr algn="just"/>
            <a:endParaRPr lang="lv-LV" sz="2141" dirty="0">
              <a:latin typeface="Verdana"/>
              <a:ea typeface="Verdana"/>
            </a:endParaRPr>
          </a:p>
          <a:p>
            <a:pPr algn="just"/>
            <a:r>
              <a:rPr lang="lv-LV" sz="2141" dirty="0">
                <a:latin typeface="Verdana"/>
                <a:ea typeface="Verdana"/>
              </a:rPr>
              <a:t>Romu mediatoru darbība Latvijas pašvaldībās</a:t>
            </a:r>
          </a:p>
          <a:p>
            <a:pPr algn="just"/>
            <a:endParaRPr lang="lv-LV" sz="2141" dirty="0">
              <a:latin typeface="Verdana"/>
              <a:ea typeface="Verdana"/>
            </a:endParaRPr>
          </a:p>
          <a:p>
            <a:pPr algn="just"/>
            <a:r>
              <a:rPr lang="lv-LV" sz="2141" dirty="0">
                <a:latin typeface="Verdana"/>
                <a:ea typeface="Verdana"/>
              </a:rPr>
              <a:t>Sabiedrību informējoši un izglītojoši pasākumi par </a:t>
            </a:r>
            <a:r>
              <a:rPr lang="lv-LV" sz="2141" dirty="0" err="1">
                <a:latin typeface="Verdana"/>
                <a:ea typeface="Verdana"/>
              </a:rPr>
              <a:t>romu</a:t>
            </a:r>
            <a:r>
              <a:rPr lang="lv-LV" sz="2141" dirty="0">
                <a:latin typeface="Verdana"/>
                <a:ea typeface="Verdana"/>
              </a:rPr>
              <a:t> situāciju</a:t>
            </a:r>
          </a:p>
          <a:p>
            <a:pPr algn="just"/>
            <a:endParaRPr lang="lv-LV" sz="2141" dirty="0">
              <a:latin typeface="Verdana"/>
              <a:ea typeface="Verdana"/>
            </a:endParaRPr>
          </a:p>
          <a:p>
            <a:pPr algn="just"/>
            <a:r>
              <a:rPr lang="lv-LV" sz="2141" dirty="0">
                <a:latin typeface="Verdana"/>
                <a:ea typeface="Verdana"/>
              </a:rPr>
              <a:t>Izglītojoši semināri </a:t>
            </a:r>
            <a:r>
              <a:rPr lang="lv-LV" sz="2141" dirty="0" err="1">
                <a:latin typeface="Verdana"/>
                <a:ea typeface="Verdana"/>
              </a:rPr>
              <a:t>romu</a:t>
            </a:r>
            <a:r>
              <a:rPr lang="lv-LV" sz="2141" dirty="0">
                <a:latin typeface="Verdana"/>
                <a:ea typeface="Verdana"/>
              </a:rPr>
              <a:t> jauniešiem un sievietēm</a:t>
            </a:r>
          </a:p>
        </p:txBody>
      </p:sp>
      <p:sp>
        <p:nvSpPr>
          <p:cNvPr id="8" name="Satura vietturis 7">
            <a:extLst>
              <a:ext uri="{FF2B5EF4-FFF2-40B4-BE49-F238E27FC236}">
                <a16:creationId xmlns="" xmlns:a16="http://schemas.microsoft.com/office/drawing/2014/main" id="{476648A6-06AD-0D7C-6691-F30B81B12D71}"/>
              </a:ext>
            </a:extLst>
          </p:cNvPr>
          <p:cNvSpPr>
            <a:spLocks noGrp="1"/>
          </p:cNvSpPr>
          <p:nvPr>
            <p:ph idx="15"/>
          </p:nvPr>
        </p:nvSpPr>
        <p:spPr>
          <a:xfrm>
            <a:off x="6430630" y="1609831"/>
            <a:ext cx="4511569" cy="4223597"/>
          </a:xfrm>
        </p:spPr>
        <p:txBody>
          <a:bodyPr>
            <a:normAutofit fontScale="92500" lnSpcReduction="10000"/>
          </a:bodyPr>
          <a:lstStyle/>
          <a:p>
            <a:pPr algn="just"/>
            <a:r>
              <a:rPr lang="lv-LV" sz="2141" b="1" dirty="0">
                <a:latin typeface="Verdana"/>
                <a:ea typeface="Verdana"/>
              </a:rPr>
              <a:t>Projekts «Latvijas </a:t>
            </a:r>
            <a:r>
              <a:rPr lang="lv-LV" sz="2141" b="1" dirty="0" err="1">
                <a:latin typeface="Verdana"/>
                <a:ea typeface="Verdana"/>
              </a:rPr>
              <a:t>romu</a:t>
            </a:r>
            <a:r>
              <a:rPr lang="lv-LV" sz="2141" b="1" dirty="0">
                <a:latin typeface="Verdana"/>
                <a:ea typeface="Verdana"/>
              </a:rPr>
              <a:t> platforma VII» </a:t>
            </a:r>
            <a:r>
              <a:rPr lang="lv-LV" sz="1386" b="1" dirty="0">
                <a:latin typeface="Verdana"/>
                <a:ea typeface="Verdana"/>
              </a:rPr>
              <a:t>(01.05.2025.-30.04.2027.)</a:t>
            </a:r>
          </a:p>
          <a:p>
            <a:pPr algn="just"/>
            <a:endParaRPr lang="lv-LV" dirty="0"/>
          </a:p>
          <a:p>
            <a:pPr algn="just"/>
            <a:r>
              <a:rPr lang="lv-LV" sz="2141" dirty="0">
                <a:latin typeface="Verdana"/>
                <a:ea typeface="Verdana"/>
              </a:rPr>
              <a:t>Romu mediatoru darbība Latvijas pašvaldībās</a:t>
            </a:r>
          </a:p>
          <a:p>
            <a:pPr algn="just"/>
            <a:endParaRPr lang="lv-LV" sz="2141" dirty="0">
              <a:latin typeface="Verdana"/>
              <a:ea typeface="Verdana"/>
            </a:endParaRPr>
          </a:p>
          <a:p>
            <a:pPr algn="just"/>
            <a:r>
              <a:rPr lang="lv-LV" sz="2141" dirty="0">
                <a:latin typeface="Verdana"/>
                <a:ea typeface="Verdana"/>
              </a:rPr>
              <a:t>Pētījums par </a:t>
            </a:r>
            <a:r>
              <a:rPr lang="lv-LV" sz="2141" dirty="0" err="1">
                <a:latin typeface="Verdana"/>
                <a:ea typeface="Verdana"/>
              </a:rPr>
              <a:t>romu</a:t>
            </a:r>
            <a:r>
              <a:rPr lang="lv-LV" sz="2141" dirty="0">
                <a:latin typeface="Verdana"/>
                <a:ea typeface="Verdana"/>
              </a:rPr>
              <a:t> situāciju Latvijā</a:t>
            </a:r>
          </a:p>
          <a:p>
            <a:pPr algn="just"/>
            <a:endParaRPr lang="lv-LV" sz="2141" dirty="0">
              <a:latin typeface="Verdana"/>
              <a:ea typeface="Verdana"/>
            </a:endParaRPr>
          </a:p>
          <a:p>
            <a:pPr algn="just"/>
            <a:r>
              <a:rPr lang="lv-LV" sz="2141" dirty="0">
                <a:latin typeface="Verdana"/>
                <a:ea typeface="Verdana"/>
              </a:rPr>
              <a:t>Kapacitātes stiprināšanas semināri </a:t>
            </a:r>
            <a:r>
              <a:rPr lang="lv-LV" sz="2141" dirty="0" err="1">
                <a:latin typeface="Verdana"/>
                <a:ea typeface="Verdana"/>
              </a:rPr>
              <a:t>romu</a:t>
            </a:r>
            <a:r>
              <a:rPr lang="lv-LV" sz="2141" dirty="0">
                <a:latin typeface="Verdana"/>
                <a:ea typeface="Verdana"/>
              </a:rPr>
              <a:t> jauniešiem un sievietēm</a:t>
            </a:r>
          </a:p>
          <a:p>
            <a:endParaRPr lang="lv-LV" dirty="0"/>
          </a:p>
        </p:txBody>
      </p:sp>
      <p:sp>
        <p:nvSpPr>
          <p:cNvPr id="4" name="Slaida numura vietturis 3"/>
          <p:cNvSpPr>
            <a:spLocks noGrp="1"/>
          </p:cNvSpPr>
          <p:nvPr>
            <p:ph type="sldNum" sz="quarter" idx="13"/>
          </p:nvPr>
        </p:nvSpPr>
        <p:spPr/>
        <p:txBody>
          <a:bodyPr/>
          <a:lstStyle/>
          <a:p>
            <a:pPr>
              <a:defRPr/>
            </a:pPr>
            <a:fld id="{FB6BCA4D-2E23-422A-87E3-BF6857D92014}" type="slidenum">
              <a:rPr lang="en-US" smtClean="0"/>
              <a:pPr>
                <a:defRPr/>
              </a:pPr>
              <a:t>32</a:t>
            </a:fld>
            <a:endParaRPr lang="en-US" dirty="0"/>
          </a:p>
        </p:txBody>
      </p:sp>
      <p:pic>
        <p:nvPicPr>
          <p:cNvPr id="9" name="Picture 10" descr="F:\Kultūras ministrijai\KM_logo\KM_ppt_template\kulturas-nozare_ikonas\KM_ikonas_png\Radosie_03.png">
            <a:extLst>
              <a:ext uri="{FF2B5EF4-FFF2-40B4-BE49-F238E27FC236}">
                <a16:creationId xmlns="" xmlns:a16="http://schemas.microsoft.com/office/drawing/2014/main" id="{313D54B2-3BFA-7683-A3B8-4AC547F4FF79}"/>
              </a:ext>
            </a:extLst>
          </p:cNvPr>
          <p:cNvPicPr>
            <a:picLocks noChangeAspect="1" noChangeArrowheads="1"/>
          </p:cNvPicPr>
          <p:nvPr/>
        </p:nvPicPr>
        <p:blipFill>
          <a:blip r:embed="rId2" cstate="print"/>
          <a:srcRect/>
          <a:stretch>
            <a:fillRect/>
          </a:stretch>
        </p:blipFill>
        <p:spPr bwMode="auto">
          <a:xfrm>
            <a:off x="352319" y="1993794"/>
            <a:ext cx="1135917" cy="959908"/>
          </a:xfrm>
          <a:prstGeom prst="rect">
            <a:avLst/>
          </a:prstGeom>
          <a:noFill/>
        </p:spPr>
      </p:pic>
      <p:pic>
        <p:nvPicPr>
          <p:cNvPr id="11" name="Picture 11" descr="F:\Kultūras ministrijai\KM_logo\KM_ppt_template\kulturas-nozare_ikonas\KM_ikonas_png\sabiedriba_01.png">
            <a:extLst>
              <a:ext uri="{FF2B5EF4-FFF2-40B4-BE49-F238E27FC236}">
                <a16:creationId xmlns="" xmlns:a16="http://schemas.microsoft.com/office/drawing/2014/main" id="{04620150-6036-6E99-79E3-2BB0188D08B2}"/>
              </a:ext>
            </a:extLst>
          </p:cNvPr>
          <p:cNvPicPr>
            <a:picLocks noChangeAspect="1" noChangeArrowheads="1"/>
          </p:cNvPicPr>
          <p:nvPr/>
        </p:nvPicPr>
        <p:blipFill>
          <a:blip r:embed="rId3" cstate="print"/>
          <a:srcRect/>
          <a:stretch>
            <a:fillRect/>
          </a:stretch>
        </p:blipFill>
        <p:spPr bwMode="auto">
          <a:xfrm>
            <a:off x="9695074" y="5445984"/>
            <a:ext cx="1076218" cy="959908"/>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694568AE-13B0-E079-EA4E-FE56116E1BA2}"/>
              </a:ext>
            </a:extLst>
          </p:cNvPr>
          <p:cNvSpPr>
            <a:spLocks noGrp="1"/>
          </p:cNvSpPr>
          <p:nvPr>
            <p:ph type="title"/>
          </p:nvPr>
        </p:nvSpPr>
        <p:spPr/>
        <p:txBody>
          <a:bodyPr>
            <a:noAutofit/>
          </a:bodyPr>
          <a:lstStyle/>
          <a:p>
            <a:r>
              <a:rPr lang="lv-LV" altLang="lv-LV" sz="2016" dirty="0">
                <a:cs typeface="Arial" panose="020B0604020202020204" pitchFamily="34" charset="0"/>
              </a:rPr>
              <a:t>Atbalsta pasākumi starptautiskās aizsardzības saņēmēju (bēgļi, patvēruma meklētāji un personas, kurām piešķirts alternatīvais statuss) iekļaušanas veicināšanai</a:t>
            </a:r>
            <a:endParaRPr lang="lv-LV" sz="2016" dirty="0"/>
          </a:p>
        </p:txBody>
      </p:sp>
      <p:sp>
        <p:nvSpPr>
          <p:cNvPr id="3" name="Satura vietturis 2">
            <a:extLst>
              <a:ext uri="{FF2B5EF4-FFF2-40B4-BE49-F238E27FC236}">
                <a16:creationId xmlns="" xmlns:a16="http://schemas.microsoft.com/office/drawing/2014/main" id="{6A706413-C499-0A6F-BDD0-38B95B4C9547}"/>
              </a:ext>
            </a:extLst>
          </p:cNvPr>
          <p:cNvSpPr>
            <a:spLocks noGrp="1"/>
          </p:cNvSpPr>
          <p:nvPr>
            <p:ph idx="1"/>
          </p:nvPr>
        </p:nvSpPr>
        <p:spPr>
          <a:xfrm>
            <a:off x="1247881" y="1849808"/>
            <a:ext cx="9203828" cy="4319588"/>
          </a:xfrm>
        </p:spPr>
        <p:txBody>
          <a:bodyPr>
            <a:normAutofit/>
          </a:bodyPr>
          <a:lstStyle/>
          <a:p>
            <a:pPr>
              <a:spcBef>
                <a:spcPts val="0"/>
              </a:spcBef>
            </a:pPr>
            <a:r>
              <a:rPr lang="lv-LV" sz="2016" b="1" dirty="0"/>
              <a:t>Patvēruma, migrācijas un integrācijas fonda 2021.-2027.gada plānošanas periodā:</a:t>
            </a:r>
          </a:p>
          <a:p>
            <a:pPr>
              <a:spcBef>
                <a:spcPts val="0"/>
              </a:spcBef>
            </a:pPr>
            <a:endParaRPr lang="lv-LV" sz="1260" b="1" dirty="0"/>
          </a:p>
          <a:p>
            <a:pPr>
              <a:spcBef>
                <a:spcPts val="0"/>
              </a:spcBef>
            </a:pPr>
            <a:r>
              <a:rPr lang="lv-LV" sz="2016" dirty="0"/>
              <a:t>Vienas pieturas aģentūras darbība</a:t>
            </a:r>
          </a:p>
          <a:p>
            <a:pPr>
              <a:spcBef>
                <a:spcPts val="0"/>
              </a:spcBef>
            </a:pPr>
            <a:endParaRPr lang="lv-LV" sz="1260" dirty="0"/>
          </a:p>
          <a:p>
            <a:pPr>
              <a:spcBef>
                <a:spcPts val="0"/>
              </a:spcBef>
            </a:pPr>
            <a:r>
              <a:rPr lang="lv-LV" sz="2016" dirty="0"/>
              <a:t>Latviešu valodas mācības</a:t>
            </a:r>
          </a:p>
          <a:p>
            <a:pPr>
              <a:spcBef>
                <a:spcPts val="0"/>
              </a:spcBef>
            </a:pPr>
            <a:endParaRPr lang="lv-LV" sz="1260" dirty="0"/>
          </a:p>
          <a:p>
            <a:pPr>
              <a:spcBef>
                <a:spcPts val="0"/>
              </a:spcBef>
            </a:pPr>
            <a:r>
              <a:rPr lang="lv-LV" sz="2016" dirty="0"/>
              <a:t>Integrācijas kursi</a:t>
            </a:r>
          </a:p>
          <a:p>
            <a:pPr>
              <a:spcBef>
                <a:spcPts val="0"/>
              </a:spcBef>
            </a:pPr>
            <a:endParaRPr lang="lv-LV" sz="1260" dirty="0"/>
          </a:p>
          <a:p>
            <a:pPr>
              <a:spcBef>
                <a:spcPts val="0"/>
              </a:spcBef>
            </a:pPr>
            <a:r>
              <a:rPr lang="lv-LV" sz="2016" dirty="0"/>
              <a:t>Starpkultūru komunikācijas mācības dažādu jomu profesionāļiem</a:t>
            </a:r>
          </a:p>
          <a:p>
            <a:pPr>
              <a:spcBef>
                <a:spcPts val="0"/>
              </a:spcBef>
            </a:pPr>
            <a:endParaRPr lang="lv-LV" dirty="0"/>
          </a:p>
          <a:p>
            <a:pPr>
              <a:spcBef>
                <a:spcPts val="0"/>
              </a:spcBef>
            </a:pPr>
            <a:r>
              <a:rPr lang="lv-LV" sz="2016" b="1" dirty="0"/>
              <a:t>Eiropas sociālā fonda + 2021.-2027.gada plānošanas periodā:</a:t>
            </a:r>
          </a:p>
          <a:p>
            <a:pPr>
              <a:spcBef>
                <a:spcPts val="0"/>
              </a:spcBef>
            </a:pPr>
            <a:endParaRPr lang="lv-LV" sz="1260" dirty="0"/>
          </a:p>
          <a:p>
            <a:pPr>
              <a:spcBef>
                <a:spcPts val="0"/>
              </a:spcBef>
            </a:pPr>
            <a:r>
              <a:rPr lang="lv-LV" sz="2016" dirty="0"/>
              <a:t>Sociālekonomiskās iekļaušanās mentora un sociālā darbinieka pakalpojumi patvēruma meklētājiem un starptautiskās aizsardzības saņēmējiem</a:t>
            </a:r>
          </a:p>
        </p:txBody>
      </p:sp>
      <p:sp>
        <p:nvSpPr>
          <p:cNvPr id="4" name="Slaida numura vietturis 3">
            <a:extLst>
              <a:ext uri="{FF2B5EF4-FFF2-40B4-BE49-F238E27FC236}">
                <a16:creationId xmlns="" xmlns:a16="http://schemas.microsoft.com/office/drawing/2014/main" id="{A94BC3C6-DE2B-F357-1651-7F9D2FC8C14C}"/>
              </a:ext>
            </a:extLst>
          </p:cNvPr>
          <p:cNvSpPr>
            <a:spLocks noGrp="1"/>
          </p:cNvSpPr>
          <p:nvPr>
            <p:ph type="sldNum" sz="quarter" idx="13"/>
          </p:nvPr>
        </p:nvSpPr>
        <p:spPr>
          <a:xfrm>
            <a:off x="8686800" y="4781550"/>
            <a:ext cx="304800" cy="228600"/>
          </a:xfrm>
          <a:prstGeom prst="rect">
            <a:avLst/>
          </a:prstGeom>
        </p:spPr>
        <p:txBody>
          <a:bodyPr/>
          <a:lstStyle>
            <a:defPPr>
              <a:defRPr lang="en-US"/>
            </a:defPPr>
            <a:lvl1pPr algn="l" rtl="0" fontAlgn="base">
              <a:spcBef>
                <a:spcPct val="0"/>
              </a:spcBef>
              <a:spcAft>
                <a:spcPct val="0"/>
              </a:spcAft>
              <a:defRPr sz="1000" kern="1200">
                <a:solidFill>
                  <a:schemeClr val="tx1"/>
                </a:solidFill>
                <a:latin typeface="Verdana"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FB6BCA4D-2E23-422A-87E3-BF6857D92014}" type="slidenum">
              <a:rPr lang="en-US" smtClean="0"/>
              <a:pPr>
                <a:defRPr/>
              </a:pPr>
              <a:t>33</a:t>
            </a:fld>
            <a:endParaRPr lang="en-US" dirty="0"/>
          </a:p>
        </p:txBody>
      </p:sp>
      <p:pic>
        <p:nvPicPr>
          <p:cNvPr id="5" name="Picture 31" descr="F:\Kultūras ministrijai\KM_logo\KM_ppt_template\kulturas-nozare_ikonas\KM_ikonas_png\muzeji.png">
            <a:extLst>
              <a:ext uri="{FF2B5EF4-FFF2-40B4-BE49-F238E27FC236}">
                <a16:creationId xmlns="" xmlns:a16="http://schemas.microsoft.com/office/drawing/2014/main" id="{4C7DF42D-BFC2-86C5-F482-9E02BD28D54B}"/>
              </a:ext>
            </a:extLst>
          </p:cNvPr>
          <p:cNvPicPr>
            <a:picLocks noChangeAspect="1" noChangeArrowheads="1"/>
          </p:cNvPicPr>
          <p:nvPr/>
        </p:nvPicPr>
        <p:blipFill>
          <a:blip r:embed="rId3" cstate="print"/>
          <a:srcRect/>
          <a:stretch>
            <a:fillRect/>
          </a:stretch>
        </p:blipFill>
        <p:spPr bwMode="auto">
          <a:xfrm>
            <a:off x="130746" y="4873520"/>
            <a:ext cx="963908" cy="963908"/>
          </a:xfrm>
          <a:prstGeom prst="rect">
            <a:avLst/>
          </a:prstGeom>
          <a:noFill/>
        </p:spPr>
      </p:pic>
      <p:pic>
        <p:nvPicPr>
          <p:cNvPr id="6" name="Picture 2" descr="F:\Kultūras ministrijai\KM_logo\KM_ppt_template\kulturas-nozare_ikonas\KM_ikonas_png\starpkulturu dialogs_01.png">
            <a:extLst>
              <a:ext uri="{FF2B5EF4-FFF2-40B4-BE49-F238E27FC236}">
                <a16:creationId xmlns="" xmlns:a16="http://schemas.microsoft.com/office/drawing/2014/main" id="{080CE2DC-35CF-A7E4-7520-AE6E93593855}"/>
              </a:ext>
            </a:extLst>
          </p:cNvPr>
          <p:cNvPicPr>
            <a:picLocks noChangeAspect="1" noChangeArrowheads="1"/>
          </p:cNvPicPr>
          <p:nvPr/>
        </p:nvPicPr>
        <p:blipFill>
          <a:blip r:embed="rId4" cstate="print"/>
          <a:srcRect/>
          <a:stretch>
            <a:fillRect/>
          </a:stretch>
        </p:blipFill>
        <p:spPr bwMode="auto">
          <a:xfrm>
            <a:off x="7497638" y="2281767"/>
            <a:ext cx="2111798" cy="1490783"/>
          </a:xfrm>
          <a:prstGeom prst="rect">
            <a:avLst/>
          </a:prstGeom>
          <a:noFill/>
        </p:spPr>
      </p:pic>
    </p:spTree>
    <p:extLst>
      <p:ext uri="{BB962C8B-B14F-4D97-AF65-F5344CB8AC3E}">
        <p14:creationId xmlns:p14="http://schemas.microsoft.com/office/powerpoint/2010/main" val="8455098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4400" b="1" dirty="0"/>
              <a:t>Izmaiņas </a:t>
            </a:r>
            <a:r>
              <a:rPr lang="en-US" sz="4400" b="1" dirty="0" err="1"/>
              <a:t>valsts</a:t>
            </a:r>
            <a:r>
              <a:rPr lang="en-US" sz="4400" b="1" dirty="0"/>
              <a:t> </a:t>
            </a:r>
            <a:r>
              <a:rPr lang="en-US" sz="4400" b="1" dirty="0" err="1"/>
              <a:t>pārvaldes</a:t>
            </a:r>
            <a:r>
              <a:rPr lang="en-US" sz="4400" b="1" dirty="0"/>
              <a:t> </a:t>
            </a:r>
            <a:r>
              <a:rPr lang="en-US" sz="4400" b="1" dirty="0" err="1"/>
              <a:t>pakalpojumu</a:t>
            </a:r>
            <a:r>
              <a:rPr lang="en-US" sz="4400" b="1" dirty="0"/>
              <a:t> un </a:t>
            </a:r>
            <a:r>
              <a:rPr lang="en-US" sz="4400" b="1" dirty="0" err="1"/>
              <a:t>pirmsskolas</a:t>
            </a:r>
            <a:r>
              <a:rPr lang="en-US" sz="4400" b="1" dirty="0"/>
              <a:t> </a:t>
            </a:r>
            <a:r>
              <a:rPr lang="en-US" sz="4400" b="1" dirty="0" err="1"/>
              <a:t>izglītības</a:t>
            </a:r>
            <a:r>
              <a:rPr lang="en-US" sz="4400" b="1" dirty="0"/>
              <a:t> </a:t>
            </a:r>
            <a:r>
              <a:rPr lang="en-US" sz="4400" b="1" dirty="0" err="1"/>
              <a:t>iestāžu</a:t>
            </a:r>
            <a:r>
              <a:rPr lang="en-US" sz="4400" b="1" dirty="0"/>
              <a:t> </a:t>
            </a:r>
            <a:r>
              <a:rPr lang="en-US" sz="4400" b="1" dirty="0" err="1"/>
              <a:t>pieejamības</a:t>
            </a:r>
            <a:r>
              <a:rPr lang="en-US" sz="4400" b="1" dirty="0"/>
              <a:t> </a:t>
            </a:r>
            <a:r>
              <a:rPr lang="lv-LV" sz="4400" b="1" dirty="0"/>
              <a:t>jomā 2025.gadā</a:t>
            </a:r>
            <a:endParaRPr lang="lv-LV" sz="4400" dirty="0"/>
          </a:p>
        </p:txBody>
      </p:sp>
      <p:sp>
        <p:nvSpPr>
          <p:cNvPr id="3" name="Text Placeholder 2"/>
          <p:cNvSpPr>
            <a:spLocks noGrp="1"/>
          </p:cNvSpPr>
          <p:nvPr>
            <p:ph type="body" idx="1"/>
          </p:nvPr>
        </p:nvSpPr>
        <p:spPr/>
        <p:txBody>
          <a:bodyPr/>
          <a:lstStyle/>
          <a:p>
            <a:endParaRPr lang="en-US" dirty="0"/>
          </a:p>
          <a:p>
            <a:r>
              <a:rPr lang="lv-LV" i="0" dirty="0">
                <a:solidFill>
                  <a:srgbClr val="767676"/>
                </a:solidFill>
                <a:effectLst/>
                <a:latin typeface="Arial" panose="020B0604020202020204" pitchFamily="34" charset="0"/>
              </a:rPr>
              <a:t>Viedās administrācijas un reģionālās attīstības ministrija</a:t>
            </a:r>
            <a:r>
              <a:rPr lang="lv-LV" i="0" dirty="0">
                <a:solidFill>
                  <a:srgbClr val="474747"/>
                </a:solidFill>
                <a:effectLst/>
                <a:latin typeface="Arial" panose="020B0604020202020204" pitchFamily="34" charset="0"/>
              </a:rPr>
              <a:t> </a:t>
            </a:r>
            <a:endParaRPr lang="lv-LV" dirty="0"/>
          </a:p>
        </p:txBody>
      </p:sp>
      <p:sp>
        <p:nvSpPr>
          <p:cNvPr id="4" name="Slide Number Placeholder 3"/>
          <p:cNvSpPr>
            <a:spLocks noGrp="1"/>
          </p:cNvSpPr>
          <p:nvPr>
            <p:ph type="sldNum" sz="quarter" idx="12"/>
          </p:nvPr>
        </p:nvSpPr>
        <p:spPr/>
        <p:txBody>
          <a:bodyPr/>
          <a:lstStyle/>
          <a:p>
            <a:fld id="{20160BDD-CFBA-4672-AA56-88CFF53ED92E}" type="slidenum">
              <a:rPr lang="lv-LV" smtClean="0"/>
              <a:t>34</a:t>
            </a:fld>
            <a:endParaRPr lang="lv-LV"/>
          </a:p>
        </p:txBody>
      </p:sp>
    </p:spTree>
    <p:extLst>
      <p:ext uri="{BB962C8B-B14F-4D97-AF65-F5344CB8AC3E}">
        <p14:creationId xmlns:p14="http://schemas.microsoft.com/office/powerpoint/2010/main" val="34911472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6FBAC6-E651-9933-F16E-4A862A9F4570}"/>
              </a:ext>
            </a:extLst>
          </p:cNvPr>
          <p:cNvSpPr>
            <a:spLocks noGrp="1"/>
          </p:cNvSpPr>
          <p:nvPr>
            <p:ph type="title"/>
          </p:nvPr>
        </p:nvSpPr>
        <p:spPr/>
        <p:txBody>
          <a:bodyPr/>
          <a:lstStyle/>
          <a:p>
            <a:r>
              <a:rPr lang="lv-LV" dirty="0">
                <a:solidFill>
                  <a:srgbClr val="29702A"/>
                </a:solidFill>
              </a:rPr>
              <a:t>Valsts budžeta aizdevumi pirmsskolas izglītības infrastruktūrai</a:t>
            </a:r>
            <a:endParaRPr lang="lv-LV" dirty="0"/>
          </a:p>
        </p:txBody>
      </p:sp>
      <p:sp>
        <p:nvSpPr>
          <p:cNvPr id="3" name="Content Placeholder 2">
            <a:extLst>
              <a:ext uri="{FF2B5EF4-FFF2-40B4-BE49-F238E27FC236}">
                <a16:creationId xmlns="" xmlns:a16="http://schemas.microsoft.com/office/drawing/2014/main" id="{C578BF06-ABF4-AF04-65F2-5F4694D5317F}"/>
              </a:ext>
            </a:extLst>
          </p:cNvPr>
          <p:cNvSpPr>
            <a:spLocks noGrp="1"/>
          </p:cNvSpPr>
          <p:nvPr>
            <p:ph idx="1"/>
          </p:nvPr>
        </p:nvSpPr>
        <p:spPr>
          <a:xfrm>
            <a:off x="1165285" y="1657828"/>
            <a:ext cx="8769767" cy="4132115"/>
          </a:xfrm>
        </p:spPr>
        <p:txBody>
          <a:bodyPr>
            <a:normAutofit fontScale="92500"/>
          </a:bodyPr>
          <a:lstStyle/>
          <a:p>
            <a:pPr marL="323972" indent="-323972" algn="just">
              <a:buFont typeface="Arial" panose="020B0604020202020204" pitchFamily="34" charset="0"/>
              <a:buChar char="•"/>
            </a:pPr>
            <a:r>
              <a:rPr lang="lv-LV" dirty="0"/>
              <a:t>Aizdevumi </a:t>
            </a:r>
            <a:r>
              <a:rPr lang="lv-LV" b="1" dirty="0"/>
              <a:t>jaunu pirmsskolas izglītības iestāžu (PII) būvniecībai vai esošu PII paplašināšanai </a:t>
            </a:r>
            <a:r>
              <a:rPr lang="lv-LV" dirty="0"/>
              <a:t>ir pieejami </a:t>
            </a:r>
            <a:r>
              <a:rPr lang="lv-LV" b="1" dirty="0"/>
              <a:t>kopš 2020.gada </a:t>
            </a:r>
            <a:r>
              <a:rPr lang="lv-LV" dirty="0"/>
              <a:t>– īstenojot 22 investīciju projektus par kopējo valsts budžeta aizdevumu apmēru 32 081 894 </a:t>
            </a:r>
            <a:r>
              <a:rPr lang="lv-LV" i="1" dirty="0" err="1"/>
              <a:t>euro</a:t>
            </a:r>
            <a:r>
              <a:rPr lang="lv-LV" dirty="0"/>
              <a:t>, </a:t>
            </a:r>
            <a:r>
              <a:rPr lang="lv-LV" b="1" dirty="0"/>
              <a:t>radītas 2 843 jaunas vietas </a:t>
            </a:r>
            <a:r>
              <a:rPr lang="lv-LV" dirty="0"/>
              <a:t>pašvaldību PII</a:t>
            </a:r>
          </a:p>
          <a:p>
            <a:pPr marL="323972" indent="-323972" algn="just">
              <a:buFont typeface="Arial" panose="020B0604020202020204" pitchFamily="34" charset="0"/>
              <a:buChar char="•"/>
            </a:pPr>
            <a:endParaRPr lang="lv-LV" dirty="0"/>
          </a:p>
          <a:p>
            <a:pPr marL="323972" indent="-323972" algn="just">
              <a:buFont typeface="Arial" panose="020B0604020202020204" pitchFamily="34" charset="0"/>
              <a:buChar char="•"/>
            </a:pPr>
            <a:r>
              <a:rPr lang="lv-LV" dirty="0"/>
              <a:t>Kopš 2023.gada pašvaldībām ir iespējas saņemt aizdevumus, lai veiktu investīcijas </a:t>
            </a:r>
            <a:r>
              <a:rPr lang="lv-LV" b="1" dirty="0"/>
              <a:t>esošās PII infrastruktūras attīstībā </a:t>
            </a:r>
            <a:r>
              <a:rPr lang="lv-LV" dirty="0"/>
              <a:t>(remontiem) – piešķirtais valsts budžeta aizdevumu kopējais apmērs – 15 592 271,33 </a:t>
            </a:r>
            <a:r>
              <a:rPr lang="lv-LV" i="1" dirty="0" err="1"/>
              <a:t>euro</a:t>
            </a:r>
            <a:r>
              <a:rPr lang="lv-LV" dirty="0"/>
              <a:t> - īstenojot 39 projektus kopumā investīcijas tika veiktas </a:t>
            </a:r>
            <a:r>
              <a:rPr lang="lv-LV" b="1" dirty="0"/>
              <a:t>100 pašvaldību PII</a:t>
            </a:r>
          </a:p>
          <a:p>
            <a:pPr marL="323972" indent="-323972" algn="just">
              <a:buFont typeface="Arial" panose="020B0604020202020204" pitchFamily="34" charset="0"/>
              <a:buChar char="•"/>
            </a:pPr>
            <a:endParaRPr lang="lv-LV" b="1" dirty="0"/>
          </a:p>
          <a:p>
            <a:pPr marL="323972" indent="-323972" algn="just">
              <a:buFont typeface="Arial" panose="020B0604020202020204" pitchFamily="34" charset="0"/>
              <a:buChar char="•"/>
            </a:pPr>
            <a:r>
              <a:rPr lang="lv-LV" dirty="0"/>
              <a:t>2025.gadā pašvaldības arī varēs saņemt aizdevumus – 2024.gada 17.decembra </a:t>
            </a:r>
            <a:r>
              <a:rPr lang="lv-LV" b="1" dirty="0"/>
              <a:t>MK noteikumu Nr.879 </a:t>
            </a:r>
            <a:r>
              <a:rPr lang="lv-LV" dirty="0"/>
              <a:t>“Noteikumi par kritērijiem un kārtību, kādā tiek izvērtēti pašvaldību investīciju projektu pieteikumi aizdevuma saņemšanai”</a:t>
            </a:r>
          </a:p>
          <a:p>
            <a:endParaRPr lang="lv-LV" dirty="0"/>
          </a:p>
        </p:txBody>
      </p:sp>
      <p:sp>
        <p:nvSpPr>
          <p:cNvPr id="6" name="Slide Number Placeholder 5">
            <a:extLst>
              <a:ext uri="{FF2B5EF4-FFF2-40B4-BE49-F238E27FC236}">
                <a16:creationId xmlns="" xmlns:a16="http://schemas.microsoft.com/office/drawing/2014/main" id="{982F6A32-F315-0E2B-54D0-A95CDDE813ED}"/>
              </a:ext>
            </a:extLst>
          </p:cNvPr>
          <p:cNvSpPr>
            <a:spLocks noGrp="1"/>
          </p:cNvSpPr>
          <p:nvPr>
            <p:ph type="sldNum" sz="quarter" idx="13"/>
          </p:nvPr>
        </p:nvSpPr>
        <p:spPr/>
        <p:txBody>
          <a:bodyPr/>
          <a:lstStyle/>
          <a:p>
            <a:pPr>
              <a:defRPr/>
            </a:pPr>
            <a:fld id="{CA50152C-A5AE-4037-8E77-C398DB665690}" type="slidenum">
              <a:rPr lang="en-US" altLang="en-US" smtClean="0"/>
              <a:pPr>
                <a:defRPr/>
              </a:pPr>
              <a:t>35</a:t>
            </a:fld>
            <a:endParaRPr lang="en-US" altLang="en-US"/>
          </a:p>
        </p:txBody>
      </p:sp>
      <p:sp>
        <p:nvSpPr>
          <p:cNvPr id="7" name="Google Shape;9900;p78">
            <a:extLst>
              <a:ext uri="{FF2B5EF4-FFF2-40B4-BE49-F238E27FC236}">
                <a16:creationId xmlns="" xmlns:a16="http://schemas.microsoft.com/office/drawing/2014/main" id="{7E3109CF-2C04-3895-48D2-409395CBF662}"/>
              </a:ext>
            </a:extLst>
          </p:cNvPr>
          <p:cNvSpPr/>
          <p:nvPr/>
        </p:nvSpPr>
        <p:spPr>
          <a:xfrm>
            <a:off x="579030" y="2081972"/>
            <a:ext cx="446606" cy="449242"/>
          </a:xfrm>
          <a:custGeom>
            <a:avLst/>
            <a:gdLst/>
            <a:ahLst/>
            <a:cxnLst/>
            <a:rect l="l" t="t" r="r" b="b"/>
            <a:pathLst>
              <a:path w="11689" h="11758" extrusionOk="0">
                <a:moveTo>
                  <a:pt x="8538" y="2747"/>
                </a:moveTo>
                <a:cubicBezTo>
                  <a:pt x="8727" y="2747"/>
                  <a:pt x="8853" y="2905"/>
                  <a:pt x="8853" y="3094"/>
                </a:cubicBezTo>
                <a:cubicBezTo>
                  <a:pt x="8885" y="3251"/>
                  <a:pt x="8727" y="3409"/>
                  <a:pt x="8538" y="3409"/>
                </a:cubicBezTo>
                <a:cubicBezTo>
                  <a:pt x="8444" y="3409"/>
                  <a:pt x="8381" y="3377"/>
                  <a:pt x="8286" y="3346"/>
                </a:cubicBezTo>
                <a:lnTo>
                  <a:pt x="8538" y="2747"/>
                </a:lnTo>
                <a:close/>
                <a:moveTo>
                  <a:pt x="3277" y="1581"/>
                </a:moveTo>
                <a:cubicBezTo>
                  <a:pt x="3844" y="1581"/>
                  <a:pt x="4316" y="2023"/>
                  <a:pt x="4316" y="2590"/>
                </a:cubicBezTo>
                <a:cubicBezTo>
                  <a:pt x="4316" y="3157"/>
                  <a:pt x="3844" y="3598"/>
                  <a:pt x="3277" y="3598"/>
                </a:cubicBezTo>
                <a:cubicBezTo>
                  <a:pt x="2741" y="3598"/>
                  <a:pt x="2269" y="3157"/>
                  <a:pt x="2269" y="2590"/>
                </a:cubicBezTo>
                <a:cubicBezTo>
                  <a:pt x="2269" y="1991"/>
                  <a:pt x="2741" y="1581"/>
                  <a:pt x="3277" y="1581"/>
                </a:cubicBezTo>
                <a:close/>
                <a:moveTo>
                  <a:pt x="9231" y="5457"/>
                </a:moveTo>
                <a:cubicBezTo>
                  <a:pt x="9672" y="5457"/>
                  <a:pt x="10050" y="5740"/>
                  <a:pt x="10208" y="6150"/>
                </a:cubicBezTo>
                <a:lnTo>
                  <a:pt x="8286" y="6150"/>
                </a:lnTo>
                <a:cubicBezTo>
                  <a:pt x="8412" y="5772"/>
                  <a:pt x="8759" y="5457"/>
                  <a:pt x="9231" y="5457"/>
                </a:cubicBezTo>
                <a:close/>
                <a:moveTo>
                  <a:pt x="10932" y="6843"/>
                </a:moveTo>
                <a:lnTo>
                  <a:pt x="10932" y="7504"/>
                </a:lnTo>
                <a:lnTo>
                  <a:pt x="5262" y="7504"/>
                </a:lnTo>
                <a:lnTo>
                  <a:pt x="5262" y="6843"/>
                </a:lnTo>
                <a:close/>
                <a:moveTo>
                  <a:pt x="3403" y="4291"/>
                </a:moveTo>
                <a:cubicBezTo>
                  <a:pt x="4064" y="4322"/>
                  <a:pt x="4631" y="4921"/>
                  <a:pt x="4631" y="5583"/>
                </a:cubicBezTo>
                <a:lnTo>
                  <a:pt x="4631" y="7725"/>
                </a:lnTo>
                <a:cubicBezTo>
                  <a:pt x="4348" y="7567"/>
                  <a:pt x="4033" y="7441"/>
                  <a:pt x="3686" y="7441"/>
                </a:cubicBezTo>
                <a:lnTo>
                  <a:pt x="3340" y="7441"/>
                </a:lnTo>
                <a:lnTo>
                  <a:pt x="3340" y="6402"/>
                </a:lnTo>
                <a:cubicBezTo>
                  <a:pt x="3340" y="6213"/>
                  <a:pt x="3182" y="6055"/>
                  <a:pt x="2962" y="6055"/>
                </a:cubicBezTo>
                <a:cubicBezTo>
                  <a:pt x="2773" y="6055"/>
                  <a:pt x="2615" y="6213"/>
                  <a:pt x="2615" y="6402"/>
                </a:cubicBezTo>
                <a:lnTo>
                  <a:pt x="2615" y="7788"/>
                </a:lnTo>
                <a:cubicBezTo>
                  <a:pt x="2615" y="7977"/>
                  <a:pt x="2773" y="8134"/>
                  <a:pt x="2962" y="8134"/>
                </a:cubicBezTo>
                <a:lnTo>
                  <a:pt x="3655" y="8134"/>
                </a:lnTo>
                <a:cubicBezTo>
                  <a:pt x="4064" y="8134"/>
                  <a:pt x="4474" y="8418"/>
                  <a:pt x="4600" y="8828"/>
                </a:cubicBezTo>
                <a:lnTo>
                  <a:pt x="1985" y="8828"/>
                </a:lnTo>
                <a:lnTo>
                  <a:pt x="1985" y="5583"/>
                </a:lnTo>
                <a:lnTo>
                  <a:pt x="2080" y="5583"/>
                </a:lnTo>
                <a:cubicBezTo>
                  <a:pt x="2080" y="5236"/>
                  <a:pt x="2237" y="4858"/>
                  <a:pt x="2458" y="4637"/>
                </a:cubicBezTo>
                <a:cubicBezTo>
                  <a:pt x="2741" y="4385"/>
                  <a:pt x="3056" y="4291"/>
                  <a:pt x="3403" y="4291"/>
                </a:cubicBezTo>
                <a:close/>
                <a:moveTo>
                  <a:pt x="1040" y="4795"/>
                </a:moveTo>
                <a:cubicBezTo>
                  <a:pt x="1229" y="4795"/>
                  <a:pt x="1418" y="4952"/>
                  <a:pt x="1418" y="5141"/>
                </a:cubicBezTo>
                <a:lnTo>
                  <a:pt x="1418" y="9174"/>
                </a:lnTo>
                <a:lnTo>
                  <a:pt x="1418" y="9300"/>
                </a:lnTo>
                <a:cubicBezTo>
                  <a:pt x="1449" y="9458"/>
                  <a:pt x="1575" y="9521"/>
                  <a:pt x="1733" y="9521"/>
                </a:cubicBezTo>
                <a:lnTo>
                  <a:pt x="5860" y="9521"/>
                </a:lnTo>
                <a:cubicBezTo>
                  <a:pt x="6049" y="9521"/>
                  <a:pt x="6175" y="9678"/>
                  <a:pt x="6175" y="9836"/>
                </a:cubicBezTo>
                <a:lnTo>
                  <a:pt x="6175" y="10938"/>
                </a:lnTo>
                <a:lnTo>
                  <a:pt x="693" y="10938"/>
                </a:lnTo>
                <a:lnTo>
                  <a:pt x="693" y="5141"/>
                </a:lnTo>
                <a:cubicBezTo>
                  <a:pt x="693" y="4952"/>
                  <a:pt x="851" y="4795"/>
                  <a:pt x="1040" y="4795"/>
                </a:cubicBezTo>
                <a:close/>
                <a:moveTo>
                  <a:pt x="7656" y="8197"/>
                </a:moveTo>
                <a:cubicBezTo>
                  <a:pt x="7971" y="8260"/>
                  <a:pt x="8254" y="8576"/>
                  <a:pt x="8254" y="8922"/>
                </a:cubicBezTo>
                <a:lnTo>
                  <a:pt x="8254" y="10938"/>
                </a:lnTo>
                <a:lnTo>
                  <a:pt x="6868" y="10938"/>
                </a:lnTo>
                <a:lnTo>
                  <a:pt x="6868" y="9836"/>
                </a:lnTo>
                <a:cubicBezTo>
                  <a:pt x="6868" y="9269"/>
                  <a:pt x="6396" y="8796"/>
                  <a:pt x="5860" y="8796"/>
                </a:cubicBezTo>
                <a:lnTo>
                  <a:pt x="5388" y="8796"/>
                </a:lnTo>
                <a:cubicBezTo>
                  <a:pt x="5356" y="8576"/>
                  <a:pt x="5230" y="8386"/>
                  <a:pt x="5104" y="8197"/>
                </a:cubicBezTo>
                <a:close/>
                <a:moveTo>
                  <a:pt x="9185" y="1"/>
                </a:moveTo>
                <a:cubicBezTo>
                  <a:pt x="9049" y="1"/>
                  <a:pt x="8908" y="88"/>
                  <a:pt x="8885" y="227"/>
                </a:cubicBezTo>
                <a:lnTo>
                  <a:pt x="6837" y="5078"/>
                </a:lnTo>
                <a:cubicBezTo>
                  <a:pt x="6774" y="5236"/>
                  <a:pt x="6837" y="5457"/>
                  <a:pt x="7026" y="5520"/>
                </a:cubicBezTo>
                <a:cubicBezTo>
                  <a:pt x="7089" y="5520"/>
                  <a:pt x="7120" y="5551"/>
                  <a:pt x="7152" y="5551"/>
                </a:cubicBezTo>
                <a:cubicBezTo>
                  <a:pt x="7278" y="5551"/>
                  <a:pt x="7435" y="5457"/>
                  <a:pt x="7467" y="5362"/>
                </a:cubicBezTo>
                <a:lnTo>
                  <a:pt x="8034" y="4039"/>
                </a:lnTo>
                <a:cubicBezTo>
                  <a:pt x="8191" y="4133"/>
                  <a:pt x="8349" y="4165"/>
                  <a:pt x="8538" y="4165"/>
                </a:cubicBezTo>
                <a:cubicBezTo>
                  <a:pt x="8664" y="4165"/>
                  <a:pt x="8759" y="4133"/>
                  <a:pt x="8885" y="4133"/>
                </a:cubicBezTo>
                <a:lnTo>
                  <a:pt x="8885" y="4921"/>
                </a:lnTo>
                <a:cubicBezTo>
                  <a:pt x="8223" y="5047"/>
                  <a:pt x="7719" y="5583"/>
                  <a:pt x="7561" y="6244"/>
                </a:cubicBezTo>
                <a:lnTo>
                  <a:pt x="5293" y="6244"/>
                </a:lnTo>
                <a:lnTo>
                  <a:pt x="5293" y="5709"/>
                </a:lnTo>
                <a:cubicBezTo>
                  <a:pt x="5293" y="4984"/>
                  <a:pt x="4915" y="4354"/>
                  <a:pt x="4348" y="4007"/>
                </a:cubicBezTo>
                <a:cubicBezTo>
                  <a:pt x="4757" y="3692"/>
                  <a:pt x="4978" y="3220"/>
                  <a:pt x="4978" y="2653"/>
                </a:cubicBezTo>
                <a:cubicBezTo>
                  <a:pt x="4978" y="1707"/>
                  <a:pt x="4253" y="983"/>
                  <a:pt x="3308" y="983"/>
                </a:cubicBezTo>
                <a:cubicBezTo>
                  <a:pt x="2363" y="983"/>
                  <a:pt x="1607" y="1707"/>
                  <a:pt x="1607" y="2653"/>
                </a:cubicBezTo>
                <a:cubicBezTo>
                  <a:pt x="1607" y="3220"/>
                  <a:pt x="1890" y="3724"/>
                  <a:pt x="2269" y="4039"/>
                </a:cubicBezTo>
                <a:cubicBezTo>
                  <a:pt x="2143" y="4133"/>
                  <a:pt x="2080" y="4196"/>
                  <a:pt x="1985" y="4291"/>
                </a:cubicBezTo>
                <a:cubicBezTo>
                  <a:pt x="1922" y="4354"/>
                  <a:pt x="1827" y="4448"/>
                  <a:pt x="1764" y="4543"/>
                </a:cubicBezTo>
                <a:cubicBezTo>
                  <a:pt x="1575" y="4354"/>
                  <a:pt x="1323" y="4228"/>
                  <a:pt x="1008" y="4228"/>
                </a:cubicBezTo>
                <a:cubicBezTo>
                  <a:pt x="473" y="4228"/>
                  <a:pt x="0" y="4700"/>
                  <a:pt x="0" y="5268"/>
                </a:cubicBezTo>
                <a:lnTo>
                  <a:pt x="0" y="11411"/>
                </a:lnTo>
                <a:cubicBezTo>
                  <a:pt x="0" y="11600"/>
                  <a:pt x="158" y="11758"/>
                  <a:pt x="347" y="11758"/>
                </a:cubicBezTo>
                <a:lnTo>
                  <a:pt x="8570" y="11758"/>
                </a:lnTo>
                <a:cubicBezTo>
                  <a:pt x="8759" y="11758"/>
                  <a:pt x="8916" y="11600"/>
                  <a:pt x="8916" y="11411"/>
                </a:cubicBezTo>
                <a:lnTo>
                  <a:pt x="8916" y="9048"/>
                </a:lnTo>
                <a:cubicBezTo>
                  <a:pt x="8916" y="8765"/>
                  <a:pt x="8853" y="8544"/>
                  <a:pt x="8727" y="8292"/>
                </a:cubicBezTo>
                <a:lnTo>
                  <a:pt x="11342" y="8292"/>
                </a:lnTo>
                <a:cubicBezTo>
                  <a:pt x="11531" y="8292"/>
                  <a:pt x="11689" y="8134"/>
                  <a:pt x="11689" y="7945"/>
                </a:cubicBezTo>
                <a:lnTo>
                  <a:pt x="11689" y="6559"/>
                </a:lnTo>
                <a:cubicBezTo>
                  <a:pt x="11689" y="6339"/>
                  <a:pt x="11531" y="6181"/>
                  <a:pt x="11310" y="6181"/>
                </a:cubicBezTo>
                <a:lnTo>
                  <a:pt x="10901" y="6181"/>
                </a:lnTo>
                <a:cubicBezTo>
                  <a:pt x="10775" y="5520"/>
                  <a:pt x="10239" y="4984"/>
                  <a:pt x="9546" y="4826"/>
                </a:cubicBezTo>
                <a:lnTo>
                  <a:pt x="9546" y="3094"/>
                </a:lnTo>
                <a:cubicBezTo>
                  <a:pt x="9546" y="2621"/>
                  <a:pt x="9231" y="2243"/>
                  <a:pt x="8790" y="2117"/>
                </a:cubicBezTo>
                <a:lnTo>
                  <a:pt x="9515" y="447"/>
                </a:lnTo>
                <a:cubicBezTo>
                  <a:pt x="9578" y="290"/>
                  <a:pt x="9515" y="69"/>
                  <a:pt x="9326" y="38"/>
                </a:cubicBezTo>
                <a:cubicBezTo>
                  <a:pt x="9283" y="12"/>
                  <a:pt x="9234" y="1"/>
                  <a:pt x="9185" y="1"/>
                </a:cubicBezTo>
                <a:close/>
              </a:path>
            </a:pathLst>
          </a:custGeom>
          <a:solidFill>
            <a:srgbClr val="29702A"/>
          </a:solidFill>
          <a:ln>
            <a:noFill/>
          </a:ln>
        </p:spPr>
        <p:txBody>
          <a:bodyPr spcFirstLastPara="1" wrap="square" lIns="115170" tIns="115170" rIns="115170" bIns="115170" anchor="ctr" anchorCtr="0">
            <a:noAutofit/>
          </a:bodyPr>
          <a:lstStyle/>
          <a:p>
            <a:endParaRPr sz="2142"/>
          </a:p>
        </p:txBody>
      </p:sp>
      <p:grpSp>
        <p:nvGrpSpPr>
          <p:cNvPr id="8" name="Google Shape;9939;p78">
            <a:extLst>
              <a:ext uri="{FF2B5EF4-FFF2-40B4-BE49-F238E27FC236}">
                <a16:creationId xmlns="" xmlns:a16="http://schemas.microsoft.com/office/drawing/2014/main" id="{2070D290-7B3C-C71F-6505-F78010855621}"/>
              </a:ext>
            </a:extLst>
          </p:cNvPr>
          <p:cNvGrpSpPr/>
          <p:nvPr/>
        </p:nvGrpSpPr>
        <p:grpSpPr>
          <a:xfrm>
            <a:off x="579030" y="3465280"/>
            <a:ext cx="462271" cy="444389"/>
            <a:chOff x="-31889075" y="2658950"/>
            <a:chExt cx="302475" cy="290775"/>
          </a:xfrm>
          <a:solidFill>
            <a:srgbClr val="29702A"/>
          </a:solidFill>
        </p:grpSpPr>
        <p:sp>
          <p:nvSpPr>
            <p:cNvPr id="9" name="Google Shape;9940;p78">
              <a:extLst>
                <a:ext uri="{FF2B5EF4-FFF2-40B4-BE49-F238E27FC236}">
                  <a16:creationId xmlns="" xmlns:a16="http://schemas.microsoft.com/office/drawing/2014/main" id="{A9770987-74EB-2023-5D15-69DE67C07FA8}"/>
                </a:ext>
              </a:extLst>
            </p:cNvPr>
            <p:cNvSpPr/>
            <p:nvPr/>
          </p:nvSpPr>
          <p:spPr>
            <a:xfrm>
              <a:off x="-31889075" y="2658950"/>
              <a:ext cx="302475" cy="290775"/>
            </a:xfrm>
            <a:custGeom>
              <a:avLst/>
              <a:gdLst/>
              <a:ahLst/>
              <a:cxnLst/>
              <a:rect l="l" t="t" r="r" b="b"/>
              <a:pathLst>
                <a:path w="12099" h="11631" extrusionOk="0">
                  <a:moveTo>
                    <a:pt x="10555" y="712"/>
                  </a:moveTo>
                  <a:lnTo>
                    <a:pt x="11153" y="1310"/>
                  </a:lnTo>
                  <a:lnTo>
                    <a:pt x="10051" y="3138"/>
                  </a:lnTo>
                  <a:lnTo>
                    <a:pt x="8728" y="1814"/>
                  </a:lnTo>
                  <a:lnTo>
                    <a:pt x="10555" y="712"/>
                  </a:lnTo>
                  <a:close/>
                  <a:moveTo>
                    <a:pt x="8665" y="2696"/>
                  </a:moveTo>
                  <a:lnTo>
                    <a:pt x="9137" y="3169"/>
                  </a:lnTo>
                  <a:lnTo>
                    <a:pt x="7278" y="4996"/>
                  </a:lnTo>
                  <a:lnTo>
                    <a:pt x="6806" y="4524"/>
                  </a:lnTo>
                  <a:lnTo>
                    <a:pt x="8665" y="2696"/>
                  </a:lnTo>
                  <a:close/>
                  <a:moveTo>
                    <a:pt x="3022" y="640"/>
                  </a:moveTo>
                  <a:cubicBezTo>
                    <a:pt x="3549" y="640"/>
                    <a:pt x="4066" y="847"/>
                    <a:pt x="4443" y="1247"/>
                  </a:cubicBezTo>
                  <a:cubicBezTo>
                    <a:pt x="5010" y="1783"/>
                    <a:pt x="5199" y="2602"/>
                    <a:pt x="4915" y="3358"/>
                  </a:cubicBezTo>
                  <a:cubicBezTo>
                    <a:pt x="4884" y="3484"/>
                    <a:pt x="4915" y="3642"/>
                    <a:pt x="5010" y="3705"/>
                  </a:cubicBezTo>
                  <a:lnTo>
                    <a:pt x="8160" y="6855"/>
                  </a:lnTo>
                  <a:cubicBezTo>
                    <a:pt x="8208" y="6926"/>
                    <a:pt x="8308" y="6961"/>
                    <a:pt x="8409" y="6961"/>
                  </a:cubicBezTo>
                  <a:cubicBezTo>
                    <a:pt x="8442" y="6961"/>
                    <a:pt x="8476" y="6957"/>
                    <a:pt x="8507" y="6950"/>
                  </a:cubicBezTo>
                  <a:cubicBezTo>
                    <a:pt x="8741" y="6862"/>
                    <a:pt x="8981" y="6819"/>
                    <a:pt x="9217" y="6819"/>
                  </a:cubicBezTo>
                  <a:cubicBezTo>
                    <a:pt x="9743" y="6819"/>
                    <a:pt x="10248" y="7031"/>
                    <a:pt x="10618" y="7422"/>
                  </a:cubicBezTo>
                  <a:cubicBezTo>
                    <a:pt x="11153" y="7926"/>
                    <a:pt x="11342" y="8682"/>
                    <a:pt x="11153" y="9375"/>
                  </a:cubicBezTo>
                  <a:lnTo>
                    <a:pt x="10240" y="8493"/>
                  </a:lnTo>
                  <a:cubicBezTo>
                    <a:pt x="10035" y="8289"/>
                    <a:pt x="9767" y="8186"/>
                    <a:pt x="9503" y="8186"/>
                  </a:cubicBezTo>
                  <a:cubicBezTo>
                    <a:pt x="9240" y="8186"/>
                    <a:pt x="8980" y="8289"/>
                    <a:pt x="8791" y="8493"/>
                  </a:cubicBezTo>
                  <a:cubicBezTo>
                    <a:pt x="8381" y="8871"/>
                    <a:pt x="8381" y="9533"/>
                    <a:pt x="8791" y="9943"/>
                  </a:cubicBezTo>
                  <a:lnTo>
                    <a:pt x="9673" y="10856"/>
                  </a:lnTo>
                  <a:cubicBezTo>
                    <a:pt x="9498" y="10904"/>
                    <a:pt x="9318" y="10928"/>
                    <a:pt x="9140" y="10928"/>
                  </a:cubicBezTo>
                  <a:cubicBezTo>
                    <a:pt x="8614" y="10928"/>
                    <a:pt x="8096" y="10721"/>
                    <a:pt x="7719" y="10321"/>
                  </a:cubicBezTo>
                  <a:cubicBezTo>
                    <a:pt x="7152" y="9785"/>
                    <a:pt x="6963" y="8966"/>
                    <a:pt x="7247" y="8210"/>
                  </a:cubicBezTo>
                  <a:cubicBezTo>
                    <a:pt x="7278" y="8084"/>
                    <a:pt x="7247" y="7926"/>
                    <a:pt x="7152" y="7863"/>
                  </a:cubicBezTo>
                  <a:lnTo>
                    <a:pt x="4002" y="4713"/>
                  </a:lnTo>
                  <a:cubicBezTo>
                    <a:pt x="3960" y="4629"/>
                    <a:pt x="3876" y="4587"/>
                    <a:pt x="3787" y="4587"/>
                  </a:cubicBezTo>
                  <a:cubicBezTo>
                    <a:pt x="3743" y="4587"/>
                    <a:pt x="3697" y="4597"/>
                    <a:pt x="3655" y="4618"/>
                  </a:cubicBezTo>
                  <a:cubicBezTo>
                    <a:pt x="3421" y="4706"/>
                    <a:pt x="3181" y="4749"/>
                    <a:pt x="2945" y="4749"/>
                  </a:cubicBezTo>
                  <a:cubicBezTo>
                    <a:pt x="2419" y="4749"/>
                    <a:pt x="1914" y="4537"/>
                    <a:pt x="1544" y="4146"/>
                  </a:cubicBezTo>
                  <a:cubicBezTo>
                    <a:pt x="1009" y="3642"/>
                    <a:pt x="820" y="2885"/>
                    <a:pt x="1009" y="2192"/>
                  </a:cubicBezTo>
                  <a:lnTo>
                    <a:pt x="1009" y="2192"/>
                  </a:lnTo>
                  <a:lnTo>
                    <a:pt x="1922" y="3075"/>
                  </a:lnTo>
                  <a:cubicBezTo>
                    <a:pt x="2127" y="3279"/>
                    <a:pt x="2395" y="3382"/>
                    <a:pt x="2659" y="3382"/>
                  </a:cubicBezTo>
                  <a:cubicBezTo>
                    <a:pt x="2923" y="3382"/>
                    <a:pt x="3183" y="3279"/>
                    <a:pt x="3372" y="3075"/>
                  </a:cubicBezTo>
                  <a:cubicBezTo>
                    <a:pt x="3781" y="2696"/>
                    <a:pt x="3781" y="2035"/>
                    <a:pt x="3372" y="1625"/>
                  </a:cubicBezTo>
                  <a:lnTo>
                    <a:pt x="2490" y="712"/>
                  </a:lnTo>
                  <a:cubicBezTo>
                    <a:pt x="2665" y="664"/>
                    <a:pt x="2844" y="640"/>
                    <a:pt x="3022" y="640"/>
                  </a:cubicBezTo>
                  <a:close/>
                  <a:moveTo>
                    <a:pt x="4380" y="6036"/>
                  </a:moveTo>
                  <a:lnTo>
                    <a:pt x="5829" y="7485"/>
                  </a:lnTo>
                  <a:lnTo>
                    <a:pt x="2679" y="10636"/>
                  </a:lnTo>
                  <a:cubicBezTo>
                    <a:pt x="2474" y="10840"/>
                    <a:pt x="2206" y="10943"/>
                    <a:pt x="1942" y="10943"/>
                  </a:cubicBezTo>
                  <a:cubicBezTo>
                    <a:pt x="1678" y="10943"/>
                    <a:pt x="1418" y="10840"/>
                    <a:pt x="1229" y="10636"/>
                  </a:cubicBezTo>
                  <a:cubicBezTo>
                    <a:pt x="820" y="10226"/>
                    <a:pt x="820" y="9596"/>
                    <a:pt x="1229" y="9186"/>
                  </a:cubicBezTo>
                  <a:lnTo>
                    <a:pt x="4380" y="6036"/>
                  </a:lnTo>
                  <a:close/>
                  <a:moveTo>
                    <a:pt x="2915" y="1"/>
                  </a:moveTo>
                  <a:cubicBezTo>
                    <a:pt x="2465" y="1"/>
                    <a:pt x="2014" y="112"/>
                    <a:pt x="1607" y="334"/>
                  </a:cubicBezTo>
                  <a:cubicBezTo>
                    <a:pt x="1544" y="365"/>
                    <a:pt x="1450" y="491"/>
                    <a:pt x="1450" y="554"/>
                  </a:cubicBezTo>
                  <a:cubicBezTo>
                    <a:pt x="1450" y="680"/>
                    <a:pt x="1481" y="775"/>
                    <a:pt x="1544" y="838"/>
                  </a:cubicBezTo>
                  <a:lnTo>
                    <a:pt x="2836" y="2129"/>
                  </a:lnTo>
                  <a:cubicBezTo>
                    <a:pt x="2962" y="2255"/>
                    <a:pt x="2962" y="2507"/>
                    <a:pt x="2836" y="2602"/>
                  </a:cubicBezTo>
                  <a:cubicBezTo>
                    <a:pt x="2773" y="2665"/>
                    <a:pt x="2686" y="2696"/>
                    <a:pt x="2600" y="2696"/>
                  </a:cubicBezTo>
                  <a:cubicBezTo>
                    <a:pt x="2513" y="2696"/>
                    <a:pt x="2427" y="2665"/>
                    <a:pt x="2364" y="2602"/>
                  </a:cubicBezTo>
                  <a:lnTo>
                    <a:pt x="1072" y="1310"/>
                  </a:lnTo>
                  <a:cubicBezTo>
                    <a:pt x="1001" y="1239"/>
                    <a:pt x="912" y="1204"/>
                    <a:pt x="846" y="1204"/>
                  </a:cubicBezTo>
                  <a:cubicBezTo>
                    <a:pt x="824" y="1204"/>
                    <a:pt x="804" y="1208"/>
                    <a:pt x="788" y="1216"/>
                  </a:cubicBezTo>
                  <a:cubicBezTo>
                    <a:pt x="662" y="1216"/>
                    <a:pt x="599" y="1310"/>
                    <a:pt x="536" y="1373"/>
                  </a:cubicBezTo>
                  <a:cubicBezTo>
                    <a:pt x="1" y="2413"/>
                    <a:pt x="127" y="3736"/>
                    <a:pt x="1009" y="4618"/>
                  </a:cubicBezTo>
                  <a:cubicBezTo>
                    <a:pt x="1549" y="5135"/>
                    <a:pt x="2230" y="5407"/>
                    <a:pt x="2934" y="5407"/>
                  </a:cubicBezTo>
                  <a:cubicBezTo>
                    <a:pt x="3173" y="5407"/>
                    <a:pt x="3415" y="5375"/>
                    <a:pt x="3655" y="5311"/>
                  </a:cubicBezTo>
                  <a:lnTo>
                    <a:pt x="3907" y="5563"/>
                  </a:lnTo>
                  <a:lnTo>
                    <a:pt x="757" y="8714"/>
                  </a:lnTo>
                  <a:cubicBezTo>
                    <a:pt x="64" y="9344"/>
                    <a:pt x="64" y="10447"/>
                    <a:pt x="757" y="11108"/>
                  </a:cubicBezTo>
                  <a:cubicBezTo>
                    <a:pt x="1088" y="11455"/>
                    <a:pt x="1521" y="11628"/>
                    <a:pt x="1954" y="11628"/>
                  </a:cubicBezTo>
                  <a:cubicBezTo>
                    <a:pt x="2387" y="11628"/>
                    <a:pt x="2820" y="11455"/>
                    <a:pt x="3151" y="11108"/>
                  </a:cubicBezTo>
                  <a:lnTo>
                    <a:pt x="6302" y="7958"/>
                  </a:lnTo>
                  <a:lnTo>
                    <a:pt x="6522" y="8210"/>
                  </a:lnTo>
                  <a:cubicBezTo>
                    <a:pt x="6302" y="9155"/>
                    <a:pt x="6522" y="10132"/>
                    <a:pt x="7247" y="10825"/>
                  </a:cubicBezTo>
                  <a:cubicBezTo>
                    <a:pt x="7765" y="11362"/>
                    <a:pt x="8469" y="11630"/>
                    <a:pt x="9169" y="11630"/>
                  </a:cubicBezTo>
                  <a:cubicBezTo>
                    <a:pt x="9618" y="11630"/>
                    <a:pt x="10066" y="11519"/>
                    <a:pt x="10460" y="11297"/>
                  </a:cubicBezTo>
                  <a:cubicBezTo>
                    <a:pt x="10555" y="11266"/>
                    <a:pt x="10618" y="11140"/>
                    <a:pt x="10618" y="11077"/>
                  </a:cubicBezTo>
                  <a:cubicBezTo>
                    <a:pt x="10618" y="11014"/>
                    <a:pt x="10586" y="10888"/>
                    <a:pt x="10555" y="10793"/>
                  </a:cubicBezTo>
                  <a:lnTo>
                    <a:pt x="9263" y="9501"/>
                  </a:lnTo>
                  <a:cubicBezTo>
                    <a:pt x="9137" y="9375"/>
                    <a:pt x="9137" y="9155"/>
                    <a:pt x="9263" y="9029"/>
                  </a:cubicBezTo>
                  <a:cubicBezTo>
                    <a:pt x="9310" y="8966"/>
                    <a:pt x="9397" y="8934"/>
                    <a:pt x="9488" y="8934"/>
                  </a:cubicBezTo>
                  <a:cubicBezTo>
                    <a:pt x="9578" y="8934"/>
                    <a:pt x="9673" y="8966"/>
                    <a:pt x="9736" y="9029"/>
                  </a:cubicBezTo>
                  <a:lnTo>
                    <a:pt x="11027" y="10321"/>
                  </a:lnTo>
                  <a:cubicBezTo>
                    <a:pt x="11075" y="10392"/>
                    <a:pt x="11157" y="10427"/>
                    <a:pt x="11236" y="10427"/>
                  </a:cubicBezTo>
                  <a:cubicBezTo>
                    <a:pt x="11262" y="10427"/>
                    <a:pt x="11287" y="10423"/>
                    <a:pt x="11311" y="10415"/>
                  </a:cubicBezTo>
                  <a:cubicBezTo>
                    <a:pt x="11405" y="10415"/>
                    <a:pt x="11500" y="10321"/>
                    <a:pt x="11532" y="10258"/>
                  </a:cubicBezTo>
                  <a:cubicBezTo>
                    <a:pt x="12099" y="9218"/>
                    <a:pt x="11973" y="7895"/>
                    <a:pt x="11059" y="7013"/>
                  </a:cubicBezTo>
                  <a:cubicBezTo>
                    <a:pt x="10542" y="6496"/>
                    <a:pt x="9850" y="6224"/>
                    <a:pt x="9139" y="6224"/>
                  </a:cubicBezTo>
                  <a:cubicBezTo>
                    <a:pt x="8897" y="6224"/>
                    <a:pt x="8653" y="6255"/>
                    <a:pt x="8413" y="6320"/>
                  </a:cubicBezTo>
                  <a:lnTo>
                    <a:pt x="7719" y="5595"/>
                  </a:lnTo>
                  <a:lnTo>
                    <a:pt x="9578" y="3736"/>
                  </a:lnTo>
                  <a:lnTo>
                    <a:pt x="9799" y="3988"/>
                  </a:lnTo>
                  <a:cubicBezTo>
                    <a:pt x="9867" y="4056"/>
                    <a:pt x="9958" y="4089"/>
                    <a:pt x="10051" y="4089"/>
                  </a:cubicBezTo>
                  <a:cubicBezTo>
                    <a:pt x="10172" y="4089"/>
                    <a:pt x="10294" y="4032"/>
                    <a:pt x="10366" y="3925"/>
                  </a:cubicBezTo>
                  <a:lnTo>
                    <a:pt x="11815" y="1499"/>
                  </a:lnTo>
                  <a:cubicBezTo>
                    <a:pt x="11878" y="1373"/>
                    <a:pt x="11878" y="1184"/>
                    <a:pt x="11784" y="1090"/>
                  </a:cubicBezTo>
                  <a:lnTo>
                    <a:pt x="10775" y="82"/>
                  </a:lnTo>
                  <a:cubicBezTo>
                    <a:pt x="10723" y="30"/>
                    <a:pt x="10652" y="6"/>
                    <a:pt x="10573" y="6"/>
                  </a:cubicBezTo>
                  <a:cubicBezTo>
                    <a:pt x="10507" y="6"/>
                    <a:pt x="10437" y="22"/>
                    <a:pt x="10366" y="50"/>
                  </a:cubicBezTo>
                  <a:lnTo>
                    <a:pt x="7940" y="1499"/>
                  </a:lnTo>
                  <a:cubicBezTo>
                    <a:pt x="7751" y="1625"/>
                    <a:pt x="7719" y="1909"/>
                    <a:pt x="7877" y="2066"/>
                  </a:cubicBezTo>
                  <a:lnTo>
                    <a:pt x="8097" y="2287"/>
                  </a:lnTo>
                  <a:lnTo>
                    <a:pt x="6270" y="4146"/>
                  </a:lnTo>
                  <a:lnTo>
                    <a:pt x="5546" y="3421"/>
                  </a:lnTo>
                  <a:cubicBezTo>
                    <a:pt x="5798" y="2476"/>
                    <a:pt x="5546" y="1499"/>
                    <a:pt x="4852" y="806"/>
                  </a:cubicBezTo>
                  <a:cubicBezTo>
                    <a:pt x="4315" y="269"/>
                    <a:pt x="3615" y="1"/>
                    <a:pt x="2915" y="1"/>
                  </a:cubicBezTo>
                  <a:close/>
                </a:path>
              </a:pathLst>
            </a:custGeom>
            <a:grpFill/>
            <a:ln>
              <a:noFill/>
            </a:ln>
          </p:spPr>
          <p:txBody>
            <a:bodyPr spcFirstLastPara="1" wrap="square" lIns="115170" tIns="115170" rIns="115170" bIns="115170" anchor="ctr" anchorCtr="0">
              <a:noAutofit/>
            </a:bodyPr>
            <a:lstStyle/>
            <a:p>
              <a:endParaRPr sz="2142"/>
            </a:p>
          </p:txBody>
        </p:sp>
        <p:sp>
          <p:nvSpPr>
            <p:cNvPr id="10" name="Google Shape;9941;p78">
              <a:extLst>
                <a:ext uri="{FF2B5EF4-FFF2-40B4-BE49-F238E27FC236}">
                  <a16:creationId xmlns="" xmlns:a16="http://schemas.microsoft.com/office/drawing/2014/main" id="{9FCB0511-43D0-2081-A906-1795E6ED8A18}"/>
                </a:ext>
              </a:extLst>
            </p:cNvPr>
            <p:cNvSpPr/>
            <p:nvPr/>
          </p:nvSpPr>
          <p:spPr>
            <a:xfrm>
              <a:off x="-31838650" y="2838200"/>
              <a:ext cx="70100" cy="68550"/>
            </a:xfrm>
            <a:custGeom>
              <a:avLst/>
              <a:gdLst/>
              <a:ahLst/>
              <a:cxnLst/>
              <a:rect l="l" t="t" r="r" b="b"/>
              <a:pathLst>
                <a:path w="2804" h="2742" extrusionOk="0">
                  <a:moveTo>
                    <a:pt x="2430" y="0"/>
                  </a:moveTo>
                  <a:cubicBezTo>
                    <a:pt x="2339" y="0"/>
                    <a:pt x="2253" y="32"/>
                    <a:pt x="2205" y="95"/>
                  </a:cubicBezTo>
                  <a:lnTo>
                    <a:pt x="95" y="2174"/>
                  </a:lnTo>
                  <a:cubicBezTo>
                    <a:pt x="0" y="2300"/>
                    <a:pt x="0" y="2521"/>
                    <a:pt x="95" y="2647"/>
                  </a:cubicBezTo>
                  <a:cubicBezTo>
                    <a:pt x="158" y="2710"/>
                    <a:pt x="236" y="2741"/>
                    <a:pt x="319" y="2741"/>
                  </a:cubicBezTo>
                  <a:cubicBezTo>
                    <a:pt x="402" y="2741"/>
                    <a:pt x="488" y="2710"/>
                    <a:pt x="567" y="2647"/>
                  </a:cubicBezTo>
                  <a:lnTo>
                    <a:pt x="2678" y="567"/>
                  </a:lnTo>
                  <a:cubicBezTo>
                    <a:pt x="2804" y="441"/>
                    <a:pt x="2804" y="221"/>
                    <a:pt x="2678" y="95"/>
                  </a:cubicBezTo>
                  <a:cubicBezTo>
                    <a:pt x="2615" y="32"/>
                    <a:pt x="2520" y="0"/>
                    <a:pt x="2430" y="0"/>
                  </a:cubicBezTo>
                  <a:close/>
                </a:path>
              </a:pathLst>
            </a:custGeom>
            <a:grpFill/>
            <a:ln>
              <a:noFill/>
            </a:ln>
          </p:spPr>
          <p:txBody>
            <a:bodyPr spcFirstLastPara="1" wrap="square" lIns="115170" tIns="115170" rIns="115170" bIns="115170" anchor="ctr" anchorCtr="0">
              <a:noAutofit/>
            </a:bodyPr>
            <a:lstStyle/>
            <a:p>
              <a:endParaRPr sz="2142"/>
            </a:p>
          </p:txBody>
        </p:sp>
      </p:grpSp>
      <p:grpSp>
        <p:nvGrpSpPr>
          <p:cNvPr id="11" name="Google Shape;9607;p77">
            <a:extLst>
              <a:ext uri="{FF2B5EF4-FFF2-40B4-BE49-F238E27FC236}">
                <a16:creationId xmlns="" xmlns:a16="http://schemas.microsoft.com/office/drawing/2014/main" id="{FBE07FAB-3DDD-E3AF-347D-AB2D41C94D07}"/>
              </a:ext>
            </a:extLst>
          </p:cNvPr>
          <p:cNvGrpSpPr/>
          <p:nvPr/>
        </p:nvGrpSpPr>
        <p:grpSpPr>
          <a:xfrm>
            <a:off x="531382" y="4843734"/>
            <a:ext cx="463692" cy="421253"/>
            <a:chOff x="-62518200" y="2692475"/>
            <a:chExt cx="318225" cy="289100"/>
          </a:xfrm>
          <a:solidFill>
            <a:srgbClr val="29702A"/>
          </a:solidFill>
        </p:grpSpPr>
        <p:sp>
          <p:nvSpPr>
            <p:cNvPr id="12" name="Google Shape;9608;p77">
              <a:extLst>
                <a:ext uri="{FF2B5EF4-FFF2-40B4-BE49-F238E27FC236}">
                  <a16:creationId xmlns="" xmlns:a16="http://schemas.microsoft.com/office/drawing/2014/main" id="{37C6FDE2-2592-1D83-9246-76DEB5380AE8}"/>
                </a:ext>
              </a:extLst>
            </p:cNvPr>
            <p:cNvSpPr/>
            <p:nvPr/>
          </p:nvSpPr>
          <p:spPr>
            <a:xfrm>
              <a:off x="-62518200" y="2692475"/>
              <a:ext cx="318225" cy="289100"/>
            </a:xfrm>
            <a:custGeom>
              <a:avLst/>
              <a:gdLst/>
              <a:ahLst/>
              <a:cxnLst/>
              <a:rect l="l" t="t" r="r" b="b"/>
              <a:pathLst>
                <a:path w="12729" h="11564" extrusionOk="0">
                  <a:moveTo>
                    <a:pt x="3750" y="851"/>
                  </a:moveTo>
                  <a:cubicBezTo>
                    <a:pt x="5420" y="851"/>
                    <a:pt x="6617" y="1513"/>
                    <a:pt x="6617" y="2112"/>
                  </a:cubicBezTo>
                  <a:cubicBezTo>
                    <a:pt x="6617" y="2679"/>
                    <a:pt x="5420" y="3309"/>
                    <a:pt x="3750" y="3309"/>
                  </a:cubicBezTo>
                  <a:cubicBezTo>
                    <a:pt x="2206" y="3309"/>
                    <a:pt x="851" y="2679"/>
                    <a:pt x="851" y="2112"/>
                  </a:cubicBezTo>
                  <a:cubicBezTo>
                    <a:pt x="851" y="1481"/>
                    <a:pt x="2112" y="851"/>
                    <a:pt x="3750" y="851"/>
                  </a:cubicBezTo>
                  <a:close/>
                  <a:moveTo>
                    <a:pt x="6617" y="3403"/>
                  </a:moveTo>
                  <a:lnTo>
                    <a:pt x="6617" y="3781"/>
                  </a:lnTo>
                  <a:cubicBezTo>
                    <a:pt x="5829" y="4222"/>
                    <a:pt x="5199" y="4884"/>
                    <a:pt x="4821" y="5672"/>
                  </a:cubicBezTo>
                  <a:cubicBezTo>
                    <a:pt x="4475" y="5766"/>
                    <a:pt x="4096" y="5766"/>
                    <a:pt x="3750" y="5766"/>
                  </a:cubicBezTo>
                  <a:cubicBezTo>
                    <a:pt x="2206" y="5766"/>
                    <a:pt x="851" y="5136"/>
                    <a:pt x="851" y="4506"/>
                  </a:cubicBezTo>
                  <a:lnTo>
                    <a:pt x="851" y="3403"/>
                  </a:lnTo>
                  <a:cubicBezTo>
                    <a:pt x="1639" y="3939"/>
                    <a:pt x="2742" y="4159"/>
                    <a:pt x="3750" y="4159"/>
                  </a:cubicBezTo>
                  <a:cubicBezTo>
                    <a:pt x="4727" y="4159"/>
                    <a:pt x="5829" y="3939"/>
                    <a:pt x="6617" y="3403"/>
                  </a:cubicBezTo>
                  <a:close/>
                  <a:moveTo>
                    <a:pt x="883" y="5913"/>
                  </a:moveTo>
                  <a:cubicBezTo>
                    <a:pt x="1396" y="6254"/>
                    <a:pt x="2361" y="6617"/>
                    <a:pt x="3750" y="6617"/>
                  </a:cubicBezTo>
                  <a:cubicBezTo>
                    <a:pt x="4033" y="6617"/>
                    <a:pt x="4254" y="6617"/>
                    <a:pt x="4538" y="6585"/>
                  </a:cubicBezTo>
                  <a:lnTo>
                    <a:pt x="4538" y="6585"/>
                  </a:lnTo>
                  <a:cubicBezTo>
                    <a:pt x="4475" y="6869"/>
                    <a:pt x="4475" y="7184"/>
                    <a:pt x="4475" y="7467"/>
                  </a:cubicBezTo>
                  <a:cubicBezTo>
                    <a:pt x="4475" y="7719"/>
                    <a:pt x="4506" y="7971"/>
                    <a:pt x="4538" y="8255"/>
                  </a:cubicBezTo>
                  <a:cubicBezTo>
                    <a:pt x="4317" y="8287"/>
                    <a:pt x="4033" y="8287"/>
                    <a:pt x="3781" y="8287"/>
                  </a:cubicBezTo>
                  <a:cubicBezTo>
                    <a:pt x="2269" y="8287"/>
                    <a:pt x="883" y="7656"/>
                    <a:pt x="883" y="7026"/>
                  </a:cubicBezTo>
                  <a:lnTo>
                    <a:pt x="883" y="5913"/>
                  </a:lnTo>
                  <a:close/>
                  <a:moveTo>
                    <a:pt x="851" y="8350"/>
                  </a:moveTo>
                  <a:cubicBezTo>
                    <a:pt x="1639" y="8917"/>
                    <a:pt x="2773" y="9106"/>
                    <a:pt x="3750" y="9106"/>
                  </a:cubicBezTo>
                  <a:cubicBezTo>
                    <a:pt x="4096" y="9106"/>
                    <a:pt x="4412" y="9074"/>
                    <a:pt x="4727" y="9043"/>
                  </a:cubicBezTo>
                  <a:cubicBezTo>
                    <a:pt x="4979" y="9547"/>
                    <a:pt x="5294" y="10019"/>
                    <a:pt x="5672" y="10397"/>
                  </a:cubicBezTo>
                  <a:cubicBezTo>
                    <a:pt x="5136" y="10649"/>
                    <a:pt x="4475" y="10775"/>
                    <a:pt x="3750" y="10775"/>
                  </a:cubicBezTo>
                  <a:cubicBezTo>
                    <a:pt x="2112" y="10775"/>
                    <a:pt x="851" y="10082"/>
                    <a:pt x="851" y="9547"/>
                  </a:cubicBezTo>
                  <a:lnTo>
                    <a:pt x="851" y="8350"/>
                  </a:lnTo>
                  <a:close/>
                  <a:moveTo>
                    <a:pt x="8570" y="4159"/>
                  </a:moveTo>
                  <a:cubicBezTo>
                    <a:pt x="10366" y="4159"/>
                    <a:pt x="11878" y="5640"/>
                    <a:pt x="11878" y="7467"/>
                  </a:cubicBezTo>
                  <a:cubicBezTo>
                    <a:pt x="11878" y="9263"/>
                    <a:pt x="10366" y="10775"/>
                    <a:pt x="8570" y="10775"/>
                  </a:cubicBezTo>
                  <a:cubicBezTo>
                    <a:pt x="6743" y="10775"/>
                    <a:pt x="5262" y="9263"/>
                    <a:pt x="5262" y="7467"/>
                  </a:cubicBezTo>
                  <a:cubicBezTo>
                    <a:pt x="5262" y="5609"/>
                    <a:pt x="6743" y="4159"/>
                    <a:pt x="8570" y="4159"/>
                  </a:cubicBezTo>
                  <a:close/>
                  <a:moveTo>
                    <a:pt x="3781" y="1"/>
                  </a:moveTo>
                  <a:cubicBezTo>
                    <a:pt x="1797" y="1"/>
                    <a:pt x="64" y="851"/>
                    <a:pt x="64" y="2112"/>
                  </a:cubicBezTo>
                  <a:lnTo>
                    <a:pt x="64" y="9547"/>
                  </a:lnTo>
                  <a:cubicBezTo>
                    <a:pt x="1" y="10082"/>
                    <a:pt x="442" y="10649"/>
                    <a:pt x="1230" y="11027"/>
                  </a:cubicBezTo>
                  <a:cubicBezTo>
                    <a:pt x="1891" y="11405"/>
                    <a:pt x="2805" y="11563"/>
                    <a:pt x="3750" y="11563"/>
                  </a:cubicBezTo>
                  <a:cubicBezTo>
                    <a:pt x="4790" y="11563"/>
                    <a:pt x="5735" y="11311"/>
                    <a:pt x="6428" y="10964"/>
                  </a:cubicBezTo>
                  <a:cubicBezTo>
                    <a:pt x="7058" y="11342"/>
                    <a:pt x="7814" y="11563"/>
                    <a:pt x="8602" y="11563"/>
                  </a:cubicBezTo>
                  <a:cubicBezTo>
                    <a:pt x="10870" y="11563"/>
                    <a:pt x="12729" y="9704"/>
                    <a:pt x="12729" y="7404"/>
                  </a:cubicBezTo>
                  <a:cubicBezTo>
                    <a:pt x="12729" y="5136"/>
                    <a:pt x="10870" y="3277"/>
                    <a:pt x="8602" y="3277"/>
                  </a:cubicBezTo>
                  <a:cubicBezTo>
                    <a:pt x="8192" y="3277"/>
                    <a:pt x="7846" y="3309"/>
                    <a:pt x="7499" y="3435"/>
                  </a:cubicBezTo>
                  <a:lnTo>
                    <a:pt x="7499" y="2049"/>
                  </a:lnTo>
                  <a:cubicBezTo>
                    <a:pt x="7499" y="1481"/>
                    <a:pt x="7058" y="914"/>
                    <a:pt x="6302" y="536"/>
                  </a:cubicBezTo>
                  <a:cubicBezTo>
                    <a:pt x="5640" y="158"/>
                    <a:pt x="4727" y="1"/>
                    <a:pt x="3781" y="1"/>
                  </a:cubicBezTo>
                  <a:close/>
                </a:path>
              </a:pathLst>
            </a:custGeom>
            <a:grpFill/>
            <a:ln>
              <a:noFill/>
            </a:ln>
          </p:spPr>
          <p:txBody>
            <a:bodyPr spcFirstLastPara="1" wrap="square" lIns="115170" tIns="115170" rIns="115170" bIns="115170" anchor="ctr" anchorCtr="0">
              <a:noAutofit/>
            </a:bodyPr>
            <a:lstStyle/>
            <a:p>
              <a:endParaRPr sz="2142"/>
            </a:p>
          </p:txBody>
        </p:sp>
        <p:sp>
          <p:nvSpPr>
            <p:cNvPr id="13" name="Google Shape;9609;p77">
              <a:extLst>
                <a:ext uri="{FF2B5EF4-FFF2-40B4-BE49-F238E27FC236}">
                  <a16:creationId xmlns="" xmlns:a16="http://schemas.microsoft.com/office/drawing/2014/main" id="{960A1046-FABC-8289-7BC5-57C074C79F52}"/>
                </a:ext>
              </a:extLst>
            </p:cNvPr>
            <p:cNvSpPr/>
            <p:nvPr/>
          </p:nvSpPr>
          <p:spPr>
            <a:xfrm>
              <a:off x="-62335475" y="2804325"/>
              <a:ext cx="62250" cy="146525"/>
            </a:xfrm>
            <a:custGeom>
              <a:avLst/>
              <a:gdLst/>
              <a:ahLst/>
              <a:cxnLst/>
              <a:rect l="l" t="t" r="r" b="b"/>
              <a:pathLst>
                <a:path w="2490" h="5861" extrusionOk="0">
                  <a:moveTo>
                    <a:pt x="1261" y="0"/>
                  </a:moveTo>
                  <a:cubicBezTo>
                    <a:pt x="1009" y="0"/>
                    <a:pt x="820" y="189"/>
                    <a:pt x="820" y="410"/>
                  </a:cubicBezTo>
                  <a:lnTo>
                    <a:pt x="820" y="694"/>
                  </a:lnTo>
                  <a:cubicBezTo>
                    <a:pt x="348" y="851"/>
                    <a:pt x="1" y="1324"/>
                    <a:pt x="1" y="1891"/>
                  </a:cubicBezTo>
                  <a:cubicBezTo>
                    <a:pt x="1" y="2552"/>
                    <a:pt x="537" y="2930"/>
                    <a:pt x="978" y="3245"/>
                  </a:cubicBezTo>
                  <a:cubicBezTo>
                    <a:pt x="1293" y="3497"/>
                    <a:pt x="1639" y="3718"/>
                    <a:pt x="1639" y="3970"/>
                  </a:cubicBezTo>
                  <a:cubicBezTo>
                    <a:pt x="1671" y="4254"/>
                    <a:pt x="1482" y="4411"/>
                    <a:pt x="1261" y="4411"/>
                  </a:cubicBezTo>
                  <a:cubicBezTo>
                    <a:pt x="1009" y="4411"/>
                    <a:pt x="820" y="4191"/>
                    <a:pt x="820" y="3970"/>
                  </a:cubicBezTo>
                  <a:cubicBezTo>
                    <a:pt x="820" y="3718"/>
                    <a:pt x="631" y="3529"/>
                    <a:pt x="411" y="3529"/>
                  </a:cubicBezTo>
                  <a:cubicBezTo>
                    <a:pt x="190" y="3529"/>
                    <a:pt x="1" y="3718"/>
                    <a:pt x="1" y="3970"/>
                  </a:cubicBezTo>
                  <a:cubicBezTo>
                    <a:pt x="1" y="4506"/>
                    <a:pt x="348" y="4947"/>
                    <a:pt x="820" y="5136"/>
                  </a:cubicBezTo>
                  <a:lnTo>
                    <a:pt x="820" y="5419"/>
                  </a:lnTo>
                  <a:cubicBezTo>
                    <a:pt x="820" y="5671"/>
                    <a:pt x="1009" y="5860"/>
                    <a:pt x="1261" y="5860"/>
                  </a:cubicBezTo>
                  <a:cubicBezTo>
                    <a:pt x="1482" y="5860"/>
                    <a:pt x="1639" y="5671"/>
                    <a:pt x="1639" y="5419"/>
                  </a:cubicBezTo>
                  <a:lnTo>
                    <a:pt x="1639" y="5136"/>
                  </a:lnTo>
                  <a:cubicBezTo>
                    <a:pt x="2112" y="4978"/>
                    <a:pt x="2458" y="4506"/>
                    <a:pt x="2458" y="3970"/>
                  </a:cubicBezTo>
                  <a:cubicBezTo>
                    <a:pt x="2458" y="3308"/>
                    <a:pt x="1923" y="2899"/>
                    <a:pt x="1482" y="2584"/>
                  </a:cubicBezTo>
                  <a:cubicBezTo>
                    <a:pt x="1167" y="2363"/>
                    <a:pt x="820" y="2111"/>
                    <a:pt x="820" y="1891"/>
                  </a:cubicBezTo>
                  <a:cubicBezTo>
                    <a:pt x="820" y="1639"/>
                    <a:pt x="1009" y="1450"/>
                    <a:pt x="1261" y="1450"/>
                  </a:cubicBezTo>
                  <a:cubicBezTo>
                    <a:pt x="1482" y="1450"/>
                    <a:pt x="1639" y="1639"/>
                    <a:pt x="1639" y="1891"/>
                  </a:cubicBezTo>
                  <a:cubicBezTo>
                    <a:pt x="1639" y="2111"/>
                    <a:pt x="1860" y="2300"/>
                    <a:pt x="2049" y="2300"/>
                  </a:cubicBezTo>
                  <a:cubicBezTo>
                    <a:pt x="2269" y="2300"/>
                    <a:pt x="2490" y="2111"/>
                    <a:pt x="2490" y="1891"/>
                  </a:cubicBezTo>
                  <a:cubicBezTo>
                    <a:pt x="2490" y="1324"/>
                    <a:pt x="2112" y="883"/>
                    <a:pt x="1639" y="694"/>
                  </a:cubicBezTo>
                  <a:lnTo>
                    <a:pt x="1639" y="410"/>
                  </a:lnTo>
                  <a:cubicBezTo>
                    <a:pt x="1639" y="189"/>
                    <a:pt x="1450" y="0"/>
                    <a:pt x="1261" y="0"/>
                  </a:cubicBezTo>
                  <a:close/>
                </a:path>
              </a:pathLst>
            </a:custGeom>
            <a:grpFill/>
            <a:ln>
              <a:noFill/>
            </a:ln>
          </p:spPr>
          <p:txBody>
            <a:bodyPr spcFirstLastPara="1" wrap="square" lIns="115170" tIns="115170" rIns="115170" bIns="115170" anchor="ctr" anchorCtr="0">
              <a:noAutofit/>
            </a:bodyPr>
            <a:lstStyle/>
            <a:p>
              <a:endParaRPr sz="2142"/>
            </a:p>
          </p:txBody>
        </p:sp>
      </p:grpSp>
    </p:spTree>
    <p:extLst>
      <p:ext uri="{BB962C8B-B14F-4D97-AF65-F5344CB8AC3E}">
        <p14:creationId xmlns:p14="http://schemas.microsoft.com/office/powerpoint/2010/main" val="40761133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465688-4BB2-6EA5-2EF7-6998F5E1C68C}"/>
              </a:ext>
            </a:extLst>
          </p:cNvPr>
          <p:cNvSpPr>
            <a:spLocks noGrp="1"/>
          </p:cNvSpPr>
          <p:nvPr>
            <p:ph type="title"/>
          </p:nvPr>
        </p:nvSpPr>
        <p:spPr/>
        <p:txBody>
          <a:bodyPr/>
          <a:lstStyle/>
          <a:p>
            <a:pPr algn="ctr"/>
            <a:r>
              <a:rPr lang="lv-LV" dirty="0">
                <a:solidFill>
                  <a:srgbClr val="29702A"/>
                </a:solidFill>
              </a:rPr>
              <a:t>ES fondu atbalsts</a:t>
            </a:r>
            <a:endParaRPr lang="lv-LV" dirty="0"/>
          </a:p>
        </p:txBody>
      </p:sp>
      <p:sp>
        <p:nvSpPr>
          <p:cNvPr id="3" name="Content Placeholder 2">
            <a:extLst>
              <a:ext uri="{FF2B5EF4-FFF2-40B4-BE49-F238E27FC236}">
                <a16:creationId xmlns="" xmlns:a16="http://schemas.microsoft.com/office/drawing/2014/main" id="{39A0D4A4-38FB-EE49-51BD-22E8266C4D07}"/>
              </a:ext>
            </a:extLst>
          </p:cNvPr>
          <p:cNvSpPr>
            <a:spLocks noGrp="1"/>
          </p:cNvSpPr>
          <p:nvPr>
            <p:ph idx="1"/>
          </p:nvPr>
        </p:nvSpPr>
        <p:spPr>
          <a:xfrm>
            <a:off x="1526925" y="1657828"/>
            <a:ext cx="8408126" cy="4132115"/>
          </a:xfrm>
        </p:spPr>
        <p:txBody>
          <a:bodyPr>
            <a:normAutofit/>
          </a:bodyPr>
          <a:lstStyle/>
          <a:p>
            <a:pPr marL="323972" indent="-323972" algn="just">
              <a:buFont typeface="Arial" panose="020B0604020202020204" pitchFamily="34" charset="0"/>
              <a:buChar char="•"/>
            </a:pPr>
            <a:r>
              <a:rPr lang="lv-LV" dirty="0"/>
              <a:t>SAM 4.2.1.7. “Pirmsskolas izglītības iestāžu infrastruktūras attīstība” – </a:t>
            </a:r>
            <a:r>
              <a:rPr lang="lv-LV" b="1" dirty="0"/>
              <a:t>mērķis</a:t>
            </a:r>
            <a:r>
              <a:rPr lang="lv-LV" dirty="0"/>
              <a:t> ir jaunu PII būvniecība vai esošu PII paplašināšana</a:t>
            </a:r>
            <a:endParaRPr lang="lv-LV" b="1" i="1" dirty="0"/>
          </a:p>
          <a:p>
            <a:pPr algn="just"/>
            <a:r>
              <a:rPr lang="lv-LV" dirty="0"/>
              <a:t>    Atbalstīti 12 projekti ar kopējo ERAF finansējumu 44,3 milj. </a:t>
            </a:r>
            <a:r>
              <a:rPr lang="lv-LV" i="1" dirty="0" err="1"/>
              <a:t>euro</a:t>
            </a:r>
            <a:endParaRPr lang="lv-LV" i="1" dirty="0"/>
          </a:p>
          <a:p>
            <a:pPr algn="just"/>
            <a:r>
              <a:rPr lang="lv-LV" i="1" dirty="0"/>
              <a:t>    Tiks radītas </a:t>
            </a:r>
            <a:r>
              <a:rPr lang="lv-LV" b="1" i="1" dirty="0"/>
              <a:t>2 370 jaunas vietas </a:t>
            </a:r>
            <a:r>
              <a:rPr lang="lv-LV" i="1" dirty="0"/>
              <a:t>pašvaldības pirmsskolas PII</a:t>
            </a:r>
          </a:p>
          <a:p>
            <a:pPr algn="just"/>
            <a:endParaRPr lang="lv-LV" dirty="0"/>
          </a:p>
          <a:p>
            <a:pPr marL="323972" indent="-323972" algn="just">
              <a:buFont typeface="Arial" panose="020B0604020202020204" pitchFamily="34" charset="0"/>
              <a:buChar char="•"/>
            </a:pPr>
            <a:r>
              <a:rPr lang="lv-LV" dirty="0"/>
              <a:t>SAM 4.3.6.6. “Bērnu pieskatīšanas pakalpojumi” – </a:t>
            </a:r>
            <a:r>
              <a:rPr lang="lv-LV" b="1" dirty="0"/>
              <a:t>mērķis</a:t>
            </a:r>
            <a:r>
              <a:rPr lang="lv-LV" dirty="0"/>
              <a:t> ir sniegt atbalstu pašvaldībām privātā pirmsskolas izglītības pakalpojuma un bērnu uzraudzības pakalpojuma iegādei</a:t>
            </a:r>
          </a:p>
          <a:p>
            <a:pPr algn="just"/>
            <a:r>
              <a:rPr lang="lv-LV" dirty="0"/>
              <a:t>    </a:t>
            </a:r>
            <a:r>
              <a:rPr lang="lv-LV" i="1" dirty="0"/>
              <a:t>ESF+ finansējums </a:t>
            </a:r>
            <a:r>
              <a:rPr lang="lv-LV" b="1" i="1" dirty="0"/>
              <a:t>11 341 111 </a:t>
            </a:r>
            <a:r>
              <a:rPr lang="lv-LV" b="1" i="1" dirty="0" err="1"/>
              <a:t>euro</a:t>
            </a:r>
            <a:r>
              <a:rPr lang="lv-LV" b="1" i="1" dirty="0"/>
              <a:t> </a:t>
            </a:r>
          </a:p>
          <a:p>
            <a:pPr algn="just"/>
            <a:r>
              <a:rPr lang="lv-LV" i="1" dirty="0"/>
              <a:t>    Atbalstīti 7 projekti - PII pakalpojumu saņem 1 066 bērni</a:t>
            </a:r>
          </a:p>
          <a:p>
            <a:endParaRPr lang="lv-LV" dirty="0"/>
          </a:p>
        </p:txBody>
      </p:sp>
      <p:sp>
        <p:nvSpPr>
          <p:cNvPr id="6" name="Slide Number Placeholder 5">
            <a:extLst>
              <a:ext uri="{FF2B5EF4-FFF2-40B4-BE49-F238E27FC236}">
                <a16:creationId xmlns="" xmlns:a16="http://schemas.microsoft.com/office/drawing/2014/main" id="{DCE79E97-8FAF-8E38-1759-7BA24D78F70A}"/>
              </a:ext>
            </a:extLst>
          </p:cNvPr>
          <p:cNvSpPr>
            <a:spLocks noGrp="1"/>
          </p:cNvSpPr>
          <p:nvPr>
            <p:ph type="sldNum" sz="quarter" idx="13"/>
          </p:nvPr>
        </p:nvSpPr>
        <p:spPr/>
        <p:txBody>
          <a:bodyPr/>
          <a:lstStyle/>
          <a:p>
            <a:pPr>
              <a:defRPr/>
            </a:pPr>
            <a:fld id="{CA50152C-A5AE-4037-8E77-C398DB665690}" type="slidenum">
              <a:rPr lang="en-US" altLang="en-US" smtClean="0"/>
              <a:pPr>
                <a:defRPr/>
              </a:pPr>
              <a:t>36</a:t>
            </a:fld>
            <a:endParaRPr lang="en-US" altLang="en-US"/>
          </a:p>
        </p:txBody>
      </p:sp>
      <p:grpSp>
        <p:nvGrpSpPr>
          <p:cNvPr id="7" name="Google Shape;10299;p79">
            <a:extLst>
              <a:ext uri="{FF2B5EF4-FFF2-40B4-BE49-F238E27FC236}">
                <a16:creationId xmlns="" xmlns:a16="http://schemas.microsoft.com/office/drawing/2014/main" id="{E4C1B3E9-B585-7D53-5067-4042EA2AEB6C}"/>
              </a:ext>
            </a:extLst>
          </p:cNvPr>
          <p:cNvGrpSpPr/>
          <p:nvPr/>
        </p:nvGrpSpPr>
        <p:grpSpPr>
          <a:xfrm>
            <a:off x="1067613" y="2188476"/>
            <a:ext cx="350566" cy="449766"/>
            <a:chOff x="-50489600" y="1947400"/>
            <a:chExt cx="233150" cy="299125"/>
          </a:xfrm>
          <a:solidFill>
            <a:srgbClr val="29702A"/>
          </a:solidFill>
        </p:grpSpPr>
        <p:sp>
          <p:nvSpPr>
            <p:cNvPr id="8" name="Google Shape;10300;p79">
              <a:extLst>
                <a:ext uri="{FF2B5EF4-FFF2-40B4-BE49-F238E27FC236}">
                  <a16:creationId xmlns="" xmlns:a16="http://schemas.microsoft.com/office/drawing/2014/main" id="{BD494F51-8D19-60C4-EA42-D3F1443B1838}"/>
                </a:ext>
              </a:extLst>
            </p:cNvPr>
            <p:cNvSpPr/>
            <p:nvPr/>
          </p:nvSpPr>
          <p:spPr>
            <a:xfrm>
              <a:off x="-50382475" y="2018275"/>
              <a:ext cx="17350" cy="17350"/>
            </a:xfrm>
            <a:custGeom>
              <a:avLst/>
              <a:gdLst/>
              <a:ahLst/>
              <a:cxnLst/>
              <a:rect l="l" t="t" r="r" b="b"/>
              <a:pathLst>
                <a:path w="694" h="694" extrusionOk="0">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grpFill/>
            <a:ln>
              <a:noFill/>
            </a:ln>
          </p:spPr>
          <p:txBody>
            <a:bodyPr spcFirstLastPara="1" wrap="square" lIns="115170" tIns="115170" rIns="115170" bIns="115170" anchor="ctr" anchorCtr="0">
              <a:noAutofit/>
            </a:bodyPr>
            <a:lstStyle/>
            <a:p>
              <a:endParaRPr sz="2142"/>
            </a:p>
          </p:txBody>
        </p:sp>
        <p:sp>
          <p:nvSpPr>
            <p:cNvPr id="9" name="Google Shape;10301;p79">
              <a:extLst>
                <a:ext uri="{FF2B5EF4-FFF2-40B4-BE49-F238E27FC236}">
                  <a16:creationId xmlns="" xmlns:a16="http://schemas.microsoft.com/office/drawing/2014/main" id="{F7E5B5CE-9A61-C66A-7F39-CACEEF636662}"/>
                </a:ext>
              </a:extLst>
            </p:cNvPr>
            <p:cNvSpPr/>
            <p:nvPr/>
          </p:nvSpPr>
          <p:spPr>
            <a:xfrm>
              <a:off x="-50489600" y="1947400"/>
              <a:ext cx="233150" cy="299125"/>
            </a:xfrm>
            <a:custGeom>
              <a:avLst/>
              <a:gdLst/>
              <a:ahLst/>
              <a:cxnLst/>
              <a:rect l="l" t="t" r="r" b="b"/>
              <a:pathLst>
                <a:path w="9326" h="11965" extrusionOk="0">
                  <a:moveTo>
                    <a:pt x="4632" y="725"/>
                  </a:moveTo>
                  <a:cubicBezTo>
                    <a:pt x="4821" y="725"/>
                    <a:pt x="4978" y="882"/>
                    <a:pt x="4978" y="1071"/>
                  </a:cubicBezTo>
                  <a:lnTo>
                    <a:pt x="4978" y="1449"/>
                  </a:lnTo>
                  <a:cubicBezTo>
                    <a:pt x="4884" y="1418"/>
                    <a:pt x="4758" y="1418"/>
                    <a:pt x="4632" y="1418"/>
                  </a:cubicBezTo>
                  <a:cubicBezTo>
                    <a:pt x="4506" y="1418"/>
                    <a:pt x="4411" y="1418"/>
                    <a:pt x="4285" y="1449"/>
                  </a:cubicBezTo>
                  <a:lnTo>
                    <a:pt x="4285" y="1071"/>
                  </a:lnTo>
                  <a:cubicBezTo>
                    <a:pt x="4285" y="882"/>
                    <a:pt x="4443" y="725"/>
                    <a:pt x="4632" y="725"/>
                  </a:cubicBezTo>
                  <a:close/>
                  <a:moveTo>
                    <a:pt x="4632" y="2143"/>
                  </a:moveTo>
                  <a:cubicBezTo>
                    <a:pt x="5230" y="2143"/>
                    <a:pt x="5703" y="2615"/>
                    <a:pt x="5703" y="3182"/>
                  </a:cubicBezTo>
                  <a:cubicBezTo>
                    <a:pt x="5703" y="3781"/>
                    <a:pt x="5230" y="4253"/>
                    <a:pt x="4632" y="4253"/>
                  </a:cubicBezTo>
                  <a:cubicBezTo>
                    <a:pt x="4033" y="4253"/>
                    <a:pt x="3592" y="3781"/>
                    <a:pt x="3592" y="3182"/>
                  </a:cubicBezTo>
                  <a:cubicBezTo>
                    <a:pt x="3592" y="2615"/>
                    <a:pt x="4033" y="2143"/>
                    <a:pt x="4632" y="2143"/>
                  </a:cubicBezTo>
                  <a:close/>
                  <a:moveTo>
                    <a:pt x="4632" y="5356"/>
                  </a:moveTo>
                  <a:lnTo>
                    <a:pt x="6018" y="8191"/>
                  </a:lnTo>
                  <a:cubicBezTo>
                    <a:pt x="5671" y="8349"/>
                    <a:pt x="5356" y="8443"/>
                    <a:pt x="4978" y="8443"/>
                  </a:cubicBezTo>
                  <a:lnTo>
                    <a:pt x="4978" y="8065"/>
                  </a:lnTo>
                  <a:cubicBezTo>
                    <a:pt x="4978" y="7876"/>
                    <a:pt x="4821" y="7719"/>
                    <a:pt x="4632" y="7719"/>
                  </a:cubicBezTo>
                  <a:cubicBezTo>
                    <a:pt x="4443" y="7719"/>
                    <a:pt x="4285" y="7876"/>
                    <a:pt x="4285" y="8065"/>
                  </a:cubicBezTo>
                  <a:lnTo>
                    <a:pt x="4285" y="8443"/>
                  </a:lnTo>
                  <a:cubicBezTo>
                    <a:pt x="3939" y="8380"/>
                    <a:pt x="3592" y="8317"/>
                    <a:pt x="3246" y="8191"/>
                  </a:cubicBezTo>
                  <a:lnTo>
                    <a:pt x="4632" y="5356"/>
                  </a:lnTo>
                  <a:close/>
                  <a:moveTo>
                    <a:pt x="3466" y="4505"/>
                  </a:moveTo>
                  <a:cubicBezTo>
                    <a:pt x="3624" y="4663"/>
                    <a:pt x="3844" y="4757"/>
                    <a:pt x="4096" y="4852"/>
                  </a:cubicBezTo>
                  <a:cubicBezTo>
                    <a:pt x="4033" y="5009"/>
                    <a:pt x="1481" y="10271"/>
                    <a:pt x="1450" y="10365"/>
                  </a:cubicBezTo>
                  <a:cubicBezTo>
                    <a:pt x="1381" y="10504"/>
                    <a:pt x="1261" y="10591"/>
                    <a:pt x="1127" y="10591"/>
                  </a:cubicBezTo>
                  <a:cubicBezTo>
                    <a:pt x="1078" y="10591"/>
                    <a:pt x="1028" y="10580"/>
                    <a:pt x="977" y="10554"/>
                  </a:cubicBezTo>
                  <a:cubicBezTo>
                    <a:pt x="820" y="10491"/>
                    <a:pt x="694" y="10271"/>
                    <a:pt x="788" y="10082"/>
                  </a:cubicBezTo>
                  <a:lnTo>
                    <a:pt x="3466" y="4505"/>
                  </a:lnTo>
                  <a:close/>
                  <a:moveTo>
                    <a:pt x="5829" y="4537"/>
                  </a:moveTo>
                  <a:lnTo>
                    <a:pt x="8507" y="10113"/>
                  </a:lnTo>
                  <a:cubicBezTo>
                    <a:pt x="8570" y="10271"/>
                    <a:pt x="8507" y="10523"/>
                    <a:pt x="8318" y="10586"/>
                  </a:cubicBezTo>
                  <a:cubicBezTo>
                    <a:pt x="8271" y="10599"/>
                    <a:pt x="8225" y="10606"/>
                    <a:pt x="8181" y="10606"/>
                  </a:cubicBezTo>
                  <a:cubicBezTo>
                    <a:pt x="8021" y="10606"/>
                    <a:pt x="7888" y="10521"/>
                    <a:pt x="7814" y="10397"/>
                  </a:cubicBezTo>
                  <a:cubicBezTo>
                    <a:pt x="7719" y="10176"/>
                    <a:pt x="5293" y="5167"/>
                    <a:pt x="5199" y="4883"/>
                  </a:cubicBezTo>
                  <a:cubicBezTo>
                    <a:pt x="5419" y="4820"/>
                    <a:pt x="5608" y="4694"/>
                    <a:pt x="5829" y="4537"/>
                  </a:cubicBezTo>
                  <a:close/>
                  <a:moveTo>
                    <a:pt x="4632" y="0"/>
                  </a:moveTo>
                  <a:cubicBezTo>
                    <a:pt x="4033" y="0"/>
                    <a:pt x="3592" y="473"/>
                    <a:pt x="3592" y="1071"/>
                  </a:cubicBezTo>
                  <a:lnTo>
                    <a:pt x="3592" y="1764"/>
                  </a:lnTo>
                  <a:cubicBezTo>
                    <a:pt x="3151" y="2080"/>
                    <a:pt x="2867" y="2584"/>
                    <a:pt x="2867" y="3182"/>
                  </a:cubicBezTo>
                  <a:cubicBezTo>
                    <a:pt x="2867" y="3434"/>
                    <a:pt x="2899" y="3655"/>
                    <a:pt x="3025" y="3875"/>
                  </a:cubicBezTo>
                  <a:lnTo>
                    <a:pt x="1576" y="6900"/>
                  </a:lnTo>
                  <a:cubicBezTo>
                    <a:pt x="1355" y="6648"/>
                    <a:pt x="1229" y="6396"/>
                    <a:pt x="1103" y="6081"/>
                  </a:cubicBezTo>
                  <a:cubicBezTo>
                    <a:pt x="1032" y="5914"/>
                    <a:pt x="906" y="5837"/>
                    <a:pt x="767" y="5837"/>
                  </a:cubicBezTo>
                  <a:cubicBezTo>
                    <a:pt x="722" y="5837"/>
                    <a:pt x="676" y="5845"/>
                    <a:pt x="631" y="5860"/>
                  </a:cubicBezTo>
                  <a:cubicBezTo>
                    <a:pt x="442" y="5955"/>
                    <a:pt x="347" y="6144"/>
                    <a:pt x="442" y="6333"/>
                  </a:cubicBezTo>
                  <a:cubicBezTo>
                    <a:pt x="631" y="6805"/>
                    <a:pt x="883" y="7215"/>
                    <a:pt x="1229" y="7593"/>
                  </a:cubicBezTo>
                  <a:lnTo>
                    <a:pt x="158" y="9798"/>
                  </a:lnTo>
                  <a:cubicBezTo>
                    <a:pt x="1" y="10208"/>
                    <a:pt x="64" y="10649"/>
                    <a:pt x="347" y="10964"/>
                  </a:cubicBezTo>
                  <a:lnTo>
                    <a:pt x="95" y="11468"/>
                  </a:lnTo>
                  <a:cubicBezTo>
                    <a:pt x="32" y="11625"/>
                    <a:pt x="95" y="11846"/>
                    <a:pt x="253" y="11941"/>
                  </a:cubicBezTo>
                  <a:cubicBezTo>
                    <a:pt x="293" y="11957"/>
                    <a:pt x="340" y="11965"/>
                    <a:pt x="389" y="11965"/>
                  </a:cubicBezTo>
                  <a:cubicBezTo>
                    <a:pt x="528" y="11965"/>
                    <a:pt x="678" y="11900"/>
                    <a:pt x="725" y="11783"/>
                  </a:cubicBezTo>
                  <a:lnTo>
                    <a:pt x="977" y="11247"/>
                  </a:lnTo>
                  <a:cubicBezTo>
                    <a:pt x="1027" y="11255"/>
                    <a:pt x="1077" y="11258"/>
                    <a:pt x="1127" y="11258"/>
                  </a:cubicBezTo>
                  <a:cubicBezTo>
                    <a:pt x="1521" y="11258"/>
                    <a:pt x="1912" y="11040"/>
                    <a:pt x="2080" y="10649"/>
                  </a:cubicBezTo>
                  <a:lnTo>
                    <a:pt x="2930" y="8822"/>
                  </a:lnTo>
                  <a:cubicBezTo>
                    <a:pt x="3372" y="8979"/>
                    <a:pt x="3813" y="9105"/>
                    <a:pt x="4285" y="9137"/>
                  </a:cubicBezTo>
                  <a:lnTo>
                    <a:pt x="4285" y="9483"/>
                  </a:lnTo>
                  <a:cubicBezTo>
                    <a:pt x="4285" y="9704"/>
                    <a:pt x="4443" y="9861"/>
                    <a:pt x="4632" y="9861"/>
                  </a:cubicBezTo>
                  <a:cubicBezTo>
                    <a:pt x="4821" y="9861"/>
                    <a:pt x="4978" y="9704"/>
                    <a:pt x="4978" y="9483"/>
                  </a:cubicBezTo>
                  <a:lnTo>
                    <a:pt x="4978" y="9137"/>
                  </a:lnTo>
                  <a:cubicBezTo>
                    <a:pt x="5451" y="9105"/>
                    <a:pt x="5892" y="9011"/>
                    <a:pt x="6333" y="8822"/>
                  </a:cubicBezTo>
                  <a:lnTo>
                    <a:pt x="7184" y="10649"/>
                  </a:lnTo>
                  <a:cubicBezTo>
                    <a:pt x="7382" y="11016"/>
                    <a:pt x="7732" y="11257"/>
                    <a:pt x="8143" y="11257"/>
                  </a:cubicBezTo>
                  <a:cubicBezTo>
                    <a:pt x="8190" y="11257"/>
                    <a:pt x="8238" y="11254"/>
                    <a:pt x="8286" y="11247"/>
                  </a:cubicBezTo>
                  <a:lnTo>
                    <a:pt x="8538" y="11783"/>
                  </a:lnTo>
                  <a:cubicBezTo>
                    <a:pt x="8585" y="11900"/>
                    <a:pt x="8718" y="11965"/>
                    <a:pt x="8861" y="11965"/>
                  </a:cubicBezTo>
                  <a:cubicBezTo>
                    <a:pt x="8911" y="11965"/>
                    <a:pt x="8962" y="11957"/>
                    <a:pt x="9011" y="11941"/>
                  </a:cubicBezTo>
                  <a:cubicBezTo>
                    <a:pt x="9168" y="11846"/>
                    <a:pt x="9231" y="11657"/>
                    <a:pt x="9168" y="11468"/>
                  </a:cubicBezTo>
                  <a:lnTo>
                    <a:pt x="8916" y="10964"/>
                  </a:lnTo>
                  <a:cubicBezTo>
                    <a:pt x="9200" y="10649"/>
                    <a:pt x="9326" y="10208"/>
                    <a:pt x="9137" y="9798"/>
                  </a:cubicBezTo>
                  <a:lnTo>
                    <a:pt x="8066" y="7593"/>
                  </a:lnTo>
                  <a:cubicBezTo>
                    <a:pt x="8381" y="7246"/>
                    <a:pt x="8664" y="6805"/>
                    <a:pt x="8853" y="6333"/>
                  </a:cubicBezTo>
                  <a:cubicBezTo>
                    <a:pt x="8916" y="6144"/>
                    <a:pt x="8853" y="5955"/>
                    <a:pt x="8664" y="5860"/>
                  </a:cubicBezTo>
                  <a:cubicBezTo>
                    <a:pt x="8611" y="5845"/>
                    <a:pt x="8559" y="5837"/>
                    <a:pt x="8511" y="5837"/>
                  </a:cubicBezTo>
                  <a:cubicBezTo>
                    <a:pt x="8360" y="5837"/>
                    <a:pt x="8240" y="5914"/>
                    <a:pt x="8192" y="6081"/>
                  </a:cubicBezTo>
                  <a:cubicBezTo>
                    <a:pt x="8066" y="6333"/>
                    <a:pt x="7908" y="6616"/>
                    <a:pt x="7719" y="6900"/>
                  </a:cubicBezTo>
                  <a:lnTo>
                    <a:pt x="6270" y="3875"/>
                  </a:lnTo>
                  <a:cubicBezTo>
                    <a:pt x="6333" y="3655"/>
                    <a:pt x="6396" y="3434"/>
                    <a:pt x="6396" y="3182"/>
                  </a:cubicBezTo>
                  <a:cubicBezTo>
                    <a:pt x="6396" y="2584"/>
                    <a:pt x="6144" y="2080"/>
                    <a:pt x="5703" y="1764"/>
                  </a:cubicBezTo>
                  <a:lnTo>
                    <a:pt x="5703" y="1071"/>
                  </a:lnTo>
                  <a:cubicBezTo>
                    <a:pt x="5703" y="473"/>
                    <a:pt x="5230" y="0"/>
                    <a:pt x="4632" y="0"/>
                  </a:cubicBezTo>
                  <a:close/>
                </a:path>
              </a:pathLst>
            </a:custGeom>
            <a:grpFill/>
            <a:ln>
              <a:noFill/>
            </a:ln>
          </p:spPr>
          <p:txBody>
            <a:bodyPr spcFirstLastPara="1" wrap="square" lIns="115170" tIns="115170" rIns="115170" bIns="115170" anchor="ctr" anchorCtr="0">
              <a:noAutofit/>
            </a:bodyPr>
            <a:lstStyle/>
            <a:p>
              <a:endParaRPr sz="2142"/>
            </a:p>
          </p:txBody>
        </p:sp>
      </p:grpSp>
      <p:grpSp>
        <p:nvGrpSpPr>
          <p:cNvPr id="10" name="Google Shape;9716;p77">
            <a:extLst>
              <a:ext uri="{FF2B5EF4-FFF2-40B4-BE49-F238E27FC236}">
                <a16:creationId xmlns="" xmlns:a16="http://schemas.microsoft.com/office/drawing/2014/main" id="{B363CFF4-07F0-5149-367C-A16029CCE72C}"/>
              </a:ext>
            </a:extLst>
          </p:cNvPr>
          <p:cNvGrpSpPr/>
          <p:nvPr/>
        </p:nvGrpSpPr>
        <p:grpSpPr>
          <a:xfrm>
            <a:off x="1013441" y="4294874"/>
            <a:ext cx="442559" cy="440255"/>
            <a:chOff x="685475" y="2318350"/>
            <a:chExt cx="297750" cy="296200"/>
          </a:xfrm>
          <a:solidFill>
            <a:srgbClr val="29702A"/>
          </a:solidFill>
        </p:grpSpPr>
        <p:sp>
          <p:nvSpPr>
            <p:cNvPr id="11" name="Google Shape;9717;p77">
              <a:extLst>
                <a:ext uri="{FF2B5EF4-FFF2-40B4-BE49-F238E27FC236}">
                  <a16:creationId xmlns="" xmlns:a16="http://schemas.microsoft.com/office/drawing/2014/main" id="{4F85BB18-CE40-42CC-DC00-19B6670C16E3}"/>
                </a:ext>
              </a:extLst>
            </p:cNvPr>
            <p:cNvSpPr/>
            <p:nvPr/>
          </p:nvSpPr>
          <p:spPr>
            <a:xfrm>
              <a:off x="685475" y="2371925"/>
              <a:ext cx="142600" cy="241975"/>
            </a:xfrm>
            <a:custGeom>
              <a:avLst/>
              <a:gdLst/>
              <a:ahLst/>
              <a:cxnLst/>
              <a:rect l="l" t="t" r="r" b="b"/>
              <a:pathLst>
                <a:path w="5704" h="9679" extrusionOk="0">
                  <a:moveTo>
                    <a:pt x="2080" y="662"/>
                  </a:moveTo>
                  <a:cubicBezTo>
                    <a:pt x="2458" y="662"/>
                    <a:pt x="2773" y="977"/>
                    <a:pt x="2773" y="1387"/>
                  </a:cubicBezTo>
                  <a:cubicBezTo>
                    <a:pt x="2773" y="1765"/>
                    <a:pt x="2458" y="2080"/>
                    <a:pt x="2080" y="2080"/>
                  </a:cubicBezTo>
                  <a:cubicBezTo>
                    <a:pt x="1671" y="2080"/>
                    <a:pt x="1356" y="1765"/>
                    <a:pt x="1356" y="1387"/>
                  </a:cubicBezTo>
                  <a:cubicBezTo>
                    <a:pt x="1356" y="977"/>
                    <a:pt x="1734" y="662"/>
                    <a:pt x="2080" y="662"/>
                  </a:cubicBezTo>
                  <a:close/>
                  <a:moveTo>
                    <a:pt x="2962" y="6900"/>
                  </a:moveTo>
                  <a:lnTo>
                    <a:pt x="3120" y="7593"/>
                  </a:lnTo>
                  <a:lnTo>
                    <a:pt x="1135" y="7593"/>
                  </a:lnTo>
                  <a:lnTo>
                    <a:pt x="1293" y="6900"/>
                  </a:lnTo>
                  <a:close/>
                  <a:moveTo>
                    <a:pt x="1742" y="2767"/>
                  </a:moveTo>
                  <a:cubicBezTo>
                    <a:pt x="1866" y="2767"/>
                    <a:pt x="1991" y="2831"/>
                    <a:pt x="2049" y="2962"/>
                  </a:cubicBezTo>
                  <a:lnTo>
                    <a:pt x="2553" y="3938"/>
                  </a:lnTo>
                  <a:cubicBezTo>
                    <a:pt x="2584" y="4064"/>
                    <a:pt x="2742" y="4127"/>
                    <a:pt x="2868" y="4127"/>
                  </a:cubicBezTo>
                  <a:lnTo>
                    <a:pt x="3813" y="4127"/>
                  </a:lnTo>
                  <a:cubicBezTo>
                    <a:pt x="4002" y="4127"/>
                    <a:pt x="4159" y="4285"/>
                    <a:pt x="4159" y="4474"/>
                  </a:cubicBezTo>
                  <a:cubicBezTo>
                    <a:pt x="4159" y="4695"/>
                    <a:pt x="4002" y="4852"/>
                    <a:pt x="3813" y="4852"/>
                  </a:cubicBezTo>
                  <a:lnTo>
                    <a:pt x="2427" y="4852"/>
                  </a:lnTo>
                  <a:cubicBezTo>
                    <a:pt x="2301" y="4852"/>
                    <a:pt x="2175" y="4758"/>
                    <a:pt x="2112" y="4631"/>
                  </a:cubicBezTo>
                  <a:cubicBezTo>
                    <a:pt x="2042" y="4515"/>
                    <a:pt x="1919" y="4450"/>
                    <a:pt x="1784" y="4450"/>
                  </a:cubicBezTo>
                  <a:cubicBezTo>
                    <a:pt x="1737" y="4450"/>
                    <a:pt x="1688" y="4458"/>
                    <a:pt x="1639" y="4474"/>
                  </a:cubicBezTo>
                  <a:cubicBezTo>
                    <a:pt x="1482" y="4568"/>
                    <a:pt x="1387" y="4758"/>
                    <a:pt x="1482" y="4947"/>
                  </a:cubicBezTo>
                  <a:cubicBezTo>
                    <a:pt x="1671" y="5325"/>
                    <a:pt x="2017" y="5545"/>
                    <a:pt x="2427" y="5545"/>
                  </a:cubicBezTo>
                  <a:lnTo>
                    <a:pt x="3813" y="5545"/>
                  </a:lnTo>
                  <a:cubicBezTo>
                    <a:pt x="3970" y="5545"/>
                    <a:pt x="4128" y="5671"/>
                    <a:pt x="4159" y="5829"/>
                  </a:cubicBezTo>
                  <a:lnTo>
                    <a:pt x="4853" y="8570"/>
                  </a:lnTo>
                  <a:cubicBezTo>
                    <a:pt x="4916" y="8790"/>
                    <a:pt x="4790" y="8979"/>
                    <a:pt x="4632" y="9011"/>
                  </a:cubicBezTo>
                  <a:cubicBezTo>
                    <a:pt x="4608" y="9015"/>
                    <a:pt x="4584" y="9017"/>
                    <a:pt x="4560" y="9017"/>
                  </a:cubicBezTo>
                  <a:cubicBezTo>
                    <a:pt x="4403" y="9017"/>
                    <a:pt x="4273" y="8927"/>
                    <a:pt x="4191" y="8790"/>
                  </a:cubicBezTo>
                  <a:lnTo>
                    <a:pt x="3655" y="6522"/>
                  </a:lnTo>
                  <a:cubicBezTo>
                    <a:pt x="3592" y="6364"/>
                    <a:pt x="3498" y="6270"/>
                    <a:pt x="3277" y="6270"/>
                  </a:cubicBezTo>
                  <a:lnTo>
                    <a:pt x="1040" y="6270"/>
                  </a:lnTo>
                  <a:cubicBezTo>
                    <a:pt x="914" y="6270"/>
                    <a:pt x="851" y="6207"/>
                    <a:pt x="757" y="6144"/>
                  </a:cubicBezTo>
                  <a:cubicBezTo>
                    <a:pt x="694" y="5986"/>
                    <a:pt x="694" y="5892"/>
                    <a:pt x="694" y="5797"/>
                  </a:cubicBezTo>
                  <a:lnTo>
                    <a:pt x="1419" y="3025"/>
                  </a:lnTo>
                  <a:cubicBezTo>
                    <a:pt x="1453" y="2855"/>
                    <a:pt x="1597" y="2767"/>
                    <a:pt x="1742" y="2767"/>
                  </a:cubicBezTo>
                  <a:close/>
                  <a:moveTo>
                    <a:pt x="2143" y="0"/>
                  </a:moveTo>
                  <a:cubicBezTo>
                    <a:pt x="1419" y="0"/>
                    <a:pt x="788" y="630"/>
                    <a:pt x="788" y="1387"/>
                  </a:cubicBezTo>
                  <a:cubicBezTo>
                    <a:pt x="788" y="1733"/>
                    <a:pt x="946" y="2080"/>
                    <a:pt x="1135" y="2332"/>
                  </a:cubicBezTo>
                  <a:cubicBezTo>
                    <a:pt x="977" y="2426"/>
                    <a:pt x="851" y="2647"/>
                    <a:pt x="788" y="2867"/>
                  </a:cubicBezTo>
                  <a:lnTo>
                    <a:pt x="64" y="5640"/>
                  </a:lnTo>
                  <a:cubicBezTo>
                    <a:pt x="1" y="5955"/>
                    <a:pt x="64" y="6270"/>
                    <a:pt x="253" y="6522"/>
                  </a:cubicBezTo>
                  <a:cubicBezTo>
                    <a:pt x="347" y="6648"/>
                    <a:pt x="473" y="6774"/>
                    <a:pt x="631" y="6805"/>
                  </a:cubicBezTo>
                  <a:lnTo>
                    <a:pt x="32" y="9263"/>
                  </a:lnTo>
                  <a:cubicBezTo>
                    <a:pt x="1" y="9452"/>
                    <a:pt x="95" y="9609"/>
                    <a:pt x="253" y="9672"/>
                  </a:cubicBezTo>
                  <a:cubicBezTo>
                    <a:pt x="281" y="9676"/>
                    <a:pt x="309" y="9678"/>
                    <a:pt x="335" y="9678"/>
                  </a:cubicBezTo>
                  <a:cubicBezTo>
                    <a:pt x="513" y="9678"/>
                    <a:pt x="639" y="9589"/>
                    <a:pt x="694" y="9452"/>
                  </a:cubicBezTo>
                  <a:lnTo>
                    <a:pt x="977" y="8318"/>
                  </a:lnTo>
                  <a:lnTo>
                    <a:pt x="3372" y="8318"/>
                  </a:lnTo>
                  <a:lnTo>
                    <a:pt x="3529" y="8885"/>
                  </a:lnTo>
                  <a:cubicBezTo>
                    <a:pt x="3661" y="9359"/>
                    <a:pt x="4079" y="9679"/>
                    <a:pt x="4526" y="9679"/>
                  </a:cubicBezTo>
                  <a:cubicBezTo>
                    <a:pt x="4613" y="9679"/>
                    <a:pt x="4702" y="9667"/>
                    <a:pt x="4790" y="9641"/>
                  </a:cubicBezTo>
                  <a:cubicBezTo>
                    <a:pt x="5357" y="9483"/>
                    <a:pt x="5703" y="8916"/>
                    <a:pt x="5546" y="8381"/>
                  </a:cubicBezTo>
                  <a:lnTo>
                    <a:pt x="4821" y="5640"/>
                  </a:lnTo>
                  <a:cubicBezTo>
                    <a:pt x="4790" y="5482"/>
                    <a:pt x="4727" y="5325"/>
                    <a:pt x="4601" y="5199"/>
                  </a:cubicBezTo>
                  <a:cubicBezTo>
                    <a:pt x="4758" y="5010"/>
                    <a:pt x="4884" y="4758"/>
                    <a:pt x="4884" y="4474"/>
                  </a:cubicBezTo>
                  <a:cubicBezTo>
                    <a:pt x="4884" y="3907"/>
                    <a:pt x="4412" y="3466"/>
                    <a:pt x="3844" y="3466"/>
                  </a:cubicBezTo>
                  <a:lnTo>
                    <a:pt x="3088" y="3466"/>
                  </a:lnTo>
                  <a:lnTo>
                    <a:pt x="2710" y="2647"/>
                  </a:lnTo>
                  <a:cubicBezTo>
                    <a:pt x="3183" y="2395"/>
                    <a:pt x="3529" y="1922"/>
                    <a:pt x="3529" y="1387"/>
                  </a:cubicBezTo>
                  <a:cubicBezTo>
                    <a:pt x="3529" y="630"/>
                    <a:pt x="2899" y="0"/>
                    <a:pt x="2143" y="0"/>
                  </a:cubicBezTo>
                  <a:close/>
                </a:path>
              </a:pathLst>
            </a:custGeom>
            <a:grpFill/>
            <a:ln>
              <a:noFill/>
            </a:ln>
          </p:spPr>
          <p:txBody>
            <a:bodyPr spcFirstLastPara="1" wrap="square" lIns="115170" tIns="115170" rIns="115170" bIns="115170" anchor="ctr" anchorCtr="0">
              <a:noAutofit/>
            </a:bodyPr>
            <a:lstStyle/>
            <a:p>
              <a:endParaRPr sz="2142"/>
            </a:p>
          </p:txBody>
        </p:sp>
        <p:sp>
          <p:nvSpPr>
            <p:cNvPr id="12" name="Google Shape;9718;p77">
              <a:extLst>
                <a:ext uri="{FF2B5EF4-FFF2-40B4-BE49-F238E27FC236}">
                  <a16:creationId xmlns="" xmlns:a16="http://schemas.microsoft.com/office/drawing/2014/main" id="{52DF75CC-3302-4EE0-7C35-8F5015681879}"/>
                </a:ext>
              </a:extLst>
            </p:cNvPr>
            <p:cNvSpPr/>
            <p:nvPr/>
          </p:nvSpPr>
          <p:spPr>
            <a:xfrm>
              <a:off x="839850" y="2371925"/>
              <a:ext cx="143375" cy="242625"/>
            </a:xfrm>
            <a:custGeom>
              <a:avLst/>
              <a:gdLst/>
              <a:ahLst/>
              <a:cxnLst/>
              <a:rect l="l" t="t" r="r" b="b"/>
              <a:pathLst>
                <a:path w="5735" h="9705" extrusionOk="0">
                  <a:moveTo>
                    <a:pt x="3624" y="662"/>
                  </a:moveTo>
                  <a:cubicBezTo>
                    <a:pt x="4002" y="662"/>
                    <a:pt x="4317" y="977"/>
                    <a:pt x="4317" y="1355"/>
                  </a:cubicBezTo>
                  <a:cubicBezTo>
                    <a:pt x="4317" y="1765"/>
                    <a:pt x="4002" y="2080"/>
                    <a:pt x="3624" y="2080"/>
                  </a:cubicBezTo>
                  <a:cubicBezTo>
                    <a:pt x="3214" y="2080"/>
                    <a:pt x="2899" y="1765"/>
                    <a:pt x="2899" y="1355"/>
                  </a:cubicBezTo>
                  <a:cubicBezTo>
                    <a:pt x="2899" y="977"/>
                    <a:pt x="3214" y="662"/>
                    <a:pt x="3624" y="662"/>
                  </a:cubicBezTo>
                  <a:close/>
                  <a:moveTo>
                    <a:pt x="4317" y="6900"/>
                  </a:moveTo>
                  <a:lnTo>
                    <a:pt x="4474" y="7593"/>
                  </a:lnTo>
                  <a:lnTo>
                    <a:pt x="2490" y="7593"/>
                  </a:lnTo>
                  <a:lnTo>
                    <a:pt x="2647" y="6900"/>
                  </a:lnTo>
                  <a:close/>
                  <a:moveTo>
                    <a:pt x="3962" y="2731"/>
                  </a:moveTo>
                  <a:cubicBezTo>
                    <a:pt x="4108" y="2731"/>
                    <a:pt x="4250" y="2818"/>
                    <a:pt x="4285" y="2993"/>
                  </a:cubicBezTo>
                  <a:lnTo>
                    <a:pt x="4979" y="5734"/>
                  </a:lnTo>
                  <a:cubicBezTo>
                    <a:pt x="5010" y="6018"/>
                    <a:pt x="4853" y="6207"/>
                    <a:pt x="4632" y="6207"/>
                  </a:cubicBezTo>
                  <a:lnTo>
                    <a:pt x="2395" y="6207"/>
                  </a:lnTo>
                  <a:cubicBezTo>
                    <a:pt x="2238" y="6207"/>
                    <a:pt x="2080" y="6333"/>
                    <a:pt x="2049" y="6490"/>
                  </a:cubicBezTo>
                  <a:lnTo>
                    <a:pt x="1482" y="8727"/>
                  </a:lnTo>
                  <a:cubicBezTo>
                    <a:pt x="1456" y="8883"/>
                    <a:pt x="1323" y="8996"/>
                    <a:pt x="1154" y="8996"/>
                  </a:cubicBezTo>
                  <a:cubicBezTo>
                    <a:pt x="1118" y="8996"/>
                    <a:pt x="1080" y="8990"/>
                    <a:pt x="1040" y="8979"/>
                  </a:cubicBezTo>
                  <a:cubicBezTo>
                    <a:pt x="851" y="8916"/>
                    <a:pt x="725" y="8727"/>
                    <a:pt x="820" y="8538"/>
                  </a:cubicBezTo>
                  <a:lnTo>
                    <a:pt x="1513" y="5766"/>
                  </a:lnTo>
                  <a:cubicBezTo>
                    <a:pt x="1576" y="5608"/>
                    <a:pt x="1671" y="5514"/>
                    <a:pt x="1891" y="5514"/>
                  </a:cubicBezTo>
                  <a:lnTo>
                    <a:pt x="3246" y="5514"/>
                  </a:lnTo>
                  <a:cubicBezTo>
                    <a:pt x="3655" y="5514"/>
                    <a:pt x="4002" y="5262"/>
                    <a:pt x="4222" y="4915"/>
                  </a:cubicBezTo>
                  <a:cubicBezTo>
                    <a:pt x="4285" y="4758"/>
                    <a:pt x="4222" y="4537"/>
                    <a:pt x="4033" y="4442"/>
                  </a:cubicBezTo>
                  <a:cubicBezTo>
                    <a:pt x="3993" y="4426"/>
                    <a:pt x="3948" y="4418"/>
                    <a:pt x="3902" y="4418"/>
                  </a:cubicBezTo>
                  <a:cubicBezTo>
                    <a:pt x="3770" y="4418"/>
                    <a:pt x="3631" y="4483"/>
                    <a:pt x="3561" y="4600"/>
                  </a:cubicBezTo>
                  <a:cubicBezTo>
                    <a:pt x="3529" y="4726"/>
                    <a:pt x="3372" y="4789"/>
                    <a:pt x="3246" y="4789"/>
                  </a:cubicBezTo>
                  <a:lnTo>
                    <a:pt x="1891" y="4789"/>
                  </a:lnTo>
                  <a:cubicBezTo>
                    <a:pt x="1671" y="4789"/>
                    <a:pt x="1513" y="4631"/>
                    <a:pt x="1513" y="4442"/>
                  </a:cubicBezTo>
                  <a:cubicBezTo>
                    <a:pt x="1513" y="4253"/>
                    <a:pt x="1671" y="4096"/>
                    <a:pt x="1891" y="4096"/>
                  </a:cubicBezTo>
                  <a:lnTo>
                    <a:pt x="2836" y="4096"/>
                  </a:lnTo>
                  <a:cubicBezTo>
                    <a:pt x="2931" y="4096"/>
                    <a:pt x="3057" y="4001"/>
                    <a:pt x="3151" y="3907"/>
                  </a:cubicBezTo>
                  <a:cubicBezTo>
                    <a:pt x="3151" y="3844"/>
                    <a:pt x="3655" y="2899"/>
                    <a:pt x="3655" y="2899"/>
                  </a:cubicBezTo>
                  <a:cubicBezTo>
                    <a:pt x="3725" y="2787"/>
                    <a:pt x="3845" y="2731"/>
                    <a:pt x="3962" y="2731"/>
                  </a:cubicBezTo>
                  <a:close/>
                  <a:moveTo>
                    <a:pt x="3529" y="0"/>
                  </a:moveTo>
                  <a:cubicBezTo>
                    <a:pt x="2805" y="0"/>
                    <a:pt x="2175" y="630"/>
                    <a:pt x="2175" y="1355"/>
                  </a:cubicBezTo>
                  <a:cubicBezTo>
                    <a:pt x="2175" y="1922"/>
                    <a:pt x="2490" y="2395"/>
                    <a:pt x="2994" y="2615"/>
                  </a:cubicBezTo>
                  <a:lnTo>
                    <a:pt x="2584" y="3466"/>
                  </a:lnTo>
                  <a:lnTo>
                    <a:pt x="1860" y="3466"/>
                  </a:lnTo>
                  <a:cubicBezTo>
                    <a:pt x="1261" y="3466"/>
                    <a:pt x="820" y="3938"/>
                    <a:pt x="820" y="4474"/>
                  </a:cubicBezTo>
                  <a:cubicBezTo>
                    <a:pt x="820" y="4758"/>
                    <a:pt x="946" y="4978"/>
                    <a:pt x="1103" y="5199"/>
                  </a:cubicBezTo>
                  <a:cubicBezTo>
                    <a:pt x="977" y="5325"/>
                    <a:pt x="914" y="5451"/>
                    <a:pt x="851" y="5608"/>
                  </a:cubicBezTo>
                  <a:lnTo>
                    <a:pt x="158" y="8381"/>
                  </a:lnTo>
                  <a:cubicBezTo>
                    <a:pt x="1" y="8916"/>
                    <a:pt x="347" y="9483"/>
                    <a:pt x="914" y="9641"/>
                  </a:cubicBezTo>
                  <a:cubicBezTo>
                    <a:pt x="1002" y="9667"/>
                    <a:pt x="1091" y="9679"/>
                    <a:pt x="1178" y="9679"/>
                  </a:cubicBezTo>
                  <a:cubicBezTo>
                    <a:pt x="1624" y="9679"/>
                    <a:pt x="2038" y="9359"/>
                    <a:pt x="2143" y="8885"/>
                  </a:cubicBezTo>
                  <a:lnTo>
                    <a:pt x="2332" y="8286"/>
                  </a:lnTo>
                  <a:lnTo>
                    <a:pt x="4695" y="8286"/>
                  </a:lnTo>
                  <a:lnTo>
                    <a:pt x="4947" y="9452"/>
                  </a:lnTo>
                  <a:cubicBezTo>
                    <a:pt x="4995" y="9597"/>
                    <a:pt x="5118" y="9704"/>
                    <a:pt x="5257" y="9704"/>
                  </a:cubicBezTo>
                  <a:cubicBezTo>
                    <a:pt x="5300" y="9704"/>
                    <a:pt x="5344" y="9694"/>
                    <a:pt x="5388" y="9672"/>
                  </a:cubicBezTo>
                  <a:cubicBezTo>
                    <a:pt x="5577" y="9641"/>
                    <a:pt x="5703" y="9452"/>
                    <a:pt x="5609" y="9231"/>
                  </a:cubicBezTo>
                  <a:lnTo>
                    <a:pt x="5042" y="6805"/>
                  </a:lnTo>
                  <a:cubicBezTo>
                    <a:pt x="5514" y="6616"/>
                    <a:pt x="5735" y="6144"/>
                    <a:pt x="5640" y="5640"/>
                  </a:cubicBezTo>
                  <a:lnTo>
                    <a:pt x="4916" y="2867"/>
                  </a:lnTo>
                  <a:cubicBezTo>
                    <a:pt x="4884" y="2647"/>
                    <a:pt x="4758" y="2489"/>
                    <a:pt x="4569" y="2332"/>
                  </a:cubicBezTo>
                  <a:cubicBezTo>
                    <a:pt x="4790" y="2080"/>
                    <a:pt x="4916" y="1733"/>
                    <a:pt x="4916" y="1355"/>
                  </a:cubicBezTo>
                  <a:cubicBezTo>
                    <a:pt x="4916" y="630"/>
                    <a:pt x="4285" y="0"/>
                    <a:pt x="3529" y="0"/>
                  </a:cubicBezTo>
                  <a:close/>
                </a:path>
              </a:pathLst>
            </a:custGeom>
            <a:grpFill/>
            <a:ln>
              <a:noFill/>
            </a:ln>
          </p:spPr>
          <p:txBody>
            <a:bodyPr spcFirstLastPara="1" wrap="square" lIns="115170" tIns="115170" rIns="115170" bIns="115170" anchor="ctr" anchorCtr="0">
              <a:noAutofit/>
            </a:bodyPr>
            <a:lstStyle/>
            <a:p>
              <a:endParaRPr sz="2142"/>
            </a:p>
          </p:txBody>
        </p:sp>
        <p:sp>
          <p:nvSpPr>
            <p:cNvPr id="13" name="Google Shape;9719;p77">
              <a:extLst>
                <a:ext uri="{FF2B5EF4-FFF2-40B4-BE49-F238E27FC236}">
                  <a16:creationId xmlns="" xmlns:a16="http://schemas.microsoft.com/office/drawing/2014/main" id="{07795624-6254-DDBF-675F-05CD8363822C}"/>
                </a:ext>
              </a:extLst>
            </p:cNvPr>
            <p:cNvSpPr/>
            <p:nvPr/>
          </p:nvSpPr>
          <p:spPr>
            <a:xfrm>
              <a:off x="772900" y="2318350"/>
              <a:ext cx="122125" cy="105075"/>
            </a:xfrm>
            <a:custGeom>
              <a:avLst/>
              <a:gdLst/>
              <a:ahLst/>
              <a:cxnLst/>
              <a:rect l="l" t="t" r="r" b="b"/>
              <a:pathLst>
                <a:path w="4885" h="4203" extrusionOk="0">
                  <a:moveTo>
                    <a:pt x="3844" y="631"/>
                  </a:moveTo>
                  <a:cubicBezTo>
                    <a:pt x="4034" y="631"/>
                    <a:pt x="4223" y="789"/>
                    <a:pt x="4223" y="978"/>
                  </a:cubicBezTo>
                  <a:lnTo>
                    <a:pt x="4223" y="1734"/>
                  </a:lnTo>
                  <a:cubicBezTo>
                    <a:pt x="4223" y="1923"/>
                    <a:pt x="4034" y="2112"/>
                    <a:pt x="3844" y="2112"/>
                  </a:cubicBezTo>
                  <a:cubicBezTo>
                    <a:pt x="3655" y="2143"/>
                    <a:pt x="3498" y="2301"/>
                    <a:pt x="3498" y="2458"/>
                  </a:cubicBezTo>
                  <a:lnTo>
                    <a:pt x="3498" y="2994"/>
                  </a:lnTo>
                  <a:lnTo>
                    <a:pt x="2679" y="2206"/>
                  </a:lnTo>
                  <a:cubicBezTo>
                    <a:pt x="2584" y="2143"/>
                    <a:pt x="2521" y="2112"/>
                    <a:pt x="2427" y="2112"/>
                  </a:cubicBezTo>
                  <a:lnTo>
                    <a:pt x="1009" y="2112"/>
                  </a:lnTo>
                  <a:cubicBezTo>
                    <a:pt x="820" y="2112"/>
                    <a:pt x="662" y="1923"/>
                    <a:pt x="662" y="1734"/>
                  </a:cubicBezTo>
                  <a:lnTo>
                    <a:pt x="662" y="978"/>
                  </a:lnTo>
                  <a:cubicBezTo>
                    <a:pt x="662" y="789"/>
                    <a:pt x="820" y="631"/>
                    <a:pt x="1009" y="631"/>
                  </a:cubicBezTo>
                  <a:close/>
                  <a:moveTo>
                    <a:pt x="1009" y="1"/>
                  </a:moveTo>
                  <a:cubicBezTo>
                    <a:pt x="442" y="1"/>
                    <a:pt x="1" y="474"/>
                    <a:pt x="1" y="1041"/>
                  </a:cubicBezTo>
                  <a:lnTo>
                    <a:pt x="1" y="1765"/>
                  </a:lnTo>
                  <a:cubicBezTo>
                    <a:pt x="1" y="2364"/>
                    <a:pt x="473" y="2805"/>
                    <a:pt x="1009" y="2805"/>
                  </a:cubicBezTo>
                  <a:lnTo>
                    <a:pt x="2269" y="2805"/>
                  </a:lnTo>
                  <a:lnTo>
                    <a:pt x="3592" y="4097"/>
                  </a:lnTo>
                  <a:cubicBezTo>
                    <a:pt x="3663" y="4167"/>
                    <a:pt x="3770" y="4203"/>
                    <a:pt x="3872" y="4203"/>
                  </a:cubicBezTo>
                  <a:cubicBezTo>
                    <a:pt x="3906" y="4203"/>
                    <a:pt x="3939" y="4199"/>
                    <a:pt x="3970" y="4191"/>
                  </a:cubicBezTo>
                  <a:cubicBezTo>
                    <a:pt x="4097" y="4160"/>
                    <a:pt x="4160" y="4002"/>
                    <a:pt x="4160" y="3876"/>
                  </a:cubicBezTo>
                  <a:lnTo>
                    <a:pt x="4160" y="2773"/>
                  </a:lnTo>
                  <a:cubicBezTo>
                    <a:pt x="4569" y="2616"/>
                    <a:pt x="4884" y="2238"/>
                    <a:pt x="4884" y="1765"/>
                  </a:cubicBezTo>
                  <a:lnTo>
                    <a:pt x="4884" y="1041"/>
                  </a:lnTo>
                  <a:cubicBezTo>
                    <a:pt x="4884" y="442"/>
                    <a:pt x="4412" y="1"/>
                    <a:pt x="3844" y="1"/>
                  </a:cubicBezTo>
                  <a:close/>
                </a:path>
              </a:pathLst>
            </a:custGeom>
            <a:grpFill/>
            <a:ln>
              <a:noFill/>
            </a:ln>
          </p:spPr>
          <p:txBody>
            <a:bodyPr spcFirstLastPara="1" wrap="square" lIns="115170" tIns="115170" rIns="115170" bIns="115170" anchor="ctr" anchorCtr="0">
              <a:noAutofit/>
            </a:bodyPr>
            <a:lstStyle/>
            <a:p>
              <a:endParaRPr sz="2142"/>
            </a:p>
          </p:txBody>
        </p:sp>
      </p:grpSp>
    </p:spTree>
    <p:extLst>
      <p:ext uri="{BB962C8B-B14F-4D97-AF65-F5344CB8AC3E}">
        <p14:creationId xmlns:p14="http://schemas.microsoft.com/office/powerpoint/2010/main" val="2490610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C075F41-1B09-64E8-BC19-B85AD66076BF}"/>
              </a:ext>
            </a:extLst>
          </p:cNvPr>
          <p:cNvSpPr>
            <a:spLocks noGrp="1"/>
          </p:cNvSpPr>
          <p:nvPr>
            <p:ph type="title"/>
          </p:nvPr>
        </p:nvSpPr>
        <p:spPr>
          <a:xfrm>
            <a:off x="1764669" y="203702"/>
            <a:ext cx="9754231" cy="979411"/>
          </a:xfrm>
        </p:spPr>
        <p:txBody>
          <a:bodyPr>
            <a:normAutofit fontScale="90000"/>
          </a:bodyPr>
          <a:lstStyle/>
          <a:p>
            <a:pPr algn="just"/>
            <a:r>
              <a:rPr lang="lv-LV" dirty="0">
                <a:solidFill>
                  <a:srgbClr val="29702A"/>
                </a:solidFill>
              </a:rPr>
              <a:t>Pašvaldību atbalsts bērniem, kas apmeklē privātās pirmsskolas izglītības iestādes vai izmanto bērnu uzraudzības pakalpojumu</a:t>
            </a:r>
            <a:endParaRPr lang="lv-LV" dirty="0"/>
          </a:p>
        </p:txBody>
      </p:sp>
      <p:sp>
        <p:nvSpPr>
          <p:cNvPr id="3" name="Content Placeholder 2">
            <a:extLst>
              <a:ext uri="{FF2B5EF4-FFF2-40B4-BE49-F238E27FC236}">
                <a16:creationId xmlns="" xmlns:a16="http://schemas.microsoft.com/office/drawing/2014/main" id="{7814DB4C-77D7-5A00-DFC4-0E0C04552B4C}"/>
              </a:ext>
            </a:extLst>
          </p:cNvPr>
          <p:cNvSpPr>
            <a:spLocks noGrp="1"/>
          </p:cNvSpPr>
          <p:nvPr>
            <p:ph idx="1"/>
          </p:nvPr>
        </p:nvSpPr>
        <p:spPr>
          <a:xfrm>
            <a:off x="522369" y="1768329"/>
            <a:ext cx="10037681" cy="4368946"/>
          </a:xfrm>
        </p:spPr>
        <p:txBody>
          <a:bodyPr>
            <a:normAutofit fontScale="92500" lnSpcReduction="10000"/>
          </a:bodyPr>
          <a:lstStyle/>
          <a:p>
            <a:pPr marL="323972" indent="-323972">
              <a:lnSpc>
                <a:spcPct val="110000"/>
              </a:lnSpc>
              <a:buFont typeface="Arial" panose="020B0604020202020204" pitchFamily="34" charset="0"/>
              <a:buChar char="•"/>
            </a:pPr>
            <a:r>
              <a:rPr lang="lv-LV" dirty="0"/>
              <a:t>Pašvaldība atbalstu PPII aprēķina </a:t>
            </a:r>
            <a:r>
              <a:rPr lang="lv-LV" b="1" dirty="0"/>
              <a:t>atbilstoši</a:t>
            </a:r>
            <a:r>
              <a:rPr lang="lv-LV" dirty="0"/>
              <a:t> Ministru kabineta 2015. gada 8. decembra </a:t>
            </a:r>
            <a:r>
              <a:rPr lang="lv-LV" b="1" dirty="0"/>
              <a:t>noteikumiem Nr. 709 </a:t>
            </a:r>
            <a:r>
              <a:rPr lang="lv-LV" dirty="0"/>
              <a:t>„Noteikumi par izmaksu noteikšanas metodiku un kārtību, kādā pašvaldība atbilstoši tās noteiktajām vidējām izmaksām sedz pirmsskolas izglītības programmas izmaksas privātai izglītības iestādei”</a:t>
            </a:r>
          </a:p>
          <a:p>
            <a:pPr marL="323972" indent="-323972">
              <a:buFont typeface="Arial" panose="020B0604020202020204" pitchFamily="34" charset="0"/>
              <a:buChar char="•"/>
            </a:pPr>
            <a:endParaRPr lang="lv-LV" dirty="0"/>
          </a:p>
          <a:p>
            <a:pPr marL="323972" indent="-323972">
              <a:buFont typeface="Arial" panose="020B0604020202020204" pitchFamily="34" charset="0"/>
              <a:buChar char="•"/>
            </a:pPr>
            <a:r>
              <a:rPr lang="lv-LV" dirty="0"/>
              <a:t>VARAM katru gadu apkopo un publicē tīmekļvietnē </a:t>
            </a:r>
            <a:r>
              <a:rPr lang="lv-LV" b="1" dirty="0"/>
              <a:t>informāciju par pašvaldību līdzfinansējumu</a:t>
            </a:r>
          </a:p>
          <a:p>
            <a:pPr marL="323972" indent="-323972">
              <a:buFont typeface="Arial" panose="020B0604020202020204" pitchFamily="34" charset="0"/>
              <a:buChar char="•"/>
            </a:pPr>
            <a:endParaRPr lang="lv-LV" b="1" dirty="0"/>
          </a:p>
          <a:p>
            <a:pPr marL="323972" indent="-323972">
              <a:buFont typeface="Arial" panose="020B0604020202020204" pitchFamily="34" charset="0"/>
              <a:buChar char="•"/>
            </a:pPr>
            <a:r>
              <a:rPr lang="lv-LV" dirty="0"/>
              <a:t>Pašvaldību </a:t>
            </a:r>
            <a:r>
              <a:rPr lang="lv-LV" b="1" dirty="0"/>
              <a:t>līdzfinansējums katru gadu palielinās</a:t>
            </a:r>
            <a:r>
              <a:rPr lang="lv-LV" dirty="0"/>
              <a:t>, 2025.gadā vidējais līdzfinansējums:</a:t>
            </a:r>
          </a:p>
          <a:p>
            <a:pPr marL="1043910" lvl="1" indent="-323972">
              <a:lnSpc>
                <a:spcPct val="110000"/>
              </a:lnSpc>
              <a:buFont typeface="Wingdings" panose="05000000000000000000" pitchFamily="2" charset="2"/>
              <a:buChar char="ü"/>
            </a:pPr>
            <a:r>
              <a:rPr lang="lv-LV" sz="1701" b="1" dirty="0">
                <a:latin typeface="Verdana" panose="020B0604030504040204" pitchFamily="34" charset="0"/>
                <a:ea typeface="Verdana" panose="020B0604030504040204" pitchFamily="34" charset="0"/>
              </a:rPr>
              <a:t>no 1,5 līdz 4 gadu vecumam </a:t>
            </a:r>
            <a:r>
              <a:rPr lang="lv-LV" sz="1701" dirty="0">
                <a:latin typeface="Verdana" panose="020B0604030504040204" pitchFamily="34" charset="0"/>
                <a:ea typeface="Verdana" panose="020B0604030504040204" pitchFamily="34" charset="0"/>
              </a:rPr>
              <a:t>447 </a:t>
            </a:r>
            <a:r>
              <a:rPr lang="lv-LV" sz="1701" i="1" dirty="0" err="1">
                <a:latin typeface="Verdana" panose="020B0604030504040204" pitchFamily="34" charset="0"/>
                <a:ea typeface="Verdana" panose="020B0604030504040204" pitchFamily="34" charset="0"/>
              </a:rPr>
              <a:t>euro</a:t>
            </a:r>
            <a:r>
              <a:rPr lang="lv-LV" sz="1701" dirty="0">
                <a:latin typeface="Verdana" panose="020B0604030504040204" pitchFamily="34" charset="0"/>
                <a:ea typeface="Verdana" panose="020B0604030504040204" pitchFamily="34" charset="0"/>
              </a:rPr>
              <a:t> (</a:t>
            </a:r>
            <a:r>
              <a:rPr lang="lv-LV" sz="1701" i="1" dirty="0">
                <a:latin typeface="Verdana" panose="020B0604030504040204" pitchFamily="34" charset="0"/>
                <a:ea typeface="Verdana" panose="020B0604030504040204" pitchFamily="34" charset="0"/>
              </a:rPr>
              <a:t>2024.gadā 370 </a:t>
            </a:r>
            <a:r>
              <a:rPr lang="lv-LV" sz="1701" i="1" dirty="0" err="1">
                <a:latin typeface="Verdana" panose="020B0604030504040204" pitchFamily="34" charset="0"/>
                <a:ea typeface="Verdana" panose="020B0604030504040204" pitchFamily="34" charset="0"/>
              </a:rPr>
              <a:t>euro</a:t>
            </a:r>
            <a:r>
              <a:rPr lang="lv-LV" sz="1701" dirty="0">
                <a:latin typeface="Verdana" panose="020B0604030504040204" pitchFamily="34" charset="0"/>
                <a:ea typeface="Verdana" panose="020B0604030504040204" pitchFamily="34" charset="0"/>
              </a:rPr>
              <a:t>)</a:t>
            </a:r>
          </a:p>
          <a:p>
            <a:pPr marL="1043910" lvl="1" indent="-323972">
              <a:lnSpc>
                <a:spcPct val="110000"/>
              </a:lnSpc>
              <a:buFont typeface="Wingdings" panose="05000000000000000000" pitchFamily="2" charset="2"/>
              <a:buChar char="ü"/>
            </a:pPr>
            <a:r>
              <a:rPr lang="lv-LV" sz="1701" dirty="0">
                <a:latin typeface="Verdana" panose="020B0604030504040204" pitchFamily="34" charset="0"/>
                <a:ea typeface="Verdana" panose="020B0604030504040204" pitchFamily="34" charset="0"/>
              </a:rPr>
              <a:t>bērniem, kam nepieciešama </a:t>
            </a:r>
            <a:r>
              <a:rPr lang="lv-LV" sz="1701" b="1" dirty="0">
                <a:latin typeface="Verdana" panose="020B0604030504040204" pitchFamily="34" charset="0"/>
                <a:ea typeface="Verdana" panose="020B0604030504040204" pitchFamily="34" charset="0"/>
              </a:rPr>
              <a:t>obligātā sagatavošana pamatizglītības ieguvei</a:t>
            </a:r>
            <a:r>
              <a:rPr lang="lv-LV" sz="1701" dirty="0">
                <a:latin typeface="Verdana" panose="020B0604030504040204" pitchFamily="34" charset="0"/>
                <a:ea typeface="Verdana" panose="020B0604030504040204" pitchFamily="34" charset="0"/>
              </a:rPr>
              <a:t>, 290 </a:t>
            </a:r>
            <a:r>
              <a:rPr lang="lv-LV" sz="1701" i="1" dirty="0" err="1">
                <a:latin typeface="Verdana" panose="020B0604030504040204" pitchFamily="34" charset="0"/>
                <a:ea typeface="Verdana" panose="020B0604030504040204" pitchFamily="34" charset="0"/>
              </a:rPr>
              <a:t>euro</a:t>
            </a:r>
            <a:r>
              <a:rPr lang="lv-LV" sz="1701" dirty="0">
                <a:latin typeface="Verdana" panose="020B0604030504040204" pitchFamily="34" charset="0"/>
                <a:ea typeface="Verdana" panose="020B0604030504040204" pitchFamily="34" charset="0"/>
              </a:rPr>
              <a:t> (</a:t>
            </a:r>
            <a:r>
              <a:rPr lang="lv-LV" sz="1701" i="1" dirty="0">
                <a:latin typeface="Verdana" panose="020B0604030504040204" pitchFamily="34" charset="0"/>
                <a:ea typeface="Verdana" panose="020B0604030504040204" pitchFamily="34" charset="0"/>
              </a:rPr>
              <a:t>2024.gadā 243 </a:t>
            </a:r>
            <a:r>
              <a:rPr lang="lv-LV" sz="1701" i="1" dirty="0" err="1">
                <a:latin typeface="Verdana" panose="020B0604030504040204" pitchFamily="34" charset="0"/>
                <a:ea typeface="Verdana" panose="020B0604030504040204" pitchFamily="34" charset="0"/>
              </a:rPr>
              <a:t>euro</a:t>
            </a:r>
            <a:r>
              <a:rPr lang="lv-LV" sz="1701" dirty="0">
                <a:latin typeface="Verdana" panose="020B0604030504040204" pitchFamily="34" charset="0"/>
                <a:ea typeface="Verdana" panose="020B0604030504040204" pitchFamily="34" charset="0"/>
              </a:rPr>
              <a:t>)</a:t>
            </a:r>
          </a:p>
          <a:p>
            <a:pPr marL="1043910" lvl="1" indent="-323972">
              <a:lnSpc>
                <a:spcPct val="110000"/>
              </a:lnSpc>
              <a:buFont typeface="Wingdings" panose="05000000000000000000" pitchFamily="2" charset="2"/>
              <a:buChar char="ü"/>
            </a:pPr>
            <a:r>
              <a:rPr lang="lv-LV" sz="1701" dirty="0">
                <a:latin typeface="Verdana" panose="020B0604030504040204" pitchFamily="34" charset="0"/>
                <a:ea typeface="Verdana" panose="020B0604030504040204" pitchFamily="34" charset="0"/>
              </a:rPr>
              <a:t>līdzfinansējums </a:t>
            </a:r>
            <a:r>
              <a:rPr lang="lv-LV" sz="1701" b="1" dirty="0">
                <a:latin typeface="Verdana" panose="020B0604030504040204" pitchFamily="34" charset="0"/>
                <a:ea typeface="Verdana" panose="020B0604030504040204" pitchFamily="34" charset="0"/>
              </a:rPr>
              <a:t>bērnu uzraudzības pakalpojumam </a:t>
            </a:r>
            <a:r>
              <a:rPr lang="lv-LV" sz="1701" dirty="0">
                <a:latin typeface="Verdana" panose="020B0604030504040204" pitchFamily="34" charset="0"/>
                <a:ea typeface="Verdana" panose="020B0604030504040204" pitchFamily="34" charset="0"/>
              </a:rPr>
              <a:t>242 </a:t>
            </a:r>
            <a:r>
              <a:rPr lang="lv-LV" sz="1701" i="1" dirty="0" err="1">
                <a:latin typeface="Verdana" panose="020B0604030504040204" pitchFamily="34" charset="0"/>
                <a:ea typeface="Verdana" panose="020B0604030504040204" pitchFamily="34" charset="0"/>
              </a:rPr>
              <a:t>euro</a:t>
            </a:r>
            <a:r>
              <a:rPr lang="lv-LV" sz="1701" dirty="0">
                <a:latin typeface="Verdana" panose="020B0604030504040204" pitchFamily="34" charset="0"/>
                <a:ea typeface="Verdana" panose="020B0604030504040204" pitchFamily="34" charset="0"/>
              </a:rPr>
              <a:t> (</a:t>
            </a:r>
            <a:r>
              <a:rPr lang="lv-LV" sz="1701" i="1" dirty="0">
                <a:latin typeface="Verdana" panose="020B0604030504040204" pitchFamily="34" charset="0"/>
                <a:ea typeface="Verdana" panose="020B0604030504040204" pitchFamily="34" charset="0"/>
              </a:rPr>
              <a:t>2024.gadā 222 </a:t>
            </a:r>
            <a:r>
              <a:rPr lang="lv-LV" sz="1701" i="1" dirty="0" err="1">
                <a:latin typeface="Verdana" panose="020B0604030504040204" pitchFamily="34" charset="0"/>
                <a:ea typeface="Verdana" panose="020B0604030504040204" pitchFamily="34" charset="0"/>
              </a:rPr>
              <a:t>euro</a:t>
            </a:r>
            <a:r>
              <a:rPr lang="lv-LV" sz="1701" dirty="0">
                <a:latin typeface="Verdana" panose="020B0604030504040204" pitchFamily="34" charset="0"/>
                <a:ea typeface="Verdana" panose="020B0604030504040204" pitchFamily="34" charset="0"/>
              </a:rPr>
              <a:t>)</a:t>
            </a:r>
          </a:p>
          <a:p>
            <a:endParaRPr lang="lv-LV" dirty="0"/>
          </a:p>
        </p:txBody>
      </p:sp>
      <p:sp>
        <p:nvSpPr>
          <p:cNvPr id="6" name="Slide Number Placeholder 5">
            <a:extLst>
              <a:ext uri="{FF2B5EF4-FFF2-40B4-BE49-F238E27FC236}">
                <a16:creationId xmlns="" xmlns:a16="http://schemas.microsoft.com/office/drawing/2014/main" id="{32763B05-5D5F-6130-03E1-A138641041FB}"/>
              </a:ext>
            </a:extLst>
          </p:cNvPr>
          <p:cNvSpPr>
            <a:spLocks noGrp="1"/>
          </p:cNvSpPr>
          <p:nvPr>
            <p:ph type="sldNum" sz="quarter" idx="13"/>
          </p:nvPr>
        </p:nvSpPr>
        <p:spPr/>
        <p:txBody>
          <a:bodyPr/>
          <a:lstStyle/>
          <a:p>
            <a:pPr>
              <a:defRPr/>
            </a:pPr>
            <a:fld id="{CA50152C-A5AE-4037-8E77-C398DB665690}" type="slidenum">
              <a:rPr lang="en-US" altLang="en-US" smtClean="0"/>
              <a:pPr>
                <a:defRPr/>
              </a:pPr>
              <a:t>37</a:t>
            </a:fld>
            <a:endParaRPr lang="en-US" altLang="en-US"/>
          </a:p>
        </p:txBody>
      </p:sp>
    </p:spTree>
    <p:extLst>
      <p:ext uri="{BB962C8B-B14F-4D97-AF65-F5344CB8AC3E}">
        <p14:creationId xmlns:p14="http://schemas.microsoft.com/office/powerpoint/2010/main" val="6940748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62DC2545-4268-9CF3-6C4C-5624425BFB03}"/>
              </a:ext>
            </a:extLst>
          </p:cNvPr>
          <p:cNvPicPr>
            <a:picLocks noChangeAspect="1"/>
          </p:cNvPicPr>
          <p:nvPr/>
        </p:nvPicPr>
        <p:blipFill>
          <a:blip r:embed="rId3"/>
          <a:stretch>
            <a:fillRect/>
          </a:stretch>
        </p:blipFill>
        <p:spPr>
          <a:xfrm>
            <a:off x="2074677" y="851656"/>
            <a:ext cx="3350276" cy="916177"/>
          </a:xfrm>
          <a:prstGeom prst="rect">
            <a:avLst/>
          </a:prstGeom>
        </p:spPr>
      </p:pic>
      <p:sp>
        <p:nvSpPr>
          <p:cNvPr id="2" name="Title 1">
            <a:extLst>
              <a:ext uri="{FF2B5EF4-FFF2-40B4-BE49-F238E27FC236}">
                <a16:creationId xmlns="" xmlns:a16="http://schemas.microsoft.com/office/drawing/2014/main" id="{29A852CA-57EB-1303-640E-A1796401C3EA}"/>
              </a:ext>
            </a:extLst>
          </p:cNvPr>
          <p:cNvSpPr>
            <a:spLocks noGrp="1"/>
          </p:cNvSpPr>
          <p:nvPr>
            <p:ph type="title"/>
          </p:nvPr>
        </p:nvSpPr>
        <p:spPr/>
        <p:txBody>
          <a:bodyPr/>
          <a:lstStyle/>
          <a:p>
            <a:r>
              <a:rPr lang="lv-LV"/>
              <a:t>VĪZIJA</a:t>
            </a:r>
          </a:p>
        </p:txBody>
      </p:sp>
      <p:sp>
        <p:nvSpPr>
          <p:cNvPr id="6" name="Slide Number Placeholder 5">
            <a:extLst>
              <a:ext uri="{FF2B5EF4-FFF2-40B4-BE49-F238E27FC236}">
                <a16:creationId xmlns="" xmlns:a16="http://schemas.microsoft.com/office/drawing/2014/main" id="{BA387568-6554-88D2-CFC4-EEB26208D05F}"/>
              </a:ext>
            </a:extLst>
          </p:cNvPr>
          <p:cNvSpPr>
            <a:spLocks noGrp="1"/>
          </p:cNvSpPr>
          <p:nvPr>
            <p:ph type="sldNum" sz="quarter" idx="13"/>
          </p:nvPr>
        </p:nvSpPr>
        <p:spPr/>
        <p:txBody>
          <a:bodyPr/>
          <a:lstStyle/>
          <a:p>
            <a:pPr>
              <a:defRPr/>
            </a:pPr>
            <a:fld id="{CA50152C-A5AE-4037-8E77-C398DB665690}" type="slidenum">
              <a:rPr lang="en-US" altLang="en-US" smtClean="0"/>
              <a:pPr>
                <a:defRPr/>
              </a:pPr>
              <a:t>38</a:t>
            </a:fld>
            <a:endParaRPr lang="en-US" altLang="en-US"/>
          </a:p>
        </p:txBody>
      </p:sp>
      <p:sp>
        <p:nvSpPr>
          <p:cNvPr id="7" name="Content Placeholder 1">
            <a:extLst>
              <a:ext uri="{FF2B5EF4-FFF2-40B4-BE49-F238E27FC236}">
                <a16:creationId xmlns="" xmlns:a16="http://schemas.microsoft.com/office/drawing/2014/main" id="{A07E16DC-B87A-904F-FEDB-A65D61EC0C61}"/>
              </a:ext>
            </a:extLst>
          </p:cNvPr>
          <p:cNvSpPr>
            <a:spLocks noGrp="1"/>
          </p:cNvSpPr>
          <p:nvPr>
            <p:ph idx="1"/>
          </p:nvPr>
        </p:nvSpPr>
        <p:spPr>
          <a:xfrm>
            <a:off x="4934127" y="1175622"/>
            <a:ext cx="5553120" cy="4132106"/>
          </a:xfrm>
        </p:spPr>
        <p:txBody>
          <a:bodyPr>
            <a:noAutofit/>
          </a:bodyPr>
          <a:lstStyle/>
          <a:p>
            <a:pPr marL="323960" indent="-323960">
              <a:spcBef>
                <a:spcPts val="0"/>
              </a:spcBef>
              <a:buFont typeface="Courier New" panose="02070309020205020404" pitchFamily="49" charset="0"/>
              <a:buChar char="o"/>
            </a:pPr>
            <a:r>
              <a:rPr lang="lv-LV" sz="2079">
                <a:latin typeface="Arial Nova Light" panose="020B0304020202020204" pitchFamily="34" charset="0"/>
              </a:rPr>
              <a:t>Valsts pārvaldes </a:t>
            </a:r>
            <a:r>
              <a:rPr lang="lv-LV" sz="2079" b="1">
                <a:solidFill>
                  <a:schemeClr val="accent6">
                    <a:lumMod val="50000"/>
                  </a:schemeClr>
                </a:solidFill>
                <a:latin typeface="Arial Nova Light" panose="020B0304020202020204" pitchFamily="34" charset="0"/>
              </a:rPr>
              <a:t>pakalpojumi</a:t>
            </a:r>
            <a:r>
              <a:rPr lang="lv-LV" sz="2079">
                <a:latin typeface="Arial Nova Light" panose="020B0304020202020204" pitchFamily="34" charset="0"/>
              </a:rPr>
              <a:t> sabiedrībai </a:t>
            </a:r>
            <a:r>
              <a:rPr lang="lv-LV" sz="2079" b="1">
                <a:solidFill>
                  <a:srgbClr val="AD6300"/>
                </a:solidFill>
                <a:latin typeface="Arial Nova Light" panose="020B0304020202020204" pitchFamily="34" charset="0"/>
              </a:rPr>
              <a:t>pieejami ērti, </a:t>
            </a:r>
            <a:r>
              <a:rPr lang="lv-LV" sz="2079">
                <a:latin typeface="Arial Nova Light" panose="020B0304020202020204" pitchFamily="34" charset="0"/>
              </a:rPr>
              <a:t>atbilstoši </a:t>
            </a:r>
            <a:r>
              <a:rPr lang="lv-LV" sz="2079" b="1">
                <a:solidFill>
                  <a:srgbClr val="AD6300"/>
                </a:solidFill>
                <a:latin typeface="Arial Nova Light" panose="020B0304020202020204" pitchFamily="34" charset="0"/>
              </a:rPr>
              <a:t>vienas pieturas aģentūras </a:t>
            </a:r>
            <a:r>
              <a:rPr lang="lv-LV" sz="2079">
                <a:latin typeface="Arial Nova Light" panose="020B0304020202020204" pitchFamily="34" charset="0"/>
              </a:rPr>
              <a:t>principam kā digitālajā, tā analogā vidē, pieprasot pēc iespējas mazu pakalpojuma saņēmēja iesaisti un pūles, saņemot pakalpojumu. </a:t>
            </a:r>
          </a:p>
          <a:p>
            <a:pPr marL="323960" indent="-323960">
              <a:spcBef>
                <a:spcPts val="0"/>
              </a:spcBef>
              <a:buFont typeface="Courier New" panose="02070309020205020404" pitchFamily="49" charset="0"/>
              <a:buChar char="o"/>
            </a:pPr>
            <a:endParaRPr lang="lv-LV" sz="2079">
              <a:latin typeface="Arial Nova Light" panose="020B0304020202020204" pitchFamily="34" charset="0"/>
            </a:endParaRPr>
          </a:p>
          <a:p>
            <a:pPr marL="323960" indent="-323960">
              <a:spcBef>
                <a:spcPts val="0"/>
              </a:spcBef>
              <a:buFont typeface="Courier New" panose="02070309020205020404" pitchFamily="49" charset="0"/>
              <a:buChar char="o"/>
            </a:pPr>
            <a:r>
              <a:rPr lang="lv-LV" sz="2079" b="1">
                <a:solidFill>
                  <a:srgbClr val="AD6300"/>
                </a:solidFill>
                <a:latin typeface="Arial Nova Light" panose="020B0304020202020204" pitchFamily="34" charset="0"/>
              </a:rPr>
              <a:t>Klātienē</a:t>
            </a:r>
            <a:r>
              <a:rPr lang="lv-LV" sz="2079">
                <a:solidFill>
                  <a:schemeClr val="accent6">
                    <a:lumMod val="50000"/>
                  </a:schemeClr>
                </a:solidFill>
                <a:latin typeface="Arial Nova Light" panose="020B0304020202020204" pitchFamily="34" charset="0"/>
              </a:rPr>
              <a:t> </a:t>
            </a:r>
            <a:r>
              <a:rPr lang="lv-LV" sz="2079">
                <a:latin typeface="Arial Nova Light" panose="020B0304020202020204" pitchFamily="34" charset="0"/>
              </a:rPr>
              <a:t>pakalpojumi tiek </a:t>
            </a:r>
            <a:r>
              <a:rPr lang="lv-LV" sz="2079" b="1">
                <a:solidFill>
                  <a:srgbClr val="AD6300"/>
                </a:solidFill>
                <a:latin typeface="Arial Nova Light" panose="020B0304020202020204" pitchFamily="34" charset="0"/>
              </a:rPr>
              <a:t>sniegti ģeogrāfiski pieejamā vienotā, profesionālā tīklā</a:t>
            </a:r>
            <a:r>
              <a:rPr lang="lv-LV" sz="2079">
                <a:solidFill>
                  <a:schemeClr val="accent6">
                    <a:lumMod val="50000"/>
                  </a:schemeClr>
                </a:solidFill>
                <a:latin typeface="Arial Nova Light" panose="020B0304020202020204" pitchFamily="34" charset="0"/>
              </a:rPr>
              <a:t>.</a:t>
            </a:r>
          </a:p>
          <a:p>
            <a:pPr marL="323960" indent="-323960">
              <a:spcBef>
                <a:spcPts val="0"/>
              </a:spcBef>
              <a:buFont typeface="Courier New" panose="02070309020205020404" pitchFamily="49" charset="0"/>
              <a:buChar char="o"/>
            </a:pPr>
            <a:endParaRPr lang="lv-LV" sz="2079">
              <a:solidFill>
                <a:schemeClr val="accent6">
                  <a:lumMod val="50000"/>
                </a:schemeClr>
              </a:solidFill>
              <a:latin typeface="Arial Nova Light" panose="020B0304020202020204" pitchFamily="34" charset="0"/>
            </a:endParaRPr>
          </a:p>
          <a:p>
            <a:pPr marL="323960" indent="-323960">
              <a:spcBef>
                <a:spcPts val="0"/>
              </a:spcBef>
              <a:buFont typeface="Courier New" panose="02070309020205020404" pitchFamily="49" charset="0"/>
              <a:buChar char="o"/>
            </a:pPr>
            <a:r>
              <a:rPr lang="lv-LV" sz="2079">
                <a:latin typeface="Arial Nova Light" panose="020B0304020202020204" pitchFamily="34" charset="0"/>
              </a:rPr>
              <a:t>Digitālajā vidē radīta iespēja pieprasīt valsts pakalpojumus un sazināties ar valsts un pašvaldību iestādēm, izmantojot </a:t>
            </a:r>
            <a:r>
              <a:rPr lang="lv-LV" sz="2079" b="1">
                <a:solidFill>
                  <a:srgbClr val="AD6300"/>
                </a:solidFill>
                <a:latin typeface="Arial Nova Light" panose="020B0304020202020204" pitchFamily="34" charset="0"/>
              </a:rPr>
              <a:t>audio un video komunikācijas </a:t>
            </a:r>
            <a:r>
              <a:rPr lang="lv-LV" sz="2079">
                <a:latin typeface="Arial Nova Light" panose="020B0304020202020204" pitchFamily="34" charset="0"/>
              </a:rPr>
              <a:t>iespējas.</a:t>
            </a:r>
          </a:p>
          <a:p>
            <a:pPr marL="323960" indent="-323960">
              <a:spcBef>
                <a:spcPts val="0"/>
              </a:spcBef>
              <a:spcAft>
                <a:spcPts val="425"/>
              </a:spcAft>
              <a:buClr>
                <a:srgbClr val="29702A"/>
              </a:buClr>
              <a:buFont typeface="Courier New" panose="02070309020205020404" pitchFamily="49" charset="0"/>
              <a:buChar char="o"/>
            </a:pPr>
            <a:endParaRPr lang="lv-LV" altLang="lv-LV" sz="2079">
              <a:latin typeface="Arial Nova Light" panose="020B0304020202020204" pitchFamily="34" charset="0"/>
              <a:cs typeface="Times New Roman" panose="02020603050405020304" pitchFamily="18" charset="0"/>
            </a:endParaRPr>
          </a:p>
        </p:txBody>
      </p:sp>
      <p:pic>
        <p:nvPicPr>
          <p:cNvPr id="8" name="Picture 7">
            <a:extLst>
              <a:ext uri="{FF2B5EF4-FFF2-40B4-BE49-F238E27FC236}">
                <a16:creationId xmlns="" xmlns:a16="http://schemas.microsoft.com/office/drawing/2014/main" id="{152F43F7-8BCF-6599-F3EA-7F4BD236B4FC}"/>
              </a:ext>
            </a:extLst>
          </p:cNvPr>
          <p:cNvPicPr>
            <a:picLocks noChangeAspect="1"/>
          </p:cNvPicPr>
          <p:nvPr/>
        </p:nvPicPr>
        <p:blipFill>
          <a:blip r:embed="rId4"/>
          <a:stretch>
            <a:fillRect/>
          </a:stretch>
        </p:blipFill>
        <p:spPr>
          <a:xfrm>
            <a:off x="515402" y="758487"/>
            <a:ext cx="3749727" cy="5132116"/>
          </a:xfrm>
          <a:prstGeom prst="rect">
            <a:avLst/>
          </a:prstGeom>
        </p:spPr>
      </p:pic>
    </p:spTree>
    <p:extLst>
      <p:ext uri="{BB962C8B-B14F-4D97-AF65-F5344CB8AC3E}">
        <p14:creationId xmlns:p14="http://schemas.microsoft.com/office/powerpoint/2010/main" val="16291313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 xmlns:a16="http://schemas.microsoft.com/office/drawing/2014/main" id="{E2207641-7D5B-8753-B3B1-D256F1245940}"/>
              </a:ext>
            </a:extLst>
          </p:cNvPr>
          <p:cNvPicPr>
            <a:picLocks noChangeAspect="1"/>
          </p:cNvPicPr>
          <p:nvPr/>
        </p:nvPicPr>
        <p:blipFill>
          <a:blip r:embed="rId2"/>
          <a:stretch>
            <a:fillRect/>
          </a:stretch>
        </p:blipFill>
        <p:spPr>
          <a:xfrm>
            <a:off x="2745143" y="738311"/>
            <a:ext cx="3350276" cy="1206099"/>
          </a:xfrm>
          <a:prstGeom prst="rect">
            <a:avLst/>
          </a:prstGeom>
        </p:spPr>
      </p:pic>
      <p:sp>
        <p:nvSpPr>
          <p:cNvPr id="2" name="Title 1">
            <a:extLst>
              <a:ext uri="{FF2B5EF4-FFF2-40B4-BE49-F238E27FC236}">
                <a16:creationId xmlns="" xmlns:a16="http://schemas.microsoft.com/office/drawing/2014/main" id="{9F1FA224-8F0F-6B50-6104-DBB61BCE1325}"/>
              </a:ext>
            </a:extLst>
          </p:cNvPr>
          <p:cNvSpPr>
            <a:spLocks noGrp="1"/>
          </p:cNvSpPr>
          <p:nvPr>
            <p:ph type="title"/>
          </p:nvPr>
        </p:nvSpPr>
        <p:spPr/>
        <p:txBody>
          <a:bodyPr/>
          <a:lstStyle/>
          <a:p>
            <a:r>
              <a:rPr lang="lv-LV"/>
              <a:t>VPVKAC pakalpojumi</a:t>
            </a:r>
          </a:p>
        </p:txBody>
      </p:sp>
      <p:sp>
        <p:nvSpPr>
          <p:cNvPr id="6" name="Slide Number Placeholder 5">
            <a:extLst>
              <a:ext uri="{FF2B5EF4-FFF2-40B4-BE49-F238E27FC236}">
                <a16:creationId xmlns="" xmlns:a16="http://schemas.microsoft.com/office/drawing/2014/main" id="{53F0AE21-21A8-3C0E-0495-E7C67B0F274F}"/>
              </a:ext>
            </a:extLst>
          </p:cNvPr>
          <p:cNvSpPr>
            <a:spLocks noGrp="1"/>
          </p:cNvSpPr>
          <p:nvPr>
            <p:ph type="sldNum" sz="quarter" idx="13"/>
          </p:nvPr>
        </p:nvSpPr>
        <p:spPr>
          <a:xfrm>
            <a:off x="10492860" y="5863747"/>
            <a:ext cx="383963" cy="287973"/>
          </a:xfrm>
        </p:spPr>
        <p:txBody>
          <a:bodyPr/>
          <a:lstStyle/>
          <a:p>
            <a:pPr>
              <a:defRPr/>
            </a:pPr>
            <a:fld id="{CA50152C-A5AE-4037-8E77-C398DB665690}" type="slidenum">
              <a:rPr lang="en-US" altLang="en-US" smtClean="0"/>
              <a:pPr>
                <a:defRPr/>
              </a:pPr>
              <a:t>39</a:t>
            </a:fld>
            <a:endParaRPr lang="en-US" altLang="en-US"/>
          </a:p>
        </p:txBody>
      </p:sp>
      <p:sp>
        <p:nvSpPr>
          <p:cNvPr id="7" name="TextBox 6">
            <a:extLst>
              <a:ext uri="{FF2B5EF4-FFF2-40B4-BE49-F238E27FC236}">
                <a16:creationId xmlns="" xmlns:a16="http://schemas.microsoft.com/office/drawing/2014/main" id="{23D34B36-CA28-FA4E-B724-4B8BF03CE9E9}"/>
              </a:ext>
            </a:extLst>
          </p:cNvPr>
          <p:cNvSpPr txBox="1"/>
          <p:nvPr/>
        </p:nvSpPr>
        <p:spPr>
          <a:xfrm>
            <a:off x="1168678" y="2175458"/>
            <a:ext cx="3611052" cy="470257"/>
          </a:xfrm>
          <a:prstGeom prst="rect">
            <a:avLst/>
          </a:prstGeom>
          <a:noFill/>
        </p:spPr>
        <p:txBody>
          <a:bodyPr wrap="square" rtlCol="0">
            <a:spAutoFit/>
          </a:bodyPr>
          <a:lstStyle/>
          <a:p>
            <a:pPr lvl="0">
              <a:buSzPts val="1000"/>
            </a:pPr>
            <a:r>
              <a:rPr lang="x-none" sz="2456" dirty="0">
                <a:latin typeface="Verdana" panose="020B0604030504040204" pitchFamily="34" charset="0"/>
                <a:ea typeface="Verdana" panose="020B0604030504040204" pitchFamily="34" charset="0"/>
              </a:rPr>
              <a:t>35 pašvaldībās</a:t>
            </a:r>
          </a:p>
        </p:txBody>
      </p:sp>
      <p:sp>
        <p:nvSpPr>
          <p:cNvPr id="8" name="TextBox 7">
            <a:extLst>
              <a:ext uri="{FF2B5EF4-FFF2-40B4-BE49-F238E27FC236}">
                <a16:creationId xmlns="" xmlns:a16="http://schemas.microsoft.com/office/drawing/2014/main" id="{86A78B09-C690-6AC2-D9EF-C182265DD70D}"/>
              </a:ext>
            </a:extLst>
          </p:cNvPr>
          <p:cNvSpPr txBox="1"/>
          <p:nvPr/>
        </p:nvSpPr>
        <p:spPr>
          <a:xfrm>
            <a:off x="1168679" y="2858937"/>
            <a:ext cx="5114855" cy="877420"/>
          </a:xfrm>
          <a:prstGeom prst="rect">
            <a:avLst/>
          </a:prstGeom>
          <a:noFill/>
        </p:spPr>
        <p:txBody>
          <a:bodyPr wrap="square" rtlCol="0">
            <a:spAutoFit/>
          </a:bodyPr>
          <a:lstStyle/>
          <a:p>
            <a:pPr>
              <a:tabLst>
                <a:tab pos="431963" algn="l"/>
              </a:tabLst>
            </a:pPr>
            <a:r>
              <a:rPr lang="lv-LV" sz="2456" dirty="0">
                <a:latin typeface="Verdana" panose="020B0604030504040204" pitchFamily="34" charset="0"/>
                <a:ea typeface="Verdana" panose="020B0604030504040204" pitchFamily="34" charset="0"/>
              </a:rPr>
              <a:t>216 pakalpojumu punkti</a:t>
            </a:r>
          </a:p>
          <a:p>
            <a:pPr>
              <a:tabLst>
                <a:tab pos="431963" algn="l"/>
              </a:tabLst>
            </a:pPr>
            <a:endParaRPr lang="lv-LV" sz="945" dirty="0">
              <a:latin typeface="Verdana" panose="020B0604030504040204" pitchFamily="34" charset="0"/>
              <a:ea typeface="Verdana" panose="020B0604030504040204" pitchFamily="34" charset="0"/>
            </a:endParaRPr>
          </a:p>
          <a:p>
            <a:pPr>
              <a:tabLst>
                <a:tab pos="431963" algn="l"/>
              </a:tabLst>
            </a:pPr>
            <a:r>
              <a:rPr lang="lv-LV" sz="1701" b="1" dirty="0">
                <a:solidFill>
                  <a:srgbClr val="29702A"/>
                </a:solidFill>
                <a:latin typeface="Verdana" panose="020B0604030504040204" pitchFamily="34" charset="0"/>
                <a:ea typeface="Verdana" panose="020B0604030504040204" pitchFamily="34" charset="0"/>
              </a:rPr>
              <a:t>No tiem, 66 punkti bibliotēkās</a:t>
            </a:r>
          </a:p>
        </p:txBody>
      </p:sp>
      <p:sp>
        <p:nvSpPr>
          <p:cNvPr id="10" name="TextBox 9">
            <a:extLst>
              <a:ext uri="{FF2B5EF4-FFF2-40B4-BE49-F238E27FC236}">
                <a16:creationId xmlns="" xmlns:a16="http://schemas.microsoft.com/office/drawing/2014/main" id="{1E40D518-00A2-182B-8D92-CA9C2F8BD4AD}"/>
              </a:ext>
            </a:extLst>
          </p:cNvPr>
          <p:cNvSpPr txBox="1"/>
          <p:nvPr/>
        </p:nvSpPr>
        <p:spPr>
          <a:xfrm>
            <a:off x="6640645" y="2205977"/>
            <a:ext cx="4759504" cy="848181"/>
          </a:xfrm>
          <a:prstGeom prst="rect">
            <a:avLst/>
          </a:prstGeom>
          <a:noFill/>
        </p:spPr>
        <p:txBody>
          <a:bodyPr wrap="square">
            <a:spAutoFit/>
          </a:bodyPr>
          <a:lstStyle/>
          <a:p>
            <a:pPr marL="283715"/>
            <a:r>
              <a:rPr lang="lv-LV" sz="2456" dirty="0">
                <a:latin typeface="Verdana" panose="020B0604030504040204" pitchFamily="34" charset="0"/>
                <a:ea typeface="Verdana" panose="020B0604030504040204" pitchFamily="34" charset="0"/>
              </a:rPr>
              <a:t>19 valsts tiešās pārvaldes iestāžu 200 pakalpojumi</a:t>
            </a:r>
          </a:p>
        </p:txBody>
      </p:sp>
      <p:sp>
        <p:nvSpPr>
          <p:cNvPr id="11" name="TextBox 10">
            <a:extLst>
              <a:ext uri="{FF2B5EF4-FFF2-40B4-BE49-F238E27FC236}">
                <a16:creationId xmlns="" xmlns:a16="http://schemas.microsoft.com/office/drawing/2014/main" id="{95BDC06F-7D79-C27F-65FF-D433CC3E5D63}"/>
              </a:ext>
            </a:extLst>
          </p:cNvPr>
          <p:cNvSpPr txBox="1"/>
          <p:nvPr/>
        </p:nvSpPr>
        <p:spPr>
          <a:xfrm>
            <a:off x="6956352" y="3513203"/>
            <a:ext cx="4008868" cy="441339"/>
          </a:xfrm>
          <a:prstGeom prst="rect">
            <a:avLst/>
          </a:prstGeom>
          <a:noFill/>
        </p:spPr>
        <p:txBody>
          <a:bodyPr wrap="square">
            <a:spAutoFit/>
          </a:bodyPr>
          <a:lstStyle/>
          <a:p>
            <a:pPr>
              <a:tabLst>
                <a:tab pos="431963" algn="l"/>
              </a:tabLst>
            </a:pPr>
            <a:r>
              <a:rPr lang="lv-LV" sz="2268" dirty="0">
                <a:latin typeface="Verdana" panose="020B0604030504040204" pitchFamily="34" charset="0"/>
                <a:ea typeface="Verdana" panose="020B0604030504040204" pitchFamily="34" charset="0"/>
              </a:rPr>
              <a:t>Pašvaldību pakalpojumi</a:t>
            </a:r>
          </a:p>
        </p:txBody>
      </p:sp>
      <p:sp>
        <p:nvSpPr>
          <p:cNvPr id="5" name="TextBox 4">
            <a:extLst>
              <a:ext uri="{FF2B5EF4-FFF2-40B4-BE49-F238E27FC236}">
                <a16:creationId xmlns="" xmlns:a16="http://schemas.microsoft.com/office/drawing/2014/main" id="{70373A60-4307-9DB7-92B7-31C381CEF933}"/>
              </a:ext>
            </a:extLst>
          </p:cNvPr>
          <p:cNvSpPr txBox="1"/>
          <p:nvPr/>
        </p:nvSpPr>
        <p:spPr>
          <a:xfrm>
            <a:off x="1168678" y="3789269"/>
            <a:ext cx="5757965" cy="354071"/>
          </a:xfrm>
          <a:prstGeom prst="rect">
            <a:avLst/>
          </a:prstGeom>
          <a:noFill/>
        </p:spPr>
        <p:txBody>
          <a:bodyPr wrap="square">
            <a:spAutoFit/>
          </a:bodyPr>
          <a:lstStyle/>
          <a:p>
            <a:r>
              <a:rPr lang="lv-LV" sz="1701" b="1" dirty="0">
                <a:solidFill>
                  <a:srgbClr val="29702A"/>
                </a:solidFill>
                <a:latin typeface="Verdana" panose="020B0604030504040204" pitchFamily="34" charset="0"/>
                <a:ea typeface="Verdana" panose="020B0604030504040204" pitchFamily="34" charset="0"/>
              </a:rPr>
              <a:t>2025. gadā darbu uzsāks vēl 98 VPVKAC</a:t>
            </a:r>
            <a:endParaRPr lang="lv-LV" b="1" dirty="0">
              <a:solidFill>
                <a:srgbClr val="29702A"/>
              </a:solidFill>
            </a:endParaRPr>
          </a:p>
        </p:txBody>
      </p:sp>
      <p:sp>
        <p:nvSpPr>
          <p:cNvPr id="30" name="TextBox 29">
            <a:extLst>
              <a:ext uri="{FF2B5EF4-FFF2-40B4-BE49-F238E27FC236}">
                <a16:creationId xmlns="" xmlns:a16="http://schemas.microsoft.com/office/drawing/2014/main" id="{6FBAD045-1473-2E38-7088-ED74324C1A65}"/>
              </a:ext>
            </a:extLst>
          </p:cNvPr>
          <p:cNvSpPr txBox="1"/>
          <p:nvPr/>
        </p:nvSpPr>
        <p:spPr>
          <a:xfrm>
            <a:off x="553680" y="4689397"/>
            <a:ext cx="10411541" cy="1435329"/>
          </a:xfrm>
          <a:prstGeom prst="rect">
            <a:avLst/>
          </a:prstGeom>
          <a:noFill/>
        </p:spPr>
        <p:txBody>
          <a:bodyPr wrap="square">
            <a:spAutoFit/>
          </a:bodyPr>
          <a:lstStyle/>
          <a:p>
            <a:pPr marL="388766" indent="-388766" algn="just">
              <a:spcBef>
                <a:spcPts val="680"/>
              </a:spcBef>
              <a:spcAft>
                <a:spcPts val="680"/>
              </a:spcAft>
              <a:buFont typeface="Courier New" panose="02070309020205020404" pitchFamily="49" charset="0"/>
              <a:buChar char="o"/>
            </a:pPr>
            <a:r>
              <a:rPr lang="lv-LV" sz="1512" dirty="0">
                <a:latin typeface="Verdana" panose="020B0604030504040204" pitchFamily="34" charset="0"/>
                <a:ea typeface="Verdana" panose="020B0604030504040204" pitchFamily="34" charset="0"/>
              </a:rPr>
              <a:t>Šogad pētīsim iespēju pakalpojumu pieteikšanas atbalstam piesaistīt </a:t>
            </a:r>
            <a:r>
              <a:rPr lang="lv-LV" sz="1512" b="1" dirty="0">
                <a:latin typeface="Verdana" panose="020B0604030504040204" pitchFamily="34" charset="0"/>
                <a:ea typeface="Verdana" panose="020B0604030504040204" pitchFamily="34" charset="0"/>
              </a:rPr>
              <a:t>pašvaldību sociālo dienestu darbiniekus.</a:t>
            </a:r>
            <a:r>
              <a:rPr lang="lv-LV" sz="1512" dirty="0">
                <a:latin typeface="Verdana" panose="020B0604030504040204" pitchFamily="34" charset="0"/>
                <a:ea typeface="Verdana" panose="020B0604030504040204" pitchFamily="34" charset="0"/>
              </a:rPr>
              <a:t> </a:t>
            </a:r>
          </a:p>
          <a:p>
            <a:pPr marL="388766" indent="-388766" algn="just">
              <a:spcBef>
                <a:spcPts val="680"/>
              </a:spcBef>
              <a:spcAft>
                <a:spcPts val="680"/>
              </a:spcAft>
              <a:buFont typeface="Courier New" panose="02070309020205020404" pitchFamily="49" charset="0"/>
              <a:buChar char="o"/>
            </a:pPr>
            <a:r>
              <a:rPr lang="lv-LV" sz="1512" dirty="0">
                <a:latin typeface="Verdana" panose="020B0604030504040204" pitchFamily="34" charset="0"/>
                <a:ea typeface="Verdana" panose="020B0604030504040204" pitchFamily="34" charset="0"/>
              </a:rPr>
              <a:t>Atbilstoši valsts budžeta iespējām un pašvaldību izteiktajām vēlmēm, VARAM aicinās pašvaldības veidot VPVKAC katrā pagastā un pilsētā, izmantojot pašvaldības infrastruktūru – pagasta pārvaldes, bibliotēkas.</a:t>
            </a:r>
          </a:p>
        </p:txBody>
      </p:sp>
      <p:pic>
        <p:nvPicPr>
          <p:cNvPr id="34" name="Graphic 33" descr="Badge Tick1 with solid fill">
            <a:extLst>
              <a:ext uri="{FF2B5EF4-FFF2-40B4-BE49-F238E27FC236}">
                <a16:creationId xmlns="" xmlns:a16="http://schemas.microsoft.com/office/drawing/2014/main" id="{CF0551F6-EC3C-607D-6FEE-613BC623F5A6}"/>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6381506" y="2127148"/>
            <a:ext cx="527925" cy="527925"/>
          </a:xfrm>
          <a:prstGeom prst="rect">
            <a:avLst/>
          </a:prstGeom>
        </p:spPr>
      </p:pic>
      <p:pic>
        <p:nvPicPr>
          <p:cNvPr id="35" name="Graphic 34" descr="Badge Tick1 with solid fill">
            <a:extLst>
              <a:ext uri="{FF2B5EF4-FFF2-40B4-BE49-F238E27FC236}">
                <a16:creationId xmlns="" xmlns:a16="http://schemas.microsoft.com/office/drawing/2014/main" id="{E6381FCA-6D68-699E-7252-6046BA724414}"/>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6382989" y="3428964"/>
            <a:ext cx="527925" cy="527925"/>
          </a:xfrm>
          <a:prstGeom prst="rect">
            <a:avLst/>
          </a:prstGeom>
        </p:spPr>
      </p:pic>
      <p:pic>
        <p:nvPicPr>
          <p:cNvPr id="36" name="Graphic 35" descr="Badge Tick1 with solid fill">
            <a:extLst>
              <a:ext uri="{FF2B5EF4-FFF2-40B4-BE49-F238E27FC236}">
                <a16:creationId xmlns="" xmlns:a16="http://schemas.microsoft.com/office/drawing/2014/main" id="{345F352F-AC33-6AD3-E780-9A46F71B7918}"/>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511184" y="2785290"/>
            <a:ext cx="527925" cy="527925"/>
          </a:xfrm>
          <a:prstGeom prst="rect">
            <a:avLst/>
          </a:prstGeom>
        </p:spPr>
      </p:pic>
      <p:pic>
        <p:nvPicPr>
          <p:cNvPr id="37" name="Graphic 36" descr="Badge Tick1 with solid fill">
            <a:extLst>
              <a:ext uri="{FF2B5EF4-FFF2-40B4-BE49-F238E27FC236}">
                <a16:creationId xmlns="" xmlns:a16="http://schemas.microsoft.com/office/drawing/2014/main" id="{0451E875-81A0-8745-0310-BF8268145AD6}"/>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509146" y="2112789"/>
            <a:ext cx="527925" cy="527925"/>
          </a:xfrm>
          <a:prstGeom prst="rect">
            <a:avLst/>
          </a:prstGeom>
        </p:spPr>
      </p:pic>
    </p:spTree>
    <p:extLst>
      <p:ext uri="{BB962C8B-B14F-4D97-AF65-F5344CB8AC3E}">
        <p14:creationId xmlns:p14="http://schemas.microsoft.com/office/powerpoint/2010/main" val="1484462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A5250CE1-59B2-4EA8-ABF0-C14B5E33E7CD}"/>
              </a:ext>
            </a:extLst>
          </p:cNvPr>
          <p:cNvSpPr>
            <a:spLocks noGrp="1"/>
          </p:cNvSpPr>
          <p:nvPr>
            <p:ph type="title"/>
          </p:nvPr>
        </p:nvSpPr>
        <p:spPr>
          <a:xfrm>
            <a:off x="791924" y="233795"/>
            <a:ext cx="9935051" cy="1253148"/>
          </a:xfrm>
        </p:spPr>
        <p:txBody>
          <a:bodyPr>
            <a:normAutofit/>
          </a:bodyPr>
          <a:lstStyle/>
          <a:p>
            <a:pPr algn="ctr"/>
            <a:r>
              <a:rPr lang="lv-LV" altLang="lv-LV" sz="2800" b="1" dirty="0">
                <a:solidFill>
                  <a:schemeClr val="accent6">
                    <a:lumMod val="50000"/>
                  </a:schemeClr>
                </a:solidFill>
                <a:ea typeface="MS PGothic" panose="020B0600070205080204" pitchFamily="34" charset="-128"/>
              </a:rPr>
              <a:t>Minimālo ienākumu sliekšņi sociālajā palīdzībā</a:t>
            </a:r>
            <a:r>
              <a:rPr lang="en-US" altLang="lv-LV" sz="2800" b="1" dirty="0">
                <a:solidFill>
                  <a:schemeClr val="accent6">
                    <a:lumMod val="50000"/>
                  </a:schemeClr>
                </a:solidFill>
                <a:ea typeface="MS PGothic" panose="020B0600070205080204" pitchFamily="34" charset="-128"/>
              </a:rPr>
              <a:t>,</a:t>
            </a:r>
            <a:br>
              <a:rPr lang="en-US" altLang="lv-LV" sz="2800" b="1" dirty="0">
                <a:solidFill>
                  <a:schemeClr val="accent6">
                    <a:lumMod val="50000"/>
                  </a:schemeClr>
                </a:solidFill>
                <a:ea typeface="MS PGothic" panose="020B0600070205080204" pitchFamily="34" charset="-128"/>
              </a:rPr>
            </a:br>
            <a:r>
              <a:rPr lang="en-US" altLang="lv-LV" sz="2800" b="1" dirty="0">
                <a:solidFill>
                  <a:schemeClr val="accent6">
                    <a:lumMod val="50000"/>
                  </a:schemeClr>
                </a:solidFill>
                <a:ea typeface="MS PGothic" panose="020B0600070205080204" pitchFamily="34" charset="-128"/>
              </a:rPr>
              <a:t> </a:t>
            </a:r>
            <a:r>
              <a:rPr lang="en-US" altLang="lv-LV" sz="2800" b="1" i="1" dirty="0">
                <a:solidFill>
                  <a:schemeClr val="accent6">
                    <a:lumMod val="50000"/>
                  </a:schemeClr>
                </a:solidFill>
                <a:ea typeface="MS PGothic" panose="020B0600070205080204" pitchFamily="34" charset="-128"/>
              </a:rPr>
              <a:t>euro </a:t>
            </a:r>
            <a:r>
              <a:rPr lang="en-US" altLang="lv-LV" sz="2800" b="1" i="1" dirty="0" err="1">
                <a:solidFill>
                  <a:schemeClr val="accent6">
                    <a:lumMod val="50000"/>
                  </a:schemeClr>
                </a:solidFill>
                <a:ea typeface="MS PGothic" panose="020B0600070205080204" pitchFamily="34" charset="-128"/>
              </a:rPr>
              <a:t>mēnesī</a:t>
            </a:r>
            <a:endParaRPr lang="lv-LV" sz="2800" b="1" dirty="0">
              <a:solidFill>
                <a:schemeClr val="accent6">
                  <a:lumMod val="50000"/>
                </a:schemeClr>
              </a:solidFill>
            </a:endParaRPr>
          </a:p>
        </p:txBody>
      </p:sp>
      <p:sp>
        <p:nvSpPr>
          <p:cNvPr id="4" name="Slaida numura vietturis 3">
            <a:extLst>
              <a:ext uri="{FF2B5EF4-FFF2-40B4-BE49-F238E27FC236}">
                <a16:creationId xmlns="" xmlns:a16="http://schemas.microsoft.com/office/drawing/2014/main" id="{373E1307-E5A1-4CBA-A98D-BD3E55F0603A}"/>
              </a:ext>
            </a:extLst>
          </p:cNvPr>
          <p:cNvSpPr>
            <a:spLocks noGrp="1"/>
          </p:cNvSpPr>
          <p:nvPr>
            <p:ph type="sldNum" sz="quarter" idx="12"/>
          </p:nvPr>
        </p:nvSpPr>
        <p:spPr/>
        <p:txBody>
          <a:bodyPr/>
          <a:lstStyle/>
          <a:p>
            <a:fld id="{20160BDD-CFBA-4672-AA56-88CFF53ED92E}" type="slidenum">
              <a:rPr lang="lv-LV" smtClean="0"/>
              <a:t>4</a:t>
            </a:fld>
            <a:endParaRPr lang="lv-LV"/>
          </a:p>
        </p:txBody>
      </p:sp>
      <p:graphicFrame>
        <p:nvGraphicFramePr>
          <p:cNvPr id="5" name="Table 7">
            <a:extLst>
              <a:ext uri="{FF2B5EF4-FFF2-40B4-BE49-F238E27FC236}">
                <a16:creationId xmlns="" xmlns:a16="http://schemas.microsoft.com/office/drawing/2014/main" id="{8F88208C-E384-4DBC-B032-24CC290DA929}"/>
              </a:ext>
            </a:extLst>
          </p:cNvPr>
          <p:cNvGraphicFramePr>
            <a:graphicFrameLocks noGrp="1"/>
          </p:cNvGraphicFramePr>
          <p:nvPr>
            <p:extLst>
              <p:ext uri="{D42A27DB-BD31-4B8C-83A1-F6EECF244321}">
                <p14:modId xmlns:p14="http://schemas.microsoft.com/office/powerpoint/2010/main" val="2880042837"/>
              </p:ext>
            </p:extLst>
          </p:nvPr>
        </p:nvGraphicFramePr>
        <p:xfrm>
          <a:off x="501650" y="1553492"/>
          <a:ext cx="10063151" cy="4191000"/>
        </p:xfrm>
        <a:graphic>
          <a:graphicData uri="http://schemas.openxmlformats.org/drawingml/2006/table">
            <a:tbl>
              <a:tblPr/>
              <a:tblGrid>
                <a:gridCol w="1953475">
                  <a:extLst>
                    <a:ext uri="{9D8B030D-6E8A-4147-A177-3AD203B41FA5}">
                      <a16:colId xmlns="" xmlns:a16="http://schemas.microsoft.com/office/drawing/2014/main" val="20000"/>
                    </a:ext>
                  </a:extLst>
                </a:gridCol>
                <a:gridCol w="2472157">
                  <a:extLst>
                    <a:ext uri="{9D8B030D-6E8A-4147-A177-3AD203B41FA5}">
                      <a16:colId xmlns="" xmlns:a16="http://schemas.microsoft.com/office/drawing/2014/main" val="20001"/>
                    </a:ext>
                  </a:extLst>
                </a:gridCol>
                <a:gridCol w="2799890">
                  <a:extLst>
                    <a:ext uri="{9D8B030D-6E8A-4147-A177-3AD203B41FA5}">
                      <a16:colId xmlns="" xmlns:a16="http://schemas.microsoft.com/office/drawing/2014/main" val="20002"/>
                    </a:ext>
                  </a:extLst>
                </a:gridCol>
                <a:gridCol w="2837629">
                  <a:extLst>
                    <a:ext uri="{9D8B030D-6E8A-4147-A177-3AD203B41FA5}">
                      <a16:colId xmlns="" xmlns:a16="http://schemas.microsoft.com/office/drawing/2014/main" val="20003"/>
                    </a:ext>
                  </a:extLst>
                </a:gridCol>
              </a:tblGrid>
              <a:tr h="1214488">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endParaRPr kumimoji="0" lang="lv-LV" altLang="lv-LV"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0" marR="0" lvl="0" indent="0" algn="ctr" defTabSz="938213" rtl="0" eaLnBrk="1" fontAlgn="base" latinLnBrk="0" hangingPunct="1">
                        <a:lnSpc>
                          <a:spcPct val="115000"/>
                        </a:lnSpc>
                        <a:spcBef>
                          <a:spcPct val="0"/>
                        </a:spcBef>
                        <a:spcAft>
                          <a:spcPct val="0"/>
                        </a:spcAft>
                        <a:buClrTx/>
                        <a:buSzTx/>
                        <a:buFontTx/>
                        <a:buNone/>
                        <a:tabLst/>
                      </a:pPr>
                      <a:r>
                        <a:rPr kumimoji="0" lang="lv-LV" altLang="lv-LV" sz="1200" b="1" i="0" u="none" strike="noStrike" cap="none" normalizeH="0" baseline="0" dirty="0">
                          <a:ln>
                            <a:noFill/>
                          </a:ln>
                          <a:solidFill>
                            <a:schemeClr val="tx1"/>
                          </a:solidFill>
                          <a:effectLst/>
                          <a:latin typeface="Verdana" panose="020B0604030504040204" pitchFamily="34" charset="0"/>
                          <a:ea typeface="MS PGothic" panose="020B0600070205080204" pitchFamily="34" charset="-128"/>
                        </a:rPr>
                        <a:t>GMI slieksnis </a:t>
                      </a:r>
                    </a:p>
                    <a:p>
                      <a:pPr marL="0" marR="0" lvl="0" indent="0" algn="ctr" defTabSz="938213" rtl="0" eaLnBrk="1" fontAlgn="base" latinLnBrk="0" hangingPunct="1">
                        <a:lnSpc>
                          <a:spcPct val="115000"/>
                        </a:lnSpc>
                        <a:spcBef>
                          <a:spcPct val="0"/>
                        </a:spcBef>
                        <a:spcAft>
                          <a:spcPct val="0"/>
                        </a:spcAft>
                        <a:buClrTx/>
                        <a:buSzTx/>
                        <a:buFontTx/>
                        <a:buNone/>
                        <a:tabLst/>
                      </a:pPr>
                      <a:r>
                        <a:rPr kumimoji="0" lang="lv-LV" altLang="lv-LV" sz="1200" b="1" i="0" u="none" strike="noStrike" cap="none" normalizeH="0" baseline="0" dirty="0">
                          <a:ln>
                            <a:noFill/>
                          </a:ln>
                          <a:solidFill>
                            <a:schemeClr val="tx1"/>
                          </a:solidFill>
                          <a:effectLst/>
                          <a:latin typeface="Verdana" panose="020B0604030504040204" pitchFamily="34" charset="0"/>
                          <a:ea typeface="MS PGothic" panose="020B0600070205080204" pitchFamily="34" charset="-128"/>
                        </a:rPr>
                        <a:t>(1.persona/</a:t>
                      </a:r>
                    </a:p>
                    <a:p>
                      <a:pPr marL="0" marR="0" lvl="0" indent="0" algn="ctr" defTabSz="938213" rtl="0" eaLnBrk="1" fontAlgn="base" latinLnBrk="0" hangingPunct="1">
                        <a:lnSpc>
                          <a:spcPct val="115000"/>
                        </a:lnSpc>
                        <a:spcBef>
                          <a:spcPct val="0"/>
                        </a:spcBef>
                        <a:spcAft>
                          <a:spcPct val="0"/>
                        </a:spcAft>
                        <a:buClrTx/>
                        <a:buSzTx/>
                        <a:buFontTx/>
                        <a:buNone/>
                        <a:tabLst/>
                      </a:pPr>
                      <a:r>
                        <a:rPr kumimoji="0" lang="lv-LV" altLang="lv-LV" sz="1200" b="1" i="0" u="none" strike="noStrike" cap="none" normalizeH="0" baseline="0" dirty="0">
                          <a:ln>
                            <a:noFill/>
                          </a:ln>
                          <a:solidFill>
                            <a:schemeClr val="tx1"/>
                          </a:solidFill>
                          <a:effectLst/>
                          <a:latin typeface="Verdana" panose="020B0604030504040204" pitchFamily="34" charset="0"/>
                          <a:ea typeface="MS PGothic" panose="020B0600070205080204" pitchFamily="34" charset="-128"/>
                        </a:rPr>
                        <a:t>pārējās)</a:t>
                      </a:r>
                      <a:r>
                        <a:rPr kumimoji="0" lang="en-US" altLang="lv-LV" sz="1200" b="1" i="0" u="none" strike="noStrike" cap="none" normalizeH="0" baseline="0" dirty="0">
                          <a:ln>
                            <a:noFill/>
                          </a:ln>
                          <a:solidFill>
                            <a:schemeClr val="tx1"/>
                          </a:solidFill>
                          <a:effectLst/>
                          <a:latin typeface="Verdana" panose="020B0604030504040204" pitchFamily="34" charset="0"/>
                          <a:ea typeface="MS PGothic" panose="020B0600070205080204" pitchFamily="34" charset="-128"/>
                        </a:rPr>
                        <a:t> </a:t>
                      </a:r>
                      <a:r>
                        <a:rPr kumimoji="0" lang="en-US" altLang="lv-LV" sz="1200" b="1" i="0" u="none" strike="noStrike" cap="none" normalizeH="0" baseline="0" dirty="0" err="1">
                          <a:ln>
                            <a:noFill/>
                          </a:ln>
                          <a:solidFill>
                            <a:schemeClr val="tx1"/>
                          </a:solidFill>
                          <a:effectLst/>
                          <a:latin typeface="Verdana" panose="020B0604030504040204" pitchFamily="34" charset="0"/>
                          <a:ea typeface="MS PGothic" panose="020B0600070205080204" pitchFamily="34" charset="-128"/>
                        </a:rPr>
                        <a:t>eiro</a:t>
                      </a:r>
                      <a:endParaRPr kumimoji="0" lang="lv-LV" altLang="lv-LV" sz="1200" b="1" i="0" u="none" strike="noStrike" cap="none" normalizeH="0" baseline="0" dirty="0">
                        <a:ln>
                          <a:noFill/>
                        </a:ln>
                        <a:solidFill>
                          <a:schemeClr val="tx1"/>
                        </a:solidFill>
                        <a:effectLst/>
                        <a:latin typeface="Verdana" panose="020B0604030504040204" pitchFamily="34" charset="0"/>
                        <a:ea typeface="MS PGothic" panose="020B0600070205080204" pitchFamily="34" charset="-128"/>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15000"/>
                        </a:lnSpc>
                        <a:spcBef>
                          <a:spcPct val="0"/>
                        </a:spcBef>
                        <a:spcAft>
                          <a:spcPct val="0"/>
                        </a:spcAft>
                        <a:buClrTx/>
                        <a:buSzTx/>
                        <a:buFontTx/>
                        <a:buNone/>
                        <a:tabLst/>
                      </a:pPr>
                      <a:r>
                        <a:rPr kumimoji="0" lang="lv-LV" altLang="lv-LV" sz="1200" b="1" i="0" u="none" strike="noStrike" cap="none" normalizeH="0" baseline="0" dirty="0">
                          <a:ln>
                            <a:noFill/>
                          </a:ln>
                          <a:solidFill>
                            <a:schemeClr val="tx1"/>
                          </a:solidFill>
                          <a:effectLst/>
                          <a:latin typeface="Verdana" panose="020B0604030504040204" pitchFamily="34" charset="0"/>
                          <a:ea typeface="MS PGothic" panose="020B0600070205080204" pitchFamily="34" charset="-128"/>
                        </a:rPr>
                        <a:t>Trūcīgas mājsaimniecības ienākumu slieksnis (1.persona/</a:t>
                      </a:r>
                    </a:p>
                    <a:p>
                      <a:pPr marL="0" marR="0" lvl="0" indent="0" algn="ctr" defTabSz="938213" rtl="0" eaLnBrk="1" fontAlgn="base" latinLnBrk="0" hangingPunct="1">
                        <a:lnSpc>
                          <a:spcPct val="115000"/>
                        </a:lnSpc>
                        <a:spcBef>
                          <a:spcPct val="0"/>
                        </a:spcBef>
                        <a:spcAft>
                          <a:spcPct val="0"/>
                        </a:spcAft>
                        <a:buClrTx/>
                        <a:buSzTx/>
                        <a:buFontTx/>
                        <a:buNone/>
                        <a:tabLst/>
                      </a:pPr>
                      <a:r>
                        <a:rPr kumimoji="0" lang="lv-LV" altLang="lv-LV" sz="1200" b="1" i="0" u="none" strike="noStrike" cap="none" normalizeH="0" baseline="0" dirty="0">
                          <a:ln>
                            <a:noFill/>
                          </a:ln>
                          <a:solidFill>
                            <a:schemeClr val="tx1"/>
                          </a:solidFill>
                          <a:effectLst/>
                          <a:latin typeface="Verdana" panose="020B0604030504040204" pitchFamily="34" charset="0"/>
                          <a:ea typeface="MS PGothic" panose="020B0600070205080204" pitchFamily="34" charset="-128"/>
                        </a:rPr>
                        <a:t>pārējās)</a:t>
                      </a:r>
                      <a:r>
                        <a:rPr kumimoji="0" lang="en-US" altLang="lv-LV" sz="1200" b="1" i="0" u="none" strike="noStrike" cap="none" normalizeH="0" baseline="0" dirty="0">
                          <a:ln>
                            <a:noFill/>
                          </a:ln>
                          <a:solidFill>
                            <a:schemeClr val="tx1"/>
                          </a:solidFill>
                          <a:effectLst/>
                          <a:latin typeface="Verdana" panose="020B0604030504040204" pitchFamily="34" charset="0"/>
                          <a:ea typeface="MS PGothic" panose="020B0600070205080204" pitchFamily="34" charset="-128"/>
                        </a:rPr>
                        <a:t> </a:t>
                      </a:r>
                      <a:r>
                        <a:rPr kumimoji="0" lang="en-US" altLang="lv-LV" sz="1200" b="1" i="0" u="none" strike="noStrike" cap="none" normalizeH="0" baseline="0" dirty="0" err="1">
                          <a:ln>
                            <a:noFill/>
                          </a:ln>
                          <a:solidFill>
                            <a:schemeClr val="tx1"/>
                          </a:solidFill>
                          <a:effectLst/>
                          <a:latin typeface="Verdana" panose="020B0604030504040204" pitchFamily="34" charset="0"/>
                          <a:ea typeface="MS PGothic" panose="020B0600070205080204" pitchFamily="34" charset="-128"/>
                        </a:rPr>
                        <a:t>eiro</a:t>
                      </a:r>
                      <a:endParaRPr kumimoji="0" lang="lv-LV" altLang="lv-LV" sz="1200" b="1" i="0" u="none" strike="noStrike" cap="none" normalizeH="0" baseline="0" dirty="0">
                        <a:ln>
                          <a:noFill/>
                        </a:ln>
                        <a:solidFill>
                          <a:schemeClr val="tx1"/>
                        </a:solidFill>
                        <a:effectLst/>
                        <a:latin typeface="Verdana" panose="020B0604030504040204" pitchFamily="34" charset="0"/>
                        <a:ea typeface="MS PGothic" panose="020B0600070205080204" pitchFamily="34" charset="-128"/>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15000"/>
                        </a:lnSpc>
                        <a:spcBef>
                          <a:spcPct val="0"/>
                        </a:spcBef>
                        <a:spcAft>
                          <a:spcPct val="0"/>
                        </a:spcAft>
                        <a:buClrTx/>
                        <a:buSzTx/>
                        <a:buFontTx/>
                        <a:buNone/>
                        <a:tabLst/>
                      </a:pPr>
                      <a:r>
                        <a:rPr kumimoji="0" lang="lv-LV" altLang="lv-LV"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Maznodrošinātas mājsaimniecības ienākumu sliekšņa augstākā robeža</a:t>
                      </a:r>
                      <a:r>
                        <a:rPr kumimoji="0" lang="en-US" altLang="lv-LV"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 </a:t>
                      </a:r>
                      <a:r>
                        <a:rPr kumimoji="0" lang="lv-LV" altLang="lv-LV" sz="1200" b="1" i="0" u="none" strike="noStrike" cap="none" normalizeH="0" baseline="0" dirty="0">
                          <a:ln>
                            <a:noFill/>
                          </a:ln>
                          <a:solidFill>
                            <a:schemeClr val="tx1"/>
                          </a:solidFill>
                          <a:effectLst/>
                          <a:latin typeface="Verdana" panose="020B0604030504040204" pitchFamily="34" charset="0"/>
                          <a:ea typeface="MS PGothic" panose="020B0600070205080204" pitchFamily="34" charset="-128"/>
                        </a:rPr>
                        <a:t>(1.persona/</a:t>
                      </a:r>
                    </a:p>
                    <a:p>
                      <a:pPr marL="0" marR="0" lvl="0" indent="0" algn="ctr" defTabSz="938213" rtl="0" eaLnBrk="1" fontAlgn="base" latinLnBrk="0" hangingPunct="1">
                        <a:lnSpc>
                          <a:spcPct val="115000"/>
                        </a:lnSpc>
                        <a:spcBef>
                          <a:spcPct val="0"/>
                        </a:spcBef>
                        <a:spcAft>
                          <a:spcPct val="0"/>
                        </a:spcAft>
                        <a:buClrTx/>
                        <a:buSzTx/>
                        <a:buFontTx/>
                        <a:buNone/>
                        <a:tabLst/>
                      </a:pPr>
                      <a:r>
                        <a:rPr kumimoji="0" lang="lv-LV" altLang="lv-LV" sz="1200" b="1" i="0" u="none" strike="noStrike" cap="none" normalizeH="0" baseline="0" dirty="0">
                          <a:ln>
                            <a:noFill/>
                          </a:ln>
                          <a:solidFill>
                            <a:schemeClr val="tx1"/>
                          </a:solidFill>
                          <a:effectLst/>
                          <a:latin typeface="Verdana" panose="020B0604030504040204" pitchFamily="34" charset="0"/>
                          <a:ea typeface="MS PGothic" panose="020B0600070205080204" pitchFamily="34" charset="-128"/>
                        </a:rPr>
                        <a:t>pārējās)</a:t>
                      </a:r>
                      <a:r>
                        <a:rPr kumimoji="0" lang="en-US" altLang="lv-LV" sz="1200" b="1" i="0" u="none" strike="noStrike" cap="none" normalizeH="0" baseline="0" dirty="0">
                          <a:ln>
                            <a:noFill/>
                          </a:ln>
                          <a:solidFill>
                            <a:schemeClr val="tx1"/>
                          </a:solidFill>
                          <a:effectLst/>
                          <a:latin typeface="Verdana" panose="020B0604030504040204" pitchFamily="34" charset="0"/>
                          <a:ea typeface="MS PGothic" panose="020B0600070205080204" pitchFamily="34" charset="-128"/>
                        </a:rPr>
                        <a:t> </a:t>
                      </a:r>
                      <a:r>
                        <a:rPr kumimoji="0" lang="en-US" altLang="lv-LV" sz="1200" b="1" i="0" u="none" strike="noStrike" cap="none" normalizeH="0" baseline="0" dirty="0" err="1">
                          <a:ln>
                            <a:noFill/>
                          </a:ln>
                          <a:solidFill>
                            <a:schemeClr val="tx1"/>
                          </a:solidFill>
                          <a:effectLst/>
                          <a:latin typeface="Verdana" panose="020B0604030504040204" pitchFamily="34" charset="0"/>
                          <a:ea typeface="MS PGothic" panose="020B0600070205080204" pitchFamily="34" charset="-128"/>
                        </a:rPr>
                        <a:t>eiro</a:t>
                      </a:r>
                      <a:endParaRPr kumimoji="0" lang="lv-LV" altLang="lv-LV" sz="1200" b="1" i="0" u="none" strike="noStrike" cap="none" normalizeH="0" baseline="0" dirty="0">
                        <a:ln>
                          <a:noFill/>
                        </a:ln>
                        <a:solidFill>
                          <a:schemeClr val="tx1"/>
                        </a:solidFill>
                        <a:effectLst/>
                        <a:latin typeface="Verdana" panose="020B0604030504040204" pitchFamily="34" charset="0"/>
                        <a:ea typeface="MS PGothic" panose="020B0600070205080204" pitchFamily="34" charset="-128"/>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4">
                        <a:lumMod val="60000"/>
                        <a:lumOff val="40000"/>
                      </a:schemeClr>
                    </a:solidFill>
                  </a:tcPr>
                </a:tc>
                <a:extLst>
                  <a:ext uri="{0D108BD9-81ED-4DB2-BD59-A6C34878D82A}">
                    <a16:rowId xmlns="" xmlns:a16="http://schemas.microsoft.com/office/drawing/2014/main" val="10000"/>
                  </a:ext>
                </a:extLst>
              </a:tr>
              <a:tr h="569308">
                <a:tc>
                  <a:txBody>
                    <a:bodyPr/>
                    <a:lstStyle/>
                    <a:p>
                      <a:pPr marL="0" marR="0" lvl="0" indent="0" algn="l" defTabSz="938213" rtl="0" eaLnBrk="1" fontAlgn="base" latinLnBrk="0" hangingPunct="1">
                        <a:lnSpc>
                          <a:spcPct val="100000"/>
                        </a:lnSpc>
                        <a:spcBef>
                          <a:spcPct val="0"/>
                        </a:spcBef>
                        <a:spcAft>
                          <a:spcPct val="0"/>
                        </a:spcAft>
                        <a:buClrTx/>
                        <a:buSzTx/>
                        <a:buFontTx/>
                        <a:buNone/>
                        <a:tabLst/>
                      </a:pPr>
                      <a:r>
                        <a:rPr kumimoji="0" lang="lv-LV" altLang="lv-LV" sz="12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 no ienākumu mediānas</a:t>
                      </a: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0" marR="0" lvl="0" indent="0" algn="ctr" defTabSz="938213" rtl="0" eaLnBrk="1" fontAlgn="base" latinLnBrk="0" hangingPunct="1">
                        <a:lnSpc>
                          <a:spcPct val="115000"/>
                        </a:lnSpc>
                        <a:spcBef>
                          <a:spcPct val="0"/>
                        </a:spcBef>
                        <a:spcAft>
                          <a:spcPct val="0"/>
                        </a:spcAft>
                        <a:buClrTx/>
                        <a:buSzTx/>
                        <a:buFontTx/>
                        <a:buNone/>
                        <a:tabLst/>
                      </a:pPr>
                      <a:r>
                        <a:rPr kumimoji="0" lang="lv-LV" altLang="lv-LV" sz="1200" b="1" i="0" u="none" strike="noStrike" cap="none" normalizeH="0" baseline="0" dirty="0">
                          <a:ln>
                            <a:noFill/>
                          </a:ln>
                          <a:solidFill>
                            <a:schemeClr val="tx1"/>
                          </a:solidFill>
                          <a:effectLst/>
                          <a:latin typeface="Verdana" panose="020B0604030504040204" pitchFamily="34" charset="0"/>
                          <a:ea typeface="MS PGothic" panose="020B0600070205080204" pitchFamily="34" charset="-128"/>
                        </a:rPr>
                        <a:t>20%</a:t>
                      </a:r>
                      <a:r>
                        <a:rPr kumimoji="0" lang="en-US" altLang="lv-LV" sz="1200" b="1" i="0" u="none" strike="noStrike" cap="none" normalizeH="0" baseline="0" dirty="0">
                          <a:ln>
                            <a:noFill/>
                          </a:ln>
                          <a:solidFill>
                            <a:schemeClr val="tx1"/>
                          </a:solidFill>
                          <a:effectLst/>
                          <a:latin typeface="Verdana" panose="020B0604030504040204" pitchFamily="34" charset="0"/>
                          <a:ea typeface="MS PGothic" panose="020B0600070205080204" pitchFamily="34" charset="-128"/>
                        </a:rPr>
                        <a:t> / 22%*</a:t>
                      </a:r>
                      <a:endParaRPr kumimoji="0" lang="lv-LV" altLang="lv-LV" sz="1200" b="1" i="0" u="none" strike="noStrike" cap="none" normalizeH="0" baseline="0" dirty="0">
                        <a:ln>
                          <a:noFill/>
                        </a:ln>
                        <a:solidFill>
                          <a:schemeClr val="tx1"/>
                        </a:solidFill>
                        <a:effectLst/>
                        <a:latin typeface="Verdana" panose="020B0604030504040204" pitchFamily="34" charset="0"/>
                        <a:ea typeface="MS PGothic" panose="020B0600070205080204" pitchFamily="34" charset="-128"/>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0" marR="0" lvl="0" indent="0" algn="ctr" defTabSz="938213" rtl="0" eaLnBrk="1" fontAlgn="base" latinLnBrk="0" hangingPunct="1">
                        <a:lnSpc>
                          <a:spcPct val="115000"/>
                        </a:lnSpc>
                        <a:spcBef>
                          <a:spcPct val="0"/>
                        </a:spcBef>
                        <a:spcAft>
                          <a:spcPct val="0"/>
                        </a:spcAft>
                        <a:buClrTx/>
                        <a:buSzTx/>
                        <a:buFontTx/>
                        <a:buNone/>
                        <a:tabLst/>
                      </a:pPr>
                      <a:r>
                        <a:rPr kumimoji="0" lang="lv-LV" altLang="lv-LV" sz="1200" b="1" i="0" u="none" strike="noStrike" cap="none" normalizeH="0" baseline="0" dirty="0">
                          <a:ln>
                            <a:noFill/>
                          </a:ln>
                          <a:solidFill>
                            <a:schemeClr val="tx1"/>
                          </a:solidFill>
                          <a:effectLst/>
                          <a:latin typeface="Verdana" panose="020B0604030504040204" pitchFamily="34" charset="0"/>
                          <a:ea typeface="MS PGothic" panose="020B0600070205080204" pitchFamily="34" charset="-128"/>
                        </a:rPr>
                        <a:t>50%</a:t>
                      </a: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p>
                      <a:pPr marL="0" marR="0" lvl="0" indent="0" algn="ctr" defTabSz="938213" rtl="0" eaLnBrk="1" fontAlgn="base" latinLnBrk="0" hangingPunct="1">
                        <a:lnSpc>
                          <a:spcPct val="115000"/>
                        </a:lnSpc>
                        <a:spcBef>
                          <a:spcPct val="0"/>
                        </a:spcBef>
                        <a:spcAft>
                          <a:spcPct val="0"/>
                        </a:spcAft>
                        <a:buClrTx/>
                        <a:buSzTx/>
                        <a:buFontTx/>
                        <a:buNone/>
                        <a:tabLst/>
                      </a:pPr>
                      <a:r>
                        <a:rPr kumimoji="0" lang="lv-LV" altLang="lv-LV"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80%</a:t>
                      </a: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4">
                        <a:lumMod val="60000"/>
                        <a:lumOff val="40000"/>
                      </a:schemeClr>
                    </a:solidFill>
                  </a:tcPr>
                </a:tc>
                <a:extLst>
                  <a:ext uri="{0D108BD9-81ED-4DB2-BD59-A6C34878D82A}">
                    <a16:rowId xmlns="" xmlns:a16="http://schemas.microsoft.com/office/drawing/2014/main" val="10001"/>
                  </a:ext>
                </a:extLst>
              </a:tr>
              <a:tr h="601801">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just" defTabSz="938213" rtl="0" eaLnBrk="1" fontAlgn="base" latinLnBrk="0" hangingPunct="1">
                        <a:lnSpc>
                          <a:spcPct val="115000"/>
                        </a:lnSpc>
                        <a:spcBef>
                          <a:spcPct val="0"/>
                        </a:spcBef>
                        <a:spcAft>
                          <a:spcPct val="0"/>
                        </a:spcAft>
                        <a:buClrTx/>
                        <a:buSzTx/>
                        <a:buFontTx/>
                        <a:buNone/>
                        <a:tabLst/>
                      </a:pPr>
                      <a:r>
                        <a:rPr kumimoji="0" lang="lv-LV" altLang="lv-LV" sz="1200" b="0" i="0" u="none" strike="noStrike" cap="none" normalizeH="0" baseline="0" dirty="0">
                          <a:ln>
                            <a:noFill/>
                          </a:ln>
                          <a:solidFill>
                            <a:srgbClr val="000000"/>
                          </a:solidFill>
                          <a:effectLst/>
                          <a:latin typeface="Verdana" panose="020B0604030504040204" pitchFamily="34" charset="0"/>
                          <a:ea typeface="MS PGothic" panose="020B0600070205080204" pitchFamily="34" charset="-128"/>
                        </a:rPr>
                        <a:t>no </a:t>
                      </a:r>
                      <a:r>
                        <a:rPr kumimoji="0" lang="lv-LV" altLang="lv-LV" sz="1200" b="1" i="0" u="none" strike="noStrike" cap="none" normalizeH="0" baseline="0" dirty="0">
                          <a:ln>
                            <a:noFill/>
                          </a:ln>
                          <a:solidFill>
                            <a:srgbClr val="000000"/>
                          </a:solidFill>
                          <a:effectLst/>
                          <a:latin typeface="Verdana" panose="020B0604030504040204" pitchFamily="34" charset="0"/>
                          <a:ea typeface="MS PGothic" panose="020B0600070205080204" pitchFamily="34" charset="-128"/>
                        </a:rPr>
                        <a:t>01.01.2021.</a:t>
                      </a:r>
                      <a:endParaRPr kumimoji="0" lang="lv-LV" altLang="lv-LV"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38213" rtl="0" eaLnBrk="1" fontAlgn="base" latinLnBrk="0" hangingPunct="1">
                        <a:lnSpc>
                          <a:spcPct val="115000"/>
                        </a:lnSpc>
                        <a:spcBef>
                          <a:spcPct val="0"/>
                        </a:spcBef>
                        <a:spcAft>
                          <a:spcPct val="0"/>
                        </a:spcAft>
                        <a:buClrTx/>
                        <a:buSzTx/>
                        <a:buFontTx/>
                        <a:buNone/>
                        <a:tabLst/>
                      </a:pPr>
                      <a:r>
                        <a:rPr kumimoji="0" lang="lv-LV" altLang="lv-LV" sz="1400" b="0" i="0" u="none" strike="noStrike" cap="none" normalizeH="0" baseline="0" dirty="0">
                          <a:ln>
                            <a:noFill/>
                          </a:ln>
                          <a:solidFill>
                            <a:schemeClr val="tx1"/>
                          </a:solidFill>
                          <a:effectLst/>
                          <a:latin typeface="Verdana" panose="020B0604030504040204" pitchFamily="34" charset="0"/>
                          <a:ea typeface="MS PGothic" panose="020B0600070205080204" pitchFamily="34" charset="-128"/>
                        </a:rPr>
                        <a:t>109 / 76</a:t>
                      </a:r>
                      <a:endParaRPr kumimoji="0" lang="lv-LV" altLang="lv-LV"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15000"/>
                        </a:lnSpc>
                        <a:spcBef>
                          <a:spcPct val="0"/>
                        </a:spcBef>
                        <a:spcAft>
                          <a:spcPct val="0"/>
                        </a:spcAft>
                        <a:buClrTx/>
                        <a:buSzTx/>
                        <a:buFontTx/>
                        <a:buNone/>
                        <a:tabLst/>
                      </a:pPr>
                      <a:r>
                        <a:rPr kumimoji="0" lang="lv-LV" altLang="lv-LV"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272 / 190</a:t>
                      </a: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15000"/>
                        </a:lnSpc>
                        <a:spcBef>
                          <a:spcPct val="0"/>
                        </a:spcBef>
                        <a:spcAft>
                          <a:spcPct val="0"/>
                        </a:spcAft>
                        <a:buClrTx/>
                        <a:buSzTx/>
                        <a:buFontTx/>
                        <a:buNone/>
                        <a:tabLst/>
                      </a:pPr>
                      <a:r>
                        <a:rPr kumimoji="0" lang="lv-LV" altLang="lv-LV"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436 / 305</a:t>
                      </a: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 xmlns:a16="http://schemas.microsoft.com/office/drawing/2014/main" val="10002"/>
                  </a:ext>
                </a:extLst>
              </a:tr>
              <a:tr h="601801">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just" defTabSz="938213" rtl="0" eaLnBrk="1" fontAlgn="base" latinLnBrk="0" hangingPunct="1">
                        <a:lnSpc>
                          <a:spcPct val="115000"/>
                        </a:lnSpc>
                        <a:spcBef>
                          <a:spcPct val="0"/>
                        </a:spcBef>
                        <a:spcAft>
                          <a:spcPct val="0"/>
                        </a:spcAft>
                        <a:buClrTx/>
                        <a:buSzTx/>
                        <a:buFontTx/>
                        <a:buNone/>
                        <a:tabLst/>
                      </a:pPr>
                      <a:r>
                        <a:rPr kumimoji="0" lang="lv-LV" altLang="lv-LV" sz="1200" b="0" i="0" u="none" strike="noStrike" cap="none" normalizeH="0" baseline="0" dirty="0">
                          <a:ln>
                            <a:noFill/>
                          </a:ln>
                          <a:solidFill>
                            <a:srgbClr val="000000"/>
                          </a:solidFill>
                          <a:effectLst/>
                          <a:latin typeface="Verdana" panose="020B0604030504040204" pitchFamily="34" charset="0"/>
                          <a:ea typeface="MS PGothic" panose="020B0600070205080204" pitchFamily="34" charset="-128"/>
                        </a:rPr>
                        <a:t>no </a:t>
                      </a:r>
                      <a:r>
                        <a:rPr kumimoji="0" lang="lv-LV" altLang="lv-LV" sz="1200" b="1" i="0" u="none" strike="noStrike" cap="none" normalizeH="0" baseline="0" dirty="0">
                          <a:ln>
                            <a:noFill/>
                          </a:ln>
                          <a:solidFill>
                            <a:srgbClr val="000000"/>
                          </a:solidFill>
                          <a:effectLst/>
                          <a:latin typeface="Verdana" panose="020B0604030504040204" pitchFamily="34" charset="0"/>
                          <a:ea typeface="MS PGothic" panose="020B0600070205080204" pitchFamily="34" charset="-128"/>
                        </a:rPr>
                        <a:t>01.0</a:t>
                      </a:r>
                      <a:r>
                        <a:rPr kumimoji="0" lang="en-US" altLang="lv-LV" sz="1200" b="1" i="0" u="none" strike="noStrike" cap="none" normalizeH="0" baseline="0" dirty="0">
                          <a:ln>
                            <a:noFill/>
                          </a:ln>
                          <a:solidFill>
                            <a:srgbClr val="000000"/>
                          </a:solidFill>
                          <a:effectLst/>
                          <a:latin typeface="Verdana" panose="020B0604030504040204" pitchFamily="34" charset="0"/>
                          <a:ea typeface="MS PGothic" panose="020B0600070205080204" pitchFamily="34" charset="-128"/>
                        </a:rPr>
                        <a:t>7</a:t>
                      </a:r>
                      <a:r>
                        <a:rPr kumimoji="0" lang="lv-LV" altLang="lv-LV" sz="1200" b="1" i="0" u="none" strike="noStrike" cap="none" normalizeH="0" baseline="0" dirty="0">
                          <a:ln>
                            <a:noFill/>
                          </a:ln>
                          <a:solidFill>
                            <a:srgbClr val="000000"/>
                          </a:solidFill>
                          <a:effectLst/>
                          <a:latin typeface="Verdana" panose="020B0604030504040204" pitchFamily="34" charset="0"/>
                          <a:ea typeface="MS PGothic" panose="020B0600070205080204" pitchFamily="34" charset="-128"/>
                        </a:rPr>
                        <a:t>.2023.</a:t>
                      </a:r>
                      <a:endParaRPr kumimoji="0" lang="lv-LV" altLang="lv-LV"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38213" rtl="0" eaLnBrk="1" fontAlgn="base" latinLnBrk="0" hangingPunct="1">
                        <a:lnSpc>
                          <a:spcPct val="115000"/>
                        </a:lnSpc>
                        <a:spcBef>
                          <a:spcPct val="0"/>
                        </a:spcBef>
                        <a:spcAft>
                          <a:spcPct val="0"/>
                        </a:spcAft>
                        <a:buClrTx/>
                        <a:buSzTx/>
                        <a:buFontTx/>
                        <a:buNone/>
                        <a:tabLst/>
                      </a:pPr>
                      <a:r>
                        <a:rPr kumimoji="0" lang="lv-LV" altLang="lv-LV" sz="1400" b="0" i="0" u="none" strike="noStrike" cap="none" normalizeH="0" baseline="0" dirty="0">
                          <a:ln>
                            <a:noFill/>
                          </a:ln>
                          <a:solidFill>
                            <a:schemeClr val="tx1"/>
                          </a:solidFill>
                          <a:effectLst/>
                          <a:latin typeface="Verdana" panose="020B0604030504040204" pitchFamily="34" charset="0"/>
                          <a:ea typeface="MS PGothic" panose="020B0600070205080204" pitchFamily="34" charset="-128"/>
                        </a:rPr>
                        <a:t>125 / 87,50</a:t>
                      </a:r>
                      <a:endParaRPr kumimoji="0" lang="lv-LV" altLang="lv-LV"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15000"/>
                        </a:lnSpc>
                        <a:spcBef>
                          <a:spcPct val="0"/>
                        </a:spcBef>
                        <a:spcAft>
                          <a:spcPct val="0"/>
                        </a:spcAft>
                        <a:buClrTx/>
                        <a:buSzTx/>
                        <a:buFontTx/>
                        <a:buNone/>
                        <a:tabLst/>
                      </a:pPr>
                      <a:r>
                        <a:rPr kumimoji="0" lang="lv-LV" altLang="lv-LV"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313 / 219</a:t>
                      </a: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15000"/>
                        </a:lnSpc>
                        <a:spcBef>
                          <a:spcPct val="0"/>
                        </a:spcBef>
                        <a:spcAft>
                          <a:spcPct val="0"/>
                        </a:spcAft>
                        <a:buClrTx/>
                        <a:buSzTx/>
                        <a:buFontTx/>
                        <a:buNone/>
                        <a:tabLst/>
                      </a:pPr>
                      <a:r>
                        <a:rPr kumimoji="0" lang="lv-LV" altLang="lv-LV"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501 / 351</a:t>
                      </a: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 xmlns:a16="http://schemas.microsoft.com/office/drawing/2014/main" val="10003"/>
                  </a:ext>
                </a:extLst>
              </a:tr>
              <a:tr h="601801">
                <a:tc>
                  <a:txBody>
                    <a:bodyPr/>
                    <a:lstStyle/>
                    <a:p>
                      <a:pPr marL="0" marR="0" lvl="0" indent="0" algn="just" defTabSz="938213" rtl="0" eaLnBrk="1" fontAlgn="base" latinLnBrk="0" hangingPunct="1">
                        <a:lnSpc>
                          <a:spcPct val="115000"/>
                        </a:lnSpc>
                        <a:spcBef>
                          <a:spcPct val="0"/>
                        </a:spcBef>
                        <a:spcAft>
                          <a:spcPct val="0"/>
                        </a:spcAft>
                        <a:buClrTx/>
                        <a:buSzTx/>
                        <a:buFontTx/>
                        <a:buNone/>
                        <a:tabLst/>
                        <a:defRPr/>
                      </a:pPr>
                      <a:r>
                        <a:rPr kumimoji="0" lang="lv-LV" altLang="lv-LV" sz="1200" b="0" i="0" u="none" strike="noStrike" cap="none" normalizeH="0" baseline="0" dirty="0">
                          <a:ln>
                            <a:noFill/>
                          </a:ln>
                          <a:solidFill>
                            <a:srgbClr val="000000"/>
                          </a:solidFill>
                          <a:effectLst/>
                          <a:latin typeface="Verdana" panose="020B0604030504040204" pitchFamily="34" charset="0"/>
                          <a:ea typeface="MS PGothic" panose="020B0600070205080204" pitchFamily="34" charset="-128"/>
                        </a:rPr>
                        <a:t>no </a:t>
                      </a:r>
                      <a:r>
                        <a:rPr kumimoji="0" lang="lv-LV" altLang="lv-LV" sz="1200" b="1" i="0" u="none" strike="noStrike" cap="none" normalizeH="0" baseline="0" dirty="0">
                          <a:ln>
                            <a:noFill/>
                          </a:ln>
                          <a:solidFill>
                            <a:srgbClr val="000000"/>
                          </a:solidFill>
                          <a:effectLst/>
                          <a:latin typeface="Verdana" panose="020B0604030504040204" pitchFamily="34" charset="0"/>
                          <a:ea typeface="MS PGothic" panose="020B0600070205080204" pitchFamily="34" charset="-128"/>
                        </a:rPr>
                        <a:t>01.0</a:t>
                      </a:r>
                      <a:r>
                        <a:rPr kumimoji="0" lang="en-US" altLang="lv-LV" sz="1200" b="1" i="0" u="none" strike="noStrike" cap="none" normalizeH="0" baseline="0" dirty="0">
                          <a:ln>
                            <a:noFill/>
                          </a:ln>
                          <a:solidFill>
                            <a:srgbClr val="000000"/>
                          </a:solidFill>
                          <a:effectLst/>
                          <a:latin typeface="Verdana" panose="020B0604030504040204" pitchFamily="34" charset="0"/>
                          <a:ea typeface="MS PGothic" panose="020B0600070205080204" pitchFamily="34" charset="-128"/>
                        </a:rPr>
                        <a:t>1</a:t>
                      </a:r>
                      <a:r>
                        <a:rPr kumimoji="0" lang="lv-LV" altLang="lv-LV" sz="1200" b="1" i="0" u="none" strike="noStrike" cap="none" normalizeH="0" baseline="0" dirty="0">
                          <a:ln>
                            <a:noFill/>
                          </a:ln>
                          <a:solidFill>
                            <a:srgbClr val="000000"/>
                          </a:solidFill>
                          <a:effectLst/>
                          <a:latin typeface="Verdana" panose="020B0604030504040204" pitchFamily="34" charset="0"/>
                          <a:ea typeface="MS PGothic" panose="020B0600070205080204" pitchFamily="34" charset="-128"/>
                        </a:rPr>
                        <a:t>.202</a:t>
                      </a:r>
                      <a:r>
                        <a:rPr kumimoji="0" lang="en-US" altLang="lv-LV" sz="1200" b="1" i="0" u="none" strike="noStrike" cap="none" normalizeH="0" baseline="0" dirty="0">
                          <a:ln>
                            <a:noFill/>
                          </a:ln>
                          <a:solidFill>
                            <a:srgbClr val="000000"/>
                          </a:solidFill>
                          <a:effectLst/>
                          <a:latin typeface="Verdana" panose="020B0604030504040204" pitchFamily="34" charset="0"/>
                          <a:ea typeface="MS PGothic" panose="020B0600070205080204" pitchFamily="34" charset="-128"/>
                        </a:rPr>
                        <a:t>4</a:t>
                      </a:r>
                      <a:r>
                        <a:rPr kumimoji="0" lang="lv-LV" altLang="lv-LV" sz="1200" b="1" i="0" u="none" strike="noStrike" cap="none" normalizeH="0" baseline="0" dirty="0">
                          <a:ln>
                            <a:noFill/>
                          </a:ln>
                          <a:solidFill>
                            <a:srgbClr val="000000"/>
                          </a:solidFill>
                          <a:effectLst/>
                          <a:latin typeface="Verdana" panose="020B0604030504040204" pitchFamily="34" charset="0"/>
                          <a:ea typeface="MS PGothic" panose="020B0600070205080204" pitchFamily="34" charset="-128"/>
                        </a:rPr>
                        <a:t>.</a:t>
                      </a:r>
                      <a:endParaRPr kumimoji="0" lang="lv-LV" altLang="lv-LV"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38213" rtl="0" eaLnBrk="1" fontAlgn="base" latinLnBrk="0" hangingPunct="1">
                        <a:lnSpc>
                          <a:spcPct val="115000"/>
                        </a:lnSpc>
                        <a:spcBef>
                          <a:spcPct val="0"/>
                        </a:spcBef>
                        <a:spcAft>
                          <a:spcPct val="0"/>
                        </a:spcAft>
                        <a:buClrTx/>
                        <a:buSzTx/>
                        <a:buFontTx/>
                        <a:buNone/>
                        <a:tabLst/>
                      </a:pPr>
                      <a:r>
                        <a:rPr kumimoji="0" lang="lv-LV" altLang="lv-LV"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137 / 96</a:t>
                      </a: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38213" rtl="0" eaLnBrk="1" fontAlgn="base" latinLnBrk="0" hangingPunct="1">
                        <a:lnSpc>
                          <a:spcPct val="115000"/>
                        </a:lnSpc>
                        <a:spcBef>
                          <a:spcPct val="0"/>
                        </a:spcBef>
                        <a:spcAft>
                          <a:spcPct val="0"/>
                        </a:spcAft>
                        <a:buClrTx/>
                        <a:buSzTx/>
                        <a:buFontTx/>
                        <a:buNone/>
                        <a:tabLst/>
                      </a:pPr>
                      <a:r>
                        <a:rPr kumimoji="0" lang="lv-LV" altLang="lv-LV"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343 / 240</a:t>
                      </a: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38213" rtl="0" eaLnBrk="1" fontAlgn="base" latinLnBrk="0" hangingPunct="1">
                        <a:lnSpc>
                          <a:spcPct val="115000"/>
                        </a:lnSpc>
                        <a:spcBef>
                          <a:spcPct val="0"/>
                        </a:spcBef>
                        <a:spcAft>
                          <a:spcPct val="0"/>
                        </a:spcAft>
                        <a:buClrTx/>
                        <a:buSzTx/>
                        <a:buFontTx/>
                        <a:buNone/>
                        <a:tabLst/>
                      </a:pPr>
                      <a:r>
                        <a:rPr kumimoji="0" lang="lv-LV" altLang="lv-LV"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549 / 384</a:t>
                      </a: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 xmlns:a16="http://schemas.microsoft.com/office/drawing/2014/main" val="2855656180"/>
                  </a:ext>
                </a:extLst>
              </a:tr>
              <a:tr h="601801">
                <a:tc>
                  <a:txBody>
                    <a:bodyPr/>
                    <a:lstStyle/>
                    <a:p>
                      <a:pPr marL="0" marR="0" lvl="0" indent="0" algn="just" defTabSz="938213" rtl="0" eaLnBrk="1" fontAlgn="base" latinLnBrk="0" hangingPunct="1">
                        <a:lnSpc>
                          <a:spcPct val="115000"/>
                        </a:lnSpc>
                        <a:spcBef>
                          <a:spcPct val="0"/>
                        </a:spcBef>
                        <a:spcAft>
                          <a:spcPct val="0"/>
                        </a:spcAft>
                        <a:buClrTx/>
                        <a:buSzTx/>
                        <a:buFontTx/>
                        <a:buNone/>
                        <a:tabLst/>
                        <a:defRPr/>
                      </a:pPr>
                      <a:r>
                        <a:rPr kumimoji="0" lang="lv-LV" altLang="lv-LV" sz="1200" b="0" i="0" u="none" strike="noStrike" cap="none" normalizeH="0" baseline="0" dirty="0">
                          <a:ln>
                            <a:noFill/>
                          </a:ln>
                          <a:solidFill>
                            <a:srgbClr val="000000"/>
                          </a:solidFill>
                          <a:effectLst/>
                          <a:latin typeface="Verdana" panose="020B0604030504040204" pitchFamily="34" charset="0"/>
                          <a:ea typeface="MS PGothic" panose="020B0600070205080204" pitchFamily="34" charset="-128"/>
                        </a:rPr>
                        <a:t>no </a:t>
                      </a:r>
                      <a:r>
                        <a:rPr kumimoji="0" lang="lv-LV" altLang="lv-LV" sz="1200" b="1" i="0" u="none" strike="noStrike" cap="none" normalizeH="0" baseline="0" dirty="0">
                          <a:ln>
                            <a:noFill/>
                          </a:ln>
                          <a:solidFill>
                            <a:srgbClr val="000000"/>
                          </a:solidFill>
                          <a:effectLst/>
                          <a:latin typeface="Verdana" panose="020B0604030504040204" pitchFamily="34" charset="0"/>
                          <a:ea typeface="MS PGothic" panose="020B0600070205080204" pitchFamily="34" charset="-128"/>
                        </a:rPr>
                        <a:t>01.0</a:t>
                      </a:r>
                      <a:r>
                        <a:rPr kumimoji="0" lang="en-US" altLang="lv-LV" sz="1200" b="1" i="0" u="none" strike="noStrike" cap="none" normalizeH="0" baseline="0" dirty="0">
                          <a:ln>
                            <a:noFill/>
                          </a:ln>
                          <a:solidFill>
                            <a:srgbClr val="000000"/>
                          </a:solidFill>
                          <a:effectLst/>
                          <a:latin typeface="Verdana" panose="020B0604030504040204" pitchFamily="34" charset="0"/>
                          <a:ea typeface="MS PGothic" panose="020B0600070205080204" pitchFamily="34" charset="-128"/>
                        </a:rPr>
                        <a:t>1</a:t>
                      </a:r>
                      <a:r>
                        <a:rPr kumimoji="0" lang="lv-LV" altLang="lv-LV" sz="1200" b="1" i="0" u="none" strike="noStrike" cap="none" normalizeH="0" baseline="0" dirty="0">
                          <a:ln>
                            <a:noFill/>
                          </a:ln>
                          <a:solidFill>
                            <a:srgbClr val="000000"/>
                          </a:solidFill>
                          <a:effectLst/>
                          <a:latin typeface="Verdana" panose="020B0604030504040204" pitchFamily="34" charset="0"/>
                          <a:ea typeface="MS PGothic" panose="020B0600070205080204" pitchFamily="34" charset="-128"/>
                        </a:rPr>
                        <a:t>.202</a:t>
                      </a:r>
                      <a:r>
                        <a:rPr kumimoji="0" lang="en-US" altLang="lv-LV" sz="1200" b="1" i="0" u="none" strike="noStrike" cap="none" normalizeH="0" baseline="0" dirty="0">
                          <a:ln>
                            <a:noFill/>
                          </a:ln>
                          <a:solidFill>
                            <a:srgbClr val="000000"/>
                          </a:solidFill>
                          <a:effectLst/>
                          <a:latin typeface="Verdana" panose="020B0604030504040204" pitchFamily="34" charset="0"/>
                          <a:ea typeface="MS PGothic" panose="020B0600070205080204" pitchFamily="34" charset="-128"/>
                        </a:rPr>
                        <a:t>5</a:t>
                      </a:r>
                      <a:r>
                        <a:rPr kumimoji="0" lang="lv-LV" altLang="lv-LV" sz="1200" b="1" i="0" u="none" strike="noStrike" cap="none" normalizeH="0" baseline="0" dirty="0">
                          <a:ln>
                            <a:noFill/>
                          </a:ln>
                          <a:solidFill>
                            <a:srgbClr val="000000"/>
                          </a:solidFill>
                          <a:effectLst/>
                          <a:latin typeface="Verdana" panose="020B0604030504040204" pitchFamily="34" charset="0"/>
                          <a:ea typeface="MS PGothic" panose="020B0600070205080204" pitchFamily="34" charset="-128"/>
                        </a:rPr>
                        <a:t>.</a:t>
                      </a:r>
                      <a:r>
                        <a:rPr kumimoji="0" lang="en-US" altLang="lv-LV" sz="1200" b="1" i="0" u="none" strike="noStrike" cap="none" normalizeH="0" baseline="0" dirty="0">
                          <a:ln>
                            <a:noFill/>
                          </a:ln>
                          <a:solidFill>
                            <a:srgbClr val="000000"/>
                          </a:solidFill>
                          <a:effectLst/>
                          <a:latin typeface="Verdana" panose="020B0604030504040204" pitchFamily="34" charset="0"/>
                          <a:ea typeface="MS PGothic" panose="020B0600070205080204" pitchFamily="34" charset="-128"/>
                        </a:rPr>
                        <a:t>*</a:t>
                      </a:r>
                      <a:endParaRPr kumimoji="0" lang="lv-LV" altLang="lv-LV" sz="12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38213" rtl="0" eaLnBrk="1" fontAlgn="base" latinLnBrk="0" hangingPunct="1">
                        <a:lnSpc>
                          <a:spcPct val="115000"/>
                        </a:lnSpc>
                        <a:spcBef>
                          <a:spcPct val="0"/>
                        </a:spcBef>
                        <a:spcAft>
                          <a:spcPct val="0"/>
                        </a:spcAft>
                        <a:buClrTx/>
                        <a:buSzTx/>
                        <a:buFontTx/>
                        <a:buNone/>
                        <a:tabLst/>
                      </a:pPr>
                      <a:r>
                        <a:rPr kumimoji="0" lang="lv-LV" altLang="lv-LV"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166 / 116</a:t>
                      </a: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38213" rtl="0" eaLnBrk="1" fontAlgn="base" latinLnBrk="0" hangingPunct="1">
                        <a:lnSpc>
                          <a:spcPct val="115000"/>
                        </a:lnSpc>
                        <a:spcBef>
                          <a:spcPct val="0"/>
                        </a:spcBef>
                        <a:spcAft>
                          <a:spcPct val="0"/>
                        </a:spcAft>
                        <a:buClrTx/>
                        <a:buSzTx/>
                        <a:buFontTx/>
                        <a:buNone/>
                        <a:tabLst/>
                      </a:pPr>
                      <a:r>
                        <a:rPr kumimoji="0" lang="lv-LV" altLang="lv-LV"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377 / 264</a:t>
                      </a: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38213" rtl="0" eaLnBrk="1" fontAlgn="base" latinLnBrk="0" hangingPunct="1">
                        <a:lnSpc>
                          <a:spcPct val="115000"/>
                        </a:lnSpc>
                        <a:spcBef>
                          <a:spcPct val="0"/>
                        </a:spcBef>
                        <a:spcAft>
                          <a:spcPct val="0"/>
                        </a:spcAft>
                        <a:buClrTx/>
                        <a:buSzTx/>
                        <a:buFontTx/>
                        <a:buNone/>
                        <a:tabLst/>
                      </a:pPr>
                      <a:r>
                        <a:rPr kumimoji="0" lang="lv-LV" altLang="lv-LV" sz="14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604 / 423</a:t>
                      </a:r>
                    </a:p>
                  </a:txBody>
                  <a:tcPr marL="68579" marR="68579"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 xmlns:a16="http://schemas.microsoft.com/office/drawing/2014/main" val="489993536"/>
                  </a:ext>
                </a:extLst>
              </a:tr>
            </a:tbl>
          </a:graphicData>
        </a:graphic>
      </p:graphicFrame>
      <p:sp>
        <p:nvSpPr>
          <p:cNvPr id="6" name="Rectangle 11">
            <a:extLst>
              <a:ext uri="{FF2B5EF4-FFF2-40B4-BE49-F238E27FC236}">
                <a16:creationId xmlns="" xmlns:a16="http://schemas.microsoft.com/office/drawing/2014/main" id="{B772F724-FA8F-4BAC-ACB4-113C1CD278D9}"/>
              </a:ext>
            </a:extLst>
          </p:cNvPr>
          <p:cNvSpPr>
            <a:spLocks noChangeArrowheads="1"/>
          </p:cNvSpPr>
          <p:nvPr/>
        </p:nvSpPr>
        <p:spPr bwMode="auto">
          <a:xfrm>
            <a:off x="791924" y="6075655"/>
            <a:ext cx="80229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lv-LV" sz="1400" dirty="0">
                <a:solidFill>
                  <a:schemeClr val="tx1"/>
                </a:solidFill>
                <a:latin typeface="Verdana" panose="020B0604030504040204" pitchFamily="34" charset="0"/>
              </a:rPr>
              <a:t>* 20% </a:t>
            </a:r>
            <a:r>
              <a:rPr lang="en-US" altLang="lv-LV" sz="1400" dirty="0" err="1">
                <a:solidFill>
                  <a:schemeClr val="tx1"/>
                </a:solidFill>
                <a:latin typeface="Verdana" panose="020B0604030504040204" pitchFamily="34" charset="0"/>
              </a:rPr>
              <a:t>līdz</a:t>
            </a:r>
            <a:r>
              <a:rPr lang="en-US" altLang="lv-LV" sz="1400" dirty="0">
                <a:solidFill>
                  <a:schemeClr val="tx1"/>
                </a:solidFill>
                <a:latin typeface="Verdana" panose="020B0604030504040204" pitchFamily="34" charset="0"/>
              </a:rPr>
              <a:t> 2024.gada 31.decembrim; no 2025.gada 1.janvāra – 22%</a:t>
            </a:r>
            <a:endParaRPr lang="lv-LV" altLang="lv-LV" sz="1400" dirty="0">
              <a:solidFill>
                <a:schemeClr val="tx1"/>
              </a:solidFill>
              <a:latin typeface="Verdana" panose="020B0604030504040204" pitchFamily="34" charset="0"/>
            </a:endParaRPr>
          </a:p>
        </p:txBody>
      </p:sp>
    </p:spTree>
    <p:extLst>
      <p:ext uri="{BB962C8B-B14F-4D97-AF65-F5344CB8AC3E}">
        <p14:creationId xmlns:p14="http://schemas.microsoft.com/office/powerpoint/2010/main" val="30337572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E218EDC1-1764-CC5E-DD04-BDB3ABFB41C8}"/>
              </a:ext>
            </a:extLst>
          </p:cNvPr>
          <p:cNvPicPr>
            <a:picLocks noChangeAspect="1"/>
          </p:cNvPicPr>
          <p:nvPr/>
        </p:nvPicPr>
        <p:blipFill>
          <a:blip r:embed="rId2"/>
          <a:stretch>
            <a:fillRect/>
          </a:stretch>
        </p:blipFill>
        <p:spPr>
          <a:xfrm>
            <a:off x="2745143" y="738311"/>
            <a:ext cx="3350276" cy="1206099"/>
          </a:xfrm>
          <a:prstGeom prst="rect">
            <a:avLst/>
          </a:prstGeom>
        </p:spPr>
      </p:pic>
      <p:sp>
        <p:nvSpPr>
          <p:cNvPr id="2" name="Title 1">
            <a:extLst>
              <a:ext uri="{FF2B5EF4-FFF2-40B4-BE49-F238E27FC236}">
                <a16:creationId xmlns="" xmlns:a16="http://schemas.microsoft.com/office/drawing/2014/main" id="{50C74DEF-C36B-E531-5D9A-445D8DB74CE3}"/>
              </a:ext>
            </a:extLst>
          </p:cNvPr>
          <p:cNvSpPr>
            <a:spLocks noGrp="1"/>
          </p:cNvSpPr>
          <p:nvPr>
            <p:ph type="title"/>
          </p:nvPr>
        </p:nvSpPr>
        <p:spPr/>
        <p:txBody>
          <a:bodyPr/>
          <a:lstStyle/>
          <a:p>
            <a:r>
              <a:rPr lang="lv-LV"/>
              <a:t>VPVKAC pakalpojumi</a:t>
            </a:r>
          </a:p>
        </p:txBody>
      </p:sp>
      <p:sp>
        <p:nvSpPr>
          <p:cNvPr id="6" name="Slide Number Placeholder 5">
            <a:extLst>
              <a:ext uri="{FF2B5EF4-FFF2-40B4-BE49-F238E27FC236}">
                <a16:creationId xmlns="" xmlns:a16="http://schemas.microsoft.com/office/drawing/2014/main" id="{815C642D-96A6-24AF-F860-88883C40AD07}"/>
              </a:ext>
            </a:extLst>
          </p:cNvPr>
          <p:cNvSpPr>
            <a:spLocks noGrp="1"/>
          </p:cNvSpPr>
          <p:nvPr>
            <p:ph type="sldNum" sz="quarter" idx="13"/>
          </p:nvPr>
        </p:nvSpPr>
        <p:spPr>
          <a:xfrm>
            <a:off x="10580463" y="5841004"/>
            <a:ext cx="383963" cy="287973"/>
          </a:xfrm>
        </p:spPr>
        <p:txBody>
          <a:bodyPr/>
          <a:lstStyle/>
          <a:p>
            <a:pPr>
              <a:defRPr/>
            </a:pPr>
            <a:fld id="{CA50152C-A5AE-4037-8E77-C398DB665690}" type="slidenum">
              <a:rPr lang="en-US" altLang="en-US" smtClean="0">
                <a:latin typeface="Arial Nova Light" panose="020B0304020202020204" pitchFamily="34" charset="0"/>
              </a:rPr>
              <a:pPr>
                <a:defRPr/>
              </a:pPr>
              <a:t>40</a:t>
            </a:fld>
            <a:endParaRPr lang="en-US" altLang="en-US">
              <a:latin typeface="Arial Nova Light" panose="020B0304020202020204" pitchFamily="34" charset="0"/>
            </a:endParaRPr>
          </a:p>
        </p:txBody>
      </p:sp>
      <p:cxnSp>
        <p:nvCxnSpPr>
          <p:cNvPr id="8" name="Straight Connector 7">
            <a:extLst>
              <a:ext uri="{FF2B5EF4-FFF2-40B4-BE49-F238E27FC236}">
                <a16:creationId xmlns="" xmlns:a16="http://schemas.microsoft.com/office/drawing/2014/main" id="{E5E38482-2882-F33B-7AFD-7C7E27EF79CD}"/>
              </a:ext>
            </a:extLst>
          </p:cNvPr>
          <p:cNvCxnSpPr/>
          <p:nvPr/>
        </p:nvCxnSpPr>
        <p:spPr>
          <a:xfrm>
            <a:off x="4223917" y="2718370"/>
            <a:ext cx="0" cy="2231787"/>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 name="Straight Connector 8">
            <a:extLst>
              <a:ext uri="{FF2B5EF4-FFF2-40B4-BE49-F238E27FC236}">
                <a16:creationId xmlns="" xmlns:a16="http://schemas.microsoft.com/office/drawing/2014/main" id="{D6688A92-F33C-2B35-DDB8-3143C1330309}"/>
              </a:ext>
            </a:extLst>
          </p:cNvPr>
          <p:cNvCxnSpPr/>
          <p:nvPr/>
        </p:nvCxnSpPr>
        <p:spPr>
          <a:xfrm>
            <a:off x="7525545" y="2718370"/>
            <a:ext cx="0" cy="2231787"/>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 name="TextBox 9">
            <a:extLst>
              <a:ext uri="{FF2B5EF4-FFF2-40B4-BE49-F238E27FC236}">
                <a16:creationId xmlns="" xmlns:a16="http://schemas.microsoft.com/office/drawing/2014/main" id="{F87D3FB6-0935-4015-84AA-6677D553E45E}"/>
              </a:ext>
            </a:extLst>
          </p:cNvPr>
          <p:cNvSpPr txBox="1"/>
          <p:nvPr/>
        </p:nvSpPr>
        <p:spPr>
          <a:xfrm>
            <a:off x="1158419" y="3813732"/>
            <a:ext cx="3000916" cy="848181"/>
          </a:xfrm>
          <a:prstGeom prst="rect">
            <a:avLst/>
          </a:prstGeom>
          <a:noFill/>
        </p:spPr>
        <p:txBody>
          <a:bodyPr wrap="square" rtlCol="0">
            <a:spAutoFit/>
          </a:bodyPr>
          <a:lstStyle/>
          <a:p>
            <a:pPr>
              <a:tabLst>
                <a:tab pos="431963" algn="l"/>
              </a:tabLst>
            </a:pPr>
            <a:r>
              <a:rPr lang="lv-LV" sz="2456" b="1" dirty="0">
                <a:latin typeface="Arila nova light"/>
              </a:rPr>
              <a:t>Attālinātais ierēdnis – video saziņa</a:t>
            </a:r>
          </a:p>
        </p:txBody>
      </p:sp>
      <p:sp>
        <p:nvSpPr>
          <p:cNvPr id="11" name="TextBox 10">
            <a:extLst>
              <a:ext uri="{FF2B5EF4-FFF2-40B4-BE49-F238E27FC236}">
                <a16:creationId xmlns="" xmlns:a16="http://schemas.microsoft.com/office/drawing/2014/main" id="{F0AAA0C5-5A94-DE42-BFAF-4DA9FEE9FB16}"/>
              </a:ext>
            </a:extLst>
          </p:cNvPr>
          <p:cNvSpPr txBox="1"/>
          <p:nvPr/>
        </p:nvSpPr>
        <p:spPr>
          <a:xfrm>
            <a:off x="4634450" y="3816096"/>
            <a:ext cx="2418940" cy="1226105"/>
          </a:xfrm>
          <a:prstGeom prst="rect">
            <a:avLst/>
          </a:prstGeom>
          <a:noFill/>
        </p:spPr>
        <p:txBody>
          <a:bodyPr wrap="square" rtlCol="0">
            <a:spAutoFit/>
          </a:bodyPr>
          <a:lstStyle/>
          <a:p>
            <a:pPr>
              <a:tabLst>
                <a:tab pos="431963" algn="l"/>
              </a:tabLst>
            </a:pPr>
            <a:r>
              <a:rPr lang="lv-LV" sz="2456" b="1">
                <a:latin typeface="Arila nova light"/>
              </a:rPr>
              <a:t>Pieteikumu pieņemšana iestādes vietā</a:t>
            </a:r>
          </a:p>
        </p:txBody>
      </p:sp>
      <p:sp>
        <p:nvSpPr>
          <p:cNvPr id="12" name="TextBox 11">
            <a:extLst>
              <a:ext uri="{FF2B5EF4-FFF2-40B4-BE49-F238E27FC236}">
                <a16:creationId xmlns="" xmlns:a16="http://schemas.microsoft.com/office/drawing/2014/main" id="{C36932C0-BEF1-8B0B-3DCB-A26F67747FC1}"/>
              </a:ext>
            </a:extLst>
          </p:cNvPr>
          <p:cNvSpPr txBox="1"/>
          <p:nvPr/>
        </p:nvSpPr>
        <p:spPr>
          <a:xfrm>
            <a:off x="7871397" y="3834264"/>
            <a:ext cx="2602703" cy="1226105"/>
          </a:xfrm>
          <a:prstGeom prst="rect">
            <a:avLst/>
          </a:prstGeom>
          <a:noFill/>
        </p:spPr>
        <p:txBody>
          <a:bodyPr wrap="square" rtlCol="0">
            <a:spAutoFit/>
          </a:bodyPr>
          <a:lstStyle/>
          <a:p>
            <a:pPr>
              <a:tabLst>
                <a:tab pos="431963" algn="l"/>
              </a:tabLst>
            </a:pPr>
            <a:r>
              <a:rPr lang="lv-LV" sz="2456" b="1">
                <a:latin typeface="Arila nova light"/>
              </a:rPr>
              <a:t>Brīvpieejas internets, darbavieta</a:t>
            </a:r>
          </a:p>
        </p:txBody>
      </p:sp>
      <p:cxnSp>
        <p:nvCxnSpPr>
          <p:cNvPr id="13" name="Straight Connector 12">
            <a:extLst>
              <a:ext uri="{FF2B5EF4-FFF2-40B4-BE49-F238E27FC236}">
                <a16:creationId xmlns="" xmlns:a16="http://schemas.microsoft.com/office/drawing/2014/main" id="{301EB874-AB22-302B-BFCF-D51888E489F6}"/>
              </a:ext>
            </a:extLst>
          </p:cNvPr>
          <p:cNvCxnSpPr/>
          <p:nvPr/>
        </p:nvCxnSpPr>
        <p:spPr>
          <a:xfrm>
            <a:off x="993735" y="2767029"/>
            <a:ext cx="0" cy="2231787"/>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Straight Connector 13">
            <a:extLst>
              <a:ext uri="{FF2B5EF4-FFF2-40B4-BE49-F238E27FC236}">
                <a16:creationId xmlns="" xmlns:a16="http://schemas.microsoft.com/office/drawing/2014/main" id="{1B8C4395-28F0-067F-BF39-166D47FF0CAC}"/>
              </a:ext>
            </a:extLst>
          </p:cNvPr>
          <p:cNvCxnSpPr/>
          <p:nvPr/>
        </p:nvCxnSpPr>
        <p:spPr>
          <a:xfrm>
            <a:off x="10474100" y="2738660"/>
            <a:ext cx="0" cy="2231787"/>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15" name="Google Shape;5835;p60">
            <a:extLst>
              <a:ext uri="{FF2B5EF4-FFF2-40B4-BE49-F238E27FC236}">
                <a16:creationId xmlns="" xmlns:a16="http://schemas.microsoft.com/office/drawing/2014/main" id="{2AC6BA2A-C22B-B59B-7782-77E2DD5BEB32}"/>
              </a:ext>
            </a:extLst>
          </p:cNvPr>
          <p:cNvGrpSpPr/>
          <p:nvPr/>
        </p:nvGrpSpPr>
        <p:grpSpPr>
          <a:xfrm>
            <a:off x="1358629" y="2829197"/>
            <a:ext cx="739589" cy="873710"/>
            <a:chOff x="6707084" y="3387403"/>
            <a:chExt cx="261145" cy="308504"/>
          </a:xfrm>
          <a:solidFill>
            <a:schemeClr val="tx1"/>
          </a:solidFill>
        </p:grpSpPr>
        <p:sp>
          <p:nvSpPr>
            <p:cNvPr id="16" name="Google Shape;5836;p60">
              <a:extLst>
                <a:ext uri="{FF2B5EF4-FFF2-40B4-BE49-F238E27FC236}">
                  <a16:creationId xmlns="" xmlns:a16="http://schemas.microsoft.com/office/drawing/2014/main" id="{1038FB46-1F8F-9D18-F2DD-B735792DF139}"/>
                </a:ext>
              </a:extLst>
            </p:cNvPr>
            <p:cNvSpPr/>
            <p:nvPr/>
          </p:nvSpPr>
          <p:spPr>
            <a:xfrm>
              <a:off x="6726053" y="3542403"/>
              <a:ext cx="68238" cy="153504"/>
            </a:xfrm>
            <a:custGeom>
              <a:avLst/>
              <a:gdLst/>
              <a:ahLst/>
              <a:cxnLst/>
              <a:rect l="l" t="t" r="r" b="b"/>
              <a:pathLst>
                <a:path w="2144" h="4823" extrusionOk="0">
                  <a:moveTo>
                    <a:pt x="1203" y="286"/>
                  </a:moveTo>
                  <a:cubicBezTo>
                    <a:pt x="1381" y="286"/>
                    <a:pt x="1524" y="417"/>
                    <a:pt x="1524" y="596"/>
                  </a:cubicBezTo>
                  <a:lnTo>
                    <a:pt x="1524" y="893"/>
                  </a:lnTo>
                  <a:cubicBezTo>
                    <a:pt x="1524" y="1143"/>
                    <a:pt x="1310" y="1358"/>
                    <a:pt x="1060" y="1358"/>
                  </a:cubicBezTo>
                  <a:cubicBezTo>
                    <a:pt x="810" y="1358"/>
                    <a:pt x="596" y="1143"/>
                    <a:pt x="596" y="893"/>
                  </a:cubicBezTo>
                  <a:lnTo>
                    <a:pt x="596" y="596"/>
                  </a:lnTo>
                  <a:cubicBezTo>
                    <a:pt x="596" y="417"/>
                    <a:pt x="726" y="286"/>
                    <a:pt x="905" y="286"/>
                  </a:cubicBezTo>
                  <a:close/>
                  <a:moveTo>
                    <a:pt x="1227" y="1643"/>
                  </a:moveTo>
                  <a:lnTo>
                    <a:pt x="1227" y="1715"/>
                  </a:lnTo>
                  <a:cubicBezTo>
                    <a:pt x="1227" y="1774"/>
                    <a:pt x="1238" y="1822"/>
                    <a:pt x="1262" y="1858"/>
                  </a:cubicBezTo>
                  <a:lnTo>
                    <a:pt x="1060" y="2036"/>
                  </a:lnTo>
                  <a:lnTo>
                    <a:pt x="846" y="1846"/>
                  </a:lnTo>
                  <a:cubicBezTo>
                    <a:pt x="881" y="1798"/>
                    <a:pt x="893" y="1762"/>
                    <a:pt x="893" y="1703"/>
                  </a:cubicBezTo>
                  <a:lnTo>
                    <a:pt x="893" y="1643"/>
                  </a:lnTo>
                  <a:close/>
                  <a:moveTo>
                    <a:pt x="1060" y="2036"/>
                  </a:moveTo>
                  <a:cubicBezTo>
                    <a:pt x="1060" y="2048"/>
                    <a:pt x="1057" y="2054"/>
                    <a:pt x="1055" y="2054"/>
                  </a:cubicBezTo>
                  <a:cubicBezTo>
                    <a:pt x="1054" y="2054"/>
                    <a:pt x="1054" y="2048"/>
                    <a:pt x="1060" y="2036"/>
                  </a:cubicBezTo>
                  <a:close/>
                  <a:moveTo>
                    <a:pt x="905" y="0"/>
                  </a:moveTo>
                  <a:cubicBezTo>
                    <a:pt x="584" y="0"/>
                    <a:pt x="310" y="274"/>
                    <a:pt x="310" y="596"/>
                  </a:cubicBezTo>
                  <a:lnTo>
                    <a:pt x="310" y="893"/>
                  </a:lnTo>
                  <a:cubicBezTo>
                    <a:pt x="310" y="1143"/>
                    <a:pt x="429" y="1358"/>
                    <a:pt x="607" y="1489"/>
                  </a:cubicBezTo>
                  <a:lnTo>
                    <a:pt x="607" y="1703"/>
                  </a:lnTo>
                  <a:lnTo>
                    <a:pt x="607" y="1715"/>
                  </a:lnTo>
                  <a:lnTo>
                    <a:pt x="250" y="1893"/>
                  </a:lnTo>
                  <a:cubicBezTo>
                    <a:pt x="107" y="1965"/>
                    <a:pt x="0" y="2120"/>
                    <a:pt x="0" y="2298"/>
                  </a:cubicBezTo>
                  <a:lnTo>
                    <a:pt x="0" y="3632"/>
                  </a:lnTo>
                  <a:cubicBezTo>
                    <a:pt x="0" y="3751"/>
                    <a:pt x="36" y="3870"/>
                    <a:pt x="107" y="3965"/>
                  </a:cubicBezTo>
                  <a:lnTo>
                    <a:pt x="250" y="4179"/>
                  </a:lnTo>
                  <a:cubicBezTo>
                    <a:pt x="286" y="4227"/>
                    <a:pt x="310" y="4298"/>
                    <a:pt x="310" y="4358"/>
                  </a:cubicBezTo>
                  <a:lnTo>
                    <a:pt x="310" y="4679"/>
                  </a:lnTo>
                  <a:cubicBezTo>
                    <a:pt x="310" y="4751"/>
                    <a:pt x="369" y="4822"/>
                    <a:pt x="465" y="4822"/>
                  </a:cubicBezTo>
                  <a:cubicBezTo>
                    <a:pt x="536" y="4822"/>
                    <a:pt x="607" y="4763"/>
                    <a:pt x="607" y="4679"/>
                  </a:cubicBezTo>
                  <a:lnTo>
                    <a:pt x="607" y="4358"/>
                  </a:lnTo>
                  <a:cubicBezTo>
                    <a:pt x="607" y="4239"/>
                    <a:pt x="584" y="4120"/>
                    <a:pt x="512" y="4036"/>
                  </a:cubicBezTo>
                  <a:lnTo>
                    <a:pt x="357" y="3810"/>
                  </a:lnTo>
                  <a:cubicBezTo>
                    <a:pt x="334" y="3763"/>
                    <a:pt x="298" y="3691"/>
                    <a:pt x="298" y="3632"/>
                  </a:cubicBezTo>
                  <a:lnTo>
                    <a:pt x="298" y="2298"/>
                  </a:lnTo>
                  <a:cubicBezTo>
                    <a:pt x="298" y="2239"/>
                    <a:pt x="334" y="2179"/>
                    <a:pt x="381" y="2143"/>
                  </a:cubicBezTo>
                  <a:lnTo>
                    <a:pt x="643" y="2024"/>
                  </a:lnTo>
                  <a:lnTo>
                    <a:pt x="857" y="2251"/>
                  </a:lnTo>
                  <a:cubicBezTo>
                    <a:pt x="929" y="2310"/>
                    <a:pt x="1000" y="2334"/>
                    <a:pt x="1072" y="2334"/>
                  </a:cubicBezTo>
                  <a:cubicBezTo>
                    <a:pt x="1143" y="2334"/>
                    <a:pt x="1227" y="2310"/>
                    <a:pt x="1286" y="2251"/>
                  </a:cubicBezTo>
                  <a:lnTo>
                    <a:pt x="1500" y="2024"/>
                  </a:lnTo>
                  <a:lnTo>
                    <a:pt x="1762" y="2143"/>
                  </a:lnTo>
                  <a:cubicBezTo>
                    <a:pt x="1822" y="2179"/>
                    <a:pt x="1846" y="2239"/>
                    <a:pt x="1846" y="2298"/>
                  </a:cubicBezTo>
                  <a:lnTo>
                    <a:pt x="1846" y="3632"/>
                  </a:lnTo>
                  <a:cubicBezTo>
                    <a:pt x="1846" y="3691"/>
                    <a:pt x="1834" y="3751"/>
                    <a:pt x="1786" y="3810"/>
                  </a:cubicBezTo>
                  <a:lnTo>
                    <a:pt x="1643" y="4036"/>
                  </a:lnTo>
                  <a:cubicBezTo>
                    <a:pt x="1572" y="4144"/>
                    <a:pt x="1536" y="4239"/>
                    <a:pt x="1536" y="4358"/>
                  </a:cubicBezTo>
                  <a:lnTo>
                    <a:pt x="1536" y="4679"/>
                  </a:lnTo>
                  <a:cubicBezTo>
                    <a:pt x="1536" y="4751"/>
                    <a:pt x="1596" y="4822"/>
                    <a:pt x="1679" y="4822"/>
                  </a:cubicBezTo>
                  <a:cubicBezTo>
                    <a:pt x="1750" y="4822"/>
                    <a:pt x="1834" y="4763"/>
                    <a:pt x="1834" y="4679"/>
                  </a:cubicBezTo>
                  <a:lnTo>
                    <a:pt x="1834" y="4358"/>
                  </a:lnTo>
                  <a:cubicBezTo>
                    <a:pt x="1834" y="4298"/>
                    <a:pt x="1846" y="4239"/>
                    <a:pt x="1893" y="4179"/>
                  </a:cubicBezTo>
                  <a:lnTo>
                    <a:pt x="2036" y="3965"/>
                  </a:lnTo>
                  <a:cubicBezTo>
                    <a:pt x="2096" y="3858"/>
                    <a:pt x="2143" y="3751"/>
                    <a:pt x="2143" y="3632"/>
                  </a:cubicBezTo>
                  <a:lnTo>
                    <a:pt x="2143" y="2298"/>
                  </a:lnTo>
                  <a:cubicBezTo>
                    <a:pt x="2096" y="2120"/>
                    <a:pt x="2012" y="1965"/>
                    <a:pt x="1858" y="1893"/>
                  </a:cubicBezTo>
                  <a:lnTo>
                    <a:pt x="1500" y="1715"/>
                  </a:lnTo>
                  <a:lnTo>
                    <a:pt x="1500" y="1703"/>
                  </a:lnTo>
                  <a:lnTo>
                    <a:pt x="1500" y="1489"/>
                  </a:lnTo>
                  <a:cubicBezTo>
                    <a:pt x="1679" y="1358"/>
                    <a:pt x="1798" y="1131"/>
                    <a:pt x="1798" y="893"/>
                  </a:cubicBezTo>
                  <a:lnTo>
                    <a:pt x="1798" y="596"/>
                  </a:lnTo>
                  <a:cubicBezTo>
                    <a:pt x="1798" y="274"/>
                    <a:pt x="1536" y="0"/>
                    <a:pt x="1203" y="0"/>
                  </a:cubicBezTo>
                  <a:close/>
                </a:path>
              </a:pathLst>
            </a:custGeom>
            <a:grpFill/>
            <a:ln>
              <a:noFill/>
            </a:ln>
          </p:spPr>
          <p:txBody>
            <a:bodyPr spcFirstLastPara="1" wrap="square" lIns="115170" tIns="115170" rIns="115170" bIns="115170" anchor="ctr" anchorCtr="0">
              <a:noAutofit/>
            </a:bodyPr>
            <a:lstStyle/>
            <a:p>
              <a:pPr defTabSz="1151872">
                <a:defRPr/>
              </a:pPr>
              <a:endParaRPr lang="lv-LV" sz="2268">
                <a:solidFill>
                  <a:srgbClr val="262626"/>
                </a:solidFill>
                <a:latin typeface="Arial Nova Light" panose="020B0304020202020204" pitchFamily="34" charset="0"/>
                <a:cs typeface="Roboto"/>
              </a:endParaRPr>
            </a:p>
          </p:txBody>
        </p:sp>
        <p:sp>
          <p:nvSpPr>
            <p:cNvPr id="17" name="Google Shape;5837;p60">
              <a:extLst>
                <a:ext uri="{FF2B5EF4-FFF2-40B4-BE49-F238E27FC236}">
                  <a16:creationId xmlns="" xmlns:a16="http://schemas.microsoft.com/office/drawing/2014/main" id="{67FFDC8F-8C06-732F-08A1-935710EB3280}"/>
                </a:ext>
              </a:extLst>
            </p:cNvPr>
            <p:cNvSpPr/>
            <p:nvPr/>
          </p:nvSpPr>
          <p:spPr>
            <a:xfrm>
              <a:off x="6803362" y="3542403"/>
              <a:ext cx="68238" cy="153504"/>
            </a:xfrm>
            <a:custGeom>
              <a:avLst/>
              <a:gdLst/>
              <a:ahLst/>
              <a:cxnLst/>
              <a:rect l="l" t="t" r="r" b="b"/>
              <a:pathLst>
                <a:path w="2144" h="4823" extrusionOk="0">
                  <a:moveTo>
                    <a:pt x="1203" y="286"/>
                  </a:moveTo>
                  <a:cubicBezTo>
                    <a:pt x="1381" y="286"/>
                    <a:pt x="1512" y="417"/>
                    <a:pt x="1512" y="596"/>
                  </a:cubicBezTo>
                  <a:lnTo>
                    <a:pt x="1512" y="893"/>
                  </a:lnTo>
                  <a:cubicBezTo>
                    <a:pt x="1512" y="1143"/>
                    <a:pt x="1310" y="1358"/>
                    <a:pt x="1060" y="1358"/>
                  </a:cubicBezTo>
                  <a:cubicBezTo>
                    <a:pt x="798" y="1358"/>
                    <a:pt x="595" y="1143"/>
                    <a:pt x="595" y="893"/>
                  </a:cubicBezTo>
                  <a:lnTo>
                    <a:pt x="595" y="596"/>
                  </a:lnTo>
                  <a:cubicBezTo>
                    <a:pt x="595" y="417"/>
                    <a:pt x="726" y="286"/>
                    <a:pt x="905" y="286"/>
                  </a:cubicBezTo>
                  <a:close/>
                  <a:moveTo>
                    <a:pt x="1215" y="1643"/>
                  </a:moveTo>
                  <a:lnTo>
                    <a:pt x="1215" y="1715"/>
                  </a:lnTo>
                  <a:cubicBezTo>
                    <a:pt x="1215" y="1774"/>
                    <a:pt x="1226" y="1822"/>
                    <a:pt x="1262" y="1858"/>
                  </a:cubicBezTo>
                  <a:lnTo>
                    <a:pt x="1060" y="2036"/>
                  </a:lnTo>
                  <a:lnTo>
                    <a:pt x="845" y="1846"/>
                  </a:lnTo>
                  <a:cubicBezTo>
                    <a:pt x="881" y="1798"/>
                    <a:pt x="893" y="1762"/>
                    <a:pt x="893" y="1703"/>
                  </a:cubicBezTo>
                  <a:lnTo>
                    <a:pt x="893" y="1643"/>
                  </a:lnTo>
                  <a:close/>
                  <a:moveTo>
                    <a:pt x="1060" y="2036"/>
                  </a:moveTo>
                  <a:cubicBezTo>
                    <a:pt x="1060" y="2048"/>
                    <a:pt x="1054" y="2054"/>
                    <a:pt x="1051" y="2054"/>
                  </a:cubicBezTo>
                  <a:cubicBezTo>
                    <a:pt x="1048" y="2054"/>
                    <a:pt x="1048" y="2048"/>
                    <a:pt x="1060" y="2036"/>
                  </a:cubicBezTo>
                  <a:close/>
                  <a:moveTo>
                    <a:pt x="905" y="0"/>
                  </a:moveTo>
                  <a:cubicBezTo>
                    <a:pt x="583" y="0"/>
                    <a:pt x="310" y="274"/>
                    <a:pt x="310" y="596"/>
                  </a:cubicBezTo>
                  <a:lnTo>
                    <a:pt x="310" y="893"/>
                  </a:lnTo>
                  <a:cubicBezTo>
                    <a:pt x="310" y="1143"/>
                    <a:pt x="429" y="1358"/>
                    <a:pt x="607" y="1489"/>
                  </a:cubicBezTo>
                  <a:lnTo>
                    <a:pt x="607" y="1703"/>
                  </a:lnTo>
                  <a:lnTo>
                    <a:pt x="607" y="1715"/>
                  </a:lnTo>
                  <a:lnTo>
                    <a:pt x="250" y="1893"/>
                  </a:lnTo>
                  <a:cubicBezTo>
                    <a:pt x="107" y="1965"/>
                    <a:pt x="0" y="2120"/>
                    <a:pt x="0" y="2298"/>
                  </a:cubicBezTo>
                  <a:lnTo>
                    <a:pt x="0" y="3632"/>
                  </a:lnTo>
                  <a:cubicBezTo>
                    <a:pt x="0" y="3751"/>
                    <a:pt x="24" y="3870"/>
                    <a:pt x="107" y="3965"/>
                  </a:cubicBezTo>
                  <a:lnTo>
                    <a:pt x="250" y="4179"/>
                  </a:lnTo>
                  <a:cubicBezTo>
                    <a:pt x="286" y="4227"/>
                    <a:pt x="310" y="4298"/>
                    <a:pt x="310" y="4358"/>
                  </a:cubicBezTo>
                  <a:lnTo>
                    <a:pt x="310" y="4679"/>
                  </a:lnTo>
                  <a:cubicBezTo>
                    <a:pt x="310" y="4751"/>
                    <a:pt x="369" y="4822"/>
                    <a:pt x="464" y="4822"/>
                  </a:cubicBezTo>
                  <a:cubicBezTo>
                    <a:pt x="548" y="4822"/>
                    <a:pt x="607" y="4763"/>
                    <a:pt x="607" y="4679"/>
                  </a:cubicBezTo>
                  <a:lnTo>
                    <a:pt x="607" y="4358"/>
                  </a:lnTo>
                  <a:cubicBezTo>
                    <a:pt x="607" y="4239"/>
                    <a:pt x="583" y="4120"/>
                    <a:pt x="500" y="4036"/>
                  </a:cubicBezTo>
                  <a:lnTo>
                    <a:pt x="357" y="3810"/>
                  </a:lnTo>
                  <a:cubicBezTo>
                    <a:pt x="322" y="3763"/>
                    <a:pt x="298" y="3691"/>
                    <a:pt x="298" y="3632"/>
                  </a:cubicBezTo>
                  <a:lnTo>
                    <a:pt x="298" y="2298"/>
                  </a:lnTo>
                  <a:cubicBezTo>
                    <a:pt x="298" y="2239"/>
                    <a:pt x="322" y="2179"/>
                    <a:pt x="381" y="2143"/>
                  </a:cubicBezTo>
                  <a:lnTo>
                    <a:pt x="631" y="2024"/>
                  </a:lnTo>
                  <a:lnTo>
                    <a:pt x="857" y="2251"/>
                  </a:lnTo>
                  <a:cubicBezTo>
                    <a:pt x="917" y="2310"/>
                    <a:pt x="1000" y="2334"/>
                    <a:pt x="1072" y="2334"/>
                  </a:cubicBezTo>
                  <a:cubicBezTo>
                    <a:pt x="1143" y="2334"/>
                    <a:pt x="1215" y="2310"/>
                    <a:pt x="1274" y="2251"/>
                  </a:cubicBezTo>
                  <a:lnTo>
                    <a:pt x="1500" y="2024"/>
                  </a:lnTo>
                  <a:lnTo>
                    <a:pt x="1750" y="2143"/>
                  </a:lnTo>
                  <a:cubicBezTo>
                    <a:pt x="1810" y="2179"/>
                    <a:pt x="1846" y="2239"/>
                    <a:pt x="1846" y="2298"/>
                  </a:cubicBezTo>
                  <a:lnTo>
                    <a:pt x="1846" y="3632"/>
                  </a:lnTo>
                  <a:cubicBezTo>
                    <a:pt x="1846" y="3691"/>
                    <a:pt x="1834" y="3751"/>
                    <a:pt x="1786" y="3810"/>
                  </a:cubicBezTo>
                  <a:lnTo>
                    <a:pt x="1631" y="4036"/>
                  </a:lnTo>
                  <a:cubicBezTo>
                    <a:pt x="1572" y="4144"/>
                    <a:pt x="1524" y="4239"/>
                    <a:pt x="1524" y="4358"/>
                  </a:cubicBezTo>
                  <a:lnTo>
                    <a:pt x="1524" y="4679"/>
                  </a:lnTo>
                  <a:cubicBezTo>
                    <a:pt x="1524" y="4751"/>
                    <a:pt x="1596" y="4822"/>
                    <a:pt x="1679" y="4822"/>
                  </a:cubicBezTo>
                  <a:cubicBezTo>
                    <a:pt x="1750" y="4822"/>
                    <a:pt x="1822" y="4763"/>
                    <a:pt x="1822" y="4679"/>
                  </a:cubicBezTo>
                  <a:lnTo>
                    <a:pt x="1822" y="4358"/>
                  </a:lnTo>
                  <a:cubicBezTo>
                    <a:pt x="1822" y="4298"/>
                    <a:pt x="1846" y="4239"/>
                    <a:pt x="1893" y="4179"/>
                  </a:cubicBezTo>
                  <a:lnTo>
                    <a:pt x="2036" y="3965"/>
                  </a:lnTo>
                  <a:cubicBezTo>
                    <a:pt x="2096" y="3858"/>
                    <a:pt x="2143" y="3751"/>
                    <a:pt x="2143" y="3632"/>
                  </a:cubicBezTo>
                  <a:lnTo>
                    <a:pt x="2143" y="2298"/>
                  </a:lnTo>
                  <a:cubicBezTo>
                    <a:pt x="2096" y="2120"/>
                    <a:pt x="2012" y="1965"/>
                    <a:pt x="1857" y="1893"/>
                  </a:cubicBezTo>
                  <a:lnTo>
                    <a:pt x="1500" y="1715"/>
                  </a:lnTo>
                  <a:lnTo>
                    <a:pt x="1500" y="1703"/>
                  </a:lnTo>
                  <a:lnTo>
                    <a:pt x="1500" y="1489"/>
                  </a:lnTo>
                  <a:cubicBezTo>
                    <a:pt x="1679" y="1358"/>
                    <a:pt x="1798" y="1131"/>
                    <a:pt x="1798" y="893"/>
                  </a:cubicBezTo>
                  <a:lnTo>
                    <a:pt x="1798" y="596"/>
                  </a:lnTo>
                  <a:cubicBezTo>
                    <a:pt x="1798" y="274"/>
                    <a:pt x="1536" y="0"/>
                    <a:pt x="1203" y="0"/>
                  </a:cubicBezTo>
                  <a:close/>
                </a:path>
              </a:pathLst>
            </a:custGeom>
            <a:grpFill/>
            <a:ln>
              <a:noFill/>
            </a:ln>
          </p:spPr>
          <p:txBody>
            <a:bodyPr spcFirstLastPara="1" wrap="square" lIns="115170" tIns="115170" rIns="115170" bIns="115170" anchor="ctr" anchorCtr="0">
              <a:noAutofit/>
            </a:bodyPr>
            <a:lstStyle/>
            <a:p>
              <a:pPr defTabSz="1151872">
                <a:defRPr/>
              </a:pPr>
              <a:endParaRPr lang="lv-LV" sz="2268">
                <a:solidFill>
                  <a:srgbClr val="262626"/>
                </a:solidFill>
                <a:latin typeface="Arial Nova Light" panose="020B0304020202020204" pitchFamily="34" charset="0"/>
                <a:cs typeface="Roboto"/>
              </a:endParaRPr>
            </a:p>
          </p:txBody>
        </p:sp>
        <p:sp>
          <p:nvSpPr>
            <p:cNvPr id="18" name="Google Shape;5838;p60">
              <a:extLst>
                <a:ext uri="{FF2B5EF4-FFF2-40B4-BE49-F238E27FC236}">
                  <a16:creationId xmlns="" xmlns:a16="http://schemas.microsoft.com/office/drawing/2014/main" id="{EE5632E1-3278-7E8C-EF6D-D1093869FC1C}"/>
                </a:ext>
              </a:extLst>
            </p:cNvPr>
            <p:cNvSpPr/>
            <p:nvPr/>
          </p:nvSpPr>
          <p:spPr>
            <a:xfrm>
              <a:off x="6880289" y="3542403"/>
              <a:ext cx="68620" cy="153504"/>
            </a:xfrm>
            <a:custGeom>
              <a:avLst/>
              <a:gdLst/>
              <a:ahLst/>
              <a:cxnLst/>
              <a:rect l="l" t="t" r="r" b="b"/>
              <a:pathLst>
                <a:path w="2156" h="4823" extrusionOk="0">
                  <a:moveTo>
                    <a:pt x="1214" y="286"/>
                  </a:moveTo>
                  <a:cubicBezTo>
                    <a:pt x="1393" y="286"/>
                    <a:pt x="1524" y="417"/>
                    <a:pt x="1524" y="596"/>
                  </a:cubicBezTo>
                  <a:lnTo>
                    <a:pt x="1524" y="893"/>
                  </a:lnTo>
                  <a:cubicBezTo>
                    <a:pt x="1524" y="1143"/>
                    <a:pt x="1322" y="1358"/>
                    <a:pt x="1060" y="1358"/>
                  </a:cubicBezTo>
                  <a:cubicBezTo>
                    <a:pt x="810" y="1358"/>
                    <a:pt x="607" y="1143"/>
                    <a:pt x="607" y="893"/>
                  </a:cubicBezTo>
                  <a:lnTo>
                    <a:pt x="607" y="596"/>
                  </a:lnTo>
                  <a:cubicBezTo>
                    <a:pt x="607" y="417"/>
                    <a:pt x="738" y="286"/>
                    <a:pt x="917" y="286"/>
                  </a:cubicBezTo>
                  <a:close/>
                  <a:moveTo>
                    <a:pt x="1226" y="1643"/>
                  </a:moveTo>
                  <a:lnTo>
                    <a:pt x="1226" y="1715"/>
                  </a:lnTo>
                  <a:cubicBezTo>
                    <a:pt x="1226" y="1774"/>
                    <a:pt x="1238" y="1822"/>
                    <a:pt x="1274" y="1858"/>
                  </a:cubicBezTo>
                  <a:lnTo>
                    <a:pt x="1060" y="2036"/>
                  </a:lnTo>
                  <a:lnTo>
                    <a:pt x="857" y="1846"/>
                  </a:lnTo>
                  <a:cubicBezTo>
                    <a:pt x="881" y="1798"/>
                    <a:pt x="893" y="1762"/>
                    <a:pt x="893" y="1703"/>
                  </a:cubicBezTo>
                  <a:lnTo>
                    <a:pt x="893" y="1643"/>
                  </a:lnTo>
                  <a:close/>
                  <a:moveTo>
                    <a:pt x="917" y="0"/>
                  </a:moveTo>
                  <a:cubicBezTo>
                    <a:pt x="583" y="0"/>
                    <a:pt x="322" y="274"/>
                    <a:pt x="322" y="596"/>
                  </a:cubicBezTo>
                  <a:lnTo>
                    <a:pt x="322" y="893"/>
                  </a:lnTo>
                  <a:cubicBezTo>
                    <a:pt x="322" y="1143"/>
                    <a:pt x="441" y="1358"/>
                    <a:pt x="619" y="1489"/>
                  </a:cubicBezTo>
                  <a:lnTo>
                    <a:pt x="619" y="1703"/>
                  </a:lnTo>
                  <a:lnTo>
                    <a:pt x="619" y="1715"/>
                  </a:lnTo>
                  <a:lnTo>
                    <a:pt x="262" y="1893"/>
                  </a:lnTo>
                  <a:cubicBezTo>
                    <a:pt x="107" y="1965"/>
                    <a:pt x="0" y="2120"/>
                    <a:pt x="0" y="2298"/>
                  </a:cubicBezTo>
                  <a:lnTo>
                    <a:pt x="0" y="3632"/>
                  </a:lnTo>
                  <a:cubicBezTo>
                    <a:pt x="0" y="3751"/>
                    <a:pt x="36" y="3870"/>
                    <a:pt x="107" y="3965"/>
                  </a:cubicBezTo>
                  <a:lnTo>
                    <a:pt x="262" y="4179"/>
                  </a:lnTo>
                  <a:cubicBezTo>
                    <a:pt x="286" y="4227"/>
                    <a:pt x="322" y="4298"/>
                    <a:pt x="322" y="4358"/>
                  </a:cubicBezTo>
                  <a:lnTo>
                    <a:pt x="322" y="4679"/>
                  </a:lnTo>
                  <a:cubicBezTo>
                    <a:pt x="322" y="4751"/>
                    <a:pt x="381" y="4822"/>
                    <a:pt x="464" y="4822"/>
                  </a:cubicBezTo>
                  <a:cubicBezTo>
                    <a:pt x="548" y="4822"/>
                    <a:pt x="619" y="4763"/>
                    <a:pt x="619" y="4679"/>
                  </a:cubicBezTo>
                  <a:lnTo>
                    <a:pt x="619" y="4358"/>
                  </a:lnTo>
                  <a:cubicBezTo>
                    <a:pt x="619" y="4239"/>
                    <a:pt x="583" y="4120"/>
                    <a:pt x="512" y="4036"/>
                  </a:cubicBezTo>
                  <a:lnTo>
                    <a:pt x="369" y="3810"/>
                  </a:lnTo>
                  <a:cubicBezTo>
                    <a:pt x="333" y="3763"/>
                    <a:pt x="298" y="3691"/>
                    <a:pt x="298" y="3632"/>
                  </a:cubicBezTo>
                  <a:lnTo>
                    <a:pt x="298" y="2298"/>
                  </a:lnTo>
                  <a:cubicBezTo>
                    <a:pt x="298" y="2239"/>
                    <a:pt x="333" y="2179"/>
                    <a:pt x="393" y="2143"/>
                  </a:cubicBezTo>
                  <a:lnTo>
                    <a:pt x="643" y="2024"/>
                  </a:lnTo>
                  <a:lnTo>
                    <a:pt x="869" y="2251"/>
                  </a:lnTo>
                  <a:cubicBezTo>
                    <a:pt x="929" y="2310"/>
                    <a:pt x="1000" y="2334"/>
                    <a:pt x="1072" y="2334"/>
                  </a:cubicBezTo>
                  <a:cubicBezTo>
                    <a:pt x="1155" y="2334"/>
                    <a:pt x="1226" y="2310"/>
                    <a:pt x="1286" y="2251"/>
                  </a:cubicBezTo>
                  <a:lnTo>
                    <a:pt x="1512" y="2024"/>
                  </a:lnTo>
                  <a:lnTo>
                    <a:pt x="1762" y="2143"/>
                  </a:lnTo>
                  <a:cubicBezTo>
                    <a:pt x="1822" y="2179"/>
                    <a:pt x="1857" y="2239"/>
                    <a:pt x="1857" y="2298"/>
                  </a:cubicBezTo>
                  <a:lnTo>
                    <a:pt x="1857" y="3632"/>
                  </a:lnTo>
                  <a:cubicBezTo>
                    <a:pt x="1857" y="3691"/>
                    <a:pt x="1834" y="3751"/>
                    <a:pt x="1786" y="3810"/>
                  </a:cubicBezTo>
                  <a:lnTo>
                    <a:pt x="1643" y="4036"/>
                  </a:lnTo>
                  <a:cubicBezTo>
                    <a:pt x="1584" y="4144"/>
                    <a:pt x="1536" y="4239"/>
                    <a:pt x="1536" y="4358"/>
                  </a:cubicBezTo>
                  <a:lnTo>
                    <a:pt x="1536" y="4679"/>
                  </a:lnTo>
                  <a:cubicBezTo>
                    <a:pt x="1536" y="4751"/>
                    <a:pt x="1595" y="4822"/>
                    <a:pt x="1691" y="4822"/>
                  </a:cubicBezTo>
                  <a:cubicBezTo>
                    <a:pt x="1762" y="4822"/>
                    <a:pt x="1834" y="4763"/>
                    <a:pt x="1834" y="4679"/>
                  </a:cubicBezTo>
                  <a:lnTo>
                    <a:pt x="1834" y="4358"/>
                  </a:lnTo>
                  <a:cubicBezTo>
                    <a:pt x="1834" y="4298"/>
                    <a:pt x="1846" y="4239"/>
                    <a:pt x="1893" y="4179"/>
                  </a:cubicBezTo>
                  <a:lnTo>
                    <a:pt x="2048" y="3965"/>
                  </a:lnTo>
                  <a:cubicBezTo>
                    <a:pt x="2107" y="3858"/>
                    <a:pt x="2155" y="3751"/>
                    <a:pt x="2155" y="3632"/>
                  </a:cubicBezTo>
                  <a:lnTo>
                    <a:pt x="2155" y="2298"/>
                  </a:lnTo>
                  <a:cubicBezTo>
                    <a:pt x="2107" y="2120"/>
                    <a:pt x="2012" y="1965"/>
                    <a:pt x="1869" y="1893"/>
                  </a:cubicBezTo>
                  <a:lnTo>
                    <a:pt x="1512" y="1715"/>
                  </a:lnTo>
                  <a:lnTo>
                    <a:pt x="1512" y="1703"/>
                  </a:lnTo>
                  <a:lnTo>
                    <a:pt x="1512" y="1489"/>
                  </a:lnTo>
                  <a:cubicBezTo>
                    <a:pt x="1691" y="1358"/>
                    <a:pt x="1810" y="1131"/>
                    <a:pt x="1810" y="893"/>
                  </a:cubicBezTo>
                  <a:lnTo>
                    <a:pt x="1810" y="596"/>
                  </a:lnTo>
                  <a:cubicBezTo>
                    <a:pt x="1810" y="274"/>
                    <a:pt x="1536" y="0"/>
                    <a:pt x="1214" y="0"/>
                  </a:cubicBezTo>
                  <a:close/>
                </a:path>
              </a:pathLst>
            </a:custGeom>
            <a:grpFill/>
            <a:ln>
              <a:noFill/>
            </a:ln>
          </p:spPr>
          <p:txBody>
            <a:bodyPr spcFirstLastPara="1" wrap="square" lIns="115170" tIns="115170" rIns="115170" bIns="115170" anchor="ctr" anchorCtr="0">
              <a:noAutofit/>
            </a:bodyPr>
            <a:lstStyle/>
            <a:p>
              <a:pPr defTabSz="1151872">
                <a:defRPr/>
              </a:pPr>
              <a:endParaRPr lang="lv-LV" sz="2268">
                <a:solidFill>
                  <a:srgbClr val="262626"/>
                </a:solidFill>
                <a:latin typeface="Arial Nova Light" panose="020B0304020202020204" pitchFamily="34" charset="0"/>
                <a:cs typeface="Roboto"/>
              </a:endParaRPr>
            </a:p>
          </p:txBody>
        </p:sp>
        <p:sp>
          <p:nvSpPr>
            <p:cNvPr id="19" name="Google Shape;5839;p60">
              <a:extLst>
                <a:ext uri="{FF2B5EF4-FFF2-40B4-BE49-F238E27FC236}">
                  <a16:creationId xmlns="" xmlns:a16="http://schemas.microsoft.com/office/drawing/2014/main" id="{0242A6FB-78AD-0ECA-017D-CEE17AF0D8E2}"/>
                </a:ext>
              </a:extLst>
            </p:cNvPr>
            <p:cNvSpPr/>
            <p:nvPr/>
          </p:nvSpPr>
          <p:spPr>
            <a:xfrm>
              <a:off x="6707084" y="3387403"/>
              <a:ext cx="261145" cy="183072"/>
            </a:xfrm>
            <a:custGeom>
              <a:avLst/>
              <a:gdLst/>
              <a:ahLst/>
              <a:cxnLst/>
              <a:rect l="l" t="t" r="r" b="b"/>
              <a:pathLst>
                <a:path w="8205" h="5752" extrusionOk="0">
                  <a:moveTo>
                    <a:pt x="2727" y="536"/>
                  </a:moveTo>
                  <a:cubicBezTo>
                    <a:pt x="2501" y="715"/>
                    <a:pt x="2311" y="953"/>
                    <a:pt x="2132" y="1227"/>
                  </a:cubicBezTo>
                  <a:cubicBezTo>
                    <a:pt x="2013" y="1417"/>
                    <a:pt x="1906" y="1608"/>
                    <a:pt x="1799" y="1822"/>
                  </a:cubicBezTo>
                  <a:lnTo>
                    <a:pt x="1013" y="1822"/>
                  </a:lnTo>
                  <a:cubicBezTo>
                    <a:pt x="1465" y="1239"/>
                    <a:pt x="2037" y="798"/>
                    <a:pt x="2727" y="536"/>
                  </a:cubicBezTo>
                  <a:close/>
                  <a:moveTo>
                    <a:pt x="3930" y="286"/>
                  </a:moveTo>
                  <a:lnTo>
                    <a:pt x="3930" y="1822"/>
                  </a:lnTo>
                  <a:lnTo>
                    <a:pt x="2120" y="1822"/>
                  </a:lnTo>
                  <a:cubicBezTo>
                    <a:pt x="2537" y="941"/>
                    <a:pt x="3192" y="358"/>
                    <a:pt x="3930" y="286"/>
                  </a:cubicBezTo>
                  <a:close/>
                  <a:moveTo>
                    <a:pt x="4216" y="286"/>
                  </a:moveTo>
                  <a:cubicBezTo>
                    <a:pt x="4954" y="346"/>
                    <a:pt x="5609" y="941"/>
                    <a:pt x="6025" y="1822"/>
                  </a:cubicBezTo>
                  <a:lnTo>
                    <a:pt x="4216" y="1822"/>
                  </a:lnTo>
                  <a:lnTo>
                    <a:pt x="4216" y="286"/>
                  </a:lnTo>
                  <a:close/>
                  <a:moveTo>
                    <a:pt x="5418" y="536"/>
                  </a:moveTo>
                  <a:cubicBezTo>
                    <a:pt x="6109" y="798"/>
                    <a:pt x="6704" y="1239"/>
                    <a:pt x="7133" y="1822"/>
                  </a:cubicBezTo>
                  <a:lnTo>
                    <a:pt x="6347" y="1822"/>
                  </a:lnTo>
                  <a:cubicBezTo>
                    <a:pt x="6252" y="1608"/>
                    <a:pt x="6133" y="1406"/>
                    <a:pt x="6014" y="1227"/>
                  </a:cubicBezTo>
                  <a:cubicBezTo>
                    <a:pt x="5835" y="953"/>
                    <a:pt x="5644" y="715"/>
                    <a:pt x="5418" y="536"/>
                  </a:cubicBezTo>
                  <a:close/>
                  <a:moveTo>
                    <a:pt x="1680" y="2108"/>
                  </a:moveTo>
                  <a:cubicBezTo>
                    <a:pt x="1489" y="2668"/>
                    <a:pt x="1370" y="3299"/>
                    <a:pt x="1358" y="3953"/>
                  </a:cubicBezTo>
                  <a:lnTo>
                    <a:pt x="275" y="3953"/>
                  </a:lnTo>
                  <a:cubicBezTo>
                    <a:pt x="299" y="3275"/>
                    <a:pt x="489" y="2656"/>
                    <a:pt x="822" y="2108"/>
                  </a:cubicBezTo>
                  <a:close/>
                  <a:moveTo>
                    <a:pt x="3930" y="2108"/>
                  </a:moveTo>
                  <a:lnTo>
                    <a:pt x="3930" y="3953"/>
                  </a:lnTo>
                  <a:lnTo>
                    <a:pt x="1644" y="3953"/>
                  </a:lnTo>
                  <a:cubicBezTo>
                    <a:pt x="1656" y="3275"/>
                    <a:pt x="1787" y="2656"/>
                    <a:pt x="2001" y="2108"/>
                  </a:cubicBezTo>
                  <a:close/>
                  <a:moveTo>
                    <a:pt x="6145" y="2108"/>
                  </a:moveTo>
                  <a:cubicBezTo>
                    <a:pt x="6359" y="2644"/>
                    <a:pt x="6490" y="3263"/>
                    <a:pt x="6502" y="3953"/>
                  </a:cubicBezTo>
                  <a:lnTo>
                    <a:pt x="4216" y="3953"/>
                  </a:lnTo>
                  <a:lnTo>
                    <a:pt x="4216" y="2108"/>
                  </a:lnTo>
                  <a:close/>
                  <a:moveTo>
                    <a:pt x="7311" y="2108"/>
                  </a:moveTo>
                  <a:cubicBezTo>
                    <a:pt x="7633" y="2644"/>
                    <a:pt x="7847" y="3263"/>
                    <a:pt x="7859" y="3953"/>
                  </a:cubicBezTo>
                  <a:lnTo>
                    <a:pt x="6787" y="3953"/>
                  </a:lnTo>
                  <a:cubicBezTo>
                    <a:pt x="6776" y="3299"/>
                    <a:pt x="6656" y="2668"/>
                    <a:pt x="6442" y="2108"/>
                  </a:cubicBezTo>
                  <a:close/>
                  <a:moveTo>
                    <a:pt x="4085" y="1"/>
                  </a:moveTo>
                  <a:cubicBezTo>
                    <a:pt x="2989" y="1"/>
                    <a:pt x="1965" y="429"/>
                    <a:pt x="1192" y="1191"/>
                  </a:cubicBezTo>
                  <a:cubicBezTo>
                    <a:pt x="418" y="1953"/>
                    <a:pt x="1" y="3001"/>
                    <a:pt x="1" y="4084"/>
                  </a:cubicBezTo>
                  <a:cubicBezTo>
                    <a:pt x="1" y="4632"/>
                    <a:pt x="108" y="5156"/>
                    <a:pt x="310" y="5656"/>
                  </a:cubicBezTo>
                  <a:cubicBezTo>
                    <a:pt x="337" y="5719"/>
                    <a:pt x="392" y="5748"/>
                    <a:pt x="443" y="5748"/>
                  </a:cubicBezTo>
                  <a:cubicBezTo>
                    <a:pt x="459" y="5748"/>
                    <a:pt x="475" y="5745"/>
                    <a:pt x="489" y="5739"/>
                  </a:cubicBezTo>
                  <a:cubicBezTo>
                    <a:pt x="560" y="5704"/>
                    <a:pt x="596" y="5620"/>
                    <a:pt x="560" y="5549"/>
                  </a:cubicBezTo>
                  <a:cubicBezTo>
                    <a:pt x="382" y="5144"/>
                    <a:pt x="299" y="4692"/>
                    <a:pt x="287" y="4227"/>
                  </a:cubicBezTo>
                  <a:lnTo>
                    <a:pt x="1370" y="4227"/>
                  </a:lnTo>
                  <a:lnTo>
                    <a:pt x="1370" y="4394"/>
                  </a:lnTo>
                  <a:cubicBezTo>
                    <a:pt x="1370" y="4465"/>
                    <a:pt x="1442" y="4525"/>
                    <a:pt x="1513" y="4525"/>
                  </a:cubicBezTo>
                  <a:cubicBezTo>
                    <a:pt x="1596" y="4525"/>
                    <a:pt x="1656" y="4454"/>
                    <a:pt x="1656" y="4382"/>
                  </a:cubicBezTo>
                  <a:lnTo>
                    <a:pt x="1656" y="4227"/>
                  </a:lnTo>
                  <a:lnTo>
                    <a:pt x="3942" y="4227"/>
                  </a:lnTo>
                  <a:lnTo>
                    <a:pt x="3942" y="4394"/>
                  </a:lnTo>
                  <a:cubicBezTo>
                    <a:pt x="3942" y="4465"/>
                    <a:pt x="4001" y="4549"/>
                    <a:pt x="4097" y="4549"/>
                  </a:cubicBezTo>
                  <a:cubicBezTo>
                    <a:pt x="4168" y="4549"/>
                    <a:pt x="4240" y="4489"/>
                    <a:pt x="4240" y="4394"/>
                  </a:cubicBezTo>
                  <a:lnTo>
                    <a:pt x="4240" y="4227"/>
                  </a:lnTo>
                  <a:lnTo>
                    <a:pt x="6537" y="4227"/>
                  </a:lnTo>
                  <a:lnTo>
                    <a:pt x="6537" y="4382"/>
                  </a:lnTo>
                  <a:cubicBezTo>
                    <a:pt x="6537" y="4454"/>
                    <a:pt x="6597" y="4525"/>
                    <a:pt x="6668" y="4525"/>
                  </a:cubicBezTo>
                  <a:cubicBezTo>
                    <a:pt x="6740" y="4525"/>
                    <a:pt x="6799" y="4465"/>
                    <a:pt x="6823" y="4394"/>
                  </a:cubicBezTo>
                  <a:lnTo>
                    <a:pt x="6823" y="4227"/>
                  </a:lnTo>
                  <a:lnTo>
                    <a:pt x="7907" y="4227"/>
                  </a:lnTo>
                  <a:cubicBezTo>
                    <a:pt x="7895" y="4692"/>
                    <a:pt x="7788" y="5120"/>
                    <a:pt x="7621" y="5549"/>
                  </a:cubicBezTo>
                  <a:cubicBezTo>
                    <a:pt x="7597" y="5632"/>
                    <a:pt x="7621" y="5704"/>
                    <a:pt x="7692" y="5739"/>
                  </a:cubicBezTo>
                  <a:cubicBezTo>
                    <a:pt x="7704" y="5751"/>
                    <a:pt x="7728" y="5751"/>
                    <a:pt x="7752" y="5751"/>
                  </a:cubicBezTo>
                  <a:cubicBezTo>
                    <a:pt x="7811" y="5751"/>
                    <a:pt x="7859" y="5716"/>
                    <a:pt x="7895" y="5656"/>
                  </a:cubicBezTo>
                  <a:cubicBezTo>
                    <a:pt x="8097" y="5168"/>
                    <a:pt x="8204" y="4632"/>
                    <a:pt x="8204" y="4084"/>
                  </a:cubicBezTo>
                  <a:cubicBezTo>
                    <a:pt x="8157" y="3001"/>
                    <a:pt x="7740" y="1965"/>
                    <a:pt x="6966" y="1191"/>
                  </a:cubicBezTo>
                  <a:cubicBezTo>
                    <a:pt x="6192" y="417"/>
                    <a:pt x="5168" y="1"/>
                    <a:pt x="4085" y="1"/>
                  </a:cubicBezTo>
                  <a:close/>
                </a:path>
              </a:pathLst>
            </a:custGeom>
            <a:grpFill/>
            <a:ln>
              <a:noFill/>
            </a:ln>
          </p:spPr>
          <p:txBody>
            <a:bodyPr spcFirstLastPara="1" wrap="square" lIns="115170" tIns="115170" rIns="115170" bIns="115170" anchor="ctr" anchorCtr="0">
              <a:noAutofit/>
            </a:bodyPr>
            <a:lstStyle/>
            <a:p>
              <a:pPr defTabSz="1151872">
                <a:defRPr/>
              </a:pPr>
              <a:endParaRPr lang="lv-LV" sz="2268">
                <a:solidFill>
                  <a:srgbClr val="262626"/>
                </a:solidFill>
                <a:latin typeface="Arial Nova Light" panose="020B0304020202020204" pitchFamily="34" charset="0"/>
                <a:cs typeface="Roboto"/>
              </a:endParaRPr>
            </a:p>
          </p:txBody>
        </p:sp>
      </p:grpSp>
      <p:sp>
        <p:nvSpPr>
          <p:cNvPr id="20" name="Freeform 99">
            <a:extLst>
              <a:ext uri="{FF2B5EF4-FFF2-40B4-BE49-F238E27FC236}">
                <a16:creationId xmlns="" xmlns:a16="http://schemas.microsoft.com/office/drawing/2014/main" id="{F20461B2-F98F-EE06-AA53-3C66280DF6BE}"/>
              </a:ext>
            </a:extLst>
          </p:cNvPr>
          <p:cNvSpPr>
            <a:spLocks noEditPoints="1"/>
          </p:cNvSpPr>
          <p:nvPr/>
        </p:nvSpPr>
        <p:spPr bwMode="auto">
          <a:xfrm>
            <a:off x="4684542" y="2737297"/>
            <a:ext cx="912216" cy="945031"/>
          </a:xfrm>
          <a:custGeom>
            <a:avLst/>
            <a:gdLst>
              <a:gd name="T0" fmla="*/ 840 w 1485"/>
              <a:gd name="T1" fmla="*/ 15 h 1538"/>
              <a:gd name="T2" fmla="*/ 1086 w 1485"/>
              <a:gd name="T3" fmla="*/ 155 h 1538"/>
              <a:gd name="T4" fmla="*/ 768 w 1485"/>
              <a:gd name="T5" fmla="*/ 64 h 1538"/>
              <a:gd name="T6" fmla="*/ 77 w 1485"/>
              <a:gd name="T7" fmla="*/ 597 h 1538"/>
              <a:gd name="T8" fmla="*/ 605 w 1485"/>
              <a:gd name="T9" fmla="*/ 1313 h 1538"/>
              <a:gd name="T10" fmla="*/ 936 w 1485"/>
              <a:gd name="T11" fmla="*/ 1273 h 1538"/>
              <a:gd name="T12" fmla="*/ 920 w 1485"/>
              <a:gd name="T13" fmla="*/ 1217 h 1538"/>
              <a:gd name="T14" fmla="*/ 414 w 1485"/>
              <a:gd name="T15" fmla="*/ 1184 h 1538"/>
              <a:gd name="T16" fmla="*/ 442 w 1485"/>
              <a:gd name="T17" fmla="*/ 1130 h 1538"/>
              <a:gd name="T18" fmla="*/ 909 w 1485"/>
              <a:gd name="T19" fmla="*/ 1154 h 1538"/>
              <a:gd name="T20" fmla="*/ 947 w 1485"/>
              <a:gd name="T21" fmla="*/ 1113 h 1538"/>
              <a:gd name="T22" fmla="*/ 956 w 1485"/>
              <a:gd name="T23" fmla="*/ 790 h 1538"/>
              <a:gd name="T24" fmla="*/ 1137 w 1485"/>
              <a:gd name="T25" fmla="*/ 781 h 1538"/>
              <a:gd name="T26" fmla="*/ 1138 w 1485"/>
              <a:gd name="T27" fmla="*/ 905 h 1538"/>
              <a:gd name="T28" fmla="*/ 790 w 1485"/>
              <a:gd name="T29" fmla="*/ 189 h 1538"/>
              <a:gd name="T30" fmla="*/ 254 w 1485"/>
              <a:gd name="T31" fmla="*/ 940 h 1538"/>
              <a:gd name="T32" fmla="*/ 202 w 1485"/>
              <a:gd name="T33" fmla="*/ 969 h 1538"/>
              <a:gd name="T34" fmla="*/ 1260 w 1485"/>
              <a:gd name="T35" fmla="*/ 594 h 1538"/>
              <a:gd name="T36" fmla="*/ 1233 w 1485"/>
              <a:gd name="T37" fmla="*/ 934 h 1538"/>
              <a:gd name="T38" fmla="*/ 1271 w 1485"/>
              <a:gd name="T39" fmla="*/ 942 h 1538"/>
              <a:gd name="T40" fmla="*/ 1327 w 1485"/>
              <a:gd name="T41" fmla="*/ 647 h 1538"/>
              <a:gd name="T42" fmla="*/ 1235 w 1485"/>
              <a:gd name="T43" fmla="*/ 303 h 1538"/>
              <a:gd name="T44" fmla="*/ 1387 w 1485"/>
              <a:gd name="T45" fmla="*/ 741 h 1538"/>
              <a:gd name="T46" fmla="*/ 1345 w 1485"/>
              <a:gd name="T47" fmla="*/ 970 h 1538"/>
              <a:gd name="T48" fmla="*/ 1418 w 1485"/>
              <a:gd name="T49" fmla="*/ 983 h 1538"/>
              <a:gd name="T50" fmla="*/ 1485 w 1485"/>
              <a:gd name="T51" fmla="*/ 1280 h 1538"/>
              <a:gd name="T52" fmla="*/ 1422 w 1485"/>
              <a:gd name="T53" fmla="*/ 1453 h 1538"/>
              <a:gd name="T54" fmla="*/ 1053 w 1485"/>
              <a:gd name="T55" fmla="*/ 1536 h 1538"/>
              <a:gd name="T56" fmla="*/ 954 w 1485"/>
              <a:gd name="T57" fmla="*/ 1335 h 1538"/>
              <a:gd name="T58" fmla="*/ 140 w 1485"/>
              <a:gd name="T59" fmla="*/ 1094 h 1538"/>
              <a:gd name="T60" fmla="*/ 446 w 1485"/>
              <a:gd name="T61" fmla="*/ 48 h 1538"/>
              <a:gd name="T62" fmla="*/ 654 w 1485"/>
              <a:gd name="T63" fmla="*/ 0 h 1538"/>
              <a:gd name="T64" fmla="*/ 1197 w 1485"/>
              <a:gd name="T65" fmla="*/ 1476 h 1538"/>
              <a:gd name="T66" fmla="*/ 1362 w 1485"/>
              <a:gd name="T67" fmla="*/ 1459 h 1538"/>
              <a:gd name="T68" fmla="*/ 1425 w 1485"/>
              <a:gd name="T69" fmla="*/ 1278 h 1538"/>
              <a:gd name="T70" fmla="*/ 1399 w 1485"/>
              <a:gd name="T71" fmla="*/ 1040 h 1538"/>
              <a:gd name="T72" fmla="*/ 1337 w 1485"/>
              <a:gd name="T73" fmla="*/ 1096 h 1538"/>
              <a:gd name="T74" fmla="*/ 1309 w 1485"/>
              <a:gd name="T75" fmla="*/ 1027 h 1538"/>
              <a:gd name="T76" fmla="*/ 1254 w 1485"/>
              <a:gd name="T77" fmla="*/ 1025 h 1538"/>
              <a:gd name="T78" fmla="*/ 1222 w 1485"/>
              <a:gd name="T79" fmla="*/ 1059 h 1538"/>
              <a:gd name="T80" fmla="*/ 1194 w 1485"/>
              <a:gd name="T81" fmla="*/ 997 h 1538"/>
              <a:gd name="T82" fmla="*/ 1138 w 1485"/>
              <a:gd name="T83" fmla="*/ 997 h 1538"/>
              <a:gd name="T84" fmla="*/ 1109 w 1485"/>
              <a:gd name="T85" fmla="*/ 1083 h 1538"/>
              <a:gd name="T86" fmla="*/ 1078 w 1485"/>
              <a:gd name="T87" fmla="*/ 1039 h 1538"/>
              <a:gd name="T88" fmla="*/ 1077 w 1485"/>
              <a:gd name="T89" fmla="*/ 780 h 1538"/>
              <a:gd name="T90" fmla="*/ 1017 w 1485"/>
              <a:gd name="T91" fmla="*/ 781 h 1538"/>
              <a:gd name="T92" fmla="*/ 1016 w 1485"/>
              <a:gd name="T93" fmla="*/ 1115 h 1538"/>
              <a:gd name="T94" fmla="*/ 977 w 1485"/>
              <a:gd name="T95" fmla="*/ 1193 h 1538"/>
              <a:gd name="T96" fmla="*/ 1035 w 1485"/>
              <a:gd name="T97" fmla="*/ 1456 h 1538"/>
              <a:gd name="T98" fmla="*/ 1197 w 1485"/>
              <a:gd name="T99" fmla="*/ 1476 h 1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85" h="1538">
                <a:moveTo>
                  <a:pt x="744" y="0"/>
                </a:moveTo>
                <a:cubicBezTo>
                  <a:pt x="776" y="5"/>
                  <a:pt x="808" y="9"/>
                  <a:pt x="840" y="15"/>
                </a:cubicBezTo>
                <a:cubicBezTo>
                  <a:pt x="923" y="31"/>
                  <a:pt x="1000" y="64"/>
                  <a:pt x="1072" y="109"/>
                </a:cubicBezTo>
                <a:cubicBezTo>
                  <a:pt x="1091" y="122"/>
                  <a:pt x="1096" y="139"/>
                  <a:pt x="1086" y="155"/>
                </a:cubicBezTo>
                <a:cubicBezTo>
                  <a:pt x="1076" y="170"/>
                  <a:pt x="1059" y="172"/>
                  <a:pt x="1040" y="160"/>
                </a:cubicBezTo>
                <a:cubicBezTo>
                  <a:pt x="957" y="107"/>
                  <a:pt x="866" y="74"/>
                  <a:pt x="768" y="64"/>
                </a:cubicBezTo>
                <a:cubicBezTo>
                  <a:pt x="603" y="47"/>
                  <a:pt x="452" y="87"/>
                  <a:pt x="320" y="188"/>
                </a:cubicBezTo>
                <a:cubicBezTo>
                  <a:pt x="184" y="291"/>
                  <a:pt x="100" y="428"/>
                  <a:pt x="77" y="597"/>
                </a:cubicBezTo>
                <a:cubicBezTo>
                  <a:pt x="47" y="808"/>
                  <a:pt x="109" y="991"/>
                  <a:pt x="261" y="1142"/>
                </a:cubicBezTo>
                <a:cubicBezTo>
                  <a:pt x="356" y="1236"/>
                  <a:pt x="473" y="1293"/>
                  <a:pt x="605" y="1313"/>
                </a:cubicBezTo>
                <a:cubicBezTo>
                  <a:pt x="716" y="1330"/>
                  <a:pt x="823" y="1317"/>
                  <a:pt x="928" y="1277"/>
                </a:cubicBezTo>
                <a:cubicBezTo>
                  <a:pt x="930" y="1276"/>
                  <a:pt x="933" y="1274"/>
                  <a:pt x="936" y="1273"/>
                </a:cubicBezTo>
                <a:cubicBezTo>
                  <a:pt x="935" y="1268"/>
                  <a:pt x="934" y="1265"/>
                  <a:pt x="933" y="1261"/>
                </a:cubicBezTo>
                <a:cubicBezTo>
                  <a:pt x="929" y="1246"/>
                  <a:pt x="924" y="1232"/>
                  <a:pt x="920" y="1217"/>
                </a:cubicBezTo>
                <a:cubicBezTo>
                  <a:pt x="895" y="1225"/>
                  <a:pt x="871" y="1234"/>
                  <a:pt x="846" y="1240"/>
                </a:cubicBezTo>
                <a:cubicBezTo>
                  <a:pt x="695" y="1279"/>
                  <a:pt x="551" y="1260"/>
                  <a:pt x="414" y="1184"/>
                </a:cubicBezTo>
                <a:cubicBezTo>
                  <a:pt x="401" y="1177"/>
                  <a:pt x="392" y="1167"/>
                  <a:pt x="394" y="1151"/>
                </a:cubicBezTo>
                <a:cubicBezTo>
                  <a:pt x="397" y="1128"/>
                  <a:pt x="419" y="1120"/>
                  <a:pt x="442" y="1130"/>
                </a:cubicBezTo>
                <a:cubicBezTo>
                  <a:pt x="480" y="1148"/>
                  <a:pt x="518" y="1167"/>
                  <a:pt x="559" y="1179"/>
                </a:cubicBezTo>
                <a:cubicBezTo>
                  <a:pt x="678" y="1215"/>
                  <a:pt x="796" y="1204"/>
                  <a:pt x="909" y="1154"/>
                </a:cubicBezTo>
                <a:cubicBezTo>
                  <a:pt x="915" y="1152"/>
                  <a:pt x="919" y="1145"/>
                  <a:pt x="924" y="1140"/>
                </a:cubicBezTo>
                <a:cubicBezTo>
                  <a:pt x="932" y="1131"/>
                  <a:pt x="938" y="1121"/>
                  <a:pt x="947" y="1113"/>
                </a:cubicBezTo>
                <a:cubicBezTo>
                  <a:pt x="954" y="1108"/>
                  <a:pt x="956" y="1102"/>
                  <a:pt x="956" y="1093"/>
                </a:cubicBezTo>
                <a:cubicBezTo>
                  <a:pt x="956" y="992"/>
                  <a:pt x="956" y="891"/>
                  <a:pt x="956" y="790"/>
                </a:cubicBezTo>
                <a:cubicBezTo>
                  <a:pt x="956" y="735"/>
                  <a:pt x="996" y="695"/>
                  <a:pt x="1049" y="696"/>
                </a:cubicBezTo>
                <a:cubicBezTo>
                  <a:pt x="1096" y="697"/>
                  <a:pt x="1136" y="734"/>
                  <a:pt x="1137" y="781"/>
                </a:cubicBezTo>
                <a:cubicBezTo>
                  <a:pt x="1139" y="817"/>
                  <a:pt x="1138" y="853"/>
                  <a:pt x="1138" y="889"/>
                </a:cubicBezTo>
                <a:cubicBezTo>
                  <a:pt x="1138" y="894"/>
                  <a:pt x="1138" y="900"/>
                  <a:pt x="1138" y="905"/>
                </a:cubicBezTo>
                <a:cubicBezTo>
                  <a:pt x="1155" y="908"/>
                  <a:pt x="1163" y="902"/>
                  <a:pt x="1170" y="887"/>
                </a:cubicBezTo>
                <a:cubicBezTo>
                  <a:pt x="1295" y="588"/>
                  <a:pt x="1109" y="244"/>
                  <a:pt x="790" y="189"/>
                </a:cubicBezTo>
                <a:cubicBezTo>
                  <a:pt x="515" y="140"/>
                  <a:pt x="255" y="316"/>
                  <a:pt x="199" y="589"/>
                </a:cubicBezTo>
                <a:cubicBezTo>
                  <a:pt x="174" y="712"/>
                  <a:pt x="193" y="830"/>
                  <a:pt x="254" y="940"/>
                </a:cubicBezTo>
                <a:cubicBezTo>
                  <a:pt x="268" y="965"/>
                  <a:pt x="266" y="982"/>
                  <a:pt x="248" y="992"/>
                </a:cubicBezTo>
                <a:cubicBezTo>
                  <a:pt x="231" y="1001"/>
                  <a:pt x="216" y="993"/>
                  <a:pt x="202" y="969"/>
                </a:cubicBezTo>
                <a:cubicBezTo>
                  <a:pt x="9" y="629"/>
                  <a:pt x="215" y="195"/>
                  <a:pt x="602" y="129"/>
                </a:cubicBezTo>
                <a:cubicBezTo>
                  <a:pt x="913" y="75"/>
                  <a:pt x="1206" y="282"/>
                  <a:pt x="1260" y="594"/>
                </a:cubicBezTo>
                <a:cubicBezTo>
                  <a:pt x="1279" y="700"/>
                  <a:pt x="1267" y="803"/>
                  <a:pt x="1227" y="902"/>
                </a:cubicBezTo>
                <a:cubicBezTo>
                  <a:pt x="1222" y="915"/>
                  <a:pt x="1220" y="925"/>
                  <a:pt x="1233" y="934"/>
                </a:cubicBezTo>
                <a:cubicBezTo>
                  <a:pt x="1237" y="938"/>
                  <a:pt x="1240" y="944"/>
                  <a:pt x="1244" y="949"/>
                </a:cubicBezTo>
                <a:cubicBezTo>
                  <a:pt x="1253" y="947"/>
                  <a:pt x="1262" y="946"/>
                  <a:pt x="1271" y="942"/>
                </a:cubicBezTo>
                <a:cubicBezTo>
                  <a:pt x="1274" y="941"/>
                  <a:pt x="1278" y="937"/>
                  <a:pt x="1279" y="934"/>
                </a:cubicBezTo>
                <a:cubicBezTo>
                  <a:pt x="1318" y="842"/>
                  <a:pt x="1334" y="746"/>
                  <a:pt x="1327" y="647"/>
                </a:cubicBezTo>
                <a:cubicBezTo>
                  <a:pt x="1320" y="539"/>
                  <a:pt x="1287" y="440"/>
                  <a:pt x="1229" y="349"/>
                </a:cubicBezTo>
                <a:cubicBezTo>
                  <a:pt x="1217" y="330"/>
                  <a:pt x="1219" y="313"/>
                  <a:pt x="1235" y="303"/>
                </a:cubicBezTo>
                <a:cubicBezTo>
                  <a:pt x="1251" y="293"/>
                  <a:pt x="1268" y="298"/>
                  <a:pt x="1279" y="317"/>
                </a:cubicBezTo>
                <a:cubicBezTo>
                  <a:pt x="1361" y="446"/>
                  <a:pt x="1398" y="587"/>
                  <a:pt x="1387" y="741"/>
                </a:cubicBezTo>
                <a:cubicBezTo>
                  <a:pt x="1382" y="811"/>
                  <a:pt x="1366" y="879"/>
                  <a:pt x="1340" y="944"/>
                </a:cubicBezTo>
                <a:cubicBezTo>
                  <a:pt x="1336" y="955"/>
                  <a:pt x="1335" y="962"/>
                  <a:pt x="1345" y="970"/>
                </a:cubicBezTo>
                <a:cubicBezTo>
                  <a:pt x="1351" y="974"/>
                  <a:pt x="1354" y="981"/>
                  <a:pt x="1356" y="983"/>
                </a:cubicBezTo>
                <a:cubicBezTo>
                  <a:pt x="1379" y="983"/>
                  <a:pt x="1399" y="979"/>
                  <a:pt x="1418" y="983"/>
                </a:cubicBezTo>
                <a:cubicBezTo>
                  <a:pt x="1457" y="990"/>
                  <a:pt x="1485" y="1026"/>
                  <a:pt x="1485" y="1066"/>
                </a:cubicBezTo>
                <a:cubicBezTo>
                  <a:pt x="1485" y="1137"/>
                  <a:pt x="1485" y="1209"/>
                  <a:pt x="1485" y="1280"/>
                </a:cubicBezTo>
                <a:cubicBezTo>
                  <a:pt x="1485" y="1319"/>
                  <a:pt x="1472" y="1352"/>
                  <a:pt x="1447" y="1380"/>
                </a:cubicBezTo>
                <a:cubicBezTo>
                  <a:pt x="1427" y="1402"/>
                  <a:pt x="1419" y="1425"/>
                  <a:pt x="1422" y="1453"/>
                </a:cubicBezTo>
                <a:cubicBezTo>
                  <a:pt x="1428" y="1507"/>
                  <a:pt x="1387" y="1538"/>
                  <a:pt x="1340" y="1537"/>
                </a:cubicBezTo>
                <a:cubicBezTo>
                  <a:pt x="1244" y="1535"/>
                  <a:pt x="1149" y="1536"/>
                  <a:pt x="1053" y="1536"/>
                </a:cubicBezTo>
                <a:cubicBezTo>
                  <a:pt x="1004" y="1536"/>
                  <a:pt x="973" y="1507"/>
                  <a:pt x="975" y="1458"/>
                </a:cubicBezTo>
                <a:cubicBezTo>
                  <a:pt x="977" y="1414"/>
                  <a:pt x="967" y="1373"/>
                  <a:pt x="954" y="1335"/>
                </a:cubicBezTo>
                <a:cubicBezTo>
                  <a:pt x="908" y="1347"/>
                  <a:pt x="865" y="1362"/>
                  <a:pt x="820" y="1369"/>
                </a:cubicBezTo>
                <a:cubicBezTo>
                  <a:pt x="540" y="1410"/>
                  <a:pt x="311" y="1319"/>
                  <a:pt x="140" y="1094"/>
                </a:cubicBezTo>
                <a:cubicBezTo>
                  <a:pt x="44" y="966"/>
                  <a:pt x="0" y="818"/>
                  <a:pt x="10" y="659"/>
                </a:cubicBezTo>
                <a:cubicBezTo>
                  <a:pt x="30" y="368"/>
                  <a:pt x="179" y="164"/>
                  <a:pt x="446" y="48"/>
                </a:cubicBezTo>
                <a:cubicBezTo>
                  <a:pt x="509" y="21"/>
                  <a:pt x="576" y="7"/>
                  <a:pt x="644" y="2"/>
                </a:cubicBezTo>
                <a:cubicBezTo>
                  <a:pt x="647" y="2"/>
                  <a:pt x="651" y="1"/>
                  <a:pt x="654" y="0"/>
                </a:cubicBezTo>
                <a:cubicBezTo>
                  <a:pt x="684" y="0"/>
                  <a:pt x="714" y="0"/>
                  <a:pt x="744" y="0"/>
                </a:cubicBezTo>
                <a:close/>
                <a:moveTo>
                  <a:pt x="1197" y="1476"/>
                </a:moveTo>
                <a:cubicBezTo>
                  <a:pt x="1246" y="1476"/>
                  <a:pt x="1295" y="1476"/>
                  <a:pt x="1344" y="1476"/>
                </a:cubicBezTo>
                <a:cubicBezTo>
                  <a:pt x="1357" y="1476"/>
                  <a:pt x="1364" y="1472"/>
                  <a:pt x="1362" y="1459"/>
                </a:cubicBezTo>
                <a:cubicBezTo>
                  <a:pt x="1355" y="1411"/>
                  <a:pt x="1371" y="1371"/>
                  <a:pt x="1404" y="1337"/>
                </a:cubicBezTo>
                <a:cubicBezTo>
                  <a:pt x="1420" y="1321"/>
                  <a:pt x="1425" y="1300"/>
                  <a:pt x="1425" y="1278"/>
                </a:cubicBezTo>
                <a:cubicBezTo>
                  <a:pt x="1425" y="1209"/>
                  <a:pt x="1425" y="1140"/>
                  <a:pt x="1425" y="1071"/>
                </a:cubicBezTo>
                <a:cubicBezTo>
                  <a:pt x="1425" y="1052"/>
                  <a:pt x="1415" y="1041"/>
                  <a:pt x="1399" y="1040"/>
                </a:cubicBezTo>
                <a:cubicBezTo>
                  <a:pt x="1383" y="1039"/>
                  <a:pt x="1373" y="1048"/>
                  <a:pt x="1369" y="1067"/>
                </a:cubicBezTo>
                <a:cubicBezTo>
                  <a:pt x="1366" y="1087"/>
                  <a:pt x="1354" y="1098"/>
                  <a:pt x="1337" y="1096"/>
                </a:cubicBezTo>
                <a:cubicBezTo>
                  <a:pt x="1320" y="1094"/>
                  <a:pt x="1310" y="1083"/>
                  <a:pt x="1309" y="1062"/>
                </a:cubicBezTo>
                <a:cubicBezTo>
                  <a:pt x="1309" y="1051"/>
                  <a:pt x="1310" y="1038"/>
                  <a:pt x="1309" y="1027"/>
                </a:cubicBezTo>
                <a:cubicBezTo>
                  <a:pt x="1307" y="1013"/>
                  <a:pt x="1296" y="1003"/>
                  <a:pt x="1283" y="1002"/>
                </a:cubicBezTo>
                <a:cubicBezTo>
                  <a:pt x="1269" y="1002"/>
                  <a:pt x="1257" y="1011"/>
                  <a:pt x="1254" y="1025"/>
                </a:cubicBezTo>
                <a:cubicBezTo>
                  <a:pt x="1254" y="1027"/>
                  <a:pt x="1254" y="1029"/>
                  <a:pt x="1254" y="1032"/>
                </a:cubicBezTo>
                <a:cubicBezTo>
                  <a:pt x="1251" y="1049"/>
                  <a:pt x="1238" y="1060"/>
                  <a:pt x="1222" y="1059"/>
                </a:cubicBezTo>
                <a:cubicBezTo>
                  <a:pt x="1206" y="1058"/>
                  <a:pt x="1195" y="1046"/>
                  <a:pt x="1194" y="1029"/>
                </a:cubicBezTo>
                <a:cubicBezTo>
                  <a:pt x="1194" y="1018"/>
                  <a:pt x="1194" y="1008"/>
                  <a:pt x="1194" y="997"/>
                </a:cubicBezTo>
                <a:cubicBezTo>
                  <a:pt x="1194" y="976"/>
                  <a:pt x="1183" y="964"/>
                  <a:pt x="1166" y="963"/>
                </a:cubicBezTo>
                <a:cubicBezTo>
                  <a:pt x="1149" y="963"/>
                  <a:pt x="1138" y="976"/>
                  <a:pt x="1138" y="997"/>
                </a:cubicBezTo>
                <a:cubicBezTo>
                  <a:pt x="1138" y="1016"/>
                  <a:pt x="1138" y="1035"/>
                  <a:pt x="1138" y="1054"/>
                </a:cubicBezTo>
                <a:cubicBezTo>
                  <a:pt x="1137" y="1071"/>
                  <a:pt x="1125" y="1082"/>
                  <a:pt x="1109" y="1083"/>
                </a:cubicBezTo>
                <a:cubicBezTo>
                  <a:pt x="1094" y="1083"/>
                  <a:pt x="1081" y="1072"/>
                  <a:pt x="1079" y="1056"/>
                </a:cubicBezTo>
                <a:cubicBezTo>
                  <a:pt x="1078" y="1050"/>
                  <a:pt x="1078" y="1045"/>
                  <a:pt x="1078" y="1039"/>
                </a:cubicBezTo>
                <a:cubicBezTo>
                  <a:pt x="1078" y="959"/>
                  <a:pt x="1078" y="879"/>
                  <a:pt x="1078" y="799"/>
                </a:cubicBezTo>
                <a:cubicBezTo>
                  <a:pt x="1078" y="793"/>
                  <a:pt x="1078" y="786"/>
                  <a:pt x="1077" y="780"/>
                </a:cubicBezTo>
                <a:cubicBezTo>
                  <a:pt x="1074" y="766"/>
                  <a:pt x="1061" y="756"/>
                  <a:pt x="1047" y="756"/>
                </a:cubicBezTo>
                <a:cubicBezTo>
                  <a:pt x="1032" y="756"/>
                  <a:pt x="1019" y="767"/>
                  <a:pt x="1017" y="781"/>
                </a:cubicBezTo>
                <a:cubicBezTo>
                  <a:pt x="1016" y="787"/>
                  <a:pt x="1016" y="793"/>
                  <a:pt x="1016" y="799"/>
                </a:cubicBezTo>
                <a:cubicBezTo>
                  <a:pt x="1016" y="904"/>
                  <a:pt x="1016" y="1010"/>
                  <a:pt x="1016" y="1115"/>
                </a:cubicBezTo>
                <a:cubicBezTo>
                  <a:pt x="1016" y="1133"/>
                  <a:pt x="1010" y="1146"/>
                  <a:pt x="994" y="1154"/>
                </a:cubicBezTo>
                <a:cubicBezTo>
                  <a:pt x="975" y="1164"/>
                  <a:pt x="971" y="1173"/>
                  <a:pt x="977" y="1193"/>
                </a:cubicBezTo>
                <a:cubicBezTo>
                  <a:pt x="984" y="1222"/>
                  <a:pt x="993" y="1251"/>
                  <a:pt x="1001" y="1280"/>
                </a:cubicBezTo>
                <a:cubicBezTo>
                  <a:pt x="1016" y="1338"/>
                  <a:pt x="1042" y="1394"/>
                  <a:pt x="1035" y="1456"/>
                </a:cubicBezTo>
                <a:cubicBezTo>
                  <a:pt x="1033" y="1474"/>
                  <a:pt x="1037" y="1476"/>
                  <a:pt x="1055" y="1476"/>
                </a:cubicBezTo>
                <a:cubicBezTo>
                  <a:pt x="1102" y="1476"/>
                  <a:pt x="1150" y="1476"/>
                  <a:pt x="1197" y="1476"/>
                </a:cubicBezTo>
                <a:close/>
              </a:path>
            </a:pathLst>
          </a:custGeom>
          <a:solidFill>
            <a:schemeClr val="bg2"/>
          </a:solidFill>
          <a:ln w="9525">
            <a:noFill/>
            <a:round/>
            <a:headEnd/>
            <a:tailEnd/>
          </a:ln>
        </p:spPr>
        <p:txBody>
          <a:bodyPr vert="horz" wrap="square" lIns="115189" tIns="57595" rIns="115189" bIns="57595" numCol="1" anchor="t" anchorCtr="0" compatLnSpc="1">
            <a:prstTxWarp prst="textNoShape">
              <a:avLst/>
            </a:prstTxWarp>
          </a:bodyPr>
          <a:lstStyle/>
          <a:p>
            <a:pPr defTabSz="863925">
              <a:defRPr/>
            </a:pPr>
            <a:endParaRPr lang="en-US" sz="2268">
              <a:solidFill>
                <a:srgbClr val="262626"/>
              </a:solidFill>
              <a:latin typeface="Arial Nova Light" panose="020B0304020202020204" pitchFamily="34" charset="0"/>
              <a:cs typeface="Roboto"/>
            </a:endParaRPr>
          </a:p>
        </p:txBody>
      </p:sp>
      <p:sp>
        <p:nvSpPr>
          <p:cNvPr id="21" name="Freeform 100">
            <a:extLst>
              <a:ext uri="{FF2B5EF4-FFF2-40B4-BE49-F238E27FC236}">
                <a16:creationId xmlns="" xmlns:a16="http://schemas.microsoft.com/office/drawing/2014/main" id="{4034521C-00C4-8F56-3428-3813A7542D99}"/>
              </a:ext>
            </a:extLst>
          </p:cNvPr>
          <p:cNvSpPr>
            <a:spLocks noEditPoints="1"/>
          </p:cNvSpPr>
          <p:nvPr/>
        </p:nvSpPr>
        <p:spPr bwMode="auto">
          <a:xfrm>
            <a:off x="5038928" y="3078558"/>
            <a:ext cx="147661" cy="331418"/>
          </a:xfrm>
          <a:custGeom>
            <a:avLst/>
            <a:gdLst>
              <a:gd name="T0" fmla="*/ 240 w 240"/>
              <a:gd name="T1" fmla="*/ 270 h 540"/>
              <a:gd name="T2" fmla="*/ 240 w 240"/>
              <a:gd name="T3" fmla="*/ 444 h 540"/>
              <a:gd name="T4" fmla="*/ 143 w 240"/>
              <a:gd name="T5" fmla="*/ 540 h 540"/>
              <a:gd name="T6" fmla="*/ 89 w 240"/>
              <a:gd name="T7" fmla="*/ 540 h 540"/>
              <a:gd name="T8" fmla="*/ 0 w 240"/>
              <a:gd name="T9" fmla="*/ 451 h 540"/>
              <a:gd name="T10" fmla="*/ 0 w 240"/>
              <a:gd name="T11" fmla="*/ 89 h 540"/>
              <a:gd name="T12" fmla="*/ 90 w 240"/>
              <a:gd name="T13" fmla="*/ 0 h 540"/>
              <a:gd name="T14" fmla="*/ 150 w 240"/>
              <a:gd name="T15" fmla="*/ 0 h 540"/>
              <a:gd name="T16" fmla="*/ 240 w 240"/>
              <a:gd name="T17" fmla="*/ 90 h 540"/>
              <a:gd name="T18" fmla="*/ 240 w 240"/>
              <a:gd name="T19" fmla="*/ 270 h 540"/>
              <a:gd name="T20" fmla="*/ 180 w 240"/>
              <a:gd name="T21" fmla="*/ 271 h 540"/>
              <a:gd name="T22" fmla="*/ 180 w 240"/>
              <a:gd name="T23" fmla="*/ 94 h 540"/>
              <a:gd name="T24" fmla="*/ 147 w 240"/>
              <a:gd name="T25" fmla="*/ 60 h 540"/>
              <a:gd name="T26" fmla="*/ 93 w 240"/>
              <a:gd name="T27" fmla="*/ 60 h 540"/>
              <a:gd name="T28" fmla="*/ 60 w 240"/>
              <a:gd name="T29" fmla="*/ 93 h 540"/>
              <a:gd name="T30" fmla="*/ 60 w 240"/>
              <a:gd name="T31" fmla="*/ 448 h 540"/>
              <a:gd name="T32" fmla="*/ 93 w 240"/>
              <a:gd name="T33" fmla="*/ 480 h 540"/>
              <a:gd name="T34" fmla="*/ 143 w 240"/>
              <a:gd name="T35" fmla="*/ 480 h 540"/>
              <a:gd name="T36" fmla="*/ 180 w 240"/>
              <a:gd name="T37" fmla="*/ 443 h 540"/>
              <a:gd name="T38" fmla="*/ 180 w 240"/>
              <a:gd name="T39" fmla="*/ 271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0" h="540">
                <a:moveTo>
                  <a:pt x="240" y="270"/>
                </a:moveTo>
                <a:cubicBezTo>
                  <a:pt x="240" y="328"/>
                  <a:pt x="240" y="386"/>
                  <a:pt x="240" y="444"/>
                </a:cubicBezTo>
                <a:cubicBezTo>
                  <a:pt x="240" y="502"/>
                  <a:pt x="202" y="540"/>
                  <a:pt x="143" y="540"/>
                </a:cubicBezTo>
                <a:cubicBezTo>
                  <a:pt x="125" y="540"/>
                  <a:pt x="107" y="540"/>
                  <a:pt x="89" y="540"/>
                </a:cubicBezTo>
                <a:cubicBezTo>
                  <a:pt x="40" y="539"/>
                  <a:pt x="0" y="500"/>
                  <a:pt x="0" y="451"/>
                </a:cubicBezTo>
                <a:cubicBezTo>
                  <a:pt x="0" y="330"/>
                  <a:pt x="0" y="210"/>
                  <a:pt x="0" y="89"/>
                </a:cubicBezTo>
                <a:cubicBezTo>
                  <a:pt x="0" y="39"/>
                  <a:pt x="40" y="1"/>
                  <a:pt x="90" y="0"/>
                </a:cubicBezTo>
                <a:cubicBezTo>
                  <a:pt x="110" y="0"/>
                  <a:pt x="130" y="0"/>
                  <a:pt x="150" y="0"/>
                </a:cubicBezTo>
                <a:cubicBezTo>
                  <a:pt x="200" y="1"/>
                  <a:pt x="239" y="39"/>
                  <a:pt x="240" y="90"/>
                </a:cubicBezTo>
                <a:cubicBezTo>
                  <a:pt x="240" y="150"/>
                  <a:pt x="240" y="210"/>
                  <a:pt x="240" y="270"/>
                </a:cubicBezTo>
                <a:close/>
                <a:moveTo>
                  <a:pt x="180" y="271"/>
                </a:moveTo>
                <a:cubicBezTo>
                  <a:pt x="180" y="212"/>
                  <a:pt x="180" y="153"/>
                  <a:pt x="180" y="94"/>
                </a:cubicBezTo>
                <a:cubicBezTo>
                  <a:pt x="180" y="72"/>
                  <a:pt x="168" y="60"/>
                  <a:pt x="147" y="60"/>
                </a:cubicBezTo>
                <a:cubicBezTo>
                  <a:pt x="129" y="60"/>
                  <a:pt x="111" y="60"/>
                  <a:pt x="93" y="60"/>
                </a:cubicBezTo>
                <a:cubicBezTo>
                  <a:pt x="72" y="60"/>
                  <a:pt x="60" y="72"/>
                  <a:pt x="60" y="93"/>
                </a:cubicBezTo>
                <a:cubicBezTo>
                  <a:pt x="60" y="211"/>
                  <a:pt x="60" y="329"/>
                  <a:pt x="60" y="448"/>
                </a:cubicBezTo>
                <a:cubicBezTo>
                  <a:pt x="60" y="468"/>
                  <a:pt x="72" y="480"/>
                  <a:pt x="93" y="480"/>
                </a:cubicBezTo>
                <a:cubicBezTo>
                  <a:pt x="110" y="480"/>
                  <a:pt x="126" y="480"/>
                  <a:pt x="143" y="480"/>
                </a:cubicBezTo>
                <a:cubicBezTo>
                  <a:pt x="169" y="480"/>
                  <a:pt x="180" y="469"/>
                  <a:pt x="180" y="443"/>
                </a:cubicBezTo>
                <a:cubicBezTo>
                  <a:pt x="180" y="386"/>
                  <a:pt x="180" y="328"/>
                  <a:pt x="180" y="271"/>
                </a:cubicBezTo>
                <a:close/>
              </a:path>
            </a:pathLst>
          </a:custGeom>
          <a:solidFill>
            <a:schemeClr val="bg2"/>
          </a:solidFill>
          <a:ln w="9525">
            <a:noFill/>
            <a:round/>
            <a:headEnd/>
            <a:tailEnd/>
          </a:ln>
        </p:spPr>
        <p:txBody>
          <a:bodyPr vert="horz" wrap="square" lIns="115189" tIns="57595" rIns="115189" bIns="57595" numCol="1" anchor="t" anchorCtr="0" compatLnSpc="1">
            <a:prstTxWarp prst="textNoShape">
              <a:avLst/>
            </a:prstTxWarp>
          </a:bodyPr>
          <a:lstStyle/>
          <a:p>
            <a:pPr defTabSz="863925">
              <a:defRPr/>
            </a:pPr>
            <a:endParaRPr lang="en-US" sz="2268">
              <a:solidFill>
                <a:srgbClr val="262626"/>
              </a:solidFill>
              <a:latin typeface="Arial Nova Light" panose="020B0304020202020204" pitchFamily="34" charset="0"/>
              <a:cs typeface="Roboto"/>
            </a:endParaRPr>
          </a:p>
        </p:txBody>
      </p:sp>
      <p:sp>
        <p:nvSpPr>
          <p:cNvPr id="22" name="Freeform 101">
            <a:extLst>
              <a:ext uri="{FF2B5EF4-FFF2-40B4-BE49-F238E27FC236}">
                <a16:creationId xmlns="" xmlns:a16="http://schemas.microsoft.com/office/drawing/2014/main" id="{C21F972F-2F0C-3481-940D-1FAC5B48D1F3}"/>
              </a:ext>
            </a:extLst>
          </p:cNvPr>
          <p:cNvSpPr>
            <a:spLocks noEditPoints="1"/>
          </p:cNvSpPr>
          <p:nvPr/>
        </p:nvSpPr>
        <p:spPr bwMode="auto">
          <a:xfrm>
            <a:off x="5038928" y="2911210"/>
            <a:ext cx="147661" cy="150943"/>
          </a:xfrm>
          <a:custGeom>
            <a:avLst/>
            <a:gdLst>
              <a:gd name="T0" fmla="*/ 241 w 241"/>
              <a:gd name="T1" fmla="*/ 121 h 241"/>
              <a:gd name="T2" fmla="*/ 120 w 241"/>
              <a:gd name="T3" fmla="*/ 240 h 241"/>
              <a:gd name="T4" fmla="*/ 1 w 241"/>
              <a:gd name="T5" fmla="*/ 118 h 241"/>
              <a:gd name="T6" fmla="*/ 122 w 241"/>
              <a:gd name="T7" fmla="*/ 0 h 241"/>
              <a:gd name="T8" fmla="*/ 241 w 241"/>
              <a:gd name="T9" fmla="*/ 121 h 241"/>
              <a:gd name="T10" fmla="*/ 181 w 241"/>
              <a:gd name="T11" fmla="*/ 120 h 241"/>
              <a:gd name="T12" fmla="*/ 121 w 241"/>
              <a:gd name="T13" fmla="*/ 60 h 241"/>
              <a:gd name="T14" fmla="*/ 61 w 241"/>
              <a:gd name="T15" fmla="*/ 120 h 241"/>
              <a:gd name="T16" fmla="*/ 121 w 241"/>
              <a:gd name="T17" fmla="*/ 180 h 241"/>
              <a:gd name="T18" fmla="*/ 181 w 241"/>
              <a:gd name="T19" fmla="*/ 12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1" h="241">
                <a:moveTo>
                  <a:pt x="241" y="121"/>
                </a:moveTo>
                <a:cubicBezTo>
                  <a:pt x="241" y="187"/>
                  <a:pt x="186" y="241"/>
                  <a:pt x="120" y="240"/>
                </a:cubicBezTo>
                <a:cubicBezTo>
                  <a:pt x="54" y="239"/>
                  <a:pt x="0" y="185"/>
                  <a:pt x="1" y="118"/>
                </a:cubicBezTo>
                <a:cubicBezTo>
                  <a:pt x="2" y="53"/>
                  <a:pt x="56" y="0"/>
                  <a:pt x="122" y="0"/>
                </a:cubicBezTo>
                <a:cubicBezTo>
                  <a:pt x="188" y="0"/>
                  <a:pt x="241" y="55"/>
                  <a:pt x="241" y="121"/>
                </a:cubicBezTo>
                <a:close/>
                <a:moveTo>
                  <a:pt x="181" y="120"/>
                </a:moveTo>
                <a:cubicBezTo>
                  <a:pt x="181" y="87"/>
                  <a:pt x="154" y="60"/>
                  <a:pt x="121" y="60"/>
                </a:cubicBezTo>
                <a:cubicBezTo>
                  <a:pt x="88" y="60"/>
                  <a:pt x="61" y="87"/>
                  <a:pt x="61" y="120"/>
                </a:cubicBezTo>
                <a:cubicBezTo>
                  <a:pt x="61" y="153"/>
                  <a:pt x="88" y="180"/>
                  <a:pt x="121" y="180"/>
                </a:cubicBezTo>
                <a:cubicBezTo>
                  <a:pt x="154" y="180"/>
                  <a:pt x="181" y="153"/>
                  <a:pt x="181" y="120"/>
                </a:cubicBezTo>
                <a:close/>
              </a:path>
            </a:pathLst>
          </a:custGeom>
          <a:solidFill>
            <a:schemeClr val="bg2"/>
          </a:solidFill>
          <a:ln w="9525">
            <a:noFill/>
            <a:round/>
            <a:headEnd/>
            <a:tailEnd/>
          </a:ln>
        </p:spPr>
        <p:txBody>
          <a:bodyPr vert="horz" wrap="square" lIns="115189" tIns="57595" rIns="115189" bIns="57595" numCol="1" anchor="t" anchorCtr="0" compatLnSpc="1">
            <a:prstTxWarp prst="textNoShape">
              <a:avLst/>
            </a:prstTxWarp>
          </a:bodyPr>
          <a:lstStyle/>
          <a:p>
            <a:pPr defTabSz="863925">
              <a:defRPr/>
            </a:pPr>
            <a:endParaRPr lang="en-US" sz="2268">
              <a:solidFill>
                <a:srgbClr val="262626"/>
              </a:solidFill>
              <a:latin typeface="Arial Nova Light" panose="020B0304020202020204" pitchFamily="34" charset="0"/>
              <a:cs typeface="Roboto"/>
            </a:endParaRPr>
          </a:p>
        </p:txBody>
      </p:sp>
      <p:sp>
        <p:nvSpPr>
          <p:cNvPr id="23" name="Freeform 102">
            <a:extLst>
              <a:ext uri="{FF2B5EF4-FFF2-40B4-BE49-F238E27FC236}">
                <a16:creationId xmlns="" xmlns:a16="http://schemas.microsoft.com/office/drawing/2014/main" id="{64437B4E-2F1A-0034-498F-ED241223FEE4}"/>
              </a:ext>
            </a:extLst>
          </p:cNvPr>
          <p:cNvSpPr>
            <a:spLocks/>
          </p:cNvSpPr>
          <p:nvPr/>
        </p:nvSpPr>
        <p:spPr bwMode="auto">
          <a:xfrm>
            <a:off x="4858453" y="3377163"/>
            <a:ext cx="39376" cy="36096"/>
          </a:xfrm>
          <a:custGeom>
            <a:avLst/>
            <a:gdLst>
              <a:gd name="T0" fmla="*/ 30 w 60"/>
              <a:gd name="T1" fmla="*/ 60 h 60"/>
              <a:gd name="T2" fmla="*/ 1 w 60"/>
              <a:gd name="T3" fmla="*/ 31 h 60"/>
              <a:gd name="T4" fmla="*/ 29 w 60"/>
              <a:gd name="T5" fmla="*/ 1 h 60"/>
              <a:gd name="T6" fmla="*/ 60 w 60"/>
              <a:gd name="T7" fmla="*/ 31 h 60"/>
              <a:gd name="T8" fmla="*/ 30 w 60"/>
              <a:gd name="T9" fmla="*/ 60 h 60"/>
            </a:gdLst>
            <a:ahLst/>
            <a:cxnLst>
              <a:cxn ang="0">
                <a:pos x="T0" y="T1"/>
              </a:cxn>
              <a:cxn ang="0">
                <a:pos x="T2" y="T3"/>
              </a:cxn>
              <a:cxn ang="0">
                <a:pos x="T4" y="T5"/>
              </a:cxn>
              <a:cxn ang="0">
                <a:pos x="T6" y="T7"/>
              </a:cxn>
              <a:cxn ang="0">
                <a:pos x="T8" y="T9"/>
              </a:cxn>
            </a:cxnLst>
            <a:rect l="0" t="0" r="r" b="b"/>
            <a:pathLst>
              <a:path w="60" h="60">
                <a:moveTo>
                  <a:pt x="30" y="60"/>
                </a:moveTo>
                <a:cubicBezTo>
                  <a:pt x="14" y="60"/>
                  <a:pt x="1" y="48"/>
                  <a:pt x="1" y="31"/>
                </a:cubicBezTo>
                <a:cubicBezTo>
                  <a:pt x="0" y="15"/>
                  <a:pt x="13" y="1"/>
                  <a:pt x="29" y="1"/>
                </a:cubicBezTo>
                <a:cubicBezTo>
                  <a:pt x="46" y="0"/>
                  <a:pt x="60" y="15"/>
                  <a:pt x="60" y="31"/>
                </a:cubicBezTo>
                <a:cubicBezTo>
                  <a:pt x="60" y="47"/>
                  <a:pt x="47" y="60"/>
                  <a:pt x="30" y="60"/>
                </a:cubicBezTo>
                <a:close/>
              </a:path>
            </a:pathLst>
          </a:custGeom>
          <a:solidFill>
            <a:schemeClr val="bg2"/>
          </a:solidFill>
          <a:ln w="9525">
            <a:noFill/>
            <a:round/>
            <a:headEnd/>
            <a:tailEnd/>
          </a:ln>
        </p:spPr>
        <p:txBody>
          <a:bodyPr vert="horz" wrap="square" lIns="115189" tIns="57595" rIns="115189" bIns="57595" numCol="1" anchor="t" anchorCtr="0" compatLnSpc="1">
            <a:prstTxWarp prst="textNoShape">
              <a:avLst/>
            </a:prstTxWarp>
          </a:bodyPr>
          <a:lstStyle/>
          <a:p>
            <a:pPr defTabSz="863925">
              <a:defRPr/>
            </a:pPr>
            <a:endParaRPr lang="en-US" sz="2456" b="1">
              <a:solidFill>
                <a:srgbClr val="262626"/>
              </a:solidFill>
              <a:latin typeface="Arila nova light"/>
              <a:cs typeface="Roboto"/>
            </a:endParaRPr>
          </a:p>
        </p:txBody>
      </p:sp>
      <p:sp>
        <p:nvSpPr>
          <p:cNvPr id="24" name="Freeform 103">
            <a:extLst>
              <a:ext uri="{FF2B5EF4-FFF2-40B4-BE49-F238E27FC236}">
                <a16:creationId xmlns="" xmlns:a16="http://schemas.microsoft.com/office/drawing/2014/main" id="{7B2C3FA0-7466-1E23-0408-7CA550BF3D7A}"/>
              </a:ext>
            </a:extLst>
          </p:cNvPr>
          <p:cNvSpPr>
            <a:spLocks/>
          </p:cNvSpPr>
          <p:nvPr/>
        </p:nvSpPr>
        <p:spPr bwMode="auto">
          <a:xfrm>
            <a:off x="5380189" y="2855427"/>
            <a:ext cx="36096" cy="36096"/>
          </a:xfrm>
          <a:custGeom>
            <a:avLst/>
            <a:gdLst>
              <a:gd name="T0" fmla="*/ 30 w 59"/>
              <a:gd name="T1" fmla="*/ 60 h 60"/>
              <a:gd name="T2" fmla="*/ 0 w 59"/>
              <a:gd name="T3" fmla="*/ 31 h 60"/>
              <a:gd name="T4" fmla="*/ 30 w 59"/>
              <a:gd name="T5" fmla="*/ 0 h 60"/>
              <a:gd name="T6" fmla="*/ 59 w 59"/>
              <a:gd name="T7" fmla="*/ 30 h 60"/>
              <a:gd name="T8" fmla="*/ 30 w 59"/>
              <a:gd name="T9" fmla="*/ 60 h 60"/>
            </a:gdLst>
            <a:ahLst/>
            <a:cxnLst>
              <a:cxn ang="0">
                <a:pos x="T0" y="T1"/>
              </a:cxn>
              <a:cxn ang="0">
                <a:pos x="T2" y="T3"/>
              </a:cxn>
              <a:cxn ang="0">
                <a:pos x="T4" y="T5"/>
              </a:cxn>
              <a:cxn ang="0">
                <a:pos x="T6" y="T7"/>
              </a:cxn>
              <a:cxn ang="0">
                <a:pos x="T8" y="T9"/>
              </a:cxn>
            </a:cxnLst>
            <a:rect l="0" t="0" r="r" b="b"/>
            <a:pathLst>
              <a:path w="59" h="60">
                <a:moveTo>
                  <a:pt x="30" y="60"/>
                </a:moveTo>
                <a:cubicBezTo>
                  <a:pt x="13" y="60"/>
                  <a:pt x="0" y="48"/>
                  <a:pt x="0" y="31"/>
                </a:cubicBezTo>
                <a:cubicBezTo>
                  <a:pt x="0" y="14"/>
                  <a:pt x="13" y="0"/>
                  <a:pt x="30" y="0"/>
                </a:cubicBezTo>
                <a:cubicBezTo>
                  <a:pt x="46" y="1"/>
                  <a:pt x="59" y="14"/>
                  <a:pt x="59" y="30"/>
                </a:cubicBezTo>
                <a:cubicBezTo>
                  <a:pt x="59" y="47"/>
                  <a:pt x="47" y="60"/>
                  <a:pt x="30" y="60"/>
                </a:cubicBezTo>
                <a:close/>
              </a:path>
            </a:pathLst>
          </a:custGeom>
          <a:solidFill>
            <a:schemeClr val="bg2"/>
          </a:solidFill>
          <a:ln w="9525">
            <a:noFill/>
            <a:round/>
            <a:headEnd/>
            <a:tailEnd/>
          </a:ln>
        </p:spPr>
        <p:txBody>
          <a:bodyPr vert="horz" wrap="square" lIns="115189" tIns="57595" rIns="115189" bIns="57595" numCol="1" anchor="t" anchorCtr="0" compatLnSpc="1">
            <a:prstTxWarp prst="textNoShape">
              <a:avLst/>
            </a:prstTxWarp>
          </a:bodyPr>
          <a:lstStyle/>
          <a:p>
            <a:pPr defTabSz="863925">
              <a:defRPr/>
            </a:pPr>
            <a:endParaRPr lang="en-US" sz="2268">
              <a:solidFill>
                <a:srgbClr val="262626"/>
              </a:solidFill>
              <a:latin typeface="Arial Nova Light" panose="020B0304020202020204" pitchFamily="34" charset="0"/>
              <a:cs typeface="Roboto"/>
            </a:endParaRPr>
          </a:p>
        </p:txBody>
      </p:sp>
      <p:grpSp>
        <p:nvGrpSpPr>
          <p:cNvPr id="25" name="Group 24">
            <a:extLst>
              <a:ext uri="{FF2B5EF4-FFF2-40B4-BE49-F238E27FC236}">
                <a16:creationId xmlns="" xmlns:a16="http://schemas.microsoft.com/office/drawing/2014/main" id="{27296273-6FDA-7574-242B-4408B471FADA}"/>
              </a:ext>
            </a:extLst>
          </p:cNvPr>
          <p:cNvGrpSpPr/>
          <p:nvPr/>
        </p:nvGrpSpPr>
        <p:grpSpPr>
          <a:xfrm>
            <a:off x="7895730" y="2877614"/>
            <a:ext cx="851346" cy="766212"/>
            <a:chOff x="5181600" y="1581150"/>
            <a:chExt cx="508000" cy="457200"/>
          </a:xfrm>
          <a:solidFill>
            <a:schemeClr val="tx1"/>
          </a:solidFill>
        </p:grpSpPr>
        <p:sp>
          <p:nvSpPr>
            <p:cNvPr id="26" name="Freeform 115">
              <a:extLst>
                <a:ext uri="{FF2B5EF4-FFF2-40B4-BE49-F238E27FC236}">
                  <a16:creationId xmlns="" xmlns:a16="http://schemas.microsoft.com/office/drawing/2014/main" id="{F63C8D98-8551-1FCC-489D-DD6D84695E92}"/>
                </a:ext>
              </a:extLst>
            </p:cNvPr>
            <p:cNvSpPr>
              <a:spLocks noEditPoints="1"/>
            </p:cNvSpPr>
            <p:nvPr/>
          </p:nvSpPr>
          <p:spPr bwMode="auto">
            <a:xfrm>
              <a:off x="5181600" y="1581150"/>
              <a:ext cx="508000" cy="457200"/>
            </a:xfrm>
            <a:custGeom>
              <a:avLst/>
              <a:gdLst>
                <a:gd name="T0" fmla="*/ 839 w 1306"/>
                <a:gd name="T1" fmla="*/ 924 h 1176"/>
                <a:gd name="T2" fmla="*/ 839 w 1306"/>
                <a:gd name="T3" fmla="*/ 1140 h 1176"/>
                <a:gd name="T4" fmla="*/ 913 w 1306"/>
                <a:gd name="T5" fmla="*/ 1140 h 1176"/>
                <a:gd name="T6" fmla="*/ 940 w 1306"/>
                <a:gd name="T7" fmla="*/ 1140 h 1176"/>
                <a:gd name="T8" fmla="*/ 956 w 1306"/>
                <a:gd name="T9" fmla="*/ 1158 h 1176"/>
                <a:gd name="T10" fmla="*/ 939 w 1306"/>
                <a:gd name="T11" fmla="*/ 1176 h 1176"/>
                <a:gd name="T12" fmla="*/ 929 w 1306"/>
                <a:gd name="T13" fmla="*/ 1176 h 1176"/>
                <a:gd name="T14" fmla="*/ 393 w 1306"/>
                <a:gd name="T15" fmla="*/ 1176 h 1176"/>
                <a:gd name="T16" fmla="*/ 384 w 1306"/>
                <a:gd name="T17" fmla="*/ 1176 h 1176"/>
                <a:gd name="T18" fmla="*/ 366 w 1306"/>
                <a:gd name="T19" fmla="*/ 1159 h 1176"/>
                <a:gd name="T20" fmla="*/ 385 w 1306"/>
                <a:gd name="T21" fmla="*/ 1140 h 1176"/>
                <a:gd name="T22" fmla="*/ 449 w 1306"/>
                <a:gd name="T23" fmla="*/ 1140 h 1176"/>
                <a:gd name="T24" fmla="*/ 466 w 1306"/>
                <a:gd name="T25" fmla="*/ 1140 h 1176"/>
                <a:gd name="T26" fmla="*/ 466 w 1306"/>
                <a:gd name="T27" fmla="*/ 924 h 1176"/>
                <a:gd name="T28" fmla="*/ 449 w 1306"/>
                <a:gd name="T29" fmla="*/ 924 h 1176"/>
                <a:gd name="T30" fmla="*/ 116 w 1306"/>
                <a:gd name="T31" fmla="*/ 924 h 1176"/>
                <a:gd name="T32" fmla="*/ 0 w 1306"/>
                <a:gd name="T33" fmla="*/ 809 h 1176"/>
                <a:gd name="T34" fmla="*/ 0 w 1306"/>
                <a:gd name="T35" fmla="*/ 116 h 1176"/>
                <a:gd name="T36" fmla="*/ 115 w 1306"/>
                <a:gd name="T37" fmla="*/ 0 h 1176"/>
                <a:gd name="T38" fmla="*/ 1191 w 1306"/>
                <a:gd name="T39" fmla="*/ 0 h 1176"/>
                <a:gd name="T40" fmla="*/ 1306 w 1306"/>
                <a:gd name="T41" fmla="*/ 115 h 1176"/>
                <a:gd name="T42" fmla="*/ 1306 w 1306"/>
                <a:gd name="T43" fmla="*/ 809 h 1176"/>
                <a:gd name="T44" fmla="*/ 1191 w 1306"/>
                <a:gd name="T45" fmla="*/ 924 h 1176"/>
                <a:gd name="T46" fmla="*/ 859 w 1306"/>
                <a:gd name="T47" fmla="*/ 924 h 1176"/>
                <a:gd name="T48" fmla="*/ 839 w 1306"/>
                <a:gd name="T49" fmla="*/ 924 h 1176"/>
                <a:gd name="T50" fmla="*/ 1270 w 1306"/>
                <a:gd name="T51" fmla="*/ 719 h 1176"/>
                <a:gd name="T52" fmla="*/ 1270 w 1306"/>
                <a:gd name="T53" fmla="*/ 702 h 1176"/>
                <a:gd name="T54" fmla="*/ 1270 w 1306"/>
                <a:gd name="T55" fmla="*/ 116 h 1176"/>
                <a:gd name="T56" fmla="*/ 1190 w 1306"/>
                <a:gd name="T57" fmla="*/ 36 h 1176"/>
                <a:gd name="T58" fmla="*/ 116 w 1306"/>
                <a:gd name="T59" fmla="*/ 36 h 1176"/>
                <a:gd name="T60" fmla="*/ 36 w 1306"/>
                <a:gd name="T61" fmla="*/ 116 h 1176"/>
                <a:gd name="T62" fmla="*/ 36 w 1306"/>
                <a:gd name="T63" fmla="*/ 703 h 1176"/>
                <a:gd name="T64" fmla="*/ 36 w 1306"/>
                <a:gd name="T65" fmla="*/ 719 h 1176"/>
                <a:gd name="T66" fmla="*/ 1270 w 1306"/>
                <a:gd name="T67" fmla="*/ 719 h 1176"/>
                <a:gd name="T68" fmla="*/ 1269 w 1306"/>
                <a:gd name="T69" fmla="*/ 757 h 1176"/>
                <a:gd name="T70" fmla="*/ 38 w 1306"/>
                <a:gd name="T71" fmla="*/ 757 h 1176"/>
                <a:gd name="T72" fmla="*/ 39 w 1306"/>
                <a:gd name="T73" fmla="*/ 833 h 1176"/>
                <a:gd name="T74" fmla="*/ 64 w 1306"/>
                <a:gd name="T75" fmla="*/ 873 h 1176"/>
                <a:gd name="T76" fmla="*/ 117 w 1306"/>
                <a:gd name="T77" fmla="*/ 888 h 1176"/>
                <a:gd name="T78" fmla="*/ 1189 w 1306"/>
                <a:gd name="T79" fmla="*/ 888 h 1176"/>
                <a:gd name="T80" fmla="*/ 1204 w 1306"/>
                <a:gd name="T81" fmla="*/ 888 h 1176"/>
                <a:gd name="T82" fmla="*/ 1268 w 1306"/>
                <a:gd name="T83" fmla="*/ 831 h 1176"/>
                <a:gd name="T84" fmla="*/ 1269 w 1306"/>
                <a:gd name="T85" fmla="*/ 757 h 1176"/>
                <a:gd name="T86" fmla="*/ 802 w 1306"/>
                <a:gd name="T87" fmla="*/ 1139 h 1176"/>
                <a:gd name="T88" fmla="*/ 802 w 1306"/>
                <a:gd name="T89" fmla="*/ 925 h 1176"/>
                <a:gd name="T90" fmla="*/ 504 w 1306"/>
                <a:gd name="T91" fmla="*/ 925 h 1176"/>
                <a:gd name="T92" fmla="*/ 504 w 1306"/>
                <a:gd name="T93" fmla="*/ 1139 h 1176"/>
                <a:gd name="T94" fmla="*/ 802 w 1306"/>
                <a:gd name="T95" fmla="*/ 1139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06" h="1176">
                  <a:moveTo>
                    <a:pt x="839" y="924"/>
                  </a:moveTo>
                  <a:cubicBezTo>
                    <a:pt x="839" y="997"/>
                    <a:pt x="839" y="1067"/>
                    <a:pt x="839" y="1140"/>
                  </a:cubicBezTo>
                  <a:cubicBezTo>
                    <a:pt x="864" y="1140"/>
                    <a:pt x="888" y="1140"/>
                    <a:pt x="913" y="1140"/>
                  </a:cubicBezTo>
                  <a:cubicBezTo>
                    <a:pt x="922" y="1140"/>
                    <a:pt x="931" y="1139"/>
                    <a:pt x="940" y="1140"/>
                  </a:cubicBezTo>
                  <a:cubicBezTo>
                    <a:pt x="950" y="1141"/>
                    <a:pt x="956" y="1147"/>
                    <a:pt x="956" y="1158"/>
                  </a:cubicBezTo>
                  <a:cubicBezTo>
                    <a:pt x="956" y="1169"/>
                    <a:pt x="950" y="1174"/>
                    <a:pt x="939" y="1176"/>
                  </a:cubicBezTo>
                  <a:cubicBezTo>
                    <a:pt x="936" y="1176"/>
                    <a:pt x="932" y="1176"/>
                    <a:pt x="929" y="1176"/>
                  </a:cubicBezTo>
                  <a:cubicBezTo>
                    <a:pt x="750" y="1176"/>
                    <a:pt x="572" y="1176"/>
                    <a:pt x="393" y="1176"/>
                  </a:cubicBezTo>
                  <a:cubicBezTo>
                    <a:pt x="390" y="1176"/>
                    <a:pt x="387" y="1176"/>
                    <a:pt x="384" y="1176"/>
                  </a:cubicBezTo>
                  <a:cubicBezTo>
                    <a:pt x="373" y="1175"/>
                    <a:pt x="366" y="1170"/>
                    <a:pt x="366" y="1159"/>
                  </a:cubicBezTo>
                  <a:cubicBezTo>
                    <a:pt x="365" y="1147"/>
                    <a:pt x="373" y="1140"/>
                    <a:pt x="385" y="1140"/>
                  </a:cubicBezTo>
                  <a:cubicBezTo>
                    <a:pt x="406" y="1140"/>
                    <a:pt x="428" y="1140"/>
                    <a:pt x="449" y="1140"/>
                  </a:cubicBezTo>
                  <a:cubicBezTo>
                    <a:pt x="455" y="1140"/>
                    <a:pt x="460" y="1140"/>
                    <a:pt x="466" y="1140"/>
                  </a:cubicBezTo>
                  <a:cubicBezTo>
                    <a:pt x="466" y="1068"/>
                    <a:pt x="466" y="997"/>
                    <a:pt x="466" y="924"/>
                  </a:cubicBezTo>
                  <a:cubicBezTo>
                    <a:pt x="460" y="924"/>
                    <a:pt x="454" y="924"/>
                    <a:pt x="449" y="924"/>
                  </a:cubicBezTo>
                  <a:cubicBezTo>
                    <a:pt x="338" y="924"/>
                    <a:pt x="227" y="924"/>
                    <a:pt x="116" y="924"/>
                  </a:cubicBezTo>
                  <a:cubicBezTo>
                    <a:pt x="43" y="924"/>
                    <a:pt x="0" y="881"/>
                    <a:pt x="0" y="809"/>
                  </a:cubicBezTo>
                  <a:cubicBezTo>
                    <a:pt x="0" y="578"/>
                    <a:pt x="0" y="347"/>
                    <a:pt x="0" y="116"/>
                  </a:cubicBezTo>
                  <a:cubicBezTo>
                    <a:pt x="0" y="44"/>
                    <a:pt x="43" y="0"/>
                    <a:pt x="115" y="0"/>
                  </a:cubicBezTo>
                  <a:cubicBezTo>
                    <a:pt x="474" y="0"/>
                    <a:pt x="832" y="0"/>
                    <a:pt x="1191" y="0"/>
                  </a:cubicBezTo>
                  <a:cubicBezTo>
                    <a:pt x="1262" y="0"/>
                    <a:pt x="1306" y="44"/>
                    <a:pt x="1306" y="115"/>
                  </a:cubicBezTo>
                  <a:cubicBezTo>
                    <a:pt x="1306" y="346"/>
                    <a:pt x="1306" y="578"/>
                    <a:pt x="1306" y="809"/>
                  </a:cubicBezTo>
                  <a:cubicBezTo>
                    <a:pt x="1306" y="880"/>
                    <a:pt x="1263" y="924"/>
                    <a:pt x="1191" y="924"/>
                  </a:cubicBezTo>
                  <a:cubicBezTo>
                    <a:pt x="1080" y="924"/>
                    <a:pt x="970" y="924"/>
                    <a:pt x="859" y="924"/>
                  </a:cubicBezTo>
                  <a:cubicBezTo>
                    <a:pt x="853" y="924"/>
                    <a:pt x="847" y="924"/>
                    <a:pt x="839" y="924"/>
                  </a:cubicBezTo>
                  <a:close/>
                  <a:moveTo>
                    <a:pt x="1270" y="719"/>
                  </a:moveTo>
                  <a:cubicBezTo>
                    <a:pt x="1270" y="713"/>
                    <a:pt x="1270" y="708"/>
                    <a:pt x="1270" y="702"/>
                  </a:cubicBezTo>
                  <a:cubicBezTo>
                    <a:pt x="1270" y="507"/>
                    <a:pt x="1270" y="311"/>
                    <a:pt x="1270" y="116"/>
                  </a:cubicBezTo>
                  <a:cubicBezTo>
                    <a:pt x="1270" y="63"/>
                    <a:pt x="1243" y="36"/>
                    <a:pt x="1190" y="36"/>
                  </a:cubicBezTo>
                  <a:cubicBezTo>
                    <a:pt x="832" y="36"/>
                    <a:pt x="474" y="36"/>
                    <a:pt x="116" y="36"/>
                  </a:cubicBezTo>
                  <a:cubicBezTo>
                    <a:pt x="63" y="36"/>
                    <a:pt x="36" y="63"/>
                    <a:pt x="36" y="116"/>
                  </a:cubicBezTo>
                  <a:cubicBezTo>
                    <a:pt x="36" y="312"/>
                    <a:pt x="36" y="507"/>
                    <a:pt x="36" y="703"/>
                  </a:cubicBezTo>
                  <a:cubicBezTo>
                    <a:pt x="36" y="708"/>
                    <a:pt x="36" y="713"/>
                    <a:pt x="36" y="719"/>
                  </a:cubicBezTo>
                  <a:cubicBezTo>
                    <a:pt x="447" y="719"/>
                    <a:pt x="858" y="719"/>
                    <a:pt x="1270" y="719"/>
                  </a:cubicBezTo>
                  <a:close/>
                  <a:moveTo>
                    <a:pt x="1269" y="757"/>
                  </a:moveTo>
                  <a:cubicBezTo>
                    <a:pt x="858" y="757"/>
                    <a:pt x="447" y="757"/>
                    <a:pt x="38" y="757"/>
                  </a:cubicBezTo>
                  <a:cubicBezTo>
                    <a:pt x="38" y="783"/>
                    <a:pt x="35" y="808"/>
                    <a:pt x="39" y="833"/>
                  </a:cubicBezTo>
                  <a:cubicBezTo>
                    <a:pt x="41" y="847"/>
                    <a:pt x="53" y="862"/>
                    <a:pt x="64" y="873"/>
                  </a:cubicBezTo>
                  <a:cubicBezTo>
                    <a:pt x="77" y="888"/>
                    <a:pt x="97" y="888"/>
                    <a:pt x="117" y="888"/>
                  </a:cubicBezTo>
                  <a:cubicBezTo>
                    <a:pt x="474" y="888"/>
                    <a:pt x="832" y="888"/>
                    <a:pt x="1189" y="888"/>
                  </a:cubicBezTo>
                  <a:cubicBezTo>
                    <a:pt x="1194" y="888"/>
                    <a:pt x="1199" y="888"/>
                    <a:pt x="1204" y="888"/>
                  </a:cubicBezTo>
                  <a:cubicBezTo>
                    <a:pt x="1236" y="887"/>
                    <a:pt x="1264" y="864"/>
                    <a:pt x="1268" y="831"/>
                  </a:cubicBezTo>
                  <a:cubicBezTo>
                    <a:pt x="1271" y="807"/>
                    <a:pt x="1269" y="783"/>
                    <a:pt x="1269" y="757"/>
                  </a:cubicBezTo>
                  <a:close/>
                  <a:moveTo>
                    <a:pt x="802" y="1139"/>
                  </a:moveTo>
                  <a:cubicBezTo>
                    <a:pt x="802" y="1067"/>
                    <a:pt x="802" y="997"/>
                    <a:pt x="802" y="925"/>
                  </a:cubicBezTo>
                  <a:cubicBezTo>
                    <a:pt x="702" y="925"/>
                    <a:pt x="603" y="925"/>
                    <a:pt x="504" y="925"/>
                  </a:cubicBezTo>
                  <a:cubicBezTo>
                    <a:pt x="504" y="997"/>
                    <a:pt x="504" y="1068"/>
                    <a:pt x="504" y="1139"/>
                  </a:cubicBezTo>
                  <a:cubicBezTo>
                    <a:pt x="603" y="1139"/>
                    <a:pt x="702" y="1139"/>
                    <a:pt x="802" y="1139"/>
                  </a:cubicBezTo>
                  <a:close/>
                </a:path>
              </a:pathLst>
            </a:custGeom>
            <a:grpFill/>
            <a:ln w="9525">
              <a:noFill/>
              <a:round/>
              <a:headEnd/>
              <a:tailEnd/>
            </a:ln>
          </p:spPr>
          <p:txBody>
            <a:bodyPr vert="horz" wrap="square" lIns="115189" tIns="57595" rIns="115189" bIns="57595" numCol="1" anchor="t" anchorCtr="0" compatLnSpc="1">
              <a:prstTxWarp prst="textNoShape">
                <a:avLst/>
              </a:prstTxWarp>
            </a:bodyPr>
            <a:lstStyle/>
            <a:p>
              <a:endParaRPr lang="en-US" sz="2268">
                <a:latin typeface="Arial Nova Light" panose="020B0304020202020204" pitchFamily="34" charset="0"/>
              </a:endParaRPr>
            </a:p>
          </p:txBody>
        </p:sp>
        <p:sp>
          <p:nvSpPr>
            <p:cNvPr id="27" name="Freeform 116">
              <a:extLst>
                <a:ext uri="{FF2B5EF4-FFF2-40B4-BE49-F238E27FC236}">
                  <a16:creationId xmlns="" xmlns:a16="http://schemas.microsoft.com/office/drawing/2014/main" id="{1DD53D88-3E44-B516-2652-98788C086207}"/>
                </a:ext>
              </a:extLst>
            </p:cNvPr>
            <p:cNvSpPr>
              <a:spLocks noEditPoints="1"/>
            </p:cNvSpPr>
            <p:nvPr/>
          </p:nvSpPr>
          <p:spPr bwMode="auto">
            <a:xfrm>
              <a:off x="5332413" y="1601788"/>
              <a:ext cx="266700" cy="215900"/>
            </a:xfrm>
            <a:custGeom>
              <a:avLst/>
              <a:gdLst>
                <a:gd name="T0" fmla="*/ 531 w 688"/>
                <a:gd name="T1" fmla="*/ 342 h 558"/>
                <a:gd name="T2" fmla="*/ 531 w 688"/>
                <a:gd name="T3" fmla="*/ 481 h 558"/>
                <a:gd name="T4" fmla="*/ 477 w 688"/>
                <a:gd name="T5" fmla="*/ 555 h 558"/>
                <a:gd name="T6" fmla="*/ 453 w 688"/>
                <a:gd name="T7" fmla="*/ 557 h 558"/>
                <a:gd name="T8" fmla="*/ 79 w 688"/>
                <a:gd name="T9" fmla="*/ 558 h 558"/>
                <a:gd name="T10" fmla="*/ 1 w 688"/>
                <a:gd name="T11" fmla="*/ 480 h 558"/>
                <a:gd name="T12" fmla="*/ 1 w 688"/>
                <a:gd name="T13" fmla="*/ 231 h 558"/>
                <a:gd name="T14" fmla="*/ 78 w 688"/>
                <a:gd name="T15" fmla="*/ 154 h 558"/>
                <a:gd name="T16" fmla="*/ 333 w 688"/>
                <a:gd name="T17" fmla="*/ 155 h 558"/>
                <a:gd name="T18" fmla="*/ 351 w 688"/>
                <a:gd name="T19" fmla="*/ 141 h 558"/>
                <a:gd name="T20" fmla="*/ 523 w 688"/>
                <a:gd name="T21" fmla="*/ 6 h 558"/>
                <a:gd name="T22" fmla="*/ 683 w 688"/>
                <a:gd name="T23" fmla="*/ 162 h 558"/>
                <a:gd name="T24" fmla="*/ 549 w 688"/>
                <a:gd name="T25" fmla="*/ 338 h 558"/>
                <a:gd name="T26" fmla="*/ 531 w 688"/>
                <a:gd name="T27" fmla="*/ 342 h 558"/>
                <a:gd name="T28" fmla="*/ 37 w 688"/>
                <a:gd name="T29" fmla="*/ 489 h 558"/>
                <a:gd name="T30" fmla="*/ 84 w 688"/>
                <a:gd name="T31" fmla="*/ 443 h 558"/>
                <a:gd name="T32" fmla="*/ 142 w 688"/>
                <a:gd name="T33" fmla="*/ 384 h 558"/>
                <a:gd name="T34" fmla="*/ 168 w 688"/>
                <a:gd name="T35" fmla="*/ 383 h 558"/>
                <a:gd name="T36" fmla="*/ 168 w 688"/>
                <a:gd name="T37" fmla="*/ 409 h 558"/>
                <a:gd name="T38" fmla="*/ 160 w 688"/>
                <a:gd name="T39" fmla="*/ 416 h 558"/>
                <a:gd name="T40" fmla="*/ 70 w 688"/>
                <a:gd name="T41" fmla="*/ 508 h 558"/>
                <a:gd name="T42" fmla="*/ 61 w 688"/>
                <a:gd name="T43" fmla="*/ 520 h 558"/>
                <a:gd name="T44" fmla="*/ 472 w 688"/>
                <a:gd name="T45" fmla="*/ 520 h 558"/>
                <a:gd name="T46" fmla="*/ 460 w 688"/>
                <a:gd name="T47" fmla="*/ 507 h 558"/>
                <a:gd name="T48" fmla="*/ 366 w 688"/>
                <a:gd name="T49" fmla="*/ 411 h 558"/>
                <a:gd name="T50" fmla="*/ 364 w 688"/>
                <a:gd name="T51" fmla="*/ 383 h 558"/>
                <a:gd name="T52" fmla="*/ 391 w 688"/>
                <a:gd name="T53" fmla="*/ 386 h 558"/>
                <a:gd name="T54" fmla="*/ 467 w 688"/>
                <a:gd name="T55" fmla="*/ 463 h 558"/>
                <a:gd name="T56" fmla="*/ 493 w 688"/>
                <a:gd name="T57" fmla="*/ 489 h 558"/>
                <a:gd name="T58" fmla="*/ 495 w 688"/>
                <a:gd name="T59" fmla="*/ 483 h 558"/>
                <a:gd name="T60" fmla="*/ 495 w 688"/>
                <a:gd name="T61" fmla="*/ 350 h 558"/>
                <a:gd name="T62" fmla="*/ 484 w 688"/>
                <a:gd name="T63" fmla="*/ 339 h 558"/>
                <a:gd name="T64" fmla="*/ 442 w 688"/>
                <a:gd name="T65" fmla="*/ 325 h 558"/>
                <a:gd name="T66" fmla="*/ 416 w 688"/>
                <a:gd name="T67" fmla="*/ 328 h 558"/>
                <a:gd name="T68" fmla="*/ 316 w 688"/>
                <a:gd name="T69" fmla="*/ 413 h 558"/>
                <a:gd name="T70" fmla="*/ 217 w 688"/>
                <a:gd name="T71" fmla="*/ 414 h 558"/>
                <a:gd name="T72" fmla="*/ 49 w 688"/>
                <a:gd name="T73" fmla="*/ 272 h 558"/>
                <a:gd name="T74" fmla="*/ 37 w 688"/>
                <a:gd name="T75" fmla="*/ 263 h 558"/>
                <a:gd name="T76" fmla="*/ 37 w 688"/>
                <a:gd name="T77" fmla="*/ 489 h 558"/>
                <a:gd name="T78" fmla="*/ 515 w 688"/>
                <a:gd name="T79" fmla="*/ 306 h 558"/>
                <a:gd name="T80" fmla="*/ 647 w 688"/>
                <a:gd name="T81" fmla="*/ 175 h 558"/>
                <a:gd name="T82" fmla="*/ 515 w 688"/>
                <a:gd name="T83" fmla="*/ 42 h 558"/>
                <a:gd name="T84" fmla="*/ 383 w 688"/>
                <a:gd name="T85" fmla="*/ 173 h 558"/>
                <a:gd name="T86" fmla="*/ 515 w 688"/>
                <a:gd name="T87" fmla="*/ 306 h 558"/>
                <a:gd name="T88" fmla="*/ 348 w 688"/>
                <a:gd name="T89" fmla="*/ 192 h 558"/>
                <a:gd name="T90" fmla="*/ 343 w 688"/>
                <a:gd name="T91" fmla="*/ 191 h 558"/>
                <a:gd name="T92" fmla="*/ 72 w 688"/>
                <a:gd name="T93" fmla="*/ 191 h 558"/>
                <a:gd name="T94" fmla="*/ 49 w 688"/>
                <a:gd name="T95" fmla="*/ 200 h 558"/>
                <a:gd name="T96" fmla="*/ 49 w 688"/>
                <a:gd name="T97" fmla="*/ 224 h 558"/>
                <a:gd name="T98" fmla="*/ 241 w 688"/>
                <a:gd name="T99" fmla="*/ 387 h 558"/>
                <a:gd name="T100" fmla="*/ 292 w 688"/>
                <a:gd name="T101" fmla="*/ 386 h 558"/>
                <a:gd name="T102" fmla="*/ 374 w 688"/>
                <a:gd name="T103" fmla="*/ 317 h 558"/>
                <a:gd name="T104" fmla="*/ 399 w 688"/>
                <a:gd name="T105" fmla="*/ 295 h 558"/>
                <a:gd name="T106" fmla="*/ 348 w 688"/>
                <a:gd name="T107" fmla="*/ 192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8" h="558">
                  <a:moveTo>
                    <a:pt x="531" y="342"/>
                  </a:moveTo>
                  <a:cubicBezTo>
                    <a:pt x="531" y="389"/>
                    <a:pt x="532" y="435"/>
                    <a:pt x="531" y="481"/>
                  </a:cubicBezTo>
                  <a:cubicBezTo>
                    <a:pt x="531" y="519"/>
                    <a:pt x="511" y="546"/>
                    <a:pt x="477" y="555"/>
                  </a:cubicBezTo>
                  <a:cubicBezTo>
                    <a:pt x="470" y="557"/>
                    <a:pt x="461" y="557"/>
                    <a:pt x="453" y="557"/>
                  </a:cubicBezTo>
                  <a:cubicBezTo>
                    <a:pt x="329" y="558"/>
                    <a:pt x="204" y="558"/>
                    <a:pt x="79" y="558"/>
                  </a:cubicBezTo>
                  <a:cubicBezTo>
                    <a:pt x="31" y="557"/>
                    <a:pt x="1" y="528"/>
                    <a:pt x="1" y="480"/>
                  </a:cubicBezTo>
                  <a:cubicBezTo>
                    <a:pt x="0" y="397"/>
                    <a:pt x="0" y="314"/>
                    <a:pt x="1" y="231"/>
                  </a:cubicBezTo>
                  <a:cubicBezTo>
                    <a:pt x="1" y="184"/>
                    <a:pt x="31" y="155"/>
                    <a:pt x="78" y="154"/>
                  </a:cubicBezTo>
                  <a:cubicBezTo>
                    <a:pt x="163" y="154"/>
                    <a:pt x="248" y="154"/>
                    <a:pt x="333" y="155"/>
                  </a:cubicBezTo>
                  <a:cubicBezTo>
                    <a:pt x="343" y="155"/>
                    <a:pt x="348" y="153"/>
                    <a:pt x="351" y="141"/>
                  </a:cubicBezTo>
                  <a:cubicBezTo>
                    <a:pt x="366" y="60"/>
                    <a:pt x="443" y="0"/>
                    <a:pt x="523" y="6"/>
                  </a:cubicBezTo>
                  <a:cubicBezTo>
                    <a:pt x="610" y="12"/>
                    <a:pt x="677" y="78"/>
                    <a:pt x="683" y="162"/>
                  </a:cubicBezTo>
                  <a:cubicBezTo>
                    <a:pt x="688" y="246"/>
                    <a:pt x="631" y="322"/>
                    <a:pt x="549" y="338"/>
                  </a:cubicBezTo>
                  <a:cubicBezTo>
                    <a:pt x="544" y="339"/>
                    <a:pt x="538" y="341"/>
                    <a:pt x="531" y="342"/>
                  </a:cubicBezTo>
                  <a:close/>
                  <a:moveTo>
                    <a:pt x="37" y="489"/>
                  </a:moveTo>
                  <a:cubicBezTo>
                    <a:pt x="54" y="472"/>
                    <a:pt x="69" y="458"/>
                    <a:pt x="84" y="443"/>
                  </a:cubicBezTo>
                  <a:cubicBezTo>
                    <a:pt x="103" y="423"/>
                    <a:pt x="122" y="404"/>
                    <a:pt x="142" y="384"/>
                  </a:cubicBezTo>
                  <a:cubicBezTo>
                    <a:pt x="150" y="376"/>
                    <a:pt x="160" y="374"/>
                    <a:pt x="168" y="383"/>
                  </a:cubicBezTo>
                  <a:cubicBezTo>
                    <a:pt x="176" y="391"/>
                    <a:pt x="175" y="400"/>
                    <a:pt x="168" y="409"/>
                  </a:cubicBezTo>
                  <a:cubicBezTo>
                    <a:pt x="165" y="411"/>
                    <a:pt x="163" y="414"/>
                    <a:pt x="160" y="416"/>
                  </a:cubicBezTo>
                  <a:cubicBezTo>
                    <a:pt x="130" y="447"/>
                    <a:pt x="100" y="478"/>
                    <a:pt x="70" y="508"/>
                  </a:cubicBezTo>
                  <a:cubicBezTo>
                    <a:pt x="67" y="511"/>
                    <a:pt x="65" y="515"/>
                    <a:pt x="61" y="520"/>
                  </a:cubicBezTo>
                  <a:cubicBezTo>
                    <a:pt x="199" y="520"/>
                    <a:pt x="334" y="520"/>
                    <a:pt x="472" y="520"/>
                  </a:cubicBezTo>
                  <a:cubicBezTo>
                    <a:pt x="466" y="514"/>
                    <a:pt x="463" y="510"/>
                    <a:pt x="460" y="507"/>
                  </a:cubicBezTo>
                  <a:cubicBezTo>
                    <a:pt x="429" y="475"/>
                    <a:pt x="397" y="443"/>
                    <a:pt x="366" y="411"/>
                  </a:cubicBezTo>
                  <a:cubicBezTo>
                    <a:pt x="356" y="401"/>
                    <a:pt x="355" y="390"/>
                    <a:pt x="364" y="383"/>
                  </a:cubicBezTo>
                  <a:cubicBezTo>
                    <a:pt x="374" y="374"/>
                    <a:pt x="383" y="377"/>
                    <a:pt x="391" y="386"/>
                  </a:cubicBezTo>
                  <a:cubicBezTo>
                    <a:pt x="417" y="412"/>
                    <a:pt x="442" y="437"/>
                    <a:pt x="467" y="463"/>
                  </a:cubicBezTo>
                  <a:cubicBezTo>
                    <a:pt x="475" y="471"/>
                    <a:pt x="484" y="480"/>
                    <a:pt x="493" y="489"/>
                  </a:cubicBezTo>
                  <a:cubicBezTo>
                    <a:pt x="494" y="486"/>
                    <a:pt x="495" y="484"/>
                    <a:pt x="495" y="483"/>
                  </a:cubicBezTo>
                  <a:cubicBezTo>
                    <a:pt x="495" y="439"/>
                    <a:pt x="496" y="394"/>
                    <a:pt x="495" y="350"/>
                  </a:cubicBezTo>
                  <a:cubicBezTo>
                    <a:pt x="495" y="346"/>
                    <a:pt x="489" y="341"/>
                    <a:pt x="484" y="339"/>
                  </a:cubicBezTo>
                  <a:cubicBezTo>
                    <a:pt x="470" y="334"/>
                    <a:pt x="455" y="331"/>
                    <a:pt x="442" y="325"/>
                  </a:cubicBezTo>
                  <a:cubicBezTo>
                    <a:pt x="431" y="319"/>
                    <a:pt x="425" y="320"/>
                    <a:pt x="416" y="328"/>
                  </a:cubicBezTo>
                  <a:cubicBezTo>
                    <a:pt x="383" y="357"/>
                    <a:pt x="349" y="385"/>
                    <a:pt x="316" y="413"/>
                  </a:cubicBezTo>
                  <a:cubicBezTo>
                    <a:pt x="282" y="441"/>
                    <a:pt x="250" y="442"/>
                    <a:pt x="217" y="414"/>
                  </a:cubicBezTo>
                  <a:cubicBezTo>
                    <a:pt x="161" y="366"/>
                    <a:pt x="105" y="319"/>
                    <a:pt x="49" y="272"/>
                  </a:cubicBezTo>
                  <a:cubicBezTo>
                    <a:pt x="46" y="269"/>
                    <a:pt x="42" y="267"/>
                    <a:pt x="37" y="263"/>
                  </a:cubicBezTo>
                  <a:cubicBezTo>
                    <a:pt x="37" y="339"/>
                    <a:pt x="37" y="413"/>
                    <a:pt x="37" y="489"/>
                  </a:cubicBezTo>
                  <a:close/>
                  <a:moveTo>
                    <a:pt x="515" y="306"/>
                  </a:moveTo>
                  <a:cubicBezTo>
                    <a:pt x="588" y="306"/>
                    <a:pt x="647" y="247"/>
                    <a:pt x="647" y="175"/>
                  </a:cubicBezTo>
                  <a:cubicBezTo>
                    <a:pt x="647" y="102"/>
                    <a:pt x="588" y="42"/>
                    <a:pt x="515" y="42"/>
                  </a:cubicBezTo>
                  <a:cubicBezTo>
                    <a:pt x="443" y="42"/>
                    <a:pt x="383" y="101"/>
                    <a:pt x="383" y="173"/>
                  </a:cubicBezTo>
                  <a:cubicBezTo>
                    <a:pt x="383" y="247"/>
                    <a:pt x="442" y="306"/>
                    <a:pt x="515" y="306"/>
                  </a:cubicBezTo>
                  <a:close/>
                  <a:moveTo>
                    <a:pt x="348" y="192"/>
                  </a:moveTo>
                  <a:cubicBezTo>
                    <a:pt x="345" y="191"/>
                    <a:pt x="344" y="191"/>
                    <a:pt x="343" y="191"/>
                  </a:cubicBezTo>
                  <a:cubicBezTo>
                    <a:pt x="253" y="191"/>
                    <a:pt x="162" y="190"/>
                    <a:pt x="72" y="191"/>
                  </a:cubicBezTo>
                  <a:cubicBezTo>
                    <a:pt x="64" y="191"/>
                    <a:pt x="55" y="195"/>
                    <a:pt x="49" y="200"/>
                  </a:cubicBezTo>
                  <a:cubicBezTo>
                    <a:pt x="37" y="209"/>
                    <a:pt x="37" y="214"/>
                    <a:pt x="49" y="224"/>
                  </a:cubicBezTo>
                  <a:cubicBezTo>
                    <a:pt x="113" y="279"/>
                    <a:pt x="177" y="333"/>
                    <a:pt x="241" y="387"/>
                  </a:cubicBezTo>
                  <a:cubicBezTo>
                    <a:pt x="260" y="403"/>
                    <a:pt x="272" y="402"/>
                    <a:pt x="292" y="386"/>
                  </a:cubicBezTo>
                  <a:cubicBezTo>
                    <a:pt x="319" y="363"/>
                    <a:pt x="346" y="340"/>
                    <a:pt x="374" y="317"/>
                  </a:cubicBezTo>
                  <a:cubicBezTo>
                    <a:pt x="382" y="310"/>
                    <a:pt x="390" y="303"/>
                    <a:pt x="399" y="295"/>
                  </a:cubicBezTo>
                  <a:cubicBezTo>
                    <a:pt x="369" y="266"/>
                    <a:pt x="353" y="232"/>
                    <a:pt x="348" y="192"/>
                  </a:cubicBezTo>
                  <a:close/>
                </a:path>
              </a:pathLst>
            </a:custGeom>
            <a:grpFill/>
            <a:ln w="9525">
              <a:noFill/>
              <a:round/>
              <a:headEnd/>
              <a:tailEnd/>
            </a:ln>
          </p:spPr>
          <p:txBody>
            <a:bodyPr vert="horz" wrap="square" lIns="115189" tIns="57595" rIns="115189" bIns="57595" numCol="1" anchor="t" anchorCtr="0" compatLnSpc="1">
              <a:prstTxWarp prst="textNoShape">
                <a:avLst/>
              </a:prstTxWarp>
            </a:bodyPr>
            <a:lstStyle/>
            <a:p>
              <a:endParaRPr lang="en-US" sz="2268">
                <a:latin typeface="Arial Nova Light" panose="020B0304020202020204" pitchFamily="34" charset="0"/>
              </a:endParaRPr>
            </a:p>
          </p:txBody>
        </p:sp>
        <p:sp>
          <p:nvSpPr>
            <p:cNvPr id="28" name="Freeform 117">
              <a:extLst>
                <a:ext uri="{FF2B5EF4-FFF2-40B4-BE49-F238E27FC236}">
                  <a16:creationId xmlns="" xmlns:a16="http://schemas.microsoft.com/office/drawing/2014/main" id="{ADF7B300-0BD6-6873-F55A-558343E2335D}"/>
                </a:ext>
              </a:extLst>
            </p:cNvPr>
            <p:cNvSpPr>
              <a:spLocks/>
            </p:cNvSpPr>
            <p:nvPr/>
          </p:nvSpPr>
          <p:spPr bwMode="auto">
            <a:xfrm>
              <a:off x="5497513" y="1646238"/>
              <a:ext cx="69850" cy="46038"/>
            </a:xfrm>
            <a:custGeom>
              <a:avLst/>
              <a:gdLst>
                <a:gd name="T0" fmla="*/ 64 w 178"/>
                <a:gd name="T1" fmla="*/ 73 h 119"/>
                <a:gd name="T2" fmla="*/ 138 w 178"/>
                <a:gd name="T3" fmla="*/ 13 h 119"/>
                <a:gd name="T4" fmla="*/ 147 w 178"/>
                <a:gd name="T5" fmla="*/ 6 h 119"/>
                <a:gd name="T6" fmla="*/ 171 w 178"/>
                <a:gd name="T7" fmla="*/ 9 h 119"/>
                <a:gd name="T8" fmla="*/ 170 w 178"/>
                <a:gd name="T9" fmla="*/ 33 h 119"/>
                <a:gd name="T10" fmla="*/ 72 w 178"/>
                <a:gd name="T11" fmla="*/ 112 h 119"/>
                <a:gd name="T12" fmla="*/ 48 w 178"/>
                <a:gd name="T13" fmla="*/ 109 h 119"/>
                <a:gd name="T14" fmla="*/ 7 w 178"/>
                <a:gd name="T15" fmla="*/ 62 h 119"/>
                <a:gd name="T16" fmla="*/ 9 w 178"/>
                <a:gd name="T17" fmla="*/ 36 h 119"/>
                <a:gd name="T18" fmla="*/ 34 w 178"/>
                <a:gd name="T19" fmla="*/ 38 h 119"/>
                <a:gd name="T20" fmla="*/ 64 w 178"/>
                <a:gd name="T21" fmla="*/ 7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8" h="119">
                  <a:moveTo>
                    <a:pt x="64" y="73"/>
                  </a:moveTo>
                  <a:cubicBezTo>
                    <a:pt x="89" y="53"/>
                    <a:pt x="113" y="33"/>
                    <a:pt x="138" y="13"/>
                  </a:cubicBezTo>
                  <a:cubicBezTo>
                    <a:pt x="141" y="10"/>
                    <a:pt x="144" y="8"/>
                    <a:pt x="147" y="6"/>
                  </a:cubicBezTo>
                  <a:cubicBezTo>
                    <a:pt x="156" y="0"/>
                    <a:pt x="164" y="1"/>
                    <a:pt x="171" y="9"/>
                  </a:cubicBezTo>
                  <a:cubicBezTo>
                    <a:pt x="178" y="17"/>
                    <a:pt x="178" y="26"/>
                    <a:pt x="170" y="33"/>
                  </a:cubicBezTo>
                  <a:cubicBezTo>
                    <a:pt x="137" y="60"/>
                    <a:pt x="105" y="86"/>
                    <a:pt x="72" y="112"/>
                  </a:cubicBezTo>
                  <a:cubicBezTo>
                    <a:pt x="64" y="119"/>
                    <a:pt x="55" y="117"/>
                    <a:pt x="48" y="109"/>
                  </a:cubicBezTo>
                  <a:cubicBezTo>
                    <a:pt x="34" y="94"/>
                    <a:pt x="20" y="78"/>
                    <a:pt x="7" y="62"/>
                  </a:cubicBezTo>
                  <a:cubicBezTo>
                    <a:pt x="0" y="53"/>
                    <a:pt x="0" y="44"/>
                    <a:pt x="9" y="36"/>
                  </a:cubicBezTo>
                  <a:cubicBezTo>
                    <a:pt x="17" y="29"/>
                    <a:pt x="27" y="30"/>
                    <a:pt x="34" y="38"/>
                  </a:cubicBezTo>
                  <a:cubicBezTo>
                    <a:pt x="44" y="49"/>
                    <a:pt x="54" y="61"/>
                    <a:pt x="64" y="73"/>
                  </a:cubicBezTo>
                  <a:close/>
                </a:path>
              </a:pathLst>
            </a:custGeom>
            <a:grpFill/>
            <a:ln w="9525">
              <a:noFill/>
              <a:round/>
              <a:headEnd/>
              <a:tailEnd/>
            </a:ln>
          </p:spPr>
          <p:txBody>
            <a:bodyPr vert="horz" wrap="square" lIns="115189" tIns="57595" rIns="115189" bIns="57595" numCol="1" anchor="t" anchorCtr="0" compatLnSpc="1">
              <a:prstTxWarp prst="textNoShape">
                <a:avLst/>
              </a:prstTxWarp>
            </a:bodyPr>
            <a:lstStyle/>
            <a:p>
              <a:endParaRPr lang="en-US" sz="2268">
                <a:latin typeface="Arial Nova Light" panose="020B0304020202020204" pitchFamily="34" charset="0"/>
              </a:endParaRPr>
            </a:p>
          </p:txBody>
        </p:sp>
      </p:grpSp>
    </p:spTree>
    <p:extLst>
      <p:ext uri="{BB962C8B-B14F-4D97-AF65-F5344CB8AC3E}">
        <p14:creationId xmlns:p14="http://schemas.microsoft.com/office/powerpoint/2010/main" val="14248570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3E329EF0-870F-868A-85DA-9239372A92C3}"/>
              </a:ext>
            </a:extLst>
          </p:cNvPr>
          <p:cNvPicPr>
            <a:picLocks noChangeAspect="1"/>
          </p:cNvPicPr>
          <p:nvPr/>
        </p:nvPicPr>
        <p:blipFill>
          <a:blip r:embed="rId2"/>
          <a:stretch>
            <a:fillRect/>
          </a:stretch>
        </p:blipFill>
        <p:spPr>
          <a:xfrm>
            <a:off x="2745143" y="738311"/>
            <a:ext cx="3350276" cy="1206099"/>
          </a:xfrm>
          <a:prstGeom prst="rect">
            <a:avLst/>
          </a:prstGeom>
        </p:spPr>
      </p:pic>
      <p:sp>
        <p:nvSpPr>
          <p:cNvPr id="2" name="Title 1">
            <a:extLst>
              <a:ext uri="{FF2B5EF4-FFF2-40B4-BE49-F238E27FC236}">
                <a16:creationId xmlns="" xmlns:a16="http://schemas.microsoft.com/office/drawing/2014/main" id="{07EC57FD-0858-12CE-5DD1-B53A63AA678F}"/>
              </a:ext>
            </a:extLst>
          </p:cNvPr>
          <p:cNvSpPr>
            <a:spLocks noGrp="1"/>
          </p:cNvSpPr>
          <p:nvPr>
            <p:ph type="title"/>
          </p:nvPr>
        </p:nvSpPr>
        <p:spPr/>
        <p:txBody>
          <a:bodyPr/>
          <a:lstStyle/>
          <a:p>
            <a:r>
              <a:rPr lang="lv-LV"/>
              <a:t>VPVKAC pakalpojumi</a:t>
            </a:r>
          </a:p>
        </p:txBody>
      </p:sp>
      <p:sp>
        <p:nvSpPr>
          <p:cNvPr id="6" name="Slide Number Placeholder 5">
            <a:extLst>
              <a:ext uri="{FF2B5EF4-FFF2-40B4-BE49-F238E27FC236}">
                <a16:creationId xmlns="" xmlns:a16="http://schemas.microsoft.com/office/drawing/2014/main" id="{26237BB1-8458-1FB6-10BA-187BC093555B}"/>
              </a:ext>
            </a:extLst>
          </p:cNvPr>
          <p:cNvSpPr>
            <a:spLocks noGrp="1"/>
          </p:cNvSpPr>
          <p:nvPr>
            <p:ph type="sldNum" sz="quarter" idx="13"/>
          </p:nvPr>
        </p:nvSpPr>
        <p:spPr>
          <a:xfrm>
            <a:off x="10474100" y="5897213"/>
            <a:ext cx="383963" cy="287973"/>
          </a:xfrm>
        </p:spPr>
        <p:txBody>
          <a:bodyPr/>
          <a:lstStyle/>
          <a:p>
            <a:pPr>
              <a:defRPr/>
            </a:pPr>
            <a:fld id="{CA50152C-A5AE-4037-8E77-C398DB665690}" type="slidenum">
              <a:rPr lang="en-US" altLang="en-US" smtClean="0"/>
              <a:pPr>
                <a:defRPr/>
              </a:pPr>
              <a:t>41</a:t>
            </a:fld>
            <a:endParaRPr lang="en-US" altLang="en-US"/>
          </a:p>
        </p:txBody>
      </p:sp>
      <p:cxnSp>
        <p:nvCxnSpPr>
          <p:cNvPr id="8" name="Straight Connector 7">
            <a:extLst>
              <a:ext uri="{FF2B5EF4-FFF2-40B4-BE49-F238E27FC236}">
                <a16:creationId xmlns="" xmlns:a16="http://schemas.microsoft.com/office/drawing/2014/main" id="{C7253A9F-BD3E-DDFE-3633-5759F65488FC}"/>
              </a:ext>
            </a:extLst>
          </p:cNvPr>
          <p:cNvCxnSpPr/>
          <p:nvPr/>
        </p:nvCxnSpPr>
        <p:spPr>
          <a:xfrm>
            <a:off x="4223917" y="2695642"/>
            <a:ext cx="0" cy="2231787"/>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 name="Straight Connector 8">
            <a:extLst>
              <a:ext uri="{FF2B5EF4-FFF2-40B4-BE49-F238E27FC236}">
                <a16:creationId xmlns="" xmlns:a16="http://schemas.microsoft.com/office/drawing/2014/main" id="{0EA2E783-D14A-EFF0-C11D-7D3E0892D81F}"/>
              </a:ext>
            </a:extLst>
          </p:cNvPr>
          <p:cNvCxnSpPr/>
          <p:nvPr/>
        </p:nvCxnSpPr>
        <p:spPr>
          <a:xfrm>
            <a:off x="7525545" y="2695642"/>
            <a:ext cx="0" cy="2231787"/>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 name="TextBox 9">
            <a:extLst>
              <a:ext uri="{FF2B5EF4-FFF2-40B4-BE49-F238E27FC236}">
                <a16:creationId xmlns="" xmlns:a16="http://schemas.microsoft.com/office/drawing/2014/main" id="{C19966BF-F6C5-9D80-E1EE-A59C16FFBB41}"/>
              </a:ext>
            </a:extLst>
          </p:cNvPr>
          <p:cNvSpPr txBox="1"/>
          <p:nvPr/>
        </p:nvSpPr>
        <p:spPr>
          <a:xfrm>
            <a:off x="1327644" y="3791004"/>
            <a:ext cx="3000916" cy="1226105"/>
          </a:xfrm>
          <a:prstGeom prst="rect">
            <a:avLst/>
          </a:prstGeom>
          <a:noFill/>
        </p:spPr>
        <p:txBody>
          <a:bodyPr wrap="square" rtlCol="0">
            <a:spAutoFit/>
          </a:bodyPr>
          <a:lstStyle/>
          <a:p>
            <a:r>
              <a:rPr lang="lv-LV" sz="2456" b="1">
                <a:latin typeface="Arila nova light"/>
              </a:rPr>
              <a:t>Palīdzība e-pakalpojumu pieteikšanā</a:t>
            </a:r>
          </a:p>
        </p:txBody>
      </p:sp>
      <p:sp>
        <p:nvSpPr>
          <p:cNvPr id="11" name="TextBox 10">
            <a:extLst>
              <a:ext uri="{FF2B5EF4-FFF2-40B4-BE49-F238E27FC236}">
                <a16:creationId xmlns="" xmlns:a16="http://schemas.microsoft.com/office/drawing/2014/main" id="{C2583C20-2E3D-608B-AC33-A25599F8F873}"/>
              </a:ext>
            </a:extLst>
          </p:cNvPr>
          <p:cNvSpPr txBox="1"/>
          <p:nvPr/>
        </p:nvSpPr>
        <p:spPr>
          <a:xfrm>
            <a:off x="4634451" y="3793369"/>
            <a:ext cx="2249999" cy="1226105"/>
          </a:xfrm>
          <a:prstGeom prst="rect">
            <a:avLst/>
          </a:prstGeom>
          <a:noFill/>
        </p:spPr>
        <p:txBody>
          <a:bodyPr wrap="square" rtlCol="0">
            <a:spAutoFit/>
          </a:bodyPr>
          <a:lstStyle/>
          <a:p>
            <a:pPr>
              <a:tabLst>
                <a:tab pos="431963" algn="l"/>
              </a:tabLst>
            </a:pPr>
            <a:r>
              <a:rPr lang="lv-LV" sz="2456" b="1">
                <a:latin typeface="Arila nova light"/>
              </a:rPr>
              <a:t>Palīdzība </a:t>
            </a:r>
          </a:p>
          <a:p>
            <a:pPr>
              <a:tabLst>
                <a:tab pos="431963" algn="l"/>
              </a:tabLst>
            </a:pPr>
            <a:r>
              <a:rPr lang="lv-LV" sz="2456" b="1">
                <a:latin typeface="Arila nova light"/>
              </a:rPr>
              <a:t>e-rīku izmantošanā</a:t>
            </a:r>
          </a:p>
        </p:txBody>
      </p:sp>
      <p:sp>
        <p:nvSpPr>
          <p:cNvPr id="12" name="TextBox 11">
            <a:extLst>
              <a:ext uri="{FF2B5EF4-FFF2-40B4-BE49-F238E27FC236}">
                <a16:creationId xmlns="" xmlns:a16="http://schemas.microsoft.com/office/drawing/2014/main" id="{F2CCF245-608D-D49E-6A67-F68AF61931E3}"/>
              </a:ext>
            </a:extLst>
          </p:cNvPr>
          <p:cNvSpPr txBox="1"/>
          <p:nvPr/>
        </p:nvSpPr>
        <p:spPr>
          <a:xfrm>
            <a:off x="7871397" y="3811536"/>
            <a:ext cx="2602703" cy="1226105"/>
          </a:xfrm>
          <a:prstGeom prst="rect">
            <a:avLst/>
          </a:prstGeom>
          <a:noFill/>
        </p:spPr>
        <p:txBody>
          <a:bodyPr wrap="square" rtlCol="0">
            <a:spAutoFit/>
          </a:bodyPr>
          <a:lstStyle/>
          <a:p>
            <a:pPr>
              <a:tabLst>
                <a:tab pos="431963" algn="l"/>
              </a:tabLst>
            </a:pPr>
            <a:r>
              <a:rPr lang="lv-LV" sz="2456" b="1">
                <a:latin typeface="Arila nova light"/>
              </a:rPr>
              <a:t>Pilnvarotā pakalpojuma pieteikšana</a:t>
            </a:r>
          </a:p>
        </p:txBody>
      </p:sp>
      <p:cxnSp>
        <p:nvCxnSpPr>
          <p:cNvPr id="13" name="Straight Connector 12">
            <a:extLst>
              <a:ext uri="{FF2B5EF4-FFF2-40B4-BE49-F238E27FC236}">
                <a16:creationId xmlns="" xmlns:a16="http://schemas.microsoft.com/office/drawing/2014/main" id="{45045AD1-938B-8229-02DC-2208D1009BCB}"/>
              </a:ext>
            </a:extLst>
          </p:cNvPr>
          <p:cNvCxnSpPr/>
          <p:nvPr/>
        </p:nvCxnSpPr>
        <p:spPr>
          <a:xfrm>
            <a:off x="993735" y="2744301"/>
            <a:ext cx="0" cy="2231787"/>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Straight Connector 13">
            <a:extLst>
              <a:ext uri="{FF2B5EF4-FFF2-40B4-BE49-F238E27FC236}">
                <a16:creationId xmlns="" xmlns:a16="http://schemas.microsoft.com/office/drawing/2014/main" id="{6018443B-D225-0350-4AEB-F13D39A8C7D3}"/>
              </a:ext>
            </a:extLst>
          </p:cNvPr>
          <p:cNvCxnSpPr/>
          <p:nvPr/>
        </p:nvCxnSpPr>
        <p:spPr>
          <a:xfrm>
            <a:off x="10474100" y="2715932"/>
            <a:ext cx="0" cy="2231787"/>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15" name="Google Shape;5381;p60">
            <a:extLst>
              <a:ext uri="{FF2B5EF4-FFF2-40B4-BE49-F238E27FC236}">
                <a16:creationId xmlns="" xmlns:a16="http://schemas.microsoft.com/office/drawing/2014/main" id="{6F666BD0-E7BD-0D1D-382F-E5FB8211603F}"/>
              </a:ext>
            </a:extLst>
          </p:cNvPr>
          <p:cNvGrpSpPr/>
          <p:nvPr/>
        </p:nvGrpSpPr>
        <p:grpSpPr>
          <a:xfrm>
            <a:off x="1505029" y="2874539"/>
            <a:ext cx="822698" cy="733467"/>
            <a:chOff x="4880567" y="1535870"/>
            <a:chExt cx="356245" cy="317607"/>
          </a:xfrm>
          <a:solidFill>
            <a:schemeClr val="tx1"/>
          </a:solidFill>
        </p:grpSpPr>
        <p:sp>
          <p:nvSpPr>
            <p:cNvPr id="16" name="Google Shape;5382;p60">
              <a:extLst>
                <a:ext uri="{FF2B5EF4-FFF2-40B4-BE49-F238E27FC236}">
                  <a16:creationId xmlns="" xmlns:a16="http://schemas.microsoft.com/office/drawing/2014/main" id="{CD9F3E20-E76C-EBC0-5C72-23A001036E16}"/>
                </a:ext>
              </a:extLst>
            </p:cNvPr>
            <p:cNvSpPr/>
            <p:nvPr/>
          </p:nvSpPr>
          <p:spPr>
            <a:xfrm>
              <a:off x="5103774" y="1535870"/>
              <a:ext cx="100448" cy="128138"/>
            </a:xfrm>
            <a:custGeom>
              <a:avLst/>
              <a:gdLst/>
              <a:ahLst/>
              <a:cxnLst/>
              <a:rect l="l" t="t" r="r" b="b"/>
              <a:pathLst>
                <a:path w="3156" h="4026" extrusionOk="0">
                  <a:moveTo>
                    <a:pt x="1560" y="334"/>
                  </a:moveTo>
                  <a:cubicBezTo>
                    <a:pt x="2251" y="334"/>
                    <a:pt x="2799" y="882"/>
                    <a:pt x="2799" y="1561"/>
                  </a:cubicBezTo>
                  <a:cubicBezTo>
                    <a:pt x="2799" y="2120"/>
                    <a:pt x="2453" y="2573"/>
                    <a:pt x="1965" y="2739"/>
                  </a:cubicBezTo>
                  <a:lnTo>
                    <a:pt x="2251" y="1608"/>
                  </a:lnTo>
                  <a:cubicBezTo>
                    <a:pt x="2275" y="1513"/>
                    <a:pt x="2215" y="1430"/>
                    <a:pt x="2132" y="1418"/>
                  </a:cubicBezTo>
                  <a:cubicBezTo>
                    <a:pt x="2113" y="1410"/>
                    <a:pt x="2094" y="1407"/>
                    <a:pt x="2076" y="1407"/>
                  </a:cubicBezTo>
                  <a:cubicBezTo>
                    <a:pt x="2006" y="1407"/>
                    <a:pt x="1948" y="1461"/>
                    <a:pt x="1929" y="1537"/>
                  </a:cubicBezTo>
                  <a:lnTo>
                    <a:pt x="1917" y="1584"/>
                  </a:lnTo>
                  <a:lnTo>
                    <a:pt x="1215" y="1584"/>
                  </a:lnTo>
                  <a:lnTo>
                    <a:pt x="1203" y="1537"/>
                  </a:lnTo>
                  <a:cubicBezTo>
                    <a:pt x="1182" y="1453"/>
                    <a:pt x="1106" y="1415"/>
                    <a:pt x="1040" y="1415"/>
                  </a:cubicBezTo>
                  <a:cubicBezTo>
                    <a:pt x="1031" y="1415"/>
                    <a:pt x="1021" y="1416"/>
                    <a:pt x="1013" y="1418"/>
                  </a:cubicBezTo>
                  <a:cubicBezTo>
                    <a:pt x="917" y="1441"/>
                    <a:pt x="882" y="1537"/>
                    <a:pt x="894" y="1608"/>
                  </a:cubicBezTo>
                  <a:lnTo>
                    <a:pt x="1179" y="2739"/>
                  </a:lnTo>
                  <a:cubicBezTo>
                    <a:pt x="679" y="2573"/>
                    <a:pt x="322" y="2120"/>
                    <a:pt x="322" y="1561"/>
                  </a:cubicBezTo>
                  <a:cubicBezTo>
                    <a:pt x="322" y="882"/>
                    <a:pt x="882" y="334"/>
                    <a:pt x="1560" y="334"/>
                  </a:cubicBezTo>
                  <a:close/>
                  <a:moveTo>
                    <a:pt x="1822" y="1906"/>
                  </a:moveTo>
                  <a:lnTo>
                    <a:pt x="1608" y="2799"/>
                  </a:lnTo>
                  <a:lnTo>
                    <a:pt x="1513" y="2799"/>
                  </a:lnTo>
                  <a:lnTo>
                    <a:pt x="1286" y="1906"/>
                  </a:lnTo>
                  <a:close/>
                  <a:moveTo>
                    <a:pt x="1906" y="3096"/>
                  </a:moveTo>
                  <a:lnTo>
                    <a:pt x="1906" y="3501"/>
                  </a:lnTo>
                  <a:lnTo>
                    <a:pt x="1917" y="3501"/>
                  </a:lnTo>
                  <a:lnTo>
                    <a:pt x="1203" y="3513"/>
                  </a:lnTo>
                  <a:cubicBezTo>
                    <a:pt x="1203" y="3513"/>
                    <a:pt x="1191" y="3513"/>
                    <a:pt x="1191" y="3501"/>
                  </a:cubicBezTo>
                  <a:lnTo>
                    <a:pt x="1191" y="3096"/>
                  </a:lnTo>
                  <a:cubicBezTo>
                    <a:pt x="1310" y="3120"/>
                    <a:pt x="1429" y="3144"/>
                    <a:pt x="1548" y="3144"/>
                  </a:cubicBezTo>
                  <a:cubicBezTo>
                    <a:pt x="1667" y="3144"/>
                    <a:pt x="1798" y="3120"/>
                    <a:pt x="1906" y="3096"/>
                  </a:cubicBezTo>
                  <a:close/>
                  <a:moveTo>
                    <a:pt x="1560" y="1"/>
                  </a:moveTo>
                  <a:cubicBezTo>
                    <a:pt x="703" y="1"/>
                    <a:pt x="1" y="703"/>
                    <a:pt x="1" y="1561"/>
                  </a:cubicBezTo>
                  <a:cubicBezTo>
                    <a:pt x="1" y="2180"/>
                    <a:pt x="358" y="2704"/>
                    <a:pt x="882" y="2977"/>
                  </a:cubicBezTo>
                  <a:lnTo>
                    <a:pt x="882" y="3501"/>
                  </a:lnTo>
                  <a:cubicBezTo>
                    <a:pt x="882" y="3692"/>
                    <a:pt x="1024" y="3847"/>
                    <a:pt x="1215" y="3847"/>
                  </a:cubicBezTo>
                  <a:lnTo>
                    <a:pt x="1417" y="3847"/>
                  </a:lnTo>
                  <a:lnTo>
                    <a:pt x="1417" y="3858"/>
                  </a:lnTo>
                  <a:cubicBezTo>
                    <a:pt x="1417" y="3942"/>
                    <a:pt x="1489" y="4025"/>
                    <a:pt x="1572" y="4025"/>
                  </a:cubicBezTo>
                  <a:cubicBezTo>
                    <a:pt x="1667" y="4025"/>
                    <a:pt x="1739" y="3942"/>
                    <a:pt x="1739" y="3858"/>
                  </a:cubicBezTo>
                  <a:lnTo>
                    <a:pt x="1739" y="3847"/>
                  </a:lnTo>
                  <a:lnTo>
                    <a:pt x="1929" y="3847"/>
                  </a:lnTo>
                  <a:cubicBezTo>
                    <a:pt x="2120" y="3847"/>
                    <a:pt x="2275" y="3692"/>
                    <a:pt x="2275" y="3501"/>
                  </a:cubicBezTo>
                  <a:lnTo>
                    <a:pt x="2275" y="2977"/>
                  </a:lnTo>
                  <a:cubicBezTo>
                    <a:pt x="2799" y="2727"/>
                    <a:pt x="3156" y="2192"/>
                    <a:pt x="3156" y="1561"/>
                  </a:cubicBezTo>
                  <a:cubicBezTo>
                    <a:pt x="3120" y="703"/>
                    <a:pt x="2429" y="1"/>
                    <a:pt x="1560" y="1"/>
                  </a:cubicBezTo>
                  <a:close/>
                </a:path>
              </a:pathLst>
            </a:custGeom>
            <a:grpFill/>
            <a:ln>
              <a:noFill/>
            </a:ln>
          </p:spPr>
          <p:txBody>
            <a:bodyPr spcFirstLastPara="1" wrap="square" lIns="115170" tIns="115170" rIns="115170" bIns="115170" anchor="ctr" anchorCtr="0">
              <a:noAutofit/>
            </a:bodyPr>
            <a:lstStyle/>
            <a:p>
              <a:pPr defTabSz="1151872">
                <a:defRPr/>
              </a:pPr>
              <a:endParaRPr lang="lv-LV" sz="2268">
                <a:solidFill>
                  <a:srgbClr val="262626"/>
                </a:solidFill>
                <a:latin typeface="Roboto"/>
                <a:cs typeface="Roboto"/>
              </a:endParaRPr>
            </a:p>
          </p:txBody>
        </p:sp>
        <p:sp>
          <p:nvSpPr>
            <p:cNvPr id="17" name="Google Shape;5383;p60">
              <a:extLst>
                <a:ext uri="{FF2B5EF4-FFF2-40B4-BE49-F238E27FC236}">
                  <a16:creationId xmlns="" xmlns:a16="http://schemas.microsoft.com/office/drawing/2014/main" id="{3B104FB8-EC24-FBAD-2D2B-46635CD2048A}"/>
                </a:ext>
              </a:extLst>
            </p:cNvPr>
            <p:cNvSpPr/>
            <p:nvPr/>
          </p:nvSpPr>
          <p:spPr>
            <a:xfrm>
              <a:off x="4880567" y="1552929"/>
              <a:ext cx="200895" cy="300547"/>
            </a:xfrm>
            <a:custGeom>
              <a:avLst/>
              <a:gdLst/>
              <a:ahLst/>
              <a:cxnLst/>
              <a:rect l="l" t="t" r="r" b="b"/>
              <a:pathLst>
                <a:path w="6312" h="9443" extrusionOk="0">
                  <a:moveTo>
                    <a:pt x="3144" y="310"/>
                  </a:moveTo>
                  <a:cubicBezTo>
                    <a:pt x="3632" y="310"/>
                    <a:pt x="4037" y="632"/>
                    <a:pt x="4037" y="1025"/>
                  </a:cubicBezTo>
                  <a:cubicBezTo>
                    <a:pt x="3751" y="929"/>
                    <a:pt x="3454" y="870"/>
                    <a:pt x="3144" y="870"/>
                  </a:cubicBezTo>
                  <a:cubicBezTo>
                    <a:pt x="2834" y="870"/>
                    <a:pt x="2537" y="929"/>
                    <a:pt x="2251" y="1025"/>
                  </a:cubicBezTo>
                  <a:cubicBezTo>
                    <a:pt x="2251" y="644"/>
                    <a:pt x="2644" y="310"/>
                    <a:pt x="3144" y="310"/>
                  </a:cubicBezTo>
                  <a:close/>
                  <a:moveTo>
                    <a:pt x="3144" y="1191"/>
                  </a:moveTo>
                  <a:cubicBezTo>
                    <a:pt x="4299" y="1191"/>
                    <a:pt x="5251" y="2144"/>
                    <a:pt x="5251" y="3311"/>
                  </a:cubicBezTo>
                  <a:cubicBezTo>
                    <a:pt x="5251" y="3620"/>
                    <a:pt x="5180" y="3918"/>
                    <a:pt x="5061" y="4203"/>
                  </a:cubicBezTo>
                  <a:lnTo>
                    <a:pt x="5061" y="4049"/>
                  </a:lnTo>
                  <a:cubicBezTo>
                    <a:pt x="5061" y="3858"/>
                    <a:pt x="4978" y="3668"/>
                    <a:pt x="4823" y="3525"/>
                  </a:cubicBezTo>
                  <a:cubicBezTo>
                    <a:pt x="4501" y="3251"/>
                    <a:pt x="3751" y="2739"/>
                    <a:pt x="2453" y="2608"/>
                  </a:cubicBezTo>
                  <a:cubicBezTo>
                    <a:pt x="2447" y="2607"/>
                    <a:pt x="2441" y="2607"/>
                    <a:pt x="2435" y="2607"/>
                  </a:cubicBezTo>
                  <a:cubicBezTo>
                    <a:pt x="2360" y="2607"/>
                    <a:pt x="2297" y="2674"/>
                    <a:pt x="2275" y="2751"/>
                  </a:cubicBezTo>
                  <a:cubicBezTo>
                    <a:pt x="2263" y="2846"/>
                    <a:pt x="2334" y="2918"/>
                    <a:pt x="2430" y="2930"/>
                  </a:cubicBezTo>
                  <a:cubicBezTo>
                    <a:pt x="3632" y="3049"/>
                    <a:pt x="4323" y="3513"/>
                    <a:pt x="4620" y="3763"/>
                  </a:cubicBezTo>
                  <a:cubicBezTo>
                    <a:pt x="4692" y="3822"/>
                    <a:pt x="4728" y="3930"/>
                    <a:pt x="4728" y="4037"/>
                  </a:cubicBezTo>
                  <a:lnTo>
                    <a:pt x="4728" y="4346"/>
                  </a:lnTo>
                  <a:cubicBezTo>
                    <a:pt x="4728" y="5227"/>
                    <a:pt x="4025" y="5942"/>
                    <a:pt x="3144" y="5942"/>
                  </a:cubicBezTo>
                  <a:cubicBezTo>
                    <a:pt x="3137" y="5942"/>
                    <a:pt x="3130" y="5942"/>
                    <a:pt x="3122" y="5942"/>
                  </a:cubicBezTo>
                  <a:cubicBezTo>
                    <a:pt x="2251" y="5942"/>
                    <a:pt x="1549" y="5232"/>
                    <a:pt x="1549" y="4358"/>
                  </a:cubicBezTo>
                  <a:lnTo>
                    <a:pt x="1549" y="4227"/>
                  </a:lnTo>
                  <a:cubicBezTo>
                    <a:pt x="1549" y="4168"/>
                    <a:pt x="1584" y="4108"/>
                    <a:pt x="1644" y="4084"/>
                  </a:cubicBezTo>
                  <a:cubicBezTo>
                    <a:pt x="1846" y="3965"/>
                    <a:pt x="2120" y="3739"/>
                    <a:pt x="2239" y="3370"/>
                  </a:cubicBezTo>
                  <a:cubicBezTo>
                    <a:pt x="2263" y="3275"/>
                    <a:pt x="2215" y="3191"/>
                    <a:pt x="2132" y="3156"/>
                  </a:cubicBezTo>
                  <a:cubicBezTo>
                    <a:pt x="2113" y="3151"/>
                    <a:pt x="2094" y="3149"/>
                    <a:pt x="2077" y="3149"/>
                  </a:cubicBezTo>
                  <a:cubicBezTo>
                    <a:pt x="2005" y="3149"/>
                    <a:pt x="1946" y="3187"/>
                    <a:pt x="1918" y="3263"/>
                  </a:cubicBezTo>
                  <a:cubicBezTo>
                    <a:pt x="1834" y="3525"/>
                    <a:pt x="1620" y="3692"/>
                    <a:pt x="1477" y="3787"/>
                  </a:cubicBezTo>
                  <a:cubicBezTo>
                    <a:pt x="1322" y="3870"/>
                    <a:pt x="1215" y="4037"/>
                    <a:pt x="1215" y="4203"/>
                  </a:cubicBezTo>
                  <a:cubicBezTo>
                    <a:pt x="1084" y="3918"/>
                    <a:pt x="1025" y="3620"/>
                    <a:pt x="1025" y="3311"/>
                  </a:cubicBezTo>
                  <a:cubicBezTo>
                    <a:pt x="1025" y="2144"/>
                    <a:pt x="1977" y="1191"/>
                    <a:pt x="3144" y="1191"/>
                  </a:cubicBezTo>
                  <a:close/>
                  <a:moveTo>
                    <a:pt x="3858" y="6144"/>
                  </a:moveTo>
                  <a:lnTo>
                    <a:pt x="3858" y="6537"/>
                  </a:lnTo>
                  <a:cubicBezTo>
                    <a:pt x="3858" y="6740"/>
                    <a:pt x="3977" y="6918"/>
                    <a:pt x="4168" y="7013"/>
                  </a:cubicBezTo>
                  <a:lnTo>
                    <a:pt x="4406" y="7121"/>
                  </a:lnTo>
                  <a:cubicBezTo>
                    <a:pt x="4156" y="7597"/>
                    <a:pt x="3680" y="7894"/>
                    <a:pt x="3144" y="7894"/>
                  </a:cubicBezTo>
                  <a:cubicBezTo>
                    <a:pt x="2608" y="7894"/>
                    <a:pt x="2132" y="7597"/>
                    <a:pt x="1882" y="7121"/>
                  </a:cubicBezTo>
                  <a:lnTo>
                    <a:pt x="2120" y="7013"/>
                  </a:lnTo>
                  <a:cubicBezTo>
                    <a:pt x="2311" y="6918"/>
                    <a:pt x="2430" y="6740"/>
                    <a:pt x="2430" y="6537"/>
                  </a:cubicBezTo>
                  <a:lnTo>
                    <a:pt x="2430" y="6144"/>
                  </a:lnTo>
                  <a:cubicBezTo>
                    <a:pt x="2644" y="6239"/>
                    <a:pt x="2882" y="6287"/>
                    <a:pt x="3144" y="6287"/>
                  </a:cubicBezTo>
                  <a:cubicBezTo>
                    <a:pt x="3394" y="6287"/>
                    <a:pt x="3632" y="6239"/>
                    <a:pt x="3858" y="6144"/>
                  </a:cubicBezTo>
                  <a:close/>
                  <a:moveTo>
                    <a:pt x="3144" y="1"/>
                  </a:moveTo>
                  <a:cubicBezTo>
                    <a:pt x="2465" y="1"/>
                    <a:pt x="1918" y="465"/>
                    <a:pt x="1918" y="1048"/>
                  </a:cubicBezTo>
                  <a:cubicBezTo>
                    <a:pt x="1918" y="1084"/>
                    <a:pt x="1918" y="1144"/>
                    <a:pt x="1930" y="1191"/>
                  </a:cubicBezTo>
                  <a:cubicBezTo>
                    <a:pt x="1191" y="1608"/>
                    <a:pt x="703" y="2418"/>
                    <a:pt x="703" y="3322"/>
                  </a:cubicBezTo>
                  <a:cubicBezTo>
                    <a:pt x="703" y="3918"/>
                    <a:pt x="918" y="4501"/>
                    <a:pt x="1310" y="4942"/>
                  </a:cubicBezTo>
                  <a:cubicBezTo>
                    <a:pt x="1441" y="5370"/>
                    <a:pt x="1727" y="5739"/>
                    <a:pt x="2096" y="5989"/>
                  </a:cubicBezTo>
                  <a:lnTo>
                    <a:pt x="2096" y="6549"/>
                  </a:lnTo>
                  <a:cubicBezTo>
                    <a:pt x="2096" y="6620"/>
                    <a:pt x="2049" y="6680"/>
                    <a:pt x="1989" y="6716"/>
                  </a:cubicBezTo>
                  <a:lnTo>
                    <a:pt x="525" y="7371"/>
                  </a:lnTo>
                  <a:cubicBezTo>
                    <a:pt x="203" y="7501"/>
                    <a:pt x="1" y="7811"/>
                    <a:pt x="1" y="8156"/>
                  </a:cubicBezTo>
                  <a:lnTo>
                    <a:pt x="1" y="9276"/>
                  </a:lnTo>
                  <a:cubicBezTo>
                    <a:pt x="1" y="9359"/>
                    <a:pt x="72" y="9442"/>
                    <a:pt x="167" y="9442"/>
                  </a:cubicBezTo>
                  <a:cubicBezTo>
                    <a:pt x="251" y="9442"/>
                    <a:pt x="322" y="9359"/>
                    <a:pt x="322" y="9276"/>
                  </a:cubicBezTo>
                  <a:lnTo>
                    <a:pt x="322" y="8156"/>
                  </a:lnTo>
                  <a:cubicBezTo>
                    <a:pt x="322" y="7954"/>
                    <a:pt x="441" y="7752"/>
                    <a:pt x="656" y="7668"/>
                  </a:cubicBezTo>
                  <a:lnTo>
                    <a:pt x="1596" y="7251"/>
                  </a:lnTo>
                  <a:cubicBezTo>
                    <a:pt x="1894" y="7847"/>
                    <a:pt x="2489" y="8216"/>
                    <a:pt x="3156" y="8216"/>
                  </a:cubicBezTo>
                  <a:cubicBezTo>
                    <a:pt x="3823" y="8216"/>
                    <a:pt x="4418" y="7847"/>
                    <a:pt x="4716" y="7251"/>
                  </a:cubicBezTo>
                  <a:lnTo>
                    <a:pt x="5656" y="7668"/>
                  </a:lnTo>
                  <a:cubicBezTo>
                    <a:pt x="5847" y="7752"/>
                    <a:pt x="5978" y="7942"/>
                    <a:pt x="5978" y="8156"/>
                  </a:cubicBezTo>
                  <a:lnTo>
                    <a:pt x="5978" y="9276"/>
                  </a:lnTo>
                  <a:cubicBezTo>
                    <a:pt x="5978" y="9359"/>
                    <a:pt x="6061" y="9442"/>
                    <a:pt x="6144" y="9442"/>
                  </a:cubicBezTo>
                  <a:cubicBezTo>
                    <a:pt x="6240" y="9442"/>
                    <a:pt x="6311" y="9359"/>
                    <a:pt x="6311" y="9276"/>
                  </a:cubicBezTo>
                  <a:lnTo>
                    <a:pt x="6311" y="8156"/>
                  </a:lnTo>
                  <a:cubicBezTo>
                    <a:pt x="6287" y="7811"/>
                    <a:pt x="6073" y="7501"/>
                    <a:pt x="5763" y="7371"/>
                  </a:cubicBezTo>
                  <a:lnTo>
                    <a:pt x="4287" y="6716"/>
                  </a:lnTo>
                  <a:cubicBezTo>
                    <a:pt x="4216" y="6680"/>
                    <a:pt x="4180" y="6609"/>
                    <a:pt x="4180" y="6549"/>
                  </a:cubicBezTo>
                  <a:lnTo>
                    <a:pt x="4180" y="5989"/>
                  </a:lnTo>
                  <a:cubicBezTo>
                    <a:pt x="4549" y="5739"/>
                    <a:pt x="4835" y="5370"/>
                    <a:pt x="4966" y="4942"/>
                  </a:cubicBezTo>
                  <a:cubicBezTo>
                    <a:pt x="5359" y="4501"/>
                    <a:pt x="5585" y="3918"/>
                    <a:pt x="5585" y="3322"/>
                  </a:cubicBezTo>
                  <a:cubicBezTo>
                    <a:pt x="5585" y="2418"/>
                    <a:pt x="5073" y="1608"/>
                    <a:pt x="4347" y="1191"/>
                  </a:cubicBezTo>
                  <a:cubicBezTo>
                    <a:pt x="4358" y="1144"/>
                    <a:pt x="4358" y="1084"/>
                    <a:pt x="4358" y="1048"/>
                  </a:cubicBezTo>
                  <a:cubicBezTo>
                    <a:pt x="4358" y="465"/>
                    <a:pt x="3811" y="1"/>
                    <a:pt x="3144" y="1"/>
                  </a:cubicBezTo>
                  <a:close/>
                </a:path>
              </a:pathLst>
            </a:custGeom>
            <a:grpFill/>
            <a:ln>
              <a:noFill/>
            </a:ln>
          </p:spPr>
          <p:txBody>
            <a:bodyPr spcFirstLastPara="1" wrap="square" lIns="115170" tIns="115170" rIns="115170" bIns="115170" anchor="ctr" anchorCtr="0">
              <a:noAutofit/>
            </a:bodyPr>
            <a:lstStyle/>
            <a:p>
              <a:pPr defTabSz="1151872">
                <a:defRPr/>
              </a:pPr>
              <a:endParaRPr lang="lv-LV" sz="2268">
                <a:solidFill>
                  <a:srgbClr val="262626"/>
                </a:solidFill>
                <a:latin typeface="Roboto"/>
                <a:cs typeface="Roboto"/>
              </a:endParaRPr>
            </a:p>
          </p:txBody>
        </p:sp>
        <p:sp>
          <p:nvSpPr>
            <p:cNvPr id="18" name="Google Shape;5384;p60">
              <a:extLst>
                <a:ext uri="{FF2B5EF4-FFF2-40B4-BE49-F238E27FC236}">
                  <a16:creationId xmlns="" xmlns:a16="http://schemas.microsoft.com/office/drawing/2014/main" id="{9CD3151D-E6E0-048A-6B1E-B0F8DABA8CA7}"/>
                </a:ext>
              </a:extLst>
            </p:cNvPr>
            <p:cNvSpPr/>
            <p:nvPr/>
          </p:nvSpPr>
          <p:spPr>
            <a:xfrm>
              <a:off x="4919620" y="1820471"/>
              <a:ext cx="10248" cy="33005"/>
            </a:xfrm>
            <a:custGeom>
              <a:avLst/>
              <a:gdLst/>
              <a:ahLst/>
              <a:cxnLst/>
              <a:rect l="l" t="t" r="r" b="b"/>
              <a:pathLst>
                <a:path w="322" h="1037" extrusionOk="0">
                  <a:moveTo>
                    <a:pt x="155" y="0"/>
                  </a:moveTo>
                  <a:cubicBezTo>
                    <a:pt x="72" y="0"/>
                    <a:pt x="0" y="84"/>
                    <a:pt x="0" y="167"/>
                  </a:cubicBezTo>
                  <a:lnTo>
                    <a:pt x="0" y="870"/>
                  </a:lnTo>
                  <a:cubicBezTo>
                    <a:pt x="0" y="953"/>
                    <a:pt x="72" y="1036"/>
                    <a:pt x="155" y="1036"/>
                  </a:cubicBezTo>
                  <a:cubicBezTo>
                    <a:pt x="250" y="1036"/>
                    <a:pt x="322" y="953"/>
                    <a:pt x="322" y="870"/>
                  </a:cubicBezTo>
                  <a:lnTo>
                    <a:pt x="322" y="167"/>
                  </a:lnTo>
                  <a:cubicBezTo>
                    <a:pt x="322" y="84"/>
                    <a:pt x="250" y="0"/>
                    <a:pt x="155" y="0"/>
                  </a:cubicBezTo>
                  <a:close/>
                </a:path>
              </a:pathLst>
            </a:custGeom>
            <a:grpFill/>
            <a:ln>
              <a:noFill/>
            </a:ln>
          </p:spPr>
          <p:txBody>
            <a:bodyPr spcFirstLastPara="1" wrap="square" lIns="115170" tIns="115170" rIns="115170" bIns="115170" anchor="ctr" anchorCtr="0">
              <a:noAutofit/>
            </a:bodyPr>
            <a:lstStyle/>
            <a:p>
              <a:pPr defTabSz="1151872">
                <a:defRPr/>
              </a:pPr>
              <a:endParaRPr lang="lv-LV" sz="2268">
                <a:solidFill>
                  <a:srgbClr val="262626"/>
                </a:solidFill>
                <a:latin typeface="Roboto"/>
                <a:cs typeface="Roboto"/>
              </a:endParaRPr>
            </a:p>
          </p:txBody>
        </p:sp>
        <p:sp>
          <p:nvSpPr>
            <p:cNvPr id="19" name="Google Shape;5385;p60">
              <a:extLst>
                <a:ext uri="{FF2B5EF4-FFF2-40B4-BE49-F238E27FC236}">
                  <a16:creationId xmlns="" xmlns:a16="http://schemas.microsoft.com/office/drawing/2014/main" id="{B52B071C-1F4C-9791-3FD1-826D135DB9FC}"/>
                </a:ext>
              </a:extLst>
            </p:cNvPr>
            <p:cNvSpPr/>
            <p:nvPr/>
          </p:nvSpPr>
          <p:spPr>
            <a:xfrm>
              <a:off x="5031398" y="1820471"/>
              <a:ext cx="10248" cy="33005"/>
            </a:xfrm>
            <a:custGeom>
              <a:avLst/>
              <a:gdLst/>
              <a:ahLst/>
              <a:cxnLst/>
              <a:rect l="l" t="t" r="r" b="b"/>
              <a:pathLst>
                <a:path w="322" h="1037" extrusionOk="0">
                  <a:moveTo>
                    <a:pt x="155" y="0"/>
                  </a:moveTo>
                  <a:cubicBezTo>
                    <a:pt x="72" y="0"/>
                    <a:pt x="0" y="84"/>
                    <a:pt x="0" y="167"/>
                  </a:cubicBezTo>
                  <a:lnTo>
                    <a:pt x="0" y="870"/>
                  </a:lnTo>
                  <a:cubicBezTo>
                    <a:pt x="0" y="953"/>
                    <a:pt x="72" y="1036"/>
                    <a:pt x="155" y="1036"/>
                  </a:cubicBezTo>
                  <a:cubicBezTo>
                    <a:pt x="250" y="1036"/>
                    <a:pt x="322" y="953"/>
                    <a:pt x="322" y="870"/>
                  </a:cubicBezTo>
                  <a:lnTo>
                    <a:pt x="322" y="167"/>
                  </a:lnTo>
                  <a:cubicBezTo>
                    <a:pt x="322" y="84"/>
                    <a:pt x="250" y="0"/>
                    <a:pt x="155" y="0"/>
                  </a:cubicBezTo>
                  <a:close/>
                </a:path>
              </a:pathLst>
            </a:custGeom>
            <a:grpFill/>
            <a:ln>
              <a:noFill/>
            </a:ln>
          </p:spPr>
          <p:txBody>
            <a:bodyPr spcFirstLastPara="1" wrap="square" lIns="115170" tIns="115170" rIns="115170" bIns="115170" anchor="ctr" anchorCtr="0">
              <a:noAutofit/>
            </a:bodyPr>
            <a:lstStyle/>
            <a:p>
              <a:pPr defTabSz="1151872">
                <a:defRPr/>
              </a:pPr>
              <a:endParaRPr lang="lv-LV" sz="2268">
                <a:solidFill>
                  <a:srgbClr val="262626"/>
                </a:solidFill>
                <a:latin typeface="Roboto"/>
                <a:cs typeface="Roboto"/>
              </a:endParaRPr>
            </a:p>
          </p:txBody>
        </p:sp>
        <p:sp>
          <p:nvSpPr>
            <p:cNvPr id="20" name="Google Shape;5386;p60">
              <a:extLst>
                <a:ext uri="{FF2B5EF4-FFF2-40B4-BE49-F238E27FC236}">
                  <a16:creationId xmlns="" xmlns:a16="http://schemas.microsoft.com/office/drawing/2014/main" id="{45F97483-D722-1B6B-2317-F019BDBB37C2}"/>
                </a:ext>
              </a:extLst>
            </p:cNvPr>
            <p:cNvSpPr/>
            <p:nvPr/>
          </p:nvSpPr>
          <p:spPr>
            <a:xfrm>
              <a:off x="5070418" y="1552547"/>
              <a:ext cx="166394" cy="173969"/>
            </a:xfrm>
            <a:custGeom>
              <a:avLst/>
              <a:gdLst/>
              <a:ahLst/>
              <a:cxnLst/>
              <a:rect l="l" t="t" r="r" b="b"/>
              <a:pathLst>
                <a:path w="5228" h="5466" extrusionOk="0">
                  <a:moveTo>
                    <a:pt x="691" y="1"/>
                  </a:moveTo>
                  <a:cubicBezTo>
                    <a:pt x="298" y="1"/>
                    <a:pt x="1" y="310"/>
                    <a:pt x="1" y="679"/>
                  </a:cubicBezTo>
                  <a:lnTo>
                    <a:pt x="1" y="3501"/>
                  </a:lnTo>
                  <a:cubicBezTo>
                    <a:pt x="1" y="3882"/>
                    <a:pt x="322" y="4180"/>
                    <a:pt x="691" y="4180"/>
                  </a:cubicBezTo>
                  <a:lnTo>
                    <a:pt x="1001" y="4180"/>
                  </a:lnTo>
                  <a:lnTo>
                    <a:pt x="763" y="5144"/>
                  </a:lnTo>
                  <a:cubicBezTo>
                    <a:pt x="739" y="5251"/>
                    <a:pt x="775" y="5358"/>
                    <a:pt x="870" y="5418"/>
                  </a:cubicBezTo>
                  <a:cubicBezTo>
                    <a:pt x="918" y="5442"/>
                    <a:pt x="953" y="5466"/>
                    <a:pt x="1001" y="5466"/>
                  </a:cubicBezTo>
                  <a:cubicBezTo>
                    <a:pt x="1049" y="5466"/>
                    <a:pt x="1108" y="5442"/>
                    <a:pt x="1156" y="5418"/>
                  </a:cubicBezTo>
                  <a:lnTo>
                    <a:pt x="2846" y="4180"/>
                  </a:lnTo>
                  <a:lnTo>
                    <a:pt x="4549" y="4180"/>
                  </a:lnTo>
                  <a:cubicBezTo>
                    <a:pt x="4930" y="4180"/>
                    <a:pt x="5228" y="3870"/>
                    <a:pt x="5228" y="3501"/>
                  </a:cubicBezTo>
                  <a:lnTo>
                    <a:pt x="5228" y="679"/>
                  </a:lnTo>
                  <a:cubicBezTo>
                    <a:pt x="5228" y="310"/>
                    <a:pt x="4918" y="1"/>
                    <a:pt x="4549" y="1"/>
                  </a:cubicBezTo>
                  <a:cubicBezTo>
                    <a:pt x="4454" y="1"/>
                    <a:pt x="4382" y="72"/>
                    <a:pt x="4382" y="167"/>
                  </a:cubicBezTo>
                  <a:cubicBezTo>
                    <a:pt x="4382" y="251"/>
                    <a:pt x="4454" y="322"/>
                    <a:pt x="4549" y="322"/>
                  </a:cubicBezTo>
                  <a:cubicBezTo>
                    <a:pt x="4739" y="322"/>
                    <a:pt x="4906" y="489"/>
                    <a:pt x="4906" y="679"/>
                  </a:cubicBezTo>
                  <a:lnTo>
                    <a:pt x="4906" y="3489"/>
                  </a:lnTo>
                  <a:cubicBezTo>
                    <a:pt x="4906" y="3692"/>
                    <a:pt x="4739" y="3846"/>
                    <a:pt x="4549" y="3846"/>
                  </a:cubicBezTo>
                  <a:lnTo>
                    <a:pt x="2787" y="3846"/>
                  </a:lnTo>
                  <a:cubicBezTo>
                    <a:pt x="2763" y="3846"/>
                    <a:pt x="2715" y="3870"/>
                    <a:pt x="2704" y="3882"/>
                  </a:cubicBezTo>
                  <a:lnTo>
                    <a:pt x="1132" y="5013"/>
                  </a:lnTo>
                  <a:lnTo>
                    <a:pt x="1370" y="4049"/>
                  </a:lnTo>
                  <a:cubicBezTo>
                    <a:pt x="1394" y="4001"/>
                    <a:pt x="1370" y="3942"/>
                    <a:pt x="1346" y="3918"/>
                  </a:cubicBezTo>
                  <a:cubicBezTo>
                    <a:pt x="1310" y="3870"/>
                    <a:pt x="1275" y="3858"/>
                    <a:pt x="1215" y="3858"/>
                  </a:cubicBezTo>
                  <a:lnTo>
                    <a:pt x="691" y="3858"/>
                  </a:lnTo>
                  <a:cubicBezTo>
                    <a:pt x="501" y="3858"/>
                    <a:pt x="334" y="3692"/>
                    <a:pt x="334" y="3501"/>
                  </a:cubicBezTo>
                  <a:lnTo>
                    <a:pt x="334" y="679"/>
                  </a:lnTo>
                  <a:cubicBezTo>
                    <a:pt x="334" y="489"/>
                    <a:pt x="489" y="322"/>
                    <a:pt x="691" y="322"/>
                  </a:cubicBezTo>
                  <a:cubicBezTo>
                    <a:pt x="775" y="322"/>
                    <a:pt x="846" y="251"/>
                    <a:pt x="846" y="167"/>
                  </a:cubicBezTo>
                  <a:cubicBezTo>
                    <a:pt x="846" y="72"/>
                    <a:pt x="775" y="1"/>
                    <a:pt x="691" y="1"/>
                  </a:cubicBezTo>
                  <a:close/>
                </a:path>
              </a:pathLst>
            </a:custGeom>
            <a:grpFill/>
            <a:ln>
              <a:noFill/>
            </a:ln>
          </p:spPr>
          <p:txBody>
            <a:bodyPr spcFirstLastPara="1" wrap="square" lIns="115170" tIns="115170" rIns="115170" bIns="115170" anchor="ctr" anchorCtr="0">
              <a:noAutofit/>
            </a:bodyPr>
            <a:lstStyle/>
            <a:p>
              <a:pPr defTabSz="1151872">
                <a:defRPr/>
              </a:pPr>
              <a:endParaRPr lang="lv-LV" sz="2268">
                <a:solidFill>
                  <a:srgbClr val="262626"/>
                </a:solidFill>
                <a:latin typeface="Roboto"/>
                <a:cs typeface="Roboto"/>
              </a:endParaRPr>
            </a:p>
          </p:txBody>
        </p:sp>
      </p:grpSp>
      <p:grpSp>
        <p:nvGrpSpPr>
          <p:cNvPr id="21" name="Google Shape;5527;p60">
            <a:extLst>
              <a:ext uri="{FF2B5EF4-FFF2-40B4-BE49-F238E27FC236}">
                <a16:creationId xmlns="" xmlns:a16="http://schemas.microsoft.com/office/drawing/2014/main" id="{95DDF3B2-FB94-5BB9-ED6D-505E9837D60B}"/>
              </a:ext>
            </a:extLst>
          </p:cNvPr>
          <p:cNvGrpSpPr/>
          <p:nvPr/>
        </p:nvGrpSpPr>
        <p:grpSpPr>
          <a:xfrm>
            <a:off x="4708938" y="2848647"/>
            <a:ext cx="781552" cy="770601"/>
            <a:chOff x="5352728" y="1990239"/>
            <a:chExt cx="327091" cy="322508"/>
          </a:xfrm>
          <a:solidFill>
            <a:schemeClr val="bg2"/>
          </a:solidFill>
        </p:grpSpPr>
        <p:sp>
          <p:nvSpPr>
            <p:cNvPr id="22" name="Google Shape;5528;p60">
              <a:extLst>
                <a:ext uri="{FF2B5EF4-FFF2-40B4-BE49-F238E27FC236}">
                  <a16:creationId xmlns="" xmlns:a16="http://schemas.microsoft.com/office/drawing/2014/main" id="{14C8ED4E-2D0A-4D87-4919-402F720677E7}"/>
                </a:ext>
              </a:extLst>
            </p:cNvPr>
            <p:cNvSpPr/>
            <p:nvPr/>
          </p:nvSpPr>
          <p:spPr>
            <a:xfrm>
              <a:off x="5575935" y="2093297"/>
              <a:ext cx="103885" cy="217923"/>
            </a:xfrm>
            <a:custGeom>
              <a:avLst/>
              <a:gdLst/>
              <a:ahLst/>
              <a:cxnLst/>
              <a:rect l="l" t="t" r="r" b="b"/>
              <a:pathLst>
                <a:path w="3264" h="6847" extrusionOk="0">
                  <a:moveTo>
                    <a:pt x="1084" y="322"/>
                  </a:moveTo>
                  <a:cubicBezTo>
                    <a:pt x="1144" y="322"/>
                    <a:pt x="1203" y="358"/>
                    <a:pt x="1203" y="441"/>
                  </a:cubicBezTo>
                  <a:lnTo>
                    <a:pt x="1203" y="513"/>
                  </a:lnTo>
                  <a:lnTo>
                    <a:pt x="1203" y="1061"/>
                  </a:lnTo>
                  <a:cubicBezTo>
                    <a:pt x="1203" y="1156"/>
                    <a:pt x="1275" y="1227"/>
                    <a:pt x="1370" y="1227"/>
                  </a:cubicBezTo>
                  <a:cubicBezTo>
                    <a:pt x="1453" y="1227"/>
                    <a:pt x="1537" y="1156"/>
                    <a:pt x="1537" y="1061"/>
                  </a:cubicBezTo>
                  <a:lnTo>
                    <a:pt x="1537" y="537"/>
                  </a:lnTo>
                  <a:cubicBezTo>
                    <a:pt x="1549" y="513"/>
                    <a:pt x="1596" y="477"/>
                    <a:pt x="1632" y="477"/>
                  </a:cubicBezTo>
                  <a:lnTo>
                    <a:pt x="1656" y="477"/>
                  </a:lnTo>
                  <a:cubicBezTo>
                    <a:pt x="1715" y="477"/>
                    <a:pt x="1775" y="525"/>
                    <a:pt x="1775" y="596"/>
                  </a:cubicBezTo>
                  <a:lnTo>
                    <a:pt x="1775" y="632"/>
                  </a:lnTo>
                  <a:lnTo>
                    <a:pt x="1775" y="1061"/>
                  </a:lnTo>
                  <a:cubicBezTo>
                    <a:pt x="1775" y="1156"/>
                    <a:pt x="1846" y="1227"/>
                    <a:pt x="1930" y="1227"/>
                  </a:cubicBezTo>
                  <a:cubicBezTo>
                    <a:pt x="2025" y="1227"/>
                    <a:pt x="2096" y="1156"/>
                    <a:pt x="2096" y="1061"/>
                  </a:cubicBezTo>
                  <a:lnTo>
                    <a:pt x="2096" y="656"/>
                  </a:lnTo>
                  <a:cubicBezTo>
                    <a:pt x="2108" y="620"/>
                    <a:pt x="2156" y="596"/>
                    <a:pt x="2203" y="596"/>
                  </a:cubicBezTo>
                  <a:lnTo>
                    <a:pt x="2215" y="596"/>
                  </a:lnTo>
                  <a:cubicBezTo>
                    <a:pt x="2275" y="596"/>
                    <a:pt x="2334" y="644"/>
                    <a:pt x="2334" y="715"/>
                  </a:cubicBezTo>
                  <a:lnTo>
                    <a:pt x="2334" y="822"/>
                  </a:lnTo>
                  <a:lnTo>
                    <a:pt x="2334" y="1156"/>
                  </a:lnTo>
                  <a:cubicBezTo>
                    <a:pt x="2334" y="1239"/>
                    <a:pt x="2406" y="1311"/>
                    <a:pt x="2501" y="1311"/>
                  </a:cubicBezTo>
                  <a:cubicBezTo>
                    <a:pt x="2584" y="1311"/>
                    <a:pt x="2668" y="1239"/>
                    <a:pt x="2668" y="1156"/>
                  </a:cubicBezTo>
                  <a:lnTo>
                    <a:pt x="2668" y="822"/>
                  </a:lnTo>
                  <a:cubicBezTo>
                    <a:pt x="2668" y="763"/>
                    <a:pt x="2703" y="703"/>
                    <a:pt x="2787" y="703"/>
                  </a:cubicBezTo>
                  <a:lnTo>
                    <a:pt x="2799" y="703"/>
                  </a:lnTo>
                  <a:cubicBezTo>
                    <a:pt x="2858" y="703"/>
                    <a:pt x="2918" y="751"/>
                    <a:pt x="2918" y="822"/>
                  </a:cubicBezTo>
                  <a:lnTo>
                    <a:pt x="2918" y="1584"/>
                  </a:lnTo>
                  <a:lnTo>
                    <a:pt x="2918" y="1596"/>
                  </a:lnTo>
                  <a:cubicBezTo>
                    <a:pt x="2930" y="1787"/>
                    <a:pt x="2918" y="2346"/>
                    <a:pt x="2632" y="2596"/>
                  </a:cubicBezTo>
                  <a:cubicBezTo>
                    <a:pt x="2608" y="2620"/>
                    <a:pt x="2572" y="2668"/>
                    <a:pt x="2572" y="2715"/>
                  </a:cubicBezTo>
                  <a:lnTo>
                    <a:pt x="2572" y="3216"/>
                  </a:lnTo>
                  <a:lnTo>
                    <a:pt x="1025" y="3216"/>
                  </a:lnTo>
                  <a:lnTo>
                    <a:pt x="1025" y="2858"/>
                  </a:lnTo>
                  <a:cubicBezTo>
                    <a:pt x="1025" y="2823"/>
                    <a:pt x="1001" y="2763"/>
                    <a:pt x="965" y="2727"/>
                  </a:cubicBezTo>
                  <a:cubicBezTo>
                    <a:pt x="929" y="2727"/>
                    <a:pt x="394" y="2311"/>
                    <a:pt x="358" y="1870"/>
                  </a:cubicBezTo>
                  <a:cubicBezTo>
                    <a:pt x="346" y="1608"/>
                    <a:pt x="334" y="1287"/>
                    <a:pt x="417" y="1215"/>
                  </a:cubicBezTo>
                  <a:cubicBezTo>
                    <a:pt x="453" y="1189"/>
                    <a:pt x="496" y="1175"/>
                    <a:pt x="560" y="1175"/>
                  </a:cubicBezTo>
                  <a:cubicBezTo>
                    <a:pt x="581" y="1175"/>
                    <a:pt x="605" y="1177"/>
                    <a:pt x="632" y="1180"/>
                  </a:cubicBezTo>
                  <a:lnTo>
                    <a:pt x="632" y="1406"/>
                  </a:lnTo>
                  <a:cubicBezTo>
                    <a:pt x="632" y="1489"/>
                    <a:pt x="703" y="1572"/>
                    <a:pt x="787" y="1572"/>
                  </a:cubicBezTo>
                  <a:cubicBezTo>
                    <a:pt x="882" y="1572"/>
                    <a:pt x="953" y="1489"/>
                    <a:pt x="953" y="1406"/>
                  </a:cubicBezTo>
                  <a:lnTo>
                    <a:pt x="953" y="441"/>
                  </a:lnTo>
                  <a:cubicBezTo>
                    <a:pt x="953" y="382"/>
                    <a:pt x="1001" y="322"/>
                    <a:pt x="1072" y="322"/>
                  </a:cubicBezTo>
                  <a:close/>
                  <a:moveTo>
                    <a:pt x="2799" y="3537"/>
                  </a:moveTo>
                  <a:lnTo>
                    <a:pt x="2799" y="4037"/>
                  </a:lnTo>
                  <a:lnTo>
                    <a:pt x="751" y="4037"/>
                  </a:lnTo>
                  <a:lnTo>
                    <a:pt x="751" y="3537"/>
                  </a:lnTo>
                  <a:close/>
                  <a:moveTo>
                    <a:pt x="2799" y="4370"/>
                  </a:moveTo>
                  <a:lnTo>
                    <a:pt x="2799" y="6525"/>
                  </a:lnTo>
                  <a:lnTo>
                    <a:pt x="751" y="6525"/>
                  </a:lnTo>
                  <a:lnTo>
                    <a:pt x="751" y="4370"/>
                  </a:lnTo>
                  <a:close/>
                  <a:moveTo>
                    <a:pt x="1072" y="1"/>
                  </a:moveTo>
                  <a:cubicBezTo>
                    <a:pt x="834" y="1"/>
                    <a:pt x="644" y="203"/>
                    <a:pt x="644" y="429"/>
                  </a:cubicBezTo>
                  <a:lnTo>
                    <a:pt x="644" y="846"/>
                  </a:lnTo>
                  <a:cubicBezTo>
                    <a:pt x="621" y="845"/>
                    <a:pt x="600" y="844"/>
                    <a:pt x="579" y="844"/>
                  </a:cubicBezTo>
                  <a:cubicBezTo>
                    <a:pt x="433" y="844"/>
                    <a:pt x="321" y="880"/>
                    <a:pt x="227" y="953"/>
                  </a:cubicBezTo>
                  <a:cubicBezTo>
                    <a:pt x="1" y="1144"/>
                    <a:pt x="13" y="1525"/>
                    <a:pt x="48" y="1882"/>
                  </a:cubicBezTo>
                  <a:cubicBezTo>
                    <a:pt x="72" y="2370"/>
                    <a:pt x="525" y="2787"/>
                    <a:pt x="679" y="2930"/>
                  </a:cubicBezTo>
                  <a:lnTo>
                    <a:pt x="679" y="3216"/>
                  </a:lnTo>
                  <a:lnTo>
                    <a:pt x="596" y="3216"/>
                  </a:lnTo>
                  <a:cubicBezTo>
                    <a:pt x="513" y="3216"/>
                    <a:pt x="429" y="3287"/>
                    <a:pt x="429" y="3382"/>
                  </a:cubicBezTo>
                  <a:lnTo>
                    <a:pt x="429" y="4216"/>
                  </a:lnTo>
                  <a:lnTo>
                    <a:pt x="429" y="6692"/>
                  </a:lnTo>
                  <a:cubicBezTo>
                    <a:pt x="429" y="6775"/>
                    <a:pt x="513" y="6847"/>
                    <a:pt x="596" y="6847"/>
                  </a:cubicBezTo>
                  <a:lnTo>
                    <a:pt x="2977" y="6847"/>
                  </a:lnTo>
                  <a:cubicBezTo>
                    <a:pt x="3061" y="6847"/>
                    <a:pt x="3144" y="6775"/>
                    <a:pt x="3144" y="6692"/>
                  </a:cubicBezTo>
                  <a:lnTo>
                    <a:pt x="3144" y="4204"/>
                  </a:lnTo>
                  <a:lnTo>
                    <a:pt x="3144" y="3370"/>
                  </a:lnTo>
                  <a:cubicBezTo>
                    <a:pt x="3120" y="3275"/>
                    <a:pt x="3049" y="3204"/>
                    <a:pt x="2965" y="3204"/>
                  </a:cubicBezTo>
                  <a:lnTo>
                    <a:pt x="2858" y="3204"/>
                  </a:lnTo>
                  <a:lnTo>
                    <a:pt x="2858" y="2763"/>
                  </a:lnTo>
                  <a:cubicBezTo>
                    <a:pt x="3263" y="2358"/>
                    <a:pt x="3215" y="1644"/>
                    <a:pt x="3204" y="1549"/>
                  </a:cubicBezTo>
                  <a:lnTo>
                    <a:pt x="3204" y="810"/>
                  </a:lnTo>
                  <a:cubicBezTo>
                    <a:pt x="3204" y="572"/>
                    <a:pt x="3013" y="382"/>
                    <a:pt x="2763" y="382"/>
                  </a:cubicBezTo>
                  <a:lnTo>
                    <a:pt x="2751" y="382"/>
                  </a:lnTo>
                  <a:cubicBezTo>
                    <a:pt x="2680" y="382"/>
                    <a:pt x="2608" y="394"/>
                    <a:pt x="2549" y="441"/>
                  </a:cubicBezTo>
                  <a:cubicBezTo>
                    <a:pt x="2465" y="334"/>
                    <a:pt x="2334" y="275"/>
                    <a:pt x="2203" y="275"/>
                  </a:cubicBezTo>
                  <a:lnTo>
                    <a:pt x="2191" y="275"/>
                  </a:lnTo>
                  <a:cubicBezTo>
                    <a:pt x="2120" y="275"/>
                    <a:pt x="2037" y="287"/>
                    <a:pt x="1977" y="322"/>
                  </a:cubicBezTo>
                  <a:cubicBezTo>
                    <a:pt x="1906" y="227"/>
                    <a:pt x="1787" y="168"/>
                    <a:pt x="1656" y="168"/>
                  </a:cubicBezTo>
                  <a:lnTo>
                    <a:pt x="1632" y="168"/>
                  </a:lnTo>
                  <a:cubicBezTo>
                    <a:pt x="1572" y="168"/>
                    <a:pt x="1525" y="179"/>
                    <a:pt x="1453" y="203"/>
                  </a:cubicBezTo>
                  <a:cubicBezTo>
                    <a:pt x="1382" y="84"/>
                    <a:pt x="1251" y="1"/>
                    <a:pt x="1084" y="1"/>
                  </a:cubicBezTo>
                  <a:close/>
                </a:path>
              </a:pathLst>
            </a:custGeom>
            <a:grpFill/>
            <a:ln>
              <a:noFill/>
            </a:ln>
          </p:spPr>
          <p:txBody>
            <a:bodyPr spcFirstLastPara="1" wrap="square" lIns="115170" tIns="115170" rIns="115170" bIns="115170" anchor="ctr" anchorCtr="0">
              <a:noAutofit/>
            </a:bodyPr>
            <a:lstStyle/>
            <a:p>
              <a:pPr defTabSz="1151872">
                <a:defRPr/>
              </a:pPr>
              <a:endParaRPr lang="lv-LV" sz="2268">
                <a:solidFill>
                  <a:srgbClr val="262626"/>
                </a:solidFill>
                <a:latin typeface="Roboto"/>
                <a:cs typeface="Roboto"/>
              </a:endParaRPr>
            </a:p>
          </p:txBody>
        </p:sp>
        <p:sp>
          <p:nvSpPr>
            <p:cNvPr id="23" name="Google Shape;5529;p60">
              <a:extLst>
                <a:ext uri="{FF2B5EF4-FFF2-40B4-BE49-F238E27FC236}">
                  <a16:creationId xmlns="" xmlns:a16="http://schemas.microsoft.com/office/drawing/2014/main" id="{D73F7D3B-81B3-4507-C472-BBDFA7E9255E}"/>
                </a:ext>
              </a:extLst>
            </p:cNvPr>
            <p:cNvSpPr/>
            <p:nvPr/>
          </p:nvSpPr>
          <p:spPr>
            <a:xfrm>
              <a:off x="5426250" y="1990239"/>
              <a:ext cx="191029" cy="322508"/>
            </a:xfrm>
            <a:custGeom>
              <a:avLst/>
              <a:gdLst/>
              <a:ahLst/>
              <a:cxnLst/>
              <a:rect l="l" t="t" r="r" b="b"/>
              <a:pathLst>
                <a:path w="6002" h="10133" extrusionOk="0">
                  <a:moveTo>
                    <a:pt x="584" y="298"/>
                  </a:moveTo>
                  <a:lnTo>
                    <a:pt x="977" y="322"/>
                  </a:lnTo>
                  <a:lnTo>
                    <a:pt x="870" y="584"/>
                  </a:lnTo>
                  <a:lnTo>
                    <a:pt x="584" y="298"/>
                  </a:lnTo>
                  <a:close/>
                  <a:moveTo>
                    <a:pt x="1299" y="381"/>
                  </a:moveTo>
                  <a:lnTo>
                    <a:pt x="2322" y="810"/>
                  </a:lnTo>
                  <a:lnTo>
                    <a:pt x="2203" y="1239"/>
                  </a:lnTo>
                  <a:lnTo>
                    <a:pt x="1120" y="774"/>
                  </a:lnTo>
                  <a:lnTo>
                    <a:pt x="1299" y="381"/>
                  </a:lnTo>
                  <a:close/>
                  <a:moveTo>
                    <a:pt x="4739" y="1834"/>
                  </a:moveTo>
                  <a:lnTo>
                    <a:pt x="5097" y="1977"/>
                  </a:lnTo>
                  <a:lnTo>
                    <a:pt x="4918" y="2382"/>
                  </a:lnTo>
                  <a:lnTo>
                    <a:pt x="4620" y="2263"/>
                  </a:lnTo>
                  <a:cubicBezTo>
                    <a:pt x="4632" y="2251"/>
                    <a:pt x="4632" y="2227"/>
                    <a:pt x="4632" y="2227"/>
                  </a:cubicBezTo>
                  <a:lnTo>
                    <a:pt x="4739" y="1834"/>
                  </a:lnTo>
                  <a:close/>
                  <a:moveTo>
                    <a:pt x="5406" y="2108"/>
                  </a:moveTo>
                  <a:lnTo>
                    <a:pt x="5585" y="2191"/>
                  </a:lnTo>
                  <a:cubicBezTo>
                    <a:pt x="5609" y="2203"/>
                    <a:pt x="5632" y="2215"/>
                    <a:pt x="5644" y="2251"/>
                  </a:cubicBezTo>
                  <a:cubicBezTo>
                    <a:pt x="5656" y="2274"/>
                    <a:pt x="5656" y="2298"/>
                    <a:pt x="5644" y="2322"/>
                  </a:cubicBezTo>
                  <a:lnTo>
                    <a:pt x="5549" y="2524"/>
                  </a:lnTo>
                  <a:cubicBezTo>
                    <a:pt x="5537" y="2560"/>
                    <a:pt x="5525" y="2572"/>
                    <a:pt x="5490" y="2584"/>
                  </a:cubicBezTo>
                  <a:cubicBezTo>
                    <a:pt x="5478" y="2590"/>
                    <a:pt x="5463" y="2593"/>
                    <a:pt x="5449" y="2593"/>
                  </a:cubicBezTo>
                  <a:cubicBezTo>
                    <a:pt x="5436" y="2593"/>
                    <a:pt x="5424" y="2590"/>
                    <a:pt x="5418" y="2584"/>
                  </a:cubicBezTo>
                  <a:lnTo>
                    <a:pt x="5228" y="2513"/>
                  </a:lnTo>
                  <a:lnTo>
                    <a:pt x="5406" y="2108"/>
                  </a:lnTo>
                  <a:close/>
                  <a:moveTo>
                    <a:pt x="2906" y="405"/>
                  </a:moveTo>
                  <a:cubicBezTo>
                    <a:pt x="2930" y="405"/>
                    <a:pt x="2965" y="429"/>
                    <a:pt x="2977" y="441"/>
                  </a:cubicBezTo>
                  <a:cubicBezTo>
                    <a:pt x="2989" y="477"/>
                    <a:pt x="2989" y="500"/>
                    <a:pt x="2989" y="536"/>
                  </a:cubicBezTo>
                  <a:lnTo>
                    <a:pt x="2977" y="608"/>
                  </a:lnTo>
                  <a:lnTo>
                    <a:pt x="2787" y="1262"/>
                  </a:lnTo>
                  <a:cubicBezTo>
                    <a:pt x="2751" y="1358"/>
                    <a:pt x="2811" y="1441"/>
                    <a:pt x="2882" y="1453"/>
                  </a:cubicBezTo>
                  <a:lnTo>
                    <a:pt x="2930" y="1453"/>
                  </a:lnTo>
                  <a:cubicBezTo>
                    <a:pt x="3001" y="1453"/>
                    <a:pt x="3061" y="1417"/>
                    <a:pt x="3084" y="1334"/>
                  </a:cubicBezTo>
                  <a:lnTo>
                    <a:pt x="3263" y="703"/>
                  </a:lnTo>
                  <a:cubicBezTo>
                    <a:pt x="3287" y="667"/>
                    <a:pt x="3335" y="655"/>
                    <a:pt x="3382" y="655"/>
                  </a:cubicBezTo>
                  <a:lnTo>
                    <a:pt x="3394" y="655"/>
                  </a:lnTo>
                  <a:cubicBezTo>
                    <a:pt x="3418" y="655"/>
                    <a:pt x="3454" y="679"/>
                    <a:pt x="3465" y="703"/>
                  </a:cubicBezTo>
                  <a:cubicBezTo>
                    <a:pt x="3477" y="727"/>
                    <a:pt x="3477" y="762"/>
                    <a:pt x="3477" y="786"/>
                  </a:cubicBezTo>
                  <a:lnTo>
                    <a:pt x="3323" y="1358"/>
                  </a:lnTo>
                  <a:cubicBezTo>
                    <a:pt x="3287" y="1441"/>
                    <a:pt x="3346" y="1536"/>
                    <a:pt x="3418" y="1548"/>
                  </a:cubicBezTo>
                  <a:lnTo>
                    <a:pt x="3465" y="1548"/>
                  </a:lnTo>
                  <a:cubicBezTo>
                    <a:pt x="3537" y="1548"/>
                    <a:pt x="3596" y="1501"/>
                    <a:pt x="3620" y="1429"/>
                  </a:cubicBezTo>
                  <a:lnTo>
                    <a:pt x="3763" y="905"/>
                  </a:lnTo>
                  <a:cubicBezTo>
                    <a:pt x="3794" y="885"/>
                    <a:pt x="3825" y="855"/>
                    <a:pt x="3863" y="855"/>
                  </a:cubicBezTo>
                  <a:cubicBezTo>
                    <a:pt x="3869" y="855"/>
                    <a:pt x="3876" y="856"/>
                    <a:pt x="3882" y="858"/>
                  </a:cubicBezTo>
                  <a:lnTo>
                    <a:pt x="3894" y="858"/>
                  </a:lnTo>
                  <a:cubicBezTo>
                    <a:pt x="3954" y="881"/>
                    <a:pt x="4001" y="941"/>
                    <a:pt x="3989" y="1000"/>
                  </a:cubicBezTo>
                  <a:lnTo>
                    <a:pt x="3954" y="1096"/>
                  </a:lnTo>
                  <a:lnTo>
                    <a:pt x="3823" y="1536"/>
                  </a:lnTo>
                  <a:cubicBezTo>
                    <a:pt x="3799" y="1620"/>
                    <a:pt x="3835" y="1703"/>
                    <a:pt x="3930" y="1739"/>
                  </a:cubicBezTo>
                  <a:lnTo>
                    <a:pt x="3977" y="1739"/>
                  </a:lnTo>
                  <a:cubicBezTo>
                    <a:pt x="4049" y="1739"/>
                    <a:pt x="4108" y="1691"/>
                    <a:pt x="4120" y="1620"/>
                  </a:cubicBezTo>
                  <a:lnTo>
                    <a:pt x="4251" y="1167"/>
                  </a:lnTo>
                  <a:cubicBezTo>
                    <a:pt x="4272" y="1115"/>
                    <a:pt x="4320" y="1082"/>
                    <a:pt x="4371" y="1082"/>
                  </a:cubicBezTo>
                  <a:cubicBezTo>
                    <a:pt x="4379" y="1082"/>
                    <a:pt x="4386" y="1082"/>
                    <a:pt x="4394" y="1084"/>
                  </a:cubicBezTo>
                  <a:lnTo>
                    <a:pt x="4406" y="1084"/>
                  </a:lnTo>
                  <a:cubicBezTo>
                    <a:pt x="4466" y="1096"/>
                    <a:pt x="4513" y="1155"/>
                    <a:pt x="4489" y="1215"/>
                  </a:cubicBezTo>
                  <a:lnTo>
                    <a:pt x="4251" y="2084"/>
                  </a:lnTo>
                  <a:lnTo>
                    <a:pt x="4251" y="2096"/>
                  </a:lnTo>
                  <a:cubicBezTo>
                    <a:pt x="4323" y="2191"/>
                    <a:pt x="4216" y="2870"/>
                    <a:pt x="3811" y="3084"/>
                  </a:cubicBezTo>
                  <a:cubicBezTo>
                    <a:pt x="3751" y="3108"/>
                    <a:pt x="3727" y="3167"/>
                    <a:pt x="3727" y="3227"/>
                  </a:cubicBezTo>
                  <a:lnTo>
                    <a:pt x="3727" y="3715"/>
                  </a:lnTo>
                  <a:lnTo>
                    <a:pt x="2192" y="3715"/>
                  </a:lnTo>
                  <a:lnTo>
                    <a:pt x="2192" y="2941"/>
                  </a:lnTo>
                  <a:cubicBezTo>
                    <a:pt x="2192" y="2905"/>
                    <a:pt x="2180" y="2870"/>
                    <a:pt x="2144" y="2846"/>
                  </a:cubicBezTo>
                  <a:cubicBezTo>
                    <a:pt x="2144" y="2846"/>
                    <a:pt x="1715" y="2310"/>
                    <a:pt x="1787" y="1870"/>
                  </a:cubicBezTo>
                  <a:cubicBezTo>
                    <a:pt x="1822" y="1739"/>
                    <a:pt x="1834" y="1572"/>
                    <a:pt x="1870" y="1453"/>
                  </a:cubicBezTo>
                  <a:lnTo>
                    <a:pt x="2168" y="1572"/>
                  </a:lnTo>
                  <a:cubicBezTo>
                    <a:pt x="2192" y="1620"/>
                    <a:pt x="2239" y="1667"/>
                    <a:pt x="2275" y="1679"/>
                  </a:cubicBezTo>
                  <a:cubicBezTo>
                    <a:pt x="2294" y="1686"/>
                    <a:pt x="2312" y="1690"/>
                    <a:pt x="2330" y="1690"/>
                  </a:cubicBezTo>
                  <a:cubicBezTo>
                    <a:pt x="2401" y="1690"/>
                    <a:pt x="2456" y="1636"/>
                    <a:pt x="2465" y="1560"/>
                  </a:cubicBezTo>
                  <a:lnTo>
                    <a:pt x="2751" y="489"/>
                  </a:lnTo>
                  <a:cubicBezTo>
                    <a:pt x="2751" y="465"/>
                    <a:pt x="2787" y="429"/>
                    <a:pt x="2799" y="417"/>
                  </a:cubicBezTo>
                  <a:cubicBezTo>
                    <a:pt x="2834" y="405"/>
                    <a:pt x="2858" y="405"/>
                    <a:pt x="2882" y="405"/>
                  </a:cubicBezTo>
                  <a:close/>
                  <a:moveTo>
                    <a:pt x="3942" y="4048"/>
                  </a:moveTo>
                  <a:lnTo>
                    <a:pt x="3942" y="4549"/>
                  </a:lnTo>
                  <a:lnTo>
                    <a:pt x="1894" y="4549"/>
                  </a:lnTo>
                  <a:lnTo>
                    <a:pt x="1894" y="4048"/>
                  </a:lnTo>
                  <a:close/>
                  <a:moveTo>
                    <a:pt x="191" y="0"/>
                  </a:moveTo>
                  <a:cubicBezTo>
                    <a:pt x="120" y="0"/>
                    <a:pt x="60" y="24"/>
                    <a:pt x="36" y="84"/>
                  </a:cubicBezTo>
                  <a:cubicBezTo>
                    <a:pt x="1" y="143"/>
                    <a:pt x="13" y="227"/>
                    <a:pt x="60" y="262"/>
                  </a:cubicBezTo>
                  <a:lnTo>
                    <a:pt x="822" y="1012"/>
                  </a:lnTo>
                  <a:lnTo>
                    <a:pt x="834" y="1024"/>
                  </a:lnTo>
                  <a:lnTo>
                    <a:pt x="846" y="1024"/>
                  </a:lnTo>
                  <a:cubicBezTo>
                    <a:pt x="870" y="1036"/>
                    <a:pt x="894" y="1060"/>
                    <a:pt x="906" y="1060"/>
                  </a:cubicBezTo>
                  <a:lnTo>
                    <a:pt x="1596" y="1358"/>
                  </a:lnTo>
                  <a:cubicBezTo>
                    <a:pt x="1549" y="1501"/>
                    <a:pt x="1501" y="1679"/>
                    <a:pt x="1489" y="1846"/>
                  </a:cubicBezTo>
                  <a:cubicBezTo>
                    <a:pt x="1406" y="2346"/>
                    <a:pt x="1763" y="2870"/>
                    <a:pt x="1870" y="3036"/>
                  </a:cubicBezTo>
                  <a:lnTo>
                    <a:pt x="1870" y="3763"/>
                  </a:lnTo>
                  <a:lnTo>
                    <a:pt x="1739" y="3763"/>
                  </a:lnTo>
                  <a:cubicBezTo>
                    <a:pt x="1656" y="3763"/>
                    <a:pt x="1572" y="3834"/>
                    <a:pt x="1572" y="3929"/>
                  </a:cubicBezTo>
                  <a:lnTo>
                    <a:pt x="1572" y="4763"/>
                  </a:lnTo>
                  <a:lnTo>
                    <a:pt x="1572" y="9966"/>
                  </a:lnTo>
                  <a:cubicBezTo>
                    <a:pt x="1572" y="10061"/>
                    <a:pt x="1656" y="10133"/>
                    <a:pt x="1739" y="10133"/>
                  </a:cubicBezTo>
                  <a:lnTo>
                    <a:pt x="4120" y="10133"/>
                  </a:lnTo>
                  <a:cubicBezTo>
                    <a:pt x="4216" y="10133"/>
                    <a:pt x="4287" y="10061"/>
                    <a:pt x="4287" y="9966"/>
                  </a:cubicBezTo>
                  <a:lnTo>
                    <a:pt x="4287" y="5942"/>
                  </a:lnTo>
                  <a:cubicBezTo>
                    <a:pt x="4287" y="5846"/>
                    <a:pt x="4216" y="5775"/>
                    <a:pt x="4120" y="5775"/>
                  </a:cubicBezTo>
                  <a:cubicBezTo>
                    <a:pt x="4037" y="5775"/>
                    <a:pt x="3954" y="5846"/>
                    <a:pt x="3954" y="5942"/>
                  </a:cubicBezTo>
                  <a:lnTo>
                    <a:pt x="3954" y="9811"/>
                  </a:lnTo>
                  <a:lnTo>
                    <a:pt x="1906" y="9811"/>
                  </a:lnTo>
                  <a:lnTo>
                    <a:pt x="1906" y="4930"/>
                  </a:lnTo>
                  <a:lnTo>
                    <a:pt x="3954" y="4930"/>
                  </a:lnTo>
                  <a:lnTo>
                    <a:pt x="3954" y="5191"/>
                  </a:lnTo>
                  <a:lnTo>
                    <a:pt x="3954" y="5370"/>
                  </a:lnTo>
                  <a:cubicBezTo>
                    <a:pt x="3954" y="5465"/>
                    <a:pt x="4037" y="5537"/>
                    <a:pt x="4120" y="5537"/>
                  </a:cubicBezTo>
                  <a:cubicBezTo>
                    <a:pt x="4216" y="5537"/>
                    <a:pt x="4287" y="5465"/>
                    <a:pt x="4287" y="5370"/>
                  </a:cubicBezTo>
                  <a:lnTo>
                    <a:pt x="4287" y="5191"/>
                  </a:lnTo>
                  <a:lnTo>
                    <a:pt x="4287" y="4715"/>
                  </a:lnTo>
                  <a:lnTo>
                    <a:pt x="4287" y="3882"/>
                  </a:lnTo>
                  <a:cubicBezTo>
                    <a:pt x="4287" y="3787"/>
                    <a:pt x="4216" y="3715"/>
                    <a:pt x="4120" y="3715"/>
                  </a:cubicBezTo>
                  <a:lnTo>
                    <a:pt x="4049" y="3715"/>
                  </a:lnTo>
                  <a:lnTo>
                    <a:pt x="4049" y="3298"/>
                  </a:lnTo>
                  <a:cubicBezTo>
                    <a:pt x="4323" y="3120"/>
                    <a:pt x="4466" y="2810"/>
                    <a:pt x="4549" y="2572"/>
                  </a:cubicBezTo>
                  <a:lnTo>
                    <a:pt x="5299" y="2882"/>
                  </a:lnTo>
                  <a:cubicBezTo>
                    <a:pt x="5359" y="2917"/>
                    <a:pt x="5406" y="2917"/>
                    <a:pt x="5466" y="2917"/>
                  </a:cubicBezTo>
                  <a:cubicBezTo>
                    <a:pt x="5525" y="2917"/>
                    <a:pt x="5561" y="2905"/>
                    <a:pt x="5621" y="2882"/>
                  </a:cubicBezTo>
                  <a:cubicBezTo>
                    <a:pt x="5728" y="2846"/>
                    <a:pt x="5823" y="2763"/>
                    <a:pt x="5859" y="2667"/>
                  </a:cubicBezTo>
                  <a:lnTo>
                    <a:pt x="5954" y="2453"/>
                  </a:lnTo>
                  <a:cubicBezTo>
                    <a:pt x="6002" y="2346"/>
                    <a:pt x="6002" y="2227"/>
                    <a:pt x="5954" y="2132"/>
                  </a:cubicBezTo>
                  <a:cubicBezTo>
                    <a:pt x="5906" y="2024"/>
                    <a:pt x="5835" y="1929"/>
                    <a:pt x="5728" y="1893"/>
                  </a:cubicBezTo>
                  <a:lnTo>
                    <a:pt x="4847" y="1512"/>
                  </a:lnTo>
                  <a:lnTo>
                    <a:pt x="4894" y="1370"/>
                  </a:lnTo>
                  <a:cubicBezTo>
                    <a:pt x="4930" y="1251"/>
                    <a:pt x="4906" y="1131"/>
                    <a:pt x="4835" y="1036"/>
                  </a:cubicBezTo>
                  <a:cubicBezTo>
                    <a:pt x="4775" y="941"/>
                    <a:pt x="4668" y="881"/>
                    <a:pt x="4573" y="846"/>
                  </a:cubicBezTo>
                  <a:lnTo>
                    <a:pt x="4549" y="846"/>
                  </a:lnTo>
                  <a:cubicBezTo>
                    <a:pt x="4513" y="840"/>
                    <a:pt x="4478" y="837"/>
                    <a:pt x="4442" y="837"/>
                  </a:cubicBezTo>
                  <a:cubicBezTo>
                    <a:pt x="4406" y="837"/>
                    <a:pt x="4370" y="840"/>
                    <a:pt x="4335" y="846"/>
                  </a:cubicBezTo>
                  <a:cubicBezTo>
                    <a:pt x="4275" y="727"/>
                    <a:pt x="4168" y="643"/>
                    <a:pt x="4037" y="608"/>
                  </a:cubicBezTo>
                  <a:lnTo>
                    <a:pt x="4013" y="608"/>
                  </a:lnTo>
                  <a:cubicBezTo>
                    <a:pt x="3977" y="602"/>
                    <a:pt x="3942" y="599"/>
                    <a:pt x="3907" y="599"/>
                  </a:cubicBezTo>
                  <a:cubicBezTo>
                    <a:pt x="3873" y="599"/>
                    <a:pt x="3841" y="602"/>
                    <a:pt x="3811" y="608"/>
                  </a:cubicBezTo>
                  <a:cubicBezTo>
                    <a:pt x="3811" y="596"/>
                    <a:pt x="3799" y="596"/>
                    <a:pt x="3799" y="584"/>
                  </a:cubicBezTo>
                  <a:cubicBezTo>
                    <a:pt x="3739" y="477"/>
                    <a:pt x="3632" y="417"/>
                    <a:pt x="3525" y="381"/>
                  </a:cubicBezTo>
                  <a:lnTo>
                    <a:pt x="3513" y="381"/>
                  </a:lnTo>
                  <a:cubicBezTo>
                    <a:pt x="3483" y="375"/>
                    <a:pt x="3454" y="372"/>
                    <a:pt x="3424" y="372"/>
                  </a:cubicBezTo>
                  <a:cubicBezTo>
                    <a:pt x="3394" y="372"/>
                    <a:pt x="3364" y="375"/>
                    <a:pt x="3335" y="381"/>
                  </a:cubicBezTo>
                  <a:cubicBezTo>
                    <a:pt x="3323" y="358"/>
                    <a:pt x="3299" y="322"/>
                    <a:pt x="3287" y="310"/>
                  </a:cubicBezTo>
                  <a:cubicBezTo>
                    <a:pt x="3227" y="203"/>
                    <a:pt x="3120" y="143"/>
                    <a:pt x="3025" y="119"/>
                  </a:cubicBezTo>
                  <a:lnTo>
                    <a:pt x="3001" y="119"/>
                  </a:lnTo>
                  <a:cubicBezTo>
                    <a:pt x="2964" y="108"/>
                    <a:pt x="2927" y="103"/>
                    <a:pt x="2892" y="103"/>
                  </a:cubicBezTo>
                  <a:cubicBezTo>
                    <a:pt x="2812" y="103"/>
                    <a:pt x="2737" y="130"/>
                    <a:pt x="2680" y="179"/>
                  </a:cubicBezTo>
                  <a:cubicBezTo>
                    <a:pt x="2573" y="238"/>
                    <a:pt x="2513" y="346"/>
                    <a:pt x="2489" y="441"/>
                  </a:cubicBezTo>
                  <a:lnTo>
                    <a:pt x="2453" y="548"/>
                  </a:lnTo>
                  <a:lnTo>
                    <a:pt x="1322" y="72"/>
                  </a:lnTo>
                  <a:lnTo>
                    <a:pt x="1263" y="72"/>
                  </a:lnTo>
                  <a:lnTo>
                    <a:pt x="191" y="0"/>
                  </a:lnTo>
                  <a:close/>
                </a:path>
              </a:pathLst>
            </a:custGeom>
            <a:grpFill/>
            <a:ln>
              <a:noFill/>
            </a:ln>
          </p:spPr>
          <p:txBody>
            <a:bodyPr spcFirstLastPara="1" wrap="square" lIns="115170" tIns="115170" rIns="115170" bIns="115170" anchor="ctr" anchorCtr="0">
              <a:noAutofit/>
            </a:bodyPr>
            <a:lstStyle/>
            <a:p>
              <a:pPr defTabSz="1151872">
                <a:defRPr/>
              </a:pPr>
              <a:endParaRPr lang="lv-LV" sz="2268">
                <a:solidFill>
                  <a:srgbClr val="262626"/>
                </a:solidFill>
                <a:latin typeface="Roboto"/>
                <a:cs typeface="Roboto"/>
              </a:endParaRPr>
            </a:p>
          </p:txBody>
        </p:sp>
        <p:sp>
          <p:nvSpPr>
            <p:cNvPr id="24" name="Google Shape;5530;p60">
              <a:extLst>
                <a:ext uri="{FF2B5EF4-FFF2-40B4-BE49-F238E27FC236}">
                  <a16:creationId xmlns="" xmlns:a16="http://schemas.microsoft.com/office/drawing/2014/main" id="{5FE697CB-4A96-156B-C04F-97AD6CEF097A}"/>
                </a:ext>
              </a:extLst>
            </p:cNvPr>
            <p:cNvSpPr/>
            <p:nvPr/>
          </p:nvSpPr>
          <p:spPr>
            <a:xfrm>
              <a:off x="5352728" y="2121719"/>
              <a:ext cx="103503" cy="189501"/>
            </a:xfrm>
            <a:custGeom>
              <a:avLst/>
              <a:gdLst/>
              <a:ahLst/>
              <a:cxnLst/>
              <a:rect l="l" t="t" r="r" b="b"/>
              <a:pathLst>
                <a:path w="3252" h="5954" extrusionOk="0">
                  <a:moveTo>
                    <a:pt x="1073" y="322"/>
                  </a:moveTo>
                  <a:cubicBezTo>
                    <a:pt x="1132" y="322"/>
                    <a:pt x="1192" y="358"/>
                    <a:pt x="1192" y="441"/>
                  </a:cubicBezTo>
                  <a:lnTo>
                    <a:pt x="1192" y="513"/>
                  </a:lnTo>
                  <a:lnTo>
                    <a:pt x="1192" y="1060"/>
                  </a:lnTo>
                  <a:cubicBezTo>
                    <a:pt x="1192" y="1156"/>
                    <a:pt x="1263" y="1227"/>
                    <a:pt x="1358" y="1227"/>
                  </a:cubicBezTo>
                  <a:cubicBezTo>
                    <a:pt x="1442" y="1227"/>
                    <a:pt x="1525" y="1156"/>
                    <a:pt x="1525" y="1060"/>
                  </a:cubicBezTo>
                  <a:lnTo>
                    <a:pt x="1525" y="537"/>
                  </a:lnTo>
                  <a:cubicBezTo>
                    <a:pt x="1537" y="513"/>
                    <a:pt x="1584" y="477"/>
                    <a:pt x="1620" y="477"/>
                  </a:cubicBezTo>
                  <a:lnTo>
                    <a:pt x="1644" y="477"/>
                  </a:lnTo>
                  <a:cubicBezTo>
                    <a:pt x="1704" y="477"/>
                    <a:pt x="1763" y="525"/>
                    <a:pt x="1763" y="596"/>
                  </a:cubicBezTo>
                  <a:lnTo>
                    <a:pt x="1763" y="632"/>
                  </a:lnTo>
                  <a:lnTo>
                    <a:pt x="1763" y="1060"/>
                  </a:lnTo>
                  <a:cubicBezTo>
                    <a:pt x="1763" y="1156"/>
                    <a:pt x="1835" y="1227"/>
                    <a:pt x="1918" y="1227"/>
                  </a:cubicBezTo>
                  <a:cubicBezTo>
                    <a:pt x="2013" y="1227"/>
                    <a:pt x="2085" y="1156"/>
                    <a:pt x="2085" y="1060"/>
                  </a:cubicBezTo>
                  <a:lnTo>
                    <a:pt x="2085" y="656"/>
                  </a:lnTo>
                  <a:cubicBezTo>
                    <a:pt x="2096" y="620"/>
                    <a:pt x="2144" y="596"/>
                    <a:pt x="2192" y="596"/>
                  </a:cubicBezTo>
                  <a:lnTo>
                    <a:pt x="2204" y="596"/>
                  </a:lnTo>
                  <a:cubicBezTo>
                    <a:pt x="2263" y="596"/>
                    <a:pt x="2323" y="644"/>
                    <a:pt x="2323" y="715"/>
                  </a:cubicBezTo>
                  <a:lnTo>
                    <a:pt x="2323" y="822"/>
                  </a:lnTo>
                  <a:lnTo>
                    <a:pt x="2323" y="1156"/>
                  </a:lnTo>
                  <a:cubicBezTo>
                    <a:pt x="2323" y="1239"/>
                    <a:pt x="2394" y="1311"/>
                    <a:pt x="2489" y="1311"/>
                  </a:cubicBezTo>
                  <a:cubicBezTo>
                    <a:pt x="2573" y="1311"/>
                    <a:pt x="2656" y="1239"/>
                    <a:pt x="2656" y="1156"/>
                  </a:cubicBezTo>
                  <a:lnTo>
                    <a:pt x="2656" y="822"/>
                  </a:lnTo>
                  <a:cubicBezTo>
                    <a:pt x="2656" y="763"/>
                    <a:pt x="2692" y="703"/>
                    <a:pt x="2775" y="703"/>
                  </a:cubicBezTo>
                  <a:lnTo>
                    <a:pt x="2787" y="703"/>
                  </a:lnTo>
                  <a:cubicBezTo>
                    <a:pt x="2847" y="703"/>
                    <a:pt x="2906" y="751"/>
                    <a:pt x="2906" y="822"/>
                  </a:cubicBezTo>
                  <a:lnTo>
                    <a:pt x="2906" y="1584"/>
                  </a:lnTo>
                  <a:lnTo>
                    <a:pt x="2906" y="1596"/>
                  </a:lnTo>
                  <a:cubicBezTo>
                    <a:pt x="2894" y="1775"/>
                    <a:pt x="2882" y="2323"/>
                    <a:pt x="2597" y="2584"/>
                  </a:cubicBezTo>
                  <a:cubicBezTo>
                    <a:pt x="2561" y="2608"/>
                    <a:pt x="2537" y="2656"/>
                    <a:pt x="2537" y="2704"/>
                  </a:cubicBezTo>
                  <a:lnTo>
                    <a:pt x="2537" y="3204"/>
                  </a:lnTo>
                  <a:lnTo>
                    <a:pt x="989" y="3204"/>
                  </a:lnTo>
                  <a:lnTo>
                    <a:pt x="989" y="2846"/>
                  </a:lnTo>
                  <a:cubicBezTo>
                    <a:pt x="989" y="2799"/>
                    <a:pt x="953" y="2739"/>
                    <a:pt x="930" y="2715"/>
                  </a:cubicBezTo>
                  <a:cubicBezTo>
                    <a:pt x="775" y="2596"/>
                    <a:pt x="370" y="2227"/>
                    <a:pt x="346" y="1846"/>
                  </a:cubicBezTo>
                  <a:cubicBezTo>
                    <a:pt x="334" y="1596"/>
                    <a:pt x="311" y="1275"/>
                    <a:pt x="406" y="1191"/>
                  </a:cubicBezTo>
                  <a:cubicBezTo>
                    <a:pt x="441" y="1174"/>
                    <a:pt x="482" y="1163"/>
                    <a:pt x="539" y="1163"/>
                  </a:cubicBezTo>
                  <a:cubicBezTo>
                    <a:pt x="560" y="1163"/>
                    <a:pt x="583" y="1164"/>
                    <a:pt x="608" y="1168"/>
                  </a:cubicBezTo>
                  <a:lnTo>
                    <a:pt x="608" y="1394"/>
                  </a:lnTo>
                  <a:cubicBezTo>
                    <a:pt x="608" y="1477"/>
                    <a:pt x="692" y="1549"/>
                    <a:pt x="775" y="1549"/>
                  </a:cubicBezTo>
                  <a:cubicBezTo>
                    <a:pt x="870" y="1549"/>
                    <a:pt x="942" y="1477"/>
                    <a:pt x="942" y="1394"/>
                  </a:cubicBezTo>
                  <a:lnTo>
                    <a:pt x="942" y="441"/>
                  </a:lnTo>
                  <a:cubicBezTo>
                    <a:pt x="942" y="382"/>
                    <a:pt x="989" y="322"/>
                    <a:pt x="1061" y="322"/>
                  </a:cubicBezTo>
                  <a:close/>
                  <a:moveTo>
                    <a:pt x="2799" y="3537"/>
                  </a:moveTo>
                  <a:lnTo>
                    <a:pt x="2799" y="4037"/>
                  </a:lnTo>
                  <a:lnTo>
                    <a:pt x="751" y="4037"/>
                  </a:lnTo>
                  <a:lnTo>
                    <a:pt x="751" y="3537"/>
                  </a:lnTo>
                  <a:close/>
                  <a:moveTo>
                    <a:pt x="2799" y="4347"/>
                  </a:moveTo>
                  <a:lnTo>
                    <a:pt x="2799" y="5632"/>
                  </a:lnTo>
                  <a:lnTo>
                    <a:pt x="751" y="5632"/>
                  </a:lnTo>
                  <a:lnTo>
                    <a:pt x="751" y="4347"/>
                  </a:lnTo>
                  <a:close/>
                  <a:moveTo>
                    <a:pt x="1073" y="1"/>
                  </a:moveTo>
                  <a:cubicBezTo>
                    <a:pt x="834" y="1"/>
                    <a:pt x="644" y="203"/>
                    <a:pt x="644" y="429"/>
                  </a:cubicBezTo>
                  <a:lnTo>
                    <a:pt x="644" y="846"/>
                  </a:lnTo>
                  <a:cubicBezTo>
                    <a:pt x="622" y="845"/>
                    <a:pt x="600" y="844"/>
                    <a:pt x="579" y="844"/>
                  </a:cubicBezTo>
                  <a:cubicBezTo>
                    <a:pt x="433" y="844"/>
                    <a:pt x="321" y="880"/>
                    <a:pt x="227" y="953"/>
                  </a:cubicBezTo>
                  <a:cubicBezTo>
                    <a:pt x="1" y="1144"/>
                    <a:pt x="13" y="1525"/>
                    <a:pt x="49" y="1882"/>
                  </a:cubicBezTo>
                  <a:cubicBezTo>
                    <a:pt x="84" y="2370"/>
                    <a:pt x="525" y="2787"/>
                    <a:pt x="692" y="2930"/>
                  </a:cubicBezTo>
                  <a:lnTo>
                    <a:pt x="692" y="3216"/>
                  </a:lnTo>
                  <a:lnTo>
                    <a:pt x="596" y="3216"/>
                  </a:lnTo>
                  <a:cubicBezTo>
                    <a:pt x="513" y="3216"/>
                    <a:pt x="441" y="3287"/>
                    <a:pt x="441" y="3382"/>
                  </a:cubicBezTo>
                  <a:lnTo>
                    <a:pt x="441" y="4216"/>
                  </a:lnTo>
                  <a:lnTo>
                    <a:pt x="441" y="5799"/>
                  </a:lnTo>
                  <a:cubicBezTo>
                    <a:pt x="441" y="5882"/>
                    <a:pt x="513" y="5954"/>
                    <a:pt x="596" y="5954"/>
                  </a:cubicBezTo>
                  <a:lnTo>
                    <a:pt x="2978" y="5954"/>
                  </a:lnTo>
                  <a:cubicBezTo>
                    <a:pt x="3073" y="5954"/>
                    <a:pt x="3144" y="5882"/>
                    <a:pt x="3144" y="5799"/>
                  </a:cubicBezTo>
                  <a:lnTo>
                    <a:pt x="3144" y="4204"/>
                  </a:lnTo>
                  <a:lnTo>
                    <a:pt x="3144" y="3370"/>
                  </a:lnTo>
                  <a:cubicBezTo>
                    <a:pt x="3144" y="3275"/>
                    <a:pt x="3073" y="3204"/>
                    <a:pt x="2978" y="3204"/>
                  </a:cubicBezTo>
                  <a:lnTo>
                    <a:pt x="2882" y="3204"/>
                  </a:lnTo>
                  <a:lnTo>
                    <a:pt x="2882" y="2763"/>
                  </a:lnTo>
                  <a:cubicBezTo>
                    <a:pt x="3251" y="2370"/>
                    <a:pt x="3204" y="1644"/>
                    <a:pt x="3204" y="1549"/>
                  </a:cubicBezTo>
                  <a:lnTo>
                    <a:pt x="3204" y="810"/>
                  </a:lnTo>
                  <a:cubicBezTo>
                    <a:pt x="3204" y="572"/>
                    <a:pt x="3013" y="382"/>
                    <a:pt x="2775" y="382"/>
                  </a:cubicBezTo>
                  <a:lnTo>
                    <a:pt x="2763" y="382"/>
                  </a:lnTo>
                  <a:cubicBezTo>
                    <a:pt x="2680" y="382"/>
                    <a:pt x="2608" y="394"/>
                    <a:pt x="2549" y="441"/>
                  </a:cubicBezTo>
                  <a:cubicBezTo>
                    <a:pt x="2477" y="334"/>
                    <a:pt x="2335" y="275"/>
                    <a:pt x="2204" y="275"/>
                  </a:cubicBezTo>
                  <a:lnTo>
                    <a:pt x="2192" y="275"/>
                  </a:lnTo>
                  <a:cubicBezTo>
                    <a:pt x="2120" y="275"/>
                    <a:pt x="2049" y="287"/>
                    <a:pt x="1989" y="322"/>
                  </a:cubicBezTo>
                  <a:cubicBezTo>
                    <a:pt x="1906" y="227"/>
                    <a:pt x="1787" y="168"/>
                    <a:pt x="1656" y="168"/>
                  </a:cubicBezTo>
                  <a:lnTo>
                    <a:pt x="1644" y="168"/>
                  </a:lnTo>
                  <a:cubicBezTo>
                    <a:pt x="1584" y="168"/>
                    <a:pt x="1525" y="179"/>
                    <a:pt x="1465" y="203"/>
                  </a:cubicBezTo>
                  <a:cubicBezTo>
                    <a:pt x="1394" y="84"/>
                    <a:pt x="1251" y="1"/>
                    <a:pt x="1096" y="1"/>
                  </a:cubicBezTo>
                  <a:close/>
                </a:path>
              </a:pathLst>
            </a:custGeom>
            <a:grpFill/>
            <a:ln>
              <a:noFill/>
            </a:ln>
          </p:spPr>
          <p:txBody>
            <a:bodyPr spcFirstLastPara="1" wrap="square" lIns="115170" tIns="115170" rIns="115170" bIns="115170" anchor="ctr" anchorCtr="0">
              <a:noAutofit/>
            </a:bodyPr>
            <a:lstStyle/>
            <a:p>
              <a:pPr defTabSz="1151872">
                <a:defRPr/>
              </a:pPr>
              <a:endParaRPr lang="lv-LV" sz="2268">
                <a:solidFill>
                  <a:srgbClr val="262626"/>
                </a:solidFill>
                <a:latin typeface="Roboto"/>
                <a:cs typeface="Roboto"/>
              </a:endParaRPr>
            </a:p>
          </p:txBody>
        </p:sp>
      </p:grpSp>
      <p:grpSp>
        <p:nvGrpSpPr>
          <p:cNvPr id="25" name="Google Shape;5694;p60">
            <a:extLst>
              <a:ext uri="{FF2B5EF4-FFF2-40B4-BE49-F238E27FC236}">
                <a16:creationId xmlns="" xmlns:a16="http://schemas.microsoft.com/office/drawing/2014/main" id="{82E60C89-2B57-913B-BBBE-150B1BAC7180}"/>
              </a:ext>
            </a:extLst>
          </p:cNvPr>
          <p:cNvGrpSpPr/>
          <p:nvPr/>
        </p:nvGrpSpPr>
        <p:grpSpPr>
          <a:xfrm>
            <a:off x="7997695" y="2767128"/>
            <a:ext cx="828225" cy="829143"/>
            <a:chOff x="7073928" y="2905757"/>
            <a:chExt cx="371395" cy="371809"/>
          </a:xfrm>
          <a:solidFill>
            <a:schemeClr val="tx1"/>
          </a:solidFill>
        </p:grpSpPr>
        <p:sp>
          <p:nvSpPr>
            <p:cNvPr id="26" name="Google Shape;5695;p60">
              <a:extLst>
                <a:ext uri="{FF2B5EF4-FFF2-40B4-BE49-F238E27FC236}">
                  <a16:creationId xmlns="" xmlns:a16="http://schemas.microsoft.com/office/drawing/2014/main" id="{D495299D-D070-01C4-2703-6D53859FE04E}"/>
                </a:ext>
              </a:extLst>
            </p:cNvPr>
            <p:cNvSpPr/>
            <p:nvPr/>
          </p:nvSpPr>
          <p:spPr>
            <a:xfrm>
              <a:off x="7073928" y="2905757"/>
              <a:ext cx="371395" cy="371809"/>
            </a:xfrm>
            <a:custGeom>
              <a:avLst/>
              <a:gdLst/>
              <a:ahLst/>
              <a:cxnLst/>
              <a:rect l="l" t="t" r="r" b="b"/>
              <a:pathLst>
                <a:path w="11669" h="11682" extrusionOk="0">
                  <a:moveTo>
                    <a:pt x="3608" y="1811"/>
                  </a:moveTo>
                  <a:cubicBezTo>
                    <a:pt x="3822" y="1811"/>
                    <a:pt x="3989" y="1977"/>
                    <a:pt x="3989" y="2192"/>
                  </a:cubicBezTo>
                  <a:lnTo>
                    <a:pt x="3989" y="2561"/>
                  </a:lnTo>
                  <a:cubicBezTo>
                    <a:pt x="3989" y="2870"/>
                    <a:pt x="3727" y="3120"/>
                    <a:pt x="3417" y="3120"/>
                  </a:cubicBezTo>
                  <a:cubicBezTo>
                    <a:pt x="3411" y="3120"/>
                    <a:pt x="3404" y="3121"/>
                    <a:pt x="3398" y="3121"/>
                  </a:cubicBezTo>
                  <a:cubicBezTo>
                    <a:pt x="3109" y="3121"/>
                    <a:pt x="2870" y="2863"/>
                    <a:pt x="2870" y="2561"/>
                  </a:cubicBezTo>
                  <a:lnTo>
                    <a:pt x="2870" y="2192"/>
                  </a:lnTo>
                  <a:cubicBezTo>
                    <a:pt x="2870" y="1977"/>
                    <a:pt x="3024" y="1811"/>
                    <a:pt x="3239" y="1811"/>
                  </a:cubicBezTo>
                  <a:close/>
                  <a:moveTo>
                    <a:pt x="3596" y="3454"/>
                  </a:moveTo>
                  <a:lnTo>
                    <a:pt x="3596" y="3466"/>
                  </a:lnTo>
                  <a:cubicBezTo>
                    <a:pt x="3632" y="3561"/>
                    <a:pt x="3643" y="3644"/>
                    <a:pt x="3667" y="3704"/>
                  </a:cubicBezTo>
                  <a:lnTo>
                    <a:pt x="3429" y="3942"/>
                  </a:lnTo>
                  <a:lnTo>
                    <a:pt x="3405" y="3942"/>
                  </a:lnTo>
                  <a:lnTo>
                    <a:pt x="3167" y="3704"/>
                  </a:lnTo>
                  <a:cubicBezTo>
                    <a:pt x="3191" y="3644"/>
                    <a:pt x="3215" y="3585"/>
                    <a:pt x="3215" y="3525"/>
                  </a:cubicBezTo>
                  <a:lnTo>
                    <a:pt x="3215" y="3454"/>
                  </a:lnTo>
                  <a:close/>
                  <a:moveTo>
                    <a:pt x="5632" y="5204"/>
                  </a:moveTo>
                  <a:lnTo>
                    <a:pt x="5632" y="7418"/>
                  </a:lnTo>
                  <a:lnTo>
                    <a:pt x="4525" y="8204"/>
                  </a:lnTo>
                  <a:lnTo>
                    <a:pt x="4525" y="5466"/>
                  </a:lnTo>
                  <a:cubicBezTo>
                    <a:pt x="4608" y="5525"/>
                    <a:pt x="4727" y="5573"/>
                    <a:pt x="4846" y="5585"/>
                  </a:cubicBezTo>
                  <a:lnTo>
                    <a:pt x="4977" y="5585"/>
                  </a:lnTo>
                  <a:cubicBezTo>
                    <a:pt x="5120" y="5561"/>
                    <a:pt x="5263" y="5525"/>
                    <a:pt x="5370" y="5418"/>
                  </a:cubicBezTo>
                  <a:lnTo>
                    <a:pt x="5632" y="5204"/>
                  </a:lnTo>
                  <a:close/>
                  <a:moveTo>
                    <a:pt x="2893" y="3930"/>
                  </a:moveTo>
                  <a:lnTo>
                    <a:pt x="3167" y="4204"/>
                  </a:lnTo>
                  <a:cubicBezTo>
                    <a:pt x="3227" y="4263"/>
                    <a:pt x="3310" y="4299"/>
                    <a:pt x="3417" y="4299"/>
                  </a:cubicBezTo>
                  <a:cubicBezTo>
                    <a:pt x="3524" y="4299"/>
                    <a:pt x="3596" y="4275"/>
                    <a:pt x="3667" y="4204"/>
                  </a:cubicBezTo>
                  <a:lnTo>
                    <a:pt x="3905" y="3966"/>
                  </a:lnTo>
                  <a:cubicBezTo>
                    <a:pt x="3989" y="3989"/>
                    <a:pt x="4060" y="4025"/>
                    <a:pt x="4144" y="4025"/>
                  </a:cubicBezTo>
                  <a:cubicBezTo>
                    <a:pt x="4203" y="4025"/>
                    <a:pt x="4263" y="4049"/>
                    <a:pt x="4298" y="4097"/>
                  </a:cubicBezTo>
                  <a:lnTo>
                    <a:pt x="4798" y="4716"/>
                  </a:lnTo>
                  <a:cubicBezTo>
                    <a:pt x="4833" y="4764"/>
                    <a:pt x="4884" y="4789"/>
                    <a:pt x="4935" y="4789"/>
                  </a:cubicBezTo>
                  <a:cubicBezTo>
                    <a:pt x="4971" y="4789"/>
                    <a:pt x="5007" y="4776"/>
                    <a:pt x="5036" y="4751"/>
                  </a:cubicBezTo>
                  <a:lnTo>
                    <a:pt x="5656" y="4263"/>
                  </a:lnTo>
                  <a:cubicBezTo>
                    <a:pt x="5694" y="4231"/>
                    <a:pt x="5747" y="4209"/>
                    <a:pt x="5798" y="4209"/>
                  </a:cubicBezTo>
                  <a:cubicBezTo>
                    <a:pt x="5842" y="4209"/>
                    <a:pt x="5885" y="4225"/>
                    <a:pt x="5918" y="4263"/>
                  </a:cubicBezTo>
                  <a:cubicBezTo>
                    <a:pt x="5965" y="4299"/>
                    <a:pt x="5989" y="4347"/>
                    <a:pt x="5977" y="4406"/>
                  </a:cubicBezTo>
                  <a:cubicBezTo>
                    <a:pt x="5989" y="4454"/>
                    <a:pt x="5965" y="4513"/>
                    <a:pt x="5918" y="4537"/>
                  </a:cubicBezTo>
                  <a:lnTo>
                    <a:pt x="5144" y="5156"/>
                  </a:lnTo>
                  <a:cubicBezTo>
                    <a:pt x="5084" y="5192"/>
                    <a:pt x="5013" y="5228"/>
                    <a:pt x="4929" y="5240"/>
                  </a:cubicBezTo>
                  <a:lnTo>
                    <a:pt x="4858" y="5240"/>
                  </a:lnTo>
                  <a:cubicBezTo>
                    <a:pt x="4751" y="5228"/>
                    <a:pt x="4667" y="5180"/>
                    <a:pt x="4608" y="5109"/>
                  </a:cubicBezTo>
                  <a:lnTo>
                    <a:pt x="4453" y="4930"/>
                  </a:lnTo>
                  <a:cubicBezTo>
                    <a:pt x="4425" y="4884"/>
                    <a:pt x="4369" y="4866"/>
                    <a:pt x="4312" y="4866"/>
                  </a:cubicBezTo>
                  <a:cubicBezTo>
                    <a:pt x="4295" y="4866"/>
                    <a:pt x="4279" y="4868"/>
                    <a:pt x="4263" y="4870"/>
                  </a:cubicBezTo>
                  <a:cubicBezTo>
                    <a:pt x="4191" y="4894"/>
                    <a:pt x="4144" y="4954"/>
                    <a:pt x="4144" y="5037"/>
                  </a:cubicBezTo>
                  <a:lnTo>
                    <a:pt x="4144" y="8454"/>
                  </a:lnTo>
                  <a:lnTo>
                    <a:pt x="3763" y="8740"/>
                  </a:lnTo>
                  <a:lnTo>
                    <a:pt x="3763" y="7145"/>
                  </a:lnTo>
                  <a:cubicBezTo>
                    <a:pt x="3763" y="7061"/>
                    <a:pt x="3691" y="6978"/>
                    <a:pt x="3596" y="6978"/>
                  </a:cubicBezTo>
                  <a:cubicBezTo>
                    <a:pt x="3512" y="6978"/>
                    <a:pt x="3429" y="7061"/>
                    <a:pt x="3429" y="7145"/>
                  </a:cubicBezTo>
                  <a:lnTo>
                    <a:pt x="3429" y="8978"/>
                  </a:lnTo>
                  <a:lnTo>
                    <a:pt x="2870" y="9383"/>
                  </a:lnTo>
                  <a:lnTo>
                    <a:pt x="2870" y="7180"/>
                  </a:lnTo>
                  <a:cubicBezTo>
                    <a:pt x="2870" y="7014"/>
                    <a:pt x="2822" y="6835"/>
                    <a:pt x="2750" y="6680"/>
                  </a:cubicBezTo>
                  <a:lnTo>
                    <a:pt x="2572" y="6347"/>
                  </a:lnTo>
                  <a:cubicBezTo>
                    <a:pt x="2524" y="6240"/>
                    <a:pt x="2500" y="6121"/>
                    <a:pt x="2500" y="6013"/>
                  </a:cubicBezTo>
                  <a:lnTo>
                    <a:pt x="2500" y="4263"/>
                  </a:lnTo>
                  <a:cubicBezTo>
                    <a:pt x="2500" y="4180"/>
                    <a:pt x="2536" y="4120"/>
                    <a:pt x="2596" y="4085"/>
                  </a:cubicBezTo>
                  <a:lnTo>
                    <a:pt x="2893" y="3930"/>
                  </a:lnTo>
                  <a:close/>
                  <a:moveTo>
                    <a:pt x="5810" y="1"/>
                  </a:moveTo>
                  <a:cubicBezTo>
                    <a:pt x="5727" y="1"/>
                    <a:pt x="5656" y="72"/>
                    <a:pt x="5656" y="167"/>
                  </a:cubicBezTo>
                  <a:lnTo>
                    <a:pt x="5656" y="3870"/>
                  </a:lnTo>
                  <a:cubicBezTo>
                    <a:pt x="5596" y="3882"/>
                    <a:pt x="5537" y="3930"/>
                    <a:pt x="5477" y="3977"/>
                  </a:cubicBezTo>
                  <a:lnTo>
                    <a:pt x="5001" y="4358"/>
                  </a:lnTo>
                  <a:lnTo>
                    <a:pt x="4596" y="3870"/>
                  </a:lnTo>
                  <a:cubicBezTo>
                    <a:pt x="4489" y="3739"/>
                    <a:pt x="4346" y="3668"/>
                    <a:pt x="4179" y="3668"/>
                  </a:cubicBezTo>
                  <a:cubicBezTo>
                    <a:pt x="4072" y="3668"/>
                    <a:pt x="3989" y="3573"/>
                    <a:pt x="3989" y="3466"/>
                  </a:cubicBezTo>
                  <a:lnTo>
                    <a:pt x="3989" y="3275"/>
                  </a:lnTo>
                  <a:cubicBezTo>
                    <a:pt x="4203" y="3108"/>
                    <a:pt x="4358" y="2846"/>
                    <a:pt x="4358" y="2549"/>
                  </a:cubicBezTo>
                  <a:lnTo>
                    <a:pt x="4358" y="2180"/>
                  </a:lnTo>
                  <a:cubicBezTo>
                    <a:pt x="4358" y="1775"/>
                    <a:pt x="4024" y="1465"/>
                    <a:pt x="3643" y="1465"/>
                  </a:cubicBezTo>
                  <a:lnTo>
                    <a:pt x="3274" y="1465"/>
                  </a:lnTo>
                  <a:cubicBezTo>
                    <a:pt x="2870" y="1465"/>
                    <a:pt x="2560" y="1787"/>
                    <a:pt x="2560" y="2180"/>
                  </a:cubicBezTo>
                  <a:lnTo>
                    <a:pt x="2560" y="2549"/>
                  </a:lnTo>
                  <a:cubicBezTo>
                    <a:pt x="2560" y="2846"/>
                    <a:pt x="2703" y="3108"/>
                    <a:pt x="2929" y="3275"/>
                  </a:cubicBezTo>
                  <a:lnTo>
                    <a:pt x="2929" y="3525"/>
                  </a:lnTo>
                  <a:lnTo>
                    <a:pt x="2929" y="3549"/>
                  </a:lnTo>
                  <a:lnTo>
                    <a:pt x="2500" y="3751"/>
                  </a:lnTo>
                  <a:cubicBezTo>
                    <a:pt x="2322" y="3847"/>
                    <a:pt x="2203" y="4037"/>
                    <a:pt x="2203" y="4228"/>
                  </a:cubicBezTo>
                  <a:lnTo>
                    <a:pt x="2203" y="5990"/>
                  </a:lnTo>
                  <a:cubicBezTo>
                    <a:pt x="2203" y="6144"/>
                    <a:pt x="2239" y="6323"/>
                    <a:pt x="2322" y="6478"/>
                  </a:cubicBezTo>
                  <a:lnTo>
                    <a:pt x="2500" y="6823"/>
                  </a:lnTo>
                  <a:cubicBezTo>
                    <a:pt x="2536" y="6918"/>
                    <a:pt x="2572" y="7037"/>
                    <a:pt x="2572" y="7145"/>
                  </a:cubicBezTo>
                  <a:lnTo>
                    <a:pt x="2572" y="9597"/>
                  </a:lnTo>
                  <a:lnTo>
                    <a:pt x="83" y="11371"/>
                  </a:lnTo>
                  <a:cubicBezTo>
                    <a:pt x="12" y="11431"/>
                    <a:pt x="0" y="11538"/>
                    <a:pt x="36" y="11609"/>
                  </a:cubicBezTo>
                  <a:cubicBezTo>
                    <a:pt x="74" y="11655"/>
                    <a:pt x="133" y="11682"/>
                    <a:pt x="188" y="11682"/>
                  </a:cubicBezTo>
                  <a:cubicBezTo>
                    <a:pt x="219" y="11682"/>
                    <a:pt x="249" y="11674"/>
                    <a:pt x="274" y="11657"/>
                  </a:cubicBezTo>
                  <a:lnTo>
                    <a:pt x="5846" y="7716"/>
                  </a:lnTo>
                  <a:lnTo>
                    <a:pt x="11406" y="11657"/>
                  </a:lnTo>
                  <a:cubicBezTo>
                    <a:pt x="11442" y="11669"/>
                    <a:pt x="11466" y="11681"/>
                    <a:pt x="11513" y="11681"/>
                  </a:cubicBezTo>
                  <a:cubicBezTo>
                    <a:pt x="11573" y="11681"/>
                    <a:pt x="11621" y="11657"/>
                    <a:pt x="11644" y="11609"/>
                  </a:cubicBezTo>
                  <a:cubicBezTo>
                    <a:pt x="11668" y="11538"/>
                    <a:pt x="11644" y="11431"/>
                    <a:pt x="11573" y="11371"/>
                  </a:cubicBezTo>
                  <a:lnTo>
                    <a:pt x="5977" y="7395"/>
                  </a:lnTo>
                  <a:lnTo>
                    <a:pt x="5977" y="4930"/>
                  </a:lnTo>
                  <a:lnTo>
                    <a:pt x="6144" y="4787"/>
                  </a:lnTo>
                  <a:cubicBezTo>
                    <a:pt x="6263" y="4692"/>
                    <a:pt x="6334" y="4549"/>
                    <a:pt x="6346" y="4394"/>
                  </a:cubicBezTo>
                  <a:cubicBezTo>
                    <a:pt x="6346" y="4228"/>
                    <a:pt x="6287" y="4073"/>
                    <a:pt x="6168" y="3977"/>
                  </a:cubicBezTo>
                  <a:cubicBezTo>
                    <a:pt x="6108" y="3930"/>
                    <a:pt x="6049" y="3882"/>
                    <a:pt x="5977" y="3870"/>
                  </a:cubicBezTo>
                  <a:lnTo>
                    <a:pt x="5977" y="715"/>
                  </a:lnTo>
                  <a:lnTo>
                    <a:pt x="8275" y="715"/>
                  </a:lnTo>
                  <a:lnTo>
                    <a:pt x="8037" y="1191"/>
                  </a:lnTo>
                  <a:cubicBezTo>
                    <a:pt x="8001" y="1239"/>
                    <a:pt x="8001" y="1299"/>
                    <a:pt x="8037" y="1334"/>
                  </a:cubicBezTo>
                  <a:lnTo>
                    <a:pt x="8275" y="1811"/>
                  </a:lnTo>
                  <a:lnTo>
                    <a:pt x="6549" y="1811"/>
                  </a:lnTo>
                  <a:cubicBezTo>
                    <a:pt x="6453" y="1811"/>
                    <a:pt x="6382" y="1894"/>
                    <a:pt x="6382" y="1977"/>
                  </a:cubicBezTo>
                  <a:cubicBezTo>
                    <a:pt x="6382" y="2072"/>
                    <a:pt x="6453" y="2144"/>
                    <a:pt x="6549" y="2144"/>
                  </a:cubicBezTo>
                  <a:lnTo>
                    <a:pt x="8549" y="2144"/>
                  </a:lnTo>
                  <a:cubicBezTo>
                    <a:pt x="8608" y="2144"/>
                    <a:pt x="8668" y="2108"/>
                    <a:pt x="8704" y="2072"/>
                  </a:cubicBezTo>
                  <a:cubicBezTo>
                    <a:pt x="8727" y="2025"/>
                    <a:pt x="8727" y="1953"/>
                    <a:pt x="8716" y="1906"/>
                  </a:cubicBezTo>
                  <a:lnTo>
                    <a:pt x="8394" y="1251"/>
                  </a:lnTo>
                  <a:lnTo>
                    <a:pt x="8716" y="596"/>
                  </a:lnTo>
                  <a:cubicBezTo>
                    <a:pt x="8751" y="537"/>
                    <a:pt x="8751" y="477"/>
                    <a:pt x="8704" y="429"/>
                  </a:cubicBezTo>
                  <a:cubicBezTo>
                    <a:pt x="8668" y="394"/>
                    <a:pt x="8608" y="358"/>
                    <a:pt x="8549" y="358"/>
                  </a:cubicBezTo>
                  <a:lnTo>
                    <a:pt x="5977" y="358"/>
                  </a:lnTo>
                  <a:lnTo>
                    <a:pt x="5977" y="167"/>
                  </a:lnTo>
                  <a:cubicBezTo>
                    <a:pt x="5977" y="72"/>
                    <a:pt x="5906" y="1"/>
                    <a:pt x="5810" y="1"/>
                  </a:cubicBezTo>
                  <a:close/>
                </a:path>
              </a:pathLst>
            </a:custGeom>
            <a:grpFill/>
            <a:ln>
              <a:noFill/>
            </a:ln>
          </p:spPr>
          <p:txBody>
            <a:bodyPr spcFirstLastPara="1" wrap="square" lIns="115170" tIns="115170" rIns="115170" bIns="115170" anchor="ctr" anchorCtr="0">
              <a:noAutofit/>
            </a:bodyPr>
            <a:lstStyle/>
            <a:p>
              <a:pPr defTabSz="1151872">
                <a:defRPr/>
              </a:pPr>
              <a:endParaRPr lang="lv-LV" sz="2268">
                <a:solidFill>
                  <a:srgbClr val="262626"/>
                </a:solidFill>
                <a:latin typeface="Roboto"/>
                <a:cs typeface="Roboto"/>
              </a:endParaRPr>
            </a:p>
          </p:txBody>
        </p:sp>
        <p:sp>
          <p:nvSpPr>
            <p:cNvPr id="27" name="Google Shape;5696;p60">
              <a:extLst>
                <a:ext uri="{FF2B5EF4-FFF2-40B4-BE49-F238E27FC236}">
                  <a16:creationId xmlns="" xmlns:a16="http://schemas.microsoft.com/office/drawing/2014/main" id="{C5C89B93-5674-9436-3AE8-EB5F55EBA085}"/>
                </a:ext>
              </a:extLst>
            </p:cNvPr>
            <p:cNvSpPr/>
            <p:nvPr/>
          </p:nvSpPr>
          <p:spPr>
            <a:xfrm>
              <a:off x="7281188" y="3188513"/>
              <a:ext cx="65596" cy="48473"/>
            </a:xfrm>
            <a:custGeom>
              <a:avLst/>
              <a:gdLst/>
              <a:ahLst/>
              <a:cxnLst/>
              <a:rect l="l" t="t" r="r" b="b"/>
              <a:pathLst>
                <a:path w="2061" h="1523" extrusionOk="0">
                  <a:moveTo>
                    <a:pt x="204" y="1"/>
                  </a:moveTo>
                  <a:cubicBezTo>
                    <a:pt x="151" y="1"/>
                    <a:pt x="97" y="27"/>
                    <a:pt x="60" y="70"/>
                  </a:cubicBezTo>
                  <a:cubicBezTo>
                    <a:pt x="1" y="154"/>
                    <a:pt x="37" y="261"/>
                    <a:pt x="108" y="320"/>
                  </a:cubicBezTo>
                  <a:lnTo>
                    <a:pt x="1775" y="1487"/>
                  </a:lnTo>
                  <a:cubicBezTo>
                    <a:pt x="1799" y="1511"/>
                    <a:pt x="1834" y="1523"/>
                    <a:pt x="1882" y="1523"/>
                  </a:cubicBezTo>
                  <a:cubicBezTo>
                    <a:pt x="1942" y="1523"/>
                    <a:pt x="1977" y="1487"/>
                    <a:pt x="2013" y="1451"/>
                  </a:cubicBezTo>
                  <a:cubicBezTo>
                    <a:pt x="2061" y="1368"/>
                    <a:pt x="2037" y="1261"/>
                    <a:pt x="1965" y="1213"/>
                  </a:cubicBezTo>
                  <a:lnTo>
                    <a:pt x="299" y="35"/>
                  </a:lnTo>
                  <a:cubicBezTo>
                    <a:pt x="271" y="11"/>
                    <a:pt x="237" y="1"/>
                    <a:pt x="204" y="1"/>
                  </a:cubicBezTo>
                  <a:close/>
                </a:path>
              </a:pathLst>
            </a:custGeom>
            <a:grpFill/>
            <a:ln>
              <a:noFill/>
            </a:ln>
          </p:spPr>
          <p:txBody>
            <a:bodyPr spcFirstLastPara="1" wrap="square" lIns="115170" tIns="115170" rIns="115170" bIns="115170" anchor="ctr" anchorCtr="0">
              <a:noAutofit/>
            </a:bodyPr>
            <a:lstStyle/>
            <a:p>
              <a:pPr defTabSz="1151872">
                <a:defRPr/>
              </a:pPr>
              <a:endParaRPr lang="lv-LV" sz="2268">
                <a:solidFill>
                  <a:srgbClr val="262626"/>
                </a:solidFill>
                <a:latin typeface="Roboto"/>
                <a:cs typeface="Roboto"/>
              </a:endParaRPr>
            </a:p>
          </p:txBody>
        </p:sp>
        <p:sp>
          <p:nvSpPr>
            <p:cNvPr id="28" name="Google Shape;5697;p60">
              <a:extLst>
                <a:ext uri="{FF2B5EF4-FFF2-40B4-BE49-F238E27FC236}">
                  <a16:creationId xmlns="" xmlns:a16="http://schemas.microsoft.com/office/drawing/2014/main" id="{C4D7FA7C-023F-178A-1E12-C2122A1570AA}"/>
                </a:ext>
              </a:extLst>
            </p:cNvPr>
            <p:cNvSpPr/>
            <p:nvPr/>
          </p:nvSpPr>
          <p:spPr>
            <a:xfrm>
              <a:off x="7252034" y="3168080"/>
              <a:ext cx="24634" cy="19287"/>
            </a:xfrm>
            <a:custGeom>
              <a:avLst/>
              <a:gdLst/>
              <a:ahLst/>
              <a:cxnLst/>
              <a:rect l="l" t="t" r="r" b="b"/>
              <a:pathLst>
                <a:path w="774" h="606" extrusionOk="0">
                  <a:moveTo>
                    <a:pt x="201" y="1"/>
                  </a:moveTo>
                  <a:cubicBezTo>
                    <a:pt x="148" y="1"/>
                    <a:pt x="97" y="29"/>
                    <a:pt x="60" y="81"/>
                  </a:cubicBezTo>
                  <a:cubicBezTo>
                    <a:pt x="0" y="153"/>
                    <a:pt x="24" y="260"/>
                    <a:pt x="95" y="319"/>
                  </a:cubicBezTo>
                  <a:lnTo>
                    <a:pt x="476" y="569"/>
                  </a:lnTo>
                  <a:cubicBezTo>
                    <a:pt x="500" y="581"/>
                    <a:pt x="536" y="605"/>
                    <a:pt x="572" y="605"/>
                  </a:cubicBezTo>
                  <a:cubicBezTo>
                    <a:pt x="631" y="605"/>
                    <a:pt x="679" y="569"/>
                    <a:pt x="714" y="522"/>
                  </a:cubicBezTo>
                  <a:cubicBezTo>
                    <a:pt x="774" y="450"/>
                    <a:pt x="750" y="343"/>
                    <a:pt x="667" y="284"/>
                  </a:cubicBezTo>
                  <a:lnTo>
                    <a:pt x="298" y="34"/>
                  </a:lnTo>
                  <a:cubicBezTo>
                    <a:pt x="266" y="11"/>
                    <a:pt x="233" y="1"/>
                    <a:pt x="201" y="1"/>
                  </a:cubicBezTo>
                  <a:close/>
                </a:path>
              </a:pathLst>
            </a:custGeom>
            <a:grpFill/>
            <a:ln>
              <a:noFill/>
            </a:ln>
          </p:spPr>
          <p:txBody>
            <a:bodyPr spcFirstLastPara="1" wrap="square" lIns="115170" tIns="115170" rIns="115170" bIns="115170" anchor="ctr" anchorCtr="0">
              <a:noAutofit/>
            </a:bodyPr>
            <a:lstStyle/>
            <a:p>
              <a:pPr defTabSz="1151872">
                <a:defRPr/>
              </a:pPr>
              <a:endParaRPr lang="lv-LV" sz="2268">
                <a:solidFill>
                  <a:srgbClr val="262626"/>
                </a:solidFill>
                <a:latin typeface="Roboto"/>
                <a:cs typeface="Roboto"/>
              </a:endParaRPr>
            </a:p>
          </p:txBody>
        </p:sp>
      </p:grpSp>
    </p:spTree>
    <p:extLst>
      <p:ext uri="{BB962C8B-B14F-4D97-AF65-F5344CB8AC3E}">
        <p14:creationId xmlns:p14="http://schemas.microsoft.com/office/powerpoint/2010/main" val="10290110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A33319-6016-1FBC-AA32-E2DC81ACFC65}"/>
              </a:ext>
            </a:extLst>
          </p:cNvPr>
          <p:cNvSpPr>
            <a:spLocks noGrp="1"/>
          </p:cNvSpPr>
          <p:nvPr>
            <p:ph type="title"/>
          </p:nvPr>
        </p:nvSpPr>
        <p:spPr>
          <a:xfrm>
            <a:off x="2255785" y="361950"/>
            <a:ext cx="4005884" cy="1250373"/>
          </a:xfrm>
        </p:spPr>
        <p:txBody>
          <a:bodyPr>
            <a:normAutofit/>
          </a:bodyPr>
          <a:lstStyle/>
          <a:p>
            <a:r>
              <a:rPr lang="lv-LV">
                <a:latin typeface="Arial Black" panose="020B0A04020102020204" pitchFamily="34" charset="0"/>
              </a:rPr>
              <a:t>Attālinātas iestāžu </a:t>
            </a:r>
            <a:br>
              <a:rPr lang="lv-LV">
                <a:latin typeface="Arial Black" panose="020B0A04020102020204" pitchFamily="34" charset="0"/>
              </a:rPr>
            </a:br>
            <a:r>
              <a:rPr lang="lv-LV">
                <a:latin typeface="Arial Black" panose="020B0A04020102020204" pitchFamily="34" charset="0"/>
              </a:rPr>
              <a:t>speciālistu konsultācijas</a:t>
            </a:r>
            <a:endParaRPr lang="lv-LV"/>
          </a:p>
        </p:txBody>
      </p:sp>
      <p:sp>
        <p:nvSpPr>
          <p:cNvPr id="6" name="Slide Number Placeholder 5">
            <a:extLst>
              <a:ext uri="{FF2B5EF4-FFF2-40B4-BE49-F238E27FC236}">
                <a16:creationId xmlns="" xmlns:a16="http://schemas.microsoft.com/office/drawing/2014/main" id="{21C45AB2-B4A3-D495-644B-95733D512E57}"/>
              </a:ext>
            </a:extLst>
          </p:cNvPr>
          <p:cNvSpPr>
            <a:spLocks noGrp="1"/>
          </p:cNvSpPr>
          <p:nvPr>
            <p:ph type="sldNum" sz="quarter" idx="13"/>
          </p:nvPr>
        </p:nvSpPr>
        <p:spPr>
          <a:xfrm>
            <a:off x="10444048" y="5886474"/>
            <a:ext cx="383963" cy="287973"/>
          </a:xfrm>
        </p:spPr>
        <p:txBody>
          <a:bodyPr/>
          <a:lstStyle/>
          <a:p>
            <a:pPr>
              <a:defRPr/>
            </a:pPr>
            <a:fld id="{CA50152C-A5AE-4037-8E77-C398DB665690}" type="slidenum">
              <a:rPr lang="en-US" altLang="en-US" smtClean="0"/>
              <a:pPr>
                <a:defRPr/>
              </a:pPr>
              <a:t>42</a:t>
            </a:fld>
            <a:endParaRPr lang="en-US" altLang="en-US"/>
          </a:p>
        </p:txBody>
      </p:sp>
      <p:cxnSp>
        <p:nvCxnSpPr>
          <p:cNvPr id="8" name="Straight Connector 7">
            <a:extLst>
              <a:ext uri="{FF2B5EF4-FFF2-40B4-BE49-F238E27FC236}">
                <a16:creationId xmlns="" xmlns:a16="http://schemas.microsoft.com/office/drawing/2014/main" id="{EA81636F-DA08-A809-FC42-DEE277970405}"/>
              </a:ext>
            </a:extLst>
          </p:cNvPr>
          <p:cNvCxnSpPr/>
          <p:nvPr/>
        </p:nvCxnSpPr>
        <p:spPr>
          <a:xfrm>
            <a:off x="718634" y="2801375"/>
            <a:ext cx="0" cy="2231787"/>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 name="Straight Connector 8">
            <a:extLst>
              <a:ext uri="{FF2B5EF4-FFF2-40B4-BE49-F238E27FC236}">
                <a16:creationId xmlns="" xmlns:a16="http://schemas.microsoft.com/office/drawing/2014/main" id="{8D80EA75-D6D0-CB35-F807-0F717ECF8F7E}"/>
              </a:ext>
            </a:extLst>
          </p:cNvPr>
          <p:cNvCxnSpPr/>
          <p:nvPr/>
        </p:nvCxnSpPr>
        <p:spPr>
          <a:xfrm>
            <a:off x="6329803" y="3389196"/>
            <a:ext cx="0" cy="2231787"/>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 name="TextBox 9">
            <a:extLst>
              <a:ext uri="{FF2B5EF4-FFF2-40B4-BE49-F238E27FC236}">
                <a16:creationId xmlns="" xmlns:a16="http://schemas.microsoft.com/office/drawing/2014/main" id="{B3B0E95A-2540-D6DE-2BF4-533B9F0BE9BD}"/>
              </a:ext>
            </a:extLst>
          </p:cNvPr>
          <p:cNvSpPr txBox="1"/>
          <p:nvPr/>
        </p:nvSpPr>
        <p:spPr>
          <a:xfrm>
            <a:off x="6429227" y="1320262"/>
            <a:ext cx="4931897" cy="1488356"/>
          </a:xfrm>
          <a:prstGeom prst="rect">
            <a:avLst/>
          </a:prstGeom>
          <a:noFill/>
        </p:spPr>
        <p:txBody>
          <a:bodyPr wrap="square" rtlCol="0">
            <a:spAutoFit/>
          </a:bodyPr>
          <a:lstStyle/>
          <a:p>
            <a:pPr lvl="0">
              <a:buSzPts val="1000"/>
            </a:pPr>
            <a:r>
              <a:rPr lang="lv-LV" sz="2268">
                <a:latin typeface="Arial Nova Light" panose="020B0304020202020204" pitchFamily="34" charset="0"/>
                <a:ea typeface="Verdana" panose="020B0604030504040204" pitchFamily="34" charset="0"/>
              </a:rPr>
              <a:t>VID padziļinātā konsultācija fiziskai personai par kapitāla pieaugumu situācijās, kad tiek atsavināts personīgais nekustamais īpašums</a:t>
            </a:r>
          </a:p>
        </p:txBody>
      </p:sp>
      <p:sp>
        <p:nvSpPr>
          <p:cNvPr id="11" name="TextBox 10">
            <a:extLst>
              <a:ext uri="{FF2B5EF4-FFF2-40B4-BE49-F238E27FC236}">
                <a16:creationId xmlns="" xmlns:a16="http://schemas.microsoft.com/office/drawing/2014/main" id="{5F4EC5E5-2F89-51C9-3103-E48F96497DB6}"/>
              </a:ext>
            </a:extLst>
          </p:cNvPr>
          <p:cNvSpPr txBox="1"/>
          <p:nvPr/>
        </p:nvSpPr>
        <p:spPr>
          <a:xfrm>
            <a:off x="945912" y="3847665"/>
            <a:ext cx="5315758" cy="1488356"/>
          </a:xfrm>
          <a:prstGeom prst="rect">
            <a:avLst/>
          </a:prstGeom>
          <a:noFill/>
        </p:spPr>
        <p:txBody>
          <a:bodyPr wrap="square" rtlCol="0">
            <a:spAutoFit/>
          </a:bodyPr>
          <a:lstStyle/>
          <a:p>
            <a:pPr lvl="0">
              <a:buSzPts val="1000"/>
            </a:pPr>
            <a:r>
              <a:rPr lang="lv-LV" sz="2268" dirty="0">
                <a:latin typeface="Arial Nova Light" panose="020B0304020202020204" pitchFamily="34" charset="0"/>
                <a:ea typeface="Verdana" panose="020B0604030504040204" pitchFamily="34" charset="0"/>
              </a:rPr>
              <a:t>VSAA padziļinātā konsultācija fiziskai personai par vecuma pensiju, slimības pabalstu, invaliditātes pensiju un vecāku pabalstu</a:t>
            </a:r>
          </a:p>
        </p:txBody>
      </p:sp>
      <p:sp>
        <p:nvSpPr>
          <p:cNvPr id="12" name="TextBox 11">
            <a:extLst>
              <a:ext uri="{FF2B5EF4-FFF2-40B4-BE49-F238E27FC236}">
                <a16:creationId xmlns="" xmlns:a16="http://schemas.microsoft.com/office/drawing/2014/main" id="{D1B63CA2-8047-5BAE-B69B-D5468A7BB4C0}"/>
              </a:ext>
            </a:extLst>
          </p:cNvPr>
          <p:cNvSpPr txBox="1"/>
          <p:nvPr/>
        </p:nvSpPr>
        <p:spPr>
          <a:xfrm>
            <a:off x="6557080" y="4437236"/>
            <a:ext cx="4662429" cy="790345"/>
          </a:xfrm>
          <a:prstGeom prst="rect">
            <a:avLst/>
          </a:prstGeom>
          <a:noFill/>
        </p:spPr>
        <p:txBody>
          <a:bodyPr wrap="square" rtlCol="0">
            <a:spAutoFit/>
          </a:bodyPr>
          <a:lstStyle/>
          <a:p>
            <a:pPr lvl="0">
              <a:buSzPts val="1000"/>
            </a:pPr>
            <a:r>
              <a:rPr lang="lv-LV" sz="2268">
                <a:latin typeface="Arial Nova Light" panose="020B0304020202020204" pitchFamily="34" charset="0"/>
                <a:ea typeface="Verdana" panose="020B0604030504040204" pitchFamily="34" charset="0"/>
              </a:rPr>
              <a:t>Konsultācija par visiem Valsts zemes dienesta pakalpojumiem</a:t>
            </a:r>
          </a:p>
        </p:txBody>
      </p:sp>
      <p:cxnSp>
        <p:nvCxnSpPr>
          <p:cNvPr id="13" name="Straight Connector 12">
            <a:extLst>
              <a:ext uri="{FF2B5EF4-FFF2-40B4-BE49-F238E27FC236}">
                <a16:creationId xmlns="" xmlns:a16="http://schemas.microsoft.com/office/drawing/2014/main" id="{F4616D43-695D-CD82-16A1-ADB4695D0500}"/>
              </a:ext>
            </a:extLst>
          </p:cNvPr>
          <p:cNvCxnSpPr/>
          <p:nvPr/>
        </p:nvCxnSpPr>
        <p:spPr>
          <a:xfrm>
            <a:off x="11252733" y="3389196"/>
            <a:ext cx="0" cy="2231787"/>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14" name="Google Shape;5381;p60">
            <a:extLst>
              <a:ext uri="{FF2B5EF4-FFF2-40B4-BE49-F238E27FC236}">
                <a16:creationId xmlns="" xmlns:a16="http://schemas.microsoft.com/office/drawing/2014/main" id="{4300E3F5-1E27-FFF1-47D9-83D0BE68EC2A}"/>
              </a:ext>
            </a:extLst>
          </p:cNvPr>
          <p:cNvGrpSpPr/>
          <p:nvPr/>
        </p:nvGrpSpPr>
        <p:grpSpPr>
          <a:xfrm>
            <a:off x="6623851" y="421013"/>
            <a:ext cx="822698" cy="733467"/>
            <a:chOff x="4880567" y="1535870"/>
            <a:chExt cx="356245" cy="317607"/>
          </a:xfrm>
          <a:solidFill>
            <a:schemeClr val="tx1"/>
          </a:solidFill>
        </p:grpSpPr>
        <p:sp>
          <p:nvSpPr>
            <p:cNvPr id="15" name="Google Shape;5382;p60">
              <a:extLst>
                <a:ext uri="{FF2B5EF4-FFF2-40B4-BE49-F238E27FC236}">
                  <a16:creationId xmlns="" xmlns:a16="http://schemas.microsoft.com/office/drawing/2014/main" id="{9B46066D-2887-1ECC-60E4-F287308B49D5}"/>
                </a:ext>
              </a:extLst>
            </p:cNvPr>
            <p:cNvSpPr/>
            <p:nvPr/>
          </p:nvSpPr>
          <p:spPr>
            <a:xfrm>
              <a:off x="5103774" y="1535870"/>
              <a:ext cx="100448" cy="128138"/>
            </a:xfrm>
            <a:custGeom>
              <a:avLst/>
              <a:gdLst/>
              <a:ahLst/>
              <a:cxnLst/>
              <a:rect l="l" t="t" r="r" b="b"/>
              <a:pathLst>
                <a:path w="3156" h="4026" extrusionOk="0">
                  <a:moveTo>
                    <a:pt x="1560" y="334"/>
                  </a:moveTo>
                  <a:cubicBezTo>
                    <a:pt x="2251" y="334"/>
                    <a:pt x="2799" y="882"/>
                    <a:pt x="2799" y="1561"/>
                  </a:cubicBezTo>
                  <a:cubicBezTo>
                    <a:pt x="2799" y="2120"/>
                    <a:pt x="2453" y="2573"/>
                    <a:pt x="1965" y="2739"/>
                  </a:cubicBezTo>
                  <a:lnTo>
                    <a:pt x="2251" y="1608"/>
                  </a:lnTo>
                  <a:cubicBezTo>
                    <a:pt x="2275" y="1513"/>
                    <a:pt x="2215" y="1430"/>
                    <a:pt x="2132" y="1418"/>
                  </a:cubicBezTo>
                  <a:cubicBezTo>
                    <a:pt x="2113" y="1410"/>
                    <a:pt x="2094" y="1407"/>
                    <a:pt x="2076" y="1407"/>
                  </a:cubicBezTo>
                  <a:cubicBezTo>
                    <a:pt x="2006" y="1407"/>
                    <a:pt x="1948" y="1461"/>
                    <a:pt x="1929" y="1537"/>
                  </a:cubicBezTo>
                  <a:lnTo>
                    <a:pt x="1917" y="1584"/>
                  </a:lnTo>
                  <a:lnTo>
                    <a:pt x="1215" y="1584"/>
                  </a:lnTo>
                  <a:lnTo>
                    <a:pt x="1203" y="1537"/>
                  </a:lnTo>
                  <a:cubicBezTo>
                    <a:pt x="1182" y="1453"/>
                    <a:pt x="1106" y="1415"/>
                    <a:pt x="1040" y="1415"/>
                  </a:cubicBezTo>
                  <a:cubicBezTo>
                    <a:pt x="1031" y="1415"/>
                    <a:pt x="1021" y="1416"/>
                    <a:pt x="1013" y="1418"/>
                  </a:cubicBezTo>
                  <a:cubicBezTo>
                    <a:pt x="917" y="1441"/>
                    <a:pt x="882" y="1537"/>
                    <a:pt x="894" y="1608"/>
                  </a:cubicBezTo>
                  <a:lnTo>
                    <a:pt x="1179" y="2739"/>
                  </a:lnTo>
                  <a:cubicBezTo>
                    <a:pt x="679" y="2573"/>
                    <a:pt x="322" y="2120"/>
                    <a:pt x="322" y="1561"/>
                  </a:cubicBezTo>
                  <a:cubicBezTo>
                    <a:pt x="322" y="882"/>
                    <a:pt x="882" y="334"/>
                    <a:pt x="1560" y="334"/>
                  </a:cubicBezTo>
                  <a:close/>
                  <a:moveTo>
                    <a:pt x="1822" y="1906"/>
                  </a:moveTo>
                  <a:lnTo>
                    <a:pt x="1608" y="2799"/>
                  </a:lnTo>
                  <a:lnTo>
                    <a:pt x="1513" y="2799"/>
                  </a:lnTo>
                  <a:lnTo>
                    <a:pt x="1286" y="1906"/>
                  </a:lnTo>
                  <a:close/>
                  <a:moveTo>
                    <a:pt x="1906" y="3096"/>
                  </a:moveTo>
                  <a:lnTo>
                    <a:pt x="1906" y="3501"/>
                  </a:lnTo>
                  <a:lnTo>
                    <a:pt x="1917" y="3501"/>
                  </a:lnTo>
                  <a:lnTo>
                    <a:pt x="1203" y="3513"/>
                  </a:lnTo>
                  <a:cubicBezTo>
                    <a:pt x="1203" y="3513"/>
                    <a:pt x="1191" y="3513"/>
                    <a:pt x="1191" y="3501"/>
                  </a:cubicBezTo>
                  <a:lnTo>
                    <a:pt x="1191" y="3096"/>
                  </a:lnTo>
                  <a:cubicBezTo>
                    <a:pt x="1310" y="3120"/>
                    <a:pt x="1429" y="3144"/>
                    <a:pt x="1548" y="3144"/>
                  </a:cubicBezTo>
                  <a:cubicBezTo>
                    <a:pt x="1667" y="3144"/>
                    <a:pt x="1798" y="3120"/>
                    <a:pt x="1906" y="3096"/>
                  </a:cubicBezTo>
                  <a:close/>
                  <a:moveTo>
                    <a:pt x="1560" y="1"/>
                  </a:moveTo>
                  <a:cubicBezTo>
                    <a:pt x="703" y="1"/>
                    <a:pt x="1" y="703"/>
                    <a:pt x="1" y="1561"/>
                  </a:cubicBezTo>
                  <a:cubicBezTo>
                    <a:pt x="1" y="2180"/>
                    <a:pt x="358" y="2704"/>
                    <a:pt x="882" y="2977"/>
                  </a:cubicBezTo>
                  <a:lnTo>
                    <a:pt x="882" y="3501"/>
                  </a:lnTo>
                  <a:cubicBezTo>
                    <a:pt x="882" y="3692"/>
                    <a:pt x="1024" y="3847"/>
                    <a:pt x="1215" y="3847"/>
                  </a:cubicBezTo>
                  <a:lnTo>
                    <a:pt x="1417" y="3847"/>
                  </a:lnTo>
                  <a:lnTo>
                    <a:pt x="1417" y="3858"/>
                  </a:lnTo>
                  <a:cubicBezTo>
                    <a:pt x="1417" y="3942"/>
                    <a:pt x="1489" y="4025"/>
                    <a:pt x="1572" y="4025"/>
                  </a:cubicBezTo>
                  <a:cubicBezTo>
                    <a:pt x="1667" y="4025"/>
                    <a:pt x="1739" y="3942"/>
                    <a:pt x="1739" y="3858"/>
                  </a:cubicBezTo>
                  <a:lnTo>
                    <a:pt x="1739" y="3847"/>
                  </a:lnTo>
                  <a:lnTo>
                    <a:pt x="1929" y="3847"/>
                  </a:lnTo>
                  <a:cubicBezTo>
                    <a:pt x="2120" y="3847"/>
                    <a:pt x="2275" y="3692"/>
                    <a:pt x="2275" y="3501"/>
                  </a:cubicBezTo>
                  <a:lnTo>
                    <a:pt x="2275" y="2977"/>
                  </a:lnTo>
                  <a:cubicBezTo>
                    <a:pt x="2799" y="2727"/>
                    <a:pt x="3156" y="2192"/>
                    <a:pt x="3156" y="1561"/>
                  </a:cubicBezTo>
                  <a:cubicBezTo>
                    <a:pt x="3120" y="703"/>
                    <a:pt x="2429" y="1"/>
                    <a:pt x="1560" y="1"/>
                  </a:cubicBezTo>
                  <a:close/>
                </a:path>
              </a:pathLst>
            </a:custGeom>
            <a:grpFill/>
            <a:ln>
              <a:noFill/>
            </a:ln>
          </p:spPr>
          <p:txBody>
            <a:bodyPr spcFirstLastPara="1" wrap="square" lIns="115170" tIns="115170" rIns="115170" bIns="115170" anchor="ctr" anchorCtr="0">
              <a:noAutofit/>
            </a:bodyPr>
            <a:lstStyle/>
            <a:p>
              <a:pPr defTabSz="1151872">
                <a:defRPr/>
              </a:pPr>
              <a:endParaRPr lang="lv-LV" sz="2268">
                <a:solidFill>
                  <a:srgbClr val="262626"/>
                </a:solidFill>
                <a:latin typeface="Roboto"/>
                <a:cs typeface="Roboto"/>
              </a:endParaRPr>
            </a:p>
          </p:txBody>
        </p:sp>
        <p:sp>
          <p:nvSpPr>
            <p:cNvPr id="16" name="Google Shape;5383;p60">
              <a:extLst>
                <a:ext uri="{FF2B5EF4-FFF2-40B4-BE49-F238E27FC236}">
                  <a16:creationId xmlns="" xmlns:a16="http://schemas.microsoft.com/office/drawing/2014/main" id="{D59120E7-60F0-004D-6CEA-7EC5F605248C}"/>
                </a:ext>
              </a:extLst>
            </p:cNvPr>
            <p:cNvSpPr/>
            <p:nvPr/>
          </p:nvSpPr>
          <p:spPr>
            <a:xfrm>
              <a:off x="4880567" y="1552929"/>
              <a:ext cx="200895" cy="300547"/>
            </a:xfrm>
            <a:custGeom>
              <a:avLst/>
              <a:gdLst/>
              <a:ahLst/>
              <a:cxnLst/>
              <a:rect l="l" t="t" r="r" b="b"/>
              <a:pathLst>
                <a:path w="6312" h="9443" extrusionOk="0">
                  <a:moveTo>
                    <a:pt x="3144" y="310"/>
                  </a:moveTo>
                  <a:cubicBezTo>
                    <a:pt x="3632" y="310"/>
                    <a:pt x="4037" y="632"/>
                    <a:pt x="4037" y="1025"/>
                  </a:cubicBezTo>
                  <a:cubicBezTo>
                    <a:pt x="3751" y="929"/>
                    <a:pt x="3454" y="870"/>
                    <a:pt x="3144" y="870"/>
                  </a:cubicBezTo>
                  <a:cubicBezTo>
                    <a:pt x="2834" y="870"/>
                    <a:pt x="2537" y="929"/>
                    <a:pt x="2251" y="1025"/>
                  </a:cubicBezTo>
                  <a:cubicBezTo>
                    <a:pt x="2251" y="644"/>
                    <a:pt x="2644" y="310"/>
                    <a:pt x="3144" y="310"/>
                  </a:cubicBezTo>
                  <a:close/>
                  <a:moveTo>
                    <a:pt x="3144" y="1191"/>
                  </a:moveTo>
                  <a:cubicBezTo>
                    <a:pt x="4299" y="1191"/>
                    <a:pt x="5251" y="2144"/>
                    <a:pt x="5251" y="3311"/>
                  </a:cubicBezTo>
                  <a:cubicBezTo>
                    <a:pt x="5251" y="3620"/>
                    <a:pt x="5180" y="3918"/>
                    <a:pt x="5061" y="4203"/>
                  </a:cubicBezTo>
                  <a:lnTo>
                    <a:pt x="5061" y="4049"/>
                  </a:lnTo>
                  <a:cubicBezTo>
                    <a:pt x="5061" y="3858"/>
                    <a:pt x="4978" y="3668"/>
                    <a:pt x="4823" y="3525"/>
                  </a:cubicBezTo>
                  <a:cubicBezTo>
                    <a:pt x="4501" y="3251"/>
                    <a:pt x="3751" y="2739"/>
                    <a:pt x="2453" y="2608"/>
                  </a:cubicBezTo>
                  <a:cubicBezTo>
                    <a:pt x="2447" y="2607"/>
                    <a:pt x="2441" y="2607"/>
                    <a:pt x="2435" y="2607"/>
                  </a:cubicBezTo>
                  <a:cubicBezTo>
                    <a:pt x="2360" y="2607"/>
                    <a:pt x="2297" y="2674"/>
                    <a:pt x="2275" y="2751"/>
                  </a:cubicBezTo>
                  <a:cubicBezTo>
                    <a:pt x="2263" y="2846"/>
                    <a:pt x="2334" y="2918"/>
                    <a:pt x="2430" y="2930"/>
                  </a:cubicBezTo>
                  <a:cubicBezTo>
                    <a:pt x="3632" y="3049"/>
                    <a:pt x="4323" y="3513"/>
                    <a:pt x="4620" y="3763"/>
                  </a:cubicBezTo>
                  <a:cubicBezTo>
                    <a:pt x="4692" y="3822"/>
                    <a:pt x="4728" y="3930"/>
                    <a:pt x="4728" y="4037"/>
                  </a:cubicBezTo>
                  <a:lnTo>
                    <a:pt x="4728" y="4346"/>
                  </a:lnTo>
                  <a:cubicBezTo>
                    <a:pt x="4728" y="5227"/>
                    <a:pt x="4025" y="5942"/>
                    <a:pt x="3144" y="5942"/>
                  </a:cubicBezTo>
                  <a:cubicBezTo>
                    <a:pt x="3137" y="5942"/>
                    <a:pt x="3130" y="5942"/>
                    <a:pt x="3122" y="5942"/>
                  </a:cubicBezTo>
                  <a:cubicBezTo>
                    <a:pt x="2251" y="5942"/>
                    <a:pt x="1549" y="5232"/>
                    <a:pt x="1549" y="4358"/>
                  </a:cubicBezTo>
                  <a:lnTo>
                    <a:pt x="1549" y="4227"/>
                  </a:lnTo>
                  <a:cubicBezTo>
                    <a:pt x="1549" y="4168"/>
                    <a:pt x="1584" y="4108"/>
                    <a:pt x="1644" y="4084"/>
                  </a:cubicBezTo>
                  <a:cubicBezTo>
                    <a:pt x="1846" y="3965"/>
                    <a:pt x="2120" y="3739"/>
                    <a:pt x="2239" y="3370"/>
                  </a:cubicBezTo>
                  <a:cubicBezTo>
                    <a:pt x="2263" y="3275"/>
                    <a:pt x="2215" y="3191"/>
                    <a:pt x="2132" y="3156"/>
                  </a:cubicBezTo>
                  <a:cubicBezTo>
                    <a:pt x="2113" y="3151"/>
                    <a:pt x="2094" y="3149"/>
                    <a:pt x="2077" y="3149"/>
                  </a:cubicBezTo>
                  <a:cubicBezTo>
                    <a:pt x="2005" y="3149"/>
                    <a:pt x="1946" y="3187"/>
                    <a:pt x="1918" y="3263"/>
                  </a:cubicBezTo>
                  <a:cubicBezTo>
                    <a:pt x="1834" y="3525"/>
                    <a:pt x="1620" y="3692"/>
                    <a:pt x="1477" y="3787"/>
                  </a:cubicBezTo>
                  <a:cubicBezTo>
                    <a:pt x="1322" y="3870"/>
                    <a:pt x="1215" y="4037"/>
                    <a:pt x="1215" y="4203"/>
                  </a:cubicBezTo>
                  <a:cubicBezTo>
                    <a:pt x="1084" y="3918"/>
                    <a:pt x="1025" y="3620"/>
                    <a:pt x="1025" y="3311"/>
                  </a:cubicBezTo>
                  <a:cubicBezTo>
                    <a:pt x="1025" y="2144"/>
                    <a:pt x="1977" y="1191"/>
                    <a:pt x="3144" y="1191"/>
                  </a:cubicBezTo>
                  <a:close/>
                  <a:moveTo>
                    <a:pt x="3858" y="6144"/>
                  </a:moveTo>
                  <a:lnTo>
                    <a:pt x="3858" y="6537"/>
                  </a:lnTo>
                  <a:cubicBezTo>
                    <a:pt x="3858" y="6740"/>
                    <a:pt x="3977" y="6918"/>
                    <a:pt x="4168" y="7013"/>
                  </a:cubicBezTo>
                  <a:lnTo>
                    <a:pt x="4406" y="7121"/>
                  </a:lnTo>
                  <a:cubicBezTo>
                    <a:pt x="4156" y="7597"/>
                    <a:pt x="3680" y="7894"/>
                    <a:pt x="3144" y="7894"/>
                  </a:cubicBezTo>
                  <a:cubicBezTo>
                    <a:pt x="2608" y="7894"/>
                    <a:pt x="2132" y="7597"/>
                    <a:pt x="1882" y="7121"/>
                  </a:cubicBezTo>
                  <a:lnTo>
                    <a:pt x="2120" y="7013"/>
                  </a:lnTo>
                  <a:cubicBezTo>
                    <a:pt x="2311" y="6918"/>
                    <a:pt x="2430" y="6740"/>
                    <a:pt x="2430" y="6537"/>
                  </a:cubicBezTo>
                  <a:lnTo>
                    <a:pt x="2430" y="6144"/>
                  </a:lnTo>
                  <a:cubicBezTo>
                    <a:pt x="2644" y="6239"/>
                    <a:pt x="2882" y="6287"/>
                    <a:pt x="3144" y="6287"/>
                  </a:cubicBezTo>
                  <a:cubicBezTo>
                    <a:pt x="3394" y="6287"/>
                    <a:pt x="3632" y="6239"/>
                    <a:pt x="3858" y="6144"/>
                  </a:cubicBezTo>
                  <a:close/>
                  <a:moveTo>
                    <a:pt x="3144" y="1"/>
                  </a:moveTo>
                  <a:cubicBezTo>
                    <a:pt x="2465" y="1"/>
                    <a:pt x="1918" y="465"/>
                    <a:pt x="1918" y="1048"/>
                  </a:cubicBezTo>
                  <a:cubicBezTo>
                    <a:pt x="1918" y="1084"/>
                    <a:pt x="1918" y="1144"/>
                    <a:pt x="1930" y="1191"/>
                  </a:cubicBezTo>
                  <a:cubicBezTo>
                    <a:pt x="1191" y="1608"/>
                    <a:pt x="703" y="2418"/>
                    <a:pt x="703" y="3322"/>
                  </a:cubicBezTo>
                  <a:cubicBezTo>
                    <a:pt x="703" y="3918"/>
                    <a:pt x="918" y="4501"/>
                    <a:pt x="1310" y="4942"/>
                  </a:cubicBezTo>
                  <a:cubicBezTo>
                    <a:pt x="1441" y="5370"/>
                    <a:pt x="1727" y="5739"/>
                    <a:pt x="2096" y="5989"/>
                  </a:cubicBezTo>
                  <a:lnTo>
                    <a:pt x="2096" y="6549"/>
                  </a:lnTo>
                  <a:cubicBezTo>
                    <a:pt x="2096" y="6620"/>
                    <a:pt x="2049" y="6680"/>
                    <a:pt x="1989" y="6716"/>
                  </a:cubicBezTo>
                  <a:lnTo>
                    <a:pt x="525" y="7371"/>
                  </a:lnTo>
                  <a:cubicBezTo>
                    <a:pt x="203" y="7501"/>
                    <a:pt x="1" y="7811"/>
                    <a:pt x="1" y="8156"/>
                  </a:cubicBezTo>
                  <a:lnTo>
                    <a:pt x="1" y="9276"/>
                  </a:lnTo>
                  <a:cubicBezTo>
                    <a:pt x="1" y="9359"/>
                    <a:pt x="72" y="9442"/>
                    <a:pt x="167" y="9442"/>
                  </a:cubicBezTo>
                  <a:cubicBezTo>
                    <a:pt x="251" y="9442"/>
                    <a:pt x="322" y="9359"/>
                    <a:pt x="322" y="9276"/>
                  </a:cubicBezTo>
                  <a:lnTo>
                    <a:pt x="322" y="8156"/>
                  </a:lnTo>
                  <a:cubicBezTo>
                    <a:pt x="322" y="7954"/>
                    <a:pt x="441" y="7752"/>
                    <a:pt x="656" y="7668"/>
                  </a:cubicBezTo>
                  <a:lnTo>
                    <a:pt x="1596" y="7251"/>
                  </a:lnTo>
                  <a:cubicBezTo>
                    <a:pt x="1894" y="7847"/>
                    <a:pt x="2489" y="8216"/>
                    <a:pt x="3156" y="8216"/>
                  </a:cubicBezTo>
                  <a:cubicBezTo>
                    <a:pt x="3823" y="8216"/>
                    <a:pt x="4418" y="7847"/>
                    <a:pt x="4716" y="7251"/>
                  </a:cubicBezTo>
                  <a:lnTo>
                    <a:pt x="5656" y="7668"/>
                  </a:lnTo>
                  <a:cubicBezTo>
                    <a:pt x="5847" y="7752"/>
                    <a:pt x="5978" y="7942"/>
                    <a:pt x="5978" y="8156"/>
                  </a:cubicBezTo>
                  <a:lnTo>
                    <a:pt x="5978" y="9276"/>
                  </a:lnTo>
                  <a:cubicBezTo>
                    <a:pt x="5978" y="9359"/>
                    <a:pt x="6061" y="9442"/>
                    <a:pt x="6144" y="9442"/>
                  </a:cubicBezTo>
                  <a:cubicBezTo>
                    <a:pt x="6240" y="9442"/>
                    <a:pt x="6311" y="9359"/>
                    <a:pt x="6311" y="9276"/>
                  </a:cubicBezTo>
                  <a:lnTo>
                    <a:pt x="6311" y="8156"/>
                  </a:lnTo>
                  <a:cubicBezTo>
                    <a:pt x="6287" y="7811"/>
                    <a:pt x="6073" y="7501"/>
                    <a:pt x="5763" y="7371"/>
                  </a:cubicBezTo>
                  <a:lnTo>
                    <a:pt x="4287" y="6716"/>
                  </a:lnTo>
                  <a:cubicBezTo>
                    <a:pt x="4216" y="6680"/>
                    <a:pt x="4180" y="6609"/>
                    <a:pt x="4180" y="6549"/>
                  </a:cubicBezTo>
                  <a:lnTo>
                    <a:pt x="4180" y="5989"/>
                  </a:lnTo>
                  <a:cubicBezTo>
                    <a:pt x="4549" y="5739"/>
                    <a:pt x="4835" y="5370"/>
                    <a:pt x="4966" y="4942"/>
                  </a:cubicBezTo>
                  <a:cubicBezTo>
                    <a:pt x="5359" y="4501"/>
                    <a:pt x="5585" y="3918"/>
                    <a:pt x="5585" y="3322"/>
                  </a:cubicBezTo>
                  <a:cubicBezTo>
                    <a:pt x="5585" y="2418"/>
                    <a:pt x="5073" y="1608"/>
                    <a:pt x="4347" y="1191"/>
                  </a:cubicBezTo>
                  <a:cubicBezTo>
                    <a:pt x="4358" y="1144"/>
                    <a:pt x="4358" y="1084"/>
                    <a:pt x="4358" y="1048"/>
                  </a:cubicBezTo>
                  <a:cubicBezTo>
                    <a:pt x="4358" y="465"/>
                    <a:pt x="3811" y="1"/>
                    <a:pt x="3144" y="1"/>
                  </a:cubicBezTo>
                  <a:close/>
                </a:path>
              </a:pathLst>
            </a:custGeom>
            <a:grpFill/>
            <a:ln>
              <a:noFill/>
            </a:ln>
          </p:spPr>
          <p:txBody>
            <a:bodyPr spcFirstLastPara="1" wrap="square" lIns="115170" tIns="115170" rIns="115170" bIns="115170" anchor="ctr" anchorCtr="0">
              <a:noAutofit/>
            </a:bodyPr>
            <a:lstStyle/>
            <a:p>
              <a:pPr defTabSz="1151872">
                <a:defRPr/>
              </a:pPr>
              <a:endParaRPr lang="lv-LV" sz="2268">
                <a:solidFill>
                  <a:srgbClr val="262626"/>
                </a:solidFill>
                <a:latin typeface="Roboto"/>
                <a:cs typeface="Roboto"/>
              </a:endParaRPr>
            </a:p>
          </p:txBody>
        </p:sp>
        <p:sp>
          <p:nvSpPr>
            <p:cNvPr id="17" name="Google Shape;5384;p60">
              <a:extLst>
                <a:ext uri="{FF2B5EF4-FFF2-40B4-BE49-F238E27FC236}">
                  <a16:creationId xmlns="" xmlns:a16="http://schemas.microsoft.com/office/drawing/2014/main" id="{4976FDC7-4713-F131-BA63-3D33F539187D}"/>
                </a:ext>
              </a:extLst>
            </p:cNvPr>
            <p:cNvSpPr/>
            <p:nvPr/>
          </p:nvSpPr>
          <p:spPr>
            <a:xfrm>
              <a:off x="4919620" y="1820471"/>
              <a:ext cx="10248" cy="33005"/>
            </a:xfrm>
            <a:custGeom>
              <a:avLst/>
              <a:gdLst/>
              <a:ahLst/>
              <a:cxnLst/>
              <a:rect l="l" t="t" r="r" b="b"/>
              <a:pathLst>
                <a:path w="322" h="1037" extrusionOk="0">
                  <a:moveTo>
                    <a:pt x="155" y="0"/>
                  </a:moveTo>
                  <a:cubicBezTo>
                    <a:pt x="72" y="0"/>
                    <a:pt x="0" y="84"/>
                    <a:pt x="0" y="167"/>
                  </a:cubicBezTo>
                  <a:lnTo>
                    <a:pt x="0" y="870"/>
                  </a:lnTo>
                  <a:cubicBezTo>
                    <a:pt x="0" y="953"/>
                    <a:pt x="72" y="1036"/>
                    <a:pt x="155" y="1036"/>
                  </a:cubicBezTo>
                  <a:cubicBezTo>
                    <a:pt x="250" y="1036"/>
                    <a:pt x="322" y="953"/>
                    <a:pt x="322" y="870"/>
                  </a:cubicBezTo>
                  <a:lnTo>
                    <a:pt x="322" y="167"/>
                  </a:lnTo>
                  <a:cubicBezTo>
                    <a:pt x="322" y="84"/>
                    <a:pt x="250" y="0"/>
                    <a:pt x="155" y="0"/>
                  </a:cubicBezTo>
                  <a:close/>
                </a:path>
              </a:pathLst>
            </a:custGeom>
            <a:grpFill/>
            <a:ln>
              <a:noFill/>
            </a:ln>
          </p:spPr>
          <p:txBody>
            <a:bodyPr spcFirstLastPara="1" wrap="square" lIns="115170" tIns="115170" rIns="115170" bIns="115170" anchor="ctr" anchorCtr="0">
              <a:noAutofit/>
            </a:bodyPr>
            <a:lstStyle/>
            <a:p>
              <a:pPr defTabSz="1151872">
                <a:defRPr/>
              </a:pPr>
              <a:endParaRPr lang="lv-LV" sz="2268">
                <a:solidFill>
                  <a:srgbClr val="262626"/>
                </a:solidFill>
                <a:latin typeface="Roboto"/>
                <a:cs typeface="Roboto"/>
              </a:endParaRPr>
            </a:p>
          </p:txBody>
        </p:sp>
        <p:sp>
          <p:nvSpPr>
            <p:cNvPr id="18" name="Google Shape;5385;p60">
              <a:extLst>
                <a:ext uri="{FF2B5EF4-FFF2-40B4-BE49-F238E27FC236}">
                  <a16:creationId xmlns="" xmlns:a16="http://schemas.microsoft.com/office/drawing/2014/main" id="{61AB9895-DD75-4C88-0CF8-0961721C7870}"/>
                </a:ext>
              </a:extLst>
            </p:cNvPr>
            <p:cNvSpPr/>
            <p:nvPr/>
          </p:nvSpPr>
          <p:spPr>
            <a:xfrm>
              <a:off x="5031398" y="1820471"/>
              <a:ext cx="10248" cy="33005"/>
            </a:xfrm>
            <a:custGeom>
              <a:avLst/>
              <a:gdLst/>
              <a:ahLst/>
              <a:cxnLst/>
              <a:rect l="l" t="t" r="r" b="b"/>
              <a:pathLst>
                <a:path w="322" h="1037" extrusionOk="0">
                  <a:moveTo>
                    <a:pt x="155" y="0"/>
                  </a:moveTo>
                  <a:cubicBezTo>
                    <a:pt x="72" y="0"/>
                    <a:pt x="0" y="84"/>
                    <a:pt x="0" y="167"/>
                  </a:cubicBezTo>
                  <a:lnTo>
                    <a:pt x="0" y="870"/>
                  </a:lnTo>
                  <a:cubicBezTo>
                    <a:pt x="0" y="953"/>
                    <a:pt x="72" y="1036"/>
                    <a:pt x="155" y="1036"/>
                  </a:cubicBezTo>
                  <a:cubicBezTo>
                    <a:pt x="250" y="1036"/>
                    <a:pt x="322" y="953"/>
                    <a:pt x="322" y="870"/>
                  </a:cubicBezTo>
                  <a:lnTo>
                    <a:pt x="322" y="167"/>
                  </a:lnTo>
                  <a:cubicBezTo>
                    <a:pt x="322" y="84"/>
                    <a:pt x="250" y="0"/>
                    <a:pt x="155" y="0"/>
                  </a:cubicBezTo>
                  <a:close/>
                </a:path>
              </a:pathLst>
            </a:custGeom>
            <a:grpFill/>
            <a:ln>
              <a:noFill/>
            </a:ln>
          </p:spPr>
          <p:txBody>
            <a:bodyPr spcFirstLastPara="1" wrap="square" lIns="115170" tIns="115170" rIns="115170" bIns="115170" anchor="ctr" anchorCtr="0">
              <a:noAutofit/>
            </a:bodyPr>
            <a:lstStyle/>
            <a:p>
              <a:pPr defTabSz="1151872">
                <a:defRPr/>
              </a:pPr>
              <a:endParaRPr lang="lv-LV" sz="2268">
                <a:solidFill>
                  <a:srgbClr val="262626"/>
                </a:solidFill>
                <a:latin typeface="Roboto"/>
                <a:cs typeface="Roboto"/>
              </a:endParaRPr>
            </a:p>
          </p:txBody>
        </p:sp>
        <p:sp>
          <p:nvSpPr>
            <p:cNvPr id="19" name="Google Shape;5386;p60">
              <a:extLst>
                <a:ext uri="{FF2B5EF4-FFF2-40B4-BE49-F238E27FC236}">
                  <a16:creationId xmlns="" xmlns:a16="http://schemas.microsoft.com/office/drawing/2014/main" id="{C15BCA4C-8965-AF47-1556-5A576D23D8EF}"/>
                </a:ext>
              </a:extLst>
            </p:cNvPr>
            <p:cNvSpPr/>
            <p:nvPr/>
          </p:nvSpPr>
          <p:spPr>
            <a:xfrm>
              <a:off x="5070418" y="1552547"/>
              <a:ext cx="166394" cy="173969"/>
            </a:xfrm>
            <a:custGeom>
              <a:avLst/>
              <a:gdLst/>
              <a:ahLst/>
              <a:cxnLst/>
              <a:rect l="l" t="t" r="r" b="b"/>
              <a:pathLst>
                <a:path w="5228" h="5466" extrusionOk="0">
                  <a:moveTo>
                    <a:pt x="691" y="1"/>
                  </a:moveTo>
                  <a:cubicBezTo>
                    <a:pt x="298" y="1"/>
                    <a:pt x="1" y="310"/>
                    <a:pt x="1" y="679"/>
                  </a:cubicBezTo>
                  <a:lnTo>
                    <a:pt x="1" y="3501"/>
                  </a:lnTo>
                  <a:cubicBezTo>
                    <a:pt x="1" y="3882"/>
                    <a:pt x="322" y="4180"/>
                    <a:pt x="691" y="4180"/>
                  </a:cubicBezTo>
                  <a:lnTo>
                    <a:pt x="1001" y="4180"/>
                  </a:lnTo>
                  <a:lnTo>
                    <a:pt x="763" y="5144"/>
                  </a:lnTo>
                  <a:cubicBezTo>
                    <a:pt x="739" y="5251"/>
                    <a:pt x="775" y="5358"/>
                    <a:pt x="870" y="5418"/>
                  </a:cubicBezTo>
                  <a:cubicBezTo>
                    <a:pt x="918" y="5442"/>
                    <a:pt x="953" y="5466"/>
                    <a:pt x="1001" y="5466"/>
                  </a:cubicBezTo>
                  <a:cubicBezTo>
                    <a:pt x="1049" y="5466"/>
                    <a:pt x="1108" y="5442"/>
                    <a:pt x="1156" y="5418"/>
                  </a:cubicBezTo>
                  <a:lnTo>
                    <a:pt x="2846" y="4180"/>
                  </a:lnTo>
                  <a:lnTo>
                    <a:pt x="4549" y="4180"/>
                  </a:lnTo>
                  <a:cubicBezTo>
                    <a:pt x="4930" y="4180"/>
                    <a:pt x="5228" y="3870"/>
                    <a:pt x="5228" y="3501"/>
                  </a:cubicBezTo>
                  <a:lnTo>
                    <a:pt x="5228" y="679"/>
                  </a:lnTo>
                  <a:cubicBezTo>
                    <a:pt x="5228" y="310"/>
                    <a:pt x="4918" y="1"/>
                    <a:pt x="4549" y="1"/>
                  </a:cubicBezTo>
                  <a:cubicBezTo>
                    <a:pt x="4454" y="1"/>
                    <a:pt x="4382" y="72"/>
                    <a:pt x="4382" y="167"/>
                  </a:cubicBezTo>
                  <a:cubicBezTo>
                    <a:pt x="4382" y="251"/>
                    <a:pt x="4454" y="322"/>
                    <a:pt x="4549" y="322"/>
                  </a:cubicBezTo>
                  <a:cubicBezTo>
                    <a:pt x="4739" y="322"/>
                    <a:pt x="4906" y="489"/>
                    <a:pt x="4906" y="679"/>
                  </a:cubicBezTo>
                  <a:lnTo>
                    <a:pt x="4906" y="3489"/>
                  </a:lnTo>
                  <a:cubicBezTo>
                    <a:pt x="4906" y="3692"/>
                    <a:pt x="4739" y="3846"/>
                    <a:pt x="4549" y="3846"/>
                  </a:cubicBezTo>
                  <a:lnTo>
                    <a:pt x="2787" y="3846"/>
                  </a:lnTo>
                  <a:cubicBezTo>
                    <a:pt x="2763" y="3846"/>
                    <a:pt x="2715" y="3870"/>
                    <a:pt x="2704" y="3882"/>
                  </a:cubicBezTo>
                  <a:lnTo>
                    <a:pt x="1132" y="5013"/>
                  </a:lnTo>
                  <a:lnTo>
                    <a:pt x="1370" y="4049"/>
                  </a:lnTo>
                  <a:cubicBezTo>
                    <a:pt x="1394" y="4001"/>
                    <a:pt x="1370" y="3942"/>
                    <a:pt x="1346" y="3918"/>
                  </a:cubicBezTo>
                  <a:cubicBezTo>
                    <a:pt x="1310" y="3870"/>
                    <a:pt x="1275" y="3858"/>
                    <a:pt x="1215" y="3858"/>
                  </a:cubicBezTo>
                  <a:lnTo>
                    <a:pt x="691" y="3858"/>
                  </a:lnTo>
                  <a:cubicBezTo>
                    <a:pt x="501" y="3858"/>
                    <a:pt x="334" y="3692"/>
                    <a:pt x="334" y="3501"/>
                  </a:cubicBezTo>
                  <a:lnTo>
                    <a:pt x="334" y="679"/>
                  </a:lnTo>
                  <a:cubicBezTo>
                    <a:pt x="334" y="489"/>
                    <a:pt x="489" y="322"/>
                    <a:pt x="691" y="322"/>
                  </a:cubicBezTo>
                  <a:cubicBezTo>
                    <a:pt x="775" y="322"/>
                    <a:pt x="846" y="251"/>
                    <a:pt x="846" y="167"/>
                  </a:cubicBezTo>
                  <a:cubicBezTo>
                    <a:pt x="846" y="72"/>
                    <a:pt x="775" y="1"/>
                    <a:pt x="691" y="1"/>
                  </a:cubicBezTo>
                  <a:close/>
                </a:path>
              </a:pathLst>
            </a:custGeom>
            <a:grpFill/>
            <a:ln>
              <a:noFill/>
            </a:ln>
          </p:spPr>
          <p:txBody>
            <a:bodyPr spcFirstLastPara="1" wrap="square" lIns="115170" tIns="115170" rIns="115170" bIns="115170" anchor="ctr" anchorCtr="0">
              <a:noAutofit/>
            </a:bodyPr>
            <a:lstStyle/>
            <a:p>
              <a:pPr defTabSz="1151872">
                <a:defRPr/>
              </a:pPr>
              <a:endParaRPr lang="lv-LV" sz="2268">
                <a:solidFill>
                  <a:srgbClr val="262626"/>
                </a:solidFill>
                <a:latin typeface="Roboto"/>
                <a:cs typeface="Roboto"/>
              </a:endParaRPr>
            </a:p>
          </p:txBody>
        </p:sp>
      </p:grpSp>
      <p:grpSp>
        <p:nvGrpSpPr>
          <p:cNvPr id="20" name="Google Shape;5527;p60">
            <a:extLst>
              <a:ext uri="{FF2B5EF4-FFF2-40B4-BE49-F238E27FC236}">
                <a16:creationId xmlns="" xmlns:a16="http://schemas.microsoft.com/office/drawing/2014/main" id="{7EA3BA74-D382-ED18-7646-6116B97D6BE7}"/>
              </a:ext>
            </a:extLst>
          </p:cNvPr>
          <p:cNvGrpSpPr/>
          <p:nvPr/>
        </p:nvGrpSpPr>
        <p:grpSpPr>
          <a:xfrm>
            <a:off x="1036190" y="2863548"/>
            <a:ext cx="781552" cy="770601"/>
            <a:chOff x="5352728" y="1990239"/>
            <a:chExt cx="327091" cy="322508"/>
          </a:xfrm>
          <a:solidFill>
            <a:schemeClr val="bg2"/>
          </a:solidFill>
        </p:grpSpPr>
        <p:sp>
          <p:nvSpPr>
            <p:cNvPr id="21" name="Google Shape;5528;p60">
              <a:extLst>
                <a:ext uri="{FF2B5EF4-FFF2-40B4-BE49-F238E27FC236}">
                  <a16:creationId xmlns="" xmlns:a16="http://schemas.microsoft.com/office/drawing/2014/main" id="{B47396D2-492E-D72E-4606-C6489175865C}"/>
                </a:ext>
              </a:extLst>
            </p:cNvPr>
            <p:cNvSpPr/>
            <p:nvPr/>
          </p:nvSpPr>
          <p:spPr>
            <a:xfrm>
              <a:off x="5575935" y="2093297"/>
              <a:ext cx="103885" cy="217923"/>
            </a:xfrm>
            <a:custGeom>
              <a:avLst/>
              <a:gdLst/>
              <a:ahLst/>
              <a:cxnLst/>
              <a:rect l="l" t="t" r="r" b="b"/>
              <a:pathLst>
                <a:path w="3264" h="6847" extrusionOk="0">
                  <a:moveTo>
                    <a:pt x="1084" y="322"/>
                  </a:moveTo>
                  <a:cubicBezTo>
                    <a:pt x="1144" y="322"/>
                    <a:pt x="1203" y="358"/>
                    <a:pt x="1203" y="441"/>
                  </a:cubicBezTo>
                  <a:lnTo>
                    <a:pt x="1203" y="513"/>
                  </a:lnTo>
                  <a:lnTo>
                    <a:pt x="1203" y="1061"/>
                  </a:lnTo>
                  <a:cubicBezTo>
                    <a:pt x="1203" y="1156"/>
                    <a:pt x="1275" y="1227"/>
                    <a:pt x="1370" y="1227"/>
                  </a:cubicBezTo>
                  <a:cubicBezTo>
                    <a:pt x="1453" y="1227"/>
                    <a:pt x="1537" y="1156"/>
                    <a:pt x="1537" y="1061"/>
                  </a:cubicBezTo>
                  <a:lnTo>
                    <a:pt x="1537" y="537"/>
                  </a:lnTo>
                  <a:cubicBezTo>
                    <a:pt x="1549" y="513"/>
                    <a:pt x="1596" y="477"/>
                    <a:pt x="1632" y="477"/>
                  </a:cubicBezTo>
                  <a:lnTo>
                    <a:pt x="1656" y="477"/>
                  </a:lnTo>
                  <a:cubicBezTo>
                    <a:pt x="1715" y="477"/>
                    <a:pt x="1775" y="525"/>
                    <a:pt x="1775" y="596"/>
                  </a:cubicBezTo>
                  <a:lnTo>
                    <a:pt x="1775" y="632"/>
                  </a:lnTo>
                  <a:lnTo>
                    <a:pt x="1775" y="1061"/>
                  </a:lnTo>
                  <a:cubicBezTo>
                    <a:pt x="1775" y="1156"/>
                    <a:pt x="1846" y="1227"/>
                    <a:pt x="1930" y="1227"/>
                  </a:cubicBezTo>
                  <a:cubicBezTo>
                    <a:pt x="2025" y="1227"/>
                    <a:pt x="2096" y="1156"/>
                    <a:pt x="2096" y="1061"/>
                  </a:cubicBezTo>
                  <a:lnTo>
                    <a:pt x="2096" y="656"/>
                  </a:lnTo>
                  <a:cubicBezTo>
                    <a:pt x="2108" y="620"/>
                    <a:pt x="2156" y="596"/>
                    <a:pt x="2203" y="596"/>
                  </a:cubicBezTo>
                  <a:lnTo>
                    <a:pt x="2215" y="596"/>
                  </a:lnTo>
                  <a:cubicBezTo>
                    <a:pt x="2275" y="596"/>
                    <a:pt x="2334" y="644"/>
                    <a:pt x="2334" y="715"/>
                  </a:cubicBezTo>
                  <a:lnTo>
                    <a:pt x="2334" y="822"/>
                  </a:lnTo>
                  <a:lnTo>
                    <a:pt x="2334" y="1156"/>
                  </a:lnTo>
                  <a:cubicBezTo>
                    <a:pt x="2334" y="1239"/>
                    <a:pt x="2406" y="1311"/>
                    <a:pt x="2501" y="1311"/>
                  </a:cubicBezTo>
                  <a:cubicBezTo>
                    <a:pt x="2584" y="1311"/>
                    <a:pt x="2668" y="1239"/>
                    <a:pt x="2668" y="1156"/>
                  </a:cubicBezTo>
                  <a:lnTo>
                    <a:pt x="2668" y="822"/>
                  </a:lnTo>
                  <a:cubicBezTo>
                    <a:pt x="2668" y="763"/>
                    <a:pt x="2703" y="703"/>
                    <a:pt x="2787" y="703"/>
                  </a:cubicBezTo>
                  <a:lnTo>
                    <a:pt x="2799" y="703"/>
                  </a:lnTo>
                  <a:cubicBezTo>
                    <a:pt x="2858" y="703"/>
                    <a:pt x="2918" y="751"/>
                    <a:pt x="2918" y="822"/>
                  </a:cubicBezTo>
                  <a:lnTo>
                    <a:pt x="2918" y="1584"/>
                  </a:lnTo>
                  <a:lnTo>
                    <a:pt x="2918" y="1596"/>
                  </a:lnTo>
                  <a:cubicBezTo>
                    <a:pt x="2930" y="1787"/>
                    <a:pt x="2918" y="2346"/>
                    <a:pt x="2632" y="2596"/>
                  </a:cubicBezTo>
                  <a:cubicBezTo>
                    <a:pt x="2608" y="2620"/>
                    <a:pt x="2572" y="2668"/>
                    <a:pt x="2572" y="2715"/>
                  </a:cubicBezTo>
                  <a:lnTo>
                    <a:pt x="2572" y="3216"/>
                  </a:lnTo>
                  <a:lnTo>
                    <a:pt x="1025" y="3216"/>
                  </a:lnTo>
                  <a:lnTo>
                    <a:pt x="1025" y="2858"/>
                  </a:lnTo>
                  <a:cubicBezTo>
                    <a:pt x="1025" y="2823"/>
                    <a:pt x="1001" y="2763"/>
                    <a:pt x="965" y="2727"/>
                  </a:cubicBezTo>
                  <a:cubicBezTo>
                    <a:pt x="929" y="2727"/>
                    <a:pt x="394" y="2311"/>
                    <a:pt x="358" y="1870"/>
                  </a:cubicBezTo>
                  <a:cubicBezTo>
                    <a:pt x="346" y="1608"/>
                    <a:pt x="334" y="1287"/>
                    <a:pt x="417" y="1215"/>
                  </a:cubicBezTo>
                  <a:cubicBezTo>
                    <a:pt x="453" y="1189"/>
                    <a:pt x="496" y="1175"/>
                    <a:pt x="560" y="1175"/>
                  </a:cubicBezTo>
                  <a:cubicBezTo>
                    <a:pt x="581" y="1175"/>
                    <a:pt x="605" y="1177"/>
                    <a:pt x="632" y="1180"/>
                  </a:cubicBezTo>
                  <a:lnTo>
                    <a:pt x="632" y="1406"/>
                  </a:lnTo>
                  <a:cubicBezTo>
                    <a:pt x="632" y="1489"/>
                    <a:pt x="703" y="1572"/>
                    <a:pt x="787" y="1572"/>
                  </a:cubicBezTo>
                  <a:cubicBezTo>
                    <a:pt x="882" y="1572"/>
                    <a:pt x="953" y="1489"/>
                    <a:pt x="953" y="1406"/>
                  </a:cubicBezTo>
                  <a:lnTo>
                    <a:pt x="953" y="441"/>
                  </a:lnTo>
                  <a:cubicBezTo>
                    <a:pt x="953" y="382"/>
                    <a:pt x="1001" y="322"/>
                    <a:pt x="1072" y="322"/>
                  </a:cubicBezTo>
                  <a:close/>
                  <a:moveTo>
                    <a:pt x="2799" y="3537"/>
                  </a:moveTo>
                  <a:lnTo>
                    <a:pt x="2799" y="4037"/>
                  </a:lnTo>
                  <a:lnTo>
                    <a:pt x="751" y="4037"/>
                  </a:lnTo>
                  <a:lnTo>
                    <a:pt x="751" y="3537"/>
                  </a:lnTo>
                  <a:close/>
                  <a:moveTo>
                    <a:pt x="2799" y="4370"/>
                  </a:moveTo>
                  <a:lnTo>
                    <a:pt x="2799" y="6525"/>
                  </a:lnTo>
                  <a:lnTo>
                    <a:pt x="751" y="6525"/>
                  </a:lnTo>
                  <a:lnTo>
                    <a:pt x="751" y="4370"/>
                  </a:lnTo>
                  <a:close/>
                  <a:moveTo>
                    <a:pt x="1072" y="1"/>
                  </a:moveTo>
                  <a:cubicBezTo>
                    <a:pt x="834" y="1"/>
                    <a:pt x="644" y="203"/>
                    <a:pt x="644" y="429"/>
                  </a:cubicBezTo>
                  <a:lnTo>
                    <a:pt x="644" y="846"/>
                  </a:lnTo>
                  <a:cubicBezTo>
                    <a:pt x="621" y="845"/>
                    <a:pt x="600" y="844"/>
                    <a:pt x="579" y="844"/>
                  </a:cubicBezTo>
                  <a:cubicBezTo>
                    <a:pt x="433" y="844"/>
                    <a:pt x="321" y="880"/>
                    <a:pt x="227" y="953"/>
                  </a:cubicBezTo>
                  <a:cubicBezTo>
                    <a:pt x="1" y="1144"/>
                    <a:pt x="13" y="1525"/>
                    <a:pt x="48" y="1882"/>
                  </a:cubicBezTo>
                  <a:cubicBezTo>
                    <a:pt x="72" y="2370"/>
                    <a:pt x="525" y="2787"/>
                    <a:pt x="679" y="2930"/>
                  </a:cubicBezTo>
                  <a:lnTo>
                    <a:pt x="679" y="3216"/>
                  </a:lnTo>
                  <a:lnTo>
                    <a:pt x="596" y="3216"/>
                  </a:lnTo>
                  <a:cubicBezTo>
                    <a:pt x="513" y="3216"/>
                    <a:pt x="429" y="3287"/>
                    <a:pt x="429" y="3382"/>
                  </a:cubicBezTo>
                  <a:lnTo>
                    <a:pt x="429" y="4216"/>
                  </a:lnTo>
                  <a:lnTo>
                    <a:pt x="429" y="6692"/>
                  </a:lnTo>
                  <a:cubicBezTo>
                    <a:pt x="429" y="6775"/>
                    <a:pt x="513" y="6847"/>
                    <a:pt x="596" y="6847"/>
                  </a:cubicBezTo>
                  <a:lnTo>
                    <a:pt x="2977" y="6847"/>
                  </a:lnTo>
                  <a:cubicBezTo>
                    <a:pt x="3061" y="6847"/>
                    <a:pt x="3144" y="6775"/>
                    <a:pt x="3144" y="6692"/>
                  </a:cubicBezTo>
                  <a:lnTo>
                    <a:pt x="3144" y="4204"/>
                  </a:lnTo>
                  <a:lnTo>
                    <a:pt x="3144" y="3370"/>
                  </a:lnTo>
                  <a:cubicBezTo>
                    <a:pt x="3120" y="3275"/>
                    <a:pt x="3049" y="3204"/>
                    <a:pt x="2965" y="3204"/>
                  </a:cubicBezTo>
                  <a:lnTo>
                    <a:pt x="2858" y="3204"/>
                  </a:lnTo>
                  <a:lnTo>
                    <a:pt x="2858" y="2763"/>
                  </a:lnTo>
                  <a:cubicBezTo>
                    <a:pt x="3263" y="2358"/>
                    <a:pt x="3215" y="1644"/>
                    <a:pt x="3204" y="1549"/>
                  </a:cubicBezTo>
                  <a:lnTo>
                    <a:pt x="3204" y="810"/>
                  </a:lnTo>
                  <a:cubicBezTo>
                    <a:pt x="3204" y="572"/>
                    <a:pt x="3013" y="382"/>
                    <a:pt x="2763" y="382"/>
                  </a:cubicBezTo>
                  <a:lnTo>
                    <a:pt x="2751" y="382"/>
                  </a:lnTo>
                  <a:cubicBezTo>
                    <a:pt x="2680" y="382"/>
                    <a:pt x="2608" y="394"/>
                    <a:pt x="2549" y="441"/>
                  </a:cubicBezTo>
                  <a:cubicBezTo>
                    <a:pt x="2465" y="334"/>
                    <a:pt x="2334" y="275"/>
                    <a:pt x="2203" y="275"/>
                  </a:cubicBezTo>
                  <a:lnTo>
                    <a:pt x="2191" y="275"/>
                  </a:lnTo>
                  <a:cubicBezTo>
                    <a:pt x="2120" y="275"/>
                    <a:pt x="2037" y="287"/>
                    <a:pt x="1977" y="322"/>
                  </a:cubicBezTo>
                  <a:cubicBezTo>
                    <a:pt x="1906" y="227"/>
                    <a:pt x="1787" y="168"/>
                    <a:pt x="1656" y="168"/>
                  </a:cubicBezTo>
                  <a:lnTo>
                    <a:pt x="1632" y="168"/>
                  </a:lnTo>
                  <a:cubicBezTo>
                    <a:pt x="1572" y="168"/>
                    <a:pt x="1525" y="179"/>
                    <a:pt x="1453" y="203"/>
                  </a:cubicBezTo>
                  <a:cubicBezTo>
                    <a:pt x="1382" y="84"/>
                    <a:pt x="1251" y="1"/>
                    <a:pt x="1084" y="1"/>
                  </a:cubicBezTo>
                  <a:close/>
                </a:path>
              </a:pathLst>
            </a:custGeom>
            <a:grpFill/>
            <a:ln>
              <a:noFill/>
            </a:ln>
          </p:spPr>
          <p:txBody>
            <a:bodyPr spcFirstLastPara="1" wrap="square" lIns="115170" tIns="115170" rIns="115170" bIns="115170" anchor="ctr" anchorCtr="0">
              <a:noAutofit/>
            </a:bodyPr>
            <a:lstStyle/>
            <a:p>
              <a:pPr defTabSz="1151872">
                <a:defRPr/>
              </a:pPr>
              <a:endParaRPr lang="lv-LV" sz="2268">
                <a:solidFill>
                  <a:srgbClr val="262626"/>
                </a:solidFill>
                <a:latin typeface="Roboto"/>
                <a:cs typeface="Roboto"/>
              </a:endParaRPr>
            </a:p>
          </p:txBody>
        </p:sp>
        <p:sp>
          <p:nvSpPr>
            <p:cNvPr id="22" name="Google Shape;5529;p60">
              <a:extLst>
                <a:ext uri="{FF2B5EF4-FFF2-40B4-BE49-F238E27FC236}">
                  <a16:creationId xmlns="" xmlns:a16="http://schemas.microsoft.com/office/drawing/2014/main" id="{756FFE27-8C7B-758A-29C2-7DA999CE6D3A}"/>
                </a:ext>
              </a:extLst>
            </p:cNvPr>
            <p:cNvSpPr/>
            <p:nvPr/>
          </p:nvSpPr>
          <p:spPr>
            <a:xfrm>
              <a:off x="5426250" y="1990239"/>
              <a:ext cx="191029" cy="322508"/>
            </a:xfrm>
            <a:custGeom>
              <a:avLst/>
              <a:gdLst/>
              <a:ahLst/>
              <a:cxnLst/>
              <a:rect l="l" t="t" r="r" b="b"/>
              <a:pathLst>
                <a:path w="6002" h="10133" extrusionOk="0">
                  <a:moveTo>
                    <a:pt x="584" y="298"/>
                  </a:moveTo>
                  <a:lnTo>
                    <a:pt x="977" y="322"/>
                  </a:lnTo>
                  <a:lnTo>
                    <a:pt x="870" y="584"/>
                  </a:lnTo>
                  <a:lnTo>
                    <a:pt x="584" y="298"/>
                  </a:lnTo>
                  <a:close/>
                  <a:moveTo>
                    <a:pt x="1299" y="381"/>
                  </a:moveTo>
                  <a:lnTo>
                    <a:pt x="2322" y="810"/>
                  </a:lnTo>
                  <a:lnTo>
                    <a:pt x="2203" y="1239"/>
                  </a:lnTo>
                  <a:lnTo>
                    <a:pt x="1120" y="774"/>
                  </a:lnTo>
                  <a:lnTo>
                    <a:pt x="1299" y="381"/>
                  </a:lnTo>
                  <a:close/>
                  <a:moveTo>
                    <a:pt x="4739" y="1834"/>
                  </a:moveTo>
                  <a:lnTo>
                    <a:pt x="5097" y="1977"/>
                  </a:lnTo>
                  <a:lnTo>
                    <a:pt x="4918" y="2382"/>
                  </a:lnTo>
                  <a:lnTo>
                    <a:pt x="4620" y="2263"/>
                  </a:lnTo>
                  <a:cubicBezTo>
                    <a:pt x="4632" y="2251"/>
                    <a:pt x="4632" y="2227"/>
                    <a:pt x="4632" y="2227"/>
                  </a:cubicBezTo>
                  <a:lnTo>
                    <a:pt x="4739" y="1834"/>
                  </a:lnTo>
                  <a:close/>
                  <a:moveTo>
                    <a:pt x="5406" y="2108"/>
                  </a:moveTo>
                  <a:lnTo>
                    <a:pt x="5585" y="2191"/>
                  </a:lnTo>
                  <a:cubicBezTo>
                    <a:pt x="5609" y="2203"/>
                    <a:pt x="5632" y="2215"/>
                    <a:pt x="5644" y="2251"/>
                  </a:cubicBezTo>
                  <a:cubicBezTo>
                    <a:pt x="5656" y="2274"/>
                    <a:pt x="5656" y="2298"/>
                    <a:pt x="5644" y="2322"/>
                  </a:cubicBezTo>
                  <a:lnTo>
                    <a:pt x="5549" y="2524"/>
                  </a:lnTo>
                  <a:cubicBezTo>
                    <a:pt x="5537" y="2560"/>
                    <a:pt x="5525" y="2572"/>
                    <a:pt x="5490" y="2584"/>
                  </a:cubicBezTo>
                  <a:cubicBezTo>
                    <a:pt x="5478" y="2590"/>
                    <a:pt x="5463" y="2593"/>
                    <a:pt x="5449" y="2593"/>
                  </a:cubicBezTo>
                  <a:cubicBezTo>
                    <a:pt x="5436" y="2593"/>
                    <a:pt x="5424" y="2590"/>
                    <a:pt x="5418" y="2584"/>
                  </a:cubicBezTo>
                  <a:lnTo>
                    <a:pt x="5228" y="2513"/>
                  </a:lnTo>
                  <a:lnTo>
                    <a:pt x="5406" y="2108"/>
                  </a:lnTo>
                  <a:close/>
                  <a:moveTo>
                    <a:pt x="2906" y="405"/>
                  </a:moveTo>
                  <a:cubicBezTo>
                    <a:pt x="2930" y="405"/>
                    <a:pt x="2965" y="429"/>
                    <a:pt x="2977" y="441"/>
                  </a:cubicBezTo>
                  <a:cubicBezTo>
                    <a:pt x="2989" y="477"/>
                    <a:pt x="2989" y="500"/>
                    <a:pt x="2989" y="536"/>
                  </a:cubicBezTo>
                  <a:lnTo>
                    <a:pt x="2977" y="608"/>
                  </a:lnTo>
                  <a:lnTo>
                    <a:pt x="2787" y="1262"/>
                  </a:lnTo>
                  <a:cubicBezTo>
                    <a:pt x="2751" y="1358"/>
                    <a:pt x="2811" y="1441"/>
                    <a:pt x="2882" y="1453"/>
                  </a:cubicBezTo>
                  <a:lnTo>
                    <a:pt x="2930" y="1453"/>
                  </a:lnTo>
                  <a:cubicBezTo>
                    <a:pt x="3001" y="1453"/>
                    <a:pt x="3061" y="1417"/>
                    <a:pt x="3084" y="1334"/>
                  </a:cubicBezTo>
                  <a:lnTo>
                    <a:pt x="3263" y="703"/>
                  </a:lnTo>
                  <a:cubicBezTo>
                    <a:pt x="3287" y="667"/>
                    <a:pt x="3335" y="655"/>
                    <a:pt x="3382" y="655"/>
                  </a:cubicBezTo>
                  <a:lnTo>
                    <a:pt x="3394" y="655"/>
                  </a:lnTo>
                  <a:cubicBezTo>
                    <a:pt x="3418" y="655"/>
                    <a:pt x="3454" y="679"/>
                    <a:pt x="3465" y="703"/>
                  </a:cubicBezTo>
                  <a:cubicBezTo>
                    <a:pt x="3477" y="727"/>
                    <a:pt x="3477" y="762"/>
                    <a:pt x="3477" y="786"/>
                  </a:cubicBezTo>
                  <a:lnTo>
                    <a:pt x="3323" y="1358"/>
                  </a:lnTo>
                  <a:cubicBezTo>
                    <a:pt x="3287" y="1441"/>
                    <a:pt x="3346" y="1536"/>
                    <a:pt x="3418" y="1548"/>
                  </a:cubicBezTo>
                  <a:lnTo>
                    <a:pt x="3465" y="1548"/>
                  </a:lnTo>
                  <a:cubicBezTo>
                    <a:pt x="3537" y="1548"/>
                    <a:pt x="3596" y="1501"/>
                    <a:pt x="3620" y="1429"/>
                  </a:cubicBezTo>
                  <a:lnTo>
                    <a:pt x="3763" y="905"/>
                  </a:lnTo>
                  <a:cubicBezTo>
                    <a:pt x="3794" y="885"/>
                    <a:pt x="3825" y="855"/>
                    <a:pt x="3863" y="855"/>
                  </a:cubicBezTo>
                  <a:cubicBezTo>
                    <a:pt x="3869" y="855"/>
                    <a:pt x="3876" y="856"/>
                    <a:pt x="3882" y="858"/>
                  </a:cubicBezTo>
                  <a:lnTo>
                    <a:pt x="3894" y="858"/>
                  </a:lnTo>
                  <a:cubicBezTo>
                    <a:pt x="3954" y="881"/>
                    <a:pt x="4001" y="941"/>
                    <a:pt x="3989" y="1000"/>
                  </a:cubicBezTo>
                  <a:lnTo>
                    <a:pt x="3954" y="1096"/>
                  </a:lnTo>
                  <a:lnTo>
                    <a:pt x="3823" y="1536"/>
                  </a:lnTo>
                  <a:cubicBezTo>
                    <a:pt x="3799" y="1620"/>
                    <a:pt x="3835" y="1703"/>
                    <a:pt x="3930" y="1739"/>
                  </a:cubicBezTo>
                  <a:lnTo>
                    <a:pt x="3977" y="1739"/>
                  </a:lnTo>
                  <a:cubicBezTo>
                    <a:pt x="4049" y="1739"/>
                    <a:pt x="4108" y="1691"/>
                    <a:pt x="4120" y="1620"/>
                  </a:cubicBezTo>
                  <a:lnTo>
                    <a:pt x="4251" y="1167"/>
                  </a:lnTo>
                  <a:cubicBezTo>
                    <a:pt x="4272" y="1115"/>
                    <a:pt x="4320" y="1082"/>
                    <a:pt x="4371" y="1082"/>
                  </a:cubicBezTo>
                  <a:cubicBezTo>
                    <a:pt x="4379" y="1082"/>
                    <a:pt x="4386" y="1082"/>
                    <a:pt x="4394" y="1084"/>
                  </a:cubicBezTo>
                  <a:lnTo>
                    <a:pt x="4406" y="1084"/>
                  </a:lnTo>
                  <a:cubicBezTo>
                    <a:pt x="4466" y="1096"/>
                    <a:pt x="4513" y="1155"/>
                    <a:pt x="4489" y="1215"/>
                  </a:cubicBezTo>
                  <a:lnTo>
                    <a:pt x="4251" y="2084"/>
                  </a:lnTo>
                  <a:lnTo>
                    <a:pt x="4251" y="2096"/>
                  </a:lnTo>
                  <a:cubicBezTo>
                    <a:pt x="4323" y="2191"/>
                    <a:pt x="4216" y="2870"/>
                    <a:pt x="3811" y="3084"/>
                  </a:cubicBezTo>
                  <a:cubicBezTo>
                    <a:pt x="3751" y="3108"/>
                    <a:pt x="3727" y="3167"/>
                    <a:pt x="3727" y="3227"/>
                  </a:cubicBezTo>
                  <a:lnTo>
                    <a:pt x="3727" y="3715"/>
                  </a:lnTo>
                  <a:lnTo>
                    <a:pt x="2192" y="3715"/>
                  </a:lnTo>
                  <a:lnTo>
                    <a:pt x="2192" y="2941"/>
                  </a:lnTo>
                  <a:cubicBezTo>
                    <a:pt x="2192" y="2905"/>
                    <a:pt x="2180" y="2870"/>
                    <a:pt x="2144" y="2846"/>
                  </a:cubicBezTo>
                  <a:cubicBezTo>
                    <a:pt x="2144" y="2846"/>
                    <a:pt x="1715" y="2310"/>
                    <a:pt x="1787" y="1870"/>
                  </a:cubicBezTo>
                  <a:cubicBezTo>
                    <a:pt x="1822" y="1739"/>
                    <a:pt x="1834" y="1572"/>
                    <a:pt x="1870" y="1453"/>
                  </a:cubicBezTo>
                  <a:lnTo>
                    <a:pt x="2168" y="1572"/>
                  </a:lnTo>
                  <a:cubicBezTo>
                    <a:pt x="2192" y="1620"/>
                    <a:pt x="2239" y="1667"/>
                    <a:pt x="2275" y="1679"/>
                  </a:cubicBezTo>
                  <a:cubicBezTo>
                    <a:pt x="2294" y="1686"/>
                    <a:pt x="2312" y="1690"/>
                    <a:pt x="2330" y="1690"/>
                  </a:cubicBezTo>
                  <a:cubicBezTo>
                    <a:pt x="2401" y="1690"/>
                    <a:pt x="2456" y="1636"/>
                    <a:pt x="2465" y="1560"/>
                  </a:cubicBezTo>
                  <a:lnTo>
                    <a:pt x="2751" y="489"/>
                  </a:lnTo>
                  <a:cubicBezTo>
                    <a:pt x="2751" y="465"/>
                    <a:pt x="2787" y="429"/>
                    <a:pt x="2799" y="417"/>
                  </a:cubicBezTo>
                  <a:cubicBezTo>
                    <a:pt x="2834" y="405"/>
                    <a:pt x="2858" y="405"/>
                    <a:pt x="2882" y="405"/>
                  </a:cubicBezTo>
                  <a:close/>
                  <a:moveTo>
                    <a:pt x="3942" y="4048"/>
                  </a:moveTo>
                  <a:lnTo>
                    <a:pt x="3942" y="4549"/>
                  </a:lnTo>
                  <a:lnTo>
                    <a:pt x="1894" y="4549"/>
                  </a:lnTo>
                  <a:lnTo>
                    <a:pt x="1894" y="4048"/>
                  </a:lnTo>
                  <a:close/>
                  <a:moveTo>
                    <a:pt x="191" y="0"/>
                  </a:moveTo>
                  <a:cubicBezTo>
                    <a:pt x="120" y="0"/>
                    <a:pt x="60" y="24"/>
                    <a:pt x="36" y="84"/>
                  </a:cubicBezTo>
                  <a:cubicBezTo>
                    <a:pt x="1" y="143"/>
                    <a:pt x="13" y="227"/>
                    <a:pt x="60" y="262"/>
                  </a:cubicBezTo>
                  <a:lnTo>
                    <a:pt x="822" y="1012"/>
                  </a:lnTo>
                  <a:lnTo>
                    <a:pt x="834" y="1024"/>
                  </a:lnTo>
                  <a:lnTo>
                    <a:pt x="846" y="1024"/>
                  </a:lnTo>
                  <a:cubicBezTo>
                    <a:pt x="870" y="1036"/>
                    <a:pt x="894" y="1060"/>
                    <a:pt x="906" y="1060"/>
                  </a:cubicBezTo>
                  <a:lnTo>
                    <a:pt x="1596" y="1358"/>
                  </a:lnTo>
                  <a:cubicBezTo>
                    <a:pt x="1549" y="1501"/>
                    <a:pt x="1501" y="1679"/>
                    <a:pt x="1489" y="1846"/>
                  </a:cubicBezTo>
                  <a:cubicBezTo>
                    <a:pt x="1406" y="2346"/>
                    <a:pt x="1763" y="2870"/>
                    <a:pt x="1870" y="3036"/>
                  </a:cubicBezTo>
                  <a:lnTo>
                    <a:pt x="1870" y="3763"/>
                  </a:lnTo>
                  <a:lnTo>
                    <a:pt x="1739" y="3763"/>
                  </a:lnTo>
                  <a:cubicBezTo>
                    <a:pt x="1656" y="3763"/>
                    <a:pt x="1572" y="3834"/>
                    <a:pt x="1572" y="3929"/>
                  </a:cubicBezTo>
                  <a:lnTo>
                    <a:pt x="1572" y="4763"/>
                  </a:lnTo>
                  <a:lnTo>
                    <a:pt x="1572" y="9966"/>
                  </a:lnTo>
                  <a:cubicBezTo>
                    <a:pt x="1572" y="10061"/>
                    <a:pt x="1656" y="10133"/>
                    <a:pt x="1739" y="10133"/>
                  </a:cubicBezTo>
                  <a:lnTo>
                    <a:pt x="4120" y="10133"/>
                  </a:lnTo>
                  <a:cubicBezTo>
                    <a:pt x="4216" y="10133"/>
                    <a:pt x="4287" y="10061"/>
                    <a:pt x="4287" y="9966"/>
                  </a:cubicBezTo>
                  <a:lnTo>
                    <a:pt x="4287" y="5942"/>
                  </a:lnTo>
                  <a:cubicBezTo>
                    <a:pt x="4287" y="5846"/>
                    <a:pt x="4216" y="5775"/>
                    <a:pt x="4120" y="5775"/>
                  </a:cubicBezTo>
                  <a:cubicBezTo>
                    <a:pt x="4037" y="5775"/>
                    <a:pt x="3954" y="5846"/>
                    <a:pt x="3954" y="5942"/>
                  </a:cubicBezTo>
                  <a:lnTo>
                    <a:pt x="3954" y="9811"/>
                  </a:lnTo>
                  <a:lnTo>
                    <a:pt x="1906" y="9811"/>
                  </a:lnTo>
                  <a:lnTo>
                    <a:pt x="1906" y="4930"/>
                  </a:lnTo>
                  <a:lnTo>
                    <a:pt x="3954" y="4930"/>
                  </a:lnTo>
                  <a:lnTo>
                    <a:pt x="3954" y="5191"/>
                  </a:lnTo>
                  <a:lnTo>
                    <a:pt x="3954" y="5370"/>
                  </a:lnTo>
                  <a:cubicBezTo>
                    <a:pt x="3954" y="5465"/>
                    <a:pt x="4037" y="5537"/>
                    <a:pt x="4120" y="5537"/>
                  </a:cubicBezTo>
                  <a:cubicBezTo>
                    <a:pt x="4216" y="5537"/>
                    <a:pt x="4287" y="5465"/>
                    <a:pt x="4287" y="5370"/>
                  </a:cubicBezTo>
                  <a:lnTo>
                    <a:pt x="4287" y="5191"/>
                  </a:lnTo>
                  <a:lnTo>
                    <a:pt x="4287" y="4715"/>
                  </a:lnTo>
                  <a:lnTo>
                    <a:pt x="4287" y="3882"/>
                  </a:lnTo>
                  <a:cubicBezTo>
                    <a:pt x="4287" y="3787"/>
                    <a:pt x="4216" y="3715"/>
                    <a:pt x="4120" y="3715"/>
                  </a:cubicBezTo>
                  <a:lnTo>
                    <a:pt x="4049" y="3715"/>
                  </a:lnTo>
                  <a:lnTo>
                    <a:pt x="4049" y="3298"/>
                  </a:lnTo>
                  <a:cubicBezTo>
                    <a:pt x="4323" y="3120"/>
                    <a:pt x="4466" y="2810"/>
                    <a:pt x="4549" y="2572"/>
                  </a:cubicBezTo>
                  <a:lnTo>
                    <a:pt x="5299" y="2882"/>
                  </a:lnTo>
                  <a:cubicBezTo>
                    <a:pt x="5359" y="2917"/>
                    <a:pt x="5406" y="2917"/>
                    <a:pt x="5466" y="2917"/>
                  </a:cubicBezTo>
                  <a:cubicBezTo>
                    <a:pt x="5525" y="2917"/>
                    <a:pt x="5561" y="2905"/>
                    <a:pt x="5621" y="2882"/>
                  </a:cubicBezTo>
                  <a:cubicBezTo>
                    <a:pt x="5728" y="2846"/>
                    <a:pt x="5823" y="2763"/>
                    <a:pt x="5859" y="2667"/>
                  </a:cubicBezTo>
                  <a:lnTo>
                    <a:pt x="5954" y="2453"/>
                  </a:lnTo>
                  <a:cubicBezTo>
                    <a:pt x="6002" y="2346"/>
                    <a:pt x="6002" y="2227"/>
                    <a:pt x="5954" y="2132"/>
                  </a:cubicBezTo>
                  <a:cubicBezTo>
                    <a:pt x="5906" y="2024"/>
                    <a:pt x="5835" y="1929"/>
                    <a:pt x="5728" y="1893"/>
                  </a:cubicBezTo>
                  <a:lnTo>
                    <a:pt x="4847" y="1512"/>
                  </a:lnTo>
                  <a:lnTo>
                    <a:pt x="4894" y="1370"/>
                  </a:lnTo>
                  <a:cubicBezTo>
                    <a:pt x="4930" y="1251"/>
                    <a:pt x="4906" y="1131"/>
                    <a:pt x="4835" y="1036"/>
                  </a:cubicBezTo>
                  <a:cubicBezTo>
                    <a:pt x="4775" y="941"/>
                    <a:pt x="4668" y="881"/>
                    <a:pt x="4573" y="846"/>
                  </a:cubicBezTo>
                  <a:lnTo>
                    <a:pt x="4549" y="846"/>
                  </a:lnTo>
                  <a:cubicBezTo>
                    <a:pt x="4513" y="840"/>
                    <a:pt x="4478" y="837"/>
                    <a:pt x="4442" y="837"/>
                  </a:cubicBezTo>
                  <a:cubicBezTo>
                    <a:pt x="4406" y="837"/>
                    <a:pt x="4370" y="840"/>
                    <a:pt x="4335" y="846"/>
                  </a:cubicBezTo>
                  <a:cubicBezTo>
                    <a:pt x="4275" y="727"/>
                    <a:pt x="4168" y="643"/>
                    <a:pt x="4037" y="608"/>
                  </a:cubicBezTo>
                  <a:lnTo>
                    <a:pt x="4013" y="608"/>
                  </a:lnTo>
                  <a:cubicBezTo>
                    <a:pt x="3977" y="602"/>
                    <a:pt x="3942" y="599"/>
                    <a:pt x="3907" y="599"/>
                  </a:cubicBezTo>
                  <a:cubicBezTo>
                    <a:pt x="3873" y="599"/>
                    <a:pt x="3841" y="602"/>
                    <a:pt x="3811" y="608"/>
                  </a:cubicBezTo>
                  <a:cubicBezTo>
                    <a:pt x="3811" y="596"/>
                    <a:pt x="3799" y="596"/>
                    <a:pt x="3799" y="584"/>
                  </a:cubicBezTo>
                  <a:cubicBezTo>
                    <a:pt x="3739" y="477"/>
                    <a:pt x="3632" y="417"/>
                    <a:pt x="3525" y="381"/>
                  </a:cubicBezTo>
                  <a:lnTo>
                    <a:pt x="3513" y="381"/>
                  </a:lnTo>
                  <a:cubicBezTo>
                    <a:pt x="3483" y="375"/>
                    <a:pt x="3454" y="372"/>
                    <a:pt x="3424" y="372"/>
                  </a:cubicBezTo>
                  <a:cubicBezTo>
                    <a:pt x="3394" y="372"/>
                    <a:pt x="3364" y="375"/>
                    <a:pt x="3335" y="381"/>
                  </a:cubicBezTo>
                  <a:cubicBezTo>
                    <a:pt x="3323" y="358"/>
                    <a:pt x="3299" y="322"/>
                    <a:pt x="3287" y="310"/>
                  </a:cubicBezTo>
                  <a:cubicBezTo>
                    <a:pt x="3227" y="203"/>
                    <a:pt x="3120" y="143"/>
                    <a:pt x="3025" y="119"/>
                  </a:cubicBezTo>
                  <a:lnTo>
                    <a:pt x="3001" y="119"/>
                  </a:lnTo>
                  <a:cubicBezTo>
                    <a:pt x="2964" y="108"/>
                    <a:pt x="2927" y="103"/>
                    <a:pt x="2892" y="103"/>
                  </a:cubicBezTo>
                  <a:cubicBezTo>
                    <a:pt x="2812" y="103"/>
                    <a:pt x="2737" y="130"/>
                    <a:pt x="2680" y="179"/>
                  </a:cubicBezTo>
                  <a:cubicBezTo>
                    <a:pt x="2573" y="238"/>
                    <a:pt x="2513" y="346"/>
                    <a:pt x="2489" y="441"/>
                  </a:cubicBezTo>
                  <a:lnTo>
                    <a:pt x="2453" y="548"/>
                  </a:lnTo>
                  <a:lnTo>
                    <a:pt x="1322" y="72"/>
                  </a:lnTo>
                  <a:lnTo>
                    <a:pt x="1263" y="72"/>
                  </a:lnTo>
                  <a:lnTo>
                    <a:pt x="191" y="0"/>
                  </a:lnTo>
                  <a:close/>
                </a:path>
              </a:pathLst>
            </a:custGeom>
            <a:grpFill/>
            <a:ln>
              <a:noFill/>
            </a:ln>
          </p:spPr>
          <p:txBody>
            <a:bodyPr spcFirstLastPara="1" wrap="square" lIns="115170" tIns="115170" rIns="115170" bIns="115170" anchor="ctr" anchorCtr="0">
              <a:noAutofit/>
            </a:bodyPr>
            <a:lstStyle/>
            <a:p>
              <a:pPr defTabSz="1151872">
                <a:defRPr/>
              </a:pPr>
              <a:endParaRPr lang="lv-LV" sz="2268">
                <a:solidFill>
                  <a:srgbClr val="262626"/>
                </a:solidFill>
                <a:latin typeface="Roboto"/>
                <a:cs typeface="Roboto"/>
              </a:endParaRPr>
            </a:p>
          </p:txBody>
        </p:sp>
        <p:sp>
          <p:nvSpPr>
            <p:cNvPr id="23" name="Google Shape;5530;p60">
              <a:extLst>
                <a:ext uri="{FF2B5EF4-FFF2-40B4-BE49-F238E27FC236}">
                  <a16:creationId xmlns="" xmlns:a16="http://schemas.microsoft.com/office/drawing/2014/main" id="{780DEAA8-F491-6427-39E4-C37098681CBD}"/>
                </a:ext>
              </a:extLst>
            </p:cNvPr>
            <p:cNvSpPr/>
            <p:nvPr/>
          </p:nvSpPr>
          <p:spPr>
            <a:xfrm>
              <a:off x="5352728" y="2121719"/>
              <a:ext cx="103503" cy="189501"/>
            </a:xfrm>
            <a:custGeom>
              <a:avLst/>
              <a:gdLst/>
              <a:ahLst/>
              <a:cxnLst/>
              <a:rect l="l" t="t" r="r" b="b"/>
              <a:pathLst>
                <a:path w="3252" h="5954" extrusionOk="0">
                  <a:moveTo>
                    <a:pt x="1073" y="322"/>
                  </a:moveTo>
                  <a:cubicBezTo>
                    <a:pt x="1132" y="322"/>
                    <a:pt x="1192" y="358"/>
                    <a:pt x="1192" y="441"/>
                  </a:cubicBezTo>
                  <a:lnTo>
                    <a:pt x="1192" y="513"/>
                  </a:lnTo>
                  <a:lnTo>
                    <a:pt x="1192" y="1060"/>
                  </a:lnTo>
                  <a:cubicBezTo>
                    <a:pt x="1192" y="1156"/>
                    <a:pt x="1263" y="1227"/>
                    <a:pt x="1358" y="1227"/>
                  </a:cubicBezTo>
                  <a:cubicBezTo>
                    <a:pt x="1442" y="1227"/>
                    <a:pt x="1525" y="1156"/>
                    <a:pt x="1525" y="1060"/>
                  </a:cubicBezTo>
                  <a:lnTo>
                    <a:pt x="1525" y="537"/>
                  </a:lnTo>
                  <a:cubicBezTo>
                    <a:pt x="1537" y="513"/>
                    <a:pt x="1584" y="477"/>
                    <a:pt x="1620" y="477"/>
                  </a:cubicBezTo>
                  <a:lnTo>
                    <a:pt x="1644" y="477"/>
                  </a:lnTo>
                  <a:cubicBezTo>
                    <a:pt x="1704" y="477"/>
                    <a:pt x="1763" y="525"/>
                    <a:pt x="1763" y="596"/>
                  </a:cubicBezTo>
                  <a:lnTo>
                    <a:pt x="1763" y="632"/>
                  </a:lnTo>
                  <a:lnTo>
                    <a:pt x="1763" y="1060"/>
                  </a:lnTo>
                  <a:cubicBezTo>
                    <a:pt x="1763" y="1156"/>
                    <a:pt x="1835" y="1227"/>
                    <a:pt x="1918" y="1227"/>
                  </a:cubicBezTo>
                  <a:cubicBezTo>
                    <a:pt x="2013" y="1227"/>
                    <a:pt x="2085" y="1156"/>
                    <a:pt x="2085" y="1060"/>
                  </a:cubicBezTo>
                  <a:lnTo>
                    <a:pt x="2085" y="656"/>
                  </a:lnTo>
                  <a:cubicBezTo>
                    <a:pt x="2096" y="620"/>
                    <a:pt x="2144" y="596"/>
                    <a:pt x="2192" y="596"/>
                  </a:cubicBezTo>
                  <a:lnTo>
                    <a:pt x="2204" y="596"/>
                  </a:lnTo>
                  <a:cubicBezTo>
                    <a:pt x="2263" y="596"/>
                    <a:pt x="2323" y="644"/>
                    <a:pt x="2323" y="715"/>
                  </a:cubicBezTo>
                  <a:lnTo>
                    <a:pt x="2323" y="822"/>
                  </a:lnTo>
                  <a:lnTo>
                    <a:pt x="2323" y="1156"/>
                  </a:lnTo>
                  <a:cubicBezTo>
                    <a:pt x="2323" y="1239"/>
                    <a:pt x="2394" y="1311"/>
                    <a:pt x="2489" y="1311"/>
                  </a:cubicBezTo>
                  <a:cubicBezTo>
                    <a:pt x="2573" y="1311"/>
                    <a:pt x="2656" y="1239"/>
                    <a:pt x="2656" y="1156"/>
                  </a:cubicBezTo>
                  <a:lnTo>
                    <a:pt x="2656" y="822"/>
                  </a:lnTo>
                  <a:cubicBezTo>
                    <a:pt x="2656" y="763"/>
                    <a:pt x="2692" y="703"/>
                    <a:pt x="2775" y="703"/>
                  </a:cubicBezTo>
                  <a:lnTo>
                    <a:pt x="2787" y="703"/>
                  </a:lnTo>
                  <a:cubicBezTo>
                    <a:pt x="2847" y="703"/>
                    <a:pt x="2906" y="751"/>
                    <a:pt x="2906" y="822"/>
                  </a:cubicBezTo>
                  <a:lnTo>
                    <a:pt x="2906" y="1584"/>
                  </a:lnTo>
                  <a:lnTo>
                    <a:pt x="2906" y="1596"/>
                  </a:lnTo>
                  <a:cubicBezTo>
                    <a:pt x="2894" y="1775"/>
                    <a:pt x="2882" y="2323"/>
                    <a:pt x="2597" y="2584"/>
                  </a:cubicBezTo>
                  <a:cubicBezTo>
                    <a:pt x="2561" y="2608"/>
                    <a:pt x="2537" y="2656"/>
                    <a:pt x="2537" y="2704"/>
                  </a:cubicBezTo>
                  <a:lnTo>
                    <a:pt x="2537" y="3204"/>
                  </a:lnTo>
                  <a:lnTo>
                    <a:pt x="989" y="3204"/>
                  </a:lnTo>
                  <a:lnTo>
                    <a:pt x="989" y="2846"/>
                  </a:lnTo>
                  <a:cubicBezTo>
                    <a:pt x="989" y="2799"/>
                    <a:pt x="953" y="2739"/>
                    <a:pt x="930" y="2715"/>
                  </a:cubicBezTo>
                  <a:cubicBezTo>
                    <a:pt x="775" y="2596"/>
                    <a:pt x="370" y="2227"/>
                    <a:pt x="346" y="1846"/>
                  </a:cubicBezTo>
                  <a:cubicBezTo>
                    <a:pt x="334" y="1596"/>
                    <a:pt x="311" y="1275"/>
                    <a:pt x="406" y="1191"/>
                  </a:cubicBezTo>
                  <a:cubicBezTo>
                    <a:pt x="441" y="1174"/>
                    <a:pt x="482" y="1163"/>
                    <a:pt x="539" y="1163"/>
                  </a:cubicBezTo>
                  <a:cubicBezTo>
                    <a:pt x="560" y="1163"/>
                    <a:pt x="583" y="1164"/>
                    <a:pt x="608" y="1168"/>
                  </a:cubicBezTo>
                  <a:lnTo>
                    <a:pt x="608" y="1394"/>
                  </a:lnTo>
                  <a:cubicBezTo>
                    <a:pt x="608" y="1477"/>
                    <a:pt x="692" y="1549"/>
                    <a:pt x="775" y="1549"/>
                  </a:cubicBezTo>
                  <a:cubicBezTo>
                    <a:pt x="870" y="1549"/>
                    <a:pt x="942" y="1477"/>
                    <a:pt x="942" y="1394"/>
                  </a:cubicBezTo>
                  <a:lnTo>
                    <a:pt x="942" y="441"/>
                  </a:lnTo>
                  <a:cubicBezTo>
                    <a:pt x="942" y="382"/>
                    <a:pt x="989" y="322"/>
                    <a:pt x="1061" y="322"/>
                  </a:cubicBezTo>
                  <a:close/>
                  <a:moveTo>
                    <a:pt x="2799" y="3537"/>
                  </a:moveTo>
                  <a:lnTo>
                    <a:pt x="2799" y="4037"/>
                  </a:lnTo>
                  <a:lnTo>
                    <a:pt x="751" y="4037"/>
                  </a:lnTo>
                  <a:lnTo>
                    <a:pt x="751" y="3537"/>
                  </a:lnTo>
                  <a:close/>
                  <a:moveTo>
                    <a:pt x="2799" y="4347"/>
                  </a:moveTo>
                  <a:lnTo>
                    <a:pt x="2799" y="5632"/>
                  </a:lnTo>
                  <a:lnTo>
                    <a:pt x="751" y="5632"/>
                  </a:lnTo>
                  <a:lnTo>
                    <a:pt x="751" y="4347"/>
                  </a:lnTo>
                  <a:close/>
                  <a:moveTo>
                    <a:pt x="1073" y="1"/>
                  </a:moveTo>
                  <a:cubicBezTo>
                    <a:pt x="834" y="1"/>
                    <a:pt x="644" y="203"/>
                    <a:pt x="644" y="429"/>
                  </a:cubicBezTo>
                  <a:lnTo>
                    <a:pt x="644" y="846"/>
                  </a:lnTo>
                  <a:cubicBezTo>
                    <a:pt x="622" y="845"/>
                    <a:pt x="600" y="844"/>
                    <a:pt x="579" y="844"/>
                  </a:cubicBezTo>
                  <a:cubicBezTo>
                    <a:pt x="433" y="844"/>
                    <a:pt x="321" y="880"/>
                    <a:pt x="227" y="953"/>
                  </a:cubicBezTo>
                  <a:cubicBezTo>
                    <a:pt x="1" y="1144"/>
                    <a:pt x="13" y="1525"/>
                    <a:pt x="49" y="1882"/>
                  </a:cubicBezTo>
                  <a:cubicBezTo>
                    <a:pt x="84" y="2370"/>
                    <a:pt x="525" y="2787"/>
                    <a:pt x="692" y="2930"/>
                  </a:cubicBezTo>
                  <a:lnTo>
                    <a:pt x="692" y="3216"/>
                  </a:lnTo>
                  <a:lnTo>
                    <a:pt x="596" y="3216"/>
                  </a:lnTo>
                  <a:cubicBezTo>
                    <a:pt x="513" y="3216"/>
                    <a:pt x="441" y="3287"/>
                    <a:pt x="441" y="3382"/>
                  </a:cubicBezTo>
                  <a:lnTo>
                    <a:pt x="441" y="4216"/>
                  </a:lnTo>
                  <a:lnTo>
                    <a:pt x="441" y="5799"/>
                  </a:lnTo>
                  <a:cubicBezTo>
                    <a:pt x="441" y="5882"/>
                    <a:pt x="513" y="5954"/>
                    <a:pt x="596" y="5954"/>
                  </a:cubicBezTo>
                  <a:lnTo>
                    <a:pt x="2978" y="5954"/>
                  </a:lnTo>
                  <a:cubicBezTo>
                    <a:pt x="3073" y="5954"/>
                    <a:pt x="3144" y="5882"/>
                    <a:pt x="3144" y="5799"/>
                  </a:cubicBezTo>
                  <a:lnTo>
                    <a:pt x="3144" y="4204"/>
                  </a:lnTo>
                  <a:lnTo>
                    <a:pt x="3144" y="3370"/>
                  </a:lnTo>
                  <a:cubicBezTo>
                    <a:pt x="3144" y="3275"/>
                    <a:pt x="3073" y="3204"/>
                    <a:pt x="2978" y="3204"/>
                  </a:cubicBezTo>
                  <a:lnTo>
                    <a:pt x="2882" y="3204"/>
                  </a:lnTo>
                  <a:lnTo>
                    <a:pt x="2882" y="2763"/>
                  </a:lnTo>
                  <a:cubicBezTo>
                    <a:pt x="3251" y="2370"/>
                    <a:pt x="3204" y="1644"/>
                    <a:pt x="3204" y="1549"/>
                  </a:cubicBezTo>
                  <a:lnTo>
                    <a:pt x="3204" y="810"/>
                  </a:lnTo>
                  <a:cubicBezTo>
                    <a:pt x="3204" y="572"/>
                    <a:pt x="3013" y="382"/>
                    <a:pt x="2775" y="382"/>
                  </a:cubicBezTo>
                  <a:lnTo>
                    <a:pt x="2763" y="382"/>
                  </a:lnTo>
                  <a:cubicBezTo>
                    <a:pt x="2680" y="382"/>
                    <a:pt x="2608" y="394"/>
                    <a:pt x="2549" y="441"/>
                  </a:cubicBezTo>
                  <a:cubicBezTo>
                    <a:pt x="2477" y="334"/>
                    <a:pt x="2335" y="275"/>
                    <a:pt x="2204" y="275"/>
                  </a:cubicBezTo>
                  <a:lnTo>
                    <a:pt x="2192" y="275"/>
                  </a:lnTo>
                  <a:cubicBezTo>
                    <a:pt x="2120" y="275"/>
                    <a:pt x="2049" y="287"/>
                    <a:pt x="1989" y="322"/>
                  </a:cubicBezTo>
                  <a:cubicBezTo>
                    <a:pt x="1906" y="227"/>
                    <a:pt x="1787" y="168"/>
                    <a:pt x="1656" y="168"/>
                  </a:cubicBezTo>
                  <a:lnTo>
                    <a:pt x="1644" y="168"/>
                  </a:lnTo>
                  <a:cubicBezTo>
                    <a:pt x="1584" y="168"/>
                    <a:pt x="1525" y="179"/>
                    <a:pt x="1465" y="203"/>
                  </a:cubicBezTo>
                  <a:cubicBezTo>
                    <a:pt x="1394" y="84"/>
                    <a:pt x="1251" y="1"/>
                    <a:pt x="1096" y="1"/>
                  </a:cubicBezTo>
                  <a:close/>
                </a:path>
              </a:pathLst>
            </a:custGeom>
            <a:grpFill/>
            <a:ln>
              <a:noFill/>
            </a:ln>
          </p:spPr>
          <p:txBody>
            <a:bodyPr spcFirstLastPara="1" wrap="square" lIns="115170" tIns="115170" rIns="115170" bIns="115170" anchor="ctr" anchorCtr="0">
              <a:noAutofit/>
            </a:bodyPr>
            <a:lstStyle/>
            <a:p>
              <a:pPr defTabSz="1151872">
                <a:defRPr/>
              </a:pPr>
              <a:endParaRPr lang="lv-LV" sz="2268">
                <a:solidFill>
                  <a:srgbClr val="262626"/>
                </a:solidFill>
                <a:latin typeface="Roboto"/>
                <a:cs typeface="Roboto"/>
              </a:endParaRPr>
            </a:p>
          </p:txBody>
        </p:sp>
      </p:grpSp>
      <p:grpSp>
        <p:nvGrpSpPr>
          <p:cNvPr id="24" name="Google Shape;5694;p60">
            <a:extLst>
              <a:ext uri="{FF2B5EF4-FFF2-40B4-BE49-F238E27FC236}">
                <a16:creationId xmlns="" xmlns:a16="http://schemas.microsoft.com/office/drawing/2014/main" id="{5CFFB18D-3E46-97BD-EADF-82F910B2F9F0}"/>
              </a:ext>
            </a:extLst>
          </p:cNvPr>
          <p:cNvGrpSpPr/>
          <p:nvPr/>
        </p:nvGrpSpPr>
        <p:grpSpPr>
          <a:xfrm>
            <a:off x="6816818" y="3392828"/>
            <a:ext cx="890508" cy="829143"/>
            <a:chOff x="7073928" y="2905757"/>
            <a:chExt cx="371395" cy="371809"/>
          </a:xfrm>
          <a:solidFill>
            <a:schemeClr val="tx1"/>
          </a:solidFill>
        </p:grpSpPr>
        <p:sp>
          <p:nvSpPr>
            <p:cNvPr id="25" name="Google Shape;5695;p60">
              <a:extLst>
                <a:ext uri="{FF2B5EF4-FFF2-40B4-BE49-F238E27FC236}">
                  <a16:creationId xmlns="" xmlns:a16="http://schemas.microsoft.com/office/drawing/2014/main" id="{F4BF8086-B9B9-9D80-7915-DE91A5B02232}"/>
                </a:ext>
              </a:extLst>
            </p:cNvPr>
            <p:cNvSpPr/>
            <p:nvPr/>
          </p:nvSpPr>
          <p:spPr>
            <a:xfrm>
              <a:off x="7073928" y="2905757"/>
              <a:ext cx="371395" cy="371809"/>
            </a:xfrm>
            <a:custGeom>
              <a:avLst/>
              <a:gdLst/>
              <a:ahLst/>
              <a:cxnLst/>
              <a:rect l="l" t="t" r="r" b="b"/>
              <a:pathLst>
                <a:path w="11669" h="11682" extrusionOk="0">
                  <a:moveTo>
                    <a:pt x="3608" y="1811"/>
                  </a:moveTo>
                  <a:cubicBezTo>
                    <a:pt x="3822" y="1811"/>
                    <a:pt x="3989" y="1977"/>
                    <a:pt x="3989" y="2192"/>
                  </a:cubicBezTo>
                  <a:lnTo>
                    <a:pt x="3989" y="2561"/>
                  </a:lnTo>
                  <a:cubicBezTo>
                    <a:pt x="3989" y="2870"/>
                    <a:pt x="3727" y="3120"/>
                    <a:pt x="3417" y="3120"/>
                  </a:cubicBezTo>
                  <a:cubicBezTo>
                    <a:pt x="3411" y="3120"/>
                    <a:pt x="3404" y="3121"/>
                    <a:pt x="3398" y="3121"/>
                  </a:cubicBezTo>
                  <a:cubicBezTo>
                    <a:pt x="3109" y="3121"/>
                    <a:pt x="2870" y="2863"/>
                    <a:pt x="2870" y="2561"/>
                  </a:cubicBezTo>
                  <a:lnTo>
                    <a:pt x="2870" y="2192"/>
                  </a:lnTo>
                  <a:cubicBezTo>
                    <a:pt x="2870" y="1977"/>
                    <a:pt x="3024" y="1811"/>
                    <a:pt x="3239" y="1811"/>
                  </a:cubicBezTo>
                  <a:close/>
                  <a:moveTo>
                    <a:pt x="3596" y="3454"/>
                  </a:moveTo>
                  <a:lnTo>
                    <a:pt x="3596" y="3466"/>
                  </a:lnTo>
                  <a:cubicBezTo>
                    <a:pt x="3632" y="3561"/>
                    <a:pt x="3643" y="3644"/>
                    <a:pt x="3667" y="3704"/>
                  </a:cubicBezTo>
                  <a:lnTo>
                    <a:pt x="3429" y="3942"/>
                  </a:lnTo>
                  <a:lnTo>
                    <a:pt x="3405" y="3942"/>
                  </a:lnTo>
                  <a:lnTo>
                    <a:pt x="3167" y="3704"/>
                  </a:lnTo>
                  <a:cubicBezTo>
                    <a:pt x="3191" y="3644"/>
                    <a:pt x="3215" y="3585"/>
                    <a:pt x="3215" y="3525"/>
                  </a:cubicBezTo>
                  <a:lnTo>
                    <a:pt x="3215" y="3454"/>
                  </a:lnTo>
                  <a:close/>
                  <a:moveTo>
                    <a:pt x="5632" y="5204"/>
                  </a:moveTo>
                  <a:lnTo>
                    <a:pt x="5632" y="7418"/>
                  </a:lnTo>
                  <a:lnTo>
                    <a:pt x="4525" y="8204"/>
                  </a:lnTo>
                  <a:lnTo>
                    <a:pt x="4525" y="5466"/>
                  </a:lnTo>
                  <a:cubicBezTo>
                    <a:pt x="4608" y="5525"/>
                    <a:pt x="4727" y="5573"/>
                    <a:pt x="4846" y="5585"/>
                  </a:cubicBezTo>
                  <a:lnTo>
                    <a:pt x="4977" y="5585"/>
                  </a:lnTo>
                  <a:cubicBezTo>
                    <a:pt x="5120" y="5561"/>
                    <a:pt x="5263" y="5525"/>
                    <a:pt x="5370" y="5418"/>
                  </a:cubicBezTo>
                  <a:lnTo>
                    <a:pt x="5632" y="5204"/>
                  </a:lnTo>
                  <a:close/>
                  <a:moveTo>
                    <a:pt x="2893" y="3930"/>
                  </a:moveTo>
                  <a:lnTo>
                    <a:pt x="3167" y="4204"/>
                  </a:lnTo>
                  <a:cubicBezTo>
                    <a:pt x="3227" y="4263"/>
                    <a:pt x="3310" y="4299"/>
                    <a:pt x="3417" y="4299"/>
                  </a:cubicBezTo>
                  <a:cubicBezTo>
                    <a:pt x="3524" y="4299"/>
                    <a:pt x="3596" y="4275"/>
                    <a:pt x="3667" y="4204"/>
                  </a:cubicBezTo>
                  <a:lnTo>
                    <a:pt x="3905" y="3966"/>
                  </a:lnTo>
                  <a:cubicBezTo>
                    <a:pt x="3989" y="3989"/>
                    <a:pt x="4060" y="4025"/>
                    <a:pt x="4144" y="4025"/>
                  </a:cubicBezTo>
                  <a:cubicBezTo>
                    <a:pt x="4203" y="4025"/>
                    <a:pt x="4263" y="4049"/>
                    <a:pt x="4298" y="4097"/>
                  </a:cubicBezTo>
                  <a:lnTo>
                    <a:pt x="4798" y="4716"/>
                  </a:lnTo>
                  <a:cubicBezTo>
                    <a:pt x="4833" y="4764"/>
                    <a:pt x="4884" y="4789"/>
                    <a:pt x="4935" y="4789"/>
                  </a:cubicBezTo>
                  <a:cubicBezTo>
                    <a:pt x="4971" y="4789"/>
                    <a:pt x="5007" y="4776"/>
                    <a:pt x="5036" y="4751"/>
                  </a:cubicBezTo>
                  <a:lnTo>
                    <a:pt x="5656" y="4263"/>
                  </a:lnTo>
                  <a:cubicBezTo>
                    <a:pt x="5694" y="4231"/>
                    <a:pt x="5747" y="4209"/>
                    <a:pt x="5798" y="4209"/>
                  </a:cubicBezTo>
                  <a:cubicBezTo>
                    <a:pt x="5842" y="4209"/>
                    <a:pt x="5885" y="4225"/>
                    <a:pt x="5918" y="4263"/>
                  </a:cubicBezTo>
                  <a:cubicBezTo>
                    <a:pt x="5965" y="4299"/>
                    <a:pt x="5989" y="4347"/>
                    <a:pt x="5977" y="4406"/>
                  </a:cubicBezTo>
                  <a:cubicBezTo>
                    <a:pt x="5989" y="4454"/>
                    <a:pt x="5965" y="4513"/>
                    <a:pt x="5918" y="4537"/>
                  </a:cubicBezTo>
                  <a:lnTo>
                    <a:pt x="5144" y="5156"/>
                  </a:lnTo>
                  <a:cubicBezTo>
                    <a:pt x="5084" y="5192"/>
                    <a:pt x="5013" y="5228"/>
                    <a:pt x="4929" y="5240"/>
                  </a:cubicBezTo>
                  <a:lnTo>
                    <a:pt x="4858" y="5240"/>
                  </a:lnTo>
                  <a:cubicBezTo>
                    <a:pt x="4751" y="5228"/>
                    <a:pt x="4667" y="5180"/>
                    <a:pt x="4608" y="5109"/>
                  </a:cubicBezTo>
                  <a:lnTo>
                    <a:pt x="4453" y="4930"/>
                  </a:lnTo>
                  <a:cubicBezTo>
                    <a:pt x="4425" y="4884"/>
                    <a:pt x="4369" y="4866"/>
                    <a:pt x="4312" y="4866"/>
                  </a:cubicBezTo>
                  <a:cubicBezTo>
                    <a:pt x="4295" y="4866"/>
                    <a:pt x="4279" y="4868"/>
                    <a:pt x="4263" y="4870"/>
                  </a:cubicBezTo>
                  <a:cubicBezTo>
                    <a:pt x="4191" y="4894"/>
                    <a:pt x="4144" y="4954"/>
                    <a:pt x="4144" y="5037"/>
                  </a:cubicBezTo>
                  <a:lnTo>
                    <a:pt x="4144" y="8454"/>
                  </a:lnTo>
                  <a:lnTo>
                    <a:pt x="3763" y="8740"/>
                  </a:lnTo>
                  <a:lnTo>
                    <a:pt x="3763" y="7145"/>
                  </a:lnTo>
                  <a:cubicBezTo>
                    <a:pt x="3763" y="7061"/>
                    <a:pt x="3691" y="6978"/>
                    <a:pt x="3596" y="6978"/>
                  </a:cubicBezTo>
                  <a:cubicBezTo>
                    <a:pt x="3512" y="6978"/>
                    <a:pt x="3429" y="7061"/>
                    <a:pt x="3429" y="7145"/>
                  </a:cubicBezTo>
                  <a:lnTo>
                    <a:pt x="3429" y="8978"/>
                  </a:lnTo>
                  <a:lnTo>
                    <a:pt x="2870" y="9383"/>
                  </a:lnTo>
                  <a:lnTo>
                    <a:pt x="2870" y="7180"/>
                  </a:lnTo>
                  <a:cubicBezTo>
                    <a:pt x="2870" y="7014"/>
                    <a:pt x="2822" y="6835"/>
                    <a:pt x="2750" y="6680"/>
                  </a:cubicBezTo>
                  <a:lnTo>
                    <a:pt x="2572" y="6347"/>
                  </a:lnTo>
                  <a:cubicBezTo>
                    <a:pt x="2524" y="6240"/>
                    <a:pt x="2500" y="6121"/>
                    <a:pt x="2500" y="6013"/>
                  </a:cubicBezTo>
                  <a:lnTo>
                    <a:pt x="2500" y="4263"/>
                  </a:lnTo>
                  <a:cubicBezTo>
                    <a:pt x="2500" y="4180"/>
                    <a:pt x="2536" y="4120"/>
                    <a:pt x="2596" y="4085"/>
                  </a:cubicBezTo>
                  <a:lnTo>
                    <a:pt x="2893" y="3930"/>
                  </a:lnTo>
                  <a:close/>
                  <a:moveTo>
                    <a:pt x="5810" y="1"/>
                  </a:moveTo>
                  <a:cubicBezTo>
                    <a:pt x="5727" y="1"/>
                    <a:pt x="5656" y="72"/>
                    <a:pt x="5656" y="167"/>
                  </a:cubicBezTo>
                  <a:lnTo>
                    <a:pt x="5656" y="3870"/>
                  </a:lnTo>
                  <a:cubicBezTo>
                    <a:pt x="5596" y="3882"/>
                    <a:pt x="5537" y="3930"/>
                    <a:pt x="5477" y="3977"/>
                  </a:cubicBezTo>
                  <a:lnTo>
                    <a:pt x="5001" y="4358"/>
                  </a:lnTo>
                  <a:lnTo>
                    <a:pt x="4596" y="3870"/>
                  </a:lnTo>
                  <a:cubicBezTo>
                    <a:pt x="4489" y="3739"/>
                    <a:pt x="4346" y="3668"/>
                    <a:pt x="4179" y="3668"/>
                  </a:cubicBezTo>
                  <a:cubicBezTo>
                    <a:pt x="4072" y="3668"/>
                    <a:pt x="3989" y="3573"/>
                    <a:pt x="3989" y="3466"/>
                  </a:cubicBezTo>
                  <a:lnTo>
                    <a:pt x="3989" y="3275"/>
                  </a:lnTo>
                  <a:cubicBezTo>
                    <a:pt x="4203" y="3108"/>
                    <a:pt x="4358" y="2846"/>
                    <a:pt x="4358" y="2549"/>
                  </a:cubicBezTo>
                  <a:lnTo>
                    <a:pt x="4358" y="2180"/>
                  </a:lnTo>
                  <a:cubicBezTo>
                    <a:pt x="4358" y="1775"/>
                    <a:pt x="4024" y="1465"/>
                    <a:pt x="3643" y="1465"/>
                  </a:cubicBezTo>
                  <a:lnTo>
                    <a:pt x="3274" y="1465"/>
                  </a:lnTo>
                  <a:cubicBezTo>
                    <a:pt x="2870" y="1465"/>
                    <a:pt x="2560" y="1787"/>
                    <a:pt x="2560" y="2180"/>
                  </a:cubicBezTo>
                  <a:lnTo>
                    <a:pt x="2560" y="2549"/>
                  </a:lnTo>
                  <a:cubicBezTo>
                    <a:pt x="2560" y="2846"/>
                    <a:pt x="2703" y="3108"/>
                    <a:pt x="2929" y="3275"/>
                  </a:cubicBezTo>
                  <a:lnTo>
                    <a:pt x="2929" y="3525"/>
                  </a:lnTo>
                  <a:lnTo>
                    <a:pt x="2929" y="3549"/>
                  </a:lnTo>
                  <a:lnTo>
                    <a:pt x="2500" y="3751"/>
                  </a:lnTo>
                  <a:cubicBezTo>
                    <a:pt x="2322" y="3847"/>
                    <a:pt x="2203" y="4037"/>
                    <a:pt x="2203" y="4228"/>
                  </a:cubicBezTo>
                  <a:lnTo>
                    <a:pt x="2203" y="5990"/>
                  </a:lnTo>
                  <a:cubicBezTo>
                    <a:pt x="2203" y="6144"/>
                    <a:pt x="2239" y="6323"/>
                    <a:pt x="2322" y="6478"/>
                  </a:cubicBezTo>
                  <a:lnTo>
                    <a:pt x="2500" y="6823"/>
                  </a:lnTo>
                  <a:cubicBezTo>
                    <a:pt x="2536" y="6918"/>
                    <a:pt x="2572" y="7037"/>
                    <a:pt x="2572" y="7145"/>
                  </a:cubicBezTo>
                  <a:lnTo>
                    <a:pt x="2572" y="9597"/>
                  </a:lnTo>
                  <a:lnTo>
                    <a:pt x="83" y="11371"/>
                  </a:lnTo>
                  <a:cubicBezTo>
                    <a:pt x="12" y="11431"/>
                    <a:pt x="0" y="11538"/>
                    <a:pt x="36" y="11609"/>
                  </a:cubicBezTo>
                  <a:cubicBezTo>
                    <a:pt x="74" y="11655"/>
                    <a:pt x="133" y="11682"/>
                    <a:pt x="188" y="11682"/>
                  </a:cubicBezTo>
                  <a:cubicBezTo>
                    <a:pt x="219" y="11682"/>
                    <a:pt x="249" y="11674"/>
                    <a:pt x="274" y="11657"/>
                  </a:cubicBezTo>
                  <a:lnTo>
                    <a:pt x="5846" y="7716"/>
                  </a:lnTo>
                  <a:lnTo>
                    <a:pt x="11406" y="11657"/>
                  </a:lnTo>
                  <a:cubicBezTo>
                    <a:pt x="11442" y="11669"/>
                    <a:pt x="11466" y="11681"/>
                    <a:pt x="11513" y="11681"/>
                  </a:cubicBezTo>
                  <a:cubicBezTo>
                    <a:pt x="11573" y="11681"/>
                    <a:pt x="11621" y="11657"/>
                    <a:pt x="11644" y="11609"/>
                  </a:cubicBezTo>
                  <a:cubicBezTo>
                    <a:pt x="11668" y="11538"/>
                    <a:pt x="11644" y="11431"/>
                    <a:pt x="11573" y="11371"/>
                  </a:cubicBezTo>
                  <a:lnTo>
                    <a:pt x="5977" y="7395"/>
                  </a:lnTo>
                  <a:lnTo>
                    <a:pt x="5977" y="4930"/>
                  </a:lnTo>
                  <a:lnTo>
                    <a:pt x="6144" y="4787"/>
                  </a:lnTo>
                  <a:cubicBezTo>
                    <a:pt x="6263" y="4692"/>
                    <a:pt x="6334" y="4549"/>
                    <a:pt x="6346" y="4394"/>
                  </a:cubicBezTo>
                  <a:cubicBezTo>
                    <a:pt x="6346" y="4228"/>
                    <a:pt x="6287" y="4073"/>
                    <a:pt x="6168" y="3977"/>
                  </a:cubicBezTo>
                  <a:cubicBezTo>
                    <a:pt x="6108" y="3930"/>
                    <a:pt x="6049" y="3882"/>
                    <a:pt x="5977" y="3870"/>
                  </a:cubicBezTo>
                  <a:lnTo>
                    <a:pt x="5977" y="715"/>
                  </a:lnTo>
                  <a:lnTo>
                    <a:pt x="8275" y="715"/>
                  </a:lnTo>
                  <a:lnTo>
                    <a:pt x="8037" y="1191"/>
                  </a:lnTo>
                  <a:cubicBezTo>
                    <a:pt x="8001" y="1239"/>
                    <a:pt x="8001" y="1299"/>
                    <a:pt x="8037" y="1334"/>
                  </a:cubicBezTo>
                  <a:lnTo>
                    <a:pt x="8275" y="1811"/>
                  </a:lnTo>
                  <a:lnTo>
                    <a:pt x="6549" y="1811"/>
                  </a:lnTo>
                  <a:cubicBezTo>
                    <a:pt x="6453" y="1811"/>
                    <a:pt x="6382" y="1894"/>
                    <a:pt x="6382" y="1977"/>
                  </a:cubicBezTo>
                  <a:cubicBezTo>
                    <a:pt x="6382" y="2072"/>
                    <a:pt x="6453" y="2144"/>
                    <a:pt x="6549" y="2144"/>
                  </a:cubicBezTo>
                  <a:lnTo>
                    <a:pt x="8549" y="2144"/>
                  </a:lnTo>
                  <a:cubicBezTo>
                    <a:pt x="8608" y="2144"/>
                    <a:pt x="8668" y="2108"/>
                    <a:pt x="8704" y="2072"/>
                  </a:cubicBezTo>
                  <a:cubicBezTo>
                    <a:pt x="8727" y="2025"/>
                    <a:pt x="8727" y="1953"/>
                    <a:pt x="8716" y="1906"/>
                  </a:cubicBezTo>
                  <a:lnTo>
                    <a:pt x="8394" y="1251"/>
                  </a:lnTo>
                  <a:lnTo>
                    <a:pt x="8716" y="596"/>
                  </a:lnTo>
                  <a:cubicBezTo>
                    <a:pt x="8751" y="537"/>
                    <a:pt x="8751" y="477"/>
                    <a:pt x="8704" y="429"/>
                  </a:cubicBezTo>
                  <a:cubicBezTo>
                    <a:pt x="8668" y="394"/>
                    <a:pt x="8608" y="358"/>
                    <a:pt x="8549" y="358"/>
                  </a:cubicBezTo>
                  <a:lnTo>
                    <a:pt x="5977" y="358"/>
                  </a:lnTo>
                  <a:lnTo>
                    <a:pt x="5977" y="167"/>
                  </a:lnTo>
                  <a:cubicBezTo>
                    <a:pt x="5977" y="72"/>
                    <a:pt x="5906" y="1"/>
                    <a:pt x="5810" y="1"/>
                  </a:cubicBezTo>
                  <a:close/>
                </a:path>
              </a:pathLst>
            </a:custGeom>
            <a:grpFill/>
            <a:ln>
              <a:noFill/>
            </a:ln>
          </p:spPr>
          <p:txBody>
            <a:bodyPr spcFirstLastPara="1" wrap="square" lIns="115170" tIns="115170" rIns="115170" bIns="115170" anchor="ctr" anchorCtr="0">
              <a:noAutofit/>
            </a:bodyPr>
            <a:lstStyle/>
            <a:p>
              <a:pPr defTabSz="1151872">
                <a:defRPr/>
              </a:pPr>
              <a:endParaRPr lang="lv-LV" sz="2268">
                <a:solidFill>
                  <a:srgbClr val="262626"/>
                </a:solidFill>
                <a:latin typeface="Roboto"/>
                <a:cs typeface="Roboto"/>
              </a:endParaRPr>
            </a:p>
          </p:txBody>
        </p:sp>
        <p:sp>
          <p:nvSpPr>
            <p:cNvPr id="26" name="Google Shape;5696;p60">
              <a:extLst>
                <a:ext uri="{FF2B5EF4-FFF2-40B4-BE49-F238E27FC236}">
                  <a16:creationId xmlns="" xmlns:a16="http://schemas.microsoft.com/office/drawing/2014/main" id="{D4C8C48B-C016-DECF-C1CF-FBC8FE589B05}"/>
                </a:ext>
              </a:extLst>
            </p:cNvPr>
            <p:cNvSpPr/>
            <p:nvPr/>
          </p:nvSpPr>
          <p:spPr>
            <a:xfrm>
              <a:off x="7281188" y="3188513"/>
              <a:ext cx="65596" cy="48473"/>
            </a:xfrm>
            <a:custGeom>
              <a:avLst/>
              <a:gdLst/>
              <a:ahLst/>
              <a:cxnLst/>
              <a:rect l="l" t="t" r="r" b="b"/>
              <a:pathLst>
                <a:path w="2061" h="1523" extrusionOk="0">
                  <a:moveTo>
                    <a:pt x="204" y="1"/>
                  </a:moveTo>
                  <a:cubicBezTo>
                    <a:pt x="151" y="1"/>
                    <a:pt x="97" y="27"/>
                    <a:pt x="60" y="70"/>
                  </a:cubicBezTo>
                  <a:cubicBezTo>
                    <a:pt x="1" y="154"/>
                    <a:pt x="37" y="261"/>
                    <a:pt x="108" y="320"/>
                  </a:cubicBezTo>
                  <a:lnTo>
                    <a:pt x="1775" y="1487"/>
                  </a:lnTo>
                  <a:cubicBezTo>
                    <a:pt x="1799" y="1511"/>
                    <a:pt x="1834" y="1523"/>
                    <a:pt x="1882" y="1523"/>
                  </a:cubicBezTo>
                  <a:cubicBezTo>
                    <a:pt x="1942" y="1523"/>
                    <a:pt x="1977" y="1487"/>
                    <a:pt x="2013" y="1451"/>
                  </a:cubicBezTo>
                  <a:cubicBezTo>
                    <a:pt x="2061" y="1368"/>
                    <a:pt x="2037" y="1261"/>
                    <a:pt x="1965" y="1213"/>
                  </a:cubicBezTo>
                  <a:lnTo>
                    <a:pt x="299" y="35"/>
                  </a:lnTo>
                  <a:cubicBezTo>
                    <a:pt x="271" y="11"/>
                    <a:pt x="237" y="1"/>
                    <a:pt x="204" y="1"/>
                  </a:cubicBezTo>
                  <a:close/>
                </a:path>
              </a:pathLst>
            </a:custGeom>
            <a:grpFill/>
            <a:ln>
              <a:noFill/>
            </a:ln>
          </p:spPr>
          <p:txBody>
            <a:bodyPr spcFirstLastPara="1" wrap="square" lIns="115170" tIns="115170" rIns="115170" bIns="115170" anchor="ctr" anchorCtr="0">
              <a:noAutofit/>
            </a:bodyPr>
            <a:lstStyle/>
            <a:p>
              <a:pPr defTabSz="1151872">
                <a:defRPr/>
              </a:pPr>
              <a:endParaRPr lang="lv-LV" sz="2268">
                <a:solidFill>
                  <a:srgbClr val="262626"/>
                </a:solidFill>
                <a:latin typeface="Roboto"/>
                <a:cs typeface="Roboto"/>
              </a:endParaRPr>
            </a:p>
          </p:txBody>
        </p:sp>
        <p:sp>
          <p:nvSpPr>
            <p:cNvPr id="27" name="Google Shape;5697;p60">
              <a:extLst>
                <a:ext uri="{FF2B5EF4-FFF2-40B4-BE49-F238E27FC236}">
                  <a16:creationId xmlns="" xmlns:a16="http://schemas.microsoft.com/office/drawing/2014/main" id="{9BA9DD3B-94C0-C48A-9126-4371A87F7D5E}"/>
                </a:ext>
              </a:extLst>
            </p:cNvPr>
            <p:cNvSpPr/>
            <p:nvPr/>
          </p:nvSpPr>
          <p:spPr>
            <a:xfrm>
              <a:off x="7252034" y="3168080"/>
              <a:ext cx="24634" cy="19287"/>
            </a:xfrm>
            <a:custGeom>
              <a:avLst/>
              <a:gdLst/>
              <a:ahLst/>
              <a:cxnLst/>
              <a:rect l="l" t="t" r="r" b="b"/>
              <a:pathLst>
                <a:path w="774" h="606" extrusionOk="0">
                  <a:moveTo>
                    <a:pt x="201" y="1"/>
                  </a:moveTo>
                  <a:cubicBezTo>
                    <a:pt x="148" y="1"/>
                    <a:pt x="97" y="29"/>
                    <a:pt x="60" y="81"/>
                  </a:cubicBezTo>
                  <a:cubicBezTo>
                    <a:pt x="0" y="153"/>
                    <a:pt x="24" y="260"/>
                    <a:pt x="95" y="319"/>
                  </a:cubicBezTo>
                  <a:lnTo>
                    <a:pt x="476" y="569"/>
                  </a:lnTo>
                  <a:cubicBezTo>
                    <a:pt x="500" y="581"/>
                    <a:pt x="536" y="605"/>
                    <a:pt x="572" y="605"/>
                  </a:cubicBezTo>
                  <a:cubicBezTo>
                    <a:pt x="631" y="605"/>
                    <a:pt x="679" y="569"/>
                    <a:pt x="714" y="522"/>
                  </a:cubicBezTo>
                  <a:cubicBezTo>
                    <a:pt x="774" y="450"/>
                    <a:pt x="750" y="343"/>
                    <a:pt x="667" y="284"/>
                  </a:cubicBezTo>
                  <a:lnTo>
                    <a:pt x="298" y="34"/>
                  </a:lnTo>
                  <a:cubicBezTo>
                    <a:pt x="266" y="11"/>
                    <a:pt x="233" y="1"/>
                    <a:pt x="201" y="1"/>
                  </a:cubicBezTo>
                  <a:close/>
                </a:path>
              </a:pathLst>
            </a:custGeom>
            <a:grpFill/>
            <a:ln>
              <a:noFill/>
            </a:ln>
          </p:spPr>
          <p:txBody>
            <a:bodyPr spcFirstLastPara="1" wrap="square" lIns="115170" tIns="115170" rIns="115170" bIns="115170" anchor="ctr" anchorCtr="0">
              <a:noAutofit/>
            </a:bodyPr>
            <a:lstStyle/>
            <a:p>
              <a:pPr defTabSz="1151872">
                <a:defRPr/>
              </a:pPr>
              <a:endParaRPr lang="lv-LV" sz="2268">
                <a:solidFill>
                  <a:srgbClr val="262626"/>
                </a:solidFill>
                <a:latin typeface="Roboto"/>
                <a:cs typeface="Roboto"/>
              </a:endParaRPr>
            </a:p>
          </p:txBody>
        </p:sp>
      </p:grpSp>
      <p:sp>
        <p:nvSpPr>
          <p:cNvPr id="28" name="TextBox 27">
            <a:extLst>
              <a:ext uri="{FF2B5EF4-FFF2-40B4-BE49-F238E27FC236}">
                <a16:creationId xmlns="" xmlns:a16="http://schemas.microsoft.com/office/drawing/2014/main" id="{780F4A2E-0B2F-EECA-F56F-8C057EDB5A30}"/>
              </a:ext>
            </a:extLst>
          </p:cNvPr>
          <p:cNvSpPr txBox="1"/>
          <p:nvPr/>
        </p:nvSpPr>
        <p:spPr>
          <a:xfrm>
            <a:off x="1059558" y="5990740"/>
            <a:ext cx="8576321" cy="369332"/>
          </a:xfrm>
          <a:prstGeom prst="rect">
            <a:avLst/>
          </a:prstGeom>
          <a:noFill/>
        </p:spPr>
        <p:txBody>
          <a:bodyPr wrap="square">
            <a:spAutoFit/>
          </a:bodyPr>
          <a:lstStyle/>
          <a:p>
            <a:r>
              <a:rPr lang="en-GB" u="none" strike="noStrike" dirty="0">
                <a:solidFill>
                  <a:srgbClr val="212529"/>
                </a:solidFill>
                <a:effectLst/>
                <a:latin typeface="Arial" panose="020B0604020202020204" pitchFamily="34" charset="0"/>
                <a:cs typeface="Arial" panose="020B0604020202020204" pitchFamily="34" charset="0"/>
              </a:rPr>
              <a:t>*</a:t>
            </a:r>
            <a:r>
              <a:rPr lang="lv-LV" u="none" strike="noStrike" dirty="0">
                <a:solidFill>
                  <a:srgbClr val="212529"/>
                </a:solidFill>
                <a:effectLst/>
                <a:latin typeface="Arial" panose="020B0604020202020204" pitchFamily="34" charset="0"/>
                <a:cs typeface="Arial" panose="020B0604020202020204" pitchFamily="34" charset="0"/>
              </a:rPr>
              <a:t> </a:t>
            </a:r>
            <a:r>
              <a:rPr lang="en-GB" sz="1701" dirty="0" err="1">
                <a:latin typeface="Arial Nova Light" panose="020B0304020202020204" pitchFamily="34" charset="0"/>
                <a:ea typeface="Verdana" panose="020B0604030504040204" pitchFamily="34" charset="0"/>
              </a:rPr>
              <a:t>Iepriekš</a:t>
            </a:r>
            <a:r>
              <a:rPr lang="en-GB" sz="1701" dirty="0">
                <a:latin typeface="Arial Nova Light" panose="020B0304020202020204" pitchFamily="34" charset="0"/>
                <a:ea typeface="Verdana" panose="020B0604030504040204" pitchFamily="34" charset="0"/>
              </a:rPr>
              <a:t> </a:t>
            </a:r>
            <a:r>
              <a:rPr lang="en-GB" sz="1701" dirty="0" err="1">
                <a:latin typeface="Arial Nova Light" panose="020B0304020202020204" pitchFamily="34" charset="0"/>
                <a:ea typeface="Verdana" panose="020B0604030504040204" pitchFamily="34" charset="0"/>
              </a:rPr>
              <a:t>šāds</a:t>
            </a:r>
            <a:r>
              <a:rPr lang="en-GB" sz="1701" dirty="0">
                <a:latin typeface="Arial Nova Light" panose="020B0304020202020204" pitchFamily="34" charset="0"/>
                <a:ea typeface="Verdana" panose="020B0604030504040204" pitchFamily="34" charset="0"/>
              </a:rPr>
              <a:t> </a:t>
            </a:r>
            <a:r>
              <a:rPr lang="en-GB" sz="1701" dirty="0" err="1">
                <a:latin typeface="Arial Nova Light" panose="020B0304020202020204" pitchFamily="34" charset="0"/>
                <a:ea typeface="Verdana" panose="020B0604030504040204" pitchFamily="34" charset="0"/>
              </a:rPr>
              <a:t>pakalpojums</a:t>
            </a:r>
            <a:r>
              <a:rPr lang="en-GB" sz="1701" dirty="0">
                <a:latin typeface="Arial Nova Light" panose="020B0304020202020204" pitchFamily="34" charset="0"/>
                <a:ea typeface="Verdana" panose="020B0604030504040204" pitchFamily="34" charset="0"/>
              </a:rPr>
              <a:t> </a:t>
            </a:r>
            <a:r>
              <a:rPr lang="en-GB" sz="1701" dirty="0" err="1">
                <a:latin typeface="Arial Nova Light" panose="020B0304020202020204" pitchFamily="34" charset="0"/>
                <a:ea typeface="Verdana" panose="020B0604030504040204" pitchFamily="34" charset="0"/>
              </a:rPr>
              <a:t>bija</a:t>
            </a:r>
            <a:r>
              <a:rPr lang="en-GB" sz="1701" dirty="0">
                <a:latin typeface="Arial Nova Light" panose="020B0304020202020204" pitchFamily="34" charset="0"/>
                <a:ea typeface="Verdana" panose="020B0604030504040204" pitchFamily="34" charset="0"/>
              </a:rPr>
              <a:t> </a:t>
            </a:r>
            <a:r>
              <a:rPr lang="en-GB" sz="1701" dirty="0" err="1">
                <a:latin typeface="Arial Nova Light" panose="020B0304020202020204" pitchFamily="34" charset="0"/>
                <a:ea typeface="Verdana" panose="020B0604030504040204" pitchFamily="34" charset="0"/>
              </a:rPr>
              <a:t>pieejams</a:t>
            </a:r>
            <a:r>
              <a:rPr lang="en-GB" sz="1701" dirty="0">
                <a:latin typeface="Arial Nova Light" panose="020B0304020202020204" pitchFamily="34" charset="0"/>
                <a:ea typeface="Verdana" panose="020B0604030504040204" pitchFamily="34" charset="0"/>
              </a:rPr>
              <a:t> </a:t>
            </a:r>
            <a:r>
              <a:rPr lang="en-GB" sz="1701" dirty="0" err="1">
                <a:latin typeface="Arial Nova Light" panose="020B0304020202020204" pitchFamily="34" charset="0"/>
                <a:ea typeface="Verdana" panose="020B0604030504040204" pitchFamily="34" charset="0"/>
              </a:rPr>
              <a:t>tikai</a:t>
            </a:r>
            <a:r>
              <a:rPr lang="en-GB" sz="1701" dirty="0">
                <a:latin typeface="Arial Nova Light" panose="020B0304020202020204" pitchFamily="34" charset="0"/>
                <a:ea typeface="Verdana" panose="020B0604030504040204" pitchFamily="34" charset="0"/>
              </a:rPr>
              <a:t> </a:t>
            </a:r>
            <a:r>
              <a:rPr lang="en-GB" sz="1701" dirty="0" err="1">
                <a:latin typeface="Arial Nova Light" panose="020B0304020202020204" pitchFamily="34" charset="0"/>
                <a:ea typeface="Verdana" panose="020B0604030504040204" pitchFamily="34" charset="0"/>
              </a:rPr>
              <a:t>klātienē</a:t>
            </a:r>
            <a:r>
              <a:rPr lang="en-GB" sz="1701" dirty="0">
                <a:latin typeface="Arial Nova Light" panose="020B0304020202020204" pitchFamily="34" charset="0"/>
                <a:ea typeface="Verdana" panose="020B0604030504040204" pitchFamily="34" charset="0"/>
              </a:rPr>
              <a:t>, </a:t>
            </a:r>
            <a:r>
              <a:rPr lang="en-GB" sz="1701" dirty="0" err="1">
                <a:latin typeface="Arial Nova Light" panose="020B0304020202020204" pitchFamily="34" charset="0"/>
                <a:ea typeface="Verdana" panose="020B0604030504040204" pitchFamily="34" charset="0"/>
              </a:rPr>
              <a:t>ierodoties</a:t>
            </a:r>
            <a:r>
              <a:rPr lang="en-GB" sz="1701" dirty="0">
                <a:latin typeface="Arial Nova Light" panose="020B0304020202020204" pitchFamily="34" charset="0"/>
                <a:ea typeface="Verdana" panose="020B0604030504040204" pitchFamily="34" charset="0"/>
              </a:rPr>
              <a:t> VSAA, VID </a:t>
            </a:r>
            <a:r>
              <a:rPr lang="en-GB" sz="1701" dirty="0" err="1">
                <a:latin typeface="Arial Nova Light" panose="020B0304020202020204" pitchFamily="34" charset="0"/>
                <a:ea typeface="Verdana" panose="020B0604030504040204" pitchFamily="34" charset="0"/>
              </a:rPr>
              <a:t>vai</a:t>
            </a:r>
            <a:r>
              <a:rPr lang="en-GB" sz="1701" dirty="0">
                <a:latin typeface="Arial Nova Light" panose="020B0304020202020204" pitchFamily="34" charset="0"/>
                <a:ea typeface="Verdana" panose="020B0604030504040204" pitchFamily="34" charset="0"/>
              </a:rPr>
              <a:t> VZD.</a:t>
            </a:r>
            <a:endParaRPr lang="x-none" sz="1701" dirty="0">
              <a:latin typeface="Arial Nova Light" panose="020B0304020202020204" pitchFamily="34" charset="0"/>
              <a:ea typeface="Verdana" panose="020B0604030504040204" pitchFamily="34" charset="0"/>
            </a:endParaRPr>
          </a:p>
        </p:txBody>
      </p:sp>
      <p:cxnSp>
        <p:nvCxnSpPr>
          <p:cNvPr id="29" name="Straight Connector 28">
            <a:extLst>
              <a:ext uri="{FF2B5EF4-FFF2-40B4-BE49-F238E27FC236}">
                <a16:creationId xmlns="" xmlns:a16="http://schemas.microsoft.com/office/drawing/2014/main" id="{6C47CD0B-F8F9-105C-BF66-614F08AA1BB1}"/>
              </a:ext>
            </a:extLst>
          </p:cNvPr>
          <p:cNvCxnSpPr>
            <a:cxnSpLocks/>
          </p:cNvCxnSpPr>
          <p:nvPr/>
        </p:nvCxnSpPr>
        <p:spPr>
          <a:xfrm>
            <a:off x="6307074" y="459526"/>
            <a:ext cx="0" cy="2692679"/>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a:extLst>
              <a:ext uri="{FF2B5EF4-FFF2-40B4-BE49-F238E27FC236}">
                <a16:creationId xmlns="" xmlns:a16="http://schemas.microsoft.com/office/drawing/2014/main" id="{A69ABD4C-74E3-A3E9-73FD-2854B06BCFBC}"/>
              </a:ext>
            </a:extLst>
          </p:cNvPr>
          <p:cNvCxnSpPr>
            <a:cxnSpLocks/>
          </p:cNvCxnSpPr>
          <p:nvPr/>
        </p:nvCxnSpPr>
        <p:spPr>
          <a:xfrm>
            <a:off x="11253233" y="459526"/>
            <a:ext cx="0" cy="2692679"/>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3860106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B4966B8-6DFD-0BE5-429D-B35E5F6E8206}"/>
              </a:ext>
            </a:extLst>
          </p:cNvPr>
          <p:cNvSpPr>
            <a:spLocks noGrp="1"/>
          </p:cNvSpPr>
          <p:nvPr>
            <p:ph type="title"/>
          </p:nvPr>
        </p:nvSpPr>
        <p:spPr/>
        <p:txBody>
          <a:bodyPr/>
          <a:lstStyle/>
          <a:p>
            <a:r>
              <a:rPr lang="lv-LV"/>
              <a:t>Piemērs</a:t>
            </a:r>
          </a:p>
        </p:txBody>
      </p:sp>
      <p:sp>
        <p:nvSpPr>
          <p:cNvPr id="6" name="Slide Number Placeholder 5">
            <a:extLst>
              <a:ext uri="{FF2B5EF4-FFF2-40B4-BE49-F238E27FC236}">
                <a16:creationId xmlns="" xmlns:a16="http://schemas.microsoft.com/office/drawing/2014/main" id="{7F5AB110-4D41-46F8-12A6-0A5B70C1F31A}"/>
              </a:ext>
            </a:extLst>
          </p:cNvPr>
          <p:cNvSpPr>
            <a:spLocks noGrp="1"/>
          </p:cNvSpPr>
          <p:nvPr>
            <p:ph type="sldNum" sz="quarter" idx="13"/>
          </p:nvPr>
        </p:nvSpPr>
        <p:spPr/>
        <p:txBody>
          <a:bodyPr/>
          <a:lstStyle/>
          <a:p>
            <a:pPr>
              <a:defRPr/>
            </a:pPr>
            <a:fld id="{CA50152C-A5AE-4037-8E77-C398DB665690}" type="slidenum">
              <a:rPr lang="en-US" altLang="en-US" smtClean="0"/>
              <a:pPr>
                <a:defRPr/>
              </a:pPr>
              <a:t>43</a:t>
            </a:fld>
            <a:endParaRPr lang="en-US" altLang="en-US"/>
          </a:p>
        </p:txBody>
      </p:sp>
      <p:sp>
        <p:nvSpPr>
          <p:cNvPr id="7" name="Rectangle 6">
            <a:extLst>
              <a:ext uri="{FF2B5EF4-FFF2-40B4-BE49-F238E27FC236}">
                <a16:creationId xmlns="" xmlns:a16="http://schemas.microsoft.com/office/drawing/2014/main" id="{C40BCC47-BB4F-9740-0CC1-2A945C37FDF4}"/>
              </a:ext>
            </a:extLst>
          </p:cNvPr>
          <p:cNvSpPr/>
          <p:nvPr/>
        </p:nvSpPr>
        <p:spPr>
          <a:xfrm>
            <a:off x="1686259" y="2481002"/>
            <a:ext cx="8332378" cy="20461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68025" tIns="27210" rIns="68025" bIns="0" rtlCol="0" anchor="ctr"/>
          <a:lstStyle/>
          <a:p>
            <a:pPr algn="ctr">
              <a:buSzPts val="1000"/>
              <a:tabLst>
                <a:tab pos="431963" algn="l"/>
              </a:tabLst>
            </a:pPr>
            <a:r>
              <a:rPr lang="lv-LV" sz="3023">
                <a:solidFill>
                  <a:schemeClr val="tx1"/>
                </a:solidFill>
                <a:latin typeface="Arial Nova Light" panose="020B0304020202020204" pitchFamily="34" charset="0"/>
                <a:ea typeface="Verdana" panose="020B0604030504040204" pitchFamily="34" charset="0"/>
              </a:rPr>
              <a:t>Ja jums ir jāiesniedz gada ienākumu deklarācija, bet neesat pārliecināts, kā to izdarīt, VPVKAC speciālists var jums palīdzēt. </a:t>
            </a:r>
          </a:p>
        </p:txBody>
      </p:sp>
    </p:spTree>
    <p:extLst>
      <p:ext uri="{BB962C8B-B14F-4D97-AF65-F5344CB8AC3E}">
        <p14:creationId xmlns:p14="http://schemas.microsoft.com/office/powerpoint/2010/main" val="18348649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4800" b="1" dirty="0"/>
              <a:t>Izmaiņas </a:t>
            </a:r>
            <a:r>
              <a:rPr lang="en-US" sz="4800" b="1" dirty="0" err="1"/>
              <a:t>zemkopības</a:t>
            </a:r>
            <a:r>
              <a:rPr lang="en-US" sz="4800" b="1" dirty="0"/>
              <a:t> </a:t>
            </a:r>
            <a:r>
              <a:rPr lang="lv-LV" sz="4800" b="1" dirty="0"/>
              <a:t>jomā 2025.gadā</a:t>
            </a:r>
            <a:endParaRPr lang="lv-LV" sz="4800" dirty="0"/>
          </a:p>
        </p:txBody>
      </p:sp>
      <p:sp>
        <p:nvSpPr>
          <p:cNvPr id="3" name="Text Placeholder 2"/>
          <p:cNvSpPr>
            <a:spLocks noGrp="1"/>
          </p:cNvSpPr>
          <p:nvPr>
            <p:ph type="body" idx="1"/>
          </p:nvPr>
        </p:nvSpPr>
        <p:spPr/>
        <p:txBody>
          <a:bodyPr/>
          <a:lstStyle/>
          <a:p>
            <a:endParaRPr lang="en-US" dirty="0"/>
          </a:p>
          <a:p>
            <a:r>
              <a:rPr lang="en-US" dirty="0" err="1"/>
              <a:t>Zemkopības</a:t>
            </a:r>
            <a:r>
              <a:rPr lang="en-US" dirty="0"/>
              <a:t> </a:t>
            </a:r>
            <a:r>
              <a:rPr lang="en-US" dirty="0" err="1"/>
              <a:t>ministrija</a:t>
            </a:r>
            <a:endParaRPr lang="lv-LV" dirty="0"/>
          </a:p>
        </p:txBody>
      </p:sp>
      <p:sp>
        <p:nvSpPr>
          <p:cNvPr id="4" name="Slide Number Placeholder 3"/>
          <p:cNvSpPr>
            <a:spLocks noGrp="1"/>
          </p:cNvSpPr>
          <p:nvPr>
            <p:ph type="sldNum" sz="quarter" idx="12"/>
          </p:nvPr>
        </p:nvSpPr>
        <p:spPr/>
        <p:txBody>
          <a:bodyPr/>
          <a:lstStyle/>
          <a:p>
            <a:fld id="{20160BDD-CFBA-4672-AA56-88CFF53ED92E}" type="slidenum">
              <a:rPr lang="lv-LV" smtClean="0"/>
              <a:t>44</a:t>
            </a:fld>
            <a:endParaRPr lang="lv-LV"/>
          </a:p>
        </p:txBody>
      </p:sp>
    </p:spTree>
    <p:extLst>
      <p:ext uri="{BB962C8B-B14F-4D97-AF65-F5344CB8AC3E}">
        <p14:creationId xmlns:p14="http://schemas.microsoft.com/office/powerpoint/2010/main" val="7241327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 xmlns:a16="http://schemas.microsoft.com/office/drawing/2014/main" id="{2A5F4F87-4893-4345-AED9-44E0BFAF59CD}"/>
              </a:ext>
            </a:extLst>
          </p:cNvPr>
          <p:cNvSpPr>
            <a:spLocks noGrp="1"/>
          </p:cNvSpPr>
          <p:nvPr>
            <p:ph idx="1"/>
          </p:nvPr>
        </p:nvSpPr>
        <p:spPr>
          <a:xfrm>
            <a:off x="425451" y="346075"/>
            <a:ext cx="10668000" cy="5943600"/>
          </a:xfrm>
        </p:spPr>
        <p:txBody>
          <a:bodyPr>
            <a:normAutofit lnSpcReduction="10000"/>
          </a:bodyPr>
          <a:lstStyle/>
          <a:p>
            <a:pPr marL="0" indent="0">
              <a:buNone/>
            </a:pPr>
            <a:r>
              <a:rPr lang="en-US" sz="1900" b="1" dirty="0">
                <a:effectLst/>
                <a:ea typeface="Calibri" panose="020F0502020204030204" pitchFamily="34" charset="0"/>
                <a:cs typeface="Calibri" panose="020F0502020204030204" pitchFamily="34" charset="0"/>
              </a:rPr>
              <a:t>1) L</a:t>
            </a:r>
            <a:r>
              <a:rPr lang="lv-LV" sz="1900" b="1" dirty="0" err="1">
                <a:effectLst/>
                <a:ea typeface="Calibri" panose="020F0502020204030204" pitchFamily="34" charset="0"/>
                <a:cs typeface="Calibri" panose="020F0502020204030204" pitchFamily="34" charset="0"/>
              </a:rPr>
              <a:t>icences</a:t>
            </a:r>
            <a:r>
              <a:rPr lang="lv-LV" sz="1900" dirty="0">
                <a:effectLst/>
                <a:ea typeface="Calibri" panose="020F0502020204030204" pitchFamily="34" charset="0"/>
                <a:cs typeface="Calibri" panose="020F0502020204030204" pitchFamily="34" charset="0"/>
              </a:rPr>
              <a:t> publiskajos ūdeņos (tostarp Baltijas jūras vai Rīgas līča piekrastes ūdeņos), kā arī ūdeņos, kuros zvejas tiesības pieder valstij, </a:t>
            </a:r>
            <a:r>
              <a:rPr lang="lv-LV" sz="1900" b="1" dirty="0">
                <a:effectLst/>
                <a:ea typeface="Calibri" panose="020F0502020204030204" pitchFamily="34" charset="0"/>
                <a:cs typeface="Calibri" panose="020F0502020204030204" pitchFamily="34" charset="0"/>
              </a:rPr>
              <a:t>par samazinātu maksu vai bez maksas piešķir</a:t>
            </a:r>
            <a:r>
              <a:rPr lang="lv-LV" sz="1900" dirty="0">
                <a:effectLst/>
                <a:ea typeface="Calibri" panose="020F0502020204030204" pitchFamily="34" charset="0"/>
                <a:cs typeface="Calibri" panose="020F0502020204030204" pitchFamily="34" charset="0"/>
              </a:rPr>
              <a:t>:</a:t>
            </a:r>
          </a:p>
          <a:p>
            <a:pPr indent="457200">
              <a:spcBef>
                <a:spcPts val="0"/>
              </a:spcBef>
            </a:pPr>
            <a:r>
              <a:rPr lang="lv-LV" sz="1900" dirty="0">
                <a:effectLst/>
                <a:ea typeface="Calibri" panose="020F0502020204030204" pitchFamily="34" charset="0"/>
                <a:cs typeface="Calibri" panose="020F0502020204030204" pitchFamily="34" charset="0"/>
              </a:rPr>
              <a:t>bērniem un pusaudžiem vecumā līdz 16 gadiem un personām, kas ir vecākas par 65 gadiem;</a:t>
            </a:r>
          </a:p>
          <a:p>
            <a:pPr indent="457200">
              <a:spcBef>
                <a:spcPts val="0"/>
              </a:spcBef>
            </a:pPr>
            <a:r>
              <a:rPr lang="lv-LV" sz="1900" dirty="0">
                <a:effectLst/>
                <a:ea typeface="Calibri" panose="020F0502020204030204" pitchFamily="34" charset="0"/>
                <a:cs typeface="Calibri" panose="020F0502020204030204" pitchFamily="34" charset="0"/>
              </a:rPr>
              <a:t>personām no </a:t>
            </a:r>
            <a:r>
              <a:rPr lang="lv-LV" sz="1900" dirty="0" err="1">
                <a:effectLst/>
                <a:ea typeface="Calibri" panose="020F0502020204030204" pitchFamily="34" charset="0"/>
                <a:cs typeface="Calibri" panose="020F0502020204030204" pitchFamily="34" charset="0"/>
              </a:rPr>
              <a:t>daudzbērnu</a:t>
            </a:r>
            <a:r>
              <a:rPr lang="lv-LV" sz="1900" dirty="0">
                <a:effectLst/>
                <a:ea typeface="Calibri" panose="020F0502020204030204" pitchFamily="34" charset="0"/>
                <a:cs typeface="Calibri" panose="020F0502020204030204" pitchFamily="34" charset="0"/>
              </a:rPr>
              <a:t> ģimenēm un ģimenēm, kuru aprūpē ir bērns ar invaliditāti vai pilngadīga persona, kas nav sasniegusi 24 gadu vecumu, ja tai noteikta I vai II invaliditātes grupa, un kurām saskaņā ar valstī īstenoto Latvijas Goda ģimenes apliecības programmu ir piešķirta Latvijas Goda ģimenes apliecība.</a:t>
            </a:r>
            <a:endParaRPr lang="en-US" sz="1900" dirty="0">
              <a:effectLst/>
              <a:ea typeface="Calibri" panose="020F0502020204030204" pitchFamily="34" charset="0"/>
              <a:cs typeface="Calibri" panose="020F0502020204030204" pitchFamily="34" charset="0"/>
            </a:endParaRPr>
          </a:p>
          <a:p>
            <a:pPr indent="457200">
              <a:spcBef>
                <a:spcPts val="0"/>
              </a:spcBef>
            </a:pPr>
            <a:r>
              <a:rPr lang="en-US" sz="1900" dirty="0">
                <a:effectLst/>
                <a:ea typeface="Calibri" panose="020F0502020204030204" pitchFamily="34" charset="0"/>
                <a:cs typeface="Calibri" panose="020F0502020204030204" pitchFamily="34" charset="0"/>
              </a:rPr>
              <a:t>Li</a:t>
            </a:r>
            <a:r>
              <a:rPr lang="lv-LV" sz="1900" dirty="0" err="1">
                <a:effectLst/>
                <a:ea typeface="Calibri" panose="020F0502020204030204" pitchFamily="34" charset="0"/>
                <a:cs typeface="Calibri" panose="020F0502020204030204" pitchFamily="34" charset="0"/>
              </a:rPr>
              <a:t>cences</a:t>
            </a:r>
            <a:r>
              <a:rPr lang="lv-LV" sz="1900" dirty="0">
                <a:effectLst/>
                <a:ea typeface="Calibri" panose="020F0502020204030204" pitchFamily="34" charset="0"/>
                <a:cs typeface="Calibri" panose="020F0502020204030204" pitchFamily="34" charset="0"/>
              </a:rPr>
              <a:t> par samazinātu maksu vai bezmaksas licences var piešķirt arī vietējo pašvaldību teritoriju maznodrošinātajiem iedzīvotājiem.</a:t>
            </a:r>
          </a:p>
          <a:p>
            <a:pPr indent="0">
              <a:buNone/>
            </a:pPr>
            <a:endParaRPr lang="lv-LV" sz="1100" dirty="0">
              <a:effectLst/>
              <a:ea typeface="Calibri" panose="020F0502020204030204" pitchFamily="34" charset="0"/>
              <a:cs typeface="Calibri" panose="020F0502020204030204" pitchFamily="34" charset="0"/>
            </a:endParaRPr>
          </a:p>
          <a:p>
            <a:pPr marL="0" lvl="0" indent="0">
              <a:buNone/>
            </a:pPr>
            <a:r>
              <a:rPr lang="en-US" sz="1900" b="1" dirty="0">
                <a:effectLst/>
                <a:ea typeface="Aptos"/>
                <a:cs typeface="Times New Roman" panose="02020603050405020304" pitchFamily="18" charset="0"/>
              </a:rPr>
              <a:t>2) A</a:t>
            </a:r>
            <a:r>
              <a:rPr lang="lv-LV" sz="1900" b="1" dirty="0" err="1">
                <a:effectLst/>
                <a:ea typeface="Aptos"/>
                <a:cs typeface="Times New Roman" panose="02020603050405020304" pitchFamily="18" charset="0"/>
              </a:rPr>
              <a:t>tbalsts</a:t>
            </a:r>
            <a:r>
              <a:rPr lang="lv-LV" sz="1900" b="1" dirty="0">
                <a:effectLst/>
                <a:ea typeface="Aptos"/>
                <a:cs typeface="Times New Roman" panose="02020603050405020304" pitchFamily="18" charset="0"/>
              </a:rPr>
              <a:t> vietējās teritorijas sakārtošanai </a:t>
            </a:r>
            <a:r>
              <a:rPr lang="lv-LV" sz="1900" dirty="0">
                <a:effectLst/>
                <a:ea typeface="Aptos"/>
                <a:cs typeface="Times New Roman" panose="02020603050405020304" pitchFamily="18" charset="0"/>
              </a:rPr>
              <a:t>(tostarp dabas un kultūras objektu) sakārtošanai, lai uzlabotu pakalpojumu pieejamību, kvalitāti un sasniedzamību, un sabiedrisko aktivitāšu (tostarp viedo ciemu, apmācības un interešu klubu, kultūras, vides aizsardzības, sporta un citu brīvā laika pavadīšanas veidu) dažādošanai</a:t>
            </a:r>
            <a:r>
              <a:rPr lang="en-US" sz="1900" dirty="0">
                <a:effectLst/>
                <a:ea typeface="Aptos"/>
                <a:cs typeface="Times New Roman" panose="02020603050405020304" pitchFamily="18" charset="0"/>
              </a:rPr>
              <a:t> (</a:t>
            </a:r>
            <a:r>
              <a:rPr lang="lv-LV" sz="1900" dirty="0" err="1">
                <a:effectLst/>
                <a:ea typeface="Aptos"/>
                <a:cs typeface="Times New Roman" panose="02020603050405020304" pitchFamily="18" charset="0"/>
              </a:rPr>
              <a:t>uzbrauktuves</a:t>
            </a:r>
            <a:r>
              <a:rPr lang="lv-LV" sz="1900" dirty="0">
                <a:effectLst/>
                <a:ea typeface="Aptos"/>
                <a:cs typeface="Times New Roman" panose="02020603050405020304" pitchFamily="18" charset="0"/>
              </a:rPr>
              <a:t>, bezmaksas stāvlaukumus, liftus, durvis, tualetes, dušas telpas – pielāgošanu personām ar dzirdes, redzes vai kustību traucējumiem, kā arī </a:t>
            </a:r>
            <a:r>
              <a:rPr lang="lv-LV" sz="1900" dirty="0" err="1">
                <a:effectLst/>
                <a:ea typeface="Aptos"/>
                <a:cs typeface="Times New Roman" panose="02020603050405020304" pitchFamily="18" charset="0"/>
              </a:rPr>
              <a:t>ratiņkrēslu</a:t>
            </a:r>
            <a:r>
              <a:rPr lang="lv-LV" sz="1900" dirty="0">
                <a:effectLst/>
                <a:ea typeface="Aptos"/>
                <a:cs typeface="Times New Roman" panose="02020603050405020304" pitchFamily="18" charset="0"/>
              </a:rPr>
              <a:t> un ratiņu lietotājiem</a:t>
            </a:r>
            <a:r>
              <a:rPr lang="en-US" sz="1900" dirty="0">
                <a:effectLst/>
                <a:ea typeface="Aptos"/>
                <a:cs typeface="Times New Roman" panose="02020603050405020304" pitchFamily="18" charset="0"/>
              </a:rPr>
              <a:t>). </a:t>
            </a:r>
            <a:r>
              <a:rPr lang="en-US" sz="1900" b="1" dirty="0">
                <a:ea typeface="Aptos"/>
                <a:cs typeface="Times New Roman" panose="02020603050405020304" pitchFamily="18" charset="0"/>
              </a:rPr>
              <a:t>J</a:t>
            </a:r>
            <a:r>
              <a:rPr lang="lv-LV" sz="1900" b="1" dirty="0">
                <a:effectLst/>
                <a:ea typeface="Aptos"/>
                <a:cs typeface="Times New Roman" panose="02020603050405020304" pitchFamily="18" charset="0"/>
              </a:rPr>
              <a:t>aunu darba vietu radīšana.</a:t>
            </a:r>
            <a:endParaRPr lang="en-US" sz="1900" b="1" dirty="0">
              <a:effectLst/>
              <a:ea typeface="Aptos"/>
              <a:cs typeface="Times New Roman" panose="02020603050405020304" pitchFamily="18" charset="0"/>
            </a:endParaRPr>
          </a:p>
          <a:p>
            <a:pPr marL="0" lvl="0" indent="0">
              <a:buNone/>
            </a:pPr>
            <a:endParaRPr lang="en-US" sz="1100" b="1" dirty="0">
              <a:ea typeface="Aptos"/>
              <a:cs typeface="Times New Roman" panose="02020603050405020304" pitchFamily="18" charset="0"/>
            </a:endParaRPr>
          </a:p>
          <a:p>
            <a:pPr marL="0" lvl="0" indent="0">
              <a:buNone/>
            </a:pPr>
            <a:r>
              <a:rPr lang="en-US" sz="1900" dirty="0">
                <a:effectLst/>
                <a:ea typeface="Calibri" panose="020F0502020204030204" pitchFamily="34" charset="0"/>
                <a:cs typeface="Calibri" panose="020F0502020204030204" pitchFamily="34" charset="0"/>
              </a:rPr>
              <a:t>3) </a:t>
            </a:r>
            <a:r>
              <a:rPr lang="lv-LV" sz="1900" dirty="0">
                <a:effectLst/>
                <a:ea typeface="Calibri" panose="020F0502020204030204" pitchFamily="34" charset="0"/>
                <a:cs typeface="Calibri" panose="020F0502020204030204" pitchFamily="34" charset="0"/>
              </a:rPr>
              <a:t>Lai </a:t>
            </a:r>
            <a:r>
              <a:rPr lang="lv-LV" sz="1900" b="1" dirty="0">
                <a:effectLst/>
                <a:ea typeface="Calibri" panose="020F0502020204030204" pitchFamily="34" charset="0"/>
                <a:cs typeface="Calibri" panose="020F0502020204030204" pitchFamily="34" charset="0"/>
              </a:rPr>
              <a:t>veicinātu pārtikas pārpalikumu pārdali, papildu ziedošanai labdarības organizācijām</a:t>
            </a:r>
            <a:r>
              <a:rPr lang="lv-LV" sz="1900" dirty="0">
                <a:effectLst/>
                <a:ea typeface="Calibri" panose="020F0502020204030204" pitchFamily="34" charset="0"/>
                <a:cs typeface="Calibri" panose="020F0502020204030204" pitchFamily="34" charset="0"/>
              </a:rPr>
              <a:t>, 2025.gadā plānots veikt grozījumus Pārtikas aprites uzraudzības likumā, lai precizētu tiesību normas pārtikas izplatīšanas iespējām pēc minimālā derīguma termiņa “Ieteicams līdz…” beigām un izstrādāt attiecīgus </a:t>
            </a:r>
            <a:r>
              <a:rPr lang="en-US" sz="1900" dirty="0">
                <a:effectLst/>
                <a:ea typeface="Calibri" panose="020F0502020204030204" pitchFamily="34" charset="0"/>
                <a:cs typeface="Calibri" panose="020F0502020204030204" pitchFamily="34" charset="0"/>
              </a:rPr>
              <a:t>MK </a:t>
            </a:r>
            <a:r>
              <a:rPr lang="lv-LV" sz="1900" dirty="0">
                <a:effectLst/>
                <a:ea typeface="Calibri" panose="020F0502020204030204" pitchFamily="34" charset="0"/>
                <a:cs typeface="Calibri" panose="020F0502020204030204" pitchFamily="34" charset="0"/>
              </a:rPr>
              <a:t>noteikumus. Pārtikas produktu tirdzniecība pēc to minimālā derīguma (t. i., “Ieteicams līdz…”) termiņa būs atļauta jebkurā pārtikas aprites posmā, ja attiecīgie pārtikas produkti joprojām ir nekaitīgi un to noformējums nav maldinošs.”</a:t>
            </a:r>
            <a:endParaRPr lang="lv-LV" sz="1900" b="1" dirty="0">
              <a:effectLst/>
              <a:ea typeface="Aptos"/>
              <a:cs typeface="Times New Roman" panose="02020603050405020304" pitchFamily="18" charset="0"/>
            </a:endParaRPr>
          </a:p>
        </p:txBody>
      </p:sp>
      <p:sp>
        <p:nvSpPr>
          <p:cNvPr id="4" name="Slaida numura vietturis 3">
            <a:extLst>
              <a:ext uri="{FF2B5EF4-FFF2-40B4-BE49-F238E27FC236}">
                <a16:creationId xmlns="" xmlns:a16="http://schemas.microsoft.com/office/drawing/2014/main" id="{D597E5BC-C536-4ECB-8523-F6FFD8051DB7}"/>
              </a:ext>
            </a:extLst>
          </p:cNvPr>
          <p:cNvSpPr>
            <a:spLocks noGrp="1"/>
          </p:cNvSpPr>
          <p:nvPr>
            <p:ph type="sldNum" sz="quarter" idx="12"/>
          </p:nvPr>
        </p:nvSpPr>
        <p:spPr/>
        <p:txBody>
          <a:bodyPr/>
          <a:lstStyle/>
          <a:p>
            <a:fld id="{20160BDD-CFBA-4672-AA56-88CFF53ED92E}" type="slidenum">
              <a:rPr lang="lv-LV" smtClean="0"/>
              <a:t>45</a:t>
            </a:fld>
            <a:endParaRPr lang="lv-LV" dirty="0"/>
          </a:p>
        </p:txBody>
      </p:sp>
    </p:spTree>
    <p:extLst>
      <p:ext uri="{BB962C8B-B14F-4D97-AF65-F5344CB8AC3E}">
        <p14:creationId xmlns:p14="http://schemas.microsoft.com/office/powerpoint/2010/main" val="17144855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4800" b="1" dirty="0"/>
              <a:t>Izmaiņas </a:t>
            </a:r>
            <a:r>
              <a:rPr lang="lv-LV" sz="4800" b="1" dirty="0" smtClean="0"/>
              <a:t>enerģētikas</a:t>
            </a:r>
            <a:r>
              <a:rPr lang="en-US" sz="4800" b="1" dirty="0" smtClean="0"/>
              <a:t> </a:t>
            </a:r>
            <a:r>
              <a:rPr lang="lv-LV" sz="4800" b="1" dirty="0"/>
              <a:t>jomā 2025.gadā</a:t>
            </a:r>
            <a:endParaRPr lang="lv-LV" sz="4800" dirty="0"/>
          </a:p>
        </p:txBody>
      </p:sp>
      <p:sp>
        <p:nvSpPr>
          <p:cNvPr id="3" name="Text Placeholder 2"/>
          <p:cNvSpPr>
            <a:spLocks noGrp="1"/>
          </p:cNvSpPr>
          <p:nvPr>
            <p:ph type="body" idx="1"/>
          </p:nvPr>
        </p:nvSpPr>
        <p:spPr/>
        <p:txBody>
          <a:bodyPr/>
          <a:lstStyle/>
          <a:p>
            <a:endParaRPr lang="en-US" dirty="0"/>
          </a:p>
          <a:p>
            <a:r>
              <a:rPr lang="de-DE" dirty="0"/>
              <a:t>Klimata un enerģētikas </a:t>
            </a:r>
            <a:r>
              <a:rPr lang="de-DE" dirty="0" smtClean="0"/>
              <a:t>ministrija</a:t>
            </a:r>
            <a:endParaRPr lang="lv-LV" dirty="0"/>
          </a:p>
        </p:txBody>
      </p:sp>
      <p:sp>
        <p:nvSpPr>
          <p:cNvPr id="4" name="Slide Number Placeholder 3"/>
          <p:cNvSpPr>
            <a:spLocks noGrp="1"/>
          </p:cNvSpPr>
          <p:nvPr>
            <p:ph type="sldNum" sz="quarter" idx="12"/>
          </p:nvPr>
        </p:nvSpPr>
        <p:spPr/>
        <p:txBody>
          <a:bodyPr/>
          <a:lstStyle/>
          <a:p>
            <a:fld id="{20160BDD-CFBA-4672-AA56-88CFF53ED92E}" type="slidenum">
              <a:rPr lang="lv-LV" smtClean="0"/>
              <a:t>46</a:t>
            </a:fld>
            <a:endParaRPr lang="lv-LV"/>
          </a:p>
        </p:txBody>
      </p:sp>
    </p:spTree>
    <p:extLst>
      <p:ext uri="{BB962C8B-B14F-4D97-AF65-F5344CB8AC3E}">
        <p14:creationId xmlns:p14="http://schemas.microsoft.com/office/powerpoint/2010/main" val="40838535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A3C413E-872B-4B01-DE86-8FF0829F8A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D7E05F97-1FA2-A4D9-DB9E-ACBB0A292F57}"/>
              </a:ext>
            </a:extLst>
          </p:cNvPr>
          <p:cNvSpPr>
            <a:spLocks noGrp="1"/>
          </p:cNvSpPr>
          <p:nvPr>
            <p:ph type="title"/>
          </p:nvPr>
        </p:nvSpPr>
        <p:spPr>
          <a:xfrm>
            <a:off x="1355871" y="299702"/>
            <a:ext cx="8299304" cy="1252381"/>
          </a:xfrm>
        </p:spPr>
        <p:txBody>
          <a:bodyPr>
            <a:normAutofit/>
          </a:bodyPr>
          <a:lstStyle/>
          <a:p>
            <a:pPr algn="ctr"/>
            <a:r>
              <a:rPr lang="lv-LV" sz="3968" b="1" cap="all">
                <a:solidFill>
                  <a:srgbClr val="155452"/>
                </a:solidFill>
                <a:latin typeface="Cambria" panose="02040503050406030204" pitchFamily="18" charset="0"/>
                <a:ea typeface="Cambria" panose="02040503050406030204" pitchFamily="18" charset="0"/>
              </a:rPr>
              <a:t>Veicamie pasākumi 2025. gadā</a:t>
            </a:r>
            <a:endParaRPr lang="lv-LV" b="1" cap="all" noProof="0" dirty="0">
              <a:solidFill>
                <a:srgbClr val="B1C7C3"/>
              </a:solidFill>
              <a:latin typeface="Cambria" panose="02040503050406030204" pitchFamily="18" charset="0"/>
              <a:ea typeface="Cambria" panose="02040503050406030204" pitchFamily="18" charset="0"/>
              <a:cs typeface="Tahoma" panose="020B0604030504040204" pitchFamily="34" charset="0"/>
            </a:endParaRPr>
          </a:p>
        </p:txBody>
      </p:sp>
      <p:cxnSp>
        <p:nvCxnSpPr>
          <p:cNvPr id="5" name="Straight Connector 4">
            <a:extLst>
              <a:ext uri="{FF2B5EF4-FFF2-40B4-BE49-F238E27FC236}">
                <a16:creationId xmlns:a16="http://schemas.microsoft.com/office/drawing/2014/main" xmlns="" id="{A21F6583-792A-F0A5-B2F3-C06CA20DD6F1}"/>
              </a:ext>
            </a:extLst>
          </p:cNvPr>
          <p:cNvCxnSpPr/>
          <p:nvPr/>
        </p:nvCxnSpPr>
        <p:spPr>
          <a:xfrm>
            <a:off x="0" y="925896"/>
            <a:ext cx="1139891" cy="0"/>
          </a:xfrm>
          <a:prstGeom prst="line">
            <a:avLst/>
          </a:prstGeom>
          <a:ln w="101600">
            <a:solidFill>
              <a:srgbClr val="155452"/>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xmlns="" id="{FE5E1F8A-643D-F097-EE90-A9A7A371B110}"/>
              </a:ext>
            </a:extLst>
          </p:cNvPr>
          <p:cNvSpPr/>
          <p:nvPr/>
        </p:nvSpPr>
        <p:spPr>
          <a:xfrm>
            <a:off x="1115893" y="792408"/>
            <a:ext cx="239977" cy="266968"/>
          </a:xfrm>
          <a:custGeom>
            <a:avLst/>
            <a:gdLst>
              <a:gd name="connsiteX0" fmla="*/ 0 w 254000"/>
              <a:gd name="connsiteY0" fmla="*/ 141284 h 282568"/>
              <a:gd name="connsiteX1" fmla="*/ 127000 w 254000"/>
              <a:gd name="connsiteY1" fmla="*/ 0 h 282568"/>
              <a:gd name="connsiteX2" fmla="*/ 254000 w 254000"/>
              <a:gd name="connsiteY2" fmla="*/ 141284 h 282568"/>
              <a:gd name="connsiteX3" fmla="*/ 127000 w 254000"/>
              <a:gd name="connsiteY3" fmla="*/ 282568 h 282568"/>
              <a:gd name="connsiteX4" fmla="*/ 0 w 254000"/>
              <a:gd name="connsiteY4" fmla="*/ 141284 h 282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 h="282568" fill="none" extrusionOk="0">
                <a:moveTo>
                  <a:pt x="0" y="141284"/>
                </a:moveTo>
                <a:cubicBezTo>
                  <a:pt x="13659" y="64875"/>
                  <a:pt x="60301" y="-7081"/>
                  <a:pt x="127000" y="0"/>
                </a:cubicBezTo>
                <a:cubicBezTo>
                  <a:pt x="189339" y="-1195"/>
                  <a:pt x="250819" y="66250"/>
                  <a:pt x="254000" y="141284"/>
                </a:cubicBezTo>
                <a:cubicBezTo>
                  <a:pt x="252723" y="207135"/>
                  <a:pt x="191850" y="289919"/>
                  <a:pt x="127000" y="282568"/>
                </a:cubicBezTo>
                <a:cubicBezTo>
                  <a:pt x="58675" y="283584"/>
                  <a:pt x="12355" y="222284"/>
                  <a:pt x="0" y="141284"/>
                </a:cubicBezTo>
                <a:close/>
              </a:path>
              <a:path w="254000" h="282568" stroke="0" extrusionOk="0">
                <a:moveTo>
                  <a:pt x="0" y="141284"/>
                </a:moveTo>
                <a:cubicBezTo>
                  <a:pt x="-10176" y="56978"/>
                  <a:pt x="46439" y="3911"/>
                  <a:pt x="127000" y="0"/>
                </a:cubicBezTo>
                <a:cubicBezTo>
                  <a:pt x="199648" y="528"/>
                  <a:pt x="249002" y="63414"/>
                  <a:pt x="254000" y="141284"/>
                </a:cubicBezTo>
                <a:cubicBezTo>
                  <a:pt x="245111" y="227994"/>
                  <a:pt x="195952" y="289135"/>
                  <a:pt x="127000" y="282568"/>
                </a:cubicBezTo>
                <a:cubicBezTo>
                  <a:pt x="48056" y="277751"/>
                  <a:pt x="11469" y="224793"/>
                  <a:pt x="0" y="141284"/>
                </a:cubicBezTo>
                <a:close/>
              </a:path>
            </a:pathLst>
          </a:custGeom>
          <a:solidFill>
            <a:srgbClr val="FF7900"/>
          </a:solidFill>
          <a:ln w="50800">
            <a:solidFill>
              <a:srgbClr val="155452"/>
            </a:solidFill>
            <a:extLst>
              <a:ext uri="{C807C97D-BFC1-408E-A445-0C87EB9F89A2}">
                <ask:lineSketchStyleProps xmlns:ask="http://schemas.microsoft.com/office/drawing/2018/sketchyshapes" xmlns="" sd="1219033472">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23" dirty="0">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xmlns="" id="{53A0E6A5-D002-485B-A58D-CC83F3A08D71}"/>
              </a:ext>
            </a:extLst>
          </p:cNvPr>
          <p:cNvSpPr txBox="1"/>
          <p:nvPr/>
        </p:nvSpPr>
        <p:spPr>
          <a:xfrm>
            <a:off x="1222608" y="1809150"/>
            <a:ext cx="9741806" cy="2196435"/>
          </a:xfrm>
          <a:prstGeom prst="rect">
            <a:avLst/>
          </a:prstGeom>
          <a:noFill/>
        </p:spPr>
        <p:txBody>
          <a:bodyPr wrap="square">
            <a:spAutoFit/>
          </a:bodyPr>
          <a:lstStyle/>
          <a:p>
            <a:pPr marL="323972" indent="-323972">
              <a:lnSpc>
                <a:spcPct val="120000"/>
              </a:lnSpc>
              <a:spcBef>
                <a:spcPts val="1701"/>
              </a:spcBef>
              <a:spcAft>
                <a:spcPts val="1134"/>
              </a:spcAft>
              <a:buFont typeface="Wingdings" panose="05000000000000000000" pitchFamily="2" charset="2"/>
              <a:buChar char="Ø"/>
            </a:pPr>
            <a:r>
              <a:rPr lang="lv-LV" sz="1890">
                <a:solidFill>
                  <a:srgbClr val="155452"/>
                </a:solidFill>
                <a:latin typeface="Cambria" panose="02040503050406030204" pitchFamily="18" charset="0"/>
                <a:ea typeface="Cambria" panose="02040503050406030204" pitchFamily="18" charset="0"/>
              </a:rPr>
              <a:t>Izstrādāt grozījumus Ministru kabineta 2021. gada 1.jūnija noteikumos Nr.345 “Aizsargātā lietotāja tirdzniecības pakalpojuma noteikumi”, paredzot ieviest </a:t>
            </a:r>
            <a:r>
              <a:rPr lang="lv-LV" sz="1890" b="1" u="sng">
                <a:solidFill>
                  <a:srgbClr val="155452"/>
                </a:solidFill>
                <a:latin typeface="Cambria" panose="02040503050406030204" pitchFamily="18" charset="0"/>
                <a:ea typeface="Cambria" panose="02040503050406030204" pitchFamily="18" charset="0"/>
              </a:rPr>
              <a:t>aizsargātā lietotāja tirdzniecības pakalpojumu dabasgāzes nozarē.</a:t>
            </a:r>
            <a:r>
              <a:rPr lang="lv-LV" sz="1890" b="1">
                <a:solidFill>
                  <a:srgbClr val="155452"/>
                </a:solidFill>
                <a:latin typeface="Cambria" panose="02040503050406030204" pitchFamily="18" charset="0"/>
                <a:ea typeface="Cambria" panose="02040503050406030204" pitchFamily="18" charset="0"/>
              </a:rPr>
              <a:t> Kopumā Latvijā ir aptuveni 370 tūkstoši mājsaimniecību - dabasgāzes lietotāju. </a:t>
            </a:r>
          </a:p>
          <a:p>
            <a:pPr marL="323972" indent="-323972">
              <a:lnSpc>
                <a:spcPct val="120000"/>
              </a:lnSpc>
              <a:spcBef>
                <a:spcPts val="1701"/>
              </a:spcBef>
              <a:spcAft>
                <a:spcPts val="1134"/>
              </a:spcAft>
              <a:buFont typeface="Arial" panose="020B0604020202020204" pitchFamily="34" charset="0"/>
              <a:buChar char="•"/>
            </a:pPr>
            <a:endParaRPr lang="lv-LV" sz="1890" b="1" u="sng" dirty="0">
              <a:solidFill>
                <a:srgbClr val="155452"/>
              </a:solidFill>
              <a:latin typeface="Cambria" panose="02040503050406030204" pitchFamily="18" charset="0"/>
              <a:ea typeface="Cambria" panose="02040503050406030204" pitchFamily="18" charset="0"/>
            </a:endParaRPr>
          </a:p>
        </p:txBody>
      </p:sp>
      <p:sp>
        <p:nvSpPr>
          <p:cNvPr id="8" name="Rectangle 7">
            <a:extLst>
              <a:ext uri="{FF2B5EF4-FFF2-40B4-BE49-F238E27FC236}">
                <a16:creationId xmlns:a16="http://schemas.microsoft.com/office/drawing/2014/main" xmlns="" id="{3D5567EC-391C-8FA6-80D5-77F74C8511A1}"/>
              </a:ext>
            </a:extLst>
          </p:cNvPr>
          <p:cNvSpPr/>
          <p:nvPr/>
        </p:nvSpPr>
        <p:spPr>
          <a:xfrm>
            <a:off x="1792634" y="3928105"/>
            <a:ext cx="3062981" cy="2025245"/>
          </a:xfrm>
          <a:custGeom>
            <a:avLst/>
            <a:gdLst>
              <a:gd name="connsiteX0" fmla="*/ 0 w 3241964"/>
              <a:gd name="connsiteY0" fmla="*/ 0 h 2143589"/>
              <a:gd name="connsiteX1" fmla="*/ 3241964 w 3241964"/>
              <a:gd name="connsiteY1" fmla="*/ 0 h 2143589"/>
              <a:gd name="connsiteX2" fmla="*/ 3241964 w 3241964"/>
              <a:gd name="connsiteY2" fmla="*/ 2143589 h 2143589"/>
              <a:gd name="connsiteX3" fmla="*/ 0 w 3241964"/>
              <a:gd name="connsiteY3" fmla="*/ 2143589 h 2143589"/>
              <a:gd name="connsiteX4" fmla="*/ 0 w 3241964"/>
              <a:gd name="connsiteY4" fmla="*/ 0 h 2143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1964" h="2143589" fill="none" extrusionOk="0">
                <a:moveTo>
                  <a:pt x="0" y="0"/>
                </a:moveTo>
                <a:cubicBezTo>
                  <a:pt x="1306374" y="-34708"/>
                  <a:pt x="2241277" y="137219"/>
                  <a:pt x="3241964" y="0"/>
                </a:cubicBezTo>
                <a:cubicBezTo>
                  <a:pt x="3375670" y="481037"/>
                  <a:pt x="3077220" y="1382894"/>
                  <a:pt x="3241964" y="2143589"/>
                </a:cubicBezTo>
                <a:cubicBezTo>
                  <a:pt x="2168951" y="2065891"/>
                  <a:pt x="457226" y="2303477"/>
                  <a:pt x="0" y="2143589"/>
                </a:cubicBezTo>
                <a:cubicBezTo>
                  <a:pt x="-83054" y="1445667"/>
                  <a:pt x="131073" y="706460"/>
                  <a:pt x="0" y="0"/>
                </a:cubicBezTo>
                <a:close/>
              </a:path>
              <a:path w="3241964" h="2143589" stroke="0" extrusionOk="0">
                <a:moveTo>
                  <a:pt x="0" y="0"/>
                </a:moveTo>
                <a:cubicBezTo>
                  <a:pt x="527313" y="-84380"/>
                  <a:pt x="2758636" y="-103514"/>
                  <a:pt x="3241964" y="0"/>
                </a:cubicBezTo>
                <a:cubicBezTo>
                  <a:pt x="3100726" y="757923"/>
                  <a:pt x="3399110" y="1451125"/>
                  <a:pt x="3241964" y="2143589"/>
                </a:cubicBezTo>
                <a:cubicBezTo>
                  <a:pt x="2866796" y="2059161"/>
                  <a:pt x="375527" y="2300801"/>
                  <a:pt x="0" y="2143589"/>
                </a:cubicBezTo>
                <a:cubicBezTo>
                  <a:pt x="-157288" y="1443835"/>
                  <a:pt x="-44654" y="551956"/>
                  <a:pt x="0" y="0"/>
                </a:cubicBezTo>
                <a:close/>
              </a:path>
            </a:pathLst>
          </a:custGeom>
          <a:solidFill>
            <a:schemeClr val="accent6">
              <a:lumMod val="40000"/>
              <a:lumOff val="60000"/>
            </a:schemeClr>
          </a:solidFill>
          <a:ln w="38100">
            <a:solidFill>
              <a:srgbClr val="1C6E6C"/>
            </a:solidFill>
            <a:prstDash val="sysDash"/>
            <a:extLst>
              <a:ext uri="{C807C97D-BFC1-408E-A445-0C87EB9F89A2}">
                <ask:lineSketchStyleProps xmlns:ask="http://schemas.microsoft.com/office/drawing/2018/sketchyshapes" xmlns="" sd="1439926363">
                  <a:prstGeom prst="rect">
                    <a:avLst/>
                  </a:prstGeom>
                  <ask:type>
                    <ask:lineSketchCurved/>
                  </ask:type>
                </ask:lineSketchStyleProps>
              </a:ext>
            </a:extLst>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Bef>
                <a:spcPts val="567"/>
              </a:spcBef>
              <a:spcAft>
                <a:spcPts val="567"/>
              </a:spcAft>
            </a:pPr>
            <a:r>
              <a:rPr lang="lv-LV" sz="1512" b="1">
                <a:solidFill>
                  <a:srgbClr val="E97132"/>
                </a:solidFill>
                <a:latin typeface="Cambria" panose="02040503050406030204" pitchFamily="18" charset="0"/>
                <a:ea typeface="Cambria" panose="02040503050406030204" pitchFamily="18" charset="0"/>
              </a:rPr>
              <a:t>Izziņai </a:t>
            </a:r>
          </a:p>
          <a:p>
            <a:pPr algn="ctr">
              <a:lnSpc>
                <a:spcPct val="115000"/>
              </a:lnSpc>
              <a:spcBef>
                <a:spcPts val="567"/>
              </a:spcBef>
              <a:spcAft>
                <a:spcPts val="567"/>
              </a:spcAft>
            </a:pPr>
            <a:r>
              <a:rPr lang="lv-LV" sz="1512" b="1">
                <a:solidFill>
                  <a:srgbClr val="155452"/>
                </a:solidFill>
                <a:latin typeface="Cambria" panose="02040503050406030204" pitchFamily="18" charset="0"/>
                <a:ea typeface="Cambria" panose="02040503050406030204" pitchFamily="18" charset="0"/>
              </a:rPr>
              <a:t>Kopējais</a:t>
            </a:r>
            <a:r>
              <a:rPr lang="lv-LV" sz="1512">
                <a:solidFill>
                  <a:srgbClr val="155452"/>
                </a:solidFill>
                <a:latin typeface="Cambria" panose="02040503050406030204" pitchFamily="18" charset="0"/>
                <a:ea typeface="Cambria" panose="02040503050406030204" pitchFamily="18" charset="0"/>
              </a:rPr>
              <a:t> aizsargāto lietotāja statusam atbilstošo un atbalstu saņemošo skaitu personu skaits sasniedz aptuveni </a:t>
            </a:r>
            <a:r>
              <a:rPr lang="lv-LV" sz="1512" b="1">
                <a:solidFill>
                  <a:srgbClr val="155452"/>
                </a:solidFill>
                <a:latin typeface="Cambria" panose="02040503050406030204" pitchFamily="18" charset="0"/>
                <a:ea typeface="Cambria" panose="02040503050406030204" pitchFamily="18" charset="0"/>
              </a:rPr>
              <a:t>90 000</a:t>
            </a:r>
            <a:r>
              <a:rPr lang="lv-LV" sz="1512">
                <a:solidFill>
                  <a:srgbClr val="155452"/>
                </a:solidFill>
                <a:latin typeface="Cambria" panose="02040503050406030204" pitchFamily="18" charset="0"/>
                <a:ea typeface="Cambria" panose="02040503050406030204" pitchFamily="18" charset="0"/>
              </a:rPr>
              <a:t>. </a:t>
            </a:r>
            <a:endParaRPr lang="lv-LV" sz="1512" dirty="0">
              <a:solidFill>
                <a:srgbClr val="155452"/>
              </a:solidFill>
              <a:latin typeface="Cambria" panose="02040503050406030204" pitchFamily="18" charset="0"/>
              <a:ea typeface="Cambria" panose="02040503050406030204" pitchFamily="18" charset="0"/>
            </a:endParaRPr>
          </a:p>
        </p:txBody>
      </p:sp>
      <p:sp>
        <p:nvSpPr>
          <p:cNvPr id="4" name="Rectangle 3">
            <a:extLst>
              <a:ext uri="{FF2B5EF4-FFF2-40B4-BE49-F238E27FC236}">
                <a16:creationId xmlns:a16="http://schemas.microsoft.com/office/drawing/2014/main" xmlns="" id="{2195CB3F-4855-1B6F-93FC-41F882AA2E3F}"/>
              </a:ext>
            </a:extLst>
          </p:cNvPr>
          <p:cNvSpPr/>
          <p:nvPr/>
        </p:nvSpPr>
        <p:spPr>
          <a:xfrm>
            <a:off x="5717329" y="3945213"/>
            <a:ext cx="3062981" cy="1972497"/>
          </a:xfrm>
          <a:custGeom>
            <a:avLst/>
            <a:gdLst>
              <a:gd name="connsiteX0" fmla="*/ 0 w 3241964"/>
              <a:gd name="connsiteY0" fmla="*/ 0 h 2087759"/>
              <a:gd name="connsiteX1" fmla="*/ 3241964 w 3241964"/>
              <a:gd name="connsiteY1" fmla="*/ 0 h 2087759"/>
              <a:gd name="connsiteX2" fmla="*/ 3241964 w 3241964"/>
              <a:gd name="connsiteY2" fmla="*/ 2087759 h 2087759"/>
              <a:gd name="connsiteX3" fmla="*/ 0 w 3241964"/>
              <a:gd name="connsiteY3" fmla="*/ 2087759 h 2087759"/>
              <a:gd name="connsiteX4" fmla="*/ 0 w 3241964"/>
              <a:gd name="connsiteY4" fmla="*/ 0 h 2087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1964" h="2087759" fill="none" extrusionOk="0">
                <a:moveTo>
                  <a:pt x="0" y="0"/>
                </a:moveTo>
                <a:cubicBezTo>
                  <a:pt x="1306374" y="-34708"/>
                  <a:pt x="2241277" y="137219"/>
                  <a:pt x="3241964" y="0"/>
                </a:cubicBezTo>
                <a:cubicBezTo>
                  <a:pt x="3375670" y="328308"/>
                  <a:pt x="3077220" y="1835016"/>
                  <a:pt x="3241964" y="2087759"/>
                </a:cubicBezTo>
                <a:cubicBezTo>
                  <a:pt x="2168951" y="2010061"/>
                  <a:pt x="457226" y="2247647"/>
                  <a:pt x="0" y="2087759"/>
                </a:cubicBezTo>
                <a:cubicBezTo>
                  <a:pt x="-83054" y="1068902"/>
                  <a:pt x="131073" y="241895"/>
                  <a:pt x="0" y="0"/>
                </a:cubicBezTo>
                <a:close/>
              </a:path>
              <a:path w="3241964" h="2087759" stroke="0" extrusionOk="0">
                <a:moveTo>
                  <a:pt x="0" y="0"/>
                </a:moveTo>
                <a:cubicBezTo>
                  <a:pt x="527313" y="-84380"/>
                  <a:pt x="2758636" y="-103514"/>
                  <a:pt x="3241964" y="0"/>
                </a:cubicBezTo>
                <a:cubicBezTo>
                  <a:pt x="3100726" y="907136"/>
                  <a:pt x="3399110" y="1070589"/>
                  <a:pt x="3241964" y="2087759"/>
                </a:cubicBezTo>
                <a:cubicBezTo>
                  <a:pt x="2866796" y="2003331"/>
                  <a:pt x="375527" y="2244971"/>
                  <a:pt x="0" y="2087759"/>
                </a:cubicBezTo>
                <a:cubicBezTo>
                  <a:pt x="-157288" y="1171437"/>
                  <a:pt x="-44654" y="504764"/>
                  <a:pt x="0" y="0"/>
                </a:cubicBezTo>
                <a:close/>
              </a:path>
            </a:pathLst>
          </a:custGeom>
          <a:solidFill>
            <a:schemeClr val="accent2">
              <a:lumMod val="40000"/>
              <a:lumOff val="60000"/>
            </a:schemeClr>
          </a:solidFill>
          <a:ln w="38100">
            <a:solidFill>
              <a:srgbClr val="1C6E6C"/>
            </a:solidFill>
            <a:prstDash val="sysDash"/>
            <a:extLst>
              <a:ext uri="{C807C97D-BFC1-408E-A445-0C87EB9F89A2}">
                <ask:lineSketchStyleProps xmlns:ask="http://schemas.microsoft.com/office/drawing/2018/sketchyshapes" xmlns="" sd="1439926363">
                  <a:prstGeom prst="rect">
                    <a:avLst/>
                  </a:prstGeom>
                  <ask:type>
                    <ask:lineSketchCurved/>
                  </ask:type>
                </ask:lineSketchStyleProps>
              </a:ext>
            </a:extLst>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Bef>
                <a:spcPts val="567"/>
              </a:spcBef>
              <a:spcAft>
                <a:spcPts val="567"/>
              </a:spcAft>
            </a:pPr>
            <a:r>
              <a:rPr lang="lv-LV" sz="1512" b="1">
                <a:solidFill>
                  <a:srgbClr val="E97132"/>
                </a:solidFill>
                <a:latin typeface="Cambria" panose="02040503050406030204" pitchFamily="18" charset="0"/>
                <a:ea typeface="Cambria" panose="02040503050406030204" pitchFamily="18" charset="0"/>
              </a:rPr>
              <a:t>Izziņai </a:t>
            </a:r>
          </a:p>
          <a:p>
            <a:pPr algn="ctr">
              <a:lnSpc>
                <a:spcPct val="115000"/>
              </a:lnSpc>
              <a:spcBef>
                <a:spcPts val="567"/>
              </a:spcBef>
              <a:spcAft>
                <a:spcPts val="567"/>
              </a:spcAft>
            </a:pPr>
            <a:r>
              <a:rPr lang="lv-LV" sz="1512" b="1">
                <a:solidFill>
                  <a:srgbClr val="155452"/>
                </a:solidFill>
                <a:latin typeface="Cambria" panose="02040503050406030204" pitchFamily="18" charset="0"/>
                <a:ea typeface="Cambria" panose="02040503050406030204" pitchFamily="18" charset="0"/>
              </a:rPr>
              <a:t>Viena mājsaimniecība ēdiena gatavošanai mēnesī vidēji patērē ap 40 kWh </a:t>
            </a:r>
            <a:r>
              <a:rPr lang="lv-LV" sz="1512">
                <a:solidFill>
                  <a:srgbClr val="155452"/>
                </a:solidFill>
                <a:latin typeface="Cambria" panose="02040503050406030204" pitchFamily="18" charset="0"/>
                <a:ea typeface="Cambria" panose="02040503050406030204" pitchFamily="18" charset="0"/>
              </a:rPr>
              <a:t>dabasgāzes, ūdens uzsildīšanai – </a:t>
            </a:r>
            <a:r>
              <a:rPr lang="lv-LV" sz="1512" b="1">
                <a:solidFill>
                  <a:srgbClr val="155452"/>
                </a:solidFill>
                <a:latin typeface="Cambria" panose="02040503050406030204" pitchFamily="18" charset="0"/>
                <a:ea typeface="Cambria" panose="02040503050406030204" pitchFamily="18" charset="0"/>
              </a:rPr>
              <a:t>ap</a:t>
            </a:r>
            <a:r>
              <a:rPr lang="lv-LV" sz="1512">
                <a:solidFill>
                  <a:srgbClr val="155452"/>
                </a:solidFill>
                <a:latin typeface="Cambria" panose="02040503050406030204" pitchFamily="18" charset="0"/>
                <a:ea typeface="Cambria" panose="02040503050406030204" pitchFamily="18" charset="0"/>
              </a:rPr>
              <a:t> </a:t>
            </a:r>
            <a:r>
              <a:rPr lang="lv-LV" sz="1512" b="1">
                <a:solidFill>
                  <a:srgbClr val="155452"/>
                </a:solidFill>
                <a:latin typeface="Cambria" panose="02040503050406030204" pitchFamily="18" charset="0"/>
                <a:ea typeface="Cambria" panose="02040503050406030204" pitchFamily="18" charset="0"/>
              </a:rPr>
              <a:t>200</a:t>
            </a:r>
            <a:r>
              <a:rPr lang="lv-LV" sz="1512">
                <a:solidFill>
                  <a:srgbClr val="155452"/>
                </a:solidFill>
                <a:latin typeface="Cambria" panose="02040503050406030204" pitchFamily="18" charset="0"/>
                <a:ea typeface="Cambria" panose="02040503050406030204" pitchFamily="18" charset="0"/>
              </a:rPr>
              <a:t> </a:t>
            </a:r>
            <a:r>
              <a:rPr lang="lv-LV" sz="1512" b="1">
                <a:solidFill>
                  <a:srgbClr val="155452"/>
                </a:solidFill>
                <a:latin typeface="Cambria" panose="02040503050406030204" pitchFamily="18" charset="0"/>
                <a:ea typeface="Cambria" panose="02040503050406030204" pitchFamily="18" charset="0"/>
              </a:rPr>
              <a:t>kWh</a:t>
            </a:r>
            <a:r>
              <a:rPr lang="lv-LV" sz="1512">
                <a:solidFill>
                  <a:srgbClr val="155452"/>
                </a:solidFill>
                <a:latin typeface="Cambria" panose="02040503050406030204" pitchFamily="18" charset="0"/>
                <a:ea typeface="Cambria" panose="02040503050406030204" pitchFamily="18" charset="0"/>
              </a:rPr>
              <a:t>, bet apkurei – 2000 kWh dabasgāzes.</a:t>
            </a:r>
          </a:p>
        </p:txBody>
      </p:sp>
    </p:spTree>
    <p:extLst>
      <p:ext uri="{BB962C8B-B14F-4D97-AF65-F5344CB8AC3E}">
        <p14:creationId xmlns:p14="http://schemas.microsoft.com/office/powerpoint/2010/main" val="16657213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65E7158-58B0-4BC8-5D96-E11911E871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94D020A0-EE49-5BB2-32F7-F93EE1AB1CA8}"/>
              </a:ext>
            </a:extLst>
          </p:cNvPr>
          <p:cNvSpPr>
            <a:spLocks noGrp="1"/>
          </p:cNvSpPr>
          <p:nvPr>
            <p:ph type="title"/>
          </p:nvPr>
        </p:nvSpPr>
        <p:spPr>
          <a:xfrm>
            <a:off x="1355871" y="299702"/>
            <a:ext cx="8299304" cy="1252381"/>
          </a:xfrm>
        </p:spPr>
        <p:txBody>
          <a:bodyPr>
            <a:normAutofit/>
          </a:bodyPr>
          <a:lstStyle/>
          <a:p>
            <a:pPr algn="ctr"/>
            <a:r>
              <a:rPr lang="lv-LV" sz="3968" b="1" cap="all">
                <a:solidFill>
                  <a:srgbClr val="155452"/>
                </a:solidFill>
                <a:latin typeface="Cambria" panose="02040503050406030204" pitchFamily="18" charset="0"/>
                <a:ea typeface="Cambria" panose="02040503050406030204" pitchFamily="18" charset="0"/>
              </a:rPr>
              <a:t>Veicamie pasākumi 2025. gadā</a:t>
            </a:r>
            <a:endParaRPr lang="lv-LV" b="1" cap="all" noProof="0" dirty="0">
              <a:solidFill>
                <a:srgbClr val="B1C7C3"/>
              </a:solidFill>
              <a:latin typeface="Cambria" panose="02040503050406030204" pitchFamily="18" charset="0"/>
              <a:ea typeface="Cambria" panose="02040503050406030204" pitchFamily="18" charset="0"/>
              <a:cs typeface="Tahoma" panose="020B0604030504040204" pitchFamily="34" charset="0"/>
            </a:endParaRPr>
          </a:p>
        </p:txBody>
      </p:sp>
      <p:cxnSp>
        <p:nvCxnSpPr>
          <p:cNvPr id="5" name="Straight Connector 4">
            <a:extLst>
              <a:ext uri="{FF2B5EF4-FFF2-40B4-BE49-F238E27FC236}">
                <a16:creationId xmlns:a16="http://schemas.microsoft.com/office/drawing/2014/main" xmlns="" id="{55DFEBCF-AA89-5EC2-8EE3-A382E44880AE}"/>
              </a:ext>
            </a:extLst>
          </p:cNvPr>
          <p:cNvCxnSpPr/>
          <p:nvPr/>
        </p:nvCxnSpPr>
        <p:spPr>
          <a:xfrm>
            <a:off x="0" y="925896"/>
            <a:ext cx="1139891" cy="0"/>
          </a:xfrm>
          <a:prstGeom prst="line">
            <a:avLst/>
          </a:prstGeom>
          <a:ln w="101600">
            <a:solidFill>
              <a:srgbClr val="155452"/>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xmlns="" id="{9A899BAF-1A10-48B3-A153-D1D5C40F6578}"/>
              </a:ext>
            </a:extLst>
          </p:cNvPr>
          <p:cNvSpPr/>
          <p:nvPr/>
        </p:nvSpPr>
        <p:spPr>
          <a:xfrm>
            <a:off x="1115893" y="792408"/>
            <a:ext cx="239977" cy="266968"/>
          </a:xfrm>
          <a:custGeom>
            <a:avLst/>
            <a:gdLst>
              <a:gd name="connsiteX0" fmla="*/ 0 w 254000"/>
              <a:gd name="connsiteY0" fmla="*/ 141284 h 282568"/>
              <a:gd name="connsiteX1" fmla="*/ 127000 w 254000"/>
              <a:gd name="connsiteY1" fmla="*/ 0 h 282568"/>
              <a:gd name="connsiteX2" fmla="*/ 254000 w 254000"/>
              <a:gd name="connsiteY2" fmla="*/ 141284 h 282568"/>
              <a:gd name="connsiteX3" fmla="*/ 127000 w 254000"/>
              <a:gd name="connsiteY3" fmla="*/ 282568 h 282568"/>
              <a:gd name="connsiteX4" fmla="*/ 0 w 254000"/>
              <a:gd name="connsiteY4" fmla="*/ 141284 h 282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 h="282568" fill="none" extrusionOk="0">
                <a:moveTo>
                  <a:pt x="0" y="141284"/>
                </a:moveTo>
                <a:cubicBezTo>
                  <a:pt x="13659" y="64875"/>
                  <a:pt x="60301" y="-7081"/>
                  <a:pt x="127000" y="0"/>
                </a:cubicBezTo>
                <a:cubicBezTo>
                  <a:pt x="189339" y="-1195"/>
                  <a:pt x="250819" y="66250"/>
                  <a:pt x="254000" y="141284"/>
                </a:cubicBezTo>
                <a:cubicBezTo>
                  <a:pt x="252723" y="207135"/>
                  <a:pt x="191850" y="289919"/>
                  <a:pt x="127000" y="282568"/>
                </a:cubicBezTo>
                <a:cubicBezTo>
                  <a:pt x="58675" y="283584"/>
                  <a:pt x="12355" y="222284"/>
                  <a:pt x="0" y="141284"/>
                </a:cubicBezTo>
                <a:close/>
              </a:path>
              <a:path w="254000" h="282568" stroke="0" extrusionOk="0">
                <a:moveTo>
                  <a:pt x="0" y="141284"/>
                </a:moveTo>
                <a:cubicBezTo>
                  <a:pt x="-10176" y="56978"/>
                  <a:pt x="46439" y="3911"/>
                  <a:pt x="127000" y="0"/>
                </a:cubicBezTo>
                <a:cubicBezTo>
                  <a:pt x="199648" y="528"/>
                  <a:pt x="249002" y="63414"/>
                  <a:pt x="254000" y="141284"/>
                </a:cubicBezTo>
                <a:cubicBezTo>
                  <a:pt x="245111" y="227994"/>
                  <a:pt x="195952" y="289135"/>
                  <a:pt x="127000" y="282568"/>
                </a:cubicBezTo>
                <a:cubicBezTo>
                  <a:pt x="48056" y="277751"/>
                  <a:pt x="11469" y="224793"/>
                  <a:pt x="0" y="141284"/>
                </a:cubicBezTo>
                <a:close/>
              </a:path>
            </a:pathLst>
          </a:custGeom>
          <a:solidFill>
            <a:srgbClr val="FF7900"/>
          </a:solidFill>
          <a:ln w="50800">
            <a:solidFill>
              <a:srgbClr val="155452"/>
            </a:solidFill>
            <a:extLst>
              <a:ext uri="{C807C97D-BFC1-408E-A445-0C87EB9F89A2}">
                <ask:lineSketchStyleProps xmlns:ask="http://schemas.microsoft.com/office/drawing/2018/sketchyshapes" xmlns="" sd="1219033472">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23" dirty="0">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xmlns="" id="{DFD4E667-CCA4-F238-5056-3854EDACA250}"/>
              </a:ext>
            </a:extLst>
          </p:cNvPr>
          <p:cNvSpPr txBox="1"/>
          <p:nvPr/>
        </p:nvSpPr>
        <p:spPr>
          <a:xfrm>
            <a:off x="1222608" y="1809149"/>
            <a:ext cx="9741806" cy="1488356"/>
          </a:xfrm>
          <a:prstGeom prst="rect">
            <a:avLst/>
          </a:prstGeom>
          <a:noFill/>
        </p:spPr>
        <p:txBody>
          <a:bodyPr wrap="square">
            <a:spAutoFit/>
          </a:bodyPr>
          <a:lstStyle/>
          <a:p>
            <a:pPr marL="323972" indent="-323972" algn="just">
              <a:lnSpc>
                <a:spcPct val="120000"/>
              </a:lnSpc>
              <a:spcBef>
                <a:spcPts val="1701"/>
              </a:spcBef>
              <a:spcAft>
                <a:spcPts val="1134"/>
              </a:spcAft>
              <a:buFont typeface="Wingdings" panose="05000000000000000000" pitchFamily="2" charset="2"/>
              <a:buChar char="Ø"/>
            </a:pPr>
            <a:r>
              <a:rPr lang="lv-LV" sz="1890">
                <a:solidFill>
                  <a:srgbClr val="155452"/>
                </a:solidFill>
                <a:latin typeface="Cambria" panose="02040503050406030204" pitchFamily="18" charset="0"/>
                <a:ea typeface="Cambria" panose="02040503050406030204" pitchFamily="18" charset="0"/>
              </a:rPr>
              <a:t>Izstrādāt grozījumus Ministru kabineta 2024.gada 10.decembra noteikumos Nr. 808 “Energokopienu reģistrēšanas un darbības noteikumi”, nosakot, ka pašvaldībām ir </a:t>
            </a:r>
            <a:r>
              <a:rPr lang="lv-LV" sz="1890" b="1">
                <a:solidFill>
                  <a:srgbClr val="155452"/>
                </a:solidFill>
                <a:latin typeface="Cambria" panose="02040503050406030204" pitchFamily="18" charset="0"/>
                <a:ea typeface="Cambria" panose="02040503050406030204" pitchFamily="18" charset="0"/>
              </a:rPr>
              <a:t>pienākums dalīties ar vismaz 10% no tās saražotās elektroenerģijas energokopienas ietvaros ar sabiedrības mazaiszargātajām grupām</a:t>
            </a:r>
            <a:endParaRPr lang="lv-LV" sz="1890" b="1" u="sng" dirty="0">
              <a:solidFill>
                <a:srgbClr val="155452"/>
              </a:solidFill>
              <a:latin typeface="Cambria" panose="02040503050406030204" pitchFamily="18" charset="0"/>
              <a:ea typeface="Cambria" panose="02040503050406030204" pitchFamily="18" charset="0"/>
            </a:endParaRPr>
          </a:p>
        </p:txBody>
      </p:sp>
      <p:sp>
        <p:nvSpPr>
          <p:cNvPr id="8" name="Rectangle 7">
            <a:extLst>
              <a:ext uri="{FF2B5EF4-FFF2-40B4-BE49-F238E27FC236}">
                <a16:creationId xmlns:a16="http://schemas.microsoft.com/office/drawing/2014/main" xmlns="" id="{309D353F-7ACE-33FF-1944-B9B2AF429E07}"/>
              </a:ext>
            </a:extLst>
          </p:cNvPr>
          <p:cNvSpPr/>
          <p:nvPr/>
        </p:nvSpPr>
        <p:spPr>
          <a:xfrm>
            <a:off x="1792634" y="3928105"/>
            <a:ext cx="3955411" cy="2025245"/>
          </a:xfrm>
          <a:custGeom>
            <a:avLst/>
            <a:gdLst>
              <a:gd name="connsiteX0" fmla="*/ 0 w 4186543"/>
              <a:gd name="connsiteY0" fmla="*/ 0 h 2143589"/>
              <a:gd name="connsiteX1" fmla="*/ 4186543 w 4186543"/>
              <a:gd name="connsiteY1" fmla="*/ 0 h 2143589"/>
              <a:gd name="connsiteX2" fmla="*/ 4186543 w 4186543"/>
              <a:gd name="connsiteY2" fmla="*/ 2143589 h 2143589"/>
              <a:gd name="connsiteX3" fmla="*/ 0 w 4186543"/>
              <a:gd name="connsiteY3" fmla="*/ 2143589 h 2143589"/>
              <a:gd name="connsiteX4" fmla="*/ 0 w 4186543"/>
              <a:gd name="connsiteY4" fmla="*/ 0 h 2143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6543" h="2143589" fill="none" extrusionOk="0">
                <a:moveTo>
                  <a:pt x="0" y="0"/>
                </a:moveTo>
                <a:cubicBezTo>
                  <a:pt x="1904907" y="-34708"/>
                  <a:pt x="3476819" y="137219"/>
                  <a:pt x="4186543" y="0"/>
                </a:cubicBezTo>
                <a:cubicBezTo>
                  <a:pt x="4320249" y="481037"/>
                  <a:pt x="4021799" y="1382894"/>
                  <a:pt x="4186543" y="2143589"/>
                </a:cubicBezTo>
                <a:cubicBezTo>
                  <a:pt x="3346063" y="2065891"/>
                  <a:pt x="1141933" y="2303477"/>
                  <a:pt x="0" y="2143589"/>
                </a:cubicBezTo>
                <a:cubicBezTo>
                  <a:pt x="-83054" y="1445667"/>
                  <a:pt x="131073" y="706460"/>
                  <a:pt x="0" y="0"/>
                </a:cubicBezTo>
                <a:close/>
              </a:path>
              <a:path w="4186543" h="2143589" stroke="0" extrusionOk="0">
                <a:moveTo>
                  <a:pt x="0" y="0"/>
                </a:moveTo>
                <a:cubicBezTo>
                  <a:pt x="1805534" y="-84380"/>
                  <a:pt x="2222695" y="-103514"/>
                  <a:pt x="4186543" y="0"/>
                </a:cubicBezTo>
                <a:cubicBezTo>
                  <a:pt x="4045305" y="757923"/>
                  <a:pt x="4343689" y="1451125"/>
                  <a:pt x="4186543" y="2143589"/>
                </a:cubicBezTo>
                <a:cubicBezTo>
                  <a:pt x="3741480" y="2059161"/>
                  <a:pt x="553386" y="2300801"/>
                  <a:pt x="0" y="2143589"/>
                </a:cubicBezTo>
                <a:cubicBezTo>
                  <a:pt x="-157288" y="1443835"/>
                  <a:pt x="-44654" y="551956"/>
                  <a:pt x="0" y="0"/>
                </a:cubicBezTo>
                <a:close/>
              </a:path>
            </a:pathLst>
          </a:custGeom>
          <a:solidFill>
            <a:schemeClr val="accent6">
              <a:lumMod val="40000"/>
              <a:lumOff val="60000"/>
            </a:schemeClr>
          </a:solidFill>
          <a:ln w="38100">
            <a:solidFill>
              <a:srgbClr val="1C6E6C"/>
            </a:solidFill>
            <a:prstDash val="sysDash"/>
            <a:extLst>
              <a:ext uri="{C807C97D-BFC1-408E-A445-0C87EB9F89A2}">
                <ask:lineSketchStyleProps xmlns:ask="http://schemas.microsoft.com/office/drawing/2018/sketchyshapes" xmlns="" sd="1439926363">
                  <a:prstGeom prst="rect">
                    <a:avLst/>
                  </a:prstGeom>
                  <ask:type>
                    <ask:lineSketchCurved/>
                  </ask:type>
                </ask:lineSketchStyleProps>
              </a:ext>
            </a:extLst>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Bef>
                <a:spcPts val="567"/>
              </a:spcBef>
              <a:spcAft>
                <a:spcPts val="567"/>
              </a:spcAft>
            </a:pPr>
            <a:r>
              <a:rPr lang="lv-LV" sz="1512" b="1">
                <a:solidFill>
                  <a:srgbClr val="E97132"/>
                </a:solidFill>
                <a:latin typeface="Cambria" panose="02040503050406030204" pitchFamily="18" charset="0"/>
                <a:ea typeface="Cambria" panose="02040503050406030204" pitchFamily="18" charset="0"/>
              </a:rPr>
              <a:t>Izziņai </a:t>
            </a:r>
          </a:p>
          <a:p>
            <a:pPr algn="ctr">
              <a:lnSpc>
                <a:spcPct val="115000"/>
              </a:lnSpc>
              <a:spcBef>
                <a:spcPts val="567"/>
              </a:spcBef>
              <a:spcAft>
                <a:spcPts val="567"/>
              </a:spcAft>
            </a:pPr>
            <a:r>
              <a:rPr lang="lv-LV" sz="1512">
                <a:solidFill>
                  <a:srgbClr val="155452"/>
                </a:solidFill>
                <a:latin typeface="Cambria" panose="02040503050406030204" pitchFamily="18" charset="0"/>
                <a:ea typeface="Cambria" panose="02040503050406030204" pitchFamily="18" charset="0"/>
              </a:rPr>
              <a:t>Līdzdalība energokopienās visiem iesaistītajiem kopienas dalībniekiem ir </a:t>
            </a:r>
            <a:r>
              <a:rPr lang="lv-LV" sz="1512" b="1">
                <a:solidFill>
                  <a:srgbClr val="155452"/>
                </a:solidFill>
                <a:latin typeface="Cambria" panose="02040503050406030204" pitchFamily="18" charset="0"/>
                <a:ea typeface="Cambria" panose="02040503050406030204" pitchFamily="18" charset="0"/>
              </a:rPr>
              <a:t>brīvprātīga.</a:t>
            </a:r>
            <a:endParaRPr lang="lv-LV" sz="1512">
              <a:solidFill>
                <a:srgbClr val="155452"/>
              </a:solidFill>
              <a:latin typeface="Cambria" panose="02040503050406030204" pitchFamily="18" charset="0"/>
              <a:ea typeface="Cambria" panose="02040503050406030204" pitchFamily="18" charset="0"/>
            </a:endParaRPr>
          </a:p>
        </p:txBody>
      </p:sp>
      <p:sp>
        <p:nvSpPr>
          <p:cNvPr id="4" name="Rectangle 3">
            <a:extLst>
              <a:ext uri="{FF2B5EF4-FFF2-40B4-BE49-F238E27FC236}">
                <a16:creationId xmlns:a16="http://schemas.microsoft.com/office/drawing/2014/main" xmlns="" id="{20B564A6-96AF-16B5-6465-0B851B69D326}"/>
              </a:ext>
            </a:extLst>
          </p:cNvPr>
          <p:cNvSpPr/>
          <p:nvPr/>
        </p:nvSpPr>
        <p:spPr>
          <a:xfrm>
            <a:off x="6150066" y="3945213"/>
            <a:ext cx="3737940" cy="1972497"/>
          </a:xfrm>
          <a:custGeom>
            <a:avLst/>
            <a:gdLst>
              <a:gd name="connsiteX0" fmla="*/ 0 w 3956364"/>
              <a:gd name="connsiteY0" fmla="*/ 0 h 2087759"/>
              <a:gd name="connsiteX1" fmla="*/ 3956364 w 3956364"/>
              <a:gd name="connsiteY1" fmla="*/ 0 h 2087759"/>
              <a:gd name="connsiteX2" fmla="*/ 3956364 w 3956364"/>
              <a:gd name="connsiteY2" fmla="*/ 2087759 h 2087759"/>
              <a:gd name="connsiteX3" fmla="*/ 0 w 3956364"/>
              <a:gd name="connsiteY3" fmla="*/ 2087759 h 2087759"/>
              <a:gd name="connsiteX4" fmla="*/ 0 w 3956364"/>
              <a:gd name="connsiteY4" fmla="*/ 0 h 2087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6364" h="2087759" fill="none" extrusionOk="0">
                <a:moveTo>
                  <a:pt x="0" y="0"/>
                </a:moveTo>
                <a:cubicBezTo>
                  <a:pt x="504275" y="-34708"/>
                  <a:pt x="2420517" y="137219"/>
                  <a:pt x="3956364" y="0"/>
                </a:cubicBezTo>
                <a:cubicBezTo>
                  <a:pt x="4090070" y="328308"/>
                  <a:pt x="3791620" y="1835016"/>
                  <a:pt x="3956364" y="2087759"/>
                </a:cubicBezTo>
                <a:cubicBezTo>
                  <a:pt x="2327440" y="2010061"/>
                  <a:pt x="602054" y="2247647"/>
                  <a:pt x="0" y="2087759"/>
                </a:cubicBezTo>
                <a:cubicBezTo>
                  <a:pt x="-83054" y="1068902"/>
                  <a:pt x="131073" y="241895"/>
                  <a:pt x="0" y="0"/>
                </a:cubicBezTo>
                <a:close/>
              </a:path>
              <a:path w="3956364" h="2087759" stroke="0" extrusionOk="0">
                <a:moveTo>
                  <a:pt x="0" y="0"/>
                </a:moveTo>
                <a:cubicBezTo>
                  <a:pt x="1752227" y="-84380"/>
                  <a:pt x="1988704" y="-103514"/>
                  <a:pt x="3956364" y="0"/>
                </a:cubicBezTo>
                <a:cubicBezTo>
                  <a:pt x="3815126" y="907136"/>
                  <a:pt x="4113510" y="1070589"/>
                  <a:pt x="3956364" y="2087759"/>
                </a:cubicBezTo>
                <a:cubicBezTo>
                  <a:pt x="2392544" y="2003331"/>
                  <a:pt x="1152115" y="2244971"/>
                  <a:pt x="0" y="2087759"/>
                </a:cubicBezTo>
                <a:cubicBezTo>
                  <a:pt x="-157288" y="1171437"/>
                  <a:pt x="-44654" y="504764"/>
                  <a:pt x="0" y="0"/>
                </a:cubicBezTo>
                <a:close/>
              </a:path>
            </a:pathLst>
          </a:custGeom>
          <a:solidFill>
            <a:schemeClr val="accent2">
              <a:lumMod val="40000"/>
              <a:lumOff val="60000"/>
            </a:schemeClr>
          </a:solidFill>
          <a:ln w="38100">
            <a:solidFill>
              <a:srgbClr val="1C6E6C"/>
            </a:solidFill>
            <a:prstDash val="sysDash"/>
            <a:extLst>
              <a:ext uri="{C807C97D-BFC1-408E-A445-0C87EB9F89A2}">
                <ask:lineSketchStyleProps xmlns:ask="http://schemas.microsoft.com/office/drawing/2018/sketchyshapes" xmlns="" sd="1439926363">
                  <a:prstGeom prst="rect">
                    <a:avLst/>
                  </a:prstGeom>
                  <ask:type>
                    <ask:lineSketchCurved/>
                  </ask:type>
                </ask:lineSketchStyleProps>
              </a:ext>
            </a:extLst>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Bef>
                <a:spcPts val="567"/>
              </a:spcBef>
              <a:spcAft>
                <a:spcPts val="567"/>
              </a:spcAft>
            </a:pPr>
            <a:r>
              <a:rPr lang="lv-LV" sz="1512" b="1">
                <a:solidFill>
                  <a:srgbClr val="E97132"/>
                </a:solidFill>
                <a:latin typeface="Cambria" panose="02040503050406030204" pitchFamily="18" charset="0"/>
                <a:ea typeface="Cambria" panose="02040503050406030204" pitchFamily="18" charset="0"/>
              </a:rPr>
              <a:t>Izziņai</a:t>
            </a:r>
          </a:p>
          <a:p>
            <a:pPr algn="ctr">
              <a:lnSpc>
                <a:spcPct val="115000"/>
              </a:lnSpc>
              <a:spcBef>
                <a:spcPts val="567"/>
              </a:spcBef>
              <a:spcAft>
                <a:spcPts val="567"/>
              </a:spcAft>
            </a:pPr>
            <a:r>
              <a:rPr lang="lv-LV" sz="1512">
                <a:solidFill>
                  <a:srgbClr val="155452"/>
                </a:solidFill>
                <a:latin typeface="Cambria" panose="02040503050406030204" pitchFamily="18" charset="0"/>
                <a:ea typeface="Cambria" panose="02040503050406030204" pitchFamily="18" charset="0"/>
              </a:rPr>
              <a:t>Plānotais normatīvais regulējums </a:t>
            </a:r>
            <a:r>
              <a:rPr lang="lv-LV" sz="1512" b="1">
                <a:solidFill>
                  <a:srgbClr val="155452"/>
                </a:solidFill>
                <a:latin typeface="Cambria" panose="02040503050406030204" pitchFamily="18" charset="0"/>
                <a:ea typeface="Cambria" panose="02040503050406030204" pitchFamily="18" charset="0"/>
              </a:rPr>
              <a:t>neparedz</a:t>
            </a:r>
            <a:r>
              <a:rPr lang="lv-LV" sz="1512">
                <a:solidFill>
                  <a:srgbClr val="155452"/>
                </a:solidFill>
                <a:latin typeface="Cambria" panose="02040503050406030204" pitchFamily="18" charset="0"/>
                <a:ea typeface="Cambria" panose="02040503050406030204" pitchFamily="18" charset="0"/>
              </a:rPr>
              <a:t> stingri reglamentēt pašvaldību pienākumu energokopienas ietvaros dalīt ar mazaizsargātajām sabiedrības grupām</a:t>
            </a:r>
            <a:r>
              <a:rPr lang="lv-LV" sz="1512" b="1">
                <a:solidFill>
                  <a:srgbClr val="155452"/>
                </a:solidFill>
                <a:latin typeface="Cambria" panose="02040503050406030204" pitchFamily="18" charset="0"/>
                <a:ea typeface="Cambria" panose="02040503050406030204" pitchFamily="18" charset="0"/>
              </a:rPr>
              <a:t>.</a:t>
            </a:r>
            <a:endParaRPr lang="lv-LV" sz="1512">
              <a:solidFill>
                <a:srgbClr val="155452"/>
              </a:solidFill>
              <a:latin typeface="Cambria" panose="02040503050406030204" pitchFamily="18" charset="0"/>
              <a:ea typeface="Cambria" panose="02040503050406030204" pitchFamily="18" charset="0"/>
            </a:endParaRPr>
          </a:p>
          <a:p>
            <a:pPr algn="ctr">
              <a:lnSpc>
                <a:spcPct val="115000"/>
              </a:lnSpc>
              <a:spcBef>
                <a:spcPts val="567"/>
              </a:spcBef>
              <a:spcAft>
                <a:spcPts val="567"/>
              </a:spcAft>
            </a:pPr>
            <a:r>
              <a:rPr lang="lv-LV" sz="1512" b="1">
                <a:solidFill>
                  <a:srgbClr val="E97132"/>
                </a:solidFill>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26378294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01985B1-69BA-464D-6354-D7772C1192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8E015A23-8CBF-290D-D02A-26F0ABA61876}"/>
              </a:ext>
            </a:extLst>
          </p:cNvPr>
          <p:cNvSpPr>
            <a:spLocks noGrp="1"/>
          </p:cNvSpPr>
          <p:nvPr>
            <p:ph type="title"/>
          </p:nvPr>
        </p:nvSpPr>
        <p:spPr>
          <a:xfrm>
            <a:off x="1355871" y="299702"/>
            <a:ext cx="8299304" cy="1252381"/>
          </a:xfrm>
        </p:spPr>
        <p:txBody>
          <a:bodyPr>
            <a:normAutofit/>
          </a:bodyPr>
          <a:lstStyle/>
          <a:p>
            <a:pPr algn="ctr"/>
            <a:r>
              <a:rPr lang="lv-LV" sz="3968" b="1" cap="all">
                <a:solidFill>
                  <a:srgbClr val="155452"/>
                </a:solidFill>
                <a:latin typeface="Cambria" panose="02040503050406030204" pitchFamily="18" charset="0"/>
                <a:ea typeface="Cambria" panose="02040503050406030204" pitchFamily="18" charset="0"/>
              </a:rPr>
              <a:t>Veicamie pasākumi 2025. gadā</a:t>
            </a:r>
            <a:endParaRPr lang="lv-LV" b="1" cap="all" noProof="0" dirty="0">
              <a:solidFill>
                <a:srgbClr val="B1C7C3"/>
              </a:solidFill>
              <a:latin typeface="Cambria" panose="02040503050406030204" pitchFamily="18" charset="0"/>
              <a:ea typeface="Cambria" panose="02040503050406030204" pitchFamily="18" charset="0"/>
              <a:cs typeface="Tahoma" panose="020B0604030504040204" pitchFamily="34" charset="0"/>
            </a:endParaRPr>
          </a:p>
        </p:txBody>
      </p:sp>
      <p:cxnSp>
        <p:nvCxnSpPr>
          <p:cNvPr id="5" name="Straight Connector 4">
            <a:extLst>
              <a:ext uri="{FF2B5EF4-FFF2-40B4-BE49-F238E27FC236}">
                <a16:creationId xmlns:a16="http://schemas.microsoft.com/office/drawing/2014/main" xmlns="" id="{07FD2B42-F886-4E6B-7B85-33B1022E6E43}"/>
              </a:ext>
            </a:extLst>
          </p:cNvPr>
          <p:cNvCxnSpPr/>
          <p:nvPr/>
        </p:nvCxnSpPr>
        <p:spPr>
          <a:xfrm>
            <a:off x="0" y="925896"/>
            <a:ext cx="1139891" cy="0"/>
          </a:xfrm>
          <a:prstGeom prst="line">
            <a:avLst/>
          </a:prstGeom>
          <a:ln w="101600">
            <a:solidFill>
              <a:srgbClr val="155452"/>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xmlns="" id="{FB8C1122-0022-FA6F-D941-5EDBF696C20D}"/>
              </a:ext>
            </a:extLst>
          </p:cNvPr>
          <p:cNvSpPr/>
          <p:nvPr/>
        </p:nvSpPr>
        <p:spPr>
          <a:xfrm>
            <a:off x="1115893" y="792408"/>
            <a:ext cx="239977" cy="266968"/>
          </a:xfrm>
          <a:custGeom>
            <a:avLst/>
            <a:gdLst>
              <a:gd name="connsiteX0" fmla="*/ 0 w 254000"/>
              <a:gd name="connsiteY0" fmla="*/ 141284 h 282568"/>
              <a:gd name="connsiteX1" fmla="*/ 127000 w 254000"/>
              <a:gd name="connsiteY1" fmla="*/ 0 h 282568"/>
              <a:gd name="connsiteX2" fmla="*/ 254000 w 254000"/>
              <a:gd name="connsiteY2" fmla="*/ 141284 h 282568"/>
              <a:gd name="connsiteX3" fmla="*/ 127000 w 254000"/>
              <a:gd name="connsiteY3" fmla="*/ 282568 h 282568"/>
              <a:gd name="connsiteX4" fmla="*/ 0 w 254000"/>
              <a:gd name="connsiteY4" fmla="*/ 141284 h 282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 h="282568" fill="none" extrusionOk="0">
                <a:moveTo>
                  <a:pt x="0" y="141284"/>
                </a:moveTo>
                <a:cubicBezTo>
                  <a:pt x="13659" y="64875"/>
                  <a:pt x="60301" y="-7081"/>
                  <a:pt x="127000" y="0"/>
                </a:cubicBezTo>
                <a:cubicBezTo>
                  <a:pt x="189339" y="-1195"/>
                  <a:pt x="250819" y="66250"/>
                  <a:pt x="254000" y="141284"/>
                </a:cubicBezTo>
                <a:cubicBezTo>
                  <a:pt x="252723" y="207135"/>
                  <a:pt x="191850" y="289919"/>
                  <a:pt x="127000" y="282568"/>
                </a:cubicBezTo>
                <a:cubicBezTo>
                  <a:pt x="58675" y="283584"/>
                  <a:pt x="12355" y="222284"/>
                  <a:pt x="0" y="141284"/>
                </a:cubicBezTo>
                <a:close/>
              </a:path>
              <a:path w="254000" h="282568" stroke="0" extrusionOk="0">
                <a:moveTo>
                  <a:pt x="0" y="141284"/>
                </a:moveTo>
                <a:cubicBezTo>
                  <a:pt x="-10176" y="56978"/>
                  <a:pt x="46439" y="3911"/>
                  <a:pt x="127000" y="0"/>
                </a:cubicBezTo>
                <a:cubicBezTo>
                  <a:pt x="199648" y="528"/>
                  <a:pt x="249002" y="63414"/>
                  <a:pt x="254000" y="141284"/>
                </a:cubicBezTo>
                <a:cubicBezTo>
                  <a:pt x="245111" y="227994"/>
                  <a:pt x="195952" y="289135"/>
                  <a:pt x="127000" y="282568"/>
                </a:cubicBezTo>
                <a:cubicBezTo>
                  <a:pt x="48056" y="277751"/>
                  <a:pt x="11469" y="224793"/>
                  <a:pt x="0" y="141284"/>
                </a:cubicBezTo>
                <a:close/>
              </a:path>
            </a:pathLst>
          </a:custGeom>
          <a:solidFill>
            <a:srgbClr val="FF7900"/>
          </a:solidFill>
          <a:ln w="50800">
            <a:solidFill>
              <a:srgbClr val="155452"/>
            </a:solidFill>
            <a:extLst>
              <a:ext uri="{C807C97D-BFC1-408E-A445-0C87EB9F89A2}">
                <ask:lineSketchStyleProps xmlns:ask="http://schemas.microsoft.com/office/drawing/2018/sketchyshapes" xmlns="" sd="1219033472">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23" dirty="0">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xmlns="" id="{F2C38EE2-1681-8E6F-2786-1207AB9AFF4F}"/>
              </a:ext>
            </a:extLst>
          </p:cNvPr>
          <p:cNvSpPr txBox="1"/>
          <p:nvPr/>
        </p:nvSpPr>
        <p:spPr>
          <a:xfrm>
            <a:off x="1222608" y="1809149"/>
            <a:ext cx="9741806" cy="1837362"/>
          </a:xfrm>
          <a:prstGeom prst="rect">
            <a:avLst/>
          </a:prstGeom>
          <a:noFill/>
        </p:spPr>
        <p:txBody>
          <a:bodyPr wrap="square">
            <a:spAutoFit/>
          </a:bodyPr>
          <a:lstStyle/>
          <a:p>
            <a:pPr marL="323972" indent="-323972" algn="just">
              <a:lnSpc>
                <a:spcPct val="120000"/>
              </a:lnSpc>
              <a:spcBef>
                <a:spcPts val="1701"/>
              </a:spcBef>
              <a:spcAft>
                <a:spcPts val="1134"/>
              </a:spcAft>
              <a:buFont typeface="Wingdings" panose="05000000000000000000" pitchFamily="2" charset="2"/>
              <a:buChar char="Ø"/>
            </a:pPr>
            <a:r>
              <a:rPr lang="lv-LV" sz="1890" b="1">
                <a:solidFill>
                  <a:srgbClr val="155452"/>
                </a:solidFill>
                <a:latin typeface="Cambria" panose="02040503050406030204" pitchFamily="18" charset="0"/>
                <a:ea typeface="Cambria" panose="02040503050406030204" pitchFamily="18" charset="0"/>
              </a:rPr>
              <a:t>Pilnveidot normatīvo regulējumu kārtībai</a:t>
            </a:r>
            <a:r>
              <a:rPr lang="lv-LV" sz="1890">
                <a:solidFill>
                  <a:srgbClr val="155452"/>
                </a:solidFill>
                <a:latin typeface="Cambria" panose="02040503050406030204" pitchFamily="18" charset="0"/>
                <a:ea typeface="Cambria" panose="02040503050406030204" pitchFamily="18" charset="0"/>
              </a:rPr>
              <a:t>, kādā finansē pieslēguma ierīkošanu aizsargātajam lietotājam, lai novērstu atbalsta programmas mērķim neatbilstošu finansējuma izlietošanu, veicot grozījumus Ministru kabineta 2024. gada 5. novembra noteikumos Nr. 703 “Kārtība, kādā finansē elektroenerģijas sistēmas pieslēguma ierīkošanu aizsargātajam lietotājam”.</a:t>
            </a:r>
            <a:endParaRPr lang="lv-LV" sz="1890" b="1" u="sng" dirty="0">
              <a:solidFill>
                <a:srgbClr val="155452"/>
              </a:solidFill>
              <a:latin typeface="Cambria" panose="02040503050406030204" pitchFamily="18" charset="0"/>
              <a:ea typeface="Cambria" panose="02040503050406030204" pitchFamily="18" charset="0"/>
            </a:endParaRPr>
          </a:p>
        </p:txBody>
      </p:sp>
      <p:sp>
        <p:nvSpPr>
          <p:cNvPr id="8" name="Rectangle 7">
            <a:extLst>
              <a:ext uri="{FF2B5EF4-FFF2-40B4-BE49-F238E27FC236}">
                <a16:creationId xmlns:a16="http://schemas.microsoft.com/office/drawing/2014/main" xmlns="" id="{1EEC5200-0229-566D-CEE8-BDE2B3FA6C0A}"/>
              </a:ext>
            </a:extLst>
          </p:cNvPr>
          <p:cNvSpPr/>
          <p:nvPr/>
        </p:nvSpPr>
        <p:spPr>
          <a:xfrm>
            <a:off x="3896830" y="3893891"/>
            <a:ext cx="3955411" cy="2025245"/>
          </a:xfrm>
          <a:custGeom>
            <a:avLst/>
            <a:gdLst>
              <a:gd name="connsiteX0" fmla="*/ 0 w 4186543"/>
              <a:gd name="connsiteY0" fmla="*/ 0 h 2143589"/>
              <a:gd name="connsiteX1" fmla="*/ 4186543 w 4186543"/>
              <a:gd name="connsiteY1" fmla="*/ 0 h 2143589"/>
              <a:gd name="connsiteX2" fmla="*/ 4186543 w 4186543"/>
              <a:gd name="connsiteY2" fmla="*/ 2143589 h 2143589"/>
              <a:gd name="connsiteX3" fmla="*/ 0 w 4186543"/>
              <a:gd name="connsiteY3" fmla="*/ 2143589 h 2143589"/>
              <a:gd name="connsiteX4" fmla="*/ 0 w 4186543"/>
              <a:gd name="connsiteY4" fmla="*/ 0 h 2143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6543" h="2143589" fill="none" extrusionOk="0">
                <a:moveTo>
                  <a:pt x="0" y="0"/>
                </a:moveTo>
                <a:cubicBezTo>
                  <a:pt x="1904907" y="-34708"/>
                  <a:pt x="3476819" y="137219"/>
                  <a:pt x="4186543" y="0"/>
                </a:cubicBezTo>
                <a:cubicBezTo>
                  <a:pt x="4320249" y="481037"/>
                  <a:pt x="4021799" y="1382894"/>
                  <a:pt x="4186543" y="2143589"/>
                </a:cubicBezTo>
                <a:cubicBezTo>
                  <a:pt x="3346063" y="2065891"/>
                  <a:pt x="1141933" y="2303477"/>
                  <a:pt x="0" y="2143589"/>
                </a:cubicBezTo>
                <a:cubicBezTo>
                  <a:pt x="-83054" y="1445667"/>
                  <a:pt x="131073" y="706460"/>
                  <a:pt x="0" y="0"/>
                </a:cubicBezTo>
                <a:close/>
              </a:path>
              <a:path w="4186543" h="2143589" stroke="0" extrusionOk="0">
                <a:moveTo>
                  <a:pt x="0" y="0"/>
                </a:moveTo>
                <a:cubicBezTo>
                  <a:pt x="1805534" y="-84380"/>
                  <a:pt x="2222695" y="-103514"/>
                  <a:pt x="4186543" y="0"/>
                </a:cubicBezTo>
                <a:cubicBezTo>
                  <a:pt x="4045305" y="757923"/>
                  <a:pt x="4343689" y="1451125"/>
                  <a:pt x="4186543" y="2143589"/>
                </a:cubicBezTo>
                <a:cubicBezTo>
                  <a:pt x="3741480" y="2059161"/>
                  <a:pt x="553386" y="2300801"/>
                  <a:pt x="0" y="2143589"/>
                </a:cubicBezTo>
                <a:cubicBezTo>
                  <a:pt x="-157288" y="1443835"/>
                  <a:pt x="-44654" y="551956"/>
                  <a:pt x="0" y="0"/>
                </a:cubicBezTo>
                <a:close/>
              </a:path>
            </a:pathLst>
          </a:custGeom>
          <a:solidFill>
            <a:schemeClr val="accent2">
              <a:lumMod val="40000"/>
              <a:lumOff val="60000"/>
            </a:schemeClr>
          </a:solidFill>
          <a:ln w="38100">
            <a:solidFill>
              <a:srgbClr val="1C6E6C"/>
            </a:solidFill>
            <a:prstDash val="sysDash"/>
            <a:extLst>
              <a:ext uri="{C807C97D-BFC1-408E-A445-0C87EB9F89A2}">
                <ask:lineSketchStyleProps xmlns:ask="http://schemas.microsoft.com/office/drawing/2018/sketchyshapes" xmlns="" sd="1439926363">
                  <a:prstGeom prst="rect">
                    <a:avLst/>
                  </a:prstGeom>
                  <ask:type>
                    <ask:lineSketchCurved/>
                  </ask:type>
                </ask:lineSketchStyleProps>
              </a:ext>
            </a:extLst>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Bef>
                <a:spcPts val="567"/>
              </a:spcBef>
              <a:spcAft>
                <a:spcPts val="567"/>
              </a:spcAft>
            </a:pPr>
            <a:r>
              <a:rPr lang="lv-LV" sz="1512" b="1">
                <a:solidFill>
                  <a:srgbClr val="E97132"/>
                </a:solidFill>
                <a:latin typeface="Cambria" panose="02040503050406030204" pitchFamily="18" charset="0"/>
                <a:ea typeface="Cambria" panose="02040503050406030204" pitchFamily="18" charset="0"/>
              </a:rPr>
              <a:t>Izziņai </a:t>
            </a:r>
          </a:p>
          <a:p>
            <a:pPr algn="ctr">
              <a:lnSpc>
                <a:spcPct val="115000"/>
              </a:lnSpc>
              <a:spcBef>
                <a:spcPts val="567"/>
              </a:spcBef>
              <a:spcAft>
                <a:spcPts val="567"/>
              </a:spcAft>
            </a:pPr>
            <a:r>
              <a:rPr lang="lv-LV" sz="1512">
                <a:solidFill>
                  <a:srgbClr val="155452"/>
                </a:solidFill>
                <a:latin typeface="Cambria" panose="02040503050406030204" pitchFamily="18" charset="0"/>
                <a:ea typeface="Cambria" panose="02040503050406030204" pitchFamily="18" charset="0"/>
              </a:rPr>
              <a:t>Šobrīd identificētais potenciālo atbalsta saņēmēju loks sasniedz </a:t>
            </a:r>
            <a:r>
              <a:rPr lang="lv-LV" sz="1512" b="1">
                <a:solidFill>
                  <a:srgbClr val="155452"/>
                </a:solidFill>
                <a:latin typeface="Cambria" panose="02040503050406030204" pitchFamily="18" charset="0"/>
                <a:ea typeface="Cambria" panose="02040503050406030204" pitchFamily="18" charset="0"/>
              </a:rPr>
              <a:t>42</a:t>
            </a:r>
            <a:r>
              <a:rPr lang="lv-LV" sz="1512">
                <a:solidFill>
                  <a:srgbClr val="155452"/>
                </a:solidFill>
                <a:latin typeface="Cambria" panose="02040503050406030204" pitchFamily="18" charset="0"/>
                <a:ea typeface="Cambria" panose="02040503050406030204" pitchFamily="18" charset="0"/>
              </a:rPr>
              <a:t> vēsturiski neelektrificētus, aizsargātajiem lietotājiem piederošus vai to lietošanā esošus objektus. </a:t>
            </a:r>
          </a:p>
        </p:txBody>
      </p:sp>
    </p:spTree>
    <p:extLst>
      <p:ext uri="{BB962C8B-B14F-4D97-AF65-F5344CB8AC3E}">
        <p14:creationId xmlns:p14="http://schemas.microsoft.com/office/powerpoint/2010/main" val="2690948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51BB8C7C-B85E-49EF-80F8-DFF3EFC83815}"/>
              </a:ext>
            </a:extLst>
          </p:cNvPr>
          <p:cNvSpPr>
            <a:spLocks noGrp="1"/>
          </p:cNvSpPr>
          <p:nvPr>
            <p:ph type="title"/>
          </p:nvPr>
        </p:nvSpPr>
        <p:spPr>
          <a:xfrm>
            <a:off x="765717" y="117475"/>
            <a:ext cx="9935051" cy="491276"/>
          </a:xfrm>
        </p:spPr>
        <p:txBody>
          <a:bodyPr>
            <a:noAutofit/>
          </a:bodyPr>
          <a:lstStyle/>
          <a:p>
            <a:pPr algn="ctr"/>
            <a:r>
              <a:rPr lang="lv-LV" sz="2400" b="1" dirty="0">
                <a:solidFill>
                  <a:schemeClr val="accent6">
                    <a:lumMod val="50000"/>
                  </a:schemeClr>
                </a:solidFill>
              </a:rPr>
              <a:t>Minimālās pensijas un valsts sociālā nodrošinājuma pabalsts</a:t>
            </a:r>
            <a:r>
              <a:rPr lang="en-US" sz="2400" b="1" dirty="0">
                <a:solidFill>
                  <a:schemeClr val="accent6">
                    <a:lumMod val="50000"/>
                  </a:schemeClr>
                </a:solidFill>
              </a:rPr>
              <a:t>, </a:t>
            </a:r>
            <a:r>
              <a:rPr lang="en-US" altLang="lv-LV" sz="2400" b="1" i="1" dirty="0">
                <a:solidFill>
                  <a:schemeClr val="accent6">
                    <a:lumMod val="50000"/>
                  </a:schemeClr>
                </a:solidFill>
                <a:ea typeface="MS PGothic" panose="020B0600070205080204" pitchFamily="34" charset="-128"/>
              </a:rPr>
              <a:t>euro </a:t>
            </a:r>
            <a:r>
              <a:rPr lang="en-US" altLang="lv-LV" sz="2400" b="1" i="1" dirty="0" err="1">
                <a:solidFill>
                  <a:schemeClr val="accent6">
                    <a:lumMod val="50000"/>
                  </a:schemeClr>
                </a:solidFill>
                <a:ea typeface="MS PGothic" panose="020B0600070205080204" pitchFamily="34" charset="-128"/>
              </a:rPr>
              <a:t>mēnesī</a:t>
            </a:r>
            <a:endParaRPr lang="lv-LV" sz="2400" b="1" dirty="0">
              <a:solidFill>
                <a:schemeClr val="accent6">
                  <a:lumMod val="50000"/>
                </a:schemeClr>
              </a:solidFill>
            </a:endParaRPr>
          </a:p>
        </p:txBody>
      </p:sp>
      <p:sp>
        <p:nvSpPr>
          <p:cNvPr id="4" name="Slaida numura vietturis 3">
            <a:extLst>
              <a:ext uri="{FF2B5EF4-FFF2-40B4-BE49-F238E27FC236}">
                <a16:creationId xmlns="" xmlns:a16="http://schemas.microsoft.com/office/drawing/2014/main" id="{59791342-8F47-472D-90A9-D788657D9166}"/>
              </a:ext>
            </a:extLst>
          </p:cNvPr>
          <p:cNvSpPr>
            <a:spLocks noGrp="1"/>
          </p:cNvSpPr>
          <p:nvPr>
            <p:ph type="sldNum" sz="quarter" idx="12"/>
          </p:nvPr>
        </p:nvSpPr>
        <p:spPr/>
        <p:txBody>
          <a:bodyPr/>
          <a:lstStyle/>
          <a:p>
            <a:fld id="{20160BDD-CFBA-4672-AA56-88CFF53ED92E}" type="slidenum">
              <a:rPr lang="lv-LV" smtClean="0"/>
              <a:t>5</a:t>
            </a:fld>
            <a:endParaRPr lang="lv-LV"/>
          </a:p>
        </p:txBody>
      </p:sp>
      <p:graphicFrame>
        <p:nvGraphicFramePr>
          <p:cNvPr id="5" name="Tabula 7">
            <a:extLst>
              <a:ext uri="{FF2B5EF4-FFF2-40B4-BE49-F238E27FC236}">
                <a16:creationId xmlns="" xmlns:a16="http://schemas.microsoft.com/office/drawing/2014/main" id="{17AC523A-EA51-4493-ABEB-CC9F91ECB167}"/>
              </a:ext>
            </a:extLst>
          </p:cNvPr>
          <p:cNvGraphicFramePr>
            <a:graphicFrameLocks noGrp="1"/>
          </p:cNvGraphicFramePr>
          <p:nvPr>
            <p:ph idx="1"/>
            <p:extLst>
              <p:ext uri="{D42A27DB-BD31-4B8C-83A1-F6EECF244321}">
                <p14:modId xmlns:p14="http://schemas.microsoft.com/office/powerpoint/2010/main" val="2066806405"/>
              </p:ext>
            </p:extLst>
          </p:nvPr>
        </p:nvGraphicFramePr>
        <p:xfrm>
          <a:off x="390796" y="688218"/>
          <a:ext cx="10309972" cy="4899682"/>
        </p:xfrm>
        <a:graphic>
          <a:graphicData uri="http://schemas.openxmlformats.org/drawingml/2006/table">
            <a:tbl>
              <a:tblPr firstRow="1" bandRow="1">
                <a:tableStyleId>{93296810-A885-4BE3-A3E7-6D5BEEA58F35}</a:tableStyleId>
              </a:tblPr>
              <a:tblGrid>
                <a:gridCol w="6189984">
                  <a:extLst>
                    <a:ext uri="{9D8B030D-6E8A-4147-A177-3AD203B41FA5}">
                      <a16:colId xmlns="" xmlns:a16="http://schemas.microsoft.com/office/drawing/2014/main" val="1856522805"/>
                    </a:ext>
                  </a:extLst>
                </a:gridCol>
                <a:gridCol w="1784884">
                  <a:extLst>
                    <a:ext uri="{9D8B030D-6E8A-4147-A177-3AD203B41FA5}">
                      <a16:colId xmlns="" xmlns:a16="http://schemas.microsoft.com/office/drawing/2014/main" val="3508289581"/>
                    </a:ext>
                  </a:extLst>
                </a:gridCol>
                <a:gridCol w="2335104">
                  <a:extLst>
                    <a:ext uri="{9D8B030D-6E8A-4147-A177-3AD203B41FA5}">
                      <a16:colId xmlns="" xmlns:a16="http://schemas.microsoft.com/office/drawing/2014/main" val="1552237134"/>
                    </a:ext>
                  </a:extLst>
                </a:gridCol>
              </a:tblGrid>
              <a:tr h="621286">
                <a:tc>
                  <a:txBody>
                    <a:bodyPr/>
                    <a:lstStyle/>
                    <a:p>
                      <a:endParaRPr lang="lv-LV" sz="1600" dirty="0"/>
                    </a:p>
                  </a:txBody>
                  <a:tcPr/>
                </a:tc>
                <a:tc>
                  <a:txBody>
                    <a:bodyPr/>
                    <a:lstStyle/>
                    <a:p>
                      <a:pPr marL="0" marR="0" lvl="0" indent="0" algn="ctr" defTabSz="863925" rtl="0" eaLnBrk="1" fontAlgn="auto" latinLnBrk="0" hangingPunct="1">
                        <a:lnSpc>
                          <a:spcPct val="100000"/>
                        </a:lnSpc>
                        <a:spcBef>
                          <a:spcPts val="0"/>
                        </a:spcBef>
                        <a:spcAft>
                          <a:spcPts val="0"/>
                        </a:spcAft>
                        <a:buClrTx/>
                        <a:buSzTx/>
                        <a:buFontTx/>
                        <a:buNone/>
                        <a:tabLst/>
                        <a:defRPr/>
                      </a:pPr>
                      <a:r>
                        <a:rPr lang="en-US" sz="1600" dirty="0">
                          <a:solidFill>
                            <a:schemeClr val="tx1"/>
                          </a:solidFill>
                        </a:rPr>
                        <a:t>No 01.01.2024.</a:t>
                      </a:r>
                      <a:endParaRPr lang="lv-LV" sz="1600" dirty="0">
                        <a:solidFill>
                          <a:schemeClr val="tx1"/>
                        </a:solidFill>
                      </a:endParaRPr>
                    </a:p>
                  </a:txBody>
                  <a:tcPr anchor="ctr"/>
                </a:tc>
                <a:tc>
                  <a:txBody>
                    <a:bodyPr/>
                    <a:lstStyle/>
                    <a:p>
                      <a:pPr algn="ctr"/>
                      <a:r>
                        <a:rPr lang="en-US" sz="1600" dirty="0">
                          <a:solidFill>
                            <a:schemeClr val="tx1"/>
                          </a:solidFill>
                        </a:rPr>
                        <a:t>No 01.01.2025.</a:t>
                      </a:r>
                      <a:endParaRPr lang="lv-LV" sz="1600" dirty="0">
                        <a:solidFill>
                          <a:schemeClr val="tx1"/>
                        </a:solidFill>
                      </a:endParaRPr>
                    </a:p>
                  </a:txBody>
                  <a:tcPr anchor="ctr"/>
                </a:tc>
                <a:extLst>
                  <a:ext uri="{0D108BD9-81ED-4DB2-BD59-A6C34878D82A}">
                    <a16:rowId xmlns="" xmlns:a16="http://schemas.microsoft.com/office/drawing/2014/main" val="3147484263"/>
                  </a:ext>
                </a:extLst>
              </a:tr>
              <a:tr h="4088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altLang="lv-LV" sz="1600" b="0" u="none" strike="noStrike" cap="none" normalizeH="0" baseline="0" noProof="0" dirty="0">
                          <a:ln>
                            <a:noFill/>
                          </a:ln>
                          <a:solidFill>
                            <a:srgbClr val="000000"/>
                          </a:solidFill>
                          <a:effectLst/>
                        </a:rPr>
                        <a:t>Minimālās vecuma pensijas </a:t>
                      </a:r>
                      <a:r>
                        <a:rPr kumimoji="0" lang="lv-LV" altLang="lv-LV" sz="1600" b="0" u="none" strike="noStrike" cap="none" normalizeH="0" baseline="0" noProof="0" dirty="0" smtClean="0">
                          <a:ln>
                            <a:noFill/>
                          </a:ln>
                          <a:solidFill>
                            <a:srgbClr val="000000"/>
                          </a:solidFill>
                          <a:effectLst/>
                        </a:rPr>
                        <a:t>bāze* pensijas </a:t>
                      </a:r>
                      <a:r>
                        <a:rPr kumimoji="0" lang="lv-LV" altLang="lv-LV" sz="1600" b="0" u="none" strike="noStrike" cap="none" normalizeH="0" baseline="0" noProof="0" dirty="0">
                          <a:ln>
                            <a:noFill/>
                          </a:ln>
                          <a:solidFill>
                            <a:srgbClr val="000000"/>
                          </a:solidFill>
                          <a:effectLst/>
                        </a:rPr>
                        <a:t>vecuma personām </a:t>
                      </a:r>
                      <a:endParaRPr kumimoji="0" lang="lv-LV" altLang="lv-LV" sz="1600" b="0" i="0" u="none" strike="noStrike" cap="none" normalizeH="0" baseline="0" noProof="0" dirty="0">
                        <a:ln>
                          <a:noFill/>
                        </a:ln>
                        <a:solidFill>
                          <a:srgbClr val="000000"/>
                        </a:solidFill>
                        <a:effectLst/>
                        <a:latin typeface="Verdana" panose="020B0604030504040204" pitchFamily="34" charset="0"/>
                        <a:ea typeface="Verdana" panose="020B0604030504040204" pitchFamily="34" charset="0"/>
                        <a:cs typeface="Calibri" panose="020F0502020204030204" pitchFamily="34" charset="0"/>
                      </a:endParaRPr>
                    </a:p>
                  </a:txBody>
                  <a:tcPr/>
                </a:tc>
                <a:tc>
                  <a:txBody>
                    <a:bodyPr/>
                    <a:lstStyle/>
                    <a:p>
                      <a:pPr algn="ctr"/>
                      <a:r>
                        <a:rPr lang="en-US" sz="1600" dirty="0"/>
                        <a:t>171</a:t>
                      </a:r>
                      <a:endParaRPr lang="lv-LV" sz="1600" dirty="0"/>
                    </a:p>
                  </a:txBody>
                  <a:tcPr marL="0" marR="0" marT="0" marB="0" anchor="ctr"/>
                </a:tc>
                <a:tc>
                  <a:txBody>
                    <a:bodyPr/>
                    <a:lstStyle/>
                    <a:p>
                      <a:pPr algn="ctr" fontAlgn="base">
                        <a:lnSpc>
                          <a:spcPct val="107000"/>
                        </a:lnSpc>
                        <a:spcAft>
                          <a:spcPts val="800"/>
                        </a:spcAft>
                      </a:pPr>
                      <a:r>
                        <a:rPr lang="lv-LV" sz="1600" kern="1200" dirty="0">
                          <a:effectLst/>
                        </a:rPr>
                        <a:t>189</a:t>
                      </a:r>
                      <a:endParaRPr lang="lv-LV"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3884630787"/>
                  </a:ext>
                </a:extLst>
              </a:tr>
              <a:tr h="394786">
                <a:tc>
                  <a:txBody>
                    <a:bodyPr/>
                    <a:lstStyle/>
                    <a:p>
                      <a:pPr marL="0" marR="0" lvl="0" indent="0" algn="l" defTabSz="938213" rtl="0" eaLnBrk="1" fontAlgn="base" latinLnBrk="0" hangingPunct="1">
                        <a:lnSpc>
                          <a:spcPct val="115000"/>
                        </a:lnSpc>
                        <a:spcBef>
                          <a:spcPct val="0"/>
                        </a:spcBef>
                        <a:spcAft>
                          <a:spcPct val="0"/>
                        </a:spcAft>
                        <a:buClrTx/>
                        <a:buSzTx/>
                        <a:buFontTx/>
                        <a:buNone/>
                        <a:tabLst/>
                      </a:pPr>
                      <a:r>
                        <a:rPr kumimoji="0" lang="lv-LV" altLang="lv-LV" sz="1600" b="0" u="none" strike="noStrike" cap="none" normalizeH="0" baseline="0" noProof="0" dirty="0" smtClean="0">
                          <a:ln>
                            <a:noFill/>
                          </a:ln>
                          <a:solidFill>
                            <a:srgbClr val="000000"/>
                          </a:solidFill>
                          <a:effectLst/>
                        </a:rPr>
                        <a:t>Minimālās </a:t>
                      </a:r>
                      <a:r>
                        <a:rPr kumimoji="0" lang="lv-LV" altLang="lv-LV" sz="1600" b="0" u="none" strike="noStrike" cap="none" normalizeH="0" baseline="0" noProof="0" dirty="0">
                          <a:ln>
                            <a:noFill/>
                          </a:ln>
                          <a:solidFill>
                            <a:srgbClr val="000000"/>
                          </a:solidFill>
                          <a:effectLst/>
                        </a:rPr>
                        <a:t>vecuma </a:t>
                      </a:r>
                      <a:r>
                        <a:rPr kumimoji="0" lang="lv-LV" altLang="lv-LV" sz="1600" b="0" u="none" strike="noStrike" cap="none" normalizeH="0" baseline="0" noProof="0" dirty="0" smtClean="0">
                          <a:ln>
                            <a:noFill/>
                          </a:ln>
                          <a:solidFill>
                            <a:srgbClr val="000000"/>
                          </a:solidFill>
                          <a:effectLst/>
                        </a:rPr>
                        <a:t>pensijas bāze* personām </a:t>
                      </a:r>
                      <a:r>
                        <a:rPr kumimoji="0" lang="lv-LV" altLang="lv-LV" sz="1600" b="0" u="none" strike="noStrike" cap="none" normalizeH="0" baseline="0" noProof="0" dirty="0">
                          <a:ln>
                            <a:noFill/>
                          </a:ln>
                          <a:solidFill>
                            <a:srgbClr val="000000"/>
                          </a:solidFill>
                          <a:effectLst/>
                        </a:rPr>
                        <a:t>ar invaliditāti kopš bērnības</a:t>
                      </a:r>
                      <a:endParaRPr kumimoji="0" lang="lv-LV" altLang="lv-LV" sz="1600" b="0" i="0" u="none" strike="noStrike" cap="none" normalizeH="0" baseline="0" noProof="0" dirty="0">
                        <a:ln>
                          <a:noFill/>
                        </a:ln>
                        <a:solidFill>
                          <a:srgbClr val="000000"/>
                        </a:solidFill>
                        <a:effectLst/>
                        <a:latin typeface="Verdana" panose="020B0604030504040204" pitchFamily="34" charset="0"/>
                        <a:ea typeface="Verdana" panose="020B0604030504040204" pitchFamily="34" charset="0"/>
                        <a:cs typeface="Calibri" panose="020F0502020204030204" pitchFamily="34" charset="0"/>
                      </a:endParaRPr>
                    </a:p>
                  </a:txBody>
                  <a:tcPr/>
                </a:tc>
                <a:tc>
                  <a:txBody>
                    <a:bodyPr/>
                    <a:lstStyle/>
                    <a:p>
                      <a:pPr algn="ctr"/>
                      <a:r>
                        <a:rPr lang="en-US" sz="1600" dirty="0"/>
                        <a:t>206</a:t>
                      </a:r>
                      <a:endParaRPr lang="lv-LV" sz="1600" dirty="0"/>
                    </a:p>
                  </a:txBody>
                  <a:tcPr marL="0" marR="0" marT="0" marB="0" anchor="ctr"/>
                </a:tc>
                <a:tc>
                  <a:txBody>
                    <a:bodyPr/>
                    <a:lstStyle/>
                    <a:p>
                      <a:pPr algn="ctr" fontAlgn="base">
                        <a:lnSpc>
                          <a:spcPct val="107000"/>
                        </a:lnSpc>
                        <a:spcAft>
                          <a:spcPts val="800"/>
                        </a:spcAft>
                      </a:pPr>
                      <a:r>
                        <a:rPr lang="lv-LV" sz="1600" kern="1200" dirty="0">
                          <a:effectLst/>
                        </a:rPr>
                        <a:t> 226</a:t>
                      </a:r>
                      <a:endParaRPr lang="lv-LV"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0" marR="0" marT="0" marB="0" anchor="ctr"/>
                </a:tc>
                <a:extLst>
                  <a:ext uri="{0D108BD9-81ED-4DB2-BD59-A6C34878D82A}">
                    <a16:rowId xmlns="" xmlns:a16="http://schemas.microsoft.com/office/drawing/2014/main" val="516504955"/>
                  </a:ext>
                </a:extLst>
              </a:tr>
              <a:tr h="4196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altLang="lv-LV" sz="1600" b="0" u="none" strike="noStrike" cap="none" normalizeH="0" baseline="0" noProof="0" dirty="0">
                          <a:ln>
                            <a:noFill/>
                          </a:ln>
                          <a:solidFill>
                            <a:srgbClr val="000000"/>
                          </a:solidFill>
                          <a:effectLst/>
                        </a:rPr>
                        <a:t>Minimālās invaliditātes pensija personām ar invaliditāti kopš bērnības (bāze III grupai</a:t>
                      </a:r>
                      <a:r>
                        <a:rPr kumimoji="0" lang="lv-LV" altLang="lv-LV" sz="1600" b="0" u="none" strike="noStrike" cap="none" normalizeH="0" baseline="0" noProof="0" dirty="0" smtClean="0">
                          <a:ln>
                            <a:noFill/>
                          </a:ln>
                          <a:solidFill>
                            <a:srgbClr val="000000"/>
                          </a:solidFill>
                          <a:effectLst/>
                        </a:rPr>
                        <a:t>**) </a:t>
                      </a:r>
                      <a:endParaRPr kumimoji="0" lang="lv-LV" altLang="lv-LV" sz="1600" b="0" i="0" u="none" strike="noStrike" cap="none" normalizeH="0" baseline="0" noProof="0" dirty="0">
                        <a:ln>
                          <a:noFill/>
                        </a:ln>
                        <a:solidFill>
                          <a:srgbClr val="000000"/>
                        </a:solidFill>
                        <a:effectLst/>
                        <a:latin typeface="Verdana" panose="020B0604030504040204" pitchFamily="34" charset="0"/>
                        <a:ea typeface="Verdana" panose="020B0604030504040204" pitchFamily="34" charset="0"/>
                        <a:cs typeface="Calibri" panose="020F0502020204030204" pitchFamily="34" charset="0"/>
                      </a:endParaRPr>
                    </a:p>
                  </a:txBody>
                  <a:tcPr/>
                </a:tc>
                <a:tc>
                  <a:txBody>
                    <a:bodyPr/>
                    <a:lstStyle/>
                    <a:p>
                      <a:pPr algn="ctr"/>
                      <a:r>
                        <a:rPr lang="en-US" sz="1600" dirty="0"/>
                        <a:t>206</a:t>
                      </a:r>
                      <a:endParaRPr lang="lv-LV" sz="1600" dirty="0"/>
                    </a:p>
                  </a:txBody>
                  <a:tcPr anchor="ctr"/>
                </a:tc>
                <a:tc>
                  <a:txBody>
                    <a:bodyPr/>
                    <a:lstStyle/>
                    <a:p>
                      <a:pPr algn="ctr"/>
                      <a:r>
                        <a:rPr lang="en-US" sz="1600" dirty="0"/>
                        <a:t>226</a:t>
                      </a:r>
                      <a:endParaRPr lang="lv-LV" sz="1600" dirty="0">
                        <a:latin typeface="Verdana" panose="020B0604030504040204" pitchFamily="34" charset="0"/>
                        <a:ea typeface="Verdana" panose="020B0604030504040204" pitchFamily="34" charset="0"/>
                      </a:endParaRPr>
                    </a:p>
                  </a:txBody>
                  <a:tcPr anchor="ctr"/>
                </a:tc>
                <a:extLst>
                  <a:ext uri="{0D108BD9-81ED-4DB2-BD59-A6C34878D82A}">
                    <a16:rowId xmlns="" xmlns:a16="http://schemas.microsoft.com/office/drawing/2014/main" val="4235215834"/>
                  </a:ext>
                </a:extLst>
              </a:tr>
              <a:tr h="5430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altLang="lv-LV" sz="1600" b="0" u="none" strike="noStrike" cap="none" normalizeH="0" baseline="0" noProof="0" dirty="0">
                          <a:ln>
                            <a:noFill/>
                          </a:ln>
                          <a:solidFill>
                            <a:srgbClr val="000000"/>
                          </a:solidFill>
                          <a:effectLst/>
                        </a:rPr>
                        <a:t>Minimālās invaliditātes pensija pārējām personām ar invaliditāti (bāze III grupai</a:t>
                      </a:r>
                      <a:r>
                        <a:rPr kumimoji="0" lang="lv-LV" altLang="lv-LV" sz="1600" b="0" u="none" strike="noStrike" cap="none" normalizeH="0" baseline="0" noProof="0" dirty="0" smtClean="0">
                          <a:ln>
                            <a:noFill/>
                          </a:ln>
                          <a:solidFill>
                            <a:srgbClr val="000000"/>
                          </a:solidFill>
                          <a:effectLst/>
                        </a:rPr>
                        <a:t>**) </a:t>
                      </a:r>
                      <a:endParaRPr kumimoji="0" lang="lv-LV" altLang="lv-LV" sz="1600" b="0" i="0" u="none" strike="noStrike" cap="none" normalizeH="0" baseline="0" noProof="0" dirty="0">
                        <a:ln>
                          <a:noFill/>
                        </a:ln>
                        <a:solidFill>
                          <a:srgbClr val="000000"/>
                        </a:solidFill>
                        <a:effectLst/>
                        <a:latin typeface="Verdana" panose="020B0604030504040204" pitchFamily="34" charset="0"/>
                        <a:ea typeface="Verdana" panose="020B0604030504040204" pitchFamily="34" charset="0"/>
                        <a:cs typeface="Calibri" panose="020F0502020204030204" pitchFamily="34" charset="0"/>
                      </a:endParaRPr>
                    </a:p>
                  </a:txBody>
                  <a:tcPr/>
                </a:tc>
                <a:tc>
                  <a:txBody>
                    <a:bodyPr/>
                    <a:lstStyle/>
                    <a:p>
                      <a:pPr algn="ctr"/>
                      <a:r>
                        <a:rPr lang="en-US" sz="1600" dirty="0"/>
                        <a:t>171</a:t>
                      </a:r>
                      <a:endParaRPr lang="lv-LV" sz="1600" dirty="0"/>
                    </a:p>
                  </a:txBody>
                  <a:tcPr anchor="ctr"/>
                </a:tc>
                <a:tc>
                  <a:txBody>
                    <a:bodyPr/>
                    <a:lstStyle/>
                    <a:p>
                      <a:pPr algn="ctr"/>
                      <a:r>
                        <a:rPr lang="en-US" sz="1600" dirty="0"/>
                        <a:t>189</a:t>
                      </a:r>
                      <a:endParaRPr lang="lv-LV" sz="1600" dirty="0">
                        <a:latin typeface="Verdana" panose="020B0604030504040204" pitchFamily="34" charset="0"/>
                        <a:ea typeface="Verdana" panose="020B0604030504040204" pitchFamily="34" charset="0"/>
                      </a:endParaRPr>
                    </a:p>
                  </a:txBody>
                  <a:tcPr anchor="ctr"/>
                </a:tc>
                <a:extLst>
                  <a:ext uri="{0D108BD9-81ED-4DB2-BD59-A6C34878D82A}">
                    <a16:rowId xmlns="" xmlns:a16="http://schemas.microsoft.com/office/drawing/2014/main" val="469697369"/>
                  </a:ext>
                </a:extLst>
              </a:tr>
              <a:tr h="567715">
                <a:tc>
                  <a:txBody>
                    <a:bodyPr/>
                    <a:lstStyle/>
                    <a:p>
                      <a:r>
                        <a:rPr lang="lv-LV" sz="1600" noProof="0" dirty="0"/>
                        <a:t>Valsts sociālā nodrošinājuma pabalsts personām ar invaliditāti </a:t>
                      </a:r>
                      <a:r>
                        <a:rPr kumimoji="0" lang="lv-LV" altLang="lv-LV" sz="1600" b="0" u="none" strike="noStrike" cap="none" normalizeH="0" baseline="0" noProof="0" dirty="0">
                          <a:ln>
                            <a:noFill/>
                          </a:ln>
                          <a:solidFill>
                            <a:srgbClr val="000000"/>
                          </a:solidFill>
                          <a:effectLst/>
                        </a:rPr>
                        <a:t>kopš bērnības (bāze III </a:t>
                      </a:r>
                      <a:r>
                        <a:rPr kumimoji="0" lang="lv-LV" altLang="lv-LV" sz="1600" b="0" u="none" strike="noStrike" cap="none" normalizeH="0" baseline="0" noProof="0" dirty="0" smtClean="0">
                          <a:ln>
                            <a:noFill/>
                          </a:ln>
                          <a:solidFill>
                            <a:srgbClr val="000000"/>
                          </a:solidFill>
                          <a:effectLst/>
                        </a:rPr>
                        <a:t>grupai*</a:t>
                      </a:r>
                      <a:r>
                        <a:rPr kumimoji="0" lang="en-US" altLang="lv-LV" sz="1600" b="0" u="none" strike="noStrike" cap="none" normalizeH="0" baseline="0" noProof="0" dirty="0" smtClean="0">
                          <a:ln>
                            <a:noFill/>
                          </a:ln>
                          <a:solidFill>
                            <a:srgbClr val="000000"/>
                          </a:solidFill>
                          <a:effectLst/>
                        </a:rPr>
                        <a:t>*</a:t>
                      </a:r>
                      <a:r>
                        <a:rPr kumimoji="0" lang="lv-LV" altLang="lv-LV" sz="1600" b="0" u="none" strike="noStrike" cap="none" normalizeH="0" baseline="0" noProof="0" dirty="0">
                          <a:ln>
                            <a:noFill/>
                          </a:ln>
                          <a:solidFill>
                            <a:srgbClr val="000000"/>
                          </a:solidFill>
                          <a:effectLst/>
                        </a:rPr>
                        <a:t>*) </a:t>
                      </a:r>
                      <a:endParaRPr lang="lv-LV" sz="1600" noProof="0" dirty="0">
                        <a:latin typeface="Verdana" panose="020B0604030504040204" pitchFamily="34" charset="0"/>
                        <a:ea typeface="Verdana" panose="020B0604030504040204" pitchFamily="34" charset="0"/>
                      </a:endParaRPr>
                    </a:p>
                  </a:txBody>
                  <a:tcPr/>
                </a:tc>
                <a:tc>
                  <a:txBody>
                    <a:bodyPr/>
                    <a:lstStyle/>
                    <a:p>
                      <a:pPr algn="ctr"/>
                      <a:r>
                        <a:rPr lang="en-US" sz="1600" dirty="0"/>
                        <a:t>171</a:t>
                      </a:r>
                      <a:endParaRPr lang="lv-LV" sz="1600" dirty="0"/>
                    </a:p>
                  </a:txBody>
                  <a:tcPr anchor="ctr"/>
                </a:tc>
                <a:tc>
                  <a:txBody>
                    <a:bodyPr/>
                    <a:lstStyle/>
                    <a:p>
                      <a:pPr algn="ctr"/>
                      <a:r>
                        <a:rPr lang="en-US" sz="1600" dirty="0"/>
                        <a:t>189</a:t>
                      </a:r>
                      <a:endParaRPr lang="lv-LV" sz="1600" dirty="0">
                        <a:latin typeface="Verdana" panose="020B0604030504040204" pitchFamily="34" charset="0"/>
                        <a:ea typeface="Verdana" panose="020B0604030504040204" pitchFamily="34" charset="0"/>
                      </a:endParaRPr>
                    </a:p>
                  </a:txBody>
                  <a:tcPr anchor="ctr"/>
                </a:tc>
                <a:extLst>
                  <a:ext uri="{0D108BD9-81ED-4DB2-BD59-A6C34878D82A}">
                    <a16:rowId xmlns="" xmlns:a16="http://schemas.microsoft.com/office/drawing/2014/main" val="2012941731"/>
                  </a:ext>
                </a:extLst>
              </a:tr>
              <a:tr h="368389">
                <a:tc>
                  <a:txBody>
                    <a:bodyPr/>
                    <a:lstStyle/>
                    <a:p>
                      <a:r>
                        <a:rPr lang="lv-LV" sz="1600" noProof="0" dirty="0"/>
                        <a:t>Valsts sociālā nodrošinājuma pabalsts </a:t>
                      </a:r>
                      <a:r>
                        <a:rPr kumimoji="0" lang="lv-LV" altLang="lv-LV" sz="1600" b="0" u="none" strike="noStrike" cap="none" normalizeH="0" baseline="0" noProof="0" dirty="0">
                          <a:ln>
                            <a:noFill/>
                          </a:ln>
                          <a:solidFill>
                            <a:srgbClr val="000000"/>
                          </a:solidFill>
                          <a:effectLst/>
                        </a:rPr>
                        <a:t>pārējām personām ar invaliditāti (bāze III grupai*</a:t>
                      </a:r>
                      <a:r>
                        <a:rPr kumimoji="0" lang="en-US" altLang="lv-LV" sz="1600" b="0" u="none" strike="noStrike" cap="none" normalizeH="0" baseline="0" noProof="0" dirty="0" smtClean="0">
                          <a:ln>
                            <a:noFill/>
                          </a:ln>
                          <a:solidFill>
                            <a:srgbClr val="000000"/>
                          </a:solidFill>
                          <a:effectLst/>
                        </a:rPr>
                        <a:t>*</a:t>
                      </a:r>
                      <a:r>
                        <a:rPr kumimoji="0" lang="lv-LV" altLang="lv-LV" sz="1600" b="0" u="none" strike="noStrike" cap="none" normalizeH="0" baseline="0" noProof="0" dirty="0" smtClean="0">
                          <a:ln>
                            <a:noFill/>
                          </a:ln>
                          <a:solidFill>
                            <a:srgbClr val="000000"/>
                          </a:solidFill>
                          <a:effectLst/>
                        </a:rPr>
                        <a:t>*) </a:t>
                      </a:r>
                      <a:endParaRPr lang="lv-LV" sz="1600" noProof="0" dirty="0"/>
                    </a:p>
                  </a:txBody>
                  <a:tcPr/>
                </a:tc>
                <a:tc>
                  <a:txBody>
                    <a:bodyPr/>
                    <a:lstStyle/>
                    <a:p>
                      <a:pPr algn="ctr"/>
                      <a:r>
                        <a:rPr lang="en-US" sz="1600" dirty="0"/>
                        <a:t>137</a:t>
                      </a:r>
                      <a:endParaRPr lang="lv-LV" sz="1600" dirty="0"/>
                    </a:p>
                  </a:txBody>
                  <a:tcPr anchor="ctr"/>
                </a:tc>
                <a:tc>
                  <a:txBody>
                    <a:bodyPr/>
                    <a:lstStyle/>
                    <a:p>
                      <a:pPr algn="ctr"/>
                      <a:r>
                        <a:rPr lang="en-US" sz="1600" dirty="0"/>
                        <a:t>166</a:t>
                      </a:r>
                      <a:endParaRPr lang="lv-LV" sz="1600" dirty="0">
                        <a:latin typeface="Verdana" panose="020B0604030504040204" pitchFamily="34" charset="0"/>
                        <a:ea typeface="Verdana" panose="020B0604030504040204" pitchFamily="34" charset="0"/>
                      </a:endParaRPr>
                    </a:p>
                  </a:txBody>
                  <a:tcPr anchor="ctr"/>
                </a:tc>
                <a:extLst>
                  <a:ext uri="{0D108BD9-81ED-4DB2-BD59-A6C34878D82A}">
                    <a16:rowId xmlns="" xmlns:a16="http://schemas.microsoft.com/office/drawing/2014/main" val="3286035146"/>
                  </a:ext>
                </a:extLst>
              </a:tr>
              <a:tr h="567715">
                <a:tc>
                  <a:txBody>
                    <a:bodyPr/>
                    <a:lstStyle/>
                    <a:p>
                      <a:r>
                        <a:rPr lang="lv-LV" sz="1600" noProof="0"/>
                        <a:t>Valsts sociālā nodrošinājuma pabalsts pensijas vecumu sasniegušām personām</a:t>
                      </a:r>
                    </a:p>
                  </a:txBody>
                  <a:tcPr/>
                </a:tc>
                <a:tc>
                  <a:txBody>
                    <a:bodyPr/>
                    <a:lstStyle/>
                    <a:p>
                      <a:pPr algn="ctr"/>
                      <a:r>
                        <a:rPr lang="en-US" sz="1600" dirty="0"/>
                        <a:t>137</a:t>
                      </a:r>
                      <a:endParaRPr lang="lv-LV" sz="1600" dirty="0"/>
                    </a:p>
                  </a:txBody>
                  <a:tcPr anchor="ctr"/>
                </a:tc>
                <a:tc>
                  <a:txBody>
                    <a:bodyPr/>
                    <a:lstStyle/>
                    <a:p>
                      <a:pPr algn="ctr"/>
                      <a:r>
                        <a:rPr lang="en-US" sz="1600" dirty="0"/>
                        <a:t>166</a:t>
                      </a:r>
                      <a:endParaRPr lang="lv-LV" sz="1600" dirty="0">
                        <a:latin typeface="Verdana" panose="020B0604030504040204" pitchFamily="34" charset="0"/>
                        <a:ea typeface="Verdana" panose="020B0604030504040204" pitchFamily="34" charset="0"/>
                      </a:endParaRPr>
                    </a:p>
                  </a:txBody>
                  <a:tcPr anchor="ctr"/>
                </a:tc>
                <a:extLst>
                  <a:ext uri="{0D108BD9-81ED-4DB2-BD59-A6C34878D82A}">
                    <a16:rowId xmlns="" xmlns:a16="http://schemas.microsoft.com/office/drawing/2014/main" val="620018088"/>
                  </a:ext>
                </a:extLst>
              </a:tr>
              <a:tr h="567715">
                <a:tc>
                  <a:txBody>
                    <a:bodyPr/>
                    <a:lstStyle/>
                    <a:p>
                      <a:r>
                        <a:rPr lang="lv-LV" sz="1600" noProof="0" dirty="0"/>
                        <a:t>Apgādnieka zaudējuma gadījumā minimālā pensija vai pabalsts: līdz 6 gadu vecumam / no 7 gadu vecuma</a:t>
                      </a:r>
                      <a:endParaRPr lang="lv-LV" sz="1600" noProof="0" dirty="0">
                        <a:latin typeface="Verdana" panose="020B0604030504040204" pitchFamily="34" charset="0"/>
                        <a:ea typeface="Verdana" panose="020B0604030504040204" pitchFamily="34" charset="0"/>
                      </a:endParaRPr>
                    </a:p>
                  </a:txBody>
                  <a:tcPr/>
                </a:tc>
                <a:tc>
                  <a:txBody>
                    <a:bodyPr/>
                    <a:lstStyle/>
                    <a:p>
                      <a:pPr algn="ctr"/>
                      <a:r>
                        <a:rPr lang="en-US" sz="1600" dirty="0"/>
                        <a:t>171/ 206</a:t>
                      </a:r>
                      <a:endParaRPr lang="lv-LV" sz="1600" dirty="0"/>
                    </a:p>
                  </a:txBody>
                  <a:tcPr anchor="ctr"/>
                </a:tc>
                <a:tc>
                  <a:txBody>
                    <a:bodyPr/>
                    <a:lstStyle/>
                    <a:p>
                      <a:pPr algn="ctr"/>
                      <a:r>
                        <a:rPr lang="en-US" sz="1600" dirty="0"/>
                        <a:t>189 / 226</a:t>
                      </a:r>
                      <a:endParaRPr lang="lv-LV" sz="1600" dirty="0">
                        <a:latin typeface="Verdana" panose="020B0604030504040204" pitchFamily="34" charset="0"/>
                        <a:ea typeface="Verdana" panose="020B0604030504040204" pitchFamily="34" charset="0"/>
                      </a:endParaRPr>
                    </a:p>
                  </a:txBody>
                  <a:tcPr anchor="ctr"/>
                </a:tc>
                <a:extLst>
                  <a:ext uri="{0D108BD9-81ED-4DB2-BD59-A6C34878D82A}">
                    <a16:rowId xmlns="" xmlns:a16="http://schemas.microsoft.com/office/drawing/2014/main" val="3461394762"/>
                  </a:ext>
                </a:extLst>
              </a:tr>
            </a:tbl>
          </a:graphicData>
        </a:graphic>
      </p:graphicFrame>
      <p:sp>
        <p:nvSpPr>
          <p:cNvPr id="6" name="Teksta vietturis 4">
            <a:extLst>
              <a:ext uri="{FF2B5EF4-FFF2-40B4-BE49-F238E27FC236}">
                <a16:creationId xmlns="" xmlns:a16="http://schemas.microsoft.com/office/drawing/2014/main" id="{AD7264B9-D5B0-4786-9F4E-85392054693B}"/>
              </a:ext>
            </a:extLst>
          </p:cNvPr>
          <p:cNvSpPr txBox="1">
            <a:spLocks/>
          </p:cNvSpPr>
          <p:nvPr/>
        </p:nvSpPr>
        <p:spPr>
          <a:xfrm>
            <a:off x="273050" y="5667367"/>
            <a:ext cx="10287000" cy="686917"/>
          </a:xfrm>
          <a:prstGeom prst="rect">
            <a:avLst/>
          </a:prstGeom>
        </p:spPr>
        <p:txBody>
          <a:bodyPr vert="horz" lIns="91440" tIns="45720" rIns="91440" bIns="45720" rtlCol="0" anchor="ctr">
            <a:normAutofit fontScale="85000" lnSpcReduction="20000"/>
          </a:bodyPr>
          <a:lstStyle>
            <a:defPPr>
              <a:defRPr kern="0"/>
            </a:defPPr>
            <a:lvl1pPr algn="r">
              <a:defRPr sz="1134">
                <a:solidFill>
                  <a:schemeClr val="tx1">
                    <a:tint val="75000"/>
                  </a:schemeClr>
                </a:solidFill>
              </a:defRPr>
            </a:lvl1pPr>
          </a:lstStyle>
          <a:p>
            <a:pPr algn="l"/>
            <a:r>
              <a:rPr lang="lv-LV" sz="1400" dirty="0" smtClean="0">
                <a:solidFill>
                  <a:schemeClr val="tx1"/>
                </a:solidFill>
                <a:latin typeface="+mn-lt"/>
              </a:rPr>
              <a:t>*Bāzei </a:t>
            </a:r>
            <a:r>
              <a:rPr lang="lv-LV" sz="1400" dirty="0">
                <a:solidFill>
                  <a:schemeClr val="tx1"/>
                </a:solidFill>
                <a:latin typeface="+mn-lt"/>
              </a:rPr>
              <a:t>piemēro koeficientu </a:t>
            </a:r>
            <a:r>
              <a:rPr lang="lv-LV" sz="1400" dirty="0" smtClean="0">
                <a:solidFill>
                  <a:schemeClr val="tx1"/>
                </a:solidFill>
                <a:latin typeface="+mn-lt"/>
              </a:rPr>
              <a:t>1,2 </a:t>
            </a:r>
            <a:r>
              <a:rPr lang="lv-LV" sz="1400" dirty="0">
                <a:solidFill>
                  <a:schemeClr val="tx1"/>
                </a:solidFill>
                <a:latin typeface="+mn-lt"/>
              </a:rPr>
              <a:t>un par katru nākamo gadu, kas pārsniedz noteikto vecuma pensijas piešķiršanai nepieciešamo apdrošināšanas </a:t>
            </a:r>
            <a:r>
              <a:rPr lang="lv-LV" sz="1400" dirty="0" smtClean="0">
                <a:solidFill>
                  <a:schemeClr val="tx1"/>
                </a:solidFill>
                <a:latin typeface="+mn-lt"/>
              </a:rPr>
              <a:t>stāžu, </a:t>
            </a:r>
            <a:r>
              <a:rPr lang="lv-LV" sz="1400" dirty="0">
                <a:solidFill>
                  <a:schemeClr val="tx1"/>
                </a:solidFill>
                <a:latin typeface="+mn-lt"/>
              </a:rPr>
              <a:t>apmēru palielinot par </a:t>
            </a:r>
            <a:r>
              <a:rPr lang="lv-LV" sz="1400" dirty="0" smtClean="0">
                <a:solidFill>
                  <a:schemeClr val="tx1"/>
                </a:solidFill>
                <a:latin typeface="+mn-lt"/>
              </a:rPr>
              <a:t>2% no </a:t>
            </a:r>
            <a:r>
              <a:rPr lang="lv-LV" sz="1400" dirty="0">
                <a:solidFill>
                  <a:schemeClr val="tx1"/>
                </a:solidFill>
                <a:latin typeface="+mn-lt"/>
              </a:rPr>
              <a:t>minimālās vecuma pensijas aprēķina bāzes.</a:t>
            </a:r>
            <a:endParaRPr lang="lv-LV" sz="1400" dirty="0" smtClean="0">
              <a:solidFill>
                <a:schemeClr val="tx1"/>
              </a:solidFill>
              <a:latin typeface="+mn-lt"/>
            </a:endParaRPr>
          </a:p>
          <a:p>
            <a:pPr algn="l"/>
            <a:r>
              <a:rPr lang="en-US" sz="1400" dirty="0" smtClean="0">
                <a:solidFill>
                  <a:schemeClr val="tx1"/>
                </a:solidFill>
                <a:latin typeface="+mn-lt"/>
              </a:rPr>
              <a:t>*</a:t>
            </a:r>
            <a:r>
              <a:rPr lang="lv-LV" sz="1400" dirty="0" smtClean="0">
                <a:solidFill>
                  <a:schemeClr val="tx1"/>
                </a:solidFill>
                <a:latin typeface="+mn-lt"/>
              </a:rPr>
              <a:t>*Personām </a:t>
            </a:r>
            <a:r>
              <a:rPr lang="lv-LV" sz="1400" dirty="0">
                <a:solidFill>
                  <a:schemeClr val="tx1"/>
                </a:solidFill>
                <a:latin typeface="+mn-lt"/>
              </a:rPr>
              <a:t>ar I un II invaliditātes grupu minimālie apmēri ir augstāki</a:t>
            </a:r>
            <a:endParaRPr lang="en-US" sz="1400" dirty="0">
              <a:solidFill>
                <a:schemeClr val="tx1"/>
              </a:solidFill>
              <a:latin typeface="+mn-lt"/>
            </a:endParaRPr>
          </a:p>
          <a:p>
            <a:pPr algn="l"/>
            <a:r>
              <a:rPr lang="en-US" sz="1400" dirty="0" smtClean="0">
                <a:solidFill>
                  <a:schemeClr val="tx1"/>
                </a:solidFill>
                <a:latin typeface="+mn-lt"/>
              </a:rPr>
              <a:t>**</a:t>
            </a:r>
            <a:r>
              <a:rPr lang="lv-LV" sz="1400" dirty="0" smtClean="0">
                <a:solidFill>
                  <a:schemeClr val="tx1"/>
                </a:solidFill>
                <a:latin typeface="+mn-lt"/>
              </a:rPr>
              <a:t>*Personām </a:t>
            </a:r>
            <a:r>
              <a:rPr lang="lv-LV" sz="1400" dirty="0">
                <a:solidFill>
                  <a:schemeClr val="tx1"/>
                </a:solidFill>
                <a:latin typeface="+mn-lt"/>
              </a:rPr>
              <a:t>ar I un II invaliditātes grupu</a:t>
            </a:r>
            <a:r>
              <a:rPr lang="en-US" sz="1400" dirty="0">
                <a:solidFill>
                  <a:schemeClr val="tx1"/>
                </a:solidFill>
                <a:latin typeface="+mn-lt"/>
              </a:rPr>
              <a:t> + </a:t>
            </a:r>
            <a:r>
              <a:rPr lang="en-US" sz="1400" dirty="0" err="1">
                <a:solidFill>
                  <a:schemeClr val="tx1"/>
                </a:solidFill>
                <a:latin typeface="+mn-lt"/>
              </a:rPr>
              <a:t>strādājošs</a:t>
            </a:r>
            <a:r>
              <a:rPr lang="en-US" sz="1400" dirty="0">
                <a:solidFill>
                  <a:schemeClr val="tx1"/>
                </a:solidFill>
                <a:latin typeface="+mn-lt"/>
              </a:rPr>
              <a:t>/</a:t>
            </a:r>
            <a:r>
              <a:rPr lang="en-US" sz="1400" dirty="0" err="1">
                <a:solidFill>
                  <a:schemeClr val="tx1"/>
                </a:solidFill>
                <a:latin typeface="+mn-lt"/>
              </a:rPr>
              <a:t>nestrādājošs</a:t>
            </a:r>
            <a:r>
              <a:rPr lang="lv-LV" sz="1400" dirty="0">
                <a:solidFill>
                  <a:schemeClr val="tx1"/>
                </a:solidFill>
                <a:latin typeface="+mn-lt"/>
              </a:rPr>
              <a:t> minimālie apmēri ir </a:t>
            </a:r>
            <a:r>
              <a:rPr lang="lv-LV" sz="1400" dirty="0" smtClean="0">
                <a:solidFill>
                  <a:schemeClr val="tx1"/>
                </a:solidFill>
                <a:latin typeface="+mn-lt"/>
              </a:rPr>
              <a:t>augstāki</a:t>
            </a:r>
            <a:endParaRPr lang="lv-LV" sz="1400" dirty="0">
              <a:solidFill>
                <a:schemeClr val="tx1"/>
              </a:solidFill>
              <a:latin typeface="+mn-lt"/>
            </a:endParaRPr>
          </a:p>
        </p:txBody>
      </p:sp>
    </p:spTree>
    <p:extLst>
      <p:ext uri="{BB962C8B-B14F-4D97-AF65-F5344CB8AC3E}">
        <p14:creationId xmlns:p14="http://schemas.microsoft.com/office/powerpoint/2010/main" val="7172763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3849AF6-4DF8-27E2-A7B7-6F5243502F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EDF1B0F7-8705-D6ED-5B2A-4FF1DE0B75F4}"/>
              </a:ext>
            </a:extLst>
          </p:cNvPr>
          <p:cNvSpPr>
            <a:spLocks noGrp="1"/>
          </p:cNvSpPr>
          <p:nvPr>
            <p:ph type="title"/>
          </p:nvPr>
        </p:nvSpPr>
        <p:spPr>
          <a:xfrm>
            <a:off x="1355871" y="299702"/>
            <a:ext cx="8299304" cy="1252381"/>
          </a:xfrm>
        </p:spPr>
        <p:txBody>
          <a:bodyPr>
            <a:normAutofit/>
          </a:bodyPr>
          <a:lstStyle/>
          <a:p>
            <a:pPr algn="ctr"/>
            <a:r>
              <a:rPr lang="lv-LV" sz="3968" b="1" cap="all">
                <a:solidFill>
                  <a:srgbClr val="155452"/>
                </a:solidFill>
                <a:latin typeface="Cambria" panose="02040503050406030204" pitchFamily="18" charset="0"/>
                <a:ea typeface="Cambria" panose="02040503050406030204" pitchFamily="18" charset="0"/>
              </a:rPr>
              <a:t>Veicamie pasākumi 2025. gadā</a:t>
            </a:r>
            <a:endParaRPr lang="lv-LV" b="1" cap="all" noProof="0" dirty="0">
              <a:solidFill>
                <a:srgbClr val="B1C7C3"/>
              </a:solidFill>
              <a:latin typeface="Cambria" panose="02040503050406030204" pitchFamily="18" charset="0"/>
              <a:ea typeface="Cambria" panose="02040503050406030204" pitchFamily="18" charset="0"/>
              <a:cs typeface="Tahoma" panose="020B0604030504040204" pitchFamily="34" charset="0"/>
            </a:endParaRPr>
          </a:p>
        </p:txBody>
      </p:sp>
      <p:cxnSp>
        <p:nvCxnSpPr>
          <p:cNvPr id="5" name="Straight Connector 4">
            <a:extLst>
              <a:ext uri="{FF2B5EF4-FFF2-40B4-BE49-F238E27FC236}">
                <a16:creationId xmlns:a16="http://schemas.microsoft.com/office/drawing/2014/main" xmlns="" id="{D036EA72-CBD2-5399-D8D4-AEA19F89857A}"/>
              </a:ext>
            </a:extLst>
          </p:cNvPr>
          <p:cNvCxnSpPr/>
          <p:nvPr/>
        </p:nvCxnSpPr>
        <p:spPr>
          <a:xfrm>
            <a:off x="0" y="925896"/>
            <a:ext cx="1139891" cy="0"/>
          </a:xfrm>
          <a:prstGeom prst="line">
            <a:avLst/>
          </a:prstGeom>
          <a:ln w="101600">
            <a:solidFill>
              <a:srgbClr val="155452"/>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xmlns="" id="{BE907324-045B-8F4C-C34B-0825F11A2020}"/>
              </a:ext>
            </a:extLst>
          </p:cNvPr>
          <p:cNvSpPr/>
          <p:nvPr/>
        </p:nvSpPr>
        <p:spPr>
          <a:xfrm>
            <a:off x="1115893" y="792408"/>
            <a:ext cx="239977" cy="266968"/>
          </a:xfrm>
          <a:custGeom>
            <a:avLst/>
            <a:gdLst>
              <a:gd name="connsiteX0" fmla="*/ 0 w 254000"/>
              <a:gd name="connsiteY0" fmla="*/ 141284 h 282568"/>
              <a:gd name="connsiteX1" fmla="*/ 127000 w 254000"/>
              <a:gd name="connsiteY1" fmla="*/ 0 h 282568"/>
              <a:gd name="connsiteX2" fmla="*/ 254000 w 254000"/>
              <a:gd name="connsiteY2" fmla="*/ 141284 h 282568"/>
              <a:gd name="connsiteX3" fmla="*/ 127000 w 254000"/>
              <a:gd name="connsiteY3" fmla="*/ 282568 h 282568"/>
              <a:gd name="connsiteX4" fmla="*/ 0 w 254000"/>
              <a:gd name="connsiteY4" fmla="*/ 141284 h 282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 h="282568" fill="none" extrusionOk="0">
                <a:moveTo>
                  <a:pt x="0" y="141284"/>
                </a:moveTo>
                <a:cubicBezTo>
                  <a:pt x="13659" y="64875"/>
                  <a:pt x="60301" y="-7081"/>
                  <a:pt x="127000" y="0"/>
                </a:cubicBezTo>
                <a:cubicBezTo>
                  <a:pt x="189339" y="-1195"/>
                  <a:pt x="250819" y="66250"/>
                  <a:pt x="254000" y="141284"/>
                </a:cubicBezTo>
                <a:cubicBezTo>
                  <a:pt x="252723" y="207135"/>
                  <a:pt x="191850" y="289919"/>
                  <a:pt x="127000" y="282568"/>
                </a:cubicBezTo>
                <a:cubicBezTo>
                  <a:pt x="58675" y="283584"/>
                  <a:pt x="12355" y="222284"/>
                  <a:pt x="0" y="141284"/>
                </a:cubicBezTo>
                <a:close/>
              </a:path>
              <a:path w="254000" h="282568" stroke="0" extrusionOk="0">
                <a:moveTo>
                  <a:pt x="0" y="141284"/>
                </a:moveTo>
                <a:cubicBezTo>
                  <a:pt x="-10176" y="56978"/>
                  <a:pt x="46439" y="3911"/>
                  <a:pt x="127000" y="0"/>
                </a:cubicBezTo>
                <a:cubicBezTo>
                  <a:pt x="199648" y="528"/>
                  <a:pt x="249002" y="63414"/>
                  <a:pt x="254000" y="141284"/>
                </a:cubicBezTo>
                <a:cubicBezTo>
                  <a:pt x="245111" y="227994"/>
                  <a:pt x="195952" y="289135"/>
                  <a:pt x="127000" y="282568"/>
                </a:cubicBezTo>
                <a:cubicBezTo>
                  <a:pt x="48056" y="277751"/>
                  <a:pt x="11469" y="224793"/>
                  <a:pt x="0" y="141284"/>
                </a:cubicBezTo>
                <a:close/>
              </a:path>
            </a:pathLst>
          </a:custGeom>
          <a:solidFill>
            <a:srgbClr val="FF7900"/>
          </a:solidFill>
          <a:ln w="50800">
            <a:solidFill>
              <a:srgbClr val="155452"/>
            </a:solidFill>
            <a:extLst>
              <a:ext uri="{C807C97D-BFC1-408E-A445-0C87EB9F89A2}">
                <ask:lineSketchStyleProps xmlns:ask="http://schemas.microsoft.com/office/drawing/2018/sketchyshapes" xmlns="" sd="1219033472">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23" dirty="0">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xmlns="" id="{70F533CB-E4EC-E349-0306-9F4794336E9C}"/>
              </a:ext>
            </a:extLst>
          </p:cNvPr>
          <p:cNvSpPr txBox="1"/>
          <p:nvPr/>
        </p:nvSpPr>
        <p:spPr>
          <a:xfrm>
            <a:off x="1222608" y="1809149"/>
            <a:ext cx="9741806" cy="3602525"/>
          </a:xfrm>
          <a:prstGeom prst="rect">
            <a:avLst/>
          </a:prstGeom>
          <a:noFill/>
        </p:spPr>
        <p:txBody>
          <a:bodyPr wrap="square">
            <a:spAutoFit/>
          </a:bodyPr>
          <a:lstStyle/>
          <a:p>
            <a:pPr algn="just">
              <a:lnSpc>
                <a:spcPct val="120000"/>
              </a:lnSpc>
              <a:spcBef>
                <a:spcPts val="1701"/>
              </a:spcBef>
              <a:spcAft>
                <a:spcPts val="1134"/>
              </a:spcAft>
            </a:pPr>
            <a:r>
              <a:rPr lang="lv-LV" sz="1890" b="1" u="sng">
                <a:solidFill>
                  <a:schemeClr val="accent2"/>
                </a:solidFill>
                <a:latin typeface="Cambria" panose="02040503050406030204" pitchFamily="18" charset="0"/>
                <a:ea typeface="Cambria" panose="02040503050406030204" pitchFamily="18" charset="0"/>
              </a:rPr>
              <a:t>Pilnveidot normatīvo regulējumu mērķēta atbalsta sniegšanai mājsaimniecībām:</a:t>
            </a:r>
          </a:p>
          <a:p>
            <a:pPr marL="323972" indent="-323972" algn="just">
              <a:lnSpc>
                <a:spcPct val="120000"/>
              </a:lnSpc>
              <a:spcBef>
                <a:spcPts val="1701"/>
              </a:spcBef>
              <a:spcAft>
                <a:spcPts val="1134"/>
              </a:spcAft>
              <a:buFont typeface="Wingdings" panose="05000000000000000000" pitchFamily="2" charset="2"/>
              <a:buChar char="Ø"/>
            </a:pPr>
            <a:r>
              <a:rPr lang="lv-LV" sz="1890" b="1">
                <a:solidFill>
                  <a:srgbClr val="155452"/>
                </a:solidFill>
                <a:latin typeface="Cambria" panose="02040503050406030204" pitchFamily="18" charset="0"/>
                <a:ea typeface="Cambria" panose="02040503050406030204" pitchFamily="18" charset="0"/>
              </a:rPr>
              <a:t> Nodrošināt likumprojekta “Grozījumi Energoapgādes izmaksu valsts atbalsta likumā” </a:t>
            </a:r>
            <a:r>
              <a:rPr lang="lv-LV" sz="1890">
                <a:solidFill>
                  <a:srgbClr val="155452"/>
                </a:solidFill>
                <a:latin typeface="Cambria" panose="02040503050406030204" pitchFamily="18" charset="0"/>
                <a:ea typeface="Cambria" panose="02040503050406030204" pitchFamily="18" charset="0"/>
              </a:rPr>
              <a:t>(24-TA-1958), kas paredz Tiesu administrācijas pārvaldībā esošo datu integrāciju Energoresursu izmaksu kompensācijas informācijas sistēmā, izstrādi, pieņemšanu Ministru kabinetā un virzību Latvijas Republikas Saeimā;</a:t>
            </a:r>
          </a:p>
          <a:p>
            <a:pPr marL="323972" indent="-323972" algn="just">
              <a:lnSpc>
                <a:spcPct val="120000"/>
              </a:lnSpc>
              <a:spcBef>
                <a:spcPts val="1701"/>
              </a:spcBef>
              <a:spcAft>
                <a:spcPts val="1134"/>
              </a:spcAft>
              <a:buFont typeface="Wingdings" panose="05000000000000000000" pitchFamily="2" charset="2"/>
              <a:buChar char="Ø"/>
            </a:pPr>
            <a:r>
              <a:rPr lang="lv-LV" sz="1890" b="1">
                <a:solidFill>
                  <a:srgbClr val="155452"/>
                </a:solidFill>
                <a:latin typeface="Cambria" panose="02040503050406030204" pitchFamily="18" charset="0"/>
                <a:ea typeface="Cambria" panose="02040503050406030204" pitchFamily="18" charset="0"/>
              </a:rPr>
              <a:t>Izstrādāt grozījumus Ministru kabineta 2024.gada 3.septembra noteikumos Nr.592 “Energoapgādes izmaksu valsts atbalsta noteikumi”, </a:t>
            </a:r>
            <a:r>
              <a:rPr lang="lv-LV" sz="1890">
                <a:solidFill>
                  <a:srgbClr val="155452"/>
                </a:solidFill>
                <a:latin typeface="Cambria" panose="02040503050406030204" pitchFamily="18" charset="0"/>
                <a:ea typeface="Cambria" panose="02040503050406030204" pitchFamily="18" charset="0"/>
              </a:rPr>
              <a:t>ietverot tajos no likumprojekta izrietošās normas.</a:t>
            </a:r>
          </a:p>
        </p:txBody>
      </p:sp>
    </p:spTree>
    <p:extLst>
      <p:ext uri="{BB962C8B-B14F-4D97-AF65-F5344CB8AC3E}">
        <p14:creationId xmlns:p14="http://schemas.microsoft.com/office/powerpoint/2010/main" val="1180684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E9DBBCE-3FA3-64F4-08B2-BFB8AEAE926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xmlns="" id="{55B637A2-9DBD-96F5-5EE8-55CE57F9222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0" y="1985"/>
            <a:ext cx="7832060" cy="6489291"/>
          </a:xfrm>
          <a:prstGeom prst="rect">
            <a:avLst/>
          </a:prstGeom>
        </p:spPr>
      </p:pic>
      <p:pic>
        <p:nvPicPr>
          <p:cNvPr id="4" name="Picture 3" descr="A black and white logo&#10;&#10;Description automatically generated">
            <a:extLst>
              <a:ext uri="{FF2B5EF4-FFF2-40B4-BE49-F238E27FC236}">
                <a16:creationId xmlns:a16="http://schemas.microsoft.com/office/drawing/2014/main" xmlns="" id="{C6A75660-A815-198E-1556-E7B8A2C53D69}"/>
              </a:ext>
            </a:extLst>
          </p:cNvPr>
          <p:cNvPicPr>
            <a:picLocks noChangeAspect="1"/>
          </p:cNvPicPr>
          <p:nvPr/>
        </p:nvPicPr>
        <p:blipFill>
          <a:blip r:embed="rId4"/>
          <a:stretch>
            <a:fillRect/>
          </a:stretch>
        </p:blipFill>
        <p:spPr>
          <a:xfrm flipH="1">
            <a:off x="-62217" y="-7925"/>
            <a:ext cx="11695106" cy="6489291"/>
          </a:xfrm>
          <a:prstGeom prst="rect">
            <a:avLst/>
          </a:prstGeom>
        </p:spPr>
      </p:pic>
      <p:sp>
        <p:nvSpPr>
          <p:cNvPr id="7" name="Title 1">
            <a:extLst>
              <a:ext uri="{FF2B5EF4-FFF2-40B4-BE49-F238E27FC236}">
                <a16:creationId xmlns:a16="http://schemas.microsoft.com/office/drawing/2014/main" xmlns="" id="{C900F53C-FBA9-935F-4BEC-B0F86455FDEF}"/>
              </a:ext>
            </a:extLst>
          </p:cNvPr>
          <p:cNvSpPr>
            <a:spLocks noGrp="1"/>
          </p:cNvSpPr>
          <p:nvPr>
            <p:ph type="ctrTitle"/>
          </p:nvPr>
        </p:nvSpPr>
        <p:spPr>
          <a:xfrm>
            <a:off x="6137414" y="2510001"/>
            <a:ext cx="5495475" cy="1307962"/>
          </a:xfrm>
        </p:spPr>
        <p:txBody>
          <a:bodyPr>
            <a:noAutofit/>
          </a:bodyPr>
          <a:lstStyle/>
          <a:p>
            <a:pPr algn="l">
              <a:spcBef>
                <a:spcPts val="0"/>
              </a:spcBef>
            </a:pPr>
            <a:r>
              <a:rPr lang="lv-LV" sz="4157" b="1" cap="all" dirty="0">
                <a:solidFill>
                  <a:srgbClr val="155452"/>
                </a:solidFill>
                <a:latin typeface="Cambria" panose="02040503050406030204" pitchFamily="18" charset="0"/>
                <a:ea typeface="Cambria" panose="02040503050406030204" pitchFamily="18" charset="0"/>
                <a:cs typeface="Tahoma" panose="020B0604030504040204" pitchFamily="34" charset="0"/>
              </a:rPr>
              <a:t>Sociālais klimata </a:t>
            </a:r>
            <a:r>
              <a:rPr lang="lv-LV" sz="4157" b="1" cap="all" dirty="0">
                <a:solidFill>
                  <a:srgbClr val="B1C7C3"/>
                </a:solidFill>
                <a:latin typeface="Cambria" panose="02040503050406030204" pitchFamily="18" charset="0"/>
                <a:ea typeface="Cambria" panose="02040503050406030204" pitchFamily="18" charset="0"/>
                <a:cs typeface="Tahoma" panose="020B0604030504040204" pitchFamily="34" charset="0"/>
              </a:rPr>
              <a:t>fonds</a:t>
            </a:r>
            <a:endParaRPr lang="lv-LV" sz="2645" b="1" cap="all" dirty="0">
              <a:solidFill>
                <a:srgbClr val="B1C7C3"/>
              </a:solidFill>
              <a:latin typeface="Cambria" panose="02040503050406030204" pitchFamily="18" charset="0"/>
              <a:ea typeface="Verdana" panose="020B0604030504040204" pitchFamily="34" charset="0"/>
              <a:cs typeface="Verdana" panose="020B0604030504040204" pitchFamily="34" charset="0"/>
            </a:endParaRPr>
          </a:p>
        </p:txBody>
      </p:sp>
      <p:sp>
        <p:nvSpPr>
          <p:cNvPr id="9" name="Rectangle 8">
            <a:extLst>
              <a:ext uri="{FF2B5EF4-FFF2-40B4-BE49-F238E27FC236}">
                <a16:creationId xmlns:a16="http://schemas.microsoft.com/office/drawing/2014/main" xmlns="" id="{A4F6BB4A-2DCB-93DC-726A-5889E186F471}"/>
              </a:ext>
            </a:extLst>
          </p:cNvPr>
          <p:cNvSpPr/>
          <p:nvPr/>
        </p:nvSpPr>
        <p:spPr>
          <a:xfrm>
            <a:off x="6188268" y="3895656"/>
            <a:ext cx="3527663" cy="126543"/>
          </a:xfrm>
          <a:prstGeom prst="rect">
            <a:avLst/>
          </a:prstGeom>
          <a:solidFill>
            <a:srgbClr val="B2C4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noProof="0" dirty="0"/>
          </a:p>
        </p:txBody>
      </p:sp>
      <p:pic>
        <p:nvPicPr>
          <p:cNvPr id="2" name="Picture 1">
            <a:extLst>
              <a:ext uri="{FF2B5EF4-FFF2-40B4-BE49-F238E27FC236}">
                <a16:creationId xmlns:a16="http://schemas.microsoft.com/office/drawing/2014/main" xmlns="" id="{7CF9B729-EAC1-3A75-46C1-112884590308}"/>
              </a:ext>
            </a:extLst>
          </p:cNvPr>
          <p:cNvPicPr>
            <a:picLocks noChangeAspect="1"/>
          </p:cNvPicPr>
          <p:nvPr/>
        </p:nvPicPr>
        <p:blipFill>
          <a:blip r:embed="rId5"/>
          <a:stretch>
            <a:fillRect/>
          </a:stretch>
        </p:blipFill>
        <p:spPr>
          <a:xfrm>
            <a:off x="6389261" y="4418506"/>
            <a:ext cx="1993644" cy="1692609"/>
          </a:xfrm>
          <a:prstGeom prst="rect">
            <a:avLst/>
          </a:prstGeom>
        </p:spPr>
      </p:pic>
    </p:spTree>
    <p:extLst>
      <p:ext uri="{BB962C8B-B14F-4D97-AF65-F5344CB8AC3E}">
        <p14:creationId xmlns:p14="http://schemas.microsoft.com/office/powerpoint/2010/main" val="19411326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BB9AF47-3A5E-A844-9D0D-F8A72B703E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ED27314A-FFA2-E0C6-325F-DA1FAE7A41D2}"/>
              </a:ext>
            </a:extLst>
          </p:cNvPr>
          <p:cNvSpPr>
            <a:spLocks noGrp="1"/>
          </p:cNvSpPr>
          <p:nvPr>
            <p:ph type="title"/>
          </p:nvPr>
        </p:nvSpPr>
        <p:spPr>
          <a:xfrm>
            <a:off x="1355871" y="299702"/>
            <a:ext cx="8299304" cy="1252381"/>
          </a:xfrm>
        </p:spPr>
        <p:txBody>
          <a:bodyPr>
            <a:normAutofit/>
          </a:bodyPr>
          <a:lstStyle/>
          <a:p>
            <a:pPr algn="ctr"/>
            <a:r>
              <a:rPr lang="lv-LV" sz="3968" b="1" cap="all" dirty="0">
                <a:solidFill>
                  <a:srgbClr val="155452"/>
                </a:solidFill>
                <a:latin typeface="Cambria" panose="02040503050406030204" pitchFamily="18" charset="0"/>
                <a:ea typeface="Cambria" panose="02040503050406030204" pitchFamily="18" charset="0"/>
              </a:rPr>
              <a:t>Sociālā klimata fonda </a:t>
            </a:r>
            <a:r>
              <a:rPr lang="lv-LV" sz="3968" b="1" cap="all" dirty="0">
                <a:solidFill>
                  <a:srgbClr val="B1C7C3"/>
                </a:solidFill>
                <a:latin typeface="Cambria" panose="02040503050406030204" pitchFamily="18" charset="0"/>
                <a:ea typeface="Cambria" panose="02040503050406030204" pitchFamily="18" charset="0"/>
              </a:rPr>
              <a:t>regulējums</a:t>
            </a:r>
            <a:endParaRPr lang="lv-LV" b="1" cap="all" noProof="0" dirty="0">
              <a:solidFill>
                <a:srgbClr val="B1C7C3"/>
              </a:solidFill>
              <a:latin typeface="Cambria" panose="02040503050406030204" pitchFamily="18" charset="0"/>
              <a:ea typeface="Cambria" panose="02040503050406030204" pitchFamily="18" charset="0"/>
              <a:cs typeface="Tahoma" panose="020B0604030504040204" pitchFamily="34" charset="0"/>
            </a:endParaRPr>
          </a:p>
        </p:txBody>
      </p:sp>
      <p:cxnSp>
        <p:nvCxnSpPr>
          <p:cNvPr id="5" name="Straight Connector 4">
            <a:extLst>
              <a:ext uri="{FF2B5EF4-FFF2-40B4-BE49-F238E27FC236}">
                <a16:creationId xmlns:a16="http://schemas.microsoft.com/office/drawing/2014/main" xmlns="" id="{901BC27F-7173-3A53-4418-EBA2F1EB83C0}"/>
              </a:ext>
            </a:extLst>
          </p:cNvPr>
          <p:cNvCxnSpPr/>
          <p:nvPr/>
        </p:nvCxnSpPr>
        <p:spPr>
          <a:xfrm>
            <a:off x="0" y="925896"/>
            <a:ext cx="1139891" cy="0"/>
          </a:xfrm>
          <a:prstGeom prst="line">
            <a:avLst/>
          </a:prstGeom>
          <a:ln w="101600">
            <a:solidFill>
              <a:srgbClr val="155452"/>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xmlns="" id="{F912BA2C-5208-B5E9-7582-9CD6056B2EF8}"/>
              </a:ext>
            </a:extLst>
          </p:cNvPr>
          <p:cNvSpPr/>
          <p:nvPr/>
        </p:nvSpPr>
        <p:spPr>
          <a:xfrm>
            <a:off x="1115893" y="792408"/>
            <a:ext cx="239977" cy="266968"/>
          </a:xfrm>
          <a:custGeom>
            <a:avLst/>
            <a:gdLst>
              <a:gd name="connsiteX0" fmla="*/ 0 w 254000"/>
              <a:gd name="connsiteY0" fmla="*/ 141284 h 282568"/>
              <a:gd name="connsiteX1" fmla="*/ 127000 w 254000"/>
              <a:gd name="connsiteY1" fmla="*/ 0 h 282568"/>
              <a:gd name="connsiteX2" fmla="*/ 254000 w 254000"/>
              <a:gd name="connsiteY2" fmla="*/ 141284 h 282568"/>
              <a:gd name="connsiteX3" fmla="*/ 127000 w 254000"/>
              <a:gd name="connsiteY3" fmla="*/ 282568 h 282568"/>
              <a:gd name="connsiteX4" fmla="*/ 0 w 254000"/>
              <a:gd name="connsiteY4" fmla="*/ 141284 h 282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 h="282568" fill="none" extrusionOk="0">
                <a:moveTo>
                  <a:pt x="0" y="141284"/>
                </a:moveTo>
                <a:cubicBezTo>
                  <a:pt x="13659" y="64875"/>
                  <a:pt x="60301" y="-7081"/>
                  <a:pt x="127000" y="0"/>
                </a:cubicBezTo>
                <a:cubicBezTo>
                  <a:pt x="189339" y="-1195"/>
                  <a:pt x="250819" y="66250"/>
                  <a:pt x="254000" y="141284"/>
                </a:cubicBezTo>
                <a:cubicBezTo>
                  <a:pt x="252723" y="207135"/>
                  <a:pt x="191850" y="289919"/>
                  <a:pt x="127000" y="282568"/>
                </a:cubicBezTo>
                <a:cubicBezTo>
                  <a:pt x="58675" y="283584"/>
                  <a:pt x="12355" y="222284"/>
                  <a:pt x="0" y="141284"/>
                </a:cubicBezTo>
                <a:close/>
              </a:path>
              <a:path w="254000" h="282568" stroke="0" extrusionOk="0">
                <a:moveTo>
                  <a:pt x="0" y="141284"/>
                </a:moveTo>
                <a:cubicBezTo>
                  <a:pt x="-10176" y="56978"/>
                  <a:pt x="46439" y="3911"/>
                  <a:pt x="127000" y="0"/>
                </a:cubicBezTo>
                <a:cubicBezTo>
                  <a:pt x="199648" y="528"/>
                  <a:pt x="249002" y="63414"/>
                  <a:pt x="254000" y="141284"/>
                </a:cubicBezTo>
                <a:cubicBezTo>
                  <a:pt x="245111" y="227994"/>
                  <a:pt x="195952" y="289135"/>
                  <a:pt x="127000" y="282568"/>
                </a:cubicBezTo>
                <a:cubicBezTo>
                  <a:pt x="48056" y="277751"/>
                  <a:pt x="11469" y="224793"/>
                  <a:pt x="0" y="141284"/>
                </a:cubicBezTo>
                <a:close/>
              </a:path>
            </a:pathLst>
          </a:custGeom>
          <a:solidFill>
            <a:srgbClr val="FF7900"/>
          </a:solidFill>
          <a:ln w="50800">
            <a:solidFill>
              <a:srgbClr val="155452"/>
            </a:solidFill>
            <a:extLst>
              <a:ext uri="{C807C97D-BFC1-408E-A445-0C87EB9F89A2}">
                <ask:lineSketchStyleProps xmlns:ask="http://schemas.microsoft.com/office/drawing/2018/sketchyshapes" xmlns="" sd="1219033472">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23" dirty="0">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xmlns="" id="{2F8F6A6C-2A5A-9606-D302-20DC8F4B20A5}"/>
              </a:ext>
            </a:extLst>
          </p:cNvPr>
          <p:cNvSpPr txBox="1"/>
          <p:nvPr/>
        </p:nvSpPr>
        <p:spPr>
          <a:xfrm>
            <a:off x="1034429" y="1620969"/>
            <a:ext cx="9741806" cy="4474174"/>
          </a:xfrm>
          <a:prstGeom prst="rect">
            <a:avLst/>
          </a:prstGeom>
          <a:noFill/>
        </p:spPr>
        <p:txBody>
          <a:bodyPr wrap="square">
            <a:spAutoFit/>
          </a:bodyPr>
          <a:lstStyle/>
          <a:p>
            <a:pPr>
              <a:lnSpc>
                <a:spcPct val="120000"/>
              </a:lnSpc>
              <a:spcAft>
                <a:spcPts val="1134"/>
              </a:spcAft>
            </a:pPr>
            <a:r>
              <a:rPr lang="lv-LV" sz="1890" b="1" dirty="0">
                <a:solidFill>
                  <a:srgbClr val="155452"/>
                </a:solidFill>
                <a:latin typeface="Cambria" panose="02040503050406030204" pitchFamily="18" charset="0"/>
                <a:ea typeface="Cambria" panose="02040503050406030204" pitchFamily="18" charset="0"/>
                <a:cs typeface="Arial" panose="020B0604020202020204" pitchFamily="34" charset="0"/>
              </a:rPr>
              <a:t>D</a:t>
            </a:r>
            <a:r>
              <a:rPr lang="lv-LV" sz="1890" b="1" dirty="0" err="1">
                <a:solidFill>
                  <a:srgbClr val="155452"/>
                </a:solidFill>
                <a:latin typeface="Cambria" panose="02040503050406030204" pitchFamily="18" charset="0"/>
                <a:ea typeface="Cambria" panose="02040503050406030204" pitchFamily="18" charset="0"/>
                <a:cs typeface="Arial" panose="020B0604020202020204" pitchFamily="34" charset="0"/>
              </a:rPr>
              <a:t>arbības</a:t>
            </a:r>
            <a:r>
              <a:rPr lang="lv-LV" sz="1890" b="1" dirty="0">
                <a:solidFill>
                  <a:srgbClr val="155452"/>
                </a:solidFill>
                <a:latin typeface="Cambria" panose="02040503050406030204" pitchFamily="18" charset="0"/>
                <a:ea typeface="Cambria" panose="02040503050406030204" pitchFamily="18" charset="0"/>
                <a:cs typeface="Arial" panose="020B0604020202020204" pitchFamily="34" charset="0"/>
              </a:rPr>
              <a:t> nosacījumi: </a:t>
            </a:r>
            <a:r>
              <a:rPr lang="lv-LV" sz="1890" dirty="0">
                <a:solidFill>
                  <a:srgbClr val="155452"/>
                </a:solidFill>
                <a:latin typeface="Cambria" panose="02040503050406030204" pitchFamily="18" charset="0"/>
                <a:ea typeface="Cambria" panose="02040503050406030204" pitchFamily="18" charset="0"/>
                <a:cs typeface="Arial" panose="020B0604020202020204" pitchFamily="34" charset="0"/>
              </a:rPr>
              <a:t>Regula 2023/955</a:t>
            </a:r>
          </a:p>
          <a:p>
            <a:pPr>
              <a:lnSpc>
                <a:spcPct val="120000"/>
              </a:lnSpc>
              <a:spcAft>
                <a:spcPts val="1134"/>
              </a:spcAft>
            </a:pPr>
            <a:r>
              <a:rPr lang="lv-LV" sz="1890" b="1" dirty="0">
                <a:solidFill>
                  <a:srgbClr val="155452"/>
                </a:solidFill>
                <a:latin typeface="Cambria" panose="02040503050406030204" pitchFamily="18" charset="0"/>
                <a:ea typeface="Cambria" panose="02040503050406030204" pitchFamily="18" charset="0"/>
                <a:cs typeface="Arial" panose="020B0604020202020204" pitchFamily="34" charset="0"/>
              </a:rPr>
              <a:t>M</a:t>
            </a:r>
            <a:r>
              <a:rPr lang="lv-LV" sz="1890" b="1" dirty="0" err="1">
                <a:solidFill>
                  <a:srgbClr val="155452"/>
                </a:solidFill>
                <a:latin typeface="Cambria" panose="02040503050406030204" pitchFamily="18" charset="0"/>
                <a:ea typeface="Cambria" panose="02040503050406030204" pitchFamily="18" charset="0"/>
                <a:cs typeface="Arial" panose="020B0604020202020204" pitchFamily="34" charset="0"/>
              </a:rPr>
              <a:t>ērķis</a:t>
            </a:r>
            <a:r>
              <a:rPr lang="lv-LV" sz="1890" b="1" dirty="0">
                <a:solidFill>
                  <a:srgbClr val="155452"/>
                </a:solidFill>
                <a:latin typeface="Cambria" panose="02040503050406030204" pitchFamily="18" charset="0"/>
                <a:ea typeface="Cambria" panose="02040503050406030204" pitchFamily="18" charset="0"/>
                <a:cs typeface="Arial" panose="020B0604020202020204" pitchFamily="34" charset="0"/>
              </a:rPr>
              <a:t>: </a:t>
            </a:r>
            <a:r>
              <a:rPr lang="lv-LV" sz="1890" dirty="0">
                <a:solidFill>
                  <a:srgbClr val="155452"/>
                </a:solidFill>
                <a:latin typeface="Cambria" panose="02040503050406030204" pitchFamily="18" charset="0"/>
                <a:ea typeface="Cambria" panose="02040503050406030204" pitchFamily="18" charset="0"/>
                <a:cs typeface="Arial" panose="020B0604020202020204" pitchFamily="34" charset="0"/>
              </a:rPr>
              <a:t>risināt</a:t>
            </a:r>
            <a:r>
              <a:rPr lang="lv-LV" sz="1890" b="1" dirty="0">
                <a:solidFill>
                  <a:srgbClr val="155452"/>
                </a:solidFill>
                <a:latin typeface="Cambria" panose="02040503050406030204" pitchFamily="18" charset="0"/>
                <a:ea typeface="Cambria" panose="02040503050406030204" pitchFamily="18" charset="0"/>
                <a:cs typeface="Arial" panose="020B0604020202020204" pitchFamily="34" charset="0"/>
              </a:rPr>
              <a:t> </a:t>
            </a:r>
            <a:r>
              <a:rPr lang="lv-LV" sz="1890" dirty="0">
                <a:solidFill>
                  <a:srgbClr val="155452"/>
                </a:solidFill>
                <a:latin typeface="Cambria" panose="02040503050406030204" pitchFamily="18" charset="0"/>
                <a:ea typeface="Cambria" panose="02040503050406030204" pitchFamily="18" charset="0"/>
                <a:cs typeface="Arial" panose="020B0604020202020204" pitchFamily="34" charset="0"/>
              </a:rPr>
              <a:t>sociālo ietekmi, ko rada </a:t>
            </a:r>
            <a:r>
              <a:rPr lang="lv-LV" sz="1890" dirty="0">
                <a:solidFill>
                  <a:srgbClr val="155452"/>
                </a:solidFill>
                <a:latin typeface="Cambria" panose="02040503050406030204" pitchFamily="18" charset="0"/>
                <a:ea typeface="Cambria" panose="02040503050406030204" pitchFamily="18" charset="0"/>
              </a:rPr>
              <a:t>ēku, autotransporta un papildu sektoru iekļaušana ETS direktīvā (ETS2) </a:t>
            </a:r>
          </a:p>
          <a:p>
            <a:pPr>
              <a:lnSpc>
                <a:spcPct val="120000"/>
              </a:lnSpc>
              <a:spcBef>
                <a:spcPts val="567"/>
              </a:spcBef>
            </a:pPr>
            <a:r>
              <a:rPr lang="lv-LV" sz="1890" b="1" dirty="0">
                <a:solidFill>
                  <a:srgbClr val="155452"/>
                </a:solidFill>
                <a:latin typeface="Cambria" panose="02040503050406030204" pitchFamily="18" charset="0"/>
                <a:ea typeface="Cambria" panose="02040503050406030204" pitchFamily="18" charset="0"/>
                <a:cs typeface="Arial" panose="020B0604020202020204" pitchFamily="34" charset="0"/>
              </a:rPr>
              <a:t>V</a:t>
            </a:r>
            <a:r>
              <a:rPr lang="lv-LV" sz="1890" b="1" dirty="0" err="1">
                <a:solidFill>
                  <a:srgbClr val="155452"/>
                </a:solidFill>
                <a:latin typeface="Cambria" panose="02040503050406030204" pitchFamily="18" charset="0"/>
                <a:ea typeface="Cambria" panose="02040503050406030204" pitchFamily="18" charset="0"/>
                <a:cs typeface="Arial" panose="020B0604020202020204" pitchFamily="34" charset="0"/>
              </a:rPr>
              <a:t>ērsts</a:t>
            </a:r>
            <a:r>
              <a:rPr lang="lv-LV" sz="1890" b="1" dirty="0">
                <a:solidFill>
                  <a:srgbClr val="155452"/>
                </a:solidFill>
                <a:latin typeface="Cambria" panose="02040503050406030204" pitchFamily="18" charset="0"/>
                <a:ea typeface="Cambria" panose="02040503050406030204" pitchFamily="18" charset="0"/>
                <a:cs typeface="Arial" panose="020B0604020202020204" pitchFamily="34" charset="0"/>
              </a:rPr>
              <a:t> uz mazaizsargātām grupām, </a:t>
            </a:r>
            <a:r>
              <a:rPr lang="lv-LV" sz="1890" dirty="0">
                <a:solidFill>
                  <a:srgbClr val="155452"/>
                </a:solidFill>
                <a:latin typeface="Cambria" panose="02040503050406030204" pitchFamily="18" charset="0"/>
                <a:ea typeface="Cambria" panose="02040503050406030204" pitchFamily="18" charset="0"/>
              </a:rPr>
              <a:t>kuras skar enerģētiskā nabadzība vai transporta nabadzība</a:t>
            </a:r>
            <a:r>
              <a:rPr lang="lv-LV" sz="1890" dirty="0">
                <a:solidFill>
                  <a:srgbClr val="155452"/>
                </a:solidFill>
                <a:latin typeface="Cambria" panose="02040503050406030204" pitchFamily="18" charset="0"/>
                <a:ea typeface="Cambria" panose="02040503050406030204" pitchFamily="18" charset="0"/>
                <a:cs typeface="Arial" panose="020B0604020202020204" pitchFamily="34" charset="0"/>
              </a:rPr>
              <a:t>:</a:t>
            </a:r>
            <a:endParaRPr lang="lv-LV" sz="1890" dirty="0">
              <a:solidFill>
                <a:srgbClr val="155452"/>
              </a:solidFill>
              <a:latin typeface="Cambria" panose="02040503050406030204" pitchFamily="18" charset="0"/>
              <a:ea typeface="Cambria" panose="02040503050406030204" pitchFamily="18" charset="0"/>
            </a:endParaRPr>
          </a:p>
          <a:p>
            <a:pPr marL="1012413" indent="-250479">
              <a:spcBef>
                <a:spcPts val="283"/>
              </a:spcBef>
              <a:buClr>
                <a:srgbClr val="034EA2"/>
              </a:buClr>
              <a:buSzPts val="1800"/>
              <a:buFont typeface="Arial" panose="020B0604020202020204" pitchFamily="34" charset="0"/>
              <a:buChar char="✓"/>
              <a:tabLst>
                <a:tab pos="897522" algn="l"/>
                <a:tab pos="1954631" algn="r"/>
                <a:tab pos="3071734" algn="r"/>
              </a:tabLst>
            </a:pPr>
            <a:r>
              <a:rPr lang="lv-LV" sz="1890" dirty="0">
                <a:solidFill>
                  <a:srgbClr val="155452"/>
                </a:solidFill>
                <a:latin typeface="Cambria" panose="02040503050406030204" pitchFamily="18" charset="0"/>
                <a:ea typeface="Cambria" panose="02040503050406030204" pitchFamily="18" charset="0"/>
                <a:cs typeface="Arial" panose="020B0604020202020204" pitchFamily="34" charset="0"/>
              </a:rPr>
              <a:t>m</a:t>
            </a:r>
            <a:r>
              <a:rPr lang="lv-LV" sz="1890" dirty="0" err="1">
                <a:solidFill>
                  <a:srgbClr val="155452"/>
                </a:solidFill>
                <a:latin typeface="Cambria" panose="02040503050406030204" pitchFamily="18" charset="0"/>
                <a:ea typeface="Cambria" panose="02040503050406030204" pitchFamily="18" charset="0"/>
                <a:cs typeface="Arial" panose="020B0604020202020204" pitchFamily="34" charset="0"/>
              </a:rPr>
              <a:t>azaizsargātas</a:t>
            </a:r>
            <a:r>
              <a:rPr lang="lv-LV" sz="1890" dirty="0">
                <a:solidFill>
                  <a:srgbClr val="155452"/>
                </a:solidFill>
                <a:latin typeface="Cambria" panose="02040503050406030204" pitchFamily="18" charset="0"/>
                <a:ea typeface="Cambria" panose="02040503050406030204" pitchFamily="18" charset="0"/>
                <a:cs typeface="Arial" panose="020B0604020202020204" pitchFamily="34" charset="0"/>
              </a:rPr>
              <a:t> 	mājsaimniecības</a:t>
            </a:r>
            <a:endParaRPr lang="lv-LV" sz="1890" dirty="0">
              <a:solidFill>
                <a:srgbClr val="155452"/>
              </a:solidFill>
              <a:latin typeface="Cambria" panose="02040503050406030204" pitchFamily="18" charset="0"/>
              <a:ea typeface="Cambria" panose="02040503050406030204" pitchFamily="18" charset="0"/>
              <a:cs typeface="Wingdings" panose="05000000000000000000" pitchFamily="2" charset="2"/>
            </a:endParaRPr>
          </a:p>
          <a:p>
            <a:pPr marL="1012413" indent="-250479">
              <a:spcBef>
                <a:spcPts val="283"/>
              </a:spcBef>
              <a:buClr>
                <a:srgbClr val="034EA2"/>
              </a:buClr>
              <a:buSzPts val="1800"/>
              <a:buFont typeface="Arial" panose="020B0604020202020204" pitchFamily="34" charset="0"/>
              <a:buChar char="✓"/>
              <a:tabLst>
                <a:tab pos="417564" algn="l"/>
                <a:tab pos="1474672" algn="r"/>
                <a:tab pos="2931346" algn="r"/>
              </a:tabLst>
            </a:pPr>
            <a:r>
              <a:rPr lang="lv-LV" sz="1890" dirty="0">
                <a:solidFill>
                  <a:srgbClr val="155452"/>
                </a:solidFill>
                <a:latin typeface="Cambria" panose="02040503050406030204" pitchFamily="18" charset="0"/>
                <a:ea typeface="Cambria" panose="02040503050406030204" pitchFamily="18" charset="0"/>
                <a:cs typeface="Arial" panose="020B0604020202020204" pitchFamily="34" charset="0"/>
              </a:rPr>
              <a:t>m</a:t>
            </a:r>
            <a:r>
              <a:rPr lang="lv-LV" sz="1890" dirty="0" err="1">
                <a:solidFill>
                  <a:srgbClr val="155452"/>
                </a:solidFill>
                <a:latin typeface="Cambria" panose="02040503050406030204" pitchFamily="18" charset="0"/>
                <a:ea typeface="Cambria" panose="02040503050406030204" pitchFamily="18" charset="0"/>
                <a:cs typeface="Arial" panose="020B0604020202020204" pitchFamily="34" charset="0"/>
              </a:rPr>
              <a:t>azaizsargāti</a:t>
            </a:r>
            <a:r>
              <a:rPr lang="lv-LV" sz="1890" dirty="0">
                <a:solidFill>
                  <a:srgbClr val="155452"/>
                </a:solidFill>
                <a:latin typeface="Cambria" panose="02040503050406030204" pitchFamily="18" charset="0"/>
                <a:ea typeface="Cambria" panose="02040503050406030204" pitchFamily="18" charset="0"/>
                <a:cs typeface="Arial" panose="020B0604020202020204" pitchFamily="34" charset="0"/>
              </a:rPr>
              <a:t> 	transporta lietotāji</a:t>
            </a:r>
            <a:endParaRPr lang="lv-LV" sz="1890" dirty="0">
              <a:solidFill>
                <a:srgbClr val="155452"/>
              </a:solidFill>
              <a:latin typeface="Cambria" panose="02040503050406030204" pitchFamily="18" charset="0"/>
              <a:ea typeface="Cambria" panose="02040503050406030204" pitchFamily="18" charset="0"/>
              <a:cs typeface="Wingdings" panose="05000000000000000000" pitchFamily="2" charset="2"/>
            </a:endParaRPr>
          </a:p>
          <a:p>
            <a:pPr marL="1012413" indent="-250479">
              <a:spcBef>
                <a:spcPts val="283"/>
              </a:spcBef>
              <a:buClr>
                <a:srgbClr val="034EA2"/>
              </a:buClr>
              <a:buSzPts val="1800"/>
              <a:buFont typeface="Arial" panose="020B0604020202020204" pitchFamily="34" charset="0"/>
              <a:buChar char="✓"/>
              <a:tabLst>
                <a:tab pos="417564" algn="l"/>
                <a:tab pos="1474672" algn="r"/>
                <a:tab pos="3156326" algn="r"/>
              </a:tabLst>
            </a:pPr>
            <a:r>
              <a:rPr lang="lv-LV" sz="1890" dirty="0">
                <a:solidFill>
                  <a:srgbClr val="155452"/>
                </a:solidFill>
                <a:latin typeface="Cambria" panose="02040503050406030204" pitchFamily="18" charset="0"/>
                <a:ea typeface="Cambria" panose="02040503050406030204" pitchFamily="18" charset="0"/>
                <a:cs typeface="Arial" panose="020B0604020202020204" pitchFamily="34" charset="0"/>
              </a:rPr>
              <a:t>m</a:t>
            </a:r>
            <a:r>
              <a:rPr lang="lv-LV" sz="1890" dirty="0" err="1">
                <a:solidFill>
                  <a:srgbClr val="155452"/>
                </a:solidFill>
                <a:latin typeface="Cambria" panose="02040503050406030204" pitchFamily="18" charset="0"/>
                <a:ea typeface="Cambria" panose="02040503050406030204" pitchFamily="18" charset="0"/>
                <a:cs typeface="Arial" panose="020B0604020202020204" pitchFamily="34" charset="0"/>
              </a:rPr>
              <a:t>azaizsargāti</a:t>
            </a:r>
            <a:r>
              <a:rPr lang="lv-LV" sz="1890" dirty="0">
                <a:solidFill>
                  <a:srgbClr val="155452"/>
                </a:solidFill>
                <a:latin typeface="Cambria" panose="02040503050406030204" pitchFamily="18" charset="0"/>
                <a:ea typeface="Cambria" panose="02040503050406030204" pitchFamily="18" charset="0"/>
                <a:cs typeface="Arial" panose="020B0604020202020204" pitchFamily="34" charset="0"/>
              </a:rPr>
              <a:t>	 mikrouzņēmumi</a:t>
            </a:r>
            <a:endParaRPr lang="lv-LV" sz="1890" dirty="0">
              <a:solidFill>
                <a:srgbClr val="155452"/>
              </a:solidFill>
              <a:latin typeface="Cambria" panose="02040503050406030204" pitchFamily="18" charset="0"/>
              <a:ea typeface="Cambria" panose="02040503050406030204" pitchFamily="18" charset="0"/>
              <a:cs typeface="Wingdings" panose="05000000000000000000" pitchFamily="2" charset="2"/>
            </a:endParaRPr>
          </a:p>
          <a:p>
            <a:pPr>
              <a:lnSpc>
                <a:spcPct val="120000"/>
              </a:lnSpc>
              <a:spcBef>
                <a:spcPts val="1701"/>
              </a:spcBef>
              <a:spcAft>
                <a:spcPts val="1134"/>
              </a:spcAft>
            </a:pPr>
            <a:r>
              <a:rPr lang="lv-LV" sz="1890" b="1" dirty="0">
                <a:solidFill>
                  <a:srgbClr val="155452"/>
                </a:solidFill>
                <a:latin typeface="Cambria" panose="02040503050406030204" pitchFamily="18" charset="0"/>
                <a:ea typeface="Cambria" panose="02040503050406030204" pitchFamily="18" charset="0"/>
                <a:cs typeface="Arial" panose="020B0604020202020204" pitchFamily="34" charset="0"/>
              </a:rPr>
              <a:t>Periods: </a:t>
            </a:r>
            <a:r>
              <a:rPr lang="lv-LV" sz="1890" dirty="0">
                <a:solidFill>
                  <a:srgbClr val="155452"/>
                </a:solidFill>
                <a:latin typeface="Cambria" panose="02040503050406030204" pitchFamily="18" charset="0"/>
                <a:ea typeface="Cambria" panose="02040503050406030204" pitchFamily="18" charset="0"/>
                <a:cs typeface="Arial" panose="020B0604020202020204" pitchFamily="34" charset="0"/>
              </a:rPr>
              <a:t>2026.–2032.gads</a:t>
            </a:r>
            <a:endParaRPr lang="lv-LV" sz="1890" dirty="0">
              <a:solidFill>
                <a:srgbClr val="155452"/>
              </a:solidFill>
              <a:latin typeface="Cambria" panose="02040503050406030204" pitchFamily="18" charset="0"/>
              <a:ea typeface="Cambria" panose="02040503050406030204" pitchFamily="18" charset="0"/>
            </a:endParaRPr>
          </a:p>
          <a:p>
            <a:r>
              <a:rPr lang="lv-LV" sz="1890" b="1" dirty="0">
                <a:solidFill>
                  <a:srgbClr val="155452"/>
                </a:solidFill>
                <a:latin typeface="Cambria" panose="02040503050406030204" pitchFamily="18" charset="0"/>
                <a:ea typeface="Cambria" panose="02040503050406030204" pitchFamily="18" charset="0"/>
              </a:rPr>
              <a:t>Latvijas «aploksne» </a:t>
            </a:r>
            <a:r>
              <a:rPr lang="lv-LV" sz="1890" dirty="0">
                <a:solidFill>
                  <a:srgbClr val="155452"/>
                </a:solidFill>
                <a:latin typeface="Cambria" panose="02040503050406030204" pitchFamily="18" charset="0"/>
                <a:ea typeface="Cambria" panose="02040503050406030204" pitchFamily="18" charset="0"/>
              </a:rPr>
              <a:t>– 462,7 milj. EUR </a:t>
            </a:r>
          </a:p>
          <a:p>
            <a:r>
              <a:rPr lang="lv-LV" sz="1890" dirty="0">
                <a:solidFill>
                  <a:srgbClr val="155452"/>
                </a:solidFill>
                <a:latin typeface="Cambria" panose="02040503050406030204" pitchFamily="18" charset="0"/>
                <a:ea typeface="Cambria" panose="02040503050406030204" pitchFamily="18" charset="0"/>
              </a:rPr>
              <a:t>(+ 25% nacionālais līdzfinansējums - 154,2 milj. EUR)</a:t>
            </a:r>
          </a:p>
        </p:txBody>
      </p:sp>
      <p:sp>
        <p:nvSpPr>
          <p:cNvPr id="8" name="Rectangle 7">
            <a:extLst>
              <a:ext uri="{FF2B5EF4-FFF2-40B4-BE49-F238E27FC236}">
                <a16:creationId xmlns:a16="http://schemas.microsoft.com/office/drawing/2014/main" xmlns="" id="{9A898858-2698-AAC0-4351-C63798BDCFEE}"/>
              </a:ext>
            </a:extLst>
          </p:cNvPr>
          <p:cNvSpPr/>
          <p:nvPr/>
        </p:nvSpPr>
        <p:spPr>
          <a:xfrm>
            <a:off x="7180114" y="3843582"/>
            <a:ext cx="3062981" cy="1793284"/>
          </a:xfrm>
          <a:custGeom>
            <a:avLst/>
            <a:gdLst>
              <a:gd name="connsiteX0" fmla="*/ 0 w 3241964"/>
              <a:gd name="connsiteY0" fmla="*/ 0 h 1898073"/>
              <a:gd name="connsiteX1" fmla="*/ 3241964 w 3241964"/>
              <a:gd name="connsiteY1" fmla="*/ 0 h 1898073"/>
              <a:gd name="connsiteX2" fmla="*/ 3241964 w 3241964"/>
              <a:gd name="connsiteY2" fmla="*/ 1898073 h 1898073"/>
              <a:gd name="connsiteX3" fmla="*/ 0 w 3241964"/>
              <a:gd name="connsiteY3" fmla="*/ 1898073 h 1898073"/>
              <a:gd name="connsiteX4" fmla="*/ 0 w 3241964"/>
              <a:gd name="connsiteY4" fmla="*/ 0 h 1898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1964" h="1898073" fill="none" extrusionOk="0">
                <a:moveTo>
                  <a:pt x="0" y="0"/>
                </a:moveTo>
                <a:cubicBezTo>
                  <a:pt x="1306374" y="-34708"/>
                  <a:pt x="2241277" y="137219"/>
                  <a:pt x="3241964" y="0"/>
                </a:cubicBezTo>
                <a:cubicBezTo>
                  <a:pt x="3375670" y="686794"/>
                  <a:pt x="3077220" y="1020352"/>
                  <a:pt x="3241964" y="1898073"/>
                </a:cubicBezTo>
                <a:cubicBezTo>
                  <a:pt x="2168951" y="1820375"/>
                  <a:pt x="457226" y="2057961"/>
                  <a:pt x="0" y="1898073"/>
                </a:cubicBezTo>
                <a:cubicBezTo>
                  <a:pt x="-83054" y="1436572"/>
                  <a:pt x="131073" y="884808"/>
                  <a:pt x="0" y="0"/>
                </a:cubicBezTo>
                <a:close/>
              </a:path>
              <a:path w="3241964" h="1898073" stroke="0" extrusionOk="0">
                <a:moveTo>
                  <a:pt x="0" y="0"/>
                </a:moveTo>
                <a:cubicBezTo>
                  <a:pt x="527313" y="-84380"/>
                  <a:pt x="2758636" y="-103514"/>
                  <a:pt x="3241964" y="0"/>
                </a:cubicBezTo>
                <a:cubicBezTo>
                  <a:pt x="3100726" y="840547"/>
                  <a:pt x="3399110" y="1048703"/>
                  <a:pt x="3241964" y="1898073"/>
                </a:cubicBezTo>
                <a:cubicBezTo>
                  <a:pt x="2866796" y="1813645"/>
                  <a:pt x="375527" y="2055285"/>
                  <a:pt x="0" y="1898073"/>
                </a:cubicBezTo>
                <a:cubicBezTo>
                  <a:pt x="-157288" y="1584296"/>
                  <a:pt x="-44654" y="732299"/>
                  <a:pt x="0" y="0"/>
                </a:cubicBezTo>
                <a:close/>
              </a:path>
            </a:pathLst>
          </a:custGeom>
          <a:solidFill>
            <a:schemeClr val="accent2">
              <a:lumMod val="40000"/>
              <a:lumOff val="60000"/>
            </a:schemeClr>
          </a:solidFill>
          <a:ln w="38100">
            <a:solidFill>
              <a:srgbClr val="1C6E6C"/>
            </a:solidFill>
            <a:prstDash val="sysDash"/>
            <a:extLst>
              <a:ext uri="{C807C97D-BFC1-408E-A445-0C87EB9F89A2}">
                <ask:lineSketchStyleProps xmlns:ask="http://schemas.microsoft.com/office/drawing/2018/sketchyshapes" xmlns="" sd="1439926363">
                  <a:prstGeom prst="rect">
                    <a:avLst/>
                  </a:prstGeom>
                  <ask:type>
                    <ask:lineSketchCurved/>
                  </ask:type>
                </ask:lineSketchStyleProps>
              </a:ext>
            </a:extLst>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5000"/>
              </a:lnSpc>
              <a:spcBef>
                <a:spcPts val="567"/>
              </a:spcBef>
              <a:spcAft>
                <a:spcPts val="567"/>
              </a:spcAft>
            </a:pPr>
            <a:r>
              <a:rPr lang="en-US" sz="1512" b="1" dirty="0" err="1">
                <a:solidFill>
                  <a:srgbClr val="E97132"/>
                </a:solidFill>
                <a:latin typeface="Cambria" panose="02040503050406030204" pitchFamily="18" charset="0"/>
                <a:ea typeface="Cambria" panose="02040503050406030204" pitchFamily="18" charset="0"/>
              </a:rPr>
              <a:t>Papildu</a:t>
            </a:r>
            <a:r>
              <a:rPr lang="en-US" sz="1512" b="1" dirty="0">
                <a:solidFill>
                  <a:srgbClr val="E97132"/>
                </a:solidFill>
                <a:latin typeface="Cambria" panose="02040503050406030204" pitchFamily="18" charset="0"/>
                <a:ea typeface="Cambria" panose="02040503050406030204" pitchFamily="18" charset="0"/>
              </a:rPr>
              <a:t> </a:t>
            </a:r>
            <a:r>
              <a:rPr lang="en-US" sz="1512" b="1" dirty="0" err="1">
                <a:solidFill>
                  <a:srgbClr val="E97132"/>
                </a:solidFill>
                <a:latin typeface="Cambria" panose="02040503050406030204" pitchFamily="18" charset="0"/>
                <a:ea typeface="Cambria" panose="02040503050406030204" pitchFamily="18" charset="0"/>
              </a:rPr>
              <a:t>informācija</a:t>
            </a:r>
            <a:r>
              <a:rPr lang="en-US" sz="1512" b="1" dirty="0">
                <a:solidFill>
                  <a:srgbClr val="E97132"/>
                </a:solidFill>
                <a:latin typeface="Cambria" panose="02040503050406030204" pitchFamily="18" charset="0"/>
                <a:ea typeface="Cambria" panose="02040503050406030204" pitchFamily="18" charset="0"/>
              </a:rPr>
              <a:t>  </a:t>
            </a:r>
            <a:r>
              <a:rPr lang="lv-LV" sz="1512" dirty="0">
                <a:solidFill>
                  <a:srgbClr val="155452"/>
                </a:solidFill>
                <a:latin typeface="Cambria" panose="02040503050406030204" pitchFamily="18" charset="0"/>
                <a:ea typeface="Cambria" panose="02040503050406030204" pitchFamily="18" charset="0"/>
              </a:rPr>
              <a:t>Informatīvais ziņojums</a:t>
            </a:r>
            <a:r>
              <a:rPr lang="en-US" sz="1512" dirty="0">
                <a:solidFill>
                  <a:srgbClr val="155452"/>
                </a:solidFill>
                <a:latin typeface="Cambria" panose="02040503050406030204" pitchFamily="18" charset="0"/>
                <a:ea typeface="Cambria" panose="02040503050406030204" pitchFamily="18" charset="0"/>
              </a:rPr>
              <a:t> </a:t>
            </a:r>
            <a:r>
              <a:rPr lang="lv-LV" sz="1512" dirty="0">
                <a:solidFill>
                  <a:srgbClr val="155452"/>
                </a:solidFill>
                <a:latin typeface="Cambria" panose="02040503050406030204" pitchFamily="18" charset="0"/>
                <a:ea typeface="Cambria" panose="02040503050406030204" pitchFamily="18" charset="0"/>
                <a:cs typeface="Times New Roman" panose="02020603050405020304" pitchFamily="18" charset="0"/>
              </a:rPr>
              <a:t>“Par Sociālā klimata fonda pārvaldību un Sociālā klimata plāna 2026.-2032. gadam izstrādi”</a:t>
            </a:r>
            <a:r>
              <a:rPr lang="en-US" sz="1512" dirty="0">
                <a:solidFill>
                  <a:srgbClr val="155452"/>
                </a:solidFill>
                <a:latin typeface="Cambria" panose="02040503050406030204" pitchFamily="18" charset="0"/>
                <a:ea typeface="Cambria" panose="02040503050406030204" pitchFamily="18" charset="0"/>
                <a:cs typeface="Times New Roman" panose="02020603050405020304" pitchFamily="18" charset="0"/>
              </a:rPr>
              <a:t> (</a:t>
            </a:r>
            <a:r>
              <a:rPr lang="en-US" sz="1512" dirty="0">
                <a:latin typeface="Cambria" panose="02040503050406030204" pitchFamily="18" charset="0"/>
                <a:ea typeface="Cambria" panose="02040503050406030204" pitchFamily="18" charset="0"/>
                <a:hlinkClick r:id="rId3"/>
              </a:rPr>
              <a:t>25-TA-219</a:t>
            </a:r>
            <a:r>
              <a:rPr lang="en-US" sz="1512" dirty="0">
                <a:solidFill>
                  <a:srgbClr val="155452"/>
                </a:solidFill>
                <a:latin typeface="Cambria" panose="02040503050406030204" pitchFamily="18" charset="0"/>
                <a:ea typeface="Cambria" panose="02040503050406030204" pitchFamily="18" charset="0"/>
              </a:rPr>
              <a:t>)</a:t>
            </a:r>
            <a:endParaRPr lang="lv-LV" sz="1512" dirty="0">
              <a:solidFill>
                <a:srgbClr val="15545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812569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C29A28-2DA9-4051-B82E-E868B0AD442A}"/>
              </a:ext>
            </a:extLst>
          </p:cNvPr>
          <p:cNvSpPr>
            <a:spLocks noGrp="1"/>
          </p:cNvSpPr>
          <p:nvPr>
            <p:ph type="title"/>
          </p:nvPr>
        </p:nvSpPr>
        <p:spPr>
          <a:xfrm>
            <a:off x="1517193" y="266840"/>
            <a:ext cx="8711527" cy="1252381"/>
          </a:xfrm>
        </p:spPr>
        <p:txBody>
          <a:bodyPr>
            <a:normAutofit/>
          </a:bodyPr>
          <a:lstStyle/>
          <a:p>
            <a:pPr algn="ctr"/>
            <a:r>
              <a:rPr lang="lv-LV" sz="3968" b="1" cap="all" dirty="0" err="1">
                <a:solidFill>
                  <a:srgbClr val="155452"/>
                </a:solidFill>
                <a:latin typeface="Cambria" panose="02040503050406030204" pitchFamily="18" charset="0"/>
                <a:ea typeface="Cambria" panose="02040503050406030204" pitchFamily="18" charset="0"/>
              </a:rPr>
              <a:t>AtbalstāmIE</a:t>
            </a:r>
            <a:r>
              <a:rPr lang="lv-LV" sz="3968" b="1" cap="all" dirty="0">
                <a:solidFill>
                  <a:srgbClr val="155452"/>
                </a:solidFill>
                <a:latin typeface="Cambria" panose="02040503050406030204" pitchFamily="18" charset="0"/>
                <a:ea typeface="Cambria" panose="02040503050406030204" pitchFamily="18" charset="0"/>
              </a:rPr>
              <a:t> PASĀKUMI UN </a:t>
            </a:r>
            <a:r>
              <a:rPr lang="lv-LV" sz="3968" b="1" cap="all" dirty="0">
                <a:solidFill>
                  <a:srgbClr val="E97132"/>
                </a:solidFill>
                <a:latin typeface="Cambria" panose="02040503050406030204" pitchFamily="18" charset="0"/>
                <a:ea typeface="Cambria" panose="02040503050406030204" pitchFamily="18" charset="0"/>
              </a:rPr>
              <a:t>INVESTĪCIJAS</a:t>
            </a:r>
            <a:endParaRPr lang="lv-LV" b="1" cap="all" noProof="0" dirty="0">
              <a:solidFill>
                <a:srgbClr val="E97132"/>
              </a:solidFill>
              <a:latin typeface="Cambria" panose="02040503050406030204" pitchFamily="18" charset="0"/>
              <a:ea typeface="Cambria" panose="02040503050406030204" pitchFamily="18" charset="0"/>
              <a:cs typeface="Tahoma" panose="020B0604030504040204" pitchFamily="34" charset="0"/>
            </a:endParaRPr>
          </a:p>
        </p:txBody>
      </p:sp>
      <p:cxnSp>
        <p:nvCxnSpPr>
          <p:cNvPr id="5" name="Straight Connector 4">
            <a:extLst>
              <a:ext uri="{FF2B5EF4-FFF2-40B4-BE49-F238E27FC236}">
                <a16:creationId xmlns:a16="http://schemas.microsoft.com/office/drawing/2014/main" xmlns="" id="{5F9F623D-2D38-4AD4-A32B-AA89C35F99CD}"/>
              </a:ext>
            </a:extLst>
          </p:cNvPr>
          <p:cNvCxnSpPr/>
          <p:nvPr/>
        </p:nvCxnSpPr>
        <p:spPr>
          <a:xfrm>
            <a:off x="0" y="925896"/>
            <a:ext cx="1139891" cy="0"/>
          </a:xfrm>
          <a:prstGeom prst="line">
            <a:avLst/>
          </a:prstGeom>
          <a:ln w="101600">
            <a:solidFill>
              <a:srgbClr val="155452"/>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xmlns="" id="{C8FE84B5-DE47-4DE0-8B27-AA3DE08656F4}"/>
              </a:ext>
            </a:extLst>
          </p:cNvPr>
          <p:cNvSpPr/>
          <p:nvPr/>
        </p:nvSpPr>
        <p:spPr>
          <a:xfrm>
            <a:off x="1115893" y="792408"/>
            <a:ext cx="239977" cy="266968"/>
          </a:xfrm>
          <a:custGeom>
            <a:avLst/>
            <a:gdLst>
              <a:gd name="connsiteX0" fmla="*/ 0 w 254000"/>
              <a:gd name="connsiteY0" fmla="*/ 141284 h 282568"/>
              <a:gd name="connsiteX1" fmla="*/ 127000 w 254000"/>
              <a:gd name="connsiteY1" fmla="*/ 0 h 282568"/>
              <a:gd name="connsiteX2" fmla="*/ 254000 w 254000"/>
              <a:gd name="connsiteY2" fmla="*/ 141284 h 282568"/>
              <a:gd name="connsiteX3" fmla="*/ 127000 w 254000"/>
              <a:gd name="connsiteY3" fmla="*/ 282568 h 282568"/>
              <a:gd name="connsiteX4" fmla="*/ 0 w 254000"/>
              <a:gd name="connsiteY4" fmla="*/ 141284 h 282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 h="282568" fill="none" extrusionOk="0">
                <a:moveTo>
                  <a:pt x="0" y="141284"/>
                </a:moveTo>
                <a:cubicBezTo>
                  <a:pt x="13659" y="64875"/>
                  <a:pt x="60301" y="-7081"/>
                  <a:pt x="127000" y="0"/>
                </a:cubicBezTo>
                <a:cubicBezTo>
                  <a:pt x="189339" y="-1195"/>
                  <a:pt x="250819" y="66250"/>
                  <a:pt x="254000" y="141284"/>
                </a:cubicBezTo>
                <a:cubicBezTo>
                  <a:pt x="252723" y="207135"/>
                  <a:pt x="191850" y="289919"/>
                  <a:pt x="127000" y="282568"/>
                </a:cubicBezTo>
                <a:cubicBezTo>
                  <a:pt x="58675" y="283584"/>
                  <a:pt x="12355" y="222284"/>
                  <a:pt x="0" y="141284"/>
                </a:cubicBezTo>
                <a:close/>
              </a:path>
              <a:path w="254000" h="282568" stroke="0" extrusionOk="0">
                <a:moveTo>
                  <a:pt x="0" y="141284"/>
                </a:moveTo>
                <a:cubicBezTo>
                  <a:pt x="-10176" y="56978"/>
                  <a:pt x="46439" y="3911"/>
                  <a:pt x="127000" y="0"/>
                </a:cubicBezTo>
                <a:cubicBezTo>
                  <a:pt x="199648" y="528"/>
                  <a:pt x="249002" y="63414"/>
                  <a:pt x="254000" y="141284"/>
                </a:cubicBezTo>
                <a:cubicBezTo>
                  <a:pt x="245111" y="227994"/>
                  <a:pt x="195952" y="289135"/>
                  <a:pt x="127000" y="282568"/>
                </a:cubicBezTo>
                <a:cubicBezTo>
                  <a:pt x="48056" y="277751"/>
                  <a:pt x="11469" y="224793"/>
                  <a:pt x="0" y="141284"/>
                </a:cubicBezTo>
                <a:close/>
              </a:path>
            </a:pathLst>
          </a:custGeom>
          <a:solidFill>
            <a:srgbClr val="FF7900"/>
          </a:solidFill>
          <a:ln w="50800">
            <a:solidFill>
              <a:srgbClr val="155452"/>
            </a:solidFill>
            <a:extLst>
              <a:ext uri="{C807C97D-BFC1-408E-A445-0C87EB9F89A2}">
                <ask:lineSketchStyleProps xmlns:ask="http://schemas.microsoft.com/office/drawing/2018/sketchyshapes" xmlns="" sd="1219033472">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23" dirty="0">
              <a:latin typeface="Cambria" panose="02040503050406030204" pitchFamily="18" charset="0"/>
              <a:ea typeface="Cambria" panose="02040503050406030204" pitchFamily="18" charset="0"/>
            </a:endParaRPr>
          </a:p>
        </p:txBody>
      </p:sp>
      <p:sp>
        <p:nvSpPr>
          <p:cNvPr id="4" name="Rectangle 3">
            <a:extLst>
              <a:ext uri="{FF2B5EF4-FFF2-40B4-BE49-F238E27FC236}">
                <a16:creationId xmlns:a16="http://schemas.microsoft.com/office/drawing/2014/main" xmlns="" id="{5470E4DD-E85B-0711-B994-79B1EE24CE7C}"/>
              </a:ext>
            </a:extLst>
          </p:cNvPr>
          <p:cNvSpPr/>
          <p:nvPr/>
        </p:nvSpPr>
        <p:spPr>
          <a:xfrm>
            <a:off x="1139891" y="1876541"/>
            <a:ext cx="4421464" cy="2376828"/>
          </a:xfrm>
          <a:custGeom>
            <a:avLst/>
            <a:gdLst>
              <a:gd name="connsiteX0" fmla="*/ 0 w 4679830"/>
              <a:gd name="connsiteY0" fmla="*/ 0 h 2515716"/>
              <a:gd name="connsiteX1" fmla="*/ 4679830 w 4679830"/>
              <a:gd name="connsiteY1" fmla="*/ 0 h 2515716"/>
              <a:gd name="connsiteX2" fmla="*/ 4679830 w 4679830"/>
              <a:gd name="connsiteY2" fmla="*/ 2515716 h 2515716"/>
              <a:gd name="connsiteX3" fmla="*/ 0 w 4679830"/>
              <a:gd name="connsiteY3" fmla="*/ 2515716 h 2515716"/>
              <a:gd name="connsiteX4" fmla="*/ 0 w 4679830"/>
              <a:gd name="connsiteY4" fmla="*/ 0 h 2515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9830" h="2515716" fill="none" extrusionOk="0">
                <a:moveTo>
                  <a:pt x="0" y="0"/>
                </a:moveTo>
                <a:cubicBezTo>
                  <a:pt x="1098149" y="-34708"/>
                  <a:pt x="2415720" y="137219"/>
                  <a:pt x="4679830" y="0"/>
                </a:cubicBezTo>
                <a:cubicBezTo>
                  <a:pt x="4813536" y="1174275"/>
                  <a:pt x="4515086" y="1289211"/>
                  <a:pt x="4679830" y="2515716"/>
                </a:cubicBezTo>
                <a:cubicBezTo>
                  <a:pt x="3303648" y="2438018"/>
                  <a:pt x="1570876" y="2675604"/>
                  <a:pt x="0" y="2515716"/>
                </a:cubicBezTo>
                <a:cubicBezTo>
                  <a:pt x="-83054" y="1326209"/>
                  <a:pt x="131073" y="1251279"/>
                  <a:pt x="0" y="0"/>
                </a:cubicBezTo>
                <a:close/>
              </a:path>
              <a:path w="4679830" h="2515716" stroke="0" extrusionOk="0">
                <a:moveTo>
                  <a:pt x="0" y="0"/>
                </a:moveTo>
                <a:cubicBezTo>
                  <a:pt x="664770" y="-84380"/>
                  <a:pt x="3276551" y="-103514"/>
                  <a:pt x="4679830" y="0"/>
                </a:cubicBezTo>
                <a:cubicBezTo>
                  <a:pt x="4538592" y="690594"/>
                  <a:pt x="4836976" y="1911578"/>
                  <a:pt x="4679830" y="2515716"/>
                </a:cubicBezTo>
                <a:cubicBezTo>
                  <a:pt x="3636594" y="2431288"/>
                  <a:pt x="1604634" y="2672928"/>
                  <a:pt x="0" y="2515716"/>
                </a:cubicBezTo>
                <a:cubicBezTo>
                  <a:pt x="-157288" y="2185528"/>
                  <a:pt x="-44654" y="1024617"/>
                  <a:pt x="0" y="0"/>
                </a:cubicBezTo>
                <a:close/>
              </a:path>
            </a:pathLst>
          </a:custGeom>
          <a:solidFill>
            <a:schemeClr val="bg1"/>
          </a:solidFill>
          <a:ln w="38100">
            <a:solidFill>
              <a:srgbClr val="1C6E6C"/>
            </a:solidFill>
            <a:prstDash val="sysDash"/>
            <a:extLst>
              <a:ext uri="{C807C97D-BFC1-408E-A445-0C87EB9F89A2}">
                <ask:lineSketchStyleProps xmlns:ask="http://schemas.microsoft.com/office/drawing/2018/sketchyshapes" xmlns="" sd="1439926363">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sz="3023" b="1" dirty="0">
                <a:solidFill>
                  <a:srgbClr val="0070C0"/>
                </a:solidFill>
                <a:latin typeface="Cambria" panose="02040503050406030204" pitchFamily="18" charset="0"/>
                <a:ea typeface="Cambria" panose="02040503050406030204" pitchFamily="18" charset="0"/>
              </a:rPr>
              <a:t>Ēkas</a:t>
            </a:r>
          </a:p>
          <a:p>
            <a:pPr algn="ctr"/>
            <a:r>
              <a:rPr lang="lv-LV" sz="1890" b="1" dirty="0">
                <a:solidFill>
                  <a:srgbClr val="747474"/>
                </a:solidFill>
                <a:latin typeface="Cambria" panose="02040503050406030204" pitchFamily="18" charset="0"/>
                <a:ea typeface="Cambria" panose="02040503050406030204" pitchFamily="18" charset="0"/>
              </a:rPr>
              <a:t>Energoefektivitāte</a:t>
            </a:r>
          </a:p>
          <a:p>
            <a:pPr algn="ctr"/>
            <a:r>
              <a:rPr lang="lv-LV" sz="1890" b="1" dirty="0">
                <a:solidFill>
                  <a:srgbClr val="747474"/>
                </a:solidFill>
                <a:latin typeface="Cambria" panose="02040503050406030204" pitchFamily="18" charset="0"/>
                <a:ea typeface="Cambria" panose="02040503050406030204" pitchFamily="18" charset="0"/>
              </a:rPr>
              <a:t>Renovācija</a:t>
            </a:r>
          </a:p>
          <a:p>
            <a:pPr algn="ctr"/>
            <a:r>
              <a:rPr lang="lv-LV" sz="1890" b="1" dirty="0">
                <a:solidFill>
                  <a:srgbClr val="747474"/>
                </a:solidFill>
                <a:latin typeface="Cambria" panose="02040503050406030204" pitchFamily="18" charset="0"/>
                <a:ea typeface="Cambria" panose="02040503050406030204" pitchFamily="18" charset="0"/>
              </a:rPr>
              <a:t>Tīra apkure &amp; dzesēšana</a:t>
            </a:r>
          </a:p>
          <a:p>
            <a:pPr algn="ctr"/>
            <a:r>
              <a:rPr lang="lv-LV" sz="1890" dirty="0">
                <a:solidFill>
                  <a:srgbClr val="747474"/>
                </a:solidFill>
                <a:latin typeface="Cambria" panose="02040503050406030204" pitchFamily="18" charset="0"/>
                <a:ea typeface="Cambria" panose="02040503050406030204" pitchFamily="18" charset="0"/>
                <a:cs typeface="Times New Roman" panose="02020603050405020304" pitchFamily="18" charset="0"/>
              </a:rPr>
              <a:t> </a:t>
            </a:r>
            <a:r>
              <a:rPr lang="lv-LV" sz="1890" b="1" dirty="0">
                <a:solidFill>
                  <a:srgbClr val="747474"/>
                </a:solidFill>
                <a:latin typeface="Cambria" panose="02040503050406030204" pitchFamily="18" charset="0"/>
                <a:ea typeface="Cambria" panose="02040503050406030204" pitchFamily="18" charset="0"/>
                <a:cs typeface="Times New Roman" panose="02020603050405020304" pitchFamily="18" charset="0"/>
              </a:rPr>
              <a:t>Informēšana, izglītošana, konsultācijas</a:t>
            </a:r>
          </a:p>
          <a:p>
            <a:r>
              <a:rPr lang="lv-LV" sz="1134" b="1" dirty="0">
                <a:solidFill>
                  <a:srgbClr val="155452"/>
                </a:solidFill>
                <a:latin typeface="Cambria" panose="02040503050406030204" pitchFamily="18" charset="0"/>
                <a:ea typeface="Cambria" panose="02040503050406030204" pitchFamily="18" charset="0"/>
              </a:rPr>
              <a:t> </a:t>
            </a:r>
          </a:p>
        </p:txBody>
      </p:sp>
      <p:sp>
        <p:nvSpPr>
          <p:cNvPr id="11" name="Rectangle 10">
            <a:extLst>
              <a:ext uri="{FF2B5EF4-FFF2-40B4-BE49-F238E27FC236}">
                <a16:creationId xmlns:a16="http://schemas.microsoft.com/office/drawing/2014/main" xmlns="" id="{45FE6B8F-B346-209D-4EF1-D7F296ACFA3F}"/>
              </a:ext>
            </a:extLst>
          </p:cNvPr>
          <p:cNvSpPr/>
          <p:nvPr/>
        </p:nvSpPr>
        <p:spPr>
          <a:xfrm>
            <a:off x="6703092" y="2011446"/>
            <a:ext cx="4131779" cy="2241923"/>
          </a:xfrm>
          <a:custGeom>
            <a:avLst/>
            <a:gdLst>
              <a:gd name="connsiteX0" fmla="*/ 0 w 4373217"/>
              <a:gd name="connsiteY0" fmla="*/ 0 h 2372928"/>
              <a:gd name="connsiteX1" fmla="*/ 4373217 w 4373217"/>
              <a:gd name="connsiteY1" fmla="*/ 0 h 2372928"/>
              <a:gd name="connsiteX2" fmla="*/ 4373217 w 4373217"/>
              <a:gd name="connsiteY2" fmla="*/ 2372928 h 2372928"/>
              <a:gd name="connsiteX3" fmla="*/ 0 w 4373217"/>
              <a:gd name="connsiteY3" fmla="*/ 2372928 h 2372928"/>
              <a:gd name="connsiteX4" fmla="*/ 0 w 4373217"/>
              <a:gd name="connsiteY4" fmla="*/ 0 h 237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17" h="2372928" fill="none" extrusionOk="0">
                <a:moveTo>
                  <a:pt x="0" y="0"/>
                </a:moveTo>
                <a:cubicBezTo>
                  <a:pt x="1084392" y="36296"/>
                  <a:pt x="2253387" y="-163520"/>
                  <a:pt x="4373217" y="0"/>
                </a:cubicBezTo>
                <a:cubicBezTo>
                  <a:pt x="4537307" y="396551"/>
                  <a:pt x="4365367" y="1851409"/>
                  <a:pt x="4373217" y="2372928"/>
                </a:cubicBezTo>
                <a:cubicBezTo>
                  <a:pt x="3046112" y="2311166"/>
                  <a:pt x="1144202" y="2518903"/>
                  <a:pt x="0" y="2372928"/>
                </a:cubicBezTo>
                <a:cubicBezTo>
                  <a:pt x="-48630" y="1737457"/>
                  <a:pt x="-116361" y="778382"/>
                  <a:pt x="0" y="0"/>
                </a:cubicBezTo>
                <a:close/>
              </a:path>
              <a:path w="4373217" h="2372928" stroke="0" extrusionOk="0">
                <a:moveTo>
                  <a:pt x="0" y="0"/>
                </a:moveTo>
                <a:cubicBezTo>
                  <a:pt x="1124081" y="46250"/>
                  <a:pt x="3449596" y="-82659"/>
                  <a:pt x="4373217" y="0"/>
                </a:cubicBezTo>
                <a:cubicBezTo>
                  <a:pt x="4467755" y="1068724"/>
                  <a:pt x="4454835" y="1260254"/>
                  <a:pt x="4373217" y="2372928"/>
                </a:cubicBezTo>
                <a:cubicBezTo>
                  <a:pt x="2917688" y="2435665"/>
                  <a:pt x="531756" y="2283153"/>
                  <a:pt x="0" y="2372928"/>
                </a:cubicBezTo>
                <a:cubicBezTo>
                  <a:pt x="76285" y="1409372"/>
                  <a:pt x="37777" y="455753"/>
                  <a:pt x="0" y="0"/>
                </a:cubicBezTo>
                <a:close/>
              </a:path>
            </a:pathLst>
          </a:custGeom>
          <a:solidFill>
            <a:schemeClr val="bg1"/>
          </a:solidFill>
          <a:ln w="38100">
            <a:solidFill>
              <a:srgbClr val="1C6E6C"/>
            </a:solidFill>
            <a:prstDash val="sysDash"/>
            <a:extLst>
              <a:ext uri="{C807C97D-BFC1-408E-A445-0C87EB9F89A2}">
                <ask:lineSketchStyleProps xmlns:ask="http://schemas.microsoft.com/office/drawing/2018/sketchyshapes" xmlns="" sd="2738528689">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sz="1890" b="1" dirty="0">
                <a:solidFill>
                  <a:srgbClr val="155452"/>
                </a:solidFill>
                <a:latin typeface="Cambria" panose="02040503050406030204" pitchFamily="18" charset="0"/>
                <a:ea typeface="Cambria" panose="02040503050406030204" pitchFamily="18" charset="0"/>
              </a:rPr>
              <a:t>   </a:t>
            </a:r>
          </a:p>
          <a:p>
            <a:pPr algn="ctr"/>
            <a:endParaRPr lang="lv-LV" sz="2268" b="1" dirty="0">
              <a:solidFill>
                <a:schemeClr val="accent2"/>
              </a:solidFill>
              <a:latin typeface="Cambria" panose="02040503050406030204" pitchFamily="18" charset="0"/>
              <a:ea typeface="Cambria" panose="02040503050406030204" pitchFamily="18" charset="0"/>
            </a:endParaRPr>
          </a:p>
          <a:p>
            <a:pPr algn="ctr"/>
            <a:r>
              <a:rPr lang="lv-LV" sz="2645" b="1" dirty="0">
                <a:solidFill>
                  <a:srgbClr val="0070C0"/>
                </a:solidFill>
                <a:latin typeface="Cambria" panose="02040503050406030204" pitchFamily="18" charset="0"/>
                <a:ea typeface="Cambria" panose="02040503050406030204" pitchFamily="18" charset="0"/>
              </a:rPr>
              <a:t>Transports </a:t>
            </a:r>
            <a:r>
              <a:rPr lang="lv-LV" sz="1890" b="1" dirty="0">
                <a:solidFill>
                  <a:srgbClr val="0070C0"/>
                </a:solidFill>
                <a:latin typeface="Cambria" panose="02040503050406030204" pitchFamily="18" charset="0"/>
                <a:ea typeface="Cambria" panose="02040503050406030204" pitchFamily="18" charset="0"/>
              </a:rPr>
              <a:t> </a:t>
            </a:r>
          </a:p>
          <a:p>
            <a:pPr algn="ctr"/>
            <a:r>
              <a:rPr lang="lv-LV" sz="1890" b="1" dirty="0">
                <a:solidFill>
                  <a:srgbClr val="747474"/>
                </a:solidFill>
                <a:latin typeface="Cambria" panose="02040503050406030204" pitchFamily="18" charset="0"/>
                <a:ea typeface="Cambria" panose="02040503050406030204" pitchFamily="18" charset="0"/>
              </a:rPr>
              <a:t>Nulles un zemu emisiju mobilitāte</a:t>
            </a:r>
          </a:p>
          <a:p>
            <a:pPr algn="ctr"/>
            <a:r>
              <a:rPr lang="lv-LV" sz="1890" b="1" dirty="0">
                <a:solidFill>
                  <a:srgbClr val="747474"/>
                </a:solidFill>
                <a:latin typeface="Cambria" panose="02040503050406030204" pitchFamily="18" charset="0"/>
                <a:ea typeface="Cambria" panose="02040503050406030204" pitchFamily="18" charset="0"/>
              </a:rPr>
              <a:t>Sabiedriskais transports</a:t>
            </a:r>
          </a:p>
          <a:p>
            <a:pPr algn="ctr"/>
            <a:r>
              <a:rPr lang="lv-LV" sz="1890" b="1" dirty="0">
                <a:solidFill>
                  <a:srgbClr val="747474"/>
                </a:solidFill>
                <a:latin typeface="Cambria" panose="02040503050406030204" pitchFamily="18" charset="0"/>
                <a:ea typeface="Cambria" panose="02040503050406030204" pitchFamily="18" charset="0"/>
              </a:rPr>
              <a:t>Koplietojama mobilitāte</a:t>
            </a:r>
          </a:p>
          <a:p>
            <a:pPr algn="ctr"/>
            <a:r>
              <a:rPr lang="lv-LV" sz="1890" b="1" dirty="0">
                <a:solidFill>
                  <a:srgbClr val="747474"/>
                </a:solidFill>
                <a:latin typeface="Cambria" panose="02040503050406030204" pitchFamily="18" charset="0"/>
                <a:ea typeface="Cambria" panose="02040503050406030204" pitchFamily="18" charset="0"/>
              </a:rPr>
              <a:t>Aktīvā mobilitāte</a:t>
            </a:r>
          </a:p>
          <a:p>
            <a:pPr algn="ctr"/>
            <a:r>
              <a:rPr lang="lv-LV" sz="1890" b="1" dirty="0">
                <a:solidFill>
                  <a:srgbClr val="747474"/>
                </a:solidFill>
                <a:latin typeface="Cambria" panose="02040503050406030204" pitchFamily="18" charset="0"/>
                <a:ea typeface="Cambria" panose="02040503050406030204" pitchFamily="18" charset="0"/>
                <a:cs typeface="Times New Roman" panose="02020603050405020304" pitchFamily="18" charset="0"/>
              </a:rPr>
              <a:t> Informēšana, izglītošana, konsultācijas</a:t>
            </a:r>
          </a:p>
          <a:p>
            <a:pPr algn="ctr"/>
            <a:endParaRPr lang="lv-LV" sz="1890" b="1" dirty="0">
              <a:solidFill>
                <a:srgbClr val="155452"/>
              </a:solidFill>
              <a:latin typeface="Cambria" panose="02040503050406030204" pitchFamily="18" charset="0"/>
              <a:ea typeface="Cambria" panose="02040503050406030204" pitchFamily="18" charset="0"/>
            </a:endParaRPr>
          </a:p>
          <a:p>
            <a:pPr algn="ctr"/>
            <a:endParaRPr lang="lv-LV" sz="1890" b="1" dirty="0">
              <a:solidFill>
                <a:schemeClr val="accent2"/>
              </a:solidFill>
              <a:latin typeface="Cambria" panose="02040503050406030204" pitchFamily="18" charset="0"/>
              <a:ea typeface="Cambria" panose="02040503050406030204" pitchFamily="18" charset="0"/>
            </a:endParaRPr>
          </a:p>
          <a:p>
            <a:pPr algn="ctr"/>
            <a:endParaRPr lang="lv-LV" sz="1890" b="1" dirty="0">
              <a:solidFill>
                <a:schemeClr val="accent2"/>
              </a:solidFill>
              <a:latin typeface="Cambria" panose="02040503050406030204" pitchFamily="18" charset="0"/>
              <a:ea typeface="Cambria" panose="02040503050406030204" pitchFamily="18" charset="0"/>
            </a:endParaRPr>
          </a:p>
        </p:txBody>
      </p:sp>
      <p:sp>
        <p:nvSpPr>
          <p:cNvPr id="13" name="Oval 12">
            <a:extLst>
              <a:ext uri="{FF2B5EF4-FFF2-40B4-BE49-F238E27FC236}">
                <a16:creationId xmlns:a16="http://schemas.microsoft.com/office/drawing/2014/main" xmlns="" id="{32B86096-F431-AB16-A1DE-2CC62A3FF326}"/>
              </a:ext>
            </a:extLst>
          </p:cNvPr>
          <p:cNvSpPr/>
          <p:nvPr/>
        </p:nvSpPr>
        <p:spPr>
          <a:xfrm>
            <a:off x="155467" y="1776892"/>
            <a:ext cx="1172886" cy="1118142"/>
          </a:xfrm>
          <a:custGeom>
            <a:avLst/>
            <a:gdLst>
              <a:gd name="connsiteX0" fmla="*/ 0 w 1241423"/>
              <a:gd name="connsiteY0" fmla="*/ 591740 h 1183480"/>
              <a:gd name="connsiteX1" fmla="*/ 620712 w 1241423"/>
              <a:gd name="connsiteY1" fmla="*/ 0 h 1183480"/>
              <a:gd name="connsiteX2" fmla="*/ 1241424 w 1241423"/>
              <a:gd name="connsiteY2" fmla="*/ 591740 h 1183480"/>
              <a:gd name="connsiteX3" fmla="*/ 620712 w 1241423"/>
              <a:gd name="connsiteY3" fmla="*/ 1183480 h 1183480"/>
              <a:gd name="connsiteX4" fmla="*/ 0 w 1241423"/>
              <a:gd name="connsiteY4" fmla="*/ 591740 h 1183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1423" h="1183480" fill="none" extrusionOk="0">
                <a:moveTo>
                  <a:pt x="0" y="591740"/>
                </a:moveTo>
                <a:cubicBezTo>
                  <a:pt x="43065" y="284361"/>
                  <a:pt x="323734" y="-19057"/>
                  <a:pt x="620712" y="0"/>
                </a:cubicBezTo>
                <a:cubicBezTo>
                  <a:pt x="937781" y="-30722"/>
                  <a:pt x="1281492" y="310887"/>
                  <a:pt x="1241424" y="591740"/>
                </a:cubicBezTo>
                <a:cubicBezTo>
                  <a:pt x="1301376" y="911703"/>
                  <a:pt x="962183" y="1188080"/>
                  <a:pt x="620712" y="1183480"/>
                </a:cubicBezTo>
                <a:cubicBezTo>
                  <a:pt x="290574" y="1225420"/>
                  <a:pt x="-15454" y="953545"/>
                  <a:pt x="0" y="591740"/>
                </a:cubicBezTo>
                <a:close/>
              </a:path>
              <a:path w="1241423" h="1183480" stroke="0" extrusionOk="0">
                <a:moveTo>
                  <a:pt x="0" y="591740"/>
                </a:moveTo>
                <a:cubicBezTo>
                  <a:pt x="4229" y="238267"/>
                  <a:pt x="279375" y="3851"/>
                  <a:pt x="620712" y="0"/>
                </a:cubicBezTo>
                <a:cubicBezTo>
                  <a:pt x="933502" y="53661"/>
                  <a:pt x="1273721" y="210339"/>
                  <a:pt x="1241424" y="591740"/>
                </a:cubicBezTo>
                <a:cubicBezTo>
                  <a:pt x="1245295" y="912492"/>
                  <a:pt x="978564" y="1133653"/>
                  <a:pt x="620712" y="1183480"/>
                </a:cubicBezTo>
                <a:cubicBezTo>
                  <a:pt x="309204" y="1207822"/>
                  <a:pt x="16713" y="940123"/>
                  <a:pt x="0" y="591740"/>
                </a:cubicBezTo>
                <a:close/>
              </a:path>
            </a:pathLst>
          </a:custGeom>
          <a:solidFill>
            <a:schemeClr val="bg1"/>
          </a:solidFill>
          <a:ln w="50800">
            <a:solidFill>
              <a:schemeClr val="accent2"/>
            </a:solidFill>
            <a:prstDash val="sysDash"/>
            <a:extLst>
              <a:ext uri="{C807C97D-BFC1-408E-A445-0C87EB9F89A2}">
                <ask:lineSketchStyleProps xmlns:ask="http://schemas.microsoft.com/office/drawing/2018/sketchyshapes" xmlns="" sd="3341447229">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23" dirty="0">
              <a:latin typeface="Cambria" panose="02040503050406030204" pitchFamily="18" charset="0"/>
              <a:ea typeface="Cambria" panose="02040503050406030204" pitchFamily="18" charset="0"/>
            </a:endParaRPr>
          </a:p>
        </p:txBody>
      </p:sp>
      <p:sp>
        <p:nvSpPr>
          <p:cNvPr id="14" name="Oval 13">
            <a:extLst>
              <a:ext uri="{FF2B5EF4-FFF2-40B4-BE49-F238E27FC236}">
                <a16:creationId xmlns:a16="http://schemas.microsoft.com/office/drawing/2014/main" xmlns="" id="{0586BBFA-B8A7-C464-1058-F34BB1193C95}"/>
              </a:ext>
            </a:extLst>
          </p:cNvPr>
          <p:cNvSpPr/>
          <p:nvPr/>
        </p:nvSpPr>
        <p:spPr>
          <a:xfrm>
            <a:off x="5677998" y="1749429"/>
            <a:ext cx="1172886" cy="1118142"/>
          </a:xfrm>
          <a:custGeom>
            <a:avLst/>
            <a:gdLst>
              <a:gd name="connsiteX0" fmla="*/ 0 w 1241423"/>
              <a:gd name="connsiteY0" fmla="*/ 591740 h 1183480"/>
              <a:gd name="connsiteX1" fmla="*/ 620712 w 1241423"/>
              <a:gd name="connsiteY1" fmla="*/ 0 h 1183480"/>
              <a:gd name="connsiteX2" fmla="*/ 1241424 w 1241423"/>
              <a:gd name="connsiteY2" fmla="*/ 591740 h 1183480"/>
              <a:gd name="connsiteX3" fmla="*/ 620712 w 1241423"/>
              <a:gd name="connsiteY3" fmla="*/ 1183480 h 1183480"/>
              <a:gd name="connsiteX4" fmla="*/ 0 w 1241423"/>
              <a:gd name="connsiteY4" fmla="*/ 591740 h 1183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1423" h="1183480" fill="none" extrusionOk="0">
                <a:moveTo>
                  <a:pt x="0" y="591740"/>
                </a:moveTo>
                <a:cubicBezTo>
                  <a:pt x="43065" y="284361"/>
                  <a:pt x="323734" y="-19057"/>
                  <a:pt x="620712" y="0"/>
                </a:cubicBezTo>
                <a:cubicBezTo>
                  <a:pt x="937781" y="-30722"/>
                  <a:pt x="1281492" y="310887"/>
                  <a:pt x="1241424" y="591740"/>
                </a:cubicBezTo>
                <a:cubicBezTo>
                  <a:pt x="1301376" y="911703"/>
                  <a:pt x="962183" y="1188080"/>
                  <a:pt x="620712" y="1183480"/>
                </a:cubicBezTo>
                <a:cubicBezTo>
                  <a:pt x="290574" y="1225420"/>
                  <a:pt x="-15454" y="953545"/>
                  <a:pt x="0" y="591740"/>
                </a:cubicBezTo>
                <a:close/>
              </a:path>
              <a:path w="1241423" h="1183480" stroke="0" extrusionOk="0">
                <a:moveTo>
                  <a:pt x="0" y="591740"/>
                </a:moveTo>
                <a:cubicBezTo>
                  <a:pt x="4229" y="238267"/>
                  <a:pt x="279375" y="3851"/>
                  <a:pt x="620712" y="0"/>
                </a:cubicBezTo>
                <a:cubicBezTo>
                  <a:pt x="933502" y="53661"/>
                  <a:pt x="1273721" y="210339"/>
                  <a:pt x="1241424" y="591740"/>
                </a:cubicBezTo>
                <a:cubicBezTo>
                  <a:pt x="1245295" y="912492"/>
                  <a:pt x="978564" y="1133653"/>
                  <a:pt x="620712" y="1183480"/>
                </a:cubicBezTo>
                <a:cubicBezTo>
                  <a:pt x="309204" y="1207822"/>
                  <a:pt x="16713" y="940123"/>
                  <a:pt x="0" y="591740"/>
                </a:cubicBezTo>
                <a:close/>
              </a:path>
            </a:pathLst>
          </a:custGeom>
          <a:solidFill>
            <a:schemeClr val="bg1"/>
          </a:solidFill>
          <a:ln w="50800">
            <a:solidFill>
              <a:schemeClr val="accent2"/>
            </a:solidFill>
            <a:prstDash val="sysDash"/>
            <a:extLst>
              <a:ext uri="{C807C97D-BFC1-408E-A445-0C87EB9F89A2}">
                <ask:lineSketchStyleProps xmlns:ask="http://schemas.microsoft.com/office/drawing/2018/sketchyshapes" xmlns="" sd="3341447229">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23" dirty="0">
              <a:latin typeface="Cambria" panose="02040503050406030204" pitchFamily="18" charset="0"/>
              <a:ea typeface="Cambria" panose="02040503050406030204" pitchFamily="18" charset="0"/>
            </a:endParaRPr>
          </a:p>
        </p:txBody>
      </p:sp>
      <p:pic>
        <p:nvPicPr>
          <p:cNvPr id="18" name="Graphic 17" descr="Bus outline">
            <a:extLst>
              <a:ext uri="{FF2B5EF4-FFF2-40B4-BE49-F238E27FC236}">
                <a16:creationId xmlns:a16="http://schemas.microsoft.com/office/drawing/2014/main" xmlns="" id="{B02EC396-6E31-BADE-5CCA-A4034DBC2452}"/>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870324" y="1876541"/>
            <a:ext cx="863918" cy="863918"/>
          </a:xfrm>
          <a:prstGeom prst="rect">
            <a:avLst/>
          </a:prstGeom>
        </p:spPr>
      </p:pic>
      <p:sp>
        <p:nvSpPr>
          <p:cNvPr id="22" name="Rectangle 21">
            <a:extLst>
              <a:ext uri="{FF2B5EF4-FFF2-40B4-BE49-F238E27FC236}">
                <a16:creationId xmlns:a16="http://schemas.microsoft.com/office/drawing/2014/main" xmlns="" id="{5AF17F96-1A88-B704-289B-44D169909AAD}"/>
              </a:ext>
            </a:extLst>
          </p:cNvPr>
          <p:cNvSpPr/>
          <p:nvPr/>
        </p:nvSpPr>
        <p:spPr>
          <a:xfrm>
            <a:off x="4210571" y="4893354"/>
            <a:ext cx="5766622" cy="940074"/>
          </a:xfrm>
          <a:custGeom>
            <a:avLst/>
            <a:gdLst>
              <a:gd name="connsiteX0" fmla="*/ 0 w 6103591"/>
              <a:gd name="connsiteY0" fmla="*/ 0 h 995007"/>
              <a:gd name="connsiteX1" fmla="*/ 6103591 w 6103591"/>
              <a:gd name="connsiteY1" fmla="*/ 0 h 995007"/>
              <a:gd name="connsiteX2" fmla="*/ 6103591 w 6103591"/>
              <a:gd name="connsiteY2" fmla="*/ 995007 h 995007"/>
              <a:gd name="connsiteX3" fmla="*/ 0 w 6103591"/>
              <a:gd name="connsiteY3" fmla="*/ 995007 h 995007"/>
              <a:gd name="connsiteX4" fmla="*/ 0 w 6103591"/>
              <a:gd name="connsiteY4" fmla="*/ 0 h 995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3591" h="995007" fill="none" extrusionOk="0">
                <a:moveTo>
                  <a:pt x="0" y="0"/>
                </a:moveTo>
                <a:cubicBezTo>
                  <a:pt x="1122396" y="36296"/>
                  <a:pt x="3713518" y="-163520"/>
                  <a:pt x="6103591" y="0"/>
                </a:cubicBezTo>
                <a:cubicBezTo>
                  <a:pt x="6161411" y="249057"/>
                  <a:pt x="6085265" y="885722"/>
                  <a:pt x="6103591" y="995007"/>
                </a:cubicBezTo>
                <a:cubicBezTo>
                  <a:pt x="4448069" y="933245"/>
                  <a:pt x="735583" y="1140982"/>
                  <a:pt x="0" y="995007"/>
                </a:cubicBezTo>
                <a:cubicBezTo>
                  <a:pt x="50509" y="858114"/>
                  <a:pt x="-36531" y="175492"/>
                  <a:pt x="0" y="0"/>
                </a:cubicBezTo>
                <a:close/>
              </a:path>
              <a:path w="6103591" h="995007" stroke="0" extrusionOk="0">
                <a:moveTo>
                  <a:pt x="0" y="0"/>
                </a:moveTo>
                <a:cubicBezTo>
                  <a:pt x="2033200" y="46250"/>
                  <a:pt x="4270727" y="-82659"/>
                  <a:pt x="6103591" y="0"/>
                </a:cubicBezTo>
                <a:cubicBezTo>
                  <a:pt x="6040342" y="379182"/>
                  <a:pt x="6114690" y="743238"/>
                  <a:pt x="6103591" y="995007"/>
                </a:cubicBezTo>
                <a:cubicBezTo>
                  <a:pt x="5368645" y="1057744"/>
                  <a:pt x="2371367" y="905232"/>
                  <a:pt x="0" y="995007"/>
                </a:cubicBezTo>
                <a:cubicBezTo>
                  <a:pt x="-21467" y="629164"/>
                  <a:pt x="55294" y="102767"/>
                  <a:pt x="0" y="0"/>
                </a:cubicBezTo>
                <a:close/>
              </a:path>
            </a:pathLst>
          </a:custGeom>
          <a:solidFill>
            <a:schemeClr val="bg1"/>
          </a:solidFill>
          <a:ln w="38100">
            <a:solidFill>
              <a:srgbClr val="1C6E6C"/>
            </a:solidFill>
            <a:prstDash val="sysDash"/>
            <a:extLst>
              <a:ext uri="{C807C97D-BFC1-408E-A445-0C87EB9F89A2}">
                <ask:lineSketchStyleProps xmlns:ask="http://schemas.microsoft.com/office/drawing/2018/sketchyshapes" xmlns="" sd="2738528689">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sz="1890" b="1" dirty="0">
                <a:solidFill>
                  <a:srgbClr val="155452"/>
                </a:solidFill>
                <a:latin typeface="Cambria" panose="02040503050406030204" pitchFamily="18" charset="0"/>
                <a:ea typeface="Cambria" panose="02040503050406030204" pitchFamily="18" charset="0"/>
              </a:rPr>
              <a:t>   </a:t>
            </a:r>
          </a:p>
          <a:p>
            <a:pPr algn="ctr"/>
            <a:endParaRPr lang="lv-LV" sz="2268" b="1" dirty="0">
              <a:solidFill>
                <a:schemeClr val="accent2"/>
              </a:solidFill>
              <a:latin typeface="Cambria" panose="02040503050406030204" pitchFamily="18" charset="0"/>
              <a:ea typeface="Cambria" panose="02040503050406030204" pitchFamily="18" charset="0"/>
            </a:endParaRPr>
          </a:p>
          <a:p>
            <a:pPr algn="ctr"/>
            <a:r>
              <a:rPr lang="en-US" sz="2645" b="1" dirty="0" err="1">
                <a:solidFill>
                  <a:srgbClr val="0070C0"/>
                </a:solidFill>
                <a:latin typeface="Cambria" panose="02040503050406030204" pitchFamily="18" charset="0"/>
                <a:ea typeface="Cambria" panose="02040503050406030204" pitchFamily="18" charset="0"/>
              </a:rPr>
              <a:t>Pagaidu</a:t>
            </a:r>
            <a:r>
              <a:rPr lang="en-US" sz="2645" b="1" dirty="0">
                <a:solidFill>
                  <a:srgbClr val="0070C0"/>
                </a:solidFill>
                <a:latin typeface="Cambria" panose="02040503050406030204" pitchFamily="18" charset="0"/>
                <a:ea typeface="Cambria" panose="02040503050406030204" pitchFamily="18" charset="0"/>
              </a:rPr>
              <a:t> t</a:t>
            </a:r>
            <a:r>
              <a:rPr lang="lv-LV" sz="2645" b="1" dirty="0" err="1">
                <a:solidFill>
                  <a:srgbClr val="0070C0"/>
                </a:solidFill>
                <a:latin typeface="Cambria" panose="02040503050406030204" pitchFamily="18" charset="0"/>
                <a:ea typeface="Cambria" panose="02040503050406030204" pitchFamily="18" charset="0"/>
              </a:rPr>
              <a:t>iešais</a:t>
            </a:r>
            <a:r>
              <a:rPr lang="lv-LV" sz="2645" b="1" dirty="0">
                <a:solidFill>
                  <a:srgbClr val="0070C0"/>
                </a:solidFill>
                <a:latin typeface="Cambria" panose="02040503050406030204" pitchFamily="18" charset="0"/>
                <a:ea typeface="Cambria" panose="02040503050406030204" pitchFamily="18" charset="0"/>
              </a:rPr>
              <a:t> ienākumu atbalsts </a:t>
            </a:r>
            <a:r>
              <a:rPr lang="lv-LV" sz="1890" b="1" dirty="0">
                <a:solidFill>
                  <a:srgbClr val="0070C0"/>
                </a:solidFill>
                <a:latin typeface="Cambria" panose="02040503050406030204" pitchFamily="18" charset="0"/>
                <a:ea typeface="Cambria" panose="02040503050406030204" pitchFamily="18" charset="0"/>
              </a:rPr>
              <a:t> </a:t>
            </a:r>
          </a:p>
          <a:p>
            <a:pPr algn="ctr"/>
            <a:r>
              <a:rPr lang="lv-LV" sz="1890" b="1" dirty="0">
                <a:solidFill>
                  <a:srgbClr val="747474"/>
                </a:solidFill>
                <a:latin typeface="Cambria" panose="02040503050406030204" pitchFamily="18" charset="0"/>
                <a:ea typeface="Cambria" panose="02040503050406030204" pitchFamily="18" charset="0"/>
              </a:rPr>
              <a:t>ETS2 radītās ietekmes tieša kompensācija</a:t>
            </a:r>
          </a:p>
          <a:p>
            <a:pPr algn="ctr"/>
            <a:endParaRPr lang="lv-LV" sz="1890" b="1" dirty="0">
              <a:solidFill>
                <a:schemeClr val="accent2"/>
              </a:solidFill>
              <a:latin typeface="Cambria" panose="02040503050406030204" pitchFamily="18" charset="0"/>
              <a:ea typeface="Cambria" panose="02040503050406030204" pitchFamily="18" charset="0"/>
            </a:endParaRPr>
          </a:p>
          <a:p>
            <a:pPr algn="ctr"/>
            <a:endParaRPr lang="lv-LV" sz="1890" b="1" dirty="0">
              <a:solidFill>
                <a:schemeClr val="accent2"/>
              </a:solidFill>
              <a:latin typeface="Cambria" panose="02040503050406030204" pitchFamily="18" charset="0"/>
              <a:ea typeface="Cambria" panose="02040503050406030204" pitchFamily="18" charset="0"/>
            </a:endParaRPr>
          </a:p>
        </p:txBody>
      </p:sp>
      <p:sp>
        <p:nvSpPr>
          <p:cNvPr id="23" name="Oval 22">
            <a:extLst>
              <a:ext uri="{FF2B5EF4-FFF2-40B4-BE49-F238E27FC236}">
                <a16:creationId xmlns:a16="http://schemas.microsoft.com/office/drawing/2014/main" xmlns="" id="{A9918F06-DEF4-057C-6ACF-7751C33C56C7}"/>
              </a:ext>
            </a:extLst>
          </p:cNvPr>
          <p:cNvSpPr/>
          <p:nvPr/>
        </p:nvSpPr>
        <p:spPr>
          <a:xfrm>
            <a:off x="3172715" y="4567239"/>
            <a:ext cx="1172886" cy="1118142"/>
          </a:xfrm>
          <a:custGeom>
            <a:avLst/>
            <a:gdLst>
              <a:gd name="connsiteX0" fmla="*/ 0 w 1241423"/>
              <a:gd name="connsiteY0" fmla="*/ 591740 h 1183480"/>
              <a:gd name="connsiteX1" fmla="*/ 620712 w 1241423"/>
              <a:gd name="connsiteY1" fmla="*/ 0 h 1183480"/>
              <a:gd name="connsiteX2" fmla="*/ 1241424 w 1241423"/>
              <a:gd name="connsiteY2" fmla="*/ 591740 h 1183480"/>
              <a:gd name="connsiteX3" fmla="*/ 620712 w 1241423"/>
              <a:gd name="connsiteY3" fmla="*/ 1183480 h 1183480"/>
              <a:gd name="connsiteX4" fmla="*/ 0 w 1241423"/>
              <a:gd name="connsiteY4" fmla="*/ 591740 h 1183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1423" h="1183480" fill="none" extrusionOk="0">
                <a:moveTo>
                  <a:pt x="0" y="591740"/>
                </a:moveTo>
                <a:cubicBezTo>
                  <a:pt x="43065" y="284361"/>
                  <a:pt x="323734" y="-19057"/>
                  <a:pt x="620712" y="0"/>
                </a:cubicBezTo>
                <a:cubicBezTo>
                  <a:pt x="937781" y="-30722"/>
                  <a:pt x="1281492" y="310887"/>
                  <a:pt x="1241424" y="591740"/>
                </a:cubicBezTo>
                <a:cubicBezTo>
                  <a:pt x="1301376" y="911703"/>
                  <a:pt x="962183" y="1188080"/>
                  <a:pt x="620712" y="1183480"/>
                </a:cubicBezTo>
                <a:cubicBezTo>
                  <a:pt x="290574" y="1225420"/>
                  <a:pt x="-15454" y="953545"/>
                  <a:pt x="0" y="591740"/>
                </a:cubicBezTo>
                <a:close/>
              </a:path>
              <a:path w="1241423" h="1183480" stroke="0" extrusionOk="0">
                <a:moveTo>
                  <a:pt x="0" y="591740"/>
                </a:moveTo>
                <a:cubicBezTo>
                  <a:pt x="4229" y="238267"/>
                  <a:pt x="279375" y="3851"/>
                  <a:pt x="620712" y="0"/>
                </a:cubicBezTo>
                <a:cubicBezTo>
                  <a:pt x="933502" y="53661"/>
                  <a:pt x="1273721" y="210339"/>
                  <a:pt x="1241424" y="591740"/>
                </a:cubicBezTo>
                <a:cubicBezTo>
                  <a:pt x="1245295" y="912492"/>
                  <a:pt x="978564" y="1133653"/>
                  <a:pt x="620712" y="1183480"/>
                </a:cubicBezTo>
                <a:cubicBezTo>
                  <a:pt x="309204" y="1207822"/>
                  <a:pt x="16713" y="940123"/>
                  <a:pt x="0" y="591740"/>
                </a:cubicBezTo>
                <a:close/>
              </a:path>
            </a:pathLst>
          </a:custGeom>
          <a:solidFill>
            <a:schemeClr val="bg1"/>
          </a:solidFill>
          <a:ln w="50800">
            <a:solidFill>
              <a:schemeClr val="accent2"/>
            </a:solidFill>
            <a:prstDash val="sysDash"/>
            <a:extLst>
              <a:ext uri="{C807C97D-BFC1-408E-A445-0C87EB9F89A2}">
                <ask:lineSketchStyleProps xmlns:ask="http://schemas.microsoft.com/office/drawing/2018/sketchyshapes" xmlns="" sd="3341447229">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23" dirty="0">
              <a:solidFill>
                <a:srgbClr val="92D050"/>
              </a:solidFill>
              <a:latin typeface="Cambria" panose="02040503050406030204" pitchFamily="18" charset="0"/>
              <a:ea typeface="Cambria" panose="02040503050406030204" pitchFamily="18" charset="0"/>
            </a:endParaRPr>
          </a:p>
        </p:txBody>
      </p:sp>
      <p:pic>
        <p:nvPicPr>
          <p:cNvPr id="24" name="Graphic 23" descr="Coins outline">
            <a:extLst>
              <a:ext uri="{FF2B5EF4-FFF2-40B4-BE49-F238E27FC236}">
                <a16:creationId xmlns:a16="http://schemas.microsoft.com/office/drawing/2014/main" xmlns="" id="{54FA70D3-6844-7159-C457-133463492336}"/>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3446493" y="4772208"/>
            <a:ext cx="708204" cy="708204"/>
          </a:xfrm>
          <a:prstGeom prst="rect">
            <a:avLst/>
          </a:prstGeom>
        </p:spPr>
      </p:pic>
      <p:pic>
        <p:nvPicPr>
          <p:cNvPr id="31" name="Picture 30" descr="A flag with stars in the center&#10;&#10;AI-generated content may be incorrect.">
            <a:extLst>
              <a:ext uri="{FF2B5EF4-FFF2-40B4-BE49-F238E27FC236}">
                <a16:creationId xmlns:a16="http://schemas.microsoft.com/office/drawing/2014/main" xmlns="" id="{B85F2CA2-5BA5-5831-E9C4-F359E6E228FE}"/>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xmlns="" r:id="rId8"/>
              </a:ext>
            </a:extLst>
          </a:blip>
          <a:stretch>
            <a:fillRect/>
          </a:stretch>
        </p:blipFill>
        <p:spPr>
          <a:xfrm>
            <a:off x="9575032" y="322371"/>
            <a:ext cx="1424019" cy="940075"/>
          </a:xfrm>
          <a:prstGeom prst="rect">
            <a:avLst/>
          </a:prstGeom>
        </p:spPr>
      </p:pic>
      <p:pic>
        <p:nvPicPr>
          <p:cNvPr id="16" name="Graphic 15" descr="Home outline">
            <a:extLst>
              <a:ext uri="{FF2B5EF4-FFF2-40B4-BE49-F238E27FC236}">
                <a16:creationId xmlns:a16="http://schemas.microsoft.com/office/drawing/2014/main" xmlns="" id="{3CF0C2B9-6B85-4809-68A9-590F83A6A2E0}"/>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275973" y="1846213"/>
            <a:ext cx="863918" cy="863918"/>
          </a:xfrm>
          <a:prstGeom prst="rect">
            <a:avLst/>
          </a:prstGeom>
        </p:spPr>
      </p:pic>
    </p:spTree>
    <p:extLst>
      <p:ext uri="{BB962C8B-B14F-4D97-AF65-F5344CB8AC3E}">
        <p14:creationId xmlns:p14="http://schemas.microsoft.com/office/powerpoint/2010/main" val="38064244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C77EE3B-E69E-CB4C-A081-0CA8B08BAE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xmlns="" id="{4B6E1696-F269-334D-49D0-F90A863A6C76}"/>
              </a:ext>
            </a:extLst>
          </p:cNvPr>
          <p:cNvSpPr>
            <a:spLocks noGrp="1"/>
          </p:cNvSpPr>
          <p:nvPr>
            <p:ph type="title"/>
          </p:nvPr>
        </p:nvSpPr>
        <p:spPr>
          <a:xfrm>
            <a:off x="1517193" y="266840"/>
            <a:ext cx="7623859" cy="1252381"/>
          </a:xfrm>
        </p:spPr>
        <p:txBody>
          <a:bodyPr>
            <a:normAutofit/>
          </a:bodyPr>
          <a:lstStyle/>
          <a:p>
            <a:pPr algn="ctr"/>
            <a:r>
              <a:rPr lang="lv-LV" sz="3968" b="1" cap="all" dirty="0">
                <a:solidFill>
                  <a:srgbClr val="155452"/>
                </a:solidFill>
                <a:latin typeface="Cambria" panose="02040503050406030204" pitchFamily="18" charset="0"/>
                <a:ea typeface="Cambria" panose="02040503050406030204" pitchFamily="18" charset="0"/>
              </a:rPr>
              <a:t>Potenciālie pasākumi </a:t>
            </a:r>
            <a:r>
              <a:rPr lang="lv-LV" sz="3968" b="1" cap="all" dirty="0">
                <a:solidFill>
                  <a:srgbClr val="E97132"/>
                </a:solidFill>
                <a:latin typeface="Cambria" panose="02040503050406030204" pitchFamily="18" charset="0"/>
                <a:ea typeface="Cambria" panose="02040503050406030204" pitchFamily="18" charset="0"/>
              </a:rPr>
              <a:t>Latvijā</a:t>
            </a:r>
            <a:endParaRPr lang="lv-LV" b="1" cap="all" noProof="0" dirty="0">
              <a:solidFill>
                <a:srgbClr val="E97132"/>
              </a:solidFill>
              <a:latin typeface="Cambria" panose="02040503050406030204" pitchFamily="18" charset="0"/>
              <a:ea typeface="Cambria" panose="02040503050406030204" pitchFamily="18" charset="0"/>
              <a:cs typeface="Tahoma" panose="020B0604030504040204" pitchFamily="34" charset="0"/>
            </a:endParaRPr>
          </a:p>
        </p:txBody>
      </p:sp>
      <p:cxnSp>
        <p:nvCxnSpPr>
          <p:cNvPr id="5" name="Straight Connector 4">
            <a:extLst>
              <a:ext uri="{FF2B5EF4-FFF2-40B4-BE49-F238E27FC236}">
                <a16:creationId xmlns:a16="http://schemas.microsoft.com/office/drawing/2014/main" xmlns="" id="{ECEDD115-4907-1188-EF76-76AEC048472D}"/>
              </a:ext>
            </a:extLst>
          </p:cNvPr>
          <p:cNvCxnSpPr/>
          <p:nvPr/>
        </p:nvCxnSpPr>
        <p:spPr>
          <a:xfrm>
            <a:off x="0" y="925896"/>
            <a:ext cx="1139891" cy="0"/>
          </a:xfrm>
          <a:prstGeom prst="line">
            <a:avLst/>
          </a:prstGeom>
          <a:ln w="101600">
            <a:solidFill>
              <a:srgbClr val="155452"/>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xmlns="" id="{F41436D6-4B63-45DA-0D15-A3A6BD1BB570}"/>
              </a:ext>
            </a:extLst>
          </p:cNvPr>
          <p:cNvSpPr/>
          <p:nvPr/>
        </p:nvSpPr>
        <p:spPr>
          <a:xfrm>
            <a:off x="1115893" y="792408"/>
            <a:ext cx="239977" cy="266968"/>
          </a:xfrm>
          <a:custGeom>
            <a:avLst/>
            <a:gdLst>
              <a:gd name="connsiteX0" fmla="*/ 0 w 254000"/>
              <a:gd name="connsiteY0" fmla="*/ 141284 h 282568"/>
              <a:gd name="connsiteX1" fmla="*/ 127000 w 254000"/>
              <a:gd name="connsiteY1" fmla="*/ 0 h 282568"/>
              <a:gd name="connsiteX2" fmla="*/ 254000 w 254000"/>
              <a:gd name="connsiteY2" fmla="*/ 141284 h 282568"/>
              <a:gd name="connsiteX3" fmla="*/ 127000 w 254000"/>
              <a:gd name="connsiteY3" fmla="*/ 282568 h 282568"/>
              <a:gd name="connsiteX4" fmla="*/ 0 w 254000"/>
              <a:gd name="connsiteY4" fmla="*/ 141284 h 282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 h="282568" fill="none" extrusionOk="0">
                <a:moveTo>
                  <a:pt x="0" y="141284"/>
                </a:moveTo>
                <a:cubicBezTo>
                  <a:pt x="13659" y="64875"/>
                  <a:pt x="60301" y="-7081"/>
                  <a:pt x="127000" y="0"/>
                </a:cubicBezTo>
                <a:cubicBezTo>
                  <a:pt x="189339" y="-1195"/>
                  <a:pt x="250819" y="66250"/>
                  <a:pt x="254000" y="141284"/>
                </a:cubicBezTo>
                <a:cubicBezTo>
                  <a:pt x="252723" y="207135"/>
                  <a:pt x="191850" y="289919"/>
                  <a:pt x="127000" y="282568"/>
                </a:cubicBezTo>
                <a:cubicBezTo>
                  <a:pt x="58675" y="283584"/>
                  <a:pt x="12355" y="222284"/>
                  <a:pt x="0" y="141284"/>
                </a:cubicBezTo>
                <a:close/>
              </a:path>
              <a:path w="254000" h="282568" stroke="0" extrusionOk="0">
                <a:moveTo>
                  <a:pt x="0" y="141284"/>
                </a:moveTo>
                <a:cubicBezTo>
                  <a:pt x="-10176" y="56978"/>
                  <a:pt x="46439" y="3911"/>
                  <a:pt x="127000" y="0"/>
                </a:cubicBezTo>
                <a:cubicBezTo>
                  <a:pt x="199648" y="528"/>
                  <a:pt x="249002" y="63414"/>
                  <a:pt x="254000" y="141284"/>
                </a:cubicBezTo>
                <a:cubicBezTo>
                  <a:pt x="245111" y="227994"/>
                  <a:pt x="195952" y="289135"/>
                  <a:pt x="127000" y="282568"/>
                </a:cubicBezTo>
                <a:cubicBezTo>
                  <a:pt x="48056" y="277751"/>
                  <a:pt x="11469" y="224793"/>
                  <a:pt x="0" y="141284"/>
                </a:cubicBezTo>
                <a:close/>
              </a:path>
            </a:pathLst>
          </a:custGeom>
          <a:solidFill>
            <a:srgbClr val="FF7900"/>
          </a:solidFill>
          <a:ln w="50800">
            <a:solidFill>
              <a:srgbClr val="155452"/>
            </a:solidFill>
            <a:extLst>
              <a:ext uri="{C807C97D-BFC1-408E-A445-0C87EB9F89A2}">
                <ask:lineSketchStyleProps xmlns:ask="http://schemas.microsoft.com/office/drawing/2018/sketchyshapes" xmlns="" sd="1219033472">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23" dirty="0">
              <a:latin typeface="Cambria" panose="02040503050406030204" pitchFamily="18" charset="0"/>
              <a:ea typeface="Cambria" panose="02040503050406030204" pitchFamily="18" charset="0"/>
            </a:endParaRPr>
          </a:p>
        </p:txBody>
      </p:sp>
      <p:sp>
        <p:nvSpPr>
          <p:cNvPr id="4" name="Rectangle 3">
            <a:extLst>
              <a:ext uri="{FF2B5EF4-FFF2-40B4-BE49-F238E27FC236}">
                <a16:creationId xmlns:a16="http://schemas.microsoft.com/office/drawing/2014/main" xmlns="" id="{6107A39C-9400-0920-2D53-8784D8D9B371}"/>
              </a:ext>
            </a:extLst>
          </p:cNvPr>
          <p:cNvSpPr/>
          <p:nvPr/>
        </p:nvSpPr>
        <p:spPr>
          <a:xfrm>
            <a:off x="1294376" y="1556921"/>
            <a:ext cx="4421464" cy="2932692"/>
          </a:xfrm>
          <a:custGeom>
            <a:avLst/>
            <a:gdLst>
              <a:gd name="connsiteX0" fmla="*/ 0 w 4679830"/>
              <a:gd name="connsiteY0" fmla="*/ 0 h 3104062"/>
              <a:gd name="connsiteX1" fmla="*/ 4679830 w 4679830"/>
              <a:gd name="connsiteY1" fmla="*/ 0 h 3104062"/>
              <a:gd name="connsiteX2" fmla="*/ 4679830 w 4679830"/>
              <a:gd name="connsiteY2" fmla="*/ 3104062 h 3104062"/>
              <a:gd name="connsiteX3" fmla="*/ 0 w 4679830"/>
              <a:gd name="connsiteY3" fmla="*/ 3104062 h 3104062"/>
              <a:gd name="connsiteX4" fmla="*/ 0 w 4679830"/>
              <a:gd name="connsiteY4" fmla="*/ 0 h 3104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9830" h="3104062" fill="none" extrusionOk="0">
                <a:moveTo>
                  <a:pt x="0" y="0"/>
                </a:moveTo>
                <a:cubicBezTo>
                  <a:pt x="1098149" y="-34708"/>
                  <a:pt x="2415720" y="137219"/>
                  <a:pt x="4679830" y="0"/>
                </a:cubicBezTo>
                <a:cubicBezTo>
                  <a:pt x="4813536" y="652062"/>
                  <a:pt x="4515086" y="2485693"/>
                  <a:pt x="4679830" y="3104062"/>
                </a:cubicBezTo>
                <a:cubicBezTo>
                  <a:pt x="3303648" y="3026364"/>
                  <a:pt x="1570876" y="3263950"/>
                  <a:pt x="0" y="3104062"/>
                </a:cubicBezTo>
                <a:cubicBezTo>
                  <a:pt x="-83054" y="1868504"/>
                  <a:pt x="131073" y="1001262"/>
                  <a:pt x="0" y="0"/>
                </a:cubicBezTo>
                <a:close/>
              </a:path>
              <a:path w="4679830" h="3104062" stroke="0" extrusionOk="0">
                <a:moveTo>
                  <a:pt x="0" y="0"/>
                </a:moveTo>
                <a:cubicBezTo>
                  <a:pt x="664770" y="-84380"/>
                  <a:pt x="3276551" y="-103514"/>
                  <a:pt x="4679830" y="0"/>
                </a:cubicBezTo>
                <a:cubicBezTo>
                  <a:pt x="4538592" y="1071063"/>
                  <a:pt x="4836976" y="1613463"/>
                  <a:pt x="4679830" y="3104062"/>
                </a:cubicBezTo>
                <a:cubicBezTo>
                  <a:pt x="3636594" y="3019634"/>
                  <a:pt x="1604634" y="3261274"/>
                  <a:pt x="0" y="3104062"/>
                </a:cubicBezTo>
                <a:cubicBezTo>
                  <a:pt x="-157288" y="2690320"/>
                  <a:pt x="-44654" y="570050"/>
                  <a:pt x="0" y="0"/>
                </a:cubicBezTo>
                <a:close/>
              </a:path>
            </a:pathLst>
          </a:custGeom>
          <a:solidFill>
            <a:schemeClr val="bg1"/>
          </a:solidFill>
          <a:ln w="38100">
            <a:solidFill>
              <a:srgbClr val="1C6E6C"/>
            </a:solidFill>
            <a:prstDash val="sysDash"/>
            <a:extLst>
              <a:ext uri="{C807C97D-BFC1-408E-A445-0C87EB9F89A2}">
                <ask:lineSketchStyleProps xmlns:ask="http://schemas.microsoft.com/office/drawing/2018/sketchyshapes" xmlns="" sd="1439926363">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340471" algn="ctr"/>
            <a:r>
              <a:rPr lang="lv-LV" sz="3023" b="1" dirty="0">
                <a:solidFill>
                  <a:schemeClr val="accent2"/>
                </a:solidFill>
                <a:latin typeface="Cambria" panose="02040503050406030204" pitchFamily="18" charset="0"/>
                <a:ea typeface="Cambria" panose="02040503050406030204" pitchFamily="18" charset="0"/>
              </a:rPr>
              <a:t>Ēkas</a:t>
            </a:r>
          </a:p>
          <a:p>
            <a:pPr marL="323972" indent="-323972">
              <a:buFont typeface="Wingdings" panose="05000000000000000000" pitchFamily="2" charset="2"/>
              <a:buChar char="ü"/>
            </a:pPr>
            <a:r>
              <a:rPr lang="lv-LV" sz="1890" dirty="0">
                <a:solidFill>
                  <a:srgbClr val="155452"/>
                </a:solidFill>
                <a:latin typeface="Cambria" panose="02040503050406030204" pitchFamily="18" charset="0"/>
                <a:ea typeface="Cambria" panose="02040503050406030204" pitchFamily="18" charset="0"/>
              </a:rPr>
              <a:t>100% ēku renovāciju aizdevuma segums</a:t>
            </a:r>
          </a:p>
          <a:p>
            <a:pPr marL="323972" indent="-323972">
              <a:buFont typeface="Wingdings" panose="05000000000000000000" pitchFamily="2" charset="2"/>
              <a:buChar char="ü"/>
            </a:pPr>
            <a:r>
              <a:rPr lang="lv-LV" sz="1890" dirty="0">
                <a:solidFill>
                  <a:srgbClr val="155452"/>
                </a:solidFill>
                <a:latin typeface="Cambria" panose="02040503050406030204" pitchFamily="18" charset="0"/>
                <a:ea typeface="Cambria" panose="02040503050406030204" pitchFamily="18" charset="0"/>
              </a:rPr>
              <a:t>Energoefektivitātes uzlabošana (daudzdzīvokļu un privātmājas, mikrouzņēmumi)</a:t>
            </a:r>
          </a:p>
          <a:p>
            <a:pPr marL="323972" indent="-323972">
              <a:buFont typeface="Wingdings" panose="05000000000000000000" pitchFamily="2" charset="2"/>
              <a:buChar char="ü"/>
            </a:pPr>
            <a:r>
              <a:rPr lang="lv-LV" sz="1890" dirty="0" err="1">
                <a:solidFill>
                  <a:srgbClr val="155452"/>
                </a:solidFill>
                <a:latin typeface="Cambria" panose="02040503050406030204" pitchFamily="18" charset="0"/>
                <a:ea typeface="Cambria" panose="02040503050406030204" pitchFamily="18" charset="0"/>
              </a:rPr>
              <a:t>Energoefektīv</a:t>
            </a:r>
            <a:r>
              <a:rPr lang="en-US" sz="1890" dirty="0">
                <a:solidFill>
                  <a:srgbClr val="155452"/>
                </a:solidFill>
                <a:latin typeface="Cambria" panose="02040503050406030204" pitchFamily="18" charset="0"/>
                <a:ea typeface="Cambria" panose="02040503050406030204" pitchFamily="18" charset="0"/>
              </a:rPr>
              <a:t>a</a:t>
            </a:r>
            <a:r>
              <a:rPr lang="lv-LV" sz="1890" dirty="0">
                <a:solidFill>
                  <a:srgbClr val="155452"/>
                </a:solidFill>
                <a:latin typeface="Cambria" panose="02040503050406030204" pitchFamily="18" charset="0"/>
                <a:ea typeface="Cambria" panose="02040503050406030204" pitchFamily="18" charset="0"/>
              </a:rPr>
              <a:t> </a:t>
            </a:r>
            <a:r>
              <a:rPr lang="lv-LV" sz="1890" dirty="0" err="1">
                <a:solidFill>
                  <a:srgbClr val="155452"/>
                </a:solidFill>
                <a:latin typeface="Cambria" panose="02040503050406030204" pitchFamily="18" charset="0"/>
                <a:ea typeface="Cambria" panose="02040503050406030204" pitchFamily="18" charset="0"/>
              </a:rPr>
              <a:t>sociāl</a:t>
            </a:r>
            <a:r>
              <a:rPr lang="en-US" sz="1890" dirty="0">
                <a:solidFill>
                  <a:srgbClr val="155452"/>
                </a:solidFill>
                <a:latin typeface="Cambria" panose="02040503050406030204" pitchFamily="18" charset="0"/>
                <a:ea typeface="Cambria" panose="02040503050406030204" pitchFamily="18" charset="0"/>
              </a:rPr>
              <a:t>ā </a:t>
            </a:r>
            <a:r>
              <a:rPr lang="en-US" sz="1890" dirty="0" err="1">
                <a:solidFill>
                  <a:srgbClr val="155452"/>
                </a:solidFill>
                <a:latin typeface="Cambria" panose="02040503050406030204" pitchFamily="18" charset="0"/>
                <a:ea typeface="Cambria" panose="02040503050406030204" pitchFamily="18" charset="0"/>
              </a:rPr>
              <a:t>aprūpe</a:t>
            </a:r>
            <a:r>
              <a:rPr lang="en-US" sz="1890">
                <a:solidFill>
                  <a:srgbClr val="155452"/>
                </a:solidFill>
                <a:latin typeface="Cambria" panose="02040503050406030204" pitchFamily="18" charset="0"/>
                <a:ea typeface="Cambria" panose="02040503050406030204" pitchFamily="18" charset="0"/>
              </a:rPr>
              <a:t> </a:t>
            </a:r>
            <a:r>
              <a:rPr lang="lv-LV" sz="1890">
                <a:solidFill>
                  <a:srgbClr val="155452"/>
                </a:solidFill>
                <a:latin typeface="Cambria" panose="02040503050406030204" pitchFamily="18" charset="0"/>
                <a:ea typeface="Cambria" panose="02040503050406030204" pitchFamily="18" charset="0"/>
              </a:rPr>
              <a:t>ar </a:t>
            </a:r>
            <a:r>
              <a:rPr lang="lv-LV" sz="1890" dirty="0">
                <a:solidFill>
                  <a:srgbClr val="155452"/>
                </a:solidFill>
                <a:latin typeface="Cambria" panose="02040503050406030204" pitchFamily="18" charset="0"/>
                <a:ea typeface="Cambria" panose="02040503050406030204" pitchFamily="18" charset="0"/>
              </a:rPr>
              <a:t>izmitināšanu </a:t>
            </a:r>
          </a:p>
          <a:p>
            <a:pPr marL="323972" indent="-323972">
              <a:buFont typeface="Wingdings" panose="05000000000000000000" pitchFamily="2" charset="2"/>
              <a:buChar char="ü"/>
            </a:pPr>
            <a:r>
              <a:rPr lang="lv-LV" sz="1890" dirty="0">
                <a:solidFill>
                  <a:srgbClr val="155452"/>
                </a:solidFill>
                <a:latin typeface="Cambria" panose="02040503050406030204" pitchFamily="18" charset="0"/>
                <a:ea typeface="Cambria" panose="02040503050406030204" pitchFamily="18" charset="0"/>
                <a:cs typeface="Times New Roman" panose="02020603050405020304" pitchFamily="18" charset="0"/>
              </a:rPr>
              <a:t>Vienas pieturas aģentūra</a:t>
            </a:r>
          </a:p>
          <a:p>
            <a:r>
              <a:rPr lang="lv-LV" sz="1134" b="1" dirty="0">
                <a:solidFill>
                  <a:srgbClr val="155452"/>
                </a:solidFill>
                <a:latin typeface="Cambria" panose="02040503050406030204" pitchFamily="18" charset="0"/>
                <a:ea typeface="Cambria" panose="02040503050406030204" pitchFamily="18" charset="0"/>
              </a:rPr>
              <a:t> </a:t>
            </a:r>
          </a:p>
        </p:txBody>
      </p:sp>
      <p:sp>
        <p:nvSpPr>
          <p:cNvPr id="11" name="Rectangle 10">
            <a:extLst>
              <a:ext uri="{FF2B5EF4-FFF2-40B4-BE49-F238E27FC236}">
                <a16:creationId xmlns:a16="http://schemas.microsoft.com/office/drawing/2014/main" xmlns="" id="{C40F598A-453D-86A9-413A-BECE207CB0E6}"/>
              </a:ext>
            </a:extLst>
          </p:cNvPr>
          <p:cNvSpPr/>
          <p:nvPr/>
        </p:nvSpPr>
        <p:spPr>
          <a:xfrm>
            <a:off x="6915950" y="1557236"/>
            <a:ext cx="4131779" cy="2845936"/>
          </a:xfrm>
          <a:custGeom>
            <a:avLst/>
            <a:gdLst>
              <a:gd name="connsiteX0" fmla="*/ 0 w 4373217"/>
              <a:gd name="connsiteY0" fmla="*/ 0 h 3012237"/>
              <a:gd name="connsiteX1" fmla="*/ 4373217 w 4373217"/>
              <a:gd name="connsiteY1" fmla="*/ 0 h 3012237"/>
              <a:gd name="connsiteX2" fmla="*/ 4373217 w 4373217"/>
              <a:gd name="connsiteY2" fmla="*/ 3012237 h 3012237"/>
              <a:gd name="connsiteX3" fmla="*/ 0 w 4373217"/>
              <a:gd name="connsiteY3" fmla="*/ 3012237 h 3012237"/>
              <a:gd name="connsiteX4" fmla="*/ 0 w 4373217"/>
              <a:gd name="connsiteY4" fmla="*/ 0 h 3012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17" h="3012237" fill="none" extrusionOk="0">
                <a:moveTo>
                  <a:pt x="0" y="0"/>
                </a:moveTo>
                <a:cubicBezTo>
                  <a:pt x="1084392" y="36296"/>
                  <a:pt x="2253387" y="-163520"/>
                  <a:pt x="4373217" y="0"/>
                </a:cubicBezTo>
                <a:cubicBezTo>
                  <a:pt x="4537307" y="520353"/>
                  <a:pt x="4365367" y="2592619"/>
                  <a:pt x="4373217" y="3012237"/>
                </a:cubicBezTo>
                <a:cubicBezTo>
                  <a:pt x="3046112" y="2950475"/>
                  <a:pt x="1144202" y="3158212"/>
                  <a:pt x="0" y="3012237"/>
                </a:cubicBezTo>
                <a:cubicBezTo>
                  <a:pt x="-48630" y="1974200"/>
                  <a:pt x="-116361" y="1362977"/>
                  <a:pt x="0" y="0"/>
                </a:cubicBezTo>
                <a:close/>
              </a:path>
              <a:path w="4373217" h="3012237" stroke="0" extrusionOk="0">
                <a:moveTo>
                  <a:pt x="0" y="0"/>
                </a:moveTo>
                <a:cubicBezTo>
                  <a:pt x="1124081" y="46250"/>
                  <a:pt x="3449596" y="-82659"/>
                  <a:pt x="4373217" y="0"/>
                </a:cubicBezTo>
                <a:cubicBezTo>
                  <a:pt x="4467755" y="1224765"/>
                  <a:pt x="4454835" y="2208779"/>
                  <a:pt x="4373217" y="3012237"/>
                </a:cubicBezTo>
                <a:cubicBezTo>
                  <a:pt x="2917688" y="3074974"/>
                  <a:pt x="531756" y="2922462"/>
                  <a:pt x="0" y="3012237"/>
                </a:cubicBezTo>
                <a:cubicBezTo>
                  <a:pt x="76285" y="1517130"/>
                  <a:pt x="37777" y="1415911"/>
                  <a:pt x="0" y="0"/>
                </a:cubicBezTo>
                <a:close/>
              </a:path>
            </a:pathLst>
          </a:custGeom>
          <a:solidFill>
            <a:schemeClr val="bg1"/>
          </a:solidFill>
          <a:ln w="38100">
            <a:solidFill>
              <a:srgbClr val="1C6E6C"/>
            </a:solidFill>
            <a:prstDash val="sysDash"/>
            <a:extLst>
              <a:ext uri="{C807C97D-BFC1-408E-A445-0C87EB9F89A2}">
                <ask:lineSketchStyleProps xmlns:ask="http://schemas.microsoft.com/office/drawing/2018/sketchyshapes" xmlns="" sd="2738528689">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sz="1890" b="1" dirty="0">
                <a:solidFill>
                  <a:srgbClr val="155452"/>
                </a:solidFill>
                <a:latin typeface="Cambria" panose="02040503050406030204" pitchFamily="18" charset="0"/>
                <a:ea typeface="Cambria" panose="02040503050406030204" pitchFamily="18" charset="0"/>
              </a:rPr>
              <a:t>   </a:t>
            </a:r>
          </a:p>
          <a:p>
            <a:pPr algn="ctr"/>
            <a:endParaRPr lang="lv-LV" sz="2268" b="1" dirty="0">
              <a:solidFill>
                <a:schemeClr val="accent2"/>
              </a:solidFill>
              <a:latin typeface="Cambria" panose="02040503050406030204" pitchFamily="18" charset="0"/>
              <a:ea typeface="Cambria" panose="02040503050406030204" pitchFamily="18" charset="0"/>
            </a:endParaRPr>
          </a:p>
          <a:p>
            <a:pPr indent="340471" algn="ctr"/>
            <a:r>
              <a:rPr lang="lv-LV" sz="2645" b="1" dirty="0">
                <a:solidFill>
                  <a:schemeClr val="accent2"/>
                </a:solidFill>
                <a:latin typeface="Cambria" panose="02040503050406030204" pitchFamily="18" charset="0"/>
                <a:ea typeface="Cambria" panose="02040503050406030204" pitchFamily="18" charset="0"/>
              </a:rPr>
              <a:t>Transports</a:t>
            </a:r>
            <a:r>
              <a:rPr lang="lv-LV" sz="2645" b="1" dirty="0">
                <a:solidFill>
                  <a:srgbClr val="155452"/>
                </a:solidFill>
                <a:latin typeface="Cambria" panose="02040503050406030204" pitchFamily="18" charset="0"/>
                <a:ea typeface="Cambria" panose="02040503050406030204" pitchFamily="18" charset="0"/>
              </a:rPr>
              <a:t> </a:t>
            </a:r>
            <a:r>
              <a:rPr lang="lv-LV" sz="1890" b="1" dirty="0">
                <a:solidFill>
                  <a:srgbClr val="155452"/>
                </a:solidFill>
                <a:latin typeface="Cambria" panose="02040503050406030204" pitchFamily="18" charset="0"/>
                <a:ea typeface="Cambria" panose="02040503050406030204" pitchFamily="18" charset="0"/>
              </a:rPr>
              <a:t> </a:t>
            </a:r>
          </a:p>
          <a:p>
            <a:pPr marL="323972" indent="-323972">
              <a:spcBef>
                <a:spcPts val="567"/>
              </a:spcBef>
              <a:spcAft>
                <a:spcPts val="1134"/>
              </a:spcAft>
              <a:buFont typeface="Wingdings" panose="05000000000000000000" pitchFamily="2" charset="2"/>
              <a:buChar char="ü"/>
            </a:pPr>
            <a:r>
              <a:rPr lang="lv-LV" sz="1890" dirty="0">
                <a:solidFill>
                  <a:srgbClr val="155452"/>
                </a:solidFill>
                <a:latin typeface="Cambria" panose="02040503050406030204" pitchFamily="18" charset="0"/>
                <a:ea typeface="Cambria" panose="02040503050406030204" pitchFamily="18" charset="0"/>
              </a:rPr>
              <a:t>Transports pēc pieprasījuma</a:t>
            </a:r>
          </a:p>
          <a:p>
            <a:pPr marL="323972" indent="-323972">
              <a:spcAft>
                <a:spcPts val="1134"/>
              </a:spcAft>
              <a:buFont typeface="Wingdings" panose="05000000000000000000" pitchFamily="2" charset="2"/>
              <a:buChar char="ü"/>
            </a:pPr>
            <a:r>
              <a:rPr lang="lv-LV" sz="1890" dirty="0" err="1">
                <a:solidFill>
                  <a:srgbClr val="155452"/>
                </a:solidFill>
                <a:latin typeface="Cambria" panose="02040503050406030204" pitchFamily="18" charset="0"/>
                <a:ea typeface="Cambria" panose="02040503050406030204" pitchFamily="18" charset="0"/>
              </a:rPr>
              <a:t>Mikromobiltātes</a:t>
            </a:r>
            <a:r>
              <a:rPr lang="lv-LV" sz="1890" dirty="0">
                <a:solidFill>
                  <a:srgbClr val="155452"/>
                </a:solidFill>
                <a:latin typeface="Cambria" panose="02040503050406030204" pitchFamily="18" charset="0"/>
                <a:ea typeface="Cambria" panose="02040503050406030204" pitchFamily="18" charset="0"/>
              </a:rPr>
              <a:t> uzlabojumi</a:t>
            </a:r>
          </a:p>
          <a:p>
            <a:pPr marL="323972" indent="-323972">
              <a:spcAft>
                <a:spcPts val="1134"/>
              </a:spcAft>
              <a:buFont typeface="Wingdings" panose="05000000000000000000" pitchFamily="2" charset="2"/>
              <a:buChar char="ü"/>
            </a:pPr>
            <a:r>
              <a:rPr lang="lv-LV" sz="1890" dirty="0">
                <a:solidFill>
                  <a:srgbClr val="155452"/>
                </a:solidFill>
                <a:latin typeface="Cambria" panose="02040503050406030204" pitchFamily="18" charset="0"/>
                <a:ea typeface="Cambria" panose="02040503050406030204" pitchFamily="18" charset="0"/>
                <a:cs typeface="Times New Roman" panose="02020603050405020304" pitchFamily="18" charset="0"/>
              </a:rPr>
              <a:t>Sabiedriskā transporta infrastruktūra un elektrifikācija</a:t>
            </a:r>
          </a:p>
          <a:p>
            <a:pPr marL="323972" indent="-323972">
              <a:spcAft>
                <a:spcPts val="1134"/>
              </a:spcAft>
              <a:buFont typeface="Wingdings" panose="05000000000000000000" pitchFamily="2" charset="2"/>
              <a:buChar char="ü"/>
            </a:pPr>
            <a:r>
              <a:rPr lang="lv-LV" sz="1890" dirty="0">
                <a:solidFill>
                  <a:srgbClr val="155452"/>
                </a:solidFill>
                <a:latin typeface="Cambria" panose="02040503050406030204" pitchFamily="18" charset="0"/>
                <a:ea typeface="Cambria" panose="02040503050406030204" pitchFamily="18" charset="0"/>
              </a:rPr>
              <a:t>Vienas pieturas aģentūra</a:t>
            </a:r>
          </a:p>
          <a:p>
            <a:pPr algn="ctr"/>
            <a:endParaRPr lang="lv-LV" sz="1890" b="1" dirty="0">
              <a:solidFill>
                <a:srgbClr val="155452"/>
              </a:solidFill>
              <a:latin typeface="Cambria" panose="02040503050406030204" pitchFamily="18" charset="0"/>
              <a:ea typeface="Cambria" panose="02040503050406030204" pitchFamily="18" charset="0"/>
            </a:endParaRPr>
          </a:p>
          <a:p>
            <a:pPr algn="ctr"/>
            <a:endParaRPr lang="lv-LV" sz="1890" b="1" dirty="0">
              <a:solidFill>
                <a:schemeClr val="accent2"/>
              </a:solidFill>
              <a:latin typeface="Cambria" panose="02040503050406030204" pitchFamily="18" charset="0"/>
              <a:ea typeface="Cambria" panose="02040503050406030204" pitchFamily="18" charset="0"/>
            </a:endParaRPr>
          </a:p>
          <a:p>
            <a:pPr algn="ctr"/>
            <a:endParaRPr lang="lv-LV" sz="1890" b="1" dirty="0">
              <a:solidFill>
                <a:schemeClr val="accent2"/>
              </a:solidFill>
              <a:latin typeface="Cambria" panose="02040503050406030204" pitchFamily="18" charset="0"/>
              <a:ea typeface="Cambria" panose="02040503050406030204" pitchFamily="18" charset="0"/>
            </a:endParaRPr>
          </a:p>
        </p:txBody>
      </p:sp>
      <p:sp>
        <p:nvSpPr>
          <p:cNvPr id="13" name="Oval 12">
            <a:extLst>
              <a:ext uri="{FF2B5EF4-FFF2-40B4-BE49-F238E27FC236}">
                <a16:creationId xmlns:a16="http://schemas.microsoft.com/office/drawing/2014/main" xmlns="" id="{E26E0CB0-1606-3F7D-3A6A-8B4977C01C88}"/>
              </a:ext>
            </a:extLst>
          </p:cNvPr>
          <p:cNvSpPr/>
          <p:nvPr/>
        </p:nvSpPr>
        <p:spPr>
          <a:xfrm>
            <a:off x="203651" y="1192864"/>
            <a:ext cx="1172886" cy="1118142"/>
          </a:xfrm>
          <a:custGeom>
            <a:avLst/>
            <a:gdLst>
              <a:gd name="connsiteX0" fmla="*/ 0 w 1241423"/>
              <a:gd name="connsiteY0" fmla="*/ 591740 h 1183480"/>
              <a:gd name="connsiteX1" fmla="*/ 620712 w 1241423"/>
              <a:gd name="connsiteY1" fmla="*/ 0 h 1183480"/>
              <a:gd name="connsiteX2" fmla="*/ 1241424 w 1241423"/>
              <a:gd name="connsiteY2" fmla="*/ 591740 h 1183480"/>
              <a:gd name="connsiteX3" fmla="*/ 620712 w 1241423"/>
              <a:gd name="connsiteY3" fmla="*/ 1183480 h 1183480"/>
              <a:gd name="connsiteX4" fmla="*/ 0 w 1241423"/>
              <a:gd name="connsiteY4" fmla="*/ 591740 h 1183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1423" h="1183480" fill="none" extrusionOk="0">
                <a:moveTo>
                  <a:pt x="0" y="591740"/>
                </a:moveTo>
                <a:cubicBezTo>
                  <a:pt x="43065" y="284361"/>
                  <a:pt x="323734" y="-19057"/>
                  <a:pt x="620712" y="0"/>
                </a:cubicBezTo>
                <a:cubicBezTo>
                  <a:pt x="937781" y="-30722"/>
                  <a:pt x="1281492" y="310887"/>
                  <a:pt x="1241424" y="591740"/>
                </a:cubicBezTo>
                <a:cubicBezTo>
                  <a:pt x="1301376" y="911703"/>
                  <a:pt x="962183" y="1188080"/>
                  <a:pt x="620712" y="1183480"/>
                </a:cubicBezTo>
                <a:cubicBezTo>
                  <a:pt x="290574" y="1225420"/>
                  <a:pt x="-15454" y="953545"/>
                  <a:pt x="0" y="591740"/>
                </a:cubicBezTo>
                <a:close/>
              </a:path>
              <a:path w="1241423" h="1183480" stroke="0" extrusionOk="0">
                <a:moveTo>
                  <a:pt x="0" y="591740"/>
                </a:moveTo>
                <a:cubicBezTo>
                  <a:pt x="4229" y="238267"/>
                  <a:pt x="279375" y="3851"/>
                  <a:pt x="620712" y="0"/>
                </a:cubicBezTo>
                <a:cubicBezTo>
                  <a:pt x="933502" y="53661"/>
                  <a:pt x="1273721" y="210339"/>
                  <a:pt x="1241424" y="591740"/>
                </a:cubicBezTo>
                <a:cubicBezTo>
                  <a:pt x="1245295" y="912492"/>
                  <a:pt x="978564" y="1133653"/>
                  <a:pt x="620712" y="1183480"/>
                </a:cubicBezTo>
                <a:cubicBezTo>
                  <a:pt x="309204" y="1207822"/>
                  <a:pt x="16713" y="940123"/>
                  <a:pt x="0" y="591740"/>
                </a:cubicBezTo>
                <a:close/>
              </a:path>
            </a:pathLst>
          </a:custGeom>
          <a:solidFill>
            <a:schemeClr val="bg1"/>
          </a:solidFill>
          <a:ln w="50800">
            <a:solidFill>
              <a:schemeClr val="accent2"/>
            </a:solidFill>
            <a:prstDash val="sysDash"/>
            <a:extLst>
              <a:ext uri="{C807C97D-BFC1-408E-A445-0C87EB9F89A2}">
                <ask:lineSketchStyleProps xmlns:ask="http://schemas.microsoft.com/office/drawing/2018/sketchyshapes" xmlns="" sd="3341447229">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23" dirty="0">
              <a:latin typeface="Cambria" panose="02040503050406030204" pitchFamily="18" charset="0"/>
              <a:ea typeface="Cambria" panose="02040503050406030204" pitchFamily="18" charset="0"/>
            </a:endParaRPr>
          </a:p>
        </p:txBody>
      </p:sp>
      <p:pic>
        <p:nvPicPr>
          <p:cNvPr id="16" name="Graphic 15" descr="Home outline">
            <a:extLst>
              <a:ext uri="{FF2B5EF4-FFF2-40B4-BE49-F238E27FC236}">
                <a16:creationId xmlns:a16="http://schemas.microsoft.com/office/drawing/2014/main" xmlns="" id="{982796AF-9ADB-698F-A627-874ED5CF2FDD}"/>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371964" y="1270299"/>
            <a:ext cx="863918" cy="863918"/>
          </a:xfrm>
          <a:prstGeom prst="rect">
            <a:avLst/>
          </a:prstGeom>
        </p:spPr>
      </p:pic>
      <p:grpSp>
        <p:nvGrpSpPr>
          <p:cNvPr id="3" name="Grupa 2">
            <a:extLst>
              <a:ext uri="{FF2B5EF4-FFF2-40B4-BE49-F238E27FC236}">
                <a16:creationId xmlns:a16="http://schemas.microsoft.com/office/drawing/2014/main" xmlns="" id="{0B42A1DB-C40A-12A6-DB5C-5742EAC79F47}"/>
              </a:ext>
            </a:extLst>
          </p:cNvPr>
          <p:cNvGrpSpPr/>
          <p:nvPr/>
        </p:nvGrpSpPr>
        <p:grpSpPr>
          <a:xfrm>
            <a:off x="6108729" y="1192864"/>
            <a:ext cx="1172886" cy="1118142"/>
            <a:chOff x="6242168" y="1532573"/>
            <a:chExt cx="1241423" cy="1183480"/>
          </a:xfrm>
        </p:grpSpPr>
        <p:sp>
          <p:nvSpPr>
            <p:cNvPr id="14" name="Oval 13">
              <a:extLst>
                <a:ext uri="{FF2B5EF4-FFF2-40B4-BE49-F238E27FC236}">
                  <a16:creationId xmlns:a16="http://schemas.microsoft.com/office/drawing/2014/main" xmlns="" id="{F6BD9519-88D9-30A1-28FB-8F9E7BC83081}"/>
                </a:ext>
              </a:extLst>
            </p:cNvPr>
            <p:cNvSpPr/>
            <p:nvPr/>
          </p:nvSpPr>
          <p:spPr>
            <a:xfrm>
              <a:off x="6242168" y="1532573"/>
              <a:ext cx="1241423" cy="1183480"/>
            </a:xfrm>
            <a:custGeom>
              <a:avLst/>
              <a:gdLst>
                <a:gd name="connsiteX0" fmla="*/ 0 w 1241423"/>
                <a:gd name="connsiteY0" fmla="*/ 591740 h 1183480"/>
                <a:gd name="connsiteX1" fmla="*/ 620712 w 1241423"/>
                <a:gd name="connsiteY1" fmla="*/ 0 h 1183480"/>
                <a:gd name="connsiteX2" fmla="*/ 1241424 w 1241423"/>
                <a:gd name="connsiteY2" fmla="*/ 591740 h 1183480"/>
                <a:gd name="connsiteX3" fmla="*/ 620712 w 1241423"/>
                <a:gd name="connsiteY3" fmla="*/ 1183480 h 1183480"/>
                <a:gd name="connsiteX4" fmla="*/ 0 w 1241423"/>
                <a:gd name="connsiteY4" fmla="*/ 591740 h 1183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1423" h="1183480" fill="none" extrusionOk="0">
                  <a:moveTo>
                    <a:pt x="0" y="591740"/>
                  </a:moveTo>
                  <a:cubicBezTo>
                    <a:pt x="43065" y="284361"/>
                    <a:pt x="323734" y="-19057"/>
                    <a:pt x="620712" y="0"/>
                  </a:cubicBezTo>
                  <a:cubicBezTo>
                    <a:pt x="937781" y="-30722"/>
                    <a:pt x="1281492" y="310887"/>
                    <a:pt x="1241424" y="591740"/>
                  </a:cubicBezTo>
                  <a:cubicBezTo>
                    <a:pt x="1301376" y="911703"/>
                    <a:pt x="962183" y="1188080"/>
                    <a:pt x="620712" y="1183480"/>
                  </a:cubicBezTo>
                  <a:cubicBezTo>
                    <a:pt x="290574" y="1225420"/>
                    <a:pt x="-15454" y="953545"/>
                    <a:pt x="0" y="591740"/>
                  </a:cubicBezTo>
                  <a:close/>
                </a:path>
                <a:path w="1241423" h="1183480" stroke="0" extrusionOk="0">
                  <a:moveTo>
                    <a:pt x="0" y="591740"/>
                  </a:moveTo>
                  <a:cubicBezTo>
                    <a:pt x="4229" y="238267"/>
                    <a:pt x="279375" y="3851"/>
                    <a:pt x="620712" y="0"/>
                  </a:cubicBezTo>
                  <a:cubicBezTo>
                    <a:pt x="933502" y="53661"/>
                    <a:pt x="1273721" y="210339"/>
                    <a:pt x="1241424" y="591740"/>
                  </a:cubicBezTo>
                  <a:cubicBezTo>
                    <a:pt x="1245295" y="912492"/>
                    <a:pt x="978564" y="1133653"/>
                    <a:pt x="620712" y="1183480"/>
                  </a:cubicBezTo>
                  <a:cubicBezTo>
                    <a:pt x="309204" y="1207822"/>
                    <a:pt x="16713" y="940123"/>
                    <a:pt x="0" y="591740"/>
                  </a:cubicBezTo>
                  <a:close/>
                </a:path>
              </a:pathLst>
            </a:custGeom>
            <a:solidFill>
              <a:schemeClr val="bg1"/>
            </a:solidFill>
            <a:ln w="50800">
              <a:solidFill>
                <a:schemeClr val="accent2"/>
              </a:solidFill>
              <a:prstDash val="sysDash"/>
              <a:extLst>
                <a:ext uri="{C807C97D-BFC1-408E-A445-0C87EB9F89A2}">
                  <ask:lineSketchStyleProps xmlns:ask="http://schemas.microsoft.com/office/drawing/2018/sketchyshapes" xmlns="" sd="3341447229">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23" dirty="0">
                <a:latin typeface="Cambria" panose="02040503050406030204" pitchFamily="18" charset="0"/>
                <a:ea typeface="Cambria" panose="02040503050406030204" pitchFamily="18" charset="0"/>
              </a:endParaRPr>
            </a:p>
          </p:txBody>
        </p:sp>
        <p:pic>
          <p:nvPicPr>
            <p:cNvPr id="18" name="Graphic 17" descr="Bus outline">
              <a:extLst>
                <a:ext uri="{FF2B5EF4-FFF2-40B4-BE49-F238E27FC236}">
                  <a16:creationId xmlns:a16="http://schemas.microsoft.com/office/drawing/2014/main" xmlns="" id="{E874354E-B853-E5B3-D951-DE218CAF829F}"/>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6405679" y="1667113"/>
              <a:ext cx="914400" cy="914400"/>
            </a:xfrm>
            <a:prstGeom prst="rect">
              <a:avLst/>
            </a:prstGeom>
          </p:spPr>
        </p:pic>
      </p:grpSp>
      <p:sp>
        <p:nvSpPr>
          <p:cNvPr id="22" name="Rectangle 21">
            <a:extLst>
              <a:ext uri="{FF2B5EF4-FFF2-40B4-BE49-F238E27FC236}">
                <a16:creationId xmlns:a16="http://schemas.microsoft.com/office/drawing/2014/main" xmlns="" id="{C44C464C-A5D2-8D48-D1D4-8D3D025838F4}"/>
              </a:ext>
            </a:extLst>
          </p:cNvPr>
          <p:cNvSpPr/>
          <p:nvPr/>
        </p:nvSpPr>
        <p:spPr>
          <a:xfrm>
            <a:off x="2685987" y="4813110"/>
            <a:ext cx="7161633" cy="1447962"/>
          </a:xfrm>
          <a:custGeom>
            <a:avLst/>
            <a:gdLst>
              <a:gd name="connsiteX0" fmla="*/ 0 w 7580119"/>
              <a:gd name="connsiteY0" fmla="*/ 0 h 1532573"/>
              <a:gd name="connsiteX1" fmla="*/ 7580119 w 7580119"/>
              <a:gd name="connsiteY1" fmla="*/ 0 h 1532573"/>
              <a:gd name="connsiteX2" fmla="*/ 7580119 w 7580119"/>
              <a:gd name="connsiteY2" fmla="*/ 1532573 h 1532573"/>
              <a:gd name="connsiteX3" fmla="*/ 0 w 7580119"/>
              <a:gd name="connsiteY3" fmla="*/ 1532573 h 1532573"/>
              <a:gd name="connsiteX4" fmla="*/ 0 w 7580119"/>
              <a:gd name="connsiteY4" fmla="*/ 0 h 1532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0119" h="1532573" fill="none" extrusionOk="0">
                <a:moveTo>
                  <a:pt x="0" y="0"/>
                </a:moveTo>
                <a:cubicBezTo>
                  <a:pt x="2148970" y="36296"/>
                  <a:pt x="6000307" y="-163520"/>
                  <a:pt x="7580119" y="0"/>
                </a:cubicBezTo>
                <a:cubicBezTo>
                  <a:pt x="7555467" y="233119"/>
                  <a:pt x="7610947" y="1105304"/>
                  <a:pt x="7580119" y="1532573"/>
                </a:cubicBezTo>
                <a:cubicBezTo>
                  <a:pt x="5920263" y="1470811"/>
                  <a:pt x="1305859" y="1678548"/>
                  <a:pt x="0" y="1532573"/>
                </a:cubicBezTo>
                <a:cubicBezTo>
                  <a:pt x="-115855" y="1074357"/>
                  <a:pt x="-112966" y="518808"/>
                  <a:pt x="0" y="0"/>
                </a:cubicBezTo>
                <a:close/>
              </a:path>
              <a:path w="7580119" h="1532573" stroke="0" extrusionOk="0">
                <a:moveTo>
                  <a:pt x="0" y="0"/>
                </a:moveTo>
                <a:cubicBezTo>
                  <a:pt x="2161522" y="46250"/>
                  <a:pt x="4755353" y="-82659"/>
                  <a:pt x="7580119" y="0"/>
                </a:cubicBezTo>
                <a:cubicBezTo>
                  <a:pt x="7612969" y="223493"/>
                  <a:pt x="7631454" y="1364544"/>
                  <a:pt x="7580119" y="1532573"/>
                </a:cubicBezTo>
                <a:cubicBezTo>
                  <a:pt x="4136758" y="1595310"/>
                  <a:pt x="3596580" y="1442798"/>
                  <a:pt x="0" y="1532573"/>
                </a:cubicBezTo>
                <a:cubicBezTo>
                  <a:pt x="-91596" y="1222176"/>
                  <a:pt x="50983" y="599629"/>
                  <a:pt x="0" y="0"/>
                </a:cubicBezTo>
                <a:close/>
              </a:path>
            </a:pathLst>
          </a:custGeom>
          <a:solidFill>
            <a:schemeClr val="bg1"/>
          </a:solidFill>
          <a:ln w="38100">
            <a:solidFill>
              <a:srgbClr val="1C6E6C"/>
            </a:solidFill>
            <a:prstDash val="sysDash"/>
            <a:extLst>
              <a:ext uri="{C807C97D-BFC1-408E-A445-0C87EB9F89A2}">
                <ask:lineSketchStyleProps xmlns:ask="http://schemas.microsoft.com/office/drawing/2018/sketchyshapes" xmlns="" sd="2738528689">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340471" algn="ctr">
              <a:spcAft>
                <a:spcPts val="567"/>
              </a:spcAft>
            </a:pPr>
            <a:r>
              <a:rPr lang="lv-LV" sz="1890" b="1" dirty="0">
                <a:solidFill>
                  <a:srgbClr val="155452"/>
                </a:solidFill>
                <a:latin typeface="Cambria" panose="02040503050406030204" pitchFamily="18" charset="0"/>
                <a:ea typeface="Cambria" panose="02040503050406030204" pitchFamily="18" charset="0"/>
              </a:rPr>
              <a:t>  </a:t>
            </a:r>
            <a:r>
              <a:rPr lang="en-US" sz="2645" b="1" dirty="0" err="1">
                <a:solidFill>
                  <a:schemeClr val="accent2"/>
                </a:solidFill>
                <a:latin typeface="Cambria" panose="02040503050406030204" pitchFamily="18" charset="0"/>
                <a:ea typeface="Cambria" panose="02040503050406030204" pitchFamily="18" charset="0"/>
              </a:rPr>
              <a:t>Pagaidu</a:t>
            </a:r>
            <a:r>
              <a:rPr lang="en-US" sz="2645" b="1" dirty="0">
                <a:solidFill>
                  <a:schemeClr val="accent2"/>
                </a:solidFill>
                <a:latin typeface="Cambria" panose="02040503050406030204" pitchFamily="18" charset="0"/>
                <a:ea typeface="Cambria" panose="02040503050406030204" pitchFamily="18" charset="0"/>
              </a:rPr>
              <a:t> t</a:t>
            </a:r>
            <a:r>
              <a:rPr lang="lv-LV" sz="2645" b="1" dirty="0" err="1">
                <a:solidFill>
                  <a:schemeClr val="accent2"/>
                </a:solidFill>
                <a:latin typeface="Cambria" panose="02040503050406030204" pitchFamily="18" charset="0"/>
                <a:ea typeface="Cambria" panose="02040503050406030204" pitchFamily="18" charset="0"/>
              </a:rPr>
              <a:t>iešais</a:t>
            </a:r>
            <a:r>
              <a:rPr lang="lv-LV" sz="2645" b="1" dirty="0">
                <a:solidFill>
                  <a:schemeClr val="accent2"/>
                </a:solidFill>
                <a:latin typeface="Cambria" panose="02040503050406030204" pitchFamily="18" charset="0"/>
                <a:ea typeface="Cambria" panose="02040503050406030204" pitchFamily="18" charset="0"/>
              </a:rPr>
              <a:t> ienākumu atbalsts</a:t>
            </a:r>
          </a:p>
          <a:p>
            <a:pPr marL="323972" indent="-323972">
              <a:buFont typeface="Wingdings" panose="05000000000000000000" pitchFamily="2" charset="2"/>
              <a:buChar char="ü"/>
            </a:pPr>
            <a:r>
              <a:rPr lang="lv-LV" sz="1890" dirty="0">
                <a:solidFill>
                  <a:srgbClr val="155452"/>
                </a:solidFill>
                <a:latin typeface="Cambria" panose="02040503050406030204" pitchFamily="18" charset="0"/>
                <a:ea typeface="Cambria" panose="02040503050406030204" pitchFamily="18" charset="0"/>
              </a:rPr>
              <a:t>Mērķtiecīgas atbalsta sistēmas enerģijas izmaksu samazināšanai mājsaimniecībām</a:t>
            </a:r>
          </a:p>
          <a:p>
            <a:pPr marL="323972" indent="-323972">
              <a:buFont typeface="Wingdings" panose="05000000000000000000" pitchFamily="2" charset="2"/>
              <a:buChar char="ü"/>
            </a:pPr>
            <a:r>
              <a:rPr lang="lv-LV" sz="1890" dirty="0">
                <a:solidFill>
                  <a:srgbClr val="155452"/>
                </a:solidFill>
                <a:latin typeface="Cambria" panose="02040503050406030204" pitchFamily="18" charset="0"/>
                <a:ea typeface="Cambria" panose="02040503050406030204" pitchFamily="18" charset="0"/>
              </a:rPr>
              <a:t>Sabiedriskā transporta izmaksu kompensācija</a:t>
            </a:r>
          </a:p>
        </p:txBody>
      </p:sp>
      <p:grpSp>
        <p:nvGrpSpPr>
          <p:cNvPr id="8" name="Grupa 7">
            <a:extLst>
              <a:ext uri="{FF2B5EF4-FFF2-40B4-BE49-F238E27FC236}">
                <a16:creationId xmlns:a16="http://schemas.microsoft.com/office/drawing/2014/main" xmlns="" id="{4255FFD4-30C4-EB6F-11B6-EFA1A6C0E10A}"/>
              </a:ext>
            </a:extLst>
          </p:cNvPr>
          <p:cNvGrpSpPr/>
          <p:nvPr/>
        </p:nvGrpSpPr>
        <p:grpSpPr>
          <a:xfrm>
            <a:off x="9481955" y="4254038"/>
            <a:ext cx="1172886" cy="1118142"/>
            <a:chOff x="2009018" y="4593579"/>
            <a:chExt cx="1241423" cy="1183480"/>
          </a:xfrm>
        </p:grpSpPr>
        <p:sp>
          <p:nvSpPr>
            <p:cNvPr id="23" name="Oval 22">
              <a:extLst>
                <a:ext uri="{FF2B5EF4-FFF2-40B4-BE49-F238E27FC236}">
                  <a16:creationId xmlns:a16="http://schemas.microsoft.com/office/drawing/2014/main" xmlns="" id="{5C36FAA1-E1A8-F5D7-3A1D-3A5A1D9C03F5}"/>
                </a:ext>
              </a:extLst>
            </p:cNvPr>
            <p:cNvSpPr/>
            <p:nvPr/>
          </p:nvSpPr>
          <p:spPr>
            <a:xfrm>
              <a:off x="2009018" y="4593579"/>
              <a:ext cx="1241423" cy="1183480"/>
            </a:xfrm>
            <a:custGeom>
              <a:avLst/>
              <a:gdLst>
                <a:gd name="connsiteX0" fmla="*/ 0 w 1241423"/>
                <a:gd name="connsiteY0" fmla="*/ 591740 h 1183480"/>
                <a:gd name="connsiteX1" fmla="*/ 620712 w 1241423"/>
                <a:gd name="connsiteY1" fmla="*/ 0 h 1183480"/>
                <a:gd name="connsiteX2" fmla="*/ 1241424 w 1241423"/>
                <a:gd name="connsiteY2" fmla="*/ 591740 h 1183480"/>
                <a:gd name="connsiteX3" fmla="*/ 620712 w 1241423"/>
                <a:gd name="connsiteY3" fmla="*/ 1183480 h 1183480"/>
                <a:gd name="connsiteX4" fmla="*/ 0 w 1241423"/>
                <a:gd name="connsiteY4" fmla="*/ 591740 h 1183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1423" h="1183480" fill="none" extrusionOk="0">
                  <a:moveTo>
                    <a:pt x="0" y="591740"/>
                  </a:moveTo>
                  <a:cubicBezTo>
                    <a:pt x="43065" y="284361"/>
                    <a:pt x="323734" y="-19057"/>
                    <a:pt x="620712" y="0"/>
                  </a:cubicBezTo>
                  <a:cubicBezTo>
                    <a:pt x="937781" y="-30722"/>
                    <a:pt x="1281492" y="310887"/>
                    <a:pt x="1241424" y="591740"/>
                  </a:cubicBezTo>
                  <a:cubicBezTo>
                    <a:pt x="1301376" y="911703"/>
                    <a:pt x="962183" y="1188080"/>
                    <a:pt x="620712" y="1183480"/>
                  </a:cubicBezTo>
                  <a:cubicBezTo>
                    <a:pt x="290574" y="1225420"/>
                    <a:pt x="-15454" y="953545"/>
                    <a:pt x="0" y="591740"/>
                  </a:cubicBezTo>
                  <a:close/>
                </a:path>
                <a:path w="1241423" h="1183480" stroke="0" extrusionOk="0">
                  <a:moveTo>
                    <a:pt x="0" y="591740"/>
                  </a:moveTo>
                  <a:cubicBezTo>
                    <a:pt x="4229" y="238267"/>
                    <a:pt x="279375" y="3851"/>
                    <a:pt x="620712" y="0"/>
                  </a:cubicBezTo>
                  <a:cubicBezTo>
                    <a:pt x="933502" y="53661"/>
                    <a:pt x="1273721" y="210339"/>
                    <a:pt x="1241424" y="591740"/>
                  </a:cubicBezTo>
                  <a:cubicBezTo>
                    <a:pt x="1245295" y="912492"/>
                    <a:pt x="978564" y="1133653"/>
                    <a:pt x="620712" y="1183480"/>
                  </a:cubicBezTo>
                  <a:cubicBezTo>
                    <a:pt x="309204" y="1207822"/>
                    <a:pt x="16713" y="940123"/>
                    <a:pt x="0" y="591740"/>
                  </a:cubicBezTo>
                  <a:close/>
                </a:path>
              </a:pathLst>
            </a:custGeom>
            <a:solidFill>
              <a:schemeClr val="bg1"/>
            </a:solidFill>
            <a:ln w="50800">
              <a:solidFill>
                <a:schemeClr val="accent2"/>
              </a:solidFill>
              <a:prstDash val="sysDash"/>
              <a:extLst>
                <a:ext uri="{C807C97D-BFC1-408E-A445-0C87EB9F89A2}">
                  <ask:lineSketchStyleProps xmlns:ask="http://schemas.microsoft.com/office/drawing/2018/sketchyshapes" xmlns="" sd="3341447229">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23" dirty="0">
                <a:solidFill>
                  <a:srgbClr val="92D050"/>
                </a:solidFill>
                <a:latin typeface="Cambria" panose="02040503050406030204" pitchFamily="18" charset="0"/>
                <a:ea typeface="Cambria" panose="02040503050406030204" pitchFamily="18" charset="0"/>
              </a:endParaRPr>
            </a:p>
          </p:txBody>
        </p:sp>
        <p:pic>
          <p:nvPicPr>
            <p:cNvPr id="24" name="Graphic 23" descr="Coins outline">
              <a:extLst>
                <a:ext uri="{FF2B5EF4-FFF2-40B4-BE49-F238E27FC236}">
                  <a16:creationId xmlns:a16="http://schemas.microsoft.com/office/drawing/2014/main" xmlns="" id="{F0575CF1-4C89-349C-2291-1DF01C30791E}"/>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2254935" y="4842919"/>
              <a:ext cx="749588" cy="749588"/>
            </a:xfrm>
            <a:prstGeom prst="rect">
              <a:avLst/>
            </a:prstGeom>
          </p:spPr>
        </p:pic>
      </p:grpSp>
      <p:pic>
        <p:nvPicPr>
          <p:cNvPr id="7" name="Picture 6" descr="A red and white flag&#10;&#10;AI-generated content may be incorrect.">
            <a:extLst>
              <a:ext uri="{FF2B5EF4-FFF2-40B4-BE49-F238E27FC236}">
                <a16:creationId xmlns:a16="http://schemas.microsoft.com/office/drawing/2014/main" xmlns="" id="{F2054FF6-C61E-8AD9-A02E-989B7B624C08}"/>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xmlns="" r:id="rId10"/>
              </a:ext>
            </a:extLst>
          </a:blip>
          <a:stretch>
            <a:fillRect/>
          </a:stretch>
        </p:blipFill>
        <p:spPr>
          <a:xfrm>
            <a:off x="9418923" y="360856"/>
            <a:ext cx="1777996" cy="870267"/>
          </a:xfrm>
          <a:prstGeom prst="rect">
            <a:avLst/>
          </a:prstGeom>
        </p:spPr>
      </p:pic>
    </p:spTree>
    <p:extLst>
      <p:ext uri="{BB962C8B-B14F-4D97-AF65-F5344CB8AC3E}">
        <p14:creationId xmlns:p14="http://schemas.microsoft.com/office/powerpoint/2010/main" val="18161178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C29A28-2DA9-4051-B82E-E868B0AD442A}"/>
              </a:ext>
            </a:extLst>
          </p:cNvPr>
          <p:cNvSpPr>
            <a:spLocks noGrp="1"/>
          </p:cNvSpPr>
          <p:nvPr>
            <p:ph type="title"/>
          </p:nvPr>
        </p:nvSpPr>
        <p:spPr>
          <a:xfrm>
            <a:off x="1487857" y="274959"/>
            <a:ext cx="8711527" cy="1252381"/>
          </a:xfrm>
        </p:spPr>
        <p:txBody>
          <a:bodyPr>
            <a:normAutofit/>
          </a:bodyPr>
          <a:lstStyle/>
          <a:p>
            <a:pPr algn="ctr"/>
            <a:r>
              <a:rPr lang="lv-LV" sz="3968" b="1" cap="all" dirty="0">
                <a:solidFill>
                  <a:srgbClr val="E97132"/>
                </a:solidFill>
                <a:latin typeface="Cambria" panose="02040503050406030204" pitchFamily="18" charset="0"/>
                <a:ea typeface="Cambria" panose="02040503050406030204" pitchFamily="18" charset="0"/>
              </a:rPr>
              <a:t>Priekšnosacījumi</a:t>
            </a:r>
            <a:r>
              <a:rPr lang="en-US" sz="3968" b="1" cap="all" dirty="0">
                <a:solidFill>
                  <a:srgbClr val="155452"/>
                </a:solidFill>
                <a:latin typeface="Cambria" panose="02040503050406030204" pitchFamily="18" charset="0"/>
                <a:ea typeface="Cambria" panose="02040503050406030204" pitchFamily="18" charset="0"/>
              </a:rPr>
              <a:t> </a:t>
            </a:r>
            <a:br>
              <a:rPr lang="en-US" sz="3968" b="1" cap="all" dirty="0">
                <a:solidFill>
                  <a:srgbClr val="155452"/>
                </a:solidFill>
                <a:latin typeface="Cambria" panose="02040503050406030204" pitchFamily="18" charset="0"/>
                <a:ea typeface="Cambria" panose="02040503050406030204" pitchFamily="18" charset="0"/>
              </a:rPr>
            </a:br>
            <a:r>
              <a:rPr lang="en-US" sz="3968" b="1" cap="all" dirty="0" err="1">
                <a:solidFill>
                  <a:srgbClr val="155452"/>
                </a:solidFill>
                <a:latin typeface="Cambria" panose="02040503050406030204" pitchFamily="18" charset="0"/>
                <a:ea typeface="Cambria" panose="02040503050406030204" pitchFamily="18" charset="0"/>
              </a:rPr>
              <a:t>līdzekļu</a:t>
            </a:r>
            <a:r>
              <a:rPr lang="en-US" sz="3968" b="1" cap="all" dirty="0">
                <a:solidFill>
                  <a:srgbClr val="155452"/>
                </a:solidFill>
                <a:latin typeface="Cambria" panose="02040503050406030204" pitchFamily="18" charset="0"/>
                <a:ea typeface="Cambria" panose="02040503050406030204" pitchFamily="18" charset="0"/>
              </a:rPr>
              <a:t> </a:t>
            </a:r>
            <a:r>
              <a:rPr lang="en-US" sz="3968" b="1" cap="all" dirty="0" err="1">
                <a:solidFill>
                  <a:srgbClr val="155452"/>
                </a:solidFill>
                <a:latin typeface="Cambria" panose="02040503050406030204" pitchFamily="18" charset="0"/>
                <a:ea typeface="Cambria" panose="02040503050406030204" pitchFamily="18" charset="0"/>
              </a:rPr>
              <a:t>saņemšanai</a:t>
            </a:r>
            <a:endParaRPr lang="lv-LV" b="1" cap="all" noProof="0" dirty="0">
              <a:solidFill>
                <a:schemeClr val="accent2"/>
              </a:solidFill>
              <a:latin typeface="Cambria" panose="02040503050406030204" pitchFamily="18" charset="0"/>
              <a:ea typeface="Cambria" panose="02040503050406030204" pitchFamily="18" charset="0"/>
              <a:cs typeface="Tahoma" panose="020B0604030504040204" pitchFamily="34" charset="0"/>
            </a:endParaRPr>
          </a:p>
        </p:txBody>
      </p:sp>
      <p:cxnSp>
        <p:nvCxnSpPr>
          <p:cNvPr id="5" name="Straight Connector 4">
            <a:extLst>
              <a:ext uri="{FF2B5EF4-FFF2-40B4-BE49-F238E27FC236}">
                <a16:creationId xmlns:a16="http://schemas.microsoft.com/office/drawing/2014/main" xmlns="" id="{5F9F623D-2D38-4AD4-A32B-AA89C35F99CD}"/>
              </a:ext>
            </a:extLst>
          </p:cNvPr>
          <p:cNvCxnSpPr/>
          <p:nvPr/>
        </p:nvCxnSpPr>
        <p:spPr>
          <a:xfrm>
            <a:off x="0" y="925896"/>
            <a:ext cx="1139891" cy="0"/>
          </a:xfrm>
          <a:prstGeom prst="line">
            <a:avLst/>
          </a:prstGeom>
          <a:ln w="101600">
            <a:solidFill>
              <a:srgbClr val="155452"/>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xmlns="" id="{C8FE84B5-DE47-4DE0-8B27-AA3DE08656F4}"/>
              </a:ext>
            </a:extLst>
          </p:cNvPr>
          <p:cNvSpPr/>
          <p:nvPr/>
        </p:nvSpPr>
        <p:spPr>
          <a:xfrm>
            <a:off x="1115893" y="792408"/>
            <a:ext cx="239977" cy="266968"/>
          </a:xfrm>
          <a:custGeom>
            <a:avLst/>
            <a:gdLst>
              <a:gd name="connsiteX0" fmla="*/ 0 w 254000"/>
              <a:gd name="connsiteY0" fmla="*/ 141284 h 282568"/>
              <a:gd name="connsiteX1" fmla="*/ 127000 w 254000"/>
              <a:gd name="connsiteY1" fmla="*/ 0 h 282568"/>
              <a:gd name="connsiteX2" fmla="*/ 254000 w 254000"/>
              <a:gd name="connsiteY2" fmla="*/ 141284 h 282568"/>
              <a:gd name="connsiteX3" fmla="*/ 127000 w 254000"/>
              <a:gd name="connsiteY3" fmla="*/ 282568 h 282568"/>
              <a:gd name="connsiteX4" fmla="*/ 0 w 254000"/>
              <a:gd name="connsiteY4" fmla="*/ 141284 h 282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 h="282568" fill="none" extrusionOk="0">
                <a:moveTo>
                  <a:pt x="0" y="141284"/>
                </a:moveTo>
                <a:cubicBezTo>
                  <a:pt x="13659" y="64875"/>
                  <a:pt x="60301" y="-7081"/>
                  <a:pt x="127000" y="0"/>
                </a:cubicBezTo>
                <a:cubicBezTo>
                  <a:pt x="189339" y="-1195"/>
                  <a:pt x="250819" y="66250"/>
                  <a:pt x="254000" y="141284"/>
                </a:cubicBezTo>
                <a:cubicBezTo>
                  <a:pt x="252723" y="207135"/>
                  <a:pt x="191850" y="289919"/>
                  <a:pt x="127000" y="282568"/>
                </a:cubicBezTo>
                <a:cubicBezTo>
                  <a:pt x="58675" y="283584"/>
                  <a:pt x="12355" y="222284"/>
                  <a:pt x="0" y="141284"/>
                </a:cubicBezTo>
                <a:close/>
              </a:path>
              <a:path w="254000" h="282568" stroke="0" extrusionOk="0">
                <a:moveTo>
                  <a:pt x="0" y="141284"/>
                </a:moveTo>
                <a:cubicBezTo>
                  <a:pt x="-10176" y="56978"/>
                  <a:pt x="46439" y="3911"/>
                  <a:pt x="127000" y="0"/>
                </a:cubicBezTo>
                <a:cubicBezTo>
                  <a:pt x="199648" y="528"/>
                  <a:pt x="249002" y="63414"/>
                  <a:pt x="254000" y="141284"/>
                </a:cubicBezTo>
                <a:cubicBezTo>
                  <a:pt x="245111" y="227994"/>
                  <a:pt x="195952" y="289135"/>
                  <a:pt x="127000" y="282568"/>
                </a:cubicBezTo>
                <a:cubicBezTo>
                  <a:pt x="48056" y="277751"/>
                  <a:pt x="11469" y="224793"/>
                  <a:pt x="0" y="141284"/>
                </a:cubicBezTo>
                <a:close/>
              </a:path>
            </a:pathLst>
          </a:custGeom>
          <a:solidFill>
            <a:srgbClr val="FF7900"/>
          </a:solidFill>
          <a:ln w="50800">
            <a:solidFill>
              <a:srgbClr val="155452"/>
            </a:solidFill>
            <a:extLst>
              <a:ext uri="{C807C97D-BFC1-408E-A445-0C87EB9F89A2}">
                <ask:lineSketchStyleProps xmlns:ask="http://schemas.microsoft.com/office/drawing/2018/sketchyshapes" xmlns="" sd="1219033472">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23" dirty="0">
              <a:latin typeface="Cambria" panose="02040503050406030204" pitchFamily="18" charset="0"/>
              <a:ea typeface="Cambria" panose="02040503050406030204" pitchFamily="18" charset="0"/>
            </a:endParaRPr>
          </a:p>
        </p:txBody>
      </p:sp>
      <p:sp>
        <p:nvSpPr>
          <p:cNvPr id="4" name="Rectangle 3">
            <a:extLst>
              <a:ext uri="{FF2B5EF4-FFF2-40B4-BE49-F238E27FC236}">
                <a16:creationId xmlns:a16="http://schemas.microsoft.com/office/drawing/2014/main" xmlns="" id="{5470E4DD-E85B-0711-B994-79B1EE24CE7C}"/>
              </a:ext>
            </a:extLst>
          </p:cNvPr>
          <p:cNvSpPr/>
          <p:nvPr/>
        </p:nvSpPr>
        <p:spPr>
          <a:xfrm>
            <a:off x="3992399" y="4270558"/>
            <a:ext cx="4251768" cy="1559208"/>
          </a:xfrm>
          <a:custGeom>
            <a:avLst/>
            <a:gdLst>
              <a:gd name="connsiteX0" fmla="*/ 0 w 4500217"/>
              <a:gd name="connsiteY0" fmla="*/ 0 h 1650319"/>
              <a:gd name="connsiteX1" fmla="*/ 4500217 w 4500217"/>
              <a:gd name="connsiteY1" fmla="*/ 0 h 1650319"/>
              <a:gd name="connsiteX2" fmla="*/ 4500217 w 4500217"/>
              <a:gd name="connsiteY2" fmla="*/ 1650319 h 1650319"/>
              <a:gd name="connsiteX3" fmla="*/ 0 w 4500217"/>
              <a:gd name="connsiteY3" fmla="*/ 1650319 h 1650319"/>
              <a:gd name="connsiteX4" fmla="*/ 0 w 4500217"/>
              <a:gd name="connsiteY4" fmla="*/ 0 h 1650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0217" h="1650319" fill="none" extrusionOk="0">
                <a:moveTo>
                  <a:pt x="0" y="0"/>
                </a:moveTo>
                <a:cubicBezTo>
                  <a:pt x="1721298" y="-34708"/>
                  <a:pt x="3648041" y="137219"/>
                  <a:pt x="4500217" y="0"/>
                </a:cubicBezTo>
                <a:cubicBezTo>
                  <a:pt x="4502154" y="741365"/>
                  <a:pt x="4479161" y="997552"/>
                  <a:pt x="4500217" y="1650319"/>
                </a:cubicBezTo>
                <a:cubicBezTo>
                  <a:pt x="2992534" y="1572621"/>
                  <a:pt x="796423" y="1810207"/>
                  <a:pt x="0" y="1650319"/>
                </a:cubicBezTo>
                <a:cubicBezTo>
                  <a:pt x="-27420" y="894230"/>
                  <a:pt x="-119486" y="244682"/>
                  <a:pt x="0" y="0"/>
                </a:cubicBezTo>
                <a:close/>
              </a:path>
              <a:path w="4500217" h="1650319" stroke="0" extrusionOk="0">
                <a:moveTo>
                  <a:pt x="0" y="0"/>
                </a:moveTo>
                <a:cubicBezTo>
                  <a:pt x="878780" y="-84380"/>
                  <a:pt x="3050036" y="-103514"/>
                  <a:pt x="4500217" y="0"/>
                </a:cubicBezTo>
                <a:cubicBezTo>
                  <a:pt x="4442461" y="550732"/>
                  <a:pt x="4478777" y="963347"/>
                  <a:pt x="4500217" y="1650319"/>
                </a:cubicBezTo>
                <a:cubicBezTo>
                  <a:pt x="3960818" y="1565891"/>
                  <a:pt x="1163517" y="1807531"/>
                  <a:pt x="0" y="1650319"/>
                </a:cubicBezTo>
                <a:cubicBezTo>
                  <a:pt x="-89986" y="1476553"/>
                  <a:pt x="141393" y="545538"/>
                  <a:pt x="0" y="0"/>
                </a:cubicBezTo>
                <a:close/>
              </a:path>
            </a:pathLst>
          </a:custGeom>
          <a:solidFill>
            <a:schemeClr val="bg1"/>
          </a:solidFill>
          <a:ln w="38100">
            <a:solidFill>
              <a:srgbClr val="1C6E6C"/>
            </a:solidFill>
            <a:prstDash val="sysDash"/>
            <a:extLst>
              <a:ext uri="{C807C97D-BFC1-408E-A445-0C87EB9F89A2}">
                <ask:lineSketchStyleProps xmlns:ask="http://schemas.microsoft.com/office/drawing/2018/sketchyshapes" xmlns="" sd="1439926363">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sz="1890" b="1" dirty="0">
              <a:solidFill>
                <a:srgbClr val="155452"/>
              </a:solidFill>
              <a:latin typeface="Cambria" panose="02040503050406030204" pitchFamily="18" charset="0"/>
              <a:ea typeface="Cambria" panose="02040503050406030204" pitchFamily="18" charset="0"/>
            </a:endParaRPr>
          </a:p>
          <a:p>
            <a:pPr algn="ctr">
              <a:spcAft>
                <a:spcPts val="567"/>
              </a:spcAft>
            </a:pPr>
            <a:r>
              <a:rPr lang="lv-LV" sz="2268" b="1" dirty="0">
                <a:solidFill>
                  <a:srgbClr val="155452"/>
                </a:solidFill>
                <a:latin typeface="Cambria" panose="02040503050406030204" pitchFamily="18" charset="0"/>
                <a:ea typeface="Cambria" panose="02040503050406030204" pitchFamily="18" charset="0"/>
              </a:rPr>
              <a:t>Tiesiskais regulējums</a:t>
            </a:r>
          </a:p>
          <a:p>
            <a:pPr algn="ctr"/>
            <a:r>
              <a:rPr lang="lv-LV" sz="1890" i="1" dirty="0">
                <a:solidFill>
                  <a:srgbClr val="155452"/>
                </a:solidFill>
                <a:latin typeface="Cambria" panose="02040503050406030204" pitchFamily="18" charset="0"/>
                <a:ea typeface="Cambria" panose="02040503050406030204" pitchFamily="18" charset="0"/>
              </a:rPr>
              <a:t>Fonda uzraudzība un kontrole, </a:t>
            </a:r>
          </a:p>
          <a:p>
            <a:pPr algn="ctr"/>
            <a:r>
              <a:rPr lang="lv-LV" sz="1890" i="1" dirty="0">
                <a:solidFill>
                  <a:srgbClr val="155452"/>
                </a:solidFill>
                <a:latin typeface="Cambria" panose="02040503050406030204" pitchFamily="18" charset="0"/>
                <a:ea typeface="Cambria" panose="02040503050406030204" pitchFamily="18" charset="0"/>
              </a:rPr>
              <a:t>Soc. klimata plāna īstenošana, institucionālais satvars</a:t>
            </a:r>
          </a:p>
          <a:p>
            <a:pPr algn="ctr"/>
            <a:endParaRPr lang="lv-LV" sz="1890" b="1" dirty="0">
              <a:solidFill>
                <a:srgbClr val="155452"/>
              </a:solidFill>
              <a:latin typeface="Cambria" panose="02040503050406030204" pitchFamily="18" charset="0"/>
              <a:ea typeface="Cambria" panose="02040503050406030204" pitchFamily="18" charset="0"/>
            </a:endParaRPr>
          </a:p>
        </p:txBody>
      </p:sp>
      <p:sp>
        <p:nvSpPr>
          <p:cNvPr id="11" name="Rectangle 10">
            <a:extLst>
              <a:ext uri="{FF2B5EF4-FFF2-40B4-BE49-F238E27FC236}">
                <a16:creationId xmlns:a16="http://schemas.microsoft.com/office/drawing/2014/main" xmlns="" id="{45FE6B8F-B346-209D-4EF1-D7F296ACFA3F}"/>
              </a:ext>
            </a:extLst>
          </p:cNvPr>
          <p:cNvSpPr/>
          <p:nvPr/>
        </p:nvSpPr>
        <p:spPr>
          <a:xfrm>
            <a:off x="1215750" y="1807985"/>
            <a:ext cx="4747950" cy="1822698"/>
          </a:xfrm>
          <a:custGeom>
            <a:avLst/>
            <a:gdLst>
              <a:gd name="connsiteX0" fmla="*/ 0 w 5025394"/>
              <a:gd name="connsiteY0" fmla="*/ 0 h 1929206"/>
              <a:gd name="connsiteX1" fmla="*/ 5025394 w 5025394"/>
              <a:gd name="connsiteY1" fmla="*/ 0 h 1929206"/>
              <a:gd name="connsiteX2" fmla="*/ 5025394 w 5025394"/>
              <a:gd name="connsiteY2" fmla="*/ 1929206 h 1929206"/>
              <a:gd name="connsiteX3" fmla="*/ 0 w 5025394"/>
              <a:gd name="connsiteY3" fmla="*/ 1929206 h 1929206"/>
              <a:gd name="connsiteX4" fmla="*/ 0 w 5025394"/>
              <a:gd name="connsiteY4" fmla="*/ 0 h 1929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5394" h="1929206" fill="none" extrusionOk="0">
                <a:moveTo>
                  <a:pt x="0" y="0"/>
                </a:moveTo>
                <a:cubicBezTo>
                  <a:pt x="1593914" y="36296"/>
                  <a:pt x="3468713" y="-163520"/>
                  <a:pt x="5025394" y="0"/>
                </a:cubicBezTo>
                <a:cubicBezTo>
                  <a:pt x="5189484" y="732995"/>
                  <a:pt x="5017544" y="1294007"/>
                  <a:pt x="5025394" y="1929206"/>
                </a:cubicBezTo>
                <a:cubicBezTo>
                  <a:pt x="3606760" y="1867444"/>
                  <a:pt x="933266" y="2075181"/>
                  <a:pt x="0" y="1929206"/>
                </a:cubicBezTo>
                <a:cubicBezTo>
                  <a:pt x="-48630" y="1096463"/>
                  <a:pt x="-116361" y="240023"/>
                  <a:pt x="0" y="0"/>
                </a:cubicBezTo>
                <a:close/>
              </a:path>
              <a:path w="5025394" h="1929206" stroke="0" extrusionOk="0">
                <a:moveTo>
                  <a:pt x="0" y="0"/>
                </a:moveTo>
                <a:cubicBezTo>
                  <a:pt x="569322" y="46250"/>
                  <a:pt x="2836069" y="-82659"/>
                  <a:pt x="5025394" y="0"/>
                </a:cubicBezTo>
                <a:cubicBezTo>
                  <a:pt x="5119932" y="210377"/>
                  <a:pt x="5107012" y="1623830"/>
                  <a:pt x="5025394" y="1929206"/>
                </a:cubicBezTo>
                <a:cubicBezTo>
                  <a:pt x="4376475" y="1991943"/>
                  <a:pt x="2120604" y="1839431"/>
                  <a:pt x="0" y="1929206"/>
                </a:cubicBezTo>
                <a:cubicBezTo>
                  <a:pt x="76285" y="1591343"/>
                  <a:pt x="37777" y="345608"/>
                  <a:pt x="0" y="0"/>
                </a:cubicBezTo>
                <a:close/>
              </a:path>
            </a:pathLst>
          </a:custGeom>
          <a:solidFill>
            <a:schemeClr val="bg1"/>
          </a:solidFill>
          <a:ln w="38100">
            <a:solidFill>
              <a:srgbClr val="1C6E6C"/>
            </a:solidFill>
            <a:prstDash val="sysDash"/>
            <a:extLst>
              <a:ext uri="{C807C97D-BFC1-408E-A445-0C87EB9F89A2}">
                <ask:lineSketchStyleProps xmlns:ask="http://schemas.microsoft.com/office/drawing/2018/sketchyshapes" xmlns="" sd="2738528689">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567"/>
              </a:spcAft>
            </a:pPr>
            <a:r>
              <a:rPr lang="lv-LV" sz="1890" b="1" dirty="0">
                <a:solidFill>
                  <a:srgbClr val="155452"/>
                </a:solidFill>
                <a:latin typeface="Cambria" panose="02040503050406030204" pitchFamily="18" charset="0"/>
                <a:ea typeface="Cambria" panose="02040503050406030204" pitchFamily="18" charset="0"/>
              </a:rPr>
              <a:t>   </a:t>
            </a:r>
            <a:r>
              <a:rPr lang="lv-LV" sz="2268" b="1" dirty="0">
                <a:solidFill>
                  <a:srgbClr val="155452"/>
                </a:solidFill>
                <a:latin typeface="Cambria" panose="02040503050406030204" pitchFamily="18" charset="0"/>
                <a:ea typeface="Cambria" panose="02040503050406030204" pitchFamily="18" charset="0"/>
              </a:rPr>
              <a:t>ETS2 n</a:t>
            </a:r>
            <a:r>
              <a:rPr lang="lv-LV" sz="2268" b="1" dirty="0" err="1">
                <a:solidFill>
                  <a:srgbClr val="155452"/>
                </a:solidFill>
                <a:latin typeface="Cambria" panose="02040503050406030204" pitchFamily="18" charset="0"/>
                <a:ea typeface="Cambria" panose="02040503050406030204" pitchFamily="18" charset="0"/>
              </a:rPr>
              <a:t>osacījumu</a:t>
            </a:r>
            <a:r>
              <a:rPr lang="lv-LV" sz="2268" b="1" dirty="0">
                <a:solidFill>
                  <a:srgbClr val="155452"/>
                </a:solidFill>
                <a:latin typeface="Cambria" panose="02040503050406030204" pitchFamily="18" charset="0"/>
                <a:ea typeface="Cambria" panose="02040503050406030204" pitchFamily="18" charset="0"/>
              </a:rPr>
              <a:t> transponēšana </a:t>
            </a:r>
          </a:p>
          <a:p>
            <a:pPr algn="ctr"/>
            <a:r>
              <a:rPr lang="lv-LV" sz="1890" b="1" i="1" dirty="0">
                <a:solidFill>
                  <a:srgbClr val="FF0000"/>
                </a:solidFill>
                <a:latin typeface="Cambria" panose="02040503050406030204" pitchFamily="18" charset="0"/>
                <a:ea typeface="Cambria" panose="02040503050406030204" pitchFamily="18" charset="0"/>
              </a:rPr>
              <a:t>Nav transponēšana = nav pieejas Fonda </a:t>
            </a:r>
            <a:r>
              <a:rPr lang="lv-LV" sz="1890" b="1" i="1" dirty="0" err="1">
                <a:solidFill>
                  <a:srgbClr val="FF0000"/>
                </a:solidFill>
                <a:latin typeface="Cambria" panose="02040503050406030204" pitchFamily="18" charset="0"/>
                <a:ea typeface="Cambria" panose="02040503050406030204" pitchFamily="18" charset="0"/>
              </a:rPr>
              <a:t>lī</a:t>
            </a:r>
            <a:r>
              <a:rPr lang="en-US" sz="1890" b="1" i="1" dirty="0" err="1">
                <a:solidFill>
                  <a:srgbClr val="FF0000"/>
                </a:solidFill>
                <a:latin typeface="Cambria" panose="02040503050406030204" pitchFamily="18" charset="0"/>
                <a:ea typeface="Cambria" panose="02040503050406030204" pitchFamily="18" charset="0"/>
              </a:rPr>
              <a:t>dz</a:t>
            </a:r>
            <a:r>
              <a:rPr lang="lv-LV" sz="1890" b="1" i="1" dirty="0" err="1">
                <a:solidFill>
                  <a:srgbClr val="FF0000"/>
                </a:solidFill>
                <a:latin typeface="Cambria" panose="02040503050406030204" pitchFamily="18" charset="0"/>
                <a:ea typeface="Cambria" panose="02040503050406030204" pitchFamily="18" charset="0"/>
              </a:rPr>
              <a:t>ekļiem</a:t>
            </a:r>
            <a:endParaRPr lang="lv-LV" sz="1890" b="1" i="1" dirty="0">
              <a:solidFill>
                <a:srgbClr val="FF0000"/>
              </a:solidFill>
              <a:latin typeface="Cambria" panose="02040503050406030204" pitchFamily="18" charset="0"/>
              <a:ea typeface="Cambria" panose="02040503050406030204" pitchFamily="18" charset="0"/>
            </a:endParaRPr>
          </a:p>
          <a:p>
            <a:pPr algn="ctr"/>
            <a:r>
              <a:rPr lang="lv-LV" sz="1890" i="1" dirty="0">
                <a:solidFill>
                  <a:srgbClr val="155452"/>
                </a:solidFill>
                <a:latin typeface="Cambria" panose="02040503050406030204" pitchFamily="18" charset="0"/>
                <a:ea typeface="Cambria" panose="02040503050406030204" pitchFamily="18" charset="0"/>
              </a:rPr>
              <a:t>Klimata likums</a:t>
            </a:r>
          </a:p>
          <a:p>
            <a:pPr algn="ctr"/>
            <a:r>
              <a:rPr lang="lv-LV" sz="1890" i="1" dirty="0">
                <a:solidFill>
                  <a:srgbClr val="155452"/>
                </a:solidFill>
                <a:latin typeface="Cambria" panose="02040503050406030204" pitchFamily="18" charset="0"/>
                <a:ea typeface="Cambria" panose="02040503050406030204" pitchFamily="18" charset="0"/>
              </a:rPr>
              <a:t>Likums “Par piesārņojumu”</a:t>
            </a:r>
          </a:p>
        </p:txBody>
      </p:sp>
      <p:sp>
        <p:nvSpPr>
          <p:cNvPr id="12" name="Rectangle 11">
            <a:extLst>
              <a:ext uri="{FF2B5EF4-FFF2-40B4-BE49-F238E27FC236}">
                <a16:creationId xmlns:a16="http://schemas.microsoft.com/office/drawing/2014/main" xmlns="" id="{5026FD9E-B892-42F9-3D59-89369E3B5FFC}"/>
              </a:ext>
            </a:extLst>
          </p:cNvPr>
          <p:cNvSpPr/>
          <p:nvPr/>
        </p:nvSpPr>
        <p:spPr>
          <a:xfrm>
            <a:off x="7136586" y="1877228"/>
            <a:ext cx="4258754" cy="1822698"/>
          </a:xfrm>
          <a:custGeom>
            <a:avLst/>
            <a:gdLst>
              <a:gd name="connsiteX0" fmla="*/ 0 w 4507612"/>
              <a:gd name="connsiteY0" fmla="*/ 0 h 1929206"/>
              <a:gd name="connsiteX1" fmla="*/ 4507612 w 4507612"/>
              <a:gd name="connsiteY1" fmla="*/ 0 h 1929206"/>
              <a:gd name="connsiteX2" fmla="*/ 4507612 w 4507612"/>
              <a:gd name="connsiteY2" fmla="*/ 1929206 h 1929206"/>
              <a:gd name="connsiteX3" fmla="*/ 0 w 4507612"/>
              <a:gd name="connsiteY3" fmla="*/ 1929206 h 1929206"/>
              <a:gd name="connsiteX4" fmla="*/ 0 w 4507612"/>
              <a:gd name="connsiteY4" fmla="*/ 0 h 1929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7612" h="1929206" fill="none" extrusionOk="0">
                <a:moveTo>
                  <a:pt x="0" y="0"/>
                </a:moveTo>
                <a:cubicBezTo>
                  <a:pt x="886967" y="36410"/>
                  <a:pt x="4020218" y="160239"/>
                  <a:pt x="4507612" y="0"/>
                </a:cubicBezTo>
                <a:cubicBezTo>
                  <a:pt x="4445992" y="516940"/>
                  <a:pt x="4383433" y="1723189"/>
                  <a:pt x="4507612" y="1929206"/>
                </a:cubicBezTo>
                <a:cubicBezTo>
                  <a:pt x="2497579" y="1966436"/>
                  <a:pt x="1158062" y="1787048"/>
                  <a:pt x="0" y="1929206"/>
                </a:cubicBezTo>
                <a:cubicBezTo>
                  <a:pt x="-71408" y="1499880"/>
                  <a:pt x="56393" y="212605"/>
                  <a:pt x="0" y="0"/>
                </a:cubicBezTo>
                <a:close/>
              </a:path>
              <a:path w="4507612" h="1929206" stroke="0" extrusionOk="0">
                <a:moveTo>
                  <a:pt x="0" y="0"/>
                </a:moveTo>
                <a:cubicBezTo>
                  <a:pt x="2046678" y="-126835"/>
                  <a:pt x="3409003" y="-36225"/>
                  <a:pt x="4507612" y="0"/>
                </a:cubicBezTo>
                <a:cubicBezTo>
                  <a:pt x="4562507" y="199847"/>
                  <a:pt x="4431729" y="1238092"/>
                  <a:pt x="4507612" y="1929206"/>
                </a:cubicBezTo>
                <a:cubicBezTo>
                  <a:pt x="3257498" y="1873222"/>
                  <a:pt x="991386" y="1876835"/>
                  <a:pt x="0" y="1929206"/>
                </a:cubicBezTo>
                <a:cubicBezTo>
                  <a:pt x="-91189" y="1189612"/>
                  <a:pt x="41094" y="614288"/>
                  <a:pt x="0" y="0"/>
                </a:cubicBezTo>
                <a:close/>
              </a:path>
            </a:pathLst>
          </a:custGeom>
          <a:solidFill>
            <a:schemeClr val="bg1"/>
          </a:solidFill>
          <a:ln w="38100">
            <a:solidFill>
              <a:srgbClr val="1C6E6C"/>
            </a:solidFill>
            <a:prstDash val="sysDash"/>
            <a:extLst>
              <a:ext uri="{C807C97D-BFC1-408E-A445-0C87EB9F89A2}">
                <ask:lineSketchStyleProps xmlns:ask="http://schemas.microsoft.com/office/drawing/2018/sketchyshapes" xmlns="" sd="398698879">
                  <a:prstGeom prst="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lIns="86392" tIns="43196" rIns="86392" bIns="43196" rtlCol="0" anchor="ctr"/>
          <a:lstStyle/>
          <a:p>
            <a:pPr algn="ctr">
              <a:spcAft>
                <a:spcPts val="567"/>
              </a:spcAft>
            </a:pPr>
            <a:r>
              <a:rPr lang="lv-LV" sz="2268" b="1" dirty="0">
                <a:solidFill>
                  <a:srgbClr val="155452"/>
                </a:solidFill>
                <a:latin typeface="Cambria" panose="02040503050406030204" pitchFamily="18" charset="0"/>
                <a:ea typeface="Cambria" panose="02040503050406030204" pitchFamily="18" charset="0"/>
              </a:rPr>
              <a:t>Sociālais Klimata p</a:t>
            </a:r>
            <a:r>
              <a:rPr lang="lv-LV" sz="2268" b="1" dirty="0" err="1">
                <a:solidFill>
                  <a:srgbClr val="155452"/>
                </a:solidFill>
                <a:latin typeface="Cambria" panose="02040503050406030204" pitchFamily="18" charset="0"/>
                <a:ea typeface="Cambria" panose="02040503050406030204" pitchFamily="18" charset="0"/>
              </a:rPr>
              <a:t>lān</a:t>
            </a:r>
            <a:r>
              <a:rPr lang="lv-LV" sz="2268" b="1" dirty="0">
                <a:solidFill>
                  <a:srgbClr val="155452"/>
                </a:solidFill>
                <a:latin typeface="Cambria" panose="02040503050406030204" pitchFamily="18" charset="0"/>
                <a:ea typeface="Cambria" panose="02040503050406030204" pitchFamily="18" charset="0"/>
              </a:rPr>
              <a:t>s| I</a:t>
            </a:r>
            <a:r>
              <a:rPr lang="lv-LV" sz="2268" b="1" dirty="0" err="1">
                <a:solidFill>
                  <a:srgbClr val="155452"/>
                </a:solidFill>
                <a:latin typeface="Cambria" panose="02040503050406030204" pitchFamily="18" charset="0"/>
                <a:ea typeface="Cambria" panose="02040503050406030204" pitchFamily="18" charset="0"/>
              </a:rPr>
              <a:t>zstrāde</a:t>
            </a:r>
            <a:r>
              <a:rPr lang="lv-LV" sz="2268" b="1" dirty="0">
                <a:solidFill>
                  <a:srgbClr val="155452"/>
                </a:solidFill>
                <a:latin typeface="Cambria" panose="02040503050406030204" pitchFamily="18" charset="0"/>
                <a:ea typeface="Cambria" panose="02040503050406030204" pitchFamily="18" charset="0"/>
              </a:rPr>
              <a:t> un ieviešana</a:t>
            </a:r>
          </a:p>
          <a:p>
            <a:pPr algn="ctr"/>
            <a:r>
              <a:rPr lang="lv-LV" sz="1890" i="1" dirty="0">
                <a:solidFill>
                  <a:srgbClr val="155452"/>
                </a:solidFill>
                <a:latin typeface="Cambria" panose="02040503050406030204" pitchFamily="18" charset="0"/>
                <a:ea typeface="Cambria" panose="02040503050406030204" pitchFamily="18" charset="0"/>
              </a:rPr>
              <a:t>Iesniegšana EK līdz </a:t>
            </a:r>
            <a:r>
              <a:rPr lang="lv-LV" sz="1890" b="1" dirty="0">
                <a:solidFill>
                  <a:srgbClr val="E97132"/>
                </a:solidFill>
                <a:latin typeface="Cambria" panose="02040503050406030204" pitchFamily="18" charset="0"/>
                <a:ea typeface="Cambria" panose="02040503050406030204" pitchFamily="18" charset="0"/>
              </a:rPr>
              <a:t>30.06.2025.</a:t>
            </a:r>
          </a:p>
          <a:p>
            <a:pPr algn="ctr"/>
            <a:r>
              <a:rPr lang="lv-LV" sz="1890" i="1" dirty="0">
                <a:solidFill>
                  <a:srgbClr val="155452"/>
                </a:solidFill>
                <a:latin typeface="Cambria" panose="02040503050406030204" pitchFamily="18" charset="0"/>
                <a:ea typeface="Cambria" panose="02040503050406030204" pitchFamily="18" charset="0"/>
              </a:rPr>
              <a:t>Procesu koordinē KEM sadarbībā ar </a:t>
            </a:r>
          </a:p>
          <a:p>
            <a:pPr algn="ctr"/>
            <a:r>
              <a:rPr lang="lv-LV" sz="1890" i="1" dirty="0">
                <a:solidFill>
                  <a:srgbClr val="155452"/>
                </a:solidFill>
                <a:latin typeface="Cambria" panose="02040503050406030204" pitchFamily="18" charset="0"/>
                <a:ea typeface="Cambria" panose="02040503050406030204" pitchFamily="18" charset="0"/>
              </a:rPr>
              <a:t>EM, FM, LM, SM, VARAM</a:t>
            </a:r>
          </a:p>
        </p:txBody>
      </p:sp>
      <p:sp>
        <p:nvSpPr>
          <p:cNvPr id="13" name="Oval 12">
            <a:extLst>
              <a:ext uri="{FF2B5EF4-FFF2-40B4-BE49-F238E27FC236}">
                <a16:creationId xmlns:a16="http://schemas.microsoft.com/office/drawing/2014/main" xmlns="" id="{32B86096-F431-AB16-A1DE-2CC62A3FF326}"/>
              </a:ext>
            </a:extLst>
          </p:cNvPr>
          <p:cNvSpPr/>
          <p:nvPr/>
        </p:nvSpPr>
        <p:spPr>
          <a:xfrm>
            <a:off x="2994653" y="3989961"/>
            <a:ext cx="1172886" cy="1118142"/>
          </a:xfrm>
          <a:custGeom>
            <a:avLst/>
            <a:gdLst>
              <a:gd name="connsiteX0" fmla="*/ 0 w 1241423"/>
              <a:gd name="connsiteY0" fmla="*/ 591740 h 1183480"/>
              <a:gd name="connsiteX1" fmla="*/ 620712 w 1241423"/>
              <a:gd name="connsiteY1" fmla="*/ 0 h 1183480"/>
              <a:gd name="connsiteX2" fmla="*/ 1241424 w 1241423"/>
              <a:gd name="connsiteY2" fmla="*/ 591740 h 1183480"/>
              <a:gd name="connsiteX3" fmla="*/ 620712 w 1241423"/>
              <a:gd name="connsiteY3" fmla="*/ 1183480 h 1183480"/>
              <a:gd name="connsiteX4" fmla="*/ 0 w 1241423"/>
              <a:gd name="connsiteY4" fmla="*/ 591740 h 1183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1423" h="1183480" fill="none" extrusionOk="0">
                <a:moveTo>
                  <a:pt x="0" y="591740"/>
                </a:moveTo>
                <a:cubicBezTo>
                  <a:pt x="43065" y="284361"/>
                  <a:pt x="323734" y="-19057"/>
                  <a:pt x="620712" y="0"/>
                </a:cubicBezTo>
                <a:cubicBezTo>
                  <a:pt x="937781" y="-30722"/>
                  <a:pt x="1281492" y="310887"/>
                  <a:pt x="1241424" y="591740"/>
                </a:cubicBezTo>
                <a:cubicBezTo>
                  <a:pt x="1301376" y="911703"/>
                  <a:pt x="962183" y="1188080"/>
                  <a:pt x="620712" y="1183480"/>
                </a:cubicBezTo>
                <a:cubicBezTo>
                  <a:pt x="290574" y="1225420"/>
                  <a:pt x="-15454" y="953545"/>
                  <a:pt x="0" y="591740"/>
                </a:cubicBezTo>
                <a:close/>
              </a:path>
              <a:path w="1241423" h="1183480" stroke="0" extrusionOk="0">
                <a:moveTo>
                  <a:pt x="0" y="591740"/>
                </a:moveTo>
                <a:cubicBezTo>
                  <a:pt x="4229" y="238267"/>
                  <a:pt x="279375" y="3851"/>
                  <a:pt x="620712" y="0"/>
                </a:cubicBezTo>
                <a:cubicBezTo>
                  <a:pt x="933502" y="53661"/>
                  <a:pt x="1273721" y="210339"/>
                  <a:pt x="1241424" y="591740"/>
                </a:cubicBezTo>
                <a:cubicBezTo>
                  <a:pt x="1245295" y="912492"/>
                  <a:pt x="978564" y="1133653"/>
                  <a:pt x="620712" y="1183480"/>
                </a:cubicBezTo>
                <a:cubicBezTo>
                  <a:pt x="309204" y="1207822"/>
                  <a:pt x="16713" y="940123"/>
                  <a:pt x="0" y="591740"/>
                </a:cubicBezTo>
                <a:close/>
              </a:path>
            </a:pathLst>
          </a:custGeom>
          <a:solidFill>
            <a:schemeClr val="bg1"/>
          </a:solidFill>
          <a:ln w="50800">
            <a:solidFill>
              <a:schemeClr val="accent2"/>
            </a:solidFill>
            <a:prstDash val="sysDash"/>
            <a:extLst>
              <a:ext uri="{C807C97D-BFC1-408E-A445-0C87EB9F89A2}">
                <ask:lineSketchStyleProps xmlns:ask="http://schemas.microsoft.com/office/drawing/2018/sketchyshapes" xmlns="" sd="3341447229">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23" dirty="0">
              <a:latin typeface="Cambria" panose="02040503050406030204" pitchFamily="18" charset="0"/>
              <a:ea typeface="Cambria" panose="02040503050406030204" pitchFamily="18" charset="0"/>
            </a:endParaRPr>
          </a:p>
        </p:txBody>
      </p:sp>
      <p:sp>
        <p:nvSpPr>
          <p:cNvPr id="14" name="Oval 13">
            <a:extLst>
              <a:ext uri="{FF2B5EF4-FFF2-40B4-BE49-F238E27FC236}">
                <a16:creationId xmlns:a16="http://schemas.microsoft.com/office/drawing/2014/main" xmlns="" id="{0586BBFA-B8A7-C464-1058-F34BB1193C95}"/>
              </a:ext>
            </a:extLst>
          </p:cNvPr>
          <p:cNvSpPr/>
          <p:nvPr/>
        </p:nvSpPr>
        <p:spPr>
          <a:xfrm>
            <a:off x="260117" y="1601192"/>
            <a:ext cx="1172886" cy="1118142"/>
          </a:xfrm>
          <a:custGeom>
            <a:avLst/>
            <a:gdLst>
              <a:gd name="connsiteX0" fmla="*/ 0 w 1241423"/>
              <a:gd name="connsiteY0" fmla="*/ 591740 h 1183480"/>
              <a:gd name="connsiteX1" fmla="*/ 620712 w 1241423"/>
              <a:gd name="connsiteY1" fmla="*/ 0 h 1183480"/>
              <a:gd name="connsiteX2" fmla="*/ 1241424 w 1241423"/>
              <a:gd name="connsiteY2" fmla="*/ 591740 h 1183480"/>
              <a:gd name="connsiteX3" fmla="*/ 620712 w 1241423"/>
              <a:gd name="connsiteY3" fmla="*/ 1183480 h 1183480"/>
              <a:gd name="connsiteX4" fmla="*/ 0 w 1241423"/>
              <a:gd name="connsiteY4" fmla="*/ 591740 h 1183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1423" h="1183480" fill="none" extrusionOk="0">
                <a:moveTo>
                  <a:pt x="0" y="591740"/>
                </a:moveTo>
                <a:cubicBezTo>
                  <a:pt x="43065" y="284361"/>
                  <a:pt x="323734" y="-19057"/>
                  <a:pt x="620712" y="0"/>
                </a:cubicBezTo>
                <a:cubicBezTo>
                  <a:pt x="937781" y="-30722"/>
                  <a:pt x="1281492" y="310887"/>
                  <a:pt x="1241424" y="591740"/>
                </a:cubicBezTo>
                <a:cubicBezTo>
                  <a:pt x="1301376" y="911703"/>
                  <a:pt x="962183" y="1188080"/>
                  <a:pt x="620712" y="1183480"/>
                </a:cubicBezTo>
                <a:cubicBezTo>
                  <a:pt x="290574" y="1225420"/>
                  <a:pt x="-15454" y="953545"/>
                  <a:pt x="0" y="591740"/>
                </a:cubicBezTo>
                <a:close/>
              </a:path>
              <a:path w="1241423" h="1183480" stroke="0" extrusionOk="0">
                <a:moveTo>
                  <a:pt x="0" y="591740"/>
                </a:moveTo>
                <a:cubicBezTo>
                  <a:pt x="4229" y="238267"/>
                  <a:pt x="279375" y="3851"/>
                  <a:pt x="620712" y="0"/>
                </a:cubicBezTo>
                <a:cubicBezTo>
                  <a:pt x="933502" y="53661"/>
                  <a:pt x="1273721" y="210339"/>
                  <a:pt x="1241424" y="591740"/>
                </a:cubicBezTo>
                <a:cubicBezTo>
                  <a:pt x="1245295" y="912492"/>
                  <a:pt x="978564" y="1133653"/>
                  <a:pt x="620712" y="1183480"/>
                </a:cubicBezTo>
                <a:cubicBezTo>
                  <a:pt x="309204" y="1207822"/>
                  <a:pt x="16713" y="940123"/>
                  <a:pt x="0" y="591740"/>
                </a:cubicBezTo>
                <a:close/>
              </a:path>
            </a:pathLst>
          </a:custGeom>
          <a:solidFill>
            <a:schemeClr val="bg1"/>
          </a:solidFill>
          <a:ln w="50800">
            <a:solidFill>
              <a:schemeClr val="accent2"/>
            </a:solidFill>
            <a:prstDash val="sysDash"/>
            <a:extLst>
              <a:ext uri="{C807C97D-BFC1-408E-A445-0C87EB9F89A2}">
                <ask:lineSketchStyleProps xmlns:ask="http://schemas.microsoft.com/office/drawing/2018/sketchyshapes" xmlns="" sd="3341447229">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23" dirty="0">
              <a:latin typeface="Cambria" panose="02040503050406030204" pitchFamily="18" charset="0"/>
              <a:ea typeface="Cambria" panose="02040503050406030204" pitchFamily="18" charset="0"/>
            </a:endParaRPr>
          </a:p>
        </p:txBody>
      </p:sp>
      <p:sp>
        <p:nvSpPr>
          <p:cNvPr id="26" name="Oval 25">
            <a:extLst>
              <a:ext uri="{FF2B5EF4-FFF2-40B4-BE49-F238E27FC236}">
                <a16:creationId xmlns:a16="http://schemas.microsoft.com/office/drawing/2014/main" xmlns="" id="{25AA9CB4-3A75-D403-7BFB-45A2C6425AB0}"/>
              </a:ext>
            </a:extLst>
          </p:cNvPr>
          <p:cNvSpPr/>
          <p:nvPr/>
        </p:nvSpPr>
        <p:spPr>
          <a:xfrm>
            <a:off x="6171527" y="1608144"/>
            <a:ext cx="1172886" cy="1118142"/>
          </a:xfrm>
          <a:custGeom>
            <a:avLst/>
            <a:gdLst>
              <a:gd name="connsiteX0" fmla="*/ 0 w 1241423"/>
              <a:gd name="connsiteY0" fmla="*/ 591740 h 1183480"/>
              <a:gd name="connsiteX1" fmla="*/ 620712 w 1241423"/>
              <a:gd name="connsiteY1" fmla="*/ 0 h 1183480"/>
              <a:gd name="connsiteX2" fmla="*/ 1241424 w 1241423"/>
              <a:gd name="connsiteY2" fmla="*/ 591740 h 1183480"/>
              <a:gd name="connsiteX3" fmla="*/ 620712 w 1241423"/>
              <a:gd name="connsiteY3" fmla="*/ 1183480 h 1183480"/>
              <a:gd name="connsiteX4" fmla="*/ 0 w 1241423"/>
              <a:gd name="connsiteY4" fmla="*/ 591740 h 1183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1423" h="1183480" fill="none" extrusionOk="0">
                <a:moveTo>
                  <a:pt x="0" y="591740"/>
                </a:moveTo>
                <a:cubicBezTo>
                  <a:pt x="43065" y="284361"/>
                  <a:pt x="323734" y="-19057"/>
                  <a:pt x="620712" y="0"/>
                </a:cubicBezTo>
                <a:cubicBezTo>
                  <a:pt x="937781" y="-30722"/>
                  <a:pt x="1281492" y="310887"/>
                  <a:pt x="1241424" y="591740"/>
                </a:cubicBezTo>
                <a:cubicBezTo>
                  <a:pt x="1301376" y="911703"/>
                  <a:pt x="962183" y="1188080"/>
                  <a:pt x="620712" y="1183480"/>
                </a:cubicBezTo>
                <a:cubicBezTo>
                  <a:pt x="290574" y="1225420"/>
                  <a:pt x="-15454" y="953545"/>
                  <a:pt x="0" y="591740"/>
                </a:cubicBezTo>
                <a:close/>
              </a:path>
              <a:path w="1241423" h="1183480" stroke="0" extrusionOk="0">
                <a:moveTo>
                  <a:pt x="0" y="591740"/>
                </a:moveTo>
                <a:cubicBezTo>
                  <a:pt x="4229" y="238267"/>
                  <a:pt x="279375" y="3851"/>
                  <a:pt x="620712" y="0"/>
                </a:cubicBezTo>
                <a:cubicBezTo>
                  <a:pt x="933502" y="53661"/>
                  <a:pt x="1273721" y="210339"/>
                  <a:pt x="1241424" y="591740"/>
                </a:cubicBezTo>
                <a:cubicBezTo>
                  <a:pt x="1245295" y="912492"/>
                  <a:pt x="978564" y="1133653"/>
                  <a:pt x="620712" y="1183480"/>
                </a:cubicBezTo>
                <a:cubicBezTo>
                  <a:pt x="309204" y="1207822"/>
                  <a:pt x="16713" y="940123"/>
                  <a:pt x="0" y="591740"/>
                </a:cubicBezTo>
                <a:close/>
              </a:path>
            </a:pathLst>
          </a:custGeom>
          <a:solidFill>
            <a:schemeClr val="bg1"/>
          </a:solidFill>
          <a:ln w="50800">
            <a:solidFill>
              <a:schemeClr val="accent2"/>
            </a:solidFill>
            <a:prstDash val="sysDash"/>
            <a:extLst>
              <a:ext uri="{C807C97D-BFC1-408E-A445-0C87EB9F89A2}">
                <ask:lineSketchStyleProps xmlns:ask="http://schemas.microsoft.com/office/drawing/2018/sketchyshapes" xmlns="" sd="3341447229">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1323" dirty="0">
              <a:latin typeface="Cambria" panose="02040503050406030204" pitchFamily="18" charset="0"/>
              <a:ea typeface="Cambria" panose="02040503050406030204" pitchFamily="18" charset="0"/>
            </a:endParaRPr>
          </a:p>
        </p:txBody>
      </p:sp>
      <p:pic>
        <p:nvPicPr>
          <p:cNvPr id="15" name="Graphic 14" descr="Table outline">
            <a:extLst>
              <a:ext uri="{FF2B5EF4-FFF2-40B4-BE49-F238E27FC236}">
                <a16:creationId xmlns:a16="http://schemas.microsoft.com/office/drawing/2014/main" xmlns="" id="{DC060A4A-84D9-81FA-96EB-234D3E1E035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325912" y="1735256"/>
            <a:ext cx="863918" cy="863918"/>
          </a:xfrm>
          <a:prstGeom prst="rect">
            <a:avLst/>
          </a:prstGeom>
        </p:spPr>
      </p:pic>
      <p:pic>
        <p:nvPicPr>
          <p:cNvPr id="18" name="Graphic 17" descr="Closed book outline">
            <a:extLst>
              <a:ext uri="{FF2B5EF4-FFF2-40B4-BE49-F238E27FC236}">
                <a16:creationId xmlns:a16="http://schemas.microsoft.com/office/drawing/2014/main" xmlns="" id="{7682DBA8-859D-721E-8F17-F5BBA7803F37}"/>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3128481" y="4117073"/>
            <a:ext cx="863918" cy="863918"/>
          </a:xfrm>
          <a:prstGeom prst="rect">
            <a:avLst/>
          </a:prstGeom>
        </p:spPr>
      </p:pic>
      <p:pic>
        <p:nvPicPr>
          <p:cNvPr id="7" name="Graphic 6" descr="Contract outline">
            <a:extLst>
              <a:ext uri="{FF2B5EF4-FFF2-40B4-BE49-F238E27FC236}">
                <a16:creationId xmlns:a16="http://schemas.microsoft.com/office/drawing/2014/main" xmlns="" id="{14B93EEE-9A3D-B121-C3D8-D8D89BA53CDC}"/>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414600" y="1728304"/>
            <a:ext cx="863918" cy="863918"/>
          </a:xfrm>
          <a:prstGeom prst="rect">
            <a:avLst/>
          </a:prstGeom>
        </p:spPr>
      </p:pic>
    </p:spTree>
    <p:extLst>
      <p:ext uri="{BB962C8B-B14F-4D97-AF65-F5344CB8AC3E}">
        <p14:creationId xmlns:p14="http://schemas.microsoft.com/office/powerpoint/2010/main" val="19485895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4D27551-4267-49DF-84ED-5C5BA6F0D663}"/>
              </a:ext>
            </a:extLst>
          </p:cNvPr>
          <p:cNvSpPr>
            <a:spLocks noGrp="1"/>
          </p:cNvSpPr>
          <p:nvPr>
            <p:ph type="ctrTitle"/>
          </p:nvPr>
        </p:nvSpPr>
        <p:spPr>
          <a:xfrm>
            <a:off x="3168650" y="3711094"/>
            <a:ext cx="4587447" cy="528113"/>
          </a:xfrm>
        </p:spPr>
        <p:txBody>
          <a:bodyPr/>
          <a:lstStyle/>
          <a:p>
            <a:pPr defTabSz="913860">
              <a:defRPr/>
            </a:pPr>
            <a:r>
              <a:rPr lang="lv-LV" sz="3598" dirty="0">
                <a:solidFill>
                  <a:sysClr val="windowText" lastClr="000000"/>
                </a:solidFill>
                <a:latin typeface="Calibri"/>
              </a:rPr>
              <a:t>Paldies par uzmanību!</a:t>
            </a:r>
            <a:br>
              <a:rPr lang="lv-LV" sz="3598" dirty="0">
                <a:solidFill>
                  <a:sysClr val="windowText" lastClr="000000"/>
                </a:solidFill>
                <a:latin typeface="Calibri"/>
              </a:rPr>
            </a:br>
            <a:endParaRPr lang="lv-LV" dirty="0"/>
          </a:p>
        </p:txBody>
      </p:sp>
      <p:sp>
        <p:nvSpPr>
          <p:cNvPr id="4" name="Slide Number Placeholder 3">
            <a:extLst>
              <a:ext uri="{FF2B5EF4-FFF2-40B4-BE49-F238E27FC236}">
                <a16:creationId xmlns="" xmlns:a16="http://schemas.microsoft.com/office/drawing/2014/main" id="{09CD6B6B-7D39-4F4C-867F-E514FE7ACF61}"/>
              </a:ext>
            </a:extLst>
          </p:cNvPr>
          <p:cNvSpPr>
            <a:spLocks noGrp="1"/>
          </p:cNvSpPr>
          <p:nvPr>
            <p:ph type="sldNum" sz="quarter" idx="7"/>
          </p:nvPr>
        </p:nvSpPr>
        <p:spPr>
          <a:xfrm>
            <a:off x="10528832" y="5720982"/>
            <a:ext cx="197381" cy="522964"/>
          </a:xfrm>
        </p:spPr>
        <p:txBody>
          <a:bodyPr/>
          <a:lstStyle/>
          <a:p>
            <a:pPr marL="38077" algn="l" defTabSz="863925" rtl="0">
              <a:spcBef>
                <a:spcPts val="180"/>
              </a:spcBef>
            </a:pPr>
            <a:fld id="{81D60167-4931-47E6-BA6A-407CBD079E47}" type="slidenum">
              <a:rPr lang="lv-LV" kern="1200" spc="-5">
                <a:solidFill>
                  <a:prstClr val="white"/>
                </a:solidFill>
                <a:ea typeface="+mn-ea"/>
              </a:rPr>
              <a:pPr marL="38077" algn="l" defTabSz="863925" rtl="0">
                <a:spcBef>
                  <a:spcPts val="180"/>
                </a:spcBef>
              </a:pPr>
              <a:t>56</a:t>
            </a:fld>
            <a:endParaRPr lang="lv-LV" kern="1200" spc="-5" dirty="0">
              <a:solidFill>
                <a:prstClr val="white"/>
              </a:solidFill>
              <a:ea typeface="+mn-ea"/>
            </a:endParaRPr>
          </a:p>
        </p:txBody>
      </p:sp>
      <p:pic>
        <p:nvPicPr>
          <p:cNvPr id="5" name="Picture 4">
            <a:extLst>
              <a:ext uri="{FF2B5EF4-FFF2-40B4-BE49-F238E27FC236}">
                <a16:creationId xmlns="" xmlns:a16="http://schemas.microsoft.com/office/drawing/2014/main" id="{E7329C81-1C2A-4950-A600-55F98B8E4DAD}"/>
              </a:ext>
              <a:ext uri="{C183D7F6-B498-43B3-948B-1728B52AA6E4}">
                <adec:decorative xmlns="" xmlns:adec="http://schemas.microsoft.com/office/drawing/2017/decorative" val="1"/>
              </a:ext>
            </a:extLst>
          </p:cNvPr>
          <p:cNvPicPr>
            <a:picLocks noChangeAspect="1"/>
          </p:cNvPicPr>
          <p:nvPr/>
        </p:nvPicPr>
        <p:blipFill rotWithShape="1">
          <a:blip r:embed="rId3"/>
          <a:srcRect t="42507" b="17009"/>
          <a:stretch/>
        </p:blipFill>
        <p:spPr>
          <a:xfrm>
            <a:off x="120650" y="12143"/>
            <a:ext cx="11277600" cy="2244219"/>
          </a:xfrm>
          <a:prstGeom prst="rect">
            <a:avLst/>
          </a:prstGeom>
        </p:spPr>
      </p:pic>
    </p:spTree>
    <p:extLst>
      <p:ext uri="{BB962C8B-B14F-4D97-AF65-F5344CB8AC3E}">
        <p14:creationId xmlns:p14="http://schemas.microsoft.com/office/powerpoint/2010/main" val="673601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F47BA344-987F-4326-9B74-BD3BD1D909EA}"/>
              </a:ext>
            </a:extLst>
          </p:cNvPr>
          <p:cNvSpPr>
            <a:spLocks noGrp="1"/>
          </p:cNvSpPr>
          <p:nvPr>
            <p:ph type="title"/>
          </p:nvPr>
        </p:nvSpPr>
        <p:spPr>
          <a:xfrm>
            <a:off x="791925" y="345179"/>
            <a:ext cx="9935051" cy="686696"/>
          </a:xfrm>
        </p:spPr>
        <p:txBody>
          <a:bodyPr>
            <a:noAutofit/>
          </a:bodyPr>
          <a:lstStyle/>
          <a:p>
            <a:pPr algn="ctr"/>
            <a:r>
              <a:rPr lang="lv-LV" sz="2800" b="1" kern="1200" dirty="0">
                <a:solidFill>
                  <a:schemeClr val="accent6">
                    <a:lumMod val="50000"/>
                  </a:schemeClr>
                </a:solidFill>
                <a:effectLst/>
              </a:rPr>
              <a:t>Minimālo ienākumu </a:t>
            </a:r>
            <a:r>
              <a:rPr lang="en-US" sz="2800" b="1" kern="1200" dirty="0" err="1">
                <a:solidFill>
                  <a:schemeClr val="accent6">
                    <a:lumMod val="50000"/>
                  </a:schemeClr>
                </a:solidFill>
                <a:effectLst/>
              </a:rPr>
              <a:t>pabalsti</a:t>
            </a:r>
            <a:r>
              <a:rPr lang="lv-LV" sz="2800" b="1" kern="1200" dirty="0">
                <a:solidFill>
                  <a:schemeClr val="accent6">
                    <a:lumMod val="50000"/>
                  </a:schemeClr>
                </a:solidFill>
                <a:effectLst/>
              </a:rPr>
              <a:t> pilngadību sasniegušam bārenim un bez vecāku gādības palikušajam bērnam pēc </a:t>
            </a:r>
            <a:r>
              <a:rPr lang="lv-LV" sz="2800" b="1" kern="1200" dirty="0" err="1">
                <a:solidFill>
                  <a:schemeClr val="accent6">
                    <a:lumMod val="50000"/>
                  </a:schemeClr>
                </a:solidFill>
                <a:effectLst/>
              </a:rPr>
              <a:t>ārpusģimenes</a:t>
            </a:r>
            <a:r>
              <a:rPr lang="lv-LV" sz="2800" b="1" kern="1200" dirty="0">
                <a:solidFill>
                  <a:schemeClr val="accent6">
                    <a:lumMod val="50000"/>
                  </a:schemeClr>
                </a:solidFill>
                <a:effectLst/>
              </a:rPr>
              <a:t> aprūpes</a:t>
            </a:r>
            <a:endParaRPr lang="lv-LV" sz="2800" dirty="0">
              <a:solidFill>
                <a:schemeClr val="accent6">
                  <a:lumMod val="50000"/>
                </a:schemeClr>
              </a:solidFill>
            </a:endParaRPr>
          </a:p>
        </p:txBody>
      </p:sp>
      <p:sp>
        <p:nvSpPr>
          <p:cNvPr id="4" name="Slaida numura vietturis 3">
            <a:extLst>
              <a:ext uri="{FF2B5EF4-FFF2-40B4-BE49-F238E27FC236}">
                <a16:creationId xmlns="" xmlns:a16="http://schemas.microsoft.com/office/drawing/2014/main" id="{73EC6617-67CB-4553-A241-145E10CA5EA8}"/>
              </a:ext>
            </a:extLst>
          </p:cNvPr>
          <p:cNvSpPr>
            <a:spLocks noGrp="1"/>
          </p:cNvSpPr>
          <p:nvPr>
            <p:ph type="sldNum" sz="quarter" idx="12"/>
          </p:nvPr>
        </p:nvSpPr>
        <p:spPr/>
        <p:txBody>
          <a:bodyPr/>
          <a:lstStyle/>
          <a:p>
            <a:fld id="{20160BDD-CFBA-4672-AA56-88CFF53ED92E}" type="slidenum">
              <a:rPr lang="lv-LV" smtClean="0"/>
              <a:t>6</a:t>
            </a:fld>
            <a:endParaRPr lang="lv-LV"/>
          </a:p>
        </p:txBody>
      </p:sp>
      <p:graphicFrame>
        <p:nvGraphicFramePr>
          <p:cNvPr id="5" name="Tabula 7">
            <a:extLst>
              <a:ext uri="{FF2B5EF4-FFF2-40B4-BE49-F238E27FC236}">
                <a16:creationId xmlns="" xmlns:a16="http://schemas.microsoft.com/office/drawing/2014/main" id="{2DE61ADF-1D1F-4492-AFA3-7316E852C202}"/>
              </a:ext>
            </a:extLst>
          </p:cNvPr>
          <p:cNvGraphicFramePr>
            <a:graphicFrameLocks noGrp="1"/>
          </p:cNvGraphicFramePr>
          <p:nvPr>
            <p:ph idx="1"/>
            <p:extLst>
              <p:ext uri="{D42A27DB-BD31-4B8C-83A1-F6EECF244321}">
                <p14:modId xmlns:p14="http://schemas.microsoft.com/office/powerpoint/2010/main" val="3631872273"/>
              </p:ext>
            </p:extLst>
          </p:nvPr>
        </p:nvGraphicFramePr>
        <p:xfrm>
          <a:off x="2004909" y="1641475"/>
          <a:ext cx="7931223" cy="4041512"/>
        </p:xfrm>
        <a:graphic>
          <a:graphicData uri="http://schemas.openxmlformats.org/drawingml/2006/table">
            <a:tbl>
              <a:tblPr firstRow="1" bandRow="1">
                <a:tableStyleId>{93296810-A885-4BE3-A3E7-6D5BEEA58F35}</a:tableStyleId>
              </a:tblPr>
              <a:tblGrid>
                <a:gridCol w="3960440">
                  <a:extLst>
                    <a:ext uri="{9D8B030D-6E8A-4147-A177-3AD203B41FA5}">
                      <a16:colId xmlns="" xmlns:a16="http://schemas.microsoft.com/office/drawing/2014/main" val="682330105"/>
                    </a:ext>
                  </a:extLst>
                </a:gridCol>
                <a:gridCol w="1944216">
                  <a:extLst>
                    <a:ext uri="{9D8B030D-6E8A-4147-A177-3AD203B41FA5}">
                      <a16:colId xmlns="" xmlns:a16="http://schemas.microsoft.com/office/drawing/2014/main" val="4169301571"/>
                    </a:ext>
                  </a:extLst>
                </a:gridCol>
                <a:gridCol w="2026567">
                  <a:extLst>
                    <a:ext uri="{9D8B030D-6E8A-4147-A177-3AD203B41FA5}">
                      <a16:colId xmlns="" xmlns:a16="http://schemas.microsoft.com/office/drawing/2014/main" val="891554412"/>
                    </a:ext>
                  </a:extLst>
                </a:gridCol>
              </a:tblGrid>
              <a:tr h="603436">
                <a:tc>
                  <a:txBody>
                    <a:bodyPr/>
                    <a:lstStyle/>
                    <a:p>
                      <a:endParaRPr lang="lv-LV" dirty="0"/>
                    </a:p>
                  </a:txBody>
                  <a:tcPr/>
                </a:tc>
                <a:tc>
                  <a:txBody>
                    <a:bodyPr/>
                    <a:lstStyle/>
                    <a:p>
                      <a:pPr marL="0" marR="0" lvl="0" indent="0" algn="ctr" defTabSz="863925" rtl="0" eaLnBrk="1" fontAlgn="auto" latinLnBrk="0" hangingPunct="1">
                        <a:lnSpc>
                          <a:spcPct val="100000"/>
                        </a:lnSpc>
                        <a:spcBef>
                          <a:spcPts val="0"/>
                        </a:spcBef>
                        <a:spcAft>
                          <a:spcPts val="0"/>
                        </a:spcAft>
                        <a:buClrTx/>
                        <a:buSzTx/>
                        <a:buFontTx/>
                        <a:buNone/>
                        <a:tabLst/>
                        <a:defRPr/>
                      </a:pPr>
                      <a:r>
                        <a:rPr lang="en-US" sz="1800" dirty="0">
                          <a:solidFill>
                            <a:schemeClr val="tx1"/>
                          </a:solidFill>
                        </a:rPr>
                        <a:t>No 01.01.2024.</a:t>
                      </a:r>
                      <a:endParaRPr lang="lv-LV" sz="1800" dirty="0">
                        <a:solidFill>
                          <a:schemeClr val="tx1"/>
                        </a:solidFill>
                      </a:endParaRPr>
                    </a:p>
                  </a:txBody>
                  <a:tcPr anchor="ctr"/>
                </a:tc>
                <a:tc>
                  <a:txBody>
                    <a:bodyPr/>
                    <a:lstStyle/>
                    <a:p>
                      <a:pPr algn="ctr"/>
                      <a:r>
                        <a:rPr lang="en-US" dirty="0">
                          <a:solidFill>
                            <a:schemeClr val="tx1"/>
                          </a:solidFill>
                        </a:rPr>
                        <a:t>No 01.01.2025.</a:t>
                      </a:r>
                      <a:endParaRPr lang="lv-LV" dirty="0">
                        <a:solidFill>
                          <a:schemeClr val="tx1"/>
                        </a:solidFill>
                      </a:endParaRPr>
                    </a:p>
                  </a:txBody>
                  <a:tcPr anchor="ctr"/>
                </a:tc>
                <a:extLst>
                  <a:ext uri="{0D108BD9-81ED-4DB2-BD59-A6C34878D82A}">
                    <a16:rowId xmlns="" xmlns:a16="http://schemas.microsoft.com/office/drawing/2014/main" val="583726506"/>
                  </a:ext>
                </a:extLst>
              </a:tr>
              <a:tr h="603436">
                <a:tc>
                  <a:txBody>
                    <a:bodyPr/>
                    <a:lstStyle/>
                    <a:p>
                      <a:r>
                        <a:rPr lang="lv-LV" sz="1800" kern="1200" dirty="0">
                          <a:solidFill>
                            <a:schemeClr val="dk1"/>
                          </a:solidFill>
                          <a:effectLst/>
                        </a:rPr>
                        <a:t>Vienreizējs pabalsts patstāvīgas dzīves uzsākšanai</a:t>
                      </a:r>
                      <a:endParaRPr lang="lv-LV" dirty="0"/>
                    </a:p>
                  </a:txBody>
                  <a:tcPr/>
                </a:tc>
                <a:tc>
                  <a:txBody>
                    <a:bodyPr/>
                    <a:lstStyle/>
                    <a:p>
                      <a:pPr algn="ctr"/>
                      <a:r>
                        <a:rPr lang="en-US" dirty="0"/>
                        <a:t>274</a:t>
                      </a:r>
                      <a:endParaRPr lang="lv-LV" dirty="0"/>
                    </a:p>
                  </a:txBody>
                  <a:tcPr anchor="ctr"/>
                </a:tc>
                <a:tc>
                  <a:txBody>
                    <a:bodyPr/>
                    <a:lstStyle/>
                    <a:p>
                      <a:pPr algn="ctr"/>
                      <a:r>
                        <a:rPr lang="en-US" dirty="0"/>
                        <a:t>302</a:t>
                      </a:r>
                      <a:endParaRPr lang="lv-LV" dirty="0"/>
                    </a:p>
                  </a:txBody>
                  <a:tcPr anchor="ctr"/>
                </a:tc>
                <a:extLst>
                  <a:ext uri="{0D108BD9-81ED-4DB2-BD59-A6C34878D82A}">
                    <a16:rowId xmlns="" xmlns:a16="http://schemas.microsoft.com/office/drawing/2014/main" val="1293006840"/>
                  </a:ext>
                </a:extLst>
              </a:tr>
              <a:tr h="603436">
                <a:tc>
                  <a:txBody>
                    <a:bodyPr/>
                    <a:lstStyle/>
                    <a:p>
                      <a:pPr algn="r"/>
                      <a:r>
                        <a:rPr lang="en-US" sz="1800" kern="1200" dirty="0">
                          <a:solidFill>
                            <a:schemeClr val="dk1"/>
                          </a:solidFill>
                          <a:effectLst/>
                        </a:rPr>
                        <a:t> </a:t>
                      </a:r>
                      <a:r>
                        <a:rPr lang="lv-LV" sz="1800" kern="1200" dirty="0">
                          <a:solidFill>
                            <a:schemeClr val="dk1"/>
                          </a:solidFill>
                          <a:effectLst/>
                        </a:rPr>
                        <a:t>jaunietim ar invaliditāti </a:t>
                      </a:r>
                      <a:endParaRPr lang="en-US" sz="1800" kern="1200" dirty="0">
                        <a:solidFill>
                          <a:schemeClr val="dk1"/>
                        </a:solidFill>
                        <a:effectLst/>
                      </a:endParaRPr>
                    </a:p>
                    <a:p>
                      <a:pPr algn="r"/>
                      <a:r>
                        <a:rPr lang="lv-LV" sz="1800" kern="1200" dirty="0">
                          <a:solidFill>
                            <a:schemeClr val="dk1"/>
                          </a:solidFill>
                          <a:effectLst/>
                        </a:rPr>
                        <a:t>kopš bērnības</a:t>
                      </a:r>
                      <a:endParaRPr lang="lv-LV" dirty="0"/>
                    </a:p>
                  </a:txBody>
                  <a:tcPr/>
                </a:tc>
                <a:tc>
                  <a:txBody>
                    <a:bodyPr/>
                    <a:lstStyle/>
                    <a:p>
                      <a:pPr algn="ctr"/>
                      <a:r>
                        <a:rPr lang="en-US" dirty="0"/>
                        <a:t>411</a:t>
                      </a:r>
                      <a:endParaRPr lang="lv-LV" dirty="0"/>
                    </a:p>
                  </a:txBody>
                  <a:tcPr anchor="ctr"/>
                </a:tc>
                <a:tc>
                  <a:txBody>
                    <a:bodyPr/>
                    <a:lstStyle/>
                    <a:p>
                      <a:pPr algn="ctr"/>
                      <a:r>
                        <a:rPr lang="en-US" dirty="0"/>
                        <a:t>453</a:t>
                      </a:r>
                      <a:endParaRPr lang="lv-LV" dirty="0"/>
                    </a:p>
                  </a:txBody>
                  <a:tcPr anchor="ctr"/>
                </a:tc>
                <a:extLst>
                  <a:ext uri="{0D108BD9-81ED-4DB2-BD59-A6C34878D82A}">
                    <a16:rowId xmlns="" xmlns:a16="http://schemas.microsoft.com/office/drawing/2014/main" val="4083035683"/>
                  </a:ext>
                </a:extLst>
              </a:tr>
              <a:tr h="603436">
                <a:tc>
                  <a:txBody>
                    <a:bodyPr/>
                    <a:lstStyle/>
                    <a:p>
                      <a:r>
                        <a:rPr lang="lv-LV" sz="1800" kern="1200" dirty="0">
                          <a:solidFill>
                            <a:schemeClr val="dk1"/>
                          </a:solidFill>
                          <a:effectLst/>
                        </a:rPr>
                        <a:t>Pabalsts ikmēneša izdevumiem</a:t>
                      </a:r>
                      <a:endParaRPr lang="lv-LV" dirty="0"/>
                    </a:p>
                  </a:txBody>
                  <a:tcPr/>
                </a:tc>
                <a:tc>
                  <a:txBody>
                    <a:bodyPr/>
                    <a:lstStyle/>
                    <a:p>
                      <a:pPr algn="ctr"/>
                      <a:r>
                        <a:rPr lang="en-US" dirty="0"/>
                        <a:t>137</a:t>
                      </a:r>
                      <a:endParaRPr lang="lv-LV" dirty="0"/>
                    </a:p>
                  </a:txBody>
                  <a:tcPr anchor="ctr"/>
                </a:tc>
                <a:tc>
                  <a:txBody>
                    <a:bodyPr/>
                    <a:lstStyle/>
                    <a:p>
                      <a:pPr algn="ctr"/>
                      <a:r>
                        <a:rPr lang="en-US" dirty="0"/>
                        <a:t>166</a:t>
                      </a:r>
                      <a:endParaRPr lang="lv-LV" dirty="0"/>
                    </a:p>
                  </a:txBody>
                  <a:tcPr anchor="ctr"/>
                </a:tc>
                <a:extLst>
                  <a:ext uri="{0D108BD9-81ED-4DB2-BD59-A6C34878D82A}">
                    <a16:rowId xmlns="" xmlns:a16="http://schemas.microsoft.com/office/drawing/2014/main" val="2235096175"/>
                  </a:ext>
                </a:extLst>
              </a:tr>
              <a:tr h="549736">
                <a:tc>
                  <a:txBody>
                    <a:bodyPr/>
                    <a:lstStyle/>
                    <a:p>
                      <a:pPr algn="r"/>
                      <a:r>
                        <a:rPr lang="lv-LV" sz="1800" kern="1200" dirty="0">
                          <a:solidFill>
                            <a:schemeClr val="dk1"/>
                          </a:solidFill>
                          <a:effectLst/>
                        </a:rPr>
                        <a:t>jaunietim ar invaliditāti </a:t>
                      </a:r>
                      <a:endParaRPr lang="en-US" sz="1800" kern="1200" dirty="0">
                        <a:solidFill>
                          <a:schemeClr val="dk1"/>
                        </a:solidFill>
                        <a:effectLst/>
                      </a:endParaRPr>
                    </a:p>
                    <a:p>
                      <a:pPr algn="r"/>
                      <a:r>
                        <a:rPr lang="lv-LV" sz="1800" kern="1200" dirty="0">
                          <a:solidFill>
                            <a:schemeClr val="dk1"/>
                          </a:solidFill>
                          <a:effectLst/>
                        </a:rPr>
                        <a:t>kopš bērnības</a:t>
                      </a:r>
                      <a:endParaRPr lang="lv-LV" dirty="0"/>
                    </a:p>
                  </a:txBody>
                  <a:tcPr/>
                </a:tc>
                <a:tc>
                  <a:txBody>
                    <a:bodyPr/>
                    <a:lstStyle/>
                    <a:p>
                      <a:pPr algn="ctr"/>
                      <a:r>
                        <a:rPr lang="en-US" dirty="0"/>
                        <a:t>206</a:t>
                      </a:r>
                      <a:endParaRPr lang="lv-LV" dirty="0"/>
                    </a:p>
                  </a:txBody>
                  <a:tcPr anchor="ctr"/>
                </a:tc>
                <a:tc>
                  <a:txBody>
                    <a:bodyPr/>
                    <a:lstStyle/>
                    <a:p>
                      <a:pPr algn="ctr"/>
                      <a:r>
                        <a:rPr lang="en-US" dirty="0"/>
                        <a:t>226</a:t>
                      </a:r>
                      <a:endParaRPr lang="lv-LV" dirty="0"/>
                    </a:p>
                  </a:txBody>
                  <a:tcPr anchor="ctr"/>
                </a:tc>
                <a:extLst>
                  <a:ext uri="{0D108BD9-81ED-4DB2-BD59-A6C34878D82A}">
                    <a16:rowId xmlns="" xmlns:a16="http://schemas.microsoft.com/office/drawing/2014/main" val="2899919861"/>
                  </a:ext>
                </a:extLst>
              </a:tr>
              <a:tr h="485720">
                <a:tc>
                  <a:txBody>
                    <a:bodyPr/>
                    <a:lstStyle/>
                    <a:p>
                      <a:r>
                        <a:rPr lang="lv-LV" sz="1800" b="0" kern="1200" dirty="0">
                          <a:solidFill>
                            <a:schemeClr val="dk1"/>
                          </a:solidFill>
                          <a:effectLst/>
                        </a:rPr>
                        <a:t>Vienreizējs pabalsts sadzīves priekšmetu un mīkstā inventāra iegādei sakarā ar patstāvīgas dzīves uzsākšanu</a:t>
                      </a:r>
                      <a:endParaRPr lang="lv-LV" dirty="0"/>
                    </a:p>
                  </a:txBody>
                  <a:tcPr/>
                </a:tc>
                <a:tc>
                  <a:txBody>
                    <a:bodyPr/>
                    <a:lstStyle/>
                    <a:p>
                      <a:pPr algn="ctr"/>
                      <a:r>
                        <a:rPr lang="en-US" dirty="0"/>
                        <a:t>1166</a:t>
                      </a:r>
                      <a:endParaRPr lang="lv-LV" dirty="0"/>
                    </a:p>
                  </a:txBody>
                  <a:tcPr anchor="ctr"/>
                </a:tc>
                <a:tc>
                  <a:txBody>
                    <a:bodyPr/>
                    <a:lstStyle/>
                    <a:p>
                      <a:pPr algn="ctr"/>
                      <a:r>
                        <a:rPr lang="en-US" dirty="0"/>
                        <a:t>1283</a:t>
                      </a:r>
                      <a:endParaRPr lang="lv-LV" dirty="0"/>
                    </a:p>
                  </a:txBody>
                  <a:tcPr anchor="ctr"/>
                </a:tc>
                <a:extLst>
                  <a:ext uri="{0D108BD9-81ED-4DB2-BD59-A6C34878D82A}">
                    <a16:rowId xmlns="" xmlns:a16="http://schemas.microsoft.com/office/drawing/2014/main" val="258884952"/>
                  </a:ext>
                </a:extLst>
              </a:tr>
            </a:tbl>
          </a:graphicData>
        </a:graphic>
      </p:graphicFrame>
    </p:spTree>
    <p:extLst>
      <p:ext uri="{BB962C8B-B14F-4D97-AF65-F5344CB8AC3E}">
        <p14:creationId xmlns:p14="http://schemas.microsoft.com/office/powerpoint/2010/main" val="40123998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B481D95C-8D0F-4F2F-BFA5-C72D194D6795}"/>
              </a:ext>
            </a:extLst>
          </p:cNvPr>
          <p:cNvSpPr>
            <a:spLocks noGrp="1"/>
          </p:cNvSpPr>
          <p:nvPr>
            <p:ph type="title"/>
          </p:nvPr>
        </p:nvSpPr>
        <p:spPr/>
        <p:txBody>
          <a:bodyPr>
            <a:normAutofit/>
          </a:bodyPr>
          <a:lstStyle/>
          <a:p>
            <a:pPr algn="ctr"/>
            <a:r>
              <a:rPr lang="lv-LV" sz="3600" b="1" dirty="0">
                <a:solidFill>
                  <a:schemeClr val="accent6">
                    <a:lumMod val="50000"/>
                  </a:schemeClr>
                </a:solidFill>
              </a:rPr>
              <a:t>Pensiju </a:t>
            </a:r>
            <a:r>
              <a:rPr lang="lv-LV" sz="3600" b="1" dirty="0" smtClean="0">
                <a:solidFill>
                  <a:schemeClr val="accent6">
                    <a:lumMod val="50000"/>
                  </a:schemeClr>
                </a:solidFill>
              </a:rPr>
              <a:t>adekvātuma </a:t>
            </a:r>
            <a:r>
              <a:rPr lang="lv-LV" sz="3600" b="1" dirty="0">
                <a:solidFill>
                  <a:schemeClr val="accent6">
                    <a:lumMod val="50000"/>
                  </a:schemeClr>
                </a:solidFill>
              </a:rPr>
              <a:t>palielināšana</a:t>
            </a:r>
          </a:p>
        </p:txBody>
      </p:sp>
      <p:sp>
        <p:nvSpPr>
          <p:cNvPr id="3" name="Satura vietturis 2">
            <a:extLst>
              <a:ext uri="{FF2B5EF4-FFF2-40B4-BE49-F238E27FC236}">
                <a16:creationId xmlns="" xmlns:a16="http://schemas.microsoft.com/office/drawing/2014/main" id="{6C8F98EA-571E-4E79-8491-57B389ACD5D0}"/>
              </a:ext>
            </a:extLst>
          </p:cNvPr>
          <p:cNvSpPr>
            <a:spLocks noGrp="1"/>
          </p:cNvSpPr>
          <p:nvPr>
            <p:ph idx="1"/>
          </p:nvPr>
        </p:nvSpPr>
        <p:spPr/>
        <p:txBody>
          <a:bodyPr>
            <a:normAutofit fontScale="92500" lnSpcReduction="20000"/>
          </a:bodyPr>
          <a:lstStyle/>
          <a:p>
            <a:pPr marL="342900" indent="-342900">
              <a:spcAft>
                <a:spcPts val="600"/>
              </a:spcAft>
              <a:buFont typeface="Times New Roman" panose="02020603050405020304" pitchFamily="18" charset="0"/>
              <a:buAutoNum type="arabicParenR"/>
            </a:pPr>
            <a:r>
              <a:rPr lang="lv-LV" sz="2400" dirty="0"/>
              <a:t>no 2025. gada 1. janvāra tiesības uz valsts vecuma pensiju ir 65 gadu vecumu sasniegušajiem, ja apdrošināšanas stāžs nav mazāks par 20 gadiem (iepriekš – 15 gadi</a:t>
            </a:r>
            <a:r>
              <a:rPr lang="lv-LV" sz="2400" dirty="0" smtClean="0"/>
              <a:t>);</a:t>
            </a:r>
          </a:p>
          <a:p>
            <a:pPr marL="342900" indent="-342900">
              <a:spcAft>
                <a:spcPts val="600"/>
              </a:spcAft>
              <a:buFont typeface="Times New Roman" panose="02020603050405020304" pitchFamily="18" charset="0"/>
              <a:buAutoNum type="arabicParenR"/>
            </a:pPr>
            <a:r>
              <a:rPr lang="lv-LV" altLang="lv-LV" sz="2400" dirty="0">
                <a:ea typeface="MS PGothic" panose="020B0600070205080204" pitchFamily="34" charset="-128"/>
              </a:rPr>
              <a:t>t</a:t>
            </a:r>
            <a:r>
              <a:rPr lang="lv-LV" altLang="lv-LV" sz="2400" dirty="0" smtClean="0">
                <a:ea typeface="MS PGothic" panose="020B0600070205080204" pitchFamily="34" charset="-128"/>
              </a:rPr>
              <a:t>urpinās pakāpeniskā </a:t>
            </a:r>
            <a:r>
              <a:rPr lang="lv-LV" altLang="lv-LV" sz="2400" b="1" dirty="0" smtClean="0">
                <a:ea typeface="MS PGothic" panose="020B0600070205080204" pitchFamily="34" charset="-128"/>
              </a:rPr>
              <a:t>piemaksu </a:t>
            </a:r>
            <a:r>
              <a:rPr lang="lv-LV" altLang="lv-LV" sz="2400" b="1" dirty="0">
                <a:ea typeface="MS PGothic" panose="020B0600070205080204" pitchFamily="34" charset="-128"/>
              </a:rPr>
              <a:t>pie vecuma un invaliditātes </a:t>
            </a:r>
            <a:r>
              <a:rPr lang="lv-LV" altLang="lv-LV" sz="2400" b="1" dirty="0" smtClean="0">
                <a:ea typeface="MS PGothic" panose="020B0600070205080204" pitchFamily="34" charset="-128"/>
              </a:rPr>
              <a:t>pensijām </a:t>
            </a:r>
            <a:r>
              <a:rPr lang="lv-LV" altLang="lv-LV" sz="2400" dirty="0" smtClean="0">
                <a:ea typeface="MS PGothic" panose="020B0600070205080204" pitchFamily="34" charset="-128"/>
              </a:rPr>
              <a:t>piešķiršana</a:t>
            </a:r>
            <a:r>
              <a:rPr lang="en-US" altLang="lv-LV" sz="2400" dirty="0" smtClean="0">
                <a:ea typeface="MS PGothic" panose="020B0600070205080204" pitchFamily="34" charset="-128"/>
              </a:rPr>
              <a:t>;</a:t>
            </a:r>
            <a:endParaRPr lang="en-US" altLang="lv-LV" sz="2400" dirty="0">
              <a:ea typeface="MS PGothic" panose="020B0600070205080204" pitchFamily="34" charset="-128"/>
            </a:endParaRPr>
          </a:p>
          <a:p>
            <a:pPr marL="342900" indent="-342900">
              <a:spcAft>
                <a:spcPts val="600"/>
              </a:spcAft>
              <a:buFont typeface="Times New Roman" panose="02020603050405020304" pitchFamily="18" charset="0"/>
              <a:buAutoNum type="arabicParenR"/>
            </a:pPr>
            <a:r>
              <a:rPr lang="lv-LV" altLang="lv-LV" sz="2400" dirty="0">
                <a:ea typeface="MS PGothic" panose="020B0600070205080204" pitchFamily="34" charset="-128"/>
              </a:rPr>
              <a:t>no 2025.gada 1.janvāra paaugstināts </a:t>
            </a:r>
            <a:r>
              <a:rPr lang="lv-LV" altLang="lv-LV" sz="2400" b="1" dirty="0">
                <a:ea typeface="MS PGothic" panose="020B0600070205080204" pitchFamily="34" charset="-128"/>
              </a:rPr>
              <a:t>pensionāra</a:t>
            </a:r>
            <a:r>
              <a:rPr lang="lv-LV" altLang="lv-LV" sz="2400" dirty="0">
                <a:ea typeface="MS PGothic" panose="020B0600070205080204" pitchFamily="34" charset="-128"/>
              </a:rPr>
              <a:t> iedzīvotāju ienākuma nodokļa </a:t>
            </a:r>
            <a:r>
              <a:rPr lang="lv-LV" altLang="lv-LV" sz="2400" b="1" dirty="0">
                <a:ea typeface="MS PGothic" panose="020B0600070205080204" pitchFamily="34" charset="-128"/>
              </a:rPr>
              <a:t>neapliekamais minimums </a:t>
            </a:r>
            <a:r>
              <a:rPr lang="lv-LV" altLang="lv-LV" sz="2400" dirty="0">
                <a:ea typeface="MS PGothic" panose="020B0600070205080204" pitchFamily="34" charset="-128"/>
              </a:rPr>
              <a:t>no 500 </a:t>
            </a:r>
            <a:r>
              <a:rPr lang="en-US" altLang="lv-LV" sz="2400" dirty="0" err="1">
                <a:ea typeface="MS PGothic" panose="020B0600070205080204" pitchFamily="34" charset="-128"/>
              </a:rPr>
              <a:t>līdz</a:t>
            </a:r>
            <a:r>
              <a:rPr lang="lv-LV" altLang="lv-LV" sz="2400" dirty="0">
                <a:ea typeface="MS PGothic" panose="020B0600070205080204" pitchFamily="34" charset="-128"/>
              </a:rPr>
              <a:t> 1000 e</a:t>
            </a:r>
            <a:r>
              <a:rPr lang="en-US" altLang="lv-LV" sz="2400" dirty="0">
                <a:ea typeface="MS PGothic" panose="020B0600070205080204" pitchFamily="34" charset="-128"/>
              </a:rPr>
              <a:t>u</a:t>
            </a:r>
            <a:r>
              <a:rPr lang="lv-LV" altLang="lv-LV" sz="2400" dirty="0">
                <a:ea typeface="MS PGothic" panose="020B0600070205080204" pitchFamily="34" charset="-128"/>
              </a:rPr>
              <a:t>ro mēnesī;</a:t>
            </a:r>
            <a:endParaRPr lang="en-US" altLang="lv-LV" sz="2400" dirty="0">
              <a:ea typeface="MS PGothic" panose="020B0600070205080204" pitchFamily="34" charset="-128"/>
            </a:endParaRPr>
          </a:p>
          <a:p>
            <a:pPr marL="342900" indent="-342900">
              <a:spcAft>
                <a:spcPts val="600"/>
              </a:spcAft>
              <a:buFont typeface="Times New Roman" panose="02020603050405020304" pitchFamily="18" charset="0"/>
              <a:buAutoNum type="arabicParenR"/>
            </a:pPr>
            <a:r>
              <a:rPr lang="lv-LV" altLang="lv-LV" sz="2400" dirty="0">
                <a:ea typeface="MS PGothic" panose="020B0600070205080204" pitchFamily="34" charset="-128"/>
              </a:rPr>
              <a:t>2025.gadā </a:t>
            </a:r>
            <a:r>
              <a:rPr lang="lv-LV" altLang="lv-LV" sz="2400" b="1" dirty="0">
                <a:ea typeface="MS PGothic" panose="020B0600070205080204" pitchFamily="34" charset="-128"/>
              </a:rPr>
              <a:t>pilnveidots pensiju indeksācijas mehānisms</a:t>
            </a:r>
            <a:r>
              <a:rPr lang="en-US" altLang="lv-LV" sz="2400" dirty="0">
                <a:ea typeface="MS PGothic" panose="020B0600070205080204" pitchFamily="34" charset="-128"/>
              </a:rPr>
              <a:t>:</a:t>
            </a:r>
          </a:p>
          <a:p>
            <a:pPr lvl="1" indent="0">
              <a:spcAft>
                <a:spcPts val="600"/>
              </a:spcAft>
              <a:buNone/>
            </a:pPr>
            <a:r>
              <a:rPr lang="en-US" altLang="lv-LV" sz="2400" dirty="0">
                <a:ea typeface="MS PGothic" panose="020B0600070205080204" pitchFamily="34" charset="-128"/>
              </a:rPr>
              <a:t>a) </a:t>
            </a:r>
            <a:r>
              <a:rPr lang="lv-LV" altLang="lv-LV" sz="2400" dirty="0">
                <a:ea typeface="MS PGothic" panose="020B0600070205080204" pitchFamily="34" charset="-128"/>
              </a:rPr>
              <a:t>pensiju indeksācijā 1. oktobrī pārskatīs valsts pensiju vai tās daļas apmēru, kas nepārsniedz iepriekšējā kalendāra gada vidējās apdrošināšanas iemaksu algas valstī apmēru </a:t>
            </a:r>
            <a:r>
              <a:rPr lang="lv-LV" altLang="lv-LV" sz="2400" dirty="0" smtClean="0">
                <a:ea typeface="MS PGothic" panose="020B0600070205080204" pitchFamily="34" charset="-128"/>
              </a:rPr>
              <a:t>(līdz 2024.gadam - 50</a:t>
            </a:r>
            <a:r>
              <a:rPr lang="lv-LV" altLang="lv-LV" sz="2400" dirty="0">
                <a:ea typeface="MS PGothic" panose="020B0600070205080204" pitchFamily="34" charset="-128"/>
              </a:rPr>
              <a:t>% no vidējās apdrošināšanas iemaksu algas valstī); </a:t>
            </a:r>
            <a:endParaRPr lang="en-US" altLang="lv-LV" sz="2400" dirty="0">
              <a:ea typeface="MS PGothic" panose="020B0600070205080204" pitchFamily="34" charset="-128"/>
            </a:endParaRPr>
          </a:p>
          <a:p>
            <a:pPr lvl="1" indent="0">
              <a:spcAft>
                <a:spcPts val="600"/>
              </a:spcAft>
              <a:buNone/>
            </a:pPr>
            <a:r>
              <a:rPr lang="lv-LV" altLang="lv-LV" sz="2400" dirty="0">
                <a:ea typeface="MS PGothic" panose="020B0600070205080204" pitchFamily="34" charset="-128"/>
              </a:rPr>
              <a:t>b) paplašināts to cilvēku loks, kuriem indeksē visu pensijas apmēru</a:t>
            </a:r>
            <a:r>
              <a:rPr lang="lv-LV" altLang="lv-LV" sz="2400" dirty="0" smtClean="0">
                <a:ea typeface="MS PGothic" panose="020B0600070205080204" pitchFamily="34" charset="-128"/>
              </a:rPr>
              <a:t>.</a:t>
            </a:r>
            <a:endParaRPr lang="en-US" altLang="lv-LV" sz="2400" dirty="0">
              <a:ea typeface="MS PGothic" panose="020B0600070205080204" pitchFamily="34" charset="-128"/>
            </a:endParaRPr>
          </a:p>
        </p:txBody>
      </p:sp>
      <p:sp>
        <p:nvSpPr>
          <p:cNvPr id="4" name="Slaida numura vietturis 3">
            <a:extLst>
              <a:ext uri="{FF2B5EF4-FFF2-40B4-BE49-F238E27FC236}">
                <a16:creationId xmlns="" xmlns:a16="http://schemas.microsoft.com/office/drawing/2014/main" id="{07B3E33D-509D-47AF-8DF8-2BF7D3CC8375}"/>
              </a:ext>
            </a:extLst>
          </p:cNvPr>
          <p:cNvSpPr>
            <a:spLocks noGrp="1"/>
          </p:cNvSpPr>
          <p:nvPr>
            <p:ph type="sldNum" sz="quarter" idx="12"/>
          </p:nvPr>
        </p:nvSpPr>
        <p:spPr/>
        <p:txBody>
          <a:bodyPr/>
          <a:lstStyle/>
          <a:p>
            <a:fld id="{20160BDD-CFBA-4672-AA56-88CFF53ED92E}" type="slidenum">
              <a:rPr lang="lv-LV" smtClean="0"/>
              <a:t>7</a:t>
            </a:fld>
            <a:endParaRPr lang="lv-LV"/>
          </a:p>
        </p:txBody>
      </p:sp>
    </p:spTree>
    <p:extLst>
      <p:ext uri="{BB962C8B-B14F-4D97-AF65-F5344CB8AC3E}">
        <p14:creationId xmlns:p14="http://schemas.microsoft.com/office/powerpoint/2010/main" val="25727899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925" y="345179"/>
            <a:ext cx="9935051" cy="1143896"/>
          </a:xfrm>
        </p:spPr>
        <p:txBody>
          <a:bodyPr>
            <a:normAutofit/>
          </a:bodyPr>
          <a:lstStyle/>
          <a:p>
            <a:pPr algn="ctr"/>
            <a:r>
              <a:rPr lang="lv-LV" sz="3600" b="1" dirty="0" smtClean="0">
                <a:solidFill>
                  <a:schemeClr val="accent6">
                    <a:lumMod val="50000"/>
                  </a:schemeClr>
                </a:solidFill>
              </a:rPr>
              <a:t>Atbalsts personām ar invaliditāti</a:t>
            </a:r>
            <a:endParaRPr lang="lv-LV" sz="3600" b="1" dirty="0">
              <a:solidFill>
                <a:schemeClr val="accent6">
                  <a:lumMod val="50000"/>
                </a:schemeClr>
              </a:solidFill>
            </a:endParaRPr>
          </a:p>
        </p:txBody>
      </p:sp>
      <p:sp>
        <p:nvSpPr>
          <p:cNvPr id="3" name="Content Placeholder 2"/>
          <p:cNvSpPr>
            <a:spLocks noGrp="1"/>
          </p:cNvSpPr>
          <p:nvPr>
            <p:ph idx="1"/>
          </p:nvPr>
        </p:nvSpPr>
        <p:spPr>
          <a:xfrm>
            <a:off x="882650" y="1336675"/>
            <a:ext cx="10058400" cy="4495800"/>
          </a:xfrm>
        </p:spPr>
        <p:txBody>
          <a:bodyPr>
            <a:normAutofit/>
          </a:bodyPr>
          <a:lstStyle/>
          <a:p>
            <a:endParaRPr lang="lv-LV" sz="2400" dirty="0" smtClean="0"/>
          </a:p>
          <a:p>
            <a:pPr>
              <a:buFont typeface="Calibri" panose="020F0502020204030204" pitchFamily="34" charset="0"/>
              <a:buChar char="‒"/>
            </a:pPr>
            <a:r>
              <a:rPr lang="lv-LV" sz="2400" dirty="0"/>
              <a:t>P</a:t>
            </a:r>
            <a:r>
              <a:rPr lang="lv-LV" sz="2400" dirty="0" smtClean="0"/>
              <a:t>ilotprojektu </a:t>
            </a:r>
            <a:r>
              <a:rPr lang="lv-LV" sz="2400" dirty="0"/>
              <a:t>ietvaros nodrošinātie </a:t>
            </a:r>
            <a:r>
              <a:rPr lang="lv-LV" sz="2400" dirty="0" smtClean="0"/>
              <a:t>psihosociālās </a:t>
            </a:r>
            <a:r>
              <a:rPr lang="lv-LV" sz="2400" dirty="0"/>
              <a:t>rehabilitācijas</a:t>
            </a:r>
            <a:r>
              <a:rPr lang="lv-LV" sz="2400" b="1" dirty="0"/>
              <a:t> pakalpojumi bērniem ar </a:t>
            </a:r>
            <a:r>
              <a:rPr lang="lv-LV" sz="2400" b="1" dirty="0" err="1"/>
              <a:t>autiskā</a:t>
            </a:r>
            <a:r>
              <a:rPr lang="lv-LV" sz="2400" b="1" dirty="0"/>
              <a:t> spektra traucējumiem</a:t>
            </a:r>
            <a:r>
              <a:rPr lang="lv-LV" sz="2400" dirty="0"/>
              <a:t> </a:t>
            </a:r>
            <a:r>
              <a:rPr lang="lv-LV" sz="2400" dirty="0" smtClean="0"/>
              <a:t>un </a:t>
            </a:r>
            <a:r>
              <a:rPr lang="lv-LV" sz="2400" dirty="0"/>
              <a:t>viņu ģimenes </a:t>
            </a:r>
            <a:r>
              <a:rPr lang="lv-LV" sz="2400" dirty="0" smtClean="0"/>
              <a:t>locekļiem</a:t>
            </a:r>
            <a:r>
              <a:rPr lang="lv-LV" sz="2400" dirty="0"/>
              <a:t> turpmāk būs pastāvīgi no valsts budžeta </a:t>
            </a:r>
            <a:r>
              <a:rPr lang="lv-LV" sz="2400" dirty="0" smtClean="0"/>
              <a:t>finansēti.</a:t>
            </a:r>
          </a:p>
          <a:p>
            <a:pPr>
              <a:buFont typeface="Calibri" panose="020F0502020204030204" pitchFamily="34" charset="0"/>
              <a:buChar char="‒"/>
            </a:pPr>
            <a:r>
              <a:rPr lang="lv-LV" sz="2400" dirty="0" smtClean="0"/>
              <a:t>Projekta “Atbalsta </a:t>
            </a:r>
            <a:r>
              <a:rPr lang="lv-LV" sz="2400" dirty="0"/>
              <a:t>pasākumi </a:t>
            </a:r>
            <a:r>
              <a:rPr lang="lv-LV" sz="2400" b="1" dirty="0"/>
              <a:t>cilvēkiem ar invaliditāti mājokļu vides pieejamības nodrošināšanai</a:t>
            </a:r>
            <a:r>
              <a:rPr lang="lv-LV" sz="2400" dirty="0" smtClean="0"/>
              <a:t>” ietvaros pielāgoti pirmie 4 privātie mājokļi personām ar invaliditāti. Līdz 2026.g. 30.jūlijam plānots pielāgot 259 mājokļus.</a:t>
            </a:r>
            <a:endParaRPr lang="lv-LV" sz="2400" b="1" dirty="0" smtClean="0"/>
          </a:p>
          <a:p>
            <a:pPr>
              <a:buFont typeface="Calibri" panose="020F0502020204030204" pitchFamily="34" charset="0"/>
              <a:buChar char="‒"/>
            </a:pPr>
            <a:r>
              <a:rPr lang="pt-BR" sz="2400" b="1" dirty="0" smtClean="0"/>
              <a:t>Bērna </a:t>
            </a:r>
            <a:r>
              <a:rPr lang="pt-BR" sz="2400" b="1" dirty="0"/>
              <a:t>ar invaliditāti kopšanas pabalsts </a:t>
            </a:r>
            <a:r>
              <a:rPr lang="lv-LV" sz="2400" dirty="0"/>
              <a:t>palielināts</a:t>
            </a:r>
            <a:r>
              <a:rPr lang="lv-LV" sz="2400" b="1" dirty="0"/>
              <a:t> </a:t>
            </a:r>
            <a:r>
              <a:rPr lang="lv-LV" sz="2400" dirty="0" smtClean="0"/>
              <a:t>par 100 </a:t>
            </a:r>
            <a:r>
              <a:rPr lang="lv-LV" sz="2400" dirty="0" err="1" smtClean="0"/>
              <a:t>euro</a:t>
            </a:r>
            <a:r>
              <a:rPr lang="lv-LV" sz="2400" dirty="0" smtClean="0"/>
              <a:t> mēnesī - </a:t>
            </a:r>
            <a:r>
              <a:rPr lang="pt-BR" sz="2400" dirty="0" smtClean="0"/>
              <a:t>no </a:t>
            </a:r>
            <a:r>
              <a:rPr lang="pt-BR" sz="2400" dirty="0"/>
              <a:t>313,43 euro līdz 413,43 euro </a:t>
            </a:r>
            <a:r>
              <a:rPr lang="pt-BR" sz="2400" dirty="0" smtClean="0"/>
              <a:t>mēnesī</a:t>
            </a:r>
            <a:r>
              <a:rPr lang="lv-LV" sz="2400" dirty="0" smtClean="0"/>
              <a:t>.</a:t>
            </a:r>
            <a:endParaRPr lang="pt-BR" sz="2400" dirty="0"/>
          </a:p>
          <a:p>
            <a:pPr>
              <a:buFont typeface="Calibri" panose="020F0502020204030204" pitchFamily="34" charset="0"/>
              <a:buChar char="‒"/>
            </a:pPr>
            <a:r>
              <a:rPr lang="lv-LV" sz="2400" dirty="0"/>
              <a:t>P</a:t>
            </a:r>
            <a:r>
              <a:rPr lang="lv-LV" sz="2400" dirty="0" smtClean="0"/>
              <a:t>aaugstināts </a:t>
            </a:r>
            <a:r>
              <a:rPr lang="lv-LV" sz="2400" dirty="0"/>
              <a:t>personu ar invaliditāti </a:t>
            </a:r>
            <a:r>
              <a:rPr lang="lv-LV" sz="2400" b="1" dirty="0"/>
              <a:t>asistentu un pavadoņu atlīdzības apmērs </a:t>
            </a:r>
            <a:r>
              <a:rPr lang="lv-LV" sz="2400" dirty="0" smtClean="0"/>
              <a:t>(stundas </a:t>
            </a:r>
            <a:r>
              <a:rPr lang="lv-LV" sz="2400" dirty="0"/>
              <a:t>likme </a:t>
            </a:r>
            <a:r>
              <a:rPr lang="lv-LV" sz="2400" dirty="0" smtClean="0"/>
              <a:t>5,72 </a:t>
            </a:r>
            <a:r>
              <a:rPr lang="lv-LV" sz="2400" dirty="0" err="1" smtClean="0"/>
              <a:t>euro</a:t>
            </a:r>
            <a:r>
              <a:rPr lang="lv-LV" sz="2400" dirty="0" smtClean="0"/>
              <a:t>).</a:t>
            </a:r>
          </a:p>
          <a:p>
            <a:endParaRPr lang="lv-LV" sz="2400" b="1" dirty="0"/>
          </a:p>
          <a:p>
            <a:pPr marL="0" indent="0">
              <a:buNone/>
            </a:pPr>
            <a:endParaRPr lang="lv-LV" dirty="0"/>
          </a:p>
        </p:txBody>
      </p:sp>
      <p:sp>
        <p:nvSpPr>
          <p:cNvPr id="4" name="Slide Number Placeholder 3"/>
          <p:cNvSpPr>
            <a:spLocks noGrp="1"/>
          </p:cNvSpPr>
          <p:nvPr>
            <p:ph type="sldNum" sz="quarter" idx="12"/>
          </p:nvPr>
        </p:nvSpPr>
        <p:spPr/>
        <p:txBody>
          <a:bodyPr/>
          <a:lstStyle/>
          <a:p>
            <a:fld id="{20160BDD-CFBA-4672-AA56-88CFF53ED92E}" type="slidenum">
              <a:rPr lang="lv-LV" smtClean="0"/>
              <a:t>8</a:t>
            </a:fld>
            <a:endParaRPr lang="lv-LV"/>
          </a:p>
        </p:txBody>
      </p:sp>
    </p:spTree>
    <p:extLst>
      <p:ext uri="{BB962C8B-B14F-4D97-AF65-F5344CB8AC3E}">
        <p14:creationId xmlns:p14="http://schemas.microsoft.com/office/powerpoint/2010/main" val="37856075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5400" dirty="0">
                <a:latin typeface="+mn-lt"/>
                <a:ea typeface="Verdana" panose="020B0604030504040204" pitchFamily="34" charset="0"/>
              </a:rPr>
              <a:t>Būtiskākie uzlabojumi veselības jomā</a:t>
            </a:r>
            <a:r>
              <a:rPr lang="en-US" sz="5400" dirty="0">
                <a:latin typeface="+mn-lt"/>
                <a:ea typeface="Verdana" panose="020B0604030504040204" pitchFamily="34" charset="0"/>
              </a:rPr>
              <a:t> </a:t>
            </a:r>
            <a:r>
              <a:rPr lang="lv-LV" sz="5400" dirty="0">
                <a:latin typeface="+mn-lt"/>
              </a:rPr>
              <a:t>2025.gadā</a:t>
            </a:r>
          </a:p>
        </p:txBody>
      </p:sp>
      <p:sp>
        <p:nvSpPr>
          <p:cNvPr id="3" name="Text Placeholder 2"/>
          <p:cNvSpPr>
            <a:spLocks noGrp="1"/>
          </p:cNvSpPr>
          <p:nvPr>
            <p:ph type="body" idx="1"/>
          </p:nvPr>
        </p:nvSpPr>
        <p:spPr/>
        <p:txBody>
          <a:bodyPr/>
          <a:lstStyle/>
          <a:p>
            <a:endParaRPr lang="en-US" dirty="0"/>
          </a:p>
          <a:p>
            <a:r>
              <a:rPr lang="lv-LV" dirty="0"/>
              <a:t>Veselības ministrija</a:t>
            </a:r>
          </a:p>
        </p:txBody>
      </p:sp>
      <p:sp>
        <p:nvSpPr>
          <p:cNvPr id="4" name="Slide Number Placeholder 3"/>
          <p:cNvSpPr>
            <a:spLocks noGrp="1"/>
          </p:cNvSpPr>
          <p:nvPr>
            <p:ph type="sldNum" sz="quarter" idx="12"/>
          </p:nvPr>
        </p:nvSpPr>
        <p:spPr/>
        <p:txBody>
          <a:bodyPr/>
          <a:lstStyle/>
          <a:p>
            <a:fld id="{20160BDD-CFBA-4672-AA56-88CFF53ED92E}" type="slidenum">
              <a:rPr lang="lv-LV" smtClean="0"/>
              <a:t>9</a:t>
            </a:fld>
            <a:endParaRPr lang="lv-LV"/>
          </a:p>
        </p:txBody>
      </p:sp>
    </p:spTree>
    <p:extLst>
      <p:ext uri="{BB962C8B-B14F-4D97-AF65-F5344CB8AC3E}">
        <p14:creationId xmlns:p14="http://schemas.microsoft.com/office/powerpoint/2010/main" val="42534942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31F2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7888</TotalTime>
  <Words>4229</Words>
  <Application>Microsoft Office PowerPoint</Application>
  <PresentationFormat>Custom</PresentationFormat>
  <Paragraphs>589</Paragraphs>
  <Slides>56</Slides>
  <Notes>22</Notes>
  <HiddenSlides>0</HiddenSlides>
  <MMClips>0</MMClips>
  <ScaleCrop>false</ScaleCrop>
  <HeadingPairs>
    <vt:vector size="6" baseType="variant">
      <vt:variant>
        <vt:lpstr>Fonts Used</vt:lpstr>
      </vt:variant>
      <vt:variant>
        <vt:i4>19</vt:i4>
      </vt:variant>
      <vt:variant>
        <vt:lpstr>Theme</vt:lpstr>
      </vt:variant>
      <vt:variant>
        <vt:i4>2</vt:i4>
      </vt:variant>
      <vt:variant>
        <vt:lpstr>Slide Titles</vt:lpstr>
      </vt:variant>
      <vt:variant>
        <vt:i4>56</vt:i4>
      </vt:variant>
    </vt:vector>
  </HeadingPairs>
  <TitlesOfParts>
    <vt:vector size="77" baseType="lpstr">
      <vt:lpstr>MS PGothic</vt:lpstr>
      <vt:lpstr>Aptos</vt:lpstr>
      <vt:lpstr>Arial</vt:lpstr>
      <vt:lpstr>Arial Black</vt:lpstr>
      <vt:lpstr>Arial Nova Light</vt:lpstr>
      <vt:lpstr>Arila nova light</vt:lpstr>
      <vt:lpstr>Calibri</vt:lpstr>
      <vt:lpstr>Calibri Light</vt:lpstr>
      <vt:lpstr>Cambria</vt:lpstr>
      <vt:lpstr>Courier New</vt:lpstr>
      <vt:lpstr>Roboto</vt:lpstr>
      <vt:lpstr>RobustaTLPro-Medium</vt:lpstr>
      <vt:lpstr>RobustaTLPro-Regular</vt:lpstr>
      <vt:lpstr>Symbol</vt:lpstr>
      <vt:lpstr>Tahoma</vt:lpstr>
      <vt:lpstr>Times New Roman</vt:lpstr>
      <vt:lpstr>Trebuchet MS</vt:lpstr>
      <vt:lpstr>Verdana</vt:lpstr>
      <vt:lpstr>Wingdings</vt:lpstr>
      <vt:lpstr>1_Office Theme</vt:lpstr>
      <vt:lpstr>2_Office Theme</vt:lpstr>
      <vt:lpstr>Izmaiņas 2025. gadā  sociālās iekļaušanas  veicināšanai  </vt:lpstr>
      <vt:lpstr>Izmaiņas sociālajā jomā 2025.gadā</vt:lpstr>
      <vt:lpstr>Galvenās izmaiņas 2025.gadā</vt:lpstr>
      <vt:lpstr>Minimālo ienākumu sliekšņi sociālajā palīdzībā,  euro mēnesī</vt:lpstr>
      <vt:lpstr>Minimālās pensijas un valsts sociālā nodrošinājuma pabalsts, euro mēnesī</vt:lpstr>
      <vt:lpstr>Minimālo ienākumu pabalsti pilngadību sasniegušam bārenim un bez vecāku gādības palikušajam bērnam pēc ārpusģimenes aprūpes</vt:lpstr>
      <vt:lpstr>Pensiju adekvātuma palielināšana</vt:lpstr>
      <vt:lpstr>Atbalsts personām ar invaliditāti</vt:lpstr>
      <vt:lpstr>Būtiskākie uzlabojumi veselības jomā 2025.gadā</vt:lpstr>
      <vt:lpstr>PowerPoint Presentation</vt:lpstr>
      <vt:lpstr>Izmaiņas izglītības jomā 2025.gadā</vt:lpstr>
      <vt:lpstr>Mācību vides uzlabošana speciālās izglītības iestādēs </vt:lpstr>
      <vt:lpstr>ERAF 4.2.1.2. pasākums «Izveidot asistīvo tehnoloģiju apmaiņas sistēmu izglītības iestādēm»  24-TA-3307</vt:lpstr>
      <vt:lpstr>ERAF 4.2.1.2. pasākums «Izveidot asistīvo tehnoloģiju apmaiņas sistēmu izglītības iestādēm»  Projekta indikatīvā ieviešanas shēma</vt:lpstr>
      <vt:lpstr> Atbalsts izglītojamajiem projektā  Nr. 4.2.3.1/1/24/I/001 “Skola ‒ kopienā”</vt:lpstr>
      <vt:lpstr>PowerPoint Presentation</vt:lpstr>
      <vt:lpstr>PowerPoint Presentation</vt:lpstr>
      <vt:lpstr>Valsts atbalsts studējošajiem – sociālā stipendija ’’Studētgods’’</vt:lpstr>
      <vt:lpstr>Valsts atbalsts studējošajiem – sociālā stipendija ’’Studētgods’’</vt:lpstr>
      <vt:lpstr>Izmaiņas mājokļu jomā 2025.gadā</vt:lpstr>
      <vt:lpstr>«Sociālo mājokļu atjaunošana vai jaunu sociālo mājokļu būvniecība» pasākuma ieviešanas aktualitātes</vt:lpstr>
      <vt:lpstr>Izmaiņas transporta jomā 2025.gadā</vt:lpstr>
      <vt:lpstr>Pasākumi 2025.gadā - 1</vt:lpstr>
      <vt:lpstr>Pasākumi 2025.gadā - 2</vt:lpstr>
      <vt:lpstr>Izmaiņas tieslietu jomā 2025.gadā</vt:lpstr>
      <vt:lpstr>Uzturlīdzekļi un mediācijas pieejamība </vt:lpstr>
      <vt:lpstr>Valsts nodrošinātā juridiskā atbalsta sistēmas attīstība</vt:lpstr>
      <vt:lpstr>Ieslodzīto resocializācija - 1 </vt:lpstr>
      <vt:lpstr>Ieslodzīto resocializācija - 2</vt:lpstr>
      <vt:lpstr>Izmaiņas romu un starptautiskās aizsardzības saņēmēju iekļaušanas veicināšanai 2025.gadā</vt:lpstr>
      <vt:lpstr>Atbalsta pasākumi romu iekļaušanas veicināšanai</vt:lpstr>
      <vt:lpstr>Atbalsta pasākumi romu iekļaušanas veicināšanai</vt:lpstr>
      <vt:lpstr>Atbalsta pasākumi starptautiskās aizsardzības saņēmēju (bēgļi, patvēruma meklētāji un personas, kurām piešķirts alternatīvais statuss) iekļaušanas veicināšanai</vt:lpstr>
      <vt:lpstr>Izmaiņas valsts pārvaldes pakalpojumu un pirmsskolas izglītības iestāžu pieejamības jomā 2025.gadā</vt:lpstr>
      <vt:lpstr>Valsts budžeta aizdevumi pirmsskolas izglītības infrastruktūrai</vt:lpstr>
      <vt:lpstr>ES fondu atbalsts</vt:lpstr>
      <vt:lpstr>Pašvaldību atbalsts bērniem, kas apmeklē privātās pirmsskolas izglītības iestādes vai izmanto bērnu uzraudzības pakalpojumu</vt:lpstr>
      <vt:lpstr>VĪZIJA</vt:lpstr>
      <vt:lpstr>VPVKAC pakalpojumi</vt:lpstr>
      <vt:lpstr>VPVKAC pakalpojumi</vt:lpstr>
      <vt:lpstr>VPVKAC pakalpojumi</vt:lpstr>
      <vt:lpstr>Attālinātas iestāžu  speciālistu konsultācijas</vt:lpstr>
      <vt:lpstr>Piemērs</vt:lpstr>
      <vt:lpstr>Izmaiņas zemkopības jomā 2025.gadā</vt:lpstr>
      <vt:lpstr>PowerPoint Presentation</vt:lpstr>
      <vt:lpstr>Izmaiņas enerģētikas jomā 2025.gadā</vt:lpstr>
      <vt:lpstr>Veicamie pasākumi 2025. gadā</vt:lpstr>
      <vt:lpstr>Veicamie pasākumi 2025. gadā</vt:lpstr>
      <vt:lpstr>Veicamie pasākumi 2025. gadā</vt:lpstr>
      <vt:lpstr>Veicamie pasākumi 2025. gadā</vt:lpstr>
      <vt:lpstr>Sociālais klimata fonds</vt:lpstr>
      <vt:lpstr>Sociālā klimata fonda regulējums</vt:lpstr>
      <vt:lpstr>AtbalstāmIE PASĀKUMI UN INVESTĪCIJAS</vt:lpstr>
      <vt:lpstr>Potenciālie pasākumi Latvijā</vt:lpstr>
      <vt:lpstr>Priekšnosacījumi  līdzekļu saņemšanai</vt:lpstr>
      <vt:lpstr>Paldies par uzmanību!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Prezentacija_LM_2023-sagatave</dc:title>
  <dc:creator>Inese Vilcāne</dc:creator>
  <cp:lastModifiedBy>Evija Kūla</cp:lastModifiedBy>
  <cp:revision>266</cp:revision>
  <dcterms:created xsi:type="dcterms:W3CDTF">2023-10-12T12:39:01Z</dcterms:created>
  <dcterms:modified xsi:type="dcterms:W3CDTF">2025-03-05T11:16:54Z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2023-10-12T00:00:00Z</vt:filetime>
  </property>
  <property fmtid="{D5CDD505-2E9C-101B-9397-08002B2CF9AE}" pid="3" name="Creator">
    <vt:lpwstr>Adobe Illustrator 27.9 (Macintosh)</vt:lpwstr>
  </property>
  <property fmtid="{D5CDD505-2E9C-101B-9397-08002B2CF9AE}" pid="4" name="LastSaved">
    <vt:filetime>2023-10-12T00:00:00Z</vt:filetime>
  </property>
  <property fmtid="{D5CDD505-2E9C-101B-9397-08002B2CF9AE}" pid="5" name="Producer">
    <vt:lpwstr>Adobe PDF library 17.00</vt:lpwstr>
  </property>
</Properties>
</file>