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410" r:id="rId2"/>
    <p:sldId id="450" r:id="rId3"/>
    <p:sldId id="445" r:id="rId4"/>
    <p:sldId id="422" r:id="rId5"/>
    <p:sldId id="436" r:id="rId6"/>
    <p:sldId id="448" r:id="rId7"/>
    <p:sldId id="423" r:id="rId8"/>
    <p:sldId id="431" r:id="rId9"/>
    <p:sldId id="438" r:id="rId10"/>
    <p:sldId id="449" r:id="rId11"/>
    <p:sldId id="452" r:id="rId12"/>
    <p:sldId id="441" r:id="rId13"/>
    <p:sldId id="434" r:id="rId14"/>
    <p:sldId id="453" r:id="rId15"/>
    <p:sldId id="451" r:id="rId16"/>
    <p:sldId id="447" r:id="rId17"/>
    <p:sldId id="446" r:id="rId18"/>
  </p:sldIdLst>
  <p:sldSz cx="12192000" cy="6858000"/>
  <p:notesSz cx="7010400" cy="92964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483F24-B8C7-B5AB-D301-5E1E1640C2AF}" name="Dace Cālīte" initials="DC" userId="S::dace.calite@tiesibsargs.lv::2993c49a-6328-47d1-a157-e95da57c2eb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ECEC"/>
    <a:srgbClr val="C49DE1"/>
    <a:srgbClr val="FF8989"/>
    <a:srgbClr val="FFB0A3"/>
    <a:srgbClr val="FF5E43"/>
    <a:srgbClr val="DFADA9"/>
    <a:srgbClr val="3B7713"/>
    <a:srgbClr val="D6A300"/>
    <a:srgbClr val="F5F5F5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82" autoAdjust="0"/>
    <p:restoredTop sz="83453" autoAdjust="0"/>
  </p:normalViewPr>
  <p:slideViewPr>
    <p:cSldViewPr snapToGrid="0">
      <p:cViewPr varScale="1">
        <p:scale>
          <a:sx n="70" d="100"/>
          <a:sy n="70" d="100"/>
        </p:scale>
        <p:origin x="136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337019814356019E-2"/>
          <c:y val="0.13122291888334922"/>
          <c:w val="0.80851988945463715"/>
          <c:h val="0.70343427696569438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1000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explosion val="6"/>
            <c:spPr>
              <a:solidFill>
                <a:srgbClr val="92D050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2E5-4816-9B4D-AFA4F76D59AF}"/>
              </c:ext>
            </c:extLst>
          </c:dPt>
          <c:dPt>
            <c:idx val="1"/>
            <c:bubble3D val="0"/>
            <c:spPr>
              <a:solidFill>
                <a:srgbClr val="7030A0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2E5-4816-9B4D-AFA4F76D59A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2E5-4816-9B4D-AFA4F76D59A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2E5-4816-9B4D-AFA4F76D59AF}"/>
              </c:ext>
            </c:extLst>
          </c:dPt>
          <c:dPt>
            <c:idx val="4"/>
            <c:bubble3D val="0"/>
            <c:spPr>
              <a:solidFill>
                <a:srgbClr val="E97132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2E5-4816-9B4D-AFA4F76D59AF}"/>
              </c:ext>
            </c:extLst>
          </c:dPt>
          <c:dLbls>
            <c:dLbl>
              <c:idx val="0"/>
              <c:layout>
                <c:manualLayout>
                  <c:x val="-9.0763964150353968E-2"/>
                  <c:y val="0.151742213646630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lnSpc>
                      <a:spcPct val="100000"/>
                    </a:lnSpc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2E5-4816-9B4D-AFA4F76D59AF}"/>
                </c:ext>
              </c:extLst>
            </c:dLbl>
            <c:dLbl>
              <c:idx val="1"/>
              <c:layout>
                <c:manualLayout>
                  <c:x val="0.1015325700664976"/>
                  <c:y val="-0.1904849064925787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lnSpc>
                      <a:spcPct val="100000"/>
                    </a:lnSpc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2E5-4816-9B4D-AFA4F76D59AF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baseline="0" noProof="0" dirty="0"/>
                      <a:t>Ir bijusi</a:t>
                    </a:r>
                    <a:r>
                      <a:rPr lang="en-US" baseline="0" dirty="0"/>
                      <a:t>
</a:t>
                    </a:r>
                    <a:fld id="{901AA59E-F264-49E6-A22A-E081D02B58E2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72E5-4816-9B4D-AFA4F76D59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lnSpc>
                    <a:spcPct val="100000"/>
                  </a:lnSpc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Jā</c:v>
                </c:pt>
                <c:pt idx="1">
                  <c:v>Nē</c:v>
                </c:pt>
              </c:strCache>
            </c:strRef>
          </c:cat>
          <c:val>
            <c:numRef>
              <c:f>Sheet1!$B$2:$B$3</c:f>
              <c:numCache>
                <c:formatCode>0</c:formatCode>
                <c:ptCount val="2"/>
                <c:pt idx="0">
                  <c:v>29.08665260381796</c:v>
                </c:pt>
                <c:pt idx="1">
                  <c:v>70.91334739618199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2E5-4816-9B4D-AFA4F76D59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650674270394602E-2"/>
          <c:y val="0.13122282259837886"/>
          <c:w val="0.98034264865999965"/>
          <c:h val="0.85517656016239374"/>
        </c:manualLayout>
      </c:layout>
      <c:ofPieChart>
        <c:ofPieType val="bar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5A2-4D8B-86DB-7C6DB250ED90}"/>
              </c:ext>
            </c:extLst>
          </c:dPt>
          <c:dPt>
            <c:idx val="1"/>
            <c:bubble3D val="0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5A2-4D8B-86DB-7C6DB250ED90}"/>
              </c:ext>
            </c:extLst>
          </c:dPt>
          <c:dPt>
            <c:idx val="2"/>
            <c:bubble3D val="0"/>
            <c:spPr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5A2-4D8B-86DB-7C6DB250ED90}"/>
              </c:ext>
            </c:extLst>
          </c:dPt>
          <c:dPt>
            <c:idx val="3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5A2-4D8B-86DB-7C6DB250ED90}"/>
              </c:ext>
            </c:extLst>
          </c:dPt>
          <c:dPt>
            <c:idx val="4"/>
            <c:bubble3D val="0"/>
            <c:explosion val="3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F5A2-4D8B-86DB-7C6DB250ED90}"/>
              </c:ext>
            </c:extLst>
          </c:dPt>
          <c:dLbls>
            <c:dLbl>
              <c:idx val="0"/>
              <c:layout>
                <c:manualLayout>
                  <c:x val="7.5298885605489696E-2"/>
                  <c:y val="-1.1837908283735294E-1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lnSpc>
                      <a:spcPct val="100000"/>
                    </a:lnSpc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5A2-4D8B-86DB-7C6DB250ED90}"/>
                </c:ext>
              </c:extLst>
            </c:dLbl>
            <c:dLbl>
              <c:idx val="2"/>
              <c:layout>
                <c:manualLayout>
                  <c:x val="-3.8378010697061628E-2"/>
                  <c:y val="1.291423094864940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5A2-4D8B-86DB-7C6DB250ED90}"/>
                </c:ext>
              </c:extLst>
            </c:dLbl>
            <c:dLbl>
              <c:idx val="3"/>
              <c:layout>
                <c:manualLayout>
                  <c:x val="-2.8788450635940818E-2"/>
                  <c:y val="-1.614278868581187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5A2-4D8B-86DB-7C6DB250ED90}"/>
                </c:ext>
              </c:extLst>
            </c:dLbl>
            <c:dLbl>
              <c:idx val="4"/>
              <c:layout>
                <c:manualLayout>
                  <c:x val="-0.18957423885093422"/>
                  <c:y val="3.2285577371623519E-3"/>
                </c:manualLayout>
              </c:layout>
              <c:tx>
                <c:rich>
                  <a:bodyPr/>
                  <a:lstStyle/>
                  <a:p>
                    <a:r>
                      <a:rPr lang="en-US" baseline="0" noProof="0" dirty="0"/>
                      <a:t>Ir bijusi</a:t>
                    </a:r>
                    <a:r>
                      <a:rPr lang="en-US" baseline="0" dirty="0"/>
                      <a:t>
</a:t>
                    </a:r>
                    <a:fld id="{901AA59E-F264-49E6-A22A-E081D02B58E2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F5A2-4D8B-86DB-7C6DB250ED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lnSpc>
                    <a:spcPct val="100000"/>
                  </a:lnSpc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Nav bijusi</c:v>
                </c:pt>
                <c:pt idx="2">
                  <c:v>Vienu reizi</c:v>
                </c:pt>
                <c:pt idx="3">
                  <c:v>Dažas reizes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 formatCode="0">
                  <c:v>50.195008236574964</c:v>
                </c:pt>
                <c:pt idx="2" formatCode="0">
                  <c:v>21.206558853861466</c:v>
                </c:pt>
                <c:pt idx="3" formatCode="0">
                  <c:v>28.598432909563385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5A2-4D8B-86DB-7C6DB250ED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secondPieSize val="75"/>
        <c:serLines>
          <c:spPr>
            <a:ln w="9525" cap="flat" cmpd="sng" algn="ctr">
              <a:solidFill>
                <a:schemeClr val="bg1">
                  <a:lumMod val="50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337019814356019E-2"/>
          <c:y val="0.13122291888334922"/>
          <c:w val="0.80851988945463715"/>
          <c:h val="0.70343427696569438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1000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explosion val="7"/>
            <c:spPr>
              <a:solidFill>
                <a:srgbClr val="92D050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335-409C-8FAF-33399FCF7F88}"/>
              </c:ext>
            </c:extLst>
          </c:dPt>
          <c:dPt>
            <c:idx val="1"/>
            <c:bubble3D val="0"/>
            <c:spPr>
              <a:solidFill>
                <a:srgbClr val="7030A0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335-409C-8FAF-33399FCF7F8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335-409C-8FAF-33399FCF7F8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335-409C-8FAF-33399FCF7F88}"/>
              </c:ext>
            </c:extLst>
          </c:dPt>
          <c:dPt>
            <c:idx val="4"/>
            <c:bubble3D val="0"/>
            <c:spPr>
              <a:solidFill>
                <a:srgbClr val="E97132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335-409C-8FAF-33399FCF7F88}"/>
              </c:ext>
            </c:extLst>
          </c:dPt>
          <c:dLbls>
            <c:dLbl>
              <c:idx val="0"/>
              <c:layout>
                <c:manualLayout>
                  <c:x val="-2.4613956379757006E-2"/>
                  <c:y val="0.1452850981723058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lnSpc>
                      <a:spcPct val="100000"/>
                    </a:lnSpc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335-409C-8FAF-33399FCF7F88}"/>
                </c:ext>
              </c:extLst>
            </c:dLbl>
            <c:dLbl>
              <c:idx val="1"/>
              <c:layout>
                <c:manualLayout>
                  <c:x val="4.3074423664574764E-2"/>
                  <c:y val="-0.2679702921844752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lnSpc>
                      <a:spcPct val="100000"/>
                    </a:lnSpc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335-409C-8FAF-33399FCF7F8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baseline="0" noProof="0" dirty="0"/>
                      <a:t>Ir bijusi</a:t>
                    </a:r>
                    <a:r>
                      <a:rPr lang="en-US" baseline="0" dirty="0"/>
                      <a:t>
</a:t>
                    </a:r>
                    <a:fld id="{901AA59E-F264-49E6-A22A-E081D02B58E2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9335-409C-8FAF-33399FCF7F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lnSpc>
                    <a:spcPct val="100000"/>
                  </a:lnSpc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Jā</c:v>
                </c:pt>
                <c:pt idx="1">
                  <c:v>Nē</c:v>
                </c:pt>
              </c:strCache>
            </c:strRef>
          </c:cat>
          <c:val>
            <c:numRef>
              <c:f>Sheet1!$B$2:$B$3</c:f>
              <c:numCache>
                <c:formatCode>0</c:formatCode>
                <c:ptCount val="2"/>
                <c:pt idx="0">
                  <c:v>7.4365783294333552</c:v>
                </c:pt>
                <c:pt idx="1">
                  <c:v>92.563421670566598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335-409C-8FAF-33399FCF7F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7982611739790936E-2"/>
          <c:y val="0"/>
          <c:w val="0.9208298105539785"/>
          <c:h val="0.8038439610673103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76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/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Līdz 5 dienām</c:v>
                </c:pt>
                <c:pt idx="1">
                  <c:v>6 līdz 10 dienas</c:v>
                </c:pt>
                <c:pt idx="2">
                  <c:v>11 līdz 20 dienas</c:v>
                </c:pt>
                <c:pt idx="3">
                  <c:v>Vairāk kā 21 diena</c:v>
                </c:pt>
              </c:strCache>
            </c:strRef>
          </c:cat>
          <c:val>
            <c:numRef>
              <c:f>Sheet1!$B$2:$B$5</c:f>
              <c:numCache>
                <c:formatCode>0</c:formatCode>
                <c:ptCount val="4"/>
                <c:pt idx="0">
                  <c:v>27.24195191771036</c:v>
                </c:pt>
                <c:pt idx="1">
                  <c:v>43.675864412231711</c:v>
                </c:pt>
                <c:pt idx="2">
                  <c:v>17.743990857449472</c:v>
                </c:pt>
                <c:pt idx="3">
                  <c:v>11.338192812608463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85-4358-A3A3-2BCAC12FB6E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2"/>
        <c:overlap val="-20"/>
        <c:axId val="1477998592"/>
        <c:axId val="1478022528"/>
      </c:barChart>
      <c:valAx>
        <c:axId val="1478022528"/>
        <c:scaling>
          <c:orientation val="minMax"/>
          <c:max val="60"/>
          <c:min val="0"/>
        </c:scaling>
        <c:delete val="1"/>
        <c:axPos val="l"/>
        <c:numFmt formatCode="0&quot;%&quot;" sourceLinked="0"/>
        <c:majorTickMark val="out"/>
        <c:minorTickMark val="none"/>
        <c:tickLblPos val="nextTo"/>
        <c:crossAx val="1477998592"/>
        <c:crosses val="autoZero"/>
        <c:crossBetween val="between"/>
        <c:majorUnit val="10"/>
        <c:minorUnit val="10"/>
      </c:valAx>
      <c:catAx>
        <c:axId val="14779985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0">
                <a:solidFill>
                  <a:schemeClr val="tx1"/>
                </a:solidFill>
                <a:latin typeface="+mn-lt"/>
              </a:defRPr>
            </a:pPr>
            <a:endParaRPr lang="lv-LV"/>
          </a:p>
        </c:txPr>
        <c:crossAx val="1478022528"/>
        <c:crosses val="autoZero"/>
        <c:auto val="1"/>
        <c:lblAlgn val="ctr"/>
        <c:lblOffset val="100"/>
        <c:noMultiLvlLbl val="0"/>
      </c:catAx>
      <c:spPr>
        <a:effectLst/>
      </c:spPr>
    </c:plotArea>
    <c:plotVisOnly val="1"/>
    <c:dispBlanksAs val="gap"/>
    <c:showDLblsOverMax val="0"/>
  </c:chart>
  <c:spPr>
    <a:noFill/>
  </c:spPr>
  <c:txPr>
    <a:bodyPr/>
    <a:lstStyle/>
    <a:p>
      <a:pPr>
        <a:defRPr sz="1000"/>
      </a:pPr>
      <a:endParaRPr lang="lv-LV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6467388471077717"/>
          <c:y val="1.9781304613347699E-2"/>
          <c:w val="0.4297180982660459"/>
          <c:h val="0.96528691556410506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Sheet1!$A$19:$A$27</c:f>
              <c:strCache>
                <c:ptCount val="9"/>
                <c:pt idx="0">
                  <c:v>Vēlējos uzsākt ko jaunu</c:v>
                </c:pt>
                <c:pt idx="1">
                  <c:v>Tika piedāvāts cits labāk apmaksāts darbs</c:v>
                </c:pt>
                <c:pt idx="2">
                  <c:v>Mani piespieda parakstīt vienošanos par darba tiesisko attiecību izbeigšanu</c:v>
                </c:pt>
                <c:pt idx="3">
                  <c:v>Uzņēmums/ amata vieta tika likvidēta</c:v>
                </c:pt>
                <c:pt idx="4">
                  <c:v>Nespēju apvienot darbu ar privāto dzīvi</c:v>
                </c:pt>
                <c:pt idx="5">
                  <c:v>Aizgāju no darba, jo bērns netika uzņemts bērnudārzā</c:v>
                </c:pt>
                <c:pt idx="6">
                  <c:v>Bija beidzies terminētais darba līgums/ darba attiecības bija jau pārtrauktas</c:v>
                </c:pt>
                <c:pt idx="7">
                  <c:v>Vēlējos laiku veltīt bērna audzināšanai/ ilgāk būt kopā ar bērnu</c:v>
                </c:pt>
                <c:pt idx="8">
                  <c:v>Cits</c:v>
                </c:pt>
              </c:strCache>
            </c:strRef>
          </c:cat>
          <c:val>
            <c:numRef>
              <c:f>Sheet1!$B$19:$B$27</c:f>
              <c:numCache>
                <c:formatCode>0</c:formatCode>
                <c:ptCount val="9"/>
                <c:pt idx="0">
                  <c:v>28.708133971291865</c:v>
                </c:pt>
                <c:pt idx="1">
                  <c:v>16.267942583732058</c:v>
                </c:pt>
                <c:pt idx="2">
                  <c:v>11.483253588516746</c:v>
                </c:pt>
                <c:pt idx="3">
                  <c:v>8.133971291866029</c:v>
                </c:pt>
                <c:pt idx="4">
                  <c:v>8</c:v>
                </c:pt>
                <c:pt idx="5">
                  <c:v>6</c:v>
                </c:pt>
                <c:pt idx="6">
                  <c:v>5.2631578947368416</c:v>
                </c:pt>
                <c:pt idx="7">
                  <c:v>5</c:v>
                </c:pt>
                <c:pt idx="8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DA-438B-A3F2-339EA1E143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"/>
        <c:axId val="166653792"/>
        <c:axId val="166661408"/>
      </c:barChart>
      <c:catAx>
        <c:axId val="1666537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66661408"/>
        <c:crosses val="autoZero"/>
        <c:auto val="1"/>
        <c:lblAlgn val="ctr"/>
        <c:lblOffset val="100"/>
        <c:noMultiLvlLbl val="0"/>
      </c:catAx>
      <c:valAx>
        <c:axId val="166661408"/>
        <c:scaling>
          <c:orientation val="minMax"/>
          <c:max val="90"/>
          <c:min val="0"/>
        </c:scaling>
        <c:delete val="1"/>
        <c:axPos val="t"/>
        <c:numFmt formatCode="0" sourceLinked="1"/>
        <c:majorTickMark val="out"/>
        <c:minorTickMark val="none"/>
        <c:tickLblPos val="nextTo"/>
        <c:crossAx val="166653792"/>
        <c:crossesAt val="12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723843044543127"/>
          <c:y val="0.13029825135434853"/>
          <c:w val="0.70563557798613463"/>
          <c:h val="0.8447720487667079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Jā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600" b="1">
                    <a:solidFill>
                      <a:schemeClr val="bg1"/>
                    </a:solidFill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Mātes, n=720</c:v>
                </c:pt>
                <c:pt idx="1">
                  <c:v>Tēvi, n=235</c:v>
                </c:pt>
              </c:strCache>
            </c:strRef>
          </c:cat>
          <c:val>
            <c:numRef>
              <c:f>Sheet1!$B$2:$B$3</c:f>
              <c:numCache>
                <c:formatCode>0</c:formatCode>
                <c:ptCount val="2"/>
                <c:pt idx="0">
                  <c:v>19.027777777777779</c:v>
                </c:pt>
                <c:pt idx="1">
                  <c:v>16.595744680851062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CF-4061-8E2A-CC90BF49323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Nē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600" b="1"/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Mātes, n=720</c:v>
                </c:pt>
                <c:pt idx="1">
                  <c:v>Tēvi, n=235</c:v>
                </c:pt>
              </c:strCache>
            </c:strRef>
          </c:cat>
          <c:val>
            <c:numRef>
              <c:f>Sheet1!$C$2:$C$3</c:f>
              <c:numCache>
                <c:formatCode>0</c:formatCode>
                <c:ptCount val="2"/>
                <c:pt idx="0">
                  <c:v>62.916666666666664</c:v>
                </c:pt>
                <c:pt idx="1">
                  <c:v>72.340425531914903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CCF-4061-8E2A-CC90BF49323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Grūti pateikt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/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Sheet1!$A$2:$A$3</c:f>
              <c:strCache>
                <c:ptCount val="2"/>
                <c:pt idx="0">
                  <c:v>Mātes, n=720</c:v>
                </c:pt>
                <c:pt idx="1">
                  <c:v>Tēvi, n=235</c:v>
                </c:pt>
              </c:strCache>
            </c:strRef>
          </c:cat>
          <c:val>
            <c:numRef>
              <c:f>Sheet1!$D$2:$D$3</c:f>
              <c:numCache>
                <c:formatCode>0</c:formatCode>
                <c:ptCount val="2"/>
                <c:pt idx="0">
                  <c:v>18.055555555555554</c:v>
                </c:pt>
                <c:pt idx="1">
                  <c:v>11.063829787234042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CCF-4061-8E2A-CC90BF4932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245407920"/>
        <c:axId val="245407376"/>
      </c:barChart>
      <c:catAx>
        <c:axId val="24540792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lv-LV"/>
          </a:p>
        </c:txPr>
        <c:crossAx val="245407376"/>
        <c:crosses val="autoZero"/>
        <c:auto val="1"/>
        <c:lblAlgn val="ctr"/>
        <c:lblOffset val="100"/>
        <c:noMultiLvlLbl val="0"/>
      </c:catAx>
      <c:valAx>
        <c:axId val="245407376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245407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34482386030099538"/>
          <c:y val="2.8348589073672523E-2"/>
          <c:w val="0.58943151054601906"/>
          <c:h val="0.13022552236739335"/>
        </c:manualLayout>
      </c:layout>
      <c:overlay val="0"/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lv-LV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D4D1275-55F5-40FB-B07C-BD9A52A763DD}" type="datetimeFigureOut">
              <a:rPr lang="lv-LV" smtClean="0"/>
              <a:t>26.03.2025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42C1CB2-C159-457E-A015-6CF23745B83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09642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2C1CB2-C159-457E-A015-6CF23745B83A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175569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2C1CB2-C159-457E-A015-6CF23745B83A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935619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2C1CB2-C159-457E-A015-6CF23745B83A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19531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D3A455-21CF-6D0C-F26A-C5673B65800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-74468"/>
            <a:ext cx="12192000" cy="4926733"/>
          </a:xfr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anchor="ctr">
            <a:normAutofit/>
          </a:bodyPr>
          <a:lstStyle>
            <a:lvl1pPr algn="ctr">
              <a:defRPr sz="5400">
                <a:solidFill>
                  <a:schemeClr val="accent2"/>
                </a:solidFill>
              </a:defRPr>
            </a:lvl1pPr>
          </a:lstStyle>
          <a:p>
            <a:r>
              <a:rPr lang="lv-LV" noProof="0" dirty="0"/>
              <a:t>Virsraksts </a:t>
            </a:r>
            <a:r>
              <a:rPr lang="lv-LV" noProof="0" dirty="0" err="1"/>
              <a:t>Calibri</a:t>
            </a:r>
            <a:r>
              <a:rPr lang="lv-LV" noProof="0" dirty="0"/>
              <a:t> (</a:t>
            </a:r>
            <a:r>
              <a:rPr lang="lv-LV" noProof="0" dirty="0" err="1"/>
              <a:t>Headings</a:t>
            </a:r>
            <a:r>
              <a:rPr lang="lv-LV" noProof="0" dirty="0"/>
              <a:t>) 56 </a:t>
            </a:r>
            <a:r>
              <a:rPr lang="lv-LV" noProof="0" dirty="0" err="1"/>
              <a:t>Bold</a:t>
            </a:r>
            <a:endParaRPr lang="en-GB" noProof="0" dirty="0"/>
          </a:p>
        </p:txBody>
      </p:sp>
      <p:pic>
        <p:nvPicPr>
          <p:cNvPr id="11" name="Picture 10" descr="A logo with purple and green text&#10;&#10;Description automatically generated">
            <a:extLst>
              <a:ext uri="{FF2B5EF4-FFF2-40B4-BE49-F238E27FC236}">
                <a16:creationId xmlns:a16="http://schemas.microsoft.com/office/drawing/2014/main" id="{4BB367D2-70A8-2708-B00D-B1866FF40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0181"/>
            <a:ext cx="4819650" cy="200285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FFA23D5-E77C-F44D-3BAD-CE94C31B4E1D}"/>
              </a:ext>
            </a:extLst>
          </p:cNvPr>
          <p:cNvSpPr txBox="1"/>
          <p:nvPr userDrawn="1"/>
        </p:nvSpPr>
        <p:spPr>
          <a:xfrm>
            <a:off x="3876675" y="3043237"/>
            <a:ext cx="4438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dirty="0">
                <a:solidFill>
                  <a:schemeClr val="bg2"/>
                </a:solidFill>
              </a:rPr>
              <a:t>Autors </a:t>
            </a:r>
            <a:r>
              <a:rPr lang="lv-LV" sz="2400" dirty="0" err="1">
                <a:solidFill>
                  <a:schemeClr val="bg2"/>
                </a:solidFill>
              </a:rPr>
              <a:t>Calibri</a:t>
            </a:r>
            <a:r>
              <a:rPr lang="lv-LV" sz="2400" dirty="0">
                <a:solidFill>
                  <a:schemeClr val="bg2"/>
                </a:solidFill>
              </a:rPr>
              <a:t> (</a:t>
            </a:r>
            <a:r>
              <a:rPr lang="lv-LV" sz="2400" dirty="0" err="1">
                <a:solidFill>
                  <a:schemeClr val="bg2"/>
                </a:solidFill>
              </a:rPr>
              <a:t>Body</a:t>
            </a:r>
            <a:r>
              <a:rPr lang="lv-LV" sz="2400" dirty="0">
                <a:solidFill>
                  <a:schemeClr val="bg2"/>
                </a:solidFill>
              </a:rPr>
              <a:t>) 24 </a:t>
            </a:r>
          </a:p>
        </p:txBody>
      </p:sp>
    </p:spTree>
    <p:extLst>
      <p:ext uri="{BB962C8B-B14F-4D97-AF65-F5344CB8AC3E}">
        <p14:creationId xmlns:p14="http://schemas.microsoft.com/office/powerpoint/2010/main" val="359034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03C78-A4FB-A2B6-1584-9CE49FAF7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2000" cy="4562475"/>
          </a:xfrm>
          <a:solidFill>
            <a:schemeClr val="accent1"/>
          </a:solidFill>
        </p:spPr>
        <p:txBody>
          <a:bodyPr anchor="b" anchorCtr="0"/>
          <a:lstStyle>
            <a:lvl1pPr algn="l">
              <a:defRPr sz="6000"/>
            </a:lvl1pPr>
          </a:lstStyle>
          <a:p>
            <a:r>
              <a:rPr lang="lv-LV" noProof="0" dirty="0"/>
              <a:t>	Virsraksts</a:t>
            </a:r>
            <a:endParaRPr lang="en-GB" noProof="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FF68F6-8F48-FD31-0B0C-000F5013FD10}"/>
              </a:ext>
            </a:extLst>
          </p:cNvPr>
          <p:cNvSpPr txBox="1"/>
          <p:nvPr userDrawn="1"/>
        </p:nvSpPr>
        <p:spPr>
          <a:xfrm>
            <a:off x="0" y="5919789"/>
            <a:ext cx="12192000" cy="965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lv-LV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8B2DAF-FFFF-765B-7B34-A5616256BBE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0" y="4562475"/>
            <a:ext cx="12192000" cy="135731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lv-LV" noProof="0" dirty="0"/>
              <a:t>	Apakšvirsraksts</a:t>
            </a:r>
            <a:endParaRPr lang="en-GB" noProof="0" dirty="0"/>
          </a:p>
        </p:txBody>
      </p:sp>
      <p:pic>
        <p:nvPicPr>
          <p:cNvPr id="9" name="Picture 8" descr="A logo with purple and green text&#10;&#10;Description automatically generated">
            <a:extLst>
              <a:ext uri="{FF2B5EF4-FFF2-40B4-BE49-F238E27FC236}">
                <a16:creationId xmlns:a16="http://schemas.microsoft.com/office/drawing/2014/main" id="{F8945B2A-C27F-F34F-CDA7-A3F7806AA3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6155"/>
            <a:ext cx="2379521" cy="988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75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67691FFA-5C37-7B27-09E4-B899C876EC72}"/>
              </a:ext>
            </a:extLst>
          </p:cNvPr>
          <p:cNvSpPr txBox="1"/>
          <p:nvPr userDrawn="1"/>
        </p:nvSpPr>
        <p:spPr>
          <a:xfrm>
            <a:off x="0" y="5892800"/>
            <a:ext cx="12192000" cy="965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lv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61BC3A-C8EB-BC37-15B9-EBD6742EBB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2"/>
                </a:solidFill>
              </a:defRPr>
            </a:lvl1pPr>
          </a:lstStyle>
          <a:p>
            <a:r>
              <a:rPr lang="lv-LV" noProof="0" dirty="0"/>
              <a:t>Virsraksts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313A4-8372-A895-9891-335A2D925EA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067175"/>
          </a:xfrm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lv-LV" noProof="0" dirty="0"/>
              <a:t>Teksts</a:t>
            </a:r>
            <a:endParaRPr lang="en-GB" noProof="0" dirty="0"/>
          </a:p>
          <a:p>
            <a:pPr lvl="1"/>
            <a:r>
              <a:rPr lang="lv-LV" noProof="0" dirty="0"/>
              <a:t>Uzskaitījuma teksts</a:t>
            </a:r>
            <a:endParaRPr lang="en-GB" noProof="0" dirty="0"/>
          </a:p>
        </p:txBody>
      </p:sp>
      <p:pic>
        <p:nvPicPr>
          <p:cNvPr id="11" name="Picture 10" descr="A logo with purple and green text&#10;&#10;Description automatically generated">
            <a:extLst>
              <a:ext uri="{FF2B5EF4-FFF2-40B4-BE49-F238E27FC236}">
                <a16:creationId xmlns:a16="http://schemas.microsoft.com/office/drawing/2014/main" id="{90A35577-631D-CF6D-47DE-31ABDA9C01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6156"/>
            <a:ext cx="2314575" cy="961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100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03DF4-3337-149F-603D-DC1B819084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lv-LV" dirty="0"/>
              <a:t>Virsraksts </a:t>
            </a:r>
            <a:r>
              <a:rPr lang="lv-LV" dirty="0" err="1"/>
              <a:t>Calibri</a:t>
            </a:r>
            <a:r>
              <a:rPr lang="lv-LV" dirty="0"/>
              <a:t> (</a:t>
            </a:r>
            <a:r>
              <a:rPr lang="lv-LV" dirty="0" err="1"/>
              <a:t>Headings</a:t>
            </a:r>
            <a:r>
              <a:rPr lang="lv-LV" dirty="0"/>
              <a:t>) 44 </a:t>
            </a:r>
            <a:r>
              <a:rPr lang="lv-LV" dirty="0" err="1"/>
              <a:t>Bold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E8C781-E2B3-0D4A-FDF2-9962C7688F9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6"/>
            <a:ext cx="5181600" cy="4090808"/>
          </a:xfrm>
        </p:spPr>
        <p:txBody>
          <a:bodyPr/>
          <a:lstStyle>
            <a:lvl1pPr marL="0" indent="0">
              <a:buNone/>
              <a:defRPr/>
            </a:lvl1pPr>
            <a:lvl2pPr>
              <a:defRPr/>
            </a:lvl2pPr>
          </a:lstStyle>
          <a:p>
            <a:pPr lvl="0"/>
            <a:r>
              <a:rPr lang="lv-LV" dirty="0"/>
              <a:t>Teksts </a:t>
            </a:r>
            <a:r>
              <a:rPr lang="lv-LV" dirty="0" err="1"/>
              <a:t>Calibri</a:t>
            </a:r>
            <a:r>
              <a:rPr lang="lv-LV" dirty="0"/>
              <a:t> (</a:t>
            </a:r>
            <a:r>
              <a:rPr lang="lv-LV" dirty="0" err="1"/>
              <a:t>Body</a:t>
            </a:r>
            <a:r>
              <a:rPr lang="lv-LV" dirty="0"/>
              <a:t>) 28</a:t>
            </a:r>
            <a:endParaRPr lang="en-US" dirty="0"/>
          </a:p>
          <a:p>
            <a:pPr lvl="1"/>
            <a:r>
              <a:rPr lang="lv-LV" dirty="0"/>
              <a:t>Uzskaitījuma teksts </a:t>
            </a:r>
            <a:r>
              <a:rPr lang="lv-LV" dirty="0" err="1"/>
              <a:t>Calibri</a:t>
            </a:r>
            <a:r>
              <a:rPr lang="lv-LV" dirty="0"/>
              <a:t> (</a:t>
            </a:r>
            <a:r>
              <a:rPr lang="lv-LV" dirty="0" err="1"/>
              <a:t>Body</a:t>
            </a:r>
            <a:r>
              <a:rPr lang="lv-LV" dirty="0"/>
              <a:t>) 24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4BAD78-E405-BAC6-E9A0-FFEEA6239B1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6"/>
            <a:ext cx="5181600" cy="4090808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lv-LV" dirty="0"/>
              <a:t>Teksts </a:t>
            </a:r>
            <a:r>
              <a:rPr lang="lv-LV" dirty="0" err="1"/>
              <a:t>Calibri</a:t>
            </a:r>
            <a:r>
              <a:rPr lang="lv-LV" dirty="0"/>
              <a:t> (</a:t>
            </a:r>
            <a:r>
              <a:rPr lang="lv-LV" dirty="0" err="1"/>
              <a:t>Body</a:t>
            </a:r>
            <a:r>
              <a:rPr lang="lv-LV" dirty="0"/>
              <a:t>) 28</a:t>
            </a:r>
            <a:endParaRPr lang="en-US" dirty="0"/>
          </a:p>
          <a:p>
            <a:pPr lvl="1"/>
            <a:r>
              <a:rPr lang="lv-LV" dirty="0"/>
              <a:t>Uzskaitījuma teksts </a:t>
            </a:r>
            <a:r>
              <a:rPr lang="lv-LV" dirty="0" err="1"/>
              <a:t>Calibri</a:t>
            </a:r>
            <a:r>
              <a:rPr lang="lv-LV" dirty="0"/>
              <a:t> (</a:t>
            </a:r>
            <a:r>
              <a:rPr lang="lv-LV" dirty="0" err="1"/>
              <a:t>Body</a:t>
            </a:r>
            <a:r>
              <a:rPr lang="lv-LV" dirty="0"/>
              <a:t>) 24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6FE6F3-E039-D742-71C3-F616B32EB942}"/>
              </a:ext>
            </a:extLst>
          </p:cNvPr>
          <p:cNvSpPr txBox="1"/>
          <p:nvPr userDrawn="1"/>
        </p:nvSpPr>
        <p:spPr>
          <a:xfrm>
            <a:off x="0" y="5919789"/>
            <a:ext cx="12192000" cy="965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lv-LV" dirty="0"/>
          </a:p>
        </p:txBody>
      </p:sp>
      <p:pic>
        <p:nvPicPr>
          <p:cNvPr id="10" name="Picture 9" descr="A logo with purple and green text&#10;&#10;Description automatically generated">
            <a:extLst>
              <a:ext uri="{FF2B5EF4-FFF2-40B4-BE49-F238E27FC236}">
                <a16:creationId xmlns:a16="http://schemas.microsoft.com/office/drawing/2014/main" id="{76D6096D-181E-9B62-50B5-08954F3A78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9789"/>
            <a:ext cx="2314575" cy="961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745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DB7DE-8095-111E-7A64-AD1DB57149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 dirty="0"/>
              <a:t>Virsraksts </a:t>
            </a:r>
            <a:r>
              <a:rPr lang="lv-LV" dirty="0" err="1"/>
              <a:t>Calibri</a:t>
            </a:r>
            <a:r>
              <a:rPr lang="lv-LV" dirty="0"/>
              <a:t> (</a:t>
            </a:r>
            <a:r>
              <a:rPr lang="lv-LV" dirty="0" err="1"/>
              <a:t>Heading</a:t>
            </a:r>
            <a:r>
              <a:rPr lang="lv-LV" dirty="0"/>
              <a:t>) 44 </a:t>
            </a:r>
            <a:r>
              <a:rPr lang="lv-LV" dirty="0" err="1"/>
              <a:t>Bold</a:t>
            </a:r>
            <a:endParaRPr lang="lv-LV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480EFA-BECE-C90A-D5F1-28F85F47B268}"/>
              </a:ext>
            </a:extLst>
          </p:cNvPr>
          <p:cNvSpPr txBox="1"/>
          <p:nvPr userDrawn="1"/>
        </p:nvSpPr>
        <p:spPr>
          <a:xfrm>
            <a:off x="0" y="5919789"/>
            <a:ext cx="12192000" cy="965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lv-LV" dirty="0"/>
          </a:p>
        </p:txBody>
      </p:sp>
      <p:pic>
        <p:nvPicPr>
          <p:cNvPr id="8" name="Picture 7" descr="A logo with purple and green text&#10;&#10;Description automatically generated">
            <a:extLst>
              <a:ext uri="{FF2B5EF4-FFF2-40B4-BE49-F238E27FC236}">
                <a16:creationId xmlns:a16="http://schemas.microsoft.com/office/drawing/2014/main" id="{FAED6023-F186-E878-B11A-845E5B1CB7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6155"/>
            <a:ext cx="2379521" cy="988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535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7A4BC81-25F7-48F5-3F59-B2A7534C1B30}"/>
              </a:ext>
            </a:extLst>
          </p:cNvPr>
          <p:cNvSpPr txBox="1"/>
          <p:nvPr userDrawn="1"/>
        </p:nvSpPr>
        <p:spPr>
          <a:xfrm>
            <a:off x="0" y="5919789"/>
            <a:ext cx="12192000" cy="965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lv-LV" dirty="0"/>
          </a:p>
        </p:txBody>
      </p:sp>
      <p:pic>
        <p:nvPicPr>
          <p:cNvPr id="7" name="Picture 6" descr="A logo with purple and green text&#10;&#10;Description automatically generated">
            <a:extLst>
              <a:ext uri="{FF2B5EF4-FFF2-40B4-BE49-F238E27FC236}">
                <a16:creationId xmlns:a16="http://schemas.microsoft.com/office/drawing/2014/main" id="{2F95263D-82A7-726E-7C0D-866E8C4E89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6155"/>
            <a:ext cx="2379521" cy="988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244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C01FB-5ECE-B491-1CDF-152BB0865F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 dirty="0"/>
              <a:t>Virsraksts </a:t>
            </a:r>
            <a:r>
              <a:rPr lang="lv-LV" dirty="0" err="1"/>
              <a:t>Calibri</a:t>
            </a:r>
            <a:r>
              <a:rPr lang="lv-LV" dirty="0"/>
              <a:t> (</a:t>
            </a:r>
            <a:r>
              <a:rPr lang="lv-LV" dirty="0" err="1"/>
              <a:t>Heading</a:t>
            </a:r>
            <a:r>
              <a:rPr lang="lv-LV" dirty="0"/>
              <a:t>) 32 </a:t>
            </a:r>
            <a:r>
              <a:rPr lang="lv-LV" dirty="0" err="1"/>
              <a:t>Bold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DC643C-7485-AD37-71DB-7BDA28D9A26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457200"/>
            <a:ext cx="6169024" cy="54625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dirty="0"/>
              <a:t>Teksts </a:t>
            </a:r>
            <a:r>
              <a:rPr lang="lv-LV" dirty="0" err="1"/>
              <a:t>Calibri</a:t>
            </a:r>
            <a:r>
              <a:rPr lang="lv-LV" dirty="0"/>
              <a:t> (</a:t>
            </a:r>
            <a:r>
              <a:rPr lang="lv-LV" dirty="0" err="1"/>
              <a:t>Body</a:t>
            </a:r>
            <a:r>
              <a:rPr lang="lv-LV" dirty="0"/>
              <a:t>) 28</a:t>
            </a:r>
            <a:endParaRPr lang="en-US" dirty="0"/>
          </a:p>
          <a:p>
            <a:pPr lvl="1"/>
            <a:r>
              <a:rPr lang="lv-LV" dirty="0"/>
              <a:t>Uzskaitījuma teksts </a:t>
            </a:r>
            <a:r>
              <a:rPr lang="lv-LV" dirty="0" err="1"/>
              <a:t>Calibri</a:t>
            </a:r>
            <a:r>
              <a:rPr lang="lv-LV" dirty="0"/>
              <a:t> (</a:t>
            </a:r>
            <a:r>
              <a:rPr lang="lv-LV" dirty="0" err="1"/>
              <a:t>Body</a:t>
            </a:r>
            <a:r>
              <a:rPr lang="lv-LV" dirty="0"/>
              <a:t>) 24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8986C7-F667-11C0-1CEF-50A9BAD5038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62389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 dirty="0"/>
              <a:t>Apakšvirsraksts/teksts </a:t>
            </a:r>
            <a:r>
              <a:rPr lang="lv-LV" dirty="0" err="1"/>
              <a:t>Calibri</a:t>
            </a:r>
            <a:r>
              <a:rPr lang="lv-LV" dirty="0"/>
              <a:t> (</a:t>
            </a:r>
            <a:r>
              <a:rPr lang="lv-LV" dirty="0" err="1"/>
              <a:t>Body</a:t>
            </a:r>
            <a:r>
              <a:rPr lang="lv-LV" dirty="0"/>
              <a:t>) 24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36F0C2-D53F-9178-2491-5E5DB8E722DF}"/>
              </a:ext>
            </a:extLst>
          </p:cNvPr>
          <p:cNvSpPr txBox="1"/>
          <p:nvPr userDrawn="1"/>
        </p:nvSpPr>
        <p:spPr>
          <a:xfrm>
            <a:off x="0" y="5919789"/>
            <a:ext cx="12192000" cy="965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lv-LV" dirty="0"/>
          </a:p>
        </p:txBody>
      </p:sp>
      <p:pic>
        <p:nvPicPr>
          <p:cNvPr id="10" name="Picture 9" descr="A logo with purple and green text&#10;&#10;Description automatically generated">
            <a:extLst>
              <a:ext uri="{FF2B5EF4-FFF2-40B4-BE49-F238E27FC236}">
                <a16:creationId xmlns:a16="http://schemas.microsoft.com/office/drawing/2014/main" id="{CC81C52C-9A70-E1D1-1850-8E5C012FDB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6155"/>
            <a:ext cx="2379521" cy="988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898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25327-E0DB-E805-6A9A-9A7EF585DB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 dirty="0"/>
              <a:t>Virsraksts </a:t>
            </a:r>
            <a:r>
              <a:rPr lang="lv-LV" dirty="0" err="1"/>
              <a:t>Calibri</a:t>
            </a:r>
            <a:r>
              <a:rPr lang="lv-LV" dirty="0"/>
              <a:t> (</a:t>
            </a:r>
            <a:r>
              <a:rPr lang="lv-LV" dirty="0" err="1"/>
              <a:t>Headings</a:t>
            </a:r>
            <a:r>
              <a:rPr lang="lv-LV" dirty="0"/>
              <a:t>) 32 </a:t>
            </a:r>
            <a:r>
              <a:rPr lang="lv-LV" dirty="0" err="1"/>
              <a:t>Bold</a:t>
            </a:r>
            <a:endParaRPr lang="lv-LV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574B09-21BD-AE5F-C36D-564D2CEE8A79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218544" y="457200"/>
            <a:ext cx="6136843" cy="54625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 dirty="0"/>
              <a:t>Attēls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645E04-9A20-B1A7-C161-38BD5FC1073E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6239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 dirty="0"/>
              <a:t>Apakšvirsraksts/teksts </a:t>
            </a:r>
            <a:r>
              <a:rPr lang="lv-LV" dirty="0" err="1"/>
              <a:t>Calibri</a:t>
            </a:r>
            <a:r>
              <a:rPr lang="lv-LV" dirty="0"/>
              <a:t> (</a:t>
            </a:r>
            <a:r>
              <a:rPr lang="lv-LV" dirty="0" err="1"/>
              <a:t>Body</a:t>
            </a:r>
            <a:r>
              <a:rPr lang="lv-LV" dirty="0"/>
              <a:t>) 24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F01BCA-BD19-5C71-8174-8C02101459FA}"/>
              </a:ext>
            </a:extLst>
          </p:cNvPr>
          <p:cNvSpPr txBox="1"/>
          <p:nvPr userDrawn="1"/>
        </p:nvSpPr>
        <p:spPr>
          <a:xfrm>
            <a:off x="0" y="5919789"/>
            <a:ext cx="12192000" cy="965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lv-LV" dirty="0"/>
          </a:p>
        </p:txBody>
      </p:sp>
      <p:pic>
        <p:nvPicPr>
          <p:cNvPr id="10" name="Picture 9" descr="A logo with purple and green text&#10;&#10;Description automatically generated">
            <a:extLst>
              <a:ext uri="{FF2B5EF4-FFF2-40B4-BE49-F238E27FC236}">
                <a16:creationId xmlns:a16="http://schemas.microsoft.com/office/drawing/2014/main" id="{FC057953-0E98-0716-E51C-D0B9F50F13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6155"/>
            <a:ext cx="2379521" cy="988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435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B93C69-E704-F47A-F1B8-31BB598A4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noProof="0" dirty="0"/>
              <a:t>Virsraksts </a:t>
            </a:r>
            <a:r>
              <a:rPr lang="lv-LV" noProof="0" dirty="0" err="1"/>
              <a:t>Calibri</a:t>
            </a:r>
            <a:r>
              <a:rPr lang="lv-LV" noProof="0" dirty="0"/>
              <a:t> 44 </a:t>
            </a:r>
            <a:r>
              <a:rPr lang="lv-LV" noProof="0" dirty="0" err="1"/>
              <a:t>Bold</a:t>
            </a:r>
            <a:endParaRPr lang="en-GB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534DF8-4F61-21CE-B4EA-B522390F47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90688"/>
            <a:ext cx="10515600" cy="4312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noProof="0" dirty="0"/>
              <a:t>Teksts </a:t>
            </a:r>
            <a:r>
              <a:rPr lang="lv-LV" noProof="0" dirty="0" err="1"/>
              <a:t>Calibri</a:t>
            </a:r>
            <a:r>
              <a:rPr lang="lv-LV" noProof="0" dirty="0"/>
              <a:t> (</a:t>
            </a:r>
            <a:r>
              <a:rPr lang="lv-LV" noProof="0" dirty="0" err="1"/>
              <a:t>Body</a:t>
            </a:r>
            <a:r>
              <a:rPr lang="lv-LV" noProof="0" dirty="0"/>
              <a:t>) 28</a:t>
            </a:r>
            <a:endParaRPr lang="en-GB" noProof="0" dirty="0"/>
          </a:p>
          <a:p>
            <a:pPr lvl="1"/>
            <a:r>
              <a:rPr lang="lv-LV" noProof="0" dirty="0"/>
              <a:t>Uzskaitījuma teksts </a:t>
            </a:r>
            <a:r>
              <a:rPr lang="lv-LV" noProof="0" dirty="0" err="1"/>
              <a:t>Calibri</a:t>
            </a:r>
            <a:r>
              <a:rPr lang="lv-LV" noProof="0" dirty="0"/>
              <a:t> (</a:t>
            </a:r>
            <a:r>
              <a:rPr lang="lv-LV" noProof="0" dirty="0" err="1"/>
              <a:t>Body</a:t>
            </a:r>
            <a:r>
              <a:rPr lang="lv-LV" noProof="0" dirty="0"/>
              <a:t>) 24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735067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4" r:id="rId5"/>
    <p:sldLayoutId id="2147483655" r:id="rId6"/>
    <p:sldLayoutId id="2147483656" r:id="rId7"/>
    <p:sldLayoutId id="2147483657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bg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1B27A-1EB7-1FE4-908A-2905690BEC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lv-LV" sz="44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br>
              <a:rPr lang="lv-LV" sz="44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lv-LV" sz="44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</a:t>
            </a:r>
            <a:r>
              <a:rPr lang="lv-LV" sz="4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ētījumi par diskriminācijas novēršanu darba vidē ģimenes stāvokļa dēļ</a:t>
            </a:r>
            <a:br>
              <a:rPr lang="lv-LV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lv-LV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92A3DD-0FC8-611A-03EA-EFB8E424FCF1}"/>
              </a:ext>
            </a:extLst>
          </p:cNvPr>
          <p:cNvSpPr txBox="1"/>
          <p:nvPr/>
        </p:nvSpPr>
        <p:spPr>
          <a:xfrm>
            <a:off x="5094514" y="5399314"/>
            <a:ext cx="62048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/>
              <a:t>Anete Ilves</a:t>
            </a:r>
            <a:r>
              <a:rPr lang="lv-LV" dirty="0"/>
              <a:t>, Latvijas Republikas Tiesībsarga birojs, Diskriminācijas novēršanas nodaļas vadītāja.</a:t>
            </a:r>
          </a:p>
          <a:p>
            <a:endParaRPr lang="lv-LV" dirty="0"/>
          </a:p>
          <a:p>
            <a:r>
              <a:rPr lang="lv-LV" dirty="0"/>
              <a:t>Dzimumu līdztiesības komiteja, 26.03.2025.</a:t>
            </a:r>
          </a:p>
        </p:txBody>
      </p:sp>
    </p:spTree>
    <p:extLst>
      <p:ext uri="{BB962C8B-B14F-4D97-AF65-F5344CB8AC3E}">
        <p14:creationId xmlns:p14="http://schemas.microsoft.com/office/powerpoint/2010/main" val="3185074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84126-A381-1EDC-2DD1-96785531E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7411"/>
            <a:ext cx="10515600" cy="1325563"/>
          </a:xfrm>
        </p:spPr>
        <p:txBody>
          <a:bodyPr>
            <a:normAutofit/>
          </a:bodyPr>
          <a:lstStyle/>
          <a:p>
            <a:r>
              <a:rPr lang="lv-LV" sz="3200" b="0" dirty="0">
                <a:solidFill>
                  <a:srgbClr val="7030A0"/>
                </a:solidFill>
                <a:latin typeface="+mn-lt"/>
              </a:rPr>
              <a:t>Mazu bērnu vecāku (līdz 5 gadiem) tiesību ievērošana nodarbinātības jomā. Pozitīvais. II</a:t>
            </a:r>
            <a:endParaRPr lang="lv-LV" sz="32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87FD11-DD5E-9944-050C-AABCCC075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2975"/>
            <a:ext cx="10515600" cy="4067854"/>
          </a:xfrm>
        </p:spPr>
        <p:txBody>
          <a:bodyPr>
            <a:normAutofit/>
          </a:bodyPr>
          <a:lstStyle/>
          <a:p>
            <a:pPr marL="452438" indent="-452438">
              <a:buFont typeface="Wingdings" panose="05000000000000000000" pitchFamily="2" charset="2"/>
              <a:buChar char="Ø"/>
            </a:pPr>
            <a:endParaRPr lang="lv-LV" sz="2600" b="1" dirty="0">
              <a:solidFill>
                <a:srgbClr val="242424"/>
              </a:solidFill>
            </a:endParaRPr>
          </a:p>
          <a:p>
            <a:pPr marL="452438" indent="-452438">
              <a:buFont typeface="Wingdings" panose="05000000000000000000" pitchFamily="2" charset="2"/>
              <a:buChar char="Ø"/>
            </a:pPr>
            <a:r>
              <a:rPr lang="lv-LV" sz="2600" dirty="0">
                <a:solidFill>
                  <a:srgbClr val="242424"/>
                </a:solidFill>
              </a:rPr>
              <a:t>Tēvi biežāk izmanto paternitātes atvaļinājumu:</a:t>
            </a:r>
          </a:p>
          <a:p>
            <a:pPr marL="1076325" indent="-269875">
              <a:buFont typeface="Wingdings" panose="05000000000000000000" pitchFamily="2" charset="2"/>
              <a:buChar char="ü"/>
            </a:pPr>
            <a:r>
              <a:rPr lang="lv-LV" sz="2600" dirty="0">
                <a:ea typeface="Times New Roman" panose="02020603050405020304" pitchFamily="18" charset="0"/>
              </a:rPr>
              <a:t>Tiesību uz atvaļinājumu bērna tēvam izmantošana: </a:t>
            </a:r>
            <a:r>
              <a:rPr lang="lv-LV" sz="2600" dirty="0">
                <a:solidFill>
                  <a:srgbClr val="242424"/>
                </a:solidFill>
                <a:ea typeface="Times New Roman" panose="02020603050405020304" pitchFamily="18" charset="0"/>
              </a:rPr>
              <a:t>2016.gadā: 79%, 2024.gadā: 85% </a:t>
            </a:r>
          </a:p>
          <a:p>
            <a:pPr marL="806450"/>
            <a:endParaRPr lang="lv-LV" sz="2600" dirty="0">
              <a:solidFill>
                <a:srgbClr val="242424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lv-LV" sz="26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Pieaudzis to jauno māmiņu skaits, kuras </a:t>
            </a:r>
            <a:r>
              <a:rPr lang="lv-LV" sz="2600" dirty="0">
                <a:solidFill>
                  <a:schemeClr val="tx1"/>
                </a:solidFill>
              </a:rPr>
              <a:t>diskriminācijas gadījumā darba vietā ģimenes stāvokļa dēļ ir aizstāvējušas savas tiesības</a:t>
            </a:r>
            <a:endParaRPr lang="lv-LV" sz="2600" dirty="0">
              <a:solidFill>
                <a:schemeClr val="tx1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76325" indent="-285750">
              <a:buFont typeface="Wingdings" panose="05000000000000000000" pitchFamily="2" charset="2"/>
              <a:buChar char="ü"/>
            </a:pPr>
            <a:r>
              <a:rPr lang="lv-LV" sz="26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2016.gadā savas tiesības aizstāvēja 37%, 2024.gadā – 52%</a:t>
            </a:r>
          </a:p>
          <a:p>
            <a:endParaRPr lang="lv-LV" sz="2600" b="1" dirty="0">
              <a:solidFill>
                <a:srgbClr val="242424"/>
              </a:solidFill>
            </a:endParaRPr>
          </a:p>
          <a:p>
            <a:endParaRPr lang="lv-LV" sz="2600" b="1" i="0" dirty="0">
              <a:solidFill>
                <a:srgbClr val="7030A0"/>
              </a:solidFill>
              <a:effectLst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41469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00888-763A-E04E-04FB-E20CDDCE2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1839"/>
            <a:ext cx="10515600" cy="1325563"/>
          </a:xfrm>
        </p:spPr>
        <p:txBody>
          <a:bodyPr>
            <a:normAutofit/>
          </a:bodyPr>
          <a:lstStyle/>
          <a:p>
            <a:r>
              <a:rPr lang="lv-LV" sz="2800" b="0" dirty="0">
                <a:solidFill>
                  <a:srgbClr val="7030A0"/>
                </a:solidFill>
                <a:latin typeface="+mn-lt"/>
              </a:rPr>
              <a:t>Mazu bērnu vecāku (līdz 5 gadiem) tiesību ievērošana nodarbinātības jomā. Svarīgi ņemt vērā!</a:t>
            </a:r>
            <a:endParaRPr lang="lv-LV" sz="28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C5B9A7-ABA6-944D-28C8-CC15D290D8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7403"/>
            <a:ext cx="10515600" cy="4365398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lv-LV" altLang="lv-LV" sz="2400" dirty="0" err="1">
                <a:solidFill>
                  <a:schemeClr val="tx1"/>
                </a:solidFill>
              </a:rPr>
              <a:t>M</a:t>
            </a:r>
            <a:r>
              <a:rPr kumimoji="0" lang="lv-LV" altLang="lv-LV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ikrouzņēmumi</a:t>
            </a:r>
            <a:r>
              <a:rPr lang="lv-LV" altLang="lv-LV" sz="2400" dirty="0">
                <a:solidFill>
                  <a:schemeClr val="tx1"/>
                </a:solidFill>
              </a:rPr>
              <a:t>,</a:t>
            </a:r>
            <a:r>
              <a:rPr kumimoji="0" lang="lv-LV" altLang="lv-LV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mazie uzņēmumi, kā arī uzņēmumi ar vīriešu pārsvaru, mazu bērnu vecāku tiesības nodrošina retāk (valsts/ pašvaldību iestādes nodrošina vairāk).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lv-LV" altLang="lv-LV" sz="2400" dirty="0">
                <a:solidFill>
                  <a:schemeClr val="tx1"/>
                </a:solidFill>
              </a:rPr>
              <a:t>Samazinās tēvu skaits, kas izmanto BKA.</a:t>
            </a:r>
            <a:endParaRPr kumimoji="0" lang="lv-LV" altLang="lv-LV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kumimoji="0" lang="lv-LV" altLang="lv-LV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Ir darba devēji, kas nenodrošina veselības apdrošināšanas polises darbiniekiem, kas atrodas </a:t>
            </a:r>
            <a:r>
              <a:rPr kumimoji="0" lang="lv-LV" altLang="lv-LV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bērna kopšanas atvaļinājumā.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kumimoji="0" lang="lv-LV" altLang="lv-LV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22% sieviešu, 11%</a:t>
            </a:r>
            <a:r>
              <a:rPr lang="lv-LV" altLang="lv-LV" sz="2400" dirty="0">
                <a:solidFill>
                  <a:schemeClr val="tx1"/>
                </a:solidFill>
              </a:rPr>
              <a:t> </a:t>
            </a:r>
            <a:r>
              <a:rPr kumimoji="0" lang="lv-LV" altLang="lv-LV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vīriešu piedzīvojuši diskriminējošu attieksmi no darba devēja ģimenes stāvokļa dēļ.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lv-LV" altLang="lv-LV" sz="2400" dirty="0">
                <a:solidFill>
                  <a:schemeClr val="tx1"/>
                </a:solidFill>
              </a:rPr>
              <a:t>48% sieviešu, kuru tiesības ir tikušas pārkāptas, neko nav darījušas. </a:t>
            </a:r>
            <a:endParaRPr kumimoji="0" lang="lv-LV" altLang="lv-LV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kumimoji="0" lang="lv-LV" altLang="lv-LV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141113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0F8D8-7D4C-02D4-F6FE-39A470B75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661" y="1714658"/>
            <a:ext cx="4508351" cy="1325563"/>
          </a:xfrm>
        </p:spPr>
        <p:txBody>
          <a:bodyPr>
            <a:noAutofit/>
          </a:bodyPr>
          <a:lstStyle/>
          <a:p>
            <a:r>
              <a:rPr kumimoji="0" lang="lv-LV" altLang="lv-LV" sz="240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+mn-lt"/>
              </a:rPr>
              <a:t>Lielākoties vecākiem tiek nodrošināta Darba likumā paredzētās tiesības atgriezties tajā pašā amatā pēc bērna kopšanas atvaļinājuma. Vienlaikus diezgan liela daļa sieviešu (31%) to nedara dažādu iemeslu dēļ, piemēram:</a:t>
            </a:r>
            <a:endParaRPr lang="lv-LV" sz="2400" dirty="0">
              <a:solidFill>
                <a:srgbClr val="7030A0"/>
              </a:solidFill>
              <a:latin typeface="+mn-lt"/>
            </a:endParaRPr>
          </a:p>
        </p:txBody>
      </p:sp>
      <p:graphicFrame>
        <p:nvGraphicFramePr>
          <p:cNvPr id="4" name="Content Placeholder 3" descr="&#10;Mātes, n=209&#10;Vēlējos uzsākt ko jaunu 29&#10;Tika piedāvāts cits labāk apmaksāts darbs 16&#10;Mani piespieda parakstīt vienošanos par darba tiesisko attiecību izbeigšanu 11&#10;Cits 44&#10;Aizgāju no darba, jo bērns netika uzņemts bērnudārzā/ nespēju vai nevēlējos apvienot rūpēšanos par bērnu ar darbu 19&#10;Uzņēmums/ amata vieta tika likvidēta 8&#10;Bija beidzies terminētais darba līgums/ darba attiecības bija jau pārtrauktas 5&#10;Mainīju dzīvesvietu 3&#10;Sākās nākamais pirmsdzemdību/ bērna kopšanas atvaļinājums 3&#10;Uzņēmums piedāvāja atgriezties citā/ neizdevīgākā/ zemākā amatā 3&#10;Darba vietā valdošās negatīvās atmosfēras dēļ 1&#10;">
            <a:extLst>
              <a:ext uri="{FF2B5EF4-FFF2-40B4-BE49-F238E27FC236}">
                <a16:creationId xmlns:a16="http://schemas.microsoft.com/office/drawing/2014/main" id="{73C6754F-25FF-0BA9-927C-22B2C1AA35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8895835"/>
              </p:ext>
            </p:extLst>
          </p:nvPr>
        </p:nvGraphicFramePr>
        <p:xfrm>
          <a:off x="4582758" y="1"/>
          <a:ext cx="8401722" cy="58629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A12D55A-899B-6058-C076-A21B74724821}"/>
              </a:ext>
            </a:extLst>
          </p:cNvPr>
          <p:cNvSpPr txBox="1"/>
          <p:nvPr/>
        </p:nvSpPr>
        <p:spPr>
          <a:xfrm>
            <a:off x="2108499" y="5278144"/>
            <a:ext cx="494851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lv-LV" sz="1600" dirty="0"/>
              <a:t>Bāze: mātes, kuras neatgriezās tajā pašā uzņēmumā/ iestādē pēc bērna/ bērnu piedzimšanas, n=209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5C3E11-0C32-2FAC-B773-C5DCE69A41EA}"/>
              </a:ext>
            </a:extLst>
          </p:cNvPr>
          <p:cNvSpPr txBox="1"/>
          <p:nvPr/>
        </p:nvSpPr>
        <p:spPr>
          <a:xfrm>
            <a:off x="11037346" y="2377440"/>
            <a:ext cx="4090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400" b="1" dirty="0"/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25849472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71474-A7D3-EE0F-DC59-029A3CA85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139" y="135707"/>
            <a:ext cx="10515600" cy="1325563"/>
          </a:xfrm>
        </p:spPr>
        <p:txBody>
          <a:bodyPr>
            <a:normAutofit/>
          </a:bodyPr>
          <a:lstStyle/>
          <a:p>
            <a:r>
              <a:rPr lang="lv-LV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Vai bailes saglabāt esošo darbu vai neatrast jaunu darbu attur Jūs no vēl viena bērna radīšanas? </a:t>
            </a:r>
            <a:r>
              <a:rPr lang="lv-LV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(%).</a:t>
            </a:r>
            <a:endParaRPr lang="lv-LV" sz="5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6F0493-CE5C-1281-B37D-B93725D27B7B}"/>
              </a:ext>
            </a:extLst>
          </p:cNvPr>
          <p:cNvSpPr txBox="1"/>
          <p:nvPr/>
        </p:nvSpPr>
        <p:spPr>
          <a:xfrm>
            <a:off x="3791617" y="5186111"/>
            <a:ext cx="7194479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lv-LV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Bāze: visas mātes un visi tēvi</a:t>
            </a:r>
            <a:r>
              <a:rPr lang="lv-LV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skatīt «n=» grafikā</a:t>
            </a:r>
          </a:p>
        </p:txBody>
      </p:sp>
      <p:graphicFrame>
        <p:nvGraphicFramePr>
          <p:cNvPr id="7" name="Chart 6" descr="                        Jā   Nē    Grūti pateikt&#10;Mātes, n=720 19 63 18&#10;Tēvi, n=235 17 72 11&#10;">
            <a:extLst>
              <a:ext uri="{FF2B5EF4-FFF2-40B4-BE49-F238E27FC236}">
                <a16:creationId xmlns:a16="http://schemas.microsoft.com/office/drawing/2014/main" id="{1495D142-7B48-844D-0106-6CAFFFDE9C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0246541"/>
              </p:ext>
            </p:extLst>
          </p:nvPr>
        </p:nvGraphicFramePr>
        <p:xfrm>
          <a:off x="1742739" y="1312433"/>
          <a:ext cx="7992931" cy="38736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916216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2520E-F515-5926-FF03-4901AE781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lv-LV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Sabalansēta darba un privātā dzīve.</a:t>
            </a:r>
            <a:br>
              <a:rPr kumimoji="0" lang="lv-LV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lv-LV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Kritēriji, kas jaunajiem vecākiem ir «ļoti» vai «drīzāk» svarīgi (%)</a:t>
            </a:r>
            <a:br>
              <a:rPr kumimoji="0" lang="lv-LV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endParaRPr lang="lv-LV" sz="36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559813B-35AC-F6BC-1F7D-A94EE9D3FE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0079841"/>
              </p:ext>
            </p:extLst>
          </p:nvPr>
        </p:nvGraphicFramePr>
        <p:xfrm>
          <a:off x="979714" y="1690688"/>
          <a:ext cx="10863943" cy="41113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265628879"/>
                    </a:ext>
                  </a:extLst>
                </a:gridCol>
                <a:gridCol w="10101943">
                  <a:extLst>
                    <a:ext uri="{9D8B030D-6E8A-4147-A177-3AD203B41FA5}">
                      <a16:colId xmlns:a16="http://schemas.microsoft.com/office/drawing/2014/main" val="1293367927"/>
                    </a:ext>
                  </a:extLst>
                </a:gridCol>
              </a:tblGrid>
              <a:tr h="571680">
                <a:tc>
                  <a:txBody>
                    <a:bodyPr/>
                    <a:lstStyle/>
                    <a:p>
                      <a:r>
                        <a:rPr lang="lv-LV" dirty="0">
                          <a:solidFill>
                            <a:schemeClr val="tx1"/>
                          </a:solidFill>
                        </a:rPr>
                        <a:t>Top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solidFill>
                            <a:schemeClr val="tx1"/>
                          </a:solidFill>
                        </a:rPr>
                        <a:t>Aspekti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9215088"/>
                  </a:ext>
                </a:extLst>
              </a:tr>
              <a:tr h="1409621">
                <a:tc>
                  <a:txBody>
                    <a:bodyPr/>
                    <a:lstStyle/>
                    <a:p>
                      <a:r>
                        <a:rPr lang="lv-LV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b="1" dirty="0"/>
                        <a:t>Brīvdienas vecākiem – bērnudārza, skolas absolvēšanas dienās, </a:t>
                      </a:r>
                    </a:p>
                    <a:p>
                      <a:r>
                        <a:rPr lang="lv-LV" b="1" dirty="0"/>
                        <a:t>1.septembrī (vairāk kā 94%)</a:t>
                      </a:r>
                    </a:p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9308930"/>
                  </a:ext>
                </a:extLst>
              </a:tr>
              <a:tr h="986736">
                <a:tc>
                  <a:txBody>
                    <a:bodyPr/>
                    <a:lstStyle/>
                    <a:p>
                      <a:r>
                        <a:rPr lang="lv-LV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b="1" dirty="0"/>
                        <a:t>Elastīgs darba laiks (vairāk kā 93%)</a:t>
                      </a:r>
                    </a:p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480767"/>
                  </a:ext>
                </a:extLst>
              </a:tr>
              <a:tr h="571680">
                <a:tc>
                  <a:txBody>
                    <a:bodyPr/>
                    <a:lstStyle/>
                    <a:p>
                      <a:r>
                        <a:rPr lang="lv-LV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800" u="none" strike="noStrike" dirty="0">
                          <a:effectLst/>
                        </a:rPr>
                        <a:t>Attālināta darba iespējas (līdz 70%)</a:t>
                      </a:r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7259451"/>
                  </a:ext>
                </a:extLst>
              </a:tr>
              <a:tr h="571680">
                <a:tc>
                  <a:txBody>
                    <a:bodyPr/>
                    <a:lstStyle/>
                    <a:p>
                      <a:r>
                        <a:rPr lang="lv-LV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Darba devēja pabalsts bērna piedzimšanas gadījumā, pirms mācību gada uzsākšanas (60-70%)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90870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25608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E9A5A-ADE8-4495-21B3-BA405D626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285" y="550181"/>
            <a:ext cx="3243943" cy="5045075"/>
          </a:xfrm>
        </p:spPr>
        <p:txBody>
          <a:bodyPr/>
          <a:lstStyle/>
          <a:p>
            <a:r>
              <a:rPr lang="lv-LV" dirty="0"/>
              <a:t>Seksuālā uzmākšanās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4490B00-F407-F0D9-249D-1B386F950A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1286" y="0"/>
            <a:ext cx="8980715" cy="59363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04890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7D3CD-FBAF-295B-7ACE-95A314670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Seksuālā uzmākšanās. Materiāli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58C20E-42C9-97AC-97F7-908F79455B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/>
              <a:t>«Seksuālā uzmākšanās. Upuris, varmāka, malā stāvētājs, vide. Psiholoģiskā perspektīva.»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/>
              <a:t>Piecu soļu metode: intervence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/>
              <a:t>Seksuālā uzmākšanās. Juridiskā perspektīva.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lv-LV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/>
              <a:t>Lekcija «Seksuālā uzmākšanās jeb Nē = nē» (</a:t>
            </a:r>
            <a:r>
              <a:rPr lang="lv-LV" dirty="0" err="1"/>
              <a:t>Youtube</a:t>
            </a:r>
            <a:r>
              <a:rPr lang="lv-LV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982735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FA0B6-A0D2-C56F-7B07-220D9F11F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Paldies. Jautājumi? </a:t>
            </a:r>
          </a:p>
        </p:txBody>
      </p:sp>
    </p:spTree>
    <p:extLst>
      <p:ext uri="{BB962C8B-B14F-4D97-AF65-F5344CB8AC3E}">
        <p14:creationId xmlns:p14="http://schemas.microsoft.com/office/powerpoint/2010/main" val="4018963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57ED4-4A4F-FC1F-D3E0-EDC4F9A48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Satura rādītājs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3D938-5458-97D5-A9C6-D180ABB6E0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1. Sabiedrības viedoklis, izpratne par aprūpētāja atvaļinājumu.</a:t>
            </a:r>
          </a:p>
          <a:p>
            <a:r>
              <a:rPr lang="lv-LV" dirty="0"/>
              <a:t>2. Diskriminācijas aizlieguma principa ievērošana darba tiesiskajās attiecībās pret mazu bērnu vecākiem. 2016. v 2024.</a:t>
            </a:r>
          </a:p>
          <a:p>
            <a:r>
              <a:rPr lang="lv-LV" dirty="0"/>
              <a:t>3.Seksuālā uzmākšanās.</a:t>
            </a:r>
          </a:p>
        </p:txBody>
      </p:sp>
    </p:spTree>
    <p:extLst>
      <p:ext uri="{BB962C8B-B14F-4D97-AF65-F5344CB8AC3E}">
        <p14:creationId xmlns:p14="http://schemas.microsoft.com/office/powerpoint/2010/main" val="2457026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2E284-8A2B-61C6-3D5E-A3BB450E3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292" y="1419375"/>
            <a:ext cx="10515600" cy="3357020"/>
          </a:xfrm>
        </p:spPr>
        <p:txBody>
          <a:bodyPr>
            <a:normAutofit fontScale="90000"/>
          </a:bodyPr>
          <a:lstStyle/>
          <a:p>
            <a:pPr algn="ctr"/>
            <a:br>
              <a:rPr lang="lv-LV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Sabiedrības viedoklis, izpratne par aprūpētāja atvaļinājumu</a:t>
            </a:r>
            <a:r>
              <a:rPr lang="lv-LV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lv-LV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Aptauja. 2024.gads</a:t>
            </a:r>
            <a:br>
              <a:rPr lang="lv-LV" sz="4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88550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 descr="Vai pēdējā gada laikā Jums ir bijusi nepieciešamība personīgi īslaicīgi aprūpēt vai atbalstīt kādu savu tuvinieku?&#10;Nav bijusi 50%&#10;ir bijusi 50%">
            <a:extLst>
              <a:ext uri="{FF2B5EF4-FFF2-40B4-BE49-F238E27FC236}">
                <a16:creationId xmlns:a16="http://schemas.microsoft.com/office/drawing/2014/main" id="{A26C84F7-112A-54EE-2DA7-BD39DF0851B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 rot="10800000" flipV="1">
            <a:off x="6332163" y="1032487"/>
            <a:ext cx="6067313" cy="1015663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Vai pēdējā gada laikā Jums ir bijusi nepieciešamība personīgi īslaicīgi aprūpēt vai atbalstīt kādu savu tuvinieku?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C4AF116-07C3-CBB1-7A9B-A07B14140D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5703621" cy="58973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FBF68EC3-5A86-EBE0-66F6-B08BE7452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78927"/>
              </p:ext>
            </p:extLst>
          </p:nvPr>
        </p:nvGraphicFramePr>
        <p:xfrm>
          <a:off x="-1277929" y="1663235"/>
          <a:ext cx="8462954" cy="41622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5019F1F4-8F09-BC44-DEC0-0EFA2F2552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9424544"/>
              </p:ext>
            </p:extLst>
          </p:nvPr>
        </p:nvGraphicFramePr>
        <p:xfrm>
          <a:off x="6096000" y="1374817"/>
          <a:ext cx="5703621" cy="41607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Rectangle 3" descr="Vai esat dzirdējis/-usi par aprūpētāja atvaļinājumu?&#10;Jā 29%, nē 71%">
            <a:extLst>
              <a:ext uri="{FF2B5EF4-FFF2-40B4-BE49-F238E27FC236}">
                <a16:creationId xmlns:a16="http://schemas.microsoft.com/office/drawing/2014/main" id="{992805C5-2DAE-5DFC-A756-98802E644D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5870" y="1032486"/>
            <a:ext cx="4657752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20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Vai esat dzirdējis/-</a:t>
            </a:r>
            <a:r>
              <a:rPr kumimoji="0" lang="lv-LV" altLang="lv-LV" sz="2000" b="1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usi</a:t>
            </a:r>
            <a:r>
              <a:rPr kumimoji="0" lang="lv-LV" altLang="lv-LV" sz="20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par aprūpētāja atvaļinājumu?</a:t>
            </a:r>
            <a:endParaRPr kumimoji="0" lang="lv-LV" altLang="lv-LV" sz="2000" b="1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v-LV" altLang="lv-LV" sz="3600" b="1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/>
            </a:endParaRP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24B54F32-205A-30E5-D541-6798D463EF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6372" y="5535566"/>
            <a:ext cx="6969837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lv-LV" altLang="lv-LV" b="1" dirty="0">
                <a:solidFill>
                  <a:srgbClr val="7030A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Bāze: visi respondenti, n=1000</a:t>
            </a:r>
            <a:endParaRPr lang="lv-LV" altLang="lv-LV" sz="800" b="1" dirty="0">
              <a:solidFill>
                <a:srgbClr val="7030A0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v-LV" altLang="lv-LV" sz="1200" b="1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v-LV" altLang="lv-LV" sz="3600" b="1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54073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 descr="Vai Jūs personīgi vai kāds Jūsu ģimenes loceklis esat izmantojis/-usi aprūpētāja atvaļinājumu pēdējā gada laikā?&#10;">
            <a:extLst>
              <a:ext uri="{FF2B5EF4-FFF2-40B4-BE49-F238E27FC236}">
                <a16:creationId xmlns:a16="http://schemas.microsoft.com/office/drawing/2014/main" id="{0976E549-BA8D-CD88-EBB7-EF1F388789F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565078" y="162164"/>
            <a:ext cx="4784562" cy="1015663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2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Vai Jūs personīgi vai kāds Jūsu ģimenes loceklis esat izmantojis/-</a:t>
            </a:r>
            <a:r>
              <a:rPr kumimoji="0" lang="lv-LV" altLang="lv-LV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usi</a:t>
            </a:r>
            <a:r>
              <a:rPr kumimoji="0" lang="lv-LV" altLang="lv-LV" sz="2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aprūpētāja atvaļinājumu pēdējā gada laikā?</a:t>
            </a:r>
            <a:endParaRPr kumimoji="0" lang="lv-LV" altLang="lv-LV" sz="11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8" name="Chart 17" descr="jā 7%, nē 93%">
            <a:extLst>
              <a:ext uri="{FF2B5EF4-FFF2-40B4-BE49-F238E27FC236}">
                <a16:creationId xmlns:a16="http://schemas.microsoft.com/office/drawing/2014/main" id="{64270AA9-182C-536A-5497-FBD1A86F73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7685265"/>
              </p:ext>
            </p:extLst>
          </p:nvPr>
        </p:nvGraphicFramePr>
        <p:xfrm>
          <a:off x="-1635843" y="989583"/>
          <a:ext cx="9116323" cy="4786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DDCEE49A-C649-3338-B304-26C6DE468E8F}"/>
              </a:ext>
            </a:extLst>
          </p:cNvPr>
          <p:cNvSpPr txBox="1"/>
          <p:nvPr/>
        </p:nvSpPr>
        <p:spPr>
          <a:xfrm>
            <a:off x="11145594" y="72009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/>
              <a:t>Jā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B3645E4-C871-E481-46BA-A49FECC00E77}"/>
              </a:ext>
            </a:extLst>
          </p:cNvPr>
          <p:cNvSpPr txBox="1"/>
          <p:nvPr/>
        </p:nvSpPr>
        <p:spPr>
          <a:xfrm>
            <a:off x="11552042" y="95174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/>
              <a:t>Nē </a:t>
            </a:r>
          </a:p>
        </p:txBody>
      </p:sp>
      <p:graphicFrame>
        <p:nvGraphicFramePr>
          <p:cNvPr id="6" name="Table 5" descr="vīrietis">
            <a:extLst>
              <a:ext uri="{FF2B5EF4-FFF2-40B4-BE49-F238E27FC236}">
                <a16:creationId xmlns:a16="http://schemas.microsoft.com/office/drawing/2014/main" id="{D6417A6F-E96C-2D87-A380-8621EB0C21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0605768"/>
              </p:ext>
            </p:extLst>
          </p:nvPr>
        </p:nvGraphicFramePr>
        <p:xfrm>
          <a:off x="5463409" y="405503"/>
          <a:ext cx="6575232" cy="88201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5678692">
                  <a:extLst>
                    <a:ext uri="{9D8B030D-6E8A-4147-A177-3AD203B41FA5}">
                      <a16:colId xmlns:a16="http://schemas.microsoft.com/office/drawing/2014/main" val="3880215473"/>
                    </a:ext>
                  </a:extLst>
                </a:gridCol>
                <a:gridCol w="448270">
                  <a:extLst>
                    <a:ext uri="{9D8B030D-6E8A-4147-A177-3AD203B41FA5}">
                      <a16:colId xmlns:a16="http://schemas.microsoft.com/office/drawing/2014/main" val="4175143091"/>
                    </a:ext>
                  </a:extLst>
                </a:gridCol>
                <a:gridCol w="448270">
                  <a:extLst>
                    <a:ext uri="{9D8B030D-6E8A-4147-A177-3AD203B41FA5}">
                      <a16:colId xmlns:a16="http://schemas.microsoft.com/office/drawing/2014/main" val="3652748643"/>
                    </a:ext>
                  </a:extLst>
                </a:gridCol>
              </a:tblGrid>
              <a:tr h="19409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Dzimums</a:t>
                      </a:r>
                      <a:endParaRPr lang="lv-LV" sz="1400" b="0" i="0" u="none" strike="noStrike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  <a:p>
                      <a:pPr algn="l" fontAlgn="ctr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32424044"/>
                  </a:ext>
                </a:extLst>
              </a:tr>
              <a:tr h="194096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 dirty="0">
                          <a:effectLst/>
                        </a:rPr>
                        <a:t>Vīrietis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dirty="0">
                          <a:effectLst/>
                        </a:rPr>
                        <a:t>11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>
                          <a:effectLst/>
                        </a:rPr>
                        <a:t>89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47886047"/>
                  </a:ext>
                </a:extLst>
              </a:tr>
              <a:tr h="194096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 dirty="0">
                          <a:effectLst/>
                        </a:rPr>
                        <a:t>Sieviete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dirty="0">
                          <a:effectLst/>
                        </a:rPr>
                        <a:t>5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dirty="0">
                          <a:effectLst/>
                        </a:rPr>
                        <a:t>95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51325904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CFA966E-36AA-327B-87FB-3BBF6B3340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2045222"/>
              </p:ext>
            </p:extLst>
          </p:nvPr>
        </p:nvGraphicFramePr>
        <p:xfrm>
          <a:off x="5463409" y="1284322"/>
          <a:ext cx="6575233" cy="155067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5674619">
                  <a:extLst>
                    <a:ext uri="{9D8B030D-6E8A-4147-A177-3AD203B41FA5}">
                      <a16:colId xmlns:a16="http://schemas.microsoft.com/office/drawing/2014/main" val="3036084334"/>
                    </a:ext>
                  </a:extLst>
                </a:gridCol>
                <a:gridCol w="450307">
                  <a:extLst>
                    <a:ext uri="{9D8B030D-6E8A-4147-A177-3AD203B41FA5}">
                      <a16:colId xmlns:a16="http://schemas.microsoft.com/office/drawing/2014/main" val="1595331701"/>
                    </a:ext>
                  </a:extLst>
                </a:gridCol>
                <a:gridCol w="450307">
                  <a:extLst>
                    <a:ext uri="{9D8B030D-6E8A-4147-A177-3AD203B41FA5}">
                      <a16:colId xmlns:a16="http://schemas.microsoft.com/office/drawing/2014/main" val="3146555642"/>
                    </a:ext>
                  </a:extLst>
                </a:gridCol>
              </a:tblGrid>
              <a:tr h="19409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Ienākumi uz vienu cilvēku mājsaimniecībā</a:t>
                      </a:r>
                      <a:endParaRPr lang="lv-LV" sz="1400" b="0" i="0" u="none" strike="noStrike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  <a:p>
                      <a:pPr algn="l" fontAlgn="ctr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93556277"/>
                  </a:ext>
                </a:extLst>
              </a:tr>
              <a:tr h="19409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Līdz 300 EUR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dirty="0">
                          <a:effectLst/>
                        </a:rPr>
                        <a:t>19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>
                          <a:effectLst/>
                        </a:rPr>
                        <a:t>81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54421565"/>
                  </a:ext>
                </a:extLst>
              </a:tr>
              <a:tr h="19409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301-500 EUR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>
                          <a:effectLst/>
                        </a:rPr>
                        <a:t>9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>
                          <a:effectLst/>
                        </a:rPr>
                        <a:t>91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74568757"/>
                  </a:ext>
                </a:extLst>
              </a:tr>
              <a:tr h="19409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 dirty="0">
                          <a:effectLst/>
                        </a:rPr>
                        <a:t>501-800 EUR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>
                          <a:effectLst/>
                        </a:rPr>
                        <a:t>5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>
                          <a:effectLst/>
                        </a:rPr>
                        <a:t>95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24386483"/>
                  </a:ext>
                </a:extLst>
              </a:tr>
              <a:tr h="19409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801 EUR un vairāk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>
                          <a:effectLst/>
                        </a:rPr>
                        <a:t>3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>
                          <a:effectLst/>
                        </a:rPr>
                        <a:t>97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1240695"/>
                  </a:ext>
                </a:extLst>
              </a:tr>
              <a:tr h="19409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 dirty="0">
                          <a:effectLst/>
                        </a:rPr>
                        <a:t>Nav atbildes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dirty="0">
                          <a:effectLst/>
                        </a:rPr>
                        <a:t>2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dirty="0">
                          <a:effectLst/>
                        </a:rPr>
                        <a:t>98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92213729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ED902CB-8A01-4A33-5B84-30DD39182A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8565900"/>
              </p:ext>
            </p:extLst>
          </p:nvPr>
        </p:nvGraphicFramePr>
        <p:xfrm>
          <a:off x="5486008" y="2826862"/>
          <a:ext cx="6575233" cy="133731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5663062">
                  <a:extLst>
                    <a:ext uri="{9D8B030D-6E8A-4147-A177-3AD203B41FA5}">
                      <a16:colId xmlns:a16="http://schemas.microsoft.com/office/drawing/2014/main" val="2474606745"/>
                    </a:ext>
                  </a:extLst>
                </a:gridCol>
                <a:gridCol w="429658">
                  <a:extLst>
                    <a:ext uri="{9D8B030D-6E8A-4147-A177-3AD203B41FA5}">
                      <a16:colId xmlns:a16="http://schemas.microsoft.com/office/drawing/2014/main" val="2486481892"/>
                    </a:ext>
                  </a:extLst>
                </a:gridCol>
                <a:gridCol w="482513">
                  <a:extLst>
                    <a:ext uri="{9D8B030D-6E8A-4147-A177-3AD203B41FA5}">
                      <a16:colId xmlns:a16="http://schemas.microsoft.com/office/drawing/2014/main" val="1522613658"/>
                    </a:ext>
                  </a:extLst>
                </a:gridCol>
              </a:tblGrid>
              <a:tr h="19409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Vecums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19047810"/>
                  </a:ext>
                </a:extLst>
              </a:tr>
              <a:tr h="19409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 dirty="0">
                          <a:effectLst/>
                        </a:rPr>
                        <a:t>18-29 gadi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dirty="0">
                          <a:effectLst/>
                        </a:rPr>
                        <a:t>20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dirty="0">
                          <a:effectLst/>
                        </a:rPr>
                        <a:t>80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48628120"/>
                  </a:ext>
                </a:extLst>
              </a:tr>
              <a:tr h="19409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 dirty="0">
                          <a:effectLst/>
                        </a:rPr>
                        <a:t>30-39 gadi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>
                          <a:effectLst/>
                        </a:rPr>
                        <a:t>14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>
                          <a:effectLst/>
                        </a:rPr>
                        <a:t>86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10071426"/>
                  </a:ext>
                </a:extLst>
              </a:tr>
              <a:tr h="19409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 dirty="0">
                          <a:effectLst/>
                        </a:rPr>
                        <a:t>40-49 gadi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>
                          <a:effectLst/>
                        </a:rPr>
                        <a:t>7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>
                          <a:effectLst/>
                        </a:rPr>
                        <a:t>93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71243326"/>
                  </a:ext>
                </a:extLst>
              </a:tr>
              <a:tr h="19409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50-59 gadi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>
                          <a:effectLst/>
                        </a:rPr>
                        <a:t>2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>
                          <a:effectLst/>
                        </a:rPr>
                        <a:t>98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91311023"/>
                  </a:ext>
                </a:extLst>
              </a:tr>
              <a:tr h="19409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60 un vairāk gadu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dirty="0">
                          <a:effectLst/>
                        </a:rPr>
                        <a:t>2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dirty="0">
                          <a:effectLst/>
                        </a:rPr>
                        <a:t>98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15598649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2BBA35CA-535F-06FF-9B41-4DFA6FB07709}"/>
              </a:ext>
            </a:extLst>
          </p:cNvPr>
          <p:cNvSpPr txBox="1"/>
          <p:nvPr/>
        </p:nvSpPr>
        <p:spPr>
          <a:xfrm>
            <a:off x="273978" y="5434429"/>
            <a:ext cx="33513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18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Bāze: visi respondenti, n=1000</a:t>
            </a:r>
            <a:endParaRPr kumimoji="0" lang="lv-LV" altLang="lv-LV" sz="2800" b="1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FBA0955-CE03-D318-82C7-48A2DC4AEC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2577984"/>
              </p:ext>
            </p:extLst>
          </p:nvPr>
        </p:nvGraphicFramePr>
        <p:xfrm>
          <a:off x="5486008" y="4164172"/>
          <a:ext cx="6597834" cy="168393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5694124">
                  <a:extLst>
                    <a:ext uri="{9D8B030D-6E8A-4147-A177-3AD203B41FA5}">
                      <a16:colId xmlns:a16="http://schemas.microsoft.com/office/drawing/2014/main" val="3818617377"/>
                    </a:ext>
                  </a:extLst>
                </a:gridCol>
                <a:gridCol w="451855">
                  <a:extLst>
                    <a:ext uri="{9D8B030D-6E8A-4147-A177-3AD203B41FA5}">
                      <a16:colId xmlns:a16="http://schemas.microsoft.com/office/drawing/2014/main" val="3981726394"/>
                    </a:ext>
                  </a:extLst>
                </a:gridCol>
                <a:gridCol w="451855">
                  <a:extLst>
                    <a:ext uri="{9D8B030D-6E8A-4147-A177-3AD203B41FA5}">
                      <a16:colId xmlns:a16="http://schemas.microsoft.com/office/drawing/2014/main" val="46383788"/>
                    </a:ext>
                  </a:extLst>
                </a:gridCol>
              </a:tblGrid>
              <a:tr h="19409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Apdzīvotas vietas tips</a:t>
                      </a:r>
                      <a:endParaRPr lang="lv-LV" sz="1400" b="0" i="0" u="none" strike="noStrike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  <a:p>
                      <a:pPr algn="l" fontAlgn="ctr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57905600"/>
                  </a:ext>
                </a:extLst>
              </a:tr>
              <a:tr h="19409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>
                          <a:effectLst/>
                        </a:rPr>
                        <a:t>Rīga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dirty="0">
                          <a:effectLst/>
                        </a:rPr>
                        <a:t>11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>
                          <a:effectLst/>
                        </a:rPr>
                        <a:t>89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44956348"/>
                  </a:ext>
                </a:extLst>
              </a:tr>
              <a:tr h="579030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 dirty="0">
                          <a:effectLst/>
                        </a:rPr>
                        <a:t>Cita </a:t>
                      </a:r>
                      <a:r>
                        <a:rPr lang="lv-LV" sz="1400" u="none" strike="noStrike" dirty="0" err="1">
                          <a:effectLst/>
                        </a:rPr>
                        <a:t>valstspilsēta</a:t>
                      </a:r>
                      <a:r>
                        <a:rPr lang="lv-LV" sz="1400" u="none" strike="noStrike" dirty="0">
                          <a:effectLst/>
                        </a:rPr>
                        <a:t> (Daugavpils, Jelgava, Jēkabpils, Jūrmala, Liepāja, Ogre, Rēzekne, Valmiera, Ventspils)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>
                          <a:effectLst/>
                        </a:rPr>
                        <a:t>11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>
                          <a:effectLst/>
                        </a:rPr>
                        <a:t>89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52754678"/>
                  </a:ext>
                </a:extLst>
              </a:tr>
              <a:tr h="19409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 dirty="0">
                          <a:effectLst/>
                        </a:rPr>
                        <a:t>Cita pilsēta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>
                          <a:effectLst/>
                        </a:rPr>
                        <a:t>5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>
                          <a:effectLst/>
                        </a:rPr>
                        <a:t>95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71964269"/>
                  </a:ext>
                </a:extLst>
              </a:tr>
              <a:tr h="19409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 dirty="0">
                          <a:effectLst/>
                        </a:rPr>
                        <a:t>Lauki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dirty="0">
                          <a:effectLst/>
                        </a:rPr>
                        <a:t>3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dirty="0">
                          <a:effectLst/>
                        </a:rPr>
                        <a:t>97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35739349"/>
                  </a:ext>
                </a:extLst>
              </a:tr>
            </a:tbl>
          </a:graphicData>
        </a:graphic>
      </p:graphicFrame>
      <p:sp>
        <p:nvSpPr>
          <p:cNvPr id="9" name="Oval 8">
            <a:extLst>
              <a:ext uri="{FF2B5EF4-FFF2-40B4-BE49-F238E27FC236}">
                <a16:creationId xmlns:a16="http://schemas.microsoft.com/office/drawing/2014/main" id="{F8B9C6A2-A0E5-A15D-7CBC-B109B0FBA7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199053" y="876210"/>
            <a:ext cx="369870" cy="2157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708B697-3F35-BE91-4307-C75A1B4C6C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179164" y="1737410"/>
            <a:ext cx="369870" cy="2157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9A58E4B-29FE-21C8-8880-941CCB486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171614" y="3310716"/>
            <a:ext cx="369870" cy="2157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B38020E-6C07-A01A-DC26-DC70F852B3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171614" y="3066590"/>
            <a:ext cx="369870" cy="2157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EC33964-D60B-E1C9-6D26-B29B20B232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253626" y="4611500"/>
            <a:ext cx="369870" cy="2157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C4A6338-E976-E54F-4C00-643E34253A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253626" y="5014071"/>
            <a:ext cx="369870" cy="2157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68778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6374F-13E9-5167-E604-BC11AFC88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04044"/>
          </a:xfrm>
        </p:spPr>
        <p:txBody>
          <a:bodyPr>
            <a:normAutofit/>
          </a:bodyPr>
          <a:lstStyle/>
          <a:p>
            <a:r>
              <a:rPr lang="lv-LV" sz="4000" dirty="0"/>
              <a:t>Rīcība aprūpes funkciju nodrošināšanai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238E334-873E-3302-A5BD-F233F7999B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9379845"/>
              </p:ext>
            </p:extLst>
          </p:nvPr>
        </p:nvGraphicFramePr>
        <p:xfrm>
          <a:off x="228600" y="729343"/>
          <a:ext cx="11778343" cy="51380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312">
                  <a:extLst>
                    <a:ext uri="{9D8B030D-6E8A-4147-A177-3AD203B41FA5}">
                      <a16:colId xmlns:a16="http://schemas.microsoft.com/office/drawing/2014/main" val="1608510212"/>
                    </a:ext>
                  </a:extLst>
                </a:gridCol>
                <a:gridCol w="5713047">
                  <a:extLst>
                    <a:ext uri="{9D8B030D-6E8A-4147-A177-3AD203B41FA5}">
                      <a16:colId xmlns:a16="http://schemas.microsoft.com/office/drawing/2014/main" val="1341709967"/>
                    </a:ext>
                  </a:extLst>
                </a:gridCol>
                <a:gridCol w="5624984">
                  <a:extLst>
                    <a:ext uri="{9D8B030D-6E8A-4147-A177-3AD203B41FA5}">
                      <a16:colId xmlns:a16="http://schemas.microsoft.com/office/drawing/2014/main" val="3860999230"/>
                    </a:ext>
                  </a:extLst>
                </a:gridCol>
              </a:tblGrid>
              <a:tr h="523603"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solidFill>
                            <a:schemeClr val="tx1"/>
                          </a:solidFill>
                        </a:rPr>
                        <a:t>Pagātne (kāda bija rīcība)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solidFill>
                            <a:schemeClr val="tx1"/>
                          </a:solidFill>
                        </a:rPr>
                        <a:t>Nākotne (kā rīkotos)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6020515"/>
                  </a:ext>
                </a:extLst>
              </a:tr>
              <a:tr h="672941">
                <a:tc>
                  <a:txBody>
                    <a:bodyPr/>
                    <a:lstStyle/>
                    <a:p>
                      <a:r>
                        <a:rPr lang="lv-LV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Risināju šos jautājumus ārpus darba laika – pirms vai pēc darba laika, brīvdienās, ārpus savas darba maiņas (24%)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800" u="none" strike="noStrike" dirty="0">
                          <a:effectLst/>
                        </a:rPr>
                        <a:t>Rūpētos pats/ pati, jo nestrādāju</a:t>
                      </a:r>
                      <a:r>
                        <a:rPr lang="lv-LV" sz="1800" u="none" strike="noStrike" dirty="0">
                          <a:effectLst/>
                        </a:rPr>
                        <a:t> (24%)</a:t>
                      </a:r>
                      <a:endParaRPr lang="fi-FI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800" u="none" strike="noStrike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8388913"/>
                  </a:ext>
                </a:extLst>
              </a:tr>
              <a:tr h="961344">
                <a:tc>
                  <a:txBody>
                    <a:bodyPr/>
                    <a:lstStyle/>
                    <a:p>
                      <a:r>
                        <a:rPr lang="lv-LV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u="none" strike="noStrike" dirty="0">
                          <a:effectLst/>
                        </a:rPr>
                        <a:t>Vienojos par elastīga darba laika izmantošanu (24%)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u="none" strike="noStrike" dirty="0">
                          <a:effectLst/>
                        </a:rPr>
                        <a:t>Vienotos par elastīga darba laika izmantošanu (24%)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1826641"/>
                  </a:ext>
                </a:extLst>
              </a:tr>
              <a:tr h="672941">
                <a:tc>
                  <a:txBody>
                    <a:bodyPr/>
                    <a:lstStyle/>
                    <a:p>
                      <a:r>
                        <a:rPr lang="lv-LV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u="none" strike="noStrike" dirty="0">
                          <a:effectLst/>
                        </a:rPr>
                        <a:t>Daļēji vai pilnībā strādāju attālināti (17%)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u="none" strike="noStrike" dirty="0">
                          <a:effectLst/>
                        </a:rPr>
                        <a:t>Izmantotu ikgadējo atvaļinājumu (17%)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9669138"/>
                  </a:ext>
                </a:extLst>
              </a:tr>
              <a:tr h="672941">
                <a:tc>
                  <a:txBody>
                    <a:bodyPr/>
                    <a:lstStyle/>
                    <a:p>
                      <a:r>
                        <a:rPr lang="lv-LV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u="none" strike="noStrike" dirty="0">
                          <a:effectLst/>
                        </a:rPr>
                        <a:t>Izmantoju ikgadējo atvaļinājumu (14%)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u="none" strike="noStrike" dirty="0">
                          <a:effectLst/>
                        </a:rPr>
                        <a:t>Vienotos par attālināta darba organizēšanu (17%)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4050237"/>
                  </a:ext>
                </a:extLst>
              </a:tr>
              <a:tr h="961344">
                <a:tc>
                  <a:txBody>
                    <a:bodyPr/>
                    <a:lstStyle/>
                    <a:p>
                      <a:r>
                        <a:rPr lang="lv-LV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u="none" strike="noStrike" dirty="0">
                          <a:effectLst/>
                        </a:rPr>
                        <a:t>Risinātu šos jautājumus ārpus darba laika – pirms vai pēc darba laika, brīvdienās, ārpus savas darba maiņas (14%)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0891127"/>
                  </a:ext>
                </a:extLst>
              </a:tr>
              <a:tr h="672941"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b="1" dirty="0"/>
                        <a:t>Izmantoju aprūpes atvaļinājumu (2%)</a:t>
                      </a:r>
                    </a:p>
                    <a:p>
                      <a:endParaRPr lang="lv-LV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Izmantotu aprūpētāja atvaļinājumu (11%)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24096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0556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F7ACC3C-815F-D4F4-E024-92BF019937D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Nepieciešamās aprūpes ilgums (%).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lv-LV" altLang="lv-LV" sz="32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2F158C3-BCB1-67BE-CE57-9E7004121C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788" y="2057400"/>
            <a:ext cx="3932237" cy="386238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marR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lv-LV" sz="2400" b="0" i="0" u="none" strike="noStrike" cap="none" normalizeH="0" baseline="0" dirty="0" err="1">
                <a:ln>
                  <a:noFill/>
                </a:ln>
                <a:solidFill>
                  <a:schemeClr val="bg2"/>
                </a:solidFill>
                <a:effectLst/>
              </a:rPr>
              <a:t>Kopumā</a:t>
            </a:r>
            <a:r>
              <a:rPr kumimoji="0" lang="en-US" altLang="lv-LV" sz="24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</a:rPr>
              <a:t> </a:t>
            </a:r>
            <a:r>
              <a:rPr kumimoji="0" lang="en-US" altLang="lv-LV" sz="2400" b="0" i="0" u="none" strike="noStrike" cap="none" normalizeH="0" baseline="0" dirty="0" err="1">
                <a:ln>
                  <a:noFill/>
                </a:ln>
                <a:solidFill>
                  <a:schemeClr val="bg2"/>
                </a:solidFill>
                <a:effectLst/>
              </a:rPr>
              <a:t>cik</a:t>
            </a:r>
            <a:r>
              <a:rPr kumimoji="0" lang="en-US" altLang="lv-LV" sz="24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</a:rPr>
              <a:t> </a:t>
            </a:r>
            <a:r>
              <a:rPr kumimoji="0" lang="en-US" altLang="lv-LV" sz="2400" b="0" i="0" u="none" strike="noStrike" cap="none" normalizeH="0" baseline="0" dirty="0" err="1">
                <a:ln>
                  <a:noFill/>
                </a:ln>
                <a:solidFill>
                  <a:schemeClr val="bg2"/>
                </a:solidFill>
                <a:effectLst/>
              </a:rPr>
              <a:t>dienas</a:t>
            </a:r>
            <a:r>
              <a:rPr kumimoji="0" lang="en-US" altLang="lv-LV" sz="24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</a:rPr>
              <a:t> Jums </a:t>
            </a:r>
            <a:r>
              <a:rPr kumimoji="0" lang="en-US" altLang="lv-LV" sz="2400" b="0" i="0" u="none" strike="noStrike" cap="none" normalizeH="0" baseline="0" dirty="0" err="1">
                <a:ln>
                  <a:noFill/>
                </a:ln>
                <a:solidFill>
                  <a:schemeClr val="bg2"/>
                </a:solidFill>
                <a:effectLst/>
              </a:rPr>
              <a:t>vai</a:t>
            </a:r>
            <a:r>
              <a:rPr kumimoji="0" lang="en-US" altLang="lv-LV" sz="24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</a:rPr>
              <a:t> </a:t>
            </a:r>
            <a:r>
              <a:rPr kumimoji="0" lang="en-US" altLang="lv-LV" sz="2400" b="0" i="0" u="none" strike="noStrike" cap="none" normalizeH="0" baseline="0" dirty="0" err="1">
                <a:ln>
                  <a:noFill/>
                </a:ln>
                <a:solidFill>
                  <a:schemeClr val="bg2"/>
                </a:solidFill>
                <a:effectLst/>
              </a:rPr>
              <a:t>ģimenes</a:t>
            </a:r>
            <a:r>
              <a:rPr kumimoji="0" lang="en-US" altLang="lv-LV" sz="24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</a:rPr>
              <a:t> </a:t>
            </a:r>
            <a:r>
              <a:rPr kumimoji="0" lang="en-US" altLang="lv-LV" sz="2400" b="0" i="0" u="none" strike="noStrike" cap="none" normalizeH="0" baseline="0" dirty="0" err="1">
                <a:ln>
                  <a:noFill/>
                </a:ln>
                <a:solidFill>
                  <a:schemeClr val="bg2"/>
                </a:solidFill>
                <a:effectLst/>
              </a:rPr>
              <a:t>loceklim</a:t>
            </a:r>
            <a:r>
              <a:rPr kumimoji="0" lang="en-US" altLang="lv-LV" sz="24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</a:rPr>
              <a:t> </a:t>
            </a:r>
            <a:r>
              <a:rPr kumimoji="0" lang="en-US" altLang="lv-LV" sz="2400" b="0" i="0" u="none" strike="noStrike" cap="none" normalizeH="0" baseline="0" dirty="0" err="1">
                <a:ln>
                  <a:noFill/>
                </a:ln>
                <a:solidFill>
                  <a:schemeClr val="bg2"/>
                </a:solidFill>
                <a:effectLst/>
              </a:rPr>
              <a:t>bija</a:t>
            </a:r>
            <a:r>
              <a:rPr kumimoji="0" lang="en-US" altLang="lv-LV" sz="24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</a:rPr>
              <a:t> </a:t>
            </a:r>
            <a:r>
              <a:rPr kumimoji="0" lang="en-US" altLang="lv-LV" sz="2400" b="0" i="0" u="none" strike="noStrike" cap="none" normalizeH="0" baseline="0" dirty="0" err="1">
                <a:ln>
                  <a:noFill/>
                </a:ln>
                <a:solidFill>
                  <a:schemeClr val="bg2"/>
                </a:solidFill>
                <a:effectLst/>
              </a:rPr>
              <a:t>nepieciešamas</a:t>
            </a:r>
            <a:r>
              <a:rPr kumimoji="0" lang="en-US" altLang="lv-LV" sz="24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</a:rPr>
              <a:t>, lai </a:t>
            </a:r>
            <a:r>
              <a:rPr kumimoji="0" lang="en-US" altLang="lv-LV" sz="2400" b="0" i="0" u="none" strike="noStrike" cap="none" normalizeH="0" baseline="0" dirty="0" err="1">
                <a:ln>
                  <a:noFill/>
                </a:ln>
                <a:solidFill>
                  <a:schemeClr val="bg2"/>
                </a:solidFill>
                <a:effectLst/>
              </a:rPr>
              <a:t>aprūpētu</a:t>
            </a:r>
            <a:r>
              <a:rPr kumimoji="0" lang="en-US" altLang="lv-LV" sz="24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</a:rPr>
              <a:t> </a:t>
            </a:r>
            <a:r>
              <a:rPr kumimoji="0" lang="en-US" altLang="lv-LV" sz="2400" b="0" i="0" u="none" strike="noStrike" cap="none" normalizeH="0" baseline="0" dirty="0" err="1">
                <a:ln>
                  <a:noFill/>
                </a:ln>
                <a:solidFill>
                  <a:schemeClr val="bg2"/>
                </a:solidFill>
                <a:effectLst/>
              </a:rPr>
              <a:t>tuvinieku</a:t>
            </a:r>
            <a:r>
              <a:rPr kumimoji="0" lang="en-US" altLang="lv-LV" sz="24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</a:rPr>
              <a:t>?</a:t>
            </a:r>
          </a:p>
          <a:p>
            <a:pPr marR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lv-LV" sz="2400" b="0" i="0" u="none" strike="noStrike" cap="none" normalizeH="0" baseline="0" dirty="0" err="1">
                <a:ln>
                  <a:noFill/>
                </a:ln>
                <a:solidFill>
                  <a:schemeClr val="bg2"/>
                </a:solidFill>
                <a:effectLst/>
              </a:rPr>
              <a:t>Bāze</a:t>
            </a:r>
            <a:r>
              <a:rPr kumimoji="0" lang="en-US" altLang="lv-LV" sz="24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</a:rPr>
              <a:t>: </a:t>
            </a:r>
            <a:r>
              <a:rPr kumimoji="0" lang="en-US" altLang="lv-LV" sz="2400" b="0" i="0" u="none" strike="noStrike" cap="none" normalizeH="0" baseline="0" dirty="0" err="1">
                <a:ln>
                  <a:noFill/>
                </a:ln>
                <a:solidFill>
                  <a:schemeClr val="bg2"/>
                </a:solidFill>
                <a:effectLst/>
              </a:rPr>
              <a:t>respondenti</a:t>
            </a:r>
            <a:r>
              <a:rPr kumimoji="0" lang="en-US" altLang="lv-LV" sz="24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</a:rPr>
              <a:t>, </a:t>
            </a:r>
            <a:r>
              <a:rPr kumimoji="0" lang="en-US" altLang="lv-LV" sz="2400" b="0" i="0" u="none" strike="noStrike" cap="none" normalizeH="0" baseline="0" dirty="0" err="1">
                <a:ln>
                  <a:noFill/>
                </a:ln>
                <a:solidFill>
                  <a:schemeClr val="bg2"/>
                </a:solidFill>
                <a:effectLst/>
              </a:rPr>
              <a:t>kuri</a:t>
            </a:r>
            <a:r>
              <a:rPr kumimoji="0" lang="en-US" altLang="lv-LV" sz="24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</a:rPr>
              <a:t> </a:t>
            </a:r>
            <a:r>
              <a:rPr kumimoji="0" lang="en-US" altLang="lv-LV" sz="2400" b="0" i="0" u="none" strike="noStrike" cap="none" normalizeH="0" baseline="0" dirty="0" err="1">
                <a:ln>
                  <a:noFill/>
                </a:ln>
                <a:solidFill>
                  <a:schemeClr val="bg2"/>
                </a:solidFill>
                <a:effectLst/>
              </a:rPr>
              <a:t>ir</a:t>
            </a:r>
            <a:r>
              <a:rPr kumimoji="0" lang="en-US" altLang="lv-LV" sz="24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</a:rPr>
              <a:t> </a:t>
            </a:r>
            <a:r>
              <a:rPr kumimoji="0" lang="en-US" altLang="lv-LV" sz="2400" b="0" i="0" u="none" strike="noStrike" cap="none" normalizeH="0" baseline="0" dirty="0" err="1">
                <a:ln>
                  <a:noFill/>
                </a:ln>
                <a:solidFill>
                  <a:schemeClr val="bg2"/>
                </a:solidFill>
                <a:effectLst/>
              </a:rPr>
              <a:t>izmantojuši</a:t>
            </a:r>
            <a:r>
              <a:rPr kumimoji="0" lang="en-US" altLang="lv-LV" sz="24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</a:rPr>
              <a:t> </a:t>
            </a:r>
            <a:r>
              <a:rPr kumimoji="0" lang="en-US" altLang="lv-LV" sz="2400" b="0" i="0" u="none" strike="noStrike" cap="none" normalizeH="0" baseline="0" dirty="0" err="1">
                <a:ln>
                  <a:noFill/>
                </a:ln>
                <a:solidFill>
                  <a:schemeClr val="bg2"/>
                </a:solidFill>
                <a:effectLst/>
              </a:rPr>
              <a:t>aprūpētāja</a:t>
            </a:r>
            <a:r>
              <a:rPr kumimoji="0" lang="en-US" altLang="lv-LV" sz="24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</a:rPr>
              <a:t> </a:t>
            </a:r>
            <a:r>
              <a:rPr kumimoji="0" lang="en-US" altLang="lv-LV" sz="2400" b="0" i="0" u="none" strike="noStrike" cap="none" normalizeH="0" baseline="0" dirty="0" err="1">
                <a:ln>
                  <a:noFill/>
                </a:ln>
                <a:solidFill>
                  <a:schemeClr val="bg2"/>
                </a:solidFill>
                <a:effectLst/>
              </a:rPr>
              <a:t>atvaļinājumu</a:t>
            </a:r>
            <a:r>
              <a:rPr kumimoji="0" lang="en-US" altLang="lv-LV" sz="24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</a:rPr>
              <a:t>, n=76</a:t>
            </a:r>
          </a:p>
        </p:txBody>
      </p:sp>
      <p:graphicFrame>
        <p:nvGraphicFramePr>
          <p:cNvPr id="2" name="Chart 1" descr="līdz 5 dienām 27%&#10;6 līdz 10 dienas 44%&#10;11 līdz 20 dienas 18%&#10;vairāk kā 21 diena - 11%">
            <a:extLst>
              <a:ext uri="{FF2B5EF4-FFF2-40B4-BE49-F238E27FC236}">
                <a16:creationId xmlns:a16="http://schemas.microsoft.com/office/drawing/2014/main" id="{C451E18B-C8DA-7354-D38F-4070F5F633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8764819"/>
              </p:ext>
            </p:extLst>
          </p:nvPr>
        </p:nvGraphicFramePr>
        <p:xfrm>
          <a:off x="4397339" y="457200"/>
          <a:ext cx="7572054" cy="5462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40576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0A0152A5-EBA0-2279-D2E3-397360F194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65967" y="-2"/>
            <a:ext cx="10224063" cy="5930548"/>
            <a:chOff x="1278859" y="86059"/>
            <a:chExt cx="10224063" cy="593054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3E8A557-50F8-36F0-FC0D-B537FEC32D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2050"/>
            <a:stretch/>
          </p:blipFill>
          <p:spPr bwMode="auto">
            <a:xfrm>
              <a:off x="1278859" y="86059"/>
              <a:ext cx="2899757" cy="59305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6A78AFB-4949-7E37-34C9-F1F1B15B05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50"/>
            <a:stretch/>
          </p:blipFill>
          <p:spPr bwMode="auto">
            <a:xfrm>
              <a:off x="4027899" y="86060"/>
              <a:ext cx="7475023" cy="593054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Title 1" descr="«Diskriminācijas aizlieguma principa ievērošana darba tiesiskajās attiecībās pret mazu bērnu vecākiem»">
            <a:extLst>
              <a:ext uri="{FF2B5EF4-FFF2-40B4-BE49-F238E27FC236}">
                <a16:creationId xmlns:a16="http://schemas.microsoft.com/office/drawing/2014/main" id="{2FB67B67-2D43-BA63-5FB6-D9558D0E3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286" y="2872254"/>
            <a:ext cx="2989117" cy="1036488"/>
          </a:xfrm>
        </p:spPr>
        <p:txBody>
          <a:bodyPr anchor="b">
            <a:noAutofit/>
          </a:bodyPr>
          <a:lstStyle/>
          <a:p>
            <a:r>
              <a:rPr lang="lv-LV" sz="31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«Diskriminācijas aizlieguma principa ievērošana darba tiesiskajās attiecībās pret mazu bērnu vecākiem»</a:t>
            </a:r>
            <a:endParaRPr lang="lv-LV" sz="3100" dirty="0">
              <a:solidFill>
                <a:schemeClr val="tx1"/>
              </a:solidFill>
            </a:endParaRPr>
          </a:p>
        </p:txBody>
      </p:sp>
      <p:sp>
        <p:nvSpPr>
          <p:cNvPr id="13" name="TextBox 12" descr="Mazu bērnu vecāku un darba devēju atkārtota aptauja&#10;(2016., 2024.gads)&#10;">
            <a:extLst>
              <a:ext uri="{FF2B5EF4-FFF2-40B4-BE49-F238E27FC236}">
                <a16:creationId xmlns:a16="http://schemas.microsoft.com/office/drawing/2014/main" id="{2E7ECDFB-7566-8C50-CC23-72BC082FA740}"/>
              </a:ext>
            </a:extLst>
          </p:cNvPr>
          <p:cNvSpPr txBox="1"/>
          <p:nvPr/>
        </p:nvSpPr>
        <p:spPr>
          <a:xfrm>
            <a:off x="1122677" y="4257924"/>
            <a:ext cx="229944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Mazu bērnu vecāku un darba devēju atkārtota aptauja</a:t>
            </a:r>
            <a:br>
              <a:rPr lang="lv-LV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000" dirty="0">
                <a:solidFill>
                  <a:schemeClr val="tx1"/>
                </a:solidFill>
              </a:rPr>
              <a:t>(2016., 2024.gads)</a:t>
            </a:r>
            <a:endParaRPr lang="lv-LV" sz="2000" dirty="0"/>
          </a:p>
        </p:txBody>
      </p:sp>
    </p:spTree>
    <p:extLst>
      <p:ext uri="{BB962C8B-B14F-4D97-AF65-F5344CB8AC3E}">
        <p14:creationId xmlns:p14="http://schemas.microsoft.com/office/powerpoint/2010/main" val="8512819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519AA-BB38-2F55-2F37-A13113E27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813" y="0"/>
            <a:ext cx="11079822" cy="1325563"/>
          </a:xfrm>
        </p:spPr>
        <p:txBody>
          <a:bodyPr>
            <a:noAutofit/>
          </a:bodyPr>
          <a:lstStyle/>
          <a:p>
            <a:r>
              <a:rPr lang="lv-LV" sz="3200" b="0" dirty="0">
                <a:solidFill>
                  <a:srgbClr val="7030A0"/>
                </a:solidFill>
                <a:latin typeface="+mn-lt"/>
              </a:rPr>
              <a:t>Mazu bērnu vecāku (līdz 5 gadiem) tiesību ievērošana nodarbinātības jomā. Pozitīvais. </a:t>
            </a:r>
            <a:endParaRPr lang="lv-LV" sz="3200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F7F8AA-946D-F1DE-8F9A-6193CA7407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365" y="1325563"/>
            <a:ext cx="11315270" cy="4577708"/>
          </a:xfr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lv-LV" sz="2400" dirty="0">
                <a:solidFill>
                  <a:schemeClr val="tx1"/>
                </a:solidFill>
              </a:rPr>
              <a:t>M</a:t>
            </a:r>
            <a:r>
              <a:rPr lang="lv-LV" sz="2400" i="0" dirty="0">
                <a:solidFill>
                  <a:schemeClr val="tx1"/>
                </a:solidFill>
                <a:effectLst/>
              </a:rPr>
              <a:t>azāk tiek uzdoti diskriminējoši jautājumi darba intervijās. Piemēram:</a:t>
            </a:r>
          </a:p>
          <a:p>
            <a:pPr marL="1076325" indent="-342900">
              <a:buFont typeface="Wingdings" panose="05000000000000000000" pitchFamily="2" charset="2"/>
              <a:buChar char="ü"/>
            </a:pPr>
            <a:r>
              <a:rPr lang="lv-LV" sz="2400" i="0" dirty="0">
                <a:solidFill>
                  <a:schemeClr val="tx1"/>
                </a:solidFill>
                <a:effectLst/>
              </a:rPr>
              <a:t>Jautājumus par ģimenes pieauguma plāniem vai bērnu esamību saņēma: 2016.gadā 32% mātes un 18% tēvi, 2024.gadā 19% mātes un 10% tēvi.</a:t>
            </a:r>
            <a:endParaRPr lang="lv-LV" sz="2400" dirty="0">
              <a:solidFill>
                <a:schemeClr val="tx1"/>
              </a:solidFill>
            </a:endParaRPr>
          </a:p>
          <a:p>
            <a:pPr marL="733425"/>
            <a:endParaRPr lang="lv-LV" sz="2400" i="0" dirty="0">
              <a:solidFill>
                <a:schemeClr val="tx1"/>
              </a:solidFill>
              <a:effectLst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lv-LV" sz="2400" dirty="0">
                <a:solidFill>
                  <a:schemeClr val="tx1"/>
                </a:solidFill>
              </a:rPr>
              <a:t>D</a:t>
            </a:r>
            <a:r>
              <a:rPr lang="lv-LV" sz="2400" i="0" dirty="0">
                <a:solidFill>
                  <a:schemeClr val="tx1"/>
                </a:solidFill>
                <a:effectLst/>
              </a:rPr>
              <a:t>arba devēji vairāk nodrošina Darba likumā paredzētās tiesības bērnu vecākiem</a:t>
            </a:r>
          </a:p>
          <a:p>
            <a:endParaRPr lang="lv-LV" sz="2400" dirty="0">
              <a:solidFill>
                <a:schemeClr val="tx1"/>
              </a:solidFill>
              <a:cs typeface="Calibri" panose="020F0502020204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lv-LV" sz="2400" dirty="0">
                <a:solidFill>
                  <a:schemeClr val="tx1"/>
                </a:solidFill>
                <a:cs typeface="Calibri" panose="020F0502020204030204" pitchFamily="34" charset="0"/>
              </a:rPr>
              <a:t>Palielinājies</a:t>
            </a:r>
            <a:r>
              <a:rPr lang="lv-LV" sz="2400" i="0" dirty="0">
                <a:solidFill>
                  <a:schemeClr val="tx1"/>
                </a:solidFill>
                <a:cs typeface="Calibri" panose="020F0502020204030204" pitchFamily="34" charset="0"/>
              </a:rPr>
              <a:t> sieviešu īpatsvars, kurām grūtniecības laikā darba vietā tika piedāvātas priekšrocības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lv-LV" sz="2400" dirty="0">
              <a:solidFill>
                <a:schemeClr val="tx1"/>
              </a:solidFill>
              <a:effectLst/>
              <a:highlight>
                <a:srgbClr val="FFFF00"/>
              </a:highlight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lv-LV" sz="24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Palielinās to darba devēju skaits, kas nodrošina veselības apdrošināšanas polises</a:t>
            </a:r>
          </a:p>
          <a:p>
            <a:pPr marL="790575"/>
            <a:endParaRPr lang="lv-LV" sz="1900" dirty="0">
              <a:solidFill>
                <a:schemeClr val="tx1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790575"/>
            <a:endParaRPr lang="lv-LV" sz="1900" dirty="0">
              <a:solidFill>
                <a:schemeClr val="tx1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2126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iesībsarga birojs">
      <a:dk1>
        <a:sysClr val="windowText" lastClr="000000"/>
      </a:dk1>
      <a:lt1>
        <a:sysClr val="window" lastClr="FFFFFF"/>
      </a:lt1>
      <a:dk2>
        <a:srgbClr val="636466"/>
      </a:dk2>
      <a:lt2>
        <a:srgbClr val="3F4042"/>
      </a:lt2>
      <a:accent1>
        <a:srgbClr val="8CC63F"/>
      </a:accent1>
      <a:accent2>
        <a:srgbClr val="662D91"/>
      </a:accent2>
      <a:accent3>
        <a:srgbClr val="636466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iesibsarga-birojs-LV.potx" id="{CA918A67-6A32-42F7-8D5E-9D48245CABCC}" vid="{F30A9431-1E7E-46E4-A1C0-872BD823D87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Tiesibsarga-birojs-LV</Template>
  <TotalTime>9732</TotalTime>
  <Words>941</Words>
  <Application>Microsoft Office PowerPoint</Application>
  <PresentationFormat>Widescreen</PresentationFormat>
  <Paragraphs>153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Aptos</vt:lpstr>
      <vt:lpstr>Arial</vt:lpstr>
      <vt:lpstr>Calibri</vt:lpstr>
      <vt:lpstr>Tahoma</vt:lpstr>
      <vt:lpstr>Times New Roman</vt:lpstr>
      <vt:lpstr>Wingdings</vt:lpstr>
      <vt:lpstr>Office Theme</vt:lpstr>
      <vt:lpstr>  Pētījumi par diskriminācijas novēršanu darba vidē ģimenes stāvokļa dēļ </vt:lpstr>
      <vt:lpstr>Satura rādītājs</vt:lpstr>
      <vt:lpstr>  Sabiedrības viedoklis, izpratne par aprūpētāja atvaļinājumu.  Aptauja. 2024.gads </vt:lpstr>
      <vt:lpstr>Vai pēdējā gada laikā Jums ir bijusi nepieciešamība personīgi īslaicīgi aprūpēt vai atbalstīt kādu savu tuvinieku?</vt:lpstr>
      <vt:lpstr>Vai Jūs personīgi vai kāds Jūsu ģimenes loceklis esat izmantojis/-usi aprūpētāja atvaļinājumu pēdējā gada laikā?</vt:lpstr>
      <vt:lpstr>Rīcība aprūpes funkciju nodrošināšanai</vt:lpstr>
      <vt:lpstr>Nepieciešamās aprūpes ilgums (%). </vt:lpstr>
      <vt:lpstr>«Diskriminācijas aizlieguma principa ievērošana darba tiesiskajās attiecībās pret mazu bērnu vecākiem»</vt:lpstr>
      <vt:lpstr>Mazu bērnu vecāku (līdz 5 gadiem) tiesību ievērošana nodarbinātības jomā. Pozitīvais. </vt:lpstr>
      <vt:lpstr>Mazu bērnu vecāku (līdz 5 gadiem) tiesību ievērošana nodarbinātības jomā. Pozitīvais. II</vt:lpstr>
      <vt:lpstr>Mazu bērnu vecāku (līdz 5 gadiem) tiesību ievērošana nodarbinātības jomā. Svarīgi ņemt vērā!</vt:lpstr>
      <vt:lpstr>Lielākoties vecākiem tiek nodrošināta Darba likumā paredzētās tiesības atgriezties tajā pašā amatā pēc bērna kopšanas atvaļinājuma. Vienlaikus diezgan liela daļa sieviešu (31%) to nedara dažādu iemeslu dēļ, piemēram:</vt:lpstr>
      <vt:lpstr>Vai bailes saglabāt esošo darbu vai neatrast jaunu darbu attur Jūs no vēl viena bērna radīšanas? (%).</vt:lpstr>
      <vt:lpstr>Sabalansēta darba un privātā dzīve. Kritēriji, kas jaunajiem vecākiem ir «ļoti» vai «drīzāk» svarīgi (%) </vt:lpstr>
      <vt:lpstr>Seksuālā uzmākšanās</vt:lpstr>
      <vt:lpstr>Seksuālā uzmākšanās. Materiāli</vt:lpstr>
      <vt:lpstr>Paldies. Jautājumi?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Ruta Silina</dc:creator>
  <cp:lastModifiedBy>Anete Ilves</cp:lastModifiedBy>
  <cp:revision>76</cp:revision>
  <cp:lastPrinted>2025-02-24T12:20:00Z</cp:lastPrinted>
  <dcterms:created xsi:type="dcterms:W3CDTF">2024-08-06T08:35:14Z</dcterms:created>
  <dcterms:modified xsi:type="dcterms:W3CDTF">2025-03-26T10:55:44Z</dcterms:modified>
</cp:coreProperties>
</file>