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68"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Calibri (MS)" panose="020B0604020202020204" charset="0"/>
      <p:regular r:id="rId21"/>
    </p:embeddedFont>
    <p:embeddedFont>
      <p:font typeface="Gotham" panose="020B0604020202020204" charset="0"/>
      <p:regular r:id="rId22"/>
    </p:embeddedFont>
    <p:embeddedFont>
      <p:font typeface="Gotham Bold" panose="020B0604020202020204" charset="0"/>
      <p:regular r:id="rId23"/>
    </p:embeddedFont>
    <p:embeddedFont>
      <p:font typeface="Open Sans" panose="020B0606030504020204" pitchFamily="34" charset="0"/>
      <p:regular r:id="rId24"/>
    </p:embeddedFont>
    <p:embeddedFont>
      <p:font typeface="Open Sans Bold" panose="020B0806030504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2" d="100"/>
          <a:sy n="42" d="100"/>
        </p:scale>
        <p:origin x="736"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coe.int/en/web/istanbul-convention/latvia"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EAE0"/>
        </a:solidFill>
        <a:effectLst/>
      </p:bgPr>
    </p:bg>
    <p:spTree>
      <p:nvGrpSpPr>
        <p:cNvPr id="1" name=""/>
        <p:cNvGrpSpPr/>
        <p:nvPr/>
      </p:nvGrpSpPr>
      <p:grpSpPr>
        <a:xfrm>
          <a:off x="0" y="0"/>
          <a:ext cx="0" cy="0"/>
          <a:chOff x="0" y="0"/>
          <a:chExt cx="0" cy="0"/>
        </a:xfrm>
      </p:grpSpPr>
      <p:sp>
        <p:nvSpPr>
          <p:cNvPr id="2" name="Freeform 2"/>
          <p:cNvSpPr/>
          <p:nvPr/>
        </p:nvSpPr>
        <p:spPr>
          <a:xfrm>
            <a:off x="2050068" y="-1306809"/>
            <a:ext cx="19285436" cy="15042640"/>
          </a:xfrm>
          <a:custGeom>
            <a:avLst/>
            <a:gdLst/>
            <a:ahLst/>
            <a:cxnLst/>
            <a:rect l="l" t="t" r="r" b="b"/>
            <a:pathLst>
              <a:path w="19285436" h="15042640">
                <a:moveTo>
                  <a:pt x="0" y="0"/>
                </a:moveTo>
                <a:lnTo>
                  <a:pt x="19285436" y="0"/>
                </a:lnTo>
                <a:lnTo>
                  <a:pt x="19285436" y="15042640"/>
                </a:lnTo>
                <a:lnTo>
                  <a:pt x="0" y="15042640"/>
                </a:lnTo>
                <a:lnTo>
                  <a:pt x="0" y="0"/>
                </a:lnTo>
                <a:close/>
              </a:path>
            </a:pathLst>
          </a:custGeom>
          <a:blipFill>
            <a:blip r:embed="rId2">
              <a:alphaModFix amt="30000"/>
              <a:extLst>
                <a:ext uri="{96DAC541-7B7A-43D3-8B79-37D633B846F1}">
                  <asvg:svgBlip xmlns:asvg="http://schemas.microsoft.com/office/drawing/2016/SVG/main" r:embed="rId3"/>
                </a:ext>
              </a:extLst>
            </a:blip>
            <a:stretch>
              <a:fillRect t="-142" b="-142"/>
            </a:stretch>
          </a:blipFill>
        </p:spPr>
      </p:sp>
      <p:sp>
        <p:nvSpPr>
          <p:cNvPr id="3" name="TextBox 3"/>
          <p:cNvSpPr txBox="1"/>
          <p:nvPr/>
        </p:nvSpPr>
        <p:spPr>
          <a:xfrm>
            <a:off x="387762" y="1721898"/>
            <a:ext cx="17512473" cy="2619621"/>
          </a:xfrm>
          <a:prstGeom prst="rect">
            <a:avLst/>
          </a:prstGeom>
        </p:spPr>
        <p:txBody>
          <a:bodyPr lIns="0" tIns="0" rIns="0" bIns="0" rtlCol="0" anchor="t">
            <a:spAutoFit/>
          </a:bodyPr>
          <a:lstStyle/>
          <a:p>
            <a:pPr algn="ctr">
              <a:lnSpc>
                <a:spcPts val="6751"/>
              </a:lnSpc>
            </a:pPr>
            <a:r>
              <a:rPr lang="en-US" sz="7106" spc="-270" dirty="0">
                <a:solidFill>
                  <a:srgbClr val="3C2B7C"/>
                </a:solidFill>
                <a:latin typeface="Calibri (MS)"/>
                <a:ea typeface="Calibri (MS)"/>
                <a:cs typeface="Calibri (MS)"/>
                <a:sym typeface="Calibri (MS)"/>
              </a:rPr>
              <a:t>VARDARBĪBAS PRET SIEVIETI UN VARDARBĪBAS ĢIMENĒ NOVĒRŠANAS UN APKAROŠANAS PLĀNS 2024.-2029.GADAM</a:t>
            </a:r>
            <a:r>
              <a:rPr lang="lv-LV" sz="7106" spc="-270" dirty="0">
                <a:solidFill>
                  <a:srgbClr val="3C2B7C"/>
                </a:solidFill>
                <a:latin typeface="Calibri (MS)"/>
                <a:ea typeface="Calibri (MS)"/>
                <a:cs typeface="Calibri (MS)"/>
                <a:sym typeface="Calibri (MS)"/>
              </a:rPr>
              <a:t> &amp; GREVIO ZIŅOJUMS</a:t>
            </a:r>
            <a:endParaRPr lang="en-US" sz="7106" spc="-270" dirty="0">
              <a:solidFill>
                <a:srgbClr val="3C2B7C"/>
              </a:solidFill>
              <a:latin typeface="Calibri (MS)"/>
              <a:ea typeface="Calibri (MS)"/>
              <a:cs typeface="Calibri (MS)"/>
              <a:sym typeface="Calibri (MS)"/>
            </a:endParaRPr>
          </a:p>
        </p:txBody>
      </p:sp>
      <p:grpSp>
        <p:nvGrpSpPr>
          <p:cNvPr id="4" name="Group 4"/>
          <p:cNvGrpSpPr/>
          <p:nvPr/>
        </p:nvGrpSpPr>
        <p:grpSpPr>
          <a:xfrm>
            <a:off x="8137196" y="4833421"/>
            <a:ext cx="2013605" cy="1347033"/>
            <a:chOff x="0" y="0"/>
            <a:chExt cx="2684807" cy="1796044"/>
          </a:xfrm>
        </p:grpSpPr>
        <p:sp>
          <p:nvSpPr>
            <p:cNvPr id="5" name="Freeform 5"/>
            <p:cNvSpPr/>
            <p:nvPr/>
          </p:nvSpPr>
          <p:spPr>
            <a:xfrm>
              <a:off x="0" y="0"/>
              <a:ext cx="2684780" cy="1796034"/>
            </a:xfrm>
            <a:custGeom>
              <a:avLst/>
              <a:gdLst/>
              <a:ahLst/>
              <a:cxnLst/>
              <a:rect l="l" t="t" r="r" b="b"/>
              <a:pathLst>
                <a:path w="2684780" h="1796034">
                  <a:moveTo>
                    <a:pt x="0" y="0"/>
                  </a:moveTo>
                  <a:lnTo>
                    <a:pt x="2684780" y="0"/>
                  </a:lnTo>
                  <a:lnTo>
                    <a:pt x="2684780" y="1796034"/>
                  </a:lnTo>
                  <a:lnTo>
                    <a:pt x="0" y="1796034"/>
                  </a:lnTo>
                  <a:lnTo>
                    <a:pt x="0" y="0"/>
                  </a:lnTo>
                  <a:close/>
                </a:path>
              </a:pathLst>
            </a:custGeom>
            <a:blipFill>
              <a:blip r:embed="rId4"/>
              <a:stretch>
                <a:fillRect t="-9664" b="-9665"/>
              </a:stretch>
            </a:blipFill>
          </p:spPr>
        </p:sp>
      </p:grpSp>
      <p:sp>
        <p:nvSpPr>
          <p:cNvPr id="6" name="TextBox 6"/>
          <p:cNvSpPr txBox="1"/>
          <p:nvPr/>
        </p:nvSpPr>
        <p:spPr>
          <a:xfrm>
            <a:off x="7285318" y="6420124"/>
            <a:ext cx="3717363" cy="438150"/>
          </a:xfrm>
          <a:prstGeom prst="rect">
            <a:avLst/>
          </a:prstGeom>
        </p:spPr>
        <p:txBody>
          <a:bodyPr lIns="0" tIns="0" rIns="0" bIns="0" rtlCol="0" anchor="t">
            <a:spAutoFit/>
          </a:bodyPr>
          <a:lstStyle/>
          <a:p>
            <a:pPr algn="ctr">
              <a:lnSpc>
                <a:spcPts val="3358"/>
              </a:lnSpc>
            </a:pPr>
            <a:r>
              <a:rPr lang="en-US" sz="2799">
                <a:solidFill>
                  <a:srgbClr val="000000"/>
                </a:solidFill>
                <a:latin typeface="Gotham"/>
                <a:ea typeface="Gotham"/>
                <a:cs typeface="Gotham"/>
                <a:sym typeface="Gotham"/>
              </a:rPr>
              <a:t>Labklājības ministrija</a:t>
            </a:r>
          </a:p>
        </p:txBody>
      </p:sp>
      <p:sp>
        <p:nvSpPr>
          <p:cNvPr id="7" name="TextBox 7"/>
          <p:cNvSpPr txBox="1"/>
          <p:nvPr/>
        </p:nvSpPr>
        <p:spPr>
          <a:xfrm>
            <a:off x="4204815" y="7417224"/>
            <a:ext cx="9878367" cy="2277108"/>
          </a:xfrm>
          <a:prstGeom prst="rect">
            <a:avLst/>
          </a:prstGeom>
        </p:spPr>
        <p:txBody>
          <a:bodyPr lIns="0" tIns="0" rIns="0" bIns="0" rtlCol="0" anchor="t">
            <a:spAutoFit/>
          </a:bodyPr>
          <a:lstStyle/>
          <a:p>
            <a:pPr algn="ctr">
              <a:lnSpc>
                <a:spcPts val="3640"/>
              </a:lnSpc>
            </a:pPr>
            <a:endParaRPr dirty="0"/>
          </a:p>
          <a:p>
            <a:pPr algn="ctr">
              <a:lnSpc>
                <a:spcPts val="3640"/>
              </a:lnSpc>
            </a:pPr>
            <a:endParaRPr dirty="0"/>
          </a:p>
          <a:p>
            <a:pPr algn="ctr">
              <a:lnSpc>
                <a:spcPts val="3640"/>
              </a:lnSpc>
            </a:pPr>
            <a:endParaRPr dirty="0"/>
          </a:p>
          <a:p>
            <a:pPr algn="ctr">
              <a:lnSpc>
                <a:spcPts val="3640"/>
              </a:lnSpc>
            </a:pPr>
            <a:endParaRPr dirty="0"/>
          </a:p>
          <a:p>
            <a:pPr algn="ctr">
              <a:lnSpc>
                <a:spcPts val="3640"/>
              </a:lnSpc>
            </a:pPr>
            <a:r>
              <a:rPr lang="en-US" sz="2600" dirty="0">
                <a:solidFill>
                  <a:srgbClr val="000000"/>
                </a:solidFill>
                <a:latin typeface="Open Sans"/>
                <a:ea typeface="Open Sans"/>
                <a:cs typeface="Open Sans"/>
                <a:sym typeface="Open Sans"/>
              </a:rPr>
              <a:t>2025. </a:t>
            </a:r>
            <a:r>
              <a:rPr lang="en-US" sz="2600" dirty="0" err="1">
                <a:solidFill>
                  <a:srgbClr val="000000"/>
                </a:solidFill>
                <a:latin typeface="Open Sans"/>
                <a:ea typeface="Open Sans"/>
                <a:cs typeface="Open Sans"/>
                <a:sym typeface="Open Sans"/>
              </a:rPr>
              <a:t>gada</a:t>
            </a:r>
            <a:r>
              <a:rPr lang="en-US" sz="2600" dirty="0">
                <a:solidFill>
                  <a:srgbClr val="000000"/>
                </a:solidFill>
                <a:latin typeface="Open Sans"/>
                <a:ea typeface="Open Sans"/>
                <a:cs typeface="Open Sans"/>
                <a:sym typeface="Open Sans"/>
              </a:rPr>
              <a:t> </a:t>
            </a:r>
            <a:r>
              <a:rPr lang="lv-LV" sz="2600" dirty="0">
                <a:solidFill>
                  <a:srgbClr val="000000"/>
                </a:solidFill>
                <a:latin typeface="Open Sans"/>
                <a:ea typeface="Open Sans"/>
                <a:cs typeface="Open Sans"/>
                <a:sym typeface="Open Sans"/>
              </a:rPr>
              <a:t>26.marts</a:t>
            </a:r>
            <a:endParaRPr lang="en-US" sz="2600" dirty="0">
              <a:solidFill>
                <a:srgbClr val="000000"/>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9EAE0"/>
        </a:solidFill>
        <a:effectLst/>
      </p:bgPr>
    </p:bg>
    <p:spTree>
      <p:nvGrpSpPr>
        <p:cNvPr id="1" name=""/>
        <p:cNvGrpSpPr/>
        <p:nvPr/>
      </p:nvGrpSpPr>
      <p:grpSpPr>
        <a:xfrm>
          <a:off x="0" y="0"/>
          <a:ext cx="0" cy="0"/>
          <a:chOff x="0" y="0"/>
          <a:chExt cx="0" cy="0"/>
        </a:xfrm>
      </p:grpSpPr>
      <p:sp>
        <p:nvSpPr>
          <p:cNvPr id="2" name="Freeform 2"/>
          <p:cNvSpPr/>
          <p:nvPr/>
        </p:nvSpPr>
        <p:spPr>
          <a:xfrm>
            <a:off x="5601972" y="2528316"/>
            <a:ext cx="7084057" cy="7084057"/>
          </a:xfrm>
          <a:custGeom>
            <a:avLst/>
            <a:gdLst/>
            <a:ahLst/>
            <a:cxnLst/>
            <a:rect l="l" t="t" r="r" b="b"/>
            <a:pathLst>
              <a:path w="7084057" h="7084057">
                <a:moveTo>
                  <a:pt x="0" y="0"/>
                </a:moveTo>
                <a:lnTo>
                  <a:pt x="7084056" y="0"/>
                </a:lnTo>
                <a:lnTo>
                  <a:pt x="7084056" y="7084057"/>
                </a:lnTo>
                <a:lnTo>
                  <a:pt x="0" y="7084057"/>
                </a:lnTo>
                <a:lnTo>
                  <a:pt x="0" y="0"/>
                </a:lnTo>
                <a:close/>
              </a:path>
            </a:pathLst>
          </a:custGeom>
          <a:blipFill>
            <a:blip r:embed="rId2"/>
            <a:stretch>
              <a:fillRect r="-14942" b="-72413"/>
            </a:stretch>
          </a:blipFill>
        </p:spPr>
      </p:sp>
      <p:grpSp>
        <p:nvGrpSpPr>
          <p:cNvPr id="3" name="Group 3"/>
          <p:cNvGrpSpPr>
            <a:grpSpLocks noChangeAspect="1"/>
          </p:cNvGrpSpPr>
          <p:nvPr/>
        </p:nvGrpSpPr>
        <p:grpSpPr>
          <a:xfrm rot="5400000">
            <a:off x="8698858" y="5061779"/>
            <a:ext cx="461114" cy="2017131"/>
            <a:chOff x="0" y="0"/>
            <a:chExt cx="341884" cy="1495552"/>
          </a:xfrm>
        </p:grpSpPr>
        <p:sp>
          <p:nvSpPr>
            <p:cNvPr id="4" name="Freeform 4"/>
            <p:cNvSpPr/>
            <p:nvPr/>
          </p:nvSpPr>
          <p:spPr>
            <a:xfrm>
              <a:off x="101600" y="1294892"/>
              <a:ext cx="176784" cy="137160"/>
            </a:xfrm>
            <a:custGeom>
              <a:avLst/>
              <a:gdLst/>
              <a:ahLst/>
              <a:cxnLst/>
              <a:rect l="l" t="t" r="r" b="b"/>
              <a:pathLst>
                <a:path w="176784" h="137160">
                  <a:moveTo>
                    <a:pt x="176784" y="67056"/>
                  </a:moveTo>
                  <a:cubicBezTo>
                    <a:pt x="176784" y="24384"/>
                    <a:pt x="155448" y="0"/>
                    <a:pt x="123444" y="0"/>
                  </a:cubicBezTo>
                  <a:cubicBezTo>
                    <a:pt x="96012" y="0"/>
                    <a:pt x="82296" y="18288"/>
                    <a:pt x="76200" y="45720"/>
                  </a:cubicBezTo>
                  <a:lnTo>
                    <a:pt x="67056" y="79248"/>
                  </a:lnTo>
                  <a:cubicBezTo>
                    <a:pt x="64008" y="91440"/>
                    <a:pt x="57912" y="99060"/>
                    <a:pt x="48768" y="99060"/>
                  </a:cubicBezTo>
                  <a:cubicBezTo>
                    <a:pt x="36576" y="99060"/>
                    <a:pt x="28956" y="88392"/>
                    <a:pt x="28956" y="70104"/>
                  </a:cubicBezTo>
                  <a:cubicBezTo>
                    <a:pt x="28956" y="51816"/>
                    <a:pt x="38100" y="38100"/>
                    <a:pt x="54864" y="36576"/>
                  </a:cubicBezTo>
                  <a:lnTo>
                    <a:pt x="54864" y="1524"/>
                  </a:lnTo>
                  <a:cubicBezTo>
                    <a:pt x="21336" y="4572"/>
                    <a:pt x="0" y="30480"/>
                    <a:pt x="0" y="70104"/>
                  </a:cubicBezTo>
                  <a:cubicBezTo>
                    <a:pt x="0" y="114300"/>
                    <a:pt x="25908" y="132588"/>
                    <a:pt x="51816" y="132588"/>
                  </a:cubicBezTo>
                  <a:cubicBezTo>
                    <a:pt x="76200" y="132588"/>
                    <a:pt x="91440" y="118872"/>
                    <a:pt x="99060" y="92964"/>
                  </a:cubicBezTo>
                  <a:lnTo>
                    <a:pt x="106680" y="60960"/>
                  </a:lnTo>
                  <a:cubicBezTo>
                    <a:pt x="109728" y="45720"/>
                    <a:pt x="114300" y="35052"/>
                    <a:pt x="126492" y="35052"/>
                  </a:cubicBezTo>
                  <a:cubicBezTo>
                    <a:pt x="140208" y="35052"/>
                    <a:pt x="147828" y="47244"/>
                    <a:pt x="147828" y="67056"/>
                  </a:cubicBezTo>
                  <a:cubicBezTo>
                    <a:pt x="147828" y="88392"/>
                    <a:pt x="137160" y="102108"/>
                    <a:pt x="118872" y="103632"/>
                  </a:cubicBezTo>
                  <a:lnTo>
                    <a:pt x="118872" y="137160"/>
                  </a:lnTo>
                  <a:cubicBezTo>
                    <a:pt x="155448" y="135636"/>
                    <a:pt x="176784" y="108204"/>
                    <a:pt x="176784" y="67056"/>
                  </a:cubicBezTo>
                  <a:close/>
                </a:path>
              </a:pathLst>
            </a:custGeom>
            <a:solidFill>
              <a:srgbClr val="3C2B7C"/>
            </a:solidFill>
          </p:spPr>
        </p:sp>
        <p:sp>
          <p:nvSpPr>
            <p:cNvPr id="5" name="Freeform 5"/>
            <p:cNvSpPr/>
            <p:nvPr/>
          </p:nvSpPr>
          <p:spPr>
            <a:xfrm>
              <a:off x="104648" y="1119632"/>
              <a:ext cx="169164" cy="158496"/>
            </a:xfrm>
            <a:custGeom>
              <a:avLst/>
              <a:gdLst/>
              <a:ahLst/>
              <a:cxnLst/>
              <a:rect l="l" t="t" r="r" b="b"/>
              <a:pathLst>
                <a:path w="169164" h="158496">
                  <a:moveTo>
                    <a:pt x="169164" y="0"/>
                  </a:moveTo>
                  <a:lnTo>
                    <a:pt x="0" y="57912"/>
                  </a:lnTo>
                  <a:lnTo>
                    <a:pt x="0" y="99060"/>
                  </a:lnTo>
                  <a:lnTo>
                    <a:pt x="169164" y="158496"/>
                  </a:lnTo>
                  <a:lnTo>
                    <a:pt x="169164" y="121920"/>
                  </a:lnTo>
                  <a:lnTo>
                    <a:pt x="134112" y="109728"/>
                  </a:lnTo>
                  <a:lnTo>
                    <a:pt x="134112" y="48768"/>
                  </a:lnTo>
                  <a:lnTo>
                    <a:pt x="169164" y="38100"/>
                  </a:lnTo>
                  <a:close/>
                  <a:moveTo>
                    <a:pt x="83820" y="94488"/>
                  </a:moveTo>
                  <a:lnTo>
                    <a:pt x="35052" y="79248"/>
                  </a:lnTo>
                  <a:lnTo>
                    <a:pt x="83820" y="65532"/>
                  </a:lnTo>
                  <a:lnTo>
                    <a:pt x="105156" y="57912"/>
                  </a:lnTo>
                  <a:lnTo>
                    <a:pt x="105156" y="100584"/>
                  </a:lnTo>
                  <a:close/>
                </a:path>
              </a:pathLst>
            </a:custGeom>
            <a:solidFill>
              <a:srgbClr val="3C2B7C"/>
            </a:solidFill>
          </p:spPr>
        </p:sp>
        <p:sp>
          <p:nvSpPr>
            <p:cNvPr id="6" name="Freeform 6"/>
            <p:cNvSpPr/>
            <p:nvPr/>
          </p:nvSpPr>
          <p:spPr>
            <a:xfrm>
              <a:off x="104648" y="955040"/>
              <a:ext cx="167640" cy="143256"/>
            </a:xfrm>
            <a:custGeom>
              <a:avLst/>
              <a:gdLst/>
              <a:ahLst/>
              <a:cxnLst/>
              <a:rect l="l" t="t" r="r" b="b"/>
              <a:pathLst>
                <a:path w="167640" h="143256">
                  <a:moveTo>
                    <a:pt x="0" y="88392"/>
                  </a:moveTo>
                  <a:lnTo>
                    <a:pt x="0" y="143256"/>
                  </a:lnTo>
                  <a:lnTo>
                    <a:pt x="167640" y="143256"/>
                  </a:lnTo>
                  <a:lnTo>
                    <a:pt x="167640" y="83820"/>
                  </a:lnTo>
                  <a:cubicBezTo>
                    <a:pt x="167640" y="25908"/>
                    <a:pt x="134112" y="0"/>
                    <a:pt x="83820" y="0"/>
                  </a:cubicBezTo>
                  <a:cubicBezTo>
                    <a:pt x="32004" y="0"/>
                    <a:pt x="0" y="24384"/>
                    <a:pt x="0" y="88392"/>
                  </a:cubicBezTo>
                  <a:close/>
                  <a:moveTo>
                    <a:pt x="140208" y="108204"/>
                  </a:moveTo>
                  <a:lnTo>
                    <a:pt x="27432" y="108204"/>
                  </a:lnTo>
                  <a:lnTo>
                    <a:pt x="27432" y="91440"/>
                  </a:lnTo>
                  <a:cubicBezTo>
                    <a:pt x="27432" y="47244"/>
                    <a:pt x="47244" y="35052"/>
                    <a:pt x="83820" y="35052"/>
                  </a:cubicBezTo>
                  <a:cubicBezTo>
                    <a:pt x="121920" y="35052"/>
                    <a:pt x="140208" y="48768"/>
                    <a:pt x="140208" y="86868"/>
                  </a:cubicBezTo>
                  <a:close/>
                </a:path>
              </a:pathLst>
            </a:custGeom>
            <a:solidFill>
              <a:srgbClr val="3C2B7C"/>
            </a:solidFill>
          </p:spPr>
        </p:sp>
        <p:sp>
          <p:nvSpPr>
            <p:cNvPr id="7" name="Freeform 7"/>
            <p:cNvSpPr/>
            <p:nvPr/>
          </p:nvSpPr>
          <p:spPr>
            <a:xfrm>
              <a:off x="104648" y="782828"/>
              <a:ext cx="169164" cy="160020"/>
            </a:xfrm>
            <a:custGeom>
              <a:avLst/>
              <a:gdLst/>
              <a:ahLst/>
              <a:cxnLst/>
              <a:rect l="l" t="t" r="r" b="b"/>
              <a:pathLst>
                <a:path w="169164" h="160020">
                  <a:moveTo>
                    <a:pt x="169164" y="0"/>
                  </a:moveTo>
                  <a:lnTo>
                    <a:pt x="0" y="59436"/>
                  </a:lnTo>
                  <a:lnTo>
                    <a:pt x="0" y="99060"/>
                  </a:lnTo>
                  <a:lnTo>
                    <a:pt x="169164" y="160020"/>
                  </a:lnTo>
                  <a:lnTo>
                    <a:pt x="169164" y="121920"/>
                  </a:lnTo>
                  <a:lnTo>
                    <a:pt x="134112" y="111252"/>
                  </a:lnTo>
                  <a:lnTo>
                    <a:pt x="134112" y="48768"/>
                  </a:lnTo>
                  <a:lnTo>
                    <a:pt x="169164" y="38100"/>
                  </a:lnTo>
                  <a:close/>
                  <a:moveTo>
                    <a:pt x="83820" y="94488"/>
                  </a:moveTo>
                  <a:lnTo>
                    <a:pt x="35052" y="79248"/>
                  </a:lnTo>
                  <a:lnTo>
                    <a:pt x="83820" y="65532"/>
                  </a:lnTo>
                  <a:lnTo>
                    <a:pt x="105156" y="57912"/>
                  </a:lnTo>
                  <a:lnTo>
                    <a:pt x="105156" y="100584"/>
                  </a:lnTo>
                  <a:close/>
                </a:path>
              </a:pathLst>
            </a:custGeom>
            <a:solidFill>
              <a:srgbClr val="3C2B7C"/>
            </a:solidFill>
          </p:spPr>
        </p:sp>
        <p:sp>
          <p:nvSpPr>
            <p:cNvPr id="8" name="Freeform 8"/>
            <p:cNvSpPr/>
            <p:nvPr/>
          </p:nvSpPr>
          <p:spPr>
            <a:xfrm>
              <a:off x="104648" y="630428"/>
              <a:ext cx="169164" cy="131064"/>
            </a:xfrm>
            <a:custGeom>
              <a:avLst/>
              <a:gdLst/>
              <a:ahLst/>
              <a:cxnLst/>
              <a:rect l="l" t="t" r="r" b="b"/>
              <a:pathLst>
                <a:path w="169164" h="131064">
                  <a:moveTo>
                    <a:pt x="86868" y="32004"/>
                  </a:moveTo>
                  <a:cubicBezTo>
                    <a:pt x="82296" y="10668"/>
                    <a:pt x="67056" y="0"/>
                    <a:pt x="45720" y="0"/>
                  </a:cubicBezTo>
                  <a:cubicBezTo>
                    <a:pt x="21336" y="0"/>
                    <a:pt x="0" y="12192"/>
                    <a:pt x="0" y="53340"/>
                  </a:cubicBezTo>
                  <a:lnTo>
                    <a:pt x="0" y="131064"/>
                  </a:lnTo>
                  <a:lnTo>
                    <a:pt x="169164" y="131064"/>
                  </a:lnTo>
                  <a:lnTo>
                    <a:pt x="169164" y="96012"/>
                  </a:lnTo>
                  <a:lnTo>
                    <a:pt x="103632" y="96012"/>
                  </a:lnTo>
                  <a:lnTo>
                    <a:pt x="103632" y="65532"/>
                  </a:lnTo>
                  <a:cubicBezTo>
                    <a:pt x="103632" y="47244"/>
                    <a:pt x="111252" y="41148"/>
                    <a:pt x="124968" y="39624"/>
                  </a:cubicBezTo>
                  <a:lnTo>
                    <a:pt x="169164" y="35052"/>
                  </a:lnTo>
                  <a:lnTo>
                    <a:pt x="169164" y="0"/>
                  </a:lnTo>
                  <a:lnTo>
                    <a:pt x="114300" y="6096"/>
                  </a:lnTo>
                  <a:cubicBezTo>
                    <a:pt x="103632" y="7620"/>
                    <a:pt x="91440" y="12192"/>
                    <a:pt x="86868" y="32004"/>
                  </a:cubicBezTo>
                  <a:close/>
                  <a:moveTo>
                    <a:pt x="28956" y="96012"/>
                  </a:moveTo>
                  <a:lnTo>
                    <a:pt x="28956" y="57912"/>
                  </a:lnTo>
                  <a:cubicBezTo>
                    <a:pt x="28956" y="41148"/>
                    <a:pt x="38100" y="33528"/>
                    <a:pt x="50292" y="33528"/>
                  </a:cubicBezTo>
                  <a:cubicBezTo>
                    <a:pt x="64008" y="33528"/>
                    <a:pt x="74676" y="41148"/>
                    <a:pt x="74676" y="62484"/>
                  </a:cubicBezTo>
                  <a:lnTo>
                    <a:pt x="74676" y="96012"/>
                  </a:lnTo>
                  <a:close/>
                </a:path>
              </a:pathLst>
            </a:custGeom>
            <a:solidFill>
              <a:srgbClr val="3C2B7C"/>
            </a:solidFill>
          </p:spPr>
        </p:sp>
        <p:sp>
          <p:nvSpPr>
            <p:cNvPr id="9" name="Freeform 9"/>
            <p:cNvSpPr/>
            <p:nvPr/>
          </p:nvSpPr>
          <p:spPr>
            <a:xfrm>
              <a:off x="104648" y="465836"/>
              <a:ext cx="167640" cy="135636"/>
            </a:xfrm>
            <a:custGeom>
              <a:avLst/>
              <a:gdLst/>
              <a:ahLst/>
              <a:cxnLst/>
              <a:rect l="l" t="t" r="r" b="b"/>
              <a:pathLst>
                <a:path w="167640" h="135636">
                  <a:moveTo>
                    <a:pt x="77724" y="33528"/>
                  </a:moveTo>
                  <a:cubicBezTo>
                    <a:pt x="71628" y="15240"/>
                    <a:pt x="59436" y="4572"/>
                    <a:pt x="41148" y="4572"/>
                  </a:cubicBezTo>
                  <a:cubicBezTo>
                    <a:pt x="15240" y="4572"/>
                    <a:pt x="0" y="25908"/>
                    <a:pt x="0" y="56388"/>
                  </a:cubicBezTo>
                  <a:lnTo>
                    <a:pt x="0" y="135636"/>
                  </a:lnTo>
                  <a:lnTo>
                    <a:pt x="167640" y="135636"/>
                  </a:lnTo>
                  <a:lnTo>
                    <a:pt x="167640" y="56388"/>
                  </a:lnTo>
                  <a:cubicBezTo>
                    <a:pt x="167640" y="18288"/>
                    <a:pt x="146304" y="0"/>
                    <a:pt x="118872" y="0"/>
                  </a:cubicBezTo>
                  <a:cubicBezTo>
                    <a:pt x="100584" y="0"/>
                    <a:pt x="83820" y="9144"/>
                    <a:pt x="77724" y="33528"/>
                  </a:cubicBezTo>
                  <a:close/>
                  <a:moveTo>
                    <a:pt x="27432" y="62484"/>
                  </a:moveTo>
                  <a:cubicBezTo>
                    <a:pt x="27432" y="47244"/>
                    <a:pt x="35052" y="39624"/>
                    <a:pt x="45720" y="39624"/>
                  </a:cubicBezTo>
                  <a:cubicBezTo>
                    <a:pt x="56388" y="39624"/>
                    <a:pt x="65532" y="47244"/>
                    <a:pt x="65532" y="64008"/>
                  </a:cubicBezTo>
                  <a:lnTo>
                    <a:pt x="65532" y="100584"/>
                  </a:lnTo>
                  <a:lnTo>
                    <a:pt x="27432" y="100584"/>
                  </a:lnTo>
                  <a:close/>
                  <a:moveTo>
                    <a:pt x="140208" y="100584"/>
                  </a:moveTo>
                  <a:lnTo>
                    <a:pt x="94488" y="100584"/>
                  </a:lnTo>
                  <a:lnTo>
                    <a:pt x="94488" y="60960"/>
                  </a:lnTo>
                  <a:cubicBezTo>
                    <a:pt x="94488" y="44196"/>
                    <a:pt x="102108" y="35052"/>
                    <a:pt x="115824" y="35052"/>
                  </a:cubicBezTo>
                  <a:cubicBezTo>
                    <a:pt x="129540" y="35052"/>
                    <a:pt x="140208" y="42672"/>
                    <a:pt x="140208" y="62484"/>
                  </a:cubicBezTo>
                  <a:close/>
                </a:path>
              </a:pathLst>
            </a:custGeom>
            <a:solidFill>
              <a:srgbClr val="3C2B7C"/>
            </a:solidFill>
          </p:spPr>
        </p:sp>
        <p:sp>
          <p:nvSpPr>
            <p:cNvPr id="10" name="Freeform 10"/>
            <p:cNvSpPr/>
            <p:nvPr/>
          </p:nvSpPr>
          <p:spPr>
            <a:xfrm>
              <a:off x="63500" y="380492"/>
              <a:ext cx="210312" cy="85344"/>
            </a:xfrm>
            <a:custGeom>
              <a:avLst/>
              <a:gdLst/>
              <a:ahLst/>
              <a:cxnLst/>
              <a:rect l="l" t="t" r="r" b="b"/>
              <a:pathLst>
                <a:path w="210312" h="85344">
                  <a:moveTo>
                    <a:pt x="24384" y="0"/>
                  </a:moveTo>
                  <a:lnTo>
                    <a:pt x="0" y="0"/>
                  </a:lnTo>
                  <a:lnTo>
                    <a:pt x="0" y="85344"/>
                  </a:lnTo>
                  <a:lnTo>
                    <a:pt x="24384" y="85344"/>
                  </a:lnTo>
                  <a:close/>
                  <a:moveTo>
                    <a:pt x="210312" y="24384"/>
                  </a:moveTo>
                  <a:lnTo>
                    <a:pt x="41148" y="24384"/>
                  </a:lnTo>
                  <a:lnTo>
                    <a:pt x="41148" y="59436"/>
                  </a:lnTo>
                  <a:lnTo>
                    <a:pt x="210312" y="59436"/>
                  </a:lnTo>
                  <a:close/>
                </a:path>
              </a:pathLst>
            </a:custGeom>
            <a:solidFill>
              <a:srgbClr val="3C2B7C"/>
            </a:solidFill>
          </p:spPr>
        </p:sp>
        <p:sp>
          <p:nvSpPr>
            <p:cNvPr id="11" name="Freeform 11"/>
            <p:cNvSpPr/>
            <p:nvPr/>
          </p:nvSpPr>
          <p:spPr>
            <a:xfrm>
              <a:off x="104648" y="238760"/>
              <a:ext cx="167640" cy="135636"/>
            </a:xfrm>
            <a:custGeom>
              <a:avLst/>
              <a:gdLst/>
              <a:ahLst/>
              <a:cxnLst/>
              <a:rect l="l" t="t" r="r" b="b"/>
              <a:pathLst>
                <a:path w="167640" h="135636">
                  <a:moveTo>
                    <a:pt x="77724" y="33528"/>
                  </a:moveTo>
                  <a:cubicBezTo>
                    <a:pt x="71628" y="15240"/>
                    <a:pt x="59436" y="6096"/>
                    <a:pt x="41148" y="6096"/>
                  </a:cubicBezTo>
                  <a:cubicBezTo>
                    <a:pt x="15240" y="6096"/>
                    <a:pt x="0" y="25908"/>
                    <a:pt x="0" y="56388"/>
                  </a:cubicBezTo>
                  <a:lnTo>
                    <a:pt x="0" y="135636"/>
                  </a:lnTo>
                  <a:lnTo>
                    <a:pt x="167640" y="135636"/>
                  </a:lnTo>
                  <a:lnTo>
                    <a:pt x="167640" y="56388"/>
                  </a:lnTo>
                  <a:cubicBezTo>
                    <a:pt x="167640" y="18288"/>
                    <a:pt x="146304" y="0"/>
                    <a:pt x="118872" y="0"/>
                  </a:cubicBezTo>
                  <a:cubicBezTo>
                    <a:pt x="100584" y="0"/>
                    <a:pt x="83820" y="9144"/>
                    <a:pt x="77724" y="33528"/>
                  </a:cubicBezTo>
                  <a:close/>
                  <a:moveTo>
                    <a:pt x="27432" y="62484"/>
                  </a:moveTo>
                  <a:cubicBezTo>
                    <a:pt x="27432" y="47244"/>
                    <a:pt x="35052" y="39624"/>
                    <a:pt x="45720" y="39624"/>
                  </a:cubicBezTo>
                  <a:cubicBezTo>
                    <a:pt x="56388" y="39624"/>
                    <a:pt x="65532" y="47244"/>
                    <a:pt x="65532" y="64008"/>
                  </a:cubicBezTo>
                  <a:lnTo>
                    <a:pt x="65532" y="100584"/>
                  </a:lnTo>
                  <a:lnTo>
                    <a:pt x="27432" y="100584"/>
                  </a:lnTo>
                  <a:close/>
                  <a:moveTo>
                    <a:pt x="140208" y="100584"/>
                  </a:moveTo>
                  <a:lnTo>
                    <a:pt x="94488" y="100584"/>
                  </a:lnTo>
                  <a:lnTo>
                    <a:pt x="94488" y="60960"/>
                  </a:lnTo>
                  <a:cubicBezTo>
                    <a:pt x="94488" y="44196"/>
                    <a:pt x="102108" y="35052"/>
                    <a:pt x="115824" y="35052"/>
                  </a:cubicBezTo>
                  <a:cubicBezTo>
                    <a:pt x="129540" y="35052"/>
                    <a:pt x="140208" y="42672"/>
                    <a:pt x="140208" y="62484"/>
                  </a:cubicBezTo>
                  <a:close/>
                </a:path>
              </a:pathLst>
            </a:custGeom>
            <a:solidFill>
              <a:srgbClr val="3C2B7C"/>
            </a:solidFill>
          </p:spPr>
        </p:sp>
        <p:sp>
          <p:nvSpPr>
            <p:cNvPr id="12" name="Freeform 12"/>
            <p:cNvSpPr/>
            <p:nvPr/>
          </p:nvSpPr>
          <p:spPr>
            <a:xfrm>
              <a:off x="104648" y="63500"/>
              <a:ext cx="169164" cy="160020"/>
            </a:xfrm>
            <a:custGeom>
              <a:avLst/>
              <a:gdLst/>
              <a:ahLst/>
              <a:cxnLst/>
              <a:rect l="l" t="t" r="r" b="b"/>
              <a:pathLst>
                <a:path w="169164" h="160020">
                  <a:moveTo>
                    <a:pt x="169164" y="0"/>
                  </a:moveTo>
                  <a:lnTo>
                    <a:pt x="0" y="59436"/>
                  </a:lnTo>
                  <a:lnTo>
                    <a:pt x="0" y="99060"/>
                  </a:lnTo>
                  <a:lnTo>
                    <a:pt x="169164" y="160020"/>
                  </a:lnTo>
                  <a:lnTo>
                    <a:pt x="169164" y="121920"/>
                  </a:lnTo>
                  <a:lnTo>
                    <a:pt x="134112" y="111252"/>
                  </a:lnTo>
                  <a:lnTo>
                    <a:pt x="134112" y="48768"/>
                  </a:lnTo>
                  <a:lnTo>
                    <a:pt x="169164" y="38100"/>
                  </a:lnTo>
                  <a:close/>
                  <a:moveTo>
                    <a:pt x="83820" y="94488"/>
                  </a:moveTo>
                  <a:lnTo>
                    <a:pt x="35052" y="79248"/>
                  </a:lnTo>
                  <a:lnTo>
                    <a:pt x="83820" y="65532"/>
                  </a:lnTo>
                  <a:lnTo>
                    <a:pt x="105156" y="57912"/>
                  </a:lnTo>
                  <a:lnTo>
                    <a:pt x="105156" y="100584"/>
                  </a:lnTo>
                  <a:close/>
                </a:path>
              </a:pathLst>
            </a:custGeom>
            <a:solidFill>
              <a:srgbClr val="3C2B7C"/>
            </a:solidFill>
          </p:spPr>
        </p:sp>
      </p:grpSp>
      <p:sp>
        <p:nvSpPr>
          <p:cNvPr id="13" name="TextBox 13"/>
          <p:cNvSpPr txBox="1"/>
          <p:nvPr/>
        </p:nvSpPr>
        <p:spPr>
          <a:xfrm>
            <a:off x="2902367" y="565888"/>
            <a:ext cx="15436687" cy="504801"/>
          </a:xfrm>
          <a:prstGeom prst="rect">
            <a:avLst/>
          </a:prstGeom>
        </p:spPr>
        <p:txBody>
          <a:bodyPr lIns="0" tIns="0" rIns="0" bIns="0" rtlCol="0" anchor="t">
            <a:spAutoFit/>
          </a:bodyPr>
          <a:lstStyle/>
          <a:p>
            <a:pPr marL="0" lvl="0" indent="0" algn="l">
              <a:lnSpc>
                <a:spcPts val="4198"/>
              </a:lnSpc>
              <a:spcBef>
                <a:spcPct val="0"/>
              </a:spcBef>
            </a:pPr>
            <a:r>
              <a:rPr lang="en-US" sz="2999" b="1" u="none" strike="noStrike" spc="-58">
                <a:solidFill>
                  <a:srgbClr val="3C2B7C"/>
                </a:solidFill>
                <a:latin typeface="Gotham Bold"/>
                <a:ea typeface="Gotham Bold"/>
                <a:cs typeface="Gotham Bold"/>
                <a:sym typeface="Gotham Bold"/>
              </a:rPr>
              <a:t>projekts “Atbalsta instrumenti vardarbības ģimenē mazināšanai”</a:t>
            </a:r>
          </a:p>
        </p:txBody>
      </p:sp>
      <p:sp>
        <p:nvSpPr>
          <p:cNvPr id="14" name="Freeform 14"/>
          <p:cNvSpPr/>
          <p:nvPr/>
        </p:nvSpPr>
        <p:spPr>
          <a:xfrm rot="5400000">
            <a:off x="604320" y="-604320"/>
            <a:ext cx="1693727" cy="2902367"/>
          </a:xfrm>
          <a:custGeom>
            <a:avLst/>
            <a:gdLst/>
            <a:ahLst/>
            <a:cxnLst/>
            <a:rect l="l" t="t" r="r" b="b"/>
            <a:pathLst>
              <a:path w="1693727" h="2902367">
                <a:moveTo>
                  <a:pt x="0" y="0"/>
                </a:moveTo>
                <a:lnTo>
                  <a:pt x="1693727" y="0"/>
                </a:lnTo>
                <a:lnTo>
                  <a:pt x="1693727" y="2902367"/>
                </a:lnTo>
                <a:lnTo>
                  <a:pt x="0" y="2902367"/>
                </a:lnTo>
                <a:lnTo>
                  <a:pt x="0" y="0"/>
                </a:lnTo>
                <a:close/>
              </a:path>
            </a:pathLst>
          </a:custGeom>
          <a:blipFill>
            <a:blip r:embed="rId3"/>
            <a:stretch>
              <a:fillRect t="-70" b="-70"/>
            </a:stretch>
          </a:blipFill>
        </p:spPr>
      </p:sp>
      <p:sp>
        <p:nvSpPr>
          <p:cNvPr id="15" name="TextBox 15"/>
          <p:cNvSpPr txBox="1"/>
          <p:nvPr/>
        </p:nvSpPr>
        <p:spPr>
          <a:xfrm>
            <a:off x="6048873" y="6744501"/>
            <a:ext cx="1871977" cy="530834"/>
          </a:xfrm>
          <a:prstGeom prst="rect">
            <a:avLst/>
          </a:prstGeom>
        </p:spPr>
        <p:txBody>
          <a:bodyPr lIns="0" tIns="0" rIns="0" bIns="0" rtlCol="0" anchor="t">
            <a:spAutoFit/>
          </a:bodyPr>
          <a:lstStyle/>
          <a:p>
            <a:pPr algn="ctr">
              <a:lnSpc>
                <a:spcPts val="4339"/>
              </a:lnSpc>
              <a:spcBef>
                <a:spcPct val="0"/>
              </a:spcBef>
            </a:pPr>
            <a:r>
              <a:rPr lang="en-US" sz="3099" b="1" spc="-60">
                <a:solidFill>
                  <a:srgbClr val="3C2B7C"/>
                </a:solidFill>
                <a:latin typeface="Gotham Bold"/>
                <a:ea typeface="Gotham Bold"/>
                <a:cs typeface="Gotham Bold"/>
                <a:sym typeface="Gotham Bold"/>
              </a:rPr>
              <a:t>BĒRNS</a:t>
            </a:r>
          </a:p>
        </p:txBody>
      </p:sp>
      <p:sp>
        <p:nvSpPr>
          <p:cNvPr id="16" name="TextBox 16"/>
          <p:cNvSpPr txBox="1"/>
          <p:nvPr/>
        </p:nvSpPr>
        <p:spPr>
          <a:xfrm>
            <a:off x="1627082" y="6986106"/>
            <a:ext cx="3745906" cy="1581150"/>
          </a:xfrm>
          <a:prstGeom prst="rect">
            <a:avLst/>
          </a:prstGeom>
        </p:spPr>
        <p:txBody>
          <a:bodyPr lIns="0" tIns="0" rIns="0" bIns="0" rtlCol="0" anchor="t">
            <a:spAutoFit/>
          </a:bodyPr>
          <a:lstStyle/>
          <a:p>
            <a:pPr algn="ctr">
              <a:lnSpc>
                <a:spcPts val="4200"/>
              </a:lnSpc>
            </a:pPr>
            <a:r>
              <a:rPr lang="en-US" sz="3000">
                <a:solidFill>
                  <a:srgbClr val="3C2B7C"/>
                </a:solidFill>
                <a:latin typeface="Open Sans"/>
                <a:ea typeface="Open Sans"/>
                <a:cs typeface="Open Sans"/>
                <a:sym typeface="Open Sans"/>
              </a:rPr>
              <a:t>jauni pakalpojumi un interaktīvas nodarbības</a:t>
            </a:r>
          </a:p>
        </p:txBody>
      </p:sp>
      <p:sp>
        <p:nvSpPr>
          <p:cNvPr id="17" name="TextBox 17"/>
          <p:cNvSpPr txBox="1"/>
          <p:nvPr/>
        </p:nvSpPr>
        <p:spPr>
          <a:xfrm>
            <a:off x="1286080" y="6439830"/>
            <a:ext cx="4203874" cy="514349"/>
          </a:xfrm>
          <a:prstGeom prst="rect">
            <a:avLst/>
          </a:prstGeom>
        </p:spPr>
        <p:txBody>
          <a:bodyPr lIns="0" tIns="0" rIns="0" bIns="0" rtlCol="0" anchor="t">
            <a:spAutoFit/>
          </a:bodyPr>
          <a:lstStyle/>
          <a:p>
            <a:pPr algn="ctr">
              <a:lnSpc>
                <a:spcPts val="4200"/>
              </a:lnSpc>
            </a:pPr>
            <a:r>
              <a:rPr lang="en-US" sz="3000" b="1">
                <a:solidFill>
                  <a:srgbClr val="3C2B7C"/>
                </a:solidFill>
                <a:latin typeface="Open Sans Bold"/>
                <a:ea typeface="Open Sans Bold"/>
                <a:cs typeface="Open Sans Bold"/>
                <a:sym typeface="Open Sans Bold"/>
              </a:rPr>
              <a:t>RESURSI UN ATBALSTS</a:t>
            </a:r>
          </a:p>
        </p:txBody>
      </p:sp>
      <p:sp>
        <p:nvSpPr>
          <p:cNvPr id="18" name="TextBox 18"/>
          <p:cNvSpPr txBox="1"/>
          <p:nvPr/>
        </p:nvSpPr>
        <p:spPr>
          <a:xfrm>
            <a:off x="7449329" y="3463848"/>
            <a:ext cx="2679381" cy="530834"/>
          </a:xfrm>
          <a:prstGeom prst="rect">
            <a:avLst/>
          </a:prstGeom>
        </p:spPr>
        <p:txBody>
          <a:bodyPr lIns="0" tIns="0" rIns="0" bIns="0" rtlCol="0" anchor="t">
            <a:spAutoFit/>
          </a:bodyPr>
          <a:lstStyle/>
          <a:p>
            <a:pPr algn="ctr">
              <a:lnSpc>
                <a:spcPts val="4339"/>
              </a:lnSpc>
              <a:spcBef>
                <a:spcPct val="0"/>
              </a:spcBef>
            </a:pPr>
            <a:r>
              <a:rPr lang="en-US" sz="3099" b="1" spc="-60">
                <a:solidFill>
                  <a:srgbClr val="3C2B7C"/>
                </a:solidFill>
                <a:latin typeface="Gotham Bold"/>
                <a:ea typeface="Gotham Bold"/>
                <a:cs typeface="Gotham Bold"/>
                <a:sym typeface="Gotham Bold"/>
              </a:rPr>
              <a:t>SPECIĀLISTI</a:t>
            </a:r>
          </a:p>
        </p:txBody>
      </p:sp>
      <p:sp>
        <p:nvSpPr>
          <p:cNvPr id="19" name="TextBox 19"/>
          <p:cNvSpPr txBox="1"/>
          <p:nvPr/>
        </p:nvSpPr>
        <p:spPr>
          <a:xfrm>
            <a:off x="9937980" y="5655287"/>
            <a:ext cx="1871977" cy="1616710"/>
          </a:xfrm>
          <a:prstGeom prst="rect">
            <a:avLst/>
          </a:prstGeom>
        </p:spPr>
        <p:txBody>
          <a:bodyPr lIns="0" tIns="0" rIns="0" bIns="0" rtlCol="0" anchor="t">
            <a:spAutoFit/>
          </a:bodyPr>
          <a:lstStyle/>
          <a:p>
            <a:pPr algn="ctr">
              <a:lnSpc>
                <a:spcPts val="4338"/>
              </a:lnSpc>
            </a:pPr>
            <a:r>
              <a:rPr lang="en-US" sz="3099" b="1" spc="-58">
                <a:solidFill>
                  <a:srgbClr val="3C2B7C"/>
                </a:solidFill>
                <a:latin typeface="Gotham Bold"/>
                <a:ea typeface="Gotham Bold"/>
                <a:cs typeface="Gotham Bold"/>
                <a:sym typeface="Gotham Bold"/>
              </a:rPr>
              <a:t>VECĀKI</a:t>
            </a:r>
          </a:p>
          <a:p>
            <a:pPr algn="ctr">
              <a:lnSpc>
                <a:spcPts val="4338"/>
              </a:lnSpc>
            </a:pPr>
            <a:r>
              <a:rPr lang="en-US" sz="3099" b="1" spc="-58">
                <a:solidFill>
                  <a:srgbClr val="3C2B7C"/>
                </a:solidFill>
                <a:latin typeface="Gotham Bold"/>
                <a:ea typeface="Gotham Bold"/>
                <a:cs typeface="Gotham Bold"/>
                <a:sym typeface="Gotham Bold"/>
              </a:rPr>
              <a:t>ĢIMENE</a:t>
            </a:r>
          </a:p>
          <a:p>
            <a:pPr algn="ctr">
              <a:lnSpc>
                <a:spcPts val="4339"/>
              </a:lnSpc>
              <a:spcBef>
                <a:spcPct val="0"/>
              </a:spcBef>
            </a:pPr>
            <a:r>
              <a:rPr lang="en-US" sz="3099" b="1" spc="-60">
                <a:solidFill>
                  <a:srgbClr val="3C2B7C"/>
                </a:solidFill>
                <a:latin typeface="Gotham Bold"/>
                <a:ea typeface="Gotham Bold"/>
                <a:cs typeface="Gotham Bold"/>
                <a:sym typeface="Gotham Bold"/>
              </a:rPr>
              <a:t>VIDE</a:t>
            </a:r>
          </a:p>
        </p:txBody>
      </p:sp>
      <p:sp>
        <p:nvSpPr>
          <p:cNvPr id="20" name="TextBox 20"/>
          <p:cNvSpPr txBox="1"/>
          <p:nvPr/>
        </p:nvSpPr>
        <p:spPr>
          <a:xfrm>
            <a:off x="12020013" y="6989586"/>
            <a:ext cx="4627290" cy="514349"/>
          </a:xfrm>
          <a:prstGeom prst="rect">
            <a:avLst/>
          </a:prstGeom>
        </p:spPr>
        <p:txBody>
          <a:bodyPr lIns="0" tIns="0" rIns="0" bIns="0" rtlCol="0" anchor="t">
            <a:spAutoFit/>
          </a:bodyPr>
          <a:lstStyle/>
          <a:p>
            <a:pPr algn="ctr">
              <a:lnSpc>
                <a:spcPts val="4200"/>
              </a:lnSpc>
            </a:pPr>
            <a:r>
              <a:rPr lang="en-US" sz="3000" b="1">
                <a:solidFill>
                  <a:srgbClr val="3C2B7C"/>
                </a:solidFill>
                <a:latin typeface="Open Sans Bold"/>
                <a:ea typeface="Open Sans Bold"/>
                <a:cs typeface="Open Sans Bold"/>
                <a:sym typeface="Open Sans Bold"/>
              </a:rPr>
              <a:t>PRASMJU STIPRINĀŠANA</a:t>
            </a:r>
          </a:p>
        </p:txBody>
      </p:sp>
      <p:sp>
        <p:nvSpPr>
          <p:cNvPr id="21" name="TextBox 21"/>
          <p:cNvSpPr txBox="1"/>
          <p:nvPr/>
        </p:nvSpPr>
        <p:spPr>
          <a:xfrm>
            <a:off x="12328117" y="7519506"/>
            <a:ext cx="3745906" cy="1047750"/>
          </a:xfrm>
          <a:prstGeom prst="rect">
            <a:avLst/>
          </a:prstGeom>
        </p:spPr>
        <p:txBody>
          <a:bodyPr lIns="0" tIns="0" rIns="0" bIns="0" rtlCol="0" anchor="t">
            <a:spAutoFit/>
          </a:bodyPr>
          <a:lstStyle/>
          <a:p>
            <a:pPr algn="ctr">
              <a:lnSpc>
                <a:spcPts val="4200"/>
              </a:lnSpc>
            </a:pPr>
            <a:r>
              <a:rPr lang="en-US" sz="3000">
                <a:solidFill>
                  <a:srgbClr val="3C2B7C"/>
                </a:solidFill>
                <a:latin typeface="Open Sans"/>
                <a:ea typeface="Open Sans"/>
                <a:cs typeface="Open Sans"/>
                <a:sym typeface="Open Sans"/>
              </a:rPr>
              <a:t>veselīgas vides veidošanai bērniem</a:t>
            </a:r>
          </a:p>
        </p:txBody>
      </p:sp>
      <p:sp>
        <p:nvSpPr>
          <p:cNvPr id="22" name="TextBox 22"/>
          <p:cNvSpPr txBox="1"/>
          <p:nvPr/>
        </p:nvSpPr>
        <p:spPr>
          <a:xfrm>
            <a:off x="11971885" y="1937767"/>
            <a:ext cx="4458370" cy="514349"/>
          </a:xfrm>
          <a:prstGeom prst="rect">
            <a:avLst/>
          </a:prstGeom>
        </p:spPr>
        <p:txBody>
          <a:bodyPr lIns="0" tIns="0" rIns="0" bIns="0" rtlCol="0" anchor="t">
            <a:spAutoFit/>
          </a:bodyPr>
          <a:lstStyle/>
          <a:p>
            <a:pPr algn="ctr">
              <a:lnSpc>
                <a:spcPts val="4200"/>
              </a:lnSpc>
            </a:pPr>
            <a:r>
              <a:rPr lang="en-US" sz="3000" b="1">
                <a:solidFill>
                  <a:srgbClr val="3C2B7C"/>
                </a:solidFill>
                <a:latin typeface="Open Sans Bold"/>
                <a:ea typeface="Open Sans Bold"/>
                <a:cs typeface="Open Sans Bold"/>
                <a:sym typeface="Open Sans Bold"/>
              </a:rPr>
              <a:t>KOMPETENČU CELŠANA</a:t>
            </a:r>
          </a:p>
        </p:txBody>
      </p:sp>
      <p:sp>
        <p:nvSpPr>
          <p:cNvPr id="23" name="TextBox 23"/>
          <p:cNvSpPr txBox="1"/>
          <p:nvPr/>
        </p:nvSpPr>
        <p:spPr>
          <a:xfrm>
            <a:off x="11211647" y="2471166"/>
            <a:ext cx="6047653" cy="2114550"/>
          </a:xfrm>
          <a:prstGeom prst="rect">
            <a:avLst/>
          </a:prstGeom>
        </p:spPr>
        <p:txBody>
          <a:bodyPr lIns="0" tIns="0" rIns="0" bIns="0" rtlCol="0" anchor="t">
            <a:spAutoFit/>
          </a:bodyPr>
          <a:lstStyle/>
          <a:p>
            <a:pPr algn="ctr">
              <a:lnSpc>
                <a:spcPts val="4200"/>
              </a:lnSpc>
            </a:pPr>
            <a:r>
              <a:rPr lang="en-US" sz="3000">
                <a:solidFill>
                  <a:srgbClr val="3C2B7C"/>
                </a:solidFill>
                <a:latin typeface="Open Sans"/>
                <a:ea typeface="Open Sans"/>
                <a:cs typeface="Open Sans"/>
                <a:sym typeface="Open Sans"/>
              </a:rPr>
              <a:t>semināri, konferences, metodika darbam ar vardarbībā cietušām un vardarbību veikušām nepilngadīgām personām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EAE0"/>
        </a:solidFill>
        <a:effectLst/>
      </p:bgPr>
    </p:bg>
    <p:spTree>
      <p:nvGrpSpPr>
        <p:cNvPr id="1" name=""/>
        <p:cNvGrpSpPr/>
        <p:nvPr/>
      </p:nvGrpSpPr>
      <p:grpSpPr>
        <a:xfrm>
          <a:off x="0" y="0"/>
          <a:ext cx="0" cy="0"/>
          <a:chOff x="0" y="0"/>
          <a:chExt cx="0" cy="0"/>
        </a:xfrm>
      </p:grpSpPr>
      <p:sp>
        <p:nvSpPr>
          <p:cNvPr id="2" name="TextBox 2"/>
          <p:cNvSpPr txBox="1"/>
          <p:nvPr/>
        </p:nvSpPr>
        <p:spPr>
          <a:xfrm>
            <a:off x="2902367" y="565888"/>
            <a:ext cx="15436687" cy="504801"/>
          </a:xfrm>
          <a:prstGeom prst="rect">
            <a:avLst/>
          </a:prstGeom>
        </p:spPr>
        <p:txBody>
          <a:bodyPr lIns="0" tIns="0" rIns="0" bIns="0" rtlCol="0" anchor="t">
            <a:spAutoFit/>
          </a:bodyPr>
          <a:lstStyle/>
          <a:p>
            <a:pPr marL="0" lvl="0" indent="0" algn="l">
              <a:lnSpc>
                <a:spcPts val="4198"/>
              </a:lnSpc>
              <a:spcBef>
                <a:spcPct val="0"/>
              </a:spcBef>
            </a:pPr>
            <a:r>
              <a:rPr lang="en-US" sz="2999" b="1" u="none" strike="noStrike" spc="-58">
                <a:solidFill>
                  <a:srgbClr val="3C2B7C"/>
                </a:solidFill>
                <a:latin typeface="Gotham Bold"/>
                <a:ea typeface="Gotham Bold"/>
                <a:cs typeface="Gotham Bold"/>
                <a:sym typeface="Gotham Bold"/>
              </a:rPr>
              <a:t>projekts “Atbalsta instrumenti vardarbības ģimenē mazināšanai”</a:t>
            </a:r>
          </a:p>
        </p:txBody>
      </p:sp>
      <p:sp>
        <p:nvSpPr>
          <p:cNvPr id="3" name="Freeform 3"/>
          <p:cNvSpPr/>
          <p:nvPr/>
        </p:nvSpPr>
        <p:spPr>
          <a:xfrm rot="5400000">
            <a:off x="604320" y="-604320"/>
            <a:ext cx="1693727" cy="2902367"/>
          </a:xfrm>
          <a:custGeom>
            <a:avLst/>
            <a:gdLst/>
            <a:ahLst/>
            <a:cxnLst/>
            <a:rect l="l" t="t" r="r" b="b"/>
            <a:pathLst>
              <a:path w="1693727" h="2902367">
                <a:moveTo>
                  <a:pt x="0" y="0"/>
                </a:moveTo>
                <a:lnTo>
                  <a:pt x="1693727" y="0"/>
                </a:lnTo>
                <a:lnTo>
                  <a:pt x="1693727" y="2902367"/>
                </a:lnTo>
                <a:lnTo>
                  <a:pt x="0" y="2902367"/>
                </a:lnTo>
                <a:lnTo>
                  <a:pt x="0" y="0"/>
                </a:lnTo>
                <a:close/>
              </a:path>
            </a:pathLst>
          </a:custGeom>
          <a:blipFill>
            <a:blip r:embed="rId2"/>
            <a:stretch>
              <a:fillRect t="-70" b="-70"/>
            </a:stretch>
          </a:blipFill>
        </p:spPr>
      </p:sp>
      <p:sp>
        <p:nvSpPr>
          <p:cNvPr id="4" name="TextBox 4"/>
          <p:cNvSpPr txBox="1"/>
          <p:nvPr/>
        </p:nvSpPr>
        <p:spPr>
          <a:xfrm>
            <a:off x="4021010" y="1964185"/>
            <a:ext cx="10245979" cy="514349"/>
          </a:xfrm>
          <a:prstGeom prst="rect">
            <a:avLst/>
          </a:prstGeom>
        </p:spPr>
        <p:txBody>
          <a:bodyPr lIns="0" tIns="0" rIns="0" bIns="0" rtlCol="0" anchor="t">
            <a:spAutoFit/>
          </a:bodyPr>
          <a:lstStyle/>
          <a:p>
            <a:pPr algn="ctr">
              <a:lnSpc>
                <a:spcPts val="4200"/>
              </a:lnSpc>
            </a:pPr>
            <a:r>
              <a:rPr lang="en-US" sz="3000">
                <a:solidFill>
                  <a:srgbClr val="3C2B7C"/>
                </a:solidFill>
                <a:latin typeface="Open Sans"/>
                <a:ea typeface="Open Sans"/>
                <a:cs typeface="Open Sans"/>
                <a:sym typeface="Open Sans"/>
              </a:rPr>
              <a:t>PLĀNOTIE PASĀKUMI PROJEKTA IETVAROS </a:t>
            </a:r>
            <a:r>
              <a:rPr lang="en-US" sz="3000" b="1">
                <a:solidFill>
                  <a:srgbClr val="3C2B7C"/>
                </a:solidFill>
                <a:latin typeface="Open Sans Bold"/>
                <a:ea typeface="Open Sans Bold"/>
                <a:cs typeface="Open Sans Bold"/>
                <a:sym typeface="Open Sans Bold"/>
              </a:rPr>
              <a:t>2025. GADĀ</a:t>
            </a:r>
          </a:p>
        </p:txBody>
      </p:sp>
      <p:sp>
        <p:nvSpPr>
          <p:cNvPr id="5" name="TextBox 5"/>
          <p:cNvSpPr txBox="1"/>
          <p:nvPr/>
        </p:nvSpPr>
        <p:spPr>
          <a:xfrm>
            <a:off x="440946" y="3362505"/>
            <a:ext cx="16818354" cy="4790895"/>
          </a:xfrm>
          <a:prstGeom prst="rect">
            <a:avLst/>
          </a:prstGeom>
        </p:spPr>
        <p:txBody>
          <a:bodyPr lIns="0" tIns="0" rIns="0" bIns="0" rtlCol="0" anchor="t">
            <a:spAutoFit/>
          </a:bodyPr>
          <a:lstStyle/>
          <a:p>
            <a:pPr algn="l">
              <a:lnSpc>
                <a:spcPts val="4208"/>
              </a:lnSpc>
            </a:pPr>
            <a:r>
              <a:rPr lang="en-US" sz="3006" spc="-57">
                <a:solidFill>
                  <a:srgbClr val="3C2B7C"/>
                </a:solidFill>
                <a:latin typeface="Gotham"/>
                <a:ea typeface="Gotham"/>
                <a:cs typeface="Gotham"/>
                <a:sym typeface="Gotham"/>
              </a:rPr>
              <a:t>1) </a:t>
            </a:r>
            <a:r>
              <a:rPr lang="en-US" sz="3006" b="1" spc="-57">
                <a:solidFill>
                  <a:srgbClr val="3C2B7C"/>
                </a:solidFill>
                <a:latin typeface="Gotham Bold"/>
                <a:ea typeface="Gotham Bold"/>
                <a:cs typeface="Gotham Bold"/>
                <a:sym typeface="Gotham Bold"/>
              </a:rPr>
              <a:t>Ex-ante pētījums</a:t>
            </a:r>
            <a:r>
              <a:rPr lang="en-US" sz="3006" spc="-57">
                <a:solidFill>
                  <a:srgbClr val="3C2B7C"/>
                </a:solidFill>
                <a:latin typeface="Gotham"/>
                <a:ea typeface="Gotham"/>
                <a:cs typeface="Gotham"/>
                <a:sym typeface="Gotham"/>
              </a:rPr>
              <a:t> par vardarbības novēršanas sistēmu, t.sk. starpziņojums par pašvaldību sociālo dienestu un sadarbības institūciju pieejamiem atbalsta instrumentiem un speciālistu kompetencēm, speciālistu profesionālās pilnveides vajadzībām, institūciju sadarbību, vardarbības mazināšanas pakalpojumu nodrošināšanā un to analīze;</a:t>
            </a:r>
          </a:p>
          <a:p>
            <a:pPr algn="l">
              <a:lnSpc>
                <a:spcPts val="4208"/>
              </a:lnSpc>
            </a:pPr>
            <a:endParaRPr lang="en-US" sz="3006" spc="-57">
              <a:solidFill>
                <a:srgbClr val="3C2B7C"/>
              </a:solidFill>
              <a:latin typeface="Gotham"/>
              <a:ea typeface="Gotham"/>
              <a:cs typeface="Gotham"/>
              <a:sym typeface="Gotham"/>
            </a:endParaRPr>
          </a:p>
          <a:p>
            <a:pPr algn="l">
              <a:lnSpc>
                <a:spcPts val="4208"/>
              </a:lnSpc>
            </a:pPr>
            <a:r>
              <a:rPr lang="en-US" sz="3006" spc="-57">
                <a:solidFill>
                  <a:srgbClr val="3C2B7C"/>
                </a:solidFill>
                <a:latin typeface="Gotham"/>
                <a:ea typeface="Gotham"/>
                <a:cs typeface="Gotham"/>
                <a:sym typeface="Gotham"/>
              </a:rPr>
              <a:t>2) </a:t>
            </a:r>
            <a:r>
              <a:rPr lang="en-US" sz="3006" b="1" spc="-57">
                <a:solidFill>
                  <a:srgbClr val="3C2B7C"/>
                </a:solidFill>
                <a:latin typeface="Gotham Bold"/>
                <a:ea typeface="Gotham Bold"/>
                <a:cs typeface="Gotham Bold"/>
                <a:sym typeface="Gotham Bold"/>
              </a:rPr>
              <a:t>Krīzes tālruņa pakalpojums potenciālu vardarbības gadījumu novēršanai</a:t>
            </a:r>
            <a:r>
              <a:rPr lang="en-US" sz="3006" spc="-57">
                <a:solidFill>
                  <a:srgbClr val="3C2B7C"/>
                </a:solidFill>
                <a:latin typeface="Gotham"/>
                <a:ea typeface="Gotham"/>
                <a:cs typeface="Gotham"/>
                <a:sym typeface="Gotham"/>
              </a:rPr>
              <a:t> – darbība visā Latvijas teritorijā, tālrunis paredzēts personām, kuras veikušas vardarbību vai baidās, ka to varētu īstenot, bet vēlas saņemt speciālistu atbalstu, lai mainītu savu uzvedību;</a:t>
            </a:r>
          </a:p>
          <a:p>
            <a:pPr algn="l">
              <a:lnSpc>
                <a:spcPts val="4208"/>
              </a:lnSpc>
            </a:pPr>
            <a:endParaRPr lang="en-US" sz="3006" spc="-57">
              <a:solidFill>
                <a:srgbClr val="3C2B7C"/>
              </a:solidFill>
              <a:latin typeface="Gotham"/>
              <a:ea typeface="Gotham"/>
              <a:cs typeface="Gotham"/>
              <a:sym typeface="Gotha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EAE0"/>
        </a:solidFill>
        <a:effectLst/>
      </p:bgPr>
    </p:bg>
    <p:spTree>
      <p:nvGrpSpPr>
        <p:cNvPr id="1" name=""/>
        <p:cNvGrpSpPr/>
        <p:nvPr/>
      </p:nvGrpSpPr>
      <p:grpSpPr>
        <a:xfrm>
          <a:off x="0" y="0"/>
          <a:ext cx="0" cy="0"/>
          <a:chOff x="0" y="0"/>
          <a:chExt cx="0" cy="0"/>
        </a:xfrm>
      </p:grpSpPr>
      <p:sp>
        <p:nvSpPr>
          <p:cNvPr id="2" name="TextBox 2"/>
          <p:cNvSpPr txBox="1"/>
          <p:nvPr/>
        </p:nvSpPr>
        <p:spPr>
          <a:xfrm>
            <a:off x="2902367" y="565888"/>
            <a:ext cx="15436687" cy="504801"/>
          </a:xfrm>
          <a:prstGeom prst="rect">
            <a:avLst/>
          </a:prstGeom>
        </p:spPr>
        <p:txBody>
          <a:bodyPr lIns="0" tIns="0" rIns="0" bIns="0" rtlCol="0" anchor="t">
            <a:spAutoFit/>
          </a:bodyPr>
          <a:lstStyle/>
          <a:p>
            <a:pPr marL="0" lvl="0" indent="0" algn="l">
              <a:lnSpc>
                <a:spcPts val="4198"/>
              </a:lnSpc>
              <a:spcBef>
                <a:spcPct val="0"/>
              </a:spcBef>
            </a:pPr>
            <a:r>
              <a:rPr lang="en-US" sz="2999" b="1" u="none" strike="noStrike" spc="-58">
                <a:solidFill>
                  <a:srgbClr val="3C2B7C"/>
                </a:solidFill>
                <a:latin typeface="Gotham Bold"/>
                <a:ea typeface="Gotham Bold"/>
                <a:cs typeface="Gotham Bold"/>
                <a:sym typeface="Gotham Bold"/>
              </a:rPr>
              <a:t>projekts “Atbalsta instrumenti vardarbības ģimenē mazināšanai”</a:t>
            </a:r>
          </a:p>
        </p:txBody>
      </p:sp>
      <p:sp>
        <p:nvSpPr>
          <p:cNvPr id="3" name="Freeform 3"/>
          <p:cNvSpPr/>
          <p:nvPr/>
        </p:nvSpPr>
        <p:spPr>
          <a:xfrm rot="5400000">
            <a:off x="604320" y="-604320"/>
            <a:ext cx="1693727" cy="2902367"/>
          </a:xfrm>
          <a:custGeom>
            <a:avLst/>
            <a:gdLst/>
            <a:ahLst/>
            <a:cxnLst/>
            <a:rect l="l" t="t" r="r" b="b"/>
            <a:pathLst>
              <a:path w="1693727" h="2902367">
                <a:moveTo>
                  <a:pt x="0" y="0"/>
                </a:moveTo>
                <a:lnTo>
                  <a:pt x="1693727" y="0"/>
                </a:lnTo>
                <a:lnTo>
                  <a:pt x="1693727" y="2902367"/>
                </a:lnTo>
                <a:lnTo>
                  <a:pt x="0" y="2902367"/>
                </a:lnTo>
                <a:lnTo>
                  <a:pt x="0" y="0"/>
                </a:lnTo>
                <a:close/>
              </a:path>
            </a:pathLst>
          </a:custGeom>
          <a:blipFill>
            <a:blip r:embed="rId2"/>
            <a:stretch>
              <a:fillRect t="-70" b="-70"/>
            </a:stretch>
          </a:blipFill>
        </p:spPr>
      </p:sp>
      <p:sp>
        <p:nvSpPr>
          <p:cNvPr id="4" name="TextBox 4"/>
          <p:cNvSpPr txBox="1"/>
          <p:nvPr/>
        </p:nvSpPr>
        <p:spPr>
          <a:xfrm>
            <a:off x="514350" y="2892862"/>
            <a:ext cx="17259300" cy="7991295"/>
          </a:xfrm>
          <a:prstGeom prst="rect">
            <a:avLst/>
          </a:prstGeom>
        </p:spPr>
        <p:txBody>
          <a:bodyPr lIns="0" tIns="0" rIns="0" bIns="0" rtlCol="0" anchor="t">
            <a:spAutoFit/>
          </a:bodyPr>
          <a:lstStyle/>
          <a:p>
            <a:pPr algn="l">
              <a:lnSpc>
                <a:spcPts val="4208"/>
              </a:lnSpc>
            </a:pPr>
            <a:r>
              <a:rPr lang="en-US" sz="3006" spc="-57" dirty="0">
                <a:solidFill>
                  <a:srgbClr val="3C2B7C"/>
                </a:solidFill>
                <a:latin typeface="Gotham"/>
                <a:ea typeface="Gotham"/>
                <a:cs typeface="Gotham"/>
                <a:sym typeface="Gotham"/>
              </a:rPr>
              <a:t>3) </a:t>
            </a:r>
            <a:r>
              <a:rPr lang="en-US" sz="3006" b="1" spc="-57" dirty="0" err="1">
                <a:solidFill>
                  <a:srgbClr val="3C2B7C"/>
                </a:solidFill>
                <a:latin typeface="Gotham Bold"/>
                <a:ea typeface="Gotham Bold"/>
                <a:cs typeface="Gotham Bold"/>
                <a:sym typeface="Gotham Bold"/>
              </a:rPr>
              <a:t>Jaunu</a:t>
            </a:r>
            <a:r>
              <a:rPr lang="en-US" sz="3006" b="1" spc="-57" dirty="0">
                <a:solidFill>
                  <a:srgbClr val="3C2B7C"/>
                </a:solidFill>
                <a:latin typeface="Gotham Bold"/>
                <a:ea typeface="Gotham Bold"/>
                <a:cs typeface="Gotham Bold"/>
                <a:sym typeface="Gotham Bold"/>
              </a:rPr>
              <a:t> </a:t>
            </a:r>
            <a:r>
              <a:rPr lang="en-US" sz="3006" b="1" spc="-57" dirty="0" err="1">
                <a:solidFill>
                  <a:srgbClr val="3C2B7C"/>
                </a:solidFill>
                <a:latin typeface="Gotham Bold"/>
                <a:ea typeface="Gotham Bold"/>
                <a:cs typeface="Gotham Bold"/>
                <a:sym typeface="Gotham Bold"/>
              </a:rPr>
              <a:t>terapijas</a:t>
            </a:r>
            <a:r>
              <a:rPr lang="en-US" sz="3006" b="1" spc="-57" dirty="0">
                <a:solidFill>
                  <a:srgbClr val="3C2B7C"/>
                </a:solidFill>
                <a:latin typeface="Gotham Bold"/>
                <a:ea typeface="Gotham Bold"/>
                <a:cs typeface="Gotham Bold"/>
                <a:sym typeface="Gotham Bold"/>
              </a:rPr>
              <a:t> </a:t>
            </a:r>
            <a:r>
              <a:rPr lang="en-US" sz="3006" b="1" spc="-57" dirty="0" err="1">
                <a:solidFill>
                  <a:srgbClr val="3C2B7C"/>
                </a:solidFill>
                <a:latin typeface="Gotham Bold"/>
                <a:ea typeface="Gotham Bold"/>
                <a:cs typeface="Gotham Bold"/>
                <a:sym typeface="Gotham Bold"/>
              </a:rPr>
              <a:t>metožu</a:t>
            </a:r>
            <a:r>
              <a:rPr lang="en-US" sz="3006" b="1" spc="-57" dirty="0">
                <a:solidFill>
                  <a:srgbClr val="3C2B7C"/>
                </a:solidFill>
                <a:latin typeface="Gotham Bold"/>
                <a:ea typeface="Gotham Bold"/>
                <a:cs typeface="Gotham Bold"/>
                <a:sym typeface="Gotham Bold"/>
              </a:rPr>
              <a:t> </a:t>
            </a:r>
            <a:r>
              <a:rPr lang="en-US" sz="3006" b="1" spc="-57" dirty="0" err="1">
                <a:solidFill>
                  <a:srgbClr val="3C2B7C"/>
                </a:solidFill>
                <a:latin typeface="Gotham Bold"/>
                <a:ea typeface="Gotham Bold"/>
                <a:cs typeface="Gotham Bold"/>
                <a:sym typeface="Gotham Bold"/>
              </a:rPr>
              <a:t>ieviešana</a:t>
            </a:r>
            <a:r>
              <a:rPr lang="en-US" sz="3006" b="1" spc="-57" dirty="0">
                <a:solidFill>
                  <a:srgbClr val="3C2B7C"/>
                </a:solidFill>
                <a:latin typeface="Gotham Bold"/>
                <a:ea typeface="Gotham Bold"/>
                <a:cs typeface="Gotham Bold"/>
                <a:sym typeface="Gotham Bold"/>
              </a:rPr>
              <a:t> </a:t>
            </a:r>
            <a:r>
              <a:rPr lang="en-US" sz="3006" b="1" spc="-57" dirty="0" err="1">
                <a:solidFill>
                  <a:srgbClr val="3C2B7C"/>
                </a:solidFill>
                <a:latin typeface="Gotham Bold"/>
                <a:ea typeface="Gotham Bold"/>
                <a:cs typeface="Gotham Bold"/>
                <a:sym typeface="Gotham Bold"/>
              </a:rPr>
              <a:t>darbam</a:t>
            </a:r>
            <a:r>
              <a:rPr lang="en-US" sz="3006" b="1" spc="-57" dirty="0">
                <a:solidFill>
                  <a:srgbClr val="3C2B7C"/>
                </a:solidFill>
                <a:latin typeface="Gotham Bold"/>
                <a:ea typeface="Gotham Bold"/>
                <a:cs typeface="Gotham Bold"/>
                <a:sym typeface="Gotham Bold"/>
              </a:rPr>
              <a:t> </a:t>
            </a:r>
            <a:r>
              <a:rPr lang="en-US" sz="3006" b="1" spc="-57" dirty="0" err="1">
                <a:solidFill>
                  <a:srgbClr val="3C2B7C"/>
                </a:solidFill>
                <a:latin typeface="Gotham Bold"/>
                <a:ea typeface="Gotham Bold"/>
                <a:cs typeface="Gotham Bold"/>
                <a:sym typeface="Gotham Bold"/>
              </a:rPr>
              <a:t>ar</a:t>
            </a:r>
            <a:r>
              <a:rPr lang="en-US" sz="3006" b="1" spc="-57" dirty="0">
                <a:solidFill>
                  <a:srgbClr val="3C2B7C"/>
                </a:solidFill>
                <a:latin typeface="Gotham Bold"/>
                <a:ea typeface="Gotham Bold"/>
                <a:cs typeface="Gotham Bold"/>
                <a:sym typeface="Gotham Bold"/>
              </a:rPr>
              <a:t> </a:t>
            </a:r>
            <a:r>
              <a:rPr lang="en-US" sz="3006" b="1" spc="-57" dirty="0" err="1">
                <a:solidFill>
                  <a:srgbClr val="3C2B7C"/>
                </a:solidFill>
                <a:latin typeface="Gotham Bold"/>
                <a:ea typeface="Gotham Bold"/>
                <a:cs typeface="Gotham Bold"/>
                <a:sym typeface="Gotham Bold"/>
              </a:rPr>
              <a:t>nepilngadīgām</a:t>
            </a:r>
            <a:r>
              <a:rPr lang="en-US" sz="3006" b="1" spc="-57" dirty="0">
                <a:solidFill>
                  <a:srgbClr val="3C2B7C"/>
                </a:solidFill>
                <a:latin typeface="Gotham Bold"/>
                <a:ea typeface="Gotham Bold"/>
                <a:cs typeface="Gotham Bold"/>
                <a:sym typeface="Gotham Bold"/>
              </a:rPr>
              <a:t> </a:t>
            </a:r>
            <a:r>
              <a:rPr lang="en-US" sz="3006" b="1" spc="-57" dirty="0" err="1">
                <a:solidFill>
                  <a:srgbClr val="3C2B7C"/>
                </a:solidFill>
                <a:latin typeface="Gotham Bold"/>
                <a:ea typeface="Gotham Bold"/>
                <a:cs typeface="Gotham Bold"/>
                <a:sym typeface="Gotham Bold"/>
              </a:rPr>
              <a:t>personām</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kuras</a:t>
            </a:r>
            <a:endParaRPr lang="en-US" sz="3006" spc="-57" dirty="0">
              <a:solidFill>
                <a:srgbClr val="3C2B7C"/>
              </a:solidFill>
              <a:latin typeface="Gotham"/>
              <a:ea typeface="Gotham"/>
              <a:cs typeface="Gotham"/>
              <a:sym typeface="Gotham"/>
            </a:endParaRPr>
          </a:p>
          <a:p>
            <a:pPr marL="324510" lvl="1" algn="l">
              <a:lnSpc>
                <a:spcPts val="4208"/>
              </a:lnSpc>
            </a:pPr>
            <a:r>
              <a:rPr lang="en-US" sz="3006" b="1" spc="-57" dirty="0">
                <a:solidFill>
                  <a:srgbClr val="3C2B7C"/>
                </a:solidFill>
                <a:latin typeface="Gotham Bold"/>
                <a:ea typeface="Gotham Bold"/>
                <a:cs typeface="Gotham Bold"/>
                <a:sym typeface="Gotham Bold"/>
              </a:rPr>
              <a:t>a)</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cietušas</a:t>
            </a:r>
            <a:r>
              <a:rPr lang="en-US" sz="3006" spc="-57" dirty="0">
                <a:solidFill>
                  <a:srgbClr val="3C2B7C"/>
                </a:solidFill>
                <a:latin typeface="Gotham"/>
                <a:ea typeface="Gotham"/>
                <a:cs typeface="Gotham"/>
                <a:sym typeface="Gotham"/>
              </a:rPr>
              <a:t> no </a:t>
            </a:r>
            <a:r>
              <a:rPr lang="en-US" sz="3006" spc="-57" dirty="0" err="1">
                <a:solidFill>
                  <a:srgbClr val="3C2B7C"/>
                </a:solidFill>
                <a:latin typeface="Gotham"/>
                <a:ea typeface="Gotham"/>
                <a:cs typeface="Gotham"/>
                <a:sym typeface="Gotham"/>
              </a:rPr>
              <a:t>vardarbības</a:t>
            </a:r>
            <a:r>
              <a:rPr lang="en-US" sz="3006" spc="-57" dirty="0">
                <a:solidFill>
                  <a:srgbClr val="3C2B7C"/>
                </a:solidFill>
                <a:latin typeface="Gotham"/>
                <a:ea typeface="Gotham"/>
                <a:cs typeface="Gotham"/>
                <a:sym typeface="Gotham"/>
              </a:rPr>
              <a:t> (TF-CBT </a:t>
            </a:r>
            <a:r>
              <a:rPr lang="en-US" sz="3006" spc="-57" dirty="0" err="1">
                <a:solidFill>
                  <a:srgbClr val="3C2B7C"/>
                </a:solidFill>
                <a:latin typeface="Gotham"/>
                <a:ea typeface="Gotham"/>
                <a:cs typeface="Gotham"/>
                <a:sym typeface="Gotham"/>
              </a:rPr>
              <a:t>vai</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cita</a:t>
            </a:r>
            <a:r>
              <a:rPr lang="en-US" sz="3006" spc="-57" dirty="0">
                <a:solidFill>
                  <a:srgbClr val="3C2B7C"/>
                </a:solidFill>
                <a:latin typeface="Gotham"/>
                <a:ea typeface="Gotham"/>
                <a:cs typeface="Gotham"/>
                <a:sym typeface="Gotham"/>
              </a:rPr>
              <a:t>); </a:t>
            </a:r>
          </a:p>
          <a:p>
            <a:pPr marL="324510" lvl="1" algn="l">
              <a:lnSpc>
                <a:spcPts val="4208"/>
              </a:lnSpc>
            </a:pPr>
            <a:r>
              <a:rPr lang="en-US" sz="3006" b="1" spc="-57" dirty="0">
                <a:solidFill>
                  <a:srgbClr val="3C2B7C"/>
                </a:solidFill>
                <a:latin typeface="Gotham Bold"/>
                <a:ea typeface="Gotham Bold"/>
                <a:cs typeface="Gotham Bold"/>
                <a:sym typeface="Gotham Bold"/>
              </a:rPr>
              <a:t>b)</a:t>
            </a:r>
            <a:r>
              <a:rPr lang="en-US" sz="3006" spc="-57" dirty="0" err="1">
                <a:solidFill>
                  <a:srgbClr val="3C2B7C"/>
                </a:solidFill>
                <a:latin typeface="Gotham"/>
                <a:ea typeface="Gotham"/>
                <a:cs typeface="Gotham"/>
                <a:sym typeface="Gotham"/>
              </a:rPr>
              <a:t>veikušas</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vardarbību</a:t>
            </a:r>
            <a:r>
              <a:rPr lang="en-US" sz="3006" spc="-57" dirty="0">
                <a:solidFill>
                  <a:srgbClr val="3C2B7C"/>
                </a:solidFill>
                <a:latin typeface="Gotham"/>
                <a:ea typeface="Gotham"/>
                <a:cs typeface="Gotham"/>
                <a:sym typeface="Gotham"/>
              </a:rPr>
              <a:t> (MDĢT) </a:t>
            </a:r>
          </a:p>
          <a:p>
            <a:pPr algn="l">
              <a:lnSpc>
                <a:spcPts val="4208"/>
              </a:lnSpc>
            </a:pPr>
            <a:r>
              <a:rPr lang="en-US" sz="3006" spc="-57" dirty="0">
                <a:solidFill>
                  <a:srgbClr val="3C2B7C"/>
                </a:solidFill>
                <a:latin typeface="Gotham"/>
                <a:ea typeface="Gotham"/>
                <a:cs typeface="Gotham"/>
                <a:sym typeface="Gotham"/>
              </a:rPr>
              <a:t> to </a:t>
            </a:r>
            <a:r>
              <a:rPr lang="en-US" sz="3006" spc="-57" dirty="0" err="1">
                <a:solidFill>
                  <a:srgbClr val="3C2B7C"/>
                </a:solidFill>
                <a:latin typeface="Gotham"/>
                <a:ea typeface="Gotham"/>
                <a:cs typeface="Gotham"/>
                <a:sym typeface="Gotham"/>
              </a:rPr>
              <a:t>ieviešanai</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tiks</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apmācīti</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speciālisti</a:t>
            </a:r>
            <a:r>
              <a:rPr lang="en-US" sz="3006" spc="-57" dirty="0">
                <a:solidFill>
                  <a:srgbClr val="3C2B7C"/>
                </a:solidFill>
                <a:latin typeface="Gotham"/>
                <a:ea typeface="Gotham"/>
                <a:cs typeface="Gotham"/>
                <a:sym typeface="Gotham"/>
              </a:rPr>
              <a:t> un </a:t>
            </a:r>
            <a:r>
              <a:rPr lang="en-US" sz="3006" spc="-57" dirty="0" err="1">
                <a:solidFill>
                  <a:srgbClr val="3C2B7C"/>
                </a:solidFill>
                <a:latin typeface="Gotham"/>
                <a:ea typeface="Gotham"/>
                <a:cs typeface="Gotham"/>
                <a:sym typeface="Gotham"/>
              </a:rPr>
              <a:t>sniegts</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pakalpojums</a:t>
            </a:r>
            <a:r>
              <a:rPr lang="en-US" sz="3006" spc="-57" dirty="0">
                <a:solidFill>
                  <a:srgbClr val="3C2B7C"/>
                </a:solidFill>
                <a:latin typeface="Gotham"/>
                <a:ea typeface="Gotham"/>
                <a:cs typeface="Gotham"/>
                <a:sym typeface="Gotham"/>
              </a:rPr>
              <a:t>.</a:t>
            </a:r>
          </a:p>
          <a:p>
            <a:pPr algn="l">
              <a:lnSpc>
                <a:spcPts val="4208"/>
              </a:lnSpc>
            </a:pPr>
            <a:endParaRPr lang="en-US" sz="3006" spc="-57" dirty="0">
              <a:solidFill>
                <a:srgbClr val="3C2B7C"/>
              </a:solidFill>
              <a:latin typeface="Gotham"/>
              <a:ea typeface="Gotham"/>
              <a:cs typeface="Gotham"/>
              <a:sym typeface="Gotham"/>
            </a:endParaRPr>
          </a:p>
          <a:p>
            <a:pPr algn="l">
              <a:lnSpc>
                <a:spcPts val="4208"/>
              </a:lnSpc>
            </a:pPr>
            <a:r>
              <a:rPr lang="en-US" sz="3006" spc="-57" dirty="0">
                <a:solidFill>
                  <a:srgbClr val="3C2B7C"/>
                </a:solidFill>
                <a:latin typeface="Gotham"/>
                <a:ea typeface="Gotham"/>
                <a:cs typeface="Gotham"/>
                <a:sym typeface="Gotham"/>
              </a:rPr>
              <a:t>4) </a:t>
            </a:r>
            <a:r>
              <a:rPr lang="en-US" sz="3006" spc="-57" dirty="0" err="1">
                <a:solidFill>
                  <a:srgbClr val="3C2B7C"/>
                </a:solidFill>
                <a:latin typeface="Gotham"/>
                <a:ea typeface="Gotham"/>
                <a:cs typeface="Gotham"/>
                <a:sym typeface="Gotham"/>
              </a:rPr>
              <a:t>Uzsākts</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starpinstitucionālās</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sadarbības</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izveide</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vardarbības</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gadījumos</a:t>
            </a:r>
            <a:r>
              <a:rPr lang="en-US" sz="3006" spc="-57" dirty="0">
                <a:solidFill>
                  <a:srgbClr val="3C2B7C"/>
                </a:solidFill>
                <a:latin typeface="Gotham"/>
                <a:ea typeface="Gotham"/>
                <a:cs typeface="Gotham"/>
                <a:sym typeface="Gotham"/>
              </a:rPr>
              <a:t> </a:t>
            </a:r>
            <a:r>
              <a:rPr lang="en-US" sz="3006" b="1" spc="-57" dirty="0" err="1">
                <a:solidFill>
                  <a:srgbClr val="3C2B7C"/>
                </a:solidFill>
                <a:latin typeface="Gotham Bold"/>
                <a:ea typeface="Gotham Bold"/>
                <a:cs typeface="Gotham Bold"/>
                <a:sym typeface="Gotham Bold"/>
              </a:rPr>
              <a:t>metodika</a:t>
            </a:r>
            <a:r>
              <a:rPr lang="en-US" sz="3006" b="1" spc="-57" dirty="0">
                <a:solidFill>
                  <a:srgbClr val="3C2B7C"/>
                </a:solidFill>
                <a:latin typeface="Gotham Bold"/>
                <a:ea typeface="Gotham Bold"/>
                <a:cs typeface="Gotham Bold"/>
                <a:sym typeface="Gotham Bold"/>
              </a:rPr>
              <a:t>/ </a:t>
            </a:r>
            <a:r>
              <a:rPr lang="en-US" sz="3006" b="1" spc="-57" dirty="0" err="1">
                <a:solidFill>
                  <a:srgbClr val="3C2B7C"/>
                </a:solidFill>
                <a:latin typeface="Gotham Bold"/>
                <a:ea typeface="Gotham Bold"/>
                <a:cs typeface="Gotham Bold"/>
                <a:sym typeface="Gotham Bold"/>
              </a:rPr>
              <a:t>vadlīniju</a:t>
            </a:r>
            <a:r>
              <a:rPr lang="en-US" sz="3006" b="1" spc="-57" dirty="0">
                <a:solidFill>
                  <a:srgbClr val="3C2B7C"/>
                </a:solidFill>
                <a:latin typeface="Gotham Bold"/>
                <a:ea typeface="Gotham Bold"/>
                <a:cs typeface="Gotham Bold"/>
                <a:sym typeface="Gotham Bold"/>
              </a:rPr>
              <a:t> </a:t>
            </a:r>
            <a:r>
              <a:rPr lang="en-US" sz="3006" b="1" spc="-57" dirty="0" err="1">
                <a:solidFill>
                  <a:srgbClr val="3C2B7C"/>
                </a:solidFill>
                <a:latin typeface="Gotham Bold"/>
                <a:ea typeface="Gotham Bold"/>
                <a:cs typeface="Gotham Bold"/>
                <a:sym typeface="Gotham Bold"/>
              </a:rPr>
              <a:t>izstrāde</a:t>
            </a:r>
            <a:r>
              <a:rPr lang="en-US" sz="3006" b="1" spc="-57" dirty="0">
                <a:solidFill>
                  <a:srgbClr val="3C2B7C"/>
                </a:solidFill>
                <a:latin typeface="Gotham Bold"/>
                <a:ea typeface="Gotham Bold"/>
                <a:cs typeface="Gotham Bold"/>
                <a:sym typeface="Gotham Bold"/>
              </a:rPr>
              <a:t> </a:t>
            </a:r>
            <a:r>
              <a:rPr lang="en-US" sz="3006" b="1" spc="-57" dirty="0" err="1">
                <a:solidFill>
                  <a:srgbClr val="3C2B7C"/>
                </a:solidFill>
                <a:latin typeface="Gotham Bold"/>
                <a:ea typeface="Gotham Bold"/>
                <a:cs typeface="Gotham Bold"/>
                <a:sym typeface="Gotham Bold"/>
              </a:rPr>
              <a:t>pašvaldībām</a:t>
            </a:r>
            <a:r>
              <a:rPr lang="en-US" sz="3006" spc="-57" dirty="0">
                <a:solidFill>
                  <a:srgbClr val="3C2B7C"/>
                </a:solidFill>
                <a:latin typeface="Gotham"/>
                <a:ea typeface="Gotham"/>
                <a:cs typeface="Gotham"/>
                <a:sym typeface="Gotham"/>
              </a:rPr>
              <a:t>, t.sk. </a:t>
            </a:r>
            <a:r>
              <a:rPr lang="en-US" sz="3006" spc="-57" dirty="0" err="1">
                <a:solidFill>
                  <a:srgbClr val="3C2B7C"/>
                </a:solidFill>
                <a:latin typeface="Gotham"/>
                <a:ea typeface="Gotham"/>
                <a:cs typeface="Gotham"/>
                <a:sym typeface="Gotham"/>
              </a:rPr>
              <a:t>labā</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prakse</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iespējamie</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resursi</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pieredzes</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apmaiņai</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starp</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pašvaldībām</a:t>
            </a:r>
            <a:r>
              <a:rPr lang="en-US" sz="3006" spc="-57" dirty="0">
                <a:solidFill>
                  <a:srgbClr val="3C2B7C"/>
                </a:solidFill>
                <a:latin typeface="Gotham"/>
                <a:ea typeface="Gotham"/>
                <a:cs typeface="Gotham"/>
                <a:sym typeface="Gotham"/>
              </a:rPr>
              <a:t> un </a:t>
            </a:r>
            <a:r>
              <a:rPr lang="en-US" sz="3006" spc="-57" dirty="0" err="1">
                <a:solidFill>
                  <a:srgbClr val="3C2B7C"/>
                </a:solidFill>
                <a:latin typeface="Gotham"/>
                <a:ea typeface="Gotham"/>
                <a:cs typeface="Gotham"/>
                <a:sym typeface="Gotham"/>
              </a:rPr>
              <a:t>nākotnē</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potenciāli</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atbalsts</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šo</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grupu</a:t>
            </a:r>
            <a:r>
              <a:rPr lang="en-US" sz="3006" spc="-57" dirty="0">
                <a:solidFill>
                  <a:srgbClr val="3C2B7C"/>
                </a:solidFill>
                <a:latin typeface="Gotham"/>
                <a:ea typeface="Gotham"/>
                <a:cs typeface="Gotham"/>
                <a:sym typeface="Gotham"/>
              </a:rPr>
              <a:t> (STIS) </a:t>
            </a:r>
            <a:r>
              <a:rPr lang="en-US" sz="3006" spc="-57" dirty="0" err="1">
                <a:solidFill>
                  <a:srgbClr val="3C2B7C"/>
                </a:solidFill>
                <a:latin typeface="Gotham"/>
                <a:ea typeface="Gotham"/>
                <a:cs typeface="Gotham"/>
                <a:sym typeface="Gotham"/>
              </a:rPr>
              <a:t>supervīzijām</a:t>
            </a:r>
            <a:r>
              <a:rPr lang="en-US" sz="3006" spc="-57" dirty="0">
                <a:solidFill>
                  <a:srgbClr val="3C2B7C"/>
                </a:solidFill>
                <a:latin typeface="Gotham"/>
                <a:ea typeface="Gotham"/>
                <a:cs typeface="Gotham"/>
                <a:sym typeface="Gotham"/>
              </a:rPr>
              <a:t>;</a:t>
            </a:r>
          </a:p>
          <a:p>
            <a:pPr algn="l">
              <a:lnSpc>
                <a:spcPts val="4208"/>
              </a:lnSpc>
            </a:pPr>
            <a:endParaRPr lang="en-US" sz="3006" spc="-57" dirty="0">
              <a:solidFill>
                <a:srgbClr val="3C2B7C"/>
              </a:solidFill>
              <a:latin typeface="Gotham"/>
              <a:ea typeface="Gotham"/>
              <a:cs typeface="Gotham"/>
              <a:sym typeface="Gotham"/>
            </a:endParaRPr>
          </a:p>
          <a:p>
            <a:pPr algn="l">
              <a:lnSpc>
                <a:spcPts val="4208"/>
              </a:lnSpc>
            </a:pPr>
            <a:r>
              <a:rPr lang="en-US" sz="3006" spc="-57" dirty="0">
                <a:solidFill>
                  <a:srgbClr val="3C2B7C"/>
                </a:solidFill>
                <a:latin typeface="Gotham"/>
                <a:ea typeface="Gotham"/>
                <a:cs typeface="Gotham"/>
                <a:sym typeface="Gotham"/>
              </a:rPr>
              <a:t>5) </a:t>
            </a:r>
            <a:r>
              <a:rPr lang="en-US" sz="3006" spc="-57" dirty="0" err="1">
                <a:solidFill>
                  <a:srgbClr val="3C2B7C"/>
                </a:solidFill>
                <a:latin typeface="Gotham"/>
                <a:ea typeface="Gotham"/>
                <a:cs typeface="Gotham"/>
                <a:sym typeface="Gotham"/>
              </a:rPr>
              <a:t>Sabiedrību</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izglītojošie</a:t>
            </a:r>
            <a:r>
              <a:rPr lang="en-US" sz="3006" spc="-57" dirty="0">
                <a:solidFill>
                  <a:srgbClr val="3C2B7C"/>
                </a:solidFill>
                <a:latin typeface="Gotham"/>
                <a:ea typeface="Gotham"/>
                <a:cs typeface="Gotham"/>
                <a:sym typeface="Gotham"/>
              </a:rPr>
              <a:t> </a:t>
            </a:r>
            <a:r>
              <a:rPr lang="en-US" sz="3006" spc="-57" dirty="0" err="1">
                <a:solidFill>
                  <a:srgbClr val="3C2B7C"/>
                </a:solidFill>
                <a:latin typeface="Gotham"/>
                <a:ea typeface="Gotham"/>
                <a:cs typeface="Gotham"/>
                <a:sym typeface="Gotham"/>
              </a:rPr>
              <a:t>pasākumi</a:t>
            </a:r>
            <a:r>
              <a:rPr lang="en-US" sz="3006" spc="-57" dirty="0">
                <a:solidFill>
                  <a:srgbClr val="3C2B7C"/>
                </a:solidFill>
                <a:latin typeface="Gotham"/>
                <a:ea typeface="Gotham"/>
                <a:cs typeface="Gotham"/>
                <a:sym typeface="Gotham"/>
              </a:rPr>
              <a:t>: </a:t>
            </a:r>
            <a:r>
              <a:rPr lang="en-US" sz="3006" b="1" spc="-57" dirty="0">
                <a:solidFill>
                  <a:srgbClr val="3C2B7C"/>
                </a:solidFill>
                <a:latin typeface="Gotham Bold"/>
                <a:ea typeface="Gotham Bold"/>
                <a:cs typeface="Gotham Bold"/>
                <a:sym typeface="Gotham Bold"/>
              </a:rPr>
              <a:t>5 </a:t>
            </a:r>
            <a:r>
              <a:rPr lang="en-US" sz="3006" b="1" spc="-57" dirty="0" err="1">
                <a:solidFill>
                  <a:srgbClr val="3C2B7C"/>
                </a:solidFill>
                <a:latin typeface="Gotham Bold"/>
                <a:ea typeface="Gotham Bold"/>
                <a:cs typeface="Gotham Bold"/>
                <a:sym typeface="Gotham Bold"/>
              </a:rPr>
              <a:t>reģionālie</a:t>
            </a:r>
            <a:r>
              <a:rPr lang="en-US" sz="3006" b="1" spc="-57" dirty="0">
                <a:solidFill>
                  <a:srgbClr val="3C2B7C"/>
                </a:solidFill>
                <a:latin typeface="Gotham Bold"/>
                <a:ea typeface="Gotham Bold"/>
                <a:cs typeface="Gotham Bold"/>
                <a:sym typeface="Gotham Bold"/>
              </a:rPr>
              <a:t> </a:t>
            </a:r>
            <a:r>
              <a:rPr lang="en-US" sz="3006" b="1" spc="-57" dirty="0" err="1">
                <a:solidFill>
                  <a:srgbClr val="3C2B7C"/>
                </a:solidFill>
                <a:latin typeface="Gotham Bold"/>
                <a:ea typeface="Gotham Bold"/>
                <a:cs typeface="Gotham Bold"/>
                <a:sym typeface="Gotham Bold"/>
              </a:rPr>
              <a:t>semināri</a:t>
            </a:r>
            <a:r>
              <a:rPr lang="en-US" sz="3006" b="1" spc="-57" dirty="0">
                <a:solidFill>
                  <a:srgbClr val="3C2B7C"/>
                </a:solidFill>
                <a:latin typeface="Gotham Bold"/>
                <a:ea typeface="Gotham Bold"/>
                <a:cs typeface="Gotham Bold"/>
                <a:sym typeface="Gotham Bold"/>
              </a:rPr>
              <a:t>.</a:t>
            </a:r>
          </a:p>
          <a:p>
            <a:pPr algn="l">
              <a:lnSpc>
                <a:spcPts val="4208"/>
              </a:lnSpc>
            </a:pPr>
            <a:endParaRPr lang="en-US" sz="3006" b="1" spc="-57" dirty="0">
              <a:solidFill>
                <a:srgbClr val="3C2B7C"/>
              </a:solidFill>
              <a:latin typeface="Gotham Bold"/>
              <a:ea typeface="Gotham Bold"/>
              <a:cs typeface="Gotham Bold"/>
              <a:sym typeface="Gotham Bold"/>
            </a:endParaRPr>
          </a:p>
          <a:p>
            <a:pPr algn="l">
              <a:lnSpc>
                <a:spcPts val="4208"/>
              </a:lnSpc>
            </a:pPr>
            <a:endParaRPr lang="en-US" sz="3006" b="1" spc="-57" dirty="0">
              <a:solidFill>
                <a:srgbClr val="3C2B7C"/>
              </a:solidFill>
              <a:latin typeface="Gotham Bold"/>
              <a:ea typeface="Gotham Bold"/>
              <a:cs typeface="Gotham Bold"/>
              <a:sym typeface="Gotham Bold"/>
            </a:endParaRPr>
          </a:p>
          <a:p>
            <a:pPr algn="l">
              <a:lnSpc>
                <a:spcPts val="4208"/>
              </a:lnSpc>
            </a:pPr>
            <a:endParaRPr lang="en-US" sz="3006" b="1" spc="-57" dirty="0">
              <a:solidFill>
                <a:srgbClr val="3C2B7C"/>
              </a:solidFill>
              <a:latin typeface="Gotham Bold"/>
              <a:ea typeface="Gotham Bold"/>
              <a:cs typeface="Gotham Bold"/>
              <a:sym typeface="Gotham Bold"/>
            </a:endParaRPr>
          </a:p>
          <a:p>
            <a:pPr algn="l">
              <a:lnSpc>
                <a:spcPts val="4208"/>
              </a:lnSpc>
            </a:pPr>
            <a:endParaRPr lang="en-US" sz="3006" b="1" spc="-57" dirty="0">
              <a:solidFill>
                <a:srgbClr val="3C2B7C"/>
              </a:solidFill>
              <a:latin typeface="Gotham Bold"/>
              <a:ea typeface="Gotham Bold"/>
              <a:cs typeface="Gotham Bold"/>
              <a:sym typeface="Gotham Bold"/>
            </a:endParaRPr>
          </a:p>
          <a:p>
            <a:pPr algn="l">
              <a:lnSpc>
                <a:spcPts val="4208"/>
              </a:lnSpc>
            </a:pPr>
            <a:endParaRPr lang="en-US" sz="3006" b="1" spc="-57" dirty="0">
              <a:solidFill>
                <a:srgbClr val="3C2B7C"/>
              </a:solidFill>
              <a:latin typeface="Gotham Bold"/>
              <a:ea typeface="Gotham Bold"/>
              <a:cs typeface="Gotham Bold"/>
              <a:sym typeface="Gotham Bold"/>
            </a:endParaRPr>
          </a:p>
        </p:txBody>
      </p:sp>
      <p:sp>
        <p:nvSpPr>
          <p:cNvPr id="5" name="TextBox 5"/>
          <p:cNvSpPr txBox="1"/>
          <p:nvPr/>
        </p:nvSpPr>
        <p:spPr>
          <a:xfrm>
            <a:off x="4179703" y="1730814"/>
            <a:ext cx="10862080" cy="514349"/>
          </a:xfrm>
          <a:prstGeom prst="rect">
            <a:avLst/>
          </a:prstGeom>
        </p:spPr>
        <p:txBody>
          <a:bodyPr lIns="0" tIns="0" rIns="0" bIns="0" rtlCol="0" anchor="t">
            <a:spAutoFit/>
          </a:bodyPr>
          <a:lstStyle/>
          <a:p>
            <a:pPr algn="ctr">
              <a:lnSpc>
                <a:spcPts val="4200"/>
              </a:lnSpc>
            </a:pPr>
            <a:r>
              <a:rPr lang="en-US" sz="3000">
                <a:solidFill>
                  <a:srgbClr val="3C2B7C"/>
                </a:solidFill>
                <a:latin typeface="Open Sans"/>
                <a:ea typeface="Open Sans"/>
                <a:cs typeface="Open Sans"/>
                <a:sym typeface="Open Sans"/>
              </a:rPr>
              <a:t>PLĀNOTIE PASĀKUMI PROJEKTA IETVAROS </a:t>
            </a:r>
            <a:r>
              <a:rPr lang="en-US" sz="3000" b="1">
                <a:solidFill>
                  <a:srgbClr val="3C2B7C"/>
                </a:solidFill>
                <a:latin typeface="Open Sans Bold"/>
                <a:ea typeface="Open Sans Bold"/>
                <a:cs typeface="Open Sans Bold"/>
                <a:sym typeface="Open Sans Bold"/>
              </a:rPr>
              <a:t>2025. GADĀ </a:t>
            </a:r>
            <a:r>
              <a:rPr lang="en-US" sz="3000">
                <a:solidFill>
                  <a:srgbClr val="3C2B7C"/>
                </a:solidFill>
                <a:latin typeface="Open Sans"/>
                <a:ea typeface="Open Sans"/>
                <a:cs typeface="Open Sans"/>
                <a:sym typeface="Open Sans"/>
              </a:rPr>
              <a:t>(II)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EAE0"/>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52950021"/>
              </p:ext>
            </p:extLst>
          </p:nvPr>
        </p:nvGraphicFramePr>
        <p:xfrm>
          <a:off x="518159" y="-238761"/>
          <a:ext cx="16192500" cy="13775523"/>
        </p:xfrm>
        <a:graphic>
          <a:graphicData uri="http://schemas.openxmlformats.org/drawingml/2006/table">
            <a:tbl>
              <a:tblPr/>
              <a:tblGrid>
                <a:gridCol w="5031380">
                  <a:extLst>
                    <a:ext uri="{9D8B030D-6E8A-4147-A177-3AD203B41FA5}">
                      <a16:colId xmlns:a16="http://schemas.microsoft.com/office/drawing/2014/main" val="20000"/>
                    </a:ext>
                  </a:extLst>
                </a:gridCol>
                <a:gridCol w="11161120">
                  <a:extLst>
                    <a:ext uri="{9D8B030D-6E8A-4147-A177-3AD203B41FA5}">
                      <a16:colId xmlns:a16="http://schemas.microsoft.com/office/drawing/2014/main" val="20001"/>
                    </a:ext>
                  </a:extLst>
                </a:gridCol>
              </a:tblGrid>
              <a:tr h="9497061">
                <a:tc>
                  <a:txBody>
                    <a:bodyPr/>
                    <a:lstStyle/>
                    <a:p>
                      <a:pPr algn="l">
                        <a:lnSpc>
                          <a:spcPts val="1679"/>
                        </a:lnSpc>
                        <a:defRPr/>
                      </a:pPr>
                      <a:endParaRPr lang="en-US" sz="1100" dirty="0"/>
                    </a:p>
                  </a:txBody>
                  <a:tcPr marL="114300" marR="114300" marT="114300" marB="114300" anchor="ctr">
                    <a:lnL w="0" cap="flat" cmpd="sng" algn="ctr">
                      <a:solidFill>
                        <a:srgbClr val="0E4714"/>
                      </a:solidFill>
                      <a:prstDash val="solid"/>
                      <a:round/>
                      <a:headEnd type="none" w="med" len="med"/>
                      <a:tailEnd type="none" w="med" len="med"/>
                    </a:lnL>
                    <a:lnR w="0" cap="flat" cmpd="sng" algn="ctr">
                      <a:solidFill>
                        <a:srgbClr val="0E4714"/>
                      </a:solidFill>
                      <a:prstDash val="solid"/>
                      <a:round/>
                      <a:headEnd type="none" w="med" len="med"/>
                      <a:tailEnd type="none" w="med" len="med"/>
                    </a:lnR>
                    <a:lnT w="0" cap="flat" cmpd="sng" algn="ctr">
                      <a:solidFill>
                        <a:srgbClr val="0E4714"/>
                      </a:solidFill>
                      <a:prstDash val="solid"/>
                      <a:round/>
                      <a:headEnd type="none" w="med" len="med"/>
                      <a:tailEnd type="none" w="med" len="med"/>
                    </a:lnT>
                    <a:lnB w="19050" cap="flat" cmpd="sng" algn="ctr">
                      <a:solidFill>
                        <a:srgbClr val="0E4714"/>
                      </a:solidFill>
                      <a:prstDash val="solid"/>
                      <a:round/>
                      <a:headEnd type="none" w="med" len="med"/>
                      <a:tailEnd type="none" w="med" len="med"/>
                    </a:lnB>
                  </a:tcPr>
                </a:tc>
                <a:tc>
                  <a:txBody>
                    <a:bodyPr/>
                    <a:lstStyle/>
                    <a:p>
                      <a:pPr algn="l">
                        <a:lnSpc>
                          <a:spcPts val="1679"/>
                        </a:lnSpc>
                        <a:defRPr/>
                      </a:pPr>
                      <a:endParaRPr lang="en-US" sz="1100" dirty="0"/>
                    </a:p>
                  </a:txBody>
                  <a:tcPr marL="114300" marR="114300" marT="114300" marB="114300" anchor="ctr">
                    <a:lnL w="0" cap="flat" cmpd="sng" algn="ctr">
                      <a:solidFill>
                        <a:srgbClr val="0E4714"/>
                      </a:solidFill>
                      <a:prstDash val="solid"/>
                      <a:round/>
                      <a:headEnd type="none" w="med" len="med"/>
                      <a:tailEnd type="none" w="med" len="med"/>
                    </a:lnL>
                    <a:lnR w="0" cap="flat" cmpd="sng" algn="ctr">
                      <a:solidFill>
                        <a:srgbClr val="0E4714"/>
                      </a:solidFill>
                      <a:prstDash val="solid"/>
                      <a:round/>
                      <a:headEnd type="none" w="med" len="med"/>
                      <a:tailEnd type="none" w="med" len="med"/>
                    </a:lnR>
                    <a:lnT w="0" cap="flat" cmpd="sng" algn="ctr">
                      <a:solidFill>
                        <a:srgbClr val="0E4714"/>
                      </a:solidFill>
                      <a:prstDash val="solid"/>
                      <a:round/>
                      <a:headEnd type="none" w="med" len="med"/>
                      <a:tailEnd type="none" w="med" len="med"/>
                    </a:lnT>
                    <a:lnB w="19050" cap="flat" cmpd="sng" algn="ctr">
                      <a:solidFill>
                        <a:srgbClr val="0E4714"/>
                      </a:solidFill>
                      <a:prstDash val="solid"/>
                      <a:round/>
                      <a:headEnd type="none" w="med" len="med"/>
                      <a:tailEnd type="none" w="med" len="med"/>
                    </a:lnB>
                  </a:tcPr>
                </a:tc>
                <a:extLst>
                  <a:ext uri="{0D108BD9-81ED-4DB2-BD59-A6C34878D82A}">
                    <a16:rowId xmlns:a16="http://schemas.microsoft.com/office/drawing/2014/main" val="10000"/>
                  </a:ext>
                </a:extLst>
              </a:tr>
              <a:tr h="4278462">
                <a:tc>
                  <a:txBody>
                    <a:bodyPr/>
                    <a:lstStyle/>
                    <a:p>
                      <a:pPr algn="l">
                        <a:lnSpc>
                          <a:spcPts val="1679"/>
                        </a:lnSpc>
                        <a:defRPr/>
                      </a:pPr>
                      <a:endParaRPr lang="en-US" sz="1100" dirty="0"/>
                    </a:p>
                  </a:txBody>
                  <a:tcPr marL="114300" marR="114300" marT="114300" marB="114300" anchor="ctr">
                    <a:lnL w="0" cap="flat" cmpd="sng" algn="ctr">
                      <a:solidFill>
                        <a:srgbClr val="0E4714"/>
                      </a:solidFill>
                      <a:prstDash val="solid"/>
                      <a:round/>
                      <a:headEnd type="none" w="med" len="med"/>
                      <a:tailEnd type="none" w="med" len="med"/>
                    </a:lnL>
                    <a:lnR w="0" cap="flat" cmpd="sng" algn="ctr">
                      <a:solidFill>
                        <a:srgbClr val="0E4714"/>
                      </a:solidFill>
                      <a:prstDash val="solid"/>
                      <a:round/>
                      <a:headEnd type="none" w="med" len="med"/>
                      <a:tailEnd type="none" w="med" len="med"/>
                    </a:lnR>
                    <a:lnT w="19050" cap="flat" cmpd="sng" algn="ctr">
                      <a:solidFill>
                        <a:srgbClr val="0E4714"/>
                      </a:solidFill>
                      <a:prstDash val="solid"/>
                      <a:round/>
                      <a:headEnd type="none" w="med" len="med"/>
                      <a:tailEnd type="none" w="med" len="med"/>
                    </a:lnT>
                    <a:lnB w="19050" cap="flat" cmpd="sng" algn="ctr">
                      <a:solidFill>
                        <a:srgbClr val="0E4714"/>
                      </a:solidFill>
                      <a:prstDash val="solid"/>
                      <a:round/>
                      <a:headEnd type="none" w="med" len="med"/>
                      <a:tailEnd type="none" w="med" len="med"/>
                    </a:lnB>
                  </a:tcPr>
                </a:tc>
                <a:tc>
                  <a:txBody>
                    <a:bodyPr/>
                    <a:lstStyle/>
                    <a:p>
                      <a:pPr algn="l">
                        <a:lnSpc>
                          <a:spcPts val="1679"/>
                        </a:lnSpc>
                        <a:defRPr/>
                      </a:pPr>
                      <a:endParaRPr lang="en-US" sz="1100" dirty="0"/>
                    </a:p>
                  </a:txBody>
                  <a:tcPr marL="114300" marR="114300" marT="114300" marB="114300" anchor="ctr">
                    <a:lnL w="0" cap="flat" cmpd="sng" algn="ctr">
                      <a:solidFill>
                        <a:srgbClr val="0E4714"/>
                      </a:solidFill>
                      <a:prstDash val="solid"/>
                      <a:round/>
                      <a:headEnd type="none" w="med" len="med"/>
                      <a:tailEnd type="none" w="med" len="med"/>
                    </a:lnL>
                    <a:lnR w="0" cap="flat" cmpd="sng" algn="ctr">
                      <a:solidFill>
                        <a:srgbClr val="0E4714"/>
                      </a:solidFill>
                      <a:prstDash val="solid"/>
                      <a:round/>
                      <a:headEnd type="none" w="med" len="med"/>
                      <a:tailEnd type="none" w="med" len="med"/>
                    </a:lnR>
                    <a:lnT w="19050" cap="flat" cmpd="sng" algn="ctr">
                      <a:solidFill>
                        <a:srgbClr val="0E4714"/>
                      </a:solidFill>
                      <a:prstDash val="solid"/>
                      <a:round/>
                      <a:headEnd type="none" w="med" len="med"/>
                      <a:tailEnd type="none" w="med" len="med"/>
                    </a:lnT>
                    <a:lnB w="19050" cap="flat" cmpd="sng" algn="ctr">
                      <a:solidFill>
                        <a:srgbClr val="0E471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Box 3"/>
          <p:cNvSpPr txBox="1"/>
          <p:nvPr/>
        </p:nvSpPr>
        <p:spPr>
          <a:xfrm>
            <a:off x="762000" y="419100"/>
            <a:ext cx="16487775" cy="1077218"/>
          </a:xfrm>
          <a:prstGeom prst="rect">
            <a:avLst/>
          </a:prstGeom>
        </p:spPr>
        <p:txBody>
          <a:bodyPr wrap="square" lIns="0" tIns="0" rIns="0" bIns="0" rtlCol="0" anchor="t">
            <a:spAutoFit/>
          </a:bodyPr>
          <a:lstStyle/>
          <a:p>
            <a:pPr marL="0" lvl="0" indent="0" algn="just">
              <a:lnSpc>
                <a:spcPts val="4200"/>
              </a:lnSpc>
              <a:spcBef>
                <a:spcPct val="0"/>
              </a:spcBef>
            </a:pPr>
            <a:r>
              <a:rPr lang="lv-LV" altLang="lv-LV" sz="3600" b="1" dirty="0">
                <a:solidFill>
                  <a:srgbClr val="3C2B7C"/>
                </a:solidFill>
                <a:latin typeface="Open Sans Bold"/>
                <a:ea typeface="Open Sans Bold"/>
                <a:cs typeface="Open Sans Bold"/>
              </a:rPr>
              <a:t>Aktualitātes saistībā ar Eiropas Padomes Konvencija par vardarbības pret sievietēm un vardarbības ģimenē novēršanu un apkarošanu</a:t>
            </a:r>
            <a:endParaRPr lang="en-US" sz="3600" b="1" dirty="0">
              <a:solidFill>
                <a:srgbClr val="3C2B7C"/>
              </a:solidFill>
              <a:latin typeface="Open Sans Bold"/>
              <a:ea typeface="Open Sans Bold"/>
              <a:cs typeface="Open Sans Bold"/>
              <a:sym typeface="Open Sans Bold"/>
            </a:endParaRPr>
          </a:p>
        </p:txBody>
      </p:sp>
      <p:sp>
        <p:nvSpPr>
          <p:cNvPr id="4" name="TextBox 4"/>
          <p:cNvSpPr txBox="1"/>
          <p:nvPr/>
        </p:nvSpPr>
        <p:spPr>
          <a:xfrm>
            <a:off x="309561" y="2400300"/>
            <a:ext cx="16609695" cy="5344155"/>
          </a:xfrm>
          <a:prstGeom prst="rect">
            <a:avLst/>
          </a:prstGeom>
        </p:spPr>
        <p:txBody>
          <a:bodyPr lIns="0" tIns="0" rIns="0" bIns="0" rtlCol="0" anchor="t">
            <a:spAutoFit/>
          </a:bodyPr>
          <a:lstStyle/>
          <a:p>
            <a:pPr marL="323851" lvl="1" algn="just">
              <a:lnSpc>
                <a:spcPts val="4200"/>
              </a:lnSpc>
            </a:pPr>
            <a:r>
              <a:rPr lang="lv-LV" altLang="lv-LV" sz="3600" b="1" dirty="0">
                <a:solidFill>
                  <a:srgbClr val="3C2B7C"/>
                </a:solidFill>
                <a:latin typeface="Open Sans"/>
                <a:ea typeface="Open Sans"/>
                <a:cs typeface="Open Sans"/>
              </a:rPr>
              <a:t>Līdz šim paveiktais – </a:t>
            </a:r>
          </a:p>
          <a:p>
            <a:pPr marL="323851" lvl="1" algn="just">
              <a:lnSpc>
                <a:spcPts val="4200"/>
              </a:lnSpc>
            </a:pPr>
            <a:endParaRPr lang="lv-LV" altLang="lv-LV" sz="3600" dirty="0">
              <a:solidFill>
                <a:srgbClr val="3C2B7C"/>
              </a:solidFill>
              <a:latin typeface="Open Sans"/>
              <a:ea typeface="Open Sans"/>
              <a:cs typeface="Open Sans"/>
            </a:endParaRPr>
          </a:p>
          <a:p>
            <a:pPr marL="838201" lvl="1" indent="-514350" algn="just">
              <a:lnSpc>
                <a:spcPts val="4200"/>
              </a:lnSpc>
              <a:buAutoNum type="arabicPeriod"/>
            </a:pPr>
            <a:r>
              <a:rPr lang="lv-LV" altLang="lv-LV" sz="2800" dirty="0">
                <a:solidFill>
                  <a:srgbClr val="3C2B7C"/>
                </a:solidFill>
                <a:latin typeface="Open Sans"/>
                <a:ea typeface="Open Sans"/>
                <a:cs typeface="Open Sans"/>
              </a:rPr>
              <a:t>2024. gada 19. septembrī tika uzsākta Latvijas </a:t>
            </a:r>
            <a:r>
              <a:rPr lang="lv-LV" altLang="lv-LV" sz="2800" dirty="0" err="1">
                <a:solidFill>
                  <a:srgbClr val="3C2B7C"/>
                </a:solidFill>
                <a:latin typeface="Open Sans"/>
                <a:ea typeface="Open Sans"/>
                <a:cs typeface="Open Sans"/>
              </a:rPr>
              <a:t>izvērtējuma</a:t>
            </a:r>
            <a:r>
              <a:rPr lang="lv-LV" altLang="lv-LV" sz="2800" dirty="0">
                <a:solidFill>
                  <a:srgbClr val="3C2B7C"/>
                </a:solidFill>
                <a:latin typeface="Open Sans"/>
                <a:ea typeface="Open Sans"/>
                <a:cs typeface="Open Sans"/>
              </a:rPr>
              <a:t> procedūra par atbilstību Konvencijai;</a:t>
            </a:r>
          </a:p>
          <a:p>
            <a:pPr marL="838201" lvl="1" indent="-514350" algn="just">
              <a:lnSpc>
                <a:spcPts val="4200"/>
              </a:lnSpc>
              <a:buAutoNum type="arabicPeriod"/>
            </a:pPr>
            <a:endParaRPr lang="lv-LV" altLang="lv-LV" sz="2800" dirty="0">
              <a:solidFill>
                <a:srgbClr val="3C2B7C"/>
              </a:solidFill>
              <a:latin typeface="Open Sans"/>
              <a:ea typeface="Open Sans"/>
              <a:cs typeface="Open Sans"/>
            </a:endParaRPr>
          </a:p>
          <a:p>
            <a:pPr marL="838201" lvl="1" indent="-514350" algn="just">
              <a:lnSpc>
                <a:spcPts val="4200"/>
              </a:lnSpc>
              <a:buAutoNum type="arabicPeriod"/>
            </a:pPr>
            <a:endParaRPr lang="lv-LV" altLang="lv-LV" sz="2800" dirty="0">
              <a:solidFill>
                <a:srgbClr val="3C2B7C"/>
              </a:solidFill>
              <a:latin typeface="Open Sans"/>
              <a:ea typeface="Open Sans"/>
              <a:cs typeface="Open Sans"/>
            </a:endParaRPr>
          </a:p>
          <a:p>
            <a:pPr marL="323851" lvl="1" algn="just">
              <a:lnSpc>
                <a:spcPts val="4200"/>
              </a:lnSpc>
            </a:pPr>
            <a:r>
              <a:rPr lang="lv-LV" altLang="lv-LV" sz="2800" dirty="0">
                <a:solidFill>
                  <a:srgbClr val="3C2B7C"/>
                </a:solidFill>
                <a:latin typeface="Open Sans"/>
                <a:ea typeface="Open Sans"/>
                <a:cs typeface="Open Sans"/>
              </a:rPr>
              <a:t>2. 2025. gada 25. martā Konvencijas sekretariātam tika iesniegts Latvijas pirmais ziņojums par tiesiskā regulējuma atbilstību un citiem pasākumiem ar ko īsteno Konvenciju, kas ir pirmā daļa no </a:t>
            </a:r>
            <a:r>
              <a:rPr lang="lv-LV" altLang="lv-LV" sz="2800" dirty="0" err="1">
                <a:solidFill>
                  <a:srgbClr val="3C2B7C"/>
                </a:solidFill>
                <a:latin typeface="Open Sans"/>
                <a:ea typeface="Open Sans"/>
                <a:cs typeface="Open Sans"/>
              </a:rPr>
              <a:t>izvērtējuma</a:t>
            </a:r>
            <a:r>
              <a:rPr lang="lv-LV" altLang="lv-LV" sz="2800" dirty="0">
                <a:solidFill>
                  <a:srgbClr val="3C2B7C"/>
                </a:solidFill>
                <a:latin typeface="Open Sans"/>
                <a:ea typeface="Open Sans"/>
                <a:cs typeface="Open Sans"/>
              </a:rPr>
              <a:t> procedūras;</a:t>
            </a:r>
          </a:p>
          <a:p>
            <a:pPr marL="323851" lvl="1" algn="just">
              <a:lnSpc>
                <a:spcPts val="4200"/>
              </a:lnSpc>
            </a:pPr>
            <a:endParaRPr lang="lv-LV" altLang="lv-LV" sz="2800" dirty="0">
              <a:solidFill>
                <a:srgbClr val="3C2B7C"/>
              </a:solidFill>
              <a:latin typeface="Open Sans"/>
              <a:ea typeface="Open Sans"/>
              <a:cs typeface="Open Sans"/>
            </a:endParaRPr>
          </a:p>
          <a:p>
            <a:pPr marL="323851" lvl="1" algn="just">
              <a:lnSpc>
                <a:spcPts val="4200"/>
              </a:lnSpc>
            </a:pPr>
            <a:r>
              <a:rPr lang="lv-LV" altLang="lv-LV" sz="2800" dirty="0">
                <a:solidFill>
                  <a:srgbClr val="3C2B7C"/>
                </a:solidFill>
                <a:latin typeface="Open Sans"/>
                <a:ea typeface="Open Sans"/>
                <a:cs typeface="Open Sans"/>
              </a:rPr>
              <a:t>Publicēts </a:t>
            </a:r>
            <a:r>
              <a:rPr lang="lv-LV" altLang="lv-LV" sz="2800" dirty="0">
                <a:solidFill>
                  <a:srgbClr val="3C2B7C"/>
                </a:solidFill>
                <a:latin typeface="Open Sans"/>
                <a:ea typeface="Open Sans"/>
                <a:cs typeface="Open Sans"/>
                <a:hlinkClick r:id="rId2"/>
              </a:rPr>
              <a:t>https://www.coe.int/en/web/istanbul-convention/latvia</a:t>
            </a:r>
            <a:r>
              <a:rPr lang="lv-LV" altLang="lv-LV" sz="2800" dirty="0">
                <a:solidFill>
                  <a:srgbClr val="3C2B7C"/>
                </a:solidFill>
                <a:latin typeface="Open Sans"/>
                <a:ea typeface="Open Sans"/>
                <a:cs typeface="Open Sans"/>
              </a:rPr>
              <a:t> </a:t>
            </a:r>
          </a:p>
        </p:txBody>
      </p:sp>
    </p:spTree>
    <p:extLst>
      <p:ext uri="{BB962C8B-B14F-4D97-AF65-F5344CB8AC3E}">
        <p14:creationId xmlns:p14="http://schemas.microsoft.com/office/powerpoint/2010/main" val="3181064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9EAE0"/>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814828205"/>
              </p:ext>
            </p:extLst>
          </p:nvPr>
        </p:nvGraphicFramePr>
        <p:xfrm>
          <a:off x="518159" y="-238761"/>
          <a:ext cx="16192500" cy="12773661"/>
        </p:xfrm>
        <a:graphic>
          <a:graphicData uri="http://schemas.openxmlformats.org/drawingml/2006/table">
            <a:tbl>
              <a:tblPr/>
              <a:tblGrid>
                <a:gridCol w="5031380">
                  <a:extLst>
                    <a:ext uri="{9D8B030D-6E8A-4147-A177-3AD203B41FA5}">
                      <a16:colId xmlns:a16="http://schemas.microsoft.com/office/drawing/2014/main" val="20000"/>
                    </a:ext>
                  </a:extLst>
                </a:gridCol>
                <a:gridCol w="11161120">
                  <a:extLst>
                    <a:ext uri="{9D8B030D-6E8A-4147-A177-3AD203B41FA5}">
                      <a16:colId xmlns:a16="http://schemas.microsoft.com/office/drawing/2014/main" val="20001"/>
                    </a:ext>
                  </a:extLst>
                </a:gridCol>
              </a:tblGrid>
              <a:tr h="6757556">
                <a:tc>
                  <a:txBody>
                    <a:bodyPr/>
                    <a:lstStyle/>
                    <a:p>
                      <a:pPr algn="l">
                        <a:lnSpc>
                          <a:spcPts val="1679"/>
                        </a:lnSpc>
                        <a:defRPr/>
                      </a:pPr>
                      <a:endParaRPr lang="en-US" sz="1100" dirty="0"/>
                    </a:p>
                  </a:txBody>
                  <a:tcPr marL="114300" marR="114300" marT="114300" marB="114300" anchor="ctr">
                    <a:lnL w="0" cap="flat" cmpd="sng" algn="ctr">
                      <a:solidFill>
                        <a:srgbClr val="0E4714"/>
                      </a:solidFill>
                      <a:prstDash val="solid"/>
                      <a:round/>
                      <a:headEnd type="none" w="med" len="med"/>
                      <a:tailEnd type="none" w="med" len="med"/>
                    </a:lnL>
                    <a:lnR w="0" cap="flat" cmpd="sng" algn="ctr">
                      <a:solidFill>
                        <a:srgbClr val="0E4714"/>
                      </a:solidFill>
                      <a:prstDash val="solid"/>
                      <a:round/>
                      <a:headEnd type="none" w="med" len="med"/>
                      <a:tailEnd type="none" w="med" len="med"/>
                    </a:lnR>
                    <a:lnT w="0" cap="flat" cmpd="sng" algn="ctr">
                      <a:solidFill>
                        <a:srgbClr val="0E4714"/>
                      </a:solidFill>
                      <a:prstDash val="solid"/>
                      <a:round/>
                      <a:headEnd type="none" w="med" len="med"/>
                      <a:tailEnd type="none" w="med" len="med"/>
                    </a:lnT>
                    <a:lnB w="19050" cap="flat" cmpd="sng" algn="ctr">
                      <a:solidFill>
                        <a:srgbClr val="0E4714"/>
                      </a:solidFill>
                      <a:prstDash val="solid"/>
                      <a:round/>
                      <a:headEnd type="none" w="med" len="med"/>
                      <a:tailEnd type="none" w="med" len="med"/>
                    </a:lnB>
                  </a:tcPr>
                </a:tc>
                <a:tc>
                  <a:txBody>
                    <a:bodyPr/>
                    <a:lstStyle/>
                    <a:p>
                      <a:pPr algn="l">
                        <a:lnSpc>
                          <a:spcPts val="1679"/>
                        </a:lnSpc>
                        <a:defRPr/>
                      </a:pPr>
                      <a:endParaRPr lang="en-US" sz="1100" dirty="0"/>
                    </a:p>
                  </a:txBody>
                  <a:tcPr marL="114300" marR="114300" marT="114300" marB="114300" anchor="ctr">
                    <a:lnL w="0" cap="flat" cmpd="sng" algn="ctr">
                      <a:solidFill>
                        <a:srgbClr val="0E4714"/>
                      </a:solidFill>
                      <a:prstDash val="solid"/>
                      <a:round/>
                      <a:headEnd type="none" w="med" len="med"/>
                      <a:tailEnd type="none" w="med" len="med"/>
                    </a:lnL>
                    <a:lnR w="0" cap="flat" cmpd="sng" algn="ctr">
                      <a:solidFill>
                        <a:srgbClr val="0E4714"/>
                      </a:solidFill>
                      <a:prstDash val="solid"/>
                      <a:round/>
                      <a:headEnd type="none" w="med" len="med"/>
                      <a:tailEnd type="none" w="med" len="med"/>
                    </a:lnR>
                    <a:lnT w="0" cap="flat" cmpd="sng" algn="ctr">
                      <a:solidFill>
                        <a:srgbClr val="0E4714"/>
                      </a:solidFill>
                      <a:prstDash val="solid"/>
                      <a:round/>
                      <a:headEnd type="none" w="med" len="med"/>
                      <a:tailEnd type="none" w="med" len="med"/>
                    </a:lnT>
                    <a:lnB w="19050" cap="flat" cmpd="sng" algn="ctr">
                      <a:solidFill>
                        <a:srgbClr val="0E4714"/>
                      </a:solidFill>
                      <a:prstDash val="solid"/>
                      <a:round/>
                      <a:headEnd type="none" w="med" len="med"/>
                      <a:tailEnd type="none" w="med" len="med"/>
                    </a:lnB>
                  </a:tcPr>
                </a:tc>
                <a:extLst>
                  <a:ext uri="{0D108BD9-81ED-4DB2-BD59-A6C34878D82A}">
                    <a16:rowId xmlns:a16="http://schemas.microsoft.com/office/drawing/2014/main" val="10000"/>
                  </a:ext>
                </a:extLst>
              </a:tr>
              <a:tr h="6016105">
                <a:tc>
                  <a:txBody>
                    <a:bodyPr/>
                    <a:lstStyle/>
                    <a:p>
                      <a:pPr algn="l">
                        <a:lnSpc>
                          <a:spcPts val="1679"/>
                        </a:lnSpc>
                        <a:defRPr/>
                      </a:pPr>
                      <a:endParaRPr lang="en-US" sz="1100" dirty="0"/>
                    </a:p>
                  </a:txBody>
                  <a:tcPr marL="114300" marR="114300" marT="114300" marB="114300" anchor="ctr">
                    <a:lnL w="0" cap="flat" cmpd="sng" algn="ctr">
                      <a:solidFill>
                        <a:srgbClr val="0E4714"/>
                      </a:solidFill>
                      <a:prstDash val="solid"/>
                      <a:round/>
                      <a:headEnd type="none" w="med" len="med"/>
                      <a:tailEnd type="none" w="med" len="med"/>
                    </a:lnL>
                    <a:lnR w="0" cap="flat" cmpd="sng" algn="ctr">
                      <a:solidFill>
                        <a:srgbClr val="0E4714"/>
                      </a:solidFill>
                      <a:prstDash val="solid"/>
                      <a:round/>
                      <a:headEnd type="none" w="med" len="med"/>
                      <a:tailEnd type="none" w="med" len="med"/>
                    </a:lnR>
                    <a:lnT w="19050" cap="flat" cmpd="sng" algn="ctr">
                      <a:solidFill>
                        <a:srgbClr val="0E4714"/>
                      </a:solidFill>
                      <a:prstDash val="solid"/>
                      <a:round/>
                      <a:headEnd type="none" w="med" len="med"/>
                      <a:tailEnd type="none" w="med" len="med"/>
                    </a:lnT>
                    <a:lnB w="19050" cap="flat" cmpd="sng" algn="ctr">
                      <a:solidFill>
                        <a:srgbClr val="0E4714"/>
                      </a:solidFill>
                      <a:prstDash val="solid"/>
                      <a:round/>
                      <a:headEnd type="none" w="med" len="med"/>
                      <a:tailEnd type="none" w="med" len="med"/>
                    </a:lnB>
                  </a:tcPr>
                </a:tc>
                <a:tc>
                  <a:txBody>
                    <a:bodyPr/>
                    <a:lstStyle/>
                    <a:p>
                      <a:pPr algn="l">
                        <a:lnSpc>
                          <a:spcPts val="1679"/>
                        </a:lnSpc>
                        <a:defRPr/>
                      </a:pPr>
                      <a:endParaRPr lang="en-US" sz="1100" dirty="0"/>
                    </a:p>
                  </a:txBody>
                  <a:tcPr marL="114300" marR="114300" marT="114300" marB="114300" anchor="ctr">
                    <a:lnL w="0" cap="flat" cmpd="sng" algn="ctr">
                      <a:solidFill>
                        <a:srgbClr val="0E4714"/>
                      </a:solidFill>
                      <a:prstDash val="solid"/>
                      <a:round/>
                      <a:headEnd type="none" w="med" len="med"/>
                      <a:tailEnd type="none" w="med" len="med"/>
                    </a:lnL>
                    <a:lnR w="0" cap="flat" cmpd="sng" algn="ctr">
                      <a:solidFill>
                        <a:srgbClr val="0E4714"/>
                      </a:solidFill>
                      <a:prstDash val="solid"/>
                      <a:round/>
                      <a:headEnd type="none" w="med" len="med"/>
                      <a:tailEnd type="none" w="med" len="med"/>
                    </a:lnR>
                    <a:lnT w="19050" cap="flat" cmpd="sng" algn="ctr">
                      <a:solidFill>
                        <a:srgbClr val="0E4714"/>
                      </a:solidFill>
                      <a:prstDash val="solid"/>
                      <a:round/>
                      <a:headEnd type="none" w="med" len="med"/>
                      <a:tailEnd type="none" w="med" len="med"/>
                    </a:lnT>
                    <a:lnB w="19050" cap="flat" cmpd="sng" algn="ctr">
                      <a:solidFill>
                        <a:srgbClr val="0E471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extBox 4"/>
          <p:cNvSpPr txBox="1"/>
          <p:nvPr/>
        </p:nvSpPr>
        <p:spPr>
          <a:xfrm>
            <a:off x="502919" y="586291"/>
            <a:ext cx="16609695" cy="8575809"/>
          </a:xfrm>
          <a:prstGeom prst="rect">
            <a:avLst/>
          </a:prstGeom>
        </p:spPr>
        <p:txBody>
          <a:bodyPr lIns="0" tIns="0" rIns="0" bIns="0" rtlCol="0" anchor="t">
            <a:spAutoFit/>
          </a:bodyPr>
          <a:lstStyle/>
          <a:p>
            <a:pPr marL="323851" lvl="1" algn="just">
              <a:lnSpc>
                <a:spcPts val="4200"/>
              </a:lnSpc>
            </a:pPr>
            <a:r>
              <a:rPr lang="lv-LV" altLang="lv-LV" sz="3600" b="1" dirty="0">
                <a:solidFill>
                  <a:srgbClr val="3C2B7C"/>
                </a:solidFill>
                <a:latin typeface="Open Sans"/>
                <a:ea typeface="Open Sans"/>
                <a:cs typeface="Open Sans"/>
              </a:rPr>
              <a:t>Aktualitātes saistībā ar Eiropas Padomes Konvencija par vardarbības pret sievietēm un vardarbības ģimenē novēršanu un apkarošanu </a:t>
            </a:r>
          </a:p>
          <a:p>
            <a:pPr marL="323851" lvl="1" algn="just">
              <a:lnSpc>
                <a:spcPts val="4200"/>
              </a:lnSpc>
            </a:pPr>
            <a:endParaRPr lang="lv-LV" altLang="lv-LV" sz="3600" dirty="0">
              <a:solidFill>
                <a:srgbClr val="3C2B7C"/>
              </a:solidFill>
              <a:latin typeface="Open Sans"/>
              <a:ea typeface="Open Sans"/>
              <a:cs typeface="Open Sans"/>
            </a:endParaRPr>
          </a:p>
          <a:p>
            <a:pPr marL="323851" lvl="1" algn="just">
              <a:lnSpc>
                <a:spcPts val="4200"/>
              </a:lnSpc>
            </a:pPr>
            <a:r>
              <a:rPr lang="lv-LV" altLang="lv-LV" sz="2800" dirty="0">
                <a:solidFill>
                  <a:srgbClr val="3C2B7C"/>
                </a:solidFill>
                <a:latin typeface="Open Sans"/>
                <a:ea typeface="Open Sans"/>
                <a:cs typeface="Open Sans"/>
              </a:rPr>
              <a:t>3. Latvijas ziņojums pirms iesniegšanas GREVIO (Ekspertu grupa vardarbības pret sievietēm un vardarbības ģimenē novēršanai), ir publicēts Konvencijai veltītā mājaslapā, kā arī potenciāli GREVIO iesniegs Latvijai precizējošus jautājumus;</a:t>
            </a:r>
          </a:p>
          <a:p>
            <a:pPr marL="323851" lvl="1" algn="just">
              <a:lnSpc>
                <a:spcPts val="4200"/>
              </a:lnSpc>
            </a:pPr>
            <a:endParaRPr lang="lv-LV" altLang="lv-LV" sz="2800" dirty="0">
              <a:solidFill>
                <a:srgbClr val="3C2B7C"/>
              </a:solidFill>
              <a:latin typeface="Open Sans"/>
              <a:ea typeface="Open Sans"/>
              <a:cs typeface="Open Sans"/>
            </a:endParaRPr>
          </a:p>
          <a:p>
            <a:pPr marL="323851" lvl="1" algn="just">
              <a:lnSpc>
                <a:spcPts val="4200"/>
              </a:lnSpc>
            </a:pPr>
            <a:r>
              <a:rPr lang="lv-LV" altLang="lv-LV" sz="2800" dirty="0">
                <a:solidFill>
                  <a:srgbClr val="3C2B7C"/>
                </a:solidFill>
                <a:latin typeface="Open Sans"/>
                <a:ea typeface="Open Sans"/>
                <a:cs typeface="Open Sans"/>
              </a:rPr>
              <a:t>4. </a:t>
            </a:r>
            <a:r>
              <a:rPr lang="lv-LV" altLang="lv-LV" sz="2800" dirty="0" err="1">
                <a:solidFill>
                  <a:srgbClr val="3C2B7C"/>
                </a:solidFill>
                <a:latin typeface="Open Sans"/>
                <a:ea typeface="Open Sans"/>
                <a:cs typeface="Open Sans"/>
              </a:rPr>
              <a:t>Izvērtējuma</a:t>
            </a:r>
            <a:r>
              <a:rPr lang="lv-LV" altLang="lv-LV" sz="2800" dirty="0">
                <a:solidFill>
                  <a:srgbClr val="3C2B7C"/>
                </a:solidFill>
                <a:latin typeface="Open Sans"/>
                <a:ea typeface="Open Sans"/>
                <a:cs typeface="Open Sans"/>
              </a:rPr>
              <a:t> procedūras ietvaros tiks organizēta GREVIO klātienes vizīte uz Latviju, kas notiks šī gada novembrī;</a:t>
            </a:r>
          </a:p>
          <a:p>
            <a:pPr marL="323851" lvl="1" algn="just">
              <a:lnSpc>
                <a:spcPts val="4200"/>
              </a:lnSpc>
            </a:pPr>
            <a:endParaRPr lang="lv-LV" altLang="lv-LV" sz="2800" dirty="0">
              <a:solidFill>
                <a:srgbClr val="3C2B7C"/>
              </a:solidFill>
              <a:latin typeface="Open Sans"/>
              <a:ea typeface="Open Sans"/>
              <a:cs typeface="Open Sans"/>
            </a:endParaRPr>
          </a:p>
          <a:p>
            <a:pPr marL="323851" lvl="1" algn="just">
              <a:lnSpc>
                <a:spcPts val="4200"/>
              </a:lnSpc>
            </a:pPr>
            <a:r>
              <a:rPr lang="lv-LV" altLang="lv-LV" sz="2800" dirty="0">
                <a:solidFill>
                  <a:srgbClr val="3C2B7C"/>
                </a:solidFill>
                <a:latin typeface="Open Sans"/>
                <a:ea typeface="Open Sans"/>
                <a:cs typeface="Open Sans"/>
              </a:rPr>
              <a:t>5. Aptuveni 4 mēnešus pēc GREVIO vizītes, </a:t>
            </a:r>
            <a:r>
              <a:rPr lang="lv-LV" altLang="lv-LV" sz="2800" dirty="0" err="1">
                <a:solidFill>
                  <a:srgbClr val="3C2B7C"/>
                </a:solidFill>
                <a:latin typeface="Open Sans"/>
                <a:ea typeface="Open Sans"/>
                <a:cs typeface="Open Sans"/>
              </a:rPr>
              <a:t>izvērtējuma</a:t>
            </a:r>
            <a:r>
              <a:rPr lang="lv-LV" altLang="lv-LV" sz="2800" dirty="0">
                <a:solidFill>
                  <a:srgbClr val="3C2B7C"/>
                </a:solidFill>
                <a:latin typeface="Open Sans"/>
                <a:ea typeface="Open Sans"/>
                <a:cs typeface="Open Sans"/>
              </a:rPr>
              <a:t> ziņojuma projekts, kas tiks nosūtīts Latvijai un būs iespēja divu mēnešu laikā iesniegt papildus komentārus balstoties uz sākotnējā </a:t>
            </a:r>
            <a:r>
              <a:rPr lang="lv-LV" altLang="lv-LV" sz="2800" dirty="0" err="1">
                <a:solidFill>
                  <a:srgbClr val="3C2B7C"/>
                </a:solidFill>
                <a:latin typeface="Open Sans"/>
                <a:ea typeface="Open Sans"/>
                <a:cs typeface="Open Sans"/>
              </a:rPr>
              <a:t>izvērtējuma</a:t>
            </a:r>
            <a:r>
              <a:rPr lang="lv-LV" altLang="lv-LV" sz="2800" dirty="0">
                <a:solidFill>
                  <a:srgbClr val="3C2B7C"/>
                </a:solidFill>
                <a:latin typeface="Open Sans"/>
                <a:ea typeface="Open Sans"/>
                <a:cs typeface="Open Sans"/>
              </a:rPr>
              <a:t> projektu.  </a:t>
            </a:r>
          </a:p>
          <a:p>
            <a:pPr marL="323851" lvl="1" algn="just">
              <a:lnSpc>
                <a:spcPts val="4200"/>
              </a:lnSpc>
            </a:pPr>
            <a:endParaRPr lang="lv-LV" altLang="lv-LV" sz="2800" dirty="0">
              <a:solidFill>
                <a:srgbClr val="3C2B7C"/>
              </a:solidFill>
              <a:latin typeface="Open Sans"/>
              <a:ea typeface="Open Sans"/>
              <a:cs typeface="Open Sans"/>
            </a:endParaRPr>
          </a:p>
          <a:p>
            <a:pPr marL="323851" lvl="1" algn="just">
              <a:lnSpc>
                <a:spcPts val="4200"/>
              </a:lnSpc>
            </a:pPr>
            <a:r>
              <a:rPr lang="lv-LV" altLang="lv-LV" sz="2800" dirty="0">
                <a:solidFill>
                  <a:srgbClr val="3C2B7C"/>
                </a:solidFill>
                <a:latin typeface="Open Sans"/>
                <a:ea typeface="Open Sans"/>
                <a:cs typeface="Open Sans"/>
              </a:rPr>
              <a:t>6. Gala ziņojums tiks iesniegts pēc precizējumu veikšanas un tiks apstiprināt Konvencijas komitejā, kā rezultātā tiks pieņemtas rekomendācijas Latvijai balstoties uz GREVIO ziņojumu.</a:t>
            </a:r>
          </a:p>
        </p:txBody>
      </p:sp>
    </p:spTree>
    <p:extLst>
      <p:ext uri="{BB962C8B-B14F-4D97-AF65-F5344CB8AC3E}">
        <p14:creationId xmlns:p14="http://schemas.microsoft.com/office/powerpoint/2010/main" val="235294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97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EAE0"/>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047750" y="-364190"/>
          <a:ext cx="16192500" cy="10083800"/>
        </p:xfrm>
        <a:graphic>
          <a:graphicData uri="http://schemas.openxmlformats.org/drawingml/2006/table">
            <a:tbl>
              <a:tblPr/>
              <a:tblGrid>
                <a:gridCol w="5031380">
                  <a:extLst>
                    <a:ext uri="{9D8B030D-6E8A-4147-A177-3AD203B41FA5}">
                      <a16:colId xmlns:a16="http://schemas.microsoft.com/office/drawing/2014/main" val="20000"/>
                    </a:ext>
                  </a:extLst>
                </a:gridCol>
                <a:gridCol w="11161120">
                  <a:extLst>
                    <a:ext uri="{9D8B030D-6E8A-4147-A177-3AD203B41FA5}">
                      <a16:colId xmlns:a16="http://schemas.microsoft.com/office/drawing/2014/main" val="20001"/>
                    </a:ext>
                  </a:extLst>
                </a:gridCol>
              </a:tblGrid>
              <a:tr h="5805338">
                <a:tc>
                  <a:txBody>
                    <a:bodyPr/>
                    <a:lstStyle/>
                    <a:p>
                      <a:pPr algn="l">
                        <a:lnSpc>
                          <a:spcPts val="3919"/>
                        </a:lnSpc>
                        <a:defRPr/>
                      </a:pPr>
                      <a:r>
                        <a:rPr lang="en-US" sz="2799">
                          <a:solidFill>
                            <a:srgbClr val="3C2B7C"/>
                          </a:solidFill>
                          <a:latin typeface="Gotham"/>
                          <a:ea typeface="Gotham"/>
                          <a:cs typeface="Gotham"/>
                          <a:sym typeface="Gotham"/>
                        </a:rPr>
                        <a:t>EIROPAS PADOMES KONVENCIJA PAR VARDARBĪBAS PRET SIEVIETĒM UN VARDARBĪBAS ĢIMENĒ NOVĒRŠANU UN APKAROŠANU </a:t>
                      </a:r>
                      <a:endParaRPr lang="en-US" sz="1100"/>
                    </a:p>
                  </a:txBody>
                  <a:tcPr marL="114300" marR="114300" marT="114300" marB="114300" anchor="ctr">
                    <a:lnL w="0" cap="flat" cmpd="sng" algn="ctr">
                      <a:solidFill>
                        <a:srgbClr val="0E4714"/>
                      </a:solidFill>
                      <a:prstDash val="solid"/>
                      <a:round/>
                      <a:headEnd type="none" w="med" len="med"/>
                      <a:tailEnd type="none" w="med" len="med"/>
                    </a:lnL>
                    <a:lnR w="0" cap="flat" cmpd="sng" algn="ctr">
                      <a:solidFill>
                        <a:srgbClr val="0E4714"/>
                      </a:solidFill>
                      <a:prstDash val="solid"/>
                      <a:round/>
                      <a:headEnd type="none" w="med" len="med"/>
                      <a:tailEnd type="none" w="med" len="med"/>
                    </a:lnR>
                    <a:lnT w="0" cap="flat" cmpd="sng" algn="ctr">
                      <a:solidFill>
                        <a:srgbClr val="0E4714"/>
                      </a:solidFill>
                      <a:prstDash val="solid"/>
                      <a:round/>
                      <a:headEnd type="none" w="med" len="med"/>
                      <a:tailEnd type="none" w="med" len="med"/>
                    </a:lnT>
                    <a:lnB w="19050" cap="flat" cmpd="sng" algn="ctr">
                      <a:solidFill>
                        <a:srgbClr val="0E4714"/>
                      </a:solidFill>
                      <a:prstDash val="solid"/>
                      <a:round/>
                      <a:headEnd type="none" w="med" len="med"/>
                      <a:tailEnd type="none" w="med" len="med"/>
                    </a:lnB>
                  </a:tcPr>
                </a:tc>
                <a:tc>
                  <a:txBody>
                    <a:bodyPr/>
                    <a:lstStyle/>
                    <a:p>
                      <a:pPr algn="l">
                        <a:lnSpc>
                          <a:spcPts val="3919"/>
                        </a:lnSpc>
                        <a:defRPr/>
                      </a:pPr>
                      <a:r>
                        <a:rPr lang="en-US" sz="2799" dirty="0" err="1">
                          <a:solidFill>
                            <a:srgbClr val="3C2B7C"/>
                          </a:solidFill>
                          <a:latin typeface="Gotham"/>
                          <a:ea typeface="Gotham"/>
                          <a:cs typeface="Gotham"/>
                          <a:sym typeface="Gotham"/>
                        </a:rPr>
                        <a:t>Stājās</a:t>
                      </a:r>
                      <a:r>
                        <a:rPr lang="en-US" sz="2799" dirty="0">
                          <a:solidFill>
                            <a:srgbClr val="3C2B7C"/>
                          </a:solidFill>
                          <a:latin typeface="Gotham"/>
                          <a:ea typeface="Gotham"/>
                          <a:cs typeface="Gotham"/>
                          <a:sym typeface="Gotham"/>
                        </a:rPr>
                        <a:t> </a:t>
                      </a:r>
                      <a:r>
                        <a:rPr lang="en-US" sz="2799" dirty="0" err="1">
                          <a:solidFill>
                            <a:srgbClr val="3C2B7C"/>
                          </a:solidFill>
                          <a:latin typeface="Gotham"/>
                          <a:ea typeface="Gotham"/>
                          <a:cs typeface="Gotham"/>
                          <a:sym typeface="Gotham"/>
                        </a:rPr>
                        <a:t>spēkā</a:t>
                      </a:r>
                      <a:r>
                        <a:rPr lang="en-US" sz="2799" dirty="0">
                          <a:solidFill>
                            <a:srgbClr val="3C2B7C"/>
                          </a:solidFill>
                          <a:latin typeface="Gotham"/>
                          <a:ea typeface="Gotham"/>
                          <a:cs typeface="Gotham"/>
                          <a:sym typeface="Gotham"/>
                        </a:rPr>
                        <a:t> 2024.gada 1.maijā.</a:t>
                      </a:r>
                      <a:endParaRPr lang="en-US" sz="1100" dirty="0"/>
                    </a:p>
                    <a:p>
                      <a:pPr algn="l">
                        <a:lnSpc>
                          <a:spcPts val="3919"/>
                        </a:lnSpc>
                      </a:pPr>
                      <a:r>
                        <a:rPr lang="en-US" sz="2799" dirty="0">
                          <a:solidFill>
                            <a:srgbClr val="3C2B7C"/>
                          </a:solidFill>
                          <a:latin typeface="Gotham"/>
                          <a:ea typeface="Gotham"/>
                          <a:cs typeface="Gotham"/>
                          <a:sym typeface="Gotham"/>
                        </a:rPr>
                        <a:t>GREVIO </a:t>
                      </a:r>
                      <a:r>
                        <a:rPr lang="en-US" sz="2799" dirty="0" err="1">
                          <a:solidFill>
                            <a:srgbClr val="3C2B7C"/>
                          </a:solidFill>
                          <a:latin typeface="Gotham"/>
                          <a:ea typeface="Gotham"/>
                          <a:cs typeface="Gotham"/>
                          <a:sym typeface="Gotham"/>
                        </a:rPr>
                        <a:t>izvētējuma</a:t>
                      </a:r>
                      <a:r>
                        <a:rPr lang="en-US" sz="2799" dirty="0">
                          <a:solidFill>
                            <a:srgbClr val="3C2B7C"/>
                          </a:solidFill>
                          <a:latin typeface="Gotham"/>
                          <a:ea typeface="Gotham"/>
                          <a:cs typeface="Gotham"/>
                          <a:sym typeface="Gotham"/>
                        </a:rPr>
                        <a:t> </a:t>
                      </a:r>
                      <a:r>
                        <a:rPr lang="en-US" sz="2799" dirty="0" err="1">
                          <a:solidFill>
                            <a:srgbClr val="3C2B7C"/>
                          </a:solidFill>
                          <a:latin typeface="Gotham"/>
                          <a:ea typeface="Gotham"/>
                          <a:cs typeface="Gotham"/>
                          <a:sym typeface="Gotham"/>
                        </a:rPr>
                        <a:t>anketa</a:t>
                      </a:r>
                      <a:r>
                        <a:rPr lang="en-US" sz="2799" dirty="0">
                          <a:solidFill>
                            <a:srgbClr val="3C2B7C"/>
                          </a:solidFill>
                          <a:latin typeface="Gotham"/>
                          <a:ea typeface="Gotham"/>
                          <a:cs typeface="Gotham"/>
                          <a:sym typeface="Gotham"/>
                        </a:rPr>
                        <a:t> </a:t>
                      </a:r>
                      <a:r>
                        <a:rPr lang="en-US" sz="2799" dirty="0" err="1">
                          <a:solidFill>
                            <a:srgbClr val="3C2B7C"/>
                          </a:solidFill>
                          <a:latin typeface="Gotham"/>
                          <a:ea typeface="Gotham"/>
                          <a:cs typeface="Gotham"/>
                          <a:sym typeface="Gotham"/>
                        </a:rPr>
                        <a:t>Latvijai</a:t>
                      </a:r>
                      <a:r>
                        <a:rPr lang="en-US" sz="2799" dirty="0">
                          <a:solidFill>
                            <a:srgbClr val="3C2B7C"/>
                          </a:solidFill>
                          <a:latin typeface="Gotham"/>
                          <a:ea typeface="Gotham"/>
                          <a:cs typeface="Gotham"/>
                          <a:sym typeface="Gotham"/>
                        </a:rPr>
                        <a:t> 2024.gada </a:t>
                      </a:r>
                      <a:r>
                        <a:rPr lang="en-US" sz="2799" dirty="0" err="1">
                          <a:solidFill>
                            <a:srgbClr val="3C2B7C"/>
                          </a:solidFill>
                          <a:latin typeface="Gotham"/>
                          <a:ea typeface="Gotham"/>
                          <a:cs typeface="Gotham"/>
                          <a:sym typeface="Gotham"/>
                        </a:rPr>
                        <a:t>septembris</a:t>
                      </a:r>
                      <a:r>
                        <a:rPr lang="en-US" sz="2799" dirty="0">
                          <a:solidFill>
                            <a:srgbClr val="3C2B7C"/>
                          </a:solidFill>
                          <a:latin typeface="Gotham"/>
                          <a:ea typeface="Gotham"/>
                          <a:cs typeface="Gotham"/>
                          <a:sym typeface="Gotham"/>
                        </a:rPr>
                        <a:t> - 2025.gada marts</a:t>
                      </a:r>
                    </a:p>
                  </a:txBody>
                  <a:tcPr marL="114300" marR="114300" marT="114300" marB="114300" anchor="ctr">
                    <a:lnL w="0" cap="flat" cmpd="sng" algn="ctr">
                      <a:solidFill>
                        <a:srgbClr val="0E4714"/>
                      </a:solidFill>
                      <a:prstDash val="solid"/>
                      <a:round/>
                      <a:headEnd type="none" w="med" len="med"/>
                      <a:tailEnd type="none" w="med" len="med"/>
                    </a:lnL>
                    <a:lnR w="0" cap="flat" cmpd="sng" algn="ctr">
                      <a:solidFill>
                        <a:srgbClr val="0E4714"/>
                      </a:solidFill>
                      <a:prstDash val="solid"/>
                      <a:round/>
                      <a:headEnd type="none" w="med" len="med"/>
                      <a:tailEnd type="none" w="med" len="med"/>
                    </a:lnR>
                    <a:lnT w="0" cap="flat" cmpd="sng" algn="ctr">
                      <a:solidFill>
                        <a:srgbClr val="0E4714"/>
                      </a:solidFill>
                      <a:prstDash val="solid"/>
                      <a:round/>
                      <a:headEnd type="none" w="med" len="med"/>
                      <a:tailEnd type="none" w="med" len="med"/>
                    </a:lnT>
                    <a:lnB w="19050" cap="flat" cmpd="sng" algn="ctr">
                      <a:solidFill>
                        <a:srgbClr val="0E4714"/>
                      </a:solidFill>
                      <a:prstDash val="solid"/>
                      <a:round/>
                      <a:headEnd type="none" w="med" len="med"/>
                      <a:tailEnd type="none" w="med" len="med"/>
                    </a:lnB>
                  </a:tcPr>
                </a:tc>
                <a:extLst>
                  <a:ext uri="{0D108BD9-81ED-4DB2-BD59-A6C34878D82A}">
                    <a16:rowId xmlns:a16="http://schemas.microsoft.com/office/drawing/2014/main" val="10000"/>
                  </a:ext>
                </a:extLst>
              </a:tr>
              <a:tr h="4278462">
                <a:tc>
                  <a:txBody>
                    <a:bodyPr/>
                    <a:lstStyle/>
                    <a:p>
                      <a:pPr algn="l">
                        <a:lnSpc>
                          <a:spcPts val="3919"/>
                        </a:lnSpc>
                        <a:defRPr/>
                      </a:pPr>
                      <a:r>
                        <a:rPr lang="en-US" sz="2799">
                          <a:solidFill>
                            <a:srgbClr val="3C2B7C"/>
                          </a:solidFill>
                          <a:latin typeface="Gotham"/>
                          <a:ea typeface="Gotham"/>
                          <a:cs typeface="Gotham"/>
                          <a:sym typeface="Gotham"/>
                        </a:rPr>
                        <a:t>EIROPAS PARLAMENTA UN PADOMES DIREKTĪVA (ES) 2024/1385</a:t>
                      </a:r>
                      <a:endParaRPr lang="en-US" sz="1100"/>
                    </a:p>
                    <a:p>
                      <a:pPr algn="l">
                        <a:lnSpc>
                          <a:spcPts val="3919"/>
                        </a:lnSpc>
                      </a:pPr>
                      <a:r>
                        <a:rPr lang="en-US" sz="2799">
                          <a:solidFill>
                            <a:srgbClr val="3C2B7C"/>
                          </a:solidFill>
                          <a:latin typeface="Gotham"/>
                          <a:ea typeface="Gotham"/>
                          <a:cs typeface="Gotham"/>
                          <a:sym typeface="Gotham"/>
                        </a:rPr>
                        <a:t>(2024. gada 14. maijs)</a:t>
                      </a:r>
                    </a:p>
                    <a:p>
                      <a:pPr algn="l">
                        <a:lnSpc>
                          <a:spcPts val="3919"/>
                        </a:lnSpc>
                      </a:pPr>
                      <a:r>
                        <a:rPr lang="en-US" sz="2799">
                          <a:solidFill>
                            <a:srgbClr val="3C2B7C"/>
                          </a:solidFill>
                          <a:latin typeface="Gotham"/>
                          <a:ea typeface="Gotham"/>
                          <a:cs typeface="Gotham"/>
                          <a:sym typeface="Gotham"/>
                        </a:rPr>
                        <a:t>par vardarbības pret sievietēm un vardarbības ģimenē apkarošanu</a:t>
                      </a:r>
                    </a:p>
                    <a:p>
                      <a:pPr algn="l">
                        <a:lnSpc>
                          <a:spcPts val="3919"/>
                        </a:lnSpc>
                      </a:pPr>
                      <a:endParaRPr lang="en-US" sz="2799">
                        <a:solidFill>
                          <a:srgbClr val="3C2B7C"/>
                        </a:solidFill>
                        <a:latin typeface="Gotham"/>
                        <a:ea typeface="Gotham"/>
                        <a:cs typeface="Gotham"/>
                        <a:sym typeface="Gotham"/>
                      </a:endParaRPr>
                    </a:p>
                  </a:txBody>
                  <a:tcPr marL="114300" marR="114300" marT="114300" marB="114300" anchor="ctr">
                    <a:lnL w="0" cap="flat" cmpd="sng" algn="ctr">
                      <a:solidFill>
                        <a:srgbClr val="0E4714"/>
                      </a:solidFill>
                      <a:prstDash val="solid"/>
                      <a:round/>
                      <a:headEnd type="none" w="med" len="med"/>
                      <a:tailEnd type="none" w="med" len="med"/>
                    </a:lnL>
                    <a:lnR w="0" cap="flat" cmpd="sng" algn="ctr">
                      <a:solidFill>
                        <a:srgbClr val="0E4714"/>
                      </a:solidFill>
                      <a:prstDash val="solid"/>
                      <a:round/>
                      <a:headEnd type="none" w="med" len="med"/>
                      <a:tailEnd type="none" w="med" len="med"/>
                    </a:lnR>
                    <a:lnT w="19050" cap="flat" cmpd="sng" algn="ctr">
                      <a:solidFill>
                        <a:srgbClr val="0E4714"/>
                      </a:solidFill>
                      <a:prstDash val="solid"/>
                      <a:round/>
                      <a:headEnd type="none" w="med" len="med"/>
                      <a:tailEnd type="none" w="med" len="med"/>
                    </a:lnT>
                    <a:lnB w="19050" cap="flat" cmpd="sng" algn="ctr">
                      <a:solidFill>
                        <a:srgbClr val="0E4714"/>
                      </a:solidFill>
                      <a:prstDash val="solid"/>
                      <a:round/>
                      <a:headEnd type="none" w="med" len="med"/>
                      <a:tailEnd type="none" w="med" len="med"/>
                    </a:lnB>
                  </a:tcPr>
                </a:tc>
                <a:tc>
                  <a:txBody>
                    <a:bodyPr/>
                    <a:lstStyle/>
                    <a:p>
                      <a:pPr algn="l">
                        <a:lnSpc>
                          <a:spcPts val="3919"/>
                        </a:lnSpc>
                        <a:defRPr/>
                      </a:pPr>
                      <a:r>
                        <a:rPr lang="en-US" sz="2799" dirty="0" err="1">
                          <a:solidFill>
                            <a:srgbClr val="3C2B7C"/>
                          </a:solidFill>
                          <a:latin typeface="Gotham"/>
                          <a:ea typeface="Gotham"/>
                          <a:cs typeface="Gotham"/>
                          <a:sym typeface="Gotham"/>
                        </a:rPr>
                        <a:t>Stājās</a:t>
                      </a:r>
                      <a:r>
                        <a:rPr lang="en-US" sz="2799" dirty="0">
                          <a:solidFill>
                            <a:srgbClr val="3C2B7C"/>
                          </a:solidFill>
                          <a:latin typeface="Gotham"/>
                          <a:ea typeface="Gotham"/>
                          <a:cs typeface="Gotham"/>
                          <a:sym typeface="Gotham"/>
                        </a:rPr>
                        <a:t> </a:t>
                      </a:r>
                      <a:r>
                        <a:rPr lang="en-US" sz="2799" dirty="0" err="1">
                          <a:solidFill>
                            <a:srgbClr val="3C2B7C"/>
                          </a:solidFill>
                          <a:latin typeface="Gotham"/>
                          <a:ea typeface="Gotham"/>
                          <a:cs typeface="Gotham"/>
                          <a:sym typeface="Gotham"/>
                        </a:rPr>
                        <a:t>spēkā</a:t>
                      </a:r>
                      <a:r>
                        <a:rPr lang="en-US" sz="2799" dirty="0">
                          <a:solidFill>
                            <a:srgbClr val="3C2B7C"/>
                          </a:solidFill>
                          <a:latin typeface="Gotham"/>
                          <a:ea typeface="Gotham"/>
                          <a:cs typeface="Gotham"/>
                          <a:sym typeface="Gotham"/>
                        </a:rPr>
                        <a:t> 2024.gada 13.jūnijā, </a:t>
                      </a:r>
                      <a:r>
                        <a:rPr lang="en-US" sz="2799" dirty="0" err="1">
                          <a:solidFill>
                            <a:srgbClr val="3C2B7C"/>
                          </a:solidFill>
                          <a:latin typeface="Gotham"/>
                          <a:ea typeface="Gotham"/>
                          <a:cs typeface="Gotham"/>
                          <a:sym typeface="Gotham"/>
                        </a:rPr>
                        <a:t>direktīvas</a:t>
                      </a:r>
                      <a:r>
                        <a:rPr lang="en-US" sz="2799" dirty="0">
                          <a:solidFill>
                            <a:srgbClr val="3C2B7C"/>
                          </a:solidFill>
                          <a:latin typeface="Gotham"/>
                          <a:ea typeface="Gotham"/>
                          <a:cs typeface="Gotham"/>
                          <a:sym typeface="Gotham"/>
                        </a:rPr>
                        <a:t> </a:t>
                      </a:r>
                      <a:r>
                        <a:rPr lang="en-US" sz="2799" dirty="0" err="1">
                          <a:solidFill>
                            <a:srgbClr val="3C2B7C"/>
                          </a:solidFill>
                          <a:latin typeface="Gotham"/>
                          <a:ea typeface="Gotham"/>
                          <a:cs typeface="Gotham"/>
                          <a:sym typeface="Gotham"/>
                        </a:rPr>
                        <a:t>pārņemšana</a:t>
                      </a:r>
                      <a:r>
                        <a:rPr lang="en-US" sz="2799" dirty="0">
                          <a:solidFill>
                            <a:srgbClr val="3C2B7C"/>
                          </a:solidFill>
                          <a:latin typeface="Gotham"/>
                          <a:ea typeface="Gotham"/>
                          <a:cs typeface="Gotham"/>
                          <a:sym typeface="Gotham"/>
                        </a:rPr>
                        <a:t> </a:t>
                      </a:r>
                      <a:r>
                        <a:rPr lang="en-US" sz="2799" dirty="0" err="1">
                          <a:solidFill>
                            <a:srgbClr val="3C2B7C"/>
                          </a:solidFill>
                          <a:latin typeface="Gotham"/>
                          <a:ea typeface="Gotham"/>
                          <a:cs typeface="Gotham"/>
                          <a:sym typeface="Gotham"/>
                        </a:rPr>
                        <a:t>līdz</a:t>
                      </a:r>
                      <a:r>
                        <a:rPr lang="en-US" sz="2799" dirty="0">
                          <a:solidFill>
                            <a:srgbClr val="3C2B7C"/>
                          </a:solidFill>
                          <a:latin typeface="Gotham"/>
                          <a:ea typeface="Gotham"/>
                          <a:cs typeface="Gotham"/>
                          <a:sym typeface="Gotham"/>
                        </a:rPr>
                        <a:t> 2027.gada 14.jūnijam.</a:t>
                      </a:r>
                      <a:endParaRPr lang="en-US" sz="1100" dirty="0"/>
                    </a:p>
                    <a:p>
                      <a:pPr algn="l">
                        <a:lnSpc>
                          <a:spcPts val="3919"/>
                        </a:lnSpc>
                      </a:pPr>
                      <a:r>
                        <a:rPr lang="en-US" sz="2799" dirty="0" err="1">
                          <a:solidFill>
                            <a:srgbClr val="3C2B7C"/>
                          </a:solidFill>
                          <a:latin typeface="Gotham"/>
                          <a:ea typeface="Gotham"/>
                          <a:cs typeface="Gotham"/>
                          <a:sym typeface="Gotham"/>
                        </a:rPr>
                        <a:t>Nosaka</a:t>
                      </a:r>
                      <a:r>
                        <a:rPr lang="en-US" sz="2799" dirty="0">
                          <a:solidFill>
                            <a:srgbClr val="3C2B7C"/>
                          </a:solidFill>
                          <a:latin typeface="Gotham"/>
                          <a:ea typeface="Gotham"/>
                          <a:cs typeface="Gotham"/>
                          <a:sym typeface="Gotham"/>
                        </a:rPr>
                        <a:t> </a:t>
                      </a:r>
                      <a:r>
                        <a:rPr lang="en-US" sz="2799" dirty="0" err="1">
                          <a:solidFill>
                            <a:srgbClr val="3C2B7C"/>
                          </a:solidFill>
                          <a:latin typeface="Gotham"/>
                          <a:ea typeface="Gotham"/>
                          <a:cs typeface="Gotham"/>
                          <a:sym typeface="Gotham"/>
                        </a:rPr>
                        <a:t>dalībvalstīm</a:t>
                      </a:r>
                      <a:r>
                        <a:rPr lang="en-US" sz="2799" dirty="0">
                          <a:solidFill>
                            <a:srgbClr val="3C2B7C"/>
                          </a:solidFill>
                          <a:latin typeface="Gotham"/>
                          <a:ea typeface="Gotham"/>
                          <a:cs typeface="Gotham"/>
                          <a:sym typeface="Gotham"/>
                        </a:rPr>
                        <a:t> </a:t>
                      </a:r>
                      <a:r>
                        <a:rPr lang="en-US" sz="2799" dirty="0" err="1">
                          <a:solidFill>
                            <a:srgbClr val="3C2B7C"/>
                          </a:solidFill>
                          <a:latin typeface="Gotham"/>
                          <a:ea typeface="Gotham"/>
                          <a:cs typeface="Gotham"/>
                          <a:sym typeface="Gotham"/>
                        </a:rPr>
                        <a:t>prasības</a:t>
                      </a:r>
                      <a:r>
                        <a:rPr lang="en-US" sz="2799" dirty="0">
                          <a:solidFill>
                            <a:srgbClr val="3C2B7C"/>
                          </a:solidFill>
                          <a:latin typeface="Gotham"/>
                          <a:ea typeface="Gotham"/>
                          <a:cs typeface="Gotham"/>
                          <a:sym typeface="Gotham"/>
                        </a:rPr>
                        <a:t> </a:t>
                      </a:r>
                      <a:r>
                        <a:rPr lang="en-US" sz="2799" dirty="0" err="1">
                          <a:solidFill>
                            <a:srgbClr val="3C2B7C"/>
                          </a:solidFill>
                          <a:latin typeface="Gotham"/>
                          <a:ea typeface="Gotham"/>
                          <a:cs typeface="Gotham"/>
                          <a:sym typeface="Gotham"/>
                        </a:rPr>
                        <a:t>attiecībā</a:t>
                      </a:r>
                      <a:r>
                        <a:rPr lang="en-US" sz="2799" dirty="0">
                          <a:solidFill>
                            <a:srgbClr val="3C2B7C"/>
                          </a:solidFill>
                          <a:latin typeface="Gotham"/>
                          <a:ea typeface="Gotham"/>
                          <a:cs typeface="Gotham"/>
                          <a:sym typeface="Gotham"/>
                        </a:rPr>
                        <a:t> </a:t>
                      </a:r>
                      <a:r>
                        <a:rPr lang="en-US" sz="2799" dirty="0" err="1">
                          <a:solidFill>
                            <a:srgbClr val="3C2B7C"/>
                          </a:solidFill>
                          <a:latin typeface="Gotham"/>
                          <a:ea typeface="Gotham"/>
                          <a:cs typeface="Gotham"/>
                          <a:sym typeface="Gotham"/>
                        </a:rPr>
                        <a:t>uz</a:t>
                      </a:r>
                      <a:r>
                        <a:rPr lang="en-US" sz="2799" dirty="0">
                          <a:solidFill>
                            <a:srgbClr val="3C2B7C"/>
                          </a:solidFill>
                          <a:latin typeface="Gotham"/>
                          <a:ea typeface="Gotham"/>
                          <a:cs typeface="Gotham"/>
                          <a:sym typeface="Gotham"/>
                        </a:rPr>
                        <a:t> </a:t>
                      </a:r>
                      <a:r>
                        <a:rPr lang="en-US" sz="2799" dirty="0" err="1">
                          <a:solidFill>
                            <a:srgbClr val="3C2B7C"/>
                          </a:solidFill>
                          <a:latin typeface="Gotham"/>
                          <a:ea typeface="Gotham"/>
                          <a:cs typeface="Gotham"/>
                          <a:sym typeface="Gotham"/>
                        </a:rPr>
                        <a:t>kibervardarbības</a:t>
                      </a:r>
                      <a:r>
                        <a:rPr lang="en-US" sz="2799" dirty="0">
                          <a:solidFill>
                            <a:srgbClr val="3C2B7C"/>
                          </a:solidFill>
                          <a:latin typeface="Gotham"/>
                          <a:ea typeface="Gotham"/>
                          <a:cs typeface="Gotham"/>
                          <a:sym typeface="Gotham"/>
                        </a:rPr>
                        <a:t> </a:t>
                      </a:r>
                      <a:r>
                        <a:rPr lang="en-US" sz="2799" dirty="0" err="1">
                          <a:solidFill>
                            <a:srgbClr val="3C2B7C"/>
                          </a:solidFill>
                          <a:latin typeface="Gotham"/>
                          <a:ea typeface="Gotham"/>
                          <a:cs typeface="Gotham"/>
                          <a:sym typeface="Gotham"/>
                        </a:rPr>
                        <a:t>novēršanu</a:t>
                      </a:r>
                      <a:r>
                        <a:rPr lang="en-US" sz="2799" dirty="0">
                          <a:solidFill>
                            <a:srgbClr val="3C2B7C"/>
                          </a:solidFill>
                          <a:latin typeface="Gotham"/>
                          <a:ea typeface="Gotham"/>
                          <a:cs typeface="Gotham"/>
                          <a:sym typeface="Gotham"/>
                        </a:rPr>
                        <a:t>. </a:t>
                      </a:r>
                      <a:r>
                        <a:rPr lang="en-US" sz="2799" dirty="0" err="1">
                          <a:solidFill>
                            <a:srgbClr val="3C2B7C"/>
                          </a:solidFill>
                          <a:latin typeface="Gotham"/>
                          <a:ea typeface="Gotham"/>
                          <a:cs typeface="Gotham"/>
                          <a:sym typeface="Gotham"/>
                        </a:rPr>
                        <a:t>Attiecīgais</a:t>
                      </a:r>
                      <a:r>
                        <a:rPr lang="en-US" sz="2799" dirty="0">
                          <a:solidFill>
                            <a:srgbClr val="3C2B7C"/>
                          </a:solidFill>
                          <a:latin typeface="Gotham"/>
                          <a:ea typeface="Gotham"/>
                          <a:cs typeface="Gotham"/>
                          <a:sym typeface="Gotham"/>
                        </a:rPr>
                        <a:t> </a:t>
                      </a:r>
                      <a:r>
                        <a:rPr lang="en-US" sz="2799" dirty="0" err="1">
                          <a:solidFill>
                            <a:srgbClr val="3C2B7C"/>
                          </a:solidFill>
                          <a:latin typeface="Gotham"/>
                          <a:ea typeface="Gotham"/>
                          <a:cs typeface="Gotham"/>
                          <a:sym typeface="Gotham"/>
                        </a:rPr>
                        <a:t>vardabības</a:t>
                      </a:r>
                      <a:r>
                        <a:rPr lang="en-US" sz="2799" dirty="0">
                          <a:solidFill>
                            <a:srgbClr val="3C2B7C"/>
                          </a:solidFill>
                          <a:latin typeface="Gotham"/>
                          <a:ea typeface="Gotham"/>
                          <a:cs typeface="Gotham"/>
                          <a:sym typeface="Gotham"/>
                        </a:rPr>
                        <a:t> </a:t>
                      </a:r>
                      <a:r>
                        <a:rPr lang="en-US" sz="2799" dirty="0" err="1">
                          <a:solidFill>
                            <a:srgbClr val="3C2B7C"/>
                          </a:solidFill>
                          <a:latin typeface="Gotham"/>
                          <a:ea typeface="Gotham"/>
                          <a:cs typeface="Gotham"/>
                          <a:sym typeface="Gotham"/>
                        </a:rPr>
                        <a:t>veids</a:t>
                      </a:r>
                      <a:r>
                        <a:rPr lang="en-US" sz="2799" dirty="0">
                          <a:solidFill>
                            <a:srgbClr val="3C2B7C"/>
                          </a:solidFill>
                          <a:latin typeface="Gotham"/>
                          <a:ea typeface="Gotham"/>
                          <a:cs typeface="Gotham"/>
                          <a:sym typeface="Gotham"/>
                        </a:rPr>
                        <a:t> </a:t>
                      </a:r>
                      <a:r>
                        <a:rPr lang="en-US" sz="2799" dirty="0" err="1">
                          <a:solidFill>
                            <a:srgbClr val="3C2B7C"/>
                          </a:solidFill>
                          <a:latin typeface="Gotham"/>
                          <a:ea typeface="Gotham"/>
                          <a:cs typeface="Gotham"/>
                          <a:sym typeface="Gotham"/>
                        </a:rPr>
                        <a:t>Plānā</a:t>
                      </a:r>
                      <a:r>
                        <a:rPr lang="en-US" sz="2799" dirty="0">
                          <a:solidFill>
                            <a:srgbClr val="3C2B7C"/>
                          </a:solidFill>
                          <a:latin typeface="Gotham"/>
                          <a:ea typeface="Gotham"/>
                          <a:cs typeface="Gotham"/>
                          <a:sym typeface="Gotham"/>
                        </a:rPr>
                        <a:t> nav </a:t>
                      </a:r>
                      <a:r>
                        <a:rPr lang="en-US" sz="2799" dirty="0" err="1">
                          <a:solidFill>
                            <a:srgbClr val="3C2B7C"/>
                          </a:solidFill>
                          <a:latin typeface="Gotham"/>
                          <a:ea typeface="Gotham"/>
                          <a:cs typeface="Gotham"/>
                          <a:sym typeface="Gotham"/>
                        </a:rPr>
                        <a:t>ietverts</a:t>
                      </a:r>
                      <a:r>
                        <a:rPr lang="en-US" sz="2799" dirty="0">
                          <a:solidFill>
                            <a:srgbClr val="3C2B7C"/>
                          </a:solidFill>
                          <a:latin typeface="Gotham"/>
                          <a:ea typeface="Gotham"/>
                          <a:cs typeface="Gotham"/>
                          <a:sym typeface="Gotham"/>
                        </a:rPr>
                        <a:t>.</a:t>
                      </a:r>
                    </a:p>
                  </a:txBody>
                  <a:tcPr marL="114300" marR="114300" marT="114300" marB="114300" anchor="ctr">
                    <a:lnL w="0" cap="flat" cmpd="sng" algn="ctr">
                      <a:solidFill>
                        <a:srgbClr val="0E4714"/>
                      </a:solidFill>
                      <a:prstDash val="solid"/>
                      <a:round/>
                      <a:headEnd type="none" w="med" len="med"/>
                      <a:tailEnd type="none" w="med" len="med"/>
                    </a:lnL>
                    <a:lnR w="0" cap="flat" cmpd="sng" algn="ctr">
                      <a:solidFill>
                        <a:srgbClr val="0E4714"/>
                      </a:solidFill>
                      <a:prstDash val="solid"/>
                      <a:round/>
                      <a:headEnd type="none" w="med" len="med"/>
                      <a:tailEnd type="none" w="med" len="med"/>
                    </a:lnR>
                    <a:lnT w="19050" cap="flat" cmpd="sng" algn="ctr">
                      <a:solidFill>
                        <a:srgbClr val="0E4714"/>
                      </a:solidFill>
                      <a:prstDash val="solid"/>
                      <a:round/>
                      <a:headEnd type="none" w="med" len="med"/>
                      <a:tailEnd type="none" w="med" len="med"/>
                    </a:lnT>
                    <a:lnB w="19050" cap="flat" cmpd="sng" algn="ctr">
                      <a:solidFill>
                        <a:srgbClr val="0E471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EAE0"/>
        </a:solidFill>
        <a:effectLst/>
      </p:bgPr>
    </p:bg>
    <p:spTree>
      <p:nvGrpSpPr>
        <p:cNvPr id="1" name=""/>
        <p:cNvGrpSpPr/>
        <p:nvPr/>
      </p:nvGrpSpPr>
      <p:grpSpPr>
        <a:xfrm>
          <a:off x="0" y="0"/>
          <a:ext cx="0" cy="0"/>
          <a:chOff x="0" y="0"/>
          <a:chExt cx="0" cy="0"/>
        </a:xfrm>
      </p:grpSpPr>
      <p:sp>
        <p:nvSpPr>
          <p:cNvPr id="2" name="Freeform 2"/>
          <p:cNvSpPr/>
          <p:nvPr/>
        </p:nvSpPr>
        <p:spPr>
          <a:xfrm>
            <a:off x="-516687" y="2353014"/>
            <a:ext cx="12367092" cy="11106059"/>
          </a:xfrm>
          <a:custGeom>
            <a:avLst/>
            <a:gdLst/>
            <a:ahLst/>
            <a:cxnLst/>
            <a:rect l="l" t="t" r="r" b="b"/>
            <a:pathLst>
              <a:path w="12367092" h="11106059">
                <a:moveTo>
                  <a:pt x="0" y="0"/>
                </a:moveTo>
                <a:lnTo>
                  <a:pt x="12367092" y="0"/>
                </a:lnTo>
                <a:lnTo>
                  <a:pt x="12367092" y="11106060"/>
                </a:lnTo>
                <a:lnTo>
                  <a:pt x="0" y="111060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42962" y="430988"/>
            <a:ext cx="13725524" cy="13703144"/>
          </a:xfrm>
          <a:custGeom>
            <a:avLst/>
            <a:gdLst/>
            <a:ahLst/>
            <a:cxnLst/>
            <a:rect l="l" t="t" r="r" b="b"/>
            <a:pathLst>
              <a:path w="13725524" h="13703144">
                <a:moveTo>
                  <a:pt x="0" y="0"/>
                </a:moveTo>
                <a:lnTo>
                  <a:pt x="13725523" y="0"/>
                </a:lnTo>
                <a:lnTo>
                  <a:pt x="13725523" y="13703144"/>
                </a:lnTo>
                <a:lnTo>
                  <a:pt x="0" y="137031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87247" y="6600521"/>
            <a:ext cx="7820432" cy="7800881"/>
          </a:xfrm>
          <a:custGeom>
            <a:avLst/>
            <a:gdLst/>
            <a:ahLst/>
            <a:cxnLst/>
            <a:rect l="l" t="t" r="r" b="b"/>
            <a:pathLst>
              <a:path w="7820432" h="7800881">
                <a:moveTo>
                  <a:pt x="0" y="0"/>
                </a:moveTo>
                <a:lnTo>
                  <a:pt x="7820432" y="0"/>
                </a:lnTo>
                <a:lnTo>
                  <a:pt x="7820432" y="7800881"/>
                </a:lnTo>
                <a:lnTo>
                  <a:pt x="0" y="7800881"/>
                </a:lnTo>
                <a:lnTo>
                  <a:pt x="0" y="0"/>
                </a:lnTo>
                <a:close/>
              </a:path>
            </a:pathLst>
          </a:custGeom>
          <a:blipFill>
            <a:blip r:embed="rId6">
              <a:extLst>
                <a:ext uri="{96DAC541-7B7A-43D3-8B79-37D633B846F1}">
                  <asvg:svgBlip xmlns:asvg="http://schemas.microsoft.com/office/drawing/2016/SVG/main" r:embed="rId7"/>
                </a:ext>
              </a:extLst>
            </a:blip>
            <a:stretch>
              <a:fillRect t="-125" b="-125"/>
            </a:stretch>
          </a:blipFill>
        </p:spPr>
      </p:sp>
      <p:sp>
        <p:nvSpPr>
          <p:cNvPr id="5" name="Freeform 5"/>
          <p:cNvSpPr/>
          <p:nvPr/>
        </p:nvSpPr>
        <p:spPr>
          <a:xfrm>
            <a:off x="95299" y="4321811"/>
            <a:ext cx="10581923" cy="9789038"/>
          </a:xfrm>
          <a:custGeom>
            <a:avLst/>
            <a:gdLst/>
            <a:ahLst/>
            <a:cxnLst/>
            <a:rect l="l" t="t" r="r" b="b"/>
            <a:pathLst>
              <a:path w="10581923" h="9789038">
                <a:moveTo>
                  <a:pt x="0" y="0"/>
                </a:moveTo>
                <a:lnTo>
                  <a:pt x="10581923" y="0"/>
                </a:lnTo>
                <a:lnTo>
                  <a:pt x="10581923" y="9789038"/>
                </a:lnTo>
                <a:lnTo>
                  <a:pt x="0" y="97890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941012" y="6285138"/>
            <a:ext cx="8003723" cy="8003723"/>
          </a:xfrm>
          <a:custGeom>
            <a:avLst/>
            <a:gdLst/>
            <a:ahLst/>
            <a:cxnLst/>
            <a:rect l="l" t="t" r="r" b="b"/>
            <a:pathLst>
              <a:path w="8003723" h="8003723">
                <a:moveTo>
                  <a:pt x="0" y="0"/>
                </a:moveTo>
                <a:lnTo>
                  <a:pt x="8003724" y="0"/>
                </a:lnTo>
                <a:lnTo>
                  <a:pt x="8003724" y="8003724"/>
                </a:lnTo>
                <a:lnTo>
                  <a:pt x="0" y="80037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TextBox 7"/>
          <p:cNvSpPr txBox="1"/>
          <p:nvPr/>
        </p:nvSpPr>
        <p:spPr>
          <a:xfrm>
            <a:off x="-881171" y="4828582"/>
            <a:ext cx="12319453" cy="854076"/>
          </a:xfrm>
          <a:prstGeom prst="rect">
            <a:avLst/>
          </a:prstGeom>
        </p:spPr>
        <p:txBody>
          <a:bodyPr lIns="0" tIns="0" rIns="0" bIns="0" rtlCol="0" anchor="t">
            <a:spAutoFit/>
          </a:bodyPr>
          <a:lstStyle/>
          <a:p>
            <a:pPr marL="0" lvl="0" indent="0" algn="ctr">
              <a:lnSpc>
                <a:spcPts val="6999"/>
              </a:lnSpc>
              <a:spcBef>
                <a:spcPct val="0"/>
              </a:spcBef>
            </a:pPr>
            <a:r>
              <a:rPr lang="en-US" sz="4999" u="none" strike="noStrike">
                <a:solidFill>
                  <a:srgbClr val="3C2B7C"/>
                </a:solidFill>
                <a:latin typeface="Open Sans"/>
                <a:ea typeface="Open Sans"/>
                <a:cs typeface="Open Sans"/>
                <a:sym typeface="Open Sans"/>
              </a:rPr>
              <a:t>10 Pasākumi </a:t>
            </a:r>
          </a:p>
        </p:txBody>
      </p:sp>
      <p:sp>
        <p:nvSpPr>
          <p:cNvPr id="8" name="TextBox 8"/>
          <p:cNvSpPr txBox="1"/>
          <p:nvPr/>
        </p:nvSpPr>
        <p:spPr>
          <a:xfrm>
            <a:off x="1068197" y="6845411"/>
            <a:ext cx="7424659" cy="1739901"/>
          </a:xfrm>
          <a:prstGeom prst="rect">
            <a:avLst/>
          </a:prstGeom>
        </p:spPr>
        <p:txBody>
          <a:bodyPr lIns="0" tIns="0" rIns="0" bIns="0" rtlCol="0" anchor="t">
            <a:spAutoFit/>
          </a:bodyPr>
          <a:lstStyle/>
          <a:p>
            <a:pPr marL="0" lvl="0" indent="0" algn="ctr">
              <a:lnSpc>
                <a:spcPts val="6999"/>
              </a:lnSpc>
              <a:spcBef>
                <a:spcPct val="0"/>
              </a:spcBef>
            </a:pPr>
            <a:r>
              <a:rPr lang="en-US" sz="4999" u="none" strike="noStrike">
                <a:solidFill>
                  <a:srgbClr val="3C2B7C"/>
                </a:solidFill>
                <a:latin typeface="Open Sans"/>
                <a:ea typeface="Open Sans"/>
                <a:cs typeface="Open Sans"/>
                <a:sym typeface="Open Sans"/>
              </a:rPr>
              <a:t>4 Rīcības</a:t>
            </a:r>
          </a:p>
          <a:p>
            <a:pPr marL="0" lvl="0" indent="0" algn="ctr">
              <a:lnSpc>
                <a:spcPts val="6999"/>
              </a:lnSpc>
              <a:spcBef>
                <a:spcPct val="0"/>
              </a:spcBef>
            </a:pPr>
            <a:r>
              <a:rPr lang="en-US" sz="4999" u="none" strike="noStrike">
                <a:solidFill>
                  <a:srgbClr val="3C2B7C"/>
                </a:solidFill>
                <a:latin typeface="Open Sans"/>
                <a:ea typeface="Open Sans"/>
                <a:cs typeface="Open Sans"/>
                <a:sym typeface="Open Sans"/>
              </a:rPr>
              <a:t> virzieni</a:t>
            </a:r>
          </a:p>
        </p:txBody>
      </p:sp>
      <p:sp>
        <p:nvSpPr>
          <p:cNvPr id="9" name="TextBox 9"/>
          <p:cNvSpPr txBox="1"/>
          <p:nvPr/>
        </p:nvSpPr>
        <p:spPr>
          <a:xfrm>
            <a:off x="840225" y="3272276"/>
            <a:ext cx="9582610" cy="854076"/>
          </a:xfrm>
          <a:prstGeom prst="rect">
            <a:avLst/>
          </a:prstGeom>
        </p:spPr>
        <p:txBody>
          <a:bodyPr lIns="0" tIns="0" rIns="0" bIns="0" rtlCol="0" anchor="t">
            <a:spAutoFit/>
          </a:bodyPr>
          <a:lstStyle/>
          <a:p>
            <a:pPr marL="0" lvl="0" indent="0" algn="ctr">
              <a:lnSpc>
                <a:spcPts val="6999"/>
              </a:lnSpc>
              <a:spcBef>
                <a:spcPct val="0"/>
              </a:spcBef>
            </a:pPr>
            <a:r>
              <a:rPr lang="en-US" sz="4999" u="none" strike="noStrike">
                <a:solidFill>
                  <a:srgbClr val="3C2B7C"/>
                </a:solidFill>
                <a:latin typeface="Open Sans"/>
                <a:ea typeface="Open Sans"/>
                <a:cs typeface="Open Sans"/>
                <a:sym typeface="Open Sans"/>
              </a:rPr>
              <a:t>49 Darbības rezultāti</a:t>
            </a:r>
          </a:p>
        </p:txBody>
      </p:sp>
      <p:sp>
        <p:nvSpPr>
          <p:cNvPr id="10" name="TextBox 10"/>
          <p:cNvSpPr txBox="1"/>
          <p:nvPr/>
        </p:nvSpPr>
        <p:spPr>
          <a:xfrm>
            <a:off x="10068915" y="242528"/>
            <a:ext cx="8219085" cy="1052197"/>
          </a:xfrm>
          <a:prstGeom prst="rect">
            <a:avLst/>
          </a:prstGeom>
        </p:spPr>
        <p:txBody>
          <a:bodyPr lIns="0" tIns="0" rIns="0" bIns="0" rtlCol="0" anchor="t">
            <a:spAutoFit/>
          </a:bodyPr>
          <a:lstStyle/>
          <a:p>
            <a:pPr marL="0" lvl="0" indent="0" algn="ctr">
              <a:lnSpc>
                <a:spcPts val="8679"/>
              </a:lnSpc>
              <a:spcBef>
                <a:spcPct val="0"/>
              </a:spcBef>
            </a:pPr>
            <a:r>
              <a:rPr lang="en-US" sz="6199" u="none" strike="noStrike">
                <a:solidFill>
                  <a:srgbClr val="3C2B7C"/>
                </a:solidFill>
                <a:latin typeface="Open Sans"/>
                <a:ea typeface="Open Sans"/>
                <a:cs typeface="Open Sans"/>
                <a:sym typeface="Open Sans"/>
              </a:rPr>
              <a:t>PLĀNS SKAITĻOS</a:t>
            </a:r>
          </a:p>
        </p:txBody>
      </p:sp>
      <p:sp>
        <p:nvSpPr>
          <p:cNvPr id="11" name="TextBox 11"/>
          <p:cNvSpPr txBox="1"/>
          <p:nvPr/>
        </p:nvSpPr>
        <p:spPr>
          <a:xfrm>
            <a:off x="12461705" y="1797963"/>
            <a:ext cx="6237254" cy="3684271"/>
          </a:xfrm>
          <a:prstGeom prst="rect">
            <a:avLst/>
          </a:prstGeom>
        </p:spPr>
        <p:txBody>
          <a:bodyPr lIns="0" tIns="0" rIns="0" bIns="0" rtlCol="0" anchor="t">
            <a:spAutoFit/>
          </a:bodyPr>
          <a:lstStyle/>
          <a:p>
            <a:pPr marL="0" lvl="0" indent="0" algn="l">
              <a:lnSpc>
                <a:spcPts val="5879"/>
              </a:lnSpc>
              <a:spcBef>
                <a:spcPct val="0"/>
              </a:spcBef>
            </a:pPr>
            <a:r>
              <a:rPr lang="en-US" sz="4199" b="1" u="none" strike="noStrike" dirty="0">
                <a:solidFill>
                  <a:srgbClr val="3C2B7C"/>
                </a:solidFill>
                <a:latin typeface="Open Sans Bold"/>
                <a:ea typeface="Open Sans Bold"/>
                <a:cs typeface="Open Sans Bold"/>
                <a:sym typeface="Open Sans Bold"/>
              </a:rPr>
              <a:t>25</a:t>
            </a:r>
            <a:r>
              <a:rPr lang="en-US" sz="4199" u="none" strike="noStrike" dirty="0">
                <a:solidFill>
                  <a:srgbClr val="3C2B7C"/>
                </a:solidFill>
                <a:latin typeface="Open Sans"/>
                <a:ea typeface="Open Sans"/>
                <a:cs typeface="Open Sans"/>
                <a:sym typeface="Open Sans"/>
              </a:rPr>
              <a:t>  </a:t>
            </a:r>
            <a:r>
              <a:rPr lang="en-US" sz="4199" u="none" strike="noStrike" dirty="0" err="1">
                <a:solidFill>
                  <a:srgbClr val="3C2B7C"/>
                </a:solidFill>
                <a:latin typeface="Open Sans"/>
                <a:ea typeface="Open Sans"/>
                <a:cs typeface="Open Sans"/>
                <a:sym typeface="Open Sans"/>
              </a:rPr>
              <a:t>institūcijas</a:t>
            </a:r>
            <a:endParaRPr lang="en-US" sz="4199" u="none" strike="noStrike" dirty="0">
              <a:solidFill>
                <a:srgbClr val="3C2B7C"/>
              </a:solidFill>
              <a:latin typeface="Open Sans"/>
              <a:ea typeface="Open Sans"/>
              <a:cs typeface="Open Sans"/>
              <a:sym typeface="Open Sans"/>
            </a:endParaRPr>
          </a:p>
          <a:p>
            <a:pPr marL="0" lvl="0" indent="0" algn="l">
              <a:lnSpc>
                <a:spcPts val="5879"/>
              </a:lnSpc>
              <a:spcBef>
                <a:spcPct val="0"/>
              </a:spcBef>
            </a:pPr>
            <a:r>
              <a:rPr lang="en-US" sz="4199" b="1" u="none" strike="noStrike" dirty="0">
                <a:solidFill>
                  <a:srgbClr val="3C2B7C"/>
                </a:solidFill>
                <a:latin typeface="Open Sans Bold"/>
                <a:ea typeface="Open Sans Bold"/>
                <a:cs typeface="Open Sans Bold"/>
                <a:sym typeface="Open Sans Bold"/>
              </a:rPr>
              <a:t>13</a:t>
            </a:r>
            <a:r>
              <a:rPr lang="en-US" sz="4199" u="none" strike="noStrike" dirty="0">
                <a:solidFill>
                  <a:srgbClr val="3C2B7C"/>
                </a:solidFill>
                <a:latin typeface="Open Sans"/>
                <a:ea typeface="Open Sans"/>
                <a:cs typeface="Open Sans"/>
                <a:sym typeface="Open Sans"/>
              </a:rPr>
              <a:t> </a:t>
            </a:r>
            <a:r>
              <a:rPr lang="en-US" sz="4199" u="none" strike="noStrike" dirty="0" err="1">
                <a:solidFill>
                  <a:srgbClr val="3C2B7C"/>
                </a:solidFill>
                <a:latin typeface="Open Sans"/>
                <a:ea typeface="Open Sans"/>
                <a:cs typeface="Open Sans"/>
                <a:sym typeface="Open Sans"/>
              </a:rPr>
              <a:t>starpinstitūciju</a:t>
            </a:r>
            <a:r>
              <a:rPr lang="en-US" sz="4199" u="none" strike="noStrike" dirty="0">
                <a:solidFill>
                  <a:srgbClr val="3C2B7C"/>
                </a:solidFill>
                <a:latin typeface="Open Sans"/>
                <a:ea typeface="Open Sans"/>
                <a:cs typeface="Open Sans"/>
                <a:sym typeface="Open Sans"/>
              </a:rPr>
              <a:t> </a:t>
            </a:r>
          </a:p>
          <a:p>
            <a:pPr marL="0" lvl="0" indent="0" algn="l">
              <a:lnSpc>
                <a:spcPts val="5879"/>
              </a:lnSpc>
              <a:spcBef>
                <a:spcPct val="0"/>
              </a:spcBef>
            </a:pPr>
            <a:r>
              <a:rPr lang="en-US" sz="4199" u="none" strike="noStrike" dirty="0" err="1">
                <a:solidFill>
                  <a:srgbClr val="3C2B7C"/>
                </a:solidFill>
                <a:latin typeface="Open Sans"/>
                <a:ea typeface="Open Sans"/>
                <a:cs typeface="Open Sans"/>
                <a:sym typeface="Open Sans"/>
              </a:rPr>
              <a:t>sanāksmes</a:t>
            </a:r>
            <a:endParaRPr lang="en-US" sz="4199" u="none" strike="noStrike" dirty="0">
              <a:solidFill>
                <a:srgbClr val="3C2B7C"/>
              </a:solidFill>
              <a:latin typeface="Open Sans"/>
              <a:ea typeface="Open Sans"/>
              <a:cs typeface="Open Sans"/>
              <a:sym typeface="Open Sans"/>
            </a:endParaRPr>
          </a:p>
          <a:p>
            <a:pPr marL="0" lvl="0" indent="0" algn="l">
              <a:lnSpc>
                <a:spcPts val="5879"/>
              </a:lnSpc>
              <a:spcBef>
                <a:spcPct val="0"/>
              </a:spcBef>
            </a:pPr>
            <a:r>
              <a:rPr lang="en-US" sz="4199" b="1" u="none" strike="noStrike" dirty="0">
                <a:solidFill>
                  <a:srgbClr val="3C2B7C"/>
                </a:solidFill>
                <a:latin typeface="Open Sans Bold"/>
                <a:ea typeface="Open Sans Bold"/>
                <a:cs typeface="Open Sans Bold"/>
                <a:sym typeface="Open Sans Bold"/>
              </a:rPr>
              <a:t>5</a:t>
            </a:r>
            <a:r>
              <a:rPr lang="en-US" sz="4199" u="none" strike="noStrike" dirty="0">
                <a:solidFill>
                  <a:srgbClr val="3C2B7C"/>
                </a:solidFill>
                <a:latin typeface="Open Sans"/>
                <a:ea typeface="Open Sans"/>
                <a:cs typeface="Open Sans"/>
                <a:sym typeface="Open Sans"/>
              </a:rPr>
              <a:t> </a:t>
            </a:r>
            <a:r>
              <a:rPr lang="en-US" sz="4199" u="none" strike="noStrike" dirty="0" err="1">
                <a:solidFill>
                  <a:srgbClr val="3C2B7C"/>
                </a:solidFill>
                <a:latin typeface="Open Sans"/>
                <a:ea typeface="Open Sans"/>
                <a:cs typeface="Open Sans"/>
                <a:sym typeface="Open Sans"/>
              </a:rPr>
              <a:t>reģionālie</a:t>
            </a:r>
            <a:r>
              <a:rPr lang="en-US" sz="4199" u="none" strike="noStrike" dirty="0">
                <a:solidFill>
                  <a:srgbClr val="3C2B7C"/>
                </a:solidFill>
                <a:latin typeface="Open Sans"/>
                <a:ea typeface="Open Sans"/>
                <a:cs typeface="Open Sans"/>
                <a:sym typeface="Open Sans"/>
              </a:rPr>
              <a:t> </a:t>
            </a:r>
            <a:r>
              <a:rPr lang="en-US" sz="4199" u="none" strike="noStrike" dirty="0" err="1">
                <a:solidFill>
                  <a:srgbClr val="3C2B7C"/>
                </a:solidFill>
                <a:latin typeface="Open Sans"/>
                <a:ea typeface="Open Sans"/>
                <a:cs typeface="Open Sans"/>
                <a:sym typeface="Open Sans"/>
              </a:rPr>
              <a:t>semināri</a:t>
            </a:r>
            <a:endParaRPr lang="en-US" sz="4199" u="none" strike="noStrike" dirty="0">
              <a:solidFill>
                <a:srgbClr val="3C2B7C"/>
              </a:solidFill>
              <a:latin typeface="Open Sans"/>
              <a:ea typeface="Open Sans"/>
              <a:cs typeface="Open Sans"/>
              <a:sym typeface="Open Sans"/>
            </a:endParaRPr>
          </a:p>
          <a:p>
            <a:pPr marL="0" lvl="0" indent="0" algn="l">
              <a:lnSpc>
                <a:spcPts val="5879"/>
              </a:lnSpc>
              <a:spcBef>
                <a:spcPct val="0"/>
              </a:spcBef>
            </a:pPr>
            <a:r>
              <a:rPr lang="en-US" sz="4199" b="1" u="none" strike="noStrike" dirty="0">
                <a:solidFill>
                  <a:srgbClr val="3C2B7C"/>
                </a:solidFill>
                <a:latin typeface="Open Sans Bold"/>
                <a:ea typeface="Open Sans Bold"/>
                <a:cs typeface="Open Sans Bold"/>
                <a:sym typeface="Open Sans Bold"/>
              </a:rPr>
              <a:t>150</a:t>
            </a:r>
            <a:r>
              <a:rPr lang="en-US" sz="4199" u="none" strike="noStrike" dirty="0">
                <a:solidFill>
                  <a:srgbClr val="3C2B7C"/>
                </a:solidFill>
                <a:latin typeface="Open Sans"/>
                <a:ea typeface="Open Sans"/>
                <a:cs typeface="Open Sans"/>
                <a:sym typeface="Open Sans"/>
              </a:rPr>
              <a:t> </a:t>
            </a:r>
            <a:r>
              <a:rPr lang="en-US" sz="4199" u="none" strike="noStrike" dirty="0" err="1">
                <a:solidFill>
                  <a:srgbClr val="3C2B7C"/>
                </a:solidFill>
                <a:latin typeface="Open Sans"/>
                <a:ea typeface="Open Sans"/>
                <a:cs typeface="Open Sans"/>
                <a:sym typeface="Open Sans"/>
              </a:rPr>
              <a:t>dalībnieki</a:t>
            </a:r>
            <a:endParaRPr lang="en-US" sz="4199" u="none" strike="noStrike" dirty="0">
              <a:solidFill>
                <a:srgbClr val="3C2B7C"/>
              </a:solidFill>
              <a:latin typeface="Open Sans"/>
              <a:ea typeface="Open Sans"/>
              <a:cs typeface="Open Sans"/>
              <a:sym typeface="Open Sans"/>
            </a:endParaRPr>
          </a:p>
        </p:txBody>
      </p:sp>
      <p:sp>
        <p:nvSpPr>
          <p:cNvPr id="12" name="TextBox 12"/>
          <p:cNvSpPr txBox="1"/>
          <p:nvPr/>
        </p:nvSpPr>
        <p:spPr>
          <a:xfrm>
            <a:off x="1905000" y="1399500"/>
            <a:ext cx="8332311" cy="854076"/>
          </a:xfrm>
          <a:prstGeom prst="rect">
            <a:avLst/>
          </a:prstGeom>
        </p:spPr>
        <p:txBody>
          <a:bodyPr lIns="0" tIns="0" rIns="0" bIns="0" rtlCol="0" anchor="t">
            <a:spAutoFit/>
          </a:bodyPr>
          <a:lstStyle/>
          <a:p>
            <a:pPr marL="0" lvl="0" indent="0" algn="ctr">
              <a:lnSpc>
                <a:spcPts val="6999"/>
              </a:lnSpc>
              <a:spcBef>
                <a:spcPct val="0"/>
              </a:spcBef>
            </a:pPr>
            <a:r>
              <a:rPr lang="en-US" sz="4999" u="none" strike="noStrike">
                <a:solidFill>
                  <a:srgbClr val="3C2B7C"/>
                </a:solidFill>
                <a:latin typeface="Open Sans"/>
                <a:ea typeface="Open Sans"/>
                <a:cs typeface="Open Sans"/>
                <a:sym typeface="Open Sans"/>
              </a:rPr>
              <a:t>83 Rezultatīvie rādītāji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EAE0"/>
        </a:solidFill>
        <a:effectLst/>
      </p:bgPr>
    </p:bg>
    <p:spTree>
      <p:nvGrpSpPr>
        <p:cNvPr id="1" name=""/>
        <p:cNvGrpSpPr/>
        <p:nvPr/>
      </p:nvGrpSpPr>
      <p:grpSpPr>
        <a:xfrm>
          <a:off x="0" y="0"/>
          <a:ext cx="0" cy="0"/>
          <a:chOff x="0" y="0"/>
          <a:chExt cx="0" cy="0"/>
        </a:xfrm>
      </p:grpSpPr>
      <p:sp>
        <p:nvSpPr>
          <p:cNvPr id="2" name="Freeform 2"/>
          <p:cNvSpPr/>
          <p:nvPr/>
        </p:nvSpPr>
        <p:spPr>
          <a:xfrm>
            <a:off x="0" y="6753507"/>
            <a:ext cx="18288000" cy="3533493"/>
          </a:xfrm>
          <a:custGeom>
            <a:avLst/>
            <a:gdLst/>
            <a:ahLst/>
            <a:cxnLst/>
            <a:rect l="l" t="t" r="r" b="b"/>
            <a:pathLst>
              <a:path w="18288000" h="3533493">
                <a:moveTo>
                  <a:pt x="0" y="0"/>
                </a:moveTo>
                <a:lnTo>
                  <a:pt x="18288000" y="0"/>
                </a:lnTo>
                <a:lnTo>
                  <a:pt x="18288000" y="3533493"/>
                </a:lnTo>
                <a:lnTo>
                  <a:pt x="0" y="3533493"/>
                </a:lnTo>
                <a:lnTo>
                  <a:pt x="0" y="0"/>
                </a:lnTo>
                <a:close/>
              </a:path>
            </a:pathLst>
          </a:custGeom>
          <a:blipFill>
            <a:blip r:embed="rId2"/>
            <a:stretch>
              <a:fillRect r="-27"/>
            </a:stretch>
          </a:blipFill>
        </p:spPr>
      </p:sp>
      <p:sp>
        <p:nvSpPr>
          <p:cNvPr id="3" name="Freeform 3"/>
          <p:cNvSpPr/>
          <p:nvPr/>
        </p:nvSpPr>
        <p:spPr>
          <a:xfrm>
            <a:off x="12210852" y="-1063244"/>
            <a:ext cx="8434028" cy="6114306"/>
          </a:xfrm>
          <a:custGeom>
            <a:avLst/>
            <a:gdLst/>
            <a:ahLst/>
            <a:cxnLst/>
            <a:rect l="l" t="t" r="r" b="b"/>
            <a:pathLst>
              <a:path w="8434028" h="6114306">
                <a:moveTo>
                  <a:pt x="0" y="0"/>
                </a:moveTo>
                <a:lnTo>
                  <a:pt x="8434028" y="0"/>
                </a:lnTo>
                <a:lnTo>
                  <a:pt x="8434028" y="6114306"/>
                </a:lnTo>
                <a:lnTo>
                  <a:pt x="0" y="6114306"/>
                </a:lnTo>
                <a:lnTo>
                  <a:pt x="0" y="0"/>
                </a:lnTo>
                <a:close/>
              </a:path>
            </a:pathLst>
          </a:custGeom>
          <a:blipFill>
            <a:blip r:embed="rId3">
              <a:extLst>
                <a:ext uri="{96DAC541-7B7A-43D3-8B79-37D633B846F1}">
                  <asvg:svgBlip xmlns:asvg="http://schemas.microsoft.com/office/drawing/2016/SVG/main" r:embed="rId4"/>
                </a:ext>
              </a:extLst>
            </a:blip>
            <a:stretch>
              <a:fillRect t="-3945" b="-3945"/>
            </a:stretch>
          </a:blipFill>
        </p:spPr>
      </p:sp>
      <p:sp>
        <p:nvSpPr>
          <p:cNvPr id="4" name="Freeform 4"/>
          <p:cNvSpPr/>
          <p:nvPr/>
        </p:nvSpPr>
        <p:spPr>
          <a:xfrm>
            <a:off x="13652089" y="3650555"/>
            <a:ext cx="10440053" cy="12088482"/>
          </a:xfrm>
          <a:custGeom>
            <a:avLst/>
            <a:gdLst/>
            <a:ahLst/>
            <a:cxnLst/>
            <a:rect l="l" t="t" r="r" b="b"/>
            <a:pathLst>
              <a:path w="10440053" h="12088482">
                <a:moveTo>
                  <a:pt x="0" y="0"/>
                </a:moveTo>
                <a:lnTo>
                  <a:pt x="10440053" y="0"/>
                </a:lnTo>
                <a:lnTo>
                  <a:pt x="10440053" y="12088482"/>
                </a:lnTo>
                <a:lnTo>
                  <a:pt x="0" y="12088482"/>
                </a:lnTo>
                <a:lnTo>
                  <a:pt x="0" y="0"/>
                </a:lnTo>
                <a:close/>
              </a:path>
            </a:pathLst>
          </a:custGeom>
          <a:blipFill>
            <a:blip r:embed="rId5">
              <a:extLst>
                <a:ext uri="{96DAC541-7B7A-43D3-8B79-37D633B846F1}">
                  <asvg:svgBlip xmlns:asvg="http://schemas.microsoft.com/office/drawing/2016/SVG/main" r:embed="rId6"/>
                </a:ext>
              </a:extLst>
            </a:blip>
            <a:stretch>
              <a:fillRect l="-8" r="-8"/>
            </a:stretch>
          </a:blipFill>
        </p:spPr>
      </p:sp>
      <p:sp>
        <p:nvSpPr>
          <p:cNvPr id="5" name="TextBox 5"/>
          <p:cNvSpPr txBox="1"/>
          <p:nvPr/>
        </p:nvSpPr>
        <p:spPr>
          <a:xfrm>
            <a:off x="1028700" y="1066800"/>
            <a:ext cx="16208782" cy="863600"/>
          </a:xfrm>
          <a:prstGeom prst="rect">
            <a:avLst/>
          </a:prstGeom>
        </p:spPr>
        <p:txBody>
          <a:bodyPr lIns="0" tIns="0" rIns="0" bIns="0" rtlCol="0" anchor="t">
            <a:spAutoFit/>
          </a:bodyPr>
          <a:lstStyle/>
          <a:p>
            <a:pPr marL="0" lvl="0" indent="0" algn="ctr">
              <a:lnSpc>
                <a:spcPts val="7000"/>
              </a:lnSpc>
              <a:spcBef>
                <a:spcPct val="0"/>
              </a:spcBef>
            </a:pPr>
            <a:r>
              <a:rPr lang="en-US" sz="5000" u="none" strike="noStrike">
                <a:solidFill>
                  <a:srgbClr val="3C2B7C"/>
                </a:solidFill>
                <a:latin typeface="Open Sans"/>
                <a:ea typeface="Open Sans"/>
                <a:cs typeface="Open Sans"/>
                <a:sym typeface="Open Sans"/>
              </a:rPr>
              <a:t>1. RĪCĪBAS VIRZIENS - PREVENTĪVIE PASĀKUMI</a:t>
            </a:r>
          </a:p>
        </p:txBody>
      </p:sp>
      <p:sp>
        <p:nvSpPr>
          <p:cNvPr id="6" name="TextBox 6"/>
          <p:cNvSpPr txBox="1"/>
          <p:nvPr/>
        </p:nvSpPr>
        <p:spPr>
          <a:xfrm>
            <a:off x="3932614" y="3010271"/>
            <a:ext cx="3594930" cy="1581150"/>
          </a:xfrm>
          <a:prstGeom prst="rect">
            <a:avLst/>
          </a:prstGeom>
        </p:spPr>
        <p:txBody>
          <a:bodyPr lIns="0" tIns="0" rIns="0" bIns="0" rtlCol="0" anchor="t">
            <a:spAutoFit/>
          </a:bodyPr>
          <a:lstStyle/>
          <a:p>
            <a:pPr marL="0" lvl="0" indent="0" algn="ctr">
              <a:lnSpc>
                <a:spcPts val="4200"/>
              </a:lnSpc>
              <a:spcBef>
                <a:spcPct val="0"/>
              </a:spcBef>
            </a:pPr>
            <a:r>
              <a:rPr lang="en-US" sz="3000" b="1" u="none" strike="noStrike">
                <a:solidFill>
                  <a:srgbClr val="3C2B7C"/>
                </a:solidFill>
                <a:latin typeface="Open Sans Bold"/>
                <a:ea typeface="Open Sans Bold"/>
                <a:cs typeface="Open Sans Bold"/>
                <a:sym typeface="Open Sans Bold"/>
              </a:rPr>
              <a:t>Sabiedrības izpratnes veicināšana </a:t>
            </a:r>
          </a:p>
        </p:txBody>
      </p:sp>
      <p:sp>
        <p:nvSpPr>
          <p:cNvPr id="7" name="TextBox 7"/>
          <p:cNvSpPr txBox="1"/>
          <p:nvPr/>
        </p:nvSpPr>
        <p:spPr>
          <a:xfrm>
            <a:off x="459829" y="4800988"/>
            <a:ext cx="3472785" cy="1581150"/>
          </a:xfrm>
          <a:prstGeom prst="rect">
            <a:avLst/>
          </a:prstGeom>
        </p:spPr>
        <p:txBody>
          <a:bodyPr lIns="0" tIns="0" rIns="0" bIns="0" rtlCol="0" anchor="t">
            <a:spAutoFit/>
          </a:bodyPr>
          <a:lstStyle/>
          <a:p>
            <a:pPr marL="0" lvl="0" indent="0" algn="ctr">
              <a:lnSpc>
                <a:spcPts val="4200"/>
              </a:lnSpc>
              <a:spcBef>
                <a:spcPct val="0"/>
              </a:spcBef>
            </a:pPr>
            <a:r>
              <a:rPr lang="en-US" sz="3000" b="1" u="none" strike="noStrike">
                <a:solidFill>
                  <a:srgbClr val="3C2B7C"/>
                </a:solidFill>
                <a:latin typeface="Open Sans Bold"/>
                <a:ea typeface="Open Sans Bold"/>
                <a:cs typeface="Open Sans Bold"/>
                <a:sym typeface="Open Sans Bold"/>
              </a:rPr>
              <a:t>Speciālistu un darbinieku izglītošana</a:t>
            </a:r>
          </a:p>
        </p:txBody>
      </p:sp>
      <p:sp>
        <p:nvSpPr>
          <p:cNvPr id="8" name="TextBox 8"/>
          <p:cNvSpPr txBox="1"/>
          <p:nvPr/>
        </p:nvSpPr>
        <p:spPr>
          <a:xfrm>
            <a:off x="8029437" y="4927236"/>
            <a:ext cx="3594930" cy="1047750"/>
          </a:xfrm>
          <a:prstGeom prst="rect">
            <a:avLst/>
          </a:prstGeom>
        </p:spPr>
        <p:txBody>
          <a:bodyPr lIns="0" tIns="0" rIns="0" bIns="0" rtlCol="0" anchor="t">
            <a:spAutoFit/>
          </a:bodyPr>
          <a:lstStyle/>
          <a:p>
            <a:pPr marL="0" lvl="0" indent="0" algn="ctr">
              <a:lnSpc>
                <a:spcPts val="4200"/>
              </a:lnSpc>
              <a:spcBef>
                <a:spcPct val="0"/>
              </a:spcBef>
            </a:pPr>
            <a:r>
              <a:rPr lang="en-US" sz="3000" b="1" u="none" strike="noStrike">
                <a:solidFill>
                  <a:srgbClr val="3C2B7C"/>
                </a:solidFill>
                <a:latin typeface="Open Sans Bold"/>
                <a:ea typeface="Open Sans Bold"/>
                <a:cs typeface="Open Sans Bold"/>
                <a:sym typeface="Open Sans Bold"/>
              </a:rPr>
              <a:t>Izglītības vides stiprināšana</a:t>
            </a:r>
          </a:p>
        </p:txBody>
      </p:sp>
      <p:sp>
        <p:nvSpPr>
          <p:cNvPr id="9" name="TextBox 9"/>
          <p:cNvSpPr txBox="1"/>
          <p:nvPr/>
        </p:nvSpPr>
        <p:spPr>
          <a:xfrm>
            <a:off x="12210852" y="3010271"/>
            <a:ext cx="4008036" cy="2114550"/>
          </a:xfrm>
          <a:prstGeom prst="rect">
            <a:avLst/>
          </a:prstGeom>
        </p:spPr>
        <p:txBody>
          <a:bodyPr lIns="0" tIns="0" rIns="0" bIns="0" rtlCol="0" anchor="t">
            <a:spAutoFit/>
          </a:bodyPr>
          <a:lstStyle/>
          <a:p>
            <a:pPr marL="0" lvl="0" indent="0" algn="ctr">
              <a:lnSpc>
                <a:spcPts val="4200"/>
              </a:lnSpc>
              <a:spcBef>
                <a:spcPct val="0"/>
              </a:spcBef>
            </a:pPr>
            <a:r>
              <a:rPr lang="en-US" sz="3000" b="1" u="none" strike="noStrike">
                <a:solidFill>
                  <a:srgbClr val="3C2B7C"/>
                </a:solidFill>
                <a:latin typeface="Open Sans Bold"/>
                <a:ea typeface="Open Sans Bold"/>
                <a:cs typeface="Open Sans Bold"/>
                <a:sym typeface="Open Sans Bold"/>
              </a:rPr>
              <a:t>Izglītojoši pasākumi bērniem, jauniešiem, vecākiem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EAE0"/>
        </a:solidFill>
        <a:effectLst/>
      </p:bgPr>
    </p:bg>
    <p:spTree>
      <p:nvGrpSpPr>
        <p:cNvPr id="1" name=""/>
        <p:cNvGrpSpPr/>
        <p:nvPr/>
      </p:nvGrpSpPr>
      <p:grpSpPr>
        <a:xfrm>
          <a:off x="0" y="0"/>
          <a:ext cx="0" cy="0"/>
          <a:chOff x="0" y="0"/>
          <a:chExt cx="0" cy="0"/>
        </a:xfrm>
      </p:grpSpPr>
      <p:sp>
        <p:nvSpPr>
          <p:cNvPr id="2" name="Freeform 2"/>
          <p:cNvSpPr/>
          <p:nvPr/>
        </p:nvSpPr>
        <p:spPr>
          <a:xfrm>
            <a:off x="0" y="6753507"/>
            <a:ext cx="18288000" cy="3533493"/>
          </a:xfrm>
          <a:custGeom>
            <a:avLst/>
            <a:gdLst/>
            <a:ahLst/>
            <a:cxnLst/>
            <a:rect l="l" t="t" r="r" b="b"/>
            <a:pathLst>
              <a:path w="18288000" h="3533493">
                <a:moveTo>
                  <a:pt x="0" y="0"/>
                </a:moveTo>
                <a:lnTo>
                  <a:pt x="18288000" y="0"/>
                </a:lnTo>
                <a:lnTo>
                  <a:pt x="18288000" y="3533493"/>
                </a:lnTo>
                <a:lnTo>
                  <a:pt x="0" y="3533493"/>
                </a:lnTo>
                <a:lnTo>
                  <a:pt x="0" y="0"/>
                </a:lnTo>
                <a:close/>
              </a:path>
            </a:pathLst>
          </a:custGeom>
          <a:blipFill>
            <a:blip r:embed="rId2"/>
            <a:stretch>
              <a:fillRect b="-126"/>
            </a:stretch>
          </a:blipFill>
        </p:spPr>
      </p:sp>
      <p:sp>
        <p:nvSpPr>
          <p:cNvPr id="3" name="Freeform 3"/>
          <p:cNvSpPr/>
          <p:nvPr/>
        </p:nvSpPr>
        <p:spPr>
          <a:xfrm>
            <a:off x="12210852" y="-1063244"/>
            <a:ext cx="8434028" cy="6114306"/>
          </a:xfrm>
          <a:custGeom>
            <a:avLst/>
            <a:gdLst/>
            <a:ahLst/>
            <a:cxnLst/>
            <a:rect l="l" t="t" r="r" b="b"/>
            <a:pathLst>
              <a:path w="8434028" h="6114306">
                <a:moveTo>
                  <a:pt x="0" y="0"/>
                </a:moveTo>
                <a:lnTo>
                  <a:pt x="8434028" y="0"/>
                </a:lnTo>
                <a:lnTo>
                  <a:pt x="8434028" y="6114306"/>
                </a:lnTo>
                <a:lnTo>
                  <a:pt x="0" y="6114306"/>
                </a:lnTo>
                <a:lnTo>
                  <a:pt x="0" y="0"/>
                </a:lnTo>
                <a:close/>
              </a:path>
            </a:pathLst>
          </a:custGeom>
          <a:blipFill>
            <a:blip r:embed="rId3">
              <a:extLst>
                <a:ext uri="{96DAC541-7B7A-43D3-8B79-37D633B846F1}">
                  <asvg:svgBlip xmlns:asvg="http://schemas.microsoft.com/office/drawing/2016/SVG/main" r:embed="rId4"/>
                </a:ext>
              </a:extLst>
            </a:blip>
            <a:stretch>
              <a:fillRect t="-3945" b="-3945"/>
            </a:stretch>
          </a:blipFill>
        </p:spPr>
      </p:sp>
      <p:sp>
        <p:nvSpPr>
          <p:cNvPr id="4" name="Freeform 4"/>
          <p:cNvSpPr/>
          <p:nvPr/>
        </p:nvSpPr>
        <p:spPr>
          <a:xfrm>
            <a:off x="13652089" y="3650555"/>
            <a:ext cx="10440053" cy="12088482"/>
          </a:xfrm>
          <a:custGeom>
            <a:avLst/>
            <a:gdLst/>
            <a:ahLst/>
            <a:cxnLst/>
            <a:rect l="l" t="t" r="r" b="b"/>
            <a:pathLst>
              <a:path w="10440053" h="12088482">
                <a:moveTo>
                  <a:pt x="0" y="0"/>
                </a:moveTo>
                <a:lnTo>
                  <a:pt x="10440053" y="0"/>
                </a:lnTo>
                <a:lnTo>
                  <a:pt x="10440053" y="12088482"/>
                </a:lnTo>
                <a:lnTo>
                  <a:pt x="0" y="12088482"/>
                </a:lnTo>
                <a:lnTo>
                  <a:pt x="0" y="0"/>
                </a:lnTo>
                <a:close/>
              </a:path>
            </a:pathLst>
          </a:custGeom>
          <a:blipFill>
            <a:blip r:embed="rId5">
              <a:extLst>
                <a:ext uri="{96DAC541-7B7A-43D3-8B79-37D633B846F1}">
                  <asvg:svgBlip xmlns:asvg="http://schemas.microsoft.com/office/drawing/2016/SVG/main" r:embed="rId6"/>
                </a:ext>
              </a:extLst>
            </a:blip>
            <a:stretch>
              <a:fillRect l="-8" r="-8"/>
            </a:stretch>
          </a:blipFill>
        </p:spPr>
      </p:sp>
      <p:sp>
        <p:nvSpPr>
          <p:cNvPr id="5" name="TextBox 5"/>
          <p:cNvSpPr txBox="1"/>
          <p:nvPr/>
        </p:nvSpPr>
        <p:spPr>
          <a:xfrm>
            <a:off x="1028700" y="1066800"/>
            <a:ext cx="16208782" cy="863600"/>
          </a:xfrm>
          <a:prstGeom prst="rect">
            <a:avLst/>
          </a:prstGeom>
        </p:spPr>
        <p:txBody>
          <a:bodyPr lIns="0" tIns="0" rIns="0" bIns="0" rtlCol="0" anchor="t">
            <a:spAutoFit/>
          </a:bodyPr>
          <a:lstStyle/>
          <a:p>
            <a:pPr marL="0" lvl="0" indent="0" algn="ctr">
              <a:lnSpc>
                <a:spcPts val="7000"/>
              </a:lnSpc>
              <a:spcBef>
                <a:spcPct val="0"/>
              </a:spcBef>
            </a:pPr>
            <a:r>
              <a:rPr lang="en-US" sz="5000" u="none" strike="noStrike">
                <a:solidFill>
                  <a:srgbClr val="3C2B7C"/>
                </a:solidFill>
                <a:latin typeface="Open Sans"/>
                <a:ea typeface="Open Sans"/>
                <a:cs typeface="Open Sans"/>
                <a:sym typeface="Open Sans"/>
              </a:rPr>
              <a:t>2. RĪCĪBAS VIRZIENS - CIETUŠĀ ATBALSTS</a:t>
            </a:r>
          </a:p>
        </p:txBody>
      </p:sp>
      <p:sp>
        <p:nvSpPr>
          <p:cNvPr id="6" name="TextBox 6"/>
          <p:cNvSpPr txBox="1"/>
          <p:nvPr/>
        </p:nvSpPr>
        <p:spPr>
          <a:xfrm>
            <a:off x="1815978" y="2437019"/>
            <a:ext cx="3759263" cy="1581150"/>
          </a:xfrm>
          <a:prstGeom prst="rect">
            <a:avLst/>
          </a:prstGeom>
        </p:spPr>
        <p:txBody>
          <a:bodyPr lIns="0" tIns="0" rIns="0" bIns="0" rtlCol="0" anchor="t">
            <a:spAutoFit/>
          </a:bodyPr>
          <a:lstStyle/>
          <a:p>
            <a:pPr marL="0" lvl="0" indent="0" algn="ctr">
              <a:lnSpc>
                <a:spcPts val="4200"/>
              </a:lnSpc>
              <a:spcBef>
                <a:spcPct val="0"/>
              </a:spcBef>
            </a:pPr>
            <a:r>
              <a:rPr lang="en-US" sz="3000" b="1" u="none" strike="noStrike">
                <a:solidFill>
                  <a:srgbClr val="3C2B7C"/>
                </a:solidFill>
                <a:latin typeface="Open Sans Bold"/>
                <a:ea typeface="Open Sans Bold"/>
                <a:cs typeface="Open Sans Bold"/>
                <a:sym typeface="Open Sans Bold"/>
              </a:rPr>
              <a:t>Atbalsta un pakalpojuma nodrošināšana</a:t>
            </a:r>
          </a:p>
        </p:txBody>
      </p:sp>
      <p:sp>
        <p:nvSpPr>
          <p:cNvPr id="7" name="TextBox 7"/>
          <p:cNvSpPr txBox="1"/>
          <p:nvPr/>
        </p:nvSpPr>
        <p:spPr>
          <a:xfrm>
            <a:off x="11670986" y="2427494"/>
            <a:ext cx="3472785" cy="1581150"/>
          </a:xfrm>
          <a:prstGeom prst="rect">
            <a:avLst/>
          </a:prstGeom>
        </p:spPr>
        <p:txBody>
          <a:bodyPr lIns="0" tIns="0" rIns="0" bIns="0" rtlCol="0" anchor="t">
            <a:spAutoFit/>
          </a:bodyPr>
          <a:lstStyle/>
          <a:p>
            <a:pPr marL="0" lvl="0" indent="0" algn="ctr">
              <a:lnSpc>
                <a:spcPts val="4200"/>
              </a:lnSpc>
              <a:spcBef>
                <a:spcPct val="0"/>
              </a:spcBef>
            </a:pPr>
            <a:r>
              <a:rPr lang="en-US" sz="3000" b="1" u="none" strike="noStrike">
                <a:solidFill>
                  <a:srgbClr val="3C2B7C"/>
                </a:solidFill>
                <a:latin typeface="Open Sans Bold"/>
                <a:ea typeface="Open Sans Bold"/>
                <a:cs typeface="Open Sans Bold"/>
                <a:sym typeface="Open Sans Bold"/>
              </a:rPr>
              <a:t>Tiesiskās aizsardzības veicināšana</a:t>
            </a:r>
          </a:p>
        </p:txBody>
      </p:sp>
      <p:sp>
        <p:nvSpPr>
          <p:cNvPr id="8" name="TextBox 8"/>
          <p:cNvSpPr txBox="1"/>
          <p:nvPr/>
        </p:nvSpPr>
        <p:spPr>
          <a:xfrm>
            <a:off x="6834899" y="4019550"/>
            <a:ext cx="3594930" cy="2114550"/>
          </a:xfrm>
          <a:prstGeom prst="rect">
            <a:avLst/>
          </a:prstGeom>
        </p:spPr>
        <p:txBody>
          <a:bodyPr lIns="0" tIns="0" rIns="0" bIns="0" rtlCol="0" anchor="t">
            <a:spAutoFit/>
          </a:bodyPr>
          <a:lstStyle/>
          <a:p>
            <a:pPr marL="0" lvl="0" indent="0" algn="ctr">
              <a:lnSpc>
                <a:spcPts val="4200"/>
              </a:lnSpc>
              <a:spcBef>
                <a:spcPct val="0"/>
              </a:spcBef>
            </a:pPr>
            <a:r>
              <a:rPr lang="en-US" sz="3000" b="1" u="none" strike="noStrike">
                <a:solidFill>
                  <a:srgbClr val="3C2B7C"/>
                </a:solidFill>
                <a:latin typeface="Open Sans Bold"/>
                <a:ea typeface="Open Sans Bold"/>
                <a:cs typeface="Open Sans Bold"/>
                <a:sym typeface="Open Sans Bold"/>
              </a:rPr>
              <a:t>Esošā pakalpojuma efekivitātes izvērtējumi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EAE0"/>
        </a:solidFill>
        <a:effectLst/>
      </p:bgPr>
    </p:bg>
    <p:spTree>
      <p:nvGrpSpPr>
        <p:cNvPr id="1" name=""/>
        <p:cNvGrpSpPr/>
        <p:nvPr/>
      </p:nvGrpSpPr>
      <p:grpSpPr>
        <a:xfrm>
          <a:off x="0" y="0"/>
          <a:ext cx="0" cy="0"/>
          <a:chOff x="0" y="0"/>
          <a:chExt cx="0" cy="0"/>
        </a:xfrm>
      </p:grpSpPr>
      <p:sp>
        <p:nvSpPr>
          <p:cNvPr id="2" name="Freeform 2"/>
          <p:cNvSpPr/>
          <p:nvPr/>
        </p:nvSpPr>
        <p:spPr>
          <a:xfrm>
            <a:off x="0" y="6753507"/>
            <a:ext cx="18288000" cy="3533493"/>
          </a:xfrm>
          <a:custGeom>
            <a:avLst/>
            <a:gdLst/>
            <a:ahLst/>
            <a:cxnLst/>
            <a:rect l="l" t="t" r="r" b="b"/>
            <a:pathLst>
              <a:path w="18288000" h="3533493">
                <a:moveTo>
                  <a:pt x="0" y="0"/>
                </a:moveTo>
                <a:lnTo>
                  <a:pt x="18288000" y="0"/>
                </a:lnTo>
                <a:lnTo>
                  <a:pt x="18288000" y="3533493"/>
                </a:lnTo>
                <a:lnTo>
                  <a:pt x="0" y="3533493"/>
                </a:lnTo>
                <a:lnTo>
                  <a:pt x="0" y="0"/>
                </a:lnTo>
                <a:close/>
              </a:path>
            </a:pathLst>
          </a:custGeom>
          <a:blipFill>
            <a:blip r:embed="rId2"/>
            <a:stretch>
              <a:fillRect r="-81"/>
            </a:stretch>
          </a:blipFill>
        </p:spPr>
      </p:sp>
      <p:sp>
        <p:nvSpPr>
          <p:cNvPr id="3" name="Freeform 3"/>
          <p:cNvSpPr/>
          <p:nvPr/>
        </p:nvSpPr>
        <p:spPr>
          <a:xfrm>
            <a:off x="12210852" y="-1063244"/>
            <a:ext cx="8434028" cy="6114306"/>
          </a:xfrm>
          <a:custGeom>
            <a:avLst/>
            <a:gdLst/>
            <a:ahLst/>
            <a:cxnLst/>
            <a:rect l="l" t="t" r="r" b="b"/>
            <a:pathLst>
              <a:path w="8434028" h="6114306">
                <a:moveTo>
                  <a:pt x="0" y="0"/>
                </a:moveTo>
                <a:lnTo>
                  <a:pt x="8434028" y="0"/>
                </a:lnTo>
                <a:lnTo>
                  <a:pt x="8434028" y="6114306"/>
                </a:lnTo>
                <a:lnTo>
                  <a:pt x="0" y="6114306"/>
                </a:lnTo>
                <a:lnTo>
                  <a:pt x="0" y="0"/>
                </a:lnTo>
                <a:close/>
              </a:path>
            </a:pathLst>
          </a:custGeom>
          <a:blipFill>
            <a:blip r:embed="rId3">
              <a:extLst>
                <a:ext uri="{96DAC541-7B7A-43D3-8B79-37D633B846F1}">
                  <asvg:svgBlip xmlns:asvg="http://schemas.microsoft.com/office/drawing/2016/SVG/main" r:embed="rId4"/>
                </a:ext>
              </a:extLst>
            </a:blip>
            <a:stretch>
              <a:fillRect t="-3945" b="-3945"/>
            </a:stretch>
          </a:blipFill>
        </p:spPr>
      </p:sp>
      <p:sp>
        <p:nvSpPr>
          <p:cNvPr id="4" name="Freeform 4"/>
          <p:cNvSpPr/>
          <p:nvPr/>
        </p:nvSpPr>
        <p:spPr>
          <a:xfrm>
            <a:off x="13652089" y="3650555"/>
            <a:ext cx="10440053" cy="12088482"/>
          </a:xfrm>
          <a:custGeom>
            <a:avLst/>
            <a:gdLst/>
            <a:ahLst/>
            <a:cxnLst/>
            <a:rect l="l" t="t" r="r" b="b"/>
            <a:pathLst>
              <a:path w="10440053" h="12088482">
                <a:moveTo>
                  <a:pt x="0" y="0"/>
                </a:moveTo>
                <a:lnTo>
                  <a:pt x="10440053" y="0"/>
                </a:lnTo>
                <a:lnTo>
                  <a:pt x="10440053" y="12088482"/>
                </a:lnTo>
                <a:lnTo>
                  <a:pt x="0" y="12088482"/>
                </a:lnTo>
                <a:lnTo>
                  <a:pt x="0" y="0"/>
                </a:lnTo>
                <a:close/>
              </a:path>
            </a:pathLst>
          </a:custGeom>
          <a:blipFill>
            <a:blip r:embed="rId5">
              <a:extLst>
                <a:ext uri="{96DAC541-7B7A-43D3-8B79-37D633B846F1}">
                  <asvg:svgBlip xmlns:asvg="http://schemas.microsoft.com/office/drawing/2016/SVG/main" r:embed="rId6"/>
                </a:ext>
              </a:extLst>
            </a:blip>
            <a:stretch>
              <a:fillRect l="-8" r="-8"/>
            </a:stretch>
          </a:blipFill>
        </p:spPr>
      </p:sp>
      <p:sp>
        <p:nvSpPr>
          <p:cNvPr id="5" name="TextBox 5"/>
          <p:cNvSpPr txBox="1"/>
          <p:nvPr/>
        </p:nvSpPr>
        <p:spPr>
          <a:xfrm>
            <a:off x="1050518" y="1066800"/>
            <a:ext cx="16208782" cy="863600"/>
          </a:xfrm>
          <a:prstGeom prst="rect">
            <a:avLst/>
          </a:prstGeom>
        </p:spPr>
        <p:txBody>
          <a:bodyPr lIns="0" tIns="0" rIns="0" bIns="0" rtlCol="0" anchor="t">
            <a:spAutoFit/>
          </a:bodyPr>
          <a:lstStyle/>
          <a:p>
            <a:pPr marL="0" lvl="0" indent="0" algn="ctr">
              <a:lnSpc>
                <a:spcPts val="7000"/>
              </a:lnSpc>
              <a:spcBef>
                <a:spcPct val="0"/>
              </a:spcBef>
            </a:pPr>
            <a:r>
              <a:rPr lang="en-US" sz="5000" u="none" strike="noStrike">
                <a:solidFill>
                  <a:srgbClr val="3C2B7C"/>
                </a:solidFill>
                <a:latin typeface="Open Sans"/>
                <a:ea typeface="Open Sans"/>
                <a:cs typeface="Open Sans"/>
                <a:sym typeface="Open Sans"/>
              </a:rPr>
              <a:t>3. RĪCĪBAS VIRZIENS - ATBILDĪBAS STIPRINĀŠANA</a:t>
            </a:r>
          </a:p>
        </p:txBody>
      </p:sp>
      <p:sp>
        <p:nvSpPr>
          <p:cNvPr id="6" name="TextBox 6"/>
          <p:cNvSpPr txBox="1"/>
          <p:nvPr/>
        </p:nvSpPr>
        <p:spPr>
          <a:xfrm>
            <a:off x="2614151" y="2473891"/>
            <a:ext cx="3594930" cy="1581150"/>
          </a:xfrm>
          <a:prstGeom prst="rect">
            <a:avLst/>
          </a:prstGeom>
        </p:spPr>
        <p:txBody>
          <a:bodyPr lIns="0" tIns="0" rIns="0" bIns="0" rtlCol="0" anchor="t">
            <a:spAutoFit/>
          </a:bodyPr>
          <a:lstStyle/>
          <a:p>
            <a:pPr marL="0" lvl="0" indent="0" algn="ctr">
              <a:lnSpc>
                <a:spcPts val="4200"/>
              </a:lnSpc>
              <a:spcBef>
                <a:spcPct val="0"/>
              </a:spcBef>
            </a:pPr>
            <a:r>
              <a:rPr lang="en-US" sz="3000" b="1" u="none" strike="noStrike">
                <a:solidFill>
                  <a:srgbClr val="3C2B7C"/>
                </a:solidFill>
                <a:latin typeface="Open Sans Bold"/>
                <a:ea typeface="Open Sans Bold"/>
                <a:cs typeface="Open Sans Bold"/>
                <a:sym typeface="Open Sans Bold"/>
              </a:rPr>
              <a:t>Atbalsta un pakalpojuma nodrošināšana</a:t>
            </a:r>
          </a:p>
        </p:txBody>
      </p:sp>
      <p:sp>
        <p:nvSpPr>
          <p:cNvPr id="7" name="TextBox 7"/>
          <p:cNvSpPr txBox="1"/>
          <p:nvPr/>
        </p:nvSpPr>
        <p:spPr>
          <a:xfrm>
            <a:off x="11033802" y="2752338"/>
            <a:ext cx="3594930" cy="1581150"/>
          </a:xfrm>
          <a:prstGeom prst="rect">
            <a:avLst/>
          </a:prstGeom>
        </p:spPr>
        <p:txBody>
          <a:bodyPr lIns="0" tIns="0" rIns="0" bIns="0" rtlCol="0" anchor="t">
            <a:spAutoFit/>
          </a:bodyPr>
          <a:lstStyle/>
          <a:p>
            <a:pPr marL="0" lvl="0" indent="0" algn="ctr">
              <a:lnSpc>
                <a:spcPts val="4200"/>
              </a:lnSpc>
              <a:spcBef>
                <a:spcPct val="0"/>
              </a:spcBef>
            </a:pPr>
            <a:r>
              <a:rPr lang="en-US" sz="3000" b="1" u="none" strike="noStrike">
                <a:solidFill>
                  <a:srgbClr val="3C2B7C"/>
                </a:solidFill>
                <a:latin typeface="Open Sans Bold"/>
                <a:ea typeface="Open Sans Bold"/>
                <a:cs typeface="Open Sans Bold"/>
                <a:sym typeface="Open Sans Bold"/>
              </a:rPr>
              <a:t>Jaunu pakalpojumu izveide</a:t>
            </a:r>
          </a:p>
        </p:txBody>
      </p:sp>
      <p:sp>
        <p:nvSpPr>
          <p:cNvPr id="8" name="TextBox 8"/>
          <p:cNvSpPr txBox="1"/>
          <p:nvPr/>
        </p:nvSpPr>
        <p:spPr>
          <a:xfrm>
            <a:off x="7407607" y="4257737"/>
            <a:ext cx="3472785" cy="1581150"/>
          </a:xfrm>
          <a:prstGeom prst="rect">
            <a:avLst/>
          </a:prstGeom>
        </p:spPr>
        <p:txBody>
          <a:bodyPr lIns="0" tIns="0" rIns="0" bIns="0" rtlCol="0" anchor="t">
            <a:spAutoFit/>
          </a:bodyPr>
          <a:lstStyle/>
          <a:p>
            <a:pPr marL="0" lvl="0" indent="0" algn="ctr">
              <a:lnSpc>
                <a:spcPts val="4200"/>
              </a:lnSpc>
              <a:spcBef>
                <a:spcPct val="0"/>
              </a:spcBef>
            </a:pPr>
            <a:r>
              <a:rPr lang="en-US" sz="3000" b="1" u="none" strike="noStrike">
                <a:solidFill>
                  <a:srgbClr val="3C2B7C"/>
                </a:solidFill>
                <a:latin typeface="Open Sans Bold"/>
                <a:ea typeface="Open Sans Bold"/>
                <a:cs typeface="Open Sans Bold"/>
                <a:sym typeface="Open Sans Bold"/>
              </a:rPr>
              <a:t>Tiesiskā regulējuma pilnveide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EAE0"/>
        </a:solidFill>
        <a:effectLst/>
      </p:bgPr>
    </p:bg>
    <p:spTree>
      <p:nvGrpSpPr>
        <p:cNvPr id="1" name=""/>
        <p:cNvGrpSpPr/>
        <p:nvPr/>
      </p:nvGrpSpPr>
      <p:grpSpPr>
        <a:xfrm>
          <a:off x="0" y="0"/>
          <a:ext cx="0" cy="0"/>
          <a:chOff x="0" y="0"/>
          <a:chExt cx="0" cy="0"/>
        </a:xfrm>
      </p:grpSpPr>
      <p:sp>
        <p:nvSpPr>
          <p:cNvPr id="2" name="Freeform 2"/>
          <p:cNvSpPr/>
          <p:nvPr/>
        </p:nvSpPr>
        <p:spPr>
          <a:xfrm>
            <a:off x="0" y="6753507"/>
            <a:ext cx="18288000" cy="3533493"/>
          </a:xfrm>
          <a:custGeom>
            <a:avLst/>
            <a:gdLst/>
            <a:ahLst/>
            <a:cxnLst/>
            <a:rect l="l" t="t" r="r" b="b"/>
            <a:pathLst>
              <a:path w="18288000" h="3533493">
                <a:moveTo>
                  <a:pt x="0" y="0"/>
                </a:moveTo>
                <a:lnTo>
                  <a:pt x="18288000" y="0"/>
                </a:lnTo>
                <a:lnTo>
                  <a:pt x="18288000" y="3533493"/>
                </a:lnTo>
                <a:lnTo>
                  <a:pt x="0" y="3533493"/>
                </a:lnTo>
                <a:lnTo>
                  <a:pt x="0" y="0"/>
                </a:lnTo>
                <a:close/>
              </a:path>
            </a:pathLst>
          </a:custGeom>
          <a:blipFill>
            <a:blip r:embed="rId2"/>
            <a:stretch>
              <a:fillRect r="-45"/>
            </a:stretch>
          </a:blipFill>
        </p:spPr>
      </p:sp>
      <p:sp>
        <p:nvSpPr>
          <p:cNvPr id="3" name="Freeform 3"/>
          <p:cNvSpPr/>
          <p:nvPr/>
        </p:nvSpPr>
        <p:spPr>
          <a:xfrm>
            <a:off x="12210852" y="-1063244"/>
            <a:ext cx="8434028" cy="6114306"/>
          </a:xfrm>
          <a:custGeom>
            <a:avLst/>
            <a:gdLst/>
            <a:ahLst/>
            <a:cxnLst/>
            <a:rect l="l" t="t" r="r" b="b"/>
            <a:pathLst>
              <a:path w="8434028" h="6114306">
                <a:moveTo>
                  <a:pt x="0" y="0"/>
                </a:moveTo>
                <a:lnTo>
                  <a:pt x="8434028" y="0"/>
                </a:lnTo>
                <a:lnTo>
                  <a:pt x="8434028" y="6114306"/>
                </a:lnTo>
                <a:lnTo>
                  <a:pt x="0" y="6114306"/>
                </a:lnTo>
                <a:lnTo>
                  <a:pt x="0" y="0"/>
                </a:lnTo>
                <a:close/>
              </a:path>
            </a:pathLst>
          </a:custGeom>
          <a:blipFill>
            <a:blip r:embed="rId3">
              <a:extLst>
                <a:ext uri="{96DAC541-7B7A-43D3-8B79-37D633B846F1}">
                  <asvg:svgBlip xmlns:asvg="http://schemas.microsoft.com/office/drawing/2016/SVG/main" r:embed="rId4"/>
                </a:ext>
              </a:extLst>
            </a:blip>
            <a:stretch>
              <a:fillRect t="-3945" b="-3945"/>
            </a:stretch>
          </a:blipFill>
        </p:spPr>
      </p:sp>
      <p:sp>
        <p:nvSpPr>
          <p:cNvPr id="5" name="TextBox 5"/>
          <p:cNvSpPr txBox="1"/>
          <p:nvPr/>
        </p:nvSpPr>
        <p:spPr>
          <a:xfrm>
            <a:off x="1050518" y="1066800"/>
            <a:ext cx="16208782" cy="863600"/>
          </a:xfrm>
          <a:prstGeom prst="rect">
            <a:avLst/>
          </a:prstGeom>
        </p:spPr>
        <p:txBody>
          <a:bodyPr lIns="0" tIns="0" rIns="0" bIns="0" rtlCol="0" anchor="t">
            <a:spAutoFit/>
          </a:bodyPr>
          <a:lstStyle/>
          <a:p>
            <a:pPr marL="0" lvl="0" indent="0" algn="ctr">
              <a:lnSpc>
                <a:spcPts val="7000"/>
              </a:lnSpc>
              <a:spcBef>
                <a:spcPct val="0"/>
              </a:spcBef>
            </a:pPr>
            <a:r>
              <a:rPr lang="en-US" sz="5000" u="none" strike="noStrike">
                <a:solidFill>
                  <a:srgbClr val="3C2B7C"/>
                </a:solidFill>
                <a:latin typeface="Open Sans"/>
                <a:ea typeface="Open Sans"/>
                <a:cs typeface="Open Sans"/>
                <a:sym typeface="Open Sans"/>
              </a:rPr>
              <a:t>4. RĪCĪBAS VIRZIENS - VIENOTA POLITIKA</a:t>
            </a:r>
          </a:p>
        </p:txBody>
      </p:sp>
      <p:sp>
        <p:nvSpPr>
          <p:cNvPr id="6" name="TextBox 6"/>
          <p:cNvSpPr txBox="1"/>
          <p:nvPr/>
        </p:nvSpPr>
        <p:spPr>
          <a:xfrm>
            <a:off x="2614151" y="2473891"/>
            <a:ext cx="3594930" cy="2647950"/>
          </a:xfrm>
          <a:prstGeom prst="rect">
            <a:avLst/>
          </a:prstGeom>
        </p:spPr>
        <p:txBody>
          <a:bodyPr lIns="0" tIns="0" rIns="0" bIns="0" rtlCol="0" anchor="t">
            <a:spAutoFit/>
          </a:bodyPr>
          <a:lstStyle/>
          <a:p>
            <a:pPr marL="0" lvl="0" indent="0" algn="ctr">
              <a:lnSpc>
                <a:spcPts val="4200"/>
              </a:lnSpc>
              <a:spcBef>
                <a:spcPct val="0"/>
              </a:spcBef>
            </a:pPr>
            <a:r>
              <a:rPr lang="en-US" sz="3000" b="1" u="none" strike="noStrike">
                <a:solidFill>
                  <a:srgbClr val="3C2B7C"/>
                </a:solidFill>
                <a:latin typeface="Open Sans Bold"/>
                <a:ea typeface="Open Sans Bold"/>
                <a:cs typeface="Open Sans Bold"/>
                <a:sym typeface="Open Sans Bold"/>
              </a:rPr>
              <a:t>Vienots mehānisms nacionālā, reģionālā un pašvaldību līmenī</a:t>
            </a:r>
          </a:p>
        </p:txBody>
      </p:sp>
      <p:sp>
        <p:nvSpPr>
          <p:cNvPr id="7" name="TextBox 7"/>
          <p:cNvSpPr txBox="1"/>
          <p:nvPr/>
        </p:nvSpPr>
        <p:spPr>
          <a:xfrm>
            <a:off x="11033802" y="2752338"/>
            <a:ext cx="3594930" cy="1047750"/>
          </a:xfrm>
          <a:prstGeom prst="rect">
            <a:avLst/>
          </a:prstGeom>
        </p:spPr>
        <p:txBody>
          <a:bodyPr lIns="0" tIns="0" rIns="0" bIns="0" rtlCol="0" anchor="t">
            <a:spAutoFit/>
          </a:bodyPr>
          <a:lstStyle/>
          <a:p>
            <a:pPr marL="0" lvl="0" indent="0" algn="ctr">
              <a:lnSpc>
                <a:spcPts val="4200"/>
              </a:lnSpc>
              <a:spcBef>
                <a:spcPct val="0"/>
              </a:spcBef>
            </a:pPr>
            <a:r>
              <a:rPr lang="en-US" sz="3000" b="1" u="none" strike="noStrike">
                <a:solidFill>
                  <a:srgbClr val="3C2B7C"/>
                </a:solidFill>
                <a:latin typeface="Open Sans Bold"/>
                <a:ea typeface="Open Sans Bold"/>
                <a:cs typeface="Open Sans Bold"/>
                <a:sym typeface="Open Sans Bold"/>
              </a:rPr>
              <a:t>Algoritmu un vadlīniju izstrāde</a:t>
            </a:r>
          </a:p>
        </p:txBody>
      </p:sp>
      <p:sp>
        <p:nvSpPr>
          <p:cNvPr id="8" name="TextBox 8"/>
          <p:cNvSpPr txBox="1"/>
          <p:nvPr/>
        </p:nvSpPr>
        <p:spPr>
          <a:xfrm>
            <a:off x="7407607" y="4257737"/>
            <a:ext cx="3472785" cy="1581150"/>
          </a:xfrm>
          <a:prstGeom prst="rect">
            <a:avLst/>
          </a:prstGeom>
        </p:spPr>
        <p:txBody>
          <a:bodyPr lIns="0" tIns="0" rIns="0" bIns="0" rtlCol="0" anchor="t">
            <a:spAutoFit/>
          </a:bodyPr>
          <a:lstStyle/>
          <a:p>
            <a:pPr marL="0" lvl="0" indent="0" algn="ctr">
              <a:lnSpc>
                <a:spcPts val="4200"/>
              </a:lnSpc>
              <a:spcBef>
                <a:spcPct val="0"/>
              </a:spcBef>
            </a:pPr>
            <a:r>
              <a:rPr lang="en-US" sz="3000" b="1" u="none" strike="noStrike">
                <a:solidFill>
                  <a:srgbClr val="3C2B7C"/>
                </a:solidFill>
                <a:latin typeface="Open Sans Bold"/>
                <a:ea typeface="Open Sans Bold"/>
                <a:cs typeface="Open Sans Bold"/>
                <a:sym typeface="Open Sans Bold"/>
              </a:rPr>
              <a:t>Datu ieguves, uzkrāšanas un anlīzes pilnveide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EAE0"/>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33425" y="-1677848"/>
          <a:ext cx="16192500" cy="10083800"/>
        </p:xfrm>
        <a:graphic>
          <a:graphicData uri="http://schemas.openxmlformats.org/drawingml/2006/table">
            <a:tbl>
              <a:tblPr/>
              <a:tblGrid>
                <a:gridCol w="5031380">
                  <a:extLst>
                    <a:ext uri="{9D8B030D-6E8A-4147-A177-3AD203B41FA5}">
                      <a16:colId xmlns:a16="http://schemas.microsoft.com/office/drawing/2014/main" val="20000"/>
                    </a:ext>
                  </a:extLst>
                </a:gridCol>
                <a:gridCol w="11161120">
                  <a:extLst>
                    <a:ext uri="{9D8B030D-6E8A-4147-A177-3AD203B41FA5}">
                      <a16:colId xmlns:a16="http://schemas.microsoft.com/office/drawing/2014/main" val="20001"/>
                    </a:ext>
                  </a:extLst>
                </a:gridCol>
              </a:tblGrid>
              <a:tr h="5805338">
                <a:tc>
                  <a:txBody>
                    <a:bodyPr/>
                    <a:lstStyle/>
                    <a:p>
                      <a:pPr algn="l">
                        <a:lnSpc>
                          <a:spcPts val="1679"/>
                        </a:lnSpc>
                        <a:defRPr/>
                      </a:pPr>
                      <a:endParaRPr lang="en-US" sz="1100"/>
                    </a:p>
                  </a:txBody>
                  <a:tcPr marL="114300" marR="114300" marT="114300" marB="114300" anchor="ctr">
                    <a:lnL w="0" cap="flat" cmpd="sng" algn="ctr">
                      <a:solidFill>
                        <a:srgbClr val="0E4714"/>
                      </a:solidFill>
                      <a:prstDash val="solid"/>
                      <a:round/>
                      <a:headEnd type="none" w="med" len="med"/>
                      <a:tailEnd type="none" w="med" len="med"/>
                    </a:lnL>
                    <a:lnR w="0" cap="flat" cmpd="sng" algn="ctr">
                      <a:solidFill>
                        <a:srgbClr val="0E4714"/>
                      </a:solidFill>
                      <a:prstDash val="solid"/>
                      <a:round/>
                      <a:headEnd type="none" w="med" len="med"/>
                      <a:tailEnd type="none" w="med" len="med"/>
                    </a:lnR>
                    <a:lnT w="0" cap="flat" cmpd="sng" algn="ctr">
                      <a:solidFill>
                        <a:srgbClr val="0E4714"/>
                      </a:solidFill>
                      <a:prstDash val="solid"/>
                      <a:round/>
                      <a:headEnd type="none" w="med" len="med"/>
                      <a:tailEnd type="none" w="med" len="med"/>
                    </a:lnT>
                    <a:lnB w="19050" cap="flat" cmpd="sng" algn="ctr">
                      <a:solidFill>
                        <a:srgbClr val="0E4714"/>
                      </a:solidFill>
                      <a:prstDash val="solid"/>
                      <a:round/>
                      <a:headEnd type="none" w="med" len="med"/>
                      <a:tailEnd type="none" w="med" len="med"/>
                    </a:lnB>
                  </a:tcPr>
                </a:tc>
                <a:tc>
                  <a:txBody>
                    <a:bodyPr/>
                    <a:lstStyle/>
                    <a:p>
                      <a:pPr algn="l">
                        <a:lnSpc>
                          <a:spcPts val="1679"/>
                        </a:lnSpc>
                        <a:defRPr/>
                      </a:pPr>
                      <a:endParaRPr lang="en-US" sz="1100"/>
                    </a:p>
                  </a:txBody>
                  <a:tcPr marL="114300" marR="114300" marT="114300" marB="114300" anchor="ctr">
                    <a:lnL w="0" cap="flat" cmpd="sng" algn="ctr">
                      <a:solidFill>
                        <a:srgbClr val="0E4714"/>
                      </a:solidFill>
                      <a:prstDash val="solid"/>
                      <a:round/>
                      <a:headEnd type="none" w="med" len="med"/>
                      <a:tailEnd type="none" w="med" len="med"/>
                    </a:lnL>
                    <a:lnR w="0" cap="flat" cmpd="sng" algn="ctr">
                      <a:solidFill>
                        <a:srgbClr val="0E4714"/>
                      </a:solidFill>
                      <a:prstDash val="solid"/>
                      <a:round/>
                      <a:headEnd type="none" w="med" len="med"/>
                      <a:tailEnd type="none" w="med" len="med"/>
                    </a:lnR>
                    <a:lnT w="0" cap="flat" cmpd="sng" algn="ctr">
                      <a:solidFill>
                        <a:srgbClr val="0E4714"/>
                      </a:solidFill>
                      <a:prstDash val="solid"/>
                      <a:round/>
                      <a:headEnd type="none" w="med" len="med"/>
                      <a:tailEnd type="none" w="med" len="med"/>
                    </a:lnT>
                    <a:lnB w="19050" cap="flat" cmpd="sng" algn="ctr">
                      <a:solidFill>
                        <a:srgbClr val="0E4714"/>
                      </a:solidFill>
                      <a:prstDash val="solid"/>
                      <a:round/>
                      <a:headEnd type="none" w="med" len="med"/>
                      <a:tailEnd type="none" w="med" len="med"/>
                    </a:lnB>
                  </a:tcPr>
                </a:tc>
                <a:extLst>
                  <a:ext uri="{0D108BD9-81ED-4DB2-BD59-A6C34878D82A}">
                    <a16:rowId xmlns:a16="http://schemas.microsoft.com/office/drawing/2014/main" val="10000"/>
                  </a:ext>
                </a:extLst>
              </a:tr>
              <a:tr h="4278462">
                <a:tc>
                  <a:txBody>
                    <a:bodyPr/>
                    <a:lstStyle/>
                    <a:p>
                      <a:pPr algn="l">
                        <a:lnSpc>
                          <a:spcPts val="1679"/>
                        </a:lnSpc>
                        <a:defRPr/>
                      </a:pPr>
                      <a:endParaRPr lang="en-US" sz="1100"/>
                    </a:p>
                  </a:txBody>
                  <a:tcPr marL="114300" marR="114300" marT="114300" marB="114300" anchor="ctr">
                    <a:lnL w="0" cap="flat" cmpd="sng" algn="ctr">
                      <a:solidFill>
                        <a:srgbClr val="0E4714"/>
                      </a:solidFill>
                      <a:prstDash val="solid"/>
                      <a:round/>
                      <a:headEnd type="none" w="med" len="med"/>
                      <a:tailEnd type="none" w="med" len="med"/>
                    </a:lnL>
                    <a:lnR w="0" cap="flat" cmpd="sng" algn="ctr">
                      <a:solidFill>
                        <a:srgbClr val="0E4714"/>
                      </a:solidFill>
                      <a:prstDash val="solid"/>
                      <a:round/>
                      <a:headEnd type="none" w="med" len="med"/>
                      <a:tailEnd type="none" w="med" len="med"/>
                    </a:lnR>
                    <a:lnT w="19050" cap="flat" cmpd="sng" algn="ctr">
                      <a:solidFill>
                        <a:srgbClr val="0E4714"/>
                      </a:solidFill>
                      <a:prstDash val="solid"/>
                      <a:round/>
                      <a:headEnd type="none" w="med" len="med"/>
                      <a:tailEnd type="none" w="med" len="med"/>
                    </a:lnT>
                    <a:lnB w="19050" cap="flat" cmpd="sng" algn="ctr">
                      <a:solidFill>
                        <a:srgbClr val="0E4714"/>
                      </a:solidFill>
                      <a:prstDash val="solid"/>
                      <a:round/>
                      <a:headEnd type="none" w="med" len="med"/>
                      <a:tailEnd type="none" w="med" len="med"/>
                    </a:lnB>
                  </a:tcPr>
                </a:tc>
                <a:tc>
                  <a:txBody>
                    <a:bodyPr/>
                    <a:lstStyle/>
                    <a:p>
                      <a:pPr algn="l">
                        <a:lnSpc>
                          <a:spcPts val="1679"/>
                        </a:lnSpc>
                        <a:defRPr/>
                      </a:pPr>
                      <a:endParaRPr lang="en-US" sz="1100" dirty="0"/>
                    </a:p>
                  </a:txBody>
                  <a:tcPr marL="114300" marR="114300" marT="114300" marB="114300" anchor="ctr">
                    <a:lnL w="0" cap="flat" cmpd="sng" algn="ctr">
                      <a:solidFill>
                        <a:srgbClr val="0E4714"/>
                      </a:solidFill>
                      <a:prstDash val="solid"/>
                      <a:round/>
                      <a:headEnd type="none" w="med" len="med"/>
                      <a:tailEnd type="none" w="med" len="med"/>
                    </a:lnL>
                    <a:lnR w="0" cap="flat" cmpd="sng" algn="ctr">
                      <a:solidFill>
                        <a:srgbClr val="0E4714"/>
                      </a:solidFill>
                      <a:prstDash val="solid"/>
                      <a:round/>
                      <a:headEnd type="none" w="med" len="med"/>
                      <a:tailEnd type="none" w="med" len="med"/>
                    </a:lnR>
                    <a:lnT w="19050" cap="flat" cmpd="sng" algn="ctr">
                      <a:solidFill>
                        <a:srgbClr val="0E4714"/>
                      </a:solidFill>
                      <a:prstDash val="solid"/>
                      <a:round/>
                      <a:headEnd type="none" w="med" len="med"/>
                      <a:tailEnd type="none" w="med" len="med"/>
                    </a:lnT>
                    <a:lnB w="19050" cap="flat" cmpd="sng" algn="ctr">
                      <a:solidFill>
                        <a:srgbClr val="0E471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Box 3"/>
          <p:cNvSpPr txBox="1"/>
          <p:nvPr/>
        </p:nvSpPr>
        <p:spPr>
          <a:xfrm>
            <a:off x="3434715" y="441961"/>
            <a:ext cx="10789920" cy="514350"/>
          </a:xfrm>
          <a:prstGeom prst="rect">
            <a:avLst/>
          </a:prstGeom>
        </p:spPr>
        <p:txBody>
          <a:bodyPr lIns="0" tIns="0" rIns="0" bIns="0" rtlCol="0" anchor="t">
            <a:spAutoFit/>
          </a:bodyPr>
          <a:lstStyle/>
          <a:p>
            <a:pPr marL="0" lvl="0" indent="0" algn="ctr">
              <a:lnSpc>
                <a:spcPts val="4200"/>
              </a:lnSpc>
              <a:spcBef>
                <a:spcPct val="0"/>
              </a:spcBef>
            </a:pPr>
            <a:r>
              <a:rPr lang="en-US" sz="3000" b="1" u="none" strike="noStrike">
                <a:solidFill>
                  <a:srgbClr val="3C2B7C"/>
                </a:solidFill>
                <a:latin typeface="Open Sans Bold"/>
                <a:ea typeface="Open Sans Bold"/>
                <a:cs typeface="Open Sans Bold"/>
                <a:sym typeface="Open Sans Bold"/>
              </a:rPr>
              <a:t>Finansējums Plāna īstenošanai</a:t>
            </a:r>
          </a:p>
        </p:txBody>
      </p:sp>
      <p:sp>
        <p:nvSpPr>
          <p:cNvPr id="4" name="TextBox 4"/>
          <p:cNvSpPr txBox="1"/>
          <p:nvPr/>
        </p:nvSpPr>
        <p:spPr>
          <a:xfrm>
            <a:off x="548639" y="1588771"/>
            <a:ext cx="16609695" cy="1581150"/>
          </a:xfrm>
          <a:prstGeom prst="rect">
            <a:avLst/>
          </a:prstGeom>
        </p:spPr>
        <p:txBody>
          <a:bodyPr lIns="0" tIns="0" rIns="0" bIns="0" rtlCol="0" anchor="t">
            <a:spAutoFit/>
          </a:bodyPr>
          <a:lstStyle/>
          <a:p>
            <a:pPr marL="647702" lvl="1" indent="-323851" algn="just">
              <a:lnSpc>
                <a:spcPts val="4200"/>
              </a:lnSpc>
              <a:buFont typeface="Arial"/>
              <a:buChar char="•"/>
            </a:pPr>
            <a:r>
              <a:rPr lang="en-US" sz="3000" u="none" strike="noStrike">
                <a:solidFill>
                  <a:srgbClr val="3C2B7C"/>
                </a:solidFill>
                <a:latin typeface="Open Sans"/>
                <a:ea typeface="Open Sans"/>
                <a:cs typeface="Open Sans"/>
                <a:sym typeface="Open Sans"/>
              </a:rPr>
              <a:t>Iestāžu esošā budžeta ietvaros</a:t>
            </a:r>
          </a:p>
          <a:p>
            <a:pPr marL="647702" lvl="1" indent="-323851" algn="just">
              <a:lnSpc>
                <a:spcPts val="4200"/>
              </a:lnSpc>
              <a:buFont typeface="Arial"/>
              <a:buChar char="•"/>
            </a:pPr>
            <a:r>
              <a:rPr lang="en-US" sz="3000" u="none" strike="noStrike">
                <a:solidFill>
                  <a:srgbClr val="3C2B7C"/>
                </a:solidFill>
                <a:latin typeface="Open Sans"/>
                <a:ea typeface="Open Sans"/>
                <a:cs typeface="Open Sans"/>
                <a:sym typeface="Open Sans"/>
              </a:rPr>
              <a:t>ESF+ finansējums 2021. – 2027. gada plānošanas periodam</a:t>
            </a:r>
          </a:p>
          <a:p>
            <a:pPr marL="647702" lvl="1" indent="-323851" algn="just">
              <a:lnSpc>
                <a:spcPts val="4200"/>
              </a:lnSpc>
              <a:buFont typeface="Arial"/>
              <a:buChar char="•"/>
            </a:pPr>
            <a:r>
              <a:rPr lang="en-US" sz="3000" u="none" strike="noStrike">
                <a:solidFill>
                  <a:srgbClr val="3C2B7C"/>
                </a:solidFill>
                <a:latin typeface="Open Sans"/>
                <a:ea typeface="Open Sans"/>
                <a:cs typeface="Open Sans"/>
                <a:sym typeface="Open Sans"/>
              </a:rPr>
              <a:t>Valsts budžeta līdzekļi</a:t>
            </a:r>
          </a:p>
        </p:txBody>
      </p:sp>
      <p:sp>
        <p:nvSpPr>
          <p:cNvPr id="5" name="TextBox 5"/>
          <p:cNvSpPr txBox="1"/>
          <p:nvPr/>
        </p:nvSpPr>
        <p:spPr>
          <a:xfrm>
            <a:off x="839151" y="5817870"/>
            <a:ext cx="16609695" cy="2114550"/>
          </a:xfrm>
          <a:prstGeom prst="rect">
            <a:avLst/>
          </a:prstGeom>
        </p:spPr>
        <p:txBody>
          <a:bodyPr lIns="0" tIns="0" rIns="0" bIns="0" rtlCol="0" anchor="t">
            <a:spAutoFit/>
          </a:bodyPr>
          <a:lstStyle/>
          <a:p>
            <a:pPr marL="647702" lvl="1" indent="-323851" algn="just">
              <a:lnSpc>
                <a:spcPts val="4200"/>
              </a:lnSpc>
              <a:buFont typeface="Arial"/>
              <a:buChar char="•"/>
            </a:pPr>
            <a:r>
              <a:rPr lang="en-US" sz="3000" u="none" strike="noStrike">
                <a:solidFill>
                  <a:srgbClr val="3C2B7C"/>
                </a:solidFill>
                <a:latin typeface="Open Sans"/>
                <a:ea typeface="Open Sans"/>
                <a:cs typeface="Open Sans"/>
                <a:sym typeface="Open Sans"/>
              </a:rPr>
              <a:t>2026. gadam -  1 427 421 euro</a:t>
            </a:r>
          </a:p>
          <a:p>
            <a:pPr marL="647702" lvl="1" indent="-323851" algn="just">
              <a:lnSpc>
                <a:spcPts val="4200"/>
              </a:lnSpc>
              <a:buFont typeface="Arial"/>
              <a:buChar char="•"/>
            </a:pPr>
            <a:r>
              <a:rPr lang="en-US" sz="3000" u="none" strike="noStrike">
                <a:solidFill>
                  <a:srgbClr val="3C2B7C"/>
                </a:solidFill>
                <a:latin typeface="Open Sans"/>
                <a:ea typeface="Open Sans"/>
                <a:cs typeface="Open Sans"/>
                <a:sym typeface="Open Sans"/>
              </a:rPr>
              <a:t>2027. gadam - 1 641 7171 euro</a:t>
            </a:r>
          </a:p>
          <a:p>
            <a:pPr marL="647702" lvl="1" indent="-323851" algn="just">
              <a:lnSpc>
                <a:spcPts val="4200"/>
              </a:lnSpc>
              <a:buFont typeface="Arial"/>
              <a:buChar char="•"/>
            </a:pPr>
            <a:r>
              <a:rPr lang="en-US" sz="3000" u="none" strike="noStrike">
                <a:solidFill>
                  <a:srgbClr val="3C2B7C"/>
                </a:solidFill>
                <a:latin typeface="Open Sans"/>
                <a:ea typeface="Open Sans"/>
                <a:cs typeface="Open Sans"/>
                <a:sym typeface="Open Sans"/>
              </a:rPr>
              <a:t>2028. gadam -  1 745 885 euro</a:t>
            </a:r>
          </a:p>
          <a:p>
            <a:pPr marL="647702" lvl="1" indent="-323851" algn="just">
              <a:lnSpc>
                <a:spcPts val="4200"/>
              </a:lnSpc>
              <a:buFont typeface="Arial"/>
              <a:buChar char="•"/>
            </a:pPr>
            <a:r>
              <a:rPr lang="en-US" sz="3000" u="none" strike="noStrike">
                <a:solidFill>
                  <a:srgbClr val="3C2B7C"/>
                </a:solidFill>
                <a:latin typeface="Open Sans"/>
                <a:ea typeface="Open Sans"/>
                <a:cs typeface="Open Sans"/>
                <a:sym typeface="Open Sans"/>
              </a:rPr>
              <a:t>2029. gadam – 1 773 254 euro</a:t>
            </a:r>
          </a:p>
        </p:txBody>
      </p:sp>
      <p:sp>
        <p:nvSpPr>
          <p:cNvPr id="6" name="TextBox 6"/>
          <p:cNvSpPr txBox="1"/>
          <p:nvPr/>
        </p:nvSpPr>
        <p:spPr>
          <a:xfrm>
            <a:off x="2784508" y="4236720"/>
            <a:ext cx="12718985" cy="514350"/>
          </a:xfrm>
          <a:prstGeom prst="rect">
            <a:avLst/>
          </a:prstGeom>
        </p:spPr>
        <p:txBody>
          <a:bodyPr lIns="0" tIns="0" rIns="0" bIns="0" rtlCol="0" anchor="t">
            <a:spAutoFit/>
          </a:bodyPr>
          <a:lstStyle/>
          <a:p>
            <a:pPr algn="just">
              <a:lnSpc>
                <a:spcPts val="4200"/>
              </a:lnSpc>
            </a:pPr>
            <a:r>
              <a:rPr lang="en-US" sz="3000" b="1" dirty="0">
                <a:solidFill>
                  <a:srgbClr val="3C2B7C"/>
                </a:solidFill>
                <a:latin typeface="Open Sans Bold"/>
                <a:ea typeface="Open Sans Bold"/>
                <a:cs typeface="Open Sans Bold"/>
                <a:sym typeface="Open Sans Bold"/>
              </a:rPr>
              <a:t>N</a:t>
            </a:r>
            <a:r>
              <a:rPr lang="lv-LV" sz="3000" b="1" dirty="0">
                <a:solidFill>
                  <a:srgbClr val="3C2B7C"/>
                </a:solidFill>
                <a:latin typeface="Open Sans Bold"/>
                <a:ea typeface="Open Sans Bold"/>
                <a:cs typeface="Open Sans Bold"/>
                <a:sym typeface="Open Sans Bold"/>
              </a:rPr>
              <a:t>e</a:t>
            </a:r>
            <a:r>
              <a:rPr lang="en-US" sz="3000" b="1" dirty="0" err="1">
                <a:solidFill>
                  <a:srgbClr val="3C2B7C"/>
                </a:solidFill>
                <a:latin typeface="Open Sans Bold"/>
                <a:ea typeface="Open Sans Bold"/>
                <a:cs typeface="Open Sans Bold"/>
                <a:sym typeface="Open Sans Bold"/>
              </a:rPr>
              <a:t>pieciešamais</a:t>
            </a:r>
            <a:r>
              <a:rPr lang="en-US" sz="3000" b="1" dirty="0">
                <a:solidFill>
                  <a:srgbClr val="3C2B7C"/>
                </a:solidFill>
                <a:latin typeface="Open Sans Bold"/>
                <a:ea typeface="Open Sans Bold"/>
                <a:cs typeface="Open Sans Bold"/>
                <a:sym typeface="Open Sans Bold"/>
              </a:rPr>
              <a:t> </a:t>
            </a:r>
            <a:r>
              <a:rPr lang="en-US" sz="3000" b="1" dirty="0" err="1">
                <a:solidFill>
                  <a:srgbClr val="3C2B7C"/>
                </a:solidFill>
                <a:latin typeface="Open Sans Bold"/>
                <a:ea typeface="Open Sans Bold"/>
                <a:cs typeface="Open Sans Bold"/>
                <a:sym typeface="Open Sans Bold"/>
              </a:rPr>
              <a:t>p</a:t>
            </a:r>
            <a:r>
              <a:rPr lang="en-US" sz="3000" b="1" u="none" strike="noStrike" dirty="0" err="1">
                <a:solidFill>
                  <a:srgbClr val="3C2B7C"/>
                </a:solidFill>
                <a:latin typeface="Open Sans Bold"/>
                <a:ea typeface="Open Sans Bold"/>
                <a:cs typeface="Open Sans Bold"/>
                <a:sym typeface="Open Sans Bold"/>
              </a:rPr>
              <a:t>apildu</a:t>
            </a:r>
            <a:r>
              <a:rPr lang="en-US" sz="3000" b="1" u="none" strike="noStrike" dirty="0">
                <a:solidFill>
                  <a:srgbClr val="3C2B7C"/>
                </a:solidFill>
                <a:latin typeface="Open Sans Bold"/>
                <a:ea typeface="Open Sans Bold"/>
                <a:cs typeface="Open Sans Bold"/>
                <a:sym typeface="Open Sans Bold"/>
              </a:rPr>
              <a:t> </a:t>
            </a:r>
            <a:r>
              <a:rPr lang="en-US" sz="3000" b="1" u="none" strike="noStrike" dirty="0" err="1">
                <a:solidFill>
                  <a:srgbClr val="3C2B7C"/>
                </a:solidFill>
                <a:latin typeface="Open Sans Bold"/>
                <a:ea typeface="Open Sans Bold"/>
                <a:cs typeface="Open Sans Bold"/>
                <a:sym typeface="Open Sans Bold"/>
              </a:rPr>
              <a:t>finansējums</a:t>
            </a:r>
            <a:r>
              <a:rPr lang="en-US" sz="3000" b="1" u="none" strike="noStrike" dirty="0">
                <a:solidFill>
                  <a:srgbClr val="3C2B7C"/>
                </a:solidFill>
                <a:latin typeface="Open Sans Bold"/>
                <a:ea typeface="Open Sans Bold"/>
                <a:cs typeface="Open Sans Bold"/>
                <a:sym typeface="Open Sans Bold"/>
              </a:rPr>
              <a:t> no </a:t>
            </a:r>
            <a:r>
              <a:rPr lang="en-US" sz="3000" b="1" u="none" strike="noStrike" dirty="0" err="1">
                <a:solidFill>
                  <a:srgbClr val="3C2B7C"/>
                </a:solidFill>
                <a:latin typeface="Open Sans Bold"/>
                <a:ea typeface="Open Sans Bold"/>
                <a:cs typeface="Open Sans Bold"/>
                <a:sym typeface="Open Sans Bold"/>
              </a:rPr>
              <a:t>valsts</a:t>
            </a:r>
            <a:r>
              <a:rPr lang="en-US" sz="3000" b="1" u="none" strike="noStrike" dirty="0">
                <a:solidFill>
                  <a:srgbClr val="3C2B7C"/>
                </a:solidFill>
                <a:latin typeface="Open Sans Bold"/>
                <a:ea typeface="Open Sans Bold"/>
                <a:cs typeface="Open Sans Bold"/>
                <a:sym typeface="Open Sans Bold"/>
              </a:rPr>
              <a:t> </a:t>
            </a:r>
            <a:r>
              <a:rPr lang="en-US" sz="3000" b="1" u="none" strike="noStrike" dirty="0" err="1">
                <a:solidFill>
                  <a:srgbClr val="3C2B7C"/>
                </a:solidFill>
                <a:latin typeface="Open Sans Bold"/>
                <a:ea typeface="Open Sans Bold"/>
                <a:cs typeface="Open Sans Bold"/>
                <a:sym typeface="Open Sans Bold"/>
              </a:rPr>
              <a:t>budžeta</a:t>
            </a:r>
            <a:r>
              <a:rPr lang="en-US" sz="3000" b="1" u="none" strike="noStrike" dirty="0">
                <a:solidFill>
                  <a:srgbClr val="3C2B7C"/>
                </a:solidFill>
                <a:latin typeface="Open Sans Bold"/>
                <a:ea typeface="Open Sans Bold"/>
                <a:cs typeface="Open Sans Bold"/>
                <a:sym typeface="Open Sans Bold"/>
              </a:rPr>
              <a:t> </a:t>
            </a:r>
            <a:r>
              <a:rPr lang="en-US" sz="3000" b="1" u="none" strike="noStrike" dirty="0" err="1">
                <a:solidFill>
                  <a:srgbClr val="3C2B7C"/>
                </a:solidFill>
                <a:latin typeface="Open Sans Bold"/>
                <a:ea typeface="Open Sans Bold"/>
                <a:cs typeface="Open Sans Bold"/>
                <a:sym typeface="Open Sans Bold"/>
              </a:rPr>
              <a:t>līdzekļiem</a:t>
            </a:r>
            <a:endParaRPr lang="en-US" sz="3000" b="1" u="none" strike="noStrike" dirty="0">
              <a:solidFill>
                <a:srgbClr val="3C2B7C"/>
              </a:solidFill>
              <a:latin typeface="Open Sans Bold"/>
              <a:ea typeface="Open Sans Bold"/>
              <a:cs typeface="Open Sans Bold"/>
              <a:sym typeface="Open Sans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EAE0"/>
        </a:solidFill>
        <a:effectLst/>
      </p:bgPr>
    </p:bg>
    <p:spTree>
      <p:nvGrpSpPr>
        <p:cNvPr id="1" name=""/>
        <p:cNvGrpSpPr/>
        <p:nvPr/>
      </p:nvGrpSpPr>
      <p:grpSpPr>
        <a:xfrm>
          <a:off x="0" y="0"/>
          <a:ext cx="0" cy="0"/>
          <a:chOff x="0" y="0"/>
          <a:chExt cx="0" cy="0"/>
        </a:xfrm>
      </p:grpSpPr>
      <p:sp>
        <p:nvSpPr>
          <p:cNvPr id="2" name="TextBox 2"/>
          <p:cNvSpPr txBox="1"/>
          <p:nvPr/>
        </p:nvSpPr>
        <p:spPr>
          <a:xfrm>
            <a:off x="3791043" y="3070350"/>
            <a:ext cx="10705915" cy="1092471"/>
          </a:xfrm>
          <a:prstGeom prst="rect">
            <a:avLst/>
          </a:prstGeom>
        </p:spPr>
        <p:txBody>
          <a:bodyPr lIns="0" tIns="0" rIns="0" bIns="0" rtlCol="0" anchor="t">
            <a:spAutoFit/>
          </a:bodyPr>
          <a:lstStyle/>
          <a:p>
            <a:pPr marL="0" lvl="0" indent="0" algn="ctr">
              <a:lnSpc>
                <a:spcPts val="4358"/>
              </a:lnSpc>
              <a:spcBef>
                <a:spcPct val="0"/>
              </a:spcBef>
            </a:pPr>
            <a:r>
              <a:rPr lang="en-US" sz="3113" b="1" u="none" strike="noStrike" spc="-59">
                <a:solidFill>
                  <a:srgbClr val="3C2B7C"/>
                </a:solidFill>
                <a:latin typeface="Gotham Bold"/>
                <a:ea typeface="Gotham Bold"/>
                <a:cs typeface="Gotham Bold"/>
                <a:sym typeface="Gotham Bold"/>
              </a:rPr>
              <a:t>PROJEKTS “ATBALSTA INSTRUMENTI VARDARBĪBAS </a:t>
            </a:r>
          </a:p>
          <a:p>
            <a:pPr marL="0" lvl="0" indent="0" algn="ctr">
              <a:lnSpc>
                <a:spcPts val="4359"/>
              </a:lnSpc>
              <a:spcBef>
                <a:spcPct val="0"/>
              </a:spcBef>
            </a:pPr>
            <a:r>
              <a:rPr lang="en-US" sz="3113" b="1" u="none" strike="noStrike" spc="-61">
                <a:solidFill>
                  <a:srgbClr val="3C2B7C"/>
                </a:solidFill>
                <a:latin typeface="Gotham Bold"/>
                <a:ea typeface="Gotham Bold"/>
                <a:cs typeface="Gotham Bold"/>
                <a:sym typeface="Gotham Bold"/>
              </a:rPr>
              <a:t>ĢIMENĒ MAZINĀŠANAI”</a:t>
            </a:r>
          </a:p>
        </p:txBody>
      </p:sp>
      <p:sp>
        <p:nvSpPr>
          <p:cNvPr id="3" name="Freeform 3"/>
          <p:cNvSpPr/>
          <p:nvPr/>
        </p:nvSpPr>
        <p:spPr>
          <a:xfrm rot="5400000">
            <a:off x="8297137" y="929415"/>
            <a:ext cx="1693727" cy="2472964"/>
          </a:xfrm>
          <a:custGeom>
            <a:avLst/>
            <a:gdLst/>
            <a:ahLst/>
            <a:cxnLst/>
            <a:rect l="l" t="t" r="r" b="b"/>
            <a:pathLst>
              <a:path w="1693727" h="2472964">
                <a:moveTo>
                  <a:pt x="0" y="0"/>
                </a:moveTo>
                <a:lnTo>
                  <a:pt x="1693726" y="0"/>
                </a:lnTo>
                <a:lnTo>
                  <a:pt x="1693726" y="2472964"/>
                </a:lnTo>
                <a:lnTo>
                  <a:pt x="0" y="2472964"/>
                </a:lnTo>
                <a:lnTo>
                  <a:pt x="0" y="0"/>
                </a:lnTo>
                <a:close/>
              </a:path>
            </a:pathLst>
          </a:custGeom>
          <a:blipFill>
            <a:blip r:embed="rId2"/>
            <a:stretch>
              <a:fillRect t="-17446" b="-82"/>
            </a:stretch>
          </a:blipFill>
        </p:spPr>
      </p:sp>
      <p:sp>
        <p:nvSpPr>
          <p:cNvPr id="4" name="TextBox 4"/>
          <p:cNvSpPr txBox="1"/>
          <p:nvPr/>
        </p:nvSpPr>
        <p:spPr>
          <a:xfrm>
            <a:off x="468225" y="5629939"/>
            <a:ext cx="17819775" cy="2647538"/>
          </a:xfrm>
          <a:prstGeom prst="rect">
            <a:avLst/>
          </a:prstGeom>
        </p:spPr>
        <p:txBody>
          <a:bodyPr lIns="0" tIns="0" rIns="0" bIns="0" rtlCol="0" anchor="t">
            <a:spAutoFit/>
          </a:bodyPr>
          <a:lstStyle/>
          <a:p>
            <a:pPr algn="l">
              <a:lnSpc>
                <a:spcPts val="4222"/>
              </a:lnSpc>
            </a:pPr>
            <a:r>
              <a:rPr lang="en-US" sz="3016" dirty="0" err="1">
                <a:solidFill>
                  <a:srgbClr val="3C2B7C"/>
                </a:solidFill>
                <a:latin typeface="Open Sans"/>
                <a:ea typeface="Open Sans"/>
                <a:cs typeface="Open Sans"/>
                <a:sym typeface="Open Sans"/>
              </a:rPr>
              <a:t>Projekta</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īstenošanas</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termiņš</a:t>
            </a:r>
            <a:r>
              <a:rPr lang="en-US" sz="3016" dirty="0">
                <a:solidFill>
                  <a:srgbClr val="3C2B7C"/>
                </a:solidFill>
                <a:latin typeface="Open Sans"/>
                <a:ea typeface="Open Sans"/>
                <a:cs typeface="Open Sans"/>
                <a:sym typeface="Open Sans"/>
              </a:rPr>
              <a:t>: 0</a:t>
            </a:r>
            <a:r>
              <a:rPr lang="lv-LV" sz="3016" dirty="0">
                <a:solidFill>
                  <a:srgbClr val="3C2B7C"/>
                </a:solidFill>
                <a:latin typeface="Open Sans"/>
                <a:ea typeface="Open Sans"/>
                <a:cs typeface="Open Sans"/>
                <a:sym typeface="Open Sans"/>
              </a:rPr>
              <a:t>3</a:t>
            </a:r>
            <a:r>
              <a:rPr lang="en-US" sz="3016" dirty="0">
                <a:solidFill>
                  <a:srgbClr val="3C2B7C"/>
                </a:solidFill>
                <a:latin typeface="Open Sans"/>
                <a:ea typeface="Open Sans"/>
                <a:cs typeface="Open Sans"/>
                <a:sym typeface="Open Sans"/>
              </a:rPr>
              <a:t>.0</a:t>
            </a:r>
            <a:r>
              <a:rPr lang="lv-LV" sz="3016" dirty="0">
                <a:solidFill>
                  <a:srgbClr val="3C2B7C"/>
                </a:solidFill>
                <a:latin typeface="Open Sans"/>
                <a:ea typeface="Open Sans"/>
                <a:cs typeface="Open Sans"/>
                <a:sym typeface="Open Sans"/>
              </a:rPr>
              <a:t>4</a:t>
            </a:r>
            <a:r>
              <a:rPr lang="en-US" sz="3016" dirty="0">
                <a:solidFill>
                  <a:srgbClr val="3C2B7C"/>
                </a:solidFill>
                <a:latin typeface="Open Sans"/>
                <a:ea typeface="Open Sans"/>
                <a:cs typeface="Open Sans"/>
                <a:sym typeface="Open Sans"/>
              </a:rPr>
              <a:t>.2024. - 31.12.2029.</a:t>
            </a:r>
          </a:p>
          <a:p>
            <a:pPr algn="l">
              <a:lnSpc>
                <a:spcPts val="4222"/>
              </a:lnSpc>
            </a:pPr>
            <a:r>
              <a:rPr lang="en-US" sz="3016" dirty="0" err="1">
                <a:solidFill>
                  <a:srgbClr val="3C2B7C"/>
                </a:solidFill>
                <a:latin typeface="Open Sans"/>
                <a:ea typeface="Open Sans"/>
                <a:cs typeface="Open Sans"/>
                <a:sym typeface="Open Sans"/>
              </a:rPr>
              <a:t>Plānotais</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finansējums</a:t>
            </a:r>
            <a:r>
              <a:rPr lang="en-US" sz="3016" dirty="0">
                <a:solidFill>
                  <a:srgbClr val="3C2B7C"/>
                </a:solidFill>
                <a:latin typeface="Open Sans"/>
                <a:ea typeface="Open Sans"/>
                <a:cs typeface="Open Sans"/>
                <a:sym typeface="Open Sans"/>
              </a:rPr>
              <a:t>: 5 453 364 EUR</a:t>
            </a:r>
          </a:p>
          <a:p>
            <a:pPr algn="l">
              <a:lnSpc>
                <a:spcPts val="4222"/>
              </a:lnSpc>
            </a:pPr>
            <a:r>
              <a:rPr lang="en-US" sz="3016" dirty="0" err="1">
                <a:solidFill>
                  <a:srgbClr val="3C2B7C"/>
                </a:solidFill>
                <a:latin typeface="Open Sans"/>
                <a:ea typeface="Open Sans"/>
                <a:cs typeface="Open Sans"/>
                <a:sym typeface="Open Sans"/>
              </a:rPr>
              <a:t>Mērķis</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Izstrādāt</a:t>
            </a:r>
            <a:r>
              <a:rPr lang="en-US" sz="3016" dirty="0">
                <a:solidFill>
                  <a:srgbClr val="3C2B7C"/>
                </a:solidFill>
                <a:latin typeface="Open Sans"/>
                <a:ea typeface="Open Sans"/>
                <a:cs typeface="Open Sans"/>
                <a:sym typeface="Open Sans"/>
              </a:rPr>
              <a:t> un </a:t>
            </a:r>
            <a:r>
              <a:rPr lang="en-US" sz="3016" dirty="0" err="1">
                <a:solidFill>
                  <a:srgbClr val="3C2B7C"/>
                </a:solidFill>
                <a:latin typeface="Open Sans"/>
                <a:ea typeface="Open Sans"/>
                <a:cs typeface="Open Sans"/>
                <a:sym typeface="Open Sans"/>
              </a:rPr>
              <a:t>ieviest</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atbalsta</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instrumentus</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ģimenes</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funkcionalitātes</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stiprināšanai</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lai</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novērstu</a:t>
            </a:r>
            <a:r>
              <a:rPr lang="en-US" sz="3016" dirty="0">
                <a:solidFill>
                  <a:srgbClr val="3C2B7C"/>
                </a:solidFill>
                <a:latin typeface="Open Sans"/>
                <a:ea typeface="Open Sans"/>
                <a:cs typeface="Open Sans"/>
                <a:sym typeface="Open Sans"/>
              </a:rPr>
              <a:t> un </a:t>
            </a:r>
            <a:r>
              <a:rPr lang="en-US" sz="3016" dirty="0" err="1">
                <a:solidFill>
                  <a:srgbClr val="3C2B7C"/>
                </a:solidFill>
                <a:latin typeface="Open Sans"/>
                <a:ea typeface="Open Sans"/>
                <a:cs typeface="Open Sans"/>
                <a:sym typeface="Open Sans"/>
              </a:rPr>
              <a:t>mazinātu</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vardarbību</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pret</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bērniem</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ģimenē</a:t>
            </a:r>
            <a:r>
              <a:rPr lang="en-US" sz="3016" dirty="0">
                <a:solidFill>
                  <a:srgbClr val="3C2B7C"/>
                </a:solidFill>
                <a:latin typeface="Open Sans"/>
                <a:ea typeface="Open Sans"/>
                <a:cs typeface="Open Sans"/>
                <a:sym typeface="Open Sans"/>
              </a:rPr>
              <a:t> un </a:t>
            </a:r>
            <a:r>
              <a:rPr lang="en-US" sz="3016" dirty="0" err="1">
                <a:solidFill>
                  <a:srgbClr val="3C2B7C"/>
                </a:solidFill>
                <a:latin typeface="Open Sans"/>
                <a:ea typeface="Open Sans"/>
                <a:cs typeface="Open Sans"/>
                <a:sym typeface="Open Sans"/>
              </a:rPr>
              <a:t>ārpusģimenes</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aprūpē</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kā</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arī</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vardarbību</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ģimenē</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pret</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pilngadīgām</a:t>
            </a:r>
            <a:r>
              <a:rPr lang="en-US" sz="3016" dirty="0">
                <a:solidFill>
                  <a:srgbClr val="3C2B7C"/>
                </a:solidFill>
                <a:latin typeface="Open Sans"/>
                <a:ea typeface="Open Sans"/>
                <a:cs typeface="Open Sans"/>
                <a:sym typeface="Open Sans"/>
              </a:rPr>
              <a:t> </a:t>
            </a:r>
            <a:r>
              <a:rPr lang="en-US" sz="3016" dirty="0" err="1">
                <a:solidFill>
                  <a:srgbClr val="3C2B7C"/>
                </a:solidFill>
                <a:latin typeface="Open Sans"/>
                <a:ea typeface="Open Sans"/>
                <a:cs typeface="Open Sans"/>
                <a:sym typeface="Open Sans"/>
              </a:rPr>
              <a:t>personām</a:t>
            </a:r>
            <a:r>
              <a:rPr lang="en-US" sz="3016" dirty="0">
                <a:solidFill>
                  <a:srgbClr val="3C2B7C"/>
                </a:solidFill>
                <a:latin typeface="Open Sans"/>
                <a:ea typeface="Open Sans"/>
                <a:cs typeface="Open Sans"/>
                <a:sym typeface="Open Sans"/>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1641</TotalTime>
  <Words>810</Words>
  <Application>Microsoft Office PowerPoint</Application>
  <PresentationFormat>Custom</PresentationFormat>
  <Paragraphs>105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 (MS)</vt:lpstr>
      <vt:lpstr>Open Sans</vt:lpstr>
      <vt:lpstr>Calibri</vt:lpstr>
      <vt:lpstr>Gotham Bold</vt:lpstr>
      <vt:lpstr>Gotham</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Pievieno virsrakstu</dc:title>
  <dc:creator>Ilze Kurme</dc:creator>
  <cp:lastModifiedBy>Ilze Kurme</cp:lastModifiedBy>
  <cp:revision>13</cp:revision>
  <dcterms:created xsi:type="dcterms:W3CDTF">2006-08-16T00:00:00Z</dcterms:created>
  <dcterms:modified xsi:type="dcterms:W3CDTF">2025-03-27T11:49:27Z</dcterms:modified>
  <dc:identifier>DAGbH9VhqHU</dc:identifier>
</cp:coreProperties>
</file>