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1" r:id="rId2"/>
    <p:sldId id="257" r:id="rId3"/>
    <p:sldId id="262" r:id="rId4"/>
    <p:sldId id="265" r:id="rId5"/>
    <p:sldId id="266" r:id="rId6"/>
    <p:sldId id="259" r:id="rId7"/>
  </p:sldIdLst>
  <p:sldSz cx="12192000" cy="6858000"/>
  <p:notesSz cx="6858000" cy="9144000"/>
  <p:defaultTextStyle>
    <a:defPPr>
      <a:defRPr lang="en-US"/>
    </a:defPPr>
    <a:lvl1pPr marL="0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714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8B0190-AB26-45BA-9728-4B31236091C6}" type="datetimeFigureOut">
              <a:rPr lang="lv-LV" smtClean="0"/>
              <a:t>14.05.2025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79CF9-1BEB-4BD2-BFB6-79C9D6052C2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5990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4"/>
            <a:ext cx="10363200" cy="14700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9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9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9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9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48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18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88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58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58"/>
            <a:ext cx="2743200" cy="58515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58"/>
            <a:ext cx="8026400" cy="58515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0" y="4406906"/>
            <a:ext cx="10363200" cy="1362075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0" y="2906727"/>
            <a:ext cx="10363200" cy="1500188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9"/>
            <a:ext cx="5384800" cy="452596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9"/>
            <a:ext cx="5384800" cy="452596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7" y="1535116"/>
            <a:ext cx="5386920" cy="639765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69788" indent="0">
              <a:buNone/>
              <a:defRPr sz="1900" b="1"/>
            </a:lvl2pPr>
            <a:lvl3pPr marL="939575" indent="0">
              <a:buNone/>
              <a:defRPr sz="1700" b="1"/>
            </a:lvl3pPr>
            <a:lvl4pPr marL="1409365" indent="0">
              <a:buNone/>
              <a:defRPr sz="1600" b="1"/>
            </a:lvl4pPr>
            <a:lvl5pPr marL="1879152" indent="0">
              <a:buNone/>
              <a:defRPr sz="1600" b="1"/>
            </a:lvl5pPr>
            <a:lvl6pPr marL="2348940" indent="0">
              <a:buNone/>
              <a:defRPr sz="1600" b="1"/>
            </a:lvl6pPr>
            <a:lvl7pPr marL="2818729" indent="0">
              <a:buNone/>
              <a:defRPr sz="1600" b="1"/>
            </a:lvl7pPr>
            <a:lvl8pPr marL="3288515" indent="0">
              <a:buNone/>
              <a:defRPr sz="1600" b="1"/>
            </a:lvl8pPr>
            <a:lvl9pPr marL="375830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7" y="2174881"/>
            <a:ext cx="5386920" cy="3951285"/>
          </a:xfr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6"/>
            <a:ext cx="5389040" cy="639765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69788" indent="0">
              <a:buNone/>
              <a:defRPr sz="1900" b="1"/>
            </a:lvl2pPr>
            <a:lvl3pPr marL="939575" indent="0">
              <a:buNone/>
              <a:defRPr sz="1700" b="1"/>
            </a:lvl3pPr>
            <a:lvl4pPr marL="1409365" indent="0">
              <a:buNone/>
              <a:defRPr sz="1600" b="1"/>
            </a:lvl4pPr>
            <a:lvl5pPr marL="1879152" indent="0">
              <a:buNone/>
              <a:defRPr sz="1600" b="1"/>
            </a:lvl5pPr>
            <a:lvl6pPr marL="2348940" indent="0">
              <a:buNone/>
              <a:defRPr sz="1600" b="1"/>
            </a:lvl6pPr>
            <a:lvl7pPr marL="2818729" indent="0">
              <a:buNone/>
              <a:defRPr sz="1600" b="1"/>
            </a:lvl7pPr>
            <a:lvl8pPr marL="3288515" indent="0">
              <a:buNone/>
              <a:defRPr sz="1600" b="1"/>
            </a:lvl8pPr>
            <a:lvl9pPr marL="375830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81"/>
            <a:ext cx="5389040" cy="3951285"/>
          </a:xfr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20" y="273054"/>
            <a:ext cx="4011080" cy="1162051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40" y="273069"/>
            <a:ext cx="6815667" cy="585311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20" y="1435111"/>
            <a:ext cx="401108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20" y="4800606"/>
            <a:ext cx="7315200" cy="566739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20" y="612773"/>
            <a:ext cx="7315200" cy="4114800"/>
          </a:xfrm>
        </p:spPr>
        <p:txBody>
          <a:bodyPr/>
          <a:lstStyle>
            <a:lvl1pPr marL="0" indent="0">
              <a:buNone/>
              <a:defRPr sz="3300"/>
            </a:lvl1pPr>
            <a:lvl2pPr marL="469788" indent="0">
              <a:buNone/>
              <a:defRPr sz="2900"/>
            </a:lvl2pPr>
            <a:lvl3pPr marL="939575" indent="0">
              <a:buNone/>
              <a:defRPr sz="2500"/>
            </a:lvl3pPr>
            <a:lvl4pPr marL="1409365" indent="0">
              <a:buNone/>
              <a:defRPr sz="1900"/>
            </a:lvl4pPr>
            <a:lvl5pPr marL="1879152" indent="0">
              <a:buNone/>
              <a:defRPr sz="1900"/>
            </a:lvl5pPr>
            <a:lvl6pPr marL="2348940" indent="0">
              <a:buNone/>
              <a:defRPr sz="1900"/>
            </a:lvl6pPr>
            <a:lvl7pPr marL="2818729" indent="0">
              <a:buNone/>
              <a:defRPr sz="1900"/>
            </a:lvl7pPr>
            <a:lvl8pPr marL="3288515" indent="0">
              <a:buNone/>
              <a:defRPr sz="1900"/>
            </a:lvl8pPr>
            <a:lvl9pPr marL="3758305" indent="0">
              <a:buNone/>
              <a:defRPr sz="1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20" y="5367354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43"/>
            <a:ext cx="10972800" cy="1143000"/>
          </a:xfrm>
          <a:prstGeom prst="rect">
            <a:avLst/>
          </a:prstGeom>
        </p:spPr>
        <p:txBody>
          <a:bodyPr vert="horz" lIns="93957" tIns="46979" rIns="93957" bIns="4697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9"/>
            <a:ext cx="10972800" cy="4525965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70"/>
            <a:ext cx="28448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70"/>
            <a:ext cx="38608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70"/>
            <a:ext cx="28448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39575" rtl="0" eaLnBrk="1" latinLnBrk="0" hangingPunct="1"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2341" indent="-352341" algn="l" defTabSz="939575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3404" indent="-293618" algn="l" defTabSz="939575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4468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259" indent="-234893" algn="l" defTabSz="939575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047" indent="-234893" algn="l" defTabSz="939575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rivpratigie.lv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brivpratigie@nva.gov.lv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nva.gov.lv/" TargetMode="External"/><Relationship Id="rId4" Type="http://schemas.openxmlformats.org/officeDocument/2006/relationships/hyperlink" Target="mailto:info@brivpratigie.lv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nva.gov.lv/lv/vakance/vecakais-eksperts-120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"/>
            <a:ext cx="3777632" cy="416617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5600" y="5105400"/>
            <a:ext cx="6400800" cy="838200"/>
          </a:xfrm>
        </p:spPr>
        <p:txBody>
          <a:bodyPr>
            <a:noAutofit/>
          </a:bodyPr>
          <a:lstStyle/>
          <a:p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Vineta Leončika</a:t>
            </a:r>
          </a:p>
          <a:p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Attīstības un analītikas departamenta direktore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895600" y="6096000"/>
            <a:ext cx="6400800" cy="609600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14.05.2025., Rīga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657600"/>
            <a:ext cx="7772400" cy="838200"/>
          </a:xfrm>
        </p:spPr>
        <p:txBody>
          <a:bodyPr>
            <a:normAutofit/>
          </a:bodyPr>
          <a:lstStyle/>
          <a:p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Aktualitātes brīvprātīgā darba jautājumos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F1CFD79-8F66-4FFA-A0BE-A25640776C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200"/>
            <a:ext cx="12192000" cy="24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412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828800" y="1905015"/>
            <a:ext cx="9296400" cy="4435479"/>
          </a:xfrm>
        </p:spPr>
        <p:txBody>
          <a:bodyPr>
            <a:normAutofit/>
          </a:bodyPr>
          <a:lstStyle/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dirty="0">
                <a:solidFill>
                  <a:schemeClr val="tx1"/>
                </a:solidFill>
              </a:rPr>
              <a:t>Zema organizatoru aktivitāte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dirty="0">
                <a:solidFill>
                  <a:schemeClr val="tx1"/>
                </a:solidFill>
              </a:rPr>
              <a:t>Ierobežotas iespējas pārskatāmi izvietot vispārīgu informāciju bez papildus finansējuma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dirty="0">
                <a:solidFill>
                  <a:schemeClr val="tx1"/>
                </a:solidFill>
              </a:rPr>
              <a:t>Apzināts provizoriskais finansējums nelieliem uzlabojumiem, tomēr šobrīd finansējums netiek investēts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dirty="0">
                <a:solidFill>
                  <a:schemeClr val="tx1"/>
                </a:solidFill>
              </a:rPr>
              <a:t>Dalība inovāciju laboratorijā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9067800" y="6356370"/>
            <a:ext cx="2133600" cy="365123"/>
          </a:xfrm>
        </p:spPr>
        <p:txBody>
          <a:bodyPr/>
          <a:lstStyle/>
          <a:p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brivpratigie.lv|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828800" y="685801"/>
            <a:ext cx="92964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800" b="1" dirty="0">
                <a:latin typeface="Times New Roman" pitchFamily="18" charset="0"/>
                <a:cs typeface="Times New Roman" pitchFamily="18" charset="0"/>
              </a:rPr>
              <a:t>Mājas lapa </a:t>
            </a:r>
            <a:r>
              <a:rPr lang="lv-LV" sz="2800" b="1" dirty="0">
                <a:latin typeface="Times New Roman" pitchFamily="18" charset="0"/>
                <a:cs typeface="Times New Roman" pitchFamily="18" charset="0"/>
                <a:hlinkClick r:id="rId3"/>
              </a:rPr>
              <a:t>www.brivpratigie.lv</a:t>
            </a:r>
            <a:r>
              <a:rPr lang="lv-LV" sz="28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1752600" y="6340490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14.05.2025., Rīga</a:t>
            </a:r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01B32E-1CCB-433C-96A4-8F20C6ED71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5000" y="4654122"/>
            <a:ext cx="2177692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281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9067800" y="6356370"/>
            <a:ext cx="2133600" cy="365123"/>
          </a:xfrm>
        </p:spPr>
        <p:txBody>
          <a:bodyPr/>
          <a:lstStyle/>
          <a:p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brivpratigie.lv 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828800" y="685801"/>
            <a:ext cx="92964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800" b="1" dirty="0">
                <a:latin typeface="Times New Roman" pitchFamily="18" charset="0"/>
                <a:cs typeface="Times New Roman" pitchFamily="18" charset="0"/>
              </a:rPr>
              <a:t>Citi sabiedrības informēšanas/sasniegšanas kanāli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1752600" y="6340490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14.05.2025., Rīga</a:t>
            </a:r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029C1D7-52E7-42BB-827B-DFE7D87D31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3835529"/>
              </p:ext>
            </p:extLst>
          </p:nvPr>
        </p:nvGraphicFramePr>
        <p:xfrm>
          <a:off x="1028700" y="1769925"/>
          <a:ext cx="10896600" cy="4480560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4381500">
                  <a:extLst>
                    <a:ext uri="{9D8B030D-6E8A-4147-A177-3AD203B41FA5}">
                      <a16:colId xmlns:a16="http://schemas.microsoft.com/office/drawing/2014/main" val="1699255666"/>
                    </a:ext>
                  </a:extLst>
                </a:gridCol>
                <a:gridCol w="6515100">
                  <a:extLst>
                    <a:ext uri="{9D8B030D-6E8A-4147-A177-3AD203B41FA5}">
                      <a16:colId xmlns:a16="http://schemas.microsoft.com/office/drawing/2014/main" val="17632464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v-LV" sz="2400" dirty="0"/>
                        <a:t>Informācijas kanāls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/>
                        <a:t>Saturs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4229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/>
                        <a:t>1. </a:t>
                      </a:r>
                      <a:r>
                        <a:rPr lang="lv-LV" sz="2400" dirty="0" err="1"/>
                        <a:t>Facebook</a:t>
                      </a:r>
                      <a:r>
                        <a:rPr lang="lv-LV" sz="2400" dirty="0"/>
                        <a:t> lapa brivpratigie.lv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/>
                        <a:t>Informācijas par aktuālām misijām pārpublicēšana.</a:t>
                      </a:r>
                    </a:p>
                    <a:p>
                      <a:r>
                        <a:rPr lang="lv-LV" sz="2400" dirty="0"/>
                        <a:t>Jauna satura veidošana (info grafikas, </a:t>
                      </a:r>
                      <a:r>
                        <a:rPr lang="lv-LV" sz="2400" dirty="0" err="1"/>
                        <a:t>reels</a:t>
                      </a:r>
                      <a:r>
                        <a:rPr lang="lv-LV" sz="2400" dirty="0"/>
                        <a:t>, </a:t>
                      </a:r>
                      <a:r>
                        <a:rPr lang="lv-LV" sz="2400" dirty="0" err="1"/>
                        <a:t>story</a:t>
                      </a:r>
                      <a:r>
                        <a:rPr lang="lv-LV" sz="2400" dirty="0"/>
                        <a:t> u.c.)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5673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/>
                        <a:t>2. Konsultatīvie e-pasti </a:t>
                      </a:r>
                      <a:r>
                        <a:rPr lang="lv-LV" sz="2400" dirty="0">
                          <a:hlinkClick r:id="rId3"/>
                        </a:rPr>
                        <a:t>brivpratigie@nva.gov.lv</a:t>
                      </a:r>
                      <a:r>
                        <a:rPr lang="lv-LV" sz="2400" dirty="0"/>
                        <a:t> un </a:t>
                      </a:r>
                      <a:r>
                        <a:rPr lang="lv-LV" sz="2400" dirty="0">
                          <a:hlinkClick r:id="rId4"/>
                        </a:rPr>
                        <a:t>info@brivpratigie.lv</a:t>
                      </a:r>
                      <a:r>
                        <a:rPr lang="lv-LV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/>
                        <a:t>Konsultācijas par brīvprātīgā darba jomas jautājumiem. Konsultējas gan brīvprātīgie, gan organizatori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16842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/>
                        <a:t>3. NVA mājas lapa </a:t>
                      </a:r>
                      <a:r>
                        <a:rPr lang="lv-LV" sz="2400" dirty="0">
                          <a:hlinkClick r:id="rId5"/>
                        </a:rPr>
                        <a:t>www.nva.gov.lv</a:t>
                      </a:r>
                      <a:r>
                        <a:rPr lang="lv-LV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dirty="0"/>
                        <a:t>Aktuālā pamatinformācija organizatoriem, brīvprātīgajiem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6914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/>
                        <a:t>4. Digitālais izdevums (pirmais pusgads)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/>
                        <a:t>Aktualitātes brīvprātīgā darba jomā, intervija, labās prakses piemērs u.c.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2004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2814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9067800" y="6356370"/>
            <a:ext cx="2133600" cy="365123"/>
          </a:xfrm>
        </p:spPr>
        <p:txBody>
          <a:bodyPr/>
          <a:lstStyle/>
          <a:p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brivpratigie.lv 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4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828800" y="685801"/>
            <a:ext cx="92964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800" b="1" dirty="0">
                <a:latin typeface="Times New Roman" pitchFamily="18" charset="0"/>
                <a:cs typeface="Times New Roman" pitchFamily="18" charset="0"/>
              </a:rPr>
              <a:t>Pasākumu/aktivitāšu plāns 2025.gadam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1752600" y="6340490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14.05.2025., Rīga</a:t>
            </a:r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029C1D7-52E7-42BB-827B-DFE7D87D31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2627836"/>
              </p:ext>
            </p:extLst>
          </p:nvPr>
        </p:nvGraphicFramePr>
        <p:xfrm>
          <a:off x="1143000" y="1859930"/>
          <a:ext cx="10287000" cy="4480560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699255666"/>
                    </a:ext>
                  </a:extLst>
                </a:gridCol>
                <a:gridCol w="6705600">
                  <a:extLst>
                    <a:ext uri="{9D8B030D-6E8A-4147-A177-3AD203B41FA5}">
                      <a16:colId xmlns:a16="http://schemas.microsoft.com/office/drawing/2014/main" val="17632464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v-LV" sz="2400" dirty="0"/>
                        <a:t>Pasākums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/>
                        <a:t>Saturs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4229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/>
                        <a:t>1. Seminārs/meistarklase (jūnijs)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/>
                        <a:t>Mērķa grupa – brīvprātīgā darba organizatori. Tēma – brīvprātīgo darba koordinēšana + labā prakse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5673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dirty="0"/>
                        <a:t>2. Seminārs/meistarklase (oktobris)</a:t>
                      </a:r>
                    </a:p>
                    <a:p>
                      <a:endParaRPr lang="lv-LV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/>
                        <a:t>Mērķa grupa – brīvprātīgā darba organizatori. Tēma – personu ar invaliditāti piesaisti brīvprātīgajam darbam + labā prakse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16842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/>
                        <a:t>3. Konference (novembris)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dirty="0"/>
                        <a:t>Par aktuāliem jautājumiem, gada lielākiem notikumiem brīvprātīgā darba organizēšanā, ārvalstu eksperti u.c.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6914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/>
                        <a:t>4. Brīvprātīgo godināšana (decembris)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/>
                        <a:t>Ikgadējā godināšana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2004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6865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914400" y="1905015"/>
            <a:ext cx="10210800" cy="4435479"/>
          </a:xfrm>
        </p:spPr>
        <p:txBody>
          <a:bodyPr>
            <a:noAutofit/>
          </a:bodyPr>
          <a:lstStyle/>
          <a:p>
            <a:pPr marL="609600" indent="-609600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dirty="0">
                <a:solidFill>
                  <a:schemeClr val="tx1"/>
                </a:solidFill>
              </a:rPr>
              <a:t>Atkārtoti izsludināts konkurss uz vecākā eksperta amata vietu </a:t>
            </a:r>
            <a:r>
              <a:rPr lang="lv-LV" sz="2800" dirty="0">
                <a:solidFill>
                  <a:schemeClr val="tx1"/>
                </a:solidFill>
                <a:hlinkClick r:id="rId2"/>
              </a:rPr>
              <a:t>https://www.nva.gov.lv/lv/vakance/vecakais-eksperts-120</a:t>
            </a:r>
            <a:r>
              <a:rPr lang="lv-LV" sz="2800" dirty="0">
                <a:solidFill>
                  <a:schemeClr val="tx1"/>
                </a:solidFill>
              </a:rPr>
              <a:t> 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dirty="0">
                <a:solidFill>
                  <a:schemeClr val="tx1"/>
                </a:solidFill>
              </a:rPr>
              <a:t>No 16.05.2025. vakanta projekta vadītāja amata vieta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dirty="0">
                <a:solidFill>
                  <a:schemeClr val="tx1"/>
                </a:solidFill>
              </a:rPr>
              <a:t>Uz vakanču laiku ir resurss nodrošināt konsultatīvo atbalsta funkciju, kā arī piesaistīt komunikācijas jomas speciālistus papildus satura radīšanai soc. kontiem</a:t>
            </a: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9067800" y="6356370"/>
            <a:ext cx="2133600" cy="365123"/>
          </a:xfrm>
        </p:spPr>
        <p:txBody>
          <a:bodyPr/>
          <a:lstStyle/>
          <a:p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brivpratigie.lv|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5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828800" y="685801"/>
            <a:ext cx="92964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800" b="1" dirty="0">
                <a:latin typeface="Times New Roman" pitchFamily="18" charset="0"/>
                <a:cs typeface="Times New Roman" pitchFamily="18" charset="0"/>
              </a:rPr>
              <a:t>NVA personāla/kapacitātes jautājumi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1752600" y="6340490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14.05.2025., Rīga</a:t>
            </a:r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938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752600" y="4343400"/>
            <a:ext cx="6400800" cy="838200"/>
          </a:xfrm>
        </p:spPr>
        <p:txBody>
          <a:bodyPr>
            <a:noAutofit/>
          </a:bodyPr>
          <a:lstStyle/>
          <a:p>
            <a:pPr algn="l"/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Vineta Leončika</a:t>
            </a:r>
          </a:p>
          <a:p>
            <a:pPr algn="l"/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Attīstības un analītikas departamenta direktore</a:t>
            </a:r>
          </a:p>
          <a:p>
            <a:pPr algn="l"/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Vineta.Leoncika@nva.gov.lv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752600" y="5334000"/>
            <a:ext cx="6400800" cy="609600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14.05.2025., </a:t>
            </a:r>
          </a:p>
          <a:p>
            <a:pPr algn="l"/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Rīga</a:t>
            </a:r>
          </a:p>
        </p:txBody>
      </p:sp>
      <p:sp>
        <p:nvSpPr>
          <p:cNvPr id="16" name="Title 3"/>
          <p:cNvSpPr>
            <a:spLocks noGrp="1"/>
          </p:cNvSpPr>
          <p:nvPr>
            <p:ph type="ctrTitle"/>
          </p:nvPr>
        </p:nvSpPr>
        <p:spPr>
          <a:xfrm>
            <a:off x="1828800" y="1905000"/>
            <a:ext cx="9296400" cy="2362200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tabLst>
                <a:tab pos="5741988" algn="l"/>
              </a:tabLst>
            </a:pPr>
            <a:r>
              <a:rPr lang="lv-LV" sz="3200" dirty="0">
                <a:latin typeface="Times New Roman" pitchFamily="18" charset="0"/>
                <a:cs typeface="Times New Roman" pitchFamily="18" charset="0"/>
              </a:rPr>
              <a:t>Paldies!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761743" cy="19577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0D4271-FAE7-4843-88E6-9842832D7E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200"/>
            <a:ext cx="12192000" cy="2446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799F396-E0AA-4F39-8AC2-64191B822F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200" y="4538995"/>
            <a:ext cx="1879037" cy="143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2852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913</TotalTime>
  <Words>353</Words>
  <Application>Microsoft Office PowerPoint</Application>
  <PresentationFormat>Widescreen</PresentationFormat>
  <Paragraphs>50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Wingdings</vt:lpstr>
      <vt:lpstr>Office Theme</vt:lpstr>
      <vt:lpstr>Aktualitātes brīvprātīgā darba jautājumos</vt:lpstr>
      <vt:lpstr>Mājas lapa www.brivpratigie.lv </vt:lpstr>
      <vt:lpstr>Citi sabiedrības informēšanas/sasniegšanas kanāli</vt:lpstr>
      <vt:lpstr>Pasākumu/aktivitāšu plāns 2025.gadam</vt:lpstr>
      <vt:lpstr>NVA personāla/kapacitātes jautājumi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tēmas nosaukums</dc:title>
  <dc:creator>Dagnija</dc:creator>
  <cp:lastModifiedBy>Vineta Leončika</cp:lastModifiedBy>
  <cp:revision>52</cp:revision>
  <dcterms:created xsi:type="dcterms:W3CDTF">2006-08-16T00:00:00Z</dcterms:created>
  <dcterms:modified xsi:type="dcterms:W3CDTF">2025-05-14T05:19:11Z</dcterms:modified>
</cp:coreProperties>
</file>