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1"/>
  </p:notesMasterIdLst>
  <p:sldIdLst>
    <p:sldId id="446" r:id="rId2"/>
    <p:sldId id="435" r:id="rId3"/>
    <p:sldId id="436" r:id="rId4"/>
    <p:sldId id="498" r:id="rId5"/>
    <p:sldId id="265" r:id="rId6"/>
    <p:sldId id="411" r:id="rId7"/>
    <p:sldId id="414" r:id="rId8"/>
    <p:sldId id="416" r:id="rId9"/>
    <p:sldId id="351" r:id="rId10"/>
    <p:sldId id="357" r:id="rId11"/>
    <p:sldId id="443" r:id="rId12"/>
    <p:sldId id="442" r:id="rId13"/>
    <p:sldId id="467" r:id="rId14"/>
    <p:sldId id="469" r:id="rId15"/>
    <p:sldId id="473" r:id="rId16"/>
    <p:sldId id="479" r:id="rId17"/>
    <p:sldId id="480" r:id="rId18"/>
    <p:sldId id="445" r:id="rId19"/>
    <p:sldId id="484" r:id="rId2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6" autoAdjust="0"/>
    <p:restoredTop sz="94660"/>
  </p:normalViewPr>
  <p:slideViewPr>
    <p:cSldViewPr snapToGrid="0">
      <p:cViewPr varScale="1">
        <p:scale>
          <a:sx n="102" d="100"/>
          <a:sy n="102"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grozs\Kopigais\DNN\2024_petijumi\Invaliditates_lielais_SKDS_RAIT\Sabiedribas_aptauja_SKDS\2024\GALA_ZINOJUMS\Ties&#299;bsargs_grafiki_052024.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grozs\Kopigais\DNN\2024_petijumi\Invaliditates_lielais_SKDS_RAIT\Sabiedribas_aptauja_SKDS\2024\GALA_ZINOJUMS\Ties&#299;bsargs_grafiki_052024.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grozs\Kopigais\DNN\2024_petijumi\Invaliditates_lielais_SKDS_RAIT\Sabiedribas_aptauja_SKDS\2024\GALA_ZINOJUMS\Ties&#299;bsargs_grafiki_05202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49859483030464"/>
          <c:y val="0.44087966712602006"/>
          <c:w val="0.85950140516969531"/>
          <c:h val="0.54908882867781761"/>
        </c:manualLayout>
      </c:layout>
      <c:barChart>
        <c:barDir val="bar"/>
        <c:grouping val="stacked"/>
        <c:varyColors val="0"/>
        <c:ser>
          <c:idx val="0"/>
          <c:order val="0"/>
          <c:tx>
            <c:strRef>
              <c:f>Sheet1!$B$1</c:f>
              <c:strCache>
                <c:ptCount val="1"/>
                <c:pt idx="0">
                  <c:v>Būtiski uzlabojusies</c:v>
                </c:pt>
              </c:strCache>
            </c:strRef>
          </c:tx>
          <c:spPr>
            <a:solidFill>
              <a:schemeClr val="accent1"/>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2024</c:v>
                </c:pt>
                <c:pt idx="1">
                  <c:v>2020</c:v>
                </c:pt>
                <c:pt idx="2">
                  <c:v>2014</c:v>
                </c:pt>
              </c:numCache>
            </c:numRef>
          </c:cat>
          <c:val>
            <c:numRef>
              <c:f>Sheet1!$B$2:$B$4</c:f>
              <c:numCache>
                <c:formatCode>General</c:formatCode>
                <c:ptCount val="3"/>
                <c:pt idx="0" formatCode="0">
                  <c:v>6.5789473684210522</c:v>
                </c:pt>
                <c:pt idx="1">
                  <c:v>5</c:v>
                </c:pt>
                <c:pt idx="2">
                  <c:v>6</c:v>
                </c:pt>
              </c:numCache>
            </c:numRef>
          </c:val>
          <c:extLst>
            <c:ext xmlns:c16="http://schemas.microsoft.com/office/drawing/2014/chart" uri="{C3380CC4-5D6E-409C-BE32-E72D297353CC}">
              <c16:uniqueId val="{00000000-C699-47F9-A6CF-C40E0D3002CB}"/>
            </c:ext>
          </c:extLst>
        </c:ser>
        <c:ser>
          <c:idx val="1"/>
          <c:order val="1"/>
          <c:tx>
            <c:strRef>
              <c:f>Sheet1!$C$1</c:f>
              <c:strCache>
                <c:ptCount val="1"/>
                <c:pt idx="0">
                  <c:v>Nedaudz uzlabojusies</c:v>
                </c:pt>
              </c:strCache>
            </c:strRef>
          </c:tx>
          <c:spPr>
            <a:solidFill>
              <a:schemeClr val="accent1">
                <a:lumMod val="25000"/>
                <a:lumOff val="75000"/>
              </a:schemeClr>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2024</c:v>
                </c:pt>
                <c:pt idx="1">
                  <c:v>2020</c:v>
                </c:pt>
                <c:pt idx="2">
                  <c:v>2014</c:v>
                </c:pt>
              </c:numCache>
            </c:numRef>
          </c:cat>
          <c:val>
            <c:numRef>
              <c:f>Sheet1!$C$2:$C$4</c:f>
              <c:numCache>
                <c:formatCode>General</c:formatCode>
                <c:ptCount val="3"/>
                <c:pt idx="0" formatCode="0">
                  <c:v>25</c:v>
                </c:pt>
                <c:pt idx="1">
                  <c:v>28</c:v>
                </c:pt>
                <c:pt idx="2">
                  <c:v>27</c:v>
                </c:pt>
              </c:numCache>
            </c:numRef>
          </c:val>
          <c:extLst>
            <c:ext xmlns:c16="http://schemas.microsoft.com/office/drawing/2014/chart" uri="{C3380CC4-5D6E-409C-BE32-E72D297353CC}">
              <c16:uniqueId val="{00000001-C699-47F9-A6CF-C40E0D3002CB}"/>
            </c:ext>
          </c:extLst>
        </c:ser>
        <c:ser>
          <c:idx val="2"/>
          <c:order val="2"/>
          <c:tx>
            <c:strRef>
              <c:f>Sheet1!$D$1</c:f>
              <c:strCache>
                <c:ptCount val="1"/>
                <c:pt idx="0">
                  <c:v>Nav mainījusies</c:v>
                </c:pt>
              </c:strCache>
            </c:strRef>
          </c:tx>
          <c:spPr>
            <a:solidFill>
              <a:srgbClr val="5ECA94"/>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2024</c:v>
                </c:pt>
                <c:pt idx="1">
                  <c:v>2020</c:v>
                </c:pt>
                <c:pt idx="2">
                  <c:v>2014</c:v>
                </c:pt>
              </c:numCache>
            </c:numRef>
          </c:cat>
          <c:val>
            <c:numRef>
              <c:f>Sheet1!$D$2:$D$4</c:f>
              <c:numCache>
                <c:formatCode>General</c:formatCode>
                <c:ptCount val="3"/>
                <c:pt idx="0" formatCode="0">
                  <c:v>25.986842105263158</c:v>
                </c:pt>
                <c:pt idx="1">
                  <c:v>33</c:v>
                </c:pt>
                <c:pt idx="2">
                  <c:v>28</c:v>
                </c:pt>
              </c:numCache>
            </c:numRef>
          </c:val>
          <c:extLst>
            <c:ext xmlns:c16="http://schemas.microsoft.com/office/drawing/2014/chart" uri="{C3380CC4-5D6E-409C-BE32-E72D297353CC}">
              <c16:uniqueId val="{00000002-C699-47F9-A6CF-C40E0D3002CB}"/>
            </c:ext>
          </c:extLst>
        </c:ser>
        <c:ser>
          <c:idx val="3"/>
          <c:order val="3"/>
          <c:tx>
            <c:strRef>
              <c:f>Sheet1!$E$1</c:f>
              <c:strCache>
                <c:ptCount val="1"/>
                <c:pt idx="0">
                  <c:v>Nedaudz pasliktinājusies</c:v>
                </c:pt>
              </c:strCache>
            </c:strRef>
          </c:tx>
          <c:spPr>
            <a:solidFill>
              <a:schemeClr val="accent4"/>
            </a:solidFill>
            <a:ln>
              <a:solidFill>
                <a:schemeClr val="bg1"/>
              </a:solidFill>
            </a:ln>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2024</c:v>
                </c:pt>
                <c:pt idx="1">
                  <c:v>2020</c:v>
                </c:pt>
                <c:pt idx="2">
                  <c:v>2014</c:v>
                </c:pt>
              </c:numCache>
            </c:numRef>
          </c:cat>
          <c:val>
            <c:numRef>
              <c:f>Sheet1!$E$2:$E$4</c:f>
              <c:numCache>
                <c:formatCode>General</c:formatCode>
                <c:ptCount val="3"/>
                <c:pt idx="0" formatCode="0">
                  <c:v>15.460526315789474</c:v>
                </c:pt>
                <c:pt idx="1">
                  <c:v>12</c:v>
                </c:pt>
                <c:pt idx="2">
                  <c:v>18</c:v>
                </c:pt>
              </c:numCache>
            </c:numRef>
          </c:val>
          <c:extLst>
            <c:ext xmlns:c16="http://schemas.microsoft.com/office/drawing/2014/chart" uri="{C3380CC4-5D6E-409C-BE32-E72D297353CC}">
              <c16:uniqueId val="{00000003-C699-47F9-A6CF-C40E0D3002CB}"/>
            </c:ext>
          </c:extLst>
        </c:ser>
        <c:ser>
          <c:idx val="4"/>
          <c:order val="4"/>
          <c:tx>
            <c:strRef>
              <c:f>Sheet1!$F$1</c:f>
              <c:strCache>
                <c:ptCount val="1"/>
                <c:pt idx="0">
                  <c:v>Būtiski pasliktinājusies</c:v>
                </c:pt>
              </c:strCache>
            </c:strRef>
          </c:tx>
          <c:spPr>
            <a:solidFill>
              <a:schemeClr val="accent5"/>
            </a:solidFill>
            <a:ln>
              <a:solidFill>
                <a:schemeClr val="bg1"/>
              </a:solidFill>
            </a:ln>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2024</c:v>
                </c:pt>
                <c:pt idx="1">
                  <c:v>2020</c:v>
                </c:pt>
                <c:pt idx="2">
                  <c:v>2014</c:v>
                </c:pt>
              </c:numCache>
            </c:numRef>
          </c:cat>
          <c:val>
            <c:numRef>
              <c:f>Sheet1!$F$2:$F$4</c:f>
              <c:numCache>
                <c:formatCode>General</c:formatCode>
                <c:ptCount val="3"/>
                <c:pt idx="0" formatCode="0">
                  <c:v>23.355263157894736</c:v>
                </c:pt>
                <c:pt idx="1">
                  <c:v>15</c:v>
                </c:pt>
                <c:pt idx="2">
                  <c:v>15</c:v>
                </c:pt>
              </c:numCache>
            </c:numRef>
          </c:val>
          <c:extLst>
            <c:ext xmlns:c16="http://schemas.microsoft.com/office/drawing/2014/chart" uri="{C3380CC4-5D6E-409C-BE32-E72D297353CC}">
              <c16:uniqueId val="{00000004-C699-47F9-A6CF-C40E0D3002CB}"/>
            </c:ext>
          </c:extLst>
        </c:ser>
        <c:ser>
          <c:idx val="5"/>
          <c:order val="5"/>
          <c:tx>
            <c:strRef>
              <c:f>Sheet1!$G$1</c:f>
              <c:strCache>
                <c:ptCount val="1"/>
                <c:pt idx="0">
                  <c:v>Grūti pateikt</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2024</c:v>
                </c:pt>
                <c:pt idx="1">
                  <c:v>2020</c:v>
                </c:pt>
                <c:pt idx="2">
                  <c:v>2014</c:v>
                </c:pt>
              </c:numCache>
            </c:numRef>
          </c:cat>
          <c:val>
            <c:numRef>
              <c:f>Sheet1!$G$2:$G$4</c:f>
              <c:numCache>
                <c:formatCode>General</c:formatCode>
                <c:ptCount val="3"/>
                <c:pt idx="0" formatCode="0">
                  <c:v>3.6184210526315792</c:v>
                </c:pt>
                <c:pt idx="1">
                  <c:v>7</c:v>
                </c:pt>
                <c:pt idx="2">
                  <c:v>6</c:v>
                </c:pt>
              </c:numCache>
            </c:numRef>
          </c:val>
          <c:extLst>
            <c:ext xmlns:c16="http://schemas.microsoft.com/office/drawing/2014/chart" uri="{C3380CC4-5D6E-409C-BE32-E72D297353CC}">
              <c16:uniqueId val="{00000005-C699-47F9-A6CF-C40E0D3002CB}"/>
            </c:ext>
          </c:extLst>
        </c:ser>
        <c:dLbls>
          <c:dLblPos val="ctr"/>
          <c:showLegendKey val="0"/>
          <c:showVal val="1"/>
          <c:showCatName val="0"/>
          <c:showSerName val="0"/>
          <c:showPercent val="0"/>
          <c:showBubbleSize val="0"/>
        </c:dLbls>
        <c:gapWidth val="30"/>
        <c:overlap val="100"/>
        <c:axId val="1770842640"/>
        <c:axId val="8668016"/>
      </c:barChart>
      <c:catAx>
        <c:axId val="1770842640"/>
        <c:scaling>
          <c:orientation val="maxMin"/>
        </c:scaling>
        <c:delete val="0"/>
        <c:axPos val="l"/>
        <c:numFmt formatCode="General" sourceLinked="1"/>
        <c:majorTickMark val="out"/>
        <c:minorTickMark val="none"/>
        <c:tickLblPos val="nextTo"/>
        <c:spPr>
          <a:ln/>
        </c:spPr>
        <c:txPr>
          <a:bodyPr/>
          <a:lstStyle/>
          <a:p>
            <a:pPr>
              <a:defRPr sz="1200">
                <a:solidFill>
                  <a:schemeClr val="tx1"/>
                </a:solidFill>
              </a:defRPr>
            </a:pPr>
            <a:endParaRPr lang="lv-LV"/>
          </a:p>
        </c:txPr>
        <c:crossAx val="8668016"/>
        <c:crosses val="autoZero"/>
        <c:auto val="1"/>
        <c:lblAlgn val="ctr"/>
        <c:lblOffset val="100"/>
        <c:noMultiLvlLbl val="0"/>
      </c:catAx>
      <c:valAx>
        <c:axId val="8668016"/>
        <c:scaling>
          <c:orientation val="minMax"/>
          <c:max val="103"/>
          <c:min val="0"/>
        </c:scaling>
        <c:delete val="1"/>
        <c:axPos val="t"/>
        <c:numFmt formatCode="0\%" sourceLinked="0"/>
        <c:majorTickMark val="out"/>
        <c:minorTickMark val="none"/>
        <c:tickLblPos val="nextTo"/>
        <c:crossAx val="1770842640"/>
        <c:crosses val="autoZero"/>
        <c:crossBetween val="between"/>
      </c:valAx>
    </c:plotArea>
    <c:legend>
      <c:legendPos val="r"/>
      <c:layout>
        <c:manualLayout>
          <c:xMode val="edge"/>
          <c:yMode val="edge"/>
          <c:x val="8.4457084682373576E-2"/>
          <c:y val="9.2545428458152043E-2"/>
          <c:w val="0.39250167158292693"/>
          <c:h val="0.3120285791964989"/>
        </c:manualLayout>
      </c:layout>
      <c:overlay val="0"/>
      <c:spPr>
        <a:ln>
          <a:solidFill>
            <a:schemeClr val="bg1"/>
          </a:solidFill>
        </a:ln>
      </c:spPr>
      <c:txPr>
        <a:bodyPr/>
        <a:lstStyle/>
        <a:p>
          <a:pPr>
            <a:defRPr sz="1200">
              <a:solidFill>
                <a:schemeClr val="tx1"/>
              </a:solidFill>
            </a:defRPr>
          </a:pPr>
          <a:endParaRPr lang="lv-LV"/>
        </a:p>
      </c:txPr>
    </c:legend>
    <c:plotVisOnly val="1"/>
    <c:dispBlanksAs val="gap"/>
    <c:showDLblsOverMax val="0"/>
  </c:chart>
  <c:txPr>
    <a:bodyPr/>
    <a:lstStyle/>
    <a:p>
      <a:pPr>
        <a:defRPr sz="1100">
          <a:solidFill>
            <a:schemeClr val="bg1"/>
          </a:solidFill>
        </a:defRPr>
      </a:pPr>
      <a:endParaRPr lang="lv-LV"/>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7376788631286537"/>
          <c:y val="4.3483995597311087E-2"/>
          <c:w val="0.52623211368713474"/>
          <c:h val="0.9120729519929941"/>
        </c:manualLayout>
      </c:layout>
      <c:barChart>
        <c:barDir val="bar"/>
        <c:grouping val="stacked"/>
        <c:varyColors val="0"/>
        <c:ser>
          <c:idx val="0"/>
          <c:order val="0"/>
          <c:tx>
            <c:strRef>
              <c:f>'5_dati'!$C$57</c:f>
              <c:strCache>
                <c:ptCount val="1"/>
                <c:pt idx="0">
                  <c:v>x</c:v>
                </c:pt>
              </c:strCache>
            </c:strRef>
          </c:tx>
          <c:spPr>
            <a:noFill/>
          </c:spPr>
          <c:invertIfNegative val="0"/>
          <c:dLbls>
            <c:delete val="1"/>
          </c:dLbls>
          <c:cat>
            <c:strRef>
              <c:f>'5_dati'!$B$58:$B$80</c:f>
              <c:strCache>
                <c:ptCount val="23"/>
                <c:pt idx="0">
                  <c:v>05.2024. (n=1005)</c:v>
                </c:pt>
                <c:pt idx="1">
                  <c:v>06.2020. (n=1127)</c:v>
                </c:pt>
                <c:pt idx="2">
                  <c:v>09.2014. (n=1033)</c:v>
                </c:pt>
                <c:pt idx="4">
                  <c:v>05.2024. (n=1005)</c:v>
                </c:pt>
                <c:pt idx="5">
                  <c:v>06.2020. (n=1127)</c:v>
                </c:pt>
                <c:pt idx="6">
                  <c:v>09.2014. (n=1033)</c:v>
                </c:pt>
                <c:pt idx="8">
                  <c:v>05.2024. (n=1005)</c:v>
                </c:pt>
                <c:pt idx="9">
                  <c:v>06.2020. (n=1127)</c:v>
                </c:pt>
                <c:pt idx="10">
                  <c:v>09.2014. (n=1033)</c:v>
                </c:pt>
                <c:pt idx="12">
                  <c:v>05.2024. (n=1005)</c:v>
                </c:pt>
                <c:pt idx="13">
                  <c:v>06.2020. (n=1127)</c:v>
                </c:pt>
                <c:pt idx="14">
                  <c:v>09.2014. (n=1033)</c:v>
                </c:pt>
                <c:pt idx="16">
                  <c:v>05.2024. (n=1005)</c:v>
                </c:pt>
                <c:pt idx="17">
                  <c:v>06.2020. (n=1127)</c:v>
                </c:pt>
                <c:pt idx="18">
                  <c:v>09.2014. (n=1033)</c:v>
                </c:pt>
                <c:pt idx="20">
                  <c:v>05.2024. (n=1005)</c:v>
                </c:pt>
                <c:pt idx="21">
                  <c:v>06.2020. (n=1127)</c:v>
                </c:pt>
                <c:pt idx="22">
                  <c:v>09.2014. (n=1033)</c:v>
                </c:pt>
              </c:strCache>
            </c:strRef>
          </c:cat>
          <c:val>
            <c:numRef>
              <c:f>'5_dati'!$C$58:$C$80</c:f>
              <c:numCache>
                <c:formatCode>0.0</c:formatCode>
                <c:ptCount val="23"/>
                <c:pt idx="0">
                  <c:v>3.3999999999999986</c:v>
                </c:pt>
                <c:pt idx="1">
                  <c:v>17.100000000000001</c:v>
                </c:pt>
                <c:pt idx="2">
                  <c:v>21.200000000000003</c:v>
                </c:pt>
                <c:pt idx="4">
                  <c:v>12.399999999999999</c:v>
                </c:pt>
                <c:pt idx="5">
                  <c:v>23</c:v>
                </c:pt>
                <c:pt idx="6">
                  <c:v>33.200000000000003</c:v>
                </c:pt>
                <c:pt idx="8">
                  <c:v>22.900000000000006</c:v>
                </c:pt>
                <c:pt idx="9">
                  <c:v>34.300000000000004</c:v>
                </c:pt>
                <c:pt idx="10">
                  <c:v>39.200000000000003</c:v>
                </c:pt>
                <c:pt idx="12">
                  <c:v>23.9</c:v>
                </c:pt>
                <c:pt idx="13">
                  <c:v>36.200000000000003</c:v>
                </c:pt>
                <c:pt idx="14">
                  <c:v>36.200000000000003</c:v>
                </c:pt>
                <c:pt idx="16">
                  <c:v>45.300000000000004</c:v>
                </c:pt>
                <c:pt idx="17">
                  <c:v>56.300000000000004</c:v>
                </c:pt>
                <c:pt idx="18">
                  <c:v>62.2</c:v>
                </c:pt>
                <c:pt idx="20">
                  <c:v>53</c:v>
                </c:pt>
                <c:pt idx="21">
                  <c:v>63.2</c:v>
                </c:pt>
                <c:pt idx="22">
                  <c:v>64.2</c:v>
                </c:pt>
              </c:numCache>
            </c:numRef>
          </c:val>
          <c:extLst>
            <c:ext xmlns:c16="http://schemas.microsoft.com/office/drawing/2014/chart" uri="{C3380CC4-5D6E-409C-BE32-E72D297353CC}">
              <c16:uniqueId val="{00000000-3DFC-470B-A5BE-2D15711DA28B}"/>
            </c:ext>
          </c:extLst>
        </c:ser>
        <c:ser>
          <c:idx val="1"/>
          <c:order val="1"/>
          <c:tx>
            <c:strRef>
              <c:f>'5_dati'!$D$57</c:f>
              <c:strCache>
                <c:ptCount val="1"/>
                <c:pt idx="0">
                  <c:v>Noteikti jā</c:v>
                </c:pt>
              </c:strCache>
            </c:strRef>
          </c:tx>
          <c:spPr>
            <a:solidFill>
              <a:srgbClr val="4472C4"/>
            </a:solidFill>
          </c:spPr>
          <c:invertIfNegative val="0"/>
          <c:dLbls>
            <c:numFmt formatCode="#,##0" sourceLinked="0"/>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'5_dati'!$B$58:$B$80</c:f>
              <c:strCache>
                <c:ptCount val="23"/>
                <c:pt idx="0">
                  <c:v>05.2024. (n=1005)</c:v>
                </c:pt>
                <c:pt idx="1">
                  <c:v>06.2020. (n=1127)</c:v>
                </c:pt>
                <c:pt idx="2">
                  <c:v>09.2014. (n=1033)</c:v>
                </c:pt>
                <c:pt idx="4">
                  <c:v>05.2024. (n=1005)</c:v>
                </c:pt>
                <c:pt idx="5">
                  <c:v>06.2020. (n=1127)</c:v>
                </c:pt>
                <c:pt idx="6">
                  <c:v>09.2014. (n=1033)</c:v>
                </c:pt>
                <c:pt idx="8">
                  <c:v>05.2024. (n=1005)</c:v>
                </c:pt>
                <c:pt idx="9">
                  <c:v>06.2020. (n=1127)</c:v>
                </c:pt>
                <c:pt idx="10">
                  <c:v>09.2014. (n=1033)</c:v>
                </c:pt>
                <c:pt idx="12">
                  <c:v>05.2024. (n=1005)</c:v>
                </c:pt>
                <c:pt idx="13">
                  <c:v>06.2020. (n=1127)</c:v>
                </c:pt>
                <c:pt idx="14">
                  <c:v>09.2014. (n=1033)</c:v>
                </c:pt>
                <c:pt idx="16">
                  <c:v>05.2024. (n=1005)</c:v>
                </c:pt>
                <c:pt idx="17">
                  <c:v>06.2020. (n=1127)</c:v>
                </c:pt>
                <c:pt idx="18">
                  <c:v>09.2014. (n=1033)</c:v>
                </c:pt>
                <c:pt idx="20">
                  <c:v>05.2024. (n=1005)</c:v>
                </c:pt>
                <c:pt idx="21">
                  <c:v>06.2020. (n=1127)</c:v>
                </c:pt>
                <c:pt idx="22">
                  <c:v>09.2014. (n=1033)</c:v>
                </c:pt>
              </c:strCache>
            </c:strRef>
          </c:cat>
          <c:val>
            <c:numRef>
              <c:f>'5_dati'!$D$58:$D$80</c:f>
              <c:numCache>
                <c:formatCode>0.0</c:formatCode>
                <c:ptCount val="23"/>
                <c:pt idx="0">
                  <c:v>51.1</c:v>
                </c:pt>
                <c:pt idx="1">
                  <c:v>30</c:v>
                </c:pt>
                <c:pt idx="2">
                  <c:v>32</c:v>
                </c:pt>
                <c:pt idx="4">
                  <c:v>45.2</c:v>
                </c:pt>
                <c:pt idx="5">
                  <c:v>29.1</c:v>
                </c:pt>
                <c:pt idx="6">
                  <c:v>26</c:v>
                </c:pt>
                <c:pt idx="8">
                  <c:v>30.8</c:v>
                </c:pt>
                <c:pt idx="9">
                  <c:v>19.8</c:v>
                </c:pt>
                <c:pt idx="10">
                  <c:v>20</c:v>
                </c:pt>
                <c:pt idx="12">
                  <c:v>30.2</c:v>
                </c:pt>
                <c:pt idx="13">
                  <c:v>19</c:v>
                </c:pt>
                <c:pt idx="14">
                  <c:v>21</c:v>
                </c:pt>
                <c:pt idx="16">
                  <c:v>14.5</c:v>
                </c:pt>
                <c:pt idx="17">
                  <c:v>8.8000000000000007</c:v>
                </c:pt>
                <c:pt idx="18">
                  <c:v>9</c:v>
                </c:pt>
                <c:pt idx="20">
                  <c:v>11</c:v>
                </c:pt>
                <c:pt idx="21">
                  <c:v>6.2</c:v>
                </c:pt>
                <c:pt idx="22">
                  <c:v>9</c:v>
                </c:pt>
              </c:numCache>
            </c:numRef>
          </c:val>
          <c:extLst>
            <c:ext xmlns:c16="http://schemas.microsoft.com/office/drawing/2014/chart" uri="{C3380CC4-5D6E-409C-BE32-E72D297353CC}">
              <c16:uniqueId val="{00000001-3DFC-470B-A5BE-2D15711DA28B}"/>
            </c:ext>
          </c:extLst>
        </c:ser>
        <c:ser>
          <c:idx val="2"/>
          <c:order val="2"/>
          <c:tx>
            <c:strRef>
              <c:f>'5_dati'!$E$57</c:f>
              <c:strCache>
                <c:ptCount val="1"/>
                <c:pt idx="0">
                  <c:v>Drīzāk jā</c:v>
                </c:pt>
              </c:strCache>
            </c:strRef>
          </c:tx>
          <c:spPr>
            <a:solidFill>
              <a:srgbClr val="4472C4">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'5_dati'!$B$58:$B$80</c:f>
              <c:strCache>
                <c:ptCount val="23"/>
                <c:pt idx="0">
                  <c:v>05.2024. (n=1005)</c:v>
                </c:pt>
                <c:pt idx="1">
                  <c:v>06.2020. (n=1127)</c:v>
                </c:pt>
                <c:pt idx="2">
                  <c:v>09.2014. (n=1033)</c:v>
                </c:pt>
                <c:pt idx="4">
                  <c:v>05.2024. (n=1005)</c:v>
                </c:pt>
                <c:pt idx="5">
                  <c:v>06.2020. (n=1127)</c:v>
                </c:pt>
                <c:pt idx="6">
                  <c:v>09.2014. (n=1033)</c:v>
                </c:pt>
                <c:pt idx="8">
                  <c:v>05.2024. (n=1005)</c:v>
                </c:pt>
                <c:pt idx="9">
                  <c:v>06.2020. (n=1127)</c:v>
                </c:pt>
                <c:pt idx="10">
                  <c:v>09.2014. (n=1033)</c:v>
                </c:pt>
                <c:pt idx="12">
                  <c:v>05.2024. (n=1005)</c:v>
                </c:pt>
                <c:pt idx="13">
                  <c:v>06.2020. (n=1127)</c:v>
                </c:pt>
                <c:pt idx="14">
                  <c:v>09.2014. (n=1033)</c:v>
                </c:pt>
                <c:pt idx="16">
                  <c:v>05.2024. (n=1005)</c:v>
                </c:pt>
                <c:pt idx="17">
                  <c:v>06.2020. (n=1127)</c:v>
                </c:pt>
                <c:pt idx="18">
                  <c:v>09.2014. (n=1033)</c:v>
                </c:pt>
                <c:pt idx="20">
                  <c:v>05.2024. (n=1005)</c:v>
                </c:pt>
                <c:pt idx="21">
                  <c:v>06.2020. (n=1127)</c:v>
                </c:pt>
                <c:pt idx="22">
                  <c:v>09.2014. (n=1033)</c:v>
                </c:pt>
              </c:strCache>
            </c:strRef>
          </c:cat>
          <c:val>
            <c:numRef>
              <c:f>'5_dati'!$E$58:$E$80</c:f>
              <c:numCache>
                <c:formatCode>0.0</c:formatCode>
                <c:ptCount val="23"/>
                <c:pt idx="0">
                  <c:v>33.700000000000003</c:v>
                </c:pt>
                <c:pt idx="1">
                  <c:v>41.1</c:v>
                </c:pt>
                <c:pt idx="2">
                  <c:v>35</c:v>
                </c:pt>
                <c:pt idx="4">
                  <c:v>30.6</c:v>
                </c:pt>
                <c:pt idx="5">
                  <c:v>36.1</c:v>
                </c:pt>
                <c:pt idx="6">
                  <c:v>29</c:v>
                </c:pt>
                <c:pt idx="8">
                  <c:v>34.5</c:v>
                </c:pt>
                <c:pt idx="9">
                  <c:v>34.1</c:v>
                </c:pt>
                <c:pt idx="10">
                  <c:v>29</c:v>
                </c:pt>
                <c:pt idx="12">
                  <c:v>34.1</c:v>
                </c:pt>
                <c:pt idx="13">
                  <c:v>33</c:v>
                </c:pt>
                <c:pt idx="14">
                  <c:v>31</c:v>
                </c:pt>
                <c:pt idx="16">
                  <c:v>28.4</c:v>
                </c:pt>
                <c:pt idx="17">
                  <c:v>23.1</c:v>
                </c:pt>
                <c:pt idx="18">
                  <c:v>17</c:v>
                </c:pt>
                <c:pt idx="20">
                  <c:v>24.2</c:v>
                </c:pt>
                <c:pt idx="21">
                  <c:v>18.8</c:v>
                </c:pt>
                <c:pt idx="22">
                  <c:v>15</c:v>
                </c:pt>
              </c:numCache>
            </c:numRef>
          </c:val>
          <c:extLst>
            <c:ext xmlns:c16="http://schemas.microsoft.com/office/drawing/2014/chart" uri="{C3380CC4-5D6E-409C-BE32-E72D297353CC}">
              <c16:uniqueId val="{00000002-3DFC-470B-A5BE-2D15711DA28B}"/>
            </c:ext>
          </c:extLst>
        </c:ser>
        <c:ser>
          <c:idx val="3"/>
          <c:order val="3"/>
          <c:tx>
            <c:strRef>
              <c:f>'5_dati'!$F$57</c:f>
              <c:strCache>
                <c:ptCount val="1"/>
                <c:pt idx="0">
                  <c:v>Drīzāk nē</c:v>
                </c:pt>
              </c:strCache>
            </c:strRef>
          </c:tx>
          <c:spPr>
            <a:solidFill>
              <a:srgbClr val="ED7D31">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'5_dati'!$B$58:$B$80</c:f>
              <c:strCache>
                <c:ptCount val="23"/>
                <c:pt idx="0">
                  <c:v>05.2024. (n=1005)</c:v>
                </c:pt>
                <c:pt idx="1">
                  <c:v>06.2020. (n=1127)</c:v>
                </c:pt>
                <c:pt idx="2">
                  <c:v>09.2014. (n=1033)</c:v>
                </c:pt>
                <c:pt idx="4">
                  <c:v>05.2024. (n=1005)</c:v>
                </c:pt>
                <c:pt idx="5">
                  <c:v>06.2020. (n=1127)</c:v>
                </c:pt>
                <c:pt idx="6">
                  <c:v>09.2014. (n=1033)</c:v>
                </c:pt>
                <c:pt idx="8">
                  <c:v>05.2024. (n=1005)</c:v>
                </c:pt>
                <c:pt idx="9">
                  <c:v>06.2020. (n=1127)</c:v>
                </c:pt>
                <c:pt idx="10">
                  <c:v>09.2014. (n=1033)</c:v>
                </c:pt>
                <c:pt idx="12">
                  <c:v>05.2024. (n=1005)</c:v>
                </c:pt>
                <c:pt idx="13">
                  <c:v>06.2020. (n=1127)</c:v>
                </c:pt>
                <c:pt idx="14">
                  <c:v>09.2014. (n=1033)</c:v>
                </c:pt>
                <c:pt idx="16">
                  <c:v>05.2024. (n=1005)</c:v>
                </c:pt>
                <c:pt idx="17">
                  <c:v>06.2020. (n=1127)</c:v>
                </c:pt>
                <c:pt idx="18">
                  <c:v>09.2014. (n=1033)</c:v>
                </c:pt>
                <c:pt idx="20">
                  <c:v>05.2024. (n=1005)</c:v>
                </c:pt>
                <c:pt idx="21">
                  <c:v>06.2020. (n=1127)</c:v>
                </c:pt>
                <c:pt idx="22">
                  <c:v>09.2014. (n=1033)</c:v>
                </c:pt>
              </c:strCache>
            </c:strRef>
          </c:cat>
          <c:val>
            <c:numRef>
              <c:f>'5_dati'!$F$58:$F$80</c:f>
              <c:numCache>
                <c:formatCode>0.0</c:formatCode>
                <c:ptCount val="23"/>
                <c:pt idx="0">
                  <c:v>7.5</c:v>
                </c:pt>
                <c:pt idx="1">
                  <c:v>17.5</c:v>
                </c:pt>
                <c:pt idx="2">
                  <c:v>19</c:v>
                </c:pt>
                <c:pt idx="4">
                  <c:v>10.1</c:v>
                </c:pt>
                <c:pt idx="5">
                  <c:v>19.399999999999999</c:v>
                </c:pt>
                <c:pt idx="6">
                  <c:v>22</c:v>
                </c:pt>
                <c:pt idx="8">
                  <c:v>21.4</c:v>
                </c:pt>
                <c:pt idx="9">
                  <c:v>31.4</c:v>
                </c:pt>
                <c:pt idx="10">
                  <c:v>34</c:v>
                </c:pt>
                <c:pt idx="12">
                  <c:v>22.5</c:v>
                </c:pt>
                <c:pt idx="13">
                  <c:v>32.799999999999997</c:v>
                </c:pt>
                <c:pt idx="14">
                  <c:v>31</c:v>
                </c:pt>
                <c:pt idx="16">
                  <c:v>34.1</c:v>
                </c:pt>
                <c:pt idx="17">
                  <c:v>41.5</c:v>
                </c:pt>
                <c:pt idx="18">
                  <c:v>39</c:v>
                </c:pt>
                <c:pt idx="20">
                  <c:v>39.1</c:v>
                </c:pt>
                <c:pt idx="21">
                  <c:v>44.3</c:v>
                </c:pt>
                <c:pt idx="22">
                  <c:v>41</c:v>
                </c:pt>
              </c:numCache>
            </c:numRef>
          </c:val>
          <c:extLst>
            <c:ext xmlns:c16="http://schemas.microsoft.com/office/drawing/2014/chart" uri="{C3380CC4-5D6E-409C-BE32-E72D297353CC}">
              <c16:uniqueId val="{00000003-3DFC-470B-A5BE-2D15711DA28B}"/>
            </c:ext>
          </c:extLst>
        </c:ser>
        <c:ser>
          <c:idx val="4"/>
          <c:order val="4"/>
          <c:tx>
            <c:strRef>
              <c:f>'5_dati'!$G$57</c:f>
              <c:strCache>
                <c:ptCount val="1"/>
                <c:pt idx="0">
                  <c:v>Noteikti nē</c:v>
                </c:pt>
              </c:strCache>
            </c:strRef>
          </c:tx>
          <c:spPr>
            <a:solidFill>
              <a:srgbClr val="ED7D31"/>
            </a:solidFill>
          </c:spPr>
          <c:invertIfNegative val="0"/>
          <c:dLbls>
            <c:dLbl>
              <c:idx val="0"/>
              <c:numFmt formatCode="#,##0" sourceLinked="0"/>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FC-470B-A5BE-2D15711DA28B}"/>
                </c:ext>
              </c:extLst>
            </c:dLbl>
            <c:numFmt formatCode="#,##0" sourceLinked="0"/>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'5_dati'!$B$58:$B$80</c:f>
              <c:strCache>
                <c:ptCount val="23"/>
                <c:pt idx="0">
                  <c:v>05.2024. (n=1005)</c:v>
                </c:pt>
                <c:pt idx="1">
                  <c:v>06.2020. (n=1127)</c:v>
                </c:pt>
                <c:pt idx="2">
                  <c:v>09.2014. (n=1033)</c:v>
                </c:pt>
                <c:pt idx="4">
                  <c:v>05.2024. (n=1005)</c:v>
                </c:pt>
                <c:pt idx="5">
                  <c:v>06.2020. (n=1127)</c:v>
                </c:pt>
                <c:pt idx="6">
                  <c:v>09.2014. (n=1033)</c:v>
                </c:pt>
                <c:pt idx="8">
                  <c:v>05.2024. (n=1005)</c:v>
                </c:pt>
                <c:pt idx="9">
                  <c:v>06.2020. (n=1127)</c:v>
                </c:pt>
                <c:pt idx="10">
                  <c:v>09.2014. (n=1033)</c:v>
                </c:pt>
                <c:pt idx="12">
                  <c:v>05.2024. (n=1005)</c:v>
                </c:pt>
                <c:pt idx="13">
                  <c:v>06.2020. (n=1127)</c:v>
                </c:pt>
                <c:pt idx="14">
                  <c:v>09.2014. (n=1033)</c:v>
                </c:pt>
                <c:pt idx="16">
                  <c:v>05.2024. (n=1005)</c:v>
                </c:pt>
                <c:pt idx="17">
                  <c:v>06.2020. (n=1127)</c:v>
                </c:pt>
                <c:pt idx="18">
                  <c:v>09.2014. (n=1033)</c:v>
                </c:pt>
                <c:pt idx="20">
                  <c:v>05.2024. (n=1005)</c:v>
                </c:pt>
                <c:pt idx="21">
                  <c:v>06.2020. (n=1127)</c:v>
                </c:pt>
                <c:pt idx="22">
                  <c:v>09.2014. (n=1033)</c:v>
                </c:pt>
              </c:strCache>
            </c:strRef>
          </c:cat>
          <c:val>
            <c:numRef>
              <c:f>'5_dati'!$G$58:$G$80</c:f>
              <c:numCache>
                <c:formatCode>0.0</c:formatCode>
                <c:ptCount val="23"/>
                <c:pt idx="0">
                  <c:v>2.6</c:v>
                </c:pt>
                <c:pt idx="1">
                  <c:v>6.2</c:v>
                </c:pt>
                <c:pt idx="2">
                  <c:v>6</c:v>
                </c:pt>
                <c:pt idx="4">
                  <c:v>3.7</c:v>
                </c:pt>
                <c:pt idx="5">
                  <c:v>7.5</c:v>
                </c:pt>
                <c:pt idx="6">
                  <c:v>9</c:v>
                </c:pt>
                <c:pt idx="8">
                  <c:v>4.3</c:v>
                </c:pt>
                <c:pt idx="9">
                  <c:v>8.8000000000000007</c:v>
                </c:pt>
                <c:pt idx="10">
                  <c:v>9</c:v>
                </c:pt>
                <c:pt idx="12">
                  <c:v>4</c:v>
                </c:pt>
                <c:pt idx="13">
                  <c:v>8.8000000000000007</c:v>
                </c:pt>
                <c:pt idx="14">
                  <c:v>9</c:v>
                </c:pt>
                <c:pt idx="16">
                  <c:v>12.6</c:v>
                </c:pt>
                <c:pt idx="17">
                  <c:v>18.899999999999999</c:v>
                </c:pt>
                <c:pt idx="18">
                  <c:v>25</c:v>
                </c:pt>
                <c:pt idx="20">
                  <c:v>14.3</c:v>
                </c:pt>
                <c:pt idx="21">
                  <c:v>23</c:v>
                </c:pt>
                <c:pt idx="22">
                  <c:v>24</c:v>
                </c:pt>
              </c:numCache>
            </c:numRef>
          </c:val>
          <c:extLst>
            <c:ext xmlns:c16="http://schemas.microsoft.com/office/drawing/2014/chart" uri="{C3380CC4-5D6E-409C-BE32-E72D297353CC}">
              <c16:uniqueId val="{00000005-3DFC-470B-A5BE-2D15711DA28B}"/>
            </c:ext>
          </c:extLst>
        </c:ser>
        <c:ser>
          <c:idx val="5"/>
          <c:order val="5"/>
          <c:tx>
            <c:strRef>
              <c:f>'5_dati'!$H$57</c:f>
              <c:strCache>
                <c:ptCount val="1"/>
                <c:pt idx="0">
                  <c:v>x</c:v>
                </c:pt>
              </c:strCache>
            </c:strRef>
          </c:tx>
          <c:spPr>
            <a:noFill/>
          </c:spPr>
          <c:invertIfNegative val="0"/>
          <c:dLbls>
            <c:delete val="1"/>
          </c:dLbls>
          <c:cat>
            <c:strRef>
              <c:f>'5_dati'!$B$58:$B$80</c:f>
              <c:strCache>
                <c:ptCount val="23"/>
                <c:pt idx="0">
                  <c:v>05.2024. (n=1005)</c:v>
                </c:pt>
                <c:pt idx="1">
                  <c:v>06.2020. (n=1127)</c:v>
                </c:pt>
                <c:pt idx="2">
                  <c:v>09.2014. (n=1033)</c:v>
                </c:pt>
                <c:pt idx="4">
                  <c:v>05.2024. (n=1005)</c:v>
                </c:pt>
                <c:pt idx="5">
                  <c:v>06.2020. (n=1127)</c:v>
                </c:pt>
                <c:pt idx="6">
                  <c:v>09.2014. (n=1033)</c:v>
                </c:pt>
                <c:pt idx="8">
                  <c:v>05.2024. (n=1005)</c:v>
                </c:pt>
                <c:pt idx="9">
                  <c:v>06.2020. (n=1127)</c:v>
                </c:pt>
                <c:pt idx="10">
                  <c:v>09.2014. (n=1033)</c:v>
                </c:pt>
                <c:pt idx="12">
                  <c:v>05.2024. (n=1005)</c:v>
                </c:pt>
                <c:pt idx="13">
                  <c:v>06.2020. (n=1127)</c:v>
                </c:pt>
                <c:pt idx="14">
                  <c:v>09.2014. (n=1033)</c:v>
                </c:pt>
                <c:pt idx="16">
                  <c:v>05.2024. (n=1005)</c:v>
                </c:pt>
                <c:pt idx="17">
                  <c:v>06.2020. (n=1127)</c:v>
                </c:pt>
                <c:pt idx="18">
                  <c:v>09.2014. (n=1033)</c:v>
                </c:pt>
                <c:pt idx="20">
                  <c:v>05.2024. (n=1005)</c:v>
                </c:pt>
                <c:pt idx="21">
                  <c:v>06.2020. (n=1127)</c:v>
                </c:pt>
                <c:pt idx="22">
                  <c:v>09.2014. (n=1033)</c:v>
                </c:pt>
              </c:strCache>
            </c:strRef>
          </c:cat>
          <c:val>
            <c:numRef>
              <c:f>'5_dati'!$H$58:$H$80</c:f>
              <c:numCache>
                <c:formatCode>0.0</c:formatCode>
                <c:ptCount val="23"/>
                <c:pt idx="0">
                  <c:v>62.199999999999996</c:v>
                </c:pt>
                <c:pt idx="1">
                  <c:v>48.599999999999994</c:v>
                </c:pt>
                <c:pt idx="2">
                  <c:v>47.3</c:v>
                </c:pt>
                <c:pt idx="4">
                  <c:v>58.499999999999993</c:v>
                </c:pt>
                <c:pt idx="5">
                  <c:v>45.4</c:v>
                </c:pt>
                <c:pt idx="6">
                  <c:v>41.3</c:v>
                </c:pt>
                <c:pt idx="8">
                  <c:v>46.6</c:v>
                </c:pt>
                <c:pt idx="9">
                  <c:v>32.099999999999994</c:v>
                </c:pt>
                <c:pt idx="10">
                  <c:v>29.299999999999997</c:v>
                </c:pt>
                <c:pt idx="12">
                  <c:v>45.8</c:v>
                </c:pt>
                <c:pt idx="13">
                  <c:v>30.7</c:v>
                </c:pt>
                <c:pt idx="14">
                  <c:v>32.299999999999997</c:v>
                </c:pt>
                <c:pt idx="16">
                  <c:v>25.599999999999994</c:v>
                </c:pt>
                <c:pt idx="17">
                  <c:v>11.899999999999999</c:v>
                </c:pt>
                <c:pt idx="18">
                  <c:v>8.2999999999999972</c:v>
                </c:pt>
                <c:pt idx="20">
                  <c:v>18.899999999999995</c:v>
                </c:pt>
                <c:pt idx="21">
                  <c:v>5</c:v>
                </c:pt>
                <c:pt idx="22">
                  <c:v>7.2999999999999972</c:v>
                </c:pt>
              </c:numCache>
            </c:numRef>
          </c:val>
          <c:extLst>
            <c:ext xmlns:c16="http://schemas.microsoft.com/office/drawing/2014/chart" uri="{C3380CC4-5D6E-409C-BE32-E72D297353CC}">
              <c16:uniqueId val="{00000006-3DFC-470B-A5BE-2D15711DA28B}"/>
            </c:ext>
          </c:extLst>
        </c:ser>
        <c:ser>
          <c:idx val="6"/>
          <c:order val="6"/>
          <c:tx>
            <c:strRef>
              <c:f>'5_dati'!$I$57</c:f>
              <c:strCache>
                <c:ptCount val="1"/>
                <c:pt idx="0">
                  <c:v>Grūti pateikt</c:v>
                </c:pt>
              </c:strCache>
            </c:strRef>
          </c:tx>
          <c:spPr>
            <a:solidFill>
              <a:sysClr val="window" lastClr="FFFFFF">
                <a:lumMod val="85000"/>
              </a:sysClr>
            </a:solidFill>
          </c:spPr>
          <c:invertIfNegative val="0"/>
          <c:dLbls>
            <c:numFmt formatCode="#,##0" sourceLinked="0"/>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'5_dati'!$B$58:$B$80</c:f>
              <c:strCache>
                <c:ptCount val="23"/>
                <c:pt idx="0">
                  <c:v>05.2024. (n=1005)</c:v>
                </c:pt>
                <c:pt idx="1">
                  <c:v>06.2020. (n=1127)</c:v>
                </c:pt>
                <c:pt idx="2">
                  <c:v>09.2014. (n=1033)</c:v>
                </c:pt>
                <c:pt idx="4">
                  <c:v>05.2024. (n=1005)</c:v>
                </c:pt>
                <c:pt idx="5">
                  <c:v>06.2020. (n=1127)</c:v>
                </c:pt>
                <c:pt idx="6">
                  <c:v>09.2014. (n=1033)</c:v>
                </c:pt>
                <c:pt idx="8">
                  <c:v>05.2024. (n=1005)</c:v>
                </c:pt>
                <c:pt idx="9">
                  <c:v>06.2020. (n=1127)</c:v>
                </c:pt>
                <c:pt idx="10">
                  <c:v>09.2014. (n=1033)</c:v>
                </c:pt>
                <c:pt idx="12">
                  <c:v>05.2024. (n=1005)</c:v>
                </c:pt>
                <c:pt idx="13">
                  <c:v>06.2020. (n=1127)</c:v>
                </c:pt>
                <c:pt idx="14">
                  <c:v>09.2014. (n=1033)</c:v>
                </c:pt>
                <c:pt idx="16">
                  <c:v>05.2024. (n=1005)</c:v>
                </c:pt>
                <c:pt idx="17">
                  <c:v>06.2020. (n=1127)</c:v>
                </c:pt>
                <c:pt idx="18">
                  <c:v>09.2014. (n=1033)</c:v>
                </c:pt>
                <c:pt idx="20">
                  <c:v>05.2024. (n=1005)</c:v>
                </c:pt>
                <c:pt idx="21">
                  <c:v>06.2020. (n=1127)</c:v>
                </c:pt>
                <c:pt idx="22">
                  <c:v>09.2014. (n=1033)</c:v>
                </c:pt>
              </c:strCache>
            </c:strRef>
          </c:cat>
          <c:val>
            <c:numRef>
              <c:f>'5_dati'!$I$58:$I$80</c:f>
              <c:numCache>
                <c:formatCode>0.0</c:formatCode>
                <c:ptCount val="23"/>
                <c:pt idx="0">
                  <c:v>5.0999999999999996</c:v>
                </c:pt>
                <c:pt idx="1">
                  <c:v>5</c:v>
                </c:pt>
                <c:pt idx="2">
                  <c:v>8</c:v>
                </c:pt>
                <c:pt idx="4">
                  <c:v>10.5</c:v>
                </c:pt>
                <c:pt idx="5">
                  <c:v>7.9</c:v>
                </c:pt>
                <c:pt idx="6">
                  <c:v>14</c:v>
                </c:pt>
                <c:pt idx="8">
                  <c:v>9.1</c:v>
                </c:pt>
                <c:pt idx="9">
                  <c:v>5.8</c:v>
                </c:pt>
                <c:pt idx="10">
                  <c:v>9</c:v>
                </c:pt>
                <c:pt idx="12">
                  <c:v>9.3000000000000007</c:v>
                </c:pt>
                <c:pt idx="13">
                  <c:v>6</c:v>
                </c:pt>
                <c:pt idx="14">
                  <c:v>8</c:v>
                </c:pt>
                <c:pt idx="16">
                  <c:v>10.4</c:v>
                </c:pt>
                <c:pt idx="17">
                  <c:v>7.7</c:v>
                </c:pt>
                <c:pt idx="18">
                  <c:v>11</c:v>
                </c:pt>
                <c:pt idx="20">
                  <c:v>11.3</c:v>
                </c:pt>
                <c:pt idx="21">
                  <c:v>7.7</c:v>
                </c:pt>
                <c:pt idx="22">
                  <c:v>12</c:v>
                </c:pt>
              </c:numCache>
            </c:numRef>
          </c:val>
          <c:extLst>
            <c:ext xmlns:c16="http://schemas.microsoft.com/office/drawing/2014/chart" uri="{C3380CC4-5D6E-409C-BE32-E72D297353CC}">
              <c16:uniqueId val="{00000007-3DFC-470B-A5BE-2D15711DA28B}"/>
            </c:ext>
          </c:extLst>
        </c:ser>
        <c:dLbls>
          <c:showLegendKey val="0"/>
          <c:showVal val="1"/>
          <c:showCatName val="0"/>
          <c:showSerName val="0"/>
          <c:showPercent val="0"/>
          <c:showBubbleSize val="0"/>
        </c:dLbls>
        <c:gapWidth val="35"/>
        <c:overlap val="100"/>
        <c:axId val="545405808"/>
        <c:axId val="1"/>
      </c:barChart>
      <c:catAx>
        <c:axId val="545405808"/>
        <c:scaling>
          <c:orientation val="maxMin"/>
        </c:scaling>
        <c:delete val="0"/>
        <c:axPos val="l"/>
        <c:title>
          <c:tx>
            <c:rich>
              <a:bodyPr rot="0" vert="horz"/>
              <a:lstStyle/>
              <a:p>
                <a:pPr algn="ctr">
                  <a:defRPr sz="800" b="0" i="0" u="none" strike="noStrike" baseline="0">
                    <a:solidFill>
                      <a:srgbClr val="000000"/>
                    </a:solidFill>
                    <a:latin typeface="Arial"/>
                    <a:ea typeface="Arial"/>
                    <a:cs typeface="Arial"/>
                  </a:defRPr>
                </a:pPr>
                <a:r>
                  <a:rPr lang="en-US"/>
                  <a:t>%</a:t>
                </a:r>
              </a:p>
            </c:rich>
          </c:tx>
          <c:layout>
            <c:manualLayout>
              <c:xMode val="edge"/>
              <c:yMode val="edge"/>
              <c:x val="7.8616472914936047E-3"/>
              <c:y val="7.4074181241581653E-3"/>
            </c:manualLayout>
          </c:layout>
          <c:overlay val="0"/>
          <c:spPr>
            <a:solidFill>
              <a:srgbClr val="FFFFFF"/>
            </a:solidFill>
            <a:ln w="3175">
              <a:solidFill>
                <a:srgbClr val="000000"/>
              </a:solidFill>
              <a:prstDash val="solid"/>
            </a:ln>
            <a:effectLst>
              <a:outerShdw dist="35921" dir="2700000" algn="br">
                <a:srgbClr val="000000"/>
              </a:outerShdw>
            </a:effectLst>
          </c:spPr>
        </c:title>
        <c:numFmt formatCode="General" sourceLinked="1"/>
        <c:majorTickMark val="out"/>
        <c:minorTickMark val="none"/>
        <c:tickLblPos val="low"/>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lv-LV"/>
          </a:p>
        </c:txPr>
        <c:crossAx val="1"/>
        <c:crossesAt val="88.1"/>
        <c:auto val="1"/>
        <c:lblAlgn val="ctr"/>
        <c:lblOffset val="100"/>
        <c:tickLblSkip val="1"/>
        <c:tickMarkSkip val="1"/>
        <c:noMultiLvlLbl val="0"/>
      </c:catAx>
      <c:valAx>
        <c:axId val="1"/>
        <c:scaling>
          <c:orientation val="minMax"/>
          <c:max val="177"/>
          <c:min val="0"/>
        </c:scaling>
        <c:delete val="1"/>
        <c:axPos val="b"/>
        <c:numFmt formatCode="0.0" sourceLinked="1"/>
        <c:majorTickMark val="out"/>
        <c:minorTickMark val="none"/>
        <c:tickLblPos val="nextTo"/>
        <c:crossAx val="545405808"/>
        <c:crosses val="max"/>
        <c:crossBetween val="between"/>
        <c:majorUnit val="20"/>
        <c:minorUnit val="1"/>
      </c:valAx>
      <c:spPr>
        <a:noFill/>
        <a:ln w="25400">
          <a:noFill/>
        </a:ln>
      </c:spPr>
    </c:plotArea>
    <c:legend>
      <c:legendPos val="t"/>
      <c:legendEntry>
        <c:idx val="0"/>
        <c:delete val="1"/>
      </c:legendEntry>
      <c:legendEntry>
        <c:idx val="5"/>
        <c:delete val="1"/>
      </c:legendEntry>
      <c:layout>
        <c:manualLayout>
          <c:xMode val="edge"/>
          <c:yMode val="edge"/>
          <c:x val="0.46179729786104523"/>
          <c:y val="5.6005279257331552E-3"/>
          <c:w val="0.53820270213895471"/>
          <c:h val="3.1101433023970844E-2"/>
        </c:manualLayout>
      </c:layout>
      <c:overlay val="0"/>
      <c:spPr>
        <a:noFill/>
        <a:ln w="25400">
          <a:noFill/>
        </a:ln>
      </c:spPr>
      <c:txPr>
        <a:bodyPr/>
        <a:lstStyle/>
        <a:p>
          <a:pPr>
            <a:defRPr sz="800" b="0" i="0" u="none" strike="noStrike" baseline="0">
              <a:solidFill>
                <a:srgbClr val="000000"/>
              </a:solidFill>
              <a:latin typeface="Arial"/>
              <a:ea typeface="Arial"/>
              <a:cs typeface="Arial"/>
            </a:defRPr>
          </a:pPr>
          <a:endParaRPr lang="lv-LV"/>
        </a:p>
      </c:txPr>
    </c:legend>
    <c:plotVisOnly val="1"/>
    <c:dispBlanksAs val="gap"/>
    <c:showDLblsOverMax val="0"/>
  </c:chart>
  <c:spPr>
    <a:solidFill>
      <a:srgbClr val="FFFFFF"/>
    </a:solidFill>
    <a:ln w="6350">
      <a:noFill/>
    </a:ln>
  </c:spPr>
  <c:txPr>
    <a:bodyPr/>
    <a:lstStyle/>
    <a:p>
      <a:pPr>
        <a:defRPr sz="8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63017799295898"/>
          <c:y val="0.13557011023158005"/>
          <c:w val="0.49072619712010423"/>
          <c:h val="0.85439826109251893"/>
        </c:manualLayout>
      </c:layout>
      <c:barChart>
        <c:barDir val="bar"/>
        <c:grouping val="stacked"/>
        <c:varyColors val="0"/>
        <c:ser>
          <c:idx val="0"/>
          <c:order val="0"/>
          <c:tx>
            <c:strRef>
              <c:f>Sheet1!$B$1</c:f>
              <c:strCache>
                <c:ptCount val="1"/>
                <c:pt idx="0">
                  <c:v>Atbalstoša</c:v>
                </c:pt>
              </c:strCache>
            </c:strRef>
          </c:tx>
          <c:spPr>
            <a:solidFill>
              <a:srgbClr val="156082"/>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Sheet1!$A$2:$A$25</c:f>
              <c:strCache>
                <c:ptCount val="24"/>
                <c:pt idx="0">
                  <c:v>Ģimene</c:v>
                </c:pt>
                <c:pt idx="1">
                  <c:v>2024</c:v>
                </c:pt>
                <c:pt idx="2">
                  <c:v>2020</c:v>
                </c:pt>
                <c:pt idx="3">
                  <c:v>2014</c:v>
                </c:pt>
                <c:pt idx="4">
                  <c:v>Veselības aprūpes iestādes</c:v>
                </c:pt>
                <c:pt idx="5">
                  <c:v>2024</c:v>
                </c:pt>
                <c:pt idx="6">
                  <c:v>2020</c:v>
                </c:pt>
                <c:pt idx="7">
                  <c:v>2014</c:v>
                </c:pt>
                <c:pt idx="8">
                  <c:v>Kaimiņi</c:v>
                </c:pt>
                <c:pt idx="9">
                  <c:v>2024</c:v>
                </c:pt>
                <c:pt idx="10">
                  <c:v>2020</c:v>
                </c:pt>
                <c:pt idx="11">
                  <c:v>2014</c:v>
                </c:pt>
                <c:pt idx="12">
                  <c:v>Pārdevēji veikalos</c:v>
                </c:pt>
                <c:pt idx="13">
                  <c:v>2024</c:v>
                </c:pt>
                <c:pt idx="14">
                  <c:v>2020</c:v>
                </c:pt>
                <c:pt idx="15">
                  <c:v>2014</c:v>
                </c:pt>
                <c:pt idx="16">
                  <c:v>Sabiedrisko transportlīdzekļu vadītāji</c:v>
                </c:pt>
                <c:pt idx="17">
                  <c:v>2024</c:v>
                </c:pt>
                <c:pt idx="18">
                  <c:v>2020</c:v>
                </c:pt>
                <c:pt idx="19">
                  <c:v>2014</c:v>
                </c:pt>
                <c:pt idx="20">
                  <c:v>Banku darbinieki</c:v>
                </c:pt>
                <c:pt idx="21">
                  <c:v>2024</c:v>
                </c:pt>
                <c:pt idx="22">
                  <c:v>2020</c:v>
                </c:pt>
                <c:pt idx="23">
                  <c:v>2014</c:v>
                </c:pt>
              </c:strCache>
            </c:strRef>
          </c:cat>
          <c:val>
            <c:numRef>
              <c:f>Sheet1!$B$2:$B$25</c:f>
              <c:numCache>
                <c:formatCode>0</c:formatCode>
                <c:ptCount val="24"/>
                <c:pt idx="1">
                  <c:v>73.68421052631578</c:v>
                </c:pt>
                <c:pt idx="3" formatCode="General">
                  <c:v>85</c:v>
                </c:pt>
                <c:pt idx="5">
                  <c:v>46.05263157894737</c:v>
                </c:pt>
                <c:pt idx="6" formatCode="General">
                  <c:v>33</c:v>
                </c:pt>
                <c:pt idx="7">
                  <c:v>36</c:v>
                </c:pt>
                <c:pt idx="9">
                  <c:v>44.736842105263158</c:v>
                </c:pt>
                <c:pt idx="10" formatCode="General">
                  <c:v>38</c:v>
                </c:pt>
                <c:pt idx="11" formatCode="General">
                  <c:v>44</c:v>
                </c:pt>
                <c:pt idx="13">
                  <c:v>32.236842105263158</c:v>
                </c:pt>
                <c:pt idx="14" formatCode="General">
                  <c:v>22</c:v>
                </c:pt>
                <c:pt idx="15">
                  <c:v>27</c:v>
                </c:pt>
                <c:pt idx="17">
                  <c:v>28.947368421052634</c:v>
                </c:pt>
                <c:pt idx="18" formatCode="General">
                  <c:v>20</c:v>
                </c:pt>
                <c:pt idx="19">
                  <c:v>19</c:v>
                </c:pt>
                <c:pt idx="21">
                  <c:v>27.302631578947366</c:v>
                </c:pt>
                <c:pt idx="22" formatCode="General">
                  <c:v>27</c:v>
                </c:pt>
                <c:pt idx="23">
                  <c:v>37</c:v>
                </c:pt>
              </c:numCache>
            </c:numRef>
          </c:val>
          <c:extLst>
            <c:ext xmlns:c16="http://schemas.microsoft.com/office/drawing/2014/chart" uri="{C3380CC4-5D6E-409C-BE32-E72D297353CC}">
              <c16:uniqueId val="{00000000-B3E2-4609-BB91-C65D2FD6159D}"/>
            </c:ext>
          </c:extLst>
        </c:ser>
        <c:ser>
          <c:idx val="1"/>
          <c:order val="1"/>
          <c:tx>
            <c:strRef>
              <c:f>Sheet1!$C$1</c:f>
              <c:strCache>
                <c:ptCount val="1"/>
                <c:pt idx="0">
                  <c:v>Neitrāla</c:v>
                </c:pt>
              </c:strCache>
            </c:strRef>
          </c:tx>
          <c:spPr>
            <a:solidFill>
              <a:srgbClr val="9CD5EF"/>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Sheet1!$A$2:$A$25</c:f>
              <c:strCache>
                <c:ptCount val="24"/>
                <c:pt idx="0">
                  <c:v>Ģimene</c:v>
                </c:pt>
                <c:pt idx="1">
                  <c:v>2024</c:v>
                </c:pt>
                <c:pt idx="2">
                  <c:v>2020</c:v>
                </c:pt>
                <c:pt idx="3">
                  <c:v>2014</c:v>
                </c:pt>
                <c:pt idx="4">
                  <c:v>Veselības aprūpes iestādes</c:v>
                </c:pt>
                <c:pt idx="5">
                  <c:v>2024</c:v>
                </c:pt>
                <c:pt idx="6">
                  <c:v>2020</c:v>
                </c:pt>
                <c:pt idx="7">
                  <c:v>2014</c:v>
                </c:pt>
                <c:pt idx="8">
                  <c:v>Kaimiņi</c:v>
                </c:pt>
                <c:pt idx="9">
                  <c:v>2024</c:v>
                </c:pt>
                <c:pt idx="10">
                  <c:v>2020</c:v>
                </c:pt>
                <c:pt idx="11">
                  <c:v>2014</c:v>
                </c:pt>
                <c:pt idx="12">
                  <c:v>Pārdevēji veikalos</c:v>
                </c:pt>
                <c:pt idx="13">
                  <c:v>2024</c:v>
                </c:pt>
                <c:pt idx="14">
                  <c:v>2020</c:v>
                </c:pt>
                <c:pt idx="15">
                  <c:v>2014</c:v>
                </c:pt>
                <c:pt idx="16">
                  <c:v>Sabiedrisko transportlīdzekļu vadītāji</c:v>
                </c:pt>
                <c:pt idx="17">
                  <c:v>2024</c:v>
                </c:pt>
                <c:pt idx="18">
                  <c:v>2020</c:v>
                </c:pt>
                <c:pt idx="19">
                  <c:v>2014</c:v>
                </c:pt>
                <c:pt idx="20">
                  <c:v>Banku darbinieki</c:v>
                </c:pt>
                <c:pt idx="21">
                  <c:v>2024</c:v>
                </c:pt>
                <c:pt idx="22">
                  <c:v>2020</c:v>
                </c:pt>
                <c:pt idx="23">
                  <c:v>2014</c:v>
                </c:pt>
              </c:strCache>
            </c:strRef>
          </c:cat>
          <c:val>
            <c:numRef>
              <c:f>Sheet1!$C$2:$C$25</c:f>
              <c:numCache>
                <c:formatCode>0</c:formatCode>
                <c:ptCount val="24"/>
                <c:pt idx="1">
                  <c:v>14.144736842105262</c:v>
                </c:pt>
                <c:pt idx="3" formatCode="General">
                  <c:v>11</c:v>
                </c:pt>
                <c:pt idx="5">
                  <c:v>37.5</c:v>
                </c:pt>
                <c:pt idx="6" formatCode="General">
                  <c:v>47</c:v>
                </c:pt>
                <c:pt idx="7">
                  <c:v>40</c:v>
                </c:pt>
                <c:pt idx="9">
                  <c:v>40.789473684210527</c:v>
                </c:pt>
                <c:pt idx="10" formatCode="General">
                  <c:v>47</c:v>
                </c:pt>
                <c:pt idx="11" formatCode="General">
                  <c:v>44</c:v>
                </c:pt>
                <c:pt idx="13">
                  <c:v>46.05263157894737</c:v>
                </c:pt>
                <c:pt idx="14" formatCode="General">
                  <c:v>60</c:v>
                </c:pt>
                <c:pt idx="15" formatCode="General">
                  <c:v>53</c:v>
                </c:pt>
                <c:pt idx="17">
                  <c:v>36.84210526315789</c:v>
                </c:pt>
                <c:pt idx="18" formatCode="General">
                  <c:v>45</c:v>
                </c:pt>
                <c:pt idx="19">
                  <c:v>47</c:v>
                </c:pt>
                <c:pt idx="21">
                  <c:v>32.894736842105267</c:v>
                </c:pt>
                <c:pt idx="22" formatCode="General">
                  <c:v>46</c:v>
                </c:pt>
                <c:pt idx="23">
                  <c:v>45</c:v>
                </c:pt>
              </c:numCache>
            </c:numRef>
          </c:val>
          <c:extLst>
            <c:ext xmlns:c16="http://schemas.microsoft.com/office/drawing/2014/chart" uri="{C3380CC4-5D6E-409C-BE32-E72D297353CC}">
              <c16:uniqueId val="{00000001-B3E2-4609-BB91-C65D2FD6159D}"/>
            </c:ext>
          </c:extLst>
        </c:ser>
        <c:ser>
          <c:idx val="2"/>
          <c:order val="2"/>
          <c:tx>
            <c:strRef>
              <c:f>Sheet1!$D$1</c:f>
              <c:strCache>
                <c:ptCount val="1"/>
                <c:pt idx="0">
                  <c:v>Diskriminējoša</c:v>
                </c:pt>
              </c:strCache>
            </c:strRef>
          </c:tx>
          <c:spPr>
            <a:solidFill>
              <a:srgbClr val="E97132"/>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Ģimene</c:v>
                </c:pt>
                <c:pt idx="1">
                  <c:v>2024</c:v>
                </c:pt>
                <c:pt idx="2">
                  <c:v>2020</c:v>
                </c:pt>
                <c:pt idx="3">
                  <c:v>2014</c:v>
                </c:pt>
                <c:pt idx="4">
                  <c:v>Veselības aprūpes iestādes</c:v>
                </c:pt>
                <c:pt idx="5">
                  <c:v>2024</c:v>
                </c:pt>
                <c:pt idx="6">
                  <c:v>2020</c:v>
                </c:pt>
                <c:pt idx="7">
                  <c:v>2014</c:v>
                </c:pt>
                <c:pt idx="8">
                  <c:v>Kaimiņi</c:v>
                </c:pt>
                <c:pt idx="9">
                  <c:v>2024</c:v>
                </c:pt>
                <c:pt idx="10">
                  <c:v>2020</c:v>
                </c:pt>
                <c:pt idx="11">
                  <c:v>2014</c:v>
                </c:pt>
                <c:pt idx="12">
                  <c:v>Pārdevēji veikalos</c:v>
                </c:pt>
                <c:pt idx="13">
                  <c:v>2024</c:v>
                </c:pt>
                <c:pt idx="14">
                  <c:v>2020</c:v>
                </c:pt>
                <c:pt idx="15">
                  <c:v>2014</c:v>
                </c:pt>
                <c:pt idx="16">
                  <c:v>Sabiedrisko transportlīdzekļu vadītāji</c:v>
                </c:pt>
                <c:pt idx="17">
                  <c:v>2024</c:v>
                </c:pt>
                <c:pt idx="18">
                  <c:v>2020</c:v>
                </c:pt>
                <c:pt idx="19">
                  <c:v>2014</c:v>
                </c:pt>
                <c:pt idx="20">
                  <c:v>Banku darbinieki</c:v>
                </c:pt>
                <c:pt idx="21">
                  <c:v>2024</c:v>
                </c:pt>
                <c:pt idx="22">
                  <c:v>2020</c:v>
                </c:pt>
                <c:pt idx="23">
                  <c:v>2014</c:v>
                </c:pt>
              </c:strCache>
            </c:strRef>
          </c:cat>
          <c:val>
            <c:numRef>
              <c:f>Sheet1!$D$2:$D$25</c:f>
              <c:numCache>
                <c:formatCode>0</c:formatCode>
                <c:ptCount val="24"/>
                <c:pt idx="1">
                  <c:v>2.3026315789473681</c:v>
                </c:pt>
                <c:pt idx="3" formatCode="General">
                  <c:v>2</c:v>
                </c:pt>
                <c:pt idx="5">
                  <c:v>11.842105263157894</c:v>
                </c:pt>
                <c:pt idx="6" formatCode="General">
                  <c:v>14</c:v>
                </c:pt>
                <c:pt idx="7">
                  <c:v>17</c:v>
                </c:pt>
                <c:pt idx="9">
                  <c:v>5.2631578947368416</c:v>
                </c:pt>
                <c:pt idx="10" formatCode="General">
                  <c:v>8</c:v>
                </c:pt>
                <c:pt idx="11">
                  <c:v>4</c:v>
                </c:pt>
                <c:pt idx="13">
                  <c:v>7.2368421052631584</c:v>
                </c:pt>
                <c:pt idx="14" formatCode="General">
                  <c:v>10</c:v>
                </c:pt>
                <c:pt idx="15">
                  <c:v>9</c:v>
                </c:pt>
                <c:pt idx="17">
                  <c:v>8.8815789473684212</c:v>
                </c:pt>
                <c:pt idx="18" formatCode="General">
                  <c:v>20</c:v>
                </c:pt>
                <c:pt idx="19">
                  <c:v>19</c:v>
                </c:pt>
                <c:pt idx="21">
                  <c:v>3.6184210526315792</c:v>
                </c:pt>
                <c:pt idx="22" formatCode="General">
                  <c:v>5</c:v>
                </c:pt>
                <c:pt idx="23">
                  <c:v>4</c:v>
                </c:pt>
              </c:numCache>
            </c:numRef>
          </c:val>
          <c:extLst>
            <c:ext xmlns:c16="http://schemas.microsoft.com/office/drawing/2014/chart" uri="{C3380CC4-5D6E-409C-BE32-E72D297353CC}">
              <c16:uniqueId val="{00000002-B3E2-4609-BB91-C65D2FD6159D}"/>
            </c:ext>
          </c:extLst>
        </c:ser>
        <c:ser>
          <c:idx val="3"/>
          <c:order val="3"/>
          <c:tx>
            <c:strRef>
              <c:f>Sheet1!$E$1</c:f>
              <c:strCache>
                <c:ptCount val="1"/>
                <c:pt idx="0">
                  <c:v>Grūti pateikt</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Sheet1!$A$2:$A$25</c:f>
              <c:strCache>
                <c:ptCount val="24"/>
                <c:pt idx="0">
                  <c:v>Ģimene</c:v>
                </c:pt>
                <c:pt idx="1">
                  <c:v>2024</c:v>
                </c:pt>
                <c:pt idx="2">
                  <c:v>2020</c:v>
                </c:pt>
                <c:pt idx="3">
                  <c:v>2014</c:v>
                </c:pt>
                <c:pt idx="4">
                  <c:v>Veselības aprūpes iestādes</c:v>
                </c:pt>
                <c:pt idx="5">
                  <c:v>2024</c:v>
                </c:pt>
                <c:pt idx="6">
                  <c:v>2020</c:v>
                </c:pt>
                <c:pt idx="7">
                  <c:v>2014</c:v>
                </c:pt>
                <c:pt idx="8">
                  <c:v>Kaimiņi</c:v>
                </c:pt>
                <c:pt idx="9">
                  <c:v>2024</c:v>
                </c:pt>
                <c:pt idx="10">
                  <c:v>2020</c:v>
                </c:pt>
                <c:pt idx="11">
                  <c:v>2014</c:v>
                </c:pt>
                <c:pt idx="12">
                  <c:v>Pārdevēji veikalos</c:v>
                </c:pt>
                <c:pt idx="13">
                  <c:v>2024</c:v>
                </c:pt>
                <c:pt idx="14">
                  <c:v>2020</c:v>
                </c:pt>
                <c:pt idx="15">
                  <c:v>2014</c:v>
                </c:pt>
                <c:pt idx="16">
                  <c:v>Sabiedrisko transportlīdzekļu vadītāji</c:v>
                </c:pt>
                <c:pt idx="17">
                  <c:v>2024</c:v>
                </c:pt>
                <c:pt idx="18">
                  <c:v>2020</c:v>
                </c:pt>
                <c:pt idx="19">
                  <c:v>2014</c:v>
                </c:pt>
                <c:pt idx="20">
                  <c:v>Banku darbinieki</c:v>
                </c:pt>
                <c:pt idx="21">
                  <c:v>2024</c:v>
                </c:pt>
                <c:pt idx="22">
                  <c:v>2020</c:v>
                </c:pt>
                <c:pt idx="23">
                  <c:v>2014</c:v>
                </c:pt>
              </c:strCache>
            </c:strRef>
          </c:cat>
          <c:val>
            <c:numRef>
              <c:f>Sheet1!$E$2:$E$25</c:f>
              <c:numCache>
                <c:formatCode>0</c:formatCode>
                <c:ptCount val="24"/>
                <c:pt idx="1">
                  <c:v>9.8684210526315788</c:v>
                </c:pt>
                <c:pt idx="3" formatCode="General">
                  <c:v>2</c:v>
                </c:pt>
                <c:pt idx="5">
                  <c:v>4.6052631578947363</c:v>
                </c:pt>
                <c:pt idx="6" formatCode="General">
                  <c:v>6</c:v>
                </c:pt>
                <c:pt idx="7">
                  <c:v>7</c:v>
                </c:pt>
                <c:pt idx="9">
                  <c:v>9.2105263157894726</c:v>
                </c:pt>
                <c:pt idx="10" formatCode="General">
                  <c:v>7</c:v>
                </c:pt>
                <c:pt idx="11">
                  <c:v>8</c:v>
                </c:pt>
                <c:pt idx="13">
                  <c:v>14.473684210526317</c:v>
                </c:pt>
                <c:pt idx="14" formatCode="General">
                  <c:v>9</c:v>
                </c:pt>
                <c:pt idx="15">
                  <c:v>11</c:v>
                </c:pt>
                <c:pt idx="17">
                  <c:v>25.328947368421051</c:v>
                </c:pt>
                <c:pt idx="18" formatCode="General">
                  <c:v>15</c:v>
                </c:pt>
                <c:pt idx="19">
                  <c:v>15</c:v>
                </c:pt>
                <c:pt idx="21">
                  <c:v>36.184210526315788</c:v>
                </c:pt>
                <c:pt idx="22" formatCode="General">
                  <c:v>23</c:v>
                </c:pt>
                <c:pt idx="23">
                  <c:v>14</c:v>
                </c:pt>
              </c:numCache>
            </c:numRef>
          </c:val>
          <c:extLst>
            <c:ext xmlns:c16="http://schemas.microsoft.com/office/drawing/2014/chart" uri="{C3380CC4-5D6E-409C-BE32-E72D297353CC}">
              <c16:uniqueId val="{00000003-B3E2-4609-BB91-C65D2FD6159D}"/>
            </c:ext>
          </c:extLst>
        </c:ser>
        <c:dLbls>
          <c:dLblPos val="ctr"/>
          <c:showLegendKey val="0"/>
          <c:showVal val="1"/>
          <c:showCatName val="0"/>
          <c:showSerName val="0"/>
          <c:showPercent val="0"/>
          <c:showBubbleSize val="0"/>
        </c:dLbls>
        <c:gapWidth val="30"/>
        <c:overlap val="100"/>
        <c:axId val="1824481136"/>
        <c:axId val="1824490928"/>
      </c:barChart>
      <c:catAx>
        <c:axId val="1824481136"/>
        <c:scaling>
          <c:orientation val="maxMin"/>
        </c:scaling>
        <c:delete val="0"/>
        <c:axPos val="l"/>
        <c:numFmt formatCode="General" sourceLinked="1"/>
        <c:majorTickMark val="out"/>
        <c:minorTickMark val="none"/>
        <c:tickLblPos val="nextTo"/>
        <c:txPr>
          <a:bodyPr/>
          <a:lstStyle/>
          <a:p>
            <a:pPr>
              <a:defRPr sz="1200">
                <a:solidFill>
                  <a:schemeClr val="tx1"/>
                </a:solidFill>
              </a:defRPr>
            </a:pPr>
            <a:endParaRPr lang="lv-LV"/>
          </a:p>
        </c:txPr>
        <c:crossAx val="1824490928"/>
        <c:crosses val="autoZero"/>
        <c:auto val="1"/>
        <c:lblAlgn val="ctr"/>
        <c:lblOffset val="100"/>
        <c:noMultiLvlLbl val="0"/>
      </c:catAx>
      <c:valAx>
        <c:axId val="1824490928"/>
        <c:scaling>
          <c:orientation val="minMax"/>
          <c:max val="100"/>
          <c:min val="0"/>
        </c:scaling>
        <c:delete val="1"/>
        <c:axPos val="t"/>
        <c:numFmt formatCode="0\%" sourceLinked="0"/>
        <c:majorTickMark val="out"/>
        <c:minorTickMark val="none"/>
        <c:tickLblPos val="nextTo"/>
        <c:crossAx val="1824481136"/>
        <c:crosses val="autoZero"/>
        <c:crossBetween val="between"/>
      </c:valAx>
    </c:plotArea>
    <c:legend>
      <c:legendPos val="r"/>
      <c:layout>
        <c:manualLayout>
          <c:xMode val="edge"/>
          <c:yMode val="edge"/>
          <c:x val="0.48102824925202914"/>
          <c:y val="7.1004750998321944E-2"/>
          <c:w val="0.48765861980841529"/>
          <c:h val="7.669293779311058E-2"/>
        </c:manualLayout>
      </c:layout>
      <c:overlay val="0"/>
      <c:spPr>
        <a:ln>
          <a:noFill/>
        </a:ln>
      </c:spPr>
      <c:txPr>
        <a:bodyPr/>
        <a:lstStyle/>
        <a:p>
          <a:pPr>
            <a:defRPr sz="1200">
              <a:solidFill>
                <a:schemeClr val="tx1"/>
              </a:solidFill>
            </a:defRPr>
          </a:pPr>
          <a:endParaRPr lang="lv-LV"/>
        </a:p>
      </c:txPr>
    </c:legend>
    <c:plotVisOnly val="1"/>
    <c:dispBlanksAs val="gap"/>
    <c:showDLblsOverMax val="0"/>
  </c:chart>
  <c:txPr>
    <a:bodyPr/>
    <a:lstStyle/>
    <a:p>
      <a:pPr>
        <a:defRPr sz="1100">
          <a:solidFill>
            <a:schemeClr val="bg1"/>
          </a:solidFill>
        </a:defRPr>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63017799295898"/>
          <c:y val="7.1183772186844366E-2"/>
          <c:w val="0.49072619712010423"/>
          <c:h val="0.91802164386635177"/>
        </c:manualLayout>
      </c:layout>
      <c:barChart>
        <c:barDir val="bar"/>
        <c:grouping val="stacked"/>
        <c:varyColors val="0"/>
        <c:ser>
          <c:idx val="0"/>
          <c:order val="0"/>
          <c:tx>
            <c:strRef>
              <c:f>Sheet1!$B$1</c:f>
              <c:strCache>
                <c:ptCount val="1"/>
                <c:pt idx="0">
                  <c:v>Uzlabojusies</c:v>
                </c:pt>
              </c:strCache>
            </c:strRef>
          </c:tx>
          <c:spPr>
            <a:solidFill>
              <a:srgbClr val="156082"/>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Tehnisko palīglīdzekļu pieejamība </c:v>
                </c:pt>
                <c:pt idx="1">
                  <c:v>2024</c:v>
                </c:pt>
                <c:pt idx="2">
                  <c:v>2020</c:v>
                </c:pt>
                <c:pt idx="3">
                  <c:v>2014</c:v>
                </c:pt>
                <c:pt idx="4">
                  <c:v>Sociālās rehabilitācijas pakalpojumu pieejamība</c:v>
                </c:pt>
                <c:pt idx="5">
                  <c:v>2024</c:v>
                </c:pt>
                <c:pt idx="6">
                  <c:v>2020</c:v>
                </c:pt>
                <c:pt idx="7">
                  <c:v>2014</c:v>
                </c:pt>
                <c:pt idx="8">
                  <c:v>Veselības aprūpe</c:v>
                </c:pt>
                <c:pt idx="9">
                  <c:v>2024</c:v>
                </c:pt>
                <c:pt idx="10">
                  <c:v>2020</c:v>
                </c:pt>
                <c:pt idx="11">
                  <c:v>2014</c:v>
                </c:pt>
                <c:pt idx="12">
                  <c:v>Sporta centru un pasākumu pieejamība</c:v>
                </c:pt>
                <c:pt idx="13">
                  <c:v>2024</c:v>
                </c:pt>
                <c:pt idx="14">
                  <c:v>2020</c:v>
                </c:pt>
                <c:pt idx="15">
                  <c:v>2014</c:v>
                </c:pt>
                <c:pt idx="16">
                  <c:v>Asistenta pakalpojuma pieejamība</c:v>
                </c:pt>
                <c:pt idx="17">
                  <c:v>2024</c:v>
                </c:pt>
                <c:pt idx="18">
                  <c:v>2020</c:v>
                </c:pt>
                <c:pt idx="19">
                  <c:v>2014</c:v>
                </c:pt>
              </c:strCache>
            </c:strRef>
          </c:cat>
          <c:val>
            <c:numRef>
              <c:f>Sheet1!$B$2:$B$21</c:f>
              <c:numCache>
                <c:formatCode>0</c:formatCode>
                <c:ptCount val="20"/>
                <c:pt idx="1">
                  <c:v>24.013157894736842</c:v>
                </c:pt>
                <c:pt idx="2" formatCode="General">
                  <c:v>22</c:v>
                </c:pt>
                <c:pt idx="3" formatCode="General">
                  <c:v>25</c:v>
                </c:pt>
                <c:pt idx="5">
                  <c:v>19.736842105263158</c:v>
                </c:pt>
                <c:pt idx="6" formatCode="General">
                  <c:v>15</c:v>
                </c:pt>
                <c:pt idx="7" formatCode="General">
                  <c:v>21</c:v>
                </c:pt>
                <c:pt idx="9">
                  <c:v>19.407894736842106</c:v>
                </c:pt>
                <c:pt idx="10" formatCode="General">
                  <c:v>17</c:v>
                </c:pt>
                <c:pt idx="11" formatCode="General">
                  <c:v>14</c:v>
                </c:pt>
                <c:pt idx="13">
                  <c:v>14.802631578947366</c:v>
                </c:pt>
                <c:pt idx="14" formatCode="General">
                  <c:v>16</c:v>
                </c:pt>
                <c:pt idx="15" formatCode="General">
                  <c:v>21</c:v>
                </c:pt>
                <c:pt idx="17">
                  <c:v>13.815789473684212</c:v>
                </c:pt>
                <c:pt idx="18" formatCode="General">
                  <c:v>15</c:v>
                </c:pt>
              </c:numCache>
            </c:numRef>
          </c:val>
          <c:extLst>
            <c:ext xmlns:c16="http://schemas.microsoft.com/office/drawing/2014/chart" uri="{C3380CC4-5D6E-409C-BE32-E72D297353CC}">
              <c16:uniqueId val="{00000000-6F06-4568-91A3-18B767AF150A}"/>
            </c:ext>
          </c:extLst>
        </c:ser>
        <c:ser>
          <c:idx val="1"/>
          <c:order val="1"/>
          <c:tx>
            <c:strRef>
              <c:f>Sheet1!$C$1</c:f>
              <c:strCache>
                <c:ptCount val="1"/>
                <c:pt idx="0">
                  <c:v>Pasliktinājusies</c:v>
                </c:pt>
              </c:strCache>
            </c:strRef>
          </c:tx>
          <c:spPr>
            <a:solidFill>
              <a:schemeClr val="accent5"/>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Tehnisko palīglīdzekļu pieejamība </c:v>
                </c:pt>
                <c:pt idx="1">
                  <c:v>2024</c:v>
                </c:pt>
                <c:pt idx="2">
                  <c:v>2020</c:v>
                </c:pt>
                <c:pt idx="3">
                  <c:v>2014</c:v>
                </c:pt>
                <c:pt idx="4">
                  <c:v>Sociālās rehabilitācijas pakalpojumu pieejamība</c:v>
                </c:pt>
                <c:pt idx="5">
                  <c:v>2024</c:v>
                </c:pt>
                <c:pt idx="6">
                  <c:v>2020</c:v>
                </c:pt>
                <c:pt idx="7">
                  <c:v>2014</c:v>
                </c:pt>
                <c:pt idx="8">
                  <c:v>Veselības aprūpe</c:v>
                </c:pt>
                <c:pt idx="9">
                  <c:v>2024</c:v>
                </c:pt>
                <c:pt idx="10">
                  <c:v>2020</c:v>
                </c:pt>
                <c:pt idx="11">
                  <c:v>2014</c:v>
                </c:pt>
                <c:pt idx="12">
                  <c:v>Sporta centru un pasākumu pieejamība</c:v>
                </c:pt>
                <c:pt idx="13">
                  <c:v>2024</c:v>
                </c:pt>
                <c:pt idx="14">
                  <c:v>2020</c:v>
                </c:pt>
                <c:pt idx="15">
                  <c:v>2014</c:v>
                </c:pt>
                <c:pt idx="16">
                  <c:v>Asistenta pakalpojuma pieejamība</c:v>
                </c:pt>
                <c:pt idx="17">
                  <c:v>2024</c:v>
                </c:pt>
                <c:pt idx="18">
                  <c:v>2020</c:v>
                </c:pt>
                <c:pt idx="19">
                  <c:v>2014</c:v>
                </c:pt>
              </c:strCache>
            </c:strRef>
          </c:cat>
          <c:val>
            <c:numRef>
              <c:f>Sheet1!$C$2:$C$21</c:f>
              <c:numCache>
                <c:formatCode>0</c:formatCode>
                <c:ptCount val="20"/>
                <c:pt idx="1">
                  <c:v>9.2105263157894726</c:v>
                </c:pt>
                <c:pt idx="2" formatCode="General">
                  <c:v>10</c:v>
                </c:pt>
                <c:pt idx="3" formatCode="General">
                  <c:v>9</c:v>
                </c:pt>
                <c:pt idx="5">
                  <c:v>6.25</c:v>
                </c:pt>
                <c:pt idx="6" formatCode="General">
                  <c:v>14</c:v>
                </c:pt>
                <c:pt idx="7" formatCode="General">
                  <c:v>17</c:v>
                </c:pt>
                <c:pt idx="9">
                  <c:v>25</c:v>
                </c:pt>
                <c:pt idx="10" formatCode="General">
                  <c:v>20</c:v>
                </c:pt>
                <c:pt idx="11" formatCode="General">
                  <c:v>29</c:v>
                </c:pt>
                <c:pt idx="13">
                  <c:v>4.9342105263157894</c:v>
                </c:pt>
                <c:pt idx="14" formatCode="General">
                  <c:v>9</c:v>
                </c:pt>
                <c:pt idx="15" formatCode="General">
                  <c:v>6</c:v>
                </c:pt>
                <c:pt idx="17">
                  <c:v>9.5394736842105274</c:v>
                </c:pt>
                <c:pt idx="18" formatCode="General">
                  <c:v>14</c:v>
                </c:pt>
              </c:numCache>
            </c:numRef>
          </c:val>
          <c:extLst>
            <c:ext xmlns:c16="http://schemas.microsoft.com/office/drawing/2014/chart" uri="{C3380CC4-5D6E-409C-BE32-E72D297353CC}">
              <c16:uniqueId val="{00000001-6F06-4568-91A3-18B767AF150A}"/>
            </c:ext>
          </c:extLst>
        </c:ser>
        <c:ser>
          <c:idx val="2"/>
          <c:order val="2"/>
          <c:tx>
            <c:strRef>
              <c:f>Sheet1!$D$1</c:f>
              <c:strCache>
                <c:ptCount val="1"/>
                <c:pt idx="0">
                  <c:v>Nav mainījusies</c:v>
                </c:pt>
              </c:strCache>
            </c:strRef>
          </c:tx>
          <c:spPr>
            <a:solidFill>
              <a:srgbClr val="5ECA94"/>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Tehnisko palīglīdzekļu pieejamība </c:v>
                </c:pt>
                <c:pt idx="1">
                  <c:v>2024</c:v>
                </c:pt>
                <c:pt idx="2">
                  <c:v>2020</c:v>
                </c:pt>
                <c:pt idx="3">
                  <c:v>2014</c:v>
                </c:pt>
                <c:pt idx="4">
                  <c:v>Sociālās rehabilitācijas pakalpojumu pieejamība</c:v>
                </c:pt>
                <c:pt idx="5">
                  <c:v>2024</c:v>
                </c:pt>
                <c:pt idx="6">
                  <c:v>2020</c:v>
                </c:pt>
                <c:pt idx="7">
                  <c:v>2014</c:v>
                </c:pt>
                <c:pt idx="8">
                  <c:v>Veselības aprūpe</c:v>
                </c:pt>
                <c:pt idx="9">
                  <c:v>2024</c:v>
                </c:pt>
                <c:pt idx="10">
                  <c:v>2020</c:v>
                </c:pt>
                <c:pt idx="11">
                  <c:v>2014</c:v>
                </c:pt>
                <c:pt idx="12">
                  <c:v>Sporta centru un pasākumu pieejamība</c:v>
                </c:pt>
                <c:pt idx="13">
                  <c:v>2024</c:v>
                </c:pt>
                <c:pt idx="14">
                  <c:v>2020</c:v>
                </c:pt>
                <c:pt idx="15">
                  <c:v>2014</c:v>
                </c:pt>
                <c:pt idx="16">
                  <c:v>Asistenta pakalpojuma pieejamība</c:v>
                </c:pt>
                <c:pt idx="17">
                  <c:v>2024</c:v>
                </c:pt>
                <c:pt idx="18">
                  <c:v>2020</c:v>
                </c:pt>
                <c:pt idx="19">
                  <c:v>2014</c:v>
                </c:pt>
              </c:strCache>
            </c:strRef>
          </c:cat>
          <c:val>
            <c:numRef>
              <c:f>Sheet1!$D$2:$D$21</c:f>
              <c:numCache>
                <c:formatCode>0</c:formatCode>
                <c:ptCount val="20"/>
                <c:pt idx="1">
                  <c:v>29.605263157894733</c:v>
                </c:pt>
                <c:pt idx="2" formatCode="General">
                  <c:v>30</c:v>
                </c:pt>
                <c:pt idx="3" formatCode="General">
                  <c:v>41</c:v>
                </c:pt>
                <c:pt idx="5">
                  <c:v>22.368421052631579</c:v>
                </c:pt>
                <c:pt idx="6" formatCode="General">
                  <c:v>26</c:v>
                </c:pt>
                <c:pt idx="7" formatCode="General">
                  <c:v>39</c:v>
                </c:pt>
                <c:pt idx="9">
                  <c:v>46.381578947368425</c:v>
                </c:pt>
                <c:pt idx="10" formatCode="General">
                  <c:v>54</c:v>
                </c:pt>
                <c:pt idx="11" formatCode="General">
                  <c:v>48</c:v>
                </c:pt>
                <c:pt idx="13">
                  <c:v>21.381578947368421</c:v>
                </c:pt>
                <c:pt idx="14" formatCode="General">
                  <c:v>36</c:v>
                </c:pt>
                <c:pt idx="15" formatCode="General">
                  <c:v>44</c:v>
                </c:pt>
                <c:pt idx="17">
                  <c:v>18.75</c:v>
                </c:pt>
                <c:pt idx="18" formatCode="General">
                  <c:v>25</c:v>
                </c:pt>
              </c:numCache>
            </c:numRef>
          </c:val>
          <c:extLst>
            <c:ext xmlns:c16="http://schemas.microsoft.com/office/drawing/2014/chart" uri="{C3380CC4-5D6E-409C-BE32-E72D297353CC}">
              <c16:uniqueId val="{00000002-6F06-4568-91A3-18B767AF150A}"/>
            </c:ext>
          </c:extLst>
        </c:ser>
        <c:ser>
          <c:idx val="3"/>
          <c:order val="3"/>
          <c:tx>
            <c:strRef>
              <c:f>Sheet1!$E$1</c:f>
              <c:strCache>
                <c:ptCount val="1"/>
                <c:pt idx="0">
                  <c:v>Grūti pateikt</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Tehnisko palīglīdzekļu pieejamība </c:v>
                </c:pt>
                <c:pt idx="1">
                  <c:v>2024</c:v>
                </c:pt>
                <c:pt idx="2">
                  <c:v>2020</c:v>
                </c:pt>
                <c:pt idx="3">
                  <c:v>2014</c:v>
                </c:pt>
                <c:pt idx="4">
                  <c:v>Sociālās rehabilitācijas pakalpojumu pieejamība</c:v>
                </c:pt>
                <c:pt idx="5">
                  <c:v>2024</c:v>
                </c:pt>
                <c:pt idx="6">
                  <c:v>2020</c:v>
                </c:pt>
                <c:pt idx="7">
                  <c:v>2014</c:v>
                </c:pt>
                <c:pt idx="8">
                  <c:v>Veselības aprūpe</c:v>
                </c:pt>
                <c:pt idx="9">
                  <c:v>2024</c:v>
                </c:pt>
                <c:pt idx="10">
                  <c:v>2020</c:v>
                </c:pt>
                <c:pt idx="11">
                  <c:v>2014</c:v>
                </c:pt>
                <c:pt idx="12">
                  <c:v>Sporta centru un pasākumu pieejamība</c:v>
                </c:pt>
                <c:pt idx="13">
                  <c:v>2024</c:v>
                </c:pt>
                <c:pt idx="14">
                  <c:v>2020</c:v>
                </c:pt>
                <c:pt idx="15">
                  <c:v>2014</c:v>
                </c:pt>
                <c:pt idx="16">
                  <c:v>Asistenta pakalpojuma pieejamība</c:v>
                </c:pt>
                <c:pt idx="17">
                  <c:v>2024</c:v>
                </c:pt>
                <c:pt idx="18">
                  <c:v>2020</c:v>
                </c:pt>
                <c:pt idx="19">
                  <c:v>2014</c:v>
                </c:pt>
              </c:strCache>
            </c:strRef>
          </c:cat>
          <c:val>
            <c:numRef>
              <c:f>Sheet1!$E$2:$E$21</c:f>
              <c:numCache>
                <c:formatCode>0</c:formatCode>
                <c:ptCount val="20"/>
                <c:pt idx="1">
                  <c:v>8.2236842105263168</c:v>
                </c:pt>
                <c:pt idx="2" formatCode="General">
                  <c:v>12</c:v>
                </c:pt>
                <c:pt idx="3" formatCode="General">
                  <c:v>25</c:v>
                </c:pt>
                <c:pt idx="5">
                  <c:v>6.9078947368421062</c:v>
                </c:pt>
                <c:pt idx="6" formatCode="General">
                  <c:v>11</c:v>
                </c:pt>
                <c:pt idx="7" formatCode="General">
                  <c:v>22</c:v>
                </c:pt>
                <c:pt idx="9">
                  <c:v>6.5789473684210522</c:v>
                </c:pt>
                <c:pt idx="10" formatCode="General">
                  <c:v>6</c:v>
                </c:pt>
                <c:pt idx="11" formatCode="General">
                  <c:v>9</c:v>
                </c:pt>
                <c:pt idx="13">
                  <c:v>8.8815789473684212</c:v>
                </c:pt>
                <c:pt idx="14" formatCode="General">
                  <c:v>16</c:v>
                </c:pt>
                <c:pt idx="15" formatCode="General">
                  <c:v>29</c:v>
                </c:pt>
                <c:pt idx="17">
                  <c:v>5.5921052631578947</c:v>
                </c:pt>
                <c:pt idx="18" formatCode="General">
                  <c:v>12</c:v>
                </c:pt>
              </c:numCache>
            </c:numRef>
          </c:val>
          <c:extLst>
            <c:ext xmlns:c16="http://schemas.microsoft.com/office/drawing/2014/chart" uri="{C3380CC4-5D6E-409C-BE32-E72D297353CC}">
              <c16:uniqueId val="{00000003-6F06-4568-91A3-18B767AF150A}"/>
            </c:ext>
          </c:extLst>
        </c:ser>
        <c:ser>
          <c:idx val="4"/>
          <c:order val="4"/>
          <c:tx>
            <c:strRef>
              <c:f>Sheet1!$F$1</c:f>
              <c:strCache>
                <c:ptCount val="1"/>
                <c:pt idx="0">
                  <c:v>Nav izmantots</c:v>
                </c:pt>
              </c:strCache>
            </c:strRef>
          </c:tx>
          <c:spPr>
            <a:solidFill>
              <a:srgbClr val="FFC000"/>
            </a:solidFill>
            <a:ln>
              <a:solidFill>
                <a:schemeClr val="bg1"/>
              </a:solidFill>
            </a:ln>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Tehnisko palīglīdzekļu pieejamība </c:v>
                </c:pt>
                <c:pt idx="1">
                  <c:v>2024</c:v>
                </c:pt>
                <c:pt idx="2">
                  <c:v>2020</c:v>
                </c:pt>
                <c:pt idx="3">
                  <c:v>2014</c:v>
                </c:pt>
                <c:pt idx="4">
                  <c:v>Sociālās rehabilitācijas pakalpojumu pieejamība</c:v>
                </c:pt>
                <c:pt idx="5">
                  <c:v>2024</c:v>
                </c:pt>
                <c:pt idx="6">
                  <c:v>2020</c:v>
                </c:pt>
                <c:pt idx="7">
                  <c:v>2014</c:v>
                </c:pt>
                <c:pt idx="8">
                  <c:v>Veselības aprūpe</c:v>
                </c:pt>
                <c:pt idx="9">
                  <c:v>2024</c:v>
                </c:pt>
                <c:pt idx="10">
                  <c:v>2020</c:v>
                </c:pt>
                <c:pt idx="11">
                  <c:v>2014</c:v>
                </c:pt>
                <c:pt idx="12">
                  <c:v>Sporta centru un pasākumu pieejamība</c:v>
                </c:pt>
                <c:pt idx="13">
                  <c:v>2024</c:v>
                </c:pt>
                <c:pt idx="14">
                  <c:v>2020</c:v>
                </c:pt>
                <c:pt idx="15">
                  <c:v>2014</c:v>
                </c:pt>
                <c:pt idx="16">
                  <c:v>Asistenta pakalpojuma pieejamība</c:v>
                </c:pt>
                <c:pt idx="17">
                  <c:v>2024</c:v>
                </c:pt>
                <c:pt idx="18">
                  <c:v>2020</c:v>
                </c:pt>
                <c:pt idx="19">
                  <c:v>2014</c:v>
                </c:pt>
              </c:strCache>
            </c:strRef>
          </c:cat>
          <c:val>
            <c:numRef>
              <c:f>Sheet1!$F$2:$F$21</c:f>
              <c:numCache>
                <c:formatCode>0</c:formatCode>
                <c:ptCount val="20"/>
                <c:pt idx="1">
                  <c:v>28.947368421052634</c:v>
                </c:pt>
                <c:pt idx="2" formatCode="General">
                  <c:v>27</c:v>
                </c:pt>
                <c:pt idx="5">
                  <c:v>44.736842105263158</c:v>
                </c:pt>
                <c:pt idx="6" formatCode="General">
                  <c:v>34</c:v>
                </c:pt>
                <c:pt idx="9">
                  <c:v>2.6315789473684208</c:v>
                </c:pt>
                <c:pt idx="10" formatCode="General">
                  <c:v>3</c:v>
                </c:pt>
                <c:pt idx="13">
                  <c:v>50</c:v>
                </c:pt>
                <c:pt idx="14" formatCode="General">
                  <c:v>23</c:v>
                </c:pt>
                <c:pt idx="17">
                  <c:v>52.30263157894737</c:v>
                </c:pt>
                <c:pt idx="18" formatCode="General">
                  <c:v>34</c:v>
                </c:pt>
              </c:numCache>
            </c:numRef>
          </c:val>
          <c:extLst>
            <c:ext xmlns:c16="http://schemas.microsoft.com/office/drawing/2014/chart" uri="{C3380CC4-5D6E-409C-BE32-E72D297353CC}">
              <c16:uniqueId val="{00000004-6F06-4568-91A3-18B767AF150A}"/>
            </c:ext>
          </c:extLst>
        </c:ser>
        <c:dLbls>
          <c:dLblPos val="ctr"/>
          <c:showLegendKey val="0"/>
          <c:showVal val="1"/>
          <c:showCatName val="0"/>
          <c:showSerName val="0"/>
          <c:showPercent val="0"/>
          <c:showBubbleSize val="0"/>
        </c:dLbls>
        <c:gapWidth val="30"/>
        <c:overlap val="100"/>
        <c:axId val="8669648"/>
        <c:axId val="8668560"/>
      </c:barChart>
      <c:catAx>
        <c:axId val="8669648"/>
        <c:scaling>
          <c:orientation val="maxMin"/>
        </c:scaling>
        <c:delete val="0"/>
        <c:axPos val="l"/>
        <c:numFmt formatCode="General" sourceLinked="1"/>
        <c:majorTickMark val="out"/>
        <c:minorTickMark val="none"/>
        <c:tickLblPos val="nextTo"/>
        <c:txPr>
          <a:bodyPr/>
          <a:lstStyle/>
          <a:p>
            <a:pPr>
              <a:defRPr>
                <a:solidFill>
                  <a:schemeClr val="tx1"/>
                </a:solidFill>
              </a:defRPr>
            </a:pPr>
            <a:endParaRPr lang="lv-LV"/>
          </a:p>
        </c:txPr>
        <c:crossAx val="8668560"/>
        <c:crosses val="autoZero"/>
        <c:auto val="1"/>
        <c:lblAlgn val="ctr"/>
        <c:lblOffset val="100"/>
        <c:noMultiLvlLbl val="0"/>
      </c:catAx>
      <c:valAx>
        <c:axId val="8668560"/>
        <c:scaling>
          <c:orientation val="minMax"/>
          <c:max val="100"/>
          <c:min val="0"/>
        </c:scaling>
        <c:delete val="1"/>
        <c:axPos val="t"/>
        <c:numFmt formatCode="0\%" sourceLinked="0"/>
        <c:majorTickMark val="out"/>
        <c:minorTickMark val="none"/>
        <c:tickLblPos val="nextTo"/>
        <c:crossAx val="8669648"/>
        <c:crosses val="autoZero"/>
        <c:crossBetween val="between"/>
      </c:valAx>
    </c:plotArea>
    <c:legend>
      <c:legendPos val="r"/>
      <c:layout>
        <c:manualLayout>
          <c:xMode val="edge"/>
          <c:yMode val="edge"/>
          <c:x val="0.44246312745388211"/>
          <c:y val="1.8400631018136875E-3"/>
          <c:w val="0.55509938940923653"/>
          <c:h val="7.6515552935791029E-2"/>
        </c:manualLayout>
      </c:layout>
      <c:overlay val="0"/>
      <c:spPr>
        <a:ln>
          <a:noFill/>
        </a:ln>
      </c:spPr>
      <c:txPr>
        <a:bodyPr/>
        <a:lstStyle/>
        <a:p>
          <a:pPr>
            <a:defRPr sz="1200">
              <a:solidFill>
                <a:schemeClr val="tx1"/>
              </a:solidFill>
            </a:defRPr>
          </a:pPr>
          <a:endParaRPr lang="lv-LV"/>
        </a:p>
      </c:txPr>
    </c:legend>
    <c:plotVisOnly val="1"/>
    <c:dispBlanksAs val="gap"/>
    <c:showDLblsOverMax val="0"/>
  </c:chart>
  <c:txPr>
    <a:bodyPr/>
    <a:lstStyle/>
    <a:p>
      <a:pPr>
        <a:defRPr sz="1100">
          <a:solidFill>
            <a:schemeClr val="bg1"/>
          </a:solidFill>
        </a:defRPr>
      </a:pPr>
      <a:endParaRPr lang="lv-L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26148580671885"/>
          <c:y val="6.035103867842951E-2"/>
          <c:w val="0.54709488982699783"/>
          <c:h val="0.92961736860698707"/>
        </c:manualLayout>
      </c:layout>
      <c:barChart>
        <c:barDir val="bar"/>
        <c:grouping val="stacked"/>
        <c:varyColors val="0"/>
        <c:ser>
          <c:idx val="0"/>
          <c:order val="0"/>
          <c:tx>
            <c:strRef>
              <c:f>Sheet1!$B$1</c:f>
              <c:strCache>
                <c:ptCount val="1"/>
                <c:pt idx="0">
                  <c:v>Uzlabojusies</c:v>
                </c:pt>
              </c:strCache>
            </c:strRef>
          </c:tx>
          <c:spPr>
            <a:solidFill>
              <a:srgbClr val="156082"/>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22"/>
                <c:pt idx="0">
                  <c:v>Kultūras pasākumu pieejamība (tostarp informācija)</c:v>
                </c:pt>
                <c:pt idx="1">
                  <c:v>2024</c:v>
                </c:pt>
                <c:pt idx="2">
                  <c:v>2020</c:v>
                </c:pt>
                <c:pt idx="3">
                  <c:v>2014</c:v>
                </c:pt>
                <c:pt idx="4">
                  <c:v>Televīzijas programmu pieejamība – </c:v>
                </c:pt>
                <c:pt idx="5">
                  <c:v>ir subtitri, surdotulkojums u.c.</c:v>
                </c:pt>
                <c:pt idx="6">
                  <c:v>2024</c:v>
                </c:pt>
                <c:pt idx="7">
                  <c:v>2020</c:v>
                </c:pt>
                <c:pt idx="8">
                  <c:v>2014</c:v>
                </c:pt>
                <c:pt idx="9">
                  <c:v>Informācijas pieejamība par valsts </c:v>
                </c:pt>
                <c:pt idx="10">
                  <c:v>un pašvaldību sniegtajiem pakalpojumiem</c:v>
                </c:pt>
                <c:pt idx="11">
                  <c:v>2024</c:v>
                </c:pt>
                <c:pt idx="12">
                  <c:v>2020</c:v>
                </c:pt>
                <c:pt idx="13">
                  <c:v>2014</c:v>
                </c:pt>
                <c:pt idx="14">
                  <c:v>Sadarbība ar valsts un pašvaldību institūcijām </c:v>
                </c:pt>
                <c:pt idx="15">
                  <c:v>2024</c:v>
                </c:pt>
                <c:pt idx="16">
                  <c:v>2020</c:v>
                </c:pt>
                <c:pt idx="17">
                  <c:v>2014</c:v>
                </c:pt>
                <c:pt idx="18">
                  <c:v>Mūžizglītības un interešu izglītības pieejamība</c:v>
                </c:pt>
                <c:pt idx="19">
                  <c:v>2024</c:v>
                </c:pt>
                <c:pt idx="20">
                  <c:v>2020</c:v>
                </c:pt>
                <c:pt idx="21">
                  <c:v>2014</c:v>
                </c:pt>
              </c:strCache>
            </c:strRef>
          </c:cat>
          <c:val>
            <c:numRef>
              <c:f>Sheet1!$B$2:$B$23</c:f>
              <c:numCache>
                <c:formatCode>0</c:formatCode>
                <c:ptCount val="22"/>
                <c:pt idx="1">
                  <c:v>25.328947368421051</c:v>
                </c:pt>
                <c:pt idx="2" formatCode="General">
                  <c:v>24</c:v>
                </c:pt>
                <c:pt idx="3" formatCode="General">
                  <c:v>26</c:v>
                </c:pt>
                <c:pt idx="6">
                  <c:v>23.355263157894736</c:v>
                </c:pt>
                <c:pt idx="7" formatCode="General">
                  <c:v>20</c:v>
                </c:pt>
                <c:pt idx="8" formatCode="General">
                  <c:v>37</c:v>
                </c:pt>
                <c:pt idx="11">
                  <c:v>17.105263157894736</c:v>
                </c:pt>
                <c:pt idx="12" formatCode="General">
                  <c:v>20</c:v>
                </c:pt>
                <c:pt idx="13" formatCode="General">
                  <c:v>21</c:v>
                </c:pt>
                <c:pt idx="15">
                  <c:v>16.118421052631579</c:v>
                </c:pt>
                <c:pt idx="16" formatCode="General">
                  <c:v>18</c:v>
                </c:pt>
                <c:pt idx="19">
                  <c:v>14.802631578947366</c:v>
                </c:pt>
                <c:pt idx="20" formatCode="General">
                  <c:v>16</c:v>
                </c:pt>
                <c:pt idx="21" formatCode="General">
                  <c:v>20</c:v>
                </c:pt>
              </c:numCache>
            </c:numRef>
          </c:val>
          <c:extLst>
            <c:ext xmlns:c16="http://schemas.microsoft.com/office/drawing/2014/chart" uri="{C3380CC4-5D6E-409C-BE32-E72D297353CC}">
              <c16:uniqueId val="{00000000-2B60-4C57-A4AE-E46216151830}"/>
            </c:ext>
          </c:extLst>
        </c:ser>
        <c:ser>
          <c:idx val="1"/>
          <c:order val="1"/>
          <c:tx>
            <c:strRef>
              <c:f>Sheet1!$C$1</c:f>
              <c:strCache>
                <c:ptCount val="1"/>
                <c:pt idx="0">
                  <c:v>Pasliktinājusies</c:v>
                </c:pt>
              </c:strCache>
            </c:strRef>
          </c:tx>
          <c:spPr>
            <a:solidFill>
              <a:schemeClr val="accent5"/>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22"/>
                <c:pt idx="0">
                  <c:v>Kultūras pasākumu pieejamība (tostarp informācija)</c:v>
                </c:pt>
                <c:pt idx="1">
                  <c:v>2024</c:v>
                </c:pt>
                <c:pt idx="2">
                  <c:v>2020</c:v>
                </c:pt>
                <c:pt idx="3">
                  <c:v>2014</c:v>
                </c:pt>
                <c:pt idx="4">
                  <c:v>Televīzijas programmu pieejamība – </c:v>
                </c:pt>
                <c:pt idx="5">
                  <c:v>ir subtitri, surdotulkojums u.c.</c:v>
                </c:pt>
                <c:pt idx="6">
                  <c:v>2024</c:v>
                </c:pt>
                <c:pt idx="7">
                  <c:v>2020</c:v>
                </c:pt>
                <c:pt idx="8">
                  <c:v>2014</c:v>
                </c:pt>
                <c:pt idx="9">
                  <c:v>Informācijas pieejamība par valsts </c:v>
                </c:pt>
                <c:pt idx="10">
                  <c:v>un pašvaldību sniegtajiem pakalpojumiem</c:v>
                </c:pt>
                <c:pt idx="11">
                  <c:v>2024</c:v>
                </c:pt>
                <c:pt idx="12">
                  <c:v>2020</c:v>
                </c:pt>
                <c:pt idx="13">
                  <c:v>2014</c:v>
                </c:pt>
                <c:pt idx="14">
                  <c:v>Sadarbība ar valsts un pašvaldību institūcijām </c:v>
                </c:pt>
                <c:pt idx="15">
                  <c:v>2024</c:v>
                </c:pt>
                <c:pt idx="16">
                  <c:v>2020</c:v>
                </c:pt>
                <c:pt idx="17">
                  <c:v>2014</c:v>
                </c:pt>
                <c:pt idx="18">
                  <c:v>Mūžizglītības un interešu izglītības pieejamība</c:v>
                </c:pt>
                <c:pt idx="19">
                  <c:v>2024</c:v>
                </c:pt>
                <c:pt idx="20">
                  <c:v>2020</c:v>
                </c:pt>
                <c:pt idx="21">
                  <c:v>2014</c:v>
                </c:pt>
              </c:strCache>
            </c:strRef>
          </c:cat>
          <c:val>
            <c:numRef>
              <c:f>Sheet1!$C$2:$C$23</c:f>
              <c:numCache>
                <c:formatCode>0</c:formatCode>
                <c:ptCount val="22"/>
                <c:pt idx="1">
                  <c:v>4.6052631578947363</c:v>
                </c:pt>
                <c:pt idx="2" formatCode="General">
                  <c:v>7</c:v>
                </c:pt>
                <c:pt idx="3" formatCode="General">
                  <c:v>10</c:v>
                </c:pt>
                <c:pt idx="6">
                  <c:v>3.2894736842105261</c:v>
                </c:pt>
                <c:pt idx="7" formatCode="General">
                  <c:v>2</c:v>
                </c:pt>
                <c:pt idx="8" formatCode="General">
                  <c:v>5</c:v>
                </c:pt>
                <c:pt idx="11">
                  <c:v>7.5657894736842106</c:v>
                </c:pt>
                <c:pt idx="12" formatCode="General">
                  <c:v>12</c:v>
                </c:pt>
                <c:pt idx="13" formatCode="General">
                  <c:v>15</c:v>
                </c:pt>
                <c:pt idx="15">
                  <c:v>7.8947368421052628</c:v>
                </c:pt>
                <c:pt idx="16" formatCode="General">
                  <c:v>11</c:v>
                </c:pt>
                <c:pt idx="19">
                  <c:v>3.2894736842105261</c:v>
                </c:pt>
                <c:pt idx="20" formatCode="General">
                  <c:v>6</c:v>
                </c:pt>
                <c:pt idx="21" formatCode="General">
                  <c:v>7</c:v>
                </c:pt>
              </c:numCache>
            </c:numRef>
          </c:val>
          <c:extLst>
            <c:ext xmlns:c16="http://schemas.microsoft.com/office/drawing/2014/chart" uri="{C3380CC4-5D6E-409C-BE32-E72D297353CC}">
              <c16:uniqueId val="{00000001-2B60-4C57-A4AE-E46216151830}"/>
            </c:ext>
          </c:extLst>
        </c:ser>
        <c:ser>
          <c:idx val="2"/>
          <c:order val="2"/>
          <c:tx>
            <c:strRef>
              <c:f>Sheet1!$D$1</c:f>
              <c:strCache>
                <c:ptCount val="1"/>
                <c:pt idx="0">
                  <c:v>Nav mainījusies</c:v>
                </c:pt>
              </c:strCache>
            </c:strRef>
          </c:tx>
          <c:spPr>
            <a:solidFill>
              <a:srgbClr val="5ECA94"/>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Kultūras pasākumu pieejamība (tostarp informācija)</c:v>
                </c:pt>
                <c:pt idx="1">
                  <c:v>2024</c:v>
                </c:pt>
                <c:pt idx="2">
                  <c:v>2020</c:v>
                </c:pt>
                <c:pt idx="3">
                  <c:v>2014</c:v>
                </c:pt>
                <c:pt idx="4">
                  <c:v>Televīzijas programmu pieejamība – </c:v>
                </c:pt>
                <c:pt idx="5">
                  <c:v>ir subtitri, surdotulkojums u.c.</c:v>
                </c:pt>
                <c:pt idx="6">
                  <c:v>2024</c:v>
                </c:pt>
                <c:pt idx="7">
                  <c:v>2020</c:v>
                </c:pt>
                <c:pt idx="8">
                  <c:v>2014</c:v>
                </c:pt>
                <c:pt idx="9">
                  <c:v>Informācijas pieejamība par valsts </c:v>
                </c:pt>
                <c:pt idx="10">
                  <c:v>un pašvaldību sniegtajiem pakalpojumiem</c:v>
                </c:pt>
                <c:pt idx="11">
                  <c:v>2024</c:v>
                </c:pt>
                <c:pt idx="12">
                  <c:v>2020</c:v>
                </c:pt>
                <c:pt idx="13">
                  <c:v>2014</c:v>
                </c:pt>
                <c:pt idx="14">
                  <c:v>Sadarbība ar valsts un pašvaldību institūcijām </c:v>
                </c:pt>
                <c:pt idx="15">
                  <c:v>2024</c:v>
                </c:pt>
                <c:pt idx="16">
                  <c:v>2020</c:v>
                </c:pt>
                <c:pt idx="17">
                  <c:v>2014</c:v>
                </c:pt>
                <c:pt idx="18">
                  <c:v>Mūžizglītības un interešu izglītības pieejamība</c:v>
                </c:pt>
                <c:pt idx="19">
                  <c:v>2024</c:v>
                </c:pt>
                <c:pt idx="20">
                  <c:v>2020</c:v>
                </c:pt>
                <c:pt idx="21">
                  <c:v>2014</c:v>
                </c:pt>
              </c:strCache>
            </c:strRef>
          </c:cat>
          <c:val>
            <c:numRef>
              <c:f>Sheet1!$D$2:$D$23</c:f>
              <c:numCache>
                <c:formatCode>0</c:formatCode>
                <c:ptCount val="22"/>
                <c:pt idx="1">
                  <c:v>37.828947368421048</c:v>
                </c:pt>
                <c:pt idx="2" formatCode="General">
                  <c:v>48</c:v>
                </c:pt>
                <c:pt idx="3" formatCode="General">
                  <c:v>48</c:v>
                </c:pt>
                <c:pt idx="6">
                  <c:v>26.644736842105267</c:v>
                </c:pt>
                <c:pt idx="7" formatCode="General">
                  <c:v>24</c:v>
                </c:pt>
                <c:pt idx="8" formatCode="General">
                  <c:v>38</c:v>
                </c:pt>
                <c:pt idx="11">
                  <c:v>37.5</c:v>
                </c:pt>
                <c:pt idx="12" formatCode="General">
                  <c:v>39</c:v>
                </c:pt>
                <c:pt idx="13" formatCode="General">
                  <c:v>51</c:v>
                </c:pt>
                <c:pt idx="15">
                  <c:v>42.434210526315788</c:v>
                </c:pt>
                <c:pt idx="16" formatCode="General">
                  <c:v>53</c:v>
                </c:pt>
                <c:pt idx="19">
                  <c:v>11.842105263157894</c:v>
                </c:pt>
                <c:pt idx="20" formatCode="General">
                  <c:v>26</c:v>
                </c:pt>
                <c:pt idx="21" formatCode="General">
                  <c:v>38</c:v>
                </c:pt>
              </c:numCache>
            </c:numRef>
          </c:val>
          <c:extLst>
            <c:ext xmlns:c16="http://schemas.microsoft.com/office/drawing/2014/chart" uri="{C3380CC4-5D6E-409C-BE32-E72D297353CC}">
              <c16:uniqueId val="{00000002-2B60-4C57-A4AE-E46216151830}"/>
            </c:ext>
          </c:extLst>
        </c:ser>
        <c:ser>
          <c:idx val="3"/>
          <c:order val="3"/>
          <c:tx>
            <c:strRef>
              <c:f>Sheet1!$E$1</c:f>
              <c:strCache>
                <c:ptCount val="1"/>
                <c:pt idx="0">
                  <c:v>Grūti pateikt</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22"/>
                <c:pt idx="0">
                  <c:v>Kultūras pasākumu pieejamība (tostarp informācija)</c:v>
                </c:pt>
                <c:pt idx="1">
                  <c:v>2024</c:v>
                </c:pt>
                <c:pt idx="2">
                  <c:v>2020</c:v>
                </c:pt>
                <c:pt idx="3">
                  <c:v>2014</c:v>
                </c:pt>
                <c:pt idx="4">
                  <c:v>Televīzijas programmu pieejamība – </c:v>
                </c:pt>
                <c:pt idx="5">
                  <c:v>ir subtitri, surdotulkojums u.c.</c:v>
                </c:pt>
                <c:pt idx="6">
                  <c:v>2024</c:v>
                </c:pt>
                <c:pt idx="7">
                  <c:v>2020</c:v>
                </c:pt>
                <c:pt idx="8">
                  <c:v>2014</c:v>
                </c:pt>
                <c:pt idx="9">
                  <c:v>Informācijas pieejamība par valsts </c:v>
                </c:pt>
                <c:pt idx="10">
                  <c:v>un pašvaldību sniegtajiem pakalpojumiem</c:v>
                </c:pt>
                <c:pt idx="11">
                  <c:v>2024</c:v>
                </c:pt>
                <c:pt idx="12">
                  <c:v>2020</c:v>
                </c:pt>
                <c:pt idx="13">
                  <c:v>2014</c:v>
                </c:pt>
                <c:pt idx="14">
                  <c:v>Sadarbība ar valsts un pašvaldību institūcijām </c:v>
                </c:pt>
                <c:pt idx="15">
                  <c:v>2024</c:v>
                </c:pt>
                <c:pt idx="16">
                  <c:v>2020</c:v>
                </c:pt>
                <c:pt idx="17">
                  <c:v>2014</c:v>
                </c:pt>
                <c:pt idx="18">
                  <c:v>Mūžizglītības un interešu izglītības pieejamība</c:v>
                </c:pt>
                <c:pt idx="19">
                  <c:v>2024</c:v>
                </c:pt>
                <c:pt idx="20">
                  <c:v>2020</c:v>
                </c:pt>
                <c:pt idx="21">
                  <c:v>2014</c:v>
                </c:pt>
              </c:strCache>
            </c:strRef>
          </c:cat>
          <c:val>
            <c:numRef>
              <c:f>Sheet1!$E$2:$E$23</c:f>
              <c:numCache>
                <c:formatCode>0</c:formatCode>
                <c:ptCount val="22"/>
                <c:pt idx="1">
                  <c:v>12.171052631578947</c:v>
                </c:pt>
                <c:pt idx="2" formatCode="General">
                  <c:v>10</c:v>
                </c:pt>
                <c:pt idx="3" formatCode="General">
                  <c:v>16</c:v>
                </c:pt>
                <c:pt idx="6">
                  <c:v>8.8815789473684212</c:v>
                </c:pt>
                <c:pt idx="7" formatCode="General">
                  <c:v>22</c:v>
                </c:pt>
                <c:pt idx="8" formatCode="General">
                  <c:v>20</c:v>
                </c:pt>
                <c:pt idx="11">
                  <c:v>11.842105263157894</c:v>
                </c:pt>
                <c:pt idx="12" formatCode="General">
                  <c:v>15</c:v>
                </c:pt>
                <c:pt idx="13" formatCode="General">
                  <c:v>13</c:v>
                </c:pt>
                <c:pt idx="15">
                  <c:v>11.513157894736842</c:v>
                </c:pt>
                <c:pt idx="16" formatCode="General">
                  <c:v>11</c:v>
                </c:pt>
                <c:pt idx="19">
                  <c:v>9.8684210526315788</c:v>
                </c:pt>
                <c:pt idx="20" formatCode="General">
                  <c:v>16</c:v>
                </c:pt>
                <c:pt idx="21" formatCode="General">
                  <c:v>35</c:v>
                </c:pt>
              </c:numCache>
            </c:numRef>
          </c:val>
          <c:extLst>
            <c:ext xmlns:c16="http://schemas.microsoft.com/office/drawing/2014/chart" uri="{C3380CC4-5D6E-409C-BE32-E72D297353CC}">
              <c16:uniqueId val="{00000003-2B60-4C57-A4AE-E46216151830}"/>
            </c:ext>
          </c:extLst>
        </c:ser>
        <c:ser>
          <c:idx val="4"/>
          <c:order val="4"/>
          <c:tx>
            <c:strRef>
              <c:f>Sheet1!$F$1</c:f>
              <c:strCache>
                <c:ptCount val="1"/>
                <c:pt idx="0">
                  <c:v>Nav izmantots</c:v>
                </c:pt>
              </c:strCache>
            </c:strRef>
          </c:tx>
          <c:spPr>
            <a:solidFill>
              <a:srgbClr val="FFC000"/>
            </a:solidFill>
            <a:ln>
              <a:solidFill>
                <a:schemeClr val="bg1"/>
              </a:solidFill>
            </a:ln>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22"/>
                <c:pt idx="0">
                  <c:v>Kultūras pasākumu pieejamība (tostarp informācija)</c:v>
                </c:pt>
                <c:pt idx="1">
                  <c:v>2024</c:v>
                </c:pt>
                <c:pt idx="2">
                  <c:v>2020</c:v>
                </c:pt>
                <c:pt idx="3">
                  <c:v>2014</c:v>
                </c:pt>
                <c:pt idx="4">
                  <c:v>Televīzijas programmu pieejamība – </c:v>
                </c:pt>
                <c:pt idx="5">
                  <c:v>ir subtitri, surdotulkojums u.c.</c:v>
                </c:pt>
                <c:pt idx="6">
                  <c:v>2024</c:v>
                </c:pt>
                <c:pt idx="7">
                  <c:v>2020</c:v>
                </c:pt>
                <c:pt idx="8">
                  <c:v>2014</c:v>
                </c:pt>
                <c:pt idx="9">
                  <c:v>Informācijas pieejamība par valsts </c:v>
                </c:pt>
                <c:pt idx="10">
                  <c:v>un pašvaldību sniegtajiem pakalpojumiem</c:v>
                </c:pt>
                <c:pt idx="11">
                  <c:v>2024</c:v>
                </c:pt>
                <c:pt idx="12">
                  <c:v>2020</c:v>
                </c:pt>
                <c:pt idx="13">
                  <c:v>2014</c:v>
                </c:pt>
                <c:pt idx="14">
                  <c:v>Sadarbība ar valsts un pašvaldību institūcijām </c:v>
                </c:pt>
                <c:pt idx="15">
                  <c:v>2024</c:v>
                </c:pt>
                <c:pt idx="16">
                  <c:v>2020</c:v>
                </c:pt>
                <c:pt idx="17">
                  <c:v>2014</c:v>
                </c:pt>
                <c:pt idx="18">
                  <c:v>Mūžizglītības un interešu izglītības pieejamība</c:v>
                </c:pt>
                <c:pt idx="19">
                  <c:v>2024</c:v>
                </c:pt>
                <c:pt idx="20">
                  <c:v>2020</c:v>
                </c:pt>
                <c:pt idx="21">
                  <c:v>2014</c:v>
                </c:pt>
              </c:strCache>
            </c:strRef>
          </c:cat>
          <c:val>
            <c:numRef>
              <c:f>Sheet1!$F$2:$F$23</c:f>
              <c:numCache>
                <c:formatCode>0</c:formatCode>
                <c:ptCount val="22"/>
                <c:pt idx="1">
                  <c:v>20.065789473684212</c:v>
                </c:pt>
                <c:pt idx="2" formatCode="General">
                  <c:v>10</c:v>
                </c:pt>
                <c:pt idx="6">
                  <c:v>37.828947368421048</c:v>
                </c:pt>
                <c:pt idx="7" formatCode="General">
                  <c:v>32</c:v>
                </c:pt>
                <c:pt idx="11">
                  <c:v>25.986842105263158</c:v>
                </c:pt>
                <c:pt idx="12" formatCode="General">
                  <c:v>14</c:v>
                </c:pt>
                <c:pt idx="15">
                  <c:v>22.039473684210524</c:v>
                </c:pt>
                <c:pt idx="16" formatCode="General">
                  <c:v>8</c:v>
                </c:pt>
                <c:pt idx="19">
                  <c:v>60.19736842105263</c:v>
                </c:pt>
                <c:pt idx="20" formatCode="General">
                  <c:v>36</c:v>
                </c:pt>
              </c:numCache>
            </c:numRef>
          </c:val>
          <c:extLst>
            <c:ext xmlns:c16="http://schemas.microsoft.com/office/drawing/2014/chart" uri="{C3380CC4-5D6E-409C-BE32-E72D297353CC}">
              <c16:uniqueId val="{00000004-2B60-4C57-A4AE-E46216151830}"/>
            </c:ext>
          </c:extLst>
        </c:ser>
        <c:dLbls>
          <c:dLblPos val="ctr"/>
          <c:showLegendKey val="0"/>
          <c:showVal val="1"/>
          <c:showCatName val="0"/>
          <c:showSerName val="0"/>
          <c:showPercent val="0"/>
          <c:showBubbleSize val="0"/>
        </c:dLbls>
        <c:gapWidth val="30"/>
        <c:overlap val="100"/>
        <c:axId val="8669104"/>
        <c:axId val="8662576"/>
      </c:barChart>
      <c:catAx>
        <c:axId val="8669104"/>
        <c:scaling>
          <c:orientation val="maxMin"/>
        </c:scaling>
        <c:delete val="0"/>
        <c:axPos val="l"/>
        <c:numFmt formatCode="General" sourceLinked="1"/>
        <c:majorTickMark val="out"/>
        <c:minorTickMark val="none"/>
        <c:tickLblPos val="nextTo"/>
        <c:txPr>
          <a:bodyPr/>
          <a:lstStyle/>
          <a:p>
            <a:pPr>
              <a:defRPr>
                <a:solidFill>
                  <a:schemeClr val="tx1"/>
                </a:solidFill>
              </a:defRPr>
            </a:pPr>
            <a:endParaRPr lang="lv-LV"/>
          </a:p>
        </c:txPr>
        <c:crossAx val="8662576"/>
        <c:crosses val="autoZero"/>
        <c:auto val="1"/>
        <c:lblAlgn val="ctr"/>
        <c:lblOffset val="100"/>
        <c:noMultiLvlLbl val="0"/>
      </c:catAx>
      <c:valAx>
        <c:axId val="8662576"/>
        <c:scaling>
          <c:orientation val="minMax"/>
          <c:max val="100"/>
          <c:min val="0"/>
        </c:scaling>
        <c:delete val="1"/>
        <c:axPos val="t"/>
        <c:numFmt formatCode="0\%" sourceLinked="0"/>
        <c:majorTickMark val="out"/>
        <c:minorTickMark val="none"/>
        <c:tickLblPos val="nextTo"/>
        <c:crossAx val="8669104"/>
        <c:crosses val="autoZero"/>
        <c:crossBetween val="between"/>
      </c:valAx>
    </c:plotArea>
    <c:legend>
      <c:legendPos val="r"/>
      <c:layout>
        <c:manualLayout>
          <c:xMode val="edge"/>
          <c:yMode val="edge"/>
          <c:x val="0.42927180957055538"/>
          <c:y val="1.5113992279117174E-2"/>
          <c:w val="0.54480580723030825"/>
          <c:h val="7.4414286127391246E-2"/>
        </c:manualLayout>
      </c:layout>
      <c:overlay val="0"/>
      <c:spPr>
        <a:ln>
          <a:solidFill>
            <a:schemeClr val="bg1"/>
          </a:solidFill>
        </a:ln>
      </c:spPr>
      <c:txPr>
        <a:bodyPr/>
        <a:lstStyle/>
        <a:p>
          <a:pPr>
            <a:defRPr sz="1200">
              <a:solidFill>
                <a:schemeClr val="tx1"/>
              </a:solidFill>
            </a:defRPr>
          </a:pPr>
          <a:endParaRPr lang="lv-LV"/>
        </a:p>
      </c:txPr>
    </c:legend>
    <c:plotVisOnly val="1"/>
    <c:dispBlanksAs val="gap"/>
    <c:showDLblsOverMax val="0"/>
  </c:chart>
  <c:txPr>
    <a:bodyPr/>
    <a:lstStyle/>
    <a:p>
      <a:pPr>
        <a:defRPr sz="1100">
          <a:solidFill>
            <a:schemeClr val="bg1"/>
          </a:solidFill>
        </a:defRPr>
      </a:pPr>
      <a:endParaRPr lang="lv-LV"/>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933260089307206"/>
          <c:y val="5.5926386327197118E-2"/>
          <c:w val="0.39066739910692794"/>
          <c:h val="0.92961736860698707"/>
        </c:manualLayout>
      </c:layout>
      <c:barChart>
        <c:barDir val="bar"/>
        <c:grouping val="stacked"/>
        <c:varyColors val="0"/>
        <c:ser>
          <c:idx val="0"/>
          <c:order val="0"/>
          <c:tx>
            <c:strRef>
              <c:f>Sheet1!$B$1</c:f>
              <c:strCache>
                <c:ptCount val="1"/>
                <c:pt idx="0">
                  <c:v>Uzlabojusies</c:v>
                </c:pt>
              </c:strCache>
            </c:strRef>
          </c:tx>
          <c:spPr>
            <a:solidFill>
              <a:srgbClr val="156082"/>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Sheet1!$A$2:$A$22</c:f>
              <c:strCache>
                <c:ptCount val="21"/>
                <c:pt idx="0">
                  <c:v>Sakaru un tehnoloģiju (t.sk., interneta </c:v>
                </c:pt>
                <c:pt idx="1">
                  <c:v>resursu un mājas lapu) pakalpojumu pieejamība</c:v>
                </c:pt>
                <c:pt idx="2">
                  <c:v>2024</c:v>
                </c:pt>
                <c:pt idx="3">
                  <c:v>2020</c:v>
                </c:pt>
                <c:pt idx="4">
                  <c:v>2014</c:v>
                </c:pt>
                <c:pt idx="5">
                  <c:v>Sabiedriskā transporta pieejamība</c:v>
                </c:pt>
                <c:pt idx="6">
                  <c:v>2024</c:v>
                </c:pt>
                <c:pt idx="7">
                  <c:v>2020</c:v>
                </c:pt>
                <c:pt idx="8">
                  <c:v>2014</c:v>
                </c:pt>
                <c:pt idx="9">
                  <c:v>Vides pieejamība (valsts un pašvaldību ēkās)</c:v>
                </c:pt>
                <c:pt idx="10">
                  <c:v>2024</c:v>
                </c:pt>
                <c:pt idx="11">
                  <c:v>2020</c:v>
                </c:pt>
                <c:pt idx="12">
                  <c:v>2014</c:v>
                </c:pt>
                <c:pt idx="13">
                  <c:v>Sabiedriskā transporta pieturvietu pieejamība</c:v>
                </c:pt>
                <c:pt idx="14">
                  <c:v>2024</c:v>
                </c:pt>
                <c:pt idx="15">
                  <c:v>2020</c:v>
                </c:pt>
                <c:pt idx="16">
                  <c:v>2014</c:v>
                </c:pt>
                <c:pt idx="17">
                  <c:v>Latvijas tūrisma objektu/ apskates vietu pieejamība</c:v>
                </c:pt>
                <c:pt idx="18">
                  <c:v>2024</c:v>
                </c:pt>
                <c:pt idx="19">
                  <c:v>2020</c:v>
                </c:pt>
                <c:pt idx="20">
                  <c:v>2014</c:v>
                </c:pt>
              </c:strCache>
            </c:strRef>
          </c:cat>
          <c:val>
            <c:numRef>
              <c:f>Sheet1!$B$2:$B$22</c:f>
              <c:numCache>
                <c:formatCode>General</c:formatCode>
                <c:ptCount val="21"/>
                <c:pt idx="2" formatCode="0">
                  <c:v>38.815789473684212</c:v>
                </c:pt>
                <c:pt idx="3">
                  <c:v>44</c:v>
                </c:pt>
                <c:pt idx="4">
                  <c:v>59</c:v>
                </c:pt>
                <c:pt idx="6" formatCode="0">
                  <c:v>31.907894736842106</c:v>
                </c:pt>
                <c:pt idx="7">
                  <c:v>25</c:v>
                </c:pt>
                <c:pt idx="8">
                  <c:v>29</c:v>
                </c:pt>
                <c:pt idx="10" formatCode="0">
                  <c:v>27.631578947368425</c:v>
                </c:pt>
                <c:pt idx="11">
                  <c:v>30</c:v>
                </c:pt>
                <c:pt idx="12">
                  <c:v>28</c:v>
                </c:pt>
                <c:pt idx="14" formatCode="0">
                  <c:v>27.631578947368425</c:v>
                </c:pt>
                <c:pt idx="15">
                  <c:v>17</c:v>
                </c:pt>
                <c:pt idx="18" formatCode="0">
                  <c:v>24.671052631578945</c:v>
                </c:pt>
                <c:pt idx="19">
                  <c:v>31</c:v>
                </c:pt>
                <c:pt idx="20">
                  <c:v>25</c:v>
                </c:pt>
              </c:numCache>
            </c:numRef>
          </c:val>
          <c:extLst>
            <c:ext xmlns:c16="http://schemas.microsoft.com/office/drawing/2014/chart" uri="{C3380CC4-5D6E-409C-BE32-E72D297353CC}">
              <c16:uniqueId val="{00000000-64CB-4A4A-9A3B-69BA9B4DD635}"/>
            </c:ext>
          </c:extLst>
        </c:ser>
        <c:ser>
          <c:idx val="1"/>
          <c:order val="1"/>
          <c:tx>
            <c:strRef>
              <c:f>Sheet1!$C$1</c:f>
              <c:strCache>
                <c:ptCount val="1"/>
                <c:pt idx="0">
                  <c:v>Pasliktinājusies</c:v>
                </c:pt>
              </c:strCache>
            </c:strRef>
          </c:tx>
          <c:spPr>
            <a:solidFill>
              <a:schemeClr val="accent5"/>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Sheet1!$A$2:$A$22</c:f>
              <c:strCache>
                <c:ptCount val="21"/>
                <c:pt idx="0">
                  <c:v>Sakaru un tehnoloģiju (t.sk., interneta </c:v>
                </c:pt>
                <c:pt idx="1">
                  <c:v>resursu un mājas lapu) pakalpojumu pieejamība</c:v>
                </c:pt>
                <c:pt idx="2">
                  <c:v>2024</c:v>
                </c:pt>
                <c:pt idx="3">
                  <c:v>2020</c:v>
                </c:pt>
                <c:pt idx="4">
                  <c:v>2014</c:v>
                </c:pt>
                <c:pt idx="5">
                  <c:v>Sabiedriskā transporta pieejamība</c:v>
                </c:pt>
                <c:pt idx="6">
                  <c:v>2024</c:v>
                </c:pt>
                <c:pt idx="7">
                  <c:v>2020</c:v>
                </c:pt>
                <c:pt idx="8">
                  <c:v>2014</c:v>
                </c:pt>
                <c:pt idx="9">
                  <c:v>Vides pieejamība (valsts un pašvaldību ēkās)</c:v>
                </c:pt>
                <c:pt idx="10">
                  <c:v>2024</c:v>
                </c:pt>
                <c:pt idx="11">
                  <c:v>2020</c:v>
                </c:pt>
                <c:pt idx="12">
                  <c:v>2014</c:v>
                </c:pt>
                <c:pt idx="13">
                  <c:v>Sabiedriskā transporta pieturvietu pieejamība</c:v>
                </c:pt>
                <c:pt idx="14">
                  <c:v>2024</c:v>
                </c:pt>
                <c:pt idx="15">
                  <c:v>2020</c:v>
                </c:pt>
                <c:pt idx="16">
                  <c:v>2014</c:v>
                </c:pt>
                <c:pt idx="17">
                  <c:v>Latvijas tūrisma objektu/ apskates vietu pieejamība</c:v>
                </c:pt>
                <c:pt idx="18">
                  <c:v>2024</c:v>
                </c:pt>
                <c:pt idx="19">
                  <c:v>2020</c:v>
                </c:pt>
                <c:pt idx="20">
                  <c:v>2014</c:v>
                </c:pt>
              </c:strCache>
            </c:strRef>
          </c:cat>
          <c:val>
            <c:numRef>
              <c:f>Sheet1!$C$2:$C$22</c:f>
              <c:numCache>
                <c:formatCode>General</c:formatCode>
                <c:ptCount val="21"/>
                <c:pt idx="2" formatCode="0">
                  <c:v>1.9736842105263157</c:v>
                </c:pt>
                <c:pt idx="3">
                  <c:v>3</c:v>
                </c:pt>
                <c:pt idx="4">
                  <c:v>4</c:v>
                </c:pt>
                <c:pt idx="6" formatCode="0">
                  <c:v>7.5657894736842106</c:v>
                </c:pt>
                <c:pt idx="7">
                  <c:v>11</c:v>
                </c:pt>
                <c:pt idx="8">
                  <c:v>15</c:v>
                </c:pt>
                <c:pt idx="10" formatCode="0">
                  <c:v>3.6184210526315792</c:v>
                </c:pt>
                <c:pt idx="11">
                  <c:v>5</c:v>
                </c:pt>
                <c:pt idx="12">
                  <c:v>9</c:v>
                </c:pt>
                <c:pt idx="14" formatCode="0">
                  <c:v>6.5789473684210522</c:v>
                </c:pt>
                <c:pt idx="15">
                  <c:v>9</c:v>
                </c:pt>
                <c:pt idx="18" formatCode="0">
                  <c:v>1.6447368421052631</c:v>
                </c:pt>
                <c:pt idx="19">
                  <c:v>4</c:v>
                </c:pt>
                <c:pt idx="20">
                  <c:v>7</c:v>
                </c:pt>
              </c:numCache>
            </c:numRef>
          </c:val>
          <c:extLst>
            <c:ext xmlns:c16="http://schemas.microsoft.com/office/drawing/2014/chart" uri="{C3380CC4-5D6E-409C-BE32-E72D297353CC}">
              <c16:uniqueId val="{00000001-64CB-4A4A-9A3B-69BA9B4DD635}"/>
            </c:ext>
          </c:extLst>
        </c:ser>
        <c:ser>
          <c:idx val="2"/>
          <c:order val="2"/>
          <c:tx>
            <c:strRef>
              <c:f>Sheet1!$D$1</c:f>
              <c:strCache>
                <c:ptCount val="1"/>
                <c:pt idx="0">
                  <c:v>Nav mainījusies</c:v>
                </c:pt>
              </c:strCache>
            </c:strRef>
          </c:tx>
          <c:spPr>
            <a:solidFill>
              <a:srgbClr val="5ECA94"/>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Sakaru un tehnoloģiju (t.sk., interneta </c:v>
                </c:pt>
                <c:pt idx="1">
                  <c:v>resursu un mājas lapu) pakalpojumu pieejamība</c:v>
                </c:pt>
                <c:pt idx="2">
                  <c:v>2024</c:v>
                </c:pt>
                <c:pt idx="3">
                  <c:v>2020</c:v>
                </c:pt>
                <c:pt idx="4">
                  <c:v>2014</c:v>
                </c:pt>
                <c:pt idx="5">
                  <c:v>Sabiedriskā transporta pieejamība</c:v>
                </c:pt>
                <c:pt idx="6">
                  <c:v>2024</c:v>
                </c:pt>
                <c:pt idx="7">
                  <c:v>2020</c:v>
                </c:pt>
                <c:pt idx="8">
                  <c:v>2014</c:v>
                </c:pt>
                <c:pt idx="9">
                  <c:v>Vides pieejamība (valsts un pašvaldību ēkās)</c:v>
                </c:pt>
                <c:pt idx="10">
                  <c:v>2024</c:v>
                </c:pt>
                <c:pt idx="11">
                  <c:v>2020</c:v>
                </c:pt>
                <c:pt idx="12">
                  <c:v>2014</c:v>
                </c:pt>
                <c:pt idx="13">
                  <c:v>Sabiedriskā transporta pieturvietu pieejamība</c:v>
                </c:pt>
                <c:pt idx="14">
                  <c:v>2024</c:v>
                </c:pt>
                <c:pt idx="15">
                  <c:v>2020</c:v>
                </c:pt>
                <c:pt idx="16">
                  <c:v>2014</c:v>
                </c:pt>
                <c:pt idx="17">
                  <c:v>Latvijas tūrisma objektu/ apskates vietu pieejamība</c:v>
                </c:pt>
                <c:pt idx="18">
                  <c:v>2024</c:v>
                </c:pt>
                <c:pt idx="19">
                  <c:v>2020</c:v>
                </c:pt>
                <c:pt idx="20">
                  <c:v>2014</c:v>
                </c:pt>
              </c:strCache>
            </c:strRef>
          </c:cat>
          <c:val>
            <c:numRef>
              <c:f>Sheet1!$D$2:$D$22</c:f>
              <c:numCache>
                <c:formatCode>General</c:formatCode>
                <c:ptCount val="21"/>
                <c:pt idx="2" formatCode="0">
                  <c:v>33.55263157894737</c:v>
                </c:pt>
                <c:pt idx="3">
                  <c:v>35</c:v>
                </c:pt>
                <c:pt idx="4">
                  <c:v>29</c:v>
                </c:pt>
                <c:pt idx="6" formatCode="0">
                  <c:v>38.486842105263158</c:v>
                </c:pt>
                <c:pt idx="7">
                  <c:v>44</c:v>
                </c:pt>
                <c:pt idx="8">
                  <c:v>44</c:v>
                </c:pt>
                <c:pt idx="10" formatCode="0">
                  <c:v>38.15789473684211</c:v>
                </c:pt>
                <c:pt idx="11">
                  <c:v>45</c:v>
                </c:pt>
                <c:pt idx="12">
                  <c:v>50</c:v>
                </c:pt>
                <c:pt idx="14" formatCode="0">
                  <c:v>41.776315789473685</c:v>
                </c:pt>
                <c:pt idx="15">
                  <c:v>52</c:v>
                </c:pt>
                <c:pt idx="18" formatCode="0">
                  <c:v>29.276315789473685</c:v>
                </c:pt>
                <c:pt idx="19">
                  <c:v>38</c:v>
                </c:pt>
                <c:pt idx="20">
                  <c:v>39</c:v>
                </c:pt>
              </c:numCache>
            </c:numRef>
          </c:val>
          <c:extLst>
            <c:ext xmlns:c16="http://schemas.microsoft.com/office/drawing/2014/chart" uri="{C3380CC4-5D6E-409C-BE32-E72D297353CC}">
              <c16:uniqueId val="{00000002-64CB-4A4A-9A3B-69BA9B4DD635}"/>
            </c:ext>
          </c:extLst>
        </c:ser>
        <c:ser>
          <c:idx val="3"/>
          <c:order val="3"/>
          <c:tx>
            <c:strRef>
              <c:f>Sheet1!$E$1</c:f>
              <c:strCache>
                <c:ptCount val="1"/>
                <c:pt idx="0">
                  <c:v>Grūti pateikt</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Sheet1!$A$2:$A$22</c:f>
              <c:strCache>
                <c:ptCount val="21"/>
                <c:pt idx="0">
                  <c:v>Sakaru un tehnoloģiju (t.sk., interneta </c:v>
                </c:pt>
                <c:pt idx="1">
                  <c:v>resursu un mājas lapu) pakalpojumu pieejamība</c:v>
                </c:pt>
                <c:pt idx="2">
                  <c:v>2024</c:v>
                </c:pt>
                <c:pt idx="3">
                  <c:v>2020</c:v>
                </c:pt>
                <c:pt idx="4">
                  <c:v>2014</c:v>
                </c:pt>
                <c:pt idx="5">
                  <c:v>Sabiedriskā transporta pieejamība</c:v>
                </c:pt>
                <c:pt idx="6">
                  <c:v>2024</c:v>
                </c:pt>
                <c:pt idx="7">
                  <c:v>2020</c:v>
                </c:pt>
                <c:pt idx="8">
                  <c:v>2014</c:v>
                </c:pt>
                <c:pt idx="9">
                  <c:v>Vides pieejamība (valsts un pašvaldību ēkās)</c:v>
                </c:pt>
                <c:pt idx="10">
                  <c:v>2024</c:v>
                </c:pt>
                <c:pt idx="11">
                  <c:v>2020</c:v>
                </c:pt>
                <c:pt idx="12">
                  <c:v>2014</c:v>
                </c:pt>
                <c:pt idx="13">
                  <c:v>Sabiedriskā transporta pieturvietu pieejamība</c:v>
                </c:pt>
                <c:pt idx="14">
                  <c:v>2024</c:v>
                </c:pt>
                <c:pt idx="15">
                  <c:v>2020</c:v>
                </c:pt>
                <c:pt idx="16">
                  <c:v>2014</c:v>
                </c:pt>
                <c:pt idx="17">
                  <c:v>Latvijas tūrisma objektu/ apskates vietu pieejamība</c:v>
                </c:pt>
                <c:pt idx="18">
                  <c:v>2024</c:v>
                </c:pt>
                <c:pt idx="19">
                  <c:v>2020</c:v>
                </c:pt>
                <c:pt idx="20">
                  <c:v>2014</c:v>
                </c:pt>
              </c:strCache>
            </c:strRef>
          </c:cat>
          <c:val>
            <c:numRef>
              <c:f>Sheet1!$E$2:$E$22</c:f>
              <c:numCache>
                <c:formatCode>General</c:formatCode>
                <c:ptCount val="21"/>
                <c:pt idx="2" formatCode="0">
                  <c:v>7.8947368421052628</c:v>
                </c:pt>
                <c:pt idx="3">
                  <c:v>11</c:v>
                </c:pt>
                <c:pt idx="4">
                  <c:v>9</c:v>
                </c:pt>
                <c:pt idx="6" formatCode="0">
                  <c:v>7.8947368421052628</c:v>
                </c:pt>
                <c:pt idx="7">
                  <c:v>7</c:v>
                </c:pt>
                <c:pt idx="8">
                  <c:v>12</c:v>
                </c:pt>
                <c:pt idx="10" formatCode="0">
                  <c:v>14.144736842105262</c:v>
                </c:pt>
                <c:pt idx="11">
                  <c:v>12</c:v>
                </c:pt>
                <c:pt idx="12">
                  <c:v>13</c:v>
                </c:pt>
                <c:pt idx="14" formatCode="0">
                  <c:v>6.9078947368421062</c:v>
                </c:pt>
                <c:pt idx="15">
                  <c:v>10</c:v>
                </c:pt>
                <c:pt idx="18" formatCode="0">
                  <c:v>15.131578947368421</c:v>
                </c:pt>
                <c:pt idx="19">
                  <c:v>14</c:v>
                </c:pt>
                <c:pt idx="20">
                  <c:v>29</c:v>
                </c:pt>
              </c:numCache>
            </c:numRef>
          </c:val>
          <c:extLst>
            <c:ext xmlns:c16="http://schemas.microsoft.com/office/drawing/2014/chart" uri="{C3380CC4-5D6E-409C-BE32-E72D297353CC}">
              <c16:uniqueId val="{00000003-64CB-4A4A-9A3B-69BA9B4DD635}"/>
            </c:ext>
          </c:extLst>
        </c:ser>
        <c:ser>
          <c:idx val="4"/>
          <c:order val="4"/>
          <c:tx>
            <c:strRef>
              <c:f>Sheet1!$F$1</c:f>
              <c:strCache>
                <c:ptCount val="1"/>
                <c:pt idx="0">
                  <c:v>Nav izmantots</c:v>
                </c:pt>
              </c:strCache>
            </c:strRef>
          </c:tx>
          <c:spPr>
            <a:solidFill>
              <a:srgbClr val="FFC000"/>
            </a:solidFill>
            <a:ln>
              <a:solidFill>
                <a:schemeClr val="bg1"/>
              </a:solidFill>
            </a:ln>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Sheet1!$A$2:$A$22</c:f>
              <c:strCache>
                <c:ptCount val="21"/>
                <c:pt idx="0">
                  <c:v>Sakaru un tehnoloģiju (t.sk., interneta </c:v>
                </c:pt>
                <c:pt idx="1">
                  <c:v>resursu un mājas lapu) pakalpojumu pieejamība</c:v>
                </c:pt>
                <c:pt idx="2">
                  <c:v>2024</c:v>
                </c:pt>
                <c:pt idx="3">
                  <c:v>2020</c:v>
                </c:pt>
                <c:pt idx="4">
                  <c:v>2014</c:v>
                </c:pt>
                <c:pt idx="5">
                  <c:v>Sabiedriskā transporta pieejamība</c:v>
                </c:pt>
                <c:pt idx="6">
                  <c:v>2024</c:v>
                </c:pt>
                <c:pt idx="7">
                  <c:v>2020</c:v>
                </c:pt>
                <c:pt idx="8">
                  <c:v>2014</c:v>
                </c:pt>
                <c:pt idx="9">
                  <c:v>Vides pieejamība (valsts un pašvaldību ēkās)</c:v>
                </c:pt>
                <c:pt idx="10">
                  <c:v>2024</c:v>
                </c:pt>
                <c:pt idx="11">
                  <c:v>2020</c:v>
                </c:pt>
                <c:pt idx="12">
                  <c:v>2014</c:v>
                </c:pt>
                <c:pt idx="13">
                  <c:v>Sabiedriskā transporta pieturvietu pieejamība</c:v>
                </c:pt>
                <c:pt idx="14">
                  <c:v>2024</c:v>
                </c:pt>
                <c:pt idx="15">
                  <c:v>2020</c:v>
                </c:pt>
                <c:pt idx="16">
                  <c:v>2014</c:v>
                </c:pt>
                <c:pt idx="17">
                  <c:v>Latvijas tūrisma objektu/ apskates vietu pieejamība</c:v>
                </c:pt>
                <c:pt idx="18">
                  <c:v>2024</c:v>
                </c:pt>
                <c:pt idx="19">
                  <c:v>2020</c:v>
                </c:pt>
                <c:pt idx="20">
                  <c:v>2014</c:v>
                </c:pt>
              </c:strCache>
            </c:strRef>
          </c:cat>
          <c:val>
            <c:numRef>
              <c:f>Sheet1!$F$2:$F$22</c:f>
              <c:numCache>
                <c:formatCode>General</c:formatCode>
                <c:ptCount val="21"/>
                <c:pt idx="2" formatCode="0">
                  <c:v>17.763157894736842</c:v>
                </c:pt>
                <c:pt idx="3">
                  <c:v>7</c:v>
                </c:pt>
                <c:pt idx="6" formatCode="0">
                  <c:v>14.144736842105262</c:v>
                </c:pt>
                <c:pt idx="7">
                  <c:v>13</c:v>
                </c:pt>
                <c:pt idx="10" formatCode="0">
                  <c:v>16.447368421052634</c:v>
                </c:pt>
                <c:pt idx="11">
                  <c:v>9</c:v>
                </c:pt>
                <c:pt idx="14" formatCode="0">
                  <c:v>17.105263157894736</c:v>
                </c:pt>
                <c:pt idx="15">
                  <c:v>13</c:v>
                </c:pt>
                <c:pt idx="18" formatCode="0">
                  <c:v>29.276315789473685</c:v>
                </c:pt>
                <c:pt idx="19">
                  <c:v>14</c:v>
                </c:pt>
              </c:numCache>
            </c:numRef>
          </c:val>
          <c:extLst>
            <c:ext xmlns:c16="http://schemas.microsoft.com/office/drawing/2014/chart" uri="{C3380CC4-5D6E-409C-BE32-E72D297353CC}">
              <c16:uniqueId val="{00000004-64CB-4A4A-9A3B-69BA9B4DD635}"/>
            </c:ext>
          </c:extLst>
        </c:ser>
        <c:dLbls>
          <c:dLblPos val="ctr"/>
          <c:showLegendKey val="0"/>
          <c:showVal val="1"/>
          <c:showCatName val="0"/>
          <c:showSerName val="0"/>
          <c:showPercent val="0"/>
          <c:showBubbleSize val="0"/>
        </c:dLbls>
        <c:gapWidth val="30"/>
        <c:overlap val="100"/>
        <c:axId val="8666384"/>
        <c:axId val="8670192"/>
      </c:barChart>
      <c:catAx>
        <c:axId val="8666384"/>
        <c:scaling>
          <c:orientation val="maxMin"/>
        </c:scaling>
        <c:delete val="0"/>
        <c:axPos val="l"/>
        <c:numFmt formatCode="General" sourceLinked="1"/>
        <c:majorTickMark val="out"/>
        <c:minorTickMark val="none"/>
        <c:tickLblPos val="nextTo"/>
        <c:txPr>
          <a:bodyPr/>
          <a:lstStyle/>
          <a:p>
            <a:pPr>
              <a:defRPr>
                <a:solidFill>
                  <a:schemeClr val="tx1"/>
                </a:solidFill>
              </a:defRPr>
            </a:pPr>
            <a:endParaRPr lang="lv-LV"/>
          </a:p>
        </c:txPr>
        <c:crossAx val="8670192"/>
        <c:crosses val="autoZero"/>
        <c:auto val="1"/>
        <c:lblAlgn val="ctr"/>
        <c:lblOffset val="100"/>
        <c:noMultiLvlLbl val="0"/>
      </c:catAx>
      <c:valAx>
        <c:axId val="8670192"/>
        <c:scaling>
          <c:orientation val="minMax"/>
          <c:max val="100"/>
          <c:min val="0"/>
        </c:scaling>
        <c:delete val="1"/>
        <c:axPos val="t"/>
        <c:numFmt formatCode="0\%" sourceLinked="0"/>
        <c:majorTickMark val="out"/>
        <c:minorTickMark val="none"/>
        <c:tickLblPos val="nextTo"/>
        <c:crossAx val="8666384"/>
        <c:crosses val="autoZero"/>
        <c:crossBetween val="between"/>
      </c:valAx>
    </c:plotArea>
    <c:legend>
      <c:legendPos val="r"/>
      <c:layout>
        <c:manualLayout>
          <c:xMode val="edge"/>
          <c:yMode val="edge"/>
          <c:x val="0.48391353173690344"/>
          <c:y val="3.6393615381045827E-4"/>
          <c:w val="0.51251649706180136"/>
          <c:h val="3.6696568490482813E-2"/>
        </c:manualLayout>
      </c:layout>
      <c:overlay val="0"/>
      <c:spPr>
        <a:ln>
          <a:noFill/>
        </a:ln>
      </c:spPr>
      <c:txPr>
        <a:bodyPr/>
        <a:lstStyle/>
        <a:p>
          <a:pPr>
            <a:defRPr sz="1200">
              <a:solidFill>
                <a:schemeClr val="tx1"/>
              </a:solidFill>
            </a:defRPr>
          </a:pPr>
          <a:endParaRPr lang="lv-LV"/>
        </a:p>
      </c:txPr>
    </c:legend>
    <c:plotVisOnly val="1"/>
    <c:dispBlanksAs val="gap"/>
    <c:showDLblsOverMax val="0"/>
  </c:chart>
  <c:txPr>
    <a:bodyPr/>
    <a:lstStyle/>
    <a:p>
      <a:pPr>
        <a:defRPr sz="1100">
          <a:solidFill>
            <a:schemeClr val="bg1"/>
          </a:solidFill>
        </a:defRPr>
      </a:pPr>
      <a:endParaRPr lang="lv-LV"/>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84989234133999"/>
          <c:y val="0.10461171225020213"/>
          <c:w val="0.70501668527811767"/>
          <c:h val="0.88137383368772182"/>
        </c:manualLayout>
      </c:layout>
      <c:barChart>
        <c:barDir val="bar"/>
        <c:grouping val="stacked"/>
        <c:varyColors val="0"/>
        <c:ser>
          <c:idx val="2"/>
          <c:order val="0"/>
          <c:tx>
            <c:strRef>
              <c:f>Sheet1!$B$1</c:f>
              <c:strCache>
                <c:ptCount val="1"/>
                <c:pt idx="0">
                  <c:v>2024</c:v>
                </c:pt>
              </c:strCache>
            </c:strRef>
          </c:tx>
          <c:spPr>
            <a:solidFill>
              <a:srgbClr val="C04F15"/>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Piedalīšanās sabiedriskajās iniciatīvās</c:v>
                </c:pt>
                <c:pt idx="1">
                  <c:v>Ziņošana par nepilnībām</c:v>
                </c:pt>
                <c:pt idx="2">
                  <c:v>Sabiedriskās iniciatīvas organizēšana</c:v>
                </c:pt>
                <c:pt idx="3">
                  <c:v>Ziņošana par tiesību pārkāpumiem</c:v>
                </c:pt>
                <c:pt idx="4">
                  <c:v>Cita atbilde</c:v>
                </c:pt>
                <c:pt idx="5">
                  <c:v>Neko no minētā</c:v>
                </c:pt>
                <c:pt idx="6">
                  <c:v>Grūti pateikt</c:v>
                </c:pt>
              </c:strCache>
            </c:strRef>
          </c:cat>
          <c:val>
            <c:numRef>
              <c:f>Sheet1!$B$2:$B$8</c:f>
              <c:numCache>
                <c:formatCode>0</c:formatCode>
                <c:ptCount val="7"/>
                <c:pt idx="0">
                  <c:v>29.934210526315791</c:v>
                </c:pt>
                <c:pt idx="1">
                  <c:v>19.736842105263158</c:v>
                </c:pt>
                <c:pt idx="2">
                  <c:v>18.092105263157894</c:v>
                </c:pt>
                <c:pt idx="3">
                  <c:v>15.460526315789474</c:v>
                </c:pt>
                <c:pt idx="4">
                  <c:v>5.9210526315789469</c:v>
                </c:pt>
                <c:pt idx="5">
                  <c:v>32.236842105263158</c:v>
                </c:pt>
                <c:pt idx="6">
                  <c:v>15.131578947368421</c:v>
                </c:pt>
              </c:numCache>
            </c:numRef>
          </c:val>
          <c:extLst>
            <c:ext xmlns:c16="http://schemas.microsoft.com/office/drawing/2014/chart" uri="{C3380CC4-5D6E-409C-BE32-E72D297353CC}">
              <c16:uniqueId val="{00000000-D229-4B48-B912-4F6B19E8175A}"/>
            </c:ext>
          </c:extLst>
        </c:ser>
        <c:ser>
          <c:idx val="0"/>
          <c:order val="1"/>
          <c:tx>
            <c:strRef>
              <c:f>Sheet1!$C$1</c:f>
              <c:strCache>
                <c:ptCount val="1"/>
              </c:strCache>
            </c:strRef>
          </c:tx>
          <c:spPr>
            <a:noFill/>
          </c:spPr>
          <c:invertIfNegative val="0"/>
          <c:cat>
            <c:strRef>
              <c:f>Sheet1!$A$2:$A$8</c:f>
              <c:strCache>
                <c:ptCount val="7"/>
                <c:pt idx="0">
                  <c:v>Piedalīšanās sabiedriskajās iniciatīvās</c:v>
                </c:pt>
                <c:pt idx="1">
                  <c:v>Ziņošana par nepilnībām</c:v>
                </c:pt>
                <c:pt idx="2">
                  <c:v>Sabiedriskās iniciatīvas organizēšana</c:v>
                </c:pt>
                <c:pt idx="3">
                  <c:v>Ziņošana par tiesību pārkāpumiem</c:v>
                </c:pt>
                <c:pt idx="4">
                  <c:v>Cita atbilde</c:v>
                </c:pt>
                <c:pt idx="5">
                  <c:v>Neko no minētā</c:v>
                </c:pt>
                <c:pt idx="6">
                  <c:v>Grūti pateikt</c:v>
                </c:pt>
              </c:strCache>
            </c:strRef>
          </c:cat>
          <c:val>
            <c:numRef>
              <c:f>Sheet1!$C$2:$C$8</c:f>
              <c:numCache>
                <c:formatCode>0</c:formatCode>
                <c:ptCount val="7"/>
                <c:pt idx="0">
                  <c:v>7.3026315789473664</c:v>
                </c:pt>
                <c:pt idx="1">
                  <c:v>17.5</c:v>
                </c:pt>
                <c:pt idx="2">
                  <c:v>19.144736842105264</c:v>
                </c:pt>
                <c:pt idx="3">
                  <c:v>21.776315789473685</c:v>
                </c:pt>
                <c:pt idx="4">
                  <c:v>31.315789473684212</c:v>
                </c:pt>
                <c:pt idx="5">
                  <c:v>5</c:v>
                </c:pt>
                <c:pt idx="6">
                  <c:v>22.105263157894736</c:v>
                </c:pt>
              </c:numCache>
            </c:numRef>
          </c:val>
          <c:extLst>
            <c:ext xmlns:c16="http://schemas.microsoft.com/office/drawing/2014/chart" uri="{C3380CC4-5D6E-409C-BE32-E72D297353CC}">
              <c16:uniqueId val="{00000001-D229-4B48-B912-4F6B19E8175A}"/>
            </c:ext>
          </c:extLst>
        </c:ser>
        <c:ser>
          <c:idx val="10"/>
          <c:order val="2"/>
          <c:tx>
            <c:strRef>
              <c:f>Sheet1!$D$1</c:f>
              <c:strCache>
                <c:ptCount val="1"/>
                <c:pt idx="0">
                  <c:v>2014</c:v>
                </c:pt>
              </c:strCache>
            </c:strRef>
          </c:tx>
          <c:spPr>
            <a:solidFill>
              <a:srgbClr val="9CD5EF"/>
            </a:solidFill>
          </c:spPr>
          <c:invertIfNegative val="0"/>
          <c:dLbls>
            <c:spPr>
              <a:noFill/>
              <a:ln>
                <a:noFill/>
              </a:ln>
              <a:effectLst/>
            </c:spPr>
            <c:txPr>
              <a:bodyPr wrap="square" lIns="38100" tIns="19050" rIns="38100" bIns="19050" anchor="ctr">
                <a:spAutoFit/>
              </a:bodyPr>
              <a:lstStyle/>
              <a:p>
                <a:pPr>
                  <a:defRPr sz="12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Piedalīšanās sabiedriskajās iniciatīvās</c:v>
                </c:pt>
                <c:pt idx="1">
                  <c:v>Ziņošana par nepilnībām</c:v>
                </c:pt>
                <c:pt idx="2">
                  <c:v>Sabiedriskās iniciatīvas organizēšana</c:v>
                </c:pt>
                <c:pt idx="3">
                  <c:v>Ziņošana par tiesību pārkāpumiem</c:v>
                </c:pt>
                <c:pt idx="4">
                  <c:v>Cita atbilde</c:v>
                </c:pt>
                <c:pt idx="5">
                  <c:v>Neko no minētā</c:v>
                </c:pt>
                <c:pt idx="6">
                  <c:v>Grūti pateikt</c:v>
                </c:pt>
              </c:strCache>
            </c:strRef>
          </c:cat>
          <c:val>
            <c:numRef>
              <c:f>Sheet1!$D$2:$D$8</c:f>
              <c:numCache>
                <c:formatCode>General</c:formatCode>
                <c:ptCount val="7"/>
                <c:pt idx="0">
                  <c:v>44</c:v>
                </c:pt>
                <c:pt idx="1">
                  <c:v>26</c:v>
                </c:pt>
                <c:pt idx="2">
                  <c:v>24</c:v>
                </c:pt>
                <c:pt idx="3">
                  <c:v>30</c:v>
                </c:pt>
                <c:pt idx="4">
                  <c:v>6</c:v>
                </c:pt>
                <c:pt idx="5">
                  <c:v>7</c:v>
                </c:pt>
                <c:pt idx="6">
                  <c:v>21</c:v>
                </c:pt>
              </c:numCache>
            </c:numRef>
          </c:val>
          <c:extLst>
            <c:ext xmlns:c16="http://schemas.microsoft.com/office/drawing/2014/chart" uri="{C3380CC4-5D6E-409C-BE32-E72D297353CC}">
              <c16:uniqueId val="{00000002-D229-4B48-B912-4F6B19E8175A}"/>
            </c:ext>
          </c:extLst>
        </c:ser>
        <c:dLbls>
          <c:showLegendKey val="0"/>
          <c:showVal val="0"/>
          <c:showCatName val="0"/>
          <c:showSerName val="0"/>
          <c:showPercent val="0"/>
          <c:showBubbleSize val="0"/>
        </c:dLbls>
        <c:gapWidth val="50"/>
        <c:overlap val="100"/>
        <c:axId val="8664208"/>
        <c:axId val="8664752"/>
      </c:barChart>
      <c:catAx>
        <c:axId val="8664208"/>
        <c:scaling>
          <c:orientation val="maxMin"/>
        </c:scaling>
        <c:delete val="0"/>
        <c:axPos val="l"/>
        <c:majorGridlines/>
        <c:numFmt formatCode="General" sourceLinked="1"/>
        <c:majorTickMark val="out"/>
        <c:minorTickMark val="none"/>
        <c:tickLblPos val="nextTo"/>
        <c:spPr>
          <a:ln/>
        </c:spPr>
        <c:txPr>
          <a:bodyPr/>
          <a:lstStyle/>
          <a:p>
            <a:pPr>
              <a:defRPr sz="1200"/>
            </a:pPr>
            <a:endParaRPr lang="lv-LV"/>
          </a:p>
        </c:txPr>
        <c:crossAx val="8664752"/>
        <c:crosses val="autoZero"/>
        <c:auto val="1"/>
        <c:lblAlgn val="ctr"/>
        <c:lblOffset val="100"/>
        <c:tickMarkSkip val="1"/>
        <c:noMultiLvlLbl val="0"/>
      </c:catAx>
      <c:valAx>
        <c:axId val="8664752"/>
        <c:scaling>
          <c:orientation val="minMax"/>
          <c:max val="90"/>
          <c:min val="0"/>
        </c:scaling>
        <c:delete val="1"/>
        <c:axPos val="t"/>
        <c:numFmt formatCode="0&quot;%&quot;" sourceLinked="0"/>
        <c:majorTickMark val="out"/>
        <c:minorTickMark val="none"/>
        <c:tickLblPos val="nextTo"/>
        <c:crossAx val="8664208"/>
        <c:crosses val="autoZero"/>
        <c:crossBetween val="between"/>
        <c:majorUnit val="50"/>
      </c:valAx>
      <c:spPr>
        <a:noFill/>
        <a:ln w="25400">
          <a:noFill/>
        </a:ln>
      </c:spPr>
    </c:plotArea>
    <c:legend>
      <c:legendPos val="t"/>
      <c:layout>
        <c:manualLayout>
          <c:xMode val="edge"/>
          <c:yMode val="edge"/>
          <c:x val="0.23963452237174582"/>
          <c:y val="3.2879821110102646E-2"/>
          <c:w val="0.59906428516318688"/>
          <c:h val="4.2468782662533205E-2"/>
        </c:manualLayout>
      </c:layout>
      <c:overlay val="0"/>
      <c:txPr>
        <a:bodyPr/>
        <a:lstStyle/>
        <a:p>
          <a:pPr>
            <a:defRPr sz="1200"/>
          </a:pPr>
          <a:endParaRPr lang="lv-LV"/>
        </a:p>
      </c:txPr>
    </c:legend>
    <c:plotVisOnly val="1"/>
    <c:dispBlanksAs val="gap"/>
    <c:showDLblsOverMax val="0"/>
  </c:chart>
  <c:spPr>
    <a:noFill/>
    <a:ln>
      <a:noFill/>
    </a:ln>
  </c:spPr>
  <c:txPr>
    <a:bodyPr/>
    <a:lstStyle/>
    <a:p>
      <a:pPr>
        <a:defRPr sz="1000" b="0" i="0" u="none" strike="noStrike" baseline="0">
          <a:solidFill>
            <a:schemeClr val="tx1"/>
          </a:solidFill>
          <a:latin typeface="+mn-lt"/>
          <a:ea typeface="Tahoma"/>
          <a:cs typeface="Tahoma"/>
        </a:defRPr>
      </a:pPr>
      <a:endParaRPr lang="lv-LV"/>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0546098769683"/>
          <c:y val="0.10461171225020213"/>
          <c:w val="0.61981195888836571"/>
          <c:h val="0.88137383368772182"/>
        </c:manualLayout>
      </c:layout>
      <c:barChart>
        <c:barDir val="bar"/>
        <c:grouping val="stacked"/>
        <c:varyColors val="0"/>
        <c:ser>
          <c:idx val="2"/>
          <c:order val="0"/>
          <c:tx>
            <c:strRef>
              <c:f>Sheet1!$B$1</c:f>
              <c:strCache>
                <c:ptCount val="1"/>
                <c:pt idx="0">
                  <c:v>2024</c:v>
                </c:pt>
              </c:strCache>
            </c:strRef>
          </c:tx>
          <c:spPr>
            <a:solidFill>
              <a:srgbClr val="C04F15"/>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Finansiālu apsvērumu dēļ (nepietiek tam līdzekļu)</c:v>
                </c:pt>
                <c:pt idx="1">
                  <c:v>Pašvaldībā nav pieejamas sociālās aktivitātes, kas mani interesētu</c:v>
                </c:pt>
                <c:pt idx="2">
                  <c:v>Pašvaldībā ir pieejamas aktivitātes, taču vides nepieejamības dēļ nevaru piedalīties</c:v>
                </c:pt>
                <c:pt idx="3">
                  <c:v>Cita atbilde</c:v>
                </c:pt>
                <c:pt idx="4">
                  <c:v>Neinteresē sociālās aktivitātes</c:v>
                </c:pt>
                <c:pt idx="5">
                  <c:v>Grūti pateikt</c:v>
                </c:pt>
              </c:strCache>
            </c:strRef>
          </c:cat>
          <c:val>
            <c:numRef>
              <c:f>Sheet1!$B$2:$B$7</c:f>
              <c:numCache>
                <c:formatCode>0</c:formatCode>
                <c:ptCount val="6"/>
                <c:pt idx="0">
                  <c:v>22.222222222222221</c:v>
                </c:pt>
                <c:pt idx="1">
                  <c:v>17.037037037037038</c:v>
                </c:pt>
                <c:pt idx="2">
                  <c:v>4.4444444444444446</c:v>
                </c:pt>
                <c:pt idx="3">
                  <c:v>25.185185185185183</c:v>
                </c:pt>
                <c:pt idx="4">
                  <c:v>26.666666666666668</c:v>
                </c:pt>
                <c:pt idx="5">
                  <c:v>14.814814814814813</c:v>
                </c:pt>
              </c:numCache>
            </c:numRef>
          </c:val>
          <c:extLst>
            <c:ext xmlns:c16="http://schemas.microsoft.com/office/drawing/2014/chart" uri="{C3380CC4-5D6E-409C-BE32-E72D297353CC}">
              <c16:uniqueId val="{00000000-EB70-46E5-9720-11985509EC97}"/>
            </c:ext>
          </c:extLst>
        </c:ser>
        <c:ser>
          <c:idx val="0"/>
          <c:order val="1"/>
          <c:tx>
            <c:strRef>
              <c:f>Sheet1!$C$1</c:f>
              <c:strCache>
                <c:ptCount val="1"/>
              </c:strCache>
            </c:strRef>
          </c:tx>
          <c:spPr>
            <a:noFill/>
          </c:spPr>
          <c:invertIfNegative val="0"/>
          <c:cat>
            <c:strRef>
              <c:f>Sheet1!$A$2:$A$7</c:f>
              <c:strCache>
                <c:ptCount val="6"/>
                <c:pt idx="0">
                  <c:v>Finansiālu apsvērumu dēļ (nepietiek tam līdzekļu)</c:v>
                </c:pt>
                <c:pt idx="1">
                  <c:v>Pašvaldībā nav pieejamas sociālās aktivitātes, kas mani interesētu</c:v>
                </c:pt>
                <c:pt idx="2">
                  <c:v>Pašvaldībā ir pieejamas aktivitātes, taču vides nepieejamības dēļ nevaru piedalīties</c:v>
                </c:pt>
                <c:pt idx="3">
                  <c:v>Cita atbilde</c:v>
                </c:pt>
                <c:pt idx="4">
                  <c:v>Neinteresē sociālās aktivitātes</c:v>
                </c:pt>
                <c:pt idx="5">
                  <c:v>Grūti pateikt</c:v>
                </c:pt>
              </c:strCache>
            </c:strRef>
          </c:cat>
          <c:val>
            <c:numRef>
              <c:f>Sheet1!$C$2:$C$7</c:f>
              <c:numCache>
                <c:formatCode>0</c:formatCode>
                <c:ptCount val="6"/>
                <c:pt idx="0">
                  <c:v>9.4444444444444464</c:v>
                </c:pt>
                <c:pt idx="1">
                  <c:v>14.62962962962963</c:v>
                </c:pt>
                <c:pt idx="2">
                  <c:v>27.222222222222221</c:v>
                </c:pt>
                <c:pt idx="3">
                  <c:v>6.4814814814814845</c:v>
                </c:pt>
                <c:pt idx="4">
                  <c:v>5</c:v>
                </c:pt>
                <c:pt idx="5">
                  <c:v>16.851851851851855</c:v>
                </c:pt>
              </c:numCache>
            </c:numRef>
          </c:val>
          <c:extLst>
            <c:ext xmlns:c16="http://schemas.microsoft.com/office/drawing/2014/chart" uri="{C3380CC4-5D6E-409C-BE32-E72D297353CC}">
              <c16:uniqueId val="{00000001-EB70-46E5-9720-11985509EC97}"/>
            </c:ext>
          </c:extLst>
        </c:ser>
        <c:ser>
          <c:idx val="8"/>
          <c:order val="2"/>
          <c:tx>
            <c:strRef>
              <c:f>Sheet1!$D$1</c:f>
              <c:strCache>
                <c:ptCount val="1"/>
                <c:pt idx="0">
                  <c:v>2020</c:v>
                </c:pt>
              </c:strCache>
            </c:strRef>
          </c:tx>
          <c:spPr>
            <a:solidFill>
              <a:srgbClr val="156082"/>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Finansiālu apsvērumu dēļ (nepietiek tam līdzekļu)</c:v>
                </c:pt>
                <c:pt idx="1">
                  <c:v>Pašvaldībā nav pieejamas sociālās aktivitātes, kas mani interesētu</c:v>
                </c:pt>
                <c:pt idx="2">
                  <c:v>Pašvaldībā ir pieejamas aktivitātes, taču vides nepieejamības dēļ nevaru piedalīties</c:v>
                </c:pt>
                <c:pt idx="3">
                  <c:v>Cita atbilde</c:v>
                </c:pt>
                <c:pt idx="4">
                  <c:v>Neinteresē sociālās aktivitātes</c:v>
                </c:pt>
                <c:pt idx="5">
                  <c:v>Grūti pateikt</c:v>
                </c:pt>
              </c:strCache>
            </c:strRef>
          </c:cat>
          <c:val>
            <c:numRef>
              <c:f>Sheet1!$D$2:$D$7</c:f>
              <c:numCache>
                <c:formatCode>General</c:formatCode>
                <c:ptCount val="6"/>
                <c:pt idx="0">
                  <c:v>26</c:v>
                </c:pt>
                <c:pt idx="1">
                  <c:v>36</c:v>
                </c:pt>
                <c:pt idx="2">
                  <c:v>4</c:v>
                </c:pt>
                <c:pt idx="3">
                  <c:v>11</c:v>
                </c:pt>
                <c:pt idx="4">
                  <c:v>12</c:v>
                </c:pt>
                <c:pt idx="5">
                  <c:v>16</c:v>
                </c:pt>
              </c:numCache>
            </c:numRef>
          </c:val>
          <c:extLst>
            <c:ext xmlns:c16="http://schemas.microsoft.com/office/drawing/2014/chart" uri="{C3380CC4-5D6E-409C-BE32-E72D297353CC}">
              <c16:uniqueId val="{00000002-EB70-46E5-9720-11985509EC97}"/>
            </c:ext>
          </c:extLst>
        </c:ser>
        <c:ser>
          <c:idx val="9"/>
          <c:order val="3"/>
          <c:tx>
            <c:strRef>
              <c:f>Sheet1!$E$1</c:f>
              <c:strCache>
                <c:ptCount val="1"/>
              </c:strCache>
            </c:strRef>
          </c:tx>
          <c:spPr>
            <a:noFill/>
          </c:spPr>
          <c:invertIfNegative val="0"/>
          <c:cat>
            <c:strRef>
              <c:f>Sheet1!$A$2:$A$7</c:f>
              <c:strCache>
                <c:ptCount val="6"/>
                <c:pt idx="0">
                  <c:v>Finansiālu apsvērumu dēļ (nepietiek tam līdzekļu)</c:v>
                </c:pt>
                <c:pt idx="1">
                  <c:v>Pašvaldībā nav pieejamas sociālās aktivitātes, kas mani interesētu</c:v>
                </c:pt>
                <c:pt idx="2">
                  <c:v>Pašvaldībā ir pieejamas aktivitātes, taču vides nepieejamības dēļ nevaru piedalīties</c:v>
                </c:pt>
                <c:pt idx="3">
                  <c:v>Cita atbilde</c:v>
                </c:pt>
                <c:pt idx="4">
                  <c:v>Neinteresē sociālās aktivitātes</c:v>
                </c:pt>
                <c:pt idx="5">
                  <c:v>Grūti pateikt</c:v>
                </c:pt>
              </c:strCache>
            </c:strRef>
          </c:cat>
          <c:val>
            <c:numRef>
              <c:f>Sheet1!$E$2:$E$7</c:f>
              <c:numCache>
                <c:formatCode>0</c:formatCode>
                <c:ptCount val="6"/>
                <c:pt idx="0">
                  <c:v>15</c:v>
                </c:pt>
                <c:pt idx="1">
                  <c:v>5</c:v>
                </c:pt>
                <c:pt idx="2">
                  <c:v>37</c:v>
                </c:pt>
                <c:pt idx="3">
                  <c:v>30</c:v>
                </c:pt>
                <c:pt idx="4">
                  <c:v>29</c:v>
                </c:pt>
                <c:pt idx="5">
                  <c:v>25</c:v>
                </c:pt>
              </c:numCache>
            </c:numRef>
          </c:val>
          <c:extLst>
            <c:ext xmlns:c16="http://schemas.microsoft.com/office/drawing/2014/chart" uri="{C3380CC4-5D6E-409C-BE32-E72D297353CC}">
              <c16:uniqueId val="{00000003-EB70-46E5-9720-11985509EC97}"/>
            </c:ext>
          </c:extLst>
        </c:ser>
        <c:ser>
          <c:idx val="10"/>
          <c:order val="4"/>
          <c:tx>
            <c:strRef>
              <c:f>Sheet1!$F$1</c:f>
              <c:strCache>
                <c:ptCount val="1"/>
                <c:pt idx="0">
                  <c:v>2014</c:v>
                </c:pt>
              </c:strCache>
            </c:strRef>
          </c:tx>
          <c:spPr>
            <a:solidFill>
              <a:srgbClr val="9CD5EF"/>
            </a:solidFill>
          </c:spPr>
          <c:invertIfNegative val="0"/>
          <c:dLbls>
            <c:spPr>
              <a:noFill/>
              <a:ln>
                <a:noFill/>
              </a:ln>
              <a:effectLst/>
            </c:spPr>
            <c:txPr>
              <a:bodyPr wrap="square" lIns="38100" tIns="19050" rIns="38100" bIns="19050" anchor="ctr">
                <a:spAutoFit/>
              </a:bodyPr>
              <a:lstStyle/>
              <a:p>
                <a:pPr>
                  <a:defRPr sz="12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Finansiālu apsvērumu dēļ (nepietiek tam līdzekļu)</c:v>
                </c:pt>
                <c:pt idx="1">
                  <c:v>Pašvaldībā nav pieejamas sociālās aktivitātes, kas mani interesētu</c:v>
                </c:pt>
                <c:pt idx="2">
                  <c:v>Pašvaldībā ir pieejamas aktivitātes, taču vides nepieejamības dēļ nevaru piedalīties</c:v>
                </c:pt>
                <c:pt idx="3">
                  <c:v>Cita atbilde</c:v>
                </c:pt>
                <c:pt idx="4">
                  <c:v>Neinteresē sociālās aktivitātes</c:v>
                </c:pt>
                <c:pt idx="5">
                  <c:v>Grūti pateikt</c:v>
                </c:pt>
              </c:strCache>
            </c:strRef>
          </c:cat>
          <c:val>
            <c:numRef>
              <c:f>Sheet1!$F$2:$F$7</c:f>
              <c:numCache>
                <c:formatCode>General</c:formatCode>
                <c:ptCount val="6"/>
                <c:pt idx="0">
                  <c:v>52</c:v>
                </c:pt>
                <c:pt idx="1">
                  <c:v>23</c:v>
                </c:pt>
                <c:pt idx="2">
                  <c:v>4</c:v>
                </c:pt>
                <c:pt idx="3">
                  <c:v>20</c:v>
                </c:pt>
                <c:pt idx="5">
                  <c:v>12</c:v>
                </c:pt>
              </c:numCache>
            </c:numRef>
          </c:val>
          <c:extLst>
            <c:ext xmlns:c16="http://schemas.microsoft.com/office/drawing/2014/chart" uri="{C3380CC4-5D6E-409C-BE32-E72D297353CC}">
              <c16:uniqueId val="{00000004-EB70-46E5-9720-11985509EC97}"/>
            </c:ext>
          </c:extLst>
        </c:ser>
        <c:dLbls>
          <c:showLegendKey val="0"/>
          <c:showVal val="0"/>
          <c:showCatName val="0"/>
          <c:showSerName val="0"/>
          <c:showPercent val="0"/>
          <c:showBubbleSize val="0"/>
        </c:dLbls>
        <c:gapWidth val="50"/>
        <c:overlap val="100"/>
        <c:axId val="14399280"/>
        <c:axId val="14402000"/>
      </c:barChart>
      <c:catAx>
        <c:axId val="14399280"/>
        <c:scaling>
          <c:orientation val="maxMin"/>
        </c:scaling>
        <c:delete val="0"/>
        <c:axPos val="l"/>
        <c:majorGridlines/>
        <c:numFmt formatCode="General" sourceLinked="1"/>
        <c:majorTickMark val="out"/>
        <c:minorTickMark val="none"/>
        <c:tickLblPos val="nextTo"/>
        <c:spPr>
          <a:ln/>
        </c:spPr>
        <c:txPr>
          <a:bodyPr/>
          <a:lstStyle/>
          <a:p>
            <a:pPr>
              <a:defRPr sz="1200"/>
            </a:pPr>
            <a:endParaRPr lang="lv-LV"/>
          </a:p>
        </c:txPr>
        <c:crossAx val="14402000"/>
        <c:crosses val="autoZero"/>
        <c:auto val="1"/>
        <c:lblAlgn val="ctr"/>
        <c:lblOffset val="100"/>
        <c:tickMarkSkip val="1"/>
        <c:noMultiLvlLbl val="0"/>
      </c:catAx>
      <c:valAx>
        <c:axId val="14402000"/>
        <c:scaling>
          <c:orientation val="minMax"/>
          <c:max val="130"/>
          <c:min val="0"/>
        </c:scaling>
        <c:delete val="1"/>
        <c:axPos val="t"/>
        <c:numFmt formatCode="0&quot;%&quot;" sourceLinked="0"/>
        <c:majorTickMark val="out"/>
        <c:minorTickMark val="none"/>
        <c:tickLblPos val="nextTo"/>
        <c:crossAx val="14399280"/>
        <c:crosses val="autoZero"/>
        <c:crossBetween val="between"/>
        <c:majorUnit val="50"/>
      </c:valAx>
      <c:spPr>
        <a:noFill/>
        <a:ln w="25616">
          <a:noFill/>
        </a:ln>
      </c:spPr>
    </c:plotArea>
    <c:legend>
      <c:legendPos val="t"/>
      <c:layout>
        <c:manualLayout>
          <c:xMode val="edge"/>
          <c:yMode val="edge"/>
          <c:x val="0.3440789622473171"/>
          <c:y val="3.5228379760824269E-2"/>
          <c:w val="0.55371340995405727"/>
          <c:h val="4.2468782662533205E-2"/>
        </c:manualLayout>
      </c:layout>
      <c:overlay val="0"/>
      <c:txPr>
        <a:bodyPr/>
        <a:lstStyle/>
        <a:p>
          <a:pPr>
            <a:defRPr sz="1200"/>
          </a:pPr>
          <a:endParaRPr lang="lv-LV"/>
        </a:p>
      </c:txPr>
    </c:legend>
    <c:plotVisOnly val="1"/>
    <c:dispBlanksAs val="gap"/>
    <c:showDLblsOverMax val="0"/>
  </c:chart>
  <c:spPr>
    <a:noFill/>
    <a:ln>
      <a:noFill/>
    </a:ln>
  </c:spPr>
  <c:txPr>
    <a:bodyPr/>
    <a:lstStyle/>
    <a:p>
      <a:pPr>
        <a:defRPr sz="1000" b="0" i="0" u="none" strike="noStrike" baseline="0">
          <a:solidFill>
            <a:schemeClr val="tx1"/>
          </a:solidFill>
          <a:latin typeface="+mn-lt"/>
          <a:ea typeface="Tahoma"/>
          <a:cs typeface="Tahoma"/>
        </a:defRPr>
      </a:pPr>
      <a:endParaRPr lang="lv-L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7329239354334163"/>
          <c:y val="9.4044277659090222E-2"/>
          <c:w val="0.50040860351376149"/>
          <c:h val="0.87455457958264959"/>
        </c:manualLayout>
      </c:layout>
      <c:barChart>
        <c:barDir val="bar"/>
        <c:grouping val="stacked"/>
        <c:varyColors val="0"/>
        <c:ser>
          <c:idx val="0"/>
          <c:order val="0"/>
          <c:tx>
            <c:strRef>
              <c:f>'3_dati'!$C$16</c:f>
              <c:strCache>
                <c:ptCount val="1"/>
                <c:pt idx="0">
                  <c:v>Pilnā mērā</c:v>
                </c:pt>
              </c:strCache>
            </c:strRef>
          </c:tx>
          <c:spPr>
            <a:solidFill>
              <a:srgbClr val="4472C4"/>
            </a:solidFill>
          </c:spPr>
          <c:invertIfNegative val="0"/>
          <c:dLbls>
            <c:numFmt formatCode="#,##0" sourceLinked="0"/>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'3_dati'!$B$17:$B$39</c:f>
              <c:strCache>
                <c:ptCount val="23"/>
                <c:pt idx="0">
                  <c:v>05.2024. (n=1005)</c:v>
                </c:pt>
                <c:pt idx="1">
                  <c:v>06.2020. (n=1127)</c:v>
                </c:pt>
                <c:pt idx="2">
                  <c:v>09.2014. (n=1033)</c:v>
                </c:pt>
                <c:pt idx="4">
                  <c:v>05.2024. (n=1005)</c:v>
                </c:pt>
                <c:pt idx="5">
                  <c:v>06.2020. (n=1127)</c:v>
                </c:pt>
                <c:pt idx="6">
                  <c:v>09.2014. (n=1033)</c:v>
                </c:pt>
                <c:pt idx="8">
                  <c:v>05.2024. (n=1005)</c:v>
                </c:pt>
                <c:pt idx="9">
                  <c:v>06.2020. (n=1127)</c:v>
                </c:pt>
                <c:pt idx="10">
                  <c:v>09.2014. (n=1033)</c:v>
                </c:pt>
                <c:pt idx="12">
                  <c:v>05.2024. (n=1005)</c:v>
                </c:pt>
                <c:pt idx="13">
                  <c:v>06.2020. (n=1127)</c:v>
                </c:pt>
                <c:pt idx="14">
                  <c:v>09.2014. (n=1033)</c:v>
                </c:pt>
                <c:pt idx="16">
                  <c:v>05.2024. (n=1005)</c:v>
                </c:pt>
                <c:pt idx="17">
                  <c:v>06.2020. (n=1127)</c:v>
                </c:pt>
                <c:pt idx="18">
                  <c:v>09.2014. (n=1033)</c:v>
                </c:pt>
                <c:pt idx="20">
                  <c:v>05.2024. (n=1005)</c:v>
                </c:pt>
                <c:pt idx="21">
                  <c:v>06.2020. (n=1127)</c:v>
                </c:pt>
                <c:pt idx="22">
                  <c:v>09.2014. (n=1033)</c:v>
                </c:pt>
              </c:strCache>
            </c:strRef>
          </c:cat>
          <c:val>
            <c:numRef>
              <c:f>'3_dati'!$C$17:$C$39</c:f>
              <c:numCache>
                <c:formatCode>0.0</c:formatCode>
                <c:ptCount val="23"/>
                <c:pt idx="0">
                  <c:v>75.7</c:v>
                </c:pt>
                <c:pt idx="1">
                  <c:v>59.4</c:v>
                </c:pt>
                <c:pt idx="2">
                  <c:v>62</c:v>
                </c:pt>
                <c:pt idx="4">
                  <c:v>68.7</c:v>
                </c:pt>
                <c:pt idx="5">
                  <c:v>51.8</c:v>
                </c:pt>
                <c:pt idx="6">
                  <c:v>57</c:v>
                </c:pt>
                <c:pt idx="8">
                  <c:v>66.5</c:v>
                </c:pt>
                <c:pt idx="9">
                  <c:v>51</c:v>
                </c:pt>
                <c:pt idx="10">
                  <c:v>53</c:v>
                </c:pt>
                <c:pt idx="12">
                  <c:v>73.2</c:v>
                </c:pt>
                <c:pt idx="13">
                  <c:v>55.7</c:v>
                </c:pt>
                <c:pt idx="14">
                  <c:v>55</c:v>
                </c:pt>
                <c:pt idx="16">
                  <c:v>27.7</c:v>
                </c:pt>
                <c:pt idx="17">
                  <c:v>19.3</c:v>
                </c:pt>
                <c:pt idx="18">
                  <c:v>20</c:v>
                </c:pt>
                <c:pt idx="20">
                  <c:v>20.3</c:v>
                </c:pt>
                <c:pt idx="21">
                  <c:v>13.3</c:v>
                </c:pt>
                <c:pt idx="22">
                  <c:v>15</c:v>
                </c:pt>
              </c:numCache>
            </c:numRef>
          </c:val>
          <c:extLst>
            <c:ext xmlns:c16="http://schemas.microsoft.com/office/drawing/2014/chart" uri="{C3380CC4-5D6E-409C-BE32-E72D297353CC}">
              <c16:uniqueId val="{00000000-F2C9-48A6-A6B2-52CCC0055966}"/>
            </c:ext>
          </c:extLst>
        </c:ser>
        <c:ser>
          <c:idx val="1"/>
          <c:order val="1"/>
          <c:tx>
            <c:strRef>
              <c:f>'3_dati'!$D$16</c:f>
              <c:strCache>
                <c:ptCount val="1"/>
                <c:pt idx="0">
                  <c:v>Ierobežoti</c:v>
                </c:pt>
              </c:strCache>
            </c:strRef>
          </c:tx>
          <c:spPr>
            <a:solidFill>
              <a:srgbClr val="4472C4">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'3_dati'!$B$17:$B$39</c:f>
              <c:strCache>
                <c:ptCount val="23"/>
                <c:pt idx="0">
                  <c:v>05.2024. (n=1005)</c:v>
                </c:pt>
                <c:pt idx="1">
                  <c:v>06.2020. (n=1127)</c:v>
                </c:pt>
                <c:pt idx="2">
                  <c:v>09.2014. (n=1033)</c:v>
                </c:pt>
                <c:pt idx="4">
                  <c:v>05.2024. (n=1005)</c:v>
                </c:pt>
                <c:pt idx="5">
                  <c:v>06.2020. (n=1127)</c:v>
                </c:pt>
                <c:pt idx="6">
                  <c:v>09.2014. (n=1033)</c:v>
                </c:pt>
                <c:pt idx="8">
                  <c:v>05.2024. (n=1005)</c:v>
                </c:pt>
                <c:pt idx="9">
                  <c:v>06.2020. (n=1127)</c:v>
                </c:pt>
                <c:pt idx="10">
                  <c:v>09.2014. (n=1033)</c:v>
                </c:pt>
                <c:pt idx="12">
                  <c:v>05.2024. (n=1005)</c:v>
                </c:pt>
                <c:pt idx="13">
                  <c:v>06.2020. (n=1127)</c:v>
                </c:pt>
                <c:pt idx="14">
                  <c:v>09.2014. (n=1033)</c:v>
                </c:pt>
                <c:pt idx="16">
                  <c:v>05.2024. (n=1005)</c:v>
                </c:pt>
                <c:pt idx="17">
                  <c:v>06.2020. (n=1127)</c:v>
                </c:pt>
                <c:pt idx="18">
                  <c:v>09.2014. (n=1033)</c:v>
                </c:pt>
                <c:pt idx="20">
                  <c:v>05.2024. (n=1005)</c:v>
                </c:pt>
                <c:pt idx="21">
                  <c:v>06.2020. (n=1127)</c:v>
                </c:pt>
                <c:pt idx="22">
                  <c:v>09.2014. (n=1033)</c:v>
                </c:pt>
              </c:strCache>
            </c:strRef>
          </c:cat>
          <c:val>
            <c:numRef>
              <c:f>'3_dati'!$D$17:$D$39</c:f>
              <c:numCache>
                <c:formatCode>0.0</c:formatCode>
                <c:ptCount val="23"/>
                <c:pt idx="0">
                  <c:v>18.8</c:v>
                </c:pt>
                <c:pt idx="1">
                  <c:v>34.1</c:v>
                </c:pt>
                <c:pt idx="2">
                  <c:v>29</c:v>
                </c:pt>
                <c:pt idx="4">
                  <c:v>24.3</c:v>
                </c:pt>
                <c:pt idx="5">
                  <c:v>40.1</c:v>
                </c:pt>
                <c:pt idx="6">
                  <c:v>35</c:v>
                </c:pt>
                <c:pt idx="8">
                  <c:v>26.4</c:v>
                </c:pt>
                <c:pt idx="9">
                  <c:v>41.2</c:v>
                </c:pt>
                <c:pt idx="10">
                  <c:v>37</c:v>
                </c:pt>
                <c:pt idx="12">
                  <c:v>17.2</c:v>
                </c:pt>
                <c:pt idx="13">
                  <c:v>34.200000000000003</c:v>
                </c:pt>
                <c:pt idx="14">
                  <c:v>30</c:v>
                </c:pt>
                <c:pt idx="16">
                  <c:v>47</c:v>
                </c:pt>
                <c:pt idx="17">
                  <c:v>55.5</c:v>
                </c:pt>
                <c:pt idx="18">
                  <c:v>47</c:v>
                </c:pt>
                <c:pt idx="20">
                  <c:v>43.3</c:v>
                </c:pt>
                <c:pt idx="21">
                  <c:v>53.2</c:v>
                </c:pt>
                <c:pt idx="22">
                  <c:v>44</c:v>
                </c:pt>
              </c:numCache>
            </c:numRef>
          </c:val>
          <c:extLst>
            <c:ext xmlns:c16="http://schemas.microsoft.com/office/drawing/2014/chart" uri="{C3380CC4-5D6E-409C-BE32-E72D297353CC}">
              <c16:uniqueId val="{00000001-F2C9-48A6-A6B2-52CCC0055966}"/>
            </c:ext>
          </c:extLst>
        </c:ser>
        <c:ser>
          <c:idx val="2"/>
          <c:order val="2"/>
          <c:tx>
            <c:strRef>
              <c:f>'3_dati'!$E$16</c:f>
              <c:strCache>
                <c:ptCount val="1"/>
                <c:pt idx="0">
                  <c:v>Nav jāpiedalās</c:v>
                </c:pt>
              </c:strCache>
            </c:strRef>
          </c:tx>
          <c:spPr>
            <a:solidFill>
              <a:srgbClr val="ED7D31">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'3_dati'!$B$17:$B$39</c:f>
              <c:strCache>
                <c:ptCount val="23"/>
                <c:pt idx="0">
                  <c:v>05.2024. (n=1005)</c:v>
                </c:pt>
                <c:pt idx="1">
                  <c:v>06.2020. (n=1127)</c:v>
                </c:pt>
                <c:pt idx="2">
                  <c:v>09.2014. (n=1033)</c:v>
                </c:pt>
                <c:pt idx="4">
                  <c:v>05.2024. (n=1005)</c:v>
                </c:pt>
                <c:pt idx="5">
                  <c:v>06.2020. (n=1127)</c:v>
                </c:pt>
                <c:pt idx="6">
                  <c:v>09.2014. (n=1033)</c:v>
                </c:pt>
                <c:pt idx="8">
                  <c:v>05.2024. (n=1005)</c:v>
                </c:pt>
                <c:pt idx="9">
                  <c:v>06.2020. (n=1127)</c:v>
                </c:pt>
                <c:pt idx="10">
                  <c:v>09.2014. (n=1033)</c:v>
                </c:pt>
                <c:pt idx="12">
                  <c:v>05.2024. (n=1005)</c:v>
                </c:pt>
                <c:pt idx="13">
                  <c:v>06.2020. (n=1127)</c:v>
                </c:pt>
                <c:pt idx="14">
                  <c:v>09.2014. (n=1033)</c:v>
                </c:pt>
                <c:pt idx="16">
                  <c:v>05.2024. (n=1005)</c:v>
                </c:pt>
                <c:pt idx="17">
                  <c:v>06.2020. (n=1127)</c:v>
                </c:pt>
                <c:pt idx="18">
                  <c:v>09.2014. (n=1033)</c:v>
                </c:pt>
                <c:pt idx="20">
                  <c:v>05.2024. (n=1005)</c:v>
                </c:pt>
                <c:pt idx="21">
                  <c:v>06.2020. (n=1127)</c:v>
                </c:pt>
                <c:pt idx="22">
                  <c:v>09.2014. (n=1033)</c:v>
                </c:pt>
              </c:strCache>
            </c:strRef>
          </c:cat>
          <c:val>
            <c:numRef>
              <c:f>'3_dati'!$E$17:$E$39</c:f>
              <c:numCache>
                <c:formatCode>0.0</c:formatCode>
                <c:ptCount val="23"/>
                <c:pt idx="0">
                  <c:v>1.8</c:v>
                </c:pt>
                <c:pt idx="1">
                  <c:v>4</c:v>
                </c:pt>
                <c:pt idx="2">
                  <c:v>5</c:v>
                </c:pt>
                <c:pt idx="4">
                  <c:v>2.1</c:v>
                </c:pt>
                <c:pt idx="5">
                  <c:v>4.8</c:v>
                </c:pt>
                <c:pt idx="6">
                  <c:v>4</c:v>
                </c:pt>
                <c:pt idx="8">
                  <c:v>2.2000000000000002</c:v>
                </c:pt>
                <c:pt idx="9">
                  <c:v>4.5999999999999996</c:v>
                </c:pt>
                <c:pt idx="10">
                  <c:v>5</c:v>
                </c:pt>
                <c:pt idx="12">
                  <c:v>2.2999999999999998</c:v>
                </c:pt>
                <c:pt idx="13">
                  <c:v>5.2</c:v>
                </c:pt>
                <c:pt idx="14">
                  <c:v>5</c:v>
                </c:pt>
                <c:pt idx="16">
                  <c:v>14.9</c:v>
                </c:pt>
                <c:pt idx="17">
                  <c:v>21.2</c:v>
                </c:pt>
                <c:pt idx="18">
                  <c:v>25</c:v>
                </c:pt>
                <c:pt idx="20">
                  <c:v>22.4</c:v>
                </c:pt>
                <c:pt idx="21">
                  <c:v>28.1</c:v>
                </c:pt>
                <c:pt idx="22">
                  <c:v>31</c:v>
                </c:pt>
              </c:numCache>
            </c:numRef>
          </c:val>
          <c:extLst>
            <c:ext xmlns:c16="http://schemas.microsoft.com/office/drawing/2014/chart" uri="{C3380CC4-5D6E-409C-BE32-E72D297353CC}">
              <c16:uniqueId val="{00000002-F2C9-48A6-A6B2-52CCC0055966}"/>
            </c:ext>
          </c:extLst>
        </c:ser>
        <c:ser>
          <c:idx val="3"/>
          <c:order val="3"/>
          <c:tx>
            <c:strRef>
              <c:f>'3_dati'!$F$16</c:f>
              <c:strCache>
                <c:ptCount val="1"/>
                <c:pt idx="0">
                  <c:v>Grūti pateikt</c:v>
                </c:pt>
              </c:strCache>
            </c:strRef>
          </c:tx>
          <c:spPr>
            <a:solidFill>
              <a:sysClr val="window" lastClr="FFFFFF">
                <a:lumMod val="85000"/>
              </a:sysClr>
            </a:solidFill>
          </c:spPr>
          <c:invertIfNegative val="0"/>
          <c:dLbls>
            <c:numFmt formatCode="#,##0" sourceLinked="0"/>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'3_dati'!$B$17:$B$39</c:f>
              <c:strCache>
                <c:ptCount val="23"/>
                <c:pt idx="0">
                  <c:v>05.2024. (n=1005)</c:v>
                </c:pt>
                <c:pt idx="1">
                  <c:v>06.2020. (n=1127)</c:v>
                </c:pt>
                <c:pt idx="2">
                  <c:v>09.2014. (n=1033)</c:v>
                </c:pt>
                <c:pt idx="4">
                  <c:v>05.2024. (n=1005)</c:v>
                </c:pt>
                <c:pt idx="5">
                  <c:v>06.2020. (n=1127)</c:v>
                </c:pt>
                <c:pt idx="6">
                  <c:v>09.2014. (n=1033)</c:v>
                </c:pt>
                <c:pt idx="8">
                  <c:v>05.2024. (n=1005)</c:v>
                </c:pt>
                <c:pt idx="9">
                  <c:v>06.2020. (n=1127)</c:v>
                </c:pt>
                <c:pt idx="10">
                  <c:v>09.2014. (n=1033)</c:v>
                </c:pt>
                <c:pt idx="12">
                  <c:v>05.2024. (n=1005)</c:v>
                </c:pt>
                <c:pt idx="13">
                  <c:v>06.2020. (n=1127)</c:v>
                </c:pt>
                <c:pt idx="14">
                  <c:v>09.2014. (n=1033)</c:v>
                </c:pt>
                <c:pt idx="16">
                  <c:v>05.2024. (n=1005)</c:v>
                </c:pt>
                <c:pt idx="17">
                  <c:v>06.2020. (n=1127)</c:v>
                </c:pt>
                <c:pt idx="18">
                  <c:v>09.2014. (n=1033)</c:v>
                </c:pt>
                <c:pt idx="20">
                  <c:v>05.2024. (n=1005)</c:v>
                </c:pt>
                <c:pt idx="21">
                  <c:v>06.2020. (n=1127)</c:v>
                </c:pt>
                <c:pt idx="22">
                  <c:v>09.2014. (n=1033)</c:v>
                </c:pt>
              </c:strCache>
            </c:strRef>
          </c:cat>
          <c:val>
            <c:numRef>
              <c:f>'3_dati'!$F$17:$F$39</c:f>
              <c:numCache>
                <c:formatCode>0.0</c:formatCode>
                <c:ptCount val="23"/>
                <c:pt idx="0">
                  <c:v>3.7</c:v>
                </c:pt>
                <c:pt idx="1">
                  <c:v>2.5</c:v>
                </c:pt>
                <c:pt idx="2">
                  <c:v>4</c:v>
                </c:pt>
                <c:pt idx="4">
                  <c:v>4.9000000000000004</c:v>
                </c:pt>
                <c:pt idx="5">
                  <c:v>3</c:v>
                </c:pt>
                <c:pt idx="6">
                  <c:v>4</c:v>
                </c:pt>
                <c:pt idx="8">
                  <c:v>4.9000000000000004</c:v>
                </c:pt>
                <c:pt idx="9">
                  <c:v>3</c:v>
                </c:pt>
                <c:pt idx="10">
                  <c:v>5</c:v>
                </c:pt>
                <c:pt idx="12">
                  <c:v>7.4</c:v>
                </c:pt>
                <c:pt idx="13">
                  <c:v>4.8</c:v>
                </c:pt>
                <c:pt idx="14">
                  <c:v>9</c:v>
                </c:pt>
                <c:pt idx="16">
                  <c:v>10.4</c:v>
                </c:pt>
                <c:pt idx="17">
                  <c:v>4</c:v>
                </c:pt>
                <c:pt idx="18">
                  <c:v>8</c:v>
                </c:pt>
                <c:pt idx="20">
                  <c:v>14.1</c:v>
                </c:pt>
                <c:pt idx="21">
                  <c:v>5</c:v>
                </c:pt>
                <c:pt idx="22">
                  <c:v>10</c:v>
                </c:pt>
              </c:numCache>
            </c:numRef>
          </c:val>
          <c:extLst>
            <c:ext xmlns:c16="http://schemas.microsoft.com/office/drawing/2014/chart" uri="{C3380CC4-5D6E-409C-BE32-E72D297353CC}">
              <c16:uniqueId val="{00000003-F2C9-48A6-A6B2-52CCC0055966}"/>
            </c:ext>
          </c:extLst>
        </c:ser>
        <c:dLbls>
          <c:showLegendKey val="0"/>
          <c:showVal val="0"/>
          <c:showCatName val="0"/>
          <c:showSerName val="0"/>
          <c:showPercent val="0"/>
          <c:showBubbleSize val="0"/>
        </c:dLbls>
        <c:gapWidth val="40"/>
        <c:overlap val="100"/>
        <c:axId val="547765048"/>
        <c:axId val="1"/>
      </c:barChart>
      <c:catAx>
        <c:axId val="547765048"/>
        <c:scaling>
          <c:orientation val="maxMin"/>
        </c:scaling>
        <c:delete val="0"/>
        <c:axPos val="l"/>
        <c:title>
          <c:tx>
            <c:rich>
              <a:bodyPr rot="0" vert="horz"/>
              <a:lstStyle/>
              <a:p>
                <a:pPr algn="ctr">
                  <a:defRPr sz="800" b="0" i="0" u="none" strike="noStrike" baseline="0">
                    <a:solidFill>
                      <a:srgbClr val="000000"/>
                    </a:solidFill>
                    <a:latin typeface="Arial"/>
                    <a:ea typeface="Arial"/>
                    <a:cs typeface="Arial"/>
                  </a:defRPr>
                </a:pPr>
                <a:r>
                  <a:rPr lang="en-US"/>
                  <a:t>%</a:t>
                </a:r>
              </a:p>
            </c:rich>
          </c:tx>
          <c:layout>
            <c:manualLayout>
              <c:xMode val="edge"/>
              <c:yMode val="edge"/>
              <c:x val="0.90575113121580542"/>
              <c:y val="0.93281583289776171"/>
            </c:manualLayout>
          </c:layout>
          <c:overlay val="0"/>
          <c:spPr>
            <a:solidFill>
              <a:srgbClr val="FFFFFF"/>
            </a:solidFill>
            <a:ln w="25400">
              <a:noFill/>
            </a:ln>
          </c:spPr>
        </c:title>
        <c:numFmt formatCode="General" sourceLinked="1"/>
        <c:majorTickMark val="out"/>
        <c:minorTickMark val="none"/>
        <c:tickLblPos val="low"/>
        <c:spPr>
          <a:ln w="3175">
            <a:solidFill>
              <a:srgbClr val="333333"/>
            </a:solidFill>
            <a:prstDash val="solid"/>
          </a:ln>
        </c:spPr>
        <c:txPr>
          <a:bodyPr rot="0" vert="horz"/>
          <a:lstStyle/>
          <a:p>
            <a:pPr>
              <a:defRPr sz="800" b="0" i="0" u="none" strike="noStrike" baseline="0">
                <a:solidFill>
                  <a:srgbClr val="000000"/>
                </a:solidFill>
                <a:latin typeface="Arial"/>
                <a:ea typeface="Arial"/>
                <a:cs typeface="Arial"/>
              </a:defRPr>
            </a:pPr>
            <a:endParaRPr lang="lv-LV"/>
          </a:p>
        </c:txPr>
        <c:crossAx val="1"/>
        <c:crossesAt val="0"/>
        <c:auto val="1"/>
        <c:lblAlgn val="ctr"/>
        <c:lblOffset val="100"/>
        <c:tickLblSkip val="1"/>
        <c:tickMarkSkip val="1"/>
        <c:noMultiLvlLbl val="0"/>
      </c:catAx>
      <c:valAx>
        <c:axId val="1"/>
        <c:scaling>
          <c:orientation val="minMax"/>
          <c:max val="100"/>
          <c:min val="0"/>
        </c:scaling>
        <c:delete val="0"/>
        <c:axPos val="b"/>
        <c:numFmt formatCode="0" sourceLinked="0"/>
        <c:majorTickMark val="out"/>
        <c:minorTickMark val="none"/>
        <c:tickLblPos val="nextTo"/>
        <c:spPr>
          <a:ln w="3175">
            <a:solidFill>
              <a:srgbClr val="333333"/>
            </a:solidFill>
            <a:prstDash val="solid"/>
          </a:ln>
        </c:spPr>
        <c:txPr>
          <a:bodyPr rot="0" vert="horz"/>
          <a:lstStyle/>
          <a:p>
            <a:pPr>
              <a:defRPr sz="800" b="0" i="0" u="none" strike="noStrike" baseline="0">
                <a:solidFill>
                  <a:srgbClr val="000000"/>
                </a:solidFill>
                <a:latin typeface="Arial"/>
                <a:ea typeface="Arial"/>
                <a:cs typeface="Arial"/>
              </a:defRPr>
            </a:pPr>
            <a:endParaRPr lang="lv-LV"/>
          </a:p>
        </c:txPr>
        <c:crossAx val="547765048"/>
        <c:crosses val="max"/>
        <c:crossBetween val="between"/>
        <c:majorUnit val="20"/>
        <c:minorUnit val="4"/>
      </c:valAx>
      <c:spPr>
        <a:noFill/>
        <a:ln w="25400">
          <a:noFill/>
        </a:ln>
      </c:spPr>
    </c:plotArea>
    <c:legend>
      <c:legendPos val="t"/>
      <c:legendEntry>
        <c:idx val="1"/>
        <c:txPr>
          <a:bodyPr/>
          <a:lstStyle/>
          <a:p>
            <a:pPr>
              <a:defRPr sz="800" b="0" i="0" u="none" strike="noStrike" baseline="0">
                <a:solidFill>
                  <a:srgbClr val="000000"/>
                </a:solidFill>
                <a:latin typeface="Arial"/>
                <a:ea typeface="Arial"/>
                <a:cs typeface="Arial"/>
              </a:defRPr>
            </a:pPr>
            <a:endParaRPr lang="lv-LV"/>
          </a:p>
        </c:txPr>
      </c:legendEntry>
      <c:legendEntry>
        <c:idx val="2"/>
        <c:txPr>
          <a:bodyPr/>
          <a:lstStyle/>
          <a:p>
            <a:pPr>
              <a:defRPr sz="800" b="0" i="0" u="none" strike="noStrike" baseline="0">
                <a:solidFill>
                  <a:srgbClr val="000000"/>
                </a:solidFill>
                <a:latin typeface="Arial"/>
                <a:ea typeface="Arial"/>
                <a:cs typeface="Arial"/>
              </a:defRPr>
            </a:pPr>
            <a:endParaRPr lang="lv-LV"/>
          </a:p>
        </c:txPr>
      </c:legendEntry>
      <c:legendEntry>
        <c:idx val="3"/>
        <c:txPr>
          <a:bodyPr/>
          <a:lstStyle/>
          <a:p>
            <a:pPr>
              <a:defRPr sz="800" b="0" i="0" u="none" strike="noStrike" baseline="0">
                <a:solidFill>
                  <a:srgbClr val="000000"/>
                </a:solidFill>
                <a:latin typeface="Arial"/>
                <a:ea typeface="Arial"/>
                <a:cs typeface="Arial"/>
              </a:defRPr>
            </a:pPr>
            <a:endParaRPr lang="lv-LV"/>
          </a:p>
        </c:txPr>
      </c:legendEntry>
      <c:layout>
        <c:manualLayout>
          <c:xMode val="edge"/>
          <c:yMode val="edge"/>
          <c:x val="0.47814600199188084"/>
          <c:y val="0"/>
          <c:w val="0.50136369993177421"/>
          <c:h val="5.7193194526974925E-2"/>
        </c:manualLayout>
      </c:layout>
      <c:overlay val="0"/>
      <c:spPr>
        <a:noFill/>
        <a:ln w="25400">
          <a:noFill/>
        </a:ln>
      </c:spPr>
      <c:txPr>
        <a:bodyPr/>
        <a:lstStyle/>
        <a:p>
          <a:pPr>
            <a:defRPr sz="800" b="0" i="0" u="none" strike="noStrike" baseline="0">
              <a:solidFill>
                <a:srgbClr val="000000"/>
              </a:solidFill>
              <a:latin typeface="Arial"/>
              <a:ea typeface="Arial"/>
              <a:cs typeface="Arial"/>
            </a:defRPr>
          </a:pPr>
          <a:endParaRPr lang="lv-LV"/>
        </a:p>
      </c:txPr>
    </c:legend>
    <c:plotVisOnly val="1"/>
    <c:dispBlanksAs val="gap"/>
    <c:showDLblsOverMax val="0"/>
  </c:chart>
  <c:spPr>
    <a:solidFill>
      <a:srgbClr val="FFFFFF"/>
    </a:solidFill>
    <a:ln w="6350">
      <a:noFill/>
    </a:ln>
  </c:spPr>
  <c:txPr>
    <a:bodyPr/>
    <a:lstStyle/>
    <a:p>
      <a:pPr>
        <a:defRPr sz="800" b="0" i="0" u="none" strike="noStrike" baseline="0">
          <a:solidFill>
            <a:srgbClr val="333333"/>
          </a:solidFill>
          <a:latin typeface="Arial"/>
          <a:ea typeface="Arial"/>
          <a:cs typeface="Arial"/>
        </a:defRPr>
      </a:pPr>
      <a:endParaRPr lang="lv-LV"/>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87816557444328"/>
          <c:y val="5.8361510873778923E-2"/>
          <c:w val="0.4858844722169216"/>
          <c:h val="0.86653386539318755"/>
        </c:manualLayout>
      </c:layout>
      <c:barChart>
        <c:barDir val="bar"/>
        <c:grouping val="stacked"/>
        <c:varyColors val="0"/>
        <c:ser>
          <c:idx val="0"/>
          <c:order val="0"/>
          <c:tx>
            <c:strRef>
              <c:f>'4_dati'!$C$14</c:f>
              <c:strCache>
                <c:ptCount val="1"/>
                <c:pt idx="0">
                  <c:v>Noteikti nē </c:v>
                </c:pt>
              </c:strCache>
            </c:strRef>
          </c:tx>
          <c:spPr>
            <a:solidFill>
              <a:srgbClr val="ED7D31"/>
            </a:solidFill>
          </c:spPr>
          <c:invertIfNegative val="0"/>
          <c:dLbls>
            <c:numFmt formatCode="#,##0" sourceLinked="0"/>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'4_dati'!$B$15:$B$31</c:f>
              <c:strCache>
                <c:ptCount val="17"/>
                <c:pt idx="0">
                  <c:v>05.2024. (n=1005)</c:v>
                </c:pt>
                <c:pt idx="1">
                  <c:v>09.2014. (n=1033)</c:v>
                </c:pt>
                <c:pt idx="3">
                  <c:v>05.2024. (n=1005)</c:v>
                </c:pt>
                <c:pt idx="4">
                  <c:v>09.2014. (n=1033)</c:v>
                </c:pt>
                <c:pt idx="6">
                  <c:v>05.2024. (n=1005)</c:v>
                </c:pt>
                <c:pt idx="7">
                  <c:v>09.2014. (n=1033)</c:v>
                </c:pt>
                <c:pt idx="9">
                  <c:v>05.2024. (n=1005)</c:v>
                </c:pt>
                <c:pt idx="10">
                  <c:v>09.2014. (n=1033)</c:v>
                </c:pt>
                <c:pt idx="12">
                  <c:v>05.2024. (n=1005)</c:v>
                </c:pt>
                <c:pt idx="13">
                  <c:v>09.2014. (n=1033)</c:v>
                </c:pt>
                <c:pt idx="15">
                  <c:v>05.2024. (n=1005)</c:v>
                </c:pt>
                <c:pt idx="16">
                  <c:v>09.2014. (n=1033)</c:v>
                </c:pt>
              </c:strCache>
            </c:strRef>
          </c:cat>
          <c:val>
            <c:numRef>
              <c:f>'4_dati'!$C$15:$C$31</c:f>
              <c:numCache>
                <c:formatCode>0.0</c:formatCode>
                <c:ptCount val="17"/>
                <c:pt idx="0">
                  <c:v>37</c:v>
                </c:pt>
                <c:pt idx="1">
                  <c:v>49</c:v>
                </c:pt>
                <c:pt idx="3">
                  <c:v>36.799999999999997</c:v>
                </c:pt>
                <c:pt idx="4">
                  <c:v>54</c:v>
                </c:pt>
                <c:pt idx="6">
                  <c:v>12.2</c:v>
                </c:pt>
                <c:pt idx="7">
                  <c:v>23</c:v>
                </c:pt>
                <c:pt idx="9">
                  <c:v>8.4</c:v>
                </c:pt>
                <c:pt idx="10">
                  <c:v>11</c:v>
                </c:pt>
                <c:pt idx="12">
                  <c:v>7.2</c:v>
                </c:pt>
                <c:pt idx="13">
                  <c:v>12</c:v>
                </c:pt>
                <c:pt idx="15">
                  <c:v>7.4</c:v>
                </c:pt>
                <c:pt idx="16">
                  <c:v>10</c:v>
                </c:pt>
              </c:numCache>
            </c:numRef>
          </c:val>
          <c:extLst>
            <c:ext xmlns:c16="http://schemas.microsoft.com/office/drawing/2014/chart" uri="{C3380CC4-5D6E-409C-BE32-E72D297353CC}">
              <c16:uniqueId val="{00000000-69CF-488F-9632-50D09ABD1602}"/>
            </c:ext>
          </c:extLst>
        </c:ser>
        <c:ser>
          <c:idx val="1"/>
          <c:order val="1"/>
          <c:tx>
            <c:strRef>
              <c:f>'4_dati'!$D$14</c:f>
              <c:strCache>
                <c:ptCount val="1"/>
                <c:pt idx="0">
                  <c:v>Drīzāk nē</c:v>
                </c:pt>
              </c:strCache>
            </c:strRef>
          </c:tx>
          <c:spPr>
            <a:solidFill>
              <a:srgbClr val="ED7D31">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'4_dati'!$B$15:$B$31</c:f>
              <c:strCache>
                <c:ptCount val="17"/>
                <c:pt idx="0">
                  <c:v>05.2024. (n=1005)</c:v>
                </c:pt>
                <c:pt idx="1">
                  <c:v>09.2014. (n=1033)</c:v>
                </c:pt>
                <c:pt idx="3">
                  <c:v>05.2024. (n=1005)</c:v>
                </c:pt>
                <c:pt idx="4">
                  <c:v>09.2014. (n=1033)</c:v>
                </c:pt>
                <c:pt idx="6">
                  <c:v>05.2024. (n=1005)</c:v>
                </c:pt>
                <c:pt idx="7">
                  <c:v>09.2014. (n=1033)</c:v>
                </c:pt>
                <c:pt idx="9">
                  <c:v>05.2024. (n=1005)</c:v>
                </c:pt>
                <c:pt idx="10">
                  <c:v>09.2014. (n=1033)</c:v>
                </c:pt>
                <c:pt idx="12">
                  <c:v>05.2024. (n=1005)</c:v>
                </c:pt>
                <c:pt idx="13">
                  <c:v>09.2014. (n=1033)</c:v>
                </c:pt>
                <c:pt idx="15">
                  <c:v>05.2024. (n=1005)</c:v>
                </c:pt>
                <c:pt idx="16">
                  <c:v>09.2014. (n=1033)</c:v>
                </c:pt>
              </c:strCache>
            </c:strRef>
          </c:cat>
          <c:val>
            <c:numRef>
              <c:f>'4_dati'!$D$15:$D$31</c:f>
              <c:numCache>
                <c:formatCode>0.0</c:formatCode>
                <c:ptCount val="17"/>
                <c:pt idx="0">
                  <c:v>30.9</c:v>
                </c:pt>
                <c:pt idx="1">
                  <c:v>28</c:v>
                </c:pt>
                <c:pt idx="3">
                  <c:v>29.6</c:v>
                </c:pt>
                <c:pt idx="4">
                  <c:v>22</c:v>
                </c:pt>
                <c:pt idx="6">
                  <c:v>18.2</c:v>
                </c:pt>
                <c:pt idx="7">
                  <c:v>26</c:v>
                </c:pt>
                <c:pt idx="9">
                  <c:v>11.2</c:v>
                </c:pt>
                <c:pt idx="10">
                  <c:v>25</c:v>
                </c:pt>
                <c:pt idx="12">
                  <c:v>10.7</c:v>
                </c:pt>
                <c:pt idx="13">
                  <c:v>25</c:v>
                </c:pt>
                <c:pt idx="15">
                  <c:v>8.8000000000000007</c:v>
                </c:pt>
                <c:pt idx="16">
                  <c:v>22</c:v>
                </c:pt>
              </c:numCache>
            </c:numRef>
          </c:val>
          <c:extLst>
            <c:ext xmlns:c16="http://schemas.microsoft.com/office/drawing/2014/chart" uri="{C3380CC4-5D6E-409C-BE32-E72D297353CC}">
              <c16:uniqueId val="{00000001-69CF-488F-9632-50D09ABD1602}"/>
            </c:ext>
          </c:extLst>
        </c:ser>
        <c:ser>
          <c:idx val="2"/>
          <c:order val="2"/>
          <c:tx>
            <c:strRef>
              <c:f>'4_dati'!$E$14</c:f>
              <c:strCache>
                <c:ptCount val="1"/>
                <c:pt idx="0">
                  <c:v>Jā</c:v>
                </c:pt>
              </c:strCache>
            </c:strRef>
          </c:tx>
          <c:spPr>
            <a:solidFill>
              <a:srgbClr val="4472C4"/>
            </a:solidFill>
          </c:spPr>
          <c:invertIfNegative val="0"/>
          <c:dLbls>
            <c:numFmt formatCode="#,##0" sourceLinked="0"/>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'4_dati'!$B$15:$B$31</c:f>
              <c:strCache>
                <c:ptCount val="17"/>
                <c:pt idx="0">
                  <c:v>05.2024. (n=1005)</c:v>
                </c:pt>
                <c:pt idx="1">
                  <c:v>09.2014. (n=1033)</c:v>
                </c:pt>
                <c:pt idx="3">
                  <c:v>05.2024. (n=1005)</c:v>
                </c:pt>
                <c:pt idx="4">
                  <c:v>09.2014. (n=1033)</c:v>
                </c:pt>
                <c:pt idx="6">
                  <c:v>05.2024. (n=1005)</c:v>
                </c:pt>
                <c:pt idx="7">
                  <c:v>09.2014. (n=1033)</c:v>
                </c:pt>
                <c:pt idx="9">
                  <c:v>05.2024. (n=1005)</c:v>
                </c:pt>
                <c:pt idx="10">
                  <c:v>09.2014. (n=1033)</c:v>
                </c:pt>
                <c:pt idx="12">
                  <c:v>05.2024. (n=1005)</c:v>
                </c:pt>
                <c:pt idx="13">
                  <c:v>09.2014. (n=1033)</c:v>
                </c:pt>
                <c:pt idx="15">
                  <c:v>05.2024. (n=1005)</c:v>
                </c:pt>
                <c:pt idx="16">
                  <c:v>09.2014. (n=1033)</c:v>
                </c:pt>
              </c:strCache>
            </c:strRef>
          </c:cat>
          <c:val>
            <c:numRef>
              <c:f>'4_dati'!$E$15:$E$31</c:f>
              <c:numCache>
                <c:formatCode>0.0</c:formatCode>
                <c:ptCount val="17"/>
                <c:pt idx="0">
                  <c:v>11.2</c:v>
                </c:pt>
                <c:pt idx="1">
                  <c:v>5</c:v>
                </c:pt>
                <c:pt idx="3">
                  <c:v>13.3</c:v>
                </c:pt>
                <c:pt idx="4">
                  <c:v>5</c:v>
                </c:pt>
                <c:pt idx="6">
                  <c:v>37.9</c:v>
                </c:pt>
                <c:pt idx="7">
                  <c:v>24</c:v>
                </c:pt>
                <c:pt idx="9">
                  <c:v>64.7</c:v>
                </c:pt>
                <c:pt idx="10">
                  <c:v>42</c:v>
                </c:pt>
                <c:pt idx="12">
                  <c:v>65.8</c:v>
                </c:pt>
                <c:pt idx="13">
                  <c:v>41</c:v>
                </c:pt>
                <c:pt idx="15">
                  <c:v>68.900000000000006</c:v>
                </c:pt>
                <c:pt idx="16">
                  <c:v>47</c:v>
                </c:pt>
              </c:numCache>
            </c:numRef>
          </c:val>
          <c:extLst>
            <c:ext xmlns:c16="http://schemas.microsoft.com/office/drawing/2014/chart" uri="{C3380CC4-5D6E-409C-BE32-E72D297353CC}">
              <c16:uniqueId val="{00000002-69CF-488F-9632-50D09ABD1602}"/>
            </c:ext>
          </c:extLst>
        </c:ser>
        <c:ser>
          <c:idx val="3"/>
          <c:order val="3"/>
          <c:tx>
            <c:strRef>
              <c:f>'4_dati'!$F$14</c:f>
              <c:strCache>
                <c:ptCount val="1"/>
                <c:pt idx="0">
                  <c:v>Grūti pateikt</c:v>
                </c:pt>
              </c:strCache>
            </c:strRef>
          </c:tx>
          <c:spPr>
            <a:solidFill>
              <a:sysClr val="window" lastClr="FFFFFF">
                <a:lumMod val="85000"/>
              </a:sysClr>
            </a:solidFill>
          </c:spPr>
          <c:invertIfNegative val="0"/>
          <c:dLbls>
            <c:numFmt formatCode="#,##0" sourceLinked="0"/>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'4_dati'!$B$15:$B$31</c:f>
              <c:strCache>
                <c:ptCount val="17"/>
                <c:pt idx="0">
                  <c:v>05.2024. (n=1005)</c:v>
                </c:pt>
                <c:pt idx="1">
                  <c:v>09.2014. (n=1033)</c:v>
                </c:pt>
                <c:pt idx="3">
                  <c:v>05.2024. (n=1005)</c:v>
                </c:pt>
                <c:pt idx="4">
                  <c:v>09.2014. (n=1033)</c:v>
                </c:pt>
                <c:pt idx="6">
                  <c:v>05.2024. (n=1005)</c:v>
                </c:pt>
                <c:pt idx="7">
                  <c:v>09.2014. (n=1033)</c:v>
                </c:pt>
                <c:pt idx="9">
                  <c:v>05.2024. (n=1005)</c:v>
                </c:pt>
                <c:pt idx="10">
                  <c:v>09.2014. (n=1033)</c:v>
                </c:pt>
                <c:pt idx="12">
                  <c:v>05.2024. (n=1005)</c:v>
                </c:pt>
                <c:pt idx="13">
                  <c:v>09.2014. (n=1033)</c:v>
                </c:pt>
                <c:pt idx="15">
                  <c:v>05.2024. (n=1005)</c:v>
                </c:pt>
                <c:pt idx="16">
                  <c:v>09.2014. (n=1033)</c:v>
                </c:pt>
              </c:strCache>
            </c:strRef>
          </c:cat>
          <c:val>
            <c:numRef>
              <c:f>'4_dati'!$F$15:$F$31</c:f>
              <c:numCache>
                <c:formatCode>0.0</c:formatCode>
                <c:ptCount val="17"/>
                <c:pt idx="0">
                  <c:v>20.9</c:v>
                </c:pt>
                <c:pt idx="1">
                  <c:v>18</c:v>
                </c:pt>
                <c:pt idx="3">
                  <c:v>20.3</c:v>
                </c:pt>
                <c:pt idx="4">
                  <c:v>18</c:v>
                </c:pt>
                <c:pt idx="6">
                  <c:v>31.7</c:v>
                </c:pt>
                <c:pt idx="7">
                  <c:v>27</c:v>
                </c:pt>
                <c:pt idx="9">
                  <c:v>15.8</c:v>
                </c:pt>
                <c:pt idx="10">
                  <c:v>22</c:v>
                </c:pt>
                <c:pt idx="12">
                  <c:v>16.399999999999999</c:v>
                </c:pt>
                <c:pt idx="13">
                  <c:v>22</c:v>
                </c:pt>
                <c:pt idx="15">
                  <c:v>15</c:v>
                </c:pt>
                <c:pt idx="16">
                  <c:v>22</c:v>
                </c:pt>
              </c:numCache>
            </c:numRef>
          </c:val>
          <c:extLst>
            <c:ext xmlns:c16="http://schemas.microsoft.com/office/drawing/2014/chart" uri="{C3380CC4-5D6E-409C-BE32-E72D297353CC}">
              <c16:uniqueId val="{00000003-69CF-488F-9632-50D09ABD1602}"/>
            </c:ext>
          </c:extLst>
        </c:ser>
        <c:dLbls>
          <c:showLegendKey val="0"/>
          <c:showVal val="0"/>
          <c:showCatName val="0"/>
          <c:showSerName val="0"/>
          <c:showPercent val="0"/>
          <c:showBubbleSize val="0"/>
        </c:dLbls>
        <c:gapWidth val="40"/>
        <c:overlap val="100"/>
        <c:axId val="547765048"/>
        <c:axId val="1"/>
      </c:barChart>
      <c:catAx>
        <c:axId val="547765048"/>
        <c:scaling>
          <c:orientation val="maxMin"/>
        </c:scaling>
        <c:delete val="0"/>
        <c:axPos val="l"/>
        <c:title>
          <c:tx>
            <c:rich>
              <a:bodyPr rot="0" vert="horz"/>
              <a:lstStyle/>
              <a:p>
                <a:pPr algn="ctr">
                  <a:defRPr sz="800" b="0" i="0" u="none" strike="noStrike" baseline="0">
                    <a:solidFill>
                      <a:srgbClr val="000000"/>
                    </a:solidFill>
                    <a:latin typeface="Arial"/>
                    <a:ea typeface="Arial"/>
                    <a:cs typeface="Arial"/>
                  </a:defRPr>
                </a:pPr>
                <a:r>
                  <a:rPr lang="en-US"/>
                  <a:t>%</a:t>
                </a:r>
              </a:p>
            </c:rich>
          </c:tx>
          <c:layout>
            <c:manualLayout>
              <c:xMode val="edge"/>
              <c:yMode val="edge"/>
              <c:x val="0.90575113121580542"/>
              <c:y val="0.93281583289776171"/>
            </c:manualLayout>
          </c:layout>
          <c:overlay val="0"/>
          <c:spPr>
            <a:solidFill>
              <a:srgbClr val="FFFFFF"/>
            </a:solidFill>
            <a:ln w="25400">
              <a:noFill/>
            </a:ln>
          </c:spPr>
        </c:title>
        <c:numFmt formatCode="General" sourceLinked="1"/>
        <c:majorTickMark val="out"/>
        <c:minorTickMark val="none"/>
        <c:tickLblPos val="low"/>
        <c:spPr>
          <a:ln w="3175">
            <a:solidFill>
              <a:srgbClr val="333333"/>
            </a:solidFill>
            <a:prstDash val="solid"/>
          </a:ln>
        </c:spPr>
        <c:txPr>
          <a:bodyPr rot="0" vert="horz"/>
          <a:lstStyle/>
          <a:p>
            <a:pPr>
              <a:defRPr sz="800" b="0" i="0" u="none" strike="noStrike" baseline="0">
                <a:solidFill>
                  <a:srgbClr val="000000"/>
                </a:solidFill>
                <a:latin typeface="Arial"/>
                <a:ea typeface="Arial"/>
                <a:cs typeface="Arial"/>
              </a:defRPr>
            </a:pPr>
            <a:endParaRPr lang="lv-LV"/>
          </a:p>
        </c:txPr>
        <c:crossAx val="1"/>
        <c:crossesAt val="0"/>
        <c:auto val="1"/>
        <c:lblAlgn val="ctr"/>
        <c:lblOffset val="100"/>
        <c:tickLblSkip val="1"/>
        <c:tickMarkSkip val="1"/>
        <c:noMultiLvlLbl val="0"/>
      </c:catAx>
      <c:valAx>
        <c:axId val="1"/>
        <c:scaling>
          <c:orientation val="minMax"/>
          <c:max val="100"/>
          <c:min val="0"/>
        </c:scaling>
        <c:delete val="0"/>
        <c:axPos val="b"/>
        <c:numFmt formatCode="0" sourceLinked="0"/>
        <c:majorTickMark val="out"/>
        <c:minorTickMark val="none"/>
        <c:tickLblPos val="nextTo"/>
        <c:spPr>
          <a:ln w="3175">
            <a:solidFill>
              <a:srgbClr val="333333"/>
            </a:solidFill>
            <a:prstDash val="solid"/>
          </a:ln>
        </c:spPr>
        <c:txPr>
          <a:bodyPr rot="0" vert="horz"/>
          <a:lstStyle/>
          <a:p>
            <a:pPr>
              <a:defRPr sz="800" b="0" i="0" u="none" strike="noStrike" baseline="0">
                <a:solidFill>
                  <a:srgbClr val="000000"/>
                </a:solidFill>
                <a:latin typeface="Arial"/>
                <a:ea typeface="Arial"/>
                <a:cs typeface="Arial"/>
              </a:defRPr>
            </a:pPr>
            <a:endParaRPr lang="lv-LV"/>
          </a:p>
        </c:txPr>
        <c:crossAx val="547765048"/>
        <c:crosses val="max"/>
        <c:crossBetween val="between"/>
        <c:majorUnit val="20"/>
        <c:minorUnit val="4"/>
      </c:valAx>
      <c:spPr>
        <a:noFill/>
        <a:ln w="25400">
          <a:noFill/>
        </a:ln>
      </c:spPr>
    </c:plotArea>
    <c:legend>
      <c:legendPos val="t"/>
      <c:legendEntry>
        <c:idx val="1"/>
        <c:txPr>
          <a:bodyPr/>
          <a:lstStyle/>
          <a:p>
            <a:pPr>
              <a:defRPr sz="800" b="0" i="0" u="none" strike="noStrike" baseline="0">
                <a:solidFill>
                  <a:srgbClr val="000000"/>
                </a:solidFill>
                <a:latin typeface="Arial"/>
                <a:ea typeface="Arial"/>
                <a:cs typeface="Arial"/>
              </a:defRPr>
            </a:pPr>
            <a:endParaRPr lang="lv-LV"/>
          </a:p>
        </c:txPr>
      </c:legendEntry>
      <c:legendEntry>
        <c:idx val="2"/>
        <c:txPr>
          <a:bodyPr/>
          <a:lstStyle/>
          <a:p>
            <a:pPr>
              <a:defRPr sz="800" b="0" i="0" u="none" strike="noStrike" baseline="0">
                <a:solidFill>
                  <a:srgbClr val="000000"/>
                </a:solidFill>
                <a:latin typeface="Arial"/>
                <a:ea typeface="Arial"/>
                <a:cs typeface="Arial"/>
              </a:defRPr>
            </a:pPr>
            <a:endParaRPr lang="lv-LV"/>
          </a:p>
        </c:txPr>
      </c:legendEntry>
      <c:legendEntry>
        <c:idx val="3"/>
        <c:txPr>
          <a:bodyPr/>
          <a:lstStyle/>
          <a:p>
            <a:pPr>
              <a:defRPr sz="800" b="0" i="0" u="none" strike="noStrike" baseline="0">
                <a:solidFill>
                  <a:srgbClr val="000000"/>
                </a:solidFill>
                <a:latin typeface="Arial"/>
                <a:ea typeface="Arial"/>
                <a:cs typeface="Arial"/>
              </a:defRPr>
            </a:pPr>
            <a:endParaRPr lang="lv-LV"/>
          </a:p>
        </c:txPr>
      </c:legendEntry>
      <c:layout>
        <c:manualLayout>
          <c:xMode val="edge"/>
          <c:yMode val="edge"/>
          <c:x val="0.46569674659458948"/>
          <c:y val="0"/>
          <c:w val="0.51381295532906557"/>
          <c:h val="5.7193194526974925E-2"/>
        </c:manualLayout>
      </c:layout>
      <c:overlay val="0"/>
      <c:spPr>
        <a:noFill/>
        <a:ln w="25400">
          <a:noFill/>
        </a:ln>
      </c:spPr>
      <c:txPr>
        <a:bodyPr/>
        <a:lstStyle/>
        <a:p>
          <a:pPr>
            <a:defRPr sz="800" b="0" i="0" u="none" strike="noStrike" baseline="0">
              <a:solidFill>
                <a:srgbClr val="000000"/>
              </a:solidFill>
              <a:latin typeface="Arial"/>
              <a:ea typeface="Arial"/>
              <a:cs typeface="Arial"/>
            </a:defRPr>
          </a:pPr>
          <a:endParaRPr lang="lv-LV"/>
        </a:p>
      </c:txPr>
    </c:legend>
    <c:plotVisOnly val="1"/>
    <c:dispBlanksAs val="gap"/>
    <c:showDLblsOverMax val="0"/>
  </c:chart>
  <c:spPr>
    <a:solidFill>
      <a:srgbClr val="FFFFFF"/>
    </a:solidFill>
    <a:ln w="6350">
      <a:noFill/>
    </a:ln>
  </c:spPr>
  <c:txPr>
    <a:bodyPr/>
    <a:lstStyle/>
    <a:p>
      <a:pPr>
        <a:defRPr sz="800" b="0" i="0" u="none" strike="noStrike" baseline="0">
          <a:solidFill>
            <a:srgbClr val="333333"/>
          </a:solidFill>
          <a:latin typeface="Arial"/>
          <a:ea typeface="Arial"/>
          <a:cs typeface="Arial"/>
        </a:defRPr>
      </a:pPr>
      <a:endParaRPr lang="lv-LV"/>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0.89687</cdr:y>
    </cdr:from>
    <cdr:to>
      <cdr:x>0.22572</cdr:x>
      <cdr:y>1</cdr:y>
    </cdr:to>
    <cdr:sp macro="" textlink="">
      <cdr:nvSpPr>
        <cdr:cNvPr id="25601" name="Text Box 1"/>
        <cdr:cNvSpPr txBox="1">
          <a:spLocks xmlns:a="http://schemas.openxmlformats.org/drawingml/2006/main" noChangeArrowheads="1"/>
        </cdr:cNvSpPr>
      </cdr:nvSpPr>
      <cdr:spPr bwMode="auto">
        <a:xfrm xmlns:a="http://schemas.openxmlformats.org/drawingml/2006/main">
          <a:off x="0" y="2500036"/>
          <a:ext cx="1378419" cy="28747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0" rIns="0" bIns="22860" anchor="b"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Bāzes: </a:t>
          </a:r>
          <a:r>
            <a:rPr lang="lv-LV" sz="800" b="0" i="0" u="none" strike="noStrike" baseline="0">
              <a:solidFill>
                <a:srgbClr val="000000"/>
              </a:solidFill>
              <a:latin typeface="Arial"/>
              <a:cs typeface="Arial"/>
            </a:rPr>
            <a:t>visi respondenti</a:t>
          </a:r>
          <a:endParaRPr lang="en-US" sz="800" b="0" i="0" u="none" strike="noStrike" baseline="0">
            <a:solidFill>
              <a:srgbClr val="000000"/>
            </a:solidFill>
            <a:latin typeface="Arial"/>
            <a:cs typeface="Arial"/>
          </a:endParaRPr>
        </a:p>
      </cdr:txBody>
    </cdr:sp>
  </cdr:relSizeAnchor>
  <cdr:relSizeAnchor xmlns:cdr="http://schemas.openxmlformats.org/drawingml/2006/chartDrawing">
    <cdr:from>
      <cdr:x>0</cdr:x>
      <cdr:y>0.68947</cdr:y>
    </cdr:from>
    <cdr:to>
      <cdr:x>0.26522</cdr:x>
      <cdr:y>0.78157</cdr:y>
    </cdr:to>
    <cdr:sp macro="" textlink="">
      <cdr:nvSpPr>
        <cdr:cNvPr id="2" name="TextBox 3">
          <a:extLst xmlns:a="http://schemas.openxmlformats.org/drawingml/2006/main">
            <a:ext uri="{FF2B5EF4-FFF2-40B4-BE49-F238E27FC236}">
              <a16:creationId xmlns:a16="http://schemas.microsoft.com/office/drawing/2014/main" id="{BBF13BB9-3383-7D59-DFF7-29BF415941B7}"/>
            </a:ext>
          </a:extLst>
        </cdr:cNvPr>
        <cdr:cNvSpPr txBox="1"/>
      </cdr:nvSpPr>
      <cdr:spPr>
        <a:xfrm xmlns:a="http://schemas.openxmlformats.org/drawingml/2006/main">
          <a:off x="0" y="3226480"/>
          <a:ext cx="1623371" cy="4309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solidFill>
                <a:schemeClr val="dk1"/>
              </a:solidFill>
              <a:effectLst/>
              <a:latin typeface="Arial" panose="020B0604020202020204" pitchFamily="34" charset="0"/>
              <a:ea typeface="+mn-ea"/>
              <a:cs typeface="Arial" panose="020B0604020202020204" pitchFamily="34" charset="0"/>
            </a:rPr>
            <a:t>Ar intelektuālās attīstības traucējumie</a:t>
          </a:r>
          <a:r>
            <a:rPr lang="en-US" sz="900" b="1">
              <a:solidFill>
                <a:schemeClr val="dk1"/>
              </a:solidFill>
              <a:effectLst/>
              <a:latin typeface="Arial" panose="020B0604020202020204" pitchFamily="34" charset="0"/>
              <a:ea typeface="+mn-ea"/>
              <a:cs typeface="Arial" panose="020B0604020202020204" pitchFamily="34" charset="0"/>
            </a:rPr>
            <a:t>m</a:t>
          </a:r>
        </a:p>
      </cdr:txBody>
    </cdr:sp>
  </cdr:relSizeAnchor>
  <cdr:relSizeAnchor xmlns:cdr="http://schemas.openxmlformats.org/drawingml/2006/chartDrawing">
    <cdr:from>
      <cdr:x>0</cdr:x>
      <cdr:y>0.0933</cdr:y>
    </cdr:from>
    <cdr:to>
      <cdr:x>0.25169</cdr:x>
      <cdr:y>0.1854</cdr:y>
    </cdr:to>
    <cdr:sp macro="" textlink="">
      <cdr:nvSpPr>
        <cdr:cNvPr id="3" name="TextBox 3">
          <a:extLst xmlns:a="http://schemas.openxmlformats.org/drawingml/2006/main">
            <a:ext uri="{FF2B5EF4-FFF2-40B4-BE49-F238E27FC236}">
              <a16:creationId xmlns:a16="http://schemas.microsoft.com/office/drawing/2014/main" id="{024A99B8-6954-82A9-2354-CF47C418FD62}"/>
            </a:ext>
          </a:extLst>
        </cdr:cNvPr>
        <cdr:cNvSpPr txBox="1"/>
      </cdr:nvSpPr>
      <cdr:spPr>
        <a:xfrm xmlns:a="http://schemas.openxmlformats.org/drawingml/2006/main">
          <a:off x="0" y="436592"/>
          <a:ext cx="1540556" cy="4309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solidFill>
                <a:schemeClr val="dk1"/>
              </a:solidFill>
              <a:effectLst/>
              <a:latin typeface="Arial" panose="020B0604020202020204" pitchFamily="34" charset="0"/>
              <a:ea typeface="+mn-ea"/>
              <a:cs typeface="Arial" panose="020B0604020202020204" pitchFamily="34" charset="0"/>
            </a:rPr>
            <a:t>Ar kustību traucējumiem</a:t>
          </a:r>
        </a:p>
      </cdr:txBody>
    </cdr:sp>
  </cdr:relSizeAnchor>
  <cdr:relSizeAnchor xmlns:cdr="http://schemas.openxmlformats.org/drawingml/2006/chartDrawing">
    <cdr:from>
      <cdr:x>0</cdr:x>
      <cdr:y>0.39516</cdr:y>
    </cdr:from>
    <cdr:to>
      <cdr:x>0.24493</cdr:x>
      <cdr:y>0.48726</cdr:y>
    </cdr:to>
    <cdr:sp macro="" textlink="">
      <cdr:nvSpPr>
        <cdr:cNvPr id="4" name="TextBox 3">
          <a:extLst xmlns:a="http://schemas.openxmlformats.org/drawingml/2006/main">
            <a:ext uri="{FF2B5EF4-FFF2-40B4-BE49-F238E27FC236}">
              <a16:creationId xmlns:a16="http://schemas.microsoft.com/office/drawing/2014/main" id="{13688558-F3C6-2CEA-AEE8-435684D8A2A7}"/>
            </a:ext>
          </a:extLst>
        </cdr:cNvPr>
        <cdr:cNvSpPr txBox="1"/>
      </cdr:nvSpPr>
      <cdr:spPr>
        <a:xfrm xmlns:a="http://schemas.openxmlformats.org/drawingml/2006/main">
          <a:off x="0" y="1849208"/>
          <a:ext cx="1499179" cy="4309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solidFill>
                <a:schemeClr val="dk1"/>
              </a:solidFill>
              <a:effectLst/>
              <a:latin typeface="Arial" panose="020B0604020202020204" pitchFamily="34" charset="0"/>
              <a:ea typeface="+mn-ea"/>
              <a:cs typeface="Arial" panose="020B0604020202020204" pitchFamily="34" charset="0"/>
            </a:rPr>
            <a:t>Ar redzes traucējumiem</a:t>
          </a:r>
        </a:p>
      </cdr:txBody>
    </cdr:sp>
  </cdr:relSizeAnchor>
  <cdr:relSizeAnchor xmlns:cdr="http://schemas.openxmlformats.org/drawingml/2006/chartDrawing">
    <cdr:from>
      <cdr:x>0</cdr:x>
      <cdr:y>0.24416</cdr:y>
    </cdr:from>
    <cdr:to>
      <cdr:x>0.2544</cdr:x>
      <cdr:y>0.33626</cdr:y>
    </cdr:to>
    <cdr:sp macro="" textlink="">
      <cdr:nvSpPr>
        <cdr:cNvPr id="5" name="TextBox 1">
          <a:extLst xmlns:a="http://schemas.openxmlformats.org/drawingml/2006/main">
            <a:ext uri="{FF2B5EF4-FFF2-40B4-BE49-F238E27FC236}">
              <a16:creationId xmlns:a16="http://schemas.microsoft.com/office/drawing/2014/main" id="{9F326A05-F769-BC97-A9AF-CE0C00A0DE02}"/>
            </a:ext>
          </a:extLst>
        </cdr:cNvPr>
        <cdr:cNvSpPr txBox="1"/>
      </cdr:nvSpPr>
      <cdr:spPr>
        <a:xfrm xmlns:a="http://schemas.openxmlformats.org/drawingml/2006/main">
          <a:off x="0" y="1142601"/>
          <a:ext cx="1557144" cy="4309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solidFill>
                <a:schemeClr val="dk1"/>
              </a:solidFill>
              <a:effectLst/>
              <a:latin typeface="Arial" panose="020B0604020202020204" pitchFamily="34" charset="0"/>
              <a:ea typeface="+mn-ea"/>
              <a:cs typeface="Arial" panose="020B0604020202020204" pitchFamily="34" charset="0"/>
            </a:rPr>
            <a:t>Ar dzirdes traucējumiem</a:t>
          </a:r>
        </a:p>
      </cdr:txBody>
    </cdr:sp>
  </cdr:relSizeAnchor>
  <cdr:relSizeAnchor xmlns:cdr="http://schemas.openxmlformats.org/drawingml/2006/chartDrawing">
    <cdr:from>
      <cdr:x>0</cdr:x>
      <cdr:y>0.53031</cdr:y>
    </cdr:from>
    <cdr:to>
      <cdr:x>0.2774</cdr:x>
      <cdr:y>0.6354</cdr:y>
    </cdr:to>
    <cdr:sp macro="" textlink="">
      <cdr:nvSpPr>
        <cdr:cNvPr id="6" name="TextBox 1">
          <a:extLst xmlns:a="http://schemas.openxmlformats.org/drawingml/2006/main">
            <a:ext uri="{FF2B5EF4-FFF2-40B4-BE49-F238E27FC236}">
              <a16:creationId xmlns:a16="http://schemas.microsoft.com/office/drawing/2014/main" id="{63E013B9-F75B-E668-9AFC-078F41E606FF}"/>
            </a:ext>
          </a:extLst>
        </cdr:cNvPr>
        <cdr:cNvSpPr txBox="1"/>
      </cdr:nvSpPr>
      <cdr:spPr>
        <a:xfrm xmlns:a="http://schemas.openxmlformats.org/drawingml/2006/main">
          <a:off x="0" y="2481655"/>
          <a:ext cx="1697923" cy="49178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solidFill>
                <a:schemeClr val="dk1"/>
              </a:solidFill>
              <a:effectLst/>
              <a:latin typeface="Arial" panose="020B0604020202020204" pitchFamily="34" charset="0"/>
              <a:ea typeface="+mn-ea"/>
              <a:cs typeface="Arial" panose="020B0604020202020204" pitchFamily="34" charset="0"/>
            </a:rPr>
            <a:t>Ar cita veida ilgstošiem veselības traucējumiem</a:t>
          </a:r>
        </a:p>
      </cdr:txBody>
    </cdr:sp>
  </cdr:relSizeAnchor>
  <cdr:relSizeAnchor xmlns:cdr="http://schemas.openxmlformats.org/drawingml/2006/chartDrawing">
    <cdr:from>
      <cdr:x>0.67817</cdr:x>
      <cdr:y>0.10032</cdr:y>
    </cdr:from>
    <cdr:to>
      <cdr:x>0.78327</cdr:x>
      <cdr:y>0.20558</cdr:y>
    </cdr:to>
    <cdr:cxnSp macro="">
      <cdr:nvCxnSpPr>
        <cdr:cNvPr id="8" name="Straight Arrow Connector 7">
          <a:extLst xmlns:a="http://schemas.openxmlformats.org/drawingml/2006/main">
            <a:ext uri="{FF2B5EF4-FFF2-40B4-BE49-F238E27FC236}">
              <a16:creationId xmlns:a16="http://schemas.microsoft.com/office/drawing/2014/main" id="{E525C637-1AB8-7157-E084-B872E72C722F}"/>
            </a:ext>
          </a:extLst>
        </cdr:cNvPr>
        <cdr:cNvCxnSpPr/>
      </cdr:nvCxnSpPr>
      <cdr:spPr>
        <a:xfrm xmlns:a="http://schemas.openxmlformats.org/drawingml/2006/main" flipV="1">
          <a:off x="5316351" y="629940"/>
          <a:ext cx="823865" cy="660903"/>
        </a:xfrm>
        <a:prstGeom xmlns:a="http://schemas.openxmlformats.org/drawingml/2006/main" prst="straightConnector1">
          <a:avLst/>
        </a:prstGeom>
        <a:ln xmlns:a="http://schemas.openxmlformats.org/drawingml/2006/main" w="19050" cap="flat" cmpd="sng" algn="ctr">
          <a:solidFill>
            <a:srgbClr val="FF0000"/>
          </a:solidFill>
          <a:prstDash val="solid"/>
          <a:round/>
          <a:headEnd type="none" w="med" len="med"/>
          <a:tailEnd type="arrow"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0.64769</cdr:x>
      <cdr:y>0.25548</cdr:y>
    </cdr:from>
    <cdr:to>
      <cdr:x>0.75279</cdr:x>
      <cdr:y>0.36074</cdr:y>
    </cdr:to>
    <cdr:cxnSp macro="">
      <cdr:nvCxnSpPr>
        <cdr:cNvPr id="9" name="Straight Arrow Connector 8">
          <a:extLst xmlns:a="http://schemas.openxmlformats.org/drawingml/2006/main">
            <a:ext uri="{FF2B5EF4-FFF2-40B4-BE49-F238E27FC236}">
              <a16:creationId xmlns:a16="http://schemas.microsoft.com/office/drawing/2014/main" id="{24C1382F-3FD2-21B4-D165-A97BC73DF9C7}"/>
            </a:ext>
          </a:extLst>
        </cdr:cNvPr>
        <cdr:cNvCxnSpPr/>
      </cdr:nvCxnSpPr>
      <cdr:spPr>
        <a:xfrm xmlns:a="http://schemas.openxmlformats.org/drawingml/2006/main" flipV="1">
          <a:off x="5077441" y="1604193"/>
          <a:ext cx="823865" cy="660903"/>
        </a:xfrm>
        <a:prstGeom xmlns:a="http://schemas.openxmlformats.org/drawingml/2006/main" prst="straightConnector1">
          <a:avLst/>
        </a:prstGeom>
        <a:ln xmlns:a="http://schemas.openxmlformats.org/drawingml/2006/main" w="19050" cap="flat" cmpd="sng" algn="ctr">
          <a:solidFill>
            <a:srgbClr val="FF0000"/>
          </a:solidFill>
          <a:prstDash val="solid"/>
          <a:round/>
          <a:headEnd type="none" w="med" len="med"/>
          <a:tailEnd type="arrow"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0.64654</cdr:x>
      <cdr:y>0.39374</cdr:y>
    </cdr:from>
    <cdr:to>
      <cdr:x>0.75163</cdr:x>
      <cdr:y>0.49899</cdr:y>
    </cdr:to>
    <cdr:cxnSp macro="">
      <cdr:nvCxnSpPr>
        <cdr:cNvPr id="10" name="Straight Arrow Connector 9">
          <a:extLst xmlns:a="http://schemas.openxmlformats.org/drawingml/2006/main">
            <a:ext uri="{FF2B5EF4-FFF2-40B4-BE49-F238E27FC236}">
              <a16:creationId xmlns:a16="http://schemas.microsoft.com/office/drawing/2014/main" id="{24C1382F-3FD2-21B4-D165-A97BC73DF9C7}"/>
            </a:ext>
          </a:extLst>
        </cdr:cNvPr>
        <cdr:cNvCxnSpPr/>
      </cdr:nvCxnSpPr>
      <cdr:spPr>
        <a:xfrm xmlns:a="http://schemas.openxmlformats.org/drawingml/2006/main" flipV="1">
          <a:off x="5068386" y="2472298"/>
          <a:ext cx="823865" cy="660903"/>
        </a:xfrm>
        <a:prstGeom xmlns:a="http://schemas.openxmlformats.org/drawingml/2006/main" prst="straightConnector1">
          <a:avLst/>
        </a:prstGeom>
        <a:ln xmlns:a="http://schemas.openxmlformats.org/drawingml/2006/main" w="19050" cap="flat" cmpd="sng" algn="ctr">
          <a:solidFill>
            <a:srgbClr val="FF0000"/>
          </a:solidFill>
          <a:prstDash val="solid"/>
          <a:round/>
          <a:headEnd type="none" w="med" len="med"/>
          <a:tailEnd type="arrow"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0.66271</cdr:x>
      <cdr:y>0.55972</cdr:y>
    </cdr:from>
    <cdr:to>
      <cdr:x>0.7678</cdr:x>
      <cdr:y>0.66497</cdr:y>
    </cdr:to>
    <cdr:cxnSp macro="">
      <cdr:nvCxnSpPr>
        <cdr:cNvPr id="11" name="Straight Arrow Connector 10">
          <a:extLst xmlns:a="http://schemas.openxmlformats.org/drawingml/2006/main">
            <a:ext uri="{FF2B5EF4-FFF2-40B4-BE49-F238E27FC236}">
              <a16:creationId xmlns:a16="http://schemas.microsoft.com/office/drawing/2014/main" id="{24C1382F-3FD2-21B4-D165-A97BC73DF9C7}"/>
            </a:ext>
          </a:extLst>
        </cdr:cNvPr>
        <cdr:cNvCxnSpPr/>
      </cdr:nvCxnSpPr>
      <cdr:spPr>
        <a:xfrm xmlns:a="http://schemas.openxmlformats.org/drawingml/2006/main" flipV="1">
          <a:off x="5195135" y="3514474"/>
          <a:ext cx="823865" cy="660903"/>
        </a:xfrm>
        <a:prstGeom xmlns:a="http://schemas.openxmlformats.org/drawingml/2006/main" prst="straightConnector1">
          <a:avLst/>
        </a:prstGeom>
        <a:ln xmlns:a="http://schemas.openxmlformats.org/drawingml/2006/main" w="19050" cap="flat" cmpd="sng" algn="ctr">
          <a:solidFill>
            <a:srgbClr val="FF0000"/>
          </a:solidFill>
          <a:prstDash val="solid"/>
          <a:round/>
          <a:headEnd type="none" w="med" len="med"/>
          <a:tailEnd type="arrow"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0.51835</cdr:x>
      <cdr:y>0.70967</cdr:y>
    </cdr:from>
    <cdr:to>
      <cdr:x>0.62344</cdr:x>
      <cdr:y>0.81493</cdr:y>
    </cdr:to>
    <cdr:cxnSp macro="">
      <cdr:nvCxnSpPr>
        <cdr:cNvPr id="12" name="Straight Arrow Connector 11">
          <a:extLst xmlns:a="http://schemas.openxmlformats.org/drawingml/2006/main">
            <a:ext uri="{FF2B5EF4-FFF2-40B4-BE49-F238E27FC236}">
              <a16:creationId xmlns:a16="http://schemas.microsoft.com/office/drawing/2014/main" id="{24C1382F-3FD2-21B4-D165-A97BC73DF9C7}"/>
            </a:ext>
          </a:extLst>
        </cdr:cNvPr>
        <cdr:cNvCxnSpPr/>
      </cdr:nvCxnSpPr>
      <cdr:spPr>
        <a:xfrm xmlns:a="http://schemas.openxmlformats.org/drawingml/2006/main" flipV="1">
          <a:off x="4063452" y="4456035"/>
          <a:ext cx="823865" cy="660903"/>
        </a:xfrm>
        <a:prstGeom xmlns:a="http://schemas.openxmlformats.org/drawingml/2006/main" prst="straightConnector1">
          <a:avLst/>
        </a:prstGeom>
        <a:ln xmlns:a="http://schemas.openxmlformats.org/drawingml/2006/main" w="19050" cap="flat" cmpd="sng" algn="ctr">
          <a:solidFill>
            <a:srgbClr val="FF0000"/>
          </a:solidFill>
          <a:prstDash val="solid"/>
          <a:round/>
          <a:headEnd type="none" w="med" len="med"/>
          <a:tailEnd type="arrow"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0.89687</cdr:y>
    </cdr:from>
    <cdr:to>
      <cdr:x>0.22572</cdr:x>
      <cdr:y>1</cdr:y>
    </cdr:to>
    <cdr:sp macro="" textlink="">
      <cdr:nvSpPr>
        <cdr:cNvPr id="25601" name="Text Box 1"/>
        <cdr:cNvSpPr txBox="1">
          <a:spLocks xmlns:a="http://schemas.openxmlformats.org/drawingml/2006/main" noChangeArrowheads="1"/>
        </cdr:cNvSpPr>
      </cdr:nvSpPr>
      <cdr:spPr bwMode="auto">
        <a:xfrm xmlns:a="http://schemas.openxmlformats.org/drawingml/2006/main">
          <a:off x="0" y="2500036"/>
          <a:ext cx="1378419" cy="28747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0" rIns="0" bIns="22860" anchor="b"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Bāzes: </a:t>
          </a:r>
          <a:r>
            <a:rPr lang="lv-LV" sz="800" b="0" i="0" u="none" strike="noStrike" baseline="0">
              <a:solidFill>
                <a:srgbClr val="000000"/>
              </a:solidFill>
              <a:latin typeface="Arial"/>
              <a:cs typeface="Arial"/>
            </a:rPr>
            <a:t>visi respondenti</a:t>
          </a:r>
          <a:endParaRPr lang="en-US" sz="800" b="0" i="0" u="none" strike="noStrike" baseline="0">
            <a:solidFill>
              <a:srgbClr val="000000"/>
            </a:solidFill>
            <a:latin typeface="Arial"/>
            <a:cs typeface="Arial"/>
          </a:endParaRPr>
        </a:p>
      </cdr:txBody>
    </cdr:sp>
  </cdr:relSizeAnchor>
  <cdr:relSizeAnchor xmlns:cdr="http://schemas.openxmlformats.org/drawingml/2006/chartDrawing">
    <cdr:from>
      <cdr:x>0</cdr:x>
      <cdr:y>0.07531</cdr:y>
    </cdr:from>
    <cdr:to>
      <cdr:x>0.26522</cdr:x>
      <cdr:y>0.16741</cdr:y>
    </cdr:to>
    <cdr:sp macro="" textlink="">
      <cdr:nvSpPr>
        <cdr:cNvPr id="2" name="TextBox 3">
          <a:extLst xmlns:a="http://schemas.openxmlformats.org/drawingml/2006/main">
            <a:ext uri="{FF2B5EF4-FFF2-40B4-BE49-F238E27FC236}">
              <a16:creationId xmlns:a16="http://schemas.microsoft.com/office/drawing/2014/main" id="{BBF13BB9-3383-7D59-DFF7-29BF415941B7}"/>
            </a:ext>
          </a:extLst>
        </cdr:cNvPr>
        <cdr:cNvSpPr txBox="1"/>
      </cdr:nvSpPr>
      <cdr:spPr>
        <a:xfrm xmlns:a="http://schemas.openxmlformats.org/drawingml/2006/main">
          <a:off x="0" y="352416"/>
          <a:ext cx="1623371" cy="4309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solidFill>
                <a:schemeClr val="dk1"/>
              </a:solidFill>
              <a:effectLst/>
              <a:latin typeface="Arial" panose="020B0604020202020204" pitchFamily="34" charset="0"/>
              <a:ea typeface="+mn-ea"/>
              <a:cs typeface="Arial" panose="020B0604020202020204" pitchFamily="34" charset="0"/>
            </a:rPr>
            <a:t>Ar intelektuālās attīstības traucējumiem</a:t>
          </a:r>
          <a:endParaRPr lang="en-US" sz="900" b="1">
            <a:solidFill>
              <a:schemeClr val="dk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cdr:x>
      <cdr:y>0.54639</cdr:y>
    </cdr:from>
    <cdr:to>
      <cdr:x>0.25169</cdr:x>
      <cdr:y>0.63849</cdr:y>
    </cdr:to>
    <cdr:sp macro="" textlink="">
      <cdr:nvSpPr>
        <cdr:cNvPr id="3" name="TextBox 3">
          <a:extLst xmlns:a="http://schemas.openxmlformats.org/drawingml/2006/main">
            <a:ext uri="{FF2B5EF4-FFF2-40B4-BE49-F238E27FC236}">
              <a16:creationId xmlns:a16="http://schemas.microsoft.com/office/drawing/2014/main" id="{024A99B8-6954-82A9-2354-CF47C418FD62}"/>
            </a:ext>
          </a:extLst>
        </cdr:cNvPr>
        <cdr:cNvSpPr txBox="1"/>
      </cdr:nvSpPr>
      <cdr:spPr>
        <a:xfrm xmlns:a="http://schemas.openxmlformats.org/drawingml/2006/main">
          <a:off x="0" y="2556939"/>
          <a:ext cx="1540556" cy="4309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solidFill>
                <a:schemeClr val="dk1"/>
              </a:solidFill>
              <a:effectLst/>
              <a:latin typeface="Arial" panose="020B0604020202020204" pitchFamily="34" charset="0"/>
              <a:ea typeface="+mn-ea"/>
              <a:cs typeface="Arial" panose="020B0604020202020204" pitchFamily="34" charset="0"/>
            </a:rPr>
            <a:t>Ar kustību traucējumiem</a:t>
          </a:r>
        </a:p>
      </cdr:txBody>
    </cdr:sp>
  </cdr:relSizeAnchor>
  <cdr:relSizeAnchor xmlns:cdr="http://schemas.openxmlformats.org/drawingml/2006/chartDrawing">
    <cdr:from>
      <cdr:x>0</cdr:x>
      <cdr:y>0.70135</cdr:y>
    </cdr:from>
    <cdr:to>
      <cdr:x>0.24493</cdr:x>
      <cdr:y>0.79345</cdr:y>
    </cdr:to>
    <cdr:sp macro="" textlink="">
      <cdr:nvSpPr>
        <cdr:cNvPr id="4" name="TextBox 3">
          <a:extLst xmlns:a="http://schemas.openxmlformats.org/drawingml/2006/main">
            <a:ext uri="{FF2B5EF4-FFF2-40B4-BE49-F238E27FC236}">
              <a16:creationId xmlns:a16="http://schemas.microsoft.com/office/drawing/2014/main" id="{13688558-F3C6-2CEA-AEE8-435684D8A2A7}"/>
            </a:ext>
          </a:extLst>
        </cdr:cNvPr>
        <cdr:cNvSpPr txBox="1"/>
      </cdr:nvSpPr>
      <cdr:spPr>
        <a:xfrm xmlns:a="http://schemas.openxmlformats.org/drawingml/2006/main">
          <a:off x="0" y="3282099"/>
          <a:ext cx="1499179" cy="4309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solidFill>
                <a:schemeClr val="dk1"/>
              </a:solidFill>
              <a:effectLst/>
              <a:latin typeface="Arial" panose="020B0604020202020204" pitchFamily="34" charset="0"/>
              <a:ea typeface="+mn-ea"/>
              <a:cs typeface="Arial" panose="020B0604020202020204" pitchFamily="34" charset="0"/>
            </a:rPr>
            <a:t>Ar redzes traucējumiem</a:t>
          </a:r>
        </a:p>
      </cdr:txBody>
    </cdr:sp>
  </cdr:relSizeAnchor>
  <cdr:relSizeAnchor xmlns:cdr="http://schemas.openxmlformats.org/drawingml/2006/chartDrawing">
    <cdr:from>
      <cdr:x>0</cdr:x>
      <cdr:y>0.85126</cdr:y>
    </cdr:from>
    <cdr:to>
      <cdr:x>0.2544</cdr:x>
      <cdr:y>0.94336</cdr:y>
    </cdr:to>
    <cdr:sp macro="" textlink="">
      <cdr:nvSpPr>
        <cdr:cNvPr id="5" name="TextBox 1">
          <a:extLst xmlns:a="http://schemas.openxmlformats.org/drawingml/2006/main">
            <a:ext uri="{FF2B5EF4-FFF2-40B4-BE49-F238E27FC236}">
              <a16:creationId xmlns:a16="http://schemas.microsoft.com/office/drawing/2014/main" id="{9F326A05-F769-BC97-A9AF-CE0C00A0DE02}"/>
            </a:ext>
          </a:extLst>
        </cdr:cNvPr>
        <cdr:cNvSpPr txBox="1"/>
      </cdr:nvSpPr>
      <cdr:spPr>
        <a:xfrm xmlns:a="http://schemas.openxmlformats.org/drawingml/2006/main">
          <a:off x="0" y="3983633"/>
          <a:ext cx="1557144" cy="4309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solidFill>
                <a:schemeClr val="dk1"/>
              </a:solidFill>
              <a:effectLst/>
              <a:latin typeface="Arial" panose="020B0604020202020204" pitchFamily="34" charset="0"/>
              <a:ea typeface="+mn-ea"/>
              <a:cs typeface="Arial" panose="020B0604020202020204" pitchFamily="34" charset="0"/>
            </a:rPr>
            <a:t>Ar dzirdes traucējumiem</a:t>
          </a:r>
        </a:p>
      </cdr:txBody>
    </cdr:sp>
  </cdr:relSizeAnchor>
  <cdr:relSizeAnchor xmlns:cdr="http://schemas.openxmlformats.org/drawingml/2006/chartDrawing">
    <cdr:from>
      <cdr:x>0</cdr:x>
      <cdr:y>0.37632</cdr:y>
    </cdr:from>
    <cdr:to>
      <cdr:x>0.2774</cdr:x>
      <cdr:y>0.48141</cdr:y>
    </cdr:to>
    <cdr:sp macro="" textlink="">
      <cdr:nvSpPr>
        <cdr:cNvPr id="6" name="TextBox 1">
          <a:extLst xmlns:a="http://schemas.openxmlformats.org/drawingml/2006/main">
            <a:ext uri="{FF2B5EF4-FFF2-40B4-BE49-F238E27FC236}">
              <a16:creationId xmlns:a16="http://schemas.microsoft.com/office/drawing/2014/main" id="{63E013B9-F75B-E668-9AFC-078F41E606FF}"/>
            </a:ext>
          </a:extLst>
        </cdr:cNvPr>
        <cdr:cNvSpPr txBox="1"/>
      </cdr:nvSpPr>
      <cdr:spPr>
        <a:xfrm xmlns:a="http://schemas.openxmlformats.org/drawingml/2006/main">
          <a:off x="0" y="1761066"/>
          <a:ext cx="1697923" cy="49178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solidFill>
                <a:schemeClr val="dk1"/>
              </a:solidFill>
              <a:effectLst/>
              <a:latin typeface="Arial" panose="020B0604020202020204" pitchFamily="34" charset="0"/>
              <a:ea typeface="+mn-ea"/>
              <a:cs typeface="Arial" panose="020B0604020202020204" pitchFamily="34" charset="0"/>
            </a:rPr>
            <a:t>Ar cita veida ilgstošiem veselības traucējumiem</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0.95561</cdr:y>
    </cdr:from>
    <cdr:to>
      <cdr:x>0.7776</cdr:x>
      <cdr:y>1</cdr:y>
    </cdr:to>
    <cdr:sp macro="" textlink="">
      <cdr:nvSpPr>
        <cdr:cNvPr id="1038337" name="Text Box 1">
          <a:extLst xmlns:a="http://schemas.openxmlformats.org/drawingml/2006/main">
            <a:ext uri="{FF2B5EF4-FFF2-40B4-BE49-F238E27FC236}">
              <a16:creationId xmlns:a16="http://schemas.microsoft.com/office/drawing/2014/main" id="{18813009-5861-4D5B-B262-A713311CC95E}"/>
            </a:ext>
          </a:extLst>
        </cdr:cNvPr>
        <cdr:cNvSpPr txBox="1">
          <a:spLocks xmlns:a="http://schemas.openxmlformats.org/drawingml/2006/main" noChangeArrowheads="1"/>
        </cdr:cNvSpPr>
      </cdr:nvSpPr>
      <cdr:spPr bwMode="auto">
        <a:xfrm xmlns:a="http://schemas.openxmlformats.org/drawingml/2006/main">
          <a:off x="0" y="3031434"/>
          <a:ext cx="4753131" cy="14080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Bāzes: visi respondenti</a:t>
          </a:r>
        </a:p>
      </cdr:txBody>
    </cdr:sp>
  </cdr:relSizeAnchor>
  <cdr:relSizeAnchor xmlns:cdr="http://schemas.openxmlformats.org/drawingml/2006/chartDrawing">
    <cdr:from>
      <cdr:x>0</cdr:x>
      <cdr:y>0.09307</cdr:y>
    </cdr:from>
    <cdr:to>
      <cdr:x>0.25339</cdr:x>
      <cdr:y>0.17662</cdr:y>
    </cdr:to>
    <cdr:sp macro="" textlink="">
      <cdr:nvSpPr>
        <cdr:cNvPr id="3" name="TextBox 3">
          <a:extLst xmlns:a="http://schemas.openxmlformats.org/drawingml/2006/main">
            <a:ext uri="{FF2B5EF4-FFF2-40B4-BE49-F238E27FC236}">
              <a16:creationId xmlns:a16="http://schemas.microsoft.com/office/drawing/2014/main" id="{A8A8BED9-9FA8-4753-A6B9-39474D7DCE1F}"/>
            </a:ext>
          </a:extLst>
        </cdr:cNvPr>
        <cdr:cNvSpPr txBox="1"/>
      </cdr:nvSpPr>
      <cdr:spPr>
        <a:xfrm xmlns:a="http://schemas.openxmlformats.org/drawingml/2006/main">
          <a:off x="0" y="450178"/>
          <a:ext cx="1548848" cy="40414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latin typeface="Arial" panose="020B0604020202020204" pitchFamily="34" charset="0"/>
              <a:cs typeface="Arial" panose="020B0604020202020204" pitchFamily="34" charset="0"/>
            </a:rPr>
            <a:t>Ar kustību traucējumiem</a:t>
          </a:r>
        </a:p>
      </cdr:txBody>
    </cdr:sp>
  </cdr:relSizeAnchor>
  <cdr:relSizeAnchor xmlns:cdr="http://schemas.openxmlformats.org/drawingml/2006/chartDrawing">
    <cdr:from>
      <cdr:x>0</cdr:x>
      <cdr:y>0.70656</cdr:y>
    </cdr:from>
    <cdr:to>
      <cdr:x>0.25339</cdr:x>
      <cdr:y>0.76136</cdr:y>
    </cdr:to>
    <cdr:sp macro="" textlink="">
      <cdr:nvSpPr>
        <cdr:cNvPr id="4" name="TextBox 3">
          <a:extLst xmlns:a="http://schemas.openxmlformats.org/drawingml/2006/main">
            <a:ext uri="{FF2B5EF4-FFF2-40B4-BE49-F238E27FC236}">
              <a16:creationId xmlns:a16="http://schemas.microsoft.com/office/drawing/2014/main" id="{A8A8BED9-9FA8-4753-A6B9-39474D7DCE1F}"/>
            </a:ext>
          </a:extLst>
        </cdr:cNvPr>
        <cdr:cNvSpPr txBox="1"/>
      </cdr:nvSpPr>
      <cdr:spPr>
        <a:xfrm xmlns:a="http://schemas.openxmlformats.org/drawingml/2006/main">
          <a:off x="0" y="3540566"/>
          <a:ext cx="1548863" cy="27460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dirty="0">
              <a:latin typeface="Arial" panose="020B0604020202020204" pitchFamily="34" charset="0"/>
              <a:cs typeface="Arial" panose="020B0604020202020204" pitchFamily="34" charset="0"/>
            </a:rPr>
            <a:t>Ar uzmanības deficīta un uzvedības traucējumiem </a:t>
          </a:r>
          <a:endParaRPr lang="en-US" sz="9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0.39827</cdr:y>
    </cdr:from>
    <cdr:to>
      <cdr:x>0.25339</cdr:x>
      <cdr:y>0.45307</cdr:y>
    </cdr:to>
    <cdr:sp macro="" textlink="">
      <cdr:nvSpPr>
        <cdr:cNvPr id="5" name="TextBox 1">
          <a:extLst xmlns:a="http://schemas.openxmlformats.org/drawingml/2006/main">
            <a:ext uri="{FF2B5EF4-FFF2-40B4-BE49-F238E27FC236}">
              <a16:creationId xmlns:a16="http://schemas.microsoft.com/office/drawing/2014/main" id="{D46E1A1B-3293-F1BA-1201-D57C55956CF6}"/>
            </a:ext>
          </a:extLst>
        </cdr:cNvPr>
        <cdr:cNvSpPr txBox="1"/>
      </cdr:nvSpPr>
      <cdr:spPr>
        <a:xfrm xmlns:a="http://schemas.openxmlformats.org/drawingml/2006/main">
          <a:off x="0" y="1995714"/>
          <a:ext cx="1548863" cy="27460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latin typeface="Arial" panose="020B0604020202020204" pitchFamily="34" charset="0"/>
              <a:cs typeface="Arial" panose="020B0604020202020204" pitchFamily="34" charset="0"/>
            </a:rPr>
            <a:t>Ar redzes traucējumiem</a:t>
          </a:r>
        </a:p>
      </cdr:txBody>
    </cdr:sp>
  </cdr:relSizeAnchor>
  <cdr:relSizeAnchor xmlns:cdr="http://schemas.openxmlformats.org/drawingml/2006/chartDrawing">
    <cdr:from>
      <cdr:x>0</cdr:x>
      <cdr:y>0.23429</cdr:y>
    </cdr:from>
    <cdr:to>
      <cdr:x>0.25339</cdr:x>
      <cdr:y>0.28909</cdr:y>
    </cdr:to>
    <cdr:sp macro="" textlink="">
      <cdr:nvSpPr>
        <cdr:cNvPr id="6" name="TextBox 1">
          <a:extLst xmlns:a="http://schemas.openxmlformats.org/drawingml/2006/main">
            <a:ext uri="{FF2B5EF4-FFF2-40B4-BE49-F238E27FC236}">
              <a16:creationId xmlns:a16="http://schemas.microsoft.com/office/drawing/2014/main" id="{D4C88383-9EFD-B137-5B44-189CC7876E15}"/>
            </a:ext>
          </a:extLst>
        </cdr:cNvPr>
        <cdr:cNvSpPr txBox="1"/>
      </cdr:nvSpPr>
      <cdr:spPr>
        <a:xfrm xmlns:a="http://schemas.openxmlformats.org/drawingml/2006/main">
          <a:off x="0" y="1174032"/>
          <a:ext cx="1548863" cy="27460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latin typeface="Arial" panose="020B0604020202020204" pitchFamily="34" charset="0"/>
              <a:cs typeface="Arial" panose="020B0604020202020204" pitchFamily="34" charset="0"/>
            </a:rPr>
            <a:t>Ar cita veida ilgstošiem veselības traucējumiem </a:t>
          </a:r>
        </a:p>
      </cdr:txBody>
    </cdr:sp>
  </cdr:relSizeAnchor>
  <cdr:relSizeAnchor xmlns:cdr="http://schemas.openxmlformats.org/drawingml/2006/chartDrawing">
    <cdr:from>
      <cdr:x>0</cdr:x>
      <cdr:y>0.56248</cdr:y>
    </cdr:from>
    <cdr:to>
      <cdr:x>0.25339</cdr:x>
      <cdr:y>0.61728</cdr:y>
    </cdr:to>
    <cdr:sp macro="" textlink="">
      <cdr:nvSpPr>
        <cdr:cNvPr id="7" name="TextBox 1">
          <a:extLst xmlns:a="http://schemas.openxmlformats.org/drawingml/2006/main">
            <a:ext uri="{FF2B5EF4-FFF2-40B4-BE49-F238E27FC236}">
              <a16:creationId xmlns:a16="http://schemas.microsoft.com/office/drawing/2014/main" id="{14298880-FD3E-6385-AA64-6FF9449AF89F}"/>
            </a:ext>
          </a:extLst>
        </cdr:cNvPr>
        <cdr:cNvSpPr txBox="1"/>
      </cdr:nvSpPr>
      <cdr:spPr>
        <a:xfrm xmlns:a="http://schemas.openxmlformats.org/drawingml/2006/main">
          <a:off x="0" y="2818561"/>
          <a:ext cx="1548863" cy="27460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latin typeface="Arial" panose="020B0604020202020204" pitchFamily="34" charset="0"/>
              <a:cs typeface="Arial" panose="020B0604020202020204" pitchFamily="34" charset="0"/>
            </a:rPr>
            <a:t>Ar dzirdes traucējumiem</a:t>
          </a:r>
        </a:p>
      </cdr:txBody>
    </cdr:sp>
  </cdr:relSizeAnchor>
  <cdr:relSizeAnchor xmlns:cdr="http://schemas.openxmlformats.org/drawingml/2006/chartDrawing">
    <cdr:from>
      <cdr:x>0</cdr:x>
      <cdr:y>0.8746</cdr:y>
    </cdr:from>
    <cdr:to>
      <cdr:x>0.25339</cdr:x>
      <cdr:y>0.9294</cdr:y>
    </cdr:to>
    <cdr:sp macro="" textlink="">
      <cdr:nvSpPr>
        <cdr:cNvPr id="2" name="TextBox 1">
          <a:extLst xmlns:a="http://schemas.openxmlformats.org/drawingml/2006/main">
            <a:ext uri="{FF2B5EF4-FFF2-40B4-BE49-F238E27FC236}">
              <a16:creationId xmlns:a16="http://schemas.microsoft.com/office/drawing/2014/main" id="{E53248CF-E4D5-C2CE-8915-6482C21A675A}"/>
            </a:ext>
          </a:extLst>
        </cdr:cNvPr>
        <cdr:cNvSpPr txBox="1"/>
      </cdr:nvSpPr>
      <cdr:spPr>
        <a:xfrm xmlns:a="http://schemas.openxmlformats.org/drawingml/2006/main">
          <a:off x="0" y="4382604"/>
          <a:ext cx="1548863" cy="27460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900" b="1">
              <a:latin typeface="Arial" panose="020B0604020202020204" pitchFamily="34" charset="0"/>
              <a:cs typeface="Arial" panose="020B0604020202020204" pitchFamily="34" charset="0"/>
            </a:rPr>
            <a:t>Ar intelektuālās attīstības traucējumiem </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0.77825</cdr:x>
      <cdr:y>0.05559</cdr:y>
    </cdr:from>
    <cdr:to>
      <cdr:x>0.94577</cdr:x>
      <cdr:y>0.95094</cdr:y>
    </cdr:to>
    <cdr:cxnSp macro="">
      <cdr:nvCxnSpPr>
        <cdr:cNvPr id="9" name="Straight Arrow Connector 8">
          <a:extLst xmlns:a="http://schemas.openxmlformats.org/drawingml/2006/main">
            <a:ext uri="{FF2B5EF4-FFF2-40B4-BE49-F238E27FC236}">
              <a16:creationId xmlns:a16="http://schemas.microsoft.com/office/drawing/2014/main" id="{ECC46262-2453-77E4-F7D3-5ECD9656097B}"/>
            </a:ext>
          </a:extLst>
        </cdr:cNvPr>
        <cdr:cNvCxnSpPr/>
      </cdr:nvCxnSpPr>
      <cdr:spPr>
        <a:xfrm xmlns:a="http://schemas.openxmlformats.org/drawingml/2006/main" flipH="1" flipV="1">
          <a:off x="6182759" y="375500"/>
          <a:ext cx="1330860" cy="6047469"/>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0.47511</cdr:x>
      <cdr:y>0.06782</cdr:y>
    </cdr:from>
    <cdr:to>
      <cdr:x>0.68708</cdr:x>
      <cdr:y>0.97527</cdr:y>
    </cdr:to>
    <cdr:cxnSp macro="">
      <cdr:nvCxnSpPr>
        <cdr:cNvPr id="11" name="Straight Arrow Connector 10">
          <a:extLst xmlns:a="http://schemas.openxmlformats.org/drawingml/2006/main">
            <a:ext uri="{FF2B5EF4-FFF2-40B4-BE49-F238E27FC236}">
              <a16:creationId xmlns:a16="http://schemas.microsoft.com/office/drawing/2014/main" id="{5C85D3FA-B129-C5E9-67DC-50CD443E69A3}"/>
            </a:ext>
          </a:extLst>
        </cdr:cNvPr>
        <cdr:cNvCxnSpPr/>
      </cdr:nvCxnSpPr>
      <cdr:spPr>
        <a:xfrm xmlns:a="http://schemas.openxmlformats.org/drawingml/2006/main">
          <a:off x="3774538" y="458103"/>
          <a:ext cx="1683944" cy="6129196"/>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CEEB7-0C52-4832-9F84-B79053C6A930}" type="datetimeFigureOut">
              <a:rPr lang="lv-LV" smtClean="0"/>
              <a:t>27.05.2025</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E039E-FD44-4492-9C62-4C6EC8BBB3BA}" type="slidenum">
              <a:rPr lang="lv-LV" smtClean="0"/>
              <a:t>‹#›</a:t>
            </a:fld>
            <a:endParaRPr lang="lv-LV"/>
          </a:p>
        </p:txBody>
      </p:sp>
    </p:spTree>
    <p:extLst>
      <p:ext uri="{BB962C8B-B14F-4D97-AF65-F5344CB8AC3E}">
        <p14:creationId xmlns:p14="http://schemas.microsoft.com/office/powerpoint/2010/main" val="352175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Tiesibsarga</a:t>
            </a:r>
            <a:r>
              <a:rPr lang="lv-LV" dirty="0"/>
              <a:t> mājas lapā pilns pētījums</a:t>
            </a:r>
          </a:p>
        </p:txBody>
      </p:sp>
      <p:sp>
        <p:nvSpPr>
          <p:cNvPr id="4" name="Slide Number Placeholder 3"/>
          <p:cNvSpPr>
            <a:spLocks noGrp="1"/>
          </p:cNvSpPr>
          <p:nvPr>
            <p:ph type="sldNum" sz="quarter" idx="5"/>
          </p:nvPr>
        </p:nvSpPr>
        <p:spPr/>
        <p:txBody>
          <a:bodyPr/>
          <a:lstStyle/>
          <a:p>
            <a:fld id="{371E039E-FD44-4492-9C62-4C6EC8BBB3BA}" type="slidenum">
              <a:rPr lang="lv-LV" smtClean="0"/>
              <a:t>3</a:t>
            </a:fld>
            <a:endParaRPr lang="lv-LV"/>
          </a:p>
        </p:txBody>
      </p:sp>
    </p:spTree>
    <p:extLst>
      <p:ext uri="{BB962C8B-B14F-4D97-AF65-F5344CB8AC3E}">
        <p14:creationId xmlns:p14="http://schemas.microsoft.com/office/powerpoint/2010/main" val="110648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71E039E-FD44-4492-9C62-4C6EC8BBB3BA}" type="slidenum">
              <a:rPr lang="lv-LV" smtClean="0"/>
              <a:t>13</a:t>
            </a:fld>
            <a:endParaRPr lang="lv-LV"/>
          </a:p>
        </p:txBody>
      </p:sp>
    </p:spTree>
    <p:extLst>
      <p:ext uri="{BB962C8B-B14F-4D97-AF65-F5344CB8AC3E}">
        <p14:creationId xmlns:p14="http://schemas.microsoft.com/office/powerpoint/2010/main" val="12098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71E039E-FD44-4492-9C62-4C6EC8BBB3BA}" type="slidenum">
              <a:rPr lang="lv-LV" smtClean="0"/>
              <a:t>14</a:t>
            </a:fld>
            <a:endParaRPr lang="lv-LV"/>
          </a:p>
        </p:txBody>
      </p:sp>
    </p:spTree>
    <p:extLst>
      <p:ext uri="{BB962C8B-B14F-4D97-AF65-F5344CB8AC3E}">
        <p14:creationId xmlns:p14="http://schemas.microsoft.com/office/powerpoint/2010/main" val="1695443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3600" dirty="0"/>
              <a:t>pozitīvi</a:t>
            </a:r>
          </a:p>
        </p:txBody>
      </p:sp>
      <p:sp>
        <p:nvSpPr>
          <p:cNvPr id="4" name="Slide Number Placeholder 3"/>
          <p:cNvSpPr>
            <a:spLocks noGrp="1"/>
          </p:cNvSpPr>
          <p:nvPr>
            <p:ph type="sldNum" sz="quarter" idx="5"/>
          </p:nvPr>
        </p:nvSpPr>
        <p:spPr/>
        <p:txBody>
          <a:bodyPr/>
          <a:lstStyle/>
          <a:p>
            <a:fld id="{371E039E-FD44-4492-9C62-4C6EC8BBB3BA}" type="slidenum">
              <a:rPr lang="lv-LV" smtClean="0"/>
              <a:t>15</a:t>
            </a:fld>
            <a:endParaRPr lang="lv-LV"/>
          </a:p>
        </p:txBody>
      </p:sp>
    </p:spTree>
    <p:extLst>
      <p:ext uri="{BB962C8B-B14F-4D97-AF65-F5344CB8AC3E}">
        <p14:creationId xmlns:p14="http://schemas.microsoft.com/office/powerpoint/2010/main" val="377150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71E039E-FD44-4492-9C62-4C6EC8BBB3BA}" type="slidenum">
              <a:rPr lang="lv-LV" smtClean="0"/>
              <a:t>16</a:t>
            </a:fld>
            <a:endParaRPr lang="lv-LV"/>
          </a:p>
        </p:txBody>
      </p:sp>
    </p:spTree>
    <p:extLst>
      <p:ext uri="{BB962C8B-B14F-4D97-AF65-F5344CB8AC3E}">
        <p14:creationId xmlns:p14="http://schemas.microsoft.com/office/powerpoint/2010/main" val="413797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71E039E-FD44-4492-9C62-4C6EC8BBB3BA}" type="slidenum">
              <a:rPr lang="lv-LV" smtClean="0"/>
              <a:t>17</a:t>
            </a:fld>
            <a:endParaRPr lang="lv-LV"/>
          </a:p>
        </p:txBody>
      </p:sp>
    </p:spTree>
    <p:extLst>
      <p:ext uri="{BB962C8B-B14F-4D97-AF65-F5344CB8AC3E}">
        <p14:creationId xmlns:p14="http://schemas.microsoft.com/office/powerpoint/2010/main" val="113265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1200" b="1" i="0" u="none" strike="noStrike" cap="none" normalizeH="0" baseline="0" dirty="0">
                <a:ln>
                  <a:noFill/>
                </a:ln>
                <a:solidFill>
                  <a:schemeClr val="tx1"/>
                </a:solidFill>
                <a:effectLst/>
                <a:latin typeface="Arial" panose="020B0604020202020204" pitchFamily="34" charset="0"/>
              </a:rPr>
              <a:t>Pieaugošs atbalsts sabiedrības dzīvē un iekļaušanai</a:t>
            </a:r>
            <a:br>
              <a:rPr kumimoji="0" lang="lv-LV" altLang="lv-LV" sz="1200" b="0" i="0" u="none" strike="noStrike" cap="none" normalizeH="0" baseline="0" dirty="0">
                <a:ln>
                  <a:noFill/>
                </a:ln>
                <a:solidFill>
                  <a:schemeClr val="tx1"/>
                </a:solidFill>
                <a:effectLst/>
                <a:latin typeface="Arial" panose="020B0604020202020204" pitchFamily="34" charset="0"/>
              </a:rPr>
            </a:br>
            <a:r>
              <a:rPr kumimoji="0" lang="lv-LV" altLang="lv-LV" sz="1200" b="0" i="0" u="none" strike="noStrike" cap="none" normalizeH="0" baseline="0" dirty="0">
                <a:ln>
                  <a:noFill/>
                </a:ln>
                <a:solidFill>
                  <a:schemeClr val="tx1"/>
                </a:solidFill>
                <a:effectLst/>
                <a:latin typeface="Arial" panose="020B0604020202020204" pitchFamily="34" charset="0"/>
              </a:rPr>
              <a:t>Pēdējos gados ir vērojams pozitīvs progress attieksmē pret cilvēku ar invaliditāti iekļaušanu sabiedrībā. Vairāk nekā 90% respondentu uzskata, ka cilvēkiem ar fiziskiem vai sensoriskiem traucējumiem pilnībā jāiesaistās sabiedrības dzīvē, un šis īpatsvars ir pieaudzis arī grupām ar intelektuālās attīstības un psihiskām saslimšanām.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1200" b="1" i="0" u="none" strike="noStrike" cap="none" normalizeH="0" baseline="0" dirty="0">
                <a:ln>
                  <a:noFill/>
                </a:ln>
                <a:solidFill>
                  <a:schemeClr val="tx1"/>
                </a:solidFill>
                <a:effectLst/>
                <a:latin typeface="Arial" panose="020B0604020202020204" pitchFamily="34" charset="0"/>
              </a:rPr>
              <a:t>Atturība attiecībā uz ģimenes veidošanu un vecāku lomu</a:t>
            </a:r>
            <a:br>
              <a:rPr kumimoji="0" lang="lv-LV" altLang="lv-LV" sz="1200" b="0" i="0" u="none" strike="noStrike" cap="none" normalizeH="0" baseline="0" dirty="0">
                <a:ln>
                  <a:noFill/>
                </a:ln>
                <a:solidFill>
                  <a:schemeClr val="tx1"/>
                </a:solidFill>
                <a:effectLst/>
                <a:latin typeface="Arial" panose="020B0604020202020204" pitchFamily="34" charset="0"/>
              </a:rPr>
            </a:br>
            <a:r>
              <a:rPr kumimoji="0" lang="lv-LV" altLang="lv-LV" sz="1200" b="0" i="0" u="none" strike="noStrike" cap="none" normalizeH="0" baseline="0" dirty="0">
                <a:ln>
                  <a:noFill/>
                </a:ln>
                <a:solidFill>
                  <a:schemeClr val="tx1"/>
                </a:solidFill>
                <a:effectLst/>
                <a:latin typeface="Arial" panose="020B0604020202020204" pitchFamily="34" charset="0"/>
              </a:rPr>
              <a:t>Sabiedrība joprojām ir piesardzīga attiecībā uz cilvēku ar invaliditāti tiesībām radīt bērnus, īpaši grupām ar intelektuāliem vai psihiskiem traucējumiem, lai gan </a:t>
            </a:r>
            <a:r>
              <a:rPr kumimoji="0" lang="lv-LV" altLang="lv-LV" sz="1100" b="0" i="0" u="none" strike="noStrike" cap="none" normalizeH="0" baseline="0" dirty="0">
                <a:ln>
                  <a:noFill/>
                </a:ln>
                <a:solidFill>
                  <a:schemeClr val="tx1"/>
                </a:solidFill>
                <a:effectLst/>
                <a:latin typeface="Arial" panose="020B0604020202020204" pitchFamily="34" charset="0"/>
              </a:rPr>
              <a:t>atbalsts</a:t>
            </a:r>
            <a:r>
              <a:rPr kumimoji="0" lang="lv-LV" altLang="lv-LV" sz="1200" b="0" i="0" u="none" strike="noStrike" cap="none" normalizeH="0" baseline="0" dirty="0">
                <a:ln>
                  <a:noFill/>
                </a:ln>
                <a:solidFill>
                  <a:schemeClr val="tx1"/>
                </a:solidFill>
                <a:effectLst/>
                <a:latin typeface="Arial" panose="020B0604020202020204" pitchFamily="34" charset="0"/>
              </a:rPr>
              <a:t> šai iespējai kopš 2014. gada ir pieaudzis. Bažas galvenokārt saistītas ar iespējamām ģenētiskajām sekām.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1200" b="1" i="0" u="none" strike="noStrike" cap="none" normalizeH="0" baseline="0" dirty="0">
                <a:ln>
                  <a:noFill/>
                </a:ln>
                <a:solidFill>
                  <a:schemeClr val="tx1"/>
                </a:solidFill>
                <a:effectLst/>
                <a:latin typeface="Arial" panose="020B0604020202020204" pitchFamily="34" charset="0"/>
              </a:rPr>
              <a:t>Atbalsts vienlīdzīgām izglītības iespējām bērniem ar invaliditāti</a:t>
            </a:r>
            <a:br>
              <a:rPr kumimoji="0" lang="lv-LV" altLang="lv-LV" sz="1200" b="0" i="0" u="none" strike="noStrike" cap="none" normalizeH="0" baseline="0" dirty="0">
                <a:ln>
                  <a:noFill/>
                </a:ln>
                <a:solidFill>
                  <a:schemeClr val="tx1"/>
                </a:solidFill>
                <a:effectLst/>
                <a:latin typeface="Arial" panose="020B0604020202020204" pitchFamily="34" charset="0"/>
              </a:rPr>
            </a:br>
            <a:r>
              <a:rPr kumimoji="0" lang="lv-LV" altLang="lv-LV" sz="1200" b="0" i="0" u="none" strike="noStrike" cap="none" normalizeH="0" baseline="0" dirty="0">
                <a:ln>
                  <a:noFill/>
                </a:ln>
                <a:solidFill>
                  <a:schemeClr val="tx1"/>
                </a:solidFill>
                <a:effectLst/>
                <a:latin typeface="Arial" panose="020B0604020202020204" pitchFamily="34" charset="0"/>
              </a:rPr>
              <a:t>Izglītībā lielākā daļa respondentu uzskata, ka bērniem ar invaliditāti būtu jānodrošina vienlīdzīgas iespējas, un iekļaujoša izglītība ir plaši atbalstīta. Tomēr attieksme ir atturīgāka attiecībā uz bērniem ar uzvedības vai intelektuālās attīstības traucējumiem.</a:t>
            </a:r>
          </a:p>
          <a:p>
            <a:pPr eaLnBrk="0" fontAlgn="base" hangingPunct="0">
              <a:spcBef>
                <a:spcPct val="0"/>
              </a:spcBef>
              <a:spcAft>
                <a:spcPct val="0"/>
              </a:spcAft>
              <a:buFontTx/>
              <a:buChar char="•"/>
            </a:pPr>
            <a:r>
              <a:rPr lang="lv-LV" sz="1200" b="1" dirty="0">
                <a:effectLst/>
              </a:rPr>
              <a:t>Iekļaujoša izglītība un medicīna izceļas kā galvenās jomas, kurās nepieciešams lielāks valsts un pašvaldību atbalsts bērniem ar invaliditāti</a:t>
            </a:r>
            <a:endParaRPr kumimoji="0" lang="lv-LV" altLang="lv-LV"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1200" b="1" i="0" u="none" strike="noStrike" cap="none" normalizeH="0" baseline="0" dirty="0">
                <a:ln>
                  <a:noFill/>
                </a:ln>
                <a:solidFill>
                  <a:schemeClr val="tx1"/>
                </a:solidFill>
                <a:effectLst/>
                <a:latin typeface="Arial" panose="020B0604020202020204" pitchFamily="34" charset="0"/>
              </a:rPr>
              <a:t>Nepieciešamība uzlabot valsts atbalstu būtiskās dzīves jomās</a:t>
            </a:r>
            <a:br>
              <a:rPr kumimoji="0" lang="lv-LV" altLang="lv-LV" sz="1200" b="0" i="0" u="none" strike="noStrike" cap="none" normalizeH="0" baseline="0" dirty="0">
                <a:ln>
                  <a:noFill/>
                </a:ln>
                <a:solidFill>
                  <a:schemeClr val="tx1"/>
                </a:solidFill>
                <a:effectLst/>
                <a:latin typeface="Arial" panose="020B0604020202020204" pitchFamily="34" charset="0"/>
              </a:rPr>
            </a:br>
            <a:r>
              <a:rPr kumimoji="0" lang="lv-LV" altLang="lv-LV" sz="1200" b="0" i="0" u="none" strike="noStrike" cap="none" normalizeH="0" baseline="0" dirty="0">
                <a:ln>
                  <a:noFill/>
                </a:ln>
                <a:solidFill>
                  <a:schemeClr val="tx1"/>
                </a:solidFill>
                <a:effectLst/>
                <a:latin typeface="Arial" panose="020B0604020202020204" pitchFamily="34" charset="0"/>
              </a:rPr>
              <a:t>Iedzīvotāji norādījuši uz vairākām jomām, kur valsts un pašvaldības varētu uzlabot atbalstu cilvēkiem ar invaliditāti, tostarp medicīnas un rehabilitācijas pakalpojumos, kā arī pabalstu un atvieglojumu sistēmā. Vides un transporta pieejamības jomā situācija ir vērtēta pozitīvāk, taču pastāv arī ievērojamas nepilnības.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1200" b="1" i="0" u="none" strike="noStrike" cap="none" normalizeH="0" baseline="0" dirty="0">
                <a:ln>
                  <a:noFill/>
                </a:ln>
                <a:solidFill>
                  <a:schemeClr val="tx1"/>
                </a:solidFill>
                <a:effectLst/>
                <a:latin typeface="Arial" panose="020B0604020202020204" pitchFamily="34" charset="0"/>
              </a:rPr>
              <a:t>Darba tirgus </a:t>
            </a:r>
            <a:r>
              <a:rPr kumimoji="0" lang="lv-LV" altLang="lv-LV" sz="1200" b="1" i="0" u="none" strike="noStrike" cap="none" normalizeH="0" baseline="0" dirty="0" err="1">
                <a:ln>
                  <a:noFill/>
                </a:ln>
                <a:solidFill>
                  <a:schemeClr val="tx1"/>
                </a:solidFill>
                <a:effectLst/>
                <a:latin typeface="Arial" panose="020B0604020202020204" pitchFamily="34" charset="0"/>
              </a:rPr>
              <a:t>atvērtība</a:t>
            </a:r>
            <a:r>
              <a:rPr kumimoji="0" lang="lv-LV" altLang="lv-LV" sz="1200" b="1" i="0" u="none" strike="noStrike" cap="none" normalizeH="0" baseline="0" dirty="0">
                <a:ln>
                  <a:noFill/>
                </a:ln>
                <a:solidFill>
                  <a:schemeClr val="tx1"/>
                </a:solidFill>
                <a:effectLst/>
                <a:latin typeface="Arial" panose="020B0604020202020204" pitchFamily="34" charset="0"/>
              </a:rPr>
              <a:t> un ekonomiskā iekļaušana</a:t>
            </a:r>
            <a:br>
              <a:rPr kumimoji="0" lang="lv-LV" altLang="lv-LV" sz="1200" b="0" i="0" u="none" strike="noStrike" cap="none" normalizeH="0" baseline="0" dirty="0">
                <a:ln>
                  <a:noFill/>
                </a:ln>
                <a:solidFill>
                  <a:schemeClr val="tx1"/>
                </a:solidFill>
                <a:effectLst/>
                <a:latin typeface="Arial" panose="020B0604020202020204" pitchFamily="34" charset="0"/>
              </a:rPr>
            </a:br>
            <a:r>
              <a:rPr kumimoji="0" lang="lv-LV" altLang="lv-LV" sz="1200" b="0" i="0" u="none" strike="noStrike" cap="none" normalizeH="0" baseline="0" dirty="0">
                <a:ln>
                  <a:noFill/>
                </a:ln>
                <a:solidFill>
                  <a:schemeClr val="tx1"/>
                </a:solidFill>
                <a:effectLst/>
                <a:latin typeface="Arial" panose="020B0604020202020204" pitchFamily="34" charset="0"/>
              </a:rPr>
              <a:t>Lai gan 86% respondentu atbalsta subsidētas darba vietas un nodokļu atvieglojumus, lai veicinātu cilvēku ar invaliditāti nodarbinātību, mazāks atbalsts tika pausts darbavietu kvotām. Pētījums norāda, ka darba devēju attieksme bieži tiek vērtēta kā diskriminējoša, kas prasa uzlabojumus darba tirgus iekļaušanā.</a:t>
            </a:r>
          </a:p>
        </p:txBody>
      </p:sp>
      <p:sp>
        <p:nvSpPr>
          <p:cNvPr id="4" name="Slide Number Placeholder 3"/>
          <p:cNvSpPr>
            <a:spLocks noGrp="1"/>
          </p:cNvSpPr>
          <p:nvPr>
            <p:ph type="sldNum" sz="quarter" idx="5"/>
          </p:nvPr>
        </p:nvSpPr>
        <p:spPr/>
        <p:txBody>
          <a:bodyPr/>
          <a:lstStyle/>
          <a:p>
            <a:fld id="{371E039E-FD44-4492-9C62-4C6EC8BBB3BA}" type="slidenum">
              <a:rPr lang="lv-LV" smtClean="0"/>
              <a:t>18</a:t>
            </a:fld>
            <a:endParaRPr lang="lv-LV"/>
          </a:p>
        </p:txBody>
      </p:sp>
    </p:spTree>
    <p:extLst>
      <p:ext uri="{BB962C8B-B14F-4D97-AF65-F5344CB8AC3E}">
        <p14:creationId xmlns:p14="http://schemas.microsoft.com/office/powerpoint/2010/main" val="292082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71E039E-FD44-4492-9C62-4C6EC8BBB3BA}" type="slidenum">
              <a:rPr lang="lv-LV" smtClean="0"/>
              <a:t>4</a:t>
            </a:fld>
            <a:endParaRPr lang="lv-LV"/>
          </a:p>
        </p:txBody>
      </p:sp>
    </p:spTree>
    <p:extLst>
      <p:ext uri="{BB962C8B-B14F-4D97-AF65-F5344CB8AC3E}">
        <p14:creationId xmlns:p14="http://schemas.microsoft.com/office/powerpoint/2010/main" val="20499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71E039E-FD44-4492-9C62-4C6EC8BBB3BA}" type="slidenum">
              <a:rPr lang="lv-LV" smtClean="0"/>
              <a:t>5</a:t>
            </a:fld>
            <a:endParaRPr lang="lv-LV"/>
          </a:p>
        </p:txBody>
      </p:sp>
    </p:spTree>
    <p:extLst>
      <p:ext uri="{BB962C8B-B14F-4D97-AF65-F5344CB8AC3E}">
        <p14:creationId xmlns:p14="http://schemas.microsoft.com/office/powerpoint/2010/main" val="3589720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71E039E-FD44-4492-9C62-4C6EC8BBB3BA}" type="slidenum">
              <a:rPr lang="lv-LV" smtClean="0"/>
              <a:t>6</a:t>
            </a:fld>
            <a:endParaRPr lang="lv-LV"/>
          </a:p>
        </p:txBody>
      </p:sp>
    </p:spTree>
    <p:extLst>
      <p:ext uri="{BB962C8B-B14F-4D97-AF65-F5344CB8AC3E}">
        <p14:creationId xmlns:p14="http://schemas.microsoft.com/office/powerpoint/2010/main" val="248288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71E039E-FD44-4492-9C62-4C6EC8BBB3BA}" type="slidenum">
              <a:rPr lang="lv-LV" smtClean="0"/>
              <a:t>7</a:t>
            </a:fld>
            <a:endParaRPr lang="lv-LV"/>
          </a:p>
        </p:txBody>
      </p:sp>
    </p:spTree>
    <p:extLst>
      <p:ext uri="{BB962C8B-B14F-4D97-AF65-F5344CB8AC3E}">
        <p14:creationId xmlns:p14="http://schemas.microsoft.com/office/powerpoint/2010/main" val="1360838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71E039E-FD44-4492-9C62-4C6EC8BBB3BA}" type="slidenum">
              <a:rPr lang="lv-LV" smtClean="0"/>
              <a:t>8</a:t>
            </a:fld>
            <a:endParaRPr lang="lv-LV"/>
          </a:p>
        </p:txBody>
      </p:sp>
    </p:spTree>
    <p:extLst>
      <p:ext uri="{BB962C8B-B14F-4D97-AF65-F5344CB8AC3E}">
        <p14:creationId xmlns:p14="http://schemas.microsoft.com/office/powerpoint/2010/main" val="4220454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Cita atbilde – trūkst info 7</a:t>
            </a:r>
          </a:p>
          <a:p>
            <a:r>
              <a:rPr lang="lv-LV" dirty="0"/>
              <a:t>Veselības </a:t>
            </a:r>
            <a:r>
              <a:rPr lang="lv-LV" dirty="0" err="1"/>
              <a:t>st</a:t>
            </a:r>
            <a:r>
              <a:rPr lang="lv-LV" dirty="0"/>
              <a:t> dēļ 14%</a:t>
            </a:r>
          </a:p>
        </p:txBody>
      </p:sp>
      <p:sp>
        <p:nvSpPr>
          <p:cNvPr id="4" name="Slide Number Placeholder 3"/>
          <p:cNvSpPr>
            <a:spLocks noGrp="1"/>
          </p:cNvSpPr>
          <p:nvPr>
            <p:ph type="sldNum" sz="quarter" idx="5"/>
          </p:nvPr>
        </p:nvSpPr>
        <p:spPr/>
        <p:txBody>
          <a:bodyPr/>
          <a:lstStyle/>
          <a:p>
            <a:fld id="{371E039E-FD44-4492-9C62-4C6EC8BBB3BA}" type="slidenum">
              <a:rPr lang="lv-LV" smtClean="0"/>
              <a:t>10</a:t>
            </a:fld>
            <a:endParaRPr lang="lv-LV"/>
          </a:p>
        </p:txBody>
      </p:sp>
    </p:spTree>
    <p:extLst>
      <p:ext uri="{BB962C8B-B14F-4D97-AF65-F5344CB8AC3E}">
        <p14:creationId xmlns:p14="http://schemas.microsoft.com/office/powerpoint/2010/main" val="395313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71E039E-FD44-4492-9C62-4C6EC8BBB3BA}" type="slidenum">
              <a:rPr lang="lv-LV" smtClean="0"/>
              <a:t>11</a:t>
            </a:fld>
            <a:endParaRPr lang="lv-LV"/>
          </a:p>
        </p:txBody>
      </p:sp>
    </p:spTree>
    <p:extLst>
      <p:ext uri="{BB962C8B-B14F-4D97-AF65-F5344CB8AC3E}">
        <p14:creationId xmlns:p14="http://schemas.microsoft.com/office/powerpoint/2010/main" val="86256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71E039E-FD44-4492-9C62-4C6EC8BBB3BA}" type="slidenum">
              <a:rPr lang="lv-LV" smtClean="0"/>
              <a:t>12</a:t>
            </a:fld>
            <a:endParaRPr lang="lv-LV"/>
          </a:p>
        </p:txBody>
      </p:sp>
    </p:spTree>
    <p:extLst>
      <p:ext uri="{BB962C8B-B14F-4D97-AF65-F5344CB8AC3E}">
        <p14:creationId xmlns:p14="http://schemas.microsoft.com/office/powerpoint/2010/main" val="184181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8EF4-DFEF-C4B8-3236-757B100AD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2B3A16F-5321-279C-122A-6A510ED58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7D910234-61E6-11B9-FFC7-5B399AEFAFAE}"/>
              </a:ext>
            </a:extLst>
          </p:cNvPr>
          <p:cNvSpPr>
            <a:spLocks noGrp="1"/>
          </p:cNvSpPr>
          <p:nvPr>
            <p:ph type="dt" sz="half" idx="10"/>
          </p:nvPr>
        </p:nvSpPr>
        <p:spPr/>
        <p:txBody>
          <a:bodyPr/>
          <a:lstStyle/>
          <a:p>
            <a:fld id="{B1B3C256-B213-4FF7-B413-D22AA8BAB7CC}" type="datetime1">
              <a:rPr lang="lv-LV" smtClean="0"/>
              <a:t>27.05.2025</a:t>
            </a:fld>
            <a:endParaRPr lang="lv-LV"/>
          </a:p>
        </p:txBody>
      </p:sp>
      <p:sp>
        <p:nvSpPr>
          <p:cNvPr id="5" name="Footer Placeholder 4">
            <a:extLst>
              <a:ext uri="{FF2B5EF4-FFF2-40B4-BE49-F238E27FC236}">
                <a16:creationId xmlns:a16="http://schemas.microsoft.com/office/drawing/2014/main" id="{3E7DE34E-BD48-228F-6ECB-46A7B95154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609F3DA-9EE6-7940-5507-2951CA3302A2}"/>
              </a:ext>
            </a:extLst>
          </p:cNvPr>
          <p:cNvSpPr>
            <a:spLocks noGrp="1"/>
          </p:cNvSpPr>
          <p:nvPr>
            <p:ph type="sldNum" sz="quarter" idx="12"/>
          </p:nvPr>
        </p:nvSpPr>
        <p:spPr/>
        <p:txBody>
          <a:bodyPr/>
          <a:lstStyle/>
          <a:p>
            <a:fld id="{8C88DC42-0A15-4210-B495-54432697651F}" type="slidenum">
              <a:rPr lang="lv-LV" smtClean="0"/>
              <a:t>‹#›</a:t>
            </a:fld>
            <a:endParaRPr lang="lv-LV"/>
          </a:p>
        </p:txBody>
      </p:sp>
    </p:spTree>
    <p:extLst>
      <p:ext uri="{BB962C8B-B14F-4D97-AF65-F5344CB8AC3E}">
        <p14:creationId xmlns:p14="http://schemas.microsoft.com/office/powerpoint/2010/main" val="267185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90C7-EC37-CE32-E7DE-930178D9BAD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C91E2B8-241A-A69F-28AE-8F447C1883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20348CB-085C-674F-7B70-EE6DF7EA898F}"/>
              </a:ext>
            </a:extLst>
          </p:cNvPr>
          <p:cNvSpPr>
            <a:spLocks noGrp="1"/>
          </p:cNvSpPr>
          <p:nvPr>
            <p:ph type="dt" sz="half" idx="10"/>
          </p:nvPr>
        </p:nvSpPr>
        <p:spPr/>
        <p:txBody>
          <a:bodyPr/>
          <a:lstStyle/>
          <a:p>
            <a:fld id="{8EF45C6E-8E2E-49CE-B4BE-7DD76D161EF8}" type="datetime1">
              <a:rPr lang="lv-LV" smtClean="0"/>
              <a:t>27.05.2025</a:t>
            </a:fld>
            <a:endParaRPr lang="lv-LV"/>
          </a:p>
        </p:txBody>
      </p:sp>
      <p:sp>
        <p:nvSpPr>
          <p:cNvPr id="5" name="Footer Placeholder 4">
            <a:extLst>
              <a:ext uri="{FF2B5EF4-FFF2-40B4-BE49-F238E27FC236}">
                <a16:creationId xmlns:a16="http://schemas.microsoft.com/office/drawing/2014/main" id="{60328C54-C0AD-97AD-F12D-FCCA955E998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AE37F6B-0BE3-EC7A-5DB8-CBDEE6DBD126}"/>
              </a:ext>
            </a:extLst>
          </p:cNvPr>
          <p:cNvSpPr>
            <a:spLocks noGrp="1"/>
          </p:cNvSpPr>
          <p:nvPr>
            <p:ph type="sldNum" sz="quarter" idx="12"/>
          </p:nvPr>
        </p:nvSpPr>
        <p:spPr/>
        <p:txBody>
          <a:bodyPr/>
          <a:lstStyle/>
          <a:p>
            <a:fld id="{8C88DC42-0A15-4210-B495-54432697651F}" type="slidenum">
              <a:rPr lang="lv-LV" smtClean="0"/>
              <a:t>‹#›</a:t>
            </a:fld>
            <a:endParaRPr lang="lv-LV"/>
          </a:p>
        </p:txBody>
      </p:sp>
    </p:spTree>
    <p:extLst>
      <p:ext uri="{BB962C8B-B14F-4D97-AF65-F5344CB8AC3E}">
        <p14:creationId xmlns:p14="http://schemas.microsoft.com/office/powerpoint/2010/main" val="13639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DD449-0B96-6375-2600-5E60334840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D839719C-F4B7-3B29-64C8-C8FC93A4A3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4D20883-162E-AEB3-A833-592F232880FC}"/>
              </a:ext>
            </a:extLst>
          </p:cNvPr>
          <p:cNvSpPr>
            <a:spLocks noGrp="1"/>
          </p:cNvSpPr>
          <p:nvPr>
            <p:ph type="dt" sz="half" idx="10"/>
          </p:nvPr>
        </p:nvSpPr>
        <p:spPr/>
        <p:txBody>
          <a:bodyPr/>
          <a:lstStyle/>
          <a:p>
            <a:fld id="{8C71CB9C-CB04-4A16-A29B-8AA4EFA15655}" type="datetime1">
              <a:rPr lang="lv-LV" smtClean="0"/>
              <a:t>27.05.2025</a:t>
            </a:fld>
            <a:endParaRPr lang="lv-LV"/>
          </a:p>
        </p:txBody>
      </p:sp>
      <p:sp>
        <p:nvSpPr>
          <p:cNvPr id="5" name="Footer Placeholder 4">
            <a:extLst>
              <a:ext uri="{FF2B5EF4-FFF2-40B4-BE49-F238E27FC236}">
                <a16:creationId xmlns:a16="http://schemas.microsoft.com/office/drawing/2014/main" id="{A27ABD62-19D4-479F-5291-3302ECAFFBD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7A58C32-08FA-7D10-EF01-000EA7FF8B47}"/>
              </a:ext>
            </a:extLst>
          </p:cNvPr>
          <p:cNvSpPr>
            <a:spLocks noGrp="1"/>
          </p:cNvSpPr>
          <p:nvPr>
            <p:ph type="sldNum" sz="quarter" idx="12"/>
          </p:nvPr>
        </p:nvSpPr>
        <p:spPr/>
        <p:txBody>
          <a:bodyPr/>
          <a:lstStyle/>
          <a:p>
            <a:fld id="{8C88DC42-0A15-4210-B495-54432697651F}" type="slidenum">
              <a:rPr lang="lv-LV" smtClean="0"/>
              <a:t>‹#›</a:t>
            </a:fld>
            <a:endParaRPr lang="lv-LV"/>
          </a:p>
        </p:txBody>
      </p:sp>
    </p:spTree>
    <p:extLst>
      <p:ext uri="{BB962C8B-B14F-4D97-AF65-F5344CB8AC3E}">
        <p14:creationId xmlns:p14="http://schemas.microsoft.com/office/powerpoint/2010/main" val="1072042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A455-21CF-6D0C-F26A-C5673B658003}"/>
              </a:ext>
            </a:extLst>
          </p:cNvPr>
          <p:cNvSpPr>
            <a:spLocks noGrp="1"/>
          </p:cNvSpPr>
          <p:nvPr>
            <p:ph type="ctrTitle" hasCustomPrompt="1"/>
          </p:nvPr>
        </p:nvSpPr>
        <p:spPr>
          <a:xfrm>
            <a:off x="0" y="-74468"/>
            <a:ext cx="12192000" cy="4926733"/>
          </a:xfrm>
          <a:solidFill>
            <a:schemeClr val="accent2">
              <a:lumMod val="40000"/>
              <a:lumOff val="60000"/>
            </a:schemeClr>
          </a:solidFill>
          <a:ln>
            <a:solidFill>
              <a:schemeClr val="accent2">
                <a:lumMod val="40000"/>
                <a:lumOff val="60000"/>
              </a:schemeClr>
            </a:solidFill>
          </a:ln>
        </p:spPr>
        <p:txBody>
          <a:bodyPr anchor="ctr">
            <a:normAutofit/>
          </a:bodyPr>
          <a:lstStyle>
            <a:lvl1pPr algn="ctr">
              <a:defRPr sz="5400">
                <a:solidFill>
                  <a:schemeClr val="accent2"/>
                </a:solidFill>
              </a:defRPr>
            </a:lvl1pPr>
          </a:lstStyle>
          <a:p>
            <a:r>
              <a:rPr lang="lv-LV" noProof="0" dirty="0"/>
              <a:t>Virsraksts </a:t>
            </a:r>
            <a:r>
              <a:rPr lang="lv-LV" noProof="0" dirty="0" err="1"/>
              <a:t>Calibri</a:t>
            </a:r>
            <a:r>
              <a:rPr lang="lv-LV" noProof="0" dirty="0"/>
              <a:t> (</a:t>
            </a:r>
            <a:r>
              <a:rPr lang="lv-LV" noProof="0" dirty="0" err="1"/>
              <a:t>Headings</a:t>
            </a:r>
            <a:r>
              <a:rPr lang="lv-LV" noProof="0" dirty="0"/>
              <a:t>) 56 </a:t>
            </a:r>
            <a:r>
              <a:rPr lang="lv-LV" noProof="0" dirty="0" err="1"/>
              <a:t>Bold</a:t>
            </a:r>
            <a:endParaRPr lang="en-GB" noProof="0" dirty="0"/>
          </a:p>
        </p:txBody>
      </p:sp>
      <p:pic>
        <p:nvPicPr>
          <p:cNvPr id="11" name="Picture 10" descr="A logo with purple and green text&#10;&#10;Description automatically generated">
            <a:extLst>
              <a:ext uri="{FF2B5EF4-FFF2-40B4-BE49-F238E27FC236}">
                <a16:creationId xmlns:a16="http://schemas.microsoft.com/office/drawing/2014/main" id="{4BB367D2-70A8-2708-B00D-B1866FF40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0181"/>
            <a:ext cx="4819650" cy="2002853"/>
          </a:xfrm>
          <a:prstGeom prst="rect">
            <a:avLst/>
          </a:prstGeom>
        </p:spPr>
      </p:pic>
      <p:sp>
        <p:nvSpPr>
          <p:cNvPr id="3" name="TextBox 2">
            <a:extLst>
              <a:ext uri="{FF2B5EF4-FFF2-40B4-BE49-F238E27FC236}">
                <a16:creationId xmlns:a16="http://schemas.microsoft.com/office/drawing/2014/main" id="{EFFA23D5-E77C-F44D-3BAD-CE94C31B4E1D}"/>
              </a:ext>
            </a:extLst>
          </p:cNvPr>
          <p:cNvSpPr txBox="1"/>
          <p:nvPr userDrawn="1"/>
        </p:nvSpPr>
        <p:spPr>
          <a:xfrm>
            <a:off x="3876675" y="3043237"/>
            <a:ext cx="4438650" cy="461665"/>
          </a:xfrm>
          <a:prstGeom prst="rect">
            <a:avLst/>
          </a:prstGeom>
          <a:noFill/>
        </p:spPr>
        <p:txBody>
          <a:bodyPr wrap="square" rtlCol="0">
            <a:spAutoFit/>
          </a:bodyPr>
          <a:lstStyle/>
          <a:p>
            <a:pPr algn="ctr"/>
            <a:r>
              <a:rPr lang="lv-LV" sz="2400" dirty="0">
                <a:solidFill>
                  <a:schemeClr val="bg2"/>
                </a:solidFill>
              </a:rPr>
              <a:t>Autors </a:t>
            </a:r>
            <a:r>
              <a:rPr lang="lv-LV" sz="2400" dirty="0" err="1">
                <a:solidFill>
                  <a:schemeClr val="bg2"/>
                </a:solidFill>
              </a:rPr>
              <a:t>Calibri</a:t>
            </a:r>
            <a:r>
              <a:rPr lang="lv-LV" sz="2400" dirty="0">
                <a:solidFill>
                  <a:schemeClr val="bg2"/>
                </a:solidFill>
              </a:rPr>
              <a:t> (</a:t>
            </a:r>
            <a:r>
              <a:rPr lang="lv-LV" sz="2400" dirty="0" err="1">
                <a:solidFill>
                  <a:schemeClr val="bg2"/>
                </a:solidFill>
              </a:rPr>
              <a:t>Body</a:t>
            </a:r>
            <a:r>
              <a:rPr lang="lv-LV" sz="2400" dirty="0">
                <a:solidFill>
                  <a:schemeClr val="bg2"/>
                </a:solidFill>
              </a:rPr>
              <a:t>) 24 </a:t>
            </a:r>
          </a:p>
        </p:txBody>
      </p:sp>
    </p:spTree>
    <p:extLst>
      <p:ext uri="{BB962C8B-B14F-4D97-AF65-F5344CB8AC3E}">
        <p14:creationId xmlns:p14="http://schemas.microsoft.com/office/powerpoint/2010/main" val="352377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D95E4-3712-A5FF-DACE-4C6B47D3EFA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2CEEB15D-3658-0EDB-317D-E51AB1DB8A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1F65C37-81DF-38C6-B5B6-F8B87A769563}"/>
              </a:ext>
            </a:extLst>
          </p:cNvPr>
          <p:cNvSpPr>
            <a:spLocks noGrp="1"/>
          </p:cNvSpPr>
          <p:nvPr>
            <p:ph type="dt" sz="half" idx="10"/>
          </p:nvPr>
        </p:nvSpPr>
        <p:spPr/>
        <p:txBody>
          <a:bodyPr/>
          <a:lstStyle/>
          <a:p>
            <a:fld id="{C3CA47B9-C0E8-4E61-8E5E-B7192847249A}" type="datetime1">
              <a:rPr lang="lv-LV" smtClean="0"/>
              <a:t>27.05.2025</a:t>
            </a:fld>
            <a:endParaRPr lang="lv-LV"/>
          </a:p>
        </p:txBody>
      </p:sp>
      <p:sp>
        <p:nvSpPr>
          <p:cNvPr id="5" name="Footer Placeholder 4">
            <a:extLst>
              <a:ext uri="{FF2B5EF4-FFF2-40B4-BE49-F238E27FC236}">
                <a16:creationId xmlns:a16="http://schemas.microsoft.com/office/drawing/2014/main" id="{DD983CFF-2496-0F58-9D22-A9DC0A8379B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CA0BE3E-1F89-FACD-BD27-EBC3C0F7C600}"/>
              </a:ext>
            </a:extLst>
          </p:cNvPr>
          <p:cNvSpPr>
            <a:spLocks noGrp="1"/>
          </p:cNvSpPr>
          <p:nvPr>
            <p:ph type="sldNum" sz="quarter" idx="12"/>
          </p:nvPr>
        </p:nvSpPr>
        <p:spPr/>
        <p:txBody>
          <a:bodyPr/>
          <a:lstStyle/>
          <a:p>
            <a:fld id="{8C88DC42-0A15-4210-B495-54432697651F}" type="slidenum">
              <a:rPr lang="lv-LV" smtClean="0"/>
              <a:t>‹#›</a:t>
            </a:fld>
            <a:endParaRPr lang="lv-LV"/>
          </a:p>
        </p:txBody>
      </p:sp>
    </p:spTree>
    <p:extLst>
      <p:ext uri="{BB962C8B-B14F-4D97-AF65-F5344CB8AC3E}">
        <p14:creationId xmlns:p14="http://schemas.microsoft.com/office/powerpoint/2010/main" val="225644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8194-9B4B-DF2F-19F8-BC6C870D7F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F3B0E389-C1C9-FE01-80F2-0625141CFC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FF2943-0FA0-BFF1-444D-255E664832E4}"/>
              </a:ext>
            </a:extLst>
          </p:cNvPr>
          <p:cNvSpPr>
            <a:spLocks noGrp="1"/>
          </p:cNvSpPr>
          <p:nvPr>
            <p:ph type="dt" sz="half" idx="10"/>
          </p:nvPr>
        </p:nvSpPr>
        <p:spPr/>
        <p:txBody>
          <a:bodyPr/>
          <a:lstStyle/>
          <a:p>
            <a:fld id="{84B4A8E1-C407-4DA1-8E0B-0AE1936B0263}" type="datetime1">
              <a:rPr lang="lv-LV" smtClean="0"/>
              <a:t>27.05.2025</a:t>
            </a:fld>
            <a:endParaRPr lang="lv-LV"/>
          </a:p>
        </p:txBody>
      </p:sp>
      <p:sp>
        <p:nvSpPr>
          <p:cNvPr id="5" name="Footer Placeholder 4">
            <a:extLst>
              <a:ext uri="{FF2B5EF4-FFF2-40B4-BE49-F238E27FC236}">
                <a16:creationId xmlns:a16="http://schemas.microsoft.com/office/drawing/2014/main" id="{D618BA00-7E71-46E0-31C8-48384E8E53E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8DEC841-2302-60BD-AFAC-8EFF9E8AE7E1}"/>
              </a:ext>
            </a:extLst>
          </p:cNvPr>
          <p:cNvSpPr>
            <a:spLocks noGrp="1"/>
          </p:cNvSpPr>
          <p:nvPr>
            <p:ph type="sldNum" sz="quarter" idx="12"/>
          </p:nvPr>
        </p:nvSpPr>
        <p:spPr/>
        <p:txBody>
          <a:bodyPr/>
          <a:lstStyle/>
          <a:p>
            <a:fld id="{8C88DC42-0A15-4210-B495-54432697651F}" type="slidenum">
              <a:rPr lang="lv-LV" smtClean="0"/>
              <a:t>‹#›</a:t>
            </a:fld>
            <a:endParaRPr lang="lv-LV"/>
          </a:p>
        </p:txBody>
      </p:sp>
    </p:spTree>
    <p:extLst>
      <p:ext uri="{BB962C8B-B14F-4D97-AF65-F5344CB8AC3E}">
        <p14:creationId xmlns:p14="http://schemas.microsoft.com/office/powerpoint/2010/main" val="337039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ED47-1561-56E1-3B30-2BFCE68D0A7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2FD41E0-0F77-F6E9-0012-FED903BF51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9296D9B0-F8A4-FDAF-E1CD-1E3D622295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08037E0E-EFAF-C01E-1D51-F2E1CA79AF49}"/>
              </a:ext>
            </a:extLst>
          </p:cNvPr>
          <p:cNvSpPr>
            <a:spLocks noGrp="1"/>
          </p:cNvSpPr>
          <p:nvPr>
            <p:ph type="dt" sz="half" idx="10"/>
          </p:nvPr>
        </p:nvSpPr>
        <p:spPr/>
        <p:txBody>
          <a:bodyPr/>
          <a:lstStyle/>
          <a:p>
            <a:fld id="{69F6B10B-04E3-414E-912F-48F72CB767A6}" type="datetime1">
              <a:rPr lang="lv-LV" smtClean="0"/>
              <a:t>27.05.2025</a:t>
            </a:fld>
            <a:endParaRPr lang="lv-LV"/>
          </a:p>
        </p:txBody>
      </p:sp>
      <p:sp>
        <p:nvSpPr>
          <p:cNvPr id="6" name="Footer Placeholder 5">
            <a:extLst>
              <a:ext uri="{FF2B5EF4-FFF2-40B4-BE49-F238E27FC236}">
                <a16:creationId xmlns:a16="http://schemas.microsoft.com/office/drawing/2014/main" id="{8C68BCE1-80CC-E150-1A9E-218F3496C60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09A810A-5F42-1ADF-13CA-3633CD4170A0}"/>
              </a:ext>
            </a:extLst>
          </p:cNvPr>
          <p:cNvSpPr>
            <a:spLocks noGrp="1"/>
          </p:cNvSpPr>
          <p:nvPr>
            <p:ph type="sldNum" sz="quarter" idx="12"/>
          </p:nvPr>
        </p:nvSpPr>
        <p:spPr/>
        <p:txBody>
          <a:bodyPr/>
          <a:lstStyle/>
          <a:p>
            <a:fld id="{8C88DC42-0A15-4210-B495-54432697651F}" type="slidenum">
              <a:rPr lang="lv-LV" smtClean="0"/>
              <a:t>‹#›</a:t>
            </a:fld>
            <a:endParaRPr lang="lv-LV"/>
          </a:p>
        </p:txBody>
      </p:sp>
    </p:spTree>
    <p:extLst>
      <p:ext uri="{BB962C8B-B14F-4D97-AF65-F5344CB8AC3E}">
        <p14:creationId xmlns:p14="http://schemas.microsoft.com/office/powerpoint/2010/main" val="1531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B689-53F0-671C-10DA-A3B3515E2D8A}"/>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B61EFF1-ED8F-9E7E-3E82-B0EF5AE09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A8E969-7F6B-8F8D-3F6E-EEDED4C333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310A0145-DA4E-DDCA-A71D-9922ADA7F6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009A26-E8FC-F383-DA47-4C77446BFE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49F6C0FF-84FA-2F8A-C2CC-AA4F5EB8B10F}"/>
              </a:ext>
            </a:extLst>
          </p:cNvPr>
          <p:cNvSpPr>
            <a:spLocks noGrp="1"/>
          </p:cNvSpPr>
          <p:nvPr>
            <p:ph type="dt" sz="half" idx="10"/>
          </p:nvPr>
        </p:nvSpPr>
        <p:spPr/>
        <p:txBody>
          <a:bodyPr/>
          <a:lstStyle/>
          <a:p>
            <a:fld id="{86676E23-73F3-419F-B00D-12F2C5AF6D96}" type="datetime1">
              <a:rPr lang="lv-LV" smtClean="0"/>
              <a:t>27.05.2025</a:t>
            </a:fld>
            <a:endParaRPr lang="lv-LV"/>
          </a:p>
        </p:txBody>
      </p:sp>
      <p:sp>
        <p:nvSpPr>
          <p:cNvPr id="8" name="Footer Placeholder 7">
            <a:extLst>
              <a:ext uri="{FF2B5EF4-FFF2-40B4-BE49-F238E27FC236}">
                <a16:creationId xmlns:a16="http://schemas.microsoft.com/office/drawing/2014/main" id="{EB5E5216-F12F-122E-5CD8-8C9A7938BCD3}"/>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48704E28-F2CB-BF73-635A-5568CD84EEE6}"/>
              </a:ext>
            </a:extLst>
          </p:cNvPr>
          <p:cNvSpPr>
            <a:spLocks noGrp="1"/>
          </p:cNvSpPr>
          <p:nvPr>
            <p:ph type="sldNum" sz="quarter" idx="12"/>
          </p:nvPr>
        </p:nvSpPr>
        <p:spPr/>
        <p:txBody>
          <a:bodyPr/>
          <a:lstStyle/>
          <a:p>
            <a:fld id="{8C88DC42-0A15-4210-B495-54432697651F}" type="slidenum">
              <a:rPr lang="lv-LV" smtClean="0"/>
              <a:t>‹#›</a:t>
            </a:fld>
            <a:endParaRPr lang="lv-LV"/>
          </a:p>
        </p:txBody>
      </p:sp>
    </p:spTree>
    <p:extLst>
      <p:ext uri="{BB962C8B-B14F-4D97-AF65-F5344CB8AC3E}">
        <p14:creationId xmlns:p14="http://schemas.microsoft.com/office/powerpoint/2010/main" val="95667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2458-41F7-478B-B8B4-025FB53712D0}"/>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28143F89-E7E7-A63F-C0A1-720B48FE0C59}"/>
              </a:ext>
            </a:extLst>
          </p:cNvPr>
          <p:cNvSpPr>
            <a:spLocks noGrp="1"/>
          </p:cNvSpPr>
          <p:nvPr>
            <p:ph type="dt" sz="half" idx="10"/>
          </p:nvPr>
        </p:nvSpPr>
        <p:spPr/>
        <p:txBody>
          <a:bodyPr/>
          <a:lstStyle/>
          <a:p>
            <a:fld id="{281BD317-D5BE-4DB9-8BEB-1D5FC39CEB07}" type="datetime1">
              <a:rPr lang="lv-LV" smtClean="0"/>
              <a:t>27.05.2025</a:t>
            </a:fld>
            <a:endParaRPr lang="lv-LV"/>
          </a:p>
        </p:txBody>
      </p:sp>
      <p:sp>
        <p:nvSpPr>
          <p:cNvPr id="4" name="Footer Placeholder 3">
            <a:extLst>
              <a:ext uri="{FF2B5EF4-FFF2-40B4-BE49-F238E27FC236}">
                <a16:creationId xmlns:a16="http://schemas.microsoft.com/office/drawing/2014/main" id="{87DE5399-389D-A9DA-1476-4812CCCA0AF0}"/>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EAE2AC6D-A0A3-7395-E58B-A0E29E70AA16}"/>
              </a:ext>
            </a:extLst>
          </p:cNvPr>
          <p:cNvSpPr>
            <a:spLocks noGrp="1"/>
          </p:cNvSpPr>
          <p:nvPr>
            <p:ph type="sldNum" sz="quarter" idx="12"/>
          </p:nvPr>
        </p:nvSpPr>
        <p:spPr/>
        <p:txBody>
          <a:bodyPr/>
          <a:lstStyle/>
          <a:p>
            <a:fld id="{8C88DC42-0A15-4210-B495-54432697651F}" type="slidenum">
              <a:rPr lang="lv-LV" smtClean="0"/>
              <a:t>‹#›</a:t>
            </a:fld>
            <a:endParaRPr lang="lv-LV"/>
          </a:p>
        </p:txBody>
      </p:sp>
    </p:spTree>
    <p:extLst>
      <p:ext uri="{BB962C8B-B14F-4D97-AF65-F5344CB8AC3E}">
        <p14:creationId xmlns:p14="http://schemas.microsoft.com/office/powerpoint/2010/main" val="278323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18F363-A4D5-1801-2027-7BE1F28BB752}"/>
              </a:ext>
            </a:extLst>
          </p:cNvPr>
          <p:cNvSpPr>
            <a:spLocks noGrp="1"/>
          </p:cNvSpPr>
          <p:nvPr>
            <p:ph type="dt" sz="half" idx="10"/>
          </p:nvPr>
        </p:nvSpPr>
        <p:spPr/>
        <p:txBody>
          <a:bodyPr/>
          <a:lstStyle/>
          <a:p>
            <a:fld id="{7EABE744-5000-4B53-A468-AFE263AB4E6C}" type="datetime1">
              <a:rPr lang="lv-LV" smtClean="0"/>
              <a:t>27.05.2025</a:t>
            </a:fld>
            <a:endParaRPr lang="lv-LV"/>
          </a:p>
        </p:txBody>
      </p:sp>
      <p:sp>
        <p:nvSpPr>
          <p:cNvPr id="3" name="Footer Placeholder 2">
            <a:extLst>
              <a:ext uri="{FF2B5EF4-FFF2-40B4-BE49-F238E27FC236}">
                <a16:creationId xmlns:a16="http://schemas.microsoft.com/office/drawing/2014/main" id="{46C85449-FF72-4592-0C6E-8BBDE46BCE1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48727F2-7542-E12A-8B31-0338AEA059D4}"/>
              </a:ext>
            </a:extLst>
          </p:cNvPr>
          <p:cNvSpPr>
            <a:spLocks noGrp="1"/>
          </p:cNvSpPr>
          <p:nvPr>
            <p:ph type="sldNum" sz="quarter" idx="12"/>
          </p:nvPr>
        </p:nvSpPr>
        <p:spPr/>
        <p:txBody>
          <a:bodyPr/>
          <a:lstStyle/>
          <a:p>
            <a:fld id="{8C88DC42-0A15-4210-B495-54432697651F}" type="slidenum">
              <a:rPr lang="lv-LV" smtClean="0"/>
              <a:t>‹#›</a:t>
            </a:fld>
            <a:endParaRPr lang="lv-LV"/>
          </a:p>
        </p:txBody>
      </p:sp>
    </p:spTree>
    <p:extLst>
      <p:ext uri="{BB962C8B-B14F-4D97-AF65-F5344CB8AC3E}">
        <p14:creationId xmlns:p14="http://schemas.microsoft.com/office/powerpoint/2010/main" val="130814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C58D-09DC-EEAB-258E-3BD2090B2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943307C1-B3D4-42BE-D8C7-DF7145EA6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85CECF7C-7456-090F-F607-AF659F825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253E9-1169-F261-E24A-CDC3CED55FB2}"/>
              </a:ext>
            </a:extLst>
          </p:cNvPr>
          <p:cNvSpPr>
            <a:spLocks noGrp="1"/>
          </p:cNvSpPr>
          <p:nvPr>
            <p:ph type="dt" sz="half" idx="10"/>
          </p:nvPr>
        </p:nvSpPr>
        <p:spPr/>
        <p:txBody>
          <a:bodyPr/>
          <a:lstStyle/>
          <a:p>
            <a:fld id="{E2B71D9F-017F-4A5D-93CA-ADF6FDC526B8}" type="datetime1">
              <a:rPr lang="lv-LV" smtClean="0"/>
              <a:t>27.05.2025</a:t>
            </a:fld>
            <a:endParaRPr lang="lv-LV"/>
          </a:p>
        </p:txBody>
      </p:sp>
      <p:sp>
        <p:nvSpPr>
          <p:cNvPr id="6" name="Footer Placeholder 5">
            <a:extLst>
              <a:ext uri="{FF2B5EF4-FFF2-40B4-BE49-F238E27FC236}">
                <a16:creationId xmlns:a16="http://schemas.microsoft.com/office/drawing/2014/main" id="{BD08A8F4-D106-5855-F7AE-1EEF230EE17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40C9935-3C0E-73B7-F027-79713458EE0E}"/>
              </a:ext>
            </a:extLst>
          </p:cNvPr>
          <p:cNvSpPr>
            <a:spLocks noGrp="1"/>
          </p:cNvSpPr>
          <p:nvPr>
            <p:ph type="sldNum" sz="quarter" idx="12"/>
          </p:nvPr>
        </p:nvSpPr>
        <p:spPr/>
        <p:txBody>
          <a:bodyPr/>
          <a:lstStyle/>
          <a:p>
            <a:fld id="{8C88DC42-0A15-4210-B495-54432697651F}" type="slidenum">
              <a:rPr lang="lv-LV" smtClean="0"/>
              <a:t>‹#›</a:t>
            </a:fld>
            <a:endParaRPr lang="lv-LV"/>
          </a:p>
        </p:txBody>
      </p:sp>
    </p:spTree>
    <p:extLst>
      <p:ext uri="{BB962C8B-B14F-4D97-AF65-F5344CB8AC3E}">
        <p14:creationId xmlns:p14="http://schemas.microsoft.com/office/powerpoint/2010/main" val="251022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D267-3FB9-B299-3DAE-DDED5CF74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93EF81FC-DD11-73B4-2D0D-437E541925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0D68124A-9DA4-AF75-ABD8-359E61223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6ED5F-454F-89F2-8F41-AD910A506C5C}"/>
              </a:ext>
            </a:extLst>
          </p:cNvPr>
          <p:cNvSpPr>
            <a:spLocks noGrp="1"/>
          </p:cNvSpPr>
          <p:nvPr>
            <p:ph type="dt" sz="half" idx="10"/>
          </p:nvPr>
        </p:nvSpPr>
        <p:spPr/>
        <p:txBody>
          <a:bodyPr/>
          <a:lstStyle/>
          <a:p>
            <a:fld id="{3000CF66-C699-41F0-A243-650E2683AE66}" type="datetime1">
              <a:rPr lang="lv-LV" smtClean="0"/>
              <a:t>27.05.2025</a:t>
            </a:fld>
            <a:endParaRPr lang="lv-LV"/>
          </a:p>
        </p:txBody>
      </p:sp>
      <p:sp>
        <p:nvSpPr>
          <p:cNvPr id="6" name="Footer Placeholder 5">
            <a:extLst>
              <a:ext uri="{FF2B5EF4-FFF2-40B4-BE49-F238E27FC236}">
                <a16:creationId xmlns:a16="http://schemas.microsoft.com/office/drawing/2014/main" id="{8BF810C4-E7BB-D0CB-D400-8FA2694AD1E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52C59F8-D9F5-EEC3-86C5-068A69B3724F}"/>
              </a:ext>
            </a:extLst>
          </p:cNvPr>
          <p:cNvSpPr>
            <a:spLocks noGrp="1"/>
          </p:cNvSpPr>
          <p:nvPr>
            <p:ph type="sldNum" sz="quarter" idx="12"/>
          </p:nvPr>
        </p:nvSpPr>
        <p:spPr/>
        <p:txBody>
          <a:bodyPr/>
          <a:lstStyle/>
          <a:p>
            <a:fld id="{8C88DC42-0A15-4210-B495-54432697651F}" type="slidenum">
              <a:rPr lang="lv-LV" smtClean="0"/>
              <a:t>‹#›</a:t>
            </a:fld>
            <a:endParaRPr lang="lv-LV"/>
          </a:p>
        </p:txBody>
      </p:sp>
    </p:spTree>
    <p:extLst>
      <p:ext uri="{BB962C8B-B14F-4D97-AF65-F5344CB8AC3E}">
        <p14:creationId xmlns:p14="http://schemas.microsoft.com/office/powerpoint/2010/main" val="409468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F9406-5AA5-01FB-3616-474A144EA4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ED0FAE8E-3F99-233F-B068-7EAE46250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618DFE8-8006-96C1-6E29-E5D63FBB92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4EFE88-77A8-434B-8B10-1C7F639094F3}" type="datetime1">
              <a:rPr lang="lv-LV" smtClean="0"/>
              <a:t>27.05.2025</a:t>
            </a:fld>
            <a:endParaRPr lang="lv-LV"/>
          </a:p>
        </p:txBody>
      </p:sp>
      <p:sp>
        <p:nvSpPr>
          <p:cNvPr id="5" name="Footer Placeholder 4">
            <a:extLst>
              <a:ext uri="{FF2B5EF4-FFF2-40B4-BE49-F238E27FC236}">
                <a16:creationId xmlns:a16="http://schemas.microsoft.com/office/drawing/2014/main" id="{07BE73CF-B82A-74A9-29C7-F66BBC82E0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ide Number Placeholder 5">
            <a:extLst>
              <a:ext uri="{FF2B5EF4-FFF2-40B4-BE49-F238E27FC236}">
                <a16:creationId xmlns:a16="http://schemas.microsoft.com/office/drawing/2014/main" id="{A7B0A2CB-4F71-36B8-E0CE-96FFA54EC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88DC42-0A15-4210-B495-54432697651F}" type="slidenum">
              <a:rPr lang="lv-LV" smtClean="0"/>
              <a:t>‹#›</a:t>
            </a:fld>
            <a:endParaRPr lang="lv-LV"/>
          </a:p>
        </p:txBody>
      </p:sp>
    </p:spTree>
    <p:extLst>
      <p:ext uri="{BB962C8B-B14F-4D97-AF65-F5344CB8AC3E}">
        <p14:creationId xmlns:p14="http://schemas.microsoft.com/office/powerpoint/2010/main" val="307914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DBE8-F5C4-E79F-566D-6182D16526D7}"/>
              </a:ext>
              <a:ext uri="{C183D7F6-B498-43B3-948B-1728B52AA6E4}">
                <adec:decorative xmlns:adec="http://schemas.microsoft.com/office/drawing/2017/decorative" val="1"/>
              </a:ext>
            </a:extLst>
          </p:cNvPr>
          <p:cNvSpPr txBox="1">
            <a:spLocks/>
          </p:cNvSpPr>
          <p:nvPr/>
        </p:nvSpPr>
        <p:spPr>
          <a:xfrm>
            <a:off x="0" y="-3613"/>
            <a:ext cx="12192000" cy="4926733"/>
          </a:xfrm>
          <a:prstGeom prst="rect">
            <a:avLst/>
          </a:prstGeom>
          <a:solidFill>
            <a:srgbClr val="C49DE1"/>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5400" b="1" kern="1200">
                <a:solidFill>
                  <a:schemeClr val="accent2"/>
                </a:solidFill>
                <a:latin typeface="+mj-lt"/>
                <a:ea typeface="+mj-ea"/>
                <a:cs typeface="+mj-cs"/>
              </a:defRPr>
            </a:lvl1pPr>
          </a:lstStyle>
          <a:p>
            <a:endParaRPr lang="lv-LV" dirty="0">
              <a:solidFill>
                <a:schemeClr val="tx1"/>
              </a:solidFill>
            </a:endParaRPr>
          </a:p>
        </p:txBody>
      </p:sp>
      <p:sp>
        <p:nvSpPr>
          <p:cNvPr id="4" name="Rectangle 1">
            <a:extLst>
              <a:ext uri="{FF2B5EF4-FFF2-40B4-BE49-F238E27FC236}">
                <a16:creationId xmlns:a16="http://schemas.microsoft.com/office/drawing/2014/main" id="{DB71EDB5-559F-30C7-14D5-435AC44F253A}"/>
              </a:ext>
            </a:extLst>
          </p:cNvPr>
          <p:cNvSpPr>
            <a:spLocks noGrp="1" noChangeArrowheads="1"/>
          </p:cNvSpPr>
          <p:nvPr>
            <p:ph type="title" idx="4294967295"/>
          </p:nvPr>
        </p:nvSpPr>
        <p:spPr bwMode="auto">
          <a:xfrm>
            <a:off x="755586" y="1050648"/>
            <a:ext cx="9809921" cy="255454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v-LV" altLang="lv-LV" sz="4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Personu ar invaliditāti tiesības Latvijā. </a:t>
            </a:r>
            <a:br>
              <a:rPr kumimoji="0" lang="lv-LV" altLang="lv-LV" sz="4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br>
            <a:br>
              <a:rPr kumimoji="0" lang="lv-LV" altLang="lv-LV" sz="4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br>
            <a:r>
              <a:rPr kumimoji="0" lang="lv-LV" altLang="lv-LV" sz="4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Personu ar invaliditāti viedoklis/ sabiedrības viedoklis. </a:t>
            </a:r>
          </a:p>
        </p:txBody>
      </p:sp>
      <p:sp>
        <p:nvSpPr>
          <p:cNvPr id="3" name="TextBox 2">
            <a:extLst>
              <a:ext uri="{FF2B5EF4-FFF2-40B4-BE49-F238E27FC236}">
                <a16:creationId xmlns:a16="http://schemas.microsoft.com/office/drawing/2014/main" id="{47F2867D-A23A-7012-9D6A-73963663CB32}"/>
              </a:ext>
            </a:extLst>
          </p:cNvPr>
          <p:cNvSpPr txBox="1"/>
          <p:nvPr/>
        </p:nvSpPr>
        <p:spPr>
          <a:xfrm>
            <a:off x="4599492" y="4659454"/>
            <a:ext cx="7509754" cy="1508105"/>
          </a:xfrm>
          <a:prstGeom prst="rect">
            <a:avLst/>
          </a:prstGeom>
          <a:noFill/>
        </p:spPr>
        <p:txBody>
          <a:bodyPr wrap="square" rtlCol="0">
            <a:spAutoFit/>
          </a:bodyPr>
          <a:lstStyle/>
          <a:p>
            <a:endParaRPr lang="lv-LV" sz="2800" b="1" dirty="0"/>
          </a:p>
          <a:p>
            <a:r>
              <a:rPr lang="lv-LV" b="1" dirty="0"/>
              <a:t>Dace Cālīte</a:t>
            </a:r>
            <a:r>
              <a:rPr lang="lv-LV" dirty="0"/>
              <a:t>, </a:t>
            </a:r>
          </a:p>
          <a:p>
            <a:r>
              <a:rPr lang="lv-LV" dirty="0"/>
              <a:t>Tiesībsarga biroja, Diskriminācijas novēršanas nodaļas socioloģe </a:t>
            </a:r>
          </a:p>
          <a:p>
            <a:endParaRPr lang="lv-LV" sz="2800" dirty="0"/>
          </a:p>
        </p:txBody>
      </p:sp>
      <p:sp>
        <p:nvSpPr>
          <p:cNvPr id="8" name="TextBox 7">
            <a:extLst>
              <a:ext uri="{FF2B5EF4-FFF2-40B4-BE49-F238E27FC236}">
                <a16:creationId xmlns:a16="http://schemas.microsoft.com/office/drawing/2014/main" id="{5B8EB34E-9C53-573B-4F4C-0BAFB0F1C2CE}"/>
              </a:ext>
            </a:extLst>
          </p:cNvPr>
          <p:cNvSpPr txBox="1"/>
          <p:nvPr/>
        </p:nvSpPr>
        <p:spPr>
          <a:xfrm>
            <a:off x="4599492" y="6167559"/>
            <a:ext cx="6102626" cy="369332"/>
          </a:xfrm>
          <a:prstGeom prst="rect">
            <a:avLst/>
          </a:prstGeom>
          <a:noFill/>
        </p:spPr>
        <p:txBody>
          <a:bodyPr wrap="square">
            <a:spAutoFit/>
          </a:bodyPr>
          <a:lstStyle/>
          <a:p>
            <a:r>
              <a:rPr lang="lv-LV" dirty="0"/>
              <a:t>Invaliditātes lietu nacionālā padome, 2025.gada 28.maijs</a:t>
            </a:r>
          </a:p>
        </p:txBody>
      </p:sp>
    </p:spTree>
    <p:extLst>
      <p:ext uri="{BB962C8B-B14F-4D97-AF65-F5344CB8AC3E}">
        <p14:creationId xmlns:p14="http://schemas.microsoft.com/office/powerpoint/2010/main" val="147020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p:cNvSpPr txBox="1">
            <a:spLocks noGrp="1"/>
          </p:cNvSpPr>
          <p:nvPr>
            <p:ph type="title" idx="4294967295"/>
          </p:nvPr>
        </p:nvSpPr>
        <p:spPr>
          <a:xfrm>
            <a:off x="172017" y="-20279"/>
            <a:ext cx="3738820" cy="3625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err="1">
                <a:ln>
                  <a:noFill/>
                </a:ln>
                <a:solidFill>
                  <a:schemeClr val="bg1"/>
                </a:solidFill>
                <a:effectLst/>
                <a:uLnTx/>
                <a:uFillTx/>
                <a:latin typeface="+mn-lt"/>
                <a:ea typeface="+mn-ea"/>
                <a:cs typeface="+mn-cs"/>
              </a:rPr>
              <a:t>Kādi</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ir</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iemesli</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kāpēc</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Jūs</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nepiedalāties</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sociālajās</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aktivitātēs</a:t>
            </a:r>
            <a:r>
              <a:rPr kumimoji="0" lang="en-US" sz="2800" b="0" i="0" u="none" strike="noStrike" kern="1200" cap="none" spc="0" normalizeH="0" baseline="0" noProof="0" dirty="0">
                <a:ln>
                  <a:noFill/>
                </a:ln>
                <a:solidFill>
                  <a:schemeClr val="bg1"/>
                </a:solidFill>
                <a:effectLst/>
                <a:uLnTx/>
                <a:uFillTx/>
                <a:latin typeface="+mn-lt"/>
                <a:ea typeface="+mn-ea"/>
                <a:cs typeface="+mn-cs"/>
              </a:rPr>
              <a:t>?</a:t>
            </a:r>
            <a:endParaRPr kumimoji="0" lang="lv-LV"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6"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67178482"/>
              </p:ext>
            </p:extLst>
          </p:nvPr>
        </p:nvGraphicFramePr>
        <p:xfrm>
          <a:off x="4282315" y="473654"/>
          <a:ext cx="7442963" cy="5922571"/>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608D7341-CF4E-43F2-F2D3-1CF856E573A9}"/>
              </a:ext>
              <a:ext uri="{C183D7F6-B498-43B3-948B-1728B52AA6E4}">
                <adec:decorative xmlns:adec="http://schemas.microsoft.com/office/drawing/2017/decorative" val="1"/>
              </a:ext>
            </a:extLst>
          </p:cNvPr>
          <p:cNvSpPr/>
          <p:nvPr/>
        </p:nvSpPr>
        <p:spPr>
          <a:xfrm>
            <a:off x="4351422" y="4555329"/>
            <a:ext cx="3486108" cy="8019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sp>
        <p:nvSpPr>
          <p:cNvPr id="14" name="TextBox 13">
            <a:extLst>
              <a:ext uri="{FF2B5EF4-FFF2-40B4-BE49-F238E27FC236}">
                <a16:creationId xmlns:a16="http://schemas.microsoft.com/office/drawing/2014/main" id="{063A1BAF-BD9C-237A-BF7E-BD0A583B5158}"/>
              </a:ext>
            </a:extLst>
          </p:cNvPr>
          <p:cNvSpPr txBox="1"/>
          <p:nvPr/>
        </p:nvSpPr>
        <p:spPr>
          <a:xfrm>
            <a:off x="194682" y="4222067"/>
            <a:ext cx="3245635" cy="2185214"/>
          </a:xfrm>
          <a:prstGeom prst="rect">
            <a:avLst/>
          </a:prstGeom>
          <a:noFill/>
        </p:spPr>
        <p:txBody>
          <a:bodyPr wrap="square" rtlCol="0">
            <a:spAutoFit/>
          </a:bodyPr>
          <a:lstStyle/>
          <a:p>
            <a:pPr marL="0">
              <a:spcBef>
                <a:spcPts val="0"/>
              </a:spcBef>
              <a:spcAft>
                <a:spcPts val="600"/>
              </a:spcAft>
            </a:pPr>
            <a:r>
              <a:rPr lang="en-US" sz="1800" dirty="0" err="1">
                <a:solidFill>
                  <a:schemeClr val="bg1"/>
                </a:solidFill>
              </a:rPr>
              <a:t>Vairākatbilžu</a:t>
            </a:r>
            <a:r>
              <a:rPr lang="en-US" sz="1800" dirty="0">
                <a:solidFill>
                  <a:schemeClr val="bg1"/>
                </a:solidFill>
              </a:rPr>
              <a:t> </a:t>
            </a:r>
            <a:r>
              <a:rPr lang="en-US" sz="1800" dirty="0" err="1">
                <a:solidFill>
                  <a:schemeClr val="bg1"/>
                </a:solidFill>
              </a:rPr>
              <a:t>jautājums</a:t>
            </a:r>
            <a:r>
              <a:rPr lang="en-US" sz="1800" dirty="0">
                <a:solidFill>
                  <a:schemeClr val="bg1"/>
                </a:solidFill>
              </a:rPr>
              <a:t>, ∑&gt; 100%</a:t>
            </a:r>
          </a:p>
          <a:p>
            <a:pPr marL="0">
              <a:spcBef>
                <a:spcPts val="0"/>
              </a:spcBef>
              <a:spcAft>
                <a:spcPts val="600"/>
              </a:spcAft>
            </a:pPr>
            <a:r>
              <a:rPr lang="en-US" sz="1800" dirty="0" err="1">
                <a:solidFill>
                  <a:schemeClr val="bg1"/>
                </a:solidFill>
              </a:rPr>
              <a:t>Bāze</a:t>
            </a:r>
            <a:r>
              <a:rPr lang="en-US" sz="1800" dirty="0">
                <a:solidFill>
                  <a:schemeClr val="bg1"/>
                </a:solidFill>
              </a:rPr>
              <a:t>: </a:t>
            </a:r>
            <a:r>
              <a:rPr lang="en-US" sz="1800" dirty="0" err="1">
                <a:solidFill>
                  <a:schemeClr val="bg1"/>
                </a:solidFill>
              </a:rPr>
              <a:t>respondenti</a:t>
            </a:r>
            <a:r>
              <a:rPr lang="en-US" sz="1800" dirty="0">
                <a:solidFill>
                  <a:schemeClr val="bg1"/>
                </a:solidFill>
              </a:rPr>
              <a:t>, </a:t>
            </a:r>
            <a:r>
              <a:rPr lang="en-US" sz="1800" dirty="0" err="1">
                <a:solidFill>
                  <a:schemeClr val="bg1"/>
                </a:solidFill>
              </a:rPr>
              <a:t>kuri</a:t>
            </a:r>
            <a:r>
              <a:rPr lang="en-US" sz="1800" dirty="0">
                <a:solidFill>
                  <a:schemeClr val="bg1"/>
                </a:solidFill>
              </a:rPr>
              <a:t>, </a:t>
            </a:r>
            <a:r>
              <a:rPr lang="en-US" sz="1800" dirty="0" err="1">
                <a:solidFill>
                  <a:schemeClr val="bg1"/>
                </a:solidFill>
              </a:rPr>
              <a:t>nepiedalās</a:t>
            </a:r>
            <a:r>
              <a:rPr lang="en-US" sz="1800" dirty="0">
                <a:solidFill>
                  <a:schemeClr val="bg1"/>
                </a:solidFill>
              </a:rPr>
              <a:t> </a:t>
            </a:r>
            <a:r>
              <a:rPr lang="en-US" sz="1800" dirty="0" err="1">
                <a:solidFill>
                  <a:schemeClr val="bg1"/>
                </a:solidFill>
              </a:rPr>
              <a:t>sociālajās</a:t>
            </a:r>
            <a:r>
              <a:rPr lang="en-US" sz="1800" dirty="0">
                <a:solidFill>
                  <a:schemeClr val="bg1"/>
                </a:solidFill>
              </a:rPr>
              <a:t> </a:t>
            </a:r>
            <a:r>
              <a:rPr lang="en-US" sz="1800" dirty="0" err="1">
                <a:solidFill>
                  <a:schemeClr val="bg1"/>
                </a:solidFill>
              </a:rPr>
              <a:t>aktivitātēs</a:t>
            </a:r>
            <a:r>
              <a:rPr lang="en-US" sz="1800" dirty="0">
                <a:solidFill>
                  <a:schemeClr val="bg1"/>
                </a:solidFill>
              </a:rPr>
              <a:t>, 2024, n=135; 2020, n=209; 2014, n=75</a:t>
            </a:r>
          </a:p>
          <a:p>
            <a:endParaRPr lang="lv-LV" dirty="0"/>
          </a:p>
        </p:txBody>
      </p:sp>
      <p:sp>
        <p:nvSpPr>
          <p:cNvPr id="16" name="Footer Placeholder 15">
            <a:extLst>
              <a:ext uri="{FF2B5EF4-FFF2-40B4-BE49-F238E27FC236}">
                <a16:creationId xmlns:a16="http://schemas.microsoft.com/office/drawing/2014/main" id="{44E7964C-117C-B9B4-13B6-F7F0B1B48266}"/>
              </a:ext>
            </a:extLst>
          </p:cNvPr>
          <p:cNvSpPr>
            <a:spLocks noGrp="1"/>
          </p:cNvSpPr>
          <p:nvPr>
            <p:ph type="ftr" sz="quarter" idx="11"/>
          </p:nvPr>
        </p:nvSpPr>
        <p:spPr/>
        <p:txBody>
          <a:bodyPr/>
          <a:lstStyle/>
          <a:p>
            <a:endParaRPr lang="lv-LV"/>
          </a:p>
        </p:txBody>
      </p:sp>
      <p:sp>
        <p:nvSpPr>
          <p:cNvPr id="18" name="Slide Number Placeholder 17">
            <a:extLst>
              <a:ext uri="{FF2B5EF4-FFF2-40B4-BE49-F238E27FC236}">
                <a16:creationId xmlns:a16="http://schemas.microsoft.com/office/drawing/2014/main" id="{970620F3-B196-1A04-7459-43C4DB33976B}"/>
              </a:ext>
            </a:extLst>
          </p:cNvPr>
          <p:cNvSpPr>
            <a:spLocks noGrp="1"/>
          </p:cNvSpPr>
          <p:nvPr>
            <p:ph type="sldNum" sz="quarter" idx="12"/>
          </p:nvPr>
        </p:nvSpPr>
        <p:spPr/>
        <p:txBody>
          <a:bodyPr/>
          <a:lstStyle/>
          <a:p>
            <a:fld id="{8C88DC42-0A15-4210-B495-54432697651F}" type="slidenum">
              <a:rPr lang="lv-LV" smtClean="0"/>
              <a:t>10</a:t>
            </a:fld>
            <a:endParaRPr lang="lv-LV"/>
          </a:p>
        </p:txBody>
      </p:sp>
    </p:spTree>
    <p:extLst>
      <p:ext uri="{BB962C8B-B14F-4D97-AF65-F5344CB8AC3E}">
        <p14:creationId xmlns:p14="http://schemas.microsoft.com/office/powerpoint/2010/main" val="22298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Rectangle 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88527-C911-4E66-D105-38C0F313E25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Būtiskākais līdz šim:</a:t>
            </a:r>
          </a:p>
        </p:txBody>
      </p:sp>
      <p:sp>
        <p:nvSpPr>
          <p:cNvPr id="30" name="TextBox 29">
            <a:extLst>
              <a:ext uri="{FF2B5EF4-FFF2-40B4-BE49-F238E27FC236}">
                <a16:creationId xmlns:a16="http://schemas.microsoft.com/office/drawing/2014/main" id="{B4A076E0-6413-B38D-6B3B-5068152449CB}"/>
              </a:ext>
            </a:extLst>
          </p:cNvPr>
          <p:cNvSpPr txBox="1"/>
          <p:nvPr/>
        </p:nvSpPr>
        <p:spPr>
          <a:xfrm>
            <a:off x="4037826" y="10139"/>
            <a:ext cx="8151125" cy="7047886"/>
          </a:xfrm>
          <a:prstGeom prst="rect">
            <a:avLst/>
          </a:prstGeom>
        </p:spPr>
        <p:txBody>
          <a:bodyPr vert="horz" lIns="91440" tIns="45720" rIns="91440" bIns="45720" rtlCol="0" anchor="ctr">
            <a:normAutofit/>
          </a:bodyPr>
          <a:lstStyle/>
          <a:p>
            <a:pPr marL="57150">
              <a:lnSpc>
                <a:spcPct val="90000"/>
              </a:lnSpc>
              <a:spcBef>
                <a:spcPts val="1800"/>
              </a:spcBef>
            </a:pPr>
            <a:r>
              <a:rPr lang="lv-LV" sz="2000" b="1" dirty="0">
                <a:effectLst/>
              </a:rPr>
              <a:t>Pozitīvi tiek vērtēts:</a:t>
            </a:r>
          </a:p>
          <a:p>
            <a:pPr marL="285750" indent="-228600">
              <a:lnSpc>
                <a:spcPct val="90000"/>
              </a:lnSpc>
              <a:spcBef>
                <a:spcPts val="1800"/>
              </a:spcBef>
              <a:buFont typeface="Arial" panose="020B0604020202020204" pitchFamily="34" charset="0"/>
              <a:buChar char="•"/>
            </a:pPr>
            <a:r>
              <a:rPr lang="lv-LV" sz="2000" b="1" dirty="0">
                <a:effectLst/>
              </a:rPr>
              <a:t>Sabiedrības attieksme (ģimene, kaimiņi, veikalu pārdevēji)</a:t>
            </a:r>
          </a:p>
          <a:p>
            <a:pPr marL="285750" indent="-228600">
              <a:lnSpc>
                <a:spcPct val="90000"/>
              </a:lnSpc>
              <a:spcBef>
                <a:spcPts val="1800"/>
              </a:spcBef>
              <a:buFont typeface="Arial" panose="020B0604020202020204" pitchFamily="34" charset="0"/>
              <a:buChar char="•"/>
            </a:pPr>
            <a:r>
              <a:rPr lang="lv-LV" sz="2000" b="1" dirty="0"/>
              <a:t>V</a:t>
            </a:r>
            <a:r>
              <a:rPr lang="lv-LV" sz="2000" b="1" dirty="0">
                <a:effectLst/>
              </a:rPr>
              <a:t>eselības aprūp</a:t>
            </a:r>
            <a:r>
              <a:rPr lang="lv-LV" sz="2000" b="1" dirty="0"/>
              <a:t>e, tehnisko palīglīdzekļu pieejamība</a:t>
            </a:r>
          </a:p>
          <a:p>
            <a:pPr marL="285750" indent="-228600">
              <a:lnSpc>
                <a:spcPct val="90000"/>
              </a:lnSpc>
              <a:spcBef>
                <a:spcPts val="1800"/>
              </a:spcBef>
              <a:buFont typeface="Arial" panose="020B0604020202020204" pitchFamily="34" charset="0"/>
              <a:buChar char="•"/>
            </a:pPr>
            <a:r>
              <a:rPr lang="lv-LV" sz="2000" b="1" dirty="0">
                <a:effectLst/>
              </a:rPr>
              <a:t>Sociālās rehabilitācijas pasākumu pieejamība</a:t>
            </a:r>
          </a:p>
          <a:p>
            <a:pPr marL="285750" indent="-228600">
              <a:lnSpc>
                <a:spcPct val="90000"/>
              </a:lnSpc>
              <a:spcBef>
                <a:spcPts val="1800"/>
              </a:spcBef>
              <a:buFont typeface="Arial" panose="020B0604020202020204" pitchFamily="34" charset="0"/>
              <a:buChar char="•"/>
            </a:pPr>
            <a:r>
              <a:rPr lang="lv-LV" sz="2000" b="1" dirty="0"/>
              <a:t>Kultūras pasākumu, TV un sakaru tehnoloģiju pieejamība</a:t>
            </a:r>
          </a:p>
          <a:p>
            <a:pPr marL="285750" indent="-228600">
              <a:lnSpc>
                <a:spcPct val="90000"/>
              </a:lnSpc>
              <a:spcBef>
                <a:spcPts val="1800"/>
              </a:spcBef>
              <a:buFont typeface="Arial" panose="020B0604020202020204" pitchFamily="34" charset="0"/>
              <a:buChar char="•"/>
            </a:pPr>
            <a:r>
              <a:rPr lang="lv-LV" sz="2000" b="1" dirty="0"/>
              <a:t>S</a:t>
            </a:r>
            <a:r>
              <a:rPr lang="lv-LV" sz="2000" b="1" dirty="0">
                <a:effectLst/>
              </a:rPr>
              <a:t>abiedriskais transports, </a:t>
            </a:r>
          </a:p>
          <a:p>
            <a:pPr marL="285750" indent="-228600">
              <a:lnSpc>
                <a:spcPct val="90000"/>
              </a:lnSpc>
              <a:spcBef>
                <a:spcPts val="1800"/>
              </a:spcBef>
              <a:buFont typeface="Arial" panose="020B0604020202020204" pitchFamily="34" charset="0"/>
              <a:buChar char="•"/>
            </a:pPr>
            <a:r>
              <a:rPr lang="lv-LV" sz="2000" b="1" dirty="0"/>
              <a:t>Veselības aprūpe</a:t>
            </a:r>
          </a:p>
          <a:p>
            <a:pPr marL="57150">
              <a:lnSpc>
                <a:spcPct val="90000"/>
              </a:lnSpc>
              <a:spcBef>
                <a:spcPts val="1800"/>
              </a:spcBef>
            </a:pPr>
            <a:r>
              <a:rPr lang="lv-LV" sz="2000" b="1" dirty="0">
                <a:effectLst/>
              </a:rPr>
              <a:t>Negatīvās iezīmes: </a:t>
            </a:r>
          </a:p>
          <a:p>
            <a:pPr marL="285750" indent="-228600">
              <a:lnSpc>
                <a:spcPct val="90000"/>
              </a:lnSpc>
              <a:spcBef>
                <a:spcPts val="1800"/>
              </a:spcBef>
              <a:buFont typeface="Arial" panose="020B0604020202020204" pitchFamily="34" charset="0"/>
              <a:buChar char="•"/>
            </a:pPr>
            <a:r>
              <a:rPr lang="lv-LV" sz="2000" b="1" dirty="0">
                <a:effectLst/>
              </a:rPr>
              <a:t>Intereses un aktivitāšu trūkums </a:t>
            </a:r>
          </a:p>
          <a:p>
            <a:pPr marL="285750" indent="-228600">
              <a:lnSpc>
                <a:spcPct val="90000"/>
              </a:lnSpc>
              <a:spcBef>
                <a:spcPts val="1800"/>
              </a:spcBef>
              <a:buFont typeface="Arial" panose="020B0604020202020204" pitchFamily="34" charset="0"/>
              <a:buChar char="•"/>
            </a:pPr>
            <a:r>
              <a:rPr lang="lv-LV" sz="2000" b="1" dirty="0">
                <a:effectLst/>
              </a:rPr>
              <a:t>Zināšanas par atbalsta iestādēm diskriminācijas gadījumā nemainās, bet pieaug to personu skaits, kas izvēlas nerīkoties</a:t>
            </a:r>
          </a:p>
          <a:p>
            <a:pPr marL="285750" indent="-228600">
              <a:lnSpc>
                <a:spcPct val="90000"/>
              </a:lnSpc>
              <a:spcBef>
                <a:spcPts val="1800"/>
              </a:spcBef>
              <a:buFont typeface="Arial" panose="020B0604020202020204" pitchFamily="34" charset="0"/>
              <a:buChar char="•"/>
            </a:pPr>
            <a:r>
              <a:rPr lang="lv-LV" sz="2000" b="1" dirty="0"/>
              <a:t>D</a:t>
            </a:r>
            <a:r>
              <a:rPr lang="lv-LV" sz="2000" b="1" dirty="0">
                <a:effectLst/>
              </a:rPr>
              <a:t>arba devēj</a:t>
            </a:r>
            <a:r>
              <a:rPr lang="lv-LV" sz="2000" b="1" dirty="0"/>
              <a:t>u diskriminējošā attieksme</a:t>
            </a:r>
            <a:endParaRPr lang="lv-LV" sz="2000" b="1" dirty="0">
              <a:effectLst/>
            </a:endParaRPr>
          </a:p>
          <a:p>
            <a:pPr marL="285750" indent="-228600">
              <a:lnSpc>
                <a:spcPct val="90000"/>
              </a:lnSpc>
              <a:spcBef>
                <a:spcPts val="1800"/>
              </a:spcBef>
              <a:buFont typeface="Arial" panose="020B0604020202020204" pitchFamily="34" charset="0"/>
              <a:buChar char="•"/>
            </a:pPr>
            <a:r>
              <a:rPr lang="lv-LV" sz="2000" b="1" dirty="0">
                <a:effectLst/>
              </a:rPr>
              <a:t>Ceļu infrastruktūra</a:t>
            </a:r>
          </a:p>
          <a:p>
            <a:pPr marL="285750" indent="-228600">
              <a:lnSpc>
                <a:spcPct val="90000"/>
              </a:lnSpc>
              <a:spcBef>
                <a:spcPts val="1800"/>
              </a:spcBef>
              <a:buFont typeface="Arial" panose="020B0604020202020204" pitchFamily="34" charset="0"/>
              <a:buChar char="•"/>
            </a:pPr>
            <a:endParaRPr lang="lv-LV" sz="2000" b="1" dirty="0">
              <a:effectLst/>
            </a:endParaRPr>
          </a:p>
        </p:txBody>
      </p:sp>
      <p:sp>
        <p:nvSpPr>
          <p:cNvPr id="5" name="Footer Placeholder 4">
            <a:extLst>
              <a:ext uri="{FF2B5EF4-FFF2-40B4-BE49-F238E27FC236}">
                <a16:creationId xmlns:a16="http://schemas.microsoft.com/office/drawing/2014/main" id="{A3F4A511-9F17-C273-20EE-CFC5D90DA78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C52CED1-B701-2138-87AE-62C3955B6C95}"/>
              </a:ext>
            </a:extLst>
          </p:cNvPr>
          <p:cNvSpPr>
            <a:spLocks noGrp="1"/>
          </p:cNvSpPr>
          <p:nvPr>
            <p:ph type="sldNum" sz="quarter" idx="12"/>
          </p:nvPr>
        </p:nvSpPr>
        <p:spPr/>
        <p:txBody>
          <a:bodyPr/>
          <a:lstStyle/>
          <a:p>
            <a:fld id="{8C88DC42-0A15-4210-B495-54432697651F}" type="slidenum">
              <a:rPr lang="lv-LV" smtClean="0"/>
              <a:t>11</a:t>
            </a:fld>
            <a:endParaRPr lang="lv-LV" dirty="0"/>
          </a:p>
        </p:txBody>
      </p:sp>
      <p:pic>
        <p:nvPicPr>
          <p:cNvPr id="36" name="Picture 35">
            <a:extLst>
              <a:ext uri="{FF2B5EF4-FFF2-40B4-BE49-F238E27FC236}">
                <a16:creationId xmlns:a16="http://schemas.microsoft.com/office/drawing/2014/main" id="{2FE099C0-5AFE-7A26-1340-989BC4378934}"/>
              </a:ext>
              <a:ext uri="{C183D7F6-B498-43B3-948B-1728B52AA6E4}">
                <adec:decorative xmlns:adec="http://schemas.microsoft.com/office/drawing/2017/decorative" val="1"/>
              </a:ext>
            </a:extLst>
          </p:cNvPr>
          <p:cNvPicPr>
            <a:picLocks noChangeAspect="1"/>
          </p:cNvPicPr>
          <p:nvPr/>
        </p:nvPicPr>
        <p:blipFill>
          <a:blip r:embed="rId3"/>
          <a:srcRect t="-4755" r="97830" b="35755"/>
          <a:stretch/>
        </p:blipFill>
        <p:spPr>
          <a:xfrm>
            <a:off x="8759070" y="364267"/>
            <a:ext cx="264507" cy="294241"/>
          </a:xfrm>
          <a:prstGeom prst="rect">
            <a:avLst/>
          </a:prstGeom>
        </p:spPr>
      </p:pic>
    </p:spTree>
    <p:extLst>
      <p:ext uri="{BB962C8B-B14F-4D97-AF65-F5344CB8AC3E}">
        <p14:creationId xmlns:p14="http://schemas.microsoft.com/office/powerpoint/2010/main" val="261452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7A7C8B-B597-01DB-9A53-EF9D91ED4FD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lv-LV" dirty="0"/>
              <a:t>Sabiedrības aptauja</a:t>
            </a:r>
          </a:p>
        </p:txBody>
      </p:sp>
      <p:pic>
        <p:nvPicPr>
          <p:cNvPr id="5" name="Picture 4" descr="Sabiedrības aptauja, 1005 respondenti">
            <a:extLst>
              <a:ext uri="{FF2B5EF4-FFF2-40B4-BE49-F238E27FC236}">
                <a16:creationId xmlns:a16="http://schemas.microsoft.com/office/drawing/2014/main" id="{47EDF6C1-694B-13A8-664A-0602A44C3F9E}"/>
              </a:ext>
            </a:extLst>
          </p:cNvPr>
          <p:cNvPicPr>
            <a:picLocks noChangeAspect="1"/>
          </p:cNvPicPr>
          <p:nvPr/>
        </p:nvPicPr>
        <p:blipFill>
          <a:blip r:embed="rId3"/>
          <a:stretch>
            <a:fillRect/>
          </a:stretch>
        </p:blipFill>
        <p:spPr>
          <a:xfrm>
            <a:off x="2390775" y="793591"/>
            <a:ext cx="7207418" cy="5067379"/>
          </a:xfrm>
          <a:prstGeom prst="rect">
            <a:avLst/>
          </a:prstGeom>
        </p:spPr>
      </p:pic>
    </p:spTree>
    <p:extLst>
      <p:ext uri="{BB962C8B-B14F-4D97-AF65-F5344CB8AC3E}">
        <p14:creationId xmlns:p14="http://schemas.microsoft.com/office/powerpoint/2010/main" val="320784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4">
            <a:extLst>
              <a:ext uri="{FF2B5EF4-FFF2-40B4-BE49-F238E27FC236}">
                <a16:creationId xmlns:a16="http://schemas.microsoft.com/office/drawing/2014/main" id="{8B11957C-933C-E084-06DB-FD4597FD9AAC}"/>
              </a:ext>
            </a:extLst>
          </p:cNvPr>
          <p:cNvSpPr txBox="1">
            <a:spLocks noGrp="1"/>
          </p:cNvSpPr>
          <p:nvPr>
            <p:ph type="title" idx="4294967295"/>
          </p:nvPr>
        </p:nvSpPr>
        <p:spPr>
          <a:xfrm>
            <a:off x="208911" y="833298"/>
            <a:ext cx="3734400" cy="28806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lv-LV" sz="2400" b="0" i="0" u="none" strike="noStrike" kern="1200" cap="none" spc="0" normalizeH="0" baseline="0" noProof="0" dirty="0">
                <a:ln>
                  <a:noFill/>
                </a:ln>
                <a:solidFill>
                  <a:schemeClr val="bg1"/>
                </a:solidFill>
                <a:effectLst/>
                <a:uLnTx/>
                <a:uFillTx/>
                <a:latin typeface="+mn-lt"/>
                <a:ea typeface="+mn-ea"/>
                <a:cs typeface="+mn-cs"/>
              </a:rPr>
              <a:t>Cik lielā mērā, Jūsuprāt, cilvēkiem ar dažāda veida invaliditāti vajadzētu piedalīties sabiedrības dzīvē?</a:t>
            </a:r>
          </a:p>
        </p:txBody>
      </p:sp>
      <p:graphicFrame>
        <p:nvGraphicFramePr>
          <p:cNvPr id="6" name="Chart 5" descr="Grafiks E2">
            <a:extLst>
              <a:ext uri="{FF2B5EF4-FFF2-40B4-BE49-F238E27FC236}">
                <a16:creationId xmlns:a16="http://schemas.microsoft.com/office/drawing/2014/main" id="{2BC4B082-B2C5-4EB2-AA21-7A7180E6295D}"/>
              </a:ext>
            </a:extLst>
          </p:cNvPr>
          <p:cNvGraphicFramePr>
            <a:graphicFrameLocks/>
          </p:cNvGraphicFramePr>
          <p:nvPr>
            <p:extLst>
              <p:ext uri="{D42A27DB-BD31-4B8C-83A1-F6EECF244321}">
                <p14:modId xmlns:p14="http://schemas.microsoft.com/office/powerpoint/2010/main" val="350721758"/>
              </p:ext>
            </p:extLst>
          </p:nvPr>
        </p:nvGraphicFramePr>
        <p:xfrm>
          <a:off x="4352750" y="112444"/>
          <a:ext cx="7839249" cy="62790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3">
            <a:extLst>
              <a:ext uri="{FF2B5EF4-FFF2-40B4-BE49-F238E27FC236}">
                <a16:creationId xmlns:a16="http://schemas.microsoft.com/office/drawing/2014/main" id="{BBF13BB9-3383-7D59-DFF7-29BF415941B7}"/>
              </a:ext>
            </a:extLst>
          </p:cNvPr>
          <p:cNvSpPr txBox="1"/>
          <p:nvPr/>
        </p:nvSpPr>
        <p:spPr>
          <a:xfrm>
            <a:off x="4404194" y="5498227"/>
            <a:ext cx="1691806" cy="5143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err="1">
                <a:latin typeface="Arial" panose="020B0604020202020204" pitchFamily="34" charset="0"/>
                <a:cs typeface="Arial" panose="020B0604020202020204" pitchFamily="34" charset="0"/>
              </a:rPr>
              <a:t>Ar</a:t>
            </a:r>
            <a:r>
              <a:rPr lang="en-US" sz="900" b="1" dirty="0">
                <a:latin typeface="Arial" panose="020B0604020202020204" pitchFamily="34" charset="0"/>
                <a:cs typeface="Arial" panose="020B0604020202020204" pitchFamily="34" charset="0"/>
              </a:rPr>
              <a:t> </a:t>
            </a:r>
            <a:r>
              <a:rPr lang="en-US" sz="900" b="1" dirty="0" err="1">
                <a:latin typeface="Arial" panose="020B0604020202020204" pitchFamily="34" charset="0"/>
                <a:cs typeface="Arial" panose="020B0604020202020204" pitchFamily="34" charset="0"/>
              </a:rPr>
              <a:t>psihiskām</a:t>
            </a:r>
            <a:r>
              <a:rPr lang="en-US" sz="900" b="1" dirty="0">
                <a:latin typeface="Arial" panose="020B0604020202020204" pitchFamily="34" charset="0"/>
                <a:cs typeface="Arial" panose="020B0604020202020204" pitchFamily="34" charset="0"/>
              </a:rPr>
              <a:t> </a:t>
            </a:r>
            <a:r>
              <a:rPr lang="en-US" sz="900" b="1" dirty="0" err="1">
                <a:latin typeface="Arial" panose="020B0604020202020204" pitchFamily="34" charset="0"/>
                <a:cs typeface="Arial" panose="020B0604020202020204" pitchFamily="34" charset="0"/>
              </a:rPr>
              <a:t>saslimšanām</a:t>
            </a:r>
            <a:r>
              <a:rPr lang="en-US" sz="900" b="1" dirty="0">
                <a:latin typeface="Arial" panose="020B0604020202020204" pitchFamily="34" charset="0"/>
                <a:cs typeface="Arial" panose="020B0604020202020204" pitchFamily="34" charset="0"/>
              </a:rPr>
              <a:t> </a:t>
            </a:r>
          </a:p>
        </p:txBody>
      </p:sp>
      <p:sp>
        <p:nvSpPr>
          <p:cNvPr id="8" name="Footer Placeholder 7">
            <a:extLst>
              <a:ext uri="{FF2B5EF4-FFF2-40B4-BE49-F238E27FC236}">
                <a16:creationId xmlns:a16="http://schemas.microsoft.com/office/drawing/2014/main" id="{8383B6CB-BC03-57DC-F8AD-631C112CC839}"/>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8125FAE-28B0-0E48-8FFA-CCB4E2C52FFE}"/>
              </a:ext>
            </a:extLst>
          </p:cNvPr>
          <p:cNvSpPr>
            <a:spLocks noGrp="1"/>
          </p:cNvSpPr>
          <p:nvPr>
            <p:ph type="sldNum" sz="quarter" idx="12"/>
          </p:nvPr>
        </p:nvSpPr>
        <p:spPr/>
        <p:txBody>
          <a:bodyPr/>
          <a:lstStyle/>
          <a:p>
            <a:fld id="{8C88DC42-0A15-4210-B495-54432697651F}" type="slidenum">
              <a:rPr lang="lv-LV" smtClean="0"/>
              <a:t>13</a:t>
            </a:fld>
            <a:endParaRPr lang="lv-LV"/>
          </a:p>
        </p:txBody>
      </p:sp>
    </p:spTree>
    <p:extLst>
      <p:ext uri="{BB962C8B-B14F-4D97-AF65-F5344CB8AC3E}">
        <p14:creationId xmlns:p14="http://schemas.microsoft.com/office/powerpoint/2010/main" val="410056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4">
            <a:extLst>
              <a:ext uri="{FF2B5EF4-FFF2-40B4-BE49-F238E27FC236}">
                <a16:creationId xmlns:a16="http://schemas.microsoft.com/office/drawing/2014/main" id="{8B11957C-933C-E084-06DB-FD4597FD9AAC}"/>
              </a:ext>
            </a:extLst>
          </p:cNvPr>
          <p:cNvSpPr txBox="1">
            <a:spLocks noGrp="1"/>
          </p:cNvSpPr>
          <p:nvPr>
            <p:ph type="title" idx="4294967295"/>
          </p:nvPr>
        </p:nvSpPr>
        <p:spPr>
          <a:xfrm>
            <a:off x="208911" y="833298"/>
            <a:ext cx="3734400" cy="28806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lv-LV" sz="2400" b="0" i="0" u="none" strike="noStrike" kern="1200" cap="none" spc="0" normalizeH="0" baseline="0" noProof="0" dirty="0">
                <a:ln>
                  <a:noFill/>
                </a:ln>
                <a:solidFill>
                  <a:schemeClr val="bg1"/>
                </a:solidFill>
                <a:effectLst/>
                <a:uLnTx/>
                <a:uFillTx/>
                <a:latin typeface="+mn-lt"/>
                <a:ea typeface="+mn-ea"/>
                <a:cs typeface="+mn-cs"/>
              </a:rPr>
              <a:t>Vai, Jūsuprāt, cilvēkiem ar dažāda veida invaliditāti vajadzētu radīt bērnus, ja šie cilvēki to vēlas?</a:t>
            </a:r>
          </a:p>
        </p:txBody>
      </p:sp>
      <p:graphicFrame>
        <p:nvGraphicFramePr>
          <p:cNvPr id="2" name="Chart 1" descr="Grafiks E8">
            <a:extLst>
              <a:ext uri="{FF2B5EF4-FFF2-40B4-BE49-F238E27FC236}">
                <a16:creationId xmlns:a16="http://schemas.microsoft.com/office/drawing/2014/main" id="{E26B66CD-3B2F-4E50-A696-2734137B4046}"/>
              </a:ext>
            </a:extLst>
          </p:cNvPr>
          <p:cNvGraphicFramePr>
            <a:graphicFrameLocks/>
          </p:cNvGraphicFramePr>
          <p:nvPr>
            <p:extLst>
              <p:ext uri="{D42A27DB-BD31-4B8C-83A1-F6EECF244321}">
                <p14:modId xmlns:p14="http://schemas.microsoft.com/office/powerpoint/2010/main" val="337864187"/>
              </p:ext>
            </p:extLst>
          </p:nvPr>
        </p:nvGraphicFramePr>
        <p:xfrm>
          <a:off x="4341561" y="198249"/>
          <a:ext cx="7619397" cy="647931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D5269D0-09DA-21B3-E462-F9DCCC7DE8B6}"/>
              </a:ext>
            </a:extLst>
          </p:cNvPr>
          <p:cNvSpPr txBox="1"/>
          <p:nvPr/>
        </p:nvSpPr>
        <p:spPr>
          <a:xfrm>
            <a:off x="4352751" y="1614291"/>
            <a:ext cx="1691806" cy="5143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err="1">
                <a:latin typeface="Arial" panose="020B0604020202020204" pitchFamily="34" charset="0"/>
                <a:cs typeface="Arial" panose="020B0604020202020204" pitchFamily="34" charset="0"/>
              </a:rPr>
              <a:t>Ar</a:t>
            </a:r>
            <a:r>
              <a:rPr lang="en-US" sz="900" b="1" dirty="0">
                <a:latin typeface="Arial" panose="020B0604020202020204" pitchFamily="34" charset="0"/>
                <a:cs typeface="Arial" panose="020B0604020202020204" pitchFamily="34" charset="0"/>
              </a:rPr>
              <a:t> </a:t>
            </a:r>
            <a:r>
              <a:rPr lang="en-US" sz="900" b="1" dirty="0" err="1">
                <a:latin typeface="Arial" panose="020B0604020202020204" pitchFamily="34" charset="0"/>
                <a:cs typeface="Arial" panose="020B0604020202020204" pitchFamily="34" charset="0"/>
              </a:rPr>
              <a:t>psihiskām</a:t>
            </a:r>
            <a:r>
              <a:rPr lang="en-US" sz="900" b="1" dirty="0">
                <a:latin typeface="Arial" panose="020B0604020202020204" pitchFamily="34" charset="0"/>
                <a:cs typeface="Arial" panose="020B0604020202020204" pitchFamily="34" charset="0"/>
              </a:rPr>
              <a:t> </a:t>
            </a:r>
            <a:r>
              <a:rPr lang="en-US" sz="900" b="1" dirty="0" err="1">
                <a:latin typeface="Arial" panose="020B0604020202020204" pitchFamily="34" charset="0"/>
                <a:cs typeface="Arial" panose="020B0604020202020204" pitchFamily="34" charset="0"/>
              </a:rPr>
              <a:t>saslimšanām</a:t>
            </a:r>
            <a:r>
              <a:rPr lang="en-US" sz="900" b="1" dirty="0">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3DDCD1CF-6498-0F0D-6762-781F66924601}"/>
              </a:ext>
              <a:ext uri="{C183D7F6-B498-43B3-948B-1728B52AA6E4}">
                <adec:decorative xmlns:adec="http://schemas.microsoft.com/office/drawing/2017/decorative" val="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70589" y="3713953"/>
            <a:ext cx="2189024" cy="2189024"/>
          </a:xfrm>
          <a:prstGeom prst="rect">
            <a:avLst/>
          </a:prstGeom>
        </p:spPr>
      </p:pic>
      <p:cxnSp>
        <p:nvCxnSpPr>
          <p:cNvPr id="9" name="Straight Arrow Connector 8">
            <a:extLst>
              <a:ext uri="{FF2B5EF4-FFF2-40B4-BE49-F238E27FC236}">
                <a16:creationId xmlns:a16="http://schemas.microsoft.com/office/drawing/2014/main" id="{24C1382F-3FD2-21B4-D165-A97BC73DF9C7}"/>
              </a:ext>
              <a:ext uri="{C183D7F6-B498-43B3-948B-1728B52AA6E4}">
                <adec:decorative xmlns:adec="http://schemas.microsoft.com/office/drawing/2017/decorative" val="1"/>
              </a:ext>
            </a:extLst>
          </p:cNvPr>
          <p:cNvCxnSpPr>
            <a:cxnSpLocks/>
          </p:cNvCxnSpPr>
          <p:nvPr/>
        </p:nvCxnSpPr>
        <p:spPr>
          <a:xfrm flipH="1" flipV="1">
            <a:off x="10348111" y="597529"/>
            <a:ext cx="568859" cy="69032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AC001F2F-055A-9300-D701-64A79E40810E}"/>
              </a:ext>
              <a:ext uri="{C183D7F6-B498-43B3-948B-1728B52AA6E4}">
                <adec:decorative xmlns:adec="http://schemas.microsoft.com/office/drawing/2017/decorative" val="1"/>
              </a:ext>
            </a:extLst>
          </p:cNvPr>
          <p:cNvCxnSpPr>
            <a:cxnSpLocks/>
          </p:cNvCxnSpPr>
          <p:nvPr/>
        </p:nvCxnSpPr>
        <p:spPr>
          <a:xfrm flipH="1" flipV="1">
            <a:off x="10274174" y="1486104"/>
            <a:ext cx="568859" cy="69032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8B88A2DA-380F-A8C3-7B61-CCF7D37982CA}"/>
              </a:ext>
              <a:ext uri="{C183D7F6-B498-43B3-948B-1728B52AA6E4}">
                <adec:decorative xmlns:adec="http://schemas.microsoft.com/office/drawing/2017/decorative" val="1"/>
              </a:ext>
            </a:extLst>
          </p:cNvPr>
          <p:cNvCxnSpPr>
            <a:cxnSpLocks/>
          </p:cNvCxnSpPr>
          <p:nvPr/>
        </p:nvCxnSpPr>
        <p:spPr>
          <a:xfrm flipH="1" flipV="1">
            <a:off x="9432202" y="2539185"/>
            <a:ext cx="568859" cy="69032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D2979E97-4217-7BC6-ED77-EF72151574B7}"/>
              </a:ext>
              <a:ext uri="{C183D7F6-B498-43B3-948B-1728B52AA6E4}">
                <adec:decorative xmlns:adec="http://schemas.microsoft.com/office/drawing/2017/decorative" val="1"/>
              </a:ext>
            </a:extLst>
          </p:cNvPr>
          <p:cNvCxnSpPr>
            <a:cxnSpLocks/>
          </p:cNvCxnSpPr>
          <p:nvPr/>
        </p:nvCxnSpPr>
        <p:spPr>
          <a:xfrm flipH="1" flipV="1">
            <a:off x="8662658" y="3520290"/>
            <a:ext cx="568859" cy="69032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8BEFE761-D45B-5FC6-8D83-64DD2CB6AED1}"/>
              </a:ext>
              <a:ext uri="{C183D7F6-B498-43B3-948B-1728B52AA6E4}">
                <adec:decorative xmlns:adec="http://schemas.microsoft.com/office/drawing/2017/decorative" val="1"/>
              </a:ext>
            </a:extLst>
          </p:cNvPr>
          <p:cNvCxnSpPr>
            <a:cxnSpLocks/>
          </p:cNvCxnSpPr>
          <p:nvPr/>
        </p:nvCxnSpPr>
        <p:spPr>
          <a:xfrm flipH="1" flipV="1">
            <a:off x="8662658" y="4552384"/>
            <a:ext cx="568859" cy="69032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32209B59-192C-5061-0F7F-CD1A1BD45CE1}"/>
              </a:ext>
              <a:ext uri="{C183D7F6-B498-43B3-948B-1728B52AA6E4}">
                <adec:decorative xmlns:adec="http://schemas.microsoft.com/office/drawing/2017/decorative" val="1"/>
              </a:ext>
            </a:extLst>
          </p:cNvPr>
          <p:cNvCxnSpPr>
            <a:cxnSpLocks/>
          </p:cNvCxnSpPr>
          <p:nvPr/>
        </p:nvCxnSpPr>
        <p:spPr>
          <a:xfrm flipH="1" flipV="1">
            <a:off x="8662658" y="5440959"/>
            <a:ext cx="568859" cy="69032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Footer Placeholder 15">
            <a:extLst>
              <a:ext uri="{FF2B5EF4-FFF2-40B4-BE49-F238E27FC236}">
                <a16:creationId xmlns:a16="http://schemas.microsoft.com/office/drawing/2014/main" id="{9B16CAD4-2DFF-7499-7787-6C55C32D7022}"/>
              </a:ext>
            </a:extLst>
          </p:cNvPr>
          <p:cNvSpPr>
            <a:spLocks noGrp="1"/>
          </p:cNvSpPr>
          <p:nvPr>
            <p:ph type="ftr" sz="quarter" idx="11"/>
          </p:nvPr>
        </p:nvSpPr>
        <p:spPr/>
        <p:txBody>
          <a:bodyPr/>
          <a:lstStyle/>
          <a:p>
            <a:endParaRPr lang="lv-LV"/>
          </a:p>
        </p:txBody>
      </p:sp>
      <p:sp>
        <p:nvSpPr>
          <p:cNvPr id="17" name="Slide Number Placeholder 16">
            <a:extLst>
              <a:ext uri="{FF2B5EF4-FFF2-40B4-BE49-F238E27FC236}">
                <a16:creationId xmlns:a16="http://schemas.microsoft.com/office/drawing/2014/main" id="{05310293-D3DA-0D3D-8BDA-E8990572B219}"/>
              </a:ext>
            </a:extLst>
          </p:cNvPr>
          <p:cNvSpPr>
            <a:spLocks noGrp="1"/>
          </p:cNvSpPr>
          <p:nvPr>
            <p:ph type="sldNum" sz="quarter" idx="12"/>
          </p:nvPr>
        </p:nvSpPr>
        <p:spPr/>
        <p:txBody>
          <a:bodyPr/>
          <a:lstStyle/>
          <a:p>
            <a:fld id="{8C88DC42-0A15-4210-B495-54432697651F}" type="slidenum">
              <a:rPr lang="lv-LV" smtClean="0"/>
              <a:t>14</a:t>
            </a:fld>
            <a:endParaRPr lang="lv-LV"/>
          </a:p>
        </p:txBody>
      </p:sp>
    </p:spTree>
    <p:extLst>
      <p:ext uri="{BB962C8B-B14F-4D97-AF65-F5344CB8AC3E}">
        <p14:creationId xmlns:p14="http://schemas.microsoft.com/office/powerpoint/2010/main" val="233075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4">
            <a:extLst>
              <a:ext uri="{FF2B5EF4-FFF2-40B4-BE49-F238E27FC236}">
                <a16:creationId xmlns:a16="http://schemas.microsoft.com/office/drawing/2014/main" id="{8B11957C-933C-E084-06DB-FD4597FD9AAC}"/>
              </a:ext>
            </a:extLst>
          </p:cNvPr>
          <p:cNvSpPr txBox="1">
            <a:spLocks noGrp="1"/>
          </p:cNvSpPr>
          <p:nvPr>
            <p:ph type="title" idx="4294967295"/>
          </p:nvPr>
        </p:nvSpPr>
        <p:spPr>
          <a:xfrm>
            <a:off x="208911" y="833298"/>
            <a:ext cx="3734400" cy="28806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lv-LV" sz="2400" b="0" i="0" u="none" strike="noStrike" kern="1200" cap="none" spc="0" normalizeH="0" baseline="0" noProof="0" dirty="0">
                <a:ln>
                  <a:noFill/>
                </a:ln>
                <a:solidFill>
                  <a:schemeClr val="bg1"/>
                </a:solidFill>
                <a:effectLst/>
                <a:uLnTx/>
                <a:uFillTx/>
                <a:latin typeface="+mn-lt"/>
                <a:ea typeface="+mn-ea"/>
                <a:cs typeface="+mn-cs"/>
              </a:rPr>
              <a:t>Vai, Jūsuprāt, bērniem ar invaliditāti būtu jāmācās kopā ar bērniem bez invaliditātes, </a:t>
            </a:r>
            <a:r>
              <a:rPr kumimoji="0" lang="lv-LV" sz="2400" b="1" i="0" u="none" strike="noStrike" kern="1200" cap="all" spc="0" normalizeH="0" baseline="0" noProof="0" dirty="0">
                <a:ln>
                  <a:noFill/>
                </a:ln>
                <a:solidFill>
                  <a:schemeClr val="accent2">
                    <a:lumMod val="60000"/>
                    <a:lumOff val="40000"/>
                  </a:schemeClr>
                </a:solidFill>
                <a:effectLst/>
                <a:uLnTx/>
                <a:uFillTx/>
                <a:latin typeface="+mn-lt"/>
                <a:ea typeface="+mn-ea"/>
                <a:cs typeface="+mn-cs"/>
              </a:rPr>
              <a:t>tai skaitā ar Jūsu bērniem? </a:t>
            </a:r>
          </a:p>
        </p:txBody>
      </p:sp>
      <p:graphicFrame>
        <p:nvGraphicFramePr>
          <p:cNvPr id="2" name="Chart 1" descr="Grafiks E3">
            <a:extLst>
              <a:ext uri="{FF2B5EF4-FFF2-40B4-BE49-F238E27FC236}">
                <a16:creationId xmlns:a16="http://schemas.microsoft.com/office/drawing/2014/main" id="{3878D963-FF22-4DAC-AA03-891A01474C5A}"/>
              </a:ext>
            </a:extLst>
          </p:cNvPr>
          <p:cNvGraphicFramePr>
            <a:graphicFrameLocks/>
          </p:cNvGraphicFramePr>
          <p:nvPr>
            <p:extLst>
              <p:ext uri="{D42A27DB-BD31-4B8C-83A1-F6EECF244321}">
                <p14:modId xmlns:p14="http://schemas.microsoft.com/office/powerpoint/2010/main" val="353651968"/>
              </p:ext>
            </p:extLst>
          </p:nvPr>
        </p:nvGraphicFramePr>
        <p:xfrm>
          <a:off x="4038603" y="103212"/>
          <a:ext cx="7944485" cy="675436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E33D2A77-E5FB-A65D-6BF3-93A4841BDB01}"/>
              </a:ext>
              <a:ext uri="{C183D7F6-B498-43B3-948B-1728B52AA6E4}">
                <adec:decorative xmlns:adec="http://schemas.microsoft.com/office/drawing/2017/decorative" val="1"/>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2238" y="4239082"/>
            <a:ext cx="2672715" cy="2287099"/>
          </a:xfrm>
          <a:prstGeom prst="rect">
            <a:avLst/>
          </a:prstGeom>
        </p:spPr>
      </p:pic>
      <p:sp>
        <p:nvSpPr>
          <p:cNvPr id="7" name="Footer Placeholder 6">
            <a:extLst>
              <a:ext uri="{FF2B5EF4-FFF2-40B4-BE49-F238E27FC236}">
                <a16:creationId xmlns:a16="http://schemas.microsoft.com/office/drawing/2014/main" id="{CB705F78-1E39-AB52-A589-45B8DC81034E}"/>
              </a:ext>
            </a:extLst>
          </p:cNvPr>
          <p:cNvSpPr>
            <a:spLocks noGrp="1"/>
          </p:cNvSpPr>
          <p:nvPr>
            <p:ph type="ftr" sz="quarter" idx="11"/>
          </p:nvPr>
        </p:nvSpPr>
        <p:spPr/>
        <p:txBody>
          <a:bodyPr/>
          <a:lstStyle/>
          <a:p>
            <a:endParaRPr lang="lv-LV"/>
          </a:p>
        </p:txBody>
      </p:sp>
      <p:sp>
        <p:nvSpPr>
          <p:cNvPr id="8" name="Slide Number Placeholder 7">
            <a:extLst>
              <a:ext uri="{FF2B5EF4-FFF2-40B4-BE49-F238E27FC236}">
                <a16:creationId xmlns:a16="http://schemas.microsoft.com/office/drawing/2014/main" id="{11B19CCB-E661-F639-2F4C-84FE48BE8F43}"/>
              </a:ext>
            </a:extLst>
          </p:cNvPr>
          <p:cNvSpPr>
            <a:spLocks noGrp="1"/>
          </p:cNvSpPr>
          <p:nvPr>
            <p:ph type="sldNum" sz="quarter" idx="12"/>
          </p:nvPr>
        </p:nvSpPr>
        <p:spPr/>
        <p:txBody>
          <a:bodyPr/>
          <a:lstStyle/>
          <a:p>
            <a:fld id="{8C88DC42-0A15-4210-B495-54432697651F}" type="slidenum">
              <a:rPr lang="lv-LV" smtClean="0"/>
              <a:t>15</a:t>
            </a:fld>
            <a:endParaRPr lang="lv-LV"/>
          </a:p>
        </p:txBody>
      </p:sp>
    </p:spTree>
    <p:extLst>
      <p:ext uri="{BB962C8B-B14F-4D97-AF65-F5344CB8AC3E}">
        <p14:creationId xmlns:p14="http://schemas.microsoft.com/office/powerpoint/2010/main" val="378114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4">
            <a:extLst>
              <a:ext uri="{FF2B5EF4-FFF2-40B4-BE49-F238E27FC236}">
                <a16:creationId xmlns:a16="http://schemas.microsoft.com/office/drawing/2014/main" id="{8B11957C-933C-E084-06DB-FD4597FD9AAC}"/>
              </a:ext>
            </a:extLst>
          </p:cNvPr>
          <p:cNvSpPr txBox="1">
            <a:spLocks noGrp="1"/>
          </p:cNvSpPr>
          <p:nvPr>
            <p:ph type="title" idx="4294967295"/>
          </p:nvPr>
        </p:nvSpPr>
        <p:spPr>
          <a:xfrm>
            <a:off x="86238" y="1061221"/>
            <a:ext cx="3734400" cy="28806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lv-LV" sz="2400" b="0" i="0" u="none" strike="noStrike" kern="1200" cap="none" spc="0" normalizeH="0" baseline="0" noProof="0" dirty="0">
                <a:ln>
                  <a:noFill/>
                </a:ln>
                <a:solidFill>
                  <a:schemeClr val="bg1"/>
                </a:solidFill>
                <a:effectLst/>
                <a:uLnTx/>
                <a:uFillTx/>
                <a:latin typeface="+mn-lt"/>
                <a:ea typeface="+mn-ea"/>
                <a:cs typeface="+mn-cs"/>
              </a:rPr>
              <a:t>Lūdzu, norādiet trīs, Jūsuprāt, jomas, kurās valsts un pašvaldību iestādes līdz šim ir sniegušas </a:t>
            </a:r>
            <a:r>
              <a:rPr kumimoji="0" lang="lv-LV" sz="2400" b="0" i="0" u="none" strike="noStrike" kern="1200" cap="all" spc="0" normalizeH="0" baseline="0" noProof="0" dirty="0">
                <a:ln>
                  <a:noFill/>
                </a:ln>
                <a:solidFill>
                  <a:schemeClr val="bg1"/>
                </a:solidFill>
                <a:effectLst/>
                <a:uLnTx/>
                <a:uFillTx/>
                <a:latin typeface="+mn-lt"/>
                <a:ea typeface="+mn-ea"/>
                <a:cs typeface="+mn-cs"/>
              </a:rPr>
              <a:t>vislielāko</a:t>
            </a:r>
            <a:r>
              <a:rPr kumimoji="0" lang="lv-LV" sz="2400" b="0" i="0" u="none" strike="noStrike" kern="1200" cap="none" spc="0" normalizeH="0" baseline="0" noProof="0" dirty="0">
                <a:ln>
                  <a:noFill/>
                </a:ln>
                <a:solidFill>
                  <a:schemeClr val="bg1"/>
                </a:solidFill>
                <a:effectLst/>
                <a:uLnTx/>
                <a:uFillTx/>
                <a:latin typeface="+mn-lt"/>
                <a:ea typeface="+mn-ea"/>
                <a:cs typeface="+mn-cs"/>
              </a:rPr>
              <a:t> atbalstu, domājot par bērniem un pieaugušajiem ar invaliditāti?</a:t>
            </a:r>
          </a:p>
        </p:txBody>
      </p:sp>
      <p:pic>
        <p:nvPicPr>
          <p:cNvPr id="4" name="Picture 3">
            <a:extLst>
              <a:ext uri="{FF2B5EF4-FFF2-40B4-BE49-F238E27FC236}">
                <a16:creationId xmlns:a16="http://schemas.microsoft.com/office/drawing/2014/main" id="{E78BA216-0F7D-CFE4-5285-18DDCF1C35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4" y="408129"/>
            <a:ext cx="8157852" cy="5693907"/>
          </a:xfrm>
          <a:prstGeom prst="rect">
            <a:avLst/>
          </a:prstGeom>
          <a:noFill/>
          <a:ln>
            <a:noFill/>
          </a:ln>
        </p:spPr>
      </p:pic>
      <p:cxnSp>
        <p:nvCxnSpPr>
          <p:cNvPr id="6" name="Straight Connector 5">
            <a:extLst>
              <a:ext uri="{FF2B5EF4-FFF2-40B4-BE49-F238E27FC236}">
                <a16:creationId xmlns:a16="http://schemas.microsoft.com/office/drawing/2014/main" id="{B55D0CAF-3CE0-9294-B055-A47E673A3CC9}"/>
              </a:ext>
              <a:ext uri="{C183D7F6-B498-43B3-948B-1728B52AA6E4}">
                <adec:decorative xmlns:adec="http://schemas.microsoft.com/office/drawing/2017/decorative" val="1"/>
              </a:ext>
            </a:extLst>
          </p:cNvPr>
          <p:cNvCxnSpPr/>
          <p:nvPr/>
        </p:nvCxnSpPr>
        <p:spPr>
          <a:xfrm>
            <a:off x="6274051" y="1176950"/>
            <a:ext cx="107736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151329D-B836-1B79-3713-1B097F7CB995}"/>
              </a:ext>
              <a:ext uri="{C183D7F6-B498-43B3-948B-1728B52AA6E4}">
                <adec:decorative xmlns:adec="http://schemas.microsoft.com/office/drawing/2017/decorative" val="1"/>
              </a:ext>
            </a:extLst>
          </p:cNvPr>
          <p:cNvCxnSpPr>
            <a:cxnSpLocks/>
          </p:cNvCxnSpPr>
          <p:nvPr/>
        </p:nvCxnSpPr>
        <p:spPr>
          <a:xfrm>
            <a:off x="6029608" y="1501366"/>
            <a:ext cx="132180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63463E8-4B6E-4895-CB73-A4B50500F5A3}"/>
              </a:ext>
              <a:ext uri="{C183D7F6-B498-43B3-948B-1728B52AA6E4}">
                <adec:decorative xmlns:adec="http://schemas.microsoft.com/office/drawing/2017/decorative" val="1"/>
              </a:ext>
            </a:extLst>
          </p:cNvPr>
          <p:cNvCxnSpPr>
            <a:cxnSpLocks/>
          </p:cNvCxnSpPr>
          <p:nvPr/>
        </p:nvCxnSpPr>
        <p:spPr>
          <a:xfrm>
            <a:off x="5359651" y="1791077"/>
            <a:ext cx="199176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EF2453A-54CC-A418-F492-0CE94352425F}"/>
              </a:ext>
              <a:ext uri="{C183D7F6-B498-43B3-948B-1728B52AA6E4}">
                <adec:decorative xmlns:adec="http://schemas.microsoft.com/office/drawing/2017/decorative" val="1"/>
              </a:ext>
            </a:extLst>
          </p:cNvPr>
          <p:cNvCxnSpPr>
            <a:cxnSpLocks/>
          </p:cNvCxnSpPr>
          <p:nvPr/>
        </p:nvCxnSpPr>
        <p:spPr>
          <a:xfrm>
            <a:off x="5169529" y="2098895"/>
            <a:ext cx="218188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FB6FA3F-31F5-6114-5A76-F8FEA9D5969B}"/>
              </a:ext>
              <a:ext uri="{C183D7F6-B498-43B3-948B-1728B52AA6E4}">
                <adec:decorative xmlns:adec="http://schemas.microsoft.com/office/drawing/2017/decorative" val="1"/>
              </a:ext>
            </a:extLst>
          </p:cNvPr>
          <p:cNvCxnSpPr>
            <a:cxnSpLocks/>
          </p:cNvCxnSpPr>
          <p:nvPr/>
        </p:nvCxnSpPr>
        <p:spPr>
          <a:xfrm>
            <a:off x="5549774" y="2388605"/>
            <a:ext cx="18016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5EB4899-DC30-643C-CBCB-9B2693249DF2}"/>
              </a:ext>
              <a:ext uri="{C183D7F6-B498-43B3-948B-1728B52AA6E4}">
                <adec:decorative xmlns:adec="http://schemas.microsoft.com/office/drawing/2017/decorative" val="1"/>
              </a:ext>
            </a:extLst>
          </p:cNvPr>
          <p:cNvCxnSpPr>
            <a:cxnSpLocks/>
          </p:cNvCxnSpPr>
          <p:nvPr/>
        </p:nvCxnSpPr>
        <p:spPr>
          <a:xfrm>
            <a:off x="5359651" y="2714530"/>
            <a:ext cx="199176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565160C-9846-191E-797C-5ADCC48CFB1F}"/>
              </a:ext>
              <a:ext uri="{C183D7F6-B498-43B3-948B-1728B52AA6E4}">
                <adec:decorative xmlns:adec="http://schemas.microsoft.com/office/drawing/2017/decorative" val="1"/>
              </a:ext>
            </a:extLst>
          </p:cNvPr>
          <p:cNvCxnSpPr>
            <a:cxnSpLocks/>
          </p:cNvCxnSpPr>
          <p:nvPr/>
        </p:nvCxnSpPr>
        <p:spPr>
          <a:xfrm flipH="1">
            <a:off x="9965094" y="1418253"/>
            <a:ext cx="401216" cy="680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Footer Placeholder 19">
            <a:extLst>
              <a:ext uri="{FF2B5EF4-FFF2-40B4-BE49-F238E27FC236}">
                <a16:creationId xmlns:a16="http://schemas.microsoft.com/office/drawing/2014/main" id="{997DA774-DE43-BECF-BCEA-BAA7475EF976}"/>
              </a:ext>
            </a:extLst>
          </p:cNvPr>
          <p:cNvSpPr>
            <a:spLocks noGrp="1"/>
          </p:cNvSpPr>
          <p:nvPr>
            <p:ph type="ftr" sz="quarter" idx="11"/>
          </p:nvPr>
        </p:nvSpPr>
        <p:spPr/>
        <p:txBody>
          <a:bodyPr/>
          <a:lstStyle/>
          <a:p>
            <a:endParaRPr lang="lv-LV"/>
          </a:p>
        </p:txBody>
      </p:sp>
      <p:sp>
        <p:nvSpPr>
          <p:cNvPr id="21" name="Slide Number Placeholder 20">
            <a:extLst>
              <a:ext uri="{FF2B5EF4-FFF2-40B4-BE49-F238E27FC236}">
                <a16:creationId xmlns:a16="http://schemas.microsoft.com/office/drawing/2014/main" id="{CFC401B0-C2A0-053C-CC3B-8DB31319D661}"/>
              </a:ext>
            </a:extLst>
          </p:cNvPr>
          <p:cNvSpPr>
            <a:spLocks noGrp="1"/>
          </p:cNvSpPr>
          <p:nvPr>
            <p:ph type="sldNum" sz="quarter" idx="12"/>
          </p:nvPr>
        </p:nvSpPr>
        <p:spPr/>
        <p:txBody>
          <a:bodyPr/>
          <a:lstStyle/>
          <a:p>
            <a:fld id="{8C88DC42-0A15-4210-B495-54432697651F}" type="slidenum">
              <a:rPr lang="lv-LV" smtClean="0"/>
              <a:t>16</a:t>
            </a:fld>
            <a:endParaRPr lang="lv-LV"/>
          </a:p>
        </p:txBody>
      </p:sp>
      <p:cxnSp>
        <p:nvCxnSpPr>
          <p:cNvPr id="24" name="Straight Arrow Connector 23">
            <a:extLst>
              <a:ext uri="{FF2B5EF4-FFF2-40B4-BE49-F238E27FC236}">
                <a16:creationId xmlns:a16="http://schemas.microsoft.com/office/drawing/2014/main" id="{818A1F25-C3A6-F4CB-9F64-C386E93E9EF2}"/>
              </a:ext>
              <a:ext uri="{C183D7F6-B498-43B3-948B-1728B52AA6E4}">
                <adec:decorative xmlns:adec="http://schemas.microsoft.com/office/drawing/2017/decorative" val="1"/>
              </a:ext>
            </a:extLst>
          </p:cNvPr>
          <p:cNvCxnSpPr>
            <a:cxnSpLocks/>
          </p:cNvCxnSpPr>
          <p:nvPr/>
        </p:nvCxnSpPr>
        <p:spPr>
          <a:xfrm flipV="1">
            <a:off x="8322906" y="2251295"/>
            <a:ext cx="1057470" cy="9943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7D7907DA-1AE2-A798-BDF6-2D56741B9CC2}"/>
              </a:ext>
              <a:ext uri="{C183D7F6-B498-43B3-948B-1728B52AA6E4}">
                <adec:decorative xmlns:adec="http://schemas.microsoft.com/office/drawing/2017/decorative" val="1"/>
              </a:ext>
            </a:extLst>
          </p:cNvPr>
          <p:cNvSpPr/>
          <p:nvPr/>
        </p:nvSpPr>
        <p:spPr>
          <a:xfrm>
            <a:off x="9380376" y="5047861"/>
            <a:ext cx="855306" cy="39188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35298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4">
            <a:extLst>
              <a:ext uri="{FF2B5EF4-FFF2-40B4-BE49-F238E27FC236}">
                <a16:creationId xmlns:a16="http://schemas.microsoft.com/office/drawing/2014/main" id="{8B11957C-933C-E084-06DB-FD4597FD9AAC}"/>
              </a:ext>
            </a:extLst>
          </p:cNvPr>
          <p:cNvSpPr txBox="1">
            <a:spLocks noGrp="1"/>
          </p:cNvSpPr>
          <p:nvPr>
            <p:ph type="title" idx="4294967295"/>
          </p:nvPr>
        </p:nvSpPr>
        <p:spPr>
          <a:xfrm>
            <a:off x="13878" y="50017"/>
            <a:ext cx="3734400" cy="28806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lv-LV" sz="2400" b="0" i="0" u="none" strike="noStrike" kern="1200" cap="none" spc="0" normalizeH="0" baseline="0" noProof="0" dirty="0">
                <a:ln>
                  <a:noFill/>
                </a:ln>
                <a:solidFill>
                  <a:schemeClr val="bg1"/>
                </a:solidFill>
                <a:effectLst/>
                <a:uLnTx/>
                <a:uFillTx/>
                <a:latin typeface="+mn-lt"/>
                <a:ea typeface="+mn-ea"/>
                <a:cs typeface="+mn-cs"/>
              </a:rPr>
              <a:t>Lūdzu, norādiet trīs, Jūsuprāt, svarīgākās jomas, par kurām valsts un pašvaldību iestādēm būtu jārūpējas VAIRĀK, domājot </a:t>
            </a:r>
            <a:r>
              <a:rPr kumimoji="0" lang="lv-LV" sz="2400" b="0" i="0" u="sng" strike="noStrike" kern="1200" cap="none" spc="0" normalizeH="0" baseline="0" noProof="0" dirty="0">
                <a:ln>
                  <a:noFill/>
                </a:ln>
                <a:solidFill>
                  <a:schemeClr val="bg1"/>
                </a:solidFill>
                <a:effectLst/>
                <a:uLnTx/>
                <a:uFillTx/>
                <a:latin typeface="+mn-lt"/>
                <a:ea typeface="+mn-ea"/>
                <a:cs typeface="+mn-cs"/>
              </a:rPr>
              <a:t>par bērniem un pieaugušajiem </a:t>
            </a:r>
            <a:r>
              <a:rPr kumimoji="0" lang="lv-LV" sz="2400" b="0" i="0" u="none" strike="noStrike" kern="1200" cap="none" spc="0" normalizeH="0" baseline="0" noProof="0" dirty="0">
                <a:ln>
                  <a:noFill/>
                </a:ln>
                <a:solidFill>
                  <a:schemeClr val="bg1"/>
                </a:solidFill>
                <a:effectLst/>
                <a:uLnTx/>
                <a:uFillTx/>
                <a:latin typeface="+mn-lt"/>
                <a:ea typeface="+mn-ea"/>
                <a:cs typeface="+mn-cs"/>
              </a:rPr>
              <a:t>ar invaliditāti?</a:t>
            </a:r>
          </a:p>
        </p:txBody>
      </p:sp>
      <p:pic>
        <p:nvPicPr>
          <p:cNvPr id="2" name="Picture 1">
            <a:extLst>
              <a:ext uri="{FF2B5EF4-FFF2-40B4-BE49-F238E27FC236}">
                <a16:creationId xmlns:a16="http://schemas.microsoft.com/office/drawing/2014/main" id="{2007F48D-31E2-2FD5-9C56-63CAEF665EA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7553" b="15237"/>
          <a:stretch/>
        </p:blipFill>
        <p:spPr bwMode="auto">
          <a:xfrm>
            <a:off x="4514805" y="182146"/>
            <a:ext cx="6910668" cy="6583550"/>
          </a:xfrm>
          <a:prstGeom prst="rect">
            <a:avLst/>
          </a:prstGeom>
          <a:noFill/>
          <a:ln>
            <a:noFill/>
          </a:ln>
        </p:spPr>
      </p:pic>
      <p:pic>
        <p:nvPicPr>
          <p:cNvPr id="6" name="Picture 5">
            <a:extLst>
              <a:ext uri="{FF2B5EF4-FFF2-40B4-BE49-F238E27FC236}">
                <a16:creationId xmlns:a16="http://schemas.microsoft.com/office/drawing/2014/main" id="{8B1E1B65-C631-8EFB-4BB3-6338C41E8233}"/>
              </a:ext>
              <a:ext uri="{C183D7F6-B498-43B3-948B-1728B52AA6E4}">
                <adec:decorative xmlns:adec="http://schemas.microsoft.com/office/drawing/2017/decorative" val="1"/>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3100" y="5007865"/>
            <a:ext cx="4103886" cy="1757831"/>
          </a:xfrm>
          <a:prstGeom prst="rect">
            <a:avLst/>
          </a:prstGeom>
        </p:spPr>
      </p:pic>
      <p:sp>
        <p:nvSpPr>
          <p:cNvPr id="7" name="Footer Placeholder 6">
            <a:extLst>
              <a:ext uri="{FF2B5EF4-FFF2-40B4-BE49-F238E27FC236}">
                <a16:creationId xmlns:a16="http://schemas.microsoft.com/office/drawing/2014/main" id="{5644F2C3-007F-C069-A9EC-00AE83E466EC}"/>
              </a:ext>
            </a:extLst>
          </p:cNvPr>
          <p:cNvSpPr>
            <a:spLocks noGrp="1"/>
          </p:cNvSpPr>
          <p:nvPr>
            <p:ph type="ftr" sz="quarter" idx="11"/>
          </p:nvPr>
        </p:nvSpPr>
        <p:spPr/>
        <p:txBody>
          <a:bodyPr/>
          <a:lstStyle/>
          <a:p>
            <a:endParaRPr lang="lv-LV"/>
          </a:p>
        </p:txBody>
      </p:sp>
      <p:sp>
        <p:nvSpPr>
          <p:cNvPr id="8" name="Slide Number Placeholder 7">
            <a:extLst>
              <a:ext uri="{FF2B5EF4-FFF2-40B4-BE49-F238E27FC236}">
                <a16:creationId xmlns:a16="http://schemas.microsoft.com/office/drawing/2014/main" id="{ADD399EC-786E-11B5-CF77-94F082D78FB6}"/>
              </a:ext>
            </a:extLst>
          </p:cNvPr>
          <p:cNvSpPr>
            <a:spLocks noGrp="1"/>
          </p:cNvSpPr>
          <p:nvPr>
            <p:ph type="sldNum" sz="quarter" idx="12"/>
          </p:nvPr>
        </p:nvSpPr>
        <p:spPr/>
        <p:txBody>
          <a:bodyPr/>
          <a:lstStyle/>
          <a:p>
            <a:fld id="{8C88DC42-0A15-4210-B495-54432697651F}" type="slidenum">
              <a:rPr lang="lv-LV" smtClean="0"/>
              <a:t>17</a:t>
            </a:fld>
            <a:endParaRPr lang="lv-LV"/>
          </a:p>
        </p:txBody>
      </p:sp>
      <p:cxnSp>
        <p:nvCxnSpPr>
          <p:cNvPr id="10" name="Straight Connector 9">
            <a:extLst>
              <a:ext uri="{FF2B5EF4-FFF2-40B4-BE49-F238E27FC236}">
                <a16:creationId xmlns:a16="http://schemas.microsoft.com/office/drawing/2014/main" id="{E603AD61-DFD4-F36C-EE62-48434C412460}"/>
              </a:ext>
              <a:ext uri="{C183D7F6-B498-43B3-948B-1728B52AA6E4}">
                <adec:decorative xmlns:adec="http://schemas.microsoft.com/office/drawing/2017/decorative" val="1"/>
              </a:ext>
            </a:extLst>
          </p:cNvPr>
          <p:cNvCxnSpPr>
            <a:cxnSpLocks/>
          </p:cNvCxnSpPr>
          <p:nvPr/>
        </p:nvCxnSpPr>
        <p:spPr>
          <a:xfrm>
            <a:off x="5576935" y="854475"/>
            <a:ext cx="18559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16500A5-B20F-1EAB-6F12-777BDBC3AE78}"/>
              </a:ext>
              <a:ext uri="{C183D7F6-B498-43B3-948B-1728B52AA6E4}">
                <adec:decorative xmlns:adec="http://schemas.microsoft.com/office/drawing/2017/decorative" val="1"/>
              </a:ext>
            </a:extLst>
          </p:cNvPr>
          <p:cNvCxnSpPr>
            <a:cxnSpLocks/>
          </p:cNvCxnSpPr>
          <p:nvPr/>
        </p:nvCxnSpPr>
        <p:spPr>
          <a:xfrm>
            <a:off x="6255945" y="1287533"/>
            <a:ext cx="11769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43B541A-DF29-ED41-993A-1ACB14140F23}"/>
              </a:ext>
              <a:ext uri="{C183D7F6-B498-43B3-948B-1728B52AA6E4}">
                <adec:decorative xmlns:adec="http://schemas.microsoft.com/office/drawing/2017/decorative" val="1"/>
              </a:ext>
            </a:extLst>
          </p:cNvPr>
          <p:cNvCxnSpPr>
            <a:cxnSpLocks/>
          </p:cNvCxnSpPr>
          <p:nvPr/>
        </p:nvCxnSpPr>
        <p:spPr>
          <a:xfrm>
            <a:off x="5576935" y="1622511"/>
            <a:ext cx="18559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4232EA5-635B-14D6-288A-2B794AEB18E1}"/>
              </a:ext>
              <a:ext uri="{C183D7F6-B498-43B3-948B-1728B52AA6E4}">
                <adec:decorative xmlns:adec="http://schemas.microsoft.com/office/drawing/2017/decorative" val="1"/>
              </a:ext>
            </a:extLst>
          </p:cNvPr>
          <p:cNvCxnSpPr>
            <a:cxnSpLocks/>
          </p:cNvCxnSpPr>
          <p:nvPr/>
        </p:nvCxnSpPr>
        <p:spPr>
          <a:xfrm>
            <a:off x="6563762" y="2002756"/>
            <a:ext cx="86913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978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EDC3271-A07F-8621-8643-6ED0D7DBD11C}"/>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err="1">
                <a:solidFill>
                  <a:srgbClr val="FFFFFF"/>
                </a:solidFill>
                <a:latin typeface="+mj-lt"/>
                <a:ea typeface="+mj-ea"/>
                <a:cs typeface="+mj-cs"/>
              </a:rPr>
              <a:t>Būtiskākais</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līdz</a:t>
            </a:r>
            <a:r>
              <a:rPr lang="lv-LV" sz="4000" kern="1200" dirty="0">
                <a:solidFill>
                  <a:srgbClr val="FFFFFF"/>
                </a:solidFill>
                <a:latin typeface="+mj-lt"/>
                <a:ea typeface="+mj-ea"/>
                <a:cs typeface="+mj-cs"/>
              </a:rPr>
              <a:t> </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šim</a:t>
            </a:r>
            <a:r>
              <a:rPr lang="en-US" sz="4000" kern="1200" dirty="0">
                <a:solidFill>
                  <a:srgbClr val="FFFFFF"/>
                </a:solidFill>
                <a:latin typeface="+mj-lt"/>
                <a:ea typeface="+mj-ea"/>
                <a:cs typeface="+mj-cs"/>
              </a:rPr>
              <a:t>:</a:t>
            </a:r>
          </a:p>
        </p:txBody>
      </p:sp>
      <p:sp>
        <p:nvSpPr>
          <p:cNvPr id="3" name="Rectangle 1">
            <a:extLst>
              <a:ext uri="{FF2B5EF4-FFF2-40B4-BE49-F238E27FC236}">
                <a16:creationId xmlns:a16="http://schemas.microsoft.com/office/drawing/2014/main" id="{A5317704-89E9-2395-C6CE-677701BA011E}"/>
              </a:ext>
              <a:ext uri="{C183D7F6-B498-43B3-948B-1728B52AA6E4}">
                <adec:decorative xmlns:adec="http://schemas.microsoft.com/office/drawing/2017/decorative" val="1"/>
              </a:ext>
            </a:extLst>
          </p:cNvPr>
          <p:cNvSpPr>
            <a:spLocks noChangeArrowheads="1"/>
          </p:cNvSpPr>
          <p:nvPr/>
        </p:nvSpPr>
        <p:spPr bwMode="auto">
          <a:xfrm>
            <a:off x="4037827" y="10138"/>
            <a:ext cx="8030348" cy="68377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ts val="1200"/>
              </a:spcBef>
              <a:buClrTx/>
              <a:buSzTx/>
              <a:tabLst/>
            </a:pPr>
            <a:endParaRPr kumimoji="0" lang="lv-LV" altLang="lv-LV" sz="1600" b="0" i="0" u="none" strike="noStrike" cap="none" normalizeH="0" baseline="0" dirty="0">
              <a:ln>
                <a:noFill/>
              </a:ln>
              <a:effectLst/>
            </a:endParaRPr>
          </a:p>
        </p:txBody>
      </p:sp>
      <p:sp>
        <p:nvSpPr>
          <p:cNvPr id="5" name="Footer Placeholder 4">
            <a:extLst>
              <a:ext uri="{FF2B5EF4-FFF2-40B4-BE49-F238E27FC236}">
                <a16:creationId xmlns:a16="http://schemas.microsoft.com/office/drawing/2014/main" id="{43BB8473-E21B-7915-D759-8A14434B5CF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B80B53E-A88E-B6E7-D530-7254F9D55B70}"/>
              </a:ext>
            </a:extLst>
          </p:cNvPr>
          <p:cNvSpPr>
            <a:spLocks noGrp="1"/>
          </p:cNvSpPr>
          <p:nvPr>
            <p:ph type="sldNum" sz="quarter" idx="12"/>
          </p:nvPr>
        </p:nvSpPr>
        <p:spPr/>
        <p:txBody>
          <a:bodyPr/>
          <a:lstStyle/>
          <a:p>
            <a:fld id="{8C88DC42-0A15-4210-B495-54432697651F}" type="slidenum">
              <a:rPr lang="lv-LV" smtClean="0"/>
              <a:t>18</a:t>
            </a:fld>
            <a:endParaRPr lang="lv-LV"/>
          </a:p>
        </p:txBody>
      </p:sp>
      <p:sp>
        <p:nvSpPr>
          <p:cNvPr id="25" name="TextBox 24">
            <a:extLst>
              <a:ext uri="{FF2B5EF4-FFF2-40B4-BE49-F238E27FC236}">
                <a16:creationId xmlns:a16="http://schemas.microsoft.com/office/drawing/2014/main" id="{FD9197F5-C29F-C2B7-BFBF-E94ACDCBB3EE}"/>
              </a:ext>
            </a:extLst>
          </p:cNvPr>
          <p:cNvSpPr txBox="1"/>
          <p:nvPr/>
        </p:nvSpPr>
        <p:spPr>
          <a:xfrm>
            <a:off x="4134811" y="136525"/>
            <a:ext cx="7836366" cy="67403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1600" b="1" i="0" u="none" strike="noStrike" cap="none" normalizeH="0" baseline="0" dirty="0">
                <a:ln>
                  <a:noFill/>
                </a:ln>
                <a:solidFill>
                  <a:schemeClr val="tx1"/>
                </a:solidFill>
                <a:effectLst/>
                <a:latin typeface="Arial" panose="020B0604020202020204" pitchFamily="34" charset="0"/>
              </a:rPr>
              <a:t>Pieaugošs atbalsts sabiedrības dzīvē un iekļaušanai</a:t>
            </a:r>
            <a:br>
              <a:rPr kumimoji="0" lang="lv-LV" altLang="lv-LV" sz="1600" b="0" i="0" u="none" strike="noStrike" cap="none" normalizeH="0" baseline="0" dirty="0">
                <a:ln>
                  <a:noFill/>
                </a:ln>
                <a:solidFill>
                  <a:schemeClr val="tx1"/>
                </a:solidFill>
                <a:effectLst/>
                <a:latin typeface="Arial" panose="020B0604020202020204" pitchFamily="34" charset="0"/>
              </a:rPr>
            </a:br>
            <a:r>
              <a:rPr kumimoji="0" lang="lv-LV" altLang="lv-LV" sz="1600" b="0" i="0" u="none" strike="noStrike" cap="none" normalizeH="0" baseline="0" dirty="0">
                <a:ln>
                  <a:noFill/>
                </a:ln>
                <a:solidFill>
                  <a:schemeClr val="tx1"/>
                </a:solidFill>
                <a:effectLst/>
                <a:latin typeface="Arial" panose="020B0604020202020204" pitchFamily="34" charset="0"/>
              </a:rPr>
              <a:t>Vairāk nekā 90% respondentu uzskata, ka cilvēkiem ar fiziskiem vai sensoriskiem traucējumiem pilnībā jāiesaistās sabiedrības dzīvē, un šis īpatsvars ir pieaudzis arī grupām ar intelektuālās attīstības un psihiskām saslimšanām.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1600" b="1" i="0" u="none" strike="noStrike" cap="none" normalizeH="0" baseline="0" dirty="0">
                <a:ln>
                  <a:noFill/>
                </a:ln>
                <a:solidFill>
                  <a:schemeClr val="tx1"/>
                </a:solidFill>
                <a:effectLst/>
                <a:latin typeface="Arial" panose="020B0604020202020204" pitchFamily="34" charset="0"/>
              </a:rPr>
              <a:t>Atturība attiecībā uz ģimenes veidošanu un vecāku lomu</a:t>
            </a:r>
            <a:br>
              <a:rPr kumimoji="0" lang="lv-LV" altLang="lv-LV" sz="1600" b="0" i="0" u="none" strike="noStrike" cap="none" normalizeH="0" baseline="0" dirty="0">
                <a:ln>
                  <a:noFill/>
                </a:ln>
                <a:solidFill>
                  <a:schemeClr val="tx1"/>
                </a:solidFill>
                <a:effectLst/>
                <a:latin typeface="Arial" panose="020B0604020202020204" pitchFamily="34" charset="0"/>
              </a:rPr>
            </a:br>
            <a:r>
              <a:rPr kumimoji="0" lang="lv-LV" altLang="lv-LV" sz="1600" b="0" i="0" u="none" strike="noStrike" cap="none" normalizeH="0" baseline="0" dirty="0">
                <a:ln>
                  <a:noFill/>
                </a:ln>
                <a:solidFill>
                  <a:schemeClr val="tx1"/>
                </a:solidFill>
                <a:effectLst/>
                <a:latin typeface="Arial" panose="020B0604020202020204" pitchFamily="34" charset="0"/>
              </a:rPr>
              <a:t>Sabiedrība joprojām ir piesardzīga attiecībā uz cilvēku ar invaliditāti tiesībām radīt bērnus, īpaši grupām ar intelektuāliem vai psihiskiem traucējumiem, lai gan atbalsts šai iespējai kopš 2014. gada ir pieaudzis.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1600" b="1" i="0" u="none" strike="noStrike" cap="none" normalizeH="0" baseline="0" dirty="0">
                <a:ln>
                  <a:noFill/>
                </a:ln>
                <a:solidFill>
                  <a:schemeClr val="tx1"/>
                </a:solidFill>
                <a:effectLst/>
                <a:latin typeface="Arial" panose="020B0604020202020204" pitchFamily="34" charset="0"/>
              </a:rPr>
              <a:t>Atbalsts vienlīdzīgām izglītības iespējām bērniem ar invaliditāti</a:t>
            </a:r>
            <a:br>
              <a:rPr kumimoji="0" lang="lv-LV" altLang="lv-LV" sz="1600" b="0" i="0" u="none" strike="noStrike" cap="none" normalizeH="0" baseline="0" dirty="0">
                <a:ln>
                  <a:noFill/>
                </a:ln>
                <a:solidFill>
                  <a:schemeClr val="tx1"/>
                </a:solidFill>
                <a:effectLst/>
                <a:latin typeface="Arial" panose="020B0604020202020204" pitchFamily="34" charset="0"/>
              </a:rPr>
            </a:br>
            <a:r>
              <a:rPr kumimoji="0" lang="lv-LV" altLang="lv-LV" sz="1600" b="0" i="0" u="none" strike="noStrike" cap="none" normalizeH="0" baseline="0" dirty="0">
                <a:ln>
                  <a:noFill/>
                </a:ln>
                <a:solidFill>
                  <a:schemeClr val="tx1"/>
                </a:solidFill>
                <a:effectLst/>
                <a:latin typeface="Arial" panose="020B0604020202020204" pitchFamily="34" charset="0"/>
              </a:rPr>
              <a:t>Izglītībā lielākā daļa respondentu uzskata, ka bērniem ar invaliditāti būtu jānodrošina vienlīdzīgas iespējas, un iekļaujoša izglītība ir plaši atbalstīta. Tomēr attieksme ir atturīgāka attiecībā uz bērniem ar uzvedības vai intelektuālās attīstības traucējumiem.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1600" b="1" i="0" u="none" strike="noStrike" cap="none" normalizeH="0" baseline="0" dirty="0">
                <a:ln>
                  <a:noFill/>
                </a:ln>
                <a:solidFill>
                  <a:schemeClr val="tx1"/>
                </a:solidFill>
                <a:effectLst/>
                <a:latin typeface="Arial" panose="020B0604020202020204" pitchFamily="34" charset="0"/>
              </a:rPr>
              <a:t>Nepieciešamība uzlabot valsts atbalstu būtiskās dzīves jomās</a:t>
            </a:r>
            <a:br>
              <a:rPr kumimoji="0" lang="lv-LV" altLang="lv-LV" sz="1600" b="0" i="0" u="none" strike="noStrike" cap="none" normalizeH="0" baseline="0" dirty="0">
                <a:ln>
                  <a:noFill/>
                </a:ln>
                <a:solidFill>
                  <a:schemeClr val="tx1"/>
                </a:solidFill>
                <a:effectLst/>
                <a:latin typeface="Arial" panose="020B0604020202020204" pitchFamily="34" charset="0"/>
              </a:rPr>
            </a:br>
            <a:r>
              <a:rPr lang="lv-LV" altLang="lv-LV" sz="1600" dirty="0">
                <a:latin typeface="Arial" panose="020B0604020202020204" pitchFamily="34" charset="0"/>
              </a:rPr>
              <a:t>M</a:t>
            </a:r>
            <a:r>
              <a:rPr kumimoji="0" lang="lv-LV" altLang="lv-LV" sz="1600" b="0" i="0" u="none" strike="noStrike" cap="none" normalizeH="0" baseline="0" dirty="0">
                <a:ln>
                  <a:noFill/>
                </a:ln>
                <a:solidFill>
                  <a:schemeClr val="tx1"/>
                </a:solidFill>
                <a:effectLst/>
                <a:latin typeface="Arial" panose="020B0604020202020204" pitchFamily="34" charset="0"/>
              </a:rPr>
              <a:t>edicīnas un rehabilitācijas pakalpojumos, atvieglojumu sistēmā. </a:t>
            </a:r>
          </a:p>
          <a:p>
            <a:pPr eaLnBrk="0" fontAlgn="base" hangingPunct="0">
              <a:spcBef>
                <a:spcPct val="0"/>
              </a:spcBef>
              <a:spcAft>
                <a:spcPct val="0"/>
              </a:spcAft>
            </a:pPr>
            <a:r>
              <a:rPr kumimoji="0" lang="lv-LV" altLang="lv-LV" sz="1600" b="0" i="0" u="none" strike="noStrike" cap="none" normalizeH="0" baseline="0" dirty="0">
                <a:ln>
                  <a:noFill/>
                </a:ln>
                <a:solidFill>
                  <a:schemeClr val="tx1"/>
                </a:solidFill>
                <a:effectLst/>
                <a:latin typeface="Arial" panose="020B0604020202020204" pitchFamily="34" charset="0"/>
              </a:rPr>
              <a:t>Vides un transporta pieejamības jomā situācija ir vērtēta pozitīvāk, taču pastāv arī ievērojamas nepilnības.</a:t>
            </a:r>
            <a:r>
              <a:rPr lang="lv-LV" sz="1600" b="1" dirty="0">
                <a:latin typeface="Arial" panose="020B0604020202020204" pitchFamily="34" charset="0"/>
                <a:cs typeface="Arial" panose="020B0604020202020204" pitchFamily="34" charset="0"/>
              </a:rPr>
              <a:t> </a:t>
            </a:r>
          </a:p>
          <a:p>
            <a:pPr eaLnBrk="0" fontAlgn="base" hangingPunct="0">
              <a:spcBef>
                <a:spcPct val="0"/>
              </a:spcBef>
              <a:spcAft>
                <a:spcPct val="0"/>
              </a:spcAft>
            </a:pPr>
            <a:endParaRPr lang="lv-LV" sz="1600" b="1"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lv-LV" sz="1600" b="1" dirty="0">
                <a:latin typeface="Arial" panose="020B0604020202020204" pitchFamily="34" charset="0"/>
                <a:cs typeface="Arial" panose="020B0604020202020204" pitchFamily="34" charset="0"/>
              </a:rPr>
              <a:t>Iekļaujoša izglītība un medicīna </a:t>
            </a:r>
            <a:r>
              <a:rPr lang="lv-LV" sz="1600" dirty="0">
                <a:latin typeface="Arial" panose="020B0604020202020204" pitchFamily="34" charset="0"/>
                <a:cs typeface="Arial" panose="020B0604020202020204" pitchFamily="34" charset="0"/>
              </a:rPr>
              <a:t>izceļas kā galvenās jomas, kurās nepieciešams lielāks valsts un pašvaldību atbalsts </a:t>
            </a:r>
            <a:r>
              <a:rPr lang="lv-LV" sz="1600" b="1" dirty="0">
                <a:latin typeface="Arial" panose="020B0604020202020204" pitchFamily="34" charset="0"/>
                <a:cs typeface="Arial" panose="020B0604020202020204" pitchFamily="34" charset="0"/>
              </a:rPr>
              <a:t>bērniem</a:t>
            </a:r>
            <a:r>
              <a:rPr lang="lv-LV" sz="1600" dirty="0">
                <a:latin typeface="Arial" panose="020B0604020202020204" pitchFamily="34" charset="0"/>
                <a:cs typeface="Arial" panose="020B0604020202020204" pitchFamily="34" charset="0"/>
              </a:rPr>
              <a:t> ar invaliditāti</a:t>
            </a:r>
            <a:endParaRPr lang="lv-LV" altLang="lv-LV" sz="16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lv-LV" altLang="lv-LV"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1600" b="1" i="0" u="none" strike="noStrike" cap="none" normalizeH="0" baseline="0" dirty="0">
                <a:ln>
                  <a:noFill/>
                </a:ln>
                <a:solidFill>
                  <a:schemeClr val="tx1"/>
                </a:solidFill>
                <a:effectLst/>
                <a:latin typeface="Arial" panose="020B0604020202020204" pitchFamily="34" charset="0"/>
              </a:rPr>
              <a:t>Darba tirgus </a:t>
            </a:r>
            <a:r>
              <a:rPr kumimoji="0" lang="lv-LV" altLang="lv-LV" sz="1600" b="1" i="0" u="none" strike="noStrike" cap="none" normalizeH="0" baseline="0" dirty="0" err="1">
                <a:ln>
                  <a:noFill/>
                </a:ln>
                <a:solidFill>
                  <a:schemeClr val="tx1"/>
                </a:solidFill>
                <a:effectLst/>
                <a:latin typeface="Arial" panose="020B0604020202020204" pitchFamily="34" charset="0"/>
              </a:rPr>
              <a:t>atvērtība</a:t>
            </a:r>
            <a:r>
              <a:rPr kumimoji="0" lang="lv-LV" altLang="lv-LV" sz="1600" b="1" i="0" u="none" strike="noStrike" cap="none" normalizeH="0" baseline="0" dirty="0">
                <a:ln>
                  <a:noFill/>
                </a:ln>
                <a:solidFill>
                  <a:schemeClr val="tx1"/>
                </a:solidFill>
                <a:effectLst/>
                <a:latin typeface="Arial" panose="020B0604020202020204" pitchFamily="34" charset="0"/>
              </a:rPr>
              <a:t> un ekonomiskā iekļaušana</a:t>
            </a:r>
            <a:br>
              <a:rPr kumimoji="0" lang="lv-LV" altLang="lv-LV" sz="1600" b="0" i="0" u="none" strike="noStrike" cap="none" normalizeH="0" baseline="0" dirty="0">
                <a:ln>
                  <a:noFill/>
                </a:ln>
                <a:solidFill>
                  <a:schemeClr val="tx1"/>
                </a:solidFill>
                <a:effectLst/>
                <a:latin typeface="Arial" panose="020B0604020202020204" pitchFamily="34" charset="0"/>
              </a:rPr>
            </a:br>
            <a:r>
              <a:rPr kumimoji="0" lang="lv-LV" altLang="lv-LV" sz="1600" b="0" i="0" u="none" strike="noStrike" cap="none" normalizeH="0" baseline="0" dirty="0">
                <a:ln>
                  <a:noFill/>
                </a:ln>
                <a:solidFill>
                  <a:schemeClr val="tx1"/>
                </a:solidFill>
                <a:effectLst/>
                <a:latin typeface="Arial" panose="020B0604020202020204" pitchFamily="34" charset="0"/>
              </a:rPr>
              <a:t>Lai gan 86% respondentu atbalsta subsidētas darba vietas un nodokļu atvieglojumus, lai veicinātu cilvēku ar invaliditāti nodarbinātību, mazāks atbalsts tika pausts darbavietu kvotām. Pētījums norāda, ka darba devēju attieksme bieži tiek vērtēta kā diskriminējoša, kas neapšaubāmi prasa uzlabojumus.</a:t>
            </a:r>
          </a:p>
          <a:p>
            <a:endParaRPr lang="lv-LV" sz="1600" dirty="0"/>
          </a:p>
        </p:txBody>
      </p:sp>
    </p:spTree>
    <p:extLst>
      <p:ext uri="{BB962C8B-B14F-4D97-AF65-F5344CB8AC3E}">
        <p14:creationId xmlns:p14="http://schemas.microsoft.com/office/powerpoint/2010/main" val="846956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A305B4C-5A98-D18A-1BED-0656E9FC4DC8}"/>
              </a:ext>
            </a:extLst>
          </p:cNvPr>
          <p:cNvSpPr>
            <a:spLocks noGrp="1"/>
          </p:cNvSpPr>
          <p:nvPr>
            <p:ph type="title"/>
          </p:nvPr>
        </p:nvSpPr>
        <p:spPr>
          <a:xfrm>
            <a:off x="2026693" y="1030406"/>
            <a:ext cx="8147713" cy="3081242"/>
          </a:xfrm>
        </p:spPr>
        <p:txBody>
          <a:bodyPr vert="horz" lIns="91440" tIns="45720" rIns="91440" bIns="45720" rtlCol="0" anchor="ctr">
            <a:normAutofit fontScale="90000"/>
          </a:bodyPr>
          <a:lstStyle/>
          <a:p>
            <a:pPr algn="ctr"/>
            <a:br>
              <a:rPr lang="lv-LV" sz="4800" kern="1200" dirty="0">
                <a:solidFill>
                  <a:srgbClr val="FFFFFF"/>
                </a:solidFill>
                <a:latin typeface="+mj-lt"/>
                <a:ea typeface="+mj-ea"/>
                <a:cs typeface="+mj-cs"/>
              </a:rPr>
            </a:br>
            <a:br>
              <a:rPr lang="lv-LV" sz="4800" kern="1200" dirty="0">
                <a:solidFill>
                  <a:srgbClr val="FFFFFF"/>
                </a:solidFill>
                <a:latin typeface="+mj-lt"/>
                <a:ea typeface="+mj-ea"/>
                <a:cs typeface="+mj-cs"/>
              </a:rPr>
            </a:br>
            <a:r>
              <a:rPr lang="lv-LV" sz="4800" kern="1200" dirty="0">
                <a:solidFill>
                  <a:srgbClr val="FFFFFF"/>
                </a:solidFill>
                <a:latin typeface="+mj-lt"/>
                <a:ea typeface="+mj-ea"/>
                <a:cs typeface="+mj-cs"/>
              </a:rPr>
              <a:t>Paldies!</a:t>
            </a:r>
            <a:br>
              <a:rPr lang="lv-LV" sz="4800" kern="1200" dirty="0">
                <a:solidFill>
                  <a:srgbClr val="FFFFFF"/>
                </a:solidFill>
                <a:latin typeface="+mj-lt"/>
                <a:ea typeface="+mj-ea"/>
                <a:cs typeface="+mj-cs"/>
              </a:rPr>
            </a:br>
            <a:br>
              <a:rPr lang="lv-LV" sz="4800" kern="120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id="{685369DC-F754-4B6A-FBDD-F9530E5F5D6D}"/>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1A155C1C-9285-E252-1FE6-2F7599AFF6A6}"/>
              </a:ext>
            </a:extLst>
          </p:cNvPr>
          <p:cNvSpPr>
            <a:spLocks noGrp="1"/>
          </p:cNvSpPr>
          <p:nvPr>
            <p:ph type="sldNum" sz="quarter" idx="12"/>
          </p:nvPr>
        </p:nvSpPr>
        <p:spPr/>
        <p:txBody>
          <a:bodyPr/>
          <a:lstStyle/>
          <a:p>
            <a:fld id="{8C88DC42-0A15-4210-B495-54432697651F}" type="slidenum">
              <a:rPr lang="lv-LV" smtClean="0"/>
              <a:t>19</a:t>
            </a:fld>
            <a:endParaRPr lang="lv-LV"/>
          </a:p>
        </p:txBody>
      </p:sp>
    </p:spTree>
    <p:extLst>
      <p:ext uri="{BB962C8B-B14F-4D97-AF65-F5344CB8AC3E}">
        <p14:creationId xmlns:p14="http://schemas.microsoft.com/office/powerpoint/2010/main" val="143766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1AF36-6BCD-C6AD-4CC4-AA604F1CD37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lv-LV" dirty="0"/>
              <a:t>Aptaujas</a:t>
            </a:r>
          </a:p>
        </p:txBody>
      </p:sp>
      <p:sp>
        <p:nvSpPr>
          <p:cNvPr id="10" name="Rectangle 9">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125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B77E8D-F3AD-9918-346E-81AB41C430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1180" y="1628368"/>
            <a:ext cx="5129784" cy="3615324"/>
          </a:xfrm>
          <a:prstGeom prst="rect">
            <a:avLst/>
          </a:prstGeom>
        </p:spPr>
      </p:pic>
      <p:sp>
        <p:nvSpPr>
          <p:cNvPr id="14" name="Rectangle 13">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125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EDF6C1-694B-13A8-664A-0602A44C3F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21034" y="1625680"/>
            <a:ext cx="5129784" cy="3606640"/>
          </a:xfrm>
          <a:prstGeom prst="rect">
            <a:avLst/>
          </a:prstGeom>
        </p:spPr>
      </p:pic>
      <p:sp>
        <p:nvSpPr>
          <p:cNvPr id="8" name="TextBox 7">
            <a:extLst>
              <a:ext uri="{FF2B5EF4-FFF2-40B4-BE49-F238E27FC236}">
                <a16:creationId xmlns:a16="http://schemas.microsoft.com/office/drawing/2014/main" id="{E19C20AC-AD5A-457E-F5AE-8F6232237A4D}"/>
              </a:ext>
            </a:extLst>
          </p:cNvPr>
          <p:cNvSpPr txBox="1"/>
          <p:nvPr/>
        </p:nvSpPr>
        <p:spPr>
          <a:xfrm>
            <a:off x="2260941" y="5835179"/>
            <a:ext cx="1890261" cy="369332"/>
          </a:xfrm>
          <a:prstGeom prst="rect">
            <a:avLst/>
          </a:prstGeom>
          <a:noFill/>
        </p:spPr>
        <p:txBody>
          <a:bodyPr wrap="none" rtlCol="0">
            <a:spAutoFit/>
          </a:bodyPr>
          <a:lstStyle/>
          <a:p>
            <a:r>
              <a:rPr lang="lv-LV" dirty="0"/>
              <a:t>2014, 2020, 2024</a:t>
            </a:r>
          </a:p>
        </p:txBody>
      </p:sp>
      <p:sp>
        <p:nvSpPr>
          <p:cNvPr id="9" name="TextBox 8">
            <a:extLst>
              <a:ext uri="{FF2B5EF4-FFF2-40B4-BE49-F238E27FC236}">
                <a16:creationId xmlns:a16="http://schemas.microsoft.com/office/drawing/2014/main" id="{EEED15E0-E724-17C8-0D18-1312F1A45610}"/>
              </a:ext>
            </a:extLst>
          </p:cNvPr>
          <p:cNvSpPr txBox="1"/>
          <p:nvPr/>
        </p:nvSpPr>
        <p:spPr>
          <a:xfrm>
            <a:off x="8040798" y="5835179"/>
            <a:ext cx="1890261" cy="369332"/>
          </a:xfrm>
          <a:prstGeom prst="rect">
            <a:avLst/>
          </a:prstGeom>
          <a:noFill/>
        </p:spPr>
        <p:txBody>
          <a:bodyPr wrap="none" rtlCol="0">
            <a:spAutoFit/>
          </a:bodyPr>
          <a:lstStyle/>
          <a:p>
            <a:r>
              <a:rPr lang="lv-LV" dirty="0"/>
              <a:t>2014, 2020, 2024</a:t>
            </a:r>
          </a:p>
        </p:txBody>
      </p:sp>
    </p:spTree>
    <p:extLst>
      <p:ext uri="{BB962C8B-B14F-4D97-AF65-F5344CB8AC3E}">
        <p14:creationId xmlns:p14="http://schemas.microsoft.com/office/powerpoint/2010/main" val="351311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B77E8D-F3AD-9918-346E-81AB41C430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43607" y="643466"/>
            <a:ext cx="7904786" cy="5571067"/>
          </a:xfrm>
          <a:prstGeom prst="rect">
            <a:avLst/>
          </a:prstGeom>
        </p:spPr>
      </p:pic>
      <p:sp>
        <p:nvSpPr>
          <p:cNvPr id="3" name="Title 2">
            <a:extLst>
              <a:ext uri="{FF2B5EF4-FFF2-40B4-BE49-F238E27FC236}">
                <a16:creationId xmlns:a16="http://schemas.microsoft.com/office/drawing/2014/main" id="{DE0E63F3-0429-AA31-91D8-915BA76234D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lv-LV" dirty="0"/>
              <a:t>Aptauja</a:t>
            </a:r>
          </a:p>
        </p:txBody>
      </p:sp>
    </p:spTree>
    <p:extLst>
      <p:ext uri="{BB962C8B-B14F-4D97-AF65-F5344CB8AC3E}">
        <p14:creationId xmlns:p14="http://schemas.microsoft.com/office/powerpoint/2010/main" val="246711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Char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13333518"/>
              </p:ext>
            </p:extLst>
          </p:nvPr>
        </p:nvGraphicFramePr>
        <p:xfrm>
          <a:off x="3470192" y="568206"/>
          <a:ext cx="8571217" cy="553386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4">
            <a:extLst>
              <a:ext uri="{FF2B5EF4-FFF2-40B4-BE49-F238E27FC236}">
                <a16:creationId xmlns:a16="http://schemas.microsoft.com/office/drawing/2014/main" id="{8B11957C-933C-E084-06DB-FD4597FD9AAC}"/>
              </a:ext>
            </a:extLst>
          </p:cNvPr>
          <p:cNvSpPr txBox="1">
            <a:spLocks noGrp="1"/>
          </p:cNvSpPr>
          <p:nvPr>
            <p:ph type="title" idx="4294967295"/>
          </p:nvPr>
        </p:nvSpPr>
        <p:spPr>
          <a:xfrm>
            <a:off x="208911" y="833298"/>
            <a:ext cx="3734400" cy="28806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lv-LV" sz="2400" b="0" i="0" u="none" strike="noStrike" kern="1200" cap="none" spc="0" normalizeH="0" baseline="0" noProof="0" dirty="0">
                <a:ln>
                  <a:noFill/>
                </a:ln>
                <a:solidFill>
                  <a:schemeClr val="bg1"/>
                </a:solidFill>
                <a:effectLst/>
                <a:uLnTx/>
                <a:uFillTx/>
                <a:latin typeface="+mn-lt"/>
                <a:ea typeface="+mn-ea"/>
                <a:cs typeface="+mn-cs"/>
              </a:rPr>
              <a:t>Kā ir mainījusies Jūsu dzīves kvalitāte, salīdzinot ar situāciju pirms pieciem gadiem (2019.gadā)?</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lv-LV" sz="2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lv-LV" sz="2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lv-LV"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Oval 7">
            <a:extLst>
              <a:ext uri="{FF2B5EF4-FFF2-40B4-BE49-F238E27FC236}">
                <a16:creationId xmlns:a16="http://schemas.microsoft.com/office/drawing/2014/main" id="{A6E963E7-F794-6BB4-3E8A-89637B452C8E}"/>
              </a:ext>
              <a:ext uri="{C183D7F6-B498-43B3-948B-1728B52AA6E4}">
                <adec:decorative xmlns:adec="http://schemas.microsoft.com/office/drawing/2017/decorative" val="1"/>
              </a:ext>
            </a:extLst>
          </p:cNvPr>
          <p:cNvSpPr/>
          <p:nvPr/>
        </p:nvSpPr>
        <p:spPr>
          <a:xfrm>
            <a:off x="8437830" y="2501977"/>
            <a:ext cx="3177766" cy="15630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Speech Bubble: Oval 11">
            <a:extLst>
              <a:ext uri="{FF2B5EF4-FFF2-40B4-BE49-F238E27FC236}">
                <a16:creationId xmlns:a16="http://schemas.microsoft.com/office/drawing/2014/main" id="{F190FED8-241A-A92E-B2AE-35A5FE97FABE}"/>
              </a:ext>
            </a:extLst>
          </p:cNvPr>
          <p:cNvSpPr/>
          <p:nvPr/>
        </p:nvSpPr>
        <p:spPr>
          <a:xfrm>
            <a:off x="7080520" y="341758"/>
            <a:ext cx="3629730" cy="1940279"/>
          </a:xfrm>
          <a:prstGeom prst="wedgeEllipseCallout">
            <a:avLst>
              <a:gd name="adj1" fmla="val 29992"/>
              <a:gd name="adj2" fmla="val 6054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respondenti vecuma grupā 60+: 52%. </a:t>
            </a:r>
          </a:p>
          <a:p>
            <a:pPr marL="285750" indent="-285750">
              <a:buFont typeface="Arial" panose="020B0604020202020204" pitchFamily="34" charset="0"/>
              <a:buChar char="•"/>
            </a:pPr>
            <a:r>
              <a:rPr lang="lv-LV"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respondenti līdz 40 gadiem — tikai 21%</a:t>
            </a:r>
            <a:endParaRPr lang="lv-LV" dirty="0">
              <a:solidFill>
                <a:schemeClr val="tx1"/>
              </a:solidFill>
            </a:endParaRPr>
          </a:p>
        </p:txBody>
      </p:sp>
      <p:sp>
        <p:nvSpPr>
          <p:cNvPr id="2" name="TextBox 1">
            <a:extLst>
              <a:ext uri="{FF2B5EF4-FFF2-40B4-BE49-F238E27FC236}">
                <a16:creationId xmlns:a16="http://schemas.microsoft.com/office/drawing/2014/main" id="{0EE51A36-182B-1894-7D4A-D3855EDE982B}"/>
              </a:ext>
            </a:extLst>
          </p:cNvPr>
          <p:cNvSpPr txBox="1"/>
          <p:nvPr/>
        </p:nvSpPr>
        <p:spPr>
          <a:xfrm>
            <a:off x="108642" y="4617267"/>
            <a:ext cx="3530852" cy="923330"/>
          </a:xfrm>
          <a:prstGeom prst="rect">
            <a:avLst/>
          </a:prstGeom>
          <a:noFill/>
        </p:spPr>
        <p:txBody>
          <a:bodyPr wrap="square" rtlCol="0">
            <a:spAutoFit/>
          </a:bodyPr>
          <a:lstStyle/>
          <a:p>
            <a:r>
              <a:rPr lang="pt-BR" sz="1800" dirty="0">
                <a:solidFill>
                  <a:schemeClr val="bg1"/>
                </a:solidFill>
              </a:rPr>
              <a:t>Bāze: visi respondenti, 2024, n=304; 2020, n=538; 2014, n=266</a:t>
            </a:r>
            <a:endParaRPr lang="lv-LV" sz="1800" dirty="0">
              <a:solidFill>
                <a:schemeClr val="bg1"/>
              </a:solidFill>
            </a:endParaRPr>
          </a:p>
          <a:p>
            <a:endParaRPr lang="lv-LV" dirty="0"/>
          </a:p>
        </p:txBody>
      </p:sp>
      <p:sp>
        <p:nvSpPr>
          <p:cNvPr id="4" name="TextBox 3">
            <a:extLst>
              <a:ext uri="{FF2B5EF4-FFF2-40B4-BE49-F238E27FC236}">
                <a16:creationId xmlns:a16="http://schemas.microsoft.com/office/drawing/2014/main" id="{D432F685-E07A-E7BA-70E5-75459D1AD384}"/>
              </a:ext>
            </a:extLst>
          </p:cNvPr>
          <p:cNvSpPr txBox="1"/>
          <p:nvPr/>
        </p:nvSpPr>
        <p:spPr>
          <a:xfrm>
            <a:off x="9575247" y="2484158"/>
            <a:ext cx="622286" cy="369332"/>
          </a:xfrm>
          <a:prstGeom prst="rect">
            <a:avLst/>
          </a:prstGeom>
          <a:noFill/>
        </p:spPr>
        <p:txBody>
          <a:bodyPr wrap="none" rtlCol="0">
            <a:spAutoFit/>
          </a:bodyPr>
          <a:lstStyle/>
          <a:p>
            <a:r>
              <a:rPr lang="lv-LV" dirty="0"/>
              <a:t>38%</a:t>
            </a:r>
          </a:p>
        </p:txBody>
      </p:sp>
      <p:sp>
        <p:nvSpPr>
          <p:cNvPr id="7" name="Arrow: Left-Up 6">
            <a:extLst>
              <a:ext uri="{FF2B5EF4-FFF2-40B4-BE49-F238E27FC236}">
                <a16:creationId xmlns:a16="http://schemas.microsoft.com/office/drawing/2014/main" id="{C231FDD2-FA3C-AD37-C145-BDD607F71C53}"/>
              </a:ext>
              <a:ext uri="{C183D7F6-B498-43B3-948B-1728B52AA6E4}">
                <adec:decorative xmlns:adec="http://schemas.microsoft.com/office/drawing/2017/decorative" val="1"/>
              </a:ext>
            </a:extLst>
          </p:cNvPr>
          <p:cNvSpPr/>
          <p:nvPr/>
        </p:nvSpPr>
        <p:spPr>
          <a:xfrm rot="13444929">
            <a:off x="9601207" y="2762761"/>
            <a:ext cx="570367" cy="554893"/>
          </a:xfrm>
          <a:prstGeom prst="leftUpArrow">
            <a:avLst>
              <a:gd name="adj1" fmla="val 13206"/>
              <a:gd name="adj2" fmla="val 24691"/>
              <a:gd name="adj3" fmla="val 37855"/>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9600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CA1D644-3D1F-AA0A-543A-64D138E9C05F}"/>
              </a:ext>
            </a:extLst>
          </p:cNvPr>
          <p:cNvSpPr>
            <a:spLocks noGrp="1"/>
          </p:cNvSpPr>
          <p:nvPr>
            <p:ph type="title"/>
          </p:nvPr>
        </p:nvSpPr>
        <p:spPr>
          <a:xfrm>
            <a:off x="461273" y="168965"/>
            <a:ext cx="3115265" cy="2396359"/>
          </a:xfrm>
          <a:prstGeom prst="rect">
            <a:avLst/>
          </a:prstGeom>
        </p:spPr>
        <p:txBody>
          <a:bodyPr vert="horz" lIns="91440" tIns="45720" rIns="91440" bIns="45720" rtlCol="0" anchor="b">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100" kern="1200" dirty="0" err="1">
                <a:solidFill>
                  <a:srgbClr val="FFFFFF"/>
                </a:solidFill>
                <a:latin typeface="+mj-lt"/>
                <a:ea typeface="+mj-ea"/>
                <a:cs typeface="+mj-cs"/>
              </a:rPr>
              <a:t>Sabiedrības</a:t>
            </a:r>
            <a:r>
              <a:rPr lang="en-US" sz="3100" kern="1200" dirty="0">
                <a:solidFill>
                  <a:srgbClr val="FFFFFF"/>
                </a:solidFill>
                <a:latin typeface="+mj-lt"/>
                <a:ea typeface="+mj-ea"/>
                <a:cs typeface="+mj-cs"/>
              </a:rPr>
              <a:t> </a:t>
            </a:r>
            <a:r>
              <a:rPr lang="en-US" sz="3200" kern="1200" dirty="0" err="1">
                <a:solidFill>
                  <a:srgbClr val="FFFFFF"/>
                </a:solidFill>
                <a:latin typeface="+mj-lt"/>
                <a:ea typeface="+mj-ea"/>
                <a:cs typeface="+mj-cs"/>
              </a:rPr>
              <a:t>attieksme</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pret</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personām</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ar</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invaliditāti</a:t>
            </a:r>
            <a:r>
              <a:rPr lang="en-US" sz="3100" kern="1200" dirty="0">
                <a:solidFill>
                  <a:srgbClr val="FFFFFF"/>
                </a:solidFill>
                <a:latin typeface="+mj-lt"/>
                <a:ea typeface="+mj-ea"/>
                <a:cs typeface="+mj-cs"/>
              </a:rPr>
              <a:t> (%)</a:t>
            </a:r>
            <a:endParaRPr lang="en-US" sz="3100" i="1" kern="1200" dirty="0">
              <a:solidFill>
                <a:srgbClr val="FFFFFF"/>
              </a:solidFill>
              <a:latin typeface="+mj-lt"/>
              <a:ea typeface="+mj-ea"/>
              <a:cs typeface="+mj-cs"/>
            </a:endParaRPr>
          </a:p>
        </p:txBody>
      </p:sp>
      <p:sp>
        <p:nvSpPr>
          <p:cNvPr id="6" name="Text Placeholder 4">
            <a:extLst>
              <a:ext uri="{FF2B5EF4-FFF2-40B4-BE49-F238E27FC236}">
                <a16:creationId xmlns:a16="http://schemas.microsoft.com/office/drawing/2014/main" id="{CDCD9B96-DBE0-2994-A38A-678024B33AF1}"/>
              </a:ext>
            </a:extLst>
          </p:cNvPr>
          <p:cNvSpPr txBox="1">
            <a:spLocks/>
          </p:cNvSpPr>
          <p:nvPr/>
        </p:nvSpPr>
        <p:spPr>
          <a:xfrm>
            <a:off x="199506" y="2907747"/>
            <a:ext cx="3638798" cy="1644951"/>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nSpc>
                <a:spcPct val="150000"/>
              </a:lnSpc>
              <a:spcBef>
                <a:spcPts val="0"/>
              </a:spcBef>
              <a:spcAft>
                <a:spcPts val="600"/>
              </a:spcAft>
              <a:buNone/>
            </a:pPr>
            <a:r>
              <a:rPr lang="lv-LV" sz="2000" dirty="0">
                <a:solidFill>
                  <a:schemeClr val="bg1"/>
                </a:solidFill>
              </a:rPr>
              <a:t>Kā Jūs kopumā vērtējat Latvijas sabiedrības, dažādu institūciju un iestāžu pārstāvju attieksmi pret cilvēkiem ar invaliditāti? </a:t>
            </a:r>
          </a:p>
        </p:txBody>
      </p:sp>
      <p:graphicFrame>
        <p:nvGraphicFramePr>
          <p:cNvPr id="4" name="Chart 3">
            <a:extLst>
              <a:ext uri="{FF2B5EF4-FFF2-40B4-BE49-F238E27FC236}">
                <a16:creationId xmlns:a16="http://schemas.microsoft.com/office/drawing/2014/main" id="{6FF90B78-377F-A967-7780-B1EA1A3E88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98419996"/>
              </p:ext>
            </p:extLst>
          </p:nvPr>
        </p:nvGraphicFramePr>
        <p:xfrm>
          <a:off x="1390207" y="-421230"/>
          <a:ext cx="11032436" cy="6960853"/>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739D4B22-0070-AD96-0093-6A54C5AC86BF}"/>
              </a:ext>
              <a:ext uri="{C183D7F6-B498-43B3-948B-1728B52AA6E4}">
                <adec:decorative xmlns:adec="http://schemas.microsoft.com/office/drawing/2017/decorative" val="1"/>
              </a:ext>
            </a:extLst>
          </p:cNvPr>
          <p:cNvSpPr/>
          <p:nvPr/>
        </p:nvSpPr>
        <p:spPr>
          <a:xfrm>
            <a:off x="5593191" y="333663"/>
            <a:ext cx="1313234" cy="5489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a:extLst>
              <a:ext uri="{FF2B5EF4-FFF2-40B4-BE49-F238E27FC236}">
                <a16:creationId xmlns:a16="http://schemas.microsoft.com/office/drawing/2014/main" id="{AC57885E-138E-9B6C-8B66-D98177B0E2F9}"/>
              </a:ext>
              <a:ext uri="{C183D7F6-B498-43B3-948B-1728B52AA6E4}">
                <adec:decorative xmlns:adec="http://schemas.microsoft.com/office/drawing/2017/decorative" val="1"/>
              </a:ext>
            </a:extLst>
          </p:cNvPr>
          <p:cNvSpPr/>
          <p:nvPr/>
        </p:nvSpPr>
        <p:spPr>
          <a:xfrm>
            <a:off x="4615346" y="1367144"/>
            <a:ext cx="1943617" cy="5489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a:extLst>
              <a:ext uri="{FF2B5EF4-FFF2-40B4-BE49-F238E27FC236}">
                <a16:creationId xmlns:a16="http://schemas.microsoft.com/office/drawing/2014/main" id="{B730C3AD-9E66-284D-6E3C-C72F7A8C7C4E}"/>
              </a:ext>
              <a:ext uri="{C183D7F6-B498-43B3-948B-1728B52AA6E4}">
                <adec:decorative xmlns:adec="http://schemas.microsoft.com/office/drawing/2017/decorative" val="1"/>
              </a:ext>
            </a:extLst>
          </p:cNvPr>
          <p:cNvSpPr/>
          <p:nvPr/>
        </p:nvSpPr>
        <p:spPr>
          <a:xfrm>
            <a:off x="5587155" y="2337301"/>
            <a:ext cx="1313234" cy="5489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extBox 14">
            <a:extLst>
              <a:ext uri="{FF2B5EF4-FFF2-40B4-BE49-F238E27FC236}">
                <a16:creationId xmlns:a16="http://schemas.microsoft.com/office/drawing/2014/main" id="{623603FE-C34B-7F96-E003-31C4F8F2CE0E}"/>
              </a:ext>
            </a:extLst>
          </p:cNvPr>
          <p:cNvSpPr txBox="1"/>
          <p:nvPr/>
        </p:nvSpPr>
        <p:spPr>
          <a:xfrm>
            <a:off x="280657" y="5531667"/>
            <a:ext cx="3557647" cy="923330"/>
          </a:xfrm>
          <a:prstGeom prst="rect">
            <a:avLst/>
          </a:prstGeom>
          <a:noFill/>
        </p:spPr>
        <p:txBody>
          <a:bodyPr wrap="square" rtlCol="0">
            <a:spAutoFit/>
          </a:bodyPr>
          <a:lstStyle/>
          <a:p>
            <a:r>
              <a:rPr lang="pt-BR" sz="1800" dirty="0">
                <a:solidFill>
                  <a:schemeClr val="bg1"/>
                </a:solidFill>
              </a:rPr>
              <a:t>Bāze: visi respondenti: 2024, n=304; 2020, n=538; 2014, n=266</a:t>
            </a:r>
            <a:endParaRPr lang="lv-LV" sz="1800" dirty="0">
              <a:solidFill>
                <a:schemeClr val="bg1"/>
              </a:solidFill>
            </a:endParaRPr>
          </a:p>
          <a:p>
            <a:endParaRPr lang="lv-LV" dirty="0"/>
          </a:p>
        </p:txBody>
      </p:sp>
      <p:sp>
        <p:nvSpPr>
          <p:cNvPr id="17" name="Oval 16">
            <a:extLst>
              <a:ext uri="{FF2B5EF4-FFF2-40B4-BE49-F238E27FC236}">
                <a16:creationId xmlns:a16="http://schemas.microsoft.com/office/drawing/2014/main" id="{DDA7CBEB-CFDB-A69B-255E-F8EED2C814A4}"/>
              </a:ext>
              <a:ext uri="{C183D7F6-B498-43B3-948B-1728B52AA6E4}">
                <adec:decorative xmlns:adec="http://schemas.microsoft.com/office/drawing/2017/decorative" val="1"/>
              </a:ext>
            </a:extLst>
          </p:cNvPr>
          <p:cNvSpPr/>
          <p:nvPr/>
        </p:nvSpPr>
        <p:spPr>
          <a:xfrm>
            <a:off x="10801793" y="1641607"/>
            <a:ext cx="1313234" cy="5489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Slide Number Placeholder 25">
            <a:extLst>
              <a:ext uri="{FF2B5EF4-FFF2-40B4-BE49-F238E27FC236}">
                <a16:creationId xmlns:a16="http://schemas.microsoft.com/office/drawing/2014/main" id="{60576ADC-2E03-7C5B-AF22-ED37CDA85FB5}"/>
              </a:ext>
            </a:extLst>
          </p:cNvPr>
          <p:cNvSpPr>
            <a:spLocks noGrp="1"/>
          </p:cNvSpPr>
          <p:nvPr>
            <p:ph type="sldNum" sz="quarter" idx="12"/>
          </p:nvPr>
        </p:nvSpPr>
        <p:spPr/>
        <p:txBody>
          <a:bodyPr/>
          <a:lstStyle/>
          <a:p>
            <a:fld id="{8C88DC42-0A15-4210-B495-54432697651F}" type="slidenum">
              <a:rPr lang="lv-LV" smtClean="0"/>
              <a:t>5</a:t>
            </a:fld>
            <a:endParaRPr lang="lv-LV"/>
          </a:p>
        </p:txBody>
      </p:sp>
    </p:spTree>
    <p:extLst>
      <p:ext uri="{BB962C8B-B14F-4D97-AF65-F5344CB8AC3E}">
        <p14:creationId xmlns:p14="http://schemas.microsoft.com/office/powerpoint/2010/main" val="426330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4">
            <a:extLst>
              <a:ext uri="{FF2B5EF4-FFF2-40B4-BE49-F238E27FC236}">
                <a16:creationId xmlns:a16="http://schemas.microsoft.com/office/drawing/2014/main" id="{8B11957C-933C-E084-06DB-FD4597FD9AAC}"/>
              </a:ext>
            </a:extLst>
          </p:cNvPr>
          <p:cNvSpPr txBox="1">
            <a:spLocks noGrp="1"/>
          </p:cNvSpPr>
          <p:nvPr>
            <p:ph type="title" idx="4294967295"/>
          </p:nvPr>
        </p:nvSpPr>
        <p:spPr>
          <a:xfrm>
            <a:off x="120799" y="203482"/>
            <a:ext cx="3720293" cy="2417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lv-LV" sz="2000" b="0" i="0" u="none" strike="noStrike" kern="1200" cap="none" spc="0" normalizeH="0" baseline="0" noProof="0" dirty="0">
                <a:ln>
                  <a:noFill/>
                </a:ln>
                <a:solidFill>
                  <a:schemeClr val="bg1"/>
                </a:solidFill>
                <a:effectLst/>
                <a:uLnTx/>
                <a:uFillTx/>
                <a:latin typeface="+mn-lt"/>
                <a:ea typeface="+mn-ea"/>
                <a:cs typeface="+mn-cs"/>
              </a:rPr>
              <a:t>Lūdzu, novērtējiet, kā ir mainījusies Jūsu/ Jūsu pārstāvētās personas situācija šajās </a:t>
            </a:r>
            <a:r>
              <a:rPr kumimoji="0" lang="lv-LV" sz="2400" b="1" i="0" u="sng" strike="noStrike" kern="1200" cap="none" spc="0" normalizeH="0" baseline="0" noProof="0" dirty="0">
                <a:ln>
                  <a:noFill/>
                </a:ln>
                <a:solidFill>
                  <a:schemeClr val="bg1"/>
                </a:solidFill>
                <a:effectLst/>
                <a:uLnTx/>
                <a:uFillTx/>
                <a:latin typeface="+mn-lt"/>
                <a:ea typeface="+mn-ea"/>
                <a:cs typeface="+mn-cs"/>
              </a:rPr>
              <a:t>veselības un sociālo pakalpojumu jomās</a:t>
            </a:r>
            <a:r>
              <a:rPr kumimoji="0" lang="lv-LV" sz="2000" b="0" i="0" u="none" strike="noStrike" kern="1200" cap="none" spc="0" normalizeH="0" baseline="0" noProof="0" dirty="0">
                <a:ln>
                  <a:noFill/>
                </a:ln>
                <a:solidFill>
                  <a:schemeClr val="bg1"/>
                </a:solidFill>
                <a:effectLst/>
                <a:uLnTx/>
                <a:uFillTx/>
                <a:latin typeface="+mn-lt"/>
                <a:ea typeface="+mn-ea"/>
                <a:cs typeface="+mn-cs"/>
              </a:rPr>
              <a:t>, salīdzinot ar to, kāda tā bija pirms pieciem gadiem (2019.gadā)?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lv-LV" sz="20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2" name="Chart 1">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5310530"/>
              </p:ext>
            </p:extLst>
          </p:nvPr>
        </p:nvGraphicFramePr>
        <p:xfrm>
          <a:off x="3251046" y="478712"/>
          <a:ext cx="8483751" cy="6378860"/>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a:extLst>
              <a:ext uri="{FF2B5EF4-FFF2-40B4-BE49-F238E27FC236}">
                <a16:creationId xmlns:a16="http://schemas.microsoft.com/office/drawing/2014/main" id="{5719F0B3-012A-4BFD-95EE-45B293754234}"/>
              </a:ext>
              <a:ext uri="{C183D7F6-B498-43B3-948B-1728B52AA6E4}">
                <adec:decorative xmlns:adec="http://schemas.microsoft.com/office/drawing/2017/decorative" val="1"/>
              </a:ext>
            </a:extLst>
          </p:cNvPr>
          <p:cNvSpPr/>
          <p:nvPr/>
        </p:nvSpPr>
        <p:spPr>
          <a:xfrm>
            <a:off x="4702618" y="712209"/>
            <a:ext cx="2766491" cy="6999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sp>
        <p:nvSpPr>
          <p:cNvPr id="5" name="Oval 4">
            <a:extLst>
              <a:ext uri="{FF2B5EF4-FFF2-40B4-BE49-F238E27FC236}">
                <a16:creationId xmlns:a16="http://schemas.microsoft.com/office/drawing/2014/main" id="{0C3A0400-CB04-3455-4BD3-DC67522810CD}"/>
              </a:ext>
              <a:ext uri="{C183D7F6-B498-43B3-948B-1728B52AA6E4}">
                <adec:decorative xmlns:adec="http://schemas.microsoft.com/office/drawing/2017/decorative" val="1"/>
              </a:ext>
            </a:extLst>
          </p:cNvPr>
          <p:cNvSpPr/>
          <p:nvPr/>
        </p:nvSpPr>
        <p:spPr>
          <a:xfrm>
            <a:off x="4143840" y="1880049"/>
            <a:ext cx="3325269" cy="6999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sp>
        <p:nvSpPr>
          <p:cNvPr id="7" name="Oval 6">
            <a:extLst>
              <a:ext uri="{FF2B5EF4-FFF2-40B4-BE49-F238E27FC236}">
                <a16:creationId xmlns:a16="http://schemas.microsoft.com/office/drawing/2014/main" id="{3CF682AE-A189-E584-FB3D-958335D7523D}"/>
              </a:ext>
              <a:ext uri="{C183D7F6-B498-43B3-948B-1728B52AA6E4}">
                <adec:decorative xmlns:adec="http://schemas.microsoft.com/office/drawing/2017/decorative" val="1"/>
              </a:ext>
            </a:extLst>
          </p:cNvPr>
          <p:cNvSpPr/>
          <p:nvPr/>
        </p:nvSpPr>
        <p:spPr>
          <a:xfrm>
            <a:off x="5581832" y="3071928"/>
            <a:ext cx="1887277" cy="6999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sp>
        <p:nvSpPr>
          <p:cNvPr id="8" name="Oval 7">
            <a:extLst>
              <a:ext uri="{FF2B5EF4-FFF2-40B4-BE49-F238E27FC236}">
                <a16:creationId xmlns:a16="http://schemas.microsoft.com/office/drawing/2014/main" id="{81E9E864-60FB-1B64-F34E-B1C48B75029D}"/>
              </a:ext>
              <a:ext uri="{C183D7F6-B498-43B3-948B-1728B52AA6E4}">
                <adec:decorative xmlns:adec="http://schemas.microsoft.com/office/drawing/2017/decorative" val="1"/>
              </a:ext>
            </a:extLst>
          </p:cNvPr>
          <p:cNvSpPr/>
          <p:nvPr/>
        </p:nvSpPr>
        <p:spPr>
          <a:xfrm>
            <a:off x="9361085" y="4455599"/>
            <a:ext cx="1887277" cy="6999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sp>
        <p:nvSpPr>
          <p:cNvPr id="9" name="Oval 8">
            <a:extLst>
              <a:ext uri="{FF2B5EF4-FFF2-40B4-BE49-F238E27FC236}">
                <a16:creationId xmlns:a16="http://schemas.microsoft.com/office/drawing/2014/main" id="{458E3C63-2565-872E-DCEE-222B27840531}"/>
              </a:ext>
              <a:ext uri="{C183D7F6-B498-43B3-948B-1728B52AA6E4}">
                <adec:decorative xmlns:adec="http://schemas.microsoft.com/office/drawing/2017/decorative" val="1"/>
              </a:ext>
            </a:extLst>
          </p:cNvPr>
          <p:cNvSpPr/>
          <p:nvPr/>
        </p:nvSpPr>
        <p:spPr>
          <a:xfrm>
            <a:off x="9361085" y="5634222"/>
            <a:ext cx="1887277" cy="6999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pic>
        <p:nvPicPr>
          <p:cNvPr id="11" name="Picture 10">
            <a:extLst>
              <a:ext uri="{FF2B5EF4-FFF2-40B4-BE49-F238E27FC236}">
                <a16:creationId xmlns:a16="http://schemas.microsoft.com/office/drawing/2014/main" id="{599DEEDD-D4BC-90CF-5029-068D05A9462B}"/>
              </a:ext>
              <a:ext uri="{C183D7F6-B498-43B3-948B-1728B52AA6E4}">
                <adec:decorative xmlns:adec="http://schemas.microsoft.com/office/drawing/2017/decorative" val="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179948" y="4837131"/>
            <a:ext cx="2087257" cy="2351322"/>
          </a:xfrm>
          <a:prstGeom prst="rect">
            <a:avLst/>
          </a:prstGeom>
        </p:spPr>
      </p:pic>
      <p:sp>
        <p:nvSpPr>
          <p:cNvPr id="12" name="TextBox 11">
            <a:extLst>
              <a:ext uri="{FF2B5EF4-FFF2-40B4-BE49-F238E27FC236}">
                <a16:creationId xmlns:a16="http://schemas.microsoft.com/office/drawing/2014/main" id="{3B733DA5-73EE-0B96-AAA5-A2E4D074656A}"/>
              </a:ext>
            </a:extLst>
          </p:cNvPr>
          <p:cNvSpPr txBox="1"/>
          <p:nvPr/>
        </p:nvSpPr>
        <p:spPr>
          <a:xfrm>
            <a:off x="120799" y="4291159"/>
            <a:ext cx="3634648" cy="923330"/>
          </a:xfrm>
          <a:prstGeom prst="rect">
            <a:avLst/>
          </a:prstGeom>
          <a:noFill/>
        </p:spPr>
        <p:txBody>
          <a:bodyPr wrap="square" rtlCol="0">
            <a:spAutoFit/>
          </a:bodyPr>
          <a:lstStyle/>
          <a:p>
            <a:r>
              <a:rPr lang="lv-LV" sz="1800" dirty="0">
                <a:solidFill>
                  <a:schemeClr val="bg1"/>
                </a:solidFill>
              </a:rPr>
              <a:t>Bāze: visi respondenti, 2024, n=304; 2020, n=538; 2014, n=266</a:t>
            </a:r>
          </a:p>
          <a:p>
            <a:endParaRPr lang="lv-LV" dirty="0"/>
          </a:p>
        </p:txBody>
      </p:sp>
      <p:sp>
        <p:nvSpPr>
          <p:cNvPr id="14" name="Slide Number Placeholder 13">
            <a:extLst>
              <a:ext uri="{FF2B5EF4-FFF2-40B4-BE49-F238E27FC236}">
                <a16:creationId xmlns:a16="http://schemas.microsoft.com/office/drawing/2014/main" id="{F8946F8F-9ADD-15C7-62C9-1BB978F1106C}"/>
              </a:ext>
            </a:extLst>
          </p:cNvPr>
          <p:cNvSpPr>
            <a:spLocks noGrp="1"/>
          </p:cNvSpPr>
          <p:nvPr>
            <p:ph type="sldNum" sz="quarter" idx="12"/>
          </p:nvPr>
        </p:nvSpPr>
        <p:spPr/>
        <p:txBody>
          <a:bodyPr/>
          <a:lstStyle/>
          <a:p>
            <a:fld id="{8C88DC42-0A15-4210-B495-54432697651F}" type="slidenum">
              <a:rPr lang="lv-LV" smtClean="0"/>
              <a:t>6</a:t>
            </a:fld>
            <a:endParaRPr lang="lv-LV"/>
          </a:p>
        </p:txBody>
      </p:sp>
    </p:spTree>
    <p:extLst>
      <p:ext uri="{BB962C8B-B14F-4D97-AF65-F5344CB8AC3E}">
        <p14:creationId xmlns:p14="http://schemas.microsoft.com/office/powerpoint/2010/main" val="2038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4">
            <a:extLst>
              <a:ext uri="{FF2B5EF4-FFF2-40B4-BE49-F238E27FC236}">
                <a16:creationId xmlns:a16="http://schemas.microsoft.com/office/drawing/2014/main" id="{8B11957C-933C-E084-06DB-FD4597FD9AAC}"/>
              </a:ext>
            </a:extLst>
          </p:cNvPr>
          <p:cNvSpPr txBox="1">
            <a:spLocks noGrp="1"/>
          </p:cNvSpPr>
          <p:nvPr>
            <p:ph type="title" idx="4294967295"/>
          </p:nvPr>
        </p:nvSpPr>
        <p:spPr>
          <a:xfrm>
            <a:off x="208911" y="191273"/>
            <a:ext cx="3734400" cy="28806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lv-LV" sz="2000" b="0" i="0" u="none" strike="noStrike" kern="1200" cap="none" spc="0" normalizeH="0" baseline="0" noProof="0" dirty="0">
                <a:ln>
                  <a:noFill/>
                </a:ln>
                <a:solidFill>
                  <a:schemeClr val="bg1"/>
                </a:solidFill>
                <a:effectLst/>
                <a:uLnTx/>
                <a:uFillTx/>
                <a:latin typeface="+mn-lt"/>
                <a:ea typeface="+mn-ea"/>
                <a:cs typeface="+mn-cs"/>
              </a:rPr>
              <a:t>Lūdzu, novērtējiet, kā ir mainījusies Jūsu/ Jūsu pārstāvētās personas situācija šajās </a:t>
            </a:r>
            <a:r>
              <a:rPr kumimoji="0" lang="lv-LV" sz="2400" b="1" i="0" u="sng" strike="noStrike" kern="1200" cap="none" spc="0" normalizeH="0" baseline="0" noProof="0" dirty="0">
                <a:ln>
                  <a:noFill/>
                </a:ln>
                <a:solidFill>
                  <a:schemeClr val="bg1"/>
                </a:solidFill>
                <a:effectLst/>
                <a:uLnTx/>
                <a:uFillTx/>
                <a:latin typeface="+mn-lt"/>
                <a:ea typeface="+mn-ea"/>
                <a:cs typeface="+mn-cs"/>
              </a:rPr>
              <a:t>sabiedrības dzīves jomās</a:t>
            </a:r>
            <a:r>
              <a:rPr kumimoji="0" lang="lv-LV" sz="2000" b="0" i="0" u="none" strike="noStrike" kern="1200" cap="none" spc="0" normalizeH="0" baseline="0" noProof="0" dirty="0">
                <a:ln>
                  <a:noFill/>
                </a:ln>
                <a:solidFill>
                  <a:schemeClr val="bg1"/>
                </a:solidFill>
                <a:effectLst/>
                <a:uLnTx/>
                <a:uFillTx/>
                <a:latin typeface="+mn-lt"/>
                <a:ea typeface="+mn-ea"/>
                <a:cs typeface="+mn-cs"/>
              </a:rPr>
              <a:t>, salīdzinot ar to, kāda tā bija pirms pieciem gadiem (2019.gadā)? </a:t>
            </a:r>
          </a:p>
        </p:txBody>
      </p:sp>
      <p:graphicFrame>
        <p:nvGraphicFramePr>
          <p:cNvPr id="8" name="Content Placeholder 7">
            <a:extLst>
              <a:ext uri="{FF2B5EF4-FFF2-40B4-BE49-F238E27FC236}">
                <a16:creationId xmlns:a16="http://schemas.microsoft.com/office/drawing/2014/main" id="{707AD9AA-4402-6047-3157-C106556746E3}"/>
              </a:ext>
              <a:ext uri="{C183D7F6-B498-43B3-948B-1728B52AA6E4}">
                <adec:decorative xmlns:adec="http://schemas.microsoft.com/office/drawing/2017/decorative" val="1"/>
              </a:ext>
            </a:extLst>
          </p:cNvPr>
          <p:cNvGraphicFramePr>
            <a:graphicFrameLocks noGrp="1" noChangeAspect="1"/>
          </p:cNvGraphicFramePr>
          <p:nvPr>
            <p:ph idx="1"/>
            <p:extLst>
              <p:ext uri="{D42A27DB-BD31-4B8C-83A1-F6EECF244321}">
                <p14:modId xmlns:p14="http://schemas.microsoft.com/office/powerpoint/2010/main" val="1003990312"/>
              </p:ext>
            </p:extLst>
          </p:nvPr>
        </p:nvGraphicFramePr>
        <p:xfrm>
          <a:off x="3964568" y="478712"/>
          <a:ext cx="8110880" cy="6397535"/>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a:extLst>
              <a:ext uri="{FF2B5EF4-FFF2-40B4-BE49-F238E27FC236}">
                <a16:creationId xmlns:a16="http://schemas.microsoft.com/office/drawing/2014/main" id="{B5309364-B84E-9ADD-1E22-5AE4F64C72B7}"/>
              </a:ext>
              <a:ext uri="{C183D7F6-B498-43B3-948B-1728B52AA6E4}">
                <adec:decorative xmlns:adec="http://schemas.microsoft.com/office/drawing/2017/decorative" val="1"/>
              </a:ext>
            </a:extLst>
          </p:cNvPr>
          <p:cNvSpPr/>
          <p:nvPr/>
        </p:nvSpPr>
        <p:spPr>
          <a:xfrm>
            <a:off x="3943311" y="698411"/>
            <a:ext cx="3486108" cy="6999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sp>
        <p:nvSpPr>
          <p:cNvPr id="10" name="Oval 9">
            <a:extLst>
              <a:ext uri="{FF2B5EF4-FFF2-40B4-BE49-F238E27FC236}">
                <a16:creationId xmlns:a16="http://schemas.microsoft.com/office/drawing/2014/main" id="{2EE9B36A-8312-4181-662B-FA76E47B7950}"/>
              </a:ext>
              <a:ext uri="{C183D7F6-B498-43B3-948B-1728B52AA6E4}">
                <adec:decorative xmlns:adec="http://schemas.microsoft.com/office/drawing/2017/decorative" val="1"/>
              </a:ext>
            </a:extLst>
          </p:cNvPr>
          <p:cNvSpPr/>
          <p:nvPr/>
        </p:nvSpPr>
        <p:spPr>
          <a:xfrm>
            <a:off x="4629193" y="1876605"/>
            <a:ext cx="3486108" cy="6999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sp>
        <p:nvSpPr>
          <p:cNvPr id="11" name="Oval 10">
            <a:extLst>
              <a:ext uri="{FF2B5EF4-FFF2-40B4-BE49-F238E27FC236}">
                <a16:creationId xmlns:a16="http://schemas.microsoft.com/office/drawing/2014/main" id="{66BECAB2-9EEB-274F-7581-C4B3077DFEA9}"/>
              </a:ext>
              <a:ext uri="{C183D7F6-B498-43B3-948B-1728B52AA6E4}">
                <adec:decorative xmlns:adec="http://schemas.microsoft.com/office/drawing/2017/decorative" val="1"/>
              </a:ext>
            </a:extLst>
          </p:cNvPr>
          <p:cNvSpPr/>
          <p:nvPr/>
        </p:nvSpPr>
        <p:spPr>
          <a:xfrm>
            <a:off x="4495807" y="3141553"/>
            <a:ext cx="3486108" cy="8332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pic>
        <p:nvPicPr>
          <p:cNvPr id="12" name="Content Placeholder 2">
            <a:extLst>
              <a:ext uri="{FF2B5EF4-FFF2-40B4-BE49-F238E27FC236}">
                <a16:creationId xmlns:a16="http://schemas.microsoft.com/office/drawing/2014/main" id="{E82C74C0-2BC8-F1FA-BC40-6062FBEEE95D}"/>
              </a:ext>
              <a:ext uri="{C183D7F6-B498-43B3-948B-1728B52AA6E4}">
                <adec:decorative xmlns:adec="http://schemas.microsoft.com/office/drawing/2017/decorative" val="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221148" y="5286123"/>
            <a:ext cx="1743420" cy="1743420"/>
          </a:xfrm>
          <a:prstGeom prst="rect">
            <a:avLst/>
          </a:prstGeom>
        </p:spPr>
      </p:pic>
      <p:sp>
        <p:nvSpPr>
          <p:cNvPr id="13" name="TextBox 12">
            <a:extLst>
              <a:ext uri="{FF2B5EF4-FFF2-40B4-BE49-F238E27FC236}">
                <a16:creationId xmlns:a16="http://schemas.microsoft.com/office/drawing/2014/main" id="{7AFF0A3E-97F5-1373-012A-1F0D78F96416}"/>
              </a:ext>
            </a:extLst>
          </p:cNvPr>
          <p:cNvSpPr txBox="1"/>
          <p:nvPr/>
        </p:nvSpPr>
        <p:spPr>
          <a:xfrm>
            <a:off x="457204" y="4291343"/>
            <a:ext cx="3022012" cy="923330"/>
          </a:xfrm>
          <a:prstGeom prst="rect">
            <a:avLst/>
          </a:prstGeom>
          <a:noFill/>
        </p:spPr>
        <p:txBody>
          <a:bodyPr wrap="square" rtlCol="0">
            <a:spAutoFit/>
          </a:bodyPr>
          <a:lstStyle/>
          <a:p>
            <a:r>
              <a:rPr lang="pt-BR" sz="1800" dirty="0">
                <a:solidFill>
                  <a:schemeClr val="bg1"/>
                </a:solidFill>
              </a:rPr>
              <a:t>Bāze: visi respondenti, 2024, n=304; 2020, n=538; 2014, n=266</a:t>
            </a:r>
            <a:endParaRPr lang="lv-LV" dirty="0"/>
          </a:p>
        </p:txBody>
      </p:sp>
      <p:sp>
        <p:nvSpPr>
          <p:cNvPr id="14" name="Footer Placeholder 13">
            <a:extLst>
              <a:ext uri="{FF2B5EF4-FFF2-40B4-BE49-F238E27FC236}">
                <a16:creationId xmlns:a16="http://schemas.microsoft.com/office/drawing/2014/main" id="{C494DC74-36D2-E973-B6F0-BFDF753427B1}"/>
              </a:ext>
            </a:extLst>
          </p:cNvPr>
          <p:cNvSpPr>
            <a:spLocks noGrp="1"/>
          </p:cNvSpPr>
          <p:nvPr>
            <p:ph type="ftr" sz="quarter" idx="11"/>
          </p:nvPr>
        </p:nvSpPr>
        <p:spPr/>
        <p:txBody>
          <a:bodyPr/>
          <a:lstStyle/>
          <a:p>
            <a:endParaRPr lang="lv-LV" dirty="0"/>
          </a:p>
        </p:txBody>
      </p:sp>
      <p:sp>
        <p:nvSpPr>
          <p:cNvPr id="15" name="Slide Number Placeholder 14">
            <a:extLst>
              <a:ext uri="{FF2B5EF4-FFF2-40B4-BE49-F238E27FC236}">
                <a16:creationId xmlns:a16="http://schemas.microsoft.com/office/drawing/2014/main" id="{391C1B04-3D5E-B5C6-038B-849C3439B39C}"/>
              </a:ext>
            </a:extLst>
          </p:cNvPr>
          <p:cNvSpPr>
            <a:spLocks noGrp="1"/>
          </p:cNvSpPr>
          <p:nvPr>
            <p:ph type="sldNum" sz="quarter" idx="12"/>
          </p:nvPr>
        </p:nvSpPr>
        <p:spPr/>
        <p:txBody>
          <a:bodyPr/>
          <a:lstStyle/>
          <a:p>
            <a:fld id="{8C88DC42-0A15-4210-B495-54432697651F}" type="slidenum">
              <a:rPr lang="lv-LV" smtClean="0"/>
              <a:t>7</a:t>
            </a:fld>
            <a:endParaRPr lang="lv-LV"/>
          </a:p>
        </p:txBody>
      </p:sp>
    </p:spTree>
    <p:extLst>
      <p:ext uri="{BB962C8B-B14F-4D97-AF65-F5344CB8AC3E}">
        <p14:creationId xmlns:p14="http://schemas.microsoft.com/office/powerpoint/2010/main" val="265607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4">
            <a:extLst>
              <a:ext uri="{FF2B5EF4-FFF2-40B4-BE49-F238E27FC236}">
                <a16:creationId xmlns:a16="http://schemas.microsoft.com/office/drawing/2014/main" id="{8B11957C-933C-E084-06DB-FD4597FD9AAC}"/>
              </a:ext>
            </a:extLst>
          </p:cNvPr>
          <p:cNvSpPr txBox="1">
            <a:spLocks noGrp="1"/>
          </p:cNvSpPr>
          <p:nvPr>
            <p:ph type="title" idx="4294967295"/>
          </p:nvPr>
        </p:nvSpPr>
        <p:spPr>
          <a:xfrm>
            <a:off x="208911" y="191273"/>
            <a:ext cx="3734400" cy="28806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lv-LV" sz="2000" b="0" i="0" u="none" strike="noStrike" kern="1200" cap="none" spc="0" normalizeH="0" baseline="0" noProof="0" dirty="0">
                <a:ln>
                  <a:noFill/>
                </a:ln>
                <a:solidFill>
                  <a:schemeClr val="bg1"/>
                </a:solidFill>
                <a:effectLst/>
                <a:uLnTx/>
                <a:uFillTx/>
                <a:latin typeface="+mn-lt"/>
                <a:ea typeface="+mn-ea"/>
                <a:cs typeface="+mn-cs"/>
              </a:rPr>
              <a:t>Lūdzu, novērtējiet, kā ir mainījusies Jūsu/ Jūsu pārstāvētās personas situācija šajās </a:t>
            </a:r>
            <a:r>
              <a:rPr kumimoji="0" lang="lv-LV" sz="2400" b="1" i="0" u="sng" strike="noStrike" kern="1200" cap="none" spc="0" normalizeH="0" baseline="0" noProof="0" dirty="0">
                <a:ln>
                  <a:noFill/>
                </a:ln>
                <a:solidFill>
                  <a:schemeClr val="bg1"/>
                </a:solidFill>
                <a:effectLst/>
                <a:uLnTx/>
                <a:uFillTx/>
                <a:latin typeface="+mn-lt"/>
                <a:ea typeface="+mn-ea"/>
                <a:cs typeface="+mn-cs"/>
              </a:rPr>
              <a:t>vides pieejamības jomās</a:t>
            </a:r>
            <a:r>
              <a:rPr kumimoji="0" lang="lv-LV" sz="2000" b="0" i="0" u="none" strike="noStrike" kern="1200" cap="none" spc="0" normalizeH="0" baseline="0" noProof="0" dirty="0">
                <a:ln>
                  <a:noFill/>
                </a:ln>
                <a:solidFill>
                  <a:schemeClr val="bg1"/>
                </a:solidFill>
                <a:effectLst/>
                <a:uLnTx/>
                <a:uFillTx/>
                <a:latin typeface="+mn-lt"/>
                <a:ea typeface="+mn-ea"/>
                <a:cs typeface="+mn-cs"/>
              </a:rPr>
              <a:t>, salīdzinot ar to, kāda tā bija pirms pieciem gadiem (2019.gadā)? </a:t>
            </a:r>
          </a:p>
        </p:txBody>
      </p:sp>
      <p:graphicFrame>
        <p:nvGraphicFramePr>
          <p:cNvPr id="2" name="Chart 1">
            <a:extLst>
              <a:ext uri="{FF2B5EF4-FFF2-40B4-BE49-F238E27FC236}">
                <a16:creationId xmlns:a16="http://schemas.microsoft.com/office/drawing/2014/main" id="{EE52D516-0DE8-CA38-A552-7DDC718188B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47563523"/>
              </p:ext>
            </p:extLst>
          </p:nvPr>
        </p:nvGraphicFramePr>
        <p:xfrm>
          <a:off x="1232853" y="191273"/>
          <a:ext cx="10810461" cy="6666299"/>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a:extLst>
              <a:ext uri="{FF2B5EF4-FFF2-40B4-BE49-F238E27FC236}">
                <a16:creationId xmlns:a16="http://schemas.microsoft.com/office/drawing/2014/main" id="{7517C5BF-B6EB-6D26-B874-4D028BC3D355}"/>
              </a:ext>
              <a:ext uri="{C183D7F6-B498-43B3-948B-1728B52AA6E4}">
                <adec:decorative xmlns:adec="http://schemas.microsoft.com/office/drawing/2017/decorative" val="1"/>
              </a:ext>
            </a:extLst>
          </p:cNvPr>
          <p:cNvSpPr/>
          <p:nvPr/>
        </p:nvSpPr>
        <p:spPr>
          <a:xfrm>
            <a:off x="4533900" y="478712"/>
            <a:ext cx="3486108" cy="8019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sp>
        <p:nvSpPr>
          <p:cNvPr id="6" name="Oval 5">
            <a:extLst>
              <a:ext uri="{FF2B5EF4-FFF2-40B4-BE49-F238E27FC236}">
                <a16:creationId xmlns:a16="http://schemas.microsoft.com/office/drawing/2014/main" id="{128F190F-0A49-5438-0877-8B44B37D8F6F}"/>
              </a:ext>
              <a:ext uri="{C183D7F6-B498-43B3-948B-1728B52AA6E4}">
                <adec:decorative xmlns:adec="http://schemas.microsoft.com/office/drawing/2017/decorative" val="1"/>
              </a:ext>
            </a:extLst>
          </p:cNvPr>
          <p:cNvSpPr/>
          <p:nvPr/>
        </p:nvSpPr>
        <p:spPr>
          <a:xfrm>
            <a:off x="4974086" y="1771848"/>
            <a:ext cx="3486108" cy="8019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sp>
        <p:nvSpPr>
          <p:cNvPr id="7" name="Oval 6">
            <a:extLst>
              <a:ext uri="{FF2B5EF4-FFF2-40B4-BE49-F238E27FC236}">
                <a16:creationId xmlns:a16="http://schemas.microsoft.com/office/drawing/2014/main" id="{A9146279-D8CC-757E-971F-8E1F2832F70E}"/>
              </a:ext>
              <a:ext uri="{C183D7F6-B498-43B3-948B-1728B52AA6E4}">
                <adec:decorative xmlns:adec="http://schemas.microsoft.com/office/drawing/2017/decorative" val="1"/>
              </a:ext>
            </a:extLst>
          </p:cNvPr>
          <p:cNvSpPr/>
          <p:nvPr/>
        </p:nvSpPr>
        <p:spPr>
          <a:xfrm>
            <a:off x="4495807" y="3016337"/>
            <a:ext cx="3486108" cy="8019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sp>
        <p:nvSpPr>
          <p:cNvPr id="8" name="Oval 7">
            <a:extLst>
              <a:ext uri="{FF2B5EF4-FFF2-40B4-BE49-F238E27FC236}">
                <a16:creationId xmlns:a16="http://schemas.microsoft.com/office/drawing/2014/main" id="{9BDBE824-BB69-AA9A-7031-83B35BB855C9}"/>
              </a:ext>
              <a:ext uri="{C183D7F6-B498-43B3-948B-1728B52AA6E4}">
                <adec:decorative xmlns:adec="http://schemas.microsoft.com/office/drawing/2017/decorative" val="1"/>
              </a:ext>
            </a:extLst>
          </p:cNvPr>
          <p:cNvSpPr/>
          <p:nvPr/>
        </p:nvSpPr>
        <p:spPr>
          <a:xfrm>
            <a:off x="4589243" y="4131691"/>
            <a:ext cx="3486108" cy="8019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cxnSp>
        <p:nvCxnSpPr>
          <p:cNvPr id="10" name="Straight Arrow Connector 9">
            <a:extLst>
              <a:ext uri="{FF2B5EF4-FFF2-40B4-BE49-F238E27FC236}">
                <a16:creationId xmlns:a16="http://schemas.microsoft.com/office/drawing/2014/main" id="{3206F0AD-61E5-B6EA-FAF4-3061F324A0CE}"/>
              </a:ext>
              <a:ext uri="{C183D7F6-B498-43B3-948B-1728B52AA6E4}">
                <adec:decorative xmlns:adec="http://schemas.microsoft.com/office/drawing/2017/decorative" val="1"/>
              </a:ext>
            </a:extLst>
          </p:cNvPr>
          <p:cNvCxnSpPr/>
          <p:nvPr/>
        </p:nvCxnSpPr>
        <p:spPr>
          <a:xfrm flipH="1" flipV="1">
            <a:off x="8460194" y="943017"/>
            <a:ext cx="1303699" cy="12931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1" name="Content Placeholder 4">
            <a:extLst>
              <a:ext uri="{FF2B5EF4-FFF2-40B4-BE49-F238E27FC236}">
                <a16:creationId xmlns:a16="http://schemas.microsoft.com/office/drawing/2014/main" id="{86071E48-ED5E-B84C-365C-9EA6502FA5EE}"/>
              </a:ext>
              <a:ext uri="{C183D7F6-B498-43B3-948B-1728B52AA6E4}">
                <adec:decorative xmlns:adec="http://schemas.microsoft.com/office/drawing/2017/decorative" val="1"/>
              </a:ext>
            </a:extLst>
          </p:cNvPr>
          <p:cNvPicPr>
            <a:picLocks noGrp="1" noChangeAspect="1"/>
          </p:cNvPicPr>
          <p:nvPr>
            <p:ph idx="1"/>
          </p:nvPr>
        </p:nvPicPr>
        <p:blipFill>
          <a:blip r:embed="rId4">
            <a:lum bright="70000" contrast="-70000"/>
            <a:extLst>
              <a:ext uri="{28A0092B-C50C-407E-A947-70E740481C1C}">
                <a14:useLocalDpi xmlns:a14="http://schemas.microsoft.com/office/drawing/2010/main" val="0"/>
              </a:ext>
            </a:extLst>
          </a:blip>
          <a:stretch>
            <a:fillRect/>
          </a:stretch>
        </p:blipFill>
        <p:spPr>
          <a:xfrm>
            <a:off x="2076111" y="5005413"/>
            <a:ext cx="1743075" cy="1743075"/>
          </a:xfrm>
        </p:spPr>
      </p:pic>
      <p:sp>
        <p:nvSpPr>
          <p:cNvPr id="12" name="TextBox 11">
            <a:extLst>
              <a:ext uri="{FF2B5EF4-FFF2-40B4-BE49-F238E27FC236}">
                <a16:creationId xmlns:a16="http://schemas.microsoft.com/office/drawing/2014/main" id="{19FD076D-0D69-752B-710E-62086D090B1D}"/>
              </a:ext>
            </a:extLst>
          </p:cNvPr>
          <p:cNvSpPr txBox="1"/>
          <p:nvPr/>
        </p:nvSpPr>
        <p:spPr>
          <a:xfrm>
            <a:off x="208911" y="3807838"/>
            <a:ext cx="2963235" cy="923330"/>
          </a:xfrm>
          <a:prstGeom prst="rect">
            <a:avLst/>
          </a:prstGeom>
          <a:noFill/>
        </p:spPr>
        <p:txBody>
          <a:bodyPr wrap="square" rtlCol="0">
            <a:spAutoFit/>
          </a:bodyPr>
          <a:lstStyle/>
          <a:p>
            <a:r>
              <a:rPr lang="pt-BR" sz="1800" dirty="0">
                <a:solidFill>
                  <a:schemeClr val="bg1"/>
                </a:solidFill>
              </a:rPr>
              <a:t>Bāze: visi respondenti, 2024, n=304; 2020, n=538; 2014, n=266</a:t>
            </a:r>
            <a:endParaRPr lang="lv-LV" dirty="0"/>
          </a:p>
        </p:txBody>
      </p:sp>
      <p:sp>
        <p:nvSpPr>
          <p:cNvPr id="13" name="Footer Placeholder 12">
            <a:extLst>
              <a:ext uri="{FF2B5EF4-FFF2-40B4-BE49-F238E27FC236}">
                <a16:creationId xmlns:a16="http://schemas.microsoft.com/office/drawing/2014/main" id="{B548D149-C1C8-6663-7B1E-290F2695B435}"/>
              </a:ext>
            </a:extLst>
          </p:cNvPr>
          <p:cNvSpPr>
            <a:spLocks noGrp="1"/>
          </p:cNvSpPr>
          <p:nvPr>
            <p:ph type="ftr" sz="quarter" idx="11"/>
          </p:nvPr>
        </p:nvSpPr>
        <p:spPr/>
        <p:txBody>
          <a:bodyPr/>
          <a:lstStyle/>
          <a:p>
            <a:endParaRPr lang="lv-LV"/>
          </a:p>
        </p:txBody>
      </p:sp>
      <p:sp>
        <p:nvSpPr>
          <p:cNvPr id="14" name="Slide Number Placeholder 13">
            <a:extLst>
              <a:ext uri="{FF2B5EF4-FFF2-40B4-BE49-F238E27FC236}">
                <a16:creationId xmlns:a16="http://schemas.microsoft.com/office/drawing/2014/main" id="{72CBC4D0-4127-4AD4-B2A6-72011BA942E3}"/>
              </a:ext>
            </a:extLst>
          </p:cNvPr>
          <p:cNvSpPr>
            <a:spLocks noGrp="1"/>
          </p:cNvSpPr>
          <p:nvPr>
            <p:ph type="sldNum" sz="quarter" idx="12"/>
          </p:nvPr>
        </p:nvSpPr>
        <p:spPr/>
        <p:txBody>
          <a:bodyPr/>
          <a:lstStyle/>
          <a:p>
            <a:fld id="{8C88DC42-0A15-4210-B495-54432697651F}" type="slidenum">
              <a:rPr lang="lv-LV" smtClean="0"/>
              <a:t>8</a:t>
            </a:fld>
            <a:endParaRPr lang="lv-LV"/>
          </a:p>
        </p:txBody>
      </p:sp>
    </p:spTree>
    <p:extLst>
      <p:ext uri="{BB962C8B-B14F-4D97-AF65-F5344CB8AC3E}">
        <p14:creationId xmlns:p14="http://schemas.microsoft.com/office/powerpoint/2010/main" val="4552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p:cNvSpPr txBox="1">
            <a:spLocks noGrp="1"/>
          </p:cNvSpPr>
          <p:nvPr>
            <p:ph type="title" idx="4294967295"/>
          </p:nvPr>
        </p:nvSpPr>
        <p:spPr>
          <a:xfrm>
            <a:off x="466722" y="286173"/>
            <a:ext cx="3025303" cy="45150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Ko </a:t>
            </a:r>
            <a:r>
              <a:rPr kumimoji="0" lang="en-US" sz="2800" b="0" i="0" u="none" strike="noStrike" kern="1200" cap="none" spc="0" normalizeH="0" baseline="0" noProof="0" dirty="0" err="1">
                <a:ln>
                  <a:noFill/>
                </a:ln>
                <a:solidFill>
                  <a:schemeClr val="bg1"/>
                </a:solidFill>
                <a:effectLst/>
                <a:uLnTx/>
                <a:uFillTx/>
                <a:latin typeface="+mn-lt"/>
                <a:ea typeface="+mn-ea"/>
                <a:cs typeface="+mn-cs"/>
              </a:rPr>
              <a:t>Jūs</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personīgi</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Jūsu</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pārstāvētā</a:t>
            </a:r>
            <a:r>
              <a:rPr kumimoji="0" lang="en-US" sz="2800" b="0" i="0" u="none" strike="noStrike" kern="1200" cap="none" spc="0" normalizeH="0" baseline="0" noProof="0" dirty="0">
                <a:ln>
                  <a:noFill/>
                </a:ln>
                <a:solidFill>
                  <a:schemeClr val="bg1"/>
                </a:solidFill>
                <a:effectLst/>
                <a:uLnTx/>
                <a:uFillTx/>
                <a:latin typeface="+mn-lt"/>
                <a:ea typeface="+mn-ea"/>
                <a:cs typeface="+mn-cs"/>
              </a:rPr>
              <a:t> persona </a:t>
            </a:r>
            <a:r>
              <a:rPr kumimoji="0" lang="en-US" sz="2800" b="0" i="0" u="none" strike="noStrike" kern="1200" cap="none" spc="0" normalizeH="0" baseline="0" noProof="0" dirty="0" err="1">
                <a:ln>
                  <a:noFill/>
                </a:ln>
                <a:solidFill>
                  <a:schemeClr val="bg1"/>
                </a:solidFill>
                <a:effectLst/>
                <a:uLnTx/>
                <a:uFillTx/>
                <a:latin typeface="+mn-lt"/>
                <a:ea typeface="+mn-ea"/>
                <a:cs typeface="+mn-cs"/>
              </a:rPr>
              <a:t>esat</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darījis</a:t>
            </a:r>
            <a:r>
              <a:rPr kumimoji="0" lang="en-US" sz="2800" b="0" i="0" u="none" strike="noStrike" kern="1200" cap="none" spc="0" normalizeH="0" baseline="0" noProof="0" dirty="0">
                <a:ln>
                  <a:noFill/>
                </a:ln>
                <a:solidFill>
                  <a:schemeClr val="bg1"/>
                </a:solidFill>
                <a:effectLst/>
                <a:uLnTx/>
                <a:uFillTx/>
                <a:latin typeface="+mn-lt"/>
                <a:ea typeface="+mn-ea"/>
                <a:cs typeface="+mn-cs"/>
              </a:rPr>
              <a:t>/-</a:t>
            </a:r>
            <a:r>
              <a:rPr kumimoji="0" lang="en-US" sz="2800" b="0" i="0" u="none" strike="noStrike" kern="1200" cap="none" spc="0" normalizeH="0" baseline="0" noProof="0" dirty="0" err="1">
                <a:ln>
                  <a:noFill/>
                </a:ln>
                <a:solidFill>
                  <a:schemeClr val="bg1"/>
                </a:solidFill>
                <a:effectLst/>
                <a:uLnTx/>
                <a:uFillTx/>
                <a:latin typeface="+mn-lt"/>
                <a:ea typeface="+mn-ea"/>
                <a:cs typeface="+mn-cs"/>
              </a:rPr>
              <a:t>usi</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vai</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būtu</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gatavi</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darīt</a:t>
            </a:r>
            <a:r>
              <a:rPr kumimoji="0" lang="en-US" sz="2800" b="0" i="0" u="none" strike="noStrike" kern="1200" cap="none" spc="0" normalizeH="0" baseline="0" noProof="0" dirty="0">
                <a:ln>
                  <a:noFill/>
                </a:ln>
                <a:solidFill>
                  <a:schemeClr val="bg1"/>
                </a:solidFill>
                <a:effectLst/>
                <a:uLnTx/>
                <a:uFillTx/>
                <a:latin typeface="+mn-lt"/>
                <a:ea typeface="+mn-ea"/>
                <a:cs typeface="+mn-cs"/>
              </a:rPr>
              <a:t>, lai </a:t>
            </a:r>
            <a:r>
              <a:rPr kumimoji="0" lang="en-US" sz="2800" b="0" i="0" u="none" strike="noStrike" kern="1200" cap="none" spc="0" normalizeH="0" baseline="0" noProof="0" dirty="0" err="1">
                <a:ln>
                  <a:noFill/>
                </a:ln>
                <a:solidFill>
                  <a:schemeClr val="bg1"/>
                </a:solidFill>
                <a:effectLst/>
                <a:uLnTx/>
                <a:uFillTx/>
                <a:latin typeface="+mn-lt"/>
                <a:ea typeface="+mn-ea"/>
                <a:cs typeface="+mn-cs"/>
              </a:rPr>
              <a:t>palīdzētu</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cilvēkiem</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ar</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invaliditāti</a:t>
            </a:r>
            <a:r>
              <a:rPr kumimoji="0" lang="en-US" sz="2800" b="0" i="0" u="none" strike="noStrike" kern="1200" cap="none" spc="0" normalizeH="0" baseline="0" noProof="0" dirty="0">
                <a:ln>
                  <a:noFill/>
                </a:ln>
                <a:solidFill>
                  <a:schemeClr val="bg1"/>
                </a:solidFill>
                <a:effectLst/>
                <a:uLnTx/>
                <a:uFillTx/>
                <a:latin typeface="+mn-lt"/>
                <a:ea typeface="+mn-ea"/>
                <a:cs typeface="+mn-cs"/>
              </a:rPr>
              <a:t>?</a:t>
            </a:r>
            <a:endParaRPr kumimoji="0" lang="lv-LV"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6"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5589765"/>
              </p:ext>
            </p:extLst>
          </p:nvPr>
        </p:nvGraphicFramePr>
        <p:xfrm>
          <a:off x="4134810" y="473654"/>
          <a:ext cx="7590468" cy="5922571"/>
        </p:xfrm>
        <a:graphic>
          <a:graphicData uri="http://schemas.openxmlformats.org/drawingml/2006/chart">
            <c:chart xmlns:c="http://schemas.openxmlformats.org/drawingml/2006/chart" xmlns:r="http://schemas.openxmlformats.org/officeDocument/2006/relationships" r:id="rId2"/>
          </a:graphicData>
        </a:graphic>
      </p:graphicFrame>
      <p:sp>
        <p:nvSpPr>
          <p:cNvPr id="3" name="Arrow: Down 2">
            <a:extLst>
              <a:ext uri="{FF2B5EF4-FFF2-40B4-BE49-F238E27FC236}">
                <a16:creationId xmlns:a16="http://schemas.microsoft.com/office/drawing/2014/main" id="{DD9370CD-0BA0-A875-C3D9-EDA530F270B2}"/>
              </a:ext>
              <a:ext uri="{C183D7F6-B498-43B3-948B-1728B52AA6E4}">
                <adec:decorative xmlns:adec="http://schemas.microsoft.com/office/drawing/2017/decorative" val="1"/>
              </a:ext>
            </a:extLst>
          </p:cNvPr>
          <p:cNvSpPr/>
          <p:nvPr/>
        </p:nvSpPr>
        <p:spPr>
          <a:xfrm rot="1120688">
            <a:off x="7493806" y="1087539"/>
            <a:ext cx="522376" cy="29136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a:extLst>
              <a:ext uri="{FF2B5EF4-FFF2-40B4-BE49-F238E27FC236}">
                <a16:creationId xmlns:a16="http://schemas.microsoft.com/office/drawing/2014/main" id="{5E74EED5-6134-83FA-FE53-CA39803604BE}"/>
              </a:ext>
              <a:ext uri="{C183D7F6-B498-43B3-948B-1728B52AA6E4}">
                <adec:decorative xmlns:adec="http://schemas.microsoft.com/office/drawing/2017/decorative" val="1"/>
              </a:ext>
            </a:extLst>
          </p:cNvPr>
          <p:cNvSpPr/>
          <p:nvPr/>
        </p:nvSpPr>
        <p:spPr>
          <a:xfrm>
            <a:off x="4783963" y="4801184"/>
            <a:ext cx="3486108" cy="8019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sp>
        <p:nvSpPr>
          <p:cNvPr id="14" name="TextBox 13">
            <a:extLst>
              <a:ext uri="{FF2B5EF4-FFF2-40B4-BE49-F238E27FC236}">
                <a16:creationId xmlns:a16="http://schemas.microsoft.com/office/drawing/2014/main" id="{F6768B79-4B43-1CA0-EDCD-9EAE5A999812}"/>
              </a:ext>
            </a:extLst>
          </p:cNvPr>
          <p:cNvSpPr txBox="1"/>
          <p:nvPr/>
        </p:nvSpPr>
        <p:spPr>
          <a:xfrm>
            <a:off x="569167" y="4801184"/>
            <a:ext cx="3247053" cy="1908215"/>
          </a:xfrm>
          <a:prstGeom prst="rect">
            <a:avLst/>
          </a:prstGeom>
          <a:noFill/>
        </p:spPr>
        <p:txBody>
          <a:bodyPr wrap="square" rtlCol="0">
            <a:spAutoFit/>
          </a:bodyPr>
          <a:lstStyle/>
          <a:p>
            <a:pPr marL="0">
              <a:spcBef>
                <a:spcPts val="0"/>
              </a:spcBef>
              <a:spcAft>
                <a:spcPts val="600"/>
              </a:spcAft>
            </a:pPr>
            <a:r>
              <a:rPr lang="en-US" sz="1800" dirty="0" err="1">
                <a:solidFill>
                  <a:schemeClr val="bg1"/>
                </a:solidFill>
              </a:rPr>
              <a:t>Vairākatbilžu</a:t>
            </a:r>
            <a:r>
              <a:rPr lang="en-US" sz="1800" dirty="0">
                <a:solidFill>
                  <a:schemeClr val="bg1"/>
                </a:solidFill>
              </a:rPr>
              <a:t> </a:t>
            </a:r>
            <a:r>
              <a:rPr lang="en-US" sz="1800" dirty="0" err="1">
                <a:solidFill>
                  <a:schemeClr val="bg1"/>
                </a:solidFill>
              </a:rPr>
              <a:t>jautājums</a:t>
            </a:r>
            <a:r>
              <a:rPr lang="en-US" sz="1800" dirty="0">
                <a:solidFill>
                  <a:schemeClr val="bg1"/>
                </a:solidFill>
              </a:rPr>
              <a:t>, ∑&gt; 100%</a:t>
            </a:r>
          </a:p>
          <a:p>
            <a:pPr marL="0">
              <a:spcBef>
                <a:spcPts val="0"/>
              </a:spcBef>
              <a:spcAft>
                <a:spcPts val="600"/>
              </a:spcAft>
            </a:pPr>
            <a:r>
              <a:rPr lang="en-US" sz="1800" dirty="0" err="1">
                <a:solidFill>
                  <a:schemeClr val="bg1"/>
                </a:solidFill>
              </a:rPr>
              <a:t>Bāze</a:t>
            </a:r>
            <a:r>
              <a:rPr lang="en-US" sz="1800" dirty="0">
                <a:solidFill>
                  <a:schemeClr val="bg1"/>
                </a:solidFill>
              </a:rPr>
              <a:t>: </a:t>
            </a:r>
            <a:r>
              <a:rPr lang="en-US" sz="1800" dirty="0" err="1">
                <a:solidFill>
                  <a:schemeClr val="bg1"/>
                </a:solidFill>
              </a:rPr>
              <a:t>visi</a:t>
            </a:r>
            <a:r>
              <a:rPr lang="en-US" sz="1800" dirty="0">
                <a:solidFill>
                  <a:schemeClr val="bg1"/>
                </a:solidFill>
              </a:rPr>
              <a:t> </a:t>
            </a:r>
            <a:r>
              <a:rPr lang="en-US" sz="1800" dirty="0" err="1">
                <a:solidFill>
                  <a:schemeClr val="bg1"/>
                </a:solidFill>
              </a:rPr>
              <a:t>respondenti</a:t>
            </a:r>
            <a:r>
              <a:rPr lang="en-US" sz="1800" dirty="0">
                <a:solidFill>
                  <a:schemeClr val="bg1"/>
                </a:solidFill>
              </a:rPr>
              <a:t>, 2024, n=304; 2020, n=538; 2014, n=266</a:t>
            </a:r>
          </a:p>
          <a:p>
            <a:endParaRPr lang="lv-LV" dirty="0"/>
          </a:p>
        </p:txBody>
      </p:sp>
      <p:sp>
        <p:nvSpPr>
          <p:cNvPr id="16" name="Footer Placeholder 15">
            <a:extLst>
              <a:ext uri="{FF2B5EF4-FFF2-40B4-BE49-F238E27FC236}">
                <a16:creationId xmlns:a16="http://schemas.microsoft.com/office/drawing/2014/main" id="{2B663F30-4BBF-53D8-D6D3-741875FDEC2D}"/>
              </a:ext>
            </a:extLst>
          </p:cNvPr>
          <p:cNvSpPr>
            <a:spLocks noGrp="1"/>
          </p:cNvSpPr>
          <p:nvPr>
            <p:ph type="ftr" sz="quarter" idx="11"/>
          </p:nvPr>
        </p:nvSpPr>
        <p:spPr/>
        <p:txBody>
          <a:bodyPr/>
          <a:lstStyle/>
          <a:p>
            <a:endParaRPr lang="lv-LV"/>
          </a:p>
        </p:txBody>
      </p:sp>
      <p:sp>
        <p:nvSpPr>
          <p:cNvPr id="18" name="Slide Number Placeholder 17">
            <a:extLst>
              <a:ext uri="{FF2B5EF4-FFF2-40B4-BE49-F238E27FC236}">
                <a16:creationId xmlns:a16="http://schemas.microsoft.com/office/drawing/2014/main" id="{982BE3C4-74F2-74AC-D6CE-2B0A5B25867F}"/>
              </a:ext>
            </a:extLst>
          </p:cNvPr>
          <p:cNvSpPr>
            <a:spLocks noGrp="1"/>
          </p:cNvSpPr>
          <p:nvPr>
            <p:ph type="sldNum" sz="quarter" idx="12"/>
          </p:nvPr>
        </p:nvSpPr>
        <p:spPr/>
        <p:txBody>
          <a:bodyPr/>
          <a:lstStyle/>
          <a:p>
            <a:fld id="{8C88DC42-0A15-4210-B495-54432697651F}" type="slidenum">
              <a:rPr lang="lv-LV" smtClean="0"/>
              <a:t>9</a:t>
            </a:fld>
            <a:endParaRPr lang="lv-LV"/>
          </a:p>
        </p:txBody>
      </p:sp>
    </p:spTree>
    <p:extLst>
      <p:ext uri="{BB962C8B-B14F-4D97-AF65-F5344CB8AC3E}">
        <p14:creationId xmlns:p14="http://schemas.microsoft.com/office/powerpoint/2010/main" val="167635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31656</TotalTime>
  <Words>1246</Words>
  <Application>Microsoft Office PowerPoint</Application>
  <PresentationFormat>Widescreen</PresentationFormat>
  <Paragraphs>124</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Personu ar invaliditāti tiesības Latvijā.   Personu ar invaliditāti viedoklis/ sabiedrības viedoklis. </vt:lpstr>
      <vt:lpstr>Aptaujas</vt:lpstr>
      <vt:lpstr>Aptauja</vt:lpstr>
      <vt:lpstr>Kā ir mainījusies Jūsu dzīves kvalitāte, salīdzinot ar situāciju pirms pieciem gadiem (2019.gadā)?   </vt:lpstr>
      <vt:lpstr>Sabiedrības attieksme pret personām ar invaliditāti (%)</vt:lpstr>
      <vt:lpstr>Lūdzu, novērtējiet, kā ir mainījusies Jūsu/ Jūsu pārstāvētās personas situācija šajās veselības un sociālo pakalpojumu jomās, salīdzinot ar to, kāda tā bija pirms pieciem gadiem (2019.gadā)?  </vt:lpstr>
      <vt:lpstr>Lūdzu, novērtējiet, kā ir mainījusies Jūsu/ Jūsu pārstāvētās personas situācija šajās sabiedrības dzīves jomās, salīdzinot ar to, kāda tā bija pirms pieciem gadiem (2019.gadā)? </vt:lpstr>
      <vt:lpstr>Lūdzu, novērtējiet, kā ir mainījusies Jūsu/ Jūsu pārstāvētās personas situācija šajās vides pieejamības jomās, salīdzinot ar to, kāda tā bija pirms pieciem gadiem (2019.gadā)? </vt:lpstr>
      <vt:lpstr>Ko Jūs personīgi/ Jūsu pārstāvētā persona esat darījis/-usi vai būtu gatavi darīt, lai palīdzētu cilvēkiem ar invaliditāti?  </vt:lpstr>
      <vt:lpstr>Kādi ir iemesli, kāpēc Jūs nepiedalāties sociālajās aktivitātēs?   </vt:lpstr>
      <vt:lpstr>Būtiskākais līdz šim:</vt:lpstr>
      <vt:lpstr>Sabiedrības aptauja</vt:lpstr>
      <vt:lpstr>Cik lielā mērā, Jūsuprāt, cilvēkiem ar dažāda veida invaliditāti vajadzētu piedalīties sabiedrības dzīvē?</vt:lpstr>
      <vt:lpstr>Vai, Jūsuprāt, cilvēkiem ar dažāda veida invaliditāti vajadzētu radīt bērnus, ja šie cilvēki to vēlas?</vt:lpstr>
      <vt:lpstr>Vai, Jūsuprāt, bērniem ar invaliditāti būtu jāmācās kopā ar bērniem bez invaliditātes, tai skaitā ar Jūsu bērniem? </vt:lpstr>
      <vt:lpstr>Lūdzu, norādiet trīs, Jūsuprāt, jomas, kurās valsts un pašvaldību iestādes līdz šim ir sniegušas vislielāko atbalstu, domājot par bērniem un pieaugušajiem ar invaliditāti?</vt:lpstr>
      <vt:lpstr>Lūdzu, norādiet trīs, Jūsuprāt, svarīgākās jomas, par kurām valsts un pašvaldību iestādēm būtu jārūpējas VAIRĀK, domājot par bērniem un pieaugušajiem ar invaliditāti?</vt:lpstr>
      <vt:lpstr>Būtiskākais līdz  šim:</vt:lpstr>
      <vt:lpstr>  Paldies!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Dace Cālīte</dc:creator>
  <cp:lastModifiedBy>Dace Cālīte</cp:lastModifiedBy>
  <cp:revision>19</cp:revision>
  <dcterms:created xsi:type="dcterms:W3CDTF">2024-10-11T12:20:02Z</dcterms:created>
  <dcterms:modified xsi:type="dcterms:W3CDTF">2025-05-27T06:19:37Z</dcterms:modified>
</cp:coreProperties>
</file>