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9.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12.xml" ContentType="application/vnd.openxmlformats-officedocument.presentationml.notesSlide+xml"/>
  <Override PartName="/ppt/charts/chart10.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21"/>
  </p:notesMasterIdLst>
  <p:sldIdLst>
    <p:sldId id="446" r:id="rId2"/>
    <p:sldId id="435" r:id="rId3"/>
    <p:sldId id="436" r:id="rId4"/>
    <p:sldId id="498" r:id="rId5"/>
    <p:sldId id="265" r:id="rId6"/>
    <p:sldId id="411" r:id="rId7"/>
    <p:sldId id="414" r:id="rId8"/>
    <p:sldId id="416" r:id="rId9"/>
    <p:sldId id="351" r:id="rId10"/>
    <p:sldId id="357" r:id="rId11"/>
    <p:sldId id="443" r:id="rId12"/>
    <p:sldId id="442" r:id="rId13"/>
    <p:sldId id="467" r:id="rId14"/>
    <p:sldId id="469" r:id="rId15"/>
    <p:sldId id="473" r:id="rId16"/>
    <p:sldId id="479" r:id="rId17"/>
    <p:sldId id="480" r:id="rId18"/>
    <p:sldId id="445" r:id="rId19"/>
    <p:sldId id="484" r:id="rId2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26" autoAdjust="0"/>
    <p:restoredTop sz="94660"/>
  </p:normalViewPr>
  <p:slideViewPr>
    <p:cSldViewPr snapToGrid="0">
      <p:cViewPr varScale="1">
        <p:scale>
          <a:sx n="102" d="100"/>
          <a:sy n="102" d="100"/>
        </p:scale>
        <p:origin x="29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grozs\Kopigais\DNN\2024_petijumi\Invaliditates_lielais_SKDS_RAIT\Sabiedribas_aptauja_SKDS\2024\GALA_ZINOJUMS\Ties&#299;bsargs_grafiki_052024.xlsx" TargetMode="External"/><Relationship Id="rId1" Type="http://schemas.openxmlformats.org/officeDocument/2006/relationships/themeOverride" Target="../theme/themeOverrid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grozs\Kopigais\DNN\2024_petijumi\Invaliditates_lielais_SKDS_RAIT\Sabiedribas_aptauja_SKDS\2024\GALA_ZINOJUMS\Ties&#299;bsargs_grafiki_052024.xlsx" TargetMode="External"/><Relationship Id="rId1" Type="http://schemas.openxmlformats.org/officeDocument/2006/relationships/themeOverride" Target="../theme/themeOverride1.xml"/></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grozs\Kopigais\DNN\2024_petijumi\Invaliditates_lielais_SKDS_RAIT\Sabiedribas_aptauja_SKDS\2024\GALA_ZINOJUMS\Ties&#299;bsargs_grafiki_052024.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049859483030464"/>
          <c:y val="0.44087966712602006"/>
          <c:w val="0.85950140516969531"/>
          <c:h val="0.54908882867781761"/>
        </c:manualLayout>
      </c:layout>
      <c:barChart>
        <c:barDir val="bar"/>
        <c:grouping val="stacked"/>
        <c:varyColors val="0"/>
        <c:ser>
          <c:idx val="0"/>
          <c:order val="0"/>
          <c:tx>
            <c:strRef>
              <c:f>Sheet1!$B$1</c:f>
              <c:strCache>
                <c:ptCount val="1"/>
                <c:pt idx="0">
                  <c:v>Būtiski uzlabojusies</c:v>
                </c:pt>
              </c:strCache>
            </c:strRef>
          </c:tx>
          <c:spPr>
            <a:solidFill>
              <a:schemeClr val="accent1"/>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c:f>
              <c:numCache>
                <c:formatCode>General</c:formatCode>
                <c:ptCount val="3"/>
                <c:pt idx="0">
                  <c:v>2024</c:v>
                </c:pt>
                <c:pt idx="1">
                  <c:v>2020</c:v>
                </c:pt>
                <c:pt idx="2">
                  <c:v>2014</c:v>
                </c:pt>
              </c:numCache>
            </c:numRef>
          </c:cat>
          <c:val>
            <c:numRef>
              <c:f>Sheet1!$B$2:$B$4</c:f>
              <c:numCache>
                <c:formatCode>General</c:formatCode>
                <c:ptCount val="3"/>
                <c:pt idx="0" formatCode="0">
                  <c:v>6.5789473684210522</c:v>
                </c:pt>
                <c:pt idx="1">
                  <c:v>5</c:v>
                </c:pt>
                <c:pt idx="2">
                  <c:v>6</c:v>
                </c:pt>
              </c:numCache>
            </c:numRef>
          </c:val>
          <c:extLst>
            <c:ext xmlns:c16="http://schemas.microsoft.com/office/drawing/2014/chart" uri="{C3380CC4-5D6E-409C-BE32-E72D297353CC}">
              <c16:uniqueId val="{00000000-C699-47F9-A6CF-C40E0D3002CB}"/>
            </c:ext>
          </c:extLst>
        </c:ser>
        <c:ser>
          <c:idx val="1"/>
          <c:order val="1"/>
          <c:tx>
            <c:strRef>
              <c:f>Sheet1!$C$1</c:f>
              <c:strCache>
                <c:ptCount val="1"/>
                <c:pt idx="0">
                  <c:v>Nedaudz uzlabojusies</c:v>
                </c:pt>
              </c:strCache>
            </c:strRef>
          </c:tx>
          <c:spPr>
            <a:solidFill>
              <a:schemeClr val="accent1">
                <a:lumMod val="25000"/>
                <a:lumOff val="75000"/>
              </a:schemeClr>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c:f>
              <c:numCache>
                <c:formatCode>General</c:formatCode>
                <c:ptCount val="3"/>
                <c:pt idx="0">
                  <c:v>2024</c:v>
                </c:pt>
                <c:pt idx="1">
                  <c:v>2020</c:v>
                </c:pt>
                <c:pt idx="2">
                  <c:v>2014</c:v>
                </c:pt>
              </c:numCache>
            </c:numRef>
          </c:cat>
          <c:val>
            <c:numRef>
              <c:f>Sheet1!$C$2:$C$4</c:f>
              <c:numCache>
                <c:formatCode>General</c:formatCode>
                <c:ptCount val="3"/>
                <c:pt idx="0" formatCode="0">
                  <c:v>25</c:v>
                </c:pt>
                <c:pt idx="1">
                  <c:v>28</c:v>
                </c:pt>
                <c:pt idx="2">
                  <c:v>27</c:v>
                </c:pt>
              </c:numCache>
            </c:numRef>
          </c:val>
          <c:extLst>
            <c:ext xmlns:c16="http://schemas.microsoft.com/office/drawing/2014/chart" uri="{C3380CC4-5D6E-409C-BE32-E72D297353CC}">
              <c16:uniqueId val="{00000001-C699-47F9-A6CF-C40E0D3002CB}"/>
            </c:ext>
          </c:extLst>
        </c:ser>
        <c:ser>
          <c:idx val="2"/>
          <c:order val="2"/>
          <c:tx>
            <c:strRef>
              <c:f>Sheet1!$D$1</c:f>
              <c:strCache>
                <c:ptCount val="1"/>
                <c:pt idx="0">
                  <c:v>Nav mainījusies</c:v>
                </c:pt>
              </c:strCache>
            </c:strRef>
          </c:tx>
          <c:spPr>
            <a:solidFill>
              <a:srgbClr val="5ECA94"/>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2024</c:v>
                </c:pt>
                <c:pt idx="1">
                  <c:v>2020</c:v>
                </c:pt>
                <c:pt idx="2">
                  <c:v>2014</c:v>
                </c:pt>
              </c:numCache>
            </c:numRef>
          </c:cat>
          <c:val>
            <c:numRef>
              <c:f>Sheet1!$D$2:$D$4</c:f>
              <c:numCache>
                <c:formatCode>General</c:formatCode>
                <c:ptCount val="3"/>
                <c:pt idx="0" formatCode="0">
                  <c:v>25.986842105263158</c:v>
                </c:pt>
                <c:pt idx="1">
                  <c:v>33</c:v>
                </c:pt>
                <c:pt idx="2">
                  <c:v>28</c:v>
                </c:pt>
              </c:numCache>
            </c:numRef>
          </c:val>
          <c:extLst>
            <c:ext xmlns:c16="http://schemas.microsoft.com/office/drawing/2014/chart" uri="{C3380CC4-5D6E-409C-BE32-E72D297353CC}">
              <c16:uniqueId val="{00000002-C699-47F9-A6CF-C40E0D3002CB}"/>
            </c:ext>
          </c:extLst>
        </c:ser>
        <c:ser>
          <c:idx val="3"/>
          <c:order val="3"/>
          <c:tx>
            <c:strRef>
              <c:f>Sheet1!$E$1</c:f>
              <c:strCache>
                <c:ptCount val="1"/>
                <c:pt idx="0">
                  <c:v>Nedaudz pasliktinājusies</c:v>
                </c:pt>
              </c:strCache>
            </c:strRef>
          </c:tx>
          <c:spPr>
            <a:solidFill>
              <a:schemeClr val="accent4"/>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c:f>
              <c:numCache>
                <c:formatCode>General</c:formatCode>
                <c:ptCount val="3"/>
                <c:pt idx="0">
                  <c:v>2024</c:v>
                </c:pt>
                <c:pt idx="1">
                  <c:v>2020</c:v>
                </c:pt>
                <c:pt idx="2">
                  <c:v>2014</c:v>
                </c:pt>
              </c:numCache>
            </c:numRef>
          </c:cat>
          <c:val>
            <c:numRef>
              <c:f>Sheet1!$E$2:$E$4</c:f>
              <c:numCache>
                <c:formatCode>General</c:formatCode>
                <c:ptCount val="3"/>
                <c:pt idx="0" formatCode="0">
                  <c:v>15.460526315789474</c:v>
                </c:pt>
                <c:pt idx="1">
                  <c:v>12</c:v>
                </c:pt>
                <c:pt idx="2">
                  <c:v>18</c:v>
                </c:pt>
              </c:numCache>
            </c:numRef>
          </c:val>
          <c:extLst>
            <c:ext xmlns:c16="http://schemas.microsoft.com/office/drawing/2014/chart" uri="{C3380CC4-5D6E-409C-BE32-E72D297353CC}">
              <c16:uniqueId val="{00000003-C699-47F9-A6CF-C40E0D3002CB}"/>
            </c:ext>
          </c:extLst>
        </c:ser>
        <c:ser>
          <c:idx val="4"/>
          <c:order val="4"/>
          <c:tx>
            <c:strRef>
              <c:f>Sheet1!$F$1</c:f>
              <c:strCache>
                <c:ptCount val="1"/>
                <c:pt idx="0">
                  <c:v>Būtiski pasliktinājusies</c:v>
                </c:pt>
              </c:strCache>
            </c:strRef>
          </c:tx>
          <c:spPr>
            <a:solidFill>
              <a:schemeClr val="accent5"/>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c:f>
              <c:numCache>
                <c:formatCode>General</c:formatCode>
                <c:ptCount val="3"/>
                <c:pt idx="0">
                  <c:v>2024</c:v>
                </c:pt>
                <c:pt idx="1">
                  <c:v>2020</c:v>
                </c:pt>
                <c:pt idx="2">
                  <c:v>2014</c:v>
                </c:pt>
              </c:numCache>
            </c:numRef>
          </c:cat>
          <c:val>
            <c:numRef>
              <c:f>Sheet1!$F$2:$F$4</c:f>
              <c:numCache>
                <c:formatCode>General</c:formatCode>
                <c:ptCount val="3"/>
                <c:pt idx="0" formatCode="0">
                  <c:v>23.355263157894736</c:v>
                </c:pt>
                <c:pt idx="1">
                  <c:v>15</c:v>
                </c:pt>
                <c:pt idx="2">
                  <c:v>15</c:v>
                </c:pt>
              </c:numCache>
            </c:numRef>
          </c:val>
          <c:extLst>
            <c:ext xmlns:c16="http://schemas.microsoft.com/office/drawing/2014/chart" uri="{C3380CC4-5D6E-409C-BE32-E72D297353CC}">
              <c16:uniqueId val="{00000004-C699-47F9-A6CF-C40E0D3002CB}"/>
            </c:ext>
          </c:extLst>
        </c:ser>
        <c:ser>
          <c:idx val="5"/>
          <c:order val="5"/>
          <c:tx>
            <c:strRef>
              <c:f>Sheet1!$G$1</c:f>
              <c:strCache>
                <c:ptCount val="1"/>
                <c:pt idx="0">
                  <c:v>Grūti pateikt</c:v>
                </c:pt>
              </c:strCache>
            </c:strRef>
          </c:tx>
          <c:spPr>
            <a:solidFill>
              <a:schemeClr val="bg1">
                <a:lumMod val="75000"/>
              </a:schemeClr>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c:f>
              <c:numCache>
                <c:formatCode>General</c:formatCode>
                <c:ptCount val="3"/>
                <c:pt idx="0">
                  <c:v>2024</c:v>
                </c:pt>
                <c:pt idx="1">
                  <c:v>2020</c:v>
                </c:pt>
                <c:pt idx="2">
                  <c:v>2014</c:v>
                </c:pt>
              </c:numCache>
            </c:numRef>
          </c:cat>
          <c:val>
            <c:numRef>
              <c:f>Sheet1!$G$2:$G$4</c:f>
              <c:numCache>
                <c:formatCode>General</c:formatCode>
                <c:ptCount val="3"/>
                <c:pt idx="0" formatCode="0">
                  <c:v>3.6184210526315792</c:v>
                </c:pt>
                <c:pt idx="1">
                  <c:v>7</c:v>
                </c:pt>
                <c:pt idx="2">
                  <c:v>6</c:v>
                </c:pt>
              </c:numCache>
            </c:numRef>
          </c:val>
          <c:extLst>
            <c:ext xmlns:c16="http://schemas.microsoft.com/office/drawing/2014/chart" uri="{C3380CC4-5D6E-409C-BE32-E72D297353CC}">
              <c16:uniqueId val="{00000005-C699-47F9-A6CF-C40E0D3002CB}"/>
            </c:ext>
          </c:extLst>
        </c:ser>
        <c:dLbls>
          <c:dLblPos val="ctr"/>
          <c:showLegendKey val="0"/>
          <c:showVal val="1"/>
          <c:showCatName val="0"/>
          <c:showSerName val="0"/>
          <c:showPercent val="0"/>
          <c:showBubbleSize val="0"/>
        </c:dLbls>
        <c:gapWidth val="30"/>
        <c:overlap val="100"/>
        <c:axId val="1770842640"/>
        <c:axId val="8668016"/>
      </c:barChart>
      <c:catAx>
        <c:axId val="1770842640"/>
        <c:scaling>
          <c:orientation val="maxMin"/>
        </c:scaling>
        <c:delete val="0"/>
        <c:axPos val="l"/>
        <c:numFmt formatCode="General" sourceLinked="1"/>
        <c:majorTickMark val="out"/>
        <c:minorTickMark val="none"/>
        <c:tickLblPos val="nextTo"/>
        <c:spPr>
          <a:ln/>
        </c:spPr>
        <c:txPr>
          <a:bodyPr/>
          <a:lstStyle/>
          <a:p>
            <a:pPr>
              <a:defRPr sz="1200">
                <a:solidFill>
                  <a:schemeClr val="tx1"/>
                </a:solidFill>
              </a:defRPr>
            </a:pPr>
            <a:endParaRPr lang="lv-LV"/>
          </a:p>
        </c:txPr>
        <c:crossAx val="8668016"/>
        <c:crosses val="autoZero"/>
        <c:auto val="1"/>
        <c:lblAlgn val="ctr"/>
        <c:lblOffset val="100"/>
        <c:noMultiLvlLbl val="0"/>
      </c:catAx>
      <c:valAx>
        <c:axId val="8668016"/>
        <c:scaling>
          <c:orientation val="minMax"/>
          <c:max val="103"/>
          <c:min val="0"/>
        </c:scaling>
        <c:delete val="1"/>
        <c:axPos val="t"/>
        <c:numFmt formatCode="0\%" sourceLinked="0"/>
        <c:majorTickMark val="out"/>
        <c:minorTickMark val="none"/>
        <c:tickLblPos val="nextTo"/>
        <c:crossAx val="1770842640"/>
        <c:crosses val="autoZero"/>
        <c:crossBetween val="between"/>
      </c:valAx>
    </c:plotArea>
    <c:legend>
      <c:legendPos val="r"/>
      <c:layout>
        <c:manualLayout>
          <c:xMode val="edge"/>
          <c:yMode val="edge"/>
          <c:x val="8.4457084682373576E-2"/>
          <c:y val="9.2545428458152043E-2"/>
          <c:w val="0.39250167158292693"/>
          <c:h val="0.3120285791964989"/>
        </c:manualLayout>
      </c:layout>
      <c:overlay val="0"/>
      <c:spPr>
        <a:ln>
          <a:solidFill>
            <a:schemeClr val="bg1"/>
          </a:solidFill>
        </a:ln>
      </c:spPr>
      <c:txPr>
        <a:bodyPr/>
        <a:lstStyle/>
        <a:p>
          <a:pPr>
            <a:defRPr sz="1200">
              <a:solidFill>
                <a:schemeClr val="tx1"/>
              </a:solidFill>
            </a:defRPr>
          </a:pPr>
          <a:endParaRPr lang="lv-LV"/>
        </a:p>
      </c:txPr>
    </c:legend>
    <c:plotVisOnly val="1"/>
    <c:dispBlanksAs val="gap"/>
    <c:showDLblsOverMax val="0"/>
  </c:chart>
  <c:txPr>
    <a:bodyPr/>
    <a:lstStyle/>
    <a:p>
      <a:pPr>
        <a:defRPr sz="1100">
          <a:solidFill>
            <a:schemeClr val="bg1"/>
          </a:solidFill>
        </a:defRPr>
      </a:pPr>
      <a:endParaRPr lang="lv-LV"/>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7376788631286537"/>
          <c:y val="4.3483995597311087E-2"/>
          <c:w val="0.52623211368713474"/>
          <c:h val="0.9120729519929941"/>
        </c:manualLayout>
      </c:layout>
      <c:barChart>
        <c:barDir val="bar"/>
        <c:grouping val="stacked"/>
        <c:varyColors val="0"/>
        <c:ser>
          <c:idx val="0"/>
          <c:order val="0"/>
          <c:tx>
            <c:strRef>
              <c:f>'5_dati'!$C$57</c:f>
              <c:strCache>
                <c:ptCount val="1"/>
                <c:pt idx="0">
                  <c:v>x</c:v>
                </c:pt>
              </c:strCache>
            </c:strRef>
          </c:tx>
          <c:spPr>
            <a:noFill/>
          </c:spPr>
          <c:invertIfNegative val="0"/>
          <c:dLbls>
            <c:delete val="1"/>
          </c:dLbls>
          <c:cat>
            <c:strRef>
              <c:f>'5_dati'!$B$58:$B$80</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'5_dati'!$C$58:$C$80</c:f>
              <c:numCache>
                <c:formatCode>0.0</c:formatCode>
                <c:ptCount val="23"/>
                <c:pt idx="0">
                  <c:v>3.3999999999999986</c:v>
                </c:pt>
                <c:pt idx="1">
                  <c:v>17.100000000000001</c:v>
                </c:pt>
                <c:pt idx="2">
                  <c:v>21.200000000000003</c:v>
                </c:pt>
                <c:pt idx="4">
                  <c:v>12.399999999999999</c:v>
                </c:pt>
                <c:pt idx="5">
                  <c:v>23</c:v>
                </c:pt>
                <c:pt idx="6">
                  <c:v>33.200000000000003</c:v>
                </c:pt>
                <c:pt idx="8">
                  <c:v>22.900000000000006</c:v>
                </c:pt>
                <c:pt idx="9">
                  <c:v>34.300000000000004</c:v>
                </c:pt>
                <c:pt idx="10">
                  <c:v>39.200000000000003</c:v>
                </c:pt>
                <c:pt idx="12">
                  <c:v>23.9</c:v>
                </c:pt>
                <c:pt idx="13">
                  <c:v>36.200000000000003</c:v>
                </c:pt>
                <c:pt idx="14">
                  <c:v>36.200000000000003</c:v>
                </c:pt>
                <c:pt idx="16">
                  <c:v>45.300000000000004</c:v>
                </c:pt>
                <c:pt idx="17">
                  <c:v>56.300000000000004</c:v>
                </c:pt>
                <c:pt idx="18">
                  <c:v>62.2</c:v>
                </c:pt>
                <c:pt idx="20">
                  <c:v>53</c:v>
                </c:pt>
                <c:pt idx="21">
                  <c:v>63.2</c:v>
                </c:pt>
                <c:pt idx="22">
                  <c:v>64.2</c:v>
                </c:pt>
              </c:numCache>
            </c:numRef>
          </c:val>
          <c:extLst>
            <c:ext xmlns:c16="http://schemas.microsoft.com/office/drawing/2014/chart" uri="{C3380CC4-5D6E-409C-BE32-E72D297353CC}">
              <c16:uniqueId val="{00000000-3DFC-470B-A5BE-2D15711DA28B}"/>
            </c:ext>
          </c:extLst>
        </c:ser>
        <c:ser>
          <c:idx val="1"/>
          <c:order val="1"/>
          <c:tx>
            <c:strRef>
              <c:f>'5_dati'!$D$57</c:f>
              <c:strCache>
                <c:ptCount val="1"/>
                <c:pt idx="0">
                  <c:v>Noteikti jā</c:v>
                </c:pt>
              </c:strCache>
            </c:strRef>
          </c:tx>
          <c:spPr>
            <a:solidFill>
              <a:srgbClr val="4472C4"/>
            </a:solidFill>
          </c:spPr>
          <c:invertIfNegative val="0"/>
          <c:dLbls>
            <c:numFmt formatCode="#,##0" sourceLinked="0"/>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'5_dati'!$B$58:$B$80</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'5_dati'!$D$58:$D$80</c:f>
              <c:numCache>
                <c:formatCode>0.0</c:formatCode>
                <c:ptCount val="23"/>
                <c:pt idx="0">
                  <c:v>51.1</c:v>
                </c:pt>
                <c:pt idx="1">
                  <c:v>30</c:v>
                </c:pt>
                <c:pt idx="2">
                  <c:v>32</c:v>
                </c:pt>
                <c:pt idx="4">
                  <c:v>45.2</c:v>
                </c:pt>
                <c:pt idx="5">
                  <c:v>29.1</c:v>
                </c:pt>
                <c:pt idx="6">
                  <c:v>26</c:v>
                </c:pt>
                <c:pt idx="8">
                  <c:v>30.8</c:v>
                </c:pt>
                <c:pt idx="9">
                  <c:v>19.8</c:v>
                </c:pt>
                <c:pt idx="10">
                  <c:v>20</c:v>
                </c:pt>
                <c:pt idx="12">
                  <c:v>30.2</c:v>
                </c:pt>
                <c:pt idx="13">
                  <c:v>19</c:v>
                </c:pt>
                <c:pt idx="14">
                  <c:v>21</c:v>
                </c:pt>
                <c:pt idx="16">
                  <c:v>14.5</c:v>
                </c:pt>
                <c:pt idx="17">
                  <c:v>8.8000000000000007</c:v>
                </c:pt>
                <c:pt idx="18">
                  <c:v>9</c:v>
                </c:pt>
                <c:pt idx="20">
                  <c:v>11</c:v>
                </c:pt>
                <c:pt idx="21">
                  <c:v>6.2</c:v>
                </c:pt>
                <c:pt idx="22">
                  <c:v>9</c:v>
                </c:pt>
              </c:numCache>
            </c:numRef>
          </c:val>
          <c:extLst>
            <c:ext xmlns:c16="http://schemas.microsoft.com/office/drawing/2014/chart" uri="{C3380CC4-5D6E-409C-BE32-E72D297353CC}">
              <c16:uniqueId val="{00000001-3DFC-470B-A5BE-2D15711DA28B}"/>
            </c:ext>
          </c:extLst>
        </c:ser>
        <c:ser>
          <c:idx val="2"/>
          <c:order val="2"/>
          <c:tx>
            <c:strRef>
              <c:f>'5_dati'!$E$57</c:f>
              <c:strCache>
                <c:ptCount val="1"/>
                <c:pt idx="0">
                  <c:v>Drīzāk jā</c:v>
                </c:pt>
              </c:strCache>
            </c:strRef>
          </c:tx>
          <c:spPr>
            <a:solidFill>
              <a:srgbClr val="4472C4">
                <a:lumMod val="60000"/>
                <a:lumOff val="40000"/>
              </a:srgbClr>
            </a:solidFill>
          </c:spPr>
          <c:invertIfNegative val="0"/>
          <c:dLbls>
            <c:numFmt formatCode="#,##0" sourceLinked="0"/>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'5_dati'!$B$58:$B$80</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'5_dati'!$E$58:$E$80</c:f>
              <c:numCache>
                <c:formatCode>0.0</c:formatCode>
                <c:ptCount val="23"/>
                <c:pt idx="0">
                  <c:v>33.700000000000003</c:v>
                </c:pt>
                <c:pt idx="1">
                  <c:v>41.1</c:v>
                </c:pt>
                <c:pt idx="2">
                  <c:v>35</c:v>
                </c:pt>
                <c:pt idx="4">
                  <c:v>30.6</c:v>
                </c:pt>
                <c:pt idx="5">
                  <c:v>36.1</c:v>
                </c:pt>
                <c:pt idx="6">
                  <c:v>29</c:v>
                </c:pt>
                <c:pt idx="8">
                  <c:v>34.5</c:v>
                </c:pt>
                <c:pt idx="9">
                  <c:v>34.1</c:v>
                </c:pt>
                <c:pt idx="10">
                  <c:v>29</c:v>
                </c:pt>
                <c:pt idx="12">
                  <c:v>34.1</c:v>
                </c:pt>
                <c:pt idx="13">
                  <c:v>33</c:v>
                </c:pt>
                <c:pt idx="14">
                  <c:v>31</c:v>
                </c:pt>
                <c:pt idx="16">
                  <c:v>28.4</c:v>
                </c:pt>
                <c:pt idx="17">
                  <c:v>23.1</c:v>
                </c:pt>
                <c:pt idx="18">
                  <c:v>17</c:v>
                </c:pt>
                <c:pt idx="20">
                  <c:v>24.2</c:v>
                </c:pt>
                <c:pt idx="21">
                  <c:v>18.8</c:v>
                </c:pt>
                <c:pt idx="22">
                  <c:v>15</c:v>
                </c:pt>
              </c:numCache>
            </c:numRef>
          </c:val>
          <c:extLst>
            <c:ext xmlns:c16="http://schemas.microsoft.com/office/drawing/2014/chart" uri="{C3380CC4-5D6E-409C-BE32-E72D297353CC}">
              <c16:uniqueId val="{00000002-3DFC-470B-A5BE-2D15711DA28B}"/>
            </c:ext>
          </c:extLst>
        </c:ser>
        <c:ser>
          <c:idx val="3"/>
          <c:order val="3"/>
          <c:tx>
            <c:strRef>
              <c:f>'5_dati'!$F$57</c:f>
              <c:strCache>
                <c:ptCount val="1"/>
                <c:pt idx="0">
                  <c:v>Drīzāk nē</c:v>
                </c:pt>
              </c:strCache>
            </c:strRef>
          </c:tx>
          <c:spPr>
            <a:solidFill>
              <a:srgbClr val="ED7D31">
                <a:lumMod val="60000"/>
                <a:lumOff val="40000"/>
              </a:srgbClr>
            </a:solidFill>
          </c:spPr>
          <c:invertIfNegative val="0"/>
          <c:dLbls>
            <c:numFmt formatCode="#,##0" sourceLinked="0"/>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'5_dati'!$B$58:$B$80</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'5_dati'!$F$58:$F$80</c:f>
              <c:numCache>
                <c:formatCode>0.0</c:formatCode>
                <c:ptCount val="23"/>
                <c:pt idx="0">
                  <c:v>7.5</c:v>
                </c:pt>
                <c:pt idx="1">
                  <c:v>17.5</c:v>
                </c:pt>
                <c:pt idx="2">
                  <c:v>19</c:v>
                </c:pt>
                <c:pt idx="4">
                  <c:v>10.1</c:v>
                </c:pt>
                <c:pt idx="5">
                  <c:v>19.399999999999999</c:v>
                </c:pt>
                <c:pt idx="6">
                  <c:v>22</c:v>
                </c:pt>
                <c:pt idx="8">
                  <c:v>21.4</c:v>
                </c:pt>
                <c:pt idx="9">
                  <c:v>31.4</c:v>
                </c:pt>
                <c:pt idx="10">
                  <c:v>34</c:v>
                </c:pt>
                <c:pt idx="12">
                  <c:v>22.5</c:v>
                </c:pt>
                <c:pt idx="13">
                  <c:v>32.799999999999997</c:v>
                </c:pt>
                <c:pt idx="14">
                  <c:v>31</c:v>
                </c:pt>
                <c:pt idx="16">
                  <c:v>34.1</c:v>
                </c:pt>
                <c:pt idx="17">
                  <c:v>41.5</c:v>
                </c:pt>
                <c:pt idx="18">
                  <c:v>39</c:v>
                </c:pt>
                <c:pt idx="20">
                  <c:v>39.1</c:v>
                </c:pt>
                <c:pt idx="21">
                  <c:v>44.3</c:v>
                </c:pt>
                <c:pt idx="22">
                  <c:v>41</c:v>
                </c:pt>
              </c:numCache>
            </c:numRef>
          </c:val>
          <c:extLst>
            <c:ext xmlns:c16="http://schemas.microsoft.com/office/drawing/2014/chart" uri="{C3380CC4-5D6E-409C-BE32-E72D297353CC}">
              <c16:uniqueId val="{00000003-3DFC-470B-A5BE-2D15711DA28B}"/>
            </c:ext>
          </c:extLst>
        </c:ser>
        <c:ser>
          <c:idx val="4"/>
          <c:order val="4"/>
          <c:tx>
            <c:strRef>
              <c:f>'5_dati'!$G$57</c:f>
              <c:strCache>
                <c:ptCount val="1"/>
                <c:pt idx="0">
                  <c:v>Noteikti nē</c:v>
                </c:pt>
              </c:strCache>
            </c:strRef>
          </c:tx>
          <c:spPr>
            <a:solidFill>
              <a:srgbClr val="ED7D31"/>
            </a:solidFill>
          </c:spPr>
          <c:invertIfNegative val="0"/>
          <c:dLbls>
            <c:dLbl>
              <c:idx val="0"/>
              <c:numFmt formatCode="#,##0" sourceLinked="0"/>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DFC-470B-A5BE-2D15711DA28B}"/>
                </c:ext>
              </c:extLst>
            </c:dLbl>
            <c:numFmt formatCode="#,##0" sourceLinked="0"/>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'5_dati'!$B$58:$B$80</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'5_dati'!$G$58:$G$80</c:f>
              <c:numCache>
                <c:formatCode>0.0</c:formatCode>
                <c:ptCount val="23"/>
                <c:pt idx="0">
                  <c:v>2.6</c:v>
                </c:pt>
                <c:pt idx="1">
                  <c:v>6.2</c:v>
                </c:pt>
                <c:pt idx="2">
                  <c:v>6</c:v>
                </c:pt>
                <c:pt idx="4">
                  <c:v>3.7</c:v>
                </c:pt>
                <c:pt idx="5">
                  <c:v>7.5</c:v>
                </c:pt>
                <c:pt idx="6">
                  <c:v>9</c:v>
                </c:pt>
                <c:pt idx="8">
                  <c:v>4.3</c:v>
                </c:pt>
                <c:pt idx="9">
                  <c:v>8.8000000000000007</c:v>
                </c:pt>
                <c:pt idx="10">
                  <c:v>9</c:v>
                </c:pt>
                <c:pt idx="12">
                  <c:v>4</c:v>
                </c:pt>
                <c:pt idx="13">
                  <c:v>8.8000000000000007</c:v>
                </c:pt>
                <c:pt idx="14">
                  <c:v>9</c:v>
                </c:pt>
                <c:pt idx="16">
                  <c:v>12.6</c:v>
                </c:pt>
                <c:pt idx="17">
                  <c:v>18.899999999999999</c:v>
                </c:pt>
                <c:pt idx="18">
                  <c:v>25</c:v>
                </c:pt>
                <c:pt idx="20">
                  <c:v>14.3</c:v>
                </c:pt>
                <c:pt idx="21">
                  <c:v>23</c:v>
                </c:pt>
                <c:pt idx="22">
                  <c:v>24</c:v>
                </c:pt>
              </c:numCache>
            </c:numRef>
          </c:val>
          <c:extLst>
            <c:ext xmlns:c16="http://schemas.microsoft.com/office/drawing/2014/chart" uri="{C3380CC4-5D6E-409C-BE32-E72D297353CC}">
              <c16:uniqueId val="{00000005-3DFC-470B-A5BE-2D15711DA28B}"/>
            </c:ext>
          </c:extLst>
        </c:ser>
        <c:ser>
          <c:idx val="5"/>
          <c:order val="5"/>
          <c:tx>
            <c:strRef>
              <c:f>'5_dati'!$H$57</c:f>
              <c:strCache>
                <c:ptCount val="1"/>
                <c:pt idx="0">
                  <c:v>x</c:v>
                </c:pt>
              </c:strCache>
            </c:strRef>
          </c:tx>
          <c:spPr>
            <a:noFill/>
          </c:spPr>
          <c:invertIfNegative val="0"/>
          <c:dLbls>
            <c:delete val="1"/>
          </c:dLbls>
          <c:cat>
            <c:strRef>
              <c:f>'5_dati'!$B$58:$B$80</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'5_dati'!$H$58:$H$80</c:f>
              <c:numCache>
                <c:formatCode>0.0</c:formatCode>
                <c:ptCount val="23"/>
                <c:pt idx="0">
                  <c:v>62.199999999999996</c:v>
                </c:pt>
                <c:pt idx="1">
                  <c:v>48.599999999999994</c:v>
                </c:pt>
                <c:pt idx="2">
                  <c:v>47.3</c:v>
                </c:pt>
                <c:pt idx="4">
                  <c:v>58.499999999999993</c:v>
                </c:pt>
                <c:pt idx="5">
                  <c:v>45.4</c:v>
                </c:pt>
                <c:pt idx="6">
                  <c:v>41.3</c:v>
                </c:pt>
                <c:pt idx="8">
                  <c:v>46.6</c:v>
                </c:pt>
                <c:pt idx="9">
                  <c:v>32.099999999999994</c:v>
                </c:pt>
                <c:pt idx="10">
                  <c:v>29.299999999999997</c:v>
                </c:pt>
                <c:pt idx="12">
                  <c:v>45.8</c:v>
                </c:pt>
                <c:pt idx="13">
                  <c:v>30.7</c:v>
                </c:pt>
                <c:pt idx="14">
                  <c:v>32.299999999999997</c:v>
                </c:pt>
                <c:pt idx="16">
                  <c:v>25.599999999999994</c:v>
                </c:pt>
                <c:pt idx="17">
                  <c:v>11.899999999999999</c:v>
                </c:pt>
                <c:pt idx="18">
                  <c:v>8.2999999999999972</c:v>
                </c:pt>
                <c:pt idx="20">
                  <c:v>18.899999999999995</c:v>
                </c:pt>
                <c:pt idx="21">
                  <c:v>5</c:v>
                </c:pt>
                <c:pt idx="22">
                  <c:v>7.2999999999999972</c:v>
                </c:pt>
              </c:numCache>
            </c:numRef>
          </c:val>
          <c:extLst>
            <c:ext xmlns:c16="http://schemas.microsoft.com/office/drawing/2014/chart" uri="{C3380CC4-5D6E-409C-BE32-E72D297353CC}">
              <c16:uniqueId val="{00000006-3DFC-470B-A5BE-2D15711DA28B}"/>
            </c:ext>
          </c:extLst>
        </c:ser>
        <c:ser>
          <c:idx val="6"/>
          <c:order val="6"/>
          <c:tx>
            <c:strRef>
              <c:f>'5_dati'!$I$57</c:f>
              <c:strCache>
                <c:ptCount val="1"/>
                <c:pt idx="0">
                  <c:v>Grūti pateikt</c:v>
                </c:pt>
              </c:strCache>
            </c:strRef>
          </c:tx>
          <c:spPr>
            <a:solidFill>
              <a:sysClr val="window" lastClr="FFFFFF">
                <a:lumMod val="85000"/>
              </a:sysClr>
            </a:solidFill>
          </c:spPr>
          <c:invertIfNegative val="0"/>
          <c:dLbls>
            <c:numFmt formatCode="#,##0" sourceLinked="0"/>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'5_dati'!$B$58:$B$80</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'5_dati'!$I$58:$I$80</c:f>
              <c:numCache>
                <c:formatCode>0.0</c:formatCode>
                <c:ptCount val="23"/>
                <c:pt idx="0">
                  <c:v>5.0999999999999996</c:v>
                </c:pt>
                <c:pt idx="1">
                  <c:v>5</c:v>
                </c:pt>
                <c:pt idx="2">
                  <c:v>8</c:v>
                </c:pt>
                <c:pt idx="4">
                  <c:v>10.5</c:v>
                </c:pt>
                <c:pt idx="5">
                  <c:v>7.9</c:v>
                </c:pt>
                <c:pt idx="6">
                  <c:v>14</c:v>
                </c:pt>
                <c:pt idx="8">
                  <c:v>9.1</c:v>
                </c:pt>
                <c:pt idx="9">
                  <c:v>5.8</c:v>
                </c:pt>
                <c:pt idx="10">
                  <c:v>9</c:v>
                </c:pt>
                <c:pt idx="12">
                  <c:v>9.3000000000000007</c:v>
                </c:pt>
                <c:pt idx="13">
                  <c:v>6</c:v>
                </c:pt>
                <c:pt idx="14">
                  <c:v>8</c:v>
                </c:pt>
                <c:pt idx="16">
                  <c:v>10.4</c:v>
                </c:pt>
                <c:pt idx="17">
                  <c:v>7.7</c:v>
                </c:pt>
                <c:pt idx="18">
                  <c:v>11</c:v>
                </c:pt>
                <c:pt idx="20">
                  <c:v>11.3</c:v>
                </c:pt>
                <c:pt idx="21">
                  <c:v>7.7</c:v>
                </c:pt>
                <c:pt idx="22">
                  <c:v>12</c:v>
                </c:pt>
              </c:numCache>
            </c:numRef>
          </c:val>
          <c:extLst>
            <c:ext xmlns:c16="http://schemas.microsoft.com/office/drawing/2014/chart" uri="{C3380CC4-5D6E-409C-BE32-E72D297353CC}">
              <c16:uniqueId val="{00000007-3DFC-470B-A5BE-2D15711DA28B}"/>
            </c:ext>
          </c:extLst>
        </c:ser>
        <c:dLbls>
          <c:showLegendKey val="0"/>
          <c:showVal val="1"/>
          <c:showCatName val="0"/>
          <c:showSerName val="0"/>
          <c:showPercent val="0"/>
          <c:showBubbleSize val="0"/>
        </c:dLbls>
        <c:gapWidth val="35"/>
        <c:overlap val="100"/>
        <c:axId val="545405808"/>
        <c:axId val="1"/>
      </c:barChart>
      <c:catAx>
        <c:axId val="545405808"/>
        <c:scaling>
          <c:orientation val="maxMin"/>
        </c:scaling>
        <c:delete val="0"/>
        <c:axPos val="l"/>
        <c:title>
          <c:tx>
            <c:rich>
              <a:bodyPr rot="0" vert="horz"/>
              <a:lstStyle/>
              <a:p>
                <a:pPr algn="ctr">
                  <a:defRPr sz="800" b="0" i="0" u="none" strike="noStrike" baseline="0">
                    <a:solidFill>
                      <a:srgbClr val="000000"/>
                    </a:solidFill>
                    <a:latin typeface="Arial"/>
                    <a:ea typeface="Arial"/>
                    <a:cs typeface="Arial"/>
                  </a:defRPr>
                </a:pPr>
                <a:r>
                  <a:rPr lang="en-US"/>
                  <a:t>%</a:t>
                </a:r>
              </a:p>
            </c:rich>
          </c:tx>
          <c:layout>
            <c:manualLayout>
              <c:xMode val="edge"/>
              <c:yMode val="edge"/>
              <c:x val="7.8616472914936047E-3"/>
              <c:y val="7.4074181241581653E-3"/>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General" sourceLinked="1"/>
        <c:majorTickMark val="out"/>
        <c:minorTickMark val="none"/>
        <c:tickLblPos val="low"/>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lv-LV"/>
          </a:p>
        </c:txPr>
        <c:crossAx val="1"/>
        <c:crossesAt val="88.1"/>
        <c:auto val="1"/>
        <c:lblAlgn val="ctr"/>
        <c:lblOffset val="100"/>
        <c:tickLblSkip val="1"/>
        <c:tickMarkSkip val="1"/>
        <c:noMultiLvlLbl val="0"/>
      </c:catAx>
      <c:valAx>
        <c:axId val="1"/>
        <c:scaling>
          <c:orientation val="minMax"/>
          <c:max val="177"/>
          <c:min val="0"/>
        </c:scaling>
        <c:delete val="1"/>
        <c:axPos val="b"/>
        <c:numFmt formatCode="0.0" sourceLinked="1"/>
        <c:majorTickMark val="out"/>
        <c:minorTickMark val="none"/>
        <c:tickLblPos val="nextTo"/>
        <c:crossAx val="545405808"/>
        <c:crosses val="max"/>
        <c:crossBetween val="between"/>
        <c:majorUnit val="20"/>
        <c:minorUnit val="1"/>
      </c:valAx>
      <c:spPr>
        <a:noFill/>
        <a:ln w="25400">
          <a:noFill/>
        </a:ln>
      </c:spPr>
    </c:plotArea>
    <c:legend>
      <c:legendPos val="t"/>
      <c:legendEntry>
        <c:idx val="0"/>
        <c:delete val="1"/>
      </c:legendEntry>
      <c:legendEntry>
        <c:idx val="5"/>
        <c:delete val="1"/>
      </c:legendEntry>
      <c:layout>
        <c:manualLayout>
          <c:xMode val="edge"/>
          <c:yMode val="edge"/>
          <c:x val="0.46179729786104523"/>
          <c:y val="5.6005279257331552E-3"/>
          <c:w val="0.53820270213895471"/>
          <c:h val="3.1101433023970844E-2"/>
        </c:manualLayout>
      </c:layout>
      <c:overlay val="0"/>
      <c:spPr>
        <a:noFill/>
        <a:ln w="25400">
          <a:noFill/>
        </a:ln>
      </c:spPr>
      <c:txPr>
        <a:bodyPr/>
        <a:lstStyle/>
        <a:p>
          <a:pPr>
            <a:defRPr sz="800" b="0" i="0" u="none" strike="noStrike" baseline="0">
              <a:solidFill>
                <a:srgbClr val="000000"/>
              </a:solidFill>
              <a:latin typeface="Arial"/>
              <a:ea typeface="Arial"/>
              <a:cs typeface="Arial"/>
            </a:defRPr>
          </a:pPr>
          <a:endParaRPr lang="lv-LV"/>
        </a:p>
      </c:txPr>
    </c:legend>
    <c:plotVisOnly val="1"/>
    <c:dispBlanksAs val="gap"/>
    <c:showDLblsOverMax val="0"/>
  </c:chart>
  <c:spPr>
    <a:solidFill>
      <a:srgbClr val="FFFFFF"/>
    </a:solidFill>
    <a:ln w="6350">
      <a:noFill/>
    </a:ln>
  </c:spPr>
  <c:txPr>
    <a:bodyPr/>
    <a:lstStyle/>
    <a:p>
      <a:pPr>
        <a:defRPr sz="8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063017799295898"/>
          <c:y val="0.13557011023158005"/>
          <c:w val="0.49072619712010423"/>
          <c:h val="0.85439826109251893"/>
        </c:manualLayout>
      </c:layout>
      <c:barChart>
        <c:barDir val="bar"/>
        <c:grouping val="stacked"/>
        <c:varyColors val="0"/>
        <c:ser>
          <c:idx val="0"/>
          <c:order val="0"/>
          <c:tx>
            <c:strRef>
              <c:f>Sheet1!$B$1</c:f>
              <c:strCache>
                <c:ptCount val="1"/>
                <c:pt idx="0">
                  <c:v>Atbalstoša</c:v>
                </c:pt>
              </c:strCache>
            </c:strRef>
          </c:tx>
          <c:spPr>
            <a:solidFill>
              <a:srgbClr val="156082"/>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Sheet1!$A$2:$A$25</c:f>
              <c:strCache>
                <c:ptCount val="24"/>
                <c:pt idx="0">
                  <c:v>Ģimene</c:v>
                </c:pt>
                <c:pt idx="1">
                  <c:v>2024</c:v>
                </c:pt>
                <c:pt idx="2">
                  <c:v>2020</c:v>
                </c:pt>
                <c:pt idx="3">
                  <c:v>2014</c:v>
                </c:pt>
                <c:pt idx="4">
                  <c:v>Veselības aprūpes iestādes</c:v>
                </c:pt>
                <c:pt idx="5">
                  <c:v>2024</c:v>
                </c:pt>
                <c:pt idx="6">
                  <c:v>2020</c:v>
                </c:pt>
                <c:pt idx="7">
                  <c:v>2014</c:v>
                </c:pt>
                <c:pt idx="8">
                  <c:v>Kaimiņi</c:v>
                </c:pt>
                <c:pt idx="9">
                  <c:v>2024</c:v>
                </c:pt>
                <c:pt idx="10">
                  <c:v>2020</c:v>
                </c:pt>
                <c:pt idx="11">
                  <c:v>2014</c:v>
                </c:pt>
                <c:pt idx="12">
                  <c:v>Pārdevēji veikalos</c:v>
                </c:pt>
                <c:pt idx="13">
                  <c:v>2024</c:v>
                </c:pt>
                <c:pt idx="14">
                  <c:v>2020</c:v>
                </c:pt>
                <c:pt idx="15">
                  <c:v>2014</c:v>
                </c:pt>
                <c:pt idx="16">
                  <c:v>Sabiedrisko transportlīdzekļu vadītāji</c:v>
                </c:pt>
                <c:pt idx="17">
                  <c:v>2024</c:v>
                </c:pt>
                <c:pt idx="18">
                  <c:v>2020</c:v>
                </c:pt>
                <c:pt idx="19">
                  <c:v>2014</c:v>
                </c:pt>
                <c:pt idx="20">
                  <c:v>Banku darbinieki</c:v>
                </c:pt>
                <c:pt idx="21">
                  <c:v>2024</c:v>
                </c:pt>
                <c:pt idx="22">
                  <c:v>2020</c:v>
                </c:pt>
                <c:pt idx="23">
                  <c:v>2014</c:v>
                </c:pt>
              </c:strCache>
            </c:strRef>
          </c:cat>
          <c:val>
            <c:numRef>
              <c:f>Sheet1!$B$2:$B$25</c:f>
              <c:numCache>
                <c:formatCode>0</c:formatCode>
                <c:ptCount val="24"/>
                <c:pt idx="1">
                  <c:v>73.68421052631578</c:v>
                </c:pt>
                <c:pt idx="3" formatCode="General">
                  <c:v>85</c:v>
                </c:pt>
                <c:pt idx="5">
                  <c:v>46.05263157894737</c:v>
                </c:pt>
                <c:pt idx="6" formatCode="General">
                  <c:v>33</c:v>
                </c:pt>
                <c:pt idx="7">
                  <c:v>36</c:v>
                </c:pt>
                <c:pt idx="9">
                  <c:v>44.736842105263158</c:v>
                </c:pt>
                <c:pt idx="10" formatCode="General">
                  <c:v>38</c:v>
                </c:pt>
                <c:pt idx="11" formatCode="General">
                  <c:v>44</c:v>
                </c:pt>
                <c:pt idx="13">
                  <c:v>32.236842105263158</c:v>
                </c:pt>
                <c:pt idx="14" formatCode="General">
                  <c:v>22</c:v>
                </c:pt>
                <c:pt idx="15">
                  <c:v>27</c:v>
                </c:pt>
                <c:pt idx="17">
                  <c:v>28.947368421052634</c:v>
                </c:pt>
                <c:pt idx="18" formatCode="General">
                  <c:v>20</c:v>
                </c:pt>
                <c:pt idx="19">
                  <c:v>19</c:v>
                </c:pt>
                <c:pt idx="21">
                  <c:v>27.302631578947366</c:v>
                </c:pt>
                <c:pt idx="22" formatCode="General">
                  <c:v>27</c:v>
                </c:pt>
                <c:pt idx="23">
                  <c:v>37</c:v>
                </c:pt>
              </c:numCache>
            </c:numRef>
          </c:val>
          <c:extLst>
            <c:ext xmlns:c16="http://schemas.microsoft.com/office/drawing/2014/chart" uri="{C3380CC4-5D6E-409C-BE32-E72D297353CC}">
              <c16:uniqueId val="{00000000-B3E2-4609-BB91-C65D2FD6159D}"/>
            </c:ext>
          </c:extLst>
        </c:ser>
        <c:ser>
          <c:idx val="1"/>
          <c:order val="1"/>
          <c:tx>
            <c:strRef>
              <c:f>Sheet1!$C$1</c:f>
              <c:strCache>
                <c:ptCount val="1"/>
                <c:pt idx="0">
                  <c:v>Neitrāla</c:v>
                </c:pt>
              </c:strCache>
            </c:strRef>
          </c:tx>
          <c:spPr>
            <a:solidFill>
              <a:srgbClr val="9CD5EF"/>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Sheet1!$A$2:$A$25</c:f>
              <c:strCache>
                <c:ptCount val="24"/>
                <c:pt idx="0">
                  <c:v>Ģimene</c:v>
                </c:pt>
                <c:pt idx="1">
                  <c:v>2024</c:v>
                </c:pt>
                <c:pt idx="2">
                  <c:v>2020</c:v>
                </c:pt>
                <c:pt idx="3">
                  <c:v>2014</c:v>
                </c:pt>
                <c:pt idx="4">
                  <c:v>Veselības aprūpes iestādes</c:v>
                </c:pt>
                <c:pt idx="5">
                  <c:v>2024</c:v>
                </c:pt>
                <c:pt idx="6">
                  <c:v>2020</c:v>
                </c:pt>
                <c:pt idx="7">
                  <c:v>2014</c:v>
                </c:pt>
                <c:pt idx="8">
                  <c:v>Kaimiņi</c:v>
                </c:pt>
                <c:pt idx="9">
                  <c:v>2024</c:v>
                </c:pt>
                <c:pt idx="10">
                  <c:v>2020</c:v>
                </c:pt>
                <c:pt idx="11">
                  <c:v>2014</c:v>
                </c:pt>
                <c:pt idx="12">
                  <c:v>Pārdevēji veikalos</c:v>
                </c:pt>
                <c:pt idx="13">
                  <c:v>2024</c:v>
                </c:pt>
                <c:pt idx="14">
                  <c:v>2020</c:v>
                </c:pt>
                <c:pt idx="15">
                  <c:v>2014</c:v>
                </c:pt>
                <c:pt idx="16">
                  <c:v>Sabiedrisko transportlīdzekļu vadītāji</c:v>
                </c:pt>
                <c:pt idx="17">
                  <c:v>2024</c:v>
                </c:pt>
                <c:pt idx="18">
                  <c:v>2020</c:v>
                </c:pt>
                <c:pt idx="19">
                  <c:v>2014</c:v>
                </c:pt>
                <c:pt idx="20">
                  <c:v>Banku darbinieki</c:v>
                </c:pt>
                <c:pt idx="21">
                  <c:v>2024</c:v>
                </c:pt>
                <c:pt idx="22">
                  <c:v>2020</c:v>
                </c:pt>
                <c:pt idx="23">
                  <c:v>2014</c:v>
                </c:pt>
              </c:strCache>
            </c:strRef>
          </c:cat>
          <c:val>
            <c:numRef>
              <c:f>Sheet1!$C$2:$C$25</c:f>
              <c:numCache>
                <c:formatCode>0</c:formatCode>
                <c:ptCount val="24"/>
                <c:pt idx="1">
                  <c:v>14.144736842105262</c:v>
                </c:pt>
                <c:pt idx="3" formatCode="General">
                  <c:v>11</c:v>
                </c:pt>
                <c:pt idx="5">
                  <c:v>37.5</c:v>
                </c:pt>
                <c:pt idx="6" formatCode="General">
                  <c:v>47</c:v>
                </c:pt>
                <c:pt idx="7">
                  <c:v>40</c:v>
                </c:pt>
                <c:pt idx="9">
                  <c:v>40.789473684210527</c:v>
                </c:pt>
                <c:pt idx="10" formatCode="General">
                  <c:v>47</c:v>
                </c:pt>
                <c:pt idx="11" formatCode="General">
                  <c:v>44</c:v>
                </c:pt>
                <c:pt idx="13">
                  <c:v>46.05263157894737</c:v>
                </c:pt>
                <c:pt idx="14" formatCode="General">
                  <c:v>60</c:v>
                </c:pt>
                <c:pt idx="15" formatCode="General">
                  <c:v>53</c:v>
                </c:pt>
                <c:pt idx="17">
                  <c:v>36.84210526315789</c:v>
                </c:pt>
                <c:pt idx="18" formatCode="General">
                  <c:v>45</c:v>
                </c:pt>
                <c:pt idx="19">
                  <c:v>47</c:v>
                </c:pt>
                <c:pt idx="21">
                  <c:v>32.894736842105267</c:v>
                </c:pt>
                <c:pt idx="22" formatCode="General">
                  <c:v>46</c:v>
                </c:pt>
                <c:pt idx="23">
                  <c:v>45</c:v>
                </c:pt>
              </c:numCache>
            </c:numRef>
          </c:val>
          <c:extLst>
            <c:ext xmlns:c16="http://schemas.microsoft.com/office/drawing/2014/chart" uri="{C3380CC4-5D6E-409C-BE32-E72D297353CC}">
              <c16:uniqueId val="{00000001-B3E2-4609-BB91-C65D2FD6159D}"/>
            </c:ext>
          </c:extLst>
        </c:ser>
        <c:ser>
          <c:idx val="2"/>
          <c:order val="2"/>
          <c:tx>
            <c:strRef>
              <c:f>Sheet1!$D$1</c:f>
              <c:strCache>
                <c:ptCount val="1"/>
                <c:pt idx="0">
                  <c:v>Diskriminējoša</c:v>
                </c:pt>
              </c:strCache>
            </c:strRef>
          </c:tx>
          <c:spPr>
            <a:solidFill>
              <a:srgbClr val="E97132"/>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Sheet1!$A$2:$A$25</c:f>
              <c:strCache>
                <c:ptCount val="24"/>
                <c:pt idx="0">
                  <c:v>Ģimene</c:v>
                </c:pt>
                <c:pt idx="1">
                  <c:v>2024</c:v>
                </c:pt>
                <c:pt idx="2">
                  <c:v>2020</c:v>
                </c:pt>
                <c:pt idx="3">
                  <c:v>2014</c:v>
                </c:pt>
                <c:pt idx="4">
                  <c:v>Veselības aprūpes iestādes</c:v>
                </c:pt>
                <c:pt idx="5">
                  <c:v>2024</c:v>
                </c:pt>
                <c:pt idx="6">
                  <c:v>2020</c:v>
                </c:pt>
                <c:pt idx="7">
                  <c:v>2014</c:v>
                </c:pt>
                <c:pt idx="8">
                  <c:v>Kaimiņi</c:v>
                </c:pt>
                <c:pt idx="9">
                  <c:v>2024</c:v>
                </c:pt>
                <c:pt idx="10">
                  <c:v>2020</c:v>
                </c:pt>
                <c:pt idx="11">
                  <c:v>2014</c:v>
                </c:pt>
                <c:pt idx="12">
                  <c:v>Pārdevēji veikalos</c:v>
                </c:pt>
                <c:pt idx="13">
                  <c:v>2024</c:v>
                </c:pt>
                <c:pt idx="14">
                  <c:v>2020</c:v>
                </c:pt>
                <c:pt idx="15">
                  <c:v>2014</c:v>
                </c:pt>
                <c:pt idx="16">
                  <c:v>Sabiedrisko transportlīdzekļu vadītāji</c:v>
                </c:pt>
                <c:pt idx="17">
                  <c:v>2024</c:v>
                </c:pt>
                <c:pt idx="18">
                  <c:v>2020</c:v>
                </c:pt>
                <c:pt idx="19">
                  <c:v>2014</c:v>
                </c:pt>
                <c:pt idx="20">
                  <c:v>Banku darbinieki</c:v>
                </c:pt>
                <c:pt idx="21">
                  <c:v>2024</c:v>
                </c:pt>
                <c:pt idx="22">
                  <c:v>2020</c:v>
                </c:pt>
                <c:pt idx="23">
                  <c:v>2014</c:v>
                </c:pt>
              </c:strCache>
            </c:strRef>
          </c:cat>
          <c:val>
            <c:numRef>
              <c:f>Sheet1!$D$2:$D$25</c:f>
              <c:numCache>
                <c:formatCode>0</c:formatCode>
                <c:ptCount val="24"/>
                <c:pt idx="1">
                  <c:v>2.3026315789473681</c:v>
                </c:pt>
                <c:pt idx="3" formatCode="General">
                  <c:v>2</c:v>
                </c:pt>
                <c:pt idx="5">
                  <c:v>11.842105263157894</c:v>
                </c:pt>
                <c:pt idx="6" formatCode="General">
                  <c:v>14</c:v>
                </c:pt>
                <c:pt idx="7">
                  <c:v>17</c:v>
                </c:pt>
                <c:pt idx="9">
                  <c:v>5.2631578947368416</c:v>
                </c:pt>
                <c:pt idx="10" formatCode="General">
                  <c:v>8</c:v>
                </c:pt>
                <c:pt idx="11">
                  <c:v>4</c:v>
                </c:pt>
                <c:pt idx="13">
                  <c:v>7.2368421052631584</c:v>
                </c:pt>
                <c:pt idx="14" formatCode="General">
                  <c:v>10</c:v>
                </c:pt>
                <c:pt idx="15">
                  <c:v>9</c:v>
                </c:pt>
                <c:pt idx="17">
                  <c:v>8.8815789473684212</c:v>
                </c:pt>
                <c:pt idx="18" formatCode="General">
                  <c:v>20</c:v>
                </c:pt>
                <c:pt idx="19">
                  <c:v>19</c:v>
                </c:pt>
                <c:pt idx="21">
                  <c:v>3.6184210526315792</c:v>
                </c:pt>
                <c:pt idx="22" formatCode="General">
                  <c:v>5</c:v>
                </c:pt>
                <c:pt idx="23">
                  <c:v>4</c:v>
                </c:pt>
              </c:numCache>
            </c:numRef>
          </c:val>
          <c:extLst>
            <c:ext xmlns:c16="http://schemas.microsoft.com/office/drawing/2014/chart" uri="{C3380CC4-5D6E-409C-BE32-E72D297353CC}">
              <c16:uniqueId val="{00000002-B3E2-4609-BB91-C65D2FD6159D}"/>
            </c:ext>
          </c:extLst>
        </c:ser>
        <c:ser>
          <c:idx val="3"/>
          <c:order val="3"/>
          <c:tx>
            <c:strRef>
              <c:f>Sheet1!$E$1</c:f>
              <c:strCache>
                <c:ptCount val="1"/>
                <c:pt idx="0">
                  <c:v>Grūti pateikt</c:v>
                </c:pt>
              </c:strCache>
            </c:strRef>
          </c:tx>
          <c:spPr>
            <a:solidFill>
              <a:schemeClr val="bg1">
                <a:lumMod val="75000"/>
              </a:schemeClr>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Sheet1!$A$2:$A$25</c:f>
              <c:strCache>
                <c:ptCount val="24"/>
                <c:pt idx="0">
                  <c:v>Ģimene</c:v>
                </c:pt>
                <c:pt idx="1">
                  <c:v>2024</c:v>
                </c:pt>
                <c:pt idx="2">
                  <c:v>2020</c:v>
                </c:pt>
                <c:pt idx="3">
                  <c:v>2014</c:v>
                </c:pt>
                <c:pt idx="4">
                  <c:v>Veselības aprūpes iestādes</c:v>
                </c:pt>
                <c:pt idx="5">
                  <c:v>2024</c:v>
                </c:pt>
                <c:pt idx="6">
                  <c:v>2020</c:v>
                </c:pt>
                <c:pt idx="7">
                  <c:v>2014</c:v>
                </c:pt>
                <c:pt idx="8">
                  <c:v>Kaimiņi</c:v>
                </c:pt>
                <c:pt idx="9">
                  <c:v>2024</c:v>
                </c:pt>
                <c:pt idx="10">
                  <c:v>2020</c:v>
                </c:pt>
                <c:pt idx="11">
                  <c:v>2014</c:v>
                </c:pt>
                <c:pt idx="12">
                  <c:v>Pārdevēji veikalos</c:v>
                </c:pt>
                <c:pt idx="13">
                  <c:v>2024</c:v>
                </c:pt>
                <c:pt idx="14">
                  <c:v>2020</c:v>
                </c:pt>
                <c:pt idx="15">
                  <c:v>2014</c:v>
                </c:pt>
                <c:pt idx="16">
                  <c:v>Sabiedrisko transportlīdzekļu vadītāji</c:v>
                </c:pt>
                <c:pt idx="17">
                  <c:v>2024</c:v>
                </c:pt>
                <c:pt idx="18">
                  <c:v>2020</c:v>
                </c:pt>
                <c:pt idx="19">
                  <c:v>2014</c:v>
                </c:pt>
                <c:pt idx="20">
                  <c:v>Banku darbinieki</c:v>
                </c:pt>
                <c:pt idx="21">
                  <c:v>2024</c:v>
                </c:pt>
                <c:pt idx="22">
                  <c:v>2020</c:v>
                </c:pt>
                <c:pt idx="23">
                  <c:v>2014</c:v>
                </c:pt>
              </c:strCache>
            </c:strRef>
          </c:cat>
          <c:val>
            <c:numRef>
              <c:f>Sheet1!$E$2:$E$25</c:f>
              <c:numCache>
                <c:formatCode>0</c:formatCode>
                <c:ptCount val="24"/>
                <c:pt idx="1">
                  <c:v>9.8684210526315788</c:v>
                </c:pt>
                <c:pt idx="3" formatCode="General">
                  <c:v>2</c:v>
                </c:pt>
                <c:pt idx="5">
                  <c:v>4.6052631578947363</c:v>
                </c:pt>
                <c:pt idx="6" formatCode="General">
                  <c:v>6</c:v>
                </c:pt>
                <c:pt idx="7">
                  <c:v>7</c:v>
                </c:pt>
                <c:pt idx="9">
                  <c:v>9.2105263157894726</c:v>
                </c:pt>
                <c:pt idx="10" formatCode="General">
                  <c:v>7</c:v>
                </c:pt>
                <c:pt idx="11">
                  <c:v>8</c:v>
                </c:pt>
                <c:pt idx="13">
                  <c:v>14.473684210526317</c:v>
                </c:pt>
                <c:pt idx="14" formatCode="General">
                  <c:v>9</c:v>
                </c:pt>
                <c:pt idx="15">
                  <c:v>11</c:v>
                </c:pt>
                <c:pt idx="17">
                  <c:v>25.328947368421051</c:v>
                </c:pt>
                <c:pt idx="18" formatCode="General">
                  <c:v>15</c:v>
                </c:pt>
                <c:pt idx="19">
                  <c:v>15</c:v>
                </c:pt>
                <c:pt idx="21">
                  <c:v>36.184210526315788</c:v>
                </c:pt>
                <c:pt idx="22" formatCode="General">
                  <c:v>23</c:v>
                </c:pt>
                <c:pt idx="23">
                  <c:v>14</c:v>
                </c:pt>
              </c:numCache>
            </c:numRef>
          </c:val>
          <c:extLst>
            <c:ext xmlns:c16="http://schemas.microsoft.com/office/drawing/2014/chart" uri="{C3380CC4-5D6E-409C-BE32-E72D297353CC}">
              <c16:uniqueId val="{00000003-B3E2-4609-BB91-C65D2FD6159D}"/>
            </c:ext>
          </c:extLst>
        </c:ser>
        <c:dLbls>
          <c:dLblPos val="ctr"/>
          <c:showLegendKey val="0"/>
          <c:showVal val="1"/>
          <c:showCatName val="0"/>
          <c:showSerName val="0"/>
          <c:showPercent val="0"/>
          <c:showBubbleSize val="0"/>
        </c:dLbls>
        <c:gapWidth val="30"/>
        <c:overlap val="100"/>
        <c:axId val="1824481136"/>
        <c:axId val="1824490928"/>
      </c:barChart>
      <c:catAx>
        <c:axId val="1824481136"/>
        <c:scaling>
          <c:orientation val="maxMin"/>
        </c:scaling>
        <c:delete val="0"/>
        <c:axPos val="l"/>
        <c:numFmt formatCode="General" sourceLinked="1"/>
        <c:majorTickMark val="out"/>
        <c:minorTickMark val="none"/>
        <c:tickLblPos val="nextTo"/>
        <c:txPr>
          <a:bodyPr/>
          <a:lstStyle/>
          <a:p>
            <a:pPr>
              <a:defRPr sz="1200">
                <a:solidFill>
                  <a:schemeClr val="tx1"/>
                </a:solidFill>
              </a:defRPr>
            </a:pPr>
            <a:endParaRPr lang="lv-LV"/>
          </a:p>
        </c:txPr>
        <c:crossAx val="1824490928"/>
        <c:crosses val="autoZero"/>
        <c:auto val="1"/>
        <c:lblAlgn val="ctr"/>
        <c:lblOffset val="100"/>
        <c:noMultiLvlLbl val="0"/>
      </c:catAx>
      <c:valAx>
        <c:axId val="1824490928"/>
        <c:scaling>
          <c:orientation val="minMax"/>
          <c:max val="100"/>
          <c:min val="0"/>
        </c:scaling>
        <c:delete val="1"/>
        <c:axPos val="t"/>
        <c:numFmt formatCode="0\%" sourceLinked="0"/>
        <c:majorTickMark val="out"/>
        <c:minorTickMark val="none"/>
        <c:tickLblPos val="nextTo"/>
        <c:crossAx val="1824481136"/>
        <c:crosses val="autoZero"/>
        <c:crossBetween val="between"/>
      </c:valAx>
    </c:plotArea>
    <c:legend>
      <c:legendPos val="r"/>
      <c:layout>
        <c:manualLayout>
          <c:xMode val="edge"/>
          <c:yMode val="edge"/>
          <c:x val="0.48102824925202914"/>
          <c:y val="7.1004750998321944E-2"/>
          <c:w val="0.48765861980841529"/>
          <c:h val="7.669293779311058E-2"/>
        </c:manualLayout>
      </c:layout>
      <c:overlay val="0"/>
      <c:spPr>
        <a:ln>
          <a:noFill/>
        </a:ln>
      </c:spPr>
      <c:txPr>
        <a:bodyPr/>
        <a:lstStyle/>
        <a:p>
          <a:pPr>
            <a:defRPr sz="1200">
              <a:solidFill>
                <a:schemeClr val="tx1"/>
              </a:solidFill>
            </a:defRPr>
          </a:pPr>
          <a:endParaRPr lang="lv-LV"/>
        </a:p>
      </c:txPr>
    </c:legend>
    <c:plotVisOnly val="1"/>
    <c:dispBlanksAs val="gap"/>
    <c:showDLblsOverMax val="0"/>
  </c:chart>
  <c:txPr>
    <a:bodyPr/>
    <a:lstStyle/>
    <a:p>
      <a:pPr>
        <a:defRPr sz="1100">
          <a:solidFill>
            <a:schemeClr val="bg1"/>
          </a:solidFill>
        </a:defRPr>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063017799295898"/>
          <c:y val="7.1183772186844366E-2"/>
          <c:w val="0.49072619712010423"/>
          <c:h val="0.91802164386635177"/>
        </c:manualLayout>
      </c:layout>
      <c:barChart>
        <c:barDir val="bar"/>
        <c:grouping val="stacked"/>
        <c:varyColors val="0"/>
        <c:ser>
          <c:idx val="0"/>
          <c:order val="0"/>
          <c:tx>
            <c:strRef>
              <c:f>Sheet1!$B$1</c:f>
              <c:strCache>
                <c:ptCount val="1"/>
                <c:pt idx="0">
                  <c:v>Uzlabojusies</c:v>
                </c:pt>
              </c:strCache>
            </c:strRef>
          </c:tx>
          <c:spPr>
            <a:solidFill>
              <a:srgbClr val="156082"/>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Sheet1!$A$2:$A$21</c:f>
              <c:strCache>
                <c:ptCount val="20"/>
                <c:pt idx="0">
                  <c:v>Tehnisko palīglīdzekļu pieejamība </c:v>
                </c:pt>
                <c:pt idx="1">
                  <c:v>2024</c:v>
                </c:pt>
                <c:pt idx="2">
                  <c:v>2020</c:v>
                </c:pt>
                <c:pt idx="3">
                  <c:v>2014</c:v>
                </c:pt>
                <c:pt idx="4">
                  <c:v>Sociālās rehabilitācijas pakalpojumu pieejamība</c:v>
                </c:pt>
                <c:pt idx="5">
                  <c:v>2024</c:v>
                </c:pt>
                <c:pt idx="6">
                  <c:v>2020</c:v>
                </c:pt>
                <c:pt idx="7">
                  <c:v>2014</c:v>
                </c:pt>
                <c:pt idx="8">
                  <c:v>Veselības aprūpe</c:v>
                </c:pt>
                <c:pt idx="9">
                  <c:v>2024</c:v>
                </c:pt>
                <c:pt idx="10">
                  <c:v>2020</c:v>
                </c:pt>
                <c:pt idx="11">
                  <c:v>2014</c:v>
                </c:pt>
                <c:pt idx="12">
                  <c:v>Sporta centru un pasākumu pieejamība</c:v>
                </c:pt>
                <c:pt idx="13">
                  <c:v>2024</c:v>
                </c:pt>
                <c:pt idx="14">
                  <c:v>2020</c:v>
                </c:pt>
                <c:pt idx="15">
                  <c:v>2014</c:v>
                </c:pt>
                <c:pt idx="16">
                  <c:v>Asistenta pakalpojuma pieejamība</c:v>
                </c:pt>
                <c:pt idx="17">
                  <c:v>2024</c:v>
                </c:pt>
                <c:pt idx="18">
                  <c:v>2020</c:v>
                </c:pt>
                <c:pt idx="19">
                  <c:v>2014</c:v>
                </c:pt>
              </c:strCache>
            </c:strRef>
          </c:cat>
          <c:val>
            <c:numRef>
              <c:f>Sheet1!$B$2:$B$21</c:f>
              <c:numCache>
                <c:formatCode>0</c:formatCode>
                <c:ptCount val="20"/>
                <c:pt idx="1">
                  <c:v>24.013157894736842</c:v>
                </c:pt>
                <c:pt idx="2" formatCode="General">
                  <c:v>22</c:v>
                </c:pt>
                <c:pt idx="3" formatCode="General">
                  <c:v>25</c:v>
                </c:pt>
                <c:pt idx="5">
                  <c:v>19.736842105263158</c:v>
                </c:pt>
                <c:pt idx="6" formatCode="General">
                  <c:v>15</c:v>
                </c:pt>
                <c:pt idx="7" formatCode="General">
                  <c:v>21</c:v>
                </c:pt>
                <c:pt idx="9">
                  <c:v>19.407894736842106</c:v>
                </c:pt>
                <c:pt idx="10" formatCode="General">
                  <c:v>17</c:v>
                </c:pt>
                <c:pt idx="11" formatCode="General">
                  <c:v>14</c:v>
                </c:pt>
                <c:pt idx="13">
                  <c:v>14.802631578947366</c:v>
                </c:pt>
                <c:pt idx="14" formatCode="General">
                  <c:v>16</c:v>
                </c:pt>
                <c:pt idx="15" formatCode="General">
                  <c:v>21</c:v>
                </c:pt>
                <c:pt idx="17">
                  <c:v>13.815789473684212</c:v>
                </c:pt>
                <c:pt idx="18" formatCode="General">
                  <c:v>15</c:v>
                </c:pt>
              </c:numCache>
            </c:numRef>
          </c:val>
          <c:extLst>
            <c:ext xmlns:c16="http://schemas.microsoft.com/office/drawing/2014/chart" uri="{C3380CC4-5D6E-409C-BE32-E72D297353CC}">
              <c16:uniqueId val="{00000000-6F06-4568-91A3-18B767AF150A}"/>
            </c:ext>
          </c:extLst>
        </c:ser>
        <c:ser>
          <c:idx val="1"/>
          <c:order val="1"/>
          <c:tx>
            <c:strRef>
              <c:f>Sheet1!$C$1</c:f>
              <c:strCache>
                <c:ptCount val="1"/>
                <c:pt idx="0">
                  <c:v>Pasliktinājusies</c:v>
                </c:pt>
              </c:strCache>
            </c:strRef>
          </c:tx>
          <c:spPr>
            <a:solidFill>
              <a:schemeClr val="accent5"/>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Sheet1!$A$2:$A$21</c:f>
              <c:strCache>
                <c:ptCount val="20"/>
                <c:pt idx="0">
                  <c:v>Tehnisko palīglīdzekļu pieejamība </c:v>
                </c:pt>
                <c:pt idx="1">
                  <c:v>2024</c:v>
                </c:pt>
                <c:pt idx="2">
                  <c:v>2020</c:v>
                </c:pt>
                <c:pt idx="3">
                  <c:v>2014</c:v>
                </c:pt>
                <c:pt idx="4">
                  <c:v>Sociālās rehabilitācijas pakalpojumu pieejamība</c:v>
                </c:pt>
                <c:pt idx="5">
                  <c:v>2024</c:v>
                </c:pt>
                <c:pt idx="6">
                  <c:v>2020</c:v>
                </c:pt>
                <c:pt idx="7">
                  <c:v>2014</c:v>
                </c:pt>
                <c:pt idx="8">
                  <c:v>Veselības aprūpe</c:v>
                </c:pt>
                <c:pt idx="9">
                  <c:v>2024</c:v>
                </c:pt>
                <c:pt idx="10">
                  <c:v>2020</c:v>
                </c:pt>
                <c:pt idx="11">
                  <c:v>2014</c:v>
                </c:pt>
                <c:pt idx="12">
                  <c:v>Sporta centru un pasākumu pieejamība</c:v>
                </c:pt>
                <c:pt idx="13">
                  <c:v>2024</c:v>
                </c:pt>
                <c:pt idx="14">
                  <c:v>2020</c:v>
                </c:pt>
                <c:pt idx="15">
                  <c:v>2014</c:v>
                </c:pt>
                <c:pt idx="16">
                  <c:v>Asistenta pakalpojuma pieejamība</c:v>
                </c:pt>
                <c:pt idx="17">
                  <c:v>2024</c:v>
                </c:pt>
                <c:pt idx="18">
                  <c:v>2020</c:v>
                </c:pt>
                <c:pt idx="19">
                  <c:v>2014</c:v>
                </c:pt>
              </c:strCache>
            </c:strRef>
          </c:cat>
          <c:val>
            <c:numRef>
              <c:f>Sheet1!$C$2:$C$21</c:f>
              <c:numCache>
                <c:formatCode>0</c:formatCode>
                <c:ptCount val="20"/>
                <c:pt idx="1">
                  <c:v>9.2105263157894726</c:v>
                </c:pt>
                <c:pt idx="2" formatCode="General">
                  <c:v>10</c:v>
                </c:pt>
                <c:pt idx="3" formatCode="General">
                  <c:v>9</c:v>
                </c:pt>
                <c:pt idx="5">
                  <c:v>6.25</c:v>
                </c:pt>
                <c:pt idx="6" formatCode="General">
                  <c:v>14</c:v>
                </c:pt>
                <c:pt idx="7" formatCode="General">
                  <c:v>17</c:v>
                </c:pt>
                <c:pt idx="9">
                  <c:v>25</c:v>
                </c:pt>
                <c:pt idx="10" formatCode="General">
                  <c:v>20</c:v>
                </c:pt>
                <c:pt idx="11" formatCode="General">
                  <c:v>29</c:v>
                </c:pt>
                <c:pt idx="13">
                  <c:v>4.9342105263157894</c:v>
                </c:pt>
                <c:pt idx="14" formatCode="General">
                  <c:v>9</c:v>
                </c:pt>
                <c:pt idx="15" formatCode="General">
                  <c:v>6</c:v>
                </c:pt>
                <c:pt idx="17">
                  <c:v>9.5394736842105274</c:v>
                </c:pt>
                <c:pt idx="18" formatCode="General">
                  <c:v>14</c:v>
                </c:pt>
              </c:numCache>
            </c:numRef>
          </c:val>
          <c:extLst>
            <c:ext xmlns:c16="http://schemas.microsoft.com/office/drawing/2014/chart" uri="{C3380CC4-5D6E-409C-BE32-E72D297353CC}">
              <c16:uniqueId val="{00000001-6F06-4568-91A3-18B767AF150A}"/>
            </c:ext>
          </c:extLst>
        </c:ser>
        <c:ser>
          <c:idx val="2"/>
          <c:order val="2"/>
          <c:tx>
            <c:strRef>
              <c:f>Sheet1!$D$1</c:f>
              <c:strCache>
                <c:ptCount val="1"/>
                <c:pt idx="0">
                  <c:v>Nav mainījusies</c:v>
                </c:pt>
              </c:strCache>
            </c:strRef>
          </c:tx>
          <c:spPr>
            <a:solidFill>
              <a:srgbClr val="5ECA94"/>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20"/>
                <c:pt idx="0">
                  <c:v>Tehnisko palīglīdzekļu pieejamība </c:v>
                </c:pt>
                <c:pt idx="1">
                  <c:v>2024</c:v>
                </c:pt>
                <c:pt idx="2">
                  <c:v>2020</c:v>
                </c:pt>
                <c:pt idx="3">
                  <c:v>2014</c:v>
                </c:pt>
                <c:pt idx="4">
                  <c:v>Sociālās rehabilitācijas pakalpojumu pieejamība</c:v>
                </c:pt>
                <c:pt idx="5">
                  <c:v>2024</c:v>
                </c:pt>
                <c:pt idx="6">
                  <c:v>2020</c:v>
                </c:pt>
                <c:pt idx="7">
                  <c:v>2014</c:v>
                </c:pt>
                <c:pt idx="8">
                  <c:v>Veselības aprūpe</c:v>
                </c:pt>
                <c:pt idx="9">
                  <c:v>2024</c:v>
                </c:pt>
                <c:pt idx="10">
                  <c:v>2020</c:v>
                </c:pt>
                <c:pt idx="11">
                  <c:v>2014</c:v>
                </c:pt>
                <c:pt idx="12">
                  <c:v>Sporta centru un pasākumu pieejamība</c:v>
                </c:pt>
                <c:pt idx="13">
                  <c:v>2024</c:v>
                </c:pt>
                <c:pt idx="14">
                  <c:v>2020</c:v>
                </c:pt>
                <c:pt idx="15">
                  <c:v>2014</c:v>
                </c:pt>
                <c:pt idx="16">
                  <c:v>Asistenta pakalpojuma pieejamība</c:v>
                </c:pt>
                <c:pt idx="17">
                  <c:v>2024</c:v>
                </c:pt>
                <c:pt idx="18">
                  <c:v>2020</c:v>
                </c:pt>
                <c:pt idx="19">
                  <c:v>2014</c:v>
                </c:pt>
              </c:strCache>
            </c:strRef>
          </c:cat>
          <c:val>
            <c:numRef>
              <c:f>Sheet1!$D$2:$D$21</c:f>
              <c:numCache>
                <c:formatCode>0</c:formatCode>
                <c:ptCount val="20"/>
                <c:pt idx="1">
                  <c:v>29.605263157894733</c:v>
                </c:pt>
                <c:pt idx="2" formatCode="General">
                  <c:v>30</c:v>
                </c:pt>
                <c:pt idx="3" formatCode="General">
                  <c:v>41</c:v>
                </c:pt>
                <c:pt idx="5">
                  <c:v>22.368421052631579</c:v>
                </c:pt>
                <c:pt idx="6" formatCode="General">
                  <c:v>26</c:v>
                </c:pt>
                <c:pt idx="7" formatCode="General">
                  <c:v>39</c:v>
                </c:pt>
                <c:pt idx="9">
                  <c:v>46.381578947368425</c:v>
                </c:pt>
                <c:pt idx="10" formatCode="General">
                  <c:v>54</c:v>
                </c:pt>
                <c:pt idx="11" formatCode="General">
                  <c:v>48</c:v>
                </c:pt>
                <c:pt idx="13">
                  <c:v>21.381578947368421</c:v>
                </c:pt>
                <c:pt idx="14" formatCode="General">
                  <c:v>36</c:v>
                </c:pt>
                <c:pt idx="15" formatCode="General">
                  <c:v>44</c:v>
                </c:pt>
                <c:pt idx="17">
                  <c:v>18.75</c:v>
                </c:pt>
                <c:pt idx="18" formatCode="General">
                  <c:v>25</c:v>
                </c:pt>
              </c:numCache>
            </c:numRef>
          </c:val>
          <c:extLst>
            <c:ext xmlns:c16="http://schemas.microsoft.com/office/drawing/2014/chart" uri="{C3380CC4-5D6E-409C-BE32-E72D297353CC}">
              <c16:uniqueId val="{00000002-6F06-4568-91A3-18B767AF150A}"/>
            </c:ext>
          </c:extLst>
        </c:ser>
        <c:ser>
          <c:idx val="3"/>
          <c:order val="3"/>
          <c:tx>
            <c:strRef>
              <c:f>Sheet1!$E$1</c:f>
              <c:strCache>
                <c:ptCount val="1"/>
                <c:pt idx="0">
                  <c:v>Grūti pateikt</c:v>
                </c:pt>
              </c:strCache>
            </c:strRef>
          </c:tx>
          <c:spPr>
            <a:solidFill>
              <a:schemeClr val="bg1">
                <a:lumMod val="75000"/>
              </a:schemeClr>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Sheet1!$A$2:$A$21</c:f>
              <c:strCache>
                <c:ptCount val="20"/>
                <c:pt idx="0">
                  <c:v>Tehnisko palīglīdzekļu pieejamība </c:v>
                </c:pt>
                <c:pt idx="1">
                  <c:v>2024</c:v>
                </c:pt>
                <c:pt idx="2">
                  <c:v>2020</c:v>
                </c:pt>
                <c:pt idx="3">
                  <c:v>2014</c:v>
                </c:pt>
                <c:pt idx="4">
                  <c:v>Sociālās rehabilitācijas pakalpojumu pieejamība</c:v>
                </c:pt>
                <c:pt idx="5">
                  <c:v>2024</c:v>
                </c:pt>
                <c:pt idx="6">
                  <c:v>2020</c:v>
                </c:pt>
                <c:pt idx="7">
                  <c:v>2014</c:v>
                </c:pt>
                <c:pt idx="8">
                  <c:v>Veselības aprūpe</c:v>
                </c:pt>
                <c:pt idx="9">
                  <c:v>2024</c:v>
                </c:pt>
                <c:pt idx="10">
                  <c:v>2020</c:v>
                </c:pt>
                <c:pt idx="11">
                  <c:v>2014</c:v>
                </c:pt>
                <c:pt idx="12">
                  <c:v>Sporta centru un pasākumu pieejamība</c:v>
                </c:pt>
                <c:pt idx="13">
                  <c:v>2024</c:v>
                </c:pt>
                <c:pt idx="14">
                  <c:v>2020</c:v>
                </c:pt>
                <c:pt idx="15">
                  <c:v>2014</c:v>
                </c:pt>
                <c:pt idx="16">
                  <c:v>Asistenta pakalpojuma pieejamība</c:v>
                </c:pt>
                <c:pt idx="17">
                  <c:v>2024</c:v>
                </c:pt>
                <c:pt idx="18">
                  <c:v>2020</c:v>
                </c:pt>
                <c:pt idx="19">
                  <c:v>2014</c:v>
                </c:pt>
              </c:strCache>
            </c:strRef>
          </c:cat>
          <c:val>
            <c:numRef>
              <c:f>Sheet1!$E$2:$E$21</c:f>
              <c:numCache>
                <c:formatCode>0</c:formatCode>
                <c:ptCount val="20"/>
                <c:pt idx="1">
                  <c:v>8.2236842105263168</c:v>
                </c:pt>
                <c:pt idx="2" formatCode="General">
                  <c:v>12</c:v>
                </c:pt>
                <c:pt idx="3" formatCode="General">
                  <c:v>25</c:v>
                </c:pt>
                <c:pt idx="5">
                  <c:v>6.9078947368421062</c:v>
                </c:pt>
                <c:pt idx="6" formatCode="General">
                  <c:v>11</c:v>
                </c:pt>
                <c:pt idx="7" formatCode="General">
                  <c:v>22</c:v>
                </c:pt>
                <c:pt idx="9">
                  <c:v>6.5789473684210522</c:v>
                </c:pt>
                <c:pt idx="10" formatCode="General">
                  <c:v>6</c:v>
                </c:pt>
                <c:pt idx="11" formatCode="General">
                  <c:v>9</c:v>
                </c:pt>
                <c:pt idx="13">
                  <c:v>8.8815789473684212</c:v>
                </c:pt>
                <c:pt idx="14" formatCode="General">
                  <c:v>16</c:v>
                </c:pt>
                <c:pt idx="15" formatCode="General">
                  <c:v>29</c:v>
                </c:pt>
                <c:pt idx="17">
                  <c:v>5.5921052631578947</c:v>
                </c:pt>
                <c:pt idx="18" formatCode="General">
                  <c:v>12</c:v>
                </c:pt>
              </c:numCache>
            </c:numRef>
          </c:val>
          <c:extLst>
            <c:ext xmlns:c16="http://schemas.microsoft.com/office/drawing/2014/chart" uri="{C3380CC4-5D6E-409C-BE32-E72D297353CC}">
              <c16:uniqueId val="{00000003-6F06-4568-91A3-18B767AF150A}"/>
            </c:ext>
          </c:extLst>
        </c:ser>
        <c:ser>
          <c:idx val="4"/>
          <c:order val="4"/>
          <c:tx>
            <c:strRef>
              <c:f>Sheet1!$F$1</c:f>
              <c:strCache>
                <c:ptCount val="1"/>
                <c:pt idx="0">
                  <c:v>Nav izmantots</c:v>
                </c:pt>
              </c:strCache>
            </c:strRef>
          </c:tx>
          <c:spPr>
            <a:solidFill>
              <a:srgbClr val="FFC000"/>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Sheet1!$A$2:$A$21</c:f>
              <c:strCache>
                <c:ptCount val="20"/>
                <c:pt idx="0">
                  <c:v>Tehnisko palīglīdzekļu pieejamība </c:v>
                </c:pt>
                <c:pt idx="1">
                  <c:v>2024</c:v>
                </c:pt>
                <c:pt idx="2">
                  <c:v>2020</c:v>
                </c:pt>
                <c:pt idx="3">
                  <c:v>2014</c:v>
                </c:pt>
                <c:pt idx="4">
                  <c:v>Sociālās rehabilitācijas pakalpojumu pieejamība</c:v>
                </c:pt>
                <c:pt idx="5">
                  <c:v>2024</c:v>
                </c:pt>
                <c:pt idx="6">
                  <c:v>2020</c:v>
                </c:pt>
                <c:pt idx="7">
                  <c:v>2014</c:v>
                </c:pt>
                <c:pt idx="8">
                  <c:v>Veselības aprūpe</c:v>
                </c:pt>
                <c:pt idx="9">
                  <c:v>2024</c:v>
                </c:pt>
                <c:pt idx="10">
                  <c:v>2020</c:v>
                </c:pt>
                <c:pt idx="11">
                  <c:v>2014</c:v>
                </c:pt>
                <c:pt idx="12">
                  <c:v>Sporta centru un pasākumu pieejamība</c:v>
                </c:pt>
                <c:pt idx="13">
                  <c:v>2024</c:v>
                </c:pt>
                <c:pt idx="14">
                  <c:v>2020</c:v>
                </c:pt>
                <c:pt idx="15">
                  <c:v>2014</c:v>
                </c:pt>
                <c:pt idx="16">
                  <c:v>Asistenta pakalpojuma pieejamība</c:v>
                </c:pt>
                <c:pt idx="17">
                  <c:v>2024</c:v>
                </c:pt>
                <c:pt idx="18">
                  <c:v>2020</c:v>
                </c:pt>
                <c:pt idx="19">
                  <c:v>2014</c:v>
                </c:pt>
              </c:strCache>
            </c:strRef>
          </c:cat>
          <c:val>
            <c:numRef>
              <c:f>Sheet1!$F$2:$F$21</c:f>
              <c:numCache>
                <c:formatCode>0</c:formatCode>
                <c:ptCount val="20"/>
                <c:pt idx="1">
                  <c:v>28.947368421052634</c:v>
                </c:pt>
                <c:pt idx="2" formatCode="General">
                  <c:v>27</c:v>
                </c:pt>
                <c:pt idx="5">
                  <c:v>44.736842105263158</c:v>
                </c:pt>
                <c:pt idx="6" formatCode="General">
                  <c:v>34</c:v>
                </c:pt>
                <c:pt idx="9">
                  <c:v>2.6315789473684208</c:v>
                </c:pt>
                <c:pt idx="10" formatCode="General">
                  <c:v>3</c:v>
                </c:pt>
                <c:pt idx="13">
                  <c:v>50</c:v>
                </c:pt>
                <c:pt idx="14" formatCode="General">
                  <c:v>23</c:v>
                </c:pt>
                <c:pt idx="17">
                  <c:v>52.30263157894737</c:v>
                </c:pt>
                <c:pt idx="18" formatCode="General">
                  <c:v>34</c:v>
                </c:pt>
              </c:numCache>
            </c:numRef>
          </c:val>
          <c:extLst>
            <c:ext xmlns:c16="http://schemas.microsoft.com/office/drawing/2014/chart" uri="{C3380CC4-5D6E-409C-BE32-E72D297353CC}">
              <c16:uniqueId val="{00000004-6F06-4568-91A3-18B767AF150A}"/>
            </c:ext>
          </c:extLst>
        </c:ser>
        <c:dLbls>
          <c:dLblPos val="ctr"/>
          <c:showLegendKey val="0"/>
          <c:showVal val="1"/>
          <c:showCatName val="0"/>
          <c:showSerName val="0"/>
          <c:showPercent val="0"/>
          <c:showBubbleSize val="0"/>
        </c:dLbls>
        <c:gapWidth val="30"/>
        <c:overlap val="100"/>
        <c:axId val="8669648"/>
        <c:axId val="8668560"/>
      </c:barChart>
      <c:catAx>
        <c:axId val="8669648"/>
        <c:scaling>
          <c:orientation val="maxMin"/>
        </c:scaling>
        <c:delete val="0"/>
        <c:axPos val="l"/>
        <c:numFmt formatCode="General" sourceLinked="1"/>
        <c:majorTickMark val="out"/>
        <c:minorTickMark val="none"/>
        <c:tickLblPos val="nextTo"/>
        <c:txPr>
          <a:bodyPr/>
          <a:lstStyle/>
          <a:p>
            <a:pPr>
              <a:defRPr>
                <a:solidFill>
                  <a:schemeClr val="tx1"/>
                </a:solidFill>
              </a:defRPr>
            </a:pPr>
            <a:endParaRPr lang="lv-LV"/>
          </a:p>
        </c:txPr>
        <c:crossAx val="8668560"/>
        <c:crosses val="autoZero"/>
        <c:auto val="1"/>
        <c:lblAlgn val="ctr"/>
        <c:lblOffset val="100"/>
        <c:noMultiLvlLbl val="0"/>
      </c:catAx>
      <c:valAx>
        <c:axId val="8668560"/>
        <c:scaling>
          <c:orientation val="minMax"/>
          <c:max val="100"/>
          <c:min val="0"/>
        </c:scaling>
        <c:delete val="1"/>
        <c:axPos val="t"/>
        <c:numFmt formatCode="0\%" sourceLinked="0"/>
        <c:majorTickMark val="out"/>
        <c:minorTickMark val="none"/>
        <c:tickLblPos val="nextTo"/>
        <c:crossAx val="8669648"/>
        <c:crosses val="autoZero"/>
        <c:crossBetween val="between"/>
      </c:valAx>
    </c:plotArea>
    <c:legend>
      <c:legendPos val="r"/>
      <c:layout>
        <c:manualLayout>
          <c:xMode val="edge"/>
          <c:yMode val="edge"/>
          <c:x val="0.44246312745388211"/>
          <c:y val="1.8400631018136875E-3"/>
          <c:w val="0.55509938940923653"/>
          <c:h val="7.6515552935791029E-2"/>
        </c:manualLayout>
      </c:layout>
      <c:overlay val="0"/>
      <c:spPr>
        <a:ln>
          <a:noFill/>
        </a:ln>
      </c:spPr>
      <c:txPr>
        <a:bodyPr/>
        <a:lstStyle/>
        <a:p>
          <a:pPr>
            <a:defRPr sz="1200">
              <a:solidFill>
                <a:schemeClr val="tx1"/>
              </a:solidFill>
            </a:defRPr>
          </a:pPr>
          <a:endParaRPr lang="lv-LV"/>
        </a:p>
      </c:txPr>
    </c:legend>
    <c:plotVisOnly val="1"/>
    <c:dispBlanksAs val="gap"/>
    <c:showDLblsOverMax val="0"/>
  </c:chart>
  <c:txPr>
    <a:bodyPr/>
    <a:lstStyle/>
    <a:p>
      <a:pPr>
        <a:defRPr sz="1100">
          <a:solidFill>
            <a:schemeClr val="bg1"/>
          </a:solidFill>
        </a:defRPr>
      </a:pPr>
      <a:endParaRPr lang="lv-LV"/>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426148580671885"/>
          <c:y val="6.035103867842951E-2"/>
          <c:w val="0.54709488982699783"/>
          <c:h val="0.92961736860698707"/>
        </c:manualLayout>
      </c:layout>
      <c:barChart>
        <c:barDir val="bar"/>
        <c:grouping val="stacked"/>
        <c:varyColors val="0"/>
        <c:ser>
          <c:idx val="0"/>
          <c:order val="0"/>
          <c:tx>
            <c:strRef>
              <c:f>Sheet1!$B$1</c:f>
              <c:strCache>
                <c:ptCount val="1"/>
                <c:pt idx="0">
                  <c:v>Uzlabojusies</c:v>
                </c:pt>
              </c:strCache>
            </c:strRef>
          </c:tx>
          <c:spPr>
            <a:solidFill>
              <a:srgbClr val="156082"/>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Sheet1!$A$2:$A$23</c:f>
              <c:strCache>
                <c:ptCount val="22"/>
                <c:pt idx="0">
                  <c:v>Kultūras pasākumu pieejamība (tostarp informācija)</c:v>
                </c:pt>
                <c:pt idx="1">
                  <c:v>2024</c:v>
                </c:pt>
                <c:pt idx="2">
                  <c:v>2020</c:v>
                </c:pt>
                <c:pt idx="3">
                  <c:v>2014</c:v>
                </c:pt>
                <c:pt idx="4">
                  <c:v>Televīzijas programmu pieejamība – </c:v>
                </c:pt>
                <c:pt idx="5">
                  <c:v>ir subtitri, surdotulkojums u.c.</c:v>
                </c:pt>
                <c:pt idx="6">
                  <c:v>2024</c:v>
                </c:pt>
                <c:pt idx="7">
                  <c:v>2020</c:v>
                </c:pt>
                <c:pt idx="8">
                  <c:v>2014</c:v>
                </c:pt>
                <c:pt idx="9">
                  <c:v>Informācijas pieejamība par valsts </c:v>
                </c:pt>
                <c:pt idx="10">
                  <c:v>un pašvaldību sniegtajiem pakalpojumiem</c:v>
                </c:pt>
                <c:pt idx="11">
                  <c:v>2024</c:v>
                </c:pt>
                <c:pt idx="12">
                  <c:v>2020</c:v>
                </c:pt>
                <c:pt idx="13">
                  <c:v>2014</c:v>
                </c:pt>
                <c:pt idx="14">
                  <c:v>Sadarbība ar valsts un pašvaldību institūcijām </c:v>
                </c:pt>
                <c:pt idx="15">
                  <c:v>2024</c:v>
                </c:pt>
                <c:pt idx="16">
                  <c:v>2020</c:v>
                </c:pt>
                <c:pt idx="17">
                  <c:v>2014</c:v>
                </c:pt>
                <c:pt idx="18">
                  <c:v>Mūžizglītības un interešu izglītības pieejamība</c:v>
                </c:pt>
                <c:pt idx="19">
                  <c:v>2024</c:v>
                </c:pt>
                <c:pt idx="20">
                  <c:v>2020</c:v>
                </c:pt>
                <c:pt idx="21">
                  <c:v>2014</c:v>
                </c:pt>
              </c:strCache>
            </c:strRef>
          </c:cat>
          <c:val>
            <c:numRef>
              <c:f>Sheet1!$B$2:$B$23</c:f>
              <c:numCache>
                <c:formatCode>0</c:formatCode>
                <c:ptCount val="22"/>
                <c:pt idx="1">
                  <c:v>25.328947368421051</c:v>
                </c:pt>
                <c:pt idx="2" formatCode="General">
                  <c:v>24</c:v>
                </c:pt>
                <c:pt idx="3" formatCode="General">
                  <c:v>26</c:v>
                </c:pt>
                <c:pt idx="6">
                  <c:v>23.355263157894736</c:v>
                </c:pt>
                <c:pt idx="7" formatCode="General">
                  <c:v>20</c:v>
                </c:pt>
                <c:pt idx="8" formatCode="General">
                  <c:v>37</c:v>
                </c:pt>
                <c:pt idx="11">
                  <c:v>17.105263157894736</c:v>
                </c:pt>
                <c:pt idx="12" formatCode="General">
                  <c:v>20</c:v>
                </c:pt>
                <c:pt idx="13" formatCode="General">
                  <c:v>21</c:v>
                </c:pt>
                <c:pt idx="15">
                  <c:v>16.118421052631579</c:v>
                </c:pt>
                <c:pt idx="16" formatCode="General">
                  <c:v>18</c:v>
                </c:pt>
                <c:pt idx="19">
                  <c:v>14.802631578947366</c:v>
                </c:pt>
                <c:pt idx="20" formatCode="General">
                  <c:v>16</c:v>
                </c:pt>
                <c:pt idx="21" formatCode="General">
                  <c:v>20</c:v>
                </c:pt>
              </c:numCache>
            </c:numRef>
          </c:val>
          <c:extLst>
            <c:ext xmlns:c16="http://schemas.microsoft.com/office/drawing/2014/chart" uri="{C3380CC4-5D6E-409C-BE32-E72D297353CC}">
              <c16:uniqueId val="{00000000-2B60-4C57-A4AE-E46216151830}"/>
            </c:ext>
          </c:extLst>
        </c:ser>
        <c:ser>
          <c:idx val="1"/>
          <c:order val="1"/>
          <c:tx>
            <c:strRef>
              <c:f>Sheet1!$C$1</c:f>
              <c:strCache>
                <c:ptCount val="1"/>
                <c:pt idx="0">
                  <c:v>Pasliktinājusies</c:v>
                </c:pt>
              </c:strCache>
            </c:strRef>
          </c:tx>
          <c:spPr>
            <a:solidFill>
              <a:schemeClr val="accent5"/>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Sheet1!$A$2:$A$23</c:f>
              <c:strCache>
                <c:ptCount val="22"/>
                <c:pt idx="0">
                  <c:v>Kultūras pasākumu pieejamība (tostarp informācija)</c:v>
                </c:pt>
                <c:pt idx="1">
                  <c:v>2024</c:v>
                </c:pt>
                <c:pt idx="2">
                  <c:v>2020</c:v>
                </c:pt>
                <c:pt idx="3">
                  <c:v>2014</c:v>
                </c:pt>
                <c:pt idx="4">
                  <c:v>Televīzijas programmu pieejamība – </c:v>
                </c:pt>
                <c:pt idx="5">
                  <c:v>ir subtitri, surdotulkojums u.c.</c:v>
                </c:pt>
                <c:pt idx="6">
                  <c:v>2024</c:v>
                </c:pt>
                <c:pt idx="7">
                  <c:v>2020</c:v>
                </c:pt>
                <c:pt idx="8">
                  <c:v>2014</c:v>
                </c:pt>
                <c:pt idx="9">
                  <c:v>Informācijas pieejamība par valsts </c:v>
                </c:pt>
                <c:pt idx="10">
                  <c:v>un pašvaldību sniegtajiem pakalpojumiem</c:v>
                </c:pt>
                <c:pt idx="11">
                  <c:v>2024</c:v>
                </c:pt>
                <c:pt idx="12">
                  <c:v>2020</c:v>
                </c:pt>
                <c:pt idx="13">
                  <c:v>2014</c:v>
                </c:pt>
                <c:pt idx="14">
                  <c:v>Sadarbība ar valsts un pašvaldību institūcijām </c:v>
                </c:pt>
                <c:pt idx="15">
                  <c:v>2024</c:v>
                </c:pt>
                <c:pt idx="16">
                  <c:v>2020</c:v>
                </c:pt>
                <c:pt idx="17">
                  <c:v>2014</c:v>
                </c:pt>
                <c:pt idx="18">
                  <c:v>Mūžizglītības un interešu izglītības pieejamība</c:v>
                </c:pt>
                <c:pt idx="19">
                  <c:v>2024</c:v>
                </c:pt>
                <c:pt idx="20">
                  <c:v>2020</c:v>
                </c:pt>
                <c:pt idx="21">
                  <c:v>2014</c:v>
                </c:pt>
              </c:strCache>
            </c:strRef>
          </c:cat>
          <c:val>
            <c:numRef>
              <c:f>Sheet1!$C$2:$C$23</c:f>
              <c:numCache>
                <c:formatCode>0</c:formatCode>
                <c:ptCount val="22"/>
                <c:pt idx="1">
                  <c:v>4.6052631578947363</c:v>
                </c:pt>
                <c:pt idx="2" formatCode="General">
                  <c:v>7</c:v>
                </c:pt>
                <c:pt idx="3" formatCode="General">
                  <c:v>10</c:v>
                </c:pt>
                <c:pt idx="6">
                  <c:v>3.2894736842105261</c:v>
                </c:pt>
                <c:pt idx="7" formatCode="General">
                  <c:v>2</c:v>
                </c:pt>
                <c:pt idx="8" formatCode="General">
                  <c:v>5</c:v>
                </c:pt>
                <c:pt idx="11">
                  <c:v>7.5657894736842106</c:v>
                </c:pt>
                <c:pt idx="12" formatCode="General">
                  <c:v>12</c:v>
                </c:pt>
                <c:pt idx="13" formatCode="General">
                  <c:v>15</c:v>
                </c:pt>
                <c:pt idx="15">
                  <c:v>7.8947368421052628</c:v>
                </c:pt>
                <c:pt idx="16" formatCode="General">
                  <c:v>11</c:v>
                </c:pt>
                <c:pt idx="19">
                  <c:v>3.2894736842105261</c:v>
                </c:pt>
                <c:pt idx="20" formatCode="General">
                  <c:v>6</c:v>
                </c:pt>
                <c:pt idx="21" formatCode="General">
                  <c:v>7</c:v>
                </c:pt>
              </c:numCache>
            </c:numRef>
          </c:val>
          <c:extLst>
            <c:ext xmlns:c16="http://schemas.microsoft.com/office/drawing/2014/chart" uri="{C3380CC4-5D6E-409C-BE32-E72D297353CC}">
              <c16:uniqueId val="{00000001-2B60-4C57-A4AE-E46216151830}"/>
            </c:ext>
          </c:extLst>
        </c:ser>
        <c:ser>
          <c:idx val="2"/>
          <c:order val="2"/>
          <c:tx>
            <c:strRef>
              <c:f>Sheet1!$D$1</c:f>
              <c:strCache>
                <c:ptCount val="1"/>
                <c:pt idx="0">
                  <c:v>Nav mainījusies</c:v>
                </c:pt>
              </c:strCache>
            </c:strRef>
          </c:tx>
          <c:spPr>
            <a:solidFill>
              <a:srgbClr val="5ECA94"/>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Sheet1!$A$2:$A$23</c:f>
              <c:strCache>
                <c:ptCount val="22"/>
                <c:pt idx="0">
                  <c:v>Kultūras pasākumu pieejamība (tostarp informācija)</c:v>
                </c:pt>
                <c:pt idx="1">
                  <c:v>2024</c:v>
                </c:pt>
                <c:pt idx="2">
                  <c:v>2020</c:v>
                </c:pt>
                <c:pt idx="3">
                  <c:v>2014</c:v>
                </c:pt>
                <c:pt idx="4">
                  <c:v>Televīzijas programmu pieejamība – </c:v>
                </c:pt>
                <c:pt idx="5">
                  <c:v>ir subtitri, surdotulkojums u.c.</c:v>
                </c:pt>
                <c:pt idx="6">
                  <c:v>2024</c:v>
                </c:pt>
                <c:pt idx="7">
                  <c:v>2020</c:v>
                </c:pt>
                <c:pt idx="8">
                  <c:v>2014</c:v>
                </c:pt>
                <c:pt idx="9">
                  <c:v>Informācijas pieejamība par valsts </c:v>
                </c:pt>
                <c:pt idx="10">
                  <c:v>un pašvaldību sniegtajiem pakalpojumiem</c:v>
                </c:pt>
                <c:pt idx="11">
                  <c:v>2024</c:v>
                </c:pt>
                <c:pt idx="12">
                  <c:v>2020</c:v>
                </c:pt>
                <c:pt idx="13">
                  <c:v>2014</c:v>
                </c:pt>
                <c:pt idx="14">
                  <c:v>Sadarbība ar valsts un pašvaldību institūcijām </c:v>
                </c:pt>
                <c:pt idx="15">
                  <c:v>2024</c:v>
                </c:pt>
                <c:pt idx="16">
                  <c:v>2020</c:v>
                </c:pt>
                <c:pt idx="17">
                  <c:v>2014</c:v>
                </c:pt>
                <c:pt idx="18">
                  <c:v>Mūžizglītības un interešu izglītības pieejamība</c:v>
                </c:pt>
                <c:pt idx="19">
                  <c:v>2024</c:v>
                </c:pt>
                <c:pt idx="20">
                  <c:v>2020</c:v>
                </c:pt>
                <c:pt idx="21">
                  <c:v>2014</c:v>
                </c:pt>
              </c:strCache>
            </c:strRef>
          </c:cat>
          <c:val>
            <c:numRef>
              <c:f>Sheet1!$D$2:$D$23</c:f>
              <c:numCache>
                <c:formatCode>0</c:formatCode>
                <c:ptCount val="22"/>
                <c:pt idx="1">
                  <c:v>37.828947368421048</c:v>
                </c:pt>
                <c:pt idx="2" formatCode="General">
                  <c:v>48</c:v>
                </c:pt>
                <c:pt idx="3" formatCode="General">
                  <c:v>48</c:v>
                </c:pt>
                <c:pt idx="6">
                  <c:v>26.644736842105267</c:v>
                </c:pt>
                <c:pt idx="7" formatCode="General">
                  <c:v>24</c:v>
                </c:pt>
                <c:pt idx="8" formatCode="General">
                  <c:v>38</c:v>
                </c:pt>
                <c:pt idx="11">
                  <c:v>37.5</c:v>
                </c:pt>
                <c:pt idx="12" formatCode="General">
                  <c:v>39</c:v>
                </c:pt>
                <c:pt idx="13" formatCode="General">
                  <c:v>51</c:v>
                </c:pt>
                <c:pt idx="15">
                  <c:v>42.434210526315788</c:v>
                </c:pt>
                <c:pt idx="16" formatCode="General">
                  <c:v>53</c:v>
                </c:pt>
                <c:pt idx="19">
                  <c:v>11.842105263157894</c:v>
                </c:pt>
                <c:pt idx="20" formatCode="General">
                  <c:v>26</c:v>
                </c:pt>
                <c:pt idx="21" formatCode="General">
                  <c:v>38</c:v>
                </c:pt>
              </c:numCache>
            </c:numRef>
          </c:val>
          <c:extLst>
            <c:ext xmlns:c16="http://schemas.microsoft.com/office/drawing/2014/chart" uri="{C3380CC4-5D6E-409C-BE32-E72D297353CC}">
              <c16:uniqueId val="{00000002-2B60-4C57-A4AE-E46216151830}"/>
            </c:ext>
          </c:extLst>
        </c:ser>
        <c:ser>
          <c:idx val="3"/>
          <c:order val="3"/>
          <c:tx>
            <c:strRef>
              <c:f>Sheet1!$E$1</c:f>
              <c:strCache>
                <c:ptCount val="1"/>
                <c:pt idx="0">
                  <c:v>Grūti pateikt</c:v>
                </c:pt>
              </c:strCache>
            </c:strRef>
          </c:tx>
          <c:spPr>
            <a:solidFill>
              <a:schemeClr val="bg1">
                <a:lumMod val="75000"/>
              </a:schemeClr>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Sheet1!$A$2:$A$23</c:f>
              <c:strCache>
                <c:ptCount val="22"/>
                <c:pt idx="0">
                  <c:v>Kultūras pasākumu pieejamība (tostarp informācija)</c:v>
                </c:pt>
                <c:pt idx="1">
                  <c:v>2024</c:v>
                </c:pt>
                <c:pt idx="2">
                  <c:v>2020</c:v>
                </c:pt>
                <c:pt idx="3">
                  <c:v>2014</c:v>
                </c:pt>
                <c:pt idx="4">
                  <c:v>Televīzijas programmu pieejamība – </c:v>
                </c:pt>
                <c:pt idx="5">
                  <c:v>ir subtitri, surdotulkojums u.c.</c:v>
                </c:pt>
                <c:pt idx="6">
                  <c:v>2024</c:v>
                </c:pt>
                <c:pt idx="7">
                  <c:v>2020</c:v>
                </c:pt>
                <c:pt idx="8">
                  <c:v>2014</c:v>
                </c:pt>
                <c:pt idx="9">
                  <c:v>Informācijas pieejamība par valsts </c:v>
                </c:pt>
                <c:pt idx="10">
                  <c:v>un pašvaldību sniegtajiem pakalpojumiem</c:v>
                </c:pt>
                <c:pt idx="11">
                  <c:v>2024</c:v>
                </c:pt>
                <c:pt idx="12">
                  <c:v>2020</c:v>
                </c:pt>
                <c:pt idx="13">
                  <c:v>2014</c:v>
                </c:pt>
                <c:pt idx="14">
                  <c:v>Sadarbība ar valsts un pašvaldību institūcijām </c:v>
                </c:pt>
                <c:pt idx="15">
                  <c:v>2024</c:v>
                </c:pt>
                <c:pt idx="16">
                  <c:v>2020</c:v>
                </c:pt>
                <c:pt idx="17">
                  <c:v>2014</c:v>
                </c:pt>
                <c:pt idx="18">
                  <c:v>Mūžizglītības un interešu izglītības pieejamība</c:v>
                </c:pt>
                <c:pt idx="19">
                  <c:v>2024</c:v>
                </c:pt>
                <c:pt idx="20">
                  <c:v>2020</c:v>
                </c:pt>
                <c:pt idx="21">
                  <c:v>2014</c:v>
                </c:pt>
              </c:strCache>
            </c:strRef>
          </c:cat>
          <c:val>
            <c:numRef>
              <c:f>Sheet1!$E$2:$E$23</c:f>
              <c:numCache>
                <c:formatCode>0</c:formatCode>
                <c:ptCount val="22"/>
                <c:pt idx="1">
                  <c:v>12.171052631578947</c:v>
                </c:pt>
                <c:pt idx="2" formatCode="General">
                  <c:v>10</c:v>
                </c:pt>
                <c:pt idx="3" formatCode="General">
                  <c:v>16</c:v>
                </c:pt>
                <c:pt idx="6">
                  <c:v>8.8815789473684212</c:v>
                </c:pt>
                <c:pt idx="7" formatCode="General">
                  <c:v>22</c:v>
                </c:pt>
                <c:pt idx="8" formatCode="General">
                  <c:v>20</c:v>
                </c:pt>
                <c:pt idx="11">
                  <c:v>11.842105263157894</c:v>
                </c:pt>
                <c:pt idx="12" formatCode="General">
                  <c:v>15</c:v>
                </c:pt>
                <c:pt idx="13" formatCode="General">
                  <c:v>13</c:v>
                </c:pt>
                <c:pt idx="15">
                  <c:v>11.513157894736842</c:v>
                </c:pt>
                <c:pt idx="16" formatCode="General">
                  <c:v>11</c:v>
                </c:pt>
                <c:pt idx="19">
                  <c:v>9.8684210526315788</c:v>
                </c:pt>
                <c:pt idx="20" formatCode="General">
                  <c:v>16</c:v>
                </c:pt>
                <c:pt idx="21" formatCode="General">
                  <c:v>35</c:v>
                </c:pt>
              </c:numCache>
            </c:numRef>
          </c:val>
          <c:extLst>
            <c:ext xmlns:c16="http://schemas.microsoft.com/office/drawing/2014/chart" uri="{C3380CC4-5D6E-409C-BE32-E72D297353CC}">
              <c16:uniqueId val="{00000003-2B60-4C57-A4AE-E46216151830}"/>
            </c:ext>
          </c:extLst>
        </c:ser>
        <c:ser>
          <c:idx val="4"/>
          <c:order val="4"/>
          <c:tx>
            <c:strRef>
              <c:f>Sheet1!$F$1</c:f>
              <c:strCache>
                <c:ptCount val="1"/>
                <c:pt idx="0">
                  <c:v>Nav izmantots</c:v>
                </c:pt>
              </c:strCache>
            </c:strRef>
          </c:tx>
          <c:spPr>
            <a:solidFill>
              <a:srgbClr val="FFC000"/>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Sheet1!$A$2:$A$23</c:f>
              <c:strCache>
                <c:ptCount val="22"/>
                <c:pt idx="0">
                  <c:v>Kultūras pasākumu pieejamība (tostarp informācija)</c:v>
                </c:pt>
                <c:pt idx="1">
                  <c:v>2024</c:v>
                </c:pt>
                <c:pt idx="2">
                  <c:v>2020</c:v>
                </c:pt>
                <c:pt idx="3">
                  <c:v>2014</c:v>
                </c:pt>
                <c:pt idx="4">
                  <c:v>Televīzijas programmu pieejamība – </c:v>
                </c:pt>
                <c:pt idx="5">
                  <c:v>ir subtitri, surdotulkojums u.c.</c:v>
                </c:pt>
                <c:pt idx="6">
                  <c:v>2024</c:v>
                </c:pt>
                <c:pt idx="7">
                  <c:v>2020</c:v>
                </c:pt>
                <c:pt idx="8">
                  <c:v>2014</c:v>
                </c:pt>
                <c:pt idx="9">
                  <c:v>Informācijas pieejamība par valsts </c:v>
                </c:pt>
                <c:pt idx="10">
                  <c:v>un pašvaldību sniegtajiem pakalpojumiem</c:v>
                </c:pt>
                <c:pt idx="11">
                  <c:v>2024</c:v>
                </c:pt>
                <c:pt idx="12">
                  <c:v>2020</c:v>
                </c:pt>
                <c:pt idx="13">
                  <c:v>2014</c:v>
                </c:pt>
                <c:pt idx="14">
                  <c:v>Sadarbība ar valsts un pašvaldību institūcijām </c:v>
                </c:pt>
                <c:pt idx="15">
                  <c:v>2024</c:v>
                </c:pt>
                <c:pt idx="16">
                  <c:v>2020</c:v>
                </c:pt>
                <c:pt idx="17">
                  <c:v>2014</c:v>
                </c:pt>
                <c:pt idx="18">
                  <c:v>Mūžizglītības un interešu izglītības pieejamība</c:v>
                </c:pt>
                <c:pt idx="19">
                  <c:v>2024</c:v>
                </c:pt>
                <c:pt idx="20">
                  <c:v>2020</c:v>
                </c:pt>
                <c:pt idx="21">
                  <c:v>2014</c:v>
                </c:pt>
              </c:strCache>
            </c:strRef>
          </c:cat>
          <c:val>
            <c:numRef>
              <c:f>Sheet1!$F$2:$F$23</c:f>
              <c:numCache>
                <c:formatCode>0</c:formatCode>
                <c:ptCount val="22"/>
                <c:pt idx="1">
                  <c:v>20.065789473684212</c:v>
                </c:pt>
                <c:pt idx="2" formatCode="General">
                  <c:v>10</c:v>
                </c:pt>
                <c:pt idx="6">
                  <c:v>37.828947368421048</c:v>
                </c:pt>
                <c:pt idx="7" formatCode="General">
                  <c:v>32</c:v>
                </c:pt>
                <c:pt idx="11">
                  <c:v>25.986842105263158</c:v>
                </c:pt>
                <c:pt idx="12" formatCode="General">
                  <c:v>14</c:v>
                </c:pt>
                <c:pt idx="15">
                  <c:v>22.039473684210524</c:v>
                </c:pt>
                <c:pt idx="16" formatCode="General">
                  <c:v>8</c:v>
                </c:pt>
                <c:pt idx="19">
                  <c:v>60.19736842105263</c:v>
                </c:pt>
                <c:pt idx="20" formatCode="General">
                  <c:v>36</c:v>
                </c:pt>
              </c:numCache>
            </c:numRef>
          </c:val>
          <c:extLst>
            <c:ext xmlns:c16="http://schemas.microsoft.com/office/drawing/2014/chart" uri="{C3380CC4-5D6E-409C-BE32-E72D297353CC}">
              <c16:uniqueId val="{00000004-2B60-4C57-A4AE-E46216151830}"/>
            </c:ext>
          </c:extLst>
        </c:ser>
        <c:dLbls>
          <c:dLblPos val="ctr"/>
          <c:showLegendKey val="0"/>
          <c:showVal val="1"/>
          <c:showCatName val="0"/>
          <c:showSerName val="0"/>
          <c:showPercent val="0"/>
          <c:showBubbleSize val="0"/>
        </c:dLbls>
        <c:gapWidth val="30"/>
        <c:overlap val="100"/>
        <c:axId val="8669104"/>
        <c:axId val="8662576"/>
      </c:barChart>
      <c:catAx>
        <c:axId val="8669104"/>
        <c:scaling>
          <c:orientation val="maxMin"/>
        </c:scaling>
        <c:delete val="0"/>
        <c:axPos val="l"/>
        <c:numFmt formatCode="General" sourceLinked="1"/>
        <c:majorTickMark val="out"/>
        <c:minorTickMark val="none"/>
        <c:tickLblPos val="nextTo"/>
        <c:txPr>
          <a:bodyPr/>
          <a:lstStyle/>
          <a:p>
            <a:pPr>
              <a:defRPr>
                <a:solidFill>
                  <a:schemeClr val="tx1"/>
                </a:solidFill>
              </a:defRPr>
            </a:pPr>
            <a:endParaRPr lang="lv-LV"/>
          </a:p>
        </c:txPr>
        <c:crossAx val="8662576"/>
        <c:crosses val="autoZero"/>
        <c:auto val="1"/>
        <c:lblAlgn val="ctr"/>
        <c:lblOffset val="100"/>
        <c:noMultiLvlLbl val="0"/>
      </c:catAx>
      <c:valAx>
        <c:axId val="8662576"/>
        <c:scaling>
          <c:orientation val="minMax"/>
          <c:max val="100"/>
          <c:min val="0"/>
        </c:scaling>
        <c:delete val="1"/>
        <c:axPos val="t"/>
        <c:numFmt formatCode="0\%" sourceLinked="0"/>
        <c:majorTickMark val="out"/>
        <c:minorTickMark val="none"/>
        <c:tickLblPos val="nextTo"/>
        <c:crossAx val="8669104"/>
        <c:crosses val="autoZero"/>
        <c:crossBetween val="between"/>
      </c:valAx>
    </c:plotArea>
    <c:legend>
      <c:legendPos val="r"/>
      <c:layout>
        <c:manualLayout>
          <c:xMode val="edge"/>
          <c:yMode val="edge"/>
          <c:x val="0.42927180957055538"/>
          <c:y val="1.5113992279117174E-2"/>
          <c:w val="0.54480580723030825"/>
          <c:h val="7.4414286127391246E-2"/>
        </c:manualLayout>
      </c:layout>
      <c:overlay val="0"/>
      <c:spPr>
        <a:ln>
          <a:solidFill>
            <a:schemeClr val="bg1"/>
          </a:solidFill>
        </a:ln>
      </c:spPr>
      <c:txPr>
        <a:bodyPr/>
        <a:lstStyle/>
        <a:p>
          <a:pPr>
            <a:defRPr sz="1200">
              <a:solidFill>
                <a:schemeClr val="tx1"/>
              </a:solidFill>
            </a:defRPr>
          </a:pPr>
          <a:endParaRPr lang="lv-LV"/>
        </a:p>
      </c:txPr>
    </c:legend>
    <c:plotVisOnly val="1"/>
    <c:dispBlanksAs val="gap"/>
    <c:showDLblsOverMax val="0"/>
  </c:chart>
  <c:txPr>
    <a:bodyPr/>
    <a:lstStyle/>
    <a:p>
      <a:pPr>
        <a:defRPr sz="1100">
          <a:solidFill>
            <a:schemeClr val="bg1"/>
          </a:solidFill>
        </a:defRPr>
      </a:pPr>
      <a:endParaRPr lang="lv-LV"/>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933260089307206"/>
          <c:y val="5.5926386327197118E-2"/>
          <c:w val="0.39066739910692794"/>
          <c:h val="0.92961736860698707"/>
        </c:manualLayout>
      </c:layout>
      <c:barChart>
        <c:barDir val="bar"/>
        <c:grouping val="stacked"/>
        <c:varyColors val="0"/>
        <c:ser>
          <c:idx val="0"/>
          <c:order val="0"/>
          <c:tx>
            <c:strRef>
              <c:f>Sheet1!$B$1</c:f>
              <c:strCache>
                <c:ptCount val="1"/>
                <c:pt idx="0">
                  <c:v>Uzlabojusies</c:v>
                </c:pt>
              </c:strCache>
            </c:strRef>
          </c:tx>
          <c:spPr>
            <a:solidFill>
              <a:srgbClr val="156082"/>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Sheet1!$A$2:$A$22</c:f>
              <c:strCache>
                <c:ptCount val="21"/>
                <c:pt idx="0">
                  <c:v>Sakaru un tehnoloģiju (t.sk., interneta </c:v>
                </c:pt>
                <c:pt idx="1">
                  <c:v>resursu un mājas lapu) pakalpojumu pieejamība</c:v>
                </c:pt>
                <c:pt idx="2">
                  <c:v>2024</c:v>
                </c:pt>
                <c:pt idx="3">
                  <c:v>2020</c:v>
                </c:pt>
                <c:pt idx="4">
                  <c:v>2014</c:v>
                </c:pt>
                <c:pt idx="5">
                  <c:v>Sabiedriskā transporta pieejamība</c:v>
                </c:pt>
                <c:pt idx="6">
                  <c:v>2024</c:v>
                </c:pt>
                <c:pt idx="7">
                  <c:v>2020</c:v>
                </c:pt>
                <c:pt idx="8">
                  <c:v>2014</c:v>
                </c:pt>
                <c:pt idx="9">
                  <c:v>Vides pieejamība (valsts un pašvaldību ēkās)</c:v>
                </c:pt>
                <c:pt idx="10">
                  <c:v>2024</c:v>
                </c:pt>
                <c:pt idx="11">
                  <c:v>2020</c:v>
                </c:pt>
                <c:pt idx="12">
                  <c:v>2014</c:v>
                </c:pt>
                <c:pt idx="13">
                  <c:v>Sabiedriskā transporta pieturvietu pieejamība</c:v>
                </c:pt>
                <c:pt idx="14">
                  <c:v>2024</c:v>
                </c:pt>
                <c:pt idx="15">
                  <c:v>2020</c:v>
                </c:pt>
                <c:pt idx="16">
                  <c:v>2014</c:v>
                </c:pt>
                <c:pt idx="17">
                  <c:v>Latvijas tūrisma objektu/ apskates vietu pieejamība</c:v>
                </c:pt>
                <c:pt idx="18">
                  <c:v>2024</c:v>
                </c:pt>
                <c:pt idx="19">
                  <c:v>2020</c:v>
                </c:pt>
                <c:pt idx="20">
                  <c:v>2014</c:v>
                </c:pt>
              </c:strCache>
            </c:strRef>
          </c:cat>
          <c:val>
            <c:numRef>
              <c:f>Sheet1!$B$2:$B$22</c:f>
              <c:numCache>
                <c:formatCode>General</c:formatCode>
                <c:ptCount val="21"/>
                <c:pt idx="2" formatCode="0">
                  <c:v>38.815789473684212</c:v>
                </c:pt>
                <c:pt idx="3">
                  <c:v>44</c:v>
                </c:pt>
                <c:pt idx="4">
                  <c:v>59</c:v>
                </c:pt>
                <c:pt idx="6" formatCode="0">
                  <c:v>31.907894736842106</c:v>
                </c:pt>
                <c:pt idx="7">
                  <c:v>25</c:v>
                </c:pt>
                <c:pt idx="8">
                  <c:v>29</c:v>
                </c:pt>
                <c:pt idx="10" formatCode="0">
                  <c:v>27.631578947368425</c:v>
                </c:pt>
                <c:pt idx="11">
                  <c:v>30</c:v>
                </c:pt>
                <c:pt idx="12">
                  <c:v>28</c:v>
                </c:pt>
                <c:pt idx="14" formatCode="0">
                  <c:v>27.631578947368425</c:v>
                </c:pt>
                <c:pt idx="15">
                  <c:v>17</c:v>
                </c:pt>
                <c:pt idx="18" formatCode="0">
                  <c:v>24.671052631578945</c:v>
                </c:pt>
                <c:pt idx="19">
                  <c:v>31</c:v>
                </c:pt>
                <c:pt idx="20">
                  <c:v>25</c:v>
                </c:pt>
              </c:numCache>
            </c:numRef>
          </c:val>
          <c:extLst>
            <c:ext xmlns:c16="http://schemas.microsoft.com/office/drawing/2014/chart" uri="{C3380CC4-5D6E-409C-BE32-E72D297353CC}">
              <c16:uniqueId val="{00000000-64CB-4A4A-9A3B-69BA9B4DD635}"/>
            </c:ext>
          </c:extLst>
        </c:ser>
        <c:ser>
          <c:idx val="1"/>
          <c:order val="1"/>
          <c:tx>
            <c:strRef>
              <c:f>Sheet1!$C$1</c:f>
              <c:strCache>
                <c:ptCount val="1"/>
                <c:pt idx="0">
                  <c:v>Pasliktinājusies</c:v>
                </c:pt>
              </c:strCache>
            </c:strRef>
          </c:tx>
          <c:spPr>
            <a:solidFill>
              <a:schemeClr val="accent5"/>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Sheet1!$A$2:$A$22</c:f>
              <c:strCache>
                <c:ptCount val="21"/>
                <c:pt idx="0">
                  <c:v>Sakaru un tehnoloģiju (t.sk., interneta </c:v>
                </c:pt>
                <c:pt idx="1">
                  <c:v>resursu un mājas lapu) pakalpojumu pieejamība</c:v>
                </c:pt>
                <c:pt idx="2">
                  <c:v>2024</c:v>
                </c:pt>
                <c:pt idx="3">
                  <c:v>2020</c:v>
                </c:pt>
                <c:pt idx="4">
                  <c:v>2014</c:v>
                </c:pt>
                <c:pt idx="5">
                  <c:v>Sabiedriskā transporta pieejamība</c:v>
                </c:pt>
                <c:pt idx="6">
                  <c:v>2024</c:v>
                </c:pt>
                <c:pt idx="7">
                  <c:v>2020</c:v>
                </c:pt>
                <c:pt idx="8">
                  <c:v>2014</c:v>
                </c:pt>
                <c:pt idx="9">
                  <c:v>Vides pieejamība (valsts un pašvaldību ēkās)</c:v>
                </c:pt>
                <c:pt idx="10">
                  <c:v>2024</c:v>
                </c:pt>
                <c:pt idx="11">
                  <c:v>2020</c:v>
                </c:pt>
                <c:pt idx="12">
                  <c:v>2014</c:v>
                </c:pt>
                <c:pt idx="13">
                  <c:v>Sabiedriskā transporta pieturvietu pieejamība</c:v>
                </c:pt>
                <c:pt idx="14">
                  <c:v>2024</c:v>
                </c:pt>
                <c:pt idx="15">
                  <c:v>2020</c:v>
                </c:pt>
                <c:pt idx="16">
                  <c:v>2014</c:v>
                </c:pt>
                <c:pt idx="17">
                  <c:v>Latvijas tūrisma objektu/ apskates vietu pieejamība</c:v>
                </c:pt>
                <c:pt idx="18">
                  <c:v>2024</c:v>
                </c:pt>
                <c:pt idx="19">
                  <c:v>2020</c:v>
                </c:pt>
                <c:pt idx="20">
                  <c:v>2014</c:v>
                </c:pt>
              </c:strCache>
            </c:strRef>
          </c:cat>
          <c:val>
            <c:numRef>
              <c:f>Sheet1!$C$2:$C$22</c:f>
              <c:numCache>
                <c:formatCode>General</c:formatCode>
                <c:ptCount val="21"/>
                <c:pt idx="2" formatCode="0">
                  <c:v>1.9736842105263157</c:v>
                </c:pt>
                <c:pt idx="3">
                  <c:v>3</c:v>
                </c:pt>
                <c:pt idx="4">
                  <c:v>4</c:v>
                </c:pt>
                <c:pt idx="6" formatCode="0">
                  <c:v>7.5657894736842106</c:v>
                </c:pt>
                <c:pt idx="7">
                  <c:v>11</c:v>
                </c:pt>
                <c:pt idx="8">
                  <c:v>15</c:v>
                </c:pt>
                <c:pt idx="10" formatCode="0">
                  <c:v>3.6184210526315792</c:v>
                </c:pt>
                <c:pt idx="11">
                  <c:v>5</c:v>
                </c:pt>
                <c:pt idx="12">
                  <c:v>9</c:v>
                </c:pt>
                <c:pt idx="14" formatCode="0">
                  <c:v>6.5789473684210522</c:v>
                </c:pt>
                <c:pt idx="15">
                  <c:v>9</c:v>
                </c:pt>
                <c:pt idx="18" formatCode="0">
                  <c:v>1.6447368421052631</c:v>
                </c:pt>
                <c:pt idx="19">
                  <c:v>4</c:v>
                </c:pt>
                <c:pt idx="20">
                  <c:v>7</c:v>
                </c:pt>
              </c:numCache>
            </c:numRef>
          </c:val>
          <c:extLst>
            <c:ext xmlns:c16="http://schemas.microsoft.com/office/drawing/2014/chart" uri="{C3380CC4-5D6E-409C-BE32-E72D297353CC}">
              <c16:uniqueId val="{00000001-64CB-4A4A-9A3B-69BA9B4DD635}"/>
            </c:ext>
          </c:extLst>
        </c:ser>
        <c:ser>
          <c:idx val="2"/>
          <c:order val="2"/>
          <c:tx>
            <c:strRef>
              <c:f>Sheet1!$D$1</c:f>
              <c:strCache>
                <c:ptCount val="1"/>
                <c:pt idx="0">
                  <c:v>Nav mainījusies</c:v>
                </c:pt>
              </c:strCache>
            </c:strRef>
          </c:tx>
          <c:spPr>
            <a:solidFill>
              <a:srgbClr val="5ECA94"/>
            </a:solidFill>
            <a:ln>
              <a:solidFill>
                <a:schemeClr val="bg1"/>
              </a:solidFill>
            </a:ln>
          </c:spPr>
          <c:invertIfNegative val="0"/>
          <c:dLbls>
            <c:numFmt formatCode="#,##0" sourceLinked="0"/>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Sheet1!$A$2:$A$22</c:f>
              <c:strCache>
                <c:ptCount val="21"/>
                <c:pt idx="0">
                  <c:v>Sakaru un tehnoloģiju (t.sk., interneta </c:v>
                </c:pt>
                <c:pt idx="1">
                  <c:v>resursu un mājas lapu) pakalpojumu pieejamība</c:v>
                </c:pt>
                <c:pt idx="2">
                  <c:v>2024</c:v>
                </c:pt>
                <c:pt idx="3">
                  <c:v>2020</c:v>
                </c:pt>
                <c:pt idx="4">
                  <c:v>2014</c:v>
                </c:pt>
                <c:pt idx="5">
                  <c:v>Sabiedriskā transporta pieejamība</c:v>
                </c:pt>
                <c:pt idx="6">
                  <c:v>2024</c:v>
                </c:pt>
                <c:pt idx="7">
                  <c:v>2020</c:v>
                </c:pt>
                <c:pt idx="8">
                  <c:v>2014</c:v>
                </c:pt>
                <c:pt idx="9">
                  <c:v>Vides pieejamība (valsts un pašvaldību ēkās)</c:v>
                </c:pt>
                <c:pt idx="10">
                  <c:v>2024</c:v>
                </c:pt>
                <c:pt idx="11">
                  <c:v>2020</c:v>
                </c:pt>
                <c:pt idx="12">
                  <c:v>2014</c:v>
                </c:pt>
                <c:pt idx="13">
                  <c:v>Sabiedriskā transporta pieturvietu pieejamība</c:v>
                </c:pt>
                <c:pt idx="14">
                  <c:v>2024</c:v>
                </c:pt>
                <c:pt idx="15">
                  <c:v>2020</c:v>
                </c:pt>
                <c:pt idx="16">
                  <c:v>2014</c:v>
                </c:pt>
                <c:pt idx="17">
                  <c:v>Latvijas tūrisma objektu/ apskates vietu pieejamība</c:v>
                </c:pt>
                <c:pt idx="18">
                  <c:v>2024</c:v>
                </c:pt>
                <c:pt idx="19">
                  <c:v>2020</c:v>
                </c:pt>
                <c:pt idx="20">
                  <c:v>2014</c:v>
                </c:pt>
              </c:strCache>
            </c:strRef>
          </c:cat>
          <c:val>
            <c:numRef>
              <c:f>Sheet1!$D$2:$D$22</c:f>
              <c:numCache>
                <c:formatCode>General</c:formatCode>
                <c:ptCount val="21"/>
                <c:pt idx="2" formatCode="0">
                  <c:v>33.55263157894737</c:v>
                </c:pt>
                <c:pt idx="3">
                  <c:v>35</c:v>
                </c:pt>
                <c:pt idx="4">
                  <c:v>29</c:v>
                </c:pt>
                <c:pt idx="6" formatCode="0">
                  <c:v>38.486842105263158</c:v>
                </c:pt>
                <c:pt idx="7">
                  <c:v>44</c:v>
                </c:pt>
                <c:pt idx="8">
                  <c:v>44</c:v>
                </c:pt>
                <c:pt idx="10" formatCode="0">
                  <c:v>38.15789473684211</c:v>
                </c:pt>
                <c:pt idx="11">
                  <c:v>45</c:v>
                </c:pt>
                <c:pt idx="12">
                  <c:v>50</c:v>
                </c:pt>
                <c:pt idx="14" formatCode="0">
                  <c:v>41.776315789473685</c:v>
                </c:pt>
                <c:pt idx="15">
                  <c:v>52</c:v>
                </c:pt>
                <c:pt idx="18" formatCode="0">
                  <c:v>29.276315789473685</c:v>
                </c:pt>
                <c:pt idx="19">
                  <c:v>38</c:v>
                </c:pt>
                <c:pt idx="20">
                  <c:v>39</c:v>
                </c:pt>
              </c:numCache>
            </c:numRef>
          </c:val>
          <c:extLst>
            <c:ext xmlns:c16="http://schemas.microsoft.com/office/drawing/2014/chart" uri="{C3380CC4-5D6E-409C-BE32-E72D297353CC}">
              <c16:uniqueId val="{00000002-64CB-4A4A-9A3B-69BA9B4DD635}"/>
            </c:ext>
          </c:extLst>
        </c:ser>
        <c:ser>
          <c:idx val="3"/>
          <c:order val="3"/>
          <c:tx>
            <c:strRef>
              <c:f>Sheet1!$E$1</c:f>
              <c:strCache>
                <c:ptCount val="1"/>
                <c:pt idx="0">
                  <c:v>Grūti pateikt</c:v>
                </c:pt>
              </c:strCache>
            </c:strRef>
          </c:tx>
          <c:spPr>
            <a:solidFill>
              <a:schemeClr val="bg1">
                <a:lumMod val="75000"/>
              </a:schemeClr>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Sheet1!$A$2:$A$22</c:f>
              <c:strCache>
                <c:ptCount val="21"/>
                <c:pt idx="0">
                  <c:v>Sakaru un tehnoloģiju (t.sk., interneta </c:v>
                </c:pt>
                <c:pt idx="1">
                  <c:v>resursu un mājas lapu) pakalpojumu pieejamība</c:v>
                </c:pt>
                <c:pt idx="2">
                  <c:v>2024</c:v>
                </c:pt>
                <c:pt idx="3">
                  <c:v>2020</c:v>
                </c:pt>
                <c:pt idx="4">
                  <c:v>2014</c:v>
                </c:pt>
                <c:pt idx="5">
                  <c:v>Sabiedriskā transporta pieejamība</c:v>
                </c:pt>
                <c:pt idx="6">
                  <c:v>2024</c:v>
                </c:pt>
                <c:pt idx="7">
                  <c:v>2020</c:v>
                </c:pt>
                <c:pt idx="8">
                  <c:v>2014</c:v>
                </c:pt>
                <c:pt idx="9">
                  <c:v>Vides pieejamība (valsts un pašvaldību ēkās)</c:v>
                </c:pt>
                <c:pt idx="10">
                  <c:v>2024</c:v>
                </c:pt>
                <c:pt idx="11">
                  <c:v>2020</c:v>
                </c:pt>
                <c:pt idx="12">
                  <c:v>2014</c:v>
                </c:pt>
                <c:pt idx="13">
                  <c:v>Sabiedriskā transporta pieturvietu pieejamība</c:v>
                </c:pt>
                <c:pt idx="14">
                  <c:v>2024</c:v>
                </c:pt>
                <c:pt idx="15">
                  <c:v>2020</c:v>
                </c:pt>
                <c:pt idx="16">
                  <c:v>2014</c:v>
                </c:pt>
                <c:pt idx="17">
                  <c:v>Latvijas tūrisma objektu/ apskates vietu pieejamība</c:v>
                </c:pt>
                <c:pt idx="18">
                  <c:v>2024</c:v>
                </c:pt>
                <c:pt idx="19">
                  <c:v>2020</c:v>
                </c:pt>
                <c:pt idx="20">
                  <c:v>2014</c:v>
                </c:pt>
              </c:strCache>
            </c:strRef>
          </c:cat>
          <c:val>
            <c:numRef>
              <c:f>Sheet1!$E$2:$E$22</c:f>
              <c:numCache>
                <c:formatCode>General</c:formatCode>
                <c:ptCount val="21"/>
                <c:pt idx="2" formatCode="0">
                  <c:v>7.8947368421052628</c:v>
                </c:pt>
                <c:pt idx="3">
                  <c:v>11</c:v>
                </c:pt>
                <c:pt idx="4">
                  <c:v>9</c:v>
                </c:pt>
                <c:pt idx="6" formatCode="0">
                  <c:v>7.8947368421052628</c:v>
                </c:pt>
                <c:pt idx="7">
                  <c:v>7</c:v>
                </c:pt>
                <c:pt idx="8">
                  <c:v>12</c:v>
                </c:pt>
                <c:pt idx="10" formatCode="0">
                  <c:v>14.144736842105262</c:v>
                </c:pt>
                <c:pt idx="11">
                  <c:v>12</c:v>
                </c:pt>
                <c:pt idx="12">
                  <c:v>13</c:v>
                </c:pt>
                <c:pt idx="14" formatCode="0">
                  <c:v>6.9078947368421062</c:v>
                </c:pt>
                <c:pt idx="15">
                  <c:v>10</c:v>
                </c:pt>
                <c:pt idx="18" formatCode="0">
                  <c:v>15.131578947368421</c:v>
                </c:pt>
                <c:pt idx="19">
                  <c:v>14</c:v>
                </c:pt>
                <c:pt idx="20">
                  <c:v>29</c:v>
                </c:pt>
              </c:numCache>
            </c:numRef>
          </c:val>
          <c:extLst>
            <c:ext xmlns:c16="http://schemas.microsoft.com/office/drawing/2014/chart" uri="{C3380CC4-5D6E-409C-BE32-E72D297353CC}">
              <c16:uniqueId val="{00000003-64CB-4A4A-9A3B-69BA9B4DD635}"/>
            </c:ext>
          </c:extLst>
        </c:ser>
        <c:ser>
          <c:idx val="4"/>
          <c:order val="4"/>
          <c:tx>
            <c:strRef>
              <c:f>Sheet1!$F$1</c:f>
              <c:strCache>
                <c:ptCount val="1"/>
                <c:pt idx="0">
                  <c:v>Nav izmantots</c:v>
                </c:pt>
              </c:strCache>
            </c:strRef>
          </c:tx>
          <c:spPr>
            <a:solidFill>
              <a:srgbClr val="FFC000"/>
            </a:solidFill>
            <a:ln>
              <a:solidFill>
                <a:schemeClr val="bg1"/>
              </a:solidFill>
            </a:ln>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Sheet1!$A$2:$A$22</c:f>
              <c:strCache>
                <c:ptCount val="21"/>
                <c:pt idx="0">
                  <c:v>Sakaru un tehnoloģiju (t.sk., interneta </c:v>
                </c:pt>
                <c:pt idx="1">
                  <c:v>resursu un mājas lapu) pakalpojumu pieejamība</c:v>
                </c:pt>
                <c:pt idx="2">
                  <c:v>2024</c:v>
                </c:pt>
                <c:pt idx="3">
                  <c:v>2020</c:v>
                </c:pt>
                <c:pt idx="4">
                  <c:v>2014</c:v>
                </c:pt>
                <c:pt idx="5">
                  <c:v>Sabiedriskā transporta pieejamība</c:v>
                </c:pt>
                <c:pt idx="6">
                  <c:v>2024</c:v>
                </c:pt>
                <c:pt idx="7">
                  <c:v>2020</c:v>
                </c:pt>
                <c:pt idx="8">
                  <c:v>2014</c:v>
                </c:pt>
                <c:pt idx="9">
                  <c:v>Vides pieejamība (valsts un pašvaldību ēkās)</c:v>
                </c:pt>
                <c:pt idx="10">
                  <c:v>2024</c:v>
                </c:pt>
                <c:pt idx="11">
                  <c:v>2020</c:v>
                </c:pt>
                <c:pt idx="12">
                  <c:v>2014</c:v>
                </c:pt>
                <c:pt idx="13">
                  <c:v>Sabiedriskā transporta pieturvietu pieejamība</c:v>
                </c:pt>
                <c:pt idx="14">
                  <c:v>2024</c:v>
                </c:pt>
                <c:pt idx="15">
                  <c:v>2020</c:v>
                </c:pt>
                <c:pt idx="16">
                  <c:v>2014</c:v>
                </c:pt>
                <c:pt idx="17">
                  <c:v>Latvijas tūrisma objektu/ apskates vietu pieejamība</c:v>
                </c:pt>
                <c:pt idx="18">
                  <c:v>2024</c:v>
                </c:pt>
                <c:pt idx="19">
                  <c:v>2020</c:v>
                </c:pt>
                <c:pt idx="20">
                  <c:v>2014</c:v>
                </c:pt>
              </c:strCache>
            </c:strRef>
          </c:cat>
          <c:val>
            <c:numRef>
              <c:f>Sheet1!$F$2:$F$22</c:f>
              <c:numCache>
                <c:formatCode>General</c:formatCode>
                <c:ptCount val="21"/>
                <c:pt idx="2" formatCode="0">
                  <c:v>17.763157894736842</c:v>
                </c:pt>
                <c:pt idx="3">
                  <c:v>7</c:v>
                </c:pt>
                <c:pt idx="6" formatCode="0">
                  <c:v>14.144736842105262</c:v>
                </c:pt>
                <c:pt idx="7">
                  <c:v>13</c:v>
                </c:pt>
                <c:pt idx="10" formatCode="0">
                  <c:v>16.447368421052634</c:v>
                </c:pt>
                <c:pt idx="11">
                  <c:v>9</c:v>
                </c:pt>
                <c:pt idx="14" formatCode="0">
                  <c:v>17.105263157894736</c:v>
                </c:pt>
                <c:pt idx="15">
                  <c:v>13</c:v>
                </c:pt>
                <c:pt idx="18" formatCode="0">
                  <c:v>29.276315789473685</c:v>
                </c:pt>
                <c:pt idx="19">
                  <c:v>14</c:v>
                </c:pt>
              </c:numCache>
            </c:numRef>
          </c:val>
          <c:extLst>
            <c:ext xmlns:c16="http://schemas.microsoft.com/office/drawing/2014/chart" uri="{C3380CC4-5D6E-409C-BE32-E72D297353CC}">
              <c16:uniqueId val="{00000004-64CB-4A4A-9A3B-69BA9B4DD635}"/>
            </c:ext>
          </c:extLst>
        </c:ser>
        <c:dLbls>
          <c:dLblPos val="ctr"/>
          <c:showLegendKey val="0"/>
          <c:showVal val="1"/>
          <c:showCatName val="0"/>
          <c:showSerName val="0"/>
          <c:showPercent val="0"/>
          <c:showBubbleSize val="0"/>
        </c:dLbls>
        <c:gapWidth val="30"/>
        <c:overlap val="100"/>
        <c:axId val="8666384"/>
        <c:axId val="8670192"/>
      </c:barChart>
      <c:catAx>
        <c:axId val="8666384"/>
        <c:scaling>
          <c:orientation val="maxMin"/>
        </c:scaling>
        <c:delete val="0"/>
        <c:axPos val="l"/>
        <c:numFmt formatCode="General" sourceLinked="1"/>
        <c:majorTickMark val="out"/>
        <c:minorTickMark val="none"/>
        <c:tickLblPos val="nextTo"/>
        <c:txPr>
          <a:bodyPr/>
          <a:lstStyle/>
          <a:p>
            <a:pPr>
              <a:defRPr>
                <a:solidFill>
                  <a:schemeClr val="tx1"/>
                </a:solidFill>
              </a:defRPr>
            </a:pPr>
            <a:endParaRPr lang="lv-LV"/>
          </a:p>
        </c:txPr>
        <c:crossAx val="8670192"/>
        <c:crosses val="autoZero"/>
        <c:auto val="1"/>
        <c:lblAlgn val="ctr"/>
        <c:lblOffset val="100"/>
        <c:noMultiLvlLbl val="0"/>
      </c:catAx>
      <c:valAx>
        <c:axId val="8670192"/>
        <c:scaling>
          <c:orientation val="minMax"/>
          <c:max val="100"/>
          <c:min val="0"/>
        </c:scaling>
        <c:delete val="1"/>
        <c:axPos val="t"/>
        <c:numFmt formatCode="0\%" sourceLinked="0"/>
        <c:majorTickMark val="out"/>
        <c:minorTickMark val="none"/>
        <c:tickLblPos val="nextTo"/>
        <c:crossAx val="8666384"/>
        <c:crosses val="autoZero"/>
        <c:crossBetween val="between"/>
      </c:valAx>
    </c:plotArea>
    <c:legend>
      <c:legendPos val="r"/>
      <c:layout>
        <c:manualLayout>
          <c:xMode val="edge"/>
          <c:yMode val="edge"/>
          <c:x val="0.48391353173690344"/>
          <c:y val="3.6393615381045827E-4"/>
          <c:w val="0.51251649706180136"/>
          <c:h val="3.6696568490482813E-2"/>
        </c:manualLayout>
      </c:layout>
      <c:overlay val="0"/>
      <c:spPr>
        <a:ln>
          <a:noFill/>
        </a:ln>
      </c:spPr>
      <c:txPr>
        <a:bodyPr/>
        <a:lstStyle/>
        <a:p>
          <a:pPr>
            <a:defRPr sz="1200">
              <a:solidFill>
                <a:schemeClr val="tx1"/>
              </a:solidFill>
            </a:defRPr>
          </a:pPr>
          <a:endParaRPr lang="lv-LV"/>
        </a:p>
      </c:txPr>
    </c:legend>
    <c:plotVisOnly val="1"/>
    <c:dispBlanksAs val="gap"/>
    <c:showDLblsOverMax val="0"/>
  </c:chart>
  <c:txPr>
    <a:bodyPr/>
    <a:lstStyle/>
    <a:p>
      <a:pPr>
        <a:defRPr sz="1100">
          <a:solidFill>
            <a:schemeClr val="bg1"/>
          </a:solidFill>
        </a:defRPr>
      </a:pPr>
      <a:endParaRPr lang="lv-LV"/>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84989234133999"/>
          <c:y val="0.10461171225020213"/>
          <c:w val="0.70501668527811767"/>
          <c:h val="0.88137383368772182"/>
        </c:manualLayout>
      </c:layout>
      <c:barChart>
        <c:barDir val="bar"/>
        <c:grouping val="stacked"/>
        <c:varyColors val="0"/>
        <c:ser>
          <c:idx val="2"/>
          <c:order val="0"/>
          <c:tx>
            <c:strRef>
              <c:f>Sheet1!$B$1</c:f>
              <c:strCache>
                <c:ptCount val="1"/>
                <c:pt idx="0">
                  <c:v>2024</c:v>
                </c:pt>
              </c:strCache>
            </c:strRef>
          </c:tx>
          <c:spPr>
            <a:solidFill>
              <a:srgbClr val="C04F15"/>
            </a:solidFill>
          </c:spPr>
          <c:invertIfNegative val="0"/>
          <c:dLbls>
            <c:spPr>
              <a:noFill/>
              <a:ln>
                <a:noFill/>
              </a:ln>
              <a:effectLst/>
            </c:spPr>
            <c:txPr>
              <a:bodyPr wrap="square" lIns="38100" tIns="19050" rIns="38100" bIns="19050" anchor="ctr">
                <a:spAutoFit/>
              </a:bodyPr>
              <a:lstStyle/>
              <a:p>
                <a:pPr>
                  <a:defRPr sz="1200">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Piedalīšanās sabiedriskajās iniciatīvās</c:v>
                </c:pt>
                <c:pt idx="1">
                  <c:v>Ziņošana par nepilnībām</c:v>
                </c:pt>
                <c:pt idx="2">
                  <c:v>Sabiedriskās iniciatīvas organizēšana</c:v>
                </c:pt>
                <c:pt idx="3">
                  <c:v>Ziņošana par tiesību pārkāpumiem</c:v>
                </c:pt>
                <c:pt idx="4">
                  <c:v>Cita atbilde</c:v>
                </c:pt>
                <c:pt idx="5">
                  <c:v>Neko no minētā</c:v>
                </c:pt>
                <c:pt idx="6">
                  <c:v>Grūti pateikt</c:v>
                </c:pt>
              </c:strCache>
            </c:strRef>
          </c:cat>
          <c:val>
            <c:numRef>
              <c:f>Sheet1!$B$2:$B$8</c:f>
              <c:numCache>
                <c:formatCode>0</c:formatCode>
                <c:ptCount val="7"/>
                <c:pt idx="0">
                  <c:v>29.934210526315791</c:v>
                </c:pt>
                <c:pt idx="1">
                  <c:v>19.736842105263158</c:v>
                </c:pt>
                <c:pt idx="2">
                  <c:v>18.092105263157894</c:v>
                </c:pt>
                <c:pt idx="3">
                  <c:v>15.460526315789474</c:v>
                </c:pt>
                <c:pt idx="4">
                  <c:v>5.9210526315789469</c:v>
                </c:pt>
                <c:pt idx="5">
                  <c:v>32.236842105263158</c:v>
                </c:pt>
                <c:pt idx="6">
                  <c:v>15.131578947368421</c:v>
                </c:pt>
              </c:numCache>
            </c:numRef>
          </c:val>
          <c:extLst>
            <c:ext xmlns:c16="http://schemas.microsoft.com/office/drawing/2014/chart" uri="{C3380CC4-5D6E-409C-BE32-E72D297353CC}">
              <c16:uniqueId val="{00000000-D229-4B48-B912-4F6B19E8175A}"/>
            </c:ext>
          </c:extLst>
        </c:ser>
        <c:ser>
          <c:idx val="0"/>
          <c:order val="1"/>
          <c:tx>
            <c:strRef>
              <c:f>Sheet1!$C$1</c:f>
              <c:strCache>
                <c:ptCount val="1"/>
              </c:strCache>
            </c:strRef>
          </c:tx>
          <c:spPr>
            <a:noFill/>
          </c:spPr>
          <c:invertIfNegative val="0"/>
          <c:cat>
            <c:strRef>
              <c:f>Sheet1!$A$2:$A$8</c:f>
              <c:strCache>
                <c:ptCount val="7"/>
                <c:pt idx="0">
                  <c:v>Piedalīšanās sabiedriskajās iniciatīvās</c:v>
                </c:pt>
                <c:pt idx="1">
                  <c:v>Ziņošana par nepilnībām</c:v>
                </c:pt>
                <c:pt idx="2">
                  <c:v>Sabiedriskās iniciatīvas organizēšana</c:v>
                </c:pt>
                <c:pt idx="3">
                  <c:v>Ziņošana par tiesību pārkāpumiem</c:v>
                </c:pt>
                <c:pt idx="4">
                  <c:v>Cita atbilde</c:v>
                </c:pt>
                <c:pt idx="5">
                  <c:v>Neko no minētā</c:v>
                </c:pt>
                <c:pt idx="6">
                  <c:v>Grūti pateikt</c:v>
                </c:pt>
              </c:strCache>
            </c:strRef>
          </c:cat>
          <c:val>
            <c:numRef>
              <c:f>Sheet1!$C$2:$C$8</c:f>
              <c:numCache>
                <c:formatCode>0</c:formatCode>
                <c:ptCount val="7"/>
                <c:pt idx="0">
                  <c:v>7.3026315789473664</c:v>
                </c:pt>
                <c:pt idx="1">
                  <c:v>17.5</c:v>
                </c:pt>
                <c:pt idx="2">
                  <c:v>19.144736842105264</c:v>
                </c:pt>
                <c:pt idx="3">
                  <c:v>21.776315789473685</c:v>
                </c:pt>
                <c:pt idx="4">
                  <c:v>31.315789473684212</c:v>
                </c:pt>
                <c:pt idx="5">
                  <c:v>5</c:v>
                </c:pt>
                <c:pt idx="6">
                  <c:v>22.105263157894736</c:v>
                </c:pt>
              </c:numCache>
            </c:numRef>
          </c:val>
          <c:extLst>
            <c:ext xmlns:c16="http://schemas.microsoft.com/office/drawing/2014/chart" uri="{C3380CC4-5D6E-409C-BE32-E72D297353CC}">
              <c16:uniqueId val="{00000001-D229-4B48-B912-4F6B19E8175A}"/>
            </c:ext>
          </c:extLst>
        </c:ser>
        <c:ser>
          <c:idx val="10"/>
          <c:order val="2"/>
          <c:tx>
            <c:strRef>
              <c:f>Sheet1!$D$1</c:f>
              <c:strCache>
                <c:ptCount val="1"/>
                <c:pt idx="0">
                  <c:v>2014</c:v>
                </c:pt>
              </c:strCache>
            </c:strRef>
          </c:tx>
          <c:spPr>
            <a:solidFill>
              <a:srgbClr val="9CD5EF"/>
            </a:solidFill>
          </c:spPr>
          <c:invertIfNegative val="0"/>
          <c:dLbls>
            <c:spPr>
              <a:noFill/>
              <a:ln>
                <a:noFill/>
              </a:ln>
              <a:effectLst/>
            </c:spPr>
            <c:txPr>
              <a:bodyPr wrap="square" lIns="38100" tIns="19050" rIns="38100" bIns="19050" anchor="ctr">
                <a:spAutoFit/>
              </a:bodyPr>
              <a:lstStyle/>
              <a:p>
                <a:pPr>
                  <a:defRPr sz="12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Piedalīšanās sabiedriskajās iniciatīvās</c:v>
                </c:pt>
                <c:pt idx="1">
                  <c:v>Ziņošana par nepilnībām</c:v>
                </c:pt>
                <c:pt idx="2">
                  <c:v>Sabiedriskās iniciatīvas organizēšana</c:v>
                </c:pt>
                <c:pt idx="3">
                  <c:v>Ziņošana par tiesību pārkāpumiem</c:v>
                </c:pt>
                <c:pt idx="4">
                  <c:v>Cita atbilde</c:v>
                </c:pt>
                <c:pt idx="5">
                  <c:v>Neko no minētā</c:v>
                </c:pt>
                <c:pt idx="6">
                  <c:v>Grūti pateikt</c:v>
                </c:pt>
              </c:strCache>
            </c:strRef>
          </c:cat>
          <c:val>
            <c:numRef>
              <c:f>Sheet1!$D$2:$D$8</c:f>
              <c:numCache>
                <c:formatCode>General</c:formatCode>
                <c:ptCount val="7"/>
                <c:pt idx="0">
                  <c:v>44</c:v>
                </c:pt>
                <c:pt idx="1">
                  <c:v>26</c:v>
                </c:pt>
                <c:pt idx="2">
                  <c:v>24</c:v>
                </c:pt>
                <c:pt idx="3">
                  <c:v>30</c:v>
                </c:pt>
                <c:pt idx="4">
                  <c:v>6</c:v>
                </c:pt>
                <c:pt idx="5">
                  <c:v>7</c:v>
                </c:pt>
                <c:pt idx="6">
                  <c:v>21</c:v>
                </c:pt>
              </c:numCache>
            </c:numRef>
          </c:val>
          <c:extLst>
            <c:ext xmlns:c16="http://schemas.microsoft.com/office/drawing/2014/chart" uri="{C3380CC4-5D6E-409C-BE32-E72D297353CC}">
              <c16:uniqueId val="{00000002-D229-4B48-B912-4F6B19E8175A}"/>
            </c:ext>
          </c:extLst>
        </c:ser>
        <c:dLbls>
          <c:showLegendKey val="0"/>
          <c:showVal val="0"/>
          <c:showCatName val="0"/>
          <c:showSerName val="0"/>
          <c:showPercent val="0"/>
          <c:showBubbleSize val="0"/>
        </c:dLbls>
        <c:gapWidth val="50"/>
        <c:overlap val="100"/>
        <c:axId val="8664208"/>
        <c:axId val="8664752"/>
      </c:barChart>
      <c:catAx>
        <c:axId val="8664208"/>
        <c:scaling>
          <c:orientation val="maxMin"/>
        </c:scaling>
        <c:delete val="0"/>
        <c:axPos val="l"/>
        <c:majorGridlines/>
        <c:numFmt formatCode="General" sourceLinked="1"/>
        <c:majorTickMark val="out"/>
        <c:minorTickMark val="none"/>
        <c:tickLblPos val="nextTo"/>
        <c:spPr>
          <a:ln/>
        </c:spPr>
        <c:txPr>
          <a:bodyPr/>
          <a:lstStyle/>
          <a:p>
            <a:pPr>
              <a:defRPr sz="1200"/>
            </a:pPr>
            <a:endParaRPr lang="lv-LV"/>
          </a:p>
        </c:txPr>
        <c:crossAx val="8664752"/>
        <c:crosses val="autoZero"/>
        <c:auto val="1"/>
        <c:lblAlgn val="ctr"/>
        <c:lblOffset val="100"/>
        <c:tickMarkSkip val="1"/>
        <c:noMultiLvlLbl val="0"/>
      </c:catAx>
      <c:valAx>
        <c:axId val="8664752"/>
        <c:scaling>
          <c:orientation val="minMax"/>
          <c:max val="90"/>
          <c:min val="0"/>
        </c:scaling>
        <c:delete val="1"/>
        <c:axPos val="t"/>
        <c:numFmt formatCode="0&quot;%&quot;" sourceLinked="0"/>
        <c:majorTickMark val="out"/>
        <c:minorTickMark val="none"/>
        <c:tickLblPos val="nextTo"/>
        <c:crossAx val="8664208"/>
        <c:crosses val="autoZero"/>
        <c:crossBetween val="between"/>
        <c:majorUnit val="50"/>
      </c:valAx>
      <c:spPr>
        <a:noFill/>
        <a:ln w="25400">
          <a:noFill/>
        </a:ln>
      </c:spPr>
    </c:plotArea>
    <c:legend>
      <c:legendPos val="t"/>
      <c:layout>
        <c:manualLayout>
          <c:xMode val="edge"/>
          <c:yMode val="edge"/>
          <c:x val="0.23963452237174582"/>
          <c:y val="3.2879821110102646E-2"/>
          <c:w val="0.59906428516318688"/>
          <c:h val="4.2468782662533205E-2"/>
        </c:manualLayout>
      </c:layout>
      <c:overlay val="0"/>
      <c:txPr>
        <a:bodyPr/>
        <a:lstStyle/>
        <a:p>
          <a:pPr>
            <a:defRPr sz="1200"/>
          </a:pPr>
          <a:endParaRPr lang="lv-LV"/>
        </a:p>
      </c:txPr>
    </c:legend>
    <c:plotVisOnly val="1"/>
    <c:dispBlanksAs val="gap"/>
    <c:showDLblsOverMax val="0"/>
  </c:chart>
  <c:spPr>
    <a:noFill/>
    <a:ln>
      <a:noFill/>
    </a:ln>
  </c:spPr>
  <c:txPr>
    <a:bodyPr/>
    <a:lstStyle/>
    <a:p>
      <a:pPr>
        <a:defRPr sz="1000" b="0" i="0" u="none" strike="noStrike" baseline="0">
          <a:solidFill>
            <a:schemeClr val="tx1"/>
          </a:solidFill>
          <a:latin typeface="+mn-lt"/>
          <a:ea typeface="Tahoma"/>
          <a:cs typeface="Tahoma"/>
        </a:defRPr>
      </a:pPr>
      <a:endParaRPr lang="lv-LV"/>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50546098769683"/>
          <c:y val="0.10461171225020213"/>
          <c:w val="0.61981195888836571"/>
          <c:h val="0.88137383368772182"/>
        </c:manualLayout>
      </c:layout>
      <c:barChart>
        <c:barDir val="bar"/>
        <c:grouping val="stacked"/>
        <c:varyColors val="0"/>
        <c:ser>
          <c:idx val="2"/>
          <c:order val="0"/>
          <c:tx>
            <c:strRef>
              <c:f>Sheet1!$B$1</c:f>
              <c:strCache>
                <c:ptCount val="1"/>
                <c:pt idx="0">
                  <c:v>2024</c:v>
                </c:pt>
              </c:strCache>
            </c:strRef>
          </c:tx>
          <c:spPr>
            <a:solidFill>
              <a:srgbClr val="C04F15"/>
            </a:solidFill>
          </c:spPr>
          <c:invertIfNegative val="0"/>
          <c:dLbls>
            <c:spPr>
              <a:noFill/>
              <a:ln>
                <a:noFill/>
              </a:ln>
              <a:effectLst/>
            </c:spPr>
            <c:txPr>
              <a:bodyPr wrap="square" lIns="38100" tIns="19050" rIns="38100" bIns="19050" anchor="ctr">
                <a:spAutoFit/>
              </a:bodyPr>
              <a:lstStyle/>
              <a:p>
                <a:pPr>
                  <a:defRPr sz="1200">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Finansiālu apsvērumu dēļ (nepietiek tam līdzekļu)</c:v>
                </c:pt>
                <c:pt idx="1">
                  <c:v>Pašvaldībā nav pieejamas sociālās aktivitātes, kas mani interesētu</c:v>
                </c:pt>
                <c:pt idx="2">
                  <c:v>Pašvaldībā ir pieejamas aktivitātes, taču vides nepieejamības dēļ nevaru piedalīties</c:v>
                </c:pt>
                <c:pt idx="3">
                  <c:v>Cita atbilde</c:v>
                </c:pt>
                <c:pt idx="4">
                  <c:v>Neinteresē sociālās aktivitātes</c:v>
                </c:pt>
                <c:pt idx="5">
                  <c:v>Grūti pateikt</c:v>
                </c:pt>
              </c:strCache>
            </c:strRef>
          </c:cat>
          <c:val>
            <c:numRef>
              <c:f>Sheet1!$B$2:$B$7</c:f>
              <c:numCache>
                <c:formatCode>0</c:formatCode>
                <c:ptCount val="6"/>
                <c:pt idx="0">
                  <c:v>22.222222222222221</c:v>
                </c:pt>
                <c:pt idx="1">
                  <c:v>17.037037037037038</c:v>
                </c:pt>
                <c:pt idx="2">
                  <c:v>4.4444444444444446</c:v>
                </c:pt>
                <c:pt idx="3">
                  <c:v>25.185185185185183</c:v>
                </c:pt>
                <c:pt idx="4">
                  <c:v>26.666666666666668</c:v>
                </c:pt>
                <c:pt idx="5">
                  <c:v>14.814814814814813</c:v>
                </c:pt>
              </c:numCache>
            </c:numRef>
          </c:val>
          <c:extLst>
            <c:ext xmlns:c16="http://schemas.microsoft.com/office/drawing/2014/chart" uri="{C3380CC4-5D6E-409C-BE32-E72D297353CC}">
              <c16:uniqueId val="{00000000-EB70-46E5-9720-11985509EC97}"/>
            </c:ext>
          </c:extLst>
        </c:ser>
        <c:ser>
          <c:idx val="0"/>
          <c:order val="1"/>
          <c:tx>
            <c:strRef>
              <c:f>Sheet1!$C$1</c:f>
              <c:strCache>
                <c:ptCount val="1"/>
              </c:strCache>
            </c:strRef>
          </c:tx>
          <c:spPr>
            <a:noFill/>
          </c:spPr>
          <c:invertIfNegative val="0"/>
          <c:cat>
            <c:strRef>
              <c:f>Sheet1!$A$2:$A$7</c:f>
              <c:strCache>
                <c:ptCount val="6"/>
                <c:pt idx="0">
                  <c:v>Finansiālu apsvērumu dēļ (nepietiek tam līdzekļu)</c:v>
                </c:pt>
                <c:pt idx="1">
                  <c:v>Pašvaldībā nav pieejamas sociālās aktivitātes, kas mani interesētu</c:v>
                </c:pt>
                <c:pt idx="2">
                  <c:v>Pašvaldībā ir pieejamas aktivitātes, taču vides nepieejamības dēļ nevaru piedalīties</c:v>
                </c:pt>
                <c:pt idx="3">
                  <c:v>Cita atbilde</c:v>
                </c:pt>
                <c:pt idx="4">
                  <c:v>Neinteresē sociālās aktivitātes</c:v>
                </c:pt>
                <c:pt idx="5">
                  <c:v>Grūti pateikt</c:v>
                </c:pt>
              </c:strCache>
            </c:strRef>
          </c:cat>
          <c:val>
            <c:numRef>
              <c:f>Sheet1!$C$2:$C$7</c:f>
              <c:numCache>
                <c:formatCode>0</c:formatCode>
                <c:ptCount val="6"/>
                <c:pt idx="0">
                  <c:v>9.4444444444444464</c:v>
                </c:pt>
                <c:pt idx="1">
                  <c:v>14.62962962962963</c:v>
                </c:pt>
                <c:pt idx="2">
                  <c:v>27.222222222222221</c:v>
                </c:pt>
                <c:pt idx="3">
                  <c:v>6.4814814814814845</c:v>
                </c:pt>
                <c:pt idx="4">
                  <c:v>5</c:v>
                </c:pt>
                <c:pt idx="5">
                  <c:v>16.851851851851855</c:v>
                </c:pt>
              </c:numCache>
            </c:numRef>
          </c:val>
          <c:extLst>
            <c:ext xmlns:c16="http://schemas.microsoft.com/office/drawing/2014/chart" uri="{C3380CC4-5D6E-409C-BE32-E72D297353CC}">
              <c16:uniqueId val="{00000001-EB70-46E5-9720-11985509EC97}"/>
            </c:ext>
          </c:extLst>
        </c:ser>
        <c:ser>
          <c:idx val="8"/>
          <c:order val="2"/>
          <c:tx>
            <c:strRef>
              <c:f>Sheet1!$D$1</c:f>
              <c:strCache>
                <c:ptCount val="1"/>
                <c:pt idx="0">
                  <c:v>2020</c:v>
                </c:pt>
              </c:strCache>
            </c:strRef>
          </c:tx>
          <c:spPr>
            <a:solidFill>
              <a:srgbClr val="156082"/>
            </a:solidFill>
          </c:spPr>
          <c:invertIfNegative val="0"/>
          <c:dLbls>
            <c:spPr>
              <a:noFill/>
              <a:ln>
                <a:noFill/>
              </a:ln>
              <a:effectLst/>
            </c:spPr>
            <c:txPr>
              <a:bodyPr wrap="square" lIns="38100" tIns="19050" rIns="38100" bIns="19050" anchor="ctr">
                <a:spAutoFit/>
              </a:bodyPr>
              <a:lstStyle/>
              <a:p>
                <a:pPr>
                  <a:defRPr sz="1200">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Finansiālu apsvērumu dēļ (nepietiek tam līdzekļu)</c:v>
                </c:pt>
                <c:pt idx="1">
                  <c:v>Pašvaldībā nav pieejamas sociālās aktivitātes, kas mani interesētu</c:v>
                </c:pt>
                <c:pt idx="2">
                  <c:v>Pašvaldībā ir pieejamas aktivitātes, taču vides nepieejamības dēļ nevaru piedalīties</c:v>
                </c:pt>
                <c:pt idx="3">
                  <c:v>Cita atbilde</c:v>
                </c:pt>
                <c:pt idx="4">
                  <c:v>Neinteresē sociālās aktivitātes</c:v>
                </c:pt>
                <c:pt idx="5">
                  <c:v>Grūti pateikt</c:v>
                </c:pt>
              </c:strCache>
            </c:strRef>
          </c:cat>
          <c:val>
            <c:numRef>
              <c:f>Sheet1!$D$2:$D$7</c:f>
              <c:numCache>
                <c:formatCode>General</c:formatCode>
                <c:ptCount val="6"/>
                <c:pt idx="0">
                  <c:v>26</c:v>
                </c:pt>
                <c:pt idx="1">
                  <c:v>36</c:v>
                </c:pt>
                <c:pt idx="2">
                  <c:v>4</c:v>
                </c:pt>
                <c:pt idx="3">
                  <c:v>11</c:v>
                </c:pt>
                <c:pt idx="4">
                  <c:v>12</c:v>
                </c:pt>
                <c:pt idx="5">
                  <c:v>16</c:v>
                </c:pt>
              </c:numCache>
            </c:numRef>
          </c:val>
          <c:extLst>
            <c:ext xmlns:c16="http://schemas.microsoft.com/office/drawing/2014/chart" uri="{C3380CC4-5D6E-409C-BE32-E72D297353CC}">
              <c16:uniqueId val="{00000002-EB70-46E5-9720-11985509EC97}"/>
            </c:ext>
          </c:extLst>
        </c:ser>
        <c:ser>
          <c:idx val="9"/>
          <c:order val="3"/>
          <c:tx>
            <c:strRef>
              <c:f>Sheet1!$E$1</c:f>
              <c:strCache>
                <c:ptCount val="1"/>
              </c:strCache>
            </c:strRef>
          </c:tx>
          <c:spPr>
            <a:noFill/>
          </c:spPr>
          <c:invertIfNegative val="0"/>
          <c:cat>
            <c:strRef>
              <c:f>Sheet1!$A$2:$A$7</c:f>
              <c:strCache>
                <c:ptCount val="6"/>
                <c:pt idx="0">
                  <c:v>Finansiālu apsvērumu dēļ (nepietiek tam līdzekļu)</c:v>
                </c:pt>
                <c:pt idx="1">
                  <c:v>Pašvaldībā nav pieejamas sociālās aktivitātes, kas mani interesētu</c:v>
                </c:pt>
                <c:pt idx="2">
                  <c:v>Pašvaldībā ir pieejamas aktivitātes, taču vides nepieejamības dēļ nevaru piedalīties</c:v>
                </c:pt>
                <c:pt idx="3">
                  <c:v>Cita atbilde</c:v>
                </c:pt>
                <c:pt idx="4">
                  <c:v>Neinteresē sociālās aktivitātes</c:v>
                </c:pt>
                <c:pt idx="5">
                  <c:v>Grūti pateikt</c:v>
                </c:pt>
              </c:strCache>
            </c:strRef>
          </c:cat>
          <c:val>
            <c:numRef>
              <c:f>Sheet1!$E$2:$E$7</c:f>
              <c:numCache>
                <c:formatCode>0</c:formatCode>
                <c:ptCount val="6"/>
                <c:pt idx="0">
                  <c:v>15</c:v>
                </c:pt>
                <c:pt idx="1">
                  <c:v>5</c:v>
                </c:pt>
                <c:pt idx="2">
                  <c:v>37</c:v>
                </c:pt>
                <c:pt idx="3">
                  <c:v>30</c:v>
                </c:pt>
                <c:pt idx="4">
                  <c:v>29</c:v>
                </c:pt>
                <c:pt idx="5">
                  <c:v>25</c:v>
                </c:pt>
              </c:numCache>
            </c:numRef>
          </c:val>
          <c:extLst>
            <c:ext xmlns:c16="http://schemas.microsoft.com/office/drawing/2014/chart" uri="{C3380CC4-5D6E-409C-BE32-E72D297353CC}">
              <c16:uniqueId val="{00000003-EB70-46E5-9720-11985509EC97}"/>
            </c:ext>
          </c:extLst>
        </c:ser>
        <c:ser>
          <c:idx val="10"/>
          <c:order val="4"/>
          <c:tx>
            <c:strRef>
              <c:f>Sheet1!$F$1</c:f>
              <c:strCache>
                <c:ptCount val="1"/>
                <c:pt idx="0">
                  <c:v>2014</c:v>
                </c:pt>
              </c:strCache>
            </c:strRef>
          </c:tx>
          <c:spPr>
            <a:solidFill>
              <a:srgbClr val="9CD5EF"/>
            </a:solidFill>
          </c:spPr>
          <c:invertIfNegative val="0"/>
          <c:dLbls>
            <c:spPr>
              <a:noFill/>
              <a:ln>
                <a:noFill/>
              </a:ln>
              <a:effectLst/>
            </c:spPr>
            <c:txPr>
              <a:bodyPr wrap="square" lIns="38100" tIns="19050" rIns="38100" bIns="19050" anchor="ctr">
                <a:spAutoFit/>
              </a:bodyPr>
              <a:lstStyle/>
              <a:p>
                <a:pPr>
                  <a:defRPr sz="1200">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Finansiālu apsvērumu dēļ (nepietiek tam līdzekļu)</c:v>
                </c:pt>
                <c:pt idx="1">
                  <c:v>Pašvaldībā nav pieejamas sociālās aktivitātes, kas mani interesētu</c:v>
                </c:pt>
                <c:pt idx="2">
                  <c:v>Pašvaldībā ir pieejamas aktivitātes, taču vides nepieejamības dēļ nevaru piedalīties</c:v>
                </c:pt>
                <c:pt idx="3">
                  <c:v>Cita atbilde</c:v>
                </c:pt>
                <c:pt idx="4">
                  <c:v>Neinteresē sociālās aktivitātes</c:v>
                </c:pt>
                <c:pt idx="5">
                  <c:v>Grūti pateikt</c:v>
                </c:pt>
              </c:strCache>
            </c:strRef>
          </c:cat>
          <c:val>
            <c:numRef>
              <c:f>Sheet1!$F$2:$F$7</c:f>
              <c:numCache>
                <c:formatCode>General</c:formatCode>
                <c:ptCount val="6"/>
                <c:pt idx="0">
                  <c:v>52</c:v>
                </c:pt>
                <c:pt idx="1">
                  <c:v>23</c:v>
                </c:pt>
                <c:pt idx="2">
                  <c:v>4</c:v>
                </c:pt>
                <c:pt idx="3">
                  <c:v>20</c:v>
                </c:pt>
                <c:pt idx="5">
                  <c:v>12</c:v>
                </c:pt>
              </c:numCache>
            </c:numRef>
          </c:val>
          <c:extLst>
            <c:ext xmlns:c16="http://schemas.microsoft.com/office/drawing/2014/chart" uri="{C3380CC4-5D6E-409C-BE32-E72D297353CC}">
              <c16:uniqueId val="{00000004-EB70-46E5-9720-11985509EC97}"/>
            </c:ext>
          </c:extLst>
        </c:ser>
        <c:dLbls>
          <c:showLegendKey val="0"/>
          <c:showVal val="0"/>
          <c:showCatName val="0"/>
          <c:showSerName val="0"/>
          <c:showPercent val="0"/>
          <c:showBubbleSize val="0"/>
        </c:dLbls>
        <c:gapWidth val="50"/>
        <c:overlap val="100"/>
        <c:axId val="14399280"/>
        <c:axId val="14402000"/>
      </c:barChart>
      <c:catAx>
        <c:axId val="14399280"/>
        <c:scaling>
          <c:orientation val="maxMin"/>
        </c:scaling>
        <c:delete val="0"/>
        <c:axPos val="l"/>
        <c:majorGridlines/>
        <c:numFmt formatCode="General" sourceLinked="1"/>
        <c:majorTickMark val="out"/>
        <c:minorTickMark val="none"/>
        <c:tickLblPos val="nextTo"/>
        <c:spPr>
          <a:ln/>
        </c:spPr>
        <c:txPr>
          <a:bodyPr/>
          <a:lstStyle/>
          <a:p>
            <a:pPr>
              <a:defRPr sz="1200"/>
            </a:pPr>
            <a:endParaRPr lang="lv-LV"/>
          </a:p>
        </c:txPr>
        <c:crossAx val="14402000"/>
        <c:crosses val="autoZero"/>
        <c:auto val="1"/>
        <c:lblAlgn val="ctr"/>
        <c:lblOffset val="100"/>
        <c:tickMarkSkip val="1"/>
        <c:noMultiLvlLbl val="0"/>
      </c:catAx>
      <c:valAx>
        <c:axId val="14402000"/>
        <c:scaling>
          <c:orientation val="minMax"/>
          <c:max val="130"/>
          <c:min val="0"/>
        </c:scaling>
        <c:delete val="1"/>
        <c:axPos val="t"/>
        <c:numFmt formatCode="0&quot;%&quot;" sourceLinked="0"/>
        <c:majorTickMark val="out"/>
        <c:minorTickMark val="none"/>
        <c:tickLblPos val="nextTo"/>
        <c:crossAx val="14399280"/>
        <c:crosses val="autoZero"/>
        <c:crossBetween val="between"/>
        <c:majorUnit val="50"/>
      </c:valAx>
      <c:spPr>
        <a:noFill/>
        <a:ln w="25616">
          <a:noFill/>
        </a:ln>
      </c:spPr>
    </c:plotArea>
    <c:legend>
      <c:legendPos val="t"/>
      <c:layout>
        <c:manualLayout>
          <c:xMode val="edge"/>
          <c:yMode val="edge"/>
          <c:x val="0.3440789622473171"/>
          <c:y val="3.5228379760824269E-2"/>
          <c:w val="0.55371340995405727"/>
          <c:h val="4.2468782662533205E-2"/>
        </c:manualLayout>
      </c:layout>
      <c:overlay val="0"/>
      <c:txPr>
        <a:bodyPr/>
        <a:lstStyle/>
        <a:p>
          <a:pPr>
            <a:defRPr sz="1200"/>
          </a:pPr>
          <a:endParaRPr lang="lv-LV"/>
        </a:p>
      </c:txPr>
    </c:legend>
    <c:plotVisOnly val="1"/>
    <c:dispBlanksAs val="gap"/>
    <c:showDLblsOverMax val="0"/>
  </c:chart>
  <c:spPr>
    <a:noFill/>
    <a:ln>
      <a:noFill/>
    </a:ln>
  </c:spPr>
  <c:txPr>
    <a:bodyPr/>
    <a:lstStyle/>
    <a:p>
      <a:pPr>
        <a:defRPr sz="1000" b="0" i="0" u="none" strike="noStrike" baseline="0">
          <a:solidFill>
            <a:schemeClr val="tx1"/>
          </a:solidFill>
          <a:latin typeface="+mn-lt"/>
          <a:ea typeface="Tahoma"/>
          <a:cs typeface="Tahoma"/>
        </a:defRPr>
      </a:pPr>
      <a:endParaRPr lang="lv-LV"/>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7329239354334163"/>
          <c:y val="9.4044277659090222E-2"/>
          <c:w val="0.50040860351376149"/>
          <c:h val="0.87455457958264959"/>
        </c:manualLayout>
      </c:layout>
      <c:barChart>
        <c:barDir val="bar"/>
        <c:grouping val="stacked"/>
        <c:varyColors val="0"/>
        <c:ser>
          <c:idx val="0"/>
          <c:order val="0"/>
          <c:tx>
            <c:strRef>
              <c:f>'3_dati'!$C$16</c:f>
              <c:strCache>
                <c:ptCount val="1"/>
                <c:pt idx="0">
                  <c:v>Pilnā mērā</c:v>
                </c:pt>
              </c:strCache>
            </c:strRef>
          </c:tx>
          <c:spPr>
            <a:solidFill>
              <a:srgbClr val="4472C4"/>
            </a:solidFill>
          </c:spPr>
          <c:invertIfNegative val="0"/>
          <c:dLbls>
            <c:numFmt formatCode="#,##0" sourceLinked="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'3_dati'!$B$17:$B$39</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'3_dati'!$C$17:$C$39</c:f>
              <c:numCache>
                <c:formatCode>0.0</c:formatCode>
                <c:ptCount val="23"/>
                <c:pt idx="0">
                  <c:v>75.7</c:v>
                </c:pt>
                <c:pt idx="1">
                  <c:v>59.4</c:v>
                </c:pt>
                <c:pt idx="2">
                  <c:v>62</c:v>
                </c:pt>
                <c:pt idx="4">
                  <c:v>68.7</c:v>
                </c:pt>
                <c:pt idx="5">
                  <c:v>51.8</c:v>
                </c:pt>
                <c:pt idx="6">
                  <c:v>57</c:v>
                </c:pt>
                <c:pt idx="8">
                  <c:v>66.5</c:v>
                </c:pt>
                <c:pt idx="9">
                  <c:v>51</c:v>
                </c:pt>
                <c:pt idx="10">
                  <c:v>53</c:v>
                </c:pt>
                <c:pt idx="12">
                  <c:v>73.2</c:v>
                </c:pt>
                <c:pt idx="13">
                  <c:v>55.7</c:v>
                </c:pt>
                <c:pt idx="14">
                  <c:v>55</c:v>
                </c:pt>
                <c:pt idx="16">
                  <c:v>27.7</c:v>
                </c:pt>
                <c:pt idx="17">
                  <c:v>19.3</c:v>
                </c:pt>
                <c:pt idx="18">
                  <c:v>20</c:v>
                </c:pt>
                <c:pt idx="20">
                  <c:v>20.3</c:v>
                </c:pt>
                <c:pt idx="21">
                  <c:v>13.3</c:v>
                </c:pt>
                <c:pt idx="22">
                  <c:v>15</c:v>
                </c:pt>
              </c:numCache>
            </c:numRef>
          </c:val>
          <c:extLst>
            <c:ext xmlns:c16="http://schemas.microsoft.com/office/drawing/2014/chart" uri="{C3380CC4-5D6E-409C-BE32-E72D297353CC}">
              <c16:uniqueId val="{00000000-F2C9-48A6-A6B2-52CCC0055966}"/>
            </c:ext>
          </c:extLst>
        </c:ser>
        <c:ser>
          <c:idx val="1"/>
          <c:order val="1"/>
          <c:tx>
            <c:strRef>
              <c:f>'3_dati'!$D$16</c:f>
              <c:strCache>
                <c:ptCount val="1"/>
                <c:pt idx="0">
                  <c:v>Ierobežoti</c:v>
                </c:pt>
              </c:strCache>
            </c:strRef>
          </c:tx>
          <c:spPr>
            <a:solidFill>
              <a:srgbClr val="4472C4">
                <a:lumMod val="60000"/>
                <a:lumOff val="40000"/>
              </a:srgbClr>
            </a:solidFill>
          </c:spPr>
          <c:invertIfNegative val="0"/>
          <c:dLbls>
            <c:numFmt formatCode="#,##0" sourceLinked="0"/>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'3_dati'!$B$17:$B$39</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'3_dati'!$D$17:$D$39</c:f>
              <c:numCache>
                <c:formatCode>0.0</c:formatCode>
                <c:ptCount val="23"/>
                <c:pt idx="0">
                  <c:v>18.8</c:v>
                </c:pt>
                <c:pt idx="1">
                  <c:v>34.1</c:v>
                </c:pt>
                <c:pt idx="2">
                  <c:v>29</c:v>
                </c:pt>
                <c:pt idx="4">
                  <c:v>24.3</c:v>
                </c:pt>
                <c:pt idx="5">
                  <c:v>40.1</c:v>
                </c:pt>
                <c:pt idx="6">
                  <c:v>35</c:v>
                </c:pt>
                <c:pt idx="8">
                  <c:v>26.4</c:v>
                </c:pt>
                <c:pt idx="9">
                  <c:v>41.2</c:v>
                </c:pt>
                <c:pt idx="10">
                  <c:v>37</c:v>
                </c:pt>
                <c:pt idx="12">
                  <c:v>17.2</c:v>
                </c:pt>
                <c:pt idx="13">
                  <c:v>34.200000000000003</c:v>
                </c:pt>
                <c:pt idx="14">
                  <c:v>30</c:v>
                </c:pt>
                <c:pt idx="16">
                  <c:v>47</c:v>
                </c:pt>
                <c:pt idx="17">
                  <c:v>55.5</c:v>
                </c:pt>
                <c:pt idx="18">
                  <c:v>47</c:v>
                </c:pt>
                <c:pt idx="20">
                  <c:v>43.3</c:v>
                </c:pt>
                <c:pt idx="21">
                  <c:v>53.2</c:v>
                </c:pt>
                <c:pt idx="22">
                  <c:v>44</c:v>
                </c:pt>
              </c:numCache>
            </c:numRef>
          </c:val>
          <c:extLst>
            <c:ext xmlns:c16="http://schemas.microsoft.com/office/drawing/2014/chart" uri="{C3380CC4-5D6E-409C-BE32-E72D297353CC}">
              <c16:uniqueId val="{00000001-F2C9-48A6-A6B2-52CCC0055966}"/>
            </c:ext>
          </c:extLst>
        </c:ser>
        <c:ser>
          <c:idx val="2"/>
          <c:order val="2"/>
          <c:tx>
            <c:strRef>
              <c:f>'3_dati'!$E$16</c:f>
              <c:strCache>
                <c:ptCount val="1"/>
                <c:pt idx="0">
                  <c:v>Nav jāpiedalās</c:v>
                </c:pt>
              </c:strCache>
            </c:strRef>
          </c:tx>
          <c:spPr>
            <a:solidFill>
              <a:srgbClr val="ED7D31">
                <a:lumMod val="60000"/>
                <a:lumOff val="40000"/>
              </a:srgbClr>
            </a:solidFill>
          </c:spPr>
          <c:invertIfNegative val="0"/>
          <c:dLbls>
            <c:numFmt formatCode="#,##0" sourceLinked="0"/>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'3_dati'!$B$17:$B$39</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'3_dati'!$E$17:$E$39</c:f>
              <c:numCache>
                <c:formatCode>0.0</c:formatCode>
                <c:ptCount val="23"/>
                <c:pt idx="0">
                  <c:v>1.8</c:v>
                </c:pt>
                <c:pt idx="1">
                  <c:v>4</c:v>
                </c:pt>
                <c:pt idx="2">
                  <c:v>5</c:v>
                </c:pt>
                <c:pt idx="4">
                  <c:v>2.1</c:v>
                </c:pt>
                <c:pt idx="5">
                  <c:v>4.8</c:v>
                </c:pt>
                <c:pt idx="6">
                  <c:v>4</c:v>
                </c:pt>
                <c:pt idx="8">
                  <c:v>2.2000000000000002</c:v>
                </c:pt>
                <c:pt idx="9">
                  <c:v>4.5999999999999996</c:v>
                </c:pt>
                <c:pt idx="10">
                  <c:v>5</c:v>
                </c:pt>
                <c:pt idx="12">
                  <c:v>2.2999999999999998</c:v>
                </c:pt>
                <c:pt idx="13">
                  <c:v>5.2</c:v>
                </c:pt>
                <c:pt idx="14">
                  <c:v>5</c:v>
                </c:pt>
                <c:pt idx="16">
                  <c:v>14.9</c:v>
                </c:pt>
                <c:pt idx="17">
                  <c:v>21.2</c:v>
                </c:pt>
                <c:pt idx="18">
                  <c:v>25</c:v>
                </c:pt>
                <c:pt idx="20">
                  <c:v>22.4</c:v>
                </c:pt>
                <c:pt idx="21">
                  <c:v>28.1</c:v>
                </c:pt>
                <c:pt idx="22">
                  <c:v>31</c:v>
                </c:pt>
              </c:numCache>
            </c:numRef>
          </c:val>
          <c:extLst>
            <c:ext xmlns:c16="http://schemas.microsoft.com/office/drawing/2014/chart" uri="{C3380CC4-5D6E-409C-BE32-E72D297353CC}">
              <c16:uniqueId val="{00000002-F2C9-48A6-A6B2-52CCC0055966}"/>
            </c:ext>
          </c:extLst>
        </c:ser>
        <c:ser>
          <c:idx val="3"/>
          <c:order val="3"/>
          <c:tx>
            <c:strRef>
              <c:f>'3_dati'!$F$16</c:f>
              <c:strCache>
                <c:ptCount val="1"/>
                <c:pt idx="0">
                  <c:v>Grūti pateikt</c:v>
                </c:pt>
              </c:strCache>
            </c:strRef>
          </c:tx>
          <c:spPr>
            <a:solidFill>
              <a:sysClr val="window" lastClr="FFFFFF">
                <a:lumMod val="85000"/>
              </a:sysClr>
            </a:solidFill>
          </c:spPr>
          <c:invertIfNegative val="0"/>
          <c:dLbls>
            <c:numFmt formatCode="#,##0" sourceLinked="0"/>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'3_dati'!$B$17:$B$39</c:f>
              <c:strCache>
                <c:ptCount val="23"/>
                <c:pt idx="0">
                  <c:v>05.2024. (n=1005)</c:v>
                </c:pt>
                <c:pt idx="1">
                  <c:v>06.2020. (n=1127)</c:v>
                </c:pt>
                <c:pt idx="2">
                  <c:v>09.2014. (n=1033)</c:v>
                </c:pt>
                <c:pt idx="4">
                  <c:v>05.2024. (n=1005)</c:v>
                </c:pt>
                <c:pt idx="5">
                  <c:v>06.2020. (n=1127)</c:v>
                </c:pt>
                <c:pt idx="6">
                  <c:v>09.2014. (n=1033)</c:v>
                </c:pt>
                <c:pt idx="8">
                  <c:v>05.2024. (n=1005)</c:v>
                </c:pt>
                <c:pt idx="9">
                  <c:v>06.2020. (n=1127)</c:v>
                </c:pt>
                <c:pt idx="10">
                  <c:v>09.2014. (n=1033)</c:v>
                </c:pt>
                <c:pt idx="12">
                  <c:v>05.2024. (n=1005)</c:v>
                </c:pt>
                <c:pt idx="13">
                  <c:v>06.2020. (n=1127)</c:v>
                </c:pt>
                <c:pt idx="14">
                  <c:v>09.2014. (n=1033)</c:v>
                </c:pt>
                <c:pt idx="16">
                  <c:v>05.2024. (n=1005)</c:v>
                </c:pt>
                <c:pt idx="17">
                  <c:v>06.2020. (n=1127)</c:v>
                </c:pt>
                <c:pt idx="18">
                  <c:v>09.2014. (n=1033)</c:v>
                </c:pt>
                <c:pt idx="20">
                  <c:v>05.2024. (n=1005)</c:v>
                </c:pt>
                <c:pt idx="21">
                  <c:v>06.2020. (n=1127)</c:v>
                </c:pt>
                <c:pt idx="22">
                  <c:v>09.2014. (n=1033)</c:v>
                </c:pt>
              </c:strCache>
            </c:strRef>
          </c:cat>
          <c:val>
            <c:numRef>
              <c:f>'3_dati'!$F$17:$F$39</c:f>
              <c:numCache>
                <c:formatCode>0.0</c:formatCode>
                <c:ptCount val="23"/>
                <c:pt idx="0">
                  <c:v>3.7</c:v>
                </c:pt>
                <c:pt idx="1">
                  <c:v>2.5</c:v>
                </c:pt>
                <c:pt idx="2">
                  <c:v>4</c:v>
                </c:pt>
                <c:pt idx="4">
                  <c:v>4.9000000000000004</c:v>
                </c:pt>
                <c:pt idx="5">
                  <c:v>3</c:v>
                </c:pt>
                <c:pt idx="6">
                  <c:v>4</c:v>
                </c:pt>
                <c:pt idx="8">
                  <c:v>4.9000000000000004</c:v>
                </c:pt>
                <c:pt idx="9">
                  <c:v>3</c:v>
                </c:pt>
                <c:pt idx="10">
                  <c:v>5</c:v>
                </c:pt>
                <c:pt idx="12">
                  <c:v>7.4</c:v>
                </c:pt>
                <c:pt idx="13">
                  <c:v>4.8</c:v>
                </c:pt>
                <c:pt idx="14">
                  <c:v>9</c:v>
                </c:pt>
                <c:pt idx="16">
                  <c:v>10.4</c:v>
                </c:pt>
                <c:pt idx="17">
                  <c:v>4</c:v>
                </c:pt>
                <c:pt idx="18">
                  <c:v>8</c:v>
                </c:pt>
                <c:pt idx="20">
                  <c:v>14.1</c:v>
                </c:pt>
                <c:pt idx="21">
                  <c:v>5</c:v>
                </c:pt>
                <c:pt idx="22">
                  <c:v>10</c:v>
                </c:pt>
              </c:numCache>
            </c:numRef>
          </c:val>
          <c:extLst>
            <c:ext xmlns:c16="http://schemas.microsoft.com/office/drawing/2014/chart" uri="{C3380CC4-5D6E-409C-BE32-E72D297353CC}">
              <c16:uniqueId val="{00000003-F2C9-48A6-A6B2-52CCC0055966}"/>
            </c:ext>
          </c:extLst>
        </c:ser>
        <c:dLbls>
          <c:showLegendKey val="0"/>
          <c:showVal val="0"/>
          <c:showCatName val="0"/>
          <c:showSerName val="0"/>
          <c:showPercent val="0"/>
          <c:showBubbleSize val="0"/>
        </c:dLbls>
        <c:gapWidth val="40"/>
        <c:overlap val="100"/>
        <c:axId val="547765048"/>
        <c:axId val="1"/>
      </c:barChart>
      <c:catAx>
        <c:axId val="547765048"/>
        <c:scaling>
          <c:orientation val="maxMin"/>
        </c:scaling>
        <c:delete val="0"/>
        <c:axPos val="l"/>
        <c:title>
          <c:tx>
            <c:rich>
              <a:bodyPr rot="0" vert="horz"/>
              <a:lstStyle/>
              <a:p>
                <a:pPr algn="ctr">
                  <a:defRPr sz="800" b="0" i="0" u="none" strike="noStrike" baseline="0">
                    <a:solidFill>
                      <a:srgbClr val="000000"/>
                    </a:solidFill>
                    <a:latin typeface="Arial"/>
                    <a:ea typeface="Arial"/>
                    <a:cs typeface="Arial"/>
                  </a:defRPr>
                </a:pPr>
                <a:r>
                  <a:rPr lang="en-US"/>
                  <a:t>%</a:t>
                </a:r>
              </a:p>
            </c:rich>
          </c:tx>
          <c:layout>
            <c:manualLayout>
              <c:xMode val="edge"/>
              <c:yMode val="edge"/>
              <c:x val="0.90575113121580542"/>
              <c:y val="0.93281583289776171"/>
            </c:manualLayout>
          </c:layout>
          <c:overlay val="0"/>
          <c:spPr>
            <a:solidFill>
              <a:srgbClr val="FFFFFF"/>
            </a:solidFill>
            <a:ln w="25400">
              <a:noFill/>
            </a:ln>
          </c:spPr>
        </c:title>
        <c:numFmt formatCode="General" sourceLinked="1"/>
        <c:majorTickMark val="out"/>
        <c:minorTickMark val="none"/>
        <c:tickLblPos val="low"/>
        <c:spPr>
          <a:ln w="3175">
            <a:solidFill>
              <a:srgbClr val="333333"/>
            </a:solidFill>
            <a:prstDash val="solid"/>
          </a:ln>
        </c:spPr>
        <c:txPr>
          <a:bodyPr rot="0" vert="horz"/>
          <a:lstStyle/>
          <a:p>
            <a:pPr>
              <a:defRPr sz="800" b="0" i="0" u="none" strike="noStrike" baseline="0">
                <a:solidFill>
                  <a:srgbClr val="000000"/>
                </a:solidFill>
                <a:latin typeface="Arial"/>
                <a:ea typeface="Arial"/>
                <a:cs typeface="Arial"/>
              </a:defRPr>
            </a:pPr>
            <a:endParaRPr lang="lv-LV"/>
          </a:p>
        </c:txPr>
        <c:crossAx val="1"/>
        <c:crossesAt val="0"/>
        <c:auto val="1"/>
        <c:lblAlgn val="ctr"/>
        <c:lblOffset val="100"/>
        <c:tickLblSkip val="1"/>
        <c:tickMarkSkip val="1"/>
        <c:noMultiLvlLbl val="0"/>
      </c:catAx>
      <c:valAx>
        <c:axId val="1"/>
        <c:scaling>
          <c:orientation val="minMax"/>
          <c:max val="100"/>
          <c:min val="0"/>
        </c:scaling>
        <c:delete val="0"/>
        <c:axPos val="b"/>
        <c:numFmt formatCode="0" sourceLinked="0"/>
        <c:majorTickMark val="out"/>
        <c:minorTickMark val="none"/>
        <c:tickLblPos val="nextTo"/>
        <c:spPr>
          <a:ln w="3175">
            <a:solidFill>
              <a:srgbClr val="333333"/>
            </a:solidFill>
            <a:prstDash val="solid"/>
          </a:ln>
        </c:spPr>
        <c:txPr>
          <a:bodyPr rot="0" vert="horz"/>
          <a:lstStyle/>
          <a:p>
            <a:pPr>
              <a:defRPr sz="800" b="0" i="0" u="none" strike="noStrike" baseline="0">
                <a:solidFill>
                  <a:srgbClr val="000000"/>
                </a:solidFill>
                <a:latin typeface="Arial"/>
                <a:ea typeface="Arial"/>
                <a:cs typeface="Arial"/>
              </a:defRPr>
            </a:pPr>
            <a:endParaRPr lang="lv-LV"/>
          </a:p>
        </c:txPr>
        <c:crossAx val="547765048"/>
        <c:crosses val="max"/>
        <c:crossBetween val="between"/>
        <c:majorUnit val="20"/>
        <c:minorUnit val="4"/>
      </c:valAx>
      <c:spPr>
        <a:noFill/>
        <a:ln w="25400">
          <a:noFill/>
        </a:ln>
      </c:spPr>
    </c:plotArea>
    <c:legend>
      <c:legendPos val="t"/>
      <c:legendEntry>
        <c:idx val="1"/>
        <c:txPr>
          <a:bodyPr/>
          <a:lstStyle/>
          <a:p>
            <a:pPr>
              <a:defRPr sz="800" b="0" i="0" u="none" strike="noStrike" baseline="0">
                <a:solidFill>
                  <a:srgbClr val="000000"/>
                </a:solidFill>
                <a:latin typeface="Arial"/>
                <a:ea typeface="Arial"/>
                <a:cs typeface="Arial"/>
              </a:defRPr>
            </a:pPr>
            <a:endParaRPr lang="lv-LV"/>
          </a:p>
        </c:txPr>
      </c:legendEntry>
      <c:legendEntry>
        <c:idx val="2"/>
        <c:txPr>
          <a:bodyPr/>
          <a:lstStyle/>
          <a:p>
            <a:pPr>
              <a:defRPr sz="800" b="0" i="0" u="none" strike="noStrike" baseline="0">
                <a:solidFill>
                  <a:srgbClr val="000000"/>
                </a:solidFill>
                <a:latin typeface="Arial"/>
                <a:ea typeface="Arial"/>
                <a:cs typeface="Arial"/>
              </a:defRPr>
            </a:pPr>
            <a:endParaRPr lang="lv-LV"/>
          </a:p>
        </c:txPr>
      </c:legendEntry>
      <c:legendEntry>
        <c:idx val="3"/>
        <c:txPr>
          <a:bodyPr/>
          <a:lstStyle/>
          <a:p>
            <a:pPr>
              <a:defRPr sz="800" b="0" i="0" u="none" strike="noStrike" baseline="0">
                <a:solidFill>
                  <a:srgbClr val="000000"/>
                </a:solidFill>
                <a:latin typeface="Arial"/>
                <a:ea typeface="Arial"/>
                <a:cs typeface="Arial"/>
              </a:defRPr>
            </a:pPr>
            <a:endParaRPr lang="lv-LV"/>
          </a:p>
        </c:txPr>
      </c:legendEntry>
      <c:layout>
        <c:manualLayout>
          <c:xMode val="edge"/>
          <c:yMode val="edge"/>
          <c:x val="0.47814600199188084"/>
          <c:y val="0"/>
          <c:w val="0.50136369993177421"/>
          <c:h val="5.7193194526974925E-2"/>
        </c:manualLayout>
      </c:layout>
      <c:overlay val="0"/>
      <c:spPr>
        <a:noFill/>
        <a:ln w="25400">
          <a:noFill/>
        </a:ln>
      </c:spPr>
      <c:txPr>
        <a:bodyPr/>
        <a:lstStyle/>
        <a:p>
          <a:pPr>
            <a:defRPr sz="800" b="0" i="0" u="none" strike="noStrike" baseline="0">
              <a:solidFill>
                <a:srgbClr val="000000"/>
              </a:solidFill>
              <a:latin typeface="Arial"/>
              <a:ea typeface="Arial"/>
              <a:cs typeface="Arial"/>
            </a:defRPr>
          </a:pPr>
          <a:endParaRPr lang="lv-LV"/>
        </a:p>
      </c:txPr>
    </c:legend>
    <c:plotVisOnly val="1"/>
    <c:dispBlanksAs val="gap"/>
    <c:showDLblsOverMax val="0"/>
  </c:chart>
  <c:spPr>
    <a:solidFill>
      <a:srgbClr val="FFFFFF"/>
    </a:solidFill>
    <a:ln w="6350">
      <a:noFill/>
    </a:ln>
  </c:spPr>
  <c:txPr>
    <a:bodyPr/>
    <a:lstStyle/>
    <a:p>
      <a:pPr>
        <a:defRPr sz="800" b="0" i="0" u="none" strike="noStrike" baseline="0">
          <a:solidFill>
            <a:srgbClr val="333333"/>
          </a:solidFill>
          <a:latin typeface="Arial"/>
          <a:ea typeface="Arial"/>
          <a:cs typeface="Arial"/>
        </a:defRPr>
      </a:pPr>
      <a:endParaRPr lang="lv-LV"/>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87816557444328"/>
          <c:y val="5.8361510873778923E-2"/>
          <c:w val="0.4858844722169216"/>
          <c:h val="0.86653386539318755"/>
        </c:manualLayout>
      </c:layout>
      <c:barChart>
        <c:barDir val="bar"/>
        <c:grouping val="stacked"/>
        <c:varyColors val="0"/>
        <c:ser>
          <c:idx val="0"/>
          <c:order val="0"/>
          <c:tx>
            <c:strRef>
              <c:f>'4_dati'!$C$14</c:f>
              <c:strCache>
                <c:ptCount val="1"/>
                <c:pt idx="0">
                  <c:v>Noteikti nē </c:v>
                </c:pt>
              </c:strCache>
            </c:strRef>
          </c:tx>
          <c:spPr>
            <a:solidFill>
              <a:srgbClr val="ED7D31"/>
            </a:solidFill>
          </c:spPr>
          <c:invertIfNegative val="0"/>
          <c:dLbls>
            <c:numFmt formatCode="#,##0" sourceLinked="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'4_dati'!$B$15:$B$31</c:f>
              <c:strCache>
                <c:ptCount val="17"/>
                <c:pt idx="0">
                  <c:v>05.2024. (n=1005)</c:v>
                </c:pt>
                <c:pt idx="1">
                  <c:v>09.2014. (n=1033)</c:v>
                </c:pt>
                <c:pt idx="3">
                  <c:v>05.2024. (n=1005)</c:v>
                </c:pt>
                <c:pt idx="4">
                  <c:v>09.2014. (n=1033)</c:v>
                </c:pt>
                <c:pt idx="6">
                  <c:v>05.2024. (n=1005)</c:v>
                </c:pt>
                <c:pt idx="7">
                  <c:v>09.2014. (n=1033)</c:v>
                </c:pt>
                <c:pt idx="9">
                  <c:v>05.2024. (n=1005)</c:v>
                </c:pt>
                <c:pt idx="10">
                  <c:v>09.2014. (n=1033)</c:v>
                </c:pt>
                <c:pt idx="12">
                  <c:v>05.2024. (n=1005)</c:v>
                </c:pt>
                <c:pt idx="13">
                  <c:v>09.2014. (n=1033)</c:v>
                </c:pt>
                <c:pt idx="15">
                  <c:v>05.2024. (n=1005)</c:v>
                </c:pt>
                <c:pt idx="16">
                  <c:v>09.2014. (n=1033)</c:v>
                </c:pt>
              </c:strCache>
            </c:strRef>
          </c:cat>
          <c:val>
            <c:numRef>
              <c:f>'4_dati'!$C$15:$C$31</c:f>
              <c:numCache>
                <c:formatCode>0.0</c:formatCode>
                <c:ptCount val="17"/>
                <c:pt idx="0">
                  <c:v>37</c:v>
                </c:pt>
                <c:pt idx="1">
                  <c:v>49</c:v>
                </c:pt>
                <c:pt idx="3">
                  <c:v>36.799999999999997</c:v>
                </c:pt>
                <c:pt idx="4">
                  <c:v>54</c:v>
                </c:pt>
                <c:pt idx="6">
                  <c:v>12.2</c:v>
                </c:pt>
                <c:pt idx="7">
                  <c:v>23</c:v>
                </c:pt>
                <c:pt idx="9">
                  <c:v>8.4</c:v>
                </c:pt>
                <c:pt idx="10">
                  <c:v>11</c:v>
                </c:pt>
                <c:pt idx="12">
                  <c:v>7.2</c:v>
                </c:pt>
                <c:pt idx="13">
                  <c:v>12</c:v>
                </c:pt>
                <c:pt idx="15">
                  <c:v>7.4</c:v>
                </c:pt>
                <c:pt idx="16">
                  <c:v>10</c:v>
                </c:pt>
              </c:numCache>
            </c:numRef>
          </c:val>
          <c:extLst>
            <c:ext xmlns:c16="http://schemas.microsoft.com/office/drawing/2014/chart" uri="{C3380CC4-5D6E-409C-BE32-E72D297353CC}">
              <c16:uniqueId val="{00000000-69CF-488F-9632-50D09ABD1602}"/>
            </c:ext>
          </c:extLst>
        </c:ser>
        <c:ser>
          <c:idx val="1"/>
          <c:order val="1"/>
          <c:tx>
            <c:strRef>
              <c:f>'4_dati'!$D$14</c:f>
              <c:strCache>
                <c:ptCount val="1"/>
                <c:pt idx="0">
                  <c:v>Drīzāk nē</c:v>
                </c:pt>
              </c:strCache>
            </c:strRef>
          </c:tx>
          <c:spPr>
            <a:solidFill>
              <a:srgbClr val="ED7D31">
                <a:lumMod val="60000"/>
                <a:lumOff val="40000"/>
              </a:srgbClr>
            </a:solidFill>
          </c:spPr>
          <c:invertIfNegative val="0"/>
          <c:dLbls>
            <c:numFmt formatCode="#,##0" sourceLinked="0"/>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'4_dati'!$B$15:$B$31</c:f>
              <c:strCache>
                <c:ptCount val="17"/>
                <c:pt idx="0">
                  <c:v>05.2024. (n=1005)</c:v>
                </c:pt>
                <c:pt idx="1">
                  <c:v>09.2014. (n=1033)</c:v>
                </c:pt>
                <c:pt idx="3">
                  <c:v>05.2024. (n=1005)</c:v>
                </c:pt>
                <c:pt idx="4">
                  <c:v>09.2014. (n=1033)</c:v>
                </c:pt>
                <c:pt idx="6">
                  <c:v>05.2024. (n=1005)</c:v>
                </c:pt>
                <c:pt idx="7">
                  <c:v>09.2014. (n=1033)</c:v>
                </c:pt>
                <c:pt idx="9">
                  <c:v>05.2024. (n=1005)</c:v>
                </c:pt>
                <c:pt idx="10">
                  <c:v>09.2014. (n=1033)</c:v>
                </c:pt>
                <c:pt idx="12">
                  <c:v>05.2024. (n=1005)</c:v>
                </c:pt>
                <c:pt idx="13">
                  <c:v>09.2014. (n=1033)</c:v>
                </c:pt>
                <c:pt idx="15">
                  <c:v>05.2024. (n=1005)</c:v>
                </c:pt>
                <c:pt idx="16">
                  <c:v>09.2014. (n=1033)</c:v>
                </c:pt>
              </c:strCache>
            </c:strRef>
          </c:cat>
          <c:val>
            <c:numRef>
              <c:f>'4_dati'!$D$15:$D$31</c:f>
              <c:numCache>
                <c:formatCode>0.0</c:formatCode>
                <c:ptCount val="17"/>
                <c:pt idx="0">
                  <c:v>30.9</c:v>
                </c:pt>
                <c:pt idx="1">
                  <c:v>28</c:v>
                </c:pt>
                <c:pt idx="3">
                  <c:v>29.6</c:v>
                </c:pt>
                <c:pt idx="4">
                  <c:v>22</c:v>
                </c:pt>
                <c:pt idx="6">
                  <c:v>18.2</c:v>
                </c:pt>
                <c:pt idx="7">
                  <c:v>26</c:v>
                </c:pt>
                <c:pt idx="9">
                  <c:v>11.2</c:v>
                </c:pt>
                <c:pt idx="10">
                  <c:v>25</c:v>
                </c:pt>
                <c:pt idx="12">
                  <c:v>10.7</c:v>
                </c:pt>
                <c:pt idx="13">
                  <c:v>25</c:v>
                </c:pt>
                <c:pt idx="15">
                  <c:v>8.8000000000000007</c:v>
                </c:pt>
                <c:pt idx="16">
                  <c:v>22</c:v>
                </c:pt>
              </c:numCache>
            </c:numRef>
          </c:val>
          <c:extLst>
            <c:ext xmlns:c16="http://schemas.microsoft.com/office/drawing/2014/chart" uri="{C3380CC4-5D6E-409C-BE32-E72D297353CC}">
              <c16:uniqueId val="{00000001-69CF-488F-9632-50D09ABD1602}"/>
            </c:ext>
          </c:extLst>
        </c:ser>
        <c:ser>
          <c:idx val="2"/>
          <c:order val="2"/>
          <c:tx>
            <c:strRef>
              <c:f>'4_dati'!$E$14</c:f>
              <c:strCache>
                <c:ptCount val="1"/>
                <c:pt idx="0">
                  <c:v>Jā</c:v>
                </c:pt>
              </c:strCache>
            </c:strRef>
          </c:tx>
          <c:spPr>
            <a:solidFill>
              <a:srgbClr val="4472C4"/>
            </a:solidFill>
          </c:spPr>
          <c:invertIfNegative val="0"/>
          <c:dLbls>
            <c:numFmt formatCode="#,##0" sourceLinked="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'4_dati'!$B$15:$B$31</c:f>
              <c:strCache>
                <c:ptCount val="17"/>
                <c:pt idx="0">
                  <c:v>05.2024. (n=1005)</c:v>
                </c:pt>
                <c:pt idx="1">
                  <c:v>09.2014. (n=1033)</c:v>
                </c:pt>
                <c:pt idx="3">
                  <c:v>05.2024. (n=1005)</c:v>
                </c:pt>
                <c:pt idx="4">
                  <c:v>09.2014. (n=1033)</c:v>
                </c:pt>
                <c:pt idx="6">
                  <c:v>05.2024. (n=1005)</c:v>
                </c:pt>
                <c:pt idx="7">
                  <c:v>09.2014. (n=1033)</c:v>
                </c:pt>
                <c:pt idx="9">
                  <c:v>05.2024. (n=1005)</c:v>
                </c:pt>
                <c:pt idx="10">
                  <c:v>09.2014. (n=1033)</c:v>
                </c:pt>
                <c:pt idx="12">
                  <c:v>05.2024. (n=1005)</c:v>
                </c:pt>
                <c:pt idx="13">
                  <c:v>09.2014. (n=1033)</c:v>
                </c:pt>
                <c:pt idx="15">
                  <c:v>05.2024. (n=1005)</c:v>
                </c:pt>
                <c:pt idx="16">
                  <c:v>09.2014. (n=1033)</c:v>
                </c:pt>
              </c:strCache>
            </c:strRef>
          </c:cat>
          <c:val>
            <c:numRef>
              <c:f>'4_dati'!$E$15:$E$31</c:f>
              <c:numCache>
                <c:formatCode>0.0</c:formatCode>
                <c:ptCount val="17"/>
                <c:pt idx="0">
                  <c:v>11.2</c:v>
                </c:pt>
                <c:pt idx="1">
                  <c:v>5</c:v>
                </c:pt>
                <c:pt idx="3">
                  <c:v>13.3</c:v>
                </c:pt>
                <c:pt idx="4">
                  <c:v>5</c:v>
                </c:pt>
                <c:pt idx="6">
                  <c:v>37.9</c:v>
                </c:pt>
                <c:pt idx="7">
                  <c:v>24</c:v>
                </c:pt>
                <c:pt idx="9">
                  <c:v>64.7</c:v>
                </c:pt>
                <c:pt idx="10">
                  <c:v>42</c:v>
                </c:pt>
                <c:pt idx="12">
                  <c:v>65.8</c:v>
                </c:pt>
                <c:pt idx="13">
                  <c:v>41</c:v>
                </c:pt>
                <c:pt idx="15">
                  <c:v>68.900000000000006</c:v>
                </c:pt>
                <c:pt idx="16">
                  <c:v>47</c:v>
                </c:pt>
              </c:numCache>
            </c:numRef>
          </c:val>
          <c:extLst>
            <c:ext xmlns:c16="http://schemas.microsoft.com/office/drawing/2014/chart" uri="{C3380CC4-5D6E-409C-BE32-E72D297353CC}">
              <c16:uniqueId val="{00000002-69CF-488F-9632-50D09ABD1602}"/>
            </c:ext>
          </c:extLst>
        </c:ser>
        <c:ser>
          <c:idx val="3"/>
          <c:order val="3"/>
          <c:tx>
            <c:strRef>
              <c:f>'4_dati'!$F$14</c:f>
              <c:strCache>
                <c:ptCount val="1"/>
                <c:pt idx="0">
                  <c:v>Grūti pateikt</c:v>
                </c:pt>
              </c:strCache>
            </c:strRef>
          </c:tx>
          <c:spPr>
            <a:solidFill>
              <a:sysClr val="window" lastClr="FFFFFF">
                <a:lumMod val="85000"/>
              </a:sysClr>
            </a:solidFill>
          </c:spPr>
          <c:invertIfNegative val="0"/>
          <c:dLbls>
            <c:numFmt formatCode="#,##0" sourceLinked="0"/>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'4_dati'!$B$15:$B$31</c:f>
              <c:strCache>
                <c:ptCount val="17"/>
                <c:pt idx="0">
                  <c:v>05.2024. (n=1005)</c:v>
                </c:pt>
                <c:pt idx="1">
                  <c:v>09.2014. (n=1033)</c:v>
                </c:pt>
                <c:pt idx="3">
                  <c:v>05.2024. (n=1005)</c:v>
                </c:pt>
                <c:pt idx="4">
                  <c:v>09.2014. (n=1033)</c:v>
                </c:pt>
                <c:pt idx="6">
                  <c:v>05.2024. (n=1005)</c:v>
                </c:pt>
                <c:pt idx="7">
                  <c:v>09.2014. (n=1033)</c:v>
                </c:pt>
                <c:pt idx="9">
                  <c:v>05.2024. (n=1005)</c:v>
                </c:pt>
                <c:pt idx="10">
                  <c:v>09.2014. (n=1033)</c:v>
                </c:pt>
                <c:pt idx="12">
                  <c:v>05.2024. (n=1005)</c:v>
                </c:pt>
                <c:pt idx="13">
                  <c:v>09.2014. (n=1033)</c:v>
                </c:pt>
                <c:pt idx="15">
                  <c:v>05.2024. (n=1005)</c:v>
                </c:pt>
                <c:pt idx="16">
                  <c:v>09.2014. (n=1033)</c:v>
                </c:pt>
              </c:strCache>
            </c:strRef>
          </c:cat>
          <c:val>
            <c:numRef>
              <c:f>'4_dati'!$F$15:$F$31</c:f>
              <c:numCache>
                <c:formatCode>0.0</c:formatCode>
                <c:ptCount val="17"/>
                <c:pt idx="0">
                  <c:v>20.9</c:v>
                </c:pt>
                <c:pt idx="1">
                  <c:v>18</c:v>
                </c:pt>
                <c:pt idx="3">
                  <c:v>20.3</c:v>
                </c:pt>
                <c:pt idx="4">
                  <c:v>18</c:v>
                </c:pt>
                <c:pt idx="6">
                  <c:v>31.7</c:v>
                </c:pt>
                <c:pt idx="7">
                  <c:v>27</c:v>
                </c:pt>
                <c:pt idx="9">
                  <c:v>15.8</c:v>
                </c:pt>
                <c:pt idx="10">
                  <c:v>22</c:v>
                </c:pt>
                <c:pt idx="12">
                  <c:v>16.399999999999999</c:v>
                </c:pt>
                <c:pt idx="13">
                  <c:v>22</c:v>
                </c:pt>
                <c:pt idx="15">
                  <c:v>15</c:v>
                </c:pt>
                <c:pt idx="16">
                  <c:v>22</c:v>
                </c:pt>
              </c:numCache>
            </c:numRef>
          </c:val>
          <c:extLst>
            <c:ext xmlns:c16="http://schemas.microsoft.com/office/drawing/2014/chart" uri="{C3380CC4-5D6E-409C-BE32-E72D297353CC}">
              <c16:uniqueId val="{00000003-69CF-488F-9632-50D09ABD1602}"/>
            </c:ext>
          </c:extLst>
        </c:ser>
        <c:dLbls>
          <c:showLegendKey val="0"/>
          <c:showVal val="0"/>
          <c:showCatName val="0"/>
          <c:showSerName val="0"/>
          <c:showPercent val="0"/>
          <c:showBubbleSize val="0"/>
        </c:dLbls>
        <c:gapWidth val="40"/>
        <c:overlap val="100"/>
        <c:axId val="547765048"/>
        <c:axId val="1"/>
      </c:barChart>
      <c:catAx>
        <c:axId val="547765048"/>
        <c:scaling>
          <c:orientation val="maxMin"/>
        </c:scaling>
        <c:delete val="0"/>
        <c:axPos val="l"/>
        <c:title>
          <c:tx>
            <c:rich>
              <a:bodyPr rot="0" vert="horz"/>
              <a:lstStyle/>
              <a:p>
                <a:pPr algn="ctr">
                  <a:defRPr sz="800" b="0" i="0" u="none" strike="noStrike" baseline="0">
                    <a:solidFill>
                      <a:srgbClr val="000000"/>
                    </a:solidFill>
                    <a:latin typeface="Arial"/>
                    <a:ea typeface="Arial"/>
                    <a:cs typeface="Arial"/>
                  </a:defRPr>
                </a:pPr>
                <a:r>
                  <a:rPr lang="en-US"/>
                  <a:t>%</a:t>
                </a:r>
              </a:p>
            </c:rich>
          </c:tx>
          <c:layout>
            <c:manualLayout>
              <c:xMode val="edge"/>
              <c:yMode val="edge"/>
              <c:x val="0.90575113121580542"/>
              <c:y val="0.93281583289776171"/>
            </c:manualLayout>
          </c:layout>
          <c:overlay val="0"/>
          <c:spPr>
            <a:solidFill>
              <a:srgbClr val="FFFFFF"/>
            </a:solidFill>
            <a:ln w="25400">
              <a:noFill/>
            </a:ln>
          </c:spPr>
        </c:title>
        <c:numFmt formatCode="General" sourceLinked="1"/>
        <c:majorTickMark val="out"/>
        <c:minorTickMark val="none"/>
        <c:tickLblPos val="low"/>
        <c:spPr>
          <a:ln w="3175">
            <a:solidFill>
              <a:srgbClr val="333333"/>
            </a:solidFill>
            <a:prstDash val="solid"/>
          </a:ln>
        </c:spPr>
        <c:txPr>
          <a:bodyPr rot="0" vert="horz"/>
          <a:lstStyle/>
          <a:p>
            <a:pPr>
              <a:defRPr sz="800" b="0" i="0" u="none" strike="noStrike" baseline="0">
                <a:solidFill>
                  <a:srgbClr val="000000"/>
                </a:solidFill>
                <a:latin typeface="Arial"/>
                <a:ea typeface="Arial"/>
                <a:cs typeface="Arial"/>
              </a:defRPr>
            </a:pPr>
            <a:endParaRPr lang="lv-LV"/>
          </a:p>
        </c:txPr>
        <c:crossAx val="1"/>
        <c:crossesAt val="0"/>
        <c:auto val="1"/>
        <c:lblAlgn val="ctr"/>
        <c:lblOffset val="100"/>
        <c:tickLblSkip val="1"/>
        <c:tickMarkSkip val="1"/>
        <c:noMultiLvlLbl val="0"/>
      </c:catAx>
      <c:valAx>
        <c:axId val="1"/>
        <c:scaling>
          <c:orientation val="minMax"/>
          <c:max val="100"/>
          <c:min val="0"/>
        </c:scaling>
        <c:delete val="0"/>
        <c:axPos val="b"/>
        <c:numFmt formatCode="0" sourceLinked="0"/>
        <c:majorTickMark val="out"/>
        <c:minorTickMark val="none"/>
        <c:tickLblPos val="nextTo"/>
        <c:spPr>
          <a:ln w="3175">
            <a:solidFill>
              <a:srgbClr val="333333"/>
            </a:solidFill>
            <a:prstDash val="solid"/>
          </a:ln>
        </c:spPr>
        <c:txPr>
          <a:bodyPr rot="0" vert="horz"/>
          <a:lstStyle/>
          <a:p>
            <a:pPr>
              <a:defRPr sz="800" b="0" i="0" u="none" strike="noStrike" baseline="0">
                <a:solidFill>
                  <a:srgbClr val="000000"/>
                </a:solidFill>
                <a:latin typeface="Arial"/>
                <a:ea typeface="Arial"/>
                <a:cs typeface="Arial"/>
              </a:defRPr>
            </a:pPr>
            <a:endParaRPr lang="lv-LV"/>
          </a:p>
        </c:txPr>
        <c:crossAx val="547765048"/>
        <c:crosses val="max"/>
        <c:crossBetween val="between"/>
        <c:majorUnit val="20"/>
        <c:minorUnit val="4"/>
      </c:valAx>
      <c:spPr>
        <a:noFill/>
        <a:ln w="25400">
          <a:noFill/>
        </a:ln>
      </c:spPr>
    </c:plotArea>
    <c:legend>
      <c:legendPos val="t"/>
      <c:legendEntry>
        <c:idx val="1"/>
        <c:txPr>
          <a:bodyPr/>
          <a:lstStyle/>
          <a:p>
            <a:pPr>
              <a:defRPr sz="800" b="0" i="0" u="none" strike="noStrike" baseline="0">
                <a:solidFill>
                  <a:srgbClr val="000000"/>
                </a:solidFill>
                <a:latin typeface="Arial"/>
                <a:ea typeface="Arial"/>
                <a:cs typeface="Arial"/>
              </a:defRPr>
            </a:pPr>
            <a:endParaRPr lang="lv-LV"/>
          </a:p>
        </c:txPr>
      </c:legendEntry>
      <c:legendEntry>
        <c:idx val="2"/>
        <c:txPr>
          <a:bodyPr/>
          <a:lstStyle/>
          <a:p>
            <a:pPr>
              <a:defRPr sz="800" b="0" i="0" u="none" strike="noStrike" baseline="0">
                <a:solidFill>
                  <a:srgbClr val="000000"/>
                </a:solidFill>
                <a:latin typeface="Arial"/>
                <a:ea typeface="Arial"/>
                <a:cs typeface="Arial"/>
              </a:defRPr>
            </a:pPr>
            <a:endParaRPr lang="lv-LV"/>
          </a:p>
        </c:txPr>
      </c:legendEntry>
      <c:legendEntry>
        <c:idx val="3"/>
        <c:txPr>
          <a:bodyPr/>
          <a:lstStyle/>
          <a:p>
            <a:pPr>
              <a:defRPr sz="800" b="0" i="0" u="none" strike="noStrike" baseline="0">
                <a:solidFill>
                  <a:srgbClr val="000000"/>
                </a:solidFill>
                <a:latin typeface="Arial"/>
                <a:ea typeface="Arial"/>
                <a:cs typeface="Arial"/>
              </a:defRPr>
            </a:pPr>
            <a:endParaRPr lang="lv-LV"/>
          </a:p>
        </c:txPr>
      </c:legendEntry>
      <c:layout>
        <c:manualLayout>
          <c:xMode val="edge"/>
          <c:yMode val="edge"/>
          <c:x val="0.46569674659458948"/>
          <c:y val="0"/>
          <c:w val="0.51381295532906557"/>
          <c:h val="5.7193194526974925E-2"/>
        </c:manualLayout>
      </c:layout>
      <c:overlay val="0"/>
      <c:spPr>
        <a:noFill/>
        <a:ln w="25400">
          <a:noFill/>
        </a:ln>
      </c:spPr>
      <c:txPr>
        <a:bodyPr/>
        <a:lstStyle/>
        <a:p>
          <a:pPr>
            <a:defRPr sz="800" b="0" i="0" u="none" strike="noStrike" baseline="0">
              <a:solidFill>
                <a:srgbClr val="000000"/>
              </a:solidFill>
              <a:latin typeface="Arial"/>
              <a:ea typeface="Arial"/>
              <a:cs typeface="Arial"/>
            </a:defRPr>
          </a:pPr>
          <a:endParaRPr lang="lv-LV"/>
        </a:p>
      </c:txPr>
    </c:legend>
    <c:plotVisOnly val="1"/>
    <c:dispBlanksAs val="gap"/>
    <c:showDLblsOverMax val="0"/>
  </c:chart>
  <c:spPr>
    <a:solidFill>
      <a:srgbClr val="FFFFFF"/>
    </a:solidFill>
    <a:ln w="6350">
      <a:noFill/>
    </a:ln>
  </c:spPr>
  <c:txPr>
    <a:bodyPr/>
    <a:lstStyle/>
    <a:p>
      <a:pPr>
        <a:defRPr sz="800" b="0" i="0" u="none" strike="noStrike" baseline="0">
          <a:solidFill>
            <a:srgbClr val="333333"/>
          </a:solidFill>
          <a:latin typeface="Arial"/>
          <a:ea typeface="Arial"/>
          <a:cs typeface="Arial"/>
        </a:defRPr>
      </a:pPr>
      <a:endParaRPr lang="lv-LV"/>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cdr:x>
      <cdr:y>0.89687</cdr:y>
    </cdr:from>
    <cdr:to>
      <cdr:x>0.22572</cdr:x>
      <cdr:y>1</cdr:y>
    </cdr:to>
    <cdr:sp macro="" textlink="">
      <cdr:nvSpPr>
        <cdr:cNvPr id="25601" name="Text Box 1"/>
        <cdr:cNvSpPr txBox="1">
          <a:spLocks xmlns:a="http://schemas.openxmlformats.org/drawingml/2006/main" noChangeArrowheads="1"/>
        </cdr:cNvSpPr>
      </cdr:nvSpPr>
      <cdr:spPr bwMode="auto">
        <a:xfrm xmlns:a="http://schemas.openxmlformats.org/drawingml/2006/main">
          <a:off x="0" y="2500036"/>
          <a:ext cx="1378419" cy="287476"/>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0" rIns="0" bIns="22860" anchor="b" upright="1"/>
        <a:lstStyle xmlns:a="http://schemas.openxmlformats.org/drawingml/2006/main"/>
        <a:p xmlns:a="http://schemas.openxmlformats.org/drawingml/2006/main">
          <a:pPr algn="l" rtl="0">
            <a:defRPr sz="1000"/>
          </a:pPr>
          <a:r>
            <a:rPr lang="en-US" sz="800" b="0" i="0" u="none" strike="noStrike" baseline="0">
              <a:solidFill>
                <a:srgbClr val="000000"/>
              </a:solidFill>
              <a:latin typeface="Arial"/>
              <a:cs typeface="Arial"/>
            </a:rPr>
            <a:t>Bāzes: </a:t>
          </a:r>
          <a:r>
            <a:rPr lang="lv-LV" sz="800" b="0" i="0" u="none" strike="noStrike" baseline="0">
              <a:solidFill>
                <a:srgbClr val="000000"/>
              </a:solidFill>
              <a:latin typeface="Arial"/>
              <a:cs typeface="Arial"/>
            </a:rPr>
            <a:t>visi respondenti</a:t>
          </a:r>
          <a:endParaRPr lang="en-US" sz="800" b="0" i="0" u="none" strike="noStrike" baseline="0">
            <a:solidFill>
              <a:srgbClr val="000000"/>
            </a:solidFill>
            <a:latin typeface="Arial"/>
            <a:cs typeface="Arial"/>
          </a:endParaRPr>
        </a:p>
      </cdr:txBody>
    </cdr:sp>
  </cdr:relSizeAnchor>
  <cdr:relSizeAnchor xmlns:cdr="http://schemas.openxmlformats.org/drawingml/2006/chartDrawing">
    <cdr:from>
      <cdr:x>0</cdr:x>
      <cdr:y>0.68947</cdr:y>
    </cdr:from>
    <cdr:to>
      <cdr:x>0.26522</cdr:x>
      <cdr:y>0.78157</cdr:y>
    </cdr:to>
    <cdr:sp macro="" textlink="">
      <cdr:nvSpPr>
        <cdr:cNvPr id="2" name="TextBox 3">
          <a:extLst xmlns:a="http://schemas.openxmlformats.org/drawingml/2006/main">
            <a:ext uri="{FF2B5EF4-FFF2-40B4-BE49-F238E27FC236}">
              <a16:creationId xmlns:a16="http://schemas.microsoft.com/office/drawing/2014/main" id="{BBF13BB9-3383-7D59-DFF7-29BF415941B7}"/>
            </a:ext>
          </a:extLst>
        </cdr:cNvPr>
        <cdr:cNvSpPr txBox="1"/>
      </cdr:nvSpPr>
      <cdr:spPr>
        <a:xfrm xmlns:a="http://schemas.openxmlformats.org/drawingml/2006/main">
          <a:off x="0" y="3226480"/>
          <a:ext cx="1623371" cy="430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intelektuālās attīstības traucējumie</a:t>
          </a:r>
          <a:r>
            <a:rPr lang="en-US" sz="900" b="1">
              <a:solidFill>
                <a:schemeClr val="dk1"/>
              </a:solidFill>
              <a:effectLst/>
              <a:latin typeface="Arial" panose="020B0604020202020204" pitchFamily="34" charset="0"/>
              <a:ea typeface="+mn-ea"/>
              <a:cs typeface="Arial" panose="020B0604020202020204" pitchFamily="34" charset="0"/>
            </a:rPr>
            <a:t>m</a:t>
          </a:r>
        </a:p>
      </cdr:txBody>
    </cdr:sp>
  </cdr:relSizeAnchor>
  <cdr:relSizeAnchor xmlns:cdr="http://schemas.openxmlformats.org/drawingml/2006/chartDrawing">
    <cdr:from>
      <cdr:x>0</cdr:x>
      <cdr:y>0.0933</cdr:y>
    </cdr:from>
    <cdr:to>
      <cdr:x>0.25169</cdr:x>
      <cdr:y>0.1854</cdr:y>
    </cdr:to>
    <cdr:sp macro="" textlink="">
      <cdr:nvSpPr>
        <cdr:cNvPr id="3" name="TextBox 3">
          <a:extLst xmlns:a="http://schemas.openxmlformats.org/drawingml/2006/main">
            <a:ext uri="{FF2B5EF4-FFF2-40B4-BE49-F238E27FC236}">
              <a16:creationId xmlns:a16="http://schemas.microsoft.com/office/drawing/2014/main" id="{024A99B8-6954-82A9-2354-CF47C418FD62}"/>
            </a:ext>
          </a:extLst>
        </cdr:cNvPr>
        <cdr:cNvSpPr txBox="1"/>
      </cdr:nvSpPr>
      <cdr:spPr>
        <a:xfrm xmlns:a="http://schemas.openxmlformats.org/drawingml/2006/main">
          <a:off x="0" y="436592"/>
          <a:ext cx="1540556" cy="430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kustību traucējumiem</a:t>
          </a:r>
        </a:p>
      </cdr:txBody>
    </cdr:sp>
  </cdr:relSizeAnchor>
  <cdr:relSizeAnchor xmlns:cdr="http://schemas.openxmlformats.org/drawingml/2006/chartDrawing">
    <cdr:from>
      <cdr:x>0</cdr:x>
      <cdr:y>0.39516</cdr:y>
    </cdr:from>
    <cdr:to>
      <cdr:x>0.24493</cdr:x>
      <cdr:y>0.48726</cdr:y>
    </cdr:to>
    <cdr:sp macro="" textlink="">
      <cdr:nvSpPr>
        <cdr:cNvPr id="4" name="TextBox 3">
          <a:extLst xmlns:a="http://schemas.openxmlformats.org/drawingml/2006/main">
            <a:ext uri="{FF2B5EF4-FFF2-40B4-BE49-F238E27FC236}">
              <a16:creationId xmlns:a16="http://schemas.microsoft.com/office/drawing/2014/main" id="{13688558-F3C6-2CEA-AEE8-435684D8A2A7}"/>
            </a:ext>
          </a:extLst>
        </cdr:cNvPr>
        <cdr:cNvSpPr txBox="1"/>
      </cdr:nvSpPr>
      <cdr:spPr>
        <a:xfrm xmlns:a="http://schemas.openxmlformats.org/drawingml/2006/main">
          <a:off x="0" y="1849208"/>
          <a:ext cx="1499179" cy="430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redzes traucējumiem</a:t>
          </a:r>
        </a:p>
      </cdr:txBody>
    </cdr:sp>
  </cdr:relSizeAnchor>
  <cdr:relSizeAnchor xmlns:cdr="http://schemas.openxmlformats.org/drawingml/2006/chartDrawing">
    <cdr:from>
      <cdr:x>0</cdr:x>
      <cdr:y>0.24416</cdr:y>
    </cdr:from>
    <cdr:to>
      <cdr:x>0.2544</cdr:x>
      <cdr:y>0.33626</cdr:y>
    </cdr:to>
    <cdr:sp macro="" textlink="">
      <cdr:nvSpPr>
        <cdr:cNvPr id="5" name="TextBox 1">
          <a:extLst xmlns:a="http://schemas.openxmlformats.org/drawingml/2006/main">
            <a:ext uri="{FF2B5EF4-FFF2-40B4-BE49-F238E27FC236}">
              <a16:creationId xmlns:a16="http://schemas.microsoft.com/office/drawing/2014/main" id="{9F326A05-F769-BC97-A9AF-CE0C00A0DE02}"/>
            </a:ext>
          </a:extLst>
        </cdr:cNvPr>
        <cdr:cNvSpPr txBox="1"/>
      </cdr:nvSpPr>
      <cdr:spPr>
        <a:xfrm xmlns:a="http://schemas.openxmlformats.org/drawingml/2006/main">
          <a:off x="0" y="1142601"/>
          <a:ext cx="1557144" cy="430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dzirdes traucējumiem</a:t>
          </a:r>
        </a:p>
      </cdr:txBody>
    </cdr:sp>
  </cdr:relSizeAnchor>
  <cdr:relSizeAnchor xmlns:cdr="http://schemas.openxmlformats.org/drawingml/2006/chartDrawing">
    <cdr:from>
      <cdr:x>0</cdr:x>
      <cdr:y>0.53031</cdr:y>
    </cdr:from>
    <cdr:to>
      <cdr:x>0.2774</cdr:x>
      <cdr:y>0.6354</cdr:y>
    </cdr:to>
    <cdr:sp macro="" textlink="">
      <cdr:nvSpPr>
        <cdr:cNvPr id="6" name="TextBox 1">
          <a:extLst xmlns:a="http://schemas.openxmlformats.org/drawingml/2006/main">
            <a:ext uri="{FF2B5EF4-FFF2-40B4-BE49-F238E27FC236}">
              <a16:creationId xmlns:a16="http://schemas.microsoft.com/office/drawing/2014/main" id="{63E013B9-F75B-E668-9AFC-078F41E606FF}"/>
            </a:ext>
          </a:extLst>
        </cdr:cNvPr>
        <cdr:cNvSpPr txBox="1"/>
      </cdr:nvSpPr>
      <cdr:spPr>
        <a:xfrm xmlns:a="http://schemas.openxmlformats.org/drawingml/2006/main">
          <a:off x="0" y="2481655"/>
          <a:ext cx="1697923" cy="491787"/>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cita veida ilgstošiem veselības traucējumiem</a:t>
          </a:r>
        </a:p>
      </cdr:txBody>
    </cdr:sp>
  </cdr:relSizeAnchor>
  <cdr:relSizeAnchor xmlns:cdr="http://schemas.openxmlformats.org/drawingml/2006/chartDrawing">
    <cdr:from>
      <cdr:x>0.67817</cdr:x>
      <cdr:y>0.10032</cdr:y>
    </cdr:from>
    <cdr:to>
      <cdr:x>0.78327</cdr:x>
      <cdr:y>0.20558</cdr:y>
    </cdr:to>
    <cdr:cxnSp macro="">
      <cdr:nvCxnSpPr>
        <cdr:cNvPr id="8" name="Straight Arrow Connector 7">
          <a:extLst xmlns:a="http://schemas.openxmlformats.org/drawingml/2006/main">
            <a:ext uri="{FF2B5EF4-FFF2-40B4-BE49-F238E27FC236}">
              <a16:creationId xmlns:a16="http://schemas.microsoft.com/office/drawing/2014/main" id="{E525C637-1AB8-7157-E084-B872E72C722F}"/>
            </a:ext>
          </a:extLst>
        </cdr:cNvPr>
        <cdr:cNvCxnSpPr/>
      </cdr:nvCxnSpPr>
      <cdr:spPr>
        <a:xfrm xmlns:a="http://schemas.openxmlformats.org/drawingml/2006/main" flipV="1">
          <a:off x="5316351" y="629940"/>
          <a:ext cx="823865" cy="660903"/>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0.64769</cdr:x>
      <cdr:y>0.25548</cdr:y>
    </cdr:from>
    <cdr:to>
      <cdr:x>0.75279</cdr:x>
      <cdr:y>0.36074</cdr:y>
    </cdr:to>
    <cdr:cxnSp macro="">
      <cdr:nvCxnSpPr>
        <cdr:cNvPr id="9" name="Straight Arrow Connector 8">
          <a:extLst xmlns:a="http://schemas.openxmlformats.org/drawingml/2006/main">
            <a:ext uri="{FF2B5EF4-FFF2-40B4-BE49-F238E27FC236}">
              <a16:creationId xmlns:a16="http://schemas.microsoft.com/office/drawing/2014/main" id="{24C1382F-3FD2-21B4-D165-A97BC73DF9C7}"/>
            </a:ext>
          </a:extLst>
        </cdr:cNvPr>
        <cdr:cNvCxnSpPr/>
      </cdr:nvCxnSpPr>
      <cdr:spPr>
        <a:xfrm xmlns:a="http://schemas.openxmlformats.org/drawingml/2006/main" flipV="1">
          <a:off x="5077441" y="1604193"/>
          <a:ext cx="823865" cy="660903"/>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0.64654</cdr:x>
      <cdr:y>0.39374</cdr:y>
    </cdr:from>
    <cdr:to>
      <cdr:x>0.75163</cdr:x>
      <cdr:y>0.49899</cdr:y>
    </cdr:to>
    <cdr:cxnSp macro="">
      <cdr:nvCxnSpPr>
        <cdr:cNvPr id="10" name="Straight Arrow Connector 9">
          <a:extLst xmlns:a="http://schemas.openxmlformats.org/drawingml/2006/main">
            <a:ext uri="{FF2B5EF4-FFF2-40B4-BE49-F238E27FC236}">
              <a16:creationId xmlns:a16="http://schemas.microsoft.com/office/drawing/2014/main" id="{24C1382F-3FD2-21B4-D165-A97BC73DF9C7}"/>
            </a:ext>
          </a:extLst>
        </cdr:cNvPr>
        <cdr:cNvCxnSpPr/>
      </cdr:nvCxnSpPr>
      <cdr:spPr>
        <a:xfrm xmlns:a="http://schemas.openxmlformats.org/drawingml/2006/main" flipV="1">
          <a:off x="5068386" y="2472298"/>
          <a:ext cx="823865" cy="660903"/>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0.66271</cdr:x>
      <cdr:y>0.55972</cdr:y>
    </cdr:from>
    <cdr:to>
      <cdr:x>0.7678</cdr:x>
      <cdr:y>0.66497</cdr:y>
    </cdr:to>
    <cdr:cxnSp macro="">
      <cdr:nvCxnSpPr>
        <cdr:cNvPr id="11" name="Straight Arrow Connector 10">
          <a:extLst xmlns:a="http://schemas.openxmlformats.org/drawingml/2006/main">
            <a:ext uri="{FF2B5EF4-FFF2-40B4-BE49-F238E27FC236}">
              <a16:creationId xmlns:a16="http://schemas.microsoft.com/office/drawing/2014/main" id="{24C1382F-3FD2-21B4-D165-A97BC73DF9C7}"/>
            </a:ext>
          </a:extLst>
        </cdr:cNvPr>
        <cdr:cNvCxnSpPr/>
      </cdr:nvCxnSpPr>
      <cdr:spPr>
        <a:xfrm xmlns:a="http://schemas.openxmlformats.org/drawingml/2006/main" flipV="1">
          <a:off x="5195135" y="3514474"/>
          <a:ext cx="823865" cy="660903"/>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0.51835</cdr:x>
      <cdr:y>0.70967</cdr:y>
    </cdr:from>
    <cdr:to>
      <cdr:x>0.62344</cdr:x>
      <cdr:y>0.81493</cdr:y>
    </cdr:to>
    <cdr:cxnSp macro="">
      <cdr:nvCxnSpPr>
        <cdr:cNvPr id="12" name="Straight Arrow Connector 11">
          <a:extLst xmlns:a="http://schemas.openxmlformats.org/drawingml/2006/main">
            <a:ext uri="{FF2B5EF4-FFF2-40B4-BE49-F238E27FC236}">
              <a16:creationId xmlns:a16="http://schemas.microsoft.com/office/drawing/2014/main" id="{24C1382F-3FD2-21B4-D165-A97BC73DF9C7}"/>
            </a:ext>
          </a:extLst>
        </cdr:cNvPr>
        <cdr:cNvCxnSpPr/>
      </cdr:nvCxnSpPr>
      <cdr:spPr>
        <a:xfrm xmlns:a="http://schemas.openxmlformats.org/drawingml/2006/main" flipV="1">
          <a:off x="4063452" y="4456035"/>
          <a:ext cx="823865" cy="660903"/>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cdr:x>
      <cdr:y>0.89687</cdr:y>
    </cdr:from>
    <cdr:to>
      <cdr:x>0.22572</cdr:x>
      <cdr:y>1</cdr:y>
    </cdr:to>
    <cdr:sp macro="" textlink="">
      <cdr:nvSpPr>
        <cdr:cNvPr id="25601" name="Text Box 1"/>
        <cdr:cNvSpPr txBox="1">
          <a:spLocks xmlns:a="http://schemas.openxmlformats.org/drawingml/2006/main" noChangeArrowheads="1"/>
        </cdr:cNvSpPr>
      </cdr:nvSpPr>
      <cdr:spPr bwMode="auto">
        <a:xfrm xmlns:a="http://schemas.openxmlformats.org/drawingml/2006/main">
          <a:off x="0" y="2500036"/>
          <a:ext cx="1378419" cy="287476"/>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0" rIns="0" bIns="22860" anchor="b" upright="1"/>
        <a:lstStyle xmlns:a="http://schemas.openxmlformats.org/drawingml/2006/main"/>
        <a:p xmlns:a="http://schemas.openxmlformats.org/drawingml/2006/main">
          <a:pPr algn="l" rtl="0">
            <a:defRPr sz="1000"/>
          </a:pPr>
          <a:r>
            <a:rPr lang="en-US" sz="800" b="0" i="0" u="none" strike="noStrike" baseline="0">
              <a:solidFill>
                <a:srgbClr val="000000"/>
              </a:solidFill>
              <a:latin typeface="Arial"/>
              <a:cs typeface="Arial"/>
            </a:rPr>
            <a:t>Bāzes: </a:t>
          </a:r>
          <a:r>
            <a:rPr lang="lv-LV" sz="800" b="0" i="0" u="none" strike="noStrike" baseline="0">
              <a:solidFill>
                <a:srgbClr val="000000"/>
              </a:solidFill>
              <a:latin typeface="Arial"/>
              <a:cs typeface="Arial"/>
            </a:rPr>
            <a:t>visi respondenti</a:t>
          </a:r>
          <a:endParaRPr lang="en-US" sz="800" b="0" i="0" u="none" strike="noStrike" baseline="0">
            <a:solidFill>
              <a:srgbClr val="000000"/>
            </a:solidFill>
            <a:latin typeface="Arial"/>
            <a:cs typeface="Arial"/>
          </a:endParaRPr>
        </a:p>
      </cdr:txBody>
    </cdr:sp>
  </cdr:relSizeAnchor>
  <cdr:relSizeAnchor xmlns:cdr="http://schemas.openxmlformats.org/drawingml/2006/chartDrawing">
    <cdr:from>
      <cdr:x>0</cdr:x>
      <cdr:y>0.07531</cdr:y>
    </cdr:from>
    <cdr:to>
      <cdr:x>0.26522</cdr:x>
      <cdr:y>0.16741</cdr:y>
    </cdr:to>
    <cdr:sp macro="" textlink="">
      <cdr:nvSpPr>
        <cdr:cNvPr id="2" name="TextBox 3">
          <a:extLst xmlns:a="http://schemas.openxmlformats.org/drawingml/2006/main">
            <a:ext uri="{FF2B5EF4-FFF2-40B4-BE49-F238E27FC236}">
              <a16:creationId xmlns:a16="http://schemas.microsoft.com/office/drawing/2014/main" id="{BBF13BB9-3383-7D59-DFF7-29BF415941B7}"/>
            </a:ext>
          </a:extLst>
        </cdr:cNvPr>
        <cdr:cNvSpPr txBox="1"/>
      </cdr:nvSpPr>
      <cdr:spPr>
        <a:xfrm xmlns:a="http://schemas.openxmlformats.org/drawingml/2006/main">
          <a:off x="0" y="352416"/>
          <a:ext cx="1623371" cy="430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intelektuālās attīstības traucējumiem</a:t>
          </a:r>
          <a:endParaRPr lang="en-US" sz="900" b="1">
            <a:solidFill>
              <a:schemeClr val="dk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cdr:x>
      <cdr:y>0.54639</cdr:y>
    </cdr:from>
    <cdr:to>
      <cdr:x>0.25169</cdr:x>
      <cdr:y>0.63849</cdr:y>
    </cdr:to>
    <cdr:sp macro="" textlink="">
      <cdr:nvSpPr>
        <cdr:cNvPr id="3" name="TextBox 3">
          <a:extLst xmlns:a="http://schemas.openxmlformats.org/drawingml/2006/main">
            <a:ext uri="{FF2B5EF4-FFF2-40B4-BE49-F238E27FC236}">
              <a16:creationId xmlns:a16="http://schemas.microsoft.com/office/drawing/2014/main" id="{024A99B8-6954-82A9-2354-CF47C418FD62}"/>
            </a:ext>
          </a:extLst>
        </cdr:cNvPr>
        <cdr:cNvSpPr txBox="1"/>
      </cdr:nvSpPr>
      <cdr:spPr>
        <a:xfrm xmlns:a="http://schemas.openxmlformats.org/drawingml/2006/main">
          <a:off x="0" y="2556939"/>
          <a:ext cx="1540556" cy="430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kustību traucējumiem</a:t>
          </a:r>
        </a:p>
      </cdr:txBody>
    </cdr:sp>
  </cdr:relSizeAnchor>
  <cdr:relSizeAnchor xmlns:cdr="http://schemas.openxmlformats.org/drawingml/2006/chartDrawing">
    <cdr:from>
      <cdr:x>0</cdr:x>
      <cdr:y>0.70135</cdr:y>
    </cdr:from>
    <cdr:to>
      <cdr:x>0.24493</cdr:x>
      <cdr:y>0.79345</cdr:y>
    </cdr:to>
    <cdr:sp macro="" textlink="">
      <cdr:nvSpPr>
        <cdr:cNvPr id="4" name="TextBox 3">
          <a:extLst xmlns:a="http://schemas.openxmlformats.org/drawingml/2006/main">
            <a:ext uri="{FF2B5EF4-FFF2-40B4-BE49-F238E27FC236}">
              <a16:creationId xmlns:a16="http://schemas.microsoft.com/office/drawing/2014/main" id="{13688558-F3C6-2CEA-AEE8-435684D8A2A7}"/>
            </a:ext>
          </a:extLst>
        </cdr:cNvPr>
        <cdr:cNvSpPr txBox="1"/>
      </cdr:nvSpPr>
      <cdr:spPr>
        <a:xfrm xmlns:a="http://schemas.openxmlformats.org/drawingml/2006/main">
          <a:off x="0" y="3282099"/>
          <a:ext cx="1499179" cy="430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redzes traucējumiem</a:t>
          </a:r>
        </a:p>
      </cdr:txBody>
    </cdr:sp>
  </cdr:relSizeAnchor>
  <cdr:relSizeAnchor xmlns:cdr="http://schemas.openxmlformats.org/drawingml/2006/chartDrawing">
    <cdr:from>
      <cdr:x>0</cdr:x>
      <cdr:y>0.85126</cdr:y>
    </cdr:from>
    <cdr:to>
      <cdr:x>0.2544</cdr:x>
      <cdr:y>0.94336</cdr:y>
    </cdr:to>
    <cdr:sp macro="" textlink="">
      <cdr:nvSpPr>
        <cdr:cNvPr id="5" name="TextBox 1">
          <a:extLst xmlns:a="http://schemas.openxmlformats.org/drawingml/2006/main">
            <a:ext uri="{FF2B5EF4-FFF2-40B4-BE49-F238E27FC236}">
              <a16:creationId xmlns:a16="http://schemas.microsoft.com/office/drawing/2014/main" id="{9F326A05-F769-BC97-A9AF-CE0C00A0DE02}"/>
            </a:ext>
          </a:extLst>
        </cdr:cNvPr>
        <cdr:cNvSpPr txBox="1"/>
      </cdr:nvSpPr>
      <cdr:spPr>
        <a:xfrm xmlns:a="http://schemas.openxmlformats.org/drawingml/2006/main">
          <a:off x="0" y="3983633"/>
          <a:ext cx="1557144" cy="430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dzirdes traucējumiem</a:t>
          </a:r>
        </a:p>
      </cdr:txBody>
    </cdr:sp>
  </cdr:relSizeAnchor>
  <cdr:relSizeAnchor xmlns:cdr="http://schemas.openxmlformats.org/drawingml/2006/chartDrawing">
    <cdr:from>
      <cdr:x>0</cdr:x>
      <cdr:y>0.37632</cdr:y>
    </cdr:from>
    <cdr:to>
      <cdr:x>0.2774</cdr:x>
      <cdr:y>0.48141</cdr:y>
    </cdr:to>
    <cdr:sp macro="" textlink="">
      <cdr:nvSpPr>
        <cdr:cNvPr id="6" name="TextBox 1">
          <a:extLst xmlns:a="http://schemas.openxmlformats.org/drawingml/2006/main">
            <a:ext uri="{FF2B5EF4-FFF2-40B4-BE49-F238E27FC236}">
              <a16:creationId xmlns:a16="http://schemas.microsoft.com/office/drawing/2014/main" id="{63E013B9-F75B-E668-9AFC-078F41E606FF}"/>
            </a:ext>
          </a:extLst>
        </cdr:cNvPr>
        <cdr:cNvSpPr txBox="1"/>
      </cdr:nvSpPr>
      <cdr:spPr>
        <a:xfrm xmlns:a="http://schemas.openxmlformats.org/drawingml/2006/main">
          <a:off x="0" y="1761066"/>
          <a:ext cx="1697923" cy="491787"/>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solidFill>
                <a:schemeClr val="dk1"/>
              </a:solidFill>
              <a:effectLst/>
              <a:latin typeface="Arial" panose="020B0604020202020204" pitchFamily="34" charset="0"/>
              <a:ea typeface="+mn-ea"/>
              <a:cs typeface="Arial" panose="020B0604020202020204" pitchFamily="34" charset="0"/>
            </a:rPr>
            <a:t>Ar cita veida ilgstošiem veselības traucējumiem</a:t>
          </a: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0.95561</cdr:y>
    </cdr:from>
    <cdr:to>
      <cdr:x>0.7776</cdr:x>
      <cdr:y>1</cdr:y>
    </cdr:to>
    <cdr:sp macro="" textlink="">
      <cdr:nvSpPr>
        <cdr:cNvPr id="1038337" name="Text Box 1">
          <a:extLst xmlns:a="http://schemas.openxmlformats.org/drawingml/2006/main">
            <a:ext uri="{FF2B5EF4-FFF2-40B4-BE49-F238E27FC236}">
              <a16:creationId xmlns:a16="http://schemas.microsoft.com/office/drawing/2014/main" id="{18813009-5861-4D5B-B262-A713311CC95E}"/>
            </a:ext>
          </a:extLst>
        </cdr:cNvPr>
        <cdr:cNvSpPr txBox="1">
          <a:spLocks xmlns:a="http://schemas.openxmlformats.org/drawingml/2006/main" noChangeArrowheads="1"/>
        </cdr:cNvSpPr>
      </cdr:nvSpPr>
      <cdr:spPr bwMode="auto">
        <a:xfrm xmlns:a="http://schemas.openxmlformats.org/drawingml/2006/main">
          <a:off x="0" y="3031434"/>
          <a:ext cx="4753131" cy="14080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22860" anchor="ctr" upright="1"/>
        <a:lstStyle xmlns:a="http://schemas.openxmlformats.org/drawingml/2006/main"/>
        <a:p xmlns:a="http://schemas.openxmlformats.org/drawingml/2006/main">
          <a:pPr algn="l" rtl="0">
            <a:defRPr sz="1000"/>
          </a:pPr>
          <a:r>
            <a:rPr lang="en-US" sz="800" b="0" i="0" u="none" strike="noStrike" baseline="0">
              <a:solidFill>
                <a:srgbClr val="000000"/>
              </a:solidFill>
              <a:latin typeface="Arial"/>
              <a:cs typeface="Arial"/>
            </a:rPr>
            <a:t>Bāzes: visi respondenti</a:t>
          </a:r>
        </a:p>
      </cdr:txBody>
    </cdr:sp>
  </cdr:relSizeAnchor>
  <cdr:relSizeAnchor xmlns:cdr="http://schemas.openxmlformats.org/drawingml/2006/chartDrawing">
    <cdr:from>
      <cdr:x>0</cdr:x>
      <cdr:y>0.09307</cdr:y>
    </cdr:from>
    <cdr:to>
      <cdr:x>0.25339</cdr:x>
      <cdr:y>0.17662</cdr:y>
    </cdr:to>
    <cdr:sp macro="" textlink="">
      <cdr:nvSpPr>
        <cdr:cNvPr id="3" name="TextBox 3">
          <a:extLst xmlns:a="http://schemas.openxmlformats.org/drawingml/2006/main">
            <a:ext uri="{FF2B5EF4-FFF2-40B4-BE49-F238E27FC236}">
              <a16:creationId xmlns:a16="http://schemas.microsoft.com/office/drawing/2014/main" id="{A8A8BED9-9FA8-4753-A6B9-39474D7DCE1F}"/>
            </a:ext>
          </a:extLst>
        </cdr:cNvPr>
        <cdr:cNvSpPr txBox="1"/>
      </cdr:nvSpPr>
      <cdr:spPr>
        <a:xfrm xmlns:a="http://schemas.openxmlformats.org/drawingml/2006/main">
          <a:off x="0" y="450178"/>
          <a:ext cx="1548848" cy="40414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latin typeface="Arial" panose="020B0604020202020204" pitchFamily="34" charset="0"/>
              <a:cs typeface="Arial" panose="020B0604020202020204" pitchFamily="34" charset="0"/>
            </a:rPr>
            <a:t>Ar kustību traucējumiem</a:t>
          </a:r>
        </a:p>
      </cdr:txBody>
    </cdr:sp>
  </cdr:relSizeAnchor>
  <cdr:relSizeAnchor xmlns:cdr="http://schemas.openxmlformats.org/drawingml/2006/chartDrawing">
    <cdr:from>
      <cdr:x>0</cdr:x>
      <cdr:y>0.70656</cdr:y>
    </cdr:from>
    <cdr:to>
      <cdr:x>0.25339</cdr:x>
      <cdr:y>0.76136</cdr:y>
    </cdr:to>
    <cdr:sp macro="" textlink="">
      <cdr:nvSpPr>
        <cdr:cNvPr id="4" name="TextBox 3">
          <a:extLst xmlns:a="http://schemas.openxmlformats.org/drawingml/2006/main">
            <a:ext uri="{FF2B5EF4-FFF2-40B4-BE49-F238E27FC236}">
              <a16:creationId xmlns:a16="http://schemas.microsoft.com/office/drawing/2014/main" id="{A8A8BED9-9FA8-4753-A6B9-39474D7DCE1F}"/>
            </a:ext>
          </a:extLst>
        </cdr:cNvPr>
        <cdr:cNvSpPr txBox="1"/>
      </cdr:nvSpPr>
      <cdr:spPr>
        <a:xfrm xmlns:a="http://schemas.openxmlformats.org/drawingml/2006/main">
          <a:off x="0" y="3540566"/>
          <a:ext cx="1548863" cy="27460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Ar uzmanības deficīta un uzvedības traucējumiem </a:t>
          </a:r>
          <a:endParaRPr lang="en-US"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0.39827</cdr:y>
    </cdr:from>
    <cdr:to>
      <cdr:x>0.25339</cdr:x>
      <cdr:y>0.45307</cdr:y>
    </cdr:to>
    <cdr:sp macro="" textlink="">
      <cdr:nvSpPr>
        <cdr:cNvPr id="5" name="TextBox 1">
          <a:extLst xmlns:a="http://schemas.openxmlformats.org/drawingml/2006/main">
            <a:ext uri="{FF2B5EF4-FFF2-40B4-BE49-F238E27FC236}">
              <a16:creationId xmlns:a16="http://schemas.microsoft.com/office/drawing/2014/main" id="{D46E1A1B-3293-F1BA-1201-D57C55956CF6}"/>
            </a:ext>
          </a:extLst>
        </cdr:cNvPr>
        <cdr:cNvSpPr txBox="1"/>
      </cdr:nvSpPr>
      <cdr:spPr>
        <a:xfrm xmlns:a="http://schemas.openxmlformats.org/drawingml/2006/main">
          <a:off x="0" y="1995714"/>
          <a:ext cx="1548863" cy="27460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latin typeface="Arial" panose="020B0604020202020204" pitchFamily="34" charset="0"/>
              <a:cs typeface="Arial" panose="020B0604020202020204" pitchFamily="34" charset="0"/>
            </a:rPr>
            <a:t>Ar redzes traucējumiem</a:t>
          </a:r>
        </a:p>
      </cdr:txBody>
    </cdr:sp>
  </cdr:relSizeAnchor>
  <cdr:relSizeAnchor xmlns:cdr="http://schemas.openxmlformats.org/drawingml/2006/chartDrawing">
    <cdr:from>
      <cdr:x>0</cdr:x>
      <cdr:y>0.23429</cdr:y>
    </cdr:from>
    <cdr:to>
      <cdr:x>0.25339</cdr:x>
      <cdr:y>0.28909</cdr:y>
    </cdr:to>
    <cdr:sp macro="" textlink="">
      <cdr:nvSpPr>
        <cdr:cNvPr id="6" name="TextBox 1">
          <a:extLst xmlns:a="http://schemas.openxmlformats.org/drawingml/2006/main">
            <a:ext uri="{FF2B5EF4-FFF2-40B4-BE49-F238E27FC236}">
              <a16:creationId xmlns:a16="http://schemas.microsoft.com/office/drawing/2014/main" id="{D4C88383-9EFD-B137-5B44-189CC7876E15}"/>
            </a:ext>
          </a:extLst>
        </cdr:cNvPr>
        <cdr:cNvSpPr txBox="1"/>
      </cdr:nvSpPr>
      <cdr:spPr>
        <a:xfrm xmlns:a="http://schemas.openxmlformats.org/drawingml/2006/main">
          <a:off x="0" y="1174032"/>
          <a:ext cx="1548863" cy="27460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latin typeface="Arial" panose="020B0604020202020204" pitchFamily="34" charset="0"/>
              <a:cs typeface="Arial" panose="020B0604020202020204" pitchFamily="34" charset="0"/>
            </a:rPr>
            <a:t>Ar cita veida ilgstošiem veselības traucējumiem </a:t>
          </a:r>
        </a:p>
      </cdr:txBody>
    </cdr:sp>
  </cdr:relSizeAnchor>
  <cdr:relSizeAnchor xmlns:cdr="http://schemas.openxmlformats.org/drawingml/2006/chartDrawing">
    <cdr:from>
      <cdr:x>0</cdr:x>
      <cdr:y>0.56248</cdr:y>
    </cdr:from>
    <cdr:to>
      <cdr:x>0.25339</cdr:x>
      <cdr:y>0.61728</cdr:y>
    </cdr:to>
    <cdr:sp macro="" textlink="">
      <cdr:nvSpPr>
        <cdr:cNvPr id="7" name="TextBox 1">
          <a:extLst xmlns:a="http://schemas.openxmlformats.org/drawingml/2006/main">
            <a:ext uri="{FF2B5EF4-FFF2-40B4-BE49-F238E27FC236}">
              <a16:creationId xmlns:a16="http://schemas.microsoft.com/office/drawing/2014/main" id="{14298880-FD3E-6385-AA64-6FF9449AF89F}"/>
            </a:ext>
          </a:extLst>
        </cdr:cNvPr>
        <cdr:cNvSpPr txBox="1"/>
      </cdr:nvSpPr>
      <cdr:spPr>
        <a:xfrm xmlns:a="http://schemas.openxmlformats.org/drawingml/2006/main">
          <a:off x="0" y="2818561"/>
          <a:ext cx="1548863" cy="274601"/>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latin typeface="Arial" panose="020B0604020202020204" pitchFamily="34" charset="0"/>
              <a:cs typeface="Arial" panose="020B0604020202020204" pitchFamily="34" charset="0"/>
            </a:rPr>
            <a:t>Ar dzirdes traucējumiem</a:t>
          </a:r>
        </a:p>
      </cdr:txBody>
    </cdr:sp>
  </cdr:relSizeAnchor>
  <cdr:relSizeAnchor xmlns:cdr="http://schemas.openxmlformats.org/drawingml/2006/chartDrawing">
    <cdr:from>
      <cdr:x>0</cdr:x>
      <cdr:y>0.8746</cdr:y>
    </cdr:from>
    <cdr:to>
      <cdr:x>0.25339</cdr:x>
      <cdr:y>0.9294</cdr:y>
    </cdr:to>
    <cdr:sp macro="" textlink="">
      <cdr:nvSpPr>
        <cdr:cNvPr id="2" name="TextBox 1">
          <a:extLst xmlns:a="http://schemas.openxmlformats.org/drawingml/2006/main">
            <a:ext uri="{FF2B5EF4-FFF2-40B4-BE49-F238E27FC236}">
              <a16:creationId xmlns:a16="http://schemas.microsoft.com/office/drawing/2014/main" id="{E53248CF-E4D5-C2CE-8915-6482C21A675A}"/>
            </a:ext>
          </a:extLst>
        </cdr:cNvPr>
        <cdr:cNvSpPr txBox="1"/>
      </cdr:nvSpPr>
      <cdr:spPr>
        <a:xfrm xmlns:a="http://schemas.openxmlformats.org/drawingml/2006/main">
          <a:off x="0" y="4382604"/>
          <a:ext cx="1548863" cy="27460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v-LV" sz="900" b="1">
              <a:latin typeface="Arial" panose="020B0604020202020204" pitchFamily="34" charset="0"/>
              <a:cs typeface="Arial" panose="020B0604020202020204" pitchFamily="34" charset="0"/>
            </a:rPr>
            <a:t>Ar intelektuālās attīstības traucējumiem </a:t>
          </a:r>
          <a:endParaRPr lang="en-US" sz="9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0.77825</cdr:x>
      <cdr:y>0.05559</cdr:y>
    </cdr:from>
    <cdr:to>
      <cdr:x>0.94577</cdr:x>
      <cdr:y>0.95094</cdr:y>
    </cdr:to>
    <cdr:cxnSp macro="">
      <cdr:nvCxnSpPr>
        <cdr:cNvPr id="9" name="Straight Arrow Connector 8">
          <a:extLst xmlns:a="http://schemas.openxmlformats.org/drawingml/2006/main">
            <a:ext uri="{FF2B5EF4-FFF2-40B4-BE49-F238E27FC236}">
              <a16:creationId xmlns:a16="http://schemas.microsoft.com/office/drawing/2014/main" id="{ECC46262-2453-77E4-F7D3-5ECD9656097B}"/>
            </a:ext>
          </a:extLst>
        </cdr:cNvPr>
        <cdr:cNvCxnSpPr/>
      </cdr:nvCxnSpPr>
      <cdr:spPr>
        <a:xfrm xmlns:a="http://schemas.openxmlformats.org/drawingml/2006/main" flipH="1" flipV="1">
          <a:off x="6182759" y="375500"/>
          <a:ext cx="1330860" cy="6047469"/>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0.47511</cdr:x>
      <cdr:y>0.06782</cdr:y>
    </cdr:from>
    <cdr:to>
      <cdr:x>0.68708</cdr:x>
      <cdr:y>0.97527</cdr:y>
    </cdr:to>
    <cdr:cxnSp macro="">
      <cdr:nvCxnSpPr>
        <cdr:cNvPr id="11" name="Straight Arrow Connector 10">
          <a:extLst xmlns:a="http://schemas.openxmlformats.org/drawingml/2006/main">
            <a:ext uri="{FF2B5EF4-FFF2-40B4-BE49-F238E27FC236}">
              <a16:creationId xmlns:a16="http://schemas.microsoft.com/office/drawing/2014/main" id="{5C85D3FA-B129-C5E9-67DC-50CD443E69A3}"/>
            </a:ext>
          </a:extLst>
        </cdr:cNvPr>
        <cdr:cNvCxnSpPr/>
      </cdr:nvCxnSpPr>
      <cdr:spPr>
        <a:xfrm xmlns:a="http://schemas.openxmlformats.org/drawingml/2006/main">
          <a:off x="3774538" y="458103"/>
          <a:ext cx="1683944" cy="6129196"/>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accent2"/>
        </a:lnRef>
        <a:fillRef xmlns:a="http://schemas.openxmlformats.org/drawingml/2006/main" idx="0">
          <a:schemeClr val="accent2"/>
        </a:fillRef>
        <a:effectRef xmlns:a="http://schemas.openxmlformats.org/drawingml/2006/main" idx="1">
          <a:schemeClr val="accent2"/>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8CEEB7-0C52-4832-9F84-B79053C6A930}" type="datetimeFigureOut">
              <a:rPr lang="lv-LV" smtClean="0"/>
              <a:t>27.05.2025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1E039E-FD44-4492-9C62-4C6EC8BBB3BA}" type="slidenum">
              <a:rPr lang="lv-LV" smtClean="0"/>
              <a:t>‹#›</a:t>
            </a:fld>
            <a:endParaRPr lang="lv-LV"/>
          </a:p>
        </p:txBody>
      </p:sp>
    </p:spTree>
    <p:extLst>
      <p:ext uri="{BB962C8B-B14F-4D97-AF65-F5344CB8AC3E}">
        <p14:creationId xmlns:p14="http://schemas.microsoft.com/office/powerpoint/2010/main" val="3521752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err="1"/>
              <a:t>Tiesibsarga</a:t>
            </a:r>
            <a:r>
              <a:rPr lang="lv-LV" dirty="0"/>
              <a:t> mājas lapā pilns pētījums</a:t>
            </a:r>
          </a:p>
        </p:txBody>
      </p:sp>
      <p:sp>
        <p:nvSpPr>
          <p:cNvPr id="4" name="Slide Number Placeholder 3"/>
          <p:cNvSpPr>
            <a:spLocks noGrp="1"/>
          </p:cNvSpPr>
          <p:nvPr>
            <p:ph type="sldNum" sz="quarter" idx="5"/>
          </p:nvPr>
        </p:nvSpPr>
        <p:spPr/>
        <p:txBody>
          <a:bodyPr/>
          <a:lstStyle/>
          <a:p>
            <a:fld id="{371E039E-FD44-4492-9C62-4C6EC8BBB3BA}" type="slidenum">
              <a:rPr lang="lv-LV" smtClean="0"/>
              <a:t>3</a:t>
            </a:fld>
            <a:endParaRPr lang="lv-LV"/>
          </a:p>
        </p:txBody>
      </p:sp>
    </p:spTree>
    <p:extLst>
      <p:ext uri="{BB962C8B-B14F-4D97-AF65-F5344CB8AC3E}">
        <p14:creationId xmlns:p14="http://schemas.microsoft.com/office/powerpoint/2010/main" val="1106486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13</a:t>
            </a:fld>
            <a:endParaRPr lang="lv-LV"/>
          </a:p>
        </p:txBody>
      </p:sp>
    </p:spTree>
    <p:extLst>
      <p:ext uri="{BB962C8B-B14F-4D97-AF65-F5344CB8AC3E}">
        <p14:creationId xmlns:p14="http://schemas.microsoft.com/office/powerpoint/2010/main" val="120980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14</a:t>
            </a:fld>
            <a:endParaRPr lang="lv-LV"/>
          </a:p>
        </p:txBody>
      </p:sp>
    </p:spTree>
    <p:extLst>
      <p:ext uri="{BB962C8B-B14F-4D97-AF65-F5344CB8AC3E}">
        <p14:creationId xmlns:p14="http://schemas.microsoft.com/office/powerpoint/2010/main" val="1695443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3600" dirty="0"/>
              <a:t>pozitīvi</a:t>
            </a:r>
          </a:p>
        </p:txBody>
      </p:sp>
      <p:sp>
        <p:nvSpPr>
          <p:cNvPr id="4" name="Slide Number Placeholder 3"/>
          <p:cNvSpPr>
            <a:spLocks noGrp="1"/>
          </p:cNvSpPr>
          <p:nvPr>
            <p:ph type="sldNum" sz="quarter" idx="5"/>
          </p:nvPr>
        </p:nvSpPr>
        <p:spPr/>
        <p:txBody>
          <a:bodyPr/>
          <a:lstStyle/>
          <a:p>
            <a:fld id="{371E039E-FD44-4492-9C62-4C6EC8BBB3BA}" type="slidenum">
              <a:rPr lang="lv-LV" smtClean="0"/>
              <a:t>15</a:t>
            </a:fld>
            <a:endParaRPr lang="lv-LV"/>
          </a:p>
        </p:txBody>
      </p:sp>
    </p:spTree>
    <p:extLst>
      <p:ext uri="{BB962C8B-B14F-4D97-AF65-F5344CB8AC3E}">
        <p14:creationId xmlns:p14="http://schemas.microsoft.com/office/powerpoint/2010/main" val="3771501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16</a:t>
            </a:fld>
            <a:endParaRPr lang="lv-LV"/>
          </a:p>
        </p:txBody>
      </p:sp>
    </p:spTree>
    <p:extLst>
      <p:ext uri="{BB962C8B-B14F-4D97-AF65-F5344CB8AC3E}">
        <p14:creationId xmlns:p14="http://schemas.microsoft.com/office/powerpoint/2010/main" val="413797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17</a:t>
            </a:fld>
            <a:endParaRPr lang="lv-LV"/>
          </a:p>
        </p:txBody>
      </p:sp>
    </p:spTree>
    <p:extLst>
      <p:ext uri="{BB962C8B-B14F-4D97-AF65-F5344CB8AC3E}">
        <p14:creationId xmlns:p14="http://schemas.microsoft.com/office/powerpoint/2010/main" val="1132650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200" b="1" i="0" u="none" strike="noStrike" cap="none" normalizeH="0" baseline="0" dirty="0">
                <a:ln>
                  <a:noFill/>
                </a:ln>
                <a:solidFill>
                  <a:schemeClr val="tx1"/>
                </a:solidFill>
                <a:effectLst/>
                <a:latin typeface="Arial" panose="020B0604020202020204" pitchFamily="34" charset="0"/>
              </a:rPr>
              <a:t>Pieaugošs atbalsts sabiedrības dzīvē un iekļaušanai</a:t>
            </a:r>
            <a:br>
              <a:rPr kumimoji="0" lang="lv-LV" altLang="lv-LV" sz="1200" b="0" i="0" u="none" strike="noStrike" cap="none" normalizeH="0" baseline="0" dirty="0">
                <a:ln>
                  <a:noFill/>
                </a:ln>
                <a:solidFill>
                  <a:schemeClr val="tx1"/>
                </a:solidFill>
                <a:effectLst/>
                <a:latin typeface="Arial" panose="020B0604020202020204" pitchFamily="34" charset="0"/>
              </a:rPr>
            </a:br>
            <a:r>
              <a:rPr kumimoji="0" lang="lv-LV" altLang="lv-LV" sz="1200" b="0" i="0" u="none" strike="noStrike" cap="none" normalizeH="0" baseline="0" dirty="0">
                <a:ln>
                  <a:noFill/>
                </a:ln>
                <a:solidFill>
                  <a:schemeClr val="tx1"/>
                </a:solidFill>
                <a:effectLst/>
                <a:latin typeface="Arial" panose="020B0604020202020204" pitchFamily="34" charset="0"/>
              </a:rPr>
              <a:t>Pēdējos gados ir vērojams pozitīvs progress attieksmē pret cilvēku ar invaliditāti iekļaušanu sabiedrībā. Vairāk nekā 90% respondentu uzskata, ka cilvēkiem ar fiziskiem vai sensoriskiem traucējumiem pilnībā jāiesaistās sabiedrības dzīvē, un šis īpatsvars ir pieaudzis arī grupām ar intelektuālās attīstības un psihiskām saslimšanām.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200" b="1" i="0" u="none" strike="noStrike" cap="none" normalizeH="0" baseline="0" dirty="0">
                <a:ln>
                  <a:noFill/>
                </a:ln>
                <a:solidFill>
                  <a:schemeClr val="tx1"/>
                </a:solidFill>
                <a:effectLst/>
                <a:latin typeface="Arial" panose="020B0604020202020204" pitchFamily="34" charset="0"/>
              </a:rPr>
              <a:t>Atturība attiecībā uz ģimenes veidošanu un vecāku lomu</a:t>
            </a:r>
            <a:br>
              <a:rPr kumimoji="0" lang="lv-LV" altLang="lv-LV" sz="1200" b="0" i="0" u="none" strike="noStrike" cap="none" normalizeH="0" baseline="0" dirty="0">
                <a:ln>
                  <a:noFill/>
                </a:ln>
                <a:solidFill>
                  <a:schemeClr val="tx1"/>
                </a:solidFill>
                <a:effectLst/>
                <a:latin typeface="Arial" panose="020B0604020202020204" pitchFamily="34" charset="0"/>
              </a:rPr>
            </a:br>
            <a:r>
              <a:rPr kumimoji="0" lang="lv-LV" altLang="lv-LV" sz="1200" b="0" i="0" u="none" strike="noStrike" cap="none" normalizeH="0" baseline="0" dirty="0">
                <a:ln>
                  <a:noFill/>
                </a:ln>
                <a:solidFill>
                  <a:schemeClr val="tx1"/>
                </a:solidFill>
                <a:effectLst/>
                <a:latin typeface="Arial" panose="020B0604020202020204" pitchFamily="34" charset="0"/>
              </a:rPr>
              <a:t>Sabiedrība joprojām ir piesardzīga attiecībā uz cilvēku ar invaliditāti tiesībām radīt bērnus, īpaši grupām ar intelektuāliem vai psihiskiem traucējumiem, lai gan </a:t>
            </a:r>
            <a:r>
              <a:rPr kumimoji="0" lang="lv-LV" altLang="lv-LV" sz="1100" b="0" i="0" u="none" strike="noStrike" cap="none" normalizeH="0" baseline="0" dirty="0">
                <a:ln>
                  <a:noFill/>
                </a:ln>
                <a:solidFill>
                  <a:schemeClr val="tx1"/>
                </a:solidFill>
                <a:effectLst/>
                <a:latin typeface="Arial" panose="020B0604020202020204" pitchFamily="34" charset="0"/>
              </a:rPr>
              <a:t>atbalsts</a:t>
            </a:r>
            <a:r>
              <a:rPr kumimoji="0" lang="lv-LV" altLang="lv-LV" sz="1200" b="0" i="0" u="none" strike="noStrike" cap="none" normalizeH="0" baseline="0" dirty="0">
                <a:ln>
                  <a:noFill/>
                </a:ln>
                <a:solidFill>
                  <a:schemeClr val="tx1"/>
                </a:solidFill>
                <a:effectLst/>
                <a:latin typeface="Arial" panose="020B0604020202020204" pitchFamily="34" charset="0"/>
              </a:rPr>
              <a:t> šai iespējai kopš 2014. gada ir pieaudzis. Bažas galvenokārt saistītas ar iespējamām ģenētiskajām sekām.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200" b="1" i="0" u="none" strike="noStrike" cap="none" normalizeH="0" baseline="0" dirty="0">
                <a:ln>
                  <a:noFill/>
                </a:ln>
                <a:solidFill>
                  <a:schemeClr val="tx1"/>
                </a:solidFill>
                <a:effectLst/>
                <a:latin typeface="Arial" panose="020B0604020202020204" pitchFamily="34" charset="0"/>
              </a:rPr>
              <a:t>Atbalsts vienlīdzīgām izglītības iespējām bērniem ar invaliditāti</a:t>
            </a:r>
            <a:br>
              <a:rPr kumimoji="0" lang="lv-LV" altLang="lv-LV" sz="1200" b="0" i="0" u="none" strike="noStrike" cap="none" normalizeH="0" baseline="0" dirty="0">
                <a:ln>
                  <a:noFill/>
                </a:ln>
                <a:solidFill>
                  <a:schemeClr val="tx1"/>
                </a:solidFill>
                <a:effectLst/>
                <a:latin typeface="Arial" panose="020B0604020202020204" pitchFamily="34" charset="0"/>
              </a:rPr>
            </a:br>
            <a:r>
              <a:rPr kumimoji="0" lang="lv-LV" altLang="lv-LV" sz="1200" b="0" i="0" u="none" strike="noStrike" cap="none" normalizeH="0" baseline="0" dirty="0">
                <a:ln>
                  <a:noFill/>
                </a:ln>
                <a:solidFill>
                  <a:schemeClr val="tx1"/>
                </a:solidFill>
                <a:effectLst/>
                <a:latin typeface="Arial" panose="020B0604020202020204" pitchFamily="34" charset="0"/>
              </a:rPr>
              <a:t>Izglītībā lielākā daļa respondentu uzskata, ka bērniem ar invaliditāti būtu jānodrošina vienlīdzīgas iespējas, un iekļaujoša izglītība ir plaši atbalstīta. Tomēr attieksme ir atturīgāka attiecībā uz bērniem ar uzvedības vai intelektuālās attīstības traucējumiem.</a:t>
            </a:r>
          </a:p>
          <a:p>
            <a:pPr eaLnBrk="0" fontAlgn="base" hangingPunct="0">
              <a:spcBef>
                <a:spcPct val="0"/>
              </a:spcBef>
              <a:spcAft>
                <a:spcPct val="0"/>
              </a:spcAft>
              <a:buFontTx/>
              <a:buChar char="•"/>
            </a:pPr>
            <a:r>
              <a:rPr lang="lv-LV" sz="1200" b="1" dirty="0">
                <a:effectLst/>
              </a:rPr>
              <a:t>Iekļaujoša izglītība un medicīna izceļas kā galvenās jomas, kurās nepieciešams lielāks valsts un pašvaldību atbalsts bērniem ar invaliditāti</a:t>
            </a:r>
            <a:endParaRPr kumimoji="0" lang="lv-LV" altLang="lv-LV"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200" b="1" i="0" u="none" strike="noStrike" cap="none" normalizeH="0" baseline="0" dirty="0">
                <a:ln>
                  <a:noFill/>
                </a:ln>
                <a:solidFill>
                  <a:schemeClr val="tx1"/>
                </a:solidFill>
                <a:effectLst/>
                <a:latin typeface="Arial" panose="020B0604020202020204" pitchFamily="34" charset="0"/>
              </a:rPr>
              <a:t>Nepieciešamība uzlabot valsts atbalstu būtiskās dzīves jomās</a:t>
            </a:r>
            <a:br>
              <a:rPr kumimoji="0" lang="lv-LV" altLang="lv-LV" sz="1200" b="0" i="0" u="none" strike="noStrike" cap="none" normalizeH="0" baseline="0" dirty="0">
                <a:ln>
                  <a:noFill/>
                </a:ln>
                <a:solidFill>
                  <a:schemeClr val="tx1"/>
                </a:solidFill>
                <a:effectLst/>
                <a:latin typeface="Arial" panose="020B0604020202020204" pitchFamily="34" charset="0"/>
              </a:rPr>
            </a:br>
            <a:r>
              <a:rPr kumimoji="0" lang="lv-LV" altLang="lv-LV" sz="1200" b="0" i="0" u="none" strike="noStrike" cap="none" normalizeH="0" baseline="0" dirty="0">
                <a:ln>
                  <a:noFill/>
                </a:ln>
                <a:solidFill>
                  <a:schemeClr val="tx1"/>
                </a:solidFill>
                <a:effectLst/>
                <a:latin typeface="Arial" panose="020B0604020202020204" pitchFamily="34" charset="0"/>
              </a:rPr>
              <a:t>Iedzīvotāji norādījuši uz vairākām jomām, kur valsts un pašvaldības varētu uzlabot atbalstu cilvēkiem ar invaliditāti, tostarp medicīnas un rehabilitācijas pakalpojumos, kā arī pabalstu un atvieglojumu sistēmā. Vides un transporta pieejamības jomā situācija ir vērtēta pozitīvāk, taču pastāv arī ievērojamas nepilnības.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200" b="1" i="0" u="none" strike="noStrike" cap="none" normalizeH="0" baseline="0" dirty="0">
                <a:ln>
                  <a:noFill/>
                </a:ln>
                <a:solidFill>
                  <a:schemeClr val="tx1"/>
                </a:solidFill>
                <a:effectLst/>
                <a:latin typeface="Arial" panose="020B0604020202020204" pitchFamily="34" charset="0"/>
              </a:rPr>
              <a:t>Darba tirgus </a:t>
            </a:r>
            <a:r>
              <a:rPr kumimoji="0" lang="lv-LV" altLang="lv-LV" sz="1200" b="1" i="0" u="none" strike="noStrike" cap="none" normalizeH="0" baseline="0" dirty="0" err="1">
                <a:ln>
                  <a:noFill/>
                </a:ln>
                <a:solidFill>
                  <a:schemeClr val="tx1"/>
                </a:solidFill>
                <a:effectLst/>
                <a:latin typeface="Arial" panose="020B0604020202020204" pitchFamily="34" charset="0"/>
              </a:rPr>
              <a:t>atvērtība</a:t>
            </a:r>
            <a:r>
              <a:rPr kumimoji="0" lang="lv-LV" altLang="lv-LV" sz="1200" b="1" i="0" u="none" strike="noStrike" cap="none" normalizeH="0" baseline="0" dirty="0">
                <a:ln>
                  <a:noFill/>
                </a:ln>
                <a:solidFill>
                  <a:schemeClr val="tx1"/>
                </a:solidFill>
                <a:effectLst/>
                <a:latin typeface="Arial" panose="020B0604020202020204" pitchFamily="34" charset="0"/>
              </a:rPr>
              <a:t> un ekonomiskā iekļaušana</a:t>
            </a:r>
            <a:br>
              <a:rPr kumimoji="0" lang="lv-LV" altLang="lv-LV" sz="1200" b="0" i="0" u="none" strike="noStrike" cap="none" normalizeH="0" baseline="0" dirty="0">
                <a:ln>
                  <a:noFill/>
                </a:ln>
                <a:solidFill>
                  <a:schemeClr val="tx1"/>
                </a:solidFill>
                <a:effectLst/>
                <a:latin typeface="Arial" panose="020B0604020202020204" pitchFamily="34" charset="0"/>
              </a:rPr>
            </a:br>
            <a:r>
              <a:rPr kumimoji="0" lang="lv-LV" altLang="lv-LV" sz="1200" b="0" i="0" u="none" strike="noStrike" cap="none" normalizeH="0" baseline="0" dirty="0">
                <a:ln>
                  <a:noFill/>
                </a:ln>
                <a:solidFill>
                  <a:schemeClr val="tx1"/>
                </a:solidFill>
                <a:effectLst/>
                <a:latin typeface="Arial" panose="020B0604020202020204" pitchFamily="34" charset="0"/>
              </a:rPr>
              <a:t>Lai gan 86% respondentu atbalsta subsidētas darba vietas un nodokļu atvieglojumus, lai veicinātu cilvēku ar invaliditāti nodarbinātību, mazāks atbalsts tika pausts darbavietu kvotām. Pētījums norāda, ka darba devēju attieksme bieži tiek vērtēta kā diskriminējoša, kas prasa uzlabojumus darba tirgus iekļaušanā.</a:t>
            </a:r>
          </a:p>
        </p:txBody>
      </p:sp>
      <p:sp>
        <p:nvSpPr>
          <p:cNvPr id="4" name="Slide Number Placeholder 3"/>
          <p:cNvSpPr>
            <a:spLocks noGrp="1"/>
          </p:cNvSpPr>
          <p:nvPr>
            <p:ph type="sldNum" sz="quarter" idx="5"/>
          </p:nvPr>
        </p:nvSpPr>
        <p:spPr/>
        <p:txBody>
          <a:bodyPr/>
          <a:lstStyle/>
          <a:p>
            <a:fld id="{371E039E-FD44-4492-9C62-4C6EC8BBB3BA}" type="slidenum">
              <a:rPr lang="lv-LV" smtClean="0"/>
              <a:t>18</a:t>
            </a:fld>
            <a:endParaRPr lang="lv-LV"/>
          </a:p>
        </p:txBody>
      </p:sp>
    </p:spTree>
    <p:extLst>
      <p:ext uri="{BB962C8B-B14F-4D97-AF65-F5344CB8AC3E}">
        <p14:creationId xmlns:p14="http://schemas.microsoft.com/office/powerpoint/2010/main" val="2920828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4</a:t>
            </a:fld>
            <a:endParaRPr lang="lv-LV"/>
          </a:p>
        </p:txBody>
      </p:sp>
    </p:spTree>
    <p:extLst>
      <p:ext uri="{BB962C8B-B14F-4D97-AF65-F5344CB8AC3E}">
        <p14:creationId xmlns:p14="http://schemas.microsoft.com/office/powerpoint/2010/main" val="204990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5</a:t>
            </a:fld>
            <a:endParaRPr lang="lv-LV"/>
          </a:p>
        </p:txBody>
      </p:sp>
    </p:spTree>
    <p:extLst>
      <p:ext uri="{BB962C8B-B14F-4D97-AF65-F5344CB8AC3E}">
        <p14:creationId xmlns:p14="http://schemas.microsoft.com/office/powerpoint/2010/main" val="3589720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6</a:t>
            </a:fld>
            <a:endParaRPr lang="lv-LV"/>
          </a:p>
        </p:txBody>
      </p:sp>
    </p:spTree>
    <p:extLst>
      <p:ext uri="{BB962C8B-B14F-4D97-AF65-F5344CB8AC3E}">
        <p14:creationId xmlns:p14="http://schemas.microsoft.com/office/powerpoint/2010/main" val="2482886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7</a:t>
            </a:fld>
            <a:endParaRPr lang="lv-LV"/>
          </a:p>
        </p:txBody>
      </p:sp>
    </p:spTree>
    <p:extLst>
      <p:ext uri="{BB962C8B-B14F-4D97-AF65-F5344CB8AC3E}">
        <p14:creationId xmlns:p14="http://schemas.microsoft.com/office/powerpoint/2010/main" val="1360838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8</a:t>
            </a:fld>
            <a:endParaRPr lang="lv-LV"/>
          </a:p>
        </p:txBody>
      </p:sp>
    </p:spTree>
    <p:extLst>
      <p:ext uri="{BB962C8B-B14F-4D97-AF65-F5344CB8AC3E}">
        <p14:creationId xmlns:p14="http://schemas.microsoft.com/office/powerpoint/2010/main" val="4220454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Cita atbilde – trūkst info 7</a:t>
            </a:r>
          </a:p>
          <a:p>
            <a:r>
              <a:rPr lang="lv-LV" dirty="0"/>
              <a:t>Veselības </a:t>
            </a:r>
            <a:r>
              <a:rPr lang="lv-LV" dirty="0" err="1"/>
              <a:t>st</a:t>
            </a:r>
            <a:r>
              <a:rPr lang="lv-LV" dirty="0"/>
              <a:t> dēļ 14%</a:t>
            </a:r>
          </a:p>
        </p:txBody>
      </p:sp>
      <p:sp>
        <p:nvSpPr>
          <p:cNvPr id="4" name="Slide Number Placeholder 3"/>
          <p:cNvSpPr>
            <a:spLocks noGrp="1"/>
          </p:cNvSpPr>
          <p:nvPr>
            <p:ph type="sldNum" sz="quarter" idx="5"/>
          </p:nvPr>
        </p:nvSpPr>
        <p:spPr/>
        <p:txBody>
          <a:bodyPr/>
          <a:lstStyle/>
          <a:p>
            <a:fld id="{371E039E-FD44-4492-9C62-4C6EC8BBB3BA}" type="slidenum">
              <a:rPr lang="lv-LV" smtClean="0"/>
              <a:t>10</a:t>
            </a:fld>
            <a:endParaRPr lang="lv-LV"/>
          </a:p>
        </p:txBody>
      </p:sp>
    </p:spTree>
    <p:extLst>
      <p:ext uri="{BB962C8B-B14F-4D97-AF65-F5344CB8AC3E}">
        <p14:creationId xmlns:p14="http://schemas.microsoft.com/office/powerpoint/2010/main" val="3953130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11</a:t>
            </a:fld>
            <a:endParaRPr lang="lv-LV"/>
          </a:p>
        </p:txBody>
      </p:sp>
    </p:spTree>
    <p:extLst>
      <p:ext uri="{BB962C8B-B14F-4D97-AF65-F5344CB8AC3E}">
        <p14:creationId xmlns:p14="http://schemas.microsoft.com/office/powerpoint/2010/main" val="862569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71E039E-FD44-4492-9C62-4C6EC8BBB3BA}" type="slidenum">
              <a:rPr lang="lv-LV" smtClean="0"/>
              <a:t>12</a:t>
            </a:fld>
            <a:endParaRPr lang="lv-LV"/>
          </a:p>
        </p:txBody>
      </p:sp>
    </p:spTree>
    <p:extLst>
      <p:ext uri="{BB962C8B-B14F-4D97-AF65-F5344CB8AC3E}">
        <p14:creationId xmlns:p14="http://schemas.microsoft.com/office/powerpoint/2010/main" val="1841816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A8EF4-DFEF-C4B8-3236-757B100AD1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32B3A16F-5321-279C-122A-6A510ED58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D910234-61E6-11B9-FFC7-5B399AEFAFAE}"/>
              </a:ext>
            </a:extLst>
          </p:cNvPr>
          <p:cNvSpPr>
            <a:spLocks noGrp="1"/>
          </p:cNvSpPr>
          <p:nvPr>
            <p:ph type="dt" sz="half" idx="10"/>
          </p:nvPr>
        </p:nvSpPr>
        <p:spPr/>
        <p:txBody>
          <a:bodyPr/>
          <a:lstStyle/>
          <a:p>
            <a:fld id="{B1B3C256-B213-4FF7-B413-D22AA8BAB7CC}" type="datetime1">
              <a:rPr lang="lv-LV" smtClean="0"/>
              <a:t>27.05.2025</a:t>
            </a:fld>
            <a:endParaRPr lang="lv-LV"/>
          </a:p>
        </p:txBody>
      </p:sp>
      <p:sp>
        <p:nvSpPr>
          <p:cNvPr id="5" name="Footer Placeholder 4">
            <a:extLst>
              <a:ext uri="{FF2B5EF4-FFF2-40B4-BE49-F238E27FC236}">
                <a16:creationId xmlns:a16="http://schemas.microsoft.com/office/drawing/2014/main" id="{3E7DE34E-BD48-228F-6ECB-46A7B95154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609F3DA-9EE6-7940-5507-2951CA3302A2}"/>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267185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490C7-EC37-CE32-E7DE-930178D9BAD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C91E2B8-241A-A69F-28AE-8F447C188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20348CB-085C-674F-7B70-EE6DF7EA898F}"/>
              </a:ext>
            </a:extLst>
          </p:cNvPr>
          <p:cNvSpPr>
            <a:spLocks noGrp="1"/>
          </p:cNvSpPr>
          <p:nvPr>
            <p:ph type="dt" sz="half" idx="10"/>
          </p:nvPr>
        </p:nvSpPr>
        <p:spPr/>
        <p:txBody>
          <a:bodyPr/>
          <a:lstStyle/>
          <a:p>
            <a:fld id="{8EF45C6E-8E2E-49CE-B4BE-7DD76D161EF8}" type="datetime1">
              <a:rPr lang="lv-LV" smtClean="0"/>
              <a:t>27.05.2025</a:t>
            </a:fld>
            <a:endParaRPr lang="lv-LV"/>
          </a:p>
        </p:txBody>
      </p:sp>
      <p:sp>
        <p:nvSpPr>
          <p:cNvPr id="5" name="Footer Placeholder 4">
            <a:extLst>
              <a:ext uri="{FF2B5EF4-FFF2-40B4-BE49-F238E27FC236}">
                <a16:creationId xmlns:a16="http://schemas.microsoft.com/office/drawing/2014/main" id="{60328C54-C0AD-97AD-F12D-FCCA955E998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AE37F6B-0BE3-EC7A-5DB8-CBDEE6DBD126}"/>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136394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5DD449-0B96-6375-2600-5E60334840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D839719C-F4B7-3B29-64C8-C8FC93A4A3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4D20883-162E-AEB3-A833-592F232880FC}"/>
              </a:ext>
            </a:extLst>
          </p:cNvPr>
          <p:cNvSpPr>
            <a:spLocks noGrp="1"/>
          </p:cNvSpPr>
          <p:nvPr>
            <p:ph type="dt" sz="half" idx="10"/>
          </p:nvPr>
        </p:nvSpPr>
        <p:spPr/>
        <p:txBody>
          <a:bodyPr/>
          <a:lstStyle/>
          <a:p>
            <a:fld id="{8C71CB9C-CB04-4A16-A29B-8AA4EFA15655}" type="datetime1">
              <a:rPr lang="lv-LV" smtClean="0"/>
              <a:t>27.05.2025</a:t>
            </a:fld>
            <a:endParaRPr lang="lv-LV"/>
          </a:p>
        </p:txBody>
      </p:sp>
      <p:sp>
        <p:nvSpPr>
          <p:cNvPr id="5" name="Footer Placeholder 4">
            <a:extLst>
              <a:ext uri="{FF2B5EF4-FFF2-40B4-BE49-F238E27FC236}">
                <a16:creationId xmlns:a16="http://schemas.microsoft.com/office/drawing/2014/main" id="{A27ABD62-19D4-479F-5291-3302ECAFFBD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7A58C32-08FA-7D10-EF01-000EA7FF8B47}"/>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1072042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3A455-21CF-6D0C-F26A-C5673B658003}"/>
              </a:ext>
            </a:extLst>
          </p:cNvPr>
          <p:cNvSpPr>
            <a:spLocks noGrp="1"/>
          </p:cNvSpPr>
          <p:nvPr>
            <p:ph type="ctrTitle" hasCustomPrompt="1"/>
          </p:nvPr>
        </p:nvSpPr>
        <p:spPr>
          <a:xfrm>
            <a:off x="0" y="-74468"/>
            <a:ext cx="12192000" cy="4926733"/>
          </a:xfrm>
          <a:solidFill>
            <a:schemeClr val="accent2">
              <a:lumMod val="40000"/>
              <a:lumOff val="60000"/>
            </a:schemeClr>
          </a:solidFill>
          <a:ln>
            <a:solidFill>
              <a:schemeClr val="accent2">
                <a:lumMod val="40000"/>
                <a:lumOff val="60000"/>
              </a:schemeClr>
            </a:solidFill>
          </a:ln>
        </p:spPr>
        <p:txBody>
          <a:bodyPr anchor="ctr">
            <a:normAutofit/>
          </a:bodyPr>
          <a:lstStyle>
            <a:lvl1pPr algn="ctr">
              <a:defRPr sz="5400">
                <a:solidFill>
                  <a:schemeClr val="accent2"/>
                </a:solidFill>
              </a:defRPr>
            </a:lvl1pPr>
          </a:lstStyle>
          <a:p>
            <a:r>
              <a:rPr lang="lv-LV" noProof="0" dirty="0"/>
              <a:t>Virsraksts </a:t>
            </a:r>
            <a:r>
              <a:rPr lang="lv-LV" noProof="0" dirty="0" err="1"/>
              <a:t>Calibri</a:t>
            </a:r>
            <a:r>
              <a:rPr lang="lv-LV" noProof="0" dirty="0"/>
              <a:t> (</a:t>
            </a:r>
            <a:r>
              <a:rPr lang="lv-LV" noProof="0" dirty="0" err="1"/>
              <a:t>Headings</a:t>
            </a:r>
            <a:r>
              <a:rPr lang="lv-LV" noProof="0" dirty="0"/>
              <a:t>) 56 </a:t>
            </a:r>
            <a:r>
              <a:rPr lang="lv-LV" noProof="0" dirty="0" err="1"/>
              <a:t>Bold</a:t>
            </a:r>
            <a:endParaRPr lang="en-GB" noProof="0" dirty="0"/>
          </a:p>
        </p:txBody>
      </p:sp>
      <p:pic>
        <p:nvPicPr>
          <p:cNvPr id="11" name="Picture 10" descr="A logo with purple and green text&#10;&#10;Description automatically generated">
            <a:extLst>
              <a:ext uri="{FF2B5EF4-FFF2-40B4-BE49-F238E27FC236}">
                <a16:creationId xmlns:a16="http://schemas.microsoft.com/office/drawing/2014/main" id="{4BB367D2-70A8-2708-B00D-B1866FF40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0181"/>
            <a:ext cx="4819650" cy="2002853"/>
          </a:xfrm>
          <a:prstGeom prst="rect">
            <a:avLst/>
          </a:prstGeom>
        </p:spPr>
      </p:pic>
      <p:sp>
        <p:nvSpPr>
          <p:cNvPr id="3" name="TextBox 2">
            <a:extLst>
              <a:ext uri="{FF2B5EF4-FFF2-40B4-BE49-F238E27FC236}">
                <a16:creationId xmlns:a16="http://schemas.microsoft.com/office/drawing/2014/main" id="{EFFA23D5-E77C-F44D-3BAD-CE94C31B4E1D}"/>
              </a:ext>
            </a:extLst>
          </p:cNvPr>
          <p:cNvSpPr txBox="1"/>
          <p:nvPr userDrawn="1"/>
        </p:nvSpPr>
        <p:spPr>
          <a:xfrm>
            <a:off x="3876675" y="3043237"/>
            <a:ext cx="4438650" cy="461665"/>
          </a:xfrm>
          <a:prstGeom prst="rect">
            <a:avLst/>
          </a:prstGeom>
          <a:noFill/>
        </p:spPr>
        <p:txBody>
          <a:bodyPr wrap="square" rtlCol="0">
            <a:spAutoFit/>
          </a:bodyPr>
          <a:lstStyle/>
          <a:p>
            <a:pPr algn="ctr"/>
            <a:r>
              <a:rPr lang="lv-LV" sz="2400" dirty="0">
                <a:solidFill>
                  <a:schemeClr val="bg2"/>
                </a:solidFill>
              </a:rPr>
              <a:t>Autors </a:t>
            </a:r>
            <a:r>
              <a:rPr lang="lv-LV" sz="2400" dirty="0" err="1">
                <a:solidFill>
                  <a:schemeClr val="bg2"/>
                </a:solidFill>
              </a:rPr>
              <a:t>Calibri</a:t>
            </a:r>
            <a:r>
              <a:rPr lang="lv-LV" sz="2400" dirty="0">
                <a:solidFill>
                  <a:schemeClr val="bg2"/>
                </a:solidFill>
              </a:rPr>
              <a:t> (</a:t>
            </a:r>
            <a:r>
              <a:rPr lang="lv-LV" sz="2400" dirty="0" err="1">
                <a:solidFill>
                  <a:schemeClr val="bg2"/>
                </a:solidFill>
              </a:rPr>
              <a:t>Body</a:t>
            </a:r>
            <a:r>
              <a:rPr lang="lv-LV" sz="2400" dirty="0">
                <a:solidFill>
                  <a:schemeClr val="bg2"/>
                </a:solidFill>
              </a:rPr>
              <a:t>) 24 </a:t>
            </a:r>
          </a:p>
        </p:txBody>
      </p:sp>
    </p:spTree>
    <p:extLst>
      <p:ext uri="{BB962C8B-B14F-4D97-AF65-F5344CB8AC3E}">
        <p14:creationId xmlns:p14="http://schemas.microsoft.com/office/powerpoint/2010/main" val="3523771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D95E4-3712-A5FF-DACE-4C6B47D3EFA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CEEB15D-3658-0EDB-317D-E51AB1DB8A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1F65C37-81DF-38C6-B5B6-F8B87A769563}"/>
              </a:ext>
            </a:extLst>
          </p:cNvPr>
          <p:cNvSpPr>
            <a:spLocks noGrp="1"/>
          </p:cNvSpPr>
          <p:nvPr>
            <p:ph type="dt" sz="half" idx="10"/>
          </p:nvPr>
        </p:nvSpPr>
        <p:spPr/>
        <p:txBody>
          <a:bodyPr/>
          <a:lstStyle/>
          <a:p>
            <a:fld id="{C3CA47B9-C0E8-4E61-8E5E-B7192847249A}" type="datetime1">
              <a:rPr lang="lv-LV" smtClean="0"/>
              <a:t>27.05.2025</a:t>
            </a:fld>
            <a:endParaRPr lang="lv-LV"/>
          </a:p>
        </p:txBody>
      </p:sp>
      <p:sp>
        <p:nvSpPr>
          <p:cNvPr id="5" name="Footer Placeholder 4">
            <a:extLst>
              <a:ext uri="{FF2B5EF4-FFF2-40B4-BE49-F238E27FC236}">
                <a16:creationId xmlns:a16="http://schemas.microsoft.com/office/drawing/2014/main" id="{DD983CFF-2496-0F58-9D22-A9DC0A8379B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CA0BE3E-1F89-FACD-BD27-EBC3C0F7C600}"/>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2256443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08194-9B4B-DF2F-19F8-BC6C870D7F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F3B0E389-C1C9-FE01-80F2-0625141CFC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FF2943-0FA0-BFF1-444D-255E664832E4}"/>
              </a:ext>
            </a:extLst>
          </p:cNvPr>
          <p:cNvSpPr>
            <a:spLocks noGrp="1"/>
          </p:cNvSpPr>
          <p:nvPr>
            <p:ph type="dt" sz="half" idx="10"/>
          </p:nvPr>
        </p:nvSpPr>
        <p:spPr/>
        <p:txBody>
          <a:bodyPr/>
          <a:lstStyle/>
          <a:p>
            <a:fld id="{84B4A8E1-C407-4DA1-8E0B-0AE1936B0263}" type="datetime1">
              <a:rPr lang="lv-LV" smtClean="0"/>
              <a:t>27.05.2025</a:t>
            </a:fld>
            <a:endParaRPr lang="lv-LV"/>
          </a:p>
        </p:txBody>
      </p:sp>
      <p:sp>
        <p:nvSpPr>
          <p:cNvPr id="5" name="Footer Placeholder 4">
            <a:extLst>
              <a:ext uri="{FF2B5EF4-FFF2-40B4-BE49-F238E27FC236}">
                <a16:creationId xmlns:a16="http://schemas.microsoft.com/office/drawing/2014/main" id="{D618BA00-7E71-46E0-31C8-48384E8E53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8DEC841-2302-60BD-AFAC-8EFF9E8AE7E1}"/>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3370399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4ED47-1561-56E1-3B30-2BFCE68D0A7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2FD41E0-0F77-F6E9-0012-FED903BF51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9296D9B0-F8A4-FDAF-E1CD-1E3D622295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08037E0E-EFAF-C01E-1D51-F2E1CA79AF49}"/>
              </a:ext>
            </a:extLst>
          </p:cNvPr>
          <p:cNvSpPr>
            <a:spLocks noGrp="1"/>
          </p:cNvSpPr>
          <p:nvPr>
            <p:ph type="dt" sz="half" idx="10"/>
          </p:nvPr>
        </p:nvSpPr>
        <p:spPr/>
        <p:txBody>
          <a:bodyPr/>
          <a:lstStyle/>
          <a:p>
            <a:fld id="{69F6B10B-04E3-414E-912F-48F72CB767A6}" type="datetime1">
              <a:rPr lang="lv-LV" smtClean="0"/>
              <a:t>27.05.2025</a:t>
            </a:fld>
            <a:endParaRPr lang="lv-LV"/>
          </a:p>
        </p:txBody>
      </p:sp>
      <p:sp>
        <p:nvSpPr>
          <p:cNvPr id="6" name="Footer Placeholder 5">
            <a:extLst>
              <a:ext uri="{FF2B5EF4-FFF2-40B4-BE49-F238E27FC236}">
                <a16:creationId xmlns:a16="http://schemas.microsoft.com/office/drawing/2014/main" id="{8C68BCE1-80CC-E150-1A9E-218F3496C60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09A810A-5F42-1ADF-13CA-3633CD4170A0}"/>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15313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4B689-53F0-671C-10DA-A3B3515E2D8A}"/>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B61EFF1-ED8F-9E7E-3E82-B0EF5AE093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A8E969-7F6B-8F8D-3F6E-EEDED4C333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10A0145-DA4E-DDCA-A71D-9922ADA7F6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009A26-E8FC-F383-DA47-4C77446BFE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49F6C0FF-84FA-2F8A-C2CC-AA4F5EB8B10F}"/>
              </a:ext>
            </a:extLst>
          </p:cNvPr>
          <p:cNvSpPr>
            <a:spLocks noGrp="1"/>
          </p:cNvSpPr>
          <p:nvPr>
            <p:ph type="dt" sz="half" idx="10"/>
          </p:nvPr>
        </p:nvSpPr>
        <p:spPr/>
        <p:txBody>
          <a:bodyPr/>
          <a:lstStyle/>
          <a:p>
            <a:fld id="{86676E23-73F3-419F-B00D-12F2C5AF6D96}" type="datetime1">
              <a:rPr lang="lv-LV" smtClean="0"/>
              <a:t>27.05.2025</a:t>
            </a:fld>
            <a:endParaRPr lang="lv-LV"/>
          </a:p>
        </p:txBody>
      </p:sp>
      <p:sp>
        <p:nvSpPr>
          <p:cNvPr id="8" name="Footer Placeholder 7">
            <a:extLst>
              <a:ext uri="{FF2B5EF4-FFF2-40B4-BE49-F238E27FC236}">
                <a16:creationId xmlns:a16="http://schemas.microsoft.com/office/drawing/2014/main" id="{EB5E5216-F12F-122E-5CD8-8C9A7938BCD3}"/>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48704E28-F2CB-BF73-635A-5568CD84EEE6}"/>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956672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B2458-41F7-478B-B8B4-025FB53712D0}"/>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28143F89-E7E7-A63F-C0A1-720B48FE0C59}"/>
              </a:ext>
            </a:extLst>
          </p:cNvPr>
          <p:cNvSpPr>
            <a:spLocks noGrp="1"/>
          </p:cNvSpPr>
          <p:nvPr>
            <p:ph type="dt" sz="half" idx="10"/>
          </p:nvPr>
        </p:nvSpPr>
        <p:spPr/>
        <p:txBody>
          <a:bodyPr/>
          <a:lstStyle/>
          <a:p>
            <a:fld id="{281BD317-D5BE-4DB9-8BEB-1D5FC39CEB07}" type="datetime1">
              <a:rPr lang="lv-LV" smtClean="0"/>
              <a:t>27.05.2025</a:t>
            </a:fld>
            <a:endParaRPr lang="lv-LV"/>
          </a:p>
        </p:txBody>
      </p:sp>
      <p:sp>
        <p:nvSpPr>
          <p:cNvPr id="4" name="Footer Placeholder 3">
            <a:extLst>
              <a:ext uri="{FF2B5EF4-FFF2-40B4-BE49-F238E27FC236}">
                <a16:creationId xmlns:a16="http://schemas.microsoft.com/office/drawing/2014/main" id="{87DE5399-389D-A9DA-1476-4812CCCA0AF0}"/>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EAE2AC6D-A0A3-7395-E58B-A0E29E70AA16}"/>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278323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18F363-A4D5-1801-2027-7BE1F28BB752}"/>
              </a:ext>
            </a:extLst>
          </p:cNvPr>
          <p:cNvSpPr>
            <a:spLocks noGrp="1"/>
          </p:cNvSpPr>
          <p:nvPr>
            <p:ph type="dt" sz="half" idx="10"/>
          </p:nvPr>
        </p:nvSpPr>
        <p:spPr/>
        <p:txBody>
          <a:bodyPr/>
          <a:lstStyle/>
          <a:p>
            <a:fld id="{7EABE744-5000-4B53-A468-AFE263AB4E6C}" type="datetime1">
              <a:rPr lang="lv-LV" smtClean="0"/>
              <a:t>27.05.2025</a:t>
            </a:fld>
            <a:endParaRPr lang="lv-LV"/>
          </a:p>
        </p:txBody>
      </p:sp>
      <p:sp>
        <p:nvSpPr>
          <p:cNvPr id="3" name="Footer Placeholder 2">
            <a:extLst>
              <a:ext uri="{FF2B5EF4-FFF2-40B4-BE49-F238E27FC236}">
                <a16:creationId xmlns:a16="http://schemas.microsoft.com/office/drawing/2014/main" id="{46C85449-FF72-4592-0C6E-8BBDE46BCE12}"/>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48727F2-7542-E12A-8B31-0338AEA059D4}"/>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130814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EC58D-09DC-EEAB-258E-3BD2090B2C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943307C1-B3D4-42BE-D8C7-DF7145EA68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5CECF7C-7456-090F-F607-AF659F825D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6253E9-1169-F261-E24A-CDC3CED55FB2}"/>
              </a:ext>
            </a:extLst>
          </p:cNvPr>
          <p:cNvSpPr>
            <a:spLocks noGrp="1"/>
          </p:cNvSpPr>
          <p:nvPr>
            <p:ph type="dt" sz="half" idx="10"/>
          </p:nvPr>
        </p:nvSpPr>
        <p:spPr/>
        <p:txBody>
          <a:bodyPr/>
          <a:lstStyle/>
          <a:p>
            <a:fld id="{E2B71D9F-017F-4A5D-93CA-ADF6FDC526B8}" type="datetime1">
              <a:rPr lang="lv-LV" smtClean="0"/>
              <a:t>27.05.2025</a:t>
            </a:fld>
            <a:endParaRPr lang="lv-LV"/>
          </a:p>
        </p:txBody>
      </p:sp>
      <p:sp>
        <p:nvSpPr>
          <p:cNvPr id="6" name="Footer Placeholder 5">
            <a:extLst>
              <a:ext uri="{FF2B5EF4-FFF2-40B4-BE49-F238E27FC236}">
                <a16:creationId xmlns:a16="http://schemas.microsoft.com/office/drawing/2014/main" id="{BD08A8F4-D106-5855-F7AE-1EEF230EE17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40C9935-3C0E-73B7-F027-79713458EE0E}"/>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2510224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1D267-3FB9-B299-3DAE-DDED5CF74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93EF81FC-DD11-73B4-2D0D-437E541925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0D68124A-9DA4-AF75-ABD8-359E612230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D6ED5F-454F-89F2-8F41-AD910A506C5C}"/>
              </a:ext>
            </a:extLst>
          </p:cNvPr>
          <p:cNvSpPr>
            <a:spLocks noGrp="1"/>
          </p:cNvSpPr>
          <p:nvPr>
            <p:ph type="dt" sz="half" idx="10"/>
          </p:nvPr>
        </p:nvSpPr>
        <p:spPr/>
        <p:txBody>
          <a:bodyPr/>
          <a:lstStyle/>
          <a:p>
            <a:fld id="{3000CF66-C699-41F0-A243-650E2683AE66}" type="datetime1">
              <a:rPr lang="lv-LV" smtClean="0"/>
              <a:t>27.05.2025</a:t>
            </a:fld>
            <a:endParaRPr lang="lv-LV"/>
          </a:p>
        </p:txBody>
      </p:sp>
      <p:sp>
        <p:nvSpPr>
          <p:cNvPr id="6" name="Footer Placeholder 5">
            <a:extLst>
              <a:ext uri="{FF2B5EF4-FFF2-40B4-BE49-F238E27FC236}">
                <a16:creationId xmlns:a16="http://schemas.microsoft.com/office/drawing/2014/main" id="{8BF810C4-E7BB-D0CB-D400-8FA2694AD1E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52C59F8-D9F5-EEC3-86C5-068A69B3724F}"/>
              </a:ext>
            </a:extLst>
          </p:cNvPr>
          <p:cNvSpPr>
            <a:spLocks noGrp="1"/>
          </p:cNvSpPr>
          <p:nvPr>
            <p:ph type="sldNum" sz="quarter" idx="12"/>
          </p:nvPr>
        </p:nvSpPr>
        <p:spPr/>
        <p:txBody>
          <a:bodyPr/>
          <a:lstStyle/>
          <a:p>
            <a:fld id="{8C88DC42-0A15-4210-B495-54432697651F}" type="slidenum">
              <a:rPr lang="lv-LV" smtClean="0"/>
              <a:t>‹#›</a:t>
            </a:fld>
            <a:endParaRPr lang="lv-LV"/>
          </a:p>
        </p:txBody>
      </p:sp>
    </p:spTree>
    <p:extLst>
      <p:ext uri="{BB962C8B-B14F-4D97-AF65-F5344CB8AC3E}">
        <p14:creationId xmlns:p14="http://schemas.microsoft.com/office/powerpoint/2010/main" val="409468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FF9406-5AA5-01FB-3616-474A144EA4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D0FAE8E-3F99-233F-B068-7EAE46250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618DFE8-8006-96C1-6E29-E5D63FBB92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4EFE88-77A8-434B-8B10-1C7F639094F3}" type="datetime1">
              <a:rPr lang="lv-LV" smtClean="0"/>
              <a:t>27.05.2025</a:t>
            </a:fld>
            <a:endParaRPr lang="lv-LV"/>
          </a:p>
        </p:txBody>
      </p:sp>
      <p:sp>
        <p:nvSpPr>
          <p:cNvPr id="5" name="Footer Placeholder 4">
            <a:extLst>
              <a:ext uri="{FF2B5EF4-FFF2-40B4-BE49-F238E27FC236}">
                <a16:creationId xmlns:a16="http://schemas.microsoft.com/office/drawing/2014/main" id="{07BE73CF-B82A-74A9-29C7-F66BBC82E0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A7B0A2CB-4F71-36B8-E0CE-96FFA54EC1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88DC42-0A15-4210-B495-54432697651F}" type="slidenum">
              <a:rPr lang="lv-LV" smtClean="0"/>
              <a:t>‹#›</a:t>
            </a:fld>
            <a:endParaRPr lang="lv-LV"/>
          </a:p>
        </p:txBody>
      </p:sp>
    </p:spTree>
    <p:extLst>
      <p:ext uri="{BB962C8B-B14F-4D97-AF65-F5344CB8AC3E}">
        <p14:creationId xmlns:p14="http://schemas.microsoft.com/office/powerpoint/2010/main" val="3079145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FDBE8-F5C4-E79F-566D-6182D16526D7}"/>
              </a:ext>
              <a:ext uri="{C183D7F6-B498-43B3-948B-1728B52AA6E4}">
                <adec:decorative xmlns:adec="http://schemas.microsoft.com/office/drawing/2017/decorative" val="1"/>
              </a:ext>
            </a:extLst>
          </p:cNvPr>
          <p:cNvSpPr txBox="1">
            <a:spLocks/>
          </p:cNvSpPr>
          <p:nvPr/>
        </p:nvSpPr>
        <p:spPr>
          <a:xfrm>
            <a:off x="0" y="-3613"/>
            <a:ext cx="12192000" cy="4926733"/>
          </a:xfrm>
          <a:prstGeom prst="rect">
            <a:avLst/>
          </a:prstGeom>
          <a:solidFill>
            <a:srgbClr val="C49DE1"/>
          </a:solidFill>
          <a:ln>
            <a:noFill/>
          </a:ln>
        </p:spPr>
        <p:txBody>
          <a:bodyPr vert="horz" lIns="91440" tIns="45720" rIns="91440" bIns="45720" rtlCol="0" anchor="ctr">
            <a:normAutofit/>
          </a:bodyPr>
          <a:lstStyle>
            <a:lvl1pPr algn="ctr" defTabSz="914400" rtl="0" eaLnBrk="1" latinLnBrk="0" hangingPunct="1">
              <a:lnSpc>
                <a:spcPct val="90000"/>
              </a:lnSpc>
              <a:spcBef>
                <a:spcPct val="0"/>
              </a:spcBef>
              <a:buNone/>
              <a:defRPr sz="5400" b="1" kern="1200">
                <a:solidFill>
                  <a:schemeClr val="accent2"/>
                </a:solidFill>
                <a:latin typeface="+mj-lt"/>
                <a:ea typeface="+mj-ea"/>
                <a:cs typeface="+mj-cs"/>
              </a:defRPr>
            </a:lvl1pPr>
          </a:lstStyle>
          <a:p>
            <a:endParaRPr lang="lv-LV" dirty="0">
              <a:solidFill>
                <a:schemeClr val="tx1"/>
              </a:solidFill>
            </a:endParaRPr>
          </a:p>
        </p:txBody>
      </p:sp>
      <p:sp>
        <p:nvSpPr>
          <p:cNvPr id="4" name="Rectangle 1">
            <a:extLst>
              <a:ext uri="{FF2B5EF4-FFF2-40B4-BE49-F238E27FC236}">
                <a16:creationId xmlns:a16="http://schemas.microsoft.com/office/drawing/2014/main" id="{DB71EDB5-559F-30C7-14D5-435AC44F253A}"/>
              </a:ext>
            </a:extLst>
          </p:cNvPr>
          <p:cNvSpPr>
            <a:spLocks noGrp="1" noChangeArrowheads="1"/>
          </p:cNvSpPr>
          <p:nvPr>
            <p:ph type="title" idx="4294967295"/>
          </p:nvPr>
        </p:nvSpPr>
        <p:spPr bwMode="auto">
          <a:xfrm>
            <a:off x="755586" y="1050648"/>
            <a:ext cx="9809921" cy="255454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lv-LV" altLang="lv-LV" sz="4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Personu ar invaliditāti tiesības Latvijā. </a:t>
            </a:r>
            <a:br>
              <a:rPr kumimoji="0" lang="lv-LV" altLang="lv-LV" sz="4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br>
            <a:br>
              <a:rPr kumimoji="0" lang="lv-LV" altLang="lv-LV" sz="4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br>
            <a:r>
              <a:rPr kumimoji="0" lang="lv-LV" altLang="lv-LV" sz="4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Personu ar invaliditāti viedoklis/ sabiedrības viedoklis. </a:t>
            </a:r>
          </a:p>
        </p:txBody>
      </p:sp>
      <p:sp>
        <p:nvSpPr>
          <p:cNvPr id="3" name="TextBox 2">
            <a:extLst>
              <a:ext uri="{FF2B5EF4-FFF2-40B4-BE49-F238E27FC236}">
                <a16:creationId xmlns:a16="http://schemas.microsoft.com/office/drawing/2014/main" id="{47F2867D-A23A-7012-9D6A-73963663CB32}"/>
              </a:ext>
            </a:extLst>
          </p:cNvPr>
          <p:cNvSpPr txBox="1"/>
          <p:nvPr/>
        </p:nvSpPr>
        <p:spPr>
          <a:xfrm>
            <a:off x="4599492" y="4659454"/>
            <a:ext cx="7509754" cy="1508105"/>
          </a:xfrm>
          <a:prstGeom prst="rect">
            <a:avLst/>
          </a:prstGeom>
          <a:noFill/>
        </p:spPr>
        <p:txBody>
          <a:bodyPr wrap="square" rtlCol="0">
            <a:spAutoFit/>
          </a:bodyPr>
          <a:lstStyle/>
          <a:p>
            <a:endParaRPr lang="lv-LV" sz="2800" b="1" dirty="0"/>
          </a:p>
          <a:p>
            <a:r>
              <a:rPr lang="lv-LV" b="1" dirty="0"/>
              <a:t>Dace Cālīte</a:t>
            </a:r>
            <a:r>
              <a:rPr lang="lv-LV" dirty="0"/>
              <a:t>, </a:t>
            </a:r>
          </a:p>
          <a:p>
            <a:r>
              <a:rPr lang="lv-LV" dirty="0"/>
              <a:t>Tiesībsarga biroja, Diskriminācijas novēršanas nodaļas socioloģe </a:t>
            </a:r>
          </a:p>
          <a:p>
            <a:endParaRPr lang="lv-LV" sz="2800" dirty="0"/>
          </a:p>
        </p:txBody>
      </p:sp>
      <p:sp>
        <p:nvSpPr>
          <p:cNvPr id="8" name="TextBox 7">
            <a:extLst>
              <a:ext uri="{FF2B5EF4-FFF2-40B4-BE49-F238E27FC236}">
                <a16:creationId xmlns:a16="http://schemas.microsoft.com/office/drawing/2014/main" id="{5B8EB34E-9C53-573B-4F4C-0BAFB0F1C2CE}"/>
              </a:ext>
            </a:extLst>
          </p:cNvPr>
          <p:cNvSpPr txBox="1"/>
          <p:nvPr/>
        </p:nvSpPr>
        <p:spPr>
          <a:xfrm>
            <a:off x="4599492" y="6167559"/>
            <a:ext cx="6102626" cy="369332"/>
          </a:xfrm>
          <a:prstGeom prst="rect">
            <a:avLst/>
          </a:prstGeom>
          <a:noFill/>
        </p:spPr>
        <p:txBody>
          <a:bodyPr wrap="square">
            <a:spAutoFit/>
          </a:bodyPr>
          <a:lstStyle/>
          <a:p>
            <a:r>
              <a:rPr lang="lv-LV" dirty="0"/>
              <a:t>Invaliditātes lietu nacionālā padome, 2025.gada 28.maijs</a:t>
            </a:r>
          </a:p>
        </p:txBody>
      </p:sp>
    </p:spTree>
    <p:extLst>
      <p:ext uri="{BB962C8B-B14F-4D97-AF65-F5344CB8AC3E}">
        <p14:creationId xmlns:p14="http://schemas.microsoft.com/office/powerpoint/2010/main" val="147020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p:cNvSpPr txBox="1">
            <a:spLocks noGrp="1"/>
          </p:cNvSpPr>
          <p:nvPr>
            <p:ph type="title" idx="4294967295"/>
          </p:nvPr>
        </p:nvSpPr>
        <p:spPr>
          <a:xfrm>
            <a:off x="172017" y="-20279"/>
            <a:ext cx="3738820" cy="36256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US" sz="2800" b="0" i="0" u="none" strike="noStrike" kern="1200" cap="none" spc="0" normalizeH="0" baseline="0" noProof="0" dirty="0" err="1">
                <a:ln>
                  <a:noFill/>
                </a:ln>
                <a:solidFill>
                  <a:schemeClr val="bg1"/>
                </a:solidFill>
                <a:effectLst/>
                <a:uLnTx/>
                <a:uFillTx/>
                <a:latin typeface="+mn-lt"/>
                <a:ea typeface="+mn-ea"/>
                <a:cs typeface="+mn-cs"/>
              </a:rPr>
              <a:t>Kādi</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ir</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iemesli</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kāpēc</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Jūs</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nepiedalāties</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sociālajās</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aktivitātēs</a:t>
            </a:r>
            <a:r>
              <a:rPr kumimoji="0" lang="en-US" sz="2800" b="0" i="0" u="none" strike="noStrike" kern="1200" cap="none" spc="0" normalizeH="0" baseline="0" noProof="0" dirty="0">
                <a:ln>
                  <a:noFill/>
                </a:ln>
                <a:solidFill>
                  <a:schemeClr val="bg1"/>
                </a:solidFill>
                <a:effectLst/>
                <a:uLnTx/>
                <a:uFillTx/>
                <a:latin typeface="+mn-lt"/>
                <a:ea typeface="+mn-ea"/>
                <a:cs typeface="+mn-cs"/>
              </a:rPr>
              <a:t>?</a:t>
            </a:r>
            <a:endParaRPr kumimoji="0" lang="lv-LV" sz="2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6" name="Objec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267178482"/>
              </p:ext>
            </p:extLst>
          </p:nvPr>
        </p:nvGraphicFramePr>
        <p:xfrm>
          <a:off x="4282315" y="473654"/>
          <a:ext cx="7442963" cy="5922571"/>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a:extLst>
              <a:ext uri="{FF2B5EF4-FFF2-40B4-BE49-F238E27FC236}">
                <a16:creationId xmlns:a16="http://schemas.microsoft.com/office/drawing/2014/main" id="{608D7341-CF4E-43F2-F2D3-1CF856E573A9}"/>
              </a:ext>
              <a:ext uri="{C183D7F6-B498-43B3-948B-1728B52AA6E4}">
                <adec:decorative xmlns:adec="http://schemas.microsoft.com/office/drawing/2017/decorative" val="1"/>
              </a:ext>
            </a:extLst>
          </p:cNvPr>
          <p:cNvSpPr/>
          <p:nvPr/>
        </p:nvSpPr>
        <p:spPr>
          <a:xfrm>
            <a:off x="4351422" y="4555329"/>
            <a:ext cx="3486108" cy="8019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14" name="TextBox 13">
            <a:extLst>
              <a:ext uri="{FF2B5EF4-FFF2-40B4-BE49-F238E27FC236}">
                <a16:creationId xmlns:a16="http://schemas.microsoft.com/office/drawing/2014/main" id="{063A1BAF-BD9C-237A-BF7E-BD0A583B5158}"/>
              </a:ext>
            </a:extLst>
          </p:cNvPr>
          <p:cNvSpPr txBox="1"/>
          <p:nvPr/>
        </p:nvSpPr>
        <p:spPr>
          <a:xfrm>
            <a:off x="194682" y="4222067"/>
            <a:ext cx="3245635" cy="2185214"/>
          </a:xfrm>
          <a:prstGeom prst="rect">
            <a:avLst/>
          </a:prstGeom>
          <a:noFill/>
        </p:spPr>
        <p:txBody>
          <a:bodyPr wrap="square" rtlCol="0">
            <a:spAutoFit/>
          </a:bodyPr>
          <a:lstStyle/>
          <a:p>
            <a:pPr marL="0">
              <a:spcBef>
                <a:spcPts val="0"/>
              </a:spcBef>
              <a:spcAft>
                <a:spcPts val="600"/>
              </a:spcAft>
            </a:pPr>
            <a:r>
              <a:rPr lang="en-US" sz="1800" dirty="0" err="1">
                <a:solidFill>
                  <a:schemeClr val="bg1"/>
                </a:solidFill>
              </a:rPr>
              <a:t>Vairākatbilžu</a:t>
            </a:r>
            <a:r>
              <a:rPr lang="en-US" sz="1800" dirty="0">
                <a:solidFill>
                  <a:schemeClr val="bg1"/>
                </a:solidFill>
              </a:rPr>
              <a:t> </a:t>
            </a:r>
            <a:r>
              <a:rPr lang="en-US" sz="1800" dirty="0" err="1">
                <a:solidFill>
                  <a:schemeClr val="bg1"/>
                </a:solidFill>
              </a:rPr>
              <a:t>jautājums</a:t>
            </a:r>
            <a:r>
              <a:rPr lang="en-US" sz="1800" dirty="0">
                <a:solidFill>
                  <a:schemeClr val="bg1"/>
                </a:solidFill>
              </a:rPr>
              <a:t>, ∑&gt; 100%</a:t>
            </a:r>
          </a:p>
          <a:p>
            <a:pPr marL="0">
              <a:spcBef>
                <a:spcPts val="0"/>
              </a:spcBef>
              <a:spcAft>
                <a:spcPts val="600"/>
              </a:spcAft>
            </a:pPr>
            <a:r>
              <a:rPr lang="en-US" sz="1800" dirty="0" err="1">
                <a:solidFill>
                  <a:schemeClr val="bg1"/>
                </a:solidFill>
              </a:rPr>
              <a:t>Bāze</a:t>
            </a:r>
            <a:r>
              <a:rPr lang="en-US" sz="1800" dirty="0">
                <a:solidFill>
                  <a:schemeClr val="bg1"/>
                </a:solidFill>
              </a:rPr>
              <a:t>: </a:t>
            </a:r>
            <a:r>
              <a:rPr lang="en-US" sz="1800" dirty="0" err="1">
                <a:solidFill>
                  <a:schemeClr val="bg1"/>
                </a:solidFill>
              </a:rPr>
              <a:t>respondenti</a:t>
            </a:r>
            <a:r>
              <a:rPr lang="en-US" sz="1800" dirty="0">
                <a:solidFill>
                  <a:schemeClr val="bg1"/>
                </a:solidFill>
              </a:rPr>
              <a:t>, </a:t>
            </a:r>
            <a:r>
              <a:rPr lang="en-US" sz="1800" dirty="0" err="1">
                <a:solidFill>
                  <a:schemeClr val="bg1"/>
                </a:solidFill>
              </a:rPr>
              <a:t>kuri</a:t>
            </a:r>
            <a:r>
              <a:rPr lang="en-US" sz="1800" dirty="0">
                <a:solidFill>
                  <a:schemeClr val="bg1"/>
                </a:solidFill>
              </a:rPr>
              <a:t>, </a:t>
            </a:r>
            <a:r>
              <a:rPr lang="en-US" sz="1800" dirty="0" err="1">
                <a:solidFill>
                  <a:schemeClr val="bg1"/>
                </a:solidFill>
              </a:rPr>
              <a:t>nepiedalās</a:t>
            </a:r>
            <a:r>
              <a:rPr lang="en-US" sz="1800" dirty="0">
                <a:solidFill>
                  <a:schemeClr val="bg1"/>
                </a:solidFill>
              </a:rPr>
              <a:t> </a:t>
            </a:r>
            <a:r>
              <a:rPr lang="en-US" sz="1800" dirty="0" err="1">
                <a:solidFill>
                  <a:schemeClr val="bg1"/>
                </a:solidFill>
              </a:rPr>
              <a:t>sociālajās</a:t>
            </a:r>
            <a:r>
              <a:rPr lang="en-US" sz="1800" dirty="0">
                <a:solidFill>
                  <a:schemeClr val="bg1"/>
                </a:solidFill>
              </a:rPr>
              <a:t> </a:t>
            </a:r>
            <a:r>
              <a:rPr lang="en-US" sz="1800" dirty="0" err="1">
                <a:solidFill>
                  <a:schemeClr val="bg1"/>
                </a:solidFill>
              </a:rPr>
              <a:t>aktivitātēs</a:t>
            </a:r>
            <a:r>
              <a:rPr lang="en-US" sz="1800" dirty="0">
                <a:solidFill>
                  <a:schemeClr val="bg1"/>
                </a:solidFill>
              </a:rPr>
              <a:t>, 2024, n=135; 2020, n=209; 2014, n=75</a:t>
            </a:r>
          </a:p>
          <a:p>
            <a:endParaRPr lang="lv-LV" dirty="0"/>
          </a:p>
        </p:txBody>
      </p:sp>
      <p:sp>
        <p:nvSpPr>
          <p:cNvPr id="16" name="Footer Placeholder 15">
            <a:extLst>
              <a:ext uri="{FF2B5EF4-FFF2-40B4-BE49-F238E27FC236}">
                <a16:creationId xmlns:a16="http://schemas.microsoft.com/office/drawing/2014/main" id="{44E7964C-117C-B9B4-13B6-F7F0B1B48266}"/>
              </a:ext>
            </a:extLst>
          </p:cNvPr>
          <p:cNvSpPr>
            <a:spLocks noGrp="1"/>
          </p:cNvSpPr>
          <p:nvPr>
            <p:ph type="ftr" sz="quarter" idx="11"/>
          </p:nvPr>
        </p:nvSpPr>
        <p:spPr/>
        <p:txBody>
          <a:bodyPr/>
          <a:lstStyle/>
          <a:p>
            <a:endParaRPr lang="lv-LV"/>
          </a:p>
        </p:txBody>
      </p:sp>
      <p:sp>
        <p:nvSpPr>
          <p:cNvPr id="18" name="Slide Number Placeholder 17">
            <a:extLst>
              <a:ext uri="{FF2B5EF4-FFF2-40B4-BE49-F238E27FC236}">
                <a16:creationId xmlns:a16="http://schemas.microsoft.com/office/drawing/2014/main" id="{970620F3-B196-1A04-7459-43C4DB33976B}"/>
              </a:ext>
            </a:extLst>
          </p:cNvPr>
          <p:cNvSpPr>
            <a:spLocks noGrp="1"/>
          </p:cNvSpPr>
          <p:nvPr>
            <p:ph type="sldNum" sz="quarter" idx="12"/>
          </p:nvPr>
        </p:nvSpPr>
        <p:spPr/>
        <p:txBody>
          <a:bodyPr/>
          <a:lstStyle/>
          <a:p>
            <a:fld id="{8C88DC42-0A15-4210-B495-54432697651F}" type="slidenum">
              <a:rPr lang="lv-LV" smtClean="0"/>
              <a:t>10</a:t>
            </a:fld>
            <a:endParaRPr lang="lv-LV"/>
          </a:p>
        </p:txBody>
      </p:sp>
    </p:spTree>
    <p:extLst>
      <p:ext uri="{BB962C8B-B14F-4D97-AF65-F5344CB8AC3E}">
        <p14:creationId xmlns:p14="http://schemas.microsoft.com/office/powerpoint/2010/main" val="22298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Rectangle 4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588527-C911-4E66-D105-38C0F313E25A}"/>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Būtiskākais līdz šim:</a:t>
            </a:r>
          </a:p>
        </p:txBody>
      </p:sp>
      <p:sp>
        <p:nvSpPr>
          <p:cNvPr id="30" name="TextBox 29">
            <a:extLst>
              <a:ext uri="{FF2B5EF4-FFF2-40B4-BE49-F238E27FC236}">
                <a16:creationId xmlns:a16="http://schemas.microsoft.com/office/drawing/2014/main" id="{B4A076E0-6413-B38D-6B3B-5068152449CB}"/>
              </a:ext>
            </a:extLst>
          </p:cNvPr>
          <p:cNvSpPr txBox="1"/>
          <p:nvPr/>
        </p:nvSpPr>
        <p:spPr>
          <a:xfrm>
            <a:off x="4037826" y="10139"/>
            <a:ext cx="8151125" cy="7047886"/>
          </a:xfrm>
          <a:prstGeom prst="rect">
            <a:avLst/>
          </a:prstGeom>
        </p:spPr>
        <p:txBody>
          <a:bodyPr vert="horz" lIns="91440" tIns="45720" rIns="91440" bIns="45720" rtlCol="0" anchor="ctr">
            <a:normAutofit/>
          </a:bodyPr>
          <a:lstStyle/>
          <a:p>
            <a:pPr marL="57150">
              <a:lnSpc>
                <a:spcPct val="90000"/>
              </a:lnSpc>
              <a:spcBef>
                <a:spcPts val="1800"/>
              </a:spcBef>
            </a:pPr>
            <a:r>
              <a:rPr lang="lv-LV" sz="2000" b="1" dirty="0">
                <a:effectLst/>
              </a:rPr>
              <a:t>Pozitīvi tiek vērtēts:</a:t>
            </a:r>
          </a:p>
          <a:p>
            <a:pPr marL="285750" indent="-228600">
              <a:lnSpc>
                <a:spcPct val="90000"/>
              </a:lnSpc>
              <a:spcBef>
                <a:spcPts val="1800"/>
              </a:spcBef>
              <a:buFont typeface="Arial" panose="020B0604020202020204" pitchFamily="34" charset="0"/>
              <a:buChar char="•"/>
            </a:pPr>
            <a:r>
              <a:rPr lang="lv-LV" sz="2000" b="1" dirty="0">
                <a:effectLst/>
              </a:rPr>
              <a:t>Sabiedrības attieksme (ģimene, kaimiņi, veikalu pārdevēji)</a:t>
            </a:r>
          </a:p>
          <a:p>
            <a:pPr marL="285750" indent="-228600">
              <a:lnSpc>
                <a:spcPct val="90000"/>
              </a:lnSpc>
              <a:spcBef>
                <a:spcPts val="1800"/>
              </a:spcBef>
              <a:buFont typeface="Arial" panose="020B0604020202020204" pitchFamily="34" charset="0"/>
              <a:buChar char="•"/>
            </a:pPr>
            <a:r>
              <a:rPr lang="lv-LV" sz="2000" b="1" dirty="0"/>
              <a:t>V</a:t>
            </a:r>
            <a:r>
              <a:rPr lang="lv-LV" sz="2000" b="1" dirty="0">
                <a:effectLst/>
              </a:rPr>
              <a:t>eselības aprūp</a:t>
            </a:r>
            <a:r>
              <a:rPr lang="lv-LV" sz="2000" b="1" dirty="0"/>
              <a:t>e, tehnisko palīglīdzekļu pieejamība</a:t>
            </a:r>
          </a:p>
          <a:p>
            <a:pPr marL="285750" indent="-228600">
              <a:lnSpc>
                <a:spcPct val="90000"/>
              </a:lnSpc>
              <a:spcBef>
                <a:spcPts val="1800"/>
              </a:spcBef>
              <a:buFont typeface="Arial" panose="020B0604020202020204" pitchFamily="34" charset="0"/>
              <a:buChar char="•"/>
            </a:pPr>
            <a:r>
              <a:rPr lang="lv-LV" sz="2000" b="1" dirty="0">
                <a:effectLst/>
              </a:rPr>
              <a:t>Sociālās rehabilitācijas pasākumu pieejamība</a:t>
            </a:r>
          </a:p>
          <a:p>
            <a:pPr marL="285750" indent="-228600">
              <a:lnSpc>
                <a:spcPct val="90000"/>
              </a:lnSpc>
              <a:spcBef>
                <a:spcPts val="1800"/>
              </a:spcBef>
              <a:buFont typeface="Arial" panose="020B0604020202020204" pitchFamily="34" charset="0"/>
              <a:buChar char="•"/>
            </a:pPr>
            <a:r>
              <a:rPr lang="lv-LV" sz="2000" b="1" dirty="0"/>
              <a:t>Kultūras pasākumu, TV un sakaru tehnoloģiju pieejamība</a:t>
            </a:r>
          </a:p>
          <a:p>
            <a:pPr marL="285750" indent="-228600">
              <a:lnSpc>
                <a:spcPct val="90000"/>
              </a:lnSpc>
              <a:spcBef>
                <a:spcPts val="1800"/>
              </a:spcBef>
              <a:buFont typeface="Arial" panose="020B0604020202020204" pitchFamily="34" charset="0"/>
              <a:buChar char="•"/>
            </a:pPr>
            <a:r>
              <a:rPr lang="lv-LV" sz="2000" b="1" dirty="0"/>
              <a:t>S</a:t>
            </a:r>
            <a:r>
              <a:rPr lang="lv-LV" sz="2000" b="1" dirty="0">
                <a:effectLst/>
              </a:rPr>
              <a:t>abiedriskais transports, </a:t>
            </a:r>
          </a:p>
          <a:p>
            <a:pPr marL="285750" indent="-228600">
              <a:lnSpc>
                <a:spcPct val="90000"/>
              </a:lnSpc>
              <a:spcBef>
                <a:spcPts val="1800"/>
              </a:spcBef>
              <a:buFont typeface="Arial" panose="020B0604020202020204" pitchFamily="34" charset="0"/>
              <a:buChar char="•"/>
            </a:pPr>
            <a:r>
              <a:rPr lang="lv-LV" sz="2000" b="1" dirty="0"/>
              <a:t>Veselības aprūpe</a:t>
            </a:r>
          </a:p>
          <a:p>
            <a:pPr marL="57150">
              <a:lnSpc>
                <a:spcPct val="90000"/>
              </a:lnSpc>
              <a:spcBef>
                <a:spcPts val="1800"/>
              </a:spcBef>
            </a:pPr>
            <a:r>
              <a:rPr lang="lv-LV" sz="2000" b="1" dirty="0">
                <a:effectLst/>
              </a:rPr>
              <a:t>Negatīvās iezīmes: </a:t>
            </a:r>
          </a:p>
          <a:p>
            <a:pPr marL="285750" indent="-228600">
              <a:lnSpc>
                <a:spcPct val="90000"/>
              </a:lnSpc>
              <a:spcBef>
                <a:spcPts val="1800"/>
              </a:spcBef>
              <a:buFont typeface="Arial" panose="020B0604020202020204" pitchFamily="34" charset="0"/>
              <a:buChar char="•"/>
            </a:pPr>
            <a:r>
              <a:rPr lang="lv-LV" sz="2000" b="1" dirty="0">
                <a:effectLst/>
              </a:rPr>
              <a:t>Intereses un aktivitāšu trūkums </a:t>
            </a:r>
          </a:p>
          <a:p>
            <a:pPr marL="285750" indent="-228600">
              <a:lnSpc>
                <a:spcPct val="90000"/>
              </a:lnSpc>
              <a:spcBef>
                <a:spcPts val="1800"/>
              </a:spcBef>
              <a:buFont typeface="Arial" panose="020B0604020202020204" pitchFamily="34" charset="0"/>
              <a:buChar char="•"/>
            </a:pPr>
            <a:r>
              <a:rPr lang="lv-LV" sz="2000" b="1" dirty="0">
                <a:effectLst/>
              </a:rPr>
              <a:t>Zināšanas par atbalsta iestādēm diskriminācijas gadījumā nemainās, bet pieaug to personu skaits, kas izvēlas nerīkoties</a:t>
            </a:r>
          </a:p>
          <a:p>
            <a:pPr marL="285750" indent="-228600">
              <a:lnSpc>
                <a:spcPct val="90000"/>
              </a:lnSpc>
              <a:spcBef>
                <a:spcPts val="1800"/>
              </a:spcBef>
              <a:buFont typeface="Arial" panose="020B0604020202020204" pitchFamily="34" charset="0"/>
              <a:buChar char="•"/>
            </a:pPr>
            <a:r>
              <a:rPr lang="lv-LV" sz="2000" b="1" dirty="0"/>
              <a:t>D</a:t>
            </a:r>
            <a:r>
              <a:rPr lang="lv-LV" sz="2000" b="1" dirty="0">
                <a:effectLst/>
              </a:rPr>
              <a:t>arba devēj</a:t>
            </a:r>
            <a:r>
              <a:rPr lang="lv-LV" sz="2000" b="1" dirty="0"/>
              <a:t>u diskriminējošā attieksme</a:t>
            </a:r>
            <a:endParaRPr lang="lv-LV" sz="2000" b="1" dirty="0">
              <a:effectLst/>
            </a:endParaRPr>
          </a:p>
          <a:p>
            <a:pPr marL="285750" indent="-228600">
              <a:lnSpc>
                <a:spcPct val="90000"/>
              </a:lnSpc>
              <a:spcBef>
                <a:spcPts val="1800"/>
              </a:spcBef>
              <a:buFont typeface="Arial" panose="020B0604020202020204" pitchFamily="34" charset="0"/>
              <a:buChar char="•"/>
            </a:pPr>
            <a:r>
              <a:rPr lang="lv-LV" sz="2000" b="1" dirty="0">
                <a:effectLst/>
              </a:rPr>
              <a:t>Ceļu infrastruktūra</a:t>
            </a:r>
          </a:p>
          <a:p>
            <a:pPr marL="285750" indent="-228600">
              <a:lnSpc>
                <a:spcPct val="90000"/>
              </a:lnSpc>
              <a:spcBef>
                <a:spcPts val="1800"/>
              </a:spcBef>
              <a:buFont typeface="Arial" panose="020B0604020202020204" pitchFamily="34" charset="0"/>
              <a:buChar char="•"/>
            </a:pPr>
            <a:endParaRPr lang="lv-LV" sz="2000" b="1" dirty="0">
              <a:effectLst/>
            </a:endParaRPr>
          </a:p>
        </p:txBody>
      </p:sp>
      <p:sp>
        <p:nvSpPr>
          <p:cNvPr id="5" name="Footer Placeholder 4">
            <a:extLst>
              <a:ext uri="{FF2B5EF4-FFF2-40B4-BE49-F238E27FC236}">
                <a16:creationId xmlns:a16="http://schemas.microsoft.com/office/drawing/2014/main" id="{A3F4A511-9F17-C273-20EE-CFC5D90DA78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C52CED1-B701-2138-87AE-62C3955B6C95}"/>
              </a:ext>
            </a:extLst>
          </p:cNvPr>
          <p:cNvSpPr>
            <a:spLocks noGrp="1"/>
          </p:cNvSpPr>
          <p:nvPr>
            <p:ph type="sldNum" sz="quarter" idx="12"/>
          </p:nvPr>
        </p:nvSpPr>
        <p:spPr/>
        <p:txBody>
          <a:bodyPr/>
          <a:lstStyle/>
          <a:p>
            <a:fld id="{8C88DC42-0A15-4210-B495-54432697651F}" type="slidenum">
              <a:rPr lang="lv-LV" smtClean="0"/>
              <a:t>11</a:t>
            </a:fld>
            <a:endParaRPr lang="lv-LV" dirty="0"/>
          </a:p>
        </p:txBody>
      </p:sp>
      <p:pic>
        <p:nvPicPr>
          <p:cNvPr id="36" name="Picture 35">
            <a:extLst>
              <a:ext uri="{FF2B5EF4-FFF2-40B4-BE49-F238E27FC236}">
                <a16:creationId xmlns:a16="http://schemas.microsoft.com/office/drawing/2014/main" id="{2FE099C0-5AFE-7A26-1340-989BC4378934}"/>
              </a:ext>
              <a:ext uri="{C183D7F6-B498-43B3-948B-1728B52AA6E4}">
                <adec:decorative xmlns:adec="http://schemas.microsoft.com/office/drawing/2017/decorative" val="1"/>
              </a:ext>
            </a:extLst>
          </p:cNvPr>
          <p:cNvPicPr>
            <a:picLocks noChangeAspect="1"/>
          </p:cNvPicPr>
          <p:nvPr/>
        </p:nvPicPr>
        <p:blipFill>
          <a:blip r:embed="rId3"/>
          <a:srcRect t="-4755" r="97830" b="35755"/>
          <a:stretch/>
        </p:blipFill>
        <p:spPr>
          <a:xfrm>
            <a:off x="8759070" y="364267"/>
            <a:ext cx="264507" cy="294241"/>
          </a:xfrm>
          <a:prstGeom prst="rect">
            <a:avLst/>
          </a:prstGeom>
        </p:spPr>
      </p:pic>
    </p:spTree>
    <p:extLst>
      <p:ext uri="{BB962C8B-B14F-4D97-AF65-F5344CB8AC3E}">
        <p14:creationId xmlns:p14="http://schemas.microsoft.com/office/powerpoint/2010/main" val="2614523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7A7C8B-B597-01DB-9A53-EF9D91ED4FD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lv-LV" dirty="0"/>
              <a:t>Sabiedrības aptauja</a:t>
            </a:r>
          </a:p>
        </p:txBody>
      </p:sp>
      <p:pic>
        <p:nvPicPr>
          <p:cNvPr id="5" name="Picture 4" descr="Sabiedrības aptauja, 1005 respondenti">
            <a:extLst>
              <a:ext uri="{FF2B5EF4-FFF2-40B4-BE49-F238E27FC236}">
                <a16:creationId xmlns:a16="http://schemas.microsoft.com/office/drawing/2014/main" id="{47EDF6C1-694B-13A8-664A-0602A44C3F9E}"/>
              </a:ext>
            </a:extLst>
          </p:cNvPr>
          <p:cNvPicPr>
            <a:picLocks noChangeAspect="1"/>
          </p:cNvPicPr>
          <p:nvPr/>
        </p:nvPicPr>
        <p:blipFill>
          <a:blip r:embed="rId3"/>
          <a:stretch>
            <a:fillRect/>
          </a:stretch>
        </p:blipFill>
        <p:spPr>
          <a:xfrm>
            <a:off x="2390775" y="793591"/>
            <a:ext cx="7207418" cy="5067379"/>
          </a:xfrm>
          <a:prstGeom prst="rect">
            <a:avLst/>
          </a:prstGeom>
        </p:spPr>
      </p:pic>
    </p:spTree>
    <p:extLst>
      <p:ext uri="{BB962C8B-B14F-4D97-AF65-F5344CB8AC3E}">
        <p14:creationId xmlns:p14="http://schemas.microsoft.com/office/powerpoint/2010/main" val="3207840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208911" y="833298"/>
            <a:ext cx="3734400" cy="2880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chemeClr val="bg1"/>
                </a:solidFill>
                <a:effectLst/>
                <a:uLnTx/>
                <a:uFillTx/>
                <a:latin typeface="+mn-lt"/>
                <a:ea typeface="+mn-ea"/>
                <a:cs typeface="+mn-cs"/>
              </a:rPr>
              <a:t>Cik lielā mērā, Jūsuprāt, cilvēkiem ar dažāda veida invaliditāti vajadzētu piedalīties sabiedrības dzīvē?</a:t>
            </a:r>
          </a:p>
        </p:txBody>
      </p:sp>
      <p:graphicFrame>
        <p:nvGraphicFramePr>
          <p:cNvPr id="6" name="Chart 5" descr="Grafiks E2">
            <a:extLst>
              <a:ext uri="{FF2B5EF4-FFF2-40B4-BE49-F238E27FC236}">
                <a16:creationId xmlns:a16="http://schemas.microsoft.com/office/drawing/2014/main" id="{2BC4B082-B2C5-4EB2-AA21-7A7180E6295D}"/>
              </a:ext>
            </a:extLst>
          </p:cNvPr>
          <p:cNvGraphicFramePr>
            <a:graphicFrameLocks/>
          </p:cNvGraphicFramePr>
          <p:nvPr>
            <p:extLst>
              <p:ext uri="{D42A27DB-BD31-4B8C-83A1-F6EECF244321}">
                <p14:modId xmlns:p14="http://schemas.microsoft.com/office/powerpoint/2010/main" val="350721758"/>
              </p:ext>
            </p:extLst>
          </p:nvPr>
        </p:nvGraphicFramePr>
        <p:xfrm>
          <a:off x="4352750" y="112444"/>
          <a:ext cx="7839249" cy="627902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3">
            <a:extLst>
              <a:ext uri="{FF2B5EF4-FFF2-40B4-BE49-F238E27FC236}">
                <a16:creationId xmlns:a16="http://schemas.microsoft.com/office/drawing/2014/main" id="{BBF13BB9-3383-7D59-DFF7-29BF415941B7}"/>
              </a:ext>
            </a:extLst>
          </p:cNvPr>
          <p:cNvSpPr txBox="1"/>
          <p:nvPr/>
        </p:nvSpPr>
        <p:spPr>
          <a:xfrm>
            <a:off x="4404194" y="5498227"/>
            <a:ext cx="1691806" cy="51435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900" b="1" dirty="0" err="1">
                <a:latin typeface="Arial" panose="020B0604020202020204" pitchFamily="34" charset="0"/>
                <a:cs typeface="Arial" panose="020B0604020202020204" pitchFamily="34" charset="0"/>
              </a:rPr>
              <a:t>Ar</a:t>
            </a:r>
            <a:r>
              <a:rPr lang="en-US" sz="900" b="1" dirty="0">
                <a:latin typeface="Arial" panose="020B0604020202020204" pitchFamily="34" charset="0"/>
                <a:cs typeface="Arial" panose="020B0604020202020204" pitchFamily="34" charset="0"/>
              </a:rPr>
              <a:t> </a:t>
            </a:r>
            <a:r>
              <a:rPr lang="en-US" sz="900" b="1" dirty="0" err="1">
                <a:latin typeface="Arial" panose="020B0604020202020204" pitchFamily="34" charset="0"/>
                <a:cs typeface="Arial" panose="020B0604020202020204" pitchFamily="34" charset="0"/>
              </a:rPr>
              <a:t>psihiskām</a:t>
            </a:r>
            <a:r>
              <a:rPr lang="en-US" sz="900" b="1" dirty="0">
                <a:latin typeface="Arial" panose="020B0604020202020204" pitchFamily="34" charset="0"/>
                <a:cs typeface="Arial" panose="020B0604020202020204" pitchFamily="34" charset="0"/>
              </a:rPr>
              <a:t> </a:t>
            </a:r>
            <a:r>
              <a:rPr lang="en-US" sz="900" b="1" dirty="0" err="1">
                <a:latin typeface="Arial" panose="020B0604020202020204" pitchFamily="34" charset="0"/>
                <a:cs typeface="Arial" panose="020B0604020202020204" pitchFamily="34" charset="0"/>
              </a:rPr>
              <a:t>saslimšanām</a:t>
            </a:r>
            <a:r>
              <a:rPr lang="en-US" sz="900" b="1" dirty="0">
                <a:latin typeface="Arial" panose="020B0604020202020204" pitchFamily="34" charset="0"/>
                <a:cs typeface="Arial" panose="020B0604020202020204" pitchFamily="34" charset="0"/>
              </a:rPr>
              <a:t> </a:t>
            </a:r>
          </a:p>
        </p:txBody>
      </p:sp>
      <p:sp>
        <p:nvSpPr>
          <p:cNvPr id="8" name="Footer Placeholder 7">
            <a:extLst>
              <a:ext uri="{FF2B5EF4-FFF2-40B4-BE49-F238E27FC236}">
                <a16:creationId xmlns:a16="http://schemas.microsoft.com/office/drawing/2014/main" id="{8383B6CB-BC03-57DC-F8AD-631C112CC839}"/>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D8125FAE-28B0-0E48-8FFA-CCB4E2C52FFE}"/>
              </a:ext>
            </a:extLst>
          </p:cNvPr>
          <p:cNvSpPr>
            <a:spLocks noGrp="1"/>
          </p:cNvSpPr>
          <p:nvPr>
            <p:ph type="sldNum" sz="quarter" idx="12"/>
          </p:nvPr>
        </p:nvSpPr>
        <p:spPr/>
        <p:txBody>
          <a:bodyPr/>
          <a:lstStyle/>
          <a:p>
            <a:fld id="{8C88DC42-0A15-4210-B495-54432697651F}" type="slidenum">
              <a:rPr lang="lv-LV" smtClean="0"/>
              <a:t>13</a:t>
            </a:fld>
            <a:endParaRPr lang="lv-LV"/>
          </a:p>
        </p:txBody>
      </p:sp>
    </p:spTree>
    <p:extLst>
      <p:ext uri="{BB962C8B-B14F-4D97-AF65-F5344CB8AC3E}">
        <p14:creationId xmlns:p14="http://schemas.microsoft.com/office/powerpoint/2010/main" val="4100562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208911" y="833298"/>
            <a:ext cx="3734400" cy="2880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chemeClr val="bg1"/>
                </a:solidFill>
                <a:effectLst/>
                <a:uLnTx/>
                <a:uFillTx/>
                <a:latin typeface="+mn-lt"/>
                <a:ea typeface="+mn-ea"/>
                <a:cs typeface="+mn-cs"/>
              </a:rPr>
              <a:t>Vai, Jūsuprāt, cilvēkiem ar dažāda veida invaliditāti vajadzētu radīt bērnus, ja šie cilvēki to vēlas?</a:t>
            </a:r>
          </a:p>
        </p:txBody>
      </p:sp>
      <p:graphicFrame>
        <p:nvGraphicFramePr>
          <p:cNvPr id="2" name="Chart 1" descr="Grafiks E8">
            <a:extLst>
              <a:ext uri="{FF2B5EF4-FFF2-40B4-BE49-F238E27FC236}">
                <a16:creationId xmlns:a16="http://schemas.microsoft.com/office/drawing/2014/main" id="{E26B66CD-3B2F-4E50-A696-2734137B4046}"/>
              </a:ext>
            </a:extLst>
          </p:cNvPr>
          <p:cNvGraphicFramePr>
            <a:graphicFrameLocks/>
          </p:cNvGraphicFramePr>
          <p:nvPr>
            <p:extLst>
              <p:ext uri="{D42A27DB-BD31-4B8C-83A1-F6EECF244321}">
                <p14:modId xmlns:p14="http://schemas.microsoft.com/office/powerpoint/2010/main" val="337864187"/>
              </p:ext>
            </p:extLst>
          </p:nvPr>
        </p:nvGraphicFramePr>
        <p:xfrm>
          <a:off x="4341561" y="198249"/>
          <a:ext cx="7619397" cy="647931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D5269D0-09DA-21B3-E462-F9DCCC7DE8B6}"/>
              </a:ext>
            </a:extLst>
          </p:cNvPr>
          <p:cNvSpPr txBox="1"/>
          <p:nvPr/>
        </p:nvSpPr>
        <p:spPr>
          <a:xfrm>
            <a:off x="4352751" y="1614291"/>
            <a:ext cx="1691806" cy="51435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900" b="1" dirty="0" err="1">
                <a:latin typeface="Arial" panose="020B0604020202020204" pitchFamily="34" charset="0"/>
                <a:cs typeface="Arial" panose="020B0604020202020204" pitchFamily="34" charset="0"/>
              </a:rPr>
              <a:t>Ar</a:t>
            </a:r>
            <a:r>
              <a:rPr lang="en-US" sz="900" b="1" dirty="0">
                <a:latin typeface="Arial" panose="020B0604020202020204" pitchFamily="34" charset="0"/>
                <a:cs typeface="Arial" panose="020B0604020202020204" pitchFamily="34" charset="0"/>
              </a:rPr>
              <a:t> </a:t>
            </a:r>
            <a:r>
              <a:rPr lang="en-US" sz="900" b="1" dirty="0" err="1">
                <a:latin typeface="Arial" panose="020B0604020202020204" pitchFamily="34" charset="0"/>
                <a:cs typeface="Arial" panose="020B0604020202020204" pitchFamily="34" charset="0"/>
              </a:rPr>
              <a:t>psihiskām</a:t>
            </a:r>
            <a:r>
              <a:rPr lang="en-US" sz="900" b="1" dirty="0">
                <a:latin typeface="Arial" panose="020B0604020202020204" pitchFamily="34" charset="0"/>
                <a:cs typeface="Arial" panose="020B0604020202020204" pitchFamily="34" charset="0"/>
              </a:rPr>
              <a:t> </a:t>
            </a:r>
            <a:r>
              <a:rPr lang="en-US" sz="900" b="1" dirty="0" err="1">
                <a:latin typeface="Arial" panose="020B0604020202020204" pitchFamily="34" charset="0"/>
                <a:cs typeface="Arial" panose="020B0604020202020204" pitchFamily="34" charset="0"/>
              </a:rPr>
              <a:t>saslimšanām</a:t>
            </a:r>
            <a:r>
              <a:rPr lang="en-US" sz="900" b="1" dirty="0">
                <a:latin typeface="Arial" panose="020B0604020202020204" pitchFamily="34" charset="0"/>
                <a:cs typeface="Arial" panose="020B0604020202020204" pitchFamily="34" charset="0"/>
              </a:rPr>
              <a:t> </a:t>
            </a:r>
          </a:p>
        </p:txBody>
      </p:sp>
      <p:pic>
        <p:nvPicPr>
          <p:cNvPr id="8" name="Picture 7">
            <a:extLst>
              <a:ext uri="{FF2B5EF4-FFF2-40B4-BE49-F238E27FC236}">
                <a16:creationId xmlns:a16="http://schemas.microsoft.com/office/drawing/2014/main" id="{3DDCD1CF-6498-0F0D-6762-781F66924601}"/>
              </a:ext>
              <a:ext uri="{C183D7F6-B498-43B3-948B-1728B52AA6E4}">
                <adec:decorative xmlns:adec="http://schemas.microsoft.com/office/drawing/2017/decorative" val="1"/>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870589" y="3713953"/>
            <a:ext cx="2189024" cy="2189024"/>
          </a:xfrm>
          <a:prstGeom prst="rect">
            <a:avLst/>
          </a:prstGeom>
        </p:spPr>
      </p:pic>
      <p:cxnSp>
        <p:nvCxnSpPr>
          <p:cNvPr id="9" name="Straight Arrow Connector 8">
            <a:extLst>
              <a:ext uri="{FF2B5EF4-FFF2-40B4-BE49-F238E27FC236}">
                <a16:creationId xmlns:a16="http://schemas.microsoft.com/office/drawing/2014/main" id="{24C1382F-3FD2-21B4-D165-A97BC73DF9C7}"/>
              </a:ext>
              <a:ext uri="{C183D7F6-B498-43B3-948B-1728B52AA6E4}">
                <adec:decorative xmlns:adec="http://schemas.microsoft.com/office/drawing/2017/decorative" val="1"/>
              </a:ext>
            </a:extLst>
          </p:cNvPr>
          <p:cNvCxnSpPr>
            <a:cxnSpLocks/>
          </p:cNvCxnSpPr>
          <p:nvPr/>
        </p:nvCxnSpPr>
        <p:spPr>
          <a:xfrm flipH="1" flipV="1">
            <a:off x="10348111" y="597529"/>
            <a:ext cx="568859" cy="69032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Straight Arrow Connector 10">
            <a:extLst>
              <a:ext uri="{FF2B5EF4-FFF2-40B4-BE49-F238E27FC236}">
                <a16:creationId xmlns:a16="http://schemas.microsoft.com/office/drawing/2014/main" id="{AC001F2F-055A-9300-D701-64A79E40810E}"/>
              </a:ext>
              <a:ext uri="{C183D7F6-B498-43B3-948B-1728B52AA6E4}">
                <adec:decorative xmlns:adec="http://schemas.microsoft.com/office/drawing/2017/decorative" val="1"/>
              </a:ext>
            </a:extLst>
          </p:cNvPr>
          <p:cNvCxnSpPr>
            <a:cxnSpLocks/>
          </p:cNvCxnSpPr>
          <p:nvPr/>
        </p:nvCxnSpPr>
        <p:spPr>
          <a:xfrm flipH="1" flipV="1">
            <a:off x="10274174" y="1486104"/>
            <a:ext cx="568859" cy="69032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8B88A2DA-380F-A8C3-7B61-CCF7D37982CA}"/>
              </a:ext>
              <a:ext uri="{C183D7F6-B498-43B3-948B-1728B52AA6E4}">
                <adec:decorative xmlns:adec="http://schemas.microsoft.com/office/drawing/2017/decorative" val="1"/>
              </a:ext>
            </a:extLst>
          </p:cNvPr>
          <p:cNvCxnSpPr>
            <a:cxnSpLocks/>
          </p:cNvCxnSpPr>
          <p:nvPr/>
        </p:nvCxnSpPr>
        <p:spPr>
          <a:xfrm flipH="1" flipV="1">
            <a:off x="9432202" y="2539185"/>
            <a:ext cx="568859" cy="69032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D2979E97-4217-7BC6-ED77-EF72151574B7}"/>
              </a:ext>
              <a:ext uri="{C183D7F6-B498-43B3-948B-1728B52AA6E4}">
                <adec:decorative xmlns:adec="http://schemas.microsoft.com/office/drawing/2017/decorative" val="1"/>
              </a:ext>
            </a:extLst>
          </p:cNvPr>
          <p:cNvCxnSpPr>
            <a:cxnSpLocks/>
          </p:cNvCxnSpPr>
          <p:nvPr/>
        </p:nvCxnSpPr>
        <p:spPr>
          <a:xfrm flipH="1" flipV="1">
            <a:off x="8662658" y="3520290"/>
            <a:ext cx="568859" cy="69032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Straight Arrow Connector 13">
            <a:extLst>
              <a:ext uri="{FF2B5EF4-FFF2-40B4-BE49-F238E27FC236}">
                <a16:creationId xmlns:a16="http://schemas.microsoft.com/office/drawing/2014/main" id="{8BEFE761-D45B-5FC6-8D83-64DD2CB6AED1}"/>
              </a:ext>
              <a:ext uri="{C183D7F6-B498-43B3-948B-1728B52AA6E4}">
                <adec:decorative xmlns:adec="http://schemas.microsoft.com/office/drawing/2017/decorative" val="1"/>
              </a:ext>
            </a:extLst>
          </p:cNvPr>
          <p:cNvCxnSpPr>
            <a:cxnSpLocks/>
          </p:cNvCxnSpPr>
          <p:nvPr/>
        </p:nvCxnSpPr>
        <p:spPr>
          <a:xfrm flipH="1" flipV="1">
            <a:off x="8662658" y="4552384"/>
            <a:ext cx="568859" cy="69032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32209B59-192C-5061-0F7F-CD1A1BD45CE1}"/>
              </a:ext>
              <a:ext uri="{C183D7F6-B498-43B3-948B-1728B52AA6E4}">
                <adec:decorative xmlns:adec="http://schemas.microsoft.com/office/drawing/2017/decorative" val="1"/>
              </a:ext>
            </a:extLst>
          </p:cNvPr>
          <p:cNvCxnSpPr>
            <a:cxnSpLocks/>
          </p:cNvCxnSpPr>
          <p:nvPr/>
        </p:nvCxnSpPr>
        <p:spPr>
          <a:xfrm flipH="1" flipV="1">
            <a:off x="8662658" y="5440959"/>
            <a:ext cx="568859" cy="69032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6" name="Footer Placeholder 15">
            <a:extLst>
              <a:ext uri="{FF2B5EF4-FFF2-40B4-BE49-F238E27FC236}">
                <a16:creationId xmlns:a16="http://schemas.microsoft.com/office/drawing/2014/main" id="{9B16CAD4-2DFF-7499-7787-6C55C32D7022}"/>
              </a:ext>
            </a:extLst>
          </p:cNvPr>
          <p:cNvSpPr>
            <a:spLocks noGrp="1"/>
          </p:cNvSpPr>
          <p:nvPr>
            <p:ph type="ftr" sz="quarter" idx="11"/>
          </p:nvPr>
        </p:nvSpPr>
        <p:spPr/>
        <p:txBody>
          <a:bodyPr/>
          <a:lstStyle/>
          <a:p>
            <a:endParaRPr lang="lv-LV"/>
          </a:p>
        </p:txBody>
      </p:sp>
      <p:sp>
        <p:nvSpPr>
          <p:cNvPr id="17" name="Slide Number Placeholder 16">
            <a:extLst>
              <a:ext uri="{FF2B5EF4-FFF2-40B4-BE49-F238E27FC236}">
                <a16:creationId xmlns:a16="http://schemas.microsoft.com/office/drawing/2014/main" id="{05310293-D3DA-0D3D-8BDA-E8990572B219}"/>
              </a:ext>
            </a:extLst>
          </p:cNvPr>
          <p:cNvSpPr>
            <a:spLocks noGrp="1"/>
          </p:cNvSpPr>
          <p:nvPr>
            <p:ph type="sldNum" sz="quarter" idx="12"/>
          </p:nvPr>
        </p:nvSpPr>
        <p:spPr/>
        <p:txBody>
          <a:bodyPr/>
          <a:lstStyle/>
          <a:p>
            <a:fld id="{8C88DC42-0A15-4210-B495-54432697651F}" type="slidenum">
              <a:rPr lang="lv-LV" smtClean="0"/>
              <a:t>14</a:t>
            </a:fld>
            <a:endParaRPr lang="lv-LV"/>
          </a:p>
        </p:txBody>
      </p:sp>
    </p:spTree>
    <p:extLst>
      <p:ext uri="{BB962C8B-B14F-4D97-AF65-F5344CB8AC3E}">
        <p14:creationId xmlns:p14="http://schemas.microsoft.com/office/powerpoint/2010/main" val="2330755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208911" y="833298"/>
            <a:ext cx="3734400" cy="2880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chemeClr val="bg1"/>
                </a:solidFill>
                <a:effectLst/>
                <a:uLnTx/>
                <a:uFillTx/>
                <a:latin typeface="+mn-lt"/>
                <a:ea typeface="+mn-ea"/>
                <a:cs typeface="+mn-cs"/>
              </a:rPr>
              <a:t>Vai, Jūsuprāt, bērniem ar invaliditāti būtu jāmācās kopā ar bērniem bez invaliditātes, </a:t>
            </a:r>
            <a:r>
              <a:rPr kumimoji="0" lang="lv-LV" sz="2400" b="1" i="0" u="none" strike="noStrike" kern="1200" cap="all" spc="0" normalizeH="0" baseline="0" noProof="0" dirty="0">
                <a:ln>
                  <a:noFill/>
                </a:ln>
                <a:solidFill>
                  <a:schemeClr val="accent2">
                    <a:lumMod val="60000"/>
                    <a:lumOff val="40000"/>
                  </a:schemeClr>
                </a:solidFill>
                <a:effectLst/>
                <a:uLnTx/>
                <a:uFillTx/>
                <a:latin typeface="+mn-lt"/>
                <a:ea typeface="+mn-ea"/>
                <a:cs typeface="+mn-cs"/>
              </a:rPr>
              <a:t>tai skaitā ar Jūsu bērniem? </a:t>
            </a:r>
          </a:p>
        </p:txBody>
      </p:sp>
      <p:graphicFrame>
        <p:nvGraphicFramePr>
          <p:cNvPr id="2" name="Chart 1" descr="Grafiks E3">
            <a:extLst>
              <a:ext uri="{FF2B5EF4-FFF2-40B4-BE49-F238E27FC236}">
                <a16:creationId xmlns:a16="http://schemas.microsoft.com/office/drawing/2014/main" id="{3878D963-FF22-4DAC-AA03-891A01474C5A}"/>
              </a:ext>
            </a:extLst>
          </p:cNvPr>
          <p:cNvGraphicFramePr>
            <a:graphicFrameLocks/>
          </p:cNvGraphicFramePr>
          <p:nvPr>
            <p:extLst>
              <p:ext uri="{D42A27DB-BD31-4B8C-83A1-F6EECF244321}">
                <p14:modId xmlns:p14="http://schemas.microsoft.com/office/powerpoint/2010/main" val="353651968"/>
              </p:ext>
            </p:extLst>
          </p:nvPr>
        </p:nvGraphicFramePr>
        <p:xfrm>
          <a:off x="4038603" y="103212"/>
          <a:ext cx="7944485" cy="675436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E33D2A77-E5FB-A65D-6BF3-93A4841BDB01}"/>
              </a:ext>
              <a:ext uri="{C183D7F6-B498-43B3-948B-1728B52AA6E4}">
                <adec:decorative xmlns:adec="http://schemas.microsoft.com/office/drawing/2017/decorative" val="1"/>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82238" y="4239082"/>
            <a:ext cx="2672715" cy="2287099"/>
          </a:xfrm>
          <a:prstGeom prst="rect">
            <a:avLst/>
          </a:prstGeom>
        </p:spPr>
      </p:pic>
      <p:sp>
        <p:nvSpPr>
          <p:cNvPr id="7" name="Footer Placeholder 6">
            <a:extLst>
              <a:ext uri="{FF2B5EF4-FFF2-40B4-BE49-F238E27FC236}">
                <a16:creationId xmlns:a16="http://schemas.microsoft.com/office/drawing/2014/main" id="{CB705F78-1E39-AB52-A589-45B8DC81034E}"/>
              </a:ext>
            </a:extLst>
          </p:cNvPr>
          <p:cNvSpPr>
            <a:spLocks noGrp="1"/>
          </p:cNvSpPr>
          <p:nvPr>
            <p:ph type="ftr" sz="quarter" idx="11"/>
          </p:nvPr>
        </p:nvSpPr>
        <p:spPr/>
        <p:txBody>
          <a:bodyPr/>
          <a:lstStyle/>
          <a:p>
            <a:endParaRPr lang="lv-LV"/>
          </a:p>
        </p:txBody>
      </p:sp>
      <p:sp>
        <p:nvSpPr>
          <p:cNvPr id="8" name="Slide Number Placeholder 7">
            <a:extLst>
              <a:ext uri="{FF2B5EF4-FFF2-40B4-BE49-F238E27FC236}">
                <a16:creationId xmlns:a16="http://schemas.microsoft.com/office/drawing/2014/main" id="{11B19CCB-E661-F639-2F4C-84FE48BE8F43}"/>
              </a:ext>
            </a:extLst>
          </p:cNvPr>
          <p:cNvSpPr>
            <a:spLocks noGrp="1"/>
          </p:cNvSpPr>
          <p:nvPr>
            <p:ph type="sldNum" sz="quarter" idx="12"/>
          </p:nvPr>
        </p:nvSpPr>
        <p:spPr/>
        <p:txBody>
          <a:bodyPr/>
          <a:lstStyle/>
          <a:p>
            <a:fld id="{8C88DC42-0A15-4210-B495-54432697651F}" type="slidenum">
              <a:rPr lang="lv-LV" smtClean="0"/>
              <a:t>15</a:t>
            </a:fld>
            <a:endParaRPr lang="lv-LV"/>
          </a:p>
        </p:txBody>
      </p:sp>
    </p:spTree>
    <p:extLst>
      <p:ext uri="{BB962C8B-B14F-4D97-AF65-F5344CB8AC3E}">
        <p14:creationId xmlns:p14="http://schemas.microsoft.com/office/powerpoint/2010/main" val="3781144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86238" y="1061221"/>
            <a:ext cx="3734400" cy="2880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chemeClr val="bg1"/>
                </a:solidFill>
                <a:effectLst/>
                <a:uLnTx/>
                <a:uFillTx/>
                <a:latin typeface="+mn-lt"/>
                <a:ea typeface="+mn-ea"/>
                <a:cs typeface="+mn-cs"/>
              </a:rPr>
              <a:t>Lūdzu, norādiet trīs, Jūsuprāt, jomas, kurās valsts un pašvaldību iestādes līdz šim ir sniegušas </a:t>
            </a:r>
            <a:r>
              <a:rPr kumimoji="0" lang="lv-LV" sz="2400" b="0" i="0" u="none" strike="noStrike" kern="1200" cap="all" spc="0" normalizeH="0" baseline="0" noProof="0" dirty="0">
                <a:ln>
                  <a:noFill/>
                </a:ln>
                <a:solidFill>
                  <a:schemeClr val="bg1"/>
                </a:solidFill>
                <a:effectLst/>
                <a:uLnTx/>
                <a:uFillTx/>
                <a:latin typeface="+mn-lt"/>
                <a:ea typeface="+mn-ea"/>
                <a:cs typeface="+mn-cs"/>
              </a:rPr>
              <a:t>vislielāko</a:t>
            </a:r>
            <a:r>
              <a:rPr kumimoji="0" lang="lv-LV" sz="2400" b="0" i="0" u="none" strike="noStrike" kern="1200" cap="none" spc="0" normalizeH="0" baseline="0" noProof="0" dirty="0">
                <a:ln>
                  <a:noFill/>
                </a:ln>
                <a:solidFill>
                  <a:schemeClr val="bg1"/>
                </a:solidFill>
                <a:effectLst/>
                <a:uLnTx/>
                <a:uFillTx/>
                <a:latin typeface="+mn-lt"/>
                <a:ea typeface="+mn-ea"/>
                <a:cs typeface="+mn-cs"/>
              </a:rPr>
              <a:t> atbalstu, domājot par bērniem un pieaugušajiem ar invaliditāti?</a:t>
            </a:r>
          </a:p>
        </p:txBody>
      </p:sp>
      <p:pic>
        <p:nvPicPr>
          <p:cNvPr id="4" name="Picture 3">
            <a:extLst>
              <a:ext uri="{FF2B5EF4-FFF2-40B4-BE49-F238E27FC236}">
                <a16:creationId xmlns:a16="http://schemas.microsoft.com/office/drawing/2014/main" id="{E78BA216-0F7D-CFE4-5285-18DDCF1C35C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8604" y="408129"/>
            <a:ext cx="8157852" cy="5693907"/>
          </a:xfrm>
          <a:prstGeom prst="rect">
            <a:avLst/>
          </a:prstGeom>
          <a:noFill/>
          <a:ln>
            <a:noFill/>
          </a:ln>
        </p:spPr>
      </p:pic>
      <p:cxnSp>
        <p:nvCxnSpPr>
          <p:cNvPr id="6" name="Straight Connector 5">
            <a:extLst>
              <a:ext uri="{FF2B5EF4-FFF2-40B4-BE49-F238E27FC236}">
                <a16:creationId xmlns:a16="http://schemas.microsoft.com/office/drawing/2014/main" id="{B55D0CAF-3CE0-9294-B055-A47E673A3CC9}"/>
              </a:ext>
              <a:ext uri="{C183D7F6-B498-43B3-948B-1728B52AA6E4}">
                <adec:decorative xmlns:adec="http://schemas.microsoft.com/office/drawing/2017/decorative" val="1"/>
              </a:ext>
            </a:extLst>
          </p:cNvPr>
          <p:cNvCxnSpPr/>
          <p:nvPr/>
        </p:nvCxnSpPr>
        <p:spPr>
          <a:xfrm>
            <a:off x="6274051" y="1176950"/>
            <a:ext cx="1077363"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151329D-B836-1B79-3713-1B097F7CB995}"/>
              </a:ext>
              <a:ext uri="{C183D7F6-B498-43B3-948B-1728B52AA6E4}">
                <adec:decorative xmlns:adec="http://schemas.microsoft.com/office/drawing/2017/decorative" val="1"/>
              </a:ext>
            </a:extLst>
          </p:cNvPr>
          <p:cNvCxnSpPr>
            <a:cxnSpLocks/>
          </p:cNvCxnSpPr>
          <p:nvPr/>
        </p:nvCxnSpPr>
        <p:spPr>
          <a:xfrm>
            <a:off x="6029608" y="1501366"/>
            <a:ext cx="1321806"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63463E8-4B6E-4895-CB73-A4B50500F5A3}"/>
              </a:ext>
              <a:ext uri="{C183D7F6-B498-43B3-948B-1728B52AA6E4}">
                <adec:decorative xmlns:adec="http://schemas.microsoft.com/office/drawing/2017/decorative" val="1"/>
              </a:ext>
            </a:extLst>
          </p:cNvPr>
          <p:cNvCxnSpPr>
            <a:cxnSpLocks/>
          </p:cNvCxnSpPr>
          <p:nvPr/>
        </p:nvCxnSpPr>
        <p:spPr>
          <a:xfrm>
            <a:off x="5359651" y="1791077"/>
            <a:ext cx="1991763"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EF2453A-54CC-A418-F492-0CE94352425F}"/>
              </a:ext>
              <a:ext uri="{C183D7F6-B498-43B3-948B-1728B52AA6E4}">
                <adec:decorative xmlns:adec="http://schemas.microsoft.com/office/drawing/2017/decorative" val="1"/>
              </a:ext>
            </a:extLst>
          </p:cNvPr>
          <p:cNvCxnSpPr>
            <a:cxnSpLocks/>
          </p:cNvCxnSpPr>
          <p:nvPr/>
        </p:nvCxnSpPr>
        <p:spPr>
          <a:xfrm>
            <a:off x="5169529" y="2098895"/>
            <a:ext cx="2181885"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FB6FA3F-31F5-6114-5A76-F8FEA9D5969B}"/>
              </a:ext>
              <a:ext uri="{C183D7F6-B498-43B3-948B-1728B52AA6E4}">
                <adec:decorative xmlns:adec="http://schemas.microsoft.com/office/drawing/2017/decorative" val="1"/>
              </a:ext>
            </a:extLst>
          </p:cNvPr>
          <p:cNvCxnSpPr>
            <a:cxnSpLocks/>
          </p:cNvCxnSpPr>
          <p:nvPr/>
        </p:nvCxnSpPr>
        <p:spPr>
          <a:xfrm>
            <a:off x="5549774" y="2388605"/>
            <a:ext cx="180164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5EB4899-DC30-643C-CBCB-9B2693249DF2}"/>
              </a:ext>
              <a:ext uri="{C183D7F6-B498-43B3-948B-1728B52AA6E4}">
                <adec:decorative xmlns:adec="http://schemas.microsoft.com/office/drawing/2017/decorative" val="1"/>
              </a:ext>
            </a:extLst>
          </p:cNvPr>
          <p:cNvCxnSpPr>
            <a:cxnSpLocks/>
          </p:cNvCxnSpPr>
          <p:nvPr/>
        </p:nvCxnSpPr>
        <p:spPr>
          <a:xfrm>
            <a:off x="5359651" y="2714530"/>
            <a:ext cx="1991763"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A565160C-9846-191E-797C-5ADCC48CFB1F}"/>
              </a:ext>
              <a:ext uri="{C183D7F6-B498-43B3-948B-1728B52AA6E4}">
                <adec:decorative xmlns:adec="http://schemas.microsoft.com/office/drawing/2017/decorative" val="1"/>
              </a:ext>
            </a:extLst>
          </p:cNvPr>
          <p:cNvCxnSpPr>
            <a:cxnSpLocks/>
          </p:cNvCxnSpPr>
          <p:nvPr/>
        </p:nvCxnSpPr>
        <p:spPr>
          <a:xfrm flipH="1">
            <a:off x="9965094" y="1418253"/>
            <a:ext cx="401216" cy="6806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Footer Placeholder 19">
            <a:extLst>
              <a:ext uri="{FF2B5EF4-FFF2-40B4-BE49-F238E27FC236}">
                <a16:creationId xmlns:a16="http://schemas.microsoft.com/office/drawing/2014/main" id="{997DA774-DE43-BECF-BCEA-BAA7475EF976}"/>
              </a:ext>
            </a:extLst>
          </p:cNvPr>
          <p:cNvSpPr>
            <a:spLocks noGrp="1"/>
          </p:cNvSpPr>
          <p:nvPr>
            <p:ph type="ftr" sz="quarter" idx="11"/>
          </p:nvPr>
        </p:nvSpPr>
        <p:spPr/>
        <p:txBody>
          <a:bodyPr/>
          <a:lstStyle/>
          <a:p>
            <a:endParaRPr lang="lv-LV"/>
          </a:p>
        </p:txBody>
      </p:sp>
      <p:sp>
        <p:nvSpPr>
          <p:cNvPr id="21" name="Slide Number Placeholder 20">
            <a:extLst>
              <a:ext uri="{FF2B5EF4-FFF2-40B4-BE49-F238E27FC236}">
                <a16:creationId xmlns:a16="http://schemas.microsoft.com/office/drawing/2014/main" id="{CFC401B0-C2A0-053C-CC3B-8DB31319D661}"/>
              </a:ext>
            </a:extLst>
          </p:cNvPr>
          <p:cNvSpPr>
            <a:spLocks noGrp="1"/>
          </p:cNvSpPr>
          <p:nvPr>
            <p:ph type="sldNum" sz="quarter" idx="12"/>
          </p:nvPr>
        </p:nvSpPr>
        <p:spPr/>
        <p:txBody>
          <a:bodyPr/>
          <a:lstStyle/>
          <a:p>
            <a:fld id="{8C88DC42-0A15-4210-B495-54432697651F}" type="slidenum">
              <a:rPr lang="lv-LV" smtClean="0"/>
              <a:t>16</a:t>
            </a:fld>
            <a:endParaRPr lang="lv-LV"/>
          </a:p>
        </p:txBody>
      </p:sp>
      <p:cxnSp>
        <p:nvCxnSpPr>
          <p:cNvPr id="24" name="Straight Arrow Connector 23">
            <a:extLst>
              <a:ext uri="{FF2B5EF4-FFF2-40B4-BE49-F238E27FC236}">
                <a16:creationId xmlns:a16="http://schemas.microsoft.com/office/drawing/2014/main" id="{818A1F25-C3A6-F4CB-9F64-C386E93E9EF2}"/>
              </a:ext>
              <a:ext uri="{C183D7F6-B498-43B3-948B-1728B52AA6E4}">
                <adec:decorative xmlns:adec="http://schemas.microsoft.com/office/drawing/2017/decorative" val="1"/>
              </a:ext>
            </a:extLst>
          </p:cNvPr>
          <p:cNvCxnSpPr>
            <a:cxnSpLocks/>
          </p:cNvCxnSpPr>
          <p:nvPr/>
        </p:nvCxnSpPr>
        <p:spPr>
          <a:xfrm flipV="1">
            <a:off x="8322906" y="2251295"/>
            <a:ext cx="1057470" cy="9943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7D7907DA-1AE2-A798-BDF6-2D56741B9CC2}"/>
              </a:ext>
              <a:ext uri="{C183D7F6-B498-43B3-948B-1728B52AA6E4}">
                <adec:decorative xmlns:adec="http://schemas.microsoft.com/office/drawing/2017/decorative" val="1"/>
              </a:ext>
            </a:extLst>
          </p:cNvPr>
          <p:cNvSpPr/>
          <p:nvPr/>
        </p:nvSpPr>
        <p:spPr>
          <a:xfrm>
            <a:off x="9380376" y="5047861"/>
            <a:ext cx="855306" cy="39188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35298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13878" y="50017"/>
            <a:ext cx="3734400" cy="2880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chemeClr val="bg1"/>
                </a:solidFill>
                <a:effectLst/>
                <a:uLnTx/>
                <a:uFillTx/>
                <a:latin typeface="+mn-lt"/>
                <a:ea typeface="+mn-ea"/>
                <a:cs typeface="+mn-cs"/>
              </a:rPr>
              <a:t>Lūdzu, norādiet trīs, Jūsuprāt, svarīgākās jomas, par kurām valsts un pašvaldību iestādēm būtu jārūpējas VAIRĀK, domājot </a:t>
            </a:r>
            <a:r>
              <a:rPr kumimoji="0" lang="lv-LV" sz="2400" b="0" i="0" u="sng" strike="noStrike" kern="1200" cap="none" spc="0" normalizeH="0" baseline="0" noProof="0" dirty="0">
                <a:ln>
                  <a:noFill/>
                </a:ln>
                <a:solidFill>
                  <a:schemeClr val="bg1"/>
                </a:solidFill>
                <a:effectLst/>
                <a:uLnTx/>
                <a:uFillTx/>
                <a:latin typeface="+mn-lt"/>
                <a:ea typeface="+mn-ea"/>
                <a:cs typeface="+mn-cs"/>
              </a:rPr>
              <a:t>par bērniem un pieaugušajiem </a:t>
            </a:r>
            <a:r>
              <a:rPr kumimoji="0" lang="lv-LV" sz="2400" b="0" i="0" u="none" strike="noStrike" kern="1200" cap="none" spc="0" normalizeH="0" baseline="0" noProof="0" dirty="0">
                <a:ln>
                  <a:noFill/>
                </a:ln>
                <a:solidFill>
                  <a:schemeClr val="bg1"/>
                </a:solidFill>
                <a:effectLst/>
                <a:uLnTx/>
                <a:uFillTx/>
                <a:latin typeface="+mn-lt"/>
                <a:ea typeface="+mn-ea"/>
                <a:cs typeface="+mn-cs"/>
              </a:rPr>
              <a:t>ar invaliditāti?</a:t>
            </a:r>
          </a:p>
        </p:txBody>
      </p:sp>
      <p:pic>
        <p:nvPicPr>
          <p:cNvPr id="2" name="Picture 1">
            <a:extLst>
              <a:ext uri="{FF2B5EF4-FFF2-40B4-BE49-F238E27FC236}">
                <a16:creationId xmlns:a16="http://schemas.microsoft.com/office/drawing/2014/main" id="{2007F48D-31E2-2FD5-9C56-63CAEF665EA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7553" b="15237"/>
          <a:stretch/>
        </p:blipFill>
        <p:spPr bwMode="auto">
          <a:xfrm>
            <a:off x="4514805" y="182146"/>
            <a:ext cx="6910668" cy="6583550"/>
          </a:xfrm>
          <a:prstGeom prst="rect">
            <a:avLst/>
          </a:prstGeom>
          <a:noFill/>
          <a:ln>
            <a:noFill/>
          </a:ln>
        </p:spPr>
      </p:pic>
      <p:pic>
        <p:nvPicPr>
          <p:cNvPr id="6" name="Picture 5">
            <a:extLst>
              <a:ext uri="{FF2B5EF4-FFF2-40B4-BE49-F238E27FC236}">
                <a16:creationId xmlns:a16="http://schemas.microsoft.com/office/drawing/2014/main" id="{8B1E1B65-C631-8EFB-4BB3-6338C41E8233}"/>
              </a:ext>
              <a:ext uri="{C183D7F6-B498-43B3-948B-1728B52AA6E4}">
                <adec:decorative xmlns:adec="http://schemas.microsoft.com/office/drawing/2017/decorative" val="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3100" y="5007865"/>
            <a:ext cx="4103886" cy="1757831"/>
          </a:xfrm>
          <a:prstGeom prst="rect">
            <a:avLst/>
          </a:prstGeom>
        </p:spPr>
      </p:pic>
      <p:sp>
        <p:nvSpPr>
          <p:cNvPr id="7" name="Footer Placeholder 6">
            <a:extLst>
              <a:ext uri="{FF2B5EF4-FFF2-40B4-BE49-F238E27FC236}">
                <a16:creationId xmlns:a16="http://schemas.microsoft.com/office/drawing/2014/main" id="{5644F2C3-007F-C069-A9EC-00AE83E466EC}"/>
              </a:ext>
            </a:extLst>
          </p:cNvPr>
          <p:cNvSpPr>
            <a:spLocks noGrp="1"/>
          </p:cNvSpPr>
          <p:nvPr>
            <p:ph type="ftr" sz="quarter" idx="11"/>
          </p:nvPr>
        </p:nvSpPr>
        <p:spPr/>
        <p:txBody>
          <a:bodyPr/>
          <a:lstStyle/>
          <a:p>
            <a:endParaRPr lang="lv-LV"/>
          </a:p>
        </p:txBody>
      </p:sp>
      <p:sp>
        <p:nvSpPr>
          <p:cNvPr id="8" name="Slide Number Placeholder 7">
            <a:extLst>
              <a:ext uri="{FF2B5EF4-FFF2-40B4-BE49-F238E27FC236}">
                <a16:creationId xmlns:a16="http://schemas.microsoft.com/office/drawing/2014/main" id="{ADD399EC-786E-11B5-CF77-94F082D78FB6}"/>
              </a:ext>
            </a:extLst>
          </p:cNvPr>
          <p:cNvSpPr>
            <a:spLocks noGrp="1"/>
          </p:cNvSpPr>
          <p:nvPr>
            <p:ph type="sldNum" sz="quarter" idx="12"/>
          </p:nvPr>
        </p:nvSpPr>
        <p:spPr/>
        <p:txBody>
          <a:bodyPr/>
          <a:lstStyle/>
          <a:p>
            <a:fld id="{8C88DC42-0A15-4210-B495-54432697651F}" type="slidenum">
              <a:rPr lang="lv-LV" smtClean="0"/>
              <a:t>17</a:t>
            </a:fld>
            <a:endParaRPr lang="lv-LV"/>
          </a:p>
        </p:txBody>
      </p:sp>
      <p:cxnSp>
        <p:nvCxnSpPr>
          <p:cNvPr id="10" name="Straight Connector 9">
            <a:extLst>
              <a:ext uri="{FF2B5EF4-FFF2-40B4-BE49-F238E27FC236}">
                <a16:creationId xmlns:a16="http://schemas.microsoft.com/office/drawing/2014/main" id="{E603AD61-DFD4-F36C-EE62-48434C412460}"/>
              </a:ext>
              <a:ext uri="{C183D7F6-B498-43B3-948B-1728B52AA6E4}">
                <adec:decorative xmlns:adec="http://schemas.microsoft.com/office/drawing/2017/decorative" val="1"/>
              </a:ext>
            </a:extLst>
          </p:cNvPr>
          <p:cNvCxnSpPr>
            <a:cxnSpLocks/>
          </p:cNvCxnSpPr>
          <p:nvPr/>
        </p:nvCxnSpPr>
        <p:spPr>
          <a:xfrm>
            <a:off x="5576935" y="854475"/>
            <a:ext cx="185596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A16500A5-B20F-1EAB-6F12-777BDBC3AE78}"/>
              </a:ext>
              <a:ext uri="{C183D7F6-B498-43B3-948B-1728B52AA6E4}">
                <adec:decorative xmlns:adec="http://schemas.microsoft.com/office/drawing/2017/decorative" val="1"/>
              </a:ext>
            </a:extLst>
          </p:cNvPr>
          <p:cNvCxnSpPr>
            <a:cxnSpLocks/>
          </p:cNvCxnSpPr>
          <p:nvPr/>
        </p:nvCxnSpPr>
        <p:spPr>
          <a:xfrm>
            <a:off x="6255945" y="1287533"/>
            <a:ext cx="117695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43B541A-DF29-ED41-993A-1ACB14140F23}"/>
              </a:ext>
              <a:ext uri="{C183D7F6-B498-43B3-948B-1728B52AA6E4}">
                <adec:decorative xmlns:adec="http://schemas.microsoft.com/office/drawing/2017/decorative" val="1"/>
              </a:ext>
            </a:extLst>
          </p:cNvPr>
          <p:cNvCxnSpPr>
            <a:cxnSpLocks/>
          </p:cNvCxnSpPr>
          <p:nvPr/>
        </p:nvCxnSpPr>
        <p:spPr>
          <a:xfrm>
            <a:off x="5576935" y="1622511"/>
            <a:ext cx="185596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4232EA5-635B-14D6-288A-2B794AEB18E1}"/>
              </a:ext>
              <a:ext uri="{C183D7F6-B498-43B3-948B-1728B52AA6E4}">
                <adec:decorative xmlns:adec="http://schemas.microsoft.com/office/drawing/2017/decorative" val="1"/>
              </a:ext>
            </a:extLst>
          </p:cNvPr>
          <p:cNvCxnSpPr>
            <a:cxnSpLocks/>
          </p:cNvCxnSpPr>
          <p:nvPr/>
        </p:nvCxnSpPr>
        <p:spPr>
          <a:xfrm>
            <a:off x="6563762" y="2002756"/>
            <a:ext cx="869133"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89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Rectangle 4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EDC3271-A07F-8621-8643-6ED0D7DBD11C}"/>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dirty="0" err="1">
                <a:solidFill>
                  <a:srgbClr val="FFFFFF"/>
                </a:solidFill>
                <a:latin typeface="+mj-lt"/>
                <a:ea typeface="+mj-ea"/>
                <a:cs typeface="+mj-cs"/>
              </a:rPr>
              <a:t>Būtiskākais</a:t>
            </a:r>
            <a:r>
              <a:rPr lang="en-US" sz="4000" kern="1200" dirty="0">
                <a:solidFill>
                  <a:srgbClr val="FFFFFF"/>
                </a:solidFill>
                <a:latin typeface="+mj-lt"/>
                <a:ea typeface="+mj-ea"/>
                <a:cs typeface="+mj-cs"/>
              </a:rPr>
              <a:t> </a:t>
            </a:r>
            <a:r>
              <a:rPr lang="en-US" sz="4000" kern="1200" dirty="0" err="1">
                <a:solidFill>
                  <a:srgbClr val="FFFFFF"/>
                </a:solidFill>
                <a:latin typeface="+mj-lt"/>
                <a:ea typeface="+mj-ea"/>
                <a:cs typeface="+mj-cs"/>
              </a:rPr>
              <a:t>līdz</a:t>
            </a:r>
            <a:r>
              <a:rPr lang="lv-LV" sz="4000" kern="1200" dirty="0">
                <a:solidFill>
                  <a:srgbClr val="FFFFFF"/>
                </a:solidFill>
                <a:latin typeface="+mj-lt"/>
                <a:ea typeface="+mj-ea"/>
                <a:cs typeface="+mj-cs"/>
              </a:rPr>
              <a:t> </a:t>
            </a:r>
            <a:r>
              <a:rPr lang="en-US" sz="4000" kern="1200" dirty="0">
                <a:solidFill>
                  <a:srgbClr val="FFFFFF"/>
                </a:solidFill>
                <a:latin typeface="+mj-lt"/>
                <a:ea typeface="+mj-ea"/>
                <a:cs typeface="+mj-cs"/>
              </a:rPr>
              <a:t> </a:t>
            </a:r>
            <a:r>
              <a:rPr lang="en-US" sz="4000" kern="1200" dirty="0" err="1">
                <a:solidFill>
                  <a:srgbClr val="FFFFFF"/>
                </a:solidFill>
                <a:latin typeface="+mj-lt"/>
                <a:ea typeface="+mj-ea"/>
                <a:cs typeface="+mj-cs"/>
              </a:rPr>
              <a:t>šim</a:t>
            </a:r>
            <a:r>
              <a:rPr lang="en-US" sz="4000" kern="1200" dirty="0">
                <a:solidFill>
                  <a:srgbClr val="FFFFFF"/>
                </a:solidFill>
                <a:latin typeface="+mj-lt"/>
                <a:ea typeface="+mj-ea"/>
                <a:cs typeface="+mj-cs"/>
              </a:rPr>
              <a:t>:</a:t>
            </a:r>
          </a:p>
        </p:txBody>
      </p:sp>
      <p:sp>
        <p:nvSpPr>
          <p:cNvPr id="3" name="Rectangle 1">
            <a:extLst>
              <a:ext uri="{FF2B5EF4-FFF2-40B4-BE49-F238E27FC236}">
                <a16:creationId xmlns:a16="http://schemas.microsoft.com/office/drawing/2014/main" id="{A5317704-89E9-2395-C6CE-677701BA011E}"/>
              </a:ext>
              <a:ext uri="{C183D7F6-B498-43B3-948B-1728B52AA6E4}">
                <adec:decorative xmlns:adec="http://schemas.microsoft.com/office/drawing/2017/decorative" val="1"/>
              </a:ext>
            </a:extLst>
          </p:cNvPr>
          <p:cNvSpPr>
            <a:spLocks noChangeArrowheads="1"/>
          </p:cNvSpPr>
          <p:nvPr/>
        </p:nvSpPr>
        <p:spPr bwMode="auto">
          <a:xfrm>
            <a:off x="4037827" y="10138"/>
            <a:ext cx="8030348" cy="683772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R="0" lvl="0" fontAlgn="base">
              <a:lnSpc>
                <a:spcPct val="90000"/>
              </a:lnSpc>
              <a:spcBef>
                <a:spcPts val="1200"/>
              </a:spcBef>
              <a:buClrTx/>
              <a:buSzTx/>
              <a:tabLst/>
            </a:pPr>
            <a:endParaRPr kumimoji="0" lang="lv-LV" altLang="lv-LV" sz="1600" b="0" i="0" u="none" strike="noStrike" cap="none" normalizeH="0" baseline="0" dirty="0">
              <a:ln>
                <a:noFill/>
              </a:ln>
              <a:effectLst/>
            </a:endParaRPr>
          </a:p>
        </p:txBody>
      </p:sp>
      <p:sp>
        <p:nvSpPr>
          <p:cNvPr id="5" name="Footer Placeholder 4">
            <a:extLst>
              <a:ext uri="{FF2B5EF4-FFF2-40B4-BE49-F238E27FC236}">
                <a16:creationId xmlns:a16="http://schemas.microsoft.com/office/drawing/2014/main" id="{43BB8473-E21B-7915-D759-8A14434B5CF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B80B53E-A88E-B6E7-D530-7254F9D55B70}"/>
              </a:ext>
            </a:extLst>
          </p:cNvPr>
          <p:cNvSpPr>
            <a:spLocks noGrp="1"/>
          </p:cNvSpPr>
          <p:nvPr>
            <p:ph type="sldNum" sz="quarter" idx="12"/>
          </p:nvPr>
        </p:nvSpPr>
        <p:spPr/>
        <p:txBody>
          <a:bodyPr/>
          <a:lstStyle/>
          <a:p>
            <a:fld id="{8C88DC42-0A15-4210-B495-54432697651F}" type="slidenum">
              <a:rPr lang="lv-LV" smtClean="0"/>
              <a:t>18</a:t>
            </a:fld>
            <a:endParaRPr lang="lv-LV"/>
          </a:p>
        </p:txBody>
      </p:sp>
      <p:sp>
        <p:nvSpPr>
          <p:cNvPr id="25" name="TextBox 24">
            <a:extLst>
              <a:ext uri="{FF2B5EF4-FFF2-40B4-BE49-F238E27FC236}">
                <a16:creationId xmlns:a16="http://schemas.microsoft.com/office/drawing/2014/main" id="{FD9197F5-C29F-C2B7-BFBF-E94ACDCBB3EE}"/>
              </a:ext>
            </a:extLst>
          </p:cNvPr>
          <p:cNvSpPr txBox="1"/>
          <p:nvPr/>
        </p:nvSpPr>
        <p:spPr>
          <a:xfrm>
            <a:off x="4134811" y="136525"/>
            <a:ext cx="7836366" cy="67403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Pieaugošs atbalsts sabiedrības dzīvē un iekļaušanai</a:t>
            </a:r>
            <a:br>
              <a:rPr kumimoji="0" lang="lv-LV" altLang="lv-LV" sz="1600" b="0" i="0" u="none" strike="noStrike" cap="none" normalizeH="0" baseline="0" dirty="0">
                <a:ln>
                  <a:noFill/>
                </a:ln>
                <a:solidFill>
                  <a:schemeClr val="tx1"/>
                </a:solidFill>
                <a:effectLst/>
                <a:latin typeface="Arial" panose="020B0604020202020204" pitchFamily="34" charset="0"/>
              </a:rPr>
            </a:br>
            <a:r>
              <a:rPr kumimoji="0" lang="lv-LV" altLang="lv-LV" sz="1600" b="0" i="0" u="none" strike="noStrike" cap="none" normalizeH="0" baseline="0" dirty="0">
                <a:ln>
                  <a:noFill/>
                </a:ln>
                <a:solidFill>
                  <a:schemeClr val="tx1"/>
                </a:solidFill>
                <a:effectLst/>
                <a:latin typeface="Arial" panose="020B0604020202020204" pitchFamily="34" charset="0"/>
              </a:rPr>
              <a:t>Vairāk nekā 90% respondentu uzskata, ka cilvēkiem ar fiziskiem vai sensoriskiem traucējumiem pilnībā jāiesaistās sabiedrības dzīvē, un šis īpatsvars ir pieaudzis arī grupām ar intelektuālās attīstības un psihiskām saslimšanām.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Atturība attiecībā uz ģimenes veidošanu un vecāku lomu</a:t>
            </a:r>
            <a:br>
              <a:rPr kumimoji="0" lang="lv-LV" altLang="lv-LV" sz="1600" b="0" i="0" u="none" strike="noStrike" cap="none" normalizeH="0" baseline="0" dirty="0">
                <a:ln>
                  <a:noFill/>
                </a:ln>
                <a:solidFill>
                  <a:schemeClr val="tx1"/>
                </a:solidFill>
                <a:effectLst/>
                <a:latin typeface="Arial" panose="020B0604020202020204" pitchFamily="34" charset="0"/>
              </a:rPr>
            </a:br>
            <a:r>
              <a:rPr kumimoji="0" lang="lv-LV" altLang="lv-LV" sz="1600" b="0" i="0" u="none" strike="noStrike" cap="none" normalizeH="0" baseline="0" dirty="0">
                <a:ln>
                  <a:noFill/>
                </a:ln>
                <a:solidFill>
                  <a:schemeClr val="tx1"/>
                </a:solidFill>
                <a:effectLst/>
                <a:latin typeface="Arial" panose="020B0604020202020204" pitchFamily="34" charset="0"/>
              </a:rPr>
              <a:t>Sabiedrība joprojām ir piesardzīga attiecībā uz cilvēku ar invaliditāti tiesībām radīt bērnus, īpaši grupām ar intelektuāliem vai psihiskiem traucējumiem, lai gan atbalsts šai iespējai kopš 2014. gada ir pieaudzis.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Atbalsts vienlīdzīgām izglītības iespējām bērniem ar invaliditāti</a:t>
            </a:r>
            <a:br>
              <a:rPr kumimoji="0" lang="lv-LV" altLang="lv-LV" sz="1600" b="0" i="0" u="none" strike="noStrike" cap="none" normalizeH="0" baseline="0" dirty="0">
                <a:ln>
                  <a:noFill/>
                </a:ln>
                <a:solidFill>
                  <a:schemeClr val="tx1"/>
                </a:solidFill>
                <a:effectLst/>
                <a:latin typeface="Arial" panose="020B0604020202020204" pitchFamily="34" charset="0"/>
              </a:rPr>
            </a:br>
            <a:r>
              <a:rPr kumimoji="0" lang="lv-LV" altLang="lv-LV" sz="1600" b="0" i="0" u="none" strike="noStrike" cap="none" normalizeH="0" baseline="0" dirty="0">
                <a:ln>
                  <a:noFill/>
                </a:ln>
                <a:solidFill>
                  <a:schemeClr val="tx1"/>
                </a:solidFill>
                <a:effectLst/>
                <a:latin typeface="Arial" panose="020B0604020202020204" pitchFamily="34" charset="0"/>
              </a:rPr>
              <a:t>Izglītībā lielākā daļa respondentu uzskata, ka bērniem ar invaliditāti būtu jānodrošina vienlīdzīgas iespējas, un iekļaujoša izglītība ir plaši atbalstīta. Tomēr attieksme ir atturīgāka attiecībā uz bērniem ar uzvedības vai intelektuālās attīstības traucējumiem.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Nepieciešamība uzlabot valsts atbalstu būtiskās dzīves jomās</a:t>
            </a:r>
            <a:br>
              <a:rPr kumimoji="0" lang="lv-LV" altLang="lv-LV" sz="1600" b="0" i="0" u="none" strike="noStrike" cap="none" normalizeH="0" baseline="0" dirty="0">
                <a:ln>
                  <a:noFill/>
                </a:ln>
                <a:solidFill>
                  <a:schemeClr val="tx1"/>
                </a:solidFill>
                <a:effectLst/>
                <a:latin typeface="Arial" panose="020B0604020202020204" pitchFamily="34" charset="0"/>
              </a:rPr>
            </a:br>
            <a:r>
              <a:rPr lang="lv-LV" altLang="lv-LV" sz="1600" dirty="0">
                <a:latin typeface="Arial" panose="020B0604020202020204" pitchFamily="34" charset="0"/>
              </a:rPr>
              <a:t>M</a:t>
            </a:r>
            <a:r>
              <a:rPr kumimoji="0" lang="lv-LV" altLang="lv-LV" sz="1600" b="0" i="0" u="none" strike="noStrike" cap="none" normalizeH="0" baseline="0" dirty="0">
                <a:ln>
                  <a:noFill/>
                </a:ln>
                <a:solidFill>
                  <a:schemeClr val="tx1"/>
                </a:solidFill>
                <a:effectLst/>
                <a:latin typeface="Arial" panose="020B0604020202020204" pitchFamily="34" charset="0"/>
              </a:rPr>
              <a:t>edicīnas un rehabilitācijas pakalpojumos, atvieglojumu sistēmā. </a:t>
            </a:r>
          </a:p>
          <a:p>
            <a:pPr eaLnBrk="0" fontAlgn="base" hangingPunct="0">
              <a:spcBef>
                <a:spcPct val="0"/>
              </a:spcBef>
              <a:spcAft>
                <a:spcPct val="0"/>
              </a:spcAft>
            </a:pPr>
            <a:r>
              <a:rPr kumimoji="0" lang="lv-LV" altLang="lv-LV" sz="1600" b="0" i="0" u="none" strike="noStrike" cap="none" normalizeH="0" baseline="0" dirty="0">
                <a:ln>
                  <a:noFill/>
                </a:ln>
                <a:solidFill>
                  <a:schemeClr val="tx1"/>
                </a:solidFill>
                <a:effectLst/>
                <a:latin typeface="Arial" panose="020B0604020202020204" pitchFamily="34" charset="0"/>
              </a:rPr>
              <a:t>Vides un transporta pieejamības jomā situācija ir vērtēta pozitīvāk, taču pastāv arī ievērojamas nepilnības.</a:t>
            </a:r>
            <a:r>
              <a:rPr lang="lv-LV" sz="1600" b="1" dirty="0">
                <a:latin typeface="Arial" panose="020B0604020202020204" pitchFamily="34" charset="0"/>
                <a:cs typeface="Arial" panose="020B0604020202020204" pitchFamily="34" charset="0"/>
              </a:rPr>
              <a:t> </a:t>
            </a:r>
          </a:p>
          <a:p>
            <a:pPr eaLnBrk="0" fontAlgn="base" hangingPunct="0">
              <a:spcBef>
                <a:spcPct val="0"/>
              </a:spcBef>
              <a:spcAft>
                <a:spcPct val="0"/>
              </a:spcAft>
            </a:pPr>
            <a:endParaRPr lang="lv-LV" sz="1600" b="1" dirty="0">
              <a:latin typeface="Arial" panose="020B0604020202020204" pitchFamily="34" charset="0"/>
              <a:cs typeface="Arial" panose="020B0604020202020204" pitchFamily="34" charset="0"/>
            </a:endParaRPr>
          </a:p>
          <a:p>
            <a:pPr eaLnBrk="0" fontAlgn="base" hangingPunct="0">
              <a:spcBef>
                <a:spcPct val="0"/>
              </a:spcBef>
              <a:spcAft>
                <a:spcPct val="0"/>
              </a:spcAft>
            </a:pPr>
            <a:r>
              <a:rPr lang="lv-LV" sz="1600" b="1" dirty="0">
                <a:latin typeface="Arial" panose="020B0604020202020204" pitchFamily="34" charset="0"/>
                <a:cs typeface="Arial" panose="020B0604020202020204" pitchFamily="34" charset="0"/>
              </a:rPr>
              <a:t>Iekļaujoša izglītība un medicīna </a:t>
            </a:r>
            <a:r>
              <a:rPr lang="lv-LV" sz="1600" dirty="0">
                <a:latin typeface="Arial" panose="020B0604020202020204" pitchFamily="34" charset="0"/>
                <a:cs typeface="Arial" panose="020B0604020202020204" pitchFamily="34" charset="0"/>
              </a:rPr>
              <a:t>izceļas kā galvenās jomas, kurās nepieciešams lielāks valsts un pašvaldību atbalsts </a:t>
            </a:r>
            <a:r>
              <a:rPr lang="lv-LV" sz="1600" b="1" dirty="0">
                <a:latin typeface="Arial" panose="020B0604020202020204" pitchFamily="34" charset="0"/>
                <a:cs typeface="Arial" panose="020B0604020202020204" pitchFamily="34" charset="0"/>
              </a:rPr>
              <a:t>bērniem</a:t>
            </a:r>
            <a:r>
              <a:rPr lang="lv-LV" sz="1600" dirty="0">
                <a:latin typeface="Arial" panose="020B0604020202020204" pitchFamily="34" charset="0"/>
                <a:cs typeface="Arial" panose="020B0604020202020204" pitchFamily="34" charset="0"/>
              </a:rPr>
              <a:t> ar invaliditāti</a:t>
            </a:r>
            <a:endParaRPr lang="lv-LV" altLang="lv-LV" sz="16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lv-LV" altLang="lv-LV"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Darba tirgus </a:t>
            </a:r>
            <a:r>
              <a:rPr kumimoji="0" lang="lv-LV" altLang="lv-LV" sz="1600" b="1" i="0" u="none" strike="noStrike" cap="none" normalizeH="0" baseline="0" dirty="0" err="1">
                <a:ln>
                  <a:noFill/>
                </a:ln>
                <a:solidFill>
                  <a:schemeClr val="tx1"/>
                </a:solidFill>
                <a:effectLst/>
                <a:latin typeface="Arial" panose="020B0604020202020204" pitchFamily="34" charset="0"/>
              </a:rPr>
              <a:t>atvērtība</a:t>
            </a:r>
            <a:r>
              <a:rPr kumimoji="0" lang="lv-LV" altLang="lv-LV" sz="1600" b="1" i="0" u="none" strike="noStrike" cap="none" normalizeH="0" baseline="0" dirty="0">
                <a:ln>
                  <a:noFill/>
                </a:ln>
                <a:solidFill>
                  <a:schemeClr val="tx1"/>
                </a:solidFill>
                <a:effectLst/>
                <a:latin typeface="Arial" panose="020B0604020202020204" pitchFamily="34" charset="0"/>
              </a:rPr>
              <a:t> un ekonomiskā iekļaušana</a:t>
            </a:r>
            <a:br>
              <a:rPr kumimoji="0" lang="lv-LV" altLang="lv-LV" sz="1600" b="0" i="0" u="none" strike="noStrike" cap="none" normalizeH="0" baseline="0" dirty="0">
                <a:ln>
                  <a:noFill/>
                </a:ln>
                <a:solidFill>
                  <a:schemeClr val="tx1"/>
                </a:solidFill>
                <a:effectLst/>
                <a:latin typeface="Arial" panose="020B0604020202020204" pitchFamily="34" charset="0"/>
              </a:rPr>
            </a:br>
            <a:r>
              <a:rPr kumimoji="0" lang="lv-LV" altLang="lv-LV" sz="1600" b="0" i="0" u="none" strike="noStrike" cap="none" normalizeH="0" baseline="0" dirty="0">
                <a:ln>
                  <a:noFill/>
                </a:ln>
                <a:solidFill>
                  <a:schemeClr val="tx1"/>
                </a:solidFill>
                <a:effectLst/>
                <a:latin typeface="Arial" panose="020B0604020202020204" pitchFamily="34" charset="0"/>
              </a:rPr>
              <a:t>Lai gan 86% respondentu atbalsta subsidētas darba vietas un nodokļu atvieglojumus, lai veicinātu cilvēku ar invaliditāti nodarbinātību, mazāks atbalsts tika pausts darbavietu kvotām. Pētījums norāda, ka darba devēju attieksme bieži tiek vērtēta kā diskriminējoša, kas neapšaubāmi prasa uzlabojumus.</a:t>
            </a:r>
          </a:p>
          <a:p>
            <a:endParaRPr lang="lv-LV" sz="1600" dirty="0"/>
          </a:p>
        </p:txBody>
      </p:sp>
    </p:spTree>
    <p:extLst>
      <p:ext uri="{BB962C8B-B14F-4D97-AF65-F5344CB8AC3E}">
        <p14:creationId xmlns:p14="http://schemas.microsoft.com/office/powerpoint/2010/main" val="846956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A305B4C-5A98-D18A-1BED-0656E9FC4DC8}"/>
              </a:ext>
            </a:extLst>
          </p:cNvPr>
          <p:cNvSpPr>
            <a:spLocks noGrp="1"/>
          </p:cNvSpPr>
          <p:nvPr>
            <p:ph type="title"/>
          </p:nvPr>
        </p:nvSpPr>
        <p:spPr>
          <a:xfrm>
            <a:off x="2026693" y="1030406"/>
            <a:ext cx="8147713" cy="3081242"/>
          </a:xfrm>
        </p:spPr>
        <p:txBody>
          <a:bodyPr vert="horz" lIns="91440" tIns="45720" rIns="91440" bIns="45720" rtlCol="0" anchor="ctr">
            <a:normAutofit fontScale="90000"/>
          </a:bodyPr>
          <a:lstStyle/>
          <a:p>
            <a:pPr algn="ctr"/>
            <a:br>
              <a:rPr lang="lv-LV" sz="4800" kern="1200" dirty="0">
                <a:solidFill>
                  <a:srgbClr val="FFFFFF"/>
                </a:solidFill>
                <a:latin typeface="+mj-lt"/>
                <a:ea typeface="+mj-ea"/>
                <a:cs typeface="+mj-cs"/>
              </a:rPr>
            </a:br>
            <a:br>
              <a:rPr lang="lv-LV" sz="4800" kern="1200" dirty="0">
                <a:solidFill>
                  <a:srgbClr val="FFFFFF"/>
                </a:solidFill>
                <a:latin typeface="+mj-lt"/>
                <a:ea typeface="+mj-ea"/>
                <a:cs typeface="+mj-cs"/>
              </a:rPr>
            </a:br>
            <a:r>
              <a:rPr lang="lv-LV" sz="4800" kern="1200" dirty="0">
                <a:solidFill>
                  <a:srgbClr val="FFFFFF"/>
                </a:solidFill>
                <a:latin typeface="+mj-lt"/>
                <a:ea typeface="+mj-ea"/>
                <a:cs typeface="+mj-cs"/>
              </a:rPr>
              <a:t>Paldies!</a:t>
            </a:r>
            <a:br>
              <a:rPr lang="lv-LV" sz="4800" kern="1200" dirty="0">
                <a:solidFill>
                  <a:srgbClr val="FFFFFF"/>
                </a:solidFill>
                <a:latin typeface="+mj-lt"/>
                <a:ea typeface="+mj-ea"/>
                <a:cs typeface="+mj-cs"/>
              </a:rPr>
            </a:br>
            <a:br>
              <a:rPr lang="lv-LV" sz="4800" kern="1200" dirty="0">
                <a:solidFill>
                  <a:srgbClr val="FFFFFF"/>
                </a:solidFill>
                <a:latin typeface="+mj-lt"/>
                <a:ea typeface="+mj-ea"/>
                <a:cs typeface="+mj-cs"/>
              </a:rPr>
            </a:br>
            <a:endParaRPr lang="en-US" sz="4800" kern="1200" dirty="0">
              <a:solidFill>
                <a:srgbClr val="FFFFFF"/>
              </a:solidFill>
              <a:latin typeface="+mj-lt"/>
              <a:ea typeface="+mj-ea"/>
              <a:cs typeface="+mj-cs"/>
            </a:endParaRPr>
          </a:p>
        </p:txBody>
      </p:sp>
      <p:sp>
        <p:nvSpPr>
          <p:cNvPr id="3" name="Footer Placeholder 2">
            <a:extLst>
              <a:ext uri="{FF2B5EF4-FFF2-40B4-BE49-F238E27FC236}">
                <a16:creationId xmlns:a16="http://schemas.microsoft.com/office/drawing/2014/main" id="{685369DC-F754-4B6A-FBDD-F9530E5F5D6D}"/>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1A155C1C-9285-E252-1FE6-2F7599AFF6A6}"/>
              </a:ext>
            </a:extLst>
          </p:cNvPr>
          <p:cNvSpPr>
            <a:spLocks noGrp="1"/>
          </p:cNvSpPr>
          <p:nvPr>
            <p:ph type="sldNum" sz="quarter" idx="12"/>
          </p:nvPr>
        </p:nvSpPr>
        <p:spPr/>
        <p:txBody>
          <a:bodyPr/>
          <a:lstStyle/>
          <a:p>
            <a:fld id="{8C88DC42-0A15-4210-B495-54432697651F}" type="slidenum">
              <a:rPr lang="lv-LV" smtClean="0"/>
              <a:t>19</a:t>
            </a:fld>
            <a:endParaRPr lang="lv-LV"/>
          </a:p>
        </p:txBody>
      </p:sp>
    </p:spTree>
    <p:extLst>
      <p:ext uri="{BB962C8B-B14F-4D97-AF65-F5344CB8AC3E}">
        <p14:creationId xmlns:p14="http://schemas.microsoft.com/office/powerpoint/2010/main" val="1437669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91AF36-6BCD-C6AD-4CC4-AA604F1CD37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lv-LV" dirty="0"/>
              <a:t>Aptaujas</a:t>
            </a:r>
          </a:p>
        </p:txBody>
      </p:sp>
      <p:sp>
        <p:nvSpPr>
          <p:cNvPr id="10" name="Rectangle 9">
            <a:extLst>
              <a:ext uri="{FF2B5EF4-FFF2-40B4-BE49-F238E27FC236}">
                <a16:creationId xmlns:a16="http://schemas.microsoft.com/office/drawing/2014/main" id="{664E23E2-7440-4E36-A67B-0F88C5F7E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6949AE-010D-4C18-8AED-7872085AD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7090"/>
            <a:ext cx="5458121" cy="5897880"/>
          </a:xfrm>
          <a:prstGeom prst="rect">
            <a:avLst/>
          </a:prstGeom>
          <a:solidFill>
            <a:srgbClr val="FFFFFF"/>
          </a:solidFill>
          <a:ln w="19050">
            <a:solidFill>
              <a:srgbClr val="125F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AB77E8D-F3AD-9918-346E-81AB41C430A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1180" y="1628368"/>
            <a:ext cx="5129784" cy="3615324"/>
          </a:xfrm>
          <a:prstGeom prst="rect">
            <a:avLst/>
          </a:prstGeom>
        </p:spPr>
      </p:pic>
      <p:sp>
        <p:nvSpPr>
          <p:cNvPr id="14" name="Rectangle 13">
            <a:extLst>
              <a:ext uri="{FF2B5EF4-FFF2-40B4-BE49-F238E27FC236}">
                <a16:creationId xmlns:a16="http://schemas.microsoft.com/office/drawing/2014/main" id="{FE54AADB-50C7-4293-94C0-27361A32B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1" cy="5897880"/>
          </a:xfrm>
          <a:prstGeom prst="rect">
            <a:avLst/>
          </a:prstGeom>
          <a:solidFill>
            <a:srgbClr val="FFFFFF"/>
          </a:solidFill>
          <a:ln w="19050">
            <a:solidFill>
              <a:srgbClr val="125F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7EDF6C1-694B-13A8-664A-0602A44C3F9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21034" y="1625680"/>
            <a:ext cx="5129784" cy="3606640"/>
          </a:xfrm>
          <a:prstGeom prst="rect">
            <a:avLst/>
          </a:prstGeom>
        </p:spPr>
      </p:pic>
      <p:sp>
        <p:nvSpPr>
          <p:cNvPr id="8" name="TextBox 7">
            <a:extLst>
              <a:ext uri="{FF2B5EF4-FFF2-40B4-BE49-F238E27FC236}">
                <a16:creationId xmlns:a16="http://schemas.microsoft.com/office/drawing/2014/main" id="{E19C20AC-AD5A-457E-F5AE-8F6232237A4D}"/>
              </a:ext>
            </a:extLst>
          </p:cNvPr>
          <p:cNvSpPr txBox="1"/>
          <p:nvPr/>
        </p:nvSpPr>
        <p:spPr>
          <a:xfrm>
            <a:off x="2260941" y="5835179"/>
            <a:ext cx="1890261" cy="369332"/>
          </a:xfrm>
          <a:prstGeom prst="rect">
            <a:avLst/>
          </a:prstGeom>
          <a:noFill/>
        </p:spPr>
        <p:txBody>
          <a:bodyPr wrap="none" rtlCol="0">
            <a:spAutoFit/>
          </a:bodyPr>
          <a:lstStyle/>
          <a:p>
            <a:r>
              <a:rPr lang="lv-LV" dirty="0"/>
              <a:t>2014, 2020, 2024</a:t>
            </a:r>
          </a:p>
        </p:txBody>
      </p:sp>
      <p:sp>
        <p:nvSpPr>
          <p:cNvPr id="9" name="TextBox 8">
            <a:extLst>
              <a:ext uri="{FF2B5EF4-FFF2-40B4-BE49-F238E27FC236}">
                <a16:creationId xmlns:a16="http://schemas.microsoft.com/office/drawing/2014/main" id="{EEED15E0-E724-17C8-0D18-1312F1A45610}"/>
              </a:ext>
            </a:extLst>
          </p:cNvPr>
          <p:cNvSpPr txBox="1"/>
          <p:nvPr/>
        </p:nvSpPr>
        <p:spPr>
          <a:xfrm>
            <a:off x="8040798" y="5835179"/>
            <a:ext cx="1890261" cy="369332"/>
          </a:xfrm>
          <a:prstGeom prst="rect">
            <a:avLst/>
          </a:prstGeom>
          <a:noFill/>
        </p:spPr>
        <p:txBody>
          <a:bodyPr wrap="none" rtlCol="0">
            <a:spAutoFit/>
          </a:bodyPr>
          <a:lstStyle/>
          <a:p>
            <a:r>
              <a:rPr lang="lv-LV" dirty="0"/>
              <a:t>2014, 2020, 2024</a:t>
            </a:r>
          </a:p>
        </p:txBody>
      </p:sp>
    </p:spTree>
    <p:extLst>
      <p:ext uri="{BB962C8B-B14F-4D97-AF65-F5344CB8AC3E}">
        <p14:creationId xmlns:p14="http://schemas.microsoft.com/office/powerpoint/2010/main" val="3513112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B77E8D-F3AD-9918-346E-81AB41C430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43607" y="643466"/>
            <a:ext cx="7904786" cy="5571067"/>
          </a:xfrm>
          <a:prstGeom prst="rect">
            <a:avLst/>
          </a:prstGeom>
        </p:spPr>
      </p:pic>
      <p:sp>
        <p:nvSpPr>
          <p:cNvPr id="3" name="Title 2">
            <a:extLst>
              <a:ext uri="{FF2B5EF4-FFF2-40B4-BE49-F238E27FC236}">
                <a16:creationId xmlns:a16="http://schemas.microsoft.com/office/drawing/2014/main" id="{DE0E63F3-0429-AA31-91D8-915BA76234D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lv-LV" dirty="0"/>
              <a:t>Aptauja</a:t>
            </a:r>
          </a:p>
        </p:txBody>
      </p:sp>
    </p:spTree>
    <p:extLst>
      <p:ext uri="{BB962C8B-B14F-4D97-AF65-F5344CB8AC3E}">
        <p14:creationId xmlns:p14="http://schemas.microsoft.com/office/powerpoint/2010/main" val="2467110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aphicFrame>
        <p:nvGraphicFramePr>
          <p:cNvPr id="6" name="Char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313333518"/>
              </p:ext>
            </p:extLst>
          </p:nvPr>
        </p:nvGraphicFramePr>
        <p:xfrm>
          <a:off x="3470192" y="568206"/>
          <a:ext cx="8571217" cy="553386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208911" y="833298"/>
            <a:ext cx="3734400" cy="2880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chemeClr val="bg1"/>
                </a:solidFill>
                <a:effectLst/>
                <a:uLnTx/>
                <a:uFillTx/>
                <a:latin typeface="+mn-lt"/>
                <a:ea typeface="+mn-ea"/>
                <a:cs typeface="+mn-cs"/>
              </a:rPr>
              <a:t>Kā ir mainījusies Jūsu dzīves kvalitāte, salīdzinot ar situāciju pirms pieciem gadiem (2019.gadā)?</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lv-LV" sz="2400" b="0"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lv-LV" sz="2400" b="0"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lv-LV" sz="24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Oval 7">
            <a:extLst>
              <a:ext uri="{FF2B5EF4-FFF2-40B4-BE49-F238E27FC236}">
                <a16:creationId xmlns:a16="http://schemas.microsoft.com/office/drawing/2014/main" id="{A6E963E7-F794-6BB4-3E8A-89637B452C8E}"/>
              </a:ext>
              <a:ext uri="{C183D7F6-B498-43B3-948B-1728B52AA6E4}">
                <adec:decorative xmlns:adec="http://schemas.microsoft.com/office/drawing/2017/decorative" val="1"/>
              </a:ext>
            </a:extLst>
          </p:cNvPr>
          <p:cNvSpPr/>
          <p:nvPr/>
        </p:nvSpPr>
        <p:spPr>
          <a:xfrm>
            <a:off x="8437830" y="2501977"/>
            <a:ext cx="3177766" cy="15630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Speech Bubble: Oval 11">
            <a:extLst>
              <a:ext uri="{FF2B5EF4-FFF2-40B4-BE49-F238E27FC236}">
                <a16:creationId xmlns:a16="http://schemas.microsoft.com/office/drawing/2014/main" id="{F190FED8-241A-A92E-B2AE-35A5FE97FABE}"/>
              </a:ext>
            </a:extLst>
          </p:cNvPr>
          <p:cNvSpPr/>
          <p:nvPr/>
        </p:nvSpPr>
        <p:spPr>
          <a:xfrm>
            <a:off x="7080520" y="341758"/>
            <a:ext cx="3629730" cy="1940279"/>
          </a:xfrm>
          <a:prstGeom prst="wedgeEllipseCallout">
            <a:avLst>
              <a:gd name="adj1" fmla="val 29992"/>
              <a:gd name="adj2" fmla="val 6054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lv-LV"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respondenti vecuma grupā 60+: 52%. </a:t>
            </a:r>
          </a:p>
          <a:p>
            <a:pPr marL="285750" indent="-285750">
              <a:buFont typeface="Arial" panose="020B0604020202020204" pitchFamily="34" charset="0"/>
              <a:buChar char="•"/>
            </a:pPr>
            <a:r>
              <a:rPr lang="lv-LV"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respondenti līdz 40 gadiem — tikai 21%</a:t>
            </a:r>
            <a:endParaRPr lang="lv-LV" dirty="0">
              <a:solidFill>
                <a:schemeClr val="tx1"/>
              </a:solidFill>
            </a:endParaRPr>
          </a:p>
        </p:txBody>
      </p:sp>
      <p:sp>
        <p:nvSpPr>
          <p:cNvPr id="2" name="TextBox 1">
            <a:extLst>
              <a:ext uri="{FF2B5EF4-FFF2-40B4-BE49-F238E27FC236}">
                <a16:creationId xmlns:a16="http://schemas.microsoft.com/office/drawing/2014/main" id="{0EE51A36-182B-1894-7D4A-D3855EDE982B}"/>
              </a:ext>
            </a:extLst>
          </p:cNvPr>
          <p:cNvSpPr txBox="1"/>
          <p:nvPr/>
        </p:nvSpPr>
        <p:spPr>
          <a:xfrm>
            <a:off x="108642" y="4617267"/>
            <a:ext cx="3530852" cy="923330"/>
          </a:xfrm>
          <a:prstGeom prst="rect">
            <a:avLst/>
          </a:prstGeom>
          <a:noFill/>
        </p:spPr>
        <p:txBody>
          <a:bodyPr wrap="square" rtlCol="0">
            <a:spAutoFit/>
          </a:bodyPr>
          <a:lstStyle/>
          <a:p>
            <a:r>
              <a:rPr lang="pt-BR" sz="1800" dirty="0">
                <a:solidFill>
                  <a:schemeClr val="bg1"/>
                </a:solidFill>
              </a:rPr>
              <a:t>Bāze: visi respondenti, 2024, n=304; 2020, n=538; 2014, n=266</a:t>
            </a:r>
            <a:endParaRPr lang="lv-LV" sz="1800" dirty="0">
              <a:solidFill>
                <a:schemeClr val="bg1"/>
              </a:solidFill>
            </a:endParaRPr>
          </a:p>
          <a:p>
            <a:endParaRPr lang="lv-LV" dirty="0"/>
          </a:p>
        </p:txBody>
      </p:sp>
      <p:sp>
        <p:nvSpPr>
          <p:cNvPr id="4" name="TextBox 3">
            <a:extLst>
              <a:ext uri="{FF2B5EF4-FFF2-40B4-BE49-F238E27FC236}">
                <a16:creationId xmlns:a16="http://schemas.microsoft.com/office/drawing/2014/main" id="{D432F685-E07A-E7BA-70E5-75459D1AD384}"/>
              </a:ext>
            </a:extLst>
          </p:cNvPr>
          <p:cNvSpPr txBox="1"/>
          <p:nvPr/>
        </p:nvSpPr>
        <p:spPr>
          <a:xfrm>
            <a:off x="9575247" y="2484158"/>
            <a:ext cx="622286" cy="369332"/>
          </a:xfrm>
          <a:prstGeom prst="rect">
            <a:avLst/>
          </a:prstGeom>
          <a:noFill/>
        </p:spPr>
        <p:txBody>
          <a:bodyPr wrap="none" rtlCol="0">
            <a:spAutoFit/>
          </a:bodyPr>
          <a:lstStyle/>
          <a:p>
            <a:r>
              <a:rPr lang="lv-LV" dirty="0"/>
              <a:t>38%</a:t>
            </a:r>
          </a:p>
        </p:txBody>
      </p:sp>
      <p:sp>
        <p:nvSpPr>
          <p:cNvPr id="7" name="Arrow: Left-Up 6">
            <a:extLst>
              <a:ext uri="{FF2B5EF4-FFF2-40B4-BE49-F238E27FC236}">
                <a16:creationId xmlns:a16="http://schemas.microsoft.com/office/drawing/2014/main" id="{C231FDD2-FA3C-AD37-C145-BDD607F71C53}"/>
              </a:ext>
              <a:ext uri="{C183D7F6-B498-43B3-948B-1728B52AA6E4}">
                <adec:decorative xmlns:adec="http://schemas.microsoft.com/office/drawing/2017/decorative" val="1"/>
              </a:ext>
            </a:extLst>
          </p:cNvPr>
          <p:cNvSpPr/>
          <p:nvPr/>
        </p:nvSpPr>
        <p:spPr>
          <a:xfrm rot="13444929">
            <a:off x="9601207" y="2762761"/>
            <a:ext cx="570367" cy="554893"/>
          </a:xfrm>
          <a:prstGeom prst="leftUpArrow">
            <a:avLst>
              <a:gd name="adj1" fmla="val 13206"/>
              <a:gd name="adj2" fmla="val 24691"/>
              <a:gd name="adj3" fmla="val 37855"/>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9600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4"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BCA1D644-3D1F-AA0A-543A-64D138E9C05F}"/>
              </a:ext>
            </a:extLst>
          </p:cNvPr>
          <p:cNvSpPr>
            <a:spLocks noGrp="1"/>
          </p:cNvSpPr>
          <p:nvPr>
            <p:ph type="title"/>
          </p:nvPr>
        </p:nvSpPr>
        <p:spPr>
          <a:xfrm>
            <a:off x="461273" y="168965"/>
            <a:ext cx="3115265" cy="2396359"/>
          </a:xfrm>
          <a:prstGeom prst="rect">
            <a:avLst/>
          </a:prstGeom>
        </p:spPr>
        <p:txBody>
          <a:bodyPr vert="horz" lIns="91440" tIns="45720" rIns="91440" bIns="45720" rtlCol="0" anchor="b">
            <a:norm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3100" kern="1200" dirty="0" err="1">
                <a:solidFill>
                  <a:srgbClr val="FFFFFF"/>
                </a:solidFill>
                <a:latin typeface="+mj-lt"/>
                <a:ea typeface="+mj-ea"/>
                <a:cs typeface="+mj-cs"/>
              </a:rPr>
              <a:t>Sabiedrības</a:t>
            </a:r>
            <a:r>
              <a:rPr lang="en-US" sz="3100" kern="1200" dirty="0">
                <a:solidFill>
                  <a:srgbClr val="FFFFFF"/>
                </a:solidFill>
                <a:latin typeface="+mj-lt"/>
                <a:ea typeface="+mj-ea"/>
                <a:cs typeface="+mj-cs"/>
              </a:rPr>
              <a:t> </a:t>
            </a:r>
            <a:r>
              <a:rPr lang="en-US" sz="3200" kern="1200" dirty="0" err="1">
                <a:solidFill>
                  <a:srgbClr val="FFFFFF"/>
                </a:solidFill>
                <a:latin typeface="+mj-lt"/>
                <a:ea typeface="+mj-ea"/>
                <a:cs typeface="+mj-cs"/>
              </a:rPr>
              <a:t>attieksme</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pret</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personām</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ar</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invaliditāti</a:t>
            </a:r>
            <a:r>
              <a:rPr lang="en-US" sz="3100" kern="1200" dirty="0">
                <a:solidFill>
                  <a:srgbClr val="FFFFFF"/>
                </a:solidFill>
                <a:latin typeface="+mj-lt"/>
                <a:ea typeface="+mj-ea"/>
                <a:cs typeface="+mj-cs"/>
              </a:rPr>
              <a:t> (%)</a:t>
            </a:r>
            <a:endParaRPr lang="en-US" sz="3100" i="1" kern="1200" dirty="0">
              <a:solidFill>
                <a:srgbClr val="FFFFFF"/>
              </a:solidFill>
              <a:latin typeface="+mj-lt"/>
              <a:ea typeface="+mj-ea"/>
              <a:cs typeface="+mj-cs"/>
            </a:endParaRPr>
          </a:p>
        </p:txBody>
      </p:sp>
      <p:sp>
        <p:nvSpPr>
          <p:cNvPr id="6" name="Text Placeholder 4">
            <a:extLst>
              <a:ext uri="{FF2B5EF4-FFF2-40B4-BE49-F238E27FC236}">
                <a16:creationId xmlns:a16="http://schemas.microsoft.com/office/drawing/2014/main" id="{CDCD9B96-DBE0-2994-A38A-678024B33AF1}"/>
              </a:ext>
            </a:extLst>
          </p:cNvPr>
          <p:cNvSpPr txBox="1">
            <a:spLocks/>
          </p:cNvSpPr>
          <p:nvPr/>
        </p:nvSpPr>
        <p:spPr>
          <a:xfrm>
            <a:off x="199506" y="2907747"/>
            <a:ext cx="3638798" cy="1644951"/>
          </a:xfrm>
          <a:prstGeom prst="rect">
            <a:avLst/>
          </a:prstGeom>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indent="0">
              <a:lnSpc>
                <a:spcPct val="150000"/>
              </a:lnSpc>
              <a:spcBef>
                <a:spcPts val="0"/>
              </a:spcBef>
              <a:spcAft>
                <a:spcPts val="600"/>
              </a:spcAft>
              <a:buNone/>
            </a:pPr>
            <a:r>
              <a:rPr lang="lv-LV" sz="2000" dirty="0">
                <a:solidFill>
                  <a:schemeClr val="bg1"/>
                </a:solidFill>
              </a:rPr>
              <a:t>Kā Jūs kopumā vērtējat Latvijas sabiedrības, dažādu institūciju un iestāžu pārstāvju attieksmi pret cilvēkiem ar invaliditāti? </a:t>
            </a:r>
          </a:p>
        </p:txBody>
      </p:sp>
      <p:graphicFrame>
        <p:nvGraphicFramePr>
          <p:cNvPr id="4" name="Chart 3">
            <a:extLst>
              <a:ext uri="{FF2B5EF4-FFF2-40B4-BE49-F238E27FC236}">
                <a16:creationId xmlns:a16="http://schemas.microsoft.com/office/drawing/2014/main" id="{6FF90B78-377F-A967-7780-B1EA1A3E8875}"/>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798419996"/>
              </p:ext>
            </p:extLst>
          </p:nvPr>
        </p:nvGraphicFramePr>
        <p:xfrm>
          <a:off x="1390207" y="-421230"/>
          <a:ext cx="11032436" cy="6960853"/>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extLst>
              <a:ext uri="{FF2B5EF4-FFF2-40B4-BE49-F238E27FC236}">
                <a16:creationId xmlns:a16="http://schemas.microsoft.com/office/drawing/2014/main" id="{739D4B22-0070-AD96-0093-6A54C5AC86BF}"/>
              </a:ext>
              <a:ext uri="{C183D7F6-B498-43B3-948B-1728B52AA6E4}">
                <adec:decorative xmlns:adec="http://schemas.microsoft.com/office/drawing/2017/decorative" val="1"/>
              </a:ext>
            </a:extLst>
          </p:cNvPr>
          <p:cNvSpPr/>
          <p:nvPr/>
        </p:nvSpPr>
        <p:spPr>
          <a:xfrm>
            <a:off x="5593191" y="333663"/>
            <a:ext cx="1313234" cy="54892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al 7">
            <a:extLst>
              <a:ext uri="{FF2B5EF4-FFF2-40B4-BE49-F238E27FC236}">
                <a16:creationId xmlns:a16="http://schemas.microsoft.com/office/drawing/2014/main" id="{AC57885E-138E-9B6C-8B66-D98177B0E2F9}"/>
              </a:ext>
              <a:ext uri="{C183D7F6-B498-43B3-948B-1728B52AA6E4}">
                <adec:decorative xmlns:adec="http://schemas.microsoft.com/office/drawing/2017/decorative" val="1"/>
              </a:ext>
            </a:extLst>
          </p:cNvPr>
          <p:cNvSpPr/>
          <p:nvPr/>
        </p:nvSpPr>
        <p:spPr>
          <a:xfrm>
            <a:off x="4615346" y="1367144"/>
            <a:ext cx="1943617" cy="54892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Oval 8">
            <a:extLst>
              <a:ext uri="{FF2B5EF4-FFF2-40B4-BE49-F238E27FC236}">
                <a16:creationId xmlns:a16="http://schemas.microsoft.com/office/drawing/2014/main" id="{B730C3AD-9E66-284D-6E3C-C72F7A8C7C4E}"/>
              </a:ext>
              <a:ext uri="{C183D7F6-B498-43B3-948B-1728B52AA6E4}">
                <adec:decorative xmlns:adec="http://schemas.microsoft.com/office/drawing/2017/decorative" val="1"/>
              </a:ext>
            </a:extLst>
          </p:cNvPr>
          <p:cNvSpPr/>
          <p:nvPr/>
        </p:nvSpPr>
        <p:spPr>
          <a:xfrm>
            <a:off x="5587155" y="2337301"/>
            <a:ext cx="1313234" cy="54892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extBox 14">
            <a:extLst>
              <a:ext uri="{FF2B5EF4-FFF2-40B4-BE49-F238E27FC236}">
                <a16:creationId xmlns:a16="http://schemas.microsoft.com/office/drawing/2014/main" id="{623603FE-C34B-7F96-E003-31C4F8F2CE0E}"/>
              </a:ext>
            </a:extLst>
          </p:cNvPr>
          <p:cNvSpPr txBox="1"/>
          <p:nvPr/>
        </p:nvSpPr>
        <p:spPr>
          <a:xfrm>
            <a:off x="280657" y="5531667"/>
            <a:ext cx="3557647" cy="923330"/>
          </a:xfrm>
          <a:prstGeom prst="rect">
            <a:avLst/>
          </a:prstGeom>
          <a:noFill/>
        </p:spPr>
        <p:txBody>
          <a:bodyPr wrap="square" rtlCol="0">
            <a:spAutoFit/>
          </a:bodyPr>
          <a:lstStyle/>
          <a:p>
            <a:r>
              <a:rPr lang="pt-BR" sz="1800" dirty="0">
                <a:solidFill>
                  <a:schemeClr val="bg1"/>
                </a:solidFill>
              </a:rPr>
              <a:t>Bāze: visi respondenti: 2024, n=304; 2020, n=538; 2014, n=266</a:t>
            </a:r>
            <a:endParaRPr lang="lv-LV" sz="1800" dirty="0">
              <a:solidFill>
                <a:schemeClr val="bg1"/>
              </a:solidFill>
            </a:endParaRPr>
          </a:p>
          <a:p>
            <a:endParaRPr lang="lv-LV" dirty="0"/>
          </a:p>
        </p:txBody>
      </p:sp>
      <p:sp>
        <p:nvSpPr>
          <p:cNvPr id="17" name="Oval 16">
            <a:extLst>
              <a:ext uri="{FF2B5EF4-FFF2-40B4-BE49-F238E27FC236}">
                <a16:creationId xmlns:a16="http://schemas.microsoft.com/office/drawing/2014/main" id="{DDA7CBEB-CFDB-A69B-255E-F8EED2C814A4}"/>
              </a:ext>
              <a:ext uri="{C183D7F6-B498-43B3-948B-1728B52AA6E4}">
                <adec:decorative xmlns:adec="http://schemas.microsoft.com/office/drawing/2017/decorative" val="1"/>
              </a:ext>
            </a:extLst>
          </p:cNvPr>
          <p:cNvSpPr/>
          <p:nvPr/>
        </p:nvSpPr>
        <p:spPr>
          <a:xfrm>
            <a:off x="10801793" y="1641607"/>
            <a:ext cx="1313234" cy="54892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Slide Number Placeholder 25">
            <a:extLst>
              <a:ext uri="{FF2B5EF4-FFF2-40B4-BE49-F238E27FC236}">
                <a16:creationId xmlns:a16="http://schemas.microsoft.com/office/drawing/2014/main" id="{60576ADC-2E03-7C5B-AF22-ED37CDA85FB5}"/>
              </a:ext>
            </a:extLst>
          </p:cNvPr>
          <p:cNvSpPr>
            <a:spLocks noGrp="1"/>
          </p:cNvSpPr>
          <p:nvPr>
            <p:ph type="sldNum" sz="quarter" idx="12"/>
          </p:nvPr>
        </p:nvSpPr>
        <p:spPr/>
        <p:txBody>
          <a:bodyPr/>
          <a:lstStyle/>
          <a:p>
            <a:fld id="{8C88DC42-0A15-4210-B495-54432697651F}" type="slidenum">
              <a:rPr lang="lv-LV" smtClean="0"/>
              <a:t>5</a:t>
            </a:fld>
            <a:endParaRPr lang="lv-LV"/>
          </a:p>
        </p:txBody>
      </p:sp>
    </p:spTree>
    <p:extLst>
      <p:ext uri="{BB962C8B-B14F-4D97-AF65-F5344CB8AC3E}">
        <p14:creationId xmlns:p14="http://schemas.microsoft.com/office/powerpoint/2010/main" val="426330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120799" y="203482"/>
            <a:ext cx="3720293" cy="2417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000" b="0" i="0" u="none" strike="noStrike" kern="1200" cap="none" spc="0" normalizeH="0" baseline="0" noProof="0" dirty="0">
                <a:ln>
                  <a:noFill/>
                </a:ln>
                <a:solidFill>
                  <a:schemeClr val="bg1"/>
                </a:solidFill>
                <a:effectLst/>
                <a:uLnTx/>
                <a:uFillTx/>
                <a:latin typeface="+mn-lt"/>
                <a:ea typeface="+mn-ea"/>
                <a:cs typeface="+mn-cs"/>
              </a:rPr>
              <a:t>Lūdzu, novērtējiet, kā ir mainījusies Jūsu/ Jūsu pārstāvētās personas situācija šajās </a:t>
            </a:r>
            <a:r>
              <a:rPr kumimoji="0" lang="lv-LV" sz="2400" b="1" i="0" u="sng" strike="noStrike" kern="1200" cap="none" spc="0" normalizeH="0" baseline="0" noProof="0" dirty="0">
                <a:ln>
                  <a:noFill/>
                </a:ln>
                <a:solidFill>
                  <a:schemeClr val="bg1"/>
                </a:solidFill>
                <a:effectLst/>
                <a:uLnTx/>
                <a:uFillTx/>
                <a:latin typeface="+mn-lt"/>
                <a:ea typeface="+mn-ea"/>
                <a:cs typeface="+mn-cs"/>
              </a:rPr>
              <a:t>veselības un sociālo pakalpojumu jomās</a:t>
            </a:r>
            <a:r>
              <a:rPr kumimoji="0" lang="lv-LV" sz="2000" b="0" i="0" u="none" strike="noStrike" kern="1200" cap="none" spc="0" normalizeH="0" baseline="0" noProof="0" dirty="0">
                <a:ln>
                  <a:noFill/>
                </a:ln>
                <a:solidFill>
                  <a:schemeClr val="bg1"/>
                </a:solidFill>
                <a:effectLst/>
                <a:uLnTx/>
                <a:uFillTx/>
                <a:latin typeface="+mn-lt"/>
                <a:ea typeface="+mn-ea"/>
                <a:cs typeface="+mn-cs"/>
              </a:rPr>
              <a:t>, salīdzinot ar to, kāda tā bija pirms pieciem gadiem (2019.gadā)? </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lv-LV" sz="2000" b="0"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2" name="Chart 1">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705310530"/>
              </p:ext>
            </p:extLst>
          </p:nvPr>
        </p:nvGraphicFramePr>
        <p:xfrm>
          <a:off x="3251046" y="478712"/>
          <a:ext cx="8483751" cy="6378860"/>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a:extLst>
              <a:ext uri="{FF2B5EF4-FFF2-40B4-BE49-F238E27FC236}">
                <a16:creationId xmlns:a16="http://schemas.microsoft.com/office/drawing/2014/main" id="{5719F0B3-012A-4BFD-95EE-45B293754234}"/>
              </a:ext>
              <a:ext uri="{C183D7F6-B498-43B3-948B-1728B52AA6E4}">
                <adec:decorative xmlns:adec="http://schemas.microsoft.com/office/drawing/2017/decorative" val="1"/>
              </a:ext>
            </a:extLst>
          </p:cNvPr>
          <p:cNvSpPr/>
          <p:nvPr/>
        </p:nvSpPr>
        <p:spPr>
          <a:xfrm>
            <a:off x="4702618" y="712209"/>
            <a:ext cx="2766491" cy="69991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5" name="Oval 4">
            <a:extLst>
              <a:ext uri="{FF2B5EF4-FFF2-40B4-BE49-F238E27FC236}">
                <a16:creationId xmlns:a16="http://schemas.microsoft.com/office/drawing/2014/main" id="{0C3A0400-CB04-3455-4BD3-DC67522810CD}"/>
              </a:ext>
              <a:ext uri="{C183D7F6-B498-43B3-948B-1728B52AA6E4}">
                <adec:decorative xmlns:adec="http://schemas.microsoft.com/office/drawing/2017/decorative" val="1"/>
              </a:ext>
            </a:extLst>
          </p:cNvPr>
          <p:cNvSpPr/>
          <p:nvPr/>
        </p:nvSpPr>
        <p:spPr>
          <a:xfrm>
            <a:off x="4143840" y="1880049"/>
            <a:ext cx="3325269" cy="69991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7" name="Oval 6">
            <a:extLst>
              <a:ext uri="{FF2B5EF4-FFF2-40B4-BE49-F238E27FC236}">
                <a16:creationId xmlns:a16="http://schemas.microsoft.com/office/drawing/2014/main" id="{3CF682AE-A189-E584-FB3D-958335D7523D}"/>
              </a:ext>
              <a:ext uri="{C183D7F6-B498-43B3-948B-1728B52AA6E4}">
                <adec:decorative xmlns:adec="http://schemas.microsoft.com/office/drawing/2017/decorative" val="1"/>
              </a:ext>
            </a:extLst>
          </p:cNvPr>
          <p:cNvSpPr/>
          <p:nvPr/>
        </p:nvSpPr>
        <p:spPr>
          <a:xfrm>
            <a:off x="5581832" y="3071928"/>
            <a:ext cx="1887277" cy="69991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8" name="Oval 7">
            <a:extLst>
              <a:ext uri="{FF2B5EF4-FFF2-40B4-BE49-F238E27FC236}">
                <a16:creationId xmlns:a16="http://schemas.microsoft.com/office/drawing/2014/main" id="{81E9E864-60FB-1B64-F34E-B1C48B75029D}"/>
              </a:ext>
              <a:ext uri="{C183D7F6-B498-43B3-948B-1728B52AA6E4}">
                <adec:decorative xmlns:adec="http://schemas.microsoft.com/office/drawing/2017/decorative" val="1"/>
              </a:ext>
            </a:extLst>
          </p:cNvPr>
          <p:cNvSpPr/>
          <p:nvPr/>
        </p:nvSpPr>
        <p:spPr>
          <a:xfrm>
            <a:off x="9361085" y="4455599"/>
            <a:ext cx="1887277" cy="69991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9" name="Oval 8">
            <a:extLst>
              <a:ext uri="{FF2B5EF4-FFF2-40B4-BE49-F238E27FC236}">
                <a16:creationId xmlns:a16="http://schemas.microsoft.com/office/drawing/2014/main" id="{458E3C63-2565-872E-DCEE-222B27840531}"/>
              </a:ext>
              <a:ext uri="{C183D7F6-B498-43B3-948B-1728B52AA6E4}">
                <adec:decorative xmlns:adec="http://schemas.microsoft.com/office/drawing/2017/decorative" val="1"/>
              </a:ext>
            </a:extLst>
          </p:cNvPr>
          <p:cNvSpPr/>
          <p:nvPr/>
        </p:nvSpPr>
        <p:spPr>
          <a:xfrm>
            <a:off x="9361085" y="5634222"/>
            <a:ext cx="1887277" cy="69991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pic>
        <p:nvPicPr>
          <p:cNvPr id="11" name="Picture 10">
            <a:extLst>
              <a:ext uri="{FF2B5EF4-FFF2-40B4-BE49-F238E27FC236}">
                <a16:creationId xmlns:a16="http://schemas.microsoft.com/office/drawing/2014/main" id="{599DEEDD-D4BC-90CF-5029-068D05A9462B}"/>
              </a:ext>
              <a:ext uri="{C183D7F6-B498-43B3-948B-1728B52AA6E4}">
                <adec:decorative xmlns:adec="http://schemas.microsoft.com/office/drawing/2017/decorative" val="1"/>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179948" y="4837131"/>
            <a:ext cx="2087257" cy="2351322"/>
          </a:xfrm>
          <a:prstGeom prst="rect">
            <a:avLst/>
          </a:prstGeom>
        </p:spPr>
      </p:pic>
      <p:sp>
        <p:nvSpPr>
          <p:cNvPr id="12" name="TextBox 11">
            <a:extLst>
              <a:ext uri="{FF2B5EF4-FFF2-40B4-BE49-F238E27FC236}">
                <a16:creationId xmlns:a16="http://schemas.microsoft.com/office/drawing/2014/main" id="{3B733DA5-73EE-0B96-AAA5-A2E4D074656A}"/>
              </a:ext>
            </a:extLst>
          </p:cNvPr>
          <p:cNvSpPr txBox="1"/>
          <p:nvPr/>
        </p:nvSpPr>
        <p:spPr>
          <a:xfrm>
            <a:off x="120799" y="4291159"/>
            <a:ext cx="3634648" cy="923330"/>
          </a:xfrm>
          <a:prstGeom prst="rect">
            <a:avLst/>
          </a:prstGeom>
          <a:noFill/>
        </p:spPr>
        <p:txBody>
          <a:bodyPr wrap="square" rtlCol="0">
            <a:spAutoFit/>
          </a:bodyPr>
          <a:lstStyle/>
          <a:p>
            <a:r>
              <a:rPr lang="lv-LV" sz="1800" dirty="0">
                <a:solidFill>
                  <a:schemeClr val="bg1"/>
                </a:solidFill>
              </a:rPr>
              <a:t>Bāze: visi respondenti, 2024, n=304; 2020, n=538; 2014, n=266</a:t>
            </a:r>
          </a:p>
          <a:p>
            <a:endParaRPr lang="lv-LV" dirty="0"/>
          </a:p>
        </p:txBody>
      </p:sp>
      <p:sp>
        <p:nvSpPr>
          <p:cNvPr id="14" name="Slide Number Placeholder 13">
            <a:extLst>
              <a:ext uri="{FF2B5EF4-FFF2-40B4-BE49-F238E27FC236}">
                <a16:creationId xmlns:a16="http://schemas.microsoft.com/office/drawing/2014/main" id="{F8946F8F-9ADD-15C7-62C9-1BB978F1106C}"/>
              </a:ext>
            </a:extLst>
          </p:cNvPr>
          <p:cNvSpPr>
            <a:spLocks noGrp="1"/>
          </p:cNvSpPr>
          <p:nvPr>
            <p:ph type="sldNum" sz="quarter" idx="12"/>
          </p:nvPr>
        </p:nvSpPr>
        <p:spPr/>
        <p:txBody>
          <a:bodyPr/>
          <a:lstStyle/>
          <a:p>
            <a:fld id="{8C88DC42-0A15-4210-B495-54432697651F}" type="slidenum">
              <a:rPr lang="lv-LV" smtClean="0"/>
              <a:t>6</a:t>
            </a:fld>
            <a:endParaRPr lang="lv-LV"/>
          </a:p>
        </p:txBody>
      </p:sp>
    </p:spTree>
    <p:extLst>
      <p:ext uri="{BB962C8B-B14F-4D97-AF65-F5344CB8AC3E}">
        <p14:creationId xmlns:p14="http://schemas.microsoft.com/office/powerpoint/2010/main" val="2038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208911" y="191273"/>
            <a:ext cx="3734400" cy="2880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000" b="0" i="0" u="none" strike="noStrike" kern="1200" cap="none" spc="0" normalizeH="0" baseline="0" noProof="0" dirty="0">
                <a:ln>
                  <a:noFill/>
                </a:ln>
                <a:solidFill>
                  <a:schemeClr val="bg1"/>
                </a:solidFill>
                <a:effectLst/>
                <a:uLnTx/>
                <a:uFillTx/>
                <a:latin typeface="+mn-lt"/>
                <a:ea typeface="+mn-ea"/>
                <a:cs typeface="+mn-cs"/>
              </a:rPr>
              <a:t>Lūdzu, novērtējiet, kā ir mainījusies Jūsu/ Jūsu pārstāvētās personas situācija šajās </a:t>
            </a:r>
            <a:r>
              <a:rPr kumimoji="0" lang="lv-LV" sz="2400" b="1" i="0" u="sng" strike="noStrike" kern="1200" cap="none" spc="0" normalizeH="0" baseline="0" noProof="0" dirty="0">
                <a:ln>
                  <a:noFill/>
                </a:ln>
                <a:solidFill>
                  <a:schemeClr val="bg1"/>
                </a:solidFill>
                <a:effectLst/>
                <a:uLnTx/>
                <a:uFillTx/>
                <a:latin typeface="+mn-lt"/>
                <a:ea typeface="+mn-ea"/>
                <a:cs typeface="+mn-cs"/>
              </a:rPr>
              <a:t>sabiedrības dzīves jomās</a:t>
            </a:r>
            <a:r>
              <a:rPr kumimoji="0" lang="lv-LV" sz="2000" b="0" i="0" u="none" strike="noStrike" kern="1200" cap="none" spc="0" normalizeH="0" baseline="0" noProof="0" dirty="0">
                <a:ln>
                  <a:noFill/>
                </a:ln>
                <a:solidFill>
                  <a:schemeClr val="bg1"/>
                </a:solidFill>
                <a:effectLst/>
                <a:uLnTx/>
                <a:uFillTx/>
                <a:latin typeface="+mn-lt"/>
                <a:ea typeface="+mn-ea"/>
                <a:cs typeface="+mn-cs"/>
              </a:rPr>
              <a:t>, salīdzinot ar to, kāda tā bija pirms pieciem gadiem (2019.gadā)? </a:t>
            </a:r>
          </a:p>
        </p:txBody>
      </p:sp>
      <p:graphicFrame>
        <p:nvGraphicFramePr>
          <p:cNvPr id="8" name="Content Placeholder 7">
            <a:extLst>
              <a:ext uri="{FF2B5EF4-FFF2-40B4-BE49-F238E27FC236}">
                <a16:creationId xmlns:a16="http://schemas.microsoft.com/office/drawing/2014/main" id="{707AD9AA-4402-6047-3157-C106556746E3}"/>
              </a:ext>
              <a:ext uri="{C183D7F6-B498-43B3-948B-1728B52AA6E4}">
                <adec:decorative xmlns:adec="http://schemas.microsoft.com/office/drawing/2017/decorative" val="1"/>
              </a:ext>
            </a:extLst>
          </p:cNvPr>
          <p:cNvGraphicFramePr>
            <a:graphicFrameLocks noGrp="1" noChangeAspect="1"/>
          </p:cNvGraphicFramePr>
          <p:nvPr>
            <p:ph idx="1"/>
            <p:extLst>
              <p:ext uri="{D42A27DB-BD31-4B8C-83A1-F6EECF244321}">
                <p14:modId xmlns:p14="http://schemas.microsoft.com/office/powerpoint/2010/main" val="1003990312"/>
              </p:ext>
            </p:extLst>
          </p:nvPr>
        </p:nvGraphicFramePr>
        <p:xfrm>
          <a:off x="3964568" y="478712"/>
          <a:ext cx="8110880" cy="6397535"/>
        </p:xfrm>
        <a:graphic>
          <a:graphicData uri="http://schemas.openxmlformats.org/drawingml/2006/chart">
            <c:chart xmlns:c="http://schemas.openxmlformats.org/drawingml/2006/chart" xmlns:r="http://schemas.openxmlformats.org/officeDocument/2006/relationships" r:id="rId3"/>
          </a:graphicData>
        </a:graphic>
      </p:graphicFrame>
      <p:sp>
        <p:nvSpPr>
          <p:cNvPr id="9" name="Oval 8">
            <a:extLst>
              <a:ext uri="{FF2B5EF4-FFF2-40B4-BE49-F238E27FC236}">
                <a16:creationId xmlns:a16="http://schemas.microsoft.com/office/drawing/2014/main" id="{B5309364-B84E-9ADD-1E22-5AE4F64C72B7}"/>
              </a:ext>
              <a:ext uri="{C183D7F6-B498-43B3-948B-1728B52AA6E4}">
                <adec:decorative xmlns:adec="http://schemas.microsoft.com/office/drawing/2017/decorative" val="1"/>
              </a:ext>
            </a:extLst>
          </p:cNvPr>
          <p:cNvSpPr/>
          <p:nvPr/>
        </p:nvSpPr>
        <p:spPr>
          <a:xfrm>
            <a:off x="3943311" y="698411"/>
            <a:ext cx="3486108" cy="69991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10" name="Oval 9">
            <a:extLst>
              <a:ext uri="{FF2B5EF4-FFF2-40B4-BE49-F238E27FC236}">
                <a16:creationId xmlns:a16="http://schemas.microsoft.com/office/drawing/2014/main" id="{2EE9B36A-8312-4181-662B-FA76E47B7950}"/>
              </a:ext>
              <a:ext uri="{C183D7F6-B498-43B3-948B-1728B52AA6E4}">
                <adec:decorative xmlns:adec="http://schemas.microsoft.com/office/drawing/2017/decorative" val="1"/>
              </a:ext>
            </a:extLst>
          </p:cNvPr>
          <p:cNvSpPr/>
          <p:nvPr/>
        </p:nvSpPr>
        <p:spPr>
          <a:xfrm>
            <a:off x="4629193" y="1876605"/>
            <a:ext cx="3486108" cy="69991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11" name="Oval 10">
            <a:extLst>
              <a:ext uri="{FF2B5EF4-FFF2-40B4-BE49-F238E27FC236}">
                <a16:creationId xmlns:a16="http://schemas.microsoft.com/office/drawing/2014/main" id="{66BECAB2-9EEB-274F-7581-C4B3077DFEA9}"/>
              </a:ext>
              <a:ext uri="{C183D7F6-B498-43B3-948B-1728B52AA6E4}">
                <adec:decorative xmlns:adec="http://schemas.microsoft.com/office/drawing/2017/decorative" val="1"/>
              </a:ext>
            </a:extLst>
          </p:cNvPr>
          <p:cNvSpPr/>
          <p:nvPr/>
        </p:nvSpPr>
        <p:spPr>
          <a:xfrm>
            <a:off x="4495807" y="3141553"/>
            <a:ext cx="3486108" cy="8332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pic>
        <p:nvPicPr>
          <p:cNvPr id="12" name="Content Placeholder 2">
            <a:extLst>
              <a:ext uri="{FF2B5EF4-FFF2-40B4-BE49-F238E27FC236}">
                <a16:creationId xmlns:a16="http://schemas.microsoft.com/office/drawing/2014/main" id="{E82C74C0-2BC8-F1FA-BC40-6062FBEEE95D}"/>
              </a:ext>
              <a:ext uri="{C183D7F6-B498-43B3-948B-1728B52AA6E4}">
                <adec:decorative xmlns:adec="http://schemas.microsoft.com/office/drawing/2017/decorative" val="1"/>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221148" y="5286123"/>
            <a:ext cx="1743420" cy="1743420"/>
          </a:xfrm>
          <a:prstGeom prst="rect">
            <a:avLst/>
          </a:prstGeom>
        </p:spPr>
      </p:pic>
      <p:sp>
        <p:nvSpPr>
          <p:cNvPr id="13" name="TextBox 12">
            <a:extLst>
              <a:ext uri="{FF2B5EF4-FFF2-40B4-BE49-F238E27FC236}">
                <a16:creationId xmlns:a16="http://schemas.microsoft.com/office/drawing/2014/main" id="{7AFF0A3E-97F5-1373-012A-1F0D78F96416}"/>
              </a:ext>
            </a:extLst>
          </p:cNvPr>
          <p:cNvSpPr txBox="1"/>
          <p:nvPr/>
        </p:nvSpPr>
        <p:spPr>
          <a:xfrm>
            <a:off x="457204" y="4291343"/>
            <a:ext cx="3022012" cy="923330"/>
          </a:xfrm>
          <a:prstGeom prst="rect">
            <a:avLst/>
          </a:prstGeom>
          <a:noFill/>
        </p:spPr>
        <p:txBody>
          <a:bodyPr wrap="square" rtlCol="0">
            <a:spAutoFit/>
          </a:bodyPr>
          <a:lstStyle/>
          <a:p>
            <a:r>
              <a:rPr lang="pt-BR" sz="1800" dirty="0">
                <a:solidFill>
                  <a:schemeClr val="bg1"/>
                </a:solidFill>
              </a:rPr>
              <a:t>Bāze: visi respondenti, 2024, n=304; 2020, n=538; 2014, n=266</a:t>
            </a:r>
            <a:endParaRPr lang="lv-LV" dirty="0"/>
          </a:p>
        </p:txBody>
      </p:sp>
      <p:sp>
        <p:nvSpPr>
          <p:cNvPr id="14" name="Footer Placeholder 13">
            <a:extLst>
              <a:ext uri="{FF2B5EF4-FFF2-40B4-BE49-F238E27FC236}">
                <a16:creationId xmlns:a16="http://schemas.microsoft.com/office/drawing/2014/main" id="{C494DC74-36D2-E973-B6F0-BFDF753427B1}"/>
              </a:ext>
            </a:extLst>
          </p:cNvPr>
          <p:cNvSpPr>
            <a:spLocks noGrp="1"/>
          </p:cNvSpPr>
          <p:nvPr>
            <p:ph type="ftr" sz="quarter" idx="11"/>
          </p:nvPr>
        </p:nvSpPr>
        <p:spPr/>
        <p:txBody>
          <a:bodyPr/>
          <a:lstStyle/>
          <a:p>
            <a:endParaRPr lang="lv-LV" dirty="0"/>
          </a:p>
        </p:txBody>
      </p:sp>
      <p:sp>
        <p:nvSpPr>
          <p:cNvPr id="15" name="Slide Number Placeholder 14">
            <a:extLst>
              <a:ext uri="{FF2B5EF4-FFF2-40B4-BE49-F238E27FC236}">
                <a16:creationId xmlns:a16="http://schemas.microsoft.com/office/drawing/2014/main" id="{391C1B04-3D5E-B5C6-038B-849C3439B39C}"/>
              </a:ext>
            </a:extLst>
          </p:cNvPr>
          <p:cNvSpPr>
            <a:spLocks noGrp="1"/>
          </p:cNvSpPr>
          <p:nvPr>
            <p:ph type="sldNum" sz="quarter" idx="12"/>
          </p:nvPr>
        </p:nvSpPr>
        <p:spPr/>
        <p:txBody>
          <a:bodyPr/>
          <a:lstStyle/>
          <a:p>
            <a:fld id="{8C88DC42-0A15-4210-B495-54432697651F}" type="slidenum">
              <a:rPr lang="lv-LV" smtClean="0"/>
              <a:t>7</a:t>
            </a:fld>
            <a:endParaRPr lang="lv-LV"/>
          </a:p>
        </p:txBody>
      </p:sp>
    </p:spTree>
    <p:extLst>
      <p:ext uri="{BB962C8B-B14F-4D97-AF65-F5344CB8AC3E}">
        <p14:creationId xmlns:p14="http://schemas.microsoft.com/office/powerpoint/2010/main" val="265607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4">
            <a:extLst>
              <a:ext uri="{FF2B5EF4-FFF2-40B4-BE49-F238E27FC236}">
                <a16:creationId xmlns:a16="http://schemas.microsoft.com/office/drawing/2014/main" id="{8B11957C-933C-E084-06DB-FD4597FD9AAC}"/>
              </a:ext>
            </a:extLst>
          </p:cNvPr>
          <p:cNvSpPr txBox="1">
            <a:spLocks noGrp="1"/>
          </p:cNvSpPr>
          <p:nvPr>
            <p:ph type="title" idx="4294967295"/>
          </p:nvPr>
        </p:nvSpPr>
        <p:spPr>
          <a:xfrm>
            <a:off x="208911" y="191273"/>
            <a:ext cx="3734400" cy="2880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lv-LV" sz="2000" b="0" i="0" u="none" strike="noStrike" kern="1200" cap="none" spc="0" normalizeH="0" baseline="0" noProof="0" dirty="0">
                <a:ln>
                  <a:noFill/>
                </a:ln>
                <a:solidFill>
                  <a:schemeClr val="bg1"/>
                </a:solidFill>
                <a:effectLst/>
                <a:uLnTx/>
                <a:uFillTx/>
                <a:latin typeface="+mn-lt"/>
                <a:ea typeface="+mn-ea"/>
                <a:cs typeface="+mn-cs"/>
              </a:rPr>
              <a:t>Lūdzu, novērtējiet, kā ir mainījusies Jūsu/ Jūsu pārstāvētās personas situācija šajās </a:t>
            </a:r>
            <a:r>
              <a:rPr kumimoji="0" lang="lv-LV" sz="2400" b="1" i="0" u="sng" strike="noStrike" kern="1200" cap="none" spc="0" normalizeH="0" baseline="0" noProof="0" dirty="0">
                <a:ln>
                  <a:noFill/>
                </a:ln>
                <a:solidFill>
                  <a:schemeClr val="bg1"/>
                </a:solidFill>
                <a:effectLst/>
                <a:uLnTx/>
                <a:uFillTx/>
                <a:latin typeface="+mn-lt"/>
                <a:ea typeface="+mn-ea"/>
                <a:cs typeface="+mn-cs"/>
              </a:rPr>
              <a:t>vides pieejamības jomās</a:t>
            </a:r>
            <a:r>
              <a:rPr kumimoji="0" lang="lv-LV" sz="2000" b="0" i="0" u="none" strike="noStrike" kern="1200" cap="none" spc="0" normalizeH="0" baseline="0" noProof="0" dirty="0">
                <a:ln>
                  <a:noFill/>
                </a:ln>
                <a:solidFill>
                  <a:schemeClr val="bg1"/>
                </a:solidFill>
                <a:effectLst/>
                <a:uLnTx/>
                <a:uFillTx/>
                <a:latin typeface="+mn-lt"/>
                <a:ea typeface="+mn-ea"/>
                <a:cs typeface="+mn-cs"/>
              </a:rPr>
              <a:t>, salīdzinot ar to, kāda tā bija pirms pieciem gadiem (2019.gadā)? </a:t>
            </a:r>
          </a:p>
        </p:txBody>
      </p:sp>
      <p:graphicFrame>
        <p:nvGraphicFramePr>
          <p:cNvPr id="2" name="Chart 1">
            <a:extLst>
              <a:ext uri="{FF2B5EF4-FFF2-40B4-BE49-F238E27FC236}">
                <a16:creationId xmlns:a16="http://schemas.microsoft.com/office/drawing/2014/main" id="{EE52D516-0DE8-CA38-A552-7DDC718188B0}"/>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047563523"/>
              </p:ext>
            </p:extLst>
          </p:nvPr>
        </p:nvGraphicFramePr>
        <p:xfrm>
          <a:off x="1232853" y="191273"/>
          <a:ext cx="10810461" cy="6666299"/>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a:extLst>
              <a:ext uri="{FF2B5EF4-FFF2-40B4-BE49-F238E27FC236}">
                <a16:creationId xmlns:a16="http://schemas.microsoft.com/office/drawing/2014/main" id="{7517C5BF-B6EB-6D26-B874-4D028BC3D355}"/>
              </a:ext>
              <a:ext uri="{C183D7F6-B498-43B3-948B-1728B52AA6E4}">
                <adec:decorative xmlns:adec="http://schemas.microsoft.com/office/drawing/2017/decorative" val="1"/>
              </a:ext>
            </a:extLst>
          </p:cNvPr>
          <p:cNvSpPr/>
          <p:nvPr/>
        </p:nvSpPr>
        <p:spPr>
          <a:xfrm>
            <a:off x="4533900" y="478712"/>
            <a:ext cx="3486108" cy="8019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6" name="Oval 5">
            <a:extLst>
              <a:ext uri="{FF2B5EF4-FFF2-40B4-BE49-F238E27FC236}">
                <a16:creationId xmlns:a16="http://schemas.microsoft.com/office/drawing/2014/main" id="{128F190F-0A49-5438-0877-8B44B37D8F6F}"/>
              </a:ext>
              <a:ext uri="{C183D7F6-B498-43B3-948B-1728B52AA6E4}">
                <adec:decorative xmlns:adec="http://schemas.microsoft.com/office/drawing/2017/decorative" val="1"/>
              </a:ext>
            </a:extLst>
          </p:cNvPr>
          <p:cNvSpPr/>
          <p:nvPr/>
        </p:nvSpPr>
        <p:spPr>
          <a:xfrm>
            <a:off x="4974086" y="1771848"/>
            <a:ext cx="3486108" cy="8019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7" name="Oval 6">
            <a:extLst>
              <a:ext uri="{FF2B5EF4-FFF2-40B4-BE49-F238E27FC236}">
                <a16:creationId xmlns:a16="http://schemas.microsoft.com/office/drawing/2014/main" id="{A9146279-D8CC-757E-971F-8E1F2832F70E}"/>
              </a:ext>
              <a:ext uri="{C183D7F6-B498-43B3-948B-1728B52AA6E4}">
                <adec:decorative xmlns:adec="http://schemas.microsoft.com/office/drawing/2017/decorative" val="1"/>
              </a:ext>
            </a:extLst>
          </p:cNvPr>
          <p:cNvSpPr/>
          <p:nvPr/>
        </p:nvSpPr>
        <p:spPr>
          <a:xfrm>
            <a:off x="4495807" y="3016337"/>
            <a:ext cx="3486108" cy="8019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8" name="Oval 7">
            <a:extLst>
              <a:ext uri="{FF2B5EF4-FFF2-40B4-BE49-F238E27FC236}">
                <a16:creationId xmlns:a16="http://schemas.microsoft.com/office/drawing/2014/main" id="{9BDBE824-BB69-AA9A-7031-83B35BB855C9}"/>
              </a:ext>
              <a:ext uri="{C183D7F6-B498-43B3-948B-1728B52AA6E4}">
                <adec:decorative xmlns:adec="http://schemas.microsoft.com/office/drawing/2017/decorative" val="1"/>
              </a:ext>
            </a:extLst>
          </p:cNvPr>
          <p:cNvSpPr/>
          <p:nvPr/>
        </p:nvSpPr>
        <p:spPr>
          <a:xfrm>
            <a:off x="4589243" y="4131691"/>
            <a:ext cx="3486108" cy="8019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cxnSp>
        <p:nvCxnSpPr>
          <p:cNvPr id="10" name="Straight Arrow Connector 9">
            <a:extLst>
              <a:ext uri="{FF2B5EF4-FFF2-40B4-BE49-F238E27FC236}">
                <a16:creationId xmlns:a16="http://schemas.microsoft.com/office/drawing/2014/main" id="{3206F0AD-61E5-B6EA-FAF4-3061F324A0CE}"/>
              </a:ext>
              <a:ext uri="{C183D7F6-B498-43B3-948B-1728B52AA6E4}">
                <adec:decorative xmlns:adec="http://schemas.microsoft.com/office/drawing/2017/decorative" val="1"/>
              </a:ext>
            </a:extLst>
          </p:cNvPr>
          <p:cNvCxnSpPr/>
          <p:nvPr/>
        </p:nvCxnSpPr>
        <p:spPr>
          <a:xfrm flipH="1" flipV="1">
            <a:off x="8460194" y="943017"/>
            <a:ext cx="1303699" cy="129313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pic>
        <p:nvPicPr>
          <p:cNvPr id="11" name="Content Placeholder 4">
            <a:extLst>
              <a:ext uri="{FF2B5EF4-FFF2-40B4-BE49-F238E27FC236}">
                <a16:creationId xmlns:a16="http://schemas.microsoft.com/office/drawing/2014/main" id="{86071E48-ED5E-B84C-365C-9EA6502FA5EE}"/>
              </a:ext>
              <a:ext uri="{C183D7F6-B498-43B3-948B-1728B52AA6E4}">
                <adec:decorative xmlns:adec="http://schemas.microsoft.com/office/drawing/2017/decorative" val="1"/>
              </a:ext>
            </a:extLst>
          </p:cNvPr>
          <p:cNvPicPr>
            <a:picLocks noGrp="1" noChangeAspect="1"/>
          </p:cNvPicPr>
          <p:nvPr>
            <p:ph idx="1"/>
          </p:nvPr>
        </p:nvPicPr>
        <p:blipFill>
          <a:blip r:embed="rId4">
            <a:lum bright="70000" contrast="-70000"/>
            <a:extLst>
              <a:ext uri="{28A0092B-C50C-407E-A947-70E740481C1C}">
                <a14:useLocalDpi xmlns:a14="http://schemas.microsoft.com/office/drawing/2010/main" val="0"/>
              </a:ext>
            </a:extLst>
          </a:blip>
          <a:stretch>
            <a:fillRect/>
          </a:stretch>
        </p:blipFill>
        <p:spPr>
          <a:xfrm>
            <a:off x="2076111" y="5005413"/>
            <a:ext cx="1743075" cy="1743075"/>
          </a:xfrm>
        </p:spPr>
      </p:pic>
      <p:sp>
        <p:nvSpPr>
          <p:cNvPr id="12" name="TextBox 11">
            <a:extLst>
              <a:ext uri="{FF2B5EF4-FFF2-40B4-BE49-F238E27FC236}">
                <a16:creationId xmlns:a16="http://schemas.microsoft.com/office/drawing/2014/main" id="{19FD076D-0D69-752B-710E-62086D090B1D}"/>
              </a:ext>
            </a:extLst>
          </p:cNvPr>
          <p:cNvSpPr txBox="1"/>
          <p:nvPr/>
        </p:nvSpPr>
        <p:spPr>
          <a:xfrm>
            <a:off x="208911" y="3807838"/>
            <a:ext cx="2963235" cy="923330"/>
          </a:xfrm>
          <a:prstGeom prst="rect">
            <a:avLst/>
          </a:prstGeom>
          <a:noFill/>
        </p:spPr>
        <p:txBody>
          <a:bodyPr wrap="square" rtlCol="0">
            <a:spAutoFit/>
          </a:bodyPr>
          <a:lstStyle/>
          <a:p>
            <a:r>
              <a:rPr lang="pt-BR" sz="1800" dirty="0">
                <a:solidFill>
                  <a:schemeClr val="bg1"/>
                </a:solidFill>
              </a:rPr>
              <a:t>Bāze: visi respondenti, 2024, n=304; 2020, n=538; 2014, n=266</a:t>
            </a:r>
            <a:endParaRPr lang="lv-LV" dirty="0"/>
          </a:p>
        </p:txBody>
      </p:sp>
      <p:sp>
        <p:nvSpPr>
          <p:cNvPr id="13" name="Footer Placeholder 12">
            <a:extLst>
              <a:ext uri="{FF2B5EF4-FFF2-40B4-BE49-F238E27FC236}">
                <a16:creationId xmlns:a16="http://schemas.microsoft.com/office/drawing/2014/main" id="{B548D149-C1C8-6663-7B1E-290F2695B435}"/>
              </a:ext>
            </a:extLst>
          </p:cNvPr>
          <p:cNvSpPr>
            <a:spLocks noGrp="1"/>
          </p:cNvSpPr>
          <p:nvPr>
            <p:ph type="ftr" sz="quarter" idx="11"/>
          </p:nvPr>
        </p:nvSpPr>
        <p:spPr/>
        <p:txBody>
          <a:bodyPr/>
          <a:lstStyle/>
          <a:p>
            <a:endParaRPr lang="lv-LV"/>
          </a:p>
        </p:txBody>
      </p:sp>
      <p:sp>
        <p:nvSpPr>
          <p:cNvPr id="14" name="Slide Number Placeholder 13">
            <a:extLst>
              <a:ext uri="{FF2B5EF4-FFF2-40B4-BE49-F238E27FC236}">
                <a16:creationId xmlns:a16="http://schemas.microsoft.com/office/drawing/2014/main" id="{72CBC4D0-4127-4AD4-B2A6-72011BA942E3}"/>
              </a:ext>
            </a:extLst>
          </p:cNvPr>
          <p:cNvSpPr>
            <a:spLocks noGrp="1"/>
          </p:cNvSpPr>
          <p:nvPr>
            <p:ph type="sldNum" sz="quarter" idx="12"/>
          </p:nvPr>
        </p:nvSpPr>
        <p:spPr/>
        <p:txBody>
          <a:bodyPr/>
          <a:lstStyle/>
          <a:p>
            <a:fld id="{8C88DC42-0A15-4210-B495-54432697651F}" type="slidenum">
              <a:rPr lang="lv-LV" smtClean="0"/>
              <a:t>8</a:t>
            </a:fld>
            <a:endParaRPr lang="lv-LV"/>
          </a:p>
        </p:txBody>
      </p:sp>
    </p:spTree>
    <p:extLst>
      <p:ext uri="{BB962C8B-B14F-4D97-AF65-F5344CB8AC3E}">
        <p14:creationId xmlns:p14="http://schemas.microsoft.com/office/powerpoint/2010/main" val="4552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p:cNvSpPr txBox="1">
            <a:spLocks noGrp="1"/>
          </p:cNvSpPr>
          <p:nvPr>
            <p:ph type="title" idx="4294967295"/>
          </p:nvPr>
        </p:nvSpPr>
        <p:spPr>
          <a:xfrm>
            <a:off x="466722" y="286173"/>
            <a:ext cx="3025303" cy="45150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bg1"/>
                </a:solidFill>
                <a:effectLst/>
                <a:uLnTx/>
                <a:uFillTx/>
                <a:latin typeface="+mn-lt"/>
                <a:ea typeface="+mn-ea"/>
                <a:cs typeface="+mn-cs"/>
              </a:rPr>
              <a:t>Ko </a:t>
            </a:r>
            <a:r>
              <a:rPr kumimoji="0" lang="en-US" sz="2800" b="0" i="0" u="none" strike="noStrike" kern="1200" cap="none" spc="0" normalizeH="0" baseline="0" noProof="0" dirty="0" err="1">
                <a:ln>
                  <a:noFill/>
                </a:ln>
                <a:solidFill>
                  <a:schemeClr val="bg1"/>
                </a:solidFill>
                <a:effectLst/>
                <a:uLnTx/>
                <a:uFillTx/>
                <a:latin typeface="+mn-lt"/>
                <a:ea typeface="+mn-ea"/>
                <a:cs typeface="+mn-cs"/>
              </a:rPr>
              <a:t>Jūs</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personīgi</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Jūsu</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pārstāvētā</a:t>
            </a:r>
            <a:r>
              <a:rPr kumimoji="0" lang="en-US" sz="2800" b="0" i="0" u="none" strike="noStrike" kern="1200" cap="none" spc="0" normalizeH="0" baseline="0" noProof="0" dirty="0">
                <a:ln>
                  <a:noFill/>
                </a:ln>
                <a:solidFill>
                  <a:schemeClr val="bg1"/>
                </a:solidFill>
                <a:effectLst/>
                <a:uLnTx/>
                <a:uFillTx/>
                <a:latin typeface="+mn-lt"/>
                <a:ea typeface="+mn-ea"/>
                <a:cs typeface="+mn-cs"/>
              </a:rPr>
              <a:t> persona </a:t>
            </a:r>
            <a:r>
              <a:rPr kumimoji="0" lang="en-US" sz="2800" b="0" i="0" u="none" strike="noStrike" kern="1200" cap="none" spc="0" normalizeH="0" baseline="0" noProof="0" dirty="0" err="1">
                <a:ln>
                  <a:noFill/>
                </a:ln>
                <a:solidFill>
                  <a:schemeClr val="bg1"/>
                </a:solidFill>
                <a:effectLst/>
                <a:uLnTx/>
                <a:uFillTx/>
                <a:latin typeface="+mn-lt"/>
                <a:ea typeface="+mn-ea"/>
                <a:cs typeface="+mn-cs"/>
              </a:rPr>
              <a:t>esat</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darījis</a:t>
            </a:r>
            <a:r>
              <a:rPr kumimoji="0" lang="en-US" sz="2800" b="0" i="0" u="none" strike="noStrike" kern="1200" cap="none" spc="0" normalizeH="0" baseline="0" noProof="0" dirty="0">
                <a:ln>
                  <a:noFill/>
                </a:ln>
                <a:solidFill>
                  <a:schemeClr val="bg1"/>
                </a:solidFill>
                <a:effectLst/>
                <a:uLnTx/>
                <a:uFillTx/>
                <a:latin typeface="+mn-lt"/>
                <a:ea typeface="+mn-ea"/>
                <a:cs typeface="+mn-cs"/>
              </a:rPr>
              <a:t>/-</a:t>
            </a:r>
            <a:r>
              <a:rPr kumimoji="0" lang="en-US" sz="2800" b="0" i="0" u="none" strike="noStrike" kern="1200" cap="none" spc="0" normalizeH="0" baseline="0" noProof="0" dirty="0" err="1">
                <a:ln>
                  <a:noFill/>
                </a:ln>
                <a:solidFill>
                  <a:schemeClr val="bg1"/>
                </a:solidFill>
                <a:effectLst/>
                <a:uLnTx/>
                <a:uFillTx/>
                <a:latin typeface="+mn-lt"/>
                <a:ea typeface="+mn-ea"/>
                <a:cs typeface="+mn-cs"/>
              </a:rPr>
              <a:t>usi</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vai</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būtu</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gatavi</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darīt</a:t>
            </a:r>
            <a:r>
              <a:rPr kumimoji="0" lang="en-US" sz="2800" b="0" i="0" u="none" strike="noStrike" kern="1200" cap="none" spc="0" normalizeH="0" baseline="0" noProof="0" dirty="0">
                <a:ln>
                  <a:noFill/>
                </a:ln>
                <a:solidFill>
                  <a:schemeClr val="bg1"/>
                </a:solidFill>
                <a:effectLst/>
                <a:uLnTx/>
                <a:uFillTx/>
                <a:latin typeface="+mn-lt"/>
                <a:ea typeface="+mn-ea"/>
                <a:cs typeface="+mn-cs"/>
              </a:rPr>
              <a:t>, lai </a:t>
            </a:r>
            <a:r>
              <a:rPr kumimoji="0" lang="en-US" sz="2800" b="0" i="0" u="none" strike="noStrike" kern="1200" cap="none" spc="0" normalizeH="0" baseline="0" noProof="0" dirty="0" err="1">
                <a:ln>
                  <a:noFill/>
                </a:ln>
                <a:solidFill>
                  <a:schemeClr val="bg1"/>
                </a:solidFill>
                <a:effectLst/>
                <a:uLnTx/>
                <a:uFillTx/>
                <a:latin typeface="+mn-lt"/>
                <a:ea typeface="+mn-ea"/>
                <a:cs typeface="+mn-cs"/>
              </a:rPr>
              <a:t>palīdzētu</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cilvēkiem</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ar</a:t>
            </a:r>
            <a:r>
              <a:rPr kumimoji="0" lang="en-US" sz="2800" b="0" i="0" u="none" strike="noStrike" kern="1200" cap="none" spc="0" normalizeH="0" baseline="0" noProof="0" dirty="0">
                <a:ln>
                  <a:noFill/>
                </a:ln>
                <a:solidFill>
                  <a:schemeClr val="bg1"/>
                </a:solidFill>
                <a:effectLst/>
                <a:uLnTx/>
                <a:uFillTx/>
                <a:latin typeface="+mn-lt"/>
                <a:ea typeface="+mn-ea"/>
                <a:cs typeface="+mn-cs"/>
              </a:rPr>
              <a:t> </a:t>
            </a:r>
            <a:r>
              <a:rPr kumimoji="0" lang="en-US" sz="2800" b="0" i="0" u="none" strike="noStrike" kern="1200" cap="none" spc="0" normalizeH="0" baseline="0" noProof="0" dirty="0" err="1">
                <a:ln>
                  <a:noFill/>
                </a:ln>
                <a:solidFill>
                  <a:schemeClr val="bg1"/>
                </a:solidFill>
                <a:effectLst/>
                <a:uLnTx/>
                <a:uFillTx/>
                <a:latin typeface="+mn-lt"/>
                <a:ea typeface="+mn-ea"/>
                <a:cs typeface="+mn-cs"/>
              </a:rPr>
              <a:t>invaliditāti</a:t>
            </a:r>
            <a:r>
              <a:rPr kumimoji="0" lang="en-US" sz="2800" b="0" i="0" u="none" strike="noStrike" kern="1200" cap="none" spc="0" normalizeH="0" baseline="0" noProof="0" dirty="0">
                <a:ln>
                  <a:noFill/>
                </a:ln>
                <a:solidFill>
                  <a:schemeClr val="bg1"/>
                </a:solidFill>
                <a:effectLst/>
                <a:uLnTx/>
                <a:uFillTx/>
                <a:latin typeface="+mn-lt"/>
                <a:ea typeface="+mn-ea"/>
                <a:cs typeface="+mn-cs"/>
              </a:rPr>
              <a:t>?</a:t>
            </a:r>
            <a:endParaRPr kumimoji="0" lang="lv-LV" sz="2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6" name="Objec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425589765"/>
              </p:ext>
            </p:extLst>
          </p:nvPr>
        </p:nvGraphicFramePr>
        <p:xfrm>
          <a:off x="4134810" y="473654"/>
          <a:ext cx="7590468" cy="5922571"/>
        </p:xfrm>
        <a:graphic>
          <a:graphicData uri="http://schemas.openxmlformats.org/drawingml/2006/chart">
            <c:chart xmlns:c="http://schemas.openxmlformats.org/drawingml/2006/chart" xmlns:r="http://schemas.openxmlformats.org/officeDocument/2006/relationships" r:id="rId2"/>
          </a:graphicData>
        </a:graphic>
      </p:graphicFrame>
      <p:sp>
        <p:nvSpPr>
          <p:cNvPr id="3" name="Arrow: Down 2">
            <a:extLst>
              <a:ext uri="{FF2B5EF4-FFF2-40B4-BE49-F238E27FC236}">
                <a16:creationId xmlns:a16="http://schemas.microsoft.com/office/drawing/2014/main" id="{DD9370CD-0BA0-A875-C3D9-EDA530F270B2}"/>
              </a:ext>
              <a:ext uri="{C183D7F6-B498-43B3-948B-1728B52AA6E4}">
                <adec:decorative xmlns:adec="http://schemas.microsoft.com/office/drawing/2017/decorative" val="1"/>
              </a:ext>
            </a:extLst>
          </p:cNvPr>
          <p:cNvSpPr/>
          <p:nvPr/>
        </p:nvSpPr>
        <p:spPr>
          <a:xfrm rot="1120688">
            <a:off x="7493806" y="1087539"/>
            <a:ext cx="522376" cy="29136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Oval 8">
            <a:extLst>
              <a:ext uri="{FF2B5EF4-FFF2-40B4-BE49-F238E27FC236}">
                <a16:creationId xmlns:a16="http://schemas.microsoft.com/office/drawing/2014/main" id="{5E74EED5-6134-83FA-FE53-CA39803604BE}"/>
              </a:ext>
              <a:ext uri="{C183D7F6-B498-43B3-948B-1728B52AA6E4}">
                <adec:decorative xmlns:adec="http://schemas.microsoft.com/office/drawing/2017/decorative" val="1"/>
              </a:ext>
            </a:extLst>
          </p:cNvPr>
          <p:cNvSpPr/>
          <p:nvPr/>
        </p:nvSpPr>
        <p:spPr>
          <a:xfrm>
            <a:off x="4783963" y="4801184"/>
            <a:ext cx="3486108" cy="8019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14" name="TextBox 13">
            <a:extLst>
              <a:ext uri="{FF2B5EF4-FFF2-40B4-BE49-F238E27FC236}">
                <a16:creationId xmlns:a16="http://schemas.microsoft.com/office/drawing/2014/main" id="{F6768B79-4B43-1CA0-EDCD-9EAE5A999812}"/>
              </a:ext>
            </a:extLst>
          </p:cNvPr>
          <p:cNvSpPr txBox="1"/>
          <p:nvPr/>
        </p:nvSpPr>
        <p:spPr>
          <a:xfrm>
            <a:off x="569167" y="4801184"/>
            <a:ext cx="3247053" cy="1908215"/>
          </a:xfrm>
          <a:prstGeom prst="rect">
            <a:avLst/>
          </a:prstGeom>
          <a:noFill/>
        </p:spPr>
        <p:txBody>
          <a:bodyPr wrap="square" rtlCol="0">
            <a:spAutoFit/>
          </a:bodyPr>
          <a:lstStyle/>
          <a:p>
            <a:pPr marL="0">
              <a:spcBef>
                <a:spcPts val="0"/>
              </a:spcBef>
              <a:spcAft>
                <a:spcPts val="600"/>
              </a:spcAft>
            </a:pPr>
            <a:r>
              <a:rPr lang="en-US" sz="1800" dirty="0" err="1">
                <a:solidFill>
                  <a:schemeClr val="bg1"/>
                </a:solidFill>
              </a:rPr>
              <a:t>Vairākatbilžu</a:t>
            </a:r>
            <a:r>
              <a:rPr lang="en-US" sz="1800" dirty="0">
                <a:solidFill>
                  <a:schemeClr val="bg1"/>
                </a:solidFill>
              </a:rPr>
              <a:t> </a:t>
            </a:r>
            <a:r>
              <a:rPr lang="en-US" sz="1800" dirty="0" err="1">
                <a:solidFill>
                  <a:schemeClr val="bg1"/>
                </a:solidFill>
              </a:rPr>
              <a:t>jautājums</a:t>
            </a:r>
            <a:r>
              <a:rPr lang="en-US" sz="1800" dirty="0">
                <a:solidFill>
                  <a:schemeClr val="bg1"/>
                </a:solidFill>
              </a:rPr>
              <a:t>, ∑&gt; 100%</a:t>
            </a:r>
          </a:p>
          <a:p>
            <a:pPr marL="0">
              <a:spcBef>
                <a:spcPts val="0"/>
              </a:spcBef>
              <a:spcAft>
                <a:spcPts val="600"/>
              </a:spcAft>
            </a:pPr>
            <a:r>
              <a:rPr lang="en-US" sz="1800" dirty="0" err="1">
                <a:solidFill>
                  <a:schemeClr val="bg1"/>
                </a:solidFill>
              </a:rPr>
              <a:t>Bāze</a:t>
            </a:r>
            <a:r>
              <a:rPr lang="en-US" sz="1800" dirty="0">
                <a:solidFill>
                  <a:schemeClr val="bg1"/>
                </a:solidFill>
              </a:rPr>
              <a:t>: </a:t>
            </a:r>
            <a:r>
              <a:rPr lang="en-US" sz="1800" dirty="0" err="1">
                <a:solidFill>
                  <a:schemeClr val="bg1"/>
                </a:solidFill>
              </a:rPr>
              <a:t>visi</a:t>
            </a:r>
            <a:r>
              <a:rPr lang="en-US" sz="1800" dirty="0">
                <a:solidFill>
                  <a:schemeClr val="bg1"/>
                </a:solidFill>
              </a:rPr>
              <a:t> </a:t>
            </a:r>
            <a:r>
              <a:rPr lang="en-US" sz="1800" dirty="0" err="1">
                <a:solidFill>
                  <a:schemeClr val="bg1"/>
                </a:solidFill>
              </a:rPr>
              <a:t>respondenti</a:t>
            </a:r>
            <a:r>
              <a:rPr lang="en-US" sz="1800" dirty="0">
                <a:solidFill>
                  <a:schemeClr val="bg1"/>
                </a:solidFill>
              </a:rPr>
              <a:t>, 2024, n=304; 2020, n=538; 2014, n=266</a:t>
            </a:r>
          </a:p>
          <a:p>
            <a:endParaRPr lang="lv-LV" dirty="0"/>
          </a:p>
        </p:txBody>
      </p:sp>
      <p:sp>
        <p:nvSpPr>
          <p:cNvPr id="16" name="Footer Placeholder 15">
            <a:extLst>
              <a:ext uri="{FF2B5EF4-FFF2-40B4-BE49-F238E27FC236}">
                <a16:creationId xmlns:a16="http://schemas.microsoft.com/office/drawing/2014/main" id="{2B663F30-4BBF-53D8-D6D3-741875FDEC2D}"/>
              </a:ext>
            </a:extLst>
          </p:cNvPr>
          <p:cNvSpPr>
            <a:spLocks noGrp="1"/>
          </p:cNvSpPr>
          <p:nvPr>
            <p:ph type="ftr" sz="quarter" idx="11"/>
          </p:nvPr>
        </p:nvSpPr>
        <p:spPr/>
        <p:txBody>
          <a:bodyPr/>
          <a:lstStyle/>
          <a:p>
            <a:endParaRPr lang="lv-LV"/>
          </a:p>
        </p:txBody>
      </p:sp>
      <p:sp>
        <p:nvSpPr>
          <p:cNvPr id="18" name="Slide Number Placeholder 17">
            <a:extLst>
              <a:ext uri="{FF2B5EF4-FFF2-40B4-BE49-F238E27FC236}">
                <a16:creationId xmlns:a16="http://schemas.microsoft.com/office/drawing/2014/main" id="{982BE3C4-74F2-74AC-D6CE-2B0A5B25867F}"/>
              </a:ext>
            </a:extLst>
          </p:cNvPr>
          <p:cNvSpPr>
            <a:spLocks noGrp="1"/>
          </p:cNvSpPr>
          <p:nvPr>
            <p:ph type="sldNum" sz="quarter" idx="12"/>
          </p:nvPr>
        </p:nvSpPr>
        <p:spPr/>
        <p:txBody>
          <a:bodyPr/>
          <a:lstStyle/>
          <a:p>
            <a:fld id="{8C88DC42-0A15-4210-B495-54432697651F}" type="slidenum">
              <a:rPr lang="lv-LV" smtClean="0"/>
              <a:t>9</a:t>
            </a:fld>
            <a:endParaRPr lang="lv-LV"/>
          </a:p>
        </p:txBody>
      </p:sp>
    </p:spTree>
    <p:extLst>
      <p:ext uri="{BB962C8B-B14F-4D97-AF65-F5344CB8AC3E}">
        <p14:creationId xmlns:p14="http://schemas.microsoft.com/office/powerpoint/2010/main" val="167635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31656</TotalTime>
  <Words>1246</Words>
  <Application>Microsoft Office PowerPoint</Application>
  <PresentationFormat>Widescreen</PresentationFormat>
  <Paragraphs>124</Paragraphs>
  <Slides>19</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Aptos Display</vt:lpstr>
      <vt:lpstr>Arial</vt:lpstr>
      <vt:lpstr>Office Theme</vt:lpstr>
      <vt:lpstr>Personu ar invaliditāti tiesības Latvijā.   Personu ar invaliditāti viedoklis/ sabiedrības viedoklis. </vt:lpstr>
      <vt:lpstr>Aptaujas</vt:lpstr>
      <vt:lpstr>Aptauja</vt:lpstr>
      <vt:lpstr>Kā ir mainījusies Jūsu dzīves kvalitāte, salīdzinot ar situāciju pirms pieciem gadiem (2019.gadā)?   </vt:lpstr>
      <vt:lpstr>Sabiedrības attieksme pret personām ar invaliditāti (%)</vt:lpstr>
      <vt:lpstr>Lūdzu, novērtējiet, kā ir mainījusies Jūsu/ Jūsu pārstāvētās personas situācija šajās veselības un sociālo pakalpojumu jomās, salīdzinot ar to, kāda tā bija pirms pieciem gadiem (2019.gadā)?  </vt:lpstr>
      <vt:lpstr>Lūdzu, novērtējiet, kā ir mainījusies Jūsu/ Jūsu pārstāvētās personas situācija šajās sabiedrības dzīves jomās, salīdzinot ar to, kāda tā bija pirms pieciem gadiem (2019.gadā)? </vt:lpstr>
      <vt:lpstr>Lūdzu, novērtējiet, kā ir mainījusies Jūsu/ Jūsu pārstāvētās personas situācija šajās vides pieejamības jomās, salīdzinot ar to, kāda tā bija pirms pieciem gadiem (2019.gadā)? </vt:lpstr>
      <vt:lpstr>Ko Jūs personīgi/ Jūsu pārstāvētā persona esat darījis/-usi vai būtu gatavi darīt, lai palīdzētu cilvēkiem ar invaliditāti?  </vt:lpstr>
      <vt:lpstr>Kādi ir iemesli, kāpēc Jūs nepiedalāties sociālajās aktivitātēs?   </vt:lpstr>
      <vt:lpstr>Būtiskākais līdz šim:</vt:lpstr>
      <vt:lpstr>Sabiedrības aptauja</vt:lpstr>
      <vt:lpstr>Cik lielā mērā, Jūsuprāt, cilvēkiem ar dažāda veida invaliditāti vajadzētu piedalīties sabiedrības dzīvē?</vt:lpstr>
      <vt:lpstr>Vai, Jūsuprāt, cilvēkiem ar dažāda veida invaliditāti vajadzētu radīt bērnus, ja šie cilvēki to vēlas?</vt:lpstr>
      <vt:lpstr>Vai, Jūsuprāt, bērniem ar invaliditāti būtu jāmācās kopā ar bērniem bez invaliditātes, tai skaitā ar Jūsu bērniem? </vt:lpstr>
      <vt:lpstr>Lūdzu, norādiet trīs, Jūsuprāt, jomas, kurās valsts un pašvaldību iestādes līdz šim ir sniegušas vislielāko atbalstu, domājot par bērniem un pieaugušajiem ar invaliditāti?</vt:lpstr>
      <vt:lpstr>Lūdzu, norādiet trīs, Jūsuprāt, svarīgākās jomas, par kurām valsts un pašvaldību iestādēm būtu jārūpējas VAIRĀK, domājot par bērniem un pieaugušajiem ar invaliditāti?</vt:lpstr>
      <vt:lpstr>Būtiskākais līdz  šim:</vt:lpstr>
      <vt:lpstr>  Paldies!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Dace Cālīte</dc:creator>
  <cp:lastModifiedBy>Dace Cālīte</cp:lastModifiedBy>
  <cp:revision>19</cp:revision>
  <dcterms:created xsi:type="dcterms:W3CDTF">2024-10-11T12:20:02Z</dcterms:created>
  <dcterms:modified xsi:type="dcterms:W3CDTF">2025-05-27T06:19:37Z</dcterms:modified>
</cp:coreProperties>
</file>