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1">
  <p:sldMasterIdLst>
    <p:sldMasterId id="2147483735" r:id="rId4"/>
  </p:sldMasterIdLst>
  <p:notesMasterIdLst>
    <p:notesMasterId r:id="rId18"/>
  </p:notesMasterIdLst>
  <p:handoutMasterIdLst>
    <p:handoutMasterId r:id="rId19"/>
  </p:handoutMasterIdLst>
  <p:sldIdLst>
    <p:sldId id="257" r:id="rId5"/>
    <p:sldId id="791" r:id="rId6"/>
    <p:sldId id="801" r:id="rId7"/>
    <p:sldId id="807" r:id="rId8"/>
    <p:sldId id="808" r:id="rId9"/>
    <p:sldId id="809" r:id="rId10"/>
    <p:sldId id="810" r:id="rId11"/>
    <p:sldId id="811" r:id="rId12"/>
    <p:sldId id="812" r:id="rId13"/>
    <p:sldId id="813" r:id="rId14"/>
    <p:sldId id="814" r:id="rId15"/>
    <p:sldId id="800" r:id="rId16"/>
    <p:sldId id="361" r:id="rId17"/>
  </p:sldIdLst>
  <p:sldSz cx="12192000" cy="6858000"/>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na Tuča" initials="GT" lastIdx="2" clrIdx="0">
    <p:extLst>
      <p:ext uri="{19B8F6BF-5375-455C-9EA6-DF929625EA0E}">
        <p15:presenceInfo xmlns:p15="http://schemas.microsoft.com/office/powerpoint/2012/main" userId="S-1-5-21-738795142-1242532775-405837587-13670" providerId="AD"/>
      </p:ext>
    </p:extLst>
  </p:cmAuthor>
  <p:cmAuthor id="2" name="Zanda Beinare" initials="ZB" lastIdx="4" clrIdx="1">
    <p:extLst>
      <p:ext uri="{19B8F6BF-5375-455C-9EA6-DF929625EA0E}">
        <p15:presenceInfo xmlns:p15="http://schemas.microsoft.com/office/powerpoint/2012/main" userId="S-1-5-21-738795142-1242532775-405837587-14771" providerId="AD"/>
      </p:ext>
    </p:extLst>
  </p:cmAuthor>
  <p:cmAuthor id="3" name="Aiga Lukašenoka" initials="AL" lastIdx="7" clrIdx="2">
    <p:extLst>
      <p:ext uri="{19B8F6BF-5375-455C-9EA6-DF929625EA0E}">
        <p15:presenceInfo xmlns:p15="http://schemas.microsoft.com/office/powerpoint/2012/main" userId="S-1-5-21-738795142-1242532775-405837587-88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A92D"/>
    <a:srgbClr val="E6E6E6"/>
    <a:srgbClr val="99CCFF"/>
    <a:srgbClr val="80C5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1649" autoAdjust="0"/>
  </p:normalViewPr>
  <p:slideViewPr>
    <p:cSldViewPr snapToGrid="0">
      <p:cViewPr varScale="1">
        <p:scale>
          <a:sx n="68" d="100"/>
          <a:sy n="68" d="100"/>
        </p:scale>
        <p:origin x="616" y="48"/>
      </p:cViewPr>
      <p:guideLst>
        <p:guide orient="horz" pos="2160"/>
        <p:guide pos="384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hyperlink" Target="https://www.lm.gov.lv/lv/darba-grupas"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www.lm.gov.lv/lv/darba-grupas" TargetMode="External"/></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E1C13A-3607-4509-8D02-0038D541DE4C}" type="doc">
      <dgm:prSet loTypeId="urn:microsoft.com/office/officeart/2008/layout/VerticalCurvedList" loCatId="list" qsTypeId="urn:microsoft.com/office/officeart/2005/8/quickstyle/simple1" qsCatId="simple" csTypeId="urn:microsoft.com/office/officeart/2005/8/colors/accent6_5" csCatId="accent6" phldr="1"/>
      <dgm:spPr/>
      <dgm:t>
        <a:bodyPr/>
        <a:lstStyle/>
        <a:p>
          <a:endParaRPr lang="lv-LV"/>
        </a:p>
      </dgm:t>
    </dgm:pt>
    <dgm:pt modelId="{8D1C0A14-95B2-43FB-9156-37563AB0D3F3}">
      <dgm:prSet custT="1"/>
      <dgm:spPr/>
      <dgm:t>
        <a:bodyPr/>
        <a:lstStyle/>
        <a:p>
          <a:pPr algn="just"/>
          <a:r>
            <a:rPr lang="lv-LV" sz="1800" b="0" i="0" dirty="0">
              <a:solidFill>
                <a:schemeClr val="tx1"/>
              </a:solidFill>
            </a:rPr>
            <a:t>No 05.2022. – 10.2022. </a:t>
          </a:r>
          <a:r>
            <a:rPr lang="en-US" sz="1800" b="0" i="0" dirty="0" err="1">
              <a:solidFill>
                <a:schemeClr val="tx1"/>
              </a:solidFill>
            </a:rPr>
            <a:t>tika</a:t>
          </a:r>
          <a:r>
            <a:rPr lang="en-US" sz="1800" b="0" i="0" dirty="0">
              <a:solidFill>
                <a:schemeClr val="tx1"/>
              </a:solidFill>
            </a:rPr>
            <a:t> </a:t>
          </a:r>
          <a:r>
            <a:rPr lang="en-US" sz="1800" b="0" i="0" dirty="0" err="1">
              <a:solidFill>
                <a:schemeClr val="tx1"/>
              </a:solidFill>
            </a:rPr>
            <a:t>noorganizētas</a:t>
          </a:r>
          <a:r>
            <a:rPr lang="en-US" sz="1800" b="0" i="0" dirty="0">
              <a:solidFill>
                <a:schemeClr val="tx1"/>
              </a:solidFill>
            </a:rPr>
            <a:t> </a:t>
          </a:r>
          <a:r>
            <a:rPr lang="lv-LV" sz="1800" b="0" i="0" dirty="0">
              <a:solidFill>
                <a:schemeClr val="tx1"/>
              </a:solidFill>
            </a:rPr>
            <a:t>6 tematiskās </a:t>
          </a:r>
          <a:r>
            <a:rPr lang="en-US" sz="1800" b="0" i="0" dirty="0">
              <a:solidFill>
                <a:schemeClr val="tx1"/>
              </a:solidFill>
            </a:rPr>
            <a:t>DG sanāksmes</a:t>
          </a:r>
          <a:endParaRPr lang="lv-LV" sz="1800" b="0" i="0" dirty="0">
            <a:solidFill>
              <a:schemeClr val="tx1"/>
            </a:solidFill>
          </a:endParaRPr>
        </a:p>
      </dgm:t>
    </dgm:pt>
    <dgm:pt modelId="{F4A19C8C-4D2A-4FCF-B6D8-0D2A34A0E1BB}" type="parTrans" cxnId="{86019B2D-BB88-4C93-A58B-9AAF6A043C1F}">
      <dgm:prSet/>
      <dgm:spPr/>
      <dgm:t>
        <a:bodyPr/>
        <a:lstStyle/>
        <a:p>
          <a:pPr algn="just"/>
          <a:endParaRPr lang="lv-LV" sz="1800" b="0" i="0">
            <a:solidFill>
              <a:schemeClr val="tx1"/>
            </a:solidFill>
          </a:endParaRPr>
        </a:p>
      </dgm:t>
    </dgm:pt>
    <dgm:pt modelId="{41805F72-C64F-43DA-9A81-14569565A8F9}" type="sibTrans" cxnId="{86019B2D-BB88-4C93-A58B-9AAF6A043C1F}">
      <dgm:prSet/>
      <dgm:spPr/>
      <dgm:t>
        <a:bodyPr/>
        <a:lstStyle/>
        <a:p>
          <a:pPr algn="just"/>
          <a:endParaRPr lang="lv-LV" sz="1800" b="0" i="0">
            <a:solidFill>
              <a:schemeClr val="tx1"/>
            </a:solidFill>
          </a:endParaRPr>
        </a:p>
      </dgm:t>
    </dgm:pt>
    <dgm:pt modelId="{140A8E44-3A4E-4776-A8DE-BE24417FFA11}">
      <dgm:prSet custT="1"/>
      <dgm:spPr/>
      <dgm:t>
        <a:bodyPr/>
        <a:lstStyle/>
        <a:p>
          <a:pPr algn="just"/>
          <a:r>
            <a:rPr lang="en-US" sz="1800" b="0" i="0" dirty="0" err="1">
              <a:solidFill>
                <a:schemeClr val="tx1"/>
              </a:solidFill>
            </a:rPr>
            <a:t>Sanāksmju</a:t>
          </a:r>
          <a:r>
            <a:rPr lang="en-US" sz="1800" b="0" i="0" dirty="0">
              <a:solidFill>
                <a:schemeClr val="tx1"/>
              </a:solidFill>
            </a:rPr>
            <a:t> laikā </a:t>
          </a:r>
          <a:r>
            <a:rPr lang="en-US" sz="1800" b="0" i="0" dirty="0" err="1">
              <a:solidFill>
                <a:schemeClr val="tx1"/>
              </a:solidFill>
            </a:rPr>
            <a:t>tika</a:t>
          </a:r>
          <a:r>
            <a:rPr lang="en-US" sz="1800" b="0" i="0" dirty="0">
              <a:solidFill>
                <a:schemeClr val="tx1"/>
              </a:solidFill>
            </a:rPr>
            <a:t> </a:t>
          </a:r>
          <a:r>
            <a:rPr lang="en-US" sz="1800" b="0" i="0" dirty="0" err="1">
              <a:solidFill>
                <a:schemeClr val="tx1"/>
              </a:solidFill>
            </a:rPr>
            <a:t>identificēti</a:t>
          </a:r>
          <a:r>
            <a:rPr lang="en-US" sz="1800" b="0" i="0" dirty="0">
              <a:solidFill>
                <a:schemeClr val="tx1"/>
              </a:solidFill>
            </a:rPr>
            <a:t> 60 </a:t>
          </a:r>
          <a:r>
            <a:rPr lang="en-US" sz="1800" b="0" i="0" dirty="0" err="1">
              <a:solidFill>
                <a:schemeClr val="tx1"/>
              </a:solidFill>
            </a:rPr>
            <a:t>īstenojami</a:t>
          </a:r>
          <a:r>
            <a:rPr lang="en-US" sz="1800" b="0" i="0" dirty="0">
              <a:solidFill>
                <a:schemeClr val="tx1"/>
              </a:solidFill>
            </a:rPr>
            <a:t> </a:t>
          </a:r>
          <a:r>
            <a:rPr lang="en-US" sz="1800" b="0" i="0" dirty="0" err="1">
              <a:solidFill>
                <a:schemeClr val="tx1"/>
              </a:solidFill>
            </a:rPr>
            <a:t>pasākumi</a:t>
          </a:r>
          <a:r>
            <a:rPr lang="en-US" sz="1800" b="0" i="0" dirty="0">
              <a:solidFill>
                <a:schemeClr val="tx1"/>
              </a:solidFill>
            </a:rPr>
            <a:t> personu </a:t>
          </a:r>
          <a:r>
            <a:rPr lang="en-US" sz="1800" b="0" i="0" dirty="0" err="1">
              <a:solidFill>
                <a:schemeClr val="tx1"/>
              </a:solidFill>
            </a:rPr>
            <a:t>ar</a:t>
          </a:r>
          <a:r>
            <a:rPr lang="en-US" sz="1800" b="0" i="0" dirty="0">
              <a:solidFill>
                <a:schemeClr val="tx1"/>
              </a:solidFill>
            </a:rPr>
            <a:t> </a:t>
          </a:r>
          <a:r>
            <a:rPr lang="en-US" sz="1800" b="0" i="0" dirty="0" err="1">
              <a:solidFill>
                <a:schemeClr val="tx1"/>
              </a:solidFill>
            </a:rPr>
            <a:t>funkcionāliem</a:t>
          </a:r>
          <a:r>
            <a:rPr lang="en-US" sz="1800" b="0" i="0" dirty="0">
              <a:solidFill>
                <a:schemeClr val="tx1"/>
              </a:solidFill>
            </a:rPr>
            <a:t> </a:t>
          </a:r>
          <a:r>
            <a:rPr lang="en-US" sz="1800" b="0" i="0" dirty="0" err="1">
              <a:solidFill>
                <a:schemeClr val="tx1"/>
              </a:solidFill>
            </a:rPr>
            <a:t>traucējumiem</a:t>
          </a:r>
          <a:r>
            <a:rPr lang="en-US" sz="1800" b="0" i="0" dirty="0">
              <a:solidFill>
                <a:schemeClr val="tx1"/>
              </a:solidFill>
            </a:rPr>
            <a:t> v</a:t>
          </a:r>
          <a:r>
            <a:rPr lang="lv-LV" sz="1800" b="0" i="0" dirty="0" err="1">
              <a:solidFill>
                <a:schemeClr val="tx1"/>
              </a:solidFill>
            </a:rPr>
            <a:t>ides</a:t>
          </a:r>
          <a:r>
            <a:rPr lang="lv-LV" sz="1800" b="0" i="0" dirty="0">
              <a:solidFill>
                <a:schemeClr val="tx1"/>
              </a:solidFill>
            </a:rPr>
            <a:t>, pakalpojumu un informācijas </a:t>
          </a:r>
          <a:r>
            <a:rPr lang="lv-LV" sz="1800" b="0" i="0" dirty="0" err="1">
              <a:solidFill>
                <a:schemeClr val="tx1"/>
              </a:solidFill>
            </a:rPr>
            <a:t>piekļūstamības</a:t>
          </a:r>
          <a:r>
            <a:rPr lang="lv-LV" sz="1800" b="0" i="0" dirty="0">
              <a:solidFill>
                <a:schemeClr val="tx1"/>
              </a:solidFill>
            </a:rPr>
            <a:t> veicināšana</a:t>
          </a:r>
          <a:r>
            <a:rPr lang="en-US" sz="1800" b="0" i="0" dirty="0" err="1">
              <a:solidFill>
                <a:schemeClr val="tx1"/>
              </a:solidFill>
            </a:rPr>
            <a:t>i</a:t>
          </a:r>
          <a:endParaRPr lang="lv-LV" sz="1800" b="0" i="0" dirty="0">
            <a:solidFill>
              <a:schemeClr val="tx1"/>
            </a:solidFill>
          </a:endParaRPr>
        </a:p>
      </dgm:t>
    </dgm:pt>
    <dgm:pt modelId="{5EC4A93F-FCB8-4D29-AC14-36620796D7DE}" type="parTrans" cxnId="{9324BCD3-E484-4EF9-92B3-0D0138D86CE2}">
      <dgm:prSet/>
      <dgm:spPr/>
      <dgm:t>
        <a:bodyPr/>
        <a:lstStyle/>
        <a:p>
          <a:pPr algn="just"/>
          <a:endParaRPr lang="lv-LV" sz="1800" b="0" i="0">
            <a:solidFill>
              <a:schemeClr val="tx1"/>
            </a:solidFill>
          </a:endParaRPr>
        </a:p>
      </dgm:t>
    </dgm:pt>
    <dgm:pt modelId="{B532D71E-838B-4F36-9FB1-9BE8A13C8E09}" type="sibTrans" cxnId="{9324BCD3-E484-4EF9-92B3-0D0138D86CE2}">
      <dgm:prSet/>
      <dgm:spPr/>
      <dgm:t>
        <a:bodyPr/>
        <a:lstStyle/>
        <a:p>
          <a:pPr algn="just"/>
          <a:endParaRPr lang="lv-LV" sz="1800" b="0" i="0">
            <a:solidFill>
              <a:schemeClr val="tx1"/>
            </a:solidFill>
          </a:endParaRPr>
        </a:p>
      </dgm:t>
    </dgm:pt>
    <dgm:pt modelId="{B585A541-20AC-4F8A-B4C6-DEADFBFB2822}">
      <dgm:prSet custT="1"/>
      <dgm:spPr/>
      <dgm:t>
        <a:bodyPr/>
        <a:lstStyle/>
        <a:p>
          <a:pPr algn="just"/>
          <a:r>
            <a:rPr lang="en-US" sz="1800" b="0" i="0" dirty="0">
              <a:solidFill>
                <a:schemeClr val="tx1"/>
              </a:solidFill>
            </a:rPr>
            <a:t>2024.g. sākumā pasākumu </a:t>
          </a:r>
          <a:r>
            <a:rPr lang="en-US" sz="1800" b="0" i="0" dirty="0" err="1">
              <a:solidFill>
                <a:schemeClr val="tx1"/>
              </a:solidFill>
            </a:rPr>
            <a:t>apkopojums</a:t>
          </a:r>
          <a:r>
            <a:rPr lang="en-US" sz="1800" b="0" i="0" dirty="0">
              <a:solidFill>
                <a:schemeClr val="tx1"/>
              </a:solidFill>
            </a:rPr>
            <a:t> </a:t>
          </a:r>
          <a:r>
            <a:rPr lang="en-US" sz="1800" b="0" i="0" dirty="0" err="1">
              <a:solidFill>
                <a:schemeClr val="tx1"/>
              </a:solidFill>
            </a:rPr>
            <a:t>iesniegts</a:t>
          </a:r>
          <a:r>
            <a:rPr lang="en-US" sz="1800" b="0" i="0" dirty="0">
              <a:solidFill>
                <a:schemeClr val="tx1"/>
              </a:solidFill>
            </a:rPr>
            <a:t> Valsts </a:t>
          </a:r>
          <a:r>
            <a:rPr lang="en-US" sz="1800" b="0" i="0" dirty="0" err="1">
              <a:solidFill>
                <a:schemeClr val="tx1"/>
              </a:solidFill>
            </a:rPr>
            <a:t>kancelejā</a:t>
          </a:r>
          <a:r>
            <a:rPr lang="en-US" sz="1800" b="0" i="0" dirty="0">
              <a:solidFill>
                <a:schemeClr val="tx1"/>
              </a:solidFill>
            </a:rPr>
            <a:t> un </a:t>
          </a:r>
          <a:r>
            <a:rPr lang="en-US" sz="1800" b="0" i="0" dirty="0" err="1">
              <a:solidFill>
                <a:schemeClr val="tx1"/>
              </a:solidFill>
            </a:rPr>
            <a:t>publicēts</a:t>
          </a:r>
          <a:r>
            <a:rPr lang="en-US" sz="1800" b="0" i="0" dirty="0">
              <a:solidFill>
                <a:schemeClr val="tx1"/>
              </a:solidFill>
            </a:rPr>
            <a:t> LM </a:t>
          </a:r>
          <a:r>
            <a:rPr lang="en-US" sz="1800" b="0" i="0" dirty="0" err="1">
              <a:solidFill>
                <a:schemeClr val="tx1"/>
              </a:solidFill>
            </a:rPr>
            <a:t>tīmekļa</a:t>
          </a:r>
          <a:r>
            <a:rPr lang="en-US" sz="1800" b="0" i="0" dirty="0">
              <a:solidFill>
                <a:schemeClr val="tx1"/>
              </a:solidFill>
            </a:rPr>
            <a:t> </a:t>
          </a:r>
          <a:r>
            <a:rPr lang="en-US" sz="1800" b="0" i="0" dirty="0" err="1">
              <a:solidFill>
                <a:schemeClr val="tx1"/>
              </a:solidFill>
            </a:rPr>
            <a:t>vietnē</a:t>
          </a:r>
          <a:endParaRPr lang="lv-LV" sz="1800" b="0" i="0" dirty="0">
            <a:solidFill>
              <a:schemeClr val="tx1"/>
            </a:solidFill>
          </a:endParaRPr>
        </a:p>
      </dgm:t>
    </dgm:pt>
    <dgm:pt modelId="{136A938C-E3F5-4E02-ABAD-1DE164689284}" type="parTrans" cxnId="{E0DBBC16-6E74-4F4C-83F0-59E22A1A2EF6}">
      <dgm:prSet/>
      <dgm:spPr/>
      <dgm:t>
        <a:bodyPr/>
        <a:lstStyle/>
        <a:p>
          <a:pPr algn="just"/>
          <a:endParaRPr lang="lv-LV" sz="1800" b="0" i="0">
            <a:solidFill>
              <a:schemeClr val="tx1"/>
            </a:solidFill>
          </a:endParaRPr>
        </a:p>
      </dgm:t>
    </dgm:pt>
    <dgm:pt modelId="{4E086EF6-1149-425F-B64B-C8F876750CE7}" type="sibTrans" cxnId="{E0DBBC16-6E74-4F4C-83F0-59E22A1A2EF6}">
      <dgm:prSet/>
      <dgm:spPr/>
      <dgm:t>
        <a:bodyPr/>
        <a:lstStyle/>
        <a:p>
          <a:pPr algn="just"/>
          <a:endParaRPr lang="lv-LV" sz="1800" b="0" i="0">
            <a:solidFill>
              <a:schemeClr val="tx1"/>
            </a:solidFill>
          </a:endParaRPr>
        </a:p>
      </dgm:t>
    </dgm:pt>
    <dgm:pt modelId="{568F76FD-E57C-4446-8C40-E837CC678279}">
      <dgm:prSet custT="1"/>
      <dgm:spPr/>
      <dgm:t>
        <a:bodyPr/>
        <a:lstStyle/>
        <a:p>
          <a:pPr algn="just"/>
          <a:r>
            <a:rPr lang="en-US" sz="1800" b="0" i="0" dirty="0">
              <a:solidFill>
                <a:schemeClr val="tx1"/>
              </a:solidFill>
            </a:rPr>
            <a:t>DG sanāksmes un </a:t>
          </a:r>
          <a:r>
            <a:rPr lang="en-US" sz="1800" b="0" i="0" dirty="0" err="1">
              <a:solidFill>
                <a:schemeClr val="tx1"/>
              </a:solidFill>
            </a:rPr>
            <a:t>informācijas</a:t>
          </a:r>
          <a:r>
            <a:rPr lang="en-US" sz="1800" b="0" i="0" dirty="0">
              <a:solidFill>
                <a:schemeClr val="tx1"/>
              </a:solidFill>
            </a:rPr>
            <a:t> </a:t>
          </a:r>
          <a:r>
            <a:rPr lang="en-US" sz="1800" b="0" i="0" dirty="0" err="1">
              <a:solidFill>
                <a:schemeClr val="tx1"/>
              </a:solidFill>
            </a:rPr>
            <a:t>apkopošanā</a:t>
          </a:r>
          <a:r>
            <a:rPr lang="en-US" sz="1800" b="0" i="0" dirty="0">
              <a:solidFill>
                <a:schemeClr val="tx1"/>
              </a:solidFill>
            </a:rPr>
            <a:t> par </a:t>
          </a:r>
          <a:r>
            <a:rPr lang="en-US" sz="1800" b="0" i="0" dirty="0" err="1">
              <a:solidFill>
                <a:schemeClr val="tx1"/>
              </a:solidFill>
            </a:rPr>
            <a:t>īstenojamajiem</a:t>
          </a:r>
          <a:r>
            <a:rPr lang="en-US" sz="1800" b="0" i="0" dirty="0">
              <a:solidFill>
                <a:schemeClr val="tx1"/>
              </a:solidFill>
            </a:rPr>
            <a:t> </a:t>
          </a:r>
          <a:r>
            <a:rPr lang="en-US" sz="1800" b="0" i="0" dirty="0" err="1">
              <a:solidFill>
                <a:schemeClr val="tx1"/>
              </a:solidFill>
            </a:rPr>
            <a:t>pasākumiem</a:t>
          </a:r>
          <a:r>
            <a:rPr lang="en-US" sz="1800" b="0" i="0" dirty="0">
              <a:solidFill>
                <a:schemeClr val="tx1"/>
              </a:solidFill>
            </a:rPr>
            <a:t> </a:t>
          </a:r>
          <a:r>
            <a:rPr lang="en-US" sz="1800" b="0" i="0" dirty="0" err="1">
              <a:solidFill>
                <a:schemeClr val="tx1"/>
              </a:solidFill>
            </a:rPr>
            <a:t>tika</a:t>
          </a:r>
          <a:r>
            <a:rPr lang="en-US" sz="1800" b="0" i="0" dirty="0">
              <a:solidFill>
                <a:schemeClr val="tx1"/>
              </a:solidFill>
            </a:rPr>
            <a:t> </a:t>
          </a:r>
          <a:r>
            <a:rPr lang="en-US" sz="1800" b="0" i="0" dirty="0" err="1">
              <a:solidFill>
                <a:schemeClr val="tx1"/>
              </a:solidFill>
            </a:rPr>
            <a:t>iesaistītas</a:t>
          </a:r>
          <a:r>
            <a:rPr lang="en-US" sz="1800" b="0" i="0" dirty="0">
              <a:solidFill>
                <a:schemeClr val="tx1"/>
              </a:solidFill>
            </a:rPr>
            <a:t> </a:t>
          </a:r>
          <a:r>
            <a:rPr lang="en-US" sz="1800" b="0" i="0" dirty="0" err="1">
              <a:solidFill>
                <a:schemeClr val="tx1"/>
              </a:solidFill>
            </a:rPr>
            <a:t>gan</a:t>
          </a:r>
          <a:r>
            <a:rPr lang="en-US" sz="1800" b="0" i="0" dirty="0">
              <a:solidFill>
                <a:schemeClr val="tx1"/>
              </a:solidFill>
            </a:rPr>
            <a:t> </a:t>
          </a:r>
          <a:r>
            <a:rPr lang="en-US" sz="1800" b="0" i="0" dirty="0" err="1">
              <a:solidFill>
                <a:schemeClr val="tx1"/>
              </a:solidFill>
            </a:rPr>
            <a:t>nozaru</a:t>
          </a:r>
          <a:r>
            <a:rPr lang="en-US" sz="1800" b="0" i="0" dirty="0">
              <a:solidFill>
                <a:schemeClr val="tx1"/>
              </a:solidFill>
            </a:rPr>
            <a:t> ministrijas, </a:t>
          </a:r>
          <a:r>
            <a:rPr lang="en-US" sz="1800" b="0" i="0" dirty="0" err="1">
              <a:solidFill>
                <a:schemeClr val="tx1"/>
              </a:solidFill>
            </a:rPr>
            <a:t>gan</a:t>
          </a:r>
          <a:r>
            <a:rPr lang="en-US" sz="1800" b="0" i="0" dirty="0">
              <a:solidFill>
                <a:schemeClr val="tx1"/>
              </a:solidFill>
            </a:rPr>
            <a:t> iestādes (LM, KM, IZM, SM, VM, EM, VARAM, CVK)</a:t>
          </a:r>
          <a:endParaRPr lang="lv-LV" sz="1800" b="0" i="0" dirty="0">
            <a:solidFill>
              <a:schemeClr val="tx1"/>
            </a:solidFill>
          </a:endParaRPr>
        </a:p>
      </dgm:t>
    </dgm:pt>
    <dgm:pt modelId="{947401A3-4389-43F4-84CB-4FE1800E1BC3}" type="parTrans" cxnId="{83A43513-E09C-4085-99AE-64F5C2518332}">
      <dgm:prSet/>
      <dgm:spPr/>
      <dgm:t>
        <a:bodyPr/>
        <a:lstStyle/>
        <a:p>
          <a:endParaRPr lang="lv-LV" sz="1800">
            <a:solidFill>
              <a:schemeClr val="tx1"/>
            </a:solidFill>
          </a:endParaRPr>
        </a:p>
      </dgm:t>
    </dgm:pt>
    <dgm:pt modelId="{C05E8C3C-7956-4E55-ADA6-936C412F1987}" type="sibTrans" cxnId="{83A43513-E09C-4085-99AE-64F5C2518332}">
      <dgm:prSet/>
      <dgm:spPr/>
      <dgm:t>
        <a:bodyPr/>
        <a:lstStyle/>
        <a:p>
          <a:endParaRPr lang="lv-LV" sz="1800">
            <a:solidFill>
              <a:schemeClr val="tx1"/>
            </a:solidFill>
          </a:endParaRPr>
        </a:p>
      </dgm:t>
    </dgm:pt>
    <dgm:pt modelId="{418B533B-BEFA-4654-AF49-8DF2DEE26EAD}">
      <dgm:prSet custT="1"/>
      <dgm:spPr/>
      <dgm:t>
        <a:bodyPr/>
        <a:lstStyle/>
        <a:p>
          <a:pPr algn="just"/>
          <a:r>
            <a:rPr lang="en-US" sz="1800" b="0" i="0" dirty="0">
              <a:solidFill>
                <a:schemeClr val="tx1"/>
              </a:solidFill>
            </a:rPr>
            <a:t>18.05.2022. </a:t>
          </a:r>
          <a:r>
            <a:rPr lang="en-US" sz="1800" b="0" i="0" dirty="0" err="1">
              <a:solidFill>
                <a:schemeClr val="tx1"/>
              </a:solidFill>
            </a:rPr>
            <a:t>ar</a:t>
          </a:r>
          <a:r>
            <a:rPr lang="en-US" sz="1800" b="0" i="0" dirty="0">
              <a:solidFill>
                <a:schemeClr val="tx1"/>
              </a:solidFill>
            </a:rPr>
            <a:t> </a:t>
          </a:r>
          <a:r>
            <a:rPr lang="en-US" sz="1800" b="0" i="0" dirty="0" err="1">
              <a:solidFill>
                <a:schemeClr val="tx1"/>
              </a:solidFill>
            </a:rPr>
            <a:t>labklājības</a:t>
          </a:r>
          <a:r>
            <a:rPr lang="en-US" sz="1800" b="0" i="0" dirty="0">
              <a:solidFill>
                <a:schemeClr val="tx1"/>
              </a:solidFill>
            </a:rPr>
            <a:t> </a:t>
          </a:r>
          <a:r>
            <a:rPr lang="en-US" sz="1800" b="0" i="0" dirty="0" err="1">
              <a:solidFill>
                <a:schemeClr val="tx1"/>
              </a:solidFill>
            </a:rPr>
            <a:t>ministra</a:t>
          </a:r>
          <a:r>
            <a:rPr lang="en-US" sz="1800" b="0" i="0" dirty="0">
              <a:solidFill>
                <a:schemeClr val="tx1"/>
              </a:solidFill>
            </a:rPr>
            <a:t> </a:t>
          </a:r>
          <a:r>
            <a:rPr lang="en-US" sz="1800" b="0" i="0" dirty="0" err="1">
              <a:solidFill>
                <a:schemeClr val="tx1"/>
              </a:solidFill>
            </a:rPr>
            <a:t>rīkojumu</a:t>
          </a:r>
          <a:r>
            <a:rPr lang="en-US" sz="1800" b="0" i="0" dirty="0">
              <a:solidFill>
                <a:schemeClr val="tx1"/>
              </a:solidFill>
            </a:rPr>
            <a:t> Nr. 68 </a:t>
          </a:r>
          <a:r>
            <a:rPr lang="en-US" sz="1800" b="0" i="0" dirty="0" err="1">
              <a:solidFill>
                <a:schemeClr val="tx1"/>
              </a:solidFill>
            </a:rPr>
            <a:t>izveidota</a:t>
          </a:r>
          <a:r>
            <a:rPr lang="en-US" sz="1800" b="0" i="0" dirty="0">
              <a:solidFill>
                <a:schemeClr val="tx1"/>
              </a:solidFill>
            </a:rPr>
            <a:t> darba grupa “</a:t>
          </a:r>
          <a:r>
            <a:rPr lang="lv-LV" sz="1800" b="0" i="0" dirty="0">
              <a:solidFill>
                <a:schemeClr val="tx1"/>
              </a:solidFill>
            </a:rPr>
            <a:t>Par darba grupas personu ar invaliditāti vides, pakalpojumu un informācijas </a:t>
          </a:r>
          <a:r>
            <a:rPr lang="lv-LV" sz="1800" b="0" i="0" dirty="0" err="1">
              <a:solidFill>
                <a:schemeClr val="tx1"/>
              </a:solidFill>
            </a:rPr>
            <a:t>piekļūstamības</a:t>
          </a:r>
          <a:r>
            <a:rPr lang="lv-LV" sz="1800" b="0" i="0" dirty="0">
              <a:solidFill>
                <a:schemeClr val="tx1"/>
              </a:solidFill>
            </a:rPr>
            <a:t> veicināšanai izveidi</a:t>
          </a:r>
          <a:r>
            <a:rPr lang="en-US" sz="1800" b="0" i="0" dirty="0">
              <a:solidFill>
                <a:schemeClr val="tx1"/>
              </a:solidFill>
            </a:rPr>
            <a:t>” (DG)</a:t>
          </a:r>
          <a:endParaRPr lang="lv-LV" sz="1800" b="0" i="0" dirty="0">
            <a:solidFill>
              <a:schemeClr val="tx1"/>
            </a:solidFill>
          </a:endParaRPr>
        </a:p>
      </dgm:t>
    </dgm:pt>
    <dgm:pt modelId="{8412CE47-D92F-4106-825C-617FB137EC7D}" type="parTrans" cxnId="{0BD7C11D-4916-4EEE-AAFD-1FEFDB1C8939}">
      <dgm:prSet/>
      <dgm:spPr/>
      <dgm:t>
        <a:bodyPr/>
        <a:lstStyle/>
        <a:p>
          <a:endParaRPr lang="lv-LV" sz="1800">
            <a:solidFill>
              <a:schemeClr val="tx1"/>
            </a:solidFill>
          </a:endParaRPr>
        </a:p>
      </dgm:t>
    </dgm:pt>
    <dgm:pt modelId="{39A4F53B-9E03-4BAF-AB76-CDECD8CB9D15}" type="sibTrans" cxnId="{0BD7C11D-4916-4EEE-AAFD-1FEFDB1C8939}">
      <dgm:prSet/>
      <dgm:spPr/>
      <dgm:t>
        <a:bodyPr/>
        <a:lstStyle/>
        <a:p>
          <a:endParaRPr lang="lv-LV" sz="1800">
            <a:solidFill>
              <a:schemeClr val="tx1"/>
            </a:solidFill>
          </a:endParaRPr>
        </a:p>
      </dgm:t>
    </dgm:pt>
    <dgm:pt modelId="{10ED1F2A-1F0E-44B5-81BF-69335AF3CA88}" type="pres">
      <dgm:prSet presAssocID="{EBE1C13A-3607-4509-8D02-0038D541DE4C}" presName="Name0" presStyleCnt="0">
        <dgm:presLayoutVars>
          <dgm:chMax val="7"/>
          <dgm:chPref val="7"/>
          <dgm:dir/>
        </dgm:presLayoutVars>
      </dgm:prSet>
      <dgm:spPr/>
    </dgm:pt>
    <dgm:pt modelId="{68B95844-1ED2-41FA-900F-9E9F1543F547}" type="pres">
      <dgm:prSet presAssocID="{EBE1C13A-3607-4509-8D02-0038D541DE4C}" presName="Name1" presStyleCnt="0"/>
      <dgm:spPr/>
    </dgm:pt>
    <dgm:pt modelId="{5627AB1A-F72F-4022-9991-849736840248}" type="pres">
      <dgm:prSet presAssocID="{EBE1C13A-3607-4509-8D02-0038D541DE4C}" presName="cycle" presStyleCnt="0"/>
      <dgm:spPr/>
    </dgm:pt>
    <dgm:pt modelId="{7ABB9D80-87C6-4BC6-9A8C-1F57D3016EC7}" type="pres">
      <dgm:prSet presAssocID="{EBE1C13A-3607-4509-8D02-0038D541DE4C}" presName="srcNode" presStyleLbl="node1" presStyleIdx="0" presStyleCnt="5"/>
      <dgm:spPr/>
    </dgm:pt>
    <dgm:pt modelId="{0020BB14-631A-41BA-8AC9-88B34E1F6578}" type="pres">
      <dgm:prSet presAssocID="{EBE1C13A-3607-4509-8D02-0038D541DE4C}" presName="conn" presStyleLbl="parChTrans1D2" presStyleIdx="0" presStyleCnt="1"/>
      <dgm:spPr/>
    </dgm:pt>
    <dgm:pt modelId="{8516990D-6F34-47A9-8D51-A442F2C71137}" type="pres">
      <dgm:prSet presAssocID="{EBE1C13A-3607-4509-8D02-0038D541DE4C}" presName="extraNode" presStyleLbl="node1" presStyleIdx="0" presStyleCnt="5"/>
      <dgm:spPr/>
    </dgm:pt>
    <dgm:pt modelId="{2356310E-7F70-47E2-9617-980810EEABA8}" type="pres">
      <dgm:prSet presAssocID="{EBE1C13A-3607-4509-8D02-0038D541DE4C}" presName="dstNode" presStyleLbl="node1" presStyleIdx="0" presStyleCnt="5"/>
      <dgm:spPr/>
    </dgm:pt>
    <dgm:pt modelId="{80C83BC5-57F5-4BF6-8E79-3CF5473BA7FF}" type="pres">
      <dgm:prSet presAssocID="{418B533B-BEFA-4654-AF49-8DF2DEE26EAD}" presName="text_1" presStyleLbl="node1" presStyleIdx="0" presStyleCnt="5">
        <dgm:presLayoutVars>
          <dgm:bulletEnabled val="1"/>
        </dgm:presLayoutVars>
      </dgm:prSet>
      <dgm:spPr/>
    </dgm:pt>
    <dgm:pt modelId="{C191832F-0527-4CD7-8125-F5022CBD4653}" type="pres">
      <dgm:prSet presAssocID="{418B533B-BEFA-4654-AF49-8DF2DEE26EAD}" presName="accent_1" presStyleCnt="0"/>
      <dgm:spPr/>
    </dgm:pt>
    <dgm:pt modelId="{D37617BA-CE23-40D5-9762-65430C55E7F5}" type="pres">
      <dgm:prSet presAssocID="{418B533B-BEFA-4654-AF49-8DF2DEE26EAD}" presName="accentRepeatNode" presStyleLbl="solidFgAcc1" presStyleIdx="0" presStyleCnt="5"/>
      <dgm:spPr/>
    </dgm:pt>
    <dgm:pt modelId="{F0105D21-BA69-4EC8-AC9E-01DF49054E74}" type="pres">
      <dgm:prSet presAssocID="{8D1C0A14-95B2-43FB-9156-37563AB0D3F3}" presName="text_2" presStyleLbl="node1" presStyleIdx="1" presStyleCnt="5">
        <dgm:presLayoutVars>
          <dgm:bulletEnabled val="1"/>
        </dgm:presLayoutVars>
      </dgm:prSet>
      <dgm:spPr/>
    </dgm:pt>
    <dgm:pt modelId="{0C7BDC3C-9530-411A-8E9E-95559C89A116}" type="pres">
      <dgm:prSet presAssocID="{8D1C0A14-95B2-43FB-9156-37563AB0D3F3}" presName="accent_2" presStyleCnt="0"/>
      <dgm:spPr/>
    </dgm:pt>
    <dgm:pt modelId="{782B363E-321B-499A-8E02-CF4AAAD5D83B}" type="pres">
      <dgm:prSet presAssocID="{8D1C0A14-95B2-43FB-9156-37563AB0D3F3}" presName="accentRepeatNode" presStyleLbl="solidFgAcc1" presStyleIdx="1" presStyleCnt="5"/>
      <dgm:spPr/>
    </dgm:pt>
    <dgm:pt modelId="{65BA8228-A7F9-4720-8A62-8D0A04A54EB0}" type="pres">
      <dgm:prSet presAssocID="{568F76FD-E57C-4446-8C40-E837CC678279}" presName="text_3" presStyleLbl="node1" presStyleIdx="2" presStyleCnt="5">
        <dgm:presLayoutVars>
          <dgm:bulletEnabled val="1"/>
        </dgm:presLayoutVars>
      </dgm:prSet>
      <dgm:spPr/>
    </dgm:pt>
    <dgm:pt modelId="{FC281171-2994-45E0-9F74-E46FFDC03C39}" type="pres">
      <dgm:prSet presAssocID="{568F76FD-E57C-4446-8C40-E837CC678279}" presName="accent_3" presStyleCnt="0"/>
      <dgm:spPr/>
    </dgm:pt>
    <dgm:pt modelId="{6B875A4A-768E-4388-9094-CCCBE7988F19}" type="pres">
      <dgm:prSet presAssocID="{568F76FD-E57C-4446-8C40-E837CC678279}" presName="accentRepeatNode" presStyleLbl="solidFgAcc1" presStyleIdx="2" presStyleCnt="5"/>
      <dgm:spPr/>
    </dgm:pt>
    <dgm:pt modelId="{B35E8A4C-2FE4-45D7-BBE6-22A95F98533B}" type="pres">
      <dgm:prSet presAssocID="{140A8E44-3A4E-4776-A8DE-BE24417FFA11}" presName="text_4" presStyleLbl="node1" presStyleIdx="3" presStyleCnt="5">
        <dgm:presLayoutVars>
          <dgm:bulletEnabled val="1"/>
        </dgm:presLayoutVars>
      </dgm:prSet>
      <dgm:spPr/>
    </dgm:pt>
    <dgm:pt modelId="{3A9752A9-FC0A-45CF-A6BC-7D362E6F6993}" type="pres">
      <dgm:prSet presAssocID="{140A8E44-3A4E-4776-A8DE-BE24417FFA11}" presName="accent_4" presStyleCnt="0"/>
      <dgm:spPr/>
    </dgm:pt>
    <dgm:pt modelId="{D5048521-459D-4786-ABB1-CC06F6D07265}" type="pres">
      <dgm:prSet presAssocID="{140A8E44-3A4E-4776-A8DE-BE24417FFA11}" presName="accentRepeatNode" presStyleLbl="solidFgAcc1" presStyleIdx="3" presStyleCnt="5"/>
      <dgm:spPr/>
    </dgm:pt>
    <dgm:pt modelId="{0C0AACB4-0F32-493E-982C-A3DB42B835AA}" type="pres">
      <dgm:prSet presAssocID="{B585A541-20AC-4F8A-B4C6-DEADFBFB2822}" presName="text_5" presStyleLbl="node1" presStyleIdx="4" presStyleCnt="5">
        <dgm:presLayoutVars>
          <dgm:bulletEnabled val="1"/>
        </dgm:presLayoutVars>
      </dgm:prSet>
      <dgm:spPr/>
    </dgm:pt>
    <dgm:pt modelId="{1166359E-3C34-4B6C-B578-16AE0CFCC502}" type="pres">
      <dgm:prSet presAssocID="{B585A541-20AC-4F8A-B4C6-DEADFBFB2822}" presName="accent_5" presStyleCnt="0"/>
      <dgm:spPr/>
    </dgm:pt>
    <dgm:pt modelId="{FD82117C-8C90-4487-9113-BFB0EF954386}" type="pres">
      <dgm:prSet presAssocID="{B585A541-20AC-4F8A-B4C6-DEADFBFB2822}" presName="accentRepeatNode" presStyleLbl="solidFgAcc1" presStyleIdx="4" presStyleCnt="5"/>
      <dgm:spPr/>
    </dgm:pt>
  </dgm:ptLst>
  <dgm:cxnLst>
    <dgm:cxn modelId="{83A43513-E09C-4085-99AE-64F5C2518332}" srcId="{EBE1C13A-3607-4509-8D02-0038D541DE4C}" destId="{568F76FD-E57C-4446-8C40-E837CC678279}" srcOrd="2" destOrd="0" parTransId="{947401A3-4389-43F4-84CB-4FE1800E1BC3}" sibTransId="{C05E8C3C-7956-4E55-ADA6-936C412F1987}"/>
    <dgm:cxn modelId="{E0DBBC16-6E74-4F4C-83F0-59E22A1A2EF6}" srcId="{EBE1C13A-3607-4509-8D02-0038D541DE4C}" destId="{B585A541-20AC-4F8A-B4C6-DEADFBFB2822}" srcOrd="4" destOrd="0" parTransId="{136A938C-E3F5-4E02-ABAD-1DE164689284}" sibTransId="{4E086EF6-1149-425F-B64B-C8F876750CE7}"/>
    <dgm:cxn modelId="{0BD7C11D-4916-4EEE-AAFD-1FEFDB1C8939}" srcId="{EBE1C13A-3607-4509-8D02-0038D541DE4C}" destId="{418B533B-BEFA-4654-AF49-8DF2DEE26EAD}" srcOrd="0" destOrd="0" parTransId="{8412CE47-D92F-4106-825C-617FB137EC7D}" sibTransId="{39A4F53B-9E03-4BAF-AB76-CDECD8CB9D15}"/>
    <dgm:cxn modelId="{BCC8D021-5B1F-499E-BE74-EF26AEE8B312}" type="presOf" srcId="{EBE1C13A-3607-4509-8D02-0038D541DE4C}" destId="{10ED1F2A-1F0E-44B5-81BF-69335AF3CA88}" srcOrd="0" destOrd="0" presId="urn:microsoft.com/office/officeart/2008/layout/VerticalCurvedList"/>
    <dgm:cxn modelId="{86019B2D-BB88-4C93-A58B-9AAF6A043C1F}" srcId="{EBE1C13A-3607-4509-8D02-0038D541DE4C}" destId="{8D1C0A14-95B2-43FB-9156-37563AB0D3F3}" srcOrd="1" destOrd="0" parTransId="{F4A19C8C-4D2A-4FCF-B6D8-0D2A34A0E1BB}" sibTransId="{41805F72-C64F-43DA-9A81-14569565A8F9}"/>
    <dgm:cxn modelId="{54A6A958-F03E-425D-9817-2B737D721CCA}" type="presOf" srcId="{140A8E44-3A4E-4776-A8DE-BE24417FFA11}" destId="{B35E8A4C-2FE4-45D7-BBE6-22A95F98533B}" srcOrd="0" destOrd="0" presId="urn:microsoft.com/office/officeart/2008/layout/VerticalCurvedList"/>
    <dgm:cxn modelId="{A578457F-AB2A-405E-8D35-1128145FFC08}" type="presOf" srcId="{8D1C0A14-95B2-43FB-9156-37563AB0D3F3}" destId="{F0105D21-BA69-4EC8-AC9E-01DF49054E74}" srcOrd="0" destOrd="0" presId="urn:microsoft.com/office/officeart/2008/layout/VerticalCurvedList"/>
    <dgm:cxn modelId="{CAB5A89C-6D68-434E-9802-92DCE7D1C5B8}" type="presOf" srcId="{39A4F53B-9E03-4BAF-AB76-CDECD8CB9D15}" destId="{0020BB14-631A-41BA-8AC9-88B34E1F6578}" srcOrd="0" destOrd="0" presId="urn:microsoft.com/office/officeart/2008/layout/VerticalCurvedList"/>
    <dgm:cxn modelId="{40F97FA7-A5EC-49CE-B0FD-2BC7AFBDA500}" type="presOf" srcId="{568F76FD-E57C-4446-8C40-E837CC678279}" destId="{65BA8228-A7F9-4720-8A62-8D0A04A54EB0}" srcOrd="0" destOrd="0" presId="urn:microsoft.com/office/officeart/2008/layout/VerticalCurvedList"/>
    <dgm:cxn modelId="{0AB221B3-6B2A-4629-A698-062ACC8DBC14}" type="presOf" srcId="{B585A541-20AC-4F8A-B4C6-DEADFBFB2822}" destId="{0C0AACB4-0F32-493E-982C-A3DB42B835AA}" srcOrd="0" destOrd="0" presId="urn:microsoft.com/office/officeart/2008/layout/VerticalCurvedList"/>
    <dgm:cxn modelId="{9324BCD3-E484-4EF9-92B3-0D0138D86CE2}" srcId="{EBE1C13A-3607-4509-8D02-0038D541DE4C}" destId="{140A8E44-3A4E-4776-A8DE-BE24417FFA11}" srcOrd="3" destOrd="0" parTransId="{5EC4A93F-FCB8-4D29-AC14-36620796D7DE}" sibTransId="{B532D71E-838B-4F36-9FB1-9BE8A13C8E09}"/>
    <dgm:cxn modelId="{A01B0AF0-1052-40C0-A1FA-00BD72CCCEC9}" type="presOf" srcId="{418B533B-BEFA-4654-AF49-8DF2DEE26EAD}" destId="{80C83BC5-57F5-4BF6-8E79-3CF5473BA7FF}" srcOrd="0" destOrd="0" presId="urn:microsoft.com/office/officeart/2008/layout/VerticalCurvedList"/>
    <dgm:cxn modelId="{41C259CF-2184-4712-8C9E-7E543C68D71F}" type="presParOf" srcId="{10ED1F2A-1F0E-44B5-81BF-69335AF3CA88}" destId="{68B95844-1ED2-41FA-900F-9E9F1543F547}" srcOrd="0" destOrd="0" presId="urn:microsoft.com/office/officeart/2008/layout/VerticalCurvedList"/>
    <dgm:cxn modelId="{8FF85DDD-33E4-436A-B641-7FBDFA17A123}" type="presParOf" srcId="{68B95844-1ED2-41FA-900F-9E9F1543F547}" destId="{5627AB1A-F72F-4022-9991-849736840248}" srcOrd="0" destOrd="0" presId="urn:microsoft.com/office/officeart/2008/layout/VerticalCurvedList"/>
    <dgm:cxn modelId="{F78AC0F9-7241-4655-AEDD-75216412F39D}" type="presParOf" srcId="{5627AB1A-F72F-4022-9991-849736840248}" destId="{7ABB9D80-87C6-4BC6-9A8C-1F57D3016EC7}" srcOrd="0" destOrd="0" presId="urn:microsoft.com/office/officeart/2008/layout/VerticalCurvedList"/>
    <dgm:cxn modelId="{274A2184-7759-4DF5-8FDE-917814574A7D}" type="presParOf" srcId="{5627AB1A-F72F-4022-9991-849736840248}" destId="{0020BB14-631A-41BA-8AC9-88B34E1F6578}" srcOrd="1" destOrd="0" presId="urn:microsoft.com/office/officeart/2008/layout/VerticalCurvedList"/>
    <dgm:cxn modelId="{7D33B4B5-ED67-4278-B72E-37AF82F3ABC8}" type="presParOf" srcId="{5627AB1A-F72F-4022-9991-849736840248}" destId="{8516990D-6F34-47A9-8D51-A442F2C71137}" srcOrd="2" destOrd="0" presId="urn:microsoft.com/office/officeart/2008/layout/VerticalCurvedList"/>
    <dgm:cxn modelId="{380CA09C-FFFF-4105-9DA8-B38F97B9430C}" type="presParOf" srcId="{5627AB1A-F72F-4022-9991-849736840248}" destId="{2356310E-7F70-47E2-9617-980810EEABA8}" srcOrd="3" destOrd="0" presId="urn:microsoft.com/office/officeart/2008/layout/VerticalCurvedList"/>
    <dgm:cxn modelId="{BF39646A-7571-494B-8CB1-BC60810D95B4}" type="presParOf" srcId="{68B95844-1ED2-41FA-900F-9E9F1543F547}" destId="{80C83BC5-57F5-4BF6-8E79-3CF5473BA7FF}" srcOrd="1" destOrd="0" presId="urn:microsoft.com/office/officeart/2008/layout/VerticalCurvedList"/>
    <dgm:cxn modelId="{DBC978C7-7D76-4768-9D26-A95CCA506B8A}" type="presParOf" srcId="{68B95844-1ED2-41FA-900F-9E9F1543F547}" destId="{C191832F-0527-4CD7-8125-F5022CBD4653}" srcOrd="2" destOrd="0" presId="urn:microsoft.com/office/officeart/2008/layout/VerticalCurvedList"/>
    <dgm:cxn modelId="{5400A922-8461-48E7-BF70-42786E90E0C9}" type="presParOf" srcId="{C191832F-0527-4CD7-8125-F5022CBD4653}" destId="{D37617BA-CE23-40D5-9762-65430C55E7F5}" srcOrd="0" destOrd="0" presId="urn:microsoft.com/office/officeart/2008/layout/VerticalCurvedList"/>
    <dgm:cxn modelId="{1B0F33F2-F410-4CAC-B7F2-FFF2E701E2C1}" type="presParOf" srcId="{68B95844-1ED2-41FA-900F-9E9F1543F547}" destId="{F0105D21-BA69-4EC8-AC9E-01DF49054E74}" srcOrd="3" destOrd="0" presId="urn:microsoft.com/office/officeart/2008/layout/VerticalCurvedList"/>
    <dgm:cxn modelId="{D459ED42-3849-4B6C-B5CC-4A59EE71CDE7}" type="presParOf" srcId="{68B95844-1ED2-41FA-900F-9E9F1543F547}" destId="{0C7BDC3C-9530-411A-8E9E-95559C89A116}" srcOrd="4" destOrd="0" presId="urn:microsoft.com/office/officeart/2008/layout/VerticalCurvedList"/>
    <dgm:cxn modelId="{0AB93E67-40D1-4707-BD9B-5F97DADF6F10}" type="presParOf" srcId="{0C7BDC3C-9530-411A-8E9E-95559C89A116}" destId="{782B363E-321B-499A-8E02-CF4AAAD5D83B}" srcOrd="0" destOrd="0" presId="urn:microsoft.com/office/officeart/2008/layout/VerticalCurvedList"/>
    <dgm:cxn modelId="{CECC56BD-FAA0-4B40-9C8A-CC5DF8D65499}" type="presParOf" srcId="{68B95844-1ED2-41FA-900F-9E9F1543F547}" destId="{65BA8228-A7F9-4720-8A62-8D0A04A54EB0}" srcOrd="5" destOrd="0" presId="urn:microsoft.com/office/officeart/2008/layout/VerticalCurvedList"/>
    <dgm:cxn modelId="{15C47EA5-8D3F-4A00-B286-0A2142E4B7E1}" type="presParOf" srcId="{68B95844-1ED2-41FA-900F-9E9F1543F547}" destId="{FC281171-2994-45E0-9F74-E46FFDC03C39}" srcOrd="6" destOrd="0" presId="urn:microsoft.com/office/officeart/2008/layout/VerticalCurvedList"/>
    <dgm:cxn modelId="{18650479-F013-4BC4-AF8C-954CD036C3E7}" type="presParOf" srcId="{FC281171-2994-45E0-9F74-E46FFDC03C39}" destId="{6B875A4A-768E-4388-9094-CCCBE7988F19}" srcOrd="0" destOrd="0" presId="urn:microsoft.com/office/officeart/2008/layout/VerticalCurvedList"/>
    <dgm:cxn modelId="{0978D4E0-CDC3-4AF1-BB2E-2F6F9561C705}" type="presParOf" srcId="{68B95844-1ED2-41FA-900F-9E9F1543F547}" destId="{B35E8A4C-2FE4-45D7-BBE6-22A95F98533B}" srcOrd="7" destOrd="0" presId="urn:microsoft.com/office/officeart/2008/layout/VerticalCurvedList"/>
    <dgm:cxn modelId="{98DF332B-9F34-43F6-90BB-B716F21B2F20}" type="presParOf" srcId="{68B95844-1ED2-41FA-900F-9E9F1543F547}" destId="{3A9752A9-FC0A-45CF-A6BC-7D362E6F6993}" srcOrd="8" destOrd="0" presId="urn:microsoft.com/office/officeart/2008/layout/VerticalCurvedList"/>
    <dgm:cxn modelId="{D6590AAD-EE07-4553-BB92-2E86BF6F0A3E}" type="presParOf" srcId="{3A9752A9-FC0A-45CF-A6BC-7D362E6F6993}" destId="{D5048521-459D-4786-ABB1-CC06F6D07265}" srcOrd="0" destOrd="0" presId="urn:microsoft.com/office/officeart/2008/layout/VerticalCurvedList"/>
    <dgm:cxn modelId="{FCA0585A-A68C-47E5-8603-59690364B4A6}" type="presParOf" srcId="{68B95844-1ED2-41FA-900F-9E9F1543F547}" destId="{0C0AACB4-0F32-493E-982C-A3DB42B835AA}" srcOrd="9" destOrd="0" presId="urn:microsoft.com/office/officeart/2008/layout/VerticalCurvedList"/>
    <dgm:cxn modelId="{0B353103-398A-4EC0-A09F-9FD31B2DE327}" type="presParOf" srcId="{68B95844-1ED2-41FA-900F-9E9F1543F547}" destId="{1166359E-3C34-4B6C-B578-16AE0CFCC502}" srcOrd="10" destOrd="0" presId="urn:microsoft.com/office/officeart/2008/layout/VerticalCurvedList"/>
    <dgm:cxn modelId="{FC0D1E67-9D25-4EF7-AB9F-FE68E6DB1049}" type="presParOf" srcId="{1166359E-3C34-4B6C-B578-16AE0CFCC502}" destId="{FD82117C-8C90-4487-9113-BFB0EF95438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86C4BA-1884-44E6-A61F-7F08A19ACEE7}" type="doc">
      <dgm:prSet loTypeId="urn:microsoft.com/office/officeart/2005/8/layout/hierarchy3" loCatId="hierarchy" qsTypeId="urn:microsoft.com/office/officeart/2005/8/quickstyle/simple1" qsCatId="simple" csTypeId="urn:microsoft.com/office/officeart/2005/8/colors/accent6_2" csCatId="accent6" phldr="1"/>
      <dgm:spPr/>
      <dgm:t>
        <a:bodyPr/>
        <a:lstStyle/>
        <a:p>
          <a:endParaRPr lang="lv-LV"/>
        </a:p>
      </dgm:t>
    </dgm:pt>
    <dgm:pt modelId="{D20EFDAD-483D-4204-9C68-D3A9A0DD5399}">
      <dgm:prSet custT="1"/>
      <dgm:spPr/>
      <dgm:t>
        <a:bodyPr/>
        <a:lstStyle/>
        <a:p>
          <a:r>
            <a:rPr lang="en-US" sz="3200" dirty="0" err="1">
              <a:solidFill>
                <a:schemeClr val="tx1"/>
              </a:solidFill>
            </a:rPr>
            <a:t>Aktualizētais</a:t>
          </a:r>
          <a:r>
            <a:rPr lang="en-US" sz="3200" dirty="0">
              <a:solidFill>
                <a:schemeClr val="tx1"/>
              </a:solidFill>
            </a:rPr>
            <a:t> pasākumu </a:t>
          </a:r>
          <a:r>
            <a:rPr lang="en-US" sz="3200" dirty="0" err="1">
              <a:solidFill>
                <a:schemeClr val="tx1"/>
              </a:solidFill>
            </a:rPr>
            <a:t>apkopojums</a:t>
          </a:r>
          <a:r>
            <a:rPr lang="en-US" sz="3200" dirty="0">
              <a:solidFill>
                <a:schemeClr val="tx1"/>
              </a:solidFill>
            </a:rPr>
            <a:t> </a:t>
          </a:r>
          <a:r>
            <a:rPr lang="lv-LV" sz="3200" dirty="0">
              <a:solidFill>
                <a:schemeClr val="tx1"/>
              </a:solidFill>
            </a:rPr>
            <a:t>“</a:t>
          </a:r>
          <a:r>
            <a:rPr lang="lv-LV" sz="3200" i="1" dirty="0">
              <a:solidFill>
                <a:schemeClr val="tx1"/>
              </a:solidFill>
            </a:rPr>
            <a:t>Vides, pakalpojumu un informācijas </a:t>
          </a:r>
          <a:r>
            <a:rPr lang="lv-LV" sz="3200" i="1" dirty="0" err="1">
              <a:solidFill>
                <a:schemeClr val="tx1"/>
              </a:solidFill>
            </a:rPr>
            <a:t>piekļūstamības</a:t>
          </a:r>
          <a:r>
            <a:rPr lang="lv-LV" sz="3200" i="1" dirty="0">
              <a:solidFill>
                <a:schemeClr val="tx1"/>
              </a:solidFill>
            </a:rPr>
            <a:t> veicināšana personām ar funkcionāliem traucējumiem</a:t>
          </a:r>
          <a:r>
            <a:rPr lang="lv-LV" sz="3200" dirty="0">
              <a:solidFill>
                <a:schemeClr val="tx1"/>
              </a:solidFill>
            </a:rPr>
            <a:t>” </a:t>
          </a:r>
          <a:r>
            <a:rPr lang="en-US" sz="3200" dirty="0">
              <a:solidFill>
                <a:schemeClr val="tx1"/>
              </a:solidFill>
            </a:rPr>
            <a:t>pieejams </a:t>
          </a:r>
          <a:r>
            <a:rPr lang="en-US" sz="3200" dirty="0" err="1">
              <a:solidFill>
                <a:schemeClr val="tx1"/>
              </a:solidFill>
            </a:rPr>
            <a:t>Labklajības</a:t>
          </a:r>
          <a:r>
            <a:rPr lang="en-US" sz="3200" dirty="0">
              <a:solidFill>
                <a:schemeClr val="tx1"/>
              </a:solidFill>
            </a:rPr>
            <a:t> ministrijas </a:t>
          </a:r>
          <a:r>
            <a:rPr lang="en-US" sz="3200" dirty="0" err="1">
              <a:solidFill>
                <a:schemeClr val="tx1"/>
              </a:solidFill>
            </a:rPr>
            <a:t>tīmekļa</a:t>
          </a:r>
          <a:r>
            <a:rPr lang="en-US" sz="3200" dirty="0">
              <a:solidFill>
                <a:schemeClr val="tx1"/>
              </a:solidFill>
            </a:rPr>
            <a:t> </a:t>
          </a:r>
          <a:r>
            <a:rPr lang="en-US" sz="3200" dirty="0" err="1">
              <a:solidFill>
                <a:schemeClr val="tx1"/>
              </a:solidFill>
            </a:rPr>
            <a:t>vietnē</a:t>
          </a:r>
          <a:endParaRPr lang="en-US" sz="3200" dirty="0">
            <a:solidFill>
              <a:schemeClr val="tx1"/>
            </a:solidFill>
          </a:endParaRPr>
        </a:p>
        <a:p>
          <a:r>
            <a:rPr lang="en-US" sz="3200" dirty="0">
              <a:hlinkClick xmlns:r="http://schemas.openxmlformats.org/officeDocument/2006/relationships" r:id="rId1"/>
            </a:rPr>
            <a:t>https://www.lm.gov.lv/lv/darba-grupas</a:t>
          </a:r>
          <a:r>
            <a:rPr lang="en-US" sz="3200" dirty="0"/>
            <a:t> </a:t>
          </a:r>
          <a:endParaRPr lang="lv-LV" sz="3200" dirty="0"/>
        </a:p>
      </dgm:t>
    </dgm:pt>
    <dgm:pt modelId="{44E2BBA6-B1B3-40D6-ABD3-D6EC0C78151D}" type="parTrans" cxnId="{EB644739-8152-4765-9C9C-69B586C925D7}">
      <dgm:prSet/>
      <dgm:spPr/>
      <dgm:t>
        <a:bodyPr/>
        <a:lstStyle/>
        <a:p>
          <a:endParaRPr lang="lv-LV" sz="3200"/>
        </a:p>
      </dgm:t>
    </dgm:pt>
    <dgm:pt modelId="{DE8DC59A-8116-4B98-A3AF-5FDCB5E16068}" type="sibTrans" cxnId="{EB644739-8152-4765-9C9C-69B586C925D7}">
      <dgm:prSet/>
      <dgm:spPr/>
      <dgm:t>
        <a:bodyPr/>
        <a:lstStyle/>
        <a:p>
          <a:endParaRPr lang="lv-LV" sz="3200"/>
        </a:p>
      </dgm:t>
    </dgm:pt>
    <dgm:pt modelId="{80583769-0119-401B-876D-75AA79EC7219}" type="pres">
      <dgm:prSet presAssocID="{B686C4BA-1884-44E6-A61F-7F08A19ACEE7}" presName="diagram" presStyleCnt="0">
        <dgm:presLayoutVars>
          <dgm:chPref val="1"/>
          <dgm:dir/>
          <dgm:animOne val="branch"/>
          <dgm:animLvl val="lvl"/>
          <dgm:resizeHandles/>
        </dgm:presLayoutVars>
      </dgm:prSet>
      <dgm:spPr/>
    </dgm:pt>
    <dgm:pt modelId="{8EB6CCE5-0CDA-41BD-AB9F-A4D434FA4FEC}" type="pres">
      <dgm:prSet presAssocID="{D20EFDAD-483D-4204-9C68-D3A9A0DD5399}" presName="root" presStyleCnt="0"/>
      <dgm:spPr/>
    </dgm:pt>
    <dgm:pt modelId="{958ADEBB-9BC4-4470-8882-3D1E3FFC2D1B}" type="pres">
      <dgm:prSet presAssocID="{D20EFDAD-483D-4204-9C68-D3A9A0DD5399}" presName="rootComposite" presStyleCnt="0"/>
      <dgm:spPr/>
    </dgm:pt>
    <dgm:pt modelId="{8B273C14-0D5B-46D3-AC43-A58861C0FFB4}" type="pres">
      <dgm:prSet presAssocID="{D20EFDAD-483D-4204-9C68-D3A9A0DD5399}" presName="rootText" presStyleLbl="node1" presStyleIdx="0" presStyleCnt="1"/>
      <dgm:spPr/>
    </dgm:pt>
    <dgm:pt modelId="{161435A7-74A4-47E5-87FB-30DE24142511}" type="pres">
      <dgm:prSet presAssocID="{D20EFDAD-483D-4204-9C68-D3A9A0DD5399}" presName="rootConnector" presStyleLbl="node1" presStyleIdx="0" presStyleCnt="1"/>
      <dgm:spPr/>
    </dgm:pt>
    <dgm:pt modelId="{E2577B17-E02F-42B3-A94A-D0381814514A}" type="pres">
      <dgm:prSet presAssocID="{D20EFDAD-483D-4204-9C68-D3A9A0DD5399}" presName="childShape" presStyleCnt="0"/>
      <dgm:spPr/>
    </dgm:pt>
  </dgm:ptLst>
  <dgm:cxnLst>
    <dgm:cxn modelId="{EB644739-8152-4765-9C9C-69B586C925D7}" srcId="{B686C4BA-1884-44E6-A61F-7F08A19ACEE7}" destId="{D20EFDAD-483D-4204-9C68-D3A9A0DD5399}" srcOrd="0" destOrd="0" parTransId="{44E2BBA6-B1B3-40D6-ABD3-D6EC0C78151D}" sibTransId="{DE8DC59A-8116-4B98-A3AF-5FDCB5E16068}"/>
    <dgm:cxn modelId="{363FCBD0-25E3-46DC-84D3-B6864530BF5C}" type="presOf" srcId="{D20EFDAD-483D-4204-9C68-D3A9A0DD5399}" destId="{8B273C14-0D5B-46D3-AC43-A58861C0FFB4}" srcOrd="0" destOrd="0" presId="urn:microsoft.com/office/officeart/2005/8/layout/hierarchy3"/>
    <dgm:cxn modelId="{6112DBD3-FB80-44A9-826D-7154BB5736D9}" type="presOf" srcId="{B686C4BA-1884-44E6-A61F-7F08A19ACEE7}" destId="{80583769-0119-401B-876D-75AA79EC7219}" srcOrd="0" destOrd="0" presId="urn:microsoft.com/office/officeart/2005/8/layout/hierarchy3"/>
    <dgm:cxn modelId="{5E58A8E5-D059-4480-AB93-0E41CB0F4487}" type="presOf" srcId="{D20EFDAD-483D-4204-9C68-D3A9A0DD5399}" destId="{161435A7-74A4-47E5-87FB-30DE24142511}" srcOrd="1" destOrd="0" presId="urn:microsoft.com/office/officeart/2005/8/layout/hierarchy3"/>
    <dgm:cxn modelId="{BA9F30E0-E19D-4E75-A0B4-EF140F7DBFFA}" type="presParOf" srcId="{80583769-0119-401B-876D-75AA79EC7219}" destId="{8EB6CCE5-0CDA-41BD-AB9F-A4D434FA4FEC}" srcOrd="0" destOrd="0" presId="urn:microsoft.com/office/officeart/2005/8/layout/hierarchy3"/>
    <dgm:cxn modelId="{D8955E2A-A6C5-45C1-A452-DA9AF9212891}" type="presParOf" srcId="{8EB6CCE5-0CDA-41BD-AB9F-A4D434FA4FEC}" destId="{958ADEBB-9BC4-4470-8882-3D1E3FFC2D1B}" srcOrd="0" destOrd="0" presId="urn:microsoft.com/office/officeart/2005/8/layout/hierarchy3"/>
    <dgm:cxn modelId="{0BBA8E76-5046-4884-954E-F4126886B914}" type="presParOf" srcId="{958ADEBB-9BC4-4470-8882-3D1E3FFC2D1B}" destId="{8B273C14-0D5B-46D3-AC43-A58861C0FFB4}" srcOrd="0" destOrd="0" presId="urn:microsoft.com/office/officeart/2005/8/layout/hierarchy3"/>
    <dgm:cxn modelId="{3B7DA638-7CCE-4601-AC0F-529E4021F669}" type="presParOf" srcId="{958ADEBB-9BC4-4470-8882-3D1E3FFC2D1B}" destId="{161435A7-74A4-47E5-87FB-30DE24142511}" srcOrd="1" destOrd="0" presId="urn:microsoft.com/office/officeart/2005/8/layout/hierarchy3"/>
    <dgm:cxn modelId="{42F1912A-BF04-4016-9556-76EFDFD0ACEA}" type="presParOf" srcId="{8EB6CCE5-0CDA-41BD-AB9F-A4D434FA4FEC}" destId="{E2577B17-E02F-42B3-A94A-D0381814514A}"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9BE28A-4DA0-4745-B682-C399C69E705B}" type="doc">
      <dgm:prSet loTypeId="urn:microsoft.com/office/officeart/2005/8/layout/vList2" loCatId="list" qsTypeId="urn:microsoft.com/office/officeart/2005/8/quickstyle/simple1" qsCatId="simple" csTypeId="urn:microsoft.com/office/officeart/2005/8/colors/accent6_2" csCatId="accent6" phldr="1"/>
      <dgm:spPr/>
      <dgm:t>
        <a:bodyPr/>
        <a:lstStyle/>
        <a:p>
          <a:endParaRPr lang="lv-LV"/>
        </a:p>
      </dgm:t>
    </dgm:pt>
    <dgm:pt modelId="{E944563C-CDF7-4415-9FA6-4FDBA6ECFB5F}">
      <dgm:prSet/>
      <dgm:spPr/>
      <dgm:t>
        <a:bodyPr/>
        <a:lstStyle/>
        <a:p>
          <a:pPr algn="ctr"/>
          <a:r>
            <a:rPr lang="en-US">
              <a:solidFill>
                <a:schemeClr val="tx1"/>
              </a:solidFill>
            </a:rPr>
            <a:t>DG </a:t>
          </a:r>
          <a:r>
            <a:rPr lang="lv-LV">
              <a:solidFill>
                <a:schemeClr val="tx1"/>
              </a:solidFill>
            </a:rPr>
            <a:t>oficiāli tiks</a:t>
          </a:r>
          <a:r>
            <a:rPr lang="en-US">
              <a:solidFill>
                <a:schemeClr val="tx1"/>
              </a:solidFill>
            </a:rPr>
            <a:t> </a:t>
          </a:r>
          <a:r>
            <a:rPr lang="lv-LV">
              <a:solidFill>
                <a:schemeClr val="tx1"/>
              </a:solidFill>
            </a:rPr>
            <a:t>slēgta</a:t>
          </a:r>
        </a:p>
      </dgm:t>
    </dgm:pt>
    <dgm:pt modelId="{8A5A94CE-0163-4E5E-98BB-0A8CDAE65198}" type="parTrans" cxnId="{B2DFD8AC-1069-4FB9-8EA6-CF92C75AE702}">
      <dgm:prSet/>
      <dgm:spPr/>
      <dgm:t>
        <a:bodyPr/>
        <a:lstStyle/>
        <a:p>
          <a:pPr algn="ctr"/>
          <a:endParaRPr lang="lv-LV">
            <a:solidFill>
              <a:schemeClr val="tx1"/>
            </a:solidFill>
          </a:endParaRPr>
        </a:p>
      </dgm:t>
    </dgm:pt>
    <dgm:pt modelId="{28B756C1-4896-42A9-AE9E-BDF115D13BA4}" type="sibTrans" cxnId="{B2DFD8AC-1069-4FB9-8EA6-CF92C75AE702}">
      <dgm:prSet/>
      <dgm:spPr/>
      <dgm:t>
        <a:bodyPr/>
        <a:lstStyle/>
        <a:p>
          <a:pPr algn="ctr"/>
          <a:endParaRPr lang="lv-LV">
            <a:solidFill>
              <a:schemeClr val="tx1"/>
            </a:solidFill>
          </a:endParaRPr>
        </a:p>
      </dgm:t>
    </dgm:pt>
    <dgm:pt modelId="{41820392-8F42-4F2D-A125-71E02B54678B}">
      <dgm:prSet/>
      <dgm:spPr/>
      <dgm:t>
        <a:bodyPr/>
        <a:lstStyle/>
        <a:p>
          <a:pPr algn="just"/>
          <a:r>
            <a:rPr lang="en-US" dirty="0">
              <a:solidFill>
                <a:schemeClr val="tx1"/>
              </a:solidFill>
            </a:rPr>
            <a:t>D</a:t>
          </a:r>
          <a:r>
            <a:rPr lang="lv-LV" dirty="0" err="1">
              <a:solidFill>
                <a:schemeClr val="tx1"/>
              </a:solidFill>
            </a:rPr>
            <a:t>arbs</a:t>
          </a:r>
          <a:r>
            <a:rPr lang="lv-LV" dirty="0">
              <a:solidFill>
                <a:schemeClr val="tx1"/>
              </a:solidFill>
            </a:rPr>
            <a:t> pie vides, pakalpojumu un informācijas </a:t>
          </a:r>
          <a:r>
            <a:rPr lang="lv-LV" dirty="0" err="1">
              <a:solidFill>
                <a:schemeClr val="tx1"/>
              </a:solidFill>
            </a:rPr>
            <a:t>piekļūstamības</a:t>
          </a:r>
          <a:r>
            <a:rPr lang="lv-LV" dirty="0">
              <a:solidFill>
                <a:schemeClr val="tx1"/>
              </a:solidFill>
            </a:rPr>
            <a:t> nodrošināšanas personām ar funkcionāliem traucējumiem </a:t>
          </a:r>
          <a:r>
            <a:rPr lang="lv-LV" dirty="0" err="1">
              <a:solidFill>
                <a:schemeClr val="tx1"/>
              </a:solidFill>
            </a:rPr>
            <a:t>turpinā</a:t>
          </a:r>
          <a:r>
            <a:rPr lang="en-US" dirty="0">
              <a:solidFill>
                <a:schemeClr val="tx1"/>
              </a:solidFill>
            </a:rPr>
            <a:t>m</a:t>
          </a:r>
          <a:r>
            <a:rPr lang="lv-LV" dirty="0">
              <a:solidFill>
                <a:schemeClr val="tx1"/>
              </a:solidFill>
            </a:rPr>
            <a:t>s</a:t>
          </a:r>
          <a:r>
            <a:rPr lang="en-US" dirty="0">
              <a:solidFill>
                <a:schemeClr val="tx1"/>
              </a:solidFill>
            </a:rPr>
            <a:t>, </a:t>
          </a:r>
          <a:r>
            <a:rPr lang="en-US" dirty="0" err="1">
              <a:solidFill>
                <a:schemeClr val="tx1"/>
              </a:solidFill>
            </a:rPr>
            <a:t>nozaru</a:t>
          </a:r>
          <a:r>
            <a:rPr lang="en-US" dirty="0">
              <a:solidFill>
                <a:schemeClr val="tx1"/>
              </a:solidFill>
            </a:rPr>
            <a:t> </a:t>
          </a:r>
          <a:r>
            <a:rPr lang="en-US" dirty="0" err="1">
              <a:solidFill>
                <a:schemeClr val="tx1"/>
              </a:solidFill>
            </a:rPr>
            <a:t>ministrijām</a:t>
          </a:r>
          <a:r>
            <a:rPr lang="en-US" dirty="0">
              <a:solidFill>
                <a:schemeClr val="tx1"/>
              </a:solidFill>
            </a:rPr>
            <a:t>, </a:t>
          </a:r>
          <a:r>
            <a:rPr lang="en-US" dirty="0" err="1">
              <a:solidFill>
                <a:schemeClr val="tx1"/>
              </a:solidFill>
            </a:rPr>
            <a:t>atbildīgajām</a:t>
          </a:r>
          <a:r>
            <a:rPr lang="en-US" dirty="0">
              <a:solidFill>
                <a:schemeClr val="tx1"/>
              </a:solidFill>
            </a:rPr>
            <a:t> </a:t>
          </a:r>
          <a:r>
            <a:rPr lang="en-US" dirty="0" err="1">
              <a:solidFill>
                <a:schemeClr val="tx1"/>
              </a:solidFill>
            </a:rPr>
            <a:t>iestādēm</a:t>
          </a:r>
          <a:r>
            <a:rPr lang="lv-LV" dirty="0">
              <a:solidFill>
                <a:schemeClr val="tx1"/>
              </a:solidFill>
            </a:rPr>
            <a:t> un NVO pārstāvjiem</a:t>
          </a:r>
          <a:r>
            <a:rPr lang="en-US" dirty="0">
              <a:solidFill>
                <a:schemeClr val="tx1"/>
              </a:solidFill>
            </a:rPr>
            <a:t> </a:t>
          </a:r>
          <a:r>
            <a:rPr lang="lv-LV" dirty="0">
              <a:solidFill>
                <a:schemeClr val="tx1"/>
              </a:solidFill>
            </a:rPr>
            <a:t>cieš</a:t>
          </a:r>
          <a:r>
            <a:rPr lang="en-US" dirty="0" err="1">
              <a:solidFill>
                <a:schemeClr val="tx1"/>
              </a:solidFill>
            </a:rPr>
            <a:t>i</a:t>
          </a:r>
          <a:r>
            <a:rPr lang="lv-LV" dirty="0">
              <a:solidFill>
                <a:schemeClr val="tx1"/>
              </a:solidFill>
            </a:rPr>
            <a:t> </a:t>
          </a:r>
          <a:r>
            <a:rPr lang="lv-LV" dirty="0" err="1">
              <a:solidFill>
                <a:schemeClr val="tx1"/>
              </a:solidFill>
            </a:rPr>
            <a:t>sadarb</a:t>
          </a:r>
          <a:r>
            <a:rPr lang="en-US" dirty="0" err="1">
              <a:solidFill>
                <a:schemeClr val="tx1"/>
              </a:solidFill>
            </a:rPr>
            <a:t>ojoties</a:t>
          </a:r>
          <a:endParaRPr lang="lv-LV" dirty="0">
            <a:solidFill>
              <a:schemeClr val="tx1"/>
            </a:solidFill>
          </a:endParaRPr>
        </a:p>
      </dgm:t>
    </dgm:pt>
    <dgm:pt modelId="{91FA245D-4797-4CA2-B2B6-F64B94734EC7}" type="parTrans" cxnId="{01979B72-F9B4-4FD5-8D56-91569B5E1BD6}">
      <dgm:prSet/>
      <dgm:spPr/>
      <dgm:t>
        <a:bodyPr/>
        <a:lstStyle/>
        <a:p>
          <a:pPr algn="ctr"/>
          <a:endParaRPr lang="lv-LV">
            <a:solidFill>
              <a:schemeClr val="tx1"/>
            </a:solidFill>
          </a:endParaRPr>
        </a:p>
      </dgm:t>
    </dgm:pt>
    <dgm:pt modelId="{68F9460D-449E-4471-9A85-0DA6BF00386E}" type="sibTrans" cxnId="{01979B72-F9B4-4FD5-8D56-91569B5E1BD6}">
      <dgm:prSet/>
      <dgm:spPr/>
      <dgm:t>
        <a:bodyPr/>
        <a:lstStyle/>
        <a:p>
          <a:pPr algn="ctr"/>
          <a:endParaRPr lang="lv-LV">
            <a:solidFill>
              <a:schemeClr val="tx1"/>
            </a:solidFill>
          </a:endParaRPr>
        </a:p>
      </dgm:t>
    </dgm:pt>
    <dgm:pt modelId="{78EC982F-1C28-4776-BCD9-51A21E9DBC56}" type="pres">
      <dgm:prSet presAssocID="{359BE28A-4DA0-4745-B682-C399C69E705B}" presName="linear" presStyleCnt="0">
        <dgm:presLayoutVars>
          <dgm:animLvl val="lvl"/>
          <dgm:resizeHandles val="exact"/>
        </dgm:presLayoutVars>
      </dgm:prSet>
      <dgm:spPr/>
    </dgm:pt>
    <dgm:pt modelId="{31D965A8-C2A1-4E45-BAE8-F3447339B64A}" type="pres">
      <dgm:prSet presAssocID="{E944563C-CDF7-4415-9FA6-4FDBA6ECFB5F}" presName="parentText" presStyleLbl="node1" presStyleIdx="0" presStyleCnt="2">
        <dgm:presLayoutVars>
          <dgm:chMax val="0"/>
          <dgm:bulletEnabled val="1"/>
        </dgm:presLayoutVars>
      </dgm:prSet>
      <dgm:spPr/>
    </dgm:pt>
    <dgm:pt modelId="{D68419F8-0771-42E4-92AE-16496D5D7C8D}" type="pres">
      <dgm:prSet presAssocID="{28B756C1-4896-42A9-AE9E-BDF115D13BA4}" presName="spacer" presStyleCnt="0"/>
      <dgm:spPr/>
    </dgm:pt>
    <dgm:pt modelId="{F7A5AD2D-454C-4987-868A-E0A3424CED9D}" type="pres">
      <dgm:prSet presAssocID="{41820392-8F42-4F2D-A125-71E02B54678B}" presName="parentText" presStyleLbl="node1" presStyleIdx="1" presStyleCnt="2">
        <dgm:presLayoutVars>
          <dgm:chMax val="0"/>
          <dgm:bulletEnabled val="1"/>
        </dgm:presLayoutVars>
      </dgm:prSet>
      <dgm:spPr/>
    </dgm:pt>
  </dgm:ptLst>
  <dgm:cxnLst>
    <dgm:cxn modelId="{5096A61D-4452-45EA-89B3-994233D58266}" type="presOf" srcId="{41820392-8F42-4F2D-A125-71E02B54678B}" destId="{F7A5AD2D-454C-4987-868A-E0A3424CED9D}" srcOrd="0" destOrd="0" presId="urn:microsoft.com/office/officeart/2005/8/layout/vList2"/>
    <dgm:cxn modelId="{D4954744-5102-4590-8E37-B876F1306476}" type="presOf" srcId="{E944563C-CDF7-4415-9FA6-4FDBA6ECFB5F}" destId="{31D965A8-C2A1-4E45-BAE8-F3447339B64A}" srcOrd="0" destOrd="0" presId="urn:microsoft.com/office/officeart/2005/8/layout/vList2"/>
    <dgm:cxn modelId="{05EC2668-4EC8-42EC-873A-9948AEF6965D}" type="presOf" srcId="{359BE28A-4DA0-4745-B682-C399C69E705B}" destId="{78EC982F-1C28-4776-BCD9-51A21E9DBC56}" srcOrd="0" destOrd="0" presId="urn:microsoft.com/office/officeart/2005/8/layout/vList2"/>
    <dgm:cxn modelId="{01979B72-F9B4-4FD5-8D56-91569B5E1BD6}" srcId="{359BE28A-4DA0-4745-B682-C399C69E705B}" destId="{41820392-8F42-4F2D-A125-71E02B54678B}" srcOrd="1" destOrd="0" parTransId="{91FA245D-4797-4CA2-B2B6-F64B94734EC7}" sibTransId="{68F9460D-449E-4471-9A85-0DA6BF00386E}"/>
    <dgm:cxn modelId="{B2DFD8AC-1069-4FB9-8EA6-CF92C75AE702}" srcId="{359BE28A-4DA0-4745-B682-C399C69E705B}" destId="{E944563C-CDF7-4415-9FA6-4FDBA6ECFB5F}" srcOrd="0" destOrd="0" parTransId="{8A5A94CE-0163-4E5E-98BB-0A8CDAE65198}" sibTransId="{28B756C1-4896-42A9-AE9E-BDF115D13BA4}"/>
    <dgm:cxn modelId="{953DCF25-835C-46E4-ADCB-A644533DB5C2}" type="presParOf" srcId="{78EC982F-1C28-4776-BCD9-51A21E9DBC56}" destId="{31D965A8-C2A1-4E45-BAE8-F3447339B64A}" srcOrd="0" destOrd="0" presId="urn:microsoft.com/office/officeart/2005/8/layout/vList2"/>
    <dgm:cxn modelId="{ED14A1A9-0064-4229-B673-8EE67E16827E}" type="presParOf" srcId="{78EC982F-1C28-4776-BCD9-51A21E9DBC56}" destId="{D68419F8-0771-42E4-92AE-16496D5D7C8D}" srcOrd="1" destOrd="0" presId="urn:microsoft.com/office/officeart/2005/8/layout/vList2"/>
    <dgm:cxn modelId="{5EF16E54-3B41-41CE-9465-910AB5354063}" type="presParOf" srcId="{78EC982F-1C28-4776-BCD9-51A21E9DBC56}" destId="{F7A5AD2D-454C-4987-868A-E0A3424CED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20BB14-631A-41BA-8AC9-88B34E1F6578}">
      <dsp:nvSpPr>
        <dsp:cNvPr id="0" name=""/>
        <dsp:cNvSpPr/>
      </dsp:nvSpPr>
      <dsp:spPr>
        <a:xfrm>
          <a:off x="-5950311" y="-910552"/>
          <a:ext cx="7083617" cy="7083617"/>
        </a:xfrm>
        <a:prstGeom prst="blockArc">
          <a:avLst>
            <a:gd name="adj1" fmla="val 18900000"/>
            <a:gd name="adj2" fmla="val 2700000"/>
            <a:gd name="adj3" fmla="val 305"/>
          </a:avLst>
        </a:prstGeom>
        <a:noFill/>
        <a:ln w="12700" cap="flat" cmpd="sng" algn="ctr">
          <a:solidFill>
            <a:schemeClr val="accent6">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C83BC5-57F5-4BF6-8E79-3CF5473BA7FF}">
      <dsp:nvSpPr>
        <dsp:cNvPr id="0" name=""/>
        <dsp:cNvSpPr/>
      </dsp:nvSpPr>
      <dsp:spPr>
        <a:xfrm>
          <a:off x="495288" y="328801"/>
          <a:ext cx="10239998" cy="658024"/>
        </a:xfrm>
        <a:prstGeom prst="rect">
          <a:avLst/>
        </a:prstGeom>
        <a:solidFill>
          <a:schemeClr val="accent6">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307" tIns="45720" rIns="45720" bIns="45720" numCol="1" spcCol="1270" anchor="ctr" anchorCtr="0">
          <a:noAutofit/>
        </a:bodyPr>
        <a:lstStyle/>
        <a:p>
          <a:pPr marL="0" lvl="0" indent="0" algn="just" defTabSz="800100">
            <a:lnSpc>
              <a:spcPct val="90000"/>
            </a:lnSpc>
            <a:spcBef>
              <a:spcPct val="0"/>
            </a:spcBef>
            <a:spcAft>
              <a:spcPct val="35000"/>
            </a:spcAft>
            <a:buNone/>
          </a:pPr>
          <a:r>
            <a:rPr lang="en-US" sz="1800" b="0" i="0" kern="1200" dirty="0">
              <a:solidFill>
                <a:schemeClr val="tx1"/>
              </a:solidFill>
            </a:rPr>
            <a:t>18.05.2022. </a:t>
          </a:r>
          <a:r>
            <a:rPr lang="en-US" sz="1800" b="0" i="0" kern="1200" dirty="0" err="1">
              <a:solidFill>
                <a:schemeClr val="tx1"/>
              </a:solidFill>
            </a:rPr>
            <a:t>ar</a:t>
          </a:r>
          <a:r>
            <a:rPr lang="en-US" sz="1800" b="0" i="0" kern="1200" dirty="0">
              <a:solidFill>
                <a:schemeClr val="tx1"/>
              </a:solidFill>
            </a:rPr>
            <a:t> </a:t>
          </a:r>
          <a:r>
            <a:rPr lang="en-US" sz="1800" b="0" i="0" kern="1200" dirty="0" err="1">
              <a:solidFill>
                <a:schemeClr val="tx1"/>
              </a:solidFill>
            </a:rPr>
            <a:t>labklājības</a:t>
          </a:r>
          <a:r>
            <a:rPr lang="en-US" sz="1800" b="0" i="0" kern="1200" dirty="0">
              <a:solidFill>
                <a:schemeClr val="tx1"/>
              </a:solidFill>
            </a:rPr>
            <a:t> </a:t>
          </a:r>
          <a:r>
            <a:rPr lang="en-US" sz="1800" b="0" i="0" kern="1200" dirty="0" err="1">
              <a:solidFill>
                <a:schemeClr val="tx1"/>
              </a:solidFill>
            </a:rPr>
            <a:t>ministra</a:t>
          </a:r>
          <a:r>
            <a:rPr lang="en-US" sz="1800" b="0" i="0" kern="1200" dirty="0">
              <a:solidFill>
                <a:schemeClr val="tx1"/>
              </a:solidFill>
            </a:rPr>
            <a:t> </a:t>
          </a:r>
          <a:r>
            <a:rPr lang="en-US" sz="1800" b="0" i="0" kern="1200" dirty="0" err="1">
              <a:solidFill>
                <a:schemeClr val="tx1"/>
              </a:solidFill>
            </a:rPr>
            <a:t>rīkojumu</a:t>
          </a:r>
          <a:r>
            <a:rPr lang="en-US" sz="1800" b="0" i="0" kern="1200" dirty="0">
              <a:solidFill>
                <a:schemeClr val="tx1"/>
              </a:solidFill>
            </a:rPr>
            <a:t> Nr. 68 </a:t>
          </a:r>
          <a:r>
            <a:rPr lang="en-US" sz="1800" b="0" i="0" kern="1200" dirty="0" err="1">
              <a:solidFill>
                <a:schemeClr val="tx1"/>
              </a:solidFill>
            </a:rPr>
            <a:t>izveidota</a:t>
          </a:r>
          <a:r>
            <a:rPr lang="en-US" sz="1800" b="0" i="0" kern="1200" dirty="0">
              <a:solidFill>
                <a:schemeClr val="tx1"/>
              </a:solidFill>
            </a:rPr>
            <a:t> darba grupa “</a:t>
          </a:r>
          <a:r>
            <a:rPr lang="lv-LV" sz="1800" b="0" i="0" kern="1200" dirty="0">
              <a:solidFill>
                <a:schemeClr val="tx1"/>
              </a:solidFill>
            </a:rPr>
            <a:t>Par darba grupas personu ar invaliditāti vides, pakalpojumu un informācijas </a:t>
          </a:r>
          <a:r>
            <a:rPr lang="lv-LV" sz="1800" b="0" i="0" kern="1200" dirty="0" err="1">
              <a:solidFill>
                <a:schemeClr val="tx1"/>
              </a:solidFill>
            </a:rPr>
            <a:t>piekļūstamības</a:t>
          </a:r>
          <a:r>
            <a:rPr lang="lv-LV" sz="1800" b="0" i="0" kern="1200" dirty="0">
              <a:solidFill>
                <a:schemeClr val="tx1"/>
              </a:solidFill>
            </a:rPr>
            <a:t> veicināšanai izveidi</a:t>
          </a:r>
          <a:r>
            <a:rPr lang="en-US" sz="1800" b="0" i="0" kern="1200" dirty="0">
              <a:solidFill>
                <a:schemeClr val="tx1"/>
              </a:solidFill>
            </a:rPr>
            <a:t>” (DG)</a:t>
          </a:r>
          <a:endParaRPr lang="lv-LV" sz="1800" b="0" i="0" kern="1200" dirty="0">
            <a:solidFill>
              <a:schemeClr val="tx1"/>
            </a:solidFill>
          </a:endParaRPr>
        </a:p>
      </dsp:txBody>
      <dsp:txXfrm>
        <a:off x="495288" y="328801"/>
        <a:ext cx="10239998" cy="658024"/>
      </dsp:txXfrm>
    </dsp:sp>
    <dsp:sp modelId="{D37617BA-CE23-40D5-9762-65430C55E7F5}">
      <dsp:nvSpPr>
        <dsp:cNvPr id="0" name=""/>
        <dsp:cNvSpPr/>
      </dsp:nvSpPr>
      <dsp:spPr>
        <a:xfrm>
          <a:off x="84022" y="246548"/>
          <a:ext cx="822530" cy="822530"/>
        </a:xfrm>
        <a:prstGeom prst="ellipse">
          <a:avLst/>
        </a:prstGeom>
        <a:solidFill>
          <a:schemeClr val="lt1">
            <a:hueOff val="0"/>
            <a:satOff val="0"/>
            <a:lumOff val="0"/>
            <a:alphaOff val="0"/>
          </a:schemeClr>
        </a:solid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105D21-BA69-4EC8-AC9E-01DF49054E74}">
      <dsp:nvSpPr>
        <dsp:cNvPr id="0" name=""/>
        <dsp:cNvSpPr/>
      </dsp:nvSpPr>
      <dsp:spPr>
        <a:xfrm>
          <a:off x="966809" y="1315522"/>
          <a:ext cx="9768476" cy="658024"/>
        </a:xfrm>
        <a:prstGeom prst="rect">
          <a:avLst/>
        </a:prstGeom>
        <a:solidFill>
          <a:schemeClr val="accent6">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307" tIns="45720" rIns="45720" bIns="45720" numCol="1" spcCol="1270" anchor="ctr" anchorCtr="0">
          <a:noAutofit/>
        </a:bodyPr>
        <a:lstStyle/>
        <a:p>
          <a:pPr marL="0" lvl="0" indent="0" algn="just" defTabSz="800100">
            <a:lnSpc>
              <a:spcPct val="90000"/>
            </a:lnSpc>
            <a:spcBef>
              <a:spcPct val="0"/>
            </a:spcBef>
            <a:spcAft>
              <a:spcPct val="35000"/>
            </a:spcAft>
            <a:buNone/>
          </a:pPr>
          <a:r>
            <a:rPr lang="lv-LV" sz="1800" b="0" i="0" kern="1200" dirty="0">
              <a:solidFill>
                <a:schemeClr val="tx1"/>
              </a:solidFill>
            </a:rPr>
            <a:t>No 05.2022. – 10.2022. </a:t>
          </a:r>
          <a:r>
            <a:rPr lang="en-US" sz="1800" b="0" i="0" kern="1200" dirty="0" err="1">
              <a:solidFill>
                <a:schemeClr val="tx1"/>
              </a:solidFill>
            </a:rPr>
            <a:t>tika</a:t>
          </a:r>
          <a:r>
            <a:rPr lang="en-US" sz="1800" b="0" i="0" kern="1200" dirty="0">
              <a:solidFill>
                <a:schemeClr val="tx1"/>
              </a:solidFill>
            </a:rPr>
            <a:t> </a:t>
          </a:r>
          <a:r>
            <a:rPr lang="en-US" sz="1800" b="0" i="0" kern="1200" dirty="0" err="1">
              <a:solidFill>
                <a:schemeClr val="tx1"/>
              </a:solidFill>
            </a:rPr>
            <a:t>noorganizētas</a:t>
          </a:r>
          <a:r>
            <a:rPr lang="en-US" sz="1800" b="0" i="0" kern="1200" dirty="0">
              <a:solidFill>
                <a:schemeClr val="tx1"/>
              </a:solidFill>
            </a:rPr>
            <a:t> </a:t>
          </a:r>
          <a:r>
            <a:rPr lang="lv-LV" sz="1800" b="0" i="0" kern="1200" dirty="0">
              <a:solidFill>
                <a:schemeClr val="tx1"/>
              </a:solidFill>
            </a:rPr>
            <a:t>6 tematiskās </a:t>
          </a:r>
          <a:r>
            <a:rPr lang="en-US" sz="1800" b="0" i="0" kern="1200" dirty="0">
              <a:solidFill>
                <a:schemeClr val="tx1"/>
              </a:solidFill>
            </a:rPr>
            <a:t>DG sanāksmes</a:t>
          </a:r>
          <a:endParaRPr lang="lv-LV" sz="1800" b="0" i="0" kern="1200" dirty="0">
            <a:solidFill>
              <a:schemeClr val="tx1"/>
            </a:solidFill>
          </a:endParaRPr>
        </a:p>
      </dsp:txBody>
      <dsp:txXfrm>
        <a:off x="966809" y="1315522"/>
        <a:ext cx="9768476" cy="658024"/>
      </dsp:txXfrm>
    </dsp:sp>
    <dsp:sp modelId="{782B363E-321B-499A-8E02-CF4AAAD5D83B}">
      <dsp:nvSpPr>
        <dsp:cNvPr id="0" name=""/>
        <dsp:cNvSpPr/>
      </dsp:nvSpPr>
      <dsp:spPr>
        <a:xfrm>
          <a:off x="555543" y="1233269"/>
          <a:ext cx="822530" cy="822530"/>
        </a:xfrm>
        <a:prstGeom prst="ellipse">
          <a:avLst/>
        </a:prstGeom>
        <a:solidFill>
          <a:schemeClr val="lt1">
            <a:hueOff val="0"/>
            <a:satOff val="0"/>
            <a:lumOff val="0"/>
            <a:alphaOff val="0"/>
          </a:schemeClr>
        </a:solidFill>
        <a:ln w="12700" cap="flat" cmpd="sng" algn="ctr">
          <a:solidFill>
            <a:schemeClr val="accent6">
              <a:alpha val="90000"/>
              <a:hueOff val="0"/>
              <a:satOff val="0"/>
              <a:lumOff val="0"/>
              <a:alphaOff val="-10000"/>
            </a:schemeClr>
          </a:solidFill>
          <a:prstDash val="solid"/>
          <a:miter lim="800000"/>
        </a:ln>
        <a:effectLst/>
      </dsp:spPr>
      <dsp:style>
        <a:lnRef idx="2">
          <a:scrgbClr r="0" g="0" b="0"/>
        </a:lnRef>
        <a:fillRef idx="1">
          <a:scrgbClr r="0" g="0" b="0"/>
        </a:fillRef>
        <a:effectRef idx="0">
          <a:scrgbClr r="0" g="0" b="0"/>
        </a:effectRef>
        <a:fontRef idx="minor"/>
      </dsp:style>
    </dsp:sp>
    <dsp:sp modelId="{65BA8228-A7F9-4720-8A62-8D0A04A54EB0}">
      <dsp:nvSpPr>
        <dsp:cNvPr id="0" name=""/>
        <dsp:cNvSpPr/>
      </dsp:nvSpPr>
      <dsp:spPr>
        <a:xfrm>
          <a:off x="1111528" y="2302244"/>
          <a:ext cx="9623757" cy="658024"/>
        </a:xfrm>
        <a:prstGeom prst="rect">
          <a:avLst/>
        </a:prstGeom>
        <a:solidFill>
          <a:schemeClr val="accent6">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307" tIns="45720" rIns="45720" bIns="45720" numCol="1" spcCol="1270" anchor="ctr" anchorCtr="0">
          <a:noAutofit/>
        </a:bodyPr>
        <a:lstStyle/>
        <a:p>
          <a:pPr marL="0" lvl="0" indent="0" algn="just" defTabSz="800100">
            <a:lnSpc>
              <a:spcPct val="90000"/>
            </a:lnSpc>
            <a:spcBef>
              <a:spcPct val="0"/>
            </a:spcBef>
            <a:spcAft>
              <a:spcPct val="35000"/>
            </a:spcAft>
            <a:buNone/>
          </a:pPr>
          <a:r>
            <a:rPr lang="en-US" sz="1800" b="0" i="0" kern="1200" dirty="0">
              <a:solidFill>
                <a:schemeClr val="tx1"/>
              </a:solidFill>
            </a:rPr>
            <a:t>DG sanāksmes un </a:t>
          </a:r>
          <a:r>
            <a:rPr lang="en-US" sz="1800" b="0" i="0" kern="1200" dirty="0" err="1">
              <a:solidFill>
                <a:schemeClr val="tx1"/>
              </a:solidFill>
            </a:rPr>
            <a:t>informācijas</a:t>
          </a:r>
          <a:r>
            <a:rPr lang="en-US" sz="1800" b="0" i="0" kern="1200" dirty="0">
              <a:solidFill>
                <a:schemeClr val="tx1"/>
              </a:solidFill>
            </a:rPr>
            <a:t> </a:t>
          </a:r>
          <a:r>
            <a:rPr lang="en-US" sz="1800" b="0" i="0" kern="1200" dirty="0" err="1">
              <a:solidFill>
                <a:schemeClr val="tx1"/>
              </a:solidFill>
            </a:rPr>
            <a:t>apkopošanā</a:t>
          </a:r>
          <a:r>
            <a:rPr lang="en-US" sz="1800" b="0" i="0" kern="1200" dirty="0">
              <a:solidFill>
                <a:schemeClr val="tx1"/>
              </a:solidFill>
            </a:rPr>
            <a:t> par </a:t>
          </a:r>
          <a:r>
            <a:rPr lang="en-US" sz="1800" b="0" i="0" kern="1200" dirty="0" err="1">
              <a:solidFill>
                <a:schemeClr val="tx1"/>
              </a:solidFill>
            </a:rPr>
            <a:t>īstenojamajiem</a:t>
          </a:r>
          <a:r>
            <a:rPr lang="en-US" sz="1800" b="0" i="0" kern="1200" dirty="0">
              <a:solidFill>
                <a:schemeClr val="tx1"/>
              </a:solidFill>
            </a:rPr>
            <a:t> </a:t>
          </a:r>
          <a:r>
            <a:rPr lang="en-US" sz="1800" b="0" i="0" kern="1200" dirty="0" err="1">
              <a:solidFill>
                <a:schemeClr val="tx1"/>
              </a:solidFill>
            </a:rPr>
            <a:t>pasākumiem</a:t>
          </a:r>
          <a:r>
            <a:rPr lang="en-US" sz="1800" b="0" i="0" kern="1200" dirty="0">
              <a:solidFill>
                <a:schemeClr val="tx1"/>
              </a:solidFill>
            </a:rPr>
            <a:t> </a:t>
          </a:r>
          <a:r>
            <a:rPr lang="en-US" sz="1800" b="0" i="0" kern="1200" dirty="0" err="1">
              <a:solidFill>
                <a:schemeClr val="tx1"/>
              </a:solidFill>
            </a:rPr>
            <a:t>tika</a:t>
          </a:r>
          <a:r>
            <a:rPr lang="en-US" sz="1800" b="0" i="0" kern="1200" dirty="0">
              <a:solidFill>
                <a:schemeClr val="tx1"/>
              </a:solidFill>
            </a:rPr>
            <a:t> </a:t>
          </a:r>
          <a:r>
            <a:rPr lang="en-US" sz="1800" b="0" i="0" kern="1200" dirty="0" err="1">
              <a:solidFill>
                <a:schemeClr val="tx1"/>
              </a:solidFill>
            </a:rPr>
            <a:t>iesaistītas</a:t>
          </a:r>
          <a:r>
            <a:rPr lang="en-US" sz="1800" b="0" i="0" kern="1200" dirty="0">
              <a:solidFill>
                <a:schemeClr val="tx1"/>
              </a:solidFill>
            </a:rPr>
            <a:t> </a:t>
          </a:r>
          <a:r>
            <a:rPr lang="en-US" sz="1800" b="0" i="0" kern="1200" dirty="0" err="1">
              <a:solidFill>
                <a:schemeClr val="tx1"/>
              </a:solidFill>
            </a:rPr>
            <a:t>gan</a:t>
          </a:r>
          <a:r>
            <a:rPr lang="en-US" sz="1800" b="0" i="0" kern="1200" dirty="0">
              <a:solidFill>
                <a:schemeClr val="tx1"/>
              </a:solidFill>
            </a:rPr>
            <a:t> </a:t>
          </a:r>
          <a:r>
            <a:rPr lang="en-US" sz="1800" b="0" i="0" kern="1200" dirty="0" err="1">
              <a:solidFill>
                <a:schemeClr val="tx1"/>
              </a:solidFill>
            </a:rPr>
            <a:t>nozaru</a:t>
          </a:r>
          <a:r>
            <a:rPr lang="en-US" sz="1800" b="0" i="0" kern="1200" dirty="0">
              <a:solidFill>
                <a:schemeClr val="tx1"/>
              </a:solidFill>
            </a:rPr>
            <a:t> ministrijas, </a:t>
          </a:r>
          <a:r>
            <a:rPr lang="en-US" sz="1800" b="0" i="0" kern="1200" dirty="0" err="1">
              <a:solidFill>
                <a:schemeClr val="tx1"/>
              </a:solidFill>
            </a:rPr>
            <a:t>gan</a:t>
          </a:r>
          <a:r>
            <a:rPr lang="en-US" sz="1800" b="0" i="0" kern="1200" dirty="0">
              <a:solidFill>
                <a:schemeClr val="tx1"/>
              </a:solidFill>
            </a:rPr>
            <a:t> iestādes (LM, KM, IZM, SM, VM, EM, VARAM, CVK)</a:t>
          </a:r>
          <a:endParaRPr lang="lv-LV" sz="1800" b="0" i="0" kern="1200" dirty="0">
            <a:solidFill>
              <a:schemeClr val="tx1"/>
            </a:solidFill>
          </a:endParaRPr>
        </a:p>
      </dsp:txBody>
      <dsp:txXfrm>
        <a:off x="1111528" y="2302244"/>
        <a:ext cx="9623757" cy="658024"/>
      </dsp:txXfrm>
    </dsp:sp>
    <dsp:sp modelId="{6B875A4A-768E-4388-9094-CCCBE7988F19}">
      <dsp:nvSpPr>
        <dsp:cNvPr id="0" name=""/>
        <dsp:cNvSpPr/>
      </dsp:nvSpPr>
      <dsp:spPr>
        <a:xfrm>
          <a:off x="700262" y="2219991"/>
          <a:ext cx="822530" cy="822530"/>
        </a:xfrm>
        <a:prstGeom prst="ellipse">
          <a:avLst/>
        </a:prstGeom>
        <a:solidFill>
          <a:schemeClr val="lt1">
            <a:hueOff val="0"/>
            <a:satOff val="0"/>
            <a:lumOff val="0"/>
            <a:alphaOff val="0"/>
          </a:schemeClr>
        </a:solidFill>
        <a:ln w="12700" cap="flat" cmpd="sng" algn="ctr">
          <a:solidFill>
            <a:schemeClr val="accent6">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sp>
    <dsp:sp modelId="{B35E8A4C-2FE4-45D7-BBE6-22A95F98533B}">
      <dsp:nvSpPr>
        <dsp:cNvPr id="0" name=""/>
        <dsp:cNvSpPr/>
      </dsp:nvSpPr>
      <dsp:spPr>
        <a:xfrm>
          <a:off x="966809" y="3288965"/>
          <a:ext cx="9768476" cy="658024"/>
        </a:xfrm>
        <a:prstGeom prst="rect">
          <a:avLst/>
        </a:prstGeom>
        <a:solidFill>
          <a:schemeClr val="accent6">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307" tIns="45720" rIns="45720" bIns="45720" numCol="1" spcCol="1270" anchor="ctr" anchorCtr="0">
          <a:noAutofit/>
        </a:bodyPr>
        <a:lstStyle/>
        <a:p>
          <a:pPr marL="0" lvl="0" indent="0" algn="just" defTabSz="800100">
            <a:lnSpc>
              <a:spcPct val="90000"/>
            </a:lnSpc>
            <a:spcBef>
              <a:spcPct val="0"/>
            </a:spcBef>
            <a:spcAft>
              <a:spcPct val="35000"/>
            </a:spcAft>
            <a:buNone/>
          </a:pPr>
          <a:r>
            <a:rPr lang="en-US" sz="1800" b="0" i="0" kern="1200" dirty="0" err="1">
              <a:solidFill>
                <a:schemeClr val="tx1"/>
              </a:solidFill>
            </a:rPr>
            <a:t>Sanāksmju</a:t>
          </a:r>
          <a:r>
            <a:rPr lang="en-US" sz="1800" b="0" i="0" kern="1200" dirty="0">
              <a:solidFill>
                <a:schemeClr val="tx1"/>
              </a:solidFill>
            </a:rPr>
            <a:t> laikā </a:t>
          </a:r>
          <a:r>
            <a:rPr lang="en-US" sz="1800" b="0" i="0" kern="1200" dirty="0" err="1">
              <a:solidFill>
                <a:schemeClr val="tx1"/>
              </a:solidFill>
            </a:rPr>
            <a:t>tika</a:t>
          </a:r>
          <a:r>
            <a:rPr lang="en-US" sz="1800" b="0" i="0" kern="1200" dirty="0">
              <a:solidFill>
                <a:schemeClr val="tx1"/>
              </a:solidFill>
            </a:rPr>
            <a:t> </a:t>
          </a:r>
          <a:r>
            <a:rPr lang="en-US" sz="1800" b="0" i="0" kern="1200" dirty="0" err="1">
              <a:solidFill>
                <a:schemeClr val="tx1"/>
              </a:solidFill>
            </a:rPr>
            <a:t>identificēti</a:t>
          </a:r>
          <a:r>
            <a:rPr lang="en-US" sz="1800" b="0" i="0" kern="1200" dirty="0">
              <a:solidFill>
                <a:schemeClr val="tx1"/>
              </a:solidFill>
            </a:rPr>
            <a:t> 60 </a:t>
          </a:r>
          <a:r>
            <a:rPr lang="en-US" sz="1800" b="0" i="0" kern="1200" dirty="0" err="1">
              <a:solidFill>
                <a:schemeClr val="tx1"/>
              </a:solidFill>
            </a:rPr>
            <a:t>īstenojami</a:t>
          </a:r>
          <a:r>
            <a:rPr lang="en-US" sz="1800" b="0" i="0" kern="1200" dirty="0">
              <a:solidFill>
                <a:schemeClr val="tx1"/>
              </a:solidFill>
            </a:rPr>
            <a:t> </a:t>
          </a:r>
          <a:r>
            <a:rPr lang="en-US" sz="1800" b="0" i="0" kern="1200" dirty="0" err="1">
              <a:solidFill>
                <a:schemeClr val="tx1"/>
              </a:solidFill>
            </a:rPr>
            <a:t>pasākumi</a:t>
          </a:r>
          <a:r>
            <a:rPr lang="en-US" sz="1800" b="0" i="0" kern="1200" dirty="0">
              <a:solidFill>
                <a:schemeClr val="tx1"/>
              </a:solidFill>
            </a:rPr>
            <a:t> personu </a:t>
          </a:r>
          <a:r>
            <a:rPr lang="en-US" sz="1800" b="0" i="0" kern="1200" dirty="0" err="1">
              <a:solidFill>
                <a:schemeClr val="tx1"/>
              </a:solidFill>
            </a:rPr>
            <a:t>ar</a:t>
          </a:r>
          <a:r>
            <a:rPr lang="en-US" sz="1800" b="0" i="0" kern="1200" dirty="0">
              <a:solidFill>
                <a:schemeClr val="tx1"/>
              </a:solidFill>
            </a:rPr>
            <a:t> </a:t>
          </a:r>
          <a:r>
            <a:rPr lang="en-US" sz="1800" b="0" i="0" kern="1200" dirty="0" err="1">
              <a:solidFill>
                <a:schemeClr val="tx1"/>
              </a:solidFill>
            </a:rPr>
            <a:t>funkcionāliem</a:t>
          </a:r>
          <a:r>
            <a:rPr lang="en-US" sz="1800" b="0" i="0" kern="1200" dirty="0">
              <a:solidFill>
                <a:schemeClr val="tx1"/>
              </a:solidFill>
            </a:rPr>
            <a:t> </a:t>
          </a:r>
          <a:r>
            <a:rPr lang="en-US" sz="1800" b="0" i="0" kern="1200" dirty="0" err="1">
              <a:solidFill>
                <a:schemeClr val="tx1"/>
              </a:solidFill>
            </a:rPr>
            <a:t>traucējumiem</a:t>
          </a:r>
          <a:r>
            <a:rPr lang="en-US" sz="1800" b="0" i="0" kern="1200" dirty="0">
              <a:solidFill>
                <a:schemeClr val="tx1"/>
              </a:solidFill>
            </a:rPr>
            <a:t> v</a:t>
          </a:r>
          <a:r>
            <a:rPr lang="lv-LV" sz="1800" b="0" i="0" kern="1200" dirty="0" err="1">
              <a:solidFill>
                <a:schemeClr val="tx1"/>
              </a:solidFill>
            </a:rPr>
            <a:t>ides</a:t>
          </a:r>
          <a:r>
            <a:rPr lang="lv-LV" sz="1800" b="0" i="0" kern="1200" dirty="0">
              <a:solidFill>
                <a:schemeClr val="tx1"/>
              </a:solidFill>
            </a:rPr>
            <a:t>, pakalpojumu un informācijas </a:t>
          </a:r>
          <a:r>
            <a:rPr lang="lv-LV" sz="1800" b="0" i="0" kern="1200" dirty="0" err="1">
              <a:solidFill>
                <a:schemeClr val="tx1"/>
              </a:solidFill>
            </a:rPr>
            <a:t>piekļūstamības</a:t>
          </a:r>
          <a:r>
            <a:rPr lang="lv-LV" sz="1800" b="0" i="0" kern="1200" dirty="0">
              <a:solidFill>
                <a:schemeClr val="tx1"/>
              </a:solidFill>
            </a:rPr>
            <a:t> veicināšana</a:t>
          </a:r>
          <a:r>
            <a:rPr lang="en-US" sz="1800" b="0" i="0" kern="1200" dirty="0" err="1">
              <a:solidFill>
                <a:schemeClr val="tx1"/>
              </a:solidFill>
            </a:rPr>
            <a:t>i</a:t>
          </a:r>
          <a:endParaRPr lang="lv-LV" sz="1800" b="0" i="0" kern="1200" dirty="0">
            <a:solidFill>
              <a:schemeClr val="tx1"/>
            </a:solidFill>
          </a:endParaRPr>
        </a:p>
      </dsp:txBody>
      <dsp:txXfrm>
        <a:off x="966809" y="3288965"/>
        <a:ext cx="9768476" cy="658024"/>
      </dsp:txXfrm>
    </dsp:sp>
    <dsp:sp modelId="{D5048521-459D-4786-ABB1-CC06F6D07265}">
      <dsp:nvSpPr>
        <dsp:cNvPr id="0" name=""/>
        <dsp:cNvSpPr/>
      </dsp:nvSpPr>
      <dsp:spPr>
        <a:xfrm>
          <a:off x="555543" y="3206712"/>
          <a:ext cx="822530" cy="822530"/>
        </a:xfrm>
        <a:prstGeom prst="ellipse">
          <a:avLst/>
        </a:prstGeom>
        <a:solidFill>
          <a:schemeClr val="lt1">
            <a:hueOff val="0"/>
            <a:satOff val="0"/>
            <a:lumOff val="0"/>
            <a:alphaOff val="0"/>
          </a:schemeClr>
        </a:solidFill>
        <a:ln w="12700" cap="flat" cmpd="sng" algn="ctr">
          <a:solidFill>
            <a:schemeClr val="accent6">
              <a:alpha val="90000"/>
              <a:hueOff val="0"/>
              <a:satOff val="0"/>
              <a:lumOff val="0"/>
              <a:alphaOff val="-30000"/>
            </a:schemeClr>
          </a:solidFill>
          <a:prstDash val="solid"/>
          <a:miter lim="800000"/>
        </a:ln>
        <a:effectLst/>
      </dsp:spPr>
      <dsp:style>
        <a:lnRef idx="2">
          <a:scrgbClr r="0" g="0" b="0"/>
        </a:lnRef>
        <a:fillRef idx="1">
          <a:scrgbClr r="0" g="0" b="0"/>
        </a:fillRef>
        <a:effectRef idx="0">
          <a:scrgbClr r="0" g="0" b="0"/>
        </a:effectRef>
        <a:fontRef idx="minor"/>
      </dsp:style>
    </dsp:sp>
    <dsp:sp modelId="{0C0AACB4-0F32-493E-982C-A3DB42B835AA}">
      <dsp:nvSpPr>
        <dsp:cNvPr id="0" name=""/>
        <dsp:cNvSpPr/>
      </dsp:nvSpPr>
      <dsp:spPr>
        <a:xfrm>
          <a:off x="495288" y="4275686"/>
          <a:ext cx="10239998" cy="658024"/>
        </a:xfrm>
        <a:prstGeom prst="rect">
          <a:avLst/>
        </a:prstGeom>
        <a:solidFill>
          <a:schemeClr val="accent6">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2307" tIns="45720" rIns="45720" bIns="45720" numCol="1" spcCol="1270" anchor="ctr" anchorCtr="0">
          <a:noAutofit/>
        </a:bodyPr>
        <a:lstStyle/>
        <a:p>
          <a:pPr marL="0" lvl="0" indent="0" algn="just" defTabSz="800100">
            <a:lnSpc>
              <a:spcPct val="90000"/>
            </a:lnSpc>
            <a:spcBef>
              <a:spcPct val="0"/>
            </a:spcBef>
            <a:spcAft>
              <a:spcPct val="35000"/>
            </a:spcAft>
            <a:buNone/>
          </a:pPr>
          <a:r>
            <a:rPr lang="en-US" sz="1800" b="0" i="0" kern="1200" dirty="0">
              <a:solidFill>
                <a:schemeClr val="tx1"/>
              </a:solidFill>
            </a:rPr>
            <a:t>2024.g. sākumā pasākumu </a:t>
          </a:r>
          <a:r>
            <a:rPr lang="en-US" sz="1800" b="0" i="0" kern="1200" dirty="0" err="1">
              <a:solidFill>
                <a:schemeClr val="tx1"/>
              </a:solidFill>
            </a:rPr>
            <a:t>apkopojums</a:t>
          </a:r>
          <a:r>
            <a:rPr lang="en-US" sz="1800" b="0" i="0" kern="1200" dirty="0">
              <a:solidFill>
                <a:schemeClr val="tx1"/>
              </a:solidFill>
            </a:rPr>
            <a:t> </a:t>
          </a:r>
          <a:r>
            <a:rPr lang="en-US" sz="1800" b="0" i="0" kern="1200" dirty="0" err="1">
              <a:solidFill>
                <a:schemeClr val="tx1"/>
              </a:solidFill>
            </a:rPr>
            <a:t>iesniegts</a:t>
          </a:r>
          <a:r>
            <a:rPr lang="en-US" sz="1800" b="0" i="0" kern="1200" dirty="0">
              <a:solidFill>
                <a:schemeClr val="tx1"/>
              </a:solidFill>
            </a:rPr>
            <a:t> Valsts </a:t>
          </a:r>
          <a:r>
            <a:rPr lang="en-US" sz="1800" b="0" i="0" kern="1200" dirty="0" err="1">
              <a:solidFill>
                <a:schemeClr val="tx1"/>
              </a:solidFill>
            </a:rPr>
            <a:t>kancelejā</a:t>
          </a:r>
          <a:r>
            <a:rPr lang="en-US" sz="1800" b="0" i="0" kern="1200" dirty="0">
              <a:solidFill>
                <a:schemeClr val="tx1"/>
              </a:solidFill>
            </a:rPr>
            <a:t> un </a:t>
          </a:r>
          <a:r>
            <a:rPr lang="en-US" sz="1800" b="0" i="0" kern="1200" dirty="0" err="1">
              <a:solidFill>
                <a:schemeClr val="tx1"/>
              </a:solidFill>
            </a:rPr>
            <a:t>publicēts</a:t>
          </a:r>
          <a:r>
            <a:rPr lang="en-US" sz="1800" b="0" i="0" kern="1200" dirty="0">
              <a:solidFill>
                <a:schemeClr val="tx1"/>
              </a:solidFill>
            </a:rPr>
            <a:t> LM </a:t>
          </a:r>
          <a:r>
            <a:rPr lang="en-US" sz="1800" b="0" i="0" kern="1200" dirty="0" err="1">
              <a:solidFill>
                <a:schemeClr val="tx1"/>
              </a:solidFill>
            </a:rPr>
            <a:t>tīmekļa</a:t>
          </a:r>
          <a:r>
            <a:rPr lang="en-US" sz="1800" b="0" i="0" kern="1200" dirty="0">
              <a:solidFill>
                <a:schemeClr val="tx1"/>
              </a:solidFill>
            </a:rPr>
            <a:t> </a:t>
          </a:r>
          <a:r>
            <a:rPr lang="en-US" sz="1800" b="0" i="0" kern="1200" dirty="0" err="1">
              <a:solidFill>
                <a:schemeClr val="tx1"/>
              </a:solidFill>
            </a:rPr>
            <a:t>vietnē</a:t>
          </a:r>
          <a:endParaRPr lang="lv-LV" sz="1800" b="0" i="0" kern="1200" dirty="0">
            <a:solidFill>
              <a:schemeClr val="tx1"/>
            </a:solidFill>
          </a:endParaRPr>
        </a:p>
      </dsp:txBody>
      <dsp:txXfrm>
        <a:off x="495288" y="4275686"/>
        <a:ext cx="10239998" cy="658024"/>
      </dsp:txXfrm>
    </dsp:sp>
    <dsp:sp modelId="{FD82117C-8C90-4487-9113-BFB0EF954386}">
      <dsp:nvSpPr>
        <dsp:cNvPr id="0" name=""/>
        <dsp:cNvSpPr/>
      </dsp:nvSpPr>
      <dsp:spPr>
        <a:xfrm>
          <a:off x="84022" y="4193433"/>
          <a:ext cx="822530" cy="822530"/>
        </a:xfrm>
        <a:prstGeom prst="ellipse">
          <a:avLst/>
        </a:prstGeom>
        <a:solidFill>
          <a:schemeClr val="lt1">
            <a:hueOff val="0"/>
            <a:satOff val="0"/>
            <a:lumOff val="0"/>
            <a:alphaOff val="0"/>
          </a:schemeClr>
        </a:solidFill>
        <a:ln w="12700" cap="flat" cmpd="sng" algn="ctr">
          <a:solidFill>
            <a:schemeClr val="accent6">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73C14-0D5B-46D3-AC43-A58861C0FFB4}">
      <dsp:nvSpPr>
        <dsp:cNvPr id="0" name=""/>
        <dsp:cNvSpPr/>
      </dsp:nvSpPr>
      <dsp:spPr>
        <a:xfrm>
          <a:off x="1053991" y="2005"/>
          <a:ext cx="8739125" cy="436956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tx1"/>
              </a:solidFill>
            </a:rPr>
            <a:t>Aktualizētais</a:t>
          </a:r>
          <a:r>
            <a:rPr lang="en-US" sz="3200" kern="1200" dirty="0">
              <a:solidFill>
                <a:schemeClr val="tx1"/>
              </a:solidFill>
            </a:rPr>
            <a:t> pasākumu </a:t>
          </a:r>
          <a:r>
            <a:rPr lang="en-US" sz="3200" kern="1200" dirty="0" err="1">
              <a:solidFill>
                <a:schemeClr val="tx1"/>
              </a:solidFill>
            </a:rPr>
            <a:t>apkopojums</a:t>
          </a:r>
          <a:r>
            <a:rPr lang="en-US" sz="3200" kern="1200" dirty="0">
              <a:solidFill>
                <a:schemeClr val="tx1"/>
              </a:solidFill>
            </a:rPr>
            <a:t> </a:t>
          </a:r>
          <a:r>
            <a:rPr lang="lv-LV" sz="3200" kern="1200" dirty="0">
              <a:solidFill>
                <a:schemeClr val="tx1"/>
              </a:solidFill>
            </a:rPr>
            <a:t>“</a:t>
          </a:r>
          <a:r>
            <a:rPr lang="lv-LV" sz="3200" i="1" kern="1200" dirty="0">
              <a:solidFill>
                <a:schemeClr val="tx1"/>
              </a:solidFill>
            </a:rPr>
            <a:t>Vides, pakalpojumu un informācijas </a:t>
          </a:r>
          <a:r>
            <a:rPr lang="lv-LV" sz="3200" i="1" kern="1200" dirty="0" err="1">
              <a:solidFill>
                <a:schemeClr val="tx1"/>
              </a:solidFill>
            </a:rPr>
            <a:t>piekļūstamības</a:t>
          </a:r>
          <a:r>
            <a:rPr lang="lv-LV" sz="3200" i="1" kern="1200" dirty="0">
              <a:solidFill>
                <a:schemeClr val="tx1"/>
              </a:solidFill>
            </a:rPr>
            <a:t> veicināšana personām ar funkcionāliem traucējumiem</a:t>
          </a:r>
          <a:r>
            <a:rPr lang="lv-LV" sz="3200" kern="1200" dirty="0">
              <a:solidFill>
                <a:schemeClr val="tx1"/>
              </a:solidFill>
            </a:rPr>
            <a:t>” </a:t>
          </a:r>
          <a:r>
            <a:rPr lang="en-US" sz="3200" kern="1200" dirty="0">
              <a:solidFill>
                <a:schemeClr val="tx1"/>
              </a:solidFill>
            </a:rPr>
            <a:t>pieejams </a:t>
          </a:r>
          <a:r>
            <a:rPr lang="en-US" sz="3200" kern="1200" dirty="0" err="1">
              <a:solidFill>
                <a:schemeClr val="tx1"/>
              </a:solidFill>
            </a:rPr>
            <a:t>Labklajības</a:t>
          </a:r>
          <a:r>
            <a:rPr lang="en-US" sz="3200" kern="1200" dirty="0">
              <a:solidFill>
                <a:schemeClr val="tx1"/>
              </a:solidFill>
            </a:rPr>
            <a:t> ministrijas </a:t>
          </a:r>
          <a:r>
            <a:rPr lang="en-US" sz="3200" kern="1200" dirty="0" err="1">
              <a:solidFill>
                <a:schemeClr val="tx1"/>
              </a:solidFill>
            </a:rPr>
            <a:t>tīmekļa</a:t>
          </a:r>
          <a:r>
            <a:rPr lang="en-US" sz="3200" kern="1200" dirty="0">
              <a:solidFill>
                <a:schemeClr val="tx1"/>
              </a:solidFill>
            </a:rPr>
            <a:t> </a:t>
          </a:r>
          <a:r>
            <a:rPr lang="en-US" sz="3200" kern="1200" dirty="0" err="1">
              <a:solidFill>
                <a:schemeClr val="tx1"/>
              </a:solidFill>
            </a:rPr>
            <a:t>vietnē</a:t>
          </a:r>
          <a:endParaRPr lang="en-US" sz="3200" kern="1200" dirty="0">
            <a:solidFill>
              <a:schemeClr val="tx1"/>
            </a:solidFill>
          </a:endParaRPr>
        </a:p>
        <a:p>
          <a:pPr marL="0" lvl="0" indent="0" algn="ctr" defTabSz="1422400">
            <a:lnSpc>
              <a:spcPct val="90000"/>
            </a:lnSpc>
            <a:spcBef>
              <a:spcPct val="0"/>
            </a:spcBef>
            <a:spcAft>
              <a:spcPct val="35000"/>
            </a:spcAft>
            <a:buNone/>
          </a:pPr>
          <a:r>
            <a:rPr lang="en-US" sz="3200" kern="1200" dirty="0">
              <a:hlinkClick xmlns:r="http://schemas.openxmlformats.org/officeDocument/2006/relationships" r:id="rId1"/>
            </a:rPr>
            <a:t>https://www.lm.gov.lv/lv/darba-grupas</a:t>
          </a:r>
          <a:r>
            <a:rPr lang="en-US" sz="3200" kern="1200" dirty="0"/>
            <a:t> </a:t>
          </a:r>
          <a:endParaRPr lang="lv-LV" sz="3200" kern="1200" dirty="0"/>
        </a:p>
      </dsp:txBody>
      <dsp:txXfrm>
        <a:off x="1181971" y="129985"/>
        <a:ext cx="8483165" cy="41136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D965A8-C2A1-4E45-BAE8-F3447339B64A}">
      <dsp:nvSpPr>
        <dsp:cNvPr id="0" name=""/>
        <dsp:cNvSpPr/>
      </dsp:nvSpPr>
      <dsp:spPr>
        <a:xfrm>
          <a:off x="0" y="29908"/>
          <a:ext cx="10790548" cy="2113678"/>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solidFill>
                <a:schemeClr val="tx1"/>
              </a:solidFill>
            </a:rPr>
            <a:t>DG </a:t>
          </a:r>
          <a:r>
            <a:rPr lang="lv-LV" sz="3000" kern="1200">
              <a:solidFill>
                <a:schemeClr val="tx1"/>
              </a:solidFill>
            </a:rPr>
            <a:t>oficiāli tiks</a:t>
          </a:r>
          <a:r>
            <a:rPr lang="en-US" sz="3000" kern="1200">
              <a:solidFill>
                <a:schemeClr val="tx1"/>
              </a:solidFill>
            </a:rPr>
            <a:t> </a:t>
          </a:r>
          <a:r>
            <a:rPr lang="lv-LV" sz="3000" kern="1200">
              <a:solidFill>
                <a:schemeClr val="tx1"/>
              </a:solidFill>
            </a:rPr>
            <a:t>slēgta</a:t>
          </a:r>
        </a:p>
      </dsp:txBody>
      <dsp:txXfrm>
        <a:off x="103181" y="133089"/>
        <a:ext cx="10584186" cy="1907316"/>
      </dsp:txXfrm>
    </dsp:sp>
    <dsp:sp modelId="{F7A5AD2D-454C-4987-868A-E0A3424CED9D}">
      <dsp:nvSpPr>
        <dsp:cNvPr id="0" name=""/>
        <dsp:cNvSpPr/>
      </dsp:nvSpPr>
      <dsp:spPr>
        <a:xfrm>
          <a:off x="0" y="2229986"/>
          <a:ext cx="10790548" cy="2113678"/>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en-US" sz="3000" kern="1200" dirty="0">
              <a:solidFill>
                <a:schemeClr val="tx1"/>
              </a:solidFill>
            </a:rPr>
            <a:t>D</a:t>
          </a:r>
          <a:r>
            <a:rPr lang="lv-LV" sz="3000" kern="1200" dirty="0" err="1">
              <a:solidFill>
                <a:schemeClr val="tx1"/>
              </a:solidFill>
            </a:rPr>
            <a:t>arbs</a:t>
          </a:r>
          <a:r>
            <a:rPr lang="lv-LV" sz="3000" kern="1200" dirty="0">
              <a:solidFill>
                <a:schemeClr val="tx1"/>
              </a:solidFill>
            </a:rPr>
            <a:t> pie vides, pakalpojumu un informācijas </a:t>
          </a:r>
          <a:r>
            <a:rPr lang="lv-LV" sz="3000" kern="1200" dirty="0" err="1">
              <a:solidFill>
                <a:schemeClr val="tx1"/>
              </a:solidFill>
            </a:rPr>
            <a:t>piekļūstamības</a:t>
          </a:r>
          <a:r>
            <a:rPr lang="lv-LV" sz="3000" kern="1200" dirty="0">
              <a:solidFill>
                <a:schemeClr val="tx1"/>
              </a:solidFill>
            </a:rPr>
            <a:t> nodrošināšanas personām ar funkcionāliem traucējumiem </a:t>
          </a:r>
          <a:r>
            <a:rPr lang="lv-LV" sz="3000" kern="1200" dirty="0" err="1">
              <a:solidFill>
                <a:schemeClr val="tx1"/>
              </a:solidFill>
            </a:rPr>
            <a:t>turpinā</a:t>
          </a:r>
          <a:r>
            <a:rPr lang="en-US" sz="3000" kern="1200" dirty="0">
              <a:solidFill>
                <a:schemeClr val="tx1"/>
              </a:solidFill>
            </a:rPr>
            <a:t>m</a:t>
          </a:r>
          <a:r>
            <a:rPr lang="lv-LV" sz="3000" kern="1200" dirty="0">
              <a:solidFill>
                <a:schemeClr val="tx1"/>
              </a:solidFill>
            </a:rPr>
            <a:t>s</a:t>
          </a:r>
          <a:r>
            <a:rPr lang="en-US" sz="3000" kern="1200" dirty="0">
              <a:solidFill>
                <a:schemeClr val="tx1"/>
              </a:solidFill>
            </a:rPr>
            <a:t>, </a:t>
          </a:r>
          <a:r>
            <a:rPr lang="en-US" sz="3000" kern="1200" dirty="0" err="1">
              <a:solidFill>
                <a:schemeClr val="tx1"/>
              </a:solidFill>
            </a:rPr>
            <a:t>nozaru</a:t>
          </a:r>
          <a:r>
            <a:rPr lang="en-US" sz="3000" kern="1200" dirty="0">
              <a:solidFill>
                <a:schemeClr val="tx1"/>
              </a:solidFill>
            </a:rPr>
            <a:t> </a:t>
          </a:r>
          <a:r>
            <a:rPr lang="en-US" sz="3000" kern="1200" dirty="0" err="1">
              <a:solidFill>
                <a:schemeClr val="tx1"/>
              </a:solidFill>
            </a:rPr>
            <a:t>ministrijām</a:t>
          </a:r>
          <a:r>
            <a:rPr lang="en-US" sz="3000" kern="1200" dirty="0">
              <a:solidFill>
                <a:schemeClr val="tx1"/>
              </a:solidFill>
            </a:rPr>
            <a:t>, </a:t>
          </a:r>
          <a:r>
            <a:rPr lang="en-US" sz="3000" kern="1200" dirty="0" err="1">
              <a:solidFill>
                <a:schemeClr val="tx1"/>
              </a:solidFill>
            </a:rPr>
            <a:t>atbildīgajām</a:t>
          </a:r>
          <a:r>
            <a:rPr lang="en-US" sz="3000" kern="1200" dirty="0">
              <a:solidFill>
                <a:schemeClr val="tx1"/>
              </a:solidFill>
            </a:rPr>
            <a:t> </a:t>
          </a:r>
          <a:r>
            <a:rPr lang="en-US" sz="3000" kern="1200" dirty="0" err="1">
              <a:solidFill>
                <a:schemeClr val="tx1"/>
              </a:solidFill>
            </a:rPr>
            <a:t>iestādēm</a:t>
          </a:r>
          <a:r>
            <a:rPr lang="lv-LV" sz="3000" kern="1200" dirty="0">
              <a:solidFill>
                <a:schemeClr val="tx1"/>
              </a:solidFill>
            </a:rPr>
            <a:t> un NVO pārstāvjiem</a:t>
          </a:r>
          <a:r>
            <a:rPr lang="en-US" sz="3000" kern="1200" dirty="0">
              <a:solidFill>
                <a:schemeClr val="tx1"/>
              </a:solidFill>
            </a:rPr>
            <a:t> </a:t>
          </a:r>
          <a:r>
            <a:rPr lang="lv-LV" sz="3000" kern="1200" dirty="0">
              <a:solidFill>
                <a:schemeClr val="tx1"/>
              </a:solidFill>
            </a:rPr>
            <a:t>cieš</a:t>
          </a:r>
          <a:r>
            <a:rPr lang="en-US" sz="3000" kern="1200" dirty="0" err="1">
              <a:solidFill>
                <a:schemeClr val="tx1"/>
              </a:solidFill>
            </a:rPr>
            <a:t>i</a:t>
          </a:r>
          <a:r>
            <a:rPr lang="lv-LV" sz="3000" kern="1200" dirty="0">
              <a:solidFill>
                <a:schemeClr val="tx1"/>
              </a:solidFill>
            </a:rPr>
            <a:t> </a:t>
          </a:r>
          <a:r>
            <a:rPr lang="lv-LV" sz="3000" kern="1200" dirty="0" err="1">
              <a:solidFill>
                <a:schemeClr val="tx1"/>
              </a:solidFill>
            </a:rPr>
            <a:t>sadarb</a:t>
          </a:r>
          <a:r>
            <a:rPr lang="en-US" sz="3000" kern="1200" dirty="0" err="1">
              <a:solidFill>
                <a:schemeClr val="tx1"/>
              </a:solidFill>
            </a:rPr>
            <a:t>ojoties</a:t>
          </a:r>
          <a:endParaRPr lang="lv-LV" sz="3000" kern="1200" dirty="0">
            <a:solidFill>
              <a:schemeClr val="tx1"/>
            </a:solidFill>
          </a:endParaRPr>
        </a:p>
      </dsp:txBody>
      <dsp:txXfrm>
        <a:off x="103181" y="2333167"/>
        <a:ext cx="10584186" cy="190731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lv-LV" dirty="0"/>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19E33A02-AA45-433B-B207-837C32AD5C0E}" type="datetimeFigureOut">
              <a:rPr lang="lv-LV" smtClean="0"/>
              <a:t>27.05.2025</a:t>
            </a:fld>
            <a:endParaRPr lang="lv-LV" dirty="0"/>
          </a:p>
        </p:txBody>
      </p:sp>
      <p:sp>
        <p:nvSpPr>
          <p:cNvPr id="4" name="Footer Placeholder 3"/>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lang="lv-LV" dirty="0"/>
          </a:p>
        </p:txBody>
      </p:sp>
      <p:sp>
        <p:nvSpPr>
          <p:cNvPr id="5" name="Slide Number Placeholder 4"/>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736C7742-FE3C-4F2D-88D8-086901AF935E}" type="slidenum">
              <a:rPr lang="lv-LV" smtClean="0"/>
              <a:t>‹#›</a:t>
            </a:fld>
            <a:endParaRPr lang="lv-LV" dirty="0"/>
          </a:p>
        </p:txBody>
      </p:sp>
    </p:spTree>
    <p:extLst>
      <p:ext uri="{BB962C8B-B14F-4D97-AF65-F5344CB8AC3E}">
        <p14:creationId xmlns:p14="http://schemas.microsoft.com/office/powerpoint/2010/main" val="120518151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0" cy="495029"/>
          </a:xfrm>
          <a:prstGeom prst="rect">
            <a:avLst/>
          </a:prstGeom>
        </p:spPr>
        <p:txBody>
          <a:bodyPr vert="horz" lIns="90763" tIns="45382" rIns="90763" bIns="45382" rtlCol="0"/>
          <a:lstStyle>
            <a:lvl1pPr algn="l">
              <a:defRPr sz="1200"/>
            </a:lvl1pPr>
          </a:lstStyle>
          <a:p>
            <a:endParaRPr lang="lv-LV" dirty="0"/>
          </a:p>
        </p:txBody>
      </p:sp>
      <p:sp>
        <p:nvSpPr>
          <p:cNvPr id="3" name="Date Placeholder 2"/>
          <p:cNvSpPr>
            <a:spLocks noGrp="1"/>
          </p:cNvSpPr>
          <p:nvPr>
            <p:ph type="dt" idx="1"/>
          </p:nvPr>
        </p:nvSpPr>
        <p:spPr>
          <a:xfrm>
            <a:off x="3815375" y="0"/>
            <a:ext cx="2918830" cy="495029"/>
          </a:xfrm>
          <a:prstGeom prst="rect">
            <a:avLst/>
          </a:prstGeom>
        </p:spPr>
        <p:txBody>
          <a:bodyPr vert="horz" lIns="90763" tIns="45382" rIns="90763" bIns="45382" rtlCol="0"/>
          <a:lstStyle>
            <a:lvl1pPr algn="r">
              <a:defRPr sz="1200"/>
            </a:lvl1pPr>
          </a:lstStyle>
          <a:p>
            <a:fld id="{C4A6CDD6-4BF8-4AE2-B42B-910D95DB4296}" type="datetimeFigureOut">
              <a:rPr lang="lv-LV" smtClean="0"/>
              <a:t>27.05.2025</a:t>
            </a:fld>
            <a:endParaRPr lang="lv-LV" dirty="0"/>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lv-LV" dirty="0"/>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0763" tIns="45382" rIns="90763" bIns="453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1" y="9371286"/>
            <a:ext cx="2918830" cy="495028"/>
          </a:xfrm>
          <a:prstGeom prst="rect">
            <a:avLst/>
          </a:prstGeom>
        </p:spPr>
        <p:txBody>
          <a:bodyPr vert="horz" lIns="90763" tIns="45382" rIns="90763" bIns="45382"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15375" y="9371286"/>
            <a:ext cx="2918830" cy="495028"/>
          </a:xfrm>
          <a:prstGeom prst="rect">
            <a:avLst/>
          </a:prstGeom>
        </p:spPr>
        <p:txBody>
          <a:bodyPr vert="horz" lIns="90763" tIns="45382" rIns="90763" bIns="45382" rtlCol="0" anchor="b"/>
          <a:lstStyle>
            <a:lvl1pPr algn="r">
              <a:defRPr sz="1200"/>
            </a:lvl1pPr>
          </a:lstStyle>
          <a:p>
            <a:fld id="{AD01B391-23A7-42CB-A184-AFE045D2BB2B}" type="slidenum">
              <a:rPr lang="lv-LV" smtClean="0"/>
              <a:t>‹#›</a:t>
            </a:fld>
            <a:endParaRPr lang="lv-LV" dirty="0"/>
          </a:p>
        </p:txBody>
      </p:sp>
    </p:spTree>
    <p:extLst>
      <p:ext uri="{BB962C8B-B14F-4D97-AF65-F5344CB8AC3E}">
        <p14:creationId xmlns:p14="http://schemas.microsoft.com/office/powerpoint/2010/main" val="171636828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01B391-23A7-42CB-A184-AFE045D2BB2B}" type="slidenum">
              <a:rPr lang="lv-LV" smtClean="0"/>
              <a:t>1</a:t>
            </a:fld>
            <a:endParaRPr lang="lv-LV" dirty="0"/>
          </a:p>
        </p:txBody>
      </p:sp>
      <p:sp>
        <p:nvSpPr>
          <p:cNvPr id="6" name="Footer Placeholder 5">
            <a:extLst>
              <a:ext uri="{FF2B5EF4-FFF2-40B4-BE49-F238E27FC236}">
                <a16:creationId xmlns:a16="http://schemas.microsoft.com/office/drawing/2014/main" id="{1AFAA012-1C0C-4FEF-810E-8890E5E544AE}"/>
              </a:ext>
            </a:extLst>
          </p:cNvPr>
          <p:cNvSpPr>
            <a:spLocks noGrp="1"/>
          </p:cNvSpPr>
          <p:nvPr>
            <p:ph type="ftr" sz="quarter" idx="4"/>
          </p:nvPr>
        </p:nvSpPr>
        <p:spPr/>
        <p:txBody>
          <a:bodyPr/>
          <a:lstStyle/>
          <a:p>
            <a:endParaRPr lang="lv-LV" dirty="0"/>
          </a:p>
        </p:txBody>
      </p:sp>
    </p:spTree>
    <p:extLst>
      <p:ext uri="{BB962C8B-B14F-4D97-AF65-F5344CB8AC3E}">
        <p14:creationId xmlns:p14="http://schemas.microsoft.com/office/powerpoint/2010/main" val="570515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815478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2780529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605767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015614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a:defRPr/>
            </a:pPr>
            <a:endParaRPr lang="lv-LV"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654071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5"/>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87191800-77E5-4651-BAAC-0C70176B7637}" type="slidenum">
              <a:rPr lang="en-US" altLang="lv-LV"/>
              <a:pPr/>
              <a:t>‹#›</a:t>
            </a:fld>
            <a:endParaRPr lang="en-US" altLang="lv-LV" dirty="0"/>
          </a:p>
        </p:txBody>
      </p:sp>
    </p:spTree>
    <p:extLst>
      <p:ext uri="{BB962C8B-B14F-4D97-AF65-F5344CB8AC3E}">
        <p14:creationId xmlns:p14="http://schemas.microsoft.com/office/powerpoint/2010/main" val="3322365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6"/>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267200"/>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5"/>
            <a:ext cx="3962400" cy="428307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28B6C390-344C-4969-8992-D0B23405AA84}" type="slidenum">
              <a:rPr lang="en-US" altLang="lv-LV"/>
              <a:pPr/>
              <a:t>‹#›</a:t>
            </a:fld>
            <a:endParaRPr lang="en-US" altLang="lv-LV" dirty="0"/>
          </a:p>
        </p:txBody>
      </p:sp>
    </p:spTree>
    <p:extLst>
      <p:ext uri="{BB962C8B-B14F-4D97-AF65-F5344CB8AC3E}">
        <p14:creationId xmlns:p14="http://schemas.microsoft.com/office/powerpoint/2010/main" val="2240814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6"/>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5"/>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3"/>
          <p:cNvSpPr>
            <a:spLocks noGrp="1"/>
          </p:cNvSpPr>
          <p:nvPr>
            <p:ph sz="half" idx="2"/>
          </p:nvPr>
        </p:nvSpPr>
        <p:spPr>
          <a:xfrm>
            <a:off x="7620000" y="2386945"/>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516065"/>
            <a:ext cx="3860800" cy="87153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3" name="Text Placeholder 21"/>
          <p:cNvSpPr>
            <a:spLocks noGrp="1"/>
          </p:cNvSpPr>
          <p:nvPr>
            <p:ph type="body" sz="quarter" idx="17"/>
          </p:nvPr>
        </p:nvSpPr>
        <p:spPr>
          <a:xfrm>
            <a:off x="7620000" y="1516065"/>
            <a:ext cx="3962400" cy="87087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2"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Slide Number Placeholder 22"/>
          <p:cNvSpPr>
            <a:spLocks noGrp="1"/>
          </p:cNvSpPr>
          <p:nvPr>
            <p:ph type="sldNum" sz="quarter" idx="18"/>
          </p:nvPr>
        </p:nvSpPr>
        <p:spPr>
          <a:xfrm>
            <a:off x="11582400" y="6169025"/>
            <a:ext cx="406400" cy="304800"/>
          </a:xfrm>
        </p:spPr>
        <p:txBody>
          <a:bodyPr/>
          <a:lstStyle>
            <a:lvl1pPr>
              <a:defRPr sz="1000">
                <a:latin typeface="Verdana" pitchFamily="34" charset="0"/>
              </a:defRPr>
            </a:lvl1pPr>
          </a:lstStyle>
          <a:p>
            <a:fld id="{5DD5819D-9885-45FC-8C2D-E7CD99AB2254}" type="slidenum">
              <a:rPr lang="en-US" altLang="lv-LV"/>
              <a:pPr/>
              <a:t>‹#›</a:t>
            </a:fld>
            <a:endParaRPr lang="en-US" altLang="lv-LV" dirty="0"/>
          </a:p>
        </p:txBody>
      </p:sp>
    </p:spTree>
    <p:extLst>
      <p:ext uri="{BB962C8B-B14F-4D97-AF65-F5344CB8AC3E}">
        <p14:creationId xmlns:p14="http://schemas.microsoft.com/office/powerpoint/2010/main" val="1490482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6"/>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4"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5"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3B8AC4A6-68EF-47E4-965B-382FE4BDAAF7}" type="slidenum">
              <a:rPr lang="en-US" altLang="lv-LV"/>
              <a:pPr/>
              <a:t>‹#›</a:t>
            </a:fld>
            <a:endParaRPr lang="en-US" altLang="lv-LV" dirty="0"/>
          </a:p>
        </p:txBody>
      </p:sp>
    </p:spTree>
    <p:extLst>
      <p:ext uri="{BB962C8B-B14F-4D97-AF65-F5344CB8AC3E}">
        <p14:creationId xmlns:p14="http://schemas.microsoft.com/office/powerpoint/2010/main" val="4016912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9"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BCE70E9C-782B-4092-B229-246745DF725F}" type="slidenum">
              <a:rPr lang="en-US" altLang="lv-LV"/>
              <a:pPr/>
              <a:t>‹#›</a:t>
            </a:fld>
            <a:endParaRPr lang="en-US" altLang="lv-LV" dirty="0"/>
          </a:p>
        </p:txBody>
      </p:sp>
    </p:spTree>
    <p:extLst>
      <p:ext uri="{BB962C8B-B14F-4D97-AF65-F5344CB8AC3E}">
        <p14:creationId xmlns:p14="http://schemas.microsoft.com/office/powerpoint/2010/main" val="35067205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1" y="272980"/>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7"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1" y="1435123"/>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11"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9"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53D84654-884D-47FA-BDF8-4FBAE3C4AEF1}" type="slidenum">
              <a:rPr lang="en-US" altLang="lv-LV"/>
              <a:pPr/>
              <a:t>‹#›</a:t>
            </a:fld>
            <a:endParaRPr lang="en-US" altLang="lv-LV" dirty="0"/>
          </a:p>
        </p:txBody>
      </p:sp>
    </p:spTree>
    <p:extLst>
      <p:ext uri="{BB962C8B-B14F-4D97-AF65-F5344CB8AC3E}">
        <p14:creationId xmlns:p14="http://schemas.microsoft.com/office/powerpoint/2010/main" val="3110158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16832059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30372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C02F12AB-E2B6-416A-8DBA-74942F7AD7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8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AA0B12D4-A1E1-4694-974B-ECE8FEF6E18B}"/>
              </a:ext>
            </a:extLst>
          </p:cNvPr>
          <p:cNvSpPr>
            <a:spLocks noGrp="1"/>
          </p:cNvSpPr>
          <p:nvPr>
            <p:ph type="sldNum" sz="quarter" idx="13"/>
          </p:nvPr>
        </p:nvSpPr>
        <p:spPr>
          <a:xfrm>
            <a:off x="11379200" y="6324600"/>
            <a:ext cx="406400" cy="304800"/>
          </a:xfrm>
        </p:spPr>
        <p:txBody>
          <a:bodyPr/>
          <a:lstStyle>
            <a:lvl1pPr>
              <a:defRPr sz="960">
                <a:latin typeface="Verdana" panose="020B0604030504040204" pitchFamily="34" charset="0"/>
              </a:defRPr>
            </a:lvl1pPr>
          </a:lstStyle>
          <a:p>
            <a:pPr>
              <a:defRPr/>
            </a:pPr>
            <a:fld id="{31A2F6FB-105C-43B7-B7D4-6CBA7F9CC682}" type="slidenum">
              <a:rPr lang="en-US" altLang="lv-LV"/>
              <a:pPr>
                <a:defRPr/>
              </a:pPr>
              <a:t>‹#›</a:t>
            </a:fld>
            <a:endParaRPr lang="en-US" altLang="lv-LV" dirty="0"/>
          </a:p>
        </p:txBody>
      </p:sp>
    </p:spTree>
    <p:extLst>
      <p:ext uri="{BB962C8B-B14F-4D97-AF65-F5344CB8AC3E}">
        <p14:creationId xmlns:p14="http://schemas.microsoft.com/office/powerpoint/2010/main" val="2478753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446E9A77-5AE0-40CC-8D1C-4CC9707BE4E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3CD4AA7-B894-436D-8A0D-DCF48DA3E6E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551971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0A3BDC5C-6339-4D53-8117-444AC6F49BF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40E9AA4F-7241-458A-A80B-016A030F2E23}"/>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E8002C7C-908B-4846-A6B5-5EC180998F98}" type="slidenum">
              <a:rPr lang="en-US" altLang="lv-LV"/>
              <a:pPr>
                <a:defRPr/>
              </a:pPr>
              <a:t>‹#›</a:t>
            </a:fld>
            <a:endParaRPr lang="en-US" altLang="lv-LV"/>
          </a:p>
        </p:txBody>
      </p:sp>
    </p:spTree>
    <p:extLst>
      <p:ext uri="{BB962C8B-B14F-4D97-AF65-F5344CB8AC3E}">
        <p14:creationId xmlns:p14="http://schemas.microsoft.com/office/powerpoint/2010/main" val="2769837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49937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83295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endParaRPr lang="lv-LV" dirty="0"/>
          </a:p>
        </p:txBody>
      </p:sp>
      <p:sp>
        <p:nvSpPr>
          <p:cNvPr id="8" name="Footer Placeholder 7"/>
          <p:cNvSpPr>
            <a:spLocks noGrp="1"/>
          </p:cNvSpPr>
          <p:nvPr>
            <p:ph type="ftr" sz="quarter" idx="11"/>
          </p:nvPr>
        </p:nvSpPr>
        <p:spPr/>
        <p:txBody>
          <a:bodyPr/>
          <a:lstStyle/>
          <a:p>
            <a:endParaRPr lang="lv-LV" dirty="0"/>
          </a:p>
        </p:txBody>
      </p:sp>
      <p:sp>
        <p:nvSpPr>
          <p:cNvPr id="9" name="Slide Number Placeholder 8"/>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18881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endParaRPr lang="lv-LV" dirty="0"/>
          </a:p>
        </p:txBody>
      </p:sp>
      <p:sp>
        <p:nvSpPr>
          <p:cNvPr id="4" name="Footer Placeholder 3"/>
          <p:cNvSpPr>
            <a:spLocks noGrp="1"/>
          </p:cNvSpPr>
          <p:nvPr>
            <p:ph type="ftr" sz="quarter" idx="11"/>
          </p:nvPr>
        </p:nvSpPr>
        <p:spPr/>
        <p:txBody>
          <a:bodyPr/>
          <a:lstStyle/>
          <a:p>
            <a:endParaRPr lang="lv-LV" dirty="0"/>
          </a:p>
        </p:txBody>
      </p:sp>
      <p:sp>
        <p:nvSpPr>
          <p:cNvPr id="5" name="Slide Number Placeholder 4"/>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172957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25925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05717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664230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C38FD-4F1A-417D-8DD5-2E4F7F37F716}" type="slidenum">
              <a:rPr lang="lv-LV" smtClean="0"/>
              <a:t>‹#›</a:t>
            </a:fld>
            <a:endParaRPr lang="lv-LV" dirty="0"/>
          </a:p>
        </p:txBody>
      </p:sp>
    </p:spTree>
    <p:extLst>
      <p:ext uri="{BB962C8B-B14F-4D97-AF65-F5344CB8AC3E}">
        <p14:creationId xmlns:p14="http://schemas.microsoft.com/office/powerpoint/2010/main" val="15961549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664" r:id="rId13"/>
    <p:sldLayoutId id="2147483666" r:id="rId14"/>
    <p:sldLayoutId id="2147483667" r:id="rId15"/>
    <p:sldLayoutId id="2147483668" r:id="rId16"/>
    <p:sldLayoutId id="2147483669" r:id="rId17"/>
    <p:sldLayoutId id="2147483670" r:id="rId18"/>
    <p:sldLayoutId id="2147483671" r:id="rId19"/>
    <p:sldLayoutId id="2147483672" r:id="rId20"/>
    <p:sldLayoutId id="2147483756" r:id="rId21"/>
    <p:sldLayoutId id="2147483759" r:id="rId22"/>
    <p:sldLayoutId id="2147483761" r:id="rId2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8" Type="http://schemas.openxmlformats.org/officeDocument/2006/relationships/hyperlink" Target="https://www.instagram.com/labklajibas_ministrija/" TargetMode="External"/><Relationship Id="rId3" Type="http://schemas.openxmlformats.org/officeDocument/2006/relationships/image" Target="../media/image6.png"/><Relationship Id="rId7" Type="http://schemas.openxmlformats.org/officeDocument/2006/relationships/hyperlink" Target="http://www.lm.gov.lv/" TargetMode="External"/><Relationship Id="rId2" Type="http://schemas.openxmlformats.org/officeDocument/2006/relationships/image" Target="../media/image5.png"/><Relationship Id="rId1" Type="http://schemas.openxmlformats.org/officeDocument/2006/relationships/slideLayout" Target="../slideLayouts/slideLayout22.xml"/><Relationship Id="rId6" Type="http://schemas.openxmlformats.org/officeDocument/2006/relationships/image" Target="../media/image9.png"/><Relationship Id="rId11" Type="http://schemas.openxmlformats.org/officeDocument/2006/relationships/hyperlink" Target="https://www.youtube.com/user/LabklajibasMinistrij" TargetMode="External"/><Relationship Id="rId5" Type="http://schemas.openxmlformats.org/officeDocument/2006/relationships/image" Target="../media/image8.png"/><Relationship Id="rId10" Type="http://schemas.openxmlformats.org/officeDocument/2006/relationships/hyperlink" Target="https://twitter.com/Lab_min" TargetMode="External"/><Relationship Id="rId4" Type="http://schemas.openxmlformats.org/officeDocument/2006/relationships/image" Target="../media/image7.png"/><Relationship Id="rId9" Type="http://schemas.openxmlformats.org/officeDocument/2006/relationships/hyperlink" Target="https://www.facebook.com/labklajibasministrija/?ref=hl"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061317" y="3444558"/>
            <a:ext cx="10216283" cy="1278272"/>
          </a:xfrm>
        </p:spPr>
        <p:txBody>
          <a:bodyPr anchor="ctr">
            <a:noAutofit/>
          </a:bodyPr>
          <a:lstStyle/>
          <a:p>
            <a:pPr>
              <a:defRPr/>
            </a:pPr>
            <a:r>
              <a:rPr lang="en-US" sz="2800" dirty="0" err="1"/>
              <a:t>Informācija</a:t>
            </a:r>
            <a:r>
              <a:rPr lang="en-US" sz="2800" dirty="0"/>
              <a:t> par d</a:t>
            </a:r>
            <a:r>
              <a:rPr lang="lv-LV" sz="2800" dirty="0" err="1"/>
              <a:t>arba</a:t>
            </a:r>
            <a:r>
              <a:rPr lang="lv-LV" sz="2800" dirty="0"/>
              <a:t> </a:t>
            </a:r>
            <a:r>
              <a:rPr lang="lv-LV" sz="2800" dirty="0" err="1"/>
              <a:t>grup</a:t>
            </a:r>
            <a:r>
              <a:rPr lang="en-US" sz="2800" dirty="0"/>
              <a:t>u</a:t>
            </a:r>
            <a:r>
              <a:rPr lang="lv-LV" sz="2800" dirty="0"/>
              <a:t> personu ar funkcionāliem traucējumiem vides, pakalpojumu un informācijas piekļūstamības veicināšanai</a:t>
            </a:r>
            <a:endParaRPr lang="lv-LV" altLang="lv-LV" sz="2800" dirty="0">
              <a:solidFill>
                <a:srgbClr val="336600"/>
              </a:solidFill>
              <a:latin typeface="Times New Roman" panose="02020603050405020304" pitchFamily="18" charset="0"/>
              <a:ea typeface="MS PGothic" panose="020B0600070205080204" pitchFamily="34" charset="-128"/>
              <a:cs typeface="Times New Roman" panose="02020603050405020304" pitchFamily="18" charset="0"/>
            </a:endParaRPr>
          </a:p>
        </p:txBody>
      </p:sp>
      <p:sp>
        <p:nvSpPr>
          <p:cNvPr id="12292" name="Text Placeholder 3"/>
          <p:cNvSpPr>
            <a:spLocks noGrp="1"/>
          </p:cNvSpPr>
          <p:nvPr>
            <p:ph type="body" sz="quarter" idx="11"/>
          </p:nvPr>
        </p:nvSpPr>
        <p:spPr>
          <a:xfrm>
            <a:off x="7859210" y="5761038"/>
            <a:ext cx="3418390" cy="639762"/>
          </a:xfrm>
        </p:spPr>
        <p:txBody>
          <a:bodyPr>
            <a:normAutofit lnSpcReduction="10000"/>
          </a:bodyPr>
          <a:lstStyle/>
          <a:p>
            <a:pPr algn="r">
              <a:spcBef>
                <a:spcPct val="0"/>
              </a:spcBef>
              <a:defRPr/>
            </a:pPr>
            <a:r>
              <a:rPr lang="en-US" altLang="lv-LV" sz="2000" b="1" dirty="0">
                <a:cs typeface="Leelawadee UI Semilight" panose="020B0402040204020203" pitchFamily="34" charset="-34"/>
              </a:rPr>
              <a:t>ILNP, </a:t>
            </a:r>
            <a:r>
              <a:rPr lang="lv-LV" altLang="lv-LV" sz="2000" b="1" dirty="0">
                <a:cs typeface="Leelawadee UI Semilight" panose="020B0402040204020203" pitchFamily="34" charset="-34"/>
              </a:rPr>
              <a:t>202</a:t>
            </a:r>
            <a:r>
              <a:rPr lang="en-US" altLang="lv-LV" sz="2000" b="1" dirty="0">
                <a:cs typeface="Leelawadee UI Semilight" panose="020B0402040204020203" pitchFamily="34" charset="-34"/>
              </a:rPr>
              <a:t>5</a:t>
            </a:r>
            <a:r>
              <a:rPr lang="en-GB" altLang="lv-LV" sz="2000" b="1" dirty="0">
                <a:cs typeface="Leelawadee UI Semilight" panose="020B0402040204020203" pitchFamily="34" charset="-34"/>
              </a:rPr>
              <a:t>.</a:t>
            </a:r>
            <a:r>
              <a:rPr lang="en-GB" altLang="lv-LV" sz="2000" b="1" dirty="0" err="1">
                <a:cs typeface="Leelawadee UI Semilight" panose="020B0402040204020203" pitchFamily="34" charset="-34"/>
              </a:rPr>
              <a:t>gada</a:t>
            </a:r>
            <a:r>
              <a:rPr lang="en-GB" altLang="lv-LV" sz="2000" b="1" dirty="0">
                <a:cs typeface="Leelawadee UI Semilight" panose="020B0402040204020203" pitchFamily="34" charset="-34"/>
              </a:rPr>
              <a:t> </a:t>
            </a:r>
            <a:r>
              <a:rPr lang="en-US" altLang="lv-LV" sz="2000" b="1" dirty="0">
                <a:cs typeface="Leelawadee UI Semilight" panose="020B0402040204020203" pitchFamily="34" charset="-34"/>
              </a:rPr>
              <a:t>28</a:t>
            </a:r>
            <a:r>
              <a:rPr lang="en-GB" altLang="lv-LV" sz="2000" b="1" dirty="0">
                <a:cs typeface="Leelawadee UI Semilight" panose="020B0402040204020203" pitchFamily="34" charset="-34"/>
              </a:rPr>
              <a:t>.</a:t>
            </a:r>
            <a:r>
              <a:rPr lang="en-US" altLang="lv-LV" sz="2000" b="1" dirty="0" err="1">
                <a:cs typeface="Leelawadee UI Semilight" panose="020B0402040204020203" pitchFamily="34" charset="-34"/>
              </a:rPr>
              <a:t>maijs</a:t>
            </a:r>
            <a:endParaRPr lang="lv-LV" altLang="lv-LV" sz="2000" b="1" dirty="0">
              <a:cs typeface="Leelawadee UI Semilight" panose="020B0402040204020203" pitchFamily="34" charset="-34"/>
            </a:endParaRPr>
          </a:p>
        </p:txBody>
      </p:sp>
    </p:spTree>
    <p:extLst>
      <p:ext uri="{BB962C8B-B14F-4D97-AF65-F5344CB8AC3E}">
        <p14:creationId xmlns:p14="http://schemas.microsoft.com/office/powerpoint/2010/main" val="394622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11710-5D6D-4525-809F-A6DD96D8E6E0}"/>
              </a:ext>
            </a:extLst>
          </p:cNvPr>
          <p:cNvSpPr>
            <a:spLocks noGrp="1"/>
          </p:cNvSpPr>
          <p:nvPr>
            <p:ph type="title"/>
          </p:nvPr>
        </p:nvSpPr>
        <p:spPr>
          <a:xfrm>
            <a:off x="2564091" y="381000"/>
            <a:ext cx="9018309" cy="1036642"/>
          </a:xfrm>
        </p:spPr>
        <p:txBody>
          <a:bodyPr anchor="ctr">
            <a:normAutofit/>
          </a:bodyPr>
          <a:lstStyle/>
          <a:p>
            <a:pPr algn="ctr"/>
            <a:r>
              <a:rPr lang="lv-LV" dirty="0"/>
              <a:t>Informatīvās telpas </a:t>
            </a:r>
            <a:r>
              <a:rPr lang="lv-LV" dirty="0" err="1"/>
              <a:t>piekļūstamība</a:t>
            </a:r>
            <a:br>
              <a:rPr lang="en-US" dirty="0"/>
            </a:br>
            <a:r>
              <a:rPr lang="en-US" dirty="0"/>
              <a:t>VARAM – 3 pasākumu </a:t>
            </a:r>
            <a:r>
              <a:rPr lang="en-US" dirty="0" err="1"/>
              <a:t>kopums</a:t>
            </a:r>
            <a:endParaRPr lang="lv-LV" dirty="0"/>
          </a:p>
        </p:txBody>
      </p:sp>
      <p:graphicFrame>
        <p:nvGraphicFramePr>
          <p:cNvPr id="7" name="Content Placeholder 6">
            <a:extLst>
              <a:ext uri="{FF2B5EF4-FFF2-40B4-BE49-F238E27FC236}">
                <a16:creationId xmlns:a16="http://schemas.microsoft.com/office/drawing/2014/main" id="{1CB155A0-5467-487C-895A-4F71BF78FB2D}"/>
              </a:ext>
            </a:extLst>
          </p:cNvPr>
          <p:cNvGraphicFramePr>
            <a:graphicFrameLocks noGrp="1"/>
          </p:cNvGraphicFramePr>
          <p:nvPr>
            <p:ph idx="1"/>
            <p:extLst>
              <p:ext uri="{D42A27DB-BD31-4B8C-83A1-F6EECF244321}">
                <p14:modId xmlns:p14="http://schemas.microsoft.com/office/powerpoint/2010/main" val="1626508782"/>
              </p:ext>
            </p:extLst>
          </p:nvPr>
        </p:nvGraphicFramePr>
        <p:xfrm>
          <a:off x="688156" y="1762813"/>
          <a:ext cx="10539168" cy="3205115"/>
        </p:xfrm>
        <a:graphic>
          <a:graphicData uri="http://schemas.openxmlformats.org/drawingml/2006/table">
            <a:tbl>
              <a:tblPr firstRow="1" firstCol="1" bandRow="1">
                <a:tableStyleId>{5940675A-B579-460E-94D1-54222C63F5DA}</a:tableStyleId>
              </a:tblPr>
              <a:tblGrid>
                <a:gridCol w="8010332">
                  <a:extLst>
                    <a:ext uri="{9D8B030D-6E8A-4147-A177-3AD203B41FA5}">
                      <a16:colId xmlns:a16="http://schemas.microsoft.com/office/drawing/2014/main" val="3247906172"/>
                    </a:ext>
                  </a:extLst>
                </a:gridCol>
                <a:gridCol w="1303351">
                  <a:extLst>
                    <a:ext uri="{9D8B030D-6E8A-4147-A177-3AD203B41FA5}">
                      <a16:colId xmlns:a16="http://schemas.microsoft.com/office/drawing/2014/main" val="4253936287"/>
                    </a:ext>
                  </a:extLst>
                </a:gridCol>
                <a:gridCol w="1225485">
                  <a:extLst>
                    <a:ext uri="{9D8B030D-6E8A-4147-A177-3AD203B41FA5}">
                      <a16:colId xmlns:a16="http://schemas.microsoft.com/office/drawing/2014/main" val="1167387695"/>
                    </a:ext>
                  </a:extLst>
                </a:gridCol>
              </a:tblGrid>
              <a:tr h="638144">
                <a:tc>
                  <a:txBody>
                    <a:bodyPr/>
                    <a:lstStyle/>
                    <a:p>
                      <a:pPr algn="ctr">
                        <a:lnSpc>
                          <a:spcPct val="107000"/>
                        </a:lnSpc>
                        <a:spcAft>
                          <a:spcPts val="400"/>
                        </a:spcAft>
                      </a:pPr>
                      <a:r>
                        <a:rPr lang="lv-LV" sz="1800" b="1" dirty="0">
                          <a:effectLst/>
                        </a:rPr>
                        <a:t>Pasākuma nosaukums</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800" b="1" dirty="0">
                          <a:effectLst/>
                        </a:rPr>
                        <a:t>Procesā</a:t>
                      </a:r>
                      <a:r>
                        <a:rPr lang="en-US" sz="1800" b="1" dirty="0">
                          <a:effectLst/>
                        </a:rPr>
                        <a:t>/ </a:t>
                      </a:r>
                      <a:r>
                        <a:rPr lang="lv-LV" sz="1800" b="1" noProof="0" dirty="0">
                          <a:effectLst/>
                        </a:rPr>
                        <a:t>Izpildīts</a:t>
                      </a:r>
                      <a:endParaRPr lang="lv-LV" sz="1800" b="1"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800" b="1" dirty="0">
                          <a:effectLst/>
                        </a:rPr>
                        <a:t>Nav izpildīts</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34714424"/>
                  </a:ext>
                </a:extLst>
              </a:tr>
              <a:tr h="638144">
                <a:tc>
                  <a:txBody>
                    <a:bodyPr/>
                    <a:lstStyle/>
                    <a:p>
                      <a:pPr algn="just">
                        <a:lnSpc>
                          <a:spcPct val="107000"/>
                        </a:lnSpc>
                        <a:spcAft>
                          <a:spcPts val="400"/>
                        </a:spcAft>
                      </a:pPr>
                      <a:r>
                        <a:rPr lang="lv-LV" sz="1600" b="1" dirty="0">
                          <a:effectLst/>
                        </a:rPr>
                        <a:t>Izplatīt labās prakses piemērus par organizācijas ieguvumiem no tīmekļa vietņu </a:t>
                      </a:r>
                      <a:r>
                        <a:rPr lang="lv-LV" sz="1600" b="1" dirty="0" err="1">
                          <a:effectLst/>
                        </a:rPr>
                        <a:t>piekļūstamības</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400" b="1" dirty="0">
                          <a:effectLst/>
                        </a:rPr>
                        <a:t> </a:t>
                      </a: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200" b="1">
                          <a:effectLst/>
                        </a:rPr>
                        <a:t> </a:t>
                      </a:r>
                      <a:endParaRPr lang="lv-LV"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89899"/>
                  </a:ext>
                </a:extLst>
              </a:tr>
              <a:tr h="1290683">
                <a:tc>
                  <a:txBody>
                    <a:bodyPr/>
                    <a:lstStyle/>
                    <a:p>
                      <a:pPr algn="just">
                        <a:lnSpc>
                          <a:spcPct val="107000"/>
                        </a:lnSpc>
                        <a:spcAft>
                          <a:spcPts val="400"/>
                        </a:spcAft>
                      </a:pPr>
                      <a:r>
                        <a:rPr lang="lv-LV" sz="1600" b="1" dirty="0">
                          <a:effectLst/>
                        </a:rPr>
                        <a:t>Nodrošināt semināra tipa apmācības (izvērtējot iespēju sagatavot video apmācības, kas būtu izmantojamas atkārtoti) par tīmekļa vietņu </a:t>
                      </a:r>
                      <a:r>
                        <a:rPr lang="lv-LV" sz="1600" b="1" dirty="0" err="1">
                          <a:effectLst/>
                        </a:rPr>
                        <a:t>piekļūstamības</a:t>
                      </a:r>
                      <a:r>
                        <a:rPr lang="lv-LV" sz="1600" b="1" dirty="0">
                          <a:effectLst/>
                        </a:rPr>
                        <a:t> nodrošināšanu, kas būtu izmantojamas gan valsts un pašvaldības iestādēm, gan privātajām iestādēm un NVO</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400" b="1" dirty="0">
                          <a:effectLst/>
                        </a:rPr>
                        <a:t> </a:t>
                      </a: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200" b="1">
                          <a:effectLst/>
                        </a:rPr>
                        <a:t> </a:t>
                      </a:r>
                      <a:endParaRPr lang="lv-LV"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685597"/>
                  </a:ext>
                </a:extLst>
              </a:tr>
              <a:tr h="638144">
                <a:tc>
                  <a:txBody>
                    <a:bodyPr/>
                    <a:lstStyle/>
                    <a:p>
                      <a:pPr algn="just">
                        <a:lnSpc>
                          <a:spcPct val="107000"/>
                        </a:lnSpc>
                        <a:spcAft>
                          <a:spcPts val="400"/>
                        </a:spcAft>
                      </a:pPr>
                      <a:r>
                        <a:rPr lang="lv-LV" sz="1600" b="1" dirty="0">
                          <a:effectLst/>
                        </a:rPr>
                        <a:t>Piesaistīt NVO pārstāvjus tīmekļa vietņu testēšanā gan to izstrādes stadijā, gan darba vidē</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en-US" sz="1400" b="1" dirty="0">
                          <a:effectLst/>
                        </a:rPr>
                        <a:t>/</a:t>
                      </a:r>
                      <a:r>
                        <a:rPr lang="lv-LV"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200" b="1" dirty="0">
                          <a:effectLst/>
                        </a:rPr>
                        <a:t> </a:t>
                      </a:r>
                      <a:endParaRPr lang="lv-LV"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5743535"/>
                  </a:ext>
                </a:extLst>
              </a:tr>
            </a:tbl>
          </a:graphicData>
        </a:graphic>
      </p:graphicFrame>
      <p:sp>
        <p:nvSpPr>
          <p:cNvPr id="6" name="Slide Number Placeholder 5">
            <a:extLst>
              <a:ext uri="{FF2B5EF4-FFF2-40B4-BE49-F238E27FC236}">
                <a16:creationId xmlns:a16="http://schemas.microsoft.com/office/drawing/2014/main" id="{BE0DA2CF-3911-41E0-A69B-C2A755E6F12C}"/>
              </a:ext>
            </a:extLst>
          </p:cNvPr>
          <p:cNvSpPr>
            <a:spLocks noGrp="1"/>
          </p:cNvSpPr>
          <p:nvPr>
            <p:ph type="sldNum" sz="quarter" idx="13"/>
          </p:nvPr>
        </p:nvSpPr>
        <p:spPr/>
        <p:txBody>
          <a:bodyPr/>
          <a:lstStyle/>
          <a:p>
            <a:pPr>
              <a:defRPr/>
            </a:pPr>
            <a:fld id="{E8002C7C-908B-4846-A6B5-5EC180998F98}" type="slidenum">
              <a:rPr lang="en-US" altLang="lv-LV" smtClean="0"/>
              <a:pPr>
                <a:defRPr/>
              </a:pPr>
              <a:t>10</a:t>
            </a:fld>
            <a:endParaRPr lang="en-US" altLang="lv-LV"/>
          </a:p>
        </p:txBody>
      </p:sp>
    </p:spTree>
    <p:extLst>
      <p:ext uri="{BB962C8B-B14F-4D97-AF65-F5344CB8AC3E}">
        <p14:creationId xmlns:p14="http://schemas.microsoft.com/office/powerpoint/2010/main" val="2998364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8B9CF-382A-4A7B-B0F4-17A85CF811A2}"/>
              </a:ext>
            </a:extLst>
          </p:cNvPr>
          <p:cNvSpPr>
            <a:spLocks noGrp="1"/>
          </p:cNvSpPr>
          <p:nvPr>
            <p:ph type="title"/>
          </p:nvPr>
        </p:nvSpPr>
        <p:spPr>
          <a:xfrm>
            <a:off x="2677212" y="381000"/>
            <a:ext cx="8905188" cy="1036642"/>
          </a:xfrm>
        </p:spPr>
        <p:txBody>
          <a:bodyPr anchor="ctr">
            <a:normAutofit/>
          </a:bodyPr>
          <a:lstStyle/>
          <a:p>
            <a:pPr algn="ctr"/>
            <a:r>
              <a:rPr lang="lv-LV" dirty="0"/>
              <a:t>Kultūras </a:t>
            </a:r>
            <a:r>
              <a:rPr lang="lv-LV" dirty="0" err="1"/>
              <a:t>piekļūstamība</a:t>
            </a:r>
            <a:br>
              <a:rPr lang="en-US" dirty="0"/>
            </a:br>
            <a:r>
              <a:rPr lang="en-US" dirty="0"/>
              <a:t>KM – 7 pasākumu </a:t>
            </a:r>
            <a:r>
              <a:rPr lang="en-US" dirty="0" err="1"/>
              <a:t>kopums</a:t>
            </a:r>
            <a:endParaRPr lang="lv-LV" dirty="0"/>
          </a:p>
        </p:txBody>
      </p:sp>
      <p:graphicFrame>
        <p:nvGraphicFramePr>
          <p:cNvPr id="7" name="Content Placeholder 6">
            <a:extLst>
              <a:ext uri="{FF2B5EF4-FFF2-40B4-BE49-F238E27FC236}">
                <a16:creationId xmlns:a16="http://schemas.microsoft.com/office/drawing/2014/main" id="{A9DF16F0-718F-4FFE-9551-62B891C5C9F0}"/>
              </a:ext>
            </a:extLst>
          </p:cNvPr>
          <p:cNvGraphicFramePr>
            <a:graphicFrameLocks noGrp="1"/>
          </p:cNvGraphicFramePr>
          <p:nvPr>
            <p:ph idx="1"/>
            <p:extLst>
              <p:ext uri="{D42A27DB-BD31-4B8C-83A1-F6EECF244321}">
                <p14:modId xmlns:p14="http://schemas.microsoft.com/office/powerpoint/2010/main" val="1703148738"/>
              </p:ext>
            </p:extLst>
          </p:nvPr>
        </p:nvGraphicFramePr>
        <p:xfrm>
          <a:off x="707010" y="1772238"/>
          <a:ext cx="10672189" cy="4308282"/>
        </p:xfrm>
        <a:graphic>
          <a:graphicData uri="http://schemas.openxmlformats.org/drawingml/2006/table">
            <a:tbl>
              <a:tblPr firstRow="1" firstCol="1" bandRow="1">
                <a:tableStyleId>{5940675A-B579-460E-94D1-54222C63F5DA}</a:tableStyleId>
              </a:tblPr>
              <a:tblGrid>
                <a:gridCol w="8723275">
                  <a:extLst>
                    <a:ext uri="{9D8B030D-6E8A-4147-A177-3AD203B41FA5}">
                      <a16:colId xmlns:a16="http://schemas.microsoft.com/office/drawing/2014/main" val="2171300996"/>
                    </a:ext>
                  </a:extLst>
                </a:gridCol>
                <a:gridCol w="1014614">
                  <a:extLst>
                    <a:ext uri="{9D8B030D-6E8A-4147-A177-3AD203B41FA5}">
                      <a16:colId xmlns:a16="http://schemas.microsoft.com/office/drawing/2014/main" val="1451754339"/>
                    </a:ext>
                  </a:extLst>
                </a:gridCol>
                <a:gridCol w="934300">
                  <a:extLst>
                    <a:ext uri="{9D8B030D-6E8A-4147-A177-3AD203B41FA5}">
                      <a16:colId xmlns:a16="http://schemas.microsoft.com/office/drawing/2014/main" val="2654470412"/>
                    </a:ext>
                  </a:extLst>
                </a:gridCol>
              </a:tblGrid>
              <a:tr h="442596">
                <a:tc>
                  <a:txBody>
                    <a:bodyPr/>
                    <a:lstStyle/>
                    <a:p>
                      <a:pPr algn="ctr">
                        <a:lnSpc>
                          <a:spcPct val="107000"/>
                        </a:lnSpc>
                        <a:spcAft>
                          <a:spcPts val="400"/>
                        </a:spcAft>
                      </a:pPr>
                      <a:r>
                        <a:rPr lang="lv-LV" sz="1600" b="1" dirty="0">
                          <a:effectLst/>
                        </a:rPr>
                        <a:t>Pasākuma nosaukums</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Procesā</a:t>
                      </a:r>
                      <a:r>
                        <a:rPr lang="en-US" sz="1200" b="1" dirty="0">
                          <a:effectLst/>
                        </a:rPr>
                        <a:t>/ </a:t>
                      </a:r>
                      <a:r>
                        <a:rPr lang="lv-LV" sz="1200" b="1" noProof="0" dirty="0">
                          <a:effectLst/>
                        </a:rPr>
                        <a:t>izpildīts</a:t>
                      </a:r>
                      <a:endParaRPr lang="lv-LV" sz="1200" b="1"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Nav izpildīts</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2590739007"/>
                  </a:ext>
                </a:extLst>
              </a:tr>
              <a:tr h="1118624">
                <a:tc>
                  <a:txBody>
                    <a:bodyPr/>
                    <a:lstStyle/>
                    <a:p>
                      <a:pPr algn="just">
                        <a:lnSpc>
                          <a:spcPct val="107000"/>
                        </a:lnSpc>
                        <a:spcAft>
                          <a:spcPts val="400"/>
                        </a:spcAft>
                      </a:pPr>
                      <a:r>
                        <a:rPr lang="lv-LV" sz="1400" b="1" dirty="0">
                          <a:effectLst/>
                        </a:rPr>
                        <a:t>Nodrošināt pilnīgāku kultūras pakalpojumu </a:t>
                      </a:r>
                      <a:r>
                        <a:rPr lang="lv-LV" sz="1400" b="1" dirty="0" err="1">
                          <a:effectLst/>
                        </a:rPr>
                        <a:t>piekļūstamības</a:t>
                      </a:r>
                      <a:r>
                        <a:rPr lang="lv-LV" sz="1400" b="1" dirty="0">
                          <a:effectLst/>
                        </a:rPr>
                        <a:t> monitoringu, papildinot Ministru kabineta 2017.gada 30.maija noteikumos Nr.291 "Noteikumi par oficiālās statistikas apkopošanu kultūras jomā" iekļauto informāciju par </a:t>
                      </a:r>
                      <a:r>
                        <a:rPr lang="lv-LV" sz="1400" b="1" dirty="0" err="1">
                          <a:effectLst/>
                        </a:rPr>
                        <a:t>piekļūstamību</a:t>
                      </a:r>
                      <a:r>
                        <a:rPr lang="lv-LV" sz="1400" b="1" dirty="0">
                          <a:effectLst/>
                        </a:rPr>
                        <a:t>, kā arī, precizējot un papildinot valsts informācijas sistēmā “Latvijas digitālā kultūras karte” iekļauto </a:t>
                      </a:r>
                      <a:r>
                        <a:rPr lang="lv-LV" sz="1400" b="1" dirty="0" err="1">
                          <a:effectLst/>
                        </a:rPr>
                        <a:t>piekļūstamības</a:t>
                      </a:r>
                      <a:r>
                        <a:rPr lang="lv-LV" sz="1400" b="1" dirty="0">
                          <a:effectLst/>
                        </a:rPr>
                        <a:t> datu kopu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x</a:t>
                      </a:r>
                      <a:r>
                        <a:rPr lang="en-US" sz="1200" b="1" dirty="0">
                          <a:effectLst/>
                        </a:rPr>
                        <a:t>/</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a:effectLst/>
                        </a:rPr>
                        <a:t> </a:t>
                      </a:r>
                      <a:endParaRPr lang="lv-LV" sz="12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2710516968"/>
                  </a:ext>
                </a:extLst>
              </a:tr>
              <a:tr h="216274">
                <a:tc>
                  <a:txBody>
                    <a:bodyPr/>
                    <a:lstStyle/>
                    <a:p>
                      <a:pPr algn="just">
                        <a:lnSpc>
                          <a:spcPct val="107000"/>
                        </a:lnSpc>
                        <a:spcAft>
                          <a:spcPts val="400"/>
                        </a:spcAft>
                      </a:pPr>
                      <a:r>
                        <a:rPr lang="lv-LV" sz="1400" b="1" dirty="0">
                          <a:effectLst/>
                        </a:rPr>
                        <a:t>Veikt pētījumu par kultūras pakalpojumu </a:t>
                      </a:r>
                      <a:r>
                        <a:rPr lang="lv-LV" sz="1400" b="1" dirty="0" err="1">
                          <a:effectLst/>
                        </a:rPr>
                        <a:t>piekļūstamību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 </a:t>
                      </a:r>
                      <a:r>
                        <a:rPr lang="en-US" sz="1200" b="1" dirty="0">
                          <a:effectLst/>
                        </a:rPr>
                        <a:t>/x</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a:effectLst/>
                        </a:rPr>
                        <a:t> </a:t>
                      </a:r>
                      <a:endParaRPr lang="lv-LV" sz="12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2045015969"/>
                  </a:ext>
                </a:extLst>
              </a:tr>
              <a:tr h="528384">
                <a:tc>
                  <a:txBody>
                    <a:bodyPr/>
                    <a:lstStyle/>
                    <a:p>
                      <a:pPr algn="just">
                        <a:lnSpc>
                          <a:spcPct val="107000"/>
                        </a:lnSpc>
                        <a:spcAft>
                          <a:spcPts val="400"/>
                        </a:spcAft>
                      </a:pPr>
                      <a:r>
                        <a:rPr lang="lv-LV" sz="1400" b="1" dirty="0">
                          <a:effectLst/>
                        </a:rPr>
                        <a:t>Veikt auditu KM padotības iestādēs, vērtējot vides, kultūras satura un informācijas </a:t>
                      </a:r>
                      <a:r>
                        <a:rPr lang="lv-LV" sz="1400" b="1" dirty="0" err="1">
                          <a:effectLst/>
                        </a:rPr>
                        <a:t>piekļūstamību</a:t>
                      </a:r>
                      <a:r>
                        <a:rPr lang="lv-LV" sz="1400" b="1" dirty="0">
                          <a:effectLst/>
                        </a:rPr>
                        <a:t> un īstenot pasākumus auditā identificēto </a:t>
                      </a:r>
                      <a:r>
                        <a:rPr lang="lv-LV" sz="1400" b="1" dirty="0" err="1">
                          <a:effectLst/>
                        </a:rPr>
                        <a:t>piekļūstamības</a:t>
                      </a:r>
                      <a:r>
                        <a:rPr lang="lv-LV" sz="1400" b="1" dirty="0">
                          <a:effectLst/>
                        </a:rPr>
                        <a:t> trūkumu novēršanai</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spcAft>
                          <a:spcPts val="400"/>
                        </a:spcAft>
                      </a:pPr>
                      <a:r>
                        <a:rPr lang="en-US" sz="1200" b="1" dirty="0">
                          <a:effectLst/>
                        </a:rPr>
                        <a:t>x/</a:t>
                      </a:r>
                      <a:r>
                        <a:rPr lang="lv-LV" sz="1200" b="1" dirty="0">
                          <a:effectLst/>
                        </a:rPr>
                        <a:t> </a:t>
                      </a:r>
                      <a:endParaRPr lang="lv-LV" sz="1200" b="1" dirty="0">
                        <a:effectLst/>
                        <a:latin typeface="Calibri" panose="020F0502020204030204" pitchFamily="34" charset="0"/>
                        <a:cs typeface="Times New Roman" panose="02020603050405020304" pitchFamily="18" charset="0"/>
                      </a:endParaRPr>
                    </a:p>
                  </a:txBody>
                  <a:tcPr marL="57046" marR="57046" marT="0" marB="0" anchor="ctr"/>
                </a:tc>
                <a:tc>
                  <a:txBody>
                    <a:bodyPr/>
                    <a:lstStyle/>
                    <a:p>
                      <a:pPr algn="ctr">
                        <a:spcAft>
                          <a:spcPts val="400"/>
                        </a:spcAft>
                      </a:pPr>
                      <a:endParaRPr lang="lv-LV" sz="1200" b="1" dirty="0">
                        <a:effectLst/>
                        <a:latin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993939175"/>
                  </a:ext>
                </a:extLst>
              </a:tr>
              <a:tr h="442596">
                <a:tc>
                  <a:txBody>
                    <a:bodyPr/>
                    <a:lstStyle/>
                    <a:p>
                      <a:pPr algn="just">
                        <a:lnSpc>
                          <a:spcPct val="107000"/>
                        </a:lnSpc>
                        <a:spcAft>
                          <a:spcPts val="400"/>
                        </a:spcAft>
                      </a:pPr>
                      <a:r>
                        <a:rPr lang="lv-LV" sz="1400" b="1" dirty="0">
                          <a:effectLst/>
                        </a:rPr>
                        <a:t>Izstrādāt vadlīnijas kultūras iestāžu vadītājiem, darbiniekiem un kultūras norišu organizatoriem par piekļūstamas kultūras vides un kultūras satura veidošanu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x</a:t>
                      </a:r>
                      <a:r>
                        <a:rPr lang="en-US" sz="1200" b="1" dirty="0">
                          <a:effectLst/>
                        </a:rPr>
                        <a:t>/</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a:effectLst/>
                        </a:rPr>
                        <a:t> </a:t>
                      </a:r>
                      <a:endParaRPr lang="lv-LV" sz="12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3460673359"/>
                  </a:ext>
                </a:extLst>
              </a:tr>
              <a:tr h="442596">
                <a:tc>
                  <a:txBody>
                    <a:bodyPr/>
                    <a:lstStyle/>
                    <a:p>
                      <a:pPr algn="just">
                        <a:lnSpc>
                          <a:spcPct val="107000"/>
                        </a:lnSpc>
                        <a:spcAft>
                          <a:spcPts val="400"/>
                        </a:spcAft>
                      </a:pPr>
                      <a:r>
                        <a:rPr lang="lv-LV" sz="1400" b="1" dirty="0">
                          <a:effectLst/>
                        </a:rPr>
                        <a:t>Attīstīt kultūras pakalpojumu piedāvājumu cilvēkiem ar funkcionāliem traucējumiem un veicināt izpratni par kultūras </a:t>
                      </a:r>
                      <a:r>
                        <a:rPr lang="lv-LV" sz="1400" b="1" dirty="0" err="1">
                          <a:effectLst/>
                        </a:rPr>
                        <a:t>piekļūstamību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x</a:t>
                      </a:r>
                      <a:r>
                        <a:rPr lang="en-US" sz="1200" b="1" dirty="0">
                          <a:effectLst/>
                        </a:rPr>
                        <a:t>/</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a:effectLst/>
                        </a:rPr>
                        <a:t> </a:t>
                      </a:r>
                      <a:endParaRPr lang="lv-LV" sz="12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3915988647"/>
                  </a:ext>
                </a:extLst>
              </a:tr>
              <a:tr h="440807">
                <a:tc>
                  <a:txBody>
                    <a:bodyPr/>
                    <a:lstStyle/>
                    <a:p>
                      <a:pPr algn="just">
                        <a:lnSpc>
                          <a:spcPct val="107000"/>
                        </a:lnSpc>
                        <a:spcAft>
                          <a:spcPts val="400"/>
                        </a:spcAft>
                      </a:pPr>
                      <a:r>
                        <a:rPr lang="lv-LV" sz="1400" b="1" dirty="0">
                          <a:effectLst/>
                        </a:rPr>
                        <a:t>Nodrošināt Latvijā ar valsts atbalstu producēto filmu subtitrēšanu cilvēkiem ar dzirdes traucējumiem</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 </a:t>
                      </a:r>
                      <a:r>
                        <a:rPr lang="en-US" sz="1200" b="1" dirty="0">
                          <a:effectLst/>
                        </a:rPr>
                        <a:t>/x</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a:effectLst/>
                        </a:rPr>
                        <a:t> </a:t>
                      </a:r>
                      <a:endParaRPr lang="lv-LV" sz="12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3294049776"/>
                  </a:ext>
                </a:extLst>
              </a:tr>
              <a:tr h="666747">
                <a:tc>
                  <a:txBody>
                    <a:bodyPr/>
                    <a:lstStyle/>
                    <a:p>
                      <a:pPr algn="just">
                        <a:lnSpc>
                          <a:spcPct val="107000"/>
                        </a:lnSpc>
                        <a:spcAft>
                          <a:spcPts val="400"/>
                        </a:spcAft>
                      </a:pPr>
                      <a:r>
                        <a:rPr lang="lv-LV" sz="1400" b="1" dirty="0">
                          <a:effectLst/>
                        </a:rPr>
                        <a:t>KM resora iestāžu tīmekļa vietnēs nodrošināt </a:t>
                      </a:r>
                      <a:r>
                        <a:rPr lang="lv-LV" sz="1400" b="1" dirty="0" err="1">
                          <a:effectLst/>
                        </a:rPr>
                        <a:t>piekļūstamības</a:t>
                      </a:r>
                      <a:r>
                        <a:rPr lang="lv-LV" sz="1400" b="1" dirty="0">
                          <a:effectLst/>
                        </a:rPr>
                        <a:t> paziņojumu, t.i., ievietot informāciju par kultūras iestādes fizisko </a:t>
                      </a:r>
                      <a:r>
                        <a:rPr lang="lv-LV" sz="1400" b="1" dirty="0" err="1">
                          <a:effectLst/>
                        </a:rPr>
                        <a:t>piekļūstamību</a:t>
                      </a:r>
                      <a:r>
                        <a:rPr lang="lv-LV" sz="1400" b="1" dirty="0">
                          <a:effectLst/>
                        </a:rPr>
                        <a:t> un tās sniegto pakalpojumu </a:t>
                      </a:r>
                      <a:r>
                        <a:rPr lang="lv-LV" sz="1400" b="1" dirty="0" err="1">
                          <a:effectLst/>
                        </a:rPr>
                        <a:t>piekļūstamību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 </a:t>
                      </a:r>
                      <a:r>
                        <a:rPr lang="en-US" sz="1200" b="1" dirty="0">
                          <a:effectLst/>
                        </a:rPr>
                        <a:t>/x</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 </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3443100018"/>
                  </a:ext>
                </a:extLst>
              </a:tr>
            </a:tbl>
          </a:graphicData>
        </a:graphic>
      </p:graphicFrame>
      <p:sp>
        <p:nvSpPr>
          <p:cNvPr id="6" name="Slide Number Placeholder 5">
            <a:extLst>
              <a:ext uri="{FF2B5EF4-FFF2-40B4-BE49-F238E27FC236}">
                <a16:creationId xmlns:a16="http://schemas.microsoft.com/office/drawing/2014/main" id="{4EB39880-FD9B-478E-85FD-DA3A62F095EC}"/>
              </a:ext>
            </a:extLst>
          </p:cNvPr>
          <p:cNvSpPr>
            <a:spLocks noGrp="1"/>
          </p:cNvSpPr>
          <p:nvPr>
            <p:ph type="sldNum" sz="quarter" idx="13"/>
          </p:nvPr>
        </p:nvSpPr>
        <p:spPr/>
        <p:txBody>
          <a:bodyPr/>
          <a:lstStyle/>
          <a:p>
            <a:pPr>
              <a:defRPr/>
            </a:pPr>
            <a:fld id="{E8002C7C-908B-4846-A6B5-5EC180998F98}" type="slidenum">
              <a:rPr lang="en-US" altLang="lv-LV" smtClean="0"/>
              <a:pPr>
                <a:defRPr/>
              </a:pPr>
              <a:t>11</a:t>
            </a:fld>
            <a:endParaRPr lang="en-US" altLang="lv-LV"/>
          </a:p>
        </p:txBody>
      </p:sp>
    </p:spTree>
    <p:extLst>
      <p:ext uri="{BB962C8B-B14F-4D97-AF65-F5344CB8AC3E}">
        <p14:creationId xmlns:p14="http://schemas.microsoft.com/office/powerpoint/2010/main" val="4236145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5435F-2547-46F2-8E62-781F7B620CE0}"/>
              </a:ext>
            </a:extLst>
          </p:cNvPr>
          <p:cNvSpPr>
            <a:spLocks noGrp="1"/>
          </p:cNvSpPr>
          <p:nvPr>
            <p:ph type="title"/>
          </p:nvPr>
        </p:nvSpPr>
        <p:spPr>
          <a:xfrm>
            <a:off x="2450969" y="381000"/>
            <a:ext cx="9131431" cy="1036642"/>
          </a:xfrm>
        </p:spPr>
        <p:txBody>
          <a:bodyPr anchor="ctr"/>
          <a:lstStyle/>
          <a:p>
            <a:pPr algn="ctr"/>
            <a:r>
              <a:rPr lang="en-US" dirty="0" err="1"/>
              <a:t>Turpmākais</a:t>
            </a:r>
            <a:r>
              <a:rPr lang="en-US" dirty="0"/>
              <a:t> darbs</a:t>
            </a:r>
            <a:endParaRPr lang="lv-LV" dirty="0"/>
          </a:p>
        </p:txBody>
      </p:sp>
      <p:graphicFrame>
        <p:nvGraphicFramePr>
          <p:cNvPr id="7" name="Content Placeholder 6">
            <a:extLst>
              <a:ext uri="{FF2B5EF4-FFF2-40B4-BE49-F238E27FC236}">
                <a16:creationId xmlns:a16="http://schemas.microsoft.com/office/drawing/2014/main" id="{92CE0BCF-6F96-4638-8633-0AD26F5B81FB}"/>
              </a:ext>
            </a:extLst>
          </p:cNvPr>
          <p:cNvGraphicFramePr>
            <a:graphicFrameLocks noGrp="1"/>
          </p:cNvGraphicFramePr>
          <p:nvPr>
            <p:ph idx="1"/>
            <p:extLst>
              <p:ext uri="{D42A27DB-BD31-4B8C-83A1-F6EECF244321}">
                <p14:modId xmlns:p14="http://schemas.microsoft.com/office/powerpoint/2010/main" val="1684424756"/>
              </p:ext>
            </p:extLst>
          </p:nvPr>
        </p:nvGraphicFramePr>
        <p:xfrm>
          <a:off x="791852" y="1752601"/>
          <a:ext cx="10790548" cy="43735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403FCB12-50A0-4C19-BA04-3D772A0D882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737BEC7-0A52-4305-BF63-DEB72A7025D7}"/>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2E1397A6-2AD5-47C4-9253-C82B9E50B825}"/>
              </a:ext>
            </a:extLst>
          </p:cNvPr>
          <p:cNvSpPr>
            <a:spLocks noGrp="1"/>
          </p:cNvSpPr>
          <p:nvPr>
            <p:ph type="sldNum" sz="quarter" idx="13"/>
          </p:nvPr>
        </p:nvSpPr>
        <p:spPr/>
        <p:txBody>
          <a:bodyPr/>
          <a:lstStyle/>
          <a:p>
            <a:pPr>
              <a:defRPr/>
            </a:pPr>
            <a:fld id="{E8002C7C-908B-4846-A6B5-5EC180998F98}" type="slidenum">
              <a:rPr lang="en-US" altLang="lv-LV" smtClean="0"/>
              <a:pPr>
                <a:defRPr/>
              </a:pPr>
              <a:t>12</a:t>
            </a:fld>
            <a:endParaRPr lang="en-US" altLang="lv-LV"/>
          </a:p>
        </p:txBody>
      </p:sp>
    </p:spTree>
    <p:extLst>
      <p:ext uri="{BB962C8B-B14F-4D97-AF65-F5344CB8AC3E}">
        <p14:creationId xmlns:p14="http://schemas.microsoft.com/office/powerpoint/2010/main" val="2869010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Graphic 2">
            <a:extLst>
              <a:ext uri="{FF2B5EF4-FFF2-40B4-BE49-F238E27FC236}">
                <a16:creationId xmlns:a16="http://schemas.microsoft.com/office/drawing/2014/main" id="{331BC5EE-EF3C-49AA-B4E5-E784BE6513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7364" y="5865814"/>
            <a:ext cx="2428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7" name="Graphic 4">
            <a:extLst>
              <a:ext uri="{FF2B5EF4-FFF2-40B4-BE49-F238E27FC236}">
                <a16:creationId xmlns:a16="http://schemas.microsoft.com/office/drawing/2014/main" id="{A6815B51-9757-4BB4-961A-408947BF824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7364" y="6118226"/>
            <a:ext cx="2428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8" name="Picture 14">
            <a:extLst>
              <a:ext uri="{FF2B5EF4-FFF2-40B4-BE49-F238E27FC236}">
                <a16:creationId xmlns:a16="http://schemas.microsoft.com/office/drawing/2014/main" id="{0B657EDA-7DA7-4B25-A5FF-7B6871A072C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47839" y="6350001"/>
            <a:ext cx="2444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9" name="Picture 15">
            <a:extLst>
              <a:ext uri="{FF2B5EF4-FFF2-40B4-BE49-F238E27FC236}">
                <a16:creationId xmlns:a16="http://schemas.microsoft.com/office/drawing/2014/main" id="{2EEF82B0-F2F1-456B-9DDD-A373A499AAA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63713" y="5370513"/>
            <a:ext cx="239712"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0" name="Graphic 15">
            <a:extLst>
              <a:ext uri="{FF2B5EF4-FFF2-40B4-BE49-F238E27FC236}">
                <a16:creationId xmlns:a16="http://schemas.microsoft.com/office/drawing/2014/main" id="{881AD6D4-62F7-469F-A68B-2873D7E0B91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58951" y="5618164"/>
            <a:ext cx="2444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1" name="TextBox 17">
            <a:extLst>
              <a:ext uri="{FF2B5EF4-FFF2-40B4-BE49-F238E27FC236}">
                <a16:creationId xmlns:a16="http://schemas.microsoft.com/office/drawing/2014/main" id="{DA13555E-0741-415C-9E14-69BDE3592640}"/>
              </a:ext>
            </a:extLst>
          </p:cNvPr>
          <p:cNvSpPr txBox="1">
            <a:spLocks noChangeArrowheads="1"/>
          </p:cNvSpPr>
          <p:nvPr/>
        </p:nvSpPr>
        <p:spPr bwMode="auto">
          <a:xfrm>
            <a:off x="1992313" y="5360988"/>
            <a:ext cx="1866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7"/>
              </a:rPr>
              <a:t>http://www.lm.gov.lv</a:t>
            </a:r>
            <a:endParaRPr lang="en-US" altLang="lv-LV" sz="1000">
              <a:latin typeface="Verdana" panose="020B0604030504040204" pitchFamily="34" charset="0"/>
            </a:endParaRPr>
          </a:p>
        </p:txBody>
      </p:sp>
      <p:sp>
        <p:nvSpPr>
          <p:cNvPr id="41992" name="TextBox 18">
            <a:extLst>
              <a:ext uri="{FF2B5EF4-FFF2-40B4-BE49-F238E27FC236}">
                <a16:creationId xmlns:a16="http://schemas.microsoft.com/office/drawing/2014/main" id="{794FB80F-E0BC-4C9D-8C5B-EE45E42E687E}"/>
              </a:ext>
            </a:extLst>
          </p:cNvPr>
          <p:cNvSpPr txBox="1">
            <a:spLocks noChangeArrowheads="1"/>
          </p:cNvSpPr>
          <p:nvPr/>
        </p:nvSpPr>
        <p:spPr bwMode="auto">
          <a:xfrm>
            <a:off x="1992313" y="5619750"/>
            <a:ext cx="36195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8"/>
              </a:rPr>
              <a:t>https://www.instagram.com/labklajibas_ministrija/</a:t>
            </a:r>
            <a:endParaRPr lang="en-US" altLang="lv-LV" sz="1000">
              <a:latin typeface="Verdana" panose="020B0604030504040204" pitchFamily="34" charset="0"/>
            </a:endParaRPr>
          </a:p>
        </p:txBody>
      </p:sp>
      <p:sp>
        <p:nvSpPr>
          <p:cNvPr id="41993" name="TextBox 19">
            <a:extLst>
              <a:ext uri="{FF2B5EF4-FFF2-40B4-BE49-F238E27FC236}">
                <a16:creationId xmlns:a16="http://schemas.microsoft.com/office/drawing/2014/main" id="{EB180472-BE42-42C8-AFCA-B89AD1135250}"/>
              </a:ext>
            </a:extLst>
          </p:cNvPr>
          <p:cNvSpPr txBox="1">
            <a:spLocks noChangeArrowheads="1"/>
          </p:cNvSpPr>
          <p:nvPr/>
        </p:nvSpPr>
        <p:spPr bwMode="auto">
          <a:xfrm>
            <a:off x="1992314" y="5865813"/>
            <a:ext cx="39528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dirty="0">
                <a:latin typeface="Verdana" panose="020B0604030504040204" pitchFamily="34" charset="0"/>
                <a:hlinkClick r:id="rId9"/>
              </a:rPr>
              <a:t>https://www.facebook.com/labklajibasministrija/?ref=hl</a:t>
            </a:r>
            <a:endParaRPr lang="en-US" altLang="lv-LV" sz="1000" dirty="0">
              <a:latin typeface="Verdana" panose="020B0604030504040204" pitchFamily="34" charset="0"/>
            </a:endParaRPr>
          </a:p>
        </p:txBody>
      </p:sp>
      <p:sp>
        <p:nvSpPr>
          <p:cNvPr id="41994" name="TextBox 20">
            <a:hlinkClick r:id="rId10"/>
            <a:extLst>
              <a:ext uri="{FF2B5EF4-FFF2-40B4-BE49-F238E27FC236}">
                <a16:creationId xmlns:a16="http://schemas.microsoft.com/office/drawing/2014/main" id="{AA029C1A-E047-48C6-9217-C79F20A72A89}"/>
              </a:ext>
            </a:extLst>
          </p:cNvPr>
          <p:cNvSpPr txBox="1">
            <a:spLocks noChangeArrowheads="1"/>
          </p:cNvSpPr>
          <p:nvPr/>
        </p:nvSpPr>
        <p:spPr bwMode="auto">
          <a:xfrm>
            <a:off x="2000250" y="6097588"/>
            <a:ext cx="2622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10"/>
              </a:rPr>
              <a:t>https://twitter.com/Lab_min</a:t>
            </a:r>
            <a:endParaRPr lang="en-US" altLang="lv-LV" sz="1000">
              <a:latin typeface="Verdana" panose="020B0604030504040204" pitchFamily="34" charset="0"/>
            </a:endParaRPr>
          </a:p>
        </p:txBody>
      </p:sp>
      <p:sp>
        <p:nvSpPr>
          <p:cNvPr id="41995" name="TextBox 21">
            <a:extLst>
              <a:ext uri="{FF2B5EF4-FFF2-40B4-BE49-F238E27FC236}">
                <a16:creationId xmlns:a16="http://schemas.microsoft.com/office/drawing/2014/main" id="{5351C3D2-0CCC-41F5-AF07-8E22F6FB2CEF}"/>
              </a:ext>
            </a:extLst>
          </p:cNvPr>
          <p:cNvSpPr txBox="1">
            <a:spLocks noChangeArrowheads="1"/>
          </p:cNvSpPr>
          <p:nvPr/>
        </p:nvSpPr>
        <p:spPr bwMode="auto">
          <a:xfrm>
            <a:off x="1992312" y="6338888"/>
            <a:ext cx="373715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lv-LV" sz="1000" dirty="0">
                <a:latin typeface="Verdana" panose="020B0604030504040204" pitchFamily="34" charset="0"/>
                <a:hlinkClick r:id="rId11"/>
              </a:rPr>
              <a:t>https://www.youtube.com/user/LabklajibasMinistrij</a:t>
            </a:r>
            <a:endParaRPr lang="en-US" altLang="lv-LV" sz="1000" dirty="0">
              <a:latin typeface="Verdana" panose="020B0604030504040204" pitchFamily="34" charset="0"/>
            </a:endParaRPr>
          </a:p>
        </p:txBody>
      </p:sp>
      <p:sp>
        <p:nvSpPr>
          <p:cNvPr id="2" name="Text Placeholder 1">
            <a:extLst>
              <a:ext uri="{FF2B5EF4-FFF2-40B4-BE49-F238E27FC236}">
                <a16:creationId xmlns:a16="http://schemas.microsoft.com/office/drawing/2014/main" id="{DD1555F4-AF16-43A6-8E5E-F523DDB864A0}"/>
              </a:ext>
            </a:extLst>
          </p:cNvPr>
          <p:cNvSpPr>
            <a:spLocks noGrp="1"/>
          </p:cNvSpPr>
          <p:nvPr>
            <p:ph type="body" sz="quarter" idx="10"/>
          </p:nvPr>
        </p:nvSpPr>
        <p:spPr>
          <a:xfrm>
            <a:off x="914400" y="3277565"/>
            <a:ext cx="10363200" cy="914400"/>
          </a:xfrm>
        </p:spPr>
        <p:txBody>
          <a:bodyPr>
            <a:noAutofit/>
          </a:bodyPr>
          <a:lstStyle/>
          <a:p>
            <a:r>
              <a:rPr lang="lv-LV" sz="2400" b="1" dirty="0"/>
              <a:t>Paldies!</a:t>
            </a:r>
          </a:p>
          <a:p>
            <a:r>
              <a:rPr lang="lv-LV" sz="2400" b="1" dirty="0"/>
              <a:t>Veiksmīgu turpmāko sadarbību!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99DC8-4356-4EA7-AA62-5A5FB58EB253}"/>
              </a:ext>
            </a:extLst>
          </p:cNvPr>
          <p:cNvSpPr>
            <a:spLocks noGrp="1"/>
          </p:cNvSpPr>
          <p:nvPr>
            <p:ph type="title"/>
          </p:nvPr>
        </p:nvSpPr>
        <p:spPr>
          <a:xfrm>
            <a:off x="2582944" y="381001"/>
            <a:ext cx="8927184" cy="816204"/>
          </a:xfrm>
        </p:spPr>
        <p:txBody>
          <a:bodyPr anchor="ctr">
            <a:noAutofit/>
          </a:bodyPr>
          <a:lstStyle/>
          <a:p>
            <a:pPr algn="ctr"/>
            <a:r>
              <a:rPr lang="en-US" sz="3200" dirty="0"/>
              <a:t>DG ietvaros </a:t>
            </a:r>
            <a:r>
              <a:rPr lang="en-US" sz="3200" dirty="0" err="1"/>
              <a:t>īstenotie</a:t>
            </a:r>
            <a:r>
              <a:rPr lang="en-US" sz="3200" dirty="0"/>
              <a:t> </a:t>
            </a:r>
            <a:r>
              <a:rPr lang="en-US" sz="3200" dirty="0" err="1"/>
              <a:t>pasākumi</a:t>
            </a:r>
            <a:endParaRPr lang="lv-LV" sz="3200" dirty="0"/>
          </a:p>
        </p:txBody>
      </p:sp>
      <p:graphicFrame>
        <p:nvGraphicFramePr>
          <p:cNvPr id="7" name="Content Placeholder 6">
            <a:extLst>
              <a:ext uri="{FF2B5EF4-FFF2-40B4-BE49-F238E27FC236}">
                <a16:creationId xmlns:a16="http://schemas.microsoft.com/office/drawing/2014/main" id="{9AB3B787-4855-4D38-ADEA-AEB9C6644C49}"/>
              </a:ext>
            </a:extLst>
          </p:cNvPr>
          <p:cNvGraphicFramePr>
            <a:graphicFrameLocks noGrp="1"/>
          </p:cNvGraphicFramePr>
          <p:nvPr>
            <p:ph idx="1"/>
            <p:extLst>
              <p:ext uri="{D42A27DB-BD31-4B8C-83A1-F6EECF244321}">
                <p14:modId xmlns:p14="http://schemas.microsoft.com/office/powerpoint/2010/main" val="4049518947"/>
              </p:ext>
            </p:extLst>
          </p:nvPr>
        </p:nvGraphicFramePr>
        <p:xfrm>
          <a:off x="772998" y="1366887"/>
          <a:ext cx="10809402" cy="5262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60DE8683-7148-47CE-AD15-75A577301DE2}"/>
              </a:ext>
            </a:extLst>
          </p:cNvPr>
          <p:cNvSpPr>
            <a:spLocks noGrp="1"/>
          </p:cNvSpPr>
          <p:nvPr>
            <p:ph type="sldNum" sz="quarter" idx="13"/>
          </p:nvPr>
        </p:nvSpPr>
        <p:spPr/>
        <p:txBody>
          <a:bodyPr/>
          <a:lstStyle/>
          <a:p>
            <a:pPr>
              <a:defRPr/>
            </a:pPr>
            <a:fld id="{31A2F6FB-105C-43B7-B7D4-6CBA7F9CC682}" type="slidenum">
              <a:rPr lang="en-US" altLang="lv-LV" smtClean="0"/>
              <a:pPr>
                <a:defRPr/>
              </a:pPr>
              <a:t>2</a:t>
            </a:fld>
            <a:endParaRPr lang="en-US" altLang="lv-LV" dirty="0"/>
          </a:p>
        </p:txBody>
      </p:sp>
    </p:spTree>
    <p:extLst>
      <p:ext uri="{BB962C8B-B14F-4D97-AF65-F5344CB8AC3E}">
        <p14:creationId xmlns:p14="http://schemas.microsoft.com/office/powerpoint/2010/main" val="211059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FB9FE-6452-471E-9FF1-FBA866D923CB}"/>
              </a:ext>
            </a:extLst>
          </p:cNvPr>
          <p:cNvSpPr>
            <a:spLocks noGrp="1"/>
          </p:cNvSpPr>
          <p:nvPr>
            <p:ph type="title"/>
          </p:nvPr>
        </p:nvSpPr>
        <p:spPr/>
        <p:txBody>
          <a:bodyPr/>
          <a:lstStyle/>
          <a:p>
            <a:r>
              <a:rPr lang="en-US" dirty="0"/>
              <a:t>Pasākumu </a:t>
            </a:r>
            <a:r>
              <a:rPr lang="en-US" dirty="0" err="1"/>
              <a:t>apkopojums</a:t>
            </a:r>
            <a:endParaRPr lang="lv-LV" dirty="0"/>
          </a:p>
        </p:txBody>
      </p:sp>
      <p:graphicFrame>
        <p:nvGraphicFramePr>
          <p:cNvPr id="7" name="Content Placeholder 6">
            <a:extLst>
              <a:ext uri="{FF2B5EF4-FFF2-40B4-BE49-F238E27FC236}">
                <a16:creationId xmlns:a16="http://schemas.microsoft.com/office/drawing/2014/main" id="{EC58CCD7-C0E2-4A4A-8719-73AC178F8897}"/>
              </a:ext>
            </a:extLst>
          </p:cNvPr>
          <p:cNvGraphicFramePr>
            <a:graphicFrameLocks noGrp="1"/>
          </p:cNvGraphicFramePr>
          <p:nvPr>
            <p:ph idx="1"/>
            <p:extLst>
              <p:ext uri="{D42A27DB-BD31-4B8C-83A1-F6EECF244321}">
                <p14:modId xmlns:p14="http://schemas.microsoft.com/office/powerpoint/2010/main" val="1633852449"/>
              </p:ext>
            </p:extLst>
          </p:nvPr>
        </p:nvGraphicFramePr>
        <p:xfrm>
          <a:off x="735291" y="1752601"/>
          <a:ext cx="10847109" cy="43735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6A144742-FD14-4D97-BC1A-5B32FFE85E8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67304018-BC7B-4F50-8F6A-C73213D537A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B012ADAB-361E-46A2-8963-F14B1CFB89F6}"/>
              </a:ext>
            </a:extLst>
          </p:cNvPr>
          <p:cNvSpPr>
            <a:spLocks noGrp="1"/>
          </p:cNvSpPr>
          <p:nvPr>
            <p:ph type="sldNum" sz="quarter" idx="13"/>
          </p:nvPr>
        </p:nvSpPr>
        <p:spPr/>
        <p:txBody>
          <a:bodyPr/>
          <a:lstStyle/>
          <a:p>
            <a:pPr>
              <a:defRPr/>
            </a:pPr>
            <a:fld id="{E8002C7C-908B-4846-A6B5-5EC180998F98}" type="slidenum">
              <a:rPr lang="en-US" altLang="lv-LV" smtClean="0"/>
              <a:pPr>
                <a:defRPr/>
              </a:pPr>
              <a:t>3</a:t>
            </a:fld>
            <a:endParaRPr lang="en-US" altLang="lv-LV"/>
          </a:p>
        </p:txBody>
      </p:sp>
    </p:spTree>
    <p:extLst>
      <p:ext uri="{BB962C8B-B14F-4D97-AF65-F5344CB8AC3E}">
        <p14:creationId xmlns:p14="http://schemas.microsoft.com/office/powerpoint/2010/main" val="1084369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0E4BA-01EE-4C0C-AFB1-06E639B19ABD}"/>
              </a:ext>
            </a:extLst>
          </p:cNvPr>
          <p:cNvSpPr>
            <a:spLocks noGrp="1"/>
          </p:cNvSpPr>
          <p:nvPr>
            <p:ph type="title"/>
          </p:nvPr>
        </p:nvSpPr>
        <p:spPr>
          <a:xfrm>
            <a:off x="2733261" y="228600"/>
            <a:ext cx="8849139" cy="1189042"/>
          </a:xfrm>
        </p:spPr>
        <p:txBody>
          <a:bodyPr anchor="ctr">
            <a:normAutofit/>
          </a:bodyPr>
          <a:lstStyle/>
          <a:p>
            <a:pPr algn="ctr"/>
            <a:r>
              <a:rPr lang="en-US" dirty="0" err="1"/>
              <a:t>Sociālo</a:t>
            </a:r>
            <a:r>
              <a:rPr lang="en-US" dirty="0"/>
              <a:t> pakalpojumu </a:t>
            </a:r>
            <a:r>
              <a:rPr lang="en-US" dirty="0" err="1"/>
              <a:t>piek</a:t>
            </a:r>
            <a:r>
              <a:rPr lang="lv-LV" dirty="0"/>
              <a:t>ļ</a:t>
            </a:r>
            <a:r>
              <a:rPr lang="en-US" dirty="0" err="1"/>
              <a:t>ūstamība</a:t>
            </a:r>
            <a:br>
              <a:rPr lang="en-US" dirty="0"/>
            </a:br>
            <a:r>
              <a:rPr lang="en-US" dirty="0"/>
              <a:t>LM – 14 pasākumu </a:t>
            </a:r>
            <a:r>
              <a:rPr lang="en-US" dirty="0" err="1"/>
              <a:t>kopums</a:t>
            </a:r>
            <a:endParaRPr lang="lv-LV" dirty="0"/>
          </a:p>
        </p:txBody>
      </p:sp>
      <p:graphicFrame>
        <p:nvGraphicFramePr>
          <p:cNvPr id="8" name="Content Placeholder 7">
            <a:extLst>
              <a:ext uri="{FF2B5EF4-FFF2-40B4-BE49-F238E27FC236}">
                <a16:creationId xmlns:a16="http://schemas.microsoft.com/office/drawing/2014/main" id="{DE7EE8B1-8E2C-4770-B248-476EF18B2C6D}"/>
              </a:ext>
            </a:extLst>
          </p:cNvPr>
          <p:cNvGraphicFramePr>
            <a:graphicFrameLocks noGrp="1"/>
          </p:cNvGraphicFramePr>
          <p:nvPr>
            <p:ph idx="1"/>
            <p:extLst>
              <p:ext uri="{D42A27DB-BD31-4B8C-83A1-F6EECF244321}">
                <p14:modId xmlns:p14="http://schemas.microsoft.com/office/powerpoint/2010/main" val="1267667644"/>
              </p:ext>
            </p:extLst>
          </p:nvPr>
        </p:nvGraphicFramePr>
        <p:xfrm>
          <a:off x="506896" y="1520688"/>
          <a:ext cx="10872305" cy="4540638"/>
        </p:xfrm>
        <a:graphic>
          <a:graphicData uri="http://schemas.openxmlformats.org/drawingml/2006/table">
            <a:tbl>
              <a:tblPr firstRow="1" firstCol="1" bandRow="1"/>
              <a:tblGrid>
                <a:gridCol w="9231203">
                  <a:extLst>
                    <a:ext uri="{9D8B030D-6E8A-4147-A177-3AD203B41FA5}">
                      <a16:colId xmlns:a16="http://schemas.microsoft.com/office/drawing/2014/main" val="2026120184"/>
                    </a:ext>
                  </a:extLst>
                </a:gridCol>
                <a:gridCol w="820551">
                  <a:extLst>
                    <a:ext uri="{9D8B030D-6E8A-4147-A177-3AD203B41FA5}">
                      <a16:colId xmlns:a16="http://schemas.microsoft.com/office/drawing/2014/main" val="3001617735"/>
                    </a:ext>
                  </a:extLst>
                </a:gridCol>
                <a:gridCol w="820551">
                  <a:extLst>
                    <a:ext uri="{9D8B030D-6E8A-4147-A177-3AD203B41FA5}">
                      <a16:colId xmlns:a16="http://schemas.microsoft.com/office/drawing/2014/main" val="236472018"/>
                    </a:ext>
                  </a:extLst>
                </a:gridCol>
              </a:tblGrid>
              <a:tr h="605770">
                <a:tc>
                  <a:txBody>
                    <a:bodyPr/>
                    <a:lstStyle/>
                    <a:p>
                      <a:pPr algn="ctr">
                        <a:lnSpc>
                          <a:spcPct val="107000"/>
                        </a:lnSpc>
                        <a:spcBef>
                          <a:spcPts val="200"/>
                        </a:spcBef>
                        <a:spcAft>
                          <a:spcPts val="400"/>
                        </a:spcAft>
                      </a:pPr>
                      <a:r>
                        <a:rPr lang="lv-LV" sz="1800" b="1" dirty="0">
                          <a:solidFill>
                            <a:schemeClr val="tx1"/>
                          </a:solidFill>
                          <a:effectLst/>
                          <a:latin typeface="+mn-lt"/>
                          <a:ea typeface="Times New Roman" panose="02020603050405020304" pitchFamily="18" charset="0"/>
                          <a:cs typeface="Times New Roman" panose="02020603050405020304" pitchFamily="18" charset="0"/>
                        </a:rPr>
                        <a:t>Pasākuma nosaukums</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Procesā</a:t>
                      </a:r>
                      <a:r>
                        <a:rPr lang="en-US" sz="1200" b="1" dirty="0">
                          <a:solidFill>
                            <a:schemeClr val="tx1"/>
                          </a:solidFill>
                          <a:effectLst/>
                          <a:latin typeface="+mn-lt"/>
                          <a:ea typeface="Times New Roman" panose="02020603050405020304" pitchFamily="18" charset="0"/>
                          <a:cs typeface="Times New Roman" panose="02020603050405020304" pitchFamily="18" charset="0"/>
                        </a:rPr>
                        <a:t>/ </a:t>
                      </a:r>
                      <a:r>
                        <a:rPr lang="lv-LV" sz="1200" b="1" noProof="0" dirty="0">
                          <a:solidFill>
                            <a:schemeClr val="tx1"/>
                          </a:solidFill>
                          <a:effectLst/>
                          <a:latin typeface="+mn-lt"/>
                          <a:ea typeface="Times New Roman" panose="02020603050405020304" pitchFamily="18" charset="0"/>
                          <a:cs typeface="Times New Roman" panose="02020603050405020304" pitchFamily="18" charset="0"/>
                        </a:rPr>
                        <a:t>Izpildīts</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Nav izpildīts</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0217620"/>
                  </a:ext>
                </a:extLst>
              </a:tr>
              <a:tr h="242500">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Psihologa pakalpojuma pilnveide</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x</a:t>
                      </a:r>
                      <a:r>
                        <a:rPr lang="en-US" sz="1200" b="1" dirty="0">
                          <a:solidFill>
                            <a:schemeClr val="tx1"/>
                          </a:solidFill>
                          <a:effectLst/>
                          <a:latin typeface="+mn-lt"/>
                          <a:ea typeface="Times New Roman" panose="02020603050405020304" pitchFamily="18" charset="0"/>
                          <a:cs typeface="Times New Roman" panose="02020603050405020304" pitchFamily="18" charset="0"/>
                        </a:rPr>
                        <a:t>/</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8059271"/>
                  </a:ext>
                </a:extLst>
              </a:tr>
              <a:tr h="195219">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Asistenta pakalpojuma pilnveide (redzes pabalsts + asistenta pakalpojums)</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x</a:t>
                      </a:r>
                      <a:r>
                        <a:rPr lang="en-US" sz="1200" b="1" dirty="0">
                          <a:solidFill>
                            <a:schemeClr val="tx1"/>
                          </a:solidFill>
                          <a:effectLst/>
                          <a:latin typeface="+mn-lt"/>
                          <a:ea typeface="Times New Roman" panose="02020603050405020304" pitchFamily="18" charset="0"/>
                          <a:cs typeface="Times New Roman" panose="02020603050405020304" pitchFamily="18" charset="0"/>
                        </a:rPr>
                        <a:t>/</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5469228"/>
                  </a:ext>
                </a:extLst>
              </a:tr>
              <a:tr h="301180">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Pabalsta transporta izdevumu kompensēšanai paaugstināšana</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r>
                        <a:rPr lang="en-US" sz="1200" b="1" dirty="0">
                          <a:solidFill>
                            <a:schemeClr val="tx1"/>
                          </a:solidFill>
                          <a:effectLst/>
                          <a:latin typeface="+mn-lt"/>
                          <a:ea typeface="Times New Roman" panose="02020603050405020304" pitchFamily="18" charset="0"/>
                          <a:cs typeface="Times New Roman" panose="02020603050405020304" pitchFamily="18" charset="0"/>
                        </a:rPr>
                        <a:t>/x</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3435583"/>
                  </a:ext>
                </a:extLst>
              </a:tr>
              <a:tr h="273608">
                <a:tc>
                  <a:txBody>
                    <a:bodyPr/>
                    <a:lstStyle/>
                    <a:p>
                      <a:pPr algn="just">
                        <a:lnSpc>
                          <a:spcPct val="107000"/>
                        </a:lnSpc>
                        <a:spcBef>
                          <a:spcPts val="200"/>
                        </a:spcBef>
                        <a:spcAft>
                          <a:spcPts val="400"/>
                        </a:spcAft>
                      </a:pPr>
                      <a:r>
                        <a:rPr lang="lv-LV" sz="1200" b="1" dirty="0" err="1">
                          <a:solidFill>
                            <a:schemeClr val="tx1"/>
                          </a:solidFill>
                          <a:effectLst/>
                          <a:latin typeface="+mn-lt"/>
                          <a:ea typeface="Times New Roman" panose="02020603050405020304" pitchFamily="18" charset="0"/>
                          <a:cs typeface="Times New Roman" panose="02020603050405020304" pitchFamily="18" charset="0"/>
                        </a:rPr>
                        <a:t>Surdotulku</a:t>
                      </a:r>
                      <a:r>
                        <a:rPr lang="lv-LV" sz="1200" b="1" dirty="0">
                          <a:solidFill>
                            <a:schemeClr val="tx1"/>
                          </a:solidFill>
                          <a:effectLst/>
                          <a:latin typeface="+mn-lt"/>
                          <a:ea typeface="Times New Roman" panose="02020603050405020304" pitchFamily="18" charset="0"/>
                          <a:cs typeface="Times New Roman" panose="02020603050405020304" pitchFamily="18" charset="0"/>
                        </a:rPr>
                        <a:t> atalgojuma palielināšana</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400"/>
                        </a:spcAft>
                      </a:pPr>
                      <a:r>
                        <a:rPr lang="lv-LV" sz="1200" b="1" dirty="0">
                          <a:solidFill>
                            <a:schemeClr val="tx1"/>
                          </a:solidFill>
                          <a:effectLst/>
                          <a:latin typeface="+mn-lt"/>
                          <a:cs typeface="Times New Roman" panose="02020603050405020304" pitchFamily="18" charset="0"/>
                        </a:rPr>
                        <a:t> </a:t>
                      </a:r>
                      <a:r>
                        <a:rPr lang="en-US" sz="1200" b="1" dirty="0">
                          <a:solidFill>
                            <a:schemeClr val="tx1"/>
                          </a:solidFill>
                          <a:effectLst/>
                          <a:latin typeface="+mn-lt"/>
                          <a:cs typeface="Times New Roman" panose="02020603050405020304" pitchFamily="18" charset="0"/>
                        </a:rPr>
                        <a:t>/x</a:t>
                      </a:r>
                      <a:endParaRPr lang="lv-LV" sz="1200" b="1" dirty="0">
                        <a:solidFill>
                          <a:schemeClr val="tx1"/>
                        </a:solidFill>
                        <a:effectLst/>
                        <a:latin typeface="+mn-lt"/>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400"/>
                        </a:spcAft>
                      </a:pPr>
                      <a:endParaRPr lang="lv-LV" sz="1200" b="1" dirty="0">
                        <a:solidFill>
                          <a:schemeClr val="tx1"/>
                        </a:solidFill>
                        <a:effectLst/>
                        <a:latin typeface="+mn-lt"/>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470122"/>
                  </a:ext>
                </a:extLst>
              </a:tr>
              <a:tr h="224386">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Suņu–pavadoņu pakalpojuma nodrošināšana</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400"/>
                        </a:spcAft>
                      </a:pPr>
                      <a:r>
                        <a:rPr lang="lv-LV" sz="1200" b="1" dirty="0">
                          <a:solidFill>
                            <a:schemeClr val="tx1"/>
                          </a:solidFill>
                          <a:effectLst/>
                          <a:latin typeface="+mn-lt"/>
                          <a:cs typeface="Times New Roman" panose="02020603050405020304" pitchFamily="18" charset="0"/>
                        </a:rPr>
                        <a:t> </a:t>
                      </a:r>
                      <a:r>
                        <a:rPr lang="en-US" sz="1200" b="1" dirty="0">
                          <a:solidFill>
                            <a:schemeClr val="tx1"/>
                          </a:solidFill>
                          <a:effectLst/>
                          <a:latin typeface="+mn-lt"/>
                          <a:cs typeface="Times New Roman" panose="02020603050405020304" pitchFamily="18" charset="0"/>
                        </a:rPr>
                        <a:t>/x</a:t>
                      </a:r>
                      <a:endParaRPr lang="lv-LV" sz="1200" b="1" dirty="0">
                        <a:solidFill>
                          <a:schemeClr val="tx1"/>
                        </a:solidFill>
                        <a:effectLst/>
                        <a:latin typeface="+mn-lt"/>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400"/>
                        </a:spcAft>
                      </a:pPr>
                      <a:endParaRPr lang="lv-LV" sz="1200" b="1" dirty="0">
                        <a:solidFill>
                          <a:schemeClr val="tx1"/>
                        </a:solidFill>
                        <a:effectLst/>
                        <a:latin typeface="+mn-lt"/>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95545"/>
                  </a:ext>
                </a:extLst>
              </a:tr>
              <a:tr h="219169">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Atbalsta personas lēmumu pieņemšanā pakalpojuma ieviešana</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r>
                        <a:rPr lang="en-US" sz="1200" b="1" dirty="0">
                          <a:solidFill>
                            <a:schemeClr val="tx1"/>
                          </a:solidFill>
                          <a:effectLst/>
                          <a:latin typeface="+mn-lt"/>
                          <a:ea typeface="Times New Roman" panose="02020603050405020304" pitchFamily="18" charset="0"/>
                          <a:cs typeface="Times New Roman" panose="02020603050405020304" pitchFamily="18" charset="0"/>
                        </a:rPr>
                        <a:t>/x</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4690292"/>
                  </a:ext>
                </a:extLst>
              </a:tr>
              <a:tr h="195219">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Tehnisko palīglīdzekļu pakalpojuma nodrošināšanas pilnveide</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x</a:t>
                      </a:r>
                      <a:r>
                        <a:rPr lang="en-US" sz="1200" b="1" dirty="0">
                          <a:solidFill>
                            <a:schemeClr val="tx1"/>
                          </a:solidFill>
                          <a:effectLst/>
                          <a:latin typeface="+mn-lt"/>
                          <a:ea typeface="Times New Roman" panose="02020603050405020304" pitchFamily="18" charset="0"/>
                          <a:cs typeface="Times New Roman" panose="02020603050405020304" pitchFamily="18" charset="0"/>
                        </a:rPr>
                        <a:t>/</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4878316"/>
                  </a:ext>
                </a:extLst>
              </a:tr>
              <a:tr h="360628">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Pilnveidoti Sociālās integrācijas valsts aģentūras sniegtie sociālās un profesionālās rehabilitācijas pakalpojumi</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x</a:t>
                      </a:r>
                      <a:r>
                        <a:rPr lang="en-US" sz="1200" b="1" dirty="0">
                          <a:solidFill>
                            <a:schemeClr val="tx1"/>
                          </a:solidFill>
                          <a:effectLst/>
                          <a:latin typeface="+mn-lt"/>
                          <a:ea typeface="Times New Roman" panose="02020603050405020304" pitchFamily="18" charset="0"/>
                          <a:cs typeface="Times New Roman" panose="02020603050405020304" pitchFamily="18" charset="0"/>
                        </a:rPr>
                        <a:t>/</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2352386"/>
                  </a:ext>
                </a:extLst>
              </a:tr>
              <a:tr h="195219">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Obligātā sociālo pakalpojuma groza ieviešana</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r>
                        <a:rPr lang="en-US" sz="1200" b="1" dirty="0">
                          <a:solidFill>
                            <a:schemeClr val="tx1"/>
                          </a:solidFill>
                          <a:effectLst/>
                          <a:latin typeface="+mn-lt"/>
                          <a:ea typeface="Times New Roman" panose="02020603050405020304" pitchFamily="18" charset="0"/>
                          <a:cs typeface="Times New Roman" panose="02020603050405020304" pitchFamily="18" charset="0"/>
                        </a:rPr>
                        <a:t>/x</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0016847"/>
                  </a:ext>
                </a:extLst>
              </a:tr>
              <a:tr h="400494">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Individuālā budžeta modeļa ieviešana personām ar invaliditāti sociālo pakalpojumu sniegšanas nodrošināšanai</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x</a:t>
                      </a:r>
                      <a:r>
                        <a:rPr lang="en-US" sz="1200" b="1" dirty="0">
                          <a:solidFill>
                            <a:schemeClr val="tx1"/>
                          </a:solidFill>
                          <a:effectLst/>
                          <a:latin typeface="+mn-lt"/>
                          <a:ea typeface="Times New Roman" panose="02020603050405020304" pitchFamily="18" charset="0"/>
                          <a:cs typeface="Times New Roman" panose="02020603050405020304" pitchFamily="18" charset="0"/>
                        </a:rPr>
                        <a:t>/</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2614979"/>
                  </a:ext>
                </a:extLst>
              </a:tr>
              <a:tr h="195219">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Konsultatīvais atbalsta centrs personu ar invaliditāti nodarbinātības veicināšanai</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r>
                        <a:rPr lang="en-US" sz="1200" b="1" dirty="0">
                          <a:solidFill>
                            <a:schemeClr val="tx1"/>
                          </a:solidFill>
                          <a:effectLst/>
                          <a:latin typeface="+mn-lt"/>
                          <a:ea typeface="Times New Roman" panose="02020603050405020304" pitchFamily="18" charset="0"/>
                          <a:cs typeface="Times New Roman" panose="02020603050405020304" pitchFamily="18" charset="0"/>
                        </a:rPr>
                        <a:t>/x</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161847"/>
                  </a:ext>
                </a:extLst>
              </a:tr>
              <a:tr h="195219">
                <a:tc>
                  <a:txBody>
                    <a:bodyPr/>
                    <a:lstStyle/>
                    <a:p>
                      <a:pPr algn="just">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Specializēto darbnīcu pakalpojuma attīstība</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r>
                        <a:rPr lang="en-US" sz="1200" b="1" dirty="0">
                          <a:solidFill>
                            <a:schemeClr val="tx1"/>
                          </a:solidFill>
                          <a:effectLst/>
                          <a:latin typeface="+mn-lt"/>
                          <a:ea typeface="Times New Roman" panose="02020603050405020304" pitchFamily="18" charset="0"/>
                          <a:cs typeface="Times New Roman" panose="02020603050405020304" pitchFamily="18" charset="0"/>
                        </a:rPr>
                        <a:t>/x</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712150"/>
                  </a:ext>
                </a:extLst>
              </a:tr>
              <a:tr h="468404">
                <a:tc>
                  <a:txBody>
                    <a:bodyPr/>
                    <a:lstStyle/>
                    <a:p>
                      <a:pPr algn="just">
                        <a:lnSpc>
                          <a:spcPct val="107000"/>
                        </a:lnSpc>
                        <a:spcAft>
                          <a:spcPts val="400"/>
                        </a:spcAft>
                      </a:pPr>
                      <a:r>
                        <a:rPr lang="lv-LV" sz="1200" b="1" dirty="0">
                          <a:solidFill>
                            <a:schemeClr val="tx1"/>
                          </a:solidFill>
                          <a:effectLst/>
                          <a:latin typeface="+mn-lt"/>
                          <a:ea typeface="Calibri" panose="020F0502020204030204" pitchFamily="34" charset="0"/>
                          <a:cs typeface="Times New Roman" panose="02020603050405020304" pitchFamily="18" charset="0"/>
                        </a:rPr>
                        <a:t>Izvērtēt iespēju pilnveidot grupu dzīvokļu pakalpojumu – noteikt, kādi sociālie pakalpojumi nodrošināmi grupu dzīvokļos</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400"/>
                        </a:spcAft>
                      </a:pPr>
                      <a:r>
                        <a:rPr lang="lv-LV" sz="1200" b="1" dirty="0">
                          <a:solidFill>
                            <a:schemeClr val="tx1"/>
                          </a:solidFill>
                          <a:effectLst/>
                          <a:latin typeface="+mn-lt"/>
                          <a:ea typeface="Calibri" panose="020F0502020204030204" pitchFamily="34" charset="0"/>
                          <a:cs typeface="Times New Roman" panose="02020603050405020304" pitchFamily="18" charset="0"/>
                        </a:rPr>
                        <a:t> </a:t>
                      </a:r>
                      <a:r>
                        <a:rPr lang="en-US" sz="1200" b="1" dirty="0">
                          <a:solidFill>
                            <a:schemeClr val="tx1"/>
                          </a:solidFill>
                          <a:effectLst/>
                          <a:latin typeface="+mn-lt"/>
                          <a:ea typeface="Calibri" panose="020F0502020204030204" pitchFamily="34" charset="0"/>
                          <a:cs typeface="Times New Roman" panose="02020603050405020304" pitchFamily="18" charset="0"/>
                        </a:rPr>
                        <a:t>/x</a:t>
                      </a:r>
                      <a:endParaRPr lang="lv-LV" sz="1200" b="1" dirty="0">
                        <a:solidFill>
                          <a:schemeClr val="tx1"/>
                        </a:solidFill>
                        <a:effectLst/>
                        <a:latin typeface="+mn-lt"/>
                        <a:ea typeface="Calibri" panose="020F0502020204030204" pitchFamily="34"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400"/>
                        </a:spcAft>
                      </a:pPr>
                      <a:r>
                        <a:rPr lang="lv-LV" sz="1200" b="1" dirty="0">
                          <a:solidFill>
                            <a:schemeClr val="tx1"/>
                          </a:solidFill>
                          <a:effectLst/>
                          <a:latin typeface="+mn-lt"/>
                          <a:ea typeface="Calibri" panose="020F0502020204030204" pitchFamily="34"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8843669"/>
                  </a:ext>
                </a:extLst>
              </a:tr>
              <a:tr h="468404">
                <a:tc>
                  <a:txBody>
                    <a:bodyPr/>
                    <a:lstStyle/>
                    <a:p>
                      <a:pPr algn="just">
                        <a:lnSpc>
                          <a:spcPct val="107000"/>
                        </a:lnSpc>
                        <a:spcAft>
                          <a:spcPts val="400"/>
                        </a:spcAft>
                      </a:pPr>
                      <a:r>
                        <a:rPr lang="lv-LV" sz="1200" b="1">
                          <a:solidFill>
                            <a:schemeClr val="tx1"/>
                          </a:solidFill>
                          <a:effectLst/>
                          <a:latin typeface="+mn-lt"/>
                          <a:ea typeface="Calibri" panose="020F0502020204030204" pitchFamily="34" charset="0"/>
                          <a:cs typeface="Times New Roman" panose="02020603050405020304" pitchFamily="18" charset="0"/>
                        </a:rPr>
                        <a:t>Sociālo darbinieku izpratnes veicināšana par nepieciešamību nodrošināt atbalstu personām ar funkcionāliem traucējumiem</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r>
                        <a:rPr lang="en-US" sz="1200" b="1" dirty="0">
                          <a:solidFill>
                            <a:schemeClr val="tx1"/>
                          </a:solidFill>
                          <a:effectLst/>
                          <a:latin typeface="+mn-lt"/>
                          <a:ea typeface="Times New Roman" panose="02020603050405020304" pitchFamily="18" charset="0"/>
                          <a:cs typeface="Times New Roman" panose="02020603050405020304" pitchFamily="18" charset="0"/>
                        </a:rPr>
                        <a:t>/x</a:t>
                      </a:r>
                      <a:endParaRPr lang="lv-LV" sz="1200" b="1" dirty="0">
                        <a:solidFill>
                          <a:schemeClr val="tx1"/>
                        </a:solidFill>
                        <a:effectLst/>
                        <a:latin typeface="+mn-lt"/>
                        <a:ea typeface="Times New Roman" panose="02020603050405020304" pitchFamily="18" charset="0"/>
                        <a:cs typeface="Times New Roman" panose="02020603050405020304" pitchFamily="18" charset="0"/>
                      </a:endParaRP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200"/>
                        </a:spcBef>
                        <a:spcAft>
                          <a:spcPts val="400"/>
                        </a:spcAft>
                      </a:pPr>
                      <a:r>
                        <a:rPr lang="lv-LV" sz="1200" b="1" dirty="0">
                          <a:solidFill>
                            <a:schemeClr val="tx1"/>
                          </a:solidFill>
                          <a:effectLst/>
                          <a:latin typeface="+mn-lt"/>
                          <a:ea typeface="Times New Roman" panose="02020603050405020304" pitchFamily="18" charset="0"/>
                          <a:cs typeface="Times New Roman" panose="02020603050405020304" pitchFamily="18" charset="0"/>
                        </a:rPr>
                        <a:t> </a:t>
                      </a:r>
                    </a:p>
                  </a:txBody>
                  <a:tcPr marL="57046" marR="570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4397317"/>
                  </a:ext>
                </a:extLst>
              </a:tr>
            </a:tbl>
          </a:graphicData>
        </a:graphic>
      </p:graphicFrame>
      <p:sp>
        <p:nvSpPr>
          <p:cNvPr id="6" name="Slide Number Placeholder 5">
            <a:extLst>
              <a:ext uri="{FF2B5EF4-FFF2-40B4-BE49-F238E27FC236}">
                <a16:creationId xmlns:a16="http://schemas.microsoft.com/office/drawing/2014/main" id="{DCD6ADB8-6BF1-4280-B473-C646D69A8565}"/>
              </a:ext>
            </a:extLst>
          </p:cNvPr>
          <p:cNvSpPr>
            <a:spLocks noGrp="1"/>
          </p:cNvSpPr>
          <p:nvPr>
            <p:ph type="sldNum" sz="quarter" idx="13"/>
          </p:nvPr>
        </p:nvSpPr>
        <p:spPr/>
        <p:txBody>
          <a:bodyPr/>
          <a:lstStyle/>
          <a:p>
            <a:pPr>
              <a:defRPr/>
            </a:pPr>
            <a:fld id="{E8002C7C-908B-4846-A6B5-5EC180998F98}" type="slidenum">
              <a:rPr lang="en-US" altLang="lv-LV" smtClean="0"/>
              <a:pPr>
                <a:defRPr/>
              </a:pPr>
              <a:t>4</a:t>
            </a:fld>
            <a:endParaRPr lang="en-US" altLang="lv-LV"/>
          </a:p>
        </p:txBody>
      </p:sp>
    </p:spTree>
    <p:extLst>
      <p:ext uri="{BB962C8B-B14F-4D97-AF65-F5344CB8AC3E}">
        <p14:creationId xmlns:p14="http://schemas.microsoft.com/office/powerpoint/2010/main" val="2485759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8A808-A9F4-4449-A399-CFB4EEFBF03B}"/>
              </a:ext>
            </a:extLst>
          </p:cNvPr>
          <p:cNvSpPr>
            <a:spLocks noGrp="1"/>
          </p:cNvSpPr>
          <p:nvPr>
            <p:ph type="title"/>
          </p:nvPr>
        </p:nvSpPr>
        <p:spPr>
          <a:xfrm>
            <a:off x="2611225" y="343293"/>
            <a:ext cx="8971175" cy="1036642"/>
          </a:xfrm>
        </p:spPr>
        <p:txBody>
          <a:bodyPr anchor="ctr">
            <a:normAutofit fontScale="90000"/>
          </a:bodyPr>
          <a:lstStyle/>
          <a:p>
            <a:pPr algn="ctr"/>
            <a:r>
              <a:rPr lang="en-US" dirty="0" err="1"/>
              <a:t>Veselības</a:t>
            </a:r>
            <a:r>
              <a:rPr lang="en-US" dirty="0"/>
              <a:t> </a:t>
            </a:r>
            <a:r>
              <a:rPr lang="en-US" dirty="0" err="1"/>
              <a:t>aprūpes</a:t>
            </a:r>
            <a:r>
              <a:rPr lang="en-US" dirty="0"/>
              <a:t> pakalpojumu </a:t>
            </a:r>
            <a:r>
              <a:rPr lang="en-US" dirty="0" err="1"/>
              <a:t>piek</a:t>
            </a:r>
            <a:r>
              <a:rPr lang="lv-LV" dirty="0"/>
              <a:t>ļ</a:t>
            </a:r>
            <a:r>
              <a:rPr lang="en-US" dirty="0" err="1"/>
              <a:t>ūsamība</a:t>
            </a:r>
            <a:br>
              <a:rPr lang="en-US" dirty="0"/>
            </a:br>
            <a:r>
              <a:rPr lang="en-US" dirty="0"/>
              <a:t>VM – 6 pasākumu </a:t>
            </a:r>
            <a:r>
              <a:rPr lang="en-US" dirty="0" err="1"/>
              <a:t>kopums</a:t>
            </a:r>
            <a:endParaRPr lang="lv-LV" dirty="0"/>
          </a:p>
        </p:txBody>
      </p:sp>
      <p:graphicFrame>
        <p:nvGraphicFramePr>
          <p:cNvPr id="7" name="Content Placeholder 6">
            <a:extLst>
              <a:ext uri="{FF2B5EF4-FFF2-40B4-BE49-F238E27FC236}">
                <a16:creationId xmlns:a16="http://schemas.microsoft.com/office/drawing/2014/main" id="{2A68F4D7-46C4-430A-9BEE-C802140F6D6E}"/>
              </a:ext>
            </a:extLst>
          </p:cNvPr>
          <p:cNvGraphicFramePr>
            <a:graphicFrameLocks noGrp="1"/>
          </p:cNvGraphicFramePr>
          <p:nvPr>
            <p:ph idx="1"/>
            <p:extLst>
              <p:ext uri="{D42A27DB-BD31-4B8C-83A1-F6EECF244321}">
                <p14:modId xmlns:p14="http://schemas.microsoft.com/office/powerpoint/2010/main" val="1652960248"/>
              </p:ext>
            </p:extLst>
          </p:nvPr>
        </p:nvGraphicFramePr>
        <p:xfrm>
          <a:off x="452485" y="1715679"/>
          <a:ext cx="11129915" cy="4374036"/>
        </p:xfrm>
        <a:graphic>
          <a:graphicData uri="http://schemas.openxmlformats.org/drawingml/2006/table">
            <a:tbl>
              <a:tblPr firstRow="1" firstCol="1" bandRow="1">
                <a:tableStyleId>{5940675A-B579-460E-94D1-54222C63F5DA}</a:tableStyleId>
              </a:tblPr>
              <a:tblGrid>
                <a:gridCol w="9192627">
                  <a:extLst>
                    <a:ext uri="{9D8B030D-6E8A-4147-A177-3AD203B41FA5}">
                      <a16:colId xmlns:a16="http://schemas.microsoft.com/office/drawing/2014/main" val="889731605"/>
                    </a:ext>
                  </a:extLst>
                </a:gridCol>
                <a:gridCol w="1097294">
                  <a:extLst>
                    <a:ext uri="{9D8B030D-6E8A-4147-A177-3AD203B41FA5}">
                      <a16:colId xmlns:a16="http://schemas.microsoft.com/office/drawing/2014/main" val="2440279672"/>
                    </a:ext>
                  </a:extLst>
                </a:gridCol>
                <a:gridCol w="839994">
                  <a:extLst>
                    <a:ext uri="{9D8B030D-6E8A-4147-A177-3AD203B41FA5}">
                      <a16:colId xmlns:a16="http://schemas.microsoft.com/office/drawing/2014/main" val="163776443"/>
                    </a:ext>
                  </a:extLst>
                </a:gridCol>
              </a:tblGrid>
              <a:tr h="705544">
                <a:tc>
                  <a:txBody>
                    <a:bodyPr/>
                    <a:lstStyle/>
                    <a:p>
                      <a:pPr algn="ctr">
                        <a:lnSpc>
                          <a:spcPct val="107000"/>
                        </a:lnSpc>
                        <a:spcAft>
                          <a:spcPts val="400"/>
                        </a:spcAft>
                      </a:pPr>
                      <a:r>
                        <a:rPr lang="lv-LV" sz="1600" b="1" dirty="0">
                          <a:effectLst/>
                        </a:rPr>
                        <a:t>Pasākuma nosaukums</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Procesā</a:t>
                      </a:r>
                      <a:r>
                        <a:rPr lang="en-US" sz="1200" b="1" dirty="0">
                          <a:effectLst/>
                        </a:rPr>
                        <a:t>/ </a:t>
                      </a:r>
                      <a:r>
                        <a:rPr lang="lv-LV" sz="1200" b="1" noProof="0" dirty="0">
                          <a:effectLst/>
                        </a:rPr>
                        <a:t>Izpildīts</a:t>
                      </a:r>
                      <a:endParaRPr lang="lv-LV" sz="1200" b="1"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200" b="1" dirty="0">
                          <a:effectLst/>
                        </a:rPr>
                        <a:t>Nav izpildīts</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1752998916"/>
                  </a:ext>
                </a:extLst>
              </a:tr>
              <a:tr h="273098">
                <a:tc>
                  <a:txBody>
                    <a:bodyPr/>
                    <a:lstStyle/>
                    <a:p>
                      <a:pPr algn="just">
                        <a:lnSpc>
                          <a:spcPct val="107000"/>
                        </a:lnSpc>
                        <a:spcAft>
                          <a:spcPts val="400"/>
                        </a:spcAft>
                      </a:pPr>
                      <a:r>
                        <a:rPr lang="lv-LV" sz="1400" b="1" dirty="0">
                          <a:effectLst/>
                        </a:rPr>
                        <a:t>Sadarbībā ar LM regulāri informēt ģimenes ārstus par izmaiņām sociālo pakalpojumu jomā</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en-US" sz="1400" b="1" dirty="0">
                          <a:effectLst/>
                        </a:rPr>
                        <a:t>x/</a:t>
                      </a: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126204495"/>
                  </a:ext>
                </a:extLst>
              </a:tr>
              <a:tr h="591522">
                <a:tc>
                  <a:txBody>
                    <a:bodyPr/>
                    <a:lstStyle/>
                    <a:p>
                      <a:pPr algn="just">
                        <a:lnSpc>
                          <a:spcPct val="107000"/>
                        </a:lnSpc>
                        <a:spcAft>
                          <a:spcPts val="400"/>
                        </a:spcAft>
                      </a:pPr>
                      <a:r>
                        <a:rPr lang="lv-LV" sz="1400" b="1" dirty="0">
                          <a:effectLst/>
                        </a:rPr>
                        <a:t>Izstrādāt un izplatīt informatīvos materiālus par valsts apmaksātajiem veselības aprūpes pakalpojumiem un to saņemšanas kārtību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3626444733"/>
                  </a:ext>
                </a:extLst>
              </a:tr>
              <a:tr h="844665">
                <a:tc>
                  <a:txBody>
                    <a:bodyPr/>
                    <a:lstStyle/>
                    <a:p>
                      <a:pPr algn="just">
                        <a:lnSpc>
                          <a:spcPct val="107000"/>
                        </a:lnSpc>
                        <a:spcAft>
                          <a:spcPts val="400"/>
                        </a:spcAft>
                      </a:pPr>
                      <a:r>
                        <a:rPr lang="lv-LV" sz="1400" b="1">
                          <a:effectLst/>
                        </a:rPr>
                        <a:t>Veicināt veselības aprūpes pakalpojumu piekļūstamību, aktualizējot ārstniecības iestādēm jautājumu par darba organizāciju, skaidrojot noteiktu mērķgrupu vajadzības, kā arī izvērtējot nepieciešamību pilnveidot normatīvos aktus, iekļaujot tajos papildus prasības darba organizācijai</a:t>
                      </a:r>
                      <a:endParaRPr lang="lv-LV" sz="14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2999851114"/>
                  </a:ext>
                </a:extLst>
              </a:tr>
              <a:tr h="558882">
                <a:tc>
                  <a:txBody>
                    <a:bodyPr/>
                    <a:lstStyle/>
                    <a:p>
                      <a:pPr algn="just">
                        <a:lnSpc>
                          <a:spcPct val="107000"/>
                        </a:lnSpc>
                        <a:spcAft>
                          <a:spcPts val="400"/>
                        </a:spcAft>
                      </a:pPr>
                      <a:r>
                        <a:rPr lang="lv-LV" sz="1400" b="1" dirty="0">
                          <a:effectLst/>
                        </a:rPr>
                        <a:t>Aktualizēt sarunas ar ārstniecības iestādēm par </a:t>
                      </a:r>
                      <a:r>
                        <a:rPr lang="lv-LV" sz="1400" b="1" dirty="0" err="1">
                          <a:effectLst/>
                        </a:rPr>
                        <a:t>piekļūstamības</a:t>
                      </a:r>
                      <a:r>
                        <a:rPr lang="lv-LV" sz="1400" b="1" dirty="0">
                          <a:effectLst/>
                        </a:rPr>
                        <a:t> prasību nodrošināšanu, t.sk., vērtējot pašu iestāžu iekšējos plānus vides </a:t>
                      </a:r>
                      <a:r>
                        <a:rPr lang="lv-LV" sz="1400" b="1" dirty="0" err="1">
                          <a:effectLst/>
                        </a:rPr>
                        <a:t>piekļūstamības</a:t>
                      </a:r>
                      <a:r>
                        <a:rPr lang="lv-LV" sz="1400" b="1" dirty="0">
                          <a:effectLst/>
                        </a:rPr>
                        <a:t> prasību ieviešanai</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en-US" sz="1400" b="1" dirty="0">
                          <a:effectLst/>
                        </a:rPr>
                        <a:t>/</a:t>
                      </a:r>
                      <a:r>
                        <a:rPr lang="lv-LV"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4172011635"/>
                  </a:ext>
                </a:extLst>
              </a:tr>
              <a:tr h="1127227">
                <a:tc>
                  <a:txBody>
                    <a:bodyPr/>
                    <a:lstStyle/>
                    <a:p>
                      <a:pPr algn="just">
                        <a:lnSpc>
                          <a:spcPct val="107000"/>
                        </a:lnSpc>
                        <a:spcAft>
                          <a:spcPts val="400"/>
                        </a:spcAft>
                      </a:pPr>
                      <a:r>
                        <a:rPr lang="lv-LV" sz="1400" b="1" dirty="0">
                          <a:effectLst/>
                        </a:rPr>
                        <a:t>Nodrošināt plānveida pārbaudes, konsultācijas ar tām ārstniecības iestādēm, kuras reģistrētas līdz 2014.gadam un kuras nav norādījušas informāciju par vides </a:t>
                      </a:r>
                      <a:r>
                        <a:rPr lang="lv-LV" sz="1400" b="1" dirty="0" err="1">
                          <a:effectLst/>
                        </a:rPr>
                        <a:t>piekļūstamības</a:t>
                      </a:r>
                      <a:r>
                        <a:rPr lang="lv-LV" sz="1400" b="1" dirty="0">
                          <a:effectLst/>
                        </a:rPr>
                        <a:t> nodrošināšanu, lai apzinātu faktisko situāciju vides </a:t>
                      </a:r>
                      <a:r>
                        <a:rPr lang="lv-LV" sz="1400" b="1" dirty="0" err="1">
                          <a:effectLst/>
                        </a:rPr>
                        <a:t>piekļūstamības</a:t>
                      </a:r>
                      <a:r>
                        <a:rPr lang="lv-LV" sz="1400" b="1" dirty="0">
                          <a:effectLst/>
                        </a:rPr>
                        <a:t> nenodrošināšanai veselības aprūpes pakalpojumu sniedzēju vidū</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en-US" sz="1400" b="1" dirty="0">
                          <a:effectLst/>
                        </a:rPr>
                        <a:t>/</a:t>
                      </a:r>
                      <a:r>
                        <a:rPr lang="lv-LV"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4277834548"/>
                  </a:ext>
                </a:extLst>
              </a:tr>
              <a:tr h="273098">
                <a:tc>
                  <a:txBody>
                    <a:bodyPr/>
                    <a:lstStyle/>
                    <a:p>
                      <a:pPr algn="just">
                        <a:lnSpc>
                          <a:spcPct val="107000"/>
                        </a:lnSpc>
                        <a:spcAft>
                          <a:spcPts val="400"/>
                        </a:spcAft>
                      </a:pPr>
                      <a:r>
                        <a:rPr lang="lv-LV" sz="1400" b="1">
                          <a:effectLst/>
                        </a:rPr>
                        <a:t>Nodrošināt regulāru datu analīzi par vides piekļūstamību ārstniecības iestādēs</a:t>
                      </a:r>
                      <a:endParaRPr lang="lv-LV" sz="1400" b="1">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7046" marR="57046" marT="0" marB="0" anchor="ctr"/>
                </a:tc>
                <a:extLst>
                  <a:ext uri="{0D108BD9-81ED-4DB2-BD59-A6C34878D82A}">
                    <a16:rowId xmlns:a16="http://schemas.microsoft.com/office/drawing/2014/main" val="4150052818"/>
                  </a:ext>
                </a:extLst>
              </a:tr>
            </a:tbl>
          </a:graphicData>
        </a:graphic>
      </p:graphicFrame>
      <p:sp>
        <p:nvSpPr>
          <p:cNvPr id="6" name="Slide Number Placeholder 5">
            <a:extLst>
              <a:ext uri="{FF2B5EF4-FFF2-40B4-BE49-F238E27FC236}">
                <a16:creationId xmlns:a16="http://schemas.microsoft.com/office/drawing/2014/main" id="{DA9BBAD6-8E73-4FA9-BD58-7075D6F38856}"/>
              </a:ext>
            </a:extLst>
          </p:cNvPr>
          <p:cNvSpPr>
            <a:spLocks noGrp="1"/>
          </p:cNvSpPr>
          <p:nvPr>
            <p:ph type="sldNum" sz="quarter" idx="13"/>
          </p:nvPr>
        </p:nvSpPr>
        <p:spPr/>
        <p:txBody>
          <a:bodyPr/>
          <a:lstStyle/>
          <a:p>
            <a:pPr>
              <a:defRPr/>
            </a:pPr>
            <a:fld id="{E8002C7C-908B-4846-A6B5-5EC180998F98}" type="slidenum">
              <a:rPr lang="en-US" altLang="lv-LV" smtClean="0"/>
              <a:pPr>
                <a:defRPr/>
              </a:pPr>
              <a:t>5</a:t>
            </a:fld>
            <a:endParaRPr lang="en-US" altLang="lv-LV"/>
          </a:p>
        </p:txBody>
      </p:sp>
    </p:spTree>
    <p:extLst>
      <p:ext uri="{BB962C8B-B14F-4D97-AF65-F5344CB8AC3E}">
        <p14:creationId xmlns:p14="http://schemas.microsoft.com/office/powerpoint/2010/main" val="4288544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416A1-DB38-4E09-9B00-B856EEC92397}"/>
              </a:ext>
            </a:extLst>
          </p:cNvPr>
          <p:cNvSpPr>
            <a:spLocks noGrp="1"/>
          </p:cNvSpPr>
          <p:nvPr>
            <p:ph type="title"/>
          </p:nvPr>
        </p:nvSpPr>
        <p:spPr>
          <a:xfrm>
            <a:off x="2479249" y="381000"/>
            <a:ext cx="9103151" cy="1036642"/>
          </a:xfrm>
        </p:spPr>
        <p:txBody>
          <a:bodyPr anchor="ctr">
            <a:normAutofit/>
          </a:bodyPr>
          <a:lstStyle/>
          <a:p>
            <a:pPr algn="ctr"/>
            <a:r>
              <a:rPr lang="lv-LV" dirty="0"/>
              <a:t>Fiziskās vides </a:t>
            </a:r>
            <a:r>
              <a:rPr lang="lv-LV" dirty="0" err="1"/>
              <a:t>piekļūstamība</a:t>
            </a:r>
            <a:br>
              <a:rPr lang="en-US" dirty="0"/>
            </a:br>
            <a:r>
              <a:rPr lang="en-US" dirty="0"/>
              <a:t>LM, KM, EM, VARAM – 6 pasākumu </a:t>
            </a:r>
            <a:r>
              <a:rPr lang="en-US" dirty="0" err="1"/>
              <a:t>kopums</a:t>
            </a:r>
            <a:endParaRPr lang="lv-LV" dirty="0"/>
          </a:p>
        </p:txBody>
      </p:sp>
      <p:sp>
        <p:nvSpPr>
          <p:cNvPr id="6" name="Slide Number Placeholder 5">
            <a:extLst>
              <a:ext uri="{FF2B5EF4-FFF2-40B4-BE49-F238E27FC236}">
                <a16:creationId xmlns:a16="http://schemas.microsoft.com/office/drawing/2014/main" id="{1C6E9F5B-CF16-462D-B68C-429AF361F482}"/>
              </a:ext>
            </a:extLst>
          </p:cNvPr>
          <p:cNvSpPr>
            <a:spLocks noGrp="1"/>
          </p:cNvSpPr>
          <p:nvPr>
            <p:ph type="sldNum" sz="quarter" idx="13"/>
          </p:nvPr>
        </p:nvSpPr>
        <p:spPr/>
        <p:txBody>
          <a:bodyPr/>
          <a:lstStyle/>
          <a:p>
            <a:pPr>
              <a:defRPr/>
            </a:pPr>
            <a:fld id="{E8002C7C-908B-4846-A6B5-5EC180998F98}" type="slidenum">
              <a:rPr lang="en-US" altLang="lv-LV" smtClean="0"/>
              <a:pPr>
                <a:defRPr/>
              </a:pPr>
              <a:t>6</a:t>
            </a:fld>
            <a:endParaRPr lang="en-US" altLang="lv-LV"/>
          </a:p>
        </p:txBody>
      </p:sp>
      <p:graphicFrame>
        <p:nvGraphicFramePr>
          <p:cNvPr id="5" name="Content Placeholder 4">
            <a:extLst>
              <a:ext uri="{FF2B5EF4-FFF2-40B4-BE49-F238E27FC236}">
                <a16:creationId xmlns:a16="http://schemas.microsoft.com/office/drawing/2014/main" id="{06EA5CD0-3042-436B-AF65-E6C68DE65624}"/>
              </a:ext>
            </a:extLst>
          </p:cNvPr>
          <p:cNvGraphicFramePr>
            <a:graphicFrameLocks noGrp="1"/>
          </p:cNvGraphicFramePr>
          <p:nvPr>
            <p:ph idx="1"/>
            <p:extLst>
              <p:ext uri="{D42A27DB-BD31-4B8C-83A1-F6EECF244321}">
                <p14:modId xmlns:p14="http://schemas.microsoft.com/office/powerpoint/2010/main" val="1702017461"/>
              </p:ext>
            </p:extLst>
          </p:nvPr>
        </p:nvGraphicFramePr>
        <p:xfrm>
          <a:off x="612742" y="1742748"/>
          <a:ext cx="10885379" cy="4842638"/>
        </p:xfrm>
        <a:graphic>
          <a:graphicData uri="http://schemas.openxmlformats.org/drawingml/2006/table">
            <a:tbl>
              <a:tblPr firstRow="1" firstCol="1" bandRow="1">
                <a:tableStyleId>{5940675A-B579-460E-94D1-54222C63F5DA}</a:tableStyleId>
              </a:tblPr>
              <a:tblGrid>
                <a:gridCol w="8997115">
                  <a:extLst>
                    <a:ext uri="{9D8B030D-6E8A-4147-A177-3AD203B41FA5}">
                      <a16:colId xmlns:a16="http://schemas.microsoft.com/office/drawing/2014/main" val="4142390074"/>
                    </a:ext>
                  </a:extLst>
                </a:gridCol>
                <a:gridCol w="1068133">
                  <a:extLst>
                    <a:ext uri="{9D8B030D-6E8A-4147-A177-3AD203B41FA5}">
                      <a16:colId xmlns:a16="http://schemas.microsoft.com/office/drawing/2014/main" val="1151610272"/>
                    </a:ext>
                  </a:extLst>
                </a:gridCol>
                <a:gridCol w="820131">
                  <a:extLst>
                    <a:ext uri="{9D8B030D-6E8A-4147-A177-3AD203B41FA5}">
                      <a16:colId xmlns:a16="http://schemas.microsoft.com/office/drawing/2014/main" val="3738842174"/>
                    </a:ext>
                  </a:extLst>
                </a:gridCol>
              </a:tblGrid>
              <a:tr h="583775">
                <a:tc>
                  <a:txBody>
                    <a:bodyPr/>
                    <a:lstStyle/>
                    <a:p>
                      <a:pPr algn="ctr">
                        <a:lnSpc>
                          <a:spcPct val="107000"/>
                        </a:lnSpc>
                        <a:spcAft>
                          <a:spcPts val="400"/>
                        </a:spcAft>
                      </a:pPr>
                      <a:r>
                        <a:rPr lang="lv-LV" sz="1600" b="1" dirty="0">
                          <a:effectLst/>
                          <a:latin typeface="+mn-lt"/>
                        </a:rPr>
                        <a:t>Pasākuma nosaukums</a:t>
                      </a:r>
                      <a:endParaRPr lang="lv-LV" sz="16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Procesā</a:t>
                      </a:r>
                      <a:r>
                        <a:rPr lang="en-US" sz="1400" b="1" dirty="0">
                          <a:effectLst/>
                          <a:latin typeface="+mn-lt"/>
                        </a:rPr>
                        <a:t>/ </a:t>
                      </a:r>
                      <a:r>
                        <a:rPr lang="lv-LV" sz="1400" b="1" dirty="0">
                          <a:effectLst/>
                          <a:latin typeface="+mn-lt"/>
                        </a:rPr>
                        <a:t>Izpildīts</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Nav izpildīts</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2904655836"/>
                  </a:ext>
                </a:extLst>
              </a:tr>
              <a:tr h="225495">
                <a:tc>
                  <a:txBody>
                    <a:bodyPr/>
                    <a:lstStyle/>
                    <a:p>
                      <a:pPr algn="ctr">
                        <a:lnSpc>
                          <a:spcPct val="107000"/>
                        </a:lnSpc>
                        <a:spcAft>
                          <a:spcPts val="400"/>
                        </a:spcAft>
                      </a:pPr>
                      <a:r>
                        <a:rPr lang="en-US" sz="1400" b="1" dirty="0">
                          <a:effectLst/>
                          <a:latin typeface="+mn-lt"/>
                        </a:rPr>
                        <a:t>LM + EM + VARAM</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61744862"/>
                  </a:ext>
                </a:extLst>
              </a:tr>
              <a:tr h="561622">
                <a:tc>
                  <a:txBody>
                    <a:bodyPr/>
                    <a:lstStyle/>
                    <a:p>
                      <a:pPr algn="just">
                        <a:lnSpc>
                          <a:spcPct val="107000"/>
                        </a:lnSpc>
                        <a:spcAft>
                          <a:spcPts val="400"/>
                        </a:spcAft>
                      </a:pPr>
                      <a:r>
                        <a:rPr lang="lv-LV" sz="1400" b="1" dirty="0">
                          <a:effectLst/>
                          <a:latin typeface="+mn-lt"/>
                        </a:rPr>
                        <a:t>Kopīgi izstrādāts informatīvais priekšlikumu izstrādei par valsts un pašvaldību sadarbību mājokļu </a:t>
                      </a:r>
                      <a:r>
                        <a:rPr lang="lv-LV" sz="1400" b="1" dirty="0" err="1">
                          <a:effectLst/>
                          <a:latin typeface="+mn-lt"/>
                        </a:rPr>
                        <a:t>piekļūstamības</a:t>
                      </a:r>
                      <a:r>
                        <a:rPr lang="lv-LV" sz="1400" b="1" dirty="0">
                          <a:effectLst/>
                          <a:latin typeface="+mn-lt"/>
                        </a:rPr>
                        <a:t> sekmēšanai personām ar funkcionālajiem traucējumiem pēc ANM ieguldījuma beigām (pēc 2026.gada)</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x/</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1268522934"/>
                  </a:ext>
                </a:extLst>
              </a:tr>
              <a:tr h="229682">
                <a:tc>
                  <a:txBody>
                    <a:bodyPr/>
                    <a:lstStyle/>
                    <a:p>
                      <a:pPr algn="ctr">
                        <a:lnSpc>
                          <a:spcPct val="107000"/>
                        </a:lnSpc>
                        <a:spcAft>
                          <a:spcPts val="400"/>
                        </a:spcAft>
                      </a:pPr>
                      <a:r>
                        <a:rPr lang="en-US" sz="1400" b="1" dirty="0">
                          <a:effectLst/>
                          <a:latin typeface="+mn-lt"/>
                        </a:rPr>
                        <a:t>LM</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pPr>
                      <a:endParaRPr lang="lv-LV" sz="1400" b="1" dirty="0">
                        <a:effectLst/>
                        <a:latin typeface="+mn-lt"/>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775573592"/>
                  </a:ext>
                </a:extLst>
              </a:tr>
              <a:tr h="397756">
                <a:tc>
                  <a:txBody>
                    <a:bodyPr/>
                    <a:lstStyle/>
                    <a:p>
                      <a:pPr algn="just">
                        <a:lnSpc>
                          <a:spcPct val="107000"/>
                        </a:lnSpc>
                        <a:spcAft>
                          <a:spcPts val="400"/>
                        </a:spcAft>
                      </a:pPr>
                      <a:r>
                        <a:rPr lang="lv-LV" sz="1400" b="1">
                          <a:effectLst/>
                          <a:latin typeface="+mn-lt"/>
                        </a:rPr>
                        <a:t>ANM pasākuma ietvaros nodrošināt vides piekļūstamību 63 valsts un pašvaldības ēkās, kurās tiek sniegti labklājības nozares publiskie pakalpojumi vai pašvaldību sociālie pakalpojumi</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x/</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3780754545"/>
                  </a:ext>
                </a:extLst>
              </a:tr>
              <a:tr h="357085">
                <a:tc>
                  <a:txBody>
                    <a:bodyPr/>
                    <a:lstStyle/>
                    <a:p>
                      <a:pPr algn="ctr">
                        <a:lnSpc>
                          <a:spcPct val="107000"/>
                        </a:lnSpc>
                        <a:spcAft>
                          <a:spcPts val="400"/>
                        </a:spcAft>
                      </a:pPr>
                      <a:r>
                        <a:rPr lang="lv-LV" sz="1400" b="1" dirty="0">
                          <a:effectLst/>
                          <a:latin typeface="+mn-lt"/>
                        </a:rPr>
                        <a:t>KM</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804739526"/>
                  </a:ext>
                </a:extLst>
              </a:tr>
              <a:tr h="462355">
                <a:tc>
                  <a:txBody>
                    <a:bodyPr/>
                    <a:lstStyle/>
                    <a:p>
                      <a:pPr algn="just">
                        <a:lnSpc>
                          <a:spcPct val="107000"/>
                        </a:lnSpc>
                        <a:spcAft>
                          <a:spcPts val="400"/>
                        </a:spcAft>
                      </a:pPr>
                      <a:r>
                        <a:rPr lang="lv-LV" sz="1400" b="1">
                          <a:effectLst/>
                          <a:latin typeface="+mn-lt"/>
                        </a:rPr>
                        <a:t>Līdz 2022.gada beigām sagatavot vispārīgus pamatprincipus, līdz 2025. gadam – vadlīnijas Rīgas vēsturiskās apbūves piekļūstamības veicināšanai</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x/</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2812250021"/>
                  </a:ext>
                </a:extLst>
              </a:tr>
              <a:tr h="508411">
                <a:tc>
                  <a:txBody>
                    <a:bodyPr/>
                    <a:lstStyle/>
                    <a:p>
                      <a:pPr algn="just">
                        <a:lnSpc>
                          <a:spcPct val="107000"/>
                        </a:lnSpc>
                        <a:spcAft>
                          <a:spcPts val="400"/>
                        </a:spcAft>
                      </a:pPr>
                      <a:r>
                        <a:rPr lang="lv-LV" sz="1400" b="1">
                          <a:effectLst/>
                          <a:latin typeface="+mn-lt"/>
                        </a:rPr>
                        <a:t>Sākot no 2023.gada, Latvijas Arhitektūras gada balvā vienu no kritērijiem ieviest universālā dizaina un piekļūstamības principu ievērošanu</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en-US" sz="1400" b="1">
                          <a:effectLst/>
                          <a:latin typeface="+mn-lt"/>
                        </a:rPr>
                        <a:t>/</a:t>
                      </a:r>
                      <a:r>
                        <a:rPr lang="lv-LV" sz="1400" b="1">
                          <a:effectLst/>
                          <a:latin typeface="+mn-lt"/>
                        </a:rPr>
                        <a:t>x</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3594998649"/>
                  </a:ext>
                </a:extLst>
              </a:tr>
              <a:tr h="319401">
                <a:tc>
                  <a:txBody>
                    <a:bodyPr/>
                    <a:lstStyle/>
                    <a:p>
                      <a:pPr algn="ctr">
                        <a:lnSpc>
                          <a:spcPct val="107000"/>
                        </a:lnSpc>
                        <a:spcAft>
                          <a:spcPts val="400"/>
                        </a:spcAft>
                      </a:pPr>
                      <a:r>
                        <a:rPr lang="lv-LV" sz="1400" b="1" dirty="0">
                          <a:effectLst/>
                          <a:latin typeface="+mn-lt"/>
                        </a:rPr>
                        <a:t>EM</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en-US"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2993475554"/>
                  </a:ext>
                </a:extLst>
              </a:tr>
              <a:tr h="374648">
                <a:tc>
                  <a:txBody>
                    <a:bodyPr/>
                    <a:lstStyle/>
                    <a:p>
                      <a:pPr algn="just">
                        <a:lnSpc>
                          <a:spcPct val="107000"/>
                        </a:lnSpc>
                        <a:spcAft>
                          <a:spcPts val="400"/>
                        </a:spcAft>
                      </a:pPr>
                      <a:r>
                        <a:rPr lang="lv-LV" sz="1400" b="1">
                          <a:effectLst/>
                          <a:latin typeface="+mn-lt"/>
                        </a:rPr>
                        <a:t>Veicināt sertificēto speciālistu izpratni par vides piekļūstamības prasībām ar vadlīniju, semināru, apmācību u.c. metodēm</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en-US" sz="1400" b="1">
                          <a:effectLst/>
                          <a:latin typeface="+mn-lt"/>
                        </a:rPr>
                        <a:t>x/</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3046612401"/>
                  </a:ext>
                </a:extLst>
              </a:tr>
              <a:tr h="561622">
                <a:tc>
                  <a:txBody>
                    <a:bodyPr/>
                    <a:lstStyle/>
                    <a:p>
                      <a:pPr algn="just">
                        <a:lnSpc>
                          <a:spcPct val="107000"/>
                        </a:lnSpc>
                        <a:spcAft>
                          <a:spcPts val="400"/>
                        </a:spcAft>
                      </a:pPr>
                      <a:r>
                        <a:rPr lang="lv-LV" sz="1400" b="1">
                          <a:effectLst/>
                          <a:latin typeface="+mn-lt"/>
                        </a:rPr>
                        <a:t>Izvērtēt esošo situāciju par vides piekļūstamības tiesiskā regulējuma piemērošanu, iespēju paredzēt atbildību par normatīvā akta neievērošanu un paredzēt papildus kontroles mehānismus, lai nodrošinātu attiecīgā regulējuma ievērošanu</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a:effectLst/>
                          <a:latin typeface="+mn-lt"/>
                        </a:rPr>
                        <a:t> </a:t>
                      </a:r>
                      <a:endParaRPr lang="lv-LV" sz="1400" b="1">
                        <a:effectLst/>
                        <a:latin typeface="+mn-lt"/>
                        <a:ea typeface="Calibri" panose="020F0502020204030204" pitchFamily="34" charset="0"/>
                        <a:cs typeface="Times New Roman" panose="02020603050405020304" pitchFamily="18" charset="0"/>
                      </a:endParaRPr>
                    </a:p>
                  </a:txBody>
                  <a:tcPr marL="51647" marR="51647" marT="8608" marB="0" anchor="ctr"/>
                </a:tc>
                <a:tc>
                  <a:txBody>
                    <a:bodyPr/>
                    <a:lstStyle/>
                    <a:p>
                      <a:pPr algn="ctr">
                        <a:lnSpc>
                          <a:spcPct val="107000"/>
                        </a:lnSpc>
                        <a:spcAft>
                          <a:spcPts val="400"/>
                        </a:spcAft>
                      </a:pPr>
                      <a:r>
                        <a:rPr lang="lv-LV" sz="1400" b="1" dirty="0">
                          <a:effectLst/>
                          <a:latin typeface="+mn-lt"/>
                        </a:rPr>
                        <a:t> x</a:t>
                      </a:r>
                      <a:endParaRPr lang="lv-LV" sz="1400" b="1" dirty="0">
                        <a:effectLst/>
                        <a:latin typeface="+mn-lt"/>
                        <a:ea typeface="Calibri" panose="020F0502020204030204" pitchFamily="34" charset="0"/>
                        <a:cs typeface="Times New Roman" panose="02020603050405020304" pitchFamily="18" charset="0"/>
                      </a:endParaRPr>
                    </a:p>
                  </a:txBody>
                  <a:tcPr marL="51647" marR="51647" marT="8608" marB="0" anchor="ctr"/>
                </a:tc>
                <a:extLst>
                  <a:ext uri="{0D108BD9-81ED-4DB2-BD59-A6C34878D82A}">
                    <a16:rowId xmlns:a16="http://schemas.microsoft.com/office/drawing/2014/main" val="906762910"/>
                  </a:ext>
                </a:extLst>
              </a:tr>
            </a:tbl>
          </a:graphicData>
        </a:graphic>
      </p:graphicFrame>
    </p:spTree>
    <p:extLst>
      <p:ext uri="{BB962C8B-B14F-4D97-AF65-F5344CB8AC3E}">
        <p14:creationId xmlns:p14="http://schemas.microsoft.com/office/powerpoint/2010/main" val="1623748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673C9-0B45-49DB-8A04-C18419EB576B}"/>
              </a:ext>
            </a:extLst>
          </p:cNvPr>
          <p:cNvSpPr>
            <a:spLocks noGrp="1"/>
          </p:cNvSpPr>
          <p:nvPr>
            <p:ph type="title"/>
          </p:nvPr>
        </p:nvSpPr>
        <p:spPr>
          <a:xfrm>
            <a:off x="2310583" y="381000"/>
            <a:ext cx="9027736" cy="1036642"/>
          </a:xfrm>
        </p:spPr>
        <p:txBody>
          <a:bodyPr anchor="ctr">
            <a:normAutofit/>
          </a:bodyPr>
          <a:lstStyle/>
          <a:p>
            <a:pPr algn="ctr"/>
            <a:r>
              <a:rPr lang="lv-LV" dirty="0"/>
              <a:t>Izglītības </a:t>
            </a:r>
            <a:r>
              <a:rPr lang="en-US" dirty="0" err="1"/>
              <a:t>piek</a:t>
            </a:r>
            <a:r>
              <a:rPr lang="lv-LV" dirty="0"/>
              <a:t>ļ</a:t>
            </a:r>
            <a:r>
              <a:rPr lang="en-US" dirty="0" err="1"/>
              <a:t>ūstamības</a:t>
            </a:r>
            <a:r>
              <a:rPr lang="en-US" dirty="0"/>
              <a:t> </a:t>
            </a:r>
            <a:r>
              <a:rPr lang="en-US" dirty="0" err="1"/>
              <a:t>veicināšana</a:t>
            </a:r>
            <a:br>
              <a:rPr lang="en-US" dirty="0"/>
            </a:br>
            <a:r>
              <a:rPr lang="en-US" dirty="0"/>
              <a:t>IZM – 11 pasākumu </a:t>
            </a:r>
            <a:r>
              <a:rPr lang="en-US" dirty="0" err="1"/>
              <a:t>kopums</a:t>
            </a:r>
            <a:endParaRPr lang="lv-LV" dirty="0"/>
          </a:p>
        </p:txBody>
      </p:sp>
      <p:graphicFrame>
        <p:nvGraphicFramePr>
          <p:cNvPr id="7" name="Content Placeholder 6">
            <a:extLst>
              <a:ext uri="{FF2B5EF4-FFF2-40B4-BE49-F238E27FC236}">
                <a16:creationId xmlns:a16="http://schemas.microsoft.com/office/drawing/2014/main" id="{ED931954-4A12-4D33-9B30-DF6BBED3EBAF}"/>
              </a:ext>
            </a:extLst>
          </p:cNvPr>
          <p:cNvGraphicFramePr>
            <a:graphicFrameLocks noGrp="1"/>
          </p:cNvGraphicFramePr>
          <p:nvPr>
            <p:ph idx="1"/>
            <p:extLst>
              <p:ext uri="{D42A27DB-BD31-4B8C-83A1-F6EECF244321}">
                <p14:modId xmlns:p14="http://schemas.microsoft.com/office/powerpoint/2010/main" val="4257580585"/>
              </p:ext>
            </p:extLst>
          </p:nvPr>
        </p:nvGraphicFramePr>
        <p:xfrm>
          <a:off x="721762" y="1417642"/>
          <a:ext cx="10616558" cy="3991879"/>
        </p:xfrm>
        <a:graphic>
          <a:graphicData uri="http://schemas.openxmlformats.org/drawingml/2006/table">
            <a:tbl>
              <a:tblPr firstRow="1" firstCol="1" bandRow="1">
                <a:tableStyleId>{5940675A-B579-460E-94D1-54222C63F5DA}</a:tableStyleId>
              </a:tblPr>
              <a:tblGrid>
                <a:gridCol w="8511552">
                  <a:extLst>
                    <a:ext uri="{9D8B030D-6E8A-4147-A177-3AD203B41FA5}">
                      <a16:colId xmlns:a16="http://schemas.microsoft.com/office/drawing/2014/main" val="1483371527"/>
                    </a:ext>
                  </a:extLst>
                </a:gridCol>
                <a:gridCol w="984798">
                  <a:extLst>
                    <a:ext uri="{9D8B030D-6E8A-4147-A177-3AD203B41FA5}">
                      <a16:colId xmlns:a16="http://schemas.microsoft.com/office/drawing/2014/main" val="2098374442"/>
                    </a:ext>
                  </a:extLst>
                </a:gridCol>
                <a:gridCol w="1120208">
                  <a:extLst>
                    <a:ext uri="{9D8B030D-6E8A-4147-A177-3AD203B41FA5}">
                      <a16:colId xmlns:a16="http://schemas.microsoft.com/office/drawing/2014/main" val="1456296840"/>
                    </a:ext>
                  </a:extLst>
                </a:gridCol>
              </a:tblGrid>
              <a:tr h="381302">
                <a:tc>
                  <a:txBody>
                    <a:bodyPr/>
                    <a:lstStyle/>
                    <a:p>
                      <a:pPr algn="ctr">
                        <a:lnSpc>
                          <a:spcPct val="107000"/>
                        </a:lnSpc>
                        <a:spcAft>
                          <a:spcPts val="400"/>
                        </a:spcAft>
                      </a:pPr>
                      <a:r>
                        <a:rPr lang="lv-LV" sz="1600" b="1" dirty="0">
                          <a:effectLst/>
                          <a:latin typeface="+mn-lt"/>
                        </a:rPr>
                        <a:t>Pasākuma nosaukums</a:t>
                      </a:r>
                      <a:endParaRPr lang="lv-LV" sz="16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200" b="1" dirty="0">
                          <a:effectLst/>
                          <a:latin typeface="+mn-lt"/>
                        </a:rPr>
                        <a:t>Procesā</a:t>
                      </a:r>
                      <a:r>
                        <a:rPr lang="en-US" sz="1200" b="1" dirty="0">
                          <a:effectLst/>
                          <a:latin typeface="+mn-lt"/>
                        </a:rPr>
                        <a:t>/ </a:t>
                      </a:r>
                      <a:r>
                        <a:rPr lang="lv-LV" sz="1200" b="1" noProof="0" dirty="0">
                          <a:effectLst/>
                          <a:latin typeface="+mn-lt"/>
                        </a:rPr>
                        <a:t>Izpildīts</a:t>
                      </a:r>
                      <a:endParaRPr lang="lv-LV" sz="1200" b="1" noProof="0"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200" b="1" dirty="0">
                          <a:effectLst/>
                          <a:latin typeface="+mn-lt"/>
                        </a:rPr>
                        <a:t>Nav izpildīts</a:t>
                      </a:r>
                      <a:endParaRPr lang="lv-LV" sz="12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3785704512"/>
                  </a:ext>
                </a:extLst>
              </a:tr>
              <a:tr h="576254">
                <a:tc>
                  <a:txBody>
                    <a:bodyPr/>
                    <a:lstStyle/>
                    <a:p>
                      <a:pPr algn="just">
                        <a:lnSpc>
                          <a:spcPct val="107000"/>
                        </a:lnSpc>
                        <a:spcAft>
                          <a:spcPts val="400"/>
                        </a:spcAft>
                      </a:pPr>
                      <a:r>
                        <a:rPr lang="lv-LV" sz="1300" b="1" dirty="0">
                          <a:effectLst/>
                          <a:latin typeface="+mn-lt"/>
                        </a:rPr>
                        <a:t>Vērtējot normatīvajos aktos iekļautās prasības izglītojamo ar speciālajām vajadzībām iekļaušanai izglītības procesā un to reālo nodrošinājumu izglītības iestādēs, identificēt trūkumus, kas kavē iekļaujošas izglītības nodrošināšanu</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x</a:t>
                      </a:r>
                      <a:r>
                        <a:rPr lang="en-US" sz="1300" b="1" dirty="0">
                          <a:effectLst/>
                          <a:latin typeface="+mn-lt"/>
                        </a:rPr>
                        <a:t>/</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 </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1504770473"/>
                  </a:ext>
                </a:extLst>
              </a:tr>
              <a:tr h="221473">
                <a:tc>
                  <a:txBody>
                    <a:bodyPr/>
                    <a:lstStyle/>
                    <a:p>
                      <a:pPr algn="just">
                        <a:lnSpc>
                          <a:spcPct val="107000"/>
                        </a:lnSpc>
                        <a:spcAft>
                          <a:spcPts val="400"/>
                        </a:spcAft>
                      </a:pPr>
                      <a:r>
                        <a:rPr lang="lv-LV" sz="1300" b="1">
                          <a:effectLst/>
                          <a:latin typeface="+mn-lt"/>
                        </a:rPr>
                        <a:t>Turpināt palielināt izglītības iestāžu piekļūstamību un dažādu atbalsta materiālu sagatavošanu</a:t>
                      </a:r>
                      <a:endParaRPr lang="lv-LV" sz="1300" b="1">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Bef>
                          <a:spcPts val="200"/>
                        </a:spcBef>
                        <a:spcAft>
                          <a:spcPts val="400"/>
                        </a:spcAft>
                      </a:pPr>
                      <a:r>
                        <a:rPr lang="lv-LV" sz="1300" b="1" dirty="0">
                          <a:effectLst/>
                          <a:latin typeface="+mn-lt"/>
                        </a:rPr>
                        <a:t> </a:t>
                      </a:r>
                      <a:r>
                        <a:rPr lang="en-US" sz="1300" b="1" dirty="0">
                          <a:effectLst/>
                          <a:latin typeface="+mn-lt"/>
                        </a:rPr>
                        <a:t>/x</a:t>
                      </a:r>
                      <a:endParaRPr lang="lv-LV" sz="1300" b="1" dirty="0">
                        <a:solidFill>
                          <a:srgbClr val="2F5496"/>
                        </a:solidFill>
                        <a:effectLst/>
                        <a:latin typeface="+mn-lt"/>
                        <a:ea typeface="Times New Roman" panose="02020603050405020304" pitchFamily="18" charset="0"/>
                        <a:cs typeface="Times New Roman" panose="02020603050405020304" pitchFamily="18" charset="0"/>
                      </a:endParaRPr>
                    </a:p>
                  </a:txBody>
                  <a:tcPr marL="47430" marR="47430" marT="0" marB="0" anchor="ctr"/>
                </a:tc>
                <a:tc>
                  <a:txBody>
                    <a:bodyPr/>
                    <a:lstStyle/>
                    <a:p>
                      <a:pPr algn="ctr">
                        <a:lnSpc>
                          <a:spcPct val="107000"/>
                        </a:lnSpc>
                        <a:spcBef>
                          <a:spcPts val="200"/>
                        </a:spcBef>
                        <a:spcAft>
                          <a:spcPts val="400"/>
                        </a:spcAft>
                      </a:pPr>
                      <a:r>
                        <a:rPr lang="lv-LV" sz="1300" b="1" dirty="0">
                          <a:effectLst/>
                          <a:latin typeface="+mn-lt"/>
                        </a:rPr>
                        <a:t> </a:t>
                      </a:r>
                      <a:endParaRPr lang="lv-LV" sz="1300" b="1" dirty="0">
                        <a:solidFill>
                          <a:srgbClr val="2F5496"/>
                        </a:solidFill>
                        <a:effectLst/>
                        <a:latin typeface="+mn-lt"/>
                        <a:ea typeface="Times New Roman" panose="02020603050405020304" pitchFamily="18" charset="0"/>
                        <a:cs typeface="Times New Roman" panose="02020603050405020304" pitchFamily="18" charset="0"/>
                      </a:endParaRPr>
                    </a:p>
                  </a:txBody>
                  <a:tcPr marL="47430" marR="47430" marT="0" marB="0" anchor="ctr"/>
                </a:tc>
                <a:extLst>
                  <a:ext uri="{0D108BD9-81ED-4DB2-BD59-A6C34878D82A}">
                    <a16:rowId xmlns:a16="http://schemas.microsoft.com/office/drawing/2014/main" val="3627385564"/>
                  </a:ext>
                </a:extLst>
              </a:tr>
              <a:tr h="381302">
                <a:tc>
                  <a:txBody>
                    <a:bodyPr/>
                    <a:lstStyle/>
                    <a:p>
                      <a:pPr algn="just">
                        <a:lnSpc>
                          <a:spcPct val="107000"/>
                        </a:lnSpc>
                        <a:spcAft>
                          <a:spcPts val="400"/>
                        </a:spcAft>
                      </a:pPr>
                      <a:r>
                        <a:rPr lang="lv-LV" sz="1300" b="1">
                          <a:effectLst/>
                          <a:latin typeface="+mn-lt"/>
                        </a:rPr>
                        <a:t>Pilnveidot valsts izglītības informācijas sistēmā (VIIS) iekļautos izglītības iestāžu vides piekļūstamības vērtēšanas kritērijus</a:t>
                      </a:r>
                      <a:endParaRPr lang="lv-LV" sz="1300" b="1">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x</a:t>
                      </a:r>
                      <a:r>
                        <a:rPr lang="en-US" sz="1300" b="1" dirty="0">
                          <a:effectLst/>
                          <a:latin typeface="+mn-lt"/>
                        </a:rPr>
                        <a:t>/</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 </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1052264422"/>
                  </a:ext>
                </a:extLst>
              </a:tr>
              <a:tr h="448508">
                <a:tc>
                  <a:txBody>
                    <a:bodyPr/>
                    <a:lstStyle/>
                    <a:p>
                      <a:pPr algn="just">
                        <a:lnSpc>
                          <a:spcPct val="107000"/>
                        </a:lnSpc>
                        <a:spcAft>
                          <a:spcPts val="400"/>
                        </a:spcAft>
                      </a:pPr>
                      <a:r>
                        <a:rPr lang="lv-LV" sz="1300" b="1">
                          <a:effectLst/>
                          <a:latin typeface="+mn-lt"/>
                        </a:rPr>
                        <a:t>Izstrādāt vienotu bērnu no 1,5 līdz 6 gadu vecumam agrīnās attīstības vajadzību novērtējuma metodisko instrumentu lietošanai pirmsskolas izglītības iestādēs un ģimenes ārstu praksēs</a:t>
                      </a:r>
                      <a:endParaRPr lang="lv-LV" sz="1300" b="1">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X</a:t>
                      </a:r>
                      <a:r>
                        <a:rPr lang="en-US" sz="1300" b="1" dirty="0">
                          <a:effectLst/>
                          <a:latin typeface="+mn-lt"/>
                        </a:rPr>
                        <a:t>/</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 </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2159429890"/>
                  </a:ext>
                </a:extLst>
              </a:tr>
              <a:tr h="576254">
                <a:tc>
                  <a:txBody>
                    <a:bodyPr/>
                    <a:lstStyle/>
                    <a:p>
                      <a:pPr algn="just">
                        <a:lnSpc>
                          <a:spcPct val="107000"/>
                        </a:lnSpc>
                        <a:spcAft>
                          <a:spcPts val="400"/>
                        </a:spcAft>
                      </a:pPr>
                      <a:r>
                        <a:rPr lang="lv-LV" sz="1300" b="1" dirty="0">
                          <a:effectLst/>
                          <a:latin typeface="+mn-lt"/>
                        </a:rPr>
                        <a:t>Sagatavot priekšlikumus par iespējām sniegt atbalstu bērniem ar speciālajām vajadzībām atbilstoši viņu vajadzībām, nesaistot to ar izglītojamajam ieteiktās speciālās izglītības programmas kodu (izņemot bērnus ar 58, 59 kodu)</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x</a:t>
                      </a:r>
                      <a:r>
                        <a:rPr lang="en-US" sz="1300" b="1" dirty="0">
                          <a:effectLst/>
                          <a:latin typeface="+mn-lt"/>
                        </a:rPr>
                        <a:t>/</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 </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3126355830"/>
                  </a:ext>
                </a:extLst>
              </a:tr>
              <a:tr h="381302">
                <a:tc>
                  <a:txBody>
                    <a:bodyPr/>
                    <a:lstStyle/>
                    <a:p>
                      <a:pPr algn="just">
                        <a:lnSpc>
                          <a:spcPct val="107000"/>
                        </a:lnSpc>
                        <a:spcAft>
                          <a:spcPts val="400"/>
                        </a:spcAft>
                      </a:pPr>
                      <a:r>
                        <a:rPr lang="lv-LV" sz="1300" b="1">
                          <a:effectLst/>
                          <a:latin typeface="+mn-lt"/>
                        </a:rPr>
                        <a:t>Definēt jaunu monitoringa rādītāju par bērniem ar speciālajām vajadzībām nodrošinātajiem atbalsta pasākumiem izglītības iestādēs</a:t>
                      </a:r>
                      <a:endParaRPr lang="lv-LV" sz="1300" b="1">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x</a:t>
                      </a:r>
                      <a:r>
                        <a:rPr lang="en-US" sz="1300" b="1" dirty="0">
                          <a:effectLst/>
                          <a:latin typeface="+mn-lt"/>
                        </a:rPr>
                        <a:t>/</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 </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2948625695"/>
                  </a:ext>
                </a:extLst>
              </a:tr>
              <a:tr h="576254">
                <a:tc>
                  <a:txBody>
                    <a:bodyPr/>
                    <a:lstStyle/>
                    <a:p>
                      <a:pPr algn="just">
                        <a:lnSpc>
                          <a:spcPct val="107000"/>
                        </a:lnSpc>
                        <a:spcAft>
                          <a:spcPts val="400"/>
                        </a:spcAft>
                      </a:pPr>
                      <a:r>
                        <a:rPr lang="lv-LV" sz="1300" b="1" dirty="0">
                          <a:effectLst/>
                          <a:latin typeface="+mn-lt"/>
                        </a:rPr>
                        <a:t>Izstrādāt monitoringa rīku, kas uzskaita un novērtē, cik bērni ar speciālajām vajadzībām pēc vispārējās izglītības iestādes pabeigšanas turpina mācības kādā citā vai augstākajā mācību iestādē un iespējas iekļauties darba tirgū</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x</a:t>
                      </a:r>
                      <a:r>
                        <a:rPr lang="en-US" sz="1300" b="1" dirty="0">
                          <a:effectLst/>
                          <a:latin typeface="+mn-lt"/>
                        </a:rPr>
                        <a:t>/</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lnSpc>
                          <a:spcPct val="107000"/>
                        </a:lnSpc>
                        <a:spcAft>
                          <a:spcPts val="400"/>
                        </a:spcAft>
                      </a:pPr>
                      <a:r>
                        <a:rPr lang="lv-LV" sz="1300" b="1" dirty="0">
                          <a:effectLst/>
                          <a:latin typeface="+mn-lt"/>
                        </a:rPr>
                        <a:t> </a:t>
                      </a:r>
                      <a:endParaRPr lang="lv-LV" sz="1300" b="1" dirty="0">
                        <a:effectLst/>
                        <a:latin typeface="+mn-lt"/>
                        <a:ea typeface="Calibri" panose="020F0502020204030204" pitchFamily="34" charset="0"/>
                        <a:cs typeface="Times New Roman" panose="02020603050405020304" pitchFamily="18" charset="0"/>
                      </a:endParaRPr>
                    </a:p>
                  </a:txBody>
                  <a:tcPr marL="47430" marR="47430" marT="0" marB="0" anchor="ctr"/>
                </a:tc>
                <a:extLst>
                  <a:ext uri="{0D108BD9-81ED-4DB2-BD59-A6C34878D82A}">
                    <a16:rowId xmlns:a16="http://schemas.microsoft.com/office/drawing/2014/main" val="237764212"/>
                  </a:ext>
                </a:extLst>
              </a:tr>
              <a:tr h="381302">
                <a:tc>
                  <a:txBody>
                    <a:bodyPr/>
                    <a:lstStyle/>
                    <a:p>
                      <a:pPr algn="just">
                        <a:lnSpc>
                          <a:spcPct val="107000"/>
                        </a:lnSpc>
                        <a:spcAft>
                          <a:spcPts val="400"/>
                        </a:spcAft>
                      </a:pPr>
                      <a:r>
                        <a:rPr lang="lv-LV" sz="1300" b="1">
                          <a:effectLst/>
                          <a:latin typeface="+mn-lt"/>
                        </a:rPr>
                        <a:t>Sadarbībā ar pašvaldībām un izglītības iestādēm izstrādāt priekšlikumus par iespējām pilnveidot interešu izglītību bērniem ar speciālajām vajadzībām</a:t>
                      </a:r>
                      <a:endParaRPr lang="lv-LV" sz="1300" b="1">
                        <a:effectLst/>
                        <a:latin typeface="+mn-lt"/>
                        <a:ea typeface="Calibri" panose="020F0502020204030204" pitchFamily="34" charset="0"/>
                        <a:cs typeface="Times New Roman" panose="02020603050405020304" pitchFamily="18" charset="0"/>
                      </a:endParaRPr>
                    </a:p>
                  </a:txBody>
                  <a:tcPr marL="47430" marR="47430" marT="0" marB="0" anchor="ctr"/>
                </a:tc>
                <a:tc>
                  <a:txBody>
                    <a:bodyPr/>
                    <a:lstStyle/>
                    <a:p>
                      <a:pPr algn="ctr">
                        <a:spcAft>
                          <a:spcPts val="400"/>
                        </a:spcAft>
                      </a:pPr>
                      <a:r>
                        <a:rPr lang="lv-LV" sz="1300" b="1" dirty="0">
                          <a:effectLst/>
                          <a:latin typeface="+mn-lt"/>
                        </a:rPr>
                        <a:t> </a:t>
                      </a:r>
                      <a:r>
                        <a:rPr lang="en-US" sz="1300" b="1" dirty="0">
                          <a:effectLst/>
                          <a:latin typeface="+mn-lt"/>
                        </a:rPr>
                        <a:t>x/</a:t>
                      </a:r>
                      <a:endParaRPr lang="lv-LV" sz="1300" b="1" dirty="0">
                        <a:effectLst/>
                        <a:latin typeface="+mn-lt"/>
                        <a:cs typeface="Times New Roman" panose="02020603050405020304" pitchFamily="18" charset="0"/>
                      </a:endParaRPr>
                    </a:p>
                  </a:txBody>
                  <a:tcPr marL="47430" marR="47430" marT="0" marB="0" anchor="ctr"/>
                </a:tc>
                <a:tc>
                  <a:txBody>
                    <a:bodyPr/>
                    <a:lstStyle/>
                    <a:p>
                      <a:pPr algn="ctr">
                        <a:spcAft>
                          <a:spcPts val="400"/>
                        </a:spcAft>
                      </a:pPr>
                      <a:endParaRPr lang="lv-LV" sz="1300" b="1" dirty="0">
                        <a:effectLst/>
                        <a:latin typeface="+mn-lt"/>
                        <a:cs typeface="Times New Roman" panose="02020603050405020304" pitchFamily="18" charset="0"/>
                      </a:endParaRPr>
                    </a:p>
                  </a:txBody>
                  <a:tcPr marL="47430" marR="47430" marT="0" marB="0" anchor="ctr"/>
                </a:tc>
                <a:extLst>
                  <a:ext uri="{0D108BD9-81ED-4DB2-BD59-A6C34878D82A}">
                    <a16:rowId xmlns:a16="http://schemas.microsoft.com/office/drawing/2014/main" val="3282114704"/>
                  </a:ext>
                </a:extLst>
              </a:tr>
            </a:tbl>
          </a:graphicData>
        </a:graphic>
      </p:graphicFrame>
      <p:sp>
        <p:nvSpPr>
          <p:cNvPr id="6" name="Slide Number Placeholder 5">
            <a:extLst>
              <a:ext uri="{FF2B5EF4-FFF2-40B4-BE49-F238E27FC236}">
                <a16:creationId xmlns:a16="http://schemas.microsoft.com/office/drawing/2014/main" id="{0FD42F29-4AB8-4C88-861D-CF99864106A4}"/>
              </a:ext>
            </a:extLst>
          </p:cNvPr>
          <p:cNvSpPr>
            <a:spLocks noGrp="1"/>
          </p:cNvSpPr>
          <p:nvPr>
            <p:ph type="sldNum" sz="quarter" idx="13"/>
          </p:nvPr>
        </p:nvSpPr>
        <p:spPr/>
        <p:txBody>
          <a:bodyPr/>
          <a:lstStyle/>
          <a:p>
            <a:pPr>
              <a:defRPr/>
            </a:pPr>
            <a:fld id="{E8002C7C-908B-4846-A6B5-5EC180998F98}" type="slidenum">
              <a:rPr lang="en-US" altLang="lv-LV" smtClean="0"/>
              <a:pPr>
                <a:defRPr/>
              </a:pPr>
              <a:t>7</a:t>
            </a:fld>
            <a:endParaRPr lang="en-US" altLang="lv-LV"/>
          </a:p>
        </p:txBody>
      </p:sp>
      <p:graphicFrame>
        <p:nvGraphicFramePr>
          <p:cNvPr id="8" name="Table 7">
            <a:extLst>
              <a:ext uri="{FF2B5EF4-FFF2-40B4-BE49-F238E27FC236}">
                <a16:creationId xmlns:a16="http://schemas.microsoft.com/office/drawing/2014/main" id="{FEBD97C1-3756-44C3-BED8-E1372AB16122}"/>
              </a:ext>
            </a:extLst>
          </p:cNvPr>
          <p:cNvGraphicFramePr>
            <a:graphicFrameLocks noGrp="1"/>
          </p:cNvGraphicFramePr>
          <p:nvPr>
            <p:extLst>
              <p:ext uri="{D42A27DB-BD31-4B8C-83A1-F6EECF244321}">
                <p14:modId xmlns:p14="http://schemas.microsoft.com/office/powerpoint/2010/main" val="1584895990"/>
              </p:ext>
            </p:extLst>
          </p:nvPr>
        </p:nvGraphicFramePr>
        <p:xfrm>
          <a:off x="721762" y="5407750"/>
          <a:ext cx="10616557" cy="1031621"/>
        </p:xfrm>
        <a:graphic>
          <a:graphicData uri="http://schemas.openxmlformats.org/drawingml/2006/table">
            <a:tbl>
              <a:tblPr firstRow="1" firstCol="1" bandRow="1">
                <a:tableStyleId>{5940675A-B579-460E-94D1-54222C63F5DA}</a:tableStyleId>
              </a:tblPr>
              <a:tblGrid>
                <a:gridCol w="8525933">
                  <a:extLst>
                    <a:ext uri="{9D8B030D-6E8A-4147-A177-3AD203B41FA5}">
                      <a16:colId xmlns:a16="http://schemas.microsoft.com/office/drawing/2014/main" val="2314697901"/>
                    </a:ext>
                  </a:extLst>
                </a:gridCol>
                <a:gridCol w="980387">
                  <a:extLst>
                    <a:ext uri="{9D8B030D-6E8A-4147-A177-3AD203B41FA5}">
                      <a16:colId xmlns:a16="http://schemas.microsoft.com/office/drawing/2014/main" val="2952620245"/>
                    </a:ext>
                  </a:extLst>
                </a:gridCol>
                <a:gridCol w="1110237">
                  <a:extLst>
                    <a:ext uri="{9D8B030D-6E8A-4147-A177-3AD203B41FA5}">
                      <a16:colId xmlns:a16="http://schemas.microsoft.com/office/drawing/2014/main" val="847586183"/>
                    </a:ext>
                  </a:extLst>
                </a:gridCol>
              </a:tblGrid>
              <a:tr h="190054">
                <a:tc>
                  <a:txBody>
                    <a:bodyPr/>
                    <a:lstStyle/>
                    <a:p>
                      <a:pPr algn="just">
                        <a:lnSpc>
                          <a:spcPct val="107000"/>
                        </a:lnSpc>
                        <a:spcAft>
                          <a:spcPts val="400"/>
                        </a:spcAft>
                      </a:pPr>
                      <a:r>
                        <a:rPr lang="lv-LV" sz="1300" b="1" dirty="0">
                          <a:effectLst/>
                        </a:rPr>
                        <a:t>Stiprināt izpratni par sporta </a:t>
                      </a:r>
                      <a:r>
                        <a:rPr lang="lv-LV" sz="1300" b="1" dirty="0" err="1">
                          <a:effectLst/>
                        </a:rPr>
                        <a:t>piekļūstamību</a:t>
                      </a:r>
                      <a:r>
                        <a:rPr lang="lv-LV" sz="1300" b="1" dirty="0">
                          <a:effectLst/>
                        </a:rPr>
                        <a:t> visos līmeņos (iestāžu, sabiedrības u.c.)</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7595375"/>
                  </a:ext>
                </a:extLst>
              </a:tr>
              <a:tr h="388882">
                <a:tc>
                  <a:txBody>
                    <a:bodyPr/>
                    <a:lstStyle/>
                    <a:p>
                      <a:pPr algn="just">
                        <a:lnSpc>
                          <a:spcPct val="107000"/>
                        </a:lnSpc>
                        <a:spcAft>
                          <a:spcPts val="400"/>
                        </a:spcAft>
                      </a:pPr>
                      <a:r>
                        <a:rPr lang="lv-LV" sz="1300" b="1" dirty="0">
                          <a:effectLst/>
                        </a:rPr>
                        <a:t>Sporta būvju </a:t>
                      </a:r>
                      <a:r>
                        <a:rPr lang="lv-LV" sz="1300" b="1" dirty="0" err="1">
                          <a:effectLst/>
                        </a:rPr>
                        <a:t>piekļūstamības</a:t>
                      </a:r>
                      <a:r>
                        <a:rPr lang="lv-LV" sz="1300" b="1" dirty="0">
                          <a:effectLst/>
                        </a:rPr>
                        <a:t> nodrošināšanai iesaistīt NVO pārstāvjus gan būvniecības projekta izstrādē, gan arī būvniecības procesā</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0493908"/>
                  </a:ext>
                </a:extLst>
              </a:tr>
              <a:tr h="285972">
                <a:tc>
                  <a:txBody>
                    <a:bodyPr/>
                    <a:lstStyle/>
                    <a:p>
                      <a:pPr algn="just">
                        <a:lnSpc>
                          <a:spcPct val="107000"/>
                        </a:lnSpc>
                        <a:spcAft>
                          <a:spcPts val="400"/>
                        </a:spcAft>
                      </a:pPr>
                      <a:r>
                        <a:rPr lang="lv-LV" sz="1300" b="1" dirty="0">
                          <a:effectLst/>
                        </a:rPr>
                        <a:t>Izplatīt labās prakses piemērus par sporta infrastruktūras </a:t>
                      </a:r>
                      <a:r>
                        <a:rPr lang="lv-LV" sz="1300" b="1" dirty="0" err="1">
                          <a:effectLst/>
                        </a:rPr>
                        <a:t>piekļūstamību</a:t>
                      </a:r>
                      <a:r>
                        <a:rPr lang="lv-LV" sz="1300" b="1" dirty="0">
                          <a:effectLst/>
                        </a:rPr>
                        <a:t> dažādām sporta organizācijām, pašvaldībām, NVO u.c. iestādēm vai organizācijām</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64980022"/>
                  </a:ext>
                </a:extLst>
              </a:tr>
            </a:tbl>
          </a:graphicData>
        </a:graphic>
      </p:graphicFrame>
    </p:spTree>
    <p:extLst>
      <p:ext uri="{BB962C8B-B14F-4D97-AF65-F5344CB8AC3E}">
        <p14:creationId xmlns:p14="http://schemas.microsoft.com/office/powerpoint/2010/main" val="2241961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9B93A-9E8F-4BFF-92F5-C980EC3EB2D0}"/>
              </a:ext>
            </a:extLst>
          </p:cNvPr>
          <p:cNvSpPr>
            <a:spLocks noGrp="1"/>
          </p:cNvSpPr>
          <p:nvPr>
            <p:ph type="title"/>
          </p:nvPr>
        </p:nvSpPr>
        <p:spPr>
          <a:xfrm>
            <a:off x="2611225" y="381000"/>
            <a:ext cx="8971175" cy="1036642"/>
          </a:xfrm>
        </p:spPr>
        <p:txBody>
          <a:bodyPr anchor="ctr">
            <a:normAutofit/>
          </a:bodyPr>
          <a:lstStyle/>
          <a:p>
            <a:pPr algn="ctr"/>
            <a:r>
              <a:rPr lang="lv-LV" dirty="0"/>
              <a:t>Sabiedriskā transporta </a:t>
            </a:r>
            <a:r>
              <a:rPr lang="lv-LV" dirty="0" err="1"/>
              <a:t>piekļūstamība</a:t>
            </a:r>
            <a:br>
              <a:rPr lang="en-US" dirty="0"/>
            </a:br>
            <a:r>
              <a:rPr lang="en-US" dirty="0"/>
              <a:t>SM – 8 pasākumu </a:t>
            </a:r>
            <a:r>
              <a:rPr lang="en-US" dirty="0" err="1"/>
              <a:t>kopums</a:t>
            </a:r>
            <a:endParaRPr lang="lv-LV" dirty="0"/>
          </a:p>
        </p:txBody>
      </p:sp>
      <p:graphicFrame>
        <p:nvGraphicFramePr>
          <p:cNvPr id="7" name="Content Placeholder 6">
            <a:extLst>
              <a:ext uri="{FF2B5EF4-FFF2-40B4-BE49-F238E27FC236}">
                <a16:creationId xmlns:a16="http://schemas.microsoft.com/office/drawing/2014/main" id="{F60EB924-5F1D-4BFB-AC9E-FA6530892F94}"/>
              </a:ext>
            </a:extLst>
          </p:cNvPr>
          <p:cNvGraphicFramePr>
            <a:graphicFrameLocks noGrp="1"/>
          </p:cNvGraphicFramePr>
          <p:nvPr>
            <p:ph idx="1"/>
            <p:extLst>
              <p:ext uri="{D42A27DB-BD31-4B8C-83A1-F6EECF244321}">
                <p14:modId xmlns:p14="http://schemas.microsoft.com/office/powerpoint/2010/main" val="3920290157"/>
              </p:ext>
            </p:extLst>
          </p:nvPr>
        </p:nvGraphicFramePr>
        <p:xfrm>
          <a:off x="696424" y="1736307"/>
          <a:ext cx="10682776" cy="4743715"/>
        </p:xfrm>
        <a:graphic>
          <a:graphicData uri="http://schemas.openxmlformats.org/drawingml/2006/table">
            <a:tbl>
              <a:tblPr firstRow="1" firstCol="1" bandRow="1">
                <a:tableStyleId>{5940675A-B579-460E-94D1-54222C63F5DA}</a:tableStyleId>
              </a:tblPr>
              <a:tblGrid>
                <a:gridCol w="9070124">
                  <a:extLst>
                    <a:ext uri="{9D8B030D-6E8A-4147-A177-3AD203B41FA5}">
                      <a16:colId xmlns:a16="http://schemas.microsoft.com/office/drawing/2014/main" val="475967366"/>
                    </a:ext>
                  </a:extLst>
                </a:gridCol>
                <a:gridCol w="806326">
                  <a:extLst>
                    <a:ext uri="{9D8B030D-6E8A-4147-A177-3AD203B41FA5}">
                      <a16:colId xmlns:a16="http://schemas.microsoft.com/office/drawing/2014/main" val="4093291166"/>
                    </a:ext>
                  </a:extLst>
                </a:gridCol>
                <a:gridCol w="806326">
                  <a:extLst>
                    <a:ext uri="{9D8B030D-6E8A-4147-A177-3AD203B41FA5}">
                      <a16:colId xmlns:a16="http://schemas.microsoft.com/office/drawing/2014/main" val="1122909635"/>
                    </a:ext>
                  </a:extLst>
                </a:gridCol>
              </a:tblGrid>
              <a:tr h="692935">
                <a:tc>
                  <a:txBody>
                    <a:bodyPr/>
                    <a:lstStyle/>
                    <a:p>
                      <a:pPr algn="ctr">
                        <a:lnSpc>
                          <a:spcPct val="107000"/>
                        </a:lnSpc>
                        <a:spcAft>
                          <a:spcPts val="400"/>
                        </a:spcAft>
                      </a:pPr>
                      <a:r>
                        <a:rPr lang="lv-LV" sz="1600" b="1" dirty="0">
                          <a:effectLst/>
                        </a:rPr>
                        <a:t>Pasākuma nosaukums</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200" b="1" dirty="0">
                          <a:effectLst/>
                        </a:rPr>
                        <a:t>Procesā</a:t>
                      </a:r>
                      <a:r>
                        <a:rPr lang="en-US" sz="1200" b="1" dirty="0">
                          <a:effectLst/>
                        </a:rPr>
                        <a:t>/ </a:t>
                      </a:r>
                      <a:r>
                        <a:rPr lang="en-US" sz="1200" b="1" dirty="0" err="1">
                          <a:effectLst/>
                        </a:rPr>
                        <a:t>Izpildīts</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200" b="1" dirty="0">
                          <a:effectLst/>
                        </a:rPr>
                        <a:t>Nav izpildīts</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3429415883"/>
                  </a:ext>
                </a:extLst>
              </a:tr>
              <a:tr h="832894">
                <a:tc>
                  <a:txBody>
                    <a:bodyPr/>
                    <a:lstStyle/>
                    <a:p>
                      <a:pPr algn="just">
                        <a:lnSpc>
                          <a:spcPct val="107000"/>
                        </a:lnSpc>
                        <a:spcAft>
                          <a:spcPts val="400"/>
                        </a:spcAft>
                      </a:pPr>
                      <a:r>
                        <a:rPr lang="lv-LV" sz="1300" b="1" dirty="0">
                          <a:effectLst/>
                        </a:rPr>
                        <a:t>Attīstīt un nodrošināt aktuālās informācijas nodrošināšanu par sabiedriskā transporta reisiem pieturās un tīmekļa vietnēs, lai personas, t.sk. ar funkcionāliem traucējumiem, spētu ērti plānot savu dienu un iegūt visu nepieciešamo informāciju par sabiedriskā transporta maršrutiem, kursēšanas laikiem, īslaicīgām izmaiņām u.tml.</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2688068985"/>
                  </a:ext>
                </a:extLst>
              </a:tr>
              <a:tr h="456840">
                <a:tc>
                  <a:txBody>
                    <a:bodyPr/>
                    <a:lstStyle/>
                    <a:p>
                      <a:pPr algn="just">
                        <a:lnSpc>
                          <a:spcPct val="107000"/>
                        </a:lnSpc>
                        <a:spcAft>
                          <a:spcPts val="400"/>
                        </a:spcAft>
                      </a:pPr>
                      <a:r>
                        <a:rPr lang="lv-LV" sz="1300" b="1">
                          <a:effectLst/>
                        </a:rPr>
                        <a:t>Regulāri apkopot informāciju par personu skaitu, kuras sabiedrisko transportu izmanto ar valsts noteiktajiem braukšanas maksas atvieglojumiem</a:t>
                      </a:r>
                      <a:endParaRPr lang="lv-LV" sz="1300" b="1">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408276985"/>
                  </a:ext>
                </a:extLst>
              </a:tr>
              <a:tr h="413018">
                <a:tc>
                  <a:txBody>
                    <a:bodyPr/>
                    <a:lstStyle/>
                    <a:p>
                      <a:pPr algn="just">
                        <a:lnSpc>
                          <a:spcPct val="107000"/>
                        </a:lnSpc>
                        <a:spcAft>
                          <a:spcPts val="400"/>
                        </a:spcAft>
                      </a:pPr>
                      <a:r>
                        <a:rPr lang="lv-LV" sz="1300" b="1" dirty="0">
                          <a:effectLst/>
                        </a:rPr>
                        <a:t>Organizēt regulārus kontroles braucienus, lai pārliecinātos par </a:t>
                      </a:r>
                      <a:r>
                        <a:rPr lang="lv-LV" sz="1300" b="1" dirty="0" err="1">
                          <a:effectLst/>
                        </a:rPr>
                        <a:t>piekļūstamības</a:t>
                      </a:r>
                      <a:r>
                        <a:rPr lang="lv-LV" sz="1300" b="1" dirty="0">
                          <a:effectLst/>
                        </a:rPr>
                        <a:t> kvalitātes nodrošināšanu, nepieciešamības gadījumā lūdzot tās novērst saprātīgā termiņā</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r>
                        <a:rPr lang="en-US" sz="1300" b="1" dirty="0">
                          <a:effectLst/>
                        </a:rPr>
                        <a:t>/x</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51587099"/>
                  </a:ext>
                </a:extLst>
              </a:tr>
              <a:tr h="413018">
                <a:tc>
                  <a:txBody>
                    <a:bodyPr/>
                    <a:lstStyle/>
                    <a:p>
                      <a:pPr algn="just">
                        <a:lnSpc>
                          <a:spcPct val="107000"/>
                        </a:lnSpc>
                        <a:spcAft>
                          <a:spcPts val="400"/>
                        </a:spcAft>
                      </a:pPr>
                      <a:r>
                        <a:rPr lang="lv-LV" sz="1300" b="1" dirty="0">
                          <a:effectLst/>
                        </a:rPr>
                        <a:t>Nodrošināt, ka pārvadātājs nodrošina autobusu vadītāju, apkalpojošā personāla izglītošanu par personu ar invaliditāti apkalpošanas vajadzībām</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r>
                        <a:rPr lang="en-US" sz="1300" b="1" dirty="0">
                          <a:effectLst/>
                        </a:rPr>
                        <a:t>/x</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1239708545"/>
                  </a:ext>
                </a:extLst>
              </a:tr>
              <a:tr h="832894">
                <a:tc>
                  <a:txBody>
                    <a:bodyPr/>
                    <a:lstStyle/>
                    <a:p>
                      <a:pPr algn="just">
                        <a:lnSpc>
                          <a:spcPct val="107000"/>
                        </a:lnSpc>
                        <a:spcAft>
                          <a:spcPts val="400"/>
                        </a:spcAft>
                      </a:pPr>
                      <a:r>
                        <a:rPr lang="lv-LV" sz="1300" b="1">
                          <a:effectLst/>
                        </a:rPr>
                        <a:t>Izveidot un uzturēt sabiedriskā transporta biļešu tirdzniecības sistēmu, kurai pieslēgtie biļešu tirdzniecības pakalpojuma sniedzēji nodrošinās personām ar I vai II invaliditātes grupu, personām līdz 18 gadu vecumam ar invaliditāti iespēju iegādāties biļetes elektroniski uz visiem reģionālās nozīmes autobusu un vilcienu maršrutiem bez papildu apkalpošanas maksas</a:t>
                      </a:r>
                      <a:endParaRPr lang="lv-LV" sz="1300" b="1">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3021814167"/>
                  </a:ext>
                </a:extLst>
              </a:tr>
              <a:tr h="421873">
                <a:tc>
                  <a:txBody>
                    <a:bodyPr/>
                    <a:lstStyle/>
                    <a:p>
                      <a:pPr algn="just">
                        <a:lnSpc>
                          <a:spcPct val="107000"/>
                        </a:lnSpc>
                        <a:spcAft>
                          <a:spcPts val="400"/>
                        </a:spcAft>
                      </a:pPr>
                      <a:r>
                        <a:rPr lang="lv-LV" sz="1300" b="1" dirty="0">
                          <a:effectLst/>
                        </a:rPr>
                        <a:t>Atbilstošas infrastruktūras izbūves un esošās pielāgošanas veicināšana, lai nodrošinātu </a:t>
                      </a:r>
                      <a:r>
                        <a:rPr lang="lv-LV" sz="1300" b="1" dirty="0" err="1">
                          <a:effectLst/>
                        </a:rPr>
                        <a:t>piekļūstamību</a:t>
                      </a:r>
                      <a:r>
                        <a:rPr lang="lv-LV" sz="1300" b="1" dirty="0">
                          <a:effectLst/>
                        </a:rPr>
                        <a:t> reģionālās nozīmes sabiedriskajam transportam</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3978104008"/>
                  </a:ext>
                </a:extLst>
              </a:tr>
              <a:tr h="404163">
                <a:tc>
                  <a:txBody>
                    <a:bodyPr/>
                    <a:lstStyle/>
                    <a:p>
                      <a:pPr algn="just">
                        <a:lnSpc>
                          <a:spcPct val="107000"/>
                        </a:lnSpc>
                        <a:spcAft>
                          <a:spcPts val="400"/>
                        </a:spcAft>
                      </a:pPr>
                      <a:r>
                        <a:rPr lang="lv-LV" sz="1300" b="1">
                          <a:effectLst/>
                        </a:rPr>
                        <a:t>Kvalitatīvāks, modernāks transportlīdzekļu aprīkojums, t.sk. jaunākas un modernākas vizuālās un audiālās apziņošanas sistēmas</a:t>
                      </a:r>
                      <a:endParaRPr lang="lv-LV" sz="1300" b="1">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r>
                        <a:rPr lang="en-US" sz="1300" b="1" dirty="0">
                          <a:effectLst/>
                        </a:rPr>
                        <a:t>/x</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3814999372"/>
                  </a:ext>
                </a:extLst>
              </a:tr>
              <a:tr h="273060">
                <a:tc>
                  <a:txBody>
                    <a:bodyPr/>
                    <a:lstStyle/>
                    <a:p>
                      <a:pPr algn="just">
                        <a:lnSpc>
                          <a:spcPct val="107000"/>
                        </a:lnSpc>
                        <a:spcAft>
                          <a:spcPts val="400"/>
                        </a:spcAft>
                      </a:pPr>
                      <a:r>
                        <a:rPr lang="lv-LV" sz="1300" b="1">
                          <a:effectLst/>
                        </a:rPr>
                        <a:t>Dažādu IT sistēmu attīstība, lai veicinātu iedzīvotāju mobilitāti (t.sk. maršruta plānotāja pilnveide)</a:t>
                      </a:r>
                      <a:endParaRPr lang="lv-LV" sz="1300" b="1">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x</a:t>
                      </a:r>
                      <a:r>
                        <a:rPr lang="en-US" sz="1300" b="1" dirty="0">
                          <a:effectLst/>
                        </a:rPr>
                        <a:t>/</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tc>
                  <a:txBody>
                    <a:bodyPr/>
                    <a:lstStyle/>
                    <a:p>
                      <a:pPr algn="ctr">
                        <a:lnSpc>
                          <a:spcPct val="107000"/>
                        </a:lnSpc>
                        <a:spcAft>
                          <a:spcPts val="400"/>
                        </a:spcAft>
                      </a:pPr>
                      <a:r>
                        <a:rPr lang="lv-LV" sz="1300" b="1" dirty="0">
                          <a:effectLst/>
                        </a:rPr>
                        <a:t> </a:t>
                      </a:r>
                      <a:endParaRPr lang="lv-LV"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246" marR="45246" marT="0" marB="0" anchor="ctr"/>
                </a:tc>
                <a:extLst>
                  <a:ext uri="{0D108BD9-81ED-4DB2-BD59-A6C34878D82A}">
                    <a16:rowId xmlns:a16="http://schemas.microsoft.com/office/drawing/2014/main" val="4110602485"/>
                  </a:ext>
                </a:extLst>
              </a:tr>
            </a:tbl>
          </a:graphicData>
        </a:graphic>
      </p:graphicFrame>
      <p:sp>
        <p:nvSpPr>
          <p:cNvPr id="6" name="Slide Number Placeholder 5">
            <a:extLst>
              <a:ext uri="{FF2B5EF4-FFF2-40B4-BE49-F238E27FC236}">
                <a16:creationId xmlns:a16="http://schemas.microsoft.com/office/drawing/2014/main" id="{5998E0E7-D4CC-4AB0-9C0D-3F93E7888436}"/>
              </a:ext>
            </a:extLst>
          </p:cNvPr>
          <p:cNvSpPr>
            <a:spLocks noGrp="1"/>
          </p:cNvSpPr>
          <p:nvPr>
            <p:ph type="sldNum" sz="quarter" idx="13"/>
          </p:nvPr>
        </p:nvSpPr>
        <p:spPr/>
        <p:txBody>
          <a:bodyPr/>
          <a:lstStyle/>
          <a:p>
            <a:pPr>
              <a:defRPr/>
            </a:pPr>
            <a:fld id="{E8002C7C-908B-4846-A6B5-5EC180998F98}" type="slidenum">
              <a:rPr lang="en-US" altLang="lv-LV" smtClean="0"/>
              <a:pPr>
                <a:defRPr/>
              </a:pPr>
              <a:t>8</a:t>
            </a:fld>
            <a:endParaRPr lang="en-US" altLang="lv-LV"/>
          </a:p>
        </p:txBody>
      </p:sp>
    </p:spTree>
    <p:extLst>
      <p:ext uri="{BB962C8B-B14F-4D97-AF65-F5344CB8AC3E}">
        <p14:creationId xmlns:p14="http://schemas.microsoft.com/office/powerpoint/2010/main" val="2041253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C4102-C6D0-4C53-A3EE-1C58C1ABCEBB}"/>
              </a:ext>
            </a:extLst>
          </p:cNvPr>
          <p:cNvSpPr>
            <a:spLocks noGrp="1"/>
          </p:cNvSpPr>
          <p:nvPr>
            <p:ph type="title"/>
          </p:nvPr>
        </p:nvSpPr>
        <p:spPr>
          <a:xfrm>
            <a:off x="2582944" y="381000"/>
            <a:ext cx="8999456" cy="1036642"/>
          </a:xfrm>
        </p:spPr>
        <p:txBody>
          <a:bodyPr anchor="ctr">
            <a:normAutofit/>
          </a:bodyPr>
          <a:lstStyle/>
          <a:p>
            <a:pPr algn="ctr"/>
            <a:r>
              <a:rPr lang="lv-LV" dirty="0"/>
              <a:t>Vēlēšanu procesa </a:t>
            </a:r>
            <a:r>
              <a:rPr lang="lv-LV" dirty="0" err="1"/>
              <a:t>piekļūstamība</a:t>
            </a:r>
            <a:br>
              <a:rPr lang="en-US" dirty="0"/>
            </a:br>
            <a:r>
              <a:rPr lang="en-US" dirty="0"/>
              <a:t>CVK – 5 pasākumu </a:t>
            </a:r>
            <a:r>
              <a:rPr lang="en-US" dirty="0" err="1"/>
              <a:t>kopums</a:t>
            </a:r>
            <a:endParaRPr lang="lv-LV" dirty="0"/>
          </a:p>
        </p:txBody>
      </p:sp>
      <p:graphicFrame>
        <p:nvGraphicFramePr>
          <p:cNvPr id="7" name="Content Placeholder 6">
            <a:extLst>
              <a:ext uri="{FF2B5EF4-FFF2-40B4-BE49-F238E27FC236}">
                <a16:creationId xmlns:a16="http://schemas.microsoft.com/office/drawing/2014/main" id="{D72D0A2B-5DF7-4810-8604-A145A212249B}"/>
              </a:ext>
            </a:extLst>
          </p:cNvPr>
          <p:cNvGraphicFramePr>
            <a:graphicFrameLocks noGrp="1"/>
          </p:cNvGraphicFramePr>
          <p:nvPr>
            <p:ph idx="1"/>
            <p:extLst>
              <p:ext uri="{D42A27DB-BD31-4B8C-83A1-F6EECF244321}">
                <p14:modId xmlns:p14="http://schemas.microsoft.com/office/powerpoint/2010/main" val="794944960"/>
              </p:ext>
            </p:extLst>
          </p:nvPr>
        </p:nvGraphicFramePr>
        <p:xfrm>
          <a:off x="565608" y="1791094"/>
          <a:ext cx="11016792" cy="4317474"/>
        </p:xfrm>
        <a:graphic>
          <a:graphicData uri="http://schemas.openxmlformats.org/drawingml/2006/table">
            <a:tbl>
              <a:tblPr firstRow="1" firstCol="1" bandRow="1">
                <a:tableStyleId>{5940675A-B579-460E-94D1-54222C63F5DA}</a:tableStyleId>
              </a:tblPr>
              <a:tblGrid>
                <a:gridCol w="8693963">
                  <a:extLst>
                    <a:ext uri="{9D8B030D-6E8A-4147-A177-3AD203B41FA5}">
                      <a16:colId xmlns:a16="http://schemas.microsoft.com/office/drawing/2014/main" val="3946946321"/>
                    </a:ext>
                  </a:extLst>
                </a:gridCol>
                <a:gridCol w="1267464">
                  <a:extLst>
                    <a:ext uri="{9D8B030D-6E8A-4147-A177-3AD203B41FA5}">
                      <a16:colId xmlns:a16="http://schemas.microsoft.com/office/drawing/2014/main" val="2390750586"/>
                    </a:ext>
                  </a:extLst>
                </a:gridCol>
                <a:gridCol w="1055365">
                  <a:extLst>
                    <a:ext uri="{9D8B030D-6E8A-4147-A177-3AD203B41FA5}">
                      <a16:colId xmlns:a16="http://schemas.microsoft.com/office/drawing/2014/main" val="3924048758"/>
                    </a:ext>
                  </a:extLst>
                </a:gridCol>
              </a:tblGrid>
              <a:tr h="802877">
                <a:tc>
                  <a:txBody>
                    <a:bodyPr/>
                    <a:lstStyle/>
                    <a:p>
                      <a:pPr algn="ctr">
                        <a:lnSpc>
                          <a:spcPct val="107000"/>
                        </a:lnSpc>
                        <a:spcAft>
                          <a:spcPts val="400"/>
                        </a:spcAft>
                      </a:pPr>
                      <a:r>
                        <a:rPr lang="lv-LV" sz="1600" b="1" dirty="0">
                          <a:effectLst/>
                        </a:rPr>
                        <a:t>Pasākuma nosaukums</a:t>
                      </a:r>
                      <a:endParaRPr lang="lv-LV"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en-US" sz="1200" b="1" dirty="0">
                          <a:effectLst/>
                        </a:rPr>
                        <a:t>Procesā/ </a:t>
                      </a:r>
                      <a:r>
                        <a:rPr lang="lv-LV" sz="1200" b="1" dirty="0">
                          <a:effectLst/>
                        </a:rPr>
                        <a:t>Izpildīts</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lv-LV" sz="1200" b="1">
                          <a:effectLst/>
                        </a:rPr>
                        <a:t>Nav izpildīts</a:t>
                      </a:r>
                      <a:endParaRPr lang="lv-LV" sz="1200" b="1">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extLst>
                  <a:ext uri="{0D108BD9-81ED-4DB2-BD59-A6C34878D82A}">
                    <a16:rowId xmlns:a16="http://schemas.microsoft.com/office/drawing/2014/main" val="818505133"/>
                  </a:ext>
                </a:extLst>
              </a:tr>
              <a:tr h="829306">
                <a:tc>
                  <a:txBody>
                    <a:bodyPr/>
                    <a:lstStyle/>
                    <a:p>
                      <a:pPr algn="just">
                        <a:lnSpc>
                          <a:spcPct val="107000"/>
                        </a:lnSpc>
                        <a:spcAft>
                          <a:spcPts val="400"/>
                        </a:spcAft>
                      </a:pPr>
                      <a:r>
                        <a:rPr lang="lv-LV" sz="1400" b="1" dirty="0">
                          <a:effectLst/>
                        </a:rPr>
                        <a:t>Īstenot mērķa grupas aptauju vai padziļinātās intervijas par nepieciešamajiem pasākumiem vēlēšanu procesa </a:t>
                      </a:r>
                      <a:r>
                        <a:rPr lang="lv-LV" sz="1400" b="1" dirty="0" err="1">
                          <a:effectLst/>
                        </a:rPr>
                        <a:t>piekļūstamības</a:t>
                      </a:r>
                      <a:r>
                        <a:rPr lang="lv-LV" sz="1400" b="1" dirty="0">
                          <a:effectLst/>
                        </a:rPr>
                        <a:t> veicināšanai, kā arī sadarbībā ar NVO pārstāvjiem identificēt trūkumus vēlēšanu procesa </a:t>
                      </a:r>
                      <a:r>
                        <a:rPr lang="lv-LV" sz="1400" b="1" dirty="0" err="1">
                          <a:effectLst/>
                        </a:rPr>
                        <a:t>piekļūstamības</a:t>
                      </a:r>
                      <a:r>
                        <a:rPr lang="lv-LV" sz="1400" b="1" dirty="0">
                          <a:effectLst/>
                        </a:rPr>
                        <a:t> nodrošināšanai</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extLst>
                  <a:ext uri="{0D108BD9-81ED-4DB2-BD59-A6C34878D82A}">
                    <a16:rowId xmlns:a16="http://schemas.microsoft.com/office/drawing/2014/main" val="1781412343"/>
                  </a:ext>
                </a:extLst>
              </a:tr>
              <a:tr h="530807">
                <a:tc>
                  <a:txBody>
                    <a:bodyPr/>
                    <a:lstStyle/>
                    <a:p>
                      <a:pPr algn="just">
                        <a:lnSpc>
                          <a:spcPct val="107000"/>
                        </a:lnSpc>
                        <a:spcAft>
                          <a:spcPts val="400"/>
                        </a:spcAft>
                      </a:pPr>
                      <a:r>
                        <a:rPr lang="lv-LV" sz="1400" b="1" dirty="0">
                          <a:effectLst/>
                        </a:rPr>
                        <a:t>Normatīvajos aktos nostiprināt prasības vēlēšanu procesa </a:t>
                      </a:r>
                      <a:r>
                        <a:rPr lang="lv-LV" sz="1400" b="1" dirty="0" err="1">
                          <a:effectLst/>
                        </a:rPr>
                        <a:t>piekļūstamības</a:t>
                      </a:r>
                      <a:r>
                        <a:rPr lang="lv-LV" sz="1400" b="1" dirty="0">
                          <a:effectLst/>
                        </a:rPr>
                        <a:t> nodrošināšanai</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en-US"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extLst>
                  <a:ext uri="{0D108BD9-81ED-4DB2-BD59-A6C34878D82A}">
                    <a16:rowId xmlns:a16="http://schemas.microsoft.com/office/drawing/2014/main" val="3080160031"/>
                  </a:ext>
                </a:extLst>
              </a:tr>
              <a:tr h="548733">
                <a:tc>
                  <a:txBody>
                    <a:bodyPr/>
                    <a:lstStyle/>
                    <a:p>
                      <a:pPr algn="just">
                        <a:lnSpc>
                          <a:spcPct val="107000"/>
                        </a:lnSpc>
                        <a:spcAft>
                          <a:spcPts val="400"/>
                        </a:spcAft>
                      </a:pPr>
                      <a:r>
                        <a:rPr lang="lv-LV" sz="1400" b="1" dirty="0">
                          <a:effectLst/>
                        </a:rPr>
                        <a:t>Projekta izstrāde materiāltehniskā nodrošinājuma pilnveidošanai vēlēšanu iecirkņos personām ar funkcionāliem traucējumiem</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en-US" sz="1400" b="1" dirty="0">
                          <a:effectLst/>
                        </a:rPr>
                        <a:t>/</a:t>
                      </a:r>
                      <a:r>
                        <a:rPr lang="lv-LV"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extLst>
                  <a:ext uri="{0D108BD9-81ED-4DB2-BD59-A6C34878D82A}">
                    <a16:rowId xmlns:a16="http://schemas.microsoft.com/office/drawing/2014/main" val="1558260762"/>
                  </a:ext>
                </a:extLst>
              </a:tr>
              <a:tr h="530807">
                <a:tc>
                  <a:txBody>
                    <a:bodyPr/>
                    <a:lstStyle/>
                    <a:p>
                      <a:pPr algn="just">
                        <a:lnSpc>
                          <a:spcPct val="107000"/>
                        </a:lnSpc>
                        <a:spcAft>
                          <a:spcPts val="400"/>
                        </a:spcAft>
                      </a:pPr>
                      <a:r>
                        <a:rPr lang="lv-LV" sz="1400" b="1" dirty="0">
                          <a:effectLst/>
                        </a:rPr>
                        <a:t>Veikt vēlēšanu iecirkņu </a:t>
                      </a:r>
                      <a:r>
                        <a:rPr lang="lv-LV" sz="1400" b="1" dirty="0" err="1">
                          <a:effectLst/>
                        </a:rPr>
                        <a:t>piekļūstamības</a:t>
                      </a:r>
                      <a:r>
                        <a:rPr lang="lv-LV" sz="1400" b="1" dirty="0">
                          <a:effectLst/>
                        </a:rPr>
                        <a:t> novērtēšanu, izmantojot vienotu metodoloģiju</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en-US" sz="1400" b="1" dirty="0">
                          <a:effectLst/>
                        </a:rPr>
                        <a:t>/</a:t>
                      </a:r>
                      <a:r>
                        <a:rPr lang="lv-LV"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extLst>
                  <a:ext uri="{0D108BD9-81ED-4DB2-BD59-A6C34878D82A}">
                    <a16:rowId xmlns:a16="http://schemas.microsoft.com/office/drawing/2014/main" val="1585129356"/>
                  </a:ext>
                </a:extLst>
              </a:tr>
              <a:tr h="1074944">
                <a:tc>
                  <a:txBody>
                    <a:bodyPr/>
                    <a:lstStyle/>
                    <a:p>
                      <a:pPr algn="just">
                        <a:lnSpc>
                          <a:spcPct val="107000"/>
                        </a:lnSpc>
                        <a:spcAft>
                          <a:spcPts val="400"/>
                        </a:spcAft>
                      </a:pPr>
                      <a:r>
                        <a:rPr lang="lv-LV" sz="1400" b="1">
                          <a:effectLst/>
                        </a:rPr>
                        <a:t>Vēlēšanu iecirkņu piekļūstamības nodrošināšana vēlētājiem ar funkcionālajiem traucējumiem, t.sk. vēlēšanu iecirkņu nodrošināšana ar nepieciešamo papildu aprīkojumu, lai nodrošinātu vēlēšanu procesa piekļūstamību personām ar funkcionāliem traucējumiem</a:t>
                      </a:r>
                      <a:endParaRPr lang="lv-LV" sz="1400" b="1">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en-US" sz="1400" b="1" dirty="0">
                          <a:effectLst/>
                        </a:rPr>
                        <a:t>/</a:t>
                      </a:r>
                      <a:r>
                        <a:rPr lang="lv-LV" sz="1400" b="1" dirty="0">
                          <a:effectLst/>
                        </a:rPr>
                        <a:t>x</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tc>
                  <a:txBody>
                    <a:bodyPr/>
                    <a:lstStyle/>
                    <a:p>
                      <a:pPr algn="ctr">
                        <a:lnSpc>
                          <a:spcPct val="107000"/>
                        </a:lnSpc>
                        <a:spcAft>
                          <a:spcPts val="400"/>
                        </a:spcAft>
                      </a:pPr>
                      <a:r>
                        <a:rPr lang="lv-LV" sz="1400" b="1" dirty="0">
                          <a:effectLst/>
                        </a:rPr>
                        <a:t> </a:t>
                      </a:r>
                      <a:endParaRPr lang="lv-LV"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56" marR="60956" marT="0" marB="0" anchor="ctr"/>
                </a:tc>
                <a:extLst>
                  <a:ext uri="{0D108BD9-81ED-4DB2-BD59-A6C34878D82A}">
                    <a16:rowId xmlns:a16="http://schemas.microsoft.com/office/drawing/2014/main" val="617258165"/>
                  </a:ext>
                </a:extLst>
              </a:tr>
            </a:tbl>
          </a:graphicData>
        </a:graphic>
      </p:graphicFrame>
      <p:sp>
        <p:nvSpPr>
          <p:cNvPr id="6" name="Slide Number Placeholder 5">
            <a:extLst>
              <a:ext uri="{FF2B5EF4-FFF2-40B4-BE49-F238E27FC236}">
                <a16:creationId xmlns:a16="http://schemas.microsoft.com/office/drawing/2014/main" id="{2E1E1123-E7BC-473C-B0A4-3D02ED019A7B}"/>
              </a:ext>
            </a:extLst>
          </p:cNvPr>
          <p:cNvSpPr>
            <a:spLocks noGrp="1"/>
          </p:cNvSpPr>
          <p:nvPr>
            <p:ph type="sldNum" sz="quarter" idx="13"/>
          </p:nvPr>
        </p:nvSpPr>
        <p:spPr/>
        <p:txBody>
          <a:bodyPr/>
          <a:lstStyle/>
          <a:p>
            <a:pPr>
              <a:defRPr/>
            </a:pPr>
            <a:fld id="{E8002C7C-908B-4846-A6B5-5EC180998F98}" type="slidenum">
              <a:rPr lang="en-US" altLang="lv-LV" smtClean="0"/>
              <a:pPr>
                <a:defRPr/>
              </a:pPr>
              <a:t>9</a:t>
            </a:fld>
            <a:endParaRPr lang="en-US" altLang="lv-LV"/>
          </a:p>
        </p:txBody>
      </p:sp>
    </p:spTree>
    <p:extLst>
      <p:ext uri="{BB962C8B-B14F-4D97-AF65-F5344CB8AC3E}">
        <p14:creationId xmlns:p14="http://schemas.microsoft.com/office/powerpoint/2010/main" val="1971428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ead1021-c0f9-4a1b-84a2-5b25ae83697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45AD402587C914E92A1BDE63AA28EFE" ma:contentTypeVersion="15" ma:contentTypeDescription="Create a new document." ma:contentTypeScope="" ma:versionID="dd7446e7af5d7512234161825a615bee">
  <xsd:schema xmlns:xsd="http://www.w3.org/2001/XMLSchema" xmlns:xs="http://www.w3.org/2001/XMLSchema" xmlns:p="http://schemas.microsoft.com/office/2006/metadata/properties" xmlns:ns3="9ead1021-c0f9-4a1b-84a2-5b25ae836979" xmlns:ns4="824e1f06-b23b-4fdc-b7c8-d94556328704" targetNamespace="http://schemas.microsoft.com/office/2006/metadata/properties" ma:root="true" ma:fieldsID="cfa573e31ee18cce5a477f6c89abe494" ns3:_="" ns4:_="">
    <xsd:import namespace="9ead1021-c0f9-4a1b-84a2-5b25ae836979"/>
    <xsd:import namespace="824e1f06-b23b-4fdc-b7c8-d94556328704"/>
    <xsd:element name="properties">
      <xsd:complexType>
        <xsd:sequence>
          <xsd:element name="documentManagement">
            <xsd:complexType>
              <xsd:all>
                <xsd:element ref="ns3:_activity" minOccurs="0"/>
                <xsd:element ref="ns3:MediaServiceMetadata" minOccurs="0"/>
                <xsd:element ref="ns3:MediaServiceFastMetadata" minOccurs="0"/>
                <xsd:element ref="ns3:MediaServiceObjectDetectorVersions" minOccurs="0"/>
                <xsd:element ref="ns4:SharedWithUsers" minOccurs="0"/>
                <xsd:element ref="ns4:SharedWithDetails" minOccurs="0"/>
                <xsd:element ref="ns4:SharingHintHash"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SearchPropertie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ad1021-c0f9-4a1b-84a2-5b25ae836979"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24e1f06-b23b-4fdc-b7c8-d9455632870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ECA10B-AFA8-44A2-8FB8-FA00FA3284DB}">
  <ds:schemaRefs>
    <ds:schemaRef ds:uri="http://purl.org/dc/dcmitype/"/>
    <ds:schemaRef ds:uri="http://purl.org/dc/terms/"/>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824e1f06-b23b-4fdc-b7c8-d94556328704"/>
    <ds:schemaRef ds:uri="9ead1021-c0f9-4a1b-84a2-5b25ae836979"/>
    <ds:schemaRef ds:uri="http://schemas.microsoft.com/office/2006/metadata/properties"/>
  </ds:schemaRefs>
</ds:datastoreItem>
</file>

<file path=customXml/itemProps2.xml><?xml version="1.0" encoding="utf-8"?>
<ds:datastoreItem xmlns:ds="http://schemas.openxmlformats.org/officeDocument/2006/customXml" ds:itemID="{2E9D5DE7-4DD4-43E6-ABD3-DDC318981C82}">
  <ds:schemaRefs>
    <ds:schemaRef ds:uri="http://schemas.microsoft.com/sharepoint/v3/contenttype/forms"/>
  </ds:schemaRefs>
</ds:datastoreItem>
</file>

<file path=customXml/itemProps3.xml><?xml version="1.0" encoding="utf-8"?>
<ds:datastoreItem xmlns:ds="http://schemas.openxmlformats.org/officeDocument/2006/customXml" ds:itemID="{FD5ACC97-84FF-4C27-93F9-78B86BBD28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ad1021-c0f9-4a1b-84a2-5b25ae836979"/>
    <ds:schemaRef ds:uri="824e1f06-b23b-4fdc-b7c8-d945563287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20497</TotalTime>
  <Words>1732</Words>
  <Application>Microsoft Office PowerPoint</Application>
  <PresentationFormat>Widescreen</PresentationFormat>
  <Paragraphs>252</Paragraphs>
  <Slides>13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MS PGothic</vt:lpstr>
      <vt:lpstr>Arial</vt:lpstr>
      <vt:lpstr>Calibri</vt:lpstr>
      <vt:lpstr>Calibri Light</vt:lpstr>
      <vt:lpstr>Leelawadee UI Semilight</vt:lpstr>
      <vt:lpstr>Times New Roman</vt:lpstr>
      <vt:lpstr>Verdana</vt:lpstr>
      <vt:lpstr>Office Theme</vt:lpstr>
      <vt:lpstr>Informācija par darba grupu personu ar funkcionāliem traucējumiem vides, pakalpojumu un informācijas piekļūstamības veicināšanai</vt:lpstr>
      <vt:lpstr>DG ietvaros īstenotie pasākumi</vt:lpstr>
      <vt:lpstr>Pasākumu apkopojums</vt:lpstr>
      <vt:lpstr>Sociālo pakalpojumu piekļūstamība LM – 14 pasākumu kopums</vt:lpstr>
      <vt:lpstr>Veselības aprūpes pakalpojumu piekļūsamība VM – 6 pasākumu kopums</vt:lpstr>
      <vt:lpstr>Fiziskās vides piekļūstamība LM, KM, EM, VARAM – 6 pasākumu kopums</vt:lpstr>
      <vt:lpstr>Izglītības piekļūstamības veicināšana IZM – 11 pasākumu kopums</vt:lpstr>
      <vt:lpstr>Sabiedriskā transporta piekļūstamība SM – 8 pasākumu kopums</vt:lpstr>
      <vt:lpstr>Vēlēšanu procesa piekļūstamība CVK – 5 pasākumu kopums</vt:lpstr>
      <vt:lpstr>Informatīvās telpas piekļūstamība VARAM – 3 pasākumu kopums</vt:lpstr>
      <vt:lpstr>Kultūras piekļūstamība KM – 7 pasākumu kopums</vt:lpstr>
      <vt:lpstr>Turpmākais darbs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Secinājumi par padotības iestāžu pirmo novērtēšanas posmu</dc:title>
  <dc:creator>Aija Grīnberga</dc:creator>
  <cp:lastModifiedBy>Zanda Beinare</cp:lastModifiedBy>
  <cp:revision>1341</cp:revision>
  <cp:lastPrinted>2019-10-22T14:51:44Z</cp:lastPrinted>
  <dcterms:created xsi:type="dcterms:W3CDTF">2016-01-19T11:45:43Z</dcterms:created>
  <dcterms:modified xsi:type="dcterms:W3CDTF">2025-05-27T11:43:36Z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0x010100045AD402587C914E92A1BDE63AA28EFE</vt:lpwstr>
  </property>
</Properties>
</file>