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76" r:id="rId13"/>
    <p:sldId id="267" r:id="rId14"/>
    <p:sldId id="268" r:id="rId15"/>
    <p:sldId id="269" r:id="rId16"/>
    <p:sldId id="270" r:id="rId17"/>
    <p:sldId id="271" r:id="rId18"/>
    <p:sldId id="272" r:id="rId19"/>
  </p:sldIdLst>
  <p:sldSz cx="18288000" cy="10287000"/>
  <p:notesSz cx="6742113" cy="9872663"/>
  <p:embeddedFontLst>
    <p:embeddedFont>
      <p:font typeface="Calibri" panose="020F0502020204030204" pitchFamily="34" charset="0"/>
      <p:regular r:id="rId21"/>
      <p:bold r:id="rId22"/>
      <p:italic r:id="rId23"/>
      <p:boldItalic r:id="rId24"/>
    </p:embeddedFont>
    <p:embeddedFont>
      <p:font typeface="Cormorant Garamond Bold Italics" panose="020B0604020202020204" charset="-70"/>
      <p:regular r:id="rId25"/>
    </p:embeddedFont>
    <p:embeddedFont>
      <p:font typeface="Quicksand" panose="020B0604020202020204" charset="-70"/>
      <p:regular r:id="rId26"/>
    </p:embeddedFont>
    <p:embeddedFont>
      <p:font typeface="Quicksand Bold" panose="020B0604020202020204" charset="-70"/>
      <p:regular r:id="rId27"/>
    </p:embeddedFont>
    <p:embeddedFont>
      <p:font typeface="Trebuchet MS" panose="020B0603020202020204" pitchFamily="34" charset="0"/>
      <p:regular r:id="rId28"/>
      <p:bold r:id="rId29"/>
      <p:italic r:id="rId30"/>
      <p:boldItalic r:id="rId31"/>
    </p:embeddedFont>
    <p:embeddedFont>
      <p:font typeface="Verdana" panose="020B060403050404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10" y="25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ableStyles" Target="tableStyles.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9525" y="0"/>
            <a:ext cx="2921000" cy="495300"/>
          </a:xfrm>
          <a:prstGeom prst="rect">
            <a:avLst/>
          </a:prstGeom>
        </p:spPr>
        <p:txBody>
          <a:bodyPr vert="horz" lIns="91440" tIns="45720" rIns="91440" bIns="45720" rtlCol="0"/>
          <a:lstStyle>
            <a:lvl1pPr algn="r">
              <a:defRPr sz="1200"/>
            </a:lvl1pPr>
          </a:lstStyle>
          <a:p>
            <a:fld id="{F84C6E62-DD6D-4AED-A0E5-49089D1408C5}" type="datetimeFigureOut">
              <a:rPr lang="en-US" smtClean="0"/>
              <a:t>6/30/2025</a:t>
            </a:fld>
            <a:endParaRPr lang="en-US"/>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4688" y="4751388"/>
            <a:ext cx="5392737" cy="38877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63"/>
            <a:ext cx="2921000"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9525" y="9377363"/>
            <a:ext cx="2921000" cy="495300"/>
          </a:xfrm>
          <a:prstGeom prst="rect">
            <a:avLst/>
          </a:prstGeom>
        </p:spPr>
        <p:txBody>
          <a:bodyPr vert="horz" lIns="91440" tIns="45720" rIns="91440" bIns="45720" rtlCol="0" anchor="b"/>
          <a:lstStyle>
            <a:lvl1pPr algn="r">
              <a:defRPr sz="1200"/>
            </a:lvl1pPr>
          </a:lstStyle>
          <a:p>
            <a:fld id="{DEE9A851-25AC-4E89-9EBF-CA8D9AF2F63D}" type="slidenum">
              <a:rPr lang="en-US" smtClean="0"/>
              <a:t>‹#›</a:t>
            </a:fld>
            <a:endParaRPr lang="en-US"/>
          </a:p>
        </p:txBody>
      </p:sp>
    </p:spTree>
    <p:extLst>
      <p:ext uri="{BB962C8B-B14F-4D97-AF65-F5344CB8AC3E}">
        <p14:creationId xmlns:p14="http://schemas.microsoft.com/office/powerpoint/2010/main" val="773852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25" name="Google Shape;62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5196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p:cSld name="text">
    <p:spTree>
      <p:nvGrpSpPr>
        <p:cNvPr id="1" name="Shape 19"/>
        <p:cNvGrpSpPr/>
        <p:nvPr/>
      </p:nvGrpSpPr>
      <p:grpSpPr>
        <a:xfrm>
          <a:off x="0" y="0"/>
          <a:ext cx="0" cy="0"/>
          <a:chOff x="0" y="0"/>
          <a:chExt cx="0" cy="0"/>
        </a:xfrm>
      </p:grpSpPr>
      <p:sp>
        <p:nvSpPr>
          <p:cNvPr id="20" name="Google Shape;20;p3"/>
          <p:cNvSpPr/>
          <p:nvPr/>
        </p:nvSpPr>
        <p:spPr>
          <a:xfrm>
            <a:off x="0" y="2"/>
            <a:ext cx="18288000" cy="2487707"/>
          </a:xfrm>
          <a:prstGeom prst="rect">
            <a:avLst/>
          </a:prstGeom>
          <a:solidFill>
            <a:srgbClr val="CBC7D8"/>
          </a:solidFill>
          <a:ln>
            <a:noFill/>
          </a:ln>
        </p:spPr>
        <p:txBody>
          <a:bodyPr spcFirstLastPara="1" wrap="square" lIns="137138" tIns="68550" rIns="137138" bIns="68550" anchor="ctr" anchorCtr="0">
            <a:noAutofit/>
          </a:bodyPr>
          <a:lstStyle/>
          <a:p>
            <a:pPr marL="0" marR="0" lvl="0" indent="0" algn="ctr" rtl="0">
              <a:spcBef>
                <a:spcPts val="0"/>
              </a:spcBef>
              <a:spcAft>
                <a:spcPts val="0"/>
              </a:spcAft>
              <a:buNone/>
            </a:pPr>
            <a:endParaRPr sz="2700" b="0" i="0" u="none" strike="noStrike" cap="none">
              <a:solidFill>
                <a:schemeClr val="lt1"/>
              </a:solidFill>
              <a:latin typeface="Trebuchet MS"/>
              <a:ea typeface="Trebuchet MS"/>
              <a:cs typeface="Trebuchet MS"/>
              <a:sym typeface="Trebuchet MS"/>
            </a:endParaRPr>
          </a:p>
        </p:txBody>
      </p:sp>
      <p:sp>
        <p:nvSpPr>
          <p:cNvPr id="21" name="Google Shape;21;p3"/>
          <p:cNvSpPr txBox="1">
            <a:spLocks noGrp="1"/>
          </p:cNvSpPr>
          <p:nvPr>
            <p:ph type="title"/>
          </p:nvPr>
        </p:nvSpPr>
        <p:spPr>
          <a:xfrm>
            <a:off x="925163" y="386321"/>
            <a:ext cx="8584602" cy="1714223"/>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33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925163" y="3365968"/>
            <a:ext cx="16394651" cy="5899476"/>
          </a:xfrm>
          <a:prstGeom prst="rect">
            <a:avLst/>
          </a:prstGeom>
          <a:noFill/>
          <a:ln>
            <a:noFill/>
          </a:ln>
        </p:spPr>
        <p:txBody>
          <a:bodyPr spcFirstLastPara="1" wrap="square" lIns="0" tIns="45700" rIns="91425" bIns="45700" anchor="t" anchorCtr="0"/>
          <a:lstStyle>
            <a:lvl1pPr marL="685800" lvl="0" indent="-342900" algn="l">
              <a:lnSpc>
                <a:spcPct val="100000"/>
              </a:lnSpc>
              <a:spcBef>
                <a:spcPts val="1500"/>
              </a:spcBef>
              <a:spcAft>
                <a:spcPts val="0"/>
              </a:spcAft>
              <a:buClr>
                <a:srgbClr val="664790"/>
              </a:buClr>
              <a:buSzPts val="2400"/>
              <a:buNone/>
              <a:defRPr>
                <a:solidFill>
                  <a:srgbClr val="664790"/>
                </a:solidFill>
              </a:defRPr>
            </a:lvl1pPr>
            <a:lvl2pPr marL="1371600" lvl="1" indent="-342900" algn="l">
              <a:lnSpc>
                <a:spcPct val="100000"/>
              </a:lnSpc>
              <a:spcBef>
                <a:spcPts val="750"/>
              </a:spcBef>
              <a:spcAft>
                <a:spcPts val="0"/>
              </a:spcAft>
              <a:buClr>
                <a:srgbClr val="664790"/>
              </a:buClr>
              <a:buSzPts val="2000"/>
              <a:buNone/>
              <a:defRPr>
                <a:solidFill>
                  <a:srgbClr val="664790"/>
                </a:solidFill>
              </a:defRPr>
            </a:lvl2pPr>
            <a:lvl3pPr marL="2057400" lvl="2" indent="-342900" algn="l">
              <a:lnSpc>
                <a:spcPct val="100000"/>
              </a:lnSpc>
              <a:spcBef>
                <a:spcPts val="750"/>
              </a:spcBef>
              <a:spcAft>
                <a:spcPts val="0"/>
              </a:spcAft>
              <a:buClr>
                <a:srgbClr val="664790"/>
              </a:buClr>
              <a:buSzPts val="1800"/>
              <a:buNone/>
              <a:defRPr>
                <a:solidFill>
                  <a:srgbClr val="664790"/>
                </a:solidFill>
              </a:defRPr>
            </a:lvl3pPr>
            <a:lvl4pPr marL="2743200" lvl="3" indent="-342900" algn="l">
              <a:lnSpc>
                <a:spcPct val="100000"/>
              </a:lnSpc>
              <a:spcBef>
                <a:spcPts val="750"/>
              </a:spcBef>
              <a:spcAft>
                <a:spcPts val="0"/>
              </a:spcAft>
              <a:buClr>
                <a:srgbClr val="664790"/>
              </a:buClr>
              <a:buSzPts val="1400"/>
              <a:buNone/>
              <a:defRPr>
                <a:solidFill>
                  <a:srgbClr val="664790"/>
                </a:solidFill>
              </a:defRPr>
            </a:lvl4pPr>
            <a:lvl5pPr marL="3429000" lvl="4" indent="-342900" algn="l">
              <a:lnSpc>
                <a:spcPct val="100000"/>
              </a:lnSpc>
              <a:spcBef>
                <a:spcPts val="750"/>
              </a:spcBef>
              <a:spcAft>
                <a:spcPts val="0"/>
              </a:spcAft>
              <a:buClr>
                <a:srgbClr val="664790"/>
              </a:buClr>
              <a:buSzPts val="1200"/>
              <a:buNone/>
              <a:defRPr>
                <a:solidFill>
                  <a:srgbClr val="664790"/>
                </a:solidFill>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23" name="Google Shape;23;p3"/>
          <p:cNvSpPr/>
          <p:nvPr/>
        </p:nvSpPr>
        <p:spPr>
          <a:xfrm>
            <a:off x="925163" y="9849106"/>
            <a:ext cx="586944" cy="437300"/>
          </a:xfrm>
          <a:prstGeom prst="rect">
            <a:avLst/>
          </a:prstGeom>
          <a:solidFill>
            <a:srgbClr val="664790"/>
          </a:solidFill>
          <a:ln>
            <a:noFill/>
          </a:ln>
        </p:spPr>
        <p:txBody>
          <a:bodyPr spcFirstLastPara="1" wrap="square" lIns="137138" tIns="68550" rIns="137138" bIns="68550" anchor="ctr" anchorCtr="0">
            <a:noAutofit/>
          </a:bodyPr>
          <a:lstStyle/>
          <a:p>
            <a:pPr marL="0" marR="0" lvl="0" indent="0" algn="ctr" rtl="0">
              <a:spcBef>
                <a:spcPts val="0"/>
              </a:spcBef>
              <a:spcAft>
                <a:spcPts val="0"/>
              </a:spcAft>
              <a:buNone/>
            </a:pPr>
            <a:endParaRPr sz="2700" b="0" i="0" u="none" strike="noStrike" cap="none">
              <a:solidFill>
                <a:schemeClr val="lt1"/>
              </a:solidFill>
              <a:latin typeface="Trebuchet MS"/>
              <a:ea typeface="Trebuchet MS"/>
              <a:cs typeface="Trebuchet MS"/>
              <a:sym typeface="Trebuchet MS"/>
            </a:endParaRPr>
          </a:p>
        </p:txBody>
      </p:sp>
      <p:sp>
        <p:nvSpPr>
          <p:cNvPr id="24" name="Google Shape;24;p3"/>
          <p:cNvSpPr txBox="1">
            <a:spLocks noGrp="1"/>
          </p:cNvSpPr>
          <p:nvPr>
            <p:ph type="ftr" idx="11"/>
          </p:nvPr>
        </p:nvSpPr>
        <p:spPr>
          <a:xfrm>
            <a:off x="1512107" y="9849104"/>
            <a:ext cx="6172200" cy="437265"/>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1200">
                <a:solidFill>
                  <a:srgbClr val="664790"/>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925163" y="9849106"/>
            <a:ext cx="586944" cy="437270"/>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1200" b="0" i="0" u="none" strike="noStrike" cap="none">
                <a:solidFill>
                  <a:schemeClr val="lt1"/>
                </a:solidFill>
                <a:latin typeface="Verdana"/>
                <a:ea typeface="Verdana"/>
                <a:cs typeface="Verdana"/>
                <a:sym typeface="Verdana"/>
              </a:defRPr>
            </a:lvl1pPr>
            <a:lvl2pPr marL="0" marR="0" lvl="1" indent="0" algn="ctr" rtl="0">
              <a:spcBef>
                <a:spcPts val="0"/>
              </a:spcBef>
              <a:buNone/>
              <a:defRPr sz="1200" b="0" i="0" u="none" strike="noStrike" cap="none">
                <a:solidFill>
                  <a:schemeClr val="lt1"/>
                </a:solidFill>
                <a:latin typeface="Verdana"/>
                <a:ea typeface="Verdana"/>
                <a:cs typeface="Verdana"/>
                <a:sym typeface="Verdana"/>
              </a:defRPr>
            </a:lvl2pPr>
            <a:lvl3pPr marL="0" marR="0" lvl="2" indent="0" algn="ctr" rtl="0">
              <a:spcBef>
                <a:spcPts val="0"/>
              </a:spcBef>
              <a:buNone/>
              <a:defRPr sz="1200" b="0" i="0" u="none" strike="noStrike" cap="none">
                <a:solidFill>
                  <a:schemeClr val="lt1"/>
                </a:solidFill>
                <a:latin typeface="Verdana"/>
                <a:ea typeface="Verdana"/>
                <a:cs typeface="Verdana"/>
                <a:sym typeface="Verdana"/>
              </a:defRPr>
            </a:lvl3pPr>
            <a:lvl4pPr marL="0" marR="0" lvl="3" indent="0" algn="ctr" rtl="0">
              <a:spcBef>
                <a:spcPts val="0"/>
              </a:spcBef>
              <a:buNone/>
              <a:defRPr sz="1200" b="0" i="0" u="none" strike="noStrike" cap="none">
                <a:solidFill>
                  <a:schemeClr val="lt1"/>
                </a:solidFill>
                <a:latin typeface="Verdana"/>
                <a:ea typeface="Verdana"/>
                <a:cs typeface="Verdana"/>
                <a:sym typeface="Verdana"/>
              </a:defRPr>
            </a:lvl4pPr>
            <a:lvl5pPr marL="0" marR="0" lvl="4" indent="0" algn="ctr" rtl="0">
              <a:spcBef>
                <a:spcPts val="0"/>
              </a:spcBef>
              <a:buNone/>
              <a:defRPr sz="1200" b="0" i="0" u="none" strike="noStrike" cap="none">
                <a:solidFill>
                  <a:schemeClr val="lt1"/>
                </a:solidFill>
                <a:latin typeface="Verdana"/>
                <a:ea typeface="Verdana"/>
                <a:cs typeface="Verdana"/>
                <a:sym typeface="Verdana"/>
              </a:defRPr>
            </a:lvl5pPr>
            <a:lvl6pPr marL="0" marR="0" lvl="5" indent="0" algn="ctr" rtl="0">
              <a:spcBef>
                <a:spcPts val="0"/>
              </a:spcBef>
              <a:buNone/>
              <a:defRPr sz="1200" b="0" i="0" u="none" strike="noStrike" cap="none">
                <a:solidFill>
                  <a:schemeClr val="lt1"/>
                </a:solidFill>
                <a:latin typeface="Verdana"/>
                <a:ea typeface="Verdana"/>
                <a:cs typeface="Verdana"/>
                <a:sym typeface="Verdana"/>
              </a:defRPr>
            </a:lvl6pPr>
            <a:lvl7pPr marL="0" marR="0" lvl="6" indent="0" algn="ctr" rtl="0">
              <a:spcBef>
                <a:spcPts val="0"/>
              </a:spcBef>
              <a:buNone/>
              <a:defRPr sz="1200" b="0" i="0" u="none" strike="noStrike" cap="none">
                <a:solidFill>
                  <a:schemeClr val="lt1"/>
                </a:solidFill>
                <a:latin typeface="Verdana"/>
                <a:ea typeface="Verdana"/>
                <a:cs typeface="Verdana"/>
                <a:sym typeface="Verdana"/>
              </a:defRPr>
            </a:lvl7pPr>
            <a:lvl8pPr marL="0" marR="0" lvl="7" indent="0" algn="ctr" rtl="0">
              <a:spcBef>
                <a:spcPts val="0"/>
              </a:spcBef>
              <a:buNone/>
              <a:defRPr sz="1200" b="0" i="0" u="none" strike="noStrike" cap="none">
                <a:solidFill>
                  <a:schemeClr val="lt1"/>
                </a:solidFill>
                <a:latin typeface="Verdana"/>
                <a:ea typeface="Verdana"/>
                <a:cs typeface="Verdana"/>
                <a:sym typeface="Verdana"/>
              </a:defRPr>
            </a:lvl8pPr>
            <a:lvl9pPr marL="0" marR="0" lvl="8" indent="0" algn="ctr" rtl="0">
              <a:spcBef>
                <a:spcPts val="0"/>
              </a:spcBef>
              <a:buNone/>
              <a:defRPr sz="1200" b="0" i="0" u="none" strike="noStrike" cap="none">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Tree>
    <p:extLst>
      <p:ext uri="{BB962C8B-B14F-4D97-AF65-F5344CB8AC3E}">
        <p14:creationId xmlns:p14="http://schemas.microsoft.com/office/powerpoint/2010/main" val="2832059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043764" y="2583117"/>
            <a:ext cx="16229942" cy="2216041"/>
          </a:xfrm>
          <a:prstGeom prst="rect">
            <a:avLst/>
          </a:prstGeom>
        </p:spPr>
        <p:txBody>
          <a:bodyPr lIns="0" tIns="0" rIns="0" bIns="0" rtlCol="0" anchor="t">
            <a:spAutoFit/>
          </a:bodyPr>
          <a:lstStyle/>
          <a:p>
            <a:pPr marL="0" lvl="0" indent="0" algn="ctr">
              <a:lnSpc>
                <a:spcPts val="18031"/>
              </a:lnSpc>
              <a:spcBef>
                <a:spcPct val="0"/>
              </a:spcBef>
            </a:pPr>
            <a:r>
              <a:rPr lang="en-US" sz="12879" b="1" i="1">
                <a:solidFill>
                  <a:srgbClr val="0F4662"/>
                </a:solidFill>
                <a:latin typeface="Cormorant Garamond Bold Italics"/>
                <a:ea typeface="Cormorant Garamond Bold Italics"/>
                <a:cs typeface="Cormorant Garamond Bold Italics"/>
                <a:sym typeface="Cormorant Garamond Bold Italics"/>
              </a:rPr>
              <a:t>Priekšlikumi pasākumiem</a:t>
            </a:r>
          </a:p>
        </p:txBody>
      </p:sp>
      <p:sp>
        <p:nvSpPr>
          <p:cNvPr id="3" name="AutoShape 3"/>
          <p:cNvSpPr/>
          <p:nvPr/>
        </p:nvSpPr>
        <p:spPr>
          <a:xfrm>
            <a:off x="9158735" y="990600"/>
            <a:ext cx="8114971" cy="0"/>
          </a:xfrm>
          <a:prstGeom prst="line">
            <a:avLst/>
          </a:prstGeom>
          <a:ln w="76200" cap="flat">
            <a:solidFill>
              <a:srgbClr val="0F4662"/>
            </a:solidFill>
            <a:prstDash val="solid"/>
            <a:headEnd type="none" w="sm" len="sm"/>
            <a:tailEnd type="none" w="sm" len="sm"/>
          </a:ln>
        </p:spPr>
      </p:sp>
      <p:sp>
        <p:nvSpPr>
          <p:cNvPr id="4" name="AutoShape 4"/>
          <p:cNvSpPr/>
          <p:nvPr/>
        </p:nvSpPr>
        <p:spPr>
          <a:xfrm>
            <a:off x="1043764" y="9296400"/>
            <a:ext cx="8114971" cy="0"/>
          </a:xfrm>
          <a:prstGeom prst="line">
            <a:avLst/>
          </a:prstGeom>
          <a:ln w="76200" cap="flat">
            <a:solidFill>
              <a:srgbClr val="0F4662"/>
            </a:solidFill>
            <a:prstDash val="solid"/>
            <a:headEnd type="none" w="sm" len="sm"/>
            <a:tailEnd type="none" w="sm" len="sm"/>
          </a:ln>
        </p:spPr>
      </p:sp>
      <p:sp>
        <p:nvSpPr>
          <p:cNvPr id="5" name="Freeform 5"/>
          <p:cNvSpPr/>
          <p:nvPr/>
        </p:nvSpPr>
        <p:spPr>
          <a:xfrm>
            <a:off x="9618706" y="9037492"/>
            <a:ext cx="2968854" cy="441617"/>
          </a:xfrm>
          <a:custGeom>
            <a:avLst/>
            <a:gdLst/>
            <a:ahLst/>
            <a:cxnLst/>
            <a:rect l="l" t="t" r="r" b="b"/>
            <a:pathLst>
              <a:path w="2968854" h="441617">
                <a:moveTo>
                  <a:pt x="0" y="0"/>
                </a:moveTo>
                <a:lnTo>
                  <a:pt x="2968854" y="0"/>
                </a:lnTo>
                <a:lnTo>
                  <a:pt x="2968854" y="441616"/>
                </a:lnTo>
                <a:lnTo>
                  <a:pt x="0" y="4416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2737539" y="5908475"/>
            <a:ext cx="12812922" cy="837844"/>
          </a:xfrm>
          <a:prstGeom prst="rect">
            <a:avLst/>
          </a:prstGeom>
        </p:spPr>
        <p:txBody>
          <a:bodyPr lIns="0" tIns="0" rIns="0" bIns="0" rtlCol="0" anchor="t">
            <a:spAutoFit/>
          </a:bodyPr>
          <a:lstStyle/>
          <a:p>
            <a:pPr marL="0" lvl="0" indent="0" algn="ctr">
              <a:lnSpc>
                <a:spcPts val="6844"/>
              </a:lnSpc>
              <a:spcBef>
                <a:spcPct val="0"/>
              </a:spcBef>
            </a:pPr>
            <a:r>
              <a:rPr lang="en-US" sz="4889">
                <a:solidFill>
                  <a:srgbClr val="0F4662"/>
                </a:solidFill>
                <a:latin typeface="Quicksand"/>
                <a:ea typeface="Quicksand"/>
                <a:cs typeface="Quicksand"/>
                <a:sym typeface="Quicksand"/>
              </a:rPr>
              <a:t>Demogrāfisko lietu padome</a:t>
            </a:r>
          </a:p>
        </p:txBody>
      </p:sp>
      <p:sp>
        <p:nvSpPr>
          <p:cNvPr id="7" name="TextBox 7"/>
          <p:cNvSpPr txBox="1"/>
          <p:nvPr/>
        </p:nvSpPr>
        <p:spPr>
          <a:xfrm>
            <a:off x="5649752" y="7032069"/>
            <a:ext cx="6988496" cy="525912"/>
          </a:xfrm>
          <a:prstGeom prst="rect">
            <a:avLst/>
          </a:prstGeom>
        </p:spPr>
        <p:txBody>
          <a:bodyPr lIns="0" tIns="0" rIns="0" bIns="0" rtlCol="0" anchor="t">
            <a:spAutoFit/>
          </a:bodyPr>
          <a:lstStyle/>
          <a:p>
            <a:pPr algn="ctr">
              <a:lnSpc>
                <a:spcPts val="4397"/>
              </a:lnSpc>
              <a:spcBef>
                <a:spcPct val="0"/>
              </a:spcBef>
            </a:pPr>
            <a:r>
              <a:rPr lang="en-US" sz="3141">
                <a:solidFill>
                  <a:srgbClr val="0F4662"/>
                </a:solidFill>
                <a:latin typeface="Quicksand"/>
                <a:ea typeface="Quicksand"/>
                <a:cs typeface="Quicksand"/>
                <a:sym typeface="Quicksand"/>
              </a:rPr>
              <a:t>1.jūlijs, 2025</a:t>
            </a:r>
          </a:p>
        </p:txBody>
      </p:sp>
      <p:sp>
        <p:nvSpPr>
          <p:cNvPr id="8" name="Freeform 8"/>
          <p:cNvSpPr/>
          <p:nvPr/>
        </p:nvSpPr>
        <p:spPr>
          <a:xfrm>
            <a:off x="5646742" y="807892"/>
            <a:ext cx="2968854" cy="441617"/>
          </a:xfrm>
          <a:custGeom>
            <a:avLst/>
            <a:gdLst/>
            <a:ahLst/>
            <a:cxnLst/>
            <a:rect l="l" t="t" r="r" b="b"/>
            <a:pathLst>
              <a:path w="2968854" h="441617">
                <a:moveTo>
                  <a:pt x="0" y="0"/>
                </a:moveTo>
                <a:lnTo>
                  <a:pt x="2968854" y="0"/>
                </a:lnTo>
                <a:lnTo>
                  <a:pt x="2968854" y="441616"/>
                </a:lnTo>
                <a:lnTo>
                  <a:pt x="0" y="4416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15182774" y="15849"/>
            <a:ext cx="3105226" cy="10271151"/>
            <a:chOff x="0" y="0"/>
            <a:chExt cx="817837" cy="2705159"/>
          </a:xfrm>
        </p:grpSpPr>
        <p:sp>
          <p:nvSpPr>
            <p:cNvPr id="3" name="Freeform 3"/>
            <p:cNvSpPr/>
            <p:nvPr/>
          </p:nvSpPr>
          <p:spPr>
            <a:xfrm>
              <a:off x="0" y="0"/>
              <a:ext cx="817837" cy="2705159"/>
            </a:xfrm>
            <a:custGeom>
              <a:avLst/>
              <a:gdLst/>
              <a:ahLst/>
              <a:cxnLst/>
              <a:rect l="l" t="t" r="r" b="b"/>
              <a:pathLst>
                <a:path w="817837" h="2705159">
                  <a:moveTo>
                    <a:pt x="0" y="0"/>
                  </a:moveTo>
                  <a:lnTo>
                    <a:pt x="817837" y="0"/>
                  </a:lnTo>
                  <a:lnTo>
                    <a:pt x="817837" y="2705159"/>
                  </a:lnTo>
                  <a:lnTo>
                    <a:pt x="0" y="2705159"/>
                  </a:lnTo>
                  <a:close/>
                </a:path>
              </a:pathLst>
            </a:custGeom>
            <a:solidFill>
              <a:srgbClr val="7994A0"/>
            </a:solidFill>
          </p:spPr>
        </p:sp>
        <p:sp>
          <p:nvSpPr>
            <p:cNvPr id="4" name="TextBox 4"/>
            <p:cNvSpPr txBox="1"/>
            <p:nvPr/>
          </p:nvSpPr>
          <p:spPr>
            <a:xfrm>
              <a:off x="0" y="-47625"/>
              <a:ext cx="817837" cy="2752784"/>
            </a:xfrm>
            <a:prstGeom prst="rect">
              <a:avLst/>
            </a:prstGeom>
          </p:spPr>
          <p:txBody>
            <a:bodyPr lIns="50800" tIns="50800" rIns="50800" bIns="50800" rtlCol="0" anchor="ctr"/>
            <a:lstStyle/>
            <a:p>
              <a:pPr algn="ctr">
                <a:lnSpc>
                  <a:spcPts val="3693"/>
                </a:lnSpc>
              </a:pPr>
              <a:endParaRPr/>
            </a:p>
          </p:txBody>
        </p:sp>
      </p:grpSp>
      <p:sp>
        <p:nvSpPr>
          <p:cNvPr id="5" name="TextBox 5"/>
          <p:cNvSpPr txBox="1"/>
          <p:nvPr/>
        </p:nvSpPr>
        <p:spPr>
          <a:xfrm>
            <a:off x="548740" y="2056828"/>
            <a:ext cx="14146903" cy="7991475"/>
          </a:xfrm>
          <a:prstGeom prst="rect">
            <a:avLst/>
          </a:prstGeom>
        </p:spPr>
        <p:txBody>
          <a:bodyPr lIns="0" tIns="0" rIns="0" bIns="0" rtlCol="0" anchor="t">
            <a:spAutoFit/>
          </a:bodyPr>
          <a:lstStyle/>
          <a:p>
            <a:pPr algn="l">
              <a:lnSpc>
                <a:spcPts val="3570"/>
              </a:lnSpc>
            </a:pPr>
            <a:r>
              <a:rPr lang="en-US" sz="2100" b="1" u="none" strike="noStrike" dirty="0" err="1">
                <a:solidFill>
                  <a:srgbClr val="0F4662"/>
                </a:solidFill>
                <a:latin typeface="Quicksand Bold"/>
                <a:ea typeface="Quicksand Bold"/>
                <a:cs typeface="Quicksand Bold"/>
                <a:sym typeface="Quicksand Bold"/>
              </a:rPr>
              <a:t>Grūtnieču</a:t>
            </a:r>
            <a:r>
              <a:rPr lang="en-US" sz="2100" b="1" u="none" strike="noStrike" dirty="0">
                <a:solidFill>
                  <a:srgbClr val="0F4662"/>
                </a:solidFill>
                <a:latin typeface="Quicksand Bold"/>
                <a:ea typeface="Quicksand Bold"/>
                <a:cs typeface="Quicksand Bold"/>
                <a:sym typeface="Quicksand Bold"/>
              </a:rPr>
              <a:t>, </a:t>
            </a:r>
            <a:r>
              <a:rPr lang="en-US" sz="2100" b="1" u="none" strike="noStrike" dirty="0" err="1">
                <a:solidFill>
                  <a:srgbClr val="0F4662"/>
                </a:solidFill>
                <a:latin typeface="Quicksand Bold"/>
                <a:ea typeface="Quicksand Bold"/>
                <a:cs typeface="Quicksand Bold"/>
                <a:sym typeface="Quicksand Bold"/>
              </a:rPr>
              <a:t>jaundzimušo</a:t>
            </a:r>
            <a:r>
              <a:rPr lang="en-US" sz="2100" b="1" u="none" strike="noStrike" dirty="0">
                <a:solidFill>
                  <a:srgbClr val="0F4662"/>
                </a:solidFill>
                <a:latin typeface="Quicksand Bold"/>
                <a:ea typeface="Quicksand Bold"/>
                <a:cs typeface="Quicksand Bold"/>
                <a:sym typeface="Quicksand Bold"/>
              </a:rPr>
              <a:t> un </a:t>
            </a:r>
            <a:r>
              <a:rPr lang="en-US" sz="2100" b="1" u="none" strike="noStrike" dirty="0" err="1">
                <a:solidFill>
                  <a:srgbClr val="0F4662"/>
                </a:solidFill>
                <a:latin typeface="Quicksand Bold"/>
                <a:ea typeface="Quicksand Bold"/>
                <a:cs typeface="Quicksand Bold"/>
                <a:sym typeface="Quicksand Bold"/>
              </a:rPr>
              <a:t>bērnu</a:t>
            </a:r>
            <a:r>
              <a:rPr lang="en-US" sz="2100" b="1" u="none" strike="noStrike" dirty="0">
                <a:solidFill>
                  <a:srgbClr val="0F4662"/>
                </a:solidFill>
                <a:latin typeface="Quicksand Bold"/>
                <a:ea typeface="Quicksand Bold"/>
                <a:cs typeface="Quicksand Bold"/>
                <a:sym typeface="Quicksand Bold"/>
              </a:rPr>
              <a:t> </a:t>
            </a:r>
            <a:r>
              <a:rPr lang="en-US" sz="2100" b="1" u="none" strike="noStrike" dirty="0" err="1">
                <a:solidFill>
                  <a:srgbClr val="0F4662"/>
                </a:solidFill>
                <a:latin typeface="Quicksand Bold"/>
                <a:ea typeface="Quicksand Bold"/>
                <a:cs typeface="Quicksand Bold"/>
                <a:sym typeface="Quicksand Bold"/>
              </a:rPr>
              <a:t>veselības</a:t>
            </a:r>
            <a:r>
              <a:rPr lang="en-US" sz="2100" b="1" u="none" strike="noStrike" dirty="0">
                <a:solidFill>
                  <a:srgbClr val="0F4662"/>
                </a:solidFill>
                <a:latin typeface="Quicksand Bold"/>
                <a:ea typeface="Quicksand Bold"/>
                <a:cs typeface="Quicksand Bold"/>
                <a:sym typeface="Quicksand Bold"/>
              </a:rPr>
              <a:t> </a:t>
            </a:r>
            <a:r>
              <a:rPr lang="en-US" sz="2100" b="1" u="none" strike="noStrike" dirty="0" err="1">
                <a:solidFill>
                  <a:srgbClr val="0F4662"/>
                </a:solidFill>
                <a:latin typeface="Quicksand Bold"/>
                <a:ea typeface="Quicksand Bold"/>
                <a:cs typeface="Quicksand Bold"/>
                <a:sym typeface="Quicksand Bold"/>
              </a:rPr>
              <a:t>aprūpes</a:t>
            </a:r>
            <a:r>
              <a:rPr lang="en-US" sz="2100" b="1" u="none" strike="noStrike" dirty="0">
                <a:solidFill>
                  <a:srgbClr val="0F4662"/>
                </a:solidFill>
                <a:latin typeface="Quicksand Bold"/>
                <a:ea typeface="Quicksand Bold"/>
                <a:cs typeface="Quicksand Bold"/>
                <a:sym typeface="Quicksand Bold"/>
              </a:rPr>
              <a:t> </a:t>
            </a:r>
            <a:r>
              <a:rPr lang="en-US" sz="2100" b="1" u="none" strike="noStrike" dirty="0" err="1">
                <a:solidFill>
                  <a:srgbClr val="0F4662"/>
                </a:solidFill>
                <a:latin typeface="Quicksand Bold"/>
                <a:ea typeface="Quicksand Bold"/>
                <a:cs typeface="Quicksand Bold"/>
                <a:sym typeface="Quicksand Bold"/>
              </a:rPr>
              <a:t>pieejamība</a:t>
            </a:r>
            <a:r>
              <a:rPr lang="en-US" sz="2100" b="1" u="none" strike="noStrike" dirty="0">
                <a:solidFill>
                  <a:srgbClr val="0F4662"/>
                </a:solidFill>
                <a:latin typeface="Quicksand Bold"/>
                <a:ea typeface="Quicksand Bold"/>
                <a:cs typeface="Quicksand Bold"/>
                <a:sym typeface="Quicksand Bold"/>
              </a:rPr>
              <a:t> un </a:t>
            </a:r>
            <a:r>
              <a:rPr lang="en-US" sz="2100" b="1" u="none" strike="noStrike" dirty="0" err="1">
                <a:solidFill>
                  <a:srgbClr val="0F4662"/>
                </a:solidFill>
                <a:latin typeface="Quicksand Bold"/>
                <a:ea typeface="Quicksand Bold"/>
                <a:cs typeface="Quicksand Bold"/>
                <a:sym typeface="Quicksand Bold"/>
              </a:rPr>
              <a:t>saturiskapilnveidošana</a:t>
            </a:r>
            <a:endParaRPr lang="en-US" sz="2100" b="1" u="none" strike="noStrike" dirty="0">
              <a:solidFill>
                <a:srgbClr val="0F4662"/>
              </a:solidFill>
              <a:latin typeface="Quicksand Bold"/>
              <a:ea typeface="Quicksand Bold"/>
              <a:cs typeface="Quicksand Bold"/>
              <a:sym typeface="Quicksand Bold"/>
            </a:endParaRPr>
          </a:p>
          <a:p>
            <a:pPr marL="453392" lvl="1" indent="-226696" algn="l">
              <a:lnSpc>
                <a:spcPts val="3570"/>
              </a:lnSpc>
              <a:buFont typeface="Arial"/>
              <a:buChar char="•"/>
            </a:pPr>
            <a:r>
              <a:rPr lang="en-US" sz="2100" u="none" strike="noStrike" dirty="0" err="1">
                <a:solidFill>
                  <a:srgbClr val="0F4662"/>
                </a:solidFill>
                <a:latin typeface="Quicksand"/>
                <a:ea typeface="Quicksand"/>
                <a:cs typeface="Quicksand"/>
                <a:sym typeface="Quicksand"/>
              </a:rPr>
              <a:t>Paplašināta</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vecmātes</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loma</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grūtniecības</a:t>
            </a:r>
            <a:r>
              <a:rPr lang="en-US" sz="2100" u="none" strike="noStrike" dirty="0">
                <a:solidFill>
                  <a:srgbClr val="0F4662"/>
                </a:solidFill>
                <a:latin typeface="Quicksand"/>
                <a:ea typeface="Quicksand"/>
                <a:cs typeface="Quicksand"/>
                <a:sym typeface="Quicksand"/>
              </a:rPr>
              <a:t> un </a:t>
            </a:r>
            <a:r>
              <a:rPr lang="en-US" sz="2100" u="none" strike="noStrike" dirty="0" err="1">
                <a:solidFill>
                  <a:srgbClr val="0F4662"/>
                </a:solidFill>
                <a:latin typeface="Quicksand"/>
                <a:ea typeface="Quicksand"/>
                <a:cs typeface="Quicksand"/>
                <a:sym typeface="Quicksand"/>
              </a:rPr>
              <a:t>pēcdzemdību</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aprūpē</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zīdīšanas</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veicināšanā</a:t>
            </a:r>
            <a:r>
              <a:rPr lang="en-US" sz="2100" u="none" strike="noStrike" dirty="0">
                <a:solidFill>
                  <a:srgbClr val="0F4662"/>
                </a:solidFill>
                <a:latin typeface="Quicksand"/>
                <a:ea typeface="Quicksand"/>
                <a:cs typeface="Quicksand"/>
                <a:sym typeface="Quicksand"/>
              </a:rPr>
              <a:t> (</a:t>
            </a:r>
            <a:r>
              <a:rPr lang="en-US" sz="2100" b="1" u="none" strike="noStrike" dirty="0">
                <a:solidFill>
                  <a:srgbClr val="0F4662"/>
                </a:solidFill>
                <a:latin typeface="Quicksand Bold"/>
                <a:ea typeface="Quicksand Bold"/>
                <a:cs typeface="Quicksand Bold"/>
                <a:sym typeface="Quicksand Bold"/>
              </a:rPr>
              <a:t>486 722 </a:t>
            </a:r>
            <a:r>
              <a:rPr lang="en-US" sz="2100" b="1" u="none" strike="noStrike" dirty="0" err="1">
                <a:solidFill>
                  <a:srgbClr val="0F4662"/>
                </a:solidFill>
                <a:latin typeface="Quicksand Bold"/>
                <a:ea typeface="Quicksand Bold"/>
                <a:cs typeface="Quicksand Bold"/>
                <a:sym typeface="Quicksand Bold"/>
              </a:rPr>
              <a:t>eiro</a:t>
            </a:r>
            <a:r>
              <a:rPr lang="en-US" sz="2100" u="none" strike="noStrike" dirty="0">
                <a:solidFill>
                  <a:srgbClr val="0F4662"/>
                </a:solidFill>
                <a:latin typeface="Quicksand"/>
                <a:ea typeface="Quicksand"/>
                <a:cs typeface="Quicksand"/>
                <a:sym typeface="Quicksand"/>
              </a:rPr>
              <a:t> 2026)</a:t>
            </a:r>
          </a:p>
          <a:p>
            <a:pPr marL="453392" lvl="1" indent="-226696" algn="l">
              <a:lnSpc>
                <a:spcPts val="3570"/>
              </a:lnSpc>
              <a:buFont typeface="Arial"/>
              <a:buChar char="•"/>
            </a:pPr>
            <a:r>
              <a:rPr lang="en-US" sz="2100" u="none" strike="noStrike" dirty="0" err="1">
                <a:solidFill>
                  <a:srgbClr val="0F4662"/>
                </a:solidFill>
                <a:latin typeface="Quicksand"/>
                <a:ea typeface="Quicksand"/>
                <a:cs typeface="Quicksand"/>
                <a:sym typeface="Quicksand"/>
              </a:rPr>
              <a:t>Pediatra</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kabineta</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pieejamība</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papildu</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slodzes</a:t>
            </a:r>
            <a:r>
              <a:rPr lang="en-US" sz="2100" u="none" strike="noStrike" dirty="0">
                <a:solidFill>
                  <a:srgbClr val="0F4662"/>
                </a:solidFill>
                <a:latin typeface="Quicksand"/>
                <a:ea typeface="Quicksand"/>
                <a:cs typeface="Quicksand"/>
                <a:sym typeface="Quicksand"/>
              </a:rPr>
              <a:t>) (</a:t>
            </a:r>
            <a:r>
              <a:rPr lang="en-US" sz="2100" b="1" u="none" strike="noStrike" dirty="0">
                <a:solidFill>
                  <a:srgbClr val="0F4662"/>
                </a:solidFill>
                <a:latin typeface="Quicksand Bold"/>
                <a:ea typeface="Quicksand Bold"/>
                <a:cs typeface="Quicksand Bold"/>
                <a:sym typeface="Quicksand Bold"/>
              </a:rPr>
              <a:t>59 126 </a:t>
            </a:r>
            <a:r>
              <a:rPr lang="en-US" sz="2100" b="1" u="none" strike="noStrike" dirty="0" err="1">
                <a:solidFill>
                  <a:srgbClr val="0F4662"/>
                </a:solidFill>
                <a:latin typeface="Quicksand Bold"/>
                <a:ea typeface="Quicksand Bold"/>
                <a:cs typeface="Quicksand Bold"/>
                <a:sym typeface="Quicksand Bold"/>
              </a:rPr>
              <a:t>eiro</a:t>
            </a:r>
            <a:r>
              <a:rPr lang="en-US" sz="2100" u="none" strike="noStrike" dirty="0">
                <a:solidFill>
                  <a:srgbClr val="0F4662"/>
                </a:solidFill>
                <a:latin typeface="Quicksand"/>
                <a:ea typeface="Quicksand"/>
                <a:cs typeface="Quicksand"/>
                <a:sym typeface="Quicksand"/>
              </a:rPr>
              <a:t> 2026, </a:t>
            </a:r>
            <a:r>
              <a:rPr lang="en-US" sz="2100" u="none" strike="noStrike" dirty="0" err="1">
                <a:solidFill>
                  <a:srgbClr val="0F4662"/>
                </a:solidFill>
                <a:latin typeface="Quicksand"/>
                <a:ea typeface="Quicksand"/>
                <a:cs typeface="Quicksand"/>
                <a:sym typeface="Quicksand"/>
              </a:rPr>
              <a:t>ik</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gadu</a:t>
            </a:r>
            <a:r>
              <a:rPr lang="en-US" sz="2100" u="none" strike="noStrike" dirty="0">
                <a:solidFill>
                  <a:srgbClr val="0F4662"/>
                </a:solidFill>
                <a:latin typeface="Quicksand"/>
                <a:ea typeface="Quicksand"/>
                <a:cs typeface="Quicksand"/>
                <a:sym typeface="Quicksand"/>
              </a:rPr>
              <a:t>)</a:t>
            </a:r>
          </a:p>
          <a:p>
            <a:pPr marL="431802" lvl="1" indent="-215901" algn="l">
              <a:lnSpc>
                <a:spcPts val="3400"/>
              </a:lnSpc>
              <a:buFont typeface="Arial"/>
              <a:buChar char="•"/>
            </a:pPr>
            <a:r>
              <a:rPr lang="en-US" sz="2000" u="none" strike="noStrike" dirty="0">
                <a:solidFill>
                  <a:srgbClr val="0F4662"/>
                </a:solidFill>
                <a:latin typeface="Quicksand"/>
                <a:ea typeface="Quicksand"/>
                <a:cs typeface="Quicksand"/>
                <a:sym typeface="Quicksand"/>
              </a:rPr>
              <a:t>B </a:t>
            </a:r>
            <a:r>
              <a:rPr lang="en-US" sz="2000" u="none" strike="noStrike" dirty="0" err="1">
                <a:solidFill>
                  <a:srgbClr val="0F4662"/>
                </a:solidFill>
                <a:latin typeface="Quicksand"/>
                <a:ea typeface="Quicksand"/>
                <a:cs typeface="Quicksand"/>
                <a:sym typeface="Quicksand"/>
              </a:rPr>
              <a:t>hepatīta</a:t>
            </a:r>
            <a:r>
              <a:rPr lang="en-US" sz="2000" u="none" strike="noStrike" dirty="0">
                <a:solidFill>
                  <a:srgbClr val="0F4662"/>
                </a:solidFill>
                <a:latin typeface="Quicksand"/>
                <a:ea typeface="Quicksand"/>
                <a:cs typeface="Quicksand"/>
                <a:sym typeface="Quicksand"/>
              </a:rPr>
              <a:t> </a:t>
            </a:r>
            <a:r>
              <a:rPr lang="en-US" sz="2000" u="none" strike="noStrike" dirty="0" err="1">
                <a:solidFill>
                  <a:srgbClr val="0F4662"/>
                </a:solidFill>
                <a:latin typeface="Quicksand"/>
                <a:ea typeface="Quicksand"/>
                <a:cs typeface="Quicksand"/>
                <a:sym typeface="Quicksand"/>
              </a:rPr>
              <a:t>imunoglobulīna</a:t>
            </a:r>
            <a:r>
              <a:rPr lang="en-US" sz="2000" u="none" strike="noStrike" dirty="0">
                <a:solidFill>
                  <a:srgbClr val="0F4662"/>
                </a:solidFill>
                <a:latin typeface="Quicksand"/>
                <a:ea typeface="Quicksand"/>
                <a:cs typeface="Quicksand"/>
                <a:sym typeface="Quicksand"/>
              </a:rPr>
              <a:t> </a:t>
            </a:r>
            <a:r>
              <a:rPr lang="en-US" sz="2000" u="none" strike="noStrike" dirty="0" err="1">
                <a:solidFill>
                  <a:srgbClr val="0F4662"/>
                </a:solidFill>
                <a:latin typeface="Quicksand"/>
                <a:ea typeface="Quicksand"/>
                <a:cs typeface="Quicksand"/>
                <a:sym typeface="Quicksand"/>
              </a:rPr>
              <a:t>ievadīšana</a:t>
            </a:r>
            <a:r>
              <a:rPr lang="en-US" sz="2000" u="none" strike="noStrike" dirty="0">
                <a:solidFill>
                  <a:srgbClr val="0F4662"/>
                </a:solidFill>
                <a:latin typeface="Quicksand"/>
                <a:ea typeface="Quicksand"/>
                <a:cs typeface="Quicksand"/>
                <a:sym typeface="Quicksand"/>
              </a:rPr>
              <a:t> </a:t>
            </a:r>
            <a:r>
              <a:rPr lang="en-US" sz="2000" u="none" strike="noStrike" dirty="0" err="1">
                <a:solidFill>
                  <a:srgbClr val="0F4662"/>
                </a:solidFill>
                <a:latin typeface="Quicksand"/>
                <a:ea typeface="Quicksand"/>
                <a:cs typeface="Quicksand"/>
                <a:sym typeface="Quicksand"/>
              </a:rPr>
              <a:t>jaundzimušajam</a:t>
            </a:r>
            <a:r>
              <a:rPr lang="en-US" sz="2000" u="none" strike="noStrike" dirty="0">
                <a:solidFill>
                  <a:srgbClr val="0F4662"/>
                </a:solidFill>
                <a:latin typeface="Quicksand"/>
                <a:ea typeface="Quicksand"/>
                <a:cs typeface="Quicksand"/>
                <a:sym typeface="Quicksand"/>
              </a:rPr>
              <a:t>, ja </a:t>
            </a:r>
            <a:r>
              <a:rPr lang="en-US" sz="2000" u="none" strike="noStrike" dirty="0" err="1">
                <a:solidFill>
                  <a:srgbClr val="0F4662"/>
                </a:solidFill>
                <a:latin typeface="Quicksand"/>
                <a:ea typeface="Quicksand"/>
                <a:cs typeface="Quicksand"/>
                <a:sym typeface="Quicksand"/>
              </a:rPr>
              <a:t>mātei</a:t>
            </a:r>
            <a:r>
              <a:rPr lang="en-US" sz="2000" u="none" strike="noStrike" dirty="0">
                <a:solidFill>
                  <a:srgbClr val="0F4662"/>
                </a:solidFill>
                <a:latin typeface="Quicksand"/>
                <a:ea typeface="Quicksand"/>
                <a:cs typeface="Quicksand"/>
                <a:sym typeface="Quicksand"/>
              </a:rPr>
              <a:t> </a:t>
            </a:r>
            <a:r>
              <a:rPr lang="en-US" sz="2000" u="none" strike="noStrike" dirty="0" err="1">
                <a:solidFill>
                  <a:srgbClr val="0F4662"/>
                </a:solidFill>
                <a:latin typeface="Quicksand"/>
                <a:ea typeface="Quicksand"/>
                <a:cs typeface="Quicksand"/>
                <a:sym typeface="Quicksand"/>
              </a:rPr>
              <a:t>ir</a:t>
            </a:r>
            <a:r>
              <a:rPr lang="en-US" sz="2000" u="none" strike="noStrike" dirty="0">
                <a:solidFill>
                  <a:srgbClr val="0F4662"/>
                </a:solidFill>
                <a:latin typeface="Quicksand"/>
                <a:ea typeface="Quicksand"/>
                <a:cs typeface="Quicksand"/>
                <a:sym typeface="Quicksand"/>
              </a:rPr>
              <a:t> </a:t>
            </a:r>
            <a:r>
              <a:rPr lang="en-US" sz="2000" u="none" strike="noStrike" dirty="0" err="1">
                <a:solidFill>
                  <a:srgbClr val="0F4662"/>
                </a:solidFill>
                <a:latin typeface="Quicksand"/>
                <a:ea typeface="Quicksand"/>
                <a:cs typeface="Quicksand"/>
                <a:sym typeface="Quicksand"/>
              </a:rPr>
              <a:t>pozitīvs</a:t>
            </a:r>
            <a:r>
              <a:rPr lang="en-US" sz="2000" u="none" strike="noStrike" dirty="0">
                <a:solidFill>
                  <a:srgbClr val="0F4662"/>
                </a:solidFill>
                <a:latin typeface="Quicksand"/>
                <a:ea typeface="Quicksand"/>
                <a:cs typeface="Quicksand"/>
                <a:sym typeface="Quicksand"/>
              </a:rPr>
              <a:t> B </a:t>
            </a:r>
            <a:r>
              <a:rPr lang="en-US" sz="2000" u="none" strike="noStrike" dirty="0" err="1">
                <a:solidFill>
                  <a:srgbClr val="0F4662"/>
                </a:solidFill>
                <a:latin typeface="Quicksand"/>
                <a:ea typeface="Quicksand"/>
                <a:cs typeface="Quicksand"/>
                <a:sym typeface="Quicksand"/>
              </a:rPr>
              <a:t>hepatīta</a:t>
            </a:r>
            <a:r>
              <a:rPr lang="en-US" sz="2000" u="none" strike="noStrike" dirty="0">
                <a:solidFill>
                  <a:srgbClr val="0F4662"/>
                </a:solidFill>
                <a:latin typeface="Quicksand"/>
                <a:ea typeface="Quicksand"/>
                <a:cs typeface="Quicksand"/>
                <a:sym typeface="Quicksand"/>
              </a:rPr>
              <a:t> </a:t>
            </a:r>
            <a:r>
              <a:rPr lang="en-US" sz="2000" u="none" strike="noStrike" dirty="0" err="1">
                <a:solidFill>
                  <a:srgbClr val="0F4662"/>
                </a:solidFill>
                <a:latin typeface="Quicksand"/>
                <a:ea typeface="Quicksand"/>
                <a:cs typeface="Quicksand"/>
                <a:sym typeface="Quicksand"/>
              </a:rPr>
              <a:t>vīrusa</a:t>
            </a:r>
            <a:r>
              <a:rPr lang="en-US" sz="2000" u="none" strike="noStrike" dirty="0">
                <a:solidFill>
                  <a:srgbClr val="0F4662"/>
                </a:solidFill>
                <a:latin typeface="Quicksand"/>
                <a:ea typeface="Quicksand"/>
                <a:cs typeface="Quicksand"/>
                <a:sym typeface="Quicksand"/>
              </a:rPr>
              <a:t> </a:t>
            </a:r>
            <a:r>
              <a:rPr lang="en-US" sz="2000" u="none" strike="noStrike" dirty="0" err="1">
                <a:solidFill>
                  <a:srgbClr val="0F4662"/>
                </a:solidFill>
                <a:latin typeface="Quicksand"/>
                <a:ea typeface="Quicksand"/>
                <a:cs typeface="Quicksand"/>
                <a:sym typeface="Quicksand"/>
              </a:rPr>
              <a:t>marķieris</a:t>
            </a:r>
            <a:r>
              <a:rPr lang="en-US" sz="2000" u="none" strike="noStrike" dirty="0">
                <a:solidFill>
                  <a:srgbClr val="0F4662"/>
                </a:solidFill>
                <a:latin typeface="Quicksand"/>
                <a:ea typeface="Quicksand"/>
                <a:cs typeface="Quicksand"/>
                <a:sym typeface="Quicksand"/>
              </a:rPr>
              <a:t> (</a:t>
            </a:r>
            <a:r>
              <a:rPr lang="en-US" sz="2000" b="1" u="none" strike="noStrike" dirty="0">
                <a:solidFill>
                  <a:srgbClr val="0F4662"/>
                </a:solidFill>
                <a:latin typeface="Quicksand Bold"/>
                <a:ea typeface="Quicksand Bold"/>
                <a:cs typeface="Quicksand Bold"/>
                <a:sym typeface="Quicksand Bold"/>
              </a:rPr>
              <a:t>17 284 </a:t>
            </a:r>
            <a:r>
              <a:rPr lang="en-US" sz="2000" b="1" u="none" strike="noStrike" dirty="0" err="1">
                <a:solidFill>
                  <a:srgbClr val="0F4662"/>
                </a:solidFill>
                <a:latin typeface="Quicksand Bold"/>
                <a:ea typeface="Quicksand Bold"/>
                <a:cs typeface="Quicksand Bold"/>
                <a:sym typeface="Quicksand Bold"/>
              </a:rPr>
              <a:t>eiro</a:t>
            </a:r>
            <a:r>
              <a:rPr lang="en-US" sz="2000" u="none" strike="noStrike" dirty="0">
                <a:solidFill>
                  <a:srgbClr val="0F4662"/>
                </a:solidFill>
                <a:latin typeface="Quicksand"/>
                <a:ea typeface="Quicksand"/>
                <a:cs typeface="Quicksand"/>
                <a:sym typeface="Quicksand"/>
              </a:rPr>
              <a:t> 2026, </a:t>
            </a:r>
            <a:r>
              <a:rPr lang="en-US" sz="2000" u="none" strike="noStrike" dirty="0" err="1">
                <a:solidFill>
                  <a:srgbClr val="0F4662"/>
                </a:solidFill>
                <a:latin typeface="Quicksand"/>
                <a:ea typeface="Quicksand"/>
                <a:cs typeface="Quicksand"/>
                <a:sym typeface="Quicksand"/>
              </a:rPr>
              <a:t>ik</a:t>
            </a:r>
            <a:r>
              <a:rPr lang="en-US" sz="2000" u="none" strike="noStrike" dirty="0">
                <a:solidFill>
                  <a:srgbClr val="0F4662"/>
                </a:solidFill>
                <a:latin typeface="Quicksand"/>
                <a:ea typeface="Quicksand"/>
                <a:cs typeface="Quicksand"/>
                <a:sym typeface="Quicksand"/>
              </a:rPr>
              <a:t> </a:t>
            </a:r>
            <a:r>
              <a:rPr lang="en-US" sz="2000" u="none" strike="noStrike" dirty="0" err="1">
                <a:solidFill>
                  <a:srgbClr val="0F4662"/>
                </a:solidFill>
                <a:latin typeface="Quicksand"/>
                <a:ea typeface="Quicksand"/>
                <a:cs typeface="Quicksand"/>
                <a:sym typeface="Quicksand"/>
              </a:rPr>
              <a:t>gadu</a:t>
            </a:r>
            <a:r>
              <a:rPr lang="en-US" sz="2000" u="none" strike="noStrike" dirty="0">
                <a:solidFill>
                  <a:srgbClr val="0F4662"/>
                </a:solidFill>
                <a:latin typeface="Quicksand"/>
                <a:ea typeface="Quicksand"/>
                <a:cs typeface="Quicksand"/>
                <a:sym typeface="Quicksand"/>
              </a:rPr>
              <a:t>)</a:t>
            </a:r>
          </a:p>
          <a:p>
            <a:pPr marL="453392" lvl="1" indent="-226696" algn="l">
              <a:lnSpc>
                <a:spcPts val="3570"/>
              </a:lnSpc>
              <a:buFont typeface="Arial"/>
              <a:buChar char="•"/>
            </a:pPr>
            <a:r>
              <a:rPr lang="en-US" sz="2100" u="none" strike="noStrike" dirty="0" err="1">
                <a:solidFill>
                  <a:srgbClr val="0F4662"/>
                </a:solidFill>
                <a:latin typeface="Quicksand"/>
                <a:ea typeface="Quicksand"/>
                <a:cs typeface="Quicksand"/>
                <a:sym typeface="Quicksand"/>
              </a:rPr>
              <a:t>Gaidīšanas</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rindu</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mazināšana</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bērniem</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grūtniecēm</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dzemdētājām</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nedeļniecēm</a:t>
            </a:r>
            <a:r>
              <a:rPr lang="en-US" sz="2100" u="none" strike="noStrike" dirty="0">
                <a:solidFill>
                  <a:srgbClr val="0F4662"/>
                </a:solidFill>
                <a:latin typeface="Quicksand"/>
                <a:ea typeface="Quicksand"/>
                <a:cs typeface="Quicksand"/>
                <a:sym typeface="Quicksand"/>
              </a:rPr>
              <a:t> (</a:t>
            </a:r>
            <a:r>
              <a:rPr lang="en-US" sz="2100" b="1" u="none" strike="noStrike" dirty="0">
                <a:solidFill>
                  <a:srgbClr val="0F4662"/>
                </a:solidFill>
                <a:latin typeface="Quicksand Bold"/>
                <a:ea typeface="Quicksand Bold"/>
                <a:cs typeface="Quicksand Bold"/>
                <a:sym typeface="Quicksand Bold"/>
              </a:rPr>
              <a:t>22 637 164</a:t>
            </a:r>
            <a:r>
              <a:rPr lang="en-US" sz="2100" u="none" strike="noStrike" dirty="0">
                <a:solidFill>
                  <a:srgbClr val="0F4662"/>
                </a:solidFill>
                <a:latin typeface="Quicksand"/>
                <a:ea typeface="Quicksand"/>
                <a:cs typeface="Quicksand"/>
                <a:sym typeface="Quicksand"/>
              </a:rPr>
              <a:t> </a:t>
            </a:r>
            <a:r>
              <a:rPr lang="en-US" sz="2100" b="1" u="none" strike="noStrike" dirty="0" err="1">
                <a:solidFill>
                  <a:srgbClr val="0F4662"/>
                </a:solidFill>
                <a:latin typeface="Quicksand Bold"/>
                <a:ea typeface="Quicksand Bold"/>
                <a:cs typeface="Quicksand Bold"/>
                <a:sym typeface="Quicksand Bold"/>
              </a:rPr>
              <a:t>eiro</a:t>
            </a:r>
            <a:r>
              <a:rPr lang="en-US" sz="2100" b="1" u="none" strike="noStrike" dirty="0">
                <a:solidFill>
                  <a:srgbClr val="0F4662"/>
                </a:solidFill>
                <a:latin typeface="Quicksand Bold"/>
                <a:ea typeface="Quicksand Bold"/>
                <a:cs typeface="Quicksand Bold"/>
                <a:sym typeface="Quicksand Bold"/>
              </a:rPr>
              <a:t> </a:t>
            </a:r>
            <a:r>
              <a:rPr lang="en-US" sz="2100" u="none" strike="noStrike" dirty="0">
                <a:solidFill>
                  <a:srgbClr val="0F4662"/>
                </a:solidFill>
                <a:latin typeface="Quicksand"/>
                <a:ea typeface="Quicksand"/>
                <a:cs typeface="Quicksand"/>
                <a:sym typeface="Quicksand"/>
              </a:rPr>
              <a:t>2026)</a:t>
            </a:r>
          </a:p>
          <a:p>
            <a:pPr marL="453392" lvl="1" indent="-226696" algn="l">
              <a:lnSpc>
                <a:spcPts val="3570"/>
              </a:lnSpc>
              <a:buFont typeface="Arial"/>
              <a:buChar char="•"/>
            </a:pPr>
            <a:r>
              <a:rPr lang="en-US" sz="2100" u="none" strike="noStrike" dirty="0" err="1">
                <a:solidFill>
                  <a:srgbClr val="0F4662"/>
                </a:solidFill>
                <a:latin typeface="Quicksand"/>
                <a:ea typeface="Quicksand"/>
                <a:cs typeface="Quicksand"/>
                <a:sym typeface="Quicksand"/>
              </a:rPr>
              <a:t>Z</a:t>
            </a:r>
            <a:r>
              <a:rPr lang="en-US" sz="2100" i="1" u="none" strike="noStrike" dirty="0" err="1">
                <a:solidFill>
                  <a:srgbClr val="0F4662"/>
                </a:solidFill>
                <a:latin typeface="Quicksand"/>
                <a:ea typeface="Quicksand"/>
                <a:cs typeface="Quicksand"/>
                <a:sym typeface="Quicksand"/>
              </a:rPr>
              <a:t>obārstniecības</a:t>
            </a:r>
            <a:r>
              <a:rPr lang="en-US" sz="2100" i="1" u="none" strike="noStrike" dirty="0">
                <a:solidFill>
                  <a:srgbClr val="0F4662"/>
                </a:solidFill>
                <a:latin typeface="Quicksand"/>
                <a:ea typeface="Quicksand"/>
                <a:cs typeface="Quicksand"/>
                <a:sym typeface="Quicksand"/>
              </a:rPr>
              <a:t> </a:t>
            </a:r>
            <a:r>
              <a:rPr lang="en-US" sz="2100" i="1" u="none" strike="noStrike" dirty="0" err="1">
                <a:solidFill>
                  <a:srgbClr val="0F4662"/>
                </a:solidFill>
                <a:latin typeface="Quicksand"/>
                <a:ea typeface="Quicksand"/>
                <a:cs typeface="Quicksand"/>
                <a:sym typeface="Quicksand"/>
              </a:rPr>
              <a:t>pakalpojumu</a:t>
            </a:r>
            <a:r>
              <a:rPr lang="en-US" sz="2100" i="1" u="none" strike="noStrike" dirty="0">
                <a:solidFill>
                  <a:srgbClr val="0F4662"/>
                </a:solidFill>
                <a:latin typeface="Quicksand"/>
                <a:ea typeface="Quicksand"/>
                <a:cs typeface="Quicksand"/>
                <a:sym typeface="Quicksand"/>
              </a:rPr>
              <a:t> </a:t>
            </a:r>
            <a:r>
              <a:rPr lang="en-US" sz="2100" i="1" u="none" strike="noStrike" dirty="0" err="1">
                <a:solidFill>
                  <a:srgbClr val="0F4662"/>
                </a:solidFill>
                <a:latin typeface="Quicksand"/>
                <a:ea typeface="Quicksand"/>
                <a:cs typeface="Quicksand"/>
                <a:sym typeface="Quicksand"/>
              </a:rPr>
              <a:t>pieejamība</a:t>
            </a:r>
            <a:r>
              <a:rPr lang="en-US" sz="2100" i="1" u="none" strike="noStrike" dirty="0">
                <a:solidFill>
                  <a:srgbClr val="0F4662"/>
                </a:solidFill>
                <a:latin typeface="Quicksand"/>
                <a:ea typeface="Quicksand"/>
                <a:cs typeface="Quicksand"/>
                <a:sym typeface="Quicksand"/>
              </a:rPr>
              <a:t> </a:t>
            </a:r>
            <a:r>
              <a:rPr lang="en-US" sz="2100" i="1" u="none" strike="noStrike" dirty="0" err="1">
                <a:solidFill>
                  <a:srgbClr val="0F4662"/>
                </a:solidFill>
                <a:latin typeface="Quicksand"/>
                <a:ea typeface="Quicksand"/>
                <a:cs typeface="Quicksand"/>
                <a:sym typeface="Quicksand"/>
              </a:rPr>
              <a:t>bērniem</a:t>
            </a:r>
            <a:r>
              <a:rPr lang="en-US" sz="2100" i="1" u="none" strike="noStrike" dirty="0">
                <a:solidFill>
                  <a:srgbClr val="0F4662"/>
                </a:solidFill>
                <a:latin typeface="Quicksand"/>
                <a:ea typeface="Quicksand"/>
                <a:cs typeface="Quicksand"/>
                <a:sym typeface="Quicksand"/>
              </a:rPr>
              <a:t> (9 306 237 </a:t>
            </a:r>
            <a:r>
              <a:rPr lang="en-US" sz="2100" i="1" u="none" strike="noStrike" dirty="0" err="1">
                <a:solidFill>
                  <a:srgbClr val="0F4662"/>
                </a:solidFill>
                <a:latin typeface="Quicksand"/>
                <a:ea typeface="Quicksand"/>
                <a:cs typeface="Quicksand"/>
                <a:sym typeface="Quicksand"/>
              </a:rPr>
              <a:t>eiro</a:t>
            </a:r>
            <a:r>
              <a:rPr lang="en-US" sz="2100" i="1" u="none" strike="noStrike" dirty="0">
                <a:solidFill>
                  <a:srgbClr val="0F4662"/>
                </a:solidFill>
                <a:latin typeface="Quicksand"/>
                <a:ea typeface="Quicksand"/>
                <a:cs typeface="Quicksand"/>
                <a:sym typeface="Quicksand"/>
              </a:rPr>
              <a:t> 2026)</a:t>
            </a:r>
          </a:p>
          <a:p>
            <a:pPr algn="l">
              <a:lnSpc>
                <a:spcPts val="3570"/>
              </a:lnSpc>
            </a:pPr>
            <a:endParaRPr lang="en-US" sz="2100" i="1" u="none" strike="noStrike" dirty="0">
              <a:solidFill>
                <a:srgbClr val="0F4662"/>
              </a:solidFill>
              <a:latin typeface="Quicksand"/>
              <a:ea typeface="Quicksand"/>
              <a:cs typeface="Quicksand"/>
              <a:sym typeface="Quicksand"/>
            </a:endParaRPr>
          </a:p>
          <a:p>
            <a:pPr algn="l">
              <a:lnSpc>
                <a:spcPts val="3570"/>
              </a:lnSpc>
            </a:pPr>
            <a:r>
              <a:rPr lang="en-US" sz="2100" b="1" u="none" strike="noStrike" dirty="0" err="1">
                <a:solidFill>
                  <a:srgbClr val="0F4662"/>
                </a:solidFill>
                <a:latin typeface="Quicksand Bold"/>
                <a:ea typeface="Quicksand Bold"/>
                <a:cs typeface="Quicksand Bold"/>
                <a:sym typeface="Quicksand Bold"/>
              </a:rPr>
              <a:t>Profilaktisko</a:t>
            </a:r>
            <a:r>
              <a:rPr lang="en-US" sz="2100" b="1" u="none" strike="noStrike" dirty="0">
                <a:solidFill>
                  <a:srgbClr val="0F4662"/>
                </a:solidFill>
                <a:latin typeface="Quicksand Bold"/>
                <a:ea typeface="Quicksand Bold"/>
                <a:cs typeface="Quicksand Bold"/>
                <a:sym typeface="Quicksand Bold"/>
              </a:rPr>
              <a:t> </a:t>
            </a:r>
            <a:r>
              <a:rPr lang="en-US" sz="2100" b="1" u="none" strike="noStrike" dirty="0" err="1">
                <a:solidFill>
                  <a:srgbClr val="0F4662"/>
                </a:solidFill>
                <a:latin typeface="Quicksand Bold"/>
                <a:ea typeface="Quicksand Bold"/>
                <a:cs typeface="Quicksand Bold"/>
                <a:sym typeface="Quicksand Bold"/>
              </a:rPr>
              <a:t>apskašu</a:t>
            </a:r>
            <a:r>
              <a:rPr lang="en-US" sz="2100" b="1" u="none" strike="noStrike" dirty="0">
                <a:solidFill>
                  <a:srgbClr val="0F4662"/>
                </a:solidFill>
                <a:latin typeface="Quicksand Bold"/>
                <a:ea typeface="Quicksand Bold"/>
                <a:cs typeface="Quicksand Bold"/>
                <a:sym typeface="Quicksand Bold"/>
              </a:rPr>
              <a:t> un </a:t>
            </a:r>
            <a:r>
              <a:rPr lang="en-US" sz="2100" b="1" u="none" strike="noStrike" dirty="0" err="1">
                <a:solidFill>
                  <a:srgbClr val="0F4662"/>
                </a:solidFill>
                <a:latin typeface="Quicksand Bold"/>
                <a:ea typeface="Quicksand Bold"/>
                <a:cs typeface="Quicksand Bold"/>
                <a:sym typeface="Quicksand Bold"/>
              </a:rPr>
              <a:t>skrīninga</a:t>
            </a:r>
            <a:r>
              <a:rPr lang="en-US" sz="2100" b="1" u="none" strike="noStrike" dirty="0">
                <a:solidFill>
                  <a:srgbClr val="0F4662"/>
                </a:solidFill>
                <a:latin typeface="Quicksand Bold"/>
                <a:ea typeface="Quicksand Bold"/>
                <a:cs typeface="Quicksand Bold"/>
                <a:sym typeface="Quicksand Bold"/>
              </a:rPr>
              <a:t> </a:t>
            </a:r>
            <a:r>
              <a:rPr lang="en-US" sz="2100" b="1" u="none" strike="noStrike" dirty="0" err="1">
                <a:solidFill>
                  <a:srgbClr val="0F4662"/>
                </a:solidFill>
                <a:latin typeface="Quicksand Bold"/>
                <a:ea typeface="Quicksand Bold"/>
                <a:cs typeface="Quicksand Bold"/>
                <a:sym typeface="Quicksand Bold"/>
              </a:rPr>
              <a:t>nodrošināšana</a:t>
            </a:r>
            <a:r>
              <a:rPr lang="en-US" sz="2100" b="1" u="none" strike="noStrike" dirty="0">
                <a:solidFill>
                  <a:srgbClr val="0F4662"/>
                </a:solidFill>
                <a:latin typeface="Quicksand Bold"/>
                <a:ea typeface="Quicksand Bold"/>
                <a:cs typeface="Quicksand Bold"/>
                <a:sym typeface="Quicksand Bold"/>
              </a:rPr>
              <a:t> </a:t>
            </a:r>
            <a:r>
              <a:rPr lang="en-US" sz="2100" b="1" u="none" strike="noStrike" dirty="0" err="1">
                <a:solidFill>
                  <a:srgbClr val="0F4662"/>
                </a:solidFill>
                <a:latin typeface="Quicksand Bold"/>
                <a:ea typeface="Quicksand Bold"/>
                <a:cs typeface="Quicksand Bold"/>
                <a:sym typeface="Quicksand Bold"/>
              </a:rPr>
              <a:t>bērniem</a:t>
            </a:r>
            <a:r>
              <a:rPr lang="en-US" sz="2100" b="1" u="none" strike="noStrike" dirty="0">
                <a:solidFill>
                  <a:srgbClr val="0F4662"/>
                </a:solidFill>
                <a:latin typeface="Quicksand Bold"/>
                <a:ea typeface="Quicksand Bold"/>
                <a:cs typeface="Quicksand Bold"/>
                <a:sym typeface="Quicksand Bold"/>
              </a:rPr>
              <a:t>, </a:t>
            </a:r>
            <a:r>
              <a:rPr lang="en-US" sz="2100" b="1" u="none" strike="noStrike" dirty="0" err="1">
                <a:solidFill>
                  <a:srgbClr val="0F4662"/>
                </a:solidFill>
                <a:latin typeface="Quicksand Bold"/>
                <a:ea typeface="Quicksand Bold"/>
                <a:cs typeface="Quicksand Bold"/>
                <a:sym typeface="Quicksand Bold"/>
              </a:rPr>
              <a:t>primārās</a:t>
            </a:r>
            <a:r>
              <a:rPr lang="en-US" sz="2100" b="1" u="none" strike="noStrike" dirty="0">
                <a:solidFill>
                  <a:srgbClr val="0F4662"/>
                </a:solidFill>
                <a:latin typeface="Quicksand Bold"/>
                <a:ea typeface="Quicksand Bold"/>
                <a:cs typeface="Quicksand Bold"/>
                <a:sym typeface="Quicksand Bold"/>
              </a:rPr>
              <a:t> un </a:t>
            </a:r>
            <a:r>
              <a:rPr lang="en-US" sz="2100" b="1" u="none" strike="noStrike" dirty="0" err="1">
                <a:solidFill>
                  <a:srgbClr val="0F4662"/>
                </a:solidFill>
                <a:latin typeface="Quicksand Bold"/>
                <a:ea typeface="Quicksand Bold"/>
                <a:cs typeface="Quicksand Bold"/>
                <a:sym typeface="Quicksand Bold"/>
              </a:rPr>
              <a:t>sekundārās</a:t>
            </a:r>
            <a:r>
              <a:rPr lang="en-US" sz="2100" b="1" u="none" strike="noStrike" dirty="0">
                <a:solidFill>
                  <a:srgbClr val="0F4662"/>
                </a:solidFill>
                <a:latin typeface="Quicksand Bold"/>
                <a:ea typeface="Quicksand Bold"/>
                <a:cs typeface="Quicksand Bold"/>
                <a:sym typeface="Quicksand Bold"/>
              </a:rPr>
              <a:t> </a:t>
            </a:r>
            <a:r>
              <a:rPr lang="en-US" sz="2100" b="1" u="none" strike="noStrike" dirty="0" err="1">
                <a:solidFill>
                  <a:srgbClr val="0F4662"/>
                </a:solidFill>
                <a:latin typeface="Quicksand Bold"/>
                <a:ea typeface="Quicksand Bold"/>
                <a:cs typeface="Quicksand Bold"/>
                <a:sym typeface="Quicksand Bold"/>
              </a:rPr>
              <a:t>slimību</a:t>
            </a:r>
            <a:r>
              <a:rPr lang="en-US" sz="2100" b="1" u="none" strike="noStrike" dirty="0">
                <a:solidFill>
                  <a:srgbClr val="0F4662"/>
                </a:solidFill>
                <a:latin typeface="Quicksand Bold"/>
                <a:ea typeface="Quicksand Bold"/>
                <a:cs typeface="Quicksand Bold"/>
                <a:sym typeface="Quicksand Bold"/>
              </a:rPr>
              <a:t> </a:t>
            </a:r>
            <a:r>
              <a:rPr lang="en-US" sz="2100" b="1" u="none" strike="noStrike" dirty="0" err="1">
                <a:solidFill>
                  <a:srgbClr val="0F4662"/>
                </a:solidFill>
                <a:latin typeface="Quicksand Bold"/>
                <a:ea typeface="Quicksand Bold"/>
                <a:cs typeface="Quicksand Bold"/>
                <a:sym typeface="Quicksand Bold"/>
              </a:rPr>
              <a:t>profilakses</a:t>
            </a:r>
            <a:r>
              <a:rPr lang="en-US" sz="2100" b="1" u="none" strike="noStrike" dirty="0">
                <a:solidFill>
                  <a:srgbClr val="0F4662"/>
                </a:solidFill>
                <a:latin typeface="Quicksand Bold"/>
                <a:ea typeface="Quicksand Bold"/>
                <a:cs typeface="Quicksand Bold"/>
                <a:sym typeface="Quicksand Bold"/>
              </a:rPr>
              <a:t> </a:t>
            </a:r>
            <a:r>
              <a:rPr lang="en-US" sz="2100" b="1" u="none" strike="noStrike" dirty="0" err="1">
                <a:solidFill>
                  <a:srgbClr val="0F4662"/>
                </a:solidFill>
                <a:latin typeface="Quicksand Bold"/>
                <a:ea typeface="Quicksand Bold"/>
                <a:cs typeface="Quicksand Bold"/>
                <a:sym typeface="Quicksand Bold"/>
              </a:rPr>
              <a:t>uzlabošana</a:t>
            </a:r>
            <a:endParaRPr lang="en-US" sz="2100" b="1" u="none" strike="noStrike" dirty="0">
              <a:solidFill>
                <a:srgbClr val="0F4662"/>
              </a:solidFill>
              <a:latin typeface="Quicksand Bold"/>
              <a:ea typeface="Quicksand Bold"/>
              <a:cs typeface="Quicksand Bold"/>
              <a:sym typeface="Quicksand Bold"/>
            </a:endParaRPr>
          </a:p>
          <a:p>
            <a:pPr marL="453392" lvl="1" indent="-226696" algn="l">
              <a:lnSpc>
                <a:spcPts val="3570"/>
              </a:lnSpc>
              <a:buFont typeface="Arial"/>
              <a:buChar char="•"/>
            </a:pPr>
            <a:r>
              <a:rPr lang="en-US" sz="2100" u="none" strike="noStrike" dirty="0" err="1">
                <a:solidFill>
                  <a:srgbClr val="0F4662"/>
                </a:solidFill>
                <a:latin typeface="Quicksand"/>
                <a:ea typeface="Quicksand"/>
                <a:cs typeface="Quicksand"/>
                <a:sym typeface="Quicksand"/>
              </a:rPr>
              <a:t>Izglītot</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topošos</a:t>
            </a:r>
            <a:r>
              <a:rPr lang="en-US" sz="2100" u="none" strike="noStrike" dirty="0">
                <a:solidFill>
                  <a:srgbClr val="0F4662"/>
                </a:solidFill>
                <a:latin typeface="Quicksand"/>
                <a:ea typeface="Quicksand"/>
                <a:cs typeface="Quicksand"/>
                <a:sym typeface="Quicksand"/>
              </a:rPr>
              <a:t> un </a:t>
            </a:r>
            <a:r>
              <a:rPr lang="en-US" sz="2100" u="none" strike="noStrike" dirty="0" err="1">
                <a:solidFill>
                  <a:srgbClr val="0F4662"/>
                </a:solidFill>
                <a:latin typeface="Quicksand"/>
                <a:ea typeface="Quicksand"/>
                <a:cs typeface="Quicksand"/>
                <a:sym typeface="Quicksand"/>
              </a:rPr>
              <a:t>jaunos</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vecākus</a:t>
            </a:r>
            <a:r>
              <a:rPr lang="en-US" sz="2100" u="none" strike="noStrike" dirty="0">
                <a:solidFill>
                  <a:srgbClr val="0F4662"/>
                </a:solidFill>
                <a:latin typeface="Quicksand"/>
                <a:ea typeface="Quicksand"/>
                <a:cs typeface="Quicksand"/>
                <a:sym typeface="Quicksand"/>
              </a:rPr>
              <a:t> par, </a:t>
            </a:r>
            <a:r>
              <a:rPr lang="en-US" sz="2100" u="none" strike="noStrike" dirty="0" err="1">
                <a:solidFill>
                  <a:srgbClr val="0F4662"/>
                </a:solidFill>
                <a:latin typeface="Quicksand"/>
                <a:ea typeface="Quicksand"/>
                <a:cs typeface="Quicksand"/>
                <a:sym typeface="Quicksand"/>
              </a:rPr>
              <a:t>bērna</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attīstību</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aprūpi</a:t>
            </a:r>
            <a:r>
              <a:rPr lang="en-US" sz="2100" u="none" strike="noStrike" dirty="0">
                <a:solidFill>
                  <a:srgbClr val="0F4662"/>
                </a:solidFill>
                <a:latin typeface="Quicksand"/>
                <a:ea typeface="Quicksand"/>
                <a:cs typeface="Quicksand"/>
                <a:sym typeface="Quicksand"/>
              </a:rPr>
              <a:t> un </a:t>
            </a:r>
            <a:r>
              <a:rPr lang="en-US" sz="2100" u="none" strike="noStrike" dirty="0" err="1">
                <a:solidFill>
                  <a:srgbClr val="0F4662"/>
                </a:solidFill>
                <a:latin typeface="Quicksand"/>
                <a:ea typeface="Quicksand"/>
                <a:cs typeface="Quicksand"/>
                <a:sym typeface="Quicksand"/>
              </a:rPr>
              <a:t>kopšanu</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esošā</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budžeta</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ietvaros</a:t>
            </a:r>
            <a:r>
              <a:rPr lang="en-US" sz="2100" u="none" strike="noStrike" dirty="0">
                <a:solidFill>
                  <a:srgbClr val="0F4662"/>
                </a:solidFill>
                <a:latin typeface="Quicksand"/>
                <a:ea typeface="Quicksand"/>
                <a:cs typeface="Quicksand"/>
                <a:sym typeface="Quicksand"/>
              </a:rPr>
              <a:t>)</a:t>
            </a:r>
          </a:p>
          <a:p>
            <a:pPr marL="453392" lvl="1" indent="-226696" algn="l">
              <a:lnSpc>
                <a:spcPts val="3570"/>
              </a:lnSpc>
              <a:buFont typeface="Arial"/>
              <a:buChar char="•"/>
            </a:pPr>
            <a:r>
              <a:rPr lang="en-US" sz="2100" u="none" strike="noStrike" dirty="0" err="1">
                <a:solidFill>
                  <a:srgbClr val="0F4662"/>
                </a:solidFill>
                <a:latin typeface="Quicksand"/>
                <a:ea typeface="Quicksand"/>
                <a:cs typeface="Quicksand"/>
                <a:sym typeface="Quicksand"/>
              </a:rPr>
              <a:t>Veicināt</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ekskluzīvo</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zīdīšanu</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esošā</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budžeta</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ietvaros</a:t>
            </a:r>
            <a:r>
              <a:rPr lang="en-US" sz="2100" u="none" strike="noStrike" dirty="0">
                <a:solidFill>
                  <a:srgbClr val="0F4662"/>
                </a:solidFill>
                <a:latin typeface="Quicksand"/>
                <a:ea typeface="Quicksand"/>
                <a:cs typeface="Quicksand"/>
                <a:sym typeface="Quicksand"/>
              </a:rPr>
              <a:t>) </a:t>
            </a:r>
          </a:p>
          <a:p>
            <a:pPr marL="453392" lvl="1" indent="-226696" algn="l">
              <a:lnSpc>
                <a:spcPts val="3570"/>
              </a:lnSpc>
              <a:buFont typeface="Arial"/>
              <a:buChar char="•"/>
            </a:pPr>
            <a:r>
              <a:rPr lang="en-US" sz="2100" u="none" strike="noStrike" dirty="0" err="1">
                <a:solidFill>
                  <a:srgbClr val="0F4662"/>
                </a:solidFill>
                <a:latin typeface="Quicksand"/>
                <a:ea typeface="Quicksand"/>
                <a:cs typeface="Quicksand"/>
                <a:sym typeface="Quicksand"/>
              </a:rPr>
              <a:t>Pilnveidot</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bērnu</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redzes</a:t>
            </a:r>
            <a:r>
              <a:rPr lang="en-US" sz="2100" u="none" strike="noStrike" dirty="0">
                <a:solidFill>
                  <a:srgbClr val="0F4662"/>
                </a:solidFill>
                <a:latin typeface="Quicksand"/>
                <a:ea typeface="Quicksand"/>
                <a:cs typeface="Quicksand"/>
                <a:sym typeface="Quicksand"/>
              </a:rPr>
              <a:t> un </a:t>
            </a:r>
            <a:r>
              <a:rPr lang="en-US" sz="2100" u="none" strike="noStrike" dirty="0" err="1">
                <a:solidFill>
                  <a:srgbClr val="0F4662"/>
                </a:solidFill>
                <a:latin typeface="Quicksand"/>
                <a:ea typeface="Quicksand"/>
                <a:cs typeface="Quicksand"/>
                <a:sym typeface="Quicksand"/>
              </a:rPr>
              <a:t>acu</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skrīningu</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esošā</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budžeta</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ietvaros</a:t>
            </a:r>
            <a:r>
              <a:rPr lang="en-US" sz="2100" u="none" strike="noStrike" dirty="0">
                <a:solidFill>
                  <a:srgbClr val="0F4662"/>
                </a:solidFill>
                <a:latin typeface="Quicksand"/>
                <a:ea typeface="Quicksand"/>
                <a:cs typeface="Quicksand"/>
                <a:sym typeface="Quicksand"/>
              </a:rPr>
              <a:t>)</a:t>
            </a:r>
          </a:p>
          <a:p>
            <a:pPr marL="453392" lvl="1" indent="-226696" algn="l">
              <a:lnSpc>
                <a:spcPts val="3570"/>
              </a:lnSpc>
              <a:buFont typeface="Arial"/>
              <a:buChar char="•"/>
            </a:pPr>
            <a:r>
              <a:rPr lang="en-US" sz="2100" u="none" strike="noStrike" dirty="0" err="1">
                <a:solidFill>
                  <a:srgbClr val="0F4662"/>
                </a:solidFill>
                <a:latin typeface="Quicksand"/>
                <a:ea typeface="Quicksand"/>
                <a:cs typeface="Quicksand"/>
                <a:sym typeface="Quicksand"/>
              </a:rPr>
              <a:t>Pilnveidot</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bērnu</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dzirdes</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skrīningu</a:t>
            </a:r>
            <a:r>
              <a:rPr lang="en-US" sz="2100" u="none" strike="noStrike" dirty="0">
                <a:solidFill>
                  <a:srgbClr val="0F4662"/>
                </a:solidFill>
                <a:latin typeface="Quicksand"/>
                <a:ea typeface="Quicksand"/>
                <a:cs typeface="Quicksand"/>
                <a:sym typeface="Quicksand"/>
              </a:rPr>
              <a:t> (</a:t>
            </a:r>
            <a:r>
              <a:rPr lang="en-US" sz="2100" b="1" u="none" strike="noStrike" dirty="0">
                <a:solidFill>
                  <a:srgbClr val="0F4662"/>
                </a:solidFill>
                <a:latin typeface="Quicksand Bold"/>
                <a:ea typeface="Quicksand Bold"/>
                <a:cs typeface="Quicksand Bold"/>
                <a:sym typeface="Quicksand Bold"/>
              </a:rPr>
              <a:t>36 040</a:t>
            </a:r>
            <a:r>
              <a:rPr lang="en-US" sz="2100" u="none" strike="noStrike" dirty="0">
                <a:solidFill>
                  <a:srgbClr val="0F4662"/>
                </a:solidFill>
                <a:latin typeface="Quicksand"/>
                <a:ea typeface="Quicksand"/>
                <a:cs typeface="Quicksand"/>
                <a:sym typeface="Quicksand"/>
              </a:rPr>
              <a:t> </a:t>
            </a:r>
            <a:r>
              <a:rPr lang="en-US" sz="2100" b="1" u="none" strike="noStrike" dirty="0" err="1">
                <a:solidFill>
                  <a:srgbClr val="0F4662"/>
                </a:solidFill>
                <a:latin typeface="Quicksand Bold"/>
                <a:ea typeface="Quicksand Bold"/>
                <a:cs typeface="Quicksand Bold"/>
                <a:sym typeface="Quicksand Bold"/>
              </a:rPr>
              <a:t>eiro</a:t>
            </a:r>
            <a:r>
              <a:rPr lang="en-US" sz="2100" b="1" u="none" strike="noStrike" dirty="0">
                <a:solidFill>
                  <a:srgbClr val="0F4662"/>
                </a:solidFill>
                <a:latin typeface="Quicksand Bold"/>
                <a:ea typeface="Quicksand Bold"/>
                <a:cs typeface="Quicksand Bold"/>
                <a:sym typeface="Quicksand Bold"/>
              </a:rPr>
              <a:t> </a:t>
            </a:r>
            <a:r>
              <a:rPr lang="en-US" sz="2100" u="none" strike="noStrike" dirty="0">
                <a:solidFill>
                  <a:srgbClr val="0F4662"/>
                </a:solidFill>
                <a:latin typeface="Quicksand"/>
                <a:ea typeface="Quicksand"/>
                <a:cs typeface="Quicksand"/>
                <a:sym typeface="Quicksand"/>
              </a:rPr>
              <a:t>2026, </a:t>
            </a:r>
            <a:r>
              <a:rPr lang="en-US" sz="2100" u="none" strike="noStrike" dirty="0" err="1">
                <a:solidFill>
                  <a:srgbClr val="0F4662"/>
                </a:solidFill>
                <a:latin typeface="Quicksand"/>
                <a:ea typeface="Quicksand"/>
                <a:cs typeface="Quicksand"/>
                <a:sym typeface="Quicksand"/>
              </a:rPr>
              <a:t>katru</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gadu</a:t>
            </a:r>
            <a:r>
              <a:rPr lang="en-US" sz="2100" u="none" strike="noStrike" dirty="0">
                <a:solidFill>
                  <a:srgbClr val="0F4662"/>
                </a:solidFill>
                <a:latin typeface="Quicksand"/>
                <a:ea typeface="Quicksand"/>
                <a:cs typeface="Quicksand"/>
                <a:sym typeface="Quicksand"/>
              </a:rPr>
              <a:t>)</a:t>
            </a:r>
          </a:p>
          <a:p>
            <a:pPr marL="453392" lvl="1" indent="-226696" algn="l">
              <a:lnSpc>
                <a:spcPts val="3570"/>
              </a:lnSpc>
              <a:buFont typeface="Arial"/>
              <a:buChar char="•"/>
            </a:pPr>
            <a:r>
              <a:rPr lang="en-US" sz="2100" u="none" strike="noStrike" dirty="0" err="1">
                <a:solidFill>
                  <a:srgbClr val="0F4662"/>
                </a:solidFill>
                <a:latin typeface="Quicksand"/>
                <a:ea typeface="Quicksand"/>
                <a:cs typeface="Quicksand"/>
                <a:sym typeface="Quicksand"/>
              </a:rPr>
              <a:t>Pilnveidot</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ģimenes</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ārsta</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praksē</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veicamās</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bērnu</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profilaktiskās</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apskates</a:t>
            </a:r>
            <a:r>
              <a:rPr lang="en-US" sz="2100" u="none" strike="noStrike" dirty="0">
                <a:solidFill>
                  <a:srgbClr val="0F4662"/>
                </a:solidFill>
                <a:latin typeface="Quicksand"/>
                <a:ea typeface="Quicksand"/>
                <a:cs typeface="Quicksand"/>
                <a:sym typeface="Quicksand"/>
              </a:rPr>
              <a:t> ( t.sk. </a:t>
            </a:r>
            <a:r>
              <a:rPr lang="en-US" sz="2100" u="none" strike="noStrike" dirty="0" err="1">
                <a:solidFill>
                  <a:srgbClr val="0F4662"/>
                </a:solidFill>
                <a:latin typeface="Quicksand"/>
                <a:ea typeface="Quicksand"/>
                <a:cs typeface="Quicksand"/>
                <a:sym typeface="Quicksand"/>
              </a:rPr>
              <a:t>bērnu</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sirds</a:t>
            </a:r>
            <a:r>
              <a:rPr lang="en-US" sz="2100" u="none" strike="noStrike" dirty="0">
                <a:solidFill>
                  <a:srgbClr val="0F4662"/>
                </a:solidFill>
                <a:latin typeface="Quicksand"/>
                <a:ea typeface="Quicksand"/>
                <a:cs typeface="Quicksand"/>
                <a:sym typeface="Quicksand"/>
              </a:rPr>
              <a:t> un </a:t>
            </a:r>
            <a:r>
              <a:rPr lang="en-US" sz="2100" u="none" strike="noStrike" dirty="0" err="1">
                <a:solidFill>
                  <a:srgbClr val="0F4662"/>
                </a:solidFill>
                <a:latin typeface="Quicksand"/>
                <a:ea typeface="Quicksand"/>
                <a:cs typeface="Quicksand"/>
                <a:sym typeface="Quicksand"/>
              </a:rPr>
              <a:t>asinsvadu</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skrīnings</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agrīnās</a:t>
            </a:r>
            <a:r>
              <a:rPr lang="en-US" sz="2100" u="none" strike="noStrike" dirty="0">
                <a:solidFill>
                  <a:srgbClr val="0F4662"/>
                </a:solidFill>
                <a:latin typeface="Quicksand"/>
                <a:ea typeface="Quicksand"/>
                <a:cs typeface="Quicksand"/>
                <a:sym typeface="Quicksand"/>
              </a:rPr>
              <a:t> attīstības </a:t>
            </a:r>
            <a:r>
              <a:rPr lang="en-US" sz="2100" u="none" strike="noStrike" dirty="0" err="1">
                <a:solidFill>
                  <a:srgbClr val="0F4662"/>
                </a:solidFill>
                <a:latin typeface="Quicksand"/>
                <a:ea typeface="Quicksand"/>
                <a:cs typeface="Quicksand"/>
                <a:sym typeface="Quicksand"/>
              </a:rPr>
              <a:t>skrīnings</a:t>
            </a:r>
            <a:r>
              <a:rPr lang="en-US" sz="2100" u="none" strike="noStrike" dirty="0">
                <a:solidFill>
                  <a:srgbClr val="0F4662"/>
                </a:solidFill>
                <a:latin typeface="Quicksand"/>
                <a:ea typeface="Quicksand"/>
                <a:cs typeface="Quicksand"/>
                <a:sym typeface="Quicksand"/>
              </a:rPr>
              <a:t> (BAASIK) un </a:t>
            </a:r>
            <a:r>
              <a:rPr lang="en-US" sz="2100" u="none" strike="noStrike" dirty="0" err="1">
                <a:solidFill>
                  <a:srgbClr val="0F4662"/>
                </a:solidFill>
                <a:latin typeface="Quicksand"/>
                <a:ea typeface="Quicksand"/>
                <a:cs typeface="Quicksand"/>
                <a:sym typeface="Quicksand"/>
              </a:rPr>
              <a:t>pubertātes</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traucējumu</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agrīnu</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atpazīšanu</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sekundāro</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dzimumpazīmju</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izvērtēšana</a:t>
            </a:r>
            <a:r>
              <a:rPr lang="en-US" sz="2100" u="none" strike="noStrike" dirty="0">
                <a:solidFill>
                  <a:srgbClr val="0F4662"/>
                </a:solidFill>
                <a:latin typeface="Quicksand"/>
                <a:ea typeface="Quicksand"/>
                <a:cs typeface="Quicksand"/>
                <a:sym typeface="Quicksand"/>
              </a:rPr>
              <a:t>) (</a:t>
            </a:r>
            <a:r>
              <a:rPr lang="en-US" sz="2100" b="1" u="none" strike="noStrike" dirty="0">
                <a:solidFill>
                  <a:srgbClr val="0F4662"/>
                </a:solidFill>
                <a:latin typeface="Quicksand Bold"/>
                <a:ea typeface="Quicksand Bold"/>
                <a:cs typeface="Quicksand Bold"/>
                <a:sym typeface="Quicksand Bold"/>
              </a:rPr>
              <a:t>55 460 </a:t>
            </a:r>
            <a:r>
              <a:rPr lang="en-US" sz="2100" b="1" u="none" strike="noStrike" dirty="0" err="1">
                <a:solidFill>
                  <a:srgbClr val="0F4662"/>
                </a:solidFill>
                <a:latin typeface="Quicksand Bold"/>
                <a:ea typeface="Quicksand Bold"/>
                <a:cs typeface="Quicksand Bold"/>
                <a:sym typeface="Quicksand Bold"/>
              </a:rPr>
              <a:t>eiro</a:t>
            </a:r>
            <a:r>
              <a:rPr lang="en-US" sz="2100" b="1" u="none" strike="noStrike" dirty="0">
                <a:solidFill>
                  <a:srgbClr val="0F4662"/>
                </a:solidFill>
                <a:latin typeface="Quicksand Bold"/>
                <a:ea typeface="Quicksand Bold"/>
                <a:cs typeface="Quicksand Bold"/>
                <a:sym typeface="Quicksand Bold"/>
              </a:rPr>
              <a:t> </a:t>
            </a:r>
            <a:r>
              <a:rPr lang="en-US" sz="2100" u="none" strike="noStrike" dirty="0">
                <a:solidFill>
                  <a:srgbClr val="0F4662"/>
                </a:solidFill>
                <a:latin typeface="Quicksand"/>
                <a:ea typeface="Quicksand"/>
                <a:cs typeface="Quicksand"/>
                <a:sym typeface="Quicksand"/>
              </a:rPr>
              <a:t>2026) </a:t>
            </a:r>
          </a:p>
          <a:p>
            <a:pPr marL="453392" lvl="1" indent="-226696" algn="l">
              <a:lnSpc>
                <a:spcPts val="3570"/>
              </a:lnSpc>
              <a:buFont typeface="Arial"/>
              <a:buChar char="•"/>
            </a:pPr>
            <a:r>
              <a:rPr lang="en-US" sz="2100" u="none" strike="noStrike" dirty="0" err="1">
                <a:solidFill>
                  <a:srgbClr val="0F4662"/>
                </a:solidFill>
                <a:latin typeface="Quicksand"/>
                <a:ea typeface="Quicksand"/>
                <a:cs typeface="Quicksand"/>
                <a:sym typeface="Quicksand"/>
              </a:rPr>
              <a:t>Paplašināt</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bērnu</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vakcinācijas</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mērķa</a:t>
            </a:r>
            <a:r>
              <a:rPr lang="en-US" sz="2100" u="none" strike="noStrike" dirty="0">
                <a:solidFill>
                  <a:srgbClr val="0F4662"/>
                </a:solidFill>
                <a:latin typeface="Quicksand"/>
                <a:ea typeface="Quicksand"/>
                <a:cs typeface="Quicksand"/>
                <a:sym typeface="Quicksand"/>
              </a:rPr>
              <a:t> </a:t>
            </a:r>
            <a:r>
              <a:rPr lang="en-US" sz="2100" u="none" strike="noStrike" dirty="0" err="1">
                <a:solidFill>
                  <a:srgbClr val="0F4662"/>
                </a:solidFill>
                <a:latin typeface="Quicksand"/>
                <a:ea typeface="Quicksand"/>
                <a:cs typeface="Quicksand"/>
                <a:sym typeface="Quicksand"/>
              </a:rPr>
              <a:t>grupas</a:t>
            </a:r>
            <a:r>
              <a:rPr lang="en-US" sz="2100" u="none" strike="noStrike" dirty="0">
                <a:solidFill>
                  <a:srgbClr val="0F4662"/>
                </a:solidFill>
                <a:latin typeface="Quicksand"/>
                <a:ea typeface="Quicksand"/>
                <a:cs typeface="Quicksand"/>
                <a:sym typeface="Quicksand"/>
              </a:rPr>
              <a:t> (</a:t>
            </a:r>
            <a:r>
              <a:rPr lang="en-US" sz="2100" b="1" u="none" strike="noStrike" dirty="0">
                <a:solidFill>
                  <a:srgbClr val="0F4662"/>
                </a:solidFill>
                <a:latin typeface="Quicksand Bold"/>
                <a:ea typeface="Quicksand Bold"/>
                <a:cs typeface="Quicksand Bold"/>
                <a:sym typeface="Quicksand Bold"/>
              </a:rPr>
              <a:t>8 017 541</a:t>
            </a:r>
            <a:r>
              <a:rPr lang="en-US" sz="2100" u="none" strike="noStrike" dirty="0">
                <a:solidFill>
                  <a:srgbClr val="0F4662"/>
                </a:solidFill>
                <a:latin typeface="Quicksand"/>
                <a:ea typeface="Quicksand"/>
                <a:cs typeface="Quicksand"/>
                <a:sym typeface="Quicksand"/>
              </a:rPr>
              <a:t> </a:t>
            </a:r>
            <a:r>
              <a:rPr lang="en-US" sz="2100" b="1" u="none" strike="noStrike" dirty="0" err="1">
                <a:solidFill>
                  <a:srgbClr val="0F4662"/>
                </a:solidFill>
                <a:latin typeface="Quicksand Bold"/>
                <a:ea typeface="Quicksand Bold"/>
                <a:cs typeface="Quicksand Bold"/>
                <a:sym typeface="Quicksand Bold"/>
              </a:rPr>
              <a:t>eiro</a:t>
            </a:r>
            <a:r>
              <a:rPr lang="en-US" sz="2100" b="1" u="none" strike="noStrike" dirty="0">
                <a:solidFill>
                  <a:srgbClr val="0F4662"/>
                </a:solidFill>
                <a:latin typeface="Quicksand Bold"/>
                <a:ea typeface="Quicksand Bold"/>
                <a:cs typeface="Quicksand Bold"/>
                <a:sym typeface="Quicksand Bold"/>
              </a:rPr>
              <a:t> </a:t>
            </a:r>
            <a:r>
              <a:rPr lang="en-US" sz="2100" u="none" strike="noStrike" dirty="0">
                <a:solidFill>
                  <a:srgbClr val="0F4662"/>
                </a:solidFill>
                <a:latin typeface="Quicksand"/>
                <a:ea typeface="Quicksand"/>
                <a:cs typeface="Quicksand"/>
                <a:sym typeface="Quicksand"/>
              </a:rPr>
              <a:t>2026)</a:t>
            </a:r>
          </a:p>
        </p:txBody>
      </p:sp>
      <p:sp>
        <p:nvSpPr>
          <p:cNvPr id="6" name="TextBox 6"/>
          <p:cNvSpPr txBox="1"/>
          <p:nvPr/>
        </p:nvSpPr>
        <p:spPr>
          <a:xfrm>
            <a:off x="548740" y="297053"/>
            <a:ext cx="10858272" cy="1606169"/>
          </a:xfrm>
          <a:prstGeom prst="rect">
            <a:avLst/>
          </a:prstGeom>
        </p:spPr>
        <p:txBody>
          <a:bodyPr lIns="0" tIns="0" rIns="0" bIns="0" rtlCol="0" anchor="t">
            <a:spAutoFit/>
          </a:bodyPr>
          <a:lstStyle/>
          <a:p>
            <a:pPr marL="0" lvl="0" indent="0" algn="l">
              <a:lnSpc>
                <a:spcPts val="6207"/>
              </a:lnSpc>
            </a:pPr>
            <a:r>
              <a:rPr lang="en-US" sz="6399" b="1" i="1" u="none" strike="noStrike">
                <a:solidFill>
                  <a:srgbClr val="0F4662"/>
                </a:solidFill>
                <a:latin typeface="Cormorant Garamond Bold Italics"/>
                <a:ea typeface="Cormorant Garamond Bold Italics"/>
                <a:cs typeface="Cormorant Garamond Bold Italics"/>
                <a:sym typeface="Cormorant Garamond Bold Italics"/>
              </a:rPr>
              <a:t>Mātes un bērna veselības uzlabošanas plāns 2025.-2027.gadam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1351855" y="1804242"/>
            <a:ext cx="5539941" cy="7448847"/>
            <a:chOff x="0" y="0"/>
            <a:chExt cx="858282" cy="1154021"/>
          </a:xfrm>
        </p:grpSpPr>
        <p:sp>
          <p:nvSpPr>
            <p:cNvPr id="3" name="Freeform 3"/>
            <p:cNvSpPr/>
            <p:nvPr/>
          </p:nvSpPr>
          <p:spPr>
            <a:xfrm>
              <a:off x="0" y="0"/>
              <a:ext cx="858282" cy="1154021"/>
            </a:xfrm>
            <a:custGeom>
              <a:avLst/>
              <a:gdLst/>
              <a:ahLst/>
              <a:cxnLst/>
              <a:rect l="l" t="t" r="r" b="b"/>
              <a:pathLst>
                <a:path w="858282" h="1154021">
                  <a:moveTo>
                    <a:pt x="32142" y="0"/>
                  </a:moveTo>
                  <a:lnTo>
                    <a:pt x="826140" y="0"/>
                  </a:lnTo>
                  <a:cubicBezTo>
                    <a:pt x="843892" y="0"/>
                    <a:pt x="858282" y="14390"/>
                    <a:pt x="858282" y="32142"/>
                  </a:cubicBezTo>
                  <a:lnTo>
                    <a:pt x="858282" y="1121879"/>
                  </a:lnTo>
                  <a:cubicBezTo>
                    <a:pt x="858282" y="1130404"/>
                    <a:pt x="854896" y="1138579"/>
                    <a:pt x="848868" y="1144607"/>
                  </a:cubicBezTo>
                  <a:cubicBezTo>
                    <a:pt x="842840" y="1150635"/>
                    <a:pt x="834665" y="1154021"/>
                    <a:pt x="826140" y="1154021"/>
                  </a:cubicBezTo>
                  <a:lnTo>
                    <a:pt x="32142" y="1154021"/>
                  </a:lnTo>
                  <a:cubicBezTo>
                    <a:pt x="23617" y="1154021"/>
                    <a:pt x="15442" y="1150635"/>
                    <a:pt x="9414" y="1144607"/>
                  </a:cubicBezTo>
                  <a:cubicBezTo>
                    <a:pt x="3386" y="1138579"/>
                    <a:pt x="0" y="1130404"/>
                    <a:pt x="0" y="1121879"/>
                  </a:cubicBezTo>
                  <a:lnTo>
                    <a:pt x="0" y="32142"/>
                  </a:lnTo>
                  <a:cubicBezTo>
                    <a:pt x="0" y="14390"/>
                    <a:pt x="14390" y="0"/>
                    <a:pt x="32142" y="0"/>
                  </a:cubicBezTo>
                  <a:close/>
                </a:path>
              </a:pathLst>
            </a:custGeom>
            <a:blipFill>
              <a:blip r:embed="rId2"/>
              <a:stretch>
                <a:fillRect l="-50842" r="-50842"/>
              </a:stretch>
            </a:blipFill>
          </p:spPr>
        </p:sp>
      </p:grpSp>
      <p:grpSp>
        <p:nvGrpSpPr>
          <p:cNvPr id="4" name="Group 4"/>
          <p:cNvGrpSpPr/>
          <p:nvPr/>
        </p:nvGrpSpPr>
        <p:grpSpPr>
          <a:xfrm>
            <a:off x="8449761" y="0"/>
            <a:ext cx="9838239" cy="10287000"/>
            <a:chOff x="0" y="0"/>
            <a:chExt cx="2591141" cy="2709333"/>
          </a:xfrm>
        </p:grpSpPr>
        <p:sp>
          <p:nvSpPr>
            <p:cNvPr id="5" name="Freeform 5"/>
            <p:cNvSpPr/>
            <p:nvPr/>
          </p:nvSpPr>
          <p:spPr>
            <a:xfrm>
              <a:off x="0" y="0"/>
              <a:ext cx="2591141" cy="2709333"/>
            </a:xfrm>
            <a:custGeom>
              <a:avLst/>
              <a:gdLst/>
              <a:ahLst/>
              <a:cxnLst/>
              <a:rect l="l" t="t" r="r" b="b"/>
              <a:pathLst>
                <a:path w="2591141" h="2709333">
                  <a:moveTo>
                    <a:pt x="0" y="0"/>
                  </a:moveTo>
                  <a:lnTo>
                    <a:pt x="2591141" y="0"/>
                  </a:lnTo>
                  <a:lnTo>
                    <a:pt x="2591141" y="2709333"/>
                  </a:lnTo>
                  <a:lnTo>
                    <a:pt x="0" y="2709333"/>
                  </a:lnTo>
                  <a:close/>
                </a:path>
              </a:pathLst>
            </a:custGeom>
            <a:solidFill>
              <a:srgbClr val="DBE5EA"/>
            </a:solidFill>
          </p:spPr>
        </p:sp>
        <p:sp>
          <p:nvSpPr>
            <p:cNvPr id="6" name="TextBox 6"/>
            <p:cNvSpPr txBox="1"/>
            <p:nvPr/>
          </p:nvSpPr>
          <p:spPr>
            <a:xfrm>
              <a:off x="0" y="-123825"/>
              <a:ext cx="2591141"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285524" y="150391"/>
            <a:ext cx="8164237" cy="946149"/>
          </a:xfrm>
          <a:prstGeom prst="rect">
            <a:avLst/>
          </a:prstGeom>
        </p:spPr>
        <p:txBody>
          <a:bodyPr lIns="0" tIns="0" rIns="0" bIns="0" rtlCol="0" anchor="t">
            <a:spAutoFit/>
          </a:bodyPr>
          <a:lstStyle/>
          <a:p>
            <a:pPr marL="0" lvl="0" indent="0" algn="l">
              <a:lnSpc>
                <a:spcPts val="7700"/>
              </a:lnSpc>
              <a:spcBef>
                <a:spcPct val="0"/>
              </a:spcBef>
            </a:pPr>
            <a:r>
              <a:rPr lang="en-US" sz="5500" b="1" i="1">
                <a:solidFill>
                  <a:srgbClr val="0F4662"/>
                </a:solidFill>
                <a:latin typeface="Cormorant Garamond Bold Italics"/>
                <a:ea typeface="Cormorant Garamond Bold Italics"/>
                <a:cs typeface="Cormorant Garamond Bold Italics"/>
                <a:sym typeface="Cormorant Garamond Bold Italics"/>
              </a:rPr>
              <a:t>Izglītības un zinātnes ministrija</a:t>
            </a:r>
          </a:p>
        </p:txBody>
      </p:sp>
      <p:sp>
        <p:nvSpPr>
          <p:cNvPr id="9" name="TextBox 9"/>
          <p:cNvSpPr txBox="1"/>
          <p:nvPr/>
        </p:nvSpPr>
        <p:spPr>
          <a:xfrm>
            <a:off x="9515475" y="4427616"/>
            <a:ext cx="8606683" cy="485775"/>
          </a:xfrm>
          <a:prstGeom prst="rect">
            <a:avLst/>
          </a:prstGeom>
        </p:spPr>
        <p:txBody>
          <a:bodyPr lIns="0" tIns="0" rIns="0" bIns="0" rtlCol="0" anchor="t">
            <a:spAutoFit/>
          </a:bodyPr>
          <a:lstStyle/>
          <a:p>
            <a:pPr marL="518160" lvl="1" indent="-259080" algn="l">
              <a:lnSpc>
                <a:spcPts val="4079"/>
              </a:lnSpc>
              <a:buFont typeface="Arial"/>
              <a:buChar char="•"/>
            </a:pPr>
            <a:r>
              <a:rPr lang="en-US" sz="2400" dirty="0">
                <a:solidFill>
                  <a:srgbClr val="0F4662"/>
                </a:solidFill>
                <a:latin typeface="Quicksand"/>
                <a:ea typeface="Quicksand"/>
                <a:cs typeface="Quicksand"/>
                <a:sym typeface="Quicksand"/>
              </a:rPr>
              <a:t>94</a:t>
            </a:r>
            <a:r>
              <a:rPr lang="lv-LV" sz="2400" dirty="0">
                <a:solidFill>
                  <a:srgbClr val="0F4662"/>
                </a:solidFill>
                <a:latin typeface="Quicksand"/>
                <a:ea typeface="Quicksand"/>
                <a:cs typeface="Quicksand"/>
                <a:sym typeface="Quicksand"/>
              </a:rPr>
              <a:t>,</a:t>
            </a:r>
            <a:r>
              <a:rPr lang="en-US" sz="2400" dirty="0">
                <a:solidFill>
                  <a:srgbClr val="0F4662"/>
                </a:solidFill>
                <a:latin typeface="Quicksand"/>
                <a:ea typeface="Quicksand"/>
                <a:cs typeface="Quicksand"/>
                <a:sym typeface="Quicksand"/>
              </a:rPr>
              <a:t>54 </a:t>
            </a:r>
            <a:r>
              <a:rPr lang="en-US" sz="2400" dirty="0" err="1">
                <a:solidFill>
                  <a:srgbClr val="0F4662"/>
                </a:solidFill>
                <a:latin typeface="Quicksand"/>
                <a:ea typeface="Quicksand"/>
                <a:cs typeface="Quicksand"/>
                <a:sym typeface="Quicksand"/>
              </a:rPr>
              <a:t>milj</a:t>
            </a:r>
            <a:r>
              <a:rPr lang="en-US" sz="2400" dirty="0">
                <a:solidFill>
                  <a:srgbClr val="0F4662"/>
                </a:solidFill>
                <a:latin typeface="Quicksand"/>
                <a:ea typeface="Quicksand"/>
                <a:cs typeface="Quicksand"/>
                <a:sym typeface="Quicksand"/>
              </a:rPr>
              <a:t> </a:t>
            </a:r>
            <a:r>
              <a:rPr lang="en-US" sz="2400" dirty="0" err="1">
                <a:solidFill>
                  <a:srgbClr val="0F4662"/>
                </a:solidFill>
                <a:latin typeface="Quicksand"/>
                <a:ea typeface="Quicksand"/>
                <a:cs typeface="Quicksand"/>
                <a:sym typeface="Quicksand"/>
              </a:rPr>
              <a:t>eiro</a:t>
            </a:r>
            <a:r>
              <a:rPr lang="en-US" sz="2400" dirty="0">
                <a:solidFill>
                  <a:srgbClr val="0F4662"/>
                </a:solidFill>
                <a:latin typeface="Quicksand"/>
                <a:ea typeface="Quicksand"/>
                <a:cs typeface="Quicksand"/>
                <a:sym typeface="Quicksand"/>
              </a:rPr>
              <a:t> (2026.mācību </a:t>
            </a:r>
            <a:r>
              <a:rPr lang="en-US" sz="2400" dirty="0" err="1">
                <a:solidFill>
                  <a:srgbClr val="0F4662"/>
                </a:solidFill>
                <a:latin typeface="Quicksand"/>
                <a:ea typeface="Quicksand"/>
                <a:cs typeface="Quicksand"/>
                <a:sym typeface="Quicksand"/>
              </a:rPr>
              <a:t>gadā</a:t>
            </a:r>
            <a:r>
              <a:rPr lang="en-US" sz="2400" dirty="0">
                <a:solidFill>
                  <a:srgbClr val="0F4662"/>
                </a:solidFill>
                <a:latin typeface="Quicksand"/>
                <a:ea typeface="Quicksand"/>
                <a:cs typeface="Quicksand"/>
                <a:sym typeface="Quicksand"/>
              </a:rPr>
              <a:t>)</a:t>
            </a:r>
          </a:p>
        </p:txBody>
      </p:sp>
      <p:sp>
        <p:nvSpPr>
          <p:cNvPr id="12" name="TextBox 12"/>
          <p:cNvSpPr txBox="1"/>
          <p:nvPr/>
        </p:nvSpPr>
        <p:spPr>
          <a:xfrm>
            <a:off x="9515475" y="3910091"/>
            <a:ext cx="8606683" cy="565150"/>
          </a:xfrm>
          <a:prstGeom prst="rect">
            <a:avLst/>
          </a:prstGeom>
        </p:spPr>
        <p:txBody>
          <a:bodyPr lIns="0" tIns="0" rIns="0" bIns="0" rtlCol="0" anchor="t">
            <a:spAutoFit/>
          </a:bodyPr>
          <a:lstStyle/>
          <a:p>
            <a:pPr marL="0" lvl="0" indent="0" algn="l">
              <a:lnSpc>
                <a:spcPts val="4759"/>
              </a:lnSpc>
            </a:pPr>
            <a:r>
              <a:rPr lang="en-US" sz="2799" b="1">
                <a:solidFill>
                  <a:srgbClr val="0F4662"/>
                </a:solidFill>
                <a:latin typeface="Quicksand Bold"/>
                <a:ea typeface="Quicksand Bold"/>
                <a:cs typeface="Quicksand Bold"/>
                <a:sym typeface="Quicksand Bold"/>
              </a:rPr>
              <a:t>Bezmaksas ēdināšana (1. - 9. klase)</a:t>
            </a:r>
          </a:p>
        </p:txBody>
      </p:sp>
      <p:sp>
        <p:nvSpPr>
          <p:cNvPr id="14" name="AutoShape 14"/>
          <p:cNvSpPr/>
          <p:nvPr/>
        </p:nvSpPr>
        <p:spPr>
          <a:xfrm>
            <a:off x="1028700" y="9741523"/>
            <a:ext cx="6492240" cy="0"/>
          </a:xfrm>
          <a:prstGeom prst="line">
            <a:avLst/>
          </a:prstGeom>
          <a:ln w="76200" cap="flat">
            <a:solidFill>
              <a:srgbClr val="0F4662"/>
            </a:solidFill>
            <a:prstDash val="solid"/>
            <a:headEnd type="none" w="sm" len="sm"/>
            <a:tailEnd type="none" w="sm" len="sm"/>
          </a:ln>
        </p:spPr>
      </p:sp>
      <p:sp>
        <p:nvSpPr>
          <p:cNvPr id="15" name="AutoShape 15"/>
          <p:cNvSpPr/>
          <p:nvPr/>
        </p:nvSpPr>
        <p:spPr>
          <a:xfrm>
            <a:off x="10767060" y="1028700"/>
            <a:ext cx="6492240" cy="0"/>
          </a:xfrm>
          <a:prstGeom prst="line">
            <a:avLst/>
          </a:prstGeom>
          <a:ln w="76200" cap="flat">
            <a:solidFill>
              <a:srgbClr val="0F4662"/>
            </a:solidFill>
            <a:prstDash val="solid"/>
            <a:headEnd type="none" w="sm" len="sm"/>
            <a:tailEnd type="none" w="sm" len="sm"/>
          </a:ln>
        </p:spPr>
      </p:sp>
      <p:sp>
        <p:nvSpPr>
          <p:cNvPr id="18" name="TextBox 18"/>
          <p:cNvSpPr txBox="1"/>
          <p:nvPr/>
        </p:nvSpPr>
        <p:spPr>
          <a:xfrm>
            <a:off x="9525000" y="2799321"/>
            <a:ext cx="8606683" cy="565150"/>
          </a:xfrm>
          <a:prstGeom prst="rect">
            <a:avLst/>
          </a:prstGeom>
        </p:spPr>
        <p:txBody>
          <a:bodyPr lIns="0" tIns="0" rIns="0" bIns="0" rtlCol="0" anchor="t">
            <a:spAutoFit/>
          </a:bodyPr>
          <a:lstStyle/>
          <a:p>
            <a:pPr marL="0" lvl="0" indent="0" algn="l">
              <a:lnSpc>
                <a:spcPts val="4759"/>
              </a:lnSpc>
            </a:pPr>
            <a:r>
              <a:rPr lang="en-US" sz="2799" b="1" dirty="0" err="1">
                <a:solidFill>
                  <a:srgbClr val="0F4662"/>
                </a:solidFill>
                <a:latin typeface="Quicksand Bold"/>
                <a:ea typeface="Quicksand Bold"/>
                <a:cs typeface="Quicksand Bold"/>
                <a:sym typeface="Quicksand Bold"/>
              </a:rPr>
              <a:t>Finansēšanas</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modelis</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Programma</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skolā</a:t>
            </a:r>
            <a:r>
              <a:rPr lang="en-US" sz="2799" b="1" dirty="0">
                <a:solidFill>
                  <a:srgbClr val="0F4662"/>
                </a:solidFill>
                <a:latin typeface="Quicksand Bold"/>
                <a:ea typeface="Quicksand Bold"/>
                <a:cs typeface="Quicksand Bold"/>
                <a:sym typeface="Quicksand Bold"/>
              </a:rPr>
              <a:t>” </a:t>
            </a:r>
          </a:p>
        </p:txBody>
      </p:sp>
      <p:sp>
        <p:nvSpPr>
          <p:cNvPr id="19" name="TextBox 19"/>
          <p:cNvSpPr txBox="1"/>
          <p:nvPr/>
        </p:nvSpPr>
        <p:spPr>
          <a:xfrm>
            <a:off x="9525000" y="3293514"/>
            <a:ext cx="8606683" cy="485775"/>
          </a:xfrm>
          <a:prstGeom prst="rect">
            <a:avLst/>
          </a:prstGeom>
        </p:spPr>
        <p:txBody>
          <a:bodyPr lIns="0" tIns="0" rIns="0" bIns="0" rtlCol="0" anchor="t">
            <a:spAutoFit/>
          </a:bodyPr>
          <a:lstStyle/>
          <a:p>
            <a:pPr marL="518160" lvl="1" indent="-259080" algn="l">
              <a:lnSpc>
                <a:spcPts val="4079"/>
              </a:lnSpc>
              <a:buFont typeface="Arial"/>
              <a:buChar char="•"/>
            </a:pPr>
            <a:r>
              <a:rPr lang="en-US" sz="2400" dirty="0">
                <a:solidFill>
                  <a:srgbClr val="0F4662"/>
                </a:solidFill>
                <a:latin typeface="Quicksand"/>
                <a:ea typeface="Quicksand"/>
                <a:cs typeface="Quicksand"/>
                <a:sym typeface="Quicksand"/>
              </a:rPr>
              <a:t>107,11 </a:t>
            </a:r>
            <a:r>
              <a:rPr lang="en-US" sz="2400" dirty="0" err="1">
                <a:solidFill>
                  <a:srgbClr val="0F4662"/>
                </a:solidFill>
                <a:latin typeface="Quicksand"/>
                <a:ea typeface="Quicksand"/>
                <a:cs typeface="Quicksand"/>
                <a:sym typeface="Quicksand"/>
              </a:rPr>
              <a:t>milj</a:t>
            </a:r>
            <a:r>
              <a:rPr lang="en-US" sz="2400" dirty="0">
                <a:solidFill>
                  <a:srgbClr val="0F4662"/>
                </a:solidFill>
                <a:latin typeface="Quicksand"/>
                <a:ea typeface="Quicksand"/>
                <a:cs typeface="Quicksand"/>
                <a:sym typeface="Quicksand"/>
              </a:rPr>
              <a:t> </a:t>
            </a:r>
            <a:r>
              <a:rPr lang="en-US" sz="2400" dirty="0" err="1">
                <a:solidFill>
                  <a:srgbClr val="0F4662"/>
                </a:solidFill>
                <a:latin typeface="Quicksand"/>
                <a:ea typeface="Quicksand"/>
                <a:cs typeface="Quicksand"/>
                <a:sym typeface="Quicksand"/>
              </a:rPr>
              <a:t>eiro</a:t>
            </a:r>
            <a:r>
              <a:rPr lang="en-US" sz="2400" dirty="0">
                <a:solidFill>
                  <a:srgbClr val="0F4662"/>
                </a:solidFill>
                <a:latin typeface="Quicksand"/>
                <a:ea typeface="Quicksand"/>
                <a:cs typeface="Quicksand"/>
                <a:sym typeface="Quicksand"/>
              </a:rPr>
              <a:t> </a:t>
            </a:r>
            <a:r>
              <a:rPr lang="en-US" sz="2400" dirty="0" err="1">
                <a:solidFill>
                  <a:srgbClr val="0F4662"/>
                </a:solidFill>
                <a:latin typeface="Quicksand"/>
                <a:ea typeface="Quicksand"/>
                <a:cs typeface="Quicksand"/>
                <a:sym typeface="Quicksand"/>
              </a:rPr>
              <a:t>gadā</a:t>
            </a:r>
            <a:r>
              <a:rPr lang="en-US" sz="2400" dirty="0">
                <a:solidFill>
                  <a:srgbClr val="0F4662"/>
                </a:solidFill>
                <a:latin typeface="Quicksand"/>
                <a:ea typeface="Quicksand"/>
                <a:cs typeface="Quicksand"/>
                <a:sym typeface="Quicksand"/>
              </a:rPr>
              <a:t> </a:t>
            </a:r>
          </a:p>
        </p:txBody>
      </p:sp>
      <p:sp>
        <p:nvSpPr>
          <p:cNvPr id="20" name="TextBox 18">
            <a:extLst>
              <a:ext uri="{FF2B5EF4-FFF2-40B4-BE49-F238E27FC236}">
                <a16:creationId xmlns:a16="http://schemas.microsoft.com/office/drawing/2014/main" id="{6F1CFE14-F2E2-6C55-1FB4-436301AAD0B1}"/>
              </a:ext>
            </a:extLst>
          </p:cNvPr>
          <p:cNvSpPr txBox="1"/>
          <p:nvPr/>
        </p:nvSpPr>
        <p:spPr>
          <a:xfrm>
            <a:off x="9515475" y="4925057"/>
            <a:ext cx="8606683" cy="565150"/>
          </a:xfrm>
          <a:prstGeom prst="rect">
            <a:avLst/>
          </a:prstGeom>
        </p:spPr>
        <p:txBody>
          <a:bodyPr lIns="0" tIns="0" rIns="0" bIns="0" rtlCol="0" anchor="t">
            <a:spAutoFit/>
          </a:bodyPr>
          <a:lstStyle/>
          <a:p>
            <a:pPr marL="0" lvl="0" indent="0" algn="l">
              <a:lnSpc>
                <a:spcPts val="4759"/>
              </a:lnSpc>
            </a:pPr>
            <a:r>
              <a:rPr lang="en-US" sz="2799" b="1" dirty="0" err="1">
                <a:solidFill>
                  <a:srgbClr val="0F4662"/>
                </a:solidFill>
                <a:latin typeface="Quicksand Bold"/>
                <a:ea typeface="Quicksand Bold"/>
                <a:cs typeface="Quicksand Bold"/>
                <a:sym typeface="Quicksand Bold"/>
              </a:rPr>
              <a:t>Citas</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potenciālās</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atbalsta</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aktivitātes</a:t>
            </a:r>
            <a:r>
              <a:rPr lang="en-US" sz="2799" b="1" dirty="0">
                <a:solidFill>
                  <a:srgbClr val="0F4662"/>
                </a:solidFill>
                <a:latin typeface="Quicksand Bold"/>
                <a:ea typeface="Quicksand Bold"/>
                <a:cs typeface="Quicksand Bold"/>
                <a:sym typeface="Quicksand Bold"/>
              </a:rPr>
              <a:t>:</a:t>
            </a:r>
          </a:p>
        </p:txBody>
      </p:sp>
      <p:sp>
        <p:nvSpPr>
          <p:cNvPr id="21" name="TextBox 19">
            <a:extLst>
              <a:ext uri="{FF2B5EF4-FFF2-40B4-BE49-F238E27FC236}">
                <a16:creationId xmlns:a16="http://schemas.microsoft.com/office/drawing/2014/main" id="{4DB7BAE2-5F16-C87E-F1A5-56C8DCD19928}"/>
              </a:ext>
            </a:extLst>
          </p:cNvPr>
          <p:cNvSpPr txBox="1"/>
          <p:nvPr/>
        </p:nvSpPr>
        <p:spPr>
          <a:xfrm>
            <a:off x="9515475" y="5419250"/>
            <a:ext cx="8606683" cy="3097130"/>
          </a:xfrm>
          <a:prstGeom prst="rect">
            <a:avLst/>
          </a:prstGeom>
        </p:spPr>
        <p:txBody>
          <a:bodyPr lIns="0" tIns="0" rIns="0" bIns="0" rtlCol="0" anchor="t">
            <a:spAutoFit/>
          </a:bodyPr>
          <a:lstStyle/>
          <a:p>
            <a:pPr marL="518160" lvl="1" indent="-259080" algn="l">
              <a:lnSpc>
                <a:spcPts val="4079"/>
              </a:lnSpc>
              <a:buFont typeface="Arial"/>
              <a:buChar char="•"/>
            </a:pPr>
            <a:r>
              <a:rPr lang="en-US" sz="2400" dirty="0" err="1">
                <a:solidFill>
                  <a:srgbClr val="0F4662"/>
                </a:solidFill>
                <a:latin typeface="Quicksand"/>
                <a:ea typeface="Quicksand"/>
                <a:cs typeface="Quicksand"/>
                <a:sym typeface="Quicksand"/>
              </a:rPr>
              <a:t>Sociālās</a:t>
            </a:r>
            <a:r>
              <a:rPr lang="en-US" sz="2400" dirty="0">
                <a:solidFill>
                  <a:srgbClr val="0F4662"/>
                </a:solidFill>
                <a:latin typeface="Quicksand"/>
                <a:ea typeface="Quicksand"/>
                <a:cs typeface="Quicksand"/>
                <a:sym typeface="Quicksand"/>
              </a:rPr>
              <a:t> </a:t>
            </a:r>
            <a:r>
              <a:rPr lang="en-US" sz="2400" dirty="0" err="1">
                <a:solidFill>
                  <a:srgbClr val="0F4662"/>
                </a:solidFill>
                <a:latin typeface="Quicksand"/>
                <a:ea typeface="Quicksand"/>
                <a:cs typeface="Quicksand"/>
                <a:sym typeface="Quicksand"/>
              </a:rPr>
              <a:t>stipendijas</a:t>
            </a:r>
            <a:r>
              <a:rPr lang="en-US" sz="2400" dirty="0">
                <a:solidFill>
                  <a:srgbClr val="0F4662"/>
                </a:solidFill>
                <a:latin typeface="Quicksand"/>
                <a:ea typeface="Quicksand"/>
                <a:cs typeface="Quicksand"/>
                <a:sym typeface="Quicksand"/>
              </a:rPr>
              <a:t> </a:t>
            </a:r>
            <a:r>
              <a:rPr lang="en-US" sz="2400" dirty="0" err="1">
                <a:solidFill>
                  <a:srgbClr val="0F4662"/>
                </a:solidFill>
                <a:latin typeface="Quicksand"/>
                <a:ea typeface="Quicksand"/>
                <a:cs typeface="Quicksand"/>
                <a:sym typeface="Quicksand"/>
              </a:rPr>
              <a:t>studētgods</a:t>
            </a:r>
            <a:r>
              <a:rPr lang="en-US" sz="2400" dirty="0">
                <a:solidFill>
                  <a:srgbClr val="0F4662"/>
                </a:solidFill>
                <a:latin typeface="Quicksand"/>
                <a:ea typeface="Quicksand"/>
                <a:cs typeface="Quicksand"/>
                <a:sym typeface="Quicksand"/>
              </a:rPr>
              <a:t> </a:t>
            </a:r>
            <a:r>
              <a:rPr lang="en-US" sz="2400" dirty="0" err="1">
                <a:solidFill>
                  <a:srgbClr val="0F4662"/>
                </a:solidFill>
                <a:latin typeface="Quicksand"/>
                <a:ea typeface="Quicksand"/>
                <a:cs typeface="Quicksand"/>
                <a:sym typeface="Quicksand"/>
              </a:rPr>
              <a:t>paplašināšana</a:t>
            </a:r>
            <a:r>
              <a:rPr lang="en-US" sz="2400" dirty="0">
                <a:solidFill>
                  <a:srgbClr val="0F4662"/>
                </a:solidFill>
                <a:latin typeface="Quicksand"/>
                <a:ea typeface="Quicksand"/>
                <a:cs typeface="Quicksand"/>
                <a:sym typeface="Quicksand"/>
              </a:rPr>
              <a:t> </a:t>
            </a:r>
            <a:r>
              <a:rPr lang="en-US" sz="2400" dirty="0" err="1">
                <a:solidFill>
                  <a:srgbClr val="0F4662"/>
                </a:solidFill>
                <a:latin typeface="Quicksand"/>
                <a:ea typeface="Quicksand"/>
                <a:cs typeface="Quicksand"/>
                <a:sym typeface="Quicksand"/>
              </a:rPr>
              <a:t>uz</a:t>
            </a:r>
            <a:r>
              <a:rPr lang="en-US" sz="2400" dirty="0">
                <a:solidFill>
                  <a:srgbClr val="0F4662"/>
                </a:solidFill>
                <a:latin typeface="Quicksand"/>
                <a:ea typeface="Quicksand"/>
                <a:cs typeface="Quicksand"/>
                <a:sym typeface="Quicksand"/>
              </a:rPr>
              <a:t> </a:t>
            </a:r>
            <a:r>
              <a:rPr lang="en-US" sz="2400" dirty="0" err="1">
                <a:solidFill>
                  <a:srgbClr val="0F4662"/>
                </a:solidFill>
                <a:latin typeface="Quicksand"/>
                <a:ea typeface="Quicksand"/>
                <a:cs typeface="Quicksand"/>
                <a:sym typeface="Quicksand"/>
              </a:rPr>
              <a:t>trūcīgajiem</a:t>
            </a:r>
            <a:r>
              <a:rPr lang="en-US" sz="2400" dirty="0">
                <a:solidFill>
                  <a:srgbClr val="0F4662"/>
                </a:solidFill>
                <a:latin typeface="Quicksand"/>
                <a:ea typeface="Quicksand"/>
                <a:cs typeface="Quicksand"/>
                <a:sym typeface="Quicksand"/>
              </a:rPr>
              <a:t> un </a:t>
            </a:r>
            <a:r>
              <a:rPr lang="en-US" sz="2400" dirty="0" err="1">
                <a:solidFill>
                  <a:srgbClr val="0F4662"/>
                </a:solidFill>
                <a:latin typeface="Quicksand"/>
                <a:ea typeface="Quicksand"/>
                <a:cs typeface="Quicksand"/>
                <a:sym typeface="Quicksand"/>
              </a:rPr>
              <a:t>maznodrošinātajiem</a:t>
            </a:r>
            <a:endParaRPr lang="en-US" sz="2400" dirty="0">
              <a:solidFill>
                <a:srgbClr val="0F4662"/>
              </a:solidFill>
              <a:latin typeface="Quicksand"/>
              <a:ea typeface="Quicksand"/>
              <a:cs typeface="Quicksand"/>
              <a:sym typeface="Quicksand"/>
            </a:endParaRPr>
          </a:p>
          <a:p>
            <a:pPr marL="518160" lvl="1" indent="-259080" algn="l">
              <a:lnSpc>
                <a:spcPts val="4079"/>
              </a:lnSpc>
              <a:buFont typeface="Arial"/>
              <a:buChar char="•"/>
            </a:pPr>
            <a:r>
              <a:rPr lang="en-US" sz="2400" dirty="0" err="1">
                <a:solidFill>
                  <a:srgbClr val="0F4662"/>
                </a:solidFill>
                <a:latin typeface="Quicksand"/>
                <a:ea typeface="Quicksand"/>
                <a:cs typeface="Quicksand"/>
                <a:sym typeface="Quicksand"/>
              </a:rPr>
              <a:t>pedagogu</a:t>
            </a:r>
            <a:r>
              <a:rPr lang="en-US" sz="2400" dirty="0">
                <a:solidFill>
                  <a:srgbClr val="0F4662"/>
                </a:solidFill>
                <a:latin typeface="Quicksand"/>
                <a:ea typeface="Quicksand"/>
                <a:cs typeface="Quicksand"/>
                <a:sym typeface="Quicksand"/>
              </a:rPr>
              <a:t> </a:t>
            </a:r>
            <a:r>
              <a:rPr lang="en-US" sz="2400" dirty="0" err="1">
                <a:solidFill>
                  <a:srgbClr val="0F4662"/>
                </a:solidFill>
                <a:latin typeface="Quicksand"/>
                <a:ea typeface="Quicksand"/>
                <a:cs typeface="Quicksand"/>
                <a:sym typeface="Quicksand"/>
              </a:rPr>
              <a:t>profesionālā</a:t>
            </a:r>
            <a:r>
              <a:rPr lang="en-US" sz="2400" dirty="0">
                <a:solidFill>
                  <a:srgbClr val="0F4662"/>
                </a:solidFill>
                <a:latin typeface="Quicksand"/>
                <a:ea typeface="Quicksand"/>
                <a:cs typeface="Quicksand"/>
                <a:sym typeface="Quicksand"/>
              </a:rPr>
              <a:t> </a:t>
            </a:r>
            <a:r>
              <a:rPr lang="en-US" sz="2400" dirty="0" err="1">
                <a:solidFill>
                  <a:srgbClr val="0F4662"/>
                </a:solidFill>
                <a:latin typeface="Quicksand"/>
                <a:ea typeface="Quicksand"/>
                <a:cs typeface="Quicksand"/>
                <a:sym typeface="Quicksand"/>
              </a:rPr>
              <a:t>pilnveide</a:t>
            </a:r>
            <a:r>
              <a:rPr lang="en-US" sz="2400" dirty="0">
                <a:solidFill>
                  <a:srgbClr val="0F4662"/>
                </a:solidFill>
                <a:latin typeface="Quicksand"/>
                <a:ea typeface="Quicksand"/>
                <a:cs typeface="Quicksand"/>
                <a:sym typeface="Quicksand"/>
              </a:rPr>
              <a:t> par </a:t>
            </a:r>
            <a:r>
              <a:rPr lang="en-US" sz="2400" dirty="0" err="1">
                <a:solidFill>
                  <a:srgbClr val="0F4662"/>
                </a:solidFill>
                <a:latin typeface="Quicksand"/>
                <a:ea typeface="Quicksand"/>
                <a:cs typeface="Quicksand"/>
                <a:sym typeface="Quicksand"/>
              </a:rPr>
              <a:t>veselībpratību</a:t>
            </a:r>
            <a:endParaRPr lang="en-US" sz="2400" dirty="0">
              <a:solidFill>
                <a:srgbClr val="0F4662"/>
              </a:solidFill>
              <a:latin typeface="Quicksand"/>
              <a:ea typeface="Quicksand"/>
              <a:cs typeface="Quicksand"/>
              <a:sym typeface="Quicksand"/>
            </a:endParaRPr>
          </a:p>
          <a:p>
            <a:pPr marL="518160" lvl="1" indent="-259080" algn="l">
              <a:lnSpc>
                <a:spcPts val="4079"/>
              </a:lnSpc>
              <a:buFont typeface="Arial"/>
              <a:buChar char="•"/>
            </a:pPr>
            <a:r>
              <a:rPr lang="en-US" sz="2400" dirty="0" err="1">
                <a:solidFill>
                  <a:srgbClr val="0F4662"/>
                </a:solidFill>
                <a:latin typeface="Quicksand"/>
                <a:ea typeface="Quicksand"/>
                <a:cs typeface="Quicksand"/>
                <a:sym typeface="Quicksand"/>
              </a:rPr>
              <a:t>Bērnu</a:t>
            </a:r>
            <a:r>
              <a:rPr lang="en-US" sz="2400" dirty="0">
                <a:solidFill>
                  <a:srgbClr val="0F4662"/>
                </a:solidFill>
                <a:latin typeface="Quicksand"/>
                <a:ea typeface="Quicksand"/>
                <a:cs typeface="Quicksand"/>
                <a:sym typeface="Quicksand"/>
              </a:rPr>
              <a:t> un </a:t>
            </a:r>
            <a:r>
              <a:rPr lang="en-US" sz="2400" dirty="0" err="1">
                <a:solidFill>
                  <a:srgbClr val="0F4662"/>
                </a:solidFill>
                <a:latin typeface="Quicksand"/>
                <a:ea typeface="Quicksand"/>
                <a:cs typeface="Quicksand"/>
                <a:sym typeface="Quicksand"/>
              </a:rPr>
              <a:t>jauniešu</a:t>
            </a:r>
            <a:r>
              <a:rPr lang="en-US" sz="2400" dirty="0">
                <a:solidFill>
                  <a:srgbClr val="0F4662"/>
                </a:solidFill>
                <a:latin typeface="Quicksand"/>
                <a:ea typeface="Quicksand"/>
                <a:cs typeface="Quicksand"/>
                <a:sym typeface="Quicksand"/>
              </a:rPr>
              <a:t> </a:t>
            </a:r>
            <a:r>
              <a:rPr lang="en-US" sz="2400" dirty="0" err="1">
                <a:solidFill>
                  <a:srgbClr val="0F4662"/>
                </a:solidFill>
                <a:latin typeface="Quicksand"/>
                <a:ea typeface="Quicksand"/>
                <a:cs typeface="Quicksand"/>
                <a:sym typeface="Quicksand"/>
              </a:rPr>
              <a:t>iekļaušana</a:t>
            </a:r>
            <a:r>
              <a:rPr lang="en-US" sz="2400" dirty="0">
                <a:solidFill>
                  <a:srgbClr val="0F4662"/>
                </a:solidFill>
                <a:latin typeface="Quicksand"/>
                <a:ea typeface="Quicksand"/>
                <a:cs typeface="Quicksand"/>
                <a:sym typeface="Quicksand"/>
              </a:rPr>
              <a:t> </a:t>
            </a:r>
            <a:r>
              <a:rPr lang="en-US" sz="2400" dirty="0" err="1">
                <a:solidFill>
                  <a:srgbClr val="0F4662"/>
                </a:solidFill>
                <a:latin typeface="Quicksand"/>
                <a:ea typeface="Quicksand"/>
                <a:cs typeface="Quicksand"/>
                <a:sym typeface="Quicksand"/>
              </a:rPr>
              <a:t>profesionālās</a:t>
            </a:r>
            <a:r>
              <a:rPr lang="en-US" sz="2400" dirty="0">
                <a:solidFill>
                  <a:srgbClr val="0F4662"/>
                </a:solidFill>
                <a:latin typeface="Quicksand"/>
                <a:ea typeface="Quicksand"/>
                <a:cs typeface="Quicksand"/>
                <a:sym typeface="Quicksand"/>
              </a:rPr>
              <a:t> </a:t>
            </a:r>
            <a:r>
              <a:rPr lang="en-US" sz="2400" dirty="0" err="1">
                <a:solidFill>
                  <a:srgbClr val="0F4662"/>
                </a:solidFill>
                <a:latin typeface="Quicksand"/>
                <a:ea typeface="Quicksand"/>
                <a:cs typeface="Quicksand"/>
                <a:sym typeface="Quicksand"/>
              </a:rPr>
              <a:t>ievirzes</a:t>
            </a:r>
            <a:r>
              <a:rPr lang="en-US" sz="2400" dirty="0">
                <a:solidFill>
                  <a:srgbClr val="0F4662"/>
                </a:solidFill>
                <a:latin typeface="Quicksand"/>
                <a:ea typeface="Quicksand"/>
                <a:cs typeface="Quicksand"/>
                <a:sym typeface="Quicksand"/>
              </a:rPr>
              <a:t> </a:t>
            </a:r>
            <a:r>
              <a:rPr lang="en-US" sz="2400" dirty="0" err="1">
                <a:solidFill>
                  <a:srgbClr val="0F4662"/>
                </a:solidFill>
                <a:latin typeface="Quicksand"/>
                <a:ea typeface="Quicksand"/>
                <a:cs typeface="Quicksand"/>
                <a:sym typeface="Quicksand"/>
              </a:rPr>
              <a:t>programmās</a:t>
            </a:r>
            <a:endParaRPr lang="en-US" sz="2400" dirty="0">
              <a:solidFill>
                <a:srgbClr val="0F4662"/>
              </a:solidFill>
              <a:latin typeface="Quicksand"/>
              <a:ea typeface="Quicksand"/>
              <a:cs typeface="Quicksand"/>
              <a:sym typeface="Quicksand"/>
            </a:endParaRPr>
          </a:p>
          <a:p>
            <a:pPr marL="518160" lvl="1" indent="-259080" algn="l">
              <a:lnSpc>
                <a:spcPts val="4079"/>
              </a:lnSpc>
              <a:buFont typeface="Arial"/>
              <a:buChar char="•"/>
            </a:pPr>
            <a:endParaRPr lang="en-US" sz="2400" dirty="0">
              <a:solidFill>
                <a:srgbClr val="0F4662"/>
              </a:solidFill>
              <a:latin typeface="Quicksand"/>
              <a:ea typeface="Quicksand"/>
              <a:cs typeface="Quicksand"/>
              <a:sym typeface="Quicksan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grpSp>
        <p:nvGrpSpPr>
          <p:cNvPr id="4" name="Group 4">
            <a:extLst>
              <a:ext uri="{FF2B5EF4-FFF2-40B4-BE49-F238E27FC236}">
                <a16:creationId xmlns:a16="http://schemas.microsoft.com/office/drawing/2014/main" id="{32FE59B2-2486-AB7B-1474-44515575EF29}"/>
              </a:ext>
            </a:extLst>
          </p:cNvPr>
          <p:cNvGrpSpPr/>
          <p:nvPr/>
        </p:nvGrpSpPr>
        <p:grpSpPr>
          <a:xfrm>
            <a:off x="3349053" y="2552700"/>
            <a:ext cx="14891813" cy="2457210"/>
            <a:chOff x="0" y="0"/>
            <a:chExt cx="2591141" cy="2709333"/>
          </a:xfrm>
        </p:grpSpPr>
        <p:sp>
          <p:nvSpPr>
            <p:cNvPr id="6" name="Freeform 5">
              <a:extLst>
                <a:ext uri="{FF2B5EF4-FFF2-40B4-BE49-F238E27FC236}">
                  <a16:creationId xmlns:a16="http://schemas.microsoft.com/office/drawing/2014/main" id="{CB86B9A6-A646-F473-C02E-455CD97DECA9}"/>
                </a:ext>
              </a:extLst>
            </p:cNvPr>
            <p:cNvSpPr/>
            <p:nvPr/>
          </p:nvSpPr>
          <p:spPr>
            <a:xfrm>
              <a:off x="0" y="0"/>
              <a:ext cx="2591141" cy="2709333"/>
            </a:xfrm>
            <a:custGeom>
              <a:avLst/>
              <a:gdLst/>
              <a:ahLst/>
              <a:cxnLst/>
              <a:rect l="l" t="t" r="r" b="b"/>
              <a:pathLst>
                <a:path w="2591141" h="2709333">
                  <a:moveTo>
                    <a:pt x="0" y="0"/>
                  </a:moveTo>
                  <a:lnTo>
                    <a:pt x="2591141" y="0"/>
                  </a:lnTo>
                  <a:lnTo>
                    <a:pt x="2591141" y="2709333"/>
                  </a:lnTo>
                  <a:lnTo>
                    <a:pt x="0" y="2709333"/>
                  </a:lnTo>
                  <a:close/>
                </a:path>
              </a:pathLst>
            </a:custGeom>
            <a:solidFill>
              <a:srgbClr val="DBE5EA"/>
            </a:solidFill>
          </p:spPr>
        </p:sp>
        <p:sp>
          <p:nvSpPr>
            <p:cNvPr id="8" name="TextBox 6">
              <a:extLst>
                <a:ext uri="{FF2B5EF4-FFF2-40B4-BE49-F238E27FC236}">
                  <a16:creationId xmlns:a16="http://schemas.microsoft.com/office/drawing/2014/main" id="{1363E979-81C3-EFC5-3A59-1FEAF7F10F31}"/>
                </a:ext>
              </a:extLst>
            </p:cNvPr>
            <p:cNvSpPr txBox="1"/>
            <p:nvPr/>
          </p:nvSpPr>
          <p:spPr>
            <a:xfrm>
              <a:off x="0" y="-123825"/>
              <a:ext cx="2591141" cy="2833158"/>
            </a:xfrm>
            <a:prstGeom prst="rect">
              <a:avLst/>
            </a:prstGeom>
          </p:spPr>
          <p:txBody>
            <a:bodyPr lIns="50800" tIns="50800" rIns="50800" bIns="50800" rtlCol="0" anchor="ctr"/>
            <a:lstStyle/>
            <a:p>
              <a:pPr algn="ctr">
                <a:lnSpc>
                  <a:spcPts val="4079"/>
                </a:lnSpc>
              </a:pPr>
              <a:endParaRPr/>
            </a:p>
          </p:txBody>
        </p:sp>
      </p:grpSp>
      <p:sp>
        <p:nvSpPr>
          <p:cNvPr id="32" name="Rectangle 31">
            <a:extLst>
              <a:ext uri="{FF2B5EF4-FFF2-40B4-BE49-F238E27FC236}">
                <a16:creationId xmlns:a16="http://schemas.microsoft.com/office/drawing/2014/main" id="{39BEF271-0E57-4484-5490-C4015B1242B2}"/>
              </a:ext>
            </a:extLst>
          </p:cNvPr>
          <p:cNvSpPr/>
          <p:nvPr/>
        </p:nvSpPr>
        <p:spPr>
          <a:xfrm>
            <a:off x="3349053" y="8641635"/>
            <a:ext cx="14891813" cy="155729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sz="2700">
              <a:latin typeface="Quicksand Bold" panose="020B0604020202020204" charset="-70"/>
            </a:endParaRPr>
          </a:p>
        </p:txBody>
      </p:sp>
      <p:sp>
        <p:nvSpPr>
          <p:cNvPr id="31" name="Rectangle 30">
            <a:extLst>
              <a:ext uri="{FF2B5EF4-FFF2-40B4-BE49-F238E27FC236}">
                <a16:creationId xmlns:a16="http://schemas.microsoft.com/office/drawing/2014/main" id="{98B3557E-10E7-312D-5B3D-60B85FC8B72D}"/>
              </a:ext>
            </a:extLst>
          </p:cNvPr>
          <p:cNvSpPr/>
          <p:nvPr/>
        </p:nvSpPr>
        <p:spPr>
          <a:xfrm>
            <a:off x="3349053" y="5091559"/>
            <a:ext cx="14891813" cy="3463313"/>
          </a:xfrm>
          <a:prstGeom prst="rect">
            <a:avLst/>
          </a:prstGeom>
          <a:noFill/>
          <a:ln>
            <a:noFill/>
          </a:ln>
        </p:spPr>
        <p:txBody>
          <a:bodyPr spcFirstLastPara="1" wrap="square" lIns="137138" tIns="68550" rIns="137138" bIns="68550" anchor="ctr" anchorCtr="0">
            <a:noAutofit/>
          </a:bodyPr>
          <a:lstStyle/>
          <a:p>
            <a:pPr marL="278606">
              <a:spcBef>
                <a:spcPts val="900"/>
              </a:spcBef>
              <a:spcAft>
                <a:spcPts val="900"/>
              </a:spcAft>
              <a:buSzPct val="110000"/>
            </a:pPr>
            <a:endParaRPr lang="lv-LV" sz="1600">
              <a:solidFill>
                <a:srgbClr val="0F4662"/>
              </a:solidFill>
              <a:latin typeface="Quicksand"/>
            </a:endParaRPr>
          </a:p>
        </p:txBody>
      </p:sp>
      <p:sp>
        <p:nvSpPr>
          <p:cNvPr id="628" name="Google Shape;628;p50"/>
          <p:cNvSpPr txBox="1">
            <a:spLocks noGrp="1"/>
          </p:cNvSpPr>
          <p:nvPr>
            <p:ph type="title"/>
          </p:nvPr>
        </p:nvSpPr>
        <p:spPr>
          <a:xfrm>
            <a:off x="2057400" y="17905"/>
            <a:ext cx="10202726" cy="1714223"/>
          </a:xfrm>
          <a:prstGeom prst="rect">
            <a:avLst/>
          </a:prstGeom>
          <a:noFill/>
          <a:ln>
            <a:noFill/>
          </a:ln>
        </p:spPr>
        <p:txBody>
          <a:bodyPr spcFirstLastPara="1" vert="horz" wrap="square" lIns="0" tIns="68550" rIns="137138" bIns="68550" rtlCol="0" anchor="ctr" anchorCtr="0">
            <a:noAutofit/>
          </a:bodyPr>
          <a:lstStyle/>
          <a:p>
            <a:pPr marL="0" lvl="0" indent="0" algn="l">
              <a:lnSpc>
                <a:spcPts val="4759"/>
              </a:lnSpc>
            </a:pPr>
            <a:r>
              <a:rPr lang="en-US" sz="3600" b="1" dirty="0" err="1">
                <a:solidFill>
                  <a:srgbClr val="0F4662"/>
                </a:solidFill>
                <a:latin typeface="Quicksand Bold" panose="020B0604020202020204" charset="-70"/>
                <a:ea typeface="Quicksand Bold"/>
                <a:cs typeface="Quicksand Bold"/>
                <a:sym typeface="Quicksand Bold"/>
              </a:rPr>
              <a:t>Finansēšanas</a:t>
            </a:r>
            <a:r>
              <a:rPr lang="en-US" sz="3600" b="1" dirty="0">
                <a:solidFill>
                  <a:srgbClr val="0F4662"/>
                </a:solidFill>
                <a:latin typeface="Quicksand Bold" panose="020B0604020202020204" charset="-70"/>
                <a:ea typeface="Quicksand Bold"/>
                <a:cs typeface="Quicksand Bold"/>
                <a:sym typeface="Quicksand Bold"/>
              </a:rPr>
              <a:t> </a:t>
            </a:r>
            <a:r>
              <a:rPr lang="en-US" sz="3600" b="1" dirty="0" err="1">
                <a:solidFill>
                  <a:srgbClr val="0F4662"/>
                </a:solidFill>
                <a:latin typeface="Quicksand Bold" panose="020B0604020202020204" charset="-70"/>
                <a:ea typeface="Quicksand Bold"/>
                <a:cs typeface="Quicksand Bold"/>
                <a:sym typeface="Quicksand Bold"/>
              </a:rPr>
              <a:t>modelis</a:t>
            </a:r>
            <a:r>
              <a:rPr lang="en-US" sz="3600" b="1" dirty="0">
                <a:solidFill>
                  <a:srgbClr val="0F4662"/>
                </a:solidFill>
                <a:latin typeface="Quicksand Bold" panose="020B0604020202020204" charset="-70"/>
                <a:ea typeface="Quicksand Bold"/>
                <a:cs typeface="Quicksand Bold"/>
                <a:sym typeface="Quicksand Bold"/>
              </a:rPr>
              <a:t> “</a:t>
            </a:r>
            <a:r>
              <a:rPr lang="en-US" sz="3600" b="1" dirty="0" err="1">
                <a:solidFill>
                  <a:srgbClr val="0F4662"/>
                </a:solidFill>
                <a:latin typeface="Quicksand Bold" panose="020B0604020202020204" charset="-70"/>
                <a:ea typeface="Quicksand Bold"/>
                <a:cs typeface="Quicksand Bold"/>
                <a:sym typeface="Quicksand Bold"/>
              </a:rPr>
              <a:t>Programma</a:t>
            </a:r>
            <a:r>
              <a:rPr lang="en-US" sz="3600" b="1" dirty="0">
                <a:solidFill>
                  <a:srgbClr val="0F4662"/>
                </a:solidFill>
                <a:latin typeface="Quicksand Bold" panose="020B0604020202020204" charset="-70"/>
                <a:ea typeface="Quicksand Bold"/>
                <a:cs typeface="Quicksand Bold"/>
                <a:sym typeface="Quicksand Bold"/>
              </a:rPr>
              <a:t> </a:t>
            </a:r>
            <a:r>
              <a:rPr lang="en-US" sz="3600" b="1" dirty="0" err="1">
                <a:solidFill>
                  <a:srgbClr val="0F4662"/>
                </a:solidFill>
                <a:latin typeface="Quicksand Bold" panose="020B0604020202020204" charset="-70"/>
                <a:ea typeface="Quicksand Bold"/>
                <a:cs typeface="Quicksand Bold"/>
                <a:sym typeface="Quicksand Bold"/>
              </a:rPr>
              <a:t>skolā</a:t>
            </a:r>
            <a:r>
              <a:rPr lang="en-US" sz="3600" b="1" dirty="0">
                <a:solidFill>
                  <a:srgbClr val="0F4662"/>
                </a:solidFill>
                <a:latin typeface="Quicksand Bold" panose="020B0604020202020204" charset="-70"/>
                <a:ea typeface="Quicksand Bold"/>
                <a:cs typeface="Quicksand Bold"/>
                <a:sym typeface="Quicksand Bold"/>
              </a:rPr>
              <a:t>” </a:t>
            </a:r>
          </a:p>
        </p:txBody>
      </p:sp>
      <p:cxnSp>
        <p:nvCxnSpPr>
          <p:cNvPr id="631" name="Google Shape;631;p50"/>
          <p:cNvCxnSpPr/>
          <p:nvPr/>
        </p:nvCxnSpPr>
        <p:spPr>
          <a:xfrm rot="10800000">
            <a:off x="9627887" y="1292832"/>
            <a:ext cx="3307977" cy="0"/>
          </a:xfrm>
          <a:prstGeom prst="straightConnector1">
            <a:avLst/>
          </a:prstGeom>
          <a:noFill/>
          <a:ln w="19050" cap="flat" cmpd="sng">
            <a:solidFill>
              <a:srgbClr val="664790"/>
            </a:solidFill>
            <a:prstDash val="solid"/>
            <a:miter lim="800000"/>
            <a:headEnd type="none" w="sm" len="sm"/>
            <a:tailEnd type="none" w="sm" len="sm"/>
          </a:ln>
        </p:spPr>
      </p:cxnSp>
      <p:sp>
        <p:nvSpPr>
          <p:cNvPr id="634" name="Google Shape;634;p50"/>
          <p:cNvSpPr txBox="1"/>
          <p:nvPr/>
        </p:nvSpPr>
        <p:spPr>
          <a:xfrm>
            <a:off x="5114961" y="3344751"/>
            <a:ext cx="1881774" cy="242255"/>
          </a:xfrm>
          <a:prstGeom prst="rect">
            <a:avLst/>
          </a:prstGeom>
          <a:noFill/>
          <a:ln>
            <a:noFill/>
          </a:ln>
        </p:spPr>
        <p:txBody>
          <a:bodyPr spcFirstLastPara="1" wrap="square" lIns="137138" tIns="68550" rIns="137138" bIns="68550" anchor="ctr" anchorCtr="0">
            <a:noAutofit/>
          </a:bodyPr>
          <a:lstStyle/>
          <a:p>
            <a:r>
              <a:rPr lang="lv-LV" sz="1500" b="1" dirty="0">
                <a:solidFill>
                  <a:srgbClr val="664790"/>
                </a:solidFill>
                <a:latin typeface="Quicksand Bold" panose="020B0604020202020204" charset="-70"/>
                <a:ea typeface="Verdana"/>
                <a:cs typeface="Verdana"/>
                <a:sym typeface="Verdana"/>
              </a:rPr>
              <a:t>IZGLĪTĪBAS SISTĒMAI</a:t>
            </a:r>
            <a:endParaRPr sz="1500" b="1" dirty="0">
              <a:solidFill>
                <a:srgbClr val="664790"/>
              </a:solidFill>
              <a:latin typeface="Quicksand Bold" panose="020B0604020202020204" charset="-70"/>
              <a:ea typeface="Verdana"/>
              <a:cs typeface="Verdana"/>
              <a:sym typeface="Verdana"/>
            </a:endParaRPr>
          </a:p>
        </p:txBody>
      </p:sp>
      <p:sp>
        <p:nvSpPr>
          <p:cNvPr id="635" name="Google Shape;635;p50"/>
          <p:cNvSpPr txBox="1"/>
          <p:nvPr/>
        </p:nvSpPr>
        <p:spPr>
          <a:xfrm>
            <a:off x="7630847" y="2483993"/>
            <a:ext cx="10709420" cy="600165"/>
          </a:xfrm>
          <a:prstGeom prst="rect">
            <a:avLst/>
          </a:prstGeom>
          <a:noFill/>
          <a:ln>
            <a:noFill/>
          </a:ln>
        </p:spPr>
        <p:txBody>
          <a:bodyPr spcFirstLastPara="1" wrap="square" lIns="137138" tIns="68550" rIns="137138" bIns="68550" anchor="ctr" anchorCtr="0">
            <a:noAutofit/>
          </a:bodyPr>
          <a:lstStyle/>
          <a:p>
            <a:pPr marL="278606">
              <a:spcBef>
                <a:spcPts val="900"/>
              </a:spcBef>
              <a:spcAft>
                <a:spcPts val="900"/>
              </a:spcAft>
              <a:buSzPct val="110000"/>
            </a:pPr>
            <a:r>
              <a:rPr lang="lv-LV" sz="1600" dirty="0">
                <a:solidFill>
                  <a:srgbClr val="0F4662"/>
                </a:solidFill>
                <a:latin typeface="Quicksand"/>
              </a:rPr>
              <a:t>Taisnīgāka</a:t>
            </a:r>
            <a:r>
              <a:rPr lang="lv-LV" sz="1500" b="1" dirty="0">
                <a:solidFill>
                  <a:schemeClr val="accent1">
                    <a:lumMod val="50000"/>
                  </a:schemeClr>
                </a:solidFill>
                <a:latin typeface="Quicksand Bold" panose="020B0604020202020204" charset="-70"/>
                <a:ea typeface="Verdana" panose="020B0604030504040204" pitchFamily="34" charset="0"/>
                <a:cs typeface="Verdana"/>
              </a:rPr>
              <a:t> </a:t>
            </a:r>
            <a:r>
              <a:rPr lang="lv-LV" sz="1600" dirty="0">
                <a:solidFill>
                  <a:srgbClr val="0F4662"/>
                </a:solidFill>
                <a:latin typeface="Quicksand"/>
              </a:rPr>
              <a:t>un konkurētspējīgāka darba samaksa visiem pedagogiem neatkarīgi no skolas atrašanās vietas vai skolēnu skaita</a:t>
            </a:r>
          </a:p>
        </p:txBody>
      </p:sp>
      <p:sp>
        <p:nvSpPr>
          <p:cNvPr id="640" name="Google Shape;640;p50"/>
          <p:cNvSpPr txBox="1"/>
          <p:nvPr/>
        </p:nvSpPr>
        <p:spPr>
          <a:xfrm>
            <a:off x="7942494" y="8628162"/>
            <a:ext cx="5392506" cy="600165"/>
          </a:xfrm>
          <a:prstGeom prst="rect">
            <a:avLst/>
          </a:prstGeom>
          <a:noFill/>
          <a:ln>
            <a:noFill/>
          </a:ln>
        </p:spPr>
        <p:txBody>
          <a:bodyPr spcFirstLastPara="1" wrap="square" lIns="137138" tIns="68550" rIns="137138" bIns="68550" anchor="ctr" anchorCtr="0">
            <a:noAutofit/>
          </a:bodyPr>
          <a:lstStyle/>
          <a:p>
            <a:r>
              <a:rPr lang="lv-LV" sz="1600" dirty="0">
                <a:solidFill>
                  <a:srgbClr val="0F4662"/>
                </a:solidFill>
                <a:latin typeface="Quicksand"/>
                <a:sym typeface="Verdana"/>
              </a:rPr>
              <a:t>Augstāka izglītības kvalitāte jebkurā vietā Latvijā</a:t>
            </a:r>
            <a:endParaRPr sz="1600" dirty="0">
              <a:solidFill>
                <a:srgbClr val="0F4662"/>
              </a:solidFill>
              <a:latin typeface="Quicksand"/>
            </a:endParaRPr>
          </a:p>
        </p:txBody>
      </p:sp>
      <p:sp>
        <p:nvSpPr>
          <p:cNvPr id="651" name="Google Shape;651;p50"/>
          <p:cNvSpPr txBox="1"/>
          <p:nvPr/>
        </p:nvSpPr>
        <p:spPr>
          <a:xfrm>
            <a:off x="5021686" y="5314363"/>
            <a:ext cx="2962844" cy="778799"/>
          </a:xfrm>
          <a:prstGeom prst="rect">
            <a:avLst/>
          </a:prstGeom>
          <a:noFill/>
          <a:ln>
            <a:noFill/>
          </a:ln>
        </p:spPr>
        <p:txBody>
          <a:bodyPr spcFirstLastPara="1" wrap="square" lIns="137138" tIns="68550" rIns="137138" bIns="68550" anchor="ctr" anchorCtr="0">
            <a:noAutofit/>
          </a:bodyPr>
          <a:lstStyle/>
          <a:p>
            <a:r>
              <a:rPr lang="lv-LV" sz="1500" b="1" dirty="0">
                <a:solidFill>
                  <a:srgbClr val="664790"/>
                </a:solidFill>
                <a:latin typeface="Quicksand Bold" panose="020B0604020202020204" charset="-70"/>
                <a:ea typeface="Verdana"/>
                <a:cs typeface="Verdana"/>
                <a:sym typeface="Verdana"/>
              </a:rPr>
              <a:t>TAUTSAIMNIECĪBAI</a:t>
            </a:r>
          </a:p>
          <a:p>
            <a:r>
              <a:rPr lang="lv-LV" sz="1500" b="1" dirty="0">
                <a:solidFill>
                  <a:srgbClr val="664790"/>
                </a:solidFill>
                <a:latin typeface="Quicksand Bold" panose="020B0604020202020204" charset="-70"/>
                <a:ea typeface="Verdana"/>
                <a:cs typeface="Verdana"/>
                <a:sym typeface="Verdana"/>
              </a:rPr>
              <a:t>UN</a:t>
            </a:r>
          </a:p>
          <a:p>
            <a:r>
              <a:rPr lang="lv-LV" sz="1500" b="1" dirty="0">
                <a:solidFill>
                  <a:srgbClr val="664790"/>
                </a:solidFill>
                <a:latin typeface="Quicksand Bold" panose="020B0604020202020204" charset="-70"/>
                <a:ea typeface="Verdana"/>
                <a:cs typeface="Verdana"/>
                <a:sym typeface="Verdana"/>
              </a:rPr>
              <a:t>PAŠVALDĪBĀM </a:t>
            </a:r>
            <a:endParaRPr sz="1500" b="1" dirty="0">
              <a:solidFill>
                <a:srgbClr val="664790"/>
              </a:solidFill>
              <a:latin typeface="Quicksand Bold" panose="020B0604020202020204" charset="-70"/>
              <a:ea typeface="Verdana"/>
              <a:cs typeface="Verdana"/>
              <a:sym typeface="Verdana"/>
            </a:endParaRPr>
          </a:p>
        </p:txBody>
      </p:sp>
      <p:grpSp>
        <p:nvGrpSpPr>
          <p:cNvPr id="652" name="Google Shape;652;p50"/>
          <p:cNvGrpSpPr/>
          <p:nvPr/>
        </p:nvGrpSpPr>
        <p:grpSpPr>
          <a:xfrm>
            <a:off x="3361013" y="8858382"/>
            <a:ext cx="3577959" cy="1341233"/>
            <a:chOff x="803640" y="3531703"/>
            <a:chExt cx="2137947" cy="894155"/>
          </a:xfrm>
        </p:grpSpPr>
        <p:sp>
          <p:nvSpPr>
            <p:cNvPr id="653" name="Google Shape;653;p50"/>
            <p:cNvSpPr txBox="1"/>
            <p:nvPr/>
          </p:nvSpPr>
          <p:spPr>
            <a:xfrm>
              <a:off x="803640" y="3610638"/>
              <a:ext cx="2059657" cy="815220"/>
            </a:xfrm>
            <a:prstGeom prst="rect">
              <a:avLst/>
            </a:prstGeom>
            <a:noFill/>
            <a:ln>
              <a:noFill/>
            </a:ln>
          </p:spPr>
          <p:txBody>
            <a:bodyPr spcFirstLastPara="1" wrap="square" lIns="137138" tIns="68550" rIns="137138" bIns="68550" anchor="t" anchorCtr="0">
              <a:noAutofit/>
            </a:bodyPr>
            <a:lstStyle/>
            <a:p>
              <a:endParaRPr sz="1500" dirty="0">
                <a:solidFill>
                  <a:srgbClr val="664790"/>
                </a:solidFill>
                <a:latin typeface="Quicksand Bold" panose="020B0604020202020204" charset="-70"/>
                <a:ea typeface="Verdana"/>
                <a:cs typeface="Verdana"/>
                <a:sym typeface="Verdana"/>
              </a:endParaRPr>
            </a:p>
          </p:txBody>
        </p:sp>
        <p:sp>
          <p:nvSpPr>
            <p:cNvPr id="654" name="Google Shape;654;p50"/>
            <p:cNvSpPr txBox="1"/>
            <p:nvPr/>
          </p:nvSpPr>
          <p:spPr>
            <a:xfrm>
              <a:off x="1729234" y="3531703"/>
              <a:ext cx="1212353" cy="506708"/>
            </a:xfrm>
            <a:prstGeom prst="rect">
              <a:avLst/>
            </a:prstGeom>
            <a:noFill/>
            <a:ln>
              <a:noFill/>
            </a:ln>
          </p:spPr>
          <p:txBody>
            <a:bodyPr spcFirstLastPara="1" wrap="square" lIns="137138" tIns="68550" rIns="137138" bIns="68550" anchor="ctr" anchorCtr="0">
              <a:noAutofit/>
            </a:bodyPr>
            <a:lstStyle/>
            <a:p>
              <a:r>
                <a:rPr lang="lv-LV" sz="1500" b="1" dirty="0">
                  <a:solidFill>
                    <a:srgbClr val="664790"/>
                  </a:solidFill>
                  <a:latin typeface="Quicksand Bold" panose="020B0604020202020204" charset="-70"/>
                  <a:ea typeface="Verdana"/>
                  <a:cs typeface="Verdana"/>
                  <a:sym typeface="Verdana"/>
                </a:rPr>
                <a:t>SKOLĒNIEM UN VIŅU ĢIMENĒM</a:t>
              </a:r>
              <a:endParaRPr sz="1500" b="1" dirty="0">
                <a:solidFill>
                  <a:srgbClr val="664790"/>
                </a:solidFill>
                <a:latin typeface="Quicksand Bold" panose="020B0604020202020204" charset="-70"/>
                <a:ea typeface="Verdana"/>
                <a:cs typeface="Verdana"/>
                <a:sym typeface="Verdana"/>
              </a:endParaRPr>
            </a:p>
          </p:txBody>
        </p:sp>
      </p:grpSp>
      <p:pic>
        <p:nvPicPr>
          <p:cNvPr id="655" name="Google Shape;655;p50"/>
          <p:cNvPicPr preferRelativeResize="0"/>
          <p:nvPr/>
        </p:nvPicPr>
        <p:blipFill rotWithShape="1">
          <a:blip r:embed="rId3">
            <a:alphaModFix/>
          </a:blip>
          <a:srcRect/>
          <a:stretch/>
        </p:blipFill>
        <p:spPr>
          <a:xfrm>
            <a:off x="3541224" y="5757337"/>
            <a:ext cx="1065878" cy="1065878"/>
          </a:xfrm>
          <a:prstGeom prst="rect">
            <a:avLst/>
          </a:prstGeom>
          <a:noFill/>
          <a:ln>
            <a:noFill/>
          </a:ln>
        </p:spPr>
      </p:pic>
      <p:pic>
        <p:nvPicPr>
          <p:cNvPr id="658" name="Google Shape;658;p50"/>
          <p:cNvPicPr preferRelativeResize="0"/>
          <p:nvPr/>
        </p:nvPicPr>
        <p:blipFill rotWithShape="1">
          <a:blip r:embed="rId4">
            <a:alphaModFix/>
          </a:blip>
          <a:srcRect/>
          <a:stretch/>
        </p:blipFill>
        <p:spPr>
          <a:xfrm>
            <a:off x="13583807" y="472948"/>
            <a:ext cx="1446917" cy="1446917"/>
          </a:xfrm>
          <a:prstGeom prst="rect">
            <a:avLst/>
          </a:prstGeom>
          <a:noFill/>
          <a:ln>
            <a:noFill/>
          </a:ln>
        </p:spPr>
      </p:pic>
      <p:sp>
        <p:nvSpPr>
          <p:cNvPr id="2" name="Google Shape;640;p50">
            <a:extLst>
              <a:ext uri="{FF2B5EF4-FFF2-40B4-BE49-F238E27FC236}">
                <a16:creationId xmlns:a16="http://schemas.microsoft.com/office/drawing/2014/main" id="{E3498DBC-693A-363F-B46C-E0426AD58416}"/>
              </a:ext>
            </a:extLst>
          </p:cNvPr>
          <p:cNvSpPr txBox="1"/>
          <p:nvPr/>
        </p:nvSpPr>
        <p:spPr>
          <a:xfrm>
            <a:off x="7942494" y="9102018"/>
            <a:ext cx="5392506" cy="600165"/>
          </a:xfrm>
          <a:prstGeom prst="rect">
            <a:avLst/>
          </a:prstGeom>
          <a:noFill/>
          <a:ln>
            <a:noFill/>
          </a:ln>
        </p:spPr>
        <p:txBody>
          <a:bodyPr spcFirstLastPara="1" wrap="square" lIns="137138" tIns="68550" rIns="137138" bIns="68550" anchor="ctr" anchorCtr="0">
            <a:noAutofit/>
          </a:bodyPr>
          <a:lstStyle/>
          <a:p>
            <a:r>
              <a:rPr lang="lv-LV" sz="1600" dirty="0">
                <a:solidFill>
                  <a:srgbClr val="0F4662"/>
                </a:solidFill>
                <a:latin typeface="Quicksand"/>
                <a:sym typeface="Verdana"/>
              </a:rPr>
              <a:t>Vairāk resursu skolēnu individuālajām vajadzībām</a:t>
            </a:r>
            <a:endParaRPr sz="1600" dirty="0">
              <a:solidFill>
                <a:srgbClr val="0F4662"/>
              </a:solidFill>
              <a:latin typeface="Quicksand"/>
            </a:endParaRPr>
          </a:p>
        </p:txBody>
      </p:sp>
      <p:sp>
        <p:nvSpPr>
          <p:cNvPr id="3" name="Google Shape;640;p50">
            <a:extLst>
              <a:ext uri="{FF2B5EF4-FFF2-40B4-BE49-F238E27FC236}">
                <a16:creationId xmlns:a16="http://schemas.microsoft.com/office/drawing/2014/main" id="{E24E823C-0E41-108B-5A88-68F65EDABA6E}"/>
              </a:ext>
            </a:extLst>
          </p:cNvPr>
          <p:cNvSpPr txBox="1"/>
          <p:nvPr/>
        </p:nvSpPr>
        <p:spPr>
          <a:xfrm>
            <a:off x="7952353" y="9598766"/>
            <a:ext cx="10640447" cy="600165"/>
          </a:xfrm>
          <a:prstGeom prst="rect">
            <a:avLst/>
          </a:prstGeom>
          <a:noFill/>
          <a:ln>
            <a:noFill/>
          </a:ln>
        </p:spPr>
        <p:txBody>
          <a:bodyPr spcFirstLastPara="1" wrap="square" lIns="137138" tIns="68550" rIns="137138" bIns="68550" anchor="ctr" anchorCtr="0">
            <a:noAutofit/>
          </a:bodyPr>
          <a:lstStyle/>
          <a:p>
            <a:r>
              <a:rPr lang="lv-LV" sz="1600" dirty="0">
                <a:solidFill>
                  <a:srgbClr val="0F4662"/>
                </a:solidFill>
                <a:latin typeface="Quicksand"/>
                <a:sym typeface="Verdana"/>
              </a:rPr>
              <a:t>Papildu atbalsts skolēniem (pedagogu palīgi, logopēdi, psihologi, sociālie pedagogi, karjeras konsultanti)</a:t>
            </a:r>
            <a:endParaRPr sz="1600" dirty="0">
              <a:solidFill>
                <a:srgbClr val="0F4662"/>
              </a:solidFill>
              <a:latin typeface="Quicksand"/>
            </a:endParaRPr>
          </a:p>
        </p:txBody>
      </p:sp>
      <p:pic>
        <p:nvPicPr>
          <p:cNvPr id="5" name="Google Shape;360;p35">
            <a:extLst>
              <a:ext uri="{FF2B5EF4-FFF2-40B4-BE49-F238E27FC236}">
                <a16:creationId xmlns:a16="http://schemas.microsoft.com/office/drawing/2014/main" id="{F667C2EF-2FE0-05F8-B418-0DA31EDEEF42}"/>
              </a:ext>
            </a:extLst>
          </p:cNvPr>
          <p:cNvPicPr preferRelativeResize="0"/>
          <p:nvPr/>
        </p:nvPicPr>
        <p:blipFill rotWithShape="1">
          <a:blip r:embed="rId5">
            <a:alphaModFix/>
          </a:blip>
          <a:srcRect/>
          <a:stretch/>
        </p:blipFill>
        <p:spPr>
          <a:xfrm>
            <a:off x="3548015" y="8877300"/>
            <a:ext cx="1044000" cy="1065878"/>
          </a:xfrm>
          <a:prstGeom prst="rect">
            <a:avLst/>
          </a:prstGeom>
          <a:noFill/>
          <a:ln>
            <a:noFill/>
          </a:ln>
        </p:spPr>
      </p:pic>
      <p:sp>
        <p:nvSpPr>
          <p:cNvPr id="7" name="Google Shape;635;p50">
            <a:extLst>
              <a:ext uri="{FF2B5EF4-FFF2-40B4-BE49-F238E27FC236}">
                <a16:creationId xmlns:a16="http://schemas.microsoft.com/office/drawing/2014/main" id="{74E2814A-7D2F-1AC9-1B72-14DCA0F23F84}"/>
              </a:ext>
            </a:extLst>
          </p:cNvPr>
          <p:cNvSpPr txBox="1"/>
          <p:nvPr/>
        </p:nvSpPr>
        <p:spPr>
          <a:xfrm>
            <a:off x="7645998" y="2916486"/>
            <a:ext cx="9410174" cy="600165"/>
          </a:xfrm>
          <a:prstGeom prst="rect">
            <a:avLst/>
          </a:prstGeom>
          <a:noFill/>
          <a:ln>
            <a:noFill/>
          </a:ln>
        </p:spPr>
        <p:txBody>
          <a:bodyPr spcFirstLastPara="1" wrap="square" lIns="137138" tIns="68550" rIns="137138" bIns="68550" anchor="ctr" anchorCtr="0">
            <a:noAutofit/>
          </a:bodyPr>
          <a:lstStyle>
            <a:defPPr>
              <a:defRPr lang="en-US"/>
            </a:defPPr>
            <a:lvl1pPr marL="278606">
              <a:spcBef>
                <a:spcPts val="900"/>
              </a:spcBef>
              <a:spcAft>
                <a:spcPts val="900"/>
              </a:spcAft>
              <a:buSzPct val="110000"/>
              <a:defRPr sz="1600">
                <a:solidFill>
                  <a:srgbClr val="0F4662"/>
                </a:solidFill>
                <a:latin typeface="Quicksand"/>
              </a:defRPr>
            </a:lvl1pPr>
          </a:lstStyle>
          <a:p>
            <a:r>
              <a:rPr lang="lv-LV" dirty="0"/>
              <a:t>Būtiski uzlabota finansējuma plūsmas prognozējamība un stabilitāte skolu darbam</a:t>
            </a:r>
          </a:p>
        </p:txBody>
      </p:sp>
      <p:sp>
        <p:nvSpPr>
          <p:cNvPr id="9" name="Google Shape;637;p50">
            <a:extLst>
              <a:ext uri="{FF2B5EF4-FFF2-40B4-BE49-F238E27FC236}">
                <a16:creationId xmlns:a16="http://schemas.microsoft.com/office/drawing/2014/main" id="{59CF6AE9-BA4B-C6AE-7956-5ACB18ABE557}"/>
              </a:ext>
            </a:extLst>
          </p:cNvPr>
          <p:cNvSpPr txBox="1"/>
          <p:nvPr/>
        </p:nvSpPr>
        <p:spPr>
          <a:xfrm>
            <a:off x="7648211" y="3250922"/>
            <a:ext cx="5392506" cy="600165"/>
          </a:xfrm>
          <a:prstGeom prst="rect">
            <a:avLst/>
          </a:prstGeom>
          <a:noFill/>
          <a:ln>
            <a:noFill/>
          </a:ln>
        </p:spPr>
        <p:txBody>
          <a:bodyPr spcFirstLastPara="1" wrap="square" lIns="137138" tIns="68550" rIns="137138" bIns="68550" anchor="ctr" anchorCtr="0">
            <a:noAutofit/>
          </a:bodyPr>
          <a:lstStyle/>
          <a:p>
            <a:pPr marL="278606">
              <a:spcBef>
                <a:spcPts val="900"/>
              </a:spcBef>
              <a:spcAft>
                <a:spcPts val="900"/>
              </a:spcAft>
              <a:buSzPct val="110000"/>
            </a:pPr>
            <a:r>
              <a:rPr lang="lv-LV" sz="1600" dirty="0">
                <a:solidFill>
                  <a:srgbClr val="0F4662"/>
                </a:solidFill>
                <a:latin typeface="Quicksand"/>
              </a:rPr>
              <a:t>Atalgojuma</a:t>
            </a:r>
            <a:r>
              <a:rPr lang="lv-LV" sz="1500" dirty="0">
                <a:latin typeface="Quicksand Bold" panose="020B0604020202020204" charset="-70"/>
                <a:ea typeface="Verdana" panose="020B0604030504040204" pitchFamily="34" charset="0"/>
                <a:cs typeface="Verdana"/>
              </a:rPr>
              <a:t> </a:t>
            </a:r>
            <a:r>
              <a:rPr lang="lv-LV" sz="1600" dirty="0">
                <a:solidFill>
                  <a:srgbClr val="0F4662"/>
                </a:solidFill>
                <a:latin typeface="Quicksand"/>
              </a:rPr>
              <a:t>pieaugums</a:t>
            </a:r>
            <a:r>
              <a:rPr lang="lv-LV" sz="1500" dirty="0">
                <a:latin typeface="Quicksand Bold" panose="020B0604020202020204" charset="-70"/>
                <a:ea typeface="Verdana" panose="020B0604030504040204" pitchFamily="34" charset="0"/>
                <a:cs typeface="Verdana"/>
              </a:rPr>
              <a:t> </a:t>
            </a:r>
            <a:r>
              <a:rPr lang="lv-LV" sz="1600" dirty="0">
                <a:solidFill>
                  <a:srgbClr val="0F4662"/>
                </a:solidFill>
                <a:latin typeface="Quicksand"/>
              </a:rPr>
              <a:t>pedagogiem</a:t>
            </a:r>
          </a:p>
        </p:txBody>
      </p:sp>
      <p:sp>
        <p:nvSpPr>
          <p:cNvPr id="20" name="Google Shape;637;p50">
            <a:extLst>
              <a:ext uri="{FF2B5EF4-FFF2-40B4-BE49-F238E27FC236}">
                <a16:creationId xmlns:a16="http://schemas.microsoft.com/office/drawing/2014/main" id="{BCBDA706-754E-342F-E4D1-76F883172F98}"/>
              </a:ext>
            </a:extLst>
          </p:cNvPr>
          <p:cNvSpPr txBox="1"/>
          <p:nvPr/>
        </p:nvSpPr>
        <p:spPr>
          <a:xfrm>
            <a:off x="7628520" y="4999851"/>
            <a:ext cx="6752553" cy="600165"/>
          </a:xfrm>
          <a:prstGeom prst="rect">
            <a:avLst/>
          </a:prstGeom>
          <a:noFill/>
          <a:ln>
            <a:noFill/>
          </a:ln>
        </p:spPr>
        <p:txBody>
          <a:bodyPr spcFirstLastPara="1" wrap="square" lIns="137138" tIns="68550" rIns="137138" bIns="68550" anchor="ctr" anchorCtr="0">
            <a:noAutofit/>
          </a:bodyPr>
          <a:lstStyle>
            <a:defPPr>
              <a:defRPr lang="en-US"/>
            </a:defPPr>
            <a:lvl1pPr marL="278606">
              <a:spcBef>
                <a:spcPts val="900"/>
              </a:spcBef>
              <a:spcAft>
                <a:spcPts val="900"/>
              </a:spcAft>
              <a:buSzPct val="110000"/>
              <a:defRPr sz="1600">
                <a:solidFill>
                  <a:srgbClr val="0F4662"/>
                </a:solidFill>
                <a:latin typeface="Quicksand"/>
              </a:defRPr>
            </a:lvl1pPr>
          </a:lstStyle>
          <a:p>
            <a:r>
              <a:rPr lang="lv-LV" dirty="0"/>
              <a:t>Augstvērtīgākas izglītības pieejamība visās pašvaldībās</a:t>
            </a:r>
          </a:p>
        </p:txBody>
      </p:sp>
      <p:sp>
        <p:nvSpPr>
          <p:cNvPr id="21" name="Google Shape;637;p50">
            <a:extLst>
              <a:ext uri="{FF2B5EF4-FFF2-40B4-BE49-F238E27FC236}">
                <a16:creationId xmlns:a16="http://schemas.microsoft.com/office/drawing/2014/main" id="{64BEA264-AA70-3F7A-03F1-0C3D404CD4C9}"/>
              </a:ext>
            </a:extLst>
          </p:cNvPr>
          <p:cNvSpPr txBox="1"/>
          <p:nvPr/>
        </p:nvSpPr>
        <p:spPr>
          <a:xfrm>
            <a:off x="7632185" y="4436717"/>
            <a:ext cx="6840719" cy="600165"/>
          </a:xfrm>
          <a:prstGeom prst="rect">
            <a:avLst/>
          </a:prstGeom>
          <a:noFill/>
          <a:ln>
            <a:noFill/>
          </a:ln>
        </p:spPr>
        <p:txBody>
          <a:bodyPr spcFirstLastPara="1" wrap="square" lIns="137138" tIns="68550" rIns="137138" bIns="68550" anchor="ctr" anchorCtr="0">
            <a:noAutofit/>
          </a:bodyPr>
          <a:lstStyle>
            <a:defPPr>
              <a:defRPr lang="en-US"/>
            </a:defPPr>
            <a:lvl1pPr marL="278606">
              <a:spcBef>
                <a:spcPts val="900"/>
              </a:spcBef>
              <a:spcAft>
                <a:spcPts val="900"/>
              </a:spcAft>
              <a:buSzPct val="110000"/>
              <a:defRPr sz="1600">
                <a:solidFill>
                  <a:srgbClr val="0F4662"/>
                </a:solidFill>
                <a:latin typeface="Quicksand"/>
              </a:defRPr>
            </a:lvl1pPr>
          </a:lstStyle>
          <a:p>
            <a:r>
              <a:rPr lang="lv-LV" dirty="0"/>
              <a:t>Lielāka skolas direktora autonomija mācību darba plānošanā</a:t>
            </a:r>
          </a:p>
        </p:txBody>
      </p:sp>
      <p:sp>
        <p:nvSpPr>
          <p:cNvPr id="22" name="Google Shape;637;p50">
            <a:extLst>
              <a:ext uri="{FF2B5EF4-FFF2-40B4-BE49-F238E27FC236}">
                <a16:creationId xmlns:a16="http://schemas.microsoft.com/office/drawing/2014/main" id="{47CEB32B-A588-0D31-3DA2-072F2CC88B26}"/>
              </a:ext>
            </a:extLst>
          </p:cNvPr>
          <p:cNvSpPr txBox="1"/>
          <p:nvPr/>
        </p:nvSpPr>
        <p:spPr>
          <a:xfrm>
            <a:off x="7630175" y="3630302"/>
            <a:ext cx="5392506" cy="600165"/>
          </a:xfrm>
          <a:prstGeom prst="rect">
            <a:avLst/>
          </a:prstGeom>
          <a:noFill/>
          <a:ln>
            <a:noFill/>
          </a:ln>
        </p:spPr>
        <p:txBody>
          <a:bodyPr spcFirstLastPara="1" wrap="square" lIns="137138" tIns="68550" rIns="137138" bIns="68550" anchor="ctr" anchorCtr="0">
            <a:noAutofit/>
          </a:bodyPr>
          <a:lstStyle>
            <a:defPPr>
              <a:defRPr lang="en-US"/>
            </a:defPPr>
            <a:lvl1pPr marL="278606">
              <a:spcBef>
                <a:spcPts val="900"/>
              </a:spcBef>
              <a:spcAft>
                <a:spcPts val="900"/>
              </a:spcAft>
              <a:buSzPct val="110000"/>
              <a:defRPr sz="1600">
                <a:solidFill>
                  <a:srgbClr val="0F4662"/>
                </a:solidFill>
                <a:latin typeface="Quicksand"/>
              </a:defRPr>
            </a:lvl1pPr>
          </a:lstStyle>
          <a:p>
            <a:r>
              <a:rPr lang="lv-LV" dirty="0"/>
              <a:t>Sabalansētas slodzes</a:t>
            </a:r>
          </a:p>
        </p:txBody>
      </p:sp>
      <p:sp>
        <p:nvSpPr>
          <p:cNvPr id="23" name="Google Shape;637;p50">
            <a:extLst>
              <a:ext uri="{FF2B5EF4-FFF2-40B4-BE49-F238E27FC236}">
                <a16:creationId xmlns:a16="http://schemas.microsoft.com/office/drawing/2014/main" id="{D4A412CC-E572-214D-80E4-95ED685E5687}"/>
              </a:ext>
            </a:extLst>
          </p:cNvPr>
          <p:cNvSpPr txBox="1"/>
          <p:nvPr/>
        </p:nvSpPr>
        <p:spPr>
          <a:xfrm>
            <a:off x="7661177" y="5362291"/>
            <a:ext cx="8903462" cy="600165"/>
          </a:xfrm>
          <a:prstGeom prst="rect">
            <a:avLst/>
          </a:prstGeom>
          <a:noFill/>
          <a:ln>
            <a:noFill/>
          </a:ln>
        </p:spPr>
        <p:txBody>
          <a:bodyPr spcFirstLastPara="1" wrap="square" lIns="137138" tIns="68550" rIns="137138" bIns="68550" anchor="ctr" anchorCtr="0">
            <a:noAutofit/>
          </a:bodyPr>
          <a:lstStyle/>
          <a:p>
            <a:pPr marL="228600" algn="just">
              <a:spcBef>
                <a:spcPts val="1800"/>
              </a:spcBef>
              <a:buClr>
                <a:schemeClr val="tx1"/>
              </a:buClr>
              <a:buSzPct val="100000"/>
            </a:pPr>
            <a:r>
              <a:rPr lang="lv-LV" sz="1600" dirty="0">
                <a:solidFill>
                  <a:srgbClr val="0F4662"/>
                </a:solidFill>
                <a:latin typeface="Quicksand"/>
              </a:rPr>
              <a:t>Finansējuma</a:t>
            </a:r>
            <a:r>
              <a:rPr lang="lv-LV" sz="1500" b="1" dirty="0">
                <a:latin typeface="Quicksand Bold" panose="020B0604020202020204" charset="-70"/>
                <a:ea typeface="Verdana" panose="020B0604030504040204" pitchFamily="34" charset="0"/>
              </a:rPr>
              <a:t> </a:t>
            </a:r>
            <a:r>
              <a:rPr lang="lv-LV" sz="1600" dirty="0" err="1">
                <a:solidFill>
                  <a:srgbClr val="0F4662"/>
                </a:solidFill>
                <a:latin typeface="Quicksand"/>
              </a:rPr>
              <a:t>efektivizācija</a:t>
            </a:r>
            <a:r>
              <a:rPr lang="lv-LV" sz="1600" dirty="0">
                <a:solidFill>
                  <a:srgbClr val="0F4662"/>
                </a:solidFill>
                <a:latin typeface="Quicksand"/>
              </a:rPr>
              <a:t> attiecībā uz izglītības pakalpojumiem un to pieejamību</a:t>
            </a:r>
          </a:p>
        </p:txBody>
      </p:sp>
      <p:sp>
        <p:nvSpPr>
          <p:cNvPr id="24" name="Google Shape;637;p50">
            <a:extLst>
              <a:ext uri="{FF2B5EF4-FFF2-40B4-BE49-F238E27FC236}">
                <a16:creationId xmlns:a16="http://schemas.microsoft.com/office/drawing/2014/main" id="{067C7B83-71D9-600A-DBCE-11E546B74F40}"/>
              </a:ext>
            </a:extLst>
          </p:cNvPr>
          <p:cNvSpPr txBox="1"/>
          <p:nvPr/>
        </p:nvSpPr>
        <p:spPr>
          <a:xfrm>
            <a:off x="4910040" y="7710905"/>
            <a:ext cx="12981009" cy="600165"/>
          </a:xfrm>
          <a:prstGeom prst="rect">
            <a:avLst/>
          </a:prstGeom>
          <a:noFill/>
          <a:ln>
            <a:noFill/>
          </a:ln>
        </p:spPr>
        <p:txBody>
          <a:bodyPr spcFirstLastPara="1" wrap="square" lIns="137138" tIns="68550" rIns="137138" bIns="68550" anchor="ctr" anchorCtr="0">
            <a:noAutofit/>
          </a:bodyPr>
          <a:lstStyle/>
          <a:p>
            <a:pPr marL="16670">
              <a:spcBef>
                <a:spcPts val="1800"/>
              </a:spcBef>
              <a:buClr>
                <a:schemeClr val="tx1"/>
              </a:buClr>
              <a:buSzPct val="100000"/>
            </a:pPr>
            <a:r>
              <a:rPr lang="lv-LV" sz="1600" dirty="0">
                <a:solidFill>
                  <a:srgbClr val="0F4662"/>
                </a:solidFill>
                <a:latin typeface="Quicksand"/>
              </a:rPr>
              <a:t>Pašvaldībām samazinās nepieciešamība veikt papildu maksājumu par pedagogu atalgojumu. Modelis paredz finansējumu atbilstoši izglītības programmu īstenošanai nepieciešamajā apmērā</a:t>
            </a:r>
          </a:p>
        </p:txBody>
      </p:sp>
      <p:sp>
        <p:nvSpPr>
          <p:cNvPr id="25" name="Google Shape;637;p50">
            <a:extLst>
              <a:ext uri="{FF2B5EF4-FFF2-40B4-BE49-F238E27FC236}">
                <a16:creationId xmlns:a16="http://schemas.microsoft.com/office/drawing/2014/main" id="{31152217-A9AF-78FC-BB9D-0CB192DBB9E9}"/>
              </a:ext>
            </a:extLst>
          </p:cNvPr>
          <p:cNvSpPr txBox="1"/>
          <p:nvPr/>
        </p:nvSpPr>
        <p:spPr>
          <a:xfrm>
            <a:off x="7645998" y="4077150"/>
            <a:ext cx="5392506" cy="600165"/>
          </a:xfrm>
          <a:prstGeom prst="rect">
            <a:avLst/>
          </a:prstGeom>
          <a:noFill/>
          <a:ln>
            <a:noFill/>
          </a:ln>
        </p:spPr>
        <p:txBody>
          <a:bodyPr spcFirstLastPara="1" wrap="square" lIns="137138" tIns="68550" rIns="137138" bIns="68550" anchor="ctr" anchorCtr="0">
            <a:noAutofit/>
          </a:bodyPr>
          <a:lstStyle>
            <a:defPPr>
              <a:defRPr lang="en-US"/>
            </a:defPPr>
            <a:lvl1pPr marL="278606">
              <a:spcBef>
                <a:spcPts val="900"/>
              </a:spcBef>
              <a:spcAft>
                <a:spcPts val="900"/>
              </a:spcAft>
              <a:buSzPct val="110000"/>
              <a:defRPr sz="1600">
                <a:solidFill>
                  <a:srgbClr val="0F4662"/>
                </a:solidFill>
                <a:latin typeface="Quicksand"/>
              </a:defRPr>
            </a:lvl1pPr>
          </a:lstStyle>
          <a:p>
            <a:r>
              <a:rPr lang="lv-LV" dirty="0"/>
              <a:t>Pietiekams finansējums atbalsta personālam</a:t>
            </a:r>
          </a:p>
        </p:txBody>
      </p:sp>
      <p:sp>
        <p:nvSpPr>
          <p:cNvPr id="26" name="Google Shape;637;p50">
            <a:extLst>
              <a:ext uri="{FF2B5EF4-FFF2-40B4-BE49-F238E27FC236}">
                <a16:creationId xmlns:a16="http://schemas.microsoft.com/office/drawing/2014/main" id="{EDC5ACEC-4C55-1FE1-17F1-D84768EB43C4}"/>
              </a:ext>
            </a:extLst>
          </p:cNvPr>
          <p:cNvSpPr txBox="1"/>
          <p:nvPr/>
        </p:nvSpPr>
        <p:spPr>
          <a:xfrm>
            <a:off x="7661177" y="5812375"/>
            <a:ext cx="12653807" cy="600165"/>
          </a:xfrm>
          <a:prstGeom prst="rect">
            <a:avLst/>
          </a:prstGeom>
          <a:noFill/>
          <a:ln>
            <a:noFill/>
          </a:ln>
        </p:spPr>
        <p:txBody>
          <a:bodyPr spcFirstLastPara="1" wrap="square" lIns="137138" tIns="68550" rIns="137138" bIns="68550" anchor="ctr" anchorCtr="0">
            <a:noAutofit/>
          </a:bodyPr>
          <a:lstStyle>
            <a:defPPr>
              <a:defRPr lang="en-US"/>
            </a:defPPr>
            <a:lvl1pPr marL="228600" algn="just">
              <a:spcBef>
                <a:spcPts val="1800"/>
              </a:spcBef>
              <a:buClr>
                <a:schemeClr val="tx1"/>
              </a:buClr>
              <a:buSzPct val="100000"/>
              <a:defRPr sz="1600">
                <a:solidFill>
                  <a:srgbClr val="0F4662"/>
                </a:solidFill>
                <a:latin typeface="Quicksand"/>
              </a:defRPr>
            </a:lvl1pPr>
          </a:lstStyle>
          <a:p>
            <a:r>
              <a:rPr lang="lv-LV" dirty="0"/>
              <a:t>Atalgojuma pieaugums veicina preču, pakalpojumu apriti pašvaldībās + tautsaimniecībā kopumā</a:t>
            </a:r>
          </a:p>
        </p:txBody>
      </p:sp>
      <p:sp>
        <p:nvSpPr>
          <p:cNvPr id="28" name="Google Shape;637;p50">
            <a:extLst>
              <a:ext uri="{FF2B5EF4-FFF2-40B4-BE49-F238E27FC236}">
                <a16:creationId xmlns:a16="http://schemas.microsoft.com/office/drawing/2014/main" id="{1FD0001F-D556-C33A-7E9A-59003633F3EA}"/>
              </a:ext>
            </a:extLst>
          </p:cNvPr>
          <p:cNvSpPr txBox="1"/>
          <p:nvPr/>
        </p:nvSpPr>
        <p:spPr>
          <a:xfrm>
            <a:off x="4910040" y="6926424"/>
            <a:ext cx="12907400" cy="600165"/>
          </a:xfrm>
          <a:prstGeom prst="rect">
            <a:avLst/>
          </a:prstGeom>
          <a:noFill/>
          <a:ln>
            <a:noFill/>
          </a:ln>
        </p:spPr>
        <p:txBody>
          <a:bodyPr spcFirstLastPara="1" wrap="square" lIns="137138" tIns="68550" rIns="137138" bIns="68550" anchor="ctr" anchorCtr="0">
            <a:noAutofit/>
          </a:bodyPr>
          <a:lstStyle/>
          <a:p>
            <a:pPr marL="16670" algn="just">
              <a:spcBef>
                <a:spcPts val="1800"/>
              </a:spcBef>
              <a:buClr>
                <a:schemeClr val="tx1"/>
              </a:buClr>
              <a:buSzPct val="100000"/>
            </a:pPr>
            <a:r>
              <a:rPr lang="lv-LV" sz="1600" dirty="0">
                <a:solidFill>
                  <a:srgbClr val="0F4662"/>
                </a:solidFill>
                <a:latin typeface="Quicksand"/>
              </a:rPr>
              <a:t>Tiek palielināta izglītības pieejamība un pakalpojuma kvalitāte visā Latvijā. Piemēram, mazākām un arī attālākām skolām ir problemātiski piesaistīt pedagogus, jo nespēj konkurēt ar atalgojumu. </a:t>
            </a:r>
          </a:p>
        </p:txBody>
      </p:sp>
      <p:sp>
        <p:nvSpPr>
          <p:cNvPr id="29" name="Google Shape;637;p50">
            <a:extLst>
              <a:ext uri="{FF2B5EF4-FFF2-40B4-BE49-F238E27FC236}">
                <a16:creationId xmlns:a16="http://schemas.microsoft.com/office/drawing/2014/main" id="{74DA5E32-DB5F-5E47-4CCD-7FFD56F48663}"/>
              </a:ext>
            </a:extLst>
          </p:cNvPr>
          <p:cNvSpPr txBox="1"/>
          <p:nvPr/>
        </p:nvSpPr>
        <p:spPr>
          <a:xfrm>
            <a:off x="6807950" y="6297606"/>
            <a:ext cx="12877626" cy="600165"/>
          </a:xfrm>
          <a:prstGeom prst="rect">
            <a:avLst/>
          </a:prstGeom>
          <a:noFill/>
          <a:ln>
            <a:noFill/>
          </a:ln>
        </p:spPr>
        <p:txBody>
          <a:bodyPr spcFirstLastPara="1" wrap="square" lIns="137138" tIns="68550" rIns="137138" bIns="68550" anchor="ctr" anchorCtr="0">
            <a:noAutofit/>
          </a:bodyPr>
          <a:lstStyle/>
          <a:p>
            <a:pPr marL="16670">
              <a:spcBef>
                <a:spcPts val="1800"/>
              </a:spcBef>
              <a:buClr>
                <a:schemeClr val="tx1"/>
              </a:buClr>
              <a:buSzPct val="100000"/>
            </a:pPr>
            <a:r>
              <a:rPr lang="lv-LV" sz="1600" dirty="0">
                <a:solidFill>
                  <a:srgbClr val="0F4662"/>
                </a:solidFill>
                <a:latin typeface="Quicksand"/>
              </a:rPr>
              <a:t>Esošais finansēšanas modelis diskriminē pedagogus, kas par vienādu vai līdzīgu darbu saņem atšķirīgu atalgojumu</a:t>
            </a:r>
          </a:p>
        </p:txBody>
      </p:sp>
      <p:pic>
        <p:nvPicPr>
          <p:cNvPr id="10" name="Google Shape;366;p35">
            <a:extLst>
              <a:ext uri="{FF2B5EF4-FFF2-40B4-BE49-F238E27FC236}">
                <a16:creationId xmlns:a16="http://schemas.microsoft.com/office/drawing/2014/main" id="{BE00EA07-1F2F-5B52-B0B3-DE833279468B}"/>
              </a:ext>
            </a:extLst>
          </p:cNvPr>
          <p:cNvPicPr preferRelativeResize="0"/>
          <p:nvPr/>
        </p:nvPicPr>
        <p:blipFill rotWithShape="1">
          <a:blip r:embed="rId6">
            <a:alphaModFix/>
          </a:blip>
          <a:srcRect/>
          <a:stretch/>
        </p:blipFill>
        <p:spPr>
          <a:xfrm>
            <a:off x="3591728" y="3009900"/>
            <a:ext cx="956573" cy="962069"/>
          </a:xfrm>
          <a:prstGeom prst="rect">
            <a:avLst/>
          </a:prstGeom>
          <a:noFill/>
          <a:ln>
            <a:noFill/>
          </a:ln>
        </p:spPr>
      </p:pic>
      <p:grpSp>
        <p:nvGrpSpPr>
          <p:cNvPr id="11" name="Group 2">
            <a:extLst>
              <a:ext uri="{FF2B5EF4-FFF2-40B4-BE49-F238E27FC236}">
                <a16:creationId xmlns:a16="http://schemas.microsoft.com/office/drawing/2014/main" id="{9E6010E0-A18A-A9D5-0FCF-4ECB568E03F6}"/>
              </a:ext>
            </a:extLst>
          </p:cNvPr>
          <p:cNvGrpSpPr/>
          <p:nvPr/>
        </p:nvGrpSpPr>
        <p:grpSpPr>
          <a:xfrm>
            <a:off x="-2290289" y="2688116"/>
            <a:ext cx="5539941" cy="7448847"/>
            <a:chOff x="0" y="0"/>
            <a:chExt cx="858282" cy="1154021"/>
          </a:xfrm>
        </p:grpSpPr>
        <p:sp>
          <p:nvSpPr>
            <p:cNvPr id="12" name="Freeform 3">
              <a:extLst>
                <a:ext uri="{FF2B5EF4-FFF2-40B4-BE49-F238E27FC236}">
                  <a16:creationId xmlns:a16="http://schemas.microsoft.com/office/drawing/2014/main" id="{B9598468-58E7-8796-C62B-DEF10010968B}"/>
                </a:ext>
              </a:extLst>
            </p:cNvPr>
            <p:cNvSpPr/>
            <p:nvPr/>
          </p:nvSpPr>
          <p:spPr>
            <a:xfrm>
              <a:off x="0" y="0"/>
              <a:ext cx="858282" cy="1154021"/>
            </a:xfrm>
            <a:custGeom>
              <a:avLst/>
              <a:gdLst/>
              <a:ahLst/>
              <a:cxnLst/>
              <a:rect l="l" t="t" r="r" b="b"/>
              <a:pathLst>
                <a:path w="858282" h="1154021">
                  <a:moveTo>
                    <a:pt x="32142" y="0"/>
                  </a:moveTo>
                  <a:lnTo>
                    <a:pt x="826140" y="0"/>
                  </a:lnTo>
                  <a:cubicBezTo>
                    <a:pt x="843892" y="0"/>
                    <a:pt x="858282" y="14390"/>
                    <a:pt x="858282" y="32142"/>
                  </a:cubicBezTo>
                  <a:lnTo>
                    <a:pt x="858282" y="1121879"/>
                  </a:lnTo>
                  <a:cubicBezTo>
                    <a:pt x="858282" y="1130404"/>
                    <a:pt x="854896" y="1138579"/>
                    <a:pt x="848868" y="1144607"/>
                  </a:cubicBezTo>
                  <a:cubicBezTo>
                    <a:pt x="842840" y="1150635"/>
                    <a:pt x="834665" y="1154021"/>
                    <a:pt x="826140" y="1154021"/>
                  </a:cubicBezTo>
                  <a:lnTo>
                    <a:pt x="32142" y="1154021"/>
                  </a:lnTo>
                  <a:cubicBezTo>
                    <a:pt x="23617" y="1154021"/>
                    <a:pt x="15442" y="1150635"/>
                    <a:pt x="9414" y="1144607"/>
                  </a:cubicBezTo>
                  <a:cubicBezTo>
                    <a:pt x="3386" y="1138579"/>
                    <a:pt x="0" y="1130404"/>
                    <a:pt x="0" y="1121879"/>
                  </a:cubicBezTo>
                  <a:lnTo>
                    <a:pt x="0" y="32142"/>
                  </a:lnTo>
                  <a:cubicBezTo>
                    <a:pt x="0" y="14390"/>
                    <a:pt x="14390" y="0"/>
                    <a:pt x="32142" y="0"/>
                  </a:cubicBezTo>
                  <a:close/>
                </a:path>
              </a:pathLst>
            </a:custGeom>
            <a:blipFill>
              <a:blip r:embed="rId7"/>
              <a:stretch>
                <a:fillRect l="-50842" r="-50842"/>
              </a:stretch>
            </a:blipFill>
          </p:spPr>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13660651" y="0"/>
            <a:ext cx="4627349"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5" name="TextBox 5"/>
          <p:cNvSpPr txBox="1"/>
          <p:nvPr/>
        </p:nvSpPr>
        <p:spPr>
          <a:xfrm>
            <a:off x="849392" y="518429"/>
            <a:ext cx="10886373" cy="2218690"/>
          </a:xfrm>
          <a:prstGeom prst="rect">
            <a:avLst/>
          </a:prstGeom>
        </p:spPr>
        <p:txBody>
          <a:bodyPr lIns="0" tIns="0" rIns="0" bIns="0" rtlCol="0" anchor="t">
            <a:spAutoFit/>
          </a:bodyPr>
          <a:lstStyle/>
          <a:p>
            <a:pPr marL="0" lvl="0" indent="0" algn="l">
              <a:lnSpc>
                <a:spcPts val="8959"/>
              </a:lnSpc>
              <a:spcBef>
                <a:spcPct val="0"/>
              </a:spcBef>
            </a:pPr>
            <a:r>
              <a:rPr lang="en-US" sz="6399" b="1" i="1">
                <a:solidFill>
                  <a:srgbClr val="0F4662"/>
                </a:solidFill>
                <a:latin typeface="Cormorant Garamond Bold Italics"/>
                <a:ea typeface="Cormorant Garamond Bold Italics"/>
                <a:cs typeface="Cormorant Garamond Bold Italics"/>
                <a:sym typeface="Cormorant Garamond Bold Italics"/>
              </a:rPr>
              <a:t>VK Pārresoru koordinācijas departaments</a:t>
            </a:r>
          </a:p>
        </p:txBody>
      </p:sp>
      <p:sp>
        <p:nvSpPr>
          <p:cNvPr id="6" name="TextBox 6"/>
          <p:cNvSpPr txBox="1"/>
          <p:nvPr/>
        </p:nvSpPr>
        <p:spPr>
          <a:xfrm>
            <a:off x="559326" y="5129128"/>
            <a:ext cx="8845832" cy="1000125"/>
          </a:xfrm>
          <a:prstGeom prst="rect">
            <a:avLst/>
          </a:prstGeom>
        </p:spPr>
        <p:txBody>
          <a:bodyPr lIns="0" tIns="0" rIns="0" bIns="0" rtlCol="0" anchor="t">
            <a:spAutoFit/>
          </a:bodyPr>
          <a:lstStyle/>
          <a:p>
            <a:pPr marL="518160" lvl="1" indent="-259080" algn="l">
              <a:lnSpc>
                <a:spcPts val="4079"/>
              </a:lnSpc>
              <a:buFont typeface="Arial"/>
              <a:buChar char="•"/>
            </a:pPr>
            <a:r>
              <a:rPr lang="en-US" sz="2400">
                <a:solidFill>
                  <a:srgbClr val="0F4662"/>
                </a:solidFill>
                <a:latin typeface="Quicksand"/>
                <a:ea typeface="Quicksand"/>
                <a:cs typeface="Quicksand"/>
                <a:sym typeface="Quicksand"/>
              </a:rPr>
              <a:t>bērnu neirālās attīstības risku agrīnai atpazīšana</a:t>
            </a:r>
          </a:p>
          <a:p>
            <a:pPr marL="518160" lvl="1" indent="-259080" algn="l">
              <a:lnSpc>
                <a:spcPts val="4079"/>
              </a:lnSpc>
              <a:buFont typeface="Arial"/>
              <a:buChar char="•"/>
            </a:pPr>
            <a:r>
              <a:rPr lang="en-US" sz="2400">
                <a:solidFill>
                  <a:srgbClr val="0F4662"/>
                </a:solidFill>
                <a:latin typeface="Quicksand"/>
                <a:ea typeface="Quicksand"/>
                <a:cs typeface="Quicksand"/>
                <a:sym typeface="Quicksand"/>
              </a:rPr>
              <a:t> 1 134 673 eiro 2026</a:t>
            </a:r>
          </a:p>
        </p:txBody>
      </p:sp>
      <p:sp>
        <p:nvSpPr>
          <p:cNvPr id="7" name="TextBox 7"/>
          <p:cNvSpPr txBox="1"/>
          <p:nvPr/>
        </p:nvSpPr>
        <p:spPr>
          <a:xfrm>
            <a:off x="559326" y="3856134"/>
            <a:ext cx="8643346" cy="1165225"/>
          </a:xfrm>
          <a:prstGeom prst="rect">
            <a:avLst/>
          </a:prstGeom>
        </p:spPr>
        <p:txBody>
          <a:bodyPr lIns="0" tIns="0" rIns="0" bIns="0" rtlCol="0" anchor="t">
            <a:spAutoFit/>
          </a:bodyPr>
          <a:lstStyle/>
          <a:p>
            <a:pPr marL="0" lvl="0" indent="0" algn="l">
              <a:lnSpc>
                <a:spcPts val="4759"/>
              </a:lnSpc>
            </a:pPr>
            <a:r>
              <a:rPr lang="en-US" sz="2799" b="1">
                <a:solidFill>
                  <a:srgbClr val="0F4662"/>
                </a:solidFill>
                <a:latin typeface="Quicksand Bold"/>
                <a:ea typeface="Quicksand Bold"/>
                <a:cs typeface="Quicksand Bold"/>
                <a:sym typeface="Quicksand Bold"/>
              </a:rPr>
              <a:t>Bērnu agrīnās attīstības skrīninga instrumentu komplekta ieviešana</a:t>
            </a:r>
          </a:p>
        </p:txBody>
      </p:sp>
      <p:sp>
        <p:nvSpPr>
          <p:cNvPr id="8" name="Freeform 8"/>
          <p:cNvSpPr/>
          <p:nvPr/>
        </p:nvSpPr>
        <p:spPr>
          <a:xfrm>
            <a:off x="10048188" y="2189654"/>
            <a:ext cx="7483780" cy="5996923"/>
          </a:xfrm>
          <a:custGeom>
            <a:avLst/>
            <a:gdLst/>
            <a:ahLst/>
            <a:cxnLst/>
            <a:rect l="l" t="t" r="r" b="b"/>
            <a:pathLst>
              <a:path w="7483780" h="5996923">
                <a:moveTo>
                  <a:pt x="0" y="0"/>
                </a:moveTo>
                <a:lnTo>
                  <a:pt x="7483779" y="0"/>
                </a:lnTo>
                <a:lnTo>
                  <a:pt x="7483779" y="5996923"/>
                </a:lnTo>
                <a:lnTo>
                  <a:pt x="0" y="5996923"/>
                </a:lnTo>
                <a:lnTo>
                  <a:pt x="0" y="0"/>
                </a:lnTo>
                <a:close/>
              </a:path>
            </a:pathLst>
          </a:custGeom>
          <a:blipFill>
            <a:blip r:embed="rId2"/>
            <a:stretch>
              <a:fillRect l="-10024" r="-10024"/>
            </a:stretch>
          </a:blipFill>
          <a:effectLst>
            <a:softEdge rad="25400"/>
          </a:effectLst>
        </p:spPr>
      </p:sp>
      <p:sp>
        <p:nvSpPr>
          <p:cNvPr id="9" name="TextBox 9"/>
          <p:cNvSpPr txBox="1"/>
          <p:nvPr/>
        </p:nvSpPr>
        <p:spPr>
          <a:xfrm>
            <a:off x="559326" y="6700753"/>
            <a:ext cx="8643346" cy="565150"/>
          </a:xfrm>
          <a:prstGeom prst="rect">
            <a:avLst/>
          </a:prstGeom>
        </p:spPr>
        <p:txBody>
          <a:bodyPr lIns="0" tIns="0" rIns="0" bIns="0" rtlCol="0" anchor="t">
            <a:spAutoFit/>
          </a:bodyPr>
          <a:lstStyle/>
          <a:p>
            <a:pPr marL="0" lvl="0" indent="0" algn="l">
              <a:lnSpc>
                <a:spcPts val="4759"/>
              </a:lnSpc>
            </a:pPr>
            <a:r>
              <a:rPr lang="en-US" sz="2799" b="1">
                <a:solidFill>
                  <a:srgbClr val="0F4662"/>
                </a:solidFill>
                <a:latin typeface="Quicksand Bold"/>
                <a:ea typeface="Quicksand Bold"/>
                <a:cs typeface="Quicksand Bold"/>
                <a:sym typeface="Quicksand Bold"/>
              </a:rPr>
              <a:t>Pakalpojums bērniem bezpalīdzības stāvoklī</a:t>
            </a:r>
          </a:p>
        </p:txBody>
      </p:sp>
      <p:sp>
        <p:nvSpPr>
          <p:cNvPr id="10" name="TextBox 10"/>
          <p:cNvSpPr txBox="1"/>
          <p:nvPr/>
        </p:nvSpPr>
        <p:spPr>
          <a:xfrm>
            <a:off x="692168" y="7530614"/>
            <a:ext cx="8845832" cy="1514475"/>
          </a:xfrm>
          <a:prstGeom prst="rect">
            <a:avLst/>
          </a:prstGeom>
        </p:spPr>
        <p:txBody>
          <a:bodyPr lIns="0" tIns="0" rIns="0" bIns="0" rtlCol="0" anchor="t">
            <a:spAutoFit/>
          </a:bodyPr>
          <a:lstStyle/>
          <a:p>
            <a:pPr marL="518160" lvl="1" indent="-259080" algn="l">
              <a:lnSpc>
                <a:spcPts val="4079"/>
              </a:lnSpc>
              <a:buFont typeface="Arial"/>
              <a:buChar char="•"/>
            </a:pPr>
            <a:r>
              <a:rPr lang="en-US" sz="2400">
                <a:solidFill>
                  <a:srgbClr val="0F4662"/>
                </a:solidFill>
                <a:latin typeface="Quicksand"/>
                <a:ea typeface="Quicksand"/>
                <a:cs typeface="Quicksand"/>
                <a:sym typeface="Quicksand"/>
              </a:rPr>
              <a:t>jauns īslaicīgas izmitināšanas pakalpojums nepilngadīgām personām bezpalīdzības stāvoklī </a:t>
            </a:r>
          </a:p>
          <a:p>
            <a:pPr marL="518160" lvl="1" indent="-259080" algn="l">
              <a:lnSpc>
                <a:spcPts val="4079"/>
              </a:lnSpc>
              <a:buFont typeface="Arial"/>
              <a:buChar char="•"/>
            </a:pPr>
            <a:r>
              <a:rPr lang="en-US" sz="2400">
                <a:solidFill>
                  <a:srgbClr val="0F4662"/>
                </a:solidFill>
                <a:latin typeface="Quicksand"/>
                <a:ea typeface="Quicksand"/>
                <a:cs typeface="Quicksand"/>
                <a:sym typeface="Quicksand"/>
              </a:rPr>
              <a:t> 1 107 549 eiro 2026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15851065" y="0"/>
            <a:ext cx="2436935" cy="10287000"/>
            <a:chOff x="0" y="0"/>
            <a:chExt cx="641827" cy="2709333"/>
          </a:xfrm>
        </p:grpSpPr>
        <p:sp>
          <p:nvSpPr>
            <p:cNvPr id="3" name="Freeform 3"/>
            <p:cNvSpPr/>
            <p:nvPr/>
          </p:nvSpPr>
          <p:spPr>
            <a:xfrm>
              <a:off x="0" y="0"/>
              <a:ext cx="641827" cy="2709333"/>
            </a:xfrm>
            <a:custGeom>
              <a:avLst/>
              <a:gdLst/>
              <a:ahLst/>
              <a:cxnLst/>
              <a:rect l="l" t="t" r="r" b="b"/>
              <a:pathLst>
                <a:path w="641827" h="2709333">
                  <a:moveTo>
                    <a:pt x="0" y="0"/>
                  </a:moveTo>
                  <a:lnTo>
                    <a:pt x="641827" y="0"/>
                  </a:lnTo>
                  <a:lnTo>
                    <a:pt x="641827" y="2709333"/>
                  </a:lnTo>
                  <a:lnTo>
                    <a:pt x="0" y="2709333"/>
                  </a:lnTo>
                  <a:close/>
                </a:path>
              </a:pathLst>
            </a:custGeom>
            <a:solidFill>
              <a:srgbClr val="7994A0"/>
            </a:solidFill>
          </p:spPr>
        </p:sp>
        <p:sp>
          <p:nvSpPr>
            <p:cNvPr id="4" name="TextBox 4"/>
            <p:cNvSpPr txBox="1"/>
            <p:nvPr/>
          </p:nvSpPr>
          <p:spPr>
            <a:xfrm>
              <a:off x="0" y="-123825"/>
              <a:ext cx="641827" cy="2833158"/>
            </a:xfrm>
            <a:prstGeom prst="rect">
              <a:avLst/>
            </a:prstGeom>
          </p:spPr>
          <p:txBody>
            <a:bodyPr lIns="50800" tIns="50800" rIns="50800" bIns="50800" rtlCol="0" anchor="ctr"/>
            <a:lstStyle/>
            <a:p>
              <a:pPr algn="ctr">
                <a:lnSpc>
                  <a:spcPts val="4079"/>
                </a:lnSpc>
              </a:pPr>
              <a:endParaRPr/>
            </a:p>
          </p:txBody>
        </p:sp>
      </p:grpSp>
      <p:sp>
        <p:nvSpPr>
          <p:cNvPr id="5" name="TextBox 5"/>
          <p:cNvSpPr txBox="1"/>
          <p:nvPr/>
        </p:nvSpPr>
        <p:spPr>
          <a:xfrm>
            <a:off x="868949" y="122555"/>
            <a:ext cx="14843372" cy="1630934"/>
          </a:xfrm>
          <a:prstGeom prst="rect">
            <a:avLst/>
          </a:prstGeom>
        </p:spPr>
        <p:txBody>
          <a:bodyPr lIns="0" tIns="0" rIns="0" bIns="0" rtlCol="0" anchor="t">
            <a:spAutoFit/>
          </a:bodyPr>
          <a:lstStyle/>
          <a:p>
            <a:pPr marL="0" lvl="0" indent="0" algn="l">
              <a:lnSpc>
                <a:spcPts val="6313"/>
              </a:lnSpc>
            </a:pPr>
            <a:r>
              <a:rPr lang="en-US" sz="5900" b="1" i="1">
                <a:solidFill>
                  <a:srgbClr val="0F4662"/>
                </a:solidFill>
                <a:latin typeface="Cormorant Garamond Bold Italics"/>
                <a:ea typeface="Cormorant Garamond Bold Italics"/>
                <a:cs typeface="Cormorant Garamond Bold Italics"/>
                <a:sym typeface="Cormorant Garamond Bold Italics"/>
              </a:rPr>
              <a:t>Bērnu agrīnās attīstības skrīninga instrumentu komplekta ieviešana</a:t>
            </a:r>
          </a:p>
        </p:txBody>
      </p:sp>
      <p:sp>
        <p:nvSpPr>
          <p:cNvPr id="6" name="TextBox 6"/>
          <p:cNvSpPr txBox="1"/>
          <p:nvPr/>
        </p:nvSpPr>
        <p:spPr>
          <a:xfrm>
            <a:off x="457481" y="1877695"/>
            <a:ext cx="15254840" cy="8201025"/>
          </a:xfrm>
          <a:prstGeom prst="rect">
            <a:avLst/>
          </a:prstGeom>
        </p:spPr>
        <p:txBody>
          <a:bodyPr lIns="0" tIns="0" rIns="0" bIns="0" rtlCol="0" anchor="t">
            <a:spAutoFit/>
          </a:bodyPr>
          <a:lstStyle/>
          <a:p>
            <a:pPr marL="518160" lvl="1" indent="-259080" algn="l">
              <a:lnSpc>
                <a:spcPts val="4079"/>
              </a:lnSpc>
              <a:buFont typeface="Arial"/>
              <a:buChar char="•"/>
            </a:pPr>
            <a:r>
              <a:rPr lang="en-US" sz="2400">
                <a:solidFill>
                  <a:srgbClr val="0F4662"/>
                </a:solidFill>
                <a:latin typeface="Quicksand"/>
                <a:ea typeface="Quicksand"/>
                <a:cs typeface="Quicksand"/>
                <a:sym typeface="Quicksand"/>
              </a:rPr>
              <a:t>Paredzēts 1-6 g.v. bērnu agrīnās attīstības risku noteikšanai</a:t>
            </a:r>
          </a:p>
          <a:p>
            <a:pPr marL="518160" lvl="1" indent="-259080" algn="l">
              <a:lnSpc>
                <a:spcPts val="4079"/>
              </a:lnSpc>
              <a:buFont typeface="Arial"/>
              <a:buChar char="•"/>
            </a:pPr>
            <a:r>
              <a:rPr lang="en-US" sz="2400">
                <a:solidFill>
                  <a:srgbClr val="0F4662"/>
                </a:solidFill>
                <a:latin typeface="Quicksand"/>
                <a:ea typeface="Quicksand"/>
                <a:cs typeface="Quicksand"/>
                <a:sym typeface="Quicksand"/>
              </a:rPr>
              <a:t>Skrīningā tvertās attīstības jomas – intelektuālās spējas, uzvedība, UDHS, trauksme, nomāktība, autisms, lielā un sīkā motorika, valoda, runa, mācīšanās grūtības </a:t>
            </a:r>
          </a:p>
          <a:p>
            <a:pPr marL="518160" lvl="1" indent="-259080" algn="l">
              <a:lnSpc>
                <a:spcPts val="4079"/>
              </a:lnSpc>
              <a:buFont typeface="Arial"/>
              <a:buChar char="•"/>
            </a:pPr>
            <a:r>
              <a:rPr lang="en-US" sz="2400">
                <a:solidFill>
                  <a:srgbClr val="0F4662"/>
                </a:solidFill>
                <a:latin typeface="Quicksand"/>
                <a:ea typeface="Quicksand"/>
                <a:cs typeface="Quicksand"/>
                <a:sym typeface="Quicksand"/>
              </a:rPr>
              <a:t>Attīstības izvērtēšanā iesaistīts vecāks, ģimenes ārsts, no 3 g.v. arī pedagogs PII un pats bērns, pildot spēju un prasmju testu</a:t>
            </a:r>
          </a:p>
          <a:p>
            <a:pPr marL="518160" lvl="1" indent="-259080" algn="l">
              <a:lnSpc>
                <a:spcPts val="4079"/>
              </a:lnSpc>
              <a:buFont typeface="Arial"/>
              <a:buChar char="•"/>
            </a:pPr>
            <a:r>
              <a:rPr lang="en-US" sz="2400">
                <a:solidFill>
                  <a:srgbClr val="0F4662"/>
                </a:solidFill>
                <a:latin typeface="Quicksand"/>
                <a:ea typeface="Quicksand"/>
                <a:cs typeface="Quicksand"/>
                <a:sym typeface="Quicksand"/>
              </a:rPr>
              <a:t>BAASIK plānots ieviest 2026.gada otrajā pusē kā daļu no profilaktiskās apskates ģimenes ārstu praksēs un kā speciālo vajadzību novērtēšanas instrumentu pirmsskolā</a:t>
            </a:r>
          </a:p>
          <a:p>
            <a:pPr marL="518160" lvl="1" indent="-259080" algn="l">
              <a:lnSpc>
                <a:spcPts val="4079"/>
              </a:lnSpc>
              <a:buFont typeface="Arial"/>
              <a:buChar char="•"/>
            </a:pPr>
            <a:r>
              <a:rPr lang="en-US" sz="2400">
                <a:solidFill>
                  <a:srgbClr val="0F4662"/>
                </a:solidFill>
                <a:latin typeface="Quicksand"/>
                <a:ea typeface="Quicksand"/>
                <a:cs typeface="Quicksand"/>
                <a:sym typeface="Quicksand"/>
              </a:rPr>
              <a:t>Skrīninga process tik organizēts digitāli</a:t>
            </a:r>
          </a:p>
          <a:p>
            <a:pPr marL="518160" lvl="1" indent="-259080" algn="l">
              <a:lnSpc>
                <a:spcPts val="4079"/>
              </a:lnSpc>
              <a:buFont typeface="Arial"/>
              <a:buChar char="•"/>
            </a:pPr>
            <a:r>
              <a:rPr lang="en-US" sz="2400">
                <a:solidFill>
                  <a:srgbClr val="0F4662"/>
                </a:solidFill>
                <a:latin typeface="Quicksand"/>
                <a:ea typeface="Quicksand"/>
                <a:cs typeface="Quicksand"/>
                <a:sym typeface="Quicksand"/>
              </a:rPr>
              <a:t>Līdz ar BAASIK ieviešanu:</a:t>
            </a:r>
          </a:p>
          <a:p>
            <a:pPr algn="l">
              <a:lnSpc>
                <a:spcPts val="4079"/>
              </a:lnSpc>
            </a:pPr>
            <a:r>
              <a:rPr lang="en-US" sz="2400">
                <a:solidFill>
                  <a:srgbClr val="0F4662"/>
                </a:solidFill>
                <a:latin typeface="Quicksand"/>
                <a:ea typeface="Quicksand"/>
                <a:cs typeface="Quicksand"/>
                <a:sym typeface="Quicksand"/>
              </a:rPr>
              <a:t>      –Būs strukturēti un digitalizēti bērnu profilaktiskās apskates dati no dzimšanas</a:t>
            </a:r>
          </a:p>
          <a:p>
            <a:pPr algn="l">
              <a:lnSpc>
                <a:spcPts val="4079"/>
              </a:lnSpc>
            </a:pPr>
            <a:r>
              <a:rPr lang="en-US" sz="2400">
                <a:solidFill>
                  <a:srgbClr val="0F4662"/>
                </a:solidFill>
                <a:latin typeface="Quicksand"/>
                <a:ea typeface="Quicksand"/>
                <a:cs typeface="Quicksand"/>
                <a:sym typeface="Quicksand"/>
              </a:rPr>
              <a:t>      –Dinamikā analizējami konstatētie riski bērnu attīstībā</a:t>
            </a:r>
          </a:p>
          <a:p>
            <a:pPr algn="l">
              <a:lnSpc>
                <a:spcPts val="4079"/>
              </a:lnSpc>
            </a:pPr>
            <a:r>
              <a:rPr lang="en-US" sz="2400">
                <a:solidFill>
                  <a:srgbClr val="0F4662"/>
                </a:solidFill>
                <a:latin typeface="Quicksand"/>
                <a:ea typeface="Quicksand"/>
                <a:cs typeface="Quicksand"/>
                <a:sym typeface="Quicksand"/>
              </a:rPr>
              <a:t>      –Informācijas aprite starp veselības sektoru un izglītības sektoru var notikt digitāli</a:t>
            </a:r>
          </a:p>
          <a:p>
            <a:pPr marL="518160" lvl="1" indent="-259080" algn="l">
              <a:lnSpc>
                <a:spcPts val="4079"/>
              </a:lnSpc>
              <a:buFont typeface="Arial"/>
              <a:buChar char="•"/>
            </a:pPr>
            <a:r>
              <a:rPr lang="en-US" sz="2400">
                <a:solidFill>
                  <a:srgbClr val="0F4662"/>
                </a:solidFill>
                <a:latin typeface="Quicksand"/>
                <a:ea typeface="Quicksand"/>
                <a:cs typeface="Quicksand"/>
                <a:sym typeface="Quicksand"/>
              </a:rPr>
              <a:t>Papildu nepieciešamais finansējums ieviešanai ģimenes ārstu praksēs 534 673 eiro 2026.g., 881 942 eiro 2027.g., 1,32 milj eiro turpmāk ik gadu</a:t>
            </a:r>
          </a:p>
          <a:p>
            <a:pPr marL="518160" lvl="1" indent="-259080" algn="l">
              <a:lnSpc>
                <a:spcPts val="4079"/>
              </a:lnSpc>
              <a:buFont typeface="Arial"/>
              <a:buChar char="•"/>
            </a:pPr>
            <a:r>
              <a:rPr lang="en-US" sz="2400">
                <a:solidFill>
                  <a:srgbClr val="0F4662"/>
                </a:solidFill>
                <a:latin typeface="Quicksand"/>
                <a:ea typeface="Quicksand"/>
                <a:cs typeface="Quicksand"/>
                <a:sym typeface="Quicksand"/>
              </a:rPr>
              <a:t>Nepieciešamais finansējums izglītības vidē - 600 000 eiro 2026.g., 900 000 eiro 2027.g., 1,35 milj eiro turpmāk ik gadu</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028700" y="599709"/>
            <a:ext cx="11534821" cy="1085215"/>
          </a:xfrm>
          <a:prstGeom prst="rect">
            <a:avLst/>
          </a:prstGeom>
        </p:spPr>
        <p:txBody>
          <a:bodyPr lIns="0" tIns="0" rIns="0" bIns="0" rtlCol="0" anchor="t">
            <a:spAutoFit/>
          </a:bodyPr>
          <a:lstStyle/>
          <a:p>
            <a:pPr marL="0" lvl="0" indent="0" algn="l">
              <a:lnSpc>
                <a:spcPts val="8959"/>
              </a:lnSpc>
              <a:spcBef>
                <a:spcPct val="0"/>
              </a:spcBef>
            </a:pPr>
            <a:r>
              <a:rPr lang="en-US" sz="6399" b="1" i="1">
                <a:solidFill>
                  <a:srgbClr val="0F4662"/>
                </a:solidFill>
                <a:latin typeface="Cormorant Garamond Bold Italics"/>
                <a:ea typeface="Cormorant Garamond Bold Italics"/>
                <a:cs typeface="Cormorant Garamond Bold Italics"/>
                <a:sym typeface="Cormorant Garamond Bold Italics"/>
              </a:rPr>
              <a:t>Priekšlikumi protokolam</a:t>
            </a:r>
          </a:p>
        </p:txBody>
      </p:sp>
      <p:sp>
        <p:nvSpPr>
          <p:cNvPr id="3" name="AutoShape 3"/>
          <p:cNvSpPr/>
          <p:nvPr/>
        </p:nvSpPr>
        <p:spPr>
          <a:xfrm>
            <a:off x="5897880" y="3568974"/>
            <a:ext cx="6492240" cy="0"/>
          </a:xfrm>
          <a:prstGeom prst="line">
            <a:avLst/>
          </a:prstGeom>
          <a:ln w="76200" cap="flat">
            <a:solidFill>
              <a:srgbClr val="0F4662"/>
            </a:solidFill>
            <a:prstDash val="solid"/>
            <a:headEnd type="none" w="sm" len="sm"/>
            <a:tailEnd type="none" w="sm" len="sm"/>
          </a:ln>
        </p:spPr>
      </p:sp>
      <p:sp>
        <p:nvSpPr>
          <p:cNvPr id="4" name="AutoShape 4"/>
          <p:cNvSpPr/>
          <p:nvPr/>
        </p:nvSpPr>
        <p:spPr>
          <a:xfrm>
            <a:off x="6071281" y="8728141"/>
            <a:ext cx="6492240" cy="0"/>
          </a:xfrm>
          <a:prstGeom prst="line">
            <a:avLst/>
          </a:prstGeom>
          <a:ln w="76200" cap="flat">
            <a:solidFill>
              <a:srgbClr val="0F4662"/>
            </a:solidFill>
            <a:prstDash val="solid"/>
            <a:headEnd type="none" w="sm" len="sm"/>
            <a:tailEnd type="none" w="sm" len="sm"/>
          </a:ln>
        </p:spPr>
      </p:sp>
      <p:sp>
        <p:nvSpPr>
          <p:cNvPr id="5" name="Freeform 5"/>
          <p:cNvSpPr/>
          <p:nvPr/>
        </p:nvSpPr>
        <p:spPr>
          <a:xfrm>
            <a:off x="8304001" y="2470557"/>
            <a:ext cx="1679997" cy="249900"/>
          </a:xfrm>
          <a:custGeom>
            <a:avLst/>
            <a:gdLst/>
            <a:ahLst/>
            <a:cxnLst/>
            <a:rect l="l" t="t" r="r" b="b"/>
            <a:pathLst>
              <a:path w="1679997" h="249900">
                <a:moveTo>
                  <a:pt x="0" y="0"/>
                </a:moveTo>
                <a:lnTo>
                  <a:pt x="1679998" y="0"/>
                </a:lnTo>
                <a:lnTo>
                  <a:pt x="1679998" y="249899"/>
                </a:lnTo>
                <a:lnTo>
                  <a:pt x="0" y="2498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8477403" y="9576659"/>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TextBox 7"/>
          <p:cNvSpPr txBox="1"/>
          <p:nvPr/>
        </p:nvSpPr>
        <p:spPr>
          <a:xfrm>
            <a:off x="2584149" y="4002785"/>
            <a:ext cx="12572100" cy="4029075"/>
          </a:xfrm>
          <a:prstGeom prst="rect">
            <a:avLst/>
          </a:prstGeom>
        </p:spPr>
        <p:txBody>
          <a:bodyPr lIns="0" tIns="0" rIns="0" bIns="0" rtlCol="0" anchor="t">
            <a:spAutoFit/>
          </a:bodyPr>
          <a:lstStyle/>
          <a:p>
            <a:pPr marL="582928" lvl="1" indent="-291464" algn="just">
              <a:lnSpc>
                <a:spcPts val="4589"/>
              </a:lnSpc>
              <a:buFont typeface="Arial"/>
              <a:buChar char="•"/>
            </a:pPr>
            <a:r>
              <a:rPr lang="en-US" sz="2699">
                <a:solidFill>
                  <a:srgbClr val="0F4662"/>
                </a:solidFill>
                <a:latin typeface="Quicksand"/>
                <a:ea typeface="Quicksand"/>
                <a:cs typeface="Quicksand"/>
                <a:sym typeface="Quicksand"/>
              </a:rPr>
              <a:t>Iekļaut Informatīvā ziņojuma "Par demogrāfiskās politikas attīstību" projektu (turpmāk – Informatīvā ziņojuma projekts) tuvākajā Ministru kabineta sēdē apstiprināšanai.</a:t>
            </a:r>
          </a:p>
          <a:p>
            <a:pPr marL="582928" lvl="1" indent="-291464" algn="just">
              <a:lnSpc>
                <a:spcPts val="4589"/>
              </a:lnSpc>
              <a:buFont typeface="Arial"/>
              <a:buChar char="•"/>
            </a:pPr>
            <a:r>
              <a:rPr lang="en-US" sz="2699">
                <a:solidFill>
                  <a:srgbClr val="0F4662"/>
                </a:solidFill>
                <a:latin typeface="Quicksand"/>
                <a:ea typeface="Quicksand"/>
                <a:cs typeface="Quicksand"/>
                <a:sym typeface="Quicksand"/>
              </a:rPr>
              <a:t>Pieņemt zināšanai, ka Informatīvā ziņojuma projekts definē prioritāros virzienus demogrāfiskās politikas attīstībā. Savukārt lēmums par Informatīvā ziņojuma projektā iekļauto pasākumu finansēšanu izskatāms ikgadējā budžeta izstrādes procesā.</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028700" y="599709"/>
            <a:ext cx="11534821" cy="1085215"/>
          </a:xfrm>
          <a:prstGeom prst="rect">
            <a:avLst/>
          </a:prstGeom>
        </p:spPr>
        <p:txBody>
          <a:bodyPr lIns="0" tIns="0" rIns="0" bIns="0" rtlCol="0" anchor="t">
            <a:spAutoFit/>
          </a:bodyPr>
          <a:lstStyle/>
          <a:p>
            <a:pPr marL="0" lvl="0" indent="0" algn="l">
              <a:lnSpc>
                <a:spcPts val="8959"/>
              </a:lnSpc>
              <a:spcBef>
                <a:spcPct val="0"/>
              </a:spcBef>
            </a:pPr>
            <a:r>
              <a:rPr lang="en-US" sz="6399" b="1" i="1">
                <a:solidFill>
                  <a:srgbClr val="0F4662"/>
                </a:solidFill>
                <a:latin typeface="Cormorant Garamond Bold Italics"/>
                <a:ea typeface="Cormorant Garamond Bold Italics"/>
                <a:cs typeface="Cormorant Garamond Bold Italics"/>
                <a:sym typeface="Cormorant Garamond Bold Italics"/>
              </a:rPr>
              <a:t>Priekšlikumi protokolam</a:t>
            </a:r>
          </a:p>
        </p:txBody>
      </p:sp>
      <p:sp>
        <p:nvSpPr>
          <p:cNvPr id="3" name="AutoShape 3"/>
          <p:cNvSpPr/>
          <p:nvPr/>
        </p:nvSpPr>
        <p:spPr>
          <a:xfrm>
            <a:off x="5682750" y="2598727"/>
            <a:ext cx="6492240" cy="0"/>
          </a:xfrm>
          <a:prstGeom prst="line">
            <a:avLst/>
          </a:prstGeom>
          <a:ln w="76200" cap="flat">
            <a:solidFill>
              <a:srgbClr val="0F4662"/>
            </a:solidFill>
            <a:prstDash val="solid"/>
            <a:headEnd type="none" w="sm" len="sm"/>
            <a:tailEnd type="none" w="sm" len="sm"/>
          </a:ln>
        </p:spPr>
      </p:sp>
      <p:sp>
        <p:nvSpPr>
          <p:cNvPr id="4" name="AutoShape 4"/>
          <p:cNvSpPr/>
          <p:nvPr/>
        </p:nvSpPr>
        <p:spPr>
          <a:xfrm>
            <a:off x="6071281" y="8728141"/>
            <a:ext cx="6492240" cy="0"/>
          </a:xfrm>
          <a:prstGeom prst="line">
            <a:avLst/>
          </a:prstGeom>
          <a:ln w="76200" cap="flat">
            <a:solidFill>
              <a:srgbClr val="0F4662"/>
            </a:solidFill>
            <a:prstDash val="solid"/>
            <a:headEnd type="none" w="sm" len="sm"/>
            <a:tailEnd type="none" w="sm" len="sm"/>
          </a:ln>
        </p:spPr>
      </p:sp>
      <p:sp>
        <p:nvSpPr>
          <p:cNvPr id="5" name="Freeform 5"/>
          <p:cNvSpPr/>
          <p:nvPr/>
        </p:nvSpPr>
        <p:spPr>
          <a:xfrm>
            <a:off x="8477403" y="9576659"/>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1028700" y="3379179"/>
            <a:ext cx="15261869" cy="4610100"/>
          </a:xfrm>
          <a:prstGeom prst="rect">
            <a:avLst/>
          </a:prstGeom>
        </p:spPr>
        <p:txBody>
          <a:bodyPr lIns="0" tIns="0" rIns="0" bIns="0" rtlCol="0" anchor="t">
            <a:spAutoFit/>
          </a:bodyPr>
          <a:lstStyle/>
          <a:p>
            <a:pPr algn="just">
              <a:lnSpc>
                <a:spcPts val="4589"/>
              </a:lnSpc>
            </a:pPr>
            <a:r>
              <a:rPr lang="en-US" sz="2699">
                <a:solidFill>
                  <a:srgbClr val="0F4662"/>
                </a:solidFill>
                <a:latin typeface="Quicksand"/>
                <a:ea typeface="Quicksand"/>
                <a:cs typeface="Quicksand"/>
                <a:sym typeface="Quicksand"/>
              </a:rPr>
              <a:t>Izdevumu pārskatīšanas rezultātā iegūtie līdzekļi prioritāri tiek novirzīti šādu demogrāfijas pasākumu finansēšanai:</a:t>
            </a:r>
          </a:p>
          <a:p>
            <a:pPr marL="582928" lvl="1" indent="-291464" algn="just">
              <a:lnSpc>
                <a:spcPts val="4589"/>
              </a:lnSpc>
              <a:buFont typeface="Arial"/>
              <a:buChar char="•"/>
            </a:pPr>
            <a:r>
              <a:rPr lang="en-US" sz="2699">
                <a:solidFill>
                  <a:srgbClr val="0F4662"/>
                </a:solidFill>
                <a:latin typeface="Quicksand"/>
                <a:ea typeface="Quicksand"/>
                <a:cs typeface="Quicksand"/>
                <a:sym typeface="Quicksand"/>
              </a:rPr>
              <a:t>materiālā atbalsta pilnveidošana ģimenēm ar bērniem (bērna kopšanas pabalsta, bērna piedzimšanas pabalsta un ģimenes valsts pabalsta pārskatīšana);</a:t>
            </a:r>
          </a:p>
          <a:p>
            <a:pPr marL="582928" lvl="1" indent="-291464" algn="just">
              <a:lnSpc>
                <a:spcPts val="4589"/>
              </a:lnSpc>
              <a:buFont typeface="Arial"/>
              <a:buChar char="•"/>
            </a:pPr>
            <a:r>
              <a:rPr lang="en-US" sz="2699">
                <a:solidFill>
                  <a:srgbClr val="0F4662"/>
                </a:solidFill>
                <a:latin typeface="Quicksand"/>
                <a:ea typeface="Quicksand"/>
                <a:cs typeface="Quicksand"/>
                <a:sym typeface="Quicksand"/>
              </a:rPr>
              <a:t>materiālā atbalsta pilnveidošana ārpusģimenes aprūpē esošiem bērniem (atbalsts bērna adopcijai, atbalsts bērnam audžuģimenē un pie aizbildņa);</a:t>
            </a:r>
          </a:p>
          <a:p>
            <a:pPr marL="582928" lvl="1" indent="-291464" algn="just">
              <a:lnSpc>
                <a:spcPts val="4589"/>
              </a:lnSpc>
              <a:buFont typeface="Arial"/>
              <a:buChar char="•"/>
            </a:pPr>
            <a:r>
              <a:rPr lang="en-US" sz="2699">
                <a:solidFill>
                  <a:srgbClr val="0F4662"/>
                </a:solidFill>
                <a:latin typeface="Quicksand"/>
                <a:ea typeface="Quicksand"/>
                <a:cs typeface="Quicksand"/>
                <a:sym typeface="Quicksand"/>
              </a:rPr>
              <a:t>subsīdijas (granta) piešķiršana ģimenēm mājokļa aizdevuma pamatsummas dzēšanai, ja ģimenei piedzimst bērns, un tai ir aktīva Altum mājokļa garantija;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028700" y="599709"/>
            <a:ext cx="11534821" cy="1085215"/>
          </a:xfrm>
          <a:prstGeom prst="rect">
            <a:avLst/>
          </a:prstGeom>
        </p:spPr>
        <p:txBody>
          <a:bodyPr lIns="0" tIns="0" rIns="0" bIns="0" rtlCol="0" anchor="t">
            <a:spAutoFit/>
          </a:bodyPr>
          <a:lstStyle/>
          <a:p>
            <a:pPr marL="0" lvl="0" indent="0" algn="l">
              <a:lnSpc>
                <a:spcPts val="8959"/>
              </a:lnSpc>
              <a:spcBef>
                <a:spcPct val="0"/>
              </a:spcBef>
            </a:pPr>
            <a:r>
              <a:rPr lang="en-US" sz="6399" b="1" i="1">
                <a:solidFill>
                  <a:srgbClr val="0F4662"/>
                </a:solidFill>
                <a:latin typeface="Cormorant Garamond Bold Italics"/>
                <a:ea typeface="Cormorant Garamond Bold Italics"/>
                <a:cs typeface="Cormorant Garamond Bold Italics"/>
                <a:sym typeface="Cormorant Garamond Bold Italics"/>
              </a:rPr>
              <a:t>Priekšlikumi protokolam</a:t>
            </a:r>
          </a:p>
        </p:txBody>
      </p:sp>
      <p:sp>
        <p:nvSpPr>
          <p:cNvPr id="3" name="AutoShape 3"/>
          <p:cNvSpPr/>
          <p:nvPr/>
        </p:nvSpPr>
        <p:spPr>
          <a:xfrm>
            <a:off x="5682750" y="2598727"/>
            <a:ext cx="6492240" cy="0"/>
          </a:xfrm>
          <a:prstGeom prst="line">
            <a:avLst/>
          </a:prstGeom>
          <a:ln w="76200" cap="flat">
            <a:solidFill>
              <a:srgbClr val="0F4662"/>
            </a:solidFill>
            <a:prstDash val="solid"/>
            <a:headEnd type="none" w="sm" len="sm"/>
            <a:tailEnd type="none" w="sm" len="sm"/>
          </a:ln>
        </p:spPr>
      </p:sp>
      <p:sp>
        <p:nvSpPr>
          <p:cNvPr id="4" name="AutoShape 4"/>
          <p:cNvSpPr/>
          <p:nvPr/>
        </p:nvSpPr>
        <p:spPr>
          <a:xfrm>
            <a:off x="5897880" y="9220200"/>
            <a:ext cx="6492240" cy="0"/>
          </a:xfrm>
          <a:prstGeom prst="line">
            <a:avLst/>
          </a:prstGeom>
          <a:ln w="76200" cap="flat">
            <a:solidFill>
              <a:srgbClr val="0F4662"/>
            </a:solidFill>
            <a:prstDash val="solid"/>
            <a:headEnd type="none" w="sm" len="sm"/>
            <a:tailEnd type="none" w="sm" len="sm"/>
          </a:ln>
        </p:spPr>
      </p:sp>
      <p:sp>
        <p:nvSpPr>
          <p:cNvPr id="5" name="Freeform 5"/>
          <p:cNvSpPr/>
          <p:nvPr/>
        </p:nvSpPr>
        <p:spPr>
          <a:xfrm>
            <a:off x="8477403" y="9576659"/>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1028700" y="3379179"/>
            <a:ext cx="15261869" cy="5244769"/>
          </a:xfrm>
          <a:prstGeom prst="rect">
            <a:avLst/>
          </a:prstGeom>
        </p:spPr>
        <p:txBody>
          <a:bodyPr lIns="0" tIns="0" rIns="0" bIns="0" rtlCol="0" anchor="t">
            <a:spAutoFit/>
          </a:bodyPr>
          <a:lstStyle/>
          <a:p>
            <a:pPr algn="just">
              <a:lnSpc>
                <a:spcPts val="4589"/>
              </a:lnSpc>
            </a:pPr>
            <a:r>
              <a:rPr lang="en-US" sz="2699" dirty="0">
                <a:solidFill>
                  <a:srgbClr val="0F4662"/>
                </a:solidFill>
                <a:latin typeface="Quicksand"/>
                <a:ea typeface="Quicksand"/>
                <a:cs typeface="Quicksand"/>
                <a:sym typeface="Quicksand"/>
              </a:rPr>
              <a:t>Izdevumu </a:t>
            </a:r>
            <a:r>
              <a:rPr lang="en-US" sz="2699" dirty="0" err="1">
                <a:solidFill>
                  <a:srgbClr val="0F4662"/>
                </a:solidFill>
                <a:latin typeface="Quicksand"/>
                <a:ea typeface="Quicksand"/>
                <a:cs typeface="Quicksand"/>
                <a:sym typeface="Quicksand"/>
              </a:rPr>
              <a:t>pārskatīšanas</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rezultātā</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iegūtie</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līdzekļi</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prioritāri</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tiek</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novirzīti</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šādu</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demogrāfijas</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pasākumu</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finansēšanai</a:t>
            </a:r>
            <a:r>
              <a:rPr lang="en-US" sz="2699" dirty="0">
                <a:solidFill>
                  <a:srgbClr val="0F4662"/>
                </a:solidFill>
                <a:latin typeface="Quicksand"/>
                <a:ea typeface="Quicksand"/>
                <a:cs typeface="Quicksand"/>
                <a:sym typeface="Quicksand"/>
              </a:rPr>
              <a:t>:</a:t>
            </a:r>
          </a:p>
          <a:p>
            <a:pPr marL="582928" lvl="1" indent="-291464" algn="just">
              <a:lnSpc>
                <a:spcPts val="4589"/>
              </a:lnSpc>
              <a:buFont typeface="Arial"/>
              <a:buChar char="•"/>
            </a:pPr>
            <a:r>
              <a:rPr lang="lv-LV" sz="2699" dirty="0">
                <a:solidFill>
                  <a:srgbClr val="0F4662"/>
                </a:solidFill>
                <a:latin typeface="Quicksand"/>
                <a:ea typeface="Quicksand"/>
                <a:cs typeface="Quicksand"/>
                <a:sym typeface="Quicksand"/>
              </a:rPr>
              <a:t>plāna projektā “Mātes un bērna veselības uzlabošanas plāns 2025.-2027.gadam” iekļauto pasākumu īstenošana (t.sk. primārās un sekundārā slimību profilakses uzlabošana; grūtnieču, jaundzimušo un bērnu veselības aprūpes pilnveidošana,  profilaktisko </a:t>
            </a:r>
            <a:r>
              <a:rPr lang="lv-LV" sz="2699" dirty="0" err="1">
                <a:solidFill>
                  <a:srgbClr val="0F4662"/>
                </a:solidFill>
                <a:latin typeface="Quicksand"/>
                <a:ea typeface="Quicksand"/>
                <a:cs typeface="Quicksand"/>
                <a:sym typeface="Quicksand"/>
              </a:rPr>
              <a:t>apskašu,skrīninga</a:t>
            </a:r>
            <a:r>
              <a:rPr lang="lv-LV" sz="2699" dirty="0">
                <a:solidFill>
                  <a:srgbClr val="0F4662"/>
                </a:solidFill>
                <a:latin typeface="Quicksand"/>
                <a:ea typeface="Quicksand"/>
                <a:cs typeface="Quicksand"/>
                <a:sym typeface="Quicksand"/>
              </a:rPr>
              <a:t>, veselības aprūpes pakalpojumu nodrošināšana bērniem);</a:t>
            </a:r>
          </a:p>
          <a:p>
            <a:pPr marL="582928" lvl="1" indent="-291464" algn="just">
              <a:lnSpc>
                <a:spcPts val="4589"/>
              </a:lnSpc>
              <a:buFont typeface="Arial"/>
              <a:buChar char="•"/>
            </a:pPr>
            <a:r>
              <a:rPr lang="en-US" sz="2699" dirty="0" err="1">
                <a:solidFill>
                  <a:srgbClr val="0F4662"/>
                </a:solidFill>
                <a:latin typeface="Quicksand"/>
                <a:ea typeface="Quicksand"/>
                <a:cs typeface="Quicksand"/>
                <a:sym typeface="Quicksand"/>
              </a:rPr>
              <a:t>bērnu</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agrīnās</a:t>
            </a:r>
            <a:r>
              <a:rPr lang="en-US" sz="2699" dirty="0">
                <a:solidFill>
                  <a:srgbClr val="0F4662"/>
                </a:solidFill>
                <a:latin typeface="Quicksand"/>
                <a:ea typeface="Quicksand"/>
                <a:cs typeface="Quicksand"/>
                <a:sym typeface="Quicksand"/>
              </a:rPr>
              <a:t> attīstības </a:t>
            </a:r>
            <a:r>
              <a:rPr lang="en-US" sz="2699" dirty="0" err="1">
                <a:solidFill>
                  <a:srgbClr val="0F4662"/>
                </a:solidFill>
                <a:latin typeface="Quicksand"/>
                <a:ea typeface="Quicksand"/>
                <a:cs typeface="Quicksand"/>
                <a:sym typeface="Quicksand"/>
              </a:rPr>
              <a:t>skrīninga</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instrumentu</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komplekta</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ieviešana</a:t>
            </a:r>
            <a:r>
              <a:rPr lang="en-US" sz="2699" dirty="0">
                <a:solidFill>
                  <a:srgbClr val="0F4662"/>
                </a:solidFill>
                <a:latin typeface="Quicksand"/>
                <a:ea typeface="Quicksand"/>
                <a:cs typeface="Quicksand"/>
                <a:sym typeface="Quicksand"/>
              </a:rPr>
              <a:t>;</a:t>
            </a:r>
          </a:p>
          <a:p>
            <a:pPr marL="582928" lvl="1" indent="-291464" algn="just">
              <a:lnSpc>
                <a:spcPts val="4589"/>
              </a:lnSpc>
              <a:buFont typeface="Arial"/>
              <a:buChar char="•"/>
            </a:pPr>
            <a:r>
              <a:rPr lang="en-US" sz="2699" dirty="0" err="1">
                <a:solidFill>
                  <a:srgbClr val="0F4662"/>
                </a:solidFill>
                <a:latin typeface="Quicksand"/>
                <a:ea typeface="Quicksand"/>
                <a:cs typeface="Quicksand"/>
                <a:sym typeface="Quicksand"/>
              </a:rPr>
              <a:t>Pakalpojuma</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bērniem</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bezpalīdzības</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stāvoklī</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ieviešana</a:t>
            </a:r>
            <a:r>
              <a:rPr lang="en-US" sz="2699" dirty="0">
                <a:solidFill>
                  <a:srgbClr val="0F4662"/>
                </a:solidFill>
                <a:latin typeface="Quicksand"/>
                <a:ea typeface="Quicksand"/>
                <a:cs typeface="Quicksand"/>
                <a:sym typeface="Quicksand"/>
              </a:rPr>
              <a:t>;</a:t>
            </a:r>
          </a:p>
          <a:p>
            <a:pPr marL="582928" lvl="1" indent="-291464" algn="just">
              <a:lnSpc>
                <a:spcPts val="4589"/>
              </a:lnSpc>
              <a:buFont typeface="Arial"/>
              <a:buChar char="•"/>
            </a:pPr>
            <a:r>
              <a:rPr lang="en-US" sz="2699" dirty="0" err="1">
                <a:solidFill>
                  <a:srgbClr val="0F4662"/>
                </a:solidFill>
                <a:latin typeface="Quicksand"/>
                <a:ea typeface="Quicksand"/>
                <a:cs typeface="Quicksand"/>
                <a:sym typeface="Quicksand"/>
              </a:rPr>
              <a:t>jaunā</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finansēšanas</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modeļa</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Programma</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skolā</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ieviešana</a:t>
            </a:r>
            <a:r>
              <a:rPr lang="en-US" sz="2699" dirty="0">
                <a:solidFill>
                  <a:srgbClr val="0F4662"/>
                </a:solidFill>
                <a:latin typeface="Quicksand"/>
                <a:ea typeface="Quicksand"/>
                <a:cs typeface="Quicksand"/>
                <a:sym typeface="Quicksand"/>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028700" y="599709"/>
            <a:ext cx="11534821" cy="1085215"/>
          </a:xfrm>
          <a:prstGeom prst="rect">
            <a:avLst/>
          </a:prstGeom>
        </p:spPr>
        <p:txBody>
          <a:bodyPr lIns="0" tIns="0" rIns="0" bIns="0" rtlCol="0" anchor="t">
            <a:spAutoFit/>
          </a:bodyPr>
          <a:lstStyle/>
          <a:p>
            <a:pPr marL="0" lvl="0" indent="0" algn="l">
              <a:lnSpc>
                <a:spcPts val="8959"/>
              </a:lnSpc>
              <a:spcBef>
                <a:spcPct val="0"/>
              </a:spcBef>
            </a:pPr>
            <a:r>
              <a:rPr lang="en-US" sz="6399" b="1" i="1">
                <a:solidFill>
                  <a:srgbClr val="0F4662"/>
                </a:solidFill>
                <a:latin typeface="Cormorant Garamond Bold Italics"/>
                <a:ea typeface="Cormorant Garamond Bold Italics"/>
                <a:cs typeface="Cormorant Garamond Bold Italics"/>
                <a:sym typeface="Cormorant Garamond Bold Italics"/>
              </a:rPr>
              <a:t>Priekšlikumi protokolam</a:t>
            </a:r>
          </a:p>
        </p:txBody>
      </p:sp>
      <p:sp>
        <p:nvSpPr>
          <p:cNvPr id="3" name="AutoShape 3"/>
          <p:cNvSpPr/>
          <p:nvPr/>
        </p:nvSpPr>
        <p:spPr>
          <a:xfrm>
            <a:off x="5897880" y="2746273"/>
            <a:ext cx="6492240" cy="0"/>
          </a:xfrm>
          <a:prstGeom prst="line">
            <a:avLst/>
          </a:prstGeom>
          <a:ln w="76200" cap="flat">
            <a:solidFill>
              <a:srgbClr val="0F4662"/>
            </a:solidFill>
            <a:prstDash val="solid"/>
            <a:headEnd type="none" w="sm" len="sm"/>
            <a:tailEnd type="none" w="sm" len="sm"/>
          </a:ln>
        </p:spPr>
      </p:sp>
      <p:sp>
        <p:nvSpPr>
          <p:cNvPr id="4" name="AutoShape 4"/>
          <p:cNvSpPr/>
          <p:nvPr/>
        </p:nvSpPr>
        <p:spPr>
          <a:xfrm>
            <a:off x="6071281" y="8537641"/>
            <a:ext cx="6492240" cy="0"/>
          </a:xfrm>
          <a:prstGeom prst="line">
            <a:avLst/>
          </a:prstGeom>
          <a:ln w="76200" cap="flat">
            <a:solidFill>
              <a:srgbClr val="0F4662"/>
            </a:solidFill>
            <a:prstDash val="solid"/>
            <a:headEnd type="none" w="sm" len="sm"/>
            <a:tailEnd type="none" w="sm" len="sm"/>
          </a:ln>
        </p:spPr>
      </p:sp>
      <p:sp>
        <p:nvSpPr>
          <p:cNvPr id="5" name="Freeform 5"/>
          <p:cNvSpPr/>
          <p:nvPr/>
        </p:nvSpPr>
        <p:spPr>
          <a:xfrm>
            <a:off x="8477403" y="9576659"/>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1028700" y="3009900"/>
            <a:ext cx="15261869" cy="5834674"/>
          </a:xfrm>
          <a:prstGeom prst="rect">
            <a:avLst/>
          </a:prstGeom>
        </p:spPr>
        <p:txBody>
          <a:bodyPr lIns="0" tIns="0" rIns="0" bIns="0" rtlCol="0" anchor="t">
            <a:spAutoFit/>
          </a:bodyPr>
          <a:lstStyle/>
          <a:p>
            <a:pPr marL="582928" lvl="1" indent="-291464" algn="just">
              <a:lnSpc>
                <a:spcPts val="4589"/>
              </a:lnSpc>
              <a:buFont typeface="Arial"/>
              <a:buChar char="•"/>
            </a:pPr>
            <a:r>
              <a:rPr lang="en-US" sz="2699" dirty="0">
                <a:solidFill>
                  <a:srgbClr val="0F4662"/>
                </a:solidFill>
                <a:latin typeface="Quicksand"/>
                <a:ea typeface="Quicksand"/>
                <a:cs typeface="Quicksand"/>
                <a:sym typeface="Quicksand"/>
              </a:rPr>
              <a:t>VARAM un LPS </a:t>
            </a:r>
            <a:r>
              <a:rPr lang="en-US" sz="2699" dirty="0" err="1">
                <a:solidFill>
                  <a:srgbClr val="0F4662"/>
                </a:solidFill>
                <a:latin typeface="Quicksand"/>
                <a:ea typeface="Quicksand"/>
                <a:cs typeface="Quicksand"/>
                <a:sym typeface="Quicksand"/>
              </a:rPr>
              <a:t>sadarboties</a:t>
            </a:r>
            <a:r>
              <a:rPr lang="en-US" sz="2699" dirty="0">
                <a:solidFill>
                  <a:srgbClr val="0F4662"/>
                </a:solidFill>
                <a:latin typeface="Quicksand"/>
                <a:ea typeface="Quicksand"/>
                <a:cs typeface="Quicksand"/>
                <a:sym typeface="Quicksand"/>
              </a:rPr>
              <a:t>, t.sk. </a:t>
            </a:r>
            <a:r>
              <a:rPr lang="en-US" sz="2699" dirty="0" err="1">
                <a:solidFill>
                  <a:srgbClr val="0F4662"/>
                </a:solidFill>
                <a:latin typeface="Quicksand"/>
                <a:ea typeface="Quicksand"/>
                <a:cs typeface="Quicksand"/>
                <a:sym typeface="Quicksand"/>
              </a:rPr>
              <a:t>iesaistot</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Labklājības</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ministriju</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lai</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izveidotu</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ģimeņu</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ar</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bērniem</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vajadzībām</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atbilstošu</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bērna</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pieskatīšanas</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pakalpojumu</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Pašvaldībām</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attīstīt</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labo</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praksi</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pieejama</a:t>
            </a:r>
            <a:r>
              <a:rPr lang="en-US" sz="2699" dirty="0">
                <a:solidFill>
                  <a:srgbClr val="0F4662"/>
                </a:solidFill>
                <a:latin typeface="Quicksand"/>
                <a:ea typeface="Quicksand"/>
                <a:cs typeface="Quicksand"/>
                <a:sym typeface="Quicksand"/>
              </a:rPr>
              <a:t> un </a:t>
            </a:r>
            <a:r>
              <a:rPr lang="en-US" sz="2699" dirty="0" err="1">
                <a:solidFill>
                  <a:srgbClr val="0F4662"/>
                </a:solidFill>
                <a:latin typeface="Quicksand"/>
                <a:ea typeface="Quicksand"/>
                <a:cs typeface="Quicksand"/>
                <a:sym typeface="Quicksand"/>
              </a:rPr>
              <a:t>elastīga</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bērna</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pieskatīšanas</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pakalpojuma</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attīstībai</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Regulāri</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sniegt</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informāciju</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Demogrāfisko</a:t>
            </a:r>
            <a:r>
              <a:rPr lang="en-US" sz="2699" dirty="0">
                <a:solidFill>
                  <a:srgbClr val="0F4662"/>
                </a:solidFill>
                <a:latin typeface="Quicksand"/>
                <a:ea typeface="Quicksand"/>
                <a:cs typeface="Quicksand"/>
                <a:sym typeface="Quicksand"/>
              </a:rPr>
              <a:t> lietu </a:t>
            </a:r>
            <a:r>
              <a:rPr lang="en-US" sz="2699" dirty="0" err="1">
                <a:solidFill>
                  <a:srgbClr val="0F4662"/>
                </a:solidFill>
                <a:latin typeface="Quicksand"/>
                <a:ea typeface="Quicksand"/>
                <a:cs typeface="Quicksand"/>
                <a:sym typeface="Quicksand"/>
              </a:rPr>
              <a:t>padomē</a:t>
            </a:r>
            <a:r>
              <a:rPr lang="en-US" sz="2699" dirty="0">
                <a:solidFill>
                  <a:srgbClr val="0F4662"/>
                </a:solidFill>
                <a:latin typeface="Quicksand"/>
                <a:ea typeface="Quicksand"/>
                <a:cs typeface="Quicksand"/>
                <a:sym typeface="Quicksand"/>
              </a:rPr>
              <a:t>.</a:t>
            </a:r>
          </a:p>
          <a:p>
            <a:pPr marL="582928" lvl="1" indent="-291464" algn="just">
              <a:lnSpc>
                <a:spcPts val="4589"/>
              </a:lnSpc>
              <a:buFont typeface="Arial"/>
              <a:buChar char="•"/>
            </a:pPr>
            <a:r>
              <a:rPr lang="en-US" sz="2699" dirty="0" err="1">
                <a:solidFill>
                  <a:srgbClr val="0F4662"/>
                </a:solidFill>
                <a:latin typeface="Quicksand"/>
                <a:ea typeface="Quicksand"/>
                <a:cs typeface="Quicksand"/>
                <a:sym typeface="Quicksand"/>
              </a:rPr>
              <a:t>Izglītības</a:t>
            </a:r>
            <a:r>
              <a:rPr lang="en-US" sz="2699" dirty="0">
                <a:solidFill>
                  <a:srgbClr val="0F4662"/>
                </a:solidFill>
                <a:latin typeface="Quicksand"/>
                <a:ea typeface="Quicksand"/>
                <a:cs typeface="Quicksand"/>
                <a:sym typeface="Quicksand"/>
              </a:rPr>
              <a:t> un </a:t>
            </a:r>
            <a:r>
              <a:rPr lang="en-US" sz="2699" dirty="0" err="1">
                <a:solidFill>
                  <a:srgbClr val="0F4662"/>
                </a:solidFill>
                <a:latin typeface="Quicksand"/>
                <a:ea typeface="Quicksand"/>
                <a:cs typeface="Quicksand"/>
                <a:sym typeface="Quicksand"/>
              </a:rPr>
              <a:t>zinātnes</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ministrijai</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informēt</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Demogrāfisko</a:t>
            </a:r>
            <a:r>
              <a:rPr lang="en-US" sz="2699" dirty="0">
                <a:solidFill>
                  <a:srgbClr val="0F4662"/>
                </a:solidFill>
                <a:latin typeface="Quicksand"/>
                <a:ea typeface="Quicksand"/>
                <a:cs typeface="Quicksand"/>
                <a:sym typeface="Quicksand"/>
              </a:rPr>
              <a:t> lietu </a:t>
            </a:r>
            <a:r>
              <a:rPr lang="en-US" sz="2699" dirty="0" err="1">
                <a:solidFill>
                  <a:srgbClr val="0F4662"/>
                </a:solidFill>
                <a:latin typeface="Quicksand"/>
                <a:ea typeface="Quicksand"/>
                <a:cs typeface="Quicksand"/>
                <a:sym typeface="Quicksand"/>
              </a:rPr>
              <a:t>padomi</a:t>
            </a:r>
            <a:r>
              <a:rPr lang="en-US" sz="2699" dirty="0">
                <a:solidFill>
                  <a:srgbClr val="0F4662"/>
                </a:solidFill>
                <a:latin typeface="Quicksand"/>
                <a:ea typeface="Quicksand"/>
                <a:cs typeface="Quicksand"/>
                <a:sym typeface="Quicksand"/>
              </a:rPr>
              <a:t> 2026.gada 1.ceturksnī par “</a:t>
            </a:r>
            <a:r>
              <a:rPr lang="en-US" sz="2699" dirty="0" err="1">
                <a:solidFill>
                  <a:srgbClr val="0F4662"/>
                </a:solidFill>
                <a:latin typeface="Quicksand"/>
                <a:ea typeface="Quicksand"/>
                <a:cs typeface="Quicksand"/>
                <a:sym typeface="Quicksand"/>
              </a:rPr>
              <a:t>Programma</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skolā</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īstenošanas</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progresu</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tajā</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skaitā</a:t>
            </a:r>
            <a:r>
              <a:rPr lang="en-US" sz="2699" dirty="0">
                <a:solidFill>
                  <a:srgbClr val="0F4662"/>
                </a:solidFill>
                <a:latin typeface="Quicksand"/>
                <a:ea typeface="Quicksand"/>
                <a:cs typeface="Quicksand"/>
                <a:sym typeface="Quicksand"/>
              </a:rPr>
              <a:t> tam </a:t>
            </a:r>
            <a:r>
              <a:rPr lang="en-US" sz="2699" dirty="0" err="1">
                <a:solidFill>
                  <a:srgbClr val="0F4662"/>
                </a:solidFill>
                <a:latin typeface="Quicksand"/>
                <a:ea typeface="Quicksand"/>
                <a:cs typeface="Quicksand"/>
                <a:sym typeface="Quicksand"/>
              </a:rPr>
              <a:t>nepieciešamo</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finansējumu</a:t>
            </a:r>
            <a:r>
              <a:rPr lang="en-US" sz="2699" dirty="0">
                <a:solidFill>
                  <a:srgbClr val="0F4662"/>
                </a:solidFill>
                <a:latin typeface="Quicksand"/>
                <a:ea typeface="Quicksand"/>
                <a:cs typeface="Quicksand"/>
                <a:sym typeface="Quicksand"/>
              </a:rPr>
              <a:t>.</a:t>
            </a:r>
          </a:p>
          <a:p>
            <a:pPr marL="582928" lvl="1" indent="-291464" algn="just">
              <a:lnSpc>
                <a:spcPts val="4589"/>
              </a:lnSpc>
              <a:buFont typeface="Arial"/>
              <a:buChar char="•"/>
            </a:pPr>
            <a:r>
              <a:rPr lang="en-US" sz="2699" dirty="0" err="1">
                <a:solidFill>
                  <a:srgbClr val="0F4662"/>
                </a:solidFill>
                <a:latin typeface="Quicksand"/>
                <a:ea typeface="Quicksand"/>
                <a:cs typeface="Quicksand"/>
                <a:sym typeface="Quicksand"/>
              </a:rPr>
              <a:t>Izglītības</a:t>
            </a:r>
            <a:r>
              <a:rPr lang="en-US" sz="2699" dirty="0">
                <a:solidFill>
                  <a:srgbClr val="0F4662"/>
                </a:solidFill>
                <a:latin typeface="Quicksand"/>
                <a:ea typeface="Quicksand"/>
                <a:cs typeface="Quicksand"/>
                <a:sym typeface="Quicksand"/>
              </a:rPr>
              <a:t> un </a:t>
            </a:r>
            <a:r>
              <a:rPr lang="en-US" sz="2699" dirty="0" err="1">
                <a:solidFill>
                  <a:srgbClr val="0F4662"/>
                </a:solidFill>
                <a:latin typeface="Quicksand"/>
                <a:ea typeface="Quicksand"/>
                <a:cs typeface="Quicksand"/>
                <a:sym typeface="Quicksand"/>
              </a:rPr>
              <a:t>zinātnes</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ministrijai</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izvērtēt</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priekšlikuma</a:t>
            </a:r>
            <a:r>
              <a:rPr lang="en-US" sz="2699" dirty="0">
                <a:solidFill>
                  <a:srgbClr val="0F4662"/>
                </a:solidFill>
                <a:latin typeface="Quicksand"/>
                <a:ea typeface="Quicksand"/>
                <a:cs typeface="Quicksand"/>
                <a:sym typeface="Quicksand"/>
              </a:rPr>
              <a:t> “Par </a:t>
            </a:r>
            <a:r>
              <a:rPr lang="en-US" sz="2699" dirty="0" err="1">
                <a:solidFill>
                  <a:srgbClr val="0F4662"/>
                </a:solidFill>
                <a:latin typeface="Quicksand"/>
                <a:ea typeface="Quicksand"/>
                <a:cs typeface="Quicksand"/>
                <a:sym typeface="Quicksand"/>
              </a:rPr>
              <a:t>bezmaksas</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ēdināšanas</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nodrošināšanu</a:t>
            </a:r>
            <a:r>
              <a:rPr lang="en-US" sz="2699" dirty="0">
                <a:solidFill>
                  <a:srgbClr val="0F4662"/>
                </a:solidFill>
                <a:latin typeface="Quicksand"/>
                <a:ea typeface="Quicksand"/>
                <a:cs typeface="Quicksand"/>
                <a:sym typeface="Quicksand"/>
              </a:rPr>
              <a:t> (1. - 9. </a:t>
            </a:r>
            <a:r>
              <a:rPr lang="en-US" sz="2699" dirty="0" err="1">
                <a:solidFill>
                  <a:srgbClr val="0F4662"/>
                </a:solidFill>
                <a:latin typeface="Quicksand"/>
                <a:ea typeface="Quicksand"/>
                <a:cs typeface="Quicksand"/>
                <a:sym typeface="Quicksand"/>
              </a:rPr>
              <a:t>klase</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pakāpenisku</a:t>
            </a:r>
            <a:r>
              <a:rPr lang="en-US" sz="2699" dirty="0">
                <a:solidFill>
                  <a:srgbClr val="0F4662"/>
                </a:solidFill>
                <a:latin typeface="Quicksand"/>
                <a:ea typeface="Quicksand"/>
                <a:cs typeface="Quicksand"/>
                <a:sym typeface="Quicksand"/>
              </a:rPr>
              <a:t> </a:t>
            </a:r>
            <a:r>
              <a:rPr lang="en-US" sz="2699" dirty="0" err="1">
                <a:solidFill>
                  <a:srgbClr val="0F4662"/>
                </a:solidFill>
                <a:latin typeface="Quicksand"/>
                <a:ea typeface="Quicksand"/>
                <a:cs typeface="Quicksand"/>
                <a:sym typeface="Quicksand"/>
              </a:rPr>
              <a:t>īstenošanu</a:t>
            </a:r>
            <a:r>
              <a:rPr lang="en-US" sz="2699" dirty="0">
                <a:solidFill>
                  <a:srgbClr val="0F4662"/>
                </a:solidFill>
                <a:latin typeface="Quicksand"/>
                <a:ea typeface="Quicksand"/>
                <a:cs typeface="Quicksand"/>
                <a:sym typeface="Quicksand"/>
              </a:rPr>
              <a:t> un </a:t>
            </a:r>
            <a:r>
              <a:rPr lang="en-US" sz="2699" dirty="0" err="1">
                <a:solidFill>
                  <a:srgbClr val="0F4662"/>
                </a:solidFill>
                <a:latin typeface="Quicksand"/>
                <a:ea typeface="Quicksand"/>
                <a:cs typeface="Quicksand"/>
                <a:sym typeface="Quicksand"/>
              </a:rPr>
              <a:t>informēt</a:t>
            </a:r>
            <a:r>
              <a:rPr lang="en-US" sz="2699" dirty="0">
                <a:solidFill>
                  <a:srgbClr val="0F4662"/>
                </a:solidFill>
                <a:latin typeface="Quicksand"/>
                <a:ea typeface="Quicksand"/>
                <a:cs typeface="Quicksand"/>
                <a:sym typeface="Quicksand"/>
              </a:rPr>
              <a:t> par to </a:t>
            </a:r>
            <a:r>
              <a:rPr lang="en-US" sz="2699" dirty="0" err="1">
                <a:solidFill>
                  <a:srgbClr val="0F4662"/>
                </a:solidFill>
                <a:latin typeface="Quicksand"/>
                <a:ea typeface="Quicksand"/>
                <a:cs typeface="Quicksand"/>
                <a:sym typeface="Quicksand"/>
              </a:rPr>
              <a:t>Demogrāfisko</a:t>
            </a:r>
            <a:r>
              <a:rPr lang="en-US" sz="2699" dirty="0">
                <a:solidFill>
                  <a:srgbClr val="0F4662"/>
                </a:solidFill>
                <a:latin typeface="Quicksand"/>
                <a:ea typeface="Quicksand"/>
                <a:cs typeface="Quicksand"/>
                <a:sym typeface="Quicksand"/>
              </a:rPr>
              <a:t> lietu </a:t>
            </a:r>
            <a:r>
              <a:rPr lang="en-US" sz="2699" dirty="0" err="1">
                <a:solidFill>
                  <a:srgbClr val="0F4662"/>
                </a:solidFill>
                <a:latin typeface="Quicksand"/>
                <a:ea typeface="Quicksand"/>
                <a:cs typeface="Quicksand"/>
                <a:sym typeface="Quicksand"/>
              </a:rPr>
              <a:t>padomi</a:t>
            </a:r>
            <a:r>
              <a:rPr lang="en-US" sz="2699" dirty="0">
                <a:solidFill>
                  <a:srgbClr val="0F4662"/>
                </a:solidFill>
                <a:latin typeface="Quicksand"/>
                <a:ea typeface="Quicksand"/>
                <a:cs typeface="Quicksand"/>
                <a:sym typeface="Quicksand"/>
              </a:rPr>
              <a:t> 2026. </a:t>
            </a:r>
            <a:r>
              <a:rPr lang="en-US" sz="2699" dirty="0" err="1">
                <a:solidFill>
                  <a:srgbClr val="0F4662"/>
                </a:solidFill>
                <a:latin typeface="Quicksand"/>
                <a:ea typeface="Quicksand"/>
                <a:cs typeface="Quicksand"/>
                <a:sym typeface="Quicksand"/>
              </a:rPr>
              <a:t>gada</a:t>
            </a:r>
            <a:r>
              <a:rPr lang="en-US" sz="2699" dirty="0">
                <a:solidFill>
                  <a:srgbClr val="0F4662"/>
                </a:solidFill>
                <a:latin typeface="Quicksand"/>
                <a:ea typeface="Quicksand"/>
                <a:cs typeface="Quicksand"/>
                <a:sym typeface="Quicksand"/>
              </a:rPr>
              <a:t> 1. </a:t>
            </a:r>
            <a:r>
              <a:rPr lang="en-US" sz="2699" dirty="0" err="1">
                <a:solidFill>
                  <a:srgbClr val="0F4662"/>
                </a:solidFill>
                <a:latin typeface="Quicksand"/>
                <a:ea typeface="Quicksand"/>
                <a:cs typeface="Quicksand"/>
                <a:sym typeface="Quicksand"/>
              </a:rPr>
              <a:t>ceturksnī</a:t>
            </a:r>
            <a:r>
              <a:rPr lang="en-US" sz="2699" dirty="0">
                <a:solidFill>
                  <a:srgbClr val="0F4662"/>
                </a:solidFill>
                <a:latin typeface="Quicksand"/>
                <a:ea typeface="Quicksand"/>
                <a:cs typeface="Quicksand"/>
                <a:sym typeface="Quicksand"/>
              </a:rPr>
              <a:t>.</a:t>
            </a:r>
          </a:p>
          <a:p>
            <a:pPr algn="just">
              <a:lnSpc>
                <a:spcPts val="4589"/>
              </a:lnSpc>
            </a:pPr>
            <a:endParaRPr lang="en-US" sz="2699" dirty="0">
              <a:solidFill>
                <a:srgbClr val="0F4662"/>
              </a:solidFill>
              <a:latin typeface="Quicksand"/>
              <a:ea typeface="Quicksand"/>
              <a:cs typeface="Quicksand"/>
              <a:sym typeface="Quicksa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4163754" y="3661842"/>
            <a:ext cx="9960491" cy="3282950"/>
          </a:xfrm>
          <a:prstGeom prst="rect">
            <a:avLst/>
          </a:prstGeom>
        </p:spPr>
        <p:txBody>
          <a:bodyPr lIns="0" tIns="0" rIns="0" bIns="0" rtlCol="0" anchor="t">
            <a:spAutoFit/>
          </a:bodyPr>
          <a:lstStyle/>
          <a:p>
            <a:pPr marL="0" lvl="0" indent="0" algn="ctr">
              <a:lnSpc>
                <a:spcPts val="4419"/>
              </a:lnSpc>
            </a:pPr>
            <a:r>
              <a:rPr lang="en-US" sz="2599">
                <a:solidFill>
                  <a:srgbClr val="0F4662"/>
                </a:solidFill>
                <a:latin typeface="Quicksand"/>
                <a:ea typeface="Quicksand"/>
                <a:cs typeface="Quicksand"/>
                <a:sym typeface="Quicksand"/>
              </a:rPr>
              <a:t>Lai noteiktu 2026. gadā īstenojamos prioritāros pasākumus ģimeņu ar bērniem dzīves kvalitātes uzlabošanai, Labklājības ministrijai, Ekonomikas ministrijai, Veselības ministrijai un Izglītības un zinātnes ministrijai līdz 2025. gada 16. maijam jāsagatavo un jāiesniedz Labklājības ministrijai priekšlikumus ar konkrētu rīcību noteiktās jomās</a:t>
            </a:r>
          </a:p>
        </p:txBody>
      </p:sp>
      <p:sp>
        <p:nvSpPr>
          <p:cNvPr id="3" name="AutoShape 3"/>
          <p:cNvSpPr/>
          <p:nvPr/>
        </p:nvSpPr>
        <p:spPr>
          <a:xfrm>
            <a:off x="5897880" y="3568974"/>
            <a:ext cx="6492240" cy="0"/>
          </a:xfrm>
          <a:prstGeom prst="line">
            <a:avLst/>
          </a:prstGeom>
          <a:ln w="76200" cap="flat">
            <a:solidFill>
              <a:srgbClr val="0F4662"/>
            </a:solidFill>
            <a:prstDash val="solid"/>
            <a:headEnd type="none" w="sm" len="sm"/>
            <a:tailEnd type="none" w="sm" len="sm"/>
          </a:ln>
        </p:spPr>
      </p:sp>
      <p:sp>
        <p:nvSpPr>
          <p:cNvPr id="4" name="AutoShape 4"/>
          <p:cNvSpPr/>
          <p:nvPr/>
        </p:nvSpPr>
        <p:spPr>
          <a:xfrm>
            <a:off x="5897880" y="7171009"/>
            <a:ext cx="6492240" cy="0"/>
          </a:xfrm>
          <a:prstGeom prst="line">
            <a:avLst/>
          </a:prstGeom>
          <a:ln w="76200" cap="flat">
            <a:solidFill>
              <a:srgbClr val="0F4662"/>
            </a:solidFill>
            <a:prstDash val="solid"/>
            <a:headEnd type="none" w="sm" len="sm"/>
            <a:tailEnd type="none" w="sm" len="sm"/>
          </a:ln>
        </p:spPr>
      </p:sp>
      <p:sp>
        <p:nvSpPr>
          <p:cNvPr id="5" name="Freeform 5"/>
          <p:cNvSpPr/>
          <p:nvPr/>
        </p:nvSpPr>
        <p:spPr>
          <a:xfrm>
            <a:off x="8304001" y="2470557"/>
            <a:ext cx="1679997" cy="249900"/>
          </a:xfrm>
          <a:custGeom>
            <a:avLst/>
            <a:gdLst/>
            <a:ahLst/>
            <a:cxnLst/>
            <a:rect l="l" t="t" r="r" b="b"/>
            <a:pathLst>
              <a:path w="1679997" h="249900">
                <a:moveTo>
                  <a:pt x="0" y="0"/>
                </a:moveTo>
                <a:lnTo>
                  <a:pt x="1679998" y="0"/>
                </a:lnTo>
                <a:lnTo>
                  <a:pt x="1679998" y="249899"/>
                </a:lnTo>
                <a:lnTo>
                  <a:pt x="0" y="2498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1028700" y="599709"/>
            <a:ext cx="8048163" cy="1085215"/>
          </a:xfrm>
          <a:prstGeom prst="rect">
            <a:avLst/>
          </a:prstGeom>
        </p:spPr>
        <p:txBody>
          <a:bodyPr lIns="0" tIns="0" rIns="0" bIns="0" rtlCol="0" anchor="t">
            <a:spAutoFit/>
          </a:bodyPr>
          <a:lstStyle/>
          <a:p>
            <a:pPr marL="0" lvl="0" indent="0" algn="l">
              <a:lnSpc>
                <a:spcPts val="8959"/>
              </a:lnSpc>
              <a:spcBef>
                <a:spcPct val="0"/>
              </a:spcBef>
            </a:pPr>
            <a:r>
              <a:rPr lang="en-US" sz="6399" b="1" i="1">
                <a:solidFill>
                  <a:srgbClr val="0F4662"/>
                </a:solidFill>
                <a:latin typeface="Cormorant Garamond Bold Italics"/>
                <a:ea typeface="Cormorant Garamond Bold Italics"/>
                <a:cs typeface="Cormorant Garamond Bold Italics"/>
                <a:sym typeface="Cormorant Garamond Bold Italics"/>
              </a:rPr>
              <a:t>Uzdevums</a:t>
            </a:r>
          </a:p>
        </p:txBody>
      </p:sp>
      <p:sp>
        <p:nvSpPr>
          <p:cNvPr id="7" name="Freeform 7"/>
          <p:cNvSpPr/>
          <p:nvPr/>
        </p:nvSpPr>
        <p:spPr>
          <a:xfrm>
            <a:off x="8304001" y="8019527"/>
            <a:ext cx="1679997" cy="249900"/>
          </a:xfrm>
          <a:custGeom>
            <a:avLst/>
            <a:gdLst/>
            <a:ahLst/>
            <a:cxnLst/>
            <a:rect l="l" t="t" r="r" b="b"/>
            <a:pathLst>
              <a:path w="1679997" h="249900">
                <a:moveTo>
                  <a:pt x="0" y="0"/>
                </a:moveTo>
                <a:lnTo>
                  <a:pt x="1679998" y="0"/>
                </a:lnTo>
                <a:lnTo>
                  <a:pt x="1679998" y="249900"/>
                </a:lnTo>
                <a:lnTo>
                  <a:pt x="0" y="249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7042938" y="5318307"/>
            <a:ext cx="4210757" cy="3273864"/>
          </a:xfrm>
          <a:custGeom>
            <a:avLst/>
            <a:gdLst/>
            <a:ahLst/>
            <a:cxnLst/>
            <a:rect l="l" t="t" r="r" b="b"/>
            <a:pathLst>
              <a:path w="4210757" h="3273864">
                <a:moveTo>
                  <a:pt x="0" y="0"/>
                </a:moveTo>
                <a:lnTo>
                  <a:pt x="4210757" y="0"/>
                </a:lnTo>
                <a:lnTo>
                  <a:pt x="4210757" y="3273863"/>
                </a:lnTo>
                <a:lnTo>
                  <a:pt x="0" y="32738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AutoShape 3"/>
          <p:cNvSpPr/>
          <p:nvPr/>
        </p:nvSpPr>
        <p:spPr>
          <a:xfrm>
            <a:off x="2032015" y="6333960"/>
            <a:ext cx="4344915" cy="0"/>
          </a:xfrm>
          <a:prstGeom prst="line">
            <a:avLst/>
          </a:prstGeom>
          <a:ln w="57150" cap="flat">
            <a:solidFill>
              <a:srgbClr val="7994A0"/>
            </a:solidFill>
            <a:prstDash val="solid"/>
            <a:headEnd type="none" w="sm" len="sm"/>
            <a:tailEnd type="none" w="sm" len="sm"/>
          </a:ln>
        </p:spPr>
      </p:sp>
      <p:sp>
        <p:nvSpPr>
          <p:cNvPr id="4" name="AutoShape 4"/>
          <p:cNvSpPr/>
          <p:nvPr/>
        </p:nvSpPr>
        <p:spPr>
          <a:xfrm>
            <a:off x="11910920" y="7833132"/>
            <a:ext cx="4346753" cy="0"/>
          </a:xfrm>
          <a:prstGeom prst="line">
            <a:avLst/>
          </a:prstGeom>
          <a:ln w="57150" cap="flat">
            <a:solidFill>
              <a:srgbClr val="7994A0"/>
            </a:solidFill>
            <a:prstDash val="solid"/>
            <a:headEnd type="none" w="sm" len="sm"/>
            <a:tailEnd type="none" w="sm" len="sm"/>
          </a:ln>
        </p:spPr>
      </p:sp>
      <p:sp>
        <p:nvSpPr>
          <p:cNvPr id="5" name="AutoShape 5"/>
          <p:cNvSpPr/>
          <p:nvPr/>
        </p:nvSpPr>
        <p:spPr>
          <a:xfrm flipV="1">
            <a:off x="1660540" y="9072424"/>
            <a:ext cx="4716390" cy="0"/>
          </a:xfrm>
          <a:prstGeom prst="line">
            <a:avLst/>
          </a:prstGeom>
          <a:ln w="57150" cap="flat">
            <a:solidFill>
              <a:srgbClr val="7994A0"/>
            </a:solidFill>
            <a:prstDash val="solid"/>
            <a:headEnd type="none" w="sm" len="sm"/>
            <a:tailEnd type="none" w="sm" len="sm"/>
          </a:ln>
        </p:spPr>
      </p:sp>
      <p:sp>
        <p:nvSpPr>
          <p:cNvPr id="6" name="Freeform 6"/>
          <p:cNvSpPr/>
          <p:nvPr/>
        </p:nvSpPr>
        <p:spPr>
          <a:xfrm>
            <a:off x="6813298" y="5236389"/>
            <a:ext cx="4661403" cy="3355782"/>
          </a:xfrm>
          <a:custGeom>
            <a:avLst/>
            <a:gdLst/>
            <a:ahLst/>
            <a:cxnLst/>
            <a:rect l="l" t="t" r="r" b="b"/>
            <a:pathLst>
              <a:path w="4661403" h="3355782">
                <a:moveTo>
                  <a:pt x="0" y="0"/>
                </a:moveTo>
                <a:lnTo>
                  <a:pt x="4661404" y="0"/>
                </a:lnTo>
                <a:lnTo>
                  <a:pt x="4661404" y="3355781"/>
                </a:lnTo>
                <a:lnTo>
                  <a:pt x="0" y="3355781"/>
                </a:lnTo>
                <a:lnTo>
                  <a:pt x="0" y="0"/>
                </a:lnTo>
                <a:close/>
              </a:path>
            </a:pathLst>
          </a:custGeom>
          <a:blipFill>
            <a:blip r:embed="rId4"/>
            <a:stretch>
              <a:fillRect l="-2452" r="-5533"/>
            </a:stretch>
          </a:blipFill>
        </p:spPr>
      </p:sp>
      <p:sp>
        <p:nvSpPr>
          <p:cNvPr id="7" name="Freeform 7"/>
          <p:cNvSpPr/>
          <p:nvPr/>
        </p:nvSpPr>
        <p:spPr>
          <a:xfrm>
            <a:off x="6752172" y="4903324"/>
            <a:ext cx="4722530" cy="4021911"/>
          </a:xfrm>
          <a:custGeom>
            <a:avLst/>
            <a:gdLst/>
            <a:ahLst/>
            <a:cxnLst/>
            <a:rect l="l" t="t" r="r" b="b"/>
            <a:pathLst>
              <a:path w="4722530" h="4021911">
                <a:moveTo>
                  <a:pt x="0" y="0"/>
                </a:moveTo>
                <a:lnTo>
                  <a:pt x="4722530" y="0"/>
                </a:lnTo>
                <a:lnTo>
                  <a:pt x="4722530" y="4021911"/>
                </a:lnTo>
                <a:lnTo>
                  <a:pt x="0" y="4021911"/>
                </a:lnTo>
                <a:lnTo>
                  <a:pt x="0" y="0"/>
                </a:lnTo>
                <a:close/>
              </a:path>
            </a:pathLst>
          </a:custGeom>
          <a:blipFill>
            <a:blip r:embed="rId5"/>
            <a:stretch>
              <a:fillRect l="-27746"/>
            </a:stretch>
          </a:blipFill>
        </p:spPr>
      </p:sp>
      <p:sp>
        <p:nvSpPr>
          <p:cNvPr id="8" name="TextBox 8"/>
          <p:cNvSpPr txBox="1"/>
          <p:nvPr/>
        </p:nvSpPr>
        <p:spPr>
          <a:xfrm>
            <a:off x="1024384" y="599709"/>
            <a:ext cx="14072064" cy="1085215"/>
          </a:xfrm>
          <a:prstGeom prst="rect">
            <a:avLst/>
          </a:prstGeom>
        </p:spPr>
        <p:txBody>
          <a:bodyPr lIns="0" tIns="0" rIns="0" bIns="0" rtlCol="0" anchor="t">
            <a:spAutoFit/>
          </a:bodyPr>
          <a:lstStyle/>
          <a:p>
            <a:pPr marL="0" lvl="0" indent="0" algn="l">
              <a:lnSpc>
                <a:spcPts val="8959"/>
              </a:lnSpc>
              <a:spcBef>
                <a:spcPct val="0"/>
              </a:spcBef>
            </a:pPr>
            <a:r>
              <a:rPr lang="en-US" sz="6399" b="1" i="1">
                <a:solidFill>
                  <a:srgbClr val="0F4662"/>
                </a:solidFill>
                <a:latin typeface="Cormorant Garamond Bold Italics"/>
                <a:ea typeface="Cormorant Garamond Bold Italics"/>
                <a:cs typeface="Cormorant Garamond Bold Italics"/>
                <a:sym typeface="Cormorant Garamond Bold Italics"/>
              </a:rPr>
              <a:t>Materiāls atbalsts ģimenēm ar bērniem</a:t>
            </a:r>
          </a:p>
        </p:txBody>
      </p:sp>
      <p:sp>
        <p:nvSpPr>
          <p:cNvPr id="9" name="TextBox 9"/>
          <p:cNvSpPr txBox="1"/>
          <p:nvPr/>
        </p:nvSpPr>
        <p:spPr>
          <a:xfrm>
            <a:off x="1037483" y="5179239"/>
            <a:ext cx="5348229" cy="1253490"/>
          </a:xfrm>
          <a:prstGeom prst="rect">
            <a:avLst/>
          </a:prstGeom>
        </p:spPr>
        <p:txBody>
          <a:bodyPr lIns="0" tIns="0" rIns="0" bIns="0" rtlCol="0" anchor="t">
            <a:spAutoFit/>
          </a:bodyPr>
          <a:lstStyle/>
          <a:p>
            <a:pPr algn="r">
              <a:lnSpc>
                <a:spcPts val="3359"/>
              </a:lnSpc>
            </a:pPr>
            <a:r>
              <a:rPr lang="en-US" sz="2400">
                <a:solidFill>
                  <a:srgbClr val="0F4662"/>
                </a:solidFill>
                <a:latin typeface="Quicksand"/>
                <a:ea typeface="Quicksand"/>
                <a:cs typeface="Quicksand"/>
                <a:sym typeface="Quicksand"/>
              </a:rPr>
              <a:t>no 171 eiro uz 40% no ienākumu mediānas (2026.g. - 340 eiro)</a:t>
            </a:r>
          </a:p>
          <a:p>
            <a:pPr marL="0" lvl="0" indent="0" algn="r">
              <a:lnSpc>
                <a:spcPts val="3359"/>
              </a:lnSpc>
              <a:spcBef>
                <a:spcPct val="0"/>
              </a:spcBef>
            </a:pPr>
            <a:endParaRPr lang="en-US" sz="2400">
              <a:solidFill>
                <a:srgbClr val="0F4662"/>
              </a:solidFill>
              <a:latin typeface="Quicksand"/>
              <a:ea typeface="Quicksand"/>
              <a:cs typeface="Quicksand"/>
              <a:sym typeface="Quicksand"/>
            </a:endParaRPr>
          </a:p>
        </p:txBody>
      </p:sp>
      <p:sp>
        <p:nvSpPr>
          <p:cNvPr id="10" name="TextBox 10"/>
          <p:cNvSpPr txBox="1"/>
          <p:nvPr/>
        </p:nvSpPr>
        <p:spPr>
          <a:xfrm>
            <a:off x="1028700" y="4156785"/>
            <a:ext cx="5348229" cy="1481455"/>
          </a:xfrm>
          <a:prstGeom prst="rect">
            <a:avLst/>
          </a:prstGeom>
        </p:spPr>
        <p:txBody>
          <a:bodyPr lIns="0" tIns="0" rIns="0" bIns="0" rtlCol="0" anchor="t">
            <a:spAutoFit/>
          </a:bodyPr>
          <a:lstStyle/>
          <a:p>
            <a:pPr algn="r">
              <a:lnSpc>
                <a:spcPts val="3919"/>
              </a:lnSpc>
            </a:pPr>
            <a:r>
              <a:rPr lang="en-US" sz="2799" b="1">
                <a:solidFill>
                  <a:srgbClr val="0F4662"/>
                </a:solidFill>
                <a:latin typeface="Quicksand Bold"/>
                <a:ea typeface="Quicksand Bold"/>
                <a:cs typeface="Quicksand Bold"/>
                <a:sym typeface="Quicksand Bold"/>
              </a:rPr>
              <a:t>Bērna kopšanas pabalsts līdz bērna pusotra gada vecumam</a:t>
            </a:r>
          </a:p>
          <a:p>
            <a:pPr marL="0" lvl="0" indent="0" algn="r">
              <a:lnSpc>
                <a:spcPts val="3919"/>
              </a:lnSpc>
              <a:spcBef>
                <a:spcPct val="0"/>
              </a:spcBef>
            </a:pPr>
            <a:endParaRPr lang="en-US" sz="2799" b="1">
              <a:solidFill>
                <a:srgbClr val="0F4662"/>
              </a:solidFill>
              <a:latin typeface="Quicksand Bold"/>
              <a:ea typeface="Quicksand Bold"/>
              <a:cs typeface="Quicksand Bold"/>
              <a:sym typeface="Quicksand Bold"/>
            </a:endParaRPr>
          </a:p>
        </p:txBody>
      </p:sp>
      <p:sp>
        <p:nvSpPr>
          <p:cNvPr id="11" name="TextBox 11"/>
          <p:cNvSpPr txBox="1"/>
          <p:nvPr/>
        </p:nvSpPr>
        <p:spPr>
          <a:xfrm>
            <a:off x="11915387" y="6131967"/>
            <a:ext cx="5348229" cy="1672590"/>
          </a:xfrm>
          <a:prstGeom prst="rect">
            <a:avLst/>
          </a:prstGeom>
        </p:spPr>
        <p:txBody>
          <a:bodyPr lIns="0" tIns="0" rIns="0" bIns="0" rtlCol="0" anchor="t">
            <a:spAutoFit/>
          </a:bodyPr>
          <a:lstStyle/>
          <a:p>
            <a:pPr algn="l">
              <a:lnSpc>
                <a:spcPts val="3359"/>
              </a:lnSpc>
            </a:pPr>
            <a:r>
              <a:rPr lang="en-US" sz="2400">
                <a:solidFill>
                  <a:srgbClr val="0F4662"/>
                </a:solidFill>
                <a:latin typeface="Quicksand"/>
                <a:ea typeface="Quicksand"/>
                <a:cs typeface="Quicksand"/>
                <a:sym typeface="Quicksand"/>
              </a:rPr>
              <a:t>par bērniem no 16 gadiem līdz 20 gadu vecuma sasniegšanai maksāt neatkarīgi no tā, kādu izglītību iegūst</a:t>
            </a:r>
          </a:p>
          <a:p>
            <a:pPr marL="0" lvl="0" indent="0" algn="l">
              <a:lnSpc>
                <a:spcPts val="3359"/>
              </a:lnSpc>
              <a:spcBef>
                <a:spcPct val="0"/>
              </a:spcBef>
            </a:pPr>
            <a:endParaRPr lang="en-US" sz="2400">
              <a:solidFill>
                <a:srgbClr val="0F4662"/>
              </a:solidFill>
              <a:latin typeface="Quicksand"/>
              <a:ea typeface="Quicksand"/>
              <a:cs typeface="Quicksand"/>
              <a:sym typeface="Quicksand"/>
            </a:endParaRPr>
          </a:p>
        </p:txBody>
      </p:sp>
      <p:sp>
        <p:nvSpPr>
          <p:cNvPr id="12" name="TextBox 12"/>
          <p:cNvSpPr txBox="1"/>
          <p:nvPr/>
        </p:nvSpPr>
        <p:spPr>
          <a:xfrm>
            <a:off x="11915387" y="5726395"/>
            <a:ext cx="5348229" cy="986155"/>
          </a:xfrm>
          <a:prstGeom prst="rect">
            <a:avLst/>
          </a:prstGeom>
        </p:spPr>
        <p:txBody>
          <a:bodyPr lIns="0" tIns="0" rIns="0" bIns="0" rtlCol="0" anchor="t">
            <a:spAutoFit/>
          </a:bodyPr>
          <a:lstStyle/>
          <a:p>
            <a:pPr algn="l">
              <a:lnSpc>
                <a:spcPts val="3919"/>
              </a:lnSpc>
            </a:pPr>
            <a:r>
              <a:rPr lang="en-US" sz="2799" b="1">
                <a:solidFill>
                  <a:srgbClr val="0F4662"/>
                </a:solidFill>
                <a:latin typeface="Quicksand Bold"/>
                <a:ea typeface="Quicksand Bold"/>
                <a:cs typeface="Quicksand Bold"/>
                <a:sym typeface="Quicksand Bold"/>
              </a:rPr>
              <a:t>Ģimenes valsts pabalsts</a:t>
            </a:r>
          </a:p>
          <a:p>
            <a:pPr marL="0" lvl="0" indent="0" algn="l">
              <a:lnSpc>
                <a:spcPts val="3919"/>
              </a:lnSpc>
              <a:spcBef>
                <a:spcPct val="0"/>
              </a:spcBef>
            </a:pPr>
            <a:endParaRPr lang="en-US" sz="2799" b="1">
              <a:solidFill>
                <a:srgbClr val="0F4662"/>
              </a:solidFill>
              <a:latin typeface="Quicksand Bold"/>
              <a:ea typeface="Quicksand Bold"/>
              <a:cs typeface="Quicksand Bold"/>
              <a:sym typeface="Quicksand Bold"/>
            </a:endParaRPr>
          </a:p>
        </p:txBody>
      </p:sp>
      <p:sp>
        <p:nvSpPr>
          <p:cNvPr id="13" name="TextBox 13"/>
          <p:cNvSpPr txBox="1"/>
          <p:nvPr/>
        </p:nvSpPr>
        <p:spPr>
          <a:xfrm>
            <a:off x="1028700" y="8209459"/>
            <a:ext cx="5352545" cy="834390"/>
          </a:xfrm>
          <a:prstGeom prst="rect">
            <a:avLst/>
          </a:prstGeom>
        </p:spPr>
        <p:txBody>
          <a:bodyPr lIns="0" tIns="0" rIns="0" bIns="0" rtlCol="0" anchor="t">
            <a:spAutoFit/>
          </a:bodyPr>
          <a:lstStyle/>
          <a:p>
            <a:pPr algn="r">
              <a:lnSpc>
                <a:spcPts val="3359"/>
              </a:lnSpc>
            </a:pPr>
            <a:r>
              <a:rPr lang="en-US" sz="2400">
                <a:solidFill>
                  <a:srgbClr val="0F4662"/>
                </a:solidFill>
                <a:latin typeface="Quicksand"/>
                <a:ea typeface="Quicksand"/>
                <a:cs typeface="Quicksand"/>
                <a:sym typeface="Quicksand"/>
              </a:rPr>
              <a:t>no 421,17 eiro uz 600 eiro vienreizēji </a:t>
            </a:r>
          </a:p>
          <a:p>
            <a:pPr marL="0" lvl="0" indent="0" algn="r">
              <a:lnSpc>
                <a:spcPts val="3359"/>
              </a:lnSpc>
              <a:spcBef>
                <a:spcPct val="0"/>
              </a:spcBef>
            </a:pPr>
            <a:endParaRPr lang="en-US" sz="2400">
              <a:solidFill>
                <a:srgbClr val="0F4662"/>
              </a:solidFill>
              <a:latin typeface="Quicksand"/>
              <a:ea typeface="Quicksand"/>
              <a:cs typeface="Quicksand"/>
              <a:sym typeface="Quicksand"/>
            </a:endParaRPr>
          </a:p>
        </p:txBody>
      </p:sp>
      <p:sp>
        <p:nvSpPr>
          <p:cNvPr id="14" name="TextBox 14"/>
          <p:cNvSpPr txBox="1"/>
          <p:nvPr/>
        </p:nvSpPr>
        <p:spPr>
          <a:xfrm>
            <a:off x="1037483" y="7690029"/>
            <a:ext cx="5352545" cy="986155"/>
          </a:xfrm>
          <a:prstGeom prst="rect">
            <a:avLst/>
          </a:prstGeom>
        </p:spPr>
        <p:txBody>
          <a:bodyPr lIns="0" tIns="0" rIns="0" bIns="0" rtlCol="0" anchor="t">
            <a:spAutoFit/>
          </a:bodyPr>
          <a:lstStyle/>
          <a:p>
            <a:pPr algn="r">
              <a:lnSpc>
                <a:spcPts val="3919"/>
              </a:lnSpc>
            </a:pPr>
            <a:r>
              <a:rPr lang="en-US" sz="2799" b="1">
                <a:solidFill>
                  <a:srgbClr val="0F4662"/>
                </a:solidFill>
                <a:latin typeface="Quicksand Bold"/>
                <a:ea typeface="Quicksand Bold"/>
                <a:cs typeface="Quicksand Bold"/>
                <a:sym typeface="Quicksand Bold"/>
              </a:rPr>
              <a:t>Bērna piedzimšanas pabalsts</a:t>
            </a:r>
          </a:p>
          <a:p>
            <a:pPr marL="0" lvl="0" indent="0" algn="r">
              <a:lnSpc>
                <a:spcPts val="3919"/>
              </a:lnSpc>
              <a:spcBef>
                <a:spcPct val="0"/>
              </a:spcBef>
            </a:pPr>
            <a:endParaRPr lang="en-US" sz="2799" b="1">
              <a:solidFill>
                <a:srgbClr val="0F4662"/>
              </a:solidFill>
              <a:latin typeface="Quicksand Bold"/>
              <a:ea typeface="Quicksand Bold"/>
              <a:cs typeface="Quicksand Bold"/>
              <a:sym typeface="Quicksand Bold"/>
            </a:endParaRPr>
          </a:p>
        </p:txBody>
      </p:sp>
      <p:sp>
        <p:nvSpPr>
          <p:cNvPr id="15" name="TextBox 15"/>
          <p:cNvSpPr txBox="1"/>
          <p:nvPr/>
        </p:nvSpPr>
        <p:spPr>
          <a:xfrm>
            <a:off x="13469670" y="740201"/>
            <a:ext cx="3479741" cy="3145576"/>
          </a:xfrm>
          <a:prstGeom prst="rect">
            <a:avLst/>
          </a:prstGeom>
        </p:spPr>
        <p:txBody>
          <a:bodyPr lIns="0" tIns="0" rIns="0" bIns="0" rtlCol="0" anchor="t">
            <a:spAutoFit/>
          </a:bodyPr>
          <a:lstStyle/>
          <a:p>
            <a:pPr algn="l">
              <a:lnSpc>
                <a:spcPts val="5037"/>
              </a:lnSpc>
              <a:spcBef>
                <a:spcPct val="0"/>
              </a:spcBef>
            </a:pPr>
            <a:r>
              <a:rPr lang="en-US" sz="2963">
                <a:solidFill>
                  <a:srgbClr val="0F4662"/>
                </a:solidFill>
                <a:latin typeface="Quicksand"/>
                <a:ea typeface="Quicksand"/>
                <a:cs typeface="Quicksand"/>
                <a:sym typeface="Quicksand"/>
              </a:rPr>
              <a:t>54 milj. eiro 2026</a:t>
            </a:r>
          </a:p>
          <a:p>
            <a:pPr algn="l">
              <a:lnSpc>
                <a:spcPts val="5037"/>
              </a:lnSpc>
              <a:spcBef>
                <a:spcPct val="0"/>
              </a:spcBef>
            </a:pPr>
            <a:r>
              <a:rPr lang="en-US" sz="2963">
                <a:solidFill>
                  <a:srgbClr val="0F4662"/>
                </a:solidFill>
                <a:latin typeface="Quicksand"/>
                <a:ea typeface="Quicksand"/>
                <a:cs typeface="Quicksand"/>
                <a:sym typeface="Quicksand"/>
              </a:rPr>
              <a:t>63,3 milj. eiro 2027</a:t>
            </a:r>
          </a:p>
          <a:p>
            <a:pPr algn="l">
              <a:lnSpc>
                <a:spcPts val="5037"/>
              </a:lnSpc>
              <a:spcBef>
                <a:spcPct val="0"/>
              </a:spcBef>
            </a:pPr>
            <a:r>
              <a:rPr lang="en-US" sz="2963">
                <a:solidFill>
                  <a:srgbClr val="0F4662"/>
                </a:solidFill>
                <a:latin typeface="Quicksand"/>
                <a:ea typeface="Quicksand"/>
                <a:cs typeface="Quicksand"/>
                <a:sym typeface="Quicksand"/>
              </a:rPr>
              <a:t>71,3 milj. eiro 2028</a:t>
            </a:r>
          </a:p>
          <a:p>
            <a:pPr algn="l">
              <a:lnSpc>
                <a:spcPts val="5037"/>
              </a:lnSpc>
              <a:spcBef>
                <a:spcPct val="0"/>
              </a:spcBef>
            </a:pPr>
            <a:r>
              <a:rPr lang="en-US" sz="2963">
                <a:solidFill>
                  <a:srgbClr val="0F4662"/>
                </a:solidFill>
                <a:latin typeface="Quicksand"/>
                <a:ea typeface="Quicksand"/>
                <a:cs typeface="Quicksand"/>
                <a:sym typeface="Quicksand"/>
              </a:rPr>
              <a:t>78,1 milj. eiro 2029</a:t>
            </a:r>
          </a:p>
          <a:p>
            <a:pPr algn="l">
              <a:lnSpc>
                <a:spcPts val="5037"/>
              </a:lnSpc>
              <a:spcBef>
                <a:spcPct val="0"/>
              </a:spcBef>
            </a:pPr>
            <a:endParaRPr lang="en-US" sz="2963">
              <a:solidFill>
                <a:srgbClr val="0F4662"/>
              </a:solidFill>
              <a:latin typeface="Quicksand"/>
              <a:ea typeface="Quicksand"/>
              <a:cs typeface="Quicksand"/>
              <a:sym typeface="Quicksan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7042938" y="5318307"/>
            <a:ext cx="4210757" cy="3273864"/>
          </a:xfrm>
          <a:custGeom>
            <a:avLst/>
            <a:gdLst/>
            <a:ahLst/>
            <a:cxnLst/>
            <a:rect l="l" t="t" r="r" b="b"/>
            <a:pathLst>
              <a:path w="4210757" h="3273864">
                <a:moveTo>
                  <a:pt x="0" y="0"/>
                </a:moveTo>
                <a:lnTo>
                  <a:pt x="4210757" y="0"/>
                </a:lnTo>
                <a:lnTo>
                  <a:pt x="4210757" y="3273863"/>
                </a:lnTo>
                <a:lnTo>
                  <a:pt x="0" y="32738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AutoShape 3"/>
          <p:cNvSpPr/>
          <p:nvPr/>
        </p:nvSpPr>
        <p:spPr>
          <a:xfrm>
            <a:off x="2027699" y="5500628"/>
            <a:ext cx="4344915" cy="0"/>
          </a:xfrm>
          <a:prstGeom prst="line">
            <a:avLst/>
          </a:prstGeom>
          <a:ln w="57150" cap="flat">
            <a:solidFill>
              <a:srgbClr val="7994A0"/>
            </a:solidFill>
            <a:prstDash val="solid"/>
            <a:headEnd type="none" w="sm" len="sm"/>
            <a:tailEnd type="none" w="sm" len="sm"/>
          </a:ln>
        </p:spPr>
      </p:sp>
      <p:sp>
        <p:nvSpPr>
          <p:cNvPr id="4" name="AutoShape 4"/>
          <p:cNvSpPr/>
          <p:nvPr/>
        </p:nvSpPr>
        <p:spPr>
          <a:xfrm>
            <a:off x="11915387" y="6926664"/>
            <a:ext cx="4346753" cy="0"/>
          </a:xfrm>
          <a:prstGeom prst="line">
            <a:avLst/>
          </a:prstGeom>
          <a:ln w="57150" cap="flat">
            <a:solidFill>
              <a:srgbClr val="7994A0"/>
            </a:solidFill>
            <a:prstDash val="solid"/>
            <a:headEnd type="none" w="sm" len="sm"/>
            <a:tailEnd type="none" w="sm" len="sm"/>
          </a:ln>
        </p:spPr>
      </p:sp>
      <p:sp>
        <p:nvSpPr>
          <p:cNvPr id="5" name="AutoShape 5"/>
          <p:cNvSpPr/>
          <p:nvPr/>
        </p:nvSpPr>
        <p:spPr>
          <a:xfrm flipV="1">
            <a:off x="1656224" y="8858356"/>
            <a:ext cx="4716390" cy="0"/>
          </a:xfrm>
          <a:prstGeom prst="line">
            <a:avLst/>
          </a:prstGeom>
          <a:ln w="57150" cap="flat">
            <a:solidFill>
              <a:srgbClr val="7994A0"/>
            </a:solidFill>
            <a:prstDash val="solid"/>
            <a:headEnd type="none" w="sm" len="sm"/>
            <a:tailEnd type="none" w="sm" len="sm"/>
          </a:ln>
        </p:spPr>
      </p:sp>
      <p:sp>
        <p:nvSpPr>
          <p:cNvPr id="6" name="Freeform 6"/>
          <p:cNvSpPr/>
          <p:nvPr/>
        </p:nvSpPr>
        <p:spPr>
          <a:xfrm>
            <a:off x="1024384" y="9501293"/>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7042938" y="4659619"/>
            <a:ext cx="4210757" cy="3969515"/>
          </a:xfrm>
          <a:custGeom>
            <a:avLst/>
            <a:gdLst/>
            <a:ahLst/>
            <a:cxnLst/>
            <a:rect l="l" t="t" r="r" b="b"/>
            <a:pathLst>
              <a:path w="4210757" h="3969515">
                <a:moveTo>
                  <a:pt x="0" y="0"/>
                </a:moveTo>
                <a:lnTo>
                  <a:pt x="4210757" y="0"/>
                </a:lnTo>
                <a:lnTo>
                  <a:pt x="4210757" y="3969515"/>
                </a:lnTo>
                <a:lnTo>
                  <a:pt x="0" y="3969515"/>
                </a:lnTo>
                <a:lnTo>
                  <a:pt x="0" y="0"/>
                </a:lnTo>
                <a:close/>
              </a:path>
            </a:pathLst>
          </a:custGeom>
          <a:blipFill>
            <a:blip r:embed="rId6"/>
            <a:stretch>
              <a:fillRect l="-60653" t="-6805" b="-6805"/>
            </a:stretch>
          </a:blipFill>
        </p:spPr>
      </p:sp>
      <p:sp>
        <p:nvSpPr>
          <p:cNvPr id="8" name="TextBox 8"/>
          <p:cNvSpPr txBox="1"/>
          <p:nvPr/>
        </p:nvSpPr>
        <p:spPr>
          <a:xfrm>
            <a:off x="1024384" y="599709"/>
            <a:ext cx="14072064" cy="1085215"/>
          </a:xfrm>
          <a:prstGeom prst="rect">
            <a:avLst/>
          </a:prstGeom>
        </p:spPr>
        <p:txBody>
          <a:bodyPr lIns="0" tIns="0" rIns="0" bIns="0" rtlCol="0" anchor="t">
            <a:spAutoFit/>
          </a:bodyPr>
          <a:lstStyle/>
          <a:p>
            <a:pPr marL="0" lvl="0" indent="0" algn="l">
              <a:lnSpc>
                <a:spcPts val="8959"/>
              </a:lnSpc>
              <a:spcBef>
                <a:spcPct val="0"/>
              </a:spcBef>
            </a:pPr>
            <a:r>
              <a:rPr lang="en-US" sz="6399" b="1" i="1">
                <a:solidFill>
                  <a:srgbClr val="0F4662"/>
                </a:solidFill>
                <a:latin typeface="Cormorant Garamond Bold Italics"/>
                <a:ea typeface="Cormorant Garamond Bold Italics"/>
                <a:cs typeface="Cormorant Garamond Bold Italics"/>
                <a:sym typeface="Cormorant Garamond Bold Italics"/>
              </a:rPr>
              <a:t>Atbalsts bērna adopcijai</a:t>
            </a:r>
          </a:p>
        </p:txBody>
      </p:sp>
      <p:sp>
        <p:nvSpPr>
          <p:cNvPr id="9" name="TextBox 9"/>
          <p:cNvSpPr txBox="1"/>
          <p:nvPr/>
        </p:nvSpPr>
        <p:spPr>
          <a:xfrm>
            <a:off x="685452" y="3909122"/>
            <a:ext cx="5700260" cy="1672590"/>
          </a:xfrm>
          <a:prstGeom prst="rect">
            <a:avLst/>
          </a:prstGeom>
        </p:spPr>
        <p:txBody>
          <a:bodyPr lIns="0" tIns="0" rIns="0" bIns="0" rtlCol="0" anchor="t">
            <a:spAutoFit/>
          </a:bodyPr>
          <a:lstStyle/>
          <a:p>
            <a:pPr algn="r">
              <a:lnSpc>
                <a:spcPts val="3359"/>
              </a:lnSpc>
            </a:pPr>
            <a:r>
              <a:rPr lang="en-US" sz="2400">
                <a:solidFill>
                  <a:srgbClr val="0F4662"/>
                </a:solidFill>
                <a:latin typeface="Quicksand"/>
                <a:ea typeface="Quicksand"/>
                <a:cs typeface="Quicksand"/>
                <a:sym typeface="Quicksand"/>
              </a:rPr>
              <a:t>no 107,5/129 eiro uz Civillikumā noteikto uzturlīdzekļu apmēru atkarībā no bērna vecuma (2026.g. - 195/234 eiro) </a:t>
            </a:r>
          </a:p>
          <a:p>
            <a:pPr marL="0" lvl="0" indent="0" algn="r">
              <a:lnSpc>
                <a:spcPts val="3359"/>
              </a:lnSpc>
              <a:spcBef>
                <a:spcPct val="0"/>
              </a:spcBef>
            </a:pPr>
            <a:endParaRPr lang="en-US" sz="2400">
              <a:solidFill>
                <a:srgbClr val="0F4662"/>
              </a:solidFill>
              <a:latin typeface="Quicksand"/>
              <a:ea typeface="Quicksand"/>
              <a:cs typeface="Quicksand"/>
              <a:sym typeface="Quicksand"/>
            </a:endParaRPr>
          </a:p>
        </p:txBody>
      </p:sp>
      <p:sp>
        <p:nvSpPr>
          <p:cNvPr id="10" name="TextBox 10"/>
          <p:cNvSpPr txBox="1"/>
          <p:nvPr/>
        </p:nvSpPr>
        <p:spPr>
          <a:xfrm>
            <a:off x="1024384" y="3323454"/>
            <a:ext cx="5348229" cy="986155"/>
          </a:xfrm>
          <a:prstGeom prst="rect">
            <a:avLst/>
          </a:prstGeom>
        </p:spPr>
        <p:txBody>
          <a:bodyPr lIns="0" tIns="0" rIns="0" bIns="0" rtlCol="0" anchor="t">
            <a:spAutoFit/>
          </a:bodyPr>
          <a:lstStyle/>
          <a:p>
            <a:pPr algn="r">
              <a:lnSpc>
                <a:spcPts val="3919"/>
              </a:lnSpc>
            </a:pPr>
            <a:r>
              <a:rPr lang="en-US" sz="2799" b="1">
                <a:solidFill>
                  <a:srgbClr val="0F4662"/>
                </a:solidFill>
                <a:latin typeface="Quicksand Bold"/>
                <a:ea typeface="Quicksand Bold"/>
                <a:cs typeface="Quicksand Bold"/>
                <a:sym typeface="Quicksand Bold"/>
              </a:rPr>
              <a:t>Bērna adopcijas pabalsts</a:t>
            </a:r>
          </a:p>
          <a:p>
            <a:pPr marL="0" lvl="0" indent="0" algn="r">
              <a:lnSpc>
                <a:spcPts val="3919"/>
              </a:lnSpc>
              <a:spcBef>
                <a:spcPct val="0"/>
              </a:spcBef>
            </a:pPr>
            <a:endParaRPr lang="en-US" sz="2799" b="1">
              <a:solidFill>
                <a:srgbClr val="0F4662"/>
              </a:solidFill>
              <a:latin typeface="Quicksand Bold"/>
              <a:ea typeface="Quicksand Bold"/>
              <a:cs typeface="Quicksand Bold"/>
              <a:sym typeface="Quicksand Bold"/>
            </a:endParaRPr>
          </a:p>
        </p:txBody>
      </p:sp>
      <p:sp>
        <p:nvSpPr>
          <p:cNvPr id="11" name="TextBox 11"/>
          <p:cNvSpPr txBox="1"/>
          <p:nvPr/>
        </p:nvSpPr>
        <p:spPr>
          <a:xfrm>
            <a:off x="11915387" y="6131967"/>
            <a:ext cx="5348229" cy="834390"/>
          </a:xfrm>
          <a:prstGeom prst="rect">
            <a:avLst/>
          </a:prstGeom>
        </p:spPr>
        <p:txBody>
          <a:bodyPr lIns="0" tIns="0" rIns="0" bIns="0" rtlCol="0" anchor="t">
            <a:spAutoFit/>
          </a:bodyPr>
          <a:lstStyle/>
          <a:p>
            <a:pPr algn="l">
              <a:lnSpc>
                <a:spcPts val="3359"/>
              </a:lnSpc>
            </a:pPr>
            <a:r>
              <a:rPr lang="en-US" sz="2400">
                <a:solidFill>
                  <a:srgbClr val="0F4662"/>
                </a:solidFill>
                <a:latin typeface="Quicksand"/>
                <a:ea typeface="Quicksand"/>
                <a:cs typeface="Quicksand"/>
                <a:sym typeface="Quicksand"/>
              </a:rPr>
              <a:t>no 1 422,87 eiro uz 2 433 eiro </a:t>
            </a:r>
          </a:p>
          <a:p>
            <a:pPr marL="0" lvl="0" indent="0" algn="l">
              <a:lnSpc>
                <a:spcPts val="3359"/>
              </a:lnSpc>
              <a:spcBef>
                <a:spcPct val="0"/>
              </a:spcBef>
            </a:pPr>
            <a:endParaRPr lang="en-US" sz="2400">
              <a:solidFill>
                <a:srgbClr val="0F4662"/>
              </a:solidFill>
              <a:latin typeface="Quicksand"/>
              <a:ea typeface="Quicksand"/>
              <a:cs typeface="Quicksand"/>
              <a:sym typeface="Quicksand"/>
            </a:endParaRPr>
          </a:p>
        </p:txBody>
      </p:sp>
      <p:sp>
        <p:nvSpPr>
          <p:cNvPr id="12" name="TextBox 12"/>
          <p:cNvSpPr txBox="1"/>
          <p:nvPr/>
        </p:nvSpPr>
        <p:spPr>
          <a:xfrm>
            <a:off x="11920445" y="5591582"/>
            <a:ext cx="5348229" cy="986155"/>
          </a:xfrm>
          <a:prstGeom prst="rect">
            <a:avLst/>
          </a:prstGeom>
        </p:spPr>
        <p:txBody>
          <a:bodyPr lIns="0" tIns="0" rIns="0" bIns="0" rtlCol="0" anchor="t">
            <a:spAutoFit/>
          </a:bodyPr>
          <a:lstStyle/>
          <a:p>
            <a:pPr algn="l">
              <a:lnSpc>
                <a:spcPts val="3919"/>
              </a:lnSpc>
            </a:pPr>
            <a:r>
              <a:rPr lang="en-US" sz="2799" b="1">
                <a:solidFill>
                  <a:srgbClr val="0F4662"/>
                </a:solidFill>
                <a:latin typeface="Quicksand Bold"/>
                <a:ea typeface="Quicksand Bold"/>
                <a:cs typeface="Quicksand Bold"/>
                <a:sym typeface="Quicksand Bold"/>
              </a:rPr>
              <a:t>Atlīdzība par bērna adopciju</a:t>
            </a:r>
          </a:p>
          <a:p>
            <a:pPr marL="0" lvl="0" indent="0" algn="l">
              <a:lnSpc>
                <a:spcPts val="3919"/>
              </a:lnSpc>
              <a:spcBef>
                <a:spcPct val="0"/>
              </a:spcBef>
            </a:pPr>
            <a:endParaRPr lang="en-US" sz="2799" b="1">
              <a:solidFill>
                <a:srgbClr val="0F4662"/>
              </a:solidFill>
              <a:latin typeface="Quicksand Bold"/>
              <a:ea typeface="Quicksand Bold"/>
              <a:cs typeface="Quicksand Bold"/>
              <a:sym typeface="Quicksand Bold"/>
            </a:endParaRPr>
          </a:p>
        </p:txBody>
      </p:sp>
      <p:sp>
        <p:nvSpPr>
          <p:cNvPr id="13" name="TextBox 13"/>
          <p:cNvSpPr txBox="1"/>
          <p:nvPr/>
        </p:nvSpPr>
        <p:spPr>
          <a:xfrm>
            <a:off x="185746" y="7422905"/>
            <a:ext cx="6199966" cy="1672590"/>
          </a:xfrm>
          <a:prstGeom prst="rect">
            <a:avLst/>
          </a:prstGeom>
        </p:spPr>
        <p:txBody>
          <a:bodyPr lIns="0" tIns="0" rIns="0" bIns="0" rtlCol="0" anchor="t">
            <a:spAutoFit/>
          </a:bodyPr>
          <a:lstStyle/>
          <a:p>
            <a:pPr algn="r">
              <a:lnSpc>
                <a:spcPts val="3359"/>
              </a:lnSpc>
            </a:pPr>
            <a:r>
              <a:rPr lang="en-US" sz="2400">
                <a:solidFill>
                  <a:srgbClr val="0F4662"/>
                </a:solidFill>
                <a:latin typeface="Quicksand"/>
                <a:ea typeface="Quicksand"/>
                <a:cs typeface="Quicksand"/>
                <a:sym typeface="Quicksand"/>
              </a:rPr>
              <a:t>no minimālā apmēra 171 eiro uz 70% no vidējās sociālo iemaksu algas par visiem bērniem</a:t>
            </a:r>
          </a:p>
          <a:p>
            <a:pPr marL="0" lvl="0" indent="0" algn="r">
              <a:lnSpc>
                <a:spcPts val="3359"/>
              </a:lnSpc>
              <a:spcBef>
                <a:spcPct val="0"/>
              </a:spcBef>
            </a:pPr>
            <a:endParaRPr lang="en-US" sz="2400">
              <a:solidFill>
                <a:srgbClr val="0F4662"/>
              </a:solidFill>
              <a:latin typeface="Quicksand"/>
              <a:ea typeface="Quicksand"/>
              <a:cs typeface="Quicksand"/>
              <a:sym typeface="Quicksand"/>
            </a:endParaRPr>
          </a:p>
        </p:txBody>
      </p:sp>
      <p:sp>
        <p:nvSpPr>
          <p:cNvPr id="14" name="TextBox 14"/>
          <p:cNvSpPr txBox="1"/>
          <p:nvPr/>
        </p:nvSpPr>
        <p:spPr>
          <a:xfrm>
            <a:off x="550694" y="6364987"/>
            <a:ext cx="5821920" cy="1481455"/>
          </a:xfrm>
          <a:prstGeom prst="rect">
            <a:avLst/>
          </a:prstGeom>
        </p:spPr>
        <p:txBody>
          <a:bodyPr lIns="0" tIns="0" rIns="0" bIns="0" rtlCol="0" anchor="t">
            <a:spAutoFit/>
          </a:bodyPr>
          <a:lstStyle/>
          <a:p>
            <a:pPr algn="r">
              <a:lnSpc>
                <a:spcPts val="3919"/>
              </a:lnSpc>
            </a:pPr>
            <a:r>
              <a:rPr lang="en-US" sz="2799" b="1">
                <a:solidFill>
                  <a:srgbClr val="0F4662"/>
                </a:solidFill>
                <a:latin typeface="Quicksand Bold"/>
                <a:ea typeface="Quicksand Bold"/>
                <a:cs typeface="Quicksand Bold"/>
                <a:sym typeface="Quicksand Bold"/>
              </a:rPr>
              <a:t>Atlīdzība par adoptējamā bērna aprūpi</a:t>
            </a:r>
          </a:p>
          <a:p>
            <a:pPr marL="0" lvl="0" indent="0" algn="r">
              <a:lnSpc>
                <a:spcPts val="3919"/>
              </a:lnSpc>
              <a:spcBef>
                <a:spcPct val="0"/>
              </a:spcBef>
            </a:pPr>
            <a:endParaRPr lang="en-US" sz="2799" b="1">
              <a:solidFill>
                <a:srgbClr val="0F4662"/>
              </a:solidFill>
              <a:latin typeface="Quicksand Bold"/>
              <a:ea typeface="Quicksand Bold"/>
              <a:cs typeface="Quicksand Bold"/>
              <a:sym typeface="Quicksand Bold"/>
            </a:endParaRPr>
          </a:p>
        </p:txBody>
      </p:sp>
      <p:sp>
        <p:nvSpPr>
          <p:cNvPr id="15" name="TextBox 15"/>
          <p:cNvSpPr txBox="1"/>
          <p:nvPr/>
        </p:nvSpPr>
        <p:spPr>
          <a:xfrm>
            <a:off x="13999343" y="704293"/>
            <a:ext cx="3269331" cy="3145576"/>
          </a:xfrm>
          <a:prstGeom prst="rect">
            <a:avLst/>
          </a:prstGeom>
        </p:spPr>
        <p:txBody>
          <a:bodyPr lIns="0" tIns="0" rIns="0" bIns="0" rtlCol="0" anchor="t">
            <a:spAutoFit/>
          </a:bodyPr>
          <a:lstStyle/>
          <a:p>
            <a:pPr algn="l">
              <a:lnSpc>
                <a:spcPts val="5037"/>
              </a:lnSpc>
              <a:spcBef>
                <a:spcPct val="0"/>
              </a:spcBef>
            </a:pPr>
            <a:r>
              <a:rPr lang="en-US" sz="2963">
                <a:solidFill>
                  <a:srgbClr val="0F4662"/>
                </a:solidFill>
                <a:latin typeface="Quicksand"/>
                <a:ea typeface="Quicksand"/>
                <a:cs typeface="Quicksand"/>
                <a:sym typeface="Quicksand"/>
              </a:rPr>
              <a:t>1,6 milj. eiro 2026</a:t>
            </a:r>
          </a:p>
          <a:p>
            <a:pPr algn="l">
              <a:lnSpc>
                <a:spcPts val="5037"/>
              </a:lnSpc>
              <a:spcBef>
                <a:spcPct val="0"/>
              </a:spcBef>
            </a:pPr>
            <a:r>
              <a:rPr lang="en-US" sz="2963">
                <a:solidFill>
                  <a:srgbClr val="0F4662"/>
                </a:solidFill>
                <a:latin typeface="Quicksand"/>
                <a:ea typeface="Quicksand"/>
                <a:cs typeface="Quicksand"/>
                <a:sym typeface="Quicksand"/>
              </a:rPr>
              <a:t>1,8 milj. eiro 2027</a:t>
            </a:r>
          </a:p>
          <a:p>
            <a:pPr algn="l">
              <a:lnSpc>
                <a:spcPts val="5037"/>
              </a:lnSpc>
              <a:spcBef>
                <a:spcPct val="0"/>
              </a:spcBef>
            </a:pPr>
            <a:r>
              <a:rPr lang="en-US" sz="2963">
                <a:solidFill>
                  <a:srgbClr val="0F4662"/>
                </a:solidFill>
                <a:latin typeface="Quicksand"/>
                <a:ea typeface="Quicksand"/>
                <a:cs typeface="Quicksand"/>
                <a:sym typeface="Quicksand"/>
              </a:rPr>
              <a:t>2 milj. eiro 2028</a:t>
            </a:r>
          </a:p>
          <a:p>
            <a:pPr algn="l">
              <a:lnSpc>
                <a:spcPts val="5037"/>
              </a:lnSpc>
              <a:spcBef>
                <a:spcPct val="0"/>
              </a:spcBef>
            </a:pPr>
            <a:r>
              <a:rPr lang="en-US" sz="2963">
                <a:solidFill>
                  <a:srgbClr val="0F4662"/>
                </a:solidFill>
                <a:latin typeface="Quicksand"/>
                <a:ea typeface="Quicksand"/>
                <a:cs typeface="Quicksand"/>
                <a:sym typeface="Quicksand"/>
              </a:rPr>
              <a:t>2 milj. eiro 2029</a:t>
            </a:r>
          </a:p>
          <a:p>
            <a:pPr algn="l">
              <a:lnSpc>
                <a:spcPts val="5037"/>
              </a:lnSpc>
              <a:spcBef>
                <a:spcPct val="0"/>
              </a:spcBef>
            </a:pPr>
            <a:endParaRPr lang="en-US" sz="2963">
              <a:solidFill>
                <a:srgbClr val="0F4662"/>
              </a:solidFill>
              <a:latin typeface="Quicksand"/>
              <a:ea typeface="Quicksand"/>
              <a:cs typeface="Quicksand"/>
              <a:sym typeface="Quicksan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7042938" y="5318307"/>
            <a:ext cx="4210757" cy="3273864"/>
          </a:xfrm>
          <a:custGeom>
            <a:avLst/>
            <a:gdLst/>
            <a:ahLst/>
            <a:cxnLst/>
            <a:rect l="l" t="t" r="r" b="b"/>
            <a:pathLst>
              <a:path w="4210757" h="3273864">
                <a:moveTo>
                  <a:pt x="0" y="0"/>
                </a:moveTo>
                <a:lnTo>
                  <a:pt x="4210757" y="0"/>
                </a:lnTo>
                <a:lnTo>
                  <a:pt x="4210757" y="3273863"/>
                </a:lnTo>
                <a:lnTo>
                  <a:pt x="0" y="32738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AutoShape 3"/>
          <p:cNvSpPr/>
          <p:nvPr/>
        </p:nvSpPr>
        <p:spPr>
          <a:xfrm>
            <a:off x="2066813" y="5461894"/>
            <a:ext cx="4344915" cy="0"/>
          </a:xfrm>
          <a:prstGeom prst="line">
            <a:avLst/>
          </a:prstGeom>
          <a:ln w="57150" cap="flat">
            <a:solidFill>
              <a:srgbClr val="7994A0"/>
            </a:solidFill>
            <a:prstDash val="solid"/>
            <a:headEnd type="none" w="sm" len="sm"/>
            <a:tailEnd type="none" w="sm" len="sm"/>
          </a:ln>
        </p:spPr>
      </p:sp>
      <p:sp>
        <p:nvSpPr>
          <p:cNvPr id="4" name="AutoShape 4"/>
          <p:cNvSpPr/>
          <p:nvPr/>
        </p:nvSpPr>
        <p:spPr>
          <a:xfrm>
            <a:off x="11939495" y="7135124"/>
            <a:ext cx="4346753" cy="0"/>
          </a:xfrm>
          <a:prstGeom prst="line">
            <a:avLst/>
          </a:prstGeom>
          <a:ln w="57150" cap="flat">
            <a:solidFill>
              <a:srgbClr val="7994A0"/>
            </a:solidFill>
            <a:prstDash val="solid"/>
            <a:headEnd type="none" w="sm" len="sm"/>
            <a:tailEnd type="none" w="sm" len="sm"/>
          </a:ln>
        </p:spPr>
      </p:sp>
      <p:sp>
        <p:nvSpPr>
          <p:cNvPr id="5" name="AutoShape 5"/>
          <p:cNvSpPr/>
          <p:nvPr/>
        </p:nvSpPr>
        <p:spPr>
          <a:xfrm flipV="1">
            <a:off x="1695338" y="8660986"/>
            <a:ext cx="4716390" cy="0"/>
          </a:xfrm>
          <a:prstGeom prst="line">
            <a:avLst/>
          </a:prstGeom>
          <a:ln w="57150" cap="flat">
            <a:solidFill>
              <a:srgbClr val="7994A0"/>
            </a:solidFill>
            <a:prstDash val="solid"/>
            <a:headEnd type="none" w="sm" len="sm"/>
            <a:tailEnd type="none" w="sm" len="sm"/>
          </a:ln>
        </p:spPr>
      </p:sp>
      <p:sp>
        <p:nvSpPr>
          <p:cNvPr id="6" name="Freeform 6"/>
          <p:cNvSpPr/>
          <p:nvPr/>
        </p:nvSpPr>
        <p:spPr>
          <a:xfrm>
            <a:off x="1024384" y="9501293"/>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AutoShape 7"/>
          <p:cNvSpPr/>
          <p:nvPr/>
        </p:nvSpPr>
        <p:spPr>
          <a:xfrm>
            <a:off x="11929970" y="9505260"/>
            <a:ext cx="4346753" cy="0"/>
          </a:xfrm>
          <a:prstGeom prst="line">
            <a:avLst/>
          </a:prstGeom>
          <a:ln w="57150" cap="flat">
            <a:solidFill>
              <a:srgbClr val="7994A0"/>
            </a:solidFill>
            <a:prstDash val="solid"/>
            <a:headEnd type="none" w="sm" len="sm"/>
            <a:tailEnd type="none" w="sm" len="sm"/>
          </a:ln>
        </p:spPr>
      </p:sp>
      <p:sp>
        <p:nvSpPr>
          <p:cNvPr id="8" name="Freeform 8"/>
          <p:cNvSpPr/>
          <p:nvPr/>
        </p:nvSpPr>
        <p:spPr>
          <a:xfrm>
            <a:off x="6952432" y="5070770"/>
            <a:ext cx="4301262" cy="3717274"/>
          </a:xfrm>
          <a:custGeom>
            <a:avLst/>
            <a:gdLst/>
            <a:ahLst/>
            <a:cxnLst/>
            <a:rect l="l" t="t" r="r" b="b"/>
            <a:pathLst>
              <a:path w="4301262" h="3717274">
                <a:moveTo>
                  <a:pt x="0" y="0"/>
                </a:moveTo>
                <a:lnTo>
                  <a:pt x="4301263" y="0"/>
                </a:lnTo>
                <a:lnTo>
                  <a:pt x="4301263" y="3717273"/>
                </a:lnTo>
                <a:lnTo>
                  <a:pt x="0" y="3717273"/>
                </a:lnTo>
                <a:lnTo>
                  <a:pt x="0" y="0"/>
                </a:lnTo>
                <a:close/>
              </a:path>
            </a:pathLst>
          </a:custGeom>
          <a:blipFill>
            <a:blip r:embed="rId6"/>
            <a:stretch>
              <a:fillRect l="-19388" r="-10245"/>
            </a:stretch>
          </a:blipFill>
        </p:spPr>
      </p:sp>
      <p:sp>
        <p:nvSpPr>
          <p:cNvPr id="9" name="TextBox 9"/>
          <p:cNvSpPr txBox="1"/>
          <p:nvPr/>
        </p:nvSpPr>
        <p:spPr>
          <a:xfrm>
            <a:off x="1024384" y="599709"/>
            <a:ext cx="14072064" cy="1085215"/>
          </a:xfrm>
          <a:prstGeom prst="rect">
            <a:avLst/>
          </a:prstGeom>
        </p:spPr>
        <p:txBody>
          <a:bodyPr lIns="0" tIns="0" rIns="0" bIns="0" rtlCol="0" anchor="t">
            <a:spAutoFit/>
          </a:bodyPr>
          <a:lstStyle/>
          <a:p>
            <a:pPr marL="0" lvl="0" indent="0" algn="l">
              <a:lnSpc>
                <a:spcPts val="8959"/>
              </a:lnSpc>
              <a:spcBef>
                <a:spcPct val="0"/>
              </a:spcBef>
            </a:pPr>
            <a:r>
              <a:rPr lang="en-US" sz="6399" b="1" i="1">
                <a:solidFill>
                  <a:srgbClr val="0F4662"/>
                </a:solidFill>
                <a:latin typeface="Cormorant Garamond Bold Italics"/>
                <a:ea typeface="Cormorant Garamond Bold Italics"/>
                <a:cs typeface="Cormorant Garamond Bold Italics"/>
                <a:sym typeface="Cormorant Garamond Bold Italics"/>
              </a:rPr>
              <a:t>Atbalsts bērnam aizbildnībā</a:t>
            </a:r>
          </a:p>
        </p:txBody>
      </p:sp>
      <p:sp>
        <p:nvSpPr>
          <p:cNvPr id="10" name="TextBox 10"/>
          <p:cNvSpPr txBox="1"/>
          <p:nvPr/>
        </p:nvSpPr>
        <p:spPr>
          <a:xfrm>
            <a:off x="589808" y="3870388"/>
            <a:ext cx="5835019" cy="1672590"/>
          </a:xfrm>
          <a:prstGeom prst="rect">
            <a:avLst/>
          </a:prstGeom>
        </p:spPr>
        <p:txBody>
          <a:bodyPr lIns="0" tIns="0" rIns="0" bIns="0" rtlCol="0" anchor="t">
            <a:spAutoFit/>
          </a:bodyPr>
          <a:lstStyle/>
          <a:p>
            <a:pPr algn="r">
              <a:lnSpc>
                <a:spcPts val="3359"/>
              </a:lnSpc>
            </a:pPr>
            <a:r>
              <a:rPr lang="en-US" sz="2400">
                <a:solidFill>
                  <a:srgbClr val="0F4662"/>
                </a:solidFill>
                <a:latin typeface="Quicksand"/>
                <a:ea typeface="Quicksand"/>
                <a:cs typeface="Quicksand"/>
                <a:sym typeface="Quicksand"/>
              </a:rPr>
              <a:t>Veikt sociālās iemaksas pensiju, invaliditātes un bezdarba apdrošināšanai (no 171 eiro)</a:t>
            </a:r>
          </a:p>
          <a:p>
            <a:pPr marL="0" lvl="0" indent="0" algn="r">
              <a:lnSpc>
                <a:spcPts val="3359"/>
              </a:lnSpc>
              <a:spcBef>
                <a:spcPct val="0"/>
              </a:spcBef>
            </a:pPr>
            <a:endParaRPr lang="en-US" sz="2400">
              <a:solidFill>
                <a:srgbClr val="0F4662"/>
              </a:solidFill>
              <a:latin typeface="Quicksand"/>
              <a:ea typeface="Quicksand"/>
              <a:cs typeface="Quicksand"/>
              <a:sym typeface="Quicksand"/>
            </a:endParaRPr>
          </a:p>
        </p:txBody>
      </p:sp>
      <p:sp>
        <p:nvSpPr>
          <p:cNvPr id="11" name="TextBox 11"/>
          <p:cNvSpPr txBox="1"/>
          <p:nvPr/>
        </p:nvSpPr>
        <p:spPr>
          <a:xfrm>
            <a:off x="1063499" y="3284720"/>
            <a:ext cx="5348229" cy="986155"/>
          </a:xfrm>
          <a:prstGeom prst="rect">
            <a:avLst/>
          </a:prstGeom>
        </p:spPr>
        <p:txBody>
          <a:bodyPr lIns="0" tIns="0" rIns="0" bIns="0" rtlCol="0" anchor="t">
            <a:spAutoFit/>
          </a:bodyPr>
          <a:lstStyle/>
          <a:p>
            <a:pPr algn="r">
              <a:lnSpc>
                <a:spcPts val="3919"/>
              </a:lnSpc>
            </a:pPr>
            <a:r>
              <a:rPr lang="en-US" sz="2799" b="1">
                <a:solidFill>
                  <a:srgbClr val="0F4662"/>
                </a:solidFill>
                <a:latin typeface="Quicksand Bold"/>
                <a:ea typeface="Quicksand Bold"/>
                <a:cs typeface="Quicksand Bold"/>
                <a:sym typeface="Quicksand Bold"/>
              </a:rPr>
              <a:t>Aizbildņu sociālās garantijas</a:t>
            </a:r>
          </a:p>
          <a:p>
            <a:pPr marL="0" lvl="0" indent="0" algn="r">
              <a:lnSpc>
                <a:spcPts val="3919"/>
              </a:lnSpc>
              <a:spcBef>
                <a:spcPct val="0"/>
              </a:spcBef>
            </a:pPr>
            <a:endParaRPr lang="en-US" sz="2799" b="1">
              <a:solidFill>
                <a:srgbClr val="0F4662"/>
              </a:solidFill>
              <a:latin typeface="Quicksand Bold"/>
              <a:ea typeface="Quicksand Bold"/>
              <a:cs typeface="Quicksand Bold"/>
              <a:sym typeface="Quicksand Bold"/>
            </a:endParaRPr>
          </a:p>
        </p:txBody>
      </p:sp>
      <p:sp>
        <p:nvSpPr>
          <p:cNvPr id="12" name="TextBox 12"/>
          <p:cNvSpPr txBox="1"/>
          <p:nvPr/>
        </p:nvSpPr>
        <p:spPr>
          <a:xfrm>
            <a:off x="11929970" y="6067610"/>
            <a:ext cx="5348229" cy="1253490"/>
          </a:xfrm>
          <a:prstGeom prst="rect">
            <a:avLst/>
          </a:prstGeom>
        </p:spPr>
        <p:txBody>
          <a:bodyPr lIns="0" tIns="0" rIns="0" bIns="0" rtlCol="0" anchor="t">
            <a:spAutoFit/>
          </a:bodyPr>
          <a:lstStyle/>
          <a:p>
            <a:pPr algn="l">
              <a:lnSpc>
                <a:spcPts val="3359"/>
              </a:lnSpc>
            </a:pPr>
            <a:r>
              <a:rPr lang="en-US" sz="2400">
                <a:solidFill>
                  <a:srgbClr val="0F4662"/>
                </a:solidFill>
                <a:latin typeface="Quicksand"/>
                <a:ea typeface="Quicksand"/>
                <a:cs typeface="Quicksand"/>
                <a:sym typeface="Quicksand"/>
              </a:rPr>
              <a:t>No 54, 07 eiro uz 40% no ienākumu mediānas (2026.g. - 340 eiro)</a:t>
            </a:r>
          </a:p>
          <a:p>
            <a:pPr marL="0" lvl="0" indent="0" algn="l">
              <a:lnSpc>
                <a:spcPts val="3359"/>
              </a:lnSpc>
              <a:spcBef>
                <a:spcPct val="0"/>
              </a:spcBef>
            </a:pPr>
            <a:endParaRPr lang="en-US" sz="2400">
              <a:solidFill>
                <a:srgbClr val="0F4662"/>
              </a:solidFill>
              <a:latin typeface="Quicksand"/>
              <a:ea typeface="Quicksand"/>
              <a:cs typeface="Quicksand"/>
              <a:sym typeface="Quicksand"/>
            </a:endParaRPr>
          </a:p>
        </p:txBody>
      </p:sp>
      <p:sp>
        <p:nvSpPr>
          <p:cNvPr id="13" name="TextBox 13"/>
          <p:cNvSpPr txBox="1"/>
          <p:nvPr/>
        </p:nvSpPr>
        <p:spPr>
          <a:xfrm>
            <a:off x="11929970" y="5076825"/>
            <a:ext cx="5348229" cy="1481455"/>
          </a:xfrm>
          <a:prstGeom prst="rect">
            <a:avLst/>
          </a:prstGeom>
        </p:spPr>
        <p:txBody>
          <a:bodyPr lIns="0" tIns="0" rIns="0" bIns="0" rtlCol="0" anchor="t">
            <a:spAutoFit/>
          </a:bodyPr>
          <a:lstStyle/>
          <a:p>
            <a:pPr algn="l">
              <a:lnSpc>
                <a:spcPts val="3919"/>
              </a:lnSpc>
            </a:pPr>
            <a:r>
              <a:rPr lang="en-US" sz="2799" b="1">
                <a:solidFill>
                  <a:srgbClr val="0F4662"/>
                </a:solidFill>
                <a:latin typeface="Quicksand Bold"/>
                <a:ea typeface="Quicksand Bold"/>
                <a:cs typeface="Quicksand Bold"/>
                <a:sym typeface="Quicksand Bold"/>
              </a:rPr>
              <a:t>Atlīdzība par aizbildņa pienākumu pildīšanu</a:t>
            </a:r>
          </a:p>
          <a:p>
            <a:pPr marL="0" lvl="0" indent="0" algn="l">
              <a:lnSpc>
                <a:spcPts val="3919"/>
              </a:lnSpc>
              <a:spcBef>
                <a:spcPct val="0"/>
              </a:spcBef>
            </a:pPr>
            <a:endParaRPr lang="en-US" sz="2799" b="1">
              <a:solidFill>
                <a:srgbClr val="0F4662"/>
              </a:solidFill>
              <a:latin typeface="Quicksand Bold"/>
              <a:ea typeface="Quicksand Bold"/>
              <a:cs typeface="Quicksand Bold"/>
              <a:sym typeface="Quicksand Bold"/>
            </a:endParaRPr>
          </a:p>
        </p:txBody>
      </p:sp>
      <p:sp>
        <p:nvSpPr>
          <p:cNvPr id="14" name="TextBox 14"/>
          <p:cNvSpPr txBox="1"/>
          <p:nvPr/>
        </p:nvSpPr>
        <p:spPr>
          <a:xfrm>
            <a:off x="224861" y="7225535"/>
            <a:ext cx="6199966" cy="1672590"/>
          </a:xfrm>
          <a:prstGeom prst="rect">
            <a:avLst/>
          </a:prstGeom>
        </p:spPr>
        <p:txBody>
          <a:bodyPr lIns="0" tIns="0" rIns="0" bIns="0" rtlCol="0" anchor="t">
            <a:spAutoFit/>
          </a:bodyPr>
          <a:lstStyle/>
          <a:p>
            <a:pPr algn="r">
              <a:lnSpc>
                <a:spcPts val="3359"/>
              </a:lnSpc>
            </a:pPr>
            <a:r>
              <a:rPr lang="en-US" sz="2400">
                <a:solidFill>
                  <a:srgbClr val="0F4662"/>
                </a:solidFill>
                <a:latin typeface="Quicksand"/>
                <a:ea typeface="Quicksand"/>
                <a:cs typeface="Quicksand"/>
                <a:sym typeface="Quicksand"/>
              </a:rPr>
              <a:t>no 215/258 euro uz divkāršu Civillikumā noteikto uzturlīdzekļu apmēru atkarībā no bērna vecuma (2026.g. - 390/468 eiro) </a:t>
            </a:r>
          </a:p>
          <a:p>
            <a:pPr marL="0" lvl="0" indent="0" algn="r">
              <a:lnSpc>
                <a:spcPts val="3359"/>
              </a:lnSpc>
              <a:spcBef>
                <a:spcPct val="0"/>
              </a:spcBef>
            </a:pPr>
            <a:endParaRPr lang="en-US" sz="2400">
              <a:solidFill>
                <a:srgbClr val="0F4662"/>
              </a:solidFill>
              <a:latin typeface="Quicksand"/>
              <a:ea typeface="Quicksand"/>
              <a:cs typeface="Quicksand"/>
              <a:sym typeface="Quicksand"/>
            </a:endParaRPr>
          </a:p>
        </p:txBody>
      </p:sp>
      <p:sp>
        <p:nvSpPr>
          <p:cNvPr id="15" name="TextBox 15"/>
          <p:cNvSpPr txBox="1"/>
          <p:nvPr/>
        </p:nvSpPr>
        <p:spPr>
          <a:xfrm>
            <a:off x="589808" y="6167616"/>
            <a:ext cx="5821920" cy="1481455"/>
          </a:xfrm>
          <a:prstGeom prst="rect">
            <a:avLst/>
          </a:prstGeom>
        </p:spPr>
        <p:txBody>
          <a:bodyPr lIns="0" tIns="0" rIns="0" bIns="0" rtlCol="0" anchor="t">
            <a:spAutoFit/>
          </a:bodyPr>
          <a:lstStyle/>
          <a:p>
            <a:pPr algn="r">
              <a:lnSpc>
                <a:spcPts val="3919"/>
              </a:lnSpc>
            </a:pPr>
            <a:r>
              <a:rPr lang="en-US" sz="2799" b="1">
                <a:solidFill>
                  <a:srgbClr val="0F4662"/>
                </a:solidFill>
                <a:latin typeface="Quicksand Bold"/>
                <a:ea typeface="Quicksand Bold"/>
                <a:cs typeface="Quicksand Bold"/>
                <a:sym typeface="Quicksand Bold"/>
              </a:rPr>
              <a:t>Pabalsts aizbildnim par bērna uzturēšanu</a:t>
            </a:r>
          </a:p>
          <a:p>
            <a:pPr marL="0" lvl="0" indent="0" algn="r">
              <a:lnSpc>
                <a:spcPts val="3919"/>
              </a:lnSpc>
              <a:spcBef>
                <a:spcPct val="0"/>
              </a:spcBef>
            </a:pPr>
            <a:endParaRPr lang="en-US" sz="2799" b="1">
              <a:solidFill>
                <a:srgbClr val="0F4662"/>
              </a:solidFill>
              <a:latin typeface="Quicksand Bold"/>
              <a:ea typeface="Quicksand Bold"/>
              <a:cs typeface="Quicksand Bold"/>
              <a:sym typeface="Quicksand Bold"/>
            </a:endParaRPr>
          </a:p>
        </p:txBody>
      </p:sp>
      <p:sp>
        <p:nvSpPr>
          <p:cNvPr id="16" name="TextBox 16"/>
          <p:cNvSpPr txBox="1"/>
          <p:nvPr/>
        </p:nvSpPr>
        <p:spPr>
          <a:xfrm>
            <a:off x="13661811" y="598274"/>
            <a:ext cx="3772716" cy="3145576"/>
          </a:xfrm>
          <a:prstGeom prst="rect">
            <a:avLst/>
          </a:prstGeom>
        </p:spPr>
        <p:txBody>
          <a:bodyPr lIns="0" tIns="0" rIns="0" bIns="0" rtlCol="0" anchor="t">
            <a:spAutoFit/>
          </a:bodyPr>
          <a:lstStyle/>
          <a:p>
            <a:pPr algn="l">
              <a:lnSpc>
                <a:spcPts val="5037"/>
              </a:lnSpc>
              <a:spcBef>
                <a:spcPct val="0"/>
              </a:spcBef>
            </a:pPr>
            <a:r>
              <a:rPr lang="en-US" sz="2963">
                <a:solidFill>
                  <a:srgbClr val="0F4662"/>
                </a:solidFill>
                <a:latin typeface="Quicksand"/>
                <a:ea typeface="Quicksand"/>
                <a:cs typeface="Quicksand"/>
                <a:sym typeface="Quicksand"/>
              </a:rPr>
              <a:t>16,5 milj. eiro 2026</a:t>
            </a:r>
          </a:p>
          <a:p>
            <a:pPr algn="l">
              <a:lnSpc>
                <a:spcPts val="5037"/>
              </a:lnSpc>
              <a:spcBef>
                <a:spcPct val="0"/>
              </a:spcBef>
            </a:pPr>
            <a:r>
              <a:rPr lang="en-US" sz="2963">
                <a:solidFill>
                  <a:srgbClr val="0F4662"/>
                </a:solidFill>
                <a:latin typeface="Quicksand"/>
                <a:ea typeface="Quicksand"/>
                <a:cs typeface="Quicksand"/>
                <a:sym typeface="Quicksand"/>
              </a:rPr>
              <a:t>17,9 milj. eiro 2027</a:t>
            </a:r>
          </a:p>
          <a:p>
            <a:pPr algn="l">
              <a:lnSpc>
                <a:spcPts val="5037"/>
              </a:lnSpc>
              <a:spcBef>
                <a:spcPct val="0"/>
              </a:spcBef>
            </a:pPr>
            <a:r>
              <a:rPr lang="en-US" sz="2963">
                <a:solidFill>
                  <a:srgbClr val="0F4662"/>
                </a:solidFill>
                <a:latin typeface="Quicksand"/>
                <a:ea typeface="Quicksand"/>
                <a:cs typeface="Quicksand"/>
                <a:sym typeface="Quicksand"/>
              </a:rPr>
              <a:t>19,1 milj. eiro 2028</a:t>
            </a:r>
          </a:p>
          <a:p>
            <a:pPr algn="l">
              <a:lnSpc>
                <a:spcPts val="5037"/>
              </a:lnSpc>
              <a:spcBef>
                <a:spcPct val="0"/>
              </a:spcBef>
            </a:pPr>
            <a:r>
              <a:rPr lang="en-US" sz="2963">
                <a:solidFill>
                  <a:srgbClr val="0F4662"/>
                </a:solidFill>
                <a:latin typeface="Quicksand"/>
                <a:ea typeface="Quicksand"/>
                <a:cs typeface="Quicksand"/>
                <a:sym typeface="Quicksand"/>
              </a:rPr>
              <a:t>19,6 milj. eiro 2029</a:t>
            </a:r>
          </a:p>
          <a:p>
            <a:pPr algn="l">
              <a:lnSpc>
                <a:spcPts val="5037"/>
              </a:lnSpc>
              <a:spcBef>
                <a:spcPct val="0"/>
              </a:spcBef>
            </a:pPr>
            <a:endParaRPr lang="en-US" sz="2963">
              <a:solidFill>
                <a:srgbClr val="0F4662"/>
              </a:solidFill>
              <a:latin typeface="Quicksand"/>
              <a:ea typeface="Quicksand"/>
              <a:cs typeface="Quicksand"/>
              <a:sym typeface="Quicksand"/>
            </a:endParaRPr>
          </a:p>
        </p:txBody>
      </p:sp>
      <p:sp>
        <p:nvSpPr>
          <p:cNvPr id="17" name="TextBox 17"/>
          <p:cNvSpPr txBox="1"/>
          <p:nvPr/>
        </p:nvSpPr>
        <p:spPr>
          <a:xfrm>
            <a:off x="11920445" y="8757415"/>
            <a:ext cx="5348229" cy="415290"/>
          </a:xfrm>
          <a:prstGeom prst="rect">
            <a:avLst/>
          </a:prstGeom>
        </p:spPr>
        <p:txBody>
          <a:bodyPr lIns="0" tIns="0" rIns="0" bIns="0" rtlCol="0" anchor="t">
            <a:spAutoFit/>
          </a:bodyPr>
          <a:lstStyle/>
          <a:p>
            <a:pPr marL="0" lvl="0" indent="0" algn="l">
              <a:lnSpc>
                <a:spcPts val="3359"/>
              </a:lnSpc>
              <a:spcBef>
                <a:spcPct val="0"/>
              </a:spcBef>
            </a:pPr>
            <a:r>
              <a:rPr lang="en-US" sz="2400">
                <a:solidFill>
                  <a:srgbClr val="0F4662"/>
                </a:solidFill>
                <a:latin typeface="Quicksand"/>
                <a:ea typeface="Quicksand"/>
                <a:cs typeface="Quicksand"/>
                <a:sym typeface="Quicksand"/>
              </a:rPr>
              <a:t>Papildu konsultācijas ĀAAC</a:t>
            </a:r>
          </a:p>
        </p:txBody>
      </p:sp>
      <p:sp>
        <p:nvSpPr>
          <p:cNvPr id="18" name="TextBox 18"/>
          <p:cNvSpPr txBox="1"/>
          <p:nvPr/>
        </p:nvSpPr>
        <p:spPr>
          <a:xfrm>
            <a:off x="11920445" y="7766630"/>
            <a:ext cx="5348229" cy="1481455"/>
          </a:xfrm>
          <a:prstGeom prst="rect">
            <a:avLst/>
          </a:prstGeom>
        </p:spPr>
        <p:txBody>
          <a:bodyPr lIns="0" tIns="0" rIns="0" bIns="0" rtlCol="0" anchor="t">
            <a:spAutoFit/>
          </a:bodyPr>
          <a:lstStyle/>
          <a:p>
            <a:pPr algn="l">
              <a:lnSpc>
                <a:spcPts val="3919"/>
              </a:lnSpc>
            </a:pPr>
            <a:r>
              <a:rPr lang="en-US" sz="2799" b="1">
                <a:solidFill>
                  <a:srgbClr val="0F4662"/>
                </a:solidFill>
                <a:latin typeface="Quicksand Bold"/>
                <a:ea typeface="Quicksand Bold"/>
                <a:cs typeface="Quicksand Bold"/>
                <a:sym typeface="Quicksand Bold"/>
              </a:rPr>
              <a:t>Pakalpojumu līdzsvarošana aizbildņiem un adoptētājiem</a:t>
            </a:r>
          </a:p>
          <a:p>
            <a:pPr marL="0" lvl="0" indent="0" algn="l">
              <a:lnSpc>
                <a:spcPts val="3919"/>
              </a:lnSpc>
              <a:spcBef>
                <a:spcPct val="0"/>
              </a:spcBef>
            </a:pPr>
            <a:endParaRPr lang="en-US" sz="2799" b="1">
              <a:solidFill>
                <a:srgbClr val="0F4662"/>
              </a:solidFill>
              <a:latin typeface="Quicksand Bold"/>
              <a:ea typeface="Quicksand Bold"/>
              <a:cs typeface="Quicksand Bold"/>
              <a:sym typeface="Quicksand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7042938" y="5318307"/>
            <a:ext cx="4210757" cy="3273864"/>
          </a:xfrm>
          <a:custGeom>
            <a:avLst/>
            <a:gdLst/>
            <a:ahLst/>
            <a:cxnLst/>
            <a:rect l="l" t="t" r="r" b="b"/>
            <a:pathLst>
              <a:path w="4210757" h="3273864">
                <a:moveTo>
                  <a:pt x="0" y="0"/>
                </a:moveTo>
                <a:lnTo>
                  <a:pt x="4210757" y="0"/>
                </a:lnTo>
                <a:lnTo>
                  <a:pt x="4210757" y="3273863"/>
                </a:lnTo>
                <a:lnTo>
                  <a:pt x="0" y="32738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AutoShape 3"/>
          <p:cNvSpPr/>
          <p:nvPr/>
        </p:nvSpPr>
        <p:spPr>
          <a:xfrm>
            <a:off x="2031733" y="6320211"/>
            <a:ext cx="4344915" cy="0"/>
          </a:xfrm>
          <a:prstGeom prst="line">
            <a:avLst/>
          </a:prstGeom>
          <a:ln w="57150" cap="flat">
            <a:solidFill>
              <a:srgbClr val="7994A0"/>
            </a:solidFill>
            <a:prstDash val="solid"/>
            <a:headEnd type="none" w="sm" len="sm"/>
            <a:tailEnd type="none" w="sm" len="sm"/>
          </a:ln>
        </p:spPr>
      </p:sp>
      <p:sp>
        <p:nvSpPr>
          <p:cNvPr id="4" name="AutoShape 4"/>
          <p:cNvSpPr/>
          <p:nvPr/>
        </p:nvSpPr>
        <p:spPr>
          <a:xfrm>
            <a:off x="11920596" y="6983680"/>
            <a:ext cx="4346753" cy="0"/>
          </a:xfrm>
          <a:prstGeom prst="line">
            <a:avLst/>
          </a:prstGeom>
          <a:ln w="57150" cap="flat">
            <a:solidFill>
              <a:srgbClr val="7994A0"/>
            </a:solidFill>
            <a:prstDash val="solid"/>
            <a:headEnd type="none" w="sm" len="sm"/>
            <a:tailEnd type="none" w="sm" len="sm"/>
          </a:ln>
        </p:spPr>
      </p:sp>
      <p:sp>
        <p:nvSpPr>
          <p:cNvPr id="5" name="AutoShape 5"/>
          <p:cNvSpPr/>
          <p:nvPr/>
        </p:nvSpPr>
        <p:spPr>
          <a:xfrm flipV="1">
            <a:off x="1656224" y="8580398"/>
            <a:ext cx="4716390" cy="0"/>
          </a:xfrm>
          <a:prstGeom prst="line">
            <a:avLst/>
          </a:prstGeom>
          <a:ln w="57150" cap="flat">
            <a:solidFill>
              <a:srgbClr val="7994A0"/>
            </a:solidFill>
            <a:prstDash val="solid"/>
            <a:headEnd type="none" w="sm" len="sm"/>
            <a:tailEnd type="none" w="sm" len="sm"/>
          </a:ln>
        </p:spPr>
      </p:sp>
      <p:sp>
        <p:nvSpPr>
          <p:cNvPr id="6" name="Freeform 6"/>
          <p:cNvSpPr/>
          <p:nvPr/>
        </p:nvSpPr>
        <p:spPr>
          <a:xfrm>
            <a:off x="1024384" y="9501293"/>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AutoShape 7"/>
          <p:cNvSpPr/>
          <p:nvPr/>
        </p:nvSpPr>
        <p:spPr>
          <a:xfrm>
            <a:off x="11920596" y="9472718"/>
            <a:ext cx="4346753" cy="0"/>
          </a:xfrm>
          <a:prstGeom prst="line">
            <a:avLst/>
          </a:prstGeom>
          <a:ln w="57150" cap="flat">
            <a:solidFill>
              <a:srgbClr val="7994A0"/>
            </a:solidFill>
            <a:prstDash val="solid"/>
            <a:headEnd type="none" w="sm" len="sm"/>
            <a:tailEnd type="none" w="sm" len="sm"/>
          </a:ln>
        </p:spPr>
      </p:sp>
      <p:sp>
        <p:nvSpPr>
          <p:cNvPr id="8" name="Freeform 8"/>
          <p:cNvSpPr/>
          <p:nvPr/>
        </p:nvSpPr>
        <p:spPr>
          <a:xfrm>
            <a:off x="6700497" y="4992056"/>
            <a:ext cx="4886263" cy="3616917"/>
          </a:xfrm>
          <a:custGeom>
            <a:avLst/>
            <a:gdLst/>
            <a:ahLst/>
            <a:cxnLst/>
            <a:rect l="l" t="t" r="r" b="b"/>
            <a:pathLst>
              <a:path w="4886263" h="3616917">
                <a:moveTo>
                  <a:pt x="0" y="0"/>
                </a:moveTo>
                <a:lnTo>
                  <a:pt x="4886264" y="0"/>
                </a:lnTo>
                <a:lnTo>
                  <a:pt x="4886264" y="3616917"/>
                </a:lnTo>
                <a:lnTo>
                  <a:pt x="0" y="3616917"/>
                </a:lnTo>
                <a:lnTo>
                  <a:pt x="0" y="0"/>
                </a:lnTo>
                <a:close/>
              </a:path>
            </a:pathLst>
          </a:custGeom>
          <a:blipFill>
            <a:blip r:embed="rId6"/>
            <a:stretch>
              <a:fillRect l="-5603" r="-5603"/>
            </a:stretch>
          </a:blipFill>
        </p:spPr>
      </p:sp>
      <p:sp>
        <p:nvSpPr>
          <p:cNvPr id="9" name="TextBox 9"/>
          <p:cNvSpPr txBox="1"/>
          <p:nvPr/>
        </p:nvSpPr>
        <p:spPr>
          <a:xfrm>
            <a:off x="1024384" y="599709"/>
            <a:ext cx="14072064" cy="1085215"/>
          </a:xfrm>
          <a:prstGeom prst="rect">
            <a:avLst/>
          </a:prstGeom>
        </p:spPr>
        <p:txBody>
          <a:bodyPr lIns="0" tIns="0" rIns="0" bIns="0" rtlCol="0" anchor="t">
            <a:spAutoFit/>
          </a:bodyPr>
          <a:lstStyle/>
          <a:p>
            <a:pPr marL="0" lvl="0" indent="0" algn="l">
              <a:lnSpc>
                <a:spcPts val="8959"/>
              </a:lnSpc>
              <a:spcBef>
                <a:spcPct val="0"/>
              </a:spcBef>
            </a:pPr>
            <a:r>
              <a:rPr lang="en-US" sz="6399" b="1" i="1">
                <a:solidFill>
                  <a:srgbClr val="0F4662"/>
                </a:solidFill>
                <a:latin typeface="Cormorant Garamond Bold Italics"/>
                <a:ea typeface="Cormorant Garamond Bold Italics"/>
                <a:cs typeface="Cormorant Garamond Bold Italics"/>
                <a:sym typeface="Cormorant Garamond Bold Italics"/>
              </a:rPr>
              <a:t>Atbalsts bērnam audžuģimenē</a:t>
            </a:r>
          </a:p>
        </p:txBody>
      </p:sp>
      <p:sp>
        <p:nvSpPr>
          <p:cNvPr id="10" name="TextBox 10"/>
          <p:cNvSpPr txBox="1"/>
          <p:nvPr/>
        </p:nvSpPr>
        <p:spPr>
          <a:xfrm>
            <a:off x="365613" y="3711853"/>
            <a:ext cx="6011034" cy="2929890"/>
          </a:xfrm>
          <a:prstGeom prst="rect">
            <a:avLst/>
          </a:prstGeom>
        </p:spPr>
        <p:txBody>
          <a:bodyPr lIns="0" tIns="0" rIns="0" bIns="0" rtlCol="0" anchor="t">
            <a:spAutoFit/>
          </a:bodyPr>
          <a:lstStyle/>
          <a:p>
            <a:pPr algn="r">
              <a:lnSpc>
                <a:spcPts val="3359"/>
              </a:lnSpc>
            </a:pPr>
            <a:r>
              <a:rPr lang="en-US" sz="2400">
                <a:solidFill>
                  <a:srgbClr val="0F4662"/>
                </a:solidFill>
                <a:latin typeface="Quicksand"/>
                <a:ea typeface="Quicksand"/>
                <a:cs typeface="Quicksand"/>
                <a:sym typeface="Quicksand"/>
              </a:rPr>
              <a:t>•no – par 1.bērnu 171 eiro; koeficienti 1,3 un 1,6 par 2 un 3 vai vairāk bērniem</a:t>
            </a:r>
          </a:p>
          <a:p>
            <a:pPr algn="r">
              <a:lnSpc>
                <a:spcPts val="3359"/>
              </a:lnSpc>
            </a:pPr>
            <a:r>
              <a:rPr lang="en-US" sz="2400">
                <a:solidFill>
                  <a:srgbClr val="0F4662"/>
                </a:solidFill>
                <a:latin typeface="Quicksand"/>
                <a:ea typeface="Quicksand"/>
                <a:cs typeface="Quicksand"/>
                <a:sym typeface="Quicksand"/>
              </a:rPr>
              <a:t>•uz par 1 bērnu - 40% no ienākumu mediānas jeb 340 eiro 2026.g.; papildu koeficienti par 4-6 vienas ģimenes bērnu aprūpi (1,7/1,8/1,9)</a:t>
            </a:r>
          </a:p>
          <a:p>
            <a:pPr marL="0" lvl="0" indent="0" algn="r">
              <a:lnSpc>
                <a:spcPts val="3359"/>
              </a:lnSpc>
              <a:spcBef>
                <a:spcPct val="0"/>
              </a:spcBef>
            </a:pPr>
            <a:endParaRPr lang="en-US" sz="2400">
              <a:solidFill>
                <a:srgbClr val="0F4662"/>
              </a:solidFill>
              <a:latin typeface="Quicksand"/>
              <a:ea typeface="Quicksand"/>
              <a:cs typeface="Quicksand"/>
              <a:sym typeface="Quicksand"/>
            </a:endParaRPr>
          </a:p>
        </p:txBody>
      </p:sp>
      <p:sp>
        <p:nvSpPr>
          <p:cNvPr id="11" name="TextBox 11"/>
          <p:cNvSpPr txBox="1"/>
          <p:nvPr/>
        </p:nvSpPr>
        <p:spPr>
          <a:xfrm>
            <a:off x="550694" y="2609906"/>
            <a:ext cx="5821920" cy="1481455"/>
          </a:xfrm>
          <a:prstGeom prst="rect">
            <a:avLst/>
          </a:prstGeom>
        </p:spPr>
        <p:txBody>
          <a:bodyPr lIns="0" tIns="0" rIns="0" bIns="0" rtlCol="0" anchor="t">
            <a:spAutoFit/>
          </a:bodyPr>
          <a:lstStyle/>
          <a:p>
            <a:pPr algn="r">
              <a:lnSpc>
                <a:spcPts val="3919"/>
              </a:lnSpc>
            </a:pPr>
            <a:r>
              <a:rPr lang="en-US" sz="2799" b="1">
                <a:solidFill>
                  <a:srgbClr val="0F4662"/>
                </a:solidFill>
                <a:latin typeface="Quicksand Bold"/>
                <a:ea typeface="Quicksand Bold"/>
                <a:cs typeface="Quicksand Bold"/>
                <a:sym typeface="Quicksand Bold"/>
              </a:rPr>
              <a:t>Atlīdzība par audžuģimenes pienākumu pildīšanu</a:t>
            </a:r>
          </a:p>
          <a:p>
            <a:pPr marL="0" lvl="0" indent="0" algn="r">
              <a:lnSpc>
                <a:spcPts val="3919"/>
              </a:lnSpc>
              <a:spcBef>
                <a:spcPct val="0"/>
              </a:spcBef>
            </a:pPr>
            <a:endParaRPr lang="en-US" sz="2799" b="1">
              <a:solidFill>
                <a:srgbClr val="0F4662"/>
              </a:solidFill>
              <a:latin typeface="Quicksand Bold"/>
              <a:ea typeface="Quicksand Bold"/>
              <a:cs typeface="Quicksand Bold"/>
              <a:sym typeface="Quicksand Bold"/>
            </a:endParaRPr>
          </a:p>
        </p:txBody>
      </p:sp>
      <p:sp>
        <p:nvSpPr>
          <p:cNvPr id="12" name="TextBox 12"/>
          <p:cNvSpPr txBox="1"/>
          <p:nvPr/>
        </p:nvSpPr>
        <p:spPr>
          <a:xfrm>
            <a:off x="11911071" y="5916166"/>
            <a:ext cx="5348229" cy="1253490"/>
          </a:xfrm>
          <a:prstGeom prst="rect">
            <a:avLst/>
          </a:prstGeom>
        </p:spPr>
        <p:txBody>
          <a:bodyPr lIns="0" tIns="0" rIns="0" bIns="0" rtlCol="0" anchor="t">
            <a:spAutoFit/>
          </a:bodyPr>
          <a:lstStyle/>
          <a:p>
            <a:pPr algn="l">
              <a:lnSpc>
                <a:spcPts val="3359"/>
              </a:lnSpc>
            </a:pPr>
            <a:r>
              <a:rPr lang="en-US" sz="2400">
                <a:solidFill>
                  <a:srgbClr val="0F4662"/>
                </a:solidFill>
                <a:latin typeface="Quicksand"/>
                <a:ea typeface="Quicksand"/>
                <a:cs typeface="Quicksand"/>
                <a:sym typeface="Quicksand"/>
              </a:rPr>
              <a:t>civiltiesiskā apdrošināšana, veselības apdrošināšana, “atelpas brīdis” </a:t>
            </a:r>
          </a:p>
          <a:p>
            <a:pPr marL="0" lvl="0" indent="0" algn="l">
              <a:lnSpc>
                <a:spcPts val="3359"/>
              </a:lnSpc>
              <a:spcBef>
                <a:spcPct val="0"/>
              </a:spcBef>
            </a:pPr>
            <a:endParaRPr lang="en-US" sz="2400">
              <a:solidFill>
                <a:srgbClr val="0F4662"/>
              </a:solidFill>
              <a:latin typeface="Quicksand"/>
              <a:ea typeface="Quicksand"/>
              <a:cs typeface="Quicksand"/>
              <a:sym typeface="Quicksand"/>
            </a:endParaRPr>
          </a:p>
        </p:txBody>
      </p:sp>
      <p:sp>
        <p:nvSpPr>
          <p:cNvPr id="13" name="TextBox 13"/>
          <p:cNvSpPr txBox="1"/>
          <p:nvPr/>
        </p:nvSpPr>
        <p:spPr>
          <a:xfrm>
            <a:off x="11911071" y="4925381"/>
            <a:ext cx="5348229" cy="1481455"/>
          </a:xfrm>
          <a:prstGeom prst="rect">
            <a:avLst/>
          </a:prstGeom>
        </p:spPr>
        <p:txBody>
          <a:bodyPr lIns="0" tIns="0" rIns="0" bIns="0" rtlCol="0" anchor="t">
            <a:spAutoFit/>
          </a:bodyPr>
          <a:lstStyle/>
          <a:p>
            <a:pPr algn="l">
              <a:lnSpc>
                <a:spcPts val="3919"/>
              </a:lnSpc>
            </a:pPr>
            <a:r>
              <a:rPr lang="en-US" sz="2799" b="1">
                <a:solidFill>
                  <a:srgbClr val="0F4662"/>
                </a:solidFill>
                <a:latin typeface="Quicksand Bold"/>
                <a:ea typeface="Quicksand Bold"/>
                <a:cs typeface="Quicksand Bold"/>
                <a:sym typeface="Quicksand Bold"/>
              </a:rPr>
              <a:t>Papildu pakalpojumi specializētajai audžuģimenei</a:t>
            </a:r>
          </a:p>
          <a:p>
            <a:pPr marL="0" lvl="0" indent="0" algn="l">
              <a:lnSpc>
                <a:spcPts val="3919"/>
              </a:lnSpc>
              <a:spcBef>
                <a:spcPct val="0"/>
              </a:spcBef>
            </a:pPr>
            <a:endParaRPr lang="en-US" sz="2799" b="1">
              <a:solidFill>
                <a:srgbClr val="0F4662"/>
              </a:solidFill>
              <a:latin typeface="Quicksand Bold"/>
              <a:ea typeface="Quicksand Bold"/>
              <a:cs typeface="Quicksand Bold"/>
              <a:sym typeface="Quicksand Bold"/>
            </a:endParaRPr>
          </a:p>
        </p:txBody>
      </p:sp>
      <p:sp>
        <p:nvSpPr>
          <p:cNvPr id="14" name="TextBox 14"/>
          <p:cNvSpPr txBox="1"/>
          <p:nvPr/>
        </p:nvSpPr>
        <p:spPr>
          <a:xfrm>
            <a:off x="186206" y="8041733"/>
            <a:ext cx="6186407" cy="415290"/>
          </a:xfrm>
          <a:prstGeom prst="rect">
            <a:avLst/>
          </a:prstGeom>
        </p:spPr>
        <p:txBody>
          <a:bodyPr lIns="0" tIns="0" rIns="0" bIns="0" rtlCol="0" anchor="t">
            <a:spAutoFit/>
          </a:bodyPr>
          <a:lstStyle/>
          <a:p>
            <a:pPr marL="0" lvl="0" indent="0" algn="r">
              <a:lnSpc>
                <a:spcPts val="3359"/>
              </a:lnSpc>
              <a:spcBef>
                <a:spcPct val="0"/>
              </a:spcBef>
            </a:pPr>
            <a:r>
              <a:rPr lang="en-US" sz="2400">
                <a:solidFill>
                  <a:srgbClr val="0F4662"/>
                </a:solidFill>
                <a:latin typeface="Quicksand"/>
                <a:ea typeface="Quicksand"/>
                <a:cs typeface="Quicksand"/>
                <a:sym typeface="Quicksand"/>
              </a:rPr>
              <a:t>No 860 eiro mēnesī uz  1560 eiro 2026.gadā</a:t>
            </a:r>
          </a:p>
        </p:txBody>
      </p:sp>
      <p:sp>
        <p:nvSpPr>
          <p:cNvPr id="15" name="TextBox 15"/>
          <p:cNvSpPr txBox="1"/>
          <p:nvPr/>
        </p:nvSpPr>
        <p:spPr>
          <a:xfrm>
            <a:off x="563426" y="7070368"/>
            <a:ext cx="5809188" cy="1481455"/>
          </a:xfrm>
          <a:prstGeom prst="rect">
            <a:avLst/>
          </a:prstGeom>
        </p:spPr>
        <p:txBody>
          <a:bodyPr lIns="0" tIns="0" rIns="0" bIns="0" rtlCol="0" anchor="t">
            <a:spAutoFit/>
          </a:bodyPr>
          <a:lstStyle/>
          <a:p>
            <a:pPr algn="r">
              <a:lnSpc>
                <a:spcPts val="3919"/>
              </a:lnSpc>
            </a:pPr>
            <a:r>
              <a:rPr lang="en-US" sz="2799" b="1">
                <a:solidFill>
                  <a:srgbClr val="0F4662"/>
                </a:solidFill>
                <a:latin typeface="Quicksand Bold"/>
                <a:ea typeface="Quicksand Bold"/>
                <a:cs typeface="Quicksand Bold"/>
                <a:sym typeface="Quicksand Bold"/>
              </a:rPr>
              <a:t>Specializēto audžuģimeņu atalgojuma palielināšana</a:t>
            </a:r>
          </a:p>
          <a:p>
            <a:pPr marL="0" lvl="0" indent="0" algn="r">
              <a:lnSpc>
                <a:spcPts val="3919"/>
              </a:lnSpc>
              <a:spcBef>
                <a:spcPct val="0"/>
              </a:spcBef>
            </a:pPr>
            <a:endParaRPr lang="en-US" sz="2799" b="1">
              <a:solidFill>
                <a:srgbClr val="0F4662"/>
              </a:solidFill>
              <a:latin typeface="Quicksand Bold"/>
              <a:ea typeface="Quicksand Bold"/>
              <a:cs typeface="Quicksand Bold"/>
              <a:sym typeface="Quicksand Bold"/>
            </a:endParaRPr>
          </a:p>
        </p:txBody>
      </p:sp>
      <p:sp>
        <p:nvSpPr>
          <p:cNvPr id="16" name="TextBox 16"/>
          <p:cNvSpPr txBox="1"/>
          <p:nvPr/>
        </p:nvSpPr>
        <p:spPr>
          <a:xfrm>
            <a:off x="13974728" y="598274"/>
            <a:ext cx="3487184" cy="3145576"/>
          </a:xfrm>
          <a:prstGeom prst="rect">
            <a:avLst/>
          </a:prstGeom>
        </p:spPr>
        <p:txBody>
          <a:bodyPr lIns="0" tIns="0" rIns="0" bIns="0" rtlCol="0" anchor="t">
            <a:spAutoFit/>
          </a:bodyPr>
          <a:lstStyle/>
          <a:p>
            <a:pPr algn="l">
              <a:lnSpc>
                <a:spcPts val="5037"/>
              </a:lnSpc>
              <a:spcBef>
                <a:spcPct val="0"/>
              </a:spcBef>
            </a:pPr>
            <a:r>
              <a:rPr lang="en-US" sz="2963">
                <a:solidFill>
                  <a:srgbClr val="0F4662"/>
                </a:solidFill>
                <a:latin typeface="Quicksand"/>
                <a:ea typeface="Quicksand"/>
                <a:cs typeface="Quicksand"/>
                <a:sym typeface="Quicksand"/>
              </a:rPr>
              <a:t>7,3 milj. eiro 2026</a:t>
            </a:r>
          </a:p>
          <a:p>
            <a:pPr algn="l">
              <a:lnSpc>
                <a:spcPts val="5037"/>
              </a:lnSpc>
              <a:spcBef>
                <a:spcPct val="0"/>
              </a:spcBef>
            </a:pPr>
            <a:r>
              <a:rPr lang="en-US" sz="2963">
                <a:solidFill>
                  <a:srgbClr val="0F4662"/>
                </a:solidFill>
                <a:latin typeface="Quicksand"/>
                <a:ea typeface="Quicksand"/>
                <a:cs typeface="Quicksand"/>
                <a:sym typeface="Quicksand"/>
              </a:rPr>
              <a:t>9,4 milj. eiro 2027</a:t>
            </a:r>
          </a:p>
          <a:p>
            <a:pPr algn="l">
              <a:lnSpc>
                <a:spcPts val="5037"/>
              </a:lnSpc>
              <a:spcBef>
                <a:spcPct val="0"/>
              </a:spcBef>
            </a:pPr>
            <a:r>
              <a:rPr lang="en-US" sz="2963">
                <a:solidFill>
                  <a:srgbClr val="0F4662"/>
                </a:solidFill>
                <a:latin typeface="Quicksand"/>
                <a:ea typeface="Quicksand"/>
                <a:cs typeface="Quicksand"/>
                <a:sym typeface="Quicksand"/>
              </a:rPr>
              <a:t>9,9 milj. eiro 2028</a:t>
            </a:r>
          </a:p>
          <a:p>
            <a:pPr algn="l">
              <a:lnSpc>
                <a:spcPts val="5037"/>
              </a:lnSpc>
              <a:spcBef>
                <a:spcPct val="0"/>
              </a:spcBef>
            </a:pPr>
            <a:r>
              <a:rPr lang="en-US" sz="2963">
                <a:solidFill>
                  <a:srgbClr val="0F4662"/>
                </a:solidFill>
                <a:latin typeface="Quicksand"/>
                <a:ea typeface="Quicksand"/>
                <a:cs typeface="Quicksand"/>
                <a:sym typeface="Quicksand"/>
              </a:rPr>
              <a:t>10,2 milj. eiro 2029</a:t>
            </a:r>
          </a:p>
          <a:p>
            <a:pPr algn="l">
              <a:lnSpc>
                <a:spcPts val="5037"/>
              </a:lnSpc>
              <a:spcBef>
                <a:spcPct val="0"/>
              </a:spcBef>
            </a:pPr>
            <a:endParaRPr lang="en-US" sz="2963">
              <a:solidFill>
                <a:srgbClr val="0F4662"/>
              </a:solidFill>
              <a:latin typeface="Quicksand"/>
              <a:ea typeface="Quicksand"/>
              <a:cs typeface="Quicksand"/>
              <a:sym typeface="Quicksand"/>
            </a:endParaRPr>
          </a:p>
        </p:txBody>
      </p:sp>
      <p:sp>
        <p:nvSpPr>
          <p:cNvPr id="17" name="TextBox 17"/>
          <p:cNvSpPr txBox="1"/>
          <p:nvPr/>
        </p:nvSpPr>
        <p:spPr>
          <a:xfrm>
            <a:off x="11920596" y="7570455"/>
            <a:ext cx="5778489" cy="1976755"/>
          </a:xfrm>
          <a:prstGeom prst="rect">
            <a:avLst/>
          </a:prstGeom>
        </p:spPr>
        <p:txBody>
          <a:bodyPr lIns="0" tIns="0" rIns="0" bIns="0" rtlCol="0" anchor="t">
            <a:spAutoFit/>
          </a:bodyPr>
          <a:lstStyle/>
          <a:p>
            <a:pPr algn="l">
              <a:lnSpc>
                <a:spcPts val="3919"/>
              </a:lnSpc>
            </a:pPr>
            <a:r>
              <a:rPr lang="en-US" sz="2799" b="1">
                <a:solidFill>
                  <a:srgbClr val="0F4662"/>
                </a:solidFill>
                <a:latin typeface="Quicksand Bold"/>
                <a:ea typeface="Quicksand Bold"/>
                <a:cs typeface="Quicksand Bold"/>
                <a:sym typeface="Quicksand Bold"/>
              </a:rPr>
              <a:t>Kompensācija pašvaldībām pabalsta bērna uzturam audžuģimenē </a:t>
            </a:r>
          </a:p>
          <a:p>
            <a:pPr marL="0" lvl="0" indent="0" algn="l">
              <a:lnSpc>
                <a:spcPts val="3919"/>
              </a:lnSpc>
              <a:spcBef>
                <a:spcPct val="0"/>
              </a:spcBef>
            </a:pPr>
            <a:endParaRPr lang="en-US" sz="2799" b="1">
              <a:solidFill>
                <a:srgbClr val="0F4662"/>
              </a:solidFill>
              <a:latin typeface="Quicksand Bold"/>
              <a:ea typeface="Quicksand Bold"/>
              <a:cs typeface="Quicksand Bold"/>
              <a:sym typeface="Quicksand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BE5EA"/>
        </a:solidFill>
        <a:effectLst/>
      </p:bgPr>
    </p:bg>
    <p:spTree>
      <p:nvGrpSpPr>
        <p:cNvPr id="1" name=""/>
        <p:cNvGrpSpPr/>
        <p:nvPr/>
      </p:nvGrpSpPr>
      <p:grpSpPr>
        <a:xfrm>
          <a:off x="0" y="0"/>
          <a:ext cx="0" cy="0"/>
          <a:chOff x="0" y="0"/>
          <a:chExt cx="0" cy="0"/>
        </a:xfrm>
      </p:grpSpPr>
      <p:sp>
        <p:nvSpPr>
          <p:cNvPr id="2" name="Freeform 2"/>
          <p:cNvSpPr/>
          <p:nvPr/>
        </p:nvSpPr>
        <p:spPr>
          <a:xfrm>
            <a:off x="6462429" y="2995706"/>
            <a:ext cx="5405423" cy="5405423"/>
          </a:xfrm>
          <a:custGeom>
            <a:avLst/>
            <a:gdLst/>
            <a:ahLst/>
            <a:cxnLst/>
            <a:rect l="l" t="t" r="r" b="b"/>
            <a:pathLst>
              <a:path w="5405423" h="5405423">
                <a:moveTo>
                  <a:pt x="0" y="0"/>
                </a:moveTo>
                <a:lnTo>
                  <a:pt x="5405423" y="0"/>
                </a:lnTo>
                <a:lnTo>
                  <a:pt x="5405423" y="5405424"/>
                </a:lnTo>
                <a:lnTo>
                  <a:pt x="0" y="5405424"/>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grpSp>
        <p:nvGrpSpPr>
          <p:cNvPr id="3" name="Group 3"/>
          <p:cNvGrpSpPr/>
          <p:nvPr/>
        </p:nvGrpSpPr>
        <p:grpSpPr>
          <a:xfrm>
            <a:off x="7187748" y="3721025"/>
            <a:ext cx="3954786" cy="3954786"/>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BEBEB"/>
            </a:solidFill>
          </p:spPr>
        </p:sp>
        <p:sp>
          <p:nvSpPr>
            <p:cNvPr id="5" name="TextBox 5"/>
            <p:cNvSpPr txBox="1"/>
            <p:nvPr/>
          </p:nvSpPr>
          <p:spPr>
            <a:xfrm>
              <a:off x="76200" y="28575"/>
              <a:ext cx="660400" cy="708025"/>
            </a:xfrm>
            <a:prstGeom prst="rect">
              <a:avLst/>
            </a:prstGeom>
          </p:spPr>
          <p:txBody>
            <a:bodyPr lIns="50800" tIns="50800" rIns="50800" bIns="50800" rtlCol="0" anchor="ctr"/>
            <a:lstStyle/>
            <a:p>
              <a:pPr marL="0" lvl="0" indent="0" algn="ctr">
                <a:lnSpc>
                  <a:spcPts val="3500"/>
                </a:lnSpc>
                <a:spcBef>
                  <a:spcPct val="0"/>
                </a:spcBef>
              </a:pPr>
              <a:r>
                <a:rPr lang="en-US" sz="2500" b="1">
                  <a:solidFill>
                    <a:srgbClr val="0F4662"/>
                  </a:solidFill>
                  <a:latin typeface="Quicksand Bold"/>
                  <a:ea typeface="Quicksand Bold"/>
                  <a:cs typeface="Quicksand Bold"/>
                  <a:sym typeface="Quicksand Bold"/>
                </a:rPr>
                <a:t>D</a:t>
              </a:r>
              <a:r>
                <a:rPr lang="en-US" sz="2500" b="1" u="none" strike="noStrike">
                  <a:solidFill>
                    <a:srgbClr val="0F4662"/>
                  </a:solidFill>
                  <a:latin typeface="Quicksand Bold"/>
                  <a:ea typeface="Quicksand Bold"/>
                  <a:cs typeface="Quicksand Bold"/>
                  <a:sym typeface="Quicksand Bold"/>
                </a:rPr>
                <a:t>zīves kvalitāte</a:t>
              </a:r>
            </a:p>
          </p:txBody>
        </p:sp>
      </p:grpSp>
      <p:grpSp>
        <p:nvGrpSpPr>
          <p:cNvPr id="6" name="Group 6"/>
          <p:cNvGrpSpPr/>
          <p:nvPr/>
        </p:nvGrpSpPr>
        <p:grpSpPr>
          <a:xfrm>
            <a:off x="11504671" y="4604081"/>
            <a:ext cx="448604" cy="44860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66675" cap="sq">
              <a:solidFill>
                <a:srgbClr val="F8D389"/>
              </a:solidFill>
              <a:prstDash val="solid"/>
              <a:miter/>
            </a:ln>
          </p:spPr>
        </p:sp>
        <p:sp>
          <p:nvSpPr>
            <p:cNvPr id="8" name="TextBox 8"/>
            <p:cNvSpPr txBox="1"/>
            <p:nvPr/>
          </p:nvSpPr>
          <p:spPr>
            <a:xfrm>
              <a:off x="76200" y="38100"/>
              <a:ext cx="660400" cy="698500"/>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9" name="Group 9"/>
          <p:cNvGrpSpPr/>
          <p:nvPr/>
        </p:nvGrpSpPr>
        <p:grpSpPr>
          <a:xfrm>
            <a:off x="10251911" y="3113595"/>
            <a:ext cx="448604" cy="44860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66675" cap="sq">
              <a:solidFill>
                <a:srgbClr val="91DFB1"/>
              </a:solidFill>
              <a:prstDash val="solid"/>
              <a:miter/>
            </a:ln>
          </p:spPr>
        </p:sp>
        <p:sp>
          <p:nvSpPr>
            <p:cNvPr id="11" name="TextBox 11"/>
            <p:cNvSpPr txBox="1"/>
            <p:nvPr/>
          </p:nvSpPr>
          <p:spPr>
            <a:xfrm>
              <a:off x="76200" y="38100"/>
              <a:ext cx="660400" cy="698500"/>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12" name="Group 12"/>
          <p:cNvGrpSpPr/>
          <p:nvPr/>
        </p:nvGrpSpPr>
        <p:grpSpPr>
          <a:xfrm>
            <a:off x="10247737" y="7838427"/>
            <a:ext cx="448604" cy="44860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66675" cap="sq">
              <a:solidFill>
                <a:srgbClr val="FF8379"/>
              </a:solidFill>
              <a:prstDash val="solid"/>
              <a:miter/>
            </a:ln>
          </p:spPr>
        </p:sp>
        <p:sp>
          <p:nvSpPr>
            <p:cNvPr id="14" name="TextBox 14"/>
            <p:cNvSpPr txBox="1"/>
            <p:nvPr/>
          </p:nvSpPr>
          <p:spPr>
            <a:xfrm>
              <a:off x="76200" y="38100"/>
              <a:ext cx="660400" cy="698500"/>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15" name="Group 15"/>
          <p:cNvGrpSpPr/>
          <p:nvPr/>
        </p:nvGrpSpPr>
        <p:grpSpPr>
          <a:xfrm>
            <a:off x="6377774" y="4622112"/>
            <a:ext cx="448604" cy="44860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66675" cap="sq">
              <a:solidFill>
                <a:srgbClr val="63B1DB"/>
              </a:solidFill>
              <a:prstDash val="solid"/>
              <a:miter/>
            </a:ln>
          </p:spPr>
        </p:sp>
        <p:sp>
          <p:nvSpPr>
            <p:cNvPr id="17" name="TextBox 17"/>
            <p:cNvSpPr txBox="1"/>
            <p:nvPr/>
          </p:nvSpPr>
          <p:spPr>
            <a:xfrm>
              <a:off x="76200" y="38100"/>
              <a:ext cx="660400" cy="698500"/>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18" name="Group 18"/>
          <p:cNvGrpSpPr/>
          <p:nvPr/>
        </p:nvGrpSpPr>
        <p:grpSpPr>
          <a:xfrm>
            <a:off x="6377774" y="6421081"/>
            <a:ext cx="448604" cy="44860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66675" cap="sq">
              <a:solidFill>
                <a:srgbClr val="8ED7E8"/>
              </a:solidFill>
              <a:prstDash val="solid"/>
              <a:miter/>
            </a:ln>
          </p:spPr>
        </p:sp>
        <p:sp>
          <p:nvSpPr>
            <p:cNvPr id="20" name="TextBox 20"/>
            <p:cNvSpPr txBox="1"/>
            <p:nvPr/>
          </p:nvSpPr>
          <p:spPr>
            <a:xfrm>
              <a:off x="76200" y="38100"/>
              <a:ext cx="660400" cy="698500"/>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21" name="Group 21"/>
          <p:cNvGrpSpPr/>
          <p:nvPr/>
        </p:nvGrpSpPr>
        <p:grpSpPr>
          <a:xfrm>
            <a:off x="2098844" y="2277481"/>
            <a:ext cx="5092985" cy="1570395"/>
            <a:chOff x="0" y="0"/>
            <a:chExt cx="1467458" cy="452483"/>
          </a:xfrm>
        </p:grpSpPr>
        <p:sp>
          <p:nvSpPr>
            <p:cNvPr id="22" name="Freeform 22"/>
            <p:cNvSpPr/>
            <p:nvPr/>
          </p:nvSpPr>
          <p:spPr>
            <a:xfrm>
              <a:off x="0" y="0"/>
              <a:ext cx="1467458" cy="452483"/>
            </a:xfrm>
            <a:custGeom>
              <a:avLst/>
              <a:gdLst/>
              <a:ahLst/>
              <a:cxnLst/>
              <a:rect l="l" t="t" r="r" b="b"/>
              <a:pathLst>
                <a:path w="1467458" h="452483">
                  <a:moveTo>
                    <a:pt x="1264258" y="0"/>
                  </a:moveTo>
                  <a:cubicBezTo>
                    <a:pt x="1376482" y="0"/>
                    <a:pt x="1467458" y="101292"/>
                    <a:pt x="1467458" y="226241"/>
                  </a:cubicBezTo>
                  <a:cubicBezTo>
                    <a:pt x="1467458" y="351191"/>
                    <a:pt x="1376482" y="452483"/>
                    <a:pt x="1264258" y="452483"/>
                  </a:cubicBezTo>
                  <a:lnTo>
                    <a:pt x="203200" y="452483"/>
                  </a:lnTo>
                  <a:cubicBezTo>
                    <a:pt x="90976" y="452483"/>
                    <a:pt x="0" y="351191"/>
                    <a:pt x="0" y="226241"/>
                  </a:cubicBezTo>
                  <a:cubicBezTo>
                    <a:pt x="0" y="101292"/>
                    <a:pt x="90976" y="0"/>
                    <a:pt x="203200" y="0"/>
                  </a:cubicBezTo>
                  <a:close/>
                </a:path>
              </a:pathLst>
            </a:custGeom>
            <a:solidFill>
              <a:srgbClr val="FFFFFF"/>
            </a:solidFill>
            <a:ln w="66675" cap="sq">
              <a:solidFill>
                <a:srgbClr val="9397D8"/>
              </a:solidFill>
              <a:prstDash val="solid"/>
              <a:miter/>
            </a:ln>
          </p:spPr>
        </p:sp>
        <p:sp>
          <p:nvSpPr>
            <p:cNvPr id="23" name="TextBox 23"/>
            <p:cNvSpPr txBox="1"/>
            <p:nvPr/>
          </p:nvSpPr>
          <p:spPr>
            <a:xfrm>
              <a:off x="0" y="-38100"/>
              <a:ext cx="1467458" cy="490583"/>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24" name="Group 24"/>
          <p:cNvGrpSpPr/>
          <p:nvPr/>
        </p:nvGrpSpPr>
        <p:grpSpPr>
          <a:xfrm rot="-10800000">
            <a:off x="6269658" y="2568207"/>
            <a:ext cx="1191843" cy="1027481"/>
            <a:chOff x="0" y="0"/>
            <a:chExt cx="1290485" cy="1112520"/>
          </a:xfrm>
        </p:grpSpPr>
        <p:sp>
          <p:nvSpPr>
            <p:cNvPr id="25" name="Freeform 25"/>
            <p:cNvSpPr/>
            <p:nvPr/>
          </p:nvSpPr>
          <p:spPr>
            <a:xfrm>
              <a:off x="0" y="0"/>
              <a:ext cx="1290485" cy="1113790"/>
            </a:xfrm>
            <a:custGeom>
              <a:avLst/>
              <a:gdLst/>
              <a:ahLst/>
              <a:cxnLst/>
              <a:rect l="l" t="t" r="r" b="b"/>
              <a:pathLst>
                <a:path w="1290485" h="1113790">
                  <a:moveTo>
                    <a:pt x="738035" y="0"/>
                  </a:moveTo>
                  <a:lnTo>
                    <a:pt x="553720" y="0"/>
                  </a:lnTo>
                  <a:cubicBezTo>
                    <a:pt x="247650" y="0"/>
                    <a:pt x="0" y="247650"/>
                    <a:pt x="0" y="553720"/>
                  </a:cubicBezTo>
                  <a:cubicBezTo>
                    <a:pt x="0" y="859790"/>
                    <a:pt x="247650" y="1107440"/>
                    <a:pt x="553720" y="1107440"/>
                  </a:cubicBezTo>
                  <a:lnTo>
                    <a:pt x="738035" y="1113790"/>
                  </a:lnTo>
                  <a:lnTo>
                    <a:pt x="1290485" y="558800"/>
                  </a:lnTo>
                  <a:lnTo>
                    <a:pt x="738035" y="0"/>
                  </a:lnTo>
                  <a:close/>
                </a:path>
              </a:pathLst>
            </a:custGeom>
            <a:solidFill>
              <a:srgbClr val="9397D8"/>
            </a:solidFill>
          </p:spPr>
        </p:sp>
      </p:grpSp>
      <p:grpSp>
        <p:nvGrpSpPr>
          <p:cNvPr id="26" name="Group 26"/>
          <p:cNvGrpSpPr/>
          <p:nvPr/>
        </p:nvGrpSpPr>
        <p:grpSpPr>
          <a:xfrm>
            <a:off x="7618939" y="3129906"/>
            <a:ext cx="448604" cy="448604"/>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8F8"/>
            </a:solidFill>
            <a:ln w="66675" cap="sq">
              <a:solidFill>
                <a:srgbClr val="9397D8"/>
              </a:solidFill>
              <a:prstDash val="solid"/>
              <a:miter/>
            </a:ln>
          </p:spPr>
        </p:sp>
        <p:sp>
          <p:nvSpPr>
            <p:cNvPr id="28" name="TextBox 28"/>
            <p:cNvSpPr txBox="1"/>
            <p:nvPr/>
          </p:nvSpPr>
          <p:spPr>
            <a:xfrm>
              <a:off x="76200" y="38100"/>
              <a:ext cx="660400" cy="698500"/>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29" name="Group 29"/>
          <p:cNvGrpSpPr/>
          <p:nvPr/>
        </p:nvGrpSpPr>
        <p:grpSpPr>
          <a:xfrm>
            <a:off x="7618939" y="7811989"/>
            <a:ext cx="448604" cy="448604"/>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66675" cap="sq">
              <a:solidFill>
                <a:srgbClr val="91E1D5"/>
              </a:solidFill>
              <a:prstDash val="solid"/>
              <a:miter/>
            </a:ln>
          </p:spPr>
        </p:sp>
        <p:sp>
          <p:nvSpPr>
            <p:cNvPr id="31" name="TextBox 31"/>
            <p:cNvSpPr txBox="1"/>
            <p:nvPr/>
          </p:nvSpPr>
          <p:spPr>
            <a:xfrm>
              <a:off x="76200" y="38100"/>
              <a:ext cx="660400" cy="698500"/>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32" name="Group 32"/>
          <p:cNvGrpSpPr/>
          <p:nvPr/>
        </p:nvGrpSpPr>
        <p:grpSpPr>
          <a:xfrm>
            <a:off x="11504671" y="6421081"/>
            <a:ext cx="448604" cy="448604"/>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66675" cap="sq">
              <a:solidFill>
                <a:srgbClr val="F8B27C"/>
              </a:solidFill>
              <a:prstDash val="solid"/>
              <a:miter/>
            </a:ln>
          </p:spPr>
        </p:sp>
        <p:sp>
          <p:nvSpPr>
            <p:cNvPr id="34" name="TextBox 34"/>
            <p:cNvSpPr txBox="1"/>
            <p:nvPr/>
          </p:nvSpPr>
          <p:spPr>
            <a:xfrm>
              <a:off x="76200" y="38100"/>
              <a:ext cx="660400" cy="698500"/>
            </a:xfrm>
            <a:prstGeom prst="rect">
              <a:avLst/>
            </a:prstGeom>
          </p:spPr>
          <p:txBody>
            <a:bodyPr lIns="50800" tIns="50800" rIns="50800" bIns="50800" rtlCol="0" anchor="ctr"/>
            <a:lstStyle/>
            <a:p>
              <a:pPr marL="0" lvl="0" indent="0" algn="ctr">
                <a:lnSpc>
                  <a:spcPts val="2756"/>
                </a:lnSpc>
                <a:spcBef>
                  <a:spcPct val="0"/>
                </a:spcBef>
              </a:pPr>
              <a:endParaRPr/>
            </a:p>
          </p:txBody>
        </p:sp>
      </p:grpSp>
      <p:sp>
        <p:nvSpPr>
          <p:cNvPr id="35" name="Freeform 35"/>
          <p:cNvSpPr/>
          <p:nvPr/>
        </p:nvSpPr>
        <p:spPr>
          <a:xfrm>
            <a:off x="15533873" y="3948008"/>
            <a:ext cx="824748" cy="824748"/>
          </a:xfrm>
          <a:custGeom>
            <a:avLst/>
            <a:gdLst/>
            <a:ahLst/>
            <a:cxnLst/>
            <a:rect l="l" t="t" r="r" b="b"/>
            <a:pathLst>
              <a:path w="824748" h="824748">
                <a:moveTo>
                  <a:pt x="0" y="0"/>
                </a:moveTo>
                <a:lnTo>
                  <a:pt x="824748" y="0"/>
                </a:lnTo>
                <a:lnTo>
                  <a:pt x="824748" y="824748"/>
                </a:lnTo>
                <a:lnTo>
                  <a:pt x="0" y="824748"/>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grpSp>
        <p:nvGrpSpPr>
          <p:cNvPr id="36" name="Group 36"/>
          <p:cNvGrpSpPr/>
          <p:nvPr/>
        </p:nvGrpSpPr>
        <p:grpSpPr>
          <a:xfrm>
            <a:off x="867238" y="4066950"/>
            <a:ext cx="5092985" cy="1570395"/>
            <a:chOff x="0" y="0"/>
            <a:chExt cx="1467458" cy="452483"/>
          </a:xfrm>
        </p:grpSpPr>
        <p:sp>
          <p:nvSpPr>
            <p:cNvPr id="37" name="Freeform 37"/>
            <p:cNvSpPr/>
            <p:nvPr/>
          </p:nvSpPr>
          <p:spPr>
            <a:xfrm>
              <a:off x="0" y="0"/>
              <a:ext cx="1467458" cy="452483"/>
            </a:xfrm>
            <a:custGeom>
              <a:avLst/>
              <a:gdLst/>
              <a:ahLst/>
              <a:cxnLst/>
              <a:rect l="l" t="t" r="r" b="b"/>
              <a:pathLst>
                <a:path w="1467458" h="452483">
                  <a:moveTo>
                    <a:pt x="1264258" y="0"/>
                  </a:moveTo>
                  <a:cubicBezTo>
                    <a:pt x="1376482" y="0"/>
                    <a:pt x="1467458" y="101292"/>
                    <a:pt x="1467458" y="226241"/>
                  </a:cubicBezTo>
                  <a:cubicBezTo>
                    <a:pt x="1467458" y="351191"/>
                    <a:pt x="1376482" y="452483"/>
                    <a:pt x="1264258" y="452483"/>
                  </a:cubicBezTo>
                  <a:lnTo>
                    <a:pt x="203200" y="452483"/>
                  </a:lnTo>
                  <a:cubicBezTo>
                    <a:pt x="90976" y="452483"/>
                    <a:pt x="0" y="351191"/>
                    <a:pt x="0" y="226241"/>
                  </a:cubicBezTo>
                  <a:cubicBezTo>
                    <a:pt x="0" y="101292"/>
                    <a:pt x="90976" y="0"/>
                    <a:pt x="203200" y="0"/>
                  </a:cubicBezTo>
                  <a:close/>
                </a:path>
              </a:pathLst>
            </a:custGeom>
            <a:solidFill>
              <a:srgbClr val="FFFFFF"/>
            </a:solidFill>
            <a:ln w="66675" cap="sq">
              <a:solidFill>
                <a:srgbClr val="63B1DB"/>
              </a:solidFill>
              <a:prstDash val="solid"/>
              <a:miter/>
            </a:ln>
          </p:spPr>
        </p:sp>
        <p:sp>
          <p:nvSpPr>
            <p:cNvPr id="38" name="TextBox 38"/>
            <p:cNvSpPr txBox="1"/>
            <p:nvPr/>
          </p:nvSpPr>
          <p:spPr>
            <a:xfrm>
              <a:off x="0" y="-38100"/>
              <a:ext cx="1467458" cy="490583"/>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39" name="Group 39"/>
          <p:cNvGrpSpPr/>
          <p:nvPr/>
        </p:nvGrpSpPr>
        <p:grpSpPr>
          <a:xfrm rot="-10800000">
            <a:off x="5038052" y="4357677"/>
            <a:ext cx="1191843" cy="1027481"/>
            <a:chOff x="0" y="0"/>
            <a:chExt cx="1290485" cy="1112520"/>
          </a:xfrm>
        </p:grpSpPr>
        <p:sp>
          <p:nvSpPr>
            <p:cNvPr id="40" name="Freeform 40"/>
            <p:cNvSpPr/>
            <p:nvPr/>
          </p:nvSpPr>
          <p:spPr>
            <a:xfrm>
              <a:off x="0" y="0"/>
              <a:ext cx="1290485" cy="1113790"/>
            </a:xfrm>
            <a:custGeom>
              <a:avLst/>
              <a:gdLst/>
              <a:ahLst/>
              <a:cxnLst/>
              <a:rect l="l" t="t" r="r" b="b"/>
              <a:pathLst>
                <a:path w="1290485" h="1113790">
                  <a:moveTo>
                    <a:pt x="738035" y="0"/>
                  </a:moveTo>
                  <a:lnTo>
                    <a:pt x="553720" y="0"/>
                  </a:lnTo>
                  <a:cubicBezTo>
                    <a:pt x="247650" y="0"/>
                    <a:pt x="0" y="247650"/>
                    <a:pt x="0" y="553720"/>
                  </a:cubicBezTo>
                  <a:cubicBezTo>
                    <a:pt x="0" y="859790"/>
                    <a:pt x="247650" y="1107440"/>
                    <a:pt x="553720" y="1107440"/>
                  </a:cubicBezTo>
                  <a:lnTo>
                    <a:pt x="738035" y="1113790"/>
                  </a:lnTo>
                  <a:lnTo>
                    <a:pt x="1290485" y="558800"/>
                  </a:lnTo>
                  <a:lnTo>
                    <a:pt x="738035" y="0"/>
                  </a:lnTo>
                  <a:close/>
                </a:path>
              </a:pathLst>
            </a:custGeom>
            <a:solidFill>
              <a:srgbClr val="63B1DB"/>
            </a:solidFill>
          </p:spPr>
        </p:sp>
      </p:grpSp>
      <p:grpSp>
        <p:nvGrpSpPr>
          <p:cNvPr id="41" name="Group 41"/>
          <p:cNvGrpSpPr/>
          <p:nvPr/>
        </p:nvGrpSpPr>
        <p:grpSpPr>
          <a:xfrm>
            <a:off x="867238" y="5860186"/>
            <a:ext cx="5092985" cy="1570395"/>
            <a:chOff x="0" y="0"/>
            <a:chExt cx="1467458" cy="452483"/>
          </a:xfrm>
        </p:grpSpPr>
        <p:sp>
          <p:nvSpPr>
            <p:cNvPr id="42" name="Freeform 42"/>
            <p:cNvSpPr/>
            <p:nvPr/>
          </p:nvSpPr>
          <p:spPr>
            <a:xfrm>
              <a:off x="0" y="0"/>
              <a:ext cx="1467458" cy="452483"/>
            </a:xfrm>
            <a:custGeom>
              <a:avLst/>
              <a:gdLst/>
              <a:ahLst/>
              <a:cxnLst/>
              <a:rect l="l" t="t" r="r" b="b"/>
              <a:pathLst>
                <a:path w="1467458" h="452483">
                  <a:moveTo>
                    <a:pt x="1264258" y="0"/>
                  </a:moveTo>
                  <a:cubicBezTo>
                    <a:pt x="1376482" y="0"/>
                    <a:pt x="1467458" y="101292"/>
                    <a:pt x="1467458" y="226241"/>
                  </a:cubicBezTo>
                  <a:cubicBezTo>
                    <a:pt x="1467458" y="351191"/>
                    <a:pt x="1376482" y="452483"/>
                    <a:pt x="1264258" y="452483"/>
                  </a:cubicBezTo>
                  <a:lnTo>
                    <a:pt x="203200" y="452483"/>
                  </a:lnTo>
                  <a:cubicBezTo>
                    <a:pt x="90976" y="452483"/>
                    <a:pt x="0" y="351191"/>
                    <a:pt x="0" y="226241"/>
                  </a:cubicBezTo>
                  <a:cubicBezTo>
                    <a:pt x="0" y="101292"/>
                    <a:pt x="90976" y="0"/>
                    <a:pt x="203200" y="0"/>
                  </a:cubicBezTo>
                  <a:close/>
                </a:path>
              </a:pathLst>
            </a:custGeom>
            <a:solidFill>
              <a:srgbClr val="FFFFFF"/>
            </a:solidFill>
            <a:ln w="66675" cap="sq">
              <a:solidFill>
                <a:srgbClr val="8ED7E8"/>
              </a:solidFill>
              <a:prstDash val="solid"/>
              <a:miter/>
            </a:ln>
          </p:spPr>
        </p:sp>
        <p:sp>
          <p:nvSpPr>
            <p:cNvPr id="43" name="TextBox 43"/>
            <p:cNvSpPr txBox="1"/>
            <p:nvPr/>
          </p:nvSpPr>
          <p:spPr>
            <a:xfrm>
              <a:off x="0" y="-38100"/>
              <a:ext cx="1467458" cy="490583"/>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44" name="Group 44"/>
          <p:cNvGrpSpPr/>
          <p:nvPr/>
        </p:nvGrpSpPr>
        <p:grpSpPr>
          <a:xfrm rot="-10800000">
            <a:off x="5038052" y="6150912"/>
            <a:ext cx="1191843" cy="1027481"/>
            <a:chOff x="0" y="0"/>
            <a:chExt cx="1290485" cy="1112520"/>
          </a:xfrm>
        </p:grpSpPr>
        <p:sp>
          <p:nvSpPr>
            <p:cNvPr id="45" name="Freeform 45"/>
            <p:cNvSpPr/>
            <p:nvPr/>
          </p:nvSpPr>
          <p:spPr>
            <a:xfrm>
              <a:off x="0" y="0"/>
              <a:ext cx="1290485" cy="1113790"/>
            </a:xfrm>
            <a:custGeom>
              <a:avLst/>
              <a:gdLst/>
              <a:ahLst/>
              <a:cxnLst/>
              <a:rect l="l" t="t" r="r" b="b"/>
              <a:pathLst>
                <a:path w="1290485" h="1113790">
                  <a:moveTo>
                    <a:pt x="738035" y="0"/>
                  </a:moveTo>
                  <a:lnTo>
                    <a:pt x="553720" y="0"/>
                  </a:lnTo>
                  <a:cubicBezTo>
                    <a:pt x="247650" y="0"/>
                    <a:pt x="0" y="247650"/>
                    <a:pt x="0" y="553720"/>
                  </a:cubicBezTo>
                  <a:cubicBezTo>
                    <a:pt x="0" y="859790"/>
                    <a:pt x="247650" y="1107440"/>
                    <a:pt x="553720" y="1107440"/>
                  </a:cubicBezTo>
                  <a:lnTo>
                    <a:pt x="738035" y="1113790"/>
                  </a:lnTo>
                  <a:lnTo>
                    <a:pt x="1290485" y="558800"/>
                  </a:lnTo>
                  <a:lnTo>
                    <a:pt x="738035" y="0"/>
                  </a:lnTo>
                  <a:close/>
                </a:path>
              </a:pathLst>
            </a:custGeom>
            <a:solidFill>
              <a:srgbClr val="8ED7E8"/>
            </a:solidFill>
          </p:spPr>
        </p:sp>
      </p:grpSp>
      <p:grpSp>
        <p:nvGrpSpPr>
          <p:cNvPr id="46" name="Group 46"/>
          <p:cNvGrpSpPr/>
          <p:nvPr/>
        </p:nvGrpSpPr>
        <p:grpSpPr>
          <a:xfrm>
            <a:off x="2233680" y="7649656"/>
            <a:ext cx="5092985" cy="1570395"/>
            <a:chOff x="0" y="0"/>
            <a:chExt cx="1467458" cy="452483"/>
          </a:xfrm>
        </p:grpSpPr>
        <p:sp>
          <p:nvSpPr>
            <p:cNvPr id="47" name="Freeform 47"/>
            <p:cNvSpPr/>
            <p:nvPr/>
          </p:nvSpPr>
          <p:spPr>
            <a:xfrm>
              <a:off x="0" y="0"/>
              <a:ext cx="1467458" cy="452483"/>
            </a:xfrm>
            <a:custGeom>
              <a:avLst/>
              <a:gdLst/>
              <a:ahLst/>
              <a:cxnLst/>
              <a:rect l="l" t="t" r="r" b="b"/>
              <a:pathLst>
                <a:path w="1467458" h="452483">
                  <a:moveTo>
                    <a:pt x="1264258" y="0"/>
                  </a:moveTo>
                  <a:cubicBezTo>
                    <a:pt x="1376482" y="0"/>
                    <a:pt x="1467458" y="101292"/>
                    <a:pt x="1467458" y="226241"/>
                  </a:cubicBezTo>
                  <a:cubicBezTo>
                    <a:pt x="1467458" y="351191"/>
                    <a:pt x="1376482" y="452483"/>
                    <a:pt x="1264258" y="452483"/>
                  </a:cubicBezTo>
                  <a:lnTo>
                    <a:pt x="203200" y="452483"/>
                  </a:lnTo>
                  <a:cubicBezTo>
                    <a:pt x="90976" y="452483"/>
                    <a:pt x="0" y="351191"/>
                    <a:pt x="0" y="226241"/>
                  </a:cubicBezTo>
                  <a:cubicBezTo>
                    <a:pt x="0" y="101292"/>
                    <a:pt x="90976" y="0"/>
                    <a:pt x="203200" y="0"/>
                  </a:cubicBezTo>
                  <a:close/>
                </a:path>
              </a:pathLst>
            </a:custGeom>
            <a:solidFill>
              <a:srgbClr val="FFFFFF"/>
            </a:solidFill>
            <a:ln w="66675" cap="sq">
              <a:solidFill>
                <a:srgbClr val="91E1D5"/>
              </a:solidFill>
              <a:prstDash val="solid"/>
              <a:miter/>
            </a:ln>
          </p:spPr>
        </p:sp>
        <p:sp>
          <p:nvSpPr>
            <p:cNvPr id="48" name="TextBox 48"/>
            <p:cNvSpPr txBox="1"/>
            <p:nvPr/>
          </p:nvSpPr>
          <p:spPr>
            <a:xfrm>
              <a:off x="0" y="-38100"/>
              <a:ext cx="1467458" cy="490583"/>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49" name="Group 49"/>
          <p:cNvGrpSpPr/>
          <p:nvPr/>
        </p:nvGrpSpPr>
        <p:grpSpPr>
          <a:xfrm rot="-10800000">
            <a:off x="6404494" y="7940382"/>
            <a:ext cx="1191843" cy="1027481"/>
            <a:chOff x="0" y="0"/>
            <a:chExt cx="1290485" cy="1112520"/>
          </a:xfrm>
        </p:grpSpPr>
        <p:sp>
          <p:nvSpPr>
            <p:cNvPr id="50" name="Freeform 50"/>
            <p:cNvSpPr/>
            <p:nvPr/>
          </p:nvSpPr>
          <p:spPr>
            <a:xfrm>
              <a:off x="0" y="0"/>
              <a:ext cx="1290485" cy="1113790"/>
            </a:xfrm>
            <a:custGeom>
              <a:avLst/>
              <a:gdLst/>
              <a:ahLst/>
              <a:cxnLst/>
              <a:rect l="l" t="t" r="r" b="b"/>
              <a:pathLst>
                <a:path w="1290485" h="1113790">
                  <a:moveTo>
                    <a:pt x="738035" y="0"/>
                  </a:moveTo>
                  <a:lnTo>
                    <a:pt x="553720" y="0"/>
                  </a:lnTo>
                  <a:cubicBezTo>
                    <a:pt x="247650" y="0"/>
                    <a:pt x="0" y="247650"/>
                    <a:pt x="0" y="553720"/>
                  </a:cubicBezTo>
                  <a:cubicBezTo>
                    <a:pt x="0" y="859790"/>
                    <a:pt x="247650" y="1107440"/>
                    <a:pt x="553720" y="1107440"/>
                  </a:cubicBezTo>
                  <a:lnTo>
                    <a:pt x="738035" y="1113790"/>
                  </a:lnTo>
                  <a:lnTo>
                    <a:pt x="1290485" y="558800"/>
                  </a:lnTo>
                  <a:lnTo>
                    <a:pt x="738035" y="0"/>
                  </a:lnTo>
                  <a:close/>
                </a:path>
              </a:pathLst>
            </a:custGeom>
            <a:solidFill>
              <a:srgbClr val="91E1D5"/>
            </a:solidFill>
          </p:spPr>
        </p:sp>
      </p:grpSp>
      <p:grpSp>
        <p:nvGrpSpPr>
          <p:cNvPr id="51" name="Group 51"/>
          <p:cNvGrpSpPr/>
          <p:nvPr/>
        </p:nvGrpSpPr>
        <p:grpSpPr>
          <a:xfrm>
            <a:off x="11157889" y="2277481"/>
            <a:ext cx="5092985" cy="1570395"/>
            <a:chOff x="0" y="0"/>
            <a:chExt cx="1467458" cy="452483"/>
          </a:xfrm>
        </p:grpSpPr>
        <p:sp>
          <p:nvSpPr>
            <p:cNvPr id="52" name="Freeform 52"/>
            <p:cNvSpPr/>
            <p:nvPr/>
          </p:nvSpPr>
          <p:spPr>
            <a:xfrm>
              <a:off x="0" y="0"/>
              <a:ext cx="1467458" cy="452483"/>
            </a:xfrm>
            <a:custGeom>
              <a:avLst/>
              <a:gdLst/>
              <a:ahLst/>
              <a:cxnLst/>
              <a:rect l="l" t="t" r="r" b="b"/>
              <a:pathLst>
                <a:path w="1467458" h="452483">
                  <a:moveTo>
                    <a:pt x="1264258" y="0"/>
                  </a:moveTo>
                  <a:cubicBezTo>
                    <a:pt x="1376482" y="0"/>
                    <a:pt x="1467458" y="101292"/>
                    <a:pt x="1467458" y="226241"/>
                  </a:cubicBezTo>
                  <a:cubicBezTo>
                    <a:pt x="1467458" y="351191"/>
                    <a:pt x="1376482" y="452483"/>
                    <a:pt x="1264258" y="452483"/>
                  </a:cubicBezTo>
                  <a:lnTo>
                    <a:pt x="203200" y="452483"/>
                  </a:lnTo>
                  <a:cubicBezTo>
                    <a:pt x="90976" y="452483"/>
                    <a:pt x="0" y="351191"/>
                    <a:pt x="0" y="226241"/>
                  </a:cubicBezTo>
                  <a:cubicBezTo>
                    <a:pt x="0" y="101292"/>
                    <a:pt x="90976" y="0"/>
                    <a:pt x="203200" y="0"/>
                  </a:cubicBezTo>
                  <a:close/>
                </a:path>
              </a:pathLst>
            </a:custGeom>
            <a:solidFill>
              <a:srgbClr val="FFFFFF"/>
            </a:solidFill>
            <a:ln w="66675" cap="sq">
              <a:solidFill>
                <a:srgbClr val="91DFB1"/>
              </a:solidFill>
              <a:prstDash val="solid"/>
              <a:miter/>
            </a:ln>
          </p:spPr>
        </p:sp>
        <p:sp>
          <p:nvSpPr>
            <p:cNvPr id="53" name="TextBox 53"/>
            <p:cNvSpPr txBox="1"/>
            <p:nvPr/>
          </p:nvSpPr>
          <p:spPr>
            <a:xfrm>
              <a:off x="0" y="-38100"/>
              <a:ext cx="1467458" cy="490583"/>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54" name="Group 54"/>
          <p:cNvGrpSpPr/>
          <p:nvPr/>
        </p:nvGrpSpPr>
        <p:grpSpPr>
          <a:xfrm>
            <a:off x="10862440" y="2568207"/>
            <a:ext cx="1191843" cy="1027481"/>
            <a:chOff x="0" y="0"/>
            <a:chExt cx="1290485" cy="1112520"/>
          </a:xfrm>
        </p:grpSpPr>
        <p:sp>
          <p:nvSpPr>
            <p:cNvPr id="55" name="Freeform 55"/>
            <p:cNvSpPr/>
            <p:nvPr/>
          </p:nvSpPr>
          <p:spPr>
            <a:xfrm>
              <a:off x="0" y="0"/>
              <a:ext cx="1290485" cy="1113790"/>
            </a:xfrm>
            <a:custGeom>
              <a:avLst/>
              <a:gdLst/>
              <a:ahLst/>
              <a:cxnLst/>
              <a:rect l="l" t="t" r="r" b="b"/>
              <a:pathLst>
                <a:path w="1290485" h="1113790">
                  <a:moveTo>
                    <a:pt x="738035" y="0"/>
                  </a:moveTo>
                  <a:lnTo>
                    <a:pt x="553720" y="0"/>
                  </a:lnTo>
                  <a:cubicBezTo>
                    <a:pt x="247650" y="0"/>
                    <a:pt x="0" y="247650"/>
                    <a:pt x="0" y="553720"/>
                  </a:cubicBezTo>
                  <a:cubicBezTo>
                    <a:pt x="0" y="859790"/>
                    <a:pt x="247650" y="1107440"/>
                    <a:pt x="553720" y="1107440"/>
                  </a:cubicBezTo>
                  <a:lnTo>
                    <a:pt x="738035" y="1113790"/>
                  </a:lnTo>
                  <a:lnTo>
                    <a:pt x="1290485" y="558800"/>
                  </a:lnTo>
                  <a:lnTo>
                    <a:pt x="738035" y="0"/>
                  </a:lnTo>
                  <a:close/>
                </a:path>
              </a:pathLst>
            </a:custGeom>
            <a:solidFill>
              <a:srgbClr val="91DFB1"/>
            </a:solidFill>
          </p:spPr>
        </p:sp>
      </p:grpSp>
      <p:grpSp>
        <p:nvGrpSpPr>
          <p:cNvPr id="56" name="Group 56"/>
          <p:cNvGrpSpPr/>
          <p:nvPr/>
        </p:nvGrpSpPr>
        <p:grpSpPr>
          <a:xfrm>
            <a:off x="12392487" y="4086220"/>
            <a:ext cx="5092985" cy="1570395"/>
            <a:chOff x="0" y="0"/>
            <a:chExt cx="1467458" cy="452483"/>
          </a:xfrm>
        </p:grpSpPr>
        <p:sp>
          <p:nvSpPr>
            <p:cNvPr id="57" name="Freeform 57"/>
            <p:cNvSpPr/>
            <p:nvPr/>
          </p:nvSpPr>
          <p:spPr>
            <a:xfrm>
              <a:off x="0" y="0"/>
              <a:ext cx="1467458" cy="452483"/>
            </a:xfrm>
            <a:custGeom>
              <a:avLst/>
              <a:gdLst/>
              <a:ahLst/>
              <a:cxnLst/>
              <a:rect l="l" t="t" r="r" b="b"/>
              <a:pathLst>
                <a:path w="1467458" h="452483">
                  <a:moveTo>
                    <a:pt x="1264258" y="0"/>
                  </a:moveTo>
                  <a:cubicBezTo>
                    <a:pt x="1376482" y="0"/>
                    <a:pt x="1467458" y="101292"/>
                    <a:pt x="1467458" y="226241"/>
                  </a:cubicBezTo>
                  <a:cubicBezTo>
                    <a:pt x="1467458" y="351191"/>
                    <a:pt x="1376482" y="452483"/>
                    <a:pt x="1264258" y="452483"/>
                  </a:cubicBezTo>
                  <a:lnTo>
                    <a:pt x="203200" y="452483"/>
                  </a:lnTo>
                  <a:cubicBezTo>
                    <a:pt x="90976" y="452483"/>
                    <a:pt x="0" y="351191"/>
                    <a:pt x="0" y="226241"/>
                  </a:cubicBezTo>
                  <a:cubicBezTo>
                    <a:pt x="0" y="101292"/>
                    <a:pt x="90976" y="0"/>
                    <a:pt x="203200" y="0"/>
                  </a:cubicBezTo>
                  <a:close/>
                </a:path>
              </a:pathLst>
            </a:custGeom>
            <a:solidFill>
              <a:srgbClr val="FFFFFF"/>
            </a:solidFill>
            <a:ln w="66675" cap="sq">
              <a:solidFill>
                <a:srgbClr val="F8D389"/>
              </a:solidFill>
              <a:prstDash val="solid"/>
              <a:miter/>
            </a:ln>
          </p:spPr>
        </p:sp>
        <p:sp>
          <p:nvSpPr>
            <p:cNvPr id="58" name="TextBox 58"/>
            <p:cNvSpPr txBox="1"/>
            <p:nvPr/>
          </p:nvSpPr>
          <p:spPr>
            <a:xfrm>
              <a:off x="0" y="-47625"/>
              <a:ext cx="1467458" cy="500108"/>
            </a:xfrm>
            <a:prstGeom prst="rect">
              <a:avLst/>
            </a:prstGeom>
          </p:spPr>
          <p:txBody>
            <a:bodyPr lIns="50800" tIns="50800" rIns="50800" bIns="50800" rtlCol="0" anchor="ctr"/>
            <a:lstStyle/>
            <a:p>
              <a:pPr marL="0" lvl="0" indent="0" algn="ctr">
                <a:lnSpc>
                  <a:spcPts val="3500"/>
                </a:lnSpc>
                <a:spcBef>
                  <a:spcPct val="0"/>
                </a:spcBef>
              </a:pPr>
              <a:endParaRPr/>
            </a:p>
          </p:txBody>
        </p:sp>
      </p:grpSp>
      <p:grpSp>
        <p:nvGrpSpPr>
          <p:cNvPr id="59" name="Group 59"/>
          <p:cNvGrpSpPr/>
          <p:nvPr/>
        </p:nvGrpSpPr>
        <p:grpSpPr>
          <a:xfrm>
            <a:off x="12097039" y="4376946"/>
            <a:ext cx="1191843" cy="1027481"/>
            <a:chOff x="0" y="0"/>
            <a:chExt cx="1290485" cy="1112520"/>
          </a:xfrm>
        </p:grpSpPr>
        <p:sp>
          <p:nvSpPr>
            <p:cNvPr id="60" name="Freeform 60"/>
            <p:cNvSpPr/>
            <p:nvPr/>
          </p:nvSpPr>
          <p:spPr>
            <a:xfrm>
              <a:off x="0" y="0"/>
              <a:ext cx="1290485" cy="1113790"/>
            </a:xfrm>
            <a:custGeom>
              <a:avLst/>
              <a:gdLst/>
              <a:ahLst/>
              <a:cxnLst/>
              <a:rect l="l" t="t" r="r" b="b"/>
              <a:pathLst>
                <a:path w="1290485" h="1113790">
                  <a:moveTo>
                    <a:pt x="738035" y="0"/>
                  </a:moveTo>
                  <a:lnTo>
                    <a:pt x="553720" y="0"/>
                  </a:lnTo>
                  <a:cubicBezTo>
                    <a:pt x="247650" y="0"/>
                    <a:pt x="0" y="247650"/>
                    <a:pt x="0" y="553720"/>
                  </a:cubicBezTo>
                  <a:cubicBezTo>
                    <a:pt x="0" y="859790"/>
                    <a:pt x="247650" y="1107440"/>
                    <a:pt x="553720" y="1107440"/>
                  </a:cubicBezTo>
                  <a:lnTo>
                    <a:pt x="738035" y="1113790"/>
                  </a:lnTo>
                  <a:lnTo>
                    <a:pt x="1290485" y="558800"/>
                  </a:lnTo>
                  <a:lnTo>
                    <a:pt x="738035" y="0"/>
                  </a:lnTo>
                  <a:close/>
                </a:path>
              </a:pathLst>
            </a:custGeom>
            <a:solidFill>
              <a:srgbClr val="F8D389"/>
            </a:solidFill>
          </p:spPr>
        </p:sp>
      </p:grpSp>
      <p:grpSp>
        <p:nvGrpSpPr>
          <p:cNvPr id="61" name="Group 61"/>
          <p:cNvGrpSpPr/>
          <p:nvPr/>
        </p:nvGrpSpPr>
        <p:grpSpPr>
          <a:xfrm>
            <a:off x="12401123" y="5894739"/>
            <a:ext cx="5092985" cy="1570395"/>
            <a:chOff x="0" y="0"/>
            <a:chExt cx="1467458" cy="452483"/>
          </a:xfrm>
        </p:grpSpPr>
        <p:sp>
          <p:nvSpPr>
            <p:cNvPr id="62" name="Freeform 62"/>
            <p:cNvSpPr/>
            <p:nvPr/>
          </p:nvSpPr>
          <p:spPr>
            <a:xfrm>
              <a:off x="0" y="0"/>
              <a:ext cx="1467458" cy="452483"/>
            </a:xfrm>
            <a:custGeom>
              <a:avLst/>
              <a:gdLst/>
              <a:ahLst/>
              <a:cxnLst/>
              <a:rect l="l" t="t" r="r" b="b"/>
              <a:pathLst>
                <a:path w="1467458" h="452483">
                  <a:moveTo>
                    <a:pt x="1264258" y="0"/>
                  </a:moveTo>
                  <a:cubicBezTo>
                    <a:pt x="1376482" y="0"/>
                    <a:pt x="1467458" y="101292"/>
                    <a:pt x="1467458" y="226241"/>
                  </a:cubicBezTo>
                  <a:cubicBezTo>
                    <a:pt x="1467458" y="351191"/>
                    <a:pt x="1376482" y="452483"/>
                    <a:pt x="1264258" y="452483"/>
                  </a:cubicBezTo>
                  <a:lnTo>
                    <a:pt x="203200" y="452483"/>
                  </a:lnTo>
                  <a:cubicBezTo>
                    <a:pt x="90976" y="452483"/>
                    <a:pt x="0" y="351191"/>
                    <a:pt x="0" y="226241"/>
                  </a:cubicBezTo>
                  <a:cubicBezTo>
                    <a:pt x="0" y="101292"/>
                    <a:pt x="90976" y="0"/>
                    <a:pt x="203200" y="0"/>
                  </a:cubicBezTo>
                  <a:close/>
                </a:path>
              </a:pathLst>
            </a:custGeom>
            <a:solidFill>
              <a:srgbClr val="FFFFFF"/>
            </a:solidFill>
            <a:ln w="66675" cap="sq">
              <a:solidFill>
                <a:srgbClr val="F8B27C"/>
              </a:solidFill>
              <a:prstDash val="solid"/>
              <a:miter/>
            </a:ln>
          </p:spPr>
        </p:sp>
        <p:sp>
          <p:nvSpPr>
            <p:cNvPr id="63" name="TextBox 63"/>
            <p:cNvSpPr txBox="1"/>
            <p:nvPr/>
          </p:nvSpPr>
          <p:spPr>
            <a:xfrm>
              <a:off x="0" y="-38100"/>
              <a:ext cx="1467458" cy="490583"/>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64" name="Group 64"/>
          <p:cNvGrpSpPr/>
          <p:nvPr/>
        </p:nvGrpSpPr>
        <p:grpSpPr>
          <a:xfrm>
            <a:off x="11201340" y="7675811"/>
            <a:ext cx="5092985" cy="1570395"/>
            <a:chOff x="0" y="0"/>
            <a:chExt cx="1467458" cy="452483"/>
          </a:xfrm>
        </p:grpSpPr>
        <p:sp>
          <p:nvSpPr>
            <p:cNvPr id="65" name="Freeform 65"/>
            <p:cNvSpPr/>
            <p:nvPr/>
          </p:nvSpPr>
          <p:spPr>
            <a:xfrm>
              <a:off x="0" y="0"/>
              <a:ext cx="1467458" cy="452483"/>
            </a:xfrm>
            <a:custGeom>
              <a:avLst/>
              <a:gdLst/>
              <a:ahLst/>
              <a:cxnLst/>
              <a:rect l="l" t="t" r="r" b="b"/>
              <a:pathLst>
                <a:path w="1467458" h="452483">
                  <a:moveTo>
                    <a:pt x="1264258" y="0"/>
                  </a:moveTo>
                  <a:cubicBezTo>
                    <a:pt x="1376482" y="0"/>
                    <a:pt x="1467458" y="101292"/>
                    <a:pt x="1467458" y="226241"/>
                  </a:cubicBezTo>
                  <a:cubicBezTo>
                    <a:pt x="1467458" y="351191"/>
                    <a:pt x="1376482" y="452483"/>
                    <a:pt x="1264258" y="452483"/>
                  </a:cubicBezTo>
                  <a:lnTo>
                    <a:pt x="203200" y="452483"/>
                  </a:lnTo>
                  <a:cubicBezTo>
                    <a:pt x="90976" y="452483"/>
                    <a:pt x="0" y="351191"/>
                    <a:pt x="0" y="226241"/>
                  </a:cubicBezTo>
                  <a:cubicBezTo>
                    <a:pt x="0" y="101292"/>
                    <a:pt x="90976" y="0"/>
                    <a:pt x="203200" y="0"/>
                  </a:cubicBezTo>
                  <a:close/>
                </a:path>
              </a:pathLst>
            </a:custGeom>
            <a:solidFill>
              <a:srgbClr val="FFFFFF"/>
            </a:solidFill>
            <a:ln w="66675" cap="sq">
              <a:solidFill>
                <a:srgbClr val="FF8379"/>
              </a:solidFill>
              <a:prstDash val="solid"/>
              <a:miter/>
            </a:ln>
          </p:spPr>
        </p:sp>
        <p:sp>
          <p:nvSpPr>
            <p:cNvPr id="66" name="TextBox 66"/>
            <p:cNvSpPr txBox="1"/>
            <p:nvPr/>
          </p:nvSpPr>
          <p:spPr>
            <a:xfrm>
              <a:off x="0" y="-38100"/>
              <a:ext cx="1467458" cy="490583"/>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67" name="Group 67"/>
          <p:cNvGrpSpPr/>
          <p:nvPr/>
        </p:nvGrpSpPr>
        <p:grpSpPr>
          <a:xfrm>
            <a:off x="10905891" y="7966537"/>
            <a:ext cx="1191843" cy="1027481"/>
            <a:chOff x="0" y="0"/>
            <a:chExt cx="1290485" cy="1112520"/>
          </a:xfrm>
        </p:grpSpPr>
        <p:sp>
          <p:nvSpPr>
            <p:cNvPr id="68" name="Freeform 68"/>
            <p:cNvSpPr/>
            <p:nvPr/>
          </p:nvSpPr>
          <p:spPr>
            <a:xfrm>
              <a:off x="0" y="0"/>
              <a:ext cx="1290485" cy="1113790"/>
            </a:xfrm>
            <a:custGeom>
              <a:avLst/>
              <a:gdLst/>
              <a:ahLst/>
              <a:cxnLst/>
              <a:rect l="l" t="t" r="r" b="b"/>
              <a:pathLst>
                <a:path w="1290485" h="1113790">
                  <a:moveTo>
                    <a:pt x="738035" y="0"/>
                  </a:moveTo>
                  <a:lnTo>
                    <a:pt x="553720" y="0"/>
                  </a:lnTo>
                  <a:cubicBezTo>
                    <a:pt x="247650" y="0"/>
                    <a:pt x="0" y="247650"/>
                    <a:pt x="0" y="553720"/>
                  </a:cubicBezTo>
                  <a:cubicBezTo>
                    <a:pt x="0" y="859790"/>
                    <a:pt x="247650" y="1107440"/>
                    <a:pt x="553720" y="1107440"/>
                  </a:cubicBezTo>
                  <a:lnTo>
                    <a:pt x="738035" y="1113790"/>
                  </a:lnTo>
                  <a:lnTo>
                    <a:pt x="1290485" y="558800"/>
                  </a:lnTo>
                  <a:lnTo>
                    <a:pt x="738035" y="0"/>
                  </a:lnTo>
                  <a:close/>
                </a:path>
              </a:pathLst>
            </a:custGeom>
            <a:solidFill>
              <a:srgbClr val="FF8379"/>
            </a:solidFill>
          </p:spPr>
        </p:sp>
      </p:grpSp>
      <p:sp>
        <p:nvSpPr>
          <p:cNvPr id="69" name="Freeform 69"/>
          <p:cNvSpPr/>
          <p:nvPr/>
        </p:nvSpPr>
        <p:spPr>
          <a:xfrm>
            <a:off x="12259660" y="6478495"/>
            <a:ext cx="718657" cy="478233"/>
          </a:xfrm>
          <a:custGeom>
            <a:avLst/>
            <a:gdLst/>
            <a:ahLst/>
            <a:cxnLst/>
            <a:rect l="l" t="t" r="r" b="b"/>
            <a:pathLst>
              <a:path w="718657" h="478233">
                <a:moveTo>
                  <a:pt x="0" y="0"/>
                </a:moveTo>
                <a:lnTo>
                  <a:pt x="718656" y="0"/>
                </a:lnTo>
                <a:lnTo>
                  <a:pt x="718656" y="478234"/>
                </a:lnTo>
                <a:lnTo>
                  <a:pt x="0" y="478234"/>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70" name="TextBox 70"/>
          <p:cNvSpPr txBox="1"/>
          <p:nvPr/>
        </p:nvSpPr>
        <p:spPr>
          <a:xfrm>
            <a:off x="696308" y="506466"/>
            <a:ext cx="6495521" cy="1085215"/>
          </a:xfrm>
          <a:prstGeom prst="rect">
            <a:avLst/>
          </a:prstGeom>
        </p:spPr>
        <p:txBody>
          <a:bodyPr lIns="0" tIns="0" rIns="0" bIns="0" rtlCol="0" anchor="t">
            <a:spAutoFit/>
          </a:bodyPr>
          <a:lstStyle/>
          <a:p>
            <a:pPr marL="0" lvl="0" indent="0" algn="l">
              <a:lnSpc>
                <a:spcPts val="8959"/>
              </a:lnSpc>
              <a:spcBef>
                <a:spcPct val="0"/>
              </a:spcBef>
            </a:pPr>
            <a:r>
              <a:rPr lang="en-US" sz="6399" b="1" i="1">
                <a:solidFill>
                  <a:srgbClr val="0F4662"/>
                </a:solidFill>
                <a:latin typeface="Cormorant Garamond Bold Italics"/>
                <a:ea typeface="Cormorant Garamond Bold Italics"/>
                <a:cs typeface="Cormorant Garamond Bold Italics"/>
                <a:sym typeface="Cormorant Garamond Bold Italics"/>
              </a:rPr>
              <a:t>Ietekme</a:t>
            </a:r>
          </a:p>
        </p:txBody>
      </p:sp>
      <p:sp>
        <p:nvSpPr>
          <p:cNvPr id="71" name="TextBox 71"/>
          <p:cNvSpPr txBox="1"/>
          <p:nvPr/>
        </p:nvSpPr>
        <p:spPr>
          <a:xfrm>
            <a:off x="2502943" y="2389578"/>
            <a:ext cx="3874831" cy="1298575"/>
          </a:xfrm>
          <a:prstGeom prst="rect">
            <a:avLst/>
          </a:prstGeom>
        </p:spPr>
        <p:txBody>
          <a:bodyPr lIns="0" tIns="0" rIns="0" bIns="0" rtlCol="0" anchor="t">
            <a:spAutoFit/>
          </a:bodyPr>
          <a:lstStyle/>
          <a:p>
            <a:pPr marL="0" lvl="0" indent="0" algn="ctr">
              <a:lnSpc>
                <a:spcPts val="3500"/>
              </a:lnSpc>
              <a:spcBef>
                <a:spcPct val="0"/>
              </a:spcBef>
            </a:pPr>
            <a:r>
              <a:rPr lang="en-US" sz="2500" b="1" u="none" strike="noStrike">
                <a:solidFill>
                  <a:srgbClr val="0F4662"/>
                </a:solidFill>
                <a:latin typeface="Quicksand Bold"/>
                <a:ea typeface="Quicksand Bold"/>
                <a:cs typeface="Quicksand Bold"/>
                <a:sym typeface="Quicksand Bold"/>
              </a:rPr>
              <a:t>1 tūkst. bērna piedzimšanas pabalsta saņēmēji  </a:t>
            </a:r>
          </a:p>
        </p:txBody>
      </p:sp>
      <p:sp>
        <p:nvSpPr>
          <p:cNvPr id="72" name="TextBox 72"/>
          <p:cNvSpPr txBox="1"/>
          <p:nvPr/>
        </p:nvSpPr>
        <p:spPr>
          <a:xfrm>
            <a:off x="1388186" y="4411695"/>
            <a:ext cx="3391986" cy="871819"/>
          </a:xfrm>
          <a:prstGeom prst="rect">
            <a:avLst/>
          </a:prstGeom>
        </p:spPr>
        <p:txBody>
          <a:bodyPr lIns="0" tIns="0" rIns="0" bIns="0" rtlCol="0" anchor="t">
            <a:spAutoFit/>
          </a:bodyPr>
          <a:lstStyle/>
          <a:p>
            <a:pPr marL="0" lvl="0" indent="0" algn="ctr">
              <a:lnSpc>
                <a:spcPts val="3500"/>
              </a:lnSpc>
              <a:spcBef>
                <a:spcPct val="0"/>
              </a:spcBef>
            </a:pPr>
            <a:r>
              <a:rPr lang="en-US" sz="2500" b="1" u="none" strike="noStrike">
                <a:solidFill>
                  <a:srgbClr val="0F4662"/>
                </a:solidFill>
                <a:latin typeface="Quicksand Bold"/>
                <a:ea typeface="Quicksand Bold"/>
                <a:cs typeface="Quicksand Bold"/>
                <a:sym typeface="Quicksand Bold"/>
              </a:rPr>
              <a:t>2,5 tūkst. bērnu aizbildnībā</a:t>
            </a:r>
          </a:p>
        </p:txBody>
      </p:sp>
      <p:sp>
        <p:nvSpPr>
          <p:cNvPr id="73" name="TextBox 73"/>
          <p:cNvSpPr txBox="1"/>
          <p:nvPr/>
        </p:nvSpPr>
        <p:spPr>
          <a:xfrm>
            <a:off x="1493666" y="6204931"/>
            <a:ext cx="3391986" cy="871819"/>
          </a:xfrm>
          <a:prstGeom prst="rect">
            <a:avLst/>
          </a:prstGeom>
        </p:spPr>
        <p:txBody>
          <a:bodyPr lIns="0" tIns="0" rIns="0" bIns="0" rtlCol="0" anchor="t">
            <a:spAutoFit/>
          </a:bodyPr>
          <a:lstStyle/>
          <a:p>
            <a:pPr marL="0" lvl="0" indent="0" algn="ctr">
              <a:lnSpc>
                <a:spcPts val="3500"/>
              </a:lnSpc>
              <a:spcBef>
                <a:spcPct val="0"/>
              </a:spcBef>
            </a:pPr>
            <a:r>
              <a:rPr lang="en-US" sz="2500" b="1" u="none" strike="noStrike">
                <a:solidFill>
                  <a:srgbClr val="0F4662"/>
                </a:solidFill>
                <a:latin typeface="Quicksand Bold"/>
                <a:ea typeface="Quicksand Bold"/>
                <a:cs typeface="Quicksand Bold"/>
                <a:sym typeface="Quicksand Bold"/>
              </a:rPr>
              <a:t>1,5 tūkst. bērnu audžuģimenēs</a:t>
            </a:r>
          </a:p>
        </p:txBody>
      </p:sp>
      <p:sp>
        <p:nvSpPr>
          <p:cNvPr id="74" name="TextBox 74"/>
          <p:cNvSpPr txBox="1"/>
          <p:nvPr/>
        </p:nvSpPr>
        <p:spPr>
          <a:xfrm>
            <a:off x="2783907" y="7815721"/>
            <a:ext cx="3485751" cy="1759514"/>
          </a:xfrm>
          <a:prstGeom prst="rect">
            <a:avLst/>
          </a:prstGeom>
        </p:spPr>
        <p:txBody>
          <a:bodyPr lIns="0" tIns="0" rIns="0" bIns="0" rtlCol="0" anchor="t">
            <a:spAutoFit/>
          </a:bodyPr>
          <a:lstStyle/>
          <a:p>
            <a:pPr marL="0" lvl="0" indent="0" algn="ctr">
              <a:lnSpc>
                <a:spcPts val="3500"/>
              </a:lnSpc>
              <a:spcBef>
                <a:spcPct val="0"/>
              </a:spcBef>
            </a:pPr>
            <a:r>
              <a:rPr lang="en-US" sz="2500" b="1" u="none" strike="noStrike">
                <a:solidFill>
                  <a:srgbClr val="0F4662"/>
                </a:solidFill>
                <a:latin typeface="Quicksand Bold"/>
                <a:ea typeface="Quicksand Bold"/>
                <a:cs typeface="Quicksand Bold"/>
                <a:sym typeface="Quicksand Bold"/>
              </a:rPr>
              <a:t>500 audžuģimeņu</a:t>
            </a:r>
          </a:p>
          <a:p>
            <a:pPr marL="0" lvl="0" indent="0" algn="ctr">
              <a:lnSpc>
                <a:spcPts val="3500"/>
              </a:lnSpc>
              <a:spcBef>
                <a:spcPct val="0"/>
              </a:spcBef>
            </a:pPr>
            <a:r>
              <a:rPr lang="en-US" sz="2500" b="1" u="none" strike="noStrike">
                <a:solidFill>
                  <a:srgbClr val="0F4662"/>
                </a:solidFill>
                <a:latin typeface="Quicksand Bold"/>
                <a:ea typeface="Quicksand Bold"/>
                <a:cs typeface="Quicksand Bold"/>
                <a:sym typeface="Quicksand Bold"/>
              </a:rPr>
              <a:t>170 specializētās audžuģimenes</a:t>
            </a:r>
          </a:p>
          <a:p>
            <a:pPr marL="0" lvl="0" indent="0" algn="ctr">
              <a:lnSpc>
                <a:spcPts val="3500"/>
              </a:lnSpc>
              <a:spcBef>
                <a:spcPct val="0"/>
              </a:spcBef>
            </a:pPr>
            <a:endParaRPr lang="en-US" sz="2500" b="1" u="none" strike="noStrike">
              <a:solidFill>
                <a:srgbClr val="0F4662"/>
              </a:solidFill>
              <a:latin typeface="Quicksand Bold"/>
              <a:ea typeface="Quicksand Bold"/>
              <a:cs typeface="Quicksand Bold"/>
              <a:sym typeface="Quicksand Bold"/>
            </a:endParaRPr>
          </a:p>
        </p:txBody>
      </p:sp>
      <p:sp>
        <p:nvSpPr>
          <p:cNvPr id="75" name="TextBox 75"/>
          <p:cNvSpPr txBox="1"/>
          <p:nvPr/>
        </p:nvSpPr>
        <p:spPr>
          <a:xfrm>
            <a:off x="12216208" y="2443546"/>
            <a:ext cx="3545690" cy="1315667"/>
          </a:xfrm>
          <a:prstGeom prst="rect">
            <a:avLst/>
          </a:prstGeom>
        </p:spPr>
        <p:txBody>
          <a:bodyPr lIns="0" tIns="0" rIns="0" bIns="0" rtlCol="0" anchor="t">
            <a:spAutoFit/>
          </a:bodyPr>
          <a:lstStyle/>
          <a:p>
            <a:pPr marL="0" lvl="0" indent="0" algn="ctr">
              <a:lnSpc>
                <a:spcPts val="3500"/>
              </a:lnSpc>
              <a:spcBef>
                <a:spcPct val="0"/>
              </a:spcBef>
            </a:pPr>
            <a:r>
              <a:rPr lang="en-US" sz="2500" b="1" u="none" strike="noStrike">
                <a:solidFill>
                  <a:srgbClr val="0F4662"/>
                </a:solidFill>
                <a:latin typeface="Quicksand Bold"/>
                <a:ea typeface="Quicksand Bold"/>
                <a:cs typeface="Quicksand Bold"/>
                <a:sym typeface="Quicksand Bold"/>
              </a:rPr>
              <a:t>19 tūkst. bērna kopšanas pabalsta saņēmēji</a:t>
            </a:r>
          </a:p>
        </p:txBody>
      </p:sp>
      <p:sp>
        <p:nvSpPr>
          <p:cNvPr id="76" name="TextBox 76"/>
          <p:cNvSpPr txBox="1"/>
          <p:nvPr/>
        </p:nvSpPr>
        <p:spPr>
          <a:xfrm>
            <a:off x="13517482" y="4556456"/>
            <a:ext cx="3156145" cy="427972"/>
          </a:xfrm>
          <a:prstGeom prst="rect">
            <a:avLst/>
          </a:prstGeom>
        </p:spPr>
        <p:txBody>
          <a:bodyPr lIns="0" tIns="0" rIns="0" bIns="0" rtlCol="0" anchor="t">
            <a:spAutoFit/>
          </a:bodyPr>
          <a:lstStyle/>
          <a:p>
            <a:pPr marL="0" lvl="0" indent="0" algn="ctr">
              <a:lnSpc>
                <a:spcPts val="3500"/>
              </a:lnSpc>
              <a:spcBef>
                <a:spcPct val="0"/>
              </a:spcBef>
            </a:pPr>
            <a:r>
              <a:rPr lang="en-US" sz="2500" b="1" u="none" strike="noStrike">
                <a:solidFill>
                  <a:srgbClr val="0F4662"/>
                </a:solidFill>
                <a:latin typeface="Quicksand Bold"/>
                <a:ea typeface="Quicksand Bold"/>
                <a:cs typeface="Quicksand Bold"/>
                <a:sym typeface="Quicksand Bold"/>
              </a:rPr>
              <a:t>6 tūkst. studējošo</a:t>
            </a:r>
          </a:p>
        </p:txBody>
      </p:sp>
      <p:sp>
        <p:nvSpPr>
          <p:cNvPr id="77" name="TextBox 77"/>
          <p:cNvSpPr txBox="1"/>
          <p:nvPr/>
        </p:nvSpPr>
        <p:spPr>
          <a:xfrm>
            <a:off x="13459443" y="6060805"/>
            <a:ext cx="3799857" cy="1315667"/>
          </a:xfrm>
          <a:prstGeom prst="rect">
            <a:avLst/>
          </a:prstGeom>
        </p:spPr>
        <p:txBody>
          <a:bodyPr lIns="0" tIns="0" rIns="0" bIns="0" rtlCol="0" anchor="t">
            <a:spAutoFit/>
          </a:bodyPr>
          <a:lstStyle/>
          <a:p>
            <a:pPr marL="0" lvl="0" indent="0" algn="ctr">
              <a:lnSpc>
                <a:spcPts val="3500"/>
              </a:lnSpc>
              <a:spcBef>
                <a:spcPct val="0"/>
              </a:spcBef>
            </a:pPr>
            <a:r>
              <a:rPr lang="en-US" sz="2500" b="1" u="none" strike="noStrike">
                <a:solidFill>
                  <a:srgbClr val="0F4662"/>
                </a:solidFill>
                <a:latin typeface="Quicksand Bold"/>
                <a:ea typeface="Quicksand Bold"/>
                <a:cs typeface="Quicksand Bold"/>
                <a:sym typeface="Quicksand Bold"/>
              </a:rPr>
              <a:t>2,5 tūkst. aizbildņu</a:t>
            </a:r>
          </a:p>
          <a:p>
            <a:pPr marL="0" lvl="0" indent="0" algn="ctr">
              <a:lnSpc>
                <a:spcPts val="3500"/>
              </a:lnSpc>
              <a:spcBef>
                <a:spcPct val="0"/>
              </a:spcBef>
            </a:pPr>
            <a:r>
              <a:rPr lang="en-US" sz="2500" b="1" u="none" strike="noStrike">
                <a:solidFill>
                  <a:srgbClr val="0F4662"/>
                </a:solidFill>
                <a:latin typeface="Quicksand Bold"/>
                <a:ea typeface="Quicksand Bold"/>
                <a:cs typeface="Quicksand Bold"/>
                <a:sym typeface="Quicksand Bold"/>
              </a:rPr>
              <a:t>750 nestrādājošo aizbildņu</a:t>
            </a:r>
          </a:p>
        </p:txBody>
      </p:sp>
      <p:sp>
        <p:nvSpPr>
          <p:cNvPr id="78" name="TextBox 78"/>
          <p:cNvSpPr txBox="1"/>
          <p:nvPr/>
        </p:nvSpPr>
        <p:spPr>
          <a:xfrm>
            <a:off x="12231085" y="8001286"/>
            <a:ext cx="3274214" cy="871819"/>
          </a:xfrm>
          <a:prstGeom prst="rect">
            <a:avLst/>
          </a:prstGeom>
        </p:spPr>
        <p:txBody>
          <a:bodyPr lIns="0" tIns="0" rIns="0" bIns="0" rtlCol="0" anchor="t">
            <a:spAutoFit/>
          </a:bodyPr>
          <a:lstStyle/>
          <a:p>
            <a:pPr marL="0" lvl="0" indent="0" algn="ctr">
              <a:lnSpc>
                <a:spcPts val="3500"/>
              </a:lnSpc>
              <a:spcBef>
                <a:spcPct val="0"/>
              </a:spcBef>
            </a:pPr>
            <a:r>
              <a:rPr lang="en-US" sz="2500" b="1" u="none" strike="noStrike">
                <a:solidFill>
                  <a:srgbClr val="0F4662"/>
                </a:solidFill>
                <a:latin typeface="Quicksand Bold"/>
                <a:ea typeface="Quicksand Bold"/>
                <a:cs typeface="Quicksand Bold"/>
                <a:sym typeface="Quicksand Bold"/>
              </a:rPr>
              <a:t>1,2 tūkst. adoptēto bērnu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BE5EA"/>
        </a:solidFill>
        <a:effectLst/>
      </p:bgPr>
    </p:bg>
    <p:spTree>
      <p:nvGrpSpPr>
        <p:cNvPr id="1" name=""/>
        <p:cNvGrpSpPr/>
        <p:nvPr/>
      </p:nvGrpSpPr>
      <p:grpSpPr>
        <a:xfrm>
          <a:off x="0" y="0"/>
          <a:ext cx="0" cy="0"/>
          <a:chOff x="0" y="0"/>
          <a:chExt cx="0" cy="0"/>
        </a:xfrm>
      </p:grpSpPr>
      <p:grpSp>
        <p:nvGrpSpPr>
          <p:cNvPr id="2" name="Group 2"/>
          <p:cNvGrpSpPr/>
          <p:nvPr/>
        </p:nvGrpSpPr>
        <p:grpSpPr>
          <a:xfrm>
            <a:off x="886761" y="2456695"/>
            <a:ext cx="7400162" cy="7541428"/>
            <a:chOff x="0" y="0"/>
            <a:chExt cx="1949014" cy="1986220"/>
          </a:xfrm>
        </p:grpSpPr>
        <p:sp>
          <p:nvSpPr>
            <p:cNvPr id="3" name="Freeform 3"/>
            <p:cNvSpPr/>
            <p:nvPr/>
          </p:nvSpPr>
          <p:spPr>
            <a:xfrm>
              <a:off x="0" y="0"/>
              <a:ext cx="1949014" cy="1986220"/>
            </a:xfrm>
            <a:custGeom>
              <a:avLst/>
              <a:gdLst/>
              <a:ahLst/>
              <a:cxnLst/>
              <a:rect l="l" t="t" r="r" b="b"/>
              <a:pathLst>
                <a:path w="1949014" h="1986220">
                  <a:moveTo>
                    <a:pt x="53355" y="0"/>
                  </a:moveTo>
                  <a:lnTo>
                    <a:pt x="1895659" y="0"/>
                  </a:lnTo>
                  <a:cubicBezTo>
                    <a:pt x="1925126" y="0"/>
                    <a:pt x="1949014" y="23888"/>
                    <a:pt x="1949014" y="53355"/>
                  </a:cubicBezTo>
                  <a:lnTo>
                    <a:pt x="1949014" y="1932865"/>
                  </a:lnTo>
                  <a:cubicBezTo>
                    <a:pt x="1949014" y="1947015"/>
                    <a:pt x="1943393" y="1960586"/>
                    <a:pt x="1933387" y="1970593"/>
                  </a:cubicBezTo>
                  <a:cubicBezTo>
                    <a:pt x="1923380" y="1980598"/>
                    <a:pt x="1909809" y="1986220"/>
                    <a:pt x="1895659" y="1986220"/>
                  </a:cubicBezTo>
                  <a:lnTo>
                    <a:pt x="53355" y="1986220"/>
                  </a:lnTo>
                  <a:cubicBezTo>
                    <a:pt x="39205" y="1986220"/>
                    <a:pt x="25633" y="1980598"/>
                    <a:pt x="15627" y="1970593"/>
                  </a:cubicBezTo>
                  <a:cubicBezTo>
                    <a:pt x="5621" y="1960586"/>
                    <a:pt x="0" y="1947015"/>
                    <a:pt x="0" y="1932865"/>
                  </a:cubicBezTo>
                  <a:lnTo>
                    <a:pt x="0" y="53355"/>
                  </a:lnTo>
                  <a:cubicBezTo>
                    <a:pt x="0" y="39205"/>
                    <a:pt x="5621" y="25633"/>
                    <a:pt x="15627" y="15627"/>
                  </a:cubicBezTo>
                  <a:cubicBezTo>
                    <a:pt x="25633" y="5621"/>
                    <a:pt x="39205" y="0"/>
                    <a:pt x="53355" y="0"/>
                  </a:cubicBezTo>
                  <a:close/>
                </a:path>
              </a:pathLst>
            </a:custGeom>
            <a:solidFill>
              <a:srgbClr val="F8F8F8"/>
            </a:solidFill>
          </p:spPr>
        </p:sp>
        <p:sp>
          <p:nvSpPr>
            <p:cNvPr id="4" name="TextBox 4"/>
            <p:cNvSpPr txBox="1"/>
            <p:nvPr/>
          </p:nvSpPr>
          <p:spPr>
            <a:xfrm>
              <a:off x="0" y="-123825"/>
              <a:ext cx="1949014" cy="2110045"/>
            </a:xfrm>
            <a:prstGeom prst="rect">
              <a:avLst/>
            </a:prstGeom>
          </p:spPr>
          <p:txBody>
            <a:bodyPr lIns="50800" tIns="50800" rIns="50800" bIns="50800" rtlCol="0" anchor="ctr"/>
            <a:lstStyle/>
            <a:p>
              <a:pPr algn="ctr">
                <a:lnSpc>
                  <a:spcPts val="4079"/>
                </a:lnSpc>
              </a:pPr>
              <a:endParaRPr/>
            </a:p>
          </p:txBody>
        </p:sp>
      </p:grpSp>
      <p:sp>
        <p:nvSpPr>
          <p:cNvPr id="5" name="Freeform 5"/>
          <p:cNvSpPr/>
          <p:nvPr/>
        </p:nvSpPr>
        <p:spPr>
          <a:xfrm>
            <a:off x="3412398" y="2794611"/>
            <a:ext cx="2348889" cy="2348889"/>
          </a:xfrm>
          <a:custGeom>
            <a:avLst/>
            <a:gdLst/>
            <a:ahLst/>
            <a:cxnLst/>
            <a:rect l="l" t="t" r="r" b="b"/>
            <a:pathLst>
              <a:path w="2348889" h="2348889">
                <a:moveTo>
                  <a:pt x="0" y="0"/>
                </a:moveTo>
                <a:lnTo>
                  <a:pt x="2348889" y="0"/>
                </a:lnTo>
                <a:lnTo>
                  <a:pt x="2348889" y="2348889"/>
                </a:lnTo>
                <a:lnTo>
                  <a:pt x="0" y="23488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9961962" y="2456695"/>
            <a:ext cx="7439277" cy="7150283"/>
            <a:chOff x="0" y="0"/>
            <a:chExt cx="1959316" cy="1883202"/>
          </a:xfrm>
        </p:grpSpPr>
        <p:sp>
          <p:nvSpPr>
            <p:cNvPr id="7" name="Freeform 7"/>
            <p:cNvSpPr/>
            <p:nvPr/>
          </p:nvSpPr>
          <p:spPr>
            <a:xfrm>
              <a:off x="0" y="0"/>
              <a:ext cx="1959316" cy="1883202"/>
            </a:xfrm>
            <a:custGeom>
              <a:avLst/>
              <a:gdLst/>
              <a:ahLst/>
              <a:cxnLst/>
              <a:rect l="l" t="t" r="r" b="b"/>
              <a:pathLst>
                <a:path w="1959316" h="1883202">
                  <a:moveTo>
                    <a:pt x="53075" y="0"/>
                  </a:moveTo>
                  <a:lnTo>
                    <a:pt x="1906241" y="0"/>
                  </a:lnTo>
                  <a:cubicBezTo>
                    <a:pt x="1935553" y="0"/>
                    <a:pt x="1959316" y="23762"/>
                    <a:pt x="1959316" y="53075"/>
                  </a:cubicBezTo>
                  <a:lnTo>
                    <a:pt x="1959316" y="1830127"/>
                  </a:lnTo>
                  <a:cubicBezTo>
                    <a:pt x="1959316" y="1859440"/>
                    <a:pt x="1935553" y="1883202"/>
                    <a:pt x="1906241" y="1883202"/>
                  </a:cubicBezTo>
                  <a:lnTo>
                    <a:pt x="53075" y="1883202"/>
                  </a:lnTo>
                  <a:cubicBezTo>
                    <a:pt x="23762" y="1883202"/>
                    <a:pt x="0" y="1859440"/>
                    <a:pt x="0" y="1830127"/>
                  </a:cubicBezTo>
                  <a:lnTo>
                    <a:pt x="0" y="53075"/>
                  </a:lnTo>
                  <a:cubicBezTo>
                    <a:pt x="0" y="23762"/>
                    <a:pt x="23762" y="0"/>
                    <a:pt x="53075" y="0"/>
                  </a:cubicBezTo>
                  <a:close/>
                </a:path>
              </a:pathLst>
            </a:custGeom>
            <a:solidFill>
              <a:srgbClr val="A9BECB"/>
            </a:solidFill>
          </p:spPr>
        </p:sp>
        <p:sp>
          <p:nvSpPr>
            <p:cNvPr id="8" name="TextBox 8"/>
            <p:cNvSpPr txBox="1"/>
            <p:nvPr/>
          </p:nvSpPr>
          <p:spPr>
            <a:xfrm>
              <a:off x="0" y="-123825"/>
              <a:ext cx="1959316" cy="2007027"/>
            </a:xfrm>
            <a:prstGeom prst="rect">
              <a:avLst/>
            </a:prstGeom>
          </p:spPr>
          <p:txBody>
            <a:bodyPr lIns="50800" tIns="50800" rIns="50800" bIns="50800" rtlCol="0" anchor="ctr"/>
            <a:lstStyle/>
            <a:p>
              <a:pPr algn="ctr">
                <a:lnSpc>
                  <a:spcPts val="4079"/>
                </a:lnSpc>
              </a:pPr>
              <a:endParaRPr/>
            </a:p>
          </p:txBody>
        </p:sp>
      </p:grpSp>
      <p:sp>
        <p:nvSpPr>
          <p:cNvPr id="9" name="Freeform 9"/>
          <p:cNvSpPr/>
          <p:nvPr/>
        </p:nvSpPr>
        <p:spPr>
          <a:xfrm>
            <a:off x="12568273" y="2999721"/>
            <a:ext cx="2226655" cy="2226655"/>
          </a:xfrm>
          <a:custGeom>
            <a:avLst/>
            <a:gdLst/>
            <a:ahLst/>
            <a:cxnLst/>
            <a:rect l="l" t="t" r="r" b="b"/>
            <a:pathLst>
              <a:path w="2226655" h="2226655">
                <a:moveTo>
                  <a:pt x="0" y="0"/>
                </a:moveTo>
                <a:lnTo>
                  <a:pt x="2226655" y="0"/>
                </a:lnTo>
                <a:lnTo>
                  <a:pt x="2226655" y="2226656"/>
                </a:lnTo>
                <a:lnTo>
                  <a:pt x="0" y="22266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AutoShape 10"/>
          <p:cNvSpPr/>
          <p:nvPr/>
        </p:nvSpPr>
        <p:spPr>
          <a:xfrm>
            <a:off x="10767060" y="990600"/>
            <a:ext cx="6492240" cy="0"/>
          </a:xfrm>
          <a:prstGeom prst="line">
            <a:avLst/>
          </a:prstGeom>
          <a:ln w="76200" cap="flat">
            <a:solidFill>
              <a:srgbClr val="0F4662"/>
            </a:solidFill>
            <a:prstDash val="solid"/>
            <a:headEnd type="none" w="sm" len="sm"/>
            <a:tailEnd type="none" w="sm" len="sm"/>
          </a:ln>
        </p:spPr>
      </p:sp>
      <p:sp>
        <p:nvSpPr>
          <p:cNvPr id="11" name="Freeform 11"/>
          <p:cNvSpPr/>
          <p:nvPr/>
        </p:nvSpPr>
        <p:spPr>
          <a:xfrm>
            <a:off x="2385520" y="2605813"/>
            <a:ext cx="4089729" cy="2726486"/>
          </a:xfrm>
          <a:custGeom>
            <a:avLst/>
            <a:gdLst/>
            <a:ahLst/>
            <a:cxnLst/>
            <a:rect l="l" t="t" r="r" b="b"/>
            <a:pathLst>
              <a:path w="4089729" h="2726486">
                <a:moveTo>
                  <a:pt x="0" y="0"/>
                </a:moveTo>
                <a:lnTo>
                  <a:pt x="4089729" y="0"/>
                </a:lnTo>
                <a:lnTo>
                  <a:pt x="4089729" y="2726486"/>
                </a:lnTo>
                <a:lnTo>
                  <a:pt x="0" y="2726486"/>
                </a:lnTo>
                <a:lnTo>
                  <a:pt x="0" y="0"/>
                </a:lnTo>
                <a:close/>
              </a:path>
            </a:pathLst>
          </a:custGeom>
          <a:blipFill>
            <a:blip r:embed="rId6"/>
            <a:stretch>
              <a:fillRect/>
            </a:stretch>
          </a:blipFill>
        </p:spPr>
      </p:sp>
      <p:sp>
        <p:nvSpPr>
          <p:cNvPr id="12" name="Freeform 12"/>
          <p:cNvSpPr/>
          <p:nvPr/>
        </p:nvSpPr>
        <p:spPr>
          <a:xfrm>
            <a:off x="11528418" y="2708256"/>
            <a:ext cx="4340528" cy="2714451"/>
          </a:xfrm>
          <a:custGeom>
            <a:avLst/>
            <a:gdLst/>
            <a:ahLst/>
            <a:cxnLst/>
            <a:rect l="l" t="t" r="r" b="b"/>
            <a:pathLst>
              <a:path w="4340528" h="2714451">
                <a:moveTo>
                  <a:pt x="0" y="0"/>
                </a:moveTo>
                <a:lnTo>
                  <a:pt x="4340529" y="0"/>
                </a:lnTo>
                <a:lnTo>
                  <a:pt x="4340529" y="2714451"/>
                </a:lnTo>
                <a:lnTo>
                  <a:pt x="0" y="2714451"/>
                </a:lnTo>
                <a:lnTo>
                  <a:pt x="0" y="0"/>
                </a:lnTo>
                <a:close/>
              </a:path>
            </a:pathLst>
          </a:custGeom>
          <a:blipFill>
            <a:blip r:embed="rId7"/>
            <a:stretch>
              <a:fillRect t="-3301" b="-3301"/>
            </a:stretch>
          </a:blipFill>
        </p:spPr>
      </p:sp>
      <p:sp>
        <p:nvSpPr>
          <p:cNvPr id="13" name="TextBox 13"/>
          <p:cNvSpPr txBox="1"/>
          <p:nvPr/>
        </p:nvSpPr>
        <p:spPr>
          <a:xfrm>
            <a:off x="1028700" y="152280"/>
            <a:ext cx="8389102" cy="2218690"/>
          </a:xfrm>
          <a:prstGeom prst="rect">
            <a:avLst/>
          </a:prstGeom>
        </p:spPr>
        <p:txBody>
          <a:bodyPr lIns="0" tIns="0" rIns="0" bIns="0" rtlCol="0" anchor="t">
            <a:spAutoFit/>
          </a:bodyPr>
          <a:lstStyle/>
          <a:p>
            <a:pPr marL="0" lvl="0" indent="0" algn="l">
              <a:lnSpc>
                <a:spcPts val="8959"/>
              </a:lnSpc>
              <a:spcBef>
                <a:spcPct val="0"/>
              </a:spcBef>
            </a:pPr>
            <a:r>
              <a:rPr lang="en-US" sz="6399" b="1" i="1">
                <a:solidFill>
                  <a:srgbClr val="0F4662"/>
                </a:solidFill>
                <a:latin typeface="Cormorant Garamond Bold Italics"/>
                <a:ea typeface="Cormorant Garamond Bold Italics"/>
                <a:cs typeface="Cormorant Garamond Bold Italics"/>
                <a:sym typeface="Cormorant Garamond Bold Italics"/>
              </a:rPr>
              <a:t>Ekonomikas ministrija - mājoklis</a:t>
            </a:r>
          </a:p>
        </p:txBody>
      </p:sp>
      <p:sp>
        <p:nvSpPr>
          <p:cNvPr id="14" name="TextBox 14"/>
          <p:cNvSpPr txBox="1"/>
          <p:nvPr/>
        </p:nvSpPr>
        <p:spPr>
          <a:xfrm>
            <a:off x="1028700" y="5919392"/>
            <a:ext cx="6959827" cy="3571875"/>
          </a:xfrm>
          <a:prstGeom prst="rect">
            <a:avLst/>
          </a:prstGeom>
        </p:spPr>
        <p:txBody>
          <a:bodyPr lIns="0" tIns="0" rIns="0" bIns="0" rtlCol="0" anchor="t">
            <a:spAutoFit/>
          </a:bodyPr>
          <a:lstStyle/>
          <a:p>
            <a:pPr marL="518160" lvl="1" indent="-259080" algn="l">
              <a:lnSpc>
                <a:spcPts val="4079"/>
              </a:lnSpc>
              <a:buFont typeface="Arial"/>
              <a:buChar char="•"/>
            </a:pPr>
            <a:r>
              <a:rPr lang="en-US" sz="2400">
                <a:solidFill>
                  <a:srgbClr val="0F4662"/>
                </a:solidFill>
                <a:latin typeface="Quicksand"/>
                <a:ea typeface="Quicksand"/>
                <a:cs typeface="Quicksand"/>
                <a:sym typeface="Quicksand"/>
              </a:rPr>
              <a:t>subsīdija “Balsts” </a:t>
            </a:r>
          </a:p>
          <a:p>
            <a:pPr marL="518160" lvl="1" indent="-259080" algn="l">
              <a:lnSpc>
                <a:spcPts val="4079"/>
              </a:lnSpc>
              <a:buFont typeface="Arial"/>
              <a:buChar char="•"/>
            </a:pPr>
            <a:r>
              <a:rPr lang="en-US" sz="2400">
                <a:solidFill>
                  <a:srgbClr val="0F4662"/>
                </a:solidFill>
                <a:latin typeface="Quicksand"/>
                <a:ea typeface="Quicksand"/>
                <a:cs typeface="Quicksand"/>
                <a:sym typeface="Quicksand"/>
              </a:rPr>
              <a:t>zemas īres maksas mājokļu būvniecība, </a:t>
            </a:r>
          </a:p>
          <a:p>
            <a:pPr marL="518160" lvl="1" indent="-259080" algn="l">
              <a:lnSpc>
                <a:spcPts val="4079"/>
              </a:lnSpc>
              <a:buFont typeface="Arial"/>
              <a:buChar char="•"/>
            </a:pPr>
            <a:r>
              <a:rPr lang="en-US" sz="2400">
                <a:solidFill>
                  <a:srgbClr val="0F4662"/>
                </a:solidFill>
                <a:latin typeface="Quicksand"/>
                <a:ea typeface="Quicksand"/>
                <a:cs typeface="Quicksand"/>
                <a:sym typeface="Quicksand"/>
              </a:rPr>
              <a:t>aizdevumu izsniegšana mājokļa iegādei reģionos,</a:t>
            </a:r>
          </a:p>
          <a:p>
            <a:pPr marL="518160" lvl="1" indent="-259080" algn="l">
              <a:lnSpc>
                <a:spcPts val="4079"/>
              </a:lnSpc>
              <a:buFont typeface="Arial"/>
              <a:buChar char="•"/>
            </a:pPr>
            <a:r>
              <a:rPr lang="en-US" sz="2400">
                <a:solidFill>
                  <a:srgbClr val="0F4662"/>
                </a:solidFill>
                <a:latin typeface="Quicksand"/>
                <a:ea typeface="Quicksand"/>
                <a:cs typeface="Quicksand"/>
                <a:sym typeface="Quicksand"/>
              </a:rPr>
              <a:t>aizdevumu piešķiršana daudzdzīvokļu dzīvojamo māju remontiem un apkārtējās teritorijas labiekārtošanas darbiem</a:t>
            </a:r>
          </a:p>
        </p:txBody>
      </p:sp>
      <p:sp>
        <p:nvSpPr>
          <p:cNvPr id="15" name="TextBox 15"/>
          <p:cNvSpPr txBox="1"/>
          <p:nvPr/>
        </p:nvSpPr>
        <p:spPr>
          <a:xfrm>
            <a:off x="1028700" y="5356032"/>
            <a:ext cx="6803369" cy="490855"/>
          </a:xfrm>
          <a:prstGeom prst="rect">
            <a:avLst/>
          </a:prstGeom>
        </p:spPr>
        <p:txBody>
          <a:bodyPr lIns="0" tIns="0" rIns="0" bIns="0" rtlCol="0" anchor="t">
            <a:spAutoFit/>
          </a:bodyPr>
          <a:lstStyle/>
          <a:p>
            <a:pPr marL="0" lvl="0" indent="0" algn="l">
              <a:lnSpc>
                <a:spcPts val="3919"/>
              </a:lnSpc>
              <a:spcBef>
                <a:spcPct val="0"/>
              </a:spcBef>
            </a:pPr>
            <a:r>
              <a:rPr lang="en-US" sz="2799" b="1">
                <a:solidFill>
                  <a:srgbClr val="0F4662"/>
                </a:solidFill>
                <a:latin typeface="Quicksand Bold"/>
                <a:ea typeface="Quicksand Bold"/>
                <a:cs typeface="Quicksand Bold"/>
                <a:sym typeface="Quicksand Bold"/>
              </a:rPr>
              <a:t>Esošo pasākumu apjoma palielināšana</a:t>
            </a:r>
          </a:p>
        </p:txBody>
      </p:sp>
      <p:sp>
        <p:nvSpPr>
          <p:cNvPr id="16" name="TextBox 16"/>
          <p:cNvSpPr txBox="1"/>
          <p:nvPr/>
        </p:nvSpPr>
        <p:spPr>
          <a:xfrm>
            <a:off x="10541464" y="6103584"/>
            <a:ext cx="6314437" cy="2632075"/>
          </a:xfrm>
          <a:prstGeom prst="rect">
            <a:avLst/>
          </a:prstGeom>
        </p:spPr>
        <p:txBody>
          <a:bodyPr lIns="0" tIns="0" rIns="0" bIns="0" rtlCol="0" anchor="t">
            <a:spAutoFit/>
          </a:bodyPr>
          <a:lstStyle/>
          <a:p>
            <a:pPr marL="539749" lvl="1" indent="-269875" algn="l">
              <a:lnSpc>
                <a:spcPts val="4249"/>
              </a:lnSpc>
              <a:buFont typeface="Arial"/>
              <a:buChar char="•"/>
            </a:pPr>
            <a:r>
              <a:rPr lang="en-US" sz="2499">
                <a:solidFill>
                  <a:srgbClr val="0F4662"/>
                </a:solidFill>
                <a:latin typeface="Quicksand"/>
                <a:ea typeface="Quicksand"/>
                <a:cs typeface="Quicksand"/>
                <a:sym typeface="Quicksand"/>
              </a:rPr>
              <a:t>subsīdijas (granta) 2 500 eiro piešķiršana ģimenēm mājokļa aizdevuma pamatsummas dzēšanai, ja ģimenei piedzimst bērns un tai ir aktīva Altum mājokļa garantija</a:t>
            </a:r>
          </a:p>
        </p:txBody>
      </p:sp>
      <p:sp>
        <p:nvSpPr>
          <p:cNvPr id="17" name="TextBox 17"/>
          <p:cNvSpPr txBox="1"/>
          <p:nvPr/>
        </p:nvSpPr>
        <p:spPr>
          <a:xfrm>
            <a:off x="10574011" y="5507719"/>
            <a:ext cx="6079750" cy="490855"/>
          </a:xfrm>
          <a:prstGeom prst="rect">
            <a:avLst/>
          </a:prstGeom>
        </p:spPr>
        <p:txBody>
          <a:bodyPr lIns="0" tIns="0" rIns="0" bIns="0" rtlCol="0" anchor="t">
            <a:spAutoFit/>
          </a:bodyPr>
          <a:lstStyle/>
          <a:p>
            <a:pPr marL="0" lvl="0" indent="0" algn="l">
              <a:lnSpc>
                <a:spcPts val="3919"/>
              </a:lnSpc>
              <a:spcBef>
                <a:spcPct val="0"/>
              </a:spcBef>
            </a:pPr>
            <a:r>
              <a:rPr lang="en-US" sz="2799" b="1">
                <a:solidFill>
                  <a:srgbClr val="0F4662"/>
                </a:solidFill>
                <a:latin typeface="Quicksand Bold"/>
                <a:ea typeface="Quicksand Bold"/>
                <a:cs typeface="Quicksand Bold"/>
                <a:sym typeface="Quicksand Bold"/>
              </a:rPr>
              <a:t>Jauns pasākums - 7 340 000 eiro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14093893" y="15849"/>
            <a:ext cx="4194107" cy="10271151"/>
            <a:chOff x="0" y="0"/>
            <a:chExt cx="1104621" cy="2705159"/>
          </a:xfrm>
        </p:grpSpPr>
        <p:sp>
          <p:nvSpPr>
            <p:cNvPr id="3" name="Freeform 3"/>
            <p:cNvSpPr/>
            <p:nvPr/>
          </p:nvSpPr>
          <p:spPr>
            <a:xfrm>
              <a:off x="0" y="0"/>
              <a:ext cx="1104621" cy="2705159"/>
            </a:xfrm>
            <a:custGeom>
              <a:avLst/>
              <a:gdLst/>
              <a:ahLst/>
              <a:cxnLst/>
              <a:rect l="l" t="t" r="r" b="b"/>
              <a:pathLst>
                <a:path w="1104621" h="2705159">
                  <a:moveTo>
                    <a:pt x="0" y="0"/>
                  </a:moveTo>
                  <a:lnTo>
                    <a:pt x="1104621" y="0"/>
                  </a:lnTo>
                  <a:lnTo>
                    <a:pt x="1104621" y="2705159"/>
                  </a:lnTo>
                  <a:lnTo>
                    <a:pt x="0" y="2705159"/>
                  </a:lnTo>
                  <a:close/>
                </a:path>
              </a:pathLst>
            </a:custGeom>
            <a:solidFill>
              <a:srgbClr val="7994A0"/>
            </a:solidFill>
          </p:spPr>
        </p:sp>
        <p:sp>
          <p:nvSpPr>
            <p:cNvPr id="4" name="TextBox 4"/>
            <p:cNvSpPr txBox="1"/>
            <p:nvPr/>
          </p:nvSpPr>
          <p:spPr>
            <a:xfrm>
              <a:off x="0" y="-47625"/>
              <a:ext cx="1104621" cy="2752784"/>
            </a:xfrm>
            <a:prstGeom prst="rect">
              <a:avLst/>
            </a:prstGeom>
          </p:spPr>
          <p:txBody>
            <a:bodyPr lIns="50800" tIns="50800" rIns="50800" bIns="50800" rtlCol="0" anchor="ctr"/>
            <a:lstStyle/>
            <a:p>
              <a:pPr algn="ctr">
                <a:lnSpc>
                  <a:spcPts val="3693"/>
                </a:lnSpc>
              </a:pPr>
              <a:endParaRPr/>
            </a:p>
          </p:txBody>
        </p:sp>
      </p:grpSp>
      <p:grpSp>
        <p:nvGrpSpPr>
          <p:cNvPr id="5" name="Group 5"/>
          <p:cNvGrpSpPr/>
          <p:nvPr/>
        </p:nvGrpSpPr>
        <p:grpSpPr>
          <a:xfrm>
            <a:off x="10928486" y="1684924"/>
            <a:ext cx="6330814" cy="7573376"/>
            <a:chOff x="0" y="0"/>
            <a:chExt cx="8441085" cy="10097834"/>
          </a:xfrm>
        </p:grpSpPr>
        <p:pic>
          <p:nvPicPr>
            <p:cNvPr id="6" name="Picture 6"/>
            <p:cNvPicPr>
              <a:picLocks noChangeAspect="1"/>
            </p:cNvPicPr>
            <p:nvPr/>
          </p:nvPicPr>
          <p:blipFill>
            <a:blip r:embed="rId2"/>
            <a:srcRect t="10124" b="10124"/>
            <a:stretch>
              <a:fillRect/>
            </a:stretch>
          </p:blipFill>
          <p:spPr>
            <a:xfrm>
              <a:off x="0" y="0"/>
              <a:ext cx="8441085" cy="10097834"/>
            </a:xfrm>
            <a:prstGeom prst="rect">
              <a:avLst/>
            </a:prstGeom>
          </p:spPr>
        </p:pic>
      </p:grpSp>
      <p:sp>
        <p:nvSpPr>
          <p:cNvPr id="7" name="Freeform 7"/>
          <p:cNvSpPr/>
          <p:nvPr/>
        </p:nvSpPr>
        <p:spPr>
          <a:xfrm>
            <a:off x="1028700" y="8974931"/>
            <a:ext cx="1905000" cy="283369"/>
          </a:xfrm>
          <a:custGeom>
            <a:avLst/>
            <a:gdLst/>
            <a:ahLst/>
            <a:cxnLst/>
            <a:rect l="l" t="t" r="r" b="b"/>
            <a:pathLst>
              <a:path w="1905000" h="283369">
                <a:moveTo>
                  <a:pt x="0" y="0"/>
                </a:moveTo>
                <a:lnTo>
                  <a:pt x="1905000" y="0"/>
                </a:lnTo>
                <a:lnTo>
                  <a:pt x="1905000" y="283369"/>
                </a:lnTo>
                <a:lnTo>
                  <a:pt x="0" y="2833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8"/>
          <p:cNvSpPr txBox="1"/>
          <p:nvPr/>
        </p:nvSpPr>
        <p:spPr>
          <a:xfrm>
            <a:off x="1028700" y="599709"/>
            <a:ext cx="9390243" cy="2218690"/>
          </a:xfrm>
          <a:prstGeom prst="rect">
            <a:avLst/>
          </a:prstGeom>
        </p:spPr>
        <p:txBody>
          <a:bodyPr lIns="0" tIns="0" rIns="0" bIns="0" rtlCol="0" anchor="t">
            <a:spAutoFit/>
          </a:bodyPr>
          <a:lstStyle/>
          <a:p>
            <a:pPr marL="0" lvl="0" indent="0" algn="l">
              <a:lnSpc>
                <a:spcPts val="8959"/>
              </a:lnSpc>
              <a:spcBef>
                <a:spcPct val="0"/>
              </a:spcBef>
            </a:pPr>
            <a:r>
              <a:rPr lang="en-US" sz="6399" b="1" i="1">
                <a:solidFill>
                  <a:srgbClr val="0F4662"/>
                </a:solidFill>
                <a:latin typeface="Cormorant Garamond Bold Italics"/>
                <a:ea typeface="Cormorant Garamond Bold Italics"/>
                <a:cs typeface="Cormorant Garamond Bold Italics"/>
                <a:sym typeface="Cormorant Garamond Bold Italics"/>
              </a:rPr>
              <a:t>Veselības ministrija - preventīvi un atbalstoši</a:t>
            </a:r>
          </a:p>
        </p:txBody>
      </p:sp>
      <p:sp>
        <p:nvSpPr>
          <p:cNvPr id="9" name="TextBox 9"/>
          <p:cNvSpPr txBox="1"/>
          <p:nvPr/>
        </p:nvSpPr>
        <p:spPr>
          <a:xfrm>
            <a:off x="872242" y="5019675"/>
            <a:ext cx="9108923" cy="2028825"/>
          </a:xfrm>
          <a:prstGeom prst="rect">
            <a:avLst/>
          </a:prstGeom>
        </p:spPr>
        <p:txBody>
          <a:bodyPr lIns="0" tIns="0" rIns="0" bIns="0" rtlCol="0" anchor="t">
            <a:spAutoFit/>
          </a:bodyPr>
          <a:lstStyle/>
          <a:p>
            <a:pPr marL="518160" lvl="1" indent="-259080" algn="l">
              <a:lnSpc>
                <a:spcPts val="4079"/>
              </a:lnSpc>
              <a:buFont typeface="Arial"/>
              <a:buChar char="•"/>
            </a:pPr>
            <a:r>
              <a:rPr lang="en-US" sz="2400">
                <a:solidFill>
                  <a:srgbClr val="0F4662"/>
                </a:solidFill>
                <a:latin typeface="Quicksand"/>
                <a:ea typeface="Quicksand"/>
                <a:cs typeface="Quicksand"/>
                <a:sym typeface="Quicksand"/>
              </a:rPr>
              <a:t>primārās un sekundārās slimību profilakses uzlabošana</a:t>
            </a:r>
          </a:p>
          <a:p>
            <a:pPr marL="518160" lvl="1" indent="-259080" algn="l">
              <a:lnSpc>
                <a:spcPts val="4079"/>
              </a:lnSpc>
              <a:buFont typeface="Arial"/>
              <a:buChar char="•"/>
            </a:pPr>
            <a:r>
              <a:rPr lang="en-US" sz="2400">
                <a:solidFill>
                  <a:srgbClr val="0F4662"/>
                </a:solidFill>
                <a:latin typeface="Quicksand"/>
                <a:ea typeface="Quicksand"/>
                <a:cs typeface="Quicksand"/>
                <a:sym typeface="Quicksand"/>
              </a:rPr>
              <a:t>grūtnieču, jaundzimušo un bērnu veselības aprūpes pilnveidošana</a:t>
            </a:r>
          </a:p>
          <a:p>
            <a:pPr marL="518160" lvl="1" indent="-259080" algn="l">
              <a:lnSpc>
                <a:spcPts val="4079"/>
              </a:lnSpc>
              <a:buFont typeface="Arial"/>
              <a:buChar char="•"/>
            </a:pPr>
            <a:r>
              <a:rPr lang="en-US" sz="2400">
                <a:solidFill>
                  <a:srgbClr val="0F4662"/>
                </a:solidFill>
                <a:latin typeface="Quicksand"/>
                <a:ea typeface="Quicksand"/>
                <a:cs typeface="Quicksand"/>
                <a:sym typeface="Quicksand"/>
              </a:rPr>
              <a:t>profilaktisko apskašu un skrīninga nodrošināšana bērniem</a:t>
            </a:r>
          </a:p>
        </p:txBody>
      </p:sp>
      <p:sp>
        <p:nvSpPr>
          <p:cNvPr id="10" name="TextBox 10"/>
          <p:cNvSpPr txBox="1"/>
          <p:nvPr/>
        </p:nvSpPr>
        <p:spPr>
          <a:xfrm>
            <a:off x="872242" y="3469252"/>
            <a:ext cx="7935487" cy="986155"/>
          </a:xfrm>
          <a:prstGeom prst="rect">
            <a:avLst/>
          </a:prstGeom>
        </p:spPr>
        <p:txBody>
          <a:bodyPr lIns="0" tIns="0" rIns="0" bIns="0" rtlCol="0" anchor="t">
            <a:spAutoFit/>
          </a:bodyPr>
          <a:lstStyle/>
          <a:p>
            <a:pPr marL="0" lvl="0" indent="0" algn="l">
              <a:lnSpc>
                <a:spcPts val="3919"/>
              </a:lnSpc>
              <a:spcBef>
                <a:spcPct val="0"/>
              </a:spcBef>
            </a:pPr>
            <a:r>
              <a:rPr lang="en-US" sz="2799" b="1">
                <a:solidFill>
                  <a:srgbClr val="0F4662"/>
                </a:solidFill>
                <a:latin typeface="Quicksand Bold"/>
                <a:ea typeface="Quicksand Bold"/>
                <a:cs typeface="Quicksand Bold"/>
                <a:sym typeface="Quicksand Bold"/>
              </a:rPr>
              <a:t>Mātes un bērna veselības uzlabošanas plāns 2025.-2027.gadam - 35 824 682 eiro 2026</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1598</Words>
  <Application>Microsoft Office PowerPoint</Application>
  <PresentationFormat>Custom</PresentationFormat>
  <Paragraphs>160</Paragraphs>
  <Slides>18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Quicksand</vt:lpstr>
      <vt:lpstr>Verdana</vt:lpstr>
      <vt:lpstr>Trebuchet MS</vt:lpstr>
      <vt:lpstr>Quicksand Bold</vt:lpstr>
      <vt:lpstr>Cormorant Garamond Bold Italics</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Finansēšanas modelis “Programma skolā”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Atbalsts ģimenēm ar bērniem</dc:title>
  <dc:creator>Diāna Jakaite</dc:creator>
  <cp:lastModifiedBy>Diāna Jakaite</cp:lastModifiedBy>
  <cp:revision>8</cp:revision>
  <cp:lastPrinted>2025-06-30T05:14:45Z</cp:lastPrinted>
  <dcterms:created xsi:type="dcterms:W3CDTF">2006-08-16T00:00:00Z</dcterms:created>
  <dcterms:modified xsi:type="dcterms:W3CDTF">2025-06-30T09:53:48Z</dcterms:modified>
  <dc:identifier>DAGrhtVgRPw</dc:identifier>
</cp:coreProperties>
</file>