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998" r:id="rId2"/>
    <p:sldMasterId id="2147484000" r:id="rId3"/>
    <p:sldMasterId id="2147484002" r:id="rId4"/>
    <p:sldMasterId id="2147483648" r:id="rId5"/>
  </p:sldMasterIdLst>
  <p:notesMasterIdLst>
    <p:notesMasterId r:id="rId23"/>
  </p:notesMasterIdLst>
  <p:sldIdLst>
    <p:sldId id="272" r:id="rId6"/>
    <p:sldId id="323" r:id="rId7"/>
    <p:sldId id="331" r:id="rId8"/>
    <p:sldId id="345" r:id="rId9"/>
    <p:sldId id="334" r:id="rId10"/>
    <p:sldId id="329" r:id="rId11"/>
    <p:sldId id="327" r:id="rId12"/>
    <p:sldId id="321" r:id="rId13"/>
    <p:sldId id="352" r:id="rId14"/>
    <p:sldId id="337" r:id="rId15"/>
    <p:sldId id="336" r:id="rId16"/>
    <p:sldId id="351" r:id="rId17"/>
    <p:sldId id="346" r:id="rId18"/>
    <p:sldId id="347" r:id="rId19"/>
    <p:sldId id="344" r:id="rId20"/>
    <p:sldId id="343" r:id="rId21"/>
    <p:sldId id="330" r:id="rId22"/>
  </p:sldIdLst>
  <p:sldSz cx="12192000" cy="6858000"/>
  <p:notesSz cx="6881813" cy="92964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CA13DA-9686-4CB8-96E0-873BA726069E}">
          <p14:sldIdLst>
            <p14:sldId id="272"/>
            <p14:sldId id="323"/>
            <p14:sldId id="331"/>
            <p14:sldId id="345"/>
            <p14:sldId id="334"/>
            <p14:sldId id="329"/>
            <p14:sldId id="327"/>
            <p14:sldId id="321"/>
            <p14:sldId id="352"/>
            <p14:sldId id="337"/>
            <p14:sldId id="336"/>
            <p14:sldId id="351"/>
            <p14:sldId id="346"/>
            <p14:sldId id="347"/>
            <p14:sldId id="344"/>
            <p14:sldId id="343"/>
            <p14:sldId id="330"/>
          </p14:sldIdLst>
        </p14:section>
        <p14:section name="Untitled Section" id="{DA1F05BE-A382-4593-9CA3-995E616371E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9" autoAdjust="0"/>
  </p:normalViewPr>
  <p:slideViewPr>
    <p:cSldViewPr snapToGrid="0">
      <p:cViewPr varScale="1">
        <p:scale>
          <a:sx n="90" d="100"/>
          <a:sy n="90" d="100"/>
        </p:scale>
        <p:origin x="820" y="32"/>
      </p:cViewPr>
      <p:guideLst/>
    </p:cSldViewPr>
  </p:slideViewPr>
  <p:notesTextViewPr>
    <p:cViewPr>
      <p:scale>
        <a:sx n="1" d="1"/>
        <a:sy n="1" d="1"/>
      </p:scale>
      <p:origin x="0" y="0"/>
    </p:cViewPr>
  </p:notesTextViewPr>
  <p:sorterViewPr>
    <p:cViewPr>
      <p:scale>
        <a:sx n="100" d="100"/>
        <a:sy n="100" d="100"/>
      </p:scale>
      <p:origin x="0" y="-69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āra Dundure" userId="0306e65f-20d4-435d-8b5c-e1d0091e5b29" providerId="ADAL" clId="{E8A6F921-36D7-4993-B9F1-3F572F59C4AD}"/>
    <pc:docChg chg="undo custSel modSld">
      <pc:chgData name="Ināra Dundure" userId="0306e65f-20d4-435d-8b5c-e1d0091e5b29" providerId="ADAL" clId="{E8A6F921-36D7-4993-B9F1-3F572F59C4AD}" dt="2025-06-30T09:28:45.731" v="141" actId="20577"/>
      <pc:docMkLst>
        <pc:docMk/>
      </pc:docMkLst>
      <pc:sldChg chg="modSp mod">
        <pc:chgData name="Ināra Dundure" userId="0306e65f-20d4-435d-8b5c-e1d0091e5b29" providerId="ADAL" clId="{E8A6F921-36D7-4993-B9F1-3F572F59C4AD}" dt="2025-06-30T09:28:45.731" v="141" actId="20577"/>
        <pc:sldMkLst>
          <pc:docMk/>
          <pc:sldMk cId="3365288257" sldId="321"/>
        </pc:sldMkLst>
        <pc:graphicFrameChg chg="modGraphic">
          <ac:chgData name="Ināra Dundure" userId="0306e65f-20d4-435d-8b5c-e1d0091e5b29" providerId="ADAL" clId="{E8A6F921-36D7-4993-B9F1-3F572F59C4AD}" dt="2025-06-30T09:28:45.731" v="141" actId="20577"/>
          <ac:graphicFrameMkLst>
            <pc:docMk/>
            <pc:sldMk cId="3365288257" sldId="321"/>
            <ac:graphicFrameMk id="16" creationId="{DBD1D5EA-C4F8-B5ED-C008-E668DCDB07E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janis.upenieks\Downloads\Aptauja%20par%20pirmsskolas%20izgl&#299;t&#299;bu%20(atbild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lalrg-my.sharepoint.com/personal/janis_upenieks_lps_lv/Documents/Dokumenti/LPS/In&#257;ra/SKOLAS/2025/06%20Diagrammas/SAM_4217_PII%20projekti.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lalrg-my.sharepoint.com/personal/janis_upenieks_lps_lv/Documents/Dokumenti/LPS/In&#257;ra/SKOLAS/2025/06%20Diagrammas/SAM_4366_projekt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08185695538063E-2"/>
          <c:y val="0.31712987721099856"/>
          <c:w val="0.91593348097112859"/>
          <c:h val="0.40738039160544176"/>
        </c:manualLayout>
      </c:layout>
      <c:barChart>
        <c:barDir val="col"/>
        <c:grouping val="clustered"/>
        <c:varyColors val="0"/>
        <c:ser>
          <c:idx val="0"/>
          <c:order val="0"/>
          <c:tx>
            <c:strRef>
              <c:f>'Bērnu skaits'!$B$1</c:f>
              <c:strCache>
                <c:ptCount val="1"/>
                <c:pt idx="0">
                  <c:v>Bērnu skaits pašvaldības pirmsskolas izglītības iestādēs uz 01.09.2024.</c:v>
                </c:pt>
              </c:strCache>
            </c:strRef>
          </c:tx>
          <c:spPr>
            <a:solidFill>
              <a:schemeClr val="accent1"/>
            </a:solidFill>
            <a:ln>
              <a:noFill/>
            </a:ln>
            <a:effectLst/>
          </c:spPr>
          <c:invertIfNegative val="0"/>
          <c:dLbls>
            <c:dLbl>
              <c:idx val="0"/>
              <c:layout>
                <c:manualLayout>
                  <c:x val="1.2484803272573749E-2"/>
                  <c:y val="3.3237443508443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D1-4A8E-8C41-A47BFC8F1AAC}"/>
                </c:ext>
              </c:extLst>
            </c:dLbl>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rgbClr val="8E0000"/>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'Bērnu skaits'!$A$2:$A$43</c:f>
              <c:strCache>
                <c:ptCount val="42"/>
                <c:pt idx="0">
                  <c:v>Rīgas valstspilsēta</c:v>
                </c:pt>
                <c:pt idx="1">
                  <c:v>Daugavpils valstspilsēta</c:v>
                </c:pt>
                <c:pt idx="2">
                  <c:v>Liepājas valstspilsēta</c:v>
                </c:pt>
                <c:pt idx="3">
                  <c:v>Ogres novads</c:v>
                </c:pt>
                <c:pt idx="4">
                  <c:v>Valmieras novads</c:v>
                </c:pt>
                <c:pt idx="5">
                  <c:v>Jelgavas valstspilsēta</c:v>
                </c:pt>
                <c:pt idx="6">
                  <c:v>Cēsu novads</c:v>
                </c:pt>
                <c:pt idx="7">
                  <c:v>Tukuma novads</c:v>
                </c:pt>
                <c:pt idx="8">
                  <c:v>Bauskas novads</c:v>
                </c:pt>
                <c:pt idx="9">
                  <c:v>Jēkabpils novads</c:v>
                </c:pt>
                <c:pt idx="10">
                  <c:v>Jūrmalas valstspilsēta</c:v>
                </c:pt>
                <c:pt idx="11">
                  <c:v>Mārupes novads</c:v>
                </c:pt>
                <c:pt idx="12">
                  <c:v>Ķekavas novads</c:v>
                </c:pt>
                <c:pt idx="13">
                  <c:v>Siguldas novads</c:v>
                </c:pt>
                <c:pt idx="14">
                  <c:v>Talsu novads</c:v>
                </c:pt>
                <c:pt idx="15">
                  <c:v>Jelgavas novads</c:v>
                </c:pt>
                <c:pt idx="16">
                  <c:v>Ropažu novads</c:v>
                </c:pt>
                <c:pt idx="17">
                  <c:v>Dienvidkurzemes novads</c:v>
                </c:pt>
                <c:pt idx="18">
                  <c:v>Ventspils valstspilsēta</c:v>
                </c:pt>
                <c:pt idx="19">
                  <c:v>Rēzeknes valstspilsēta</c:v>
                </c:pt>
                <c:pt idx="20">
                  <c:v>Dobeles novads</c:v>
                </c:pt>
                <c:pt idx="21">
                  <c:v>Madonas novads</c:v>
                </c:pt>
                <c:pt idx="22">
                  <c:v>Saldus novads</c:v>
                </c:pt>
                <c:pt idx="23">
                  <c:v>Kuldīgas novads</c:v>
                </c:pt>
                <c:pt idx="24">
                  <c:v>Aizkraukles novads</c:v>
                </c:pt>
                <c:pt idx="25">
                  <c:v>Limbažu novads</c:v>
                </c:pt>
                <c:pt idx="26">
                  <c:v>Ādažu novads</c:v>
                </c:pt>
                <c:pt idx="27">
                  <c:v>Salaspils novads</c:v>
                </c:pt>
                <c:pt idx="28">
                  <c:v>Rēzeknes novads</c:v>
                </c:pt>
                <c:pt idx="29">
                  <c:v>Smiltenes novads</c:v>
                </c:pt>
                <c:pt idx="30">
                  <c:v>Olaines novads</c:v>
                </c:pt>
                <c:pt idx="31">
                  <c:v>Gulbenes novads</c:v>
                </c:pt>
                <c:pt idx="32">
                  <c:v>Ludzas novads</c:v>
                </c:pt>
                <c:pt idx="33">
                  <c:v>Balvu novads</c:v>
                </c:pt>
                <c:pt idx="34">
                  <c:v>Augšdaugavas novads</c:v>
                </c:pt>
                <c:pt idx="35">
                  <c:v>Preiļu novads</c:v>
                </c:pt>
                <c:pt idx="36">
                  <c:v>Alūksnes novads</c:v>
                </c:pt>
                <c:pt idx="37">
                  <c:v>Krāslavas novads</c:v>
                </c:pt>
                <c:pt idx="38">
                  <c:v>Līvānu novads</c:v>
                </c:pt>
                <c:pt idx="39">
                  <c:v>Ventspils novads</c:v>
                </c:pt>
                <c:pt idx="40">
                  <c:v>Saulkrastu novads</c:v>
                </c:pt>
                <c:pt idx="41">
                  <c:v>Valkas novads</c:v>
                </c:pt>
              </c:strCache>
            </c:strRef>
          </c:cat>
          <c:val>
            <c:numRef>
              <c:f>'Bērnu skaits'!$B$2:$B$43</c:f>
              <c:numCache>
                <c:formatCode>General</c:formatCode>
                <c:ptCount val="42"/>
                <c:pt idx="0">
                  <c:v>21266</c:v>
                </c:pt>
                <c:pt idx="1">
                  <c:v>3705</c:v>
                </c:pt>
                <c:pt idx="2">
                  <c:v>3394</c:v>
                </c:pt>
                <c:pt idx="3">
                  <c:v>3072</c:v>
                </c:pt>
                <c:pt idx="4">
                  <c:v>2646</c:v>
                </c:pt>
                <c:pt idx="5">
                  <c:v>2293</c:v>
                </c:pt>
                <c:pt idx="6">
                  <c:v>2282</c:v>
                </c:pt>
                <c:pt idx="7">
                  <c:v>2080</c:v>
                </c:pt>
                <c:pt idx="8">
                  <c:v>2062</c:v>
                </c:pt>
                <c:pt idx="9">
                  <c:v>1886</c:v>
                </c:pt>
                <c:pt idx="10">
                  <c:v>1849</c:v>
                </c:pt>
                <c:pt idx="11">
                  <c:v>1769</c:v>
                </c:pt>
                <c:pt idx="12">
                  <c:v>1742</c:v>
                </c:pt>
                <c:pt idx="13">
                  <c:v>1701</c:v>
                </c:pt>
                <c:pt idx="14">
                  <c:v>1693</c:v>
                </c:pt>
                <c:pt idx="15">
                  <c:v>1683</c:v>
                </c:pt>
                <c:pt idx="16">
                  <c:v>1582</c:v>
                </c:pt>
                <c:pt idx="17">
                  <c:v>1512</c:v>
                </c:pt>
                <c:pt idx="18">
                  <c:v>1468</c:v>
                </c:pt>
                <c:pt idx="19">
                  <c:v>1433</c:v>
                </c:pt>
                <c:pt idx="20">
                  <c:v>1338</c:v>
                </c:pt>
                <c:pt idx="21">
                  <c:v>1425</c:v>
                </c:pt>
                <c:pt idx="22">
                  <c:v>1270</c:v>
                </c:pt>
                <c:pt idx="23">
                  <c:v>1251</c:v>
                </c:pt>
                <c:pt idx="24">
                  <c:v>1221</c:v>
                </c:pt>
                <c:pt idx="25">
                  <c:v>1119</c:v>
                </c:pt>
                <c:pt idx="26">
                  <c:v>1114</c:v>
                </c:pt>
                <c:pt idx="27">
                  <c:v>1071</c:v>
                </c:pt>
                <c:pt idx="28">
                  <c:v>1049</c:v>
                </c:pt>
                <c:pt idx="29">
                  <c:v>909</c:v>
                </c:pt>
                <c:pt idx="30">
                  <c:v>889</c:v>
                </c:pt>
                <c:pt idx="31">
                  <c:v>872</c:v>
                </c:pt>
                <c:pt idx="32">
                  <c:v>711</c:v>
                </c:pt>
                <c:pt idx="33">
                  <c:v>692</c:v>
                </c:pt>
                <c:pt idx="34">
                  <c:v>603</c:v>
                </c:pt>
                <c:pt idx="35">
                  <c:v>602</c:v>
                </c:pt>
                <c:pt idx="36">
                  <c:v>576</c:v>
                </c:pt>
                <c:pt idx="37">
                  <c:v>547</c:v>
                </c:pt>
                <c:pt idx="38">
                  <c:v>434</c:v>
                </c:pt>
                <c:pt idx="39">
                  <c:v>423</c:v>
                </c:pt>
                <c:pt idx="40">
                  <c:v>392</c:v>
                </c:pt>
                <c:pt idx="41">
                  <c:v>353</c:v>
                </c:pt>
              </c:numCache>
            </c:numRef>
          </c:val>
          <c:extLst>
            <c:ext xmlns:c16="http://schemas.microsoft.com/office/drawing/2014/chart" uri="{C3380CC4-5D6E-409C-BE32-E72D297353CC}">
              <c16:uniqueId val="{00000000-E7D3-4CF3-8D9E-A693138002C3}"/>
            </c:ext>
          </c:extLst>
        </c:ser>
        <c:dLbls>
          <c:showLegendKey val="0"/>
          <c:showVal val="0"/>
          <c:showCatName val="0"/>
          <c:showSerName val="0"/>
          <c:showPercent val="0"/>
          <c:showBubbleSize val="0"/>
        </c:dLbls>
        <c:gapWidth val="219"/>
        <c:overlap val="-27"/>
        <c:axId val="783373056"/>
        <c:axId val="783389856"/>
      </c:barChart>
      <c:catAx>
        <c:axId val="78337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783389856"/>
        <c:crosses val="autoZero"/>
        <c:auto val="1"/>
        <c:lblAlgn val="ctr"/>
        <c:lblOffset val="100"/>
        <c:noMultiLvlLbl val="0"/>
      </c:catAx>
      <c:valAx>
        <c:axId val="78338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v-LV"/>
          </a:p>
        </c:txPr>
        <c:crossAx val="783373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'Darba laiks'!$B$55</c:f>
              <c:strCache>
                <c:ptCount val="1"/>
                <c:pt idx="0">
                  <c:v>Pašvaldību skaits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'Darba laiks'!$A$56:$A$62</c:f>
              <c:strCache>
                <c:ptCount val="7"/>
                <c:pt idx="0">
                  <c:v>7:00 - 17:00</c:v>
                </c:pt>
                <c:pt idx="1">
                  <c:v>7:00 - 18:00</c:v>
                </c:pt>
                <c:pt idx="2">
                  <c:v>7:00 - 19:00</c:v>
                </c:pt>
                <c:pt idx="3">
                  <c:v> 8:00 - 17:00</c:v>
                </c:pt>
                <c:pt idx="4">
                  <c:v>8:00 - 18:00</c:v>
                </c:pt>
                <c:pt idx="5">
                  <c:v>Diennakts grupiņa</c:v>
                </c:pt>
                <c:pt idx="6">
                  <c:v>Pagarināts darba laiks</c:v>
                </c:pt>
              </c:strCache>
            </c:strRef>
          </c:cat>
          <c:val>
            <c:numRef>
              <c:f>'Darba laiks'!$B$56:$B$62</c:f>
              <c:numCache>
                <c:formatCode>General</c:formatCode>
                <c:ptCount val="7"/>
                <c:pt idx="0">
                  <c:v>4</c:v>
                </c:pt>
                <c:pt idx="1">
                  <c:v>15</c:v>
                </c:pt>
                <c:pt idx="2">
                  <c:v>31</c:v>
                </c:pt>
                <c:pt idx="3">
                  <c:v>3</c:v>
                </c:pt>
                <c:pt idx="4">
                  <c:v>4</c:v>
                </c:pt>
                <c:pt idx="5">
                  <c:v>11</c:v>
                </c:pt>
                <c:pt idx="6">
                  <c:v>1</c:v>
                </c:pt>
              </c:numCache>
            </c:numRef>
          </c:val>
          <c:extLst>
            <c:ext xmlns:c16="http://schemas.microsoft.com/office/drawing/2014/chart" uri="{C3380CC4-5D6E-409C-BE32-E72D297353CC}">
              <c16:uniqueId val="{00000000-EDAA-4CA8-9FAF-B12B09D2685D}"/>
            </c:ext>
          </c:extLst>
        </c:ser>
        <c:dLbls>
          <c:showLegendKey val="0"/>
          <c:showVal val="0"/>
          <c:showCatName val="0"/>
          <c:showSerName val="0"/>
          <c:showPercent val="0"/>
          <c:showBubbleSize val="0"/>
        </c:dLbls>
        <c:gapWidth val="219"/>
        <c:overlap val="-27"/>
        <c:axId val="791873696"/>
        <c:axId val="791874176"/>
      </c:barChart>
      <c:catAx>
        <c:axId val="79187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lv-LV"/>
          </a:p>
        </c:txPr>
        <c:crossAx val="791874176"/>
        <c:crosses val="autoZero"/>
        <c:auto val="1"/>
        <c:lblAlgn val="ctr"/>
        <c:lblOffset val="100"/>
        <c:noMultiLvlLbl val="0"/>
      </c:catAx>
      <c:valAx>
        <c:axId val="791874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lv-LV"/>
          </a:p>
        </c:txPr>
        <c:crossAx val="791873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4.0693569553805771E-2"/>
          <c:y val="3.3699483901331255E-2"/>
          <c:w val="0.94888976377952761"/>
          <c:h val="0.41142009173350769"/>
        </c:manualLayout>
      </c:layout>
      <c:barChart>
        <c:barDir val="col"/>
        <c:grouping val="clustered"/>
        <c:varyColors val="0"/>
        <c:ser>
          <c:idx val="0"/>
          <c:order val="0"/>
          <c:tx>
            <c:strRef>
              <c:f>'Ēdināšana 1,5-5'!$B$45</c:f>
              <c:strCache>
                <c:ptCount val="1"/>
                <c:pt idx="0">
                  <c:v>Pašvaldību skaits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'Ēdināšana 1,5-5'!$A$46:$A$52</c:f>
              <c:strCache>
                <c:ptCount val="7"/>
                <c:pt idx="0">
                  <c:v>Jā</c:v>
                </c:pt>
                <c:pt idx="1">
                  <c:v>Maznodrošinātām ģimenēm</c:v>
                </c:pt>
                <c:pt idx="2">
                  <c:v>Daudzbērnu ģimenēm</c:v>
                </c:pt>
                <c:pt idx="3">
                  <c:v>Pašvaldība nodrošina līdzfinansējumu</c:v>
                </c:pt>
                <c:pt idx="4">
                  <c:v>Par ēdināšanu maksā vecāki</c:v>
                </c:pt>
                <c:pt idx="5">
                  <c:v>Par ēdināšanu daļēji maksā vecāki</c:v>
                </c:pt>
                <c:pt idx="6">
                  <c:v>Nē</c:v>
                </c:pt>
              </c:strCache>
            </c:strRef>
          </c:cat>
          <c:val>
            <c:numRef>
              <c:f>'Ēdināšana 1,5-5'!$B$46:$B$52</c:f>
              <c:numCache>
                <c:formatCode>General</c:formatCode>
                <c:ptCount val="7"/>
                <c:pt idx="0">
                  <c:v>8</c:v>
                </c:pt>
                <c:pt idx="1">
                  <c:v>26</c:v>
                </c:pt>
                <c:pt idx="2">
                  <c:v>20</c:v>
                </c:pt>
                <c:pt idx="3">
                  <c:v>12</c:v>
                </c:pt>
                <c:pt idx="4">
                  <c:v>10</c:v>
                </c:pt>
                <c:pt idx="5">
                  <c:v>6</c:v>
                </c:pt>
                <c:pt idx="6">
                  <c:v>7</c:v>
                </c:pt>
              </c:numCache>
            </c:numRef>
          </c:val>
          <c:extLst>
            <c:ext xmlns:c16="http://schemas.microsoft.com/office/drawing/2014/chart" uri="{C3380CC4-5D6E-409C-BE32-E72D297353CC}">
              <c16:uniqueId val="{00000000-01FD-4070-B56E-14AEEF4913F3}"/>
            </c:ext>
          </c:extLst>
        </c:ser>
        <c:dLbls>
          <c:showLegendKey val="0"/>
          <c:showVal val="0"/>
          <c:showCatName val="0"/>
          <c:showSerName val="0"/>
          <c:showPercent val="0"/>
          <c:showBubbleSize val="0"/>
        </c:dLbls>
        <c:gapWidth val="219"/>
        <c:overlap val="-27"/>
        <c:axId val="1407497440"/>
        <c:axId val="1407492640"/>
      </c:barChart>
      <c:catAx>
        <c:axId val="140749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lv-LV"/>
          </a:p>
        </c:txPr>
        <c:crossAx val="1407492640"/>
        <c:crosses val="autoZero"/>
        <c:auto val="1"/>
        <c:lblAlgn val="ctr"/>
        <c:lblOffset val="100"/>
        <c:noMultiLvlLbl val="0"/>
      </c:catAx>
      <c:valAx>
        <c:axId val="1407492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lv-LV"/>
          </a:p>
        </c:txPr>
        <c:crossAx val="1407497440"/>
        <c:crosses val="autoZero"/>
        <c:crossBetween val="between"/>
      </c:valAx>
      <c:spPr>
        <a:noFill/>
        <a:ln>
          <a:noFill/>
        </a:ln>
        <a:effectLst/>
      </c:spPr>
    </c:plotArea>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87451686686615E-2"/>
          <c:y val="4.7419025324537137E-2"/>
          <c:w val="0.93238432936267579"/>
          <c:h val="0.7983096976963745"/>
        </c:manualLayout>
      </c:layout>
      <c:barChart>
        <c:barDir val="col"/>
        <c:grouping val="clustered"/>
        <c:varyColors val="0"/>
        <c:ser>
          <c:idx val="1"/>
          <c:order val="1"/>
          <c:tx>
            <c:strRef>
              <c:f>Sheet1!$D$1</c:f>
              <c:strCache>
                <c:ptCount val="1"/>
                <c:pt idx="0">
                  <c:v>Bērnu skaits privātajās PII 1,5 - 4 gadi</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890359168241966E-2"/>
                  <c:y val="1.3513513513513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C23-4AE4-A283-CC8739BC26AB}"/>
                </c:ext>
              </c:extLst>
            </c:dLbl>
            <c:dLbl>
              <c:idx val="8"/>
              <c:layout>
                <c:manualLayout>
                  <c:x val="-9.2416491733075181E-17"/>
                  <c:y val="1.0810810810810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C23-4AE4-A283-CC8739BC26AB}"/>
                </c:ext>
              </c:extLst>
            </c:dLbl>
            <c:spPr>
              <a:noFill/>
              <a:ln>
                <a:noFill/>
              </a:ln>
              <a:effectLst/>
            </c:spPr>
            <c:txPr>
              <a:bodyPr rot="0" spcFirstLastPara="1" vertOverflow="ellipsis" vert="horz" wrap="square" anchor="ctr" anchorCtr="1"/>
              <a:lstStyle/>
              <a:p>
                <a:pPr>
                  <a:defRPr sz="1197" b="1" i="0" u="none" strike="noStrike" kern="1200" baseline="0">
                    <a:solidFill>
                      <a:schemeClr val="dk1"/>
                    </a:solidFill>
                    <a:highlight>
                      <a:srgbClr val="FFFF00"/>
                    </a:highlight>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Sheet1!$B$2:$B$15</c:f>
              <c:strCache>
                <c:ptCount val="14"/>
                <c:pt idx="0">
                  <c:v>Rīga</c:v>
                </c:pt>
                <c:pt idx="1">
                  <c:v>Mārupes novads</c:v>
                </c:pt>
                <c:pt idx="2">
                  <c:v>Jelgava</c:v>
                </c:pt>
                <c:pt idx="3">
                  <c:v>Ropažu novads</c:v>
                </c:pt>
                <c:pt idx="4">
                  <c:v>Ādažu novads</c:v>
                </c:pt>
                <c:pt idx="5">
                  <c:v>Ķekavas novads</c:v>
                </c:pt>
                <c:pt idx="6">
                  <c:v>Valmieras novads</c:v>
                </c:pt>
                <c:pt idx="7">
                  <c:v>Jūrmala</c:v>
                </c:pt>
                <c:pt idx="8">
                  <c:v>Ogres novads</c:v>
                </c:pt>
                <c:pt idx="9">
                  <c:v>Cēsu novads</c:v>
                </c:pt>
                <c:pt idx="10">
                  <c:v>Olaines novads</c:v>
                </c:pt>
                <c:pt idx="11">
                  <c:v>Salaspils novads</c:v>
                </c:pt>
                <c:pt idx="12">
                  <c:v>Saulkrastu novads</c:v>
                </c:pt>
                <c:pt idx="13">
                  <c:v>Kuldīgas novads</c:v>
                </c:pt>
              </c:strCache>
            </c:strRef>
          </c:cat>
          <c:val>
            <c:numRef>
              <c:f>Sheet1!$D$2:$D$15</c:f>
              <c:numCache>
                <c:formatCode>General</c:formatCode>
                <c:ptCount val="14"/>
                <c:pt idx="0">
                  <c:v>5118</c:v>
                </c:pt>
                <c:pt idx="1">
                  <c:v>624</c:v>
                </c:pt>
                <c:pt idx="2">
                  <c:v>529</c:v>
                </c:pt>
                <c:pt idx="3">
                  <c:v>407</c:v>
                </c:pt>
                <c:pt idx="4">
                  <c:v>203</c:v>
                </c:pt>
                <c:pt idx="5">
                  <c:v>290</c:v>
                </c:pt>
                <c:pt idx="6">
                  <c:v>58</c:v>
                </c:pt>
                <c:pt idx="7">
                  <c:v>78</c:v>
                </c:pt>
                <c:pt idx="8">
                  <c:v>98</c:v>
                </c:pt>
                <c:pt idx="9">
                  <c:v>26</c:v>
                </c:pt>
                <c:pt idx="10">
                  <c:v>11</c:v>
                </c:pt>
                <c:pt idx="11">
                  <c:v>35</c:v>
                </c:pt>
                <c:pt idx="12">
                  <c:v>3</c:v>
                </c:pt>
                <c:pt idx="13">
                  <c:v>12</c:v>
                </c:pt>
              </c:numCache>
            </c:numRef>
          </c:val>
          <c:extLst>
            <c:ext xmlns:c16="http://schemas.microsoft.com/office/drawing/2014/chart" uri="{C3380CC4-5D6E-409C-BE32-E72D297353CC}">
              <c16:uniqueId val="{00000000-2436-4A42-A087-A0D841AAD110}"/>
            </c:ext>
          </c:extLst>
        </c:ser>
        <c:ser>
          <c:idx val="2"/>
          <c:order val="2"/>
          <c:tx>
            <c:strRef>
              <c:f>Sheet1!$E$1</c:f>
              <c:strCache>
                <c:ptCount val="1"/>
                <c:pt idx="0">
                  <c:v>Bērnu skaits privātajās PII 5 - 7 gadi</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638311279143036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C23-4AE4-A283-CC8739BC26AB}"/>
                </c:ext>
              </c:extLst>
            </c:dLbl>
            <c:dLbl>
              <c:idx val="1"/>
              <c:layout>
                <c:manualLayout>
                  <c:x val="1.3862633900441061E-2"/>
                  <c:y val="1.3513513513513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C23-4AE4-A283-CC8739BC26AB}"/>
                </c:ext>
              </c:extLst>
            </c:dLbl>
            <c:dLbl>
              <c:idx val="2"/>
              <c:layout>
                <c:manualLayout>
                  <c:x val="1.2602394454946394E-2"/>
                  <c:y val="5.40540540540540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C23-4AE4-A283-CC8739BC26AB}"/>
                </c:ext>
              </c:extLst>
            </c:dLbl>
            <c:dLbl>
              <c:idx val="4"/>
              <c:layout>
                <c:manualLayout>
                  <c:x val="1.1342155009451797E-2"/>
                  <c:y val="5.40540540540540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23-4AE4-A283-CC8739BC26AB}"/>
                </c:ext>
              </c:extLst>
            </c:dLbl>
            <c:dLbl>
              <c:idx val="5"/>
              <c:layout>
                <c:manualLayout>
                  <c:x val="2.5204788909892416E-3"/>
                  <c:y val="8.10810810810810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23-4AE4-A283-CC8739BC26AB}"/>
                </c:ext>
              </c:extLst>
            </c:dLbl>
            <c:dLbl>
              <c:idx val="6"/>
              <c:layout>
                <c:manualLayout>
                  <c:x val="5.0409577819785761E-3"/>
                  <c:y val="1.3513513513513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23-4AE4-A283-CC8739BC26AB}"/>
                </c:ext>
              </c:extLst>
            </c:dLbl>
            <c:dLbl>
              <c:idx val="7"/>
              <c:layout>
                <c:manualLayout>
                  <c:x val="1.0081915563957152E-2"/>
                  <c:y val="1.3513513513513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23-4AE4-A283-CC8739BC26AB}"/>
                </c:ext>
              </c:extLst>
            </c:dLbl>
            <c:dLbl>
              <c:idx val="8"/>
              <c:layout>
                <c:manualLayout>
                  <c:x val="6.3011972274732196E-3"/>
                  <c:y val="4.3243243243243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C23-4AE4-A283-CC8739BC26AB}"/>
                </c:ext>
              </c:extLst>
            </c:dLbl>
            <c:dLbl>
              <c:idx val="9"/>
              <c:layout>
                <c:manualLayout>
                  <c:x val="3.7807183364838397E-3"/>
                  <c:y val="2.9729729729729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C23-4AE4-A283-CC8739BC26AB}"/>
                </c:ext>
              </c:extLst>
            </c:dLbl>
            <c:dLbl>
              <c:idx val="10"/>
              <c:layout>
                <c:manualLayout>
                  <c:x val="2.5204788909891957E-3"/>
                  <c:y val="1.891891891891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C23-4AE4-A283-CC8739BC26AB}"/>
                </c:ext>
              </c:extLst>
            </c:dLbl>
            <c:dLbl>
              <c:idx val="11"/>
              <c:layout>
                <c:manualLayout>
                  <c:x val="3.7807183364838397E-3"/>
                  <c:y val="-1.891891891891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C23-4AE4-A283-CC8739BC26AB}"/>
                </c:ext>
              </c:extLst>
            </c:dLbl>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Sheet1!$B$2:$B$15</c:f>
              <c:strCache>
                <c:ptCount val="14"/>
                <c:pt idx="0">
                  <c:v>Rīga</c:v>
                </c:pt>
                <c:pt idx="1">
                  <c:v>Mārupes novads</c:v>
                </c:pt>
                <c:pt idx="2">
                  <c:v>Jelgava</c:v>
                </c:pt>
                <c:pt idx="3">
                  <c:v>Ropažu novads</c:v>
                </c:pt>
                <c:pt idx="4">
                  <c:v>Ādažu novads</c:v>
                </c:pt>
                <c:pt idx="5">
                  <c:v>Ķekavas novads</c:v>
                </c:pt>
                <c:pt idx="6">
                  <c:v>Valmieras novads</c:v>
                </c:pt>
                <c:pt idx="7">
                  <c:v>Jūrmala</c:v>
                </c:pt>
                <c:pt idx="8">
                  <c:v>Ogres novads</c:v>
                </c:pt>
                <c:pt idx="9">
                  <c:v>Cēsu novads</c:v>
                </c:pt>
                <c:pt idx="10">
                  <c:v>Olaines novads</c:v>
                </c:pt>
                <c:pt idx="11">
                  <c:v>Salaspils novads</c:v>
                </c:pt>
                <c:pt idx="12">
                  <c:v>Saulkrastu novads</c:v>
                </c:pt>
                <c:pt idx="13">
                  <c:v>Kuldīgas novads</c:v>
                </c:pt>
              </c:strCache>
            </c:strRef>
          </c:cat>
          <c:val>
            <c:numRef>
              <c:f>Sheet1!$E$2:$E$15</c:f>
              <c:numCache>
                <c:formatCode>General</c:formatCode>
                <c:ptCount val="14"/>
                <c:pt idx="0">
                  <c:v>2216</c:v>
                </c:pt>
                <c:pt idx="1">
                  <c:v>377</c:v>
                </c:pt>
                <c:pt idx="2">
                  <c:v>252</c:v>
                </c:pt>
                <c:pt idx="3">
                  <c:v>163</c:v>
                </c:pt>
                <c:pt idx="4">
                  <c:v>105</c:v>
                </c:pt>
                <c:pt idx="5">
                  <c:v>55</c:v>
                </c:pt>
                <c:pt idx="6">
                  <c:v>68</c:v>
                </c:pt>
                <c:pt idx="7">
                  <c:v>10</c:v>
                </c:pt>
                <c:pt idx="8">
                  <c:v>39</c:v>
                </c:pt>
                <c:pt idx="9">
                  <c:v>18</c:v>
                </c:pt>
                <c:pt idx="10">
                  <c:v>13</c:v>
                </c:pt>
                <c:pt idx="11">
                  <c:v>6</c:v>
                </c:pt>
                <c:pt idx="13">
                  <c:v>9</c:v>
                </c:pt>
              </c:numCache>
            </c:numRef>
          </c:val>
          <c:extLst>
            <c:ext xmlns:c16="http://schemas.microsoft.com/office/drawing/2014/chart" uri="{C3380CC4-5D6E-409C-BE32-E72D297353CC}">
              <c16:uniqueId val="{00000001-2436-4A42-A087-A0D841AAD110}"/>
            </c:ext>
          </c:extLst>
        </c:ser>
        <c:dLbls>
          <c:showLegendKey val="0"/>
          <c:showVal val="0"/>
          <c:showCatName val="0"/>
          <c:showSerName val="0"/>
          <c:showPercent val="0"/>
          <c:showBubbleSize val="0"/>
        </c:dLbls>
        <c:gapWidth val="219"/>
        <c:axId val="816040080"/>
        <c:axId val="816031080"/>
      </c:barChart>
      <c:lineChart>
        <c:grouping val="standard"/>
        <c:varyColors val="0"/>
        <c:ser>
          <c:idx val="0"/>
          <c:order val="0"/>
          <c:tx>
            <c:strRef>
              <c:f>Sheet1!$C$1</c:f>
              <c:strCache>
                <c:ptCount val="1"/>
                <c:pt idx="0">
                  <c:v>Noslēgto līgumu skaits ar privātajām PII</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6.3011972274732196E-3"/>
                  <c:y val="-3.2432432432432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23-4AE4-A283-CC8739BC26AB}"/>
                </c:ext>
              </c:extLst>
            </c:dLbl>
            <c:dLbl>
              <c:idx val="1"/>
              <c:layout>
                <c:manualLayout>
                  <c:x val="-3.780718336483955E-3"/>
                  <c:y val="-1.6216216216216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70-4678-B5D8-FD732AE2D4CE}"/>
                </c:ext>
              </c:extLst>
            </c:dLbl>
            <c:dLbl>
              <c:idx val="2"/>
              <c:layout>
                <c:manualLayout>
                  <c:x val="-1.5122873345935728E-2"/>
                  <c:y val="-0.108108108108108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23-4AE4-A283-CC8739BC26AB}"/>
                </c:ext>
              </c:extLst>
            </c:dLbl>
            <c:dLbl>
              <c:idx val="3"/>
              <c:layout>
                <c:manualLayout>
                  <c:x val="-1.5122873345935728E-2"/>
                  <c:y val="-2.1621621621621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23-4AE4-A283-CC8739BC26AB}"/>
                </c:ext>
              </c:extLst>
            </c:dLbl>
            <c:dLbl>
              <c:idx val="4"/>
              <c:layout>
                <c:manualLayout>
                  <c:x val="-1.2602394454946486E-2"/>
                  <c:y val="2.1621621621621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23-4AE4-A283-CC8739BC26AB}"/>
                </c:ext>
              </c:extLst>
            </c:dLbl>
            <c:dLbl>
              <c:idx val="5"/>
              <c:layout>
                <c:manualLayout>
                  <c:x val="-1.1342155009451889E-2"/>
                  <c:y val="-1.3513513513513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23-4AE4-A283-CC8739BC26AB}"/>
                </c:ext>
              </c:extLst>
            </c:dLbl>
            <c:dLbl>
              <c:idx val="8"/>
              <c:layout>
                <c:manualLayout>
                  <c:x val="-1.2602394454946533E-2"/>
                  <c:y val="-4.8648648648648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C23-4AE4-A283-CC8739BC26AB}"/>
                </c:ext>
              </c:extLst>
            </c:dLbl>
            <c:dLbl>
              <c:idx val="9"/>
              <c:layout>
                <c:manualLayout>
                  <c:x val="-1.6383112791430371E-2"/>
                  <c:y val="-3.2432432432432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C23-4AE4-A283-CC8739BC26AB}"/>
                </c:ext>
              </c:extLst>
            </c:dLbl>
            <c:spPr>
              <a:noFill/>
              <a:ln>
                <a:noFill/>
              </a:ln>
              <a:effectLst/>
            </c:spPr>
            <c:txPr>
              <a:bodyPr rot="0" spcFirstLastPara="1" vertOverflow="ellipsis" vert="horz" wrap="square" anchor="ctr" anchorCtr="1"/>
              <a:lstStyle/>
              <a:p>
                <a:pPr>
                  <a:defRPr sz="1600" b="1" i="0" u="none" strike="noStrike" kern="1200" baseline="0">
                    <a:solidFill>
                      <a:srgbClr val="0070C0"/>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Sheet1!$B$2:$B$15</c:f>
              <c:strCache>
                <c:ptCount val="14"/>
                <c:pt idx="0">
                  <c:v>Rīga</c:v>
                </c:pt>
                <c:pt idx="1">
                  <c:v>Mārupes novads</c:v>
                </c:pt>
                <c:pt idx="2">
                  <c:v>Jelgava</c:v>
                </c:pt>
                <c:pt idx="3">
                  <c:v>Ropažu novads</c:v>
                </c:pt>
                <c:pt idx="4">
                  <c:v>Ādažu novads</c:v>
                </c:pt>
                <c:pt idx="5">
                  <c:v>Ķekavas novads</c:v>
                </c:pt>
                <c:pt idx="6">
                  <c:v>Valmieras novads</c:v>
                </c:pt>
                <c:pt idx="7">
                  <c:v>Jūrmala</c:v>
                </c:pt>
                <c:pt idx="8">
                  <c:v>Ogres novads</c:v>
                </c:pt>
                <c:pt idx="9">
                  <c:v>Cēsu novads</c:v>
                </c:pt>
                <c:pt idx="10">
                  <c:v>Olaines novads</c:v>
                </c:pt>
                <c:pt idx="11">
                  <c:v>Salaspils novads</c:v>
                </c:pt>
                <c:pt idx="12">
                  <c:v>Saulkrastu novads</c:v>
                </c:pt>
                <c:pt idx="13">
                  <c:v>Kuldīgas novads</c:v>
                </c:pt>
              </c:strCache>
            </c:strRef>
          </c:cat>
          <c:val>
            <c:numRef>
              <c:f>Sheet1!$C$2:$C$15</c:f>
              <c:numCache>
                <c:formatCode>General</c:formatCode>
                <c:ptCount val="14"/>
                <c:pt idx="0">
                  <c:v>181</c:v>
                </c:pt>
                <c:pt idx="1">
                  <c:v>97</c:v>
                </c:pt>
                <c:pt idx="2">
                  <c:v>11</c:v>
                </c:pt>
                <c:pt idx="3">
                  <c:v>74</c:v>
                </c:pt>
                <c:pt idx="4">
                  <c:v>47</c:v>
                </c:pt>
                <c:pt idx="5">
                  <c:v>103</c:v>
                </c:pt>
                <c:pt idx="6">
                  <c:v>88</c:v>
                </c:pt>
                <c:pt idx="7">
                  <c:v>88</c:v>
                </c:pt>
                <c:pt idx="8">
                  <c:v>11</c:v>
                </c:pt>
                <c:pt idx="9">
                  <c:v>28</c:v>
                </c:pt>
                <c:pt idx="10">
                  <c:v>24</c:v>
                </c:pt>
                <c:pt idx="11">
                  <c:v>2</c:v>
                </c:pt>
                <c:pt idx="12">
                  <c:v>3</c:v>
                </c:pt>
                <c:pt idx="13">
                  <c:v>1</c:v>
                </c:pt>
              </c:numCache>
            </c:numRef>
          </c:val>
          <c:smooth val="0"/>
          <c:extLst>
            <c:ext xmlns:c16="http://schemas.microsoft.com/office/drawing/2014/chart" uri="{C3380CC4-5D6E-409C-BE32-E72D297353CC}">
              <c16:uniqueId val="{00000002-2436-4A42-A087-A0D841AAD110}"/>
            </c:ext>
          </c:extLst>
        </c:ser>
        <c:dLbls>
          <c:showLegendKey val="0"/>
          <c:showVal val="0"/>
          <c:showCatName val="0"/>
          <c:showSerName val="0"/>
          <c:showPercent val="0"/>
          <c:showBubbleSize val="0"/>
        </c:dLbls>
        <c:marker val="1"/>
        <c:smooth val="0"/>
        <c:axId val="815949000"/>
        <c:axId val="815947200"/>
      </c:lineChart>
      <c:catAx>
        <c:axId val="816040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lv-LV"/>
          </a:p>
        </c:txPr>
        <c:crossAx val="816031080"/>
        <c:crosses val="autoZero"/>
        <c:auto val="1"/>
        <c:lblAlgn val="ctr"/>
        <c:lblOffset val="100"/>
        <c:noMultiLvlLbl val="0"/>
      </c:catAx>
      <c:valAx>
        <c:axId val="816031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lv-LV"/>
          </a:p>
        </c:txPr>
        <c:crossAx val="816040080"/>
        <c:crosses val="autoZero"/>
        <c:crossBetween val="between"/>
      </c:valAx>
      <c:valAx>
        <c:axId val="815947200"/>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lv-LV"/>
          </a:p>
        </c:txPr>
        <c:crossAx val="815949000"/>
        <c:crosses val="max"/>
        <c:crossBetween val="between"/>
      </c:valAx>
      <c:catAx>
        <c:axId val="815949000"/>
        <c:scaling>
          <c:orientation val="minMax"/>
        </c:scaling>
        <c:delete val="1"/>
        <c:axPos val="b"/>
        <c:numFmt formatCode="General" sourceLinked="1"/>
        <c:majorTickMark val="none"/>
        <c:minorTickMark val="none"/>
        <c:tickLblPos val="nextTo"/>
        <c:crossAx val="815947200"/>
        <c:crosses val="autoZero"/>
        <c:auto val="1"/>
        <c:lblAlgn val="ctr"/>
        <c:lblOffset val="100"/>
        <c:noMultiLvlLbl val="0"/>
      </c:catAx>
      <c:spPr>
        <a:noFill/>
        <a:ln>
          <a:noFill/>
        </a:ln>
        <a:effectLst/>
      </c:spPr>
    </c:plotArea>
    <c:legend>
      <c:legendPos val="b"/>
      <c:layout>
        <c:manualLayout>
          <c:xMode val="edge"/>
          <c:yMode val="edge"/>
          <c:x val="0.16090102158780248"/>
          <c:y val="2.3070653330495849E-2"/>
          <c:w val="0.83153754173922967"/>
          <c:h val="0.1198327303681634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905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94118166462545E-2"/>
          <c:y val="2.8211994012584257E-2"/>
          <c:w val="0.90924790355774132"/>
          <c:h val="0.4059965442961978"/>
        </c:manualLayout>
      </c:layout>
      <c:lineChart>
        <c:grouping val="standard"/>
        <c:varyColors val="0"/>
        <c:ser>
          <c:idx val="0"/>
          <c:order val="0"/>
          <c:tx>
            <c:strRef>
              <c:f>'Atbalsts privātajiem'!$B$1</c:f>
              <c:strCache>
                <c:ptCount val="1"/>
                <c:pt idx="0">
                  <c:v>Atbalsta apmērs 2025. gadā bērniem no 1,5 līdz 4 gadu vecumam, kuri apmeklē privātās pirmsskolas izglītības iestādes</c:v>
                </c:pt>
              </c:strCache>
            </c:strRef>
          </c:tx>
          <c:spPr>
            <a:ln w="22225" cap="rnd" cmpd="sng" algn="ctr">
              <a:solidFill>
                <a:schemeClr val="accent1"/>
              </a:solidFill>
              <a:round/>
            </a:ln>
            <a:effectLst/>
          </c:spPr>
          <c:marker>
            <c:symbol val="none"/>
          </c:marker>
          <c:dLbls>
            <c:dLbl>
              <c:idx val="0"/>
              <c:layout>
                <c:manualLayout>
                  <c:x val="-1.875000000000001E-2"/>
                  <c:y val="-2.4577575342847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3A-4732-A50B-F13C9D2E1A16}"/>
                </c:ext>
              </c:extLst>
            </c:dLbl>
            <c:dLbl>
              <c:idx val="1"/>
              <c:layout>
                <c:manualLayout>
                  <c:x val="-1.8242790844501797E-2"/>
                  <c:y val="-5.00312793983010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3A-4732-A50B-F13C9D2E1A16}"/>
                </c:ext>
              </c:extLst>
            </c:dLbl>
            <c:dLbl>
              <c:idx val="2"/>
              <c:layout>
                <c:manualLayout>
                  <c:x val="-1.609658015691337E-2"/>
                  <c:y val="-1.5009383819490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3A-4732-A50B-F13C9D2E1A16}"/>
                </c:ext>
              </c:extLst>
            </c:dLbl>
            <c:dLbl>
              <c:idx val="3"/>
              <c:layout>
                <c:manualLayout>
                  <c:x val="-2.0389001532090244E-2"/>
                  <c:y val="-1.2507819849575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3A-4732-A50B-F13C9D2E1A16}"/>
                </c:ext>
              </c:extLst>
            </c:dLbl>
            <c:dLbl>
              <c:idx val="4"/>
              <c:layout>
                <c:manualLayout>
                  <c:x val="-2.1462106875884467E-2"/>
                  <c:y val="-7.50469190974514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63A-4732-A50B-F13C9D2E1A16}"/>
                </c:ext>
              </c:extLst>
            </c:dLbl>
            <c:dLbl>
              <c:idx val="5"/>
              <c:layout>
                <c:manualLayout>
                  <c:x val="-2.2535212219678691E-2"/>
                  <c:y val="-1.2507819849575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63A-4732-A50B-F13C9D2E1A16}"/>
                </c:ext>
              </c:extLst>
            </c:dLbl>
            <c:dLbl>
              <c:idx val="6"/>
              <c:layout>
                <c:manualLayout>
                  <c:x val="-1.8242790844501835E-2"/>
                  <c:y val="-7.50469190974514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63A-4732-A50B-F13C9D2E1A16}"/>
                </c:ext>
              </c:extLst>
            </c:dLbl>
            <c:dLbl>
              <c:idx val="7"/>
              <c:layout>
                <c:manualLayout>
                  <c:x val="-1.8242790844501797E-2"/>
                  <c:y val="-2.50156396991504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63A-4732-A50B-F13C9D2E1A16}"/>
                </c:ext>
              </c:extLst>
            </c:dLbl>
            <c:dLbl>
              <c:idx val="8"/>
              <c:layout>
                <c:manualLayout>
                  <c:x val="-2.253521221967869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63A-4732-A50B-F13C9D2E1A16}"/>
                </c:ext>
              </c:extLst>
            </c:dLbl>
            <c:dLbl>
              <c:idx val="9"/>
              <c:layout>
                <c:manualLayout>
                  <c:x val="-2.5754528251061361E-2"/>
                  <c:y val="-2.293073815971064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63A-4732-A50B-F13C9D2E1A16}"/>
                </c:ext>
              </c:extLst>
            </c:dLbl>
            <c:dLbl>
              <c:idx val="10"/>
              <c:layout>
                <c:manualLayout>
                  <c:x val="-1.609658015691335E-2"/>
                  <c:y val="-7.50469190974517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63A-4732-A50B-F13C9D2E1A16}"/>
                </c:ext>
              </c:extLst>
            </c:dLbl>
            <c:dLbl>
              <c:idx val="11"/>
              <c:layout>
                <c:manualLayout>
                  <c:x val="-1.8242790844501797E-2"/>
                  <c:y val="-7.50469190974514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63A-4732-A50B-F13C9D2E1A16}"/>
                </c:ext>
              </c:extLst>
            </c:dLbl>
            <c:dLbl>
              <c:idx val="12"/>
              <c:layout>
                <c:manualLayout>
                  <c:x val="-1.931589618829602E-2"/>
                  <c:y val="-5.00312793983009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63A-4732-A50B-F13C9D2E1A16}"/>
                </c:ext>
              </c:extLst>
            </c:dLbl>
            <c:dLbl>
              <c:idx val="13"/>
              <c:layout>
                <c:manualLayout>
                  <c:x val="-2.2535212219678771E-2"/>
                  <c:y val="-5.00312793983012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63A-4732-A50B-F13C9D2E1A16}"/>
                </c:ext>
              </c:extLst>
            </c:dLbl>
            <c:dLbl>
              <c:idx val="14"/>
              <c:layout>
                <c:manualLayout>
                  <c:x val="-1.39503694693250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63A-4732-A50B-F13C9D2E1A16}"/>
                </c:ext>
              </c:extLst>
            </c:dLbl>
            <c:dLbl>
              <c:idx val="15"/>
              <c:layout>
                <c:manualLayout>
                  <c:x val="-1.7169685500707573E-2"/>
                  <c:y val="-7.50469190974517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63A-4732-A50B-F13C9D2E1A16}"/>
                </c:ext>
              </c:extLst>
            </c:dLbl>
            <c:dLbl>
              <c:idx val="16"/>
              <c:layout>
                <c:manualLayout>
                  <c:x val="-1.8242790844501797E-2"/>
                  <c:y val="-2.293073815971064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63A-4732-A50B-F13C9D2E1A16}"/>
                </c:ext>
              </c:extLst>
            </c:dLbl>
            <c:dLbl>
              <c:idx val="17"/>
              <c:layout>
                <c:manualLayout>
                  <c:x val="-1.8242790844501797E-2"/>
                  <c:y val="-2.293073815971064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63A-4732-A50B-F13C9D2E1A16}"/>
                </c:ext>
              </c:extLst>
            </c:dLbl>
            <c:dLbl>
              <c:idx val="18"/>
              <c:layout>
                <c:manualLayout>
                  <c:x val="-1.931589618829602E-2"/>
                  <c:y val="-2.5015639699150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63A-4732-A50B-F13C9D2E1A16}"/>
                </c:ext>
              </c:extLst>
            </c:dLbl>
            <c:spPr>
              <a:noFill/>
              <a:ln>
                <a:noFill/>
              </a:ln>
              <a:effectLst/>
            </c:spPr>
            <c:txPr>
              <a:bodyPr rot="0" spcFirstLastPara="1" vertOverflow="ellipsis" vert="horz" wrap="square" anchor="ctr" anchorCtr="1"/>
              <a:lstStyle/>
              <a:p>
                <a:pPr>
                  <a:defRPr sz="1600" b="1" i="0" u="none" strike="noStrike" kern="1200" baseline="0">
                    <a:solidFill>
                      <a:schemeClr val="tx2">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'Atbalsts privātajiem'!$A$2:$A$21</c:f>
              <c:strCache>
                <c:ptCount val="20"/>
                <c:pt idx="0">
                  <c:v>Olaines novads</c:v>
                </c:pt>
                <c:pt idx="1">
                  <c:v>Ropažu novads</c:v>
                </c:pt>
                <c:pt idx="2">
                  <c:v>Mārupes novads</c:v>
                </c:pt>
                <c:pt idx="3">
                  <c:v>Saulkrastu novads</c:v>
                </c:pt>
                <c:pt idx="4">
                  <c:v>Jūrmalas valstspilsēta</c:v>
                </c:pt>
                <c:pt idx="5">
                  <c:v>Ādažu novads</c:v>
                </c:pt>
                <c:pt idx="6">
                  <c:v>Ogres novads</c:v>
                </c:pt>
                <c:pt idx="7">
                  <c:v>Jelgavas novads</c:v>
                </c:pt>
                <c:pt idx="8">
                  <c:v>Salaspils novads</c:v>
                </c:pt>
                <c:pt idx="9">
                  <c:v>Rīgas valstspilsēta</c:v>
                </c:pt>
                <c:pt idx="10">
                  <c:v>Valmieras novads</c:v>
                </c:pt>
                <c:pt idx="11">
                  <c:v>Cēsu novads</c:v>
                </c:pt>
                <c:pt idx="12">
                  <c:v>Ķekavas novads</c:v>
                </c:pt>
                <c:pt idx="13">
                  <c:v>Tukuma novads</c:v>
                </c:pt>
                <c:pt idx="14">
                  <c:v>Liepājas valstspilsēta</c:v>
                </c:pt>
                <c:pt idx="15">
                  <c:v>Siguldas novads</c:v>
                </c:pt>
                <c:pt idx="16">
                  <c:v>Jelgavas valstspilsēta</c:v>
                </c:pt>
                <c:pt idx="17">
                  <c:v>Kuldīgas novads</c:v>
                </c:pt>
                <c:pt idx="18">
                  <c:v>Rēzeknes valstspilsēta</c:v>
                </c:pt>
                <c:pt idx="19">
                  <c:v>Bauskas novads</c:v>
                </c:pt>
              </c:strCache>
            </c:strRef>
          </c:cat>
          <c:val>
            <c:numRef>
              <c:f>'Atbalsts privātajiem'!$B$2:$B$21</c:f>
              <c:numCache>
                <c:formatCode>General</c:formatCode>
                <c:ptCount val="20"/>
                <c:pt idx="0">
                  <c:v>564</c:v>
                </c:pt>
                <c:pt idx="1">
                  <c:v>523</c:v>
                </c:pt>
                <c:pt idx="2">
                  <c:v>498</c:v>
                </c:pt>
                <c:pt idx="3">
                  <c:v>491</c:v>
                </c:pt>
                <c:pt idx="4">
                  <c:v>471</c:v>
                </c:pt>
                <c:pt idx="5">
                  <c:v>469</c:v>
                </c:pt>
                <c:pt idx="6">
                  <c:v>460</c:v>
                </c:pt>
                <c:pt idx="7">
                  <c:v>455</c:v>
                </c:pt>
                <c:pt idx="8">
                  <c:v>455</c:v>
                </c:pt>
                <c:pt idx="9">
                  <c:v>450</c:v>
                </c:pt>
                <c:pt idx="10">
                  <c:v>446</c:v>
                </c:pt>
                <c:pt idx="11">
                  <c:v>433</c:v>
                </c:pt>
                <c:pt idx="12">
                  <c:v>430</c:v>
                </c:pt>
                <c:pt idx="13">
                  <c:v>429</c:v>
                </c:pt>
                <c:pt idx="14">
                  <c:v>413</c:v>
                </c:pt>
                <c:pt idx="15">
                  <c:v>402</c:v>
                </c:pt>
                <c:pt idx="16">
                  <c:v>400</c:v>
                </c:pt>
                <c:pt idx="17">
                  <c:v>392</c:v>
                </c:pt>
                <c:pt idx="18">
                  <c:v>381</c:v>
                </c:pt>
                <c:pt idx="19">
                  <c:v>328</c:v>
                </c:pt>
              </c:numCache>
            </c:numRef>
          </c:val>
          <c:smooth val="0"/>
          <c:extLst>
            <c:ext xmlns:c16="http://schemas.microsoft.com/office/drawing/2014/chart" uri="{C3380CC4-5D6E-409C-BE32-E72D297353CC}">
              <c16:uniqueId val="{00000001-363A-4732-A50B-F13C9D2E1A16}"/>
            </c:ext>
          </c:extLst>
        </c:ser>
        <c:ser>
          <c:idx val="1"/>
          <c:order val="1"/>
          <c:tx>
            <c:strRef>
              <c:f>'Atbalsts privātajiem'!$C$1</c:f>
              <c:strCache>
                <c:ptCount val="1"/>
                <c:pt idx="0">
                  <c:v>Atbalsta apmērs bērniem vecuma grupā no 5-7, kuri apmeklē privātās pirmsskolas izglītības iestādes</c:v>
                </c:pt>
              </c:strCache>
            </c:strRef>
          </c:tx>
          <c:spPr>
            <a:ln w="22225" cap="rnd" cmpd="sng" algn="ctr">
              <a:solidFill>
                <a:schemeClr val="accent2"/>
              </a:solidFill>
              <a:round/>
            </a:ln>
            <a:effectLst/>
          </c:spPr>
          <c:marker>
            <c:symbol val="none"/>
          </c:marker>
          <c:dLbls>
            <c:dLbl>
              <c:idx val="0"/>
              <c:layout>
                <c:manualLayout>
                  <c:x val="-2.253521221967869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3A-4732-A50B-F13C9D2E1A16}"/>
                </c:ext>
              </c:extLst>
            </c:dLbl>
            <c:dLbl>
              <c:idx val="1"/>
              <c:layout>
                <c:manualLayout>
                  <c:x val="-2.8015241998369286E-2"/>
                  <c:y val="5.0031705462525436E-3"/>
                </c:manualLayout>
              </c:layout>
              <c:showLegendKey val="0"/>
              <c:showVal val="1"/>
              <c:showCatName val="0"/>
              <c:showSerName val="0"/>
              <c:showPercent val="0"/>
              <c:showBubbleSize val="0"/>
              <c:extLst>
                <c:ext xmlns:c15="http://schemas.microsoft.com/office/drawing/2012/chart" uri="{CE6537A1-D6FC-4f65-9D91-7224C49458BB}">
                  <c15:layout>
                    <c:manualLayout>
                      <c:w val="4.1529176804836442E-2"/>
                      <c:h val="5.3533468956182051E-2"/>
                    </c:manualLayout>
                  </c15:layout>
                </c:ext>
                <c:ext xmlns:c16="http://schemas.microsoft.com/office/drawing/2014/chart" uri="{C3380CC4-5D6E-409C-BE32-E72D297353CC}">
                  <c16:uniqueId val="{00000016-363A-4732-A50B-F13C9D2E1A16}"/>
                </c:ext>
              </c:extLst>
            </c:dLbl>
            <c:dLbl>
              <c:idx val="2"/>
              <c:layout>
                <c:manualLayout>
                  <c:x val="-2.14621068758844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63A-4732-A50B-F13C9D2E1A16}"/>
                </c:ext>
              </c:extLst>
            </c:dLbl>
            <c:dLbl>
              <c:idx val="3"/>
              <c:layout>
                <c:manualLayout>
                  <c:x val="-1.7169685500707573E-2"/>
                  <c:y val="-2.293073815971064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63A-4732-A50B-F13C9D2E1A16}"/>
                </c:ext>
              </c:extLst>
            </c:dLbl>
            <c:dLbl>
              <c:idx val="4"/>
              <c:layout>
                <c:manualLayout>
                  <c:x val="-1.609658015691335E-2"/>
                  <c:y val="-7.50469190974519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63A-4732-A50B-F13C9D2E1A16}"/>
                </c:ext>
              </c:extLst>
            </c:dLbl>
            <c:dLbl>
              <c:idx val="5"/>
              <c:layout>
                <c:manualLayout>
                  <c:x val="-1.931589618829605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63A-4732-A50B-F13C9D2E1A16}"/>
                </c:ext>
              </c:extLst>
            </c:dLbl>
            <c:dLbl>
              <c:idx val="6"/>
              <c:layout>
                <c:manualLayout>
                  <c:x val="-2.03890015320902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63A-4732-A50B-F13C9D2E1A16}"/>
                </c:ext>
              </c:extLst>
            </c:dLbl>
            <c:dLbl>
              <c:idx val="7"/>
              <c:layout>
                <c:manualLayout>
                  <c:x val="-2.4681422907267138E-2"/>
                  <c:y val="-5.0031279398301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63A-4732-A50B-F13C9D2E1A16}"/>
                </c:ext>
              </c:extLst>
            </c:dLbl>
            <c:dLbl>
              <c:idx val="8"/>
              <c:layout>
                <c:manualLayout>
                  <c:x val="-2.2535212219678691E-2"/>
                  <c:y val="2.50156396991504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63A-4732-A50B-F13C9D2E1A16}"/>
                </c:ext>
              </c:extLst>
            </c:dLbl>
            <c:dLbl>
              <c:idx val="9"/>
              <c:layout>
                <c:manualLayout>
                  <c:x val="-1.82427908445017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63A-4732-A50B-F13C9D2E1A16}"/>
                </c:ext>
              </c:extLst>
            </c:dLbl>
            <c:dLbl>
              <c:idx val="10"/>
              <c:layout>
                <c:manualLayout>
                  <c:x val="-2.1131267074796244E-2"/>
                  <c:y val="1.7511046328823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63A-4732-A50B-F13C9D2E1A16}"/>
                </c:ext>
              </c:extLst>
            </c:dLbl>
            <c:dLbl>
              <c:idx val="11"/>
              <c:layout>
                <c:manualLayout>
                  <c:x val="-2.1462106875884467E-2"/>
                  <c:y val="2.50156396991500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63A-4732-A50B-F13C9D2E1A16}"/>
                </c:ext>
              </c:extLst>
            </c:dLbl>
            <c:dLbl>
              <c:idx val="12"/>
              <c:layout>
                <c:manualLayout>
                  <c:x val="-1.60965801569134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63A-4732-A50B-F13C9D2E1A16}"/>
                </c:ext>
              </c:extLst>
            </c:dLbl>
            <c:dLbl>
              <c:idx val="13"/>
              <c:layout>
                <c:manualLayout>
                  <c:x val="-1.913348646765754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63A-4732-A50B-F13C9D2E1A16}"/>
                </c:ext>
              </c:extLst>
            </c:dLbl>
            <c:dLbl>
              <c:idx val="14"/>
              <c:layout>
                <c:manualLayout>
                  <c:x val="-1.7169685500707573E-2"/>
                  <c:y val="-4.586147631942128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63A-4732-A50B-F13C9D2E1A16}"/>
                </c:ext>
              </c:extLst>
            </c:dLbl>
            <c:dLbl>
              <c:idx val="15"/>
              <c:layout>
                <c:manualLayout>
                  <c:x val="-1.9315896188296176E-2"/>
                  <c:y val="-7.50469190974510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63A-4732-A50B-F13C9D2E1A16}"/>
                </c:ext>
              </c:extLst>
            </c:dLbl>
            <c:dLbl>
              <c:idx val="16"/>
              <c:layout>
                <c:manualLayout>
                  <c:x val="-1.931589618829602E-2"/>
                  <c:y val="-7.50469190974519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63A-4732-A50B-F13C9D2E1A16}"/>
                </c:ext>
              </c:extLst>
            </c:dLbl>
            <c:dLbl>
              <c:idx val="17"/>
              <c:layout>
                <c:manualLayout>
                  <c:x val="-1.609658015691335E-2"/>
                  <c:y val="-5.00312793983005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63A-4732-A50B-F13C9D2E1A16}"/>
                </c:ext>
              </c:extLst>
            </c:dLbl>
            <c:dLbl>
              <c:idx val="18"/>
              <c:layout>
                <c:manualLayout>
                  <c:x val="-9.6579480941480101E-3"/>
                  <c:y val="5.00312793983009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63A-4732-A50B-F13C9D2E1A16}"/>
                </c:ext>
              </c:extLst>
            </c:dLbl>
            <c:spPr>
              <a:noFill/>
              <a:ln>
                <a:noFill/>
              </a:ln>
              <a:effectLst/>
            </c:spPr>
            <c:txPr>
              <a:bodyPr rot="0" spcFirstLastPara="1" vertOverflow="ellipsis" vert="horz" wrap="square" anchor="ctr" anchorCtr="1"/>
              <a:lstStyle/>
              <a:p>
                <a:pPr>
                  <a:defRPr sz="1400" b="1" i="0" u="none" strike="noStrike" kern="1200" baseline="0">
                    <a:solidFill>
                      <a:srgbClr val="FF0000"/>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'Atbalsts privātajiem'!$A$2:$A$21</c:f>
              <c:strCache>
                <c:ptCount val="20"/>
                <c:pt idx="0">
                  <c:v>Olaines novads</c:v>
                </c:pt>
                <c:pt idx="1">
                  <c:v>Ropažu novads</c:v>
                </c:pt>
                <c:pt idx="2">
                  <c:v>Mārupes novads</c:v>
                </c:pt>
                <c:pt idx="3">
                  <c:v>Saulkrastu novads</c:v>
                </c:pt>
                <c:pt idx="4">
                  <c:v>Jūrmalas valstspilsēta</c:v>
                </c:pt>
                <c:pt idx="5">
                  <c:v>Ādažu novads</c:v>
                </c:pt>
                <c:pt idx="6">
                  <c:v>Ogres novads</c:v>
                </c:pt>
                <c:pt idx="7">
                  <c:v>Jelgavas novads</c:v>
                </c:pt>
                <c:pt idx="8">
                  <c:v>Salaspils novads</c:v>
                </c:pt>
                <c:pt idx="9">
                  <c:v>Rīgas valstspilsēta</c:v>
                </c:pt>
                <c:pt idx="10">
                  <c:v>Valmieras novads</c:v>
                </c:pt>
                <c:pt idx="11">
                  <c:v>Cēsu novads</c:v>
                </c:pt>
                <c:pt idx="12">
                  <c:v>Ķekavas novads</c:v>
                </c:pt>
                <c:pt idx="13">
                  <c:v>Tukuma novads</c:v>
                </c:pt>
                <c:pt idx="14">
                  <c:v>Liepājas valstspilsēta</c:v>
                </c:pt>
                <c:pt idx="15">
                  <c:v>Siguldas novads</c:v>
                </c:pt>
                <c:pt idx="16">
                  <c:v>Jelgavas valstspilsēta</c:v>
                </c:pt>
                <c:pt idx="17">
                  <c:v>Kuldīgas novads</c:v>
                </c:pt>
                <c:pt idx="18">
                  <c:v>Rēzeknes valstspilsēta</c:v>
                </c:pt>
                <c:pt idx="19">
                  <c:v>Bauskas novads</c:v>
                </c:pt>
              </c:strCache>
            </c:strRef>
          </c:cat>
          <c:val>
            <c:numRef>
              <c:f>'Atbalsts privātajiem'!$C$2:$C$21</c:f>
              <c:numCache>
                <c:formatCode>General</c:formatCode>
                <c:ptCount val="20"/>
                <c:pt idx="0">
                  <c:v>352</c:v>
                </c:pt>
                <c:pt idx="1">
                  <c:v>352</c:v>
                </c:pt>
                <c:pt idx="2">
                  <c:v>343</c:v>
                </c:pt>
                <c:pt idx="3">
                  <c:v>325</c:v>
                </c:pt>
                <c:pt idx="4">
                  <c:v>295</c:v>
                </c:pt>
                <c:pt idx="5">
                  <c:v>308</c:v>
                </c:pt>
                <c:pt idx="6">
                  <c:v>269</c:v>
                </c:pt>
                <c:pt idx="7">
                  <c:v>264</c:v>
                </c:pt>
                <c:pt idx="8">
                  <c:v>281</c:v>
                </c:pt>
                <c:pt idx="9">
                  <c:v>298</c:v>
                </c:pt>
                <c:pt idx="10">
                  <c:v>243</c:v>
                </c:pt>
                <c:pt idx="11">
                  <c:v>229</c:v>
                </c:pt>
                <c:pt idx="12">
                  <c:v>272</c:v>
                </c:pt>
                <c:pt idx="13">
                  <c:v>241</c:v>
                </c:pt>
                <c:pt idx="14">
                  <c:v>268</c:v>
                </c:pt>
                <c:pt idx="15">
                  <c:v>216</c:v>
                </c:pt>
                <c:pt idx="16">
                  <c:v>237</c:v>
                </c:pt>
                <c:pt idx="17">
                  <c:v>189</c:v>
                </c:pt>
                <c:pt idx="18">
                  <c:v>202</c:v>
                </c:pt>
                <c:pt idx="19">
                  <c:v>138</c:v>
                </c:pt>
              </c:numCache>
            </c:numRef>
          </c:val>
          <c:smooth val="0"/>
          <c:extLst>
            <c:ext xmlns:c16="http://schemas.microsoft.com/office/drawing/2014/chart" uri="{C3380CC4-5D6E-409C-BE32-E72D297353CC}">
              <c16:uniqueId val="{00000002-363A-4732-A50B-F13C9D2E1A16}"/>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791888096"/>
        <c:axId val="791890976"/>
      </c:lineChart>
      <c:catAx>
        <c:axId val="79188809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1" i="0" u="none" strike="noStrike" kern="1200" spc="20" baseline="0">
                <a:solidFill>
                  <a:schemeClr val="dk1"/>
                </a:solidFill>
                <a:latin typeface="+mn-lt"/>
                <a:ea typeface="+mn-ea"/>
                <a:cs typeface="+mn-cs"/>
              </a:defRPr>
            </a:pPr>
            <a:endParaRPr lang="lv-LV"/>
          </a:p>
        </c:txPr>
        <c:crossAx val="791890976"/>
        <c:crosses val="autoZero"/>
        <c:auto val="1"/>
        <c:lblAlgn val="ctr"/>
        <c:lblOffset val="100"/>
        <c:noMultiLvlLbl val="0"/>
      </c:catAx>
      <c:valAx>
        <c:axId val="791890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spc="20" baseline="0">
                <a:solidFill>
                  <a:schemeClr val="dk1"/>
                </a:solidFill>
                <a:latin typeface="+mn-lt"/>
                <a:ea typeface="+mn-ea"/>
                <a:cs typeface="+mn-cs"/>
              </a:defRPr>
            </a:pPr>
            <a:endParaRPr lang="lv-LV"/>
          </a:p>
        </c:txPr>
        <c:crossAx val="79188809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1.1447561817939954E-2"/>
          <c:y val="0.77925795054433455"/>
          <c:w val="0.96848614110640885"/>
          <c:h val="0.2207420494556656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905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'Atbalsts auklēm'!$B$1</c:f>
              <c:strCache>
                <c:ptCount val="1"/>
                <c:pt idx="0">
                  <c:v>Pašvaldības atbalsta apmērs bērniem, kas izmanto aukļu pakalpojumus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'Atbalsts auklēm'!$A$2:$A$17</c:f>
              <c:strCache>
                <c:ptCount val="16"/>
                <c:pt idx="0">
                  <c:v>Saulkrastu novads</c:v>
                </c:pt>
                <c:pt idx="1">
                  <c:v>Valmieras novads</c:v>
                </c:pt>
                <c:pt idx="2">
                  <c:v>Olaines novads</c:v>
                </c:pt>
                <c:pt idx="3">
                  <c:v>Ropažu novads</c:v>
                </c:pt>
                <c:pt idx="4">
                  <c:v>Kuldīgas novads</c:v>
                </c:pt>
                <c:pt idx="5">
                  <c:v>Rīgas valstspilsēta</c:v>
                </c:pt>
                <c:pt idx="6">
                  <c:v>Siguldas novads</c:v>
                </c:pt>
                <c:pt idx="7">
                  <c:v>Ķekavas novads</c:v>
                </c:pt>
                <c:pt idx="8">
                  <c:v>Dienvidkurzemes novads</c:v>
                </c:pt>
                <c:pt idx="9">
                  <c:v>Mārupes novads</c:v>
                </c:pt>
                <c:pt idx="10">
                  <c:v>Jelgavas valstspilsēta</c:v>
                </c:pt>
                <c:pt idx="11">
                  <c:v>Salaspils novads</c:v>
                </c:pt>
                <c:pt idx="12">
                  <c:v>Ogres novads</c:v>
                </c:pt>
                <c:pt idx="13">
                  <c:v>Ādažu novads</c:v>
                </c:pt>
                <c:pt idx="14">
                  <c:v>Liepājas valstspilsēta</c:v>
                </c:pt>
                <c:pt idx="15">
                  <c:v>Bauskas novads</c:v>
                </c:pt>
              </c:strCache>
            </c:strRef>
          </c:cat>
          <c:val>
            <c:numRef>
              <c:f>'Atbalsts auklēm'!$B$2:$B$17</c:f>
              <c:numCache>
                <c:formatCode>General</c:formatCode>
                <c:ptCount val="16"/>
                <c:pt idx="0">
                  <c:v>392</c:v>
                </c:pt>
                <c:pt idx="1">
                  <c:v>338</c:v>
                </c:pt>
                <c:pt idx="2">
                  <c:v>321</c:v>
                </c:pt>
                <c:pt idx="3">
                  <c:v>314</c:v>
                </c:pt>
                <c:pt idx="4">
                  <c:v>296</c:v>
                </c:pt>
                <c:pt idx="5">
                  <c:v>255</c:v>
                </c:pt>
                <c:pt idx="6">
                  <c:v>252</c:v>
                </c:pt>
                <c:pt idx="7">
                  <c:v>230</c:v>
                </c:pt>
                <c:pt idx="8">
                  <c:v>220</c:v>
                </c:pt>
                <c:pt idx="9">
                  <c:v>200</c:v>
                </c:pt>
                <c:pt idx="10">
                  <c:v>190</c:v>
                </c:pt>
                <c:pt idx="11">
                  <c:v>170</c:v>
                </c:pt>
                <c:pt idx="12">
                  <c:v>150</c:v>
                </c:pt>
                <c:pt idx="13">
                  <c:v>150</c:v>
                </c:pt>
                <c:pt idx="14">
                  <c:v>125</c:v>
                </c:pt>
                <c:pt idx="15">
                  <c:v>125</c:v>
                </c:pt>
              </c:numCache>
            </c:numRef>
          </c:val>
          <c:extLst>
            <c:ext xmlns:c16="http://schemas.microsoft.com/office/drawing/2014/chart" uri="{C3380CC4-5D6E-409C-BE32-E72D297353CC}">
              <c16:uniqueId val="{00000000-2290-4CAC-803B-FA294568578A}"/>
            </c:ext>
          </c:extLst>
        </c:ser>
        <c:dLbls>
          <c:showLegendKey val="0"/>
          <c:showVal val="0"/>
          <c:showCatName val="0"/>
          <c:showSerName val="0"/>
          <c:showPercent val="0"/>
          <c:showBubbleSize val="0"/>
        </c:dLbls>
        <c:gapWidth val="219"/>
        <c:overlap val="-27"/>
        <c:axId val="783428736"/>
        <c:axId val="783429696"/>
      </c:barChart>
      <c:catAx>
        <c:axId val="78342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lv-LV"/>
          </a:p>
        </c:txPr>
        <c:crossAx val="783429696"/>
        <c:crosses val="autoZero"/>
        <c:auto val="1"/>
        <c:lblAlgn val="ctr"/>
        <c:lblOffset val="100"/>
        <c:noMultiLvlLbl val="0"/>
      </c:catAx>
      <c:valAx>
        <c:axId val="783429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lv-LV"/>
          </a:p>
        </c:txPr>
        <c:crossAx val="783428736"/>
        <c:crosses val="autoZero"/>
        <c:crossBetween val="between"/>
      </c:valAx>
      <c:spPr>
        <a:noFill/>
        <a:ln>
          <a:noFill/>
        </a:ln>
        <a:effectLst/>
      </c:spPr>
    </c:plotArea>
    <c:plotVisOnly val="1"/>
    <c:dispBlanksAs val="gap"/>
    <c:showDLblsOverMax val="0"/>
  </c:chart>
  <c:spPr>
    <a:solidFill>
      <a:schemeClr val="lt1"/>
    </a:solidFill>
    <a:ln w="1905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[Tabula_BD_projekti_2025_Maijs.xlsx]Sheet1!PivotTable1</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s>
    <c:plotArea>
      <c:layout>
        <c:manualLayout>
          <c:layoutTarget val="inner"/>
          <c:xMode val="edge"/>
          <c:yMode val="edge"/>
          <c:x val="0.37197009514692175"/>
          <c:y val="5.2789176000886417E-4"/>
          <c:w val="0.4786806489544243"/>
          <c:h val="0.75105689253632024"/>
        </c:manualLayout>
      </c:layout>
      <c:pieChart>
        <c:varyColors val="1"/>
        <c:ser>
          <c:idx val="0"/>
          <c:order val="0"/>
          <c:tx>
            <c:strRef>
              <c:f>Sheet1!$J$2</c:f>
              <c:strCache>
                <c:ptCount val="1"/>
                <c:pt idx="0">
                  <c:v>Total</c:v>
                </c:pt>
              </c:strCache>
            </c:strRef>
          </c:tx>
          <c:explosion val="3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AC-4968-B3D7-15234F18C1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4AC-4968-B3D7-15234F18C159}"/>
              </c:ext>
            </c:extLst>
          </c:dPt>
          <c:dLbls>
            <c:dLbl>
              <c:idx val="0"/>
              <c:layout>
                <c:manualLayout>
                  <c:x val="-0.5431192660550459"/>
                  <c:y val="-0.16162169622410263"/>
                </c:manualLayout>
              </c:layout>
              <c:tx>
                <c:rich>
                  <a:bodyPr/>
                  <a:lstStyle/>
                  <a:p>
                    <a:fld id="{4E953A88-0023-44A0-9A0A-F12BB10575EF}" type="CATEGORYNAME">
                      <a:rPr lang="en-US" smtClean="0">
                        <a:latin typeface="Arial" panose="020B0604020202020204" pitchFamily="34" charset="0"/>
                        <a:cs typeface="Arial" panose="020B0604020202020204" pitchFamily="34" charset="0"/>
                      </a:rPr>
                      <a:pPr/>
                      <a:t>[CATEGORY NAME]</a:t>
                    </a:fld>
                    <a:r>
                      <a:rPr lang="en-US" baseline="0" dirty="0"/>
                      <a:t> </a:t>
                    </a:r>
                    <a:fld id="{331600A2-EBD0-4016-A69F-F6366F21F774}"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38808177418189699"/>
                      <c:h val="0.32374586472752037"/>
                    </c:manualLayout>
                  </c15:layout>
                  <c15:dlblFieldTable/>
                  <c15:showDataLabelsRange val="0"/>
                </c:ext>
                <c:ext xmlns:c16="http://schemas.microsoft.com/office/drawing/2014/chart" uri="{C3380CC4-5D6E-409C-BE32-E72D297353CC}">
                  <c16:uniqueId val="{00000001-94AC-4968-B3D7-15234F18C159}"/>
                </c:ext>
              </c:extLst>
            </c:dLbl>
            <c:dLbl>
              <c:idx val="1"/>
              <c:layout>
                <c:manualLayout>
                  <c:x val="-9.0851982951672294E-2"/>
                  <c:y val="2.0991647224791056E-2"/>
                </c:manualLayout>
              </c:layout>
              <c:tx>
                <c:rich>
                  <a:bodyPr/>
                  <a:lstStyle/>
                  <a:p>
                    <a:fld id="{A2DAE6F0-95CB-4762-BF8E-17587E182813}" type="CATEGORYNAME">
                      <a:rPr lang="en-US" sz="1800">
                        <a:latin typeface="Arial" panose="020B0604020202020204" pitchFamily="34" charset="0"/>
                        <a:cs typeface="Arial" panose="020B0604020202020204" pitchFamily="34" charset="0"/>
                      </a:rPr>
                      <a:pPr/>
                      <a:t>[CATEGORY NAME]</a:t>
                    </a:fld>
                    <a:r>
                      <a:rPr lang="en-US" baseline="0" dirty="0"/>
                      <a:t>; </a:t>
                    </a:r>
                    <a:fld id="{A9CC85C7-EF34-42C6-886D-71BCA47D9035}"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38241219388860798"/>
                      <c:h val="0.38147232642186013"/>
                    </c:manualLayout>
                  </c15:layout>
                  <c15:dlblFieldTable/>
                  <c15:showDataLabelsRange val="0"/>
                </c:ext>
                <c:ext xmlns:c16="http://schemas.microsoft.com/office/drawing/2014/chart" uri="{C3380CC4-5D6E-409C-BE32-E72D297353CC}">
                  <c16:uniqueId val="{00000003-94AC-4968-B3D7-15234F18C159}"/>
                </c:ext>
              </c:extLst>
            </c:dLbl>
            <c:spPr>
              <a:noFill/>
              <a:ln w="3175">
                <a:noFill/>
              </a:ln>
              <a:effectLst/>
            </c:spPr>
            <c:txPr>
              <a:bodyPr rot="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lv-LV"/>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Sheet1!$I$3:$I$5</c:f>
              <c:strCache>
                <c:ptCount val="2"/>
                <c:pt idx="0">
                  <c:v>Rīga</c:v>
                </c:pt>
                <c:pt idx="1">
                  <c:v>Tukuma novads</c:v>
                </c:pt>
              </c:strCache>
            </c:strRef>
          </c:cat>
          <c:val>
            <c:numRef>
              <c:f>Sheet1!$J$3:$J$5</c:f>
              <c:numCache>
                <c:formatCode>#,##0.00</c:formatCode>
                <c:ptCount val="2"/>
                <c:pt idx="0">
                  <c:v>4050885.9299999997</c:v>
                </c:pt>
                <c:pt idx="1">
                  <c:v>514766.08000000002</c:v>
                </c:pt>
              </c:numCache>
            </c:numRef>
          </c:val>
          <c:extLst>
            <c:ext xmlns:c16="http://schemas.microsoft.com/office/drawing/2014/chart" uri="{C3380CC4-5D6E-409C-BE32-E72D297353CC}">
              <c16:uniqueId val="{00000004-94AC-4968-B3D7-15234F18C15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9050" cap="flat" cmpd="sng" algn="ctr">
      <a:noFill/>
      <a:prstDash val="solid"/>
    </a:ln>
    <a:effectLst/>
  </c:spPr>
  <c:txPr>
    <a:bodyPr/>
    <a:lstStyle/>
    <a:p>
      <a:pPr>
        <a:defRPr>
          <a:solidFill>
            <a:schemeClr val="dk1"/>
          </a:solidFill>
          <a:latin typeface="+mn-lt"/>
          <a:ea typeface="+mn-ea"/>
          <a:cs typeface="+mn-cs"/>
        </a:defRPr>
      </a:pPr>
      <a:endParaRPr lang="lv-LV"/>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39804764152116"/>
          <c:y val="3.616132726745868E-2"/>
          <c:w val="0.73067140266772646"/>
          <c:h val="0.90509524271566089"/>
        </c:manualLayout>
      </c:layout>
      <c:barChart>
        <c:barDir val="bar"/>
        <c:grouping val="clustered"/>
        <c:varyColors val="0"/>
        <c:ser>
          <c:idx val="2"/>
          <c:order val="2"/>
          <c:tx>
            <c:strRef>
              <c:f>Sheet1!$G$3</c:f>
              <c:strCache>
                <c:ptCount val="1"/>
                <c:pt idx="0">
                  <c:v>Kopējās izmaksas</c:v>
                </c:pt>
              </c:strCache>
            </c:strRef>
          </c:tx>
          <c:spPr>
            <a:solidFill>
              <a:schemeClr val="accent3"/>
            </a:solidFill>
            <a:ln w="19050">
              <a:solidFill>
                <a:schemeClr val="lt1"/>
              </a:solidFill>
            </a:ln>
            <a:effectLst/>
          </c:spPr>
          <c:invertIfNegative val="0"/>
          <c:dPt>
            <c:idx val="0"/>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1-F294-4F4B-A55D-C5EEA81EBF8E}"/>
              </c:ext>
            </c:extLst>
          </c:dPt>
          <c:dPt>
            <c:idx val="1"/>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3-F294-4F4B-A55D-C5EEA81EBF8E}"/>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F294-4F4B-A55D-C5EEA81EBF8E}"/>
              </c:ext>
            </c:extLst>
          </c:dPt>
          <c:dPt>
            <c:idx val="3"/>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7-F294-4F4B-A55D-C5EEA81EBF8E}"/>
              </c:ext>
            </c:extLst>
          </c:dPt>
          <c:dPt>
            <c:idx val="4"/>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9-F294-4F4B-A55D-C5EEA81EBF8E}"/>
              </c:ext>
            </c:extLst>
          </c:dPt>
          <c:dPt>
            <c:idx val="5"/>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B-F294-4F4B-A55D-C5EEA81EBF8E}"/>
              </c:ext>
            </c:extLst>
          </c:dPt>
          <c:dPt>
            <c:idx val="6"/>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D-F294-4F4B-A55D-C5EEA81EBF8E}"/>
              </c:ext>
            </c:extLst>
          </c:dPt>
          <c:dPt>
            <c:idx val="7"/>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F-F294-4F4B-A55D-C5EEA81EBF8E}"/>
              </c:ext>
            </c:extLst>
          </c:dPt>
          <c:dPt>
            <c:idx val="8"/>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11-F294-4F4B-A55D-C5EEA81EBF8E}"/>
              </c:ext>
            </c:extLst>
          </c:dPt>
          <c:dPt>
            <c:idx val="9"/>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13-F294-4F4B-A55D-C5EEA81EBF8E}"/>
              </c:ext>
            </c:extLst>
          </c:dPt>
          <c:dPt>
            <c:idx val="10"/>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15-F294-4F4B-A55D-C5EEA81EBF8E}"/>
              </c:ext>
            </c:extLst>
          </c:dPt>
          <c:dLbls>
            <c:dLbl>
              <c:idx val="0"/>
              <c:layout>
                <c:manualLayout>
                  <c:x val="-9.4637223974763401E-2"/>
                  <c:y val="5.5632811180705661E-3"/>
                </c:manualLayout>
              </c:layout>
              <c:tx>
                <c:rich>
                  <a:bodyPr/>
                  <a:lstStyle/>
                  <a:p>
                    <a:fld id="{5C1E2A1A-1BAA-4599-976B-1AAD45148F4F}" type="VALUE">
                      <a:rPr lang="en-US"/>
                      <a:pPr/>
                      <a:t>[VALUE]</a:t>
                    </a:fld>
                    <a:endParaRPr lang="lv-LV"/>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94-4F4B-A55D-C5EEA81EBF8E}"/>
                </c:ext>
              </c:extLst>
            </c:dLbl>
            <c:dLbl>
              <c:idx val="1"/>
              <c:layout>
                <c:manualLayout>
                  <c:x val="-0.14889589905362777"/>
                  <c:y val="8.3449216771058505E-3"/>
                </c:manualLayout>
              </c:layout>
              <c:tx>
                <c:rich>
                  <a:bodyPr/>
                  <a:lstStyle/>
                  <a:p>
                    <a:fld id="{14EF9777-6FB5-456C-9DF1-C6B51FD38B67}" type="VALUE">
                      <a:rPr lang="en-US"/>
                      <a:pPr/>
                      <a:t>[VALUE]</a:t>
                    </a:fld>
                    <a:endParaRPr lang="lv-LV"/>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94-4F4B-A55D-C5EEA81EBF8E}"/>
                </c:ext>
              </c:extLst>
            </c:dLbl>
            <c:dLbl>
              <c:idx val="2"/>
              <c:layout>
                <c:manualLayout>
                  <c:x val="-0.12870662460567833"/>
                  <c:y val="2.7816405590351811E-3"/>
                </c:manualLayout>
              </c:layout>
              <c:tx>
                <c:rich>
                  <a:bodyPr/>
                  <a:lstStyle/>
                  <a:p>
                    <a:fld id="{2BA43E45-7CB2-4056-BBFA-E966AABAB6A7}" type="VALUE">
                      <a:rPr lang="en-US"/>
                      <a:pPr/>
                      <a:t>[VALUE]</a:t>
                    </a:fld>
                    <a:endParaRPr lang="lv-LV"/>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294-4F4B-A55D-C5EEA81EBF8E}"/>
                </c:ext>
              </c:extLst>
            </c:dLbl>
            <c:dLbl>
              <c:idx val="3"/>
              <c:layout>
                <c:manualLayout>
                  <c:x val="-0.12618296529968465"/>
                  <c:y val="0"/>
                </c:manualLayout>
              </c:layout>
              <c:tx>
                <c:rich>
                  <a:bodyPr/>
                  <a:lstStyle/>
                  <a:p>
                    <a:fld id="{758D511F-48AA-4585-8121-2197E02BEABF}" type="VALUE">
                      <a:rPr lang="en-US"/>
                      <a:pPr/>
                      <a:t>[VALUE]</a:t>
                    </a:fld>
                    <a:endParaRPr lang="lv-LV"/>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294-4F4B-A55D-C5EEA81EBF8E}"/>
                </c:ext>
              </c:extLst>
            </c:dLbl>
            <c:dLbl>
              <c:idx val="4"/>
              <c:layout>
                <c:manualLayout>
                  <c:x val="-0.12618296529968454"/>
                  <c:y val="2.7816405590352831E-3"/>
                </c:manualLayout>
              </c:layout>
              <c:tx>
                <c:rich>
                  <a:bodyPr/>
                  <a:lstStyle/>
                  <a:p>
                    <a:fld id="{2E985E36-257D-48A3-A2F0-0B401895DBCB}" type="VALUE">
                      <a:rPr lang="en-US"/>
                      <a:pPr/>
                      <a:t>[VALUE]</a:t>
                    </a:fld>
                    <a:endParaRPr lang="lv-LV"/>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294-4F4B-A55D-C5EEA81EBF8E}"/>
                </c:ext>
              </c:extLst>
            </c:dLbl>
            <c:dLbl>
              <c:idx val="5"/>
              <c:layout>
                <c:manualLayout>
                  <c:x val="-0.14321766561514204"/>
                  <c:y val="-4.7704895589362195E-17"/>
                </c:manualLayout>
              </c:layout>
              <c:tx>
                <c:rich>
                  <a:bodyPr/>
                  <a:lstStyle/>
                  <a:p>
                    <a:r>
                      <a:rPr lang="en-US"/>
                      <a:t> </a:t>
                    </a:r>
                    <a:fld id="{C0A4471A-5201-4E5F-9F59-E3B0A90AD150}" type="VALUE">
                      <a:rPr lang="en-US"/>
                      <a:pPr/>
                      <a:t>[VALUE]</a:t>
                    </a:fld>
                    <a:endParaRPr lang="en-US"/>
                  </a:p>
                </c:rich>
              </c:tx>
              <c:dLblPos val="outEnd"/>
              <c:showLegendKey val="0"/>
              <c:showVal val="1"/>
              <c:showCatName val="1"/>
              <c:showSerName val="0"/>
              <c:showPercent val="0"/>
              <c:showBubbleSize val="0"/>
              <c:extLst>
                <c:ext xmlns:c15="http://schemas.microsoft.com/office/drawing/2012/chart" uri="{CE6537A1-D6FC-4f65-9D91-7224C49458BB}">
                  <c15:layout>
                    <c:manualLayout>
                      <c:w val="0.12812618296529968"/>
                      <c:h val="6.1196092298776233E-2"/>
                    </c:manualLayout>
                  </c15:layout>
                  <c15:dlblFieldTable/>
                  <c15:showDataLabelsRange val="0"/>
                </c:ext>
                <c:ext xmlns:c16="http://schemas.microsoft.com/office/drawing/2014/chart" uri="{C3380CC4-5D6E-409C-BE32-E72D297353CC}">
                  <c16:uniqueId val="{0000000B-F294-4F4B-A55D-C5EEA81EBF8E}"/>
                </c:ext>
              </c:extLst>
            </c:dLbl>
            <c:dLbl>
              <c:idx val="6"/>
              <c:layout>
                <c:manualLayout>
                  <c:x val="-0.12996845425867509"/>
                  <c:y val="-5.0996154470385411E-17"/>
                </c:manualLayout>
              </c:layout>
              <c:tx>
                <c:rich>
                  <a:bodyPr/>
                  <a:lstStyle/>
                  <a:p>
                    <a:fld id="{732663DB-ACC9-4F77-AF6C-E6023A135147}" type="VALUE">
                      <a:rPr lang="en-US" baseline="0" smtClean="0">
                        <a:highlight>
                          <a:srgbClr val="FFFF00"/>
                        </a:highlight>
                      </a:rPr>
                      <a:pPr/>
                      <a:t>[VALUE]</a:t>
                    </a:fld>
                    <a:endParaRPr lang="lv-LV"/>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294-4F4B-A55D-C5EEA81EBF8E}"/>
                </c:ext>
              </c:extLst>
            </c:dLbl>
            <c:dLbl>
              <c:idx val="7"/>
              <c:layout>
                <c:manualLayout>
                  <c:x val="-0.16072510494547806"/>
                  <c:y val="-5.0996154470385411E-17"/>
                </c:manualLayout>
              </c:layout>
              <c:tx>
                <c:rich>
                  <a:bodyPr/>
                  <a:lstStyle/>
                  <a:p>
                    <a:r>
                      <a:rPr lang="en-US"/>
                      <a:t> </a:t>
                    </a:r>
                    <a:fld id="{1A58C817-699C-44F3-84D3-A3ED29FDF121}" type="VALUE">
                      <a:rPr lang="en-US"/>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0.16465376685958419"/>
                      <c:h val="8.3449216771058501E-2"/>
                    </c:manualLayout>
                  </c15:layout>
                  <c15:dlblFieldTable/>
                  <c15:showDataLabelsRange val="0"/>
                </c:ext>
                <c:ext xmlns:c16="http://schemas.microsoft.com/office/drawing/2014/chart" uri="{C3380CC4-5D6E-409C-BE32-E72D297353CC}">
                  <c16:uniqueId val="{0000000F-F294-4F4B-A55D-C5EEA81EBF8E}"/>
                </c:ext>
              </c:extLst>
            </c:dLbl>
            <c:dLbl>
              <c:idx val="8"/>
              <c:layout>
                <c:manualLayout>
                  <c:x val="-0.12870662460567828"/>
                  <c:y val="-5.5632811180705661E-3"/>
                </c:manualLayout>
              </c:layout>
              <c:tx>
                <c:rich>
                  <a:bodyPr/>
                  <a:lstStyle/>
                  <a:p>
                    <a:fld id="{4E52D352-A6F7-4861-A84F-C786EA788DB8}" type="VALUE">
                      <a:rPr lang="en-US" baseline="0" smtClean="0">
                        <a:highlight>
                          <a:srgbClr val="FFFF00"/>
                        </a:highlight>
                      </a:rPr>
                      <a:pPr/>
                      <a:t>[VALUE]</a:t>
                    </a:fld>
                    <a:endParaRPr lang="lv-LV"/>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F294-4F4B-A55D-C5EEA81EBF8E}"/>
                </c:ext>
              </c:extLst>
            </c:dLbl>
            <c:dLbl>
              <c:idx val="9"/>
              <c:layout>
                <c:manualLayout>
                  <c:x val="-0.1454958642787948"/>
                  <c:y val="-2.7816405590352961E-3"/>
                </c:manualLayout>
              </c:layout>
              <c:tx>
                <c:rich>
                  <a:bodyPr/>
                  <a:lstStyle/>
                  <a:p>
                    <a:fld id="{C9B1F6D3-5286-499F-8EAD-8AF550633107}" type="VALUE">
                      <a:rPr lang="en-US"/>
                      <a:pPr/>
                      <a:t>[VALUE]</a:t>
                    </a:fld>
                    <a:endParaRPr lang="lv-LV"/>
                  </a:p>
                </c:rich>
              </c:tx>
              <c:showLegendKey val="0"/>
              <c:showVal val="1"/>
              <c:showCatName val="1"/>
              <c:showSerName val="0"/>
              <c:showPercent val="0"/>
              <c:showBubbleSize val="0"/>
              <c:extLst>
                <c:ext xmlns:c15="http://schemas.microsoft.com/office/drawing/2012/chart" uri="{CE6537A1-D6FC-4f65-9D91-7224C49458BB}">
                  <c15:layout>
                    <c:manualLayout>
                      <c:w val="0.13980903648873541"/>
                      <c:h val="7.1424863617477546E-2"/>
                    </c:manualLayout>
                  </c15:layout>
                  <c15:dlblFieldTable/>
                  <c15:showDataLabelsRange val="0"/>
                </c:ext>
                <c:ext xmlns:c16="http://schemas.microsoft.com/office/drawing/2014/chart" uri="{C3380CC4-5D6E-409C-BE32-E72D297353CC}">
                  <c16:uniqueId val="{00000013-F294-4F4B-A55D-C5EEA81EBF8E}"/>
                </c:ext>
              </c:extLst>
            </c:dLbl>
            <c:dLbl>
              <c:idx val="10"/>
              <c:layout>
                <c:manualLayout>
                  <c:x val="-0.12273369929705163"/>
                  <c:y val="-5.5632811180705661E-3"/>
                </c:manualLayout>
              </c:layout>
              <c:tx>
                <c:rich>
                  <a:bodyPr/>
                  <a:lstStyle/>
                  <a:p>
                    <a:r>
                      <a:rPr lang="en-US"/>
                      <a:t> </a:t>
                    </a:r>
                    <a:fld id="{94B7D324-A9BC-4B98-A876-087D17A45E83}" type="VALUE">
                      <a:rPr lang="en-US"/>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F294-4F4B-A55D-C5EEA81EBF8E}"/>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dk1"/>
                    </a:solidFill>
                    <a:highlight>
                      <a:srgbClr val="FFFF00"/>
                    </a:highlight>
                    <a:latin typeface="+mn-lt"/>
                    <a:ea typeface="+mn-ea"/>
                    <a:cs typeface="+mn-cs"/>
                  </a:defRPr>
                </a:pPr>
                <a:endParaRPr lang="lv-LV"/>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Sheet1!$D$4:$D$14</c:f>
              <c:strCache>
                <c:ptCount val="11"/>
                <c:pt idx="0">
                  <c:v>Rīga</c:v>
                </c:pt>
                <c:pt idx="1">
                  <c:v>Jelgava</c:v>
                </c:pt>
                <c:pt idx="2">
                  <c:v>Ādažu novads</c:v>
                </c:pt>
                <c:pt idx="3">
                  <c:v>Ķekavas novads</c:v>
                </c:pt>
                <c:pt idx="4">
                  <c:v>Mārupes novads</c:v>
                </c:pt>
                <c:pt idx="5">
                  <c:v>Ropažu novads</c:v>
                </c:pt>
                <c:pt idx="6">
                  <c:v>Ogres novads</c:v>
                </c:pt>
                <c:pt idx="7">
                  <c:v>Siguldas novads</c:v>
                </c:pt>
                <c:pt idx="8">
                  <c:v>Liepāja</c:v>
                </c:pt>
                <c:pt idx="9">
                  <c:v>Valmieras novads</c:v>
                </c:pt>
                <c:pt idx="10">
                  <c:v>Cēsu novads</c:v>
                </c:pt>
              </c:strCache>
            </c:strRef>
          </c:cat>
          <c:val>
            <c:numRef>
              <c:f>Sheet1!$G$4:$G$14</c:f>
              <c:numCache>
                <c:formatCode>_-* #\ ##0\ _€_-;\-* #\ ##0\ _€_-;_-* "-"\ _€_-;_-@_-</c:formatCode>
                <c:ptCount val="11"/>
                <c:pt idx="0">
                  <c:v>11405095.18</c:v>
                </c:pt>
                <c:pt idx="1">
                  <c:v>10382339.120000001</c:v>
                </c:pt>
                <c:pt idx="2">
                  <c:v>9964057</c:v>
                </c:pt>
                <c:pt idx="3">
                  <c:v>9526660.0800000001</c:v>
                </c:pt>
                <c:pt idx="4">
                  <c:v>6666666.6699999999</c:v>
                </c:pt>
                <c:pt idx="5">
                  <c:v>6440000</c:v>
                </c:pt>
                <c:pt idx="6">
                  <c:v>6362287.0099999998</c:v>
                </c:pt>
                <c:pt idx="7">
                  <c:v>4768566.34</c:v>
                </c:pt>
                <c:pt idx="8">
                  <c:v>3607792.94</c:v>
                </c:pt>
                <c:pt idx="9">
                  <c:v>2763747.66</c:v>
                </c:pt>
                <c:pt idx="10">
                  <c:v>2002459.55</c:v>
                </c:pt>
              </c:numCache>
            </c:numRef>
          </c:val>
          <c:extLst>
            <c:ext xmlns:c16="http://schemas.microsoft.com/office/drawing/2014/chart" uri="{C3380CC4-5D6E-409C-BE32-E72D297353CC}">
              <c16:uniqueId val="{00000016-F294-4F4B-A55D-C5EEA81EBF8E}"/>
            </c:ext>
          </c:extLst>
        </c:ser>
        <c:dLbls>
          <c:showLegendKey val="0"/>
          <c:showVal val="0"/>
          <c:showCatName val="0"/>
          <c:showSerName val="0"/>
          <c:showPercent val="0"/>
          <c:showBubbleSize val="0"/>
        </c:dLbls>
        <c:gapWidth val="100"/>
        <c:axId val="1720590256"/>
        <c:axId val="1720598416"/>
        <c:extLst>
          <c:ext xmlns:c15="http://schemas.microsoft.com/office/drawing/2012/chart" uri="{02D57815-91ED-43cb-92C2-25804820EDAC}">
            <c15:filteredBarSeries>
              <c15:ser>
                <c:idx val="0"/>
                <c:order val="0"/>
                <c:tx>
                  <c:strRef>
                    <c:extLst>
                      <c:ext uri="{02D57815-91ED-43cb-92C2-25804820EDAC}">
                        <c15:formulaRef>
                          <c15:sqref>Sheet1!$E$3</c15:sqref>
                        </c15:formulaRef>
                      </c:ext>
                    </c:extLst>
                    <c:strCache>
                      <c:ptCount val="1"/>
                      <c:pt idx="0">
                        <c:v>Finansējuma_summa</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18-F294-4F4B-A55D-C5EEA81EBF8E}"/>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1A-F294-4F4B-A55D-C5EEA81EBF8E}"/>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1C-F294-4F4B-A55D-C5EEA81EBF8E}"/>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1E-F294-4F4B-A55D-C5EEA81EBF8E}"/>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20-F294-4F4B-A55D-C5EEA81EBF8E}"/>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22-F294-4F4B-A55D-C5EEA81EBF8E}"/>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24-F294-4F4B-A55D-C5EEA81EBF8E}"/>
                    </c:ext>
                  </c:extLst>
                </c:dPt>
                <c:dPt>
                  <c:idx val="7"/>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26-F294-4F4B-A55D-C5EEA81EBF8E}"/>
                    </c:ext>
                  </c:extLst>
                </c:dPt>
                <c:dPt>
                  <c:idx val="8"/>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28-F294-4F4B-A55D-C5EEA81EBF8E}"/>
                    </c:ext>
                  </c:extLst>
                </c:dPt>
                <c:dPt>
                  <c:idx val="9"/>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2A-F294-4F4B-A55D-C5EEA81EBF8E}"/>
                    </c:ext>
                  </c:extLst>
                </c:dPt>
                <c:dPt>
                  <c:idx val="1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2C-F294-4F4B-A55D-C5EEA81EBF8E}"/>
                    </c:ext>
                  </c:extLst>
                </c:dPt>
                <c:cat>
                  <c:strRef>
                    <c:extLst>
                      <c:ext uri="{02D57815-91ED-43cb-92C2-25804820EDAC}">
                        <c15:formulaRef>
                          <c15:sqref>Sheet1!$D$4:$D$14</c15:sqref>
                        </c15:formulaRef>
                      </c:ext>
                    </c:extLst>
                    <c:strCache>
                      <c:ptCount val="11"/>
                      <c:pt idx="0">
                        <c:v>Rīga</c:v>
                      </c:pt>
                      <c:pt idx="1">
                        <c:v>Jelgava</c:v>
                      </c:pt>
                      <c:pt idx="2">
                        <c:v>Ādažu novads</c:v>
                      </c:pt>
                      <c:pt idx="3">
                        <c:v>Ķekavas novads</c:v>
                      </c:pt>
                      <c:pt idx="4">
                        <c:v>Mārupes novads</c:v>
                      </c:pt>
                      <c:pt idx="5">
                        <c:v>Ropažu novads</c:v>
                      </c:pt>
                      <c:pt idx="6">
                        <c:v>Ogres novads</c:v>
                      </c:pt>
                      <c:pt idx="7">
                        <c:v>Siguldas novads</c:v>
                      </c:pt>
                      <c:pt idx="8">
                        <c:v>Liepāja</c:v>
                      </c:pt>
                      <c:pt idx="9">
                        <c:v>Valmieras novads</c:v>
                      </c:pt>
                      <c:pt idx="10">
                        <c:v>Cēsu novads</c:v>
                      </c:pt>
                    </c:strCache>
                  </c:strRef>
                </c:cat>
                <c:val>
                  <c:numRef>
                    <c:extLst>
                      <c:ext uri="{02D57815-91ED-43cb-92C2-25804820EDAC}">
                        <c15:formulaRef>
                          <c15:sqref>Sheet1!$E$4:$E$14</c15:sqref>
                        </c15:formulaRef>
                      </c:ext>
                    </c:extLst>
                    <c:numCache>
                      <c:formatCode>_(* #,##0.00_);_(* \(#,##0.00\);_(* "-"??_);_(@_)</c:formatCode>
                      <c:ptCount val="11"/>
                      <c:pt idx="0">
                        <c:v>4390848</c:v>
                      </c:pt>
                      <c:pt idx="1">
                        <c:v>5000000</c:v>
                      </c:pt>
                      <c:pt idx="2">
                        <c:v>5000000</c:v>
                      </c:pt>
                      <c:pt idx="3">
                        <c:v>5000000</c:v>
                      </c:pt>
                      <c:pt idx="4">
                        <c:v>5000000</c:v>
                      </c:pt>
                      <c:pt idx="5">
                        <c:v>4830000</c:v>
                      </c:pt>
                      <c:pt idx="6">
                        <c:v>5000000</c:v>
                      </c:pt>
                      <c:pt idx="7">
                        <c:v>3097600</c:v>
                      </c:pt>
                      <c:pt idx="8">
                        <c:v>3066624</c:v>
                      </c:pt>
                      <c:pt idx="9">
                        <c:v>1672704</c:v>
                      </c:pt>
                      <c:pt idx="10">
                        <c:v>1045440</c:v>
                      </c:pt>
                    </c:numCache>
                  </c:numRef>
                </c:val>
                <c:extLst>
                  <c:ext xmlns:c16="http://schemas.microsoft.com/office/drawing/2014/chart" uri="{C3380CC4-5D6E-409C-BE32-E72D297353CC}">
                    <c16:uniqueId val="{0000002D-F294-4F4B-A55D-C5EEA81EBF8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Sheet1!$F$3</c15:sqref>
                        </c15:formulaRef>
                      </c:ext>
                    </c:extLst>
                    <c:strCache>
                      <c:ptCount val="1"/>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F-F294-4F4B-A55D-C5EEA81EBF8E}"/>
                    </c:ext>
                  </c:extLst>
                </c:dPt>
                <c:dPt>
                  <c:idx val="1"/>
                  <c:invertIfNegative val="0"/>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1-F294-4F4B-A55D-C5EEA81EBF8E}"/>
                    </c:ext>
                  </c:extLst>
                </c:dPt>
                <c:dPt>
                  <c:idx val="2"/>
                  <c:invertIfNegative val="0"/>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3-F294-4F4B-A55D-C5EEA81EBF8E}"/>
                    </c:ext>
                  </c:extLst>
                </c:dPt>
                <c:dPt>
                  <c:idx val="3"/>
                  <c:invertIfNegative val="0"/>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5-F294-4F4B-A55D-C5EEA81EBF8E}"/>
                    </c:ext>
                  </c:extLst>
                </c:dPt>
                <c:dPt>
                  <c:idx val="4"/>
                  <c:invertIfNegative val="0"/>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F294-4F4B-A55D-C5EEA81EBF8E}"/>
                    </c:ext>
                  </c:extLst>
                </c:dPt>
                <c:dPt>
                  <c:idx val="5"/>
                  <c:invertIfNegative val="0"/>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9-F294-4F4B-A55D-C5EEA81EBF8E}"/>
                    </c:ext>
                  </c:extLst>
                </c:dPt>
                <c:dPt>
                  <c:idx val="6"/>
                  <c:invertIfNegative val="0"/>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B-F294-4F4B-A55D-C5EEA81EBF8E}"/>
                    </c:ext>
                  </c:extLst>
                </c:dPt>
                <c:dPt>
                  <c:idx val="7"/>
                  <c:invertIfNegative val="0"/>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D-F294-4F4B-A55D-C5EEA81EBF8E}"/>
                    </c:ext>
                  </c:extLst>
                </c:dPt>
                <c:dPt>
                  <c:idx val="8"/>
                  <c:invertIfNegative val="0"/>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F-F294-4F4B-A55D-C5EEA81EBF8E}"/>
                    </c:ext>
                  </c:extLst>
                </c:dPt>
                <c:dPt>
                  <c:idx val="9"/>
                  <c:invertIfNegative val="0"/>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1-F294-4F4B-A55D-C5EEA81EBF8E}"/>
                    </c:ext>
                  </c:extLst>
                </c:dPt>
                <c:dPt>
                  <c:idx val="10"/>
                  <c:invertIfNegative val="0"/>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3-F294-4F4B-A55D-C5EEA81EBF8E}"/>
                    </c:ext>
                  </c:extLst>
                </c:dPt>
                <c:cat>
                  <c:strRef>
                    <c:extLst xmlns:c15="http://schemas.microsoft.com/office/drawing/2012/chart">
                      <c:ext xmlns:c15="http://schemas.microsoft.com/office/drawing/2012/chart" uri="{02D57815-91ED-43cb-92C2-25804820EDAC}">
                        <c15:formulaRef>
                          <c15:sqref>Sheet1!$D$4:$D$14</c15:sqref>
                        </c15:formulaRef>
                      </c:ext>
                    </c:extLst>
                    <c:strCache>
                      <c:ptCount val="11"/>
                      <c:pt idx="0">
                        <c:v>Rīga</c:v>
                      </c:pt>
                      <c:pt idx="1">
                        <c:v>Jelgava</c:v>
                      </c:pt>
                      <c:pt idx="2">
                        <c:v>Ādažu novads</c:v>
                      </c:pt>
                      <c:pt idx="3">
                        <c:v>Ķekavas novads</c:v>
                      </c:pt>
                      <c:pt idx="4">
                        <c:v>Mārupes novads</c:v>
                      </c:pt>
                      <c:pt idx="5">
                        <c:v>Ropažu novads</c:v>
                      </c:pt>
                      <c:pt idx="6">
                        <c:v>Ogres novads</c:v>
                      </c:pt>
                      <c:pt idx="7">
                        <c:v>Siguldas novads</c:v>
                      </c:pt>
                      <c:pt idx="8">
                        <c:v>Liepāja</c:v>
                      </c:pt>
                      <c:pt idx="9">
                        <c:v>Valmieras novads</c:v>
                      </c:pt>
                      <c:pt idx="10">
                        <c:v>Cēsu novads</c:v>
                      </c:pt>
                    </c:strCache>
                  </c:strRef>
                </c:cat>
                <c:val>
                  <c:numRef>
                    <c:extLst xmlns:c15="http://schemas.microsoft.com/office/drawing/2012/chart">
                      <c:ext xmlns:c15="http://schemas.microsoft.com/office/drawing/2012/chart" uri="{02D57815-91ED-43cb-92C2-25804820EDAC}">
                        <c15:formulaRef>
                          <c15:sqref>Sheet1!$F$4:$F$14</c15:sqref>
                        </c15:formulaRef>
                      </c:ext>
                    </c:extLst>
                    <c:numCache>
                      <c:formatCode>_(* #,##0.00_);_(* \(#,##0.00\);_(* "-"??_);_(@_)</c:formatCode>
                      <c:ptCount val="11"/>
                      <c:pt idx="0">
                        <c:v>7014247.1799999997</c:v>
                      </c:pt>
                      <c:pt idx="1">
                        <c:v>5382339.1200000001</c:v>
                      </c:pt>
                      <c:pt idx="2">
                        <c:v>4964057</c:v>
                      </c:pt>
                      <c:pt idx="3">
                        <c:v>4526660.08</c:v>
                      </c:pt>
                      <c:pt idx="4">
                        <c:v>1666666.67</c:v>
                      </c:pt>
                      <c:pt idx="5">
                        <c:v>1610000</c:v>
                      </c:pt>
                      <c:pt idx="6">
                        <c:v>1362287.01</c:v>
                      </c:pt>
                      <c:pt idx="7">
                        <c:v>1670966.34</c:v>
                      </c:pt>
                      <c:pt idx="8">
                        <c:v>541168.93999999994</c:v>
                      </c:pt>
                      <c:pt idx="9">
                        <c:v>1091043.6599999999</c:v>
                      </c:pt>
                      <c:pt idx="10">
                        <c:v>957019.55</c:v>
                      </c:pt>
                    </c:numCache>
                  </c:numRef>
                </c:val>
                <c:extLst xmlns:c15="http://schemas.microsoft.com/office/drawing/2012/chart">
                  <c:ext xmlns:c16="http://schemas.microsoft.com/office/drawing/2014/chart" uri="{C3380CC4-5D6E-409C-BE32-E72D297353CC}">
                    <c16:uniqueId val="{00000044-F294-4F4B-A55D-C5EEA81EBF8E}"/>
                  </c:ext>
                </c:extLst>
              </c15:ser>
            </c15:filteredBarSeries>
          </c:ext>
        </c:extLst>
      </c:barChart>
      <c:valAx>
        <c:axId val="1720598416"/>
        <c:scaling>
          <c:orientation val="minMax"/>
        </c:scaling>
        <c:delete val="0"/>
        <c:axPos val="b"/>
        <c:majorGridlines>
          <c:spPr>
            <a:ln w="9525" cap="flat" cmpd="sng" algn="ctr">
              <a:solidFill>
                <a:schemeClr val="tx1">
                  <a:lumMod val="15000"/>
                  <a:lumOff val="85000"/>
                </a:schemeClr>
              </a:solidFill>
              <a:round/>
            </a:ln>
            <a:effectLst/>
          </c:spPr>
        </c:majorGridlines>
        <c:numFmt formatCode="_-* #\ ##0\ _€_-;\-* #\ ##0\ _€_-;_-* &quot;-&quot;\ _€_-;_-@_-"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lv-LV"/>
          </a:p>
        </c:txPr>
        <c:crossAx val="1720590256"/>
        <c:crosses val="autoZero"/>
        <c:crossBetween val="between"/>
      </c:valAx>
      <c:catAx>
        <c:axId val="17205902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lv-LV"/>
          </a:p>
        </c:txPr>
        <c:crossAx val="172059841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905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96817585301835"/>
          <c:y val="9.3087740509494119E-3"/>
          <c:w val="0.619089156824147"/>
          <c:h val="0.91594580167876771"/>
        </c:manualLayout>
      </c:layout>
      <c:barChart>
        <c:barDir val="bar"/>
        <c:grouping val="clustered"/>
        <c:varyColors val="0"/>
        <c:ser>
          <c:idx val="0"/>
          <c:order val="0"/>
          <c:tx>
            <c:strRef>
              <c:f>Sheet1!$N$5</c:f>
              <c:strCache>
                <c:ptCount val="1"/>
                <c:pt idx="0">
                  <c:v>Kopējais finansējums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7F82-4BE2-8AA6-483E8633A508}"/>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7F82-4BE2-8AA6-483E8633A508}"/>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7F82-4BE2-8AA6-483E8633A508}"/>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7F82-4BE2-8AA6-483E8633A50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7F82-4BE2-8AA6-483E8633A508}"/>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7F82-4BE2-8AA6-483E8633A508}"/>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7F82-4BE2-8AA6-483E8633A508}"/>
              </c:ext>
            </c:extLst>
          </c:dPt>
          <c:dLbls>
            <c:dLbl>
              <c:idx val="0"/>
              <c:layout>
                <c:manualLayout>
                  <c:x val="-5.208333333333333E-3"/>
                  <c:y val="0"/>
                </c:manualLayout>
              </c:layout>
              <c:tx>
                <c:rich>
                  <a:bodyPr/>
                  <a:lstStyle/>
                  <a:p>
                    <a:r>
                      <a:rPr lang="en-US" baseline="0" dirty="0"/>
                      <a:t> </a:t>
                    </a:r>
                    <a:fld id="{E854E02F-ABA3-4A0D-9F54-E1B33260B2A7}" type="VALUE">
                      <a:rPr lang="en-US" baseline="0"/>
                      <a:pPr/>
                      <a:t>[VALUE]</a:t>
                    </a:fld>
                    <a:endParaRPr lang="en-US" baseline="0" dirty="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82-4BE2-8AA6-483E8633A508}"/>
                </c:ext>
              </c:extLst>
            </c:dLbl>
            <c:dLbl>
              <c:idx val="1"/>
              <c:layout>
                <c:manualLayout>
                  <c:x val="-2.083333333333486E-3"/>
                  <c:y val="2.327193512737268E-3"/>
                </c:manualLayout>
              </c:layout>
              <c:tx>
                <c:rich>
                  <a:bodyPr/>
                  <a:lstStyle/>
                  <a:p>
                    <a:fld id="{C667F879-9794-43A2-9CFB-5962D9FC5065}" type="VALUE">
                      <a:rPr lang="en-US" baseline="0" smtClean="0"/>
                      <a:pPr/>
                      <a:t>[VALUE]</a:t>
                    </a:fld>
                    <a:endParaRPr lang="lv-LV"/>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F82-4BE2-8AA6-483E8633A508}"/>
                </c:ext>
              </c:extLst>
            </c:dLbl>
            <c:dLbl>
              <c:idx val="2"/>
              <c:tx>
                <c:rich>
                  <a:bodyPr/>
                  <a:lstStyle/>
                  <a:p>
                    <a:fld id="{AD2DDF9C-E045-4E4A-80C5-B51C6354EB61}" type="VALUE">
                      <a:rPr lang="en-US" baseline="0" smtClean="0"/>
                      <a:pPr/>
                      <a:t>[VALUE]</a:t>
                    </a:fld>
                    <a:endParaRPr lang="lv-LV"/>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F82-4BE2-8AA6-483E8633A508}"/>
                </c:ext>
              </c:extLst>
            </c:dLbl>
            <c:dLbl>
              <c:idx val="3"/>
              <c:tx>
                <c:rich>
                  <a:bodyPr/>
                  <a:lstStyle/>
                  <a:p>
                    <a:fld id="{80F84A1D-B69E-4336-81A5-34EA14684449}" type="VALUE">
                      <a:rPr lang="en-US" baseline="0" smtClean="0"/>
                      <a:pPr/>
                      <a:t>[VALUE]</a:t>
                    </a:fld>
                    <a:endParaRPr lang="lv-LV"/>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F82-4BE2-8AA6-483E8633A508}"/>
                </c:ext>
              </c:extLst>
            </c:dLbl>
            <c:dLbl>
              <c:idx val="4"/>
              <c:tx>
                <c:rich>
                  <a:bodyPr/>
                  <a:lstStyle/>
                  <a:p>
                    <a:fld id="{B492B66D-0B7F-4868-AC0F-816D944B4FC5}" type="VALUE">
                      <a:rPr lang="en-US" baseline="0" smtClean="0"/>
                      <a:pPr/>
                      <a:t>[VALUE]</a:t>
                    </a:fld>
                    <a:endParaRPr lang="lv-LV"/>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F82-4BE2-8AA6-483E8633A508}"/>
                </c:ext>
              </c:extLst>
            </c:dLbl>
            <c:dLbl>
              <c:idx val="5"/>
              <c:tx>
                <c:rich>
                  <a:bodyPr/>
                  <a:lstStyle/>
                  <a:p>
                    <a:r>
                      <a:rPr lang="en-US" baseline="0"/>
                      <a:t> </a:t>
                    </a:r>
                    <a:fld id="{3E497100-C229-4EDE-8220-99FD60A8393A}" type="VALUE">
                      <a:rPr lang="en-US" baseline="0"/>
                      <a:pPr/>
                      <a:t>[VALUE]</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F82-4BE2-8AA6-483E8633A508}"/>
                </c:ext>
              </c:extLst>
            </c:dLbl>
            <c:dLbl>
              <c:idx val="6"/>
              <c:tx>
                <c:rich>
                  <a:bodyPr/>
                  <a:lstStyle/>
                  <a:p>
                    <a:fld id="{606779C1-FD59-4A7A-BAF2-CE2010757AD5}" type="VALUE">
                      <a:rPr lang="en-US" baseline="0" smtClean="0"/>
                      <a:pPr/>
                      <a:t>[VALUE]</a:t>
                    </a:fld>
                    <a:endParaRPr lang="lv-LV"/>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F82-4BE2-8AA6-483E8633A508}"/>
                </c:ext>
              </c:extLst>
            </c:dLbl>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lv-LV"/>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Sheet1!$M$6:$M$12</c:f>
              <c:strCache>
                <c:ptCount val="7"/>
                <c:pt idx="0">
                  <c:v>Ķekavas novads</c:v>
                </c:pt>
                <c:pt idx="1">
                  <c:v>Jelgava</c:v>
                </c:pt>
                <c:pt idx="2">
                  <c:v>Rīga</c:v>
                </c:pt>
                <c:pt idx="3">
                  <c:v>Liepāja</c:v>
                </c:pt>
                <c:pt idx="4">
                  <c:v>Ropažu novads</c:v>
                </c:pt>
                <c:pt idx="5">
                  <c:v>Mārupes novads</c:v>
                </c:pt>
                <c:pt idx="6">
                  <c:v>Dienvidkurzemes novads</c:v>
                </c:pt>
              </c:strCache>
            </c:strRef>
          </c:cat>
          <c:val>
            <c:numRef>
              <c:f>Sheet1!$N$6:$N$12</c:f>
              <c:numCache>
                <c:formatCode>#,##0</c:formatCode>
                <c:ptCount val="7"/>
                <c:pt idx="0">
                  <c:v>3775724</c:v>
                </c:pt>
                <c:pt idx="1">
                  <c:v>3585654</c:v>
                </c:pt>
                <c:pt idx="2">
                  <c:v>2352332</c:v>
                </c:pt>
                <c:pt idx="3">
                  <c:v>2312496</c:v>
                </c:pt>
                <c:pt idx="4">
                  <c:v>2300400</c:v>
                </c:pt>
                <c:pt idx="5">
                  <c:v>1890000</c:v>
                </c:pt>
                <c:pt idx="6">
                  <c:v>205553</c:v>
                </c:pt>
              </c:numCache>
            </c:numRef>
          </c:val>
          <c:extLst>
            <c:ext xmlns:c16="http://schemas.microsoft.com/office/drawing/2014/chart" uri="{C3380CC4-5D6E-409C-BE32-E72D297353CC}">
              <c16:uniqueId val="{0000000E-7F82-4BE2-8AA6-483E8633A508}"/>
            </c:ext>
          </c:extLst>
        </c:ser>
        <c:dLbls>
          <c:showLegendKey val="0"/>
          <c:showVal val="0"/>
          <c:showCatName val="0"/>
          <c:showSerName val="0"/>
          <c:showPercent val="0"/>
          <c:showBubbleSize val="0"/>
        </c:dLbls>
        <c:gapWidth val="100"/>
        <c:axId val="1720598896"/>
        <c:axId val="1720594576"/>
      </c:barChart>
      <c:valAx>
        <c:axId val="17205945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lv-LV"/>
          </a:p>
        </c:txPr>
        <c:crossAx val="1720598896"/>
        <c:crosses val="autoZero"/>
        <c:crossBetween val="between"/>
      </c:valAx>
      <c:catAx>
        <c:axId val="17205988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lv-LV"/>
          </a:p>
        </c:txPr>
        <c:crossAx val="17205945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905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0.00625</cdr:x>
      <cdr:y>0.0654</cdr:y>
    </cdr:from>
    <cdr:to>
      <cdr:x>0.48381</cdr:x>
      <cdr:y>0.27024</cdr:y>
    </cdr:to>
    <cdr:sp macro="" textlink="">
      <cdr:nvSpPr>
        <cdr:cNvPr id="2" name="TextBox 1">
          <a:extLst xmlns:a="http://schemas.openxmlformats.org/drawingml/2006/main">
            <a:ext uri="{FF2B5EF4-FFF2-40B4-BE49-F238E27FC236}">
              <a16:creationId xmlns:a16="http://schemas.microsoft.com/office/drawing/2014/main" id="{AC81C4FE-7C48-D9D3-69C7-5710B317B77E}"/>
            </a:ext>
          </a:extLst>
        </cdr:cNvPr>
        <cdr:cNvSpPr txBox="1"/>
      </cdr:nvSpPr>
      <cdr:spPr>
        <a:xfrm xmlns:a="http://schemas.openxmlformats.org/drawingml/2006/main">
          <a:off x="76200" y="328137"/>
          <a:ext cx="5825434" cy="1027798"/>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lv-LV" sz="1800" kern="1200" dirty="0">
              <a:latin typeface="Arial" panose="020B0604020202020204" pitchFamily="34" charset="0"/>
              <a:cs typeface="Arial" panose="020B0604020202020204" pitchFamily="34" charset="0"/>
            </a:rPr>
            <a:t>Vasaras periodā nodrošina PII pakalpojumus, veic vecāku aptauju, tiek atvērtas </a:t>
          </a:r>
          <a:r>
            <a:rPr lang="lv-LV" sz="1800" kern="1200" dirty="0" err="1">
              <a:latin typeface="Arial" panose="020B0604020202020204" pitchFamily="34" charset="0"/>
              <a:cs typeface="Arial" panose="020B0604020202020204" pitchFamily="34" charset="0"/>
            </a:rPr>
            <a:t>dežūrgrupas</a:t>
          </a:r>
          <a:r>
            <a:rPr lang="lv-LV" sz="1800" kern="1200" dirty="0">
              <a:latin typeface="Arial" panose="020B0604020202020204" pitchFamily="34" charset="0"/>
              <a:cs typeface="Arial" panose="020B0604020202020204" pitchFamily="34" charset="0"/>
            </a:rPr>
            <a:t>, apvienotās grupas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98102" y="0"/>
            <a:ext cx="2982119" cy="466435"/>
          </a:xfrm>
          <a:prstGeom prst="rect">
            <a:avLst/>
          </a:prstGeom>
        </p:spPr>
        <p:txBody>
          <a:bodyPr vert="horz" lIns="91440" tIns="45720" rIns="91440" bIns="45720" rtlCol="0"/>
          <a:lstStyle>
            <a:lvl1pPr algn="r">
              <a:defRPr sz="1200"/>
            </a:lvl1pPr>
          </a:lstStyle>
          <a:p>
            <a:fld id="{D40D0ABD-51BB-4100-A242-EF34C3EDD981}" type="datetimeFigureOut">
              <a:rPr lang="lv-LV" smtClean="0"/>
              <a:t>30.06.2025</a:t>
            </a:fld>
            <a:endParaRPr lang="lv-LV"/>
          </a:p>
        </p:txBody>
      </p:sp>
      <p:sp>
        <p:nvSpPr>
          <p:cNvPr id="4" name="Slide Image Placeholder 3"/>
          <p:cNvSpPr>
            <a:spLocks noGrp="1" noRot="1" noChangeAspect="1"/>
          </p:cNvSpPr>
          <p:nvPr>
            <p:ph type="sldImg" idx="2"/>
          </p:nvPr>
        </p:nvSpPr>
        <p:spPr>
          <a:xfrm>
            <a:off x="652463" y="1162050"/>
            <a:ext cx="5576887" cy="31369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829968"/>
            <a:ext cx="2982119" cy="466434"/>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98102" y="8829968"/>
            <a:ext cx="2982119" cy="466434"/>
          </a:xfrm>
          <a:prstGeom prst="rect">
            <a:avLst/>
          </a:prstGeom>
        </p:spPr>
        <p:txBody>
          <a:bodyPr vert="horz" lIns="91440" tIns="45720" rIns="91440" bIns="45720" rtlCol="0" anchor="b"/>
          <a:lstStyle>
            <a:lvl1pPr algn="r">
              <a:defRPr sz="1200"/>
            </a:lvl1pPr>
          </a:lstStyle>
          <a:p>
            <a:fld id="{5700FFF8-AE4D-413F-90C5-A1A4E514AFED}" type="slidenum">
              <a:rPr lang="lv-LV" smtClean="0"/>
              <a:t>‹#›</a:t>
            </a:fld>
            <a:endParaRPr lang="lv-LV"/>
          </a:p>
        </p:txBody>
      </p:sp>
    </p:spTree>
    <p:extLst>
      <p:ext uri="{BB962C8B-B14F-4D97-AF65-F5344CB8AC3E}">
        <p14:creationId xmlns:p14="http://schemas.microsoft.com/office/powerpoint/2010/main" val="237505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700FFF8-AE4D-413F-90C5-A1A4E514AFED}" type="slidenum">
              <a:rPr lang="lv-LV" smtClean="0"/>
              <a:t>1</a:t>
            </a:fld>
            <a:endParaRPr lang="lv-LV"/>
          </a:p>
        </p:txBody>
      </p:sp>
    </p:spTree>
    <p:extLst>
      <p:ext uri="{BB962C8B-B14F-4D97-AF65-F5344CB8AC3E}">
        <p14:creationId xmlns:p14="http://schemas.microsoft.com/office/powerpoint/2010/main" val="268694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700FFF8-AE4D-413F-90C5-A1A4E514AFED}" type="slidenum">
              <a:rPr lang="lv-LV" smtClean="0"/>
              <a:t>4</a:t>
            </a:fld>
            <a:endParaRPr lang="lv-LV"/>
          </a:p>
        </p:txBody>
      </p:sp>
    </p:spTree>
    <p:extLst>
      <p:ext uri="{BB962C8B-B14F-4D97-AF65-F5344CB8AC3E}">
        <p14:creationId xmlns:p14="http://schemas.microsoft.com/office/powerpoint/2010/main" val="365202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700FFF8-AE4D-413F-90C5-A1A4E514AFED}" type="slidenum">
              <a:rPr lang="lv-LV" smtClean="0"/>
              <a:t>8</a:t>
            </a:fld>
            <a:endParaRPr lang="lv-LV"/>
          </a:p>
        </p:txBody>
      </p:sp>
    </p:spTree>
    <p:extLst>
      <p:ext uri="{BB962C8B-B14F-4D97-AF65-F5344CB8AC3E}">
        <p14:creationId xmlns:p14="http://schemas.microsoft.com/office/powerpoint/2010/main" val="185188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700FFF8-AE4D-413F-90C5-A1A4E514AFED}" type="slidenum">
              <a:rPr lang="lv-LV" smtClean="0"/>
              <a:t>16</a:t>
            </a:fld>
            <a:endParaRPr lang="lv-LV"/>
          </a:p>
        </p:txBody>
      </p:sp>
    </p:spTree>
    <p:extLst>
      <p:ext uri="{BB962C8B-B14F-4D97-AF65-F5344CB8AC3E}">
        <p14:creationId xmlns:p14="http://schemas.microsoft.com/office/powerpoint/2010/main" val="1128875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5F5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74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a:prstGeom prst="rect">
            <a:avLst/>
          </a:prstGeo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prstGeom prst="rect">
            <a:avLst/>
          </a:prstGeo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a:prstGeom prst="rect">
            <a:avLst/>
          </a:prstGeo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6" name="Footer Placeholder 5"/>
          <p:cNvSpPr>
            <a:spLocks noGrp="1"/>
          </p:cNvSpPr>
          <p:nvPr>
            <p:ph type="ftr" sz="quarter" idx="11"/>
          </p:nvPr>
        </p:nvSpPr>
        <p:spPr>
          <a:xfrm>
            <a:off x="685801" y="5757334"/>
            <a:ext cx="5499719" cy="498470"/>
          </a:xfrm>
          <a:prstGeom prst="rect">
            <a:avLst/>
          </a:prstGeom>
        </p:spPr>
        <p:txBody>
          <a:bodyPr/>
          <a:lstStyle/>
          <a:p>
            <a:endParaRPr lang="lv-LV"/>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Tree>
    <p:extLst>
      <p:ext uri="{BB962C8B-B14F-4D97-AF65-F5344CB8AC3E}">
        <p14:creationId xmlns:p14="http://schemas.microsoft.com/office/powerpoint/2010/main" val="170432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prstGeom prst="rect">
            <a:avLst/>
          </a:prstGeo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a:prstGeom prst="rect">
            <a:avLst/>
          </a:prstGeo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6" name="Footer Placeholder 5"/>
          <p:cNvSpPr>
            <a:spLocks noGrp="1"/>
          </p:cNvSpPr>
          <p:nvPr>
            <p:ph type="ftr" sz="quarter" idx="11"/>
          </p:nvPr>
        </p:nvSpPr>
        <p:spPr>
          <a:xfrm>
            <a:off x="685801" y="5757334"/>
            <a:ext cx="5499719" cy="498470"/>
          </a:xfrm>
          <a:prstGeom prst="rect">
            <a:avLst/>
          </a:prstGeom>
        </p:spPr>
        <p:txBody>
          <a:bodyPr/>
          <a:lstStyle/>
          <a:p>
            <a:endParaRPr lang="lv-LV"/>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Tree>
    <p:extLst>
      <p:ext uri="{BB962C8B-B14F-4D97-AF65-F5344CB8AC3E}">
        <p14:creationId xmlns:p14="http://schemas.microsoft.com/office/powerpoint/2010/main" val="731712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a:prstGeom prst="rect">
            <a:avLst/>
          </a:prstGeo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a:prstGeom prst="rect">
            <a:avLst/>
          </a:prstGeo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6" name="Footer Placeholder 5"/>
          <p:cNvSpPr>
            <a:spLocks noGrp="1"/>
          </p:cNvSpPr>
          <p:nvPr>
            <p:ph type="ftr" sz="quarter" idx="11"/>
          </p:nvPr>
        </p:nvSpPr>
        <p:spPr>
          <a:xfrm>
            <a:off x="685801" y="5757334"/>
            <a:ext cx="5499719" cy="498470"/>
          </a:xfrm>
          <a:prstGeom prst="rect">
            <a:avLst/>
          </a:prstGeom>
        </p:spPr>
        <p:txBody>
          <a:bodyPr/>
          <a:lstStyle/>
          <a:p>
            <a:endParaRPr lang="lv-LV"/>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Tree>
    <p:extLst>
      <p:ext uri="{BB962C8B-B14F-4D97-AF65-F5344CB8AC3E}">
        <p14:creationId xmlns:p14="http://schemas.microsoft.com/office/powerpoint/2010/main" val="653678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a:prstGeom prst="rect">
            <a:avLst/>
          </a:prstGeo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a:prstGeom prst="rect">
            <a:avLst/>
          </a:prstGeo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a:prstGeom prst="rect">
            <a:avLst/>
          </a:prstGeo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6" name="Footer Placeholder 5"/>
          <p:cNvSpPr>
            <a:spLocks noGrp="1"/>
          </p:cNvSpPr>
          <p:nvPr>
            <p:ph type="ftr" sz="quarter" idx="11"/>
          </p:nvPr>
        </p:nvSpPr>
        <p:spPr>
          <a:xfrm>
            <a:off x="685801" y="5757334"/>
            <a:ext cx="5499719" cy="498470"/>
          </a:xfrm>
          <a:prstGeom prst="rect">
            <a:avLst/>
          </a:prstGeom>
        </p:spPr>
        <p:txBody>
          <a:bodyPr/>
          <a:lstStyle/>
          <a:p>
            <a:endParaRPr lang="lv-LV"/>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12174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a:prstGeom prst="rect">
            <a:avLst/>
          </a:prstGeo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a:prstGeom prst="rect">
            <a:avLst/>
          </a:prstGeo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6" name="Footer Placeholder 5"/>
          <p:cNvSpPr>
            <a:spLocks noGrp="1"/>
          </p:cNvSpPr>
          <p:nvPr>
            <p:ph type="ftr" sz="quarter" idx="11"/>
          </p:nvPr>
        </p:nvSpPr>
        <p:spPr>
          <a:xfrm>
            <a:off x="685801" y="5757334"/>
            <a:ext cx="5499719" cy="498470"/>
          </a:xfrm>
          <a:prstGeom prst="rect">
            <a:avLst/>
          </a:prstGeom>
        </p:spPr>
        <p:txBody>
          <a:bodyPr/>
          <a:lstStyle/>
          <a:p>
            <a:endParaRPr lang="lv-LV"/>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Tree>
    <p:extLst>
      <p:ext uri="{BB962C8B-B14F-4D97-AF65-F5344CB8AC3E}">
        <p14:creationId xmlns:p14="http://schemas.microsoft.com/office/powerpoint/2010/main" val="2665568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a:prstGeom prst="rect">
            <a:avLst/>
          </a:prstGeo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a:prstGeom prst="rect">
            <a:avLst/>
          </a:prstGeo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a:prstGeom prst="rect">
            <a:avLst/>
          </a:prstGeo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a:prstGeom prst="rect">
            <a:avLst/>
          </a:prstGeo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4" name="Footer Placeholder 3"/>
          <p:cNvSpPr>
            <a:spLocks noGrp="1"/>
          </p:cNvSpPr>
          <p:nvPr>
            <p:ph type="ftr" sz="quarter" idx="11"/>
          </p:nvPr>
        </p:nvSpPr>
        <p:spPr>
          <a:xfrm>
            <a:off x="685801" y="5757334"/>
            <a:ext cx="5499719" cy="498470"/>
          </a:xfrm>
          <a:prstGeom prst="rect">
            <a:avLst/>
          </a:prstGeom>
        </p:spPr>
        <p:txBody>
          <a:bodyPr/>
          <a:lstStyle/>
          <a:p>
            <a:endParaRPr lang="lv-LV"/>
          </a:p>
        </p:txBody>
      </p:sp>
      <p:sp>
        <p:nvSpPr>
          <p:cNvPr id="5" name="Slide Number Placeholder 4"/>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Tree>
    <p:extLst>
      <p:ext uri="{BB962C8B-B14F-4D97-AF65-F5344CB8AC3E}">
        <p14:creationId xmlns:p14="http://schemas.microsoft.com/office/powerpoint/2010/main" val="3777804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a:prstGeom prst="rect">
            <a:avLst/>
          </a:prstGeo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a:prstGeom prst="rect">
            <a:avLst/>
          </a:prstGeo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a:prstGeom prst="rect">
            <a:avLst/>
          </a:prstGeo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a:prstGeom prst="rect">
            <a:avLst/>
          </a:prstGeo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4" name="Footer Placeholder 3"/>
          <p:cNvSpPr>
            <a:spLocks noGrp="1"/>
          </p:cNvSpPr>
          <p:nvPr>
            <p:ph type="ftr" sz="quarter" idx="11"/>
          </p:nvPr>
        </p:nvSpPr>
        <p:spPr>
          <a:xfrm>
            <a:off x="685801" y="5757334"/>
            <a:ext cx="5499719" cy="498470"/>
          </a:xfrm>
          <a:prstGeom prst="rect">
            <a:avLst/>
          </a:prstGeom>
        </p:spPr>
        <p:txBody>
          <a:bodyPr/>
          <a:lstStyle/>
          <a:p>
            <a:endParaRPr lang="lv-LV"/>
          </a:p>
        </p:txBody>
      </p:sp>
      <p:sp>
        <p:nvSpPr>
          <p:cNvPr id="5" name="Slide Number Placeholder 4"/>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Tree>
    <p:extLst>
      <p:ext uri="{BB962C8B-B14F-4D97-AF65-F5344CB8AC3E}">
        <p14:creationId xmlns:p14="http://schemas.microsoft.com/office/powerpoint/2010/main" val="2171472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151965"/>
          </a:xfrm>
          <a:prstGeom prst="rect">
            <a:avLst/>
          </a:prstGeom>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a:prstGeom prst="rect">
            <a:avLst/>
          </a:prstGeo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5" name="Footer Placeholder 4"/>
          <p:cNvSpPr>
            <a:spLocks noGrp="1"/>
          </p:cNvSpPr>
          <p:nvPr>
            <p:ph type="ftr" sz="quarter" idx="11"/>
          </p:nvPr>
        </p:nvSpPr>
        <p:spPr>
          <a:xfrm>
            <a:off x="685801" y="5757334"/>
            <a:ext cx="5499719" cy="498470"/>
          </a:xfrm>
          <a:prstGeom prst="rect">
            <a:avLst/>
          </a:prstGeom>
        </p:spPr>
        <p:txBody>
          <a:bodyPr/>
          <a:lstStyle/>
          <a:p>
            <a:endParaRPr lang="lv-LV"/>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Tree>
    <p:extLst>
      <p:ext uri="{BB962C8B-B14F-4D97-AF65-F5344CB8AC3E}">
        <p14:creationId xmlns:p14="http://schemas.microsoft.com/office/powerpoint/2010/main" val="1974553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a:prstGeom prst="rect">
            <a:avLst/>
          </a:prstGeo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a:prstGeom prst="rect">
            <a:avLst/>
          </a:prstGeo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5" name="Footer Placeholder 4"/>
          <p:cNvSpPr>
            <a:spLocks noGrp="1"/>
          </p:cNvSpPr>
          <p:nvPr>
            <p:ph type="ftr" sz="quarter" idx="11"/>
          </p:nvPr>
        </p:nvSpPr>
        <p:spPr>
          <a:xfrm>
            <a:off x="685801" y="5757334"/>
            <a:ext cx="5499719" cy="498470"/>
          </a:xfrm>
          <a:prstGeom prst="rect">
            <a:avLst/>
          </a:prstGeom>
        </p:spPr>
        <p:txBody>
          <a:bodyPr/>
          <a:lstStyle/>
          <a:p>
            <a:endParaRPr lang="lv-LV"/>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Tree>
    <p:extLst>
      <p:ext uri="{BB962C8B-B14F-4D97-AF65-F5344CB8AC3E}">
        <p14:creationId xmlns:p14="http://schemas.microsoft.com/office/powerpoint/2010/main" val="2392901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487E-F8D3-4A5A-8E7A-449501F5B084}"/>
              </a:ext>
            </a:extLst>
          </p:cNvPr>
          <p:cNvSpPr>
            <a:spLocks noGrp="1"/>
          </p:cNvSpPr>
          <p:nvPr>
            <p:ph type="title" hasCustomPrompt="1"/>
          </p:nvPr>
        </p:nvSpPr>
        <p:spPr>
          <a:xfrm>
            <a:off x="685801" y="685800"/>
            <a:ext cx="10396882" cy="1151965"/>
          </a:xfrm>
          <a:prstGeom prst="rect">
            <a:avLst/>
          </a:prstGeom>
        </p:spPr>
        <p:txBody>
          <a:bodyPr/>
          <a:lstStyle>
            <a:lvl1pPr>
              <a:defRPr b="0" i="0">
                <a:solidFill>
                  <a:schemeClr val="accent1"/>
                </a:solidFill>
                <a:latin typeface="Calibri" panose="020F0502020204030204" pitchFamily="34" charset="0"/>
                <a:cs typeface="Calibri" panose="020F0502020204030204" pitchFamily="34" charset="0"/>
              </a:defRPr>
            </a:lvl1pPr>
          </a:lstStyle>
          <a:p>
            <a:r>
              <a:rPr lang="lv-LV" dirty="0">
                <a:latin typeface="Calibri Light" panose="020F0302020204030204" pitchFamily="34" charset="0"/>
                <a:cs typeface="Calibri Light" panose="020F0302020204030204" pitchFamily="34" charset="0"/>
              </a:rPr>
              <a:t>virsraksts</a:t>
            </a:r>
            <a:endParaRPr lang="lv-LV" noProof="0" dirty="0"/>
          </a:p>
        </p:txBody>
      </p:sp>
      <p:sp>
        <p:nvSpPr>
          <p:cNvPr id="3" name="Content Placeholder 2">
            <a:extLst>
              <a:ext uri="{FF2B5EF4-FFF2-40B4-BE49-F238E27FC236}">
                <a16:creationId xmlns:a16="http://schemas.microsoft.com/office/drawing/2014/main" id="{EDCFED6A-E7BD-4023-96CD-8E3673DB80FA}"/>
              </a:ext>
            </a:extLst>
          </p:cNvPr>
          <p:cNvSpPr>
            <a:spLocks noGrp="1"/>
          </p:cNvSpPr>
          <p:nvPr>
            <p:ph idx="1" hasCustomPrompt="1"/>
          </p:nvPr>
        </p:nvSpPr>
        <p:spPr>
          <a:xfrm>
            <a:off x="685800" y="2063396"/>
            <a:ext cx="10396883" cy="3311189"/>
          </a:xfrm>
          <a:prstGeom prst="rect">
            <a:avLst/>
          </a:prstGeom>
        </p:spPr>
        <p:txBody>
          <a:bodyPr/>
          <a:lstStyle>
            <a:lvl1pPr>
              <a:defRPr b="0" i="0">
                <a:latin typeface="Calibri Light" panose="020F0302020204030204" pitchFamily="34" charset="0"/>
                <a:cs typeface="Calibri Light" panose="020F0302020204030204" pitchFamily="34" charset="0"/>
              </a:defRPr>
            </a:lvl1pPr>
            <a:lvl2pPr>
              <a:defRPr b="0" i="0">
                <a:latin typeface="Calibri Light" panose="020F0302020204030204" pitchFamily="34" charset="0"/>
                <a:cs typeface="Calibri Light" panose="020F0302020204030204" pitchFamily="34" charset="0"/>
              </a:defRPr>
            </a:lvl2pPr>
            <a:lvl3pPr>
              <a:defRPr b="0" i="0">
                <a:latin typeface="Calibri Light" panose="020F0302020204030204" pitchFamily="34" charset="0"/>
                <a:cs typeface="Calibri Light" panose="020F0302020204030204" pitchFamily="34" charset="0"/>
              </a:defRPr>
            </a:lvl3pPr>
            <a:lvl4pPr>
              <a:defRPr b="0" i="0">
                <a:latin typeface="Calibri Light" panose="020F0302020204030204" pitchFamily="34" charset="0"/>
                <a:cs typeface="Calibri Light" panose="020F0302020204030204" pitchFamily="34" charset="0"/>
              </a:defRPr>
            </a:lvl4pPr>
            <a:lvl5pPr>
              <a:defRPr b="0" i="0">
                <a:latin typeface="Calibri Light" panose="020F0302020204030204" pitchFamily="34" charset="0"/>
                <a:cs typeface="Calibri Light" panose="020F0302020204030204" pitchFamily="34" charset="0"/>
              </a:defRPr>
            </a:lvl5pPr>
          </a:lstStyle>
          <a:p>
            <a:pPr lvl="0"/>
            <a:r>
              <a:rPr lang="en-US" dirty="0" err="1"/>
              <a:t>teksts</a:t>
            </a:r>
            <a:endParaRPr lang="lv-LV" dirty="0"/>
          </a:p>
        </p:txBody>
      </p:sp>
      <p:pic>
        <p:nvPicPr>
          <p:cNvPr id="5" name="Picture 4">
            <a:extLst>
              <a:ext uri="{FF2B5EF4-FFF2-40B4-BE49-F238E27FC236}">
                <a16:creationId xmlns:a16="http://schemas.microsoft.com/office/drawing/2014/main" id="{6E455649-1898-8F4A-B435-4E6CDACE94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88947" y="5694664"/>
            <a:ext cx="902329" cy="1003289"/>
          </a:xfrm>
          <a:prstGeom prst="rect">
            <a:avLst/>
          </a:prstGeom>
        </p:spPr>
      </p:pic>
    </p:spTree>
    <p:extLst>
      <p:ext uri="{BB962C8B-B14F-4D97-AF65-F5344CB8AC3E}">
        <p14:creationId xmlns:p14="http://schemas.microsoft.com/office/powerpoint/2010/main" val="81196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5F5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749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A571F-EA31-6DBE-4BFB-75096D335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BFAED0CB-4B42-DA25-974A-82D63A1C96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E755C92E-7F1E-2FF5-E8CF-C8174AB7CBA5}"/>
              </a:ext>
            </a:extLst>
          </p:cNvPr>
          <p:cNvSpPr>
            <a:spLocks noGrp="1"/>
          </p:cNvSpPr>
          <p:nvPr>
            <p:ph type="dt" sz="half" idx="10"/>
          </p:nvPr>
        </p:nvSpPr>
        <p:spPr/>
        <p:txBody>
          <a:bodyPr/>
          <a:lstStyle/>
          <a:p>
            <a:fld id="{C8410404-1DA1-4D78-B8F1-76066181797B}" type="datetimeFigureOut">
              <a:rPr lang="lv-LV" smtClean="0"/>
              <a:t>30.06.2025</a:t>
            </a:fld>
            <a:endParaRPr lang="lv-LV"/>
          </a:p>
        </p:txBody>
      </p:sp>
      <p:sp>
        <p:nvSpPr>
          <p:cNvPr id="5" name="Footer Placeholder 4">
            <a:extLst>
              <a:ext uri="{FF2B5EF4-FFF2-40B4-BE49-F238E27FC236}">
                <a16:creationId xmlns:a16="http://schemas.microsoft.com/office/drawing/2014/main" id="{BB07A23B-C115-0D74-651D-9EDA19511C4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7DD1BEE-C79E-D35F-89C3-22E5100A386E}"/>
              </a:ext>
            </a:extLst>
          </p:cNvPr>
          <p:cNvSpPr>
            <a:spLocks noGrp="1"/>
          </p:cNvSpPr>
          <p:nvPr>
            <p:ph type="sldNum" sz="quarter" idx="12"/>
          </p:nvPr>
        </p:nvSpPr>
        <p:spPr/>
        <p:txBody>
          <a:bodyPr/>
          <a:lstStyle/>
          <a:p>
            <a:fld id="{ED64F8C2-81D4-47BD-BEEC-C9C99AFD9AE4}" type="slidenum">
              <a:rPr lang="lv-LV" smtClean="0"/>
              <a:t>‹#›</a:t>
            </a:fld>
            <a:endParaRPr lang="lv-LV"/>
          </a:p>
        </p:txBody>
      </p:sp>
    </p:spTree>
    <p:extLst>
      <p:ext uri="{BB962C8B-B14F-4D97-AF65-F5344CB8AC3E}">
        <p14:creationId xmlns:p14="http://schemas.microsoft.com/office/powerpoint/2010/main" val="2901449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EE0F-A8B4-EA1D-9A9F-A36DA2EB882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73E8E7C-C474-A4AA-BE24-048B07329B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912C8F9-CA79-BCCE-AA03-32F2F73496DC}"/>
              </a:ext>
            </a:extLst>
          </p:cNvPr>
          <p:cNvSpPr>
            <a:spLocks noGrp="1"/>
          </p:cNvSpPr>
          <p:nvPr>
            <p:ph type="dt" sz="half" idx="10"/>
          </p:nvPr>
        </p:nvSpPr>
        <p:spPr/>
        <p:txBody>
          <a:bodyPr/>
          <a:lstStyle/>
          <a:p>
            <a:fld id="{C8410404-1DA1-4D78-B8F1-76066181797B}" type="datetimeFigureOut">
              <a:rPr lang="lv-LV" smtClean="0"/>
              <a:t>30.06.2025</a:t>
            </a:fld>
            <a:endParaRPr lang="lv-LV"/>
          </a:p>
        </p:txBody>
      </p:sp>
      <p:sp>
        <p:nvSpPr>
          <p:cNvPr id="5" name="Footer Placeholder 4">
            <a:extLst>
              <a:ext uri="{FF2B5EF4-FFF2-40B4-BE49-F238E27FC236}">
                <a16:creationId xmlns:a16="http://schemas.microsoft.com/office/drawing/2014/main" id="{D3C4932B-87C8-8E83-2078-7E0ABA1DE1F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042838E-3D31-B5B7-70D0-888E7B0C346D}"/>
              </a:ext>
            </a:extLst>
          </p:cNvPr>
          <p:cNvSpPr>
            <a:spLocks noGrp="1"/>
          </p:cNvSpPr>
          <p:nvPr>
            <p:ph type="sldNum" sz="quarter" idx="12"/>
          </p:nvPr>
        </p:nvSpPr>
        <p:spPr/>
        <p:txBody>
          <a:bodyPr/>
          <a:lstStyle/>
          <a:p>
            <a:fld id="{ED64F8C2-81D4-47BD-BEEC-C9C99AFD9AE4}" type="slidenum">
              <a:rPr lang="lv-LV" smtClean="0"/>
              <a:t>‹#›</a:t>
            </a:fld>
            <a:endParaRPr lang="lv-LV"/>
          </a:p>
        </p:txBody>
      </p:sp>
    </p:spTree>
    <p:extLst>
      <p:ext uri="{BB962C8B-B14F-4D97-AF65-F5344CB8AC3E}">
        <p14:creationId xmlns:p14="http://schemas.microsoft.com/office/powerpoint/2010/main" val="4217186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E9B5-96CF-FADB-5D59-E1D0F1C30E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31A346C7-FF06-18C8-6B8F-D0BA976035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EEB12F-CFBA-F684-024D-9D4B457A3526}"/>
              </a:ext>
            </a:extLst>
          </p:cNvPr>
          <p:cNvSpPr>
            <a:spLocks noGrp="1"/>
          </p:cNvSpPr>
          <p:nvPr>
            <p:ph type="dt" sz="half" idx="10"/>
          </p:nvPr>
        </p:nvSpPr>
        <p:spPr/>
        <p:txBody>
          <a:bodyPr/>
          <a:lstStyle/>
          <a:p>
            <a:fld id="{C8410404-1DA1-4D78-B8F1-76066181797B}" type="datetimeFigureOut">
              <a:rPr lang="lv-LV" smtClean="0"/>
              <a:t>30.06.2025</a:t>
            </a:fld>
            <a:endParaRPr lang="lv-LV"/>
          </a:p>
        </p:txBody>
      </p:sp>
      <p:sp>
        <p:nvSpPr>
          <p:cNvPr id="5" name="Footer Placeholder 4">
            <a:extLst>
              <a:ext uri="{FF2B5EF4-FFF2-40B4-BE49-F238E27FC236}">
                <a16:creationId xmlns:a16="http://schemas.microsoft.com/office/drawing/2014/main" id="{AF1AC4B9-084D-3060-B32C-9085BFBB6A4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B5D91C3-AA16-BBC7-E797-8DEE83934A0F}"/>
              </a:ext>
            </a:extLst>
          </p:cNvPr>
          <p:cNvSpPr>
            <a:spLocks noGrp="1"/>
          </p:cNvSpPr>
          <p:nvPr>
            <p:ph type="sldNum" sz="quarter" idx="12"/>
          </p:nvPr>
        </p:nvSpPr>
        <p:spPr/>
        <p:txBody>
          <a:bodyPr/>
          <a:lstStyle/>
          <a:p>
            <a:fld id="{ED64F8C2-81D4-47BD-BEEC-C9C99AFD9AE4}" type="slidenum">
              <a:rPr lang="lv-LV" smtClean="0"/>
              <a:t>‹#›</a:t>
            </a:fld>
            <a:endParaRPr lang="lv-LV"/>
          </a:p>
        </p:txBody>
      </p:sp>
    </p:spTree>
    <p:extLst>
      <p:ext uri="{BB962C8B-B14F-4D97-AF65-F5344CB8AC3E}">
        <p14:creationId xmlns:p14="http://schemas.microsoft.com/office/powerpoint/2010/main" val="1211625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A5E8-318B-6CA0-8C2C-9FF6C200DB8A}"/>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4319DE1-93D0-D448-8E26-F4CF3E7790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68D8C198-C6B7-3466-8187-031A6D5DA1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E31A3D91-2AE0-D011-626A-96CDB4FC94DE}"/>
              </a:ext>
            </a:extLst>
          </p:cNvPr>
          <p:cNvSpPr>
            <a:spLocks noGrp="1"/>
          </p:cNvSpPr>
          <p:nvPr>
            <p:ph type="dt" sz="half" idx="10"/>
          </p:nvPr>
        </p:nvSpPr>
        <p:spPr/>
        <p:txBody>
          <a:bodyPr/>
          <a:lstStyle/>
          <a:p>
            <a:fld id="{C8410404-1DA1-4D78-B8F1-76066181797B}" type="datetimeFigureOut">
              <a:rPr lang="lv-LV" smtClean="0"/>
              <a:t>30.06.2025</a:t>
            </a:fld>
            <a:endParaRPr lang="lv-LV"/>
          </a:p>
        </p:txBody>
      </p:sp>
      <p:sp>
        <p:nvSpPr>
          <p:cNvPr id="6" name="Footer Placeholder 5">
            <a:extLst>
              <a:ext uri="{FF2B5EF4-FFF2-40B4-BE49-F238E27FC236}">
                <a16:creationId xmlns:a16="http://schemas.microsoft.com/office/drawing/2014/main" id="{41DB4DD6-1322-AE79-D1D9-1E5A8F9A38B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041199B-1CDB-31FE-11EF-8601534B6827}"/>
              </a:ext>
            </a:extLst>
          </p:cNvPr>
          <p:cNvSpPr>
            <a:spLocks noGrp="1"/>
          </p:cNvSpPr>
          <p:nvPr>
            <p:ph type="sldNum" sz="quarter" idx="12"/>
          </p:nvPr>
        </p:nvSpPr>
        <p:spPr/>
        <p:txBody>
          <a:bodyPr/>
          <a:lstStyle/>
          <a:p>
            <a:fld id="{ED64F8C2-81D4-47BD-BEEC-C9C99AFD9AE4}" type="slidenum">
              <a:rPr lang="lv-LV" smtClean="0"/>
              <a:t>‹#›</a:t>
            </a:fld>
            <a:endParaRPr lang="lv-LV"/>
          </a:p>
        </p:txBody>
      </p:sp>
    </p:spTree>
    <p:extLst>
      <p:ext uri="{BB962C8B-B14F-4D97-AF65-F5344CB8AC3E}">
        <p14:creationId xmlns:p14="http://schemas.microsoft.com/office/powerpoint/2010/main" val="1554950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5C0E-BF06-D343-60C7-1320DDA71435}"/>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9A073086-D3AC-EBC7-2FD0-8F337468CB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CE884-A350-A424-0CD4-D7958C233C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3608CA3C-9C1D-B201-37F8-90A4D261B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CFEEEB-8C1C-955E-67C6-601F1D9850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B2AD95FA-F04A-0649-E37B-211613517019}"/>
              </a:ext>
            </a:extLst>
          </p:cNvPr>
          <p:cNvSpPr>
            <a:spLocks noGrp="1"/>
          </p:cNvSpPr>
          <p:nvPr>
            <p:ph type="dt" sz="half" idx="10"/>
          </p:nvPr>
        </p:nvSpPr>
        <p:spPr/>
        <p:txBody>
          <a:bodyPr/>
          <a:lstStyle/>
          <a:p>
            <a:fld id="{C8410404-1DA1-4D78-B8F1-76066181797B}" type="datetimeFigureOut">
              <a:rPr lang="lv-LV" smtClean="0"/>
              <a:t>30.06.2025</a:t>
            </a:fld>
            <a:endParaRPr lang="lv-LV"/>
          </a:p>
        </p:txBody>
      </p:sp>
      <p:sp>
        <p:nvSpPr>
          <p:cNvPr id="8" name="Footer Placeholder 7">
            <a:extLst>
              <a:ext uri="{FF2B5EF4-FFF2-40B4-BE49-F238E27FC236}">
                <a16:creationId xmlns:a16="http://schemas.microsoft.com/office/drawing/2014/main" id="{C8ED5AC3-AC1B-BB97-B648-89D69213771A}"/>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45AE4EAD-5F4C-39FD-0FA8-738F857B9FFB}"/>
              </a:ext>
            </a:extLst>
          </p:cNvPr>
          <p:cNvSpPr>
            <a:spLocks noGrp="1"/>
          </p:cNvSpPr>
          <p:nvPr>
            <p:ph type="sldNum" sz="quarter" idx="12"/>
          </p:nvPr>
        </p:nvSpPr>
        <p:spPr/>
        <p:txBody>
          <a:bodyPr/>
          <a:lstStyle/>
          <a:p>
            <a:fld id="{ED64F8C2-81D4-47BD-BEEC-C9C99AFD9AE4}" type="slidenum">
              <a:rPr lang="lv-LV" smtClean="0"/>
              <a:t>‹#›</a:t>
            </a:fld>
            <a:endParaRPr lang="lv-LV"/>
          </a:p>
        </p:txBody>
      </p:sp>
    </p:spTree>
    <p:extLst>
      <p:ext uri="{BB962C8B-B14F-4D97-AF65-F5344CB8AC3E}">
        <p14:creationId xmlns:p14="http://schemas.microsoft.com/office/powerpoint/2010/main" val="828458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E79C-8C9D-C80B-58E0-7626B4F8CABC}"/>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C24DDC37-4B45-4094-C624-9ECD7E8F66F4}"/>
              </a:ext>
            </a:extLst>
          </p:cNvPr>
          <p:cNvSpPr>
            <a:spLocks noGrp="1"/>
          </p:cNvSpPr>
          <p:nvPr>
            <p:ph type="dt" sz="half" idx="10"/>
          </p:nvPr>
        </p:nvSpPr>
        <p:spPr/>
        <p:txBody>
          <a:bodyPr/>
          <a:lstStyle/>
          <a:p>
            <a:fld id="{C8410404-1DA1-4D78-B8F1-76066181797B}" type="datetimeFigureOut">
              <a:rPr lang="lv-LV" smtClean="0"/>
              <a:t>30.06.2025</a:t>
            </a:fld>
            <a:endParaRPr lang="lv-LV"/>
          </a:p>
        </p:txBody>
      </p:sp>
      <p:sp>
        <p:nvSpPr>
          <p:cNvPr id="4" name="Footer Placeholder 3">
            <a:extLst>
              <a:ext uri="{FF2B5EF4-FFF2-40B4-BE49-F238E27FC236}">
                <a16:creationId xmlns:a16="http://schemas.microsoft.com/office/drawing/2014/main" id="{60093DBA-C52C-5523-1687-2E28A08779AB}"/>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28549F2F-427C-2DF2-5C2C-338CC2330DBD}"/>
              </a:ext>
            </a:extLst>
          </p:cNvPr>
          <p:cNvSpPr>
            <a:spLocks noGrp="1"/>
          </p:cNvSpPr>
          <p:nvPr>
            <p:ph type="sldNum" sz="quarter" idx="12"/>
          </p:nvPr>
        </p:nvSpPr>
        <p:spPr/>
        <p:txBody>
          <a:bodyPr/>
          <a:lstStyle/>
          <a:p>
            <a:fld id="{ED64F8C2-81D4-47BD-BEEC-C9C99AFD9AE4}" type="slidenum">
              <a:rPr lang="lv-LV" smtClean="0"/>
              <a:t>‹#›</a:t>
            </a:fld>
            <a:endParaRPr lang="lv-LV"/>
          </a:p>
        </p:txBody>
      </p:sp>
    </p:spTree>
    <p:extLst>
      <p:ext uri="{BB962C8B-B14F-4D97-AF65-F5344CB8AC3E}">
        <p14:creationId xmlns:p14="http://schemas.microsoft.com/office/powerpoint/2010/main" val="4069178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6A42C-7886-B8E3-30CE-61BDAAE1005B}"/>
              </a:ext>
            </a:extLst>
          </p:cNvPr>
          <p:cNvSpPr>
            <a:spLocks noGrp="1"/>
          </p:cNvSpPr>
          <p:nvPr>
            <p:ph type="dt" sz="half" idx="10"/>
          </p:nvPr>
        </p:nvSpPr>
        <p:spPr/>
        <p:txBody>
          <a:bodyPr/>
          <a:lstStyle/>
          <a:p>
            <a:fld id="{C8410404-1DA1-4D78-B8F1-76066181797B}" type="datetimeFigureOut">
              <a:rPr lang="lv-LV" smtClean="0"/>
              <a:t>30.06.2025</a:t>
            </a:fld>
            <a:endParaRPr lang="lv-LV"/>
          </a:p>
        </p:txBody>
      </p:sp>
      <p:sp>
        <p:nvSpPr>
          <p:cNvPr id="3" name="Footer Placeholder 2">
            <a:extLst>
              <a:ext uri="{FF2B5EF4-FFF2-40B4-BE49-F238E27FC236}">
                <a16:creationId xmlns:a16="http://schemas.microsoft.com/office/drawing/2014/main" id="{E3F16A93-0343-1C37-09F7-101B1EC89A8D}"/>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17823A64-D431-CFB2-BA42-E22DB6FA1C57}"/>
              </a:ext>
            </a:extLst>
          </p:cNvPr>
          <p:cNvSpPr>
            <a:spLocks noGrp="1"/>
          </p:cNvSpPr>
          <p:nvPr>
            <p:ph type="sldNum" sz="quarter" idx="12"/>
          </p:nvPr>
        </p:nvSpPr>
        <p:spPr/>
        <p:txBody>
          <a:bodyPr/>
          <a:lstStyle/>
          <a:p>
            <a:fld id="{ED64F8C2-81D4-47BD-BEEC-C9C99AFD9AE4}" type="slidenum">
              <a:rPr lang="lv-LV" smtClean="0"/>
              <a:t>‹#›</a:t>
            </a:fld>
            <a:endParaRPr lang="lv-LV"/>
          </a:p>
        </p:txBody>
      </p:sp>
    </p:spTree>
    <p:extLst>
      <p:ext uri="{BB962C8B-B14F-4D97-AF65-F5344CB8AC3E}">
        <p14:creationId xmlns:p14="http://schemas.microsoft.com/office/powerpoint/2010/main" val="1207635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B227-56A3-232E-D21A-C35764764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23D8D9E8-6E60-5016-F327-036F695213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30A24193-2429-DD92-CD8E-326A1640F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A96B00-E586-46CB-D6C2-214864F2009D}"/>
              </a:ext>
            </a:extLst>
          </p:cNvPr>
          <p:cNvSpPr>
            <a:spLocks noGrp="1"/>
          </p:cNvSpPr>
          <p:nvPr>
            <p:ph type="dt" sz="half" idx="10"/>
          </p:nvPr>
        </p:nvSpPr>
        <p:spPr/>
        <p:txBody>
          <a:bodyPr/>
          <a:lstStyle/>
          <a:p>
            <a:fld id="{C8410404-1DA1-4D78-B8F1-76066181797B}" type="datetimeFigureOut">
              <a:rPr lang="lv-LV" smtClean="0"/>
              <a:t>30.06.2025</a:t>
            </a:fld>
            <a:endParaRPr lang="lv-LV"/>
          </a:p>
        </p:txBody>
      </p:sp>
      <p:sp>
        <p:nvSpPr>
          <p:cNvPr id="6" name="Footer Placeholder 5">
            <a:extLst>
              <a:ext uri="{FF2B5EF4-FFF2-40B4-BE49-F238E27FC236}">
                <a16:creationId xmlns:a16="http://schemas.microsoft.com/office/drawing/2014/main" id="{956B4EA9-332B-B98E-54A0-3AF8D17FFFB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56F8CAD-9B9C-EADB-CBA4-AF2B09C94DFD}"/>
              </a:ext>
            </a:extLst>
          </p:cNvPr>
          <p:cNvSpPr>
            <a:spLocks noGrp="1"/>
          </p:cNvSpPr>
          <p:nvPr>
            <p:ph type="sldNum" sz="quarter" idx="12"/>
          </p:nvPr>
        </p:nvSpPr>
        <p:spPr/>
        <p:txBody>
          <a:bodyPr/>
          <a:lstStyle/>
          <a:p>
            <a:fld id="{ED64F8C2-81D4-47BD-BEEC-C9C99AFD9AE4}" type="slidenum">
              <a:rPr lang="lv-LV" smtClean="0"/>
              <a:t>‹#›</a:t>
            </a:fld>
            <a:endParaRPr lang="lv-LV"/>
          </a:p>
        </p:txBody>
      </p:sp>
    </p:spTree>
    <p:extLst>
      <p:ext uri="{BB962C8B-B14F-4D97-AF65-F5344CB8AC3E}">
        <p14:creationId xmlns:p14="http://schemas.microsoft.com/office/powerpoint/2010/main" val="83843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8502-E4BB-3535-937C-9F109C5B02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8117193B-B6FE-7294-7652-0A059E060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EA7B817B-452B-3392-D0CA-F3FDF0D5E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C29EEC-E967-3CB3-2612-D449461DDFA4}"/>
              </a:ext>
            </a:extLst>
          </p:cNvPr>
          <p:cNvSpPr>
            <a:spLocks noGrp="1"/>
          </p:cNvSpPr>
          <p:nvPr>
            <p:ph type="dt" sz="half" idx="10"/>
          </p:nvPr>
        </p:nvSpPr>
        <p:spPr/>
        <p:txBody>
          <a:bodyPr/>
          <a:lstStyle/>
          <a:p>
            <a:fld id="{C8410404-1DA1-4D78-B8F1-76066181797B}" type="datetimeFigureOut">
              <a:rPr lang="lv-LV" smtClean="0"/>
              <a:t>30.06.2025</a:t>
            </a:fld>
            <a:endParaRPr lang="lv-LV"/>
          </a:p>
        </p:txBody>
      </p:sp>
      <p:sp>
        <p:nvSpPr>
          <p:cNvPr id="6" name="Footer Placeholder 5">
            <a:extLst>
              <a:ext uri="{FF2B5EF4-FFF2-40B4-BE49-F238E27FC236}">
                <a16:creationId xmlns:a16="http://schemas.microsoft.com/office/drawing/2014/main" id="{370BB692-F3EC-AA94-8502-E76548AEB87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E2469BA-0A53-032E-5926-2FB497032300}"/>
              </a:ext>
            </a:extLst>
          </p:cNvPr>
          <p:cNvSpPr>
            <a:spLocks noGrp="1"/>
          </p:cNvSpPr>
          <p:nvPr>
            <p:ph type="sldNum" sz="quarter" idx="12"/>
          </p:nvPr>
        </p:nvSpPr>
        <p:spPr/>
        <p:txBody>
          <a:bodyPr/>
          <a:lstStyle/>
          <a:p>
            <a:fld id="{ED64F8C2-81D4-47BD-BEEC-C9C99AFD9AE4}" type="slidenum">
              <a:rPr lang="lv-LV" smtClean="0"/>
              <a:t>‹#›</a:t>
            </a:fld>
            <a:endParaRPr lang="lv-LV"/>
          </a:p>
        </p:txBody>
      </p:sp>
    </p:spTree>
    <p:extLst>
      <p:ext uri="{BB962C8B-B14F-4D97-AF65-F5344CB8AC3E}">
        <p14:creationId xmlns:p14="http://schemas.microsoft.com/office/powerpoint/2010/main" val="3976775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D5B1-3AA6-1D11-44F3-8A8E23DE6B2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40DC5FDC-722E-CB89-2172-697C985A37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85B2E92-C804-9E1D-DB03-E0CB8D3CDF6D}"/>
              </a:ext>
            </a:extLst>
          </p:cNvPr>
          <p:cNvSpPr>
            <a:spLocks noGrp="1"/>
          </p:cNvSpPr>
          <p:nvPr>
            <p:ph type="dt" sz="half" idx="10"/>
          </p:nvPr>
        </p:nvSpPr>
        <p:spPr/>
        <p:txBody>
          <a:bodyPr/>
          <a:lstStyle/>
          <a:p>
            <a:fld id="{C8410404-1DA1-4D78-B8F1-76066181797B}" type="datetimeFigureOut">
              <a:rPr lang="lv-LV" smtClean="0"/>
              <a:t>30.06.2025</a:t>
            </a:fld>
            <a:endParaRPr lang="lv-LV"/>
          </a:p>
        </p:txBody>
      </p:sp>
      <p:sp>
        <p:nvSpPr>
          <p:cNvPr id="5" name="Footer Placeholder 4">
            <a:extLst>
              <a:ext uri="{FF2B5EF4-FFF2-40B4-BE49-F238E27FC236}">
                <a16:creationId xmlns:a16="http://schemas.microsoft.com/office/drawing/2014/main" id="{AB1AA312-D106-6E37-4687-6792E9040F6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68134C5-B872-FD79-4700-72B417AAB9B1}"/>
              </a:ext>
            </a:extLst>
          </p:cNvPr>
          <p:cNvSpPr>
            <a:spLocks noGrp="1"/>
          </p:cNvSpPr>
          <p:nvPr>
            <p:ph type="sldNum" sz="quarter" idx="12"/>
          </p:nvPr>
        </p:nvSpPr>
        <p:spPr/>
        <p:txBody>
          <a:bodyPr/>
          <a:lstStyle/>
          <a:p>
            <a:fld id="{ED64F8C2-81D4-47BD-BEEC-C9C99AFD9AE4}" type="slidenum">
              <a:rPr lang="lv-LV" smtClean="0"/>
              <a:t>‹#›</a:t>
            </a:fld>
            <a:endParaRPr lang="lv-LV"/>
          </a:p>
        </p:txBody>
      </p:sp>
    </p:spTree>
    <p:extLst>
      <p:ext uri="{BB962C8B-B14F-4D97-AF65-F5344CB8AC3E}">
        <p14:creationId xmlns:p14="http://schemas.microsoft.com/office/powerpoint/2010/main" val="200979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151965"/>
          </a:xfrm>
          <a:prstGeom prst="rect">
            <a:avLst/>
          </a:prstGeo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5" name="Footer Placeholder 4"/>
          <p:cNvSpPr>
            <a:spLocks noGrp="1"/>
          </p:cNvSpPr>
          <p:nvPr>
            <p:ph type="ftr" sz="quarter" idx="11"/>
          </p:nvPr>
        </p:nvSpPr>
        <p:spPr>
          <a:xfrm>
            <a:off x="685801" y="5757334"/>
            <a:ext cx="5499719" cy="498470"/>
          </a:xfrm>
          <a:prstGeom prst="rect">
            <a:avLst/>
          </a:prstGeom>
        </p:spPr>
        <p:txBody>
          <a:bodyPr/>
          <a:lstStyle/>
          <a:p>
            <a:endParaRPr lang="lv-LV"/>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Tree>
    <p:extLst>
      <p:ext uri="{BB962C8B-B14F-4D97-AF65-F5344CB8AC3E}">
        <p14:creationId xmlns:p14="http://schemas.microsoft.com/office/powerpoint/2010/main" val="1409394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B7BEA0-1688-E585-94AB-1C2BD032D4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7C17841C-7EC4-2124-8D46-E15AE9AAC6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2B703FB-95DB-EE98-3AD4-88CDE4EC3F34}"/>
              </a:ext>
            </a:extLst>
          </p:cNvPr>
          <p:cNvSpPr>
            <a:spLocks noGrp="1"/>
          </p:cNvSpPr>
          <p:nvPr>
            <p:ph type="dt" sz="half" idx="10"/>
          </p:nvPr>
        </p:nvSpPr>
        <p:spPr/>
        <p:txBody>
          <a:bodyPr/>
          <a:lstStyle/>
          <a:p>
            <a:fld id="{C8410404-1DA1-4D78-B8F1-76066181797B}" type="datetimeFigureOut">
              <a:rPr lang="lv-LV" smtClean="0"/>
              <a:t>30.06.2025</a:t>
            </a:fld>
            <a:endParaRPr lang="lv-LV"/>
          </a:p>
        </p:txBody>
      </p:sp>
      <p:sp>
        <p:nvSpPr>
          <p:cNvPr id="5" name="Footer Placeholder 4">
            <a:extLst>
              <a:ext uri="{FF2B5EF4-FFF2-40B4-BE49-F238E27FC236}">
                <a16:creationId xmlns:a16="http://schemas.microsoft.com/office/drawing/2014/main" id="{3005CB38-00C5-478A-C998-4130DC77714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D44C28A-2C27-29DE-27CC-4F977DDDF9B8}"/>
              </a:ext>
            </a:extLst>
          </p:cNvPr>
          <p:cNvSpPr>
            <a:spLocks noGrp="1"/>
          </p:cNvSpPr>
          <p:nvPr>
            <p:ph type="sldNum" sz="quarter" idx="12"/>
          </p:nvPr>
        </p:nvSpPr>
        <p:spPr/>
        <p:txBody>
          <a:bodyPr/>
          <a:lstStyle/>
          <a:p>
            <a:fld id="{ED64F8C2-81D4-47BD-BEEC-C9C99AFD9AE4}" type="slidenum">
              <a:rPr lang="lv-LV" smtClean="0"/>
              <a:t>‹#›</a:t>
            </a:fld>
            <a:endParaRPr lang="lv-LV"/>
          </a:p>
        </p:txBody>
      </p:sp>
    </p:spTree>
    <p:extLst>
      <p:ext uri="{BB962C8B-B14F-4D97-AF65-F5344CB8AC3E}">
        <p14:creationId xmlns:p14="http://schemas.microsoft.com/office/powerpoint/2010/main" val="251039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9A3A-C5BC-2EE8-ED90-8C8CE4E676F7}"/>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E72700FA-10E5-3D43-AD7C-307C945CD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A868938-D0D8-3D02-89C8-EB32FA56CA57}"/>
              </a:ext>
            </a:extLst>
          </p:cNvPr>
          <p:cNvSpPr>
            <a:spLocks noGrp="1"/>
          </p:cNvSpPr>
          <p:nvPr>
            <p:ph type="dt" sz="half" idx="10"/>
          </p:nvPr>
        </p:nvSpPr>
        <p:spPr/>
        <p:txBody>
          <a:bodyPr/>
          <a:lstStyle/>
          <a:p>
            <a:fld id="{42315156-3066-4AC2-8745-87B98F373A4B}" type="datetimeFigureOut">
              <a:rPr lang="lv-LV" smtClean="0"/>
              <a:t>30.06.2025</a:t>
            </a:fld>
            <a:endParaRPr lang="lv-LV"/>
          </a:p>
        </p:txBody>
      </p:sp>
      <p:sp>
        <p:nvSpPr>
          <p:cNvPr id="5" name="Footer Placeholder 4">
            <a:extLst>
              <a:ext uri="{FF2B5EF4-FFF2-40B4-BE49-F238E27FC236}">
                <a16:creationId xmlns:a16="http://schemas.microsoft.com/office/drawing/2014/main" id="{514F5969-372E-854E-B4E1-5C7CFE59747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95FDE1C-FC40-52B4-E68D-76EF1105F2A6}"/>
              </a:ext>
            </a:extLst>
          </p:cNvPr>
          <p:cNvSpPr>
            <a:spLocks noGrp="1"/>
          </p:cNvSpPr>
          <p:nvPr>
            <p:ph type="sldNum" sz="quarter" idx="12"/>
          </p:nvPr>
        </p:nvSpPr>
        <p:spPr/>
        <p:txBody>
          <a:bodyPr/>
          <a:lstStyle/>
          <a:p>
            <a:fld id="{B2ADBC4E-3C5E-456F-A7D3-564FB88E77C9}" type="slidenum">
              <a:rPr lang="lv-LV" smtClean="0"/>
              <a:t>‹#›</a:t>
            </a:fld>
            <a:endParaRPr lang="lv-LV"/>
          </a:p>
        </p:txBody>
      </p:sp>
    </p:spTree>
    <p:extLst>
      <p:ext uri="{BB962C8B-B14F-4D97-AF65-F5344CB8AC3E}">
        <p14:creationId xmlns:p14="http://schemas.microsoft.com/office/powerpoint/2010/main" val="2300451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53DF-BE82-093B-B353-680DAF9D386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C7DDACF-C847-E1B3-DBBE-963A4AEE66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FE246A1-845A-A521-D08B-F48870FC5587}"/>
              </a:ext>
            </a:extLst>
          </p:cNvPr>
          <p:cNvSpPr>
            <a:spLocks noGrp="1"/>
          </p:cNvSpPr>
          <p:nvPr>
            <p:ph type="dt" sz="half" idx="10"/>
          </p:nvPr>
        </p:nvSpPr>
        <p:spPr/>
        <p:txBody>
          <a:bodyPr/>
          <a:lstStyle/>
          <a:p>
            <a:fld id="{A9DC9B16-4AC3-4BEB-AF19-2A8647CB3963}" type="datetimeFigureOut">
              <a:rPr lang="lv-LV" smtClean="0"/>
              <a:t>30.06.2025</a:t>
            </a:fld>
            <a:endParaRPr lang="lv-LV"/>
          </a:p>
        </p:txBody>
      </p:sp>
      <p:sp>
        <p:nvSpPr>
          <p:cNvPr id="5" name="Footer Placeholder 4">
            <a:extLst>
              <a:ext uri="{FF2B5EF4-FFF2-40B4-BE49-F238E27FC236}">
                <a16:creationId xmlns:a16="http://schemas.microsoft.com/office/drawing/2014/main" id="{DAD921F6-EBED-AC2C-E861-A7726C20BEF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D48B04C-8566-5E4C-5C2E-370D71727A08}"/>
              </a:ext>
            </a:extLst>
          </p:cNvPr>
          <p:cNvSpPr>
            <a:spLocks noGrp="1"/>
          </p:cNvSpPr>
          <p:nvPr>
            <p:ph type="sldNum" sz="quarter" idx="12"/>
          </p:nvPr>
        </p:nvSpPr>
        <p:spPr/>
        <p:txBody>
          <a:bodyPr/>
          <a:lstStyle/>
          <a:p>
            <a:fld id="{575BEB4A-34F8-48B7-AA35-C7FA74AF70B3}" type="slidenum">
              <a:rPr lang="lv-LV" smtClean="0"/>
              <a:t>‹#›</a:t>
            </a:fld>
            <a:endParaRPr lang="lv-LV"/>
          </a:p>
        </p:txBody>
      </p:sp>
    </p:spTree>
    <p:extLst>
      <p:ext uri="{BB962C8B-B14F-4D97-AF65-F5344CB8AC3E}">
        <p14:creationId xmlns:p14="http://schemas.microsoft.com/office/powerpoint/2010/main" val="377133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a:prstGeom prst="rect">
            <a:avLst/>
          </a:prstGeo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a:prstGeom prst="rect">
            <a:avLst/>
          </a:prstGeo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5" name="Footer Placeholder 4"/>
          <p:cNvSpPr>
            <a:spLocks noGrp="1"/>
          </p:cNvSpPr>
          <p:nvPr>
            <p:ph type="ftr" sz="quarter" idx="11"/>
          </p:nvPr>
        </p:nvSpPr>
        <p:spPr>
          <a:xfrm>
            <a:off x="685801" y="5757334"/>
            <a:ext cx="5499719" cy="498470"/>
          </a:xfrm>
          <a:prstGeom prst="rect">
            <a:avLst/>
          </a:prstGeom>
        </p:spPr>
        <p:txBody>
          <a:bodyPr/>
          <a:lstStyle/>
          <a:p>
            <a:endParaRPr lang="lv-LV"/>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Tree>
    <p:extLst>
      <p:ext uri="{BB962C8B-B14F-4D97-AF65-F5344CB8AC3E}">
        <p14:creationId xmlns:p14="http://schemas.microsoft.com/office/powerpoint/2010/main" val="3112888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a:prstGeom prst="rect">
            <a:avLst/>
          </a:prstGeo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6" name="Footer Placeholder 5"/>
          <p:cNvSpPr>
            <a:spLocks noGrp="1"/>
          </p:cNvSpPr>
          <p:nvPr>
            <p:ph type="ftr" sz="quarter" idx="11"/>
          </p:nvPr>
        </p:nvSpPr>
        <p:spPr>
          <a:xfrm>
            <a:off x="685801" y="5757334"/>
            <a:ext cx="5499719" cy="498470"/>
          </a:xfrm>
          <a:prstGeom prst="rect">
            <a:avLst/>
          </a:prstGeom>
        </p:spPr>
        <p:txBody>
          <a:bodyPr/>
          <a:lstStyle/>
          <a:p>
            <a:endParaRPr lang="lv-LV"/>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Tree>
    <p:extLst>
      <p:ext uri="{BB962C8B-B14F-4D97-AF65-F5344CB8AC3E}">
        <p14:creationId xmlns:p14="http://schemas.microsoft.com/office/powerpoint/2010/main" val="285173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a:prstGeom prst="rect">
            <a:avLst/>
          </a:prstGeo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a:prstGeom prst="rect">
            <a:avLst/>
          </a:prstGeo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8" name="Footer Placeholder 7"/>
          <p:cNvSpPr>
            <a:spLocks noGrp="1"/>
          </p:cNvSpPr>
          <p:nvPr>
            <p:ph type="ftr" sz="quarter" idx="11"/>
          </p:nvPr>
        </p:nvSpPr>
        <p:spPr>
          <a:xfrm>
            <a:off x="685801" y="5757334"/>
            <a:ext cx="5499719" cy="498470"/>
          </a:xfrm>
          <a:prstGeom prst="rect">
            <a:avLst/>
          </a:prstGeom>
        </p:spPr>
        <p:txBody>
          <a:bodyPr/>
          <a:lstStyle/>
          <a:p>
            <a:endParaRPr lang="lv-LV"/>
          </a:p>
        </p:txBody>
      </p:sp>
      <p:sp>
        <p:nvSpPr>
          <p:cNvPr id="9" name="Slide Number Placeholder 8"/>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Tree>
    <p:extLst>
      <p:ext uri="{BB962C8B-B14F-4D97-AF65-F5344CB8AC3E}">
        <p14:creationId xmlns:p14="http://schemas.microsoft.com/office/powerpoint/2010/main" val="14412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151965"/>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4" name="Footer Placeholder 3"/>
          <p:cNvSpPr>
            <a:spLocks noGrp="1"/>
          </p:cNvSpPr>
          <p:nvPr>
            <p:ph type="ftr" sz="quarter" idx="11"/>
          </p:nvPr>
        </p:nvSpPr>
        <p:spPr>
          <a:xfrm>
            <a:off x="685801" y="5757334"/>
            <a:ext cx="5499719" cy="498470"/>
          </a:xfrm>
          <a:prstGeom prst="rect">
            <a:avLst/>
          </a:prstGeom>
        </p:spPr>
        <p:txBody>
          <a:bodyPr/>
          <a:lstStyle/>
          <a:p>
            <a:endParaRPr lang="lv-LV"/>
          </a:p>
        </p:txBody>
      </p:sp>
      <p:sp>
        <p:nvSpPr>
          <p:cNvPr id="5" name="Slide Number Placeholder 4"/>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Tree>
    <p:extLst>
      <p:ext uri="{BB962C8B-B14F-4D97-AF65-F5344CB8AC3E}">
        <p14:creationId xmlns:p14="http://schemas.microsoft.com/office/powerpoint/2010/main" val="123026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3" name="Footer Placeholder 2"/>
          <p:cNvSpPr>
            <a:spLocks noGrp="1"/>
          </p:cNvSpPr>
          <p:nvPr>
            <p:ph type="ftr" sz="quarter" idx="11"/>
          </p:nvPr>
        </p:nvSpPr>
        <p:spPr>
          <a:xfrm>
            <a:off x="685801" y="5757334"/>
            <a:ext cx="5499719" cy="498470"/>
          </a:xfrm>
          <a:prstGeom prst="rect">
            <a:avLst/>
          </a:prstGeom>
        </p:spPr>
        <p:txBody>
          <a:bodyPr/>
          <a:lstStyle/>
          <a:p>
            <a:endParaRPr lang="lv-LV"/>
          </a:p>
        </p:txBody>
      </p:sp>
      <p:sp>
        <p:nvSpPr>
          <p:cNvPr id="4" name="Slide Number Placeholder 3"/>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Tree>
    <p:extLst>
      <p:ext uri="{BB962C8B-B14F-4D97-AF65-F5344CB8AC3E}">
        <p14:creationId xmlns:p14="http://schemas.microsoft.com/office/powerpoint/2010/main" val="124773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a:prstGeom prst="rect">
            <a:avLst/>
          </a:prstGeo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a:prstGeom prst="rect">
            <a:avLst/>
          </a:prstGeo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98083" y="5757334"/>
            <a:ext cx="3784600" cy="498470"/>
          </a:xfrm>
          <a:prstGeom prst="rect">
            <a:avLst/>
          </a:prstGeom>
        </p:spPr>
        <p:txBody>
          <a:bodyPr/>
          <a:lstStyle/>
          <a:p>
            <a:fld id="{49167E9B-2430-4AEB-A155-EBF54AA0CF53}" type="datetimeFigureOut">
              <a:rPr lang="lv-LV" smtClean="0"/>
              <a:t>30.06.2025</a:t>
            </a:fld>
            <a:endParaRPr lang="lv-LV"/>
          </a:p>
        </p:txBody>
      </p:sp>
      <p:sp>
        <p:nvSpPr>
          <p:cNvPr id="6" name="Footer Placeholder 5"/>
          <p:cNvSpPr>
            <a:spLocks noGrp="1"/>
          </p:cNvSpPr>
          <p:nvPr>
            <p:ph type="ftr" sz="quarter" idx="11"/>
          </p:nvPr>
        </p:nvSpPr>
        <p:spPr>
          <a:xfrm>
            <a:off x="685801" y="5757334"/>
            <a:ext cx="5499719" cy="498470"/>
          </a:xfrm>
          <a:prstGeom prst="rect">
            <a:avLst/>
          </a:prstGeom>
        </p:spPr>
        <p:txBody>
          <a:bodyPr/>
          <a:lstStyle/>
          <a:p>
            <a:endParaRPr lang="lv-LV"/>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1568D2BA-4243-4899-9557-C5A8856FF4A4}" type="slidenum">
              <a:rPr lang="lv-LV" smtClean="0"/>
              <a:t>‹#›</a:t>
            </a:fld>
            <a:endParaRPr lang="lv-LV"/>
          </a:p>
        </p:txBody>
      </p:sp>
    </p:spTree>
    <p:extLst>
      <p:ext uri="{BB962C8B-B14F-4D97-AF65-F5344CB8AC3E}">
        <p14:creationId xmlns:p14="http://schemas.microsoft.com/office/powerpoint/2010/main" val="26860065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950210"/>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950210"/>
      </p:ext>
    </p:extLst>
  </p:cSld>
  <p:clrMap bg1="lt1" tx1="dk1" bg2="lt2" tx2="dk2" accent1="accent1" accent2="accent2" accent3="accent3" accent4="accent4" accent5="accent5" accent6="accent6" hlink="hlink" folHlink="folHlink"/>
  <p:sldLayoutIdLst>
    <p:sldLayoutId id="21474839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E9276-6408-C464-9EED-6EA617571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10861569-9FA6-3A65-8366-B3533CA55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7381DCF-FE57-243C-8C4F-8538FF017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410404-1DA1-4D78-B8F1-76066181797B}" type="datetimeFigureOut">
              <a:rPr lang="lv-LV" smtClean="0"/>
              <a:t>30.06.2025</a:t>
            </a:fld>
            <a:endParaRPr lang="lv-LV"/>
          </a:p>
        </p:txBody>
      </p:sp>
      <p:sp>
        <p:nvSpPr>
          <p:cNvPr id="5" name="Footer Placeholder 4">
            <a:extLst>
              <a:ext uri="{FF2B5EF4-FFF2-40B4-BE49-F238E27FC236}">
                <a16:creationId xmlns:a16="http://schemas.microsoft.com/office/drawing/2014/main" id="{2144791F-6ECF-9B9F-23C0-DD67CD81A7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ide Number Placeholder 5">
            <a:extLst>
              <a:ext uri="{FF2B5EF4-FFF2-40B4-BE49-F238E27FC236}">
                <a16:creationId xmlns:a16="http://schemas.microsoft.com/office/drawing/2014/main" id="{124110F1-ADD8-A343-BE9D-0BB7EBFC35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64F8C2-81D4-47BD-BEEC-C9C99AFD9AE4}" type="slidenum">
              <a:rPr lang="lv-LV" smtClean="0"/>
              <a:t>‹#›</a:t>
            </a:fld>
            <a:endParaRPr lang="lv-LV"/>
          </a:p>
        </p:txBody>
      </p:sp>
    </p:spTree>
    <p:extLst>
      <p:ext uri="{BB962C8B-B14F-4D97-AF65-F5344CB8AC3E}">
        <p14:creationId xmlns:p14="http://schemas.microsoft.com/office/powerpoint/2010/main" val="3958353583"/>
      </p:ext>
    </p:extLst>
  </p:cSld>
  <p:clrMap bg1="lt1" tx1="dk1" bg2="lt2" tx2="dk2" accent1="accent1" accent2="accent2" accent3="accent3" accent4="accent4" accent5="accent5" accent6="accent6" hlink="hlink" folHlink="folHlink"/>
  <p:sldLayoutIdLst>
    <p:sldLayoutId id="2147483649" r:id="rId1"/>
    <p:sldLayoutId id="214748400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3302DA-7FC6-ECDF-F982-5AFA6D6412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FB2B70E-9A6A-F7F1-95D9-D63A7CAC1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6A24790-6E68-E1F3-17D5-64020193DD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315156-3066-4AC2-8745-87B98F373A4B}" type="datetimeFigureOut">
              <a:rPr lang="lv-LV" smtClean="0"/>
              <a:t>30.06.2025</a:t>
            </a:fld>
            <a:endParaRPr lang="lv-LV"/>
          </a:p>
        </p:txBody>
      </p:sp>
      <p:sp>
        <p:nvSpPr>
          <p:cNvPr id="5" name="Footer Placeholder 4">
            <a:extLst>
              <a:ext uri="{FF2B5EF4-FFF2-40B4-BE49-F238E27FC236}">
                <a16:creationId xmlns:a16="http://schemas.microsoft.com/office/drawing/2014/main" id="{9715846B-1EE0-920F-D3C8-1C89FF6C8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ide Number Placeholder 5">
            <a:extLst>
              <a:ext uri="{FF2B5EF4-FFF2-40B4-BE49-F238E27FC236}">
                <a16:creationId xmlns:a16="http://schemas.microsoft.com/office/drawing/2014/main" id="{E6D2DC30-B4CF-9CD8-3B32-650B881D8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ADBC4E-3C5E-456F-A7D3-564FB88E77C9}" type="slidenum">
              <a:rPr lang="lv-LV" smtClean="0"/>
              <a:t>‹#›</a:t>
            </a:fld>
            <a:endParaRPr lang="lv-LV"/>
          </a:p>
        </p:txBody>
      </p:sp>
    </p:spTree>
    <p:extLst>
      <p:ext uri="{BB962C8B-B14F-4D97-AF65-F5344CB8AC3E}">
        <p14:creationId xmlns:p14="http://schemas.microsoft.com/office/powerpoint/2010/main" val="434041717"/>
      </p:ext>
    </p:extLst>
  </p:cSld>
  <p:clrMap bg1="lt1" tx1="dk1" bg2="lt2" tx2="dk2" accent1="accent1" accent2="accent2" accent3="accent3" accent4="accent4" accent5="accent5" accent6="accent6" hlink="hlink" folHlink="folHlink"/>
  <p:sldLayoutIdLst>
    <p:sldLayoutId id="21474840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62A7A-F644-5232-602A-920B5A69F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3366CA5-197E-B814-EB4D-B82B95A178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57ECF28-C2AD-FF5D-A364-933D30CB37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DC9B16-4AC3-4BEB-AF19-2A8647CB3963}" type="datetimeFigureOut">
              <a:rPr lang="lv-LV" smtClean="0"/>
              <a:t>30.06.2025</a:t>
            </a:fld>
            <a:endParaRPr lang="lv-LV"/>
          </a:p>
        </p:txBody>
      </p:sp>
      <p:sp>
        <p:nvSpPr>
          <p:cNvPr id="5" name="Footer Placeholder 4">
            <a:extLst>
              <a:ext uri="{FF2B5EF4-FFF2-40B4-BE49-F238E27FC236}">
                <a16:creationId xmlns:a16="http://schemas.microsoft.com/office/drawing/2014/main" id="{F887444B-43A3-5E6A-8ABB-60177EA2C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ide Number Placeholder 5">
            <a:extLst>
              <a:ext uri="{FF2B5EF4-FFF2-40B4-BE49-F238E27FC236}">
                <a16:creationId xmlns:a16="http://schemas.microsoft.com/office/drawing/2014/main" id="{BE6D8291-7BE4-5113-92E2-DCF8E5F59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5BEB4A-34F8-48B7-AA35-C7FA74AF70B3}" type="slidenum">
              <a:rPr lang="lv-LV" smtClean="0"/>
              <a:t>‹#›</a:t>
            </a:fld>
            <a:endParaRPr lang="lv-LV"/>
          </a:p>
        </p:txBody>
      </p:sp>
    </p:spTree>
    <p:extLst>
      <p:ext uri="{BB962C8B-B14F-4D97-AF65-F5344CB8AC3E}">
        <p14:creationId xmlns:p14="http://schemas.microsoft.com/office/powerpoint/2010/main" val="2703954841"/>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lps.lv/" TargetMode="External"/><Relationship Id="rId1" Type="http://schemas.openxmlformats.org/officeDocument/2006/relationships/slideLayout" Target="../slideLayouts/slideLayout19.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Freeform: Shape 32">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 name="Title 1">
            <a:extLst>
              <a:ext uri="{FF2B5EF4-FFF2-40B4-BE49-F238E27FC236}">
                <a16:creationId xmlns:a16="http://schemas.microsoft.com/office/drawing/2014/main" id="{E98B9747-A037-4830-841B-80A958E09B1E}"/>
              </a:ext>
            </a:extLst>
          </p:cNvPr>
          <p:cNvSpPr>
            <a:spLocks noGrp="1"/>
          </p:cNvSpPr>
          <p:nvPr>
            <p:ph type="ctrTitle" idx="4294967295"/>
          </p:nvPr>
        </p:nvSpPr>
        <p:spPr>
          <a:xfrm>
            <a:off x="157398" y="124113"/>
            <a:ext cx="12114910" cy="2434014"/>
          </a:xfrm>
          <a:prstGeom prst="rect">
            <a:avLst/>
          </a:prstGeom>
        </p:spPr>
        <p:txBody>
          <a:bodyPr anchor="ctr">
            <a:normAutofit fontScale="90000"/>
          </a:bodyPr>
          <a:lstStyle/>
          <a:p>
            <a:pPr algn="ctr">
              <a:lnSpc>
                <a:spcPct val="100000"/>
              </a:lnSpc>
            </a:pPr>
            <a:br>
              <a:rPr lang="lv-LV" sz="3600" b="1" dirty="0">
                <a:effectLst/>
                <a:latin typeface="Calibri" panose="020F0502020204030204" pitchFamily="34" charset="0"/>
                <a:ea typeface="Times New Roman" panose="02020603050405020304" pitchFamily="18" charset="0"/>
              </a:rPr>
            </a:br>
            <a:br>
              <a:rPr lang="lv-LV" sz="2700" b="1" dirty="0">
                <a:latin typeface="Calibri" panose="020F0502020204030204" pitchFamily="34" charset="0"/>
                <a:cs typeface="Calibri" panose="020F0502020204030204" pitchFamily="34" charset="0"/>
              </a:rPr>
            </a:br>
            <a:br>
              <a:rPr lang="lv-LV" sz="2700" b="1" dirty="0">
                <a:latin typeface="Calibri" panose="020F0502020204030204" pitchFamily="34" charset="0"/>
                <a:cs typeface="Calibri" panose="020F0502020204030204" pitchFamily="34" charset="0"/>
              </a:rPr>
            </a:br>
            <a:br>
              <a:rPr lang="lv-LV" sz="2700" dirty="0">
                <a:latin typeface="Calibri" panose="020F0502020204030204" pitchFamily="34" charset="0"/>
                <a:cs typeface="Calibri" panose="020F0502020204030204" pitchFamily="34" charset="0"/>
              </a:rPr>
            </a:br>
            <a:br>
              <a:rPr lang="lv-LV" sz="2700" dirty="0">
                <a:latin typeface="Calibri" panose="020F0502020204030204" pitchFamily="34" charset="0"/>
                <a:cs typeface="Calibri" panose="020F0502020204030204" pitchFamily="34" charset="0"/>
              </a:rPr>
            </a:br>
            <a:endParaRPr lang="lv-LV" sz="2200" i="1" dirty="0">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9EBFCA9E-15A5-437B-9F71-6FA5091EF1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6015"/>
            <a:ext cx="0" cy="3145971"/>
          </a:xfrm>
          <a:prstGeom prst="line">
            <a:avLst/>
          </a:prstGeom>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3E5F7785-4545-4A24-9709-5B34B5748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64704"/>
            <a:ext cx="12192001" cy="493296"/>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9" name="TextBox 8">
            <a:extLst>
              <a:ext uri="{FF2B5EF4-FFF2-40B4-BE49-F238E27FC236}">
                <a16:creationId xmlns:a16="http://schemas.microsoft.com/office/drawing/2014/main" id="{D212D535-02F7-3D44-8AEC-C19100A2C06B}"/>
              </a:ext>
            </a:extLst>
          </p:cNvPr>
          <p:cNvSpPr txBox="1"/>
          <p:nvPr/>
        </p:nvSpPr>
        <p:spPr>
          <a:xfrm>
            <a:off x="11939451" y="1341120"/>
            <a:ext cx="184731" cy="369332"/>
          </a:xfrm>
          <a:prstGeom prst="rect">
            <a:avLst/>
          </a:prstGeom>
          <a:noFill/>
        </p:spPr>
        <p:txBody>
          <a:bodyPr wrap="none" rtlCol="0">
            <a:spAutoFit/>
          </a:bodyPr>
          <a:lstStyle/>
          <a:p>
            <a:endParaRPr lang="lv-LV" dirty="0"/>
          </a:p>
        </p:txBody>
      </p:sp>
      <p:pic>
        <p:nvPicPr>
          <p:cNvPr id="4" name="Picture 3">
            <a:extLst>
              <a:ext uri="{FF2B5EF4-FFF2-40B4-BE49-F238E27FC236}">
                <a16:creationId xmlns:a16="http://schemas.microsoft.com/office/drawing/2014/main" id="{C88D7E1E-42AE-CD4D-8787-0C37BCE09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30" y="439902"/>
            <a:ext cx="4089637" cy="2434014"/>
          </a:xfrm>
          <a:prstGeom prst="rect">
            <a:avLst/>
          </a:prstGeom>
        </p:spPr>
      </p:pic>
      <p:sp>
        <p:nvSpPr>
          <p:cNvPr id="3" name="TextBox 2">
            <a:extLst>
              <a:ext uri="{FF2B5EF4-FFF2-40B4-BE49-F238E27FC236}">
                <a16:creationId xmlns:a16="http://schemas.microsoft.com/office/drawing/2014/main" id="{8BF5A177-71E1-B89B-8E3E-EDFD614272FB}"/>
              </a:ext>
            </a:extLst>
          </p:cNvPr>
          <p:cNvSpPr txBox="1"/>
          <p:nvPr/>
        </p:nvSpPr>
        <p:spPr>
          <a:xfrm>
            <a:off x="311150" y="3189704"/>
            <a:ext cx="4343135" cy="892552"/>
          </a:xfrm>
          <a:prstGeom prst="rect">
            <a:avLst/>
          </a:prstGeom>
          <a:noFill/>
        </p:spPr>
        <p:txBody>
          <a:bodyPr wrap="square" rtlCol="0">
            <a:spAutoFit/>
          </a:bodyPr>
          <a:lstStyle/>
          <a:p>
            <a:r>
              <a:rPr lang="lv-LV" sz="2000" i="1" dirty="0" err="1">
                <a:latin typeface="Aptos" panose="020B0004020202020204" pitchFamily="34" charset="0"/>
              </a:rPr>
              <a:t>Dr.sc.admin</a:t>
            </a:r>
            <a:r>
              <a:rPr lang="lv-LV" sz="2000" i="1" dirty="0">
                <a:latin typeface="Aptos" panose="020B0004020202020204" pitchFamily="34" charset="0"/>
              </a:rPr>
              <a:t>. </a:t>
            </a:r>
            <a:r>
              <a:rPr lang="lv-LV" sz="2000" b="1" dirty="0">
                <a:latin typeface="Aptos" panose="020B0004020202020204" pitchFamily="34" charset="0"/>
              </a:rPr>
              <a:t>INĀRA  DUNDURE</a:t>
            </a:r>
          </a:p>
          <a:p>
            <a:pPr algn="ctr"/>
            <a:r>
              <a:rPr lang="lv-LV" sz="1600" dirty="0">
                <a:latin typeface="Aptos" panose="020B0004020202020204" pitchFamily="34" charset="0"/>
              </a:rPr>
              <a:t>PADOMNIECE IZGLĪTĪBAS UN</a:t>
            </a:r>
          </a:p>
          <a:p>
            <a:pPr algn="ctr"/>
            <a:r>
              <a:rPr lang="lv-LV" sz="1600" dirty="0">
                <a:latin typeface="Aptos" panose="020B0004020202020204" pitchFamily="34" charset="0"/>
              </a:rPr>
              <a:t> KULTŪRAS JAUTĀJUMOS</a:t>
            </a:r>
          </a:p>
        </p:txBody>
      </p:sp>
      <p:sp>
        <p:nvSpPr>
          <p:cNvPr id="5" name="TextBox 4">
            <a:extLst>
              <a:ext uri="{FF2B5EF4-FFF2-40B4-BE49-F238E27FC236}">
                <a16:creationId xmlns:a16="http://schemas.microsoft.com/office/drawing/2014/main" id="{60D01962-0F23-B837-D5BC-EFC3CB2C9F7E}"/>
              </a:ext>
            </a:extLst>
          </p:cNvPr>
          <p:cNvSpPr txBox="1"/>
          <p:nvPr/>
        </p:nvSpPr>
        <p:spPr>
          <a:xfrm>
            <a:off x="4654285" y="963121"/>
            <a:ext cx="7159074" cy="5426446"/>
          </a:xfrm>
          <a:prstGeom prst="rect">
            <a:avLst/>
          </a:prstGeom>
          <a:noFill/>
        </p:spPr>
        <p:txBody>
          <a:bodyPr wrap="square" rtlCol="0">
            <a:spAutoFit/>
          </a:bodyPr>
          <a:lstStyle/>
          <a:p>
            <a:r>
              <a:rPr lang="lv-LV" sz="2400" dirty="0">
                <a:solidFill>
                  <a:srgbClr val="8E0000"/>
                </a:solidFill>
                <a:latin typeface="Arial" panose="020B0604020202020204" pitchFamily="34" charset="0"/>
                <a:cs typeface="Arial" panose="020B0604020202020204" pitchFamily="34" charset="0"/>
              </a:rPr>
              <a:t>PIRMSSKOLAS IZGLĪTĪBAS IESTĀŽU (PII)  PIEEJAMĪBA PAŠVALDĪBĀS</a:t>
            </a:r>
          </a:p>
          <a:p>
            <a:endParaRPr lang="lv-LV" sz="2400" b="1" dirty="0">
              <a:solidFill>
                <a:srgbClr val="8E0000"/>
              </a:solidFill>
              <a:latin typeface="Arial" panose="020B0604020202020204" pitchFamily="34" charset="0"/>
              <a:cs typeface="Arial" panose="020B0604020202020204" pitchFamily="34" charset="0"/>
            </a:endParaRPr>
          </a:p>
          <a:p>
            <a:r>
              <a:rPr lang="lv-LV" sz="2400" dirty="0">
                <a:solidFill>
                  <a:srgbClr val="8E0000"/>
                </a:solidFill>
                <a:latin typeface="Arial" panose="020B0604020202020204" pitchFamily="34" charset="0"/>
                <a:cs typeface="Arial" panose="020B0604020202020204" pitchFamily="34" charset="0"/>
              </a:rPr>
              <a:t>BĒRNU PIESKATĪŠANAS PAKALPOJUMA NODROŠINĀŠANA PAŠVALDĪBĀS</a:t>
            </a:r>
          </a:p>
          <a:p>
            <a:endParaRPr lang="lv-LV" sz="2400" dirty="0">
              <a:solidFill>
                <a:srgbClr val="8E0000"/>
              </a:solidFill>
              <a:latin typeface="Arial" panose="020B0604020202020204" pitchFamily="34" charset="0"/>
              <a:cs typeface="Arial" panose="020B0604020202020204" pitchFamily="34" charset="0"/>
            </a:endParaRPr>
          </a:p>
          <a:p>
            <a:r>
              <a:rPr lang="lv-LV" sz="2400" dirty="0">
                <a:solidFill>
                  <a:srgbClr val="8E0000"/>
                </a:solidFill>
                <a:latin typeface="Arial" panose="020B0604020202020204" pitchFamily="34" charset="0"/>
                <a:cs typeface="Arial" panose="020B0604020202020204" pitchFamily="34" charset="0"/>
              </a:rPr>
              <a:t>ĢIMENEI DRAUDZĪGA PAŠVALDĪBA </a:t>
            </a:r>
          </a:p>
          <a:p>
            <a:endParaRPr lang="lv-LV" sz="1200" b="1" dirty="0">
              <a:latin typeface="Arial" panose="020B0604020202020204" pitchFamily="34" charset="0"/>
              <a:cs typeface="Arial" panose="020B0604020202020204" pitchFamily="34" charset="0"/>
            </a:endParaRPr>
          </a:p>
          <a:p>
            <a:pPr algn="just"/>
            <a:r>
              <a:rPr lang="lv-LV" sz="1200" b="1" dirty="0">
                <a:latin typeface="Arial" panose="020B0604020202020204" pitchFamily="34" charset="0"/>
                <a:cs typeface="Arial" panose="020B0604020202020204" pitchFamily="34" charset="0"/>
              </a:rPr>
              <a:t>Demogrāfisko lietu padomes sēdes 2025.gada 01. aprīļa lēmuma 4.un 5. punkta izpilde. </a:t>
            </a:r>
          </a:p>
          <a:p>
            <a:pPr algn="just"/>
            <a:r>
              <a:rPr lang="lv-LV" sz="1200" dirty="0">
                <a:latin typeface="Arial" panose="020B0604020202020204" pitchFamily="34" charset="0"/>
                <a:cs typeface="Arial" panose="020B0604020202020204" pitchFamily="34" charset="0"/>
              </a:rPr>
              <a:t>4) Viedās administrācijas un reģionālās attīstības ministrijai vienoties ar pašvaldībām par elastīga bērna pieskatīšanas pakalpojuma aktīvāku veidošanu atbilstoši ģimeņu vajadzībām, t.sk. no bērna viena gada vecuma, kā arī nodrošinot pakalpojuma nepārtrauktību vasaras periodā. Labklājības ministrijai sadarbībā ar Viedās administrācijas un reģionālās attīstības ministriju, Izglītības kvalitātes valsts dienestu un Latvijas Pašvaldību savienību izvērtēt esošās prasības bērnu uzraudzības pakalpojumu sniedzējiem (auklēm) un to reģistrēšanas nosacījumus, kur iespējams, mazinot administratīvos šķēršļus.</a:t>
            </a:r>
          </a:p>
          <a:p>
            <a:pPr algn="just"/>
            <a:endParaRPr lang="lv-LV" sz="1200" dirty="0">
              <a:latin typeface="Arial" panose="020B0604020202020204" pitchFamily="34" charset="0"/>
              <a:cs typeface="Arial" panose="020B0604020202020204" pitchFamily="34" charset="0"/>
            </a:endParaRPr>
          </a:p>
          <a:p>
            <a:pPr algn="just"/>
            <a:r>
              <a:rPr lang="lv-LV" sz="1200" dirty="0">
                <a:latin typeface="Arial" panose="020B0604020202020204" pitchFamily="34" charset="0"/>
                <a:cs typeface="Arial" panose="020B0604020202020204" pitchFamily="34" charset="0"/>
              </a:rPr>
              <a:t>5)Ņemot vērā 4.punktā nolemto, </a:t>
            </a:r>
            <a:r>
              <a:rPr lang="lv-LV" sz="1200" b="1" dirty="0">
                <a:latin typeface="Arial" panose="020B0604020202020204" pitchFamily="34" charset="0"/>
                <a:cs typeface="Arial" panose="020B0604020202020204" pitchFamily="34" charset="0"/>
              </a:rPr>
              <a:t>Latvijas Pašvaldību savienībai sniegt informāciju par esošo situāciju un paredzēto rīcību bērna pieskatīšanas pakalpojuma nodrošināšanā, labās prakses piemērus un risinājumus pakalpojuma pilnveidei, kā arī informāciju par pašvaldībās  pieejamām saturīgām brīvā laika pavadīšanas iespējām un pasākumiem  ģimenēm ar bērniem. Jautājumu izskatīt nākamajā Demogrāfisko lietu padomes sēdē.</a:t>
            </a:r>
          </a:p>
        </p:txBody>
      </p:sp>
      <p:sp>
        <p:nvSpPr>
          <p:cNvPr id="6" name="TextBox 5">
            <a:extLst>
              <a:ext uri="{FF2B5EF4-FFF2-40B4-BE49-F238E27FC236}">
                <a16:creationId xmlns:a16="http://schemas.microsoft.com/office/drawing/2014/main" id="{0FAB7B35-E778-ACE4-4AF2-527D8E8FD9C7}"/>
              </a:ext>
            </a:extLst>
          </p:cNvPr>
          <p:cNvSpPr txBox="1"/>
          <p:nvPr/>
        </p:nvSpPr>
        <p:spPr>
          <a:xfrm>
            <a:off x="2027273" y="282007"/>
            <a:ext cx="7818475" cy="523220"/>
          </a:xfrm>
          <a:prstGeom prst="rect">
            <a:avLst/>
          </a:prstGeom>
          <a:noFill/>
        </p:spPr>
        <p:txBody>
          <a:bodyPr wrap="square" rtlCol="0">
            <a:spAutoFit/>
          </a:bodyPr>
          <a:lstStyle/>
          <a:p>
            <a:r>
              <a:rPr lang="lv-LV" sz="2800" b="1" dirty="0">
                <a:solidFill>
                  <a:srgbClr val="8E0000"/>
                </a:solidFill>
                <a:latin typeface="Arial" panose="020B0604020202020204" pitchFamily="34" charset="0"/>
                <a:cs typeface="Arial" panose="020B0604020202020204" pitchFamily="34" charset="0"/>
              </a:rPr>
              <a:t>DEMOGRĀFISKO LIETU PADOMES SĒDE</a:t>
            </a:r>
          </a:p>
        </p:txBody>
      </p:sp>
    </p:spTree>
    <p:extLst>
      <p:ext uri="{BB962C8B-B14F-4D97-AF65-F5344CB8AC3E}">
        <p14:creationId xmlns:p14="http://schemas.microsoft.com/office/powerpoint/2010/main" val="4975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B174-5E08-7BF9-AF43-41946373F958}"/>
              </a:ext>
            </a:extLst>
          </p:cNvPr>
          <p:cNvSpPr>
            <a:spLocks noGrp="1"/>
          </p:cNvSpPr>
          <p:nvPr>
            <p:ph type="title"/>
          </p:nvPr>
        </p:nvSpPr>
        <p:spPr>
          <a:xfrm>
            <a:off x="342900" y="365125"/>
            <a:ext cx="11010900" cy="796925"/>
          </a:xfrm>
        </p:spPr>
        <p:txBody>
          <a:bodyPr>
            <a:normAutofit fontScale="90000"/>
          </a:bodyPr>
          <a:lstStyle/>
          <a:p>
            <a:pPr algn="ctr"/>
            <a:r>
              <a:rPr lang="lv-LV" sz="2800" b="1" dirty="0">
                <a:solidFill>
                  <a:srgbClr val="8E0000"/>
                </a:solidFill>
                <a:latin typeface="Arial" panose="020B0604020202020204" pitchFamily="34" charset="0"/>
                <a:cs typeface="Arial" panose="020B0604020202020204" pitchFamily="34" charset="0"/>
              </a:rPr>
              <a:t>ATBALSTA APMĒRS VIENAM BĒRNAM  2025. GADĀ, KURI APMEKLĒ PRIVĀTĀS PIRMSSKOLAS IZGLĪTĪBAS IESTĀDES (EURO)</a:t>
            </a:r>
          </a:p>
        </p:txBody>
      </p:sp>
      <p:graphicFrame>
        <p:nvGraphicFramePr>
          <p:cNvPr id="4" name="Content Placeholder 3">
            <a:extLst>
              <a:ext uri="{FF2B5EF4-FFF2-40B4-BE49-F238E27FC236}">
                <a16:creationId xmlns:a16="http://schemas.microsoft.com/office/drawing/2014/main" id="{1363CE87-B3E9-80A4-0AE1-4DFCC74F91F7}"/>
              </a:ext>
            </a:extLst>
          </p:cNvPr>
          <p:cNvGraphicFramePr>
            <a:graphicFrameLocks noGrp="1"/>
          </p:cNvGraphicFramePr>
          <p:nvPr>
            <p:ph idx="1"/>
            <p:extLst>
              <p:ext uri="{D42A27DB-BD31-4B8C-83A1-F6EECF244321}">
                <p14:modId xmlns:p14="http://schemas.microsoft.com/office/powerpoint/2010/main" val="2313863079"/>
              </p:ext>
            </p:extLst>
          </p:nvPr>
        </p:nvGraphicFramePr>
        <p:xfrm>
          <a:off x="772532" y="1302490"/>
          <a:ext cx="10396537" cy="49423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7D853F8-CE19-045A-3415-6C90E161FBE1}"/>
              </a:ext>
            </a:extLst>
          </p:cNvPr>
          <p:cNvSpPr txBox="1"/>
          <p:nvPr/>
        </p:nvSpPr>
        <p:spPr>
          <a:xfrm>
            <a:off x="836428" y="6385296"/>
            <a:ext cx="6088912" cy="307777"/>
          </a:xfrm>
          <a:prstGeom prst="rect">
            <a:avLst/>
          </a:prstGeom>
          <a:noFill/>
        </p:spPr>
        <p:txBody>
          <a:bodyPr wrap="square" rtlCol="0">
            <a:spAutoFit/>
          </a:bodyPr>
          <a:lstStyle/>
          <a:p>
            <a:r>
              <a:rPr lang="lv-LV" sz="1400" i="1" dirty="0"/>
              <a:t>AVOTS: LPS veikta aptauja. Veikta 42 pašvaldību aptauja.</a:t>
            </a:r>
          </a:p>
        </p:txBody>
      </p:sp>
    </p:spTree>
    <p:extLst>
      <p:ext uri="{BB962C8B-B14F-4D97-AF65-F5344CB8AC3E}">
        <p14:creationId xmlns:p14="http://schemas.microsoft.com/office/powerpoint/2010/main" val="3393459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290D-6195-A5BA-235F-CB29B3463D42}"/>
              </a:ext>
            </a:extLst>
          </p:cNvPr>
          <p:cNvSpPr>
            <a:spLocks noGrp="1"/>
          </p:cNvSpPr>
          <p:nvPr>
            <p:ph type="title"/>
          </p:nvPr>
        </p:nvSpPr>
        <p:spPr>
          <a:xfrm>
            <a:off x="647700" y="-129382"/>
            <a:ext cx="10515600" cy="1325563"/>
          </a:xfrm>
        </p:spPr>
        <p:txBody>
          <a:bodyPr>
            <a:normAutofit/>
          </a:bodyPr>
          <a:lstStyle/>
          <a:p>
            <a:pPr algn="ctr"/>
            <a:r>
              <a:rPr lang="lv-LV" sz="2800" b="1" dirty="0">
                <a:solidFill>
                  <a:srgbClr val="8E0000"/>
                </a:solidFill>
                <a:latin typeface="Arial" panose="020B0604020202020204" pitchFamily="34" charset="0"/>
                <a:cs typeface="Arial" panose="020B0604020202020204" pitchFamily="34" charset="0"/>
              </a:rPr>
              <a:t>PAŠVALDĪBAS ATBALSTA APMĒRS BĒRNIEM (EURO), KAS IZMANTO AUKĻU PAKALPOJUMUS</a:t>
            </a:r>
          </a:p>
        </p:txBody>
      </p:sp>
      <p:graphicFrame>
        <p:nvGraphicFramePr>
          <p:cNvPr id="7" name="Content Placeholder 6">
            <a:extLst>
              <a:ext uri="{FF2B5EF4-FFF2-40B4-BE49-F238E27FC236}">
                <a16:creationId xmlns:a16="http://schemas.microsoft.com/office/drawing/2014/main" id="{E6241C62-1B61-FB01-415B-E0B4F92F8831}"/>
              </a:ext>
            </a:extLst>
          </p:cNvPr>
          <p:cNvGraphicFramePr>
            <a:graphicFrameLocks noGrp="1"/>
          </p:cNvGraphicFramePr>
          <p:nvPr>
            <p:ph idx="1"/>
            <p:extLst>
              <p:ext uri="{D42A27DB-BD31-4B8C-83A1-F6EECF244321}">
                <p14:modId xmlns:p14="http://schemas.microsoft.com/office/powerpoint/2010/main" val="1398612815"/>
              </p:ext>
            </p:extLst>
          </p:nvPr>
        </p:nvGraphicFramePr>
        <p:xfrm>
          <a:off x="921488" y="1196181"/>
          <a:ext cx="10327760" cy="450995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E1FD2E5-71BA-CDEE-706F-E0EB910716DB}"/>
              </a:ext>
            </a:extLst>
          </p:cNvPr>
          <p:cNvSpPr txBox="1"/>
          <p:nvPr/>
        </p:nvSpPr>
        <p:spPr>
          <a:xfrm>
            <a:off x="921488" y="5953864"/>
            <a:ext cx="6096000" cy="369332"/>
          </a:xfrm>
          <a:prstGeom prst="rect">
            <a:avLst/>
          </a:prstGeom>
          <a:noFill/>
        </p:spPr>
        <p:txBody>
          <a:bodyPr wrap="square">
            <a:spAutoFit/>
          </a:bodyPr>
          <a:lstStyle/>
          <a:p>
            <a:r>
              <a:rPr lang="lv-LV" sz="1400" i="1" dirty="0"/>
              <a:t>AVOTS: LPS veikta aptauja. Veikta 42 pašvaldību aptauja</a:t>
            </a:r>
            <a:r>
              <a:rPr lang="lv-LV" dirty="0"/>
              <a:t>.</a:t>
            </a:r>
          </a:p>
        </p:txBody>
      </p:sp>
    </p:spTree>
    <p:extLst>
      <p:ext uri="{BB962C8B-B14F-4D97-AF65-F5344CB8AC3E}">
        <p14:creationId xmlns:p14="http://schemas.microsoft.com/office/powerpoint/2010/main" val="97466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lustratīvs attēls">
            <a:extLst>
              <a:ext uri="{FF2B5EF4-FFF2-40B4-BE49-F238E27FC236}">
                <a16:creationId xmlns:a16="http://schemas.microsoft.com/office/drawing/2014/main" id="{BBC9B8F8-D36F-7C99-CE16-0DFF2BB168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601" y="1330355"/>
            <a:ext cx="4014804" cy="2420034"/>
          </a:xfrm>
          <a:prstGeom prst="rect">
            <a:avLst/>
          </a:prstGeom>
          <a:noFill/>
          <a:ln w="3175">
            <a:solidFill>
              <a:schemeClr val="tx1"/>
            </a:solidFill>
          </a:ln>
        </p:spPr>
      </p:pic>
      <p:pic>
        <p:nvPicPr>
          <p:cNvPr id="3" name="Picture 2" descr="A screenshot of a computer&#10;&#10;AI-generated content may be incorrect.">
            <a:extLst>
              <a:ext uri="{FF2B5EF4-FFF2-40B4-BE49-F238E27FC236}">
                <a16:creationId xmlns:a16="http://schemas.microsoft.com/office/drawing/2014/main" id="{895FB61F-54D9-6CA6-8628-3B56054AEAD5}"/>
              </a:ext>
            </a:extLst>
          </p:cNvPr>
          <p:cNvPicPr>
            <a:picLocks noChangeAspect="1"/>
          </p:cNvPicPr>
          <p:nvPr/>
        </p:nvPicPr>
        <p:blipFill rotWithShape="1">
          <a:blip r:embed="rId3"/>
          <a:srcRect l="20776" t="31334" r="32655" b="20902"/>
          <a:stretch/>
        </p:blipFill>
        <p:spPr bwMode="auto">
          <a:xfrm>
            <a:off x="482601" y="3838049"/>
            <a:ext cx="4014804" cy="2316341"/>
          </a:xfrm>
          <a:prstGeom prst="rect">
            <a:avLst/>
          </a:prstGeom>
          <a:ln w="3175">
            <a:solidFill>
              <a:schemeClr val="tx1"/>
            </a:solid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67EDD937-BE2B-58C0-342F-CEA8A2FC2FAB}"/>
              </a:ext>
            </a:extLst>
          </p:cNvPr>
          <p:cNvSpPr txBox="1"/>
          <p:nvPr/>
        </p:nvSpPr>
        <p:spPr>
          <a:xfrm>
            <a:off x="874828" y="85864"/>
            <a:ext cx="11145722" cy="707886"/>
          </a:xfrm>
          <a:prstGeom prst="rect">
            <a:avLst/>
          </a:prstGeom>
          <a:noFill/>
        </p:spPr>
        <p:txBody>
          <a:bodyPr wrap="square">
            <a:spAutoFit/>
          </a:bodyPr>
          <a:lstStyle/>
          <a:p>
            <a:pPr algn="ctr"/>
            <a:r>
              <a:rPr lang="lv-LV" sz="2000" b="1" dirty="0">
                <a:solidFill>
                  <a:srgbClr val="8E0000"/>
                </a:solidFill>
                <a:latin typeface="Arial" panose="020B0604020202020204" pitchFamily="34" charset="0"/>
                <a:cs typeface="Arial" panose="020B0604020202020204" pitchFamily="34" charset="0"/>
              </a:rPr>
              <a:t>PAŠVALDĪBU INVESTĪCIJAS PII- PROJEKTI JAUNU PII BŪVNIECĪBAI, ESOŠO PII PAPLAŠINĀŠANAI VAI INFRASTRUKTŪRAS ATTĪSTĪBAI</a:t>
            </a:r>
            <a:endParaRPr lang="lv-LV" sz="2000" dirty="0">
              <a:solidFill>
                <a:srgbClr val="8E0000"/>
              </a:solidFill>
            </a:endParaRPr>
          </a:p>
        </p:txBody>
      </p:sp>
      <p:graphicFrame>
        <p:nvGraphicFramePr>
          <p:cNvPr id="7" name="Chart 6">
            <a:extLst>
              <a:ext uri="{FF2B5EF4-FFF2-40B4-BE49-F238E27FC236}">
                <a16:creationId xmlns:a16="http://schemas.microsoft.com/office/drawing/2014/main" id="{30C2493A-B125-CBA4-3A8D-EB56A9EB101E}"/>
              </a:ext>
            </a:extLst>
          </p:cNvPr>
          <p:cNvGraphicFramePr>
            <a:graphicFrameLocks/>
          </p:cNvGraphicFramePr>
          <p:nvPr>
            <p:extLst>
              <p:ext uri="{D42A27DB-BD31-4B8C-83A1-F6EECF244321}">
                <p14:modId xmlns:p14="http://schemas.microsoft.com/office/powerpoint/2010/main" val="4203194887"/>
              </p:ext>
            </p:extLst>
          </p:nvPr>
        </p:nvGraphicFramePr>
        <p:xfrm>
          <a:off x="8248649" y="1330355"/>
          <a:ext cx="3460750" cy="242003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B0A94156-AB29-ACE1-A68D-27F7040D5BA8}"/>
              </a:ext>
            </a:extLst>
          </p:cNvPr>
          <p:cNvSpPr txBox="1"/>
          <p:nvPr/>
        </p:nvSpPr>
        <p:spPr>
          <a:xfrm>
            <a:off x="5000626" y="1532638"/>
            <a:ext cx="3206750" cy="1200329"/>
          </a:xfrm>
          <a:prstGeom prst="rect">
            <a:avLst/>
          </a:prstGeom>
          <a:noFill/>
        </p:spPr>
        <p:txBody>
          <a:bodyPr wrap="square">
            <a:spAutoFit/>
          </a:bodyPr>
          <a:lstStyle/>
          <a:p>
            <a:r>
              <a:rPr lang="lv-LV" sz="1800" b="1" dirty="0">
                <a:solidFill>
                  <a:srgbClr val="8E0000"/>
                </a:solidFill>
                <a:latin typeface="Arial" panose="020B0604020202020204" pitchFamily="34" charset="0"/>
                <a:cs typeface="Arial" panose="020B0604020202020204" pitchFamily="34" charset="0"/>
              </a:rPr>
              <a:t>Projekti pirmsskolas izglītības iestāžu infrastruktūras attīstībai 2025.gadā</a:t>
            </a:r>
            <a:endParaRPr lang="lv-LV" b="1" dirty="0">
              <a:solidFill>
                <a:srgbClr val="8E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6362CEC-AE0A-0641-F26C-ABA51141EDD0}"/>
              </a:ext>
            </a:extLst>
          </p:cNvPr>
          <p:cNvSpPr txBox="1"/>
          <p:nvPr/>
        </p:nvSpPr>
        <p:spPr>
          <a:xfrm>
            <a:off x="635002" y="6242050"/>
            <a:ext cx="10610848" cy="461665"/>
          </a:xfrm>
          <a:prstGeom prst="rect">
            <a:avLst/>
          </a:prstGeom>
          <a:noFill/>
        </p:spPr>
        <p:txBody>
          <a:bodyPr wrap="square" rtlCol="0">
            <a:spAutoFit/>
          </a:bodyPr>
          <a:lstStyle/>
          <a:p>
            <a:r>
              <a:rPr lang="lv-LV" sz="1200" i="1" dirty="0" err="1">
                <a:latin typeface="Arial" panose="020B0604020202020204" pitchFamily="34" charset="0"/>
                <a:cs typeface="Arial" panose="020B0604020202020204" pitchFamily="34" charset="0"/>
              </a:rPr>
              <a:t>Avots:Pirmsskolas</a:t>
            </a:r>
            <a:r>
              <a:rPr lang="lv-LV" sz="1200" i="1" dirty="0">
                <a:latin typeface="Arial" panose="020B0604020202020204" pitchFamily="34" charset="0"/>
                <a:cs typeface="Arial" panose="020B0604020202020204" pitchFamily="34" charset="0"/>
              </a:rPr>
              <a:t> izglītības iestāžu pieejamība</a:t>
            </a:r>
          </a:p>
          <a:p>
            <a:r>
              <a:rPr lang="lv-LV" sz="1200" i="1" dirty="0">
                <a:latin typeface="Arial" panose="020B0604020202020204" pitchFamily="34" charset="0"/>
                <a:cs typeface="Arial" panose="020B0604020202020204" pitchFamily="34" charset="0"/>
              </a:rPr>
              <a:t>Pieejams:  https://www.varam.gov.lv/lv/pirmsskolas-izglitibas-iestazu-pieejamiba </a:t>
            </a:r>
          </a:p>
        </p:txBody>
      </p:sp>
      <p:sp>
        <p:nvSpPr>
          <p:cNvPr id="12" name="TextBox 11">
            <a:extLst>
              <a:ext uri="{FF2B5EF4-FFF2-40B4-BE49-F238E27FC236}">
                <a16:creationId xmlns:a16="http://schemas.microsoft.com/office/drawing/2014/main" id="{B805ACDB-173E-DC81-71AE-D1BF1F6B28D4}"/>
              </a:ext>
            </a:extLst>
          </p:cNvPr>
          <p:cNvSpPr txBox="1"/>
          <p:nvPr/>
        </p:nvSpPr>
        <p:spPr>
          <a:xfrm>
            <a:off x="4895851" y="3838048"/>
            <a:ext cx="7207249" cy="1971309"/>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lv-LV" sz="1600" kern="0" dirty="0">
                <a:solidFill>
                  <a:srgbClr val="212529"/>
                </a:solidFill>
                <a:latin typeface="RobustaTLPro-Regular"/>
                <a:ea typeface="Times New Roman" panose="02020603050405020304" pitchFamily="18" charset="0"/>
                <a:cs typeface="Times New Roman" panose="02020603050405020304" pitchFamily="18" charset="0"/>
              </a:rPr>
              <a:t>J</a:t>
            </a:r>
            <a:r>
              <a:rPr lang="lv-LV" sz="1600" kern="0" dirty="0">
                <a:solidFill>
                  <a:srgbClr val="212529"/>
                </a:solidFill>
                <a:effectLst/>
                <a:latin typeface="RobustaTLPro-Regular"/>
                <a:ea typeface="Times New Roman" panose="02020603050405020304" pitchFamily="18" charset="0"/>
                <a:cs typeface="Times New Roman" panose="02020603050405020304" pitchFamily="18" charset="0"/>
              </a:rPr>
              <a:t>aunas pašvaldības pirmsskolas izglītības iestādes būvniecība;</a:t>
            </a:r>
            <a:endParaRPr lang="lv-LV" sz="1600" kern="100" dirty="0">
              <a:solidFill>
                <a:srgbClr val="212529"/>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lv-LV" sz="1600" kern="0" dirty="0">
                <a:solidFill>
                  <a:srgbClr val="212529"/>
                </a:solidFill>
                <a:effectLst/>
                <a:latin typeface="RobustaTLPro-Regular"/>
                <a:ea typeface="Times New Roman" panose="02020603050405020304" pitchFamily="18" charset="0"/>
                <a:cs typeface="Times New Roman" panose="02020603050405020304" pitchFamily="18" charset="0"/>
              </a:rPr>
              <a:t>Esošas pašvaldības pirmsskolas izglītības iestādes pārbūve* (tai skaitā piebūvju būvniecība);</a:t>
            </a:r>
            <a:endParaRPr lang="lv-LV" sz="1600" kern="100" dirty="0">
              <a:solidFill>
                <a:srgbClr val="212529"/>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lv-LV" sz="1600" kern="0" dirty="0">
                <a:solidFill>
                  <a:srgbClr val="212529"/>
                </a:solidFill>
                <a:latin typeface="RobustaTLPro-Regular"/>
                <a:ea typeface="Times New Roman" panose="02020603050405020304" pitchFamily="18" charset="0"/>
                <a:cs typeface="Times New Roman" panose="02020603050405020304" pitchFamily="18" charset="0"/>
              </a:rPr>
              <a:t>E</a:t>
            </a:r>
            <a:r>
              <a:rPr lang="lv-LV" sz="1600" kern="0" dirty="0">
                <a:solidFill>
                  <a:srgbClr val="212529"/>
                </a:solidFill>
                <a:effectLst/>
                <a:latin typeface="RobustaTLPro-Regular"/>
                <a:ea typeface="Times New Roman" panose="02020603050405020304" pitchFamily="18" charset="0"/>
                <a:cs typeface="Times New Roman" panose="02020603050405020304" pitchFamily="18" charset="0"/>
              </a:rPr>
              <a:t>sošas pašvaldības ēkas atjaunošana vai pārbūve, pielāgojot to pirmsskolas izglītības pakalpojumu sniegšanai;</a:t>
            </a:r>
            <a:endParaRPr lang="lv-LV" sz="1600" kern="100" dirty="0">
              <a:solidFill>
                <a:srgbClr val="212529"/>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lv-LV" sz="1600" kern="0" dirty="0">
                <a:solidFill>
                  <a:srgbClr val="212529"/>
                </a:solidFill>
                <a:latin typeface="RobustaTLPro-Regular"/>
                <a:ea typeface="Times New Roman" panose="02020603050405020304" pitchFamily="18" charset="0"/>
                <a:cs typeface="Times New Roman" panose="02020603050405020304" pitchFamily="18" charset="0"/>
              </a:rPr>
              <a:t>P</a:t>
            </a:r>
            <a:r>
              <a:rPr lang="lv-LV" sz="1600" kern="0" dirty="0">
                <a:solidFill>
                  <a:srgbClr val="212529"/>
                </a:solidFill>
                <a:effectLst/>
                <a:latin typeface="RobustaTLPro-Regular"/>
                <a:ea typeface="Times New Roman" panose="02020603050405020304" pitchFamily="18" charset="0"/>
                <a:cs typeface="Times New Roman" panose="02020603050405020304" pitchFamily="18" charset="0"/>
              </a:rPr>
              <a:t>rojektā attīstāmās pirmsskolas izglītības iestādes teritorijas labiekārtošana.</a:t>
            </a:r>
            <a:endParaRPr lang="lv-LV" sz="1600" kern="100" dirty="0">
              <a:solidFill>
                <a:srgbClr val="212529"/>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9743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405E-E4C5-91E4-4653-4C96C375AF7D}"/>
              </a:ext>
            </a:extLst>
          </p:cNvPr>
          <p:cNvSpPr>
            <a:spLocks noGrp="1"/>
          </p:cNvSpPr>
          <p:nvPr>
            <p:ph type="title"/>
          </p:nvPr>
        </p:nvSpPr>
        <p:spPr>
          <a:xfrm>
            <a:off x="57150" y="126205"/>
            <a:ext cx="12134849" cy="1325563"/>
          </a:xfrm>
        </p:spPr>
        <p:txBody>
          <a:bodyPr>
            <a:noAutofit/>
          </a:bodyPr>
          <a:lstStyle/>
          <a:p>
            <a:r>
              <a:rPr lang="lv-LV" sz="2800" b="1" dirty="0">
                <a:solidFill>
                  <a:srgbClr val="8E0000"/>
                </a:solidFill>
                <a:latin typeface="Arial" panose="020B0604020202020204" pitchFamily="34" charset="0"/>
                <a:cs typeface="Arial" panose="020B0604020202020204" pitchFamily="34" charset="0"/>
              </a:rPr>
              <a:t>INVESTĪCIJAS PII </a:t>
            </a:r>
            <a:br>
              <a:rPr lang="lv-LV" sz="2800" b="1" dirty="0">
                <a:solidFill>
                  <a:srgbClr val="8E0000"/>
                </a:solidFill>
                <a:latin typeface="Arial" panose="020B0604020202020204" pitchFamily="34" charset="0"/>
                <a:cs typeface="Arial" panose="020B0604020202020204" pitchFamily="34" charset="0"/>
              </a:rPr>
            </a:br>
            <a:r>
              <a:rPr lang="en-US" sz="2800" b="1" dirty="0">
                <a:solidFill>
                  <a:srgbClr val="8E0000"/>
                </a:solidFill>
                <a:latin typeface="Arial" panose="020B0604020202020204" pitchFamily="34" charset="0"/>
                <a:cs typeface="Arial" panose="020B0604020202020204" pitchFamily="34" charset="0"/>
              </a:rPr>
              <a:t>SAM 4</a:t>
            </a:r>
            <a:r>
              <a:rPr lang="lv-LV" sz="2800" b="1" dirty="0">
                <a:solidFill>
                  <a:srgbClr val="8E0000"/>
                </a:solidFill>
                <a:latin typeface="Arial" panose="020B0604020202020204" pitchFamily="34" charset="0"/>
                <a:cs typeface="Arial" panose="020B0604020202020204" pitchFamily="34" charset="0"/>
              </a:rPr>
              <a:t>.</a:t>
            </a:r>
            <a:r>
              <a:rPr lang="en-US" sz="2800" b="1" dirty="0">
                <a:solidFill>
                  <a:srgbClr val="8E0000"/>
                </a:solidFill>
                <a:latin typeface="Arial" panose="020B0604020202020204" pitchFamily="34" charset="0"/>
                <a:cs typeface="Arial" panose="020B0604020202020204" pitchFamily="34" charset="0"/>
              </a:rPr>
              <a:t>2</a:t>
            </a:r>
            <a:r>
              <a:rPr lang="lv-LV" sz="2800" b="1" dirty="0">
                <a:solidFill>
                  <a:srgbClr val="8E0000"/>
                </a:solidFill>
                <a:latin typeface="Arial" panose="020B0604020202020204" pitchFamily="34" charset="0"/>
                <a:cs typeface="Arial" panose="020B0604020202020204" pitchFamily="34" charset="0"/>
              </a:rPr>
              <a:t>.</a:t>
            </a:r>
            <a:r>
              <a:rPr lang="en-US" sz="2800" b="1" dirty="0">
                <a:solidFill>
                  <a:srgbClr val="8E0000"/>
                </a:solidFill>
                <a:latin typeface="Arial" panose="020B0604020202020204" pitchFamily="34" charset="0"/>
                <a:cs typeface="Arial" panose="020B0604020202020204" pitchFamily="34" charset="0"/>
              </a:rPr>
              <a:t>1</a:t>
            </a:r>
            <a:r>
              <a:rPr lang="lv-LV" sz="2800" b="1" dirty="0">
                <a:solidFill>
                  <a:srgbClr val="8E0000"/>
                </a:solidFill>
                <a:latin typeface="Arial" panose="020B0604020202020204" pitchFamily="34" charset="0"/>
                <a:cs typeface="Arial" panose="020B0604020202020204" pitchFamily="34" charset="0"/>
              </a:rPr>
              <a:t>.</a:t>
            </a:r>
            <a:r>
              <a:rPr lang="en-US" sz="2800" b="1" dirty="0">
                <a:solidFill>
                  <a:srgbClr val="8E0000"/>
                </a:solidFill>
                <a:latin typeface="Arial" panose="020B0604020202020204" pitchFamily="34" charset="0"/>
                <a:cs typeface="Arial" panose="020B0604020202020204" pitchFamily="34" charset="0"/>
              </a:rPr>
              <a:t>7</a:t>
            </a:r>
            <a:r>
              <a:rPr lang="lv-LV" sz="2800" b="1" dirty="0">
                <a:solidFill>
                  <a:srgbClr val="8E0000"/>
                </a:solidFill>
                <a:latin typeface="Arial" panose="020B0604020202020204" pitchFamily="34" charset="0"/>
                <a:cs typeface="Arial" panose="020B0604020202020204" pitchFamily="34" charset="0"/>
              </a:rPr>
              <a:t>.</a:t>
            </a:r>
            <a:r>
              <a:rPr lang="en-US" sz="2800" b="1" dirty="0">
                <a:solidFill>
                  <a:srgbClr val="8E0000"/>
                </a:solidFill>
                <a:latin typeface="Arial" panose="020B0604020202020204" pitchFamily="34" charset="0"/>
                <a:cs typeface="Arial" panose="020B0604020202020204" pitchFamily="34" charset="0"/>
              </a:rPr>
              <a:t> "Pirmsskolas izglītības </a:t>
            </a:r>
            <a:r>
              <a:rPr lang="en-US" sz="2800" b="1" dirty="0" err="1">
                <a:solidFill>
                  <a:srgbClr val="8E0000"/>
                </a:solidFill>
                <a:latin typeface="Arial" panose="020B0604020202020204" pitchFamily="34" charset="0"/>
                <a:cs typeface="Arial" panose="020B0604020202020204" pitchFamily="34" charset="0"/>
              </a:rPr>
              <a:t>iestāžu</a:t>
            </a:r>
            <a:r>
              <a:rPr lang="en-US" sz="2800" b="1" dirty="0">
                <a:solidFill>
                  <a:srgbClr val="8E0000"/>
                </a:solidFill>
                <a:latin typeface="Arial" panose="020B0604020202020204" pitchFamily="34" charset="0"/>
                <a:cs typeface="Arial" panose="020B0604020202020204" pitchFamily="34" charset="0"/>
              </a:rPr>
              <a:t> </a:t>
            </a:r>
            <a:r>
              <a:rPr lang="en-US" sz="2800" b="1" dirty="0" err="1">
                <a:solidFill>
                  <a:srgbClr val="8E0000"/>
                </a:solidFill>
                <a:latin typeface="Arial" panose="020B0604020202020204" pitchFamily="34" charset="0"/>
                <a:cs typeface="Arial" panose="020B0604020202020204" pitchFamily="34" charset="0"/>
              </a:rPr>
              <a:t>infrastruktūras</a:t>
            </a:r>
            <a:r>
              <a:rPr lang="en-US" sz="2800" b="1" dirty="0">
                <a:solidFill>
                  <a:srgbClr val="8E0000"/>
                </a:solidFill>
                <a:latin typeface="Arial" panose="020B0604020202020204" pitchFamily="34" charset="0"/>
                <a:cs typeface="Arial" panose="020B0604020202020204" pitchFamily="34" charset="0"/>
              </a:rPr>
              <a:t> </a:t>
            </a:r>
            <a:r>
              <a:rPr lang="en-US" sz="2800" b="1" dirty="0" err="1">
                <a:solidFill>
                  <a:srgbClr val="8E0000"/>
                </a:solidFill>
                <a:latin typeface="Arial" panose="020B0604020202020204" pitchFamily="34" charset="0"/>
                <a:cs typeface="Arial" panose="020B0604020202020204" pitchFamily="34" charset="0"/>
              </a:rPr>
              <a:t>attīstība</a:t>
            </a:r>
            <a:r>
              <a:rPr lang="en-US" sz="2800" b="1" dirty="0">
                <a:solidFill>
                  <a:srgbClr val="8E0000"/>
                </a:solidFill>
                <a:latin typeface="Arial" panose="020B0604020202020204" pitchFamily="34" charset="0"/>
                <a:cs typeface="Arial" panose="020B0604020202020204" pitchFamily="34" charset="0"/>
              </a:rPr>
              <a:t>" </a:t>
            </a:r>
            <a:r>
              <a:rPr lang="en-US" sz="2800" b="1" dirty="0" err="1">
                <a:solidFill>
                  <a:srgbClr val="8E0000"/>
                </a:solidFill>
                <a:latin typeface="Arial" panose="020B0604020202020204" pitchFamily="34" charset="0"/>
                <a:cs typeface="Arial" panose="020B0604020202020204" pitchFamily="34" charset="0"/>
              </a:rPr>
              <a:t>iesnieg</a:t>
            </a:r>
            <a:r>
              <a:rPr lang="lv-LV" sz="2800" b="1" dirty="0">
                <a:solidFill>
                  <a:srgbClr val="8E0000"/>
                </a:solidFill>
                <a:latin typeface="Arial" panose="020B0604020202020204" pitchFamily="34" charset="0"/>
                <a:cs typeface="Arial" panose="020B0604020202020204" pitchFamily="34" charset="0"/>
              </a:rPr>
              <a:t>to </a:t>
            </a:r>
            <a:r>
              <a:rPr lang="en-US" sz="2800" b="1" dirty="0">
                <a:solidFill>
                  <a:srgbClr val="8E0000"/>
                </a:solidFill>
                <a:latin typeface="Arial" panose="020B0604020202020204" pitchFamily="34" charset="0"/>
                <a:cs typeface="Arial" panose="020B0604020202020204" pitchFamily="34" charset="0"/>
              </a:rPr>
              <a:t>12 </a:t>
            </a:r>
            <a:r>
              <a:rPr lang="en-US" sz="2800" b="1" dirty="0" err="1">
                <a:solidFill>
                  <a:srgbClr val="8E0000"/>
                </a:solidFill>
                <a:latin typeface="Arial" panose="020B0604020202020204" pitchFamily="34" charset="0"/>
                <a:cs typeface="Arial" panose="020B0604020202020204" pitchFamily="34" charset="0"/>
              </a:rPr>
              <a:t>projekt</a:t>
            </a:r>
            <a:r>
              <a:rPr lang="lv-LV" sz="2800" b="1" dirty="0">
                <a:solidFill>
                  <a:srgbClr val="8E0000"/>
                </a:solidFill>
                <a:latin typeface="Arial" panose="020B0604020202020204" pitchFamily="34" charset="0"/>
                <a:cs typeface="Arial" panose="020B0604020202020204" pitchFamily="34" charset="0"/>
              </a:rPr>
              <a:t>u</a:t>
            </a:r>
            <a:r>
              <a:rPr lang="lv-LV" sz="2800" b="1" baseline="0" dirty="0">
                <a:solidFill>
                  <a:srgbClr val="8E0000"/>
                </a:solidFill>
                <a:latin typeface="Arial" panose="020B0604020202020204" pitchFamily="34" charset="0"/>
                <a:cs typeface="Arial" panose="020B0604020202020204" pitchFamily="34" charset="0"/>
              </a:rPr>
              <a:t> kopējās izmaksas (</a:t>
            </a:r>
            <a:r>
              <a:rPr lang="lv-LV" sz="2000" b="1" i="1" dirty="0">
                <a:solidFill>
                  <a:srgbClr val="8E0000"/>
                </a:solidFill>
                <a:effectLst/>
                <a:latin typeface="Arial" panose="020B0604020202020204" pitchFamily="34" charset="0"/>
                <a:cs typeface="Arial" panose="020B0604020202020204" pitchFamily="34" charset="0"/>
              </a:rPr>
              <a:t>48 981 715 EUR)</a:t>
            </a:r>
            <a:endParaRPr lang="lv-LV" sz="2000" b="1" i="1" dirty="0">
              <a:solidFill>
                <a:srgbClr val="8E0000"/>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48795CD3-0674-7FE2-83EA-065A9A26F816}"/>
              </a:ext>
            </a:extLst>
          </p:cNvPr>
          <p:cNvGraphicFramePr>
            <a:graphicFrameLocks/>
          </p:cNvGraphicFramePr>
          <p:nvPr>
            <p:extLst>
              <p:ext uri="{D42A27DB-BD31-4B8C-83A1-F6EECF244321}">
                <p14:modId xmlns:p14="http://schemas.microsoft.com/office/powerpoint/2010/main" val="1692901594"/>
              </p:ext>
            </p:extLst>
          </p:nvPr>
        </p:nvGraphicFramePr>
        <p:xfrm>
          <a:off x="559980" y="1784350"/>
          <a:ext cx="10930271" cy="414152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7CE28C5-059D-468D-DD2C-8BF536F9FA1F}"/>
              </a:ext>
            </a:extLst>
          </p:cNvPr>
          <p:cNvSpPr txBox="1"/>
          <p:nvPr/>
        </p:nvSpPr>
        <p:spPr>
          <a:xfrm>
            <a:off x="304800" y="6223892"/>
            <a:ext cx="8789580" cy="307777"/>
          </a:xfrm>
          <a:prstGeom prst="rect">
            <a:avLst/>
          </a:prstGeom>
          <a:noFill/>
        </p:spPr>
        <p:txBody>
          <a:bodyPr wrap="square" rtlCol="0">
            <a:spAutoFit/>
          </a:bodyPr>
          <a:lstStyle/>
          <a:p>
            <a:r>
              <a:rPr lang="lv-LV" sz="1400" i="1" dirty="0"/>
              <a:t>Avots: Centrālā finanšu un līgumu aģentūra. </a:t>
            </a:r>
            <a:r>
              <a:rPr lang="lv-LV" sz="1400" i="1" dirty="0" err="1"/>
              <a:t>Pieejams:https</a:t>
            </a:r>
            <a:r>
              <a:rPr lang="lv-LV" sz="1400" i="1" dirty="0"/>
              <a:t>://www.cfla.gov.lv/lv/4-2-1-7 </a:t>
            </a:r>
          </a:p>
        </p:txBody>
      </p:sp>
    </p:spTree>
    <p:extLst>
      <p:ext uri="{BB962C8B-B14F-4D97-AF65-F5344CB8AC3E}">
        <p14:creationId xmlns:p14="http://schemas.microsoft.com/office/powerpoint/2010/main" val="1439757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3008-50E1-432D-5ADD-13ECCF5FBE5E}"/>
              </a:ext>
            </a:extLst>
          </p:cNvPr>
          <p:cNvSpPr>
            <a:spLocks noGrp="1"/>
          </p:cNvSpPr>
          <p:nvPr>
            <p:ph type="title"/>
          </p:nvPr>
        </p:nvSpPr>
        <p:spPr>
          <a:xfrm>
            <a:off x="209550" y="178289"/>
            <a:ext cx="11868150" cy="795743"/>
          </a:xfrm>
        </p:spPr>
        <p:txBody>
          <a:bodyPr>
            <a:noAutofit/>
          </a:bodyPr>
          <a:lstStyle/>
          <a:p>
            <a:r>
              <a:rPr lang="lv-LV" sz="2800" b="1" dirty="0">
                <a:solidFill>
                  <a:srgbClr val="8E0000"/>
                </a:solidFill>
                <a:latin typeface="Arial" panose="020B0604020202020204" pitchFamily="34" charset="0"/>
                <a:cs typeface="Arial" panose="020B0604020202020204" pitchFamily="34" charset="0"/>
              </a:rPr>
              <a:t>INVESTĪCIJAS PII atbalsts privātajām PII un Bērnu pieskatīšanas pakalpojumi -SAM 4.3.6.6. projektu kopējās izmaksas </a:t>
            </a:r>
            <a:r>
              <a:rPr lang="lv-LV" sz="2800" b="1" i="1" dirty="0">
                <a:solidFill>
                  <a:srgbClr val="8E0000"/>
                </a:solidFill>
                <a:latin typeface="Arial" panose="020B0604020202020204" pitchFamily="34" charset="0"/>
                <a:cs typeface="Arial" panose="020B0604020202020204" pitchFamily="34" charset="0"/>
              </a:rPr>
              <a:t>(</a:t>
            </a:r>
            <a:r>
              <a:rPr lang="lv-LV" sz="2800" b="1" i="1" u="none" strike="noStrike" cap="none" dirty="0">
                <a:solidFill>
                  <a:srgbClr val="8E0000"/>
                </a:solidFill>
                <a:effectLst/>
                <a:latin typeface="Arial" panose="020B0604020202020204" pitchFamily="34" charset="0"/>
                <a:cs typeface="Arial" panose="020B0604020202020204" pitchFamily="34" charset="0"/>
              </a:rPr>
              <a:t>19 140 000 EUR)</a:t>
            </a:r>
            <a:endParaRPr lang="lv-LV" sz="2800" b="1" i="1" dirty="0">
              <a:solidFill>
                <a:srgbClr val="8E0000"/>
              </a:solidFill>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4E09DC73-3AF9-FCD5-C99B-21F2105CDB4C}"/>
              </a:ext>
            </a:extLst>
          </p:cNvPr>
          <p:cNvGraphicFramePr>
            <a:graphicFrameLocks/>
          </p:cNvGraphicFramePr>
          <p:nvPr>
            <p:extLst>
              <p:ext uri="{D42A27DB-BD31-4B8C-83A1-F6EECF244321}">
                <p14:modId xmlns:p14="http://schemas.microsoft.com/office/powerpoint/2010/main" val="1622906542"/>
              </p:ext>
            </p:extLst>
          </p:nvPr>
        </p:nvGraphicFramePr>
        <p:xfrm>
          <a:off x="829341" y="1157618"/>
          <a:ext cx="10483702" cy="505889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A19D0814-50C8-171F-C4C4-442C37B647AE}"/>
              </a:ext>
            </a:extLst>
          </p:cNvPr>
          <p:cNvSpPr txBox="1"/>
          <p:nvPr/>
        </p:nvSpPr>
        <p:spPr>
          <a:xfrm>
            <a:off x="284938" y="6216516"/>
            <a:ext cx="8931350" cy="307777"/>
          </a:xfrm>
          <a:prstGeom prst="rect">
            <a:avLst/>
          </a:prstGeom>
          <a:noFill/>
        </p:spPr>
        <p:txBody>
          <a:bodyPr wrap="square" rtlCol="0">
            <a:spAutoFit/>
          </a:bodyPr>
          <a:lstStyle/>
          <a:p>
            <a:r>
              <a:rPr lang="lv-LV" sz="1400" i="1" dirty="0"/>
              <a:t>Avots: Centrālā finanšu un līgumu aģentūra. https://www.cfla.gov.lv/lv/4-3-6-6</a:t>
            </a:r>
            <a:endParaRPr lang="lv-LV" sz="1400" dirty="0"/>
          </a:p>
        </p:txBody>
      </p:sp>
    </p:spTree>
    <p:extLst>
      <p:ext uri="{BB962C8B-B14F-4D97-AF65-F5344CB8AC3E}">
        <p14:creationId xmlns:p14="http://schemas.microsoft.com/office/powerpoint/2010/main" val="292588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6D3E-ACCD-A1BB-FEB2-36FE663AC194}"/>
              </a:ext>
            </a:extLst>
          </p:cNvPr>
          <p:cNvSpPr>
            <a:spLocks noGrp="1"/>
          </p:cNvSpPr>
          <p:nvPr>
            <p:ph type="title"/>
          </p:nvPr>
        </p:nvSpPr>
        <p:spPr>
          <a:xfrm>
            <a:off x="684027" y="118730"/>
            <a:ext cx="11444178" cy="703521"/>
          </a:xfrm>
        </p:spPr>
        <p:txBody>
          <a:bodyPr/>
          <a:lstStyle/>
          <a:p>
            <a:r>
              <a:rPr lang="lv-LV" sz="2800" b="1" dirty="0">
                <a:latin typeface="Arial" panose="020B0604020202020204" pitchFamily="34" charset="0"/>
                <a:cs typeface="Arial" panose="020B0604020202020204" pitchFamily="34" charset="0"/>
              </a:rPr>
              <a:t>ĢIMENEI DRAUDZĪGA PAŠVALDĪBA – labās prakses piemēri </a:t>
            </a:r>
            <a:endParaRPr lang="lv-LV" sz="2800" dirty="0"/>
          </a:p>
        </p:txBody>
      </p:sp>
      <p:sp>
        <p:nvSpPr>
          <p:cNvPr id="3" name="Content Placeholder 2">
            <a:extLst>
              <a:ext uri="{FF2B5EF4-FFF2-40B4-BE49-F238E27FC236}">
                <a16:creationId xmlns:a16="http://schemas.microsoft.com/office/drawing/2014/main" id="{7FF52186-9486-0224-EE94-3D839FE6276F}"/>
              </a:ext>
            </a:extLst>
          </p:cNvPr>
          <p:cNvSpPr>
            <a:spLocks noGrp="1"/>
          </p:cNvSpPr>
          <p:nvPr>
            <p:ph sz="quarter" idx="13"/>
          </p:nvPr>
        </p:nvSpPr>
        <p:spPr>
          <a:xfrm>
            <a:off x="159488" y="622004"/>
            <a:ext cx="11873023" cy="6235995"/>
          </a:xfrm>
        </p:spPr>
        <p:txBody>
          <a:bodyPr/>
          <a:lstStyle/>
          <a:p>
            <a:r>
              <a:rPr lang="lv-LV" sz="2000" cap="none" dirty="0">
                <a:latin typeface="Arial" panose="020B0604020202020204" pitchFamily="34" charset="0"/>
                <a:cs typeface="Arial" panose="020B0604020202020204" pitchFamily="34" charset="0"/>
              </a:rPr>
              <a:t>Konkursa “Ģimenei draudzīgākā pašvaldība 2024” pašvaldības īstenoto atbalsta pasākumu ģimenēm vērtēšanas sadaļas. </a:t>
            </a:r>
            <a:r>
              <a:rPr lang="lv-LV" sz="2000" b="1" cap="none" dirty="0">
                <a:latin typeface="Arial" panose="020B0604020202020204" pitchFamily="34" charset="0"/>
                <a:cs typeface="Arial" panose="020B0604020202020204" pitchFamily="34" charset="0"/>
              </a:rPr>
              <a:t>2024.gadā no 43 pašvaldībām iesaistījās  28 pašvaldības</a:t>
            </a:r>
          </a:p>
          <a:p>
            <a:r>
              <a:rPr lang="lv-LV" b="0" i="0" cap="none" dirty="0">
                <a:solidFill>
                  <a:srgbClr val="333333"/>
                </a:solidFill>
                <a:effectLst/>
                <a:latin typeface="Arial" panose="020B0604020202020204" pitchFamily="34" charset="0"/>
                <a:cs typeface="Arial" panose="020B0604020202020204" pitchFamily="34" charset="0"/>
              </a:rPr>
              <a:t>Vērtējot pašvaldību sniegto informāciju par pieejamajiem pakalpojumiem tādās jomās kā, </a:t>
            </a:r>
            <a:r>
              <a:rPr lang="lv-LV" b="1" i="0" cap="none" dirty="0">
                <a:solidFill>
                  <a:srgbClr val="333333"/>
                </a:solidFill>
                <a:effectLst/>
                <a:latin typeface="Arial" panose="020B0604020202020204" pitchFamily="34" charset="0"/>
                <a:cs typeface="Arial" panose="020B0604020202020204" pitchFamily="34" charset="0"/>
              </a:rPr>
              <a:t>atbalsts ģimenes pieaugumam, interešu izglītība, iekļaujošie pakalpojumi ģimenēm un papildu pakalpojumi ģimenēm</a:t>
            </a:r>
            <a:r>
              <a:rPr lang="lv-LV" b="0" i="0" cap="none" dirty="0">
                <a:solidFill>
                  <a:srgbClr val="333333"/>
                </a:solidFill>
                <a:effectLst/>
                <a:latin typeface="Arial" panose="020B0604020202020204" pitchFamily="34" charset="0"/>
                <a:cs typeface="Arial" panose="020B0604020202020204" pitchFamily="34" charset="0"/>
              </a:rPr>
              <a:t>, finālam tika izvirzītas četras pašvaldības – </a:t>
            </a:r>
            <a:r>
              <a:rPr lang="lv-LV" b="1" cap="none" dirty="0">
                <a:solidFill>
                  <a:srgbClr val="333333"/>
                </a:solidFill>
                <a:latin typeface="Arial" panose="020B0604020202020204" pitchFamily="34" charset="0"/>
                <a:cs typeface="Arial" panose="020B0604020202020204" pitchFamily="34" charset="0"/>
              </a:rPr>
              <a:t>L</a:t>
            </a:r>
            <a:r>
              <a:rPr lang="lv-LV" b="1" i="0" cap="none" dirty="0">
                <a:solidFill>
                  <a:srgbClr val="333333"/>
                </a:solidFill>
                <a:effectLst/>
                <a:latin typeface="Arial" panose="020B0604020202020204" pitchFamily="34" charset="0"/>
                <a:cs typeface="Arial" panose="020B0604020202020204" pitchFamily="34" charset="0"/>
              </a:rPr>
              <a:t>iepājas</a:t>
            </a:r>
            <a:r>
              <a:rPr lang="lv-LV" b="0" i="0" cap="none" dirty="0">
                <a:solidFill>
                  <a:srgbClr val="333333"/>
                </a:solidFill>
                <a:effectLst/>
                <a:latin typeface="Arial" panose="020B0604020202020204" pitchFamily="34" charset="0"/>
                <a:cs typeface="Arial" panose="020B0604020202020204" pitchFamily="34" charset="0"/>
              </a:rPr>
              <a:t> valstspilsētas pašvaldība, </a:t>
            </a:r>
            <a:r>
              <a:rPr lang="lv-LV" b="1" cap="none" dirty="0">
                <a:solidFill>
                  <a:srgbClr val="333333"/>
                </a:solidFill>
                <a:latin typeface="Arial" panose="020B0604020202020204" pitchFamily="34" charset="0"/>
                <a:cs typeface="Arial" panose="020B0604020202020204" pitchFamily="34" charset="0"/>
              </a:rPr>
              <a:t>S</a:t>
            </a:r>
            <a:r>
              <a:rPr lang="lv-LV" b="1" i="0" cap="none" dirty="0">
                <a:solidFill>
                  <a:srgbClr val="333333"/>
                </a:solidFill>
                <a:effectLst/>
                <a:latin typeface="Arial" panose="020B0604020202020204" pitchFamily="34" charset="0"/>
                <a:cs typeface="Arial" panose="020B0604020202020204" pitchFamily="34" charset="0"/>
              </a:rPr>
              <a:t>iguldas</a:t>
            </a:r>
            <a:r>
              <a:rPr lang="lv-LV" b="0" i="0" cap="none" dirty="0">
                <a:solidFill>
                  <a:srgbClr val="333333"/>
                </a:solidFill>
                <a:effectLst/>
                <a:latin typeface="Arial" panose="020B0604020202020204" pitchFamily="34" charset="0"/>
                <a:cs typeface="Arial" panose="020B0604020202020204" pitchFamily="34" charset="0"/>
              </a:rPr>
              <a:t> novada pašvaldība, </a:t>
            </a:r>
            <a:r>
              <a:rPr lang="lv-LV" b="1" cap="none" dirty="0">
                <a:solidFill>
                  <a:srgbClr val="333333"/>
                </a:solidFill>
                <a:latin typeface="Arial" panose="020B0604020202020204" pitchFamily="34" charset="0"/>
                <a:cs typeface="Arial" panose="020B0604020202020204" pitchFamily="34" charset="0"/>
              </a:rPr>
              <a:t>M</a:t>
            </a:r>
            <a:r>
              <a:rPr lang="lv-LV" b="1" i="0" cap="none" dirty="0">
                <a:solidFill>
                  <a:srgbClr val="333333"/>
                </a:solidFill>
                <a:effectLst/>
                <a:latin typeface="Arial" panose="020B0604020202020204" pitchFamily="34" charset="0"/>
                <a:cs typeface="Arial" panose="020B0604020202020204" pitchFamily="34" charset="0"/>
              </a:rPr>
              <a:t>adonas</a:t>
            </a:r>
            <a:r>
              <a:rPr lang="lv-LV" b="0" i="0" cap="none" dirty="0">
                <a:solidFill>
                  <a:srgbClr val="333333"/>
                </a:solidFill>
                <a:effectLst/>
                <a:latin typeface="Arial" panose="020B0604020202020204" pitchFamily="34" charset="0"/>
                <a:cs typeface="Arial" panose="020B0604020202020204" pitchFamily="34" charset="0"/>
              </a:rPr>
              <a:t> novada pašvaldība un </a:t>
            </a:r>
            <a:r>
              <a:rPr lang="lv-LV" b="1" i="0" cap="none" dirty="0">
                <a:solidFill>
                  <a:srgbClr val="333333"/>
                </a:solidFill>
                <a:effectLst/>
                <a:latin typeface="Arial" panose="020B0604020202020204" pitchFamily="34" charset="0"/>
                <a:cs typeface="Arial" panose="020B0604020202020204" pitchFamily="34" charset="0"/>
              </a:rPr>
              <a:t>Saldus novada </a:t>
            </a:r>
            <a:r>
              <a:rPr lang="lv-LV" b="0" i="0" cap="none" dirty="0">
                <a:solidFill>
                  <a:srgbClr val="333333"/>
                </a:solidFill>
                <a:effectLst/>
                <a:latin typeface="Arial" panose="020B0604020202020204" pitchFamily="34" charset="0"/>
                <a:cs typeface="Arial" panose="020B0604020202020204" pitchFamily="34" charset="0"/>
              </a:rPr>
              <a:t>pašvaldība.</a:t>
            </a:r>
            <a:r>
              <a:rPr lang="lv-LV" b="0" i="0" dirty="0">
                <a:solidFill>
                  <a:srgbClr val="333333"/>
                </a:solidFill>
                <a:effectLst/>
                <a:latin typeface="Axiforma"/>
              </a:rPr>
              <a:t> </a:t>
            </a:r>
            <a:r>
              <a:rPr lang="lv-LV" b="0" i="0" cap="none" dirty="0">
                <a:solidFill>
                  <a:srgbClr val="333333"/>
                </a:solidFill>
                <a:effectLst/>
                <a:latin typeface="Axiforma"/>
              </a:rPr>
              <a:t>“Zelta biļeti” iedzīvotāju balsojuma rezultātā  ieguva </a:t>
            </a:r>
            <a:r>
              <a:rPr lang="lv-LV" b="1" cap="none" dirty="0">
                <a:solidFill>
                  <a:srgbClr val="333333"/>
                </a:solidFill>
                <a:latin typeface="Axiforma"/>
              </a:rPr>
              <a:t>S</a:t>
            </a:r>
            <a:r>
              <a:rPr lang="lv-LV" b="1" i="0" cap="none" dirty="0">
                <a:solidFill>
                  <a:srgbClr val="333333"/>
                </a:solidFill>
                <a:effectLst/>
                <a:latin typeface="Axiforma"/>
              </a:rPr>
              <a:t>alaspils</a:t>
            </a:r>
            <a:r>
              <a:rPr lang="lv-LV" b="0" i="0" cap="none" dirty="0">
                <a:solidFill>
                  <a:srgbClr val="333333"/>
                </a:solidFill>
                <a:effectLst/>
                <a:latin typeface="Axiforma"/>
              </a:rPr>
              <a:t> novada pašvaldība, tādējādi automātiski iekļūstot konkursa finālā.</a:t>
            </a:r>
          </a:p>
          <a:p>
            <a:r>
              <a:rPr lang="lv-LV" cap="none" dirty="0">
                <a:latin typeface="Arial" panose="020B0604020202020204" pitchFamily="34" charset="0"/>
                <a:cs typeface="Arial" panose="020B0604020202020204" pitchFamily="34" charset="0"/>
              </a:rPr>
              <a:t>Saldus novada pašvaldība – </a:t>
            </a:r>
            <a:r>
              <a:rPr lang="lv-LV" cap="none" dirty="0" err="1">
                <a:latin typeface="Arial" panose="020B0604020202020204" pitchFamily="34" charset="0"/>
                <a:cs typeface="Arial" panose="020B0604020202020204" pitchFamily="34" charset="0"/>
              </a:rPr>
              <a:t>Virstēmas</a:t>
            </a:r>
            <a:r>
              <a:rPr lang="lv-LV" cap="none" dirty="0">
                <a:latin typeface="Arial" panose="020B0604020202020204" pitchFamily="34" charset="0"/>
                <a:cs typeface="Arial" panose="020B0604020202020204" pitchFamily="34" charset="0"/>
              </a:rPr>
              <a:t> “Vardarbības mazināšana izglītības iestādēs un ģimenē – starpinstitūciju sadarbība, </a:t>
            </a:r>
            <a:r>
              <a:rPr lang="lv-LV" cap="none" dirty="0" err="1">
                <a:latin typeface="Arial" panose="020B0604020202020204" pitchFamily="34" charset="0"/>
                <a:cs typeface="Arial" panose="020B0604020202020204" pitchFamily="34" charset="0"/>
              </a:rPr>
              <a:t>prevencijas</a:t>
            </a:r>
            <a:r>
              <a:rPr lang="lv-LV" cap="none" dirty="0">
                <a:latin typeface="Arial" panose="020B0604020202020204" pitchFamily="34" charset="0"/>
                <a:cs typeface="Arial" panose="020B0604020202020204" pitchFamily="34" charset="0"/>
              </a:rPr>
              <a:t> darbs”. </a:t>
            </a:r>
          </a:p>
          <a:p>
            <a:r>
              <a:rPr lang="lv-LV" b="1" cap="none" dirty="0">
                <a:latin typeface="Arial" panose="020B0604020202020204" pitchFamily="34" charset="0"/>
                <a:cs typeface="Arial" panose="020B0604020202020204" pitchFamily="34" charset="0"/>
              </a:rPr>
              <a:t>2024.Gada gada konkursā īpaša uzmanība tika pievērsta gada izvirzītajai </a:t>
            </a:r>
            <a:r>
              <a:rPr lang="lv-LV" b="1" cap="none" dirty="0" err="1">
                <a:latin typeface="Arial" panose="020B0604020202020204" pitchFamily="34" charset="0"/>
                <a:cs typeface="Arial" panose="020B0604020202020204" pitchFamily="34" charset="0"/>
              </a:rPr>
              <a:t>virstēmai</a:t>
            </a:r>
            <a:r>
              <a:rPr lang="lv-LV" b="1" cap="none" dirty="0">
                <a:latin typeface="Arial" panose="020B0604020202020204" pitchFamily="34" charset="0"/>
                <a:cs typeface="Arial" panose="020B0604020202020204" pitchFamily="34" charset="0"/>
              </a:rPr>
              <a:t> </a:t>
            </a:r>
            <a:r>
              <a:rPr lang="lv-LV" cap="none" dirty="0">
                <a:latin typeface="Arial" panose="020B0604020202020204" pitchFamily="34" charset="0"/>
                <a:cs typeface="Arial" panose="020B0604020202020204" pitchFamily="34" charset="0"/>
              </a:rPr>
              <a:t>– “Vardarbības mazināšana izglītības iestādēs un ģimenē – starpinstitūciju sadarbība, </a:t>
            </a:r>
            <a:r>
              <a:rPr lang="lv-LV" cap="none" dirty="0" err="1">
                <a:latin typeface="Arial" panose="020B0604020202020204" pitchFamily="34" charset="0"/>
                <a:cs typeface="Arial" panose="020B0604020202020204" pitchFamily="34" charset="0"/>
              </a:rPr>
              <a:t>prevencijas</a:t>
            </a:r>
            <a:r>
              <a:rPr lang="lv-LV" cap="none" dirty="0">
                <a:latin typeface="Arial" panose="020B0604020202020204" pitchFamily="34" charset="0"/>
                <a:cs typeface="Arial" panose="020B0604020202020204" pitchFamily="34" charset="0"/>
              </a:rPr>
              <a:t> darbs”. Šīs tēmas ietvaros pašvaldībās tika vērtētas iniciatīvas un risinājumi, kas vērsti uz drošas un atbalstošas vides veidošanu gan bērniem, gan pieaugušajiem, veicinot sadarbību starp dažādām institūcijām un sabiedrību.</a:t>
            </a:r>
          </a:p>
          <a:p>
            <a:endParaRPr lang="lv-LV"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2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F218059-48B2-9B13-2C0A-54634C557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283" y="2367754"/>
            <a:ext cx="3634950" cy="24316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FBD9499-D253-4864-4218-F3FC93B7D8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523" y="2367754"/>
            <a:ext cx="4319477" cy="24316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F7C3FDE-CB89-72F9-02DE-1852CEACC9A7}"/>
              </a:ext>
            </a:extLst>
          </p:cNvPr>
          <p:cNvSpPr txBox="1"/>
          <p:nvPr/>
        </p:nvSpPr>
        <p:spPr>
          <a:xfrm>
            <a:off x="77972" y="232148"/>
            <a:ext cx="12114028" cy="954107"/>
          </a:xfrm>
          <a:prstGeom prst="rect">
            <a:avLst/>
          </a:prstGeom>
          <a:noFill/>
        </p:spPr>
        <p:txBody>
          <a:bodyPr wrap="square">
            <a:spAutoFit/>
          </a:bodyPr>
          <a:lstStyle/>
          <a:p>
            <a:pPr algn="ctr"/>
            <a:r>
              <a:rPr lang="lv-LV" sz="2800" b="1" i="0" dirty="0">
                <a:solidFill>
                  <a:srgbClr val="8E0000"/>
                </a:solidFill>
                <a:effectLst/>
                <a:latin typeface="Arial" panose="020B0604020202020204" pitchFamily="34" charset="0"/>
                <a:cs typeface="Arial" panose="020B0604020202020204" pitchFamily="34" charset="0"/>
              </a:rPr>
              <a:t>MADONA – ĢIMENEI DRAUDZĪGĀKĀ PAŠVALDĪBA LATVIJĀ 2024. GADĀ</a:t>
            </a:r>
          </a:p>
        </p:txBody>
      </p:sp>
      <p:sp>
        <p:nvSpPr>
          <p:cNvPr id="7" name="TextBox 6">
            <a:extLst>
              <a:ext uri="{FF2B5EF4-FFF2-40B4-BE49-F238E27FC236}">
                <a16:creationId xmlns:a16="http://schemas.microsoft.com/office/drawing/2014/main" id="{78672A3F-029C-9BD0-1307-3184BC20D5D9}"/>
              </a:ext>
            </a:extLst>
          </p:cNvPr>
          <p:cNvSpPr txBox="1"/>
          <p:nvPr/>
        </p:nvSpPr>
        <p:spPr>
          <a:xfrm>
            <a:off x="174263" y="1059410"/>
            <a:ext cx="11727114" cy="1015663"/>
          </a:xfrm>
          <a:prstGeom prst="rect">
            <a:avLst/>
          </a:prstGeom>
          <a:noFill/>
        </p:spPr>
        <p:txBody>
          <a:bodyPr wrap="square">
            <a:spAutoFit/>
          </a:bodyPr>
          <a:lstStyle/>
          <a:p>
            <a:r>
              <a:rPr lang="lv-LV" sz="2000" b="0" i="0" dirty="0">
                <a:solidFill>
                  <a:srgbClr val="333333"/>
                </a:solidFill>
                <a:effectLst/>
                <a:latin typeface="Arial" panose="020B0604020202020204" pitchFamily="34" charset="0"/>
                <a:cs typeface="Arial" panose="020B0604020202020204" pitchFamily="34" charset="0"/>
              </a:rPr>
              <a:t>Pūles veidot vidi, kur ikviens cilvēks jūtas aprūpēts un novērtēts, ir iedvesma visai sabiedrībai. Katrs ieguldītais darbs – sākot no bērnudārza līdz senioru aprūpes pakalpojumiem, no ģimenes svētkiem līdz infrastruktūras uzlabošanai – ir solis uz stiprāku, saliedētāku un laimīgāku kopienu.</a:t>
            </a:r>
            <a:endParaRPr lang="lv-LV"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9F811BE-03EF-8354-A6BB-F6A7CEBC710F}"/>
              </a:ext>
            </a:extLst>
          </p:cNvPr>
          <p:cNvSpPr txBox="1"/>
          <p:nvPr/>
        </p:nvSpPr>
        <p:spPr>
          <a:xfrm>
            <a:off x="283535" y="5031020"/>
            <a:ext cx="7456966" cy="646331"/>
          </a:xfrm>
          <a:prstGeom prst="rect">
            <a:avLst/>
          </a:prstGeom>
          <a:noFill/>
        </p:spPr>
        <p:txBody>
          <a:bodyPr wrap="square">
            <a:spAutoFit/>
          </a:bodyPr>
          <a:lstStyle/>
          <a:p>
            <a:r>
              <a:rPr lang="lv-LV" b="1" i="0" dirty="0">
                <a:solidFill>
                  <a:srgbClr val="333333"/>
                </a:solidFill>
                <a:effectLst/>
                <a:latin typeface="Axiforma"/>
              </a:rPr>
              <a:t>Madona</a:t>
            </a:r>
            <a:r>
              <a:rPr lang="lv-LV" b="0" i="0" dirty="0">
                <a:solidFill>
                  <a:srgbClr val="333333"/>
                </a:solidFill>
                <a:effectLst/>
                <a:latin typeface="Axiforma"/>
              </a:rPr>
              <a:t> -"Ģimenei draudzīgākā pašvaldība Vidzemes plānošanas reģionā 2022"</a:t>
            </a:r>
            <a:endParaRPr lang="lv-LV" dirty="0"/>
          </a:p>
        </p:txBody>
      </p:sp>
      <p:sp>
        <p:nvSpPr>
          <p:cNvPr id="13" name="TextBox 12">
            <a:extLst>
              <a:ext uri="{FF2B5EF4-FFF2-40B4-BE49-F238E27FC236}">
                <a16:creationId xmlns:a16="http://schemas.microsoft.com/office/drawing/2014/main" id="{9BC6C9CF-077A-4CC5-28C5-9E9227C5B5A6}"/>
              </a:ext>
            </a:extLst>
          </p:cNvPr>
          <p:cNvSpPr txBox="1"/>
          <p:nvPr/>
        </p:nvSpPr>
        <p:spPr>
          <a:xfrm>
            <a:off x="283535" y="5735540"/>
            <a:ext cx="11248960" cy="646331"/>
          </a:xfrm>
          <a:prstGeom prst="rect">
            <a:avLst/>
          </a:prstGeom>
          <a:noFill/>
        </p:spPr>
        <p:txBody>
          <a:bodyPr wrap="square">
            <a:spAutoFit/>
          </a:bodyPr>
          <a:lstStyle/>
          <a:p>
            <a:r>
              <a:rPr lang="lv-LV" b="1" i="0" dirty="0">
                <a:solidFill>
                  <a:srgbClr val="333333"/>
                </a:solidFill>
                <a:effectLst/>
                <a:latin typeface="Axiforma"/>
              </a:rPr>
              <a:t>Madona</a:t>
            </a:r>
            <a:r>
              <a:rPr lang="lv-LV" b="0" i="0" dirty="0">
                <a:solidFill>
                  <a:srgbClr val="333333"/>
                </a:solidFill>
                <a:effectLst/>
                <a:latin typeface="Axiforma"/>
              </a:rPr>
              <a:t>- "Ģimenei draudzīgākā pašvaldība 2023" iegūta 1. vieta Vidzemes plānošanas reģionā, un </a:t>
            </a:r>
            <a:r>
              <a:rPr lang="lv-LV" b="0" i="0" dirty="0" err="1">
                <a:solidFill>
                  <a:srgbClr val="333333"/>
                </a:solidFill>
                <a:effectLst/>
                <a:latin typeface="Axiforma"/>
              </a:rPr>
              <a:t>Luminor</a:t>
            </a:r>
            <a:r>
              <a:rPr lang="lv-LV" b="0" i="0" dirty="0">
                <a:solidFill>
                  <a:srgbClr val="333333"/>
                </a:solidFill>
                <a:effectLst/>
                <a:latin typeface="Axiforma"/>
              </a:rPr>
              <a:t> bankas specbalvu saņēma Madonas novada Sarkaņu pagasta </a:t>
            </a:r>
            <a:r>
              <a:rPr lang="lv-LV" b="0" i="0" dirty="0" err="1">
                <a:solidFill>
                  <a:srgbClr val="333333"/>
                </a:solidFill>
                <a:effectLst/>
                <a:latin typeface="Axiforma"/>
              </a:rPr>
              <a:t>multifunkcionālais</a:t>
            </a:r>
            <a:r>
              <a:rPr lang="lv-LV" b="0" i="0" dirty="0">
                <a:solidFill>
                  <a:srgbClr val="333333"/>
                </a:solidFill>
                <a:effectLst/>
                <a:latin typeface="Axiforma"/>
              </a:rPr>
              <a:t> centrs “Logs”.</a:t>
            </a:r>
            <a:endParaRPr lang="lv-LV" dirty="0"/>
          </a:p>
        </p:txBody>
      </p:sp>
      <p:pic>
        <p:nvPicPr>
          <p:cNvPr id="2054" name="Picture 6">
            <a:extLst>
              <a:ext uri="{FF2B5EF4-FFF2-40B4-BE49-F238E27FC236}">
                <a16:creationId xmlns:a16="http://schemas.microsoft.com/office/drawing/2014/main" id="{383580C3-97B3-E728-6107-D90CFF1E9E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094" y="2367754"/>
            <a:ext cx="3639040" cy="24316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52B17C-7DEA-F9E9-69A6-967530F92A77}"/>
              </a:ext>
            </a:extLst>
          </p:cNvPr>
          <p:cNvSpPr txBox="1"/>
          <p:nvPr/>
        </p:nvSpPr>
        <p:spPr>
          <a:xfrm>
            <a:off x="283535" y="6428815"/>
            <a:ext cx="11787963" cy="307777"/>
          </a:xfrm>
          <a:prstGeom prst="rect">
            <a:avLst/>
          </a:prstGeom>
          <a:noFill/>
        </p:spPr>
        <p:txBody>
          <a:bodyPr wrap="square" rtlCol="0">
            <a:spAutoFit/>
          </a:bodyPr>
          <a:lstStyle/>
          <a:p>
            <a:r>
              <a:rPr lang="lv-LV" sz="1400" i="1" dirty="0">
                <a:latin typeface="Arial" panose="020B0604020202020204" pitchFamily="34" charset="0"/>
                <a:cs typeface="Arial" panose="020B0604020202020204" pitchFamily="34" charset="0"/>
              </a:rPr>
              <a:t>Avots; Madonas novada mājas lapa. Pieejams: https://www.madona.lv/lat/aktualitates-pasvaldiba?fu=read&amp;id=14379</a:t>
            </a:r>
          </a:p>
        </p:txBody>
      </p:sp>
    </p:spTree>
    <p:extLst>
      <p:ext uri="{BB962C8B-B14F-4D97-AF65-F5344CB8AC3E}">
        <p14:creationId xmlns:p14="http://schemas.microsoft.com/office/powerpoint/2010/main" val="2028250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E0FF0-6F6D-B7EE-A3B8-5D3291538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10BA5-AD5F-9C34-DC62-83D14091570E}"/>
              </a:ext>
            </a:extLst>
          </p:cNvPr>
          <p:cNvSpPr>
            <a:spLocks noGrp="1"/>
          </p:cNvSpPr>
          <p:nvPr>
            <p:ph type="title"/>
          </p:nvPr>
        </p:nvSpPr>
        <p:spPr>
          <a:xfrm>
            <a:off x="5264150" y="864728"/>
            <a:ext cx="6499225" cy="5128544"/>
          </a:xfrm>
        </p:spPr>
        <p:txBody>
          <a:bodyPr vert="horz" lIns="91440" tIns="45720" rIns="91440" bIns="45720" rtlCol="0" anchor="ctr">
            <a:normAutofit/>
          </a:bodyPr>
          <a:lstStyle/>
          <a:p>
            <a:r>
              <a:rPr lang="lv-LV" sz="3200" dirty="0">
                <a:effectLst>
                  <a:outerShdw blurRad="38100" dist="38100" dir="2700000" algn="tl">
                    <a:srgbClr val="000000">
                      <a:alpha val="43137"/>
                    </a:srgbClr>
                  </a:outerShdw>
                </a:effectLst>
                <a:ea typeface="Calibri" panose="020F0502020204030204" pitchFamily="34" charset="0"/>
              </a:rPr>
              <a:t>Paldies PAR UZMANĪBU!</a:t>
            </a:r>
            <a:br>
              <a:rPr lang="lv-LV" sz="3200" dirty="0">
                <a:effectLst>
                  <a:outerShdw blurRad="38100" dist="38100" dir="2700000" algn="tl">
                    <a:srgbClr val="000000">
                      <a:alpha val="43137"/>
                    </a:srgbClr>
                  </a:outerShdw>
                </a:effectLst>
                <a:ea typeface="Calibri" panose="020F0502020204030204" pitchFamily="34" charset="0"/>
              </a:rPr>
            </a:br>
            <a:br>
              <a:rPr lang="lv-LV" sz="3200" dirty="0">
                <a:effectLst>
                  <a:outerShdw blurRad="38100" dist="38100" dir="2700000" algn="tl">
                    <a:srgbClr val="000000">
                      <a:alpha val="43137"/>
                    </a:srgbClr>
                  </a:outerShdw>
                </a:effectLst>
                <a:ea typeface="Calibri" panose="020F0502020204030204" pitchFamily="34" charset="0"/>
              </a:rPr>
            </a:br>
            <a:r>
              <a:rPr lang="lv-LV" sz="3200" cap="none" dirty="0">
                <a:effectLst>
                  <a:outerShdw blurRad="38100" dist="38100" dir="2700000" algn="tl">
                    <a:srgbClr val="000000">
                      <a:alpha val="43137"/>
                    </a:srgbClr>
                  </a:outerShdw>
                </a:effectLst>
                <a:ea typeface="Calibri" panose="020F0502020204030204" pitchFamily="34" charset="0"/>
              </a:rPr>
              <a:t>inara.dundure@lps.lv</a:t>
            </a:r>
            <a:endParaRPr lang="en-US" sz="3200" dirty="0">
              <a:effectLst>
                <a:outerShdw blurRad="38100" dist="38100" dir="2700000" algn="tl">
                  <a:srgbClr val="000000">
                    <a:alpha val="43137"/>
                  </a:srgbClr>
                </a:outerShdw>
              </a:effectLst>
              <a:ea typeface="Calibri" panose="020F0502020204030204" pitchFamily="34" charset="0"/>
            </a:endParaRPr>
          </a:p>
        </p:txBody>
      </p:sp>
      <p:sp>
        <p:nvSpPr>
          <p:cNvPr id="21" name="Title 1">
            <a:extLst>
              <a:ext uri="{FF2B5EF4-FFF2-40B4-BE49-F238E27FC236}">
                <a16:creationId xmlns:a16="http://schemas.microsoft.com/office/drawing/2014/main" id="{D8369302-EC1A-407B-446C-D634D53AC241}"/>
              </a:ext>
            </a:extLst>
          </p:cNvPr>
          <p:cNvSpPr txBox="1">
            <a:spLocks noChangeArrowheads="1"/>
          </p:cNvSpPr>
          <p:nvPr/>
        </p:nvSpPr>
        <p:spPr>
          <a:xfrm>
            <a:off x="524065" y="2575743"/>
            <a:ext cx="3037786" cy="200162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r>
              <a:rPr lang="lv-LV" sz="2400" b="1" u="sng" dirty="0">
                <a:solidFill>
                  <a:schemeClr val="tx1">
                    <a:lumMod val="85000"/>
                    <a:lumOff val="15000"/>
                  </a:schemeClr>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www.lps.lv</a:t>
            </a:r>
            <a:r>
              <a:rPr lang="lv-LV" sz="2400" b="1" u="sng" dirty="0">
                <a:solidFill>
                  <a:schemeClr val="tx1">
                    <a:lumMod val="85000"/>
                    <a:lumOff val="15000"/>
                  </a:schemeClr>
                </a:solidFill>
                <a:latin typeface="Calibri Light" panose="020F0302020204030204" pitchFamily="34" charset="0"/>
                <a:cs typeface="Calibri Light" panose="020F0302020204030204" pitchFamily="34" charset="0"/>
              </a:rPr>
              <a:t> </a:t>
            </a:r>
          </a:p>
          <a:p>
            <a:pPr algn="ctr"/>
            <a:endParaRPr lang="lv-LV" sz="2400" b="1" u="sng" dirty="0">
              <a:solidFill>
                <a:schemeClr val="tx1">
                  <a:lumMod val="85000"/>
                  <a:lumOff val="15000"/>
                </a:schemeClr>
              </a:solidFill>
              <a:latin typeface="Calibri Light" panose="020F0302020204030204" pitchFamily="34" charset="0"/>
              <a:cs typeface="Calibri Light" panose="020F0302020204030204" pitchFamily="34" charset="0"/>
            </a:endParaRPr>
          </a:p>
          <a:p>
            <a:pPr algn="ctr"/>
            <a:endParaRPr lang="lv-LV" sz="2400" b="1" i="1" dirty="0">
              <a:solidFill>
                <a:schemeClr val="tx1">
                  <a:lumMod val="85000"/>
                  <a:lumOff val="15000"/>
                </a:schemeClr>
              </a:solidFill>
              <a:latin typeface="Calibri Light" panose="020F0302020204030204" pitchFamily="34" charset="0"/>
              <a:cs typeface="Calibri Light" panose="020F0302020204030204" pitchFamily="34" charset="0"/>
            </a:endParaRPr>
          </a:p>
          <a:p>
            <a:r>
              <a:rPr lang="lv-LV" sz="2400" b="1" dirty="0">
                <a:solidFill>
                  <a:schemeClr val="tx1">
                    <a:lumMod val="85000"/>
                    <a:lumOff val="15000"/>
                  </a:schemeClr>
                </a:solidFill>
                <a:latin typeface="Calibri Light" panose="020F0302020204030204" pitchFamily="34" charset="0"/>
                <a:cs typeface="Calibri Light" panose="020F0302020204030204" pitchFamily="34" charset="0"/>
              </a:rPr>
              <a:t>@</a:t>
            </a:r>
            <a:r>
              <a:rPr lang="lv-LV" sz="2400" b="1" dirty="0" err="1">
                <a:solidFill>
                  <a:schemeClr val="tx1">
                    <a:lumMod val="85000"/>
                    <a:lumOff val="15000"/>
                  </a:schemeClr>
                </a:solidFill>
                <a:latin typeface="Calibri Light" panose="020F0302020204030204" pitchFamily="34" charset="0"/>
                <a:cs typeface="Calibri Light" panose="020F0302020204030204" pitchFamily="34" charset="0"/>
              </a:rPr>
              <a:t>PasvaldibuSavieniba</a:t>
            </a:r>
            <a:endParaRPr lang="lv-LV" sz="2400" b="1"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1026" name="Picture 2" descr="▷ Buy Facebook Followers - Real &amp; 100% Safe ++ Click here!">
            <a:extLst>
              <a:ext uri="{FF2B5EF4-FFF2-40B4-BE49-F238E27FC236}">
                <a16:creationId xmlns:a16="http://schemas.microsoft.com/office/drawing/2014/main" id="{D6DFEC1A-2CB3-4338-1B1A-641F3CF1F9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0163" y="3576555"/>
            <a:ext cx="992806" cy="9928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522CEB5-1FCE-C201-DE3C-6EB0CC8602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6500" t="44753" r="46731" b="44752"/>
          <a:stretch/>
        </p:blipFill>
        <p:spPr>
          <a:xfrm>
            <a:off x="3798145" y="2709271"/>
            <a:ext cx="614855" cy="719729"/>
          </a:xfrm>
          <a:prstGeom prst="rect">
            <a:avLst/>
          </a:prstGeom>
        </p:spPr>
      </p:pic>
    </p:spTree>
    <p:extLst>
      <p:ext uri="{BB962C8B-B14F-4D97-AF65-F5344CB8AC3E}">
        <p14:creationId xmlns:p14="http://schemas.microsoft.com/office/powerpoint/2010/main" val="20250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A6C14-9912-CE92-D85F-90CC1B2152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C4679E-5394-031F-FC91-8AE38FDDB589}"/>
              </a:ext>
            </a:extLst>
          </p:cNvPr>
          <p:cNvSpPr>
            <a:spLocks noGrp="1"/>
          </p:cNvSpPr>
          <p:nvPr>
            <p:ph type="title"/>
          </p:nvPr>
        </p:nvSpPr>
        <p:spPr>
          <a:xfrm>
            <a:off x="118412" y="212155"/>
            <a:ext cx="11887200" cy="761452"/>
          </a:xfrm>
        </p:spPr>
        <p:txBody>
          <a:bodyPr/>
          <a:lstStyle/>
          <a:p>
            <a:pPr algn="ctr"/>
            <a:r>
              <a:rPr lang="lv-LV" sz="2800" b="1" dirty="0">
                <a:latin typeface="Arial" panose="020B0604020202020204" pitchFamily="34" charset="0"/>
                <a:cs typeface="Arial" panose="020B0604020202020204" pitchFamily="34" charset="0"/>
              </a:rPr>
              <a:t>PIRMSSKOLAS IZGLĪTĪBAS IESTĀŽU un uzraudzības pakalpojumu Tiesiskais</a:t>
            </a:r>
            <a:r>
              <a:rPr lang="lv-LV" sz="2800" dirty="0">
                <a:latin typeface="Arial" panose="020B0604020202020204" pitchFamily="34" charset="0"/>
                <a:cs typeface="Arial" panose="020B0604020202020204" pitchFamily="34" charset="0"/>
              </a:rPr>
              <a:t> </a:t>
            </a:r>
            <a:r>
              <a:rPr lang="lv-LV" sz="2800" b="1" dirty="0">
                <a:latin typeface="Arial" panose="020B0604020202020204" pitchFamily="34" charset="0"/>
                <a:cs typeface="Arial" panose="020B0604020202020204" pitchFamily="34" charset="0"/>
              </a:rPr>
              <a:t>regulējums</a:t>
            </a:r>
            <a:br>
              <a:rPr lang="lv-LV" sz="2800" dirty="0">
                <a:latin typeface="Arial" panose="020B0604020202020204" pitchFamily="34" charset="0"/>
                <a:cs typeface="Arial" panose="020B0604020202020204" pitchFamily="34" charset="0"/>
              </a:rPr>
            </a:br>
            <a:endParaRPr lang="lv-LV"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F248A25-026A-CADB-F388-D58472C7B6E6}"/>
              </a:ext>
            </a:extLst>
          </p:cNvPr>
          <p:cNvPicPr>
            <a:picLocks noChangeAspect="1"/>
          </p:cNvPicPr>
          <p:nvPr/>
        </p:nvPicPr>
        <p:blipFill>
          <a:blip r:embed="rId2"/>
          <a:stretch>
            <a:fillRect/>
          </a:stretch>
        </p:blipFill>
        <p:spPr>
          <a:xfrm>
            <a:off x="5495925" y="1073261"/>
            <a:ext cx="6696075" cy="3504671"/>
          </a:xfrm>
          <a:prstGeom prst="rect">
            <a:avLst/>
          </a:prstGeom>
        </p:spPr>
      </p:pic>
      <p:sp>
        <p:nvSpPr>
          <p:cNvPr id="9" name="TextBox 8">
            <a:extLst>
              <a:ext uri="{FF2B5EF4-FFF2-40B4-BE49-F238E27FC236}">
                <a16:creationId xmlns:a16="http://schemas.microsoft.com/office/drawing/2014/main" id="{D2384CFB-1AF5-8293-D49D-80687E764C60}"/>
              </a:ext>
            </a:extLst>
          </p:cNvPr>
          <p:cNvSpPr txBox="1"/>
          <p:nvPr/>
        </p:nvSpPr>
        <p:spPr>
          <a:xfrm>
            <a:off x="5495925" y="4570396"/>
            <a:ext cx="6696075" cy="461665"/>
          </a:xfrm>
          <a:prstGeom prst="rect">
            <a:avLst/>
          </a:prstGeom>
          <a:noFill/>
        </p:spPr>
        <p:txBody>
          <a:bodyPr wrap="square">
            <a:spAutoFit/>
          </a:bodyPr>
          <a:lstStyle/>
          <a:p>
            <a:pPr algn="l"/>
            <a:r>
              <a:rPr lang="lv-LV" sz="1200" b="0" i="1" u="none" strike="noStrike" baseline="0" dirty="0">
                <a:latin typeface="ECSquareSansPro-Italic"/>
              </a:rPr>
              <a:t>Avots: </a:t>
            </a:r>
            <a:r>
              <a:rPr lang="en-US" sz="1200" b="0" i="1" u="none" strike="noStrike" baseline="0" dirty="0" err="1">
                <a:latin typeface="ECSquareSansPro-Italic"/>
              </a:rPr>
              <a:t>Galvenie</a:t>
            </a:r>
            <a:r>
              <a:rPr lang="en-US" sz="1200" b="0" i="1" u="none" strike="noStrike" baseline="0" dirty="0">
                <a:latin typeface="ECSquareSansPro-Italic"/>
              </a:rPr>
              <a:t> </a:t>
            </a:r>
            <a:r>
              <a:rPr lang="en-US" sz="1200" b="0" i="1" u="none" strike="noStrike" baseline="0" dirty="0" err="1">
                <a:latin typeface="ECSquareSansPro-Italic"/>
              </a:rPr>
              <a:t>dati</a:t>
            </a:r>
            <a:r>
              <a:rPr lang="en-US" sz="1200" b="0" i="1" u="none" strike="noStrike" baseline="0" dirty="0">
                <a:latin typeface="ECSquareSansPro-Italic"/>
              </a:rPr>
              <a:t> par pirmsskolas </a:t>
            </a:r>
            <a:r>
              <a:rPr lang="en-US" sz="1200" b="0" i="1" u="none" strike="noStrike" baseline="0" dirty="0" err="1">
                <a:latin typeface="ECSquareSansPro-Italic"/>
              </a:rPr>
              <a:t>izglītību</a:t>
            </a:r>
            <a:r>
              <a:rPr lang="en-US" sz="1200" b="0" i="1" u="none" strike="noStrike" baseline="0" dirty="0">
                <a:latin typeface="ECSquareSansPro-Italic"/>
              </a:rPr>
              <a:t> un </a:t>
            </a:r>
            <a:r>
              <a:rPr lang="en-US" sz="1200" b="0" i="1" u="none" strike="noStrike" baseline="0" dirty="0" err="1">
                <a:latin typeface="ECSquareSansPro-Italic"/>
              </a:rPr>
              <a:t>aprūpi</a:t>
            </a:r>
            <a:r>
              <a:rPr lang="en-US" sz="1200" b="0" i="1" u="none" strike="noStrike" baseline="0" dirty="0">
                <a:latin typeface="ECSquareSansPro-Italic"/>
              </a:rPr>
              <a:t> </a:t>
            </a:r>
            <a:r>
              <a:rPr lang="en-US" sz="1200" b="0" i="1" u="none" strike="noStrike" baseline="0" dirty="0" err="1">
                <a:latin typeface="ECSquareSansPro-Italic"/>
              </a:rPr>
              <a:t>Eiropā</a:t>
            </a:r>
            <a:r>
              <a:rPr lang="en-US" sz="1200" b="0" i="1" u="none" strike="noStrike" baseline="0" dirty="0">
                <a:latin typeface="ECSquareSansPro-Italic"/>
              </a:rPr>
              <a:t> – 2025. gads.</a:t>
            </a:r>
            <a:endParaRPr lang="lv-LV" sz="1200" b="0" i="1" u="none" strike="noStrike" baseline="0" dirty="0">
              <a:latin typeface="ECSquareSansPro-Italic"/>
            </a:endParaRPr>
          </a:p>
          <a:p>
            <a:pPr algn="l"/>
            <a:r>
              <a:rPr lang="lv-LV" sz="1200" b="0" i="1" u="none" strike="noStrike" baseline="0" dirty="0">
                <a:latin typeface="ECSquareSansPro-Italic"/>
              </a:rPr>
              <a:t>Pieejams: </a:t>
            </a:r>
            <a:r>
              <a:rPr lang="lv-LV" sz="1200" b="0" i="1" u="none" strike="noStrike" baseline="0" dirty="0">
                <a:solidFill>
                  <a:srgbClr val="0000FF"/>
                </a:solidFill>
                <a:latin typeface="ECSquareSansProLight"/>
              </a:rPr>
              <a:t>https://eurydice.eacea.ec.europa.eu</a:t>
            </a:r>
            <a:endParaRPr lang="lv-LV" sz="1200" i="1" dirty="0"/>
          </a:p>
        </p:txBody>
      </p:sp>
      <p:sp>
        <p:nvSpPr>
          <p:cNvPr id="10" name="TextBox 9">
            <a:extLst>
              <a:ext uri="{FF2B5EF4-FFF2-40B4-BE49-F238E27FC236}">
                <a16:creationId xmlns:a16="http://schemas.microsoft.com/office/drawing/2014/main" id="{B049F167-1151-97E5-4DF7-221BCF0D896B}"/>
              </a:ext>
            </a:extLst>
          </p:cNvPr>
          <p:cNvSpPr txBox="1"/>
          <p:nvPr/>
        </p:nvSpPr>
        <p:spPr>
          <a:xfrm>
            <a:off x="236823" y="1101292"/>
            <a:ext cx="5259101" cy="4093428"/>
          </a:xfrm>
          <a:prstGeom prst="rect">
            <a:avLst/>
          </a:prstGeom>
          <a:noFill/>
        </p:spPr>
        <p:txBody>
          <a:bodyPr wrap="square" rtlCol="0">
            <a:spAutoFit/>
          </a:bodyPr>
          <a:lstStyle/>
          <a:p>
            <a:pPr marL="342900" indent="-342900" algn="just">
              <a:buFont typeface="Wingdings" panose="05000000000000000000" pitchFamily="2" charset="2"/>
              <a:buChar char="q"/>
            </a:pPr>
            <a:r>
              <a:rPr lang="lv-LV" sz="2000" b="1" dirty="0">
                <a:latin typeface="Arial" panose="020B0604020202020204" pitchFamily="34" charset="0"/>
                <a:cs typeface="Arial" panose="020B0604020202020204" pitchFamily="34" charset="0"/>
              </a:rPr>
              <a:t>Vienots valsts regulējums 14 valstīs</a:t>
            </a:r>
            <a:r>
              <a:rPr lang="lv-LV" sz="2000" dirty="0">
                <a:latin typeface="Arial" panose="020B0604020202020204" pitchFamily="34" charset="0"/>
                <a:cs typeface="Arial" panose="020B0604020202020204" pitchFamily="34" charset="0"/>
              </a:rPr>
              <a:t>:</a:t>
            </a:r>
          </a:p>
          <a:p>
            <a:pPr algn="just"/>
            <a:r>
              <a:rPr lang="lv-LV" u="sng" dirty="0">
                <a:latin typeface="Arial" panose="020B0604020202020204" pitchFamily="34" charset="0"/>
                <a:cs typeface="Arial" panose="020B0604020202020204" pitchFamily="34" charset="0"/>
              </a:rPr>
              <a:t>Ziemeļvalstīs</a:t>
            </a:r>
            <a:r>
              <a:rPr lang="lv-LV" dirty="0">
                <a:latin typeface="Arial" panose="020B0604020202020204" pitchFamily="34" charset="0"/>
                <a:cs typeface="Arial" panose="020B0604020202020204" pitchFamily="34" charset="0"/>
              </a:rPr>
              <a:t>: Somijā, Zviedrijā, Islandē un Norvēģijā, Baltijas valstīs: Igaunijā, </a:t>
            </a:r>
            <a:r>
              <a:rPr lang="lv-LV" b="1" dirty="0">
                <a:latin typeface="Arial" panose="020B0604020202020204" pitchFamily="34" charset="0"/>
                <a:cs typeface="Arial" panose="020B0604020202020204" pitchFamily="34" charset="0"/>
              </a:rPr>
              <a:t>Latvijā </a:t>
            </a:r>
            <a:r>
              <a:rPr lang="lv-LV" dirty="0">
                <a:latin typeface="Arial" panose="020B0604020202020204" pitchFamily="34" charset="0"/>
                <a:cs typeface="Arial" panose="020B0604020202020204" pitchFamily="34" charset="0"/>
              </a:rPr>
              <a:t>un Lietuvā un dažās </a:t>
            </a:r>
            <a:r>
              <a:rPr lang="lv-LV" u="sng" dirty="0" err="1">
                <a:latin typeface="Arial" panose="020B0604020202020204" pitchFamily="34" charset="0"/>
                <a:cs typeface="Arial" panose="020B0604020202020204" pitchFamily="34" charset="0"/>
              </a:rPr>
              <a:t>Rietumbalkānu</a:t>
            </a:r>
            <a:r>
              <a:rPr lang="lv-LV" dirty="0">
                <a:latin typeface="Arial" panose="020B0604020202020204" pitchFamily="34" charset="0"/>
                <a:cs typeface="Arial" panose="020B0604020202020204" pitchFamily="34" charset="0"/>
              </a:rPr>
              <a:t> valstīs: Horvātijā, Slovēnijā, Bosnijā un Hercegovinā, Melnkalnē, </a:t>
            </a:r>
            <a:r>
              <a:rPr lang="lv-LV" dirty="0" err="1">
                <a:latin typeface="Arial" panose="020B0604020202020204" pitchFamily="34" charset="0"/>
                <a:cs typeface="Arial" panose="020B0604020202020204" pitchFamily="34" charset="0"/>
              </a:rPr>
              <a:t>Ziemeļmaķedonijā</a:t>
            </a:r>
            <a:r>
              <a:rPr lang="lv-LV" dirty="0">
                <a:latin typeface="Arial" panose="020B0604020202020204" pitchFamily="34" charset="0"/>
                <a:cs typeface="Arial" panose="020B0604020202020204" pitchFamily="34" charset="0"/>
              </a:rPr>
              <a:t> un Serbijā.</a:t>
            </a:r>
          </a:p>
          <a:p>
            <a:pPr algn="just"/>
            <a:endParaRPr lang="lv-LV"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lv-LV" sz="2000" b="1" dirty="0">
                <a:latin typeface="Arial" panose="020B0604020202020204" pitchFamily="34" charset="0"/>
                <a:cs typeface="Arial" panose="020B0604020202020204" pitchFamily="34" charset="0"/>
              </a:rPr>
              <a:t>Pirmsskolas izglītība un aprūpe tiek</a:t>
            </a:r>
          </a:p>
          <a:p>
            <a:pPr algn="just"/>
            <a:r>
              <a:rPr lang="lv-LV" sz="2000" b="1" dirty="0">
                <a:latin typeface="Arial" panose="020B0604020202020204" pitchFamily="34" charset="0"/>
                <a:cs typeface="Arial" panose="020B0604020202020204" pitchFamily="34" charset="0"/>
              </a:rPr>
              <a:t> nodrošināta divās atsevišķās, no vecuma atkarīgās iestādēs 18 valstīs</a:t>
            </a:r>
            <a:r>
              <a:rPr lang="lv-LV" dirty="0">
                <a:latin typeface="Arial" panose="020B0604020202020204" pitchFamily="34" charset="0"/>
                <a:cs typeface="Arial" panose="020B0604020202020204" pitchFamily="34" charset="0"/>
              </a:rPr>
              <a:t>: Beļģijā, Čehijā, Grieķijā, Francijā, Itālijā, Kiprā, Luksemburgā, Ungārijā, Maltā, Nīderlandē, Polijā, Portugālē, Rumānijā, Slovākijā, Albānijā, Šveicē, Lihtenšteinā un Turcijā.</a:t>
            </a:r>
          </a:p>
        </p:txBody>
      </p:sp>
      <p:sp>
        <p:nvSpPr>
          <p:cNvPr id="12" name="TextBox 11">
            <a:extLst>
              <a:ext uri="{FF2B5EF4-FFF2-40B4-BE49-F238E27FC236}">
                <a16:creationId xmlns:a16="http://schemas.microsoft.com/office/drawing/2014/main" id="{F85CC278-EA9E-FC09-D0DD-DA9D8C1E392C}"/>
              </a:ext>
            </a:extLst>
          </p:cNvPr>
          <p:cNvSpPr txBox="1"/>
          <p:nvPr/>
        </p:nvSpPr>
        <p:spPr>
          <a:xfrm>
            <a:off x="787962" y="5635957"/>
            <a:ext cx="11070663" cy="677108"/>
          </a:xfrm>
          <a:prstGeom prst="rect">
            <a:avLst/>
          </a:prstGeom>
          <a:noFill/>
        </p:spPr>
        <p:txBody>
          <a:bodyPr wrap="square">
            <a:spAutoFit/>
          </a:bodyPr>
          <a:lstStyle/>
          <a:p>
            <a:endParaRPr lang="lv-LV" sz="2000" dirty="0">
              <a:latin typeface="Arial" panose="020B0604020202020204" pitchFamily="34" charset="0"/>
              <a:cs typeface="Arial" panose="020B0604020202020204" pitchFamily="34" charset="0"/>
            </a:endParaRPr>
          </a:p>
          <a:p>
            <a:endParaRPr lang="lv-LV" dirty="0"/>
          </a:p>
        </p:txBody>
      </p:sp>
      <p:sp>
        <p:nvSpPr>
          <p:cNvPr id="14" name="TextBox 13">
            <a:extLst>
              <a:ext uri="{FF2B5EF4-FFF2-40B4-BE49-F238E27FC236}">
                <a16:creationId xmlns:a16="http://schemas.microsoft.com/office/drawing/2014/main" id="{6C2EA4BE-1D52-E174-29F4-682C4FE80842}"/>
              </a:ext>
            </a:extLst>
          </p:cNvPr>
          <p:cNvSpPr txBox="1"/>
          <p:nvPr/>
        </p:nvSpPr>
        <p:spPr>
          <a:xfrm>
            <a:off x="124943" y="5266795"/>
            <a:ext cx="11942113" cy="1323439"/>
          </a:xfrm>
          <a:prstGeom prst="rect">
            <a:avLst/>
          </a:prstGeom>
          <a:noFill/>
        </p:spPr>
        <p:txBody>
          <a:bodyPr wrap="square">
            <a:spAutoFit/>
          </a:bodyPr>
          <a:lstStyle/>
          <a:p>
            <a:pPr marL="342900" indent="-342900">
              <a:buFont typeface="Wingdings" panose="05000000000000000000" pitchFamily="2" charset="2"/>
              <a:buChar char="q"/>
            </a:pPr>
            <a:r>
              <a:rPr lang="lv-LV" sz="2000" b="1" dirty="0">
                <a:latin typeface="Arial" panose="020B0604020202020204" pitchFamily="34" charset="0"/>
                <a:cs typeface="Arial" panose="020B0604020202020204" pitchFamily="34" charset="0"/>
              </a:rPr>
              <a:t>Vienotas un atsevišķas iestādes pastāv līdzās sešās valstīs: </a:t>
            </a:r>
            <a:r>
              <a:rPr lang="lv-LV" sz="2000" dirty="0">
                <a:latin typeface="Arial" panose="020B0604020202020204" pitchFamily="34" charset="0"/>
                <a:cs typeface="Arial" panose="020B0604020202020204" pitchFamily="34" charset="0"/>
              </a:rPr>
              <a:t>Bulgārijā, Dānijā, Vācijā, Īrijā, Spānijā un Austrijā.</a:t>
            </a:r>
          </a:p>
          <a:p>
            <a:r>
              <a:rPr lang="lv-LV" sz="2000" dirty="0">
                <a:latin typeface="Arial" panose="020B0604020202020204" pitchFamily="34" charset="0"/>
                <a:cs typeface="Arial" panose="020B0604020202020204" pitchFamily="34" charset="0"/>
              </a:rPr>
              <a:t>Sadalījums atspoguļo atšķirību starp bērnu aprūpes pakalpojumiem un pirmsskolas izglītības nodrošināšanu.</a:t>
            </a:r>
          </a:p>
        </p:txBody>
      </p:sp>
    </p:spTree>
    <p:extLst>
      <p:ext uri="{BB962C8B-B14F-4D97-AF65-F5344CB8AC3E}">
        <p14:creationId xmlns:p14="http://schemas.microsoft.com/office/powerpoint/2010/main" val="312502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FDBB-28F0-C7D1-35ED-A641EC57F7C8}"/>
              </a:ext>
            </a:extLst>
          </p:cNvPr>
          <p:cNvSpPr>
            <a:spLocks noGrp="1"/>
          </p:cNvSpPr>
          <p:nvPr>
            <p:ph type="title"/>
          </p:nvPr>
        </p:nvSpPr>
        <p:spPr>
          <a:xfrm>
            <a:off x="152400" y="209551"/>
            <a:ext cx="11963400" cy="860794"/>
          </a:xfrm>
        </p:spPr>
        <p:txBody>
          <a:bodyPr/>
          <a:lstStyle/>
          <a:p>
            <a:pPr algn="ctr"/>
            <a:r>
              <a:rPr lang="lv-LV" sz="2800" b="1" dirty="0">
                <a:latin typeface="Arial" panose="020B0604020202020204" pitchFamily="34" charset="0"/>
                <a:cs typeface="Arial" panose="020B0604020202020204" pitchFamily="34" charset="0"/>
              </a:rPr>
              <a:t>PIRMSSKOLAS IZGLĪTĪBAS IESTĀŽU un uzraudzības pakalpojumu Tiesiskais regulējums</a:t>
            </a:r>
            <a:br>
              <a:rPr lang="lv-LV" dirty="0"/>
            </a:br>
            <a:endParaRPr lang="lv-LV" dirty="0"/>
          </a:p>
        </p:txBody>
      </p:sp>
      <p:sp>
        <p:nvSpPr>
          <p:cNvPr id="6" name="Content Placeholder 5">
            <a:extLst>
              <a:ext uri="{FF2B5EF4-FFF2-40B4-BE49-F238E27FC236}">
                <a16:creationId xmlns:a16="http://schemas.microsoft.com/office/drawing/2014/main" id="{0BCF2ABF-9337-1A6F-F059-855684A9A94C}"/>
              </a:ext>
            </a:extLst>
          </p:cNvPr>
          <p:cNvSpPr>
            <a:spLocks noGrp="1"/>
          </p:cNvSpPr>
          <p:nvPr>
            <p:ph idx="1"/>
          </p:nvPr>
        </p:nvSpPr>
        <p:spPr>
          <a:xfrm>
            <a:off x="152400" y="1070345"/>
            <a:ext cx="11772900" cy="5711455"/>
          </a:xfrm>
        </p:spPr>
        <p:txBody>
          <a:bodyPr/>
          <a:lstStyle/>
          <a:p>
            <a:pPr marL="0" indent="0">
              <a:buNone/>
            </a:pPr>
            <a:r>
              <a:rPr lang="lv-LV" b="1" dirty="0">
                <a:latin typeface="Arial" panose="020B0604020202020204" pitchFamily="34" charset="0"/>
                <a:cs typeface="Arial" panose="020B0604020202020204" pitchFamily="34" charset="0"/>
              </a:rPr>
              <a:t>Latvijā:</a:t>
            </a:r>
          </a:p>
          <a:p>
            <a:pPr marL="72000">
              <a:spcBef>
                <a:spcPts val="0"/>
              </a:spcBef>
            </a:pPr>
            <a:r>
              <a:rPr lang="lv-LV" cap="none" dirty="0">
                <a:latin typeface="Arial" panose="020B0604020202020204" pitchFamily="34" charset="0"/>
                <a:cs typeface="Arial" panose="020B0604020202020204" pitchFamily="34" charset="0"/>
              </a:rPr>
              <a:t>Pašvaldību likuma 4.pants Pašvaldību autonomās funkcijas. Pašvaldību saistošie noteikumi.</a:t>
            </a:r>
          </a:p>
          <a:p>
            <a:pPr marL="72000">
              <a:spcBef>
                <a:spcPts val="0"/>
              </a:spcBef>
            </a:pPr>
            <a:r>
              <a:rPr lang="lv-LV" cap="none" dirty="0">
                <a:latin typeface="Arial" panose="020B0604020202020204" pitchFamily="34" charset="0"/>
                <a:cs typeface="Arial" panose="020B0604020202020204" pitchFamily="34" charset="0"/>
              </a:rPr>
              <a:t>Izglītības likuma 17.pants. Pašvaldību kompetence izglītībā.</a:t>
            </a:r>
          </a:p>
          <a:p>
            <a:pPr marL="0" indent="0">
              <a:buNone/>
            </a:pPr>
            <a:r>
              <a:rPr lang="lv-LV" b="1" dirty="0">
                <a:latin typeface="Arial" panose="020B0604020202020204" pitchFamily="34" charset="0"/>
                <a:cs typeface="Arial" panose="020B0604020202020204" pitchFamily="34" charset="0"/>
              </a:rPr>
              <a:t>MK noteikumi: </a:t>
            </a:r>
          </a:p>
          <a:p>
            <a:pPr algn="just"/>
            <a:r>
              <a:rPr lang="lv-LV" cap="none" dirty="0">
                <a:latin typeface="Arial" panose="020B0604020202020204" pitchFamily="34" charset="0"/>
                <a:cs typeface="Arial" panose="020B0604020202020204" pitchFamily="34" charset="0"/>
              </a:rPr>
              <a:t>Noteikumi nr. 716. 2018. 21. 11. «Noteikumi par valsts pirmsskolas izglītības vadlīnijām un pirmsskolas izglītības programmu paraugiem»</a:t>
            </a:r>
          </a:p>
          <a:p>
            <a:pPr algn="just"/>
            <a:r>
              <a:rPr lang="lv-LV" cap="none" dirty="0">
                <a:latin typeface="Arial" panose="020B0604020202020204" pitchFamily="34" charset="0"/>
                <a:cs typeface="Arial" panose="020B0604020202020204" pitchFamily="34" charset="0"/>
              </a:rPr>
              <a:t>Noteikumi nr. 709. 2015. 8. 12. Nr. 709 „Noteikumi par izmaksu noteikšanas metodiku un kārtību, kādā pašvaldība atbilstoši tās noteiktajām vidējām izmaksām sedz pirmsskolas izglītības programmas izmaksas privātai izglītības iestādei”</a:t>
            </a:r>
          </a:p>
          <a:p>
            <a:pPr algn="just"/>
            <a:r>
              <a:rPr lang="lv-LV" cap="none" dirty="0">
                <a:latin typeface="Arial" panose="020B0604020202020204" pitchFamily="34" charset="0"/>
                <a:cs typeface="Arial" panose="020B0604020202020204" pitchFamily="34" charset="0"/>
              </a:rPr>
              <a:t>Noteikumi nr. 404. 2013. 16. 07. "Prasības bērnu uzraudzības pakalpojuma sniedzējiem un bērnu uzraudzības pakalpojuma sniedzēju reģistrēšanas kārtība"</a:t>
            </a:r>
          </a:p>
          <a:p>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66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7637D-7BCB-B126-5498-53BCAF4B035C}"/>
              </a:ext>
            </a:extLst>
          </p:cNvPr>
          <p:cNvSpPr>
            <a:spLocks noGrp="1"/>
          </p:cNvSpPr>
          <p:nvPr>
            <p:ph type="title"/>
          </p:nvPr>
        </p:nvSpPr>
        <p:spPr>
          <a:xfrm>
            <a:off x="177800" y="203200"/>
            <a:ext cx="12103099" cy="1151965"/>
          </a:xfrm>
        </p:spPr>
        <p:txBody>
          <a:bodyPr/>
          <a:lstStyle/>
          <a:p>
            <a:r>
              <a:rPr lang="lv-LV" sz="2800" b="1" dirty="0">
                <a:latin typeface="Arial" panose="020B0604020202020204" pitchFamily="34" charset="0"/>
                <a:cs typeface="Arial" panose="020B0604020202020204" pitchFamily="34" charset="0"/>
              </a:rPr>
              <a:t>BĒRNA Vecums no kura ir PIEEJAMA vieta PII un PIEEJAMI  UZRAUDZĪBAS PAKALPOJUMI 2024./2025. es un </a:t>
            </a:r>
            <a:r>
              <a:rPr lang="lv-LV" sz="2800" b="1" dirty="0" err="1">
                <a:latin typeface="Arial" panose="020B0604020202020204" pitchFamily="34" charset="0"/>
                <a:cs typeface="Arial" panose="020B0604020202020204" pitchFamily="34" charset="0"/>
              </a:rPr>
              <a:t>norvēģija</a:t>
            </a:r>
            <a:endParaRPr lang="lv-LV" sz="2800" dirty="0"/>
          </a:p>
        </p:txBody>
      </p:sp>
      <p:graphicFrame>
        <p:nvGraphicFramePr>
          <p:cNvPr id="4" name="Content Placeholder 3">
            <a:extLst>
              <a:ext uri="{FF2B5EF4-FFF2-40B4-BE49-F238E27FC236}">
                <a16:creationId xmlns:a16="http://schemas.microsoft.com/office/drawing/2014/main" id="{2DBD8E07-FEEC-3BD9-D172-659393A5FC72}"/>
              </a:ext>
            </a:extLst>
          </p:cNvPr>
          <p:cNvGraphicFramePr>
            <a:graphicFrameLocks noGrp="1"/>
          </p:cNvGraphicFramePr>
          <p:nvPr>
            <p:ph sz="quarter" idx="13"/>
            <p:extLst>
              <p:ext uri="{D42A27DB-BD31-4B8C-83A1-F6EECF244321}">
                <p14:modId xmlns:p14="http://schemas.microsoft.com/office/powerpoint/2010/main" val="3564997395"/>
              </p:ext>
            </p:extLst>
          </p:nvPr>
        </p:nvGraphicFramePr>
        <p:xfrm>
          <a:off x="76200" y="1135380"/>
          <a:ext cx="6572247" cy="4683760"/>
        </p:xfrm>
        <a:graphic>
          <a:graphicData uri="http://schemas.openxmlformats.org/drawingml/2006/table">
            <a:tbl>
              <a:tblPr firstRow="1" bandRow="1">
                <a:tableStyleId>{BC89EF96-8CEA-46FF-86C4-4CE0E7609802}</a:tableStyleId>
              </a:tblPr>
              <a:tblGrid>
                <a:gridCol w="1212850">
                  <a:extLst>
                    <a:ext uri="{9D8B030D-6E8A-4147-A177-3AD203B41FA5}">
                      <a16:colId xmlns:a16="http://schemas.microsoft.com/office/drawing/2014/main" val="2829459772"/>
                    </a:ext>
                  </a:extLst>
                </a:gridCol>
                <a:gridCol w="939800">
                  <a:extLst>
                    <a:ext uri="{9D8B030D-6E8A-4147-A177-3AD203B41FA5}">
                      <a16:colId xmlns:a16="http://schemas.microsoft.com/office/drawing/2014/main" val="47225106"/>
                    </a:ext>
                  </a:extLst>
                </a:gridCol>
                <a:gridCol w="1352550">
                  <a:extLst>
                    <a:ext uri="{9D8B030D-6E8A-4147-A177-3AD203B41FA5}">
                      <a16:colId xmlns:a16="http://schemas.microsoft.com/office/drawing/2014/main" val="2472892841"/>
                    </a:ext>
                  </a:extLst>
                </a:gridCol>
                <a:gridCol w="984250">
                  <a:extLst>
                    <a:ext uri="{9D8B030D-6E8A-4147-A177-3AD203B41FA5}">
                      <a16:colId xmlns:a16="http://schemas.microsoft.com/office/drawing/2014/main" val="738870021"/>
                    </a:ext>
                  </a:extLst>
                </a:gridCol>
                <a:gridCol w="1056929">
                  <a:extLst>
                    <a:ext uri="{9D8B030D-6E8A-4147-A177-3AD203B41FA5}">
                      <a16:colId xmlns:a16="http://schemas.microsoft.com/office/drawing/2014/main" val="3859989346"/>
                    </a:ext>
                  </a:extLst>
                </a:gridCol>
                <a:gridCol w="1025868">
                  <a:extLst>
                    <a:ext uri="{9D8B030D-6E8A-4147-A177-3AD203B41FA5}">
                      <a16:colId xmlns:a16="http://schemas.microsoft.com/office/drawing/2014/main" val="1409047781"/>
                    </a:ext>
                  </a:extLst>
                </a:gridCol>
              </a:tblGrid>
              <a:tr h="370840">
                <a:tc gridSpan="6">
                  <a:txBody>
                    <a:bodyPr/>
                    <a:lstStyle/>
                    <a:p>
                      <a:pPr algn="ctr"/>
                      <a:r>
                        <a:rPr lang="lv-LV" dirty="0">
                          <a:solidFill>
                            <a:srgbClr val="8E0000"/>
                          </a:solidFill>
                          <a:latin typeface="Arial" panose="020B0604020202020204" pitchFamily="34" charset="0"/>
                          <a:cs typeface="Arial" panose="020B0604020202020204" pitchFamily="34" charset="0"/>
                        </a:rPr>
                        <a:t>Bērna vecums un PII vai uzraudzības pakalpojumu pieejamība un apmeklējums</a:t>
                      </a:r>
                    </a:p>
                  </a:txBody>
                  <a:tcPr/>
                </a:tc>
                <a:tc hMerge="1">
                  <a:txBody>
                    <a:bodyPr/>
                    <a:lstStyle/>
                    <a:p>
                      <a:endParaRPr lang="lv-LV" dirty="0">
                        <a:latin typeface="Arial" panose="020B0604020202020204" pitchFamily="34" charset="0"/>
                        <a:cs typeface="Arial" panose="020B0604020202020204" pitchFamily="34" charset="0"/>
                      </a:endParaRPr>
                    </a:p>
                  </a:txBody>
                  <a:tcPr/>
                </a:tc>
                <a:tc hMerge="1">
                  <a:txBody>
                    <a:bodyPr/>
                    <a:lstStyle/>
                    <a:p>
                      <a:endParaRPr lang="lv-LV" dirty="0">
                        <a:latin typeface="Arial" panose="020B0604020202020204" pitchFamily="34" charset="0"/>
                        <a:cs typeface="Arial" panose="020B0604020202020204" pitchFamily="34" charset="0"/>
                      </a:endParaRPr>
                    </a:p>
                  </a:txBody>
                  <a:tcPr/>
                </a:tc>
                <a:tc hMerge="1">
                  <a:txBody>
                    <a:bodyPr/>
                    <a:lstStyle/>
                    <a:p>
                      <a:endParaRPr lang="lv-LV" dirty="0">
                        <a:latin typeface="Arial" panose="020B0604020202020204" pitchFamily="34" charset="0"/>
                        <a:cs typeface="Arial" panose="020B0604020202020204" pitchFamily="34" charset="0"/>
                      </a:endParaRPr>
                    </a:p>
                  </a:txBody>
                  <a:tcPr/>
                </a:tc>
                <a:tc hMerge="1">
                  <a:txBody>
                    <a:bodyPr/>
                    <a:lstStyle/>
                    <a:p>
                      <a:endParaRPr lang="lv-LV" dirty="0">
                        <a:latin typeface="Arial" panose="020B0604020202020204" pitchFamily="34" charset="0"/>
                        <a:cs typeface="Arial" panose="020B0604020202020204" pitchFamily="34" charset="0"/>
                      </a:endParaRPr>
                    </a:p>
                  </a:txBody>
                  <a:tcPr/>
                </a:tc>
                <a:tc hMerge="1">
                  <a:txBody>
                    <a:bodyPr/>
                    <a:lstStyle/>
                    <a:p>
                      <a:endParaRPr lang="lv-LV"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64124016"/>
                  </a:ext>
                </a:extLst>
              </a:tr>
              <a:tr h="370840">
                <a:tc>
                  <a:txBody>
                    <a:bodyPr/>
                    <a:lstStyle/>
                    <a:p>
                      <a:r>
                        <a:rPr lang="lv-LV" dirty="0">
                          <a:latin typeface="Arial" panose="020B0604020202020204" pitchFamily="34" charset="0"/>
                          <a:cs typeface="Arial" panose="020B0604020202020204" pitchFamily="34" charset="0"/>
                        </a:rPr>
                        <a:t>Valsts</a:t>
                      </a:r>
                    </a:p>
                  </a:txBody>
                  <a:tcPr/>
                </a:tc>
                <a:tc>
                  <a:txBody>
                    <a:bodyPr/>
                    <a:lstStyle/>
                    <a:p>
                      <a:r>
                        <a:rPr lang="lv-LV" dirty="0">
                          <a:latin typeface="Arial" panose="020B0604020202020204" pitchFamily="34" charset="0"/>
                          <a:cs typeface="Arial" panose="020B0604020202020204" pitchFamily="34" charset="0"/>
                        </a:rPr>
                        <a:t>Līdz 1g.%</a:t>
                      </a:r>
                    </a:p>
                  </a:txBody>
                  <a:tcPr/>
                </a:tc>
                <a:tc>
                  <a:txBody>
                    <a:bodyPr/>
                    <a:lstStyle/>
                    <a:p>
                      <a:r>
                        <a:rPr lang="lv-LV" dirty="0">
                          <a:latin typeface="Arial" panose="020B0604020202020204" pitchFamily="34" charset="0"/>
                          <a:cs typeface="Arial" panose="020B0604020202020204" pitchFamily="34" charset="0"/>
                        </a:rPr>
                        <a:t>1g.un vairāk %</a:t>
                      </a:r>
                    </a:p>
                  </a:txBody>
                  <a:tcPr/>
                </a:tc>
                <a:tc>
                  <a:txBody>
                    <a:bodyPr/>
                    <a:lstStyle/>
                    <a:p>
                      <a:r>
                        <a:rPr lang="lv-LV" dirty="0">
                          <a:latin typeface="Arial" panose="020B0604020202020204" pitchFamily="34" charset="0"/>
                          <a:cs typeface="Arial" panose="020B0604020202020204" pitchFamily="34" charset="0"/>
                        </a:rPr>
                        <a:t>2 gadi</a:t>
                      </a:r>
                    </a:p>
                    <a:p>
                      <a:r>
                        <a:rPr lang="lv-LV" dirty="0">
                          <a:latin typeface="Arial" panose="020B0604020202020204" pitchFamily="34" charset="0"/>
                          <a:cs typeface="Arial" panose="020B0604020202020204" pitchFamily="34" charset="0"/>
                        </a:rPr>
                        <a:t>%</a:t>
                      </a:r>
                    </a:p>
                  </a:txBody>
                  <a:tcPr/>
                </a:tc>
                <a:tc>
                  <a:txBody>
                    <a:bodyPr/>
                    <a:lstStyle/>
                    <a:p>
                      <a:r>
                        <a:rPr lang="lv-LV" dirty="0">
                          <a:latin typeface="Arial" panose="020B0604020202020204" pitchFamily="34" charset="0"/>
                          <a:cs typeface="Arial" panose="020B0604020202020204" pitchFamily="34" charset="0"/>
                        </a:rPr>
                        <a:t>3 gadi</a:t>
                      </a:r>
                    </a:p>
                    <a:p>
                      <a:r>
                        <a:rPr lang="lv-LV" dirty="0">
                          <a:latin typeface="Arial" panose="020B0604020202020204" pitchFamily="34" charset="0"/>
                          <a:cs typeface="Arial" panose="020B0604020202020204" pitchFamily="34" charset="0"/>
                        </a:rPr>
                        <a:t>%</a:t>
                      </a:r>
                    </a:p>
                  </a:txBody>
                  <a:tcPr/>
                </a:tc>
                <a:tc>
                  <a:txBody>
                    <a:bodyPr/>
                    <a:lstStyle/>
                    <a:p>
                      <a:r>
                        <a:rPr lang="lv-LV" b="0" dirty="0">
                          <a:latin typeface="Arial" panose="020B0604020202020204" pitchFamily="34" charset="0"/>
                          <a:cs typeface="Arial" panose="020B0604020202020204" pitchFamily="34" charset="0"/>
                        </a:rPr>
                        <a:t>5 gadi</a:t>
                      </a:r>
                    </a:p>
                    <a:p>
                      <a:r>
                        <a:rPr lang="lv-LV" b="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75863686"/>
                  </a:ext>
                </a:extLst>
              </a:tr>
              <a:tr h="370840">
                <a:tc>
                  <a:txBody>
                    <a:bodyPr/>
                    <a:lstStyle/>
                    <a:p>
                      <a:r>
                        <a:rPr lang="lv-LV" b="1" dirty="0">
                          <a:solidFill>
                            <a:srgbClr val="8E0000"/>
                          </a:solidFill>
                          <a:latin typeface="Arial" panose="020B0604020202020204" pitchFamily="34" charset="0"/>
                          <a:cs typeface="Arial" panose="020B0604020202020204" pitchFamily="34" charset="0"/>
                        </a:rPr>
                        <a:t>Latvija</a:t>
                      </a:r>
                    </a:p>
                  </a:txBody>
                  <a:tcPr/>
                </a:tc>
                <a:tc>
                  <a:txBody>
                    <a:bodyPr/>
                    <a:lstStyle/>
                    <a:p>
                      <a:r>
                        <a:rPr lang="lv-LV" b="1" dirty="0">
                          <a:solidFill>
                            <a:srgbClr val="8E0000"/>
                          </a:solidFill>
                          <a:latin typeface="Arial" panose="020B0604020202020204" pitchFamily="34" charset="0"/>
                          <a:cs typeface="Arial" panose="020B0604020202020204" pitchFamily="34" charset="0"/>
                        </a:rPr>
                        <a:t>-</a:t>
                      </a:r>
                    </a:p>
                  </a:txBody>
                  <a:tcPr/>
                </a:tc>
                <a:tc>
                  <a:txBody>
                    <a:bodyPr/>
                    <a:lstStyle/>
                    <a:p>
                      <a:r>
                        <a:rPr lang="lv-LV" b="1" dirty="0">
                          <a:solidFill>
                            <a:srgbClr val="8E0000"/>
                          </a:solidFill>
                          <a:latin typeface="Arial" panose="020B0604020202020204" pitchFamily="34" charset="0"/>
                          <a:cs typeface="Arial" panose="020B0604020202020204" pitchFamily="34" charset="0"/>
                        </a:rPr>
                        <a:t>1.5 g.- 9.7</a:t>
                      </a:r>
                    </a:p>
                  </a:txBody>
                  <a:tcPr/>
                </a:tc>
                <a:tc>
                  <a:txBody>
                    <a:bodyPr/>
                    <a:lstStyle/>
                    <a:p>
                      <a:r>
                        <a:rPr lang="lv-LV" b="1" dirty="0">
                          <a:solidFill>
                            <a:srgbClr val="8E0000"/>
                          </a:solidFill>
                          <a:latin typeface="Arial" panose="020B0604020202020204" pitchFamily="34" charset="0"/>
                          <a:cs typeface="Arial" panose="020B0604020202020204" pitchFamily="34" charset="0"/>
                        </a:rPr>
                        <a:t>77.1</a:t>
                      </a:r>
                    </a:p>
                  </a:txBody>
                  <a:tcPr/>
                </a:tc>
                <a:tc>
                  <a:txBody>
                    <a:bodyPr/>
                    <a:lstStyle/>
                    <a:p>
                      <a:r>
                        <a:rPr lang="lv-LV" b="1" dirty="0">
                          <a:solidFill>
                            <a:srgbClr val="8E0000"/>
                          </a:solidFill>
                          <a:latin typeface="Arial" panose="020B0604020202020204" pitchFamily="34" charset="0"/>
                          <a:cs typeface="Arial" panose="020B0604020202020204" pitchFamily="34" charset="0"/>
                        </a:rPr>
                        <a:t>91.2</a:t>
                      </a:r>
                    </a:p>
                  </a:txBody>
                  <a:tcPr/>
                </a:tc>
                <a:tc>
                  <a:txBody>
                    <a:bodyPr/>
                    <a:lstStyle/>
                    <a:p>
                      <a:r>
                        <a:rPr lang="lv-LV" b="1" dirty="0">
                          <a:solidFill>
                            <a:srgbClr val="8E0000"/>
                          </a:solidFill>
                          <a:latin typeface="Arial" panose="020B0604020202020204" pitchFamily="34" charset="0"/>
                          <a:cs typeface="Arial" panose="020B0604020202020204" pitchFamily="34" charset="0"/>
                        </a:rPr>
                        <a:t>97.4</a:t>
                      </a:r>
                    </a:p>
                  </a:txBody>
                  <a:tcPr/>
                </a:tc>
                <a:extLst>
                  <a:ext uri="{0D108BD9-81ED-4DB2-BD59-A6C34878D82A}">
                    <a16:rowId xmlns:a16="http://schemas.microsoft.com/office/drawing/2014/main" val="2486297409"/>
                  </a:ext>
                </a:extLst>
              </a:tr>
              <a:tr h="370840">
                <a:tc>
                  <a:txBody>
                    <a:bodyPr/>
                    <a:lstStyle/>
                    <a:p>
                      <a:r>
                        <a:rPr lang="lv-LV" dirty="0">
                          <a:latin typeface="Arial" panose="020B0604020202020204" pitchFamily="34" charset="0"/>
                          <a:cs typeface="Arial" panose="020B0604020202020204" pitchFamily="34" charset="0"/>
                        </a:rPr>
                        <a:t>Igaunija</a:t>
                      </a:r>
                    </a:p>
                  </a:txBody>
                  <a:tcPr/>
                </a:tc>
                <a:tc>
                  <a:txBody>
                    <a:bodyPr/>
                    <a:lstStyle/>
                    <a:p>
                      <a:r>
                        <a:rPr lang="lv-LV" dirty="0">
                          <a:latin typeface="Arial" panose="020B0604020202020204" pitchFamily="34" charset="0"/>
                          <a:cs typeface="Arial" panose="020B0604020202020204" pitchFamily="34" charset="0"/>
                        </a:rPr>
                        <a:t>-</a:t>
                      </a:r>
                    </a:p>
                  </a:txBody>
                  <a:tcPr/>
                </a:tc>
                <a:tc>
                  <a:txBody>
                    <a:bodyPr/>
                    <a:lstStyle/>
                    <a:p>
                      <a:r>
                        <a:rPr lang="lv-LV" dirty="0">
                          <a:latin typeface="Arial" panose="020B0604020202020204" pitchFamily="34" charset="0"/>
                          <a:cs typeface="Arial" panose="020B0604020202020204" pitchFamily="34" charset="0"/>
                        </a:rPr>
                        <a:t>1.5 g. -7.1</a:t>
                      </a:r>
                    </a:p>
                  </a:txBody>
                  <a:tcPr/>
                </a:tc>
                <a:tc>
                  <a:txBody>
                    <a:bodyPr/>
                    <a:lstStyle/>
                    <a:p>
                      <a:r>
                        <a:rPr lang="lv-LV" dirty="0">
                          <a:latin typeface="Arial" panose="020B0604020202020204" pitchFamily="34" charset="0"/>
                          <a:cs typeface="Arial" panose="020B0604020202020204" pitchFamily="34" charset="0"/>
                        </a:rPr>
                        <a:t>64.0</a:t>
                      </a:r>
                    </a:p>
                  </a:txBody>
                  <a:tcPr/>
                </a:tc>
                <a:tc>
                  <a:txBody>
                    <a:bodyPr/>
                    <a:lstStyle/>
                    <a:p>
                      <a:r>
                        <a:rPr lang="lv-LV" dirty="0">
                          <a:latin typeface="Arial" panose="020B0604020202020204" pitchFamily="34" charset="0"/>
                          <a:cs typeface="Arial" panose="020B0604020202020204" pitchFamily="34" charset="0"/>
                        </a:rPr>
                        <a:t>88.0</a:t>
                      </a:r>
                    </a:p>
                  </a:txBody>
                  <a:tcPr/>
                </a:tc>
                <a:tc>
                  <a:txBody>
                    <a:bodyPr/>
                    <a:lstStyle/>
                    <a:p>
                      <a:r>
                        <a:rPr lang="lv-LV" dirty="0">
                          <a:latin typeface="Arial" panose="020B0604020202020204" pitchFamily="34" charset="0"/>
                          <a:cs typeface="Arial" panose="020B0604020202020204" pitchFamily="34" charset="0"/>
                        </a:rPr>
                        <a:t>93.6</a:t>
                      </a:r>
                    </a:p>
                  </a:txBody>
                  <a:tcPr/>
                </a:tc>
                <a:extLst>
                  <a:ext uri="{0D108BD9-81ED-4DB2-BD59-A6C34878D82A}">
                    <a16:rowId xmlns:a16="http://schemas.microsoft.com/office/drawing/2014/main" val="3290094309"/>
                  </a:ext>
                </a:extLst>
              </a:tr>
              <a:tr h="370840">
                <a:tc>
                  <a:txBody>
                    <a:bodyPr/>
                    <a:lstStyle/>
                    <a:p>
                      <a:r>
                        <a:rPr lang="lv-LV" dirty="0">
                          <a:latin typeface="Arial" panose="020B0604020202020204" pitchFamily="34" charset="0"/>
                          <a:cs typeface="Arial" panose="020B0604020202020204" pitchFamily="34" charset="0"/>
                        </a:rPr>
                        <a:t>Somija</a:t>
                      </a:r>
                    </a:p>
                  </a:txBody>
                  <a:tcPr/>
                </a:tc>
                <a:tc>
                  <a:txBody>
                    <a:bodyPr/>
                    <a:lstStyle/>
                    <a:p>
                      <a:r>
                        <a:rPr lang="lv-LV" i="1" dirty="0">
                          <a:latin typeface="Arial" panose="020B0604020202020204" pitchFamily="34" charset="0"/>
                          <a:cs typeface="Arial" panose="020B0604020202020204" pitchFamily="34" charset="0"/>
                        </a:rPr>
                        <a:t>9 </a:t>
                      </a:r>
                      <a:r>
                        <a:rPr lang="lv-LV" i="1" dirty="0" err="1">
                          <a:latin typeface="Arial" panose="020B0604020202020204" pitchFamily="34" charset="0"/>
                          <a:cs typeface="Arial" panose="020B0604020202020204" pitchFamily="34" charset="0"/>
                        </a:rPr>
                        <a:t>mēn</a:t>
                      </a:r>
                      <a:r>
                        <a:rPr lang="lv-LV" dirty="0">
                          <a:latin typeface="Arial" panose="020B0604020202020204" pitchFamily="34" charset="0"/>
                          <a:cs typeface="Arial" panose="020B0604020202020204" pitchFamily="34" charset="0"/>
                        </a:rPr>
                        <a:t>. 1</a:t>
                      </a:r>
                    </a:p>
                  </a:txBody>
                  <a:tcPr/>
                </a:tc>
                <a:tc>
                  <a:txBody>
                    <a:bodyPr/>
                    <a:lstStyle/>
                    <a:p>
                      <a:r>
                        <a:rPr lang="lv-LV" dirty="0">
                          <a:latin typeface="Arial" panose="020B0604020202020204" pitchFamily="34" charset="0"/>
                          <a:cs typeface="Arial" panose="020B0604020202020204" pitchFamily="34" charset="0"/>
                        </a:rPr>
                        <a:t>41.0</a:t>
                      </a:r>
                    </a:p>
                  </a:txBody>
                  <a:tcPr/>
                </a:tc>
                <a:tc>
                  <a:txBody>
                    <a:bodyPr/>
                    <a:lstStyle/>
                    <a:p>
                      <a:r>
                        <a:rPr lang="lv-LV" dirty="0">
                          <a:latin typeface="Arial" panose="020B0604020202020204" pitchFamily="34" charset="0"/>
                          <a:cs typeface="Arial" panose="020B0604020202020204" pitchFamily="34" charset="0"/>
                        </a:rPr>
                        <a:t>74.3</a:t>
                      </a:r>
                    </a:p>
                  </a:txBody>
                  <a:tcPr/>
                </a:tc>
                <a:tc>
                  <a:txBody>
                    <a:bodyPr/>
                    <a:lstStyle/>
                    <a:p>
                      <a:r>
                        <a:rPr lang="lv-LV" dirty="0">
                          <a:latin typeface="Arial" panose="020B0604020202020204" pitchFamily="34" charset="0"/>
                          <a:cs typeface="Arial" panose="020B0604020202020204" pitchFamily="34" charset="0"/>
                        </a:rPr>
                        <a:t>86.0</a:t>
                      </a:r>
                    </a:p>
                  </a:txBody>
                  <a:tcPr/>
                </a:tc>
                <a:tc>
                  <a:txBody>
                    <a:bodyPr/>
                    <a:lstStyle/>
                    <a:p>
                      <a:r>
                        <a:rPr lang="lv-LV" dirty="0">
                          <a:latin typeface="Arial" panose="020B0604020202020204" pitchFamily="34" charset="0"/>
                          <a:cs typeface="Arial" panose="020B0604020202020204" pitchFamily="34" charset="0"/>
                        </a:rPr>
                        <a:t>91.4</a:t>
                      </a:r>
                    </a:p>
                    <a:p>
                      <a:r>
                        <a:rPr lang="lv-LV" dirty="0">
                          <a:latin typeface="Arial" panose="020B0604020202020204" pitchFamily="34" charset="0"/>
                          <a:cs typeface="Arial" panose="020B0604020202020204" pitchFamily="34" charset="0"/>
                        </a:rPr>
                        <a:t>13.2 sk.</a:t>
                      </a:r>
                    </a:p>
                  </a:txBody>
                  <a:tcPr/>
                </a:tc>
                <a:extLst>
                  <a:ext uri="{0D108BD9-81ED-4DB2-BD59-A6C34878D82A}">
                    <a16:rowId xmlns:a16="http://schemas.microsoft.com/office/drawing/2014/main" val="3509951628"/>
                  </a:ext>
                </a:extLst>
              </a:tr>
              <a:tr h="370840">
                <a:tc>
                  <a:txBody>
                    <a:bodyPr/>
                    <a:lstStyle/>
                    <a:p>
                      <a:r>
                        <a:rPr lang="lv-LV" dirty="0">
                          <a:latin typeface="Arial" panose="020B0604020202020204" pitchFamily="34" charset="0"/>
                          <a:cs typeface="Arial" panose="020B0604020202020204" pitchFamily="34" charset="0"/>
                        </a:rPr>
                        <a:t>Zviedrija</a:t>
                      </a:r>
                    </a:p>
                  </a:txBody>
                  <a:tcPr/>
                </a:tc>
                <a:tc>
                  <a:txBody>
                    <a:bodyPr/>
                    <a:lstStyle/>
                    <a:p>
                      <a:r>
                        <a:rPr lang="lv-LV" dirty="0">
                          <a:latin typeface="Arial" panose="020B0604020202020204" pitchFamily="34" charset="0"/>
                          <a:cs typeface="Arial" panose="020B0604020202020204" pitchFamily="34" charset="0"/>
                        </a:rPr>
                        <a:t>-</a:t>
                      </a:r>
                    </a:p>
                  </a:txBody>
                  <a:tcPr/>
                </a:tc>
                <a:tc>
                  <a:txBody>
                    <a:bodyPr/>
                    <a:lstStyle/>
                    <a:p>
                      <a:r>
                        <a:rPr lang="lv-LV" dirty="0">
                          <a:latin typeface="Arial" panose="020B0604020202020204" pitchFamily="34" charset="0"/>
                          <a:cs typeface="Arial" panose="020B0604020202020204" pitchFamily="34" charset="0"/>
                        </a:rPr>
                        <a:t>51.7</a:t>
                      </a:r>
                    </a:p>
                  </a:txBody>
                  <a:tcPr/>
                </a:tc>
                <a:tc>
                  <a:txBody>
                    <a:bodyPr/>
                    <a:lstStyle/>
                    <a:p>
                      <a:r>
                        <a:rPr lang="lv-LV" dirty="0">
                          <a:latin typeface="Arial" panose="020B0604020202020204" pitchFamily="34" charset="0"/>
                          <a:cs typeface="Arial" panose="020B0604020202020204" pitchFamily="34" charset="0"/>
                        </a:rPr>
                        <a:t>92.4</a:t>
                      </a:r>
                    </a:p>
                  </a:txBody>
                  <a:tcPr/>
                </a:tc>
                <a:tc>
                  <a:txBody>
                    <a:bodyPr/>
                    <a:lstStyle/>
                    <a:p>
                      <a:r>
                        <a:rPr lang="lv-LV" dirty="0">
                          <a:latin typeface="Arial" panose="020B0604020202020204" pitchFamily="34" charset="0"/>
                          <a:cs typeface="Arial" panose="020B0604020202020204" pitchFamily="34" charset="0"/>
                        </a:rPr>
                        <a:t>95.7</a:t>
                      </a:r>
                    </a:p>
                  </a:txBody>
                  <a:tcPr/>
                </a:tc>
                <a:tc>
                  <a:txBody>
                    <a:bodyPr/>
                    <a:lstStyle/>
                    <a:p>
                      <a:r>
                        <a:rPr lang="lv-LV" dirty="0">
                          <a:latin typeface="Arial" panose="020B0604020202020204" pitchFamily="34" charset="0"/>
                          <a:cs typeface="Arial" panose="020B0604020202020204" pitchFamily="34" charset="0"/>
                        </a:rPr>
                        <a:t>97.0</a:t>
                      </a:r>
                    </a:p>
                  </a:txBody>
                  <a:tcPr/>
                </a:tc>
                <a:extLst>
                  <a:ext uri="{0D108BD9-81ED-4DB2-BD59-A6C34878D82A}">
                    <a16:rowId xmlns:a16="http://schemas.microsoft.com/office/drawing/2014/main" val="422947313"/>
                  </a:ext>
                </a:extLst>
              </a:tr>
              <a:tr h="370840">
                <a:tc>
                  <a:txBody>
                    <a:bodyPr/>
                    <a:lstStyle/>
                    <a:p>
                      <a:r>
                        <a:rPr lang="lv-LV" dirty="0">
                          <a:latin typeface="Arial" panose="020B0604020202020204" pitchFamily="34" charset="0"/>
                          <a:cs typeface="Arial" panose="020B0604020202020204" pitchFamily="34" charset="0"/>
                        </a:rPr>
                        <a:t>Dānija</a:t>
                      </a:r>
                    </a:p>
                  </a:txBody>
                  <a:tcPr/>
                </a:tc>
                <a:tc>
                  <a:txBody>
                    <a:bodyPr/>
                    <a:lstStyle/>
                    <a:p>
                      <a:r>
                        <a:rPr lang="lv-LV" i="1" dirty="0">
                          <a:latin typeface="Arial" panose="020B0604020202020204" pitchFamily="34" charset="0"/>
                          <a:cs typeface="Arial" panose="020B0604020202020204" pitchFamily="34" charset="0"/>
                        </a:rPr>
                        <a:t>6 </a:t>
                      </a:r>
                      <a:r>
                        <a:rPr lang="lv-LV" i="1" dirty="0" err="1">
                          <a:latin typeface="Arial" panose="020B0604020202020204" pitchFamily="34" charset="0"/>
                          <a:cs typeface="Arial" panose="020B0604020202020204" pitchFamily="34" charset="0"/>
                        </a:rPr>
                        <a:t>mēn</a:t>
                      </a:r>
                      <a:r>
                        <a:rPr lang="lv-LV" i="1" dirty="0">
                          <a:latin typeface="Arial" panose="020B0604020202020204" pitchFamily="34" charset="0"/>
                          <a:cs typeface="Arial" panose="020B0604020202020204" pitchFamily="34" charset="0"/>
                        </a:rPr>
                        <a:t>.</a:t>
                      </a:r>
                    </a:p>
                    <a:p>
                      <a:r>
                        <a:rPr lang="lv-LV" dirty="0">
                          <a:latin typeface="Arial" panose="020B0604020202020204" pitchFamily="34" charset="0"/>
                          <a:cs typeface="Arial" panose="020B0604020202020204" pitchFamily="34" charset="0"/>
                        </a:rPr>
                        <a:t>10.4</a:t>
                      </a:r>
                    </a:p>
                  </a:txBody>
                  <a:tcPr/>
                </a:tc>
                <a:tc>
                  <a:txBody>
                    <a:bodyPr/>
                    <a:lstStyle/>
                    <a:p>
                      <a:r>
                        <a:rPr lang="lv-LV" b="1" dirty="0">
                          <a:solidFill>
                            <a:srgbClr val="8E0000"/>
                          </a:solidFill>
                          <a:latin typeface="Arial" panose="020B0604020202020204" pitchFamily="34" charset="0"/>
                          <a:cs typeface="Arial" panose="020B0604020202020204" pitchFamily="34" charset="0"/>
                        </a:rPr>
                        <a:t>81.0</a:t>
                      </a:r>
                    </a:p>
                  </a:txBody>
                  <a:tcPr/>
                </a:tc>
                <a:tc>
                  <a:txBody>
                    <a:bodyPr/>
                    <a:lstStyle/>
                    <a:p>
                      <a:r>
                        <a:rPr lang="lv-LV" dirty="0">
                          <a:latin typeface="Arial" panose="020B0604020202020204" pitchFamily="34" charset="0"/>
                          <a:cs typeface="Arial" panose="020B0604020202020204" pitchFamily="34" charset="0"/>
                        </a:rPr>
                        <a:t>87.0</a:t>
                      </a:r>
                    </a:p>
                  </a:txBody>
                  <a:tcPr/>
                </a:tc>
                <a:tc>
                  <a:txBody>
                    <a:bodyPr/>
                    <a:lstStyle/>
                    <a:p>
                      <a:r>
                        <a:rPr lang="lv-LV" dirty="0">
                          <a:latin typeface="Arial" panose="020B0604020202020204" pitchFamily="34" charset="0"/>
                          <a:cs typeface="Arial" panose="020B0604020202020204" pitchFamily="34" charset="0"/>
                        </a:rPr>
                        <a:t>95.4</a:t>
                      </a:r>
                    </a:p>
                  </a:txBody>
                  <a:tcPr/>
                </a:tc>
                <a:tc>
                  <a:txBody>
                    <a:bodyPr/>
                    <a:lstStyle/>
                    <a:p>
                      <a:r>
                        <a:rPr lang="lv-LV" dirty="0">
                          <a:latin typeface="Arial" panose="020B0604020202020204" pitchFamily="34" charset="0"/>
                          <a:cs typeface="Arial" panose="020B0604020202020204" pitchFamily="34" charset="0"/>
                        </a:rPr>
                        <a:t>95.5</a:t>
                      </a:r>
                    </a:p>
                  </a:txBody>
                  <a:tcPr/>
                </a:tc>
                <a:extLst>
                  <a:ext uri="{0D108BD9-81ED-4DB2-BD59-A6C34878D82A}">
                    <a16:rowId xmlns:a16="http://schemas.microsoft.com/office/drawing/2014/main" val="622851803"/>
                  </a:ext>
                </a:extLst>
              </a:tr>
              <a:tr h="370840">
                <a:tc>
                  <a:txBody>
                    <a:bodyPr/>
                    <a:lstStyle/>
                    <a:p>
                      <a:r>
                        <a:rPr lang="lv-LV" dirty="0">
                          <a:latin typeface="Arial" panose="020B0604020202020204" pitchFamily="34" charset="0"/>
                          <a:cs typeface="Arial" panose="020B0604020202020204" pitchFamily="34" charset="0"/>
                        </a:rPr>
                        <a:t>Vācija</a:t>
                      </a:r>
                    </a:p>
                  </a:txBody>
                  <a:tcPr/>
                </a:tc>
                <a:tc>
                  <a:txBody>
                    <a:bodyPr/>
                    <a:lstStyle/>
                    <a:p>
                      <a:r>
                        <a:rPr lang="lv-LV" i="1" dirty="0">
                          <a:latin typeface="Arial" panose="020B0604020202020204" pitchFamily="34" charset="0"/>
                          <a:cs typeface="Arial" panose="020B0604020202020204" pitchFamily="34" charset="0"/>
                        </a:rPr>
                        <a:t>9 </a:t>
                      </a:r>
                      <a:r>
                        <a:rPr lang="lv-LV" i="1" dirty="0" err="1">
                          <a:latin typeface="Arial" panose="020B0604020202020204" pitchFamily="34" charset="0"/>
                          <a:cs typeface="Arial" panose="020B0604020202020204" pitchFamily="34" charset="0"/>
                        </a:rPr>
                        <a:t>mēn</a:t>
                      </a:r>
                      <a:r>
                        <a:rPr lang="lv-LV" i="1" dirty="0">
                          <a:latin typeface="Arial" panose="020B0604020202020204" pitchFamily="34" charset="0"/>
                          <a:cs typeface="Arial" panose="020B0604020202020204" pitchFamily="34" charset="0"/>
                        </a:rPr>
                        <a:t>.</a:t>
                      </a:r>
                    </a:p>
                    <a:p>
                      <a:r>
                        <a:rPr lang="lv-LV" dirty="0">
                          <a:latin typeface="Arial" panose="020B0604020202020204" pitchFamily="34" charset="0"/>
                          <a:cs typeface="Arial" panose="020B0604020202020204" pitchFamily="34" charset="0"/>
                        </a:rPr>
                        <a:t>1.6</a:t>
                      </a:r>
                    </a:p>
                  </a:txBody>
                  <a:tcPr/>
                </a:tc>
                <a:tc>
                  <a:txBody>
                    <a:bodyPr/>
                    <a:lstStyle/>
                    <a:p>
                      <a:r>
                        <a:rPr lang="lv-LV" dirty="0">
                          <a:latin typeface="Arial" panose="020B0604020202020204" pitchFamily="34" charset="0"/>
                          <a:cs typeface="Arial" panose="020B0604020202020204" pitchFamily="34" charset="0"/>
                        </a:rPr>
                        <a:t>38.4</a:t>
                      </a:r>
                    </a:p>
                  </a:txBody>
                  <a:tcPr/>
                </a:tc>
                <a:tc>
                  <a:txBody>
                    <a:bodyPr/>
                    <a:lstStyle/>
                    <a:p>
                      <a:r>
                        <a:rPr lang="lv-LV" dirty="0">
                          <a:latin typeface="Arial" panose="020B0604020202020204" pitchFamily="34" charset="0"/>
                          <a:cs typeface="Arial" panose="020B0604020202020204" pitchFamily="34" charset="0"/>
                        </a:rPr>
                        <a:t>66.4</a:t>
                      </a:r>
                    </a:p>
                  </a:txBody>
                  <a:tcPr/>
                </a:tc>
                <a:tc>
                  <a:txBody>
                    <a:bodyPr/>
                    <a:lstStyle/>
                    <a:p>
                      <a:r>
                        <a:rPr lang="lv-LV" dirty="0">
                          <a:latin typeface="Arial" panose="020B0604020202020204" pitchFamily="34" charset="0"/>
                          <a:cs typeface="Arial" panose="020B0604020202020204" pitchFamily="34" charset="0"/>
                        </a:rPr>
                        <a:t>87.0</a:t>
                      </a:r>
                    </a:p>
                  </a:txBody>
                  <a:tcPr/>
                </a:tc>
                <a:tc>
                  <a:txBody>
                    <a:bodyPr/>
                    <a:lstStyle/>
                    <a:p>
                      <a:r>
                        <a:rPr lang="lv-LV" dirty="0">
                          <a:latin typeface="Arial" panose="020B0604020202020204" pitchFamily="34" charset="0"/>
                          <a:cs typeface="Arial" panose="020B0604020202020204" pitchFamily="34" charset="0"/>
                        </a:rPr>
                        <a:t>93,7</a:t>
                      </a:r>
                    </a:p>
                  </a:txBody>
                  <a:tcPr/>
                </a:tc>
                <a:extLst>
                  <a:ext uri="{0D108BD9-81ED-4DB2-BD59-A6C34878D82A}">
                    <a16:rowId xmlns:a16="http://schemas.microsoft.com/office/drawing/2014/main" val="3370143482"/>
                  </a:ext>
                </a:extLst>
              </a:tr>
              <a:tr h="370840">
                <a:tc>
                  <a:txBody>
                    <a:bodyPr/>
                    <a:lstStyle/>
                    <a:p>
                      <a:r>
                        <a:rPr lang="lv-LV" dirty="0">
                          <a:latin typeface="Arial" panose="020B0604020202020204" pitchFamily="34" charset="0"/>
                          <a:cs typeface="Arial" panose="020B0604020202020204" pitchFamily="34" charset="0"/>
                        </a:rPr>
                        <a:t>Norvēģija</a:t>
                      </a:r>
                    </a:p>
                  </a:txBody>
                  <a:tcPr/>
                </a:tc>
                <a:tc>
                  <a:txBody>
                    <a:bodyPr/>
                    <a:lstStyle/>
                    <a:p>
                      <a:r>
                        <a:rPr lang="lv-LV" dirty="0">
                          <a:latin typeface="Arial" panose="020B0604020202020204" pitchFamily="34" charset="0"/>
                          <a:cs typeface="Arial" panose="020B0604020202020204" pitchFamily="34" charset="0"/>
                        </a:rPr>
                        <a:t>-</a:t>
                      </a:r>
                    </a:p>
                  </a:txBody>
                  <a:tcPr/>
                </a:tc>
                <a:tc>
                  <a:txBody>
                    <a:bodyPr/>
                    <a:lstStyle/>
                    <a:p>
                      <a:r>
                        <a:rPr lang="lv-LV" dirty="0">
                          <a:latin typeface="Arial" panose="020B0604020202020204" pitchFamily="34" charset="0"/>
                          <a:cs typeface="Arial" panose="020B0604020202020204" pitchFamily="34" charset="0"/>
                        </a:rPr>
                        <a:t>4.8</a:t>
                      </a:r>
                    </a:p>
                  </a:txBody>
                  <a:tcPr/>
                </a:tc>
                <a:tc>
                  <a:txBody>
                    <a:bodyPr/>
                    <a:lstStyle/>
                    <a:p>
                      <a:r>
                        <a:rPr lang="lv-LV" b="1" dirty="0">
                          <a:solidFill>
                            <a:srgbClr val="8E0000"/>
                          </a:solidFill>
                          <a:latin typeface="Arial" panose="020B0604020202020204" pitchFamily="34" charset="0"/>
                          <a:cs typeface="Arial" panose="020B0604020202020204" pitchFamily="34" charset="0"/>
                        </a:rPr>
                        <a:t>94.8</a:t>
                      </a:r>
                    </a:p>
                  </a:txBody>
                  <a:tcPr/>
                </a:tc>
                <a:tc>
                  <a:txBody>
                    <a:bodyPr/>
                    <a:lstStyle/>
                    <a:p>
                      <a:r>
                        <a:rPr lang="lv-LV" dirty="0">
                          <a:latin typeface="Arial" panose="020B0604020202020204" pitchFamily="34" charset="0"/>
                          <a:cs typeface="Arial" panose="020B0604020202020204" pitchFamily="34" charset="0"/>
                        </a:rPr>
                        <a:t>96.7</a:t>
                      </a:r>
                    </a:p>
                  </a:txBody>
                  <a:tcPr/>
                </a:tc>
                <a:tc>
                  <a:txBody>
                    <a:bodyPr/>
                    <a:lstStyle/>
                    <a:p>
                      <a:r>
                        <a:rPr lang="lv-LV" dirty="0">
                          <a:latin typeface="Arial" panose="020B0604020202020204" pitchFamily="34" charset="0"/>
                          <a:cs typeface="Arial" panose="020B0604020202020204" pitchFamily="34" charset="0"/>
                        </a:rPr>
                        <a:t>97.5</a:t>
                      </a:r>
                    </a:p>
                  </a:txBody>
                  <a:tcPr/>
                </a:tc>
                <a:extLst>
                  <a:ext uri="{0D108BD9-81ED-4DB2-BD59-A6C34878D82A}">
                    <a16:rowId xmlns:a16="http://schemas.microsoft.com/office/drawing/2014/main" val="3777497093"/>
                  </a:ext>
                </a:extLst>
              </a:tr>
            </a:tbl>
          </a:graphicData>
        </a:graphic>
      </p:graphicFrame>
      <p:pic>
        <p:nvPicPr>
          <p:cNvPr id="5" name="Picture 4">
            <a:extLst>
              <a:ext uri="{FF2B5EF4-FFF2-40B4-BE49-F238E27FC236}">
                <a16:creationId xmlns:a16="http://schemas.microsoft.com/office/drawing/2014/main" id="{A3A9670B-0956-10BA-313C-6769D56F6101}"/>
              </a:ext>
            </a:extLst>
          </p:cNvPr>
          <p:cNvPicPr>
            <a:picLocks noChangeAspect="1"/>
          </p:cNvPicPr>
          <p:nvPr/>
        </p:nvPicPr>
        <p:blipFill>
          <a:blip r:embed="rId3"/>
          <a:stretch>
            <a:fillRect/>
          </a:stretch>
        </p:blipFill>
        <p:spPr>
          <a:xfrm>
            <a:off x="6648448" y="1135380"/>
            <a:ext cx="5492598" cy="4084320"/>
          </a:xfrm>
          <a:prstGeom prst="rect">
            <a:avLst/>
          </a:prstGeom>
        </p:spPr>
      </p:pic>
      <p:pic>
        <p:nvPicPr>
          <p:cNvPr id="6" name="Picture 5">
            <a:extLst>
              <a:ext uri="{FF2B5EF4-FFF2-40B4-BE49-F238E27FC236}">
                <a16:creationId xmlns:a16="http://schemas.microsoft.com/office/drawing/2014/main" id="{860494B1-ACAA-3F92-7A6B-6A0E21471722}"/>
              </a:ext>
            </a:extLst>
          </p:cNvPr>
          <p:cNvPicPr>
            <a:picLocks noChangeAspect="1"/>
          </p:cNvPicPr>
          <p:nvPr/>
        </p:nvPicPr>
        <p:blipFill>
          <a:blip r:embed="rId4"/>
          <a:stretch>
            <a:fillRect/>
          </a:stretch>
        </p:blipFill>
        <p:spPr>
          <a:xfrm>
            <a:off x="6845299" y="5300935"/>
            <a:ext cx="5708651" cy="518205"/>
          </a:xfrm>
          <a:prstGeom prst="rect">
            <a:avLst/>
          </a:prstGeom>
        </p:spPr>
      </p:pic>
      <p:sp>
        <p:nvSpPr>
          <p:cNvPr id="8" name="TextBox 7">
            <a:extLst>
              <a:ext uri="{FF2B5EF4-FFF2-40B4-BE49-F238E27FC236}">
                <a16:creationId xmlns:a16="http://schemas.microsoft.com/office/drawing/2014/main" id="{90685AD8-C3CE-432C-8F19-1F777D35E49A}"/>
              </a:ext>
            </a:extLst>
          </p:cNvPr>
          <p:cNvSpPr txBox="1"/>
          <p:nvPr/>
        </p:nvSpPr>
        <p:spPr>
          <a:xfrm>
            <a:off x="76200" y="6008469"/>
            <a:ext cx="1214104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lv-LV" b="1" dirty="0">
                <a:solidFill>
                  <a:srgbClr val="8E0000"/>
                </a:solidFill>
                <a:latin typeface="Arial" panose="020B0604020202020204" pitchFamily="34" charset="0"/>
                <a:cs typeface="Arial" panose="020B0604020202020204" pitchFamily="34" charset="0"/>
              </a:rPr>
              <a:t>Latvijā no 1.gada vecuma- 10 pašvaldības</a:t>
            </a:r>
            <a:r>
              <a:rPr lang="lv-LV" b="1" dirty="0">
                <a:solidFill>
                  <a:schemeClr val="tx1"/>
                </a:solidFill>
                <a:latin typeface="Arial" panose="020B0604020202020204" pitchFamily="34" charset="0"/>
                <a:cs typeface="Arial" panose="020B0604020202020204" pitchFamily="34" charset="0"/>
              </a:rPr>
              <a:t>: </a:t>
            </a:r>
            <a:r>
              <a:rPr lang="lv-LV" dirty="0">
                <a:solidFill>
                  <a:schemeClr val="tx1"/>
                </a:solidFill>
                <a:latin typeface="Arial" panose="020B0604020202020204" pitchFamily="34" charset="0"/>
                <a:cs typeface="Arial" panose="020B0604020202020204" pitchFamily="34" charset="0"/>
              </a:rPr>
              <a:t>Jelgavas </a:t>
            </a:r>
            <a:r>
              <a:rPr lang="lv-LV" dirty="0" err="1">
                <a:solidFill>
                  <a:schemeClr val="tx1"/>
                </a:solidFill>
                <a:latin typeface="Arial" panose="020B0604020202020204" pitchFamily="34" charset="0"/>
                <a:cs typeface="Arial" panose="020B0604020202020204" pitchFamily="34" charset="0"/>
              </a:rPr>
              <a:t>valstspilsēta</a:t>
            </a:r>
            <a:r>
              <a:rPr lang="lv-LV" dirty="0">
                <a:solidFill>
                  <a:schemeClr val="tx1"/>
                </a:solidFill>
                <a:latin typeface="Arial" panose="020B0604020202020204" pitchFamily="34" charset="0"/>
                <a:cs typeface="Arial" panose="020B0604020202020204" pitchFamily="34" charset="0"/>
              </a:rPr>
              <a:t>; Krāslavas; Ludzas; Madonas; Preiļu; Rēzeknes; Talsu; Ventspils un Gulbenes novads; Daugavpils </a:t>
            </a:r>
            <a:r>
              <a:rPr lang="lv-LV" dirty="0" err="1">
                <a:solidFill>
                  <a:schemeClr val="tx1"/>
                </a:solidFill>
                <a:latin typeface="Arial" panose="020B0604020202020204" pitchFamily="34" charset="0"/>
                <a:cs typeface="Arial" panose="020B0604020202020204" pitchFamily="34" charset="0"/>
              </a:rPr>
              <a:t>valstspilsēta</a:t>
            </a:r>
            <a:r>
              <a:rPr lang="lv-LV" dirty="0">
                <a:solidFill>
                  <a:schemeClr val="tx1"/>
                </a:solidFill>
                <a:latin typeface="Arial" panose="020B0604020202020204" pitchFamily="34" charset="0"/>
                <a:cs typeface="Arial" panose="020B0604020202020204" pitchFamily="34" charset="0"/>
              </a:rPr>
              <a:t>; Rīga </a:t>
            </a:r>
            <a:r>
              <a:rPr lang="lv-LV" dirty="0" err="1">
                <a:solidFill>
                  <a:schemeClr val="tx1"/>
                </a:solidFill>
                <a:latin typeface="Arial" panose="020B0604020202020204" pitchFamily="34" charset="0"/>
                <a:cs typeface="Arial" panose="020B0604020202020204" pitchFamily="34" charset="0"/>
              </a:rPr>
              <a:t>atseviškos</a:t>
            </a:r>
            <a:r>
              <a:rPr lang="lv-LV" dirty="0">
                <a:solidFill>
                  <a:schemeClr val="tx1"/>
                </a:solidFill>
                <a:latin typeface="Arial" panose="020B0604020202020204" pitchFamily="34" charset="0"/>
                <a:cs typeface="Arial" panose="020B0604020202020204" pitchFamily="34" charset="0"/>
              </a:rPr>
              <a:t> PII uzsāks piedāvāt</a:t>
            </a:r>
            <a:r>
              <a:rPr lang="lv-LV" dirty="0">
                <a:solidFill>
                  <a:schemeClr val="tx1"/>
                </a:solidFill>
              </a:rPr>
              <a:t>.</a:t>
            </a:r>
          </a:p>
        </p:txBody>
      </p:sp>
    </p:spTree>
    <p:extLst>
      <p:ext uri="{BB962C8B-B14F-4D97-AF65-F5344CB8AC3E}">
        <p14:creationId xmlns:p14="http://schemas.microsoft.com/office/powerpoint/2010/main" val="58523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CD07C8-BE04-DEE1-7D2C-FB6714AA91E8}"/>
              </a:ext>
            </a:extLst>
          </p:cNvPr>
          <p:cNvSpPr>
            <a:spLocks noGrp="1"/>
          </p:cNvSpPr>
          <p:nvPr>
            <p:ph idx="1"/>
          </p:nvPr>
        </p:nvSpPr>
        <p:spPr>
          <a:xfrm>
            <a:off x="107950" y="2055813"/>
            <a:ext cx="11245850" cy="5448300"/>
          </a:xfrm>
        </p:spPr>
        <p:txBody>
          <a:bodyPr/>
          <a:lstStyle/>
          <a:p>
            <a:endParaRPr lang="lv-LV" dirty="0"/>
          </a:p>
        </p:txBody>
      </p:sp>
      <p:graphicFrame>
        <p:nvGraphicFramePr>
          <p:cNvPr id="5" name="Chart 4">
            <a:extLst>
              <a:ext uri="{FF2B5EF4-FFF2-40B4-BE49-F238E27FC236}">
                <a16:creationId xmlns:a16="http://schemas.microsoft.com/office/drawing/2014/main" id="{984AF86B-4DE2-861A-0017-84A5886043D3}"/>
              </a:ext>
            </a:extLst>
          </p:cNvPr>
          <p:cNvGraphicFramePr>
            <a:graphicFrameLocks/>
          </p:cNvGraphicFramePr>
          <p:nvPr>
            <p:extLst>
              <p:ext uri="{D42A27DB-BD31-4B8C-83A1-F6EECF244321}">
                <p14:modId xmlns:p14="http://schemas.microsoft.com/office/powerpoint/2010/main" val="1643958787"/>
              </p:ext>
            </p:extLst>
          </p:nvPr>
        </p:nvGraphicFramePr>
        <p:xfrm>
          <a:off x="-22225" y="1761329"/>
          <a:ext cx="12198350" cy="4731546"/>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A map of the country&#10;&#10;AI-generated content may be incorrect.">
            <a:extLst>
              <a:ext uri="{FF2B5EF4-FFF2-40B4-BE49-F238E27FC236}">
                <a16:creationId xmlns:a16="http://schemas.microsoft.com/office/drawing/2014/main" id="{4C19C065-AC41-ED3F-C114-91AD891D3FAA}"/>
              </a:ext>
            </a:extLst>
          </p:cNvPr>
          <p:cNvPicPr>
            <a:picLocks noChangeAspect="1"/>
          </p:cNvPicPr>
          <p:nvPr/>
        </p:nvPicPr>
        <p:blipFill rotWithShape="1">
          <a:blip r:embed="rId3"/>
          <a:srcRect l="3623" t="17053" r="20035" b="3411"/>
          <a:stretch/>
        </p:blipFill>
        <p:spPr bwMode="auto">
          <a:xfrm>
            <a:off x="5895285" y="0"/>
            <a:ext cx="6296715" cy="4427665"/>
          </a:xfrm>
          <a:prstGeom prst="rect">
            <a:avLst/>
          </a:prstGeom>
          <a:noFill/>
          <a:ln w="3175">
            <a:solidFill>
              <a:schemeClr val="tx1"/>
            </a:solid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3A9E31D7-B46B-86E4-450B-58383B5F965A}"/>
              </a:ext>
            </a:extLst>
          </p:cNvPr>
          <p:cNvSpPr txBox="1"/>
          <p:nvPr/>
        </p:nvSpPr>
        <p:spPr>
          <a:xfrm>
            <a:off x="53975" y="79107"/>
            <a:ext cx="5895285" cy="1200329"/>
          </a:xfrm>
          <a:prstGeom prst="rect">
            <a:avLst/>
          </a:prstGeom>
          <a:noFill/>
        </p:spPr>
        <p:txBody>
          <a:bodyPr wrap="square">
            <a:spAutoFit/>
          </a:bodyPr>
          <a:lstStyle/>
          <a:p>
            <a:pPr algn="ctr"/>
            <a:r>
              <a:rPr lang="lv-LV" sz="2400" b="1" dirty="0">
                <a:solidFill>
                  <a:srgbClr val="8E0000"/>
                </a:solidFill>
                <a:latin typeface="Arial" panose="020B0604020202020204" pitchFamily="34" charset="0"/>
                <a:cs typeface="Arial" panose="020B0604020202020204" pitchFamily="34" charset="0"/>
              </a:rPr>
              <a:t>PAŠVALDĪBU PIRMSSKOLAS IZGLĪTĪBAS IESTĀŽU UN BĒRNU SKAITS PII </a:t>
            </a:r>
          </a:p>
        </p:txBody>
      </p:sp>
      <p:sp>
        <p:nvSpPr>
          <p:cNvPr id="6" name="TextBox 5">
            <a:extLst>
              <a:ext uri="{FF2B5EF4-FFF2-40B4-BE49-F238E27FC236}">
                <a16:creationId xmlns:a16="http://schemas.microsoft.com/office/drawing/2014/main" id="{7859AB19-8C6F-B185-F564-E9F0213085FE}"/>
              </a:ext>
            </a:extLst>
          </p:cNvPr>
          <p:cNvSpPr txBox="1"/>
          <p:nvPr/>
        </p:nvSpPr>
        <p:spPr>
          <a:xfrm>
            <a:off x="57840" y="1166136"/>
            <a:ext cx="582157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lv-LV" dirty="0"/>
              <a:t>42 pašvaldībās ir 991PII programmas realizācijas vieta- 237 integrētas skolās, </a:t>
            </a:r>
            <a:r>
              <a:rPr lang="lv-LV" sz="1800" dirty="0"/>
              <a:t>kas ietekmē to pieejamību </a:t>
            </a:r>
            <a:r>
              <a:rPr lang="lv-LV" sz="1800" dirty="0">
                <a:latin typeface="Arial" panose="020B0604020202020204" pitchFamily="34" charset="0"/>
                <a:cs typeface="Arial" panose="020B0604020202020204" pitchFamily="34" charset="0"/>
              </a:rPr>
              <a:t>un pārvaldību. </a:t>
            </a:r>
            <a:endParaRPr lang="lv-LV" dirty="0"/>
          </a:p>
        </p:txBody>
      </p:sp>
      <p:sp>
        <p:nvSpPr>
          <p:cNvPr id="9" name="Title 8">
            <a:extLst>
              <a:ext uri="{FF2B5EF4-FFF2-40B4-BE49-F238E27FC236}">
                <a16:creationId xmlns:a16="http://schemas.microsoft.com/office/drawing/2014/main" id="{B3067EB4-0683-8943-A350-6B00223F19B9}"/>
              </a:ext>
            </a:extLst>
          </p:cNvPr>
          <p:cNvSpPr>
            <a:spLocks noGrp="1"/>
          </p:cNvSpPr>
          <p:nvPr>
            <p:ph type="title"/>
          </p:nvPr>
        </p:nvSpPr>
        <p:spPr>
          <a:xfrm>
            <a:off x="387350" y="365125"/>
            <a:ext cx="10966450" cy="701675"/>
          </a:xfrm>
        </p:spPr>
        <p:txBody>
          <a:bodyPr/>
          <a:lstStyle/>
          <a:p>
            <a:endParaRPr lang="lv-LV" dirty="0"/>
          </a:p>
        </p:txBody>
      </p:sp>
      <p:sp>
        <p:nvSpPr>
          <p:cNvPr id="2" name="TextBox 1">
            <a:extLst>
              <a:ext uri="{FF2B5EF4-FFF2-40B4-BE49-F238E27FC236}">
                <a16:creationId xmlns:a16="http://schemas.microsoft.com/office/drawing/2014/main" id="{02707211-0892-ADE9-582A-01D8C0C9F3C9}"/>
              </a:ext>
            </a:extLst>
          </p:cNvPr>
          <p:cNvSpPr txBox="1"/>
          <p:nvPr/>
        </p:nvSpPr>
        <p:spPr>
          <a:xfrm>
            <a:off x="557471" y="6409561"/>
            <a:ext cx="7792631" cy="369332"/>
          </a:xfrm>
          <a:prstGeom prst="rect">
            <a:avLst/>
          </a:prstGeom>
          <a:noFill/>
        </p:spPr>
        <p:txBody>
          <a:bodyPr wrap="square" rtlCol="0">
            <a:spAutoFit/>
          </a:bodyPr>
          <a:lstStyle/>
          <a:p>
            <a:r>
              <a:rPr lang="lv-LV" i="1" dirty="0"/>
              <a:t>Avots: VIIS un LPS Aptaujas dati. Veikta 42 pašvaldību aptauja </a:t>
            </a:r>
          </a:p>
        </p:txBody>
      </p:sp>
    </p:spTree>
    <p:extLst>
      <p:ext uri="{BB962C8B-B14F-4D97-AF65-F5344CB8AC3E}">
        <p14:creationId xmlns:p14="http://schemas.microsoft.com/office/powerpoint/2010/main" val="134983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1C6F3-00F1-DF8D-1BF5-ACDCED598E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4051C8-B9D3-A389-163A-8F090528E45A}"/>
              </a:ext>
            </a:extLst>
          </p:cNvPr>
          <p:cNvSpPr>
            <a:spLocks noGrp="1"/>
          </p:cNvSpPr>
          <p:nvPr>
            <p:ph type="title"/>
          </p:nvPr>
        </p:nvSpPr>
        <p:spPr>
          <a:xfrm>
            <a:off x="828675" y="228601"/>
            <a:ext cx="10465766" cy="628650"/>
          </a:xfrm>
        </p:spPr>
        <p:txBody>
          <a:bodyPr/>
          <a:lstStyle/>
          <a:p>
            <a:pPr algn="ctr"/>
            <a:r>
              <a:rPr lang="lv-LV" sz="2800" b="1" dirty="0">
                <a:latin typeface="Arial" panose="020B0604020202020204" pitchFamily="34" charset="0"/>
                <a:cs typeface="Arial" panose="020B0604020202020204" pitchFamily="34" charset="0"/>
              </a:rPr>
              <a:t>Pašvaldību PII darba laiki</a:t>
            </a:r>
          </a:p>
        </p:txBody>
      </p:sp>
      <p:graphicFrame>
        <p:nvGraphicFramePr>
          <p:cNvPr id="6" name="Chart 5">
            <a:extLst>
              <a:ext uri="{FF2B5EF4-FFF2-40B4-BE49-F238E27FC236}">
                <a16:creationId xmlns:a16="http://schemas.microsoft.com/office/drawing/2014/main" id="{827474FF-D2E8-AD9B-1317-D2EA73A4D112}"/>
              </a:ext>
            </a:extLst>
          </p:cNvPr>
          <p:cNvGraphicFramePr>
            <a:graphicFrameLocks/>
          </p:cNvGraphicFramePr>
          <p:nvPr>
            <p:extLst>
              <p:ext uri="{D42A27DB-BD31-4B8C-83A1-F6EECF244321}">
                <p14:modId xmlns:p14="http://schemas.microsoft.com/office/powerpoint/2010/main" val="1715172407"/>
              </p:ext>
            </p:extLst>
          </p:nvPr>
        </p:nvGraphicFramePr>
        <p:xfrm>
          <a:off x="564526" y="1078645"/>
          <a:ext cx="11164186" cy="488267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C7B370CB-FC6E-29FF-8E42-15BD213144FD}"/>
              </a:ext>
            </a:extLst>
          </p:cNvPr>
          <p:cNvSpPr txBox="1"/>
          <p:nvPr/>
        </p:nvSpPr>
        <p:spPr>
          <a:xfrm>
            <a:off x="659218" y="6074736"/>
            <a:ext cx="5536019" cy="307777"/>
          </a:xfrm>
          <a:prstGeom prst="rect">
            <a:avLst/>
          </a:prstGeom>
          <a:noFill/>
        </p:spPr>
        <p:txBody>
          <a:bodyPr wrap="square" rtlCol="0">
            <a:spAutoFit/>
          </a:bodyPr>
          <a:lstStyle/>
          <a:p>
            <a:r>
              <a:rPr lang="lv-LV" sz="1400" i="1" dirty="0">
                <a:latin typeface="Arial" panose="020B0604020202020204" pitchFamily="34" charset="0"/>
                <a:cs typeface="Arial" panose="020B0604020202020204" pitchFamily="34" charset="0"/>
              </a:rPr>
              <a:t>Avots: LPS Aptaujas rezultāti. Veikta 42 pašvaldību aptauja</a:t>
            </a:r>
          </a:p>
        </p:txBody>
      </p:sp>
    </p:spTree>
    <p:extLst>
      <p:ext uri="{BB962C8B-B14F-4D97-AF65-F5344CB8AC3E}">
        <p14:creationId xmlns:p14="http://schemas.microsoft.com/office/powerpoint/2010/main" val="861219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03A5D-86E5-499A-354D-F496A4535D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11B311-D9C2-36F7-1B22-74D804D7A8CD}"/>
              </a:ext>
            </a:extLst>
          </p:cNvPr>
          <p:cNvSpPr>
            <a:spLocks noGrp="1"/>
          </p:cNvSpPr>
          <p:nvPr>
            <p:ph type="title"/>
          </p:nvPr>
        </p:nvSpPr>
        <p:spPr>
          <a:xfrm>
            <a:off x="-1" y="85725"/>
            <a:ext cx="12353925" cy="1151965"/>
          </a:xfrm>
        </p:spPr>
        <p:txBody>
          <a:bodyPr/>
          <a:lstStyle/>
          <a:p>
            <a:r>
              <a:rPr lang="lv-LV" sz="2800" b="1" dirty="0">
                <a:latin typeface="Arial" panose="020B0604020202020204" pitchFamily="34" charset="0"/>
                <a:cs typeface="Arial" panose="020B0604020202020204" pitchFamily="34" charset="0"/>
              </a:rPr>
              <a:t>pašvaldība nodrošina pirmsskolas izglītība iestādēm bezmaksas ēdināšanu vecuma grupai 1,5-7 gadi</a:t>
            </a:r>
          </a:p>
        </p:txBody>
      </p:sp>
      <p:graphicFrame>
        <p:nvGraphicFramePr>
          <p:cNvPr id="6" name="Chart 5">
            <a:extLst>
              <a:ext uri="{FF2B5EF4-FFF2-40B4-BE49-F238E27FC236}">
                <a16:creationId xmlns:a16="http://schemas.microsoft.com/office/drawing/2014/main" id="{3EF40901-C5C5-54A2-814E-FC857F060FE7}"/>
              </a:ext>
            </a:extLst>
          </p:cNvPr>
          <p:cNvGraphicFramePr>
            <a:graphicFrameLocks/>
          </p:cNvGraphicFramePr>
          <p:nvPr>
            <p:extLst>
              <p:ext uri="{D42A27DB-BD31-4B8C-83A1-F6EECF244321}">
                <p14:modId xmlns:p14="http://schemas.microsoft.com/office/powerpoint/2010/main" val="404035890"/>
              </p:ext>
            </p:extLst>
          </p:nvPr>
        </p:nvGraphicFramePr>
        <p:xfrm>
          <a:off x="368595" y="1110099"/>
          <a:ext cx="10788502" cy="525525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CC502CE-B665-AA6C-D12D-1EDE2C86EC69}"/>
              </a:ext>
            </a:extLst>
          </p:cNvPr>
          <p:cNvSpPr txBox="1"/>
          <p:nvPr/>
        </p:nvSpPr>
        <p:spPr>
          <a:xfrm>
            <a:off x="559981" y="6402943"/>
            <a:ext cx="6223591" cy="307777"/>
          </a:xfrm>
          <a:prstGeom prst="rect">
            <a:avLst/>
          </a:prstGeom>
          <a:noFill/>
        </p:spPr>
        <p:txBody>
          <a:bodyPr wrap="square" rtlCol="0">
            <a:spAutoFit/>
          </a:bodyPr>
          <a:lstStyle/>
          <a:p>
            <a:r>
              <a:rPr lang="lv-LV" sz="1400" i="1" dirty="0">
                <a:latin typeface="Arial" panose="020B0604020202020204" pitchFamily="34" charset="0"/>
                <a:cs typeface="Arial" panose="020B0604020202020204" pitchFamily="34" charset="0"/>
              </a:rPr>
              <a:t>Avots: LPS Aptaujas rezultāti. Veikta 42 pašvaldību aptauja</a:t>
            </a:r>
          </a:p>
        </p:txBody>
      </p:sp>
    </p:spTree>
    <p:extLst>
      <p:ext uri="{BB962C8B-B14F-4D97-AF65-F5344CB8AC3E}">
        <p14:creationId xmlns:p14="http://schemas.microsoft.com/office/powerpoint/2010/main" val="306249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2A8E6-4C28-A72D-950C-4A9C6AC6F10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C9F46E1-CCFD-35F4-CBA2-CD270F9936D6}"/>
              </a:ext>
            </a:extLst>
          </p:cNvPr>
          <p:cNvSpPr>
            <a:spLocks noGrp="1"/>
          </p:cNvSpPr>
          <p:nvPr>
            <p:ph type="title"/>
          </p:nvPr>
        </p:nvSpPr>
        <p:spPr>
          <a:xfrm>
            <a:off x="0" y="104776"/>
            <a:ext cx="11896725" cy="762000"/>
          </a:xfrm>
        </p:spPr>
        <p:txBody>
          <a:bodyPr/>
          <a:lstStyle/>
          <a:p>
            <a:r>
              <a:rPr lang="lv-LV" sz="2800" b="1" dirty="0">
                <a:latin typeface="Arial" panose="020B0604020202020204" pitchFamily="34" charset="0"/>
                <a:cs typeface="Arial" panose="020B0604020202020204" pitchFamily="34" charset="0"/>
              </a:rPr>
              <a:t>Pirmsskolas izglītības iestāžu  pieejamība pašvaldībās</a:t>
            </a:r>
          </a:p>
        </p:txBody>
      </p:sp>
      <p:graphicFrame>
        <p:nvGraphicFramePr>
          <p:cNvPr id="16" name="Table 15">
            <a:extLst>
              <a:ext uri="{FF2B5EF4-FFF2-40B4-BE49-F238E27FC236}">
                <a16:creationId xmlns:a16="http://schemas.microsoft.com/office/drawing/2014/main" id="{DBD1D5EA-C4F8-B5ED-C008-E668DCDB07EE}"/>
              </a:ext>
            </a:extLst>
          </p:cNvPr>
          <p:cNvGraphicFramePr>
            <a:graphicFrameLocks noGrp="1"/>
          </p:cNvGraphicFramePr>
          <p:nvPr>
            <p:extLst>
              <p:ext uri="{D42A27DB-BD31-4B8C-83A1-F6EECF244321}">
                <p14:modId xmlns:p14="http://schemas.microsoft.com/office/powerpoint/2010/main" val="3656986053"/>
              </p:ext>
            </p:extLst>
          </p:nvPr>
        </p:nvGraphicFramePr>
        <p:xfrm>
          <a:off x="9525" y="613410"/>
          <a:ext cx="12182474" cy="6283960"/>
        </p:xfrm>
        <a:graphic>
          <a:graphicData uri="http://schemas.openxmlformats.org/drawingml/2006/table">
            <a:tbl>
              <a:tblPr firstRow="1" bandRow="1">
                <a:tableStyleId>{BC89EF96-8CEA-46FF-86C4-4CE0E7609802}</a:tableStyleId>
              </a:tblPr>
              <a:tblGrid>
                <a:gridCol w="2762250">
                  <a:extLst>
                    <a:ext uri="{9D8B030D-6E8A-4147-A177-3AD203B41FA5}">
                      <a16:colId xmlns:a16="http://schemas.microsoft.com/office/drawing/2014/main" val="1577912190"/>
                    </a:ext>
                  </a:extLst>
                </a:gridCol>
                <a:gridCol w="1866900">
                  <a:extLst>
                    <a:ext uri="{9D8B030D-6E8A-4147-A177-3AD203B41FA5}">
                      <a16:colId xmlns:a16="http://schemas.microsoft.com/office/drawing/2014/main" val="2971448618"/>
                    </a:ext>
                  </a:extLst>
                </a:gridCol>
                <a:gridCol w="1752600">
                  <a:extLst>
                    <a:ext uri="{9D8B030D-6E8A-4147-A177-3AD203B41FA5}">
                      <a16:colId xmlns:a16="http://schemas.microsoft.com/office/drawing/2014/main" val="3962754071"/>
                    </a:ext>
                  </a:extLst>
                </a:gridCol>
                <a:gridCol w="2314575">
                  <a:extLst>
                    <a:ext uri="{9D8B030D-6E8A-4147-A177-3AD203B41FA5}">
                      <a16:colId xmlns:a16="http://schemas.microsoft.com/office/drawing/2014/main" val="936239577"/>
                    </a:ext>
                  </a:extLst>
                </a:gridCol>
                <a:gridCol w="1819275">
                  <a:extLst>
                    <a:ext uri="{9D8B030D-6E8A-4147-A177-3AD203B41FA5}">
                      <a16:colId xmlns:a16="http://schemas.microsoft.com/office/drawing/2014/main" val="536459770"/>
                    </a:ext>
                  </a:extLst>
                </a:gridCol>
                <a:gridCol w="1666874">
                  <a:extLst>
                    <a:ext uri="{9D8B030D-6E8A-4147-A177-3AD203B41FA5}">
                      <a16:colId xmlns:a16="http://schemas.microsoft.com/office/drawing/2014/main" val="1194119776"/>
                    </a:ext>
                  </a:extLst>
                </a:gridCol>
              </a:tblGrid>
              <a:tr h="370840">
                <a:tc>
                  <a:txBody>
                    <a:bodyPr/>
                    <a:lstStyle/>
                    <a:p>
                      <a:r>
                        <a:rPr lang="lv-LV" sz="2000" b="1" dirty="0">
                          <a:latin typeface="Arial" panose="020B0604020202020204" pitchFamily="34" charset="0"/>
                          <a:cs typeface="Arial" panose="020B0604020202020204" pitchFamily="34" charset="0"/>
                        </a:rPr>
                        <a:t>Pašvaldība</a:t>
                      </a:r>
                    </a:p>
                  </a:txBody>
                  <a:tcPr/>
                </a:tc>
                <a:tc>
                  <a:txBody>
                    <a:bodyPr/>
                    <a:lstStyle/>
                    <a:p>
                      <a:r>
                        <a:rPr lang="lv-LV" dirty="0">
                          <a:latin typeface="Arial" panose="020B0604020202020204" pitchFamily="34" charset="0"/>
                          <a:cs typeface="Arial" panose="020B0604020202020204" pitchFamily="34" charset="0"/>
                        </a:rPr>
                        <a:t>Bērnu skaits rindā uz pašvaldības PII vecuma grupā 1.5-4 g.</a:t>
                      </a:r>
                    </a:p>
                  </a:txBody>
                  <a:tcPr/>
                </a:tc>
                <a:tc>
                  <a:txBody>
                    <a:bodyPr/>
                    <a:lstStyle/>
                    <a:p>
                      <a:r>
                        <a:rPr lang="lv-LV" dirty="0">
                          <a:latin typeface="Arial" panose="020B0604020202020204" pitchFamily="34" charset="0"/>
                          <a:cs typeface="Arial" panose="020B0604020202020204" pitchFamily="34" charset="0"/>
                        </a:rPr>
                        <a:t>Bērnu skaits rindā uz pašvaldības PII vecuma grupā 5-6g. </a:t>
                      </a:r>
                    </a:p>
                  </a:txBody>
                  <a:tcPr/>
                </a:tc>
                <a:tc>
                  <a:txBody>
                    <a:bodyPr/>
                    <a:lstStyle/>
                    <a:p>
                      <a:r>
                        <a:rPr lang="lv-LV" b="1" dirty="0">
                          <a:latin typeface="Arial" panose="020B0604020202020204" pitchFamily="34" charset="0"/>
                          <a:cs typeface="Arial" panose="020B0604020202020204" pitchFamily="34" charset="0"/>
                        </a:rPr>
                        <a:t>Pašvaldība</a:t>
                      </a:r>
                    </a:p>
                  </a:txBody>
                  <a:tcPr/>
                </a:tc>
                <a:tc>
                  <a:txBody>
                    <a:bodyPr/>
                    <a:lstStyle/>
                    <a:p>
                      <a:r>
                        <a:rPr lang="lv-LV" dirty="0">
                          <a:latin typeface="Arial" panose="020B0604020202020204" pitchFamily="34" charset="0"/>
                          <a:cs typeface="Arial" panose="020B0604020202020204" pitchFamily="34" charset="0"/>
                        </a:rPr>
                        <a:t>Bērnu skaits rindā uz pašvaldības PII vecuma grupā 1.5-4g. </a:t>
                      </a:r>
                      <a:endParaRPr lang="lv-LV"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latin typeface="Arial" panose="020B0604020202020204" pitchFamily="34" charset="0"/>
                          <a:cs typeface="Arial" panose="020B0604020202020204" pitchFamily="34" charset="0"/>
                        </a:rPr>
                        <a:t>Bērnu skaits rindā uz pašvaldības PII vec.5-6g. </a:t>
                      </a:r>
                      <a:endParaRPr lang="lv-LV" dirty="0"/>
                    </a:p>
                  </a:txBody>
                  <a:tcPr/>
                </a:tc>
                <a:extLst>
                  <a:ext uri="{0D108BD9-81ED-4DB2-BD59-A6C34878D82A}">
                    <a16:rowId xmlns:a16="http://schemas.microsoft.com/office/drawing/2014/main" val="2931855608"/>
                  </a:ext>
                </a:extLst>
              </a:tr>
              <a:tr h="370840">
                <a:tc>
                  <a:txBody>
                    <a:bodyPr/>
                    <a:lstStyle/>
                    <a:p>
                      <a:r>
                        <a:rPr lang="lv-LV" b="1" dirty="0">
                          <a:latin typeface="Arial" panose="020B0604020202020204" pitchFamily="34" charset="0"/>
                          <a:cs typeface="Arial" panose="020B0604020202020204" pitchFamily="34" charset="0"/>
                        </a:rPr>
                        <a:t>Mārupes novads</a:t>
                      </a:r>
                    </a:p>
                  </a:txBody>
                  <a:tcPr/>
                </a:tc>
                <a:tc>
                  <a:txBody>
                    <a:bodyPr/>
                    <a:lstStyle/>
                    <a:p>
                      <a:r>
                        <a:rPr lang="lv-LV" dirty="0">
                          <a:latin typeface="Arial" panose="020B0604020202020204" pitchFamily="34" charset="0"/>
                          <a:cs typeface="Arial" panose="020B0604020202020204" pitchFamily="34" charset="0"/>
                        </a:rPr>
                        <a:t>876</a:t>
                      </a:r>
                    </a:p>
                  </a:txBody>
                  <a:tcPr/>
                </a:tc>
                <a:tc>
                  <a:txBody>
                    <a:bodyPr/>
                    <a:lstStyle/>
                    <a:p>
                      <a:r>
                        <a:rPr lang="lv-LV" dirty="0">
                          <a:latin typeface="Arial" panose="020B0604020202020204" pitchFamily="34" charset="0"/>
                          <a:cs typeface="Arial" panose="020B0604020202020204" pitchFamily="34" charset="0"/>
                        </a:rPr>
                        <a:t>893 Reģistrā </a:t>
                      </a:r>
                    </a:p>
                  </a:txBody>
                  <a:tcPr/>
                </a:tc>
                <a:tc>
                  <a:txBody>
                    <a:bodyPr/>
                    <a:lstStyle/>
                    <a:p>
                      <a:r>
                        <a:rPr lang="lv-LV" b="1" dirty="0">
                          <a:latin typeface="Arial" panose="020B0604020202020204" pitchFamily="34" charset="0"/>
                          <a:cs typeface="Arial" panose="020B0604020202020204" pitchFamily="34" charset="0"/>
                        </a:rPr>
                        <a:t>Siguldas novads</a:t>
                      </a:r>
                    </a:p>
                  </a:txBody>
                  <a:tcPr/>
                </a:tc>
                <a:tc>
                  <a:txBody>
                    <a:bodyPr/>
                    <a:lstStyle/>
                    <a:p>
                      <a:r>
                        <a:rPr lang="lv-LV" dirty="0">
                          <a:latin typeface="Arial" panose="020B0604020202020204" pitchFamily="34" charset="0"/>
                          <a:cs typeface="Arial" panose="020B0604020202020204" pitchFamily="34" charset="0"/>
                        </a:rPr>
                        <a:t>119</a:t>
                      </a:r>
                    </a:p>
                  </a:txBody>
                  <a:tcPr/>
                </a:tc>
                <a:tc>
                  <a:txBody>
                    <a:bodyPr/>
                    <a:lstStyle/>
                    <a:p>
                      <a:r>
                        <a:rPr lang="lv-LV" dirty="0">
                          <a:latin typeface="Arial" panose="020B0604020202020204" pitchFamily="34" charset="0"/>
                          <a:cs typeface="Arial" panose="020B0604020202020204" pitchFamily="34" charset="0"/>
                        </a:rPr>
                        <a:t>15 Reģistrā</a:t>
                      </a:r>
                    </a:p>
                  </a:txBody>
                  <a:tcPr/>
                </a:tc>
                <a:extLst>
                  <a:ext uri="{0D108BD9-81ED-4DB2-BD59-A6C34878D82A}">
                    <a16:rowId xmlns:a16="http://schemas.microsoft.com/office/drawing/2014/main" val="3907219351"/>
                  </a:ext>
                </a:extLst>
              </a:tr>
              <a:tr h="370840">
                <a:tc>
                  <a:txBody>
                    <a:bodyPr/>
                    <a:lstStyle/>
                    <a:p>
                      <a:r>
                        <a:rPr lang="lv-LV" b="1" dirty="0">
                          <a:latin typeface="Arial" panose="020B0604020202020204" pitchFamily="34" charset="0"/>
                          <a:cs typeface="Arial" panose="020B0604020202020204" pitchFamily="34" charset="0"/>
                        </a:rPr>
                        <a:t>Ogres novads</a:t>
                      </a:r>
                    </a:p>
                  </a:txBody>
                  <a:tcPr/>
                </a:tc>
                <a:tc>
                  <a:txBody>
                    <a:bodyPr/>
                    <a:lstStyle/>
                    <a:p>
                      <a:r>
                        <a:rPr lang="lv-LV" dirty="0">
                          <a:latin typeface="Arial" panose="020B0604020202020204" pitchFamily="34" charset="0"/>
                          <a:cs typeface="Arial" panose="020B0604020202020204" pitchFamily="34" charset="0"/>
                        </a:rPr>
                        <a:t>950</a:t>
                      </a:r>
                    </a:p>
                  </a:txBody>
                  <a:tcPr/>
                </a:tc>
                <a:tc>
                  <a:txBody>
                    <a:bodyPr/>
                    <a:lstStyle/>
                    <a:p>
                      <a:r>
                        <a:rPr lang="lv-LV" dirty="0">
                          <a:latin typeface="Arial" panose="020B0604020202020204" pitchFamily="34" charset="0"/>
                          <a:cs typeface="Arial" panose="020B0604020202020204" pitchFamily="34" charset="0"/>
                        </a:rPr>
                        <a:t>50 Reģistrā</a:t>
                      </a:r>
                    </a:p>
                  </a:txBody>
                  <a:tcPr/>
                </a:tc>
                <a:tc>
                  <a:txBody>
                    <a:bodyPr/>
                    <a:lstStyle/>
                    <a:p>
                      <a:r>
                        <a:rPr lang="lv-LV" b="1" dirty="0">
                          <a:latin typeface="Arial" panose="020B0604020202020204" pitchFamily="34" charset="0"/>
                          <a:cs typeface="Arial" panose="020B0604020202020204" pitchFamily="34" charset="0"/>
                        </a:rPr>
                        <a:t>Jelgavas novads</a:t>
                      </a:r>
                    </a:p>
                  </a:txBody>
                  <a:tcPr/>
                </a:tc>
                <a:tc>
                  <a:txBody>
                    <a:bodyPr/>
                    <a:lstStyle/>
                    <a:p>
                      <a:r>
                        <a:rPr lang="lv-LV" dirty="0">
                          <a:latin typeface="Arial" panose="020B0604020202020204" pitchFamily="34" charset="0"/>
                          <a:cs typeface="Arial" panose="020B0604020202020204" pitchFamily="34" charset="0"/>
                        </a:rPr>
                        <a:t>115</a:t>
                      </a:r>
                    </a:p>
                  </a:txBody>
                  <a:tcPr/>
                </a:tc>
                <a:tc>
                  <a:txBody>
                    <a:bodyPr/>
                    <a:lstStyle/>
                    <a:p>
                      <a:r>
                        <a:rPr lang="lv-LV" dirty="0">
                          <a:latin typeface="Arial" panose="020B0604020202020204" pitchFamily="34" charset="0"/>
                          <a:cs typeface="Arial" panose="020B0604020202020204" pitchFamily="34" charset="0"/>
                        </a:rPr>
                        <a:t>5 Reģistrā</a:t>
                      </a:r>
                    </a:p>
                  </a:txBody>
                  <a:tcPr/>
                </a:tc>
                <a:extLst>
                  <a:ext uri="{0D108BD9-81ED-4DB2-BD59-A6C34878D82A}">
                    <a16:rowId xmlns:a16="http://schemas.microsoft.com/office/drawing/2014/main" val="3860390601"/>
                  </a:ext>
                </a:extLst>
              </a:tr>
              <a:tr h="370840">
                <a:tc>
                  <a:txBody>
                    <a:bodyPr/>
                    <a:lstStyle/>
                    <a:p>
                      <a:r>
                        <a:rPr lang="lv-LV" b="1" dirty="0">
                          <a:latin typeface="Arial" panose="020B0604020202020204" pitchFamily="34" charset="0"/>
                          <a:cs typeface="Arial" panose="020B0604020202020204" pitchFamily="34" charset="0"/>
                        </a:rPr>
                        <a:t>Jelgavas </a:t>
                      </a:r>
                      <a:r>
                        <a:rPr lang="lv-LV" b="1" dirty="0" err="1">
                          <a:latin typeface="Arial" panose="020B0604020202020204" pitchFamily="34" charset="0"/>
                          <a:cs typeface="Arial" panose="020B0604020202020204" pitchFamily="34" charset="0"/>
                        </a:rPr>
                        <a:t>valstspilsēta</a:t>
                      </a:r>
                      <a:endParaRPr lang="lv-LV" b="1" dirty="0">
                        <a:latin typeface="Arial" panose="020B0604020202020204" pitchFamily="34" charset="0"/>
                        <a:cs typeface="Arial" panose="020B0604020202020204" pitchFamily="34" charset="0"/>
                      </a:endParaRPr>
                    </a:p>
                  </a:txBody>
                  <a:tcPr/>
                </a:tc>
                <a:tc>
                  <a:txBody>
                    <a:bodyPr/>
                    <a:lstStyle/>
                    <a:p>
                      <a:r>
                        <a:rPr lang="lv-LV" dirty="0">
                          <a:latin typeface="Arial" panose="020B0604020202020204" pitchFamily="34" charset="0"/>
                          <a:cs typeface="Arial" panose="020B0604020202020204" pitchFamily="34" charset="0"/>
                        </a:rPr>
                        <a:t>676</a:t>
                      </a:r>
                    </a:p>
                  </a:txBody>
                  <a:tcPr/>
                </a:tc>
                <a:tc>
                  <a:txBody>
                    <a:bodyPr/>
                    <a:lstStyle/>
                    <a:p>
                      <a:r>
                        <a:rPr lang="lv-LV" dirty="0">
                          <a:latin typeface="Arial" panose="020B0604020202020204" pitchFamily="34" charset="0"/>
                          <a:cs typeface="Arial" panose="020B0604020202020204" pitchFamily="34" charset="0"/>
                        </a:rPr>
                        <a:t>213 Reģistrā</a:t>
                      </a:r>
                    </a:p>
                  </a:txBody>
                  <a:tcPr/>
                </a:tc>
                <a:tc>
                  <a:txBody>
                    <a:bodyPr/>
                    <a:lstStyle/>
                    <a:p>
                      <a:r>
                        <a:rPr lang="lv-LV" b="1" dirty="0">
                          <a:latin typeface="Arial" panose="020B0604020202020204" pitchFamily="34" charset="0"/>
                          <a:cs typeface="Arial" panose="020B0604020202020204" pitchFamily="34" charset="0"/>
                        </a:rPr>
                        <a:t>Liepājas </a:t>
                      </a:r>
                      <a:r>
                        <a:rPr lang="lv-LV" b="1" dirty="0" err="1">
                          <a:latin typeface="Arial" panose="020B0604020202020204" pitchFamily="34" charset="0"/>
                          <a:cs typeface="Arial" panose="020B0604020202020204" pitchFamily="34" charset="0"/>
                        </a:rPr>
                        <a:t>valstp</a:t>
                      </a:r>
                      <a:r>
                        <a:rPr lang="lv-LV" b="1" dirty="0">
                          <a:latin typeface="Arial" panose="020B0604020202020204" pitchFamily="34" charset="0"/>
                          <a:cs typeface="Arial" panose="020B0604020202020204" pitchFamily="34" charset="0"/>
                        </a:rPr>
                        <a:t>.</a:t>
                      </a:r>
                    </a:p>
                  </a:txBody>
                  <a:tcPr/>
                </a:tc>
                <a:tc>
                  <a:txBody>
                    <a:bodyPr/>
                    <a:lstStyle/>
                    <a:p>
                      <a:r>
                        <a:rPr lang="lv-LV" dirty="0">
                          <a:latin typeface="Arial" panose="020B0604020202020204" pitchFamily="34" charset="0"/>
                          <a:cs typeface="Arial" panose="020B0604020202020204" pitchFamily="34" charset="0"/>
                        </a:rPr>
                        <a:t>106</a:t>
                      </a:r>
                    </a:p>
                  </a:txBody>
                  <a:tcPr/>
                </a:tc>
                <a:tc>
                  <a:txBody>
                    <a:bodyPr/>
                    <a:lstStyle/>
                    <a:p>
                      <a:r>
                        <a:rPr lang="lv-LV"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544964903"/>
                  </a:ext>
                </a:extLst>
              </a:tr>
              <a:tr h="370840">
                <a:tc>
                  <a:txBody>
                    <a:bodyPr/>
                    <a:lstStyle/>
                    <a:p>
                      <a:r>
                        <a:rPr lang="lv-LV" b="1" dirty="0">
                          <a:latin typeface="Arial" panose="020B0604020202020204" pitchFamily="34" charset="0"/>
                          <a:cs typeface="Arial" panose="020B0604020202020204" pitchFamily="34" charset="0"/>
                        </a:rPr>
                        <a:t>Ķekavas novads</a:t>
                      </a:r>
                    </a:p>
                  </a:txBody>
                  <a:tcPr/>
                </a:tc>
                <a:tc>
                  <a:txBody>
                    <a:bodyPr/>
                    <a:lstStyle/>
                    <a:p>
                      <a:r>
                        <a:rPr lang="lv-LV" dirty="0">
                          <a:latin typeface="Arial" panose="020B0604020202020204" pitchFamily="34" charset="0"/>
                          <a:cs typeface="Arial" panose="020B0604020202020204" pitchFamily="34" charset="0"/>
                        </a:rPr>
                        <a:t>499</a:t>
                      </a:r>
                    </a:p>
                  </a:txBody>
                  <a:tcPr/>
                </a:tc>
                <a:tc>
                  <a:txBody>
                    <a:bodyPr/>
                    <a:lstStyle/>
                    <a:p>
                      <a:r>
                        <a:rPr lang="lv-LV" dirty="0">
                          <a:latin typeface="Arial" panose="020B0604020202020204" pitchFamily="34" charset="0"/>
                          <a:cs typeface="Arial" panose="020B0604020202020204" pitchFamily="34" charset="0"/>
                        </a:rPr>
                        <a:t>55 Reģistrā</a:t>
                      </a:r>
                    </a:p>
                  </a:txBody>
                  <a:tcPr/>
                </a:tc>
                <a:tc>
                  <a:txBody>
                    <a:bodyPr/>
                    <a:lstStyle/>
                    <a:p>
                      <a:r>
                        <a:rPr lang="lv-LV" b="1" dirty="0">
                          <a:latin typeface="Arial" panose="020B0604020202020204" pitchFamily="34" charset="0"/>
                          <a:cs typeface="Arial" panose="020B0604020202020204" pitchFamily="34" charset="0"/>
                        </a:rPr>
                        <a:t>Valmieras nov.</a:t>
                      </a:r>
                    </a:p>
                  </a:txBody>
                  <a:tcPr/>
                </a:tc>
                <a:tc>
                  <a:txBody>
                    <a:bodyPr/>
                    <a:lstStyle/>
                    <a:p>
                      <a:r>
                        <a:rPr lang="lv-LV" dirty="0">
                          <a:latin typeface="Arial" panose="020B0604020202020204" pitchFamily="34" charset="0"/>
                          <a:cs typeface="Arial" panose="020B0604020202020204" pitchFamily="34" charset="0"/>
                        </a:rPr>
                        <a:t>106</a:t>
                      </a:r>
                    </a:p>
                  </a:txBody>
                  <a:tcPr/>
                </a:tc>
                <a:tc>
                  <a:txBody>
                    <a:bodyPr/>
                    <a:lstStyle/>
                    <a:p>
                      <a:r>
                        <a:rPr lang="lv-LV"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457146372"/>
                  </a:ext>
                </a:extLst>
              </a:tr>
              <a:tr h="370840">
                <a:tc>
                  <a:txBody>
                    <a:bodyPr/>
                    <a:lstStyle/>
                    <a:p>
                      <a:r>
                        <a:rPr lang="lv-LV" b="1" dirty="0">
                          <a:latin typeface="Arial" panose="020B0604020202020204" pitchFamily="34" charset="0"/>
                          <a:cs typeface="Arial" panose="020B0604020202020204" pitchFamily="34" charset="0"/>
                        </a:rPr>
                        <a:t>Ropažu novads</a:t>
                      </a:r>
                    </a:p>
                  </a:txBody>
                  <a:tcPr/>
                </a:tc>
                <a:tc>
                  <a:txBody>
                    <a:bodyPr/>
                    <a:lstStyle/>
                    <a:p>
                      <a:r>
                        <a:rPr lang="lv-LV" dirty="0">
                          <a:latin typeface="Arial" panose="020B0604020202020204" pitchFamily="34" charset="0"/>
                          <a:cs typeface="Arial" panose="020B0604020202020204" pitchFamily="34" charset="0"/>
                        </a:rPr>
                        <a:t>457</a:t>
                      </a:r>
                    </a:p>
                  </a:txBody>
                  <a:tcPr/>
                </a:tc>
                <a:tc>
                  <a:txBody>
                    <a:bodyPr/>
                    <a:lstStyle/>
                    <a:p>
                      <a:r>
                        <a:rPr lang="lv-LV" dirty="0">
                          <a:latin typeface="Arial" panose="020B0604020202020204" pitchFamily="34" charset="0"/>
                          <a:cs typeface="Arial" panose="020B0604020202020204" pitchFamily="34" charset="0"/>
                        </a:rPr>
                        <a:t>0</a:t>
                      </a:r>
                    </a:p>
                  </a:txBody>
                  <a:tcPr/>
                </a:tc>
                <a:tc>
                  <a:txBody>
                    <a:bodyPr/>
                    <a:lstStyle/>
                    <a:p>
                      <a:r>
                        <a:rPr lang="lv-LV" b="1" dirty="0">
                          <a:latin typeface="Arial" panose="020B0604020202020204" pitchFamily="34" charset="0"/>
                          <a:cs typeface="Arial" panose="020B0604020202020204" pitchFamily="34" charset="0"/>
                        </a:rPr>
                        <a:t>Ādažu novads</a:t>
                      </a:r>
                    </a:p>
                  </a:txBody>
                  <a:tcPr/>
                </a:tc>
                <a:tc>
                  <a:txBody>
                    <a:bodyPr/>
                    <a:lstStyle/>
                    <a:p>
                      <a:r>
                        <a:rPr lang="lv-LV" dirty="0">
                          <a:latin typeface="Arial" panose="020B0604020202020204" pitchFamily="34" charset="0"/>
                          <a:cs typeface="Arial" panose="020B0604020202020204" pitchFamily="34" charset="0"/>
                        </a:rPr>
                        <a:t>96</a:t>
                      </a:r>
                    </a:p>
                  </a:txBody>
                  <a:tcPr/>
                </a:tc>
                <a:tc>
                  <a:txBody>
                    <a:bodyPr/>
                    <a:lstStyle/>
                    <a:p>
                      <a:r>
                        <a:rPr lang="lv-LV"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234578579"/>
                  </a:ext>
                </a:extLst>
              </a:tr>
              <a:tr h="370840">
                <a:tc>
                  <a:txBody>
                    <a:bodyPr/>
                    <a:lstStyle/>
                    <a:p>
                      <a:r>
                        <a:rPr lang="lv-LV" b="1" dirty="0">
                          <a:latin typeface="Arial" panose="020B0604020202020204" pitchFamily="34" charset="0"/>
                          <a:cs typeface="Arial" panose="020B0604020202020204" pitchFamily="34" charset="0"/>
                        </a:rPr>
                        <a:t>Rīgas </a:t>
                      </a:r>
                      <a:r>
                        <a:rPr lang="lv-LV" b="1" dirty="0" err="1">
                          <a:latin typeface="Arial" panose="020B0604020202020204" pitchFamily="34" charset="0"/>
                          <a:cs typeface="Arial" panose="020B0604020202020204" pitchFamily="34" charset="0"/>
                        </a:rPr>
                        <a:t>valstspilsēta</a:t>
                      </a:r>
                      <a:endParaRPr lang="lv-LV" b="1" dirty="0">
                        <a:latin typeface="Arial" panose="020B0604020202020204" pitchFamily="34" charset="0"/>
                        <a:cs typeface="Arial" panose="020B0604020202020204" pitchFamily="34" charset="0"/>
                      </a:endParaRPr>
                    </a:p>
                  </a:txBody>
                  <a:tcPr/>
                </a:tc>
                <a:tc>
                  <a:txBody>
                    <a:bodyPr/>
                    <a:lstStyle/>
                    <a:p>
                      <a:r>
                        <a:rPr lang="lv-LV" dirty="0">
                          <a:latin typeface="Arial" panose="020B0604020202020204" pitchFamily="34" charset="0"/>
                          <a:cs typeface="Arial" panose="020B0604020202020204" pitchFamily="34" charset="0"/>
                        </a:rPr>
                        <a:t>294</a:t>
                      </a:r>
                    </a:p>
                  </a:txBody>
                  <a:tcPr/>
                </a:tc>
                <a:tc>
                  <a:txBody>
                    <a:bodyPr/>
                    <a:lstStyle/>
                    <a:p>
                      <a:r>
                        <a:rPr lang="lv-LV" dirty="0">
                          <a:latin typeface="Arial" panose="020B0604020202020204" pitchFamily="34" charset="0"/>
                          <a:cs typeface="Arial" panose="020B0604020202020204" pitchFamily="34" charset="0"/>
                        </a:rPr>
                        <a:t>8 Reģistrā</a:t>
                      </a:r>
                    </a:p>
                  </a:txBody>
                  <a:tcPr/>
                </a:tc>
                <a:tc>
                  <a:txBody>
                    <a:bodyPr/>
                    <a:lstStyle/>
                    <a:p>
                      <a:r>
                        <a:rPr lang="lv-LV" b="1" dirty="0">
                          <a:latin typeface="Arial" panose="020B0604020202020204" pitchFamily="34" charset="0"/>
                          <a:cs typeface="Arial" panose="020B0604020202020204" pitchFamily="34" charset="0"/>
                        </a:rPr>
                        <a:t>Bauskas novads</a:t>
                      </a:r>
                    </a:p>
                  </a:txBody>
                  <a:tcPr/>
                </a:tc>
                <a:tc>
                  <a:txBody>
                    <a:bodyPr/>
                    <a:lstStyle/>
                    <a:p>
                      <a:r>
                        <a:rPr lang="lv-LV" dirty="0">
                          <a:latin typeface="Arial" panose="020B0604020202020204" pitchFamily="34" charset="0"/>
                          <a:cs typeface="Arial" panose="020B0604020202020204" pitchFamily="34" charset="0"/>
                        </a:rPr>
                        <a:t>85</a:t>
                      </a:r>
                    </a:p>
                  </a:txBody>
                  <a:tcPr/>
                </a:tc>
                <a:tc>
                  <a:txBody>
                    <a:bodyPr/>
                    <a:lstStyle/>
                    <a:p>
                      <a:r>
                        <a:rPr lang="lv-LV" dirty="0">
                          <a:latin typeface="Arial" panose="020B0604020202020204" pitchFamily="34" charset="0"/>
                          <a:cs typeface="Arial" panose="020B0604020202020204" pitchFamily="34" charset="0"/>
                        </a:rPr>
                        <a:t>10 Reģistrā</a:t>
                      </a:r>
                    </a:p>
                  </a:txBody>
                  <a:tcPr/>
                </a:tc>
                <a:extLst>
                  <a:ext uri="{0D108BD9-81ED-4DB2-BD59-A6C34878D82A}">
                    <a16:rowId xmlns:a16="http://schemas.microsoft.com/office/drawing/2014/main" val="2791286614"/>
                  </a:ext>
                </a:extLst>
              </a:tr>
              <a:tr h="370840">
                <a:tc>
                  <a:txBody>
                    <a:bodyPr/>
                    <a:lstStyle/>
                    <a:p>
                      <a:r>
                        <a:rPr lang="lv-LV" b="1" dirty="0">
                          <a:latin typeface="Arial" panose="020B0604020202020204" pitchFamily="34" charset="0"/>
                          <a:cs typeface="Arial" panose="020B0604020202020204" pitchFamily="34" charset="0"/>
                        </a:rPr>
                        <a:t>Olaines novads</a:t>
                      </a:r>
                    </a:p>
                  </a:txBody>
                  <a:tcPr/>
                </a:tc>
                <a:tc>
                  <a:txBody>
                    <a:bodyPr/>
                    <a:lstStyle/>
                    <a:p>
                      <a:r>
                        <a:rPr lang="lv-LV" dirty="0">
                          <a:latin typeface="Arial" panose="020B0604020202020204" pitchFamily="34" charset="0"/>
                          <a:cs typeface="Arial" panose="020B0604020202020204" pitchFamily="34" charset="0"/>
                        </a:rPr>
                        <a:t>260</a:t>
                      </a:r>
                    </a:p>
                  </a:txBody>
                  <a:tcPr/>
                </a:tc>
                <a:tc>
                  <a:txBody>
                    <a:bodyPr/>
                    <a:lstStyle/>
                    <a:p>
                      <a:r>
                        <a:rPr lang="lv-LV" dirty="0">
                          <a:latin typeface="Arial" panose="020B0604020202020204" pitchFamily="34" charset="0"/>
                          <a:cs typeface="Arial" panose="020B0604020202020204" pitchFamily="34" charset="0"/>
                        </a:rPr>
                        <a:t>28 Reģistrā</a:t>
                      </a:r>
                    </a:p>
                  </a:txBody>
                  <a:tcPr/>
                </a:tc>
                <a:tc>
                  <a:txBody>
                    <a:bodyPr/>
                    <a:lstStyle/>
                    <a:p>
                      <a:r>
                        <a:rPr lang="lv-LV" b="1" dirty="0">
                          <a:latin typeface="Arial" panose="020B0604020202020204" pitchFamily="34" charset="0"/>
                          <a:cs typeface="Arial" panose="020B0604020202020204" pitchFamily="34" charset="0"/>
                        </a:rPr>
                        <a:t>Saulkrastu nov.</a:t>
                      </a:r>
                    </a:p>
                  </a:txBody>
                  <a:tcPr/>
                </a:tc>
                <a:tc>
                  <a:txBody>
                    <a:bodyPr/>
                    <a:lstStyle/>
                    <a:p>
                      <a:r>
                        <a:rPr lang="lv-LV" dirty="0">
                          <a:latin typeface="Arial" panose="020B0604020202020204" pitchFamily="34" charset="0"/>
                          <a:cs typeface="Arial" panose="020B0604020202020204" pitchFamily="34" charset="0"/>
                        </a:rPr>
                        <a:t>82</a:t>
                      </a:r>
                    </a:p>
                  </a:txBody>
                  <a:tcPr/>
                </a:tc>
                <a:tc>
                  <a:txBody>
                    <a:bodyPr/>
                    <a:lstStyle/>
                    <a:p>
                      <a:r>
                        <a:rPr lang="lv-LV">
                          <a:latin typeface="Arial" panose="020B0604020202020204" pitchFamily="34" charset="0"/>
                          <a:cs typeface="Arial" panose="020B0604020202020204" pitchFamily="34" charset="0"/>
                        </a:rPr>
                        <a:t>6 Reģistrā</a:t>
                      </a:r>
                      <a:endParaRPr lang="lv-LV"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79644401"/>
                  </a:ext>
                </a:extLst>
              </a:tr>
              <a:tr h="370840">
                <a:tc>
                  <a:txBody>
                    <a:bodyPr/>
                    <a:lstStyle/>
                    <a:p>
                      <a:r>
                        <a:rPr lang="lv-LV" b="1" dirty="0">
                          <a:latin typeface="Arial" panose="020B0604020202020204" pitchFamily="34" charset="0"/>
                          <a:cs typeface="Arial" panose="020B0604020202020204" pitchFamily="34" charset="0"/>
                        </a:rPr>
                        <a:t>Tukuma novads</a:t>
                      </a:r>
                    </a:p>
                  </a:txBody>
                  <a:tcPr/>
                </a:tc>
                <a:tc>
                  <a:txBody>
                    <a:bodyPr/>
                    <a:lstStyle/>
                    <a:p>
                      <a:r>
                        <a:rPr lang="lv-LV" dirty="0">
                          <a:latin typeface="Arial" panose="020B0604020202020204" pitchFamily="34" charset="0"/>
                          <a:cs typeface="Arial" panose="020B0604020202020204" pitchFamily="34" charset="0"/>
                        </a:rPr>
                        <a:t>246</a:t>
                      </a:r>
                    </a:p>
                  </a:txBody>
                  <a:tcPr/>
                </a:tc>
                <a:tc>
                  <a:txBody>
                    <a:bodyPr/>
                    <a:lstStyle/>
                    <a:p>
                      <a:r>
                        <a:rPr lang="lv-LV" dirty="0">
                          <a:latin typeface="Arial" panose="020B0604020202020204" pitchFamily="34" charset="0"/>
                          <a:cs typeface="Arial" panose="020B0604020202020204" pitchFamily="34" charset="0"/>
                        </a:rPr>
                        <a:t>0</a:t>
                      </a:r>
                    </a:p>
                  </a:txBody>
                  <a:tcPr/>
                </a:tc>
                <a:tc>
                  <a:txBody>
                    <a:bodyPr/>
                    <a:lstStyle/>
                    <a:p>
                      <a:r>
                        <a:rPr lang="lv-LV" b="1" dirty="0">
                          <a:latin typeface="Arial" panose="020B0604020202020204" pitchFamily="34" charset="0"/>
                          <a:cs typeface="Arial" panose="020B0604020202020204" pitchFamily="34" charset="0"/>
                        </a:rPr>
                        <a:t>Saldus novads</a:t>
                      </a:r>
                    </a:p>
                  </a:txBody>
                  <a:tcPr/>
                </a:tc>
                <a:tc>
                  <a:txBody>
                    <a:bodyPr/>
                    <a:lstStyle/>
                    <a:p>
                      <a:r>
                        <a:rPr lang="lv-LV" dirty="0">
                          <a:latin typeface="Arial" panose="020B0604020202020204" pitchFamily="34" charset="0"/>
                          <a:cs typeface="Arial" panose="020B0604020202020204" pitchFamily="34" charset="0"/>
                        </a:rPr>
                        <a:t>84</a:t>
                      </a:r>
                    </a:p>
                  </a:txBody>
                  <a:tcPr/>
                </a:tc>
                <a:tc>
                  <a:txBody>
                    <a:bodyPr/>
                    <a:lstStyle/>
                    <a:p>
                      <a:r>
                        <a:rPr lang="lv-LV"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4061878449"/>
                  </a:ext>
                </a:extLst>
              </a:tr>
              <a:tr h="370840">
                <a:tc>
                  <a:txBody>
                    <a:bodyPr/>
                    <a:lstStyle/>
                    <a:p>
                      <a:r>
                        <a:rPr lang="lv-LV" b="1" dirty="0">
                          <a:latin typeface="Arial" panose="020B0604020202020204" pitchFamily="34" charset="0"/>
                          <a:cs typeface="Arial" panose="020B0604020202020204" pitchFamily="34" charset="0"/>
                        </a:rPr>
                        <a:t>Rēzeknes </a:t>
                      </a:r>
                      <a:r>
                        <a:rPr lang="lv-LV" b="1" dirty="0" err="1">
                          <a:latin typeface="Arial" panose="020B0604020202020204" pitchFamily="34" charset="0"/>
                          <a:cs typeface="Arial" panose="020B0604020202020204" pitchFamily="34" charset="0"/>
                        </a:rPr>
                        <a:t>valstspilsēta</a:t>
                      </a:r>
                      <a:endParaRPr lang="lv-LV" b="1" dirty="0">
                        <a:latin typeface="Arial" panose="020B0604020202020204" pitchFamily="34" charset="0"/>
                        <a:cs typeface="Arial" panose="020B0604020202020204" pitchFamily="34" charset="0"/>
                      </a:endParaRPr>
                    </a:p>
                  </a:txBody>
                  <a:tcPr/>
                </a:tc>
                <a:tc>
                  <a:txBody>
                    <a:bodyPr/>
                    <a:lstStyle/>
                    <a:p>
                      <a:r>
                        <a:rPr lang="lv-LV" dirty="0">
                          <a:latin typeface="Arial" panose="020B0604020202020204" pitchFamily="34" charset="0"/>
                          <a:cs typeface="Arial" panose="020B0604020202020204" pitchFamily="34" charset="0"/>
                        </a:rPr>
                        <a:t>237</a:t>
                      </a:r>
                    </a:p>
                  </a:txBody>
                  <a:tcPr/>
                </a:tc>
                <a:tc>
                  <a:txBody>
                    <a:bodyPr/>
                    <a:lstStyle/>
                    <a:p>
                      <a:r>
                        <a:rPr lang="lv-LV" dirty="0">
                          <a:latin typeface="Arial" panose="020B0604020202020204" pitchFamily="34" charset="0"/>
                          <a:cs typeface="Arial" panose="020B0604020202020204" pitchFamily="34" charset="0"/>
                        </a:rPr>
                        <a:t>0</a:t>
                      </a:r>
                    </a:p>
                  </a:txBody>
                  <a:tcPr/>
                </a:tc>
                <a:tc>
                  <a:txBody>
                    <a:bodyPr/>
                    <a:lstStyle/>
                    <a:p>
                      <a:r>
                        <a:rPr lang="lv-LV" b="1" dirty="0">
                          <a:latin typeface="Arial" panose="020B0604020202020204" pitchFamily="34" charset="0"/>
                          <a:cs typeface="Arial" panose="020B0604020202020204" pitchFamily="34" charset="0"/>
                        </a:rPr>
                        <a:t>Alūksnes nov.</a:t>
                      </a:r>
                    </a:p>
                  </a:txBody>
                  <a:tcPr/>
                </a:tc>
                <a:tc>
                  <a:txBody>
                    <a:bodyPr/>
                    <a:lstStyle/>
                    <a:p>
                      <a:r>
                        <a:rPr lang="lv-LV" dirty="0">
                          <a:latin typeface="Arial" panose="020B0604020202020204" pitchFamily="34" charset="0"/>
                          <a:cs typeface="Arial" panose="020B0604020202020204" pitchFamily="34" charset="0"/>
                        </a:rPr>
                        <a:t>82</a:t>
                      </a:r>
                    </a:p>
                  </a:txBody>
                  <a:tcPr/>
                </a:tc>
                <a:tc>
                  <a:txBody>
                    <a:bodyPr/>
                    <a:lstStyle/>
                    <a:p>
                      <a:r>
                        <a:rPr lang="lv-LV"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50181558"/>
                  </a:ext>
                </a:extLst>
              </a:tr>
              <a:tr h="370840">
                <a:tc>
                  <a:txBody>
                    <a:bodyPr/>
                    <a:lstStyle/>
                    <a:p>
                      <a:r>
                        <a:rPr lang="lv-LV" b="1" dirty="0">
                          <a:latin typeface="Arial" panose="020B0604020202020204" pitchFamily="34" charset="0"/>
                          <a:cs typeface="Arial" panose="020B0604020202020204" pitchFamily="34" charset="0"/>
                        </a:rPr>
                        <a:t>Salaspils novads</a:t>
                      </a:r>
                    </a:p>
                  </a:txBody>
                  <a:tcPr/>
                </a:tc>
                <a:tc>
                  <a:txBody>
                    <a:bodyPr/>
                    <a:lstStyle/>
                    <a:p>
                      <a:r>
                        <a:rPr lang="lv-LV" dirty="0">
                          <a:latin typeface="Arial" panose="020B0604020202020204" pitchFamily="34" charset="0"/>
                          <a:cs typeface="Arial" panose="020B0604020202020204" pitchFamily="34" charset="0"/>
                        </a:rPr>
                        <a:t>212</a:t>
                      </a:r>
                    </a:p>
                  </a:txBody>
                  <a:tcPr/>
                </a:tc>
                <a:tc>
                  <a:txBody>
                    <a:bodyPr/>
                    <a:lstStyle/>
                    <a:p>
                      <a:r>
                        <a:rPr lang="lv-LV" dirty="0">
                          <a:latin typeface="Arial" panose="020B0604020202020204" pitchFamily="34" charset="0"/>
                          <a:cs typeface="Arial" panose="020B0604020202020204" pitchFamily="34" charset="0"/>
                        </a:rPr>
                        <a:t>18 Reģistrā</a:t>
                      </a:r>
                    </a:p>
                  </a:txBody>
                  <a:tcPr/>
                </a:tc>
                <a:tc>
                  <a:txBody>
                    <a:bodyPr/>
                    <a:lstStyle/>
                    <a:p>
                      <a:r>
                        <a:rPr lang="lv-LV" b="1" dirty="0">
                          <a:latin typeface="Arial" panose="020B0604020202020204" pitchFamily="34" charset="0"/>
                          <a:cs typeface="Arial" panose="020B0604020202020204" pitchFamily="34" charset="0"/>
                        </a:rPr>
                        <a:t>Gulbenes nov.</a:t>
                      </a:r>
                    </a:p>
                  </a:txBody>
                  <a:tcPr/>
                </a:tc>
                <a:tc>
                  <a:txBody>
                    <a:bodyPr/>
                    <a:lstStyle/>
                    <a:p>
                      <a:r>
                        <a:rPr lang="lv-LV" dirty="0">
                          <a:latin typeface="Arial" panose="020B0604020202020204" pitchFamily="34" charset="0"/>
                          <a:cs typeface="Arial" panose="020B0604020202020204" pitchFamily="34" charset="0"/>
                        </a:rPr>
                        <a:t>80</a:t>
                      </a:r>
                    </a:p>
                  </a:txBody>
                  <a:tcPr/>
                </a:tc>
                <a:tc>
                  <a:txBody>
                    <a:bodyPr/>
                    <a:lstStyle/>
                    <a:p>
                      <a:r>
                        <a:rPr lang="lv-LV"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601087759"/>
                  </a:ext>
                </a:extLst>
              </a:tr>
              <a:tr h="370840">
                <a:tc>
                  <a:txBody>
                    <a:bodyPr/>
                    <a:lstStyle/>
                    <a:p>
                      <a:r>
                        <a:rPr lang="lv-LV" b="1" dirty="0">
                          <a:latin typeface="Arial" panose="020B0604020202020204" pitchFamily="34" charset="0"/>
                          <a:cs typeface="Arial" panose="020B0604020202020204" pitchFamily="34" charset="0"/>
                        </a:rPr>
                        <a:t>Dobeles novads</a:t>
                      </a:r>
                    </a:p>
                  </a:txBody>
                  <a:tcPr/>
                </a:tc>
                <a:tc>
                  <a:txBody>
                    <a:bodyPr/>
                    <a:lstStyle/>
                    <a:p>
                      <a:r>
                        <a:rPr lang="lv-LV" dirty="0">
                          <a:latin typeface="Arial" panose="020B0604020202020204" pitchFamily="34" charset="0"/>
                          <a:cs typeface="Arial" panose="020B0604020202020204" pitchFamily="34" charset="0"/>
                        </a:rPr>
                        <a:t>180</a:t>
                      </a:r>
                    </a:p>
                  </a:txBody>
                  <a:tcPr/>
                </a:tc>
                <a:tc>
                  <a:txBody>
                    <a:bodyPr/>
                    <a:lstStyle/>
                    <a:p>
                      <a:r>
                        <a:rPr lang="lv-LV" dirty="0">
                          <a:latin typeface="Arial" panose="020B0604020202020204" pitchFamily="34" charset="0"/>
                          <a:cs typeface="Arial" panose="020B0604020202020204" pitchFamily="34" charset="0"/>
                        </a:rPr>
                        <a:t>5 Reģistrā</a:t>
                      </a:r>
                    </a:p>
                  </a:txBody>
                  <a:tcPr/>
                </a:tc>
                <a:tc>
                  <a:txBody>
                    <a:bodyPr/>
                    <a:lstStyle/>
                    <a:p>
                      <a:r>
                        <a:rPr lang="lv-LV" b="1" dirty="0">
                          <a:latin typeface="Arial" panose="020B0604020202020204" pitchFamily="34" charset="0"/>
                          <a:cs typeface="Arial" panose="020B0604020202020204" pitchFamily="34" charset="0"/>
                        </a:rPr>
                        <a:t>Kuldīgas nov.</a:t>
                      </a:r>
                    </a:p>
                  </a:txBody>
                  <a:tcPr/>
                </a:tc>
                <a:tc>
                  <a:txBody>
                    <a:bodyPr/>
                    <a:lstStyle/>
                    <a:p>
                      <a:r>
                        <a:rPr lang="lv-LV" dirty="0">
                          <a:latin typeface="Arial" panose="020B0604020202020204" pitchFamily="34" charset="0"/>
                          <a:cs typeface="Arial" panose="020B0604020202020204" pitchFamily="34" charset="0"/>
                        </a:rPr>
                        <a:t>31</a:t>
                      </a:r>
                    </a:p>
                  </a:txBody>
                  <a:tcPr/>
                </a:tc>
                <a:tc>
                  <a:txBody>
                    <a:bodyPr/>
                    <a:lstStyle/>
                    <a:p>
                      <a:r>
                        <a:rPr lang="lv-LV"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461734622"/>
                  </a:ext>
                </a:extLst>
              </a:tr>
              <a:tr h="370840">
                <a:tc>
                  <a:txBody>
                    <a:bodyPr/>
                    <a:lstStyle/>
                    <a:p>
                      <a:r>
                        <a:rPr lang="lv-LV" b="1" dirty="0">
                          <a:latin typeface="Arial" panose="020B0604020202020204" pitchFamily="34" charset="0"/>
                          <a:cs typeface="Arial" panose="020B0604020202020204" pitchFamily="34" charset="0"/>
                        </a:rPr>
                        <a:t>Jūrmalas </a:t>
                      </a:r>
                      <a:r>
                        <a:rPr lang="lv-LV" b="1" dirty="0" err="1">
                          <a:latin typeface="Arial" panose="020B0604020202020204" pitchFamily="34" charset="0"/>
                          <a:cs typeface="Arial" panose="020B0604020202020204" pitchFamily="34" charset="0"/>
                        </a:rPr>
                        <a:t>valstspilsēta</a:t>
                      </a:r>
                      <a:endParaRPr lang="lv-LV" b="1" dirty="0">
                        <a:latin typeface="Arial" panose="020B0604020202020204" pitchFamily="34" charset="0"/>
                        <a:cs typeface="Arial" panose="020B0604020202020204" pitchFamily="34" charset="0"/>
                      </a:endParaRPr>
                    </a:p>
                  </a:txBody>
                  <a:tcPr/>
                </a:tc>
                <a:tc>
                  <a:txBody>
                    <a:bodyPr/>
                    <a:lstStyle/>
                    <a:p>
                      <a:r>
                        <a:rPr lang="lv-LV" dirty="0">
                          <a:latin typeface="Arial" panose="020B0604020202020204" pitchFamily="34" charset="0"/>
                          <a:cs typeface="Arial" panose="020B0604020202020204" pitchFamily="34" charset="0"/>
                        </a:rPr>
                        <a:t>138</a:t>
                      </a:r>
                    </a:p>
                  </a:txBody>
                  <a:tcPr/>
                </a:tc>
                <a:tc>
                  <a:txBody>
                    <a:bodyPr/>
                    <a:lstStyle/>
                    <a:p>
                      <a:r>
                        <a:rPr lang="lv-LV" dirty="0">
                          <a:latin typeface="Arial" panose="020B0604020202020204" pitchFamily="34" charset="0"/>
                          <a:cs typeface="Arial" panose="020B0604020202020204" pitchFamily="34" charset="0"/>
                        </a:rPr>
                        <a:t>40 Reģistrā</a:t>
                      </a:r>
                    </a:p>
                  </a:txBody>
                  <a:tcPr/>
                </a:tc>
                <a:tc>
                  <a:txBody>
                    <a:bodyPr/>
                    <a:lstStyle/>
                    <a:p>
                      <a:r>
                        <a:rPr lang="lv-LV" b="1" dirty="0">
                          <a:latin typeface="Arial" panose="020B0604020202020204" pitchFamily="34" charset="0"/>
                          <a:cs typeface="Arial" panose="020B0604020202020204" pitchFamily="34" charset="0"/>
                        </a:rPr>
                        <a:t>Dienvidkurzemes</a:t>
                      </a:r>
                    </a:p>
                  </a:txBody>
                  <a:tcPr/>
                </a:tc>
                <a:tc>
                  <a:txBody>
                    <a:bodyPr/>
                    <a:lstStyle/>
                    <a:p>
                      <a:r>
                        <a:rPr lang="lv-LV" dirty="0">
                          <a:latin typeface="Arial" panose="020B0604020202020204" pitchFamily="34" charset="0"/>
                          <a:cs typeface="Arial" panose="020B0604020202020204" pitchFamily="34" charset="0"/>
                        </a:rPr>
                        <a:t>18</a:t>
                      </a:r>
                    </a:p>
                  </a:txBody>
                  <a:tcPr/>
                </a:tc>
                <a:tc>
                  <a:txBody>
                    <a:bodyPr/>
                    <a:lstStyle/>
                    <a:p>
                      <a:r>
                        <a:rPr lang="lv-LV"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31694776"/>
                  </a:ext>
                </a:extLst>
              </a:tr>
              <a:tr h="370840">
                <a:tc>
                  <a:txBody>
                    <a:bodyPr/>
                    <a:lstStyle/>
                    <a:p>
                      <a:r>
                        <a:rPr lang="lv-LV" b="1" dirty="0">
                          <a:latin typeface="Arial" panose="020B0604020202020204" pitchFamily="34" charset="0"/>
                          <a:cs typeface="Arial" panose="020B0604020202020204" pitchFamily="34" charset="0"/>
                        </a:rPr>
                        <a:t>Aizkraukles novads</a:t>
                      </a:r>
                    </a:p>
                  </a:txBody>
                  <a:tcPr/>
                </a:tc>
                <a:tc>
                  <a:txBody>
                    <a:bodyPr/>
                    <a:lstStyle/>
                    <a:p>
                      <a:r>
                        <a:rPr lang="lv-LV" dirty="0">
                          <a:latin typeface="Arial" panose="020B0604020202020204" pitchFamily="34" charset="0"/>
                          <a:cs typeface="Arial" panose="020B0604020202020204" pitchFamily="34" charset="0"/>
                        </a:rPr>
                        <a:t>172</a:t>
                      </a:r>
                    </a:p>
                  </a:txBody>
                  <a:tcPr/>
                </a:tc>
                <a:tc>
                  <a:txBody>
                    <a:bodyPr/>
                    <a:lstStyle/>
                    <a:p>
                      <a:r>
                        <a:rPr lang="lv-LV" dirty="0">
                          <a:latin typeface="Arial" panose="020B0604020202020204" pitchFamily="34" charset="0"/>
                          <a:cs typeface="Arial" panose="020B0604020202020204" pitchFamily="34" charset="0"/>
                        </a:rPr>
                        <a:t>0</a:t>
                      </a:r>
                    </a:p>
                  </a:txBody>
                  <a:tcPr/>
                </a:tc>
                <a:tc>
                  <a:txBody>
                    <a:bodyPr/>
                    <a:lstStyle/>
                    <a:p>
                      <a:r>
                        <a:rPr lang="lv-LV" b="1" dirty="0">
                          <a:solidFill>
                            <a:srgbClr val="8E0000"/>
                          </a:solidFill>
                          <a:latin typeface="Arial" panose="020B0604020202020204" pitchFamily="34" charset="0"/>
                          <a:cs typeface="Arial" panose="020B0604020202020204" pitchFamily="34" charset="0"/>
                        </a:rPr>
                        <a:t>KOPĀ</a:t>
                      </a:r>
                    </a:p>
                  </a:txBody>
                  <a:tcPr/>
                </a:tc>
                <a:tc>
                  <a:txBody>
                    <a:bodyPr/>
                    <a:lstStyle/>
                    <a:p>
                      <a:r>
                        <a:rPr lang="lv-LV" b="1" dirty="0">
                          <a:solidFill>
                            <a:srgbClr val="8E0000"/>
                          </a:solidFill>
                          <a:latin typeface="Arial" panose="020B0604020202020204" pitchFamily="34" charset="0"/>
                          <a:cs typeface="Arial" panose="020B0604020202020204" pitchFamily="34" charset="0"/>
                        </a:rPr>
                        <a:t>6095</a:t>
                      </a:r>
                    </a:p>
                  </a:txBody>
                  <a:tcPr/>
                </a:tc>
                <a:tc>
                  <a:txBody>
                    <a:bodyPr/>
                    <a:lstStyle/>
                    <a:p>
                      <a:r>
                        <a:rPr lang="lv-LV" b="1" dirty="0">
                          <a:solidFill>
                            <a:srgbClr val="8E0000"/>
                          </a:solidFill>
                          <a:highlight>
                            <a:srgbClr val="FFFF00"/>
                          </a:highlight>
                          <a:latin typeface="Arial" panose="020B0604020202020204" pitchFamily="34" charset="0"/>
                          <a:cs typeface="Arial" panose="020B0604020202020204" pitchFamily="34" charset="0"/>
                        </a:rPr>
                        <a:t>1346 </a:t>
                      </a:r>
                    </a:p>
                  </a:txBody>
                  <a:tcPr/>
                </a:tc>
                <a:extLst>
                  <a:ext uri="{0D108BD9-81ED-4DB2-BD59-A6C34878D82A}">
                    <a16:rowId xmlns:a16="http://schemas.microsoft.com/office/drawing/2014/main" val="1157081200"/>
                  </a:ext>
                </a:extLst>
              </a:tr>
            </a:tbl>
          </a:graphicData>
        </a:graphic>
      </p:graphicFrame>
    </p:spTree>
    <p:extLst>
      <p:ext uri="{BB962C8B-B14F-4D97-AF65-F5344CB8AC3E}">
        <p14:creationId xmlns:p14="http://schemas.microsoft.com/office/powerpoint/2010/main" val="336528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72D5D-78A9-7691-66D8-F50266E017F1}"/>
              </a:ext>
            </a:extLst>
          </p:cNvPr>
          <p:cNvSpPr>
            <a:spLocks noGrp="1"/>
          </p:cNvSpPr>
          <p:nvPr>
            <p:ph type="title"/>
          </p:nvPr>
        </p:nvSpPr>
        <p:spPr>
          <a:xfrm>
            <a:off x="285750" y="104775"/>
            <a:ext cx="10515600" cy="1325563"/>
          </a:xfrm>
        </p:spPr>
        <p:txBody>
          <a:bodyPr>
            <a:normAutofit/>
          </a:bodyPr>
          <a:lstStyle/>
          <a:p>
            <a:pPr algn="ctr"/>
            <a:r>
              <a:rPr lang="lv-LV" sz="2800" b="1" dirty="0">
                <a:solidFill>
                  <a:srgbClr val="8E0000"/>
                </a:solidFill>
                <a:latin typeface="Arial" panose="020B0604020202020204" pitchFamily="34" charset="0"/>
                <a:cs typeface="Arial" panose="020B0604020202020204" pitchFamily="34" charset="0"/>
              </a:rPr>
              <a:t>PAŠVALDĪBU NOSLĒGTO LĪGUMU SKAITS AR PRIVĀTAJĀM PIRMSSKOLAS IZGLĪTĪBAS IESTĀDĒM UN BĒRNU SKAITS PRIVĀTAJĀS PII</a:t>
            </a:r>
          </a:p>
        </p:txBody>
      </p:sp>
      <p:graphicFrame>
        <p:nvGraphicFramePr>
          <p:cNvPr id="4" name="Chart 3">
            <a:extLst>
              <a:ext uri="{FF2B5EF4-FFF2-40B4-BE49-F238E27FC236}">
                <a16:creationId xmlns:a16="http://schemas.microsoft.com/office/drawing/2014/main" id="{29953625-57BE-99E4-677C-5E97C85BE0DB}"/>
              </a:ext>
            </a:extLst>
          </p:cNvPr>
          <p:cNvGraphicFramePr>
            <a:graphicFrameLocks/>
          </p:cNvGraphicFramePr>
          <p:nvPr>
            <p:extLst>
              <p:ext uri="{D42A27DB-BD31-4B8C-83A1-F6EECF244321}">
                <p14:modId xmlns:p14="http://schemas.microsoft.com/office/powerpoint/2010/main" val="3371753633"/>
              </p:ext>
            </p:extLst>
          </p:nvPr>
        </p:nvGraphicFramePr>
        <p:xfrm>
          <a:off x="504825" y="1517650"/>
          <a:ext cx="10077450" cy="4699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1AE22EB-A9BF-5FDE-F427-795F260739D1}"/>
              </a:ext>
            </a:extLst>
          </p:cNvPr>
          <p:cNvSpPr txBox="1"/>
          <p:nvPr/>
        </p:nvSpPr>
        <p:spPr>
          <a:xfrm>
            <a:off x="504825" y="6372447"/>
            <a:ext cx="6739491" cy="307777"/>
          </a:xfrm>
          <a:prstGeom prst="rect">
            <a:avLst/>
          </a:prstGeom>
          <a:noFill/>
        </p:spPr>
        <p:txBody>
          <a:bodyPr wrap="square" rtlCol="0">
            <a:spAutoFit/>
          </a:bodyPr>
          <a:lstStyle/>
          <a:p>
            <a:r>
              <a:rPr lang="lv-LV" sz="1400" i="1" dirty="0"/>
              <a:t>Avots: LPS Aptaujas rezultāti. Veikta 42 pašvaldību aptauja. </a:t>
            </a:r>
          </a:p>
        </p:txBody>
      </p:sp>
    </p:spTree>
    <p:extLst>
      <p:ext uri="{BB962C8B-B14F-4D97-AF65-F5344CB8AC3E}">
        <p14:creationId xmlns:p14="http://schemas.microsoft.com/office/powerpoint/2010/main" val="4130841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Custom 5">
      <a:dk1>
        <a:srgbClr val="000000"/>
      </a:dk1>
      <a:lt1>
        <a:srgbClr val="FFFFFF"/>
      </a:lt1>
      <a:dk2>
        <a:srgbClr val="424242"/>
      </a:dk2>
      <a:lt2>
        <a:srgbClr val="C8C8C8"/>
      </a:lt2>
      <a:accent1>
        <a:srgbClr val="880000"/>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Main Event">
  <a:themeElements>
    <a:clrScheme name="Custom 5">
      <a:dk1>
        <a:srgbClr val="000000"/>
      </a:dk1>
      <a:lt1>
        <a:srgbClr val="FFFFFF"/>
      </a:lt1>
      <a:dk2>
        <a:srgbClr val="424242"/>
      </a:dk2>
      <a:lt2>
        <a:srgbClr val="C8C8C8"/>
      </a:lt2>
      <a:accent1>
        <a:srgbClr val="880000"/>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LPS_PP_paraugs  -  Read-Only" id="{B865E3EF-F2DB-4909-BACA-B4BD49DD4572}" vid="{C3F24889-0CBE-4A5F-BFCE-ECEA309B9D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4550</TotalTime>
  <Words>1560</Words>
  <Application>Microsoft Office PowerPoint</Application>
  <PresentationFormat>Widescreen</PresentationFormat>
  <Paragraphs>300</Paragraphs>
  <Slides>17</Slides>
  <Notes>4</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17</vt:i4>
      </vt:variant>
    </vt:vector>
  </HeadingPairs>
  <TitlesOfParts>
    <vt:vector size="33" baseType="lpstr">
      <vt:lpstr>Aptos</vt:lpstr>
      <vt:lpstr>Aptos Display</vt:lpstr>
      <vt:lpstr>Arial</vt:lpstr>
      <vt:lpstr>Axiforma</vt:lpstr>
      <vt:lpstr>Calibri</vt:lpstr>
      <vt:lpstr>Calibri Light</vt:lpstr>
      <vt:lpstr>ECSquareSansPro-Italic</vt:lpstr>
      <vt:lpstr>ECSquareSansProLight</vt:lpstr>
      <vt:lpstr>RobustaTLPro-Regular</vt:lpstr>
      <vt:lpstr>Symbol</vt:lpstr>
      <vt:lpstr>Wingdings</vt:lpstr>
      <vt:lpstr>Main Event</vt:lpstr>
      <vt:lpstr>Main Event</vt:lpstr>
      <vt:lpstr>Office Theme</vt:lpstr>
      <vt:lpstr>Office Theme</vt:lpstr>
      <vt:lpstr>Office Theme</vt:lpstr>
      <vt:lpstr>     </vt:lpstr>
      <vt:lpstr>PIRMSSKOLAS IZGLĪTĪBAS IESTĀŽU un uzraudzības pakalpojumu Tiesiskais regulējums </vt:lpstr>
      <vt:lpstr>PIRMSSKOLAS IZGLĪTĪBAS IESTĀŽU un uzraudzības pakalpojumu Tiesiskais regulējums </vt:lpstr>
      <vt:lpstr>BĒRNA Vecums no kura ir PIEEJAMA vieta PII un PIEEJAMI  UZRAUDZĪBAS PAKALPOJUMI 2024./2025. es un norvēģija</vt:lpstr>
      <vt:lpstr>PowerPoint Presentation</vt:lpstr>
      <vt:lpstr>Pašvaldību PII darba laiki</vt:lpstr>
      <vt:lpstr>pašvaldība nodrošina pirmsskolas izglītība iestādēm bezmaksas ēdināšanu vecuma grupai 1,5-7 gadi</vt:lpstr>
      <vt:lpstr>Pirmsskolas izglītības iestāžu  pieejamība pašvaldībās</vt:lpstr>
      <vt:lpstr>PAŠVALDĪBU NOSLĒGTO LĪGUMU SKAITS AR PRIVĀTAJĀM PIRMSSKOLAS IZGLĪTĪBAS IESTĀDĒM UN BĒRNU SKAITS PRIVĀTAJĀS PII</vt:lpstr>
      <vt:lpstr>ATBALSTA APMĒRS VIENAM BĒRNAM  2025. GADĀ, KURI APMEKLĒ PRIVĀTĀS PIRMSSKOLAS IZGLĪTĪBAS IESTĀDES (EURO)</vt:lpstr>
      <vt:lpstr>PAŠVALDĪBAS ATBALSTA APMĒRS BĒRNIEM (EURO), KAS IZMANTO AUKĻU PAKALPOJUMUS</vt:lpstr>
      <vt:lpstr>PowerPoint Presentation</vt:lpstr>
      <vt:lpstr>INVESTĪCIJAS PII  SAM 4.2.1.7. "Pirmsskolas izglītības iestāžu infrastruktūras attīstība" iesniegto 12 projektu kopējās izmaksas (48 981 715 EUR)</vt:lpstr>
      <vt:lpstr>INVESTĪCIJAS PII atbalsts privātajām PII un Bērnu pieskatīšanas pakalpojumi -SAM 4.3.6.6. projektu kopējās izmaksas (19 140 000 EUR)</vt:lpstr>
      <vt:lpstr>ĢIMENEI DRAUDZĪGA PAŠVALDĪBA – labās prakses piemēri </vt:lpstr>
      <vt:lpstr>PowerPoint Presentation</vt:lpstr>
      <vt:lpstr>Paldies PAR UZMANĪBU!  inara.dundure@lps.lv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Jānis Upenieks</dc:creator>
  <cp:lastModifiedBy>Ināra Dundure</cp:lastModifiedBy>
  <cp:revision>14</cp:revision>
  <cp:lastPrinted>2025-05-20T07:04:53Z</cp:lastPrinted>
  <dcterms:created xsi:type="dcterms:W3CDTF">2023-01-14T12:19:58Z</dcterms:created>
  <dcterms:modified xsi:type="dcterms:W3CDTF">2025-06-30T09:28:50Z</dcterms:modified>
</cp:coreProperties>
</file>