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1" r:id="rId4"/>
    <p:sldId id="263" r:id="rId5"/>
    <p:sldId id="268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79" r:id="rId14"/>
    <p:sldId id="269" r:id="rId15"/>
    <p:sldId id="275" r:id="rId16"/>
    <p:sldId id="265" r:id="rId17"/>
    <p:sldId id="262" r:id="rId18"/>
  </p:sldIdLst>
  <p:sldSz cx="11518900" cy="6483350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Vidējs stils 2 - izcēlum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8"/>
  </p:normalViewPr>
  <p:slideViewPr>
    <p:cSldViewPr>
      <p:cViewPr varScale="1">
        <p:scale>
          <a:sx n="66" d="100"/>
          <a:sy n="66" d="100"/>
        </p:scale>
        <p:origin x="784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20_20250627-0912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10_20250627-09113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20_20250627-09203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30_20250627-09241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30_20250627-09293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70_20250627-09353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N180_20250627-11410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lv-LV" sz="2000" b="1" dirty="0"/>
              <a:t>Iedzīvotāju īpatsvars zem minimālo ienākumu līmeņa %</a:t>
            </a:r>
            <a:endParaRPr lang="en-US" sz="2000" b="1" dirty="0">
              <a:latin typeface="Roboto" panose="0200000000000000000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'[NNM020_20250627-091220.xlsx]NNM020'!$A$4</c:f>
              <c:strCache>
                <c:ptCount val="1"/>
                <c:pt idx="0">
                  <c:v>Latvija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'[NNM020_20250627-091220.xlsx]NNM020'!$B$1:$D$3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'[NNM020_20250627-091220.xlsx]NNM020'!$B$4:$D$4</c:f>
              <c:numCache>
                <c:formatCode>0.0</c:formatCode>
                <c:ptCount val="3"/>
                <c:pt idx="0">
                  <c:v>7.9</c:v>
                </c:pt>
                <c:pt idx="1">
                  <c:v>7.8</c:v>
                </c:pt>
                <c:pt idx="2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33-4B9E-A64A-F86D6521903C}"/>
            </c:ext>
          </c:extLst>
        </c:ser>
        <c:dLbls>
          <c:dLblPos val="b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92513992"/>
        <c:axId val="492510072"/>
      </c:lineChart>
      <c:catAx>
        <c:axId val="492513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2510072"/>
        <c:crosses val="autoZero"/>
        <c:auto val="1"/>
        <c:lblAlgn val="ctr"/>
        <c:lblOffset val="100"/>
        <c:noMultiLvlLbl val="0"/>
      </c:catAx>
      <c:valAx>
        <c:axId val="49251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251399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lv-LV" dirty="0">
                <a:solidFill>
                  <a:schemeClr val="accent3">
                    <a:lumMod val="75000"/>
                  </a:schemeClr>
                </a:solidFill>
              </a:rPr>
              <a:t>Minimālo ienākumu līmenis vienai personai, eiro mēnesī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'[NNM010_20250627-091137.xlsx]NNM010'!$A$4</c:f>
              <c:strCache>
                <c:ptCount val="1"/>
                <c:pt idx="0">
                  <c:v>Viena persona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'[NNM010_20250627-091137.xlsx]NNM010'!$B$1:$D$3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'[NNM010_20250627-091137.xlsx]NNM010'!$B$4:$D$4</c:f>
              <c:numCache>
                <c:formatCode>0</c:formatCode>
                <c:ptCount val="3"/>
                <c:pt idx="0">
                  <c:v>274</c:v>
                </c:pt>
                <c:pt idx="1">
                  <c:v>302</c:v>
                </c:pt>
                <c:pt idx="2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1A-48F5-B9CD-144E275A30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04946856"/>
        <c:axId val="604954304"/>
      </c:barChart>
      <c:catAx>
        <c:axId val="604946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54304"/>
        <c:crosses val="autoZero"/>
        <c:auto val="1"/>
        <c:lblAlgn val="ctr"/>
        <c:lblOffset val="100"/>
        <c:noMultiLvlLbl val="0"/>
      </c:catAx>
      <c:valAx>
        <c:axId val="60495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46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Iedzīvotāju īpatsvars zem minimālo ienākumu līmeņa reģionos (%)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'[NNM020_20250627-092036.xlsx]NNM020'!$B$3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'[NNM020_20250627-092036.xlsx]NNM020'!$A$4:$A$10</c:f>
              <c:strCache>
                <c:ptCount val="7"/>
                <c:pt idx="0">
                  <c:v>Latvija</c:v>
                </c:pt>
                <c:pt idx="1">
                  <c:v>Rīgas statistiskais reģions (Rīga) (līdz 01.01.2024.)</c:v>
                </c:pt>
                <c:pt idx="2">
                  <c:v>Pierīgas statistiskais reģions (līdz 01.01.2024.)</c:v>
                </c:pt>
                <c:pt idx="3">
                  <c:v>Vidzemes statistiskais reģions (līdz 01.01.2024.)</c:v>
                </c:pt>
                <c:pt idx="4">
                  <c:v>Kurzemes statistiskais reģions (līdz 01.01.2024.)</c:v>
                </c:pt>
                <c:pt idx="5">
                  <c:v>Zemgales statistiskais reģions</c:v>
                </c:pt>
                <c:pt idx="6">
                  <c:v>Latgales statistiskais reģions</c:v>
                </c:pt>
              </c:strCache>
            </c:strRef>
          </c:cat>
          <c:val>
            <c:numRef>
              <c:f>'[NNM020_20250627-092036.xlsx]NNM020'!$B$4:$B$10</c:f>
              <c:numCache>
                <c:formatCode>0.0</c:formatCode>
                <c:ptCount val="7"/>
                <c:pt idx="0">
                  <c:v>7.9</c:v>
                </c:pt>
                <c:pt idx="1">
                  <c:v>4.4000000000000004</c:v>
                </c:pt>
                <c:pt idx="2">
                  <c:v>6.5</c:v>
                </c:pt>
                <c:pt idx="3">
                  <c:v>13</c:v>
                </c:pt>
                <c:pt idx="4">
                  <c:v>8.1</c:v>
                </c:pt>
                <c:pt idx="5">
                  <c:v>8.6999999999999993</c:v>
                </c:pt>
                <c:pt idx="6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BE-45EE-93E3-6F506EAEC7F3}"/>
            </c:ext>
          </c:extLst>
        </c:ser>
        <c:ser>
          <c:idx val="1"/>
          <c:order val="1"/>
          <c:tx>
            <c:strRef>
              <c:f>'[NNM020_20250627-092036.xlsx]NNM020'!$C$3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'[NNM020_20250627-092036.xlsx]NNM020'!$A$4:$A$10</c:f>
              <c:strCache>
                <c:ptCount val="7"/>
                <c:pt idx="0">
                  <c:v>Latvija</c:v>
                </c:pt>
                <c:pt idx="1">
                  <c:v>Rīgas statistiskais reģions (Rīga) (līdz 01.01.2024.)</c:v>
                </c:pt>
                <c:pt idx="2">
                  <c:v>Pierīgas statistiskais reģions (līdz 01.01.2024.)</c:v>
                </c:pt>
                <c:pt idx="3">
                  <c:v>Vidzemes statistiskais reģions (līdz 01.01.2024.)</c:v>
                </c:pt>
                <c:pt idx="4">
                  <c:v>Kurzemes statistiskais reģions (līdz 01.01.2024.)</c:v>
                </c:pt>
                <c:pt idx="5">
                  <c:v>Zemgales statistiskais reģions</c:v>
                </c:pt>
                <c:pt idx="6">
                  <c:v>Latgales statistiskais reģions</c:v>
                </c:pt>
              </c:strCache>
            </c:strRef>
          </c:cat>
          <c:val>
            <c:numRef>
              <c:f>'[NNM020_20250627-092036.xlsx]NNM020'!$C$4:$C$10</c:f>
              <c:numCache>
                <c:formatCode>0.0</c:formatCode>
                <c:ptCount val="7"/>
                <c:pt idx="0">
                  <c:v>7.8</c:v>
                </c:pt>
                <c:pt idx="1">
                  <c:v>4.3</c:v>
                </c:pt>
                <c:pt idx="2">
                  <c:v>5.8</c:v>
                </c:pt>
                <c:pt idx="3">
                  <c:v>12.3</c:v>
                </c:pt>
                <c:pt idx="4">
                  <c:v>9.3000000000000007</c:v>
                </c:pt>
                <c:pt idx="5">
                  <c:v>8.6999999999999993</c:v>
                </c:pt>
                <c:pt idx="6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BE-45EE-93E3-6F506EAEC7F3}"/>
            </c:ext>
          </c:extLst>
        </c:ser>
        <c:ser>
          <c:idx val="2"/>
          <c:order val="2"/>
          <c:tx>
            <c:strRef>
              <c:f>'[NNM020_20250627-092036.xlsx]NNM020'!$D$3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'[NNM020_20250627-092036.xlsx]NNM020'!$A$4:$A$10</c:f>
              <c:strCache>
                <c:ptCount val="7"/>
                <c:pt idx="0">
                  <c:v>Latvija</c:v>
                </c:pt>
                <c:pt idx="1">
                  <c:v>Rīgas statistiskais reģions (Rīga) (līdz 01.01.2024.)</c:v>
                </c:pt>
                <c:pt idx="2">
                  <c:v>Pierīgas statistiskais reģions (līdz 01.01.2024.)</c:v>
                </c:pt>
                <c:pt idx="3">
                  <c:v>Vidzemes statistiskais reģions (līdz 01.01.2024.)</c:v>
                </c:pt>
                <c:pt idx="4">
                  <c:v>Kurzemes statistiskais reģions (līdz 01.01.2024.)</c:v>
                </c:pt>
                <c:pt idx="5">
                  <c:v>Zemgales statistiskais reģions</c:v>
                </c:pt>
                <c:pt idx="6">
                  <c:v>Latgales statistiskais reģions</c:v>
                </c:pt>
              </c:strCache>
            </c:strRef>
          </c:cat>
          <c:val>
            <c:numRef>
              <c:f>'[NNM020_20250627-092036.xlsx]NNM020'!$D$4:$D$10</c:f>
              <c:numCache>
                <c:formatCode>0.0</c:formatCode>
                <c:ptCount val="7"/>
                <c:pt idx="0">
                  <c:v>7.6</c:v>
                </c:pt>
                <c:pt idx="1">
                  <c:v>4.3</c:v>
                </c:pt>
                <c:pt idx="2">
                  <c:v>5.2</c:v>
                </c:pt>
                <c:pt idx="3">
                  <c:v>12.7</c:v>
                </c:pt>
                <c:pt idx="4">
                  <c:v>9.9</c:v>
                </c:pt>
                <c:pt idx="5">
                  <c:v>10.199999999999999</c:v>
                </c:pt>
                <c:pt idx="6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BE-45EE-93E3-6F506EAEC7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95969136"/>
        <c:axId val="495975408"/>
      </c:barChart>
      <c:catAx>
        <c:axId val="495969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5975408"/>
        <c:crosses val="autoZero"/>
        <c:auto val="1"/>
        <c:lblAlgn val="ctr"/>
        <c:lblOffset val="100"/>
        <c:noMultiLvlLbl val="0"/>
      </c:catAx>
      <c:valAx>
        <c:axId val="495975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596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Roboto" panose="02000000000000000000"/>
                <a:ea typeface="+mj-ea"/>
                <a:cs typeface="+mj-cs"/>
              </a:defRPr>
            </a:pPr>
            <a:r>
              <a:rPr lang="lv-LV" dirty="0"/>
              <a:t>Iedzīvotāju īpatsvars zem minimālo ienākumu līmeņa pēc vecuma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Roboto" panose="02000000000000000000"/>
              <a:ea typeface="+mj-ea"/>
              <a:cs typeface="+mj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'[NNM030_20250627-092415.xlsx]NNM030'!$C$3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'[NNM030_20250627-092415.xlsx]NNM030'!$B$4:$B$10</c:f>
              <c:strCache>
                <c:ptCount val="7"/>
                <c:pt idx="0">
                  <c:v>Pavisam</c:v>
                </c:pt>
                <c:pt idx="1">
                  <c:v>0–17 gadi</c:v>
                </c:pt>
                <c:pt idx="2">
                  <c:v>18–24 gadi</c:v>
                </c:pt>
                <c:pt idx="3">
                  <c:v>25–49 gadi</c:v>
                </c:pt>
                <c:pt idx="4">
                  <c:v>50–64 gadi</c:v>
                </c:pt>
                <c:pt idx="5">
                  <c:v>65 gadi un vairāk</c:v>
                </c:pt>
                <c:pt idx="6">
                  <c:v>75 gadi un vairāk</c:v>
                </c:pt>
              </c:strCache>
            </c:strRef>
          </c:cat>
          <c:val>
            <c:numRef>
              <c:f>'[NNM030_20250627-092415.xlsx]NNM030'!$C$4:$C$10</c:f>
              <c:numCache>
                <c:formatCode>0.0</c:formatCode>
                <c:ptCount val="7"/>
                <c:pt idx="0">
                  <c:v>7.9</c:v>
                </c:pt>
                <c:pt idx="1">
                  <c:v>8.6</c:v>
                </c:pt>
                <c:pt idx="2">
                  <c:v>6.5</c:v>
                </c:pt>
                <c:pt idx="3">
                  <c:v>6.9</c:v>
                </c:pt>
                <c:pt idx="4">
                  <c:v>10.7</c:v>
                </c:pt>
                <c:pt idx="5">
                  <c:v>6.4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98-4AA5-B3E7-8C5A015598B6}"/>
            </c:ext>
          </c:extLst>
        </c:ser>
        <c:ser>
          <c:idx val="1"/>
          <c:order val="1"/>
          <c:tx>
            <c:strRef>
              <c:f>'[NNM030_20250627-092415.xlsx]NNM030'!$D$3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'[NNM030_20250627-092415.xlsx]NNM030'!$B$4:$B$10</c:f>
              <c:strCache>
                <c:ptCount val="7"/>
                <c:pt idx="0">
                  <c:v>Pavisam</c:v>
                </c:pt>
                <c:pt idx="1">
                  <c:v>0–17 gadi</c:v>
                </c:pt>
                <c:pt idx="2">
                  <c:v>18–24 gadi</c:v>
                </c:pt>
                <c:pt idx="3">
                  <c:v>25–49 gadi</c:v>
                </c:pt>
                <c:pt idx="4">
                  <c:v>50–64 gadi</c:v>
                </c:pt>
                <c:pt idx="5">
                  <c:v>65 gadi un vairāk</c:v>
                </c:pt>
                <c:pt idx="6">
                  <c:v>75 gadi un vairāk</c:v>
                </c:pt>
              </c:strCache>
            </c:strRef>
          </c:cat>
          <c:val>
            <c:numRef>
              <c:f>'[NNM030_20250627-092415.xlsx]NNM030'!$D$4:$D$10</c:f>
              <c:numCache>
                <c:formatCode>0.0</c:formatCode>
                <c:ptCount val="7"/>
                <c:pt idx="0">
                  <c:v>7.8</c:v>
                </c:pt>
                <c:pt idx="1">
                  <c:v>7.8</c:v>
                </c:pt>
                <c:pt idx="2">
                  <c:v>8.3000000000000007</c:v>
                </c:pt>
                <c:pt idx="3">
                  <c:v>8</c:v>
                </c:pt>
                <c:pt idx="4">
                  <c:v>9.8000000000000007</c:v>
                </c:pt>
                <c:pt idx="5">
                  <c:v>5.3</c:v>
                </c:pt>
                <c:pt idx="6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98-4AA5-B3E7-8C5A015598B6}"/>
            </c:ext>
          </c:extLst>
        </c:ser>
        <c:ser>
          <c:idx val="2"/>
          <c:order val="2"/>
          <c:tx>
            <c:strRef>
              <c:f>'[NNM030_20250627-092415.xlsx]NNM030'!$E$3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'[NNM030_20250627-092415.xlsx]NNM030'!$B$4:$B$10</c:f>
              <c:strCache>
                <c:ptCount val="7"/>
                <c:pt idx="0">
                  <c:v>Pavisam</c:v>
                </c:pt>
                <c:pt idx="1">
                  <c:v>0–17 gadi</c:v>
                </c:pt>
                <c:pt idx="2">
                  <c:v>18–24 gadi</c:v>
                </c:pt>
                <c:pt idx="3">
                  <c:v>25–49 gadi</c:v>
                </c:pt>
                <c:pt idx="4">
                  <c:v>50–64 gadi</c:v>
                </c:pt>
                <c:pt idx="5">
                  <c:v>65 gadi un vairāk</c:v>
                </c:pt>
                <c:pt idx="6">
                  <c:v>75 gadi un vairāk</c:v>
                </c:pt>
              </c:strCache>
            </c:strRef>
          </c:cat>
          <c:val>
            <c:numRef>
              <c:f>'[NNM030_20250627-092415.xlsx]NNM030'!$E$4:$E$10</c:f>
              <c:numCache>
                <c:formatCode>0.0</c:formatCode>
                <c:ptCount val="7"/>
                <c:pt idx="0">
                  <c:v>7.6</c:v>
                </c:pt>
                <c:pt idx="1">
                  <c:v>8.4</c:v>
                </c:pt>
                <c:pt idx="2">
                  <c:v>7.2</c:v>
                </c:pt>
                <c:pt idx="3">
                  <c:v>6.5</c:v>
                </c:pt>
                <c:pt idx="4">
                  <c:v>10.199999999999999</c:v>
                </c:pt>
                <c:pt idx="5">
                  <c:v>6.4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98-4AA5-B3E7-8C5A015598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493542128"/>
        <c:axId val="493539384"/>
      </c:barChart>
      <c:catAx>
        <c:axId val="493542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3539384"/>
        <c:crosses val="autoZero"/>
        <c:auto val="1"/>
        <c:lblAlgn val="ctr"/>
        <c:lblOffset val="100"/>
        <c:noMultiLvlLbl val="0"/>
      </c:catAx>
      <c:valAx>
        <c:axId val="493539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35421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000" dirty="0"/>
              <a:t>Iedzīvotāju īpatsvars zem minimālo ienākumu līmeņa pēc dzimuma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'[NNM030_20250627-092934.xlsx]NNM030'!$A$4</c:f>
              <c:strCache>
                <c:ptCount val="1"/>
                <c:pt idx="0">
                  <c:v>Vīrieši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'[NNM030_20250627-092934.xlsx]NNM030'!$B$3:$D$3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'[NNM030_20250627-092934.xlsx]NNM030'!$B$4:$D$4</c:f>
              <c:numCache>
                <c:formatCode>0.0</c:formatCode>
                <c:ptCount val="3"/>
                <c:pt idx="0">
                  <c:v>8.1</c:v>
                </c:pt>
                <c:pt idx="1">
                  <c:v>8.1999999999999993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A-4B94-83ED-D1ADA1987FC5}"/>
            </c:ext>
          </c:extLst>
        </c:ser>
        <c:ser>
          <c:idx val="1"/>
          <c:order val="1"/>
          <c:tx>
            <c:strRef>
              <c:f>'[NNM030_20250627-092934.xlsx]NNM030'!$A$5</c:f>
              <c:strCache>
                <c:ptCount val="1"/>
                <c:pt idx="0">
                  <c:v>Sievietes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'[NNM030_20250627-092934.xlsx]NNM030'!$B$3:$D$3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'[NNM030_20250627-092934.xlsx]NNM030'!$B$5:$D$5</c:f>
              <c:numCache>
                <c:formatCode>0.0</c:formatCode>
                <c:ptCount val="3"/>
                <c:pt idx="0">
                  <c:v>7.8</c:v>
                </c:pt>
                <c:pt idx="1">
                  <c:v>7.4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A-4B94-83ED-D1ADA1987FC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04941760"/>
        <c:axId val="604936272"/>
      </c:barChart>
      <c:catAx>
        <c:axId val="60494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36272"/>
        <c:crosses val="autoZero"/>
        <c:auto val="1"/>
        <c:lblAlgn val="ctr"/>
        <c:lblOffset val="100"/>
        <c:noMultiLvlLbl val="0"/>
      </c:catAx>
      <c:valAx>
        <c:axId val="60493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4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Iedzīvotāju īpatsvars zem minimālo ienākumu līmeņa pēc mājsaimniecības veida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3.7199996690366367E-2"/>
          <c:y val="9.2303076821481964E-2"/>
          <c:w val="0.68032448485029473"/>
          <c:h val="0.8624082711683464"/>
        </c:manualLayout>
      </c:layout>
      <c:lineChart>
        <c:grouping val="standard"/>
        <c:varyColors val="0"/>
        <c:ser>
          <c:idx val="0"/>
          <c:order val="0"/>
          <c:tx>
            <c:strRef>
              <c:f>'[NNM070_20250627-093531.xlsx]NNM070'!$A$4</c:f>
              <c:strCache>
                <c:ptCount val="1"/>
                <c:pt idx="0">
                  <c:v>Viena persona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1976442826697216E-2"/>
                  <c:y val="2.4925319000526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19F-4EAC-877D-A5B2A5E949CE}"/>
                </c:ext>
              </c:extLst>
            </c:dLbl>
            <c:dLbl>
              <c:idx val="2"/>
              <c:layout>
                <c:manualLayout>
                  <c:x val="-4.1972431322486806E-3"/>
                  <c:y val="-3.714320818165670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'[NNM070_20250627-093531.xlsx]NNM070'!$B$4:$D$4</c:f>
              <c:numCache>
                <c:formatCode>0.0</c:formatCode>
                <c:ptCount val="3"/>
                <c:pt idx="0">
                  <c:v>10.7</c:v>
                </c:pt>
                <c:pt idx="1">
                  <c:v>9.5</c:v>
                </c:pt>
                <c:pt idx="2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9F-4EAC-877D-A5B2A5E949CE}"/>
            </c:ext>
          </c:extLst>
        </c:ser>
        <c:ser>
          <c:idx val="1"/>
          <c:order val="1"/>
          <c:tx>
            <c:strRef>
              <c:f>'[NNM070_20250627-093531.xlsx]NNM070'!$A$5</c:f>
              <c:strCache>
                <c:ptCount val="1"/>
                <c:pt idx="0">
                  <c:v>Viena persona - vīrietis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631245946768749E-2"/>
                  <c:y val="5.666029356753267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9F-4EAC-877D-A5B2A5E949CE}"/>
                </c:ext>
              </c:extLst>
            </c:dLbl>
            <c:dLbl>
              <c:idx val="2"/>
              <c:layout>
                <c:manualLayout>
                  <c:x val="-1.7815909998507812E-3"/>
                  <c:y val="-9.156176440170278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'[NNM070_20250627-093531.xlsx]NNM070'!$B$5:$D$5</c:f>
              <c:numCache>
                <c:formatCode>0.0</c:formatCode>
                <c:ptCount val="3"/>
                <c:pt idx="0">
                  <c:v>13.4</c:v>
                </c:pt>
                <c:pt idx="1">
                  <c:v>15.2</c:v>
                </c:pt>
                <c:pt idx="2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9F-4EAC-877D-A5B2A5E949CE}"/>
            </c:ext>
          </c:extLst>
        </c:ser>
        <c:ser>
          <c:idx val="2"/>
          <c:order val="2"/>
          <c:tx>
            <c:strRef>
              <c:f>'[NNM070_20250627-093531.xlsx]NNM070'!$A$6</c:f>
              <c:strCache>
                <c:ptCount val="1"/>
                <c:pt idx="0">
                  <c:v>Viena persona - sieviete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4054703488686715E-2"/>
                  <c:y val="-1.96427904219232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9F-4EAC-877D-A5B2A5E949CE}"/>
                </c:ext>
              </c:extLst>
            </c:dLbl>
            <c:dLbl>
              <c:idx val="1"/>
              <c:layout>
                <c:manualLayout>
                  <c:x val="-1.352166036330457E-2"/>
                  <c:y val="-2.75077509082378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9F-4EAC-877D-A5B2A5E949CE}"/>
                </c:ext>
              </c:extLst>
            </c:dLbl>
            <c:dLbl>
              <c:idx val="2"/>
              <c:layout>
                <c:manualLayout>
                  <c:x val="-1.4433997013150754E-3"/>
                  <c:y val="-6.202945159537476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'[NNM070_20250627-093531.xlsx]NNM070'!$B$6:$D$6</c:f>
              <c:numCache>
                <c:formatCode>0.0</c:formatCode>
                <c:ptCount val="3"/>
                <c:pt idx="0">
                  <c:v>9.1999999999999993</c:v>
                </c:pt>
                <c:pt idx="1">
                  <c:v>6.5</c:v>
                </c:pt>
                <c:pt idx="2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19F-4EAC-877D-A5B2A5E949CE}"/>
            </c:ext>
          </c:extLst>
        </c:ser>
        <c:ser>
          <c:idx val="3"/>
          <c:order val="3"/>
          <c:tx>
            <c:strRef>
              <c:f>'[NNM070_20250627-093531.xlsx]NNM070'!$A$7</c:f>
              <c:strCache>
                <c:ptCount val="1"/>
                <c:pt idx="0">
                  <c:v>Viena persona (līdz 64 gadu vecumam)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631245946768749E-2"/>
                  <c:y val="-1.9035624755424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19F-4EAC-877D-A5B2A5E949CE}"/>
                </c:ext>
              </c:extLst>
            </c:dLbl>
            <c:dLbl>
              <c:idx val="1"/>
              <c:layout>
                <c:manualLayout>
                  <c:x val="-1.9306291280665588E-2"/>
                  <c:y val="3.2349569027090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19F-4EAC-877D-A5B2A5E949CE}"/>
                </c:ext>
              </c:extLst>
            </c:dLbl>
            <c:dLbl>
              <c:idx val="2"/>
              <c:layout>
                <c:manualLayout>
                  <c:x val="-4.1972431322486806E-3"/>
                  <c:y val="4.218120281289013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'[NNM070_20250627-093531.xlsx]NNM070'!$B$7:$D$7</c:f>
              <c:numCache>
                <c:formatCode>0.0</c:formatCode>
                <c:ptCount val="3"/>
                <c:pt idx="0">
                  <c:v>13.8</c:v>
                </c:pt>
                <c:pt idx="1">
                  <c:v>13.5</c:v>
                </c:pt>
                <c:pt idx="2">
                  <c:v>14.5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819F-4EAC-877D-A5B2A5E949CE}"/>
            </c:ext>
          </c:extLst>
        </c:ser>
        <c:ser>
          <c:idx val="4"/>
          <c:order val="4"/>
          <c:tx>
            <c:strRef>
              <c:f>'[NNM070_20250627-093531.xlsx]NNM070'!$A$8</c:f>
              <c:strCache>
                <c:ptCount val="1"/>
                <c:pt idx="0">
                  <c:v>Viena persona (65 gadi un vairāk)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490448996501013E-2"/>
                  <c:y val="-1.38279333777627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19F-4EAC-877D-A5B2A5E949CE}"/>
                </c:ext>
              </c:extLst>
            </c:dLbl>
            <c:dLbl>
              <c:idx val="1"/>
              <c:layout>
                <c:manualLayout>
                  <c:x val="-1.352166036330457E-2"/>
                  <c:y val="-1.9642790421923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19F-4EAC-877D-A5B2A5E949CE}"/>
                </c:ext>
              </c:extLst>
            </c:dLbl>
            <c:dLbl>
              <c:idx val="2"/>
              <c:layout>
                <c:manualLayout>
                  <c:x val="-1.4433997013150754E-3"/>
                  <c:y val="-1.11801938422811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'[NNM070_20250627-093531.xlsx]NNM070'!$B$8:$D$8</c:f>
              <c:numCache>
                <c:formatCode>0.0</c:formatCode>
                <c:ptCount val="3"/>
                <c:pt idx="0">
                  <c:v>7.1</c:v>
                </c:pt>
                <c:pt idx="1">
                  <c:v>5.5</c:v>
                </c:pt>
                <c:pt idx="2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819F-4EAC-877D-A5B2A5E949CE}"/>
            </c:ext>
          </c:extLst>
        </c:ser>
        <c:ser>
          <c:idx val="5"/>
          <c:order val="5"/>
          <c:tx>
            <c:strRef>
              <c:f>'[NNM070_20250627-093531.xlsx]NNM070'!$A$9</c:f>
              <c:strCache>
                <c:ptCount val="1"/>
                <c:pt idx="0">
                  <c:v>Viens pieaugušais ar apgādībā esošiem bērniem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0432025118217162E-2"/>
                  <c:y val="-3.714320818165625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19F-4EAC-877D-A5B2A5E949CE}"/>
                </c:ext>
              </c:extLst>
            </c:dLbl>
            <c:dLbl>
              <c:idx val="1"/>
              <c:layout>
                <c:manualLayout>
                  <c:x val="-2.2929769478188922E-2"/>
                  <c:y val="-1.4934221343765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19F-4EAC-877D-A5B2A5E949CE}"/>
                </c:ext>
              </c:extLst>
            </c:dLbl>
            <c:dLbl>
              <c:idx val="2"/>
              <c:layout>
                <c:manualLayout>
                  <c:x val="-4.1972431322486806E-3"/>
                  <c:y val="-1.17778555935555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'[NNM070_20250627-093531.xlsx]NNM070'!$B$9:$D$9</c:f>
              <c:numCache>
                <c:formatCode>0.0</c:formatCode>
                <c:ptCount val="3"/>
                <c:pt idx="0">
                  <c:v>16.100000000000001</c:v>
                </c:pt>
                <c:pt idx="1">
                  <c:v>14.5</c:v>
                </c:pt>
                <c:pt idx="2">
                  <c:v>15.9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819F-4EAC-877D-A5B2A5E949CE}"/>
            </c:ext>
          </c:extLst>
        </c:ser>
        <c:ser>
          <c:idx val="6"/>
          <c:order val="6"/>
          <c:tx>
            <c:strRef>
              <c:f>'[NNM070_20250627-093531.xlsx]NNM070'!$A$10</c:f>
              <c:strCache>
                <c:ptCount val="1"/>
                <c:pt idx="0">
                  <c:v>Divi pieaugušie ar vienu apgādībā esošu bērnu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282587849796464E-2"/>
                  <c:y val="1.76939104430574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19F-4EAC-877D-A5B2A5E949CE}"/>
                </c:ext>
              </c:extLst>
            </c:dLbl>
            <c:dLbl>
              <c:idx val="1"/>
              <c:layout>
                <c:manualLayout>
                  <c:x val="-1.9756491816393513E-2"/>
                  <c:y val="2.3131932407527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19F-4EAC-877D-A5B2A5E949CE}"/>
                </c:ext>
              </c:extLst>
            </c:dLbl>
            <c:dLbl>
              <c:idx val="2"/>
              <c:layout>
                <c:manualLayout>
                  <c:x val="-1.1671213767238983E-3"/>
                  <c:y val="4.3110027960680977E-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'[NNM070_20250627-093531.xlsx]NNM070'!$B$10:$D$10</c:f>
              <c:numCache>
                <c:formatCode>0.0</c:formatCode>
                <c:ptCount val="3"/>
                <c:pt idx="0">
                  <c:v>6.1</c:v>
                </c:pt>
                <c:pt idx="1">
                  <c:v>3.8</c:v>
                </c:pt>
                <c:pt idx="2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819F-4EAC-877D-A5B2A5E949CE}"/>
            </c:ext>
          </c:extLst>
        </c:ser>
        <c:ser>
          <c:idx val="7"/>
          <c:order val="7"/>
          <c:tx>
            <c:strRef>
              <c:f>'[NNM070_20250627-093531.xlsx]NNM070'!$A$11</c:f>
              <c:strCache>
                <c:ptCount val="1"/>
                <c:pt idx="0">
                  <c:v>Divi pieaugušie ar diviem apgādībā esošiem bērniem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674376297952315E-2"/>
                  <c:y val="-1.2215210361529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19F-4EAC-877D-A5B2A5E949CE}"/>
                </c:ext>
              </c:extLst>
            </c:dLbl>
            <c:dLbl>
              <c:idx val="1"/>
              <c:layout>
                <c:manualLayout>
                  <c:x val="-1.4741231824714195E-2"/>
                  <c:y val="-2.066399670868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4203201113430758E-2"/>
                      <c:h val="4.89015195631769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B-819F-4EAC-877D-A5B2A5E949CE}"/>
                </c:ext>
              </c:extLst>
            </c:dLbl>
            <c:dLbl>
              <c:idx val="2"/>
              <c:layout>
                <c:manualLayout>
                  <c:x val="-3.0550304385230528E-3"/>
                  <c:y val="-1.2215210361529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'[NNM070_20250627-093531.xlsx]NNM070'!$B$11:$D$11</c:f>
              <c:numCache>
                <c:formatCode>0.0</c:formatCode>
                <c:ptCount val="3"/>
                <c:pt idx="0">
                  <c:v>6.2</c:v>
                </c:pt>
                <c:pt idx="1">
                  <c:v>4.5</c:v>
                </c:pt>
                <c:pt idx="2">
                  <c:v>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819F-4EAC-877D-A5B2A5E949CE}"/>
            </c:ext>
          </c:extLst>
        </c:ser>
        <c:ser>
          <c:idx val="8"/>
          <c:order val="8"/>
          <c:tx>
            <c:strRef>
              <c:f>'[NNM070_20250627-093531.xlsx]NNM070'!$A$12</c:f>
              <c:strCache>
                <c:ptCount val="1"/>
                <c:pt idx="0">
                  <c:v>Divi pieaugušie ar trim vai vairāk apgādībā esošiem bērniem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184268892896143E-2"/>
                  <c:y val="-3.012940440367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19F-4EAC-877D-A5B2A5E949CE}"/>
                </c:ext>
              </c:extLst>
            </c:dLbl>
            <c:dLbl>
              <c:idx val="1"/>
              <c:layout>
                <c:manualLayout>
                  <c:x val="-1.3533358206307914E-2"/>
                  <c:y val="-4.270838687596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19F-4EAC-877D-A5B2A5E949CE}"/>
                </c:ext>
              </c:extLst>
            </c:dLbl>
            <c:dLbl>
              <c:idx val="2"/>
              <c:layout>
                <c:manualLayout>
                  <c:x val="-4.1972431322486806E-3"/>
                  <c:y val="1.3304375415826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819F-4EAC-877D-A5B2A5E94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'[NNM070_20250627-093531.xlsx]NNM070'!$B$1:$D$3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'[NNM070_20250627-093531.xlsx]NNM070'!$B$12:$D$12</c:f>
              <c:numCache>
                <c:formatCode>0.0</c:formatCode>
                <c:ptCount val="3"/>
                <c:pt idx="0">
                  <c:v>8.1</c:v>
                </c:pt>
                <c:pt idx="1">
                  <c:v>9.6</c:v>
                </c:pt>
                <c:pt idx="2">
                  <c:v>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1-819F-4EAC-877D-A5B2A5E949C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04954696"/>
        <c:axId val="604945680"/>
      </c:lineChart>
      <c:catAx>
        <c:axId val="60495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45680"/>
        <c:crosses val="autoZero"/>
        <c:auto val="1"/>
        <c:lblAlgn val="ctr"/>
        <c:lblOffset val="100"/>
        <c:noMultiLvlLbl val="0"/>
      </c:catAx>
      <c:valAx>
        <c:axId val="60494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0495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Iedzīvotāju īpatsvars, kuri ir pakļauti materiālai un sociālai nenodrošinātībai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'[NNN180_20250627-114105.xlsx]NNN180'!$A$4:$B$4</c:f>
              <c:strCache>
                <c:ptCount val="2"/>
                <c:pt idx="0">
                  <c:v>Materiālā un sociālā nenodrošinātība</c:v>
                </c:pt>
                <c:pt idx="1">
                  <c:v>Visi iedzīvotāji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'[NNN180_20250627-114105.xlsx]NNN180'!$C$3:$F$3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'[NNN180_20250627-114105.xlsx]NNN180'!$C$4:$F$4</c:f>
              <c:numCache>
                <c:formatCode>0.0</c:formatCode>
                <c:ptCount val="4"/>
                <c:pt idx="0">
                  <c:v>11.1</c:v>
                </c:pt>
                <c:pt idx="1">
                  <c:v>14.1</c:v>
                </c:pt>
                <c:pt idx="2">
                  <c:v>13.5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8B-4DB7-B2CF-6A7B11123E9C}"/>
            </c:ext>
          </c:extLst>
        </c:ser>
        <c:ser>
          <c:idx val="1"/>
          <c:order val="1"/>
          <c:tx>
            <c:strRef>
              <c:f>'[NNN180_20250627-114105.xlsx]NNN180'!$A$5:$B$5</c:f>
              <c:strCache>
                <c:ptCount val="2"/>
                <c:pt idx="0">
                  <c:v>Materiālā un sociālā nenodrošinātība</c:v>
                </c:pt>
                <c:pt idx="1">
                  <c:v>Iedzīvotāji zem nabadzības riska sliekšņa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'[NNN180_20250627-114105.xlsx]NNN180'!$C$3:$F$3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'[NNN180_20250627-114105.xlsx]NNN180'!$C$5:$F$5</c:f>
              <c:numCache>
                <c:formatCode>0.0</c:formatCode>
                <c:ptCount val="4"/>
                <c:pt idx="0">
                  <c:v>28</c:v>
                </c:pt>
                <c:pt idx="1">
                  <c:v>36</c:v>
                </c:pt>
                <c:pt idx="2">
                  <c:v>33.700000000000003</c:v>
                </c:pt>
                <c:pt idx="3">
                  <c:v>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8B-4DB7-B2CF-6A7B11123E9C}"/>
            </c:ext>
          </c:extLst>
        </c:ser>
        <c:ser>
          <c:idx val="2"/>
          <c:order val="2"/>
          <c:tx>
            <c:strRef>
              <c:f>'[NNN180_20250627-114105.xlsx]NNN180'!$A$6:$B$6</c:f>
              <c:strCache>
                <c:ptCount val="2"/>
                <c:pt idx="0">
                  <c:v>Dziļa materiālā un sociālā nenodrošinātība</c:v>
                </c:pt>
                <c:pt idx="1">
                  <c:v>Visi iedzīvotāji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'[NNN180_20250627-114105.xlsx]NNN180'!$C$3:$F$3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'[NNN180_20250627-114105.xlsx]NNN180'!$C$6:$F$6</c:f>
              <c:numCache>
                <c:formatCode>0.0</c:formatCode>
                <c:ptCount val="4"/>
                <c:pt idx="0">
                  <c:v>5.3</c:v>
                </c:pt>
                <c:pt idx="1">
                  <c:v>7.8</c:v>
                </c:pt>
                <c:pt idx="2">
                  <c:v>6.2</c:v>
                </c:pt>
                <c:pt idx="3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8B-4DB7-B2CF-6A7B11123E9C}"/>
            </c:ext>
          </c:extLst>
        </c:ser>
        <c:ser>
          <c:idx val="3"/>
          <c:order val="3"/>
          <c:tx>
            <c:strRef>
              <c:f>'[NNN180_20250627-114105.xlsx]NNN180'!$A$7:$B$7</c:f>
              <c:strCache>
                <c:ptCount val="2"/>
                <c:pt idx="0">
                  <c:v>Dziļa materiālā un sociālā nenodrošinātība</c:v>
                </c:pt>
                <c:pt idx="1">
                  <c:v>Iedzīvotāji zem nabadzības riska sliekšņa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'[NNN180_20250627-114105.xlsx]NNN180'!$C$3:$F$3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'[NNN180_20250627-114105.xlsx]NNN180'!$C$7:$F$7</c:f>
              <c:numCache>
                <c:formatCode>0.0</c:formatCode>
                <c:ptCount val="4"/>
                <c:pt idx="0">
                  <c:v>14.7</c:v>
                </c:pt>
                <c:pt idx="1">
                  <c:v>23</c:v>
                </c:pt>
                <c:pt idx="2">
                  <c:v>17.899999999999999</c:v>
                </c:pt>
                <c:pt idx="3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8B-4DB7-B2CF-6A7B11123E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93630064"/>
        <c:axId val="493632808"/>
      </c:barChart>
      <c:catAx>
        <c:axId val="49363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93632808"/>
        <c:crosses val="autoZero"/>
        <c:auto val="1"/>
        <c:lblAlgn val="ctr"/>
        <c:lblOffset val="100"/>
        <c:noMultiLvlLbl val="0"/>
      </c:catAx>
      <c:valAx>
        <c:axId val="49363280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493630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B586A-BA20-4FAE-B6C6-A593A4B4E3B8}" type="doc">
      <dgm:prSet loTypeId="urn:microsoft.com/office/officeart/2008/layout/PictureStrips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FE038D34-B2DE-4DBF-B387-FEB833FBDB72}">
      <dgm:prSet phldrT="[Teksts]"/>
      <dgm:spPr/>
      <dgm:t>
        <a:bodyPr/>
        <a:lstStyle/>
        <a:p>
          <a:r>
            <a:rPr lang="en-US" sz="18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M</a:t>
          </a:r>
          <a:r>
            <a:rPr lang="lv-LV" sz="18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ainīt minimālo ienākumu sliekšņu noteikšanas principus, piesaistot tos sociālekonomiskam rādītājam</a:t>
          </a:r>
          <a:endParaRPr lang="lv-LV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2949436-6EF9-4A14-A6B0-133ACAF8CC94}" type="parTrans" cxnId="{ECECA5CF-914F-461B-B0BF-014A2EC6BDF8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1E368FF-7F59-4F06-9372-0F291DEBB6D0}" type="sibTrans" cxnId="{ECECA5CF-914F-461B-B0BF-014A2EC6BDF8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53757EDF-1215-4832-B4DC-E7A430CF82FE}">
      <dgm:prSet phldrT="[Teksts]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M</a:t>
          </a:r>
          <a:r>
            <a:rPr lang="lv-LV" sz="18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ainīt minimālo ienākumu sliekšņu pārskatīšanas nosacījumus, lai nodrošinātu to atbilstību reālajai sociālekonomiskajai situācijai</a:t>
          </a:r>
        </a:p>
        <a:p>
          <a:pPr marL="0" defTabSz="933450">
            <a:spcBef>
              <a:spcPct val="0"/>
            </a:spcBef>
            <a:spcAft>
              <a:spcPct val="35000"/>
            </a:spcAft>
            <a:buNone/>
          </a:pPr>
          <a:endParaRPr lang="lv-LV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6749B10-CD35-41CF-A844-2BE5CCFC098D}" type="parTrans" cxnId="{C8257C21-30BE-4578-80D8-59C657E32D4B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50000FA-6CF5-417F-8990-11C3C379BE4A}" type="sibTrans" cxnId="{C8257C21-30BE-4578-80D8-59C657E32D4B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3D735C2-4AD0-4BB8-8FE8-84283EC59AB0}">
      <dgm:prSet phldrT="[Teksts]"/>
      <dgm:spPr/>
      <dgm:t>
        <a:bodyPr/>
        <a:lstStyle/>
        <a:p>
          <a:r>
            <a:rPr lang="en-US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V</a:t>
          </a:r>
          <a:r>
            <a:rPr lang="lv-LV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eikt pensiju politikas izvērtējumu, lai arī turpmāk nodrošinātu uz individuālajām iemaksām balstītās pensiju sistēmas attīstību un ilgtspēju</a:t>
          </a:r>
          <a:endParaRPr lang="lv-LV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A72E56A-20FE-48E8-AAF0-CD24A559FE46}" type="parTrans" cxnId="{12B039B4-4FBC-42FE-BC80-24098DC16995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0150F003-BD7B-4624-A361-A69BE939AACC}" type="sibTrans" cxnId="{12B039B4-4FBC-42FE-BC80-24098DC16995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2C2C173-240E-42AA-8BC1-B149E5E0DEA5}">
      <dgm:prSet/>
      <dgm:spPr/>
      <dgm:t>
        <a:bodyPr/>
        <a:lstStyle/>
        <a:p>
          <a:r>
            <a:rPr lang="lv-LV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Sniegt valsts atbalstu pašvaldībām pamata sociālās palīdzības pabalstu nodrošināšanā, lai uzlabotu iedzīvotāju ar viszemākajiem ienākumiem materiālo situāciju</a:t>
          </a:r>
          <a:endParaRPr lang="lv-LV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B8A74D79-CEA2-458E-9A81-386F161D96C1}" type="parTrans" cxnId="{E1EA84DD-622E-4465-BFCF-3A446D6E73B2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380D62D-EAE0-42CF-B018-B77DC788A092}" type="sibTrans" cxnId="{E1EA84DD-622E-4465-BFCF-3A446D6E73B2}">
      <dgm:prSet/>
      <dgm:spPr/>
      <dgm:t>
        <a:bodyPr/>
        <a:lstStyle/>
        <a:p>
          <a:endParaRPr lang="lv-LV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EE759B18-945E-423A-84E5-F768FF882EA1}" type="pres">
      <dgm:prSet presAssocID="{17BB586A-BA20-4FAE-B6C6-A593A4B4E3B8}" presName="Name0" presStyleCnt="0">
        <dgm:presLayoutVars>
          <dgm:dir/>
          <dgm:resizeHandles val="exact"/>
        </dgm:presLayoutVars>
      </dgm:prSet>
      <dgm:spPr/>
    </dgm:pt>
    <dgm:pt modelId="{78A61C0D-8946-4132-95EE-3FE0DD7DD3B0}" type="pres">
      <dgm:prSet presAssocID="{FE038D34-B2DE-4DBF-B387-FEB833FBDB72}" presName="composite" presStyleCnt="0"/>
      <dgm:spPr/>
    </dgm:pt>
    <dgm:pt modelId="{189DD0BB-F54F-4623-B71B-9CB9F32D0178}" type="pres">
      <dgm:prSet presAssocID="{FE038D34-B2DE-4DBF-B387-FEB833FBDB72}" presName="rect1" presStyleLbl="trAlignAcc1" presStyleIdx="0" presStyleCnt="4">
        <dgm:presLayoutVars>
          <dgm:bulletEnabled val="1"/>
        </dgm:presLayoutVars>
      </dgm:prSet>
      <dgm:spPr/>
    </dgm:pt>
    <dgm:pt modelId="{4676F2ED-6517-4DF3-B267-96740A828EDA}" type="pres">
      <dgm:prSet presAssocID="{FE038D34-B2DE-4DBF-B387-FEB833FBDB72}" presName="rect2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</dgm:pt>
    <dgm:pt modelId="{6DB076AF-FA1E-4D19-858D-08178D8BB8B5}" type="pres">
      <dgm:prSet presAssocID="{81E368FF-7F59-4F06-9372-0F291DEBB6D0}" presName="sibTrans" presStyleCnt="0"/>
      <dgm:spPr/>
    </dgm:pt>
    <dgm:pt modelId="{853F4EB3-AB40-4B20-8AA4-8468010CD431}" type="pres">
      <dgm:prSet presAssocID="{53757EDF-1215-4832-B4DC-E7A430CF82FE}" presName="composite" presStyleCnt="0"/>
      <dgm:spPr/>
    </dgm:pt>
    <dgm:pt modelId="{D0DF18BD-8D4F-4E95-8831-0465F88639E2}" type="pres">
      <dgm:prSet presAssocID="{53757EDF-1215-4832-B4DC-E7A430CF82FE}" presName="rect1" presStyleLbl="trAlignAcc1" presStyleIdx="1" presStyleCnt="4">
        <dgm:presLayoutVars>
          <dgm:bulletEnabled val="1"/>
        </dgm:presLayoutVars>
      </dgm:prSet>
      <dgm:spPr/>
    </dgm:pt>
    <dgm:pt modelId="{B887D239-DCEC-468C-98BA-59172ECC537E}" type="pres">
      <dgm:prSet presAssocID="{53757EDF-1215-4832-B4DC-E7A430CF82FE}" presName="rect2" presStyleLbl="fgImgPlace1" presStyleIdx="1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</dgm:pt>
    <dgm:pt modelId="{ECBE720B-4CB0-44E1-8A56-60AD4074B239}" type="pres">
      <dgm:prSet presAssocID="{950000FA-6CF5-417F-8990-11C3C379BE4A}" presName="sibTrans" presStyleCnt="0"/>
      <dgm:spPr/>
    </dgm:pt>
    <dgm:pt modelId="{1DACD32B-348A-4A22-AFBD-22FEE0838C22}" type="pres">
      <dgm:prSet presAssocID="{43D735C2-4AD0-4BB8-8FE8-84283EC59AB0}" presName="composite" presStyleCnt="0"/>
      <dgm:spPr/>
    </dgm:pt>
    <dgm:pt modelId="{FA2919B7-5AE1-4788-B4F2-4622AD89A636}" type="pres">
      <dgm:prSet presAssocID="{43D735C2-4AD0-4BB8-8FE8-84283EC59AB0}" presName="rect1" presStyleLbl="trAlignAcc1" presStyleIdx="2" presStyleCnt="4">
        <dgm:presLayoutVars>
          <dgm:bulletEnabled val="1"/>
        </dgm:presLayoutVars>
      </dgm:prSet>
      <dgm:spPr/>
    </dgm:pt>
    <dgm:pt modelId="{92B2A78D-E2F1-44A3-B3FF-16AA137999F8}" type="pres">
      <dgm:prSet presAssocID="{43D735C2-4AD0-4BB8-8FE8-84283EC59AB0}" presName="rect2" presStyleLbl="fgImgPlac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D0CC245-E2C9-41BA-9FE9-38B477A7EED9}" type="pres">
      <dgm:prSet presAssocID="{0150F003-BD7B-4624-A361-A69BE939AACC}" presName="sibTrans" presStyleCnt="0"/>
      <dgm:spPr/>
    </dgm:pt>
    <dgm:pt modelId="{DABD7065-3DDA-4016-A01B-1E147616328B}" type="pres">
      <dgm:prSet presAssocID="{42C2C173-240E-42AA-8BC1-B149E5E0DEA5}" presName="composite" presStyleCnt="0"/>
      <dgm:spPr/>
    </dgm:pt>
    <dgm:pt modelId="{F0CBC90A-7EEB-4DE3-BA2F-4D0F835AA071}" type="pres">
      <dgm:prSet presAssocID="{42C2C173-240E-42AA-8BC1-B149E5E0DEA5}" presName="rect1" presStyleLbl="trAlignAcc1" presStyleIdx="3" presStyleCnt="4">
        <dgm:presLayoutVars>
          <dgm:bulletEnabled val="1"/>
        </dgm:presLayoutVars>
      </dgm:prSet>
      <dgm:spPr/>
    </dgm:pt>
    <dgm:pt modelId="{C4E10952-DCA5-4A6C-94D7-F728ECDBD98E}" type="pres">
      <dgm:prSet presAssocID="{42C2C173-240E-42AA-8BC1-B149E5E0DEA5}" presName="rect2" presStyleLbl="fgImgPlace1" presStyleIdx="3" presStyleCnt="4" custLinFactNeighborX="518" custLinFactNeighborY="510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C8257C21-30BE-4578-80D8-59C657E32D4B}" srcId="{17BB586A-BA20-4FAE-B6C6-A593A4B4E3B8}" destId="{53757EDF-1215-4832-B4DC-E7A430CF82FE}" srcOrd="1" destOrd="0" parTransId="{86749B10-CD35-41CF-A844-2BE5CCFC098D}" sibTransId="{950000FA-6CF5-417F-8990-11C3C379BE4A}"/>
    <dgm:cxn modelId="{ABC11D37-4A9B-4D5B-A248-9778A24C9484}" type="presOf" srcId="{FE038D34-B2DE-4DBF-B387-FEB833FBDB72}" destId="{189DD0BB-F54F-4623-B71B-9CB9F32D0178}" srcOrd="0" destOrd="0" presId="urn:microsoft.com/office/officeart/2008/layout/PictureStrips"/>
    <dgm:cxn modelId="{12B039B4-4FBC-42FE-BC80-24098DC16995}" srcId="{17BB586A-BA20-4FAE-B6C6-A593A4B4E3B8}" destId="{43D735C2-4AD0-4BB8-8FE8-84283EC59AB0}" srcOrd="2" destOrd="0" parTransId="{4A72E56A-20FE-48E8-AAF0-CD24A559FE46}" sibTransId="{0150F003-BD7B-4624-A361-A69BE939AACC}"/>
    <dgm:cxn modelId="{ECECA5CF-914F-461B-B0BF-014A2EC6BDF8}" srcId="{17BB586A-BA20-4FAE-B6C6-A593A4B4E3B8}" destId="{FE038D34-B2DE-4DBF-B387-FEB833FBDB72}" srcOrd="0" destOrd="0" parTransId="{82949436-6EF9-4A14-A6B0-133ACAF8CC94}" sibTransId="{81E368FF-7F59-4F06-9372-0F291DEBB6D0}"/>
    <dgm:cxn modelId="{E1EA84DD-622E-4465-BFCF-3A446D6E73B2}" srcId="{17BB586A-BA20-4FAE-B6C6-A593A4B4E3B8}" destId="{42C2C173-240E-42AA-8BC1-B149E5E0DEA5}" srcOrd="3" destOrd="0" parTransId="{B8A74D79-CEA2-458E-9A81-386F161D96C1}" sibTransId="{9380D62D-EAE0-42CF-B018-B77DC788A092}"/>
    <dgm:cxn modelId="{C16716DE-66DF-4CE3-A248-5E482BBD3925}" type="presOf" srcId="{53757EDF-1215-4832-B4DC-E7A430CF82FE}" destId="{D0DF18BD-8D4F-4E95-8831-0465F88639E2}" srcOrd="0" destOrd="0" presId="urn:microsoft.com/office/officeart/2008/layout/PictureStrips"/>
    <dgm:cxn modelId="{6CD34CF0-7410-4A29-8FBF-4078F549A88B}" type="presOf" srcId="{43D735C2-4AD0-4BB8-8FE8-84283EC59AB0}" destId="{FA2919B7-5AE1-4788-B4F2-4622AD89A636}" srcOrd="0" destOrd="0" presId="urn:microsoft.com/office/officeart/2008/layout/PictureStrips"/>
    <dgm:cxn modelId="{0EDEDEF4-95EB-471A-888F-02CC4C341625}" type="presOf" srcId="{42C2C173-240E-42AA-8BC1-B149E5E0DEA5}" destId="{F0CBC90A-7EEB-4DE3-BA2F-4D0F835AA071}" srcOrd="0" destOrd="0" presId="urn:microsoft.com/office/officeart/2008/layout/PictureStrips"/>
    <dgm:cxn modelId="{047D2EF7-F36F-4F46-94CA-0089B93C1A1E}" type="presOf" srcId="{17BB586A-BA20-4FAE-B6C6-A593A4B4E3B8}" destId="{EE759B18-945E-423A-84E5-F768FF882EA1}" srcOrd="0" destOrd="0" presId="urn:microsoft.com/office/officeart/2008/layout/PictureStrips"/>
    <dgm:cxn modelId="{68197584-056B-4150-89ED-1F9186BDBA8E}" type="presParOf" srcId="{EE759B18-945E-423A-84E5-F768FF882EA1}" destId="{78A61C0D-8946-4132-95EE-3FE0DD7DD3B0}" srcOrd="0" destOrd="0" presId="urn:microsoft.com/office/officeart/2008/layout/PictureStrips"/>
    <dgm:cxn modelId="{79A54540-0172-464F-AEBE-D44317247ED5}" type="presParOf" srcId="{78A61C0D-8946-4132-95EE-3FE0DD7DD3B0}" destId="{189DD0BB-F54F-4623-B71B-9CB9F32D0178}" srcOrd="0" destOrd="0" presId="urn:microsoft.com/office/officeart/2008/layout/PictureStrips"/>
    <dgm:cxn modelId="{DF491F50-666D-4802-84DA-B69079517461}" type="presParOf" srcId="{78A61C0D-8946-4132-95EE-3FE0DD7DD3B0}" destId="{4676F2ED-6517-4DF3-B267-96740A828EDA}" srcOrd="1" destOrd="0" presId="urn:microsoft.com/office/officeart/2008/layout/PictureStrips"/>
    <dgm:cxn modelId="{14BBA4F0-26F5-456D-98A2-29260434FA70}" type="presParOf" srcId="{EE759B18-945E-423A-84E5-F768FF882EA1}" destId="{6DB076AF-FA1E-4D19-858D-08178D8BB8B5}" srcOrd="1" destOrd="0" presId="urn:microsoft.com/office/officeart/2008/layout/PictureStrips"/>
    <dgm:cxn modelId="{01388628-8FD2-4E67-84F6-87C7691A5E5D}" type="presParOf" srcId="{EE759B18-945E-423A-84E5-F768FF882EA1}" destId="{853F4EB3-AB40-4B20-8AA4-8468010CD431}" srcOrd="2" destOrd="0" presId="urn:microsoft.com/office/officeart/2008/layout/PictureStrips"/>
    <dgm:cxn modelId="{B2E80E21-37B4-411E-9A03-C023198BE4E2}" type="presParOf" srcId="{853F4EB3-AB40-4B20-8AA4-8468010CD431}" destId="{D0DF18BD-8D4F-4E95-8831-0465F88639E2}" srcOrd="0" destOrd="0" presId="urn:microsoft.com/office/officeart/2008/layout/PictureStrips"/>
    <dgm:cxn modelId="{2E3A2CD6-CFA4-43D7-9D3B-DEE5C266D45E}" type="presParOf" srcId="{853F4EB3-AB40-4B20-8AA4-8468010CD431}" destId="{B887D239-DCEC-468C-98BA-59172ECC537E}" srcOrd="1" destOrd="0" presId="urn:microsoft.com/office/officeart/2008/layout/PictureStrips"/>
    <dgm:cxn modelId="{96940B30-2A9E-4C08-98E3-45C74051E538}" type="presParOf" srcId="{EE759B18-945E-423A-84E5-F768FF882EA1}" destId="{ECBE720B-4CB0-44E1-8A56-60AD4074B239}" srcOrd="3" destOrd="0" presId="urn:microsoft.com/office/officeart/2008/layout/PictureStrips"/>
    <dgm:cxn modelId="{AACE34C7-83C1-46A8-BD36-2CDCB90C1536}" type="presParOf" srcId="{EE759B18-945E-423A-84E5-F768FF882EA1}" destId="{1DACD32B-348A-4A22-AFBD-22FEE0838C22}" srcOrd="4" destOrd="0" presId="urn:microsoft.com/office/officeart/2008/layout/PictureStrips"/>
    <dgm:cxn modelId="{5F3B7343-6BAA-424C-8027-C7236BAE0679}" type="presParOf" srcId="{1DACD32B-348A-4A22-AFBD-22FEE0838C22}" destId="{FA2919B7-5AE1-4788-B4F2-4622AD89A636}" srcOrd="0" destOrd="0" presId="urn:microsoft.com/office/officeart/2008/layout/PictureStrips"/>
    <dgm:cxn modelId="{B0938790-188C-4FBB-8FA9-9F15C374FD1A}" type="presParOf" srcId="{1DACD32B-348A-4A22-AFBD-22FEE0838C22}" destId="{92B2A78D-E2F1-44A3-B3FF-16AA137999F8}" srcOrd="1" destOrd="0" presId="urn:microsoft.com/office/officeart/2008/layout/PictureStrips"/>
    <dgm:cxn modelId="{F736A969-4D79-4A50-B163-B8391CC79F40}" type="presParOf" srcId="{EE759B18-945E-423A-84E5-F768FF882EA1}" destId="{BD0CC245-E2C9-41BA-9FE9-38B477A7EED9}" srcOrd="5" destOrd="0" presId="urn:microsoft.com/office/officeart/2008/layout/PictureStrips"/>
    <dgm:cxn modelId="{BA0AB314-24DA-43E9-BEEE-941AAF2115D7}" type="presParOf" srcId="{EE759B18-945E-423A-84E5-F768FF882EA1}" destId="{DABD7065-3DDA-4016-A01B-1E147616328B}" srcOrd="6" destOrd="0" presId="urn:microsoft.com/office/officeart/2008/layout/PictureStrips"/>
    <dgm:cxn modelId="{163D1042-BC4C-4D26-8663-EAD4F910AA57}" type="presParOf" srcId="{DABD7065-3DDA-4016-A01B-1E147616328B}" destId="{F0CBC90A-7EEB-4DE3-BA2F-4D0F835AA071}" srcOrd="0" destOrd="0" presId="urn:microsoft.com/office/officeart/2008/layout/PictureStrips"/>
    <dgm:cxn modelId="{994E86D4-A7AE-4EA1-AFAD-0D207524A526}" type="presParOf" srcId="{DABD7065-3DDA-4016-A01B-1E147616328B}" destId="{C4E10952-DCA5-4A6C-94D7-F728ECDBD98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DD0BB-F54F-4623-B71B-9CB9F32D0178}">
      <dsp:nvSpPr>
        <dsp:cNvPr id="0" name=""/>
        <dsp:cNvSpPr/>
      </dsp:nvSpPr>
      <dsp:spPr>
        <a:xfrm>
          <a:off x="224311" y="631397"/>
          <a:ext cx="5275690" cy="164865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6688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M</a:t>
          </a:r>
          <a:r>
            <a:rPr lang="lv-LV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ainīt minimālo ienākumu sliekšņu noteikšanas principus, piesaistot tos sociālekonomiskam rādītājam</a:t>
          </a:r>
          <a:endParaRPr lang="lv-LV" sz="18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224311" y="631397"/>
        <a:ext cx="5275690" cy="1648653"/>
      </dsp:txXfrm>
    </dsp:sp>
    <dsp:sp modelId="{4676F2ED-6517-4DF3-B267-96740A828EDA}">
      <dsp:nvSpPr>
        <dsp:cNvPr id="0" name=""/>
        <dsp:cNvSpPr/>
      </dsp:nvSpPr>
      <dsp:spPr>
        <a:xfrm>
          <a:off x="4491" y="393258"/>
          <a:ext cx="1154057" cy="173108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0DF18BD-8D4F-4E95-8831-0465F88639E2}">
      <dsp:nvSpPr>
        <dsp:cNvPr id="0" name=""/>
        <dsp:cNvSpPr/>
      </dsp:nvSpPr>
      <dsp:spPr>
        <a:xfrm>
          <a:off x="5952159" y="631397"/>
          <a:ext cx="5275690" cy="164865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6688" tIns="68580" rIns="68580" bIns="685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M</a:t>
          </a:r>
          <a:r>
            <a:rPr lang="lv-LV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ainīt minimālo ienākumu sliekšņu pārskatīšanas nosacījumus, lai nodrošinātu to atbilstību reālajai sociālekonomiskajai situācijai</a:t>
          </a:r>
        </a:p>
        <a:p>
          <a:pPr marL="0" defTabSz="933450"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5952159" y="631397"/>
        <a:ext cx="5275690" cy="1648653"/>
      </dsp:txXfrm>
    </dsp:sp>
    <dsp:sp modelId="{B887D239-DCEC-468C-98BA-59172ECC537E}">
      <dsp:nvSpPr>
        <dsp:cNvPr id="0" name=""/>
        <dsp:cNvSpPr/>
      </dsp:nvSpPr>
      <dsp:spPr>
        <a:xfrm>
          <a:off x="5732339" y="393258"/>
          <a:ext cx="1154057" cy="173108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A2919B7-5AE1-4788-B4F2-4622AD89A636}">
      <dsp:nvSpPr>
        <dsp:cNvPr id="0" name=""/>
        <dsp:cNvSpPr/>
      </dsp:nvSpPr>
      <dsp:spPr>
        <a:xfrm>
          <a:off x="224311" y="2706868"/>
          <a:ext cx="5275690" cy="164865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6688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V</a:t>
          </a:r>
          <a:r>
            <a:rPr lang="lv-LV" sz="1800" kern="120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rPr>
            <a:t>eikt pensiju politikas izvērtējumu, lai arī turpmāk nodrošinātu uz individuālajām iemaksām balstītās pensiju sistēmas attīstību un ilgtspēju</a:t>
          </a:r>
          <a:endParaRPr lang="lv-LV" sz="18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224311" y="2706868"/>
        <a:ext cx="5275690" cy="1648653"/>
      </dsp:txXfrm>
    </dsp:sp>
    <dsp:sp modelId="{92B2A78D-E2F1-44A3-B3FF-16AA137999F8}">
      <dsp:nvSpPr>
        <dsp:cNvPr id="0" name=""/>
        <dsp:cNvSpPr/>
      </dsp:nvSpPr>
      <dsp:spPr>
        <a:xfrm>
          <a:off x="4491" y="2468730"/>
          <a:ext cx="1154057" cy="17310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0CBC90A-7EEB-4DE3-BA2F-4D0F835AA071}">
      <dsp:nvSpPr>
        <dsp:cNvPr id="0" name=""/>
        <dsp:cNvSpPr/>
      </dsp:nvSpPr>
      <dsp:spPr>
        <a:xfrm>
          <a:off x="5952159" y="2706868"/>
          <a:ext cx="5275690" cy="164865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6688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Sniegt valsts atbalstu pašvaldībām pamata sociālās palīdzības pabalstu nodrošināšanā, lai uzlabotu iedzīvotāju ar viszemākajiem ienākumiem materiālo situāciju</a:t>
          </a:r>
          <a:endParaRPr lang="lv-LV" sz="18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5952159" y="2706868"/>
        <a:ext cx="5275690" cy="1648653"/>
      </dsp:txXfrm>
    </dsp:sp>
    <dsp:sp modelId="{C4E10952-DCA5-4A6C-94D7-F728ECDBD98E}">
      <dsp:nvSpPr>
        <dsp:cNvPr id="0" name=""/>
        <dsp:cNvSpPr/>
      </dsp:nvSpPr>
      <dsp:spPr>
        <a:xfrm>
          <a:off x="5738317" y="2477558"/>
          <a:ext cx="1154057" cy="1731085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040" cy="338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554" y="0"/>
            <a:ext cx="4275040" cy="338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9C178-1EBB-4105-B8B8-630EF074241B}" type="datetimeFigureOut">
              <a:rPr lang="lv-LV" smtClean="0"/>
              <a:t>24.07.2025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842963"/>
            <a:ext cx="4037013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175" y="3240886"/>
            <a:ext cx="7891963" cy="26537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56"/>
            <a:ext cx="4275040" cy="338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554" y="6397656"/>
            <a:ext cx="4275040" cy="338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9EA7A-0017-4DBD-B408-CEF790DA78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669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9EA7A-0017-4DBD-B408-CEF790DA7878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4074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9EA7A-0017-4DBD-B408-CEF790DA7878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4344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9EA7A-0017-4DBD-B408-CEF790DA7878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8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64393" y="2009838"/>
            <a:ext cx="9796463" cy="13615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28787" y="3630676"/>
            <a:ext cx="8067675" cy="1620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8700" y="0"/>
            <a:ext cx="5761303" cy="64799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023348" y="2901525"/>
            <a:ext cx="2496820" cy="2496820"/>
          </a:xfrm>
          <a:custGeom>
            <a:avLst/>
            <a:gdLst/>
            <a:ahLst/>
            <a:cxnLst/>
            <a:rect l="l" t="t" r="r" b="b"/>
            <a:pathLst>
              <a:path w="2496820" h="2496820">
                <a:moveTo>
                  <a:pt x="2496655" y="0"/>
                </a:moveTo>
                <a:lnTo>
                  <a:pt x="0" y="2496655"/>
                </a:lnTo>
                <a:lnTo>
                  <a:pt x="1491615" y="2496655"/>
                </a:lnTo>
                <a:lnTo>
                  <a:pt x="2496655" y="1491617"/>
                </a:lnTo>
                <a:lnTo>
                  <a:pt x="2496655" y="0"/>
                </a:lnTo>
                <a:close/>
              </a:path>
            </a:pathLst>
          </a:custGeom>
          <a:solidFill>
            <a:srgbClr val="FFFFFF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002276" y="1910090"/>
            <a:ext cx="1518285" cy="1518285"/>
          </a:xfrm>
          <a:custGeom>
            <a:avLst/>
            <a:gdLst/>
            <a:ahLst/>
            <a:cxnLst/>
            <a:rect l="l" t="t" r="r" b="b"/>
            <a:pathLst>
              <a:path w="1518284" h="1518285">
                <a:moveTo>
                  <a:pt x="1517728" y="0"/>
                </a:moveTo>
                <a:lnTo>
                  <a:pt x="0" y="1517728"/>
                </a:lnTo>
                <a:lnTo>
                  <a:pt x="696823" y="1517728"/>
                </a:lnTo>
                <a:lnTo>
                  <a:pt x="1517728" y="696823"/>
                </a:lnTo>
                <a:lnTo>
                  <a:pt x="1517728" y="0"/>
                </a:lnTo>
                <a:close/>
              </a:path>
            </a:pathLst>
          </a:custGeom>
          <a:solidFill>
            <a:srgbClr val="6AA948">
              <a:alpha val="21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6262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935503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9771" y="2284395"/>
            <a:ext cx="4446270" cy="1770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262" y="1491170"/>
            <a:ext cx="10372725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18585" y="6029515"/>
            <a:ext cx="3688080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6262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44076" y="6053183"/>
            <a:ext cx="208915" cy="3105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#_ftnref2"/><Relationship Id="rId4" Type="http://schemas.openxmlformats.org/officeDocument/2006/relationships/hyperlink" Target="#_ftnref1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lm@lm.gov.l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1520170" cy="3778250"/>
            <a:chOff x="0" y="0"/>
            <a:chExt cx="11520170" cy="37782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1520004" cy="377822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409533" y="0"/>
              <a:ext cx="4110990" cy="3735704"/>
            </a:xfrm>
            <a:custGeom>
              <a:avLst/>
              <a:gdLst/>
              <a:ahLst/>
              <a:cxnLst/>
              <a:rect l="l" t="t" r="r" b="b"/>
              <a:pathLst>
                <a:path w="4110990" h="3735704">
                  <a:moveTo>
                    <a:pt x="4110471" y="0"/>
                  </a:moveTo>
                  <a:lnTo>
                    <a:pt x="3735632" y="0"/>
                  </a:lnTo>
                  <a:lnTo>
                    <a:pt x="0" y="3735632"/>
                  </a:lnTo>
                  <a:lnTo>
                    <a:pt x="1491615" y="3735632"/>
                  </a:lnTo>
                  <a:lnTo>
                    <a:pt x="4110471" y="1116783"/>
                  </a:lnTo>
                  <a:lnTo>
                    <a:pt x="4110471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88455" y="0"/>
              <a:ext cx="2462530" cy="1765300"/>
            </a:xfrm>
            <a:custGeom>
              <a:avLst/>
              <a:gdLst/>
              <a:ahLst/>
              <a:cxnLst/>
              <a:rect l="l" t="t" r="r" b="b"/>
              <a:pathLst>
                <a:path w="2462529" h="1765300">
                  <a:moveTo>
                    <a:pt x="2462098" y="0"/>
                  </a:moveTo>
                  <a:lnTo>
                    <a:pt x="1765274" y="0"/>
                  </a:lnTo>
                  <a:lnTo>
                    <a:pt x="0" y="1765274"/>
                  </a:lnTo>
                  <a:lnTo>
                    <a:pt x="696823" y="1765274"/>
                  </a:lnTo>
                  <a:lnTo>
                    <a:pt x="246209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2103" y="1563621"/>
              <a:ext cx="2234183" cy="1773935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54050" y="4222608"/>
            <a:ext cx="10058400" cy="4770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3575"/>
              </a:lnSpc>
              <a:spcBef>
                <a:spcPts val="120"/>
              </a:spcBef>
            </a:pPr>
            <a:r>
              <a:rPr lang="lv-LV" sz="3100" b="1" dirty="0">
                <a:solidFill>
                  <a:srgbClr val="6AA948"/>
                </a:solidFill>
                <a:latin typeface="Roboto"/>
                <a:cs typeface="Roboto"/>
              </a:rPr>
              <a:t>Minimālo ienākumu reformas ietekmes </a:t>
            </a:r>
            <a:r>
              <a:rPr lang="lv-LV" sz="3100" b="1" dirty="0" err="1">
                <a:solidFill>
                  <a:srgbClr val="6AA948"/>
                </a:solidFill>
                <a:latin typeface="Roboto"/>
                <a:cs typeface="Roboto"/>
              </a:rPr>
              <a:t>izvērtējums</a:t>
            </a:r>
            <a:endParaRPr lang="lv-LV" sz="3100" b="1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27070" y="5268018"/>
            <a:ext cx="7748483" cy="10361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Evija Kūla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LM Sociālās politikas plānošanas un attīstības departamenta direktora vietniece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Sociālās iekļaušanas politikas koordinācijas komitejas </a:t>
            </a:r>
            <a:r>
              <a:rPr lang="en-US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27</a:t>
            </a: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r>
              <a:rPr lang="en-US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06</a:t>
            </a: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.202</a:t>
            </a:r>
            <a:r>
              <a:rPr lang="en-US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5</a:t>
            </a:r>
            <a:r>
              <a:rPr lang="lv-LV" sz="1600" b="1" spc="-10" dirty="0">
                <a:solidFill>
                  <a:srgbClr val="005C57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 sēde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GB" sz="1600" b="1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10" name="object 10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30450" y="912686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atbalsta saņēmēji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30339" y="2434437"/>
            <a:ext cx="8610600" cy="2474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Garantētā minimālā ienākuma pabalsta un mājokļa pabalsta saņēmēji;</a:t>
            </a:r>
            <a:endParaRPr lang="lv-L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trūcīgas un maznodrošinātas mājsaimniecības;</a:t>
            </a:r>
            <a:endParaRPr lang="lv-L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valsts sociālā nodrošinājuma pabalsta saņēmēji (personas ar invaliditāti, pensijas vecumu sasniegušie un bērni, kuri zaudējuši apgādnieku);</a:t>
            </a:r>
            <a:endParaRPr lang="lv-L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minimālo vecuma pensiju un invaliditātes pensiju saņēmēji (personas ar invaliditāti, pensijas vecumu sasniegušie un bērni, kuri zaudējuši apgādnieku);</a:t>
            </a:r>
            <a:endParaRPr lang="lv-L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lv-LV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bāreņi un bez vecāku gādības palikušie bērni pēc ārpusģimenes aprūpes.</a:t>
            </a:r>
            <a:endParaRPr lang="lv-L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77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559050" y="451021"/>
            <a:ext cx="6901180" cy="97719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Garantētā minimālā ienākuma pabalsta un mājokļa pabalsta saņēmēji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59862"/>
              </p:ext>
            </p:extLst>
          </p:nvPr>
        </p:nvGraphicFramePr>
        <p:xfrm>
          <a:off x="273050" y="2000168"/>
          <a:ext cx="10372725" cy="177032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323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1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1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7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GMI slieksnis, </a:t>
                      </a:r>
                      <a:r>
                        <a:rPr lang="lv-LV" sz="1400" dirty="0" err="1">
                          <a:solidFill>
                            <a:schemeClr val="tx1"/>
                          </a:solidFill>
                          <a:effectLst/>
                        </a:rPr>
                        <a:t>euro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kern="1200">
                          <a:solidFill>
                            <a:schemeClr val="tx1"/>
                          </a:solidFill>
                          <a:effectLst/>
                        </a:rPr>
                        <a:t>109/ 76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kern="1200">
                          <a:solidFill>
                            <a:schemeClr val="tx1"/>
                          </a:solidFill>
                          <a:effectLst/>
                        </a:rPr>
                        <a:t>109 / 76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kern="1200">
                          <a:solidFill>
                            <a:schemeClr val="tx1"/>
                          </a:solidFill>
                          <a:effectLst/>
                        </a:rPr>
                        <a:t>125  / 87,50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kern="1200">
                          <a:solidFill>
                            <a:schemeClr val="tx1"/>
                          </a:solidFill>
                          <a:effectLst/>
                        </a:rPr>
                        <a:t>137 / 96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7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GMI pabalsta vidējais apmērs mēnesī, euro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63,22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84,48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80,14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98,66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7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GMI pabalsta saņēmēju skaits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25 123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58 228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33 313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23 427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GMI pabalsta saņēmēju skaits, neskaitot Ukrainas civiliedzīvotājus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n/a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22 512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19 894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15 698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633447" y="1718638"/>
            <a:ext cx="55082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1.tabula. GMI slieksnis</a:t>
            </a:r>
            <a:r>
              <a:rPr kumimoji="0" lang="lv-LV" altLang="lv-LV" sz="1200" b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1,2</a:t>
            </a:r>
            <a:r>
              <a:rPr kumimoji="0" lang="lv-LV" altLang="lv-LV" sz="1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 un GMI pabalsta saņēmēju skaits un vidējais apmērs</a:t>
            </a:r>
            <a:endParaRPr kumimoji="0" lang="lv-LV" altLang="lv-LV" sz="7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436666" y="6032255"/>
            <a:ext cx="105678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</a:t>
            </a:r>
            <a:r>
              <a:rPr kumimoji="0" lang="lv-LV" altLang="lv-LV" sz="1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1]</a:t>
            </a:r>
            <a:r>
              <a:rPr kumimoji="0" lang="lv-LV" altLang="lv-LV" sz="1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lv-LV" altLang="lv-LV" sz="10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Tiek piemērotas ekvivalences skalas: pirmajai personai mājsaimniecībā piemēro koeficientu 1, pārejām personām - 0.7 no pirmās personas.</a:t>
            </a:r>
            <a:endParaRPr kumimoji="0" lang="lv-LV" altLang="lv-LV" sz="700" b="0" i="0" u="none" strike="noStrike" cap="none" normalizeH="0" baseline="0" dirty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0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[2]</a:t>
            </a:r>
            <a:r>
              <a:rPr kumimoji="0" lang="lv-LV" altLang="lv-LV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2021.-2024.gadam 20% apmērā</a:t>
            </a:r>
            <a:r>
              <a:rPr kumimoji="0" lang="lv-LV" altLang="lv-LV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no ienākumu mediānas.</a:t>
            </a: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955247"/>
              </p:ext>
            </p:extLst>
          </p:nvPr>
        </p:nvGraphicFramePr>
        <p:xfrm>
          <a:off x="273050" y="4650647"/>
          <a:ext cx="10372724" cy="94809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23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5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60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0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Mājokļa pabalsta vidējais apmērs mēnesī, euro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82,81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80,80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117,88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103,23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0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Mājokļa pabalsta saņēmēju skaits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59 854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73 103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79 889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67 759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569497" y="4279499"/>
            <a:ext cx="5759450" cy="322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2.tabula. Mājokļa pabalsta saņēmēju skaits un vidējais apmērs</a:t>
            </a:r>
            <a:endParaRPr lang="lv-LV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Oval Callout 24"/>
          <p:cNvSpPr/>
          <p:nvPr/>
        </p:nvSpPr>
        <p:spPr>
          <a:xfrm>
            <a:off x="10281556" y="2022958"/>
            <a:ext cx="861409" cy="6096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  <a:effectLst/>
              </a:rPr>
              <a:t>+56%</a:t>
            </a:r>
            <a:endParaRPr lang="lv-LV" sz="1400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Oval Callout 25"/>
          <p:cNvSpPr/>
          <p:nvPr/>
        </p:nvSpPr>
        <p:spPr>
          <a:xfrm>
            <a:off x="10281556" y="4440921"/>
            <a:ext cx="861409" cy="6096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  <a:effectLst/>
              </a:rPr>
              <a:t>+25%</a:t>
            </a:r>
            <a:endParaRPr lang="lv-LV" sz="1400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Left Arrow 26"/>
          <p:cNvSpPr/>
          <p:nvPr/>
        </p:nvSpPr>
        <p:spPr>
          <a:xfrm>
            <a:off x="10370063" y="3208919"/>
            <a:ext cx="1140293" cy="438159"/>
          </a:xfrm>
          <a:prstGeom prst="leftArrow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</a:rPr>
              <a:t>- 7,4%</a:t>
            </a:r>
          </a:p>
        </p:txBody>
      </p:sp>
      <p:sp>
        <p:nvSpPr>
          <p:cNvPr id="28" name="Left Arrow 27"/>
          <p:cNvSpPr/>
          <p:nvPr/>
        </p:nvSpPr>
        <p:spPr>
          <a:xfrm>
            <a:off x="10279961" y="5208890"/>
            <a:ext cx="1140293" cy="438159"/>
          </a:xfrm>
          <a:prstGeom prst="leftArrow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</a:rPr>
              <a:t>+ 13,2%</a:t>
            </a:r>
          </a:p>
        </p:txBody>
      </p:sp>
    </p:spTree>
    <p:extLst>
      <p:ext uri="{BB962C8B-B14F-4D97-AF65-F5344CB8AC3E}">
        <p14:creationId xmlns:p14="http://schemas.microsoft.com/office/powerpoint/2010/main" val="2006799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149019" y="510427"/>
            <a:ext cx="845820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Trūcīgas un maznodrošinātas mājsaimniecības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22143"/>
              </p:ext>
            </p:extLst>
          </p:nvPr>
        </p:nvGraphicFramePr>
        <p:xfrm>
          <a:off x="1153072" y="2324388"/>
          <a:ext cx="8305802" cy="113506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550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37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2021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2022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5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Trūcīgas mājsaimniecības ienākumu slieksnis</a:t>
                      </a: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 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 mēnesī, </a:t>
                      </a:r>
                      <a:r>
                        <a:rPr lang="lv-LV" sz="1400" dirty="0" err="1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euro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272/ 190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272/ 190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313  / 219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343 / 240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Trūcīgo personu skaits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54 916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64 908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62 291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54 597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36564"/>
              </p:ext>
            </p:extLst>
          </p:nvPr>
        </p:nvGraphicFramePr>
        <p:xfrm>
          <a:off x="1153072" y="4136505"/>
          <a:ext cx="8305803" cy="116257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550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06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Maznodrošinātas mājsaimniecības ienākumu slieksnis </a:t>
                      </a: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</a:rPr>
                        <a:t>(maksimālais apmērs) 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 mēnesī, </a:t>
                      </a:r>
                      <a:r>
                        <a:rPr lang="lv-LV" sz="1400" dirty="0" err="1">
                          <a:solidFill>
                            <a:schemeClr val="tx1"/>
                          </a:solidFill>
                          <a:effectLst/>
                        </a:rPr>
                        <a:t>euro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</a:rPr>
                        <a:t>436 / 305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</a:rPr>
                        <a:t>436 / 305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</a:rPr>
                        <a:t>501 / 351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kern="1200" dirty="0">
                          <a:solidFill>
                            <a:schemeClr val="tx1"/>
                          </a:solidFill>
                          <a:effectLst/>
                        </a:rPr>
                        <a:t>549 / 384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Maznodrošināto personu skaits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31 623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</a:rPr>
                        <a:t>30 387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35 563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</a:rPr>
                        <a:t>28 394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549650" y="4135712"/>
            <a:ext cx="115189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49650" y="4135712"/>
            <a:ext cx="380047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23" name="Oval Callout 22"/>
          <p:cNvSpPr/>
          <p:nvPr/>
        </p:nvSpPr>
        <p:spPr>
          <a:xfrm>
            <a:off x="9153244" y="2171354"/>
            <a:ext cx="861409" cy="6096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  <a:effectLst/>
              </a:rPr>
              <a:t>+26%</a:t>
            </a:r>
            <a:endParaRPr lang="lv-LV" sz="1400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Oval Callout 23"/>
          <p:cNvSpPr/>
          <p:nvPr/>
        </p:nvSpPr>
        <p:spPr>
          <a:xfrm>
            <a:off x="9124989" y="3959614"/>
            <a:ext cx="861409" cy="6096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  <a:effectLst/>
              </a:rPr>
              <a:t>+26%</a:t>
            </a:r>
            <a:endParaRPr lang="lv-LV" sz="1400" b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9351289" y="4918075"/>
            <a:ext cx="1140293" cy="438159"/>
          </a:xfrm>
          <a:prstGeom prst="leftArrow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</a:rPr>
              <a:t>- 11,4%</a:t>
            </a:r>
          </a:p>
        </p:txBody>
      </p:sp>
      <p:sp>
        <p:nvSpPr>
          <p:cNvPr id="27" name="Left Arrow 26"/>
          <p:cNvSpPr/>
          <p:nvPr/>
        </p:nvSpPr>
        <p:spPr>
          <a:xfrm>
            <a:off x="9416251" y="3160103"/>
            <a:ext cx="1140293" cy="438159"/>
          </a:xfrm>
          <a:prstGeom prst="leftArrow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 dirty="0">
                <a:solidFill>
                  <a:schemeClr val="accent2"/>
                </a:solidFill>
              </a:rPr>
              <a:t>- 0,5%</a:t>
            </a:r>
          </a:p>
        </p:txBody>
      </p:sp>
    </p:spTree>
    <p:extLst>
      <p:ext uri="{BB962C8B-B14F-4D97-AF65-F5344CB8AC3E}">
        <p14:creationId xmlns:p14="http://schemas.microsoft.com/office/powerpoint/2010/main" val="3332065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34926" y="615856"/>
            <a:ext cx="8247309" cy="143885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Valsts sociālā nodrošinājuma pabalsta un minimālo vecuma pensiju un invaliditātes pensiju saņēmēji</a:t>
            </a:r>
            <a:b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093107"/>
              </p:ext>
            </p:extLst>
          </p:nvPr>
        </p:nvGraphicFramePr>
        <p:xfrm>
          <a:off x="730249" y="2102456"/>
          <a:ext cx="9433105" cy="357761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065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4757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Personu skaits vidēji mēnesī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Pakalpojuma piešķirtais apmērs vidēji mēnesī, euro (bez piemaksas par stāžu)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59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2021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2022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2023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2024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2021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2022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2023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2024</a:t>
                      </a:r>
                      <a:endParaRPr lang="lv-LV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Pensijas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893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vecuma pensijas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35 987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37 211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38 956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41 328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172.13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194.95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220.05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234.52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590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invaliditātes pensijas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44 567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45 372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46 587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49 085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160.36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179.14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200.23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212.39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590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apgādnieka zaudējuma pensijas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13 161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13 349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13 264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14 410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163.13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183.28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205.67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227.48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Valsts sociālā nodrošinājuma pabalsti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 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590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vecuma gadījumā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1 897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2 203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2 690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3 257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115.30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115.13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123.39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145.56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590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invaliditātes gadījumā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18 134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18 233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18 305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18 805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173.94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174.09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185.11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216.75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4654"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apgādnieka zaudējuma gadījumā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297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298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304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306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189.69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193.44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207.10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/>
                          </a:solidFill>
                          <a:effectLst/>
                          <a:latin typeface="Roboto"/>
                        </a:rPr>
                        <a:t>242.55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535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06650" y="574675"/>
            <a:ext cx="8077200" cy="143885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4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reformas ietekme uz iedzīvotāju ienākumu līmeni un ienākumu nevienlīdzību raksturojošiem rādītājiem (atbilstoši FM veiktajām </a:t>
            </a:r>
            <a:r>
              <a:rPr lang="lv-LV" sz="2400" b="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mikrosimulācijām</a:t>
            </a:r>
            <a:r>
              <a:rPr lang="lv-LV" sz="24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lv-LV" sz="24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sp>
        <p:nvSpPr>
          <p:cNvPr id="17" name="object 12"/>
          <p:cNvSpPr txBox="1"/>
          <p:nvPr/>
        </p:nvSpPr>
        <p:spPr>
          <a:xfrm>
            <a:off x="920049" y="2780954"/>
            <a:ext cx="9217341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lv-LV" dirty="0"/>
              <a:t>Minimālo ienākumu reformas rezultātā: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lv-LV" dirty="0"/>
              <a:t>Samazinājās ienākumu nevienlīdzība (Džini koeficients - par 0.3 un S80/S20 </a:t>
            </a:r>
            <a:r>
              <a:rPr lang="lv-LV" dirty="0" err="1"/>
              <a:t>kvintiļu</a:t>
            </a:r>
            <a:r>
              <a:rPr lang="lv-LV" dirty="0"/>
              <a:t> attiecības indekss - par 0,2);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lv-LV" dirty="0"/>
              <a:t>Samazinājās nabadzības riska indekss - par 0,13 procentpunktiem;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lv-LV" dirty="0"/>
              <a:t>Palielinājās 1.deciles mājsaimniecību ienākumi par 7,1%, 2.deciles – par 1%.</a:t>
            </a:r>
          </a:p>
          <a:p>
            <a:pPr lvl="0"/>
            <a:endParaRPr lang="lv-LV" dirty="0"/>
          </a:p>
          <a:p>
            <a:r>
              <a:rPr lang="lv-LV" dirty="0"/>
              <a:t> ! Būtiskākai ienākumu nevienlīdzības un nabadzības riska samazināšanai ir nepieciešami finansiāli ietilpīgāki pasākumi, kas vērsti arī uz 2.- 4.deciles iedzīvotājiem*.</a:t>
            </a:r>
          </a:p>
        </p:txBody>
      </p:sp>
      <p:sp>
        <p:nvSpPr>
          <p:cNvPr id="18" name="object 12"/>
          <p:cNvSpPr txBox="1"/>
          <p:nvPr/>
        </p:nvSpPr>
        <p:spPr>
          <a:xfrm>
            <a:off x="501651" y="5677439"/>
            <a:ext cx="947150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lv-LV" sz="1200" dirty="0"/>
              <a:t>* ES nabadzības riska slieksnis </a:t>
            </a:r>
            <a:r>
              <a:rPr lang="it-IT" sz="1200" dirty="0"/>
              <a:t>2023.gadā vienai personai veidoja 641 euro</a:t>
            </a:r>
            <a:r>
              <a:rPr lang="lv-LV" sz="1200" dirty="0"/>
              <a:t> mēnesī. </a:t>
            </a:r>
          </a:p>
          <a:p>
            <a:r>
              <a:rPr lang="lv-LV" sz="1200" dirty="0"/>
              <a:t>Minimālo ienākumu sliekšņi, uz kuru pamata tiek aprēķināti minimālie pabalsti un minimālās pensijas, 2023.gadā bija robežās no 20 % līdz 30 %, </a:t>
            </a:r>
            <a:r>
              <a:rPr lang="lv-LV" sz="1200" dirty="0" err="1"/>
              <a:t>euro</a:t>
            </a:r>
            <a:r>
              <a:rPr lang="lv-LV" sz="1200" dirty="0"/>
              <a:t> izteiksmē veidojot attiecīgi 170 </a:t>
            </a:r>
            <a:r>
              <a:rPr lang="lv-LV" sz="1200" dirty="0" err="1"/>
              <a:t>euro</a:t>
            </a:r>
            <a:r>
              <a:rPr lang="lv-LV" sz="1200" dirty="0"/>
              <a:t> un 255 </a:t>
            </a:r>
            <a:r>
              <a:rPr lang="lv-LV" sz="1200" dirty="0" err="1"/>
              <a:t>euro</a:t>
            </a:r>
            <a:r>
              <a:rPr lang="lv-LV" sz="1200" dirty="0"/>
              <a:t> mēnesī.</a:t>
            </a:r>
          </a:p>
          <a:p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3208361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30450" y="574675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Materiālās nenodrošinātības rādītāji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768008"/>
              </p:ext>
            </p:extLst>
          </p:nvPr>
        </p:nvGraphicFramePr>
        <p:xfrm>
          <a:off x="1263650" y="1586705"/>
          <a:ext cx="9174512" cy="454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73245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25650" y="759712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Secinājumi </a:t>
            </a:r>
            <a:endParaRPr lang="lv-LV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25614" y="1989768"/>
            <a:ext cx="9217341" cy="3876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Plānā noteiktais mērķis - pilnveidot minimālo ienākumu atbalsta sistēmu, sniedzot atbalstu nabadzības un ienākumu nevienlīdzības riskiem visvairāk pakļautajām sabiedrības grupām – ir sasniegts.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Plānā noteiktie pasākumi lielākoties ir izpildīti.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Kopš minimālo ienākumu reformas ieviešanas sākuma 2021.gadā iedzīvotāju ar minimāliem ienākumiem situācija ir uzlabojusies, gan palielinoties ienākumiem, gan uzlabojoties materiālajai situācijai. 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Būtiskākai ienākumu nevienlīdzības un ES noteiktā nabadzības riska samazināšanai ir nepieciešami citi, finansiāli ietilpīgāki pasākumi plašākam iedzīvotāju lokam.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Esošā minimālo ienākumu atbalsta sistēma ir uzskatāma par taisnīgu, sociāli atbildīgu un ilgtspējīgu sistēmu, kas nodrošina regulāru minimālo ienākumu pieaugumu līdztekus pārējās sabiedrības ienākumu palielinājumam. </a:t>
            </a:r>
          </a:p>
        </p:txBody>
      </p:sp>
    </p:spTree>
    <p:extLst>
      <p:ext uri="{BB962C8B-B14F-4D97-AF65-F5344CB8AC3E}">
        <p14:creationId xmlns:p14="http://schemas.microsoft.com/office/powerpoint/2010/main" val="3389854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16450" y="5587548"/>
            <a:ext cx="2205154" cy="5386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Skolas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iela</a:t>
            </a:r>
            <a:r>
              <a:rPr sz="12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Rīga,</a:t>
            </a:r>
            <a:r>
              <a:rPr sz="12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LV-</a:t>
            </a:r>
            <a:r>
              <a:rPr sz="12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1331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300"/>
              </a:lnSpc>
            </a:pP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lm@lm.gov.lv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" algn="ctr">
              <a:lnSpc>
                <a:spcPts val="1370"/>
              </a:lnSpc>
            </a:pP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+371 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80205100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1520170" cy="4683760"/>
            <a:chOff x="0" y="0"/>
            <a:chExt cx="11520170" cy="468376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20004" cy="207402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799554"/>
              <a:ext cx="3884295" cy="3884295"/>
            </a:xfrm>
            <a:custGeom>
              <a:avLst/>
              <a:gdLst/>
              <a:ahLst/>
              <a:cxnLst/>
              <a:rect l="l" t="t" r="r" b="b"/>
              <a:pathLst>
                <a:path w="3884295" h="3884295">
                  <a:moveTo>
                    <a:pt x="3884108" y="0"/>
                  </a:moveTo>
                  <a:lnTo>
                    <a:pt x="2392480" y="0"/>
                  </a:lnTo>
                  <a:lnTo>
                    <a:pt x="0" y="2392480"/>
                  </a:lnTo>
                  <a:lnTo>
                    <a:pt x="0" y="3884096"/>
                  </a:lnTo>
                  <a:lnTo>
                    <a:pt x="3884108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785" y="359234"/>
              <a:ext cx="2311400" cy="1718310"/>
            </a:xfrm>
            <a:custGeom>
              <a:avLst/>
              <a:gdLst/>
              <a:ahLst/>
              <a:cxnLst/>
              <a:rect l="l" t="t" r="r" b="b"/>
              <a:pathLst>
                <a:path w="2311400" h="1718310">
                  <a:moveTo>
                    <a:pt x="2311298" y="0"/>
                  </a:moveTo>
                  <a:lnTo>
                    <a:pt x="1717700" y="0"/>
                  </a:lnTo>
                  <a:lnTo>
                    <a:pt x="0" y="1717700"/>
                  </a:lnTo>
                  <a:lnTo>
                    <a:pt x="593585" y="1717700"/>
                  </a:lnTo>
                  <a:lnTo>
                    <a:pt x="231129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41264" y="2074032"/>
              <a:ext cx="1237475" cy="1519427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56489" y="5132561"/>
            <a:ext cx="1807463" cy="394715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10" name="object 10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6" name="object 6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910587" y="1946275"/>
            <a:ext cx="8113624" cy="3493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Ministru kabineta 07.09.2021. rīkojuma Nr. 657 (prot. Nr. 61 44. §) 6.punkt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s - </a:t>
            </a: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Labklājības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ministrijai līdz 2025. gada 1. jūlijam jāiesniedz Ministru kabinetā </a:t>
            </a:r>
            <a:r>
              <a:rPr lang="lv-LV" sz="2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informatīvais ziņojums par Plāna minimālo ienākumu atbalsta sistēmas pilnveidošanai 2022.- 2024. gadam </a:t>
            </a:r>
            <a:r>
              <a:rPr lang="en-US" sz="2000" b="1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izpildi</a:t>
            </a:r>
            <a:r>
              <a:rPr lang="en-US" sz="2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Ministru kabineta 2024.gada 10.janvāra rīkojuma Nr. 55 (prot. Nr. 2 52. §) “Par Valdības rīcības plānu Deklarācijas par </a:t>
            </a:r>
            <a:r>
              <a:rPr lang="lv-LV" sz="2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Evikas</a:t>
            </a: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Siliņas vadītā Ministru kabineta iecerēto darbību īstenošanai” 12.3. pasākum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s</a:t>
            </a: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– jāveic </a:t>
            </a:r>
            <a:r>
              <a:rPr lang="lv-LV" sz="2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minimālo ienākumu reformas novērtējums</a:t>
            </a:r>
            <a:r>
              <a:rPr lang="lv-LV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178050" y="452383"/>
            <a:ext cx="9067800" cy="97719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Plāna minimālo ienākumu atbalsta sistēmas pilnveidošanai 2022.- 2024. gadam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4 </a:t>
            </a:r>
            <a:r>
              <a:rPr lang="lv-LV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pasākumi</a:t>
            </a:r>
            <a:endParaRPr lang="lv-LV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5" name="Shēma 14">
            <a:extLst>
              <a:ext uri="{FF2B5EF4-FFF2-40B4-BE49-F238E27FC236}">
                <a16:creationId xmlns:a16="http://schemas.microsoft.com/office/drawing/2014/main" id="{6C68AB6B-1C26-4EB7-9040-10FCD6FDF8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1746671"/>
              </p:ext>
            </p:extLst>
          </p:nvPr>
        </p:nvGraphicFramePr>
        <p:xfrm>
          <a:off x="165909" y="1614916"/>
          <a:ext cx="11232341" cy="4748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82850" y="501949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Plāna rezultatīvie rādītāji</a:t>
            </a:r>
            <a:endParaRPr lang="lv-LV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3" name="Tabula 12">
            <a:extLst>
              <a:ext uri="{FF2B5EF4-FFF2-40B4-BE49-F238E27FC236}">
                <a16:creationId xmlns:a16="http://schemas.microsoft.com/office/drawing/2014/main" id="{7942A5EF-A0AC-4913-AB4E-E0B6D70C7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529417"/>
              </p:ext>
            </p:extLst>
          </p:nvPr>
        </p:nvGraphicFramePr>
        <p:xfrm>
          <a:off x="559184" y="1260475"/>
          <a:ext cx="10077065" cy="511565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9051">
                  <a:extLst>
                    <a:ext uri="{9D8B030D-6E8A-4147-A177-3AD203B41FA5}">
                      <a16:colId xmlns:a16="http://schemas.microsoft.com/office/drawing/2014/main" val="2748542773"/>
                    </a:ext>
                  </a:extLst>
                </a:gridCol>
                <a:gridCol w="4742344">
                  <a:extLst>
                    <a:ext uri="{9D8B030D-6E8A-4147-A177-3AD203B41FA5}">
                      <a16:colId xmlns:a16="http://schemas.microsoft.com/office/drawing/2014/main" val="1306685167"/>
                    </a:ext>
                  </a:extLst>
                </a:gridCol>
                <a:gridCol w="1732674">
                  <a:extLst>
                    <a:ext uri="{9D8B030D-6E8A-4147-A177-3AD203B41FA5}">
                      <a16:colId xmlns:a16="http://schemas.microsoft.com/office/drawing/2014/main" val="3973473347"/>
                    </a:ext>
                  </a:extLst>
                </a:gridCol>
                <a:gridCol w="1575964">
                  <a:extLst>
                    <a:ext uri="{9D8B030D-6E8A-4147-A177-3AD203B41FA5}">
                      <a16:colId xmlns:a16="http://schemas.microsoft.com/office/drawing/2014/main" val="563587989"/>
                    </a:ext>
                  </a:extLst>
                </a:gridCol>
                <a:gridCol w="1417032">
                  <a:extLst>
                    <a:ext uri="{9D8B030D-6E8A-4147-A177-3AD203B41FA5}">
                      <a16:colId xmlns:a16="http://schemas.microsoft.com/office/drawing/2014/main" val="301348355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Nr.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Rezultatīvie rādītāji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Rādītāja sākotnējā vērtība (2019)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Faktiskā vērtība 2023. gadā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Rādītāja sasniedzamā vērtība 2024.gadā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1279440320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Personu īpatsvars zem minimālā ienākumu līmeņa (40% no mediānas, ekvivalences skala 1, 0.7)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7,8 % 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7,6 %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6,5 %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2785179238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Bērnu īpatsvars zem minimālā ienākumu līmeņa (40% no mediānas, ekvivalences skala 1, 0.7)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8,7 %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8,4 %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2163071891"/>
                  </a:ext>
                </a:extLst>
              </a:tr>
              <a:tr h="751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Nepilnu ģimeņu ar apgādībā esošiem bērniem īpatsvars zem minimālā ienākumu līmeņa (40% no mediānas, ekvivalences skala 1, 0.7)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17,3 % 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15,9 %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15 %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3016203800"/>
                  </a:ext>
                </a:extLst>
              </a:tr>
              <a:tr h="751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Daudzbērnu ģimeņu ar 3 un vairāk bērniem īpatsvars zem minimālā ienākumu līmeņa (40% no mediānas, ekvivalences skala 1, 0.7)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10,1 % 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13,4 %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9 %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2526599694"/>
                  </a:ext>
                </a:extLst>
              </a:tr>
              <a:tr h="751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Pensijas vecuma personu īpatsvars zem minimālā ienākumu līmeņa (40% no mediānas, ekvivalences skala 1, 0.7)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6,5 % 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6,4 %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1709106730"/>
                  </a:ext>
                </a:extLst>
              </a:tr>
              <a:tr h="4964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 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Nabadzības riska indekss (60% no mediānas, ekvivalences skala 1, 0.5, 0.3)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21,6 % 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21,6 %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20,5 %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1126479581"/>
                  </a:ext>
                </a:extLst>
              </a:tr>
              <a:tr h="287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S80/S20 ienākumu kvintiļu attiecības indekss</a:t>
                      </a:r>
                      <a:endParaRPr lang="lv-LV" sz="14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6,3 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6,3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</a:t>
                      </a:r>
                      <a:endParaRPr lang="lv-LV" sz="14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2015" marR="52015" marT="0" marB="0" anchor="ctr"/>
                </a:tc>
                <a:extLst>
                  <a:ext uri="{0D108BD9-81ED-4DB2-BD59-A6C34878D82A}">
                    <a16:rowId xmlns:a16="http://schemas.microsoft.com/office/drawing/2014/main" val="3724406939"/>
                  </a:ext>
                </a:extLst>
              </a:tr>
            </a:tbl>
          </a:graphicData>
        </a:graphic>
      </p:graphicFrame>
      <p:sp>
        <p:nvSpPr>
          <p:cNvPr id="15" name="Rectangle 1">
            <a:extLst>
              <a:ext uri="{FF2B5EF4-FFF2-40B4-BE49-F238E27FC236}">
                <a16:creationId xmlns:a16="http://schemas.microsoft.com/office/drawing/2014/main" id="{2CDD456A-ACA8-4542-B9DB-6B731E938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8475" y="1373188"/>
            <a:ext cx="115189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lv-LV" altLang="lv-L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394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06650" y="574675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dati</a:t>
            </a:r>
            <a:r>
              <a:rPr lang="en-US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lv-LV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endParaRPr lang="lv-LV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6565761"/>
              </p:ext>
            </p:extLst>
          </p:nvPr>
        </p:nvGraphicFramePr>
        <p:xfrm>
          <a:off x="6095470" y="23871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98155"/>
              </p:ext>
            </p:extLst>
          </p:nvPr>
        </p:nvGraphicFramePr>
        <p:xfrm>
          <a:off x="760474" y="234454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object 11"/>
          <p:cNvSpPr txBox="1">
            <a:spLocks/>
          </p:cNvSpPr>
          <p:nvPr/>
        </p:nvSpPr>
        <p:spPr>
          <a:xfrm>
            <a:off x="196850" y="5477683"/>
            <a:ext cx="6443980" cy="43518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>
            <a:lvl1pPr>
              <a:defRPr sz="3200" b="1" i="0">
                <a:solidFill>
                  <a:srgbClr val="6AA948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indent="-1270" algn="l">
              <a:lnSpc>
                <a:spcPts val="3600"/>
              </a:lnSpc>
              <a:spcBef>
                <a:spcPts val="420"/>
              </a:spcBef>
            </a:pPr>
            <a:r>
              <a:rPr lang="lv-LV" sz="1200" b="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 40% no minimālo ienākumu mediānas, ekvivalences skala - 1, 0.7</a:t>
            </a:r>
            <a:endParaRPr lang="lv-LV" sz="1200" b="0" spc="-1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5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06650" y="574675"/>
            <a:ext cx="6901180" cy="481863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dati</a:t>
            </a:r>
            <a:r>
              <a:rPr lang="en-US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905252"/>
              </p:ext>
            </p:extLst>
          </p:nvPr>
        </p:nvGraphicFramePr>
        <p:xfrm>
          <a:off x="1492251" y="1721023"/>
          <a:ext cx="7757280" cy="440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757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06650" y="574675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dati</a:t>
            </a:r>
            <a:r>
              <a:rPr lang="en-US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805449"/>
              </p:ext>
            </p:extLst>
          </p:nvPr>
        </p:nvGraphicFramePr>
        <p:xfrm>
          <a:off x="1035050" y="1870075"/>
          <a:ext cx="9007905" cy="418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792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30450" y="574675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dati</a:t>
            </a:r>
            <a:r>
              <a:rPr lang="en-US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329806"/>
              </p:ext>
            </p:extLst>
          </p:nvPr>
        </p:nvGraphicFramePr>
        <p:xfrm>
          <a:off x="2863850" y="2119998"/>
          <a:ext cx="5562600" cy="3120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4184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54360" y="45182"/>
            <a:ext cx="2766060" cy="3414395"/>
            <a:chOff x="8754360" y="45182"/>
            <a:chExt cx="2766060" cy="3414395"/>
          </a:xfrm>
        </p:grpSpPr>
        <p:sp>
          <p:nvSpPr>
            <p:cNvPr id="5" name="object 5"/>
            <p:cNvSpPr/>
            <p:nvPr/>
          </p:nvSpPr>
          <p:spPr>
            <a:xfrm>
              <a:off x="8754360" y="45182"/>
              <a:ext cx="2766060" cy="2766060"/>
            </a:xfrm>
            <a:custGeom>
              <a:avLst/>
              <a:gdLst/>
              <a:ahLst/>
              <a:cxnLst/>
              <a:rect l="l" t="t" r="r" b="b"/>
              <a:pathLst>
                <a:path w="2766059" h="2766060">
                  <a:moveTo>
                    <a:pt x="2765645" y="0"/>
                  </a:moveTo>
                  <a:lnTo>
                    <a:pt x="0" y="2765645"/>
                  </a:lnTo>
                  <a:lnTo>
                    <a:pt x="1491615" y="2765645"/>
                  </a:lnTo>
                  <a:lnTo>
                    <a:pt x="2765645" y="1491618"/>
                  </a:lnTo>
                  <a:lnTo>
                    <a:pt x="2765645" y="0"/>
                  </a:lnTo>
                  <a:close/>
                </a:path>
              </a:pathLst>
            </a:custGeom>
            <a:solidFill>
              <a:srgbClr val="6AA948">
                <a:alpha val="6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163388" y="2102457"/>
              <a:ext cx="1356995" cy="1356995"/>
            </a:xfrm>
            <a:custGeom>
              <a:avLst/>
              <a:gdLst/>
              <a:ahLst/>
              <a:cxnLst/>
              <a:rect l="l" t="t" r="r" b="b"/>
              <a:pathLst>
                <a:path w="1356995" h="1356995">
                  <a:moveTo>
                    <a:pt x="1356616" y="0"/>
                  </a:moveTo>
                  <a:lnTo>
                    <a:pt x="0" y="1356616"/>
                  </a:lnTo>
                  <a:lnTo>
                    <a:pt x="696823" y="1356616"/>
                  </a:lnTo>
                  <a:lnTo>
                    <a:pt x="1356616" y="696823"/>
                  </a:lnTo>
                  <a:lnTo>
                    <a:pt x="1356616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8" name="object 8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06650" y="355689"/>
            <a:ext cx="6901180" cy="515526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-1270" algn="ctr">
              <a:lnSpc>
                <a:spcPts val="3600"/>
              </a:lnSpc>
              <a:spcBef>
                <a:spcPts val="420"/>
              </a:spcBef>
            </a:pP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Minimālo ienākumu dati</a:t>
            </a:r>
            <a:r>
              <a:rPr lang="en-US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lv-LV" sz="2800" b="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</a:t>
            </a:r>
            <a:endParaRPr lang="lv-LV" sz="2800" b="0" spc="-1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5" dirty="0"/>
              <a:t>5</a:t>
            </a: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721993"/>
              </p:ext>
            </p:extLst>
          </p:nvPr>
        </p:nvGraphicFramePr>
        <p:xfrm>
          <a:off x="425450" y="1260475"/>
          <a:ext cx="10927541" cy="5103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6268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1283</Words>
  <Application>Microsoft Office PowerPoint</Application>
  <PresentationFormat>Custom</PresentationFormat>
  <Paragraphs>279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MS PGothic</vt:lpstr>
      <vt:lpstr>Arial</vt:lpstr>
      <vt:lpstr>Calibri</vt:lpstr>
      <vt:lpstr>Courier New</vt:lpstr>
      <vt:lpstr>Roboto</vt:lpstr>
      <vt:lpstr>Symbol</vt:lpstr>
      <vt:lpstr>Times New Roman</vt:lpstr>
      <vt:lpstr>Office Theme</vt:lpstr>
      <vt:lpstr>PowerPoint Presentation</vt:lpstr>
      <vt:lpstr>PowerPoint Presentation</vt:lpstr>
      <vt:lpstr>Plāna minimālo ienākumu atbalsta sistēmas pilnveidošanai 2022.- 2024. gadam 4 pasākumi</vt:lpstr>
      <vt:lpstr>Plāna rezultatīvie rādītāji</vt:lpstr>
      <vt:lpstr>Minimālo ienākumu dati - 1</vt:lpstr>
      <vt:lpstr>Minimālo ienākumu dati - 2</vt:lpstr>
      <vt:lpstr>Minimālo ienākumu dati - 3</vt:lpstr>
      <vt:lpstr>Minimālo ienākumu dati - 4</vt:lpstr>
      <vt:lpstr>Minimālo ienākumu dati - 4</vt:lpstr>
      <vt:lpstr>Minimālo ienākumu atbalsta saņēmēji</vt:lpstr>
      <vt:lpstr>Garantētā minimālā ienākuma pabalsta un mājokļa pabalsta saņēmēji</vt:lpstr>
      <vt:lpstr>Trūcīgas un maznodrošinātas mājsaimniecības</vt:lpstr>
      <vt:lpstr>Valsts sociālā nodrošinājuma pabalsta un minimālo vecuma pensiju un invaliditātes pensiju saņēmēji </vt:lpstr>
      <vt:lpstr>Minimālo ienākumu reformas ietekme uz iedzīvotāju ienākumu līmeni un ienākumu nevienlīdzību raksturojošiem rādītājiem (atbilstoši FM veiktajām mikrosimulācijām)</vt:lpstr>
      <vt:lpstr>Materiālās nenodrošinātības rādītāji</vt:lpstr>
      <vt:lpstr>Secinājumi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Prezentacija_LM_2023-sagatave</dc:title>
  <dc:creator>Evija Kūla</dc:creator>
  <cp:lastModifiedBy>Diāna Zemrībo</cp:lastModifiedBy>
  <cp:revision>58</cp:revision>
  <cp:lastPrinted>2025-06-27T07:50:35Z</cp:lastPrinted>
  <dcterms:created xsi:type="dcterms:W3CDTF">2023-10-05T11:11:36Z</dcterms:created>
  <dcterms:modified xsi:type="dcterms:W3CDTF">2025-07-24T08:37:52Z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2023-10-05T00:00:00Z</vt:filetime>
  </property>
  <property fmtid="{D5CDD505-2E9C-101B-9397-08002B2CF9AE}" pid="3" name="Creator">
    <vt:lpwstr>Adobe Illustrator 27.9 (Macintosh)</vt:lpwstr>
  </property>
  <property fmtid="{D5CDD505-2E9C-101B-9397-08002B2CF9AE}" pid="4" name="LastSaved">
    <vt:filetime>2023-10-05T00:00:00Z</vt:filetime>
  </property>
  <property fmtid="{D5CDD505-2E9C-101B-9397-08002B2CF9AE}" pid="5" name="Producer">
    <vt:lpwstr>Adobe PDF library 17.00</vt:lpwstr>
  </property>
</Properties>
</file>