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3"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C080C"/>
    <a:srgbClr val="7D5C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5" d="100"/>
          <a:sy n="105" d="100"/>
        </p:scale>
        <p:origin x="16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6281432562865"/>
          <c:y val="2.9156098198700599E-2"/>
          <c:w val="0.86179663025992703"/>
          <c:h val="0.92544851011270646"/>
        </c:manualLayout>
      </c:layout>
      <c:barChart>
        <c:barDir val="bar"/>
        <c:grouping val="clustered"/>
        <c:varyColors val="0"/>
        <c:ser>
          <c:idx val="0"/>
          <c:order val="0"/>
          <c:tx>
            <c:strRef>
              <c:f>'q1'!$D$3</c:f>
              <c:strCache>
                <c:ptCount val="1"/>
                <c:pt idx="0">
                  <c:v>ir vērsušies</c:v>
                </c:pt>
              </c:strCache>
            </c:strRef>
          </c:tx>
          <c:spPr>
            <a:solidFill>
              <a:srgbClr val="9E784D"/>
            </a:solidFill>
          </c:spPr>
          <c:invertIfNegative val="0"/>
          <c:dLbls>
            <c:spPr>
              <a:noFill/>
              <a:ln>
                <a:noFill/>
              </a:ln>
              <a:effectLst/>
            </c:spPr>
            <c:txPr>
              <a:bodyPr wrap="square" lIns="38100" tIns="19050" rIns="38100" bIns="19050" anchor="ctr">
                <a:spAutoFit/>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'q1'!$C$4:$C$7</c:f>
              <c:numCache>
                <c:formatCode>General</c:formatCode>
                <c:ptCount val="4"/>
                <c:pt idx="0">
                  <c:v>2017</c:v>
                </c:pt>
                <c:pt idx="1">
                  <c:v>2022</c:v>
                </c:pt>
                <c:pt idx="2">
                  <c:v>2024</c:v>
                </c:pt>
                <c:pt idx="3">
                  <c:v>2025</c:v>
                </c:pt>
              </c:numCache>
            </c:numRef>
          </c:cat>
          <c:val>
            <c:numRef>
              <c:f>'q1'!$D$4:$D$7</c:f>
              <c:numCache>
                <c:formatCode>0%</c:formatCode>
                <c:ptCount val="4"/>
                <c:pt idx="0">
                  <c:v>0.23</c:v>
                </c:pt>
                <c:pt idx="1">
                  <c:v>0.16</c:v>
                </c:pt>
                <c:pt idx="2">
                  <c:v>0.1770058786245895</c:v>
                </c:pt>
                <c:pt idx="3">
                  <c:v>0.16075751457272017</c:v>
                </c:pt>
              </c:numCache>
            </c:numRef>
          </c:val>
          <c:extLst>
            <c:ext xmlns:c16="http://schemas.microsoft.com/office/drawing/2014/chart" uri="{C3380CC4-5D6E-409C-BE32-E72D297353CC}">
              <c16:uniqueId val="{00000000-DA71-4D24-BC18-B940F0EAD79A}"/>
            </c:ext>
          </c:extLst>
        </c:ser>
        <c:dLbls>
          <c:showLegendKey val="0"/>
          <c:showVal val="1"/>
          <c:showCatName val="0"/>
          <c:showSerName val="0"/>
          <c:showPercent val="0"/>
          <c:showBubbleSize val="0"/>
        </c:dLbls>
        <c:gapWidth val="40"/>
        <c:axId val="72680192"/>
        <c:axId val="72681728"/>
      </c:barChart>
      <c:catAx>
        <c:axId val="72680192"/>
        <c:scaling>
          <c:orientation val="minMax"/>
        </c:scaling>
        <c:delete val="0"/>
        <c:axPos val="l"/>
        <c:numFmt formatCode="General" sourceLinked="1"/>
        <c:majorTickMark val="out"/>
        <c:minorTickMark val="none"/>
        <c:tickLblPos val="nextTo"/>
        <c:spPr>
          <a:ln w="3175">
            <a:solidFill>
              <a:srgbClr val="000000"/>
            </a:solidFill>
            <a:prstDash val="solid"/>
          </a:ln>
        </c:spPr>
        <c:txPr>
          <a:bodyPr rot="0" vert="horz"/>
          <a:lstStyle/>
          <a:p>
            <a:pPr>
              <a:defRPr lang="en-US" sz="1050" b="1" i="0" u="none" strike="noStrike" baseline="0">
                <a:solidFill>
                  <a:srgbClr val="000000"/>
                </a:solidFill>
                <a:latin typeface="Arial"/>
                <a:ea typeface="Arial"/>
                <a:cs typeface="Arial"/>
              </a:defRPr>
            </a:pPr>
            <a:endParaRPr lang="en-US"/>
          </a:p>
        </c:txPr>
        <c:crossAx val="72681728"/>
        <c:crosses val="autoZero"/>
        <c:auto val="1"/>
        <c:lblAlgn val="ctr"/>
        <c:lblOffset val="100"/>
        <c:tickLblSkip val="1"/>
        <c:tickMarkSkip val="1"/>
        <c:noMultiLvlLbl val="0"/>
      </c:catAx>
      <c:valAx>
        <c:axId val="72681728"/>
        <c:scaling>
          <c:orientation val="minMax"/>
          <c:max val="0.30000000000000004"/>
          <c:min val="0"/>
        </c:scaling>
        <c:delete val="1"/>
        <c:axPos val="b"/>
        <c:numFmt formatCode="0%" sourceLinked="0"/>
        <c:majorTickMark val="out"/>
        <c:minorTickMark val="none"/>
        <c:tickLblPos val="nextTo"/>
        <c:crossAx val="72680192"/>
        <c:crosses val="autoZero"/>
        <c:crossBetween val="between"/>
        <c:majorUnit val="0.1"/>
      </c:valAx>
      <c:spPr>
        <a:noFill/>
        <a:ln w="25400">
          <a:noFill/>
        </a:ln>
      </c:spPr>
    </c:plotArea>
    <c:plotVisOnly val="1"/>
    <c:dispBlanksAs val="gap"/>
    <c:showDLblsOverMax val="0"/>
  </c:chart>
  <c:spPr>
    <a:noFill/>
    <a:ln w="3175">
      <a:noFill/>
      <a:prstDash val="solid"/>
    </a:ln>
  </c:spPr>
  <c:txPr>
    <a:bodyPr/>
    <a:lstStyle/>
    <a:p>
      <a:pPr>
        <a:defRPr sz="1175" b="0" i="0" u="none" strike="noStrike" baseline="0">
          <a:solidFill>
            <a:srgbClr val="000000"/>
          </a:solidFill>
          <a:latin typeface="Arial"/>
          <a:ea typeface="Arial"/>
          <a:cs typeface="Arial"/>
        </a:defRPr>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F201EAA-FA70-4976-91C1-553C3FAA2D5C}" type="datetimeFigureOut">
              <a:rPr lang="en-US" smtClean="0"/>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4481F7-68D5-4F4B-9BF3-BA2B56CCE7FA}" type="slidenum">
              <a:rPr lang="en-US" smtClean="0"/>
              <a:t>‹#›</a:t>
            </a:fld>
            <a:endParaRPr lang="en-US"/>
          </a:p>
        </p:txBody>
      </p:sp>
    </p:spTree>
    <p:extLst>
      <p:ext uri="{BB962C8B-B14F-4D97-AF65-F5344CB8AC3E}">
        <p14:creationId xmlns:p14="http://schemas.microsoft.com/office/powerpoint/2010/main" val="1834328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201EAA-FA70-4976-91C1-553C3FAA2D5C}" type="datetimeFigureOut">
              <a:rPr lang="en-US" smtClean="0"/>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4481F7-68D5-4F4B-9BF3-BA2B56CCE7FA}" type="slidenum">
              <a:rPr lang="en-US" smtClean="0"/>
              <a:t>‹#›</a:t>
            </a:fld>
            <a:endParaRPr lang="en-US"/>
          </a:p>
        </p:txBody>
      </p:sp>
    </p:spTree>
    <p:extLst>
      <p:ext uri="{BB962C8B-B14F-4D97-AF65-F5344CB8AC3E}">
        <p14:creationId xmlns:p14="http://schemas.microsoft.com/office/powerpoint/2010/main" val="2667906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201EAA-FA70-4976-91C1-553C3FAA2D5C}" type="datetimeFigureOut">
              <a:rPr lang="en-US" smtClean="0"/>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4481F7-68D5-4F4B-9BF3-BA2B56CCE7FA}" type="slidenum">
              <a:rPr lang="en-US" smtClean="0"/>
              <a:t>‹#›</a:t>
            </a:fld>
            <a:endParaRPr lang="en-US"/>
          </a:p>
        </p:txBody>
      </p:sp>
    </p:spTree>
    <p:extLst>
      <p:ext uri="{BB962C8B-B14F-4D97-AF65-F5344CB8AC3E}">
        <p14:creationId xmlns:p14="http://schemas.microsoft.com/office/powerpoint/2010/main" val="1007531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201EAA-FA70-4976-91C1-553C3FAA2D5C}" type="datetimeFigureOut">
              <a:rPr lang="en-US" smtClean="0"/>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4481F7-68D5-4F4B-9BF3-BA2B56CCE7FA}" type="slidenum">
              <a:rPr lang="en-US" smtClean="0"/>
              <a:t>‹#›</a:t>
            </a:fld>
            <a:endParaRPr lang="en-US"/>
          </a:p>
        </p:txBody>
      </p:sp>
    </p:spTree>
    <p:extLst>
      <p:ext uri="{BB962C8B-B14F-4D97-AF65-F5344CB8AC3E}">
        <p14:creationId xmlns:p14="http://schemas.microsoft.com/office/powerpoint/2010/main" val="1164112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201EAA-FA70-4976-91C1-553C3FAA2D5C}" type="datetimeFigureOut">
              <a:rPr lang="en-US" smtClean="0"/>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4481F7-68D5-4F4B-9BF3-BA2B56CCE7FA}" type="slidenum">
              <a:rPr lang="en-US" smtClean="0"/>
              <a:t>‹#›</a:t>
            </a:fld>
            <a:endParaRPr lang="en-US"/>
          </a:p>
        </p:txBody>
      </p:sp>
    </p:spTree>
    <p:extLst>
      <p:ext uri="{BB962C8B-B14F-4D97-AF65-F5344CB8AC3E}">
        <p14:creationId xmlns:p14="http://schemas.microsoft.com/office/powerpoint/2010/main" val="123776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201EAA-FA70-4976-91C1-553C3FAA2D5C}" type="datetimeFigureOut">
              <a:rPr lang="en-US" smtClean="0"/>
              <a:t>6/13/2025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4481F7-68D5-4F4B-9BF3-BA2B56CCE7FA}" type="slidenum">
              <a:rPr lang="en-US" smtClean="0"/>
              <a:t>‹#›</a:t>
            </a:fld>
            <a:endParaRPr lang="en-US"/>
          </a:p>
        </p:txBody>
      </p:sp>
    </p:spTree>
    <p:extLst>
      <p:ext uri="{BB962C8B-B14F-4D97-AF65-F5344CB8AC3E}">
        <p14:creationId xmlns:p14="http://schemas.microsoft.com/office/powerpoint/2010/main" val="1771285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F201EAA-FA70-4976-91C1-553C3FAA2D5C}" type="datetimeFigureOut">
              <a:rPr lang="en-US" smtClean="0"/>
              <a:t>6/13/2025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4481F7-68D5-4F4B-9BF3-BA2B56CCE7FA}" type="slidenum">
              <a:rPr lang="en-US" smtClean="0"/>
              <a:t>‹#›</a:t>
            </a:fld>
            <a:endParaRPr lang="en-US"/>
          </a:p>
        </p:txBody>
      </p:sp>
    </p:spTree>
    <p:extLst>
      <p:ext uri="{BB962C8B-B14F-4D97-AF65-F5344CB8AC3E}">
        <p14:creationId xmlns:p14="http://schemas.microsoft.com/office/powerpoint/2010/main" val="3956378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F201EAA-FA70-4976-91C1-553C3FAA2D5C}" type="datetimeFigureOut">
              <a:rPr lang="en-US" smtClean="0"/>
              <a:t>6/13/2025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4481F7-68D5-4F4B-9BF3-BA2B56CCE7FA}" type="slidenum">
              <a:rPr lang="en-US" smtClean="0"/>
              <a:t>‹#›</a:t>
            </a:fld>
            <a:endParaRPr lang="en-US"/>
          </a:p>
        </p:txBody>
      </p:sp>
    </p:spTree>
    <p:extLst>
      <p:ext uri="{BB962C8B-B14F-4D97-AF65-F5344CB8AC3E}">
        <p14:creationId xmlns:p14="http://schemas.microsoft.com/office/powerpoint/2010/main" val="345984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201EAA-FA70-4976-91C1-553C3FAA2D5C}" type="datetimeFigureOut">
              <a:rPr lang="en-US" smtClean="0"/>
              <a:t>6/13/2025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4481F7-68D5-4F4B-9BF3-BA2B56CCE7FA}" type="slidenum">
              <a:rPr lang="en-US" smtClean="0"/>
              <a:t>‹#›</a:t>
            </a:fld>
            <a:endParaRPr lang="en-US"/>
          </a:p>
        </p:txBody>
      </p:sp>
    </p:spTree>
    <p:extLst>
      <p:ext uri="{BB962C8B-B14F-4D97-AF65-F5344CB8AC3E}">
        <p14:creationId xmlns:p14="http://schemas.microsoft.com/office/powerpoint/2010/main" val="2971579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201EAA-FA70-4976-91C1-553C3FAA2D5C}" type="datetimeFigureOut">
              <a:rPr lang="en-US" smtClean="0"/>
              <a:t>6/13/2025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4481F7-68D5-4F4B-9BF3-BA2B56CCE7FA}" type="slidenum">
              <a:rPr lang="en-US" smtClean="0"/>
              <a:t>‹#›</a:t>
            </a:fld>
            <a:endParaRPr lang="en-US"/>
          </a:p>
        </p:txBody>
      </p:sp>
    </p:spTree>
    <p:extLst>
      <p:ext uri="{BB962C8B-B14F-4D97-AF65-F5344CB8AC3E}">
        <p14:creationId xmlns:p14="http://schemas.microsoft.com/office/powerpoint/2010/main" val="1510750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201EAA-FA70-4976-91C1-553C3FAA2D5C}" type="datetimeFigureOut">
              <a:rPr lang="en-US" smtClean="0"/>
              <a:t>6/13/2025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4481F7-68D5-4F4B-9BF3-BA2B56CCE7FA}" type="slidenum">
              <a:rPr lang="en-US" smtClean="0"/>
              <a:t>‹#›</a:t>
            </a:fld>
            <a:endParaRPr lang="en-US"/>
          </a:p>
        </p:txBody>
      </p:sp>
    </p:spTree>
    <p:extLst>
      <p:ext uri="{BB962C8B-B14F-4D97-AF65-F5344CB8AC3E}">
        <p14:creationId xmlns:p14="http://schemas.microsoft.com/office/powerpoint/2010/main" val="1348752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01EAA-FA70-4976-91C1-553C3FAA2D5C}" type="datetimeFigureOut">
              <a:rPr lang="en-US" smtClean="0"/>
              <a:t>6/13/2025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481F7-68D5-4F4B-9BF3-BA2B56CCE7FA}" type="slidenum">
              <a:rPr lang="en-US" smtClean="0"/>
              <a:t>‹#›</a:t>
            </a:fld>
            <a:endParaRPr lang="en-US"/>
          </a:p>
        </p:txBody>
      </p:sp>
      <p:pic>
        <p:nvPicPr>
          <p:cNvPr id="9" name="Picture 8">
            <a:extLst>
              <a:ext uri="{FF2B5EF4-FFF2-40B4-BE49-F238E27FC236}">
                <a16:creationId xmlns:a16="http://schemas.microsoft.com/office/drawing/2014/main" id="{74DE835E-8E69-62BB-9C34-742F72407D0C}"/>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08" y="0"/>
            <a:ext cx="9142984" cy="6858000"/>
          </a:xfrm>
          <a:prstGeom prst="rect">
            <a:avLst/>
          </a:prstGeom>
        </p:spPr>
      </p:pic>
    </p:spTree>
    <p:extLst>
      <p:ext uri="{BB962C8B-B14F-4D97-AF65-F5344CB8AC3E}">
        <p14:creationId xmlns:p14="http://schemas.microsoft.com/office/powerpoint/2010/main" val="19169417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s://www.lm.gov.lv/lv/projekts/profesionala-un-musdieniga-sociala-darba-attistiba" TargetMode="External"/><Relationship Id="rId2" Type="http://schemas.openxmlformats.org/officeDocument/2006/relationships/hyperlink" Target="https://www.facebook.com/Profesionalaunmusdienigasocialadarbaattistiba/"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CD40005-C352-EC7E-3BE9-2D5CDA4322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 y="0"/>
            <a:ext cx="9142984" cy="6858000"/>
          </a:xfrm>
          <a:prstGeom prst="rect">
            <a:avLst/>
          </a:prstGeom>
        </p:spPr>
      </p:pic>
      <p:sp>
        <p:nvSpPr>
          <p:cNvPr id="9" name="Virsraksts 1">
            <a:extLst>
              <a:ext uri="{FF2B5EF4-FFF2-40B4-BE49-F238E27FC236}">
                <a16:creationId xmlns:a16="http://schemas.microsoft.com/office/drawing/2014/main" id="{B62D821C-59E6-F967-0CF3-1B69FB9C6B44}"/>
              </a:ext>
            </a:extLst>
          </p:cNvPr>
          <p:cNvSpPr txBox="1">
            <a:spLocks/>
          </p:cNvSpPr>
          <p:nvPr/>
        </p:nvSpPr>
        <p:spPr>
          <a:xfrm>
            <a:off x="2157984" y="1600200"/>
            <a:ext cx="6645357" cy="2238358"/>
          </a:xfrm>
          <a:prstGeom prst="rect">
            <a:avLst/>
          </a:prstGeom>
          <a:noFill/>
        </p:spPr>
        <p:txBody>
          <a:bodyPr>
            <a:normAutofit fontScale="6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40000"/>
              </a:lnSpc>
            </a:pPr>
            <a:r>
              <a:rPr lang="en-US" sz="5300" b="1" dirty="0">
                <a:solidFill>
                  <a:srgbClr val="8C080C"/>
                </a:solidFill>
                <a:latin typeface="Times New Roman" panose="02020603050405020304" pitchFamily="18" charset="0"/>
                <a:ea typeface="Calibri" panose="020F0502020204030204" pitchFamily="34" charset="0"/>
                <a:cs typeface="Times New Roman" panose="02020603050405020304" pitchFamily="18" charset="0"/>
              </a:rPr>
              <a:t>SABIEDRĪBAS UZTICĒŠANĀS PAŠVALDĪBU SOCIĀLAJIEM DIENESTIEM</a:t>
            </a:r>
            <a:endParaRPr lang="lv-LV" sz="2000" dirty="0">
              <a:solidFill>
                <a:srgbClr val="8C080C"/>
              </a:solidFill>
              <a:latin typeface="Times New Roman" panose="02020603050405020304" pitchFamily="18" charset="0"/>
              <a:cs typeface="Times New Roman" panose="02020603050405020304" pitchFamily="18" charset="0"/>
            </a:endParaRPr>
          </a:p>
        </p:txBody>
      </p:sp>
      <p:sp>
        <p:nvSpPr>
          <p:cNvPr id="10" name="Virsraksts 1">
            <a:extLst>
              <a:ext uri="{FF2B5EF4-FFF2-40B4-BE49-F238E27FC236}">
                <a16:creationId xmlns:a16="http://schemas.microsoft.com/office/drawing/2014/main" id="{A10DA182-D267-845B-F312-5F172E46A60F}"/>
              </a:ext>
            </a:extLst>
          </p:cNvPr>
          <p:cNvSpPr txBox="1">
            <a:spLocks/>
          </p:cNvSpPr>
          <p:nvPr/>
        </p:nvSpPr>
        <p:spPr>
          <a:xfrm>
            <a:off x="1947672" y="4087368"/>
            <a:ext cx="7195313" cy="1031915"/>
          </a:xfrm>
          <a:prstGeom prst="rect">
            <a:avLst/>
          </a:prstGeom>
          <a:noFill/>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lv-LV" sz="2200" dirty="0">
                <a:solidFill>
                  <a:srgbClr val="7D5CC6"/>
                </a:solidFill>
                <a:latin typeface="Times New Roman" panose="02020603050405020304" pitchFamily="18" charset="0"/>
                <a:cs typeface="Times New Roman" panose="02020603050405020304" pitchFamily="18" charset="0"/>
              </a:rPr>
              <a:t>Kvantitatīvs pētījums</a:t>
            </a:r>
            <a:br>
              <a:rPr lang="lv-LV" sz="2200" dirty="0">
                <a:solidFill>
                  <a:srgbClr val="7D5CC6"/>
                </a:solidFill>
                <a:latin typeface="Times New Roman" panose="02020603050405020304" pitchFamily="18" charset="0"/>
                <a:cs typeface="Times New Roman" panose="02020603050405020304" pitchFamily="18" charset="0"/>
              </a:rPr>
            </a:br>
            <a:br>
              <a:rPr lang="lv-LV" sz="900" dirty="0">
                <a:solidFill>
                  <a:srgbClr val="7D5CC6"/>
                </a:solidFill>
                <a:latin typeface="Times New Roman" panose="02020603050405020304" pitchFamily="18" charset="0"/>
                <a:cs typeface="Times New Roman" panose="02020603050405020304" pitchFamily="18" charset="0"/>
              </a:rPr>
            </a:br>
            <a:r>
              <a:rPr lang="lv-LV" sz="2000" dirty="0">
                <a:solidFill>
                  <a:srgbClr val="7D5CC6"/>
                </a:solidFill>
                <a:latin typeface="Times New Roman" panose="02020603050405020304" pitchFamily="18" charset="0"/>
                <a:cs typeface="Times New Roman" panose="02020603050405020304" pitchFamily="18" charset="0"/>
              </a:rPr>
              <a:t>“Latvijas Fakti”, 2025. gada februāris - aprīlis</a:t>
            </a:r>
          </a:p>
        </p:txBody>
      </p:sp>
      <p:sp>
        <p:nvSpPr>
          <p:cNvPr id="11" name="Virsraksts 1">
            <a:extLst>
              <a:ext uri="{FF2B5EF4-FFF2-40B4-BE49-F238E27FC236}">
                <a16:creationId xmlns:a16="http://schemas.microsoft.com/office/drawing/2014/main" id="{95ECE1B7-21B3-0C0C-1352-429A4B5479E7}"/>
              </a:ext>
            </a:extLst>
          </p:cNvPr>
          <p:cNvSpPr txBox="1">
            <a:spLocks/>
          </p:cNvSpPr>
          <p:nvPr/>
        </p:nvSpPr>
        <p:spPr>
          <a:xfrm>
            <a:off x="1944624" y="5657088"/>
            <a:ext cx="7195313" cy="1031915"/>
          </a:xfrm>
          <a:prstGeom prst="rect">
            <a:avLst/>
          </a:prstGeom>
          <a:noFill/>
        </p:spPr>
        <p:txBody>
          <a:bodyPr>
            <a:normAutofit fontScale="8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lv-LV" sz="2200" dirty="0">
                <a:solidFill>
                  <a:srgbClr val="7D5CC6"/>
                </a:solidFill>
                <a:latin typeface="Times New Roman" panose="02020603050405020304" pitchFamily="18" charset="0"/>
                <a:cs typeface="Times New Roman" panose="02020603050405020304" pitchFamily="18" charset="0"/>
              </a:rPr>
              <a:t>Pētījums veikts Eiropas Savienības kohēzijas politikas programmas 2021. – 2027. gadam Eiropas Sociālā fonda Plus 4.3.5.4. pasākuma projekta “Profesionāla un mūsdienīga sociālā darba attīstība” ietvaros, Nr.4.3.5.4/1/24/I/001</a:t>
            </a:r>
          </a:p>
        </p:txBody>
      </p:sp>
    </p:spTree>
    <p:extLst>
      <p:ext uri="{BB962C8B-B14F-4D97-AF65-F5344CB8AC3E}">
        <p14:creationId xmlns:p14="http://schemas.microsoft.com/office/powerpoint/2010/main" val="1034885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A2F1420B-696D-F71E-85A6-49299A18ABD1}"/>
              </a:ext>
            </a:extLst>
          </p:cNvPr>
          <p:cNvSpPr>
            <a:spLocks noChangeArrowheads="1"/>
          </p:cNvSpPr>
          <p:nvPr/>
        </p:nvSpPr>
        <p:spPr bwMode="auto">
          <a:xfrm>
            <a:off x="914400" y="2249424"/>
            <a:ext cx="7239000" cy="1219200"/>
          </a:xfrm>
          <a:prstGeom prst="rect">
            <a:avLst/>
          </a:prstGeom>
          <a:noFill/>
          <a:ln w="9525">
            <a:noFill/>
            <a:miter lim="800000"/>
            <a:headEnd/>
            <a:tailEnd/>
          </a:ln>
          <a:effectLst/>
        </p:spPr>
        <p:txBody>
          <a:bodyPr/>
          <a:lstStyle/>
          <a:p>
            <a:pPr algn="ctr" fontAlgn="auto">
              <a:lnSpc>
                <a:spcPct val="130000"/>
              </a:lnSpc>
              <a:spcBef>
                <a:spcPts val="0"/>
              </a:spcBef>
              <a:spcAft>
                <a:spcPts val="0"/>
              </a:spcAft>
              <a:defRPr/>
            </a:pPr>
            <a:r>
              <a:rPr lang="lv-LV" sz="3200" dirty="0">
                <a:solidFill>
                  <a:srgbClr val="990033"/>
                </a:solidFill>
              </a:rPr>
              <a:t>3. Uzticēšanās pašvaldības sociālajam dienestam</a:t>
            </a:r>
            <a:endParaRPr lang="en-GB" sz="3200" dirty="0">
              <a:solidFill>
                <a:srgbClr val="990033"/>
              </a:solidFill>
            </a:endParaRPr>
          </a:p>
        </p:txBody>
      </p:sp>
    </p:spTree>
    <p:extLst>
      <p:ext uri="{BB962C8B-B14F-4D97-AF65-F5344CB8AC3E}">
        <p14:creationId xmlns:p14="http://schemas.microsoft.com/office/powerpoint/2010/main" val="2574680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1708AE4F-4410-1B65-2965-588FFEFBFA82}"/>
              </a:ext>
            </a:extLst>
          </p:cNvPr>
          <p:cNvSpPr txBox="1">
            <a:spLocks noChangeArrowheads="1"/>
          </p:cNvSpPr>
          <p:nvPr/>
        </p:nvSpPr>
        <p:spPr bwMode="auto">
          <a:xfrm>
            <a:off x="264695" y="107239"/>
            <a:ext cx="8710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8C080C"/>
                </a:solidFill>
              </a:rPr>
              <a:t>Uzticēšanās pašvaldības sociālajam dienestam</a:t>
            </a:r>
          </a:p>
        </p:txBody>
      </p:sp>
      <p:sp>
        <p:nvSpPr>
          <p:cNvPr id="3" name="TextBox 8">
            <a:extLst>
              <a:ext uri="{FF2B5EF4-FFF2-40B4-BE49-F238E27FC236}">
                <a16:creationId xmlns:a16="http://schemas.microsoft.com/office/drawing/2014/main" id="{E58DC9D4-6CDB-32BB-F623-522B39A6381F}"/>
              </a:ext>
            </a:extLst>
          </p:cNvPr>
          <p:cNvSpPr txBox="1">
            <a:spLocks noChangeArrowheads="1"/>
          </p:cNvSpPr>
          <p:nvPr/>
        </p:nvSpPr>
        <p:spPr bwMode="auto">
          <a:xfrm>
            <a:off x="349802" y="621416"/>
            <a:ext cx="845587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400" dirty="0">
                <a:solidFill>
                  <a:schemeClr val="accent1">
                    <a:lumMod val="50000"/>
                  </a:schemeClr>
                </a:solidFill>
                <a:latin typeface="+mn-lt"/>
              </a:rPr>
              <a:t>Sakiet, lūdzu, cik lielā mērā Jūs kopumā uzticaties pašvaldības sociālajam dienestam? </a:t>
            </a:r>
          </a:p>
        </p:txBody>
      </p:sp>
      <p:pic>
        <p:nvPicPr>
          <p:cNvPr id="4" name="Picture 3">
            <a:extLst>
              <a:ext uri="{FF2B5EF4-FFF2-40B4-BE49-F238E27FC236}">
                <a16:creationId xmlns:a16="http://schemas.microsoft.com/office/drawing/2014/main" id="{B7F14960-CF07-25A2-49DF-CDD2E51FEB63}"/>
              </a:ext>
            </a:extLst>
          </p:cNvPr>
          <p:cNvPicPr>
            <a:picLocks noChangeAspect="1"/>
          </p:cNvPicPr>
          <p:nvPr/>
        </p:nvPicPr>
        <p:blipFill>
          <a:blip r:embed="rId2"/>
          <a:stretch>
            <a:fillRect/>
          </a:stretch>
        </p:blipFill>
        <p:spPr>
          <a:xfrm>
            <a:off x="153162" y="1743456"/>
            <a:ext cx="5531363" cy="3614928"/>
          </a:xfrm>
          <a:prstGeom prst="rect">
            <a:avLst/>
          </a:prstGeom>
        </p:spPr>
      </p:pic>
      <p:pic>
        <p:nvPicPr>
          <p:cNvPr id="5" name="Picture 4">
            <a:extLst>
              <a:ext uri="{FF2B5EF4-FFF2-40B4-BE49-F238E27FC236}">
                <a16:creationId xmlns:a16="http://schemas.microsoft.com/office/drawing/2014/main" id="{7A2A303C-5830-01B9-D7DF-B7278034CDCD}"/>
              </a:ext>
            </a:extLst>
          </p:cNvPr>
          <p:cNvPicPr>
            <a:picLocks noChangeAspect="1"/>
          </p:cNvPicPr>
          <p:nvPr/>
        </p:nvPicPr>
        <p:blipFill>
          <a:blip r:embed="rId3"/>
          <a:stretch>
            <a:fillRect/>
          </a:stretch>
        </p:blipFill>
        <p:spPr>
          <a:xfrm>
            <a:off x="3518154" y="1825752"/>
            <a:ext cx="5531363" cy="3614928"/>
          </a:xfrm>
          <a:prstGeom prst="rect">
            <a:avLst/>
          </a:prstGeom>
        </p:spPr>
      </p:pic>
      <p:sp>
        <p:nvSpPr>
          <p:cNvPr id="7" name="Rectangle: Rounded Corners 6">
            <a:extLst>
              <a:ext uri="{FF2B5EF4-FFF2-40B4-BE49-F238E27FC236}">
                <a16:creationId xmlns:a16="http://schemas.microsoft.com/office/drawing/2014/main" id="{519A772B-A688-5FFC-164B-882E418B8350}"/>
              </a:ext>
            </a:extLst>
          </p:cNvPr>
          <p:cNvSpPr/>
          <p:nvPr/>
        </p:nvSpPr>
        <p:spPr>
          <a:xfrm>
            <a:off x="5925312" y="1429512"/>
            <a:ext cx="2368296" cy="396240"/>
          </a:xfrm>
          <a:prstGeom prst="roundRect">
            <a:avLst/>
          </a:prstGeom>
          <a:solidFill>
            <a:schemeClr val="tx1">
              <a:lumMod val="85000"/>
              <a:lumOff val="1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dirty="0"/>
              <a:t>Sociālo dienestu klienti</a:t>
            </a:r>
            <a:endParaRPr lang="en-US" dirty="0"/>
          </a:p>
        </p:txBody>
      </p:sp>
      <p:sp>
        <p:nvSpPr>
          <p:cNvPr id="8" name="Rectangle: Rounded Corners 7">
            <a:extLst>
              <a:ext uri="{FF2B5EF4-FFF2-40B4-BE49-F238E27FC236}">
                <a16:creationId xmlns:a16="http://schemas.microsoft.com/office/drawing/2014/main" id="{6AE26DD8-1FF0-21A0-7392-8BC2948A9D81}"/>
              </a:ext>
            </a:extLst>
          </p:cNvPr>
          <p:cNvSpPr/>
          <p:nvPr/>
        </p:nvSpPr>
        <p:spPr>
          <a:xfrm>
            <a:off x="1414272" y="1426464"/>
            <a:ext cx="2368296" cy="396240"/>
          </a:xfrm>
          <a:prstGeom prst="roundRect">
            <a:avLst/>
          </a:prstGeom>
          <a:solidFill>
            <a:schemeClr val="tx1">
              <a:lumMod val="85000"/>
              <a:lumOff val="1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dirty="0"/>
              <a:t>Visi aptaujas dalībnieki</a:t>
            </a:r>
            <a:endParaRPr lang="en-US" dirty="0"/>
          </a:p>
        </p:txBody>
      </p:sp>
    </p:spTree>
    <p:extLst>
      <p:ext uri="{BB962C8B-B14F-4D97-AF65-F5344CB8AC3E}">
        <p14:creationId xmlns:p14="http://schemas.microsoft.com/office/powerpoint/2010/main" val="1807808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E19120D7-9E54-812B-2D04-6E4F971E5AF2}"/>
              </a:ext>
            </a:extLst>
          </p:cNvPr>
          <p:cNvSpPr txBox="1">
            <a:spLocks noChangeArrowheads="1"/>
          </p:cNvSpPr>
          <p:nvPr/>
        </p:nvSpPr>
        <p:spPr bwMode="auto">
          <a:xfrm>
            <a:off x="264695" y="107239"/>
            <a:ext cx="8710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8C080C"/>
                </a:solidFill>
              </a:rPr>
              <a:t>Uzticēšanās pašvaldības sociālajam dienestam</a:t>
            </a:r>
          </a:p>
        </p:txBody>
      </p:sp>
      <p:sp>
        <p:nvSpPr>
          <p:cNvPr id="3" name="TextBox 8">
            <a:extLst>
              <a:ext uri="{FF2B5EF4-FFF2-40B4-BE49-F238E27FC236}">
                <a16:creationId xmlns:a16="http://schemas.microsoft.com/office/drawing/2014/main" id="{18A5C044-8A63-CD03-7208-8DBE0B5DF183}"/>
              </a:ext>
            </a:extLst>
          </p:cNvPr>
          <p:cNvSpPr txBox="1">
            <a:spLocks noChangeArrowheads="1"/>
          </p:cNvSpPr>
          <p:nvPr/>
        </p:nvSpPr>
        <p:spPr bwMode="auto">
          <a:xfrm>
            <a:off x="349802" y="621416"/>
            <a:ext cx="845587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400" dirty="0">
                <a:solidFill>
                  <a:schemeClr val="accent1">
                    <a:lumMod val="50000"/>
                  </a:schemeClr>
                </a:solidFill>
                <a:latin typeface="+mn-lt"/>
              </a:rPr>
              <a:t>Sakiet, lūdzu, cik lielā mērā Jūs kopumā uzticaties pašvaldības sociālajam dienestam? </a:t>
            </a:r>
          </a:p>
        </p:txBody>
      </p:sp>
      <p:sp>
        <p:nvSpPr>
          <p:cNvPr id="6" name="Rectangle: Rounded Corners 5">
            <a:extLst>
              <a:ext uri="{FF2B5EF4-FFF2-40B4-BE49-F238E27FC236}">
                <a16:creationId xmlns:a16="http://schemas.microsoft.com/office/drawing/2014/main" id="{16C2821A-EE6F-62BC-946F-42915EFAA994}"/>
              </a:ext>
            </a:extLst>
          </p:cNvPr>
          <p:cNvSpPr/>
          <p:nvPr/>
        </p:nvSpPr>
        <p:spPr>
          <a:xfrm>
            <a:off x="5952744" y="1094303"/>
            <a:ext cx="2368296" cy="396240"/>
          </a:xfrm>
          <a:prstGeom prst="roundRect">
            <a:avLst/>
          </a:prstGeom>
          <a:solidFill>
            <a:schemeClr val="tx1">
              <a:lumMod val="85000"/>
              <a:lumOff val="1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dirty="0"/>
              <a:t>Sociālo dienestu klienti</a:t>
            </a:r>
            <a:endParaRPr lang="en-US" dirty="0"/>
          </a:p>
        </p:txBody>
      </p:sp>
      <p:sp>
        <p:nvSpPr>
          <p:cNvPr id="7" name="Rectangle: Rounded Corners 6">
            <a:extLst>
              <a:ext uri="{FF2B5EF4-FFF2-40B4-BE49-F238E27FC236}">
                <a16:creationId xmlns:a16="http://schemas.microsoft.com/office/drawing/2014/main" id="{03B94F9F-1587-5803-4D5F-8DE57CE41EA1}"/>
              </a:ext>
            </a:extLst>
          </p:cNvPr>
          <p:cNvSpPr/>
          <p:nvPr/>
        </p:nvSpPr>
        <p:spPr>
          <a:xfrm>
            <a:off x="1277112" y="1094303"/>
            <a:ext cx="2368296" cy="396240"/>
          </a:xfrm>
          <a:prstGeom prst="roundRect">
            <a:avLst/>
          </a:prstGeom>
          <a:solidFill>
            <a:schemeClr val="tx1">
              <a:lumMod val="85000"/>
              <a:lumOff val="1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lv-LV" dirty="0"/>
              <a:t>Visi aptaujas dalībnieki</a:t>
            </a:r>
            <a:endParaRPr lang="en-US" dirty="0"/>
          </a:p>
        </p:txBody>
      </p:sp>
      <p:pic>
        <p:nvPicPr>
          <p:cNvPr id="12" name="Picture 11">
            <a:extLst>
              <a:ext uri="{FF2B5EF4-FFF2-40B4-BE49-F238E27FC236}">
                <a16:creationId xmlns:a16="http://schemas.microsoft.com/office/drawing/2014/main" id="{C9F6D37C-C255-9461-6F8A-1AF3BA470F2D}"/>
              </a:ext>
            </a:extLst>
          </p:cNvPr>
          <p:cNvPicPr>
            <a:picLocks noChangeAspect="1"/>
          </p:cNvPicPr>
          <p:nvPr/>
        </p:nvPicPr>
        <p:blipFill>
          <a:blip r:embed="rId2"/>
          <a:stretch>
            <a:fillRect/>
          </a:stretch>
        </p:blipFill>
        <p:spPr>
          <a:xfrm>
            <a:off x="4937630" y="1573009"/>
            <a:ext cx="4079923" cy="2620913"/>
          </a:xfrm>
          <a:prstGeom prst="rect">
            <a:avLst/>
          </a:prstGeom>
        </p:spPr>
      </p:pic>
      <p:pic>
        <p:nvPicPr>
          <p:cNvPr id="13" name="Picture 12">
            <a:extLst>
              <a:ext uri="{FF2B5EF4-FFF2-40B4-BE49-F238E27FC236}">
                <a16:creationId xmlns:a16="http://schemas.microsoft.com/office/drawing/2014/main" id="{1698EB18-D623-1DAA-8904-64E6C5DBDAE3}"/>
              </a:ext>
            </a:extLst>
          </p:cNvPr>
          <p:cNvPicPr>
            <a:picLocks noChangeAspect="1"/>
          </p:cNvPicPr>
          <p:nvPr/>
        </p:nvPicPr>
        <p:blipFill>
          <a:blip r:embed="rId3"/>
          <a:stretch>
            <a:fillRect/>
          </a:stretch>
        </p:blipFill>
        <p:spPr>
          <a:xfrm>
            <a:off x="230125" y="1573008"/>
            <a:ext cx="4012938" cy="2612171"/>
          </a:xfrm>
          <a:prstGeom prst="rect">
            <a:avLst/>
          </a:prstGeom>
        </p:spPr>
      </p:pic>
      <p:sp>
        <p:nvSpPr>
          <p:cNvPr id="14" name="TextBox 13">
            <a:extLst>
              <a:ext uri="{FF2B5EF4-FFF2-40B4-BE49-F238E27FC236}">
                <a16:creationId xmlns:a16="http://schemas.microsoft.com/office/drawing/2014/main" id="{DBFB9103-301D-9C21-8932-39B154B706EA}"/>
              </a:ext>
            </a:extLst>
          </p:cNvPr>
          <p:cNvSpPr txBox="1">
            <a:spLocks noChangeArrowheads="1"/>
          </p:cNvSpPr>
          <p:nvPr/>
        </p:nvSpPr>
        <p:spPr bwMode="auto">
          <a:xfrm>
            <a:off x="604882" y="4454986"/>
            <a:ext cx="3638181" cy="1200329"/>
          </a:xfrm>
          <a:prstGeom prst="rect">
            <a:avLst/>
          </a:prstGeom>
          <a:no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lv-LV" altLang="en-US" sz="1200" dirty="0">
                <a:latin typeface="+mn-lt"/>
              </a:rPr>
              <a:t>Šogad samazinājies, gan to respondentu skaits, kuri uzticas  sociālajiem dienestiem (-9% salīdzinājumā ar 2024.g.), gan to skaits, kuri tiem neuzticas (-2% salīdzinājumā ar 2024.g.), savukārt būtiski pieaudzis (+11% salīdzinājumā ar 2024.g.) respondentu skaits, kuri atturējās sniegt konkrētu atbildi.</a:t>
            </a:r>
          </a:p>
        </p:txBody>
      </p:sp>
      <p:sp>
        <p:nvSpPr>
          <p:cNvPr id="15" name="TextBox 14">
            <a:extLst>
              <a:ext uri="{FF2B5EF4-FFF2-40B4-BE49-F238E27FC236}">
                <a16:creationId xmlns:a16="http://schemas.microsoft.com/office/drawing/2014/main" id="{EEF2FE9E-3BD4-72B4-B8E7-C8D5A40FF44A}"/>
              </a:ext>
            </a:extLst>
          </p:cNvPr>
          <p:cNvSpPr txBox="1">
            <a:spLocks noChangeArrowheads="1"/>
          </p:cNvSpPr>
          <p:nvPr/>
        </p:nvSpPr>
        <p:spPr bwMode="auto">
          <a:xfrm>
            <a:off x="5074920" y="4454985"/>
            <a:ext cx="3900638" cy="1569660"/>
          </a:xfrm>
          <a:prstGeom prst="rect">
            <a:avLst/>
          </a:prstGeom>
          <a:no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lv-LV" altLang="en-US" sz="1200" dirty="0">
                <a:latin typeface="+mn-lt"/>
              </a:rPr>
              <a:t>Sociālo dienestu klientu vidū uzticēšanās rādītāji tradicionāli ir ievērojami pozitīvāki nekā visu aptaujas dalībnieku vidū. Tomēr šogad uzticēšanās rādītāji klientu auditorijā ir nedaudz pasliktinājušies. Pašvaldības sociālajam dienestam uzticas trīs ceturtdaļas (76%; -5% salīdzinājumā ar 2024.g.) iedzīvotāju, kuriem ir bijusi sadarbības pieredze pēdējo 2 gadu laikā.  Noraidošu attieksmi pauda 20% (+3% salīdzinājumā ar 2024.g.) aptaujāto dienesta klientu. </a:t>
            </a:r>
          </a:p>
        </p:txBody>
      </p:sp>
    </p:spTree>
    <p:extLst>
      <p:ext uri="{BB962C8B-B14F-4D97-AF65-F5344CB8AC3E}">
        <p14:creationId xmlns:p14="http://schemas.microsoft.com/office/powerpoint/2010/main" val="565782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63AA40A3-E1D9-67CB-1AA5-BC5C5985B9AB}"/>
              </a:ext>
            </a:extLst>
          </p:cNvPr>
          <p:cNvSpPr txBox="1">
            <a:spLocks noChangeArrowheads="1"/>
          </p:cNvSpPr>
          <p:nvPr/>
        </p:nvSpPr>
        <p:spPr bwMode="auto">
          <a:xfrm>
            <a:off x="264695" y="107239"/>
            <a:ext cx="8710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8C080C"/>
                </a:solidFill>
              </a:rPr>
              <a:t>Uzticēšanās pašvaldības sociālajam dienestam argumentācija</a:t>
            </a:r>
          </a:p>
        </p:txBody>
      </p:sp>
      <p:sp>
        <p:nvSpPr>
          <p:cNvPr id="3" name="TextBox 8">
            <a:extLst>
              <a:ext uri="{FF2B5EF4-FFF2-40B4-BE49-F238E27FC236}">
                <a16:creationId xmlns:a16="http://schemas.microsoft.com/office/drawing/2014/main" id="{49E1E836-4C0B-F475-E389-C28D099A0523}"/>
              </a:ext>
            </a:extLst>
          </p:cNvPr>
          <p:cNvSpPr txBox="1">
            <a:spLocks noChangeArrowheads="1"/>
          </p:cNvSpPr>
          <p:nvPr/>
        </p:nvSpPr>
        <p:spPr bwMode="auto">
          <a:xfrm>
            <a:off x="349802" y="621416"/>
            <a:ext cx="845587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400" dirty="0">
                <a:solidFill>
                  <a:schemeClr val="accent1">
                    <a:lumMod val="50000"/>
                  </a:schemeClr>
                </a:solidFill>
                <a:latin typeface="+mn-lt"/>
              </a:rPr>
              <a:t>Kāpēc Jūs uzticaties pašvaldības sociālajam dienestam?</a:t>
            </a:r>
          </a:p>
        </p:txBody>
      </p:sp>
      <p:sp>
        <p:nvSpPr>
          <p:cNvPr id="4" name="TextBox 3">
            <a:extLst>
              <a:ext uri="{FF2B5EF4-FFF2-40B4-BE49-F238E27FC236}">
                <a16:creationId xmlns:a16="http://schemas.microsoft.com/office/drawing/2014/main" id="{8A62419B-A855-065A-8F53-77AFBE0BD333}"/>
              </a:ext>
            </a:extLst>
          </p:cNvPr>
          <p:cNvSpPr txBox="1">
            <a:spLocks noChangeArrowheads="1"/>
          </p:cNvSpPr>
          <p:nvPr/>
        </p:nvSpPr>
        <p:spPr bwMode="auto">
          <a:xfrm>
            <a:off x="4572000" y="5547005"/>
            <a:ext cx="44815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pt-BR" altLang="lv-LV" sz="1100" b="1" dirty="0">
                <a:solidFill>
                  <a:schemeClr val="accent1">
                    <a:lumMod val="50000"/>
                  </a:schemeClr>
                </a:solidFill>
              </a:rPr>
              <a:t>Izlase: respondenti, kuri uzticas sociālajam dienestam; 202</a:t>
            </a:r>
            <a:r>
              <a:rPr lang="lv-LV" altLang="lv-LV" sz="1100" b="1" dirty="0">
                <a:solidFill>
                  <a:schemeClr val="accent1">
                    <a:lumMod val="50000"/>
                  </a:schemeClr>
                </a:solidFill>
              </a:rPr>
              <a:t>5</a:t>
            </a:r>
            <a:r>
              <a:rPr lang="pt-BR" altLang="lv-LV" sz="1100" b="1" dirty="0">
                <a:solidFill>
                  <a:schemeClr val="accent1">
                    <a:lumMod val="50000"/>
                  </a:schemeClr>
                </a:solidFill>
              </a:rPr>
              <a:t>, n=</a:t>
            </a:r>
            <a:r>
              <a:rPr lang="lv-LV" altLang="lv-LV" sz="1100" b="1" dirty="0">
                <a:solidFill>
                  <a:schemeClr val="accent1">
                    <a:lumMod val="50000"/>
                  </a:schemeClr>
                </a:solidFill>
              </a:rPr>
              <a:t>1082</a:t>
            </a:r>
            <a:endParaRPr lang="pt-BR" altLang="lv-LV" sz="1100" b="1" dirty="0">
              <a:solidFill>
                <a:schemeClr val="accent1">
                  <a:lumMod val="50000"/>
                </a:schemeClr>
              </a:solidFill>
            </a:endParaRPr>
          </a:p>
        </p:txBody>
      </p:sp>
      <p:pic>
        <p:nvPicPr>
          <p:cNvPr id="5" name="Picture 4">
            <a:extLst>
              <a:ext uri="{FF2B5EF4-FFF2-40B4-BE49-F238E27FC236}">
                <a16:creationId xmlns:a16="http://schemas.microsoft.com/office/drawing/2014/main" id="{C4A1C98D-0813-F58B-FC47-A1CB1540339F}"/>
              </a:ext>
            </a:extLst>
          </p:cNvPr>
          <p:cNvPicPr>
            <a:picLocks noChangeAspect="1"/>
          </p:cNvPicPr>
          <p:nvPr/>
        </p:nvPicPr>
        <p:blipFill>
          <a:blip r:embed="rId2"/>
          <a:stretch>
            <a:fillRect/>
          </a:stretch>
        </p:blipFill>
        <p:spPr>
          <a:xfrm>
            <a:off x="963930" y="1219503"/>
            <a:ext cx="6076950" cy="4666387"/>
          </a:xfrm>
          <a:prstGeom prst="rect">
            <a:avLst/>
          </a:prstGeom>
        </p:spPr>
      </p:pic>
      <p:sp>
        <p:nvSpPr>
          <p:cNvPr id="6" name="TextBox 8">
            <a:extLst>
              <a:ext uri="{FF2B5EF4-FFF2-40B4-BE49-F238E27FC236}">
                <a16:creationId xmlns:a16="http://schemas.microsoft.com/office/drawing/2014/main" id="{43C0CFD6-38AD-EEAA-1BAB-AA0E609BF713}"/>
              </a:ext>
            </a:extLst>
          </p:cNvPr>
          <p:cNvSpPr txBox="1">
            <a:spLocks noChangeArrowheads="1"/>
          </p:cNvSpPr>
          <p:nvPr/>
        </p:nvSpPr>
        <p:spPr bwMode="auto">
          <a:xfrm>
            <a:off x="3915936" y="894845"/>
            <a:ext cx="165206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dirty="0">
                <a:latin typeface="+mn-lt"/>
              </a:rPr>
              <a:t>Biežāk minētās atbildes</a:t>
            </a:r>
          </a:p>
        </p:txBody>
      </p:sp>
      <p:sp>
        <p:nvSpPr>
          <p:cNvPr id="7" name="Rectangle 6">
            <a:extLst>
              <a:ext uri="{FF2B5EF4-FFF2-40B4-BE49-F238E27FC236}">
                <a16:creationId xmlns:a16="http://schemas.microsoft.com/office/drawing/2014/main" id="{42269323-5F3C-F319-DE22-5B500A1B8818}"/>
              </a:ext>
            </a:extLst>
          </p:cNvPr>
          <p:cNvSpPr/>
          <p:nvPr/>
        </p:nvSpPr>
        <p:spPr>
          <a:xfrm>
            <a:off x="1069847" y="1180190"/>
            <a:ext cx="4974337" cy="1480714"/>
          </a:xfrm>
          <a:prstGeom prst="rect">
            <a:avLst/>
          </a:prstGeom>
          <a:noFill/>
          <a:ln w="12700">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lv-LV"/>
          </a:p>
        </p:txBody>
      </p:sp>
    </p:spTree>
    <p:extLst>
      <p:ext uri="{BB962C8B-B14F-4D97-AF65-F5344CB8AC3E}">
        <p14:creationId xmlns:p14="http://schemas.microsoft.com/office/powerpoint/2010/main" val="2193677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6CCC0BAB-5B21-FD57-EB88-F7CBBA030B18}"/>
              </a:ext>
            </a:extLst>
          </p:cNvPr>
          <p:cNvSpPr txBox="1">
            <a:spLocks noChangeArrowheads="1"/>
          </p:cNvSpPr>
          <p:nvPr/>
        </p:nvSpPr>
        <p:spPr bwMode="auto">
          <a:xfrm>
            <a:off x="264695" y="107239"/>
            <a:ext cx="8710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8C080C"/>
                </a:solidFill>
              </a:rPr>
              <a:t>Neuzticēšanās pašvaldības sociālajam dienestam argumentācija</a:t>
            </a:r>
          </a:p>
        </p:txBody>
      </p:sp>
      <p:sp>
        <p:nvSpPr>
          <p:cNvPr id="3" name="TextBox 8">
            <a:extLst>
              <a:ext uri="{FF2B5EF4-FFF2-40B4-BE49-F238E27FC236}">
                <a16:creationId xmlns:a16="http://schemas.microsoft.com/office/drawing/2014/main" id="{CA9E67AA-9DB8-B395-4A09-3C2DDFF9F6C4}"/>
              </a:ext>
            </a:extLst>
          </p:cNvPr>
          <p:cNvSpPr txBox="1">
            <a:spLocks noChangeArrowheads="1"/>
          </p:cNvSpPr>
          <p:nvPr/>
        </p:nvSpPr>
        <p:spPr bwMode="auto">
          <a:xfrm>
            <a:off x="349802" y="621416"/>
            <a:ext cx="845587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400" dirty="0">
                <a:solidFill>
                  <a:schemeClr val="accent1">
                    <a:lumMod val="50000"/>
                  </a:schemeClr>
                </a:solidFill>
                <a:latin typeface="+mn-lt"/>
              </a:rPr>
              <a:t>Kāpēc Jūs neuzticaties pašvaldības sociālajam dienestam?</a:t>
            </a:r>
          </a:p>
        </p:txBody>
      </p:sp>
      <p:sp>
        <p:nvSpPr>
          <p:cNvPr id="6" name="TextBox 8">
            <a:extLst>
              <a:ext uri="{FF2B5EF4-FFF2-40B4-BE49-F238E27FC236}">
                <a16:creationId xmlns:a16="http://schemas.microsoft.com/office/drawing/2014/main" id="{94B36EEB-3012-1922-4414-4C1021BEB247}"/>
              </a:ext>
            </a:extLst>
          </p:cNvPr>
          <p:cNvSpPr txBox="1">
            <a:spLocks noChangeArrowheads="1"/>
          </p:cNvSpPr>
          <p:nvPr/>
        </p:nvSpPr>
        <p:spPr bwMode="auto">
          <a:xfrm>
            <a:off x="3915936" y="894845"/>
            <a:ext cx="165206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200" dirty="0">
                <a:latin typeface="+mn-lt"/>
              </a:rPr>
              <a:t>Biežāk minētās atbildes</a:t>
            </a:r>
          </a:p>
        </p:txBody>
      </p:sp>
      <p:sp>
        <p:nvSpPr>
          <p:cNvPr id="8" name="TextBox 7">
            <a:extLst>
              <a:ext uri="{FF2B5EF4-FFF2-40B4-BE49-F238E27FC236}">
                <a16:creationId xmlns:a16="http://schemas.microsoft.com/office/drawing/2014/main" id="{08155CD9-DC6F-9A5F-7CE8-F6865F12F59D}"/>
              </a:ext>
            </a:extLst>
          </p:cNvPr>
          <p:cNvSpPr txBox="1">
            <a:spLocks noChangeArrowheads="1"/>
          </p:cNvSpPr>
          <p:nvPr/>
        </p:nvSpPr>
        <p:spPr bwMode="auto">
          <a:xfrm>
            <a:off x="4572000" y="5547005"/>
            <a:ext cx="448155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pt-BR" altLang="lv-LV" sz="1100" b="1" dirty="0">
                <a:solidFill>
                  <a:schemeClr val="accent1">
                    <a:lumMod val="50000"/>
                  </a:schemeClr>
                </a:solidFill>
              </a:rPr>
              <a:t>Izlase: respondenti, kuri </a:t>
            </a:r>
            <a:r>
              <a:rPr lang="lv-LV" altLang="lv-LV" sz="1100" b="1" dirty="0">
                <a:solidFill>
                  <a:schemeClr val="accent1">
                    <a:lumMod val="50000"/>
                  </a:schemeClr>
                </a:solidFill>
              </a:rPr>
              <a:t>ne</a:t>
            </a:r>
            <a:r>
              <a:rPr lang="pt-BR" altLang="lv-LV" sz="1100" b="1" dirty="0">
                <a:solidFill>
                  <a:schemeClr val="accent1">
                    <a:lumMod val="50000"/>
                  </a:schemeClr>
                </a:solidFill>
              </a:rPr>
              <a:t>uzticas sociālajam dienestam; 202</a:t>
            </a:r>
            <a:r>
              <a:rPr lang="lv-LV" altLang="lv-LV" sz="1100" b="1" dirty="0">
                <a:solidFill>
                  <a:schemeClr val="accent1">
                    <a:lumMod val="50000"/>
                  </a:schemeClr>
                </a:solidFill>
              </a:rPr>
              <a:t>5</a:t>
            </a:r>
            <a:r>
              <a:rPr lang="pt-BR" altLang="lv-LV" sz="1100" b="1" dirty="0">
                <a:solidFill>
                  <a:schemeClr val="accent1">
                    <a:lumMod val="50000"/>
                  </a:schemeClr>
                </a:solidFill>
              </a:rPr>
              <a:t>, n=</a:t>
            </a:r>
            <a:r>
              <a:rPr lang="lv-LV" altLang="lv-LV" sz="1100" b="1" dirty="0">
                <a:solidFill>
                  <a:schemeClr val="accent1">
                    <a:lumMod val="50000"/>
                  </a:schemeClr>
                </a:solidFill>
              </a:rPr>
              <a:t>352</a:t>
            </a:r>
            <a:endParaRPr lang="pt-BR" altLang="lv-LV" sz="1100" b="1" dirty="0">
              <a:solidFill>
                <a:schemeClr val="accent1">
                  <a:lumMod val="50000"/>
                </a:schemeClr>
              </a:solidFill>
            </a:endParaRPr>
          </a:p>
        </p:txBody>
      </p:sp>
      <p:pic>
        <p:nvPicPr>
          <p:cNvPr id="9" name="Picture 8">
            <a:extLst>
              <a:ext uri="{FF2B5EF4-FFF2-40B4-BE49-F238E27FC236}">
                <a16:creationId xmlns:a16="http://schemas.microsoft.com/office/drawing/2014/main" id="{609AD12B-4D42-C43B-FD4C-FEAFAA39A1B4}"/>
              </a:ext>
            </a:extLst>
          </p:cNvPr>
          <p:cNvPicPr>
            <a:picLocks noChangeAspect="1"/>
          </p:cNvPicPr>
          <p:nvPr/>
        </p:nvPicPr>
        <p:blipFill>
          <a:blip r:embed="rId2"/>
          <a:stretch>
            <a:fillRect/>
          </a:stretch>
        </p:blipFill>
        <p:spPr>
          <a:xfrm>
            <a:off x="894588" y="1019190"/>
            <a:ext cx="6434622" cy="4943965"/>
          </a:xfrm>
          <a:prstGeom prst="rect">
            <a:avLst/>
          </a:prstGeom>
        </p:spPr>
      </p:pic>
      <p:sp>
        <p:nvSpPr>
          <p:cNvPr id="10" name="Rectangle 9">
            <a:extLst>
              <a:ext uri="{FF2B5EF4-FFF2-40B4-BE49-F238E27FC236}">
                <a16:creationId xmlns:a16="http://schemas.microsoft.com/office/drawing/2014/main" id="{E916518E-3863-F184-0236-4EC2C09599B8}"/>
              </a:ext>
            </a:extLst>
          </p:cNvPr>
          <p:cNvSpPr/>
          <p:nvPr/>
        </p:nvSpPr>
        <p:spPr>
          <a:xfrm>
            <a:off x="995706" y="1138353"/>
            <a:ext cx="4481550" cy="1092783"/>
          </a:xfrm>
          <a:prstGeom prst="rect">
            <a:avLst/>
          </a:prstGeom>
          <a:noFill/>
          <a:ln w="12700">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lv-LV"/>
          </a:p>
        </p:txBody>
      </p:sp>
    </p:spTree>
    <p:extLst>
      <p:ext uri="{BB962C8B-B14F-4D97-AF65-F5344CB8AC3E}">
        <p14:creationId xmlns:p14="http://schemas.microsoft.com/office/powerpoint/2010/main" val="6570694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B30AFEFB-276B-2F45-832D-93A6601A99B8}"/>
              </a:ext>
            </a:extLst>
          </p:cNvPr>
          <p:cNvSpPr>
            <a:spLocks noChangeArrowheads="1"/>
          </p:cNvSpPr>
          <p:nvPr/>
        </p:nvSpPr>
        <p:spPr bwMode="auto">
          <a:xfrm>
            <a:off x="914400" y="2249424"/>
            <a:ext cx="7239000" cy="1219200"/>
          </a:xfrm>
          <a:prstGeom prst="rect">
            <a:avLst/>
          </a:prstGeom>
          <a:noFill/>
          <a:ln w="9525">
            <a:noFill/>
            <a:miter lim="800000"/>
            <a:headEnd/>
            <a:tailEnd/>
          </a:ln>
          <a:effectLst/>
        </p:spPr>
        <p:txBody>
          <a:bodyPr/>
          <a:lstStyle/>
          <a:p>
            <a:pPr algn="ctr" fontAlgn="auto">
              <a:lnSpc>
                <a:spcPct val="130000"/>
              </a:lnSpc>
              <a:spcBef>
                <a:spcPts val="0"/>
              </a:spcBef>
              <a:spcAft>
                <a:spcPts val="0"/>
              </a:spcAft>
              <a:defRPr/>
            </a:pPr>
            <a:r>
              <a:rPr lang="lv-LV" sz="3200" dirty="0">
                <a:solidFill>
                  <a:srgbClr val="990033"/>
                </a:solidFill>
              </a:rPr>
              <a:t>4. Kopsavilkums</a:t>
            </a:r>
            <a:endParaRPr lang="en-GB" sz="3200" dirty="0">
              <a:solidFill>
                <a:srgbClr val="990033"/>
              </a:solidFill>
            </a:endParaRPr>
          </a:p>
        </p:txBody>
      </p:sp>
    </p:spTree>
    <p:extLst>
      <p:ext uri="{BB962C8B-B14F-4D97-AF65-F5344CB8AC3E}">
        <p14:creationId xmlns:p14="http://schemas.microsoft.com/office/powerpoint/2010/main" val="28952272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7439A86-C819-2ED9-814D-60AFEC836B26}"/>
              </a:ext>
            </a:extLst>
          </p:cNvPr>
          <p:cNvSpPr>
            <a:spLocks noChangeArrowheads="1"/>
          </p:cNvSpPr>
          <p:nvPr/>
        </p:nvSpPr>
        <p:spPr bwMode="auto">
          <a:xfrm>
            <a:off x="795527" y="512064"/>
            <a:ext cx="7872985" cy="5233129"/>
          </a:xfrm>
          <a:prstGeom prst="rect">
            <a:avLst/>
          </a:prstGeom>
          <a:noFill/>
          <a:ln w="9525">
            <a:noFill/>
            <a:miter lim="800000"/>
            <a:headEnd/>
            <a:tailEnd/>
          </a:ln>
        </p:spPr>
        <p:txBody>
          <a:bodyPr/>
          <a:lstStyle/>
          <a:p>
            <a:pPr marL="457200" indent="-457200" algn="just">
              <a:lnSpc>
                <a:spcPct val="120000"/>
              </a:lnSpc>
              <a:spcBef>
                <a:spcPct val="60000"/>
              </a:spcBef>
              <a:buClr>
                <a:srgbClr val="CC3300"/>
              </a:buClr>
              <a:buFont typeface="Wingdings" pitchFamily="2" charset="2"/>
              <a:buChar char="v"/>
            </a:pPr>
            <a:r>
              <a:rPr lang="lv-LV" sz="1600" dirty="0">
                <a:solidFill>
                  <a:srgbClr val="000000"/>
                </a:solidFill>
                <a:latin typeface="Calibri" pitchFamily="34" charset="0"/>
              </a:rPr>
              <a:t>Pētījuma rezultātu analīze norāda uz šādiem prioritāri pilnveidojamiem virzieniem sociālo dienestu darbā ar sabiedrību:</a:t>
            </a:r>
          </a:p>
          <a:p>
            <a:pPr marL="914400" lvl="1" indent="-457200" algn="just">
              <a:lnSpc>
                <a:spcPct val="120000"/>
              </a:lnSpc>
              <a:spcBef>
                <a:spcPts val="1800"/>
              </a:spcBef>
              <a:buClr>
                <a:srgbClr val="CC3300"/>
              </a:buClr>
              <a:buFont typeface="Wingdings" panose="05000000000000000000" pitchFamily="2" charset="2"/>
              <a:buChar char="ü"/>
            </a:pPr>
            <a:r>
              <a:rPr lang="lv-LV" sz="1600" dirty="0">
                <a:solidFill>
                  <a:srgbClr val="000000"/>
                </a:solidFill>
                <a:latin typeface="Calibri" pitchFamily="34" charset="0"/>
              </a:rPr>
              <a:t>Aktīvāk komunicēt ar sabiedrību par sociālā dienestu darbu, vairāk sniegt informāciju par pieejamajiem pakalpojumiem, atbalsta iespējām un paveikto. 2025.gada pētījuma rezultāti iezīmē tendenci pieaugt to iedzīvotāju skaitam, kuriem nav priekšstata par pašvaldības sociālo dienestu. Tā rezultātā mazinājusies sabiedrības uzticēšanās rādītāji sociālajiem dienestiem, kaut nav vērojams arī kritiskas  attieksmes pieaugums. Aktīvāka un piesātinātāka komunikācija paaugstinātu sabiedrības informētību par pašvaldību sociālajiem dienestiem un visticamāk arī paaugstinātu uzticēšanos tiem.</a:t>
            </a:r>
          </a:p>
          <a:p>
            <a:pPr marL="914400" lvl="1" indent="-457200" algn="just">
              <a:lnSpc>
                <a:spcPct val="120000"/>
              </a:lnSpc>
              <a:spcBef>
                <a:spcPts val="1800"/>
              </a:spcBef>
              <a:buClr>
                <a:srgbClr val="CC3300"/>
              </a:buClr>
              <a:buFont typeface="Wingdings" panose="05000000000000000000" pitchFamily="2" charset="2"/>
              <a:buChar char="ü"/>
            </a:pPr>
            <a:r>
              <a:rPr lang="lv-LV" sz="1600" dirty="0">
                <a:solidFill>
                  <a:srgbClr val="000000"/>
                </a:solidFill>
                <a:latin typeface="Calibri" pitchFamily="34" charset="0"/>
              </a:rPr>
              <a:t>Pilnveidot sociālo dienestu darbinieku apkalpošanas kultūru un kompetenci, jo personiskā komunikācijas pieredze vai atsauksmes par darbiniekiem ir vieni no nozīmīgākajiem attieksmi un uzticēšanos veidojošiem faktoriem.</a:t>
            </a:r>
          </a:p>
        </p:txBody>
      </p:sp>
    </p:spTree>
    <p:extLst>
      <p:ext uri="{BB962C8B-B14F-4D97-AF65-F5344CB8AC3E}">
        <p14:creationId xmlns:p14="http://schemas.microsoft.com/office/powerpoint/2010/main" val="27144655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FD305-ED7C-0CBD-CF23-197F5D52B2D3}"/>
              </a:ext>
            </a:extLst>
          </p:cNvPr>
          <p:cNvSpPr txBox="1">
            <a:spLocks/>
          </p:cNvSpPr>
          <p:nvPr/>
        </p:nvSpPr>
        <p:spPr>
          <a:xfrm>
            <a:off x="1087764" y="1288712"/>
            <a:ext cx="6968471" cy="68580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v-LV" sz="3600" b="1" dirty="0">
                <a:solidFill>
                  <a:srgbClr val="8C080C"/>
                </a:solidFill>
                <a:cs typeface="Times New Roman" panose="02020603050405020304" pitchFamily="18" charset="0"/>
              </a:rPr>
              <a:t>Paldies par uzmanību! </a:t>
            </a:r>
            <a:endParaRPr lang="lv-LV" sz="3600" b="1" dirty="0">
              <a:solidFill>
                <a:srgbClr val="8C080C"/>
              </a:solidFill>
            </a:endParaRPr>
          </a:p>
        </p:txBody>
      </p:sp>
      <p:sp>
        <p:nvSpPr>
          <p:cNvPr id="3" name="Text Placeholder 3">
            <a:extLst>
              <a:ext uri="{FF2B5EF4-FFF2-40B4-BE49-F238E27FC236}">
                <a16:creationId xmlns:a16="http://schemas.microsoft.com/office/drawing/2014/main" id="{760CE2B9-E296-98AF-841F-1D752CE46B10}"/>
              </a:ext>
            </a:extLst>
          </p:cNvPr>
          <p:cNvSpPr txBox="1">
            <a:spLocks/>
          </p:cNvSpPr>
          <p:nvPr/>
        </p:nvSpPr>
        <p:spPr>
          <a:xfrm>
            <a:off x="4471416" y="2577972"/>
            <a:ext cx="4242816" cy="264841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latin typeface="Times New Roman" panose="02020603050405020304" pitchFamily="18" charset="0"/>
                <a:ea typeface="Calibri" panose="020F0502020204030204" pitchFamily="34" charset="0"/>
                <a:cs typeface="Times New Roman" panose="02020603050405020304" pitchFamily="18" charset="0"/>
              </a:rPr>
              <a:t>Facebook: </a:t>
            </a:r>
            <a:r>
              <a:rPr lang="en-US" sz="1600" dirty="0">
                <a:latin typeface="Times New Roman" panose="02020603050405020304" pitchFamily="18" charset="0"/>
                <a:ea typeface="Calibri" panose="020F0502020204030204" pitchFamily="34" charset="0"/>
                <a:cs typeface="Times New Roman" panose="02020603050405020304" pitchFamily="18" charset="0"/>
                <a:hlinkClick r:id="rId2"/>
              </a:rPr>
              <a:t>https://www.facebook.com/Profesionalaunmusdienigasocialadarbaattistiba/</a:t>
            </a:r>
            <a:r>
              <a:rPr lang="en-US" sz="1600" dirty="0">
                <a:latin typeface="Times New Roman" panose="02020603050405020304" pitchFamily="18" charset="0"/>
                <a:ea typeface="Calibri" panose="020F0502020204030204" pitchFamily="34" charset="0"/>
                <a:cs typeface="Times New Roman" panose="02020603050405020304" pitchFamily="18" charset="0"/>
              </a:rPr>
              <a:t> </a:t>
            </a:r>
          </a:p>
          <a:p>
            <a:br>
              <a:rPr lang="lv-LV" sz="1600" dirty="0">
                <a:latin typeface="Times New Roman" panose="02020603050405020304" pitchFamily="18" charset="0"/>
                <a:ea typeface="Calibri" panose="020F0502020204030204" pitchFamily="34" charset="0"/>
                <a:cs typeface="Times New Roman" panose="02020603050405020304" pitchFamily="18" charset="0"/>
              </a:rPr>
            </a:br>
            <a:r>
              <a:rPr lang="lv-LV" sz="1600" dirty="0">
                <a:latin typeface="Times New Roman" panose="02020603050405020304" pitchFamily="18" charset="0"/>
                <a:ea typeface="Calibri" panose="020F0502020204030204" pitchFamily="34" charset="0"/>
                <a:cs typeface="Times New Roman" panose="02020603050405020304" pitchFamily="18" charset="0"/>
              </a:rPr>
              <a:t>Mājas lapa:</a:t>
            </a:r>
            <a:r>
              <a:rPr lang="en-US" sz="1600" dirty="0">
                <a:latin typeface="Times New Roman" panose="02020603050405020304" pitchFamily="18" charset="0"/>
                <a:ea typeface="Calibri" panose="020F0502020204030204" pitchFamily="34" charset="0"/>
                <a:cs typeface="Times New Roman" panose="02020603050405020304" pitchFamily="18" charset="0"/>
              </a:rPr>
              <a:t> </a:t>
            </a:r>
            <a:r>
              <a:rPr lang="en-US" sz="1600" dirty="0">
                <a:latin typeface="Times New Roman" panose="02020603050405020304" pitchFamily="18" charset="0"/>
                <a:ea typeface="Calibri" panose="020F0502020204030204" pitchFamily="34" charset="0"/>
                <a:cs typeface="Times New Roman" panose="02020603050405020304" pitchFamily="18" charset="0"/>
                <a:hlinkClick r:id="rId3"/>
              </a:rPr>
              <a:t>https://www.lm.gov.lv/lv/projekts/profesionala-un-musdieniga-sociala-darba-attistiba</a:t>
            </a:r>
            <a:endParaRPr lang="lv-LV" dirty="0"/>
          </a:p>
        </p:txBody>
      </p:sp>
      <p:sp>
        <p:nvSpPr>
          <p:cNvPr id="4" name="Text Placeholder 3">
            <a:extLst>
              <a:ext uri="{FF2B5EF4-FFF2-40B4-BE49-F238E27FC236}">
                <a16:creationId xmlns:a16="http://schemas.microsoft.com/office/drawing/2014/main" id="{F51EAB4C-A679-2E45-681B-7A654E43543F}"/>
              </a:ext>
            </a:extLst>
          </p:cNvPr>
          <p:cNvSpPr txBox="1">
            <a:spLocks/>
          </p:cNvSpPr>
          <p:nvPr/>
        </p:nvSpPr>
        <p:spPr>
          <a:xfrm>
            <a:off x="557050" y="2577972"/>
            <a:ext cx="3917359" cy="264841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lv-LV" sz="2800" b="1" dirty="0">
                <a:latin typeface="Times New Roman" panose="02020603050405020304" pitchFamily="18" charset="0"/>
                <a:cs typeface="Times New Roman" panose="02020603050405020304" pitchFamily="18" charset="0"/>
              </a:rPr>
              <a:t>Projekts</a:t>
            </a:r>
            <a:r>
              <a:rPr lang="en-US" sz="2800" b="1" dirty="0">
                <a:latin typeface="Times New Roman" panose="02020603050405020304" pitchFamily="18" charset="0"/>
                <a:cs typeface="Times New Roman" panose="02020603050405020304" pitchFamily="18" charset="0"/>
              </a:rPr>
              <a:t> </a:t>
            </a:r>
            <a:r>
              <a:rPr lang="lv-LV" sz="2800" b="1" dirty="0">
                <a:latin typeface="Times New Roman" panose="02020603050405020304" pitchFamily="18" charset="0"/>
                <a:cs typeface="Times New Roman" panose="02020603050405020304" pitchFamily="18" charset="0"/>
              </a:rPr>
              <a:t>“Profesionāla un mūsdienīga sociālā darba attīstība</a:t>
            </a:r>
            <a:r>
              <a:rPr lang="en-US" sz="2800" b="1" dirty="0">
                <a:latin typeface="Times New Roman" panose="02020603050405020304" pitchFamily="18" charset="0"/>
                <a:cs typeface="Times New Roman" panose="02020603050405020304" pitchFamily="18" charset="0"/>
              </a:rPr>
              <a:t>”</a:t>
            </a:r>
            <a:br>
              <a:rPr lang="en-US" sz="1600" b="1" dirty="0">
                <a:latin typeface="Times New Roman" panose="02020603050405020304" pitchFamily="18" charset="0"/>
                <a:cs typeface="Times New Roman" panose="02020603050405020304" pitchFamily="18" charset="0"/>
              </a:rPr>
            </a:br>
            <a:br>
              <a:rPr lang="en-US" sz="1600" b="1" dirty="0">
                <a:latin typeface="Times New Roman" panose="02020603050405020304" pitchFamily="18" charset="0"/>
                <a:cs typeface="Times New Roman" panose="02020603050405020304" pitchFamily="18" charset="0"/>
              </a:rPr>
            </a:br>
            <a:r>
              <a:rPr lang="lv-LV" sz="2000" dirty="0">
                <a:latin typeface="Times New Roman" panose="02020603050405020304" pitchFamily="18" charset="0"/>
                <a:cs typeface="Times New Roman" panose="02020603050405020304" pitchFamily="18" charset="0"/>
              </a:rPr>
              <a:t>E-pasts: </a:t>
            </a:r>
            <a:r>
              <a:rPr lang="lv-LV" sz="2000" dirty="0">
                <a:latin typeface="Times New Roman" panose="02020603050405020304" pitchFamily="18" charset="0"/>
                <a:ea typeface="Calibri" panose="020F0502020204030204" pitchFamily="34" charset="0"/>
                <a:cs typeface="Times New Roman" panose="02020603050405020304" pitchFamily="18" charset="0"/>
              </a:rPr>
              <a:t>socdarbs2028@lm.gov.lv</a:t>
            </a:r>
            <a:endParaRPr lang="lv-LV" dirty="0"/>
          </a:p>
        </p:txBody>
      </p:sp>
    </p:spTree>
    <p:extLst>
      <p:ext uri="{BB962C8B-B14F-4D97-AF65-F5344CB8AC3E}">
        <p14:creationId xmlns:p14="http://schemas.microsoft.com/office/powerpoint/2010/main" val="4077715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2CA696F-1E79-DA27-F6FB-9D54568FA6CE}"/>
              </a:ext>
            </a:extLst>
          </p:cNvPr>
          <p:cNvSpPr>
            <a:spLocks noChangeArrowheads="1"/>
          </p:cNvSpPr>
          <p:nvPr/>
        </p:nvSpPr>
        <p:spPr bwMode="auto">
          <a:xfrm>
            <a:off x="914400" y="2743200"/>
            <a:ext cx="7239000" cy="1219200"/>
          </a:xfrm>
          <a:prstGeom prst="rect">
            <a:avLst/>
          </a:prstGeom>
          <a:noFill/>
          <a:ln w="9525">
            <a:noFill/>
            <a:miter lim="800000"/>
            <a:headEnd/>
            <a:tailEnd/>
          </a:ln>
          <a:effectLst/>
        </p:spPr>
        <p:txBody>
          <a:bodyPr/>
          <a:lstStyle/>
          <a:p>
            <a:pPr algn="ctr" fontAlgn="auto">
              <a:lnSpc>
                <a:spcPct val="130000"/>
              </a:lnSpc>
              <a:spcBef>
                <a:spcPts val="0"/>
              </a:spcBef>
              <a:spcAft>
                <a:spcPts val="0"/>
              </a:spcAft>
              <a:defRPr/>
            </a:pPr>
            <a:r>
              <a:rPr lang="lv-LV" sz="3200" dirty="0">
                <a:solidFill>
                  <a:srgbClr val="990033"/>
                </a:solidFill>
              </a:rPr>
              <a:t>1. Metodoloģiskā informācija</a:t>
            </a:r>
            <a:endParaRPr lang="en-GB" sz="3200" dirty="0">
              <a:solidFill>
                <a:srgbClr val="990033"/>
              </a:solidFill>
            </a:endParaRPr>
          </a:p>
        </p:txBody>
      </p:sp>
    </p:spTree>
    <p:extLst>
      <p:ext uri="{BB962C8B-B14F-4D97-AF65-F5344CB8AC3E}">
        <p14:creationId xmlns:p14="http://schemas.microsoft.com/office/powerpoint/2010/main" val="1515625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F646624A-72FB-A2D3-78CC-83FC07EC2053}"/>
              </a:ext>
            </a:extLst>
          </p:cNvPr>
          <p:cNvGrpSpPr/>
          <p:nvPr/>
        </p:nvGrpSpPr>
        <p:grpSpPr>
          <a:xfrm>
            <a:off x="278290" y="244241"/>
            <a:ext cx="3143272" cy="5448347"/>
            <a:chOff x="332748" y="1167629"/>
            <a:chExt cx="2977380" cy="4866316"/>
          </a:xfrm>
        </p:grpSpPr>
        <p:sp>
          <p:nvSpPr>
            <p:cNvPr id="3" name="Rectangle 2">
              <a:extLst>
                <a:ext uri="{FF2B5EF4-FFF2-40B4-BE49-F238E27FC236}">
                  <a16:creationId xmlns:a16="http://schemas.microsoft.com/office/drawing/2014/main" id="{427824E8-5DC1-87FF-2DDF-1AA0200DC2F7}"/>
                </a:ext>
              </a:extLst>
            </p:cNvPr>
            <p:cNvSpPr/>
            <p:nvPr/>
          </p:nvSpPr>
          <p:spPr>
            <a:xfrm>
              <a:off x="332748" y="1485951"/>
              <a:ext cx="2977380" cy="4547994"/>
            </a:xfrm>
            <a:prstGeom prst="rect">
              <a:avLst/>
            </a:prstGeom>
            <a:solidFill>
              <a:schemeClr val="accent1">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tIns="288000" rtlCol="0" anchor="t" anchorCtr="0"/>
            <a:lstStyle/>
            <a:p>
              <a:pPr marL="0" lvl="2" defTabSz="909843">
                <a:lnSpc>
                  <a:spcPct val="110000"/>
                </a:lnSpc>
                <a:spcBef>
                  <a:spcPts val="300"/>
                </a:spcBef>
              </a:pPr>
              <a:endParaRPr lang="lv-LV" altLang="zh-TW" sz="800" b="1" kern="0" dirty="0">
                <a:solidFill>
                  <a:srgbClr val="333333"/>
                </a:solidFill>
                <a:ea typeface="PMingLiU" pitchFamily="18" charset="-120"/>
              </a:endParaRPr>
            </a:p>
            <a:p>
              <a:pPr marL="0" lvl="2" algn="just" defTabSz="909843">
                <a:lnSpc>
                  <a:spcPct val="110000"/>
                </a:lnSpc>
                <a:spcBef>
                  <a:spcPts val="300"/>
                </a:spcBef>
              </a:pPr>
              <a:r>
                <a:rPr lang="lv-LV" altLang="zh-TW" sz="1100" b="1" kern="0" dirty="0">
                  <a:solidFill>
                    <a:srgbClr val="333333"/>
                  </a:solidFill>
                  <a:ea typeface="PMingLiU" pitchFamily="18" charset="-120"/>
                </a:rPr>
                <a:t>Veikt sabiedrības uzticēšanās pašvaldību sociālajiem dienestiem ikgadēju monitoringu laika periodā no 2024. līdz 2028.gadam, nodrošinot salīdzinošu iegūto aptaujas datu analīzi, un izstrādāt priekšlikumus nepieciešamajiem pasākumiem sabiedrības, t.sk. sociālo dienestu klientu, uzticēšanās veicināšanai</a:t>
              </a:r>
            </a:p>
          </p:txBody>
        </p:sp>
        <p:sp>
          <p:nvSpPr>
            <p:cNvPr id="4" name="Pentagon 5">
              <a:extLst>
                <a:ext uri="{FF2B5EF4-FFF2-40B4-BE49-F238E27FC236}">
                  <a16:creationId xmlns:a16="http://schemas.microsoft.com/office/drawing/2014/main" id="{B68C2299-7DED-E927-346B-1BD3E5837E8F}"/>
                </a:ext>
              </a:extLst>
            </p:cNvPr>
            <p:cNvSpPr/>
            <p:nvPr/>
          </p:nvSpPr>
          <p:spPr>
            <a:xfrm rot="5400000">
              <a:off x="1522155" y="-21776"/>
              <a:ext cx="598567" cy="2977378"/>
            </a:xfrm>
            <a:prstGeom prst="homePlate">
              <a:avLst>
                <a:gd name="adj" fmla="val 35129"/>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lv-LV" b="1" dirty="0"/>
                <a:t>Pētījuma mērķis</a:t>
              </a:r>
              <a:endParaRPr lang="en-US" b="1" dirty="0"/>
            </a:p>
          </p:txBody>
        </p:sp>
      </p:grpSp>
      <p:sp>
        <p:nvSpPr>
          <p:cNvPr id="5" name="Rounded Rectangle 6">
            <a:extLst>
              <a:ext uri="{FF2B5EF4-FFF2-40B4-BE49-F238E27FC236}">
                <a16:creationId xmlns:a16="http://schemas.microsoft.com/office/drawing/2014/main" id="{65CB530B-F82A-C134-9E80-8E3061A2950E}"/>
              </a:ext>
            </a:extLst>
          </p:cNvPr>
          <p:cNvSpPr/>
          <p:nvPr/>
        </p:nvSpPr>
        <p:spPr>
          <a:xfrm>
            <a:off x="3546150" y="244241"/>
            <a:ext cx="5500726" cy="5448347"/>
          </a:xfrm>
          <a:prstGeom prst="roundRect">
            <a:avLst>
              <a:gd name="adj" fmla="val 0"/>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28600" indent="-228600" algn="just">
              <a:spcBef>
                <a:spcPct val="25000"/>
              </a:spcBef>
              <a:buClr>
                <a:srgbClr val="333333"/>
              </a:buClr>
              <a:buFont typeface="Wingdings" pitchFamily="2" charset="2"/>
              <a:buChar char="n"/>
            </a:pPr>
            <a:endParaRPr lang="lv-LV" sz="1200" b="1" dirty="0">
              <a:solidFill>
                <a:srgbClr val="333333"/>
              </a:solidFill>
              <a:cs typeface="Verdana" pitchFamily="34" charset="0"/>
            </a:endParaRPr>
          </a:p>
          <a:p>
            <a:pPr marL="228600" indent="-228600" algn="just">
              <a:spcBef>
                <a:spcPct val="25000"/>
              </a:spcBef>
              <a:buClr>
                <a:srgbClr val="333333"/>
              </a:buClr>
              <a:buFont typeface="Wingdings" pitchFamily="2" charset="2"/>
              <a:buChar char="n"/>
            </a:pPr>
            <a:endParaRPr lang="lv-LV" sz="1200" b="1" dirty="0">
              <a:solidFill>
                <a:srgbClr val="333333"/>
              </a:solidFill>
              <a:cs typeface="Verdana" pitchFamily="34" charset="0"/>
            </a:endParaRPr>
          </a:p>
          <a:p>
            <a:pPr marL="228600" indent="-228600" algn="just">
              <a:spcBef>
                <a:spcPct val="25000"/>
              </a:spcBef>
              <a:buClr>
                <a:srgbClr val="333333"/>
              </a:buClr>
              <a:buFont typeface="Wingdings" pitchFamily="2" charset="2"/>
              <a:buChar char="n"/>
            </a:pPr>
            <a:endParaRPr lang="lv-LV" sz="1200" b="1" dirty="0">
              <a:solidFill>
                <a:srgbClr val="333333"/>
              </a:solidFill>
              <a:cs typeface="Verdana" pitchFamily="34" charset="0"/>
            </a:endParaRPr>
          </a:p>
          <a:p>
            <a:pPr marL="228600" indent="-228600" algn="just">
              <a:spcBef>
                <a:spcPct val="25000"/>
              </a:spcBef>
              <a:buClr>
                <a:srgbClr val="333333"/>
              </a:buClr>
              <a:buFont typeface="Wingdings" pitchFamily="2" charset="2"/>
              <a:buChar char="n"/>
            </a:pPr>
            <a:r>
              <a:rPr lang="lv-LV" sz="1200" b="1" dirty="0">
                <a:solidFill>
                  <a:srgbClr val="333333"/>
                </a:solidFill>
                <a:cs typeface="Verdana" pitchFamily="34" charset="0"/>
              </a:rPr>
              <a:t>Pētījuma pasūtītājs: </a:t>
            </a:r>
            <a:r>
              <a:rPr lang="lv-LV" sz="1200" dirty="0">
                <a:solidFill>
                  <a:srgbClr val="333333"/>
                </a:solidFill>
                <a:cs typeface="Verdana" pitchFamily="34" charset="0"/>
              </a:rPr>
              <a:t>LR Labklājības ministrija.</a:t>
            </a:r>
          </a:p>
          <a:p>
            <a:pPr marL="228600" indent="-228600" algn="just">
              <a:spcBef>
                <a:spcPct val="25000"/>
              </a:spcBef>
              <a:buClr>
                <a:srgbClr val="333333"/>
              </a:buClr>
              <a:buFont typeface="Wingdings" pitchFamily="2" charset="2"/>
              <a:buChar char="n"/>
            </a:pPr>
            <a:r>
              <a:rPr lang="lv-LV" sz="1200" b="1" dirty="0">
                <a:solidFill>
                  <a:srgbClr val="333333"/>
                </a:solidFill>
                <a:cs typeface="Verdana" pitchFamily="34" charset="0"/>
              </a:rPr>
              <a:t>Pētījuma veicējs: </a:t>
            </a:r>
            <a:r>
              <a:rPr lang="lv-LV" sz="1200" dirty="0">
                <a:solidFill>
                  <a:srgbClr val="333333"/>
                </a:solidFill>
                <a:cs typeface="Verdana" pitchFamily="34" charset="0"/>
              </a:rPr>
              <a:t>Tirgus un sociālo pētījumu centrs “Latvijas Fakti”.</a:t>
            </a:r>
          </a:p>
          <a:p>
            <a:pPr marL="228600" indent="-228600" algn="just">
              <a:spcBef>
                <a:spcPct val="25000"/>
              </a:spcBef>
              <a:buClr>
                <a:srgbClr val="333333"/>
              </a:buClr>
              <a:buFont typeface="Wingdings" pitchFamily="2" charset="2"/>
              <a:buChar char="n"/>
            </a:pPr>
            <a:r>
              <a:rPr lang="lv-LV" sz="1200" b="1" dirty="0">
                <a:solidFill>
                  <a:srgbClr val="333333"/>
                </a:solidFill>
                <a:cs typeface="Verdana" pitchFamily="34" charset="0"/>
              </a:rPr>
              <a:t>Mērķa grupa: </a:t>
            </a:r>
            <a:r>
              <a:rPr lang="lv-LV" sz="1200" dirty="0">
                <a:solidFill>
                  <a:srgbClr val="333333"/>
                </a:solidFill>
                <a:cs typeface="Verdana" pitchFamily="34" charset="0"/>
              </a:rPr>
              <a:t>Pašvaldību iedzīvotāji, t.sk. sociālo dienestu klienti vecumā no 15 gadiem.</a:t>
            </a:r>
          </a:p>
          <a:p>
            <a:pPr marL="228600" indent="-228600" algn="just">
              <a:spcBef>
                <a:spcPct val="25000"/>
              </a:spcBef>
              <a:buClr>
                <a:srgbClr val="333333"/>
              </a:buClr>
              <a:buFont typeface="Wingdings" pitchFamily="2" charset="2"/>
              <a:buChar char="n"/>
            </a:pPr>
            <a:r>
              <a:rPr lang="lv-LV" sz="1200" b="1" dirty="0">
                <a:solidFill>
                  <a:srgbClr val="333333"/>
                </a:solidFill>
                <a:cs typeface="Verdana" pitchFamily="34" charset="0"/>
              </a:rPr>
              <a:t>Izlase: </a:t>
            </a:r>
            <a:r>
              <a:rPr lang="lv-LV" sz="1200" dirty="0">
                <a:solidFill>
                  <a:srgbClr val="333333"/>
                </a:solidFill>
                <a:cs typeface="Verdana" pitchFamily="34" charset="0"/>
              </a:rPr>
              <a:t>Reprezentatīva sabiedrības izlase, kas veidota pēc daudzpakāpju nejaušās stratificētās atlases principa kombinēti ar kvotu elementiem. </a:t>
            </a:r>
          </a:p>
          <a:p>
            <a:pPr marL="268288" algn="just">
              <a:spcBef>
                <a:spcPct val="25000"/>
              </a:spcBef>
              <a:buClr>
                <a:srgbClr val="333333"/>
              </a:buClr>
            </a:pPr>
            <a:r>
              <a:rPr lang="lv-LV" sz="1200" dirty="0">
                <a:solidFill>
                  <a:srgbClr val="333333"/>
                </a:solidFill>
                <a:cs typeface="Verdana" pitchFamily="34" charset="0"/>
              </a:rPr>
              <a:t>Aptaujā pēc stratificētās nejaušības principa tika iekļauti 2000 Latvijas Republikas pastāvīgie iedzīvotāji vecumā no 15 gadiem un vecāki. Stratifikācijas pazīmes:</a:t>
            </a:r>
          </a:p>
          <a:p>
            <a:pPr marL="538163" algn="just">
              <a:spcBef>
                <a:spcPct val="25000"/>
              </a:spcBef>
              <a:buClr>
                <a:srgbClr val="333333"/>
              </a:buClr>
            </a:pPr>
            <a:r>
              <a:rPr lang="lv-LV" sz="1200" dirty="0">
                <a:solidFill>
                  <a:srgbClr val="333333"/>
                </a:solidFill>
                <a:cs typeface="Verdana" pitchFamily="34" charset="0"/>
              </a:rPr>
              <a:t>a) ģeogrāfiskā;</a:t>
            </a:r>
          </a:p>
          <a:p>
            <a:pPr marL="538163" algn="just">
              <a:spcBef>
                <a:spcPct val="25000"/>
              </a:spcBef>
              <a:buClr>
                <a:srgbClr val="333333"/>
              </a:buClr>
            </a:pPr>
            <a:r>
              <a:rPr lang="lv-LV" sz="1200" dirty="0">
                <a:solidFill>
                  <a:srgbClr val="333333"/>
                </a:solidFill>
                <a:cs typeface="Verdana" pitchFamily="34" charset="0"/>
              </a:rPr>
              <a:t>b) nacionālā.</a:t>
            </a:r>
          </a:p>
          <a:p>
            <a:pPr marL="268288" algn="just">
              <a:spcBef>
                <a:spcPct val="25000"/>
              </a:spcBef>
              <a:buClr>
                <a:srgbClr val="333333"/>
              </a:buClr>
            </a:pPr>
            <a:r>
              <a:rPr lang="lv-LV" sz="1200" dirty="0">
                <a:solidFill>
                  <a:srgbClr val="333333"/>
                </a:solidFill>
                <a:cs typeface="Verdana" pitchFamily="34" charset="0"/>
              </a:rPr>
              <a:t>Ģeogrāfiskais pārklājums: visi Latvijas reģioni (132 izlases punkti).</a:t>
            </a:r>
          </a:p>
          <a:p>
            <a:pPr marL="268288" algn="just">
              <a:spcBef>
                <a:spcPct val="25000"/>
              </a:spcBef>
              <a:buClr>
                <a:srgbClr val="333333"/>
              </a:buClr>
            </a:pPr>
            <a:r>
              <a:rPr lang="lv-LV" sz="1200" dirty="0">
                <a:solidFill>
                  <a:srgbClr val="333333"/>
                </a:solidFill>
                <a:cs typeface="Verdana" pitchFamily="34" charset="0"/>
              </a:rPr>
              <a:t>Izlase aprēķināta, balstoties uz jaunākajiem statistikas datiem par Latvijas Republikas iedzīvotājiem.</a:t>
            </a:r>
          </a:p>
          <a:p>
            <a:pPr marL="228600" indent="-228600" algn="just">
              <a:spcBef>
                <a:spcPct val="25000"/>
              </a:spcBef>
              <a:buClr>
                <a:srgbClr val="333333"/>
              </a:buClr>
              <a:buFont typeface="Wingdings" pitchFamily="2" charset="2"/>
              <a:buChar char="n"/>
            </a:pPr>
            <a:r>
              <a:rPr lang="lv-LV" sz="1200" b="1" dirty="0">
                <a:solidFill>
                  <a:srgbClr val="333333"/>
                </a:solidFill>
                <a:cs typeface="Verdana" pitchFamily="34" charset="0"/>
              </a:rPr>
              <a:t>Aptaujas metode: </a:t>
            </a:r>
            <a:r>
              <a:rPr lang="lv-LV" sz="1200" dirty="0">
                <a:solidFill>
                  <a:srgbClr val="333333"/>
                </a:solidFill>
                <a:cs typeface="Verdana" pitchFamily="34" charset="0"/>
              </a:rPr>
              <a:t>Aptauja tika veikta, izmantojot individuālās (tiešās) datorizētās intervijas respondentu dzīvesvietās (CAPI). Respondentu dzīvesvietu atlasē izmantota nejaušā maršruta metode. Respondentu atlase veikta ar «pēdējās dzimšanas dienas principa» palīdzību.</a:t>
            </a:r>
          </a:p>
          <a:p>
            <a:pPr marL="228600" indent="-228600" algn="just">
              <a:spcBef>
                <a:spcPct val="25000"/>
              </a:spcBef>
              <a:buClr>
                <a:srgbClr val="333333"/>
              </a:buClr>
              <a:buFont typeface="Wingdings" pitchFamily="2" charset="2"/>
              <a:buChar char="n"/>
            </a:pPr>
            <a:r>
              <a:rPr lang="lv-LV" sz="1200" b="1" dirty="0">
                <a:solidFill>
                  <a:srgbClr val="333333"/>
                </a:solidFill>
                <a:cs typeface="Verdana" pitchFamily="34" charset="0"/>
              </a:rPr>
              <a:t>Respondentu selekcija: </a:t>
            </a:r>
            <a:r>
              <a:rPr lang="lv-LV" sz="1200" dirty="0">
                <a:solidFill>
                  <a:srgbClr val="333333"/>
                </a:solidFill>
                <a:cs typeface="Verdana" pitchFamily="34" charset="0"/>
              </a:rPr>
              <a:t>Intervēšanu veica 63 “Latvijas Faktu” intervētāji. Intervētāju instruktāžu un darba kvalitātes pārbaudi veica 5 “Latvijas Faktu” intervētāju tīkla reģionālie pārraugi. Intervēšana notika latviešu un krievu valodās.</a:t>
            </a:r>
          </a:p>
          <a:p>
            <a:pPr marL="228600" indent="-228600" algn="just">
              <a:spcBef>
                <a:spcPct val="25000"/>
              </a:spcBef>
              <a:buClr>
                <a:srgbClr val="333333"/>
              </a:buClr>
              <a:buFont typeface="Wingdings" pitchFamily="2" charset="2"/>
              <a:buChar char="n"/>
            </a:pPr>
            <a:r>
              <a:rPr lang="lv-LV" sz="1200" b="1" dirty="0">
                <a:solidFill>
                  <a:srgbClr val="333333"/>
                </a:solidFill>
                <a:cs typeface="Verdana" pitchFamily="34" charset="0"/>
              </a:rPr>
              <a:t>Aptaujas veikšanas laiks (lauka darbs): </a:t>
            </a:r>
            <a:r>
              <a:rPr lang="pt-BR" sz="1200" dirty="0">
                <a:solidFill>
                  <a:srgbClr val="333333"/>
                </a:solidFill>
                <a:cs typeface="Verdana" pitchFamily="34" charset="0"/>
              </a:rPr>
              <a:t>1.02.2025. – 28.04.2025.</a:t>
            </a:r>
            <a:endParaRPr lang="lv-LV" sz="1200" dirty="0">
              <a:solidFill>
                <a:srgbClr val="333333"/>
              </a:solidFill>
              <a:cs typeface="Verdana" pitchFamily="34" charset="0"/>
            </a:endParaRPr>
          </a:p>
        </p:txBody>
      </p:sp>
      <p:sp>
        <p:nvSpPr>
          <p:cNvPr id="6" name="TextBox 5">
            <a:extLst>
              <a:ext uri="{FF2B5EF4-FFF2-40B4-BE49-F238E27FC236}">
                <a16:creationId xmlns:a16="http://schemas.microsoft.com/office/drawing/2014/main" id="{46067A19-8D43-D5E7-DAD4-D53FE3B92A7D}"/>
              </a:ext>
            </a:extLst>
          </p:cNvPr>
          <p:cNvSpPr txBox="1"/>
          <p:nvPr/>
        </p:nvSpPr>
        <p:spPr>
          <a:xfrm>
            <a:off x="206854" y="3273470"/>
            <a:ext cx="3214707" cy="2625270"/>
          </a:xfrm>
          <a:prstGeom prst="rect">
            <a:avLst/>
          </a:prstGeom>
          <a:noFill/>
        </p:spPr>
        <p:txBody>
          <a:bodyPr wrap="square">
            <a:spAutoFit/>
          </a:bodyPr>
          <a:lstStyle/>
          <a:p>
            <a:pPr marL="0" lvl="2" algn="just" defTabSz="909843">
              <a:lnSpc>
                <a:spcPct val="110000"/>
              </a:lnSpc>
              <a:spcBef>
                <a:spcPts val="600"/>
              </a:spcBef>
            </a:pPr>
            <a:r>
              <a:rPr lang="lv-LV" altLang="zh-TW" sz="1100" b="1" kern="0" dirty="0">
                <a:solidFill>
                  <a:srgbClr val="333333"/>
                </a:solidFill>
                <a:ea typeface="PMingLiU" pitchFamily="18" charset="-120"/>
              </a:rPr>
              <a:t>Šajā pētījumā iegūtie dati, kur tas ir iespējams, tiek salīdzināti ar iepriekšējo pētījumu datiem:</a:t>
            </a:r>
          </a:p>
          <a:p>
            <a:pPr marL="228600" lvl="2" indent="-228600" algn="just" defTabSz="909843">
              <a:lnSpc>
                <a:spcPct val="110000"/>
              </a:lnSpc>
              <a:spcBef>
                <a:spcPts val="600"/>
              </a:spcBef>
              <a:buFont typeface="+mj-lt"/>
              <a:buAutoNum type="arabicPeriod"/>
            </a:pPr>
            <a:r>
              <a:rPr lang="lv-LV" altLang="zh-TW" sz="1100" b="1" kern="0" dirty="0">
                <a:solidFill>
                  <a:srgbClr val="333333"/>
                </a:solidFill>
                <a:ea typeface="PMingLiU" pitchFamily="18" charset="-120"/>
              </a:rPr>
              <a:t>2017.g. “</a:t>
            </a:r>
            <a:r>
              <a:rPr lang="lv-LV" altLang="zh-TW" sz="1100" b="1" kern="0" dirty="0" err="1">
                <a:solidFill>
                  <a:srgbClr val="333333"/>
                </a:solidFill>
                <a:ea typeface="PMingLiU" pitchFamily="18" charset="-120"/>
              </a:rPr>
              <a:t>Ex-ante</a:t>
            </a:r>
            <a:r>
              <a:rPr lang="lv-LV" altLang="zh-TW" sz="1100" b="1" kern="0" dirty="0">
                <a:solidFill>
                  <a:srgbClr val="333333"/>
                </a:solidFill>
                <a:ea typeface="PMingLiU" pitchFamily="18" charset="-120"/>
              </a:rPr>
              <a:t> </a:t>
            </a:r>
            <a:r>
              <a:rPr lang="lv-LV" altLang="zh-TW" sz="1100" b="1" kern="0" dirty="0" err="1">
                <a:solidFill>
                  <a:srgbClr val="333333"/>
                </a:solidFill>
                <a:ea typeface="PMingLiU" pitchFamily="18" charset="-120"/>
              </a:rPr>
              <a:t>izvērtējums</a:t>
            </a:r>
            <a:r>
              <a:rPr lang="lv-LV" altLang="zh-TW" sz="1100" b="1" kern="0" dirty="0">
                <a:solidFill>
                  <a:srgbClr val="333333"/>
                </a:solidFill>
                <a:ea typeface="PMingLiU" pitchFamily="18" charset="-120"/>
              </a:rPr>
              <a:t> pašvaldību sociālo dienestu darbības efektivitātes novērtēšanai”;</a:t>
            </a:r>
          </a:p>
          <a:p>
            <a:pPr marL="228600" lvl="2" indent="-228600" algn="just" defTabSz="909843">
              <a:lnSpc>
                <a:spcPct val="110000"/>
              </a:lnSpc>
              <a:spcBef>
                <a:spcPts val="600"/>
              </a:spcBef>
              <a:buFont typeface="+mj-lt"/>
              <a:buAutoNum type="arabicPeriod"/>
            </a:pPr>
            <a:r>
              <a:rPr lang="lv-LV" altLang="zh-TW" sz="1100" b="1" kern="0" dirty="0">
                <a:solidFill>
                  <a:srgbClr val="333333"/>
                </a:solidFill>
                <a:ea typeface="PMingLiU" pitchFamily="18" charset="-120"/>
              </a:rPr>
              <a:t>2022.g. “Profesionāla sociālā darba attīstība pašvaldībā: </a:t>
            </a:r>
            <a:r>
              <a:rPr lang="lv-LV" altLang="zh-TW" sz="1100" b="1" kern="0" dirty="0" err="1">
                <a:solidFill>
                  <a:srgbClr val="333333"/>
                </a:solidFill>
                <a:ea typeface="PMingLiU" pitchFamily="18" charset="-120"/>
              </a:rPr>
              <a:t>Ex</a:t>
            </a:r>
            <a:r>
              <a:rPr lang="lv-LV" altLang="zh-TW" sz="1100" b="1" kern="0" dirty="0">
                <a:solidFill>
                  <a:srgbClr val="333333"/>
                </a:solidFill>
                <a:ea typeface="PMingLiU" pitchFamily="18" charset="-120"/>
              </a:rPr>
              <a:t>-post pētījums”; </a:t>
            </a:r>
          </a:p>
          <a:p>
            <a:pPr marL="228600" lvl="2" indent="-228600" algn="just" defTabSz="909843">
              <a:lnSpc>
                <a:spcPct val="110000"/>
              </a:lnSpc>
              <a:spcBef>
                <a:spcPts val="600"/>
              </a:spcBef>
              <a:buFont typeface="+mj-lt"/>
              <a:buAutoNum type="arabicPeriod"/>
            </a:pPr>
            <a:r>
              <a:rPr lang="lv-LV" altLang="zh-TW" sz="1100" b="1" kern="0" dirty="0">
                <a:solidFill>
                  <a:srgbClr val="333333"/>
                </a:solidFill>
                <a:ea typeface="PMingLiU" pitchFamily="18" charset="-120"/>
              </a:rPr>
              <a:t>2024.g. pētījums Eiropas Savienības kohēzijas politikas programmas 2021.–2027. gadam Eiropas Sociālā fonda Plus 4.3.5.4. pasākumu projekta “Profesionāla un mūsdienīga sociālā darba attīstība” ietvaros.</a:t>
            </a:r>
          </a:p>
          <a:p>
            <a:pPr marL="228600" lvl="2" indent="-228600" algn="just" defTabSz="909843">
              <a:lnSpc>
                <a:spcPct val="110000"/>
              </a:lnSpc>
              <a:spcBef>
                <a:spcPts val="600"/>
              </a:spcBef>
              <a:buFont typeface="+mj-lt"/>
              <a:buAutoNum type="arabicPeriod"/>
            </a:pPr>
            <a:endParaRPr lang="lv-LV" altLang="zh-TW" sz="1100" b="1" kern="0" dirty="0">
              <a:solidFill>
                <a:srgbClr val="333333"/>
              </a:solidFill>
              <a:ea typeface="PMingLiU" pitchFamily="18" charset="-120"/>
            </a:endParaRPr>
          </a:p>
        </p:txBody>
      </p:sp>
      <p:sp>
        <p:nvSpPr>
          <p:cNvPr id="7" name="Pentagon 5">
            <a:extLst>
              <a:ext uri="{FF2B5EF4-FFF2-40B4-BE49-F238E27FC236}">
                <a16:creationId xmlns:a16="http://schemas.microsoft.com/office/drawing/2014/main" id="{89C19D46-CFBA-7A77-2C08-23CD9AA1277D}"/>
              </a:ext>
            </a:extLst>
          </p:cNvPr>
          <p:cNvSpPr/>
          <p:nvPr/>
        </p:nvSpPr>
        <p:spPr>
          <a:xfrm rot="5400000">
            <a:off x="1514847" y="1321679"/>
            <a:ext cx="670158" cy="3143270"/>
          </a:xfrm>
          <a:prstGeom prst="homePlate">
            <a:avLst>
              <a:gd name="adj" fmla="val 35129"/>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lv-LV" b="1" dirty="0"/>
              <a:t>Ievads</a:t>
            </a:r>
            <a:endParaRPr lang="en-US" b="1" dirty="0"/>
          </a:p>
        </p:txBody>
      </p:sp>
      <p:sp>
        <p:nvSpPr>
          <p:cNvPr id="8" name="Pentagon 5">
            <a:extLst>
              <a:ext uri="{FF2B5EF4-FFF2-40B4-BE49-F238E27FC236}">
                <a16:creationId xmlns:a16="http://schemas.microsoft.com/office/drawing/2014/main" id="{7EC826AC-94C5-8A68-EE15-CDF0478F64EF}"/>
              </a:ext>
            </a:extLst>
          </p:cNvPr>
          <p:cNvSpPr/>
          <p:nvPr/>
        </p:nvSpPr>
        <p:spPr>
          <a:xfrm rot="5400000">
            <a:off x="5961434" y="-2171044"/>
            <a:ext cx="670158" cy="5500726"/>
          </a:xfrm>
          <a:prstGeom prst="homePlate">
            <a:avLst>
              <a:gd name="adj" fmla="val 35129"/>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lv-LV" b="1" dirty="0"/>
              <a:t>Pētījuma metodoloģijas apraksts</a:t>
            </a:r>
            <a:endParaRPr lang="en-US" b="1" dirty="0"/>
          </a:p>
        </p:txBody>
      </p:sp>
    </p:spTree>
    <p:extLst>
      <p:ext uri="{BB962C8B-B14F-4D97-AF65-F5344CB8AC3E}">
        <p14:creationId xmlns:p14="http://schemas.microsoft.com/office/powerpoint/2010/main" val="3872461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DE74CFBB-0026-32A0-DDCC-BC19E75E289C}"/>
              </a:ext>
            </a:extLst>
          </p:cNvPr>
          <p:cNvSpPr>
            <a:spLocks noChangeArrowheads="1"/>
          </p:cNvSpPr>
          <p:nvPr/>
        </p:nvSpPr>
        <p:spPr bwMode="auto">
          <a:xfrm>
            <a:off x="914400" y="2249424"/>
            <a:ext cx="7239000" cy="1219200"/>
          </a:xfrm>
          <a:prstGeom prst="rect">
            <a:avLst/>
          </a:prstGeom>
          <a:noFill/>
          <a:ln w="9525">
            <a:noFill/>
            <a:miter lim="800000"/>
            <a:headEnd/>
            <a:tailEnd/>
          </a:ln>
          <a:effectLst/>
        </p:spPr>
        <p:txBody>
          <a:bodyPr/>
          <a:lstStyle/>
          <a:p>
            <a:pPr algn="ctr" fontAlgn="auto">
              <a:lnSpc>
                <a:spcPct val="130000"/>
              </a:lnSpc>
              <a:spcBef>
                <a:spcPts val="0"/>
              </a:spcBef>
              <a:spcAft>
                <a:spcPts val="0"/>
              </a:spcAft>
              <a:defRPr/>
            </a:pPr>
            <a:r>
              <a:rPr lang="lv-LV" sz="3200" dirty="0">
                <a:solidFill>
                  <a:srgbClr val="990033"/>
                </a:solidFill>
              </a:rPr>
              <a:t>2. Pašvaldību sociālo dienestu klienti un sadarbības  vērtējums</a:t>
            </a:r>
            <a:endParaRPr lang="en-GB" sz="3200" dirty="0">
              <a:solidFill>
                <a:srgbClr val="990033"/>
              </a:solidFill>
            </a:endParaRPr>
          </a:p>
        </p:txBody>
      </p:sp>
    </p:spTree>
    <p:extLst>
      <p:ext uri="{BB962C8B-B14F-4D97-AF65-F5344CB8AC3E}">
        <p14:creationId xmlns:p14="http://schemas.microsoft.com/office/powerpoint/2010/main" val="1942860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FA0EC829-36CA-46F3-890A-324F0293E243}"/>
              </a:ext>
            </a:extLst>
          </p:cNvPr>
          <p:cNvGraphicFramePr>
            <a:graphicFrameLocks/>
          </p:cNvGraphicFramePr>
          <p:nvPr>
            <p:extLst>
              <p:ext uri="{D42A27DB-BD31-4B8C-83A1-F6EECF244321}">
                <p14:modId xmlns:p14="http://schemas.microsoft.com/office/powerpoint/2010/main" val="3548904232"/>
              </p:ext>
            </p:extLst>
          </p:nvPr>
        </p:nvGraphicFramePr>
        <p:xfrm>
          <a:off x="421386" y="1507998"/>
          <a:ext cx="5905500" cy="32385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2">
            <a:extLst>
              <a:ext uri="{FF2B5EF4-FFF2-40B4-BE49-F238E27FC236}">
                <a16:creationId xmlns:a16="http://schemas.microsoft.com/office/drawing/2014/main" id="{2192B5D9-71E4-E740-B6EF-17EEEB52B1D1}"/>
              </a:ext>
            </a:extLst>
          </p:cNvPr>
          <p:cNvSpPr txBox="1">
            <a:spLocks noChangeArrowheads="1"/>
          </p:cNvSpPr>
          <p:nvPr/>
        </p:nvSpPr>
        <p:spPr bwMode="auto">
          <a:xfrm>
            <a:off x="264695" y="143815"/>
            <a:ext cx="8710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8C080C"/>
                </a:solidFill>
              </a:rPr>
              <a:t>Sadarbības pieredze  ar pašvaldību sociālajiem dienestiem</a:t>
            </a:r>
          </a:p>
        </p:txBody>
      </p:sp>
      <p:sp>
        <p:nvSpPr>
          <p:cNvPr id="4" name="TextBox 8">
            <a:extLst>
              <a:ext uri="{FF2B5EF4-FFF2-40B4-BE49-F238E27FC236}">
                <a16:creationId xmlns:a16="http://schemas.microsoft.com/office/drawing/2014/main" id="{00ADACDC-3572-0BB1-8E6F-8684CACC64A5}"/>
              </a:ext>
            </a:extLst>
          </p:cNvPr>
          <p:cNvSpPr txBox="1">
            <a:spLocks noChangeArrowheads="1"/>
          </p:cNvSpPr>
          <p:nvPr/>
        </p:nvSpPr>
        <p:spPr bwMode="auto">
          <a:xfrm>
            <a:off x="349802" y="758576"/>
            <a:ext cx="559379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400" dirty="0">
                <a:solidFill>
                  <a:schemeClr val="accent1">
                    <a:lumMod val="50000"/>
                  </a:schemeClr>
                </a:solidFill>
                <a:latin typeface="+mn-lt"/>
              </a:rPr>
              <a:t>Pēdējo divu gadu laikā respondents vai kāds no ģimenes locekļiem ir vērsies vai sadarbojies ar pašvaldības sociālo dienestu (t.sk., neveiksmīgi)</a:t>
            </a:r>
          </a:p>
        </p:txBody>
      </p:sp>
      <p:sp>
        <p:nvSpPr>
          <p:cNvPr id="5" name="TextBox 4">
            <a:extLst>
              <a:ext uri="{FF2B5EF4-FFF2-40B4-BE49-F238E27FC236}">
                <a16:creationId xmlns:a16="http://schemas.microsoft.com/office/drawing/2014/main" id="{F3396799-0759-A359-FCE4-7C7C2C2082D5}"/>
              </a:ext>
            </a:extLst>
          </p:cNvPr>
          <p:cNvSpPr txBox="1">
            <a:spLocks noChangeArrowheads="1"/>
          </p:cNvSpPr>
          <p:nvPr/>
        </p:nvSpPr>
        <p:spPr bwMode="auto">
          <a:xfrm>
            <a:off x="5943600" y="1845986"/>
            <a:ext cx="2913848" cy="1754326"/>
          </a:xfrm>
          <a:prstGeom prst="rect">
            <a:avLst/>
          </a:prstGeom>
          <a:no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lv-LV" altLang="en-US" sz="1200" dirty="0">
                <a:latin typeface="+mn-lt"/>
              </a:rPr>
              <a:t>Pēdējo divu gadu laikā vērsušies vai sadarbojušies ar pašvaldības sociālo dienestu (t.sk., neveiksmīgi) ir 18% aptaujāto Latvijas iedzīvotāju un viņu skaits kopš 2022.g. pētījuma nav būtiski mainījies. Salīdzinājumā ar 2024.g. aptauju, šogad sadarbības pieredze  ar pašvaldību sociālajiem dienestiem ir nedaudz mazākam aptaujas dalībnieku skaitam (-2%).</a:t>
            </a:r>
          </a:p>
        </p:txBody>
      </p:sp>
      <p:sp>
        <p:nvSpPr>
          <p:cNvPr id="6" name="TextBox 5">
            <a:extLst>
              <a:ext uri="{FF2B5EF4-FFF2-40B4-BE49-F238E27FC236}">
                <a16:creationId xmlns:a16="http://schemas.microsoft.com/office/drawing/2014/main" id="{BF06BE1E-B006-2BCB-43D7-BE326841BD33}"/>
              </a:ext>
            </a:extLst>
          </p:cNvPr>
          <p:cNvSpPr txBox="1">
            <a:spLocks noChangeArrowheads="1"/>
          </p:cNvSpPr>
          <p:nvPr/>
        </p:nvSpPr>
        <p:spPr bwMode="auto">
          <a:xfrm>
            <a:off x="2130553" y="4972700"/>
            <a:ext cx="281501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100" b="1" dirty="0">
                <a:solidFill>
                  <a:schemeClr val="accent1">
                    <a:lumMod val="50000"/>
                  </a:schemeClr>
                </a:solidFill>
              </a:rPr>
              <a:t>Izlase: visi aptaujas dalībnieki; 2025, n=2000</a:t>
            </a:r>
          </a:p>
        </p:txBody>
      </p:sp>
    </p:spTree>
    <p:extLst>
      <p:ext uri="{BB962C8B-B14F-4D97-AF65-F5344CB8AC3E}">
        <p14:creationId xmlns:p14="http://schemas.microsoft.com/office/powerpoint/2010/main" val="1176545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2887C888-0526-DEF8-37B6-A1907DEEC6C3}"/>
              </a:ext>
            </a:extLst>
          </p:cNvPr>
          <p:cNvSpPr txBox="1">
            <a:spLocks noChangeArrowheads="1"/>
          </p:cNvSpPr>
          <p:nvPr/>
        </p:nvSpPr>
        <p:spPr bwMode="auto">
          <a:xfrm>
            <a:off x="264695" y="143815"/>
            <a:ext cx="8710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8C080C"/>
                </a:solidFill>
              </a:rPr>
              <a:t>Sadarbības pieredze  ar pašvaldību sociālajiem dienestiem</a:t>
            </a:r>
          </a:p>
        </p:txBody>
      </p:sp>
      <p:pic>
        <p:nvPicPr>
          <p:cNvPr id="4" name="Picture 3">
            <a:extLst>
              <a:ext uri="{FF2B5EF4-FFF2-40B4-BE49-F238E27FC236}">
                <a16:creationId xmlns:a16="http://schemas.microsoft.com/office/drawing/2014/main" id="{F6EF1CC4-61A6-AF60-338F-E227C4169D2A}"/>
              </a:ext>
            </a:extLst>
          </p:cNvPr>
          <p:cNvPicPr>
            <a:picLocks noChangeAspect="1"/>
          </p:cNvPicPr>
          <p:nvPr/>
        </p:nvPicPr>
        <p:blipFill>
          <a:blip r:embed="rId2"/>
          <a:stretch>
            <a:fillRect/>
          </a:stretch>
        </p:blipFill>
        <p:spPr>
          <a:xfrm>
            <a:off x="2087961" y="669598"/>
            <a:ext cx="5438269" cy="5523013"/>
          </a:xfrm>
          <a:prstGeom prst="rect">
            <a:avLst/>
          </a:prstGeom>
        </p:spPr>
      </p:pic>
      <p:sp>
        <p:nvSpPr>
          <p:cNvPr id="5" name="TextBox 8">
            <a:extLst>
              <a:ext uri="{FF2B5EF4-FFF2-40B4-BE49-F238E27FC236}">
                <a16:creationId xmlns:a16="http://schemas.microsoft.com/office/drawing/2014/main" id="{9F6F2C02-2CAA-9478-4436-E4C87000337B}"/>
              </a:ext>
            </a:extLst>
          </p:cNvPr>
          <p:cNvSpPr txBox="1">
            <a:spLocks noChangeArrowheads="1"/>
          </p:cNvSpPr>
          <p:nvPr/>
        </p:nvSpPr>
        <p:spPr bwMode="auto">
          <a:xfrm>
            <a:off x="264695" y="669598"/>
            <a:ext cx="1679271"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400" dirty="0">
                <a:solidFill>
                  <a:schemeClr val="accent1">
                    <a:lumMod val="50000"/>
                  </a:schemeClr>
                </a:solidFill>
                <a:latin typeface="+mn-lt"/>
              </a:rPr>
              <a:t>Pēdējo divu gadu laikā respondents vai kāds no  ģimenes locekļiem ir vērsies vai sadarbojies ar pašvaldības sociālo dienestu </a:t>
            </a:r>
          </a:p>
        </p:txBody>
      </p:sp>
      <p:sp>
        <p:nvSpPr>
          <p:cNvPr id="6" name="Arrow: Right 5">
            <a:extLst>
              <a:ext uri="{FF2B5EF4-FFF2-40B4-BE49-F238E27FC236}">
                <a16:creationId xmlns:a16="http://schemas.microsoft.com/office/drawing/2014/main" id="{32B0BEA5-A785-0EEB-2A05-269958E0C4AA}"/>
              </a:ext>
            </a:extLst>
          </p:cNvPr>
          <p:cNvSpPr/>
          <p:nvPr/>
        </p:nvSpPr>
        <p:spPr>
          <a:xfrm>
            <a:off x="941832" y="2270036"/>
            <a:ext cx="928982" cy="372470"/>
          </a:xfrm>
          <a:prstGeom prst="rightArrow">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7FB29FF9-A614-0869-00AC-AE0F1D5208E0}"/>
              </a:ext>
            </a:extLst>
          </p:cNvPr>
          <p:cNvSpPr txBox="1">
            <a:spLocks noChangeArrowheads="1"/>
          </p:cNvSpPr>
          <p:nvPr/>
        </p:nvSpPr>
        <p:spPr bwMode="auto">
          <a:xfrm>
            <a:off x="6202708" y="936010"/>
            <a:ext cx="2676597" cy="2492990"/>
          </a:xfrm>
          <a:prstGeom prst="rect">
            <a:avLst/>
          </a:prstGeom>
          <a:no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lv-LV" altLang="en-US" sz="1200" dirty="0">
                <a:latin typeface="+mn-lt"/>
              </a:rPr>
              <a:t>Aptaujas rezultātu analīze respondentu grupās, kuras izveidotas pēc dažādām sociāli demogrāfiskajām pazīmēm, atklāj, ka  pārliecinoši visvairāk pašvaldību sociālo dienestu klientu ir respondentu vidū ar zemu ienākumu līmeni (līdz 400 EUR) uz vienu ģimenes locekli mēnesī. Šajā iedzīvotāju grupā pašvaldības sociālajā dienestā pēdējo 2 gadu laikā ir vērsies katrs trešais (33%) respondents. Otrs augstākais sociālo dienestu klientu īpatsvars vērojams iedzīvotāju grupā, kuri dzīvo vieni (23%). </a:t>
            </a:r>
          </a:p>
        </p:txBody>
      </p:sp>
      <p:sp>
        <p:nvSpPr>
          <p:cNvPr id="8" name="Oval 1060">
            <a:extLst>
              <a:ext uri="{FF2B5EF4-FFF2-40B4-BE49-F238E27FC236}">
                <a16:creationId xmlns:a16="http://schemas.microsoft.com/office/drawing/2014/main" id="{66093074-2BE4-F72F-CF65-BB2DF40F2298}"/>
              </a:ext>
            </a:extLst>
          </p:cNvPr>
          <p:cNvSpPr>
            <a:spLocks noChangeArrowheads="1"/>
          </p:cNvSpPr>
          <p:nvPr/>
        </p:nvSpPr>
        <p:spPr bwMode="auto">
          <a:xfrm>
            <a:off x="6099240" y="4142594"/>
            <a:ext cx="410613" cy="397521"/>
          </a:xfrm>
          <a:prstGeom prst="ellipse">
            <a:avLst/>
          </a:prstGeom>
          <a:noFill/>
          <a:ln w="12700">
            <a:solidFill>
              <a:srgbClr val="990033"/>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9" name="Oval 1060">
            <a:extLst>
              <a:ext uri="{FF2B5EF4-FFF2-40B4-BE49-F238E27FC236}">
                <a16:creationId xmlns:a16="http://schemas.microsoft.com/office/drawing/2014/main" id="{6D9561C8-A7EF-6629-CF01-7CE4C2451803}"/>
              </a:ext>
            </a:extLst>
          </p:cNvPr>
          <p:cNvSpPr>
            <a:spLocks noChangeArrowheads="1"/>
          </p:cNvSpPr>
          <p:nvPr/>
        </p:nvSpPr>
        <p:spPr bwMode="auto">
          <a:xfrm>
            <a:off x="5257800" y="5075462"/>
            <a:ext cx="410613" cy="397521"/>
          </a:xfrm>
          <a:prstGeom prst="ellipse">
            <a:avLst/>
          </a:prstGeom>
          <a:noFill/>
          <a:ln w="12700">
            <a:solidFill>
              <a:srgbClr val="990033"/>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10" name="TextBox 9">
            <a:extLst>
              <a:ext uri="{FF2B5EF4-FFF2-40B4-BE49-F238E27FC236}">
                <a16:creationId xmlns:a16="http://schemas.microsoft.com/office/drawing/2014/main" id="{0714F7A9-D70E-1DE3-3C89-1CF8E095685F}"/>
              </a:ext>
            </a:extLst>
          </p:cNvPr>
          <p:cNvSpPr txBox="1">
            <a:spLocks noChangeArrowheads="1"/>
          </p:cNvSpPr>
          <p:nvPr/>
        </p:nvSpPr>
        <p:spPr bwMode="auto">
          <a:xfrm>
            <a:off x="6202708" y="5791185"/>
            <a:ext cx="281501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100" b="1" dirty="0">
                <a:solidFill>
                  <a:schemeClr val="accent1">
                    <a:lumMod val="50000"/>
                  </a:schemeClr>
                </a:solidFill>
              </a:rPr>
              <a:t>Izlase: visi aptaujas dalībnieki; 2025, n=2000</a:t>
            </a:r>
          </a:p>
        </p:txBody>
      </p:sp>
    </p:spTree>
    <p:extLst>
      <p:ext uri="{BB962C8B-B14F-4D97-AF65-F5344CB8AC3E}">
        <p14:creationId xmlns:p14="http://schemas.microsoft.com/office/powerpoint/2010/main" val="2940444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1D9873A1-7C9D-2A51-A635-BFE885BB0E7F}"/>
              </a:ext>
            </a:extLst>
          </p:cNvPr>
          <p:cNvSpPr txBox="1">
            <a:spLocks noChangeArrowheads="1"/>
          </p:cNvSpPr>
          <p:nvPr/>
        </p:nvSpPr>
        <p:spPr bwMode="auto">
          <a:xfrm>
            <a:off x="264695" y="107239"/>
            <a:ext cx="8710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8C080C"/>
                </a:solidFill>
              </a:rPr>
              <a:t>Sociālo dienestu klientu sociāli demogrāfiskais profils</a:t>
            </a:r>
          </a:p>
        </p:txBody>
      </p:sp>
      <p:pic>
        <p:nvPicPr>
          <p:cNvPr id="3" name="Picture 2">
            <a:extLst>
              <a:ext uri="{FF2B5EF4-FFF2-40B4-BE49-F238E27FC236}">
                <a16:creationId xmlns:a16="http://schemas.microsoft.com/office/drawing/2014/main" id="{CA40B2D3-4774-119C-9D73-23B4442AB1C0}"/>
              </a:ext>
            </a:extLst>
          </p:cNvPr>
          <p:cNvPicPr>
            <a:picLocks noChangeAspect="1"/>
          </p:cNvPicPr>
          <p:nvPr/>
        </p:nvPicPr>
        <p:blipFill>
          <a:blip r:embed="rId2"/>
          <a:stretch>
            <a:fillRect/>
          </a:stretch>
        </p:blipFill>
        <p:spPr>
          <a:xfrm>
            <a:off x="501266" y="612051"/>
            <a:ext cx="5422707" cy="5507419"/>
          </a:xfrm>
          <a:prstGeom prst="rect">
            <a:avLst/>
          </a:prstGeom>
        </p:spPr>
      </p:pic>
      <p:sp>
        <p:nvSpPr>
          <p:cNvPr id="4" name="TextBox 3">
            <a:extLst>
              <a:ext uri="{FF2B5EF4-FFF2-40B4-BE49-F238E27FC236}">
                <a16:creationId xmlns:a16="http://schemas.microsoft.com/office/drawing/2014/main" id="{B851228E-22E6-636F-0117-A5DCA3421707}"/>
              </a:ext>
            </a:extLst>
          </p:cNvPr>
          <p:cNvSpPr txBox="1">
            <a:spLocks noChangeArrowheads="1"/>
          </p:cNvSpPr>
          <p:nvPr/>
        </p:nvSpPr>
        <p:spPr bwMode="auto">
          <a:xfrm>
            <a:off x="5212080" y="738530"/>
            <a:ext cx="3822192" cy="5353453"/>
          </a:xfrm>
          <a:prstGeom prst="rect">
            <a:avLst/>
          </a:prstGeom>
          <a:no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342900" lvl="0" indent="-342900" algn="just">
              <a:lnSpc>
                <a:spcPct val="130000"/>
              </a:lnSpc>
              <a:spcBef>
                <a:spcPts val="0"/>
              </a:spcBef>
              <a:buSzPts val="800"/>
              <a:buFont typeface="Wingdings" panose="05000000000000000000" pitchFamily="2" charset="2"/>
              <a:buChar char=""/>
            </a:pPr>
            <a:r>
              <a:rPr lang="lv-LV" sz="1200" dirty="0">
                <a:effectLst/>
                <a:latin typeface="Calibri" panose="020F0502020204030204" pitchFamily="34" charset="0"/>
                <a:ea typeface="Times New Roman" panose="02020603050405020304" pitchFamily="18" charset="0"/>
              </a:rPr>
              <a:t>Vecums. Gandrīz trešdaļu (31%) sociālo dienestu klientu veido iedzīvotāji pensijas vecumā (65 un vairāk gadi). Nedaudz vairāk kā puse (54%) no visiem sociālo dienestu klientiem ir ekonomiski aktīvā sabiedrības daļa vecumā no 35 līdz 64 gadiem;</a:t>
            </a:r>
            <a:endParaRPr lang="en-US" sz="1200" dirty="0">
              <a:effectLst/>
              <a:latin typeface="Times New Roman" panose="02020603050405020304" pitchFamily="18" charset="0"/>
              <a:ea typeface="Times New Roman" panose="02020603050405020304" pitchFamily="18" charset="0"/>
            </a:endParaRPr>
          </a:p>
          <a:p>
            <a:pPr marL="342900" lvl="0" indent="-342900" algn="just">
              <a:lnSpc>
                <a:spcPct val="130000"/>
              </a:lnSpc>
              <a:spcBef>
                <a:spcPts val="0"/>
              </a:spcBef>
              <a:buSzPts val="800"/>
              <a:buFont typeface="Wingdings" panose="05000000000000000000" pitchFamily="2" charset="2"/>
              <a:buChar char=""/>
            </a:pPr>
            <a:r>
              <a:rPr lang="lv-LV" sz="1200" dirty="0">
                <a:effectLst/>
                <a:latin typeface="Calibri" panose="020F0502020204030204" pitchFamily="34" charset="0"/>
                <a:ea typeface="Times New Roman" panose="02020603050405020304" pitchFamily="18" charset="0"/>
              </a:rPr>
              <a:t>Dzimums. Vairāk sievietes (57%) nekā vīrieši (43%);</a:t>
            </a:r>
            <a:endParaRPr lang="en-US" sz="1200" dirty="0">
              <a:effectLst/>
              <a:latin typeface="Times New Roman" panose="02020603050405020304" pitchFamily="18" charset="0"/>
              <a:ea typeface="Times New Roman" panose="02020603050405020304" pitchFamily="18" charset="0"/>
            </a:endParaRPr>
          </a:p>
          <a:p>
            <a:pPr marL="342900" lvl="0" indent="-342900" algn="just">
              <a:lnSpc>
                <a:spcPct val="130000"/>
              </a:lnSpc>
              <a:spcBef>
                <a:spcPts val="0"/>
              </a:spcBef>
              <a:buSzPts val="800"/>
              <a:buFont typeface="Wingdings" panose="05000000000000000000" pitchFamily="2" charset="2"/>
              <a:buChar char=""/>
            </a:pPr>
            <a:r>
              <a:rPr lang="lv-LV" sz="1200" dirty="0">
                <a:effectLst/>
                <a:latin typeface="Calibri" panose="020F0502020204030204" pitchFamily="34" charset="0"/>
                <a:ea typeface="Times New Roman" panose="02020603050405020304" pitchFamily="18" charset="0"/>
              </a:rPr>
              <a:t>Tautība. Vairāk latvieši (59%) nekā cittautieši (41%);</a:t>
            </a:r>
            <a:endParaRPr lang="en-US" sz="1200" dirty="0">
              <a:effectLst/>
              <a:latin typeface="Times New Roman" panose="02020603050405020304" pitchFamily="18" charset="0"/>
              <a:ea typeface="Times New Roman" panose="02020603050405020304" pitchFamily="18" charset="0"/>
            </a:endParaRPr>
          </a:p>
          <a:p>
            <a:pPr marL="342900" lvl="0" indent="-342900" algn="just">
              <a:lnSpc>
                <a:spcPct val="130000"/>
              </a:lnSpc>
              <a:spcBef>
                <a:spcPts val="0"/>
              </a:spcBef>
              <a:buSzPts val="800"/>
              <a:buFont typeface="Wingdings" panose="05000000000000000000" pitchFamily="2" charset="2"/>
              <a:buChar char=""/>
            </a:pPr>
            <a:r>
              <a:rPr lang="lv-LV" sz="1200" dirty="0">
                <a:effectLst/>
                <a:latin typeface="Calibri" panose="020F0502020204030204" pitchFamily="34" charset="0"/>
                <a:ea typeface="Times New Roman" panose="02020603050405020304" pitchFamily="18" charset="0"/>
              </a:rPr>
              <a:t>Izglītība. Vairākums (56%) ar vidējo (speciālo, profesionālo, vispārizglītojošo) izglītību;</a:t>
            </a:r>
            <a:endParaRPr lang="en-US" sz="1200" dirty="0">
              <a:effectLst/>
              <a:latin typeface="Times New Roman" panose="02020603050405020304" pitchFamily="18" charset="0"/>
              <a:ea typeface="Times New Roman" panose="02020603050405020304" pitchFamily="18" charset="0"/>
            </a:endParaRPr>
          </a:p>
          <a:p>
            <a:pPr marL="342900" lvl="0" indent="-342900" algn="just">
              <a:lnSpc>
                <a:spcPct val="130000"/>
              </a:lnSpc>
              <a:spcBef>
                <a:spcPts val="0"/>
              </a:spcBef>
              <a:buSzPts val="800"/>
              <a:buFont typeface="Wingdings" panose="05000000000000000000" pitchFamily="2" charset="2"/>
              <a:buChar char=""/>
            </a:pPr>
            <a:r>
              <a:rPr lang="lv-LV" sz="1200" dirty="0">
                <a:effectLst/>
                <a:latin typeface="Calibri" panose="020F0502020204030204" pitchFamily="34" charset="0"/>
                <a:ea typeface="Times New Roman" panose="02020603050405020304" pitchFamily="18" charset="0"/>
              </a:rPr>
              <a:t>Apdzīvotā vieta. Vairāk Rīgas (31%) un lauku teritoriju (26%) iedzīvotāji;</a:t>
            </a:r>
            <a:endParaRPr lang="en-US" sz="1200" dirty="0">
              <a:effectLst/>
              <a:latin typeface="Times New Roman" panose="02020603050405020304" pitchFamily="18" charset="0"/>
              <a:ea typeface="Times New Roman" panose="02020603050405020304" pitchFamily="18" charset="0"/>
            </a:endParaRPr>
          </a:p>
          <a:p>
            <a:pPr marL="342900" lvl="0" indent="-342900" algn="just">
              <a:lnSpc>
                <a:spcPct val="130000"/>
              </a:lnSpc>
              <a:spcBef>
                <a:spcPts val="0"/>
              </a:spcBef>
              <a:buSzPts val="800"/>
              <a:buFont typeface="Wingdings" panose="05000000000000000000" pitchFamily="2" charset="2"/>
              <a:buChar char=""/>
            </a:pPr>
            <a:r>
              <a:rPr lang="lv-LV" sz="1200" dirty="0">
                <a:effectLst/>
                <a:latin typeface="Calibri" panose="020F0502020204030204" pitchFamily="34" charset="0"/>
                <a:ea typeface="Times New Roman" panose="02020603050405020304" pitchFamily="18" charset="0"/>
              </a:rPr>
              <a:t>Nodarbinātība. Puse nestrādājošie (50%), puse strādājošie (50%);</a:t>
            </a:r>
            <a:endParaRPr lang="en-US" sz="1200" dirty="0">
              <a:effectLst/>
              <a:latin typeface="Times New Roman" panose="02020603050405020304" pitchFamily="18" charset="0"/>
              <a:ea typeface="Times New Roman" panose="02020603050405020304" pitchFamily="18" charset="0"/>
            </a:endParaRPr>
          </a:p>
          <a:p>
            <a:pPr marL="342900" lvl="0" indent="-342900" algn="just">
              <a:lnSpc>
                <a:spcPct val="130000"/>
              </a:lnSpc>
              <a:spcBef>
                <a:spcPts val="0"/>
              </a:spcBef>
              <a:buSzPts val="800"/>
              <a:buFont typeface="Wingdings" panose="05000000000000000000" pitchFamily="2" charset="2"/>
              <a:buChar char=""/>
            </a:pPr>
            <a:r>
              <a:rPr lang="lv-LV" sz="1200" dirty="0">
                <a:effectLst/>
                <a:latin typeface="Calibri" panose="020F0502020204030204" pitchFamily="34" charset="0"/>
                <a:ea typeface="Times New Roman" panose="02020603050405020304" pitchFamily="18" charset="0"/>
              </a:rPr>
              <a:t>Ienākumu līmenis. Biežāk (37%) iedzīvotāji ar zemu (līdz 400 EUR) vai vidēji zemu (401-500 EUR) ienākumu līmeni uz vienu ģimenes locekli mēnesī. Katrs trešais (33%) sociālo dienestu klients atteicās sniegt informāciju par ienākumiem.</a:t>
            </a:r>
            <a:endParaRPr lang="en-US" sz="1200" dirty="0">
              <a:effectLst/>
              <a:latin typeface="Times New Roman" panose="02020603050405020304" pitchFamily="18" charset="0"/>
              <a:ea typeface="Times New Roman" panose="02020603050405020304" pitchFamily="18" charset="0"/>
            </a:endParaRPr>
          </a:p>
          <a:p>
            <a:pPr marL="342900" lvl="0" indent="-342900" algn="just">
              <a:lnSpc>
                <a:spcPct val="130000"/>
              </a:lnSpc>
              <a:spcBef>
                <a:spcPts val="0"/>
              </a:spcBef>
              <a:buSzPts val="800"/>
              <a:buFont typeface="Wingdings" panose="05000000000000000000" pitchFamily="2" charset="2"/>
              <a:buChar char=""/>
            </a:pPr>
            <a:r>
              <a:rPr lang="lv-LV" sz="1200" dirty="0">
                <a:effectLst/>
                <a:latin typeface="Calibri" panose="020F0502020204030204" pitchFamily="34" charset="0"/>
                <a:ea typeface="Times New Roman" panose="02020603050405020304" pitchFamily="18" charset="0"/>
              </a:rPr>
              <a:t>Trīs ceturtdaļās gadījumu (75%) iedzīvotāji, kuru ģimenēs nav bērnu vecumā līdz 15 gadiem;</a:t>
            </a:r>
            <a:endParaRPr lang="en-US" sz="1200" dirty="0">
              <a:effectLst/>
              <a:latin typeface="Times New Roman" panose="02020603050405020304" pitchFamily="18" charset="0"/>
              <a:ea typeface="Times New Roman" panose="02020603050405020304" pitchFamily="18" charset="0"/>
            </a:endParaRPr>
          </a:p>
          <a:p>
            <a:pPr marL="342900" lvl="0" indent="-342900" algn="just">
              <a:lnSpc>
                <a:spcPct val="130000"/>
              </a:lnSpc>
              <a:spcBef>
                <a:spcPts val="0"/>
              </a:spcBef>
              <a:buSzPts val="800"/>
              <a:buFont typeface="Wingdings" panose="05000000000000000000" pitchFamily="2" charset="2"/>
              <a:buChar char=""/>
            </a:pPr>
            <a:r>
              <a:rPr lang="lv-LV" sz="1200" dirty="0">
                <a:effectLst/>
                <a:latin typeface="Calibri" panose="020F0502020204030204" pitchFamily="34" charset="0"/>
                <a:ea typeface="Times New Roman" panose="02020603050405020304" pitchFamily="18" charset="0"/>
              </a:rPr>
              <a:t>Ģimenes (mājsaimniecības) lielums. Vairākums (61%) iedzīvotāji, kuri dzīvo vieni vai divatā.</a:t>
            </a:r>
            <a:endParaRPr lang="en-US" sz="1200" dirty="0">
              <a:effectLst/>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id="{A604BC22-38E2-6736-ECB0-9F016C3F6241}"/>
              </a:ext>
            </a:extLst>
          </p:cNvPr>
          <p:cNvSpPr txBox="1">
            <a:spLocks noChangeArrowheads="1"/>
          </p:cNvSpPr>
          <p:nvPr/>
        </p:nvSpPr>
        <p:spPr bwMode="auto">
          <a:xfrm>
            <a:off x="2397068" y="6087657"/>
            <a:ext cx="281501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100" dirty="0">
                <a:solidFill>
                  <a:schemeClr val="accent1">
                    <a:lumMod val="50000"/>
                  </a:schemeClr>
                </a:solidFill>
              </a:rPr>
              <a:t>Izlase: visi aptaujas dalībnieki; 2025, n=2000</a:t>
            </a:r>
          </a:p>
        </p:txBody>
      </p:sp>
    </p:spTree>
    <p:extLst>
      <p:ext uri="{BB962C8B-B14F-4D97-AF65-F5344CB8AC3E}">
        <p14:creationId xmlns:p14="http://schemas.microsoft.com/office/powerpoint/2010/main" val="3902013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5754A71D-3F3A-BA41-816D-BEF06FA3C3EF}"/>
              </a:ext>
            </a:extLst>
          </p:cNvPr>
          <p:cNvSpPr txBox="1">
            <a:spLocks noChangeArrowheads="1"/>
          </p:cNvSpPr>
          <p:nvPr/>
        </p:nvSpPr>
        <p:spPr bwMode="auto">
          <a:xfrm>
            <a:off x="264695" y="107239"/>
            <a:ext cx="8710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8C080C"/>
                </a:solidFill>
              </a:rPr>
              <a:t>Vēršanās iemesli  pašvaldības sociālajā dienestā </a:t>
            </a:r>
          </a:p>
        </p:txBody>
      </p:sp>
      <p:sp>
        <p:nvSpPr>
          <p:cNvPr id="4" name="TextBox 8">
            <a:extLst>
              <a:ext uri="{FF2B5EF4-FFF2-40B4-BE49-F238E27FC236}">
                <a16:creationId xmlns:a16="http://schemas.microsoft.com/office/drawing/2014/main" id="{B7124583-D1A2-666A-6E4E-CEE4CE095D28}"/>
              </a:ext>
            </a:extLst>
          </p:cNvPr>
          <p:cNvSpPr txBox="1">
            <a:spLocks noChangeArrowheads="1"/>
          </p:cNvSpPr>
          <p:nvPr/>
        </p:nvSpPr>
        <p:spPr bwMode="auto">
          <a:xfrm>
            <a:off x="349802" y="621416"/>
            <a:ext cx="845587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400" dirty="0">
                <a:solidFill>
                  <a:schemeClr val="accent1">
                    <a:lumMod val="50000"/>
                  </a:schemeClr>
                </a:solidFill>
                <a:latin typeface="+mn-lt"/>
              </a:rPr>
              <a:t>Kādā jautājumā Jūs vai kāds no Jūsu ģimenes locekļiem vērsāties vai sadarbojāties ar sociālo dienestu?</a:t>
            </a:r>
          </a:p>
        </p:txBody>
      </p:sp>
      <p:sp>
        <p:nvSpPr>
          <p:cNvPr id="5" name="Line 3">
            <a:extLst>
              <a:ext uri="{FF2B5EF4-FFF2-40B4-BE49-F238E27FC236}">
                <a16:creationId xmlns:a16="http://schemas.microsoft.com/office/drawing/2014/main" id="{F85F5F62-346C-3C6B-9722-87B7B0DCCA35}"/>
              </a:ext>
            </a:extLst>
          </p:cNvPr>
          <p:cNvSpPr>
            <a:spLocks noChangeShapeType="1"/>
          </p:cNvSpPr>
          <p:nvPr/>
        </p:nvSpPr>
        <p:spPr bwMode="auto">
          <a:xfrm flipH="1" flipV="1">
            <a:off x="5843016" y="1049589"/>
            <a:ext cx="658368" cy="182880"/>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7" name="Line 3">
            <a:extLst>
              <a:ext uri="{FF2B5EF4-FFF2-40B4-BE49-F238E27FC236}">
                <a16:creationId xmlns:a16="http://schemas.microsoft.com/office/drawing/2014/main" id="{41470CFC-1B95-0CBE-04A9-E273B6ED6D98}"/>
              </a:ext>
            </a:extLst>
          </p:cNvPr>
          <p:cNvSpPr>
            <a:spLocks noChangeShapeType="1"/>
          </p:cNvSpPr>
          <p:nvPr/>
        </p:nvSpPr>
        <p:spPr bwMode="auto">
          <a:xfrm flipH="1" flipV="1">
            <a:off x="4882896" y="2399690"/>
            <a:ext cx="173736" cy="188062"/>
          </a:xfrm>
          <a:prstGeom prst="line">
            <a:avLst/>
          </a:prstGeom>
          <a:noFill/>
          <a:ln w="6350">
            <a:solidFill>
              <a:srgbClr val="990033"/>
            </a:solidFill>
            <a:prstDash val="solid"/>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8" name="TextBox 7">
            <a:extLst>
              <a:ext uri="{FF2B5EF4-FFF2-40B4-BE49-F238E27FC236}">
                <a16:creationId xmlns:a16="http://schemas.microsoft.com/office/drawing/2014/main" id="{3FDCF098-7857-6C0B-1395-F8EAD31197BA}"/>
              </a:ext>
            </a:extLst>
          </p:cNvPr>
          <p:cNvSpPr txBox="1">
            <a:spLocks noChangeArrowheads="1"/>
          </p:cNvSpPr>
          <p:nvPr/>
        </p:nvSpPr>
        <p:spPr bwMode="auto">
          <a:xfrm>
            <a:off x="6272784" y="3087014"/>
            <a:ext cx="2532888" cy="1938992"/>
          </a:xfrm>
          <a:prstGeom prst="rect">
            <a:avLst/>
          </a:prstGeom>
          <a:no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lv-LV" altLang="en-US" sz="1200" dirty="0">
                <a:latin typeface="+mn-lt"/>
              </a:rPr>
              <a:t>Līdzīgi kā iepriekšējos pētījumos, nozīmīgākais iemesls, kāpēc iedzīvotāji vērsušies pašvaldības sociālajā dienestā, ir pabalsta saņemšana. To darījuši ir 44% sociālo dienestu klientu. Jāatzīmē, ka salīdzinājumā ar iepriekšējiem pētījumiem, šogad šādu klientu īpatsvars ir būtiski mazinājies (-11% salīdzinājumā ar 2024.g.). </a:t>
            </a:r>
          </a:p>
        </p:txBody>
      </p:sp>
      <p:sp>
        <p:nvSpPr>
          <p:cNvPr id="10" name="TextBox 9">
            <a:extLst>
              <a:ext uri="{FF2B5EF4-FFF2-40B4-BE49-F238E27FC236}">
                <a16:creationId xmlns:a16="http://schemas.microsoft.com/office/drawing/2014/main" id="{4905A517-EEE9-C57D-5826-CD0CCE1368E2}"/>
              </a:ext>
            </a:extLst>
          </p:cNvPr>
          <p:cNvSpPr txBox="1">
            <a:spLocks noChangeArrowheads="1"/>
          </p:cNvSpPr>
          <p:nvPr/>
        </p:nvSpPr>
        <p:spPr bwMode="auto">
          <a:xfrm>
            <a:off x="4070420" y="6078896"/>
            <a:ext cx="281501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100" b="1" dirty="0">
                <a:solidFill>
                  <a:schemeClr val="accent1">
                    <a:lumMod val="50000"/>
                  </a:schemeClr>
                </a:solidFill>
              </a:rPr>
              <a:t>Izlase: sociālo dienestu klienti; n=321</a:t>
            </a:r>
          </a:p>
        </p:txBody>
      </p:sp>
      <p:pic>
        <p:nvPicPr>
          <p:cNvPr id="9" name="Picture 8">
            <a:extLst>
              <a:ext uri="{FF2B5EF4-FFF2-40B4-BE49-F238E27FC236}">
                <a16:creationId xmlns:a16="http://schemas.microsoft.com/office/drawing/2014/main" id="{2A82D66C-8664-5FE6-3DD4-2BDCFE92BFC4}"/>
              </a:ext>
            </a:extLst>
          </p:cNvPr>
          <p:cNvPicPr>
            <a:picLocks noChangeAspect="1"/>
          </p:cNvPicPr>
          <p:nvPr/>
        </p:nvPicPr>
        <p:blipFill>
          <a:blip r:embed="rId2"/>
          <a:stretch>
            <a:fillRect/>
          </a:stretch>
        </p:blipFill>
        <p:spPr>
          <a:xfrm>
            <a:off x="908305" y="929192"/>
            <a:ext cx="6317885" cy="5307391"/>
          </a:xfrm>
          <a:prstGeom prst="rect">
            <a:avLst/>
          </a:prstGeom>
        </p:spPr>
      </p:pic>
    </p:spTree>
    <p:extLst>
      <p:ext uri="{BB962C8B-B14F-4D97-AF65-F5344CB8AC3E}">
        <p14:creationId xmlns:p14="http://schemas.microsoft.com/office/powerpoint/2010/main" val="344461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2">
            <a:extLst>
              <a:ext uri="{FF2B5EF4-FFF2-40B4-BE49-F238E27FC236}">
                <a16:creationId xmlns:a16="http://schemas.microsoft.com/office/drawing/2014/main" id="{34732630-82D0-5ACB-7513-A4FC7022D2AC}"/>
              </a:ext>
            </a:extLst>
          </p:cNvPr>
          <p:cNvSpPr txBox="1">
            <a:spLocks noChangeArrowheads="1"/>
          </p:cNvSpPr>
          <p:nvPr/>
        </p:nvSpPr>
        <p:spPr bwMode="auto">
          <a:xfrm>
            <a:off x="264695" y="107239"/>
            <a:ext cx="8710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lv-LV" altLang="lv-LV" sz="2400" dirty="0">
                <a:solidFill>
                  <a:srgbClr val="8C080C"/>
                </a:solidFill>
              </a:rPr>
              <a:t>Kopējā apmierinātība ar sociālā dienesta palīdzību/ atbalstu</a:t>
            </a:r>
          </a:p>
        </p:txBody>
      </p:sp>
      <p:sp>
        <p:nvSpPr>
          <p:cNvPr id="3" name="TextBox 8">
            <a:extLst>
              <a:ext uri="{FF2B5EF4-FFF2-40B4-BE49-F238E27FC236}">
                <a16:creationId xmlns:a16="http://schemas.microsoft.com/office/drawing/2014/main" id="{CD187CD0-23D3-B702-8B37-F2D01092719D}"/>
              </a:ext>
            </a:extLst>
          </p:cNvPr>
          <p:cNvSpPr txBox="1">
            <a:spLocks noChangeArrowheads="1"/>
          </p:cNvSpPr>
          <p:nvPr/>
        </p:nvSpPr>
        <p:spPr bwMode="auto">
          <a:xfrm>
            <a:off x="349802" y="621416"/>
            <a:ext cx="845587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lv-LV" altLang="en-US" sz="1400" dirty="0">
                <a:solidFill>
                  <a:schemeClr val="accent1">
                    <a:lumMod val="50000"/>
                  </a:schemeClr>
                </a:solidFill>
                <a:latin typeface="+mn-lt"/>
              </a:rPr>
              <a:t>Kopumā, cik apmierināts/-a Jūs esat ar sociālā dienesta palīdzību/ atbalstu Jūsu/ Jūsu ģimenes situācijā? </a:t>
            </a:r>
          </a:p>
        </p:txBody>
      </p:sp>
      <p:pic>
        <p:nvPicPr>
          <p:cNvPr id="5" name="Picture 4">
            <a:extLst>
              <a:ext uri="{FF2B5EF4-FFF2-40B4-BE49-F238E27FC236}">
                <a16:creationId xmlns:a16="http://schemas.microsoft.com/office/drawing/2014/main" id="{94AC2E73-225F-FA72-59DA-351AF8FE4C5A}"/>
              </a:ext>
            </a:extLst>
          </p:cNvPr>
          <p:cNvPicPr>
            <a:picLocks noChangeAspect="1"/>
          </p:cNvPicPr>
          <p:nvPr/>
        </p:nvPicPr>
        <p:blipFill>
          <a:blip r:embed="rId2"/>
          <a:stretch>
            <a:fillRect/>
          </a:stretch>
        </p:blipFill>
        <p:spPr>
          <a:xfrm>
            <a:off x="349803" y="1268730"/>
            <a:ext cx="4838493" cy="3313357"/>
          </a:xfrm>
          <a:prstGeom prst="rect">
            <a:avLst/>
          </a:prstGeom>
        </p:spPr>
      </p:pic>
      <p:pic>
        <p:nvPicPr>
          <p:cNvPr id="6" name="Picture 5">
            <a:extLst>
              <a:ext uri="{FF2B5EF4-FFF2-40B4-BE49-F238E27FC236}">
                <a16:creationId xmlns:a16="http://schemas.microsoft.com/office/drawing/2014/main" id="{0B5C8105-95BB-6C6D-6450-215860158D17}"/>
              </a:ext>
            </a:extLst>
          </p:cNvPr>
          <p:cNvPicPr>
            <a:picLocks noChangeAspect="1"/>
          </p:cNvPicPr>
          <p:nvPr/>
        </p:nvPicPr>
        <p:blipFill>
          <a:blip r:embed="rId3"/>
          <a:stretch>
            <a:fillRect/>
          </a:stretch>
        </p:blipFill>
        <p:spPr>
          <a:xfrm>
            <a:off x="3988162" y="1368843"/>
            <a:ext cx="5155838" cy="3213244"/>
          </a:xfrm>
          <a:prstGeom prst="rect">
            <a:avLst/>
          </a:prstGeom>
        </p:spPr>
      </p:pic>
      <p:sp>
        <p:nvSpPr>
          <p:cNvPr id="7" name="Oval 1060">
            <a:extLst>
              <a:ext uri="{FF2B5EF4-FFF2-40B4-BE49-F238E27FC236}">
                <a16:creationId xmlns:a16="http://schemas.microsoft.com/office/drawing/2014/main" id="{61058688-2287-9965-2C1A-363BA059170A}"/>
              </a:ext>
            </a:extLst>
          </p:cNvPr>
          <p:cNvSpPr>
            <a:spLocks noChangeArrowheads="1"/>
          </p:cNvSpPr>
          <p:nvPr/>
        </p:nvSpPr>
        <p:spPr bwMode="auto">
          <a:xfrm>
            <a:off x="878016" y="1268730"/>
            <a:ext cx="831912" cy="685438"/>
          </a:xfrm>
          <a:prstGeom prst="ellipse">
            <a:avLst/>
          </a:prstGeom>
          <a:noFill/>
          <a:ln w="12700">
            <a:solidFill>
              <a:srgbClr val="990033"/>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8" name="Oval 1060">
            <a:extLst>
              <a:ext uri="{FF2B5EF4-FFF2-40B4-BE49-F238E27FC236}">
                <a16:creationId xmlns:a16="http://schemas.microsoft.com/office/drawing/2014/main" id="{BDD323C3-2803-4056-4EBD-93028A430526}"/>
              </a:ext>
            </a:extLst>
          </p:cNvPr>
          <p:cNvSpPr>
            <a:spLocks noChangeArrowheads="1"/>
          </p:cNvSpPr>
          <p:nvPr/>
        </p:nvSpPr>
        <p:spPr bwMode="auto">
          <a:xfrm>
            <a:off x="3156250" y="2925408"/>
            <a:ext cx="831912" cy="685438"/>
          </a:xfrm>
          <a:prstGeom prst="ellipse">
            <a:avLst/>
          </a:prstGeom>
          <a:noFill/>
          <a:ln w="12700">
            <a:solidFill>
              <a:srgbClr val="990033"/>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latin typeface="Arial" panose="020B0604020202020204" pitchFamily="34" charset="0"/>
            </a:endParaRPr>
          </a:p>
        </p:txBody>
      </p:sp>
      <p:sp>
        <p:nvSpPr>
          <p:cNvPr id="9" name="TextBox 8">
            <a:extLst>
              <a:ext uri="{FF2B5EF4-FFF2-40B4-BE49-F238E27FC236}">
                <a16:creationId xmlns:a16="http://schemas.microsoft.com/office/drawing/2014/main" id="{9FEDCA2B-8A74-C3CF-A008-AA8F02A6A55E}"/>
              </a:ext>
            </a:extLst>
          </p:cNvPr>
          <p:cNvSpPr txBox="1">
            <a:spLocks noChangeArrowheads="1"/>
          </p:cNvSpPr>
          <p:nvPr/>
        </p:nvSpPr>
        <p:spPr bwMode="auto">
          <a:xfrm>
            <a:off x="678986" y="4320477"/>
            <a:ext cx="281501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spcBef>
                <a:spcPct val="0"/>
              </a:spcBef>
              <a:buFontTx/>
              <a:buNone/>
            </a:pPr>
            <a:r>
              <a:rPr lang="lv-LV" altLang="lv-LV" sz="1100" b="1" dirty="0">
                <a:solidFill>
                  <a:schemeClr val="accent1">
                    <a:lumMod val="50000"/>
                  </a:schemeClr>
                </a:solidFill>
              </a:rPr>
              <a:t>Izlase: sociālo dienestu klienti; n=321</a:t>
            </a:r>
          </a:p>
        </p:txBody>
      </p:sp>
      <p:sp>
        <p:nvSpPr>
          <p:cNvPr id="10" name="TextBox 9">
            <a:extLst>
              <a:ext uri="{FF2B5EF4-FFF2-40B4-BE49-F238E27FC236}">
                <a16:creationId xmlns:a16="http://schemas.microsoft.com/office/drawing/2014/main" id="{B17B5EB2-FD47-B9A0-5407-AE3D2231382E}"/>
              </a:ext>
            </a:extLst>
          </p:cNvPr>
          <p:cNvSpPr txBox="1">
            <a:spLocks noChangeArrowheads="1"/>
          </p:cNvSpPr>
          <p:nvPr/>
        </p:nvSpPr>
        <p:spPr bwMode="auto">
          <a:xfrm>
            <a:off x="2615184" y="4765882"/>
            <a:ext cx="6528816" cy="1200329"/>
          </a:xfrm>
          <a:prstGeom prst="rect">
            <a:avLst/>
          </a:prstGeom>
          <a:no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lv-LV" altLang="en-US" sz="1200" dirty="0">
                <a:latin typeface="+mn-lt"/>
              </a:rPr>
              <a:t>Pētījuma  rezultāti liecina, ka dominējošo daļu (78%) Latvijas iedzīvotāju, kuri paši vai kuru ģimenes locekļi pēdējo divu gadu laikā ir vērsušies sociālajā dienestā, kopumā apmierināja sociālā dienesta sniegtā palīdzība/ atbalsts. Kopš 2017.g. klientu apmierinātība ar sociālā dienesta palīdzību/ atbalstu nav būtiski mainījusies, tomēr šogad pozitīvo vērtējumu skaits nedaudz sarucis (-3% salīdzinājumā ar 2024.g.). Jāatzīmē, ka neapmierināto sociālo dienestu klientu īpatsvars palicis pagājušā gada līmenī (18%), savukārt nedaudz pieaudzis (+3%) respondentu skaits, kuri atturējās sniegt konkrētu vērtējumu.</a:t>
            </a:r>
          </a:p>
        </p:txBody>
      </p:sp>
    </p:spTree>
    <p:extLst>
      <p:ext uri="{BB962C8B-B14F-4D97-AF65-F5344CB8AC3E}">
        <p14:creationId xmlns:p14="http://schemas.microsoft.com/office/powerpoint/2010/main" val="144744403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502</TotalTime>
  <Words>1458</Words>
  <Application>Microsoft Office PowerPoint</Application>
  <PresentationFormat>On-screen Show (4:3)</PresentationFormat>
  <Paragraphs>83</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PMingLiU</vt:lpstr>
      <vt:lpstr>Arial</vt:lpstr>
      <vt:lpstr>Calibri</vt:lpstr>
      <vt:lpstr>Calibri Light</vt:lpstr>
      <vt:lpstr>Times New Roman</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Oskars Zalāns</dc:creator>
  <cp:lastModifiedBy>Oskars Zalāns</cp:lastModifiedBy>
  <cp:revision>6</cp:revision>
  <dcterms:created xsi:type="dcterms:W3CDTF">2025-04-30T14:40:14Z</dcterms:created>
  <dcterms:modified xsi:type="dcterms:W3CDTF">2025-06-13T12:06:55Z</dcterms:modified>
</cp:coreProperties>
</file>