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venir" panose="020B0604020202020204" charset="-70"/>
      <p:regular r:id="rId10"/>
    </p:embeddedFont>
    <p:embeddedFont>
      <p:font typeface="Avenir Bold" panose="020B0604020202020204" charset="-70"/>
      <p:regular r:id="rId11"/>
    </p:embeddedFont>
    <p:embeddedFont>
      <p:font typeface="Avenir Italics" panose="020B0604020202020204" charset="-7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anose="00000500000000000000" pitchFamily="2" charset="-70"/>
      <p:regular r:id="rId17"/>
      <p:bold r:id="rId18"/>
      <p:italic r:id="rId19"/>
      <p:boldItalic r:id="rId20"/>
    </p:embeddedFont>
    <p:embeddedFont>
      <p:font typeface="Montserrat Bold" panose="00000800000000000000" charset="-7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2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pn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19" Type="http://schemas.openxmlformats.org/officeDocument/2006/relationships/image" Target="../media/image29.svg"/><Relationship Id="rId4" Type="http://schemas.openxmlformats.org/officeDocument/2006/relationships/image" Target="../media/image14.sv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6186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C5BBB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81200" y="-940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373700" y="2923758"/>
            <a:ext cx="8446556" cy="3959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51"/>
              </a:lnSpc>
            </a:pPr>
            <a:r>
              <a:rPr lang="en-US" sz="7451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ld"/>
                <a:ea typeface="Avenir Bold"/>
                <a:cs typeface="Avenir Bold"/>
                <a:sym typeface="Avenir Bold"/>
              </a:rPr>
              <a:t>ĀRPUSĢIMENES APRŪPE LATVIJĀ, KUR ESAM UN KURP DODAMIES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59198" y="6871964"/>
            <a:ext cx="5722116" cy="2103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70"/>
              </a:lnSpc>
            </a:pPr>
            <a:r>
              <a:rPr lang="en-US" sz="37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Italics"/>
                <a:ea typeface="Avenir Italics"/>
                <a:cs typeface="Avenir Italics"/>
                <a:sym typeface="Avenir Italics"/>
              </a:rPr>
              <a:t>Ilze Kurme</a:t>
            </a:r>
            <a:endParaRPr lang="lv-LV" sz="3700" i="1" dirty="0">
              <a:solidFill>
                <a:schemeClr val="tx1">
                  <a:lumMod val="75000"/>
                  <a:lumOff val="25000"/>
                </a:schemeClr>
              </a:solidFill>
              <a:latin typeface="Avenir Italics"/>
              <a:ea typeface="Avenir Italics"/>
              <a:cs typeface="Avenir Italics"/>
              <a:sym typeface="Avenir Italics"/>
            </a:endParaRPr>
          </a:p>
          <a:p>
            <a:pPr algn="r">
              <a:lnSpc>
                <a:spcPts val="4070"/>
              </a:lnSpc>
            </a:pPr>
            <a:r>
              <a:rPr lang="lv-LV" sz="37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Italics"/>
                <a:ea typeface="Avenir Italics"/>
                <a:cs typeface="Avenir Italics"/>
                <a:sym typeface="Avenir Italics"/>
              </a:rPr>
              <a:t>Bērnu un ģimenes politikas departamenta direktore</a:t>
            </a:r>
          </a:p>
          <a:p>
            <a:pPr algn="r">
              <a:lnSpc>
                <a:spcPts val="4070"/>
              </a:lnSpc>
            </a:pPr>
            <a:r>
              <a:rPr lang="lv-LV" sz="37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Italics"/>
                <a:ea typeface="Avenir Italics"/>
                <a:cs typeface="Avenir Italics"/>
                <a:sym typeface="Avenir Italics"/>
              </a:rPr>
              <a:t>Labklājības ministrija</a:t>
            </a:r>
            <a:endParaRPr lang="en-US" sz="3700" i="1" dirty="0">
              <a:solidFill>
                <a:schemeClr val="tx1">
                  <a:lumMod val="75000"/>
                  <a:lumOff val="25000"/>
                </a:schemeClr>
              </a:solidFill>
              <a:latin typeface="Avenir Italics"/>
              <a:ea typeface="Avenir Italics"/>
              <a:cs typeface="Avenir Italics"/>
              <a:sym typeface="Avenir Itali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981200" y="6267450"/>
            <a:ext cx="2880360" cy="4114800"/>
          </a:xfrm>
          <a:custGeom>
            <a:avLst/>
            <a:gdLst/>
            <a:ahLst/>
            <a:cxnLst/>
            <a:rect l="l" t="t" r="r" b="b"/>
            <a:pathLst>
              <a:path w="2880360" h="4114800">
                <a:moveTo>
                  <a:pt x="0" y="0"/>
                </a:moveTo>
                <a:lnTo>
                  <a:pt x="2880360" y="0"/>
                </a:lnTo>
                <a:lnTo>
                  <a:pt x="2880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5623560" y="7673106"/>
            <a:ext cx="3422956" cy="2613894"/>
          </a:xfrm>
          <a:custGeom>
            <a:avLst/>
            <a:gdLst/>
            <a:ahLst/>
            <a:cxnLst/>
            <a:rect l="l" t="t" r="r" b="b"/>
            <a:pathLst>
              <a:path w="3422956" h="2613894">
                <a:moveTo>
                  <a:pt x="0" y="0"/>
                </a:moveTo>
                <a:lnTo>
                  <a:pt x="3422956" y="0"/>
                </a:lnTo>
                <a:lnTo>
                  <a:pt x="3422956" y="2613894"/>
                </a:lnTo>
                <a:lnTo>
                  <a:pt x="0" y="2613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0" name="Attēls 9">
            <a:extLst>
              <a:ext uri="{FF2B5EF4-FFF2-40B4-BE49-F238E27FC236}">
                <a16:creationId xmlns:a16="http://schemas.microsoft.com/office/drawing/2014/main" id="{AC898A34-0024-41EF-964D-DD42C38AE5B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9273866"/>
            <a:ext cx="5204639" cy="968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9287" y="800877"/>
            <a:ext cx="17541555" cy="9122165"/>
            <a:chOff x="0" y="0"/>
            <a:chExt cx="4619998" cy="24025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19998" cy="2402546"/>
            </a:xfrm>
            <a:custGeom>
              <a:avLst/>
              <a:gdLst/>
              <a:ahLst/>
              <a:cxnLst/>
              <a:rect l="l" t="t" r="r" b="b"/>
              <a:pathLst>
                <a:path w="4619998" h="2402546">
                  <a:moveTo>
                    <a:pt x="17654" y="0"/>
                  </a:moveTo>
                  <a:lnTo>
                    <a:pt x="4602344" y="0"/>
                  </a:lnTo>
                  <a:cubicBezTo>
                    <a:pt x="4612094" y="0"/>
                    <a:pt x="4619998" y="7904"/>
                    <a:pt x="4619998" y="17654"/>
                  </a:cubicBezTo>
                  <a:lnTo>
                    <a:pt x="4619998" y="2384892"/>
                  </a:lnTo>
                  <a:cubicBezTo>
                    <a:pt x="4619998" y="2394642"/>
                    <a:pt x="4612094" y="2402546"/>
                    <a:pt x="4602344" y="2402546"/>
                  </a:cubicBezTo>
                  <a:lnTo>
                    <a:pt x="17654" y="2402546"/>
                  </a:lnTo>
                  <a:cubicBezTo>
                    <a:pt x="7904" y="2402546"/>
                    <a:pt x="0" y="2394642"/>
                    <a:pt x="0" y="2384892"/>
                  </a:cubicBezTo>
                  <a:lnTo>
                    <a:pt x="0" y="17654"/>
                  </a:lnTo>
                  <a:cubicBezTo>
                    <a:pt x="0" y="7904"/>
                    <a:pt x="7904" y="0"/>
                    <a:pt x="1765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737373"/>
              </a:solidFill>
              <a:prstDash val="solid"/>
              <a:round/>
            </a:ln>
          </p:spPr>
          <p:txBody>
            <a:bodyPr/>
            <a:lstStyle/>
            <a:p>
              <a:endParaRPr lang="lv-LV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19998" cy="24406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00577" y="1283834"/>
            <a:ext cx="3343468" cy="509763"/>
            <a:chOff x="0" y="0"/>
            <a:chExt cx="1258066" cy="19181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58066" cy="191812"/>
            </a:xfrm>
            <a:custGeom>
              <a:avLst/>
              <a:gdLst/>
              <a:ahLst/>
              <a:cxnLst/>
              <a:rect l="l" t="t" r="r" b="b"/>
              <a:pathLst>
                <a:path w="1258066" h="191812">
                  <a:moveTo>
                    <a:pt x="95906" y="0"/>
                  </a:moveTo>
                  <a:lnTo>
                    <a:pt x="1162160" y="0"/>
                  </a:lnTo>
                  <a:cubicBezTo>
                    <a:pt x="1215127" y="0"/>
                    <a:pt x="1258066" y="42938"/>
                    <a:pt x="1258066" y="95906"/>
                  </a:cubicBezTo>
                  <a:lnTo>
                    <a:pt x="1258066" y="95906"/>
                  </a:lnTo>
                  <a:cubicBezTo>
                    <a:pt x="1258066" y="121342"/>
                    <a:pt x="1247962" y="145736"/>
                    <a:pt x="1229976" y="163721"/>
                  </a:cubicBezTo>
                  <a:cubicBezTo>
                    <a:pt x="1211990" y="181707"/>
                    <a:pt x="1187596" y="191812"/>
                    <a:pt x="1162160" y="191812"/>
                  </a:cubicBezTo>
                  <a:lnTo>
                    <a:pt x="95906" y="191812"/>
                  </a:lnTo>
                  <a:cubicBezTo>
                    <a:pt x="70470" y="191812"/>
                    <a:pt x="46076" y="181707"/>
                    <a:pt x="28090" y="163721"/>
                  </a:cubicBezTo>
                  <a:cubicBezTo>
                    <a:pt x="10104" y="145736"/>
                    <a:pt x="0" y="121342"/>
                    <a:pt x="0" y="95906"/>
                  </a:cubicBezTo>
                  <a:lnTo>
                    <a:pt x="0" y="95906"/>
                  </a:lnTo>
                  <a:cubicBezTo>
                    <a:pt x="0" y="70470"/>
                    <a:pt x="10104" y="46076"/>
                    <a:pt x="28090" y="28090"/>
                  </a:cubicBezTo>
                  <a:cubicBezTo>
                    <a:pt x="46076" y="10104"/>
                    <a:pt x="70470" y="0"/>
                    <a:pt x="95906" y="0"/>
                  </a:cubicBezTo>
                  <a:close/>
                </a:path>
              </a:pathLst>
            </a:custGeom>
            <a:solidFill>
              <a:srgbClr val="C5BBB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58066" cy="2299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44000" y="2576079"/>
            <a:ext cx="3058575" cy="1614746"/>
            <a:chOff x="0" y="0"/>
            <a:chExt cx="1302599" cy="6876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02599" cy="687695"/>
            </a:xfrm>
            <a:custGeom>
              <a:avLst/>
              <a:gdLst/>
              <a:ahLst/>
              <a:cxnLst/>
              <a:rect l="l" t="t" r="r" b="b"/>
              <a:pathLst>
                <a:path w="1302599" h="687695">
                  <a:moveTo>
                    <a:pt x="129092" y="0"/>
                  </a:moveTo>
                  <a:lnTo>
                    <a:pt x="1173507" y="0"/>
                  </a:lnTo>
                  <a:cubicBezTo>
                    <a:pt x="1244803" y="0"/>
                    <a:pt x="1302599" y="57797"/>
                    <a:pt x="1302599" y="129092"/>
                  </a:cubicBezTo>
                  <a:lnTo>
                    <a:pt x="1302599" y="558603"/>
                  </a:lnTo>
                  <a:cubicBezTo>
                    <a:pt x="1302599" y="629899"/>
                    <a:pt x="1244803" y="687695"/>
                    <a:pt x="1173507" y="687695"/>
                  </a:cubicBezTo>
                  <a:lnTo>
                    <a:pt x="129092" y="687695"/>
                  </a:lnTo>
                  <a:cubicBezTo>
                    <a:pt x="57797" y="687695"/>
                    <a:pt x="0" y="629899"/>
                    <a:pt x="0" y="558603"/>
                  </a:cubicBezTo>
                  <a:lnTo>
                    <a:pt x="0" y="129092"/>
                  </a:lnTo>
                  <a:cubicBezTo>
                    <a:pt x="0" y="57797"/>
                    <a:pt x="57797" y="0"/>
                    <a:pt x="129092" y="0"/>
                  </a:cubicBezTo>
                  <a:close/>
                </a:path>
              </a:pathLst>
            </a:custGeom>
            <a:solidFill>
              <a:srgbClr val="C5BBBC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302599" cy="7257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44000" y="5009852"/>
            <a:ext cx="3058575" cy="1614746"/>
            <a:chOff x="0" y="0"/>
            <a:chExt cx="1302599" cy="68769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02599" cy="687695"/>
            </a:xfrm>
            <a:custGeom>
              <a:avLst/>
              <a:gdLst/>
              <a:ahLst/>
              <a:cxnLst/>
              <a:rect l="l" t="t" r="r" b="b"/>
              <a:pathLst>
                <a:path w="1302599" h="687695">
                  <a:moveTo>
                    <a:pt x="129092" y="0"/>
                  </a:moveTo>
                  <a:lnTo>
                    <a:pt x="1173507" y="0"/>
                  </a:lnTo>
                  <a:cubicBezTo>
                    <a:pt x="1244803" y="0"/>
                    <a:pt x="1302599" y="57797"/>
                    <a:pt x="1302599" y="129092"/>
                  </a:cubicBezTo>
                  <a:lnTo>
                    <a:pt x="1302599" y="558603"/>
                  </a:lnTo>
                  <a:cubicBezTo>
                    <a:pt x="1302599" y="629899"/>
                    <a:pt x="1244803" y="687695"/>
                    <a:pt x="1173507" y="687695"/>
                  </a:cubicBezTo>
                  <a:lnTo>
                    <a:pt x="129092" y="687695"/>
                  </a:lnTo>
                  <a:cubicBezTo>
                    <a:pt x="57797" y="687695"/>
                    <a:pt x="0" y="629899"/>
                    <a:pt x="0" y="558603"/>
                  </a:cubicBezTo>
                  <a:lnTo>
                    <a:pt x="0" y="129092"/>
                  </a:lnTo>
                  <a:cubicBezTo>
                    <a:pt x="0" y="57797"/>
                    <a:pt x="57797" y="0"/>
                    <a:pt x="129092" y="0"/>
                  </a:cubicBezTo>
                  <a:close/>
                </a:path>
              </a:pathLst>
            </a:custGeom>
            <a:solidFill>
              <a:srgbClr val="C5BBBC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302599" cy="7257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44000" y="7443624"/>
            <a:ext cx="3058575" cy="1614746"/>
            <a:chOff x="0" y="0"/>
            <a:chExt cx="1302599" cy="68769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02599" cy="687695"/>
            </a:xfrm>
            <a:custGeom>
              <a:avLst/>
              <a:gdLst/>
              <a:ahLst/>
              <a:cxnLst/>
              <a:rect l="l" t="t" r="r" b="b"/>
              <a:pathLst>
                <a:path w="1302599" h="687695">
                  <a:moveTo>
                    <a:pt x="129092" y="0"/>
                  </a:moveTo>
                  <a:lnTo>
                    <a:pt x="1173507" y="0"/>
                  </a:lnTo>
                  <a:cubicBezTo>
                    <a:pt x="1244803" y="0"/>
                    <a:pt x="1302599" y="57797"/>
                    <a:pt x="1302599" y="129092"/>
                  </a:cubicBezTo>
                  <a:lnTo>
                    <a:pt x="1302599" y="558603"/>
                  </a:lnTo>
                  <a:cubicBezTo>
                    <a:pt x="1302599" y="629899"/>
                    <a:pt x="1244803" y="687695"/>
                    <a:pt x="1173507" y="687695"/>
                  </a:cubicBezTo>
                  <a:lnTo>
                    <a:pt x="129092" y="687695"/>
                  </a:lnTo>
                  <a:cubicBezTo>
                    <a:pt x="57797" y="687695"/>
                    <a:pt x="0" y="629899"/>
                    <a:pt x="0" y="558603"/>
                  </a:cubicBezTo>
                  <a:lnTo>
                    <a:pt x="0" y="129092"/>
                  </a:lnTo>
                  <a:cubicBezTo>
                    <a:pt x="0" y="57797"/>
                    <a:pt x="57797" y="0"/>
                    <a:pt x="129092" y="0"/>
                  </a:cubicBezTo>
                  <a:close/>
                </a:path>
              </a:pathLst>
            </a:custGeom>
            <a:solidFill>
              <a:srgbClr val="C5BBBC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302599" cy="7257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206039" y="1923482"/>
            <a:ext cx="3144222" cy="2412645"/>
          </a:xfrm>
          <a:custGeom>
            <a:avLst/>
            <a:gdLst/>
            <a:ahLst/>
            <a:cxnLst/>
            <a:rect l="l" t="t" r="r" b="b"/>
            <a:pathLst>
              <a:path w="3144222" h="2412645">
                <a:moveTo>
                  <a:pt x="0" y="0"/>
                </a:moveTo>
                <a:lnTo>
                  <a:pt x="3144221" y="0"/>
                </a:lnTo>
                <a:lnTo>
                  <a:pt x="3144221" y="2412645"/>
                </a:lnTo>
                <a:lnTo>
                  <a:pt x="0" y="24126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745045" y="2576079"/>
            <a:ext cx="3809543" cy="2293810"/>
          </a:xfrm>
          <a:custGeom>
            <a:avLst/>
            <a:gdLst/>
            <a:ahLst/>
            <a:cxnLst/>
            <a:rect l="l" t="t" r="r" b="b"/>
            <a:pathLst>
              <a:path w="3809543" h="2293810">
                <a:moveTo>
                  <a:pt x="0" y="0"/>
                </a:moveTo>
                <a:lnTo>
                  <a:pt x="3809542" y="0"/>
                </a:lnTo>
                <a:lnTo>
                  <a:pt x="3809542" y="2293810"/>
                </a:lnTo>
                <a:lnTo>
                  <a:pt x="0" y="22938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2481501" y="5929061"/>
            <a:ext cx="5142395" cy="3511394"/>
          </a:xfrm>
          <a:custGeom>
            <a:avLst/>
            <a:gdLst/>
            <a:ahLst/>
            <a:cxnLst/>
            <a:rect l="l" t="t" r="r" b="b"/>
            <a:pathLst>
              <a:path w="5142395" h="3511394">
                <a:moveTo>
                  <a:pt x="0" y="0"/>
                </a:moveTo>
                <a:lnTo>
                  <a:pt x="5142395" y="0"/>
                </a:lnTo>
                <a:lnTo>
                  <a:pt x="5142395" y="3511395"/>
                </a:lnTo>
                <a:lnTo>
                  <a:pt x="0" y="35113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836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804298" y="5009852"/>
            <a:ext cx="7750289" cy="4643982"/>
          </a:xfrm>
          <a:custGeom>
            <a:avLst/>
            <a:gdLst/>
            <a:ahLst/>
            <a:cxnLst/>
            <a:rect l="l" t="t" r="r" b="b"/>
            <a:pathLst>
              <a:path w="7750289" h="4643982">
                <a:moveTo>
                  <a:pt x="0" y="0"/>
                </a:moveTo>
                <a:lnTo>
                  <a:pt x="7750289" y="0"/>
                </a:lnTo>
                <a:lnTo>
                  <a:pt x="7750289" y="4643981"/>
                </a:lnTo>
                <a:lnTo>
                  <a:pt x="0" y="46439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683348" y="1359257"/>
            <a:ext cx="2666912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0"/>
              </a:lnSpc>
            </a:pPr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ld"/>
                <a:ea typeface="Avenir Bold"/>
                <a:cs typeface="Avenir Bold"/>
                <a:sym typeface="Avenir Bold"/>
              </a:rPr>
              <a:t>BĒRNU SKAITS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599525" y="2773554"/>
            <a:ext cx="2147524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999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ld"/>
                <a:ea typeface="Avenir Bold"/>
                <a:cs typeface="Avenir Bold"/>
                <a:sym typeface="Avenir Bold"/>
              </a:rPr>
              <a:t>˜</a:t>
            </a:r>
            <a:r>
              <a:rPr lang="lv-LV" sz="2999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ld"/>
                <a:ea typeface="Avenir Bold"/>
                <a:cs typeface="Avenir Bold"/>
                <a:sym typeface="Avenir Bold"/>
              </a:rPr>
              <a:t> </a:t>
            </a:r>
            <a:r>
              <a:rPr lang="en-US" sz="2999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ld"/>
                <a:ea typeface="Avenir Bold"/>
                <a:cs typeface="Avenir Bold"/>
                <a:sym typeface="Avenir Bold"/>
              </a:rPr>
              <a:t>65%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599525" y="5206037"/>
            <a:ext cx="2147524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999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ld"/>
                <a:ea typeface="Avenir Bold"/>
                <a:cs typeface="Avenir Bold"/>
                <a:sym typeface="Avenir Bold"/>
              </a:rPr>
              <a:t>˜</a:t>
            </a:r>
            <a:r>
              <a:rPr lang="lv-LV" sz="2999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ld"/>
                <a:ea typeface="Avenir Bold"/>
                <a:cs typeface="Avenir Bold"/>
                <a:sym typeface="Avenir Bold"/>
              </a:rPr>
              <a:t> </a:t>
            </a:r>
            <a:r>
              <a:rPr lang="en-US" sz="2999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ld"/>
                <a:ea typeface="Avenir Bold"/>
                <a:cs typeface="Avenir Bold"/>
                <a:sym typeface="Avenir Bold"/>
              </a:rPr>
              <a:t>25%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599525" y="7656184"/>
            <a:ext cx="2147524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999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ld"/>
                <a:ea typeface="Avenir Bold"/>
                <a:cs typeface="Avenir Bold"/>
                <a:sym typeface="Avenir Bold"/>
              </a:rPr>
              <a:t>˜</a:t>
            </a:r>
            <a:r>
              <a:rPr lang="lv-LV" sz="2999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ld"/>
                <a:ea typeface="Avenir Bold"/>
                <a:cs typeface="Avenir Bold"/>
                <a:sym typeface="Avenir Bold"/>
              </a:rPr>
              <a:t> </a:t>
            </a:r>
            <a:r>
              <a:rPr lang="en-US" sz="2999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ld"/>
                <a:ea typeface="Avenir Bold"/>
                <a:cs typeface="Avenir Bold"/>
                <a:sym typeface="Avenir Bold"/>
              </a:rPr>
              <a:t>10%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495027" y="3221229"/>
            <a:ext cx="2356520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Aizbildņu</a:t>
            </a:r>
            <a:r>
              <a:rPr lang="en-US" sz="2499" dirty="0">
                <a:solidFill>
                  <a:schemeClr val="tx1">
                    <a:lumMod val="75000"/>
                    <a:lumOff val="2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499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aprū</a:t>
            </a:r>
            <a:r>
              <a:rPr lang="lv-LV" sz="2499" dirty="0">
                <a:solidFill>
                  <a:schemeClr val="tx1">
                    <a:lumMod val="75000"/>
                    <a:lumOff val="2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p</a:t>
            </a:r>
            <a:r>
              <a:rPr lang="en-US" sz="2499" dirty="0">
                <a:solidFill>
                  <a:schemeClr val="tx1">
                    <a:lumMod val="75000"/>
                    <a:lumOff val="2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ē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495027" y="5653712"/>
            <a:ext cx="2356520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Audžuģimenēs</a:t>
            </a:r>
            <a:endParaRPr lang="en-US" sz="2499" dirty="0">
              <a:solidFill>
                <a:schemeClr val="tx1">
                  <a:lumMod val="75000"/>
                  <a:lumOff val="25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9495027" y="8103859"/>
            <a:ext cx="2356520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Institucionālā</a:t>
            </a:r>
            <a:r>
              <a:rPr lang="en-US" sz="2499" dirty="0">
                <a:solidFill>
                  <a:schemeClr val="tx1">
                    <a:lumMod val="75000"/>
                    <a:lumOff val="2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499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aprūpē</a:t>
            </a:r>
            <a:endParaRPr lang="en-US" sz="2499" dirty="0">
              <a:solidFill>
                <a:schemeClr val="tx1">
                  <a:lumMod val="75000"/>
                  <a:lumOff val="25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5562793" y="1202092"/>
            <a:ext cx="7257307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0"/>
              </a:lnSpc>
            </a:pPr>
            <a:r>
              <a:rPr lang="en-US" sz="6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ld"/>
                <a:ea typeface="Avenir Bold"/>
                <a:cs typeface="Avenir Bold"/>
                <a:sym typeface="Avenir Bold"/>
              </a:rPr>
              <a:t>KUR ESAM?</a:t>
            </a:r>
          </a:p>
        </p:txBody>
      </p:sp>
      <p:sp>
        <p:nvSpPr>
          <p:cNvPr id="29" name="TextBox 7">
            <a:extLst>
              <a:ext uri="{FF2B5EF4-FFF2-40B4-BE49-F238E27FC236}">
                <a16:creationId xmlns:a16="http://schemas.microsoft.com/office/drawing/2014/main" id="{07165021-0650-4D6F-B69C-D5F49C49096D}"/>
              </a:ext>
            </a:extLst>
          </p:cNvPr>
          <p:cNvSpPr txBox="1"/>
          <p:nvPr/>
        </p:nvSpPr>
        <p:spPr>
          <a:xfrm>
            <a:off x="13147926" y="1623906"/>
            <a:ext cx="4111374" cy="4101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50"/>
              </a:lnSpc>
            </a:pPr>
            <a:r>
              <a:rPr lang="lv-LV" sz="5400" b="1" dirty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˃</a:t>
            </a:r>
            <a:r>
              <a:rPr lang="lv-LV" sz="3600" b="1" dirty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lv-LV" sz="5400" b="1" dirty="0">
                <a:solidFill>
                  <a:srgbClr val="FF0000"/>
                </a:solidFill>
                <a:latin typeface="Avenir"/>
                <a:sym typeface="Avenir"/>
              </a:rPr>
              <a:t>˃</a:t>
            </a:r>
            <a:r>
              <a:rPr lang="lv-LV" sz="3500" b="1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lv-LV" sz="3500" b="1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Ikgadu</a:t>
            </a:r>
            <a:r>
              <a:rPr lang="lv-LV" sz="3500" b="1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vidēji 800 bērni pamet </a:t>
            </a:r>
            <a:r>
              <a:rPr lang="lv-LV" sz="3500" b="1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ārpusģimenes</a:t>
            </a:r>
            <a:r>
              <a:rPr lang="lv-LV" sz="3500" b="1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aprūpi</a:t>
            </a:r>
            <a:endParaRPr lang="en-US" sz="3500" b="1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just">
              <a:lnSpc>
                <a:spcPts val="3850"/>
              </a:lnSpc>
            </a:pPr>
            <a:endParaRPr lang="en-US" sz="3500" b="1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just">
              <a:lnSpc>
                <a:spcPts val="3850"/>
              </a:lnSpc>
            </a:pPr>
            <a:r>
              <a:rPr lang="lv-LV" sz="5400" b="1" dirty="0">
                <a:solidFill>
                  <a:srgbClr val="00B050"/>
                </a:solidFill>
                <a:latin typeface="Avenir"/>
                <a:sym typeface="Avenir"/>
              </a:rPr>
              <a:t>˂ ˂ </a:t>
            </a:r>
            <a:r>
              <a:rPr lang="lv-LV" sz="3500" b="1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Un aptuveni tikpat tajā ienāk no jauna vai atkārtoti</a:t>
            </a:r>
            <a:endParaRPr lang="en-US" sz="3500" b="1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9219737" y="1978923"/>
            <a:ext cx="5984107" cy="688265"/>
          </a:xfrm>
          <a:custGeom>
            <a:avLst/>
            <a:gdLst/>
            <a:ahLst/>
            <a:cxnLst/>
            <a:rect l="l" t="t" r="r" b="b"/>
            <a:pathLst>
              <a:path w="5984107" h="688265">
                <a:moveTo>
                  <a:pt x="0" y="0"/>
                </a:moveTo>
                <a:lnTo>
                  <a:pt x="5984107" y="0"/>
                </a:lnTo>
                <a:lnTo>
                  <a:pt x="5984107" y="688265"/>
                </a:lnTo>
                <a:lnTo>
                  <a:pt x="0" y="6882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2000"/>
            </a:blip>
            <a:stretch>
              <a:fillRect b="-1499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039020" y="903075"/>
            <a:ext cx="6277688" cy="1372469"/>
            <a:chOff x="0" y="0"/>
            <a:chExt cx="9504788" cy="20779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504787" cy="2077999"/>
            </a:xfrm>
            <a:custGeom>
              <a:avLst/>
              <a:gdLst/>
              <a:ahLst/>
              <a:cxnLst/>
              <a:rect l="l" t="t" r="r" b="b"/>
              <a:pathLst>
                <a:path w="9504787" h="2077999">
                  <a:moveTo>
                    <a:pt x="39464" y="0"/>
                  </a:moveTo>
                  <a:lnTo>
                    <a:pt x="9465324" y="0"/>
                  </a:lnTo>
                  <a:cubicBezTo>
                    <a:pt x="9475790" y="0"/>
                    <a:pt x="9485828" y="4158"/>
                    <a:pt x="9493228" y="11559"/>
                  </a:cubicBezTo>
                  <a:cubicBezTo>
                    <a:pt x="9500629" y="18960"/>
                    <a:pt x="9504787" y="28997"/>
                    <a:pt x="9504787" y="39464"/>
                  </a:cubicBezTo>
                  <a:lnTo>
                    <a:pt x="9504787" y="2038535"/>
                  </a:lnTo>
                  <a:cubicBezTo>
                    <a:pt x="9504787" y="2049002"/>
                    <a:pt x="9500629" y="2059039"/>
                    <a:pt x="9493228" y="2066440"/>
                  </a:cubicBezTo>
                  <a:cubicBezTo>
                    <a:pt x="9485828" y="2073841"/>
                    <a:pt x="9475790" y="2077999"/>
                    <a:pt x="9465324" y="2077999"/>
                  </a:cubicBezTo>
                  <a:lnTo>
                    <a:pt x="39464" y="2077999"/>
                  </a:lnTo>
                  <a:cubicBezTo>
                    <a:pt x="28997" y="2077999"/>
                    <a:pt x="18960" y="2073841"/>
                    <a:pt x="11559" y="2066440"/>
                  </a:cubicBezTo>
                  <a:cubicBezTo>
                    <a:pt x="4158" y="2059039"/>
                    <a:pt x="0" y="2049002"/>
                    <a:pt x="0" y="2038535"/>
                  </a:cubicBezTo>
                  <a:lnTo>
                    <a:pt x="0" y="39464"/>
                  </a:lnTo>
                  <a:cubicBezTo>
                    <a:pt x="0" y="28997"/>
                    <a:pt x="4158" y="18960"/>
                    <a:pt x="11559" y="11559"/>
                  </a:cubicBezTo>
                  <a:cubicBezTo>
                    <a:pt x="18960" y="4158"/>
                    <a:pt x="28997" y="0"/>
                    <a:pt x="39464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9397D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9504788" cy="21160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9219737" y="865414"/>
            <a:ext cx="1107226" cy="1029720"/>
          </a:xfrm>
          <a:custGeom>
            <a:avLst/>
            <a:gdLst/>
            <a:ahLst/>
            <a:cxnLst/>
            <a:rect l="l" t="t" r="r" b="b"/>
            <a:pathLst>
              <a:path w="1107226" h="1029720">
                <a:moveTo>
                  <a:pt x="0" y="0"/>
                </a:moveTo>
                <a:lnTo>
                  <a:pt x="1107226" y="0"/>
                </a:lnTo>
                <a:lnTo>
                  <a:pt x="1107226" y="1029720"/>
                </a:lnTo>
                <a:lnTo>
                  <a:pt x="0" y="10297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359755" y="1803714"/>
            <a:ext cx="6250515" cy="6247911"/>
          </a:xfrm>
          <a:custGeom>
            <a:avLst/>
            <a:gdLst/>
            <a:ahLst/>
            <a:cxnLst/>
            <a:rect l="l" t="t" r="r" b="b"/>
            <a:pathLst>
              <a:path w="6250515" h="6247911">
                <a:moveTo>
                  <a:pt x="0" y="0"/>
                </a:moveTo>
                <a:lnTo>
                  <a:pt x="6250515" y="0"/>
                </a:lnTo>
                <a:lnTo>
                  <a:pt x="6250515" y="6247910"/>
                </a:lnTo>
                <a:lnTo>
                  <a:pt x="0" y="62479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lv-LV" dirty="0"/>
          </a:p>
        </p:txBody>
      </p:sp>
      <p:grpSp>
        <p:nvGrpSpPr>
          <p:cNvPr id="8" name="Group 8"/>
          <p:cNvGrpSpPr/>
          <p:nvPr/>
        </p:nvGrpSpPr>
        <p:grpSpPr>
          <a:xfrm>
            <a:off x="1270393" y="2160095"/>
            <a:ext cx="6032259" cy="603225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C5BBBC"/>
            </a:solidFill>
            <a:ln w="133350" cap="sq">
              <a:solidFill>
                <a:srgbClr val="737373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 flipV="1">
            <a:off x="7302652" y="1589310"/>
            <a:ext cx="1736368" cy="3586915"/>
          </a:xfrm>
          <a:prstGeom prst="line">
            <a:avLst/>
          </a:prstGeom>
          <a:ln w="66675" cap="rnd">
            <a:solidFill>
              <a:srgbClr val="333231"/>
            </a:solidFill>
            <a:prstDash val="sysDot"/>
            <a:headEnd type="none" w="sm" len="sm"/>
            <a:tailEnd type="triangle" w="lg" len="med"/>
          </a:ln>
        </p:spPr>
      </p:sp>
      <p:sp>
        <p:nvSpPr>
          <p:cNvPr id="12" name="Freeform 12"/>
          <p:cNvSpPr/>
          <p:nvPr/>
        </p:nvSpPr>
        <p:spPr>
          <a:xfrm rot="-10800000">
            <a:off x="9954067" y="3772322"/>
            <a:ext cx="5984107" cy="688265"/>
          </a:xfrm>
          <a:custGeom>
            <a:avLst/>
            <a:gdLst/>
            <a:ahLst/>
            <a:cxnLst/>
            <a:rect l="l" t="t" r="r" b="b"/>
            <a:pathLst>
              <a:path w="5984107" h="688265">
                <a:moveTo>
                  <a:pt x="0" y="0"/>
                </a:moveTo>
                <a:lnTo>
                  <a:pt x="5984107" y="0"/>
                </a:lnTo>
                <a:lnTo>
                  <a:pt x="5984107" y="688266"/>
                </a:lnTo>
                <a:lnTo>
                  <a:pt x="0" y="6882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2000"/>
            </a:blip>
            <a:stretch>
              <a:fillRect b="-149966"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9773350" y="2696475"/>
            <a:ext cx="6277688" cy="1372469"/>
            <a:chOff x="0" y="0"/>
            <a:chExt cx="9504788" cy="207799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504787" cy="2077999"/>
            </a:xfrm>
            <a:custGeom>
              <a:avLst/>
              <a:gdLst/>
              <a:ahLst/>
              <a:cxnLst/>
              <a:rect l="l" t="t" r="r" b="b"/>
              <a:pathLst>
                <a:path w="9504787" h="2077999">
                  <a:moveTo>
                    <a:pt x="39464" y="0"/>
                  </a:moveTo>
                  <a:lnTo>
                    <a:pt x="9465324" y="0"/>
                  </a:lnTo>
                  <a:cubicBezTo>
                    <a:pt x="9475790" y="0"/>
                    <a:pt x="9485828" y="4158"/>
                    <a:pt x="9493228" y="11559"/>
                  </a:cubicBezTo>
                  <a:cubicBezTo>
                    <a:pt x="9500629" y="18960"/>
                    <a:pt x="9504787" y="28997"/>
                    <a:pt x="9504787" y="39464"/>
                  </a:cubicBezTo>
                  <a:lnTo>
                    <a:pt x="9504787" y="2038535"/>
                  </a:lnTo>
                  <a:cubicBezTo>
                    <a:pt x="9504787" y="2049002"/>
                    <a:pt x="9500629" y="2059039"/>
                    <a:pt x="9493228" y="2066440"/>
                  </a:cubicBezTo>
                  <a:cubicBezTo>
                    <a:pt x="9485828" y="2073841"/>
                    <a:pt x="9475790" y="2077999"/>
                    <a:pt x="9465324" y="2077999"/>
                  </a:cubicBezTo>
                  <a:lnTo>
                    <a:pt x="39464" y="2077999"/>
                  </a:lnTo>
                  <a:cubicBezTo>
                    <a:pt x="28997" y="2077999"/>
                    <a:pt x="18960" y="2073841"/>
                    <a:pt x="11559" y="2066440"/>
                  </a:cubicBezTo>
                  <a:cubicBezTo>
                    <a:pt x="4158" y="2059039"/>
                    <a:pt x="0" y="2049002"/>
                    <a:pt x="0" y="2038535"/>
                  </a:cubicBezTo>
                  <a:lnTo>
                    <a:pt x="0" y="39464"/>
                  </a:lnTo>
                  <a:cubicBezTo>
                    <a:pt x="0" y="28997"/>
                    <a:pt x="4158" y="18960"/>
                    <a:pt x="11559" y="11559"/>
                  </a:cubicBezTo>
                  <a:cubicBezTo>
                    <a:pt x="18960" y="4158"/>
                    <a:pt x="28997" y="0"/>
                    <a:pt x="39464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A6A6A6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9504788" cy="21160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9954067" y="2658814"/>
            <a:ext cx="1107226" cy="1029720"/>
          </a:xfrm>
          <a:custGeom>
            <a:avLst/>
            <a:gdLst/>
            <a:ahLst/>
            <a:cxnLst/>
            <a:rect l="l" t="t" r="r" b="b"/>
            <a:pathLst>
              <a:path w="1107226" h="1029720">
                <a:moveTo>
                  <a:pt x="0" y="0"/>
                </a:moveTo>
                <a:lnTo>
                  <a:pt x="1107226" y="0"/>
                </a:lnTo>
                <a:lnTo>
                  <a:pt x="1107226" y="1029720"/>
                </a:lnTo>
                <a:lnTo>
                  <a:pt x="0" y="1029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 rot="-10800000">
            <a:off x="10595544" y="5563075"/>
            <a:ext cx="5984107" cy="688265"/>
          </a:xfrm>
          <a:custGeom>
            <a:avLst/>
            <a:gdLst/>
            <a:ahLst/>
            <a:cxnLst/>
            <a:rect l="l" t="t" r="r" b="b"/>
            <a:pathLst>
              <a:path w="5984107" h="688265">
                <a:moveTo>
                  <a:pt x="0" y="0"/>
                </a:moveTo>
                <a:lnTo>
                  <a:pt x="5984107" y="0"/>
                </a:lnTo>
                <a:lnTo>
                  <a:pt x="5984107" y="688265"/>
                </a:lnTo>
                <a:lnTo>
                  <a:pt x="0" y="6882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2000"/>
            </a:blip>
            <a:stretch>
              <a:fillRect b="-149966"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0414826" y="4487228"/>
            <a:ext cx="6277688" cy="1372469"/>
            <a:chOff x="0" y="0"/>
            <a:chExt cx="9504788" cy="207799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504787" cy="2077999"/>
            </a:xfrm>
            <a:custGeom>
              <a:avLst/>
              <a:gdLst/>
              <a:ahLst/>
              <a:cxnLst/>
              <a:rect l="l" t="t" r="r" b="b"/>
              <a:pathLst>
                <a:path w="9504787" h="2077999">
                  <a:moveTo>
                    <a:pt x="39464" y="0"/>
                  </a:moveTo>
                  <a:lnTo>
                    <a:pt x="9465324" y="0"/>
                  </a:lnTo>
                  <a:cubicBezTo>
                    <a:pt x="9475790" y="0"/>
                    <a:pt x="9485828" y="4158"/>
                    <a:pt x="9493228" y="11559"/>
                  </a:cubicBezTo>
                  <a:cubicBezTo>
                    <a:pt x="9500629" y="18960"/>
                    <a:pt x="9504787" y="28997"/>
                    <a:pt x="9504787" y="39464"/>
                  </a:cubicBezTo>
                  <a:lnTo>
                    <a:pt x="9504787" y="2038535"/>
                  </a:lnTo>
                  <a:cubicBezTo>
                    <a:pt x="9504787" y="2049002"/>
                    <a:pt x="9500629" y="2059039"/>
                    <a:pt x="9493228" y="2066440"/>
                  </a:cubicBezTo>
                  <a:cubicBezTo>
                    <a:pt x="9485828" y="2073841"/>
                    <a:pt x="9475790" y="2077999"/>
                    <a:pt x="9465324" y="2077999"/>
                  </a:cubicBezTo>
                  <a:lnTo>
                    <a:pt x="39464" y="2077999"/>
                  </a:lnTo>
                  <a:cubicBezTo>
                    <a:pt x="28997" y="2077999"/>
                    <a:pt x="18960" y="2073841"/>
                    <a:pt x="11559" y="2066440"/>
                  </a:cubicBezTo>
                  <a:cubicBezTo>
                    <a:pt x="4158" y="2059039"/>
                    <a:pt x="0" y="2049002"/>
                    <a:pt x="0" y="2038535"/>
                  </a:cubicBezTo>
                  <a:lnTo>
                    <a:pt x="0" y="39464"/>
                  </a:lnTo>
                  <a:cubicBezTo>
                    <a:pt x="0" y="28997"/>
                    <a:pt x="4158" y="18960"/>
                    <a:pt x="11559" y="11559"/>
                  </a:cubicBezTo>
                  <a:cubicBezTo>
                    <a:pt x="18960" y="4158"/>
                    <a:pt x="28997" y="0"/>
                    <a:pt x="39464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F8D389"/>
              </a:solidFill>
              <a:prstDash val="solid"/>
              <a:round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9504788" cy="21160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0549829" y="4495619"/>
            <a:ext cx="1107226" cy="1029720"/>
          </a:xfrm>
          <a:custGeom>
            <a:avLst/>
            <a:gdLst/>
            <a:ahLst/>
            <a:cxnLst/>
            <a:rect l="l" t="t" r="r" b="b"/>
            <a:pathLst>
              <a:path w="1107226" h="1029720">
                <a:moveTo>
                  <a:pt x="0" y="0"/>
                </a:moveTo>
                <a:lnTo>
                  <a:pt x="1107225" y="0"/>
                </a:lnTo>
                <a:lnTo>
                  <a:pt x="1107225" y="1029720"/>
                </a:lnTo>
                <a:lnTo>
                  <a:pt x="0" y="1029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2" name="Freeform 22"/>
          <p:cNvSpPr/>
          <p:nvPr/>
        </p:nvSpPr>
        <p:spPr>
          <a:xfrm rot="-10800000">
            <a:off x="9957572" y="7353828"/>
            <a:ext cx="5984107" cy="688265"/>
          </a:xfrm>
          <a:custGeom>
            <a:avLst/>
            <a:gdLst/>
            <a:ahLst/>
            <a:cxnLst/>
            <a:rect l="l" t="t" r="r" b="b"/>
            <a:pathLst>
              <a:path w="5984107" h="688265">
                <a:moveTo>
                  <a:pt x="0" y="0"/>
                </a:moveTo>
                <a:lnTo>
                  <a:pt x="5984107" y="0"/>
                </a:lnTo>
                <a:lnTo>
                  <a:pt x="5984107" y="688265"/>
                </a:lnTo>
                <a:lnTo>
                  <a:pt x="0" y="6882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2000"/>
            </a:blip>
            <a:stretch>
              <a:fillRect b="-149966"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9874134" y="6145333"/>
            <a:ext cx="6277688" cy="1552628"/>
            <a:chOff x="0" y="0"/>
            <a:chExt cx="9504788" cy="235076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504787" cy="2350769"/>
            </a:xfrm>
            <a:custGeom>
              <a:avLst/>
              <a:gdLst/>
              <a:ahLst/>
              <a:cxnLst/>
              <a:rect l="l" t="t" r="r" b="b"/>
              <a:pathLst>
                <a:path w="9504787" h="2350769">
                  <a:moveTo>
                    <a:pt x="39464" y="0"/>
                  </a:moveTo>
                  <a:lnTo>
                    <a:pt x="9465324" y="0"/>
                  </a:lnTo>
                  <a:cubicBezTo>
                    <a:pt x="9475790" y="0"/>
                    <a:pt x="9485828" y="4158"/>
                    <a:pt x="9493228" y="11559"/>
                  </a:cubicBezTo>
                  <a:cubicBezTo>
                    <a:pt x="9500629" y="18960"/>
                    <a:pt x="9504787" y="28997"/>
                    <a:pt x="9504787" y="39464"/>
                  </a:cubicBezTo>
                  <a:lnTo>
                    <a:pt x="9504787" y="2311305"/>
                  </a:lnTo>
                  <a:cubicBezTo>
                    <a:pt x="9504787" y="2321772"/>
                    <a:pt x="9500629" y="2331810"/>
                    <a:pt x="9493228" y="2339211"/>
                  </a:cubicBezTo>
                  <a:cubicBezTo>
                    <a:pt x="9485828" y="2346612"/>
                    <a:pt x="9475790" y="2350769"/>
                    <a:pt x="9465324" y="2350769"/>
                  </a:cubicBezTo>
                  <a:lnTo>
                    <a:pt x="39464" y="2350769"/>
                  </a:lnTo>
                  <a:cubicBezTo>
                    <a:pt x="28997" y="2350769"/>
                    <a:pt x="18960" y="2346612"/>
                    <a:pt x="11559" y="2339211"/>
                  </a:cubicBezTo>
                  <a:cubicBezTo>
                    <a:pt x="4158" y="2331810"/>
                    <a:pt x="0" y="2321772"/>
                    <a:pt x="0" y="2311305"/>
                  </a:cubicBezTo>
                  <a:lnTo>
                    <a:pt x="0" y="39464"/>
                  </a:lnTo>
                  <a:cubicBezTo>
                    <a:pt x="0" y="28997"/>
                    <a:pt x="4158" y="18960"/>
                    <a:pt x="11559" y="11559"/>
                  </a:cubicBezTo>
                  <a:cubicBezTo>
                    <a:pt x="18960" y="4158"/>
                    <a:pt x="28997" y="0"/>
                    <a:pt x="39464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91DFB1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9504788" cy="23888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9954067" y="6171224"/>
            <a:ext cx="1107226" cy="1029720"/>
          </a:xfrm>
          <a:custGeom>
            <a:avLst/>
            <a:gdLst/>
            <a:ahLst/>
            <a:cxnLst/>
            <a:rect l="l" t="t" r="r" b="b"/>
            <a:pathLst>
              <a:path w="1107226" h="1029720">
                <a:moveTo>
                  <a:pt x="0" y="0"/>
                </a:moveTo>
                <a:lnTo>
                  <a:pt x="1107226" y="0"/>
                </a:lnTo>
                <a:lnTo>
                  <a:pt x="1107226" y="1029720"/>
                </a:lnTo>
                <a:lnTo>
                  <a:pt x="0" y="1029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7" name="Freeform 27"/>
          <p:cNvSpPr/>
          <p:nvPr/>
        </p:nvSpPr>
        <p:spPr>
          <a:xfrm rot="-10800000">
            <a:off x="9084807" y="8550076"/>
            <a:ext cx="5414689" cy="622773"/>
          </a:xfrm>
          <a:custGeom>
            <a:avLst/>
            <a:gdLst/>
            <a:ahLst/>
            <a:cxnLst/>
            <a:rect l="l" t="t" r="r" b="b"/>
            <a:pathLst>
              <a:path w="5414689" h="622773">
                <a:moveTo>
                  <a:pt x="0" y="0"/>
                </a:moveTo>
                <a:lnTo>
                  <a:pt x="5414689" y="0"/>
                </a:lnTo>
                <a:lnTo>
                  <a:pt x="5414689" y="622773"/>
                </a:lnTo>
                <a:lnTo>
                  <a:pt x="0" y="6227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2000"/>
            </a:blip>
            <a:stretch>
              <a:fillRect b="-149966"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9359758" y="7935643"/>
            <a:ext cx="7024938" cy="1879755"/>
            <a:chOff x="0" y="0"/>
            <a:chExt cx="9019171" cy="340345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9019171" cy="3403455"/>
            </a:xfrm>
            <a:custGeom>
              <a:avLst/>
              <a:gdLst/>
              <a:ahLst/>
              <a:cxnLst/>
              <a:rect l="l" t="t" r="r" b="b"/>
              <a:pathLst>
                <a:path w="9019171" h="3403455">
                  <a:moveTo>
                    <a:pt x="41589" y="0"/>
                  </a:moveTo>
                  <a:lnTo>
                    <a:pt x="8977582" y="0"/>
                  </a:lnTo>
                  <a:cubicBezTo>
                    <a:pt x="9000551" y="0"/>
                    <a:pt x="9019171" y="18620"/>
                    <a:pt x="9019171" y="41589"/>
                  </a:cubicBezTo>
                  <a:lnTo>
                    <a:pt x="9019171" y="3361866"/>
                  </a:lnTo>
                  <a:cubicBezTo>
                    <a:pt x="9019171" y="3372896"/>
                    <a:pt x="9014789" y="3383474"/>
                    <a:pt x="9006991" y="3391274"/>
                  </a:cubicBezTo>
                  <a:cubicBezTo>
                    <a:pt x="8999191" y="3399073"/>
                    <a:pt x="8988613" y="3403455"/>
                    <a:pt x="8977582" y="3403455"/>
                  </a:cubicBezTo>
                  <a:lnTo>
                    <a:pt x="41589" y="3403455"/>
                  </a:lnTo>
                  <a:cubicBezTo>
                    <a:pt x="18620" y="3403455"/>
                    <a:pt x="0" y="3384835"/>
                    <a:pt x="0" y="3361866"/>
                  </a:cubicBezTo>
                  <a:lnTo>
                    <a:pt x="0" y="41589"/>
                  </a:lnTo>
                  <a:cubicBezTo>
                    <a:pt x="0" y="30559"/>
                    <a:pt x="4382" y="19980"/>
                    <a:pt x="12181" y="12181"/>
                  </a:cubicBezTo>
                  <a:cubicBezTo>
                    <a:pt x="19980" y="4382"/>
                    <a:pt x="30559" y="0"/>
                    <a:pt x="41589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9019171" cy="3441555"/>
            </a:xfrm>
            <a:prstGeom prst="rect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9531841" y="7905514"/>
            <a:ext cx="1107226" cy="1029720"/>
          </a:xfrm>
          <a:custGeom>
            <a:avLst/>
            <a:gdLst/>
            <a:ahLst/>
            <a:cxnLst/>
            <a:rect l="l" t="t" r="r" b="b"/>
            <a:pathLst>
              <a:path w="1107226" h="1029720">
                <a:moveTo>
                  <a:pt x="0" y="0"/>
                </a:moveTo>
                <a:lnTo>
                  <a:pt x="1107226" y="0"/>
                </a:lnTo>
                <a:lnTo>
                  <a:pt x="1107226" y="1029720"/>
                </a:lnTo>
                <a:lnTo>
                  <a:pt x="0" y="10297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cap="sq">
            <a:noFill/>
            <a:prstDash val="solid"/>
            <a:miter/>
          </a:ln>
        </p:spPr>
      </p:sp>
      <p:sp>
        <p:nvSpPr>
          <p:cNvPr id="32" name="AutoShape 32"/>
          <p:cNvSpPr/>
          <p:nvPr/>
        </p:nvSpPr>
        <p:spPr>
          <a:xfrm>
            <a:off x="7302652" y="5176225"/>
            <a:ext cx="2057106" cy="3883369"/>
          </a:xfrm>
          <a:prstGeom prst="line">
            <a:avLst/>
          </a:prstGeom>
          <a:ln w="66675" cap="rnd">
            <a:solidFill>
              <a:srgbClr val="333231"/>
            </a:solidFill>
            <a:prstDash val="sysDot"/>
            <a:headEnd type="none" w="sm" len="sm"/>
            <a:tailEnd type="triangle" w="lg" len="med"/>
          </a:ln>
        </p:spPr>
      </p:sp>
      <p:sp>
        <p:nvSpPr>
          <p:cNvPr id="33" name="AutoShape 33"/>
          <p:cNvSpPr/>
          <p:nvPr/>
        </p:nvSpPr>
        <p:spPr>
          <a:xfrm>
            <a:off x="7302652" y="5176225"/>
            <a:ext cx="2571482" cy="1745422"/>
          </a:xfrm>
          <a:prstGeom prst="line">
            <a:avLst/>
          </a:prstGeom>
          <a:ln w="66675" cap="rnd">
            <a:solidFill>
              <a:srgbClr val="333231"/>
            </a:solidFill>
            <a:prstDash val="sysDot"/>
            <a:headEnd type="none" w="sm" len="sm"/>
            <a:tailEnd type="triangle" w="lg" len="med"/>
          </a:ln>
        </p:spPr>
      </p:sp>
      <p:sp>
        <p:nvSpPr>
          <p:cNvPr id="34" name="AutoShape 34"/>
          <p:cNvSpPr/>
          <p:nvPr/>
        </p:nvSpPr>
        <p:spPr>
          <a:xfrm flipV="1">
            <a:off x="7302652" y="5173462"/>
            <a:ext cx="3112175" cy="2763"/>
          </a:xfrm>
          <a:prstGeom prst="line">
            <a:avLst/>
          </a:prstGeom>
          <a:ln w="66675" cap="rnd">
            <a:solidFill>
              <a:srgbClr val="333231"/>
            </a:solidFill>
            <a:prstDash val="sysDot"/>
            <a:headEnd type="none" w="sm" len="sm"/>
            <a:tailEnd type="triangle" w="lg" len="med"/>
          </a:ln>
        </p:spPr>
      </p:sp>
      <p:sp>
        <p:nvSpPr>
          <p:cNvPr id="35" name="AutoShape 35"/>
          <p:cNvSpPr/>
          <p:nvPr/>
        </p:nvSpPr>
        <p:spPr>
          <a:xfrm flipV="1">
            <a:off x="7302652" y="3382709"/>
            <a:ext cx="2470698" cy="1793515"/>
          </a:xfrm>
          <a:prstGeom prst="line">
            <a:avLst/>
          </a:prstGeom>
          <a:ln w="66675" cap="rnd">
            <a:solidFill>
              <a:srgbClr val="333231"/>
            </a:solidFill>
            <a:prstDash val="sysDot"/>
            <a:headEnd type="none" w="sm" len="sm"/>
            <a:tailEnd type="triangle" w="lg" len="med"/>
          </a:ln>
        </p:spPr>
      </p:sp>
      <p:sp>
        <p:nvSpPr>
          <p:cNvPr id="38" name="Freeform 38"/>
          <p:cNvSpPr/>
          <p:nvPr/>
        </p:nvSpPr>
        <p:spPr>
          <a:xfrm>
            <a:off x="10225075" y="2752913"/>
            <a:ext cx="631206" cy="704274"/>
          </a:xfrm>
          <a:custGeom>
            <a:avLst/>
            <a:gdLst/>
            <a:ahLst/>
            <a:cxnLst/>
            <a:rect l="l" t="t" r="r" b="b"/>
            <a:pathLst>
              <a:path w="631206" h="704274">
                <a:moveTo>
                  <a:pt x="0" y="0"/>
                </a:moveTo>
                <a:lnTo>
                  <a:pt x="631206" y="0"/>
                </a:lnTo>
                <a:lnTo>
                  <a:pt x="631206" y="704274"/>
                </a:lnTo>
                <a:lnTo>
                  <a:pt x="0" y="70427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0847047" y="4577276"/>
            <a:ext cx="631474" cy="763110"/>
          </a:xfrm>
          <a:custGeom>
            <a:avLst/>
            <a:gdLst/>
            <a:ahLst/>
            <a:cxnLst/>
            <a:rect l="l" t="t" r="r" b="b"/>
            <a:pathLst>
              <a:path w="631474" h="763110">
                <a:moveTo>
                  <a:pt x="0" y="0"/>
                </a:moveTo>
                <a:lnTo>
                  <a:pt x="631473" y="0"/>
                </a:lnTo>
                <a:lnTo>
                  <a:pt x="631473" y="763110"/>
                </a:lnTo>
                <a:lnTo>
                  <a:pt x="0" y="76311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10028970" y="6326766"/>
            <a:ext cx="880993" cy="515381"/>
          </a:xfrm>
          <a:custGeom>
            <a:avLst/>
            <a:gdLst/>
            <a:ahLst/>
            <a:cxnLst/>
            <a:rect l="l" t="t" r="r" b="b"/>
            <a:pathLst>
              <a:path w="880993" h="515381">
                <a:moveTo>
                  <a:pt x="0" y="0"/>
                </a:moveTo>
                <a:lnTo>
                  <a:pt x="880992" y="0"/>
                </a:lnTo>
                <a:lnTo>
                  <a:pt x="880992" y="515380"/>
                </a:lnTo>
                <a:lnTo>
                  <a:pt x="0" y="5153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9763399" y="8096050"/>
            <a:ext cx="599270" cy="602282"/>
          </a:xfrm>
          <a:custGeom>
            <a:avLst/>
            <a:gdLst/>
            <a:ahLst/>
            <a:cxnLst/>
            <a:rect l="l" t="t" r="r" b="b"/>
            <a:pathLst>
              <a:path w="599270" h="602282">
                <a:moveTo>
                  <a:pt x="0" y="0"/>
                </a:moveTo>
                <a:lnTo>
                  <a:pt x="599270" y="0"/>
                </a:lnTo>
                <a:lnTo>
                  <a:pt x="599270" y="602282"/>
                </a:lnTo>
                <a:lnTo>
                  <a:pt x="0" y="60228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9370461" y="1013389"/>
            <a:ext cx="805777" cy="705055"/>
          </a:xfrm>
          <a:custGeom>
            <a:avLst/>
            <a:gdLst/>
            <a:ahLst/>
            <a:cxnLst/>
            <a:rect l="l" t="t" r="r" b="b"/>
            <a:pathLst>
              <a:path w="805777" h="705055">
                <a:moveTo>
                  <a:pt x="0" y="0"/>
                </a:moveTo>
                <a:lnTo>
                  <a:pt x="805777" y="0"/>
                </a:lnTo>
                <a:lnTo>
                  <a:pt x="805777" y="705055"/>
                </a:lnTo>
                <a:lnTo>
                  <a:pt x="0" y="70505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43" name="TextBox 43"/>
          <p:cNvSpPr txBox="1"/>
          <p:nvPr/>
        </p:nvSpPr>
        <p:spPr>
          <a:xfrm>
            <a:off x="10414826" y="1404356"/>
            <a:ext cx="4681927" cy="652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734"/>
              </a:lnSpc>
              <a:spcBef>
                <a:spcPct val="0"/>
              </a:spcBef>
            </a:pPr>
            <a:r>
              <a:rPr lang="en-US" sz="1355" dirty="0" err="1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lang="en-US" sz="1355" u="none" strike="noStrike" dirty="0" err="1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epresija</a:t>
            </a:r>
            <a:r>
              <a:rPr lang="en-US" sz="1355" u="none" strike="noStrike" dirty="0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355" u="none" strike="noStrike" dirty="0" err="1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trauksme</a:t>
            </a:r>
            <a:r>
              <a:rPr lang="en-US" sz="1355" u="none" strike="noStrike" dirty="0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, PTSS, </a:t>
            </a:r>
            <a:r>
              <a:rPr lang="en-US" sz="1355" u="none" strike="noStrike" dirty="0" err="1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emocionālās</a:t>
            </a:r>
            <a:r>
              <a:rPr lang="en-US" sz="1355" u="none" strike="noStrike" dirty="0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5" u="none" strike="noStrike" dirty="0" err="1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regulācijas</a:t>
            </a:r>
            <a:r>
              <a:rPr lang="en-US" sz="1355" u="none" strike="noStrike" dirty="0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5" u="none" strike="noStrike" dirty="0" err="1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grūtības</a:t>
            </a:r>
            <a:r>
              <a:rPr lang="en-US" sz="1355" u="none" strike="noStrike" dirty="0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355" u="none" strike="noStrike" dirty="0" err="1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agresijas</a:t>
            </a:r>
            <a:r>
              <a:rPr lang="en-US" sz="1355" u="none" strike="noStrike" dirty="0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5" u="none" strike="noStrike" dirty="0" err="1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uzliesmojumi</a:t>
            </a:r>
            <a:r>
              <a:rPr lang="en-US" sz="1355" u="none" strike="noStrike" dirty="0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355" u="none" strike="noStrike" dirty="0" err="1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pašvērtējuma</a:t>
            </a:r>
            <a:r>
              <a:rPr lang="en-US" sz="1355" u="none" strike="noStrike" dirty="0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5" u="none" strike="noStrike" dirty="0" err="1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problēmas</a:t>
            </a:r>
            <a:r>
              <a:rPr lang="en-US" sz="1355" u="none" strike="noStrike" dirty="0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355" u="none" strike="noStrike" dirty="0" err="1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destruktīva</a:t>
            </a:r>
            <a:r>
              <a:rPr lang="en-US" sz="1355" u="none" strike="noStrike" dirty="0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5" u="none" strike="noStrike" dirty="0" err="1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uzvedība</a:t>
            </a:r>
            <a:r>
              <a:rPr lang="en-US" sz="1355" u="none" strike="noStrike" dirty="0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 un </a:t>
            </a:r>
            <a:r>
              <a:rPr lang="en-US" sz="1355" u="none" strike="noStrike" dirty="0" err="1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riska</a:t>
            </a:r>
            <a:r>
              <a:rPr lang="en-US" sz="1355" u="none" strike="noStrike" dirty="0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5" u="none" strike="noStrike" dirty="0" err="1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uzvedība</a:t>
            </a:r>
            <a:endParaRPr lang="en-US" sz="1355" u="none" strike="noStrike" dirty="0">
              <a:solidFill>
                <a:srgbClr val="3434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0414826" y="1106933"/>
            <a:ext cx="3172771" cy="258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38"/>
              </a:lnSpc>
              <a:spcBef>
                <a:spcPct val="0"/>
              </a:spcBef>
            </a:pPr>
            <a:r>
              <a:rPr lang="en-US" sz="1670" b="1">
                <a:solidFill>
                  <a:srgbClr val="34343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TRAUMAS IZPRATNE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830904" y="3848415"/>
            <a:ext cx="4911238" cy="2366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19"/>
              </a:lnSpc>
            </a:pPr>
            <a:r>
              <a:rPr lang="en-US" sz="4514" b="1" spc="275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PAMANĪTS KATRS </a:t>
            </a:r>
          </a:p>
          <a:p>
            <a:pPr marL="0" lvl="0" indent="0" algn="ctr">
              <a:lnSpc>
                <a:spcPts val="6319"/>
              </a:lnSpc>
              <a:spcBef>
                <a:spcPct val="0"/>
              </a:spcBef>
            </a:pPr>
            <a:r>
              <a:rPr lang="en-US" sz="4514" b="1" spc="275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STĀSTS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1149157" y="3216429"/>
            <a:ext cx="4681927" cy="871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34"/>
              </a:lnSpc>
              <a:spcBef>
                <a:spcPct val="0"/>
              </a:spcBef>
            </a:pPr>
            <a:r>
              <a:rPr lang="en-US" sz="1355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Pi</a:t>
            </a:r>
            <a:r>
              <a:rPr lang="en-US" sz="1355" u="none" strike="noStrike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esaistes traucējumi, kas veidojas agrīnās atdalīšanas rezultātā. Kavēta emocionālā, sociālā un kognitīvā attīstība. Uzticēšanās grūtības pieaugušajiem</a:t>
            </a:r>
          </a:p>
          <a:p>
            <a:pPr marL="0" lvl="0" indent="0" algn="l">
              <a:lnSpc>
                <a:spcPts val="1734"/>
              </a:lnSpc>
              <a:spcBef>
                <a:spcPct val="0"/>
              </a:spcBef>
            </a:pPr>
            <a:endParaRPr lang="en-US" sz="1355" u="none" strike="noStrike">
              <a:solidFill>
                <a:srgbClr val="3434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1162784" y="2889679"/>
            <a:ext cx="3350339" cy="258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38"/>
              </a:lnSpc>
              <a:spcBef>
                <a:spcPct val="0"/>
              </a:spcBef>
            </a:pPr>
            <a:r>
              <a:rPr lang="en-US" sz="1670" b="1">
                <a:solidFill>
                  <a:srgbClr val="34343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ATTĪSTĪBA UN PIESAISTE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1702769" y="5254878"/>
            <a:ext cx="4681927" cy="652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34"/>
              </a:lnSpc>
              <a:spcBef>
                <a:spcPct val="0"/>
              </a:spcBef>
            </a:pPr>
            <a:r>
              <a:rPr lang="en-US" sz="1355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Saikn</a:t>
            </a:r>
            <a:r>
              <a:rPr lang="en-US" sz="1355" u="none" strike="noStrike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e ar bioloģisko ģimeni un radiem, identitātes veidošanās jautājumi</a:t>
            </a:r>
          </a:p>
          <a:p>
            <a:pPr marL="0" lvl="0" indent="0" algn="l">
              <a:lnSpc>
                <a:spcPts val="1734"/>
              </a:lnSpc>
              <a:spcBef>
                <a:spcPct val="0"/>
              </a:spcBef>
            </a:pPr>
            <a:endParaRPr lang="en-US" sz="1355" u="none" strike="noStrike">
              <a:solidFill>
                <a:srgbClr val="3434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1702769" y="4691358"/>
            <a:ext cx="4876881" cy="524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38"/>
              </a:lnSpc>
              <a:spcBef>
                <a:spcPct val="0"/>
              </a:spcBef>
            </a:pPr>
            <a:r>
              <a:rPr lang="lv-LV" sz="1670" b="1" dirty="0">
                <a:solidFill>
                  <a:srgbClr val="34343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IDENTITĀTES UN </a:t>
            </a:r>
            <a:r>
              <a:rPr lang="en-US" sz="1670" b="1" dirty="0">
                <a:solidFill>
                  <a:srgbClr val="34343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ĢIMENES SAIŠU SAGLABĀŠANA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1064798" y="6645572"/>
            <a:ext cx="5020145" cy="1090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34"/>
              </a:lnSpc>
              <a:spcBef>
                <a:spcPct val="0"/>
              </a:spcBef>
            </a:pPr>
            <a:r>
              <a:rPr lang="en-US" sz="1355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Atkārtota traumatiska pieredze mainot aprūpes veicēju. G</a:t>
            </a:r>
            <a:r>
              <a:rPr lang="en-US" sz="1355" u="none" strike="noStrike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rūtības iekļauties  jaunās vidēs. Plānošana pieaugušo dzīvei (18+ gadi). Sociālo prasmju attīstība patstāvīgai dzīvei</a:t>
            </a:r>
          </a:p>
          <a:p>
            <a:pPr marL="0" lvl="0" indent="0" algn="l">
              <a:lnSpc>
                <a:spcPts val="1734"/>
              </a:lnSpc>
              <a:spcBef>
                <a:spcPct val="0"/>
              </a:spcBef>
            </a:pPr>
            <a:endParaRPr lang="en-US" sz="1355" u="none" strike="noStrike">
              <a:solidFill>
                <a:srgbClr val="3434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11183062" y="6367538"/>
            <a:ext cx="4901881" cy="258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38"/>
              </a:lnSpc>
              <a:spcBef>
                <a:spcPct val="0"/>
              </a:spcBef>
            </a:pPr>
            <a:r>
              <a:rPr lang="en-US" sz="1670" b="1" dirty="0">
                <a:solidFill>
                  <a:srgbClr val="34343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PĀREJAS PERIODI UN STABILITĀTE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690739" y="8453765"/>
            <a:ext cx="5461082" cy="1514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734"/>
              </a:lnSpc>
              <a:spcBef>
                <a:spcPct val="0"/>
              </a:spcBef>
            </a:pPr>
            <a:r>
              <a:rPr lang="en-US" sz="1355" dirty="0" err="1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en-US" sz="1355" u="none" strike="noStrike" dirty="0" err="1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epilnīga</a:t>
            </a:r>
            <a:r>
              <a:rPr lang="en-US" sz="1355" u="none" strike="noStrike" dirty="0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5" u="none" strike="noStrike" dirty="0" err="1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veselības</a:t>
            </a:r>
            <a:r>
              <a:rPr lang="en-US" sz="1355" u="none" strike="noStrike" dirty="0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5" u="none" strike="noStrike" dirty="0" err="1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vēsture</a:t>
            </a:r>
            <a:r>
              <a:rPr lang="en-US" sz="1355" u="none" strike="noStrike" dirty="0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 un </a:t>
            </a:r>
            <a:r>
              <a:rPr lang="en-US" sz="1355" u="none" strike="noStrike" dirty="0" err="1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medicīniskā</a:t>
            </a:r>
            <a:r>
              <a:rPr lang="en-US" sz="1355" u="none" strike="noStrike" dirty="0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5" u="none" strike="noStrike" dirty="0" err="1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dokumentācija</a:t>
            </a:r>
            <a:r>
              <a:rPr lang="en-US" sz="1355" u="none" strike="noStrike" dirty="0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355" u="none" strike="noStrike" dirty="0" err="1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veselības</a:t>
            </a:r>
            <a:r>
              <a:rPr lang="en-US" sz="1355" u="none" strike="noStrike" dirty="0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5" u="none" strike="noStrike" dirty="0" err="1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problēmas</a:t>
            </a:r>
            <a:r>
              <a:rPr lang="en-US" sz="1355" u="none" strike="noStrike" dirty="0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 un to </a:t>
            </a:r>
            <a:r>
              <a:rPr lang="en-US" sz="1355" u="none" strike="noStrike" dirty="0" err="1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agrīna</a:t>
            </a:r>
            <a:r>
              <a:rPr lang="en-US" sz="1355" u="none" strike="noStrike" dirty="0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5" u="none" strike="noStrike" dirty="0" err="1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diagnostika</a:t>
            </a:r>
            <a:r>
              <a:rPr lang="en-US" sz="1355" u="none" strike="noStrike" dirty="0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355" u="none" strike="noStrike" dirty="0" err="1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profilaktiskās</a:t>
            </a:r>
            <a:r>
              <a:rPr lang="en-US" sz="1355" u="none" strike="noStrike" dirty="0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5" u="none" strike="noStrike" dirty="0" err="1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aprūpe</a:t>
            </a:r>
            <a:r>
              <a:rPr lang="lv-LV" sz="1355" dirty="0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lang="en-US" sz="1355" u="none" strike="noStrike" dirty="0">
              <a:solidFill>
                <a:srgbClr val="34343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1734"/>
              </a:lnSpc>
              <a:spcBef>
                <a:spcPct val="0"/>
              </a:spcBef>
            </a:pPr>
            <a:r>
              <a:rPr lang="en-US" sz="1355" u="none" strike="noStrike" dirty="0" err="1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Skolas</a:t>
            </a:r>
            <a:r>
              <a:rPr lang="en-US" sz="1355" u="none" strike="noStrike" dirty="0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5" u="none" strike="noStrike" dirty="0" err="1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maiņas</a:t>
            </a:r>
            <a:r>
              <a:rPr lang="en-US" sz="1355" u="none" strike="noStrike" dirty="0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 un </a:t>
            </a:r>
            <a:r>
              <a:rPr lang="en-US" sz="1355" u="none" strike="noStrike" dirty="0" err="1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mācību</a:t>
            </a:r>
            <a:r>
              <a:rPr lang="en-US" sz="1355" u="none" strike="noStrike" dirty="0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5" u="none" strike="noStrike" dirty="0" err="1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procesa</a:t>
            </a:r>
            <a:r>
              <a:rPr lang="en-US" sz="1355" u="none" strike="noStrike" dirty="0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5" u="none" strike="noStrike" dirty="0" err="1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fragmentācija</a:t>
            </a:r>
            <a:r>
              <a:rPr lang="en-US" sz="1355" u="none" strike="noStrike" dirty="0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355" u="none" strike="noStrike" dirty="0" err="1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zemāki</a:t>
            </a:r>
            <a:r>
              <a:rPr lang="en-US" sz="1355" u="none" strike="noStrike" dirty="0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5" u="none" strike="noStrike" dirty="0" err="1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izglītības</a:t>
            </a:r>
            <a:r>
              <a:rPr lang="en-US" sz="1355" u="none" strike="noStrike" dirty="0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5" u="none" strike="noStrike" dirty="0" err="1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sasniegumi</a:t>
            </a:r>
            <a:r>
              <a:rPr lang="en-US" sz="1355" u="none" strike="noStrike" dirty="0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5" u="none" strike="noStrike" dirty="0" err="1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salīdzinājumā</a:t>
            </a:r>
            <a:r>
              <a:rPr lang="en-US" sz="1355" u="none" strike="noStrike" dirty="0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5" u="none" strike="noStrike" dirty="0" err="1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ar</a:t>
            </a:r>
            <a:r>
              <a:rPr lang="en-US" sz="1355" u="none" strike="noStrike" dirty="0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5" u="none" strike="noStrike" dirty="0" err="1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vienaudžiem</a:t>
            </a:r>
            <a:r>
              <a:rPr lang="en-US" sz="1355" u="none" strike="noStrike" dirty="0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355" u="none" strike="noStrike" dirty="0" err="1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nepieciešamība</a:t>
            </a:r>
            <a:r>
              <a:rPr lang="en-US" sz="1355" u="none" strike="noStrike" dirty="0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5" u="none" strike="noStrike" dirty="0" err="1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pēc</a:t>
            </a:r>
            <a:r>
              <a:rPr lang="en-US" sz="1355" u="none" strike="noStrike" dirty="0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5" u="none" strike="noStrike" dirty="0" err="1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individualizētas</a:t>
            </a:r>
            <a:r>
              <a:rPr lang="en-US" sz="1355" u="none" strike="noStrike" dirty="0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5" u="none" strike="noStrike" dirty="0" err="1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pieejās</a:t>
            </a:r>
            <a:r>
              <a:rPr lang="en-US" sz="1355" u="none" strike="noStrike" dirty="0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 un </a:t>
            </a:r>
            <a:r>
              <a:rPr lang="en-US" sz="1355" u="none" strike="noStrike" dirty="0" err="1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papildu</a:t>
            </a:r>
            <a:r>
              <a:rPr lang="en-US" sz="1355" u="none" strike="noStrike" dirty="0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5" u="none" strike="noStrike" dirty="0" err="1">
                <a:solidFill>
                  <a:srgbClr val="343432"/>
                </a:solidFill>
                <a:latin typeface="Montserrat"/>
                <a:ea typeface="Montserrat"/>
                <a:cs typeface="Montserrat"/>
                <a:sym typeface="Montserrat"/>
              </a:rPr>
              <a:t>atbalsta</a:t>
            </a:r>
            <a:endParaRPr lang="en-US" sz="1355" u="none" strike="noStrike" dirty="0">
              <a:solidFill>
                <a:srgbClr val="34343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>
              <a:lnSpc>
                <a:spcPts val="1734"/>
              </a:lnSpc>
              <a:spcBef>
                <a:spcPct val="0"/>
              </a:spcBef>
            </a:pPr>
            <a:endParaRPr lang="en-US" sz="1355" u="none" strike="noStrike" dirty="0">
              <a:solidFill>
                <a:srgbClr val="3434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10909963" y="8124248"/>
            <a:ext cx="4084670" cy="258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38"/>
              </a:lnSpc>
              <a:spcBef>
                <a:spcPct val="0"/>
              </a:spcBef>
            </a:pPr>
            <a:r>
              <a:rPr lang="en-US" sz="1670" b="1" dirty="0">
                <a:solidFill>
                  <a:srgbClr val="34343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VESELĪBA/ IZGLĪTĪBA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8041552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-160719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4"/>
                </a:lnTo>
                <a:lnTo>
                  <a:pt x="0" y="313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3115006"/>
            <a:ext cx="6726444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ld"/>
                <a:ea typeface="Avenir Bold"/>
                <a:cs typeface="Avenir Bold"/>
                <a:sym typeface="Avenir Bold"/>
              </a:rPr>
              <a:t>ARPUSĢIMENES APRŪPES STANDARTS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532856" y="1762122"/>
            <a:ext cx="6726444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600"/>
              </a:lnSpc>
            </a:pP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ld"/>
                <a:ea typeface="Avenir Bold"/>
                <a:cs typeface="Avenir Bold"/>
                <a:sym typeface="Avenir Bold"/>
              </a:rPr>
              <a:t>ĀAAC </a:t>
            </a:r>
          </a:p>
          <a:p>
            <a:pPr algn="r">
              <a:lnSpc>
                <a:spcPts val="6600"/>
              </a:lnSpc>
            </a:pPr>
            <a:r>
              <a:rPr lang="lv-LV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ld"/>
                <a:ea typeface="Avenir Bold"/>
                <a:cs typeface="Avenir Bold"/>
                <a:sym typeface="Avenir Bold"/>
              </a:rPr>
              <a:t>S</a:t>
            </a: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ld"/>
                <a:ea typeface="Avenir Bold"/>
                <a:cs typeface="Avenir Bold"/>
                <a:sym typeface="Avenir Bold"/>
              </a:rPr>
              <a:t>TIPRINĀŠANA</a:t>
            </a:r>
          </a:p>
          <a:p>
            <a:pPr algn="r">
              <a:lnSpc>
                <a:spcPts val="6600"/>
              </a:lnSpc>
            </a:pPr>
            <a:endParaRPr lang="en-US" sz="6000" b="1" dirty="0">
              <a:solidFill>
                <a:srgbClr val="A6A6A6"/>
              </a:solidFill>
              <a:latin typeface="Avenir Bold"/>
              <a:ea typeface="Avenir Bold"/>
              <a:cs typeface="Avenir Bold"/>
              <a:sym typeface="Avenir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5943603"/>
            <a:ext cx="7342227" cy="3482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Papildus kritērijiem telpām, videi, darbiniekiem uzsvars tiek likt uz bērna vajadzībam (fiziskām, emocionālām, psiholoģiskām).</a:t>
            </a:r>
          </a:p>
          <a:p>
            <a:pPr algn="l">
              <a:lnSpc>
                <a:spcPts val="3850"/>
              </a:lnSpc>
            </a:pPr>
            <a:endParaRPr lang="en-US" sz="350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Vienkopus ietvars vajadzībām neatkarīgi no aprūpes formas.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24965" y="4072796"/>
            <a:ext cx="7342227" cy="3968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50"/>
              </a:lnSpc>
            </a:pP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Kopā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pārskata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darba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prakse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ar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visām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formām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izprastas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robežas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Centru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darbībai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un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sadarbībai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ar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pašvaldības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sociālo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dienestu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Bāriņtiesu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un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citām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institūcijām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</a:p>
          <a:p>
            <a:pPr algn="just">
              <a:lnSpc>
                <a:spcPts val="3850"/>
              </a:lnSpc>
            </a:pPr>
            <a:endParaRPr lang="en-US" sz="3500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just">
              <a:lnSpc>
                <a:spcPts val="3850"/>
              </a:lnSpc>
            </a:pP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Izdiskutēts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un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precizēts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finansēšanas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modelis</a:t>
            </a:r>
            <a:endParaRPr lang="en-US" sz="3500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33694" y="381000"/>
            <a:ext cx="9166757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7500" b="1">
                <a:solidFill>
                  <a:srgbClr val="A6A6A6"/>
                </a:solidFill>
                <a:latin typeface="Avenir Bold"/>
                <a:ea typeface="Avenir Bold"/>
                <a:cs typeface="Avenir Bold"/>
                <a:sym typeface="Avenir Bold"/>
              </a:rPr>
              <a:t>KURP EJAM?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523816" y="1428744"/>
            <a:ext cx="6726444" cy="815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5000" b="1">
                <a:solidFill>
                  <a:srgbClr val="3B3B3B"/>
                </a:solidFill>
                <a:latin typeface="Avenir Bold"/>
                <a:ea typeface="Avenir Bold"/>
                <a:cs typeface="Avenir Bold"/>
                <a:sym typeface="Avenir Bold"/>
              </a:rPr>
              <a:t>Pamanīts katrs stāsts!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8041552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-160719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4"/>
                </a:lnTo>
                <a:lnTo>
                  <a:pt x="0" y="313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3115006"/>
            <a:ext cx="6726444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ld"/>
                <a:ea typeface="Avenir Bold"/>
                <a:cs typeface="Avenir Bold"/>
                <a:sym typeface="Avenir Bold"/>
              </a:rPr>
              <a:t>FINANSIĀLĀ ATBALSTA STIPRINĀŠANA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562166" y="2401392"/>
            <a:ext cx="6726444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600"/>
              </a:lnSpc>
            </a:pPr>
            <a:r>
              <a:rPr lang="lv-LV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ld"/>
                <a:ea typeface="Avenir Bold"/>
                <a:cs typeface="Avenir Bold"/>
                <a:sym typeface="Avenir Bold"/>
              </a:rPr>
              <a:t>SPECIĀLISTU ATTĪSTĪBA</a:t>
            </a:r>
            <a:endParaRPr 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Avenir Bold"/>
              <a:ea typeface="Avenir Bold"/>
              <a:cs typeface="Avenir Bold"/>
              <a:sym typeface="Avenir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5943603"/>
            <a:ext cx="7342227" cy="3968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Atlīdzības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(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aizbildņi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audžuģimenes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adoptētāji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)</a:t>
            </a:r>
          </a:p>
          <a:p>
            <a:pPr algn="l">
              <a:lnSpc>
                <a:spcPts val="3850"/>
              </a:lnSpc>
            </a:pPr>
            <a:endParaRPr lang="en-US" sz="3500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l">
              <a:lnSpc>
                <a:spcPts val="3850"/>
              </a:lnSpc>
            </a:pPr>
            <a:r>
              <a:rPr lang="lv-LV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I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zdevumi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uzturam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(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dotācija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pašvaldībām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)</a:t>
            </a:r>
          </a:p>
          <a:p>
            <a:pPr algn="l">
              <a:lnSpc>
                <a:spcPts val="3850"/>
              </a:lnSpc>
            </a:pPr>
            <a:endParaRPr lang="en-US" sz="3500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l">
              <a:lnSpc>
                <a:spcPts val="3850"/>
              </a:lnSpc>
            </a:pP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Grozu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pielīdzināšana</a:t>
            </a:r>
            <a:endParaRPr lang="en-US" sz="3500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l">
              <a:lnSpc>
                <a:spcPts val="3850"/>
              </a:lnSpc>
            </a:pPr>
            <a:endParaRPr lang="en-US" sz="3500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917073" y="4381502"/>
            <a:ext cx="7342227" cy="3500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50"/>
              </a:lnSpc>
            </a:pPr>
            <a:r>
              <a:rPr lang="lv-LV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Traumā balstīta pieeja</a:t>
            </a:r>
          </a:p>
          <a:p>
            <a:pPr algn="r">
              <a:lnSpc>
                <a:spcPts val="3850"/>
              </a:lnSpc>
            </a:pPr>
            <a:endParaRPr lang="lv-LV" sz="3500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r">
              <a:lnSpc>
                <a:spcPts val="3850"/>
              </a:lnSpc>
            </a:pPr>
            <a:r>
              <a:rPr lang="lv-LV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Praktiskas mācības, refleksija, </a:t>
            </a:r>
            <a:r>
              <a:rPr lang="lv-LV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supervīzijas</a:t>
            </a:r>
            <a:r>
              <a:rPr lang="lv-LV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ikdienā</a:t>
            </a:r>
            <a:endParaRPr lang="en-US" sz="3500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r">
              <a:lnSpc>
                <a:spcPts val="3850"/>
              </a:lnSpc>
            </a:pPr>
            <a:endParaRPr lang="en-US" sz="3500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r">
              <a:lnSpc>
                <a:spcPts val="3850"/>
              </a:lnSpc>
            </a:pPr>
            <a:r>
              <a:rPr lang="lv-LV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Speciālistu tīklošana un pieredzes pārņemšana</a:t>
            </a:r>
            <a:endParaRPr lang="en-US" sz="3500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33694" y="381000"/>
            <a:ext cx="9166757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7500" b="1">
                <a:solidFill>
                  <a:srgbClr val="A6A6A6"/>
                </a:solidFill>
                <a:latin typeface="Avenir Bold"/>
                <a:ea typeface="Avenir Bold"/>
                <a:cs typeface="Avenir Bold"/>
                <a:sym typeface="Avenir Bold"/>
              </a:rPr>
              <a:t>KURP EJAM?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523816" y="1428744"/>
            <a:ext cx="6726444" cy="815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5000" b="1">
                <a:solidFill>
                  <a:srgbClr val="3B3B3B"/>
                </a:solidFill>
                <a:latin typeface="Avenir Bold"/>
                <a:ea typeface="Avenir Bold"/>
                <a:cs typeface="Avenir Bold"/>
                <a:sym typeface="Avenir Bold"/>
              </a:rPr>
              <a:t>Pamanīts katrs stāsts!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8041552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-160719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4"/>
                </a:lnTo>
                <a:lnTo>
                  <a:pt x="0" y="313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3115006"/>
            <a:ext cx="6726444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ld"/>
                <a:ea typeface="Avenir Bold"/>
                <a:cs typeface="Avenir Bold"/>
                <a:sym typeface="Avenir Bold"/>
              </a:rPr>
              <a:t>DARBS AR AIZBILDŅIEM UN ADOPTĒTĀJIEM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532856" y="2066924"/>
            <a:ext cx="6726444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600"/>
              </a:lnSpc>
            </a:pP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ld"/>
                <a:ea typeface="Avenir Bold"/>
                <a:cs typeface="Avenir Bold"/>
                <a:sym typeface="Avenir Bold"/>
              </a:rPr>
              <a:t>DARBS AR AUDŽUĢIMENĒM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5943603"/>
            <a:ext cx="7342227" cy="2997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Precizētas robežas starp ĀAAC sociālo darbinieku un sociālā dienesta sociālo darbinieku</a:t>
            </a:r>
          </a:p>
          <a:p>
            <a:pPr algn="l">
              <a:lnSpc>
                <a:spcPts val="3850"/>
              </a:lnSpc>
            </a:pPr>
            <a:endParaRPr lang="en-US" sz="350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Specializācija sociālajiem darbiniekiem - darbs ĀAAC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17073" y="4381502"/>
            <a:ext cx="7342227" cy="4501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50"/>
              </a:lnSpc>
            </a:pP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Jauna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specializācija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, tai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skaitā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palielināta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atlīdzība</a:t>
            </a:r>
            <a:endParaRPr lang="en-US" sz="3500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r">
              <a:lnSpc>
                <a:spcPts val="3850"/>
              </a:lnSpc>
            </a:pPr>
            <a:endParaRPr lang="en-US" sz="3500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r">
              <a:lnSpc>
                <a:spcPts val="3850"/>
              </a:lnSpc>
            </a:pP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V</a:t>
            </a:r>
            <a:r>
              <a:rPr lang="lv-LV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e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selības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un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civiltiesiskā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apdrošināšana</a:t>
            </a:r>
            <a:endParaRPr lang="en-US" sz="3500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r">
              <a:lnSpc>
                <a:spcPts val="3850"/>
              </a:lnSpc>
            </a:pPr>
            <a:endParaRPr lang="en-US" sz="3500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r">
              <a:lnSpc>
                <a:spcPts val="3850"/>
              </a:lnSpc>
            </a:pP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Atbalsta persona</a:t>
            </a:r>
          </a:p>
          <a:p>
            <a:pPr algn="r">
              <a:lnSpc>
                <a:spcPts val="3850"/>
              </a:lnSpc>
            </a:pPr>
            <a:endParaRPr lang="lv-LV" sz="3500" dirty="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r">
              <a:lnSpc>
                <a:spcPts val="3850"/>
              </a:lnSpc>
            </a:pP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Atelpas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500" dirty="0" err="1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brīdis</a:t>
            </a:r>
            <a:r>
              <a:rPr lang="en-US" sz="3500" dirty="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333694" y="381000"/>
            <a:ext cx="9166757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7500" b="1">
                <a:solidFill>
                  <a:srgbClr val="A6A6A6"/>
                </a:solidFill>
                <a:latin typeface="Avenir Bold"/>
                <a:ea typeface="Avenir Bold"/>
                <a:cs typeface="Avenir Bold"/>
                <a:sym typeface="Avenir Bold"/>
              </a:rPr>
              <a:t>KURP EJAM?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523816" y="1428744"/>
            <a:ext cx="6726444" cy="815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5000" b="1">
                <a:solidFill>
                  <a:srgbClr val="3B3B3B"/>
                </a:solidFill>
                <a:latin typeface="Avenir Bold"/>
                <a:ea typeface="Avenir Bold"/>
                <a:cs typeface="Avenir Bold"/>
                <a:sym typeface="Avenir Bold"/>
              </a:rPr>
              <a:t>Pamanīts katrs stāsts!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8041552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-160719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4"/>
                </a:lnTo>
                <a:lnTo>
                  <a:pt x="0" y="313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3115006"/>
            <a:ext cx="6726444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ld"/>
                <a:ea typeface="Avenir Bold"/>
                <a:cs typeface="Avenir Bold"/>
                <a:sym typeface="Avenir Bold"/>
              </a:rPr>
              <a:t>SADARBĪBA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867568" y="1533525"/>
            <a:ext cx="6726444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600"/>
              </a:lnSpc>
            </a:pP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ld"/>
                <a:ea typeface="Avenir Bold"/>
                <a:cs typeface="Avenir Bold"/>
                <a:sym typeface="Avenir Bold"/>
              </a:rPr>
              <a:t>IZPRATNES STIPRINĀŠANA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20808" y="4709745"/>
            <a:ext cx="7342227" cy="5426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Kopš ĀAAC izveides pašvaldību darbs ar ārpusģimenes aprūpē esošiem bērniem </a:t>
            </a:r>
            <a:r>
              <a:rPr lang="en-US" sz="3500" b="1" u="sng">
                <a:solidFill>
                  <a:srgbClr val="FF3E3C"/>
                </a:solidFill>
                <a:latin typeface="Avenir Bold"/>
                <a:ea typeface="Avenir Bold"/>
                <a:cs typeface="Avenir Bold"/>
                <a:sym typeface="Avenir Bold"/>
              </a:rPr>
              <a:t>NAV BEIDZIES!</a:t>
            </a:r>
          </a:p>
          <a:p>
            <a:pPr algn="l">
              <a:lnSpc>
                <a:spcPts val="3850"/>
              </a:lnSpc>
            </a:pPr>
            <a:endParaRPr lang="en-US" sz="3500" b="1" u="sng">
              <a:solidFill>
                <a:srgbClr val="FF3E3C"/>
              </a:solidFill>
              <a:latin typeface="Avenir Bold"/>
              <a:ea typeface="Avenir Bold"/>
              <a:cs typeface="Avenir Bold"/>
              <a:sym typeface="Avenir Bold"/>
            </a:endParaRPr>
          </a:p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Darbs ar aizbildņiem</a:t>
            </a:r>
          </a:p>
          <a:p>
            <a:pPr algn="l">
              <a:lnSpc>
                <a:spcPts val="3850"/>
              </a:lnSpc>
            </a:pPr>
            <a:endParaRPr lang="en-US" sz="350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Darbs ar bērniem, 16 +, pēcaprūpe</a:t>
            </a:r>
          </a:p>
          <a:p>
            <a:pPr algn="l">
              <a:lnSpc>
                <a:spcPts val="3850"/>
              </a:lnSpc>
            </a:pPr>
            <a:endParaRPr lang="en-US" sz="350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Kombinēti pakalpojumi nepieciešamības gadījumā</a:t>
            </a:r>
          </a:p>
          <a:p>
            <a:pPr algn="l">
              <a:lnSpc>
                <a:spcPts val="3850"/>
              </a:lnSpc>
            </a:pPr>
            <a:endParaRPr lang="en-US" sz="350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485208" y="3314705"/>
            <a:ext cx="8108804" cy="445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50"/>
              </a:lnSpc>
            </a:pPr>
            <a:r>
              <a:rPr lang="en-US" sz="3500" b="1">
                <a:solidFill>
                  <a:srgbClr val="737373"/>
                </a:solidFill>
                <a:latin typeface="Avenir Bold"/>
                <a:ea typeface="Avenir Bold"/>
                <a:cs typeface="Avenir Bold"/>
                <a:sym typeface="Avenir Bold"/>
              </a:rPr>
              <a:t>Bērna vērtība </a:t>
            </a:r>
            <a:r>
              <a:rPr lang="en-US" sz="350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- pašvaldības līmenis, lēmumu pieņēmēji, institūcijas, atbalsta speciālisti</a:t>
            </a:r>
          </a:p>
          <a:p>
            <a:pPr algn="r">
              <a:lnSpc>
                <a:spcPts val="3850"/>
              </a:lnSpc>
            </a:pPr>
            <a:endParaRPr lang="en-US" sz="350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r"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Traumas izpratne - “Uzvedība kā valoda”</a:t>
            </a:r>
          </a:p>
          <a:p>
            <a:pPr algn="r"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Pieejams stabils un uzticams pieaugušais</a:t>
            </a:r>
          </a:p>
          <a:p>
            <a:pPr algn="r">
              <a:lnSpc>
                <a:spcPts val="3850"/>
              </a:lnSpc>
            </a:pPr>
            <a:endParaRPr lang="en-US" sz="3500">
              <a:solidFill>
                <a:srgbClr val="737373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r"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Avenir"/>
                <a:ea typeface="Avenir"/>
                <a:cs typeface="Avenir"/>
                <a:sym typeface="Avenir"/>
              </a:rPr>
              <a:t>Sabiedrības izglītošana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333694" y="381000"/>
            <a:ext cx="9166757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7500" b="1">
                <a:solidFill>
                  <a:srgbClr val="A6A6A6"/>
                </a:solidFill>
                <a:latin typeface="Avenir Bold"/>
                <a:ea typeface="Avenir Bold"/>
                <a:cs typeface="Avenir Bold"/>
                <a:sym typeface="Avenir Bold"/>
              </a:rPr>
              <a:t>KURP EJAM?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523816" y="1428744"/>
            <a:ext cx="6726444" cy="815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5000" b="1">
                <a:solidFill>
                  <a:srgbClr val="3B3B3B"/>
                </a:solidFill>
                <a:latin typeface="Avenir Bold"/>
                <a:ea typeface="Avenir Bold"/>
                <a:cs typeface="Avenir Bold"/>
                <a:sym typeface="Avenir Bold"/>
              </a:rPr>
              <a:t>Pamanīts katrs stāsts!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F37278-538C-41D9-99E7-91A9E00D661B}"/>
              </a:ext>
            </a:extLst>
          </p:cNvPr>
          <p:cNvSpPr txBox="1"/>
          <p:nvPr/>
        </p:nvSpPr>
        <p:spPr>
          <a:xfrm>
            <a:off x="6172200" y="4774168"/>
            <a:ext cx="91440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ld" panose="020B0604020202020204" charset="-70"/>
              </a:rPr>
              <a:t>Paldies, jautājumi</a:t>
            </a:r>
          </a:p>
          <a:p>
            <a:endParaRPr lang="lv-LV" sz="6000" dirty="0">
              <a:solidFill>
                <a:schemeClr val="tx1">
                  <a:lumMod val="75000"/>
                  <a:lumOff val="25000"/>
                </a:schemeClr>
              </a:solidFill>
              <a:latin typeface="Avenir Bold" panose="020B0604020202020204" charset="-70"/>
            </a:endParaRPr>
          </a:p>
          <a:p>
            <a:pPr algn="r"/>
            <a:r>
              <a:rPr lang="lv-LV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ld" panose="020B0604020202020204" charset="-70"/>
              </a:rPr>
              <a:t>ilze.kurme@lm.gov.lv</a:t>
            </a:r>
          </a:p>
        </p:txBody>
      </p:sp>
    </p:spTree>
    <p:extLst>
      <p:ext uri="{BB962C8B-B14F-4D97-AF65-F5344CB8AC3E}">
        <p14:creationId xmlns:p14="http://schemas.microsoft.com/office/powerpoint/2010/main" val="3103198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436</Words>
  <Application>Microsoft Office PowerPoint</Application>
  <PresentationFormat>Pielāgots</PresentationFormat>
  <Paragraphs>87</Paragraphs>
  <Slides>8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7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8</vt:i4>
      </vt:variant>
    </vt:vector>
  </HeadingPairs>
  <TitlesOfParts>
    <vt:vector size="16" baseType="lpstr">
      <vt:lpstr>Arial</vt:lpstr>
      <vt:lpstr>Montserrat</vt:lpstr>
      <vt:lpstr>Avenir Italics</vt:lpstr>
      <vt:lpstr>Calibri</vt:lpstr>
      <vt:lpstr>Montserrat Bold</vt:lpstr>
      <vt:lpstr>Avenir</vt:lpstr>
      <vt:lpstr>Avenir Bold</vt:lpstr>
      <vt:lpstr>Office Theme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Ārpusģimenes aprūpe Latvijā, kur esam un kurp dodamies</dc:title>
  <dc:creator>Ilze Kurme</dc:creator>
  <cp:lastModifiedBy>Natālija Gerasimova</cp:lastModifiedBy>
  <cp:revision>9</cp:revision>
  <dcterms:created xsi:type="dcterms:W3CDTF">2006-08-16T00:00:00Z</dcterms:created>
  <dcterms:modified xsi:type="dcterms:W3CDTF">2025-09-15T06:03:13Z</dcterms:modified>
  <dc:identifier>DAGyleEltOw</dc:identifier>
</cp:coreProperties>
</file>