
<file path=[Content_Types].xml><?xml version="1.0" encoding="utf-8"?>
<Types xmlns="http://schemas.openxmlformats.org/package/2006/content-types">
  <Default Extension="51DECD20" ContentType="image/pn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1" r:id="rId1"/>
    <p:sldMasterId id="2147483702" r:id="rId2"/>
  </p:sldMasterIdLst>
  <p:notesMasterIdLst>
    <p:notesMasterId r:id="rId17"/>
  </p:notesMasterIdLst>
  <p:handoutMasterIdLst>
    <p:handoutMasterId r:id="rId18"/>
  </p:handoutMasterIdLst>
  <p:sldIdLst>
    <p:sldId id="664" r:id="rId3"/>
    <p:sldId id="1053" r:id="rId4"/>
    <p:sldId id="1043" r:id="rId5"/>
    <p:sldId id="1016" r:id="rId6"/>
    <p:sldId id="1045" r:id="rId7"/>
    <p:sldId id="1052" r:id="rId8"/>
    <p:sldId id="1059" r:id="rId9"/>
    <p:sldId id="1054" r:id="rId10"/>
    <p:sldId id="1047" r:id="rId11"/>
    <p:sldId id="1056" r:id="rId12"/>
    <p:sldId id="1057" r:id="rId13"/>
    <p:sldId id="1050" r:id="rId14"/>
    <p:sldId id="1058" r:id="rId15"/>
    <p:sldId id="994" r:id="rId16"/>
  </p:sldIdLst>
  <p:sldSz cx="9144000" cy="5143500" type="screen16x9"/>
  <p:notesSz cx="6858000" cy="9144000"/>
  <p:defaultTextStyle>
    <a:defPPr marL="0" marR="0" indent="0" algn="l" defTabSz="914400" rtl="0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e Leonard" initials="KL" lastIdx="5" clrIdx="0">
    <p:extLst>
      <p:ext uri="{19B8F6BF-5375-455C-9EA6-DF929625EA0E}">
        <p15:presenceInfo xmlns:p15="http://schemas.microsoft.com/office/powerpoint/2012/main" userId="Katie Leona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174"/>
    <a:srgbClr val="C25B26"/>
    <a:srgbClr val="CD8258"/>
    <a:srgbClr val="689295"/>
    <a:srgbClr val="C35C36"/>
    <a:srgbClr val="888888"/>
    <a:srgbClr val="858070"/>
    <a:srgbClr val="EC6900"/>
    <a:srgbClr val="CA953C"/>
    <a:srgbClr val="148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01" autoAdjust="0"/>
    <p:restoredTop sz="96311"/>
  </p:normalViewPr>
  <p:slideViewPr>
    <p:cSldViewPr snapToGrid="0" snapToObjects="1">
      <p:cViewPr varScale="1">
        <p:scale>
          <a:sx n="110" d="100"/>
          <a:sy n="110" d="100"/>
        </p:scale>
        <p:origin x="77" y="39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54" d="100"/>
          <a:sy n="154" d="100"/>
        </p:scale>
        <p:origin x="2752" y="-30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14E4E5-2D13-BF41-92EB-2A4CF9F3EE7C}" type="doc">
      <dgm:prSet loTypeId="urn:microsoft.com/office/officeart/2008/layout/VerticalCurvedLis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4E65925-3FB7-204F-A820-6056575EDDCA}">
      <dgm:prSet phldrT="[Text]"/>
      <dgm:spPr/>
      <dgm:t>
        <a:bodyPr/>
        <a:lstStyle/>
        <a:p>
          <a:r>
            <a:rPr lang="en-US" b="0" i="0" dirty="0">
              <a:latin typeface="Cambria" panose="02040503050406030204" pitchFamily="18" charset="0"/>
            </a:rPr>
            <a:t>Age and gender</a:t>
          </a:r>
        </a:p>
      </dgm:t>
    </dgm:pt>
    <dgm:pt modelId="{2D309985-D326-1F4D-8EE6-FB62E89C3E77}" type="parTrans" cxnId="{B10310E0-EC44-5E46-B451-64ACBB260D98}">
      <dgm:prSet/>
      <dgm:spPr/>
      <dgm:t>
        <a:bodyPr/>
        <a:lstStyle/>
        <a:p>
          <a:endParaRPr lang="en-US"/>
        </a:p>
      </dgm:t>
    </dgm:pt>
    <dgm:pt modelId="{B502B6DE-C070-984F-BBBB-712B3992D96D}" type="sibTrans" cxnId="{B10310E0-EC44-5E46-B451-64ACBB260D98}">
      <dgm:prSet/>
      <dgm:spPr/>
      <dgm:t>
        <a:bodyPr/>
        <a:lstStyle/>
        <a:p>
          <a:endParaRPr lang="en-US"/>
        </a:p>
      </dgm:t>
    </dgm:pt>
    <dgm:pt modelId="{9AA5A3FA-3FC5-5741-A167-71CC2F00C80A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b="0" i="0" dirty="0">
              <a:latin typeface="Cambria" panose="02040503050406030204" pitchFamily="18" charset="0"/>
            </a:rPr>
            <a:t>Sibling groups</a:t>
          </a:r>
        </a:p>
      </dgm:t>
    </dgm:pt>
    <dgm:pt modelId="{F797498A-F4EF-4349-B975-13E52A5E8616}" type="parTrans" cxnId="{EFBB4A8A-DE90-174A-946D-CE929136ACBE}">
      <dgm:prSet/>
      <dgm:spPr/>
      <dgm:t>
        <a:bodyPr/>
        <a:lstStyle/>
        <a:p>
          <a:endParaRPr lang="en-US"/>
        </a:p>
      </dgm:t>
    </dgm:pt>
    <dgm:pt modelId="{80E4F493-1D85-D940-8BE7-C60DF72954BD}" type="sibTrans" cxnId="{EFBB4A8A-DE90-174A-946D-CE929136ACBE}">
      <dgm:prSet/>
      <dgm:spPr/>
      <dgm:t>
        <a:bodyPr/>
        <a:lstStyle/>
        <a:p>
          <a:endParaRPr lang="en-US"/>
        </a:p>
      </dgm:t>
    </dgm:pt>
    <dgm:pt modelId="{7809F9E0-7E94-E843-9924-587674EDEFC3}">
      <dgm:prSet phldrT="[Text]"/>
      <dgm:spPr>
        <a:solidFill>
          <a:schemeClr val="bg2"/>
        </a:solidFill>
      </dgm:spPr>
      <dgm:t>
        <a:bodyPr/>
        <a:lstStyle/>
        <a:p>
          <a:r>
            <a:rPr lang="en-US" b="0" i="0" dirty="0">
              <a:latin typeface="Cambria" panose="02040503050406030204" pitchFamily="18" charset="0"/>
            </a:rPr>
            <a:t>Health/therapeutic needs</a:t>
          </a:r>
        </a:p>
      </dgm:t>
    </dgm:pt>
    <dgm:pt modelId="{A202E166-5613-E642-B219-2AD903192B2D}" type="parTrans" cxnId="{BE56AB43-F72C-D54A-B893-4A1085A4B565}">
      <dgm:prSet/>
      <dgm:spPr/>
      <dgm:t>
        <a:bodyPr/>
        <a:lstStyle/>
        <a:p>
          <a:endParaRPr lang="en-US"/>
        </a:p>
      </dgm:t>
    </dgm:pt>
    <dgm:pt modelId="{531BCF3C-34AC-A645-B64F-294D3B5F902A}" type="sibTrans" cxnId="{BE56AB43-F72C-D54A-B893-4A1085A4B565}">
      <dgm:prSet/>
      <dgm:spPr/>
      <dgm:t>
        <a:bodyPr/>
        <a:lstStyle/>
        <a:p>
          <a:endParaRPr lang="en-US"/>
        </a:p>
      </dgm:t>
    </dgm:pt>
    <dgm:pt modelId="{AE1FE5DD-EE1C-C442-89C3-1B1F9B39032F}">
      <dgm:prSet phldrT="[Text]"/>
      <dgm:spPr>
        <a:solidFill>
          <a:srgbClr val="858070"/>
        </a:solidFill>
      </dgm:spPr>
      <dgm:t>
        <a:bodyPr/>
        <a:lstStyle/>
        <a:p>
          <a:r>
            <a:rPr lang="en-US" b="0" i="0" dirty="0">
              <a:latin typeface="Cambria" panose="02040503050406030204" pitchFamily="18" charset="0"/>
            </a:rPr>
            <a:t>Cultural &amp; language identity</a:t>
          </a:r>
        </a:p>
      </dgm:t>
    </dgm:pt>
    <dgm:pt modelId="{0CBC2841-D95C-7C4F-BAE5-4C3262B50909}" type="parTrans" cxnId="{BD726336-18E1-B746-877C-9D8DA5D052FA}">
      <dgm:prSet/>
      <dgm:spPr/>
      <dgm:t>
        <a:bodyPr/>
        <a:lstStyle/>
        <a:p>
          <a:endParaRPr lang="en-US"/>
        </a:p>
      </dgm:t>
    </dgm:pt>
    <dgm:pt modelId="{B844D9EF-FC4D-E34B-AB23-0893A3D5023A}" type="sibTrans" cxnId="{BD726336-18E1-B746-877C-9D8DA5D052FA}">
      <dgm:prSet/>
      <dgm:spPr/>
      <dgm:t>
        <a:bodyPr/>
        <a:lstStyle/>
        <a:p>
          <a:endParaRPr lang="en-US"/>
        </a:p>
      </dgm:t>
    </dgm:pt>
    <dgm:pt modelId="{E11A92EB-ED0E-EF40-8909-231119463367}">
      <dgm:prSet phldrT="[Text]"/>
      <dgm:spPr>
        <a:solidFill>
          <a:srgbClr val="888888"/>
        </a:solidFill>
      </dgm:spPr>
      <dgm:t>
        <a:bodyPr/>
        <a:lstStyle/>
        <a:p>
          <a:r>
            <a:rPr lang="en-US" dirty="0">
              <a:latin typeface="Cambria" panose="02040503050406030204" pitchFamily="18" charset="0"/>
            </a:rPr>
            <a:t>Openness to birth family contact</a:t>
          </a:r>
        </a:p>
      </dgm:t>
    </dgm:pt>
    <dgm:pt modelId="{7492766B-F700-F143-BA06-EC3DA458A6A5}" type="parTrans" cxnId="{CB8A8FA5-BED8-194E-91F6-0886B2DA11A0}">
      <dgm:prSet/>
      <dgm:spPr/>
      <dgm:t>
        <a:bodyPr/>
        <a:lstStyle/>
        <a:p>
          <a:endParaRPr lang="en-US"/>
        </a:p>
      </dgm:t>
    </dgm:pt>
    <dgm:pt modelId="{74D958DB-DF9F-B047-975A-CB9AC14E47E5}" type="sibTrans" cxnId="{CB8A8FA5-BED8-194E-91F6-0886B2DA11A0}">
      <dgm:prSet/>
      <dgm:spPr/>
      <dgm:t>
        <a:bodyPr/>
        <a:lstStyle/>
        <a:p>
          <a:endParaRPr lang="en-US"/>
        </a:p>
      </dgm:t>
    </dgm:pt>
    <dgm:pt modelId="{61FAB512-FC71-8B4F-88FB-5A576FC700B7}" type="pres">
      <dgm:prSet presAssocID="{3814E4E5-2D13-BF41-92EB-2A4CF9F3EE7C}" presName="Name0" presStyleCnt="0">
        <dgm:presLayoutVars>
          <dgm:chMax val="7"/>
          <dgm:chPref val="7"/>
          <dgm:dir/>
        </dgm:presLayoutVars>
      </dgm:prSet>
      <dgm:spPr/>
    </dgm:pt>
    <dgm:pt modelId="{19D2C0CD-F334-3D43-8607-2323127D7D55}" type="pres">
      <dgm:prSet presAssocID="{3814E4E5-2D13-BF41-92EB-2A4CF9F3EE7C}" presName="Name1" presStyleCnt="0"/>
      <dgm:spPr/>
    </dgm:pt>
    <dgm:pt modelId="{AB24499D-36EA-6846-8653-250B21D7912E}" type="pres">
      <dgm:prSet presAssocID="{3814E4E5-2D13-BF41-92EB-2A4CF9F3EE7C}" presName="cycle" presStyleCnt="0"/>
      <dgm:spPr/>
    </dgm:pt>
    <dgm:pt modelId="{7EA16A01-0BE5-0149-8D18-AF118B483741}" type="pres">
      <dgm:prSet presAssocID="{3814E4E5-2D13-BF41-92EB-2A4CF9F3EE7C}" presName="srcNode" presStyleLbl="node1" presStyleIdx="0" presStyleCnt="5"/>
      <dgm:spPr/>
    </dgm:pt>
    <dgm:pt modelId="{13D1C2CB-3456-4942-B8BD-C8993D83472B}" type="pres">
      <dgm:prSet presAssocID="{3814E4E5-2D13-BF41-92EB-2A4CF9F3EE7C}" presName="conn" presStyleLbl="parChTrans1D2" presStyleIdx="0" presStyleCnt="1"/>
      <dgm:spPr/>
    </dgm:pt>
    <dgm:pt modelId="{2B992316-2F10-3D47-B648-260A62C11968}" type="pres">
      <dgm:prSet presAssocID="{3814E4E5-2D13-BF41-92EB-2A4CF9F3EE7C}" presName="extraNode" presStyleLbl="node1" presStyleIdx="0" presStyleCnt="5"/>
      <dgm:spPr/>
    </dgm:pt>
    <dgm:pt modelId="{C3DC4DA3-773E-D74C-9514-DD7D0627DA3A}" type="pres">
      <dgm:prSet presAssocID="{3814E4E5-2D13-BF41-92EB-2A4CF9F3EE7C}" presName="dstNode" presStyleLbl="node1" presStyleIdx="0" presStyleCnt="5"/>
      <dgm:spPr/>
    </dgm:pt>
    <dgm:pt modelId="{A8900AE9-DAFF-744A-86DA-67E7C62E837B}" type="pres">
      <dgm:prSet presAssocID="{B4E65925-3FB7-204F-A820-6056575EDDCA}" presName="text_1" presStyleLbl="node1" presStyleIdx="0" presStyleCnt="5">
        <dgm:presLayoutVars>
          <dgm:bulletEnabled val="1"/>
        </dgm:presLayoutVars>
      </dgm:prSet>
      <dgm:spPr/>
    </dgm:pt>
    <dgm:pt modelId="{FD8F1F8A-40DE-AE46-BD72-0AAC2C5D7172}" type="pres">
      <dgm:prSet presAssocID="{B4E65925-3FB7-204F-A820-6056575EDDCA}" presName="accent_1" presStyleCnt="0"/>
      <dgm:spPr/>
    </dgm:pt>
    <dgm:pt modelId="{03E14D50-4FA0-774E-968D-543B1075EF5E}" type="pres">
      <dgm:prSet presAssocID="{B4E65925-3FB7-204F-A820-6056575EDDCA}" presName="accentRepeatNode" presStyleLbl="solidFgAcc1" presStyleIdx="0" presStyleCnt="5"/>
      <dgm:spPr/>
    </dgm:pt>
    <dgm:pt modelId="{9CE0E1AB-8C8E-6248-9B6F-CFB6B31EC79B}" type="pres">
      <dgm:prSet presAssocID="{9AA5A3FA-3FC5-5741-A167-71CC2F00C80A}" presName="text_2" presStyleLbl="node1" presStyleIdx="1" presStyleCnt="5">
        <dgm:presLayoutVars>
          <dgm:bulletEnabled val="1"/>
        </dgm:presLayoutVars>
      </dgm:prSet>
      <dgm:spPr/>
    </dgm:pt>
    <dgm:pt modelId="{37D949C3-B4F5-9643-A90B-F0EA0E7C9509}" type="pres">
      <dgm:prSet presAssocID="{9AA5A3FA-3FC5-5741-A167-71CC2F00C80A}" presName="accent_2" presStyleCnt="0"/>
      <dgm:spPr/>
    </dgm:pt>
    <dgm:pt modelId="{2308B534-AD43-744E-A818-F777FFF5E3B1}" type="pres">
      <dgm:prSet presAssocID="{9AA5A3FA-3FC5-5741-A167-71CC2F00C80A}" presName="accentRepeatNode" presStyleLbl="solidFgAcc1" presStyleIdx="1" presStyleCnt="5"/>
      <dgm:spPr/>
    </dgm:pt>
    <dgm:pt modelId="{E2AF4CE4-87A7-8347-86A7-B06664239FA7}" type="pres">
      <dgm:prSet presAssocID="{7809F9E0-7E94-E843-9924-587674EDEFC3}" presName="text_3" presStyleLbl="node1" presStyleIdx="2" presStyleCnt="5">
        <dgm:presLayoutVars>
          <dgm:bulletEnabled val="1"/>
        </dgm:presLayoutVars>
      </dgm:prSet>
      <dgm:spPr/>
    </dgm:pt>
    <dgm:pt modelId="{C6FDABD9-148A-BA4C-831D-A36F5415BC80}" type="pres">
      <dgm:prSet presAssocID="{7809F9E0-7E94-E843-9924-587674EDEFC3}" presName="accent_3" presStyleCnt="0"/>
      <dgm:spPr/>
    </dgm:pt>
    <dgm:pt modelId="{82132E03-04E7-2344-B7FE-CC54B7BC5B2D}" type="pres">
      <dgm:prSet presAssocID="{7809F9E0-7E94-E843-9924-587674EDEFC3}" presName="accentRepeatNode" presStyleLbl="solidFgAcc1" presStyleIdx="2" presStyleCnt="5"/>
      <dgm:spPr/>
    </dgm:pt>
    <dgm:pt modelId="{0ED8375A-2241-4540-8B59-BD5E9C3D633B}" type="pres">
      <dgm:prSet presAssocID="{AE1FE5DD-EE1C-C442-89C3-1B1F9B39032F}" presName="text_4" presStyleLbl="node1" presStyleIdx="3" presStyleCnt="5">
        <dgm:presLayoutVars>
          <dgm:bulletEnabled val="1"/>
        </dgm:presLayoutVars>
      </dgm:prSet>
      <dgm:spPr/>
    </dgm:pt>
    <dgm:pt modelId="{CCA773C6-187C-454A-A298-8CDED931AAF2}" type="pres">
      <dgm:prSet presAssocID="{AE1FE5DD-EE1C-C442-89C3-1B1F9B39032F}" presName="accent_4" presStyleCnt="0"/>
      <dgm:spPr/>
    </dgm:pt>
    <dgm:pt modelId="{0AE3603C-58C0-BD44-AD00-F320537B8C66}" type="pres">
      <dgm:prSet presAssocID="{AE1FE5DD-EE1C-C442-89C3-1B1F9B39032F}" presName="accentRepeatNode" presStyleLbl="solidFgAcc1" presStyleIdx="3" presStyleCnt="5"/>
      <dgm:spPr/>
    </dgm:pt>
    <dgm:pt modelId="{EC9F9E95-9590-CC44-9E77-CAD6C99C5A07}" type="pres">
      <dgm:prSet presAssocID="{E11A92EB-ED0E-EF40-8909-231119463367}" presName="text_5" presStyleLbl="node1" presStyleIdx="4" presStyleCnt="5">
        <dgm:presLayoutVars>
          <dgm:bulletEnabled val="1"/>
        </dgm:presLayoutVars>
      </dgm:prSet>
      <dgm:spPr/>
    </dgm:pt>
    <dgm:pt modelId="{699D6D4F-2206-AD44-B2AC-77617D891D2C}" type="pres">
      <dgm:prSet presAssocID="{E11A92EB-ED0E-EF40-8909-231119463367}" presName="accent_5" presStyleCnt="0"/>
      <dgm:spPr/>
    </dgm:pt>
    <dgm:pt modelId="{DC8711ED-94C3-F949-8F87-D38494A9340F}" type="pres">
      <dgm:prSet presAssocID="{E11A92EB-ED0E-EF40-8909-231119463367}" presName="accentRepeatNode" presStyleLbl="solidFgAcc1" presStyleIdx="4" presStyleCnt="5"/>
      <dgm:spPr/>
    </dgm:pt>
  </dgm:ptLst>
  <dgm:cxnLst>
    <dgm:cxn modelId="{77EC2D01-3796-E547-BC32-8BCA55464A6E}" type="presOf" srcId="{9AA5A3FA-3FC5-5741-A167-71CC2F00C80A}" destId="{9CE0E1AB-8C8E-6248-9B6F-CFB6B31EC79B}" srcOrd="0" destOrd="0" presId="urn:microsoft.com/office/officeart/2008/layout/VerticalCurvedList"/>
    <dgm:cxn modelId="{55B84A12-C8CD-5042-8523-25E0874A35A5}" type="presOf" srcId="{B502B6DE-C070-984F-BBBB-712B3992D96D}" destId="{13D1C2CB-3456-4942-B8BD-C8993D83472B}" srcOrd="0" destOrd="0" presId="urn:microsoft.com/office/officeart/2008/layout/VerticalCurvedList"/>
    <dgm:cxn modelId="{BD726336-18E1-B746-877C-9D8DA5D052FA}" srcId="{3814E4E5-2D13-BF41-92EB-2A4CF9F3EE7C}" destId="{AE1FE5DD-EE1C-C442-89C3-1B1F9B39032F}" srcOrd="3" destOrd="0" parTransId="{0CBC2841-D95C-7C4F-BAE5-4C3262B50909}" sibTransId="{B844D9EF-FC4D-E34B-AB23-0893A3D5023A}"/>
    <dgm:cxn modelId="{BE56AB43-F72C-D54A-B893-4A1085A4B565}" srcId="{3814E4E5-2D13-BF41-92EB-2A4CF9F3EE7C}" destId="{7809F9E0-7E94-E843-9924-587674EDEFC3}" srcOrd="2" destOrd="0" parTransId="{A202E166-5613-E642-B219-2AD903192B2D}" sibTransId="{531BCF3C-34AC-A645-B64F-294D3B5F902A}"/>
    <dgm:cxn modelId="{09670964-B5A8-9743-8133-BA7DEEB687D3}" type="presOf" srcId="{7809F9E0-7E94-E843-9924-587674EDEFC3}" destId="{E2AF4CE4-87A7-8347-86A7-B06664239FA7}" srcOrd="0" destOrd="0" presId="urn:microsoft.com/office/officeart/2008/layout/VerticalCurvedList"/>
    <dgm:cxn modelId="{066A0D44-4363-4A49-BB4A-849C9D582D48}" type="presOf" srcId="{B4E65925-3FB7-204F-A820-6056575EDDCA}" destId="{A8900AE9-DAFF-744A-86DA-67E7C62E837B}" srcOrd="0" destOrd="0" presId="urn:microsoft.com/office/officeart/2008/layout/VerticalCurvedList"/>
    <dgm:cxn modelId="{2DB3857B-9BD3-C747-BA69-EE2FE6B4E269}" type="presOf" srcId="{E11A92EB-ED0E-EF40-8909-231119463367}" destId="{EC9F9E95-9590-CC44-9E77-CAD6C99C5A07}" srcOrd="0" destOrd="0" presId="urn:microsoft.com/office/officeart/2008/layout/VerticalCurvedList"/>
    <dgm:cxn modelId="{EFBB4A8A-DE90-174A-946D-CE929136ACBE}" srcId="{3814E4E5-2D13-BF41-92EB-2A4CF9F3EE7C}" destId="{9AA5A3FA-3FC5-5741-A167-71CC2F00C80A}" srcOrd="1" destOrd="0" parTransId="{F797498A-F4EF-4349-B975-13E52A5E8616}" sibTransId="{80E4F493-1D85-D940-8BE7-C60DF72954BD}"/>
    <dgm:cxn modelId="{CB8A8FA5-BED8-194E-91F6-0886B2DA11A0}" srcId="{3814E4E5-2D13-BF41-92EB-2A4CF9F3EE7C}" destId="{E11A92EB-ED0E-EF40-8909-231119463367}" srcOrd="4" destOrd="0" parTransId="{7492766B-F700-F143-BA06-EC3DA458A6A5}" sibTransId="{74D958DB-DF9F-B047-975A-CB9AC14E47E5}"/>
    <dgm:cxn modelId="{B10310E0-EC44-5E46-B451-64ACBB260D98}" srcId="{3814E4E5-2D13-BF41-92EB-2A4CF9F3EE7C}" destId="{B4E65925-3FB7-204F-A820-6056575EDDCA}" srcOrd="0" destOrd="0" parTransId="{2D309985-D326-1F4D-8EE6-FB62E89C3E77}" sibTransId="{B502B6DE-C070-984F-BBBB-712B3992D96D}"/>
    <dgm:cxn modelId="{121C42E0-A5FD-6445-BB2B-F2A656690398}" type="presOf" srcId="{AE1FE5DD-EE1C-C442-89C3-1B1F9B39032F}" destId="{0ED8375A-2241-4540-8B59-BD5E9C3D633B}" srcOrd="0" destOrd="0" presId="urn:microsoft.com/office/officeart/2008/layout/VerticalCurvedList"/>
    <dgm:cxn modelId="{9C4DE7EC-176F-5240-BA0C-F2A04AB8C887}" type="presOf" srcId="{3814E4E5-2D13-BF41-92EB-2A4CF9F3EE7C}" destId="{61FAB512-FC71-8B4F-88FB-5A576FC700B7}" srcOrd="0" destOrd="0" presId="urn:microsoft.com/office/officeart/2008/layout/VerticalCurvedList"/>
    <dgm:cxn modelId="{917D17E2-9A1D-0A47-A440-9C1376051CDD}" type="presParOf" srcId="{61FAB512-FC71-8B4F-88FB-5A576FC700B7}" destId="{19D2C0CD-F334-3D43-8607-2323127D7D55}" srcOrd="0" destOrd="0" presId="urn:microsoft.com/office/officeart/2008/layout/VerticalCurvedList"/>
    <dgm:cxn modelId="{1204BB55-3AE4-2D47-9A47-98E1489F3366}" type="presParOf" srcId="{19D2C0CD-F334-3D43-8607-2323127D7D55}" destId="{AB24499D-36EA-6846-8653-250B21D7912E}" srcOrd="0" destOrd="0" presId="urn:microsoft.com/office/officeart/2008/layout/VerticalCurvedList"/>
    <dgm:cxn modelId="{B1C2DC00-EA42-4945-A74D-2CED05AC0CE6}" type="presParOf" srcId="{AB24499D-36EA-6846-8653-250B21D7912E}" destId="{7EA16A01-0BE5-0149-8D18-AF118B483741}" srcOrd="0" destOrd="0" presId="urn:microsoft.com/office/officeart/2008/layout/VerticalCurvedList"/>
    <dgm:cxn modelId="{CA15DB75-B5A9-2743-97F4-E22545500A81}" type="presParOf" srcId="{AB24499D-36EA-6846-8653-250B21D7912E}" destId="{13D1C2CB-3456-4942-B8BD-C8993D83472B}" srcOrd="1" destOrd="0" presId="urn:microsoft.com/office/officeart/2008/layout/VerticalCurvedList"/>
    <dgm:cxn modelId="{F9BEE742-176E-3845-8BF4-3192F2A46C8B}" type="presParOf" srcId="{AB24499D-36EA-6846-8653-250B21D7912E}" destId="{2B992316-2F10-3D47-B648-260A62C11968}" srcOrd="2" destOrd="0" presId="urn:microsoft.com/office/officeart/2008/layout/VerticalCurvedList"/>
    <dgm:cxn modelId="{FDC0DE02-E9B5-CA41-84C4-4A0B0B87C0F3}" type="presParOf" srcId="{AB24499D-36EA-6846-8653-250B21D7912E}" destId="{C3DC4DA3-773E-D74C-9514-DD7D0627DA3A}" srcOrd="3" destOrd="0" presId="urn:microsoft.com/office/officeart/2008/layout/VerticalCurvedList"/>
    <dgm:cxn modelId="{1C7C33FA-25A9-7B41-87D3-8FF6E6D9AA97}" type="presParOf" srcId="{19D2C0CD-F334-3D43-8607-2323127D7D55}" destId="{A8900AE9-DAFF-744A-86DA-67E7C62E837B}" srcOrd="1" destOrd="0" presId="urn:microsoft.com/office/officeart/2008/layout/VerticalCurvedList"/>
    <dgm:cxn modelId="{9312BCDB-C127-AB4F-AD01-80DC66B17903}" type="presParOf" srcId="{19D2C0CD-F334-3D43-8607-2323127D7D55}" destId="{FD8F1F8A-40DE-AE46-BD72-0AAC2C5D7172}" srcOrd="2" destOrd="0" presId="urn:microsoft.com/office/officeart/2008/layout/VerticalCurvedList"/>
    <dgm:cxn modelId="{11841B19-FD2B-9940-A27F-3055B062363D}" type="presParOf" srcId="{FD8F1F8A-40DE-AE46-BD72-0AAC2C5D7172}" destId="{03E14D50-4FA0-774E-968D-543B1075EF5E}" srcOrd="0" destOrd="0" presId="urn:microsoft.com/office/officeart/2008/layout/VerticalCurvedList"/>
    <dgm:cxn modelId="{C002C87F-E6AD-0841-9567-1D2826E7246F}" type="presParOf" srcId="{19D2C0CD-F334-3D43-8607-2323127D7D55}" destId="{9CE0E1AB-8C8E-6248-9B6F-CFB6B31EC79B}" srcOrd="3" destOrd="0" presId="urn:microsoft.com/office/officeart/2008/layout/VerticalCurvedList"/>
    <dgm:cxn modelId="{AC20E9B5-B100-B643-9139-C51ECA173BC0}" type="presParOf" srcId="{19D2C0CD-F334-3D43-8607-2323127D7D55}" destId="{37D949C3-B4F5-9643-A90B-F0EA0E7C9509}" srcOrd="4" destOrd="0" presId="urn:microsoft.com/office/officeart/2008/layout/VerticalCurvedList"/>
    <dgm:cxn modelId="{F2727A33-5E6C-7B42-AB5B-2DB90A8BEDBF}" type="presParOf" srcId="{37D949C3-B4F5-9643-A90B-F0EA0E7C9509}" destId="{2308B534-AD43-744E-A818-F777FFF5E3B1}" srcOrd="0" destOrd="0" presId="urn:microsoft.com/office/officeart/2008/layout/VerticalCurvedList"/>
    <dgm:cxn modelId="{7EEF3017-3A02-CB4D-BD11-251CDF33BDEA}" type="presParOf" srcId="{19D2C0CD-F334-3D43-8607-2323127D7D55}" destId="{E2AF4CE4-87A7-8347-86A7-B06664239FA7}" srcOrd="5" destOrd="0" presId="urn:microsoft.com/office/officeart/2008/layout/VerticalCurvedList"/>
    <dgm:cxn modelId="{2239C065-97D6-7348-B6AF-3F44A5B6843A}" type="presParOf" srcId="{19D2C0CD-F334-3D43-8607-2323127D7D55}" destId="{C6FDABD9-148A-BA4C-831D-A36F5415BC80}" srcOrd="6" destOrd="0" presId="urn:microsoft.com/office/officeart/2008/layout/VerticalCurvedList"/>
    <dgm:cxn modelId="{F1B82C7E-0FA9-2D4D-97EA-B9B0F15F8D4B}" type="presParOf" srcId="{C6FDABD9-148A-BA4C-831D-A36F5415BC80}" destId="{82132E03-04E7-2344-B7FE-CC54B7BC5B2D}" srcOrd="0" destOrd="0" presId="urn:microsoft.com/office/officeart/2008/layout/VerticalCurvedList"/>
    <dgm:cxn modelId="{96CCBFA5-5664-1E4B-A62E-C4C64490177F}" type="presParOf" srcId="{19D2C0CD-F334-3D43-8607-2323127D7D55}" destId="{0ED8375A-2241-4540-8B59-BD5E9C3D633B}" srcOrd="7" destOrd="0" presId="urn:microsoft.com/office/officeart/2008/layout/VerticalCurvedList"/>
    <dgm:cxn modelId="{5AD2CE7B-C35E-B847-A7EC-1E7A72A568F0}" type="presParOf" srcId="{19D2C0CD-F334-3D43-8607-2323127D7D55}" destId="{CCA773C6-187C-454A-A298-8CDED931AAF2}" srcOrd="8" destOrd="0" presId="urn:microsoft.com/office/officeart/2008/layout/VerticalCurvedList"/>
    <dgm:cxn modelId="{BC56281C-73B8-5944-B5C8-DC51DEA43EFE}" type="presParOf" srcId="{CCA773C6-187C-454A-A298-8CDED931AAF2}" destId="{0AE3603C-58C0-BD44-AD00-F320537B8C66}" srcOrd="0" destOrd="0" presId="urn:microsoft.com/office/officeart/2008/layout/VerticalCurvedList"/>
    <dgm:cxn modelId="{780ECAFB-7781-F046-A72C-0E48462D5B55}" type="presParOf" srcId="{19D2C0CD-F334-3D43-8607-2323127D7D55}" destId="{EC9F9E95-9590-CC44-9E77-CAD6C99C5A07}" srcOrd="9" destOrd="0" presId="urn:microsoft.com/office/officeart/2008/layout/VerticalCurvedList"/>
    <dgm:cxn modelId="{B9026D4B-57D6-BC4A-AE11-176F05021249}" type="presParOf" srcId="{19D2C0CD-F334-3D43-8607-2323127D7D55}" destId="{699D6D4F-2206-AD44-B2AC-77617D891D2C}" srcOrd="10" destOrd="0" presId="urn:microsoft.com/office/officeart/2008/layout/VerticalCurvedList"/>
    <dgm:cxn modelId="{ED8416A8-3C39-0D4E-86FF-EBB6D01D13D5}" type="presParOf" srcId="{699D6D4F-2206-AD44-B2AC-77617D891D2C}" destId="{DC8711ED-94C3-F949-8F87-D38494A934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1C2CB-3456-4942-B8BD-C8993D83472B}">
      <dsp:nvSpPr>
        <dsp:cNvPr id="0" name=""/>
        <dsp:cNvSpPr/>
      </dsp:nvSpPr>
      <dsp:spPr>
        <a:xfrm>
          <a:off x="-3908330" y="-600117"/>
          <a:ext cx="4657891" cy="4657891"/>
        </a:xfrm>
        <a:prstGeom prst="blockArc">
          <a:avLst>
            <a:gd name="adj1" fmla="val 18900000"/>
            <a:gd name="adj2" fmla="val 2700000"/>
            <a:gd name="adj3" fmla="val 464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00AE9-DAFF-744A-86DA-67E7C62E837B}">
      <dsp:nvSpPr>
        <dsp:cNvPr id="0" name=""/>
        <dsp:cNvSpPr/>
      </dsp:nvSpPr>
      <dsp:spPr>
        <a:xfrm>
          <a:off x="328508" y="216034"/>
          <a:ext cx="5874263" cy="4323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17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Cambria" panose="02040503050406030204" pitchFamily="18" charset="0"/>
            </a:rPr>
            <a:t>Age and gender</a:t>
          </a:r>
        </a:p>
      </dsp:txBody>
      <dsp:txXfrm>
        <a:off x="328508" y="216034"/>
        <a:ext cx="5874263" cy="432345"/>
      </dsp:txXfrm>
    </dsp:sp>
    <dsp:sp modelId="{03E14D50-4FA0-774E-968D-543B1075EF5E}">
      <dsp:nvSpPr>
        <dsp:cNvPr id="0" name=""/>
        <dsp:cNvSpPr/>
      </dsp:nvSpPr>
      <dsp:spPr>
        <a:xfrm>
          <a:off x="58292" y="161991"/>
          <a:ext cx="540431" cy="5404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0E1AB-8C8E-6248-9B6F-CFB6B31EC79B}">
      <dsp:nvSpPr>
        <dsp:cNvPr id="0" name=""/>
        <dsp:cNvSpPr/>
      </dsp:nvSpPr>
      <dsp:spPr>
        <a:xfrm>
          <a:off x="638314" y="864345"/>
          <a:ext cx="5564457" cy="432345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17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Cambria" panose="02040503050406030204" pitchFamily="18" charset="0"/>
            </a:rPr>
            <a:t>Sibling groups</a:t>
          </a:r>
        </a:p>
      </dsp:txBody>
      <dsp:txXfrm>
        <a:off x="638314" y="864345"/>
        <a:ext cx="5564457" cy="432345"/>
      </dsp:txXfrm>
    </dsp:sp>
    <dsp:sp modelId="{2308B534-AD43-744E-A818-F777FFF5E3B1}">
      <dsp:nvSpPr>
        <dsp:cNvPr id="0" name=""/>
        <dsp:cNvSpPr/>
      </dsp:nvSpPr>
      <dsp:spPr>
        <a:xfrm>
          <a:off x="368098" y="810301"/>
          <a:ext cx="540431" cy="5404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830410"/>
              <a:satOff val="-10088"/>
              <a:lumOff val="65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F4CE4-87A7-8347-86A7-B06664239FA7}">
      <dsp:nvSpPr>
        <dsp:cNvPr id="0" name=""/>
        <dsp:cNvSpPr/>
      </dsp:nvSpPr>
      <dsp:spPr>
        <a:xfrm>
          <a:off x="733400" y="1512655"/>
          <a:ext cx="5469371" cy="432345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17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Cambria" panose="02040503050406030204" pitchFamily="18" charset="0"/>
            </a:rPr>
            <a:t>Health/therapeutic needs</a:t>
          </a:r>
        </a:p>
      </dsp:txBody>
      <dsp:txXfrm>
        <a:off x="733400" y="1512655"/>
        <a:ext cx="5469371" cy="432345"/>
      </dsp:txXfrm>
    </dsp:sp>
    <dsp:sp modelId="{82132E03-04E7-2344-B7FE-CC54B7BC5B2D}">
      <dsp:nvSpPr>
        <dsp:cNvPr id="0" name=""/>
        <dsp:cNvSpPr/>
      </dsp:nvSpPr>
      <dsp:spPr>
        <a:xfrm>
          <a:off x="463184" y="1458612"/>
          <a:ext cx="540431" cy="5404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5660819"/>
              <a:satOff val="-20177"/>
              <a:lumOff val="13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8375A-2241-4540-8B59-BD5E9C3D633B}">
      <dsp:nvSpPr>
        <dsp:cNvPr id="0" name=""/>
        <dsp:cNvSpPr/>
      </dsp:nvSpPr>
      <dsp:spPr>
        <a:xfrm>
          <a:off x="638314" y="2160966"/>
          <a:ext cx="5564457" cy="432345"/>
        </a:xfrm>
        <a:prstGeom prst="rect">
          <a:avLst/>
        </a:prstGeom>
        <a:solidFill>
          <a:srgbClr val="858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17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Cambria" panose="02040503050406030204" pitchFamily="18" charset="0"/>
            </a:rPr>
            <a:t>Cultural &amp; language identity</a:t>
          </a:r>
        </a:p>
      </dsp:txBody>
      <dsp:txXfrm>
        <a:off x="638314" y="2160966"/>
        <a:ext cx="5564457" cy="432345"/>
      </dsp:txXfrm>
    </dsp:sp>
    <dsp:sp modelId="{0AE3603C-58C0-BD44-AD00-F320537B8C66}">
      <dsp:nvSpPr>
        <dsp:cNvPr id="0" name=""/>
        <dsp:cNvSpPr/>
      </dsp:nvSpPr>
      <dsp:spPr>
        <a:xfrm>
          <a:off x="368098" y="2106923"/>
          <a:ext cx="540431" cy="5404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491229"/>
              <a:satOff val="-30265"/>
              <a:lumOff val="195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F9E95-9590-CC44-9E77-CAD6C99C5A07}">
      <dsp:nvSpPr>
        <dsp:cNvPr id="0" name=""/>
        <dsp:cNvSpPr/>
      </dsp:nvSpPr>
      <dsp:spPr>
        <a:xfrm>
          <a:off x="328508" y="2809277"/>
          <a:ext cx="5874263" cy="432345"/>
        </a:xfrm>
        <a:prstGeom prst="rect">
          <a:avLst/>
        </a:prstGeom>
        <a:solidFill>
          <a:srgbClr val="88888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317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mbria" panose="02040503050406030204" pitchFamily="18" charset="0"/>
            </a:rPr>
            <a:t>Openness to birth family contact</a:t>
          </a:r>
        </a:p>
      </dsp:txBody>
      <dsp:txXfrm>
        <a:off x="328508" y="2809277"/>
        <a:ext cx="5874263" cy="432345"/>
      </dsp:txXfrm>
    </dsp:sp>
    <dsp:sp modelId="{DC8711ED-94C3-F949-8F87-D38494A9340F}">
      <dsp:nvSpPr>
        <dsp:cNvPr id="0" name=""/>
        <dsp:cNvSpPr/>
      </dsp:nvSpPr>
      <dsp:spPr>
        <a:xfrm>
          <a:off x="58292" y="2755233"/>
          <a:ext cx="540431" cy="5404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321638"/>
              <a:satOff val="-40354"/>
              <a:lumOff val="2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theme" Target="../theme/theme4.xml"/><Relationship Id="rId4" Type="http://schemas.openxmlformats.org/officeDocument/2006/relationships/image" Target="../media/image11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AE2E5-2098-724C-B803-8DA47EEA6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152"/>
            <a:ext cx="6858000" cy="9886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9BBED1B-57B6-D44F-BDBB-29B93D679BBD}"/>
              </a:ext>
            </a:extLst>
          </p:cNvPr>
          <p:cNvGrpSpPr/>
          <p:nvPr/>
        </p:nvGrpSpPr>
        <p:grpSpPr>
          <a:xfrm>
            <a:off x="49327" y="8531671"/>
            <a:ext cx="5941849" cy="584915"/>
            <a:chOff x="348582" y="8323853"/>
            <a:chExt cx="5941849" cy="584915"/>
          </a:xfrm>
        </p:grpSpPr>
        <p:pic>
          <p:nvPicPr>
            <p:cNvPr id="5" name="Picture 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787DF765-0B37-D240-AE88-F35D4ACBA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82" y="8323853"/>
              <a:ext cx="584915" cy="584915"/>
            </a:xfrm>
            <a:prstGeom prst="rect">
              <a:avLst/>
            </a:prstGeom>
          </p:spPr>
        </p:pic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4F47A534-CCA3-CA45-9A2B-E84F9B74D1EA}"/>
                </a:ext>
              </a:extLst>
            </p:cNvPr>
            <p:cNvSpPr/>
            <p:nvPr/>
          </p:nvSpPr>
          <p:spPr>
            <a:xfrm>
              <a:off x="641040" y="8323853"/>
              <a:ext cx="5649391" cy="2361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27">
            <a:extLst>
              <a:ext uri="{FF2B5EF4-FFF2-40B4-BE49-F238E27FC236}">
                <a16:creationId xmlns:a16="http://schemas.microsoft.com/office/drawing/2014/main" id="{26E274E1-AC10-7B4B-B355-E171A028C612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1235572" y="8559997"/>
            <a:ext cx="4386855" cy="14747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0"/>
              </a:spcBef>
            </a:pPr>
            <a:r>
              <a:rPr lang="en-US" sz="900" dirty="0"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Dr. Julie Cooper</a:t>
            </a:r>
            <a:endParaRPr sz="900" spc="5" dirty="0">
              <a:latin typeface="DIN 2014 Extra Light" panose="020B0304020202020204" pitchFamily="34" charset="77"/>
              <a:ea typeface="DIN 2014 Extra Light" panose="020B0304020202020204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BC6C61-51D8-E17F-2FA7-4D17FCE8A4A1}"/>
              </a:ext>
            </a:extLst>
          </p:cNvPr>
          <p:cNvSpPr/>
          <p:nvPr/>
        </p:nvSpPr>
        <p:spPr>
          <a:xfrm>
            <a:off x="715857" y="383042"/>
            <a:ext cx="5669280" cy="266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EFD6E9-826D-70C2-CCAC-914747A1F631}"/>
              </a:ext>
            </a:extLst>
          </p:cNvPr>
          <p:cNvSpPr txBox="1"/>
          <p:nvPr/>
        </p:nvSpPr>
        <p:spPr>
          <a:xfrm>
            <a:off x="842055" y="282631"/>
            <a:ext cx="259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48D91"/>
                </a:solidFill>
                <a:latin typeface="Cambria" panose="02040503050406030204" pitchFamily="18" charset="0"/>
                <a:ea typeface="DIN 2014" panose="020B0504020202020204" pitchFamily="34" charset="77"/>
              </a:rPr>
              <a:t>Family Matching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62143-1CF6-FCFC-3DF3-A41A6F2BACCA}"/>
              </a:ext>
            </a:extLst>
          </p:cNvPr>
          <p:cNvSpPr txBox="1"/>
          <p:nvPr/>
        </p:nvSpPr>
        <p:spPr>
          <a:xfrm>
            <a:off x="3161745" y="349135"/>
            <a:ext cx="306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20003"/>
                </a:solidFill>
                <a:latin typeface="Jeff Script" panose="03050401040202020203" pitchFamily="66" charset="77"/>
                <a:ea typeface="DIN 2014" panose="020B0504020202020204" pitchFamily="34" charset="77"/>
              </a:rPr>
              <a:t>Best Practices from the US</a:t>
            </a:r>
          </a:p>
        </p:txBody>
      </p:sp>
    </p:spTree>
    <p:extLst>
      <p:ext uri="{BB962C8B-B14F-4D97-AF65-F5344CB8AC3E}">
        <p14:creationId xmlns:p14="http://schemas.microsoft.com/office/powerpoint/2010/main" val="389207647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numCol="1"/>
          <a:lstStyle/>
          <a:p>
            <a:endParaRPr dirty="0"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numCol="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144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7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96B7B-CCA0-B942-A4AC-62AEF464331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0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0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92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6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807C636-90D5-1142-BDFB-C9BF6A423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252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C20AF-6410-47C1-9ABC-7498309F9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3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 algn="ctr">
              <a:buNone/>
              <a:defRPr sz="1620" b="1" i="0">
                <a:latin typeface="DIN 2014 Extra Bold" panose="020B0504020202020204" pitchFamily="34" charset="77"/>
                <a:ea typeface="DIN 2014 Extra Bold" panose="020B0504020202020204" pitchFamily="34" charset="77"/>
              </a:defRPr>
            </a:lvl1pPr>
            <a:lvl2pPr marL="370332" indent="0">
              <a:buNone/>
              <a:defRPr sz="1620" b="1"/>
            </a:lvl2pPr>
            <a:lvl3pPr marL="740664" indent="0">
              <a:buNone/>
              <a:defRPr sz="1458" b="1"/>
            </a:lvl3pPr>
            <a:lvl4pPr marL="1110996" indent="0">
              <a:buNone/>
              <a:defRPr sz="1296" b="1"/>
            </a:lvl4pPr>
            <a:lvl5pPr marL="1481328" indent="0">
              <a:buNone/>
              <a:defRPr sz="1296" b="1"/>
            </a:lvl5pPr>
            <a:lvl6pPr marL="1851660" indent="0">
              <a:buNone/>
              <a:defRPr sz="1296" b="1"/>
            </a:lvl6pPr>
            <a:lvl7pPr marL="2221992" indent="0">
              <a:buNone/>
              <a:defRPr sz="1296" b="1"/>
            </a:lvl7pPr>
            <a:lvl8pPr marL="2592324" indent="0">
              <a:buNone/>
              <a:defRPr sz="1296" b="1"/>
            </a:lvl8pPr>
            <a:lvl9pPr marL="2962656" indent="0">
              <a:buNone/>
              <a:defRPr sz="129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427" y="1757761"/>
            <a:ext cx="3743739" cy="2710256"/>
          </a:xfrm>
        </p:spPr>
        <p:txBody>
          <a:bodyPr/>
          <a:lstStyle>
            <a:lvl1pPr>
              <a:defRPr sz="1944"/>
            </a:lvl1pPr>
            <a:lvl2pPr>
              <a:defRPr sz="1620"/>
            </a:lvl2pPr>
            <a:lvl3pPr>
              <a:defRPr sz="1458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>
            <a:normAutofit/>
          </a:bodyPr>
          <a:lstStyle>
            <a:lvl1pPr marL="0" indent="0" algn="ctr">
              <a:buNone/>
              <a:defRPr sz="1620" b="1" i="0">
                <a:latin typeface="DIN 2014 Extra Bold" panose="020B0504020202020204" pitchFamily="34" charset="77"/>
                <a:ea typeface="DIN 2014 Extra Bold" panose="020B0504020202020204" pitchFamily="34" charset="77"/>
              </a:defRPr>
            </a:lvl1pPr>
            <a:lvl2pPr marL="370332" indent="0">
              <a:buNone/>
              <a:defRPr sz="1620" b="1"/>
            </a:lvl2pPr>
            <a:lvl3pPr marL="740664" indent="0">
              <a:buNone/>
              <a:defRPr sz="1458" b="1"/>
            </a:lvl3pPr>
            <a:lvl4pPr marL="1110996" indent="0">
              <a:buNone/>
              <a:defRPr sz="1296" b="1"/>
            </a:lvl4pPr>
            <a:lvl5pPr marL="1481328" indent="0">
              <a:buNone/>
              <a:defRPr sz="1296" b="1"/>
            </a:lvl5pPr>
            <a:lvl6pPr marL="1851660" indent="0">
              <a:buNone/>
              <a:defRPr sz="1296" b="1"/>
            </a:lvl6pPr>
            <a:lvl7pPr marL="2221992" indent="0">
              <a:buNone/>
              <a:defRPr sz="1296" b="1"/>
            </a:lvl7pPr>
            <a:lvl8pPr marL="2592324" indent="0">
              <a:buNone/>
              <a:defRPr sz="1296" b="1"/>
            </a:lvl8pPr>
            <a:lvl9pPr marL="2962656" indent="0">
              <a:buNone/>
              <a:defRPr sz="1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4842" y="1757761"/>
            <a:ext cx="3743737" cy="2710256"/>
          </a:xfrm>
        </p:spPr>
        <p:txBody>
          <a:bodyPr/>
          <a:lstStyle>
            <a:lvl1pPr>
              <a:defRPr sz="1944"/>
            </a:lvl1pPr>
            <a:lvl2pPr>
              <a:defRPr sz="1620"/>
            </a:lvl2pPr>
            <a:lvl3pPr>
              <a:defRPr sz="1458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2C6DAC-8DF1-47CD-AB29-7F0A5490EB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1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5A9F1CC-31B1-4443-BF05-3B66E499E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2658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0754B7-712D-4CE9-945F-C5BF1B0B9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98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42124D-A681-AE48-AA73-F7F1FA61B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CDDA91-33E1-974A-9651-B5C84507F9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5510" y="3818538"/>
            <a:ext cx="856041" cy="8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46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42124D-A681-AE48-AA73-F7F1FA61B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CDDA91-33E1-974A-9651-B5C84507F9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5510" y="3818538"/>
            <a:ext cx="856041" cy="8560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BD10A4-DF4A-62C4-DB9F-DA9E63399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383"/>
          <a:stretch/>
        </p:blipFill>
        <p:spPr>
          <a:xfrm>
            <a:off x="0" y="532294"/>
            <a:ext cx="6179804" cy="470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2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A8F03D-5E7F-9E42-A8A2-BD704563F9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73152" y="256032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2D9E45-E027-6E4E-A0C3-509B11C20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383"/>
          <a:stretch/>
        </p:blipFill>
        <p:spPr>
          <a:xfrm>
            <a:off x="-422799" y="477430"/>
            <a:ext cx="6179804" cy="47011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7D221B-F35C-E540-8EEA-4E3F735035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592934" y="3818538"/>
            <a:ext cx="981193" cy="8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36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972"/>
              </a:spcAft>
              <a:buNone/>
              <a:defRPr sz="1782" b="0" i="0">
                <a:latin typeface="Cambria" panose="02040503050406030204" pitchFamily="18" charset="0"/>
                <a:ea typeface="DIN 2014" panose="020B0504020202020204" pitchFamily="34" charset="77"/>
              </a:defRPr>
            </a:lvl1pPr>
            <a:lvl2pPr>
              <a:spcBef>
                <a:spcPts val="0"/>
              </a:spcBef>
              <a:spcAft>
                <a:spcPts val="972"/>
              </a:spcAft>
              <a:defRPr sz="1782">
                <a:latin typeface="Cambria" panose="02040503050406030204" pitchFamily="18" charset="0"/>
              </a:defRPr>
            </a:lvl2pPr>
            <a:lvl3pPr>
              <a:spcBef>
                <a:spcPts val="0"/>
              </a:spcBef>
              <a:spcAft>
                <a:spcPts val="972"/>
              </a:spcAft>
              <a:defRPr>
                <a:latin typeface="Cambria" panose="02040503050406030204" pitchFamily="18" charset="0"/>
              </a:defRPr>
            </a:lvl3pPr>
            <a:lvl4pPr>
              <a:spcBef>
                <a:spcPts val="0"/>
              </a:spcBef>
              <a:spcAft>
                <a:spcPts val="972"/>
              </a:spcAft>
              <a:defRPr>
                <a:latin typeface="Cambria" panose="02040503050406030204" pitchFamily="18" charset="0"/>
              </a:defRPr>
            </a:lvl4pPr>
            <a:lvl5pPr>
              <a:spcBef>
                <a:spcPts val="0"/>
              </a:spcBef>
              <a:spcAft>
                <a:spcPts val="972"/>
              </a:spcAft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C31DA-33A6-9344-A627-DE0C5543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31961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US" dirty="0"/>
              <a:t>Latvia - September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75093-96BF-4758-B383-4E7FB56CE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4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70332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2pPr>
            <a:lvl3pPr marL="740664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3pPr>
            <a:lvl4pPr marL="1110996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4pPr>
            <a:lvl5pPr marL="1481328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5pPr>
            <a:lvl6pPr marL="1851660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6pPr>
            <a:lvl7pPr marL="2221992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7pPr>
            <a:lvl8pPr marL="2592324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8pPr>
            <a:lvl9pPr marL="2962656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C2BFA0-74F9-D043-9FDB-90FBBA058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2254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9590D-D91E-4D2B-AA2B-C1F51AB0E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0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9825"/>
            <a:ext cx="7772400" cy="1021557"/>
          </a:xfrm>
        </p:spPr>
        <p:txBody>
          <a:bodyPr anchor="t"/>
          <a:lstStyle>
            <a:lvl1pPr algn="ctr">
              <a:defRPr sz="2268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592121"/>
            <a:ext cx="7772400" cy="1125140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3564" b="1" i="0">
                <a:solidFill>
                  <a:schemeClr val="tx1">
                    <a:tint val="75000"/>
                  </a:schemeClr>
                </a:solidFill>
                <a:latin typeface="Jeff Script" panose="03050401040202020203" pitchFamily="66" charset="77"/>
                <a:ea typeface="DIN 2014 Extra Bold" panose="020B0504020202020204" pitchFamily="34" charset="77"/>
              </a:defRPr>
            </a:lvl1pPr>
            <a:lvl2pPr marL="370332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2pPr>
            <a:lvl3pPr marL="740664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3pPr>
            <a:lvl4pPr marL="1110996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4pPr>
            <a:lvl5pPr marL="1481328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5pPr>
            <a:lvl6pPr marL="1851660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6pPr>
            <a:lvl7pPr marL="2221992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7pPr>
            <a:lvl8pPr marL="2592324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8pPr>
            <a:lvl9pPr marL="2962656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E8523D-D2B5-4648-8A14-9B2334BD6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23893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163F-5CC5-4B7A-98DC-B02493351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0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6"/>
            <a:ext cx="4038600" cy="2828925"/>
          </a:xfrm>
        </p:spPr>
        <p:txBody>
          <a:bodyPr>
            <a:normAutofit/>
          </a:bodyPr>
          <a:lstStyle>
            <a:lvl1pPr marL="0" indent="0">
              <a:buNone/>
              <a:defRPr sz="1782" b="0" i="0">
                <a:latin typeface="Cambria" panose="02040503050406030204" pitchFamily="18" charset="0"/>
                <a:ea typeface="DIN 2014" panose="020B0504020202020204" pitchFamily="34" charset="77"/>
              </a:defRPr>
            </a:lvl1pPr>
            <a:lvl2pPr>
              <a:defRPr sz="1782">
                <a:latin typeface="Cambria" panose="02040503050406030204" pitchFamily="18" charset="0"/>
              </a:defRPr>
            </a:lvl2pPr>
            <a:lvl3pPr>
              <a:defRPr sz="1782">
                <a:latin typeface="Cambria" panose="02040503050406030204" pitchFamily="18" charset="0"/>
              </a:defRPr>
            </a:lvl3pPr>
            <a:lvl4pPr>
              <a:defRPr sz="1782">
                <a:latin typeface="Cambria" panose="02040503050406030204" pitchFamily="18" charset="0"/>
              </a:defRPr>
            </a:lvl4pPr>
            <a:lvl5pPr>
              <a:defRPr sz="1782">
                <a:latin typeface="Cambria" panose="02040503050406030204" pitchFamily="18" charset="0"/>
              </a:defRPr>
            </a:lvl5pPr>
            <a:lvl6pPr>
              <a:defRPr sz="1458"/>
            </a:lvl6pPr>
            <a:lvl7pPr>
              <a:defRPr sz="1458"/>
            </a:lvl7pPr>
            <a:lvl8pPr>
              <a:defRPr sz="1458"/>
            </a:lvl8pPr>
            <a:lvl9pPr>
              <a:defRPr sz="145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000126"/>
            <a:ext cx="4038600" cy="2828925"/>
          </a:xfrm>
        </p:spPr>
        <p:txBody>
          <a:bodyPr/>
          <a:lstStyle>
            <a:lvl1pPr marL="0" indent="0">
              <a:buNone/>
              <a:defRPr sz="1782" b="0" i="0">
                <a:latin typeface="Cambria" panose="02040503050406030204" pitchFamily="18" charset="0"/>
                <a:ea typeface="DIN 2014" panose="020B0504020202020204" pitchFamily="34" charset="77"/>
              </a:defRPr>
            </a:lvl1pPr>
            <a:lvl2pPr>
              <a:defRPr sz="1782">
                <a:latin typeface="Cambria" panose="02040503050406030204" pitchFamily="18" charset="0"/>
              </a:defRPr>
            </a:lvl2pPr>
            <a:lvl3pPr>
              <a:defRPr sz="1782">
                <a:latin typeface="Cambria" panose="02040503050406030204" pitchFamily="18" charset="0"/>
              </a:defRPr>
            </a:lvl3pPr>
            <a:lvl4pPr>
              <a:defRPr sz="1782">
                <a:latin typeface="Cambria" panose="02040503050406030204" pitchFamily="18" charset="0"/>
              </a:defRPr>
            </a:lvl4pPr>
            <a:lvl5pPr>
              <a:defRPr sz="1782">
                <a:latin typeface="Cambria" panose="02040503050406030204" pitchFamily="18" charset="0"/>
              </a:defRPr>
            </a:lvl5pPr>
            <a:lvl6pPr>
              <a:defRPr sz="1458"/>
            </a:lvl6pPr>
            <a:lvl7pPr>
              <a:defRPr sz="1458"/>
            </a:lvl7pPr>
            <a:lvl8pPr>
              <a:defRPr sz="1458"/>
            </a:lvl8pPr>
            <a:lvl9pPr>
              <a:defRPr sz="145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45A3560-17BF-8247-954A-9092C5EF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985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EF705A-0888-4BCD-9428-E177B70A3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83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34789"/>
            <a:ext cx="4038600" cy="3400922"/>
          </a:xfrm>
        </p:spPr>
        <p:txBody>
          <a:bodyPr>
            <a:normAutofit/>
          </a:bodyPr>
          <a:lstStyle>
            <a:lvl1pPr marL="0" indent="0">
              <a:buNone/>
              <a:defRPr sz="1782" b="0" i="0">
                <a:latin typeface="Cambria" panose="02040503050406030204" pitchFamily="18" charset="0"/>
                <a:ea typeface="DIN 2014" panose="020B0504020202020204" pitchFamily="34" charset="77"/>
              </a:defRPr>
            </a:lvl1pPr>
            <a:lvl2pPr>
              <a:defRPr sz="1782">
                <a:latin typeface="Cambria" panose="02040503050406030204" pitchFamily="18" charset="0"/>
              </a:defRPr>
            </a:lvl2pPr>
            <a:lvl3pPr>
              <a:defRPr sz="1782">
                <a:latin typeface="Cambria" panose="02040503050406030204" pitchFamily="18" charset="0"/>
              </a:defRPr>
            </a:lvl3pPr>
            <a:lvl4pPr>
              <a:defRPr sz="1782">
                <a:latin typeface="Cambria" panose="02040503050406030204" pitchFamily="18" charset="0"/>
              </a:defRPr>
            </a:lvl4pPr>
            <a:lvl5pPr>
              <a:defRPr sz="1782">
                <a:latin typeface="Cambria" panose="02040503050406030204" pitchFamily="18" charset="0"/>
              </a:defRPr>
            </a:lvl5pPr>
            <a:lvl6pPr>
              <a:defRPr sz="1458"/>
            </a:lvl6pPr>
            <a:lvl7pPr>
              <a:defRPr sz="1458"/>
            </a:lvl7pPr>
            <a:lvl8pPr>
              <a:defRPr sz="1458"/>
            </a:lvl8pPr>
            <a:lvl9pPr>
              <a:defRPr sz="145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713536F-7A8D-0D49-9617-7EA0C671E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245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6A9F0-DC91-4AD2-8E51-9A6CAEE9C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7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7287"/>
            <a:ext cx="4038600" cy="3064856"/>
          </a:xfrm>
        </p:spPr>
        <p:txBody>
          <a:bodyPr/>
          <a:lstStyle>
            <a:lvl1pPr marL="0" indent="0">
              <a:buNone/>
              <a:defRPr sz="1782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  <a:lvl2pPr>
              <a:defRPr sz="1782"/>
            </a:lvl2pPr>
            <a:lvl3pPr>
              <a:defRPr sz="1782"/>
            </a:lvl3pPr>
            <a:lvl4pPr>
              <a:defRPr sz="1782"/>
            </a:lvl4pPr>
            <a:lvl5pPr>
              <a:defRPr sz="1782"/>
            </a:lvl5pPr>
            <a:lvl6pPr>
              <a:defRPr sz="1458"/>
            </a:lvl6pPr>
            <a:lvl7pPr>
              <a:defRPr sz="1458"/>
            </a:lvl7pPr>
            <a:lvl8pPr>
              <a:defRPr sz="1458"/>
            </a:lvl8pPr>
            <a:lvl9pPr>
              <a:defRPr sz="145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F252485-8801-834B-B04F-D96D8574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20531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CDDA3-A26F-4550-9E12-B2D1C7021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6"/>
            <a:ext cx="4038600" cy="2828925"/>
          </a:xfrm>
        </p:spPr>
        <p:txBody>
          <a:bodyPr/>
          <a:lstStyle>
            <a:lvl1pPr>
              <a:defRPr sz="2268"/>
            </a:lvl1pPr>
            <a:lvl2pPr>
              <a:defRPr sz="1944"/>
            </a:lvl2pPr>
            <a:lvl3pPr>
              <a:defRPr sz="1620"/>
            </a:lvl3pPr>
            <a:lvl4pPr>
              <a:defRPr sz="1458"/>
            </a:lvl4pPr>
            <a:lvl5pPr>
              <a:defRPr sz="1458"/>
            </a:lvl5pPr>
            <a:lvl6pPr>
              <a:defRPr sz="1458"/>
            </a:lvl6pPr>
            <a:lvl7pPr>
              <a:defRPr sz="1458"/>
            </a:lvl7pPr>
            <a:lvl8pPr>
              <a:defRPr sz="1458"/>
            </a:lvl8pPr>
            <a:lvl9pPr>
              <a:defRPr sz="145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1E97E53-1DB2-7F4C-9F93-47A3F09362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4075" y="988199"/>
            <a:ext cx="3790950" cy="28408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0E801D-5BA0-964E-882A-9AFA0159C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2658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DB08E1-5BB2-41C0-9B78-F549EC29D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7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1E97E53-1DB2-7F4C-9F93-47A3F09362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099008"/>
            <a:ext cx="8229600" cy="30277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58B8CB-766B-B149-8F0E-577B8282E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245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1B729-719B-4E15-9DD2-10058CB80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0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32E619-DD90-3B47-8E9E-BB3D53AC08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50124" cy="15262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2187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1" b="0" i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DIN 2014 Extra Light" panose="020B0304020202020204" pitchFamily="34" charset="77"/>
              </a:defRPr>
            </a:lvl1pPr>
          </a:lstStyle>
          <a:p>
            <a:r>
              <a:rPr lang="en-GB" dirty="0"/>
              <a:t>Latvia - September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88277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0C6EC4-E5E5-754F-A20B-565EC743949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751" y="4533858"/>
            <a:ext cx="6832600" cy="286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2F58C8-5300-AD42-A602-A46EE33B8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8"/>
          <a:stretch/>
        </p:blipFill>
        <p:spPr>
          <a:xfrm>
            <a:off x="7896919" y="4365504"/>
            <a:ext cx="670204" cy="4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2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05" r:id="rId12"/>
  </p:sldLayoutIdLst>
  <p:hf hdr="0"/>
  <p:txStyles>
    <p:titleStyle>
      <a:lvl1pPr algn="l" defTabSz="370332" rtl="0" eaLnBrk="1" latinLnBrk="0" hangingPunct="1">
        <a:spcBef>
          <a:spcPct val="0"/>
        </a:spcBef>
        <a:buNone/>
        <a:defRPr sz="2400" b="1" i="0" kern="1200" cap="all" baseline="0">
          <a:solidFill>
            <a:schemeClr val="accent3"/>
          </a:solidFill>
          <a:latin typeface="Cambria" panose="02040503050406030204" pitchFamily="18" charset="0"/>
          <a:ea typeface="DIN 2014 Extra Bold" panose="020B0504020202020204" pitchFamily="34" charset="77"/>
          <a:cs typeface="+mj-cs"/>
        </a:defRPr>
      </a:lvl1pPr>
    </p:titleStyle>
    <p:bodyStyle>
      <a:lvl1pPr marL="277749" indent="-277749" algn="l" defTabSz="370332" rtl="0" eaLnBrk="1" latinLnBrk="0" hangingPunct="1">
        <a:spcBef>
          <a:spcPct val="20000"/>
        </a:spcBef>
        <a:buFont typeface="Arial"/>
        <a:buChar char="•"/>
        <a:defRPr sz="1944" b="0" i="0" kern="1200">
          <a:solidFill>
            <a:srgbClr val="3E464C"/>
          </a:solidFill>
          <a:latin typeface="Cambria" panose="02040503050406030204" pitchFamily="18" charset="0"/>
          <a:ea typeface="DIN 2014 Light" panose="020B0404020202020204" pitchFamily="34" charset="77"/>
          <a:cs typeface="+mn-cs"/>
        </a:defRPr>
      </a:lvl1pPr>
      <a:lvl2pPr marL="601790" indent="-231458" algn="l" defTabSz="370332" rtl="0" eaLnBrk="1" latinLnBrk="0" hangingPunct="1">
        <a:spcBef>
          <a:spcPct val="20000"/>
        </a:spcBef>
        <a:buFont typeface="Arial"/>
        <a:buChar char="–"/>
        <a:defRPr sz="1620" b="0" i="0" kern="1200">
          <a:solidFill>
            <a:srgbClr val="3E464C"/>
          </a:solidFill>
          <a:latin typeface="Cambria" panose="02040503050406030204" pitchFamily="18" charset="0"/>
          <a:ea typeface="DIN 2014 Light" panose="020B0404020202020204" pitchFamily="34" charset="77"/>
          <a:cs typeface="+mn-cs"/>
        </a:defRPr>
      </a:lvl2pPr>
      <a:lvl3pPr marL="925830" indent="-185166" algn="l" defTabSz="370332" rtl="0" eaLnBrk="1" latinLnBrk="0" hangingPunct="1">
        <a:spcBef>
          <a:spcPct val="20000"/>
        </a:spcBef>
        <a:buFont typeface="Arial"/>
        <a:buChar char="•"/>
        <a:defRPr sz="1458" b="0" i="0" kern="1200">
          <a:solidFill>
            <a:srgbClr val="3E464C"/>
          </a:solidFill>
          <a:latin typeface="Cambria" panose="02040503050406030204" pitchFamily="18" charset="0"/>
          <a:ea typeface="DIN 2014 Light" panose="020B0404020202020204" pitchFamily="34" charset="77"/>
          <a:cs typeface="+mn-cs"/>
        </a:defRPr>
      </a:lvl3pPr>
      <a:lvl4pPr marL="1296162" indent="-185166" algn="l" defTabSz="370332" rtl="0" eaLnBrk="1" latinLnBrk="0" hangingPunct="1">
        <a:spcBef>
          <a:spcPct val="20000"/>
        </a:spcBef>
        <a:buFont typeface="Arial"/>
        <a:buChar char="–"/>
        <a:defRPr sz="1296" b="0" i="0" kern="1200">
          <a:solidFill>
            <a:srgbClr val="3E464C"/>
          </a:solidFill>
          <a:latin typeface="Cambria" panose="02040503050406030204" pitchFamily="18" charset="0"/>
          <a:ea typeface="DIN 2014 Light" panose="020B0404020202020204" pitchFamily="34" charset="77"/>
          <a:cs typeface="+mn-cs"/>
        </a:defRPr>
      </a:lvl4pPr>
      <a:lvl5pPr marL="1666494" indent="-185166" algn="l" defTabSz="370332" rtl="0" eaLnBrk="1" latinLnBrk="0" hangingPunct="1">
        <a:spcBef>
          <a:spcPct val="20000"/>
        </a:spcBef>
        <a:buFont typeface="Arial"/>
        <a:buChar char="»"/>
        <a:defRPr sz="1296" b="0" i="0" kern="1200">
          <a:solidFill>
            <a:srgbClr val="3E464C"/>
          </a:solidFill>
          <a:latin typeface="Cambria" panose="02040503050406030204" pitchFamily="18" charset="0"/>
          <a:ea typeface="DIN 2014 Light" panose="020B0404020202020204" pitchFamily="34" charset="77"/>
          <a:cs typeface="+mn-cs"/>
        </a:defRPr>
      </a:lvl5pPr>
      <a:lvl6pPr marL="2036826" indent="-185166" algn="l" defTabSz="370332" rtl="0" eaLnBrk="1" latinLnBrk="0" hangingPunct="1">
        <a:spcBef>
          <a:spcPct val="2000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07158" indent="-185166" algn="l" defTabSz="370332" rtl="0" eaLnBrk="1" latinLnBrk="0" hangingPunct="1">
        <a:spcBef>
          <a:spcPct val="2000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777490" indent="-185166" algn="l" defTabSz="370332" rtl="0" eaLnBrk="1" latinLnBrk="0" hangingPunct="1">
        <a:spcBef>
          <a:spcPct val="2000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147822" indent="-185166" algn="l" defTabSz="370332" rtl="0" eaLnBrk="1" latinLnBrk="0" hangingPunct="1">
        <a:spcBef>
          <a:spcPct val="2000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1pPr>
      <a:lvl2pPr marL="370332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2pPr>
      <a:lvl3pPr marL="740664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3pPr>
      <a:lvl4pPr marL="1110996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5pPr>
      <a:lvl6pPr marL="1851660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6pPr>
      <a:lvl7pPr marL="2221992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7pPr>
      <a:lvl8pPr marL="2592324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8pPr>
      <a:lvl9pPr marL="2962656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57511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5" b="0" i="0">
                <a:solidFill>
                  <a:schemeClr val="tx1">
                    <a:tint val="75000"/>
                  </a:schemeClr>
                </a:solidFill>
                <a:latin typeface="DIN 2014 Light" panose="020B0404020202020204" pitchFamily="34" charset="77"/>
                <a:ea typeface="DIN 2014 Light" panose="020B0404020202020204" pitchFamily="34" charset="77"/>
              </a:defRPr>
            </a:lvl1pPr>
          </a:lstStyle>
          <a:p>
            <a:r>
              <a:rPr lang="en-GB" dirty="0"/>
              <a:t>Send Relief - </a:t>
            </a:r>
            <a:r>
              <a:rPr lang="en-US" dirty="0"/>
              <a:t>Alpharetta Week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E63869-D677-4E19-A1B3-6DB3BC30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9174" y="4754759"/>
            <a:ext cx="1641480" cy="2863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2" b="0" i="0">
                <a:solidFill>
                  <a:schemeClr val="tx1">
                    <a:tint val="75000"/>
                  </a:schemeClr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6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</p:sldLayoutIdLst>
  <p:hf hdr="0"/>
  <p:txStyles>
    <p:titleStyle>
      <a:lvl1pPr algn="l" defTabSz="370332" rtl="0" eaLnBrk="1" latinLnBrk="0" hangingPunct="1">
        <a:spcBef>
          <a:spcPct val="0"/>
        </a:spcBef>
        <a:buNone/>
        <a:defRPr sz="2268" b="1" i="0" kern="1200" cap="all" baseline="0">
          <a:solidFill>
            <a:schemeClr val="accent4"/>
          </a:solidFill>
          <a:latin typeface="Cambria" panose="02040503050406030204" pitchFamily="18" charset="0"/>
          <a:ea typeface="DIN 2014 Extra Bold" panose="020B0504020202020204" pitchFamily="34" charset="77"/>
          <a:cs typeface="+mj-cs"/>
        </a:defRPr>
      </a:lvl1pPr>
    </p:titleStyle>
    <p:bodyStyle>
      <a:lvl1pPr marL="277749" indent="-277749" algn="l" defTabSz="370332" rtl="0" eaLnBrk="1" latinLnBrk="0" hangingPunct="1">
        <a:spcBef>
          <a:spcPct val="20000"/>
        </a:spcBef>
        <a:buFont typeface="Arial"/>
        <a:buChar char="•"/>
        <a:defRPr sz="2268" b="0" i="0" kern="1200">
          <a:solidFill>
            <a:srgbClr val="3E464C"/>
          </a:solidFill>
          <a:latin typeface="Cambria" panose="02040503050406030204" pitchFamily="18" charset="0"/>
          <a:ea typeface="DIN 2014" panose="020B0504020202020204" pitchFamily="34" charset="77"/>
          <a:cs typeface="+mn-cs"/>
        </a:defRPr>
      </a:lvl1pPr>
      <a:lvl2pPr marL="601790" indent="-231458" algn="l" defTabSz="370332" rtl="0" eaLnBrk="1" latinLnBrk="0" hangingPunct="1">
        <a:spcBef>
          <a:spcPct val="20000"/>
        </a:spcBef>
        <a:buFont typeface="Arial"/>
        <a:buChar char="–"/>
        <a:defRPr sz="1944" b="0" i="0" kern="1200">
          <a:solidFill>
            <a:srgbClr val="3E464C"/>
          </a:solidFill>
          <a:latin typeface="Cambria" panose="02040503050406030204" pitchFamily="18" charset="0"/>
          <a:ea typeface="DIN 2014" panose="020B0504020202020204" pitchFamily="34" charset="77"/>
          <a:cs typeface="+mn-cs"/>
        </a:defRPr>
      </a:lvl2pPr>
      <a:lvl3pPr marL="925830" indent="-185166" algn="l" defTabSz="370332" rtl="0" eaLnBrk="1" latinLnBrk="0" hangingPunct="1">
        <a:spcBef>
          <a:spcPct val="20000"/>
        </a:spcBef>
        <a:buFont typeface="Arial"/>
        <a:buChar char="•"/>
        <a:defRPr sz="1620" b="0" i="0" kern="1200">
          <a:solidFill>
            <a:srgbClr val="3E464C"/>
          </a:solidFill>
          <a:latin typeface="Cambria" panose="02040503050406030204" pitchFamily="18" charset="0"/>
          <a:ea typeface="DIN 2014" panose="020B0504020202020204" pitchFamily="34" charset="77"/>
          <a:cs typeface="+mn-cs"/>
        </a:defRPr>
      </a:lvl3pPr>
      <a:lvl4pPr marL="1296162" indent="-185166" algn="l" defTabSz="370332" rtl="0" eaLnBrk="1" latinLnBrk="0" hangingPunct="1">
        <a:spcBef>
          <a:spcPct val="20000"/>
        </a:spcBef>
        <a:buFont typeface="Arial"/>
        <a:buChar char="–"/>
        <a:defRPr sz="1458" b="0" i="0" kern="1200">
          <a:solidFill>
            <a:srgbClr val="3E464C"/>
          </a:solidFill>
          <a:latin typeface="Cambria" panose="02040503050406030204" pitchFamily="18" charset="0"/>
          <a:ea typeface="DIN 2014" panose="020B0504020202020204" pitchFamily="34" charset="77"/>
          <a:cs typeface="+mn-cs"/>
        </a:defRPr>
      </a:lvl4pPr>
      <a:lvl5pPr marL="1666494" indent="-185166" algn="l" defTabSz="370332" rtl="0" eaLnBrk="1" latinLnBrk="0" hangingPunct="1">
        <a:spcBef>
          <a:spcPct val="20000"/>
        </a:spcBef>
        <a:buFont typeface="Arial"/>
        <a:buChar char="»"/>
        <a:defRPr sz="1458" b="0" i="0" kern="1200">
          <a:solidFill>
            <a:srgbClr val="3E464C"/>
          </a:solidFill>
          <a:latin typeface="Cambria" panose="02040503050406030204" pitchFamily="18" charset="0"/>
          <a:ea typeface="DIN 2014" panose="020B0504020202020204" pitchFamily="34" charset="77"/>
          <a:cs typeface="+mn-cs"/>
        </a:defRPr>
      </a:lvl5pPr>
      <a:lvl6pPr marL="2036826" indent="-185166" algn="l" defTabSz="370332" rtl="0" eaLnBrk="1" latinLnBrk="0" hangingPunct="1">
        <a:spcBef>
          <a:spcPct val="2000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07158" indent="-185166" algn="l" defTabSz="370332" rtl="0" eaLnBrk="1" latinLnBrk="0" hangingPunct="1">
        <a:spcBef>
          <a:spcPct val="2000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777490" indent="-185166" algn="l" defTabSz="370332" rtl="0" eaLnBrk="1" latinLnBrk="0" hangingPunct="1">
        <a:spcBef>
          <a:spcPct val="2000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147822" indent="-185166" algn="l" defTabSz="370332" rtl="0" eaLnBrk="1" latinLnBrk="0" hangingPunct="1">
        <a:spcBef>
          <a:spcPct val="20000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1pPr>
      <a:lvl2pPr marL="370332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2pPr>
      <a:lvl3pPr marL="740664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3pPr>
      <a:lvl4pPr marL="1110996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5pPr>
      <a:lvl6pPr marL="1851660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6pPr>
      <a:lvl7pPr marL="2221992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7pPr>
      <a:lvl8pPr marL="2592324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8pPr>
      <a:lvl9pPr marL="2962656" algn="l" defTabSz="370332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51DECD20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71F21050-71C6-3840-BBF1-E3F8894B6E03}"/>
              </a:ext>
            </a:extLst>
          </p:cNvPr>
          <p:cNvSpPr txBox="1">
            <a:spLocks/>
          </p:cNvSpPr>
          <p:nvPr/>
        </p:nvSpPr>
        <p:spPr>
          <a:xfrm>
            <a:off x="0" y="586580"/>
            <a:ext cx="9143999" cy="33824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aseline="0" dirty="0">
              <a:solidFill>
                <a:schemeClr val="bg1"/>
              </a:solidFill>
              <a:latin typeface="Cambria" panose="02040503050406030204" pitchFamily="18" charset="0"/>
              <a:ea typeface="DIN 2014" panose="020B0504020202020204" pitchFamily="34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3131B0-9BF3-6B85-F968-3D5FA0E2CF71}"/>
              </a:ext>
            </a:extLst>
          </p:cNvPr>
          <p:cNvSpPr/>
          <p:nvPr/>
        </p:nvSpPr>
        <p:spPr>
          <a:xfrm>
            <a:off x="2708165" y="336550"/>
            <a:ext cx="3657600" cy="3657600"/>
          </a:xfrm>
          <a:prstGeom prst="ellipse">
            <a:avLst/>
          </a:prstGeom>
          <a:solidFill>
            <a:schemeClr val="accent2">
              <a:lumMod val="50000"/>
              <a:alpha val="2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82880" rtlCol="0" anchor="ctr"/>
          <a:lstStyle/>
          <a:p>
            <a:pPr algn="ctr"/>
            <a:endParaRPr lang="en-GB" sz="22200" dirty="0">
              <a:solidFill>
                <a:schemeClr val="lt1">
                  <a:alpha val="2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642755-40C4-DA4C-B473-D66821B0E9C5}"/>
              </a:ext>
            </a:extLst>
          </p:cNvPr>
          <p:cNvSpPr txBox="1">
            <a:spLocks/>
          </p:cNvSpPr>
          <p:nvPr/>
        </p:nvSpPr>
        <p:spPr>
          <a:xfrm>
            <a:off x="896092" y="802789"/>
            <a:ext cx="7281747" cy="78725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chemeClr val="bg1"/>
                </a:solidFill>
                <a:latin typeface="Cambria" panose="02040503050406030204" pitchFamily="18" charset="0"/>
                <a:ea typeface="DIN 2014 Extra Bold" panose="020B0504020202020204" pitchFamily="34" charset="77"/>
              </a:rPr>
              <a:t>Family Matching</a:t>
            </a:r>
            <a:endParaRPr lang="en-GB" sz="4800" b="1" dirty="0">
              <a:solidFill>
                <a:schemeClr val="bg1"/>
              </a:solidFill>
              <a:latin typeface="Cambria" panose="02040503050406030204" pitchFamily="18" charset="0"/>
              <a:ea typeface="DIN 2014 Light" panose="020B0404020202020204" pitchFamily="34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104683-DB24-C24F-991C-E2891C9895CF}"/>
              </a:ext>
            </a:extLst>
          </p:cNvPr>
          <p:cNvSpPr txBox="1">
            <a:spLocks/>
          </p:cNvSpPr>
          <p:nvPr/>
        </p:nvSpPr>
        <p:spPr>
          <a:xfrm>
            <a:off x="884943" y="1610262"/>
            <a:ext cx="7281747" cy="118183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2">
                    <a:lumMod val="90000"/>
                  </a:schemeClr>
                </a:solidFill>
                <a:latin typeface="Cambria" panose="02040503050406030204" pitchFamily="18" charset="0"/>
              </a:rPr>
              <a:t>Best Practices for Matching Foster Families with Children</a:t>
            </a:r>
          </a:p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2">
                    <a:lumMod val="90000"/>
                  </a:schemeClr>
                </a:solidFill>
                <a:latin typeface="Cambria" panose="02040503050406030204" pitchFamily="18" charset="0"/>
              </a:rPr>
              <a:t> </a:t>
            </a:r>
            <a:endParaRPr lang="en-GB" sz="4000" dirty="0">
              <a:solidFill>
                <a:schemeClr val="accent2">
                  <a:lumMod val="90000"/>
                </a:schemeClr>
              </a:solidFill>
              <a:latin typeface="Cambria" panose="02040503050406030204" pitchFamily="18" charset="0"/>
              <a:ea typeface="DIN 2014 Extra Bold" panose="020B0504020202020204" pitchFamily="34" charset="77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DIN 2014 Extra Bold" panose="020B0504020202020204" pitchFamily="34" charset="77"/>
              </a:rPr>
              <a:t>Dr. Julie Cooper</a:t>
            </a: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F22D5695-D49F-4F17-8CB0-81A56D245EC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70" y="3882043"/>
            <a:ext cx="5280660" cy="1150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231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97AA3-9B3D-7CF9-4937-EC958A42F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710DD-5886-A508-0C66-E85FC27B59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8CFB7-4B3E-3010-4C1D-4002FD33A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F447A7-EE09-2EEF-9037-626B50384E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67"/>
          <a:stretch/>
        </p:blipFill>
        <p:spPr>
          <a:xfrm>
            <a:off x="-1" y="1167452"/>
            <a:ext cx="9144001" cy="28785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077A50C-3011-95E8-8D4C-4BE064097805}"/>
              </a:ext>
            </a:extLst>
          </p:cNvPr>
          <p:cNvSpPr txBox="1">
            <a:spLocks/>
          </p:cNvSpPr>
          <p:nvPr/>
        </p:nvSpPr>
        <p:spPr>
          <a:xfrm>
            <a:off x="457200" y="416501"/>
            <a:ext cx="8229600" cy="857250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sz="2520" b="0" i="0" kern="1200" cap="all" baseline="0">
                <a:solidFill>
                  <a:srgbClr val="D5582B"/>
                </a:solidFill>
                <a:latin typeface="DIN 2014 Extra Bold" panose="020B0504020202020204" pitchFamily="34" charset="77"/>
                <a:ea typeface="DIN 2014 Extra Bold" panose="020B0504020202020204" pitchFamily="34" charset="77"/>
                <a:cs typeface="+mj-cs"/>
              </a:defRPr>
            </a:lvl1pPr>
          </a:lstStyle>
          <a:p>
            <a:pPr algn="ctr"/>
            <a:r>
              <a:rPr lang="en-GB" sz="3960" b="1" dirty="0">
                <a:solidFill>
                  <a:schemeClr val="accent4"/>
                </a:solidFill>
                <a:latin typeface="Cambria" panose="02040503050406030204" pitchFamily="18" charset="0"/>
                <a:ea typeface="DIN 2014 Extra Bold" panose="020B0804020202020204" pitchFamily="34" charset="0"/>
              </a:rPr>
              <a:t>practical best practices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0A2E0-5896-E623-ECBE-B48705FE7C63}"/>
              </a:ext>
            </a:extLst>
          </p:cNvPr>
          <p:cNvCxnSpPr/>
          <p:nvPr/>
        </p:nvCxnSpPr>
        <p:spPr>
          <a:xfrm>
            <a:off x="457200" y="1167452"/>
            <a:ext cx="8229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530C6C-2FCE-33AC-027B-64BE27ADD6CB}"/>
              </a:ext>
            </a:extLst>
          </p:cNvPr>
          <p:cNvSpPr txBox="1"/>
          <p:nvPr/>
        </p:nvSpPr>
        <p:spPr>
          <a:xfrm>
            <a:off x="1773013" y="1459524"/>
            <a:ext cx="5724939" cy="179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</a:rPr>
              <a:t>Share complete information (no surprises)</a:t>
            </a:r>
          </a:p>
          <a:p>
            <a:pPr marL="342900" lvl="0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</a:rPr>
              <a:t>Prepare families with training in advance</a:t>
            </a:r>
          </a:p>
          <a:p>
            <a:pPr marL="342900" lvl="0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</a:rPr>
              <a:t>Use gradual introductions (visits, calls, weekends)</a:t>
            </a:r>
          </a:p>
          <a:p>
            <a:pPr marL="342900" lvl="0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</a:rPr>
              <a:t>Provide support from Day One</a:t>
            </a:r>
          </a:p>
        </p:txBody>
      </p:sp>
    </p:spTree>
    <p:extLst>
      <p:ext uri="{BB962C8B-B14F-4D97-AF65-F5344CB8AC3E}">
        <p14:creationId xmlns:p14="http://schemas.microsoft.com/office/powerpoint/2010/main" val="13050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56E41-093B-D01F-5727-29156F7B9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7E963-7397-0A1C-59CF-A579CCC0F2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FC69D-1DCE-C3ED-5A4B-5B8E7B394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BF506-8E12-14DE-5535-126506F703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70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67"/>
          <a:stretch/>
        </p:blipFill>
        <p:spPr>
          <a:xfrm>
            <a:off x="-1" y="1167452"/>
            <a:ext cx="9144001" cy="28785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2CAAC3-A041-EEDF-63C5-A5BD4F359539}"/>
              </a:ext>
            </a:extLst>
          </p:cNvPr>
          <p:cNvSpPr txBox="1">
            <a:spLocks/>
          </p:cNvSpPr>
          <p:nvPr/>
        </p:nvSpPr>
        <p:spPr>
          <a:xfrm>
            <a:off x="457200" y="416501"/>
            <a:ext cx="8229600" cy="857250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sz="2520" b="0" i="0" kern="1200" cap="all" baseline="0">
                <a:solidFill>
                  <a:srgbClr val="D5582B"/>
                </a:solidFill>
                <a:latin typeface="DIN 2014 Extra Bold" panose="020B0504020202020204" pitchFamily="34" charset="77"/>
                <a:ea typeface="DIN 2014 Extra Bold" panose="020B0504020202020204" pitchFamily="34" charset="77"/>
                <a:cs typeface="+mj-cs"/>
              </a:defRPr>
            </a:lvl1pPr>
          </a:lstStyle>
          <a:p>
            <a:pPr algn="ctr"/>
            <a:r>
              <a:rPr lang="en-GB" sz="3960" b="1" dirty="0">
                <a:solidFill>
                  <a:schemeClr val="accent4"/>
                </a:solidFill>
                <a:latin typeface="Cambria" panose="02040503050406030204" pitchFamily="18" charset="0"/>
                <a:ea typeface="DIN 2014 Extra Bold" panose="020B0804020202020204" pitchFamily="34" charset="0"/>
              </a:rPr>
              <a:t>ongoing monitoring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46593C-7DDE-6295-4A7B-B3B84C373BEF}"/>
              </a:ext>
            </a:extLst>
          </p:cNvPr>
          <p:cNvCxnSpPr/>
          <p:nvPr/>
        </p:nvCxnSpPr>
        <p:spPr>
          <a:xfrm>
            <a:off x="457200" y="1167452"/>
            <a:ext cx="8229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39BB07F-BF6D-5581-3F36-5D751CCAB6AF}"/>
              </a:ext>
            </a:extLst>
          </p:cNvPr>
          <p:cNvSpPr txBox="1"/>
          <p:nvPr/>
        </p:nvSpPr>
        <p:spPr>
          <a:xfrm>
            <a:off x="1773013" y="1459524"/>
            <a:ext cx="5724939" cy="179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</a:rPr>
              <a:t>Schedule frequent check-ins for the early weeks</a:t>
            </a:r>
          </a:p>
          <a:p>
            <a:pPr marL="342900" lvl="0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</a:rPr>
              <a:t>Support the entire family</a:t>
            </a:r>
          </a:p>
          <a:p>
            <a:pPr marL="342900" lvl="0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</a:rPr>
              <a:t>Adjust support as needs change</a:t>
            </a:r>
          </a:p>
          <a:p>
            <a:pPr marL="342900" lvl="0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</a:rPr>
              <a:t>See placement as a process, not a one-time event </a:t>
            </a:r>
          </a:p>
        </p:txBody>
      </p:sp>
    </p:spTree>
    <p:extLst>
      <p:ext uri="{BB962C8B-B14F-4D97-AF65-F5344CB8AC3E}">
        <p14:creationId xmlns:p14="http://schemas.microsoft.com/office/powerpoint/2010/main" val="34917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DACF-4028-D58B-62F9-171C7C85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case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87429-28BA-657D-6C29-6B0F709EEA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65EAB-6E74-7E00-AF3E-A508FE598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5C426C-7986-B970-6C05-B5CB2872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54" y="1063229"/>
            <a:ext cx="5257924" cy="350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2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C85D9-6BCC-E6FB-0F58-6C1AAB0C1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F145-334B-7868-F808-13769A1DB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key takeaways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947FF-7B3E-EAF4-766E-D2D66BE22D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F07D9-77A6-D68F-D08E-188B2B620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C03E31FF-39DC-1675-5A19-6E82A0EBD164}"/>
              </a:ext>
            </a:extLst>
          </p:cNvPr>
          <p:cNvSpPr/>
          <p:nvPr/>
        </p:nvSpPr>
        <p:spPr>
          <a:xfrm>
            <a:off x="1414714" y="1212454"/>
            <a:ext cx="640080" cy="640080"/>
          </a:xfrm>
          <a:prstGeom prst="roundRect">
            <a:avLst>
              <a:gd name="adj" fmla="val 9386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F8174"/>
                </a:solidFill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CE31C77F-37BE-7764-7643-B48ED1EC0329}"/>
              </a:ext>
            </a:extLst>
          </p:cNvPr>
          <p:cNvSpPr/>
          <p:nvPr/>
        </p:nvSpPr>
        <p:spPr>
          <a:xfrm>
            <a:off x="1414714" y="1960169"/>
            <a:ext cx="640080" cy="640080"/>
          </a:xfrm>
          <a:prstGeom prst="roundRect">
            <a:avLst>
              <a:gd name="adj" fmla="val 9386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07F71C1F-4B1B-6ABD-3368-28F2E3DF60D1}"/>
              </a:ext>
            </a:extLst>
          </p:cNvPr>
          <p:cNvSpPr/>
          <p:nvPr/>
        </p:nvSpPr>
        <p:spPr>
          <a:xfrm>
            <a:off x="1414714" y="2721134"/>
            <a:ext cx="640080" cy="640080"/>
          </a:xfrm>
          <a:prstGeom prst="roundRect">
            <a:avLst>
              <a:gd name="adj" fmla="val 938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B2EEA300-F301-DB05-B88A-7FF208772049}"/>
              </a:ext>
            </a:extLst>
          </p:cNvPr>
          <p:cNvSpPr/>
          <p:nvPr/>
        </p:nvSpPr>
        <p:spPr>
          <a:xfrm>
            <a:off x="1414714" y="3482099"/>
            <a:ext cx="640080" cy="640080"/>
          </a:xfrm>
          <a:prstGeom prst="roundRect">
            <a:avLst>
              <a:gd name="adj" fmla="val 938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770638-A4F9-7A9E-AB36-61F5696446B3}"/>
              </a:ext>
            </a:extLst>
          </p:cNvPr>
          <p:cNvSpPr txBox="1"/>
          <p:nvPr/>
        </p:nvSpPr>
        <p:spPr>
          <a:xfrm>
            <a:off x="2094059" y="1332856"/>
            <a:ext cx="4882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Matching = building healing relationships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E396E-36CF-4190-9C3F-C8221E0326D1}"/>
              </a:ext>
            </a:extLst>
          </p:cNvPr>
          <p:cNvSpPr txBox="1"/>
          <p:nvPr/>
        </p:nvSpPr>
        <p:spPr>
          <a:xfrm>
            <a:off x="2094059" y="2066800"/>
            <a:ext cx="6695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Seek to deeply understand both the child/ren and family</a:t>
            </a:r>
          </a:p>
          <a:p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A7931-9C4E-4598-8C6B-33303AE1CF88}"/>
              </a:ext>
            </a:extLst>
          </p:cNvPr>
          <p:cNvSpPr txBox="1"/>
          <p:nvPr/>
        </p:nvSpPr>
        <p:spPr>
          <a:xfrm>
            <a:off x="2094060" y="2822264"/>
            <a:ext cx="6695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Include the child’s identity and voice</a:t>
            </a:r>
          </a:p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ABCC6-9DDF-7F21-1B43-43E7B09A172B}"/>
              </a:ext>
            </a:extLst>
          </p:cNvPr>
          <p:cNvSpPr txBox="1"/>
          <p:nvPr/>
        </p:nvSpPr>
        <p:spPr>
          <a:xfrm>
            <a:off x="2094060" y="3591222"/>
            <a:ext cx="6311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Support families continuously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9316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971735AF-2B73-7ACA-5B5A-100E94FB4D1F}"/>
              </a:ext>
            </a:extLst>
          </p:cNvPr>
          <p:cNvSpPr/>
          <p:nvPr/>
        </p:nvSpPr>
        <p:spPr>
          <a:xfrm>
            <a:off x="2560320" y="560070"/>
            <a:ext cx="4023360" cy="402336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82880" rtlCol="0" anchor="ctr"/>
          <a:lstStyle/>
          <a:p>
            <a:pPr algn="ctr"/>
            <a:endParaRPr lang="en-GB" sz="22200" dirty="0">
              <a:solidFill>
                <a:schemeClr val="lt1">
                  <a:alpha val="2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9F579-5B64-78E7-4062-ED6A72632E79}"/>
              </a:ext>
            </a:extLst>
          </p:cNvPr>
          <p:cNvSpPr txBox="1"/>
          <p:nvPr/>
        </p:nvSpPr>
        <p:spPr>
          <a:xfrm>
            <a:off x="3201608" y="1602254"/>
            <a:ext cx="27407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lt1">
                    <a:alpha val="72258"/>
                  </a:schemeClr>
                </a:solidFill>
                <a:ea typeface="+mn-ea"/>
                <a:cs typeface="+mn-cs"/>
              </a:rPr>
              <a:t>THANK</a:t>
            </a:r>
          </a:p>
          <a:p>
            <a:pPr algn="ctr"/>
            <a:r>
              <a:rPr lang="en-US" sz="6000" dirty="0">
                <a:solidFill>
                  <a:schemeClr val="lt1">
                    <a:alpha val="72258"/>
                  </a:schemeClr>
                </a:solidFill>
                <a:ea typeface="+mn-ea"/>
                <a:cs typeface="+mn-cs"/>
              </a:rPr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179906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617ED-68E7-AE83-03DD-085E1FA727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B74ED-E7FE-C6BB-AE42-7334D05FC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92DFF-4DC7-6405-04F3-68295F6727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/>
          <a:stretch/>
        </p:blipFill>
        <p:spPr>
          <a:xfrm>
            <a:off x="-1" y="1167452"/>
            <a:ext cx="9144001" cy="28785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B553877-588E-5FE1-4BAF-69F73E3F3D30}"/>
              </a:ext>
            </a:extLst>
          </p:cNvPr>
          <p:cNvSpPr txBox="1">
            <a:spLocks/>
          </p:cNvSpPr>
          <p:nvPr/>
        </p:nvSpPr>
        <p:spPr>
          <a:xfrm>
            <a:off x="457200" y="416501"/>
            <a:ext cx="8229600" cy="857250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sz="2520" b="0" i="0" kern="1200" cap="all" baseline="0">
                <a:solidFill>
                  <a:srgbClr val="D5582B"/>
                </a:solidFill>
                <a:latin typeface="DIN 2014 Extra Bold" panose="020B0504020202020204" pitchFamily="34" charset="77"/>
                <a:ea typeface="DIN 2014 Extra Bold" panose="020B0504020202020204" pitchFamily="34" charset="77"/>
                <a:cs typeface="+mj-cs"/>
              </a:defRPr>
            </a:lvl1pPr>
          </a:lstStyle>
          <a:p>
            <a:pPr algn="ctr"/>
            <a:r>
              <a:rPr lang="en-GB" sz="3960" b="1" dirty="0">
                <a:solidFill>
                  <a:schemeClr val="accent4"/>
                </a:solidFill>
                <a:latin typeface="Cambria" panose="02040503050406030204" pitchFamily="18" charset="0"/>
                <a:ea typeface="DIN 2014 Extra Bold" panose="020B0804020202020204" pitchFamily="34" charset="0"/>
              </a:rPr>
              <a:t>why matching matters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EEC2D0-9ECD-F3D6-2862-832C3F023F57}"/>
              </a:ext>
            </a:extLst>
          </p:cNvPr>
          <p:cNvCxnSpPr/>
          <p:nvPr/>
        </p:nvCxnSpPr>
        <p:spPr>
          <a:xfrm>
            <a:off x="457200" y="1167452"/>
            <a:ext cx="822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320430-B5ED-F6C9-68E7-29468A5EDBA1}"/>
              </a:ext>
            </a:extLst>
          </p:cNvPr>
          <p:cNvSpPr txBox="1"/>
          <p:nvPr/>
        </p:nvSpPr>
        <p:spPr>
          <a:xfrm>
            <a:off x="1563757" y="1427842"/>
            <a:ext cx="6066000" cy="577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Not just a bed, but a healing relationship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4E56C-C0F0-10C8-58C1-2325B5DF3554}"/>
              </a:ext>
            </a:extLst>
          </p:cNvPr>
          <p:cNvSpPr txBox="1"/>
          <p:nvPr/>
        </p:nvSpPr>
        <p:spPr>
          <a:xfrm>
            <a:off x="1904818" y="2193778"/>
            <a:ext cx="5724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Right match = stability, safety, and healing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Wrong match = risk of disruption,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</a:rPr>
              <a:t>retraumatization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5733D-2071-3C51-81DB-5AA2D07B8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a “nice” family isn’t enough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B2B59-8134-7959-EC17-5C79D1C60F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7B65D-448C-C43A-CA5F-DBC1EDD24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F0CF2-8585-760D-A5B2-6C7D46FC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1367" y="887584"/>
            <a:ext cx="1800245" cy="1854741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4421CBE-C928-4242-16CD-702159B8B272}"/>
              </a:ext>
            </a:extLst>
          </p:cNvPr>
          <p:cNvSpPr/>
          <p:nvPr/>
        </p:nvSpPr>
        <p:spPr>
          <a:xfrm>
            <a:off x="2511773" y="1437440"/>
            <a:ext cx="622853" cy="1987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8672145-5091-2C90-6AE1-8C5B8D89A5FD}"/>
              </a:ext>
            </a:extLst>
          </p:cNvPr>
          <p:cNvSpPr/>
          <p:nvPr/>
        </p:nvSpPr>
        <p:spPr>
          <a:xfrm>
            <a:off x="2511772" y="2427760"/>
            <a:ext cx="622853" cy="198783"/>
          </a:xfrm>
          <a:prstGeom prst="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275CFDD-075B-05C3-0F11-714A21F609D6}"/>
              </a:ext>
            </a:extLst>
          </p:cNvPr>
          <p:cNvSpPr/>
          <p:nvPr/>
        </p:nvSpPr>
        <p:spPr>
          <a:xfrm>
            <a:off x="2511772" y="3385477"/>
            <a:ext cx="622853" cy="198783"/>
          </a:xfrm>
          <a:prstGeom prst="rightArrow">
            <a:avLst/>
          </a:prstGeom>
          <a:solidFill>
            <a:srgbClr val="148D91"/>
          </a:solidFill>
          <a:ln>
            <a:solidFill>
              <a:srgbClr val="148D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8C4F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A194144-7933-8EEB-A6D6-43E49FCF0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3" y="1320863"/>
            <a:ext cx="1464365" cy="390111"/>
          </a:xfrm>
        </p:spPr>
        <p:txBody>
          <a:bodyPr>
            <a:noAutofit/>
          </a:bodyPr>
          <a:lstStyle/>
          <a:p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ea typeface="DIN 2014 Extra Bold" panose="020B0504020202020204" pitchFamily="34" charset="77"/>
                <a:cs typeface="+mj-cs"/>
              </a:rPr>
              <a:t>Trauma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FFEA47A2-11F7-E11F-E569-EF82FA7956AE}"/>
              </a:ext>
            </a:extLst>
          </p:cNvPr>
          <p:cNvSpPr txBox="1">
            <a:spLocks/>
          </p:cNvSpPr>
          <p:nvPr/>
        </p:nvSpPr>
        <p:spPr>
          <a:xfrm>
            <a:off x="755373" y="2302542"/>
            <a:ext cx="1800245" cy="390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None/>
              <a:defRPr sz="1782" b="0" i="0" kern="1200">
                <a:solidFill>
                  <a:srgbClr val="3E464C"/>
                </a:solidFill>
                <a:latin typeface="Cambria" panose="02040503050406030204" pitchFamily="18" charset="0"/>
                <a:ea typeface="DIN 2014" panose="020B0504020202020204" pitchFamily="34" charset="77"/>
                <a:cs typeface="+mn-cs"/>
              </a:defRPr>
            </a:lvl1pPr>
            <a:lvl2pPr marL="601790" indent="-231458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–"/>
              <a:defRPr sz="1782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2pPr>
            <a:lvl3pPr marL="925830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•"/>
              <a:defRPr sz="1458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3pPr>
            <a:lvl4pPr marL="1296162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–"/>
              <a:defRPr sz="1296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4pPr>
            <a:lvl5pPr marL="1666494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»"/>
              <a:defRPr sz="1296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5pPr>
            <a:lvl6pPr marL="2036826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7158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7490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47822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ea typeface="DIN 2014 Extra Bold" panose="020B0504020202020204" pitchFamily="34" charset="77"/>
                <a:cs typeface="+mj-cs"/>
              </a:rPr>
              <a:t>children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E51F101C-F775-FB07-9106-48B7B8AE4056}"/>
              </a:ext>
            </a:extLst>
          </p:cNvPr>
          <p:cNvSpPr txBox="1">
            <a:spLocks/>
          </p:cNvSpPr>
          <p:nvPr/>
        </p:nvSpPr>
        <p:spPr>
          <a:xfrm>
            <a:off x="748747" y="3250507"/>
            <a:ext cx="1470991" cy="390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None/>
              <a:defRPr sz="1782" b="0" i="0" kern="1200">
                <a:solidFill>
                  <a:srgbClr val="3E464C"/>
                </a:solidFill>
                <a:latin typeface="Cambria" panose="02040503050406030204" pitchFamily="18" charset="0"/>
                <a:ea typeface="DIN 2014" panose="020B0504020202020204" pitchFamily="34" charset="77"/>
                <a:cs typeface="+mn-cs"/>
              </a:defRPr>
            </a:lvl1pPr>
            <a:lvl2pPr marL="601790" indent="-231458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–"/>
              <a:defRPr sz="1782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2pPr>
            <a:lvl3pPr marL="925830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•"/>
              <a:defRPr sz="1458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3pPr>
            <a:lvl4pPr marL="1296162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–"/>
              <a:defRPr sz="1296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4pPr>
            <a:lvl5pPr marL="1666494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»"/>
              <a:defRPr sz="1296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5pPr>
            <a:lvl6pPr marL="2036826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7158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7490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47822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ea typeface="DIN 2014 Extra Bold" panose="020B0504020202020204" pitchFamily="34" charset="77"/>
                <a:cs typeface="+mj-cs"/>
              </a:rPr>
              <a:t>healing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22F2D4-794D-AB12-79BE-6A15ADF8F9EE}"/>
              </a:ext>
            </a:extLst>
          </p:cNvPr>
          <p:cNvSpPr txBox="1"/>
          <p:nvPr/>
        </p:nvSpPr>
        <p:spPr>
          <a:xfrm>
            <a:off x="3273286" y="1357928"/>
            <a:ext cx="50888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Cambria" panose="02040503050406030204" pitchFamily="18" charset="0"/>
              </a:rPr>
              <a:t>Affects trust, behavior, learning, and relationships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2438DD-E2E0-9F43-7AFF-BFDBE1066410}"/>
              </a:ext>
            </a:extLst>
          </p:cNvPr>
          <p:cNvSpPr txBox="1"/>
          <p:nvPr/>
        </p:nvSpPr>
        <p:spPr>
          <a:xfrm>
            <a:off x="3273285" y="2334076"/>
            <a:ext cx="50888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Cambria" panose="02040503050406030204" pitchFamily="18" charset="0"/>
              </a:rPr>
              <a:t>Often test caregivers’ consistency and safety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DB3487-926B-12A9-7E1C-EAE89CED7CE1}"/>
              </a:ext>
            </a:extLst>
          </p:cNvPr>
          <p:cNvSpPr txBox="1"/>
          <p:nvPr/>
        </p:nvSpPr>
        <p:spPr>
          <a:xfrm>
            <a:off x="3273285" y="3288789"/>
            <a:ext cx="50888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Cambria" panose="02040503050406030204" pitchFamily="18" charset="0"/>
              </a:rPr>
              <a:t>Takes time with stable, supportive families</a:t>
            </a:r>
          </a:p>
        </p:txBody>
      </p:sp>
    </p:spTree>
    <p:extLst>
      <p:ext uri="{BB962C8B-B14F-4D97-AF65-F5344CB8AC3E}">
        <p14:creationId xmlns:p14="http://schemas.microsoft.com/office/powerpoint/2010/main" val="25092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F026D-4E0F-6F62-5199-9D3F09E96B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E36A2-7549-52FE-BAB9-5458C4B28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CD81CE9-8F2E-F857-BA69-7655534CF2A0}"/>
              </a:ext>
            </a:extLst>
          </p:cNvPr>
          <p:cNvSpPr>
            <a:spLocks noChangeAspect="1"/>
          </p:cNvSpPr>
          <p:nvPr/>
        </p:nvSpPr>
        <p:spPr>
          <a:xfrm>
            <a:off x="2280369" y="2534129"/>
            <a:ext cx="1645920" cy="1645920"/>
          </a:xfrm>
          <a:custGeom>
            <a:avLst/>
            <a:gdLst>
              <a:gd name="connsiteX0" fmla="*/ 0 w 3728318"/>
              <a:gd name="connsiteY0" fmla="*/ 1864159 h 3728318"/>
              <a:gd name="connsiteX1" fmla="*/ 1864159 w 3728318"/>
              <a:gd name="connsiteY1" fmla="*/ 0 h 3728318"/>
              <a:gd name="connsiteX2" fmla="*/ 3728318 w 3728318"/>
              <a:gd name="connsiteY2" fmla="*/ 1864159 h 3728318"/>
              <a:gd name="connsiteX3" fmla="*/ 1864159 w 3728318"/>
              <a:gd name="connsiteY3" fmla="*/ 3728318 h 3728318"/>
              <a:gd name="connsiteX4" fmla="*/ 0 w 3728318"/>
              <a:gd name="connsiteY4" fmla="*/ 1864159 h 372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8318" h="3728318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C25B2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1440" tIns="91440" rIns="91440" bIns="18288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  <a:ea typeface="DIN 2014 Bold" panose="020B0504020202020204" pitchFamily="34" charset="77"/>
              </a:rPr>
              <a:t>Trust                &amp; Transparency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9B10519-F305-3FA4-D84C-2A9DF686A163}"/>
              </a:ext>
            </a:extLst>
          </p:cNvPr>
          <p:cNvSpPr>
            <a:spLocks noChangeAspect="1"/>
          </p:cNvSpPr>
          <p:nvPr/>
        </p:nvSpPr>
        <p:spPr>
          <a:xfrm>
            <a:off x="3695544" y="1274044"/>
            <a:ext cx="1645920" cy="1645920"/>
          </a:xfrm>
          <a:custGeom>
            <a:avLst/>
            <a:gdLst>
              <a:gd name="connsiteX0" fmla="*/ 0 w 3728318"/>
              <a:gd name="connsiteY0" fmla="*/ 1864159 h 3728318"/>
              <a:gd name="connsiteX1" fmla="*/ 1864159 w 3728318"/>
              <a:gd name="connsiteY1" fmla="*/ 0 h 3728318"/>
              <a:gd name="connsiteX2" fmla="*/ 3728318 w 3728318"/>
              <a:gd name="connsiteY2" fmla="*/ 1864159 h 3728318"/>
              <a:gd name="connsiteX3" fmla="*/ 1864159 w 3728318"/>
              <a:gd name="connsiteY3" fmla="*/ 3728318 h 3728318"/>
              <a:gd name="connsiteX4" fmla="*/ 0 w 3728318"/>
              <a:gd name="connsiteY4" fmla="*/ 1864159 h 372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8318" h="3728318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138D92">
              <a:alpha val="8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  <a:ea typeface="DIN 2014 Bold" panose="020B0504020202020204" pitchFamily="34" charset="77"/>
                <a:cs typeface="Helvetica Neue Medium"/>
              </a:rPr>
              <a:t>Voice                &amp;             Choice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ED30957-AC84-E65D-6D92-23B1D4DC200D}"/>
              </a:ext>
            </a:extLst>
          </p:cNvPr>
          <p:cNvSpPr>
            <a:spLocks noChangeAspect="1"/>
          </p:cNvSpPr>
          <p:nvPr/>
        </p:nvSpPr>
        <p:spPr>
          <a:xfrm>
            <a:off x="5110794" y="2507642"/>
            <a:ext cx="1645920" cy="1645920"/>
          </a:xfrm>
          <a:custGeom>
            <a:avLst/>
            <a:gdLst>
              <a:gd name="connsiteX0" fmla="*/ 0 w 3728318"/>
              <a:gd name="connsiteY0" fmla="*/ 1864159 h 3728318"/>
              <a:gd name="connsiteX1" fmla="*/ 1864159 w 3728318"/>
              <a:gd name="connsiteY1" fmla="*/ 0 h 3728318"/>
              <a:gd name="connsiteX2" fmla="*/ 3728318 w 3728318"/>
              <a:gd name="connsiteY2" fmla="*/ 1864159 h 3728318"/>
              <a:gd name="connsiteX3" fmla="*/ 1864159 w 3728318"/>
              <a:gd name="connsiteY3" fmla="*/ 3728318 h 3728318"/>
              <a:gd name="connsiteX4" fmla="*/ 0 w 3728318"/>
              <a:gd name="connsiteY4" fmla="*/ 1864159 h 372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8318" h="3728318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68929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1440" tIns="91440" rIns="91440" bIns="18288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  <a:ea typeface="DIN 2014 Bold" panose="020B0504020202020204" pitchFamily="34" charset="77"/>
              </a:rPr>
              <a:t>Support            &amp; Collaboration 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8963862-4876-7C64-3AD3-E997DFC52D25}"/>
              </a:ext>
            </a:extLst>
          </p:cNvPr>
          <p:cNvSpPr>
            <a:spLocks noChangeAspect="1"/>
          </p:cNvSpPr>
          <p:nvPr/>
        </p:nvSpPr>
        <p:spPr>
          <a:xfrm>
            <a:off x="865194" y="1274045"/>
            <a:ext cx="1645920" cy="1645920"/>
          </a:xfrm>
          <a:custGeom>
            <a:avLst/>
            <a:gdLst>
              <a:gd name="connsiteX0" fmla="*/ 0 w 3728318"/>
              <a:gd name="connsiteY0" fmla="*/ 1864159 h 3728318"/>
              <a:gd name="connsiteX1" fmla="*/ 1864159 w 3728318"/>
              <a:gd name="connsiteY1" fmla="*/ 0 h 3728318"/>
              <a:gd name="connsiteX2" fmla="*/ 3728318 w 3728318"/>
              <a:gd name="connsiteY2" fmla="*/ 1864159 h 3728318"/>
              <a:gd name="connsiteX3" fmla="*/ 1864159 w 3728318"/>
              <a:gd name="connsiteY3" fmla="*/ 3728318 h 3728318"/>
              <a:gd name="connsiteX4" fmla="*/ 0 w 3728318"/>
              <a:gd name="connsiteY4" fmla="*/ 1864159 h 372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8318" h="3728318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3F817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  <a:ea typeface="DIN 2014 Bold" panose="020B0504020202020204" pitchFamily="34" charset="77"/>
              </a:rPr>
              <a:t>Physical &amp; Emotional Safety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1E03D13-DD6F-AD3A-1BED-3527E882C478}"/>
              </a:ext>
            </a:extLst>
          </p:cNvPr>
          <p:cNvSpPr>
            <a:spLocks noChangeAspect="1"/>
          </p:cNvSpPr>
          <p:nvPr/>
        </p:nvSpPr>
        <p:spPr>
          <a:xfrm>
            <a:off x="6525969" y="1247557"/>
            <a:ext cx="1645920" cy="1645920"/>
          </a:xfrm>
          <a:custGeom>
            <a:avLst/>
            <a:gdLst>
              <a:gd name="connsiteX0" fmla="*/ 0 w 3728318"/>
              <a:gd name="connsiteY0" fmla="*/ 1864159 h 3728318"/>
              <a:gd name="connsiteX1" fmla="*/ 1864159 w 3728318"/>
              <a:gd name="connsiteY1" fmla="*/ 0 h 3728318"/>
              <a:gd name="connsiteX2" fmla="*/ 3728318 w 3728318"/>
              <a:gd name="connsiteY2" fmla="*/ 1864159 h 3728318"/>
              <a:gd name="connsiteX3" fmla="*/ 1864159 w 3728318"/>
              <a:gd name="connsiteY3" fmla="*/ 3728318 h 3728318"/>
              <a:gd name="connsiteX4" fmla="*/ 0 w 3728318"/>
              <a:gd name="connsiteY4" fmla="*/ 1864159 h 372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8318" h="3728318">
                <a:moveTo>
                  <a:pt x="0" y="1864159"/>
                </a:moveTo>
                <a:cubicBezTo>
                  <a:pt x="0" y="834612"/>
                  <a:pt x="834612" y="0"/>
                  <a:pt x="1864159" y="0"/>
                </a:cubicBezTo>
                <a:cubicBezTo>
                  <a:pt x="2893706" y="0"/>
                  <a:pt x="3728318" y="834612"/>
                  <a:pt x="3728318" y="1864159"/>
                </a:cubicBezTo>
                <a:cubicBezTo>
                  <a:pt x="3728318" y="2893706"/>
                  <a:pt x="2893706" y="3728318"/>
                  <a:pt x="1864159" y="3728318"/>
                </a:cubicBezTo>
                <a:cubicBezTo>
                  <a:pt x="834612" y="3728318"/>
                  <a:pt x="0" y="2893706"/>
                  <a:pt x="0" y="1864159"/>
                </a:cubicBezTo>
                <a:close/>
              </a:path>
            </a:pathLst>
          </a:custGeom>
          <a:solidFill>
            <a:srgbClr val="CD8258"/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  <a:ea typeface="DIN 2014 Bold" panose="020B0504020202020204" pitchFamily="34" charset="77"/>
              </a:rPr>
              <a:t>Cultural Identity &amp; Connection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8F5DE-0E5E-685E-CB31-C7D0D8D2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trauma-informed principles for matching</a:t>
            </a:r>
          </a:p>
        </p:txBody>
      </p:sp>
    </p:spTree>
    <p:extLst>
      <p:ext uri="{BB962C8B-B14F-4D97-AF65-F5344CB8AC3E}">
        <p14:creationId xmlns:p14="http://schemas.microsoft.com/office/powerpoint/2010/main" val="25563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2B4B31-4B8A-90CA-6897-9932869C3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79" y="1005840"/>
            <a:ext cx="3017520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C0F8CC-517A-E6BA-E08F-FA79C31A7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13" y="1005840"/>
            <a:ext cx="3017520" cy="3383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FC626D-27F4-5E4E-53D0-86519675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7" y="1005840"/>
            <a:ext cx="3017520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E61B9F-98D6-37DA-9D8E-11A001BE4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child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AEE1E-8E44-91EE-B018-5CBDE6868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792" y="1874520"/>
            <a:ext cx="1828800" cy="2194560"/>
          </a:xfrm>
        </p:spPr>
        <p:txBody>
          <a:bodyPr>
            <a:normAutofit/>
          </a:bodyPr>
          <a:lstStyle/>
          <a:p>
            <a:pPr marL="342900" lvl="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Physical</a:t>
            </a:r>
          </a:p>
          <a:p>
            <a:pPr marL="342900" lvl="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Emotional</a:t>
            </a:r>
          </a:p>
          <a:p>
            <a:pPr marL="342900" lvl="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Social</a:t>
            </a:r>
          </a:p>
          <a:p>
            <a:pPr marL="342900" lvl="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Educational</a:t>
            </a:r>
          </a:p>
          <a:p>
            <a:pPr marL="342900" lvl="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Cultural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A41D1-2213-EE65-7DB9-B28D4E98B0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4CE58-5FBF-D1AE-5CC5-E52E948C7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1301D2-066C-6117-7AFE-231DB38B169A}"/>
              </a:ext>
            </a:extLst>
          </p:cNvPr>
          <p:cNvSpPr txBox="1">
            <a:spLocks/>
          </p:cNvSpPr>
          <p:nvPr/>
        </p:nvSpPr>
        <p:spPr>
          <a:xfrm>
            <a:off x="3685001" y="1874520"/>
            <a:ext cx="1828800" cy="2194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None/>
              <a:defRPr sz="1782" b="0" i="0" kern="1200">
                <a:solidFill>
                  <a:srgbClr val="3E464C"/>
                </a:solidFill>
                <a:latin typeface="Cambria" panose="02040503050406030204" pitchFamily="18" charset="0"/>
                <a:ea typeface="DIN 2014" panose="020B0504020202020204" pitchFamily="34" charset="77"/>
                <a:cs typeface="+mn-cs"/>
              </a:defRPr>
            </a:lvl1pPr>
            <a:lvl2pPr marL="601790" indent="-231458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–"/>
              <a:defRPr sz="1782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2pPr>
            <a:lvl3pPr marL="925830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•"/>
              <a:defRPr sz="1458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3pPr>
            <a:lvl4pPr marL="1296162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–"/>
              <a:defRPr sz="1296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4pPr>
            <a:lvl5pPr marL="1666494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»"/>
              <a:defRPr sz="1296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5pPr>
            <a:lvl6pPr marL="2036826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7158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7490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47822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Needs</a:t>
            </a:r>
          </a:p>
          <a:p>
            <a:pPr marL="34290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Triggers</a:t>
            </a:r>
          </a:p>
          <a:p>
            <a:pPr marL="34290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Coping Skills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9D0E72-D4C2-3B6F-5310-A6E4CE0D75E4}"/>
              </a:ext>
            </a:extLst>
          </p:cNvPr>
          <p:cNvSpPr txBox="1">
            <a:spLocks/>
          </p:cNvSpPr>
          <p:nvPr/>
        </p:nvSpPr>
        <p:spPr>
          <a:xfrm>
            <a:off x="6337780" y="1874520"/>
            <a:ext cx="1828800" cy="2194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None/>
              <a:defRPr sz="1782" b="0" i="0" kern="1200">
                <a:solidFill>
                  <a:srgbClr val="3E464C"/>
                </a:solidFill>
                <a:latin typeface="Cambria" panose="02040503050406030204" pitchFamily="18" charset="0"/>
                <a:ea typeface="DIN 2014" panose="020B0504020202020204" pitchFamily="34" charset="77"/>
                <a:cs typeface="+mn-cs"/>
              </a:defRPr>
            </a:lvl1pPr>
            <a:lvl2pPr marL="601790" indent="-231458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–"/>
              <a:defRPr sz="1782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2pPr>
            <a:lvl3pPr marL="925830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•"/>
              <a:defRPr sz="1458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3pPr>
            <a:lvl4pPr marL="1296162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–"/>
              <a:defRPr sz="1296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4pPr>
            <a:lvl5pPr marL="1666494" indent="-185166" algn="l" defTabSz="370332" rtl="0" eaLnBrk="1" latinLnBrk="0" hangingPunct="1">
              <a:spcBef>
                <a:spcPts val="0"/>
              </a:spcBef>
              <a:spcAft>
                <a:spcPts val="972"/>
              </a:spcAft>
              <a:buFont typeface="Arial"/>
              <a:buChar char="»"/>
              <a:defRPr sz="1296" b="0" i="0" kern="1200">
                <a:solidFill>
                  <a:srgbClr val="3E464C"/>
                </a:solidFill>
                <a:latin typeface="Cambria" panose="02040503050406030204" pitchFamily="18" charset="0"/>
                <a:ea typeface="DIN 2014 Light" panose="020B0404020202020204" pitchFamily="34" charset="77"/>
                <a:cs typeface="+mn-cs"/>
              </a:defRPr>
            </a:lvl5pPr>
            <a:lvl6pPr marL="2036826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7158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7490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47822" indent="-185166" algn="l" defTabSz="370332" rtl="0" eaLnBrk="1" latinLnBrk="0" hangingPunct="1">
              <a:spcBef>
                <a:spcPct val="20000"/>
              </a:spcBef>
              <a:buFont typeface="Arial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Resilience</a:t>
            </a:r>
          </a:p>
          <a:p>
            <a:pPr marL="34290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Strengths</a:t>
            </a:r>
          </a:p>
          <a:p>
            <a:pPr marL="342900" indent="-2270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Interests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B6973F-8628-6CBB-42AB-C53CF402E57C}"/>
              </a:ext>
            </a:extLst>
          </p:cNvPr>
          <p:cNvSpPr txBox="1"/>
          <p:nvPr/>
        </p:nvSpPr>
        <p:spPr>
          <a:xfrm>
            <a:off x="3534026" y="1387812"/>
            <a:ext cx="2096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0332" hangingPunct="1">
              <a:spcAft>
                <a:spcPts val="972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Cambria" panose="02040503050406030204" pitchFamily="18" charset="0"/>
                <a:ea typeface="DIN 2014 Bold" panose="020B0504020202020204" pitchFamily="34" charset="77"/>
                <a:cs typeface="+mn-cs"/>
              </a:rPr>
              <a:t>Identify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3437C3-4D06-BDB6-70A3-7805B8114247}"/>
              </a:ext>
            </a:extLst>
          </p:cNvPr>
          <p:cNvSpPr txBox="1"/>
          <p:nvPr/>
        </p:nvSpPr>
        <p:spPr>
          <a:xfrm>
            <a:off x="886327" y="1387812"/>
            <a:ext cx="209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0332" hangingPunct="1">
              <a:spcAft>
                <a:spcPts val="972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Cambria" panose="02040503050406030204" pitchFamily="18" charset="0"/>
                <a:ea typeface="DIN 2014 Bold" panose="020B0504020202020204" pitchFamily="34" charset="77"/>
                <a:cs typeface="+mn-cs"/>
              </a:rPr>
              <a:t>Holistic 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BF630E-BE99-629E-C939-C9C211FC608B}"/>
              </a:ext>
            </a:extLst>
          </p:cNvPr>
          <p:cNvSpPr txBox="1"/>
          <p:nvPr/>
        </p:nvSpPr>
        <p:spPr>
          <a:xfrm>
            <a:off x="6246688" y="1385908"/>
            <a:ext cx="201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0332" hangingPunct="1">
              <a:spcAft>
                <a:spcPts val="972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Cambria" panose="02040503050406030204" pitchFamily="18" charset="0"/>
                <a:ea typeface="DIN 2014 Bold" panose="020B0504020202020204" pitchFamily="34" charset="77"/>
                <a:cs typeface="+mn-cs"/>
              </a:rPr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5792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1CEF3-86B2-3F5F-FA56-1CDDD39A9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730B7-E456-7597-1EC8-8ECD89E6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table 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495D7-54B9-45E5-8E0E-FC1ED57A32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71C12-4309-0635-9273-A8C03BDA4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9EA6AF8C-A3D9-28E3-0AFF-C67E1C450497}"/>
              </a:ext>
            </a:extLst>
          </p:cNvPr>
          <p:cNvSpPr/>
          <p:nvPr/>
        </p:nvSpPr>
        <p:spPr>
          <a:xfrm>
            <a:off x="1414714" y="1212454"/>
            <a:ext cx="6677234" cy="2897430"/>
          </a:xfrm>
          <a:prstGeom prst="roundRect">
            <a:avLst>
              <a:gd name="adj" fmla="val 9386"/>
            </a:avLst>
          </a:prstGeom>
          <a:solidFill>
            <a:srgbClr val="3F81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Thinking about the children you serve in your context — whether that’s through policy, direct care, education, health, or supervision — what factors do you think are most important to consider in creating a good family match? What makes matching difficult in your setting?</a:t>
            </a:r>
            <a:endParaRPr lang="en-GB" sz="2400" dirty="0">
              <a:latin typeface="Cambria" panose="02040503050406030204" pitchFamily="18" charset="0"/>
              <a:ea typeface="DIN 2014 Extra Bold" panose="020B08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31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77902-C378-C9B1-552A-CEF43E70E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DBFE5-B771-4A35-ED12-C98D414E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family assessment - 8 goals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55552-16D5-DDE1-5980-FC3FBD7C15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36841-BC77-C64F-DABD-A2F793F1A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3409B34-A7E9-6D5D-DED9-BAA002632C57}"/>
              </a:ext>
            </a:extLst>
          </p:cNvPr>
          <p:cNvSpPr/>
          <p:nvPr/>
        </p:nvSpPr>
        <p:spPr>
          <a:xfrm>
            <a:off x="1414714" y="1212454"/>
            <a:ext cx="640080" cy="640080"/>
          </a:xfrm>
          <a:prstGeom prst="roundRect">
            <a:avLst>
              <a:gd name="adj" fmla="val 9386"/>
            </a:avLst>
          </a:prstGeom>
          <a:solidFill>
            <a:srgbClr val="3F81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C06C35B6-71A9-8C6E-60B7-6D57507FAD54}"/>
              </a:ext>
            </a:extLst>
          </p:cNvPr>
          <p:cNvSpPr/>
          <p:nvPr/>
        </p:nvSpPr>
        <p:spPr>
          <a:xfrm>
            <a:off x="1414714" y="1960169"/>
            <a:ext cx="640080" cy="640080"/>
          </a:xfrm>
          <a:prstGeom prst="roundRect">
            <a:avLst>
              <a:gd name="adj" fmla="val 938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282318AD-619D-EF86-63E6-80A2A319C44D}"/>
              </a:ext>
            </a:extLst>
          </p:cNvPr>
          <p:cNvSpPr/>
          <p:nvPr/>
        </p:nvSpPr>
        <p:spPr>
          <a:xfrm>
            <a:off x="1414714" y="2721134"/>
            <a:ext cx="640080" cy="640080"/>
          </a:xfrm>
          <a:prstGeom prst="roundRect">
            <a:avLst>
              <a:gd name="adj" fmla="val 9386"/>
            </a:avLst>
          </a:prstGeom>
          <a:solidFill>
            <a:srgbClr val="CD8258"/>
          </a:solidFill>
          <a:ln>
            <a:solidFill>
              <a:srgbClr val="CD825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868DD3E1-8CC4-4908-B93D-9E157CD21DEB}"/>
              </a:ext>
            </a:extLst>
          </p:cNvPr>
          <p:cNvSpPr/>
          <p:nvPr/>
        </p:nvSpPr>
        <p:spPr>
          <a:xfrm>
            <a:off x="1414714" y="3482099"/>
            <a:ext cx="640080" cy="640080"/>
          </a:xfrm>
          <a:prstGeom prst="roundRect">
            <a:avLst>
              <a:gd name="adj" fmla="val 938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CF9EB-5FA6-D1ED-DE33-5040652CEBDF}"/>
              </a:ext>
            </a:extLst>
          </p:cNvPr>
          <p:cNvSpPr txBox="1"/>
          <p:nvPr/>
        </p:nvSpPr>
        <p:spPr>
          <a:xfrm>
            <a:off x="2094059" y="1332856"/>
            <a:ext cx="427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To determine applicant motivation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76D2EF-D1BE-6AE5-3C02-8E11C5BB4FD7}"/>
              </a:ext>
            </a:extLst>
          </p:cNvPr>
          <p:cNvSpPr txBox="1"/>
          <p:nvPr/>
        </p:nvSpPr>
        <p:spPr>
          <a:xfrm>
            <a:off x="2094059" y="2066800"/>
            <a:ext cx="6695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To evaluate family and other relationships</a:t>
            </a:r>
          </a:p>
          <a:p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FA5384-AFC9-9AB1-4FCA-78AC8F5AC1D0}"/>
              </a:ext>
            </a:extLst>
          </p:cNvPr>
          <p:cNvSpPr txBox="1"/>
          <p:nvPr/>
        </p:nvSpPr>
        <p:spPr>
          <a:xfrm>
            <a:off x="2094060" y="2822264"/>
            <a:ext cx="6695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To catalogue positive and negative parenting abilities</a:t>
            </a:r>
          </a:p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1EE513-597D-00BE-DB5A-DE0CE0DF7A42}"/>
              </a:ext>
            </a:extLst>
          </p:cNvPr>
          <p:cNvSpPr txBox="1"/>
          <p:nvPr/>
        </p:nvSpPr>
        <p:spPr>
          <a:xfrm>
            <a:off x="2094060" y="3591222"/>
            <a:ext cx="6311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To screen for mental health disorders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853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33E2A-C7F2-CF42-3733-88485AB08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4EED-6810-7B4F-AB89-9FDB8346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family assessment - 8 goals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72140-A32C-C6C2-3292-7A33BCD933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389D2-3F35-38A9-498D-E4E093139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C414F7-1DED-B33B-E463-9AF6BFD48AB7}"/>
              </a:ext>
            </a:extLst>
          </p:cNvPr>
          <p:cNvSpPr/>
          <p:nvPr/>
        </p:nvSpPr>
        <p:spPr>
          <a:xfrm>
            <a:off x="1414714" y="1212454"/>
            <a:ext cx="640080" cy="640080"/>
          </a:xfrm>
          <a:prstGeom prst="roundRect">
            <a:avLst>
              <a:gd name="adj" fmla="val 9386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403C00EB-1742-9907-4CFF-0844FB7B2377}"/>
              </a:ext>
            </a:extLst>
          </p:cNvPr>
          <p:cNvSpPr/>
          <p:nvPr/>
        </p:nvSpPr>
        <p:spPr>
          <a:xfrm>
            <a:off x="1414714" y="1960169"/>
            <a:ext cx="640080" cy="640080"/>
          </a:xfrm>
          <a:prstGeom prst="roundRect">
            <a:avLst>
              <a:gd name="adj" fmla="val 9386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8316B9A4-88FA-EA68-70E2-04F438F219D8}"/>
              </a:ext>
            </a:extLst>
          </p:cNvPr>
          <p:cNvSpPr/>
          <p:nvPr/>
        </p:nvSpPr>
        <p:spPr>
          <a:xfrm>
            <a:off x="1414714" y="2721134"/>
            <a:ext cx="640080" cy="640080"/>
          </a:xfrm>
          <a:prstGeom prst="roundRect">
            <a:avLst>
              <a:gd name="adj" fmla="val 9386"/>
            </a:avLst>
          </a:prstGeom>
          <a:solidFill>
            <a:schemeClr val="tx2">
              <a:lumMod val="75000"/>
            </a:schemeClr>
          </a:solidFill>
          <a:ln>
            <a:solidFill>
              <a:srgbClr val="CD825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7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7D14DE48-2D0C-2FF7-1E46-F5C9D1F071F9}"/>
              </a:ext>
            </a:extLst>
          </p:cNvPr>
          <p:cNvSpPr/>
          <p:nvPr/>
        </p:nvSpPr>
        <p:spPr>
          <a:xfrm>
            <a:off x="1414714" y="3482099"/>
            <a:ext cx="640080" cy="640080"/>
          </a:xfrm>
          <a:prstGeom prst="roundRect">
            <a:avLst>
              <a:gd name="adj" fmla="val 9386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ambria" panose="02040503050406030204" pitchFamily="18" charset="0"/>
                <a:ea typeface="DIN 2014 Extra Bold" panose="020B0804020202020204" pitchFamily="34" charset="0"/>
                <a:cs typeface="Arial Black" panose="020B0604020202020204" pitchFamily="34" charset="0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1F42F-726E-93EC-A062-743AD947A09C}"/>
              </a:ext>
            </a:extLst>
          </p:cNvPr>
          <p:cNvSpPr txBox="1"/>
          <p:nvPr/>
        </p:nvSpPr>
        <p:spPr>
          <a:xfrm>
            <a:off x="2102298" y="1317846"/>
            <a:ext cx="3835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To screen for financial stability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7CDB80-DE6E-2792-99B4-F558E3A4158E}"/>
              </a:ext>
            </a:extLst>
          </p:cNvPr>
          <p:cNvSpPr txBox="1"/>
          <p:nvPr/>
        </p:nvSpPr>
        <p:spPr>
          <a:xfrm>
            <a:off x="2102298" y="2085066"/>
            <a:ext cx="412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To screen for health issues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16772-540D-7152-D38E-225497DBD82B}"/>
              </a:ext>
            </a:extLst>
          </p:cNvPr>
          <p:cNvSpPr txBox="1"/>
          <p:nvPr/>
        </p:nvSpPr>
        <p:spPr>
          <a:xfrm>
            <a:off x="2102298" y="2844224"/>
            <a:ext cx="4370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To screen for home safety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449017-1ECF-F4B6-A26A-F1393C99B7EE}"/>
              </a:ext>
            </a:extLst>
          </p:cNvPr>
          <p:cNvSpPr txBox="1"/>
          <p:nvPr/>
        </p:nvSpPr>
        <p:spPr>
          <a:xfrm>
            <a:off x="2102298" y="3599460"/>
            <a:ext cx="4370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To assess willingness to learn</a:t>
            </a:r>
          </a:p>
        </p:txBody>
      </p:sp>
    </p:spTree>
    <p:extLst>
      <p:ext uri="{BB962C8B-B14F-4D97-AF65-F5344CB8AC3E}">
        <p14:creationId xmlns:p14="http://schemas.microsoft.com/office/powerpoint/2010/main" val="31234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E836-C0C2-38B8-0130-AE3A3246A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key matching dimensions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80CB4-5832-C184-F8E2-03349DF775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Latvia - September 202</a:t>
            </a:r>
            <a:r>
              <a:rPr lang="lv-LV" dirty="0"/>
              <a:t>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D8CC5-7895-1E26-8F32-A79A2147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9DD03A-EBF8-4D45-878A-1B36E38E6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B4B233B-348B-871A-DB87-594BE94C3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1969019"/>
              </p:ext>
            </p:extLst>
          </p:nvPr>
        </p:nvGraphicFramePr>
        <p:xfrm>
          <a:off x="1709998" y="1063229"/>
          <a:ext cx="6248382" cy="345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864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D1C2CB-3456-4942-B8BD-C8993D834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E14D50-4FA0-774E-968D-543B1075EF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900AE9-DAFF-744A-86DA-67E7C62E8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08B534-AD43-744E-A818-F777FFF5E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E0E1AB-8C8E-6248-9B6F-CFB6B31EC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2132E03-04E7-2344-B7FE-CC54B7BC5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2AF4CE4-87A7-8347-86A7-B06664239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E3603C-58C0-BD44-AD00-F320537B8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D8375A-2241-4540-8B59-BD5E9C3D6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8711ED-94C3-F949-8F87-D38494A93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9F9E95-9590-CC44-9E77-CAD6C99C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18_Jayne_Schooler_template3">
  <a:themeElements>
    <a:clrScheme name="TFW">
      <a:dk1>
        <a:sysClr val="windowText" lastClr="000000"/>
      </a:dk1>
      <a:lt1>
        <a:sysClr val="window" lastClr="FFFFFF"/>
      </a:lt1>
      <a:dk2>
        <a:srgbClr val="DE8558"/>
      </a:dk2>
      <a:lt2>
        <a:srgbClr val="C35C36"/>
      </a:lt2>
      <a:accent1>
        <a:srgbClr val="E2816F"/>
      </a:accent1>
      <a:accent2>
        <a:srgbClr val="C2E2E6"/>
      </a:accent2>
      <a:accent3>
        <a:srgbClr val="83BEC6"/>
      </a:accent3>
      <a:accent4>
        <a:srgbClr val="336E78"/>
      </a:accent4>
      <a:accent5>
        <a:srgbClr val="989898"/>
      </a:accent5>
      <a:accent6>
        <a:srgbClr val="33363D"/>
      </a:accent6>
      <a:hlink>
        <a:srgbClr val="0000FF"/>
      </a:hlink>
      <a:folHlink>
        <a:srgbClr val="800080"/>
      </a:folHlink>
    </a:clrScheme>
    <a:fontScheme name="Custom 1">
      <a:majorFont>
        <a:latin typeface="DIN 2014"/>
        <a:ea typeface=""/>
        <a:cs typeface=""/>
      </a:majorFont>
      <a:minorFont>
        <a:latin typeface="DIN 2014 Ext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7_Jayne_Schooler_template3">
  <a:themeElements>
    <a:clrScheme name="TFW">
      <a:dk1>
        <a:sysClr val="windowText" lastClr="000000"/>
      </a:dk1>
      <a:lt1>
        <a:sysClr val="window" lastClr="FFFFFF"/>
      </a:lt1>
      <a:dk2>
        <a:srgbClr val="DE8558"/>
      </a:dk2>
      <a:lt2>
        <a:srgbClr val="C35C36"/>
      </a:lt2>
      <a:accent1>
        <a:srgbClr val="E2816F"/>
      </a:accent1>
      <a:accent2>
        <a:srgbClr val="C2E2E6"/>
      </a:accent2>
      <a:accent3>
        <a:srgbClr val="83BEC6"/>
      </a:accent3>
      <a:accent4>
        <a:srgbClr val="336E78"/>
      </a:accent4>
      <a:accent5>
        <a:srgbClr val="989898"/>
      </a:accent5>
      <a:accent6>
        <a:srgbClr val="33363D"/>
      </a:accent6>
      <a:hlink>
        <a:srgbClr val="0000FF"/>
      </a:hlink>
      <a:folHlink>
        <a:srgbClr val="800080"/>
      </a:folHlink>
    </a:clrScheme>
    <a:fontScheme name="Custom 1">
      <a:majorFont>
        <a:latin typeface="DIN 2014"/>
        <a:ea typeface=""/>
        <a:cs typeface=""/>
      </a:majorFont>
      <a:minorFont>
        <a:latin typeface="DIN 2014 Ext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FW">
    <a:dk1>
      <a:sysClr val="windowText" lastClr="000000"/>
    </a:dk1>
    <a:lt1>
      <a:sysClr val="window" lastClr="FFFFFF"/>
    </a:lt1>
    <a:dk2>
      <a:srgbClr val="DE8558"/>
    </a:dk2>
    <a:lt2>
      <a:srgbClr val="C35C36"/>
    </a:lt2>
    <a:accent1>
      <a:srgbClr val="E2816F"/>
    </a:accent1>
    <a:accent2>
      <a:srgbClr val="C2E2E6"/>
    </a:accent2>
    <a:accent3>
      <a:srgbClr val="83BEC6"/>
    </a:accent3>
    <a:accent4>
      <a:srgbClr val="336E78"/>
    </a:accent4>
    <a:accent5>
      <a:srgbClr val="989898"/>
    </a:accent5>
    <a:accent6>
      <a:srgbClr val="333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31489</TotalTime>
  <Words>418</Words>
  <Application>Microsoft Office PowerPoint</Application>
  <PresentationFormat>Slaidrāde ekrānā (16:9)</PresentationFormat>
  <Paragraphs>109</Paragraphs>
  <Slides>14</Slides>
  <Notes>3</Notes>
  <HiddenSlides>0</HiddenSlides>
  <MMClips>0</MMClips>
  <ScaleCrop>false</ScaleCrop>
  <HeadingPairs>
    <vt:vector size="6" baseType="variant">
      <vt:variant>
        <vt:lpstr>Lietotie fonti</vt:lpstr>
      </vt:variant>
      <vt:variant>
        <vt:i4>9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DIN 2014</vt:lpstr>
      <vt:lpstr>DIN 2014 Extra Bold</vt:lpstr>
      <vt:lpstr>DIN 2014 Extra Light</vt:lpstr>
      <vt:lpstr>DIN 2014 Light</vt:lpstr>
      <vt:lpstr>Jeff Script</vt:lpstr>
      <vt:lpstr>18_Jayne_Schooler_template3</vt:lpstr>
      <vt:lpstr>7_Jayne_Schooler_template3</vt:lpstr>
      <vt:lpstr>PowerPoint prezentācija</vt:lpstr>
      <vt:lpstr>PowerPoint prezentācija</vt:lpstr>
      <vt:lpstr>a “nice” family isn’t enough</vt:lpstr>
      <vt:lpstr>trauma-informed principles for matching</vt:lpstr>
      <vt:lpstr>child assessment</vt:lpstr>
      <vt:lpstr>table discussion</vt:lpstr>
      <vt:lpstr>family assessment - 8 goals</vt:lpstr>
      <vt:lpstr>family assessment - 8 goals</vt:lpstr>
      <vt:lpstr>key matching dimensions</vt:lpstr>
      <vt:lpstr>PowerPoint prezentācija</vt:lpstr>
      <vt:lpstr>PowerPoint prezentācija</vt:lpstr>
      <vt:lpstr>case example</vt:lpstr>
      <vt:lpstr>key takeaways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 Osman</dc:creator>
  <cp:lastModifiedBy>Natālija Gerasimova</cp:lastModifiedBy>
  <cp:revision>175</cp:revision>
  <cp:lastPrinted>2025-09-01T13:25:54Z</cp:lastPrinted>
  <dcterms:created xsi:type="dcterms:W3CDTF">2020-09-10T11:53:02Z</dcterms:created>
  <dcterms:modified xsi:type="dcterms:W3CDTF">2025-09-17T06:51:46Z</dcterms:modified>
</cp:coreProperties>
</file>