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fair Display" panose="00000500000000000000" pitchFamily="2" charset="-70"/>
      <p:regular r:id="rId20"/>
    </p:embeddedFont>
    <p:embeddedFont>
      <p:font typeface="Playfair Display Bold" panose="020B0604020202020204" charset="-70"/>
      <p:regular r:id="rId21"/>
    </p:embeddedFont>
    <p:embeddedFont>
      <p:font typeface="Playfair Display Heavy" panose="020B0604020202020204" charset="-70"/>
      <p:regular r:id="rId22"/>
    </p:embeddedFont>
    <p:embeddedFont>
      <p:font typeface="Playfair Display Italics" panose="020B0604020202020204" charset="-7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2.sv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10517" y="-1448305"/>
            <a:ext cx="5877483" cy="13183610"/>
            <a:chOff x="0" y="0"/>
            <a:chExt cx="1547979" cy="3472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7979" cy="3472226"/>
            </a:xfrm>
            <a:custGeom>
              <a:avLst/>
              <a:gdLst/>
              <a:ahLst/>
              <a:cxnLst/>
              <a:rect l="l" t="t" r="r" b="b"/>
              <a:pathLst>
                <a:path w="1547979" h="3472226">
                  <a:moveTo>
                    <a:pt x="0" y="0"/>
                  </a:moveTo>
                  <a:lnTo>
                    <a:pt x="1547979" y="0"/>
                  </a:lnTo>
                  <a:lnTo>
                    <a:pt x="1547979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547979" cy="3491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787969" y="1134809"/>
            <a:ext cx="7234999" cy="7234999"/>
          </a:xfrm>
          <a:custGeom>
            <a:avLst/>
            <a:gdLst/>
            <a:ahLst/>
            <a:cxnLst/>
            <a:rect l="l" t="t" r="r" b="b"/>
            <a:pathLst>
              <a:path w="7234999" h="7234999">
                <a:moveTo>
                  <a:pt x="0" y="0"/>
                </a:moveTo>
                <a:lnTo>
                  <a:pt x="7234999" y="0"/>
                </a:lnTo>
                <a:lnTo>
                  <a:pt x="7234999" y="7235000"/>
                </a:lnTo>
                <a:lnTo>
                  <a:pt x="0" y="723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9466727" y="1761392"/>
            <a:ext cx="5887580" cy="58875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25047" b="-2504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18087"/>
            <a:ext cx="78988" cy="3562352"/>
            <a:chOff x="0" y="0"/>
            <a:chExt cx="20803" cy="938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1510" y="660107"/>
            <a:ext cx="1985415" cy="2202570"/>
            <a:chOff x="0" y="0"/>
            <a:chExt cx="3587389" cy="39797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7369" cy="3979799"/>
            </a:xfrm>
            <a:custGeom>
              <a:avLst/>
              <a:gdLst/>
              <a:ahLst/>
              <a:cxnLst/>
              <a:rect l="l" t="t" r="r" b="b"/>
              <a:pathLst>
                <a:path w="3587369" h="3979799">
                  <a:moveTo>
                    <a:pt x="0" y="0"/>
                  </a:moveTo>
                  <a:lnTo>
                    <a:pt x="3587369" y="0"/>
                  </a:lnTo>
                  <a:lnTo>
                    <a:pt x="3587369" y="3979799"/>
                  </a:lnTo>
                  <a:lnTo>
                    <a:pt x="0" y="3979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621085" y="-698954"/>
            <a:ext cx="1915840" cy="1359061"/>
          </a:xfrm>
          <a:custGeom>
            <a:avLst/>
            <a:gdLst/>
            <a:ahLst/>
            <a:cxnLst/>
            <a:rect l="l" t="t" r="r" b="b"/>
            <a:pathLst>
              <a:path w="1915840" h="1359061">
                <a:moveTo>
                  <a:pt x="0" y="0"/>
                </a:moveTo>
                <a:lnTo>
                  <a:pt x="1915840" y="0"/>
                </a:lnTo>
                <a:lnTo>
                  <a:pt x="1915840" y="1359061"/>
                </a:lnTo>
                <a:lnTo>
                  <a:pt x="0" y="1359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44218" y="4096556"/>
            <a:ext cx="7214594" cy="655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1"/>
              </a:lnSpc>
            </a:pPr>
            <a:r>
              <a:rPr lang="en-US" sz="3807" b="1" spc="-76">
                <a:solidFill>
                  <a:srgbClr val="737373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No vajadzības līdz realitātei: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0995" y="4618959"/>
            <a:ext cx="8293728" cy="386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87"/>
              </a:lnSpc>
            </a:pPr>
            <a:r>
              <a:rPr lang="en-US" sz="7348" b="1" spc="-146">
                <a:solidFill>
                  <a:srgbClr val="191919"/>
                </a:solidFill>
                <a:latin typeface="Playfair Display Heavy"/>
                <a:ea typeface="Playfair Display Heavy"/>
                <a:cs typeface="Playfair Display Heavy"/>
                <a:sym typeface="Playfair Display Heavy"/>
              </a:rPr>
              <a:t>Probācijas bērni ārpusģimenes aprūpes sistēmā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47134" y="8312659"/>
            <a:ext cx="5844107" cy="143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sz="1909" b="1">
                <a:solidFill>
                  <a:srgbClr val="FDFBF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Jana Mituza</a:t>
            </a:r>
            <a:r>
              <a:rPr lang="en-US" sz="1909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algn="l">
              <a:lnSpc>
                <a:spcPts val="2864"/>
              </a:lnSpc>
            </a:pPr>
            <a:r>
              <a:rPr lang="en-US" sz="1909">
                <a:solidFill>
                  <a:srgbClr val="B0AEB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Valsts probācijas dienests </a:t>
            </a:r>
          </a:p>
          <a:p>
            <a:pPr algn="l">
              <a:lnSpc>
                <a:spcPts val="2864"/>
              </a:lnSpc>
            </a:pPr>
            <a:r>
              <a:rPr lang="en-US" sz="1909">
                <a:solidFill>
                  <a:srgbClr val="B0AEB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Resocializācijas departamenta</a:t>
            </a:r>
          </a:p>
          <a:p>
            <a:pPr algn="l">
              <a:lnSpc>
                <a:spcPts val="2864"/>
              </a:lnSpc>
            </a:pPr>
            <a:r>
              <a:rPr lang="en-US" sz="1909">
                <a:solidFill>
                  <a:srgbClr val="B0AEB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Uzraudzības un sabiedriskā darba nodaļas  vadītāja</a:t>
            </a:r>
          </a:p>
        </p:txBody>
      </p:sp>
      <p:pic>
        <p:nvPicPr>
          <p:cNvPr id="18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CA421654-A958-40EB-A3F2-4208F44DF2F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81800" y="8983005"/>
            <a:ext cx="5003723" cy="1233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2213" y="0"/>
            <a:ext cx="6648057" cy="10287000"/>
            <a:chOff x="0" y="0"/>
            <a:chExt cx="17509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7905" y="554038"/>
            <a:ext cx="94708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 b="1" spc="-10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Veiksmes stāsti </a:t>
            </a:r>
          </a:p>
        </p:txBody>
      </p:sp>
      <p:sp>
        <p:nvSpPr>
          <p:cNvPr id="6" name="Freeform 6"/>
          <p:cNvSpPr/>
          <p:nvPr/>
        </p:nvSpPr>
        <p:spPr>
          <a:xfrm>
            <a:off x="16019574" y="0"/>
            <a:ext cx="3985914" cy="10287000"/>
          </a:xfrm>
          <a:custGeom>
            <a:avLst/>
            <a:gdLst/>
            <a:ahLst/>
            <a:cxnLst/>
            <a:rect l="l" t="t" r="r" b="b"/>
            <a:pathLst>
              <a:path w="3985914" h="10287000">
                <a:moveTo>
                  <a:pt x="0" y="0"/>
                </a:moveTo>
                <a:lnTo>
                  <a:pt x="3985914" y="0"/>
                </a:lnTo>
                <a:lnTo>
                  <a:pt x="39859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-176188" r="-11117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749816"/>
            <a:ext cx="14103063" cy="547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Speciālisti un ģimenes, kuras nepadodas.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Starpinstitūciju sadarbība.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Nevalstiskais sektors.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Alternatīvi pasākumi: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SOS bērnu ciemata "Meža pakalpojums".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Allažu bērnu un ģimenes atbalsta centra Vides maiņas principā balstīts risku mazināšanas pakalpojums. 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966779" y="0"/>
            <a:ext cx="6648057" cy="10287000"/>
            <a:chOff x="0" y="0"/>
            <a:chExt cx="1750928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10517" y="-1448305"/>
            <a:ext cx="5877483" cy="13183610"/>
            <a:chOff x="0" y="0"/>
            <a:chExt cx="1547979" cy="3472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7979" cy="3472226"/>
            </a:xfrm>
            <a:custGeom>
              <a:avLst/>
              <a:gdLst/>
              <a:ahLst/>
              <a:cxnLst/>
              <a:rect l="l" t="t" r="r" b="b"/>
              <a:pathLst>
                <a:path w="1547979" h="3472226">
                  <a:moveTo>
                    <a:pt x="0" y="0"/>
                  </a:moveTo>
                  <a:lnTo>
                    <a:pt x="1547979" y="0"/>
                  </a:lnTo>
                  <a:lnTo>
                    <a:pt x="1547979" y="3472226"/>
                  </a:lnTo>
                  <a:lnTo>
                    <a:pt x="0" y="3472226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547979" cy="3491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1085" y="5876624"/>
            <a:ext cx="78988" cy="3562352"/>
            <a:chOff x="0" y="0"/>
            <a:chExt cx="20803" cy="9382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solidFill>
              <a:srgbClr val="123D33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1510" y="660107"/>
            <a:ext cx="1985415" cy="2202570"/>
            <a:chOff x="0" y="0"/>
            <a:chExt cx="3587389" cy="3979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87369" cy="3979799"/>
            </a:xfrm>
            <a:custGeom>
              <a:avLst/>
              <a:gdLst/>
              <a:ahLst/>
              <a:cxnLst/>
              <a:rect l="l" t="t" r="r" b="b"/>
              <a:pathLst>
                <a:path w="3587369" h="3979799">
                  <a:moveTo>
                    <a:pt x="0" y="0"/>
                  </a:moveTo>
                  <a:lnTo>
                    <a:pt x="3587369" y="0"/>
                  </a:lnTo>
                  <a:lnTo>
                    <a:pt x="3587369" y="3979799"/>
                  </a:lnTo>
                  <a:lnTo>
                    <a:pt x="0" y="3979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621085" y="-698954"/>
            <a:ext cx="1915840" cy="1359061"/>
          </a:xfrm>
          <a:custGeom>
            <a:avLst/>
            <a:gdLst/>
            <a:ahLst/>
            <a:cxnLst/>
            <a:rect l="l" t="t" r="r" b="b"/>
            <a:pathLst>
              <a:path w="1915840" h="1359061">
                <a:moveTo>
                  <a:pt x="0" y="0"/>
                </a:moveTo>
                <a:lnTo>
                  <a:pt x="1915840" y="0"/>
                </a:lnTo>
                <a:lnTo>
                  <a:pt x="1915840" y="1359061"/>
                </a:lnTo>
                <a:lnTo>
                  <a:pt x="0" y="1359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8194" y="7908555"/>
            <a:ext cx="292712" cy="219215"/>
          </a:xfrm>
          <a:custGeom>
            <a:avLst/>
            <a:gdLst/>
            <a:ahLst/>
            <a:cxnLst/>
            <a:rect l="l" t="t" r="r" b="b"/>
            <a:pathLst>
              <a:path w="292712" h="219215">
                <a:moveTo>
                  <a:pt x="0" y="0"/>
                </a:moveTo>
                <a:lnTo>
                  <a:pt x="292712" y="0"/>
                </a:lnTo>
                <a:lnTo>
                  <a:pt x="292712" y="219216"/>
                </a:lnTo>
                <a:lnTo>
                  <a:pt x="0" y="219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0800" y="8375421"/>
            <a:ext cx="327500" cy="327500"/>
          </a:xfrm>
          <a:custGeom>
            <a:avLst/>
            <a:gdLst/>
            <a:ahLst/>
            <a:cxnLst/>
            <a:rect l="l" t="t" r="r" b="b"/>
            <a:pathLst>
              <a:path w="327500" h="327500">
                <a:moveTo>
                  <a:pt x="0" y="0"/>
                </a:moveTo>
                <a:lnTo>
                  <a:pt x="327500" y="0"/>
                </a:lnTo>
                <a:lnTo>
                  <a:pt x="327500" y="327499"/>
                </a:lnTo>
                <a:lnTo>
                  <a:pt x="0" y="327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33406" y="7219650"/>
            <a:ext cx="584410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b="1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Jana Mituza</a:t>
            </a:r>
            <a:r>
              <a:rPr lang="en-US" sz="2499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3838" y="7829251"/>
            <a:ext cx="2849561" cy="3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jana.mituza@vpd.gov.lv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4371" y="8337321"/>
            <a:ext cx="2040829" cy="3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+371 22016802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39884" y="4122119"/>
            <a:ext cx="8645705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599" i="1">
                <a:solidFill>
                  <a:srgbClr val="191919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"Darbs ar bērniem prasa ne tikai zināšanas, bet arī sirdi - un tieši tas padara speciālistus unikālus"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224"/>
            <a:chOff x="0" y="0"/>
            <a:chExt cx="2833290" cy="4948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494869"/>
            </a:xfrm>
            <a:custGeom>
              <a:avLst/>
              <a:gdLst/>
              <a:ahLst/>
              <a:cxnLst/>
              <a:rect l="l" t="t" r="r" b="b"/>
              <a:pathLst>
                <a:path w="2833290" h="494869">
                  <a:moveTo>
                    <a:pt x="0" y="0"/>
                  </a:moveTo>
                  <a:lnTo>
                    <a:pt x="2833290" y="0"/>
                  </a:lnTo>
                  <a:lnTo>
                    <a:pt x="2833290" y="494869"/>
                  </a:lnTo>
                  <a:lnTo>
                    <a:pt x="0" y="494869"/>
                  </a:lnTo>
                  <a:close/>
                </a:path>
              </a:pathLst>
            </a:custGeom>
            <a:blipFill>
              <a:blip r:embed="rId2"/>
              <a:stretch>
                <a:fillRect t="-61862" r="-1430" b="-16561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778327" y="514350"/>
            <a:ext cx="12731346" cy="2165524"/>
            <a:chOff x="0" y="0"/>
            <a:chExt cx="3353112" cy="5703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3112" cy="570344"/>
            </a:xfrm>
            <a:custGeom>
              <a:avLst/>
              <a:gdLst/>
              <a:ahLst/>
              <a:cxnLst/>
              <a:rect l="l" t="t" r="r" b="b"/>
              <a:pathLst>
                <a:path w="3353112" h="570344">
                  <a:moveTo>
                    <a:pt x="15202" y="0"/>
                  </a:moveTo>
                  <a:lnTo>
                    <a:pt x="3337909" y="0"/>
                  </a:lnTo>
                  <a:cubicBezTo>
                    <a:pt x="3341941" y="0"/>
                    <a:pt x="3345808" y="1602"/>
                    <a:pt x="3348659" y="4453"/>
                  </a:cubicBezTo>
                  <a:cubicBezTo>
                    <a:pt x="3351510" y="7304"/>
                    <a:pt x="3353112" y="11171"/>
                    <a:pt x="3353112" y="15202"/>
                  </a:cubicBezTo>
                  <a:lnTo>
                    <a:pt x="3353112" y="555141"/>
                  </a:lnTo>
                  <a:cubicBezTo>
                    <a:pt x="3353112" y="559173"/>
                    <a:pt x="3351510" y="563040"/>
                    <a:pt x="3348659" y="565891"/>
                  </a:cubicBezTo>
                  <a:cubicBezTo>
                    <a:pt x="3345808" y="568742"/>
                    <a:pt x="3341941" y="570344"/>
                    <a:pt x="3337909" y="570344"/>
                  </a:cubicBezTo>
                  <a:lnTo>
                    <a:pt x="15202" y="570344"/>
                  </a:lnTo>
                  <a:cubicBezTo>
                    <a:pt x="11171" y="570344"/>
                    <a:pt x="7304" y="568742"/>
                    <a:pt x="4453" y="565891"/>
                  </a:cubicBezTo>
                  <a:cubicBezTo>
                    <a:pt x="1602" y="563040"/>
                    <a:pt x="0" y="559173"/>
                    <a:pt x="0" y="555141"/>
                  </a:cubicBezTo>
                  <a:lnTo>
                    <a:pt x="0" y="15202"/>
                  </a:lnTo>
                  <a:cubicBezTo>
                    <a:pt x="0" y="11171"/>
                    <a:pt x="1602" y="7304"/>
                    <a:pt x="4453" y="4453"/>
                  </a:cubicBezTo>
                  <a:cubicBezTo>
                    <a:pt x="7304" y="1602"/>
                    <a:pt x="11171" y="0"/>
                    <a:pt x="15202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353112" cy="589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54216" y="955376"/>
            <a:ext cx="11579569" cy="115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82"/>
              </a:lnSpc>
              <a:spcBef>
                <a:spcPct val="0"/>
              </a:spcBef>
            </a:pPr>
            <a:r>
              <a:rPr lang="en-US" sz="6844" b="1" spc="-136">
                <a:solidFill>
                  <a:srgbClr val="FDFBF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Valsts probācijas dienests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9894" y="3528885"/>
            <a:ext cx="16925445" cy="531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2024. gadā strādāja ar 14 682 probācijas klientiem, no tiem 25 % bija bērni un jaunieši (7 % vecumā no 11 – 17 gadiem un 18 % vecumā no 18 - 25 gadiem).</a:t>
            </a:r>
          </a:p>
          <a:p>
            <a:pPr algn="just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2024.gadā Dienests uzsāka darbu ar 231 bērnu, kuram piemērots audzinoša rakstura piespiedu līdzeklis vai kriminālsods.</a:t>
            </a:r>
          </a:p>
          <a:p>
            <a:pPr algn="just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82% bērnu tika piemērots kriminālsods, kas var atstāt smagas sekas uz bērna nākotni.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1803" y="-339559"/>
            <a:ext cx="6195757" cy="6811477"/>
            <a:chOff x="0" y="0"/>
            <a:chExt cx="4504005" cy="4951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3915" cy="4979162"/>
            </a:xfrm>
            <a:custGeom>
              <a:avLst/>
              <a:gdLst/>
              <a:ahLst/>
              <a:cxnLst/>
              <a:rect l="l" t="t" r="r" b="b"/>
              <a:pathLst>
                <a:path w="4503915" h="4979162">
                  <a:moveTo>
                    <a:pt x="207184" y="0"/>
                  </a:moveTo>
                  <a:cubicBezTo>
                    <a:pt x="93233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91071" y="3652520"/>
                    <a:pt x="202410" y="3686683"/>
                  </a:cubicBezTo>
                  <a:lnTo>
                    <a:pt x="4301505" y="4944999"/>
                  </a:lnTo>
                  <a:cubicBezTo>
                    <a:pt x="4412844" y="4979162"/>
                    <a:pt x="4503915" y="4875657"/>
                    <a:pt x="4503915" y="4715002"/>
                  </a:cubicBezTo>
                  <a:lnTo>
                    <a:pt x="4503915" y="292100"/>
                  </a:lnTo>
                  <a:cubicBezTo>
                    <a:pt x="4503915" y="131445"/>
                    <a:pt x="4410682" y="0"/>
                    <a:pt x="4296731" y="0"/>
                  </a:cubicBezTo>
                  <a:lnTo>
                    <a:pt x="207184" y="0"/>
                  </a:lnTo>
                  <a:close/>
                </a:path>
              </a:pathLst>
            </a:custGeom>
            <a:blipFill>
              <a:blip r:embed="rId2"/>
              <a:stretch>
                <a:fillRect l="-47652" r="-47652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Probācijas bērns ārpusģimenes aprūpē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704" y="1564283"/>
            <a:ext cx="11542517" cy="839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0"/>
              </a:lnSpc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2024.gadā Dienests izpildīja 315 tiesas nolēmumus vai prokurora priekšrakstus par sodu bērniem.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25% bērni atradās ārpusģimenes aprūpē. </a:t>
            </a:r>
          </a:p>
          <a:p>
            <a:pPr algn="just">
              <a:lnSpc>
                <a:spcPts val="4470"/>
              </a:lnSpc>
            </a:pPr>
            <a:endParaRPr lang="en-US" sz="3000" spc="48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470"/>
              </a:lnSpc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Ģimenes situācija uzsākot soda izpildi: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15% audžuģimene;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17.5%  aizbildnis;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67.5% iestāde. </a:t>
            </a:r>
          </a:p>
          <a:p>
            <a:pPr algn="just">
              <a:lnSpc>
                <a:spcPts val="4470"/>
              </a:lnSpc>
            </a:pPr>
            <a:endParaRPr lang="en-US" sz="3000" spc="48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470"/>
              </a:lnSpc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Astoņi bērni no audžuģimenes vai aizbildņa ievietoti ārpusģimenes aprūpes iestādē. </a:t>
            </a:r>
          </a:p>
          <a:p>
            <a:pPr algn="just">
              <a:lnSpc>
                <a:spcPts val="4470"/>
              </a:lnSpc>
            </a:pPr>
            <a:endParaRPr lang="en-US" sz="3000" spc="48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>
              <a:lnSpc>
                <a:spcPts val="4470"/>
              </a:lnSpc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Bērni turpina uzturēt attiecības ar bioloģiskajiem vecākiem, bet ir gadījumi, kad vecāki atsakās no sava bērna vai lūdz noteikt pagaidu aizsardzību pret vardarbību.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7422" y="6720139"/>
            <a:ext cx="4924520" cy="169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04"/>
              </a:lnSpc>
            </a:pPr>
            <a:r>
              <a:rPr lang="en-US" sz="2502" spc="25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Neatkarīgi no tā, kādā ģimenē  un apstākļos bērns ir audzis - viņš grib ģimeni.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1803" y="-339559"/>
            <a:ext cx="6195757" cy="6811477"/>
            <a:chOff x="0" y="0"/>
            <a:chExt cx="4504005" cy="4951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3915" cy="4979162"/>
            </a:xfrm>
            <a:custGeom>
              <a:avLst/>
              <a:gdLst/>
              <a:ahLst/>
              <a:cxnLst/>
              <a:rect l="l" t="t" r="r" b="b"/>
              <a:pathLst>
                <a:path w="4503915" h="4979162">
                  <a:moveTo>
                    <a:pt x="207184" y="0"/>
                  </a:moveTo>
                  <a:cubicBezTo>
                    <a:pt x="93233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91071" y="3652520"/>
                    <a:pt x="202410" y="3686683"/>
                  </a:cubicBezTo>
                  <a:lnTo>
                    <a:pt x="4301505" y="4944999"/>
                  </a:lnTo>
                  <a:cubicBezTo>
                    <a:pt x="4412844" y="4979162"/>
                    <a:pt x="4503915" y="4875657"/>
                    <a:pt x="4503915" y="4715002"/>
                  </a:cubicBezTo>
                  <a:lnTo>
                    <a:pt x="4503915" y="292100"/>
                  </a:lnTo>
                  <a:cubicBezTo>
                    <a:pt x="4503915" y="131445"/>
                    <a:pt x="4410682" y="0"/>
                    <a:pt x="4296731" y="0"/>
                  </a:cubicBezTo>
                  <a:lnTo>
                    <a:pt x="207184" y="0"/>
                  </a:lnTo>
                  <a:close/>
                </a:path>
              </a:pathLst>
            </a:custGeom>
            <a:blipFill>
              <a:blip r:embed="rId2"/>
              <a:stretch>
                <a:fillRect l="-47722" r="-47722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06704" y="3408809"/>
          <a:ext cx="11239542" cy="5133975"/>
        </p:xfrm>
        <a:graphic>
          <a:graphicData uri="http://schemas.openxmlformats.org/drawingml/2006/table">
            <a:tbl>
              <a:tblPr/>
              <a:tblGrid>
                <a:gridCol w="854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Playfair Display Bold"/>
                          <a:ea typeface="Playfair Display Bold"/>
                          <a:cs typeface="Playfair Display Bold"/>
                          <a:sym typeface="Playfair Display Bold"/>
                        </a:rPr>
                        <a:t>Krimināllikuma pants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Skaits 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Zādzība, krāpšana, piesavināšanās nelielā apmērā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58%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Zādzība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24%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41414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Laupīšana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18%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just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Mantas tīša iznīcināšana un bojāšana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18%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Probācijas bērns ārpusģimenes aprūpē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6704" y="1805940"/>
            <a:ext cx="10482701" cy="1602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1"/>
              </a:lnSpc>
            </a:pPr>
            <a:r>
              <a:rPr lang="en-US" sz="2907" spc="46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16 gadus vecs zēns. </a:t>
            </a:r>
          </a:p>
          <a:p>
            <a:pPr algn="just">
              <a:lnSpc>
                <a:spcPts val="4331"/>
              </a:lnSpc>
            </a:pPr>
            <a:endParaRPr lang="en-US" sz="2907" spc="46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>
              <a:lnSpc>
                <a:spcPts val="4331"/>
              </a:lnSpc>
            </a:pPr>
            <a:endParaRPr lang="en-US" sz="2907" spc="46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40532" y="6526814"/>
            <a:ext cx="4924520" cy="285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04"/>
              </a:lnSpc>
            </a:pPr>
            <a:r>
              <a:rPr lang="en-US" sz="2502" spc="25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Bērni ir izdarījuši arī smagus, vardarbīgus noziedzīgus nodarījumus - slepkavību, tīšus smagus vai vidējus miesas bojājumus.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Probācijas bērns ārpusģimenes aprūpē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6704" y="1805940"/>
            <a:ext cx="11590849" cy="686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0"/>
              </a:lnSpc>
            </a:pPr>
            <a:r>
              <a:rPr lang="en-US" sz="3000" b="1" spc="48" dirty="0" err="1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Bērniem</a:t>
            </a:r>
            <a:r>
              <a:rPr lang="en-US" sz="3000" b="1" spc="48" dirty="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000" b="1" spc="48" dirty="0" err="1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identificētās</a:t>
            </a:r>
            <a:r>
              <a:rPr lang="en-US" sz="3000" b="1" spc="48" dirty="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3000" b="1" spc="48" dirty="0" err="1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problēmas</a:t>
            </a:r>
            <a:r>
              <a:rPr lang="en-US" sz="3000" b="1" spc="48" dirty="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apreibinošu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vielu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lietošanas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problēmas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impulsivitāte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vājas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problēmu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risināšanas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prasmes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antisociāli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uzskati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saturīga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brīvā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laika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pavadīšanas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trūkums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  <a:p>
            <a:pPr algn="just">
              <a:lnSpc>
                <a:spcPts val="4470"/>
              </a:lnSpc>
            </a:pPr>
            <a:endParaRPr lang="en-US" sz="3000" spc="48" dirty="0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470"/>
              </a:lnSpc>
            </a:pP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Vardarbīgu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noziedzīgo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nodarījumu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gadījumā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kā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problēmjomas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tika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atzīmēts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neiejūtīgums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un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naidīgums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algn="just">
              <a:lnSpc>
                <a:spcPts val="4470"/>
              </a:lnSpc>
            </a:pPr>
            <a:endParaRPr lang="en-US" sz="3000" spc="48" dirty="0"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just">
              <a:lnSpc>
                <a:spcPts val="4470"/>
              </a:lnSpc>
            </a:pPr>
            <a:r>
              <a:rPr lang="en-US" sz="3000" b="1" spc="48" dirty="0" err="1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Pienākumi</a:t>
            </a:r>
            <a:r>
              <a:rPr lang="en-US" sz="3000" b="1" spc="48" dirty="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lv-LV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trasties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dzīvesvietā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  <a:r>
              <a:rPr lang="lv-LV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arkologs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  <a:r>
              <a:rPr lang="lv-LV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elietot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apreibinošas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vielas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  <a:r>
              <a:rPr lang="lv-LV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robācijas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programmas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; </a:t>
            </a:r>
            <a:r>
              <a:rPr lang="lv-LV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sihologs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000" spc="48" dirty="0" err="1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u.c.</a:t>
            </a:r>
            <a:r>
              <a:rPr lang="en-US" sz="3000" spc="48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40532" y="6526814"/>
            <a:ext cx="4924520" cy="227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04"/>
              </a:lnSpc>
            </a:pPr>
            <a:r>
              <a:rPr lang="en-US" sz="2502" spc="25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Bērniem (35), kuriem veikti novērtējumi, ir augsts risks izdarīt atkārtotu noziedzīgu nodarījumu.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991" y="-232444"/>
            <a:ext cx="6438613" cy="6411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1803" y="-339559"/>
            <a:ext cx="6195757" cy="6811477"/>
            <a:chOff x="0" y="0"/>
            <a:chExt cx="4504005" cy="4951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3915" cy="4979162"/>
            </a:xfrm>
            <a:custGeom>
              <a:avLst/>
              <a:gdLst/>
              <a:ahLst/>
              <a:cxnLst/>
              <a:rect l="l" t="t" r="r" b="b"/>
              <a:pathLst>
                <a:path w="4503915" h="4979162">
                  <a:moveTo>
                    <a:pt x="207184" y="0"/>
                  </a:moveTo>
                  <a:cubicBezTo>
                    <a:pt x="93233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91071" y="3652520"/>
                    <a:pt x="202410" y="3686683"/>
                  </a:cubicBezTo>
                  <a:lnTo>
                    <a:pt x="4301505" y="4944999"/>
                  </a:lnTo>
                  <a:cubicBezTo>
                    <a:pt x="4412844" y="4979162"/>
                    <a:pt x="4503915" y="4875657"/>
                    <a:pt x="4503915" y="4715002"/>
                  </a:cubicBezTo>
                  <a:lnTo>
                    <a:pt x="4503915" y="292100"/>
                  </a:lnTo>
                  <a:cubicBezTo>
                    <a:pt x="4503915" y="131445"/>
                    <a:pt x="4410682" y="0"/>
                    <a:pt x="4296731" y="0"/>
                  </a:cubicBezTo>
                  <a:lnTo>
                    <a:pt x="207184" y="0"/>
                  </a:lnTo>
                  <a:close/>
                </a:path>
              </a:pathLst>
            </a:custGeom>
            <a:blipFill>
              <a:blip r:embed="rId2"/>
              <a:stretch>
                <a:fillRect l="-25819" r="-25819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679" y="1726297"/>
            <a:ext cx="11761106" cy="679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Vecākiem aizgādības tiesības atņemtas, kad Jānim bija 7 gadi, par aizbildni kļuva vecmāmiņa. Vecaki dzīvoja ārzemēs, māte ar Jāni uzturēja kontaktus, bet nomira, kad viņam bija 14 gadi.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Uzvedība pasliktinājās: depresija, ātra aizkaitinātība, trauksme, vielu lietošana.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Tiesībsargājošo iestāžu redzeslokā no 9 gadu vecuma, pirmais kriminālsods 14 gadu vecumā (miesas bojājumi vienaudzim). Veicis arī laupīšanu un vairākas zādzības.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Jāņa stāsts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7422" y="6801413"/>
            <a:ext cx="4924520" cy="245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72"/>
              </a:lnSpc>
            </a:pPr>
            <a:r>
              <a:rPr lang="en-US" sz="2702" spc="27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Bērnam nonākot jaunā vidē - jāiedarbina visi resursi un atbalsta pasākumi, nevis jāieslēdz atvaļinājuma režīms.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1803" y="-339559"/>
            <a:ext cx="6195757" cy="6811477"/>
            <a:chOff x="0" y="0"/>
            <a:chExt cx="4504005" cy="4951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3915" cy="4979162"/>
            </a:xfrm>
            <a:custGeom>
              <a:avLst/>
              <a:gdLst/>
              <a:ahLst/>
              <a:cxnLst/>
              <a:rect l="l" t="t" r="r" b="b"/>
              <a:pathLst>
                <a:path w="4503915" h="4979162">
                  <a:moveTo>
                    <a:pt x="207184" y="0"/>
                  </a:moveTo>
                  <a:cubicBezTo>
                    <a:pt x="93233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91071" y="3652520"/>
                    <a:pt x="202410" y="3686683"/>
                  </a:cubicBezTo>
                  <a:lnTo>
                    <a:pt x="4301505" y="4944999"/>
                  </a:lnTo>
                  <a:cubicBezTo>
                    <a:pt x="4412844" y="4979162"/>
                    <a:pt x="4503915" y="4875657"/>
                    <a:pt x="4503915" y="4715002"/>
                  </a:cubicBezTo>
                  <a:lnTo>
                    <a:pt x="4503915" y="292100"/>
                  </a:lnTo>
                  <a:cubicBezTo>
                    <a:pt x="4503915" y="131445"/>
                    <a:pt x="4410682" y="0"/>
                    <a:pt x="4296731" y="0"/>
                  </a:cubicBezTo>
                  <a:lnTo>
                    <a:pt x="207184" y="0"/>
                  </a:lnTo>
                  <a:close/>
                </a:path>
              </a:pathLst>
            </a:custGeom>
            <a:blipFill>
              <a:blip r:embed="rId2"/>
              <a:stretch>
                <a:fillRect t="-18262" b="-18262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679" y="1726297"/>
            <a:ext cx="11761106" cy="741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Gunāram ir 17 gadi, kopš sešu gadu vecuma dzīvo ārpusģimenes aprūpes iestādē. Ir  identificēta viegla garīgā atpalicība un citi traucējumi. 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 gadu vecumā tika ievietots audžuģimenē, tomēr pēc diviem gadiem ģimene lūdza Gunāru izņemt, jo viņš lieto apreibinošas vielas, melo, zog, rupji lamājas, neievēro noteikumus mājās, ir nosliece uz klaiņošanu.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Kopš Gunāra 13 gadu vecuma ierosināti 13 kriminālprocesi  - zādzības (alkohola), mantas bojāšana.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Gunāra stāsts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40532" y="6517289"/>
            <a:ext cx="4924520" cy="187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52"/>
              </a:lnSpc>
            </a:pPr>
            <a:r>
              <a:rPr lang="en-US" sz="2800" spc="28">
                <a:solidFill>
                  <a:srgbClr val="FDFBF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Atbalsts nepieciešams ne tikai bērnam un viņa ģimenei, bet arī speciālistiem.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71803" y="-475343"/>
            <a:ext cx="6417450" cy="11772679"/>
            <a:chOff x="0" y="0"/>
            <a:chExt cx="1555781" cy="28540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781" cy="2854048"/>
            </a:xfrm>
            <a:custGeom>
              <a:avLst/>
              <a:gdLst/>
              <a:ahLst/>
              <a:cxnLst/>
              <a:rect l="l" t="t" r="r" b="b"/>
              <a:pathLst>
                <a:path w="1555781" h="2854048">
                  <a:moveTo>
                    <a:pt x="51875" y="0"/>
                  </a:moveTo>
                  <a:lnTo>
                    <a:pt x="1503907" y="0"/>
                  </a:lnTo>
                  <a:cubicBezTo>
                    <a:pt x="1517665" y="0"/>
                    <a:pt x="1530859" y="5465"/>
                    <a:pt x="1540587" y="15194"/>
                  </a:cubicBezTo>
                  <a:cubicBezTo>
                    <a:pt x="1550316" y="24922"/>
                    <a:pt x="1555781" y="38117"/>
                    <a:pt x="1555781" y="51875"/>
                  </a:cubicBezTo>
                  <a:lnTo>
                    <a:pt x="1555781" y="2802173"/>
                  </a:lnTo>
                  <a:cubicBezTo>
                    <a:pt x="1555781" y="2830823"/>
                    <a:pt x="1532556" y="2854048"/>
                    <a:pt x="1503907" y="2854048"/>
                  </a:cubicBezTo>
                  <a:lnTo>
                    <a:pt x="51875" y="2854048"/>
                  </a:lnTo>
                  <a:cubicBezTo>
                    <a:pt x="23225" y="2854048"/>
                    <a:pt x="0" y="2830823"/>
                    <a:pt x="0" y="2802173"/>
                  </a:cubicBezTo>
                  <a:lnTo>
                    <a:pt x="0" y="51875"/>
                  </a:lnTo>
                  <a:cubicBezTo>
                    <a:pt x="0" y="23225"/>
                    <a:pt x="23225" y="0"/>
                    <a:pt x="51875" y="0"/>
                  </a:cubicBezTo>
                  <a:close/>
                </a:path>
              </a:pathLst>
            </a:custGeom>
            <a:solidFill>
              <a:srgbClr val="10686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55781" cy="287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1803" y="-339559"/>
            <a:ext cx="6195757" cy="6811477"/>
            <a:chOff x="0" y="0"/>
            <a:chExt cx="4504005" cy="4951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3915" cy="4979162"/>
            </a:xfrm>
            <a:custGeom>
              <a:avLst/>
              <a:gdLst/>
              <a:ahLst/>
              <a:cxnLst/>
              <a:rect l="l" t="t" r="r" b="b"/>
              <a:pathLst>
                <a:path w="4503915" h="4979162">
                  <a:moveTo>
                    <a:pt x="207184" y="0"/>
                  </a:moveTo>
                  <a:cubicBezTo>
                    <a:pt x="93233" y="0"/>
                    <a:pt x="0" y="131445"/>
                    <a:pt x="0" y="292100"/>
                  </a:cubicBezTo>
                  <a:lnTo>
                    <a:pt x="0" y="3332480"/>
                  </a:lnTo>
                  <a:cubicBezTo>
                    <a:pt x="0" y="3493135"/>
                    <a:pt x="91071" y="3652520"/>
                    <a:pt x="202410" y="3686683"/>
                  </a:cubicBezTo>
                  <a:lnTo>
                    <a:pt x="4301505" y="4944999"/>
                  </a:lnTo>
                  <a:cubicBezTo>
                    <a:pt x="4412844" y="4979162"/>
                    <a:pt x="4503915" y="4875657"/>
                    <a:pt x="4503915" y="4715002"/>
                  </a:cubicBezTo>
                  <a:lnTo>
                    <a:pt x="4503915" y="292100"/>
                  </a:lnTo>
                  <a:cubicBezTo>
                    <a:pt x="4503915" y="131445"/>
                    <a:pt x="4410682" y="0"/>
                    <a:pt x="4296731" y="0"/>
                  </a:cubicBezTo>
                  <a:lnTo>
                    <a:pt x="207184" y="0"/>
                  </a:lnTo>
                  <a:close/>
                </a:path>
              </a:pathLst>
            </a:custGeom>
            <a:blipFill>
              <a:blip r:embed="rId2"/>
              <a:stretch>
                <a:fillRect l="-47652" r="-47652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334905" y="5642237"/>
            <a:ext cx="2264637" cy="1659361"/>
          </a:xfrm>
          <a:custGeom>
            <a:avLst/>
            <a:gdLst/>
            <a:ahLst/>
            <a:cxnLst/>
            <a:rect l="l" t="t" r="r" b="b"/>
            <a:pathLst>
              <a:path w="2264637" h="1659361">
                <a:moveTo>
                  <a:pt x="0" y="0"/>
                </a:moveTo>
                <a:lnTo>
                  <a:pt x="2264637" y="0"/>
                </a:lnTo>
                <a:lnTo>
                  <a:pt x="2264637" y="1659362"/>
                </a:lnTo>
                <a:lnTo>
                  <a:pt x="0" y="1659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6704" y="508070"/>
            <a:ext cx="11239542" cy="81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Probācijas bērns ārpusģimenes aprūpē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704" y="1805940"/>
            <a:ext cx="10817546" cy="502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0"/>
              </a:lnSpc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Darbā bērniem novērotas šādas grūtības: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Traumatiskas pieredze (ilgstoši piedzīvota vardarbība, krīzes situācija);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Emociju atpazīšana un regulēšana, t.sk., vardarbības pielietošana kā risinājums;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Vielu lietošanas pieredze;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Motivācijas trūkums;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Spēcīga grupas ietekme; </a:t>
            </a:r>
          </a:p>
          <a:p>
            <a:pPr marL="647700" lvl="1" indent="-323850" algn="just">
              <a:lnSpc>
                <a:spcPts val="4470"/>
              </a:lnSpc>
              <a:buFont typeface="Arial"/>
              <a:buChar char="•"/>
            </a:pPr>
            <a:r>
              <a:rPr lang="en-US" sz="3000" spc="48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Noteikumu neievērošana.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2213" y="0"/>
            <a:ext cx="6648057" cy="10287000"/>
            <a:chOff x="0" y="0"/>
            <a:chExt cx="17509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7905" y="554038"/>
            <a:ext cx="94708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 b="1" spc="-100">
                <a:solidFill>
                  <a:srgbClr val="19191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Izaicinājumi</a:t>
            </a:r>
          </a:p>
        </p:txBody>
      </p:sp>
      <p:sp>
        <p:nvSpPr>
          <p:cNvPr id="6" name="Freeform 6"/>
          <p:cNvSpPr/>
          <p:nvPr/>
        </p:nvSpPr>
        <p:spPr>
          <a:xfrm>
            <a:off x="16019574" y="0"/>
            <a:ext cx="3985914" cy="10287000"/>
          </a:xfrm>
          <a:custGeom>
            <a:avLst/>
            <a:gdLst/>
            <a:ahLst/>
            <a:cxnLst/>
            <a:rect l="l" t="t" r="r" b="b"/>
            <a:pathLst>
              <a:path w="3985914" h="10287000">
                <a:moveTo>
                  <a:pt x="0" y="0"/>
                </a:moveTo>
                <a:lnTo>
                  <a:pt x="3985914" y="0"/>
                </a:lnTo>
                <a:lnTo>
                  <a:pt x="39859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-176188" r="-11117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1727" y="1730766"/>
            <a:ext cx="14220036" cy="741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1. Savlaicīga speciālistu iesaiste ģimenes problēmu risināšanā </a:t>
            </a: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(atteikšanās no bērna, pagaidu aizsardzība pret vardarbību).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2. Informācijas trūkums par bērnu, t.sk., mainot iestādes </a:t>
            </a: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(un sākas viss no gala).</a:t>
            </a: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  <a:p>
            <a:pPr algn="just">
              <a:lnSpc>
                <a:spcPts val="4900"/>
              </a:lnSpc>
            </a:pPr>
            <a:endParaRPr lang="en-US" sz="3500" b="1">
              <a:solidFill>
                <a:srgbClr val="00000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3. Alternatīvas </a:t>
            </a: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(iestādē būs sliktāk, citi pakalpojumi dārgi).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4. Atbalsts ārpusģimenes aprūpes iestādei, aizbildnim u.c. </a:t>
            </a: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(vardarbība no bērniem).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5. Iestādē</a:t>
            </a:r>
            <a:r>
              <a:rPr lang="en-US" sz="3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(uzraudzības nodrošināšana, piesaiste iestādei/personālam).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966779" y="0"/>
            <a:ext cx="6648057" cy="10287000"/>
            <a:chOff x="0" y="0"/>
            <a:chExt cx="1750928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686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3e639f-ebe4-4ae4-8450-abfc51686a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73303A6E61B743AC00D33F88FFB3C5" ma:contentTypeVersion="17" ma:contentTypeDescription="Create a new document." ma:contentTypeScope="" ma:versionID="fae57ca1b963f5eede39668e4a2d8471">
  <xsd:schema xmlns:xsd="http://www.w3.org/2001/XMLSchema" xmlns:xs="http://www.w3.org/2001/XMLSchema" xmlns:p="http://schemas.microsoft.com/office/2006/metadata/properties" xmlns:ns3="733e639f-ebe4-4ae4-8450-abfc51686acf" xmlns:ns4="5a442c8b-234b-4885-af73-bf5660011909" targetNamespace="http://schemas.microsoft.com/office/2006/metadata/properties" ma:root="true" ma:fieldsID="9c9b5a0e47b12a47b8ce181a8c2ec8c6" ns3:_="" ns4:_="">
    <xsd:import namespace="733e639f-ebe4-4ae4-8450-abfc51686acf"/>
    <xsd:import namespace="5a442c8b-234b-4885-af73-bf5660011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639f-ebe4-4ae4-8450-abfc51686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42c8b-234b-4885-af73-bf5660011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09B53D-30CB-4744-B410-4E0BA85BC726}">
  <ds:schemaRefs>
    <ds:schemaRef ds:uri="http://purl.org/dc/elements/1.1/"/>
    <ds:schemaRef ds:uri="733e639f-ebe4-4ae4-8450-abfc51686acf"/>
    <ds:schemaRef ds:uri="http://schemas.microsoft.com/office/infopath/2007/PartnerControls"/>
    <ds:schemaRef ds:uri="http://schemas.microsoft.com/office/2006/documentManagement/types"/>
    <ds:schemaRef ds:uri="5a442c8b-234b-4885-af73-bf566001190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8FB67A-D0FB-4F55-93BF-6DFAF8343E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E5528-0F15-4904-8415-065C0C876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e639f-ebe4-4ae4-8450-abfc51686acf"/>
    <ds:schemaRef ds:uri="5a442c8b-234b-4885-af73-bf5660011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718</Words>
  <Application>Microsoft Office PowerPoint</Application>
  <PresentationFormat>Pielāgots</PresentationFormat>
  <Paragraphs>96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8" baseType="lpstr">
      <vt:lpstr>Playfair Display Heavy</vt:lpstr>
      <vt:lpstr>Playfair Display Bold</vt:lpstr>
      <vt:lpstr>Playfair Display Italics</vt:lpstr>
      <vt:lpstr>Arial</vt:lpstr>
      <vt:lpstr>Calibri</vt:lpstr>
      <vt:lpstr>Playfair Display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vajadzības līdz realitētei:</dc:title>
  <dc:creator>Jana Mituza</dc:creator>
  <cp:lastModifiedBy>Natālija Gerasimova</cp:lastModifiedBy>
  <cp:revision>3</cp:revision>
  <dcterms:created xsi:type="dcterms:W3CDTF">2006-08-16T00:00:00Z</dcterms:created>
  <dcterms:modified xsi:type="dcterms:W3CDTF">2025-09-10T13:39:29Z</dcterms:modified>
  <dc:identifier>DAGySiMZIV0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0x0101009B73303A6E61B743AC00D33F88FFB3C5</vt:lpwstr>
  </property>
</Properties>
</file>