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Do Hyeon" panose="020B0604020202020204" charset="-127"/>
      <p:regular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VR4wvdHT0c7G60iLtU65k+fPS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2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5510" y="3818538"/>
            <a:ext cx="856041" cy="85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59" y="7557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>
            <a:spLocks noGrp="1"/>
          </p:cNvSpPr>
          <p:nvPr>
            <p:ph type="pic" idx="2"/>
          </p:nvPr>
        </p:nvSpPr>
        <p:spPr>
          <a:xfrm>
            <a:off x="457200" y="1099008"/>
            <a:ext cx="8229600" cy="3027718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4565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None/>
              <a:defRPr sz="162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None/>
              <a:defRPr sz="1620" b="1"/>
            </a:lvl2pPr>
            <a:lvl3pPr marL="1371600" lvl="2" indent="-228600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None/>
              <a:defRPr sz="1458" b="1"/>
            </a:lvl3pPr>
            <a:lvl4pPr marL="1828800" lvl="3" indent="-228600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None/>
              <a:defRPr sz="1296" b="1"/>
            </a:lvl4pPr>
            <a:lvl5pPr marL="2286000" lvl="4" indent="-228600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None/>
              <a:defRPr sz="1296" b="1"/>
            </a:lvl5pPr>
            <a:lvl6pPr marL="2743200" lvl="5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6pPr>
            <a:lvl7pPr marL="3200400" lvl="6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7pPr>
            <a:lvl8pPr marL="3657600" lvl="7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8pPr>
            <a:lvl9pPr marL="4114800" lvl="8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605427" y="1757761"/>
            <a:ext cx="3743739" cy="271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2044" algn="l">
              <a:spcBef>
                <a:spcPts val="389"/>
              </a:spcBef>
              <a:spcAft>
                <a:spcPts val="0"/>
              </a:spcAft>
              <a:buClr>
                <a:srgbClr val="3E464C"/>
              </a:buClr>
              <a:buSzPts val="1944"/>
              <a:buChar char="•"/>
              <a:defRPr sz="1944"/>
            </a:lvl1pPr>
            <a:lvl2pPr marL="914400" lvl="1" indent="-331469" algn="l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Char char="–"/>
              <a:defRPr sz="1620"/>
            </a:lvl2pPr>
            <a:lvl3pPr marL="1371600" lvl="2" indent="-321183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Char char="•"/>
              <a:defRPr sz="1458"/>
            </a:lvl3pPr>
            <a:lvl4pPr marL="1828800" lvl="3" indent="-310896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Char char="–"/>
              <a:defRPr sz="1296"/>
            </a:lvl4pPr>
            <a:lvl5pPr marL="2286000" lvl="4" indent="-310895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Char char="»"/>
              <a:defRPr sz="1296"/>
            </a:lvl5pPr>
            <a:lvl6pPr marL="2743200" lvl="5" indent="-310895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6pPr>
            <a:lvl7pPr marL="3200400" lvl="6" indent="-310895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7pPr>
            <a:lvl8pPr marL="3657600" lvl="7" indent="-31089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8pPr>
            <a:lvl9pPr marL="4114800" lvl="8" indent="-31089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3"/>
          </p:nvPr>
        </p:nvSpPr>
        <p:spPr>
          <a:xfrm>
            <a:off x="4645029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None/>
              <a:defRPr sz="162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None/>
              <a:defRPr sz="1620" b="1"/>
            </a:lvl2pPr>
            <a:lvl3pPr marL="1371600" lvl="2" indent="-228600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None/>
              <a:defRPr sz="1458" b="1"/>
            </a:lvl3pPr>
            <a:lvl4pPr marL="1828800" lvl="3" indent="-228600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None/>
              <a:defRPr sz="1296" b="1"/>
            </a:lvl4pPr>
            <a:lvl5pPr marL="2286000" lvl="4" indent="-228600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None/>
              <a:defRPr sz="1296" b="1"/>
            </a:lvl5pPr>
            <a:lvl6pPr marL="2743200" lvl="5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6pPr>
            <a:lvl7pPr marL="3200400" lvl="6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7pPr>
            <a:lvl8pPr marL="3657600" lvl="7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8pPr>
            <a:lvl9pPr marL="4114800" lvl="8" indent="-22860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None/>
              <a:defRPr sz="1296" b="1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4"/>
          </p:nvPr>
        </p:nvSpPr>
        <p:spPr>
          <a:xfrm>
            <a:off x="4794842" y="1757761"/>
            <a:ext cx="3743737" cy="271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2044" algn="l">
              <a:spcBef>
                <a:spcPts val="389"/>
              </a:spcBef>
              <a:spcAft>
                <a:spcPts val="0"/>
              </a:spcAft>
              <a:buClr>
                <a:srgbClr val="3E464C"/>
              </a:buClr>
              <a:buSzPts val="1944"/>
              <a:buChar char="•"/>
              <a:defRPr sz="1944"/>
            </a:lvl1pPr>
            <a:lvl2pPr marL="914400" lvl="1" indent="-331469" algn="l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Char char="–"/>
              <a:defRPr sz="1620"/>
            </a:lvl2pPr>
            <a:lvl3pPr marL="1371600" lvl="2" indent="-321183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Char char="•"/>
              <a:defRPr sz="1458"/>
            </a:lvl3pPr>
            <a:lvl4pPr marL="1828800" lvl="3" indent="-310896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Char char="–"/>
              <a:defRPr sz="1296"/>
            </a:lvl4pPr>
            <a:lvl5pPr marL="2286000" lvl="4" indent="-310895" algn="l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Char char="»"/>
              <a:defRPr sz="1296"/>
            </a:lvl5pPr>
            <a:lvl6pPr marL="2743200" lvl="5" indent="-310895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6pPr>
            <a:lvl7pPr marL="3200400" lvl="6" indent="-310895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7pPr>
            <a:lvl8pPr marL="3657600" lvl="7" indent="-31089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8pPr>
            <a:lvl9pPr marL="4114800" lvl="8" indent="-31089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296"/>
              <a:buChar char="•"/>
              <a:defRPr sz="1296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187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6582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5510" y="3818538"/>
            <a:ext cx="856041" cy="85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5"/>
          <p:cNvPicPr preferRelativeResize="0"/>
          <p:nvPr/>
        </p:nvPicPr>
        <p:blipFill rotWithShape="1">
          <a:blip r:embed="rId4">
            <a:alphaModFix/>
          </a:blip>
          <a:srcRect l="10383"/>
          <a:stretch/>
        </p:blipFill>
        <p:spPr>
          <a:xfrm>
            <a:off x="0" y="532294"/>
            <a:ext cx="6179804" cy="4701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52" y="256032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6"/>
          <p:cNvPicPr preferRelativeResize="0"/>
          <p:nvPr/>
        </p:nvPicPr>
        <p:blipFill rotWithShape="1">
          <a:blip r:embed="rId3">
            <a:alphaModFix/>
          </a:blip>
          <a:srcRect l="10383"/>
          <a:stretch/>
        </p:blipFill>
        <p:spPr>
          <a:xfrm>
            <a:off x="-422799" y="477430"/>
            <a:ext cx="6179804" cy="470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2934" y="3818538"/>
            <a:ext cx="981193" cy="856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3E464C"/>
              </a:buClr>
              <a:buSzPts val="1782"/>
              <a:buNone/>
              <a:defRPr sz="1782" b="0" i="0"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41757" algn="l"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21183" algn="l"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1458"/>
              <a:buChar char="•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0896" algn="l"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1296"/>
              <a:buChar char="–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0895" algn="l"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1296"/>
              <a:buChar char="»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42900" algn="l">
              <a:spcBef>
                <a:spcPts val="9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89"/>
              </a:spcBef>
              <a:spcAft>
                <a:spcPts val="0"/>
              </a:spcAft>
              <a:buClr>
                <a:srgbClr val="888888"/>
              </a:buClr>
              <a:buSzPts val="1944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92"/>
              </a:spcBef>
              <a:spcAft>
                <a:spcPts val="0"/>
              </a:spcAft>
              <a:buClr>
                <a:srgbClr val="888888"/>
              </a:buClr>
              <a:buSzPts val="145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59"/>
              </a:spcBef>
              <a:spcAft>
                <a:spcPts val="0"/>
              </a:spcAft>
              <a:buClr>
                <a:srgbClr val="888888"/>
              </a:buClr>
              <a:buSzPts val="1296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59"/>
              </a:spcBef>
              <a:spcAft>
                <a:spcPts val="0"/>
              </a:spcAft>
              <a:buClr>
                <a:srgbClr val="888888"/>
              </a:buClr>
              <a:buSzPts val="1296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2523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40"/>
              <a:buFont typeface="Cambria"/>
              <a:buNone/>
              <a:defRPr sz="324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4"/>
              </a:spcBef>
              <a:spcAft>
                <a:spcPts val="0"/>
              </a:spcAft>
              <a:buClr>
                <a:srgbClr val="888888"/>
              </a:buClr>
              <a:buSzPts val="1620"/>
              <a:buNone/>
              <a:defRPr sz="162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92"/>
              </a:spcBef>
              <a:spcAft>
                <a:spcPts val="0"/>
              </a:spcAft>
              <a:buClr>
                <a:srgbClr val="888888"/>
              </a:buClr>
              <a:buSzPts val="1458"/>
              <a:buNone/>
              <a:defRPr sz="1458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59"/>
              </a:spcBef>
              <a:spcAft>
                <a:spcPts val="0"/>
              </a:spcAft>
              <a:buClr>
                <a:srgbClr val="888888"/>
              </a:buClr>
              <a:buSzPts val="1296"/>
              <a:buNone/>
              <a:defRPr sz="1296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22548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685800" y="1529825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68"/>
              <a:buFont typeface="Cambria"/>
              <a:buNone/>
              <a:defRPr sz="2268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685800" y="2592121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64"/>
              <a:buNone/>
              <a:defRPr sz="3564" b="1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92"/>
              </a:spcBef>
              <a:spcAft>
                <a:spcPts val="0"/>
              </a:spcAft>
              <a:buClr>
                <a:srgbClr val="888888"/>
              </a:buClr>
              <a:buSzPts val="1458"/>
              <a:buNone/>
              <a:defRPr sz="1458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59"/>
              </a:spcBef>
              <a:spcAft>
                <a:spcPts val="0"/>
              </a:spcAft>
              <a:buClr>
                <a:srgbClr val="888888"/>
              </a:buClr>
              <a:buSzPts val="1296"/>
              <a:buNone/>
              <a:defRPr sz="1296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27"/>
              </a:spcBef>
              <a:spcAft>
                <a:spcPts val="0"/>
              </a:spcAft>
              <a:buClr>
                <a:srgbClr val="888888"/>
              </a:buClr>
              <a:buSzPts val="1134"/>
              <a:buNone/>
              <a:defRPr sz="113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3893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457200" y="1000126"/>
            <a:ext cx="4038600" cy="282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None/>
              <a:defRPr sz="1782" b="0" i="0"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•"/>
              <a:defRPr sz="1782"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»"/>
              <a:defRPr sz="1782"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6pPr>
            <a:lvl7pPr marL="3200400" lvl="6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7pPr>
            <a:lvl8pPr marL="3657600" lvl="7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8pPr>
            <a:lvl9pPr marL="4114800" lvl="8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4724400" y="1000126"/>
            <a:ext cx="4038600" cy="282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None/>
              <a:defRPr sz="1782" b="0" i="0"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•"/>
              <a:defRPr sz="1782"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»"/>
              <a:defRPr sz="1782"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6pPr>
            <a:lvl7pPr marL="3200400" lvl="6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7pPr>
            <a:lvl8pPr marL="3657600" lvl="7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8pPr>
            <a:lvl9pPr marL="4114800" lvl="8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985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457200" y="1134789"/>
            <a:ext cx="4038600" cy="340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None/>
              <a:defRPr sz="1782" b="0" i="0"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•"/>
              <a:defRPr sz="1782"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»"/>
              <a:defRPr sz="1782"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6pPr>
            <a:lvl7pPr marL="3200400" lvl="6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7pPr>
            <a:lvl8pPr marL="3657600" lvl="7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8pPr>
            <a:lvl9pPr marL="4114800" lvl="8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4565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4648200" y="1157287"/>
            <a:ext cx="4038600" cy="306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None/>
              <a:defRPr sz="1782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/>
            </a:lvl2pPr>
            <a:lvl3pPr marL="1371600" lvl="2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•"/>
              <a:defRPr sz="1782"/>
            </a:lvl3pPr>
            <a:lvl4pPr marL="1828800" lvl="3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–"/>
              <a:defRPr sz="1782"/>
            </a:lvl4pPr>
            <a:lvl5pPr marL="2286000" lvl="4" indent="-341757" algn="l">
              <a:spcBef>
                <a:spcPts val="356"/>
              </a:spcBef>
              <a:spcAft>
                <a:spcPts val="0"/>
              </a:spcAft>
              <a:buClr>
                <a:srgbClr val="3E464C"/>
              </a:buClr>
              <a:buSzPts val="1782"/>
              <a:buChar char="»"/>
              <a:defRPr sz="1782"/>
            </a:lvl5pPr>
            <a:lvl6pPr marL="2743200" lvl="5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6pPr>
            <a:lvl7pPr marL="3200400" lvl="6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7pPr>
            <a:lvl8pPr marL="3657600" lvl="7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8pPr>
            <a:lvl9pPr marL="4114800" lvl="8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2053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457200" y="1000126"/>
            <a:ext cx="4038600" cy="282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2618" algn="l">
              <a:spcBef>
                <a:spcPts val="454"/>
              </a:spcBef>
              <a:spcAft>
                <a:spcPts val="0"/>
              </a:spcAft>
              <a:buClr>
                <a:srgbClr val="3E464C"/>
              </a:buClr>
              <a:buSzPts val="2268"/>
              <a:buChar char="•"/>
              <a:defRPr sz="2268"/>
            </a:lvl1pPr>
            <a:lvl2pPr marL="914400" lvl="1" indent="-352044" algn="l">
              <a:spcBef>
                <a:spcPts val="389"/>
              </a:spcBef>
              <a:spcAft>
                <a:spcPts val="0"/>
              </a:spcAft>
              <a:buClr>
                <a:srgbClr val="3E464C"/>
              </a:buClr>
              <a:buSzPts val="1944"/>
              <a:buChar char="–"/>
              <a:defRPr sz="1944"/>
            </a:lvl2pPr>
            <a:lvl3pPr marL="1371600" lvl="2" indent="-331469" algn="l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Char char="•"/>
              <a:defRPr sz="1620"/>
            </a:lvl3pPr>
            <a:lvl4pPr marL="1828800" lvl="3" indent="-321183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Char char="–"/>
              <a:defRPr sz="1458"/>
            </a:lvl4pPr>
            <a:lvl5pPr marL="2286000" lvl="4" indent="-321182" algn="l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Char char="»"/>
              <a:defRPr sz="1458"/>
            </a:lvl5pPr>
            <a:lvl6pPr marL="2743200" lvl="5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6pPr>
            <a:lvl7pPr marL="3200400" lvl="6" indent="-321182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7pPr>
            <a:lvl8pPr marL="3657600" lvl="7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8pPr>
            <a:lvl9pPr marL="4114800" lvl="8" indent="-321183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58"/>
              <a:buChar char="•"/>
              <a:defRPr sz="1458"/>
            </a:lvl9pPr>
          </a:lstStyle>
          <a:p>
            <a:endParaRPr/>
          </a:p>
        </p:txBody>
      </p:sp>
      <p:sp>
        <p:nvSpPr>
          <p:cNvPr id="55" name="Google Shape;55;p30"/>
          <p:cNvSpPr>
            <a:spLocks noGrp="1"/>
          </p:cNvSpPr>
          <p:nvPr>
            <p:ph type="pic" idx="2"/>
          </p:nvPr>
        </p:nvSpPr>
        <p:spPr>
          <a:xfrm>
            <a:off x="4664075" y="988199"/>
            <a:ext cx="3790950" cy="2840852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6582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1"/>
              <a:buFont typeface="Cambria"/>
              <a:buNone/>
              <a:defRPr sz="851" b="0" i="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  <a:defRPr sz="2400" b="1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2044" algn="l" rtl="0">
              <a:spcBef>
                <a:spcPts val="389"/>
              </a:spcBef>
              <a:spcAft>
                <a:spcPts val="0"/>
              </a:spcAft>
              <a:buClr>
                <a:srgbClr val="3E464C"/>
              </a:buClr>
              <a:buSzPts val="1944"/>
              <a:buFont typeface="Arial"/>
              <a:buChar char="•"/>
              <a:defRPr sz="1944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31469" algn="l" rtl="0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Font typeface="Arial"/>
              <a:buChar char="–"/>
              <a:defRPr sz="1620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21183" algn="l" rtl="0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Font typeface="Arial"/>
              <a:buChar char="•"/>
              <a:defRPr sz="1458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0896" algn="l" rtl="0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Font typeface="Arial"/>
              <a:buChar char="–"/>
              <a:defRPr sz="1296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0895" algn="l" rtl="0">
              <a:spcBef>
                <a:spcPts val="259"/>
              </a:spcBef>
              <a:spcAft>
                <a:spcPts val="0"/>
              </a:spcAft>
              <a:buClr>
                <a:srgbClr val="3E464C"/>
              </a:buClr>
              <a:buSzPts val="1296"/>
              <a:buFont typeface="Arial"/>
              <a:buChar char="»"/>
              <a:defRPr sz="1296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2187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851"/>
              <a:buFont typeface="Cambria"/>
              <a:buNone/>
              <a:defRPr sz="851" b="0" i="0" u="none" strike="noStrike" cap="none">
                <a:solidFill>
                  <a:srgbClr val="A5A5A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5751" y="4533858"/>
            <a:ext cx="6832600" cy="2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1"/>
          <p:cNvPicPr preferRelativeResize="0"/>
          <p:nvPr/>
        </p:nvPicPr>
        <p:blipFill rotWithShape="1">
          <a:blip r:embed="rId16">
            <a:alphaModFix/>
          </a:blip>
          <a:srcRect b="16358"/>
          <a:stretch/>
        </p:blipFill>
        <p:spPr>
          <a:xfrm>
            <a:off x="7896919" y="4365504"/>
            <a:ext cx="670204" cy="4890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68"/>
              <a:buFont typeface="Cambria"/>
              <a:buNone/>
              <a:defRPr sz="2268" b="1" i="0" u="none" strike="noStrike" cap="none">
                <a:solidFill>
                  <a:schemeClr val="accent4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2618" algn="l" rtl="0">
              <a:spcBef>
                <a:spcPts val="454"/>
              </a:spcBef>
              <a:spcAft>
                <a:spcPts val="0"/>
              </a:spcAft>
              <a:buClr>
                <a:srgbClr val="3E464C"/>
              </a:buClr>
              <a:buSzPts val="2268"/>
              <a:buFont typeface="Arial"/>
              <a:buChar char="•"/>
              <a:defRPr sz="2268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52044" algn="l" rtl="0">
              <a:spcBef>
                <a:spcPts val="389"/>
              </a:spcBef>
              <a:spcAft>
                <a:spcPts val="0"/>
              </a:spcAft>
              <a:buClr>
                <a:srgbClr val="3E464C"/>
              </a:buClr>
              <a:buSzPts val="1944"/>
              <a:buFont typeface="Arial"/>
              <a:buChar char="–"/>
              <a:defRPr sz="1944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1469" algn="l" rtl="0">
              <a:spcBef>
                <a:spcPts val="324"/>
              </a:spcBef>
              <a:spcAft>
                <a:spcPts val="0"/>
              </a:spcAft>
              <a:buClr>
                <a:srgbClr val="3E464C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21183" algn="l" rtl="0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Font typeface="Arial"/>
              <a:buChar char="–"/>
              <a:defRPr sz="1458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21182" algn="l" rtl="0">
              <a:spcBef>
                <a:spcPts val="292"/>
              </a:spcBef>
              <a:spcAft>
                <a:spcPts val="0"/>
              </a:spcAft>
              <a:buClr>
                <a:srgbClr val="3E464C"/>
              </a:buClr>
              <a:buSzPts val="1458"/>
              <a:buFont typeface="Arial"/>
              <a:buChar char="»"/>
              <a:defRPr sz="1458" b="0" i="0" u="none" strike="noStrike" cap="none">
                <a:solidFill>
                  <a:srgbClr val="3E464C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1470" algn="l" rtl="0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dt" idx="10"/>
          </p:nvPr>
        </p:nvSpPr>
        <p:spPr>
          <a:xfrm>
            <a:off x="457201" y="4767264"/>
            <a:ext cx="257511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55"/>
              <a:buFont typeface="Arial"/>
              <a:buNone/>
              <a:defRPr sz="85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5789174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72"/>
              <a:buFont typeface="Arial"/>
              <a:buNone/>
              <a:defRPr sz="97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jp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2748774" y="742950"/>
            <a:ext cx="3657600" cy="3657600"/>
          </a:xfrm>
          <a:prstGeom prst="ellipse">
            <a:avLst/>
          </a:prstGeom>
          <a:solidFill>
            <a:schemeClr val="lt2">
              <a:alpha val="25882"/>
            </a:schemeClr>
          </a:solidFill>
          <a:ln>
            <a:noFill/>
          </a:ln>
        </p:spPr>
        <p:txBody>
          <a:bodyPr spcFirstLastPara="1" wrap="square" lIns="0" tIns="0" rIns="0" bIns="18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0"/>
              <a:buFont typeface="Arial"/>
              <a:buNone/>
            </a:pPr>
            <a:endParaRPr sz="222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936776" y="400114"/>
            <a:ext cx="72816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Trauma-Informed Care</a:t>
            </a:r>
            <a:endParaRPr sz="48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936777" y="1342412"/>
            <a:ext cx="72816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DD4"/>
              </a:buClr>
              <a:buSzPts val="4400"/>
              <a:buFont typeface="Cambria"/>
              <a:buNone/>
            </a:pPr>
            <a:r>
              <a:rPr lang="en-US" sz="4400" b="0" i="1" u="none" strike="noStrike" cap="none">
                <a:solidFill>
                  <a:srgbClr val="F4DDD4"/>
                </a:solidFill>
                <a:latin typeface="Cambria"/>
                <a:ea typeface="Cambria"/>
                <a:cs typeface="Cambria"/>
                <a:sym typeface="Cambria"/>
              </a:rPr>
              <a:t>Best Practices in Homes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DD4"/>
              </a:buClr>
              <a:buSzPts val="4400"/>
              <a:buFont typeface="Cambria"/>
              <a:buNone/>
            </a:pPr>
            <a:r>
              <a:rPr lang="en-US" sz="4400" b="0" i="1" u="none" strike="noStrike" cap="none">
                <a:solidFill>
                  <a:srgbClr val="F4DDD4"/>
                </a:solidFill>
                <a:latin typeface="Cambria"/>
                <a:ea typeface="Cambria"/>
                <a:cs typeface="Cambria"/>
                <a:sym typeface="Cambria"/>
              </a:rPr>
              <a:t>and Systems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3000" b="0" i="1" u="none" strike="noStrike" cap="none">
              <a:solidFill>
                <a:srgbClr val="C2E2E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mbri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Dr. Julie Cooper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375" y="3886970"/>
            <a:ext cx="5415250" cy="11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THE IMPACT OF TRAUMA</a:t>
            </a:r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3263900" y="1257805"/>
            <a:ext cx="2286000" cy="2286000"/>
          </a:xfrm>
          <a:prstGeom prst="ellipse">
            <a:avLst/>
          </a:prstGeom>
          <a:solidFill>
            <a:srgbClr val="C25A26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mbria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Behavior</a:t>
            </a:r>
            <a:endParaRPr/>
          </a:p>
        </p:txBody>
      </p:sp>
      <p:sp>
        <p:nvSpPr>
          <p:cNvPr id="211" name="Google Shape;211;p10"/>
          <p:cNvSpPr txBox="1"/>
          <p:nvPr/>
        </p:nvSpPr>
        <p:spPr>
          <a:xfrm>
            <a:off x="3784895" y="1277421"/>
            <a:ext cx="124401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0"/>
              <a:buFont typeface="Cambria"/>
              <a:buNone/>
            </a:pPr>
            <a:r>
              <a:rPr lang="en-US" sz="14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SELF REGULATION</a:t>
            </a:r>
            <a:endParaRPr/>
          </a:p>
        </p:txBody>
      </p:sp>
      <p:sp>
        <p:nvSpPr>
          <p:cNvPr id="217" name="Google Shape;217;p1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18" name="Google Shape;218;p11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11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631603" y="1613238"/>
            <a:ext cx="1463040" cy="1463040"/>
          </a:xfrm>
          <a:prstGeom prst="ellipse">
            <a:avLst/>
          </a:prstGeom>
          <a:solidFill>
            <a:srgbClr val="C25A26"/>
          </a:solidFill>
          <a:ln w="9525" cap="flat" cmpd="sng">
            <a:solidFill>
              <a:srgbClr val="2F6C7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Behavior</a:t>
            </a:r>
            <a:endParaRPr/>
          </a:p>
        </p:txBody>
      </p:sp>
      <p:sp>
        <p:nvSpPr>
          <p:cNvPr id="220" name="Google Shape;220;p11"/>
          <p:cNvSpPr txBox="1"/>
          <p:nvPr/>
        </p:nvSpPr>
        <p:spPr>
          <a:xfrm>
            <a:off x="837903" y="1683038"/>
            <a:ext cx="103491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mbria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2369413" y="1613238"/>
            <a:ext cx="5446233" cy="157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lvl="0" indent="-2317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</a:rPr>
              <a:t>Self-regulation is the ability to control your behavior, emotions, and thoughts in the pursuit of long-term goals.</a:t>
            </a:r>
            <a:endParaRPr/>
          </a:p>
          <a:p>
            <a:pPr marL="231775" lvl="0" indent="-231775" algn="l" rtl="0">
              <a:spcBef>
                <a:spcPts val="972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</a:rPr>
              <a:t>The skill to calm yourself, by yourself</a:t>
            </a:r>
            <a:endParaRPr sz="2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RELATIONAL CAPACITY - DIFFICULTY TRUSTING</a:t>
            </a:r>
            <a:endParaRPr/>
          </a:p>
        </p:txBody>
      </p:sp>
      <p:sp>
        <p:nvSpPr>
          <p:cNvPr id="227" name="Google Shape;227;p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28" name="Google Shape;228;p12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12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 l="7205" t="9218" r="26035" b="3067"/>
          <a:stretch/>
        </p:blipFill>
        <p:spPr>
          <a:xfrm>
            <a:off x="3607622" y="1772245"/>
            <a:ext cx="1518920" cy="11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4124" y="1772245"/>
            <a:ext cx="1684351" cy="98882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/>
          <p:nvPr/>
        </p:nvSpPr>
        <p:spPr>
          <a:xfrm>
            <a:off x="631603" y="1613238"/>
            <a:ext cx="1463040" cy="1463040"/>
          </a:xfrm>
          <a:prstGeom prst="ellipse">
            <a:avLst/>
          </a:prstGeom>
          <a:solidFill>
            <a:srgbClr val="C25A26"/>
          </a:solidFill>
          <a:ln w="9525" cap="flat" cmpd="sng">
            <a:solidFill>
              <a:srgbClr val="2F6C7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Behavior</a:t>
            </a:r>
            <a:endParaRPr/>
          </a:p>
        </p:txBody>
      </p:sp>
      <p:sp>
        <p:nvSpPr>
          <p:cNvPr id="232" name="Google Shape;232;p12"/>
          <p:cNvSpPr txBox="1"/>
          <p:nvPr/>
        </p:nvSpPr>
        <p:spPr>
          <a:xfrm>
            <a:off x="837903" y="1683038"/>
            <a:ext cx="103491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mbria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  <p:sp>
        <p:nvSpPr>
          <p:cNvPr id="233" name="Google Shape;233;p12"/>
          <p:cNvSpPr txBox="1"/>
          <p:nvPr/>
        </p:nvSpPr>
        <p:spPr>
          <a:xfrm>
            <a:off x="2470814" y="2266656"/>
            <a:ext cx="12543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Are you a </a:t>
            </a:r>
            <a:endParaRPr/>
          </a:p>
        </p:txBody>
      </p:sp>
      <p:sp>
        <p:nvSpPr>
          <p:cNvPr id="234" name="Google Shape;234;p12"/>
          <p:cNvSpPr txBox="1"/>
          <p:nvPr/>
        </p:nvSpPr>
        <p:spPr>
          <a:xfrm>
            <a:off x="5161712" y="2266656"/>
            <a:ext cx="6082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or 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PROTECTIVE STRATEGIES - I CANNOT TRUST YOU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41" name="Google Shape;241;p13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13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242" name="Google Shape;242;p13"/>
          <p:cNvCxnSpPr/>
          <p:nvPr/>
        </p:nvCxnSpPr>
        <p:spPr>
          <a:xfrm>
            <a:off x="3939641" y="2744147"/>
            <a:ext cx="1353312" cy="0"/>
          </a:xfrm>
          <a:prstGeom prst="straightConnector1">
            <a:avLst/>
          </a:prstGeom>
          <a:noFill/>
          <a:ln w="38100" cap="flat" cmpd="sng">
            <a:solidFill>
              <a:srgbClr val="3D8C9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3" name="Google Shape;24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050" y="952131"/>
            <a:ext cx="3628364" cy="375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3"/>
          <p:cNvSpPr txBox="1"/>
          <p:nvPr/>
        </p:nvSpPr>
        <p:spPr>
          <a:xfrm>
            <a:off x="2103120" y="1463040"/>
            <a:ext cx="2138631" cy="264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MANIPULATION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TRIANGULATION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LYING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AGGRESSION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VIOLENCE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CONTROL</a:t>
            </a:r>
            <a:endParaRPr/>
          </a:p>
        </p:txBody>
      </p:sp>
      <p:sp>
        <p:nvSpPr>
          <p:cNvPr id="245" name="Google Shape;245;p13"/>
          <p:cNvSpPr txBox="1"/>
          <p:nvPr/>
        </p:nvSpPr>
        <p:spPr>
          <a:xfrm>
            <a:off x="1865376" y="1463040"/>
            <a:ext cx="333305" cy="264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5214725" y="1816775"/>
            <a:ext cx="1800245" cy="185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5329529" y="2255211"/>
            <a:ext cx="15754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 HAVE TO TAKE CARE OF MYSELF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RELATIONAL CAPACITY - DIFFICULTY TRUSTING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54" name="Google Shape;254;p14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14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2300943" y="1486806"/>
            <a:ext cx="6005154" cy="303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1. Unwilling to risk - defensive detachment</a:t>
            </a:r>
            <a:endParaRPr/>
          </a:p>
          <a:p>
            <a:pPr marL="230188" marR="0" lvl="0" indent="-230188" algn="l" rtl="0">
              <a:lnSpc>
                <a:spcPct val="104999"/>
              </a:lnSpc>
              <a:spcBef>
                <a:spcPts val="972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2. Dysregulated and maladaptive behaviors drive people away</a:t>
            </a:r>
            <a:endParaRPr/>
          </a:p>
          <a:p>
            <a:pPr marL="601790" marR="0" lvl="1" indent="0" algn="l" rtl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E464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972"/>
              </a:spcBef>
              <a:spcAft>
                <a:spcPts val="0"/>
              </a:spcAft>
              <a:buClr>
                <a:srgbClr val="3E464C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14"/>
          <p:cNvSpPr/>
          <p:nvPr/>
        </p:nvSpPr>
        <p:spPr>
          <a:xfrm>
            <a:off x="631603" y="1613238"/>
            <a:ext cx="1463040" cy="1463040"/>
          </a:xfrm>
          <a:prstGeom prst="ellipse">
            <a:avLst/>
          </a:prstGeom>
          <a:solidFill>
            <a:srgbClr val="C25A26"/>
          </a:solidFill>
          <a:ln w="9525" cap="flat" cmpd="sng">
            <a:solidFill>
              <a:srgbClr val="2F6C7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Behavior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837903" y="1683038"/>
            <a:ext cx="103491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mbria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THE IMPACT OF TRAUMA</a:t>
            </a:r>
            <a:endParaRPr/>
          </a:p>
        </p:txBody>
      </p:sp>
      <p:sp>
        <p:nvSpPr>
          <p:cNvPr id="263" name="Google Shape;263;p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64" name="Google Shape;264;p15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15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3263900" y="1257805"/>
            <a:ext cx="2286000" cy="2286000"/>
          </a:xfrm>
          <a:prstGeom prst="ellipse">
            <a:avLst/>
          </a:prstGeom>
          <a:solidFill>
            <a:srgbClr val="3F8174"/>
          </a:solidFill>
          <a:ln w="9525" cap="flat" cmpd="sng">
            <a:solidFill>
              <a:srgbClr val="76BEC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mbria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Systems</a:t>
            </a:r>
            <a:endParaRPr/>
          </a:p>
        </p:txBody>
      </p:sp>
      <p:sp>
        <p:nvSpPr>
          <p:cNvPr id="266" name="Google Shape;266;p15"/>
          <p:cNvSpPr txBox="1"/>
          <p:nvPr/>
        </p:nvSpPr>
        <p:spPr>
          <a:xfrm>
            <a:off x="3784895" y="1277421"/>
            <a:ext cx="124401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0"/>
              <a:buFont typeface="Cambria"/>
              <a:buNone/>
            </a:pPr>
            <a:r>
              <a:rPr lang="en-US" sz="14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PRINCIPLES OF A TRAUMA-INFORMED SYSTEM</a:t>
            </a:r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16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274" name="Google Shape;274;p16"/>
          <p:cNvGrpSpPr/>
          <p:nvPr/>
        </p:nvGrpSpPr>
        <p:grpSpPr>
          <a:xfrm>
            <a:off x="652131" y="1643424"/>
            <a:ext cx="3877339" cy="2221559"/>
            <a:chOff x="0" y="58430"/>
            <a:chExt cx="3877339" cy="2221559"/>
          </a:xfrm>
        </p:grpSpPr>
        <p:sp>
          <p:nvSpPr>
            <p:cNvPr id="275" name="Google Shape;275;p16"/>
            <p:cNvSpPr/>
            <p:nvPr/>
          </p:nvSpPr>
          <p:spPr>
            <a:xfrm>
              <a:off x="0" y="30935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83BE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183233" y="5843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4D9EA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 txBox="1"/>
            <p:nvPr/>
          </p:nvSpPr>
          <p:spPr>
            <a:xfrm>
              <a:off x="207731" y="8292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Safety</a:t>
              </a: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0" y="108047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D9F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193866" y="82955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33697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 txBox="1"/>
            <p:nvPr/>
          </p:nvSpPr>
          <p:spPr>
            <a:xfrm>
              <a:off x="218364" y="85404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Trust &amp; Transparency</a:t>
              </a: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0" y="185159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26C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193866" y="160067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1E464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 txBox="1"/>
            <p:nvPr/>
          </p:nvSpPr>
          <p:spPr>
            <a:xfrm>
              <a:off x="218364" y="162516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Voice &amp; Choice</a:t>
              </a:r>
              <a:endParaRPr/>
            </a:p>
          </p:txBody>
        </p:sp>
      </p:grpSp>
      <p:grpSp>
        <p:nvGrpSpPr>
          <p:cNvPr id="284" name="Google Shape;284;p16"/>
          <p:cNvGrpSpPr/>
          <p:nvPr/>
        </p:nvGrpSpPr>
        <p:grpSpPr>
          <a:xfrm>
            <a:off x="4614532" y="1643424"/>
            <a:ext cx="3877339" cy="2221559"/>
            <a:chOff x="0" y="58430"/>
            <a:chExt cx="3877339" cy="2221559"/>
          </a:xfrm>
        </p:grpSpPr>
        <p:sp>
          <p:nvSpPr>
            <p:cNvPr id="285" name="Google Shape;285;p16"/>
            <p:cNvSpPr/>
            <p:nvPr/>
          </p:nvSpPr>
          <p:spPr>
            <a:xfrm>
              <a:off x="0" y="30935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36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183233" y="5843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336D7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 txBox="1"/>
            <p:nvPr/>
          </p:nvSpPr>
          <p:spPr>
            <a:xfrm>
              <a:off x="207731" y="8292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Collaboration</a:t>
              </a: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0" y="108047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28C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193866" y="82955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728C5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 txBox="1"/>
            <p:nvPr/>
          </p:nvSpPr>
          <p:spPr>
            <a:xfrm>
              <a:off x="218364" y="85404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Empowerment</a:t>
              </a: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0" y="1851590"/>
              <a:ext cx="3877339" cy="428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9697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193866" y="1600670"/>
              <a:ext cx="2714137" cy="501840"/>
            </a:xfrm>
            <a:prstGeom prst="roundRect">
              <a:avLst>
                <a:gd name="adj" fmla="val 16667"/>
              </a:avLst>
            </a:prstGeom>
            <a:solidFill>
              <a:srgbClr val="7272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218364" y="1625168"/>
              <a:ext cx="2665141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75" tIns="0" rIns="10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mbria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Cultural Connections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BEST PRACTICES ACROSS SYSTEMS</a:t>
            </a:r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300" name="Google Shape;300;p17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17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01" name="Google Shape;301;p17"/>
          <p:cNvSpPr txBox="1"/>
          <p:nvPr/>
        </p:nvSpPr>
        <p:spPr>
          <a:xfrm>
            <a:off x="499732" y="61605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FOR POLICY AND LEADERSHIP (GOVERNMENT, SUPERVISORS):</a:t>
            </a:r>
            <a:endParaRPr/>
          </a:p>
        </p:txBody>
      </p:sp>
      <p:sp>
        <p:nvSpPr>
          <p:cNvPr id="302" name="Google Shape;302;p17"/>
          <p:cNvSpPr/>
          <p:nvPr/>
        </p:nvSpPr>
        <p:spPr>
          <a:xfrm>
            <a:off x="1824088" y="1663451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4428"/>
          </a:solidFill>
          <a:ln w="9525" cap="flat" cmpd="sng">
            <a:solidFill>
              <a:srgbClr val="E8BC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Build systems that prioritize stability over speed</a:t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>
            <a:off x="3574478" y="2507422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4428"/>
          </a:solidFill>
          <a:ln w="9525" cap="flat" cmpd="sng">
            <a:solidFill>
              <a:srgbClr val="E8BC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Invest in training and support for staff &amp; families</a:t>
            </a:r>
            <a:endParaRPr/>
          </a:p>
        </p:txBody>
      </p:sp>
      <p:sp>
        <p:nvSpPr>
          <p:cNvPr id="304" name="Google Shape;304;p17"/>
          <p:cNvSpPr/>
          <p:nvPr/>
        </p:nvSpPr>
        <p:spPr>
          <a:xfrm>
            <a:off x="5324868" y="1669314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4428"/>
          </a:solidFill>
          <a:ln w="9525" cap="flat" cmpd="sng">
            <a:solidFill>
              <a:srgbClr val="E8BC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Require cross-sector collaboration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BEST PRACTICES ACROSS SYSTEMS</a:t>
            </a:r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311" name="Google Shape;311;p18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18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12" name="Google Shape;312;p18"/>
          <p:cNvSpPr txBox="1"/>
          <p:nvPr/>
        </p:nvSpPr>
        <p:spPr>
          <a:xfrm>
            <a:off x="499731" y="616051"/>
            <a:ext cx="846351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FOR PRACTITIONERS (SOCIAL WORKERS, NGOS, DIRECT CAREGIVERS):</a:t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1824088" y="1663451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3D8C96"/>
              </a:gs>
              <a:gs pos="98000">
                <a:srgbClr val="1E464B"/>
              </a:gs>
              <a:gs pos="100000">
                <a:srgbClr val="1E464B"/>
              </a:gs>
            </a:gsLst>
            <a:lin ang="162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Start with listening, not labelling</a:t>
            </a: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3574478" y="2507422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3D8C96"/>
              </a:gs>
              <a:gs pos="98000">
                <a:srgbClr val="1E464B"/>
              </a:gs>
              <a:gs pos="100000">
                <a:srgbClr val="1E464B"/>
              </a:gs>
            </a:gsLst>
            <a:lin ang="162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Respond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to behavior as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communication,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not defiance</a:t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5324868" y="1669314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3D8C96"/>
              </a:gs>
              <a:gs pos="98000">
                <a:srgbClr val="1E464B"/>
              </a:gs>
              <a:gs pos="100000">
                <a:srgbClr val="1E464B"/>
              </a:gs>
            </a:gsLst>
            <a:lin ang="162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Build predictability  like routines  and clear expectations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BEST PRACTICES ACROSS SYSTEMS</a:t>
            </a:r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322" name="Google Shape;322;p19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19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499732" y="61605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mbria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FOR CROSS-SYSTEMS (SCHOOLS, HEALTH, LAW ENFORCEMENT):</a:t>
            </a: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1824088" y="1663451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38F5F"/>
          </a:solidFill>
          <a:ln w="9525" cap="flat" cmpd="sng">
            <a:solidFill>
              <a:srgbClr val="3D8C9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Use consistent trauma-sensitive responses</a:t>
            </a:r>
            <a:endParaRPr/>
          </a:p>
        </p:txBody>
      </p:sp>
      <p:sp>
        <p:nvSpPr>
          <p:cNvPr id="325" name="Google Shape;325;p19"/>
          <p:cNvSpPr/>
          <p:nvPr/>
        </p:nvSpPr>
        <p:spPr>
          <a:xfrm>
            <a:off x="3574478" y="2507422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38F5F"/>
          </a:solidFill>
          <a:ln w="9525" cap="flat" cmpd="sng">
            <a:solidFill>
              <a:srgbClr val="3D8C9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Partner with child welfare, don’t work in silos</a:t>
            </a:r>
            <a:endParaRPr/>
          </a:p>
        </p:txBody>
      </p:sp>
      <p:sp>
        <p:nvSpPr>
          <p:cNvPr id="326" name="Google Shape;326;p19"/>
          <p:cNvSpPr/>
          <p:nvPr/>
        </p:nvSpPr>
        <p:spPr>
          <a:xfrm>
            <a:off x="5324868" y="1669314"/>
            <a:ext cx="2032000" cy="18288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38F5F"/>
          </a:solidFill>
          <a:ln w="9525" cap="flat" cmpd="sng">
            <a:solidFill>
              <a:srgbClr val="3D8C9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Keep the child’s dignity at the center in every interaction.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WHAT IS TRAUMA?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457200" y="1319121"/>
            <a:ext cx="8229600" cy="2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D8C9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D8C96"/>
                </a:solidFill>
                <a:latin typeface="Do Hyeon"/>
                <a:ea typeface="Do Hyeon"/>
                <a:cs typeface="Do Hyeon"/>
                <a:sym typeface="Do Hyeon"/>
              </a:rPr>
              <a:t>Any</a:t>
            </a:r>
            <a:r>
              <a:rPr lang="en-US" sz="3600" b="0" i="0" u="none" strike="noStrike" cap="none">
                <a:solidFill>
                  <a:srgbClr val="3D8C96"/>
                </a:solidFill>
                <a:latin typeface="Cambria"/>
                <a:ea typeface="Cambria"/>
                <a:cs typeface="Cambria"/>
                <a:sym typeface="Cambria"/>
              </a:rPr>
              <a:t> negative event or 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972"/>
              </a:spcBef>
              <a:spcAft>
                <a:spcPts val="0"/>
              </a:spcAft>
              <a:buClr>
                <a:srgbClr val="3D8C9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D8C96"/>
                </a:solidFill>
                <a:latin typeface="Cambria"/>
                <a:ea typeface="Cambria"/>
                <a:cs typeface="Cambria"/>
                <a:sym typeface="Cambria"/>
              </a:rPr>
              <a:t>experience that 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972"/>
              </a:spcBef>
              <a:spcAft>
                <a:spcPts val="0"/>
              </a:spcAft>
              <a:buClr>
                <a:srgbClr val="3D8C9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D8C96"/>
                </a:solidFill>
                <a:latin typeface="Do Hyeon"/>
                <a:ea typeface="Do Hyeon"/>
                <a:cs typeface="Do Hyeon"/>
                <a:sym typeface="Do Hyeon"/>
              </a:rPr>
              <a:t>overwhelms 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972"/>
              </a:spcBef>
              <a:spcAft>
                <a:spcPts val="0"/>
              </a:spcAft>
              <a:buClr>
                <a:srgbClr val="3D8C9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D8C96"/>
                </a:solidFill>
                <a:latin typeface="Cambria"/>
                <a:ea typeface="Cambria"/>
                <a:cs typeface="Cambria"/>
                <a:sym typeface="Cambria"/>
              </a:rPr>
              <a:t>a person’s 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972"/>
              </a:spcBef>
              <a:spcAft>
                <a:spcPts val="0"/>
              </a:spcAft>
              <a:buClr>
                <a:srgbClr val="3D8C9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D8C96"/>
                </a:solidFill>
                <a:latin typeface="Do Hyeon"/>
                <a:ea typeface="Do Hyeon"/>
                <a:cs typeface="Do Hyeon"/>
                <a:sym typeface="Do Hyeon"/>
              </a:rPr>
              <a:t>capacity to cope.</a:t>
            </a:r>
            <a:endParaRPr sz="3600" b="0" i="0" u="none" strike="noStrike" cap="none">
              <a:solidFill>
                <a:srgbClr val="3D8C96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457200" y="3613455"/>
            <a:ext cx="8229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mbria"/>
              <a:buNone/>
            </a:pPr>
            <a:r>
              <a:rPr lang="en-US" sz="3600" b="0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rPr>
              <a:t>Cope = Deal </a:t>
            </a:r>
            <a:r>
              <a:rPr lang="en-US" sz="3600" b="0" i="1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rPr>
              <a:t>Successfully</a:t>
            </a:r>
            <a:r>
              <a:rPr lang="en-US" sz="3600" b="0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rPr>
              <a:t> With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/>
          <p:nvPr/>
        </p:nvSpPr>
        <p:spPr>
          <a:xfrm>
            <a:off x="2560320" y="560070"/>
            <a:ext cx="4023360" cy="4023360"/>
          </a:xfrm>
          <a:prstGeom prst="ellipse">
            <a:avLst/>
          </a:prstGeom>
          <a:solidFill>
            <a:srgbClr val="C25A26">
              <a:alpha val="66274"/>
            </a:srgbClr>
          </a:solidFill>
          <a:ln>
            <a:noFill/>
          </a:ln>
        </p:spPr>
        <p:txBody>
          <a:bodyPr spcFirstLastPara="1" wrap="square" lIns="0" tIns="0" rIns="0" bIns="18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0"/>
              <a:buFont typeface="Arial"/>
              <a:buNone/>
            </a:pPr>
            <a:endParaRPr sz="222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3" name="Google Shape;333;p20"/>
          <p:cNvSpPr txBox="1"/>
          <p:nvPr/>
        </p:nvSpPr>
        <p:spPr>
          <a:xfrm>
            <a:off x="3201608" y="1602254"/>
            <a:ext cx="297372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YOU!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A CHILD’S REALITY</a:t>
            </a:r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11" name="Google Shape;111;p3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12" name="Google Shape;112;p3" descr="Shape 3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3791" r="14180"/>
          <a:stretch/>
        </p:blipFill>
        <p:spPr>
          <a:xfrm>
            <a:off x="755709" y="929755"/>
            <a:ext cx="4693743" cy="355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6253018" y="1622713"/>
            <a:ext cx="1597891" cy="1634837"/>
          </a:xfrm>
          <a:prstGeom prst="octagon">
            <a:avLst>
              <a:gd name="adj" fmla="val 29289"/>
            </a:avLst>
          </a:prstGeom>
          <a:noFill/>
          <a:ln w="825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6410035" y="1963077"/>
            <a:ext cx="12838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mbria"/>
              <a:buNone/>
            </a:pPr>
            <a:r>
              <a:rPr lang="en-US" sz="2800" b="0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rPr>
              <a:t>Toxic Stress</a:t>
            </a:r>
            <a:endParaRPr/>
          </a:p>
        </p:txBody>
      </p:sp>
      <p:cxnSp>
        <p:nvCxnSpPr>
          <p:cNvPr id="115" name="Google Shape;115;p3"/>
          <p:cNvCxnSpPr/>
          <p:nvPr/>
        </p:nvCxnSpPr>
        <p:spPr>
          <a:xfrm flipH="1">
            <a:off x="5345723" y="2281869"/>
            <a:ext cx="895477" cy="278569"/>
          </a:xfrm>
          <a:prstGeom prst="straightConnector1">
            <a:avLst/>
          </a:prstGeom>
          <a:noFill/>
          <a:ln w="158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TOXIC STRESS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22" name="Google Shape;122;p4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2926327" y="1193959"/>
            <a:ext cx="3114820" cy="3114820"/>
          </a:xfrm>
          <a:prstGeom prst="ellipse">
            <a:avLst/>
          </a:prstGeom>
          <a:noFill/>
          <a:ln w="114300" cap="flat" cmpd="sng">
            <a:solidFill>
              <a:srgbClr val="DE7C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 rot="10800000">
            <a:off x="1335039" y="1790333"/>
            <a:ext cx="2228611" cy="2228611"/>
          </a:xfrm>
          <a:prstGeom prst="arc">
            <a:avLst>
              <a:gd name="adj1" fmla="val 16200000"/>
              <a:gd name="adj2" fmla="val 5704884"/>
            </a:avLst>
          </a:prstGeom>
          <a:noFill/>
          <a:ln w="114300" cap="rnd" cmpd="sng">
            <a:solidFill>
              <a:srgbClr val="989898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5387218" y="1674797"/>
            <a:ext cx="2228611" cy="2228611"/>
          </a:xfrm>
          <a:prstGeom prst="arc">
            <a:avLst>
              <a:gd name="adj1" fmla="val 16200000"/>
              <a:gd name="adj2" fmla="val 5704884"/>
            </a:avLst>
          </a:prstGeom>
          <a:noFill/>
          <a:ln w="114300" cap="rnd" cmpd="sng">
            <a:solidFill>
              <a:srgbClr val="148D9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742611" y="2502547"/>
            <a:ext cx="1184856" cy="573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INHIBITORY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HORMONES</a:t>
            </a: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6937604" y="2502547"/>
            <a:ext cx="1184856" cy="573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EXCITATORY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HORMONES</a:t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4026537" y="4022148"/>
            <a:ext cx="914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RESPONSE</a:t>
            </a:r>
            <a:endParaRPr sz="12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4026537" y="1023390"/>
            <a:ext cx="914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NEED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2382757" y="2502547"/>
            <a:ext cx="1184856" cy="573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BODY 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BRAIN RELAX</a:t>
            </a:r>
            <a:endParaRPr sz="12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433392" y="2502547"/>
            <a:ext cx="1184856" cy="573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HYPER-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AROUSAL</a:t>
            </a:r>
            <a:endParaRPr/>
          </a:p>
        </p:txBody>
      </p:sp>
      <p:sp>
        <p:nvSpPr>
          <p:cNvPr id="132" name="Google Shape;132;p4"/>
          <p:cNvSpPr txBox="1"/>
          <p:nvPr/>
        </p:nvSpPr>
        <p:spPr>
          <a:xfrm>
            <a:off x="3747072" y="1595619"/>
            <a:ext cx="14369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FOOD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SAFETY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COMFORT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CONNECTION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3793692" y="3104447"/>
            <a:ext cx="14369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GET FED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PROTECTED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SNUGGLED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RELATIONSHIP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THE IMPACT OF TRAUMA</a:t>
            </a:r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5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3263900" y="1243584"/>
            <a:ext cx="2286000" cy="2286000"/>
          </a:xfrm>
          <a:prstGeom prst="ellipse">
            <a:avLst/>
          </a:prstGeom>
          <a:solidFill>
            <a:srgbClr val="148D91"/>
          </a:solidFill>
          <a:ln w="9525" cap="flat" cmpd="sng">
            <a:solidFill>
              <a:srgbClr val="3F817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Brain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3784895" y="1277421"/>
            <a:ext cx="124401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0"/>
              <a:buFont typeface="Cambria"/>
              <a:buNone/>
            </a:pPr>
            <a:r>
              <a:rPr lang="en-US" sz="14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THE BRAIN AND TOXIC STRESS</a:t>
            </a:r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49" name="Google Shape;149;p6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6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781499" y="1281577"/>
            <a:ext cx="3402409" cy="34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933551" y="1281577"/>
            <a:ext cx="3402409" cy="34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Shape 568"/>
          <p:cNvPicPr preferRelativeResize="0"/>
          <p:nvPr/>
        </p:nvPicPr>
        <p:blipFill rotWithShape="1">
          <a:blip r:embed="rId4">
            <a:alphaModFix/>
          </a:blip>
          <a:srcRect l="3333" t="6223"/>
          <a:stretch/>
        </p:blipFill>
        <p:spPr>
          <a:xfrm>
            <a:off x="4983321" y="1557118"/>
            <a:ext cx="2998767" cy="28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 descr="Shape 569"/>
          <p:cNvPicPr preferRelativeResize="0"/>
          <p:nvPr/>
        </p:nvPicPr>
        <p:blipFill rotWithShape="1">
          <a:blip r:embed="rId5">
            <a:alphaModFix/>
          </a:blip>
          <a:srcRect l="4424" t="2709"/>
          <a:stretch/>
        </p:blipFill>
        <p:spPr>
          <a:xfrm>
            <a:off x="1140361" y="1557117"/>
            <a:ext cx="2986669" cy="28729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161912" y="964027"/>
            <a:ext cx="296511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C96"/>
              </a:buClr>
              <a:buSzPts val="2400"/>
              <a:buFont typeface="Cambria"/>
              <a:buNone/>
            </a:pPr>
            <a:r>
              <a:rPr lang="en-US" sz="2400" b="0" i="0" u="none" strike="noStrike" cap="none">
                <a:solidFill>
                  <a:srgbClr val="3D8C96"/>
                </a:solidFill>
                <a:latin typeface="Cambria"/>
                <a:ea typeface="Cambria"/>
                <a:cs typeface="Cambria"/>
                <a:sym typeface="Cambria"/>
              </a:rPr>
              <a:t>CALM</a:t>
            </a:r>
            <a:endParaRPr sz="2400" b="0" i="0" u="none" strike="noStrike" cap="none">
              <a:solidFill>
                <a:srgbClr val="3D8C9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4983320" y="964027"/>
            <a:ext cx="299876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582B"/>
              </a:buClr>
              <a:buSzPts val="2400"/>
              <a:buFont typeface="Cambria"/>
              <a:buNone/>
            </a:pPr>
            <a:r>
              <a:rPr lang="en-US" sz="2400" b="0" i="0" u="none" strike="noStrike" cap="none">
                <a:solidFill>
                  <a:srgbClr val="D5582B"/>
                </a:solidFill>
                <a:latin typeface="Cambria"/>
                <a:ea typeface="Cambria"/>
                <a:cs typeface="Cambria"/>
                <a:sym typeface="Cambria"/>
              </a:rPr>
              <a:t>FEAR</a:t>
            </a:r>
            <a:endParaRPr sz="2400" b="0" i="0" u="none" strike="noStrike" cap="none">
              <a:solidFill>
                <a:srgbClr val="D5582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STUCK IN FEAR - THE NEW NORMAL</a:t>
            </a:r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62" name="Google Shape;162;p7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7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l="7566" t="9185" r="25788" b="4141"/>
          <a:stretch/>
        </p:blipFill>
        <p:spPr>
          <a:xfrm>
            <a:off x="2990975" y="3078899"/>
            <a:ext cx="1971866" cy="146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 l="7178" t="4186" r="13830" b="1991"/>
          <a:stretch/>
        </p:blipFill>
        <p:spPr>
          <a:xfrm>
            <a:off x="4572000" y="899945"/>
            <a:ext cx="1493874" cy="15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5">
            <a:alphaModFix/>
          </a:blip>
          <a:srcRect l="16431" t="2795" r="27497" b="5773"/>
          <a:stretch/>
        </p:blipFill>
        <p:spPr>
          <a:xfrm>
            <a:off x="7184277" y="3444399"/>
            <a:ext cx="539574" cy="110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733885" y="1090397"/>
            <a:ext cx="2517983" cy="321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 descr="Shape 568"/>
          <p:cNvPicPr preferRelativeResize="0"/>
          <p:nvPr/>
        </p:nvPicPr>
        <p:blipFill rotWithShape="1">
          <a:blip r:embed="rId7">
            <a:alphaModFix/>
          </a:blip>
          <a:srcRect l="3333" t="6223" r="23217"/>
          <a:stretch/>
        </p:blipFill>
        <p:spPr>
          <a:xfrm>
            <a:off x="963777" y="1371625"/>
            <a:ext cx="2085658" cy="26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3893660" y="2792827"/>
            <a:ext cx="299876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582B"/>
              </a:buClr>
              <a:buSzPts val="2268"/>
              <a:buFont typeface="Cambria"/>
              <a:buNone/>
            </a:pPr>
            <a:r>
              <a:rPr lang="en-US" sz="2268" b="0" i="0" u="none" strike="noStrike" cap="none">
                <a:solidFill>
                  <a:srgbClr val="D5582B"/>
                </a:solidFill>
                <a:latin typeface="Cambria"/>
                <a:ea typeface="Cambria"/>
                <a:cs typeface="Cambria"/>
                <a:sym typeface="Cambria"/>
              </a:rPr>
              <a:t>OVER-RESPONSIVE</a:t>
            </a:r>
            <a:endParaRPr sz="2268" b="0" i="0" u="none" strike="noStrike" cap="none">
              <a:solidFill>
                <a:srgbClr val="D5582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4848253" y="3277956"/>
            <a:ext cx="299876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582B"/>
              </a:buClr>
              <a:buSzPts val="2268"/>
              <a:buFont typeface="Cambria"/>
              <a:buNone/>
            </a:pPr>
            <a:r>
              <a:rPr lang="en-US" sz="2268" b="0" i="0" u="none" strike="noStrike" cap="none">
                <a:solidFill>
                  <a:srgbClr val="D5582B"/>
                </a:solidFill>
                <a:latin typeface="Cambria"/>
                <a:ea typeface="Cambria"/>
                <a:cs typeface="Cambria"/>
                <a:sym typeface="Cambria"/>
              </a:rPr>
              <a:t>UNDER-SELECTIVE</a:t>
            </a:r>
            <a:endParaRPr sz="2268" b="0" i="0" u="none" strike="noStrike" cap="none">
              <a:solidFill>
                <a:srgbClr val="D5582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0" name="Google Shape;170;p7"/>
          <p:cNvCxnSpPr/>
          <p:nvPr/>
        </p:nvCxnSpPr>
        <p:spPr>
          <a:xfrm flipH="1">
            <a:off x="2015410" y="3044287"/>
            <a:ext cx="2015570" cy="620933"/>
          </a:xfrm>
          <a:prstGeom prst="straightConnector1">
            <a:avLst/>
          </a:prstGeom>
          <a:noFill/>
          <a:ln w="158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1" name="Google Shape;171;p7"/>
          <p:cNvPicPr preferRelativeResize="0"/>
          <p:nvPr/>
        </p:nvPicPr>
        <p:blipFill rotWithShape="1">
          <a:blip r:embed="rId8">
            <a:alphaModFix/>
          </a:blip>
          <a:srcRect l="16289" t="8568" r="9149" b="11807"/>
          <a:stretch/>
        </p:blipFill>
        <p:spPr>
          <a:xfrm>
            <a:off x="3463970" y="1546987"/>
            <a:ext cx="895928" cy="91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17795" y="3755810"/>
            <a:ext cx="943494" cy="80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10">
            <a:alphaModFix/>
          </a:blip>
          <a:srcRect l="11848" t="11305" r="5708" b="3302"/>
          <a:stretch/>
        </p:blipFill>
        <p:spPr>
          <a:xfrm>
            <a:off x="6867496" y="617275"/>
            <a:ext cx="904950" cy="55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11">
            <a:alphaModFix/>
          </a:blip>
          <a:srcRect l="15535" t="16668" r="6769" b="6775"/>
          <a:stretch/>
        </p:blipFill>
        <p:spPr>
          <a:xfrm>
            <a:off x="6892426" y="1636878"/>
            <a:ext cx="2110427" cy="127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80" name="Google Shape;180;p8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8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3173881" y="1173631"/>
            <a:ext cx="2796239" cy="2796239"/>
          </a:xfrm>
          <a:custGeom>
            <a:avLst/>
            <a:gdLst/>
            <a:ahLst/>
            <a:cxnLst/>
            <a:rect l="l" t="t" r="r" b="b"/>
            <a:pathLst>
              <a:path w="7456636" h="7456636" extrusionOk="0">
                <a:moveTo>
                  <a:pt x="0" y="3728318"/>
                </a:moveTo>
                <a:cubicBezTo>
                  <a:pt x="0" y="1669225"/>
                  <a:pt x="1669225" y="0"/>
                  <a:pt x="3728318" y="0"/>
                </a:cubicBezTo>
                <a:cubicBezTo>
                  <a:pt x="5787411" y="0"/>
                  <a:pt x="7456636" y="1669225"/>
                  <a:pt x="7456636" y="3728318"/>
                </a:cubicBezTo>
                <a:cubicBezTo>
                  <a:pt x="7456636" y="5787411"/>
                  <a:pt x="5787411" y="7456636"/>
                  <a:pt x="3728318" y="7456636"/>
                </a:cubicBezTo>
                <a:cubicBezTo>
                  <a:pt x="1669225" y="7456636"/>
                  <a:pt x="0" y="5787411"/>
                  <a:pt x="0" y="3728318"/>
                </a:cubicBezTo>
                <a:close/>
              </a:path>
            </a:pathLst>
          </a:custGeom>
          <a:solidFill>
            <a:srgbClr val="AF5230">
              <a:alpha val="75294"/>
            </a:srgbClr>
          </a:solidFill>
          <a:ln w="25400" cap="flat" cmpd="sng">
            <a:solidFill>
              <a:schemeClr val="lt1">
                <a:alpha val="21176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40450" tIns="440450" rIns="440450" bIns="4404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38"/>
              <a:buFont typeface="Cambria"/>
              <a:buNone/>
            </a:pPr>
            <a:r>
              <a:rPr lang="en-US" sz="2438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Executive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53"/>
              </a:spcBef>
              <a:spcAft>
                <a:spcPts val="0"/>
              </a:spcAft>
              <a:buClr>
                <a:schemeClr val="lt1"/>
              </a:buClr>
              <a:buSzPts val="2438"/>
              <a:buFont typeface="Cambria"/>
              <a:buNone/>
            </a:pPr>
            <a:r>
              <a:rPr lang="en-US" sz="2438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Functions</a:t>
            </a:r>
            <a:endParaRPr/>
          </a:p>
        </p:txBody>
      </p:sp>
      <p:sp>
        <p:nvSpPr>
          <p:cNvPr id="182" name="Google Shape;182;p8"/>
          <p:cNvSpPr/>
          <p:nvPr/>
        </p:nvSpPr>
        <p:spPr>
          <a:xfrm>
            <a:off x="3872940" y="77517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FE93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3800" tIns="223800" rIns="223800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Working Memory</a:t>
            </a:r>
            <a:endParaRPr/>
          </a:p>
        </p:txBody>
      </p:sp>
      <p:sp>
        <p:nvSpPr>
          <p:cNvPr id="183" name="Google Shape;183;p8"/>
          <p:cNvSpPr/>
          <p:nvPr/>
        </p:nvSpPr>
        <p:spPr>
          <a:xfrm>
            <a:off x="5160578" y="610875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26525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223800" rIns="91425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Self-Monitoring</a:t>
            </a: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5693935" y="1898512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3D8C9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223800" rIns="91425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Planning   and Prioritizing</a:t>
            </a: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5160578" y="3186150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3B494E">
              <a:alpha val="94117"/>
            </a:srgb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3800" tIns="223800" rIns="223800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Task Initiation</a:t>
            </a: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3872940" y="3693685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ECA9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222350" rIns="91425" bIns="222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Organization</a:t>
            </a:r>
            <a:endParaRPr/>
          </a:p>
        </p:txBody>
      </p:sp>
      <p:sp>
        <p:nvSpPr>
          <p:cNvPr id="187" name="Google Shape;187;p8"/>
          <p:cNvSpPr/>
          <p:nvPr/>
        </p:nvSpPr>
        <p:spPr>
          <a:xfrm>
            <a:off x="2585303" y="3182112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612F1D">
              <a:alpha val="78823"/>
            </a:srgb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3800" tIns="223800" rIns="223800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Impulse Control</a:t>
            </a:r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2051946" y="1901952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3F817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3800" tIns="223800" rIns="223800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Emotional Control</a:t>
            </a: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2585303" y="610875"/>
            <a:ext cx="1398119" cy="1398119"/>
          </a:xfrm>
          <a:custGeom>
            <a:avLst/>
            <a:gdLst/>
            <a:ahLst/>
            <a:cxnLst/>
            <a:rect l="l" t="t" r="r" b="b"/>
            <a:pathLst>
              <a:path w="3728318" h="3728318" extrusionOk="0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E0592A">
              <a:alpha val="94509"/>
            </a:srgb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3800" tIns="223800" rIns="223800" bIns="22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mbria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Flexible Thinking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mbria"/>
              <a:buNone/>
            </a:pPr>
            <a:r>
              <a:rPr lang="en-US"/>
              <a:t>MAXIMIZING SAFETY</a:t>
            </a:r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mbria"/>
              <a:buNone/>
            </a:pPr>
            <a:r>
              <a:rPr lang="en-US" dirty="0"/>
              <a:t>TIC Best Practices - Latvia 202</a:t>
            </a:r>
            <a:r>
              <a:rPr lang="lv-LV" dirty="0"/>
              <a:t>5</a:t>
            </a:r>
            <a:endParaRPr dirty="0"/>
          </a:p>
        </p:txBody>
      </p:sp>
      <p:sp>
        <p:nvSpPr>
          <p:cNvPr id="196" name="Google Shape;196;p9"/>
          <p:cNvSpPr txBox="1">
            <a:spLocks noGrp="1"/>
          </p:cNvSpPr>
          <p:nvPr>
            <p:ph type="sldNum" idx="12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969819" y="1281545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3F8174"/>
          </a:solidFill>
          <a:ln w="9525" cap="flat" cmpd="sng">
            <a:solidFill>
              <a:srgbClr val="F5DE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 HEALTHY BODY AND BRAIN NEEDS</a:t>
            </a: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969819" y="2334490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E36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USE SAFE TOUCH</a:t>
            </a: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969819" y="3383973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FF9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MAKE IT SAFE TO TALK</a:t>
            </a: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4734158" y="1281545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2653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PROVIDE PREDICTABILITY</a:t>
            </a:r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4734158" y="2334490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3E8D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PREPARE THE CHILD FOR TRANSITIONS</a:t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4734158" y="3383973"/>
            <a:ext cx="3408217" cy="834736"/>
          </a:xfrm>
          <a:prstGeom prst="roundRect">
            <a:avLst>
              <a:gd name="adj" fmla="val 7971"/>
            </a:avLst>
          </a:prstGeom>
          <a:solidFill>
            <a:srgbClr val="4754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MAINTAIN CONNECTION ABOVE ALL ELSE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_Jayne_Schooler_template3">
  <a:themeElements>
    <a:clrScheme name="TFW">
      <a:dk1>
        <a:srgbClr val="000000"/>
      </a:dk1>
      <a:lt1>
        <a:srgbClr val="FFFFFF"/>
      </a:lt1>
      <a:dk2>
        <a:srgbClr val="DE8558"/>
      </a:dk2>
      <a:lt2>
        <a:srgbClr val="C35C36"/>
      </a:lt2>
      <a:accent1>
        <a:srgbClr val="E2816F"/>
      </a:accent1>
      <a:accent2>
        <a:srgbClr val="C2E2E6"/>
      </a:accent2>
      <a:accent3>
        <a:srgbClr val="83BEC6"/>
      </a:accent3>
      <a:accent4>
        <a:srgbClr val="336E78"/>
      </a:accent4>
      <a:accent5>
        <a:srgbClr val="989898"/>
      </a:accent5>
      <a:accent6>
        <a:srgbClr val="333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Jayne_Schooler_template3">
  <a:themeElements>
    <a:clrScheme name="TFW">
      <a:dk1>
        <a:srgbClr val="000000"/>
      </a:dk1>
      <a:lt1>
        <a:srgbClr val="FFFFFF"/>
      </a:lt1>
      <a:dk2>
        <a:srgbClr val="DE8558"/>
      </a:dk2>
      <a:lt2>
        <a:srgbClr val="C35C36"/>
      </a:lt2>
      <a:accent1>
        <a:srgbClr val="E2816F"/>
      </a:accent1>
      <a:accent2>
        <a:srgbClr val="C2E2E6"/>
      </a:accent2>
      <a:accent3>
        <a:srgbClr val="83BEC6"/>
      </a:accent3>
      <a:accent4>
        <a:srgbClr val="336E78"/>
      </a:accent4>
      <a:accent5>
        <a:srgbClr val="989898"/>
      </a:accent5>
      <a:accent6>
        <a:srgbClr val="333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Slaidrāde ekrānā (16:9)</PresentationFormat>
  <Paragraphs>159</Paragraphs>
  <Slides>20</Slides>
  <Notes>20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20</vt:i4>
      </vt:variant>
    </vt:vector>
  </HeadingPairs>
  <TitlesOfParts>
    <vt:vector size="27" baseType="lpstr">
      <vt:lpstr>Calibri</vt:lpstr>
      <vt:lpstr>Cambria</vt:lpstr>
      <vt:lpstr>Arial Narrow</vt:lpstr>
      <vt:lpstr>Arial</vt:lpstr>
      <vt:lpstr>Do Hyeon</vt:lpstr>
      <vt:lpstr>18_Jayne_Schooler_template3</vt:lpstr>
      <vt:lpstr>7_Jayne_Schooler_template3</vt:lpstr>
      <vt:lpstr>PowerPoint prezentācija</vt:lpstr>
      <vt:lpstr>WHAT IS TRAUMA?</vt:lpstr>
      <vt:lpstr>A CHILD’S REALITY</vt:lpstr>
      <vt:lpstr>TOXIC STRESS</vt:lpstr>
      <vt:lpstr>THE IMPACT OF TRAUMA</vt:lpstr>
      <vt:lpstr>THE BRAIN AND TOXIC STRESS</vt:lpstr>
      <vt:lpstr>STUCK IN FEAR - THE NEW NORMAL</vt:lpstr>
      <vt:lpstr>PowerPoint prezentācija</vt:lpstr>
      <vt:lpstr>MAXIMIZING SAFETY</vt:lpstr>
      <vt:lpstr>THE IMPACT OF TRAUMA</vt:lpstr>
      <vt:lpstr>SELF REGULATION</vt:lpstr>
      <vt:lpstr>RELATIONAL CAPACITY - DIFFICULTY TRUSTING</vt:lpstr>
      <vt:lpstr>PROTECTIVE STRATEGIES - I CANNOT TRUST YOU</vt:lpstr>
      <vt:lpstr>RELATIONAL CAPACITY - DIFFICULTY TRUSTING</vt:lpstr>
      <vt:lpstr>THE IMPACT OF TRAUMA</vt:lpstr>
      <vt:lpstr>PRINCIPLES OF A TRAUMA-INFORMED SYSTEM</vt:lpstr>
      <vt:lpstr>BEST PRACTICES ACROSS SYSTEMS</vt:lpstr>
      <vt:lpstr>BEST PRACTICES ACROSS SYSTEMS</vt:lpstr>
      <vt:lpstr>BEST PRACTICES ACROSS SYSTEMS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Sama Osman</dc:creator>
  <cp:lastModifiedBy>Natālija Gerasimova</cp:lastModifiedBy>
  <cp:revision>2</cp:revision>
  <dcterms:created xsi:type="dcterms:W3CDTF">2020-09-10T11:53:02Z</dcterms:created>
  <dcterms:modified xsi:type="dcterms:W3CDTF">2025-09-17T06:55:55Z</dcterms:modified>
</cp:coreProperties>
</file>