
<file path=[Content_Types].xml><?xml version="1.0" encoding="utf-8"?>
<Types xmlns="http://schemas.openxmlformats.org/package/2006/content-types">
  <Default Extension="51DECD20" ContentType="image/png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notesMasterIdLst>
    <p:notesMasterId r:id="rId25"/>
  </p:notesMasterIdLst>
  <p:handoutMasterIdLst>
    <p:handoutMasterId r:id="rId26"/>
  </p:handoutMasterIdLst>
  <p:sldIdLst>
    <p:sldId id="269" r:id="rId5"/>
    <p:sldId id="288" r:id="rId6"/>
    <p:sldId id="263" r:id="rId7"/>
    <p:sldId id="271" r:id="rId8"/>
    <p:sldId id="273" r:id="rId9"/>
    <p:sldId id="274" r:id="rId10"/>
    <p:sldId id="302" r:id="rId11"/>
    <p:sldId id="292" r:id="rId12"/>
    <p:sldId id="297" r:id="rId13"/>
    <p:sldId id="259" r:id="rId14"/>
    <p:sldId id="257" r:id="rId15"/>
    <p:sldId id="258" r:id="rId16"/>
    <p:sldId id="295" r:id="rId17"/>
    <p:sldId id="301" r:id="rId18"/>
    <p:sldId id="286" r:id="rId19"/>
    <p:sldId id="298" r:id="rId20"/>
    <p:sldId id="276" r:id="rId21"/>
    <p:sldId id="279" r:id="rId22"/>
    <p:sldId id="291" r:id="rId23"/>
    <p:sldId id="304" r:id="rId24"/>
  </p:sldIdLst>
  <p:sldSz cx="12192000" cy="6858000"/>
  <p:notesSz cx="6735763" cy="98663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81F53FA-3537-36D4-4E86-EE31718C549F}" name="Dārta Grauduma" initials="DG" userId="S::dgrauduma@edu.riga.lv::74c9415f-30ef-4987-9fbf-9350edeb059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CC00"/>
    <a:srgbClr val="CCCC00"/>
    <a:srgbClr val="00CC66"/>
    <a:srgbClr val="FF0066"/>
    <a:srgbClr val="0066CC"/>
    <a:srgbClr val="FFCC00"/>
    <a:srgbClr val="000080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00" autoAdjust="0"/>
  </p:normalViewPr>
  <p:slideViewPr>
    <p:cSldViewPr>
      <p:cViewPr varScale="1">
        <p:scale>
          <a:sx n="95" d="100"/>
          <a:sy n="95" d="100"/>
        </p:scale>
        <p:origin x="67" y="1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v-LV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v-LV" dirty="0"/>
              <a:t>Novadīto</a:t>
            </a:r>
            <a:r>
              <a:rPr lang="lv-LV" baseline="0" dirty="0"/>
              <a:t> atbalsta g</a:t>
            </a:r>
            <a:r>
              <a:rPr lang="en-US" dirty="0" err="1"/>
              <a:t>rupu</a:t>
            </a:r>
            <a:r>
              <a:rPr lang="en-US" dirty="0"/>
              <a:t> </a:t>
            </a:r>
            <a:r>
              <a:rPr lang="en-US" dirty="0" err="1"/>
              <a:t>skaits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Lapa1!$B$1</c:f>
              <c:strCache>
                <c:ptCount val="1"/>
                <c:pt idx="0">
                  <c:v>Grupu skaits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Lapa1!$A$2:$A$14</c:f>
              <c:strCache>
                <c:ptCount val="13"/>
                <c:pt idx="0">
                  <c:v>08.2024.</c:v>
                </c:pt>
                <c:pt idx="1">
                  <c:v>09.2024.</c:v>
                </c:pt>
                <c:pt idx="2">
                  <c:v>10.2024.</c:v>
                </c:pt>
                <c:pt idx="3">
                  <c:v>11.2024.</c:v>
                </c:pt>
                <c:pt idx="4">
                  <c:v>12.2024.</c:v>
                </c:pt>
                <c:pt idx="5">
                  <c:v>01.2025.</c:v>
                </c:pt>
                <c:pt idx="6">
                  <c:v>02.2025.</c:v>
                </c:pt>
                <c:pt idx="7">
                  <c:v>03.2025.</c:v>
                </c:pt>
                <c:pt idx="8">
                  <c:v>04.2025.</c:v>
                </c:pt>
                <c:pt idx="9">
                  <c:v>05.2025.</c:v>
                </c:pt>
                <c:pt idx="10">
                  <c:v>06.2025.</c:v>
                </c:pt>
                <c:pt idx="11">
                  <c:v>07.2025.</c:v>
                </c:pt>
                <c:pt idx="12">
                  <c:v>08.2025.</c:v>
                </c:pt>
              </c:strCache>
            </c:strRef>
          </c:cat>
          <c:val>
            <c:numRef>
              <c:f>Lapa1!$B$2:$B$14</c:f>
              <c:numCache>
                <c:formatCode>General</c:formatCode>
                <c:ptCount val="13"/>
                <c:pt idx="0">
                  <c:v>2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6</c:v>
                </c:pt>
                <c:pt idx="5">
                  <c:v>7</c:v>
                </c:pt>
                <c:pt idx="6">
                  <c:v>8</c:v>
                </c:pt>
                <c:pt idx="7">
                  <c:v>8</c:v>
                </c:pt>
                <c:pt idx="8">
                  <c:v>8</c:v>
                </c:pt>
                <c:pt idx="9">
                  <c:v>8</c:v>
                </c:pt>
                <c:pt idx="10">
                  <c:v>8</c:v>
                </c:pt>
                <c:pt idx="11">
                  <c:v>8</c:v>
                </c:pt>
                <c:pt idx="12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D4D-41EA-A4DA-32EA2F980E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82848712"/>
        <c:axId val="682850872"/>
      </c:barChart>
      <c:catAx>
        <c:axId val="682848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682850872"/>
        <c:crosses val="autoZero"/>
        <c:auto val="1"/>
        <c:lblAlgn val="ctr"/>
        <c:lblOffset val="100"/>
        <c:noMultiLvlLbl val="0"/>
      </c:catAx>
      <c:valAx>
        <c:axId val="6828508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6828487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v-LV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v-LV" dirty="0"/>
              <a:t>Kopējais</a:t>
            </a:r>
            <a:r>
              <a:rPr lang="lv-LV" baseline="0" dirty="0"/>
              <a:t> jauniešu skaits papildus atbalstam (192 jaunieši)</a:t>
            </a:r>
            <a:endParaRPr lang="lv-LV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>
        <c:manualLayout>
          <c:layoutTarget val="inner"/>
          <c:xMode val="edge"/>
          <c:yMode val="edge"/>
          <c:x val="4.9631161212762065E-2"/>
          <c:y val="0.14320402813283223"/>
          <c:w val="0.94037683239235381"/>
          <c:h val="0.684871216427010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Lapa1!$B$1</c:f>
              <c:strCache>
                <c:ptCount val="1"/>
                <c:pt idx="0">
                  <c:v>Jauni iesniegumi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Lapa1!$A$2:$A$14</c:f>
              <c:strCache>
                <c:ptCount val="13"/>
                <c:pt idx="0">
                  <c:v>08.2024.</c:v>
                </c:pt>
                <c:pt idx="1">
                  <c:v>09.2024.</c:v>
                </c:pt>
                <c:pt idx="2">
                  <c:v>10.2024.</c:v>
                </c:pt>
                <c:pt idx="3">
                  <c:v>11.2024.</c:v>
                </c:pt>
                <c:pt idx="4">
                  <c:v>12.2024.</c:v>
                </c:pt>
                <c:pt idx="5">
                  <c:v>01.2025.</c:v>
                </c:pt>
                <c:pt idx="6">
                  <c:v>02.2025.</c:v>
                </c:pt>
                <c:pt idx="7">
                  <c:v>03.2025.</c:v>
                </c:pt>
                <c:pt idx="8">
                  <c:v>04.2025.</c:v>
                </c:pt>
                <c:pt idx="9">
                  <c:v>05.2025.</c:v>
                </c:pt>
                <c:pt idx="10">
                  <c:v>06.2025.</c:v>
                </c:pt>
                <c:pt idx="11">
                  <c:v>07.2025.</c:v>
                </c:pt>
                <c:pt idx="12">
                  <c:v>08.2025.</c:v>
                </c:pt>
              </c:strCache>
            </c:strRef>
          </c:cat>
          <c:val>
            <c:numRef>
              <c:f>Lapa1!$B$2:$B$14</c:f>
              <c:numCache>
                <c:formatCode>General</c:formatCode>
                <c:ptCount val="13"/>
                <c:pt idx="0">
                  <c:v>35</c:v>
                </c:pt>
                <c:pt idx="1">
                  <c:v>28</c:v>
                </c:pt>
                <c:pt idx="2">
                  <c:v>16</c:v>
                </c:pt>
                <c:pt idx="3">
                  <c:v>9</c:v>
                </c:pt>
                <c:pt idx="4">
                  <c:v>12</c:v>
                </c:pt>
                <c:pt idx="5">
                  <c:v>27</c:v>
                </c:pt>
                <c:pt idx="6">
                  <c:v>23</c:v>
                </c:pt>
                <c:pt idx="7">
                  <c:v>9</c:v>
                </c:pt>
                <c:pt idx="8">
                  <c:v>11</c:v>
                </c:pt>
                <c:pt idx="9">
                  <c:v>12</c:v>
                </c:pt>
                <c:pt idx="10">
                  <c:v>6</c:v>
                </c:pt>
                <c:pt idx="11">
                  <c:v>13</c:v>
                </c:pt>
                <c:pt idx="12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9E-4CCB-9DDC-F566A1A25D1A}"/>
            </c:ext>
          </c:extLst>
        </c:ser>
        <c:ser>
          <c:idx val="1"/>
          <c:order val="1"/>
          <c:tx>
            <c:strRef>
              <c:f>Lapa1!$C$1</c:f>
              <c:strCache>
                <c:ptCount val="1"/>
                <c:pt idx="0">
                  <c:v>Kolonna1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Lapa1!$A$2:$A$14</c:f>
              <c:strCache>
                <c:ptCount val="13"/>
                <c:pt idx="0">
                  <c:v>08.2024.</c:v>
                </c:pt>
                <c:pt idx="1">
                  <c:v>09.2024.</c:v>
                </c:pt>
                <c:pt idx="2">
                  <c:v>10.2024.</c:v>
                </c:pt>
                <c:pt idx="3">
                  <c:v>11.2024.</c:v>
                </c:pt>
                <c:pt idx="4">
                  <c:v>12.2024.</c:v>
                </c:pt>
                <c:pt idx="5">
                  <c:v>01.2025.</c:v>
                </c:pt>
                <c:pt idx="6">
                  <c:v>02.2025.</c:v>
                </c:pt>
                <c:pt idx="7">
                  <c:v>03.2025.</c:v>
                </c:pt>
                <c:pt idx="8">
                  <c:v>04.2025.</c:v>
                </c:pt>
                <c:pt idx="9">
                  <c:v>05.2025.</c:v>
                </c:pt>
                <c:pt idx="10">
                  <c:v>06.2025.</c:v>
                </c:pt>
                <c:pt idx="11">
                  <c:v>07.2025.</c:v>
                </c:pt>
                <c:pt idx="12">
                  <c:v>08.2025.</c:v>
                </c:pt>
              </c:strCache>
            </c:strRef>
          </c:cat>
          <c:val>
            <c:numRef>
              <c:f>Lapa1!$C$2:$C$14</c:f>
              <c:numCache>
                <c:formatCode>General</c:formatCode>
                <c:ptCount val="13"/>
                <c:pt idx="0">
                  <c:v>0</c:v>
                </c:pt>
                <c:pt idx="1">
                  <c:v>35</c:v>
                </c:pt>
                <c:pt idx="2">
                  <c:v>63</c:v>
                </c:pt>
                <c:pt idx="3">
                  <c:v>79</c:v>
                </c:pt>
                <c:pt idx="4">
                  <c:v>88</c:v>
                </c:pt>
                <c:pt idx="5">
                  <c:v>100</c:v>
                </c:pt>
                <c:pt idx="6">
                  <c:v>127</c:v>
                </c:pt>
                <c:pt idx="7">
                  <c:v>150</c:v>
                </c:pt>
                <c:pt idx="8">
                  <c:v>159</c:v>
                </c:pt>
                <c:pt idx="9">
                  <c:v>170</c:v>
                </c:pt>
                <c:pt idx="10">
                  <c:v>182</c:v>
                </c:pt>
                <c:pt idx="11">
                  <c:v>188</c:v>
                </c:pt>
                <c:pt idx="12">
                  <c:v>201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09E-4CCB-9DDC-F566A1A25D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96455968"/>
        <c:axId val="386251632"/>
      </c:barChart>
      <c:catAx>
        <c:axId val="396455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386251632"/>
        <c:crosses val="autoZero"/>
        <c:auto val="1"/>
        <c:lblAlgn val="ctr"/>
        <c:lblOffset val="100"/>
        <c:noMultiLvlLbl val="0"/>
      </c:catAx>
      <c:valAx>
        <c:axId val="3862516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3964559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1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v-LV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lv-LV" dirty="0"/>
              <a:t>Lēmumi par atteikumu (56</a:t>
            </a:r>
            <a:r>
              <a:rPr lang="lv-LV" baseline="0" dirty="0"/>
              <a:t> jauniešiem)</a:t>
            </a:r>
            <a:endParaRPr lang="lv-LV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Lapa1!$B$1</c:f>
              <c:strCache>
                <c:ptCount val="1"/>
                <c:pt idx="0">
                  <c:v>Lēmumi par atteikumu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1F2-480C-85F0-D7B6D8A7CF35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1F2-480C-85F0-D7B6D8A7CF35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1F2-480C-85F0-D7B6D8A7CF35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A1F2-480C-85F0-D7B6D8A7CF35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A1F2-480C-85F0-D7B6D8A7CF35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A1F2-480C-85F0-D7B6D8A7CF3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Lapa1!$A$2:$A$7</c:f>
              <c:strCache>
                <c:ptCount val="6"/>
                <c:pt idx="0">
                  <c:v>Neapmeklēja grupas</c:v>
                </c:pt>
                <c:pt idx="1">
                  <c:v>Sasniedz 24 gadu vecumu</c:v>
                </c:pt>
                <c:pt idx="2">
                  <c:v>Sasniedz 21 gada vecumu</c:v>
                </c:pt>
                <c:pt idx="3">
                  <c:v>Pārtrauca izglītību pēc 21 gada</c:v>
                </c:pt>
                <c:pt idx="4">
                  <c:v>Atrodas ārzemēs</c:v>
                </c:pt>
                <c:pt idx="5">
                  <c:v>Valsts aizsardzības dienestā</c:v>
                </c:pt>
              </c:strCache>
            </c:strRef>
          </c:cat>
          <c:val>
            <c:numRef>
              <c:f>Lapa1!$B$2:$B$7</c:f>
              <c:numCache>
                <c:formatCode>General</c:formatCode>
                <c:ptCount val="6"/>
                <c:pt idx="0">
                  <c:v>36</c:v>
                </c:pt>
                <c:pt idx="1">
                  <c:v>4</c:v>
                </c:pt>
                <c:pt idx="2">
                  <c:v>7</c:v>
                </c:pt>
                <c:pt idx="3">
                  <c:v>5</c:v>
                </c:pt>
                <c:pt idx="4">
                  <c:v>3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245-4FDF-B3C8-DD3FD8ED03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acrossLinear" id="2">
  <a:schemeClr val="accent1"/>
  <a:schemeClr val="accent2"/>
  <a:schemeClr val="accent3"/>
  <a:schemeClr val="accent4"/>
  <a:schemeClr val="accent5"/>
  <a:schemeClr val="accent6"/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Rectangle 5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8420" cy="492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738" tIns="46368" rIns="92738" bIns="46368" numCol="1" anchor="t" anchorCtr="0" compatLnSpc="1">
            <a:prstTxWarp prst="textNoShape">
              <a:avLst/>
            </a:prstTxWarp>
          </a:bodyPr>
          <a:lstStyle>
            <a:lvl1pPr defTabSz="925513" eaLnBrk="0" hangingPunct="0"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7343" y="0"/>
            <a:ext cx="2918420" cy="492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738" tIns="46368" rIns="92738" bIns="46368" numCol="1" anchor="t" anchorCtr="0" compatLnSpc="1">
            <a:prstTxWarp prst="textNoShape">
              <a:avLst/>
            </a:prstTxWarp>
          </a:bodyPr>
          <a:lstStyle>
            <a:lvl1pPr algn="r" defTabSz="925513" eaLnBrk="0" hangingPunct="0"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3672"/>
            <a:ext cx="2918420" cy="492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738" tIns="46368" rIns="92738" bIns="46368" numCol="1" anchor="b" anchorCtr="0" compatLnSpc="1">
            <a:prstTxWarp prst="textNoShape">
              <a:avLst/>
            </a:prstTxWarp>
          </a:bodyPr>
          <a:lstStyle>
            <a:lvl1pPr defTabSz="925513" eaLnBrk="0" hangingPunct="0"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7343" y="9373672"/>
            <a:ext cx="2918420" cy="492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738" tIns="46368" rIns="92738" bIns="46368" numCol="1" anchor="b" anchorCtr="0" compatLnSpc="1">
            <a:prstTxWarp prst="textNoShape">
              <a:avLst/>
            </a:prstTxWarp>
          </a:bodyPr>
          <a:lstStyle>
            <a:lvl1pPr algn="r" defTabSz="925513" eaLnBrk="0" hangingPunct="0">
              <a:defRPr sz="1200">
                <a:latin typeface="Times New Roman" pitchFamily="18" charset="0"/>
              </a:defRPr>
            </a:lvl1pPr>
          </a:lstStyle>
          <a:p>
            <a:fld id="{EEC70D81-0575-4BB5-88F4-B6E5D77955D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4737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8420" cy="492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321" tIns="0" rIns="19321" bIns="0" numCol="1" anchor="t" anchorCtr="0" compatLnSpc="1">
            <a:prstTxWarp prst="textNoShape">
              <a:avLst/>
            </a:prstTxWarp>
          </a:bodyPr>
          <a:lstStyle>
            <a:lvl1pPr defTabSz="925513" eaLnBrk="0" hangingPunct="0">
              <a:defRPr sz="1200"/>
            </a:lvl1pPr>
          </a:lstStyle>
          <a:p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7343" y="0"/>
            <a:ext cx="2918420" cy="492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321" tIns="0" rIns="19321" bIns="0" numCol="1" anchor="t" anchorCtr="0" compatLnSpc="1">
            <a:prstTxWarp prst="textNoShape">
              <a:avLst/>
            </a:prstTxWarp>
          </a:bodyPr>
          <a:lstStyle>
            <a:lvl1pPr algn="r" defTabSz="925513" eaLnBrk="0" hangingPunct="0">
              <a:defRPr sz="1200"/>
            </a:lvl1pPr>
          </a:lstStyle>
          <a:p>
            <a:endParaRPr 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0963" y="741363"/>
            <a:ext cx="6573837" cy="36988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7384" y="4686837"/>
            <a:ext cx="4940996" cy="4438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382" tIns="46692" rIns="93382" bIns="466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Noklikšķiniet, lai rediģētu teksta šablonu stilus</a:t>
            </a:r>
          </a:p>
          <a:p>
            <a:pPr lvl="1"/>
            <a:r>
              <a:rPr lang="en-US"/>
              <a:t>Otrais līmenis</a:t>
            </a:r>
          </a:p>
          <a:p>
            <a:pPr lvl="2"/>
            <a:r>
              <a:rPr lang="en-US"/>
              <a:t>Trešais līmenis</a:t>
            </a:r>
          </a:p>
          <a:p>
            <a:pPr lvl="3"/>
            <a:r>
              <a:rPr lang="en-US"/>
              <a:t>Ceturtais līmenis</a:t>
            </a:r>
          </a:p>
          <a:p>
            <a:pPr lvl="4"/>
            <a:r>
              <a:rPr lang="en-US"/>
              <a:t>Piektais līmenis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3672"/>
            <a:ext cx="2918420" cy="492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321" tIns="0" rIns="19321" bIns="0" numCol="1" anchor="b" anchorCtr="0" compatLnSpc="1">
            <a:prstTxWarp prst="textNoShape">
              <a:avLst/>
            </a:prstTxWarp>
          </a:bodyPr>
          <a:lstStyle>
            <a:lvl1pPr defTabSz="925513" eaLnBrk="0" hangingPunct="0">
              <a:defRPr sz="1200"/>
            </a:lvl1pPr>
          </a:lstStyle>
          <a:p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7343" y="9373672"/>
            <a:ext cx="2918420" cy="492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321" tIns="0" rIns="19321" bIns="0" numCol="1" anchor="b" anchorCtr="0" compatLnSpc="1">
            <a:prstTxWarp prst="textNoShape">
              <a:avLst/>
            </a:prstTxWarp>
          </a:bodyPr>
          <a:lstStyle>
            <a:lvl1pPr algn="r" defTabSz="925513" eaLnBrk="0" hangingPunct="0">
              <a:defRPr sz="1200"/>
            </a:lvl1pPr>
          </a:lstStyle>
          <a:p>
            <a:fld id="{2F77056B-3EE8-4F49-BFBE-E290BC4B9F1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3296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>
          <a:xfrm>
            <a:off x="80963" y="741363"/>
            <a:ext cx="6573837" cy="3698875"/>
          </a:xfrm>
        </p:spPr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13414-D845-4D76-B814-F1E1F0E69FD8}" type="slidenum">
              <a:rPr lang="lv-LV" smtClean="0"/>
              <a:t>4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9307514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irsraksta slai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v-LV"/>
              <a:t>Noklikšķiniet, lai rediģētu šablona apakšvirsraksta stilu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83BAC-A1EC-4F7E-BEB5-1931BCFD25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9386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Virsraksts un vertikāls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1CED2-2FB1-48BE-AE38-7015F0EF900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3983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āls virsraksts un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83079-F981-440C-804F-02D8E891F5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877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Virsraksts un sat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C9306-D5E2-4A4E-8DF6-5FBDB358CE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863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adaļas galve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73AD1-4739-4380-88AD-6098C459CF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820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ivi satura blo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450FC-4A60-4474-9A42-DD0D57F65F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779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līdzināju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2AA74-B424-48E0-9BEC-99D30262D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460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ai virsra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AA24D-37B3-4712-A0B0-383D90E8E2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606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k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F4B6B-B803-44D8-9E0C-C639394B9E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987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tur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1E226-F729-4A27-9F28-F45F151338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0113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ttēl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lv-LV"/>
              <a:t>Noklikšķiniet uz ikonas, lai pievienotu attēlu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7BCB1-E6F6-44D4-B670-19D9DDCFAF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587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F71A474-AB20-4873-B3D8-CB7FF7A633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031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51DECD20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likumi.lv/ta/id/351691-grozijumi-ministru-kabineta-2005-gada-15-novembra-noteikumos-nr-857-noteikumi-par-socialajam-garantijam-barenim-un-bez-vecaku-g...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560" name="Rectangle 23559">
            <a:extLst>
              <a:ext uri="{FF2B5EF4-FFF2-40B4-BE49-F238E27FC236}">
                <a16:creationId xmlns:a16="http://schemas.microsoft.com/office/drawing/2014/main" id="{47942995-B07F-4636-9A06-C6A104B26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67832" y="597392"/>
            <a:ext cx="5544691" cy="2387600"/>
          </a:xfrm>
        </p:spPr>
        <p:txBody>
          <a:bodyPr anchor="t">
            <a:normAutofit/>
          </a:bodyPr>
          <a:lstStyle/>
          <a:p>
            <a:pPr algn="l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Pēcaprūpe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tilts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uz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patstāvīgu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dzīvi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br>
              <a:rPr lang="lv-LV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labās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prakses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piemērs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312502" y="4699115"/>
            <a:ext cx="4036333" cy="1709849"/>
          </a:xfrm>
        </p:spPr>
        <p:txBody>
          <a:bodyPr anchor="b">
            <a:normAutofit fontScale="92500" lnSpcReduction="20000"/>
          </a:bodyPr>
          <a:lstStyle/>
          <a:p>
            <a:pPr algn="l"/>
            <a:endParaRPr lang="lv-LV" sz="1400" dirty="0">
              <a:latin typeface="Times New Roman" panose="02020603050405020304" pitchFamily="18" charset="0"/>
              <a:ea typeface="ADLaM Display" panose="020F0502020204030204" pitchFamily="2" charset="0"/>
              <a:cs typeface="Times New Roman" panose="02020603050405020304" pitchFamily="18" charset="0"/>
            </a:endParaRPr>
          </a:p>
          <a:p>
            <a:pPr algn="l"/>
            <a:endParaRPr lang="lv-LV" sz="1400" dirty="0">
              <a:latin typeface="Times New Roman" panose="02020603050405020304" pitchFamily="18" charset="0"/>
              <a:ea typeface="ADLaM Display" panose="020F0502020204030204" pitchFamily="2" charset="0"/>
              <a:cs typeface="Times New Roman" panose="02020603050405020304" pitchFamily="18" charset="0"/>
            </a:endParaRPr>
          </a:p>
          <a:p>
            <a:pPr algn="l"/>
            <a:endParaRPr lang="lv-LV" sz="1400" dirty="0">
              <a:latin typeface="Times New Roman" panose="02020603050405020304" pitchFamily="18" charset="0"/>
              <a:ea typeface="ADLaM Display" panose="020F0502020204030204" pitchFamily="2" charset="0"/>
              <a:cs typeface="Times New Roman" panose="02020603050405020304" pitchFamily="18" charset="0"/>
            </a:endParaRPr>
          </a:p>
          <a:p>
            <a:pPr algn="r"/>
            <a:r>
              <a:rPr lang="lv-LV" sz="1500" dirty="0">
                <a:latin typeface="Times New Roman" panose="02020603050405020304" pitchFamily="18" charset="0"/>
                <a:ea typeface="ADLaM Display" panose="020F0502020204030204" pitchFamily="2" charset="0"/>
                <a:cs typeface="Times New Roman" panose="02020603050405020304" pitchFamily="18" charset="0"/>
              </a:rPr>
              <a:t>Rīgas Bērnu, jauniešu un ģimeņu sociālā atbalsta centra struktūrvienības “Jauniešu atbalsta centrs” vadītāja Agnese Grauduma</a:t>
            </a:r>
          </a:p>
          <a:p>
            <a:pPr algn="r"/>
            <a:r>
              <a:rPr lang="lv-LV" sz="1500" dirty="0">
                <a:latin typeface="Times New Roman" panose="02020603050405020304" pitchFamily="18" charset="0"/>
                <a:ea typeface="ADLaM Display" panose="020F0502020204030204" pitchFamily="2" charset="0"/>
                <a:cs typeface="Times New Roman" panose="02020603050405020304" pitchFamily="18" charset="0"/>
              </a:rPr>
              <a:t>Rīga, 12.09.2025</a:t>
            </a:r>
          </a:p>
          <a:p>
            <a:pPr algn="l"/>
            <a:endParaRPr lang="en-US" sz="1400" dirty="0"/>
          </a:p>
        </p:txBody>
      </p:sp>
      <p:grpSp>
        <p:nvGrpSpPr>
          <p:cNvPr id="23562" name="Group 23561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23563" name="Rectangle 23562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64" name="Rectangle 23563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65" name="Rectangle 23564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567" name="Rectangle 23566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69" name="Rectangle 2356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ttēls 3" descr="Attēls, kurā ir ekrānuzņēmums, multfilma, rotaļlieta, tumsa&#10;&#10;Mākslīgā intelekta ģenerētais saturs var būt nepareizs.">
            <a:extLst>
              <a:ext uri="{FF2B5EF4-FFF2-40B4-BE49-F238E27FC236}">
                <a16:creationId xmlns:a16="http://schemas.microsoft.com/office/drawing/2014/main" id="{D8F9B81C-A78F-F720-80A5-A931C54F40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338" y="696104"/>
            <a:ext cx="4828446" cy="4828446"/>
          </a:xfrm>
          <a:prstGeom prst="rect">
            <a:avLst/>
          </a:prstGeom>
        </p:spPr>
      </p:pic>
      <p:pic>
        <p:nvPicPr>
          <p:cNvPr id="12" name="Attēls 11">
            <a:extLst>
              <a:ext uri="{FF2B5EF4-FFF2-40B4-BE49-F238E27FC236}">
                <a16:creationId xmlns:a16="http://schemas.microsoft.com/office/drawing/2014/main" id="{CA6CE8CE-FC5B-4AF6-A039-D5AE5F6C72D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4516" y="5724529"/>
            <a:ext cx="5280660" cy="11506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Satura vietturis 5">
            <a:extLst>
              <a:ext uri="{FF2B5EF4-FFF2-40B4-BE49-F238E27FC236}">
                <a16:creationId xmlns:a16="http://schemas.microsoft.com/office/drawing/2014/main" id="{E5B8F3D1-8211-F0ED-9B58-F434D33C02D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26542171"/>
              </p:ext>
            </p:extLst>
          </p:nvPr>
        </p:nvGraphicFramePr>
        <p:xfrm>
          <a:off x="838200" y="476672"/>
          <a:ext cx="10515600" cy="49025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9237C1E0-9AA2-7D33-D66D-CBC28705A22C}"/>
              </a:ext>
            </a:extLst>
          </p:cNvPr>
          <p:cNvSpPr txBox="1"/>
          <p:nvPr/>
        </p:nvSpPr>
        <p:spPr>
          <a:xfrm>
            <a:off x="1228725" y="5715000"/>
            <a:ext cx="5282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dirty="0"/>
              <a:t>Kopā līdz 31.08.2025. novadītas 86 atbalsta grupas.</a:t>
            </a:r>
          </a:p>
        </p:txBody>
      </p:sp>
    </p:spTree>
    <p:extLst>
      <p:ext uri="{BB962C8B-B14F-4D97-AF65-F5344CB8AC3E}">
        <p14:creationId xmlns:p14="http://schemas.microsoft.com/office/powerpoint/2010/main" val="20575521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Satura vietturis 5">
            <a:extLst>
              <a:ext uri="{FF2B5EF4-FFF2-40B4-BE49-F238E27FC236}">
                <a16:creationId xmlns:a16="http://schemas.microsoft.com/office/drawing/2014/main" id="{2B5480AF-EE4A-EE35-E5D1-1CC8D4B5C9B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1030422"/>
              </p:ext>
            </p:extLst>
          </p:nvPr>
        </p:nvGraphicFramePr>
        <p:xfrm>
          <a:off x="1127448" y="980728"/>
          <a:ext cx="10168128" cy="52900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098700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Satura vietturis 5">
            <a:extLst>
              <a:ext uri="{FF2B5EF4-FFF2-40B4-BE49-F238E27FC236}">
                <a16:creationId xmlns:a16="http://schemas.microsoft.com/office/drawing/2014/main" id="{1450817D-C78D-EADF-ED07-A85A7652D4C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07130196"/>
              </p:ext>
            </p:extLst>
          </p:nvPr>
        </p:nvGraphicFramePr>
        <p:xfrm>
          <a:off x="191344" y="512676"/>
          <a:ext cx="11809312" cy="58326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712675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7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9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9" name="Rectangle 10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1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irsraksts 1">
            <a:extLst>
              <a:ext uri="{FF2B5EF4-FFF2-40B4-BE49-F238E27FC236}">
                <a16:creationId xmlns:a16="http://schemas.microsoft.com/office/drawing/2014/main" id="{A2EB0073-D3AC-DA95-01B1-3D51D4CB0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250950"/>
          </a:xfrm>
        </p:spPr>
        <p:txBody>
          <a:bodyPr anchor="ctr">
            <a:normAutofit/>
          </a:bodyPr>
          <a:lstStyle/>
          <a:p>
            <a:r>
              <a:rPr lang="lv-LV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Grupu tēmas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DDF51D4C-E805-6C6F-91E0-52A8EEFBD2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28" y="2704014"/>
            <a:ext cx="9941319" cy="3540032"/>
          </a:xfrm>
        </p:spPr>
        <p:txBody>
          <a:bodyPr anchor="ctr">
            <a:noAutofit/>
          </a:bodyPr>
          <a:lstStyle/>
          <a:p>
            <a:r>
              <a:rPr lang="lv-LV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Finanšu </a:t>
            </a:r>
            <a:r>
              <a:rPr lang="lv-LV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pratība</a:t>
            </a:r>
            <a:r>
              <a:rPr lang="lv-LV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lv-LV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Kādas profesijas iepazīšana </a:t>
            </a:r>
            <a:r>
              <a:rPr lang="lv-LV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(aktieris, jūrnieks-glābējs, bārmenis, futboliste, hokeja tiesnesis, politiķis, žurnāliste);</a:t>
            </a:r>
          </a:p>
          <a:p>
            <a:r>
              <a:rPr lang="lv-LV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Veselība</a:t>
            </a:r>
            <a:r>
              <a:rPr lang="lv-LV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veselīgs dzīvesveids, stresa vadīšana, veselīgas robežas, emociju atpazīšana un to vadība;</a:t>
            </a:r>
          </a:p>
          <a:p>
            <a:r>
              <a:rPr lang="lv-LV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Apmeklējumi</a:t>
            </a:r>
            <a:r>
              <a:rPr lang="lv-LV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Saeima, Jūrniecības simulācijas centrs;</a:t>
            </a:r>
          </a:p>
          <a:p>
            <a:r>
              <a:rPr lang="lv-LV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Radošas nodarbības </a:t>
            </a:r>
            <a:r>
              <a:rPr lang="lv-LV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adventa laiks, Ziemassvētku svinēšana, mērķu izvirzīšana, kur rast iedvesmu, Solis līdz mūzikai, mandalu veidošana;</a:t>
            </a:r>
          </a:p>
          <a:p>
            <a:r>
              <a:rPr lang="lv-LV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vide </a:t>
            </a:r>
            <a:r>
              <a:rPr lang="lv-LV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lv-LV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eparaksts</a:t>
            </a:r>
            <a:r>
              <a:rPr lang="lv-LV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un e-identitāte, mākslīgais intelekts personīgajās finansēs;</a:t>
            </a:r>
          </a:p>
          <a:p>
            <a:r>
              <a:rPr lang="lv-LV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Drošība</a:t>
            </a:r>
            <a:r>
              <a:rPr lang="lv-LV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lv-LV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krāpniecība</a:t>
            </a:r>
            <a:r>
              <a:rPr lang="lv-LV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un tās veidi, drošais patvērums, vardarbības atpazīšana un rīcība tās gadījumā.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19220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irsraksts 1">
            <a:extLst>
              <a:ext uri="{FF2B5EF4-FFF2-40B4-BE49-F238E27FC236}">
                <a16:creationId xmlns:a16="http://schemas.microsoft.com/office/drawing/2014/main" id="{85A9D93D-C000-AA2E-38EF-8F1F03ABB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anchor="ctr">
            <a:normAutofit/>
          </a:bodyPr>
          <a:lstStyle/>
          <a:p>
            <a:r>
              <a:rPr lang="lv-LV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Pārdomas 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E3C47AC8-3495-1C37-B1CB-A0B19E147B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28" y="3017522"/>
            <a:ext cx="9941319" cy="3124658"/>
          </a:xfrm>
        </p:spPr>
        <p:txBody>
          <a:bodyPr anchor="ctr">
            <a:noAutofit/>
          </a:bodyPr>
          <a:lstStyle/>
          <a:p>
            <a:r>
              <a:rPr lang="lv-LV" sz="2000" dirty="0"/>
              <a:t>Vismaz 2 vadītāji</a:t>
            </a:r>
          </a:p>
          <a:p>
            <a:r>
              <a:rPr lang="lv-LV" sz="2000" dirty="0"/>
              <a:t>Valodas barjera</a:t>
            </a:r>
          </a:p>
          <a:p>
            <a:r>
              <a:rPr lang="lv-LV" sz="2000" dirty="0"/>
              <a:t>Dažādas motivācijas</a:t>
            </a:r>
          </a:p>
          <a:p>
            <a:r>
              <a:rPr lang="lv-LV" sz="2000" dirty="0"/>
              <a:t>Noteikumu neievērošana</a:t>
            </a:r>
          </a:p>
          <a:p>
            <a:r>
              <a:rPr lang="lv-LV" sz="2000" dirty="0"/>
              <a:t>Veidojas draudzības</a:t>
            </a:r>
          </a:p>
          <a:p>
            <a:r>
              <a:rPr lang="lv-LV" sz="2000" dirty="0"/>
              <a:t>Grūti motivēt sociālajam </a:t>
            </a:r>
            <a:r>
              <a:rPr lang="lv-LV" sz="2000" dirty="0" err="1"/>
              <a:t>mentoram</a:t>
            </a:r>
            <a:endParaRPr lang="lv-LV" sz="2000" dirty="0"/>
          </a:p>
          <a:p>
            <a:r>
              <a:rPr lang="lv-LV" sz="2000" dirty="0"/>
              <a:t>Daži nāk biežāk</a:t>
            </a:r>
          </a:p>
          <a:p>
            <a:r>
              <a:rPr lang="lv-LV" sz="2000" dirty="0"/>
              <a:t>Veidojas iniciatīva pašiem iesaistīties grupu vadīšanā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92482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Virsraksts 1">
            <a:extLst>
              <a:ext uri="{FF2B5EF4-FFF2-40B4-BE49-F238E27FC236}">
                <a16:creationId xmlns:a16="http://schemas.microsoft.com/office/drawing/2014/main" id="{C9711D85-1137-F370-EB71-CA5506A6AA71}"/>
              </a:ext>
            </a:extLst>
          </p:cNvPr>
          <p:cNvSpPr txBox="1">
            <a:spLocks/>
          </p:cNvSpPr>
          <p:nvPr/>
        </p:nvSpPr>
        <p:spPr bwMode="gray">
          <a:xfrm>
            <a:off x="1043631" y="809898"/>
            <a:ext cx="9942716" cy="15544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40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Sociālā</a:t>
            </a:r>
            <a:r>
              <a:rPr lang="en-US" sz="40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mentora</a:t>
            </a:r>
            <a:r>
              <a:rPr lang="en-US" sz="40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pakalpojums</a:t>
            </a:r>
            <a:r>
              <a:rPr lang="en-US" sz="40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4869AE4C-1F5E-B641-8EDC-AA70E78DB9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28" y="3017522"/>
            <a:ext cx="9941319" cy="312465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800"/>
              </a:spcAft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tiek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nodrošināts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līdz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stundām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nedēļā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socializēšanās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patstāvības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prasmju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apguvei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balstoties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personas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vajadzībām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spcAft>
                <a:spcPts val="800"/>
              </a:spcAft>
            </a:pP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ik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mēnesi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30 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euro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apmērā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var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nodrošināt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ēdināšanas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pakalpojumu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apmaksu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kultūras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izziņas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pasākumus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nodarbības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cita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veida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motivācijas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pasākumus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3672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922F19F4-FE70-43DC-856F-2CE5F521DC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062849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656150"/>
            <a:ext cx="5590787" cy="14315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CE613C05-E7AA-25C6-72C4-39F30E43C9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1" y="2524721"/>
            <a:ext cx="5887968" cy="367712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lv-LV" sz="1800" dirty="0"/>
              <a:t>2025.gada februārī tika noslēgti līgumi ar 2 pakalpojuma sniedzējiem:</a:t>
            </a:r>
          </a:p>
          <a:p>
            <a:pPr lvl="1"/>
            <a:r>
              <a:rPr lang="lv-LV" sz="2000" b="1" dirty="0"/>
              <a:t>Biedrība «</a:t>
            </a:r>
            <a:r>
              <a:rPr lang="lv-LV" sz="2000" b="1" dirty="0" err="1"/>
              <a:t>Mentor</a:t>
            </a:r>
            <a:r>
              <a:rPr lang="lv-LV" sz="2000" b="1" dirty="0"/>
              <a:t> Latvia»</a:t>
            </a:r>
          </a:p>
          <a:p>
            <a:pPr lvl="2"/>
            <a:r>
              <a:rPr lang="lv-LV" sz="1800" dirty="0"/>
              <a:t>Jau iepriekš apmācīti </a:t>
            </a:r>
            <a:r>
              <a:rPr lang="lv-LV" sz="1800" dirty="0" err="1"/>
              <a:t>mentori</a:t>
            </a:r>
            <a:endParaRPr lang="lv-LV" sz="1800" dirty="0"/>
          </a:p>
          <a:p>
            <a:pPr lvl="1"/>
            <a:r>
              <a:rPr lang="lv-LV" sz="2000" b="1" dirty="0"/>
              <a:t>Atbalsta un izaugsmes centrs «</a:t>
            </a:r>
            <a:r>
              <a:rPr lang="lv-LV" sz="2000" b="1" dirty="0" err="1"/>
              <a:t>Alendum</a:t>
            </a:r>
            <a:r>
              <a:rPr lang="lv-LV" sz="2000" b="1" dirty="0"/>
              <a:t>»</a:t>
            </a:r>
          </a:p>
          <a:p>
            <a:pPr lvl="2"/>
            <a:r>
              <a:rPr lang="lv-LV" sz="1800" dirty="0"/>
              <a:t>Apmācīti 20 </a:t>
            </a:r>
            <a:r>
              <a:rPr lang="lv-LV" sz="1800" dirty="0" err="1"/>
              <a:t>mentori</a:t>
            </a:r>
            <a:endParaRPr lang="lv-LV" sz="1800" dirty="0"/>
          </a:p>
          <a:p>
            <a:pPr marL="0" indent="0" algn="ctr">
              <a:buNone/>
            </a:pPr>
            <a:r>
              <a:rPr lang="lv-LV" sz="1800" dirty="0"/>
              <a:t>  </a:t>
            </a:r>
          </a:p>
          <a:p>
            <a:pPr marL="0" indent="0" algn="ctr">
              <a:buNone/>
            </a:pPr>
            <a:r>
              <a:rPr lang="lv-LV" sz="1800" dirty="0"/>
              <a:t> 28 jauniešiem ir savs sociālais </a:t>
            </a:r>
            <a:r>
              <a:rPr lang="lv-LV" sz="1800" dirty="0" err="1"/>
              <a:t>mentors</a:t>
            </a:r>
            <a:endParaRPr lang="lv-LV" sz="1800" dirty="0"/>
          </a:p>
          <a:p>
            <a:pPr lvl="1"/>
            <a:endParaRPr lang="lv-LV" sz="1800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95ECC94-3D5E-46A7-A7A1-DE807E1563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34418" y="658367"/>
            <a:ext cx="4719382" cy="26791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ttēls 5">
            <a:extLst>
              <a:ext uri="{FF2B5EF4-FFF2-40B4-BE49-F238E27FC236}">
                <a16:creationId xmlns:a16="http://schemas.microsoft.com/office/drawing/2014/main" id="{75E0C1DD-D274-8267-755B-1D419D6BEA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5429" y="841905"/>
            <a:ext cx="2317178" cy="2317178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7E549738-9961-462D-81B7-4A7A446911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34418" y="3530966"/>
            <a:ext cx="4719382" cy="26791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ttēls 4">
            <a:extLst>
              <a:ext uri="{FF2B5EF4-FFF2-40B4-BE49-F238E27FC236}">
                <a16:creationId xmlns:a16="http://schemas.microsoft.com/office/drawing/2014/main" id="{39CBE4D6-05F3-91BB-1DDF-A35F7238F6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1066" y="4058907"/>
            <a:ext cx="4305905" cy="1606681"/>
          </a:xfrm>
          <a:prstGeom prst="rect">
            <a:avLst/>
          </a:prstGeom>
        </p:spPr>
      </p:pic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92240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41879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irsraksts 1">
            <a:extLst>
              <a:ext uri="{FF2B5EF4-FFF2-40B4-BE49-F238E27FC236}">
                <a16:creationId xmlns:a16="http://schemas.microsoft.com/office/drawing/2014/main" id="{1505F915-B026-B349-1487-A9E9AE8B6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anchor="ctr">
            <a:normAutofit/>
          </a:bodyPr>
          <a:lstStyle/>
          <a:p>
            <a:r>
              <a:rPr lang="lv-LV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Stratēģiskie partneri un kopā paveiktais 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429F5723-F208-BDAC-13F5-01AB25AF9A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28" y="3284984"/>
            <a:ext cx="9941319" cy="2857196"/>
          </a:xfrm>
        </p:spPr>
        <p:txBody>
          <a:bodyPr anchor="ctr">
            <a:normAutofit fontScale="92500" lnSpcReduction="10000"/>
          </a:bodyPr>
          <a:lstStyle/>
          <a:p>
            <a:r>
              <a:rPr lang="lv-LV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RSU un LU (nāk praksē jaunie sociālie darbinieki);</a:t>
            </a:r>
          </a:p>
          <a:p>
            <a:r>
              <a:rPr lang="lv-LV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Biedrība «Bērnu Rīts» (individuālas apmācības jauniešiem, iedvesmas forumi, jaunas stipendijas topošajiem studentiem);</a:t>
            </a:r>
          </a:p>
          <a:p>
            <a:r>
              <a:rPr lang="lv-LV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Īstenoti projekti sadarbībā ar Rīgas Apkaimju iedzīvotāju centra Apkaimju attīstības un sabiedrības integrācijas pārvaldes Sabiedrības integrācijas un līdzdalības nodaļu (Latviešu valodas apmācība, «Iepazīsti sevi 2») ;</a:t>
            </a:r>
          </a:p>
          <a:p>
            <a:r>
              <a:rPr lang="lv-LV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OPEN Radošais Centrs;</a:t>
            </a:r>
          </a:p>
          <a:p>
            <a:r>
              <a:rPr lang="lv-LV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Latvijas Vecmāšu asociācija;</a:t>
            </a:r>
          </a:p>
          <a:p>
            <a:r>
              <a:rPr lang="lv-LV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Katru gadu notiek vērienīgs futbola turnīrs starp struktūrvienībām. </a:t>
            </a:r>
          </a:p>
          <a:p>
            <a:pPr marL="0" indent="0">
              <a:buNone/>
            </a:pPr>
            <a:endParaRPr lang="lv-LV" sz="2400" dirty="0"/>
          </a:p>
          <a:p>
            <a:endParaRPr lang="lv-LV" sz="2400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57053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398F3DEE-0E56-499F-AFAE-C2DA7C2C8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32A21FE-C56B-42B6-82D1-D3F0C4A47A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4BE011A-C166-4E7B-A300-1867673808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7200" y="8482"/>
            <a:ext cx="3568276" cy="6858000"/>
          </a:xfrm>
          <a:prstGeom prst="rect">
            <a:avLst/>
          </a:prstGeom>
          <a:gradFill>
            <a:gsLst>
              <a:gs pos="0">
                <a:schemeClr val="accent1">
                  <a:alpha val="32000"/>
                </a:schemeClr>
              </a:gs>
              <a:gs pos="70000">
                <a:srgbClr val="000000">
                  <a:alpha val="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1261A9AF-2897-4CFD-9D9D-17105C8A2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Virsraksts 1">
            <a:extLst>
              <a:ext uri="{FF2B5EF4-FFF2-40B4-BE49-F238E27FC236}">
                <a16:creationId xmlns:a16="http://schemas.microsoft.com/office/drawing/2014/main" id="{D878BAA4-C633-4CF3-9634-65832618B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608" y="1282890"/>
            <a:ext cx="2951168" cy="27568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JAC organizētie  Pasākumi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755E56EF-ADF6-479C-99B3-ADDDE69597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83596" y="3602565"/>
            <a:ext cx="2469272" cy="4040742"/>
          </a:xfrm>
          <a:prstGeom prst="rect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Attēls 8">
            <a:extLst>
              <a:ext uri="{FF2B5EF4-FFF2-40B4-BE49-F238E27FC236}">
                <a16:creationId xmlns:a16="http://schemas.microsoft.com/office/drawing/2014/main" id="{13A38463-BF4A-7361-95E1-AD32C73EBB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93" r="-2" b="14215"/>
          <a:stretch>
            <a:fillRect/>
          </a:stretch>
        </p:blipFill>
        <p:spPr bwMode="auto">
          <a:xfrm>
            <a:off x="4032902" y="3428999"/>
            <a:ext cx="4083839" cy="3446819"/>
          </a:xfrm>
          <a:prstGeom prst="rect">
            <a:avLst/>
          </a:prstGeom>
          <a:noFill/>
        </p:spPr>
      </p:pic>
      <p:pic>
        <p:nvPicPr>
          <p:cNvPr id="3" name="Attēls 2">
            <a:extLst>
              <a:ext uri="{FF2B5EF4-FFF2-40B4-BE49-F238E27FC236}">
                <a16:creationId xmlns:a16="http://schemas.microsoft.com/office/drawing/2014/main" id="{8F0A19F5-5A9C-94CB-9394-493FD45F85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5" r="17143" b="3"/>
          <a:stretch>
            <a:fillRect/>
          </a:stretch>
        </p:blipFill>
        <p:spPr bwMode="auto">
          <a:xfrm>
            <a:off x="4032902" y="1658"/>
            <a:ext cx="4083839" cy="3438124"/>
          </a:xfrm>
          <a:prstGeom prst="rect">
            <a:avLst/>
          </a:prstGeom>
          <a:noFill/>
        </p:spPr>
      </p:pic>
      <p:pic>
        <p:nvPicPr>
          <p:cNvPr id="7" name="Attēls 6">
            <a:extLst>
              <a:ext uri="{FF2B5EF4-FFF2-40B4-BE49-F238E27FC236}">
                <a16:creationId xmlns:a16="http://schemas.microsoft.com/office/drawing/2014/main" id="{971627E8-F4B6-1AED-A8D4-B97B9AF282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61" r="-2" b="21647"/>
          <a:stretch>
            <a:fillRect/>
          </a:stretch>
        </p:blipFill>
        <p:spPr bwMode="auto">
          <a:xfrm>
            <a:off x="8116741" y="3428999"/>
            <a:ext cx="4083837" cy="3446819"/>
          </a:xfrm>
          <a:prstGeom prst="rect">
            <a:avLst/>
          </a:prstGeom>
          <a:noFill/>
        </p:spPr>
      </p:pic>
      <p:pic>
        <p:nvPicPr>
          <p:cNvPr id="10" name="Attēls 9" descr="Attēls, kurā ir teksts, multfilma, Animācijas multfilma, klipkopa&#10;&#10;Apraksts ģenerēts automātiski">
            <a:extLst>
              <a:ext uri="{FF2B5EF4-FFF2-40B4-BE49-F238E27FC236}">
                <a16:creationId xmlns:a16="http://schemas.microsoft.com/office/drawing/2014/main" id="{1EB94993-C4AB-67E1-14F1-699D7F4BD3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60" r="1" b="20099"/>
          <a:stretch>
            <a:fillRect/>
          </a:stretch>
        </p:blipFill>
        <p:spPr>
          <a:xfrm>
            <a:off x="8086286" y="1658"/>
            <a:ext cx="4083839" cy="3438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6807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143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ttēls 5">
            <a:extLst>
              <a:ext uri="{FF2B5EF4-FFF2-40B4-BE49-F238E27FC236}">
                <a16:creationId xmlns:a16="http://schemas.microsoft.com/office/drawing/2014/main" id="{C9E576CE-9831-CE4D-2F49-D752B67709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5251" y="643467"/>
            <a:ext cx="1856739" cy="2475653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998" y="487090"/>
            <a:ext cx="3588174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ttēls 2">
            <a:extLst>
              <a:ext uri="{FF2B5EF4-FFF2-40B4-BE49-F238E27FC236}">
                <a16:creationId xmlns:a16="http://schemas.microsoft.com/office/drawing/2014/main" id="{E6B55430-25DE-0807-5611-2EA166EF2F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3518" y="664970"/>
            <a:ext cx="3252903" cy="2439677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ttēls 3">
            <a:extLst>
              <a:ext uri="{FF2B5EF4-FFF2-40B4-BE49-F238E27FC236}">
                <a16:creationId xmlns:a16="http://schemas.microsoft.com/office/drawing/2014/main" id="{44DA4BBB-9E58-44B6-06A4-193CBA4219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8159" y="3748194"/>
            <a:ext cx="1853723" cy="2471631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ttēls 6">
            <a:extLst>
              <a:ext uri="{FF2B5EF4-FFF2-40B4-BE49-F238E27FC236}">
                <a16:creationId xmlns:a16="http://schemas.microsoft.com/office/drawing/2014/main" id="{0B00260D-9597-5324-D603-A26FAFD34F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1676" y="1184886"/>
            <a:ext cx="3252903" cy="4502287"/>
          </a:xfrm>
          <a:prstGeom prst="rect">
            <a:avLst/>
          </a:prstGeom>
        </p:spPr>
      </p:pic>
      <p:sp>
        <p:nvSpPr>
          <p:cNvPr id="44" name="Rectangle 37">
            <a:extLst>
              <a:ext uri="{FF2B5EF4-FFF2-40B4-BE49-F238E27FC236}">
                <a16:creationId xmlns:a16="http://schemas.microsoft.com/office/drawing/2014/main" id="{F4FFA271-A10A-4AC3-8F06-E3313A197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502" y="3603670"/>
            <a:ext cx="3601167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Attēls 7">
            <a:extLst>
              <a:ext uri="{FF2B5EF4-FFF2-40B4-BE49-F238E27FC236}">
                <a16:creationId xmlns:a16="http://schemas.microsoft.com/office/drawing/2014/main" id="{26254F9A-BBD5-AB13-9C81-33B4E973C3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3518" y="3901868"/>
            <a:ext cx="3252903" cy="217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4877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EE7FB92-CFFF-E634-6F69-8DA260B2CC59}"/>
              </a:ext>
            </a:extLst>
          </p:cNvPr>
          <p:cNvSpPr txBox="1"/>
          <p:nvPr/>
        </p:nvSpPr>
        <p:spPr>
          <a:xfrm>
            <a:off x="4316777" y="1247662"/>
            <a:ext cx="3751243" cy="646331"/>
          </a:xfrm>
          <a:prstGeom prst="rect">
            <a:avLst/>
          </a:prstGeom>
          <a:solidFill>
            <a:srgbClr val="F5F9FD"/>
          </a:solidFill>
          <a:ln w="28575">
            <a:solidFill>
              <a:schemeClr val="accent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002060"/>
                </a:solidFill>
              </a:rPr>
              <a:t>B</a:t>
            </a:r>
            <a:r>
              <a:rPr lang="lv-LV" sz="1800" b="1" dirty="0">
                <a:solidFill>
                  <a:srgbClr val="002060"/>
                </a:solidFill>
              </a:rPr>
              <a:t>ērnu, jauniešu un ģimenes </a:t>
            </a:r>
          </a:p>
          <a:p>
            <a:pPr algn="ctr"/>
            <a:r>
              <a:rPr lang="lv-LV" sz="1800" b="1" dirty="0">
                <a:solidFill>
                  <a:srgbClr val="002060"/>
                </a:solidFill>
              </a:rPr>
              <a:t>sociālā atbalsta centrs</a:t>
            </a:r>
            <a:endParaRPr lang="en-US" sz="1800" b="1" dirty="0">
              <a:solidFill>
                <a:srgbClr val="00206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6E7911-1A24-C8AB-99C9-5DE0A0C4303E}"/>
              </a:ext>
            </a:extLst>
          </p:cNvPr>
          <p:cNvSpPr txBox="1"/>
          <p:nvPr/>
        </p:nvSpPr>
        <p:spPr>
          <a:xfrm>
            <a:off x="2515518" y="2295644"/>
            <a:ext cx="2345216" cy="646331"/>
          </a:xfrm>
          <a:prstGeom prst="rect">
            <a:avLst/>
          </a:prstGeom>
          <a:solidFill>
            <a:srgbClr val="F5F9FD"/>
          </a:solidFill>
          <a:ln w="28575">
            <a:solidFill>
              <a:schemeClr val="accent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 b="1">
                <a:solidFill>
                  <a:srgbClr val="002060"/>
                </a:solidFill>
              </a:defRPr>
            </a:lvl1pPr>
          </a:lstStyle>
          <a:p>
            <a:r>
              <a:rPr lang="lv-LV" sz="1800" dirty="0"/>
              <a:t>Jauniešu </a:t>
            </a:r>
          </a:p>
          <a:p>
            <a:r>
              <a:rPr lang="lv-LV" sz="1800" dirty="0"/>
              <a:t>atbalsta centrs</a:t>
            </a:r>
            <a:endParaRPr 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49F894-DC44-86E7-5E51-B6BE487B2051}"/>
              </a:ext>
            </a:extLst>
          </p:cNvPr>
          <p:cNvSpPr txBox="1"/>
          <p:nvPr/>
        </p:nvSpPr>
        <p:spPr>
          <a:xfrm>
            <a:off x="7444781" y="2295644"/>
            <a:ext cx="2867927" cy="646331"/>
          </a:xfrm>
          <a:prstGeom prst="rect">
            <a:avLst/>
          </a:prstGeom>
          <a:solidFill>
            <a:srgbClr val="F5F9FD"/>
          </a:solidFill>
          <a:ln w="28575">
            <a:solidFill>
              <a:schemeClr val="accent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 b="1">
                <a:solidFill>
                  <a:srgbClr val="002060"/>
                </a:solidFill>
              </a:defRPr>
            </a:lvl1pPr>
          </a:lstStyle>
          <a:p>
            <a:r>
              <a:rPr lang="lv-LV" sz="1800" dirty="0"/>
              <a:t>Ģimenes </a:t>
            </a:r>
          </a:p>
          <a:p>
            <a:r>
              <a:rPr lang="lv-LV" sz="1800" dirty="0"/>
              <a:t>atbalsta centrs</a:t>
            </a:r>
            <a:endParaRPr lang="en-US" sz="1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924884-E8D0-538E-80AD-DCECC7916202}"/>
              </a:ext>
            </a:extLst>
          </p:cNvPr>
          <p:cNvSpPr txBox="1"/>
          <p:nvPr/>
        </p:nvSpPr>
        <p:spPr>
          <a:xfrm>
            <a:off x="5129350" y="2775703"/>
            <a:ext cx="1861457" cy="923330"/>
          </a:xfrm>
          <a:prstGeom prst="rect">
            <a:avLst/>
          </a:prstGeom>
          <a:solidFill>
            <a:schemeClr val="bg2"/>
          </a:solidFill>
          <a:ln w="34925" cmpd="thickThin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lv-LV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KRĪZES CENTRS</a:t>
            </a:r>
            <a:endParaRPr lang="en-US" sz="2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576788B-0678-A4D6-E367-651EB81085ED}"/>
              </a:ext>
            </a:extLst>
          </p:cNvPr>
          <p:cNvCxnSpPr>
            <a:cxnSpLocks/>
            <a:endCxn id="5" idx="0"/>
          </p:cNvCxnSpPr>
          <p:nvPr/>
        </p:nvCxnSpPr>
        <p:spPr>
          <a:xfrm flipH="1">
            <a:off x="3688127" y="1870909"/>
            <a:ext cx="1117917" cy="424735"/>
          </a:xfrm>
          <a:prstGeom prst="line">
            <a:avLst/>
          </a:prstGeom>
          <a:ln w="285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F55FC56-5AB8-9762-6D03-F4869A252535}"/>
              </a:ext>
            </a:extLst>
          </p:cNvPr>
          <p:cNvCxnSpPr>
            <a:cxnSpLocks/>
            <a:endCxn id="6" idx="0"/>
          </p:cNvCxnSpPr>
          <p:nvPr/>
        </p:nvCxnSpPr>
        <p:spPr>
          <a:xfrm>
            <a:off x="7507928" y="1870909"/>
            <a:ext cx="1370816" cy="424735"/>
          </a:xfrm>
          <a:prstGeom prst="line">
            <a:avLst/>
          </a:prstGeom>
          <a:ln w="285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7C23E33-0457-6FFE-2380-483F48884023}"/>
              </a:ext>
            </a:extLst>
          </p:cNvPr>
          <p:cNvCxnSpPr>
            <a:cxnSpLocks/>
            <a:endCxn id="7" idx="0"/>
          </p:cNvCxnSpPr>
          <p:nvPr/>
        </p:nvCxnSpPr>
        <p:spPr>
          <a:xfrm>
            <a:off x="6060078" y="1870909"/>
            <a:ext cx="1" cy="904795"/>
          </a:xfrm>
          <a:prstGeom prst="line">
            <a:avLst/>
          </a:prstGeom>
          <a:ln w="285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447C20A1-5AEE-B35C-F94F-4D7E5674C418}"/>
              </a:ext>
            </a:extLst>
          </p:cNvPr>
          <p:cNvSpPr txBox="1"/>
          <p:nvPr/>
        </p:nvSpPr>
        <p:spPr>
          <a:xfrm>
            <a:off x="1861801" y="4422345"/>
            <a:ext cx="1519474" cy="523220"/>
          </a:xfrm>
          <a:prstGeom prst="rect">
            <a:avLst/>
          </a:prstGeom>
          <a:solidFill>
            <a:schemeClr val="bg2"/>
          </a:solidFill>
          <a:ln w="38100" cmpd="thickThin">
            <a:solidFill>
              <a:schemeClr val="tx2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 b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lv-LV" sz="1400" dirty="0">
                <a:solidFill>
                  <a:schemeClr val="tx1"/>
                </a:solidFill>
              </a:rPr>
              <a:t>Struktūrvienība</a:t>
            </a:r>
          </a:p>
          <a:p>
            <a:r>
              <a:rPr lang="lv-LV" sz="1400" dirty="0">
                <a:solidFill>
                  <a:schemeClr val="tx1"/>
                </a:solidFill>
              </a:rPr>
              <a:t>VITA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6380846-F26A-F595-F2CA-EA81CB0BEF9E}"/>
              </a:ext>
            </a:extLst>
          </p:cNvPr>
          <p:cNvSpPr txBox="1"/>
          <p:nvPr/>
        </p:nvSpPr>
        <p:spPr>
          <a:xfrm>
            <a:off x="3609875" y="4422346"/>
            <a:ext cx="1519474" cy="523220"/>
          </a:xfrm>
          <a:prstGeom prst="rect">
            <a:avLst/>
          </a:prstGeom>
          <a:solidFill>
            <a:schemeClr val="bg2"/>
          </a:solidFill>
          <a:ln w="38100" cmpd="thickThin">
            <a:solidFill>
              <a:schemeClr val="tx2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 b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lv-LV" sz="1400" dirty="0">
                <a:solidFill>
                  <a:schemeClr val="tx1"/>
                </a:solidFill>
              </a:rPr>
              <a:t>Struktūrvienība</a:t>
            </a:r>
          </a:p>
          <a:p>
            <a:r>
              <a:rPr lang="lv-LV" sz="1400" dirty="0">
                <a:solidFill>
                  <a:schemeClr val="tx1"/>
                </a:solidFill>
              </a:rPr>
              <a:t>ZIEMEĻI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44D2C9A-E3FC-0B35-1BC1-24320734E7C9}"/>
              </a:ext>
            </a:extLst>
          </p:cNvPr>
          <p:cNvSpPr txBox="1"/>
          <p:nvPr/>
        </p:nvSpPr>
        <p:spPr>
          <a:xfrm>
            <a:off x="5314017" y="4443478"/>
            <a:ext cx="1519474" cy="523220"/>
          </a:xfrm>
          <a:prstGeom prst="rect">
            <a:avLst/>
          </a:prstGeom>
          <a:solidFill>
            <a:schemeClr val="bg2"/>
          </a:solidFill>
          <a:ln w="38100" cmpd="thickThin">
            <a:solidFill>
              <a:schemeClr val="tx2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lv-LV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Struktūrvienība</a:t>
            </a:r>
          </a:p>
          <a:p>
            <a:pPr algn="ctr"/>
            <a:r>
              <a:rPr lang="lv-LV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IMANTA</a:t>
            </a:r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B2A7E0D-CACB-14F4-9AC5-20B09E1D9D37}"/>
              </a:ext>
            </a:extLst>
          </p:cNvPr>
          <p:cNvSpPr txBox="1"/>
          <p:nvPr/>
        </p:nvSpPr>
        <p:spPr>
          <a:xfrm>
            <a:off x="7062090" y="4443479"/>
            <a:ext cx="1519474" cy="523220"/>
          </a:xfrm>
          <a:prstGeom prst="rect">
            <a:avLst/>
          </a:prstGeom>
          <a:solidFill>
            <a:schemeClr val="bg2"/>
          </a:solidFill>
          <a:ln w="38100" cmpd="thickThin">
            <a:solidFill>
              <a:schemeClr val="tx2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 b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lv-LV" sz="1400" dirty="0">
                <a:solidFill>
                  <a:schemeClr val="tx1"/>
                </a:solidFill>
              </a:rPr>
              <a:t>Struktūrvienība</a:t>
            </a:r>
          </a:p>
          <a:p>
            <a:r>
              <a:rPr lang="lv-LV" sz="1400" dirty="0">
                <a:solidFill>
                  <a:schemeClr val="tx1"/>
                </a:solidFill>
              </a:rPr>
              <a:t>APĪTE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F4B1111-893B-0F1E-9B11-79A65E28A701}"/>
              </a:ext>
            </a:extLst>
          </p:cNvPr>
          <p:cNvSpPr txBox="1"/>
          <p:nvPr/>
        </p:nvSpPr>
        <p:spPr>
          <a:xfrm>
            <a:off x="8810164" y="4443480"/>
            <a:ext cx="1649810" cy="523220"/>
          </a:xfrm>
          <a:prstGeom prst="rect">
            <a:avLst/>
          </a:prstGeom>
          <a:solidFill>
            <a:schemeClr val="bg2"/>
          </a:solidFill>
          <a:ln w="38100" cmpd="thickThin">
            <a:solidFill>
              <a:schemeClr val="tx2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 b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lv-LV" sz="1400" dirty="0">
                <a:solidFill>
                  <a:schemeClr val="tx1"/>
                </a:solidFill>
              </a:rPr>
              <a:t>Struktūrvienība</a:t>
            </a:r>
          </a:p>
          <a:p>
            <a:r>
              <a:rPr lang="lv-LV" sz="1400" dirty="0">
                <a:solidFill>
                  <a:schemeClr val="tx1"/>
                </a:solidFill>
              </a:rPr>
              <a:t>EZERMALAS</a:t>
            </a:r>
            <a:endParaRPr lang="en-US" sz="1400" dirty="0">
              <a:solidFill>
                <a:schemeClr val="tx1"/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797A2F9-D807-AAAE-FD4D-539750BFD786}"/>
              </a:ext>
            </a:extLst>
          </p:cNvPr>
          <p:cNvCxnSpPr>
            <a:cxnSpLocks/>
            <a:endCxn id="15" idx="0"/>
          </p:cNvCxnSpPr>
          <p:nvPr/>
        </p:nvCxnSpPr>
        <p:spPr>
          <a:xfrm flipH="1">
            <a:off x="2621539" y="3675951"/>
            <a:ext cx="2692479" cy="746395"/>
          </a:xfrm>
          <a:prstGeom prst="line">
            <a:avLst/>
          </a:prstGeom>
          <a:ln w="285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1D5B6FF-4CDE-BA8F-57A8-591F15CB8DC3}"/>
              </a:ext>
            </a:extLst>
          </p:cNvPr>
          <p:cNvCxnSpPr>
            <a:cxnSpLocks/>
            <a:endCxn id="16" idx="0"/>
          </p:cNvCxnSpPr>
          <p:nvPr/>
        </p:nvCxnSpPr>
        <p:spPr>
          <a:xfrm flipH="1">
            <a:off x="4369613" y="3675950"/>
            <a:ext cx="1224823" cy="746397"/>
          </a:xfrm>
          <a:prstGeom prst="line">
            <a:avLst/>
          </a:prstGeom>
          <a:ln w="285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F25D48F-6AEF-8C1B-3B70-B73A1CD10031}"/>
              </a:ext>
            </a:extLst>
          </p:cNvPr>
          <p:cNvCxnSpPr>
            <a:cxnSpLocks/>
          </p:cNvCxnSpPr>
          <p:nvPr/>
        </p:nvCxnSpPr>
        <p:spPr>
          <a:xfrm>
            <a:off x="6016976" y="3672800"/>
            <a:ext cx="0" cy="826049"/>
          </a:xfrm>
          <a:prstGeom prst="line">
            <a:avLst/>
          </a:prstGeom>
          <a:ln w="285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F6F84C2-4851-A28A-9D12-6F3A8F0F1D2C}"/>
              </a:ext>
            </a:extLst>
          </p:cNvPr>
          <p:cNvCxnSpPr>
            <a:cxnSpLocks/>
            <a:endCxn id="18" idx="0"/>
          </p:cNvCxnSpPr>
          <p:nvPr/>
        </p:nvCxnSpPr>
        <p:spPr>
          <a:xfrm>
            <a:off x="6439519" y="3672801"/>
            <a:ext cx="1382308" cy="770679"/>
          </a:xfrm>
          <a:prstGeom prst="line">
            <a:avLst/>
          </a:prstGeom>
          <a:ln w="285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872517A-ACA2-F7AC-C207-F685EF68985D}"/>
              </a:ext>
            </a:extLst>
          </p:cNvPr>
          <p:cNvCxnSpPr>
            <a:cxnSpLocks/>
            <a:endCxn id="19" idx="0"/>
          </p:cNvCxnSpPr>
          <p:nvPr/>
        </p:nvCxnSpPr>
        <p:spPr>
          <a:xfrm>
            <a:off x="6742059" y="3663808"/>
            <a:ext cx="2893011" cy="779672"/>
          </a:xfrm>
          <a:prstGeom prst="line">
            <a:avLst/>
          </a:prstGeom>
          <a:ln w="285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1473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95D19207-82DA-C8E7-2F3E-588FBA7297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79" y="2911097"/>
            <a:ext cx="9941319" cy="312465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lv-LV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lv-LV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Jaunieši vairs nav mūsu nākotne, bet ir mūsu tagadne...</a:t>
            </a:r>
          </a:p>
          <a:p>
            <a:pPr marL="0" indent="0">
              <a:buNone/>
            </a:pPr>
            <a:endParaRPr lang="lv-LV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lv-LV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Paldies par uzmanību!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10489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anchor="ctr">
            <a:normAutofit/>
          </a:bodyPr>
          <a:lstStyle/>
          <a:p>
            <a:r>
              <a:rPr lang="lv-LV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Kā mēs pie tā nonācām?</a:t>
            </a:r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>
          <a:xfrm>
            <a:off x="1045028" y="2508070"/>
            <a:ext cx="9941319" cy="3634110"/>
          </a:xfrm>
        </p:spPr>
        <p:txBody>
          <a:bodyPr anchor="ctr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lv-LV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Pilngadība nepadara viņus par pieaugušajiem;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lv-LV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Pazūd no redzes loka;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lv-LV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Jaunieši nepiesakās sociālajām garantijām;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lv-LV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Trūkst veselīgais pieaugušais;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lv-LV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Trūkst ilgstošu noturīgu attiecību;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lv-LV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Citu cilvēku ietekme;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lv-LV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Trūkst zināšanu un prasmju.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23492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498317-7297-FB4A-A765-1429F0BDE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anchor="ctr">
            <a:normAutofit/>
          </a:bodyPr>
          <a:lstStyle/>
          <a:p>
            <a:r>
              <a:rPr lang="en-LV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JAUNIEŠU ATBALSTA CENTRS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6C906-CDA3-AF4A-8944-7BDF913659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28" y="2704014"/>
            <a:ext cx="9941319" cy="3438166"/>
          </a:xfrm>
        </p:spPr>
        <p:txBody>
          <a:bodyPr anchor="ctr">
            <a:normAutofit/>
          </a:bodyPr>
          <a:lstStyle/>
          <a:p>
            <a:r>
              <a:rPr lang="en-LV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Rīgas pašvaldības jaunieši pirms un pēc ārpusģimenes aprūpes izbeigšan</a:t>
            </a:r>
            <a:r>
              <a:rPr lang="lv-LV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LV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 vecumā no </a:t>
            </a:r>
            <a:r>
              <a:rPr lang="lv-LV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r>
              <a:rPr lang="en-LV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24 gadiem;</a:t>
            </a:r>
          </a:p>
          <a:p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LV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niedzam psihosociālu, emocionālu atbalstu, informāciju par sociālajām garantijām</a:t>
            </a:r>
            <a:r>
              <a:rPr lang="lv-LV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r>
              <a:rPr lang="lv-LV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JAC informē un nodrošina sociālo garantiju saņemšanas iespējas sadarbībā ar Rīgas Sociālo dienestu;</a:t>
            </a:r>
          </a:p>
          <a:p>
            <a:r>
              <a:rPr lang="lv-LV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JAC informē par citiem Valsts un NVO pakalpojumiem;</a:t>
            </a:r>
          </a:p>
          <a:p>
            <a:r>
              <a:rPr lang="lv-LV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LV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atstāvīgas dzīves uzsākšanas pamatprinci</a:t>
            </a:r>
            <a:r>
              <a:rPr lang="lv-LV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lv-LV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Ikviens jaunietis var vērsties, lai saņemtu sociālā darbinieka vai jaunatnes lietu speciālista konsultāciju.</a:t>
            </a:r>
          </a:p>
          <a:p>
            <a:pPr marL="0" indent="0">
              <a:buNone/>
            </a:pPr>
            <a:endParaRPr lang="en-LV" sz="1900" dirty="0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35394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irsraksts 1">
            <a:extLst>
              <a:ext uri="{FF2B5EF4-FFF2-40B4-BE49-F238E27FC236}">
                <a16:creationId xmlns:a16="http://schemas.microsoft.com/office/drawing/2014/main" id="{05358852-11E8-8E8A-E983-EC769241C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anchor="ctr">
            <a:normAutofit/>
          </a:bodyPr>
          <a:lstStyle/>
          <a:p>
            <a:r>
              <a:rPr lang="lv-LV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JAC uzdevumi</a:t>
            </a:r>
            <a:br>
              <a:rPr lang="lv-LV" sz="4800" dirty="0"/>
            </a:br>
            <a:endParaRPr lang="lv-LV" sz="4800" dirty="0"/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DBFBC599-7BC6-23C2-75E9-E280F00221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28" y="2560322"/>
            <a:ext cx="9941319" cy="3581858"/>
          </a:xfrm>
        </p:spPr>
        <p:txBody>
          <a:bodyPr anchor="ctr">
            <a:normAutofit fontScale="85000" lnSpcReduction="20000"/>
          </a:bodyPr>
          <a:lstStyle/>
          <a:p>
            <a:r>
              <a:rPr lang="lv-LV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Individuāla pieeja katra jaunieša problēmu risināšanā;</a:t>
            </a:r>
          </a:p>
          <a:p>
            <a:r>
              <a:rPr lang="lv-LV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Izstrādāt un īstenot patstāvīgās dzīves plānu;</a:t>
            </a:r>
          </a:p>
          <a:p>
            <a:r>
              <a:rPr lang="lv-LV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Informēt un izglītot par normatīvajos aktos noteiktām sociālajām garantijām;</a:t>
            </a:r>
          </a:p>
          <a:p>
            <a:r>
              <a:rPr lang="lv-LV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Veidot atbalsta un interešu grupas;</a:t>
            </a:r>
          </a:p>
          <a:p>
            <a:r>
              <a:rPr lang="lv-LV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Iesaistīt sociāli atbildīgos pasākumos;</a:t>
            </a:r>
          </a:p>
          <a:p>
            <a:r>
              <a:rPr lang="lv-LV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Nodrošināt psihoterapijas speciālista konsultācijas;</a:t>
            </a:r>
          </a:p>
          <a:p>
            <a:r>
              <a:rPr lang="lv-LV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Karjeras konsultanta konsultācijas;</a:t>
            </a:r>
          </a:p>
          <a:p>
            <a:r>
              <a:rPr lang="lv-LV" sz="26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Vecmātes individuālās konsultācijas un diskusijas grupās jauniešiem par seksuāli reproduktīvās veselības jautājumiem.</a:t>
            </a:r>
            <a:endParaRPr lang="lv-LV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br>
              <a:rPr lang="lv-LV" sz="1300" dirty="0"/>
            </a:br>
            <a:endParaRPr lang="lv-LV" sz="1300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55629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irsraksts 1">
            <a:extLst>
              <a:ext uri="{FF2B5EF4-FFF2-40B4-BE49-F238E27FC236}">
                <a16:creationId xmlns:a16="http://schemas.microsoft.com/office/drawing/2014/main" id="{559EFCA9-748C-67E6-2F2F-B47DCC3CC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322958"/>
          </a:xfrm>
        </p:spPr>
        <p:txBody>
          <a:bodyPr anchor="ctr">
            <a:normAutofit/>
          </a:bodyPr>
          <a:lstStyle/>
          <a:p>
            <a:r>
              <a:rPr lang="lv-LV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Kā mēs to īstenojam!</a:t>
            </a:r>
            <a:br>
              <a:rPr lang="lv-LV" sz="4800" dirty="0"/>
            </a:br>
            <a:endParaRPr lang="lv-LV" sz="4800" dirty="0"/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4B62CE24-5589-C306-B6F8-26EBD611C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28" y="2508070"/>
            <a:ext cx="9941319" cy="3634110"/>
          </a:xfrm>
        </p:spPr>
        <p:txBody>
          <a:bodyPr anchor="ctr">
            <a:noAutofit/>
          </a:bodyPr>
          <a:lstStyle/>
          <a:p>
            <a:r>
              <a:rPr lang="lv-LV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Līgums ar Rīgas bāriņtiesu;</a:t>
            </a:r>
          </a:p>
          <a:p>
            <a:r>
              <a:rPr lang="lv-LV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Uzrunājam personīgi, aicinām tikties ar viņiem pieejamā laikā un vietā (16-24gadiem);</a:t>
            </a:r>
          </a:p>
          <a:p>
            <a:r>
              <a:rPr lang="lv-LV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Aicinām tikties </a:t>
            </a:r>
            <a:r>
              <a:rPr lang="lv-LV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Zoom</a:t>
            </a:r>
            <a:r>
              <a:rPr lang="lv-LV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vai </a:t>
            </a:r>
            <a:r>
              <a:rPr lang="lv-LV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Team</a:t>
            </a:r>
            <a:r>
              <a:rPr lang="lv-LV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platformās (nepilngadīgos un viņu aizbildņus);</a:t>
            </a:r>
          </a:p>
          <a:p>
            <a:r>
              <a:rPr lang="lv-LV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Jauniešiem palīdzam meklēt darbu, noturēties tajā, atrast dzīvesvietu nepazaudēt to, atbalstam laicīgu rēķinu apmaksāšanā;</a:t>
            </a:r>
          </a:p>
          <a:p>
            <a:r>
              <a:rPr lang="lv-LV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Palīdzam nodrošināt ikdienas vajadzību realizāciju (ēdiena gatavošana, personiskās higiēnas ievērošana,  personiskās un tuvākās vides kārtības uzturēšanu);</a:t>
            </a:r>
          </a:p>
          <a:p>
            <a:r>
              <a:rPr lang="lv-LV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Sniedzam zināšanas par nākotnes profesijas apguves iespējām, darba meklēšanas resursiem, par darba tiesisko attiecību nodibināšanu;</a:t>
            </a:r>
          </a:p>
          <a:p>
            <a:r>
              <a:rPr lang="lv-LV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Mācam plānot un organizēt savu brīvo laiku radošās un veselībai drošās aktivitātēs.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14305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irsraksts 1">
            <a:extLst>
              <a:ext uri="{FF2B5EF4-FFF2-40B4-BE49-F238E27FC236}">
                <a16:creationId xmlns:a16="http://schemas.microsoft.com/office/drawing/2014/main" id="{0A217A74-FB1D-B5D2-62B5-9C0B1ED73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anchor="ctr">
            <a:normAutofit/>
          </a:bodyPr>
          <a:lstStyle/>
          <a:p>
            <a:r>
              <a:rPr lang="lv-LV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Pārskats par 2025.gada pirmo pusgadu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7CF439C3-C322-1D8D-6ECE-64A1D4255B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28" y="3017522"/>
            <a:ext cx="9941319" cy="3124658"/>
          </a:xfrm>
        </p:spPr>
        <p:txBody>
          <a:bodyPr anchor="ctr">
            <a:normAutofit/>
          </a:bodyPr>
          <a:lstStyle/>
          <a:p>
            <a:r>
              <a:rPr lang="lv-LV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 jauniešiem palika 24 gadi;</a:t>
            </a:r>
          </a:p>
          <a:p>
            <a:r>
              <a:rPr lang="lv-LV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794 jaunieši saņēmuši JAC atbalstu; </a:t>
            </a:r>
          </a:p>
          <a:p>
            <a:r>
              <a:rPr lang="lv-LV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257 jaunieši no 16-17 </a:t>
            </a:r>
            <a:r>
              <a:rPr lang="lv-LV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g.v</a:t>
            </a:r>
            <a:r>
              <a:rPr lang="lv-LV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ar kuriem uzsākts darbs;</a:t>
            </a:r>
          </a:p>
          <a:p>
            <a:r>
              <a:rPr lang="lv-LV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317 jaunieši saņēma mājokļa pabalstu;</a:t>
            </a:r>
          </a:p>
          <a:p>
            <a:r>
              <a:rPr lang="lv-LV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330 jaunieši turpināja mācīties un saņēma ikmēneša pabalstu.</a:t>
            </a:r>
          </a:p>
          <a:p>
            <a:pPr marL="0" indent="0">
              <a:buNone/>
            </a:pPr>
            <a:endParaRPr lang="lv-LV" sz="2400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54127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7942995-B07F-4636-9A06-C6A104B26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irsraksts 1">
            <a:extLst>
              <a:ext uri="{FF2B5EF4-FFF2-40B4-BE49-F238E27FC236}">
                <a16:creationId xmlns:a16="http://schemas.microsoft.com/office/drawing/2014/main" id="{4B6871EF-1EDB-63A0-73A5-1951DF6E5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1" y="2960716"/>
            <a:ext cx="4860423" cy="2387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Ministru</a:t>
            </a:r>
            <a:r>
              <a:rPr lang="en-US" sz="40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kabineta</a:t>
            </a:r>
            <a:r>
              <a:rPr lang="en-US" sz="40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noteikumu</a:t>
            </a:r>
            <a:r>
              <a:rPr lang="en-US" sz="40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Nr.857 </a:t>
            </a:r>
            <a:r>
              <a:rPr lang="en-US" sz="40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grozījumi</a:t>
            </a:r>
            <a:r>
              <a:rPr lang="en-US" sz="40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30.04.2024.</a:t>
            </a:r>
            <a:r>
              <a:rPr lang="en-US" sz="40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ttēls 6">
            <a:extLst>
              <a:ext uri="{FF2B5EF4-FFF2-40B4-BE49-F238E27FC236}">
                <a16:creationId xmlns:a16="http://schemas.microsoft.com/office/drawing/2014/main" id="{AAC32E45-11D9-26D2-6854-1F250283DF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6472" y="666728"/>
            <a:ext cx="3908040" cy="546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3291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irsraksts 1">
            <a:extLst>
              <a:ext uri="{FF2B5EF4-FFF2-40B4-BE49-F238E27FC236}">
                <a16:creationId xmlns:a16="http://schemas.microsoft.com/office/drawing/2014/main" id="{F8A8280C-A09E-35E0-2A97-476393321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anchor="ctr">
            <a:normAutofit/>
          </a:bodyPr>
          <a:lstStyle/>
          <a:p>
            <a:r>
              <a:rPr lang="lv-LV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Atbalsta grupas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F7103014-F102-D350-7303-4345A092F0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28" y="2636912"/>
            <a:ext cx="9941319" cy="3505268"/>
          </a:xfrm>
        </p:spPr>
        <p:txBody>
          <a:bodyPr anchor="ctr">
            <a:normAutofit/>
          </a:bodyPr>
          <a:lstStyle/>
          <a:p>
            <a:r>
              <a:rPr lang="lv-LV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dažādu</a:t>
            </a:r>
            <a:r>
              <a:rPr lang="lv-LV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lv-LV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patstāvīgas dzīves uzsākšanai</a:t>
            </a:r>
            <a:r>
              <a:rPr lang="lv-LV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lv-LV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nepieciešamo</a:t>
            </a:r>
            <a:r>
              <a:rPr lang="lv-LV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sociālo prasmju un praktisko iemaņu apguvei</a:t>
            </a:r>
            <a:r>
              <a:rPr lang="lv-LV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kuras paredzētas, lai pilngadību sasniegusī persona apgūtu socializēšanās, budžeta un finanšu plānošanas, sadzīves organizēšanas, veselības </a:t>
            </a:r>
            <a:r>
              <a:rPr lang="lv-LV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pratības</a:t>
            </a:r>
            <a:r>
              <a:rPr lang="lv-LV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savu tiesību un interešu aizsardzības, izglītības un karjeras veidošanas, attiecību </a:t>
            </a:r>
            <a:r>
              <a:rPr lang="lv-LV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pratības</a:t>
            </a:r>
            <a:r>
              <a:rPr lang="lv-LV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konfliktu risināšanas u.c. prasmes </a:t>
            </a:r>
          </a:p>
          <a:p>
            <a:r>
              <a:rPr lang="lv-LV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piedalās no 7 līdz 15 personas.</a:t>
            </a:r>
            <a:endParaRPr lang="lv-LV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1479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dizains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dizains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dizains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arketSpecific xmlns="7bfde04f-d4bc-4268-81e4-bb697037e161">false</MarketSpecific>
    <ApprovalStatus xmlns="7bfde04f-d4bc-4268-81e4-bb697037e161">InProgress</ApprovalStatus>
    <LocComments xmlns="7bfde04f-d4bc-4268-81e4-bb697037e161" xsi:nil="true"/>
    <DirectSourceMarket xmlns="7bfde04f-d4bc-4268-81e4-bb697037e161">english</DirectSourceMarket>
    <ThumbnailAssetId xmlns="7bfde04f-d4bc-4268-81e4-bb697037e161" xsi:nil="true"/>
    <PrimaryImageGen xmlns="7bfde04f-d4bc-4268-81e4-bb697037e161">true</PrimaryImageGen>
    <LegacyData xmlns="7bfde04f-d4bc-4268-81e4-bb697037e161" xsi:nil="true"/>
    <TPFriendlyName xmlns="7bfde04f-d4bc-4268-81e4-bb697037e161" xsi:nil="true"/>
    <NumericId xmlns="7bfde04f-d4bc-4268-81e4-bb697037e161" xsi:nil="true"/>
    <LocRecommendedHandoff xmlns="7bfde04f-d4bc-4268-81e4-bb697037e161" xsi:nil="true"/>
    <BlockPublish xmlns="7bfde04f-d4bc-4268-81e4-bb697037e161">false</BlockPublish>
    <BusinessGroup xmlns="7bfde04f-d4bc-4268-81e4-bb697037e161" xsi:nil="true"/>
    <OpenTemplate xmlns="7bfde04f-d4bc-4268-81e4-bb697037e161">true</OpenTemplate>
    <SourceTitle xmlns="7bfde04f-d4bc-4268-81e4-bb697037e161">Presentation on brainstorming</SourceTitle>
    <APEditor xmlns="7bfde04f-d4bc-4268-81e4-bb697037e161">
      <UserInfo>
        <DisplayName/>
        <AccountId xsi:nil="true"/>
        <AccountType/>
      </UserInfo>
    </APEditor>
    <UALocComments xmlns="7bfde04f-d4bc-4268-81e4-bb697037e161">2007 Template UpLeveling Do Not HandOff</UALocComments>
    <IntlLangReviewDate xmlns="7bfde04f-d4bc-4268-81e4-bb697037e161" xsi:nil="true"/>
    <PublishStatusLookup xmlns="7bfde04f-d4bc-4268-81e4-bb697037e161">
      <Value>231060</Value>
      <Value>231062</Value>
    </PublishStatusLookup>
    <ParentAssetId xmlns="7bfde04f-d4bc-4268-81e4-bb697037e161" xsi:nil="true"/>
    <FeatureTagsTaxHTField0 xmlns="7bfde04f-d4bc-4268-81e4-bb697037e161">
      <Terms xmlns="http://schemas.microsoft.com/office/infopath/2007/PartnerControls"/>
    </FeatureTagsTaxHTField0>
    <MachineTranslated xmlns="7bfde04f-d4bc-4268-81e4-bb697037e161">false</MachineTranslated>
    <Providers xmlns="7bfde04f-d4bc-4268-81e4-bb697037e161" xsi:nil="true"/>
    <OriginalSourceMarket xmlns="7bfde04f-d4bc-4268-81e4-bb697037e161">english</OriginalSourceMarket>
    <APDescription xmlns="7bfde04f-d4bc-4268-81e4-bb697037e161" xsi:nil="true"/>
    <ContentItem xmlns="7bfde04f-d4bc-4268-81e4-bb697037e161" xsi:nil="true"/>
    <ClipArtFilename xmlns="7bfde04f-d4bc-4268-81e4-bb697037e161" xsi:nil="true"/>
    <TPInstallLocation xmlns="7bfde04f-d4bc-4268-81e4-bb697037e161" xsi:nil="true"/>
    <TimesCloned xmlns="7bfde04f-d4bc-4268-81e4-bb697037e161" xsi:nil="true"/>
    <PublishTargets xmlns="7bfde04f-d4bc-4268-81e4-bb697037e161">OfficeOnline,OfficeOnlineVNext</PublishTargets>
    <AcquiredFrom xmlns="7bfde04f-d4bc-4268-81e4-bb697037e161">Internal MS</AcquiredFrom>
    <AssetStart xmlns="7bfde04f-d4bc-4268-81e4-bb697037e161">2012-02-08T04:57:00+00:00</AssetStart>
    <FriendlyTitle xmlns="7bfde04f-d4bc-4268-81e4-bb697037e161" xsi:nil="true"/>
    <Provider xmlns="7bfde04f-d4bc-4268-81e4-bb697037e161" xsi:nil="true"/>
    <LastHandOff xmlns="7bfde04f-d4bc-4268-81e4-bb697037e161" xsi:nil="true"/>
    <Manager xmlns="7bfde04f-d4bc-4268-81e4-bb697037e161" xsi:nil="true"/>
    <UALocRecommendation xmlns="7bfde04f-d4bc-4268-81e4-bb697037e161">Localize</UALocRecommendation>
    <ArtSampleDocs xmlns="7bfde04f-d4bc-4268-81e4-bb697037e161" xsi:nil="true"/>
    <UACurrentWords xmlns="7bfde04f-d4bc-4268-81e4-bb697037e161" xsi:nil="true"/>
    <TPClientViewer xmlns="7bfde04f-d4bc-4268-81e4-bb697037e161" xsi:nil="true"/>
    <TemplateStatus xmlns="7bfde04f-d4bc-4268-81e4-bb697037e161">Complete</TemplateStatus>
    <ShowIn xmlns="7bfde04f-d4bc-4268-81e4-bb697037e161">Show everywhere</ShowIn>
    <CSXHash xmlns="7bfde04f-d4bc-4268-81e4-bb697037e161" xsi:nil="true"/>
    <Downloads xmlns="7bfde04f-d4bc-4268-81e4-bb697037e161">0</Downloads>
    <VoteCount xmlns="7bfde04f-d4bc-4268-81e4-bb697037e161" xsi:nil="true"/>
    <OOCacheId xmlns="7bfde04f-d4bc-4268-81e4-bb697037e161" xsi:nil="true"/>
    <IsDeleted xmlns="7bfde04f-d4bc-4268-81e4-bb697037e161">false</IsDeleted>
    <InternalTagsTaxHTField0 xmlns="7bfde04f-d4bc-4268-81e4-bb697037e161">
      <Terms xmlns="http://schemas.microsoft.com/office/infopath/2007/PartnerControls"/>
    </InternalTagsTaxHTField0>
    <UANotes xmlns="7bfde04f-d4bc-4268-81e4-bb697037e161">2003 to 2007 conversion</UANotes>
    <AssetExpire xmlns="7bfde04f-d4bc-4268-81e4-bb697037e161">2035-01-01T08:00:00+00:00</AssetExpire>
    <CSXSubmissionMarket xmlns="7bfde04f-d4bc-4268-81e4-bb697037e161" xsi:nil="true"/>
    <DSATActionTaken xmlns="7bfde04f-d4bc-4268-81e4-bb697037e161" xsi:nil="true"/>
    <SubmitterId xmlns="7bfde04f-d4bc-4268-81e4-bb697037e161" xsi:nil="true"/>
    <EditorialTags xmlns="7bfde04f-d4bc-4268-81e4-bb697037e161" xsi:nil="true"/>
    <TPExecutable xmlns="7bfde04f-d4bc-4268-81e4-bb697037e161" xsi:nil="true"/>
    <CSXSubmissionDate xmlns="7bfde04f-d4bc-4268-81e4-bb697037e161" xsi:nil="true"/>
    <CSXUpdate xmlns="7bfde04f-d4bc-4268-81e4-bb697037e161">false</CSXUpdate>
    <AssetType xmlns="7bfde04f-d4bc-4268-81e4-bb697037e161">TP</AssetType>
    <ApprovalLog xmlns="7bfde04f-d4bc-4268-81e4-bb697037e161" xsi:nil="true"/>
    <BugNumber xmlns="7bfde04f-d4bc-4268-81e4-bb697037e161" xsi:nil="true"/>
    <OriginAsset xmlns="7bfde04f-d4bc-4268-81e4-bb697037e161" xsi:nil="true"/>
    <TPComponent xmlns="7bfde04f-d4bc-4268-81e4-bb697037e161" xsi:nil="true"/>
    <Milestone xmlns="7bfde04f-d4bc-4268-81e4-bb697037e161" xsi:nil="true"/>
    <RecommendationsModifier xmlns="7bfde04f-d4bc-4268-81e4-bb697037e161" xsi:nil="true"/>
    <AssetId xmlns="7bfde04f-d4bc-4268-81e4-bb697037e161">TP102826209</AssetId>
    <PolicheckWords xmlns="7bfde04f-d4bc-4268-81e4-bb697037e161" xsi:nil="true"/>
    <TPLaunchHelpLink xmlns="7bfde04f-d4bc-4268-81e4-bb697037e161" xsi:nil="true"/>
    <IntlLocPriority xmlns="7bfde04f-d4bc-4268-81e4-bb697037e161" xsi:nil="true"/>
    <TPApplication xmlns="7bfde04f-d4bc-4268-81e4-bb697037e161" xsi:nil="true"/>
    <IntlLangReviewer xmlns="7bfde04f-d4bc-4268-81e4-bb697037e161" xsi:nil="true"/>
    <HandoffToMSDN xmlns="7bfde04f-d4bc-4268-81e4-bb697037e161" xsi:nil="true"/>
    <PlannedPubDate xmlns="7bfde04f-d4bc-4268-81e4-bb697037e161" xsi:nil="true"/>
    <CrawlForDependencies xmlns="7bfde04f-d4bc-4268-81e4-bb697037e161">false</CrawlForDependencies>
    <LocLastLocAttemptVersionLookup xmlns="7bfde04f-d4bc-4268-81e4-bb697037e161">823741</LocLastLocAttemptVersionLookup>
    <TrustLevel xmlns="7bfde04f-d4bc-4268-81e4-bb697037e161">1 Microsoft Managed Content</TrustLevel>
    <CampaignTagsTaxHTField0 xmlns="7bfde04f-d4bc-4268-81e4-bb697037e161">
      <Terms xmlns="http://schemas.microsoft.com/office/infopath/2007/PartnerControls"/>
    </CampaignTagsTaxHTField0>
    <TPNamespace xmlns="7bfde04f-d4bc-4268-81e4-bb697037e161" xsi:nil="true"/>
    <TaxCatchAll xmlns="7bfde04f-d4bc-4268-81e4-bb697037e161"/>
    <IsSearchable xmlns="7bfde04f-d4bc-4268-81e4-bb697037e161">true</IsSearchable>
    <TemplateTemplateType xmlns="7bfde04f-d4bc-4268-81e4-bb697037e161">PowerPoint 12 Default</TemplateTemplateType>
    <Markets xmlns="7bfde04f-d4bc-4268-81e4-bb697037e161"/>
    <IntlLangReview xmlns="7bfde04f-d4bc-4268-81e4-bb697037e161">false</IntlLangReview>
    <UAProjectedTotalWords xmlns="7bfde04f-d4bc-4268-81e4-bb697037e161" xsi:nil="true"/>
    <OutputCachingOn xmlns="7bfde04f-d4bc-4268-81e4-bb697037e161">false</OutputCachingOn>
    <LocMarketGroupTiers2 xmlns="7bfde04f-d4bc-4268-81e4-bb697037e161" xsi:nil="true"/>
    <APAuthor xmlns="7bfde04f-d4bc-4268-81e4-bb697037e161">
      <UserInfo>
        <DisplayName/>
        <AccountId>2721</AccountId>
        <AccountType/>
      </UserInfo>
    </APAuthor>
    <TPCommandLine xmlns="7bfde04f-d4bc-4268-81e4-bb697037e161" xsi:nil="true"/>
    <LocManualTestRequired xmlns="7bfde04f-d4bc-4268-81e4-bb697037e161">false</LocManualTestRequired>
    <TPAppVersion xmlns="7bfde04f-d4bc-4268-81e4-bb697037e161" xsi:nil="true"/>
    <EditorialStatus xmlns="7bfde04f-d4bc-4268-81e4-bb697037e161" xsi:nil="true"/>
    <LastModifiedDateTime xmlns="7bfde04f-d4bc-4268-81e4-bb697037e161" xsi:nil="true"/>
    <TPLaunchHelpLinkType xmlns="7bfde04f-d4bc-4268-81e4-bb697037e161">Template</TPLaunchHelpLinkType>
    <OriginalRelease xmlns="7bfde04f-d4bc-4268-81e4-bb697037e161">14</OriginalRelease>
    <ScenarioTagsTaxHTField0 xmlns="7bfde04f-d4bc-4268-81e4-bb697037e161">
      <Terms xmlns="http://schemas.microsoft.com/office/infopath/2007/PartnerControls"/>
    </ScenarioTagsTaxHTField0>
    <LocalizationTagsTaxHTField0 xmlns="7bfde04f-d4bc-4268-81e4-bb697037e161">
      <Terms xmlns="http://schemas.microsoft.com/office/infopath/2007/PartnerControls"/>
    </LocalizationTagsTaxHTField0>
  </documentManagement>
</p:properties>
</file>

<file path=customXml/item2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D3C4CE5673F73C45AB52850A0E51E49F040019DC828CB3D3D348B9D8CA497EBC10AA" ma:contentTypeVersion="54" ma:contentTypeDescription="Create a new document." ma:contentTypeScope="" ma:versionID="9d9bf9b0329aa174a3ab8a097052d3ce">
  <xsd:schema xmlns:xsd="http://www.w3.org/2001/XMLSchema" xmlns:xs="http://www.w3.org/2001/XMLSchema" xmlns:p="http://schemas.microsoft.com/office/2006/metadata/properties" xmlns:ns2="7bfde04f-d4bc-4268-81e4-bb697037e161" targetNamespace="http://schemas.microsoft.com/office/2006/metadata/properties" ma:root="true" ma:fieldsID="f62ca86716fe040865b931bda7e20825" ns2:_="">
    <xsd:import namespace="7bfde04f-d4bc-4268-81e4-bb697037e161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fde04f-d4bc-4268-81e4-bb697037e161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0:00:00Z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BlockPublish" ma:index="12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3" nillable="true" ma:displayName="Bug Number" ma:default="" ma:internalName="BugNumber" ma:readOnly="false">
      <xsd:simpleType>
        <xsd:restriction base="dms:Text"/>
      </xsd:simpleType>
    </xsd:element>
    <xsd:element name="CampaignTagsTaxHTField0" ma:index="15" nillable="true" ma:taxonomy="true" ma:internalName="CampaignTagsTaxHTField0" ma:taxonomyFieldName="CampaignTags" ma:displayName="Campaigns" ma:readOnly="false" ma:default="" ma:fieldId="{d90433b1-bddd-4618-95a2-3d0cae6d6bd3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6" nillable="true" ma:displayName="Client Viewer" ma:default="" ma:internalName="TPClientViewer">
      <xsd:simpleType>
        <xsd:restriction base="dms:Text"/>
      </xsd:simpleType>
    </xsd:element>
    <xsd:element name="ClipArtFilename" ma:index="17" nillable="true" ma:displayName="Clip Art Name" ma:default="" ma:internalName="ClipArtFilename" ma:readOnly="false">
      <xsd:simpleType>
        <xsd:restriction base="dms:Text"/>
      </xsd:simpleType>
    </xsd:element>
    <xsd:element name="TPCommandLine" ma:index="18" nillable="true" ma:displayName="Command Line" ma:default="" ma:internalName="TPCommandLine">
      <xsd:simpleType>
        <xsd:restriction base="dms:Text"/>
      </xsd:simpleType>
    </xsd:element>
    <xsd:element name="TPComponent" ma:index="19" nillable="true" ma:displayName="Component" ma:default="" ma:internalName="TPComponent">
      <xsd:simpleType>
        <xsd:restriction base="dms:Text"/>
      </xsd:simpleType>
    </xsd:element>
    <xsd:element name="ContentItem" ma:index="20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2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5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6" nillable="true" ma:displayName="CSX Submission Market" ma:default="" ma:list="{460EEFEB-DF9A-4665-A789-F4AC8F0B1A0F}" ma:internalName="CSXSubmissionMarket" ma:readOnly="false" ma:showField="MarketName" ma:web="7bfde04f-d4bc-4268-81e4-bb697037e161">
      <xsd:simpleType>
        <xsd:restriction base="dms:Lookup"/>
      </xsd:simpleType>
    </xsd:element>
    <xsd:element name="CSXUpdate" ma:index="27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8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29" nillable="true" ma:displayName="Deleted?" ma:default="" ma:internalName="IsDeleted" ma:readOnly="false">
      <xsd:simpleType>
        <xsd:restriction base="dms:Boolean"/>
      </xsd:simpleType>
    </xsd:element>
    <xsd:element name="APDescription" ma:index="30" nillable="true" ma:displayName="Description" ma:default="" ma:internalName="APDescription" ma:readOnly="false">
      <xsd:simpleType>
        <xsd:restriction base="dms:Note"/>
      </xsd:simpleType>
    </xsd:element>
    <xsd:element name="DirectSourceMarket" ma:index="31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2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3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4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5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6" nillable="true" ma:displayName="Editorial Tags" ma:default="" ma:internalName="EditorialTags">
      <xsd:simpleType>
        <xsd:restriction base="dms:Unknown"/>
      </xsd:simpleType>
    </xsd:element>
    <xsd:element name="TPExecutable" ma:index="37" nillable="true" ma:displayName="Executable" ma:default="" ma:internalName="TPExecutable">
      <xsd:simpleType>
        <xsd:restriction base="dms:Text"/>
      </xsd:simpleType>
    </xsd:element>
    <xsd:element name="FeatureTagsTaxHTField0" ma:index="39" nillable="true" ma:taxonomy="true" ma:internalName="FeatureTagsTaxHTField0" ma:taxonomyFieldName="FeatureTags" ma:displayName="Features" ma:readOnly="false" ma:default="" ma:fieldId="{9cc84f6d-53a5-4deb-b3b1-0395c55c20af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0" nillable="true" ma:displayName="Friendly Name" ma:default="" ma:internalName="TPFriendlyName">
      <xsd:simpleType>
        <xsd:restriction base="dms:Text"/>
      </xsd:simpleType>
    </xsd:element>
    <xsd:element name="FriendlyTitle" ma:index="41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2" nillable="true" ma:displayName="Generate Images?" ma:default="true" ma:internalName="PrimaryImageGen">
      <xsd:simpleType>
        <xsd:restriction base="dms:Boolean"/>
      </xsd:simpleType>
    </xsd:element>
    <xsd:element name="HandoffToMSDN" ma:index="43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4" nillable="true" ma:displayName="InProjectListLookup" ma:list="{669E9AE8-045C-485D-B05E-067FEBDCB9E4}" ma:internalName="InProjectListLookup" ma:readOnly="true" ma:showField="InProjectList" ma:web="7bfde04f-d4bc-4268-81e4-bb697037e16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5" nillable="true" ma:displayName="Install Location" ma:default="" ma:internalName="TPInstallLocation">
      <xsd:simpleType>
        <xsd:restriction base="dms:Text"/>
      </xsd:simpleType>
    </xsd:element>
    <xsd:element name="InternalTagsTaxHTField0" ma:index="47" nillable="true" ma:taxonomy="true" ma:internalName="InternalTagsTaxHTField0" ma:taxonomyFieldName="InternalTags" ma:displayName="Internal Tags" ma:readOnly="false" ma:default="" ma:fieldId="{343edf57-4c6c-4284-b762-885bdcffeba1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8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49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0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1" nillable="true" ma:displayName="Last Complete Version Lookup" ma:default="" ma:list="{669E9AE8-045C-485D-B05E-067FEBDCB9E4}" ma:internalName="LastCompleteVersionLookup" ma:readOnly="true" ma:showField="LastCompleteVersion" ma:web="7bfde04f-d4bc-4268-81e4-bb697037e16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2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3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4" nillable="true" ma:displayName="Last Preview Attempt Error" ma:default="" ma:list="{669E9AE8-045C-485D-B05E-067FEBDCB9E4}" ma:internalName="LastPreviewErrorLookup" ma:readOnly="true" ma:showField="LastPreviewError" ma:web="7bfde04f-d4bc-4268-81e4-bb697037e16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5" nillable="true" ma:displayName="Last Preview Attempt Result" ma:default="" ma:list="{669E9AE8-045C-485D-B05E-067FEBDCB9E4}" ma:internalName="LastPreviewResultLookup" ma:readOnly="true" ma:showField="LastPreviewResult" ma:web="7bfde04f-d4bc-4268-81e4-bb697037e16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6" nillable="true" ma:displayName="Last Preview Attempted On" ma:default="" ma:list="{669E9AE8-045C-485D-B05E-067FEBDCB9E4}" ma:internalName="LastPreviewAttemptDateLookup" ma:readOnly="true" ma:showField="LastPreviewAttemptDate" ma:web="7bfde04f-d4bc-4268-81e4-bb697037e16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7" nillable="true" ma:displayName="Last Previewed By" ma:default="" ma:list="{669E9AE8-045C-485D-B05E-067FEBDCB9E4}" ma:internalName="LastPreviewedByLookup" ma:readOnly="true" ma:showField="LastPreviewedBy" ma:web="7bfde04f-d4bc-4268-81e4-bb697037e16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8" nillable="true" ma:displayName="Last Previewed Date" ma:default="" ma:list="{669E9AE8-045C-485D-B05E-067FEBDCB9E4}" ma:internalName="LastPreviewTimeLookup" ma:readOnly="true" ma:showField="LastPreviewTime" ma:web="7bfde04f-d4bc-4268-81e4-bb697037e16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59" nillable="true" ma:displayName="Last Previewed Version" ma:default="" ma:list="{669E9AE8-045C-485D-B05E-067FEBDCB9E4}" ma:internalName="LastPreviewVersionLookup" ma:readOnly="true" ma:showField="LastPreviewVersion" ma:web="7bfde04f-d4bc-4268-81e4-bb697037e16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0" nillable="true" ma:displayName="Last Publish Attempt Error" ma:default="" ma:list="{669E9AE8-045C-485D-B05E-067FEBDCB9E4}" ma:internalName="LastPublishErrorLookup" ma:readOnly="true" ma:showField="LastPublishError" ma:web="7bfde04f-d4bc-4268-81e4-bb697037e16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1" nillable="true" ma:displayName="Last Publish Attempt Result" ma:default="" ma:list="{669E9AE8-045C-485D-B05E-067FEBDCB9E4}" ma:internalName="LastPublishResultLookup" ma:readOnly="true" ma:showField="LastPublishResult" ma:web="7bfde04f-d4bc-4268-81e4-bb697037e16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2" nillable="true" ma:displayName="Last Publish Attempted On" ma:default="" ma:list="{669E9AE8-045C-485D-B05E-067FEBDCB9E4}" ma:internalName="LastPublishAttemptDateLookup" ma:readOnly="true" ma:showField="LastPublishAttemptDate" ma:web="7bfde04f-d4bc-4268-81e4-bb697037e16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3" nillable="true" ma:displayName="Last Published By" ma:default="" ma:list="{669E9AE8-045C-485D-B05E-067FEBDCB9E4}" ma:internalName="LastPublishedByLookup" ma:readOnly="true" ma:showField="LastPublishedBy" ma:web="7bfde04f-d4bc-4268-81e4-bb697037e16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4" nillable="true" ma:displayName="Last Published Date" ma:default="" ma:list="{669E9AE8-045C-485D-B05E-067FEBDCB9E4}" ma:internalName="LastPublishTimeLookup" ma:readOnly="true" ma:showField="LastPublishTime" ma:web="7bfde04f-d4bc-4268-81e4-bb697037e16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5" nillable="true" ma:displayName="Last Published Version" ma:default="" ma:list="{669E9AE8-045C-485D-B05E-067FEBDCB9E4}" ma:internalName="LastPublishVersionLookup" ma:readOnly="true" ma:showField="LastPublishVersion" ma:web="7bfde04f-d4bc-4268-81e4-bb697037e16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6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7" nillable="true" ma:displayName="Legacy Data" ma:default="" ma:internalName="LegacyData" ma:readOnly="false">
      <xsd:simpleType>
        <xsd:restriction base="dms:Note"/>
      </xsd:simpleType>
    </xsd:element>
    <xsd:element name="TPLaunchHelpLink" ma:index="68" nillable="true" ma:displayName="Link to Launch Help Topic" ma:default="" ma:internalName="TPLaunchHelpLink">
      <xsd:simpleType>
        <xsd:restriction base="dms:Text"/>
      </xsd:simpleType>
    </xsd:element>
    <xsd:element name="LocComments" ma:index="69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0" nillable="true" ma:displayName="Loc Last Loc Attempt Version" ma:default="" ma:list="{AAD25820-5D61-4591-9713-D60A3B60F6A0}" ma:internalName="LocLastLocAttemptVersionLookup" ma:readOnly="false" ma:showField="LastLocAttemptVersion" ma:web="7bfde04f-d4bc-4268-81e4-bb697037e161">
      <xsd:simpleType>
        <xsd:restriction base="dms:Lookup"/>
      </xsd:simpleType>
    </xsd:element>
    <xsd:element name="LocLastLocAttemptVersionTypeLookup" ma:index="71" nillable="true" ma:displayName="Loc Last Loc Attempt Version Type" ma:default="" ma:list="{AAD25820-5D61-4591-9713-D60A3B60F6A0}" ma:internalName="LocLastLocAttemptVersionTypeLookup" ma:readOnly="true" ma:showField="LastLocAttemptVersionType" ma:web="7bfde04f-d4bc-4268-81e4-bb697037e161">
      <xsd:simpleType>
        <xsd:restriction base="dms:Lookup"/>
      </xsd:simpleType>
    </xsd:element>
    <xsd:element name="LocManualTestRequired" ma:index="72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3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4" nillable="true" ma:displayName="Loc New Published Version Lookup" ma:default="" ma:list="{AAD25820-5D61-4591-9713-D60A3B60F6A0}" ma:internalName="LocNewPublishedVersionLookup" ma:readOnly="true" ma:showField="NewPublishedVersion" ma:web="7bfde04f-d4bc-4268-81e4-bb697037e161">
      <xsd:simpleType>
        <xsd:restriction base="dms:Lookup"/>
      </xsd:simpleType>
    </xsd:element>
    <xsd:element name="LocOverallHandbackStatusLookup" ma:index="75" nillable="true" ma:displayName="Loc Overall Handback Status" ma:default="" ma:list="{AAD25820-5D61-4591-9713-D60A3B60F6A0}" ma:internalName="LocOverallHandbackStatusLookup" ma:readOnly="true" ma:showField="OverallHandbackStatus" ma:web="7bfde04f-d4bc-4268-81e4-bb697037e161">
      <xsd:simpleType>
        <xsd:restriction base="dms:Lookup"/>
      </xsd:simpleType>
    </xsd:element>
    <xsd:element name="LocOverallLocStatusLookup" ma:index="76" nillable="true" ma:displayName="Loc Overall Localize Status" ma:default="" ma:list="{AAD25820-5D61-4591-9713-D60A3B60F6A0}" ma:internalName="LocOverallLocStatusLookup" ma:readOnly="true" ma:showField="OverallLocStatus" ma:web="7bfde04f-d4bc-4268-81e4-bb697037e161">
      <xsd:simpleType>
        <xsd:restriction base="dms:Lookup"/>
      </xsd:simpleType>
    </xsd:element>
    <xsd:element name="LocOverallPreviewStatusLookup" ma:index="77" nillable="true" ma:displayName="Loc Overall Preview Status" ma:default="" ma:list="{AAD25820-5D61-4591-9713-D60A3B60F6A0}" ma:internalName="LocOverallPreviewStatusLookup" ma:readOnly="true" ma:showField="OverallPreviewStatus" ma:web="7bfde04f-d4bc-4268-81e4-bb697037e161">
      <xsd:simpleType>
        <xsd:restriction base="dms:Lookup"/>
      </xsd:simpleType>
    </xsd:element>
    <xsd:element name="LocOverallPublishStatusLookup" ma:index="78" nillable="true" ma:displayName="Loc Overall Publish Status" ma:default="" ma:list="{AAD25820-5D61-4591-9713-D60A3B60F6A0}" ma:internalName="LocOverallPublishStatusLookup" ma:readOnly="true" ma:showField="OverallPublishStatus" ma:web="7bfde04f-d4bc-4268-81e4-bb697037e161">
      <xsd:simpleType>
        <xsd:restriction base="dms:Lookup"/>
      </xsd:simpleType>
    </xsd:element>
    <xsd:element name="IntlLocPriority" ma:index="79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0" nillable="true" ma:displayName="Loc Processed For Handoffs" ma:default="" ma:list="{AAD25820-5D61-4591-9713-D60A3B60F6A0}" ma:internalName="LocProcessedForHandoffsLookup" ma:readOnly="true" ma:showField="ProcessedForHandoffs" ma:web="7bfde04f-d4bc-4268-81e4-bb697037e161">
      <xsd:simpleType>
        <xsd:restriction base="dms:Lookup"/>
      </xsd:simpleType>
    </xsd:element>
    <xsd:element name="LocProcessedForMarketsLookup" ma:index="81" nillable="true" ma:displayName="Loc Processed For Markets" ma:default="" ma:list="{AAD25820-5D61-4591-9713-D60A3B60F6A0}" ma:internalName="LocProcessedForMarketsLookup" ma:readOnly="true" ma:showField="ProcessedForMarkets" ma:web="7bfde04f-d4bc-4268-81e4-bb697037e161">
      <xsd:simpleType>
        <xsd:restriction base="dms:Lookup"/>
      </xsd:simpleType>
    </xsd:element>
    <xsd:element name="LocPublishedDependentAssetsLookup" ma:index="82" nillable="true" ma:displayName="Loc Published Dependent Assets" ma:default="" ma:list="{AAD25820-5D61-4591-9713-D60A3B60F6A0}" ma:internalName="LocPublishedDependentAssetsLookup" ma:readOnly="true" ma:showField="PublishedDependentAssets" ma:web="7bfde04f-d4bc-4268-81e4-bb697037e161">
      <xsd:simpleType>
        <xsd:restriction base="dms:Lookup"/>
      </xsd:simpleType>
    </xsd:element>
    <xsd:element name="LocPublishedLinkedAssetsLookup" ma:index="83" nillable="true" ma:displayName="Loc Published Linked Assets" ma:default="" ma:list="{AAD25820-5D61-4591-9713-D60A3B60F6A0}" ma:internalName="LocPublishedLinkedAssetsLookup" ma:readOnly="true" ma:showField="PublishedLinkedAssets" ma:web="7bfde04f-d4bc-4268-81e4-bb697037e161">
      <xsd:simpleType>
        <xsd:restriction base="dms:Lookup"/>
      </xsd:simpleType>
    </xsd:element>
    <xsd:element name="LocRecommendedHandoff" ma:index="84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6" nillable="true" ma:taxonomy="true" ma:internalName="LocalizationTagsTaxHTField0" ma:taxonomyFieldName="LocalizationTags" ma:displayName="Localization Tags" ma:readOnly="false" ma:default="" ma:fieldId="{d9f2a5dc-0320-4283-88cb-f9895f7700a4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7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8" nillable="true" ma:displayName="Manager" ma:hidden="true" ma:internalName="Manager" ma:readOnly="false">
      <xsd:simpleType>
        <xsd:restriction base="dms:Text"/>
      </xsd:simpleType>
    </xsd:element>
    <xsd:element name="Markets" ma:index="89" nillable="true" ma:displayName="Markets" ma:default="" ma:description="Leave blank to show in all markets" ma:list="{460EEFEB-DF9A-4665-A789-F4AC8F0B1A0F}" ma:internalName="Markets" ma:readOnly="false" ma:showField="MarketName" ma:web="7bfde04f-d4bc-4268-81e4-bb697037e16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0" nillable="true" ma:displayName="Milestone" ma:default="" ma:internalName="Milestone" ma:readOnly="false">
      <xsd:simpleType>
        <xsd:restriction base="dms:Unknown"/>
      </xsd:simpleType>
    </xsd:element>
    <xsd:element name="TPNamespace" ma:index="93" nillable="true" ma:displayName="Namespace" ma:default="" ma:internalName="TPNamespace">
      <xsd:simpleType>
        <xsd:restriction base="dms:Text"/>
      </xsd:simpleType>
    </xsd:element>
    <xsd:element name="NumericId" ma:index="94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5" nillable="true" ma:displayName="NumOfRatings" ma:default="" ma:list="{669E9AE8-045C-485D-B05E-067FEBDCB9E4}" ma:internalName="NumOfRatingsLookup" ma:readOnly="true" ma:showField="NumOfRatings" ma:web="7bfde04f-d4bc-4268-81e4-bb697037e16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6" nillable="true" ma:displayName="OOCacheId" ma:internalName="OOCacheId" ma:readOnly="false">
      <xsd:simpleType>
        <xsd:restriction base="dms:Text"/>
      </xsd:simpleType>
    </xsd:element>
    <xsd:element name="OpenTemplate" ma:index="97" nillable="true" ma:displayName="Open Template" ma:default="true" ma:internalName="OpenTemplate">
      <xsd:simpleType>
        <xsd:restriction base="dms:Boolean"/>
      </xsd:simpleType>
    </xsd:element>
    <xsd:element name="OriginAsset" ma:index="98" nillable="true" ma:displayName="Origin Asset" ma:default="" ma:internalName="OriginAsset" ma:readOnly="false">
      <xsd:simpleType>
        <xsd:restriction base="dms:Text"/>
      </xsd:simpleType>
    </xsd:element>
    <xsd:element name="OriginalRelease" ma:index="99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0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1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2" nillable="true" ma:displayName="Parent Asset Id" ma:default="" ma:internalName="ParentAssetId" ma:readOnly="false">
      <xsd:simpleType>
        <xsd:restriction base="dms:Text"/>
      </xsd:simpleType>
    </xsd:element>
    <xsd:element name="PlannedPubDate" ma:index="103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4" nillable="true" ma:displayName="Policheck Words" ma:default="" ma:internalName="PolicheckWords" ma:readOnly="false">
      <xsd:simpleType>
        <xsd:restriction base="dms:Text"/>
      </xsd:simpleType>
    </xsd:element>
    <xsd:element name="BusinessGroup" ma:index="105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6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7" nillable="true" ma:displayName="Provider" ma:default="" ma:internalName="Provider" ma:readOnly="false">
      <xsd:simpleType>
        <xsd:restriction base="dms:Unknown"/>
      </xsd:simpleType>
    </xsd:element>
    <xsd:element name="Providers" ma:index="108" nillable="true" ma:displayName="Providers" ma:default="" ma:internalName="Providers">
      <xsd:simpleType>
        <xsd:restriction base="dms:Unknown"/>
      </xsd:simpleType>
    </xsd:element>
    <xsd:element name="PublishStatusLookup" ma:index="109" nillable="true" ma:displayName="Publish Status" ma:default="" ma:list="{669E9AE8-045C-485D-B05E-067FEBDCB9E4}" ma:internalName="PublishStatusLookup" ma:readOnly="false" ma:showField="PublishStatus" ma:web="7bfde04f-d4bc-4268-81e4-bb697037e16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0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1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2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4" nillable="true" ma:taxonomy="true" ma:internalName="ScenarioTagsTaxHTField0" ma:taxonomyFieldName="ScenarioTags" ma:displayName="Scenarios" ma:readOnly="false" ma:default="" ma:fieldId="{f0e7122e-cd4c-4596-8cd9-6ece96493455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6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7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8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19" nillable="true" ma:displayName="Submitter ID" ma:default="" ma:internalName="SubmitterId" ma:readOnly="false">
      <xsd:simpleType>
        <xsd:restriction base="dms:Text"/>
      </xsd:simpleType>
    </xsd:element>
    <xsd:element name="TaxCatchAll" ma:index="120" nillable="true" ma:displayName="Taxonomy Catch All Column" ma:hidden="true" ma:list="{528303fd-6289-4d45-8503-25c5457b9861}" ma:internalName="TaxCatchAll" ma:showField="CatchAllData" ma:web="7bfde04f-d4bc-4268-81e4-bb697037e16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1" nillable="true" ma:displayName="Taxonomy Catch All Column1" ma:hidden="true" ma:list="{528303fd-6289-4d45-8503-25c5457b9861}" ma:internalName="TaxCatchAllLabel" ma:readOnly="true" ma:showField="CatchAllDataLabel" ma:web="7bfde04f-d4bc-4268-81e4-bb697037e16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2" nillable="true" ma:displayName="Template Status" ma:default="" ma:internalName="TemplateStatus">
      <xsd:simpleType>
        <xsd:restriction base="dms:Unknown"/>
      </xsd:simpleType>
    </xsd:element>
    <xsd:element name="TemplateTemplateType" ma:index="123" nillable="true" ma:displayName="Template Type" ma:default="" ma:internalName="TemplateTemplateType">
      <xsd:simpleType>
        <xsd:restriction base="dms:Unknown"/>
      </xsd:simpleType>
    </xsd:element>
    <xsd:element name="ThumbnailAssetId" ma:index="124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5" nillable="true" ma:displayName="Times Cloned" ma:default="" ma:internalName="TimesCloned" ma:readOnly="false">
      <xsd:simpleType>
        <xsd:restriction base="dms:Number"/>
      </xsd:simpleType>
    </xsd:element>
    <xsd:element name="TrustLevel" ma:index="127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8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29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0" nillable="true" ma:displayName="UA Notes" ma:default="" ma:internalName="UANotes" ma:readOnly="false">
      <xsd:simpleType>
        <xsd:restriction base="dms:Note"/>
      </xsd:simpleType>
    </xsd:element>
    <xsd:element name="TPAppVersion" ma:index="131" nillable="true" ma:displayName="Version" ma:default="" ma:internalName="TPAppVersion">
      <xsd:simpleType>
        <xsd:restriction base="dms:Text"/>
      </xsd:simpleType>
    </xsd:element>
    <xsd:element name="VoteCount" ma:index="132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1" ma:displayName="Content Type"/>
        <xsd:element ref="dc:title" minOccurs="0" maxOccurs="1" ma:index="126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CE3B15C-6522-440C-AC7E-CA0BB7DD1EDD}">
  <ds:schemaRefs>
    <ds:schemaRef ds:uri="http://purl.org/dc/dcmitype/"/>
    <ds:schemaRef ds:uri="http://schemas.microsoft.com/office/infopath/2007/PartnerControls"/>
    <ds:schemaRef ds:uri="http://schemas.microsoft.com/office/2006/documentManagement/types"/>
    <ds:schemaRef ds:uri="7bfde04f-d4bc-4268-81e4-bb697037e161"/>
    <ds:schemaRef ds:uri="http://purl.org/dc/terms/"/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2C99BDD-69D9-4201-8A6C-547D171394C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8094FE0-F4F8-4CFE-9F77-7808BA29C4C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bfde04f-d4bc-4268-81e4-bb697037e16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1014</TotalTime>
  <Words>804</Words>
  <Application>Microsoft Office PowerPoint</Application>
  <PresentationFormat>Platekrāna</PresentationFormat>
  <Paragraphs>110</Paragraphs>
  <Slides>20</Slides>
  <Notes>1</Notes>
  <HiddenSlides>0</HiddenSlides>
  <MMClips>0</MMClips>
  <ScaleCrop>false</ScaleCrop>
  <HeadingPairs>
    <vt:vector size="6" baseType="variant">
      <vt:variant>
        <vt:lpstr>Lietotie fonti</vt:lpstr>
      </vt:variant>
      <vt:variant>
        <vt:i4>6</vt:i4>
      </vt:variant>
      <vt:variant>
        <vt:lpstr>Dizains</vt:lpstr>
      </vt:variant>
      <vt:variant>
        <vt:i4>1</vt:i4>
      </vt:variant>
      <vt:variant>
        <vt:lpstr>Slaidu virsraksti</vt:lpstr>
      </vt:variant>
      <vt:variant>
        <vt:i4>20</vt:i4>
      </vt:variant>
    </vt:vector>
  </HeadingPairs>
  <TitlesOfParts>
    <vt:vector size="27" baseType="lpstr">
      <vt:lpstr>Aptos</vt:lpstr>
      <vt:lpstr>Aptos Display</vt:lpstr>
      <vt:lpstr>Arial</vt:lpstr>
      <vt:lpstr>Calibri</vt:lpstr>
      <vt:lpstr>Times New Roman</vt:lpstr>
      <vt:lpstr>Wingdings</vt:lpstr>
      <vt:lpstr>Office Theme</vt:lpstr>
      <vt:lpstr>“Pēcaprūpe, tilts uz patstāvīgu dzīvi”  (labās prakses piemērs)</vt:lpstr>
      <vt:lpstr>PowerPoint prezentācija</vt:lpstr>
      <vt:lpstr>Kā mēs pie tā nonācām?</vt:lpstr>
      <vt:lpstr>JAUNIEŠU ATBALSTA CENTRS</vt:lpstr>
      <vt:lpstr>JAC uzdevumi </vt:lpstr>
      <vt:lpstr>Kā mēs to īstenojam! </vt:lpstr>
      <vt:lpstr>Pārskats par 2025.gada pirmo pusgadu</vt:lpstr>
      <vt:lpstr>Ministru kabineta noteikumu Nr.857 grozījumi 30.04.2024. </vt:lpstr>
      <vt:lpstr>Atbalsta grupas</vt:lpstr>
      <vt:lpstr>PowerPoint prezentācija</vt:lpstr>
      <vt:lpstr>PowerPoint prezentācija</vt:lpstr>
      <vt:lpstr>PowerPoint prezentācija</vt:lpstr>
      <vt:lpstr>Grupu tēmas</vt:lpstr>
      <vt:lpstr>Pārdomas </vt:lpstr>
      <vt:lpstr>PowerPoint prezentācija</vt:lpstr>
      <vt:lpstr>PowerPoint prezentācija</vt:lpstr>
      <vt:lpstr>Stratēģiskie partneri un kopā paveiktais </vt:lpstr>
      <vt:lpstr>JAC organizētie  Pasākumi</vt:lpstr>
      <vt:lpstr>PowerPoint prezentācija</vt:lpstr>
      <vt:lpstr>PowerPoint prezentācija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“Jauniešu atbalsta centra piedāvātās iespējas”</dc:title>
  <dc:subject/>
  <dc:creator>Eva Mikšta</dc:creator>
  <cp:keywords/>
  <dc:description/>
  <cp:lastModifiedBy>Natālija Gerasimova</cp:lastModifiedBy>
  <cp:revision>46</cp:revision>
  <cp:lastPrinted>2025-09-08T06:50:41Z</cp:lastPrinted>
  <dcterms:created xsi:type="dcterms:W3CDTF">2024-03-21T07:27:06Z</dcterms:created>
  <dcterms:modified xsi:type="dcterms:W3CDTF">2025-09-16T10:31:22Z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TC010184371062</vt:lpwstr>
  </property>
  <property fmtid="{D5CDD505-2E9C-101B-9397-08002B2CF9AE}" pid="3" name="InternalTags">
    <vt:lpwstr/>
  </property>
  <property fmtid="{D5CDD505-2E9C-101B-9397-08002B2CF9AE}" pid="4" name="ContentTypeId">
    <vt:lpwstr>0x010100D3C4CE5673F73C45AB52850A0E51E49F040019DC828CB3D3D348B9D8CA497EBC10AA</vt:lpwstr>
  </property>
  <property fmtid="{D5CDD505-2E9C-101B-9397-08002B2CF9AE}" pid="5" name="FeatureTags">
    <vt:lpwstr/>
  </property>
  <property fmtid="{D5CDD505-2E9C-101B-9397-08002B2CF9AE}" pid="6" name="LocalizationTags">
    <vt:lpwstr/>
  </property>
  <property fmtid="{D5CDD505-2E9C-101B-9397-08002B2CF9AE}" pid="7" name="ScenarioTags">
    <vt:lpwstr/>
  </property>
  <property fmtid="{D5CDD505-2E9C-101B-9397-08002B2CF9AE}" pid="8" name="CampaignTags">
    <vt:lpwstr/>
  </property>
  <property fmtid="{D5CDD505-2E9C-101B-9397-08002B2CF9AE}" pid="9" name="Order">
    <vt:r8>3349000</vt:r8>
  </property>
  <property fmtid="{D5CDD505-2E9C-101B-9397-08002B2CF9AE}" pid="10" name="HiddenCategoryTags">
    <vt:lpwstr/>
  </property>
  <property fmtid="{D5CDD505-2E9C-101B-9397-08002B2CF9AE}" pid="11" name="ImageGenStatus">
    <vt:i4>0</vt:i4>
  </property>
  <property fmtid="{D5CDD505-2E9C-101B-9397-08002B2CF9AE}" pid="12" name="CategoryTags">
    <vt:lpwstr/>
  </property>
  <property fmtid="{D5CDD505-2E9C-101B-9397-08002B2CF9AE}" pid="13" name="Applications">
    <vt:lpwstr/>
  </property>
</Properties>
</file>