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5" r:id="rId6"/>
    <p:sldId id="258" r:id="rId7"/>
    <p:sldId id="260" r:id="rId8"/>
    <p:sldId id="261" r:id="rId9"/>
    <p:sldId id="262" r:id="rId10"/>
    <p:sldId id="263" r:id="rId11"/>
    <p:sldId id="264" r:id="rId12"/>
    <p:sldId id="267" r:id="rId13"/>
    <p:sldId id="268" r:id="rId14"/>
    <p:sldId id="269" r:id="rId15"/>
    <p:sldId id="271" r:id="rId16"/>
    <p:sldId id="272" r:id="rId17"/>
    <p:sldId id="273" r:id="rId18"/>
    <p:sldId id="274" r:id="rId19"/>
    <p:sldId id="275" r:id="rId20"/>
    <p:sldId id="276" r:id="rId21"/>
    <p:sldId id="277" r:id="rId22"/>
    <p:sldId id="3427" r:id="rId23"/>
    <p:sldId id="3425" r:id="rId24"/>
    <p:sldId id="3429" r:id="rId25"/>
    <p:sldId id="3407" r:id="rId26"/>
    <p:sldId id="3430" r:id="rId27"/>
    <p:sldId id="3432" r:id="rId28"/>
    <p:sldId id="3435" r:id="rId29"/>
    <p:sldId id="3309" r:id="rId30"/>
    <p:sldId id="3437" r:id="rId31"/>
    <p:sldId id="3438" r:id="rId32"/>
    <p:sldId id="3412" r:id="rId33"/>
    <p:sldId id="3354" r:id="rId34"/>
    <p:sldId id="3431" r:id="rId35"/>
    <p:sldId id="3404" r:id="rId36"/>
    <p:sldId id="3397" r:id="rId37"/>
    <p:sldId id="3399" r:id="rId38"/>
    <p:sldId id="3436" r:id="rId39"/>
    <p:sldId id="3403" r:id="rId40"/>
    <p:sldId id="3317" r:id="rId41"/>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3" d="100"/>
          <a:sy n="63" d="100"/>
        </p:scale>
        <p:origin x="80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F8F602-1263-44DD-98F6-71BA6C765C04}" type="doc">
      <dgm:prSet loTypeId="urn:microsoft.com/office/officeart/2005/8/layout/pyramid1" loCatId="pyramid" qsTypeId="urn:microsoft.com/office/officeart/2005/8/quickstyle/simple1" qsCatId="simple" csTypeId="urn:microsoft.com/office/officeart/2005/8/colors/accent0_1" csCatId="mainScheme" phldr="1"/>
      <dgm:spPr/>
    </dgm:pt>
    <dgm:pt modelId="{048AEA45-A047-42A5-BA0F-58D59F8D3054}">
      <dgm:prSet phldrT="[Teksts]" custT="1"/>
      <dgm:spPr>
        <a:solidFill>
          <a:srgbClr val="FF0000"/>
        </a:solidFill>
      </dgm:spPr>
      <dgm:t>
        <a:bodyPr/>
        <a:lstStyle/>
        <a:p>
          <a:r>
            <a:rPr lang="lv-LV" sz="2600" b="1" dirty="0">
              <a:solidFill>
                <a:schemeClr val="accent6">
                  <a:lumMod val="50000"/>
                </a:schemeClr>
              </a:solidFill>
            </a:rPr>
            <a:t>Speciālie pakalpojumi</a:t>
          </a:r>
        </a:p>
        <a:p>
          <a:r>
            <a:rPr lang="lv-LV" sz="2000" dirty="0">
              <a:solidFill>
                <a:schemeClr val="accent6">
                  <a:lumMod val="50000"/>
                </a:schemeClr>
              </a:solidFill>
            </a:rPr>
            <a:t>(Bērnu labklājības pakalpojumi (BTA), bērnu psihiatrijas pakalpojumi)</a:t>
          </a:r>
        </a:p>
      </dgm:t>
    </dgm:pt>
    <dgm:pt modelId="{99600AE5-F288-4BD2-B7B5-44D0C814AE45}" type="parTrans" cxnId="{E306DCB8-E721-4B72-A2BA-A31FDA5170EF}">
      <dgm:prSet/>
      <dgm:spPr/>
      <dgm:t>
        <a:bodyPr/>
        <a:lstStyle/>
        <a:p>
          <a:endParaRPr lang="lv-LV"/>
        </a:p>
      </dgm:t>
    </dgm:pt>
    <dgm:pt modelId="{19EE626A-D5B6-466C-B638-835F91449831}" type="sibTrans" cxnId="{E306DCB8-E721-4B72-A2BA-A31FDA5170EF}">
      <dgm:prSet/>
      <dgm:spPr/>
      <dgm:t>
        <a:bodyPr/>
        <a:lstStyle/>
        <a:p>
          <a:endParaRPr lang="lv-LV"/>
        </a:p>
      </dgm:t>
    </dgm:pt>
    <dgm:pt modelId="{6E027F71-0155-4C46-B3BA-8B0001E4D4DA}">
      <dgm:prSet phldrT="[Teksts]" custT="1"/>
      <dgm:spPr>
        <a:solidFill>
          <a:srgbClr val="FFFF00"/>
        </a:solidFill>
      </dgm:spPr>
      <dgm:t>
        <a:bodyPr/>
        <a:lstStyle/>
        <a:p>
          <a:r>
            <a:rPr lang="lv-LV" sz="2400" b="1" dirty="0">
              <a:solidFill>
                <a:schemeClr val="accent6">
                  <a:lumMod val="50000"/>
                </a:schemeClr>
              </a:solidFill>
            </a:rPr>
            <a:t>Uz vajadzībām vērstie pakalpojumi </a:t>
          </a:r>
        </a:p>
        <a:p>
          <a:r>
            <a:rPr lang="lv-LV" sz="1800" dirty="0">
              <a:solidFill>
                <a:schemeClr val="accent6">
                  <a:lumMod val="50000"/>
                </a:schemeClr>
              </a:solidFill>
            </a:rPr>
            <a:t>(sociālais darbs ar ģimeni, rehabilitācijas pakalpojumi, </a:t>
          </a:r>
          <a:r>
            <a:rPr lang="lv-LV" sz="1800" dirty="0" err="1">
              <a:solidFill>
                <a:schemeClr val="accent6">
                  <a:lumMod val="50000"/>
                </a:schemeClr>
              </a:solidFill>
            </a:rPr>
            <a:t>mediācijas</a:t>
          </a:r>
          <a:r>
            <a:rPr lang="lv-LV" sz="1800" dirty="0">
              <a:solidFill>
                <a:schemeClr val="accent6">
                  <a:lumMod val="50000"/>
                </a:schemeClr>
              </a:solidFill>
            </a:rPr>
            <a:t> pakalpojumi, pakalpojumi pieaugušajiem, pakalpojumi cilvēkiem ar garīgās attīstības, psihiskās veselības traucējumiem u.c.</a:t>
          </a:r>
        </a:p>
      </dgm:t>
    </dgm:pt>
    <dgm:pt modelId="{5776E170-AD2C-416C-B0E1-D72B4A974D6C}" type="parTrans" cxnId="{313AFFB9-A9E9-4BE5-8FBD-248924171A15}">
      <dgm:prSet/>
      <dgm:spPr/>
      <dgm:t>
        <a:bodyPr/>
        <a:lstStyle/>
        <a:p>
          <a:endParaRPr lang="lv-LV"/>
        </a:p>
      </dgm:t>
    </dgm:pt>
    <dgm:pt modelId="{C6B90638-244C-4653-B184-49DF177C98EF}" type="sibTrans" cxnId="{313AFFB9-A9E9-4BE5-8FBD-248924171A15}">
      <dgm:prSet/>
      <dgm:spPr/>
      <dgm:t>
        <a:bodyPr/>
        <a:lstStyle/>
        <a:p>
          <a:endParaRPr lang="lv-LV"/>
        </a:p>
      </dgm:t>
    </dgm:pt>
    <dgm:pt modelId="{6DA24FDF-C5A2-49D1-83D5-1EF1586B7213}">
      <dgm:prSet phldrT="[Teksts]" custT="1"/>
      <dgm:spPr>
        <a:solidFill>
          <a:srgbClr val="92D050"/>
        </a:solidFill>
      </dgm:spPr>
      <dgm:t>
        <a:bodyPr/>
        <a:lstStyle/>
        <a:p>
          <a:r>
            <a:rPr lang="lv-LV" sz="3600" b="1" dirty="0">
              <a:solidFill>
                <a:schemeClr val="accent6">
                  <a:lumMod val="50000"/>
                </a:schemeClr>
              </a:solidFill>
            </a:rPr>
            <a:t>Universālie pakalpojumi </a:t>
          </a:r>
        </a:p>
        <a:p>
          <a:r>
            <a:rPr lang="lv-LV" sz="2600" dirty="0">
              <a:solidFill>
                <a:schemeClr val="accent6">
                  <a:lumMod val="50000"/>
                </a:schemeClr>
              </a:solidFill>
            </a:rPr>
            <a:t>(veselības centri bērniem, grūtniecēm, vecākiem, skolas, pakalpojumi jauniešiem, bērniem, ģimenēm, NVO sektors)</a:t>
          </a:r>
        </a:p>
      </dgm:t>
    </dgm:pt>
    <dgm:pt modelId="{AC69600D-64E3-43E6-9390-C62774E52981}" type="parTrans" cxnId="{999B7B36-86FE-443F-B565-2CB3925FBB3B}">
      <dgm:prSet/>
      <dgm:spPr/>
      <dgm:t>
        <a:bodyPr/>
        <a:lstStyle/>
        <a:p>
          <a:endParaRPr lang="lv-LV"/>
        </a:p>
      </dgm:t>
    </dgm:pt>
    <dgm:pt modelId="{E6093531-6358-4D83-8309-B5DC237F4277}" type="sibTrans" cxnId="{999B7B36-86FE-443F-B565-2CB3925FBB3B}">
      <dgm:prSet/>
      <dgm:spPr/>
      <dgm:t>
        <a:bodyPr/>
        <a:lstStyle/>
        <a:p>
          <a:endParaRPr lang="lv-LV"/>
        </a:p>
      </dgm:t>
    </dgm:pt>
    <dgm:pt modelId="{897C6FDB-929C-4FBB-A72B-046C56060AE3}" type="pres">
      <dgm:prSet presAssocID="{DBF8F602-1263-44DD-98F6-71BA6C765C04}" presName="Name0" presStyleCnt="0">
        <dgm:presLayoutVars>
          <dgm:dir/>
          <dgm:animLvl val="lvl"/>
          <dgm:resizeHandles val="exact"/>
        </dgm:presLayoutVars>
      </dgm:prSet>
      <dgm:spPr/>
    </dgm:pt>
    <dgm:pt modelId="{0E87D5DC-CFC0-44C1-B2C0-43BCB6A87C97}" type="pres">
      <dgm:prSet presAssocID="{048AEA45-A047-42A5-BA0F-58D59F8D3054}" presName="Name8" presStyleCnt="0"/>
      <dgm:spPr/>
    </dgm:pt>
    <dgm:pt modelId="{D57358B6-A418-483F-BFDA-0825594327E0}" type="pres">
      <dgm:prSet presAssocID="{048AEA45-A047-42A5-BA0F-58D59F8D3054}" presName="level" presStyleLbl="node1" presStyleIdx="0" presStyleCnt="3">
        <dgm:presLayoutVars>
          <dgm:chMax val="1"/>
          <dgm:bulletEnabled val="1"/>
        </dgm:presLayoutVars>
      </dgm:prSet>
      <dgm:spPr/>
    </dgm:pt>
    <dgm:pt modelId="{9528D9BF-0E15-49DB-84E6-2A071722710C}" type="pres">
      <dgm:prSet presAssocID="{048AEA45-A047-42A5-BA0F-58D59F8D3054}" presName="levelTx" presStyleLbl="revTx" presStyleIdx="0" presStyleCnt="0">
        <dgm:presLayoutVars>
          <dgm:chMax val="1"/>
          <dgm:bulletEnabled val="1"/>
        </dgm:presLayoutVars>
      </dgm:prSet>
      <dgm:spPr/>
    </dgm:pt>
    <dgm:pt modelId="{BE6870B7-FF8E-4456-BE4F-4CA84186ECF3}" type="pres">
      <dgm:prSet presAssocID="{6E027F71-0155-4C46-B3BA-8B0001E4D4DA}" presName="Name8" presStyleCnt="0"/>
      <dgm:spPr/>
    </dgm:pt>
    <dgm:pt modelId="{9A99F0D3-D01F-4E7C-BE75-8142A2447E8F}" type="pres">
      <dgm:prSet presAssocID="{6E027F71-0155-4C46-B3BA-8B0001E4D4DA}" presName="level" presStyleLbl="node1" presStyleIdx="1" presStyleCnt="3">
        <dgm:presLayoutVars>
          <dgm:chMax val="1"/>
          <dgm:bulletEnabled val="1"/>
        </dgm:presLayoutVars>
      </dgm:prSet>
      <dgm:spPr/>
    </dgm:pt>
    <dgm:pt modelId="{B128CE85-7E52-459D-871F-EECEC8B1BBE4}" type="pres">
      <dgm:prSet presAssocID="{6E027F71-0155-4C46-B3BA-8B0001E4D4DA}" presName="levelTx" presStyleLbl="revTx" presStyleIdx="0" presStyleCnt="0">
        <dgm:presLayoutVars>
          <dgm:chMax val="1"/>
          <dgm:bulletEnabled val="1"/>
        </dgm:presLayoutVars>
      </dgm:prSet>
      <dgm:spPr/>
    </dgm:pt>
    <dgm:pt modelId="{EFDFA216-31E9-4D31-838A-EEC45042099E}" type="pres">
      <dgm:prSet presAssocID="{6DA24FDF-C5A2-49D1-83D5-1EF1586B7213}" presName="Name8" presStyleCnt="0"/>
      <dgm:spPr/>
    </dgm:pt>
    <dgm:pt modelId="{357DD2B9-E376-48CB-9A98-3A5DE5212978}" type="pres">
      <dgm:prSet presAssocID="{6DA24FDF-C5A2-49D1-83D5-1EF1586B7213}" presName="level" presStyleLbl="node1" presStyleIdx="2" presStyleCnt="3">
        <dgm:presLayoutVars>
          <dgm:chMax val="1"/>
          <dgm:bulletEnabled val="1"/>
        </dgm:presLayoutVars>
      </dgm:prSet>
      <dgm:spPr/>
    </dgm:pt>
    <dgm:pt modelId="{FF9BA612-0DE2-4786-AE93-89ECD15CF72C}" type="pres">
      <dgm:prSet presAssocID="{6DA24FDF-C5A2-49D1-83D5-1EF1586B7213}" presName="levelTx" presStyleLbl="revTx" presStyleIdx="0" presStyleCnt="0">
        <dgm:presLayoutVars>
          <dgm:chMax val="1"/>
          <dgm:bulletEnabled val="1"/>
        </dgm:presLayoutVars>
      </dgm:prSet>
      <dgm:spPr/>
    </dgm:pt>
  </dgm:ptLst>
  <dgm:cxnLst>
    <dgm:cxn modelId="{80A7871E-63D1-4286-8BF6-EBCD6C5EBE14}" type="presOf" srcId="{048AEA45-A047-42A5-BA0F-58D59F8D3054}" destId="{9528D9BF-0E15-49DB-84E6-2A071722710C}" srcOrd="1" destOrd="0" presId="urn:microsoft.com/office/officeart/2005/8/layout/pyramid1"/>
    <dgm:cxn modelId="{52FBB02C-313B-4862-AAC1-27FD6286F733}" type="presOf" srcId="{DBF8F602-1263-44DD-98F6-71BA6C765C04}" destId="{897C6FDB-929C-4FBB-A72B-046C56060AE3}" srcOrd="0" destOrd="0" presId="urn:microsoft.com/office/officeart/2005/8/layout/pyramid1"/>
    <dgm:cxn modelId="{2EFB1F33-96C3-481E-AC9C-858C29147E5B}" type="presOf" srcId="{6E027F71-0155-4C46-B3BA-8B0001E4D4DA}" destId="{B128CE85-7E52-459D-871F-EECEC8B1BBE4}" srcOrd="1" destOrd="0" presId="urn:microsoft.com/office/officeart/2005/8/layout/pyramid1"/>
    <dgm:cxn modelId="{999B7B36-86FE-443F-B565-2CB3925FBB3B}" srcId="{DBF8F602-1263-44DD-98F6-71BA6C765C04}" destId="{6DA24FDF-C5A2-49D1-83D5-1EF1586B7213}" srcOrd="2" destOrd="0" parTransId="{AC69600D-64E3-43E6-9390-C62774E52981}" sibTransId="{E6093531-6358-4D83-8309-B5DC237F4277}"/>
    <dgm:cxn modelId="{4DFC9439-6813-4EE0-84F1-94B06CFBA312}" type="presOf" srcId="{048AEA45-A047-42A5-BA0F-58D59F8D3054}" destId="{D57358B6-A418-483F-BFDA-0825594327E0}" srcOrd="0" destOrd="0" presId="urn:microsoft.com/office/officeart/2005/8/layout/pyramid1"/>
    <dgm:cxn modelId="{D2BF314A-A5F3-4F98-9508-FC55710721D9}" type="presOf" srcId="{6E027F71-0155-4C46-B3BA-8B0001E4D4DA}" destId="{9A99F0D3-D01F-4E7C-BE75-8142A2447E8F}" srcOrd="0" destOrd="0" presId="urn:microsoft.com/office/officeart/2005/8/layout/pyramid1"/>
    <dgm:cxn modelId="{9E80178E-BA1F-4253-A3CD-1EE3815F1EA0}" type="presOf" srcId="{6DA24FDF-C5A2-49D1-83D5-1EF1586B7213}" destId="{357DD2B9-E376-48CB-9A98-3A5DE5212978}" srcOrd="0" destOrd="0" presId="urn:microsoft.com/office/officeart/2005/8/layout/pyramid1"/>
    <dgm:cxn modelId="{71B50C9A-81CE-44D4-BA2A-E8AE3CE9F15A}" type="presOf" srcId="{6DA24FDF-C5A2-49D1-83D5-1EF1586B7213}" destId="{FF9BA612-0DE2-4786-AE93-89ECD15CF72C}" srcOrd="1" destOrd="0" presId="urn:microsoft.com/office/officeart/2005/8/layout/pyramid1"/>
    <dgm:cxn modelId="{E306DCB8-E721-4B72-A2BA-A31FDA5170EF}" srcId="{DBF8F602-1263-44DD-98F6-71BA6C765C04}" destId="{048AEA45-A047-42A5-BA0F-58D59F8D3054}" srcOrd="0" destOrd="0" parTransId="{99600AE5-F288-4BD2-B7B5-44D0C814AE45}" sibTransId="{19EE626A-D5B6-466C-B638-835F91449831}"/>
    <dgm:cxn modelId="{313AFFB9-A9E9-4BE5-8FBD-248924171A15}" srcId="{DBF8F602-1263-44DD-98F6-71BA6C765C04}" destId="{6E027F71-0155-4C46-B3BA-8B0001E4D4DA}" srcOrd="1" destOrd="0" parTransId="{5776E170-AD2C-416C-B0E1-D72B4A974D6C}" sibTransId="{C6B90638-244C-4653-B184-49DF177C98EF}"/>
    <dgm:cxn modelId="{0193A4A7-A860-4BC2-AA5F-7B0EC14AAC74}" type="presParOf" srcId="{897C6FDB-929C-4FBB-A72B-046C56060AE3}" destId="{0E87D5DC-CFC0-44C1-B2C0-43BCB6A87C97}" srcOrd="0" destOrd="0" presId="urn:microsoft.com/office/officeart/2005/8/layout/pyramid1"/>
    <dgm:cxn modelId="{0789C1E0-C6C9-43BD-B9E2-119FF6763281}" type="presParOf" srcId="{0E87D5DC-CFC0-44C1-B2C0-43BCB6A87C97}" destId="{D57358B6-A418-483F-BFDA-0825594327E0}" srcOrd="0" destOrd="0" presId="urn:microsoft.com/office/officeart/2005/8/layout/pyramid1"/>
    <dgm:cxn modelId="{F6FD1100-A26D-4854-BC5F-BD006940FFA7}" type="presParOf" srcId="{0E87D5DC-CFC0-44C1-B2C0-43BCB6A87C97}" destId="{9528D9BF-0E15-49DB-84E6-2A071722710C}" srcOrd="1" destOrd="0" presId="urn:microsoft.com/office/officeart/2005/8/layout/pyramid1"/>
    <dgm:cxn modelId="{FED418D6-80DF-4FD4-97E8-90B3449644ED}" type="presParOf" srcId="{897C6FDB-929C-4FBB-A72B-046C56060AE3}" destId="{BE6870B7-FF8E-4456-BE4F-4CA84186ECF3}" srcOrd="1" destOrd="0" presId="urn:microsoft.com/office/officeart/2005/8/layout/pyramid1"/>
    <dgm:cxn modelId="{90166629-AC29-428C-ACBF-9F15C278C07F}" type="presParOf" srcId="{BE6870B7-FF8E-4456-BE4F-4CA84186ECF3}" destId="{9A99F0D3-D01F-4E7C-BE75-8142A2447E8F}" srcOrd="0" destOrd="0" presId="urn:microsoft.com/office/officeart/2005/8/layout/pyramid1"/>
    <dgm:cxn modelId="{34159B2C-6F90-4813-A563-D1CADB33CFDD}" type="presParOf" srcId="{BE6870B7-FF8E-4456-BE4F-4CA84186ECF3}" destId="{B128CE85-7E52-459D-871F-EECEC8B1BBE4}" srcOrd="1" destOrd="0" presId="urn:microsoft.com/office/officeart/2005/8/layout/pyramid1"/>
    <dgm:cxn modelId="{0D8D70EF-E7EF-4B2F-84DE-2EABFB7FE22A}" type="presParOf" srcId="{897C6FDB-929C-4FBB-A72B-046C56060AE3}" destId="{EFDFA216-31E9-4D31-838A-EEC45042099E}" srcOrd="2" destOrd="0" presId="urn:microsoft.com/office/officeart/2005/8/layout/pyramid1"/>
    <dgm:cxn modelId="{069041F3-FF29-4B60-A2E1-14735AFBD9CB}" type="presParOf" srcId="{EFDFA216-31E9-4D31-838A-EEC45042099E}" destId="{357DD2B9-E376-48CB-9A98-3A5DE5212978}" srcOrd="0" destOrd="0" presId="urn:microsoft.com/office/officeart/2005/8/layout/pyramid1"/>
    <dgm:cxn modelId="{8DD071F5-55AE-40B5-85D1-14DDC0D73A63}" type="presParOf" srcId="{EFDFA216-31E9-4D31-838A-EEC45042099E}" destId="{FF9BA612-0DE2-4786-AE93-89ECD15CF72C}"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358B6-A418-483F-BFDA-0825594327E0}">
      <dsp:nvSpPr>
        <dsp:cNvPr id="0" name=""/>
        <dsp:cNvSpPr/>
      </dsp:nvSpPr>
      <dsp:spPr>
        <a:xfrm>
          <a:off x="3192378" y="0"/>
          <a:ext cx="3192379" cy="2046111"/>
        </a:xfrm>
        <a:prstGeom prst="trapezoid">
          <a:avLst>
            <a:gd name="adj" fmla="val 78011"/>
          </a:avLst>
        </a:prstGeom>
        <a:solidFill>
          <a:srgbClr val="FF0000"/>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lv-LV" sz="2600" b="1" kern="1200" dirty="0">
              <a:solidFill>
                <a:schemeClr val="accent6">
                  <a:lumMod val="50000"/>
                </a:schemeClr>
              </a:solidFill>
            </a:rPr>
            <a:t>Speciālie pakalpojumi</a:t>
          </a:r>
        </a:p>
        <a:p>
          <a:pPr marL="0" lvl="0" indent="0" algn="ctr" defTabSz="1155700">
            <a:lnSpc>
              <a:spcPct val="90000"/>
            </a:lnSpc>
            <a:spcBef>
              <a:spcPct val="0"/>
            </a:spcBef>
            <a:spcAft>
              <a:spcPct val="35000"/>
            </a:spcAft>
            <a:buNone/>
          </a:pPr>
          <a:r>
            <a:rPr lang="lv-LV" sz="2000" kern="1200" dirty="0">
              <a:solidFill>
                <a:schemeClr val="accent6">
                  <a:lumMod val="50000"/>
                </a:schemeClr>
              </a:solidFill>
            </a:rPr>
            <a:t>(Bērnu labklājības pakalpojumi (BTA), bērnu psihiatrijas pakalpojumi)</a:t>
          </a:r>
        </a:p>
      </dsp:txBody>
      <dsp:txXfrm>
        <a:off x="3192378" y="0"/>
        <a:ext cx="3192379" cy="2046111"/>
      </dsp:txXfrm>
    </dsp:sp>
    <dsp:sp modelId="{9A99F0D3-D01F-4E7C-BE75-8142A2447E8F}">
      <dsp:nvSpPr>
        <dsp:cNvPr id="0" name=""/>
        <dsp:cNvSpPr/>
      </dsp:nvSpPr>
      <dsp:spPr>
        <a:xfrm>
          <a:off x="1596189" y="2046111"/>
          <a:ext cx="6384758" cy="2046111"/>
        </a:xfrm>
        <a:prstGeom prst="trapezoid">
          <a:avLst>
            <a:gd name="adj" fmla="val 78011"/>
          </a:avLst>
        </a:prstGeom>
        <a:solidFill>
          <a:srgbClr val="FFFF00"/>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lv-LV" sz="2400" b="1" kern="1200" dirty="0">
              <a:solidFill>
                <a:schemeClr val="accent6">
                  <a:lumMod val="50000"/>
                </a:schemeClr>
              </a:solidFill>
            </a:rPr>
            <a:t>Uz vajadzībām vērstie pakalpojumi </a:t>
          </a:r>
        </a:p>
        <a:p>
          <a:pPr marL="0" lvl="0" indent="0" algn="ctr" defTabSz="1066800">
            <a:lnSpc>
              <a:spcPct val="90000"/>
            </a:lnSpc>
            <a:spcBef>
              <a:spcPct val="0"/>
            </a:spcBef>
            <a:spcAft>
              <a:spcPct val="35000"/>
            </a:spcAft>
            <a:buNone/>
          </a:pPr>
          <a:r>
            <a:rPr lang="lv-LV" sz="1800" kern="1200" dirty="0">
              <a:solidFill>
                <a:schemeClr val="accent6">
                  <a:lumMod val="50000"/>
                </a:schemeClr>
              </a:solidFill>
            </a:rPr>
            <a:t>(sociālais darbs ar ģimeni, rehabilitācijas pakalpojumi, </a:t>
          </a:r>
          <a:r>
            <a:rPr lang="lv-LV" sz="1800" kern="1200" dirty="0" err="1">
              <a:solidFill>
                <a:schemeClr val="accent6">
                  <a:lumMod val="50000"/>
                </a:schemeClr>
              </a:solidFill>
            </a:rPr>
            <a:t>mediācijas</a:t>
          </a:r>
          <a:r>
            <a:rPr lang="lv-LV" sz="1800" kern="1200" dirty="0">
              <a:solidFill>
                <a:schemeClr val="accent6">
                  <a:lumMod val="50000"/>
                </a:schemeClr>
              </a:solidFill>
            </a:rPr>
            <a:t> pakalpojumi, pakalpojumi pieaugušajiem, pakalpojumi cilvēkiem ar garīgās attīstības, psihiskās veselības traucējumiem u.c.</a:t>
          </a:r>
        </a:p>
      </dsp:txBody>
      <dsp:txXfrm>
        <a:off x="2713522" y="2046111"/>
        <a:ext cx="4150092" cy="2046111"/>
      </dsp:txXfrm>
    </dsp:sp>
    <dsp:sp modelId="{357DD2B9-E376-48CB-9A98-3A5DE5212978}">
      <dsp:nvSpPr>
        <dsp:cNvPr id="0" name=""/>
        <dsp:cNvSpPr/>
      </dsp:nvSpPr>
      <dsp:spPr>
        <a:xfrm>
          <a:off x="0" y="4092222"/>
          <a:ext cx="9577137" cy="2046111"/>
        </a:xfrm>
        <a:prstGeom prst="trapezoid">
          <a:avLst>
            <a:gd name="adj" fmla="val 78011"/>
          </a:avLst>
        </a:prstGeom>
        <a:solidFill>
          <a:srgbClr val="92D050"/>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lv-LV" sz="3600" b="1" kern="1200" dirty="0">
              <a:solidFill>
                <a:schemeClr val="accent6">
                  <a:lumMod val="50000"/>
                </a:schemeClr>
              </a:solidFill>
            </a:rPr>
            <a:t>Universālie pakalpojumi </a:t>
          </a:r>
        </a:p>
        <a:p>
          <a:pPr marL="0" lvl="0" indent="0" algn="ctr" defTabSz="1600200">
            <a:lnSpc>
              <a:spcPct val="90000"/>
            </a:lnSpc>
            <a:spcBef>
              <a:spcPct val="0"/>
            </a:spcBef>
            <a:spcAft>
              <a:spcPct val="35000"/>
            </a:spcAft>
            <a:buNone/>
          </a:pPr>
          <a:r>
            <a:rPr lang="lv-LV" sz="2600" kern="1200" dirty="0">
              <a:solidFill>
                <a:schemeClr val="accent6">
                  <a:lumMod val="50000"/>
                </a:schemeClr>
              </a:solidFill>
            </a:rPr>
            <a:t>(veselības centri bērniem, grūtniecēm, vecākiem, skolas, pakalpojumi jauniešiem, bērniem, ģimenēm, NVO sektors)</a:t>
          </a:r>
        </a:p>
      </dsp:txBody>
      <dsp:txXfrm>
        <a:off x="1675998" y="4092222"/>
        <a:ext cx="6225139" cy="204611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2T17:22:07.283"/>
    </inkml:context>
    <inkml:brush xml:id="br0">
      <inkml:brushProperty name="width" value="0.05" units="cm"/>
      <inkml:brushProperty name="height" value="0.05" units="cm"/>
      <inkml:brushProperty name="color" value="#F6630D"/>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2T17:22:08.239"/>
    </inkml:context>
    <inkml:brush xml:id="br0">
      <inkml:brushProperty name="width" value="0.05" units="cm"/>
      <inkml:brushProperty name="height" value="0.05" units="cm"/>
      <inkml:brushProperty name="color" value="#F6630D"/>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2T17:22:08.824"/>
    </inkml:context>
    <inkml:brush xml:id="br0">
      <inkml:brushProperty name="width" value="0.05" units="cm"/>
      <inkml:brushProperty name="height" value="0.05" units="cm"/>
      <inkml:brushProperty name="color" value="#F6630D"/>
    </inkml:brush>
  </inkml:definitions>
  <inkml:trace contextRef="#ctx0" brushRef="#br0">1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2T17:35:29.364"/>
    </inkml:context>
    <inkml:brush xml:id="br0">
      <inkml:brushProperty name="width" value="0.2" units="cm"/>
      <inkml:brushProperty name="height" value="0.2" units="cm"/>
      <inkml:brushProperty name="color" value="#E71224"/>
    </inkml:brush>
  </inkml:definitions>
  <inkml:trace contextRef="#ctx0" brushRef="#br0">4247 1480 24575,'-4'-2'0,"-1"1"0,1-1 0,0 0 0,0 0 0,0 0 0,0 0 0,1-1 0,-7-4 0,-1-1 0,-30-27 0,35 28 0,-1 1 0,0 0 0,0 0 0,-1 1 0,1 0 0,-12-6 0,17 11 0,-187-78 0,157 66 0,20 6 0,-1 1 0,0 1 0,-1 0 0,1 1 0,-27-3 0,14 4 0,0-1 0,1-1 0,0-2 0,0 0 0,0-1 0,-31-15 0,25 11 0,1 1 0,-1 1 0,0 2 0,-1 1 0,-42-2 0,-164 6 0,122 4 0,-1114-2 0,1203 2 0,-1 1 0,1 1 0,0 2 0,1 1 0,-43 16 0,4-1 0,16-7 0,0-1 0,-1-3 0,-73 7 0,107-16 0,1 0 0,-1 0 0,1 2 0,-1 0 0,1 1 0,-23 10 0,12-2 0,2 1 0,-43 31 0,45-29 0,0-1 0,-1-1 0,-1-1 0,-44 17 0,47-20 0,0 1 0,1 0 0,0 1 0,-31 26 0,28-19 0,-2-2 0,-28 16 0,39-25 0,1 0 0,0 1 0,0 1 0,1 0 0,-14 15 0,-51 63 0,33-35 0,31-35 0,0 0 0,-17 31 0,-7 12 0,12-26 0,1 1 0,2 2 0,1 0 0,-23 60 0,-56 192 0,95-273 0,0 0 0,2 1 0,0-1 0,-1 30 0,5 75 0,2-50 0,-3 319 0,1-363 0,2-1 0,8 37 0,-2-15 0,-1-12 0,1-1 0,22 52 0,-7-20 0,-16-43 0,-2-11 0,-2 2 0,1-1 0,-2 0 0,0 1 0,1 17 0,-2-15 0,0 1 0,1-1 0,1 0 0,0 0 0,2 0 0,0-1 0,10 21 0,10 12 0,33 47 0,-52-87 0,14 26 0,-2 1 0,18 52 0,-22-52 0,-4-16 0,0 0 0,2-1 0,0 0 0,29 32 0,-23-28 0,0 0 0,16 31 0,-16-24 0,2 0 0,0-1 0,34 35 0,-19-21 0,-25-29 0,1 0 0,1-1 0,24 22 0,77 72 0,-51-45 0,-55-56 0,0 0 0,0-1 0,1 0 0,0 0 0,0 0 0,1-1 0,-1-1 0,17 6 0,-7-2 0,-1 0 0,0 2 0,-1 0 0,0 1 0,24 20 0,38 23 0,-59-45 0,-1 0 0,2-2 0,-1 0 0,1-1 0,27 3 0,-26-5 0,0 1 0,0 1 0,-1 1 0,38 17 0,-39-15 0,0 0 0,0-1 0,1-1 0,0-1 0,1-1 0,-1-1 0,29 2 0,158-3 0,-113-6 0,459 4 0,-532-2 0,0-1 0,0-1 0,0-1 0,22-6 0,85-33 0,-33 10 0,48-6 0,-74 22 0,100-38 0,-99 27 0,-33 14 0,-2-1 0,59-34 0,-36 11 0,169-101 0,-212 129 0,0-1 0,21-18 0,19-14 0,-34 27 0,-2 0 0,1-2 0,26-31 0,-4 5 0,-24 23 0,0-1 0,-2-1 0,21-35 0,-18 26 0,27-33 0,-41 59 0,21-25 0,-2 0 0,-1-2 0,-1 0 0,27-55 0,-22 30 0,-15 32 0,-1 0 0,-1-1 0,10-41 0,2-15 0,6-34 0,-25 97 0,2 1 0,8-21 0,-8 23 0,0 0 0,-1 0 0,5-27 0,-5-34 0,-6-110 0,-1 70 0,3 27 0,-3-91 0,-31-31 0,19 141 0,-37-141 0,45 190 0,-12-32 0,10 36 0,2 1 0,0-1 0,-2-20 0,5 16 0,-2-1 0,0 1 0,-1 0 0,-2 0 0,0 0 0,-1 1 0,-13-22 0,-44-89 0,29 70 0,23 41 0,1 0 0,-17-38 0,19 37 0,-1-1 0,-1 2 0,-1 0 0,-1 0 0,-31-32 0,41 48 0,0 1 0,-1 0 0,0 0 0,0 0 0,0 1 0,0 0 0,-1 0 0,1 0 0,-11-3 0,-5 0 0,-40-9 0,12 4 0,47 11 0,1 0 0,-1 0 0,0 0 0,0-1 0,1 1 0,-1-1 0,1 0 0,-1 0 0,1 0 0,0 0 0,0 0 0,0-1 0,0 1 0,0 0 0,0-1 0,1 0 0,-1 1 0,1-1 0,0 0 0,-1 0 0,1 0 0,1 0 0,-1 0 0,0 0 0,0-3 0,0-10 0,0 0 0,0-1 0,4-26 0,-2 15 0,0 20 0,0 0 0,0 0 0,0 0 0,1 0 0,1 1 0,-1-1 0,1 0 0,4-7 0,5-5 0,20-28 0,-21 33 0,-1 0 0,-1-1 0,15-31 0,-9-2 0,-13 40 0,1 0 0,-1 0 0,1 0 0,1 0 0,0 1 0,0-1 0,1 1 0,0 0 0,0 1 0,10-13 0,13-4 0,2 0 0,0 2 0,1 2 0,51-26 0,24-4 0,-36 18 0,-40 17 0,14-7 0,59-20 0,-87 37 0,5-1 0,-1-1 0,1-1 0,-1-1 0,20-13 0,-35 19 0,34-23 0,1 2 0,68-30 0,-96 49 0,0-1 0,0-1 0,-1 1 0,0-2 0,0 1 0,0-2 0,-1 1 0,-1-1 0,9-11 0,-7 10 0,-1 1 0,1 0 0,1 1 0,17-10 0,-17 11 0,-1 0 0,0 0 0,-1-1 0,0-1 0,13-12 0,-13 11 0,0 0 0,1 1 0,0 0 0,1 1 0,23-13 0,-20 12 0,0 0 0,-1-1 0,17-14 0,44-46 0,-74 69 0,0 1 0,0-1 0,0 1 0,-1-1 0,1 0 0,0 1 0,-1-1 0,1 0 0,-1 0 0,1 0 0,-1 1 0,1-1 0,-1 0 0,1 0 0,-1 0 0,0 0 0,0 0 0,1 0 0,-1 0 0,0 0 0,0 0 0,0 1 0,0-3 0,0 2 0,-1 0 0,0 1 0,1-1 0,-1 0 0,0 1 0,1-1 0,-1 0 0,0 1 0,1-1 0,-1 1 0,0-1 0,0 1 0,0 0 0,0-1 0,1 1 0,-1 0 0,0-1 0,0 1 0,-1 0 0,-9-2 0,0 1 0,1 1 0,-14 0 0,18 1 0,-20 0 0,0 2 0,-29 8 0,28-6 0,-52 5 0,52-8 0,1 1 0,-1 1 0,1 1 0,-30 10 0,-12 6 0,-83 22 0,110-37 0,-2-2 0,1-1 0,-70-6 0,28 1 0,62 2 0,49 0 0,3 0 0,626 0 0,-634-1 0,1-1 0,33-8 0,-32 5 0,45-3 0,-43 6 0,1-2 0,30-7 0,19-3 0,-89 23 0,0 1 0,1 1 0,-19 22 0,26-26 0,0-1 0,0 1 0,1 0 0,0 0 0,0 1 0,1-1 0,0 1 0,1 0 0,-3 8 0,3 1 0,0 0 0,0 0 0,2 22 0,3 552-9,-3-398-1347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2T17:36:42.709"/>
    </inkml:context>
    <inkml:brush xml:id="br0">
      <inkml:brushProperty name="width" value="0.2" units="cm"/>
      <inkml:brushProperty name="height" value="0.2" units="cm"/>
      <inkml:brushProperty name="color" value="#E71224"/>
    </inkml:brush>
  </inkml:definitions>
  <inkml:trace contextRef="#ctx0" brushRef="#br0">4016 1374 24575,'-27'-2'-728,"-43"-6"0,-2-1 1126,-276 2 610,293 7-958,5-2-50,1-2 0,-64-15 0,-61-6 0,93 22 0,36 2 0,1-1 0,-1-3 0,-62-14 0,55 5 0,-1 2 0,0 3 0,0 2 0,-86-1 0,-336 11 0,442-1 0,1 2 0,0 2 0,0 0 0,0 2 0,1 2 0,-34 14 0,48-17 0,-1 0 0,0 0 0,0-1 0,-1-1 0,-31 5 0,23-8 0,0 1 0,1 2 0,-1 0 0,1 2 0,0 1 0,0 1 0,-41 21 0,39-16 0,-1-2 0,-51 16 0,2-2 0,-69 37 0,122-50 0,0 1 0,1 1 0,-37 31 0,32-16 0,25-25 0,-1 1 0,0-1 0,0 0 0,0 0 0,-1 0 0,0-1 0,-12 7 0,15-9 0,-16 6 0,0 1 0,1 1 0,1 1 0,-29 22 0,10-5 0,-39 24 0,40-29 0,-53 45 0,70-52 0,10-9 0,-1 0 0,1 1 0,0 0 0,0 0 0,1 1 0,0 0 0,1 1 0,0-1 0,-9 19 0,12-20 0,1-2 0,0 1 0,-1 0 0,1-1 0,-2 1 0,1-1 0,-1 0 0,0 0 0,0-1 0,0 1 0,-1-1 0,0 0 0,-6 6 0,5-8 0,1 0 0,0 1 0,1 0 0,-1 0 0,1 0 0,-1 0 0,1 1 0,1 0 0,-1 0 0,1 0 0,-1 0 0,1 0 0,1 1 0,-1 0 0,-2 10 0,-1 1 0,-1-1 0,-16 27 0,14-27 0,1-1 0,-12 32 0,12-15 0,0 0 0,2 1 0,2 0 0,0 0 0,3 41 0,2 503 0,16-342 0,-10-166 0,1-15 0,3 0 0,28 85 0,-33-112 0,0 1 0,2 44 0,-6-48 0,1-1 0,1 1 0,0-1 0,11 29 0,28 42 0,-10-24 0,133 276 0,-144-310 0,1-1 0,2-1 0,1-2 0,1 0 0,2-2 0,48 39 0,-27-23 0,-38-33 0,1 0 0,0-2 0,1 0 0,29 19 0,299 121 0,-292-130 0,162 59 0,-168-67 0,-1-1 0,2-2 0,44 3 0,-20-5 0,-1 3 0,78 23 0,-108-24 0,1-3 0,0-1 0,49 1 0,119-8 0,-89-1 0,548 2 0,-616-3 0,0-3 0,-1-1 0,66-19 0,-62 14 0,17-6 0,0-3 0,88-39 0,-126 44 0,56-39 0,-57 34 0,55-27 0,-56 35 0,-10 5 0,0-2 0,-1 0 0,0 0 0,24-19 0,-29 17 0,128-94 0,-134 99 0,0 0 0,0 0 0,0 0 0,-1-1 0,0 0 0,0 0 0,-1-1 0,0 0 0,-1 0 0,7-15 0,-6 13 0,3-2 0,0-1 0,0 2 0,20-20 0,-20 23 0,0-1 0,0-1 0,-1 1 0,0-1 0,-1-1 0,7-12 0,31-74 0,-22 50 0,28-80 0,-45 107 0,48-170 0,-44 147 0,-2-1 0,3-62 0,-8-357 0,-6 225 0,5 134 0,-4-124 0,-2 204 0,0 0 0,-14-47 0,11 48 0,1 0 0,0 0 0,-1-31 0,2-3 0,-22-103 0,-29-53 0,34 134 0,13 44 0,4 13 0,-2 0 0,-14-34 0,5 15 0,1-1 0,-12-60 0,24 90 0,-4-16 0,5 18 0,0-1 0,-1 1 0,-1 0 0,1 0 0,-2 0 0,0 0 0,-10-15 0,-10-7 0,-47-46 0,63 70 0,2 2 0,-1 1 0,0 0 0,-1 0 0,1 1 0,-1 0 0,-15-6 0,-25-15 0,42 22 0,0 0 0,0 0 0,-1 1 0,1 0 0,-1 1 0,0-1 0,0 1 0,-15-1 0,-3 1 0,-38 3 0,-12-1 0,74 0 0,0 0 0,0 0 0,0 0 0,0 0 0,0-1 0,0 1 0,0-1 0,0 0 0,1 1 0,-1-1 0,0 0 0,0 0 0,0 0 0,1 0 0,-1-1 0,1 1 0,-1 0 0,1-1 0,-1 1 0,1-1 0,0 1 0,0-1 0,0 0 0,0 0 0,0 1 0,-2-4 0,3 3 0,0-1 0,0 1 0,-1 0 0,1 0 0,0 0 0,1 0 0,-1-1 0,0 1 0,1 0 0,-1 0 0,1 0 0,0 0 0,-1 0 0,1 0 0,0 0 0,0 0 0,0 0 0,1 0 0,-1 1 0,0-1 0,1 0 0,-1 1 0,1-1 0,3-1 0,2-3 0,0 1 0,-1-1 0,1 0 0,-1-1 0,0 1 0,0-1 0,-1 0 0,0-1 0,0 1 0,-1-1 0,6-14 0,-3 6 0,1 0 0,1 0 0,0 1 0,1 1 0,21-25 0,-16 20 0,0-1 0,14-25 0,-7 7 0,2 1 0,1 1 0,57-61 0,-32 50 0,-33 33 0,-1-1 0,-1-1 0,14-18 0,-23 26 0,1 1 0,-1 0 0,1 1 0,0 0 0,1 0 0,-1 0 0,1 1 0,0 0 0,1 1 0,-1-1 0,1 2 0,12-5 0,9-4 0,-7 0 0,23-14 0,-25 13 0,28-13 0,58-31 0,-80 40 0,1 1 0,53-20 0,-42 23 0,-2 1 0,0-1 0,-2-2 0,54-30 0,-73 34 0,1 1 0,1 0 0,0 1 0,0 1 0,1 1 0,25-7 0,-30 11 0,1 0 0,-2-2 0,1 1 0,0-2 0,-1 0 0,0-1 0,14-9 0,-17 10 0,1 1 0,0 0 0,0 0 0,22-5 0,-22 7 0,1-1 0,-1 0 0,0-1 0,-1 0 0,12-7 0,36-20 0,-44 26 0,0-1 0,24-17 0,-38 24 0,1-1 0,-1 1 0,1 0 0,-1-1 0,1 1 0,-1 0 0,1-1 0,-1 1 0,0-1 0,1 1 0,-1 0 0,0-1 0,1 1 0,-1-1 0,0 1 0,0-1 0,1 1 0,-1-1 0,0 1 0,0-1 0,0 0 0,0 1 0,0-2 0,-9-4 0,-26 4 0,31 2 0,-481 0 0,213 2 0,1027-2 0,-751-1 0,1 1 0,-1 1 0,0-1 0,0 0 0,0 1 0,1 0 0,-1 0 0,0 0 0,0 1 0,0-1 0,5 4 0,-8-4 0,1 0 0,-1 1 0,0-1 0,0 1 0,1-1 0,-1 1 0,0-1 0,0 1 0,0 0 0,0-1 0,-1 1 0,1 0 0,0 0 0,-1 0 0,1 0 0,-1 0 0,0-1 0,0 1 0,0 0 0,0 0 0,0 0 0,0 0 0,0 0 0,0 0 0,-1 0 0,1 0 0,-2 2 0,-1 8 0,-2 0 0,1-1 0,-2 1 0,-11 18 0,10-17 0,0 0 0,0 1 0,-4 14 0,6-14 0,-1-1 0,-1 0 0,-11 19 0,11-20 0,0 0 0,0 0 0,2 1 0,-6 13 0,3 1 0,1 1 0,1-1 0,1 1 0,-2 41 0,8 31-1365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7:03:34.383"/>
    </inkml:context>
    <inkml:brush xml:id="br0">
      <inkml:brushProperty name="width" value="0.2" units="cm"/>
      <inkml:brushProperty name="height" value="0.2" units="cm"/>
      <inkml:brushProperty name="color" value="#E71224"/>
    </inkml:brush>
  </inkml:definitions>
  <inkml:trace contextRef="#ctx0" brushRef="#br0">1399 877 24575,'-45'-1'0,"8"1"0,-37 3 0,62-2 0,1 1 0,-1 0 0,1 1 0,0 0 0,-1 1 0,1 1 0,-14 7 0,9-3 0,-1-1 0,-1-1 0,-28 9 0,-1 4 0,3-1 0,9-8 0,-51 25 0,70-28 0,0 0 0,1 2 0,0 0 0,1 0 0,-17 17 0,12-11 0,-1 0 0,0-1 0,-23 13 0,24-17 0,0 1 0,1 1 0,0 1 0,-25 26 0,26-24 0,1 0 0,-2-1 0,-22 14 0,36-25 0,-15 11 0,1 1 0,-26 30 0,-2 3 0,34-38 0,2 0 0,0 1 0,0 1 0,1-1 0,1 1 0,0 1 0,1-1 0,-8 21 0,-43 80 0,27-54 0,12-28 0,13-22 0,0 0 0,0 0 0,-4 15 0,-2 8 0,1 1 0,2 0 0,1 1 0,2 0 0,-4 67 0,12 330 0,-1-408 0,1 0 0,2 0 0,0-1 0,1 0 0,11 29 0,49 109 0,-24-83 0,-26-51 0,-1 1 0,13 33 0,-24-52 0,2 7 0,0 0 0,1-1 0,1 0 0,0 0 0,2 0 0,9 13 0,2 0 0,-2 0 0,21 44 0,-10-23 0,-20-35 0,-1-1 0,0 2 0,10 25 0,-13-28 0,0 1 0,2-1 0,-1 0 0,2-1 0,-1 1 0,2-1 0,-1-1 0,12 11 0,22 27 0,-34-38 0,1-1 0,0 0 0,21 16 0,-18-16 0,0 1 0,14 15 0,-17-15 0,1-1 0,0-1 0,0 1 0,0-2 0,1 0 0,1 0 0,-1-1 0,1 0 0,0-1 0,17 6 0,2 2 0,0 2 0,44 30 0,-48-28 0,2 0 0,-1-2 0,36 13 0,235 88 0,-159-61 0,-74-27 0,1-3 0,71 17 0,-67-25 0,80 14 0,-95-26 0,95-4 0,-74-2 0,-45-2 0,0 0 0,0-3 0,0 0 0,0-2 0,38-15 0,-56 17 0,0 0 0,-1-1 0,14-9 0,-18 9 0,2 1 0,-1 1 0,1-1 0,-1 2 0,22-7 0,-13 6 0,-1 0 0,1-1 0,-2-1 0,35-19 0,59-47 0,-64 39 0,-18 15 0,0 0 0,35-30 0,-55 41 0,-1-1 0,0 0 0,0 0 0,0 0 0,-1-1 0,-1 0 0,9-17 0,6-13 0,-15 31 0,-1 0 0,0 0 0,-1 0 0,0 0 0,3-12 0,0-4 0,2 1 0,15-31 0,8-26 0,-26 58 0,6-40 0,1-8 0,68-179 0,-74 227 0,7-38 0,-9 36 0,10-31 0,1 9 0,-2-1 0,-2-1 0,8-75 0,-12 49 0,7-120 0,-14 80 0,-4-114 0,-14 70 0,12 123 0,-3-11 0,-26-80 0,13 54 0,11 45 0,-1 0 0,-1 1 0,-1 1 0,-26-40 0,34 57 0,-23-42 0,20 35 0,0 0 0,-1 1 0,-1 1 0,-13-18 0,-41-46 0,-12-12 0,-48-32 0,115 115 0,0 0 0,0 0 0,0 1 0,-1 1 0,0-1 0,0 1 0,-17-5 0,10 4 0,-28-17 0,34 18 0,-1-1 0,0 1 0,1 1 0,-2 0 0,1 1 0,0 0 0,-1 1 0,1 0 0,-20 0 0,-21-3 0,-48-15 0,63 12 0,-78-8 0,-246 14 0,176 4 0,-94-2 0,270 0 0,0-1 0,0-1 0,0 0 0,1 0 0,-1 0 0,-16-8 0,-55-30 0,50 23 0,-125-67 0,141 75 0,0-2 0,1 0 0,0-1 0,1 0 0,-13-17 0,-31-27 0,-45-27 0,48 24 0,41 43 0,-1 0 0,-1 2 0,-20-18 0,-14-12 0,28 24 0,-10-3 0,28 22 0,0 0 0,0-1 0,0 0 0,0 0 0,0 0 0,1 0 0,-1 0 0,1-1 0,0 1 0,-1-1 0,1 1 0,0-1 0,1 0 0,-1 0 0,0 0 0,1 0 0,-1 0 0,1 0 0,0 0 0,-1-6 0,1-6 0,0 1 0,1-25 0,1 23 0,-1 1 0,-1-1 0,-2-16 0,2 28 0,0 0 0,0 0 0,0 0 0,-1 1 0,1-1 0,-1 0 0,0 1 0,0-1 0,0 1 0,0-1 0,-1 1 0,1 0 0,-1 0 0,0 0 0,0 0 0,-4-2 0,6 4 0,1 1 0,-1-1 0,1 1 0,-1-1 0,1 1 0,-1 0 0,1 0 0,-1-1 0,0 1 0,1 0 0,-1 0 0,0-1 0,1 1 0,-1 0 0,1 0 0,-1 0 0,0 0 0,1 0 0,-1 0 0,0 0 0,1 0 0,-1 0 0,0 1 0,1-1 0,-1 0 0,0 0 0,1 0 0,-1 1 0,1-1 0,-1 0 0,0 1 0,0 1 0,-1-1 0,1 1 0,0-1 0,0 1 0,1-1 0,-1 1 0,0 0 0,0 0 0,1-1 0,-1 1 0,0 2 0,-1 8 0,1 0 0,0 19 0,0-28 0,1 22 0,1-12 0,-1-1 0,0 1 0,-1-1 0,0 0 0,-1 1 0,-1-1 0,0 0 0,0 0 0,-7 13 0,-9 14 0,-16 43 0,29-65 0,1 0 0,1 0 0,0 1 0,2-1 0,-2 28 0,4-21-1365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7:03:39.566"/>
    </inkml:context>
    <inkml:brush xml:id="br0">
      <inkml:brushProperty name="width" value="0.2" units="cm"/>
      <inkml:brushProperty name="height" value="0.2" units="cm"/>
      <inkml:brushProperty name="color" value="#E71224"/>
    </inkml:brush>
  </inkml:definitions>
  <inkml:trace contextRef="#ctx0" brushRef="#br0">0 0 24575,'560'0'-1365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E0C9371-62F4-26E9-A8CF-0B3D7913DF22}"/>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a16="http://schemas.microsoft.com/office/drawing/2014/main" id="{BCF4FD41-3A70-945E-337A-C4664D25C1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a:extLst>
              <a:ext uri="{FF2B5EF4-FFF2-40B4-BE49-F238E27FC236}">
                <a16:creationId xmlns:a16="http://schemas.microsoft.com/office/drawing/2014/main" id="{D724990C-B74A-A985-47BE-78F6751AC23D}"/>
              </a:ext>
            </a:extLst>
          </p:cNvPr>
          <p:cNvSpPr>
            <a:spLocks noGrp="1"/>
          </p:cNvSpPr>
          <p:nvPr>
            <p:ph type="dt" sz="half" idx="10"/>
          </p:nvPr>
        </p:nvSpPr>
        <p:spPr/>
        <p:txBody>
          <a:bodyPr/>
          <a:lstStyle/>
          <a:p>
            <a:fld id="{0C080628-72E7-496A-822A-C3138F8A9435}" type="datetimeFigureOut">
              <a:rPr lang="lv-LV" smtClean="0"/>
              <a:t>03.10.2025</a:t>
            </a:fld>
            <a:endParaRPr lang="lv-LV"/>
          </a:p>
        </p:txBody>
      </p:sp>
      <p:sp>
        <p:nvSpPr>
          <p:cNvPr id="5" name="Kājenes vietturis 4">
            <a:extLst>
              <a:ext uri="{FF2B5EF4-FFF2-40B4-BE49-F238E27FC236}">
                <a16:creationId xmlns:a16="http://schemas.microsoft.com/office/drawing/2014/main" id="{568F6A3E-C4B9-E1EC-ACD2-6AE23800A44C}"/>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0BA428D5-85DB-B743-8E03-1E9FE56B61DF}"/>
              </a:ext>
            </a:extLst>
          </p:cNvPr>
          <p:cNvSpPr>
            <a:spLocks noGrp="1"/>
          </p:cNvSpPr>
          <p:nvPr>
            <p:ph type="sldNum" sz="quarter" idx="12"/>
          </p:nvPr>
        </p:nvSpPr>
        <p:spPr/>
        <p:txBody>
          <a:bodyPr/>
          <a:lstStyle/>
          <a:p>
            <a:fld id="{65126541-EACE-4AF6-BB94-660282A209CF}" type="slidenum">
              <a:rPr lang="lv-LV" smtClean="0"/>
              <a:t>‹#›</a:t>
            </a:fld>
            <a:endParaRPr lang="lv-LV"/>
          </a:p>
        </p:txBody>
      </p:sp>
    </p:spTree>
    <p:extLst>
      <p:ext uri="{BB962C8B-B14F-4D97-AF65-F5344CB8AC3E}">
        <p14:creationId xmlns:p14="http://schemas.microsoft.com/office/powerpoint/2010/main" val="1480375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C03CA65-4B66-EDB1-4863-18EDC41A50E0}"/>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id="{DF367A23-61D3-ACAF-9BF5-F1394B4C9C89}"/>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EA7FB0C5-B689-3DDD-253B-10A073D09825}"/>
              </a:ext>
            </a:extLst>
          </p:cNvPr>
          <p:cNvSpPr>
            <a:spLocks noGrp="1"/>
          </p:cNvSpPr>
          <p:nvPr>
            <p:ph type="dt" sz="half" idx="10"/>
          </p:nvPr>
        </p:nvSpPr>
        <p:spPr/>
        <p:txBody>
          <a:bodyPr/>
          <a:lstStyle/>
          <a:p>
            <a:fld id="{0C080628-72E7-496A-822A-C3138F8A9435}" type="datetimeFigureOut">
              <a:rPr lang="lv-LV" smtClean="0"/>
              <a:t>03.10.2025</a:t>
            </a:fld>
            <a:endParaRPr lang="lv-LV"/>
          </a:p>
        </p:txBody>
      </p:sp>
      <p:sp>
        <p:nvSpPr>
          <p:cNvPr id="5" name="Kājenes vietturis 4">
            <a:extLst>
              <a:ext uri="{FF2B5EF4-FFF2-40B4-BE49-F238E27FC236}">
                <a16:creationId xmlns:a16="http://schemas.microsoft.com/office/drawing/2014/main" id="{F85F6166-A5E4-AAED-49A9-F126DA279E4D}"/>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15400689-E85B-42F3-CA30-5E5200CFB8AB}"/>
              </a:ext>
            </a:extLst>
          </p:cNvPr>
          <p:cNvSpPr>
            <a:spLocks noGrp="1"/>
          </p:cNvSpPr>
          <p:nvPr>
            <p:ph type="sldNum" sz="quarter" idx="12"/>
          </p:nvPr>
        </p:nvSpPr>
        <p:spPr/>
        <p:txBody>
          <a:bodyPr/>
          <a:lstStyle/>
          <a:p>
            <a:fld id="{65126541-EACE-4AF6-BB94-660282A209CF}" type="slidenum">
              <a:rPr lang="lv-LV" smtClean="0"/>
              <a:t>‹#›</a:t>
            </a:fld>
            <a:endParaRPr lang="lv-LV"/>
          </a:p>
        </p:txBody>
      </p:sp>
    </p:spTree>
    <p:extLst>
      <p:ext uri="{BB962C8B-B14F-4D97-AF65-F5344CB8AC3E}">
        <p14:creationId xmlns:p14="http://schemas.microsoft.com/office/powerpoint/2010/main" val="596816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75BF06E3-D2BF-121E-29F1-C5B04388156C}"/>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id="{4AF00E77-D03A-08C4-39DA-0997FEC1833A}"/>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C7067840-B20C-9276-0B93-5E60498D3D95}"/>
              </a:ext>
            </a:extLst>
          </p:cNvPr>
          <p:cNvSpPr>
            <a:spLocks noGrp="1"/>
          </p:cNvSpPr>
          <p:nvPr>
            <p:ph type="dt" sz="half" idx="10"/>
          </p:nvPr>
        </p:nvSpPr>
        <p:spPr/>
        <p:txBody>
          <a:bodyPr/>
          <a:lstStyle/>
          <a:p>
            <a:fld id="{0C080628-72E7-496A-822A-C3138F8A9435}" type="datetimeFigureOut">
              <a:rPr lang="lv-LV" smtClean="0"/>
              <a:t>03.10.2025</a:t>
            </a:fld>
            <a:endParaRPr lang="lv-LV"/>
          </a:p>
        </p:txBody>
      </p:sp>
      <p:sp>
        <p:nvSpPr>
          <p:cNvPr id="5" name="Kājenes vietturis 4">
            <a:extLst>
              <a:ext uri="{FF2B5EF4-FFF2-40B4-BE49-F238E27FC236}">
                <a16:creationId xmlns:a16="http://schemas.microsoft.com/office/drawing/2014/main" id="{19E48025-7E47-43B4-15BD-51506718606D}"/>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1B609CE3-795D-25F6-7812-CF296BC61402}"/>
              </a:ext>
            </a:extLst>
          </p:cNvPr>
          <p:cNvSpPr>
            <a:spLocks noGrp="1"/>
          </p:cNvSpPr>
          <p:nvPr>
            <p:ph type="sldNum" sz="quarter" idx="12"/>
          </p:nvPr>
        </p:nvSpPr>
        <p:spPr/>
        <p:txBody>
          <a:bodyPr/>
          <a:lstStyle/>
          <a:p>
            <a:fld id="{65126541-EACE-4AF6-BB94-660282A209CF}" type="slidenum">
              <a:rPr lang="lv-LV" smtClean="0"/>
              <a:t>‹#›</a:t>
            </a:fld>
            <a:endParaRPr lang="lv-LV"/>
          </a:p>
        </p:txBody>
      </p:sp>
    </p:spTree>
    <p:extLst>
      <p:ext uri="{BB962C8B-B14F-4D97-AF65-F5344CB8AC3E}">
        <p14:creationId xmlns:p14="http://schemas.microsoft.com/office/powerpoint/2010/main" val="2615633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649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8488462-7B5A-08C9-777F-01A8A56E8190}"/>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471166EF-A3C0-A280-01FE-02C374FC9B4C}"/>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07A1A9D1-EBFA-03F7-1BD9-CD6999633D13}"/>
              </a:ext>
            </a:extLst>
          </p:cNvPr>
          <p:cNvSpPr>
            <a:spLocks noGrp="1"/>
          </p:cNvSpPr>
          <p:nvPr>
            <p:ph type="dt" sz="half" idx="10"/>
          </p:nvPr>
        </p:nvSpPr>
        <p:spPr/>
        <p:txBody>
          <a:bodyPr/>
          <a:lstStyle/>
          <a:p>
            <a:fld id="{0C080628-72E7-496A-822A-C3138F8A9435}" type="datetimeFigureOut">
              <a:rPr lang="lv-LV" smtClean="0"/>
              <a:t>03.10.2025</a:t>
            </a:fld>
            <a:endParaRPr lang="lv-LV"/>
          </a:p>
        </p:txBody>
      </p:sp>
      <p:sp>
        <p:nvSpPr>
          <p:cNvPr id="5" name="Kājenes vietturis 4">
            <a:extLst>
              <a:ext uri="{FF2B5EF4-FFF2-40B4-BE49-F238E27FC236}">
                <a16:creationId xmlns:a16="http://schemas.microsoft.com/office/drawing/2014/main" id="{B10CA53B-3F99-0B54-B6F2-9BFD4411E249}"/>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446AE1F8-D04C-8BB1-F7B6-D2C14F592D5E}"/>
              </a:ext>
            </a:extLst>
          </p:cNvPr>
          <p:cNvSpPr>
            <a:spLocks noGrp="1"/>
          </p:cNvSpPr>
          <p:nvPr>
            <p:ph type="sldNum" sz="quarter" idx="12"/>
          </p:nvPr>
        </p:nvSpPr>
        <p:spPr/>
        <p:txBody>
          <a:bodyPr/>
          <a:lstStyle/>
          <a:p>
            <a:fld id="{65126541-EACE-4AF6-BB94-660282A209CF}" type="slidenum">
              <a:rPr lang="lv-LV" smtClean="0"/>
              <a:t>‹#›</a:t>
            </a:fld>
            <a:endParaRPr lang="lv-LV"/>
          </a:p>
        </p:txBody>
      </p:sp>
    </p:spTree>
    <p:extLst>
      <p:ext uri="{BB962C8B-B14F-4D97-AF65-F5344CB8AC3E}">
        <p14:creationId xmlns:p14="http://schemas.microsoft.com/office/powerpoint/2010/main" val="114850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9A8A784-08E3-1AA9-0CED-D770F7788CCA}"/>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a16="http://schemas.microsoft.com/office/drawing/2014/main" id="{1BD2CB7F-A1ED-11F3-1A0B-5672F3F1FD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3EE166C4-A1BF-E386-2AA5-422EA652A090}"/>
              </a:ext>
            </a:extLst>
          </p:cNvPr>
          <p:cNvSpPr>
            <a:spLocks noGrp="1"/>
          </p:cNvSpPr>
          <p:nvPr>
            <p:ph type="dt" sz="half" idx="10"/>
          </p:nvPr>
        </p:nvSpPr>
        <p:spPr/>
        <p:txBody>
          <a:bodyPr/>
          <a:lstStyle/>
          <a:p>
            <a:fld id="{0C080628-72E7-496A-822A-C3138F8A9435}" type="datetimeFigureOut">
              <a:rPr lang="lv-LV" smtClean="0"/>
              <a:t>03.10.2025</a:t>
            </a:fld>
            <a:endParaRPr lang="lv-LV"/>
          </a:p>
        </p:txBody>
      </p:sp>
      <p:sp>
        <p:nvSpPr>
          <p:cNvPr id="5" name="Kājenes vietturis 4">
            <a:extLst>
              <a:ext uri="{FF2B5EF4-FFF2-40B4-BE49-F238E27FC236}">
                <a16:creationId xmlns:a16="http://schemas.microsoft.com/office/drawing/2014/main" id="{818505D6-E7B7-BE73-CB7C-50A7B0D3369D}"/>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EF2C9228-CBC5-4784-ED3E-93CE9C286C6E}"/>
              </a:ext>
            </a:extLst>
          </p:cNvPr>
          <p:cNvSpPr>
            <a:spLocks noGrp="1"/>
          </p:cNvSpPr>
          <p:nvPr>
            <p:ph type="sldNum" sz="quarter" idx="12"/>
          </p:nvPr>
        </p:nvSpPr>
        <p:spPr/>
        <p:txBody>
          <a:bodyPr/>
          <a:lstStyle/>
          <a:p>
            <a:fld id="{65126541-EACE-4AF6-BB94-660282A209CF}" type="slidenum">
              <a:rPr lang="lv-LV" smtClean="0"/>
              <a:t>‹#›</a:t>
            </a:fld>
            <a:endParaRPr lang="lv-LV"/>
          </a:p>
        </p:txBody>
      </p:sp>
    </p:spTree>
    <p:extLst>
      <p:ext uri="{BB962C8B-B14F-4D97-AF65-F5344CB8AC3E}">
        <p14:creationId xmlns:p14="http://schemas.microsoft.com/office/powerpoint/2010/main" val="3563098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12BF282-C21B-B593-DD21-E525B4F82109}"/>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49413BF4-0784-F722-6605-5B8269BF91EE}"/>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F82BD6B7-D4C7-AFFE-6353-FEC88613E63B}"/>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EB5FC1CB-AAC0-8545-2668-B521915E609F}"/>
              </a:ext>
            </a:extLst>
          </p:cNvPr>
          <p:cNvSpPr>
            <a:spLocks noGrp="1"/>
          </p:cNvSpPr>
          <p:nvPr>
            <p:ph type="dt" sz="half" idx="10"/>
          </p:nvPr>
        </p:nvSpPr>
        <p:spPr/>
        <p:txBody>
          <a:bodyPr/>
          <a:lstStyle/>
          <a:p>
            <a:fld id="{0C080628-72E7-496A-822A-C3138F8A9435}" type="datetimeFigureOut">
              <a:rPr lang="lv-LV" smtClean="0"/>
              <a:t>03.10.2025</a:t>
            </a:fld>
            <a:endParaRPr lang="lv-LV"/>
          </a:p>
        </p:txBody>
      </p:sp>
      <p:sp>
        <p:nvSpPr>
          <p:cNvPr id="6" name="Kājenes vietturis 5">
            <a:extLst>
              <a:ext uri="{FF2B5EF4-FFF2-40B4-BE49-F238E27FC236}">
                <a16:creationId xmlns:a16="http://schemas.microsoft.com/office/drawing/2014/main" id="{39936588-92FA-AA9B-C9BC-E4F7DE7EFD7E}"/>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15E8BF61-1542-6A73-9B46-F2C4986BDB85}"/>
              </a:ext>
            </a:extLst>
          </p:cNvPr>
          <p:cNvSpPr>
            <a:spLocks noGrp="1"/>
          </p:cNvSpPr>
          <p:nvPr>
            <p:ph type="sldNum" sz="quarter" idx="12"/>
          </p:nvPr>
        </p:nvSpPr>
        <p:spPr/>
        <p:txBody>
          <a:bodyPr/>
          <a:lstStyle/>
          <a:p>
            <a:fld id="{65126541-EACE-4AF6-BB94-660282A209CF}" type="slidenum">
              <a:rPr lang="lv-LV" smtClean="0"/>
              <a:t>‹#›</a:t>
            </a:fld>
            <a:endParaRPr lang="lv-LV"/>
          </a:p>
        </p:txBody>
      </p:sp>
    </p:spTree>
    <p:extLst>
      <p:ext uri="{BB962C8B-B14F-4D97-AF65-F5344CB8AC3E}">
        <p14:creationId xmlns:p14="http://schemas.microsoft.com/office/powerpoint/2010/main" val="2131237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856683E-5AE0-161F-B8F6-072449803173}"/>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a16="http://schemas.microsoft.com/office/drawing/2014/main" id="{DFE4E59B-C655-D484-323B-19CEC63095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ECA6EE20-1BBD-3F6D-8C5B-0C4D400AE9A8}"/>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id="{F170BA5E-3B51-9DB2-5435-2A912DBF13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EAF43988-DC0B-DBB3-7190-2E02205381BC}"/>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id="{E15A4CFA-F50D-4993-B241-51B0BD473BEC}"/>
              </a:ext>
            </a:extLst>
          </p:cNvPr>
          <p:cNvSpPr>
            <a:spLocks noGrp="1"/>
          </p:cNvSpPr>
          <p:nvPr>
            <p:ph type="dt" sz="half" idx="10"/>
          </p:nvPr>
        </p:nvSpPr>
        <p:spPr/>
        <p:txBody>
          <a:bodyPr/>
          <a:lstStyle/>
          <a:p>
            <a:fld id="{0C080628-72E7-496A-822A-C3138F8A9435}" type="datetimeFigureOut">
              <a:rPr lang="lv-LV" smtClean="0"/>
              <a:t>03.10.2025</a:t>
            </a:fld>
            <a:endParaRPr lang="lv-LV"/>
          </a:p>
        </p:txBody>
      </p:sp>
      <p:sp>
        <p:nvSpPr>
          <p:cNvPr id="8" name="Kājenes vietturis 7">
            <a:extLst>
              <a:ext uri="{FF2B5EF4-FFF2-40B4-BE49-F238E27FC236}">
                <a16:creationId xmlns:a16="http://schemas.microsoft.com/office/drawing/2014/main" id="{5C112516-32CA-8FBF-2773-76E0EA553FD7}"/>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id="{B5E377C5-81E1-3572-7829-41B6D3CE43AE}"/>
              </a:ext>
            </a:extLst>
          </p:cNvPr>
          <p:cNvSpPr>
            <a:spLocks noGrp="1"/>
          </p:cNvSpPr>
          <p:nvPr>
            <p:ph type="sldNum" sz="quarter" idx="12"/>
          </p:nvPr>
        </p:nvSpPr>
        <p:spPr/>
        <p:txBody>
          <a:bodyPr/>
          <a:lstStyle/>
          <a:p>
            <a:fld id="{65126541-EACE-4AF6-BB94-660282A209CF}" type="slidenum">
              <a:rPr lang="lv-LV" smtClean="0"/>
              <a:t>‹#›</a:t>
            </a:fld>
            <a:endParaRPr lang="lv-LV"/>
          </a:p>
        </p:txBody>
      </p:sp>
    </p:spTree>
    <p:extLst>
      <p:ext uri="{BB962C8B-B14F-4D97-AF65-F5344CB8AC3E}">
        <p14:creationId xmlns:p14="http://schemas.microsoft.com/office/powerpoint/2010/main" val="4105417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32CAF9F-4032-ACDB-9215-1F046E195B39}"/>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id="{DDA61ECD-F7DD-AB5D-4251-43C439125AF9}"/>
              </a:ext>
            </a:extLst>
          </p:cNvPr>
          <p:cNvSpPr>
            <a:spLocks noGrp="1"/>
          </p:cNvSpPr>
          <p:nvPr>
            <p:ph type="dt" sz="half" idx="10"/>
          </p:nvPr>
        </p:nvSpPr>
        <p:spPr/>
        <p:txBody>
          <a:bodyPr/>
          <a:lstStyle/>
          <a:p>
            <a:fld id="{0C080628-72E7-496A-822A-C3138F8A9435}" type="datetimeFigureOut">
              <a:rPr lang="lv-LV" smtClean="0"/>
              <a:t>03.10.2025</a:t>
            </a:fld>
            <a:endParaRPr lang="lv-LV"/>
          </a:p>
        </p:txBody>
      </p:sp>
      <p:sp>
        <p:nvSpPr>
          <p:cNvPr id="4" name="Kājenes vietturis 3">
            <a:extLst>
              <a:ext uri="{FF2B5EF4-FFF2-40B4-BE49-F238E27FC236}">
                <a16:creationId xmlns:a16="http://schemas.microsoft.com/office/drawing/2014/main" id="{9DA6E563-0F00-A32A-74A7-45B2D4A6064C}"/>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id="{B9AAA196-2862-0581-CCAB-9912D006B68C}"/>
              </a:ext>
            </a:extLst>
          </p:cNvPr>
          <p:cNvSpPr>
            <a:spLocks noGrp="1"/>
          </p:cNvSpPr>
          <p:nvPr>
            <p:ph type="sldNum" sz="quarter" idx="12"/>
          </p:nvPr>
        </p:nvSpPr>
        <p:spPr/>
        <p:txBody>
          <a:bodyPr/>
          <a:lstStyle/>
          <a:p>
            <a:fld id="{65126541-EACE-4AF6-BB94-660282A209CF}" type="slidenum">
              <a:rPr lang="lv-LV" smtClean="0"/>
              <a:t>‹#›</a:t>
            </a:fld>
            <a:endParaRPr lang="lv-LV"/>
          </a:p>
        </p:txBody>
      </p:sp>
    </p:spTree>
    <p:extLst>
      <p:ext uri="{BB962C8B-B14F-4D97-AF65-F5344CB8AC3E}">
        <p14:creationId xmlns:p14="http://schemas.microsoft.com/office/powerpoint/2010/main" val="2105797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3E080CB4-531F-F91F-FDAA-DBDC122FFA54}"/>
              </a:ext>
            </a:extLst>
          </p:cNvPr>
          <p:cNvSpPr>
            <a:spLocks noGrp="1"/>
          </p:cNvSpPr>
          <p:nvPr>
            <p:ph type="dt" sz="half" idx="10"/>
          </p:nvPr>
        </p:nvSpPr>
        <p:spPr/>
        <p:txBody>
          <a:bodyPr/>
          <a:lstStyle/>
          <a:p>
            <a:fld id="{0C080628-72E7-496A-822A-C3138F8A9435}" type="datetimeFigureOut">
              <a:rPr lang="lv-LV" smtClean="0"/>
              <a:t>03.10.2025</a:t>
            </a:fld>
            <a:endParaRPr lang="lv-LV"/>
          </a:p>
        </p:txBody>
      </p:sp>
      <p:sp>
        <p:nvSpPr>
          <p:cNvPr id="3" name="Kājenes vietturis 2">
            <a:extLst>
              <a:ext uri="{FF2B5EF4-FFF2-40B4-BE49-F238E27FC236}">
                <a16:creationId xmlns:a16="http://schemas.microsoft.com/office/drawing/2014/main" id="{A5280825-9D45-0C43-555C-7877DD4E1B23}"/>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A539BBD5-8E50-C400-D68D-EDEBC274A5F2}"/>
              </a:ext>
            </a:extLst>
          </p:cNvPr>
          <p:cNvSpPr>
            <a:spLocks noGrp="1"/>
          </p:cNvSpPr>
          <p:nvPr>
            <p:ph type="sldNum" sz="quarter" idx="12"/>
          </p:nvPr>
        </p:nvSpPr>
        <p:spPr/>
        <p:txBody>
          <a:bodyPr/>
          <a:lstStyle/>
          <a:p>
            <a:fld id="{65126541-EACE-4AF6-BB94-660282A209CF}" type="slidenum">
              <a:rPr lang="lv-LV" smtClean="0"/>
              <a:t>‹#›</a:t>
            </a:fld>
            <a:endParaRPr lang="lv-LV"/>
          </a:p>
        </p:txBody>
      </p:sp>
    </p:spTree>
    <p:extLst>
      <p:ext uri="{BB962C8B-B14F-4D97-AF65-F5344CB8AC3E}">
        <p14:creationId xmlns:p14="http://schemas.microsoft.com/office/powerpoint/2010/main" val="2972691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B32321F-C2D7-7A67-1E17-99F3ADAA4A2E}"/>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id="{F96564F0-B1BA-17FF-65F7-FFF742DEAA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id="{06D9CD57-5F6F-F20D-289F-6A2F8B01FC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C1E603C0-07FB-88A2-AE5C-AED37AB15B40}"/>
              </a:ext>
            </a:extLst>
          </p:cNvPr>
          <p:cNvSpPr>
            <a:spLocks noGrp="1"/>
          </p:cNvSpPr>
          <p:nvPr>
            <p:ph type="dt" sz="half" idx="10"/>
          </p:nvPr>
        </p:nvSpPr>
        <p:spPr/>
        <p:txBody>
          <a:bodyPr/>
          <a:lstStyle/>
          <a:p>
            <a:fld id="{0C080628-72E7-496A-822A-C3138F8A9435}" type="datetimeFigureOut">
              <a:rPr lang="lv-LV" smtClean="0"/>
              <a:t>03.10.2025</a:t>
            </a:fld>
            <a:endParaRPr lang="lv-LV"/>
          </a:p>
        </p:txBody>
      </p:sp>
      <p:sp>
        <p:nvSpPr>
          <p:cNvPr id="6" name="Kājenes vietturis 5">
            <a:extLst>
              <a:ext uri="{FF2B5EF4-FFF2-40B4-BE49-F238E27FC236}">
                <a16:creationId xmlns:a16="http://schemas.microsoft.com/office/drawing/2014/main" id="{B805E144-30BF-D5D9-DC87-9BC60C00EC27}"/>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3D62393D-0D3C-2E5F-737C-A0333448B80D}"/>
              </a:ext>
            </a:extLst>
          </p:cNvPr>
          <p:cNvSpPr>
            <a:spLocks noGrp="1"/>
          </p:cNvSpPr>
          <p:nvPr>
            <p:ph type="sldNum" sz="quarter" idx="12"/>
          </p:nvPr>
        </p:nvSpPr>
        <p:spPr/>
        <p:txBody>
          <a:bodyPr/>
          <a:lstStyle/>
          <a:p>
            <a:fld id="{65126541-EACE-4AF6-BB94-660282A209CF}" type="slidenum">
              <a:rPr lang="lv-LV" smtClean="0"/>
              <a:t>‹#›</a:t>
            </a:fld>
            <a:endParaRPr lang="lv-LV"/>
          </a:p>
        </p:txBody>
      </p:sp>
    </p:spTree>
    <p:extLst>
      <p:ext uri="{BB962C8B-B14F-4D97-AF65-F5344CB8AC3E}">
        <p14:creationId xmlns:p14="http://schemas.microsoft.com/office/powerpoint/2010/main" val="2682689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F36136D-0C34-FEF8-E62D-A08C4FEF4ACF}"/>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id="{EB1EB6A8-7ED7-1982-3056-0D40DF3661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id="{070DE133-2773-1E79-E89F-E1FBBE1D65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807DC8E4-EAA3-25DF-D600-B016CE8CD699}"/>
              </a:ext>
            </a:extLst>
          </p:cNvPr>
          <p:cNvSpPr>
            <a:spLocks noGrp="1"/>
          </p:cNvSpPr>
          <p:nvPr>
            <p:ph type="dt" sz="half" idx="10"/>
          </p:nvPr>
        </p:nvSpPr>
        <p:spPr/>
        <p:txBody>
          <a:bodyPr/>
          <a:lstStyle/>
          <a:p>
            <a:fld id="{0C080628-72E7-496A-822A-C3138F8A9435}" type="datetimeFigureOut">
              <a:rPr lang="lv-LV" smtClean="0"/>
              <a:t>03.10.2025</a:t>
            </a:fld>
            <a:endParaRPr lang="lv-LV"/>
          </a:p>
        </p:txBody>
      </p:sp>
      <p:sp>
        <p:nvSpPr>
          <p:cNvPr id="6" name="Kājenes vietturis 5">
            <a:extLst>
              <a:ext uri="{FF2B5EF4-FFF2-40B4-BE49-F238E27FC236}">
                <a16:creationId xmlns:a16="http://schemas.microsoft.com/office/drawing/2014/main" id="{23F89705-6D26-0B88-4EE1-A67A153D354E}"/>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02C18CAE-D327-3B1B-0056-CA059C50BA03}"/>
              </a:ext>
            </a:extLst>
          </p:cNvPr>
          <p:cNvSpPr>
            <a:spLocks noGrp="1"/>
          </p:cNvSpPr>
          <p:nvPr>
            <p:ph type="sldNum" sz="quarter" idx="12"/>
          </p:nvPr>
        </p:nvSpPr>
        <p:spPr/>
        <p:txBody>
          <a:bodyPr/>
          <a:lstStyle/>
          <a:p>
            <a:fld id="{65126541-EACE-4AF6-BB94-660282A209CF}" type="slidenum">
              <a:rPr lang="lv-LV" smtClean="0"/>
              <a:t>‹#›</a:t>
            </a:fld>
            <a:endParaRPr lang="lv-LV"/>
          </a:p>
        </p:txBody>
      </p:sp>
    </p:spTree>
    <p:extLst>
      <p:ext uri="{BB962C8B-B14F-4D97-AF65-F5344CB8AC3E}">
        <p14:creationId xmlns:p14="http://schemas.microsoft.com/office/powerpoint/2010/main" val="1626244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C8DF6E0A-D1D9-8BA8-930A-1054D03610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id="{6901B89A-9F11-59FC-BA63-C371FF3709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6F9273B7-355B-3E7D-6E96-F1D181F2F2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C080628-72E7-496A-822A-C3138F8A9435}" type="datetimeFigureOut">
              <a:rPr lang="lv-LV" smtClean="0"/>
              <a:t>03.10.2025</a:t>
            </a:fld>
            <a:endParaRPr lang="lv-LV"/>
          </a:p>
        </p:txBody>
      </p:sp>
      <p:sp>
        <p:nvSpPr>
          <p:cNvPr id="5" name="Kājenes vietturis 4">
            <a:extLst>
              <a:ext uri="{FF2B5EF4-FFF2-40B4-BE49-F238E27FC236}">
                <a16:creationId xmlns:a16="http://schemas.microsoft.com/office/drawing/2014/main" id="{E13097CA-66E7-9947-E2AE-603C1788D6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lv-LV"/>
          </a:p>
        </p:txBody>
      </p:sp>
      <p:sp>
        <p:nvSpPr>
          <p:cNvPr id="6" name="Slaida numura vietturis 5">
            <a:extLst>
              <a:ext uri="{FF2B5EF4-FFF2-40B4-BE49-F238E27FC236}">
                <a16:creationId xmlns:a16="http://schemas.microsoft.com/office/drawing/2014/main" id="{DD8D6999-095B-7E00-D730-598328902C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5126541-EACE-4AF6-BB94-660282A209CF}" type="slidenum">
              <a:rPr lang="lv-LV" smtClean="0"/>
              <a:t>‹#›</a:t>
            </a:fld>
            <a:endParaRPr lang="lv-LV"/>
          </a:p>
        </p:txBody>
      </p:sp>
    </p:spTree>
    <p:extLst>
      <p:ext uri="{BB962C8B-B14F-4D97-AF65-F5344CB8AC3E}">
        <p14:creationId xmlns:p14="http://schemas.microsoft.com/office/powerpoint/2010/main" val="2202236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customXml" Target="../ink/ink7.xml"/><Relationship Id="rId3" Type="http://schemas.openxmlformats.org/officeDocument/2006/relationships/customXml" Target="../ink/ink1.xml"/><Relationship Id="rId7" Type="http://schemas.openxmlformats.org/officeDocument/2006/relationships/customXml" Target="../ink/ink4.xml"/><Relationship Id="rId12" Type="http://schemas.openxmlformats.org/officeDocument/2006/relationships/image" Target="../media/image50.png"/><Relationship Id="rId2" Type="http://schemas.openxmlformats.org/officeDocument/2006/relationships/image" Target="../media/image17.jpg"/><Relationship Id="rId1" Type="http://schemas.openxmlformats.org/officeDocument/2006/relationships/slideLayout" Target="../slideLayouts/slideLayout12.xml"/><Relationship Id="rId6" Type="http://schemas.openxmlformats.org/officeDocument/2006/relationships/customXml" Target="../ink/ink3.xml"/><Relationship Id="rId11" Type="http://schemas.openxmlformats.org/officeDocument/2006/relationships/customXml" Target="../ink/ink6.xml"/><Relationship Id="rId5" Type="http://schemas.openxmlformats.org/officeDocument/2006/relationships/customXml" Target="../ink/ink2.xml"/><Relationship Id="rId10" Type="http://schemas.openxmlformats.org/officeDocument/2006/relationships/image" Target="../media/image40.png"/><Relationship Id="rId4" Type="http://schemas.openxmlformats.org/officeDocument/2006/relationships/image" Target="../media/image20.png"/><Relationship Id="rId9" Type="http://schemas.openxmlformats.org/officeDocument/2006/relationships/customXml" Target="../ink/ink5.xml"/><Relationship Id="rId14" Type="http://schemas.openxmlformats.org/officeDocument/2006/relationships/image" Target="../media/image6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ttēls 3">
            <a:extLst>
              <a:ext uri="{FF2B5EF4-FFF2-40B4-BE49-F238E27FC236}">
                <a16:creationId xmlns:a16="http://schemas.microsoft.com/office/drawing/2014/main" id="{52E01050-2BBB-98AE-0309-C2143AA3A300}"/>
              </a:ext>
            </a:extLst>
          </p:cNvPr>
          <p:cNvPicPr>
            <a:picLocks noChangeAspect="1"/>
          </p:cNvPicPr>
          <p:nvPr/>
        </p:nvPicPr>
        <p:blipFill>
          <a:blip r:embed="rId2">
            <a:alphaModFix amt="50000"/>
          </a:blip>
          <a:srcRect t="19142" b="5858"/>
          <a:stretch>
            <a:fillRect/>
          </a:stretch>
        </p:blipFill>
        <p:spPr>
          <a:xfrm>
            <a:off x="20" y="1"/>
            <a:ext cx="12191980" cy="6857999"/>
          </a:xfrm>
          <a:prstGeom prst="rect">
            <a:avLst/>
          </a:prstGeom>
        </p:spPr>
      </p:pic>
      <p:sp>
        <p:nvSpPr>
          <p:cNvPr id="2" name="Virsraksts 1">
            <a:extLst>
              <a:ext uri="{FF2B5EF4-FFF2-40B4-BE49-F238E27FC236}">
                <a16:creationId xmlns:a16="http://schemas.microsoft.com/office/drawing/2014/main" id="{B997BDF0-FB7E-B96F-10FE-06CFE71E9020}"/>
              </a:ext>
            </a:extLst>
          </p:cNvPr>
          <p:cNvSpPr>
            <a:spLocks noGrp="1"/>
          </p:cNvSpPr>
          <p:nvPr>
            <p:ph type="ctrTitle"/>
          </p:nvPr>
        </p:nvSpPr>
        <p:spPr>
          <a:xfrm>
            <a:off x="1524000" y="447448"/>
            <a:ext cx="9144000" cy="2900518"/>
          </a:xfrm>
        </p:spPr>
        <p:txBody>
          <a:bodyPr>
            <a:normAutofit/>
          </a:bodyPr>
          <a:lstStyle/>
          <a:p>
            <a:r>
              <a:rPr lang="lv-LV" sz="5100" dirty="0">
                <a:solidFill>
                  <a:srgbClr val="FFFFFF"/>
                </a:solidFill>
              </a:rPr>
              <a:t>Sociālo dienestu sociālo darbinieku ģimenēm ar bērniem un bāriņtiesas darbinieku sadarbība</a:t>
            </a:r>
          </a:p>
        </p:txBody>
      </p:sp>
      <p:sp>
        <p:nvSpPr>
          <p:cNvPr id="3" name="Apakšvirsraksts 2">
            <a:extLst>
              <a:ext uri="{FF2B5EF4-FFF2-40B4-BE49-F238E27FC236}">
                <a16:creationId xmlns:a16="http://schemas.microsoft.com/office/drawing/2014/main" id="{95CE8F7E-A90A-2654-B09B-0B12F8849594}"/>
              </a:ext>
            </a:extLst>
          </p:cNvPr>
          <p:cNvSpPr>
            <a:spLocks noGrp="1"/>
          </p:cNvSpPr>
          <p:nvPr>
            <p:ph type="subTitle" idx="1"/>
          </p:nvPr>
        </p:nvSpPr>
        <p:spPr>
          <a:xfrm>
            <a:off x="1524000" y="4159404"/>
            <a:ext cx="9144000" cy="1098395"/>
          </a:xfrm>
        </p:spPr>
        <p:txBody>
          <a:bodyPr>
            <a:noAutofit/>
          </a:bodyPr>
          <a:lstStyle/>
          <a:p>
            <a:r>
              <a:rPr lang="en-GB" sz="4000" dirty="0" err="1">
                <a:solidFill>
                  <a:srgbClr val="FFFFFF"/>
                </a:solidFill>
              </a:rPr>
              <a:t>Vasaras</a:t>
            </a:r>
            <a:r>
              <a:rPr lang="lv-LV" sz="4000" dirty="0">
                <a:solidFill>
                  <a:srgbClr val="FFFFFF"/>
                </a:solidFill>
              </a:rPr>
              <a:t> skola</a:t>
            </a:r>
          </a:p>
          <a:p>
            <a:r>
              <a:rPr lang="lv-LV" sz="1600" dirty="0">
                <a:solidFill>
                  <a:srgbClr val="FFFFFF"/>
                </a:solidFill>
              </a:rPr>
              <a:t>01.-02.10.2025.</a:t>
            </a:r>
          </a:p>
          <a:p>
            <a:pPr algn="r"/>
            <a:r>
              <a:rPr lang="lv-LV" sz="1600" dirty="0">
                <a:solidFill>
                  <a:srgbClr val="FFFFFF"/>
                </a:solidFill>
              </a:rPr>
              <a:t> </a:t>
            </a:r>
          </a:p>
        </p:txBody>
      </p:sp>
    </p:spTree>
    <p:extLst>
      <p:ext uri="{BB962C8B-B14F-4D97-AF65-F5344CB8AC3E}">
        <p14:creationId xmlns:p14="http://schemas.microsoft.com/office/powerpoint/2010/main" val="413281652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1191F9-87C6-3937-FF80-2E7C6AF68CCD}"/>
              </a:ext>
            </a:extLst>
          </p:cNvPr>
          <p:cNvSpPr txBox="1"/>
          <p:nvPr/>
        </p:nvSpPr>
        <p:spPr>
          <a:xfrm>
            <a:off x="122830" y="483317"/>
            <a:ext cx="12069170" cy="5693866"/>
          </a:xfrm>
          <a:prstGeom prst="rect">
            <a:avLst/>
          </a:prstGeom>
          <a:noFill/>
        </p:spPr>
        <p:txBody>
          <a:bodyPr wrap="square">
            <a:spAutoFit/>
          </a:bodyPr>
          <a:lstStyle/>
          <a:p>
            <a:pPr>
              <a:buNone/>
            </a:pPr>
            <a:r>
              <a:rPr lang="lv-LV" sz="3200" b="1" dirty="0"/>
              <a:t>1. Profesionālā attīstība un darbinieku </a:t>
            </a:r>
            <a:r>
              <a:rPr lang="lv-LV" sz="3200" b="1" dirty="0" err="1"/>
              <a:t>labbūtība</a:t>
            </a:r>
            <a:endParaRPr lang="lv-LV" sz="3200" dirty="0"/>
          </a:p>
          <a:p>
            <a:pPr>
              <a:buFont typeface="Arial" panose="020B0604020202020204" pitchFamily="34" charset="0"/>
              <a:buChar char="•"/>
            </a:pPr>
            <a:r>
              <a:rPr lang="lv-LV" sz="2000" dirty="0"/>
              <a:t>Jaunu zināšanu un prasmju apguve</a:t>
            </a:r>
          </a:p>
          <a:p>
            <a:pPr>
              <a:buFont typeface="Arial" panose="020B0604020202020204" pitchFamily="34" charset="0"/>
              <a:buChar char="•"/>
            </a:pPr>
            <a:r>
              <a:rPr lang="lv-LV" sz="2000" dirty="0"/>
              <a:t>Iedvesma un praktiski rīki darbam</a:t>
            </a:r>
          </a:p>
          <a:p>
            <a:pPr>
              <a:buFont typeface="Arial" panose="020B0604020202020204" pitchFamily="34" charset="0"/>
              <a:buChar char="•"/>
            </a:pPr>
            <a:r>
              <a:rPr lang="lv-LV" sz="2000" dirty="0"/>
              <a:t>Psiholoģiskā pašpalīdzība, izdegšanas profilakse</a:t>
            </a:r>
          </a:p>
          <a:p>
            <a:pPr>
              <a:buNone/>
            </a:pPr>
            <a:r>
              <a:rPr lang="lv-LV" b="1" dirty="0"/>
              <a:t>Piemēri no atbildēm:</a:t>
            </a:r>
            <a:endParaRPr lang="lv-LV" dirty="0"/>
          </a:p>
          <a:p>
            <a:pPr>
              <a:buFont typeface="Arial" panose="020B0604020202020204" pitchFamily="34" charset="0"/>
              <a:buChar char="•"/>
            </a:pPr>
            <a:r>
              <a:rPr lang="lv-LV" i="1" dirty="0"/>
              <a:t>“Sagaidu iespēju pilnveidot profesionālās zināšanas un prasmes, dalīties pieredzē ar kolēģiem no citām pašvaldībām, kā arī gūt praktiskus rīkus darbam ar ģimenēm un bērniem.”</a:t>
            </a:r>
            <a:endParaRPr lang="lv-LV" dirty="0"/>
          </a:p>
          <a:p>
            <a:pPr>
              <a:buFont typeface="Arial" panose="020B0604020202020204" pitchFamily="34" charset="0"/>
              <a:buChar char="•"/>
            </a:pPr>
            <a:r>
              <a:rPr lang="lv-LV" i="1" dirty="0"/>
              <a:t>“Psiholoģiskās pašpalīdzības un izdegšanas profilakse – kā saglabāt profesionālo līdzsvaru.”</a:t>
            </a:r>
            <a:endParaRPr lang="lv-LV" dirty="0"/>
          </a:p>
          <a:p>
            <a:pPr>
              <a:buFont typeface="Arial" panose="020B0604020202020204" pitchFamily="34" charset="0"/>
              <a:buChar char="•"/>
            </a:pPr>
            <a:r>
              <a:rPr lang="lv-LV" i="1" dirty="0"/>
              <a:t>“Gūt nelielu atpūtu no darba un smelties iedvesmu produktīvākai darbībai, atgriežoties darbā.”</a:t>
            </a:r>
            <a:endParaRPr lang="lv-LV" dirty="0"/>
          </a:p>
          <a:p>
            <a:pPr>
              <a:buNone/>
            </a:pPr>
            <a:endParaRPr lang="lv-LV" dirty="0"/>
          </a:p>
          <a:p>
            <a:pPr>
              <a:buNone/>
            </a:pPr>
            <a:r>
              <a:rPr lang="lv-LV" sz="3200" b="1" dirty="0"/>
              <a:t>2. Kompetenču robežu un normatīvo aktu skaidrošana</a:t>
            </a:r>
            <a:endParaRPr lang="lv-LV" sz="3200" dirty="0"/>
          </a:p>
          <a:p>
            <a:pPr>
              <a:buFont typeface="Arial" panose="020B0604020202020204" pitchFamily="34" charset="0"/>
              <a:buChar char="•"/>
            </a:pPr>
            <a:r>
              <a:rPr lang="lv-LV" sz="2000" dirty="0"/>
              <a:t>SD un BT lomu precizēšana</a:t>
            </a:r>
          </a:p>
          <a:p>
            <a:pPr>
              <a:buFont typeface="Arial" panose="020B0604020202020204" pitchFamily="34" charset="0"/>
              <a:buChar char="•"/>
            </a:pPr>
            <a:r>
              <a:rPr lang="lv-LV" sz="2000" dirty="0"/>
              <a:t>Aizbildņu kompetences</a:t>
            </a:r>
          </a:p>
          <a:p>
            <a:pPr>
              <a:buFont typeface="Arial" panose="020B0604020202020204" pitchFamily="34" charset="0"/>
              <a:buChar char="•"/>
            </a:pPr>
            <a:r>
              <a:rPr lang="lv-LV" sz="2000" dirty="0"/>
              <a:t>Normatīvo aktu pretrunas, vienpersoniskie lēmumi</a:t>
            </a:r>
          </a:p>
          <a:p>
            <a:pPr>
              <a:buNone/>
            </a:pPr>
            <a:r>
              <a:rPr lang="lv-LV" b="1" dirty="0"/>
              <a:t>Piemēri no atbildēm:</a:t>
            </a:r>
            <a:endParaRPr lang="lv-LV" dirty="0"/>
          </a:p>
          <a:p>
            <a:pPr>
              <a:buFont typeface="Arial" panose="020B0604020202020204" pitchFamily="34" charset="0"/>
              <a:buChar char="•"/>
            </a:pPr>
            <a:r>
              <a:rPr lang="lv-LV" i="1" dirty="0"/>
              <a:t>“Konkretizēt SD un BT kompetences (nereti BT nākas darīt to, ko neizdara SD...).”</a:t>
            </a:r>
            <a:endParaRPr lang="lv-LV" dirty="0"/>
          </a:p>
          <a:p>
            <a:pPr>
              <a:buFont typeface="Arial" panose="020B0604020202020204" pitchFamily="34" charset="0"/>
              <a:buChar char="•"/>
            </a:pPr>
            <a:r>
              <a:rPr lang="lv-LV" i="1" dirty="0"/>
              <a:t>“Pretrunas likumdošanā – par aizbildņiem...”</a:t>
            </a:r>
            <a:endParaRPr lang="lv-LV" dirty="0"/>
          </a:p>
          <a:p>
            <a:pPr>
              <a:buFont typeface="Arial" panose="020B0604020202020204" pitchFamily="34" charset="0"/>
              <a:buChar char="•"/>
            </a:pPr>
            <a:r>
              <a:rPr lang="lv-LV" i="1" dirty="0"/>
              <a:t>“Bāriņtiesas likuma 23.pants par vienpersoniska lēmuma pieņemšanu – kā tos saprot SD un BT pārstāvis?”</a:t>
            </a:r>
            <a:endParaRPr lang="lv-LV" dirty="0"/>
          </a:p>
        </p:txBody>
      </p:sp>
    </p:spTree>
    <p:extLst>
      <p:ext uri="{BB962C8B-B14F-4D97-AF65-F5344CB8AC3E}">
        <p14:creationId xmlns:p14="http://schemas.microsoft.com/office/powerpoint/2010/main" val="1810800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3A8D20C-1578-5ED8-4A56-D5F5C5E57ADD}"/>
              </a:ext>
            </a:extLst>
          </p:cNvPr>
          <p:cNvSpPr txBox="1"/>
          <p:nvPr/>
        </p:nvSpPr>
        <p:spPr>
          <a:xfrm>
            <a:off x="164910" y="335845"/>
            <a:ext cx="11862179" cy="6186309"/>
          </a:xfrm>
          <a:prstGeom prst="rect">
            <a:avLst/>
          </a:prstGeom>
          <a:noFill/>
        </p:spPr>
        <p:txBody>
          <a:bodyPr wrap="square">
            <a:spAutoFit/>
          </a:bodyPr>
          <a:lstStyle/>
          <a:p>
            <a:pPr>
              <a:buNone/>
            </a:pPr>
            <a:r>
              <a:rPr lang="lv-LV" sz="3000" b="1" dirty="0"/>
              <a:t>3. Sadarbība starp institūcijām un komunikācija</a:t>
            </a:r>
            <a:endParaRPr lang="lv-LV" sz="3000" dirty="0"/>
          </a:p>
          <a:p>
            <a:pPr>
              <a:buFont typeface="Arial" panose="020B0604020202020204" pitchFamily="34" charset="0"/>
              <a:buChar char="•"/>
            </a:pPr>
            <a:r>
              <a:rPr lang="lv-LV" sz="2000" dirty="0"/>
              <a:t>Pieredzes apmaiņa</a:t>
            </a:r>
          </a:p>
          <a:p>
            <a:pPr>
              <a:buFont typeface="Arial" panose="020B0604020202020204" pitchFamily="34" charset="0"/>
              <a:buChar char="•"/>
            </a:pPr>
            <a:r>
              <a:rPr lang="lv-LV" sz="2000" dirty="0"/>
              <a:t>Sadarbības modeļu meklēšana</a:t>
            </a:r>
          </a:p>
          <a:p>
            <a:pPr>
              <a:buFont typeface="Arial" panose="020B0604020202020204" pitchFamily="34" charset="0"/>
              <a:buChar char="•"/>
            </a:pPr>
            <a:r>
              <a:rPr lang="lv-LV" sz="2000" dirty="0"/>
              <a:t>Informācijas apmaiņas kultūra</a:t>
            </a:r>
          </a:p>
          <a:p>
            <a:pPr>
              <a:buNone/>
            </a:pPr>
            <a:r>
              <a:rPr lang="lv-LV" b="1" dirty="0"/>
              <a:t>Piemēri no atbildēm:</a:t>
            </a:r>
            <a:endParaRPr lang="lv-LV" dirty="0"/>
          </a:p>
          <a:p>
            <a:pPr>
              <a:buFont typeface="Arial" panose="020B0604020202020204" pitchFamily="34" charset="0"/>
              <a:buChar char="•"/>
            </a:pPr>
            <a:r>
              <a:rPr lang="lv-LV" i="1" dirty="0"/>
              <a:t>“Pieredzes apmaiņu un sadarbības stiprināšanu.”</a:t>
            </a:r>
            <a:endParaRPr lang="lv-LV" dirty="0"/>
          </a:p>
          <a:p>
            <a:pPr>
              <a:buFont typeface="Arial" panose="020B0604020202020204" pitchFamily="34" charset="0"/>
              <a:buChar char="•"/>
            </a:pPr>
            <a:r>
              <a:rPr lang="lv-LV" i="1" dirty="0"/>
              <a:t>“Kopīgu problēmas risinājumu meklēšana un atrašana sadarbojoties.”</a:t>
            </a:r>
            <a:endParaRPr lang="lv-LV" dirty="0"/>
          </a:p>
          <a:p>
            <a:pPr>
              <a:buFont typeface="Arial" panose="020B0604020202020204" pitchFamily="34" charset="0"/>
              <a:buChar char="•"/>
            </a:pPr>
            <a:r>
              <a:rPr lang="lv-LV" i="1" dirty="0"/>
              <a:t>“No citu pieredzes, lektoru stāstījuma saredzēt iespējas, kā praktiski pilnveidot sadarbību, kā savstarpēji sniegt atbalstu, stiprināt vienam otru.”</a:t>
            </a:r>
            <a:endParaRPr lang="lv-LV" dirty="0"/>
          </a:p>
          <a:p>
            <a:pPr>
              <a:buNone/>
            </a:pPr>
            <a:br>
              <a:rPr lang="lv-LV" dirty="0"/>
            </a:br>
            <a:endParaRPr lang="lv-LV" dirty="0"/>
          </a:p>
          <a:p>
            <a:pPr>
              <a:buNone/>
            </a:pPr>
            <a:r>
              <a:rPr lang="lv-LV" sz="3000" b="1" dirty="0"/>
              <a:t>4. Sarežģītas un jutīgas profesionālās situācijas</a:t>
            </a:r>
            <a:endParaRPr lang="lv-LV" sz="3000" dirty="0"/>
          </a:p>
          <a:p>
            <a:pPr>
              <a:buFont typeface="Arial" panose="020B0604020202020204" pitchFamily="34" charset="0"/>
              <a:buChar char="•"/>
            </a:pPr>
            <a:r>
              <a:rPr lang="lv-LV" sz="2000" dirty="0"/>
              <a:t>Saskarsme šķiršanās gadījumā</a:t>
            </a:r>
          </a:p>
          <a:p>
            <a:pPr>
              <a:buFont typeface="Arial" panose="020B0604020202020204" pitchFamily="34" charset="0"/>
              <a:buChar char="•"/>
            </a:pPr>
            <a:r>
              <a:rPr lang="lv-LV" sz="2000" dirty="0"/>
              <a:t>Darbs ar ģimeni pēc pašnāvības gadījuma</a:t>
            </a:r>
          </a:p>
          <a:p>
            <a:pPr>
              <a:buFont typeface="Arial" panose="020B0604020202020204" pitchFamily="34" charset="0"/>
              <a:buChar char="•"/>
            </a:pPr>
            <a:r>
              <a:rPr lang="lv-LV" sz="2000" dirty="0"/>
              <a:t>Sarežģītas situācijas ar psihiskām problēmām</a:t>
            </a:r>
          </a:p>
          <a:p>
            <a:pPr>
              <a:buNone/>
            </a:pPr>
            <a:r>
              <a:rPr lang="lv-LV" b="1" dirty="0"/>
              <a:t>Piemēri no atbildēm:</a:t>
            </a:r>
            <a:endParaRPr lang="lv-LV" dirty="0"/>
          </a:p>
          <a:p>
            <a:pPr>
              <a:buFont typeface="Arial" panose="020B0604020202020204" pitchFamily="34" charset="0"/>
              <a:buChar char="•"/>
            </a:pPr>
            <a:r>
              <a:rPr lang="lv-LV" i="1" dirty="0"/>
              <a:t>“Bērnu saskarsmes jautājumi vecāku šķiršanās gadījumā.”</a:t>
            </a:r>
            <a:endParaRPr lang="lv-LV" dirty="0"/>
          </a:p>
          <a:p>
            <a:pPr>
              <a:buFont typeface="Arial" panose="020B0604020202020204" pitchFamily="34" charset="0"/>
              <a:buChar char="•"/>
            </a:pPr>
            <a:r>
              <a:rPr lang="lv-LV" i="1" dirty="0"/>
              <a:t>“Kā runāt ar ģimeni (bērniem, vecākiem), kurā noticis pašnāvības gadījums? /praktiski ieteikumi/”</a:t>
            </a:r>
            <a:endParaRPr lang="lv-LV" dirty="0"/>
          </a:p>
          <a:p>
            <a:pPr>
              <a:buFont typeface="Arial" panose="020B0604020202020204" pitchFamily="34" charset="0"/>
              <a:buChar char="•"/>
            </a:pPr>
            <a:r>
              <a:rPr lang="lv-LV" i="1" dirty="0"/>
              <a:t>“Jaunas zināšanas un prasmes par retāk sastopamu, sarežģītu situāciju risināšanu (vecāki ar psihiska rakstura problēmām, dažādu paaudžu atšķirīga bērnu audzināšanas izpratne).”</a:t>
            </a:r>
            <a:endParaRPr lang="lv-LV" dirty="0"/>
          </a:p>
        </p:txBody>
      </p:sp>
    </p:spTree>
    <p:extLst>
      <p:ext uri="{BB962C8B-B14F-4D97-AF65-F5344CB8AC3E}">
        <p14:creationId xmlns:p14="http://schemas.microsoft.com/office/powerpoint/2010/main" val="177393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a 3">
            <a:extLst>
              <a:ext uri="{FF2B5EF4-FFF2-40B4-BE49-F238E27FC236}">
                <a16:creationId xmlns:a16="http://schemas.microsoft.com/office/drawing/2014/main" id="{5C3F665F-366D-CE6F-48CB-2D010864A40C}"/>
              </a:ext>
            </a:extLst>
          </p:cNvPr>
          <p:cNvGraphicFramePr>
            <a:graphicFrameLocks noGrp="1"/>
          </p:cNvGraphicFramePr>
          <p:nvPr>
            <p:extLst>
              <p:ext uri="{D42A27DB-BD31-4B8C-83A1-F6EECF244321}">
                <p14:modId xmlns:p14="http://schemas.microsoft.com/office/powerpoint/2010/main" val="4246398684"/>
              </p:ext>
            </p:extLst>
          </p:nvPr>
        </p:nvGraphicFramePr>
        <p:xfrm>
          <a:off x="459474" y="195647"/>
          <a:ext cx="11732526" cy="6194412"/>
        </p:xfrm>
        <a:graphic>
          <a:graphicData uri="http://schemas.openxmlformats.org/drawingml/2006/table">
            <a:tbl>
              <a:tblPr/>
              <a:tblGrid>
                <a:gridCol w="3910842">
                  <a:extLst>
                    <a:ext uri="{9D8B030D-6E8A-4147-A177-3AD203B41FA5}">
                      <a16:colId xmlns:a16="http://schemas.microsoft.com/office/drawing/2014/main" val="1079293666"/>
                    </a:ext>
                  </a:extLst>
                </a:gridCol>
                <a:gridCol w="3910842">
                  <a:extLst>
                    <a:ext uri="{9D8B030D-6E8A-4147-A177-3AD203B41FA5}">
                      <a16:colId xmlns:a16="http://schemas.microsoft.com/office/drawing/2014/main" val="3400972711"/>
                    </a:ext>
                  </a:extLst>
                </a:gridCol>
                <a:gridCol w="3910842">
                  <a:extLst>
                    <a:ext uri="{9D8B030D-6E8A-4147-A177-3AD203B41FA5}">
                      <a16:colId xmlns:a16="http://schemas.microsoft.com/office/drawing/2014/main" val="4279876633"/>
                    </a:ext>
                  </a:extLst>
                </a:gridCol>
              </a:tblGrid>
              <a:tr h="418100">
                <a:tc>
                  <a:txBody>
                    <a:bodyPr/>
                    <a:lstStyle/>
                    <a:p>
                      <a:pPr algn="r">
                        <a:buNone/>
                      </a:pPr>
                      <a:r>
                        <a:rPr lang="lv-LV" sz="2500" b="1" dirty="0">
                          <a:solidFill>
                            <a:schemeClr val="bg1"/>
                          </a:solidFill>
                        </a:rPr>
                        <a:t>BT skatījuma piemēri</a:t>
                      </a:r>
                      <a:endParaRPr lang="lv-LV" sz="2500" dirty="0">
                        <a:solidFill>
                          <a:schemeClr val="bg1"/>
                        </a:solidFill>
                      </a:endParaRPr>
                    </a:p>
                  </a:txBody>
                  <a:tcPr marL="69069" marR="69069" marT="34534" marB="34534" anchor="ctr">
                    <a:lnL>
                      <a:noFill/>
                    </a:lnL>
                    <a:lnR>
                      <a:noFill/>
                    </a:lnR>
                    <a:lnT>
                      <a:noFill/>
                    </a:lnT>
                    <a:lnB>
                      <a:noFill/>
                    </a:lnB>
                    <a:solidFill>
                      <a:srgbClr val="FF0000"/>
                    </a:solidFill>
                  </a:tcPr>
                </a:tc>
                <a:tc>
                  <a:txBody>
                    <a:bodyPr/>
                    <a:lstStyle/>
                    <a:p>
                      <a:pPr algn="ctr">
                        <a:buNone/>
                      </a:pPr>
                      <a:r>
                        <a:rPr lang="lv-LV" sz="2500" b="1" dirty="0">
                          <a:solidFill>
                            <a:schemeClr val="bg1"/>
                          </a:solidFill>
                        </a:rPr>
                        <a:t>«Konfliktu mezgli»</a:t>
                      </a:r>
                      <a:endParaRPr lang="lv-LV" sz="2500" dirty="0">
                        <a:solidFill>
                          <a:schemeClr val="bg1"/>
                        </a:solidFill>
                      </a:endParaRPr>
                    </a:p>
                  </a:txBody>
                  <a:tcPr marL="69069" marR="69069" marT="34534" marB="34534" anchor="ctr">
                    <a:lnL>
                      <a:noFill/>
                    </a:lnL>
                    <a:lnR>
                      <a:noFill/>
                    </a:lnR>
                    <a:lnT>
                      <a:noFill/>
                    </a:lnT>
                    <a:lnB>
                      <a:noFill/>
                    </a:lnB>
                    <a:solidFill>
                      <a:srgbClr val="FF0000"/>
                    </a:solidFill>
                  </a:tcPr>
                </a:tc>
                <a:tc>
                  <a:txBody>
                    <a:bodyPr/>
                    <a:lstStyle/>
                    <a:p>
                      <a:pPr>
                        <a:buNone/>
                      </a:pPr>
                      <a:r>
                        <a:rPr lang="lv-LV" sz="2500" b="1" dirty="0">
                          <a:solidFill>
                            <a:schemeClr val="bg1"/>
                          </a:solidFill>
                        </a:rPr>
                        <a:t>SD skatījuma piemēri</a:t>
                      </a:r>
                      <a:endParaRPr lang="lv-LV" sz="2500" dirty="0">
                        <a:solidFill>
                          <a:schemeClr val="bg1"/>
                        </a:solidFill>
                      </a:endParaRPr>
                    </a:p>
                  </a:txBody>
                  <a:tcPr marL="69069" marR="69069" marT="34534" marB="34534" anchor="ctr">
                    <a:lnL>
                      <a:noFill/>
                    </a:lnL>
                    <a:lnR>
                      <a:noFill/>
                    </a:lnR>
                    <a:lnT>
                      <a:noFill/>
                    </a:lnT>
                    <a:lnB>
                      <a:noFill/>
                    </a:lnB>
                    <a:solidFill>
                      <a:srgbClr val="FF0000"/>
                    </a:solidFill>
                  </a:tcPr>
                </a:tc>
                <a:extLst>
                  <a:ext uri="{0D108BD9-81ED-4DB2-BD59-A6C34878D82A}">
                    <a16:rowId xmlns:a16="http://schemas.microsoft.com/office/drawing/2014/main" val="3015289783"/>
                  </a:ext>
                </a:extLst>
              </a:tr>
              <a:tr h="1238707">
                <a:tc>
                  <a:txBody>
                    <a:bodyPr/>
                    <a:lstStyle/>
                    <a:p>
                      <a:pPr algn="r">
                        <a:buNone/>
                      </a:pPr>
                      <a:r>
                        <a:rPr lang="lv-LV" sz="2000" dirty="0"/>
                        <a:t>Sociālais dienests sniedz formālus vai nepietiekamus atzinumus, dažreiz atsakās paust skaidru viedokli.</a:t>
                      </a:r>
                    </a:p>
                  </a:txBody>
                  <a:tcPr marL="69069" marR="69069" marT="34534" marB="34534" anchor="ctr">
                    <a:lnL>
                      <a:noFill/>
                    </a:lnL>
                    <a:lnR>
                      <a:noFill/>
                    </a:lnR>
                    <a:lnT>
                      <a:noFill/>
                    </a:lnT>
                    <a:lnB>
                      <a:noFill/>
                    </a:lnB>
                    <a:noFill/>
                  </a:tcPr>
                </a:tc>
                <a:tc>
                  <a:txBody>
                    <a:bodyPr/>
                    <a:lstStyle/>
                    <a:p>
                      <a:pPr algn="ctr">
                        <a:buNone/>
                      </a:pPr>
                      <a:r>
                        <a:rPr lang="lv-LV" sz="2800" b="1" dirty="0">
                          <a:solidFill>
                            <a:schemeClr val="bg1"/>
                          </a:solidFill>
                        </a:rPr>
                        <a:t>Lomu un kompetenču robežas</a:t>
                      </a:r>
                      <a:endParaRPr lang="lv-LV" sz="2800" dirty="0">
                        <a:solidFill>
                          <a:schemeClr val="bg1"/>
                        </a:solidFill>
                      </a:endParaRPr>
                    </a:p>
                  </a:txBody>
                  <a:tcPr marL="69069" marR="69069" marT="34534" marB="34534" anchor="ctr">
                    <a:lnL>
                      <a:noFill/>
                    </a:lnL>
                    <a:lnR>
                      <a:noFill/>
                    </a:lnR>
                    <a:lnT>
                      <a:noFill/>
                    </a:lnT>
                    <a:lnB>
                      <a:noFill/>
                    </a:lnB>
                    <a:solidFill>
                      <a:srgbClr val="FF0000"/>
                    </a:solidFill>
                  </a:tcPr>
                </a:tc>
                <a:tc>
                  <a:txBody>
                    <a:bodyPr/>
                    <a:lstStyle/>
                    <a:p>
                      <a:pPr>
                        <a:buNone/>
                      </a:pPr>
                      <a:r>
                        <a:rPr lang="lv-LV" sz="2000" dirty="0"/>
                        <a:t>Bāriņtiesa pieprasa no sociālā dienesta to, kas nav viņu kompetencē (piem., vai bērns var atgriezties ģimenē).</a:t>
                      </a:r>
                    </a:p>
                  </a:txBody>
                  <a:tcPr marL="69069" marR="69069" marT="34534" marB="34534" anchor="ctr">
                    <a:lnL>
                      <a:noFill/>
                    </a:lnL>
                    <a:lnR>
                      <a:noFill/>
                    </a:lnR>
                    <a:lnT>
                      <a:noFill/>
                    </a:lnT>
                    <a:lnB>
                      <a:noFill/>
                    </a:lnB>
                    <a:noFill/>
                  </a:tcPr>
                </a:tc>
                <a:extLst>
                  <a:ext uri="{0D108BD9-81ED-4DB2-BD59-A6C34878D82A}">
                    <a16:rowId xmlns:a16="http://schemas.microsoft.com/office/drawing/2014/main" val="3354808200"/>
                  </a:ext>
                </a:extLst>
              </a:tr>
              <a:tr h="1238707">
                <a:tc>
                  <a:txBody>
                    <a:bodyPr/>
                    <a:lstStyle/>
                    <a:p>
                      <a:pPr algn="r">
                        <a:buNone/>
                      </a:pPr>
                      <a:r>
                        <a:rPr lang="lv-LV" sz="2000" dirty="0"/>
                        <a:t>Sociālais dienests kavējas ar informācijas sniegšanu, dažreiz strādā formāli.</a:t>
                      </a:r>
                    </a:p>
                  </a:txBody>
                  <a:tcPr marL="69069" marR="69069" marT="34534" marB="34534" anchor="ctr">
                    <a:lnL>
                      <a:noFill/>
                    </a:lnL>
                    <a:lnR>
                      <a:noFill/>
                    </a:lnR>
                    <a:lnT>
                      <a:noFill/>
                    </a:lnT>
                    <a:lnB>
                      <a:noFill/>
                    </a:lnB>
                    <a:noFill/>
                  </a:tcPr>
                </a:tc>
                <a:tc>
                  <a:txBody>
                    <a:bodyPr/>
                    <a:lstStyle/>
                    <a:p>
                      <a:pPr algn="ctr">
                        <a:buNone/>
                      </a:pPr>
                      <a:r>
                        <a:rPr lang="lv-LV" sz="2400" b="1" dirty="0">
                          <a:solidFill>
                            <a:schemeClr val="bg1"/>
                          </a:solidFill>
                        </a:rPr>
                        <a:t>Savstarpējā uzticēšanās un komunikācija</a:t>
                      </a:r>
                      <a:endParaRPr lang="lv-LV" sz="2400" dirty="0">
                        <a:solidFill>
                          <a:schemeClr val="bg1"/>
                        </a:solidFill>
                      </a:endParaRPr>
                    </a:p>
                  </a:txBody>
                  <a:tcPr marL="69069" marR="69069" marT="34534" marB="34534" anchor="ctr">
                    <a:lnL>
                      <a:noFill/>
                    </a:lnL>
                    <a:lnR>
                      <a:noFill/>
                    </a:lnR>
                    <a:lnT>
                      <a:noFill/>
                    </a:lnT>
                    <a:lnB>
                      <a:noFill/>
                    </a:lnB>
                    <a:solidFill>
                      <a:srgbClr val="FF0000"/>
                    </a:solidFill>
                  </a:tcPr>
                </a:tc>
                <a:tc>
                  <a:txBody>
                    <a:bodyPr/>
                    <a:lstStyle/>
                    <a:p>
                      <a:pPr>
                        <a:buNone/>
                      </a:pPr>
                      <a:r>
                        <a:rPr lang="lv-LV" sz="2000" dirty="0"/>
                        <a:t>Bāriņtiesa sēdēs uzdod provokatīvus jautājumus klientu klātbūtnē, graujot sociālā darbinieka autoritāti.</a:t>
                      </a:r>
                    </a:p>
                  </a:txBody>
                  <a:tcPr marL="69069" marR="69069" marT="34534" marB="34534" anchor="ctr">
                    <a:lnL>
                      <a:noFill/>
                    </a:lnL>
                    <a:lnR>
                      <a:noFill/>
                    </a:lnR>
                    <a:lnT>
                      <a:noFill/>
                    </a:lnT>
                    <a:lnB>
                      <a:noFill/>
                    </a:lnB>
                    <a:noFill/>
                  </a:tcPr>
                </a:tc>
                <a:extLst>
                  <a:ext uri="{0D108BD9-81ED-4DB2-BD59-A6C34878D82A}">
                    <a16:rowId xmlns:a16="http://schemas.microsoft.com/office/drawing/2014/main" val="3588341196"/>
                  </a:ext>
                </a:extLst>
              </a:tr>
              <a:tr h="1238707">
                <a:tc>
                  <a:txBody>
                    <a:bodyPr/>
                    <a:lstStyle/>
                    <a:p>
                      <a:pPr algn="r">
                        <a:buNone/>
                      </a:pPr>
                      <a:r>
                        <a:rPr lang="lv-LV" sz="2000" dirty="0"/>
                        <a:t>Sociālais dienests ir nepietiekams atbalsta partneris – kapacitāte un pakalpojumi vāji.</a:t>
                      </a:r>
                    </a:p>
                  </a:txBody>
                  <a:tcPr marL="69069" marR="69069" marT="34534" marB="34534" anchor="ctr">
                    <a:lnL>
                      <a:noFill/>
                    </a:lnL>
                    <a:lnR>
                      <a:noFill/>
                    </a:lnR>
                    <a:lnT>
                      <a:noFill/>
                    </a:lnT>
                    <a:lnB>
                      <a:noFill/>
                    </a:lnB>
                    <a:noFill/>
                  </a:tcPr>
                </a:tc>
                <a:tc>
                  <a:txBody>
                    <a:bodyPr/>
                    <a:lstStyle/>
                    <a:p>
                      <a:pPr algn="ctr">
                        <a:buNone/>
                      </a:pPr>
                      <a:r>
                        <a:rPr lang="lv-LV" sz="2400" b="1" dirty="0">
                          <a:solidFill>
                            <a:schemeClr val="bg1"/>
                          </a:solidFill>
                        </a:rPr>
                        <a:t>Resursu un kapacitātes problēmas</a:t>
                      </a:r>
                      <a:endParaRPr lang="lv-LV" sz="2400" dirty="0">
                        <a:solidFill>
                          <a:schemeClr val="bg1"/>
                        </a:solidFill>
                      </a:endParaRPr>
                    </a:p>
                  </a:txBody>
                  <a:tcPr marL="69069" marR="69069" marT="34534" marB="34534" anchor="ctr">
                    <a:lnL>
                      <a:noFill/>
                    </a:lnL>
                    <a:lnR>
                      <a:noFill/>
                    </a:lnR>
                    <a:lnT>
                      <a:noFill/>
                    </a:lnT>
                    <a:lnB>
                      <a:noFill/>
                    </a:lnB>
                    <a:solidFill>
                      <a:srgbClr val="FF0000"/>
                    </a:solidFill>
                  </a:tcPr>
                </a:tc>
                <a:tc>
                  <a:txBody>
                    <a:bodyPr/>
                    <a:lstStyle/>
                    <a:p>
                      <a:pPr>
                        <a:buNone/>
                      </a:pPr>
                      <a:r>
                        <a:rPr lang="lv-LV" sz="2000" dirty="0"/>
                        <a:t>Bāriņtiesa neņem vērā, ka pašvaldību iespējas atšķiras un resursu trūkums nav darbinieku nevēlēšanās.</a:t>
                      </a:r>
                    </a:p>
                  </a:txBody>
                  <a:tcPr marL="69069" marR="69069" marT="34534" marB="34534" anchor="ctr">
                    <a:lnL>
                      <a:noFill/>
                    </a:lnL>
                    <a:lnR>
                      <a:noFill/>
                    </a:lnR>
                    <a:lnT>
                      <a:noFill/>
                    </a:lnT>
                    <a:lnB>
                      <a:noFill/>
                    </a:lnB>
                    <a:noFill/>
                  </a:tcPr>
                </a:tc>
                <a:extLst>
                  <a:ext uri="{0D108BD9-81ED-4DB2-BD59-A6C34878D82A}">
                    <a16:rowId xmlns:a16="http://schemas.microsoft.com/office/drawing/2014/main" val="2262506350"/>
                  </a:ext>
                </a:extLst>
              </a:tr>
              <a:tr h="945633">
                <a:tc>
                  <a:txBody>
                    <a:bodyPr/>
                    <a:lstStyle/>
                    <a:p>
                      <a:pPr algn="r">
                        <a:buNone/>
                      </a:pPr>
                      <a:r>
                        <a:rPr lang="lv-LV" sz="2000" dirty="0"/>
                        <a:t>BT vairāk akcentē juridisko drošību un bērna tiesības.</a:t>
                      </a:r>
                    </a:p>
                  </a:txBody>
                  <a:tcPr marL="69069" marR="69069" marT="34534" marB="34534" anchor="ctr">
                    <a:lnL>
                      <a:noFill/>
                    </a:lnL>
                    <a:lnR>
                      <a:noFill/>
                    </a:lnR>
                    <a:lnT>
                      <a:noFill/>
                    </a:lnT>
                    <a:lnB>
                      <a:noFill/>
                    </a:lnB>
                    <a:noFill/>
                  </a:tcPr>
                </a:tc>
                <a:tc>
                  <a:txBody>
                    <a:bodyPr/>
                    <a:lstStyle/>
                    <a:p>
                      <a:pPr algn="ctr">
                        <a:buNone/>
                      </a:pPr>
                      <a:r>
                        <a:rPr lang="lv-LV" sz="2400" b="1" dirty="0">
                          <a:solidFill>
                            <a:schemeClr val="bg1"/>
                          </a:solidFill>
                        </a:rPr>
                        <a:t>Atšķirīgs skatījums uz bērna interesēm</a:t>
                      </a:r>
                      <a:endParaRPr lang="lv-LV" sz="2400" dirty="0">
                        <a:solidFill>
                          <a:schemeClr val="bg1"/>
                        </a:solidFill>
                      </a:endParaRPr>
                    </a:p>
                  </a:txBody>
                  <a:tcPr marL="69069" marR="69069" marT="34534" marB="34534" anchor="ctr">
                    <a:lnL>
                      <a:noFill/>
                    </a:lnL>
                    <a:lnR>
                      <a:noFill/>
                    </a:lnR>
                    <a:lnT>
                      <a:noFill/>
                    </a:lnT>
                    <a:lnB>
                      <a:noFill/>
                    </a:lnB>
                    <a:solidFill>
                      <a:srgbClr val="FF0000"/>
                    </a:solidFill>
                  </a:tcPr>
                </a:tc>
                <a:tc>
                  <a:txBody>
                    <a:bodyPr/>
                    <a:lstStyle/>
                    <a:p>
                      <a:pPr>
                        <a:buNone/>
                      </a:pPr>
                      <a:r>
                        <a:rPr lang="lv-LV" sz="2000" dirty="0"/>
                        <a:t>SD vairāk akcentē atbalstu ģimenei, pakalpojumus un procesu.</a:t>
                      </a:r>
                    </a:p>
                  </a:txBody>
                  <a:tcPr marL="69069" marR="69069" marT="34534" marB="34534" anchor="ctr">
                    <a:lnL>
                      <a:noFill/>
                    </a:lnL>
                    <a:lnR>
                      <a:noFill/>
                    </a:lnR>
                    <a:lnT>
                      <a:noFill/>
                    </a:lnT>
                    <a:lnB>
                      <a:noFill/>
                    </a:lnB>
                    <a:noFill/>
                  </a:tcPr>
                </a:tc>
                <a:extLst>
                  <a:ext uri="{0D108BD9-81ED-4DB2-BD59-A6C34878D82A}">
                    <a16:rowId xmlns:a16="http://schemas.microsoft.com/office/drawing/2014/main" val="4050055725"/>
                  </a:ext>
                </a:extLst>
              </a:tr>
              <a:tr h="945633">
                <a:tc>
                  <a:txBody>
                    <a:bodyPr/>
                    <a:lstStyle/>
                    <a:p>
                      <a:pPr algn="r">
                        <a:buNone/>
                      </a:pPr>
                      <a:r>
                        <a:rPr lang="lv-LV" sz="2000" dirty="0"/>
                        <a:t>BT sabiedrībā bieži uztver negatīvi, jo viņi pieņem smagus, nepopulārus lēmumus.</a:t>
                      </a:r>
                    </a:p>
                  </a:txBody>
                  <a:tcPr marL="69069" marR="69069" marT="34534" marB="34534" anchor="ctr">
                    <a:lnL>
                      <a:noFill/>
                    </a:lnL>
                    <a:lnR>
                      <a:noFill/>
                    </a:lnR>
                    <a:lnT>
                      <a:noFill/>
                    </a:lnT>
                    <a:lnB>
                      <a:noFill/>
                    </a:lnB>
                    <a:noFill/>
                  </a:tcPr>
                </a:tc>
                <a:tc>
                  <a:txBody>
                    <a:bodyPr/>
                    <a:lstStyle/>
                    <a:p>
                      <a:pPr algn="ctr">
                        <a:buNone/>
                      </a:pPr>
                      <a:r>
                        <a:rPr lang="lv-LV" sz="2400" b="1" dirty="0">
                          <a:solidFill>
                            <a:schemeClr val="bg1"/>
                          </a:solidFill>
                        </a:rPr>
                        <a:t>Profesionālā identitāte un reputācija</a:t>
                      </a:r>
                      <a:endParaRPr lang="lv-LV" sz="2400" dirty="0">
                        <a:solidFill>
                          <a:schemeClr val="bg1"/>
                        </a:solidFill>
                      </a:endParaRPr>
                    </a:p>
                  </a:txBody>
                  <a:tcPr marL="69069" marR="69069" marT="34534" marB="34534" anchor="ctr">
                    <a:lnL>
                      <a:noFill/>
                    </a:lnL>
                    <a:lnR>
                      <a:noFill/>
                    </a:lnR>
                    <a:lnT>
                      <a:noFill/>
                    </a:lnT>
                    <a:lnB>
                      <a:noFill/>
                    </a:lnB>
                    <a:solidFill>
                      <a:srgbClr val="FF0000"/>
                    </a:solidFill>
                  </a:tcPr>
                </a:tc>
                <a:tc>
                  <a:txBody>
                    <a:bodyPr/>
                    <a:lstStyle/>
                    <a:p>
                      <a:pPr>
                        <a:buNone/>
                      </a:pPr>
                      <a:r>
                        <a:rPr lang="lv-LV" sz="2000" dirty="0"/>
                        <a:t>SD jūtas nenovērtēti un pazemināti, uztverti tikai kā “palīgi” vai “ziņotāji”.</a:t>
                      </a:r>
                    </a:p>
                  </a:txBody>
                  <a:tcPr marL="69069" marR="69069" marT="34534" marB="34534" anchor="ctr">
                    <a:lnL>
                      <a:noFill/>
                    </a:lnL>
                    <a:lnR>
                      <a:noFill/>
                    </a:lnR>
                    <a:lnT>
                      <a:noFill/>
                    </a:lnT>
                    <a:lnB>
                      <a:noFill/>
                    </a:lnB>
                    <a:noFill/>
                  </a:tcPr>
                </a:tc>
                <a:extLst>
                  <a:ext uri="{0D108BD9-81ED-4DB2-BD59-A6C34878D82A}">
                    <a16:rowId xmlns:a16="http://schemas.microsoft.com/office/drawing/2014/main" val="2328789608"/>
                  </a:ext>
                </a:extLst>
              </a:tr>
            </a:tbl>
          </a:graphicData>
        </a:graphic>
      </p:graphicFrame>
    </p:spTree>
    <p:extLst>
      <p:ext uri="{BB962C8B-B14F-4D97-AF65-F5344CB8AC3E}">
        <p14:creationId xmlns:p14="http://schemas.microsoft.com/office/powerpoint/2010/main" val="2592208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CB04F-9EA0-F5B4-8562-228AFDC56DE2}"/>
            </a:ext>
          </a:extLst>
        </p:cNvPr>
        <p:cNvGrpSpPr/>
        <p:nvPr/>
      </p:nvGrpSpPr>
      <p:grpSpPr>
        <a:xfrm>
          <a:off x="0" y="0"/>
          <a:ext cx="0" cy="0"/>
          <a:chOff x="0" y="0"/>
          <a:chExt cx="0" cy="0"/>
        </a:xfrm>
      </p:grpSpPr>
      <p:pic>
        <p:nvPicPr>
          <p:cNvPr id="4" name="Attēls 3">
            <a:extLst>
              <a:ext uri="{FF2B5EF4-FFF2-40B4-BE49-F238E27FC236}">
                <a16:creationId xmlns:a16="http://schemas.microsoft.com/office/drawing/2014/main" id="{EBA491C9-2E4B-F2E0-20C2-0F25B5C19A0D}"/>
              </a:ext>
            </a:extLst>
          </p:cNvPr>
          <p:cNvPicPr>
            <a:picLocks noChangeAspect="1"/>
          </p:cNvPicPr>
          <p:nvPr/>
        </p:nvPicPr>
        <p:blipFill>
          <a:blip r:embed="rId2">
            <a:alphaModFix amt="50000"/>
          </a:blip>
          <a:srcRect t="19142" b="5858"/>
          <a:stretch>
            <a:fillRect/>
          </a:stretch>
        </p:blipFill>
        <p:spPr>
          <a:xfrm>
            <a:off x="20" y="1"/>
            <a:ext cx="12191980" cy="6857999"/>
          </a:xfrm>
          <a:prstGeom prst="rect">
            <a:avLst/>
          </a:prstGeom>
        </p:spPr>
      </p:pic>
      <p:sp>
        <p:nvSpPr>
          <p:cNvPr id="2" name="Virsraksts 1">
            <a:extLst>
              <a:ext uri="{FF2B5EF4-FFF2-40B4-BE49-F238E27FC236}">
                <a16:creationId xmlns:a16="http://schemas.microsoft.com/office/drawing/2014/main" id="{3F497BF2-E9D5-2CFE-A9BE-4B4AA455E8C2}"/>
              </a:ext>
            </a:extLst>
          </p:cNvPr>
          <p:cNvSpPr>
            <a:spLocks noGrp="1"/>
          </p:cNvSpPr>
          <p:nvPr>
            <p:ph type="ctrTitle"/>
          </p:nvPr>
        </p:nvSpPr>
        <p:spPr>
          <a:xfrm>
            <a:off x="1883228" y="2232705"/>
            <a:ext cx="9144000" cy="2900518"/>
          </a:xfrm>
        </p:spPr>
        <p:txBody>
          <a:bodyPr>
            <a:normAutofit fontScale="90000"/>
          </a:bodyPr>
          <a:lstStyle/>
          <a:p>
            <a:r>
              <a:rPr lang="lv-LV" sz="5100" dirty="0">
                <a:solidFill>
                  <a:srgbClr val="FFFFFF"/>
                </a:solidFill>
              </a:rPr>
              <a:t>Sociālo dienestu sociālo darbinieku ģimenēm ar bērniem un bāriņtiesas darbinieku sadarbība -</a:t>
            </a:r>
            <a:br>
              <a:rPr lang="lv-LV" sz="5100" dirty="0">
                <a:solidFill>
                  <a:srgbClr val="FFFFFF"/>
                </a:solidFill>
              </a:rPr>
            </a:br>
            <a:br>
              <a:rPr lang="lv-LV" sz="5100" dirty="0">
                <a:solidFill>
                  <a:srgbClr val="FFFFFF"/>
                </a:solidFill>
              </a:rPr>
            </a:br>
            <a:r>
              <a:rPr lang="lv-LV" b="1" dirty="0">
                <a:solidFill>
                  <a:srgbClr val="FFFFFF"/>
                </a:solidFill>
              </a:rPr>
              <a:t>KOPĪGAIS SEŠOS PUNKTOS</a:t>
            </a:r>
            <a:r>
              <a:rPr lang="lv-LV" sz="5100" dirty="0">
                <a:solidFill>
                  <a:srgbClr val="FFFFFF"/>
                </a:solidFill>
              </a:rPr>
              <a:t> </a:t>
            </a:r>
          </a:p>
        </p:txBody>
      </p:sp>
    </p:spTree>
    <p:extLst>
      <p:ext uri="{BB962C8B-B14F-4D97-AF65-F5344CB8AC3E}">
        <p14:creationId xmlns:p14="http://schemas.microsoft.com/office/powerpoint/2010/main" val="1592464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a 3">
            <a:extLst>
              <a:ext uri="{FF2B5EF4-FFF2-40B4-BE49-F238E27FC236}">
                <a16:creationId xmlns:a16="http://schemas.microsoft.com/office/drawing/2014/main" id="{0F1B2105-367E-FB22-D64A-6FD22AA6FE7A}"/>
              </a:ext>
            </a:extLst>
          </p:cNvPr>
          <p:cNvGraphicFramePr>
            <a:graphicFrameLocks noGrp="1"/>
          </p:cNvGraphicFramePr>
          <p:nvPr>
            <p:extLst>
              <p:ext uri="{D42A27DB-BD31-4B8C-83A1-F6EECF244321}">
                <p14:modId xmlns:p14="http://schemas.microsoft.com/office/powerpoint/2010/main" val="3203787286"/>
              </p:ext>
            </p:extLst>
          </p:nvPr>
        </p:nvGraphicFramePr>
        <p:xfrm>
          <a:off x="283029" y="530928"/>
          <a:ext cx="11636828" cy="1066800"/>
        </p:xfrm>
        <a:graphic>
          <a:graphicData uri="http://schemas.openxmlformats.org/drawingml/2006/table">
            <a:tbl>
              <a:tblPr/>
              <a:tblGrid>
                <a:gridCol w="5818414">
                  <a:extLst>
                    <a:ext uri="{9D8B030D-6E8A-4147-A177-3AD203B41FA5}">
                      <a16:colId xmlns:a16="http://schemas.microsoft.com/office/drawing/2014/main" val="1862134588"/>
                    </a:ext>
                  </a:extLst>
                </a:gridCol>
                <a:gridCol w="5818414">
                  <a:extLst>
                    <a:ext uri="{9D8B030D-6E8A-4147-A177-3AD203B41FA5}">
                      <a16:colId xmlns:a16="http://schemas.microsoft.com/office/drawing/2014/main" val="714377233"/>
                    </a:ext>
                  </a:extLst>
                </a:gridCol>
              </a:tblGrid>
              <a:tr h="0">
                <a:tc>
                  <a:txBody>
                    <a:bodyPr/>
                    <a:lstStyle/>
                    <a:p>
                      <a:pPr algn="ctr">
                        <a:buNone/>
                      </a:pPr>
                      <a:r>
                        <a:rPr lang="lv-LV" sz="3200" b="1" dirty="0">
                          <a:solidFill>
                            <a:schemeClr val="tx2"/>
                          </a:solidFill>
                        </a:rPr>
                        <a:t>Kopīgās iezīmes</a:t>
                      </a:r>
                      <a:endParaRPr lang="lv-LV" sz="3200" dirty="0">
                        <a:solidFill>
                          <a:schemeClr val="tx2"/>
                        </a:solidFill>
                      </a:endParaRPr>
                    </a:p>
                  </a:txBody>
                  <a:tcPr anchor="ctr">
                    <a:lnL>
                      <a:noFill/>
                    </a:lnL>
                    <a:lnR>
                      <a:noFill/>
                    </a:lnR>
                    <a:lnT>
                      <a:noFill/>
                    </a:lnT>
                    <a:lnB>
                      <a:noFill/>
                    </a:lnB>
                    <a:noFill/>
                  </a:tcPr>
                </a:tc>
                <a:tc>
                  <a:txBody>
                    <a:bodyPr/>
                    <a:lstStyle/>
                    <a:p>
                      <a:pPr algn="ctr">
                        <a:buNone/>
                      </a:pPr>
                      <a:r>
                        <a:rPr lang="lv-LV" sz="3200" b="1" dirty="0">
                          <a:solidFill>
                            <a:schemeClr val="tx2"/>
                          </a:solidFill>
                        </a:rPr>
                        <a:t>Normatīvais / metodiskais pamats</a:t>
                      </a:r>
                      <a:endParaRPr lang="lv-LV" sz="3200" dirty="0">
                        <a:solidFill>
                          <a:schemeClr val="tx2"/>
                        </a:solidFill>
                      </a:endParaRPr>
                    </a:p>
                  </a:txBody>
                  <a:tcPr anchor="ctr">
                    <a:lnL>
                      <a:noFill/>
                    </a:lnL>
                    <a:lnR>
                      <a:noFill/>
                    </a:lnR>
                    <a:lnT>
                      <a:noFill/>
                    </a:lnT>
                    <a:lnB>
                      <a:noFill/>
                    </a:lnB>
                    <a:noFill/>
                  </a:tcPr>
                </a:tc>
                <a:extLst>
                  <a:ext uri="{0D108BD9-81ED-4DB2-BD59-A6C34878D82A}">
                    <a16:rowId xmlns:a16="http://schemas.microsoft.com/office/drawing/2014/main" val="2422858757"/>
                  </a:ext>
                </a:extLst>
              </a:tr>
            </a:tbl>
          </a:graphicData>
        </a:graphic>
      </p:graphicFrame>
      <p:graphicFrame>
        <p:nvGraphicFramePr>
          <p:cNvPr id="6" name="Tabula 5">
            <a:extLst>
              <a:ext uri="{FF2B5EF4-FFF2-40B4-BE49-F238E27FC236}">
                <a16:creationId xmlns:a16="http://schemas.microsoft.com/office/drawing/2014/main" id="{C03F70F4-D4F0-C9F8-D0F7-51A28F96114D}"/>
              </a:ext>
            </a:extLst>
          </p:cNvPr>
          <p:cNvGraphicFramePr>
            <a:graphicFrameLocks noGrp="1"/>
          </p:cNvGraphicFramePr>
          <p:nvPr>
            <p:extLst>
              <p:ext uri="{D42A27DB-BD31-4B8C-83A1-F6EECF244321}">
                <p14:modId xmlns:p14="http://schemas.microsoft.com/office/powerpoint/2010/main" val="3462342853"/>
              </p:ext>
            </p:extLst>
          </p:nvPr>
        </p:nvGraphicFramePr>
        <p:xfrm>
          <a:off x="1034143" y="1913414"/>
          <a:ext cx="10515600" cy="2286000"/>
        </p:xfrm>
        <a:graphic>
          <a:graphicData uri="http://schemas.openxmlformats.org/drawingml/2006/table">
            <a:tbl>
              <a:tblPr/>
              <a:tblGrid>
                <a:gridCol w="5257800">
                  <a:extLst>
                    <a:ext uri="{9D8B030D-6E8A-4147-A177-3AD203B41FA5}">
                      <a16:colId xmlns:a16="http://schemas.microsoft.com/office/drawing/2014/main" val="36949383"/>
                    </a:ext>
                  </a:extLst>
                </a:gridCol>
                <a:gridCol w="5257800">
                  <a:extLst>
                    <a:ext uri="{9D8B030D-6E8A-4147-A177-3AD203B41FA5}">
                      <a16:colId xmlns:a16="http://schemas.microsoft.com/office/drawing/2014/main" val="3396543950"/>
                    </a:ext>
                  </a:extLst>
                </a:gridCol>
              </a:tblGrid>
              <a:tr h="0">
                <a:tc>
                  <a:txBody>
                    <a:bodyPr/>
                    <a:lstStyle/>
                    <a:p>
                      <a:pPr>
                        <a:buNone/>
                      </a:pPr>
                      <a:r>
                        <a:rPr lang="lv-LV" sz="2400" b="1" dirty="0">
                          <a:solidFill>
                            <a:schemeClr val="tx2"/>
                          </a:solidFill>
                        </a:rPr>
                        <a:t>1. Bērna interešu prioritāte</a:t>
                      </a:r>
                      <a:endParaRPr lang="lv-LV" sz="2400" dirty="0">
                        <a:solidFill>
                          <a:schemeClr val="tx2"/>
                        </a:solidFill>
                      </a:endParaRPr>
                    </a:p>
                  </a:txBody>
                  <a:tcPr anchor="ctr">
                    <a:lnL>
                      <a:noFill/>
                    </a:lnL>
                    <a:lnR>
                      <a:noFill/>
                    </a:lnR>
                    <a:lnT>
                      <a:noFill/>
                    </a:lnT>
                    <a:lnB>
                      <a:noFill/>
                    </a:lnB>
                    <a:noFill/>
                  </a:tcPr>
                </a:tc>
                <a:tc>
                  <a:txBody>
                    <a:bodyPr/>
                    <a:lstStyle/>
                    <a:p>
                      <a:pPr>
                        <a:buNone/>
                      </a:pPr>
                      <a:r>
                        <a:rPr lang="lv-LV" dirty="0">
                          <a:solidFill>
                            <a:schemeClr val="tx2"/>
                          </a:solidFill>
                        </a:rPr>
                        <a:t>BTAL 6. pants: visās darbībās, kas skar bērnu, vispirms jāņem vērā bērna labākās intereses. </a:t>
                      </a:r>
                      <a:br>
                        <a:rPr lang="lv-LV" dirty="0">
                          <a:solidFill>
                            <a:schemeClr val="tx2"/>
                          </a:solidFill>
                        </a:rPr>
                      </a:br>
                      <a:r>
                        <a:rPr lang="lv-LV" dirty="0">
                          <a:solidFill>
                            <a:schemeClr val="tx2"/>
                          </a:solidFill>
                        </a:rPr>
                        <a:t>Bāriņtiesu likuma 2. pants: bāriņtiesa darbojas bērna interesēs. </a:t>
                      </a:r>
                      <a:br>
                        <a:rPr lang="lv-LV" dirty="0">
                          <a:solidFill>
                            <a:schemeClr val="tx2"/>
                          </a:solidFill>
                        </a:rPr>
                      </a:br>
                      <a:r>
                        <a:rPr lang="lv-LV" dirty="0">
                          <a:solidFill>
                            <a:schemeClr val="tx2"/>
                          </a:solidFill>
                        </a:rPr>
                        <a:t>SDĢB metodiskie materiāli: sociālais darbs vērsts uz bērna vajadzību nodrošināšanu un attīstību ģimenēm, kurās ir aprūpes, pamatvajadzību nodrošināšanas grūtības.</a:t>
                      </a:r>
                    </a:p>
                  </a:txBody>
                  <a:tcPr anchor="ctr">
                    <a:lnL>
                      <a:noFill/>
                    </a:lnL>
                    <a:lnR>
                      <a:noFill/>
                    </a:lnR>
                    <a:lnT>
                      <a:noFill/>
                    </a:lnT>
                    <a:lnB>
                      <a:noFill/>
                    </a:lnB>
                    <a:noFill/>
                  </a:tcPr>
                </a:tc>
                <a:extLst>
                  <a:ext uri="{0D108BD9-81ED-4DB2-BD59-A6C34878D82A}">
                    <a16:rowId xmlns:a16="http://schemas.microsoft.com/office/drawing/2014/main" val="1663028768"/>
                  </a:ext>
                </a:extLst>
              </a:tr>
            </a:tbl>
          </a:graphicData>
        </a:graphic>
      </p:graphicFrame>
      <p:graphicFrame>
        <p:nvGraphicFramePr>
          <p:cNvPr id="8" name="Tabula 7">
            <a:extLst>
              <a:ext uri="{FF2B5EF4-FFF2-40B4-BE49-F238E27FC236}">
                <a16:creationId xmlns:a16="http://schemas.microsoft.com/office/drawing/2014/main" id="{7911CD69-82AF-18CC-98E1-E521DECD2064}"/>
              </a:ext>
            </a:extLst>
          </p:cNvPr>
          <p:cNvGraphicFramePr>
            <a:graphicFrameLocks noGrp="1"/>
          </p:cNvGraphicFramePr>
          <p:nvPr>
            <p:extLst>
              <p:ext uri="{D42A27DB-BD31-4B8C-83A1-F6EECF244321}">
                <p14:modId xmlns:p14="http://schemas.microsoft.com/office/powerpoint/2010/main" val="4281776421"/>
              </p:ext>
            </p:extLst>
          </p:nvPr>
        </p:nvGraphicFramePr>
        <p:xfrm>
          <a:off x="1121229" y="4705804"/>
          <a:ext cx="3668486" cy="822960"/>
        </p:xfrm>
        <a:graphic>
          <a:graphicData uri="http://schemas.openxmlformats.org/drawingml/2006/table">
            <a:tbl>
              <a:tblPr/>
              <a:tblGrid>
                <a:gridCol w="3668486">
                  <a:extLst>
                    <a:ext uri="{9D8B030D-6E8A-4147-A177-3AD203B41FA5}">
                      <a16:colId xmlns:a16="http://schemas.microsoft.com/office/drawing/2014/main" val="2592530828"/>
                    </a:ext>
                  </a:extLst>
                </a:gridCol>
              </a:tblGrid>
              <a:tr h="0">
                <a:tc>
                  <a:txBody>
                    <a:bodyPr/>
                    <a:lstStyle/>
                    <a:p>
                      <a:pPr>
                        <a:buNone/>
                      </a:pPr>
                      <a:r>
                        <a:rPr lang="lv-LV" sz="2400" b="1" dirty="0">
                          <a:solidFill>
                            <a:schemeClr val="tx2"/>
                          </a:solidFill>
                        </a:rPr>
                        <a:t>2. Ģimene kā primārā bērna vide</a:t>
                      </a:r>
                      <a:endParaRPr lang="lv-LV" sz="2400" dirty="0">
                        <a:solidFill>
                          <a:schemeClr val="tx2"/>
                        </a:solidFill>
                      </a:endParaRPr>
                    </a:p>
                  </a:txBody>
                  <a:tcPr anchor="ctr">
                    <a:lnL>
                      <a:noFill/>
                    </a:lnL>
                    <a:lnR>
                      <a:noFill/>
                    </a:lnR>
                    <a:lnT>
                      <a:noFill/>
                    </a:lnT>
                    <a:lnB>
                      <a:noFill/>
                    </a:lnB>
                    <a:noFill/>
                  </a:tcPr>
                </a:tc>
                <a:extLst>
                  <a:ext uri="{0D108BD9-81ED-4DB2-BD59-A6C34878D82A}">
                    <a16:rowId xmlns:a16="http://schemas.microsoft.com/office/drawing/2014/main" val="2869253256"/>
                  </a:ext>
                </a:extLst>
              </a:tr>
            </a:tbl>
          </a:graphicData>
        </a:graphic>
      </p:graphicFrame>
      <p:graphicFrame>
        <p:nvGraphicFramePr>
          <p:cNvPr id="9" name="Tabula 8">
            <a:extLst>
              <a:ext uri="{FF2B5EF4-FFF2-40B4-BE49-F238E27FC236}">
                <a16:creationId xmlns:a16="http://schemas.microsoft.com/office/drawing/2014/main" id="{40D3A3DC-21C4-8D50-CB7B-9D457EDF11C5}"/>
              </a:ext>
            </a:extLst>
          </p:cNvPr>
          <p:cNvGraphicFramePr>
            <a:graphicFrameLocks noGrp="1"/>
          </p:cNvGraphicFramePr>
          <p:nvPr>
            <p:extLst>
              <p:ext uri="{D42A27DB-BD31-4B8C-83A1-F6EECF244321}">
                <p14:modId xmlns:p14="http://schemas.microsoft.com/office/powerpoint/2010/main" val="3719128196"/>
              </p:ext>
            </p:extLst>
          </p:nvPr>
        </p:nvGraphicFramePr>
        <p:xfrm>
          <a:off x="6291943" y="4758645"/>
          <a:ext cx="5323114" cy="1463040"/>
        </p:xfrm>
        <a:graphic>
          <a:graphicData uri="http://schemas.openxmlformats.org/drawingml/2006/table">
            <a:tbl>
              <a:tblPr/>
              <a:tblGrid>
                <a:gridCol w="5323114">
                  <a:extLst>
                    <a:ext uri="{9D8B030D-6E8A-4147-A177-3AD203B41FA5}">
                      <a16:colId xmlns:a16="http://schemas.microsoft.com/office/drawing/2014/main" val="1298384785"/>
                    </a:ext>
                  </a:extLst>
                </a:gridCol>
              </a:tblGrid>
              <a:tr h="0">
                <a:tc>
                  <a:txBody>
                    <a:bodyPr/>
                    <a:lstStyle/>
                    <a:p>
                      <a:pPr>
                        <a:buNone/>
                      </a:pPr>
                      <a:r>
                        <a:rPr lang="lv-LV" dirty="0">
                          <a:solidFill>
                            <a:schemeClr val="tx2"/>
                          </a:solidFill>
                        </a:rPr>
                        <a:t>BTAL 25. pants: bērna audzināšana ģimenē ir prioritāra. </a:t>
                      </a:r>
                      <a:br>
                        <a:rPr lang="lv-LV" dirty="0">
                          <a:solidFill>
                            <a:schemeClr val="tx2"/>
                          </a:solidFill>
                        </a:rPr>
                      </a:br>
                      <a:r>
                        <a:rPr lang="lv-LV" dirty="0">
                          <a:solidFill>
                            <a:schemeClr val="tx2"/>
                          </a:solidFill>
                        </a:rPr>
                        <a:t>SDĢB metodika: sociālā darba mērķis – atbalstīt ģimenes spēju pašām nodrošināt bērnu aprūpi. </a:t>
                      </a:r>
                      <a:br>
                        <a:rPr lang="lv-LV" dirty="0">
                          <a:solidFill>
                            <a:schemeClr val="tx2"/>
                          </a:solidFill>
                        </a:rPr>
                      </a:br>
                      <a:r>
                        <a:rPr lang="lv-LV" dirty="0">
                          <a:solidFill>
                            <a:schemeClr val="tx2"/>
                          </a:solidFill>
                        </a:rPr>
                        <a:t>BAC metodika: uzsvērta ģimenes stiprināšana kā profilakses pasākums.</a:t>
                      </a:r>
                    </a:p>
                  </a:txBody>
                  <a:tcPr anchor="ctr">
                    <a:lnL>
                      <a:noFill/>
                    </a:lnL>
                    <a:lnR>
                      <a:noFill/>
                    </a:lnR>
                    <a:lnT>
                      <a:noFill/>
                    </a:lnT>
                    <a:lnB>
                      <a:noFill/>
                    </a:lnB>
                    <a:noFill/>
                  </a:tcPr>
                </a:tc>
                <a:extLst>
                  <a:ext uri="{0D108BD9-81ED-4DB2-BD59-A6C34878D82A}">
                    <a16:rowId xmlns:a16="http://schemas.microsoft.com/office/drawing/2014/main" val="1014635975"/>
                  </a:ext>
                </a:extLst>
              </a:tr>
            </a:tbl>
          </a:graphicData>
        </a:graphic>
      </p:graphicFrame>
    </p:spTree>
    <p:extLst>
      <p:ext uri="{BB962C8B-B14F-4D97-AF65-F5344CB8AC3E}">
        <p14:creationId xmlns:p14="http://schemas.microsoft.com/office/powerpoint/2010/main" val="3320672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82AB1C9-FAF8-FBDD-64FC-64E195D3435E}"/>
              </a:ext>
            </a:extLst>
          </p:cNvPr>
          <p:cNvSpPr>
            <a:spLocks noGrp="1"/>
          </p:cNvSpPr>
          <p:nvPr>
            <p:ph type="title"/>
          </p:nvPr>
        </p:nvSpPr>
        <p:spPr>
          <a:xfrm>
            <a:off x="838200" y="332468"/>
            <a:ext cx="11016343" cy="1325563"/>
          </a:xfrm>
        </p:spPr>
        <p:txBody>
          <a:bodyPr>
            <a:noAutofit/>
          </a:bodyPr>
          <a:lstStyle/>
          <a:p>
            <a:pPr fontAlgn="ctr"/>
            <a:r>
              <a:rPr lang="lv-LV" sz="3200" b="1" dirty="0">
                <a:solidFill>
                  <a:schemeClr val="tx2"/>
                </a:solidFill>
              </a:rPr>
              <a:t>Kopīgās iezīmes			Normatīvais / metodiskais 								pamats</a:t>
            </a:r>
            <a:br>
              <a:rPr lang="lv-LV" sz="3200" dirty="0">
                <a:solidFill>
                  <a:schemeClr val="tx2"/>
                </a:solidFill>
              </a:rPr>
            </a:br>
            <a:endParaRPr lang="lv-LV" sz="3200" dirty="0">
              <a:solidFill>
                <a:schemeClr val="tx2"/>
              </a:solidFill>
            </a:endParaRPr>
          </a:p>
        </p:txBody>
      </p:sp>
      <p:graphicFrame>
        <p:nvGraphicFramePr>
          <p:cNvPr id="4" name="Tabula 3">
            <a:extLst>
              <a:ext uri="{FF2B5EF4-FFF2-40B4-BE49-F238E27FC236}">
                <a16:creationId xmlns:a16="http://schemas.microsoft.com/office/drawing/2014/main" id="{E5103D83-3032-24E2-3863-3530116B1D06}"/>
              </a:ext>
            </a:extLst>
          </p:cNvPr>
          <p:cNvGraphicFramePr>
            <a:graphicFrameLocks noGrp="1"/>
          </p:cNvGraphicFramePr>
          <p:nvPr>
            <p:extLst>
              <p:ext uri="{D42A27DB-BD31-4B8C-83A1-F6EECF244321}">
                <p14:modId xmlns:p14="http://schemas.microsoft.com/office/powerpoint/2010/main" val="339818652"/>
              </p:ext>
            </p:extLst>
          </p:nvPr>
        </p:nvGraphicFramePr>
        <p:xfrm>
          <a:off x="446314" y="3429000"/>
          <a:ext cx="3712029" cy="457200"/>
        </p:xfrm>
        <a:graphic>
          <a:graphicData uri="http://schemas.openxmlformats.org/drawingml/2006/table">
            <a:tbl>
              <a:tblPr/>
              <a:tblGrid>
                <a:gridCol w="3712029">
                  <a:extLst>
                    <a:ext uri="{9D8B030D-6E8A-4147-A177-3AD203B41FA5}">
                      <a16:colId xmlns:a16="http://schemas.microsoft.com/office/drawing/2014/main" val="2701958263"/>
                    </a:ext>
                  </a:extLst>
                </a:gridCol>
              </a:tblGrid>
              <a:tr h="0">
                <a:tc>
                  <a:txBody>
                    <a:bodyPr/>
                    <a:lstStyle/>
                    <a:p>
                      <a:pPr>
                        <a:buNone/>
                      </a:pPr>
                      <a:r>
                        <a:rPr lang="lv-LV" sz="2400" b="1" dirty="0">
                          <a:solidFill>
                            <a:schemeClr val="tx2"/>
                          </a:solidFill>
                        </a:rPr>
                        <a:t>3. Riska faktoru izvērtēšana</a:t>
                      </a:r>
                      <a:endParaRPr lang="lv-LV" sz="2400" dirty="0">
                        <a:solidFill>
                          <a:schemeClr val="tx2"/>
                        </a:solidFill>
                      </a:endParaRPr>
                    </a:p>
                  </a:txBody>
                  <a:tcPr anchor="ctr">
                    <a:lnL>
                      <a:noFill/>
                    </a:lnL>
                    <a:lnR>
                      <a:noFill/>
                    </a:lnR>
                    <a:lnT>
                      <a:noFill/>
                    </a:lnT>
                    <a:lnB>
                      <a:noFill/>
                    </a:lnB>
                    <a:noFill/>
                  </a:tcPr>
                </a:tc>
                <a:extLst>
                  <a:ext uri="{0D108BD9-81ED-4DB2-BD59-A6C34878D82A}">
                    <a16:rowId xmlns:a16="http://schemas.microsoft.com/office/drawing/2014/main" val="1498264972"/>
                  </a:ext>
                </a:extLst>
              </a:tr>
            </a:tbl>
          </a:graphicData>
        </a:graphic>
      </p:graphicFrame>
      <p:graphicFrame>
        <p:nvGraphicFramePr>
          <p:cNvPr id="5" name="Tabula 4">
            <a:extLst>
              <a:ext uri="{FF2B5EF4-FFF2-40B4-BE49-F238E27FC236}">
                <a16:creationId xmlns:a16="http://schemas.microsoft.com/office/drawing/2014/main" id="{8373E851-936E-DB90-1031-451B6691A35A}"/>
              </a:ext>
            </a:extLst>
          </p:cNvPr>
          <p:cNvGraphicFramePr>
            <a:graphicFrameLocks noGrp="1"/>
          </p:cNvGraphicFramePr>
          <p:nvPr>
            <p:extLst>
              <p:ext uri="{D42A27DB-BD31-4B8C-83A1-F6EECF244321}">
                <p14:modId xmlns:p14="http://schemas.microsoft.com/office/powerpoint/2010/main" val="688568284"/>
              </p:ext>
            </p:extLst>
          </p:nvPr>
        </p:nvGraphicFramePr>
        <p:xfrm>
          <a:off x="4822371" y="1658030"/>
          <a:ext cx="7173685" cy="5120640"/>
        </p:xfrm>
        <a:graphic>
          <a:graphicData uri="http://schemas.openxmlformats.org/drawingml/2006/table">
            <a:tbl>
              <a:tblPr/>
              <a:tblGrid>
                <a:gridCol w="7173685">
                  <a:extLst>
                    <a:ext uri="{9D8B030D-6E8A-4147-A177-3AD203B41FA5}">
                      <a16:colId xmlns:a16="http://schemas.microsoft.com/office/drawing/2014/main" val="3704402510"/>
                    </a:ext>
                  </a:extLst>
                </a:gridCol>
              </a:tblGrid>
              <a:tr h="4960483">
                <a:tc>
                  <a:txBody>
                    <a:bodyPr/>
                    <a:lstStyle/>
                    <a:p>
                      <a:pPr>
                        <a:buNone/>
                      </a:pPr>
                      <a:r>
                        <a:rPr lang="lv-LV" sz="2200" b="1" dirty="0">
                          <a:solidFill>
                            <a:schemeClr val="tx2"/>
                          </a:solidFill>
                        </a:rPr>
                        <a:t>SDĢB metodika: </a:t>
                      </a:r>
                      <a:r>
                        <a:rPr lang="lv-LV" sz="2200" dirty="0">
                          <a:solidFill>
                            <a:schemeClr val="tx2"/>
                          </a:solidFill>
                        </a:rPr>
                        <a:t>sociālais darbinieks veic daudzpakāpju izvērtēšanu t.sk. nosaka pamatvajadzību nodrošināšanas apdraudējuma riska līmeni un vajadzību </a:t>
                      </a:r>
                      <a:r>
                        <a:rPr lang="lv-LV" sz="2200" dirty="0" err="1">
                          <a:solidFill>
                            <a:schemeClr val="tx2"/>
                          </a:solidFill>
                        </a:rPr>
                        <a:t>izvērtējumu</a:t>
                      </a:r>
                      <a:r>
                        <a:rPr lang="lv-LV" sz="2200" dirty="0">
                          <a:solidFill>
                            <a:schemeClr val="tx2"/>
                          </a:solidFill>
                        </a:rPr>
                        <a:t> bērna un ģimenes sociālās situācijas kontekstā.</a:t>
                      </a:r>
                      <a:br>
                        <a:rPr lang="lv-LV" sz="2200" dirty="0">
                          <a:solidFill>
                            <a:schemeClr val="tx2"/>
                          </a:solidFill>
                        </a:rPr>
                      </a:br>
                      <a:r>
                        <a:rPr lang="lv-LV" sz="2200" b="1" dirty="0">
                          <a:solidFill>
                            <a:schemeClr val="tx2"/>
                          </a:solidFill>
                        </a:rPr>
                        <a:t>BTAL 26. pants: </a:t>
                      </a:r>
                      <a:r>
                        <a:rPr lang="lv-LV" sz="2200" dirty="0">
                          <a:solidFill>
                            <a:schemeClr val="tx2"/>
                          </a:solidFill>
                        </a:rPr>
                        <a:t>BT vērtē bērna drošības un aprūpes apstākļus.</a:t>
                      </a:r>
                    </a:p>
                    <a:p>
                      <a:pPr>
                        <a:buNone/>
                      </a:pPr>
                      <a:r>
                        <a:rPr lang="lv-LV" sz="2200" b="1" dirty="0">
                          <a:solidFill>
                            <a:schemeClr val="tx2"/>
                          </a:solidFill>
                        </a:rPr>
                        <a:t>BT 22.pants: </a:t>
                      </a:r>
                      <a:r>
                        <a:rPr lang="lv-LV" sz="2200" b="0" i="0" kern="1200" dirty="0">
                          <a:solidFill>
                            <a:schemeClr val="tx1"/>
                          </a:solidFill>
                          <a:effectLst/>
                          <a:latin typeface="+mn-lt"/>
                          <a:ea typeface="+mn-ea"/>
                          <a:cs typeface="+mn-cs"/>
                        </a:rPr>
                        <a:t>Bāriņtiesa, ierosinot lietu par bērna aizgādības tiesību pārtraukšanu vecākam, veic riska novērtēšanu (vecāka </a:t>
                      </a:r>
                      <a:r>
                        <a:rPr lang="lv-LV" sz="2200" b="0" i="0" kern="1200" dirty="0" err="1">
                          <a:solidFill>
                            <a:schemeClr val="tx1"/>
                          </a:solidFill>
                          <a:effectLst/>
                          <a:latin typeface="+mn-lt"/>
                          <a:ea typeface="+mn-ea"/>
                          <a:cs typeface="+mn-cs"/>
                        </a:rPr>
                        <a:t>līdzatkarība</a:t>
                      </a:r>
                      <a:r>
                        <a:rPr lang="lv-LV" sz="2200" b="0" i="0" kern="1200" dirty="0">
                          <a:solidFill>
                            <a:schemeClr val="tx1"/>
                          </a:solidFill>
                          <a:effectLst/>
                          <a:latin typeface="+mn-lt"/>
                          <a:ea typeface="+mn-ea"/>
                          <a:cs typeface="+mn-cs"/>
                        </a:rPr>
                        <a:t>, problēmas neatzīšana u.tml.), informē vecāku par sekām un uzdod viņam sadarbībā ar sociālo dienestu noteiktā termiņā novērst bērna attīstībai nelabvēlīgos apstākļus.</a:t>
                      </a:r>
                      <a:br>
                        <a:rPr lang="lv-LV" sz="2200" dirty="0">
                          <a:solidFill>
                            <a:schemeClr val="tx2"/>
                          </a:solidFill>
                        </a:rPr>
                      </a:br>
                      <a:r>
                        <a:rPr lang="lv-LV" sz="2200" b="1" dirty="0">
                          <a:solidFill>
                            <a:schemeClr val="tx2"/>
                          </a:solidFill>
                        </a:rPr>
                        <a:t>BAC metodika</a:t>
                      </a:r>
                      <a:r>
                        <a:rPr lang="lv-LV" sz="2200" dirty="0">
                          <a:solidFill>
                            <a:schemeClr val="tx2"/>
                          </a:solidFill>
                        </a:rPr>
                        <a:t>: Rokasgrāmata Bāriņtiesai apraksta Riska novērtēšanas metodiku. </a:t>
                      </a:r>
                    </a:p>
                    <a:p>
                      <a:pPr>
                        <a:buNone/>
                      </a:pPr>
                      <a:endParaRPr lang="lv-LV" sz="2200" dirty="0">
                        <a:solidFill>
                          <a:schemeClr val="tx2"/>
                        </a:solidFill>
                      </a:endParaRPr>
                    </a:p>
                  </a:txBody>
                  <a:tcPr anchor="ctr">
                    <a:lnL>
                      <a:noFill/>
                    </a:lnL>
                    <a:lnR>
                      <a:noFill/>
                    </a:lnR>
                    <a:lnT>
                      <a:noFill/>
                    </a:lnT>
                    <a:lnB>
                      <a:noFill/>
                    </a:lnB>
                    <a:noFill/>
                  </a:tcPr>
                </a:tc>
                <a:extLst>
                  <a:ext uri="{0D108BD9-81ED-4DB2-BD59-A6C34878D82A}">
                    <a16:rowId xmlns:a16="http://schemas.microsoft.com/office/drawing/2014/main" val="2700779604"/>
                  </a:ext>
                </a:extLst>
              </a:tr>
            </a:tbl>
          </a:graphicData>
        </a:graphic>
      </p:graphicFrame>
    </p:spTree>
    <p:extLst>
      <p:ext uri="{BB962C8B-B14F-4D97-AF65-F5344CB8AC3E}">
        <p14:creationId xmlns:p14="http://schemas.microsoft.com/office/powerpoint/2010/main" val="1929930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1">
            <a:extLst>
              <a:ext uri="{FF2B5EF4-FFF2-40B4-BE49-F238E27FC236}">
                <a16:creationId xmlns:a16="http://schemas.microsoft.com/office/drawing/2014/main" id="{158C40E5-0EC0-FE11-25E7-6B258BCCFBB8}"/>
              </a:ext>
            </a:extLst>
          </p:cNvPr>
          <p:cNvSpPr>
            <a:spLocks noGrp="1"/>
          </p:cNvSpPr>
          <p:nvPr>
            <p:ph type="title"/>
          </p:nvPr>
        </p:nvSpPr>
        <p:spPr>
          <a:xfrm>
            <a:off x="838200" y="365125"/>
            <a:ext cx="10515600" cy="1325563"/>
          </a:xfrm>
        </p:spPr>
        <p:txBody>
          <a:bodyPr>
            <a:noAutofit/>
          </a:bodyPr>
          <a:lstStyle/>
          <a:p>
            <a:pPr fontAlgn="ctr"/>
            <a:r>
              <a:rPr lang="lv-LV" sz="3200" b="1" dirty="0">
                <a:solidFill>
                  <a:schemeClr val="tx2"/>
                </a:solidFill>
              </a:rPr>
              <a:t>Kopīgās iezīmes			Normatīvais / metodiskais 								pamats</a:t>
            </a:r>
            <a:br>
              <a:rPr lang="lv-LV" sz="3200" dirty="0">
                <a:solidFill>
                  <a:schemeClr val="tx2"/>
                </a:solidFill>
              </a:rPr>
            </a:br>
            <a:endParaRPr lang="lv-LV" sz="3200" dirty="0">
              <a:solidFill>
                <a:schemeClr val="tx2"/>
              </a:solidFill>
            </a:endParaRPr>
          </a:p>
        </p:txBody>
      </p:sp>
      <p:graphicFrame>
        <p:nvGraphicFramePr>
          <p:cNvPr id="7" name="Tabula 6">
            <a:extLst>
              <a:ext uri="{FF2B5EF4-FFF2-40B4-BE49-F238E27FC236}">
                <a16:creationId xmlns:a16="http://schemas.microsoft.com/office/drawing/2014/main" id="{F0E7C17C-7481-C741-4264-5808C0E10CB4}"/>
              </a:ext>
            </a:extLst>
          </p:cNvPr>
          <p:cNvGraphicFramePr>
            <a:graphicFrameLocks noGrp="1"/>
          </p:cNvGraphicFramePr>
          <p:nvPr>
            <p:extLst>
              <p:ext uri="{D42A27DB-BD31-4B8C-83A1-F6EECF244321}">
                <p14:modId xmlns:p14="http://schemas.microsoft.com/office/powerpoint/2010/main" val="3983338244"/>
              </p:ext>
            </p:extLst>
          </p:nvPr>
        </p:nvGraphicFramePr>
        <p:xfrm>
          <a:off x="609600" y="1805792"/>
          <a:ext cx="4005944" cy="1798320"/>
        </p:xfrm>
        <a:graphic>
          <a:graphicData uri="http://schemas.openxmlformats.org/drawingml/2006/table">
            <a:tbl>
              <a:tblPr/>
              <a:tblGrid>
                <a:gridCol w="4005944">
                  <a:extLst>
                    <a:ext uri="{9D8B030D-6E8A-4147-A177-3AD203B41FA5}">
                      <a16:colId xmlns:a16="http://schemas.microsoft.com/office/drawing/2014/main" val="2311568348"/>
                    </a:ext>
                  </a:extLst>
                </a:gridCol>
              </a:tblGrid>
              <a:tr h="0">
                <a:tc>
                  <a:txBody>
                    <a:bodyPr/>
                    <a:lstStyle/>
                    <a:p>
                      <a:pPr>
                        <a:buNone/>
                      </a:pPr>
                      <a:r>
                        <a:rPr lang="lv-LV" sz="2800" b="1" dirty="0">
                          <a:solidFill>
                            <a:schemeClr val="tx2"/>
                          </a:solidFill>
                        </a:rPr>
                        <a:t>4. Institucionālie aspekti: Lēmumu balstīšana objektīvā, dokumentētā informācijā un sadarbībā</a:t>
                      </a:r>
                      <a:endParaRPr lang="lv-LV" sz="2800" dirty="0">
                        <a:solidFill>
                          <a:schemeClr val="tx2"/>
                        </a:solidFill>
                      </a:endParaRPr>
                    </a:p>
                  </a:txBody>
                  <a:tcPr anchor="ctr">
                    <a:lnL>
                      <a:noFill/>
                    </a:lnL>
                    <a:lnR>
                      <a:noFill/>
                    </a:lnR>
                    <a:lnT>
                      <a:noFill/>
                    </a:lnT>
                    <a:lnB>
                      <a:noFill/>
                    </a:lnB>
                    <a:noFill/>
                  </a:tcPr>
                </a:tc>
                <a:extLst>
                  <a:ext uri="{0D108BD9-81ED-4DB2-BD59-A6C34878D82A}">
                    <a16:rowId xmlns:a16="http://schemas.microsoft.com/office/drawing/2014/main" val="1592117650"/>
                  </a:ext>
                </a:extLst>
              </a:tr>
            </a:tbl>
          </a:graphicData>
        </a:graphic>
      </p:graphicFrame>
      <p:graphicFrame>
        <p:nvGraphicFramePr>
          <p:cNvPr id="8" name="Tabula 7">
            <a:extLst>
              <a:ext uri="{FF2B5EF4-FFF2-40B4-BE49-F238E27FC236}">
                <a16:creationId xmlns:a16="http://schemas.microsoft.com/office/drawing/2014/main" id="{B4295359-60D6-837C-0B7D-65EAB46C1E62}"/>
              </a:ext>
            </a:extLst>
          </p:cNvPr>
          <p:cNvGraphicFramePr>
            <a:graphicFrameLocks noGrp="1"/>
          </p:cNvGraphicFramePr>
          <p:nvPr>
            <p:extLst>
              <p:ext uri="{D42A27DB-BD31-4B8C-83A1-F6EECF244321}">
                <p14:modId xmlns:p14="http://schemas.microsoft.com/office/powerpoint/2010/main" val="146540803"/>
              </p:ext>
            </p:extLst>
          </p:nvPr>
        </p:nvGraphicFramePr>
        <p:xfrm>
          <a:off x="4887686" y="1371599"/>
          <a:ext cx="6466114" cy="3085953"/>
        </p:xfrm>
        <a:graphic>
          <a:graphicData uri="http://schemas.openxmlformats.org/drawingml/2006/table">
            <a:tbl>
              <a:tblPr/>
              <a:tblGrid>
                <a:gridCol w="6466114">
                  <a:extLst>
                    <a:ext uri="{9D8B030D-6E8A-4147-A177-3AD203B41FA5}">
                      <a16:colId xmlns:a16="http://schemas.microsoft.com/office/drawing/2014/main" val="4121720076"/>
                    </a:ext>
                  </a:extLst>
                </a:gridCol>
              </a:tblGrid>
              <a:tr h="3085953">
                <a:tc>
                  <a:txBody>
                    <a:bodyPr/>
                    <a:lstStyle/>
                    <a:p>
                      <a:pPr>
                        <a:buNone/>
                      </a:pPr>
                      <a:r>
                        <a:rPr lang="lv-LV" sz="2000" dirty="0"/>
                        <a:t>SPPL 9. pants: sociālais dienests apkopo un dokumentē informāciju par klientu. </a:t>
                      </a:r>
                      <a:br>
                        <a:rPr lang="lv-LV" sz="2000" dirty="0"/>
                      </a:br>
                      <a:r>
                        <a:rPr lang="lv-LV" sz="2000" dirty="0"/>
                        <a:t>BT likuma 16. pants: lēmumi pieņemami, pamatojoties uz objektīvi izvērtētu informāciju. </a:t>
                      </a:r>
                      <a:br>
                        <a:rPr lang="lv-LV" sz="2000" dirty="0"/>
                      </a:br>
                      <a:r>
                        <a:rPr lang="lv-LV" sz="2000" dirty="0"/>
                        <a:t>SDĢB metodika: uzsvars uz </a:t>
                      </a:r>
                      <a:r>
                        <a:rPr lang="lv-LV" sz="2000" dirty="0" err="1"/>
                        <a:t>starpinstitucionālu</a:t>
                      </a:r>
                      <a:r>
                        <a:rPr lang="lv-LV" sz="2000" dirty="0"/>
                        <a:t>/</a:t>
                      </a:r>
                      <a:r>
                        <a:rPr lang="lv-LV" sz="2000" dirty="0" err="1"/>
                        <a:t>starpprofesionālas</a:t>
                      </a:r>
                      <a:r>
                        <a:rPr lang="lv-LV" sz="2000" dirty="0"/>
                        <a:t> komandas informācijas apmaiņu un </a:t>
                      </a:r>
                      <a:r>
                        <a:rPr lang="lv-LV" sz="2000" dirty="0" err="1"/>
                        <a:t>izvērtējumu</a:t>
                      </a:r>
                      <a:r>
                        <a:rPr lang="lv-LV" sz="2000" dirty="0"/>
                        <a:t>; Klienta lietas veidošana, dokumentācijas un metožu pielietošanas strukturēšana.</a:t>
                      </a:r>
                    </a:p>
                  </a:txBody>
                  <a:tcPr anchor="ctr">
                    <a:lnL>
                      <a:noFill/>
                    </a:lnL>
                    <a:lnR>
                      <a:noFill/>
                    </a:lnR>
                    <a:lnT>
                      <a:noFill/>
                    </a:lnT>
                    <a:lnB>
                      <a:noFill/>
                    </a:lnB>
                    <a:noFill/>
                  </a:tcPr>
                </a:tc>
                <a:extLst>
                  <a:ext uri="{0D108BD9-81ED-4DB2-BD59-A6C34878D82A}">
                    <a16:rowId xmlns:a16="http://schemas.microsoft.com/office/drawing/2014/main" val="982140301"/>
                  </a:ext>
                </a:extLst>
              </a:tr>
            </a:tbl>
          </a:graphicData>
        </a:graphic>
      </p:graphicFrame>
      <p:graphicFrame>
        <p:nvGraphicFramePr>
          <p:cNvPr id="10" name="Tabula 9">
            <a:extLst>
              <a:ext uri="{FF2B5EF4-FFF2-40B4-BE49-F238E27FC236}">
                <a16:creationId xmlns:a16="http://schemas.microsoft.com/office/drawing/2014/main" id="{9435F2F6-1019-F40F-8420-068AF71D175E}"/>
              </a:ext>
            </a:extLst>
          </p:cNvPr>
          <p:cNvGraphicFramePr>
            <a:graphicFrameLocks noGrp="1"/>
          </p:cNvGraphicFramePr>
          <p:nvPr>
            <p:extLst>
              <p:ext uri="{D42A27DB-BD31-4B8C-83A1-F6EECF244321}">
                <p14:modId xmlns:p14="http://schemas.microsoft.com/office/powerpoint/2010/main" val="1480276609"/>
              </p:ext>
            </p:extLst>
          </p:nvPr>
        </p:nvGraphicFramePr>
        <p:xfrm>
          <a:off x="4887686" y="4574529"/>
          <a:ext cx="6379028" cy="1737360"/>
        </p:xfrm>
        <a:graphic>
          <a:graphicData uri="http://schemas.openxmlformats.org/drawingml/2006/table">
            <a:tbl>
              <a:tblPr/>
              <a:tblGrid>
                <a:gridCol w="6379028">
                  <a:extLst>
                    <a:ext uri="{9D8B030D-6E8A-4147-A177-3AD203B41FA5}">
                      <a16:colId xmlns:a16="http://schemas.microsoft.com/office/drawing/2014/main" val="3430505565"/>
                    </a:ext>
                  </a:extLst>
                </a:gridCol>
              </a:tblGrid>
              <a:tr h="0">
                <a:tc>
                  <a:txBody>
                    <a:bodyPr/>
                    <a:lstStyle/>
                    <a:p>
                      <a:pPr>
                        <a:buNone/>
                      </a:pPr>
                      <a:r>
                        <a:rPr lang="lv-LV" dirty="0"/>
                        <a:t>BTAL 65. pants: institūcijām pienākums sadarboties bērna interesēs. </a:t>
                      </a:r>
                      <a:br>
                        <a:rPr lang="lv-LV" dirty="0"/>
                      </a:br>
                      <a:r>
                        <a:rPr lang="lv-LV" dirty="0"/>
                        <a:t>SPPL 9. pants: sociālajam dienestam jāiesaista citas institūcijas atbalsta sniegšanā. </a:t>
                      </a:r>
                      <a:br>
                        <a:rPr lang="lv-LV" dirty="0"/>
                      </a:br>
                      <a:r>
                        <a:rPr lang="lv-LV" dirty="0"/>
                        <a:t>SDĢB un BAC metodikas: paredz regulāru sadarbību starp SD, BT, izglītības, veselības un citām iestādēm.</a:t>
                      </a:r>
                    </a:p>
                  </a:txBody>
                  <a:tcPr anchor="ctr">
                    <a:lnL>
                      <a:noFill/>
                    </a:lnL>
                    <a:lnR>
                      <a:noFill/>
                    </a:lnR>
                    <a:lnT>
                      <a:noFill/>
                    </a:lnT>
                    <a:lnB>
                      <a:noFill/>
                    </a:lnB>
                    <a:noFill/>
                  </a:tcPr>
                </a:tc>
                <a:extLst>
                  <a:ext uri="{0D108BD9-81ED-4DB2-BD59-A6C34878D82A}">
                    <a16:rowId xmlns:a16="http://schemas.microsoft.com/office/drawing/2014/main" val="3042203456"/>
                  </a:ext>
                </a:extLst>
              </a:tr>
            </a:tbl>
          </a:graphicData>
        </a:graphic>
      </p:graphicFrame>
    </p:spTree>
    <p:extLst>
      <p:ext uri="{BB962C8B-B14F-4D97-AF65-F5344CB8AC3E}">
        <p14:creationId xmlns:p14="http://schemas.microsoft.com/office/powerpoint/2010/main" val="2315002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atura vietturis 3">
            <a:extLst>
              <a:ext uri="{FF2B5EF4-FFF2-40B4-BE49-F238E27FC236}">
                <a16:creationId xmlns:a16="http://schemas.microsoft.com/office/drawing/2014/main" id="{3229F3F3-8EF0-F94A-2E32-947CAC09361B}"/>
              </a:ext>
            </a:extLst>
          </p:cNvPr>
          <p:cNvGraphicFramePr>
            <a:graphicFrameLocks noGrp="1"/>
          </p:cNvGraphicFramePr>
          <p:nvPr>
            <p:ph idx="1"/>
            <p:extLst>
              <p:ext uri="{D42A27DB-BD31-4B8C-83A1-F6EECF244321}">
                <p14:modId xmlns:p14="http://schemas.microsoft.com/office/powerpoint/2010/main" val="2022937943"/>
              </p:ext>
            </p:extLst>
          </p:nvPr>
        </p:nvGraphicFramePr>
        <p:xfrm>
          <a:off x="838200" y="2956560"/>
          <a:ext cx="4724400" cy="944880"/>
        </p:xfrm>
        <a:graphic>
          <a:graphicData uri="http://schemas.openxmlformats.org/drawingml/2006/table">
            <a:tbl>
              <a:tblPr/>
              <a:tblGrid>
                <a:gridCol w="4724400">
                  <a:extLst>
                    <a:ext uri="{9D8B030D-6E8A-4147-A177-3AD203B41FA5}">
                      <a16:colId xmlns:a16="http://schemas.microsoft.com/office/drawing/2014/main" val="4261486834"/>
                    </a:ext>
                  </a:extLst>
                </a:gridCol>
              </a:tblGrid>
              <a:tr h="0">
                <a:tc>
                  <a:txBody>
                    <a:bodyPr/>
                    <a:lstStyle/>
                    <a:p>
                      <a:pPr>
                        <a:buNone/>
                      </a:pPr>
                      <a:r>
                        <a:rPr lang="lv-LV" sz="2800" b="1" dirty="0">
                          <a:solidFill>
                            <a:schemeClr val="tx2"/>
                          </a:solidFill>
                        </a:rPr>
                        <a:t>5. </a:t>
                      </a:r>
                      <a:r>
                        <a:rPr lang="es-ES" sz="2800" b="1" dirty="0" err="1">
                          <a:solidFill>
                            <a:schemeClr val="tx2"/>
                          </a:solidFill>
                        </a:rPr>
                        <a:t>Profesionālās</a:t>
                      </a:r>
                      <a:r>
                        <a:rPr lang="es-ES" sz="2800" b="1" dirty="0">
                          <a:solidFill>
                            <a:schemeClr val="tx2"/>
                          </a:solidFill>
                        </a:rPr>
                        <a:t> </a:t>
                      </a:r>
                      <a:r>
                        <a:rPr lang="es-ES" sz="2800" b="1" dirty="0" err="1">
                          <a:solidFill>
                            <a:schemeClr val="tx2"/>
                          </a:solidFill>
                        </a:rPr>
                        <a:t>ētikas</a:t>
                      </a:r>
                      <a:r>
                        <a:rPr lang="es-ES" sz="2800" b="1" dirty="0">
                          <a:solidFill>
                            <a:schemeClr val="tx2"/>
                          </a:solidFill>
                        </a:rPr>
                        <a:t> un </a:t>
                      </a:r>
                      <a:r>
                        <a:rPr lang="es-ES" sz="2800" b="1" dirty="0" err="1">
                          <a:solidFill>
                            <a:schemeClr val="tx2"/>
                          </a:solidFill>
                        </a:rPr>
                        <a:t>tiesiskuma</a:t>
                      </a:r>
                      <a:r>
                        <a:rPr lang="es-ES" sz="2800" b="1" dirty="0">
                          <a:solidFill>
                            <a:schemeClr val="tx2"/>
                          </a:solidFill>
                        </a:rPr>
                        <a:t> </a:t>
                      </a:r>
                      <a:r>
                        <a:rPr lang="es-ES" sz="2800" b="1" dirty="0" err="1">
                          <a:solidFill>
                            <a:schemeClr val="tx2"/>
                          </a:solidFill>
                        </a:rPr>
                        <a:t>principi</a:t>
                      </a:r>
                      <a:endParaRPr lang="es-ES" sz="2800" dirty="0">
                        <a:solidFill>
                          <a:schemeClr val="tx2"/>
                        </a:solidFill>
                      </a:endParaRPr>
                    </a:p>
                  </a:txBody>
                  <a:tcPr anchor="ctr">
                    <a:lnL>
                      <a:noFill/>
                    </a:lnL>
                    <a:lnR>
                      <a:noFill/>
                    </a:lnR>
                    <a:lnT>
                      <a:noFill/>
                    </a:lnT>
                    <a:lnB>
                      <a:noFill/>
                    </a:lnB>
                    <a:noFill/>
                  </a:tcPr>
                </a:tc>
                <a:extLst>
                  <a:ext uri="{0D108BD9-81ED-4DB2-BD59-A6C34878D82A}">
                    <a16:rowId xmlns:a16="http://schemas.microsoft.com/office/drawing/2014/main" val="294520560"/>
                  </a:ext>
                </a:extLst>
              </a:tr>
            </a:tbl>
          </a:graphicData>
        </a:graphic>
      </p:graphicFrame>
      <p:graphicFrame>
        <p:nvGraphicFramePr>
          <p:cNvPr id="5" name="Tabula 4">
            <a:extLst>
              <a:ext uri="{FF2B5EF4-FFF2-40B4-BE49-F238E27FC236}">
                <a16:creationId xmlns:a16="http://schemas.microsoft.com/office/drawing/2014/main" id="{B150218F-0A61-6F34-6955-ABA124660B0A}"/>
              </a:ext>
            </a:extLst>
          </p:cNvPr>
          <p:cNvGraphicFramePr>
            <a:graphicFrameLocks noGrp="1"/>
          </p:cNvGraphicFramePr>
          <p:nvPr>
            <p:extLst>
              <p:ext uri="{D42A27DB-BD31-4B8C-83A1-F6EECF244321}">
                <p14:modId xmlns:p14="http://schemas.microsoft.com/office/powerpoint/2010/main" val="4005737299"/>
              </p:ext>
            </p:extLst>
          </p:nvPr>
        </p:nvGraphicFramePr>
        <p:xfrm>
          <a:off x="5845629" y="1883229"/>
          <a:ext cx="5377543" cy="4506685"/>
        </p:xfrm>
        <a:graphic>
          <a:graphicData uri="http://schemas.openxmlformats.org/drawingml/2006/table">
            <a:tbl>
              <a:tblPr/>
              <a:tblGrid>
                <a:gridCol w="5377543">
                  <a:extLst>
                    <a:ext uri="{9D8B030D-6E8A-4147-A177-3AD203B41FA5}">
                      <a16:colId xmlns:a16="http://schemas.microsoft.com/office/drawing/2014/main" val="3947857872"/>
                    </a:ext>
                  </a:extLst>
                </a:gridCol>
              </a:tblGrid>
              <a:tr h="4506685">
                <a:tc>
                  <a:txBody>
                    <a:bodyPr/>
                    <a:lstStyle/>
                    <a:p>
                      <a:pPr>
                        <a:buNone/>
                      </a:pPr>
                      <a:r>
                        <a:rPr lang="lv-LV" sz="2400" dirty="0"/>
                        <a:t>BT likuma 4. pants: BT locekļiem jāievēro objektivitāte, taisnīgums un konfidencialitāte. </a:t>
                      </a:r>
                      <a:br>
                        <a:rPr lang="lv-LV" sz="2400" dirty="0"/>
                      </a:br>
                      <a:r>
                        <a:rPr lang="lv-LV" sz="2400" dirty="0"/>
                        <a:t>SDĢB metodika: sociālajam darbiniekam jāievēro profesionālās ētikas kodekss.</a:t>
                      </a:r>
                    </a:p>
                    <a:p>
                      <a:pPr>
                        <a:buNone/>
                      </a:pPr>
                      <a:r>
                        <a:rPr lang="lv-LV" sz="2400" dirty="0"/>
                        <a:t>Sociālo darbinieku ētikas kodekss (Latvijas Sociālo darbinieku biedrība).</a:t>
                      </a:r>
                    </a:p>
                    <a:p>
                      <a:pPr>
                        <a:buNone/>
                      </a:pPr>
                      <a:r>
                        <a:rPr lang="lv-LV" sz="2400" dirty="0"/>
                        <a:t>Sociālā darbinieka profesijas standarts (LM) </a:t>
                      </a:r>
                      <a:br>
                        <a:rPr lang="lv-LV" sz="2400" dirty="0"/>
                      </a:br>
                      <a:endParaRPr lang="lv-LV" sz="2400" dirty="0"/>
                    </a:p>
                  </a:txBody>
                  <a:tcPr anchor="ctr">
                    <a:lnL>
                      <a:noFill/>
                    </a:lnL>
                    <a:lnR>
                      <a:noFill/>
                    </a:lnR>
                    <a:lnT>
                      <a:noFill/>
                    </a:lnT>
                    <a:lnB>
                      <a:noFill/>
                    </a:lnB>
                    <a:noFill/>
                  </a:tcPr>
                </a:tc>
                <a:extLst>
                  <a:ext uri="{0D108BD9-81ED-4DB2-BD59-A6C34878D82A}">
                    <a16:rowId xmlns:a16="http://schemas.microsoft.com/office/drawing/2014/main" val="1778972514"/>
                  </a:ext>
                </a:extLst>
              </a:tr>
            </a:tbl>
          </a:graphicData>
        </a:graphic>
      </p:graphicFrame>
      <p:sp>
        <p:nvSpPr>
          <p:cNvPr id="6" name="Virsraksts 1">
            <a:extLst>
              <a:ext uri="{FF2B5EF4-FFF2-40B4-BE49-F238E27FC236}">
                <a16:creationId xmlns:a16="http://schemas.microsoft.com/office/drawing/2014/main" id="{229E6AC4-872E-211D-65A4-8BA32333F0F6}"/>
              </a:ext>
            </a:extLst>
          </p:cNvPr>
          <p:cNvSpPr>
            <a:spLocks noGrp="1"/>
          </p:cNvSpPr>
          <p:nvPr>
            <p:ph type="title"/>
          </p:nvPr>
        </p:nvSpPr>
        <p:spPr>
          <a:xfrm>
            <a:off x="838200" y="365125"/>
            <a:ext cx="10515600" cy="1325563"/>
          </a:xfrm>
        </p:spPr>
        <p:txBody>
          <a:bodyPr>
            <a:noAutofit/>
          </a:bodyPr>
          <a:lstStyle/>
          <a:p>
            <a:pPr fontAlgn="ctr"/>
            <a:r>
              <a:rPr lang="lv-LV" sz="3200" b="1" dirty="0">
                <a:solidFill>
                  <a:schemeClr val="tx2"/>
                </a:solidFill>
              </a:rPr>
              <a:t>Kopīgās iezīmes			Normatīvais / metodiskais 								pamats</a:t>
            </a:r>
            <a:br>
              <a:rPr lang="lv-LV" sz="3200" dirty="0">
                <a:solidFill>
                  <a:schemeClr val="tx2"/>
                </a:solidFill>
              </a:rPr>
            </a:br>
            <a:endParaRPr lang="lv-LV" sz="3200" dirty="0">
              <a:solidFill>
                <a:schemeClr val="tx2"/>
              </a:solidFill>
            </a:endParaRPr>
          </a:p>
        </p:txBody>
      </p:sp>
    </p:spTree>
    <p:extLst>
      <p:ext uri="{BB962C8B-B14F-4D97-AF65-F5344CB8AC3E}">
        <p14:creationId xmlns:p14="http://schemas.microsoft.com/office/powerpoint/2010/main" val="2048995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B3FBCD2-40F0-4DCE-8D0B-D096DEB77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sp>
        <p:nvSpPr>
          <p:cNvPr id="2" name="Virsraksts 1">
            <a:extLst>
              <a:ext uri="{FF2B5EF4-FFF2-40B4-BE49-F238E27FC236}">
                <a16:creationId xmlns:a16="http://schemas.microsoft.com/office/drawing/2014/main" id="{4AB64435-3391-F97C-65AB-D060797AC447}"/>
              </a:ext>
            </a:extLst>
          </p:cNvPr>
          <p:cNvSpPr>
            <a:spLocks noGrp="1"/>
          </p:cNvSpPr>
          <p:nvPr>
            <p:ph type="title"/>
          </p:nvPr>
        </p:nvSpPr>
        <p:spPr>
          <a:xfrm>
            <a:off x="643466" y="753626"/>
            <a:ext cx="5081925" cy="3004145"/>
          </a:xfrm>
        </p:spPr>
        <p:txBody>
          <a:bodyPr vert="horz" lIns="91440" tIns="45720" rIns="91440" bIns="45720" rtlCol="0" anchor="b">
            <a:normAutofit/>
          </a:bodyPr>
          <a:lstStyle/>
          <a:p>
            <a:pPr algn="ctr"/>
            <a:r>
              <a:rPr lang="lv-LV" sz="4200" dirty="0">
                <a:solidFill>
                  <a:srgbClr val="FFFFFE"/>
                </a:solidFill>
              </a:rPr>
              <a:t>6. K</a:t>
            </a:r>
            <a:r>
              <a:rPr lang="en-US" sz="4200" dirty="0" err="1">
                <a:solidFill>
                  <a:srgbClr val="FFFFFE"/>
                </a:solidFill>
              </a:rPr>
              <a:t>opīg</a:t>
            </a:r>
            <a:r>
              <a:rPr lang="lv-LV" sz="4200" dirty="0">
                <a:solidFill>
                  <a:srgbClr val="FFFFFE"/>
                </a:solidFill>
              </a:rPr>
              <a:t>s - ģimene</a:t>
            </a:r>
            <a:r>
              <a:rPr lang="en-US" sz="4200" dirty="0">
                <a:solidFill>
                  <a:srgbClr val="FFFFFE"/>
                </a:solidFill>
              </a:rPr>
              <a:t>, </a:t>
            </a:r>
            <a:r>
              <a:rPr lang="en-US" sz="4200" dirty="0" err="1">
                <a:solidFill>
                  <a:srgbClr val="FFFFFE"/>
                </a:solidFill>
              </a:rPr>
              <a:t>kur</a:t>
            </a:r>
            <a:r>
              <a:rPr lang="lv-LV" sz="4200" dirty="0" err="1">
                <a:solidFill>
                  <a:srgbClr val="FFFFFE"/>
                </a:solidFill>
              </a:rPr>
              <a:t>as</a:t>
            </a:r>
            <a:r>
              <a:rPr lang="lv-LV" sz="4200" dirty="0">
                <a:solidFill>
                  <a:srgbClr val="FFFFFE"/>
                </a:solidFill>
              </a:rPr>
              <a:t> sarežģītajā dzīves situācijā</a:t>
            </a:r>
            <a:r>
              <a:rPr lang="en-US" sz="4200" dirty="0">
                <a:solidFill>
                  <a:srgbClr val="FFFFFE"/>
                </a:solidFill>
              </a:rPr>
              <a:t> </a:t>
            </a:r>
            <a:r>
              <a:rPr lang="en-US" sz="4200" dirty="0" err="1">
                <a:solidFill>
                  <a:srgbClr val="FFFFFE"/>
                </a:solidFill>
              </a:rPr>
              <a:t>satiekas</a:t>
            </a:r>
            <a:r>
              <a:rPr lang="en-US" sz="4200" dirty="0">
                <a:solidFill>
                  <a:srgbClr val="FFFFFE"/>
                </a:solidFill>
              </a:rPr>
              <a:t> BT un SDĢB </a:t>
            </a:r>
          </a:p>
        </p:txBody>
      </p:sp>
      <p:sp>
        <p:nvSpPr>
          <p:cNvPr id="15" name="Freeform: Shape 14">
            <a:extLst>
              <a:ext uri="{FF2B5EF4-FFF2-40B4-BE49-F238E27FC236}">
                <a16:creationId xmlns:a16="http://schemas.microsoft.com/office/drawing/2014/main" id="{07062BB1-E215-424E-80C4-7E1CF179A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88" y="0"/>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4"/>
          </a:solidFill>
          <a:ln w="9525" cap="flat">
            <a:noFill/>
            <a:prstDash val="solid"/>
            <a:miter/>
          </a:ln>
        </p:spPr>
        <p:txBody>
          <a:bodyPr rtlCol="0" anchor="ctr"/>
          <a:lstStyle/>
          <a:p>
            <a:endParaRPr lang="en-US" dirty="0"/>
          </a:p>
        </p:txBody>
      </p:sp>
      <p:pic>
        <p:nvPicPr>
          <p:cNvPr id="8" name="Grafika 7" descr="Woman outline">
            <a:extLst>
              <a:ext uri="{FF2B5EF4-FFF2-40B4-BE49-F238E27FC236}">
                <a16:creationId xmlns:a16="http://schemas.microsoft.com/office/drawing/2014/main" id="{9CFD4BC1-0CD9-F857-801F-7B393D930F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90358" y="2640570"/>
            <a:ext cx="2480088" cy="2480088"/>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pic>
        <p:nvPicPr>
          <p:cNvPr id="5" name="Grafika 4" descr="Family with boy outline">
            <a:extLst>
              <a:ext uri="{FF2B5EF4-FFF2-40B4-BE49-F238E27FC236}">
                <a16:creationId xmlns:a16="http://schemas.microsoft.com/office/drawing/2014/main" id="{C426DAC6-3B80-70FC-3E51-F5AC1EAF2D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09611" y="178532"/>
            <a:ext cx="2161997" cy="2161997"/>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sp>
        <p:nvSpPr>
          <p:cNvPr id="17" name="Oval 16">
            <a:extLst>
              <a:ext uri="{FF2B5EF4-FFF2-40B4-BE49-F238E27FC236}">
                <a16:creationId xmlns:a16="http://schemas.microsoft.com/office/drawing/2014/main" id="{6FD0FBFA-B43E-40C1-A6E4-B8823417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08044" y="3599054"/>
            <a:ext cx="569514" cy="569514"/>
          </a:xfrm>
          <a:prstGeom prst="ellipse">
            <a:avLst/>
          </a:prstGeom>
          <a:noFill/>
          <a:ln w="127000">
            <a:solidFill>
              <a:schemeClr val="accent4">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68E167-B2D7-4904-BB6B-AE0486A2C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2283" y="2581168"/>
            <a:ext cx="919717" cy="1202252"/>
          </a:xfrm>
          <a:custGeom>
            <a:avLst/>
            <a:gdLst>
              <a:gd name="connsiteX0" fmla="*/ 824347 w 1261243"/>
              <a:gd name="connsiteY0" fmla="*/ 0 h 1648694"/>
              <a:gd name="connsiteX1" fmla="*/ 1145220 w 1261243"/>
              <a:gd name="connsiteY1" fmla="*/ 64781 h 1648694"/>
              <a:gd name="connsiteX2" fmla="*/ 1261243 w 1261243"/>
              <a:gd name="connsiteY2" fmla="*/ 127757 h 1648694"/>
              <a:gd name="connsiteX3" fmla="*/ 1261243 w 1261243"/>
              <a:gd name="connsiteY3" fmla="*/ 1520938 h 1648694"/>
              <a:gd name="connsiteX4" fmla="*/ 1145220 w 1261243"/>
              <a:gd name="connsiteY4" fmla="*/ 1583913 h 1648694"/>
              <a:gd name="connsiteX5" fmla="*/ 824347 w 1261243"/>
              <a:gd name="connsiteY5" fmla="*/ 1648694 h 1648694"/>
              <a:gd name="connsiteX6" fmla="*/ 0 w 1261243"/>
              <a:gd name="connsiteY6" fmla="*/ 824347 h 1648694"/>
              <a:gd name="connsiteX7" fmla="*/ 824347 w 1261243"/>
              <a:gd name="connsiteY7" fmla="*/ 0 h 164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1243" h="1648694">
                <a:moveTo>
                  <a:pt x="824347" y="0"/>
                </a:moveTo>
                <a:cubicBezTo>
                  <a:pt x="938165" y="0"/>
                  <a:pt x="1046596" y="23067"/>
                  <a:pt x="1145220" y="64781"/>
                </a:cubicBezTo>
                <a:lnTo>
                  <a:pt x="1261243" y="127757"/>
                </a:lnTo>
                <a:lnTo>
                  <a:pt x="1261243" y="1520938"/>
                </a:lnTo>
                <a:lnTo>
                  <a:pt x="1145220" y="1583913"/>
                </a:lnTo>
                <a:cubicBezTo>
                  <a:pt x="1046596" y="1625627"/>
                  <a:pt x="938165" y="1648694"/>
                  <a:pt x="824347" y="1648694"/>
                </a:cubicBezTo>
                <a:cubicBezTo>
                  <a:pt x="369073" y="1648694"/>
                  <a:pt x="0" y="1279621"/>
                  <a:pt x="0" y="824347"/>
                </a:cubicBezTo>
                <a:cubicBezTo>
                  <a:pt x="0" y="369073"/>
                  <a:pt x="369073" y="0"/>
                  <a:pt x="824347" y="0"/>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fika 6" descr="Woman outline">
            <a:extLst>
              <a:ext uri="{FF2B5EF4-FFF2-40B4-BE49-F238E27FC236}">
                <a16:creationId xmlns:a16="http://schemas.microsoft.com/office/drawing/2014/main" id="{A428B43D-19E9-4D9E-B727-5D55497928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29650" y="3182294"/>
            <a:ext cx="2161997" cy="2161997"/>
          </a:xfrm>
          <a:custGeom>
            <a:avLst/>
            <a:gdLst/>
            <a:ahLst/>
            <a:cxnLst/>
            <a:rect l="l" t="t" r="r" b="b"/>
            <a:pathLst>
              <a:path w="2565029" h="2588972">
                <a:moveTo>
                  <a:pt x="69897" y="0"/>
                </a:moveTo>
                <a:lnTo>
                  <a:pt x="2495132" y="0"/>
                </a:lnTo>
                <a:cubicBezTo>
                  <a:pt x="2533735" y="0"/>
                  <a:pt x="2565029" y="31294"/>
                  <a:pt x="2565029" y="69897"/>
                </a:cubicBezTo>
                <a:lnTo>
                  <a:pt x="2565029" y="2519075"/>
                </a:lnTo>
                <a:cubicBezTo>
                  <a:pt x="2565029" y="2557678"/>
                  <a:pt x="2533735" y="2588972"/>
                  <a:pt x="2495132" y="2588972"/>
                </a:cubicBezTo>
                <a:lnTo>
                  <a:pt x="69897" y="2588972"/>
                </a:lnTo>
                <a:cubicBezTo>
                  <a:pt x="31294" y="2588972"/>
                  <a:pt x="0" y="2557678"/>
                  <a:pt x="0" y="2519075"/>
                </a:cubicBezTo>
                <a:lnTo>
                  <a:pt x="0" y="69897"/>
                </a:lnTo>
                <a:cubicBezTo>
                  <a:pt x="0" y="31294"/>
                  <a:pt x="31294" y="0"/>
                  <a:pt x="69897" y="0"/>
                </a:cubicBezTo>
                <a:close/>
              </a:path>
            </a:pathLst>
          </a:custGeom>
        </p:spPr>
      </p:pic>
      <p:sp>
        <p:nvSpPr>
          <p:cNvPr id="21" name="Freeform: Shape 20">
            <a:extLst>
              <a:ext uri="{FF2B5EF4-FFF2-40B4-BE49-F238E27FC236}">
                <a16:creationId xmlns:a16="http://schemas.microsoft.com/office/drawing/2014/main" id="{E5EBF8F5-ABE5-4029-A8FC-4E32622D7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6979436"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33E49524-66B4-4DB0-AD09-DC8B9874E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88" y="6039059"/>
            <a:ext cx="1978348" cy="818941"/>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TextBox 8">
            <a:extLst>
              <a:ext uri="{FF2B5EF4-FFF2-40B4-BE49-F238E27FC236}">
                <a16:creationId xmlns:a16="http://schemas.microsoft.com/office/drawing/2014/main" id="{E56F00A2-EF03-59DA-5673-A3EF7F353B16}"/>
              </a:ext>
            </a:extLst>
          </p:cNvPr>
          <p:cNvSpPr txBox="1"/>
          <p:nvPr/>
        </p:nvSpPr>
        <p:spPr>
          <a:xfrm>
            <a:off x="8749715" y="3860207"/>
            <a:ext cx="540553" cy="369332"/>
          </a:xfrm>
          <a:prstGeom prst="rect">
            <a:avLst/>
          </a:prstGeom>
          <a:noFill/>
          <a:ln>
            <a:noFill/>
          </a:ln>
        </p:spPr>
        <p:txBody>
          <a:bodyPr wrap="square" rtlCol="0">
            <a:spAutoFit/>
          </a:bodyPr>
          <a:lstStyle/>
          <a:p>
            <a:r>
              <a:rPr lang="lv-LV" b="1" dirty="0">
                <a:solidFill>
                  <a:schemeClr val="bg1"/>
                </a:solidFill>
              </a:rPr>
              <a:t>BT</a:t>
            </a:r>
          </a:p>
        </p:txBody>
      </p:sp>
      <p:sp>
        <p:nvSpPr>
          <p:cNvPr id="10" name="TextBox 9">
            <a:extLst>
              <a:ext uri="{FF2B5EF4-FFF2-40B4-BE49-F238E27FC236}">
                <a16:creationId xmlns:a16="http://schemas.microsoft.com/office/drawing/2014/main" id="{2A86FC74-E294-8339-EB1A-7DBDB8CD173A}"/>
              </a:ext>
            </a:extLst>
          </p:cNvPr>
          <p:cNvSpPr txBox="1"/>
          <p:nvPr/>
        </p:nvSpPr>
        <p:spPr>
          <a:xfrm>
            <a:off x="10809828" y="4229539"/>
            <a:ext cx="540553" cy="369332"/>
          </a:xfrm>
          <a:prstGeom prst="rect">
            <a:avLst/>
          </a:prstGeom>
          <a:noFill/>
          <a:ln>
            <a:noFill/>
          </a:ln>
        </p:spPr>
        <p:txBody>
          <a:bodyPr wrap="square" rtlCol="0">
            <a:spAutoFit/>
          </a:bodyPr>
          <a:lstStyle/>
          <a:p>
            <a:r>
              <a:rPr lang="lv-LV" b="1" dirty="0">
                <a:solidFill>
                  <a:schemeClr val="bg1"/>
                </a:solidFill>
              </a:rPr>
              <a:t>SD</a:t>
            </a:r>
          </a:p>
        </p:txBody>
      </p:sp>
    </p:spTree>
    <p:extLst>
      <p:ext uri="{BB962C8B-B14F-4D97-AF65-F5344CB8AC3E}">
        <p14:creationId xmlns:p14="http://schemas.microsoft.com/office/powerpoint/2010/main" val="3203358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82BCC-C239-CE72-96C7-0C68FD01A198}"/>
            </a:ext>
          </a:extLst>
        </p:cNvPr>
        <p:cNvGrpSpPr/>
        <p:nvPr/>
      </p:nvGrpSpPr>
      <p:grpSpPr>
        <a:xfrm>
          <a:off x="0" y="0"/>
          <a:ext cx="0" cy="0"/>
          <a:chOff x="0" y="0"/>
          <a:chExt cx="0" cy="0"/>
        </a:xfrm>
      </p:grpSpPr>
      <p:pic>
        <p:nvPicPr>
          <p:cNvPr id="4" name="Attēls 3">
            <a:extLst>
              <a:ext uri="{FF2B5EF4-FFF2-40B4-BE49-F238E27FC236}">
                <a16:creationId xmlns:a16="http://schemas.microsoft.com/office/drawing/2014/main" id="{DD5F014C-D74A-FED6-19F6-3FF545EF6BC9}"/>
              </a:ext>
            </a:extLst>
          </p:cNvPr>
          <p:cNvPicPr>
            <a:picLocks noChangeAspect="1"/>
          </p:cNvPicPr>
          <p:nvPr/>
        </p:nvPicPr>
        <p:blipFill>
          <a:blip r:embed="rId2">
            <a:alphaModFix amt="50000"/>
          </a:blip>
          <a:srcRect t="19142" b="5858"/>
          <a:stretch>
            <a:fillRect/>
          </a:stretch>
        </p:blipFill>
        <p:spPr>
          <a:xfrm>
            <a:off x="20" y="1"/>
            <a:ext cx="12191980" cy="6857999"/>
          </a:xfrm>
          <a:prstGeom prst="rect">
            <a:avLst/>
          </a:prstGeom>
        </p:spPr>
      </p:pic>
      <p:sp>
        <p:nvSpPr>
          <p:cNvPr id="2" name="Virsraksts 1">
            <a:extLst>
              <a:ext uri="{FF2B5EF4-FFF2-40B4-BE49-F238E27FC236}">
                <a16:creationId xmlns:a16="http://schemas.microsoft.com/office/drawing/2014/main" id="{40C2B22A-1FD4-D21D-9F54-8DABFD8D95A0}"/>
              </a:ext>
            </a:extLst>
          </p:cNvPr>
          <p:cNvSpPr>
            <a:spLocks noGrp="1"/>
          </p:cNvSpPr>
          <p:nvPr>
            <p:ph type="ctrTitle"/>
          </p:nvPr>
        </p:nvSpPr>
        <p:spPr>
          <a:xfrm>
            <a:off x="1883228" y="2232705"/>
            <a:ext cx="9144000" cy="2900518"/>
          </a:xfrm>
        </p:spPr>
        <p:txBody>
          <a:bodyPr>
            <a:normAutofit fontScale="90000"/>
          </a:bodyPr>
          <a:lstStyle/>
          <a:p>
            <a:r>
              <a:rPr lang="lv-LV" sz="5100" dirty="0">
                <a:solidFill>
                  <a:srgbClr val="FFFFFF"/>
                </a:solidFill>
              </a:rPr>
              <a:t>Sociālo dienestu sociālo darbinieku ģimenēm ar bērniem un bāriņtiesas darbinieku sadarbība -</a:t>
            </a:r>
            <a:br>
              <a:rPr lang="lv-LV" sz="5100" dirty="0">
                <a:solidFill>
                  <a:srgbClr val="FFFFFF"/>
                </a:solidFill>
              </a:rPr>
            </a:br>
            <a:br>
              <a:rPr lang="lv-LV" sz="5100" dirty="0">
                <a:solidFill>
                  <a:srgbClr val="FFFFFF"/>
                </a:solidFill>
              </a:rPr>
            </a:br>
            <a:r>
              <a:rPr lang="lv-LV" sz="5100" b="1" dirty="0">
                <a:solidFill>
                  <a:srgbClr val="FFFFFF"/>
                </a:solidFill>
              </a:rPr>
              <a:t>AUTONOMĀS ZONAS UN ATŠĶIRĪGI SKATĪJUMI</a:t>
            </a:r>
            <a:endParaRPr lang="lv-LV" sz="5100" dirty="0">
              <a:solidFill>
                <a:srgbClr val="FFFFFF"/>
              </a:solidFill>
            </a:endParaRPr>
          </a:p>
        </p:txBody>
      </p:sp>
    </p:spTree>
    <p:extLst>
      <p:ext uri="{BB962C8B-B14F-4D97-AF65-F5344CB8AC3E}">
        <p14:creationId xmlns:p14="http://schemas.microsoft.com/office/powerpoint/2010/main" val="870782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atura vietturis 2">
            <a:extLst>
              <a:ext uri="{FF2B5EF4-FFF2-40B4-BE49-F238E27FC236}">
                <a16:creationId xmlns:a16="http://schemas.microsoft.com/office/drawing/2014/main" id="{C90433C8-17A2-BFC1-F6F9-284F3C83D510}"/>
              </a:ext>
            </a:extLst>
          </p:cNvPr>
          <p:cNvSpPr>
            <a:spLocks noGrp="1"/>
          </p:cNvSpPr>
          <p:nvPr>
            <p:ph idx="1"/>
          </p:nvPr>
        </p:nvSpPr>
        <p:spPr>
          <a:xfrm>
            <a:off x="1371599" y="2318197"/>
            <a:ext cx="9724031" cy="3683358"/>
          </a:xfrm>
        </p:spPr>
        <p:txBody>
          <a:bodyPr anchor="ctr">
            <a:normAutofit/>
          </a:bodyPr>
          <a:lstStyle/>
          <a:p>
            <a:pPr marL="0" indent="0" algn="ctr">
              <a:buNone/>
            </a:pPr>
            <a:r>
              <a:rPr lang="lv-LV" sz="5000" dirty="0">
                <a:solidFill>
                  <a:schemeClr val="tx2"/>
                </a:solidFill>
              </a:rPr>
              <a:t>Ievadā neliels </a:t>
            </a:r>
            <a:r>
              <a:rPr lang="en-GB" sz="5000" dirty="0" err="1">
                <a:solidFill>
                  <a:schemeClr val="tx2"/>
                </a:solidFill>
              </a:rPr>
              <a:t>Vasaras</a:t>
            </a:r>
            <a:r>
              <a:rPr lang="lv-LV" sz="5000" dirty="0">
                <a:solidFill>
                  <a:schemeClr val="tx2"/>
                </a:solidFill>
              </a:rPr>
              <a:t> skolas dalībnieku iesūtīto anketu apkopojums</a:t>
            </a:r>
          </a:p>
        </p:txBody>
      </p:sp>
    </p:spTree>
    <p:extLst>
      <p:ext uri="{BB962C8B-B14F-4D97-AF65-F5344CB8AC3E}">
        <p14:creationId xmlns:p14="http://schemas.microsoft.com/office/powerpoint/2010/main" val="3888188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19210-424A-A25B-1976-F7631D8ABC8E}"/>
            </a:ext>
          </a:extLst>
        </p:cNvPr>
        <p:cNvGrpSpPr/>
        <p:nvPr/>
      </p:nvGrpSpPr>
      <p:grpSpPr>
        <a:xfrm>
          <a:off x="0" y="0"/>
          <a:ext cx="0" cy="0"/>
          <a:chOff x="0" y="0"/>
          <a:chExt cx="0" cy="0"/>
        </a:xfrm>
      </p:grpSpPr>
      <p:sp>
        <p:nvSpPr>
          <p:cNvPr id="27" name="Bultiņa: kreisā-labā-augšupvērstā 26">
            <a:extLst>
              <a:ext uri="{FF2B5EF4-FFF2-40B4-BE49-F238E27FC236}">
                <a16:creationId xmlns:a16="http://schemas.microsoft.com/office/drawing/2014/main" id="{E8638285-3716-558D-7D58-3BD625B7E483}"/>
              </a:ext>
            </a:extLst>
          </p:cNvPr>
          <p:cNvSpPr/>
          <p:nvPr/>
        </p:nvSpPr>
        <p:spPr>
          <a:xfrm rot="10800000">
            <a:off x="4576745" y="87602"/>
            <a:ext cx="2441483" cy="1733412"/>
          </a:xfrm>
          <a:prstGeom prst="leftRightUpArrow">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Daļējs aplis 3">
            <a:extLst>
              <a:ext uri="{FF2B5EF4-FFF2-40B4-BE49-F238E27FC236}">
                <a16:creationId xmlns:a16="http://schemas.microsoft.com/office/drawing/2014/main" id="{C1BF3251-F07D-46F4-E559-4E59301DC1CE}"/>
              </a:ext>
            </a:extLst>
          </p:cNvPr>
          <p:cNvSpPr/>
          <p:nvPr/>
        </p:nvSpPr>
        <p:spPr>
          <a:xfrm rot="2942953">
            <a:off x="-37818" y="499212"/>
            <a:ext cx="5767857" cy="5802396"/>
          </a:xfrm>
          <a:prstGeom prst="pi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5" name="Daļējs aplis 4">
            <a:extLst>
              <a:ext uri="{FF2B5EF4-FFF2-40B4-BE49-F238E27FC236}">
                <a16:creationId xmlns:a16="http://schemas.microsoft.com/office/drawing/2014/main" id="{89C120CC-C64C-EAA1-B90F-15D36E47E743}"/>
              </a:ext>
            </a:extLst>
          </p:cNvPr>
          <p:cNvSpPr/>
          <p:nvPr/>
        </p:nvSpPr>
        <p:spPr>
          <a:xfrm rot="13302893">
            <a:off x="6488499" y="1030999"/>
            <a:ext cx="5638710" cy="5312039"/>
          </a:xfrm>
          <a:prstGeom prst="pi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6" name="TextBox 5">
            <a:extLst>
              <a:ext uri="{FF2B5EF4-FFF2-40B4-BE49-F238E27FC236}">
                <a16:creationId xmlns:a16="http://schemas.microsoft.com/office/drawing/2014/main" id="{95294EA7-5159-5D07-66C2-6B9129D4A173}"/>
              </a:ext>
            </a:extLst>
          </p:cNvPr>
          <p:cNvSpPr txBox="1"/>
          <p:nvPr/>
        </p:nvSpPr>
        <p:spPr>
          <a:xfrm>
            <a:off x="7884607" y="1211318"/>
            <a:ext cx="2563368" cy="830997"/>
          </a:xfrm>
          <a:prstGeom prst="rect">
            <a:avLst/>
          </a:prstGeom>
          <a:noFill/>
        </p:spPr>
        <p:txBody>
          <a:bodyPr wrap="square" rtlCol="0">
            <a:spAutoFit/>
          </a:bodyPr>
          <a:lstStyle/>
          <a:p>
            <a:r>
              <a:rPr lang="lv-LV" sz="1600" dirty="0">
                <a:latin typeface="Poppins" panose="00000500000000000000" pitchFamily="50" charset="-70"/>
                <a:cs typeface="Poppins" panose="00000500000000000000" pitchFamily="50" charset="-70"/>
              </a:rPr>
              <a:t>Sociālais darbs ģimenēm ar multiplām problēmām</a:t>
            </a:r>
          </a:p>
        </p:txBody>
      </p:sp>
      <p:sp>
        <p:nvSpPr>
          <p:cNvPr id="7" name="TextBox 6">
            <a:extLst>
              <a:ext uri="{FF2B5EF4-FFF2-40B4-BE49-F238E27FC236}">
                <a16:creationId xmlns:a16="http://schemas.microsoft.com/office/drawing/2014/main" id="{E0F2244C-B42D-E704-F6C3-E21BE51CAD0F}"/>
              </a:ext>
            </a:extLst>
          </p:cNvPr>
          <p:cNvSpPr txBox="1"/>
          <p:nvPr/>
        </p:nvSpPr>
        <p:spPr>
          <a:xfrm>
            <a:off x="8672082" y="2118059"/>
            <a:ext cx="2185416" cy="584775"/>
          </a:xfrm>
          <a:prstGeom prst="rect">
            <a:avLst/>
          </a:prstGeom>
          <a:noFill/>
        </p:spPr>
        <p:txBody>
          <a:bodyPr wrap="square" rtlCol="0">
            <a:spAutoFit/>
          </a:bodyPr>
          <a:lstStyle/>
          <a:p>
            <a:r>
              <a:rPr lang="lv-LV" sz="1600" dirty="0">
                <a:latin typeface="Poppins" panose="00000500000000000000" pitchFamily="50" charset="-70"/>
                <a:cs typeface="Poppins" panose="00000500000000000000" pitchFamily="50" charset="-70"/>
              </a:rPr>
              <a:t>Sociālais darbs ar jauniešiem</a:t>
            </a:r>
          </a:p>
        </p:txBody>
      </p:sp>
      <p:sp>
        <p:nvSpPr>
          <p:cNvPr id="8" name="TextBox 7">
            <a:extLst>
              <a:ext uri="{FF2B5EF4-FFF2-40B4-BE49-F238E27FC236}">
                <a16:creationId xmlns:a16="http://schemas.microsoft.com/office/drawing/2014/main" id="{C26126D8-A9DA-E448-DCA8-A1863AAB8425}"/>
              </a:ext>
            </a:extLst>
          </p:cNvPr>
          <p:cNvSpPr txBox="1"/>
          <p:nvPr/>
        </p:nvSpPr>
        <p:spPr>
          <a:xfrm>
            <a:off x="9307854" y="2700331"/>
            <a:ext cx="2185416" cy="1077218"/>
          </a:xfrm>
          <a:prstGeom prst="rect">
            <a:avLst/>
          </a:prstGeom>
          <a:noFill/>
        </p:spPr>
        <p:txBody>
          <a:bodyPr wrap="square" rtlCol="0">
            <a:spAutoFit/>
          </a:bodyPr>
          <a:lstStyle/>
          <a:p>
            <a:r>
              <a:rPr lang="lv-LV" sz="1600" dirty="0">
                <a:latin typeface="Poppins" panose="00000500000000000000" pitchFamily="50" charset="-70"/>
                <a:cs typeface="Poppins" panose="00000500000000000000" pitchFamily="50" charset="-70"/>
              </a:rPr>
              <a:t>Sociālais darbs ar vardarbību ģimenē (</a:t>
            </a:r>
            <a:r>
              <a:rPr lang="lv-LV" sz="1600" i="1" dirty="0" err="1">
                <a:latin typeface="Poppins" panose="00000500000000000000" pitchFamily="50" charset="-70"/>
                <a:cs typeface="Poppins" panose="00000500000000000000" pitchFamily="50" charset="-70"/>
              </a:rPr>
              <a:t>domestic</a:t>
            </a:r>
            <a:r>
              <a:rPr lang="lv-LV" sz="1600" i="1" dirty="0">
                <a:latin typeface="Poppins" panose="00000500000000000000" pitchFamily="50" charset="-70"/>
                <a:cs typeface="Poppins" panose="00000500000000000000" pitchFamily="50" charset="-70"/>
              </a:rPr>
              <a:t> </a:t>
            </a:r>
            <a:r>
              <a:rPr lang="lv-LV" sz="1600" i="1" dirty="0" err="1">
                <a:latin typeface="Poppins" panose="00000500000000000000" pitchFamily="50" charset="-70"/>
                <a:cs typeface="Poppins" panose="00000500000000000000" pitchFamily="50" charset="-70"/>
              </a:rPr>
              <a:t>violance</a:t>
            </a:r>
            <a:r>
              <a:rPr lang="lv-LV" sz="1600" i="1" dirty="0">
                <a:latin typeface="Poppins" panose="00000500000000000000" pitchFamily="50" charset="-70"/>
                <a:cs typeface="Poppins" panose="00000500000000000000" pitchFamily="50" charset="-70"/>
              </a:rPr>
              <a:t>)</a:t>
            </a:r>
            <a:endParaRPr lang="lv-LV" sz="1600" dirty="0">
              <a:latin typeface="Poppins" panose="00000500000000000000" pitchFamily="50" charset="-70"/>
              <a:cs typeface="Poppins" panose="00000500000000000000" pitchFamily="50" charset="-70"/>
            </a:endParaRPr>
          </a:p>
        </p:txBody>
      </p:sp>
      <p:sp>
        <p:nvSpPr>
          <p:cNvPr id="9" name="TextBox 8">
            <a:extLst>
              <a:ext uri="{FF2B5EF4-FFF2-40B4-BE49-F238E27FC236}">
                <a16:creationId xmlns:a16="http://schemas.microsoft.com/office/drawing/2014/main" id="{C804E715-5C57-3517-6372-CA191FB8D86C}"/>
              </a:ext>
            </a:extLst>
          </p:cNvPr>
          <p:cNvSpPr txBox="1"/>
          <p:nvPr/>
        </p:nvSpPr>
        <p:spPr>
          <a:xfrm>
            <a:off x="8528826" y="4728861"/>
            <a:ext cx="2471928" cy="1077218"/>
          </a:xfrm>
          <a:prstGeom prst="rect">
            <a:avLst/>
          </a:prstGeom>
          <a:noFill/>
        </p:spPr>
        <p:txBody>
          <a:bodyPr wrap="square" rtlCol="0">
            <a:spAutoFit/>
          </a:bodyPr>
          <a:lstStyle/>
          <a:p>
            <a:r>
              <a:rPr lang="lv-LV" sz="1600" dirty="0">
                <a:latin typeface="Poppins" panose="00000500000000000000" pitchFamily="50" charset="-70"/>
                <a:cs typeface="Poppins" panose="00000500000000000000" pitchFamily="50" charset="-70"/>
              </a:rPr>
              <a:t>Sociālais darbs ar ģimenēm, kurās ir bērni ar speciālajām vajadzībām</a:t>
            </a:r>
          </a:p>
        </p:txBody>
      </p:sp>
      <p:sp>
        <p:nvSpPr>
          <p:cNvPr id="10" name="TextBox 9">
            <a:extLst>
              <a:ext uri="{FF2B5EF4-FFF2-40B4-BE49-F238E27FC236}">
                <a16:creationId xmlns:a16="http://schemas.microsoft.com/office/drawing/2014/main" id="{F3EEC86C-3399-88D2-3FDB-A522D809A103}"/>
              </a:ext>
            </a:extLst>
          </p:cNvPr>
          <p:cNvSpPr txBox="1"/>
          <p:nvPr/>
        </p:nvSpPr>
        <p:spPr>
          <a:xfrm>
            <a:off x="7150608" y="111079"/>
            <a:ext cx="4069080" cy="646331"/>
          </a:xfrm>
          <a:prstGeom prst="rect">
            <a:avLst/>
          </a:prstGeom>
          <a:noFill/>
        </p:spPr>
        <p:txBody>
          <a:bodyPr wrap="square" rtlCol="0">
            <a:spAutoFit/>
          </a:bodyPr>
          <a:lstStyle/>
          <a:p>
            <a:pPr algn="ctr"/>
            <a:r>
              <a:rPr lang="lv-LV" dirty="0">
                <a:latin typeface="Poppins" panose="00000500000000000000" pitchFamily="50" charset="-70"/>
                <a:cs typeface="Poppins" panose="00000500000000000000" pitchFamily="50" charset="-70"/>
              </a:rPr>
              <a:t>SOCIĀLĀ DIENESTA SOCIĀLIE DARBINIEKI AR ĢIMENĒM</a:t>
            </a:r>
          </a:p>
        </p:txBody>
      </p:sp>
      <p:sp>
        <p:nvSpPr>
          <p:cNvPr id="11" name="TextBox 10">
            <a:extLst>
              <a:ext uri="{FF2B5EF4-FFF2-40B4-BE49-F238E27FC236}">
                <a16:creationId xmlns:a16="http://schemas.microsoft.com/office/drawing/2014/main" id="{8BF0648D-05F8-EB3C-28A1-2FAF62F466BD}"/>
              </a:ext>
            </a:extLst>
          </p:cNvPr>
          <p:cNvSpPr txBox="1"/>
          <p:nvPr/>
        </p:nvSpPr>
        <p:spPr>
          <a:xfrm>
            <a:off x="860546" y="91076"/>
            <a:ext cx="3785359" cy="369332"/>
          </a:xfrm>
          <a:prstGeom prst="rect">
            <a:avLst/>
          </a:prstGeom>
          <a:noFill/>
        </p:spPr>
        <p:txBody>
          <a:bodyPr wrap="square" rtlCol="0">
            <a:spAutoFit/>
          </a:bodyPr>
          <a:lstStyle/>
          <a:p>
            <a:pPr algn="ctr"/>
            <a:r>
              <a:rPr lang="lv-LV" dirty="0">
                <a:latin typeface="Poppins" panose="00000500000000000000" pitchFamily="50" charset="-70"/>
                <a:cs typeface="Poppins" panose="00000500000000000000" pitchFamily="50" charset="-70"/>
              </a:rPr>
              <a:t>BĀRIŅTIESA</a:t>
            </a:r>
          </a:p>
        </p:txBody>
      </p:sp>
      <p:sp>
        <p:nvSpPr>
          <p:cNvPr id="12" name="TextBox 11">
            <a:extLst>
              <a:ext uri="{FF2B5EF4-FFF2-40B4-BE49-F238E27FC236}">
                <a16:creationId xmlns:a16="http://schemas.microsoft.com/office/drawing/2014/main" id="{CFE6C719-2357-F76A-7A9D-5A48D70E7FA4}"/>
              </a:ext>
            </a:extLst>
          </p:cNvPr>
          <p:cNvSpPr txBox="1"/>
          <p:nvPr/>
        </p:nvSpPr>
        <p:spPr>
          <a:xfrm>
            <a:off x="3614593" y="1508617"/>
            <a:ext cx="2441483" cy="5170646"/>
          </a:xfrm>
          <a:prstGeom prst="rect">
            <a:avLst/>
          </a:prstGeom>
          <a:noFill/>
        </p:spPr>
        <p:txBody>
          <a:bodyPr wrap="square" rtlCol="0">
            <a:spAutoFit/>
          </a:bodyPr>
          <a:lstStyle/>
          <a:p>
            <a:pPr algn="ctr"/>
            <a:r>
              <a:rPr lang="lv-LV" sz="1600" b="1" dirty="0">
                <a:latin typeface="Poppins" panose="00000500000000000000" pitchFamily="50" charset="-70"/>
                <a:cs typeface="Poppins" panose="00000500000000000000" pitchFamily="50" charset="-70"/>
              </a:rPr>
              <a:t>Ģimenes, kurās BT lemj par bērna aizgādības tiesību pārtraukšanu, atņemšanu un atjaunošanu</a:t>
            </a:r>
          </a:p>
          <a:p>
            <a:pPr algn="just"/>
            <a:r>
              <a:rPr lang="lv-LV" dirty="0"/>
              <a:t>22.</a:t>
            </a:r>
            <a:r>
              <a:rPr lang="lv-LV" b="0" i="0" dirty="0">
                <a:solidFill>
                  <a:srgbClr val="414142"/>
                </a:solidFill>
                <a:effectLst/>
                <a:latin typeface="Arial" panose="020B0604020202020204" pitchFamily="34" charset="0"/>
              </a:rPr>
              <a:t> 2) bērns atrodas veselībai vai dzīvībai bīstamos apstākļos vecāka vainas dēļ (vecāka apzinātas rīcības vai nolaidības dēļ);</a:t>
            </a:r>
          </a:p>
          <a:p>
            <a:pPr algn="just"/>
            <a:r>
              <a:rPr lang="lv-LV" b="0" i="0" dirty="0">
                <a:solidFill>
                  <a:srgbClr val="414142"/>
                </a:solidFill>
                <a:effectLst/>
                <a:latin typeface="Arial" panose="020B0604020202020204" pitchFamily="34" charset="0"/>
              </a:rPr>
              <a:t>3) vecāks ļaunprātīgi izmanto savas tiesības vai nenodrošina bērna aprūpi un uzraudzību;</a:t>
            </a:r>
          </a:p>
          <a:p>
            <a:endParaRPr lang="lv-LV" dirty="0"/>
          </a:p>
        </p:txBody>
      </p:sp>
      <p:sp>
        <p:nvSpPr>
          <p:cNvPr id="13" name="TextBox 12">
            <a:extLst>
              <a:ext uri="{FF2B5EF4-FFF2-40B4-BE49-F238E27FC236}">
                <a16:creationId xmlns:a16="http://schemas.microsoft.com/office/drawing/2014/main" id="{4C5E3BA0-1A1A-2E33-F998-1AF8D4D7AD17}"/>
              </a:ext>
            </a:extLst>
          </p:cNvPr>
          <p:cNvSpPr txBox="1"/>
          <p:nvPr/>
        </p:nvSpPr>
        <p:spPr>
          <a:xfrm>
            <a:off x="1508759" y="792523"/>
            <a:ext cx="2286000" cy="584775"/>
          </a:xfrm>
          <a:prstGeom prst="rect">
            <a:avLst/>
          </a:prstGeom>
          <a:noFill/>
        </p:spPr>
        <p:txBody>
          <a:bodyPr wrap="square" rtlCol="0">
            <a:spAutoFit/>
          </a:bodyPr>
          <a:lstStyle/>
          <a:p>
            <a:r>
              <a:rPr lang="lv-LV" sz="1600" dirty="0">
                <a:latin typeface="Poppins" panose="00000500000000000000" pitchFamily="50" charset="-70"/>
                <a:cs typeface="Poppins" panose="00000500000000000000" pitchFamily="50" charset="-70"/>
              </a:rPr>
              <a:t>Bērna personisko interešu aizsardzība </a:t>
            </a:r>
          </a:p>
        </p:txBody>
      </p:sp>
      <p:sp>
        <p:nvSpPr>
          <p:cNvPr id="15" name="TextBox 14">
            <a:extLst>
              <a:ext uri="{FF2B5EF4-FFF2-40B4-BE49-F238E27FC236}">
                <a16:creationId xmlns:a16="http://schemas.microsoft.com/office/drawing/2014/main" id="{A96C32B8-9FFC-788A-3DD5-06B736755A5B}"/>
              </a:ext>
            </a:extLst>
          </p:cNvPr>
          <p:cNvSpPr txBox="1"/>
          <p:nvPr/>
        </p:nvSpPr>
        <p:spPr>
          <a:xfrm>
            <a:off x="774760" y="1356949"/>
            <a:ext cx="2286000" cy="830997"/>
          </a:xfrm>
          <a:prstGeom prst="rect">
            <a:avLst/>
          </a:prstGeom>
          <a:noFill/>
        </p:spPr>
        <p:txBody>
          <a:bodyPr wrap="square" rtlCol="0">
            <a:spAutoFit/>
          </a:bodyPr>
          <a:lstStyle/>
          <a:p>
            <a:r>
              <a:rPr lang="lv-LV" sz="1600" dirty="0">
                <a:latin typeface="Poppins" panose="00000500000000000000" pitchFamily="50" charset="-70"/>
                <a:cs typeface="Poppins" panose="00000500000000000000" pitchFamily="50" charset="-70"/>
              </a:rPr>
              <a:t>Domstarpību izšķiršana (bērns-aprūpētājs) </a:t>
            </a:r>
          </a:p>
        </p:txBody>
      </p:sp>
      <p:sp>
        <p:nvSpPr>
          <p:cNvPr id="16" name="TextBox 15">
            <a:extLst>
              <a:ext uri="{FF2B5EF4-FFF2-40B4-BE49-F238E27FC236}">
                <a16:creationId xmlns:a16="http://schemas.microsoft.com/office/drawing/2014/main" id="{3FAB4456-DB0D-F9A9-05CD-C39D043798BD}"/>
              </a:ext>
            </a:extLst>
          </p:cNvPr>
          <p:cNvSpPr txBox="1"/>
          <p:nvPr/>
        </p:nvSpPr>
        <p:spPr>
          <a:xfrm>
            <a:off x="182880" y="2273696"/>
            <a:ext cx="2286000" cy="830997"/>
          </a:xfrm>
          <a:prstGeom prst="rect">
            <a:avLst/>
          </a:prstGeom>
          <a:noFill/>
        </p:spPr>
        <p:txBody>
          <a:bodyPr wrap="square" rtlCol="0">
            <a:spAutoFit/>
          </a:bodyPr>
          <a:lstStyle/>
          <a:p>
            <a:r>
              <a:rPr lang="lv-LV" sz="1600" dirty="0">
                <a:latin typeface="Poppins" panose="00000500000000000000" pitchFamily="50" charset="-70"/>
                <a:cs typeface="Poppins" panose="00000500000000000000" pitchFamily="50" charset="-70"/>
              </a:rPr>
              <a:t>Pieteikums par pagaidu aizsardzību pret vardarbību</a:t>
            </a:r>
          </a:p>
        </p:txBody>
      </p:sp>
      <p:sp>
        <p:nvSpPr>
          <p:cNvPr id="17" name="TextBox 16">
            <a:extLst>
              <a:ext uri="{FF2B5EF4-FFF2-40B4-BE49-F238E27FC236}">
                <a16:creationId xmlns:a16="http://schemas.microsoft.com/office/drawing/2014/main" id="{0D242F81-0D4B-F7FB-7F2A-7E9D27167C03}"/>
              </a:ext>
            </a:extLst>
          </p:cNvPr>
          <p:cNvSpPr txBox="1"/>
          <p:nvPr/>
        </p:nvSpPr>
        <p:spPr>
          <a:xfrm>
            <a:off x="2468880" y="1798768"/>
            <a:ext cx="2286000" cy="830997"/>
          </a:xfrm>
          <a:prstGeom prst="rect">
            <a:avLst/>
          </a:prstGeom>
          <a:noFill/>
        </p:spPr>
        <p:txBody>
          <a:bodyPr wrap="square" rtlCol="0">
            <a:spAutoFit/>
          </a:bodyPr>
          <a:lstStyle/>
          <a:p>
            <a:r>
              <a:rPr lang="lv-LV" sz="1600" dirty="0">
                <a:latin typeface="Poppins" panose="00000500000000000000" pitchFamily="50" charset="-70"/>
                <a:cs typeface="Poppins" panose="00000500000000000000" pitchFamily="50" charset="-70"/>
              </a:rPr>
              <a:t>Piekrišana paternitātes atzīšanai</a:t>
            </a:r>
          </a:p>
        </p:txBody>
      </p:sp>
      <p:sp>
        <p:nvSpPr>
          <p:cNvPr id="19" name="TextBox 18">
            <a:extLst>
              <a:ext uri="{FF2B5EF4-FFF2-40B4-BE49-F238E27FC236}">
                <a16:creationId xmlns:a16="http://schemas.microsoft.com/office/drawing/2014/main" id="{0287B306-3836-3560-D768-C678F4DBBACE}"/>
              </a:ext>
            </a:extLst>
          </p:cNvPr>
          <p:cNvSpPr txBox="1"/>
          <p:nvPr/>
        </p:nvSpPr>
        <p:spPr>
          <a:xfrm>
            <a:off x="71967" y="3271521"/>
            <a:ext cx="2286000" cy="830997"/>
          </a:xfrm>
          <a:prstGeom prst="rect">
            <a:avLst/>
          </a:prstGeom>
          <a:noFill/>
        </p:spPr>
        <p:txBody>
          <a:bodyPr wrap="square" rtlCol="0">
            <a:spAutoFit/>
          </a:bodyPr>
          <a:lstStyle/>
          <a:p>
            <a:r>
              <a:rPr lang="lv-LV" sz="1600" dirty="0">
                <a:latin typeface="Poppins" panose="00000500000000000000" pitchFamily="50" charset="-70"/>
                <a:cs typeface="Poppins" panose="00000500000000000000" pitchFamily="50" charset="-70"/>
              </a:rPr>
              <a:t>Vienpersoniska lēmuma pieņemšana</a:t>
            </a:r>
          </a:p>
        </p:txBody>
      </p:sp>
      <p:sp>
        <p:nvSpPr>
          <p:cNvPr id="22" name="TextBox 21">
            <a:extLst>
              <a:ext uri="{FF2B5EF4-FFF2-40B4-BE49-F238E27FC236}">
                <a16:creationId xmlns:a16="http://schemas.microsoft.com/office/drawing/2014/main" id="{8F2F64A6-34E7-CD94-8D97-36A8BC5389E5}"/>
              </a:ext>
            </a:extLst>
          </p:cNvPr>
          <p:cNvSpPr txBox="1"/>
          <p:nvPr/>
        </p:nvSpPr>
        <p:spPr>
          <a:xfrm>
            <a:off x="1738983" y="2995338"/>
            <a:ext cx="2286000" cy="830997"/>
          </a:xfrm>
          <a:prstGeom prst="rect">
            <a:avLst/>
          </a:prstGeom>
          <a:noFill/>
        </p:spPr>
        <p:txBody>
          <a:bodyPr wrap="square" rtlCol="0">
            <a:spAutoFit/>
          </a:bodyPr>
          <a:lstStyle/>
          <a:p>
            <a:r>
              <a:rPr lang="lv-LV" sz="1600" dirty="0" err="1">
                <a:latin typeface="Poppins" panose="00000500000000000000" pitchFamily="50" charset="-70"/>
                <a:cs typeface="Poppins" panose="00000500000000000000" pitchFamily="50" charset="-70"/>
              </a:rPr>
              <a:t>Ārpusģimenes</a:t>
            </a:r>
            <a:r>
              <a:rPr lang="lv-LV" sz="1600" dirty="0">
                <a:latin typeface="Poppins" panose="00000500000000000000" pitchFamily="50" charset="-70"/>
                <a:cs typeface="Poppins" panose="00000500000000000000" pitchFamily="50" charset="-70"/>
              </a:rPr>
              <a:t> aprūpes lēmumu pieņemšana </a:t>
            </a:r>
          </a:p>
        </p:txBody>
      </p:sp>
      <p:sp>
        <p:nvSpPr>
          <p:cNvPr id="23" name="TextBox 22">
            <a:extLst>
              <a:ext uri="{FF2B5EF4-FFF2-40B4-BE49-F238E27FC236}">
                <a16:creationId xmlns:a16="http://schemas.microsoft.com/office/drawing/2014/main" id="{44EB3B8E-D510-2618-D25E-DBA12F61A9C9}"/>
              </a:ext>
            </a:extLst>
          </p:cNvPr>
          <p:cNvSpPr txBox="1"/>
          <p:nvPr/>
        </p:nvSpPr>
        <p:spPr>
          <a:xfrm>
            <a:off x="355729" y="4165973"/>
            <a:ext cx="2286000" cy="338554"/>
          </a:xfrm>
          <a:prstGeom prst="rect">
            <a:avLst/>
          </a:prstGeom>
          <a:noFill/>
        </p:spPr>
        <p:txBody>
          <a:bodyPr wrap="square" rtlCol="0">
            <a:spAutoFit/>
          </a:bodyPr>
          <a:lstStyle/>
          <a:p>
            <a:r>
              <a:rPr lang="lv-LV" sz="1600" dirty="0">
                <a:latin typeface="Poppins" panose="00000500000000000000" pitchFamily="50" charset="-70"/>
                <a:cs typeface="Poppins" panose="00000500000000000000" pitchFamily="50" charset="-70"/>
              </a:rPr>
              <a:t>Aizgādnība</a:t>
            </a:r>
          </a:p>
        </p:txBody>
      </p:sp>
      <p:sp>
        <p:nvSpPr>
          <p:cNvPr id="24" name="TextBox 23">
            <a:extLst>
              <a:ext uri="{FF2B5EF4-FFF2-40B4-BE49-F238E27FC236}">
                <a16:creationId xmlns:a16="http://schemas.microsoft.com/office/drawing/2014/main" id="{4754A836-848F-DB44-BFCA-0E3A672C2165}"/>
              </a:ext>
            </a:extLst>
          </p:cNvPr>
          <p:cNvSpPr txBox="1"/>
          <p:nvPr/>
        </p:nvSpPr>
        <p:spPr>
          <a:xfrm>
            <a:off x="726975" y="4638744"/>
            <a:ext cx="2286000" cy="584775"/>
          </a:xfrm>
          <a:prstGeom prst="rect">
            <a:avLst/>
          </a:prstGeom>
          <a:noFill/>
        </p:spPr>
        <p:txBody>
          <a:bodyPr wrap="square" rtlCol="0">
            <a:spAutoFit/>
          </a:bodyPr>
          <a:lstStyle/>
          <a:p>
            <a:r>
              <a:rPr lang="lv-LV" sz="1600" dirty="0">
                <a:latin typeface="Poppins" panose="00000500000000000000" pitchFamily="50" charset="-70"/>
                <a:cs typeface="Poppins" panose="00000500000000000000" pitchFamily="50" charset="-70"/>
              </a:rPr>
              <a:t>Mantisko interešu pārstāvniecība</a:t>
            </a:r>
          </a:p>
        </p:txBody>
      </p:sp>
      <p:sp>
        <p:nvSpPr>
          <p:cNvPr id="25" name="TextBox 24">
            <a:extLst>
              <a:ext uri="{FF2B5EF4-FFF2-40B4-BE49-F238E27FC236}">
                <a16:creationId xmlns:a16="http://schemas.microsoft.com/office/drawing/2014/main" id="{7A76905F-67AB-21F7-C422-66610F4EAD72}"/>
              </a:ext>
            </a:extLst>
          </p:cNvPr>
          <p:cNvSpPr txBox="1"/>
          <p:nvPr/>
        </p:nvSpPr>
        <p:spPr>
          <a:xfrm>
            <a:off x="1973694" y="4015352"/>
            <a:ext cx="2286000" cy="584775"/>
          </a:xfrm>
          <a:prstGeom prst="rect">
            <a:avLst/>
          </a:prstGeom>
          <a:noFill/>
        </p:spPr>
        <p:txBody>
          <a:bodyPr wrap="square" rtlCol="0">
            <a:spAutoFit/>
          </a:bodyPr>
          <a:lstStyle/>
          <a:p>
            <a:r>
              <a:rPr lang="lv-LV" sz="1600" dirty="0">
                <a:latin typeface="Poppins" panose="00000500000000000000" pitchFamily="50" charset="-70"/>
                <a:cs typeface="Poppins" panose="00000500000000000000" pitchFamily="50" charset="-70"/>
              </a:rPr>
              <a:t>Apliecinājumu izdarīšana</a:t>
            </a:r>
          </a:p>
        </p:txBody>
      </p:sp>
      <p:sp>
        <p:nvSpPr>
          <p:cNvPr id="28" name="TextBox 27">
            <a:extLst>
              <a:ext uri="{FF2B5EF4-FFF2-40B4-BE49-F238E27FC236}">
                <a16:creationId xmlns:a16="http://schemas.microsoft.com/office/drawing/2014/main" id="{64292834-B46A-B257-9A13-43A56F051040}"/>
              </a:ext>
            </a:extLst>
          </p:cNvPr>
          <p:cNvSpPr txBox="1"/>
          <p:nvPr/>
        </p:nvSpPr>
        <p:spPr>
          <a:xfrm>
            <a:off x="9242495" y="5879592"/>
            <a:ext cx="669601" cy="369332"/>
          </a:xfrm>
          <a:prstGeom prst="rect">
            <a:avLst/>
          </a:prstGeom>
          <a:noFill/>
        </p:spPr>
        <p:txBody>
          <a:bodyPr wrap="square" rtlCol="0">
            <a:spAutoFit/>
          </a:bodyPr>
          <a:lstStyle/>
          <a:p>
            <a:r>
              <a:rPr lang="lv-LV" dirty="0"/>
              <a:t>u.c.</a:t>
            </a:r>
          </a:p>
        </p:txBody>
      </p:sp>
      <p:sp>
        <p:nvSpPr>
          <p:cNvPr id="29" name="TextBox 28">
            <a:extLst>
              <a:ext uri="{FF2B5EF4-FFF2-40B4-BE49-F238E27FC236}">
                <a16:creationId xmlns:a16="http://schemas.microsoft.com/office/drawing/2014/main" id="{7C7018D7-7FCE-3F46-B1EC-99F51834A4BB}"/>
              </a:ext>
            </a:extLst>
          </p:cNvPr>
          <p:cNvSpPr txBox="1"/>
          <p:nvPr/>
        </p:nvSpPr>
        <p:spPr>
          <a:xfrm>
            <a:off x="2531889" y="5796697"/>
            <a:ext cx="669601" cy="369332"/>
          </a:xfrm>
          <a:prstGeom prst="rect">
            <a:avLst/>
          </a:prstGeom>
          <a:noFill/>
        </p:spPr>
        <p:txBody>
          <a:bodyPr wrap="square" rtlCol="0">
            <a:spAutoFit/>
          </a:bodyPr>
          <a:lstStyle/>
          <a:p>
            <a:r>
              <a:rPr lang="lv-LV" dirty="0"/>
              <a:t>u.c.</a:t>
            </a:r>
          </a:p>
        </p:txBody>
      </p:sp>
      <p:sp>
        <p:nvSpPr>
          <p:cNvPr id="2" name="TextBox 1">
            <a:extLst>
              <a:ext uri="{FF2B5EF4-FFF2-40B4-BE49-F238E27FC236}">
                <a16:creationId xmlns:a16="http://schemas.microsoft.com/office/drawing/2014/main" id="{56720D23-F130-E68A-D8E7-7B81BC484D5F}"/>
              </a:ext>
            </a:extLst>
          </p:cNvPr>
          <p:cNvSpPr txBox="1"/>
          <p:nvPr/>
        </p:nvSpPr>
        <p:spPr>
          <a:xfrm>
            <a:off x="9203210" y="3948897"/>
            <a:ext cx="2471928" cy="584775"/>
          </a:xfrm>
          <a:prstGeom prst="rect">
            <a:avLst/>
          </a:prstGeom>
          <a:noFill/>
        </p:spPr>
        <p:txBody>
          <a:bodyPr wrap="square" rtlCol="0">
            <a:spAutoFit/>
          </a:bodyPr>
          <a:lstStyle/>
          <a:p>
            <a:r>
              <a:rPr lang="lv-LV" sz="1600" dirty="0">
                <a:latin typeface="Poppins" panose="00000500000000000000" pitchFamily="50" charset="-70"/>
                <a:cs typeface="Poppins" panose="00000500000000000000" pitchFamily="50" charset="-70"/>
              </a:rPr>
              <a:t>Sociālais darbs ar grupu</a:t>
            </a:r>
          </a:p>
        </p:txBody>
      </p:sp>
      <p:sp>
        <p:nvSpPr>
          <p:cNvPr id="3" name="TextBox 2">
            <a:extLst>
              <a:ext uri="{FF2B5EF4-FFF2-40B4-BE49-F238E27FC236}">
                <a16:creationId xmlns:a16="http://schemas.microsoft.com/office/drawing/2014/main" id="{910607AC-AB1F-7388-0840-B32B855A2A1C}"/>
              </a:ext>
            </a:extLst>
          </p:cNvPr>
          <p:cNvSpPr txBox="1"/>
          <p:nvPr/>
        </p:nvSpPr>
        <p:spPr>
          <a:xfrm>
            <a:off x="6103458" y="1211318"/>
            <a:ext cx="2441483" cy="5909310"/>
          </a:xfrm>
          <a:prstGeom prst="rect">
            <a:avLst/>
          </a:prstGeom>
          <a:noFill/>
        </p:spPr>
        <p:txBody>
          <a:bodyPr wrap="square" rtlCol="0">
            <a:spAutoFit/>
          </a:bodyPr>
          <a:lstStyle/>
          <a:p>
            <a:r>
              <a:rPr lang="lv-LV" b="1" dirty="0"/>
              <a:t>Ģimenes, kurās bērna aprūpes nodrošināšanas grūtības ir saistītas ar aprūpētāja  atkarību, GRT, ilgstošu nabadzību.</a:t>
            </a:r>
          </a:p>
          <a:p>
            <a:pPr marL="285750" indent="-285750">
              <a:buFontTx/>
              <a:buChar char="-"/>
            </a:pPr>
            <a:r>
              <a:rPr lang="lv-LV" dirty="0"/>
              <a:t>Metodika SDĢB, prakses modelis;</a:t>
            </a:r>
          </a:p>
          <a:p>
            <a:r>
              <a:rPr lang="lv-LV" b="1" dirty="0"/>
              <a:t>Jaunieši,  kuriem ir uzvedības problēmas;</a:t>
            </a:r>
          </a:p>
          <a:p>
            <a:r>
              <a:rPr lang="lv-LV" b="1" dirty="0"/>
              <a:t>Ģimene ar bērniem, kurā ir vardarbība </a:t>
            </a:r>
            <a:r>
              <a:rPr lang="lv-LV" i="1" dirty="0"/>
              <a:t>(</a:t>
            </a:r>
            <a:r>
              <a:rPr lang="lv-LV" i="1" dirty="0" err="1"/>
              <a:t>domestic</a:t>
            </a:r>
            <a:r>
              <a:rPr lang="lv-LV" i="1" dirty="0"/>
              <a:t> </a:t>
            </a:r>
            <a:r>
              <a:rPr lang="lv-LV" i="1" dirty="0" err="1"/>
              <a:t>violance</a:t>
            </a:r>
            <a:r>
              <a:rPr lang="lv-LV" i="1" dirty="0"/>
              <a:t>)</a:t>
            </a:r>
          </a:p>
          <a:p>
            <a:pPr marL="285750" indent="-285750">
              <a:buFontTx/>
              <a:buChar char="-"/>
            </a:pPr>
            <a:r>
              <a:rPr lang="lv-LV" dirty="0"/>
              <a:t>Metodika </a:t>
            </a:r>
            <a:r>
              <a:rPr lang="lv-LV" dirty="0" err="1"/>
              <a:t>vardarb</a:t>
            </a:r>
            <a:r>
              <a:rPr lang="lv-LV" dirty="0"/>
              <a:t>. cietušajiem un vardarbības veicējiem. </a:t>
            </a:r>
          </a:p>
          <a:p>
            <a:pPr marL="285750" indent="-285750">
              <a:buFontTx/>
              <a:buChar char="-"/>
            </a:pPr>
            <a:r>
              <a:rPr lang="lv-LV" b="1" i="1" dirty="0"/>
              <a:t>u.c.</a:t>
            </a:r>
          </a:p>
          <a:p>
            <a:endParaRPr lang="lv-LV" b="1" dirty="0"/>
          </a:p>
        </p:txBody>
      </p:sp>
    </p:spTree>
    <p:extLst>
      <p:ext uri="{BB962C8B-B14F-4D97-AF65-F5344CB8AC3E}">
        <p14:creationId xmlns:p14="http://schemas.microsoft.com/office/powerpoint/2010/main" val="2467688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atura vietturis 3">
            <a:extLst>
              <a:ext uri="{FF2B5EF4-FFF2-40B4-BE49-F238E27FC236}">
                <a16:creationId xmlns:a16="http://schemas.microsoft.com/office/drawing/2014/main" id="{8ED44BAC-91BA-4413-F802-42DEB6F9F953}"/>
              </a:ext>
            </a:extLst>
          </p:cNvPr>
          <p:cNvGraphicFramePr>
            <a:graphicFrameLocks noGrp="1"/>
          </p:cNvGraphicFramePr>
          <p:nvPr>
            <p:ph idx="1"/>
            <p:extLst>
              <p:ext uri="{D42A27DB-BD31-4B8C-83A1-F6EECF244321}">
                <p14:modId xmlns:p14="http://schemas.microsoft.com/office/powerpoint/2010/main" val="3613865634"/>
              </p:ext>
            </p:extLst>
          </p:nvPr>
        </p:nvGraphicFramePr>
        <p:xfrm>
          <a:off x="838200" y="346166"/>
          <a:ext cx="10515600" cy="26822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996626101"/>
                    </a:ext>
                  </a:extLst>
                </a:gridCol>
                <a:gridCol w="5257800">
                  <a:extLst>
                    <a:ext uri="{9D8B030D-6E8A-4147-A177-3AD203B41FA5}">
                      <a16:colId xmlns:a16="http://schemas.microsoft.com/office/drawing/2014/main" val="424523854"/>
                    </a:ext>
                  </a:extLst>
                </a:gridCol>
              </a:tblGrid>
              <a:tr h="370840">
                <a:tc>
                  <a:txBody>
                    <a:bodyPr/>
                    <a:lstStyle/>
                    <a:p>
                      <a:pPr algn="ctr"/>
                      <a:r>
                        <a:rPr lang="lv-LV" sz="2400" dirty="0"/>
                        <a:t>Sociālie darbinieki ģimenēm ar bērniem</a:t>
                      </a:r>
                    </a:p>
                  </a:txBody>
                  <a:tcPr/>
                </a:tc>
                <a:tc>
                  <a:txBody>
                    <a:bodyPr/>
                    <a:lstStyle/>
                    <a:p>
                      <a:pPr algn="ctr"/>
                      <a:r>
                        <a:rPr lang="lv-LV" sz="2400" dirty="0"/>
                        <a:t>Bāriņtiesa</a:t>
                      </a:r>
                    </a:p>
                  </a:txBody>
                  <a:tcPr/>
                </a:tc>
                <a:extLst>
                  <a:ext uri="{0D108BD9-81ED-4DB2-BD59-A6C34878D82A}">
                    <a16:rowId xmlns:a16="http://schemas.microsoft.com/office/drawing/2014/main" val="2921185015"/>
                  </a:ext>
                </a:extLst>
              </a:tr>
              <a:tr h="370840">
                <a:tc>
                  <a:txBody>
                    <a:bodyPr/>
                    <a:lstStyle/>
                    <a:p>
                      <a:endParaRPr lang="lv-LV" sz="2000" dirty="0"/>
                    </a:p>
                    <a:p>
                      <a:r>
                        <a:rPr lang="lv-LV" sz="2000" b="1" dirty="0"/>
                        <a:t>Klients ir ģimene</a:t>
                      </a:r>
                      <a:r>
                        <a:rPr lang="lv-LV" sz="2000" dirty="0"/>
                        <a:t>, kurā bērna aprūpes vai pamatvajadzību nodrošināšanas grūtības ir saistītas ar aprūpētāju atkarību, GRT, ilgstošu nabadzību </a:t>
                      </a:r>
                    </a:p>
                  </a:txBody>
                  <a:tcPr/>
                </a:tc>
                <a:tc>
                  <a:txBody>
                    <a:bodyPr/>
                    <a:lstStyle/>
                    <a:p>
                      <a:endParaRPr lang="lv-LV" sz="2000" dirty="0"/>
                    </a:p>
                    <a:p>
                      <a:pPr algn="just"/>
                      <a:r>
                        <a:rPr lang="lv-LV" sz="2000" b="1" dirty="0"/>
                        <a:t>Klients ir bērns</a:t>
                      </a:r>
                      <a:r>
                        <a:rPr lang="lv-LV" sz="2000" dirty="0"/>
                        <a:t>, kurš </a:t>
                      </a:r>
                      <a:r>
                        <a:rPr lang="lv-LV" sz="2000" b="0" i="0" dirty="0">
                          <a:solidFill>
                            <a:srgbClr val="414142"/>
                          </a:solidFill>
                          <a:effectLst/>
                          <a:latin typeface="Arial" panose="020B0604020202020204" pitchFamily="34" charset="0"/>
                        </a:rPr>
                        <a:t>atrodas veselībai vai dzīvībai bīstamos apstākļos vecāka vainas dēļ (vecāka apzinātas rīcības vai nolaidības dēļ);</a:t>
                      </a:r>
                    </a:p>
                    <a:p>
                      <a:pPr algn="just"/>
                      <a:r>
                        <a:rPr lang="lv-LV" sz="2000" b="0" i="0" dirty="0">
                          <a:solidFill>
                            <a:srgbClr val="414142"/>
                          </a:solidFill>
                          <a:effectLst/>
                          <a:latin typeface="Arial" panose="020B0604020202020204" pitchFamily="34" charset="0"/>
                        </a:rPr>
                        <a:t>vecāks ļaunprātīgi izmanto savas tiesības vai nenodrošina bērna aprūpi un uzraudzību;</a:t>
                      </a:r>
                    </a:p>
                  </a:txBody>
                  <a:tcPr/>
                </a:tc>
                <a:extLst>
                  <a:ext uri="{0D108BD9-81ED-4DB2-BD59-A6C34878D82A}">
                    <a16:rowId xmlns:a16="http://schemas.microsoft.com/office/drawing/2014/main" val="2091249804"/>
                  </a:ext>
                </a:extLst>
              </a:tr>
            </a:tbl>
          </a:graphicData>
        </a:graphic>
      </p:graphicFrame>
      <p:sp>
        <p:nvSpPr>
          <p:cNvPr id="7" name="TextBox 6">
            <a:extLst>
              <a:ext uri="{FF2B5EF4-FFF2-40B4-BE49-F238E27FC236}">
                <a16:creationId xmlns:a16="http://schemas.microsoft.com/office/drawing/2014/main" id="{55656081-A42F-BBE0-F7FC-8C56CE6EF2D8}"/>
              </a:ext>
            </a:extLst>
          </p:cNvPr>
          <p:cNvSpPr txBox="1"/>
          <p:nvPr/>
        </p:nvSpPr>
        <p:spPr>
          <a:xfrm>
            <a:off x="304800" y="3463835"/>
            <a:ext cx="11767457" cy="3108543"/>
          </a:xfrm>
          <a:prstGeom prst="rect">
            <a:avLst/>
          </a:prstGeom>
          <a:noFill/>
        </p:spPr>
        <p:txBody>
          <a:bodyPr wrap="square" rtlCol="0">
            <a:spAutoFit/>
          </a:bodyPr>
          <a:lstStyle/>
          <a:p>
            <a:r>
              <a:rPr lang="lv-LV" sz="2800" dirty="0"/>
              <a:t>Tātad:</a:t>
            </a:r>
          </a:p>
          <a:p>
            <a:pPr marL="285750" indent="-285750">
              <a:buFontTx/>
              <a:buChar char="-"/>
            </a:pPr>
            <a:r>
              <a:rPr lang="lv-LV" sz="2800" dirty="0"/>
              <a:t>Viena ģimene, bet atšķirīgs klients (</a:t>
            </a:r>
            <a:r>
              <a:rPr lang="lv-LV" sz="2400" i="1" dirty="0"/>
              <a:t>klientu </a:t>
            </a:r>
            <a:r>
              <a:rPr lang="lv-LV" sz="2400" i="1" dirty="0" err="1"/>
              <a:t>mērķgrupa</a:t>
            </a:r>
            <a:r>
              <a:rPr lang="lv-LV" sz="2400" i="1" dirty="0"/>
              <a:t> ir tā uz ko ir vērsts prakses modelis</a:t>
            </a:r>
            <a:r>
              <a:rPr lang="lv-LV" sz="2800" dirty="0"/>
              <a:t>)</a:t>
            </a:r>
          </a:p>
          <a:p>
            <a:pPr marL="285750" indent="-285750">
              <a:buFontTx/>
              <a:buChar char="-"/>
            </a:pPr>
            <a:r>
              <a:rPr lang="lv-LV" sz="2800" dirty="0"/>
              <a:t>Bērns, bērna intereses vienmēr ir centrā abiem speciālistiem, bet katram ir atšķirīgs sabiedrības sniegtais mandāts, darba fokuss un uzdevums.</a:t>
            </a:r>
          </a:p>
          <a:p>
            <a:pPr marL="285750" indent="-285750">
              <a:buFontTx/>
              <a:buChar char="-"/>
            </a:pPr>
            <a:r>
              <a:rPr lang="lv-LV" sz="2800" dirty="0"/>
              <a:t>Atšķirīga klientu </a:t>
            </a:r>
            <a:r>
              <a:rPr lang="lv-LV" sz="2800" dirty="0" err="1"/>
              <a:t>mērķgrupa</a:t>
            </a:r>
            <a:r>
              <a:rPr lang="lv-LV" sz="2800" dirty="0"/>
              <a:t> nosaka arī atšķirīgas intervences, pieejas, metodes, teorijas</a:t>
            </a:r>
          </a:p>
        </p:txBody>
      </p:sp>
    </p:spTree>
    <p:extLst>
      <p:ext uri="{BB962C8B-B14F-4D97-AF65-F5344CB8AC3E}">
        <p14:creationId xmlns:p14="http://schemas.microsoft.com/office/powerpoint/2010/main" val="1580009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āls 5">
            <a:extLst>
              <a:ext uri="{FF2B5EF4-FFF2-40B4-BE49-F238E27FC236}">
                <a16:creationId xmlns:a16="http://schemas.microsoft.com/office/drawing/2014/main" id="{67665634-4627-E29D-967F-741F5656B6C2}"/>
              </a:ext>
            </a:extLst>
          </p:cNvPr>
          <p:cNvSpPr/>
          <p:nvPr/>
        </p:nvSpPr>
        <p:spPr>
          <a:xfrm>
            <a:off x="6471920" y="1002383"/>
            <a:ext cx="4371340" cy="2737982"/>
          </a:xfrm>
          <a:prstGeom prst="ellipse">
            <a:avLst/>
          </a:prstGeom>
          <a:solidFill>
            <a:schemeClr val="accent4">
              <a:lumMod val="60000"/>
              <a:lumOff val="4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Ovāls 4">
            <a:extLst>
              <a:ext uri="{FF2B5EF4-FFF2-40B4-BE49-F238E27FC236}">
                <a16:creationId xmlns:a16="http://schemas.microsoft.com/office/drawing/2014/main" id="{3A52D0F4-7E6A-42B1-4311-AA502C3F4A28}"/>
              </a:ext>
            </a:extLst>
          </p:cNvPr>
          <p:cNvSpPr/>
          <p:nvPr/>
        </p:nvSpPr>
        <p:spPr>
          <a:xfrm>
            <a:off x="720090" y="1033782"/>
            <a:ext cx="3931920" cy="2492494"/>
          </a:xfrm>
          <a:prstGeom prst="ellipse">
            <a:avLst/>
          </a:prstGeom>
          <a:solidFill>
            <a:schemeClr val="accent4">
              <a:lumMod val="60000"/>
              <a:lumOff val="4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TextBox 1">
            <a:extLst>
              <a:ext uri="{FF2B5EF4-FFF2-40B4-BE49-F238E27FC236}">
                <a16:creationId xmlns:a16="http://schemas.microsoft.com/office/drawing/2014/main" id="{727899AB-DC99-8273-A2EF-42F40D32B4FC}"/>
              </a:ext>
            </a:extLst>
          </p:cNvPr>
          <p:cNvSpPr txBox="1"/>
          <p:nvPr/>
        </p:nvSpPr>
        <p:spPr>
          <a:xfrm>
            <a:off x="213360" y="38107"/>
            <a:ext cx="11115040" cy="923330"/>
          </a:xfrm>
          <a:prstGeom prst="rect">
            <a:avLst/>
          </a:prstGeom>
          <a:noFill/>
        </p:spPr>
        <p:txBody>
          <a:bodyPr wrap="square" rtlCol="0">
            <a:spAutoFit/>
          </a:bodyPr>
          <a:lstStyle/>
          <a:p>
            <a:r>
              <a:rPr lang="lv-LV" b="1" dirty="0">
                <a:solidFill>
                  <a:schemeClr val="accent1">
                    <a:lumMod val="50000"/>
                  </a:schemeClr>
                </a:solidFill>
                <a:latin typeface="Poppins" panose="00000500000000000000" pitchFamily="50" charset="-70"/>
                <a:cs typeface="Poppins" panose="00000500000000000000" pitchFamily="50" charset="-70"/>
              </a:rPr>
              <a:t>Starptautiskā pieredzē bērnu tiesību aizsardzības un bērnu labklājības jomā, darbā ar ģimenēm, kurās ir multiplas problēmas, vardarbība pret bērnu un bērnu aprūpes nodrošināšanas grūtības, pamešana novārtā tiek izdalītas divas pieejas:</a:t>
            </a:r>
          </a:p>
        </p:txBody>
      </p:sp>
      <p:sp>
        <p:nvSpPr>
          <p:cNvPr id="3" name="TextBox 2">
            <a:extLst>
              <a:ext uri="{FF2B5EF4-FFF2-40B4-BE49-F238E27FC236}">
                <a16:creationId xmlns:a16="http://schemas.microsoft.com/office/drawing/2014/main" id="{5DEB4267-0713-DBF8-30FC-CBD7408A8315}"/>
              </a:ext>
            </a:extLst>
          </p:cNvPr>
          <p:cNvSpPr txBox="1"/>
          <p:nvPr/>
        </p:nvSpPr>
        <p:spPr>
          <a:xfrm>
            <a:off x="1348740" y="1610940"/>
            <a:ext cx="3616960" cy="369332"/>
          </a:xfrm>
          <a:prstGeom prst="rect">
            <a:avLst/>
          </a:prstGeom>
          <a:noFill/>
        </p:spPr>
        <p:txBody>
          <a:bodyPr wrap="square" rtlCol="0">
            <a:spAutoFit/>
          </a:bodyPr>
          <a:lstStyle/>
          <a:p>
            <a:r>
              <a:rPr lang="lv-LV" b="1" dirty="0">
                <a:solidFill>
                  <a:schemeClr val="accent1">
                    <a:lumMod val="50000"/>
                  </a:schemeClr>
                </a:solidFill>
                <a:latin typeface="Poppins" panose="00000500000000000000" pitchFamily="50" charset="-70"/>
                <a:cs typeface="Poppins" panose="00000500000000000000" pitchFamily="50" charset="-70"/>
              </a:rPr>
              <a:t>Uz bērnu vērstā pieeja</a:t>
            </a:r>
          </a:p>
        </p:txBody>
      </p:sp>
      <p:sp>
        <p:nvSpPr>
          <p:cNvPr id="4" name="TextBox 3">
            <a:extLst>
              <a:ext uri="{FF2B5EF4-FFF2-40B4-BE49-F238E27FC236}">
                <a16:creationId xmlns:a16="http://schemas.microsoft.com/office/drawing/2014/main" id="{C9B8E95B-8FE6-601B-A235-D117A807AF4C}"/>
              </a:ext>
            </a:extLst>
          </p:cNvPr>
          <p:cNvSpPr txBox="1"/>
          <p:nvPr/>
        </p:nvSpPr>
        <p:spPr>
          <a:xfrm>
            <a:off x="7307580" y="1540284"/>
            <a:ext cx="3616960" cy="369332"/>
          </a:xfrm>
          <a:prstGeom prst="rect">
            <a:avLst/>
          </a:prstGeom>
          <a:noFill/>
        </p:spPr>
        <p:txBody>
          <a:bodyPr wrap="square" rtlCol="0">
            <a:spAutoFit/>
          </a:bodyPr>
          <a:lstStyle/>
          <a:p>
            <a:r>
              <a:rPr lang="lv-LV" b="1" dirty="0">
                <a:solidFill>
                  <a:schemeClr val="accent1">
                    <a:lumMod val="50000"/>
                  </a:schemeClr>
                </a:solidFill>
                <a:latin typeface="Poppins" panose="00000500000000000000" pitchFamily="50" charset="-70"/>
                <a:cs typeface="Poppins" panose="00000500000000000000" pitchFamily="50" charset="-70"/>
              </a:rPr>
              <a:t>Uz ģimeni vērstā pieeja</a:t>
            </a:r>
          </a:p>
        </p:txBody>
      </p:sp>
      <p:sp>
        <p:nvSpPr>
          <p:cNvPr id="7" name="TextBox 6">
            <a:extLst>
              <a:ext uri="{FF2B5EF4-FFF2-40B4-BE49-F238E27FC236}">
                <a16:creationId xmlns:a16="http://schemas.microsoft.com/office/drawing/2014/main" id="{CDC558D2-D1A2-89A4-6D8E-EC3FA8FAAE93}"/>
              </a:ext>
            </a:extLst>
          </p:cNvPr>
          <p:cNvSpPr txBox="1"/>
          <p:nvPr/>
        </p:nvSpPr>
        <p:spPr>
          <a:xfrm>
            <a:off x="213360" y="3470319"/>
            <a:ext cx="5781040" cy="3245441"/>
          </a:xfrm>
          <a:prstGeom prst="rect">
            <a:avLst/>
          </a:prstGeom>
          <a:noFill/>
        </p:spPr>
        <p:txBody>
          <a:bodyPr wrap="square" rtlCol="0">
            <a:spAutoFit/>
          </a:bodyPr>
          <a:lstStyle/>
          <a:p>
            <a:pPr marL="285750" indent="-285750">
              <a:buFontTx/>
              <a:buChar char="-"/>
            </a:pPr>
            <a:r>
              <a:rPr lang="lv-LV" dirty="0"/>
              <a:t>Tipiski tiek pielietota apdraudējuma un augsta apdraudējuma situācijās , vardarbības pret bērnu situācijās, alternatīvajā aprūpē u.c. (Austrija, Lielbritānija, Somija, Zviedrija u.c.)</a:t>
            </a:r>
          </a:p>
          <a:p>
            <a:pPr marL="285750" indent="-285750">
              <a:buFontTx/>
              <a:buChar char="-"/>
            </a:pPr>
            <a:r>
              <a:rPr lang="lv-LV" dirty="0"/>
              <a:t>Parasti veic sociālie darbinieki bērnu tiesību aizsardzībā, sociālie darbinieki ar bērniem, bērnu tiesību aizsardzības speciālisti. </a:t>
            </a:r>
            <a:r>
              <a:rPr lang="lv-LV" dirty="0" err="1"/>
              <a:t>Izglīt</a:t>
            </a:r>
            <a:r>
              <a:rPr lang="lv-LV" dirty="0"/>
              <a:t>+ īpašs mandāts BTA</a:t>
            </a:r>
          </a:p>
          <a:p>
            <a:pPr marL="285750" indent="-285750">
              <a:buFontTx/>
              <a:buChar char="-"/>
            </a:pPr>
            <a:r>
              <a:rPr lang="lv-LV" dirty="0"/>
              <a:t>Pastāv specializācijas piem., seksuālās vardarbības gadījumos, pamešanas novārtā un aprūpes nenodrošināšanas gadījumos, vecāku šķiršanās gadījumos. Latvijā specializācijas vēl attīstās.</a:t>
            </a:r>
          </a:p>
        </p:txBody>
      </p:sp>
      <p:pic>
        <p:nvPicPr>
          <p:cNvPr id="1028" name="Picture 4" descr="Skatīt avota attēlu">
            <a:extLst>
              <a:ext uri="{FF2B5EF4-FFF2-40B4-BE49-F238E27FC236}">
                <a16:creationId xmlns:a16="http://schemas.microsoft.com/office/drawing/2014/main" id="{B2084F1C-F5DE-3709-9FB4-A5BB1AAD45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4042" y="1969282"/>
            <a:ext cx="1429068" cy="11062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katīt avota attēlu">
            <a:extLst>
              <a:ext uri="{FF2B5EF4-FFF2-40B4-BE49-F238E27FC236}">
                <a16:creationId xmlns:a16="http://schemas.microsoft.com/office/drawing/2014/main" id="{F8440972-FA49-74B2-BE79-950BF0B5B9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6276" y="2034089"/>
            <a:ext cx="1429068" cy="11062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katīt avota attēlu">
            <a:extLst>
              <a:ext uri="{FF2B5EF4-FFF2-40B4-BE49-F238E27FC236}">
                <a16:creationId xmlns:a16="http://schemas.microsoft.com/office/drawing/2014/main" id="{92A01990-9255-CA5C-CE4B-1E113DEDF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7938" y="1980272"/>
            <a:ext cx="1430020" cy="11783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0AA6F6D-7912-35C9-37A0-43FC2DAEF3A8}"/>
              </a:ext>
            </a:extLst>
          </p:cNvPr>
          <p:cNvSpPr txBox="1"/>
          <p:nvPr/>
        </p:nvSpPr>
        <p:spPr>
          <a:xfrm>
            <a:off x="6096000" y="3246379"/>
            <a:ext cx="5674360" cy="3693319"/>
          </a:xfrm>
          <a:prstGeom prst="rect">
            <a:avLst/>
          </a:prstGeom>
          <a:noFill/>
        </p:spPr>
        <p:txBody>
          <a:bodyPr wrap="square" rtlCol="0">
            <a:spAutoFit/>
          </a:bodyPr>
          <a:lstStyle/>
          <a:p>
            <a:pPr marL="285750" indent="-285750">
              <a:buFontTx/>
              <a:buChar char="-"/>
            </a:pPr>
            <a:r>
              <a:rPr lang="lv-LV" dirty="0"/>
              <a:t>Tipiski tiek pielietota darbā ar ģimenēm, kurās ir multiplas problēmas, augsti apdraudējuma riski, vecāki ar zemām audzināšanas un citām prasmēm, vecāki ar garīgās attīstības, psihiskās veselības traucējumiem, atkarībām un ilgstošu nabadzību,  lai paaugstinātu vecāku kompetences bērnu aprūpē, samazinot apdraudējuma riskus (Austrija, Anglija, Skotija, Kanāda, Austrālija u.c.)</a:t>
            </a:r>
          </a:p>
          <a:p>
            <a:pPr marL="285750" indent="-285750">
              <a:buFontTx/>
              <a:buChar char="-"/>
            </a:pPr>
            <a:r>
              <a:rPr lang="lv-LV" dirty="0"/>
              <a:t>Parasti veic sociālie darbinieki darbam ar ģimeni. Izglītība + mandāts</a:t>
            </a:r>
          </a:p>
          <a:p>
            <a:pPr marL="285750" indent="-285750">
              <a:buFontTx/>
              <a:buChar char="-"/>
            </a:pPr>
            <a:r>
              <a:rPr lang="lv-LV" dirty="0"/>
              <a:t> Pastāv specializācijas piem., ar vecākiem ar GRT, ar vecākiem ar atkarībām u.c. Latvijā specializācijas vēl attīstās.</a:t>
            </a:r>
          </a:p>
        </p:txBody>
      </p:sp>
      <p:cxnSp>
        <p:nvCxnSpPr>
          <p:cNvPr id="11" name="Taisns bultveida savienotājs 10">
            <a:extLst>
              <a:ext uri="{FF2B5EF4-FFF2-40B4-BE49-F238E27FC236}">
                <a16:creationId xmlns:a16="http://schemas.microsoft.com/office/drawing/2014/main" id="{4A01A522-59EC-128A-2BCB-A99FD21126D4}"/>
              </a:ext>
            </a:extLst>
          </p:cNvPr>
          <p:cNvCxnSpPr>
            <a:stCxn id="5" idx="6"/>
          </p:cNvCxnSpPr>
          <p:nvPr/>
        </p:nvCxnSpPr>
        <p:spPr>
          <a:xfrm>
            <a:off x="4652010" y="2280029"/>
            <a:ext cx="1738630" cy="0"/>
          </a:xfrm>
          <a:prstGeom prst="straightConnector1">
            <a:avLst/>
          </a:prstGeom>
          <a:ln w="76200">
            <a:solidFill>
              <a:schemeClr val="accent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6076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E849D55-8DB3-9A3E-C805-B5BF659089C0}"/>
              </a:ext>
            </a:extLst>
          </p:cNvPr>
          <p:cNvSpPr>
            <a:spLocks noGrp="1"/>
          </p:cNvSpPr>
          <p:nvPr>
            <p:ph type="title"/>
          </p:nvPr>
        </p:nvSpPr>
        <p:spPr/>
        <p:txBody>
          <a:bodyPr/>
          <a:lstStyle/>
          <a:p>
            <a:r>
              <a:rPr lang="lv-LV" dirty="0"/>
              <a:t>Divi speciālisti vienā </a:t>
            </a:r>
            <a:r>
              <a:rPr lang="lv-LV" dirty="0" err="1"/>
              <a:t>multivajadzību</a:t>
            </a:r>
            <a:r>
              <a:rPr lang="lv-LV" dirty="0"/>
              <a:t> ģimenē</a:t>
            </a:r>
          </a:p>
        </p:txBody>
      </p:sp>
      <p:sp>
        <p:nvSpPr>
          <p:cNvPr id="3" name="Satura vietturis 2">
            <a:extLst>
              <a:ext uri="{FF2B5EF4-FFF2-40B4-BE49-F238E27FC236}">
                <a16:creationId xmlns:a16="http://schemas.microsoft.com/office/drawing/2014/main" id="{842040E2-0117-8205-539E-985630B47FD7}"/>
              </a:ext>
            </a:extLst>
          </p:cNvPr>
          <p:cNvSpPr>
            <a:spLocks noGrp="1"/>
          </p:cNvSpPr>
          <p:nvPr>
            <p:ph idx="1"/>
          </p:nvPr>
        </p:nvSpPr>
        <p:spPr/>
        <p:txBody>
          <a:bodyPr/>
          <a:lstStyle/>
          <a:p>
            <a:r>
              <a:rPr lang="lv-LV" dirty="0"/>
              <a:t>Savstarpējie konflikti, spriedze attiecībās, pretrunīgs skatījums, sašķelšanās, </a:t>
            </a:r>
            <a:r>
              <a:rPr lang="lv-LV" dirty="0" err="1"/>
              <a:t>demotivācija</a:t>
            </a:r>
            <a:r>
              <a:rPr lang="lv-LV" dirty="0"/>
              <a:t>, vainīgā meklēšana, varas izmantošana, funkciju neskaidrība, lomu saplūšana ….</a:t>
            </a:r>
          </a:p>
          <a:p>
            <a:pPr>
              <a:buFontTx/>
              <a:buChar char="-"/>
            </a:pPr>
            <a:r>
              <a:rPr lang="lv-LV" dirty="0"/>
              <a:t>Kā jums šķiet par ko tas ir ?</a:t>
            </a:r>
          </a:p>
          <a:p>
            <a:r>
              <a:rPr lang="lv-LV" dirty="0"/>
              <a:t>Speciālistu atšķirīgie darba mērķi, uzdevumi un profesionālais ietvars var pastiprināt pretnostatījuma un </a:t>
            </a:r>
            <a:r>
              <a:rPr lang="lv-LV"/>
              <a:t>robežu saplūduma sajūtu</a:t>
            </a:r>
            <a:r>
              <a:rPr lang="lv-LV" dirty="0"/>
              <a:t>.</a:t>
            </a:r>
          </a:p>
          <a:p>
            <a:pPr marL="0" indent="0">
              <a:buNone/>
            </a:pPr>
            <a:endParaRPr lang="lv-LV" dirty="0"/>
          </a:p>
          <a:p>
            <a:pPr marL="0" indent="0">
              <a:buNone/>
            </a:pPr>
            <a:endParaRPr lang="lv-LV" dirty="0"/>
          </a:p>
        </p:txBody>
      </p:sp>
    </p:spTree>
    <p:extLst>
      <p:ext uri="{BB962C8B-B14F-4D97-AF65-F5344CB8AC3E}">
        <p14:creationId xmlns:p14="http://schemas.microsoft.com/office/powerpoint/2010/main" val="1732388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extBox 1">
            <a:extLst>
              <a:ext uri="{FF2B5EF4-FFF2-40B4-BE49-F238E27FC236}">
                <a16:creationId xmlns:a16="http://schemas.microsoft.com/office/drawing/2014/main" id="{E225A0F0-54D2-21B1-C3B5-270AA2C49D62}"/>
              </a:ext>
            </a:extLst>
          </p:cNvPr>
          <p:cNvSpPr txBox="1"/>
          <p:nvPr/>
        </p:nvSpPr>
        <p:spPr>
          <a:xfrm>
            <a:off x="640080" y="1243013"/>
            <a:ext cx="3855720" cy="437197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kern="1200" dirty="0">
                <a:solidFill>
                  <a:schemeClr val="tx2"/>
                </a:solidFill>
                <a:latin typeface="+mj-lt"/>
                <a:ea typeface="+mj-ea"/>
                <a:cs typeface="+mj-cs"/>
              </a:rPr>
              <a:t>«</a:t>
            </a:r>
            <a:r>
              <a:rPr lang="en-US" sz="3600" kern="1200" dirty="0" err="1">
                <a:solidFill>
                  <a:schemeClr val="tx2"/>
                </a:solidFill>
                <a:latin typeface="+mj-lt"/>
                <a:ea typeface="+mj-ea"/>
                <a:cs typeface="+mj-cs"/>
              </a:rPr>
              <a:t>Dzimšanas</a:t>
            </a:r>
            <a:r>
              <a:rPr lang="en-US" sz="3600" kern="1200" dirty="0">
                <a:solidFill>
                  <a:schemeClr val="tx2"/>
                </a:solidFill>
                <a:latin typeface="+mj-lt"/>
                <a:ea typeface="+mj-ea"/>
                <a:cs typeface="+mj-cs"/>
              </a:rPr>
              <a:t> </a:t>
            </a:r>
            <a:r>
              <a:rPr lang="en-US" sz="3600" kern="1200" dirty="0" err="1">
                <a:solidFill>
                  <a:schemeClr val="tx2"/>
                </a:solidFill>
                <a:latin typeface="+mj-lt"/>
                <a:ea typeface="+mj-ea"/>
                <a:cs typeface="+mj-cs"/>
              </a:rPr>
              <a:t>dzirksts</a:t>
            </a:r>
            <a:r>
              <a:rPr lang="en-US" sz="3600" kern="1200" dirty="0">
                <a:solidFill>
                  <a:schemeClr val="tx2"/>
                </a:solidFill>
                <a:latin typeface="+mj-lt"/>
                <a:ea typeface="+mj-ea"/>
                <a:cs typeface="+mj-cs"/>
              </a:rPr>
              <a:t>» </a:t>
            </a:r>
            <a:r>
              <a:rPr lang="en-US" sz="3600" kern="1200" dirty="0" err="1">
                <a:solidFill>
                  <a:schemeClr val="tx2"/>
                </a:solidFill>
                <a:latin typeface="+mj-lt"/>
                <a:ea typeface="+mj-ea"/>
                <a:cs typeface="+mj-cs"/>
              </a:rPr>
              <a:t>ievainojumi</a:t>
            </a:r>
            <a:r>
              <a:rPr lang="lv-LV" sz="3600" kern="1200" dirty="0">
                <a:solidFill>
                  <a:schemeClr val="tx2"/>
                </a:solidFill>
                <a:latin typeface="+mj-lt"/>
                <a:ea typeface="+mj-ea"/>
                <a:cs typeface="+mj-cs"/>
              </a:rPr>
              <a:t> un </a:t>
            </a:r>
            <a:r>
              <a:rPr lang="lv-LV" sz="3600" kern="1200" dirty="0" err="1">
                <a:solidFill>
                  <a:schemeClr val="tx2"/>
                </a:solidFill>
                <a:latin typeface="+mj-lt"/>
                <a:ea typeface="+mj-ea"/>
                <a:cs typeface="+mj-cs"/>
              </a:rPr>
              <a:t>makrolīmeņa</a:t>
            </a:r>
            <a:r>
              <a:rPr lang="lv-LV" sz="3600" kern="1200" dirty="0">
                <a:solidFill>
                  <a:schemeClr val="tx2"/>
                </a:solidFill>
                <a:latin typeface="+mj-lt"/>
                <a:ea typeface="+mj-ea"/>
                <a:cs typeface="+mj-cs"/>
              </a:rPr>
              <a:t> konteksts divu speciālistu attiecību grūtībām</a:t>
            </a:r>
            <a:r>
              <a:rPr lang="en-US" sz="3600" kern="1200" dirty="0">
                <a:solidFill>
                  <a:schemeClr val="tx2"/>
                </a:solidFill>
                <a:latin typeface="+mj-lt"/>
                <a:ea typeface="+mj-ea"/>
                <a:cs typeface="+mj-cs"/>
              </a:rPr>
              <a:t>  </a:t>
            </a:r>
          </a:p>
        </p:txBody>
      </p:sp>
      <p:sp>
        <p:nvSpPr>
          <p:cNvPr id="3" name="Satura vietturis 2">
            <a:extLst>
              <a:ext uri="{FF2B5EF4-FFF2-40B4-BE49-F238E27FC236}">
                <a16:creationId xmlns:a16="http://schemas.microsoft.com/office/drawing/2014/main" id="{980153E7-CA8B-4C60-5992-CC30873463A2}"/>
              </a:ext>
            </a:extLst>
          </p:cNvPr>
          <p:cNvSpPr>
            <a:spLocks noGrp="1"/>
          </p:cNvSpPr>
          <p:nvPr>
            <p:ph idx="1"/>
          </p:nvPr>
        </p:nvSpPr>
        <p:spPr>
          <a:xfrm>
            <a:off x="6571336" y="151529"/>
            <a:ext cx="5221224" cy="5230368"/>
          </a:xfrm>
        </p:spPr>
        <p:txBody>
          <a:bodyPr vert="horz" lIns="91440" tIns="45720" rIns="91440" bIns="45720" rtlCol="0" anchor="ctr">
            <a:normAutofit/>
          </a:bodyPr>
          <a:lstStyle/>
          <a:p>
            <a:r>
              <a:rPr lang="en-US" sz="1800" b="1" dirty="0">
                <a:solidFill>
                  <a:schemeClr val="tx2"/>
                </a:solidFill>
              </a:rPr>
              <a:t>Divi </a:t>
            </a:r>
            <a:r>
              <a:rPr lang="en-US" sz="1800" b="1" dirty="0" err="1">
                <a:solidFill>
                  <a:schemeClr val="tx2"/>
                </a:solidFill>
              </a:rPr>
              <a:t>speciālisti</a:t>
            </a:r>
            <a:r>
              <a:rPr lang="en-US" sz="1800" b="1" dirty="0">
                <a:solidFill>
                  <a:schemeClr val="tx2"/>
                </a:solidFill>
              </a:rPr>
              <a:t>, </a:t>
            </a:r>
            <a:r>
              <a:rPr lang="en-US" sz="1800" b="1" dirty="0" err="1">
                <a:solidFill>
                  <a:schemeClr val="tx2"/>
                </a:solidFill>
              </a:rPr>
              <a:t>kuri</a:t>
            </a:r>
            <a:r>
              <a:rPr lang="en-US" sz="1800" b="1" dirty="0">
                <a:solidFill>
                  <a:schemeClr val="tx2"/>
                </a:solidFill>
              </a:rPr>
              <a:t> </a:t>
            </a:r>
            <a:r>
              <a:rPr lang="en-US" sz="1800" b="1" dirty="0" err="1">
                <a:solidFill>
                  <a:schemeClr val="tx2"/>
                </a:solidFill>
              </a:rPr>
              <a:t>lielā</a:t>
            </a:r>
            <a:r>
              <a:rPr lang="en-US" sz="1800" b="1" dirty="0">
                <a:solidFill>
                  <a:schemeClr val="tx2"/>
                </a:solidFill>
              </a:rPr>
              <a:t> </a:t>
            </a:r>
            <a:r>
              <a:rPr lang="en-US" sz="1800" b="1" dirty="0" err="1">
                <a:solidFill>
                  <a:schemeClr val="tx2"/>
                </a:solidFill>
              </a:rPr>
              <a:t>mērā</a:t>
            </a:r>
            <a:r>
              <a:rPr lang="en-US" sz="1800" b="1" dirty="0">
                <a:solidFill>
                  <a:schemeClr val="tx2"/>
                </a:solidFill>
              </a:rPr>
              <a:t> «</a:t>
            </a:r>
            <a:r>
              <a:rPr lang="en-US" sz="1800" b="1" dirty="0" err="1">
                <a:solidFill>
                  <a:schemeClr val="tx2"/>
                </a:solidFill>
              </a:rPr>
              <a:t>iznes</a:t>
            </a:r>
            <a:r>
              <a:rPr lang="en-US" sz="1800" b="1" dirty="0">
                <a:solidFill>
                  <a:schemeClr val="tx2"/>
                </a:solidFill>
              </a:rPr>
              <a:t>» un </a:t>
            </a:r>
            <a:r>
              <a:rPr lang="en-US" sz="1800" b="1" dirty="0" err="1">
                <a:solidFill>
                  <a:schemeClr val="tx2"/>
                </a:solidFill>
              </a:rPr>
              <a:t>attīsta</a:t>
            </a:r>
            <a:r>
              <a:rPr lang="lv-LV" sz="1800" b="1" dirty="0">
                <a:solidFill>
                  <a:schemeClr val="tx2"/>
                </a:solidFill>
              </a:rPr>
              <a:t> atbalsta sistēmu ģimenēm ar multiplām problēmām</a:t>
            </a:r>
            <a:r>
              <a:rPr lang="en-US" sz="1800" b="1" dirty="0">
                <a:solidFill>
                  <a:schemeClr val="tx2"/>
                </a:solidFill>
              </a:rPr>
              <a:t>.</a:t>
            </a:r>
          </a:p>
          <a:p>
            <a:r>
              <a:rPr lang="en-US" sz="1800" b="1" dirty="0" err="1">
                <a:solidFill>
                  <a:schemeClr val="tx2"/>
                </a:solidFill>
              </a:rPr>
              <a:t>Trūkst</a:t>
            </a:r>
            <a:r>
              <a:rPr lang="en-US" sz="1800" b="1" dirty="0">
                <a:solidFill>
                  <a:schemeClr val="tx2"/>
                </a:solidFill>
              </a:rPr>
              <a:t> </a:t>
            </a:r>
            <a:r>
              <a:rPr lang="en-US" sz="1800" b="1" dirty="0" err="1">
                <a:solidFill>
                  <a:schemeClr val="tx2"/>
                </a:solidFill>
              </a:rPr>
              <a:t>vienota</a:t>
            </a:r>
            <a:r>
              <a:rPr lang="en-US" sz="1800" b="1" dirty="0">
                <a:solidFill>
                  <a:schemeClr val="tx2"/>
                </a:solidFill>
              </a:rPr>
              <a:t> </a:t>
            </a:r>
            <a:r>
              <a:rPr lang="en-US" sz="1800" b="1" dirty="0" err="1">
                <a:solidFill>
                  <a:schemeClr val="tx2"/>
                </a:solidFill>
              </a:rPr>
              <a:t>redzējuma</a:t>
            </a:r>
            <a:r>
              <a:rPr lang="en-US" sz="1800" b="1" dirty="0">
                <a:solidFill>
                  <a:schemeClr val="tx2"/>
                </a:solidFill>
              </a:rPr>
              <a:t> par </a:t>
            </a:r>
            <a:r>
              <a:rPr lang="en-US" sz="1800" b="1" dirty="0" err="1">
                <a:solidFill>
                  <a:schemeClr val="tx2"/>
                </a:solidFill>
              </a:rPr>
              <a:t>kopīgo</a:t>
            </a:r>
            <a:r>
              <a:rPr lang="en-US" sz="1800" b="1" dirty="0">
                <a:solidFill>
                  <a:schemeClr val="tx2"/>
                </a:solidFill>
              </a:rPr>
              <a:t> </a:t>
            </a:r>
            <a:r>
              <a:rPr lang="en-US" sz="1800" b="1" dirty="0" err="1">
                <a:solidFill>
                  <a:schemeClr val="tx2"/>
                </a:solidFill>
              </a:rPr>
              <a:t>attīstības</a:t>
            </a:r>
            <a:r>
              <a:rPr lang="en-US" sz="1800" b="1" dirty="0">
                <a:solidFill>
                  <a:schemeClr val="tx2"/>
                </a:solidFill>
              </a:rPr>
              <a:t> </a:t>
            </a:r>
            <a:r>
              <a:rPr lang="en-US" sz="1800" b="1" dirty="0" err="1">
                <a:solidFill>
                  <a:schemeClr val="tx2"/>
                </a:solidFill>
              </a:rPr>
              <a:t>perspektīvu</a:t>
            </a:r>
            <a:r>
              <a:rPr lang="en-US" sz="1800" b="1" dirty="0">
                <a:solidFill>
                  <a:schemeClr val="tx2"/>
                </a:solidFill>
              </a:rPr>
              <a:t>. </a:t>
            </a:r>
            <a:r>
              <a:rPr lang="en-US" sz="1800" b="1" dirty="0" err="1">
                <a:solidFill>
                  <a:schemeClr val="tx2"/>
                </a:solidFill>
              </a:rPr>
              <a:t>Kādā</a:t>
            </a:r>
            <a:r>
              <a:rPr lang="en-US" sz="1800" b="1" dirty="0">
                <a:solidFill>
                  <a:schemeClr val="tx2"/>
                </a:solidFill>
              </a:rPr>
              <a:t> </a:t>
            </a:r>
            <a:r>
              <a:rPr lang="en-US" sz="1800" b="1" dirty="0" err="1">
                <a:solidFill>
                  <a:schemeClr val="tx2"/>
                </a:solidFill>
              </a:rPr>
              <a:t>modelī</a:t>
            </a:r>
            <a:r>
              <a:rPr lang="en-US" sz="1800" b="1" dirty="0">
                <a:solidFill>
                  <a:schemeClr val="tx2"/>
                </a:solidFill>
              </a:rPr>
              <a:t> </a:t>
            </a:r>
            <a:r>
              <a:rPr lang="en-US" sz="1800" b="1" dirty="0" err="1">
                <a:solidFill>
                  <a:schemeClr val="tx2"/>
                </a:solidFill>
              </a:rPr>
              <a:t>strādāsim</a:t>
            </a:r>
            <a:r>
              <a:rPr lang="lv-LV" sz="1800" b="1" dirty="0">
                <a:solidFill>
                  <a:schemeClr val="tx2"/>
                </a:solidFill>
              </a:rPr>
              <a:t>, sadarbosimies </a:t>
            </a:r>
            <a:r>
              <a:rPr lang="en-US" sz="1800" b="1" dirty="0" err="1">
                <a:solidFill>
                  <a:schemeClr val="tx2"/>
                </a:solidFill>
              </a:rPr>
              <a:t>nākotnē</a:t>
            </a:r>
            <a:r>
              <a:rPr lang="en-US" sz="1800" b="1" dirty="0">
                <a:solidFill>
                  <a:schemeClr val="tx2"/>
                </a:solidFill>
              </a:rPr>
              <a:t>?</a:t>
            </a:r>
            <a:endParaRPr lang="lv-LV" sz="1800" b="1" dirty="0">
              <a:solidFill>
                <a:schemeClr val="tx2"/>
              </a:solidFill>
            </a:endParaRPr>
          </a:p>
          <a:p>
            <a:r>
              <a:rPr lang="lv-LV" sz="1800" b="1" dirty="0">
                <a:solidFill>
                  <a:schemeClr val="tx2"/>
                </a:solidFill>
              </a:rPr>
              <a:t>Ģimeņu ar multiplām problēmām atbalsta pasākumu  stratēģijas trūkums – programmas, resursi, pakalpojumi utt. «Lielā ietvara</a:t>
            </a:r>
            <a:r>
              <a:rPr lang="lv-LV" sz="1800" b="1">
                <a:solidFill>
                  <a:schemeClr val="tx2"/>
                </a:solidFill>
              </a:rPr>
              <a:t>» trūkums.</a:t>
            </a:r>
            <a:endParaRPr lang="en-US" sz="1800" b="1" dirty="0">
              <a:solidFill>
                <a:schemeClr val="tx2"/>
              </a:solidFill>
            </a:endParaRPr>
          </a:p>
          <a:p>
            <a:r>
              <a:rPr lang="en-US" sz="1800" b="1" dirty="0">
                <a:solidFill>
                  <a:schemeClr val="tx2"/>
                </a:solidFill>
              </a:rPr>
              <a:t>Abu </a:t>
            </a:r>
            <a:r>
              <a:rPr lang="en-US" sz="1800" b="1" dirty="0" err="1">
                <a:solidFill>
                  <a:schemeClr val="tx2"/>
                </a:solidFill>
              </a:rPr>
              <a:t>jomu</a:t>
            </a:r>
            <a:r>
              <a:rPr lang="en-US" sz="1800" b="1" dirty="0">
                <a:solidFill>
                  <a:schemeClr val="tx2"/>
                </a:solidFill>
              </a:rPr>
              <a:t> </a:t>
            </a:r>
            <a:r>
              <a:rPr lang="en-US" sz="1800" b="1" dirty="0" err="1">
                <a:solidFill>
                  <a:schemeClr val="tx2"/>
                </a:solidFill>
              </a:rPr>
              <a:t>attīstības</a:t>
            </a:r>
            <a:r>
              <a:rPr lang="en-US" sz="1800" b="1" dirty="0">
                <a:solidFill>
                  <a:schemeClr val="tx2"/>
                </a:solidFill>
              </a:rPr>
              <a:t> </a:t>
            </a:r>
            <a:r>
              <a:rPr lang="en-US" sz="1800" b="1" dirty="0" err="1">
                <a:solidFill>
                  <a:schemeClr val="tx2"/>
                </a:solidFill>
              </a:rPr>
              <a:t>nevienmērīgums</a:t>
            </a:r>
            <a:r>
              <a:rPr lang="en-US" sz="1800" b="1" dirty="0">
                <a:solidFill>
                  <a:schemeClr val="tx2"/>
                </a:solidFill>
              </a:rPr>
              <a:t>.</a:t>
            </a:r>
          </a:p>
          <a:p>
            <a:r>
              <a:rPr lang="en-US" sz="1800" b="1" dirty="0" err="1">
                <a:solidFill>
                  <a:schemeClr val="tx2"/>
                </a:solidFill>
              </a:rPr>
              <a:t>Risku</a:t>
            </a:r>
            <a:r>
              <a:rPr lang="en-US" sz="1800" b="1" dirty="0">
                <a:solidFill>
                  <a:schemeClr val="tx2"/>
                </a:solidFill>
              </a:rPr>
              <a:t> </a:t>
            </a:r>
            <a:r>
              <a:rPr lang="en-US" sz="1800" b="1" dirty="0" err="1">
                <a:solidFill>
                  <a:schemeClr val="tx2"/>
                </a:solidFill>
              </a:rPr>
              <a:t>ņovērtēšana</a:t>
            </a:r>
            <a:r>
              <a:rPr lang="en-US" sz="1800" b="1" dirty="0">
                <a:solidFill>
                  <a:schemeClr val="tx2"/>
                </a:solidFill>
              </a:rPr>
              <a:t> un </a:t>
            </a:r>
            <a:r>
              <a:rPr lang="en-US" sz="1800" b="1" dirty="0" err="1">
                <a:solidFill>
                  <a:schemeClr val="tx2"/>
                </a:solidFill>
              </a:rPr>
              <a:t>Pamatvajadzību</a:t>
            </a:r>
            <a:r>
              <a:rPr lang="en-US" sz="1800" b="1" dirty="0">
                <a:solidFill>
                  <a:schemeClr val="tx2"/>
                </a:solidFill>
              </a:rPr>
              <a:t> </a:t>
            </a:r>
            <a:r>
              <a:rPr lang="en-US" sz="1800" b="1" dirty="0" err="1">
                <a:solidFill>
                  <a:schemeClr val="tx2"/>
                </a:solidFill>
              </a:rPr>
              <a:t>kritēriju</a:t>
            </a:r>
            <a:r>
              <a:rPr lang="en-US" sz="1800" b="1" dirty="0">
                <a:solidFill>
                  <a:schemeClr val="tx2"/>
                </a:solidFill>
              </a:rPr>
              <a:t> </a:t>
            </a:r>
            <a:r>
              <a:rPr lang="en-US" sz="1800" b="1" dirty="0" err="1">
                <a:solidFill>
                  <a:schemeClr val="tx2"/>
                </a:solidFill>
              </a:rPr>
              <a:t>izvērtēšana</a:t>
            </a:r>
            <a:r>
              <a:rPr lang="en-US" sz="1800" b="1" dirty="0">
                <a:solidFill>
                  <a:schemeClr val="tx2"/>
                </a:solidFill>
              </a:rPr>
              <a:t> (PIK)</a:t>
            </a:r>
            <a:r>
              <a:rPr lang="lv-LV" sz="1800" b="1" dirty="0">
                <a:solidFill>
                  <a:schemeClr val="tx2"/>
                </a:solidFill>
              </a:rPr>
              <a:t> ir divas atšķirīgas metodes.</a:t>
            </a:r>
            <a:endParaRPr lang="en-US" sz="1800" b="1" dirty="0">
              <a:solidFill>
                <a:schemeClr val="tx2"/>
              </a:solidFill>
            </a:endParaRPr>
          </a:p>
        </p:txBody>
      </p:sp>
    </p:spTree>
    <p:extLst>
      <p:ext uri="{BB962C8B-B14F-4D97-AF65-F5344CB8AC3E}">
        <p14:creationId xmlns:p14="http://schemas.microsoft.com/office/powerpoint/2010/main" val="405510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3D35543-6A6E-D906-B510-E40917814927}"/>
              </a:ext>
            </a:extLst>
          </p:cNvPr>
          <p:cNvSpPr>
            <a:spLocks noGrp="1"/>
          </p:cNvSpPr>
          <p:nvPr>
            <p:ph type="title"/>
          </p:nvPr>
        </p:nvSpPr>
        <p:spPr/>
        <p:txBody>
          <a:bodyPr/>
          <a:lstStyle/>
          <a:p>
            <a:r>
              <a:rPr lang="lv-LV" dirty="0"/>
              <a:t>Mīti par Metodiku</a:t>
            </a:r>
          </a:p>
        </p:txBody>
      </p:sp>
      <p:sp>
        <p:nvSpPr>
          <p:cNvPr id="3" name="Satura vietturis 2">
            <a:extLst>
              <a:ext uri="{FF2B5EF4-FFF2-40B4-BE49-F238E27FC236}">
                <a16:creationId xmlns:a16="http://schemas.microsoft.com/office/drawing/2014/main" id="{8AD017A8-E5DF-C4B0-AC5E-89A49DD5B5CA}"/>
              </a:ext>
            </a:extLst>
          </p:cNvPr>
          <p:cNvSpPr>
            <a:spLocks noGrp="1"/>
          </p:cNvSpPr>
          <p:nvPr>
            <p:ph idx="1"/>
          </p:nvPr>
        </p:nvSpPr>
        <p:spPr/>
        <p:txBody>
          <a:bodyPr>
            <a:normAutofit fontScale="77500" lnSpcReduction="20000"/>
          </a:bodyPr>
          <a:lstStyle/>
          <a:p>
            <a:r>
              <a:rPr lang="lv-LV" b="1" dirty="0"/>
              <a:t>Mīts</a:t>
            </a:r>
            <a:r>
              <a:rPr lang="lv-LV" dirty="0"/>
              <a:t> – </a:t>
            </a:r>
            <a:r>
              <a:rPr lang="lv-LV" i="1" dirty="0"/>
              <a:t> SDĢB strādā tikai ar ģimenēm ar multiplām problēmām un ar citām ģimenēm nestrādā</a:t>
            </a:r>
          </a:p>
          <a:p>
            <a:pPr marL="0" indent="0">
              <a:buNone/>
            </a:pPr>
            <a:r>
              <a:rPr lang="lv-LV" i="1" dirty="0"/>
              <a:t>- Metodika apraksta sociālā darba prakses modeli ar vienu no SDĢB klientu mērķgrupām.</a:t>
            </a:r>
          </a:p>
          <a:p>
            <a:r>
              <a:rPr lang="lv-LV" b="1" dirty="0"/>
              <a:t>Mīts</a:t>
            </a:r>
            <a:r>
              <a:rPr lang="lv-LV" dirty="0"/>
              <a:t> – </a:t>
            </a:r>
            <a:r>
              <a:rPr lang="lv-LV" i="1" dirty="0"/>
              <a:t>Metodika aizliedz rakstīt atzinumos jebko par klientu, praktiski neko nevar rakstīt, raksta vienu teikumu...</a:t>
            </a:r>
          </a:p>
          <a:p>
            <a:pPr>
              <a:buFontTx/>
              <a:buChar char="-"/>
            </a:pPr>
            <a:r>
              <a:rPr lang="lv-LV" dirty="0"/>
              <a:t>Metodika s</a:t>
            </a:r>
            <a:r>
              <a:rPr lang="lv-LV" i="1" dirty="0"/>
              <a:t>tingri uzsver sociālo darbinieku profesionālā ētikas kodeksa ievērošanu un ir izstrādāti ieteikumi rakstītās informācijas sniegšanai. Izmaiņas veidā kā SDĢB raksta atzinumus/pārskatus. «Pierakstu burtnīca»</a:t>
            </a:r>
          </a:p>
          <a:p>
            <a:r>
              <a:rPr lang="lv-LV" b="1" dirty="0"/>
              <a:t>Mīts</a:t>
            </a:r>
            <a:r>
              <a:rPr lang="lv-LV" i="1" dirty="0"/>
              <a:t> – </a:t>
            </a:r>
            <a:r>
              <a:rPr lang="lv-LV" dirty="0"/>
              <a:t>Pēc Metodikas SDĢB strādā tikai ar motivētiem klientiem.</a:t>
            </a:r>
          </a:p>
          <a:p>
            <a:pPr>
              <a:buFontTx/>
              <a:buChar char="-"/>
            </a:pPr>
            <a:r>
              <a:rPr lang="lv-LV" dirty="0"/>
              <a:t>Metodikā tiek likts liels uzsvars uz vienošanās par sadarbību veidošanu un tiek aprakstīti dažādi veidi kā SDĢB var motivēt klientu sadarbībai, kā arī kā rīkoties, ja klients atsakās no sadarbības.</a:t>
            </a:r>
          </a:p>
          <a:p>
            <a:pPr marL="0" indent="0">
              <a:buNone/>
            </a:pPr>
            <a:r>
              <a:rPr lang="lv-LV" i="1" dirty="0"/>
              <a:t> </a:t>
            </a:r>
          </a:p>
        </p:txBody>
      </p:sp>
    </p:spTree>
    <p:extLst>
      <p:ext uri="{BB962C8B-B14F-4D97-AF65-F5344CB8AC3E}">
        <p14:creationId xmlns:p14="http://schemas.microsoft.com/office/powerpoint/2010/main" val="2840328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547B6F4-F267-45A9-8717-201F54CC7DE4}"/>
              </a:ext>
            </a:extLst>
          </p:cNvPr>
          <p:cNvSpPr>
            <a:spLocks noGrp="1"/>
          </p:cNvSpPr>
          <p:nvPr>
            <p:ph type="title"/>
          </p:nvPr>
        </p:nvSpPr>
        <p:spPr>
          <a:xfrm>
            <a:off x="451921" y="548640"/>
            <a:ext cx="3990187" cy="5431536"/>
          </a:xfrm>
        </p:spPr>
        <p:txBody>
          <a:bodyPr>
            <a:noAutofit/>
          </a:bodyPr>
          <a:lstStyle/>
          <a:p>
            <a:r>
              <a:rPr lang="lv-LV" dirty="0">
                <a:latin typeface="Cambria" panose="02040503050406030204" pitchFamily="18" charset="0"/>
                <a:ea typeface="Cambria" panose="02040503050406030204" pitchFamily="18" charset="0"/>
              </a:rPr>
              <a:t>Sociālajā darbā </a:t>
            </a:r>
            <a:r>
              <a:rPr lang="lv-LV" b="1" dirty="0">
                <a:solidFill>
                  <a:schemeClr val="accent5">
                    <a:lumMod val="50000"/>
                  </a:schemeClr>
                </a:solidFill>
                <a:latin typeface="Cambria" panose="02040503050406030204" pitchFamily="18" charset="0"/>
                <a:ea typeface="Cambria" panose="02040503050406030204" pitchFamily="18" charset="0"/>
              </a:rPr>
              <a:t>prakses modeļi </a:t>
            </a:r>
            <a:r>
              <a:rPr lang="lv-LV" dirty="0">
                <a:latin typeface="Cambria" panose="02040503050406030204" pitchFamily="18" charset="0"/>
                <a:ea typeface="Cambria" panose="02040503050406030204" pitchFamily="18" charset="0"/>
              </a:rPr>
              <a:t>tiek veidoti apvienojot vairākus savstarpēji saistītus elementus:</a:t>
            </a:r>
          </a:p>
        </p:txBody>
      </p:sp>
      <p:sp>
        <p:nvSpPr>
          <p:cNvPr id="3" name="Satura vietturis 2">
            <a:extLst>
              <a:ext uri="{FF2B5EF4-FFF2-40B4-BE49-F238E27FC236}">
                <a16:creationId xmlns:a16="http://schemas.microsoft.com/office/drawing/2014/main" id="{251C74E9-7F00-4A7E-A067-207FB75F305D}"/>
              </a:ext>
            </a:extLst>
          </p:cNvPr>
          <p:cNvSpPr>
            <a:spLocks noGrp="1"/>
          </p:cNvSpPr>
          <p:nvPr>
            <p:ph idx="1"/>
          </p:nvPr>
        </p:nvSpPr>
        <p:spPr>
          <a:xfrm>
            <a:off x="4986780" y="552090"/>
            <a:ext cx="6716724" cy="4236725"/>
          </a:xfrm>
        </p:spPr>
        <p:txBody>
          <a:bodyPr anchor="ctr">
            <a:normAutofit/>
          </a:bodyPr>
          <a:lstStyle/>
          <a:p>
            <a:pPr marL="457200" indent="-457200">
              <a:buFont typeface="+mj-lt"/>
              <a:buAutoNum type="arabicParenR"/>
            </a:pPr>
            <a:r>
              <a:rPr lang="lv-LV" sz="2200" dirty="0"/>
              <a:t>Precīzi aprakstot </a:t>
            </a:r>
            <a:r>
              <a:rPr lang="lv-LV" sz="2200" b="1" dirty="0">
                <a:solidFill>
                  <a:schemeClr val="accent5">
                    <a:lumMod val="50000"/>
                  </a:schemeClr>
                </a:solidFill>
              </a:rPr>
              <a:t>klientu </a:t>
            </a:r>
            <a:r>
              <a:rPr lang="lv-LV" sz="2200" b="1" dirty="0" err="1">
                <a:solidFill>
                  <a:schemeClr val="accent5">
                    <a:lumMod val="50000"/>
                  </a:schemeClr>
                </a:solidFill>
              </a:rPr>
              <a:t>mērķgrupu</a:t>
            </a:r>
            <a:r>
              <a:rPr lang="lv-LV" sz="2200" b="1" dirty="0">
                <a:solidFill>
                  <a:schemeClr val="accent5">
                    <a:lumMod val="50000"/>
                  </a:schemeClr>
                </a:solidFill>
              </a:rPr>
              <a:t> </a:t>
            </a:r>
            <a:r>
              <a:rPr lang="lv-LV" sz="2200" dirty="0"/>
              <a:t>(</a:t>
            </a:r>
            <a:r>
              <a:rPr lang="lv-LV" sz="2200" i="1" dirty="0"/>
              <a:t>atlasot tādas pazīmes kā piem., vecums, ģimenes tips, tipiskās sociālās problēmas, sociālās funkcionēšanas grūtības, vajadzības u.c.);</a:t>
            </a:r>
          </a:p>
          <a:p>
            <a:pPr marL="457200" indent="-457200">
              <a:buFont typeface="+mj-lt"/>
              <a:buAutoNum type="arabicParenR"/>
            </a:pPr>
            <a:r>
              <a:rPr lang="lv-LV" sz="2200" dirty="0"/>
              <a:t>Balstoties klientu mērķgrupas raksturojumā un vajadzībās, tiek atlasītas </a:t>
            </a:r>
            <a:r>
              <a:rPr lang="lv-LV" sz="2200" b="1" dirty="0">
                <a:solidFill>
                  <a:schemeClr val="accent5">
                    <a:lumMod val="50000"/>
                  </a:schemeClr>
                </a:solidFill>
              </a:rPr>
              <a:t>atbilstošas un pārbaudītas intervences </a:t>
            </a:r>
            <a:r>
              <a:rPr lang="lv-LV" sz="2200" i="1" dirty="0"/>
              <a:t>(pieejas, teorijas, metodes)</a:t>
            </a:r>
            <a:r>
              <a:rPr lang="lv-LV" sz="2200" b="1" i="1" dirty="0"/>
              <a:t> </a:t>
            </a:r>
            <a:r>
              <a:rPr lang="lv-LV" sz="2200" dirty="0"/>
              <a:t>sociālajā darbā, kā arī labā prakse;</a:t>
            </a:r>
          </a:p>
          <a:p>
            <a:pPr marL="457200" indent="-457200">
              <a:buFont typeface="+mj-lt"/>
              <a:buAutoNum type="arabicParenR"/>
            </a:pPr>
            <a:r>
              <a:rPr lang="lv-LV" sz="2200" dirty="0"/>
              <a:t>Sociālā darba intervences harmonizētas atbilstoši </a:t>
            </a:r>
            <a:r>
              <a:rPr lang="lv-LV" sz="2200" b="1" dirty="0">
                <a:solidFill>
                  <a:schemeClr val="accent5">
                    <a:lumMod val="50000"/>
                  </a:schemeClr>
                </a:solidFill>
              </a:rPr>
              <a:t>institucionālajam kontekstam </a:t>
            </a:r>
            <a:r>
              <a:rPr lang="lv-LV" sz="2200" dirty="0"/>
              <a:t>(</a:t>
            </a:r>
            <a:r>
              <a:rPr lang="lv-LV" sz="2200" i="1" dirty="0" err="1"/>
              <a:t>insitūcijas</a:t>
            </a:r>
            <a:r>
              <a:rPr lang="lv-LV" sz="2200" i="1" dirty="0"/>
              <a:t>/organizācijas mandāts, mērķi, resursi, normatīvais ietvars, lokālā specifika </a:t>
            </a:r>
            <a:r>
              <a:rPr lang="lv-LV" sz="2200" i="1" dirty="0" err="1"/>
              <a:t>utml</a:t>
            </a:r>
            <a:r>
              <a:rPr lang="lv-LV" sz="2200" i="1" dirty="0"/>
              <a:t>.)</a:t>
            </a:r>
          </a:p>
          <a:p>
            <a:pPr marL="457200" indent="-457200">
              <a:buFont typeface="+mj-lt"/>
              <a:buAutoNum type="arabicParenR"/>
            </a:pPr>
            <a:endParaRPr lang="lv-LV" sz="2200" dirty="0"/>
          </a:p>
        </p:txBody>
      </p:sp>
      <p:sp>
        <p:nvSpPr>
          <p:cNvPr id="4" name="TextBox 3">
            <a:extLst>
              <a:ext uri="{FF2B5EF4-FFF2-40B4-BE49-F238E27FC236}">
                <a16:creationId xmlns:a16="http://schemas.microsoft.com/office/drawing/2014/main" id="{95AC3B81-FCFD-4676-8DD9-F3A7BCA7672D}"/>
              </a:ext>
            </a:extLst>
          </p:cNvPr>
          <p:cNvSpPr txBox="1"/>
          <p:nvPr/>
        </p:nvSpPr>
        <p:spPr>
          <a:xfrm>
            <a:off x="4572305" y="5015058"/>
            <a:ext cx="7545674" cy="1384995"/>
          </a:xfrm>
          <a:prstGeom prst="rect">
            <a:avLst/>
          </a:prstGeom>
          <a:noFill/>
        </p:spPr>
        <p:txBody>
          <a:bodyPr wrap="square" rtlCol="0">
            <a:spAutoFit/>
          </a:bodyPr>
          <a:lstStyle/>
          <a:p>
            <a:pPr algn="ctr"/>
            <a:r>
              <a:rPr lang="lv-LV" sz="2800" b="1" dirty="0">
                <a:solidFill>
                  <a:schemeClr val="accent5">
                    <a:lumMod val="50000"/>
                  </a:schemeClr>
                </a:solidFill>
                <a:latin typeface="Cambria" panose="02040503050406030204" pitchFamily="18" charset="0"/>
                <a:ea typeface="Cambria" panose="02040503050406030204" pitchFamily="18" charset="0"/>
              </a:rPr>
              <a:t>«uz ģimeni vērsts gadījuma vadīšanas modelis sociālajā darbā ģimenēm ar bērniem sociālajā dienestā Latvijā»</a:t>
            </a:r>
          </a:p>
        </p:txBody>
      </p:sp>
    </p:spTree>
    <p:extLst>
      <p:ext uri="{BB962C8B-B14F-4D97-AF65-F5344CB8AC3E}">
        <p14:creationId xmlns:p14="http://schemas.microsoft.com/office/powerpoint/2010/main" val="333750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w: Right 9">
            <a:extLst>
              <a:ext uri="{FF2B5EF4-FFF2-40B4-BE49-F238E27FC236}">
                <a16:creationId xmlns:a16="http://schemas.microsoft.com/office/drawing/2014/main" id="{9EDD227F-E20B-44DE-B6C4-7FF080CC7B4C}"/>
              </a:ext>
            </a:extLst>
          </p:cNvPr>
          <p:cNvSpPr/>
          <p:nvPr/>
        </p:nvSpPr>
        <p:spPr>
          <a:xfrm rot="5400000">
            <a:off x="2156341" y="1545371"/>
            <a:ext cx="659367" cy="800100"/>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5">
            <a:extLst>
              <a:ext uri="{FF2B5EF4-FFF2-40B4-BE49-F238E27FC236}">
                <a16:creationId xmlns:a16="http://schemas.microsoft.com/office/drawing/2014/main" id="{37DF3930-66A4-44C4-BE06-A098145CDEB3}"/>
              </a:ext>
            </a:extLst>
          </p:cNvPr>
          <p:cNvSpPr/>
          <p:nvPr/>
        </p:nvSpPr>
        <p:spPr>
          <a:xfrm rot="5400000">
            <a:off x="9271517" y="1646010"/>
            <a:ext cx="659367" cy="800100"/>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74D1312-CDD8-4702-91A7-535D667D4DAC}"/>
              </a:ext>
            </a:extLst>
          </p:cNvPr>
          <p:cNvSpPr txBox="1"/>
          <p:nvPr/>
        </p:nvSpPr>
        <p:spPr>
          <a:xfrm>
            <a:off x="857250" y="1024652"/>
            <a:ext cx="3467100" cy="830997"/>
          </a:xfrm>
          <a:prstGeom prst="rect">
            <a:avLst/>
          </a:prstGeom>
          <a:solidFill>
            <a:schemeClr val="accent1">
              <a:lumMod val="20000"/>
              <a:lumOff val="80000"/>
            </a:schemeClr>
          </a:solidFill>
        </p:spPr>
        <p:txBody>
          <a:bodyPr wrap="square" rtlCol="0">
            <a:spAutoFit/>
          </a:bodyPr>
          <a:lstStyle/>
          <a:p>
            <a:pPr algn="ctr"/>
            <a:r>
              <a:rPr lang="lv-LV" sz="2400" b="1" dirty="0">
                <a:solidFill>
                  <a:schemeClr val="accent1">
                    <a:lumMod val="50000"/>
                  </a:schemeClr>
                </a:solidFill>
              </a:rPr>
              <a:t>ģimene ar bērnu no </a:t>
            </a:r>
          </a:p>
          <a:p>
            <a:pPr algn="ctr"/>
            <a:r>
              <a:rPr lang="lv-LV" sz="2400" b="1" dirty="0">
                <a:solidFill>
                  <a:schemeClr val="accent1">
                    <a:lumMod val="50000"/>
                  </a:schemeClr>
                </a:solidFill>
              </a:rPr>
              <a:t>0 līdz 18 gadiem</a:t>
            </a:r>
            <a:r>
              <a:rPr lang="lv-LV" sz="2400" dirty="0">
                <a:solidFill>
                  <a:schemeClr val="accent1">
                    <a:lumMod val="50000"/>
                  </a:schemeClr>
                </a:solidFill>
              </a:rPr>
              <a:t>  </a:t>
            </a:r>
            <a:endParaRPr lang="en-GB" sz="2400" dirty="0">
              <a:solidFill>
                <a:schemeClr val="accent1">
                  <a:lumMod val="50000"/>
                </a:schemeClr>
              </a:solidFill>
            </a:endParaRPr>
          </a:p>
        </p:txBody>
      </p:sp>
      <p:sp>
        <p:nvSpPr>
          <p:cNvPr id="8" name="TextBox 7">
            <a:extLst>
              <a:ext uri="{FF2B5EF4-FFF2-40B4-BE49-F238E27FC236}">
                <a16:creationId xmlns:a16="http://schemas.microsoft.com/office/drawing/2014/main" id="{148CBC83-18C9-4981-9F7E-BD983DF14D9C}"/>
              </a:ext>
            </a:extLst>
          </p:cNvPr>
          <p:cNvSpPr txBox="1"/>
          <p:nvPr/>
        </p:nvSpPr>
        <p:spPr>
          <a:xfrm>
            <a:off x="7743825" y="1114424"/>
            <a:ext cx="3762375" cy="830997"/>
          </a:xfrm>
          <a:prstGeom prst="rect">
            <a:avLst/>
          </a:prstGeom>
          <a:solidFill>
            <a:schemeClr val="accent1">
              <a:lumMod val="20000"/>
              <a:lumOff val="80000"/>
            </a:schemeClr>
          </a:solidFill>
        </p:spPr>
        <p:txBody>
          <a:bodyPr wrap="square" rtlCol="0">
            <a:spAutoFit/>
          </a:bodyPr>
          <a:lstStyle/>
          <a:p>
            <a:pPr algn="ctr"/>
            <a:r>
              <a:rPr lang="lv-LV" sz="2400" b="1" dirty="0">
                <a:solidFill>
                  <a:schemeClr val="accent1">
                    <a:lumMod val="50000"/>
                  </a:schemeClr>
                </a:solidFill>
              </a:rPr>
              <a:t>multiplas problēmas ģimenē</a:t>
            </a:r>
            <a:endParaRPr lang="en-GB" sz="2400" b="1" dirty="0">
              <a:solidFill>
                <a:schemeClr val="accent1">
                  <a:lumMod val="50000"/>
                </a:schemeClr>
              </a:solidFill>
            </a:endParaRPr>
          </a:p>
        </p:txBody>
      </p:sp>
      <p:sp>
        <p:nvSpPr>
          <p:cNvPr id="9" name="TextBox 8">
            <a:extLst>
              <a:ext uri="{FF2B5EF4-FFF2-40B4-BE49-F238E27FC236}">
                <a16:creationId xmlns:a16="http://schemas.microsoft.com/office/drawing/2014/main" id="{0BA382C1-6343-419D-A153-AB2E125174A5}"/>
              </a:ext>
            </a:extLst>
          </p:cNvPr>
          <p:cNvSpPr txBox="1"/>
          <p:nvPr/>
        </p:nvSpPr>
        <p:spPr>
          <a:xfrm>
            <a:off x="471487" y="2277308"/>
            <a:ext cx="4386263" cy="4524315"/>
          </a:xfrm>
          <a:prstGeom prst="rect">
            <a:avLst/>
          </a:prstGeom>
          <a:solidFill>
            <a:schemeClr val="accent1">
              <a:lumMod val="20000"/>
              <a:lumOff val="80000"/>
            </a:schemeClr>
          </a:solidFill>
          <a:ln>
            <a:noFill/>
          </a:ln>
        </p:spPr>
        <p:txBody>
          <a:bodyPr wrap="square" rtlCol="0">
            <a:spAutoFit/>
          </a:bodyPr>
          <a:lstStyle/>
          <a:p>
            <a:pPr fontAlgn="base"/>
            <a:r>
              <a:rPr lang="lv-LV" b="1" dirty="0">
                <a:solidFill>
                  <a:schemeClr val="accent1">
                    <a:lumMod val="50000"/>
                  </a:schemeClr>
                </a:solidFill>
              </a:rPr>
              <a:t>1. Jebkurš ģimenes tips ar bērnu </a:t>
            </a:r>
            <a:r>
              <a:rPr lang="lv-LV" dirty="0">
                <a:solidFill>
                  <a:schemeClr val="accent1">
                    <a:lumMod val="50000"/>
                  </a:schemeClr>
                </a:solidFill>
              </a:rPr>
              <a:t>(-iem); (reģistrēta vecāku laulība; nereģistrētas attiecības; tikai viens no vecākiem ir bērna bioloģiskais vecāks, vecvecāki ar mazbērniem (piem., vecāks izbraucis uz ārzemēm, ir slimnīcā u.c.), viendzimuma vecāku pāris; paplašināta ģimene u.c.), nepilngadīgs vecāks (-ki) ar bērnu (-iem).</a:t>
            </a:r>
          </a:p>
          <a:p>
            <a:pPr fontAlgn="base"/>
            <a:r>
              <a:rPr lang="lv-LV" b="1" dirty="0">
                <a:solidFill>
                  <a:schemeClr val="accent1">
                    <a:lumMod val="50000"/>
                  </a:schemeClr>
                </a:solidFill>
              </a:rPr>
              <a:t>2. </a:t>
            </a:r>
            <a:r>
              <a:rPr lang="lv-LV" dirty="0">
                <a:solidFill>
                  <a:schemeClr val="accent1">
                    <a:lumMod val="50000"/>
                  </a:schemeClr>
                </a:solidFill>
              </a:rPr>
              <a:t>Ģimene, kuras bērns ir ārpusģimenes aprūpē līdz tiesas galīgam lēmumam par </a:t>
            </a:r>
            <a:r>
              <a:rPr lang="lv-LV" b="1" dirty="0">
                <a:solidFill>
                  <a:schemeClr val="accent1">
                    <a:lumMod val="50000"/>
                  </a:schemeClr>
                </a:solidFill>
              </a:rPr>
              <a:t>aizgādības tiesību atņemšanu.</a:t>
            </a:r>
            <a:endParaRPr lang="lv-LV" dirty="0">
              <a:solidFill>
                <a:schemeClr val="accent1">
                  <a:lumMod val="50000"/>
                </a:schemeClr>
              </a:solidFill>
            </a:endParaRPr>
          </a:p>
          <a:p>
            <a:pPr fontAlgn="base"/>
            <a:r>
              <a:rPr lang="lv-LV" b="1" dirty="0">
                <a:solidFill>
                  <a:schemeClr val="accent1">
                    <a:lumMod val="50000"/>
                  </a:schemeClr>
                </a:solidFill>
              </a:rPr>
              <a:t>3. Aizbildņa ģimene.</a:t>
            </a:r>
            <a:endParaRPr lang="lv-LV" dirty="0">
              <a:solidFill>
                <a:schemeClr val="accent1">
                  <a:lumMod val="50000"/>
                </a:schemeClr>
              </a:solidFill>
            </a:endParaRPr>
          </a:p>
          <a:p>
            <a:pPr fontAlgn="base"/>
            <a:r>
              <a:rPr lang="lv-LV" b="1" dirty="0">
                <a:solidFill>
                  <a:schemeClr val="accent1">
                    <a:lumMod val="50000"/>
                  </a:schemeClr>
                </a:solidFill>
              </a:rPr>
              <a:t>4. Topošais vecāks (-i).</a:t>
            </a:r>
            <a:endParaRPr lang="lv-LV" dirty="0">
              <a:solidFill>
                <a:schemeClr val="accent1">
                  <a:lumMod val="50000"/>
                </a:schemeClr>
              </a:solidFill>
            </a:endParaRPr>
          </a:p>
          <a:p>
            <a:pPr fontAlgn="base"/>
            <a:r>
              <a:rPr lang="lv-LV" b="1" dirty="0">
                <a:solidFill>
                  <a:schemeClr val="accent1">
                    <a:lumMod val="50000"/>
                  </a:schemeClr>
                </a:solidFill>
              </a:rPr>
              <a:t>5. Ģimene faktiski dzīvo SD pašvaldībā.</a:t>
            </a:r>
          </a:p>
          <a:p>
            <a:pPr fontAlgn="base"/>
            <a:endParaRPr lang="en-GB" dirty="0">
              <a:solidFill>
                <a:schemeClr val="accent1">
                  <a:lumMod val="50000"/>
                </a:schemeClr>
              </a:solidFill>
            </a:endParaRPr>
          </a:p>
        </p:txBody>
      </p:sp>
      <p:sp>
        <p:nvSpPr>
          <p:cNvPr id="12" name="Arrow: Left-Right 11">
            <a:extLst>
              <a:ext uri="{FF2B5EF4-FFF2-40B4-BE49-F238E27FC236}">
                <a16:creationId xmlns:a16="http://schemas.microsoft.com/office/drawing/2014/main" id="{38368FAE-ACC8-4263-942E-B2E9A184F140}"/>
              </a:ext>
            </a:extLst>
          </p:cNvPr>
          <p:cNvSpPr/>
          <p:nvPr/>
        </p:nvSpPr>
        <p:spPr>
          <a:xfrm>
            <a:off x="4557712" y="651747"/>
            <a:ext cx="2952750" cy="925354"/>
          </a:xfrm>
          <a:prstGeom prst="lef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C24476B6-5F57-4529-AE28-A5867E27A63B}"/>
              </a:ext>
            </a:extLst>
          </p:cNvPr>
          <p:cNvSpPr txBox="1"/>
          <p:nvPr/>
        </p:nvSpPr>
        <p:spPr>
          <a:xfrm>
            <a:off x="857250" y="499229"/>
            <a:ext cx="3467100" cy="523220"/>
          </a:xfrm>
          <a:prstGeom prst="rect">
            <a:avLst/>
          </a:prstGeom>
          <a:solidFill>
            <a:schemeClr val="accent1">
              <a:lumMod val="20000"/>
              <a:lumOff val="80000"/>
            </a:schemeClr>
          </a:solidFill>
        </p:spPr>
        <p:txBody>
          <a:bodyPr wrap="square" rtlCol="0">
            <a:spAutoFit/>
          </a:bodyPr>
          <a:lstStyle/>
          <a:p>
            <a:pPr algn="ctr"/>
            <a:r>
              <a:rPr lang="lv-LV" sz="2800" b="1" u="sng" dirty="0">
                <a:solidFill>
                  <a:schemeClr val="accent1">
                    <a:lumMod val="50000"/>
                  </a:schemeClr>
                </a:solidFill>
              </a:rPr>
              <a:t>I kritērijs</a:t>
            </a:r>
          </a:p>
        </p:txBody>
      </p:sp>
      <p:sp>
        <p:nvSpPr>
          <p:cNvPr id="14" name="TextBox 13">
            <a:extLst>
              <a:ext uri="{FF2B5EF4-FFF2-40B4-BE49-F238E27FC236}">
                <a16:creationId xmlns:a16="http://schemas.microsoft.com/office/drawing/2014/main" id="{DF6518B7-B86D-40C5-AFBC-FCFAE2A0AD2F}"/>
              </a:ext>
            </a:extLst>
          </p:cNvPr>
          <p:cNvSpPr txBox="1"/>
          <p:nvPr/>
        </p:nvSpPr>
        <p:spPr>
          <a:xfrm>
            <a:off x="7743824" y="651747"/>
            <a:ext cx="3762374" cy="523220"/>
          </a:xfrm>
          <a:prstGeom prst="rect">
            <a:avLst/>
          </a:prstGeom>
          <a:solidFill>
            <a:schemeClr val="accent1">
              <a:lumMod val="20000"/>
              <a:lumOff val="80000"/>
            </a:schemeClr>
          </a:solidFill>
        </p:spPr>
        <p:txBody>
          <a:bodyPr wrap="square" rtlCol="0">
            <a:spAutoFit/>
          </a:bodyPr>
          <a:lstStyle/>
          <a:p>
            <a:pPr algn="ctr"/>
            <a:r>
              <a:rPr lang="lv-LV" sz="2800" b="1" u="sng" dirty="0">
                <a:solidFill>
                  <a:schemeClr val="accent1">
                    <a:lumMod val="50000"/>
                  </a:schemeClr>
                </a:solidFill>
              </a:rPr>
              <a:t>II kritērijs</a:t>
            </a:r>
          </a:p>
        </p:txBody>
      </p:sp>
      <p:sp>
        <p:nvSpPr>
          <p:cNvPr id="15" name="TextBox 14">
            <a:extLst>
              <a:ext uri="{FF2B5EF4-FFF2-40B4-BE49-F238E27FC236}">
                <a16:creationId xmlns:a16="http://schemas.microsoft.com/office/drawing/2014/main" id="{06B3648F-53B7-4E7C-9714-3987FAC2F3A1}"/>
              </a:ext>
            </a:extLst>
          </p:cNvPr>
          <p:cNvSpPr txBox="1"/>
          <p:nvPr/>
        </p:nvSpPr>
        <p:spPr>
          <a:xfrm>
            <a:off x="5181601" y="2275105"/>
            <a:ext cx="7010399" cy="3970318"/>
          </a:xfrm>
          <a:prstGeom prst="rect">
            <a:avLst/>
          </a:prstGeom>
          <a:solidFill>
            <a:schemeClr val="accent1">
              <a:lumMod val="20000"/>
              <a:lumOff val="80000"/>
            </a:schemeClr>
          </a:solidFill>
        </p:spPr>
        <p:txBody>
          <a:bodyPr wrap="square" rtlCol="0">
            <a:spAutoFit/>
          </a:bodyPr>
          <a:lstStyle/>
          <a:p>
            <a:pPr fontAlgn="base"/>
            <a:r>
              <a:rPr lang="lv-LV" dirty="0">
                <a:solidFill>
                  <a:schemeClr val="accent1">
                    <a:lumMod val="50000"/>
                  </a:schemeClr>
                </a:solidFill>
              </a:rPr>
              <a:t> </a:t>
            </a:r>
            <a:r>
              <a:rPr lang="lv-LV" b="1" dirty="0">
                <a:solidFill>
                  <a:schemeClr val="accent1">
                    <a:lumMod val="50000"/>
                  </a:schemeClr>
                </a:solidFill>
              </a:rPr>
              <a:t>1. </a:t>
            </a:r>
            <a:r>
              <a:rPr lang="lv-LV" dirty="0">
                <a:solidFill>
                  <a:schemeClr val="accent1">
                    <a:lumMod val="50000"/>
                  </a:schemeClr>
                </a:solidFill>
              </a:rPr>
              <a:t>Novērojamas multiplas problēmas:</a:t>
            </a:r>
          </a:p>
          <a:p>
            <a:pPr marL="285750" indent="-285750" fontAlgn="base">
              <a:buFontTx/>
              <a:buChar char="-"/>
            </a:pPr>
            <a:r>
              <a:rPr lang="lv-LV" b="1" dirty="0">
                <a:solidFill>
                  <a:schemeClr val="accent1">
                    <a:lumMod val="50000"/>
                  </a:schemeClr>
                </a:solidFill>
              </a:rPr>
              <a:t>ilgstošas</a:t>
            </a:r>
            <a:r>
              <a:rPr lang="lv-LV" dirty="0">
                <a:solidFill>
                  <a:schemeClr val="accent1">
                    <a:lumMod val="50000"/>
                  </a:schemeClr>
                </a:solidFill>
              </a:rPr>
              <a:t> (</a:t>
            </a:r>
            <a:r>
              <a:rPr lang="lv-LV" i="1" dirty="0">
                <a:solidFill>
                  <a:schemeClr val="accent1">
                    <a:lumMod val="50000"/>
                  </a:schemeClr>
                </a:solidFill>
              </a:rPr>
              <a:t>vairāk par gadu</a:t>
            </a:r>
            <a:r>
              <a:rPr lang="lv-LV" dirty="0">
                <a:solidFill>
                  <a:schemeClr val="accent1">
                    <a:lumMod val="50000"/>
                  </a:schemeClr>
                </a:solidFill>
              </a:rPr>
              <a:t>) </a:t>
            </a:r>
            <a:r>
              <a:rPr lang="lv-LV" b="1" dirty="0">
                <a:solidFill>
                  <a:schemeClr val="accent1">
                    <a:lumMod val="50000"/>
                  </a:schemeClr>
                </a:solidFill>
              </a:rPr>
              <a:t>problēmas, </a:t>
            </a:r>
          </a:p>
          <a:p>
            <a:pPr marL="285750" indent="-285750" fontAlgn="base">
              <a:buFontTx/>
              <a:buChar char="-"/>
            </a:pPr>
            <a:r>
              <a:rPr lang="lv-LV" b="1" dirty="0">
                <a:solidFill>
                  <a:schemeClr val="accent1">
                    <a:lumMod val="50000"/>
                  </a:schemeClr>
                </a:solidFill>
              </a:rPr>
              <a:t>kas saistītas ar aprūpētāja alkohola vai citu psihoaktīvo vielu problēmlietošanu, kā arī jebkuru atkarību veidu un/vai garīga un psihiska rakstura traucējumiem. </a:t>
            </a:r>
            <a:r>
              <a:rPr lang="lv-LV" dirty="0">
                <a:solidFill>
                  <a:schemeClr val="accent1">
                    <a:lumMod val="50000"/>
                  </a:schemeClr>
                </a:solidFill>
              </a:rPr>
              <a:t>Primāri nozīmīga šī klientu mērķa grupas pazīme ir ģimenēm, kurās ir </a:t>
            </a:r>
            <a:r>
              <a:rPr lang="lv-LV" u="sng" dirty="0">
                <a:solidFill>
                  <a:schemeClr val="accent1">
                    <a:lumMod val="50000"/>
                  </a:schemeClr>
                </a:solidFill>
              </a:rPr>
              <a:t>bērni perinatālā periodā, zīdaiņa un līdz 3 gadu vecumam;</a:t>
            </a:r>
            <a:r>
              <a:rPr lang="lv-LV" dirty="0">
                <a:solidFill>
                  <a:schemeClr val="accent1">
                    <a:lumMod val="50000"/>
                  </a:schemeClr>
                </a:solidFill>
              </a:rPr>
              <a:t> </a:t>
            </a:r>
          </a:p>
          <a:p>
            <a:pPr fontAlgn="base"/>
            <a:r>
              <a:rPr lang="lv-LV" dirty="0">
                <a:solidFill>
                  <a:schemeClr val="accent1">
                    <a:lumMod val="50000"/>
                  </a:schemeClr>
                </a:solidFill>
              </a:rPr>
              <a:t>- jau pēc pirmreizējās informācijas izvērtēšanas ir novērojamas </a:t>
            </a:r>
            <a:r>
              <a:rPr lang="lv-LV" b="1" dirty="0">
                <a:solidFill>
                  <a:schemeClr val="accent1">
                    <a:lumMod val="50000"/>
                  </a:schemeClr>
                </a:solidFill>
              </a:rPr>
              <a:t>vairākas problēmas</a:t>
            </a:r>
            <a:r>
              <a:rPr lang="lv-LV" dirty="0">
                <a:solidFill>
                  <a:schemeClr val="accent1">
                    <a:lumMod val="50000"/>
                  </a:schemeClr>
                </a:solidFill>
              </a:rPr>
              <a:t> </a:t>
            </a:r>
            <a:r>
              <a:rPr lang="lv-LV" b="1" dirty="0">
                <a:solidFill>
                  <a:schemeClr val="accent1">
                    <a:lumMod val="50000"/>
                  </a:schemeClr>
                </a:solidFill>
              </a:rPr>
              <a:t>vienlaicīgi </a:t>
            </a:r>
            <a:r>
              <a:rPr lang="lv-LV" dirty="0">
                <a:solidFill>
                  <a:schemeClr val="accent1">
                    <a:lumMod val="50000"/>
                  </a:schemeClr>
                </a:solidFill>
              </a:rPr>
              <a:t>(piem., pamatvajadzību nodrošināšanas grūtības, vecākam (-iem) alkohola vai citas atkarības pazīmes, nodarbinātības problēmas, bērniem uzvedības, veselības problēmas, attīstības traucējumi, nabadzība, bērna pamešana novārtā u.c.); </a:t>
            </a:r>
          </a:p>
          <a:p>
            <a:pPr fontAlgn="base"/>
            <a:r>
              <a:rPr lang="lv-LV" dirty="0">
                <a:solidFill>
                  <a:schemeClr val="accent1">
                    <a:lumMod val="50000"/>
                  </a:schemeClr>
                </a:solidFill>
              </a:rPr>
              <a:t>- ģimenes, kurās ir novērojama ilgstoša </a:t>
            </a:r>
            <a:r>
              <a:rPr lang="lv-LV" b="1" dirty="0">
                <a:solidFill>
                  <a:schemeClr val="accent1">
                    <a:lumMod val="50000"/>
                  </a:schemeClr>
                </a:solidFill>
              </a:rPr>
              <a:t>nabadzība, </a:t>
            </a:r>
            <a:r>
              <a:rPr lang="lv-LV" dirty="0">
                <a:solidFill>
                  <a:schemeClr val="accent1">
                    <a:lumMod val="50000"/>
                  </a:schemeClr>
                </a:solidFill>
              </a:rPr>
              <a:t>izteikts resursu un pamatvajadzību nodrošināšanas iespēju trūkums.</a:t>
            </a:r>
          </a:p>
        </p:txBody>
      </p:sp>
      <p:sp>
        <p:nvSpPr>
          <p:cNvPr id="2" name="TextBox 1">
            <a:extLst>
              <a:ext uri="{FF2B5EF4-FFF2-40B4-BE49-F238E27FC236}">
                <a16:creationId xmlns:a16="http://schemas.microsoft.com/office/drawing/2014/main" id="{BF765C7A-CFF5-6131-E5F5-21C9FADAF131}"/>
              </a:ext>
            </a:extLst>
          </p:cNvPr>
          <p:cNvSpPr txBox="1"/>
          <p:nvPr/>
        </p:nvSpPr>
        <p:spPr>
          <a:xfrm>
            <a:off x="969145" y="-37058"/>
            <a:ext cx="10253709" cy="369332"/>
          </a:xfrm>
          <a:prstGeom prst="rect">
            <a:avLst/>
          </a:prstGeom>
          <a:noFill/>
        </p:spPr>
        <p:txBody>
          <a:bodyPr wrap="square" rtlCol="0">
            <a:spAutoFit/>
          </a:bodyPr>
          <a:lstStyle/>
          <a:p>
            <a:pPr algn="ctr"/>
            <a:r>
              <a:rPr lang="lv-LV" b="1" dirty="0">
                <a:solidFill>
                  <a:schemeClr val="tx2">
                    <a:lumMod val="75000"/>
                  </a:schemeClr>
                </a:solidFill>
              </a:rPr>
              <a:t>KLIENTU MĒRĶGRUPA SOCIĀLAJAM DARBAM ĢIMENĒM AR BĒRNIEM SOCIĀLAJĀ DIENESTĀ</a:t>
            </a:r>
          </a:p>
        </p:txBody>
      </p:sp>
    </p:spTree>
    <p:extLst>
      <p:ext uri="{BB962C8B-B14F-4D97-AF65-F5344CB8AC3E}">
        <p14:creationId xmlns:p14="http://schemas.microsoft.com/office/powerpoint/2010/main" val="3105288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atura vietturis 3">
            <a:extLst>
              <a:ext uri="{FF2B5EF4-FFF2-40B4-BE49-F238E27FC236}">
                <a16:creationId xmlns:a16="http://schemas.microsoft.com/office/drawing/2014/main" id="{97016A79-6A1D-4A88-B57E-946832FF4E3F}"/>
              </a:ext>
            </a:extLst>
          </p:cNvPr>
          <p:cNvGraphicFramePr>
            <a:graphicFrameLocks noGrp="1"/>
          </p:cNvGraphicFramePr>
          <p:nvPr>
            <p:ph idx="1"/>
            <p:extLst>
              <p:ext uri="{D42A27DB-BD31-4B8C-83A1-F6EECF244321}">
                <p14:modId xmlns:p14="http://schemas.microsoft.com/office/powerpoint/2010/main" val="2744023696"/>
              </p:ext>
            </p:extLst>
          </p:nvPr>
        </p:nvGraphicFramePr>
        <p:xfrm>
          <a:off x="163286" y="217714"/>
          <a:ext cx="11916954" cy="6621831"/>
        </p:xfrm>
        <a:graphic>
          <a:graphicData uri="http://schemas.openxmlformats.org/drawingml/2006/table">
            <a:tbl>
              <a:tblPr firstRow="1" bandRow="1">
                <a:tableStyleId>{5C22544A-7EE6-4342-B048-85BDC9FD1C3A}</a:tableStyleId>
              </a:tblPr>
              <a:tblGrid>
                <a:gridCol w="1837220">
                  <a:extLst>
                    <a:ext uri="{9D8B030D-6E8A-4147-A177-3AD203B41FA5}">
                      <a16:colId xmlns:a16="http://schemas.microsoft.com/office/drawing/2014/main" val="750809127"/>
                    </a:ext>
                  </a:extLst>
                </a:gridCol>
                <a:gridCol w="2458286">
                  <a:extLst>
                    <a:ext uri="{9D8B030D-6E8A-4147-A177-3AD203B41FA5}">
                      <a16:colId xmlns:a16="http://schemas.microsoft.com/office/drawing/2014/main" val="4263610107"/>
                    </a:ext>
                  </a:extLst>
                </a:gridCol>
                <a:gridCol w="3087079">
                  <a:extLst>
                    <a:ext uri="{9D8B030D-6E8A-4147-A177-3AD203B41FA5}">
                      <a16:colId xmlns:a16="http://schemas.microsoft.com/office/drawing/2014/main" val="3193002450"/>
                    </a:ext>
                  </a:extLst>
                </a:gridCol>
                <a:gridCol w="4534369">
                  <a:extLst>
                    <a:ext uri="{9D8B030D-6E8A-4147-A177-3AD203B41FA5}">
                      <a16:colId xmlns:a16="http://schemas.microsoft.com/office/drawing/2014/main" val="3060408608"/>
                    </a:ext>
                  </a:extLst>
                </a:gridCol>
              </a:tblGrid>
              <a:tr h="1412576">
                <a:tc>
                  <a:txBody>
                    <a:bodyPr/>
                    <a:lstStyle/>
                    <a:p>
                      <a:pPr>
                        <a:lnSpc>
                          <a:spcPct val="107000"/>
                        </a:lnSpc>
                      </a:pPr>
                      <a:endParaRPr lang="lv-LV" sz="1100" dirty="0">
                        <a:effectLst/>
                        <a:latin typeface="Calibri" panose="020F0502020204030204" pitchFamily="34" charset="0"/>
                      </a:endParaRPr>
                    </a:p>
                  </a:txBody>
                  <a:tcPr/>
                </a:tc>
                <a:tc>
                  <a:txBody>
                    <a:bodyPr/>
                    <a:lstStyle/>
                    <a:p>
                      <a:pPr algn="ctr">
                        <a:lnSpc>
                          <a:spcPct val="107000"/>
                        </a:lnSpc>
                        <a:spcAft>
                          <a:spcPts val="800"/>
                        </a:spcAft>
                      </a:pPr>
                      <a:r>
                        <a:rPr lang="lv-LV" sz="1800" dirty="0">
                          <a:effectLst/>
                        </a:rPr>
                        <a:t>PSIHOSOCIĀLAIS DARBS</a:t>
                      </a:r>
                    </a:p>
                    <a:p>
                      <a:pPr algn="ctr">
                        <a:lnSpc>
                          <a:spcPct val="107000"/>
                        </a:lnSpc>
                        <a:spcAft>
                          <a:spcPts val="800"/>
                        </a:spcAft>
                      </a:pPr>
                      <a:r>
                        <a:rPr lang="lv-LV" sz="1600" i="1" dirty="0" err="1">
                          <a:effectLst/>
                          <a:latin typeface="Calibri" panose="020F0502020204030204" pitchFamily="34" charset="0"/>
                          <a:ea typeface="Calibri" panose="020F0502020204030204" pitchFamily="34" charset="0"/>
                          <a:cs typeface="Times New Roman" panose="02020603050405020304" pitchFamily="18" charset="0"/>
                        </a:rPr>
                        <a:t>Pamatmetode</a:t>
                      </a:r>
                      <a:r>
                        <a:rPr lang="lv-LV" sz="1600" i="1" dirty="0">
                          <a:effectLst/>
                          <a:latin typeface="Calibri" panose="020F0502020204030204" pitchFamily="34" charset="0"/>
                          <a:ea typeface="Calibri" panose="020F0502020204030204" pitchFamily="34" charset="0"/>
                          <a:cs typeface="Times New Roman" panose="02020603050405020304" pitchFamily="18" charset="0"/>
                        </a:rPr>
                        <a:t> </a:t>
                      </a:r>
                      <a:r>
                        <a:rPr lang="lv-LV" sz="1600" i="1" dirty="0" err="1">
                          <a:effectLst/>
                          <a:latin typeface="Calibri" panose="020F0502020204030204" pitchFamily="34" charset="0"/>
                          <a:ea typeface="Calibri" panose="020F0502020204030204" pitchFamily="34" charset="0"/>
                          <a:cs typeface="Times New Roman" panose="02020603050405020304" pitchFamily="18" charset="0"/>
                        </a:rPr>
                        <a:t>soc.d</a:t>
                      </a:r>
                      <a:r>
                        <a:rPr lang="lv-LV" sz="1600" i="1" dirty="0">
                          <a:effectLst/>
                          <a:latin typeface="Calibri" panose="020F0502020204030204" pitchFamily="34" charset="0"/>
                          <a:ea typeface="Calibri" panose="020F0502020204030204" pitchFamily="34" charset="0"/>
                          <a:cs typeface="Times New Roman" panose="02020603050405020304" pitchFamily="18" charset="0"/>
                        </a:rPr>
                        <a:t>.</a:t>
                      </a:r>
                      <a:endParaRPr lang="lv-LV" sz="1400" i="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r>
                        <a:rPr lang="lv-LV" sz="1400" dirty="0">
                          <a:effectLst/>
                        </a:rPr>
                        <a:t>VISPARĪGĀ  PRAKSE</a:t>
                      </a:r>
                    </a:p>
                    <a:p>
                      <a:pPr algn="ctr">
                        <a:lnSpc>
                          <a:spcPct val="107000"/>
                        </a:lnSpc>
                        <a:spcAft>
                          <a:spcPts val="800"/>
                        </a:spcAft>
                      </a:pPr>
                      <a:r>
                        <a:rPr lang="lv-LV" sz="1800" dirty="0">
                          <a:effectLst/>
                        </a:rPr>
                        <a:t>DARBS AR GADĪJUMU</a:t>
                      </a:r>
                    </a:p>
                    <a:p>
                      <a:pPr marL="0" marR="0" lvl="0" indent="0" algn="ctr" defTabSz="914400" rtl="0" eaLnBrk="1" fontAlgn="auto" latinLnBrk="0" hangingPunct="1">
                        <a:lnSpc>
                          <a:spcPct val="107000"/>
                        </a:lnSpc>
                        <a:spcBef>
                          <a:spcPts val="0"/>
                        </a:spcBef>
                        <a:spcAft>
                          <a:spcPts val="800"/>
                        </a:spcAft>
                        <a:buClrTx/>
                        <a:buSzTx/>
                        <a:buFontTx/>
                        <a:buNone/>
                        <a:tabLst/>
                        <a:defRPr/>
                      </a:pPr>
                      <a:r>
                        <a:rPr lang="lv-LV" sz="1600" i="1" dirty="0" err="1">
                          <a:effectLst/>
                          <a:latin typeface="Calibri" panose="020F0502020204030204" pitchFamily="34" charset="0"/>
                          <a:ea typeface="Calibri" panose="020F0502020204030204" pitchFamily="34" charset="0"/>
                          <a:cs typeface="Times New Roman" panose="02020603050405020304" pitchFamily="18" charset="0"/>
                        </a:rPr>
                        <a:t>Pamatmetode</a:t>
                      </a:r>
                      <a:r>
                        <a:rPr lang="lv-LV" sz="1600" i="1" dirty="0">
                          <a:effectLst/>
                          <a:latin typeface="Calibri" panose="020F0502020204030204" pitchFamily="34" charset="0"/>
                          <a:ea typeface="Calibri" panose="020F0502020204030204" pitchFamily="34" charset="0"/>
                          <a:cs typeface="Times New Roman" panose="02020603050405020304" pitchFamily="18" charset="0"/>
                        </a:rPr>
                        <a:t> </a:t>
                      </a:r>
                      <a:r>
                        <a:rPr lang="lv-LV" sz="1600" i="1" dirty="0" err="1">
                          <a:effectLst/>
                          <a:latin typeface="Calibri" panose="020F0502020204030204" pitchFamily="34" charset="0"/>
                          <a:ea typeface="Calibri" panose="020F0502020204030204" pitchFamily="34" charset="0"/>
                          <a:cs typeface="Times New Roman" panose="02020603050405020304" pitchFamily="18" charset="0"/>
                        </a:rPr>
                        <a:t>soc.d</a:t>
                      </a:r>
                      <a:r>
                        <a:rPr lang="lv-LV" sz="1600" i="1" dirty="0">
                          <a:effectLst/>
                          <a:latin typeface="Calibri" panose="020F0502020204030204" pitchFamily="34" charset="0"/>
                          <a:ea typeface="Calibri" panose="020F0502020204030204" pitchFamily="34" charset="0"/>
                          <a:cs typeface="Times New Roman" panose="02020603050405020304" pitchFamily="18" charset="0"/>
                        </a:rPr>
                        <a:t>.</a:t>
                      </a:r>
                      <a:endParaRPr lang="lv-LV" sz="1400" i="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r>
                        <a:rPr lang="lv-LV" sz="1800" dirty="0">
                          <a:effectLst/>
                        </a:rPr>
                        <a:t>GADĪJUMA VADĪŠANA</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lv-LV" sz="16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lv-LV" sz="1600" i="1" dirty="0" err="1">
                          <a:effectLst/>
                          <a:latin typeface="Calibri" panose="020F0502020204030204" pitchFamily="34" charset="0"/>
                          <a:ea typeface="Calibri" panose="020F0502020204030204" pitchFamily="34" charset="0"/>
                          <a:cs typeface="Times New Roman" panose="02020603050405020304" pitchFamily="18" charset="0"/>
                        </a:rPr>
                        <a:t>Pamatmetode</a:t>
                      </a:r>
                      <a:r>
                        <a:rPr lang="lv-LV" sz="1600" i="1" dirty="0">
                          <a:effectLst/>
                          <a:latin typeface="Calibri" panose="020F0502020204030204" pitchFamily="34" charset="0"/>
                          <a:ea typeface="Calibri" panose="020F0502020204030204" pitchFamily="34" charset="0"/>
                          <a:cs typeface="Times New Roman" panose="02020603050405020304" pitchFamily="18" charset="0"/>
                        </a:rPr>
                        <a:t> </a:t>
                      </a:r>
                      <a:r>
                        <a:rPr lang="lv-LV" sz="1600" i="1" dirty="0" err="1">
                          <a:effectLst/>
                          <a:latin typeface="Calibri" panose="020F0502020204030204" pitchFamily="34" charset="0"/>
                          <a:ea typeface="Calibri" panose="020F0502020204030204" pitchFamily="34" charset="0"/>
                          <a:cs typeface="Times New Roman" panose="02020603050405020304" pitchFamily="18" charset="0"/>
                        </a:rPr>
                        <a:t>soc.d</a:t>
                      </a:r>
                      <a:r>
                        <a:rPr lang="lv-LV" sz="1600" i="1" dirty="0">
                          <a:effectLst/>
                          <a:latin typeface="Calibri" panose="020F0502020204030204" pitchFamily="34" charset="0"/>
                          <a:ea typeface="Calibri" panose="020F0502020204030204" pitchFamily="34" charset="0"/>
                          <a:cs typeface="Times New Roman" panose="02020603050405020304" pitchFamily="18" charset="0"/>
                        </a:rPr>
                        <a:t>.</a:t>
                      </a:r>
                      <a:endParaRPr lang="lv-LV" sz="1400" i="1"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574095163"/>
                  </a:ext>
                </a:extLst>
              </a:tr>
              <a:tr h="1634685">
                <a:tc>
                  <a:txBody>
                    <a:bodyPr/>
                    <a:lstStyle/>
                    <a:p>
                      <a:pPr>
                        <a:lnSpc>
                          <a:spcPct val="107000"/>
                        </a:lnSpc>
                      </a:pPr>
                      <a:r>
                        <a:rPr lang="lv-LV" sz="2000" b="1" dirty="0">
                          <a:solidFill>
                            <a:schemeClr val="tx2"/>
                          </a:solidFill>
                          <a:effectLst/>
                          <a:latin typeface="Calibri" panose="020F0502020204030204" pitchFamily="34" charset="0"/>
                        </a:rPr>
                        <a:t>uz bērnu vērsta prakses pieeja </a:t>
                      </a:r>
                      <a:r>
                        <a:rPr lang="lv-LV" sz="2000" b="1" dirty="0" err="1">
                          <a:solidFill>
                            <a:schemeClr val="tx2"/>
                          </a:solidFill>
                          <a:effectLst/>
                          <a:latin typeface="Calibri" panose="020F0502020204030204" pitchFamily="34" charset="0"/>
                        </a:rPr>
                        <a:t>soc.d</a:t>
                      </a:r>
                      <a:r>
                        <a:rPr lang="lv-LV" sz="2000" b="1" dirty="0">
                          <a:solidFill>
                            <a:schemeClr val="tx2"/>
                          </a:solidFill>
                          <a:effectLst/>
                          <a:latin typeface="Calibri" panose="020F0502020204030204" pitchFamily="34" charset="0"/>
                        </a:rPr>
                        <a:t>.</a:t>
                      </a:r>
                    </a:p>
                  </a:txBody>
                  <a:tcPr/>
                </a:tc>
                <a:tc>
                  <a:txBody>
                    <a:bodyPr/>
                    <a:lstStyle/>
                    <a:p>
                      <a:pPr algn="ctr">
                        <a:lnSpc>
                          <a:spcPct val="107000"/>
                        </a:lnSpc>
                        <a:spcAft>
                          <a:spcPts val="800"/>
                        </a:spcAft>
                      </a:pP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776340800"/>
                  </a:ext>
                </a:extLst>
              </a:tr>
              <a:tr h="1939885">
                <a:tc>
                  <a:txBody>
                    <a:bodyPr/>
                    <a:lstStyle/>
                    <a:p>
                      <a:pPr>
                        <a:lnSpc>
                          <a:spcPct val="107000"/>
                        </a:lnSpc>
                      </a:pPr>
                      <a:r>
                        <a:rPr lang="lv-LV" sz="1800" b="1" dirty="0">
                          <a:solidFill>
                            <a:schemeClr val="tx2"/>
                          </a:solidFill>
                          <a:effectLst/>
                          <a:latin typeface="Calibri" panose="020F0502020204030204" pitchFamily="34" charset="0"/>
                        </a:rPr>
                        <a:t>uz pieaugušo vērsta prakses</a:t>
                      </a:r>
                    </a:p>
                    <a:p>
                      <a:pPr>
                        <a:lnSpc>
                          <a:spcPct val="107000"/>
                        </a:lnSpc>
                      </a:pPr>
                      <a:r>
                        <a:rPr lang="lv-LV" sz="1800" b="1" dirty="0">
                          <a:solidFill>
                            <a:schemeClr val="tx2"/>
                          </a:solidFill>
                          <a:effectLst/>
                          <a:latin typeface="Calibri" panose="020F0502020204030204" pitchFamily="34" charset="0"/>
                        </a:rPr>
                        <a:t>pieeja </a:t>
                      </a:r>
                      <a:r>
                        <a:rPr lang="lv-LV" sz="1800" b="1" dirty="0" err="1">
                          <a:solidFill>
                            <a:schemeClr val="tx2"/>
                          </a:solidFill>
                          <a:effectLst/>
                          <a:latin typeface="Calibri" panose="020F0502020204030204" pitchFamily="34" charset="0"/>
                        </a:rPr>
                        <a:t>soc.d</a:t>
                      </a:r>
                      <a:r>
                        <a:rPr lang="lv-LV" sz="1800" b="1" dirty="0">
                          <a:solidFill>
                            <a:schemeClr val="tx2"/>
                          </a:solidFill>
                          <a:effectLst/>
                          <a:latin typeface="Calibri" panose="020F0502020204030204" pitchFamily="34" charset="0"/>
                        </a:rPr>
                        <a:t>.</a:t>
                      </a:r>
                    </a:p>
                  </a:txBody>
                  <a:tcPr/>
                </a:tc>
                <a:tc>
                  <a:txBody>
                    <a:bodyPr/>
                    <a:lstStyle/>
                    <a:p>
                      <a:pPr algn="ctr">
                        <a:lnSpc>
                          <a:spcPct val="107000"/>
                        </a:lnSpc>
                        <a:spcAft>
                          <a:spcPts val="800"/>
                        </a:spcAft>
                      </a:pP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a:lnB w="57150" cap="flat" cmpd="sng" algn="ctr">
                      <a:solidFill>
                        <a:schemeClr val="accent1">
                          <a:lumMod val="75000"/>
                        </a:schemeClr>
                      </a:solidFill>
                      <a:prstDash val="lgDash"/>
                      <a:round/>
                      <a:headEnd type="none" w="med" len="med"/>
                      <a:tailEnd type="none" w="med" len="med"/>
                    </a:lnB>
                  </a:tcPr>
                </a:tc>
                <a:extLst>
                  <a:ext uri="{0D108BD9-81ED-4DB2-BD59-A6C34878D82A}">
                    <a16:rowId xmlns:a16="http://schemas.microsoft.com/office/drawing/2014/main" val="2377511731"/>
                  </a:ext>
                </a:extLst>
              </a:tr>
              <a:tr h="1634685">
                <a:tc>
                  <a:txBody>
                    <a:bodyPr/>
                    <a:lstStyle/>
                    <a:p>
                      <a:pPr>
                        <a:lnSpc>
                          <a:spcPct val="107000"/>
                        </a:lnSpc>
                      </a:pPr>
                      <a:r>
                        <a:rPr lang="lv-LV" sz="2000" b="1" dirty="0">
                          <a:solidFill>
                            <a:schemeClr val="tx2"/>
                          </a:solidFill>
                          <a:effectLst/>
                          <a:latin typeface="Calibri" panose="020F0502020204030204" pitchFamily="34" charset="0"/>
                        </a:rPr>
                        <a:t>uz ģimeni vērsta prakses  pieeja </a:t>
                      </a:r>
                      <a:r>
                        <a:rPr lang="lv-LV" sz="2000" b="1" dirty="0" err="1">
                          <a:solidFill>
                            <a:schemeClr val="tx2"/>
                          </a:solidFill>
                          <a:effectLst/>
                          <a:latin typeface="Calibri" panose="020F0502020204030204" pitchFamily="34" charset="0"/>
                        </a:rPr>
                        <a:t>soc.d</a:t>
                      </a:r>
                      <a:r>
                        <a:rPr lang="lv-LV" sz="2000" b="1" dirty="0">
                          <a:solidFill>
                            <a:schemeClr val="tx2"/>
                          </a:solidFill>
                          <a:effectLst/>
                          <a:latin typeface="Calibri" panose="020F0502020204030204" pitchFamily="34" charset="0"/>
                        </a:rPr>
                        <a:t>.</a:t>
                      </a:r>
                    </a:p>
                  </a:txBody>
                  <a:tcPr/>
                </a:tc>
                <a:tc>
                  <a:txBody>
                    <a:bodyPr/>
                    <a:lstStyle/>
                    <a:p>
                      <a:pPr algn="ctr">
                        <a:lnSpc>
                          <a:spcPct val="107000"/>
                        </a:lnSpc>
                        <a:spcAft>
                          <a:spcPts val="800"/>
                        </a:spcAft>
                      </a:pP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a:lnR w="57150" cap="flat" cmpd="sng" algn="ctr">
                      <a:solidFill>
                        <a:schemeClr val="accent1">
                          <a:lumMod val="75000"/>
                        </a:schemeClr>
                      </a:solidFill>
                      <a:prstDash val="lgDash"/>
                      <a:round/>
                      <a:headEnd type="none" w="med" len="med"/>
                      <a:tailEnd type="none" w="med" len="med"/>
                    </a:lnR>
                  </a:tcPr>
                </a:tc>
                <a:tc>
                  <a:txBody>
                    <a:bodyPr/>
                    <a:lstStyle/>
                    <a:p>
                      <a:pPr algn="ctr">
                        <a:lnSpc>
                          <a:spcPct val="107000"/>
                        </a:lnSpc>
                        <a:spcAft>
                          <a:spcPts val="800"/>
                        </a:spcAft>
                      </a:pP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lv-LV" sz="20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SVEICIENS SDĢB! </a:t>
                      </a:r>
                    </a:p>
                    <a:p>
                      <a:pPr algn="l">
                        <a:lnSpc>
                          <a:spcPct val="107000"/>
                        </a:lnSpc>
                        <a:spcAft>
                          <a:spcPts val="800"/>
                        </a:spcAft>
                      </a:pPr>
                      <a:r>
                        <a:rPr lang="lv-LV" sz="20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MĒS ESAM ŠEIT !</a:t>
                      </a:r>
                      <a:endParaRPr lang="lv-LV" sz="11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a:lnL w="57150" cap="flat" cmpd="sng" algn="ctr">
                      <a:solidFill>
                        <a:schemeClr val="accent1">
                          <a:lumMod val="75000"/>
                        </a:schemeClr>
                      </a:solidFill>
                      <a:prstDash val="lgDash"/>
                      <a:round/>
                      <a:headEnd type="none" w="med" len="med"/>
                      <a:tailEnd type="none" w="med" len="med"/>
                    </a:lnL>
                    <a:lnT w="57150" cap="flat" cmpd="sng" algn="ctr">
                      <a:solidFill>
                        <a:schemeClr val="accent1">
                          <a:lumMod val="75000"/>
                        </a:schemeClr>
                      </a:solidFill>
                      <a:prstDash val="lgDash"/>
                      <a:round/>
                      <a:headEnd type="none" w="med" len="med"/>
                      <a:tailEnd type="none" w="med" len="med"/>
                    </a:lnT>
                    <a:solidFill>
                      <a:srgbClr val="FF0000"/>
                    </a:solidFill>
                  </a:tcPr>
                </a:tc>
                <a:extLst>
                  <a:ext uri="{0D108BD9-81ED-4DB2-BD59-A6C34878D82A}">
                    <a16:rowId xmlns:a16="http://schemas.microsoft.com/office/drawing/2014/main" val="712486374"/>
                  </a:ext>
                </a:extLst>
              </a:tr>
            </a:tbl>
          </a:graphicData>
        </a:graphic>
      </p:graphicFrame>
      <p:pic>
        <p:nvPicPr>
          <p:cNvPr id="5" name="Grafika 4" descr="Wave Gesture outline">
            <a:extLst>
              <a:ext uri="{FF2B5EF4-FFF2-40B4-BE49-F238E27FC236}">
                <a16:creationId xmlns:a16="http://schemas.microsoft.com/office/drawing/2014/main" id="{042373FD-708E-4DB7-AC85-012EFE72AF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18341" y="5578475"/>
            <a:ext cx="914400" cy="914400"/>
          </a:xfrm>
          <a:prstGeom prst="rect">
            <a:avLst/>
          </a:prstGeom>
        </p:spPr>
      </p:pic>
    </p:spTree>
    <p:extLst>
      <p:ext uri="{BB962C8B-B14F-4D97-AF65-F5344CB8AC3E}">
        <p14:creationId xmlns:p14="http://schemas.microsoft.com/office/powerpoint/2010/main" val="348587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a 4">
            <a:extLst>
              <a:ext uri="{FF2B5EF4-FFF2-40B4-BE49-F238E27FC236}">
                <a16:creationId xmlns:a16="http://schemas.microsoft.com/office/drawing/2014/main" id="{3279E54A-CD7D-46DA-98B8-3172C0C96C96}"/>
              </a:ext>
            </a:extLst>
          </p:cNvPr>
          <p:cNvGraphicFramePr>
            <a:graphicFrameLocks noGrp="1"/>
          </p:cNvGraphicFramePr>
          <p:nvPr/>
        </p:nvGraphicFramePr>
        <p:xfrm>
          <a:off x="0" y="0"/>
          <a:ext cx="12192002" cy="7890886"/>
        </p:xfrm>
        <a:graphic>
          <a:graphicData uri="http://schemas.openxmlformats.org/drawingml/2006/table">
            <a:tbl>
              <a:tblPr firstRow="1" bandRow="1">
                <a:tableStyleId>{7DF18680-E054-41AD-8BC1-D1AEF772440D}</a:tableStyleId>
              </a:tblPr>
              <a:tblGrid>
                <a:gridCol w="1490957">
                  <a:extLst>
                    <a:ext uri="{9D8B030D-6E8A-4147-A177-3AD203B41FA5}">
                      <a16:colId xmlns:a16="http://schemas.microsoft.com/office/drawing/2014/main" val="2779460434"/>
                    </a:ext>
                  </a:extLst>
                </a:gridCol>
                <a:gridCol w="3839995">
                  <a:extLst>
                    <a:ext uri="{9D8B030D-6E8A-4147-A177-3AD203B41FA5}">
                      <a16:colId xmlns:a16="http://schemas.microsoft.com/office/drawing/2014/main" val="2291976991"/>
                    </a:ext>
                  </a:extLst>
                </a:gridCol>
                <a:gridCol w="6861050">
                  <a:extLst>
                    <a:ext uri="{9D8B030D-6E8A-4147-A177-3AD203B41FA5}">
                      <a16:colId xmlns:a16="http://schemas.microsoft.com/office/drawing/2014/main" val="147976447"/>
                    </a:ext>
                  </a:extLst>
                </a:gridCol>
              </a:tblGrid>
              <a:tr h="745256">
                <a:tc rowSpan="3">
                  <a:txBody>
                    <a:bodyPr/>
                    <a:lstStyle/>
                    <a:p>
                      <a:pPr algn="ctr"/>
                      <a:r>
                        <a:rPr lang="lv-LV" sz="2800" b="1" dirty="0">
                          <a:solidFill>
                            <a:schemeClr val="bg1"/>
                          </a:solidFill>
                        </a:rPr>
                        <a:t>izvērtēšana</a:t>
                      </a:r>
                    </a:p>
                  </a:txBody>
                  <a:tcPr vert="vert270">
                    <a:solidFill>
                      <a:schemeClr val="accent1">
                        <a:lumMod val="75000"/>
                      </a:schemeClr>
                    </a:solidFill>
                  </a:tcPr>
                </a:tc>
                <a:tc>
                  <a:txBody>
                    <a:bodyPr/>
                    <a:lstStyle/>
                    <a:p>
                      <a:pPr marL="342900" indent="-342900">
                        <a:buAutoNum type="arabicPeriod"/>
                      </a:pPr>
                      <a:r>
                        <a:rPr lang="lv-LV" b="1" dirty="0">
                          <a:solidFill>
                            <a:schemeClr val="bg1"/>
                          </a:solidFill>
                        </a:rPr>
                        <a:t>Pirmreizējās informācijas izvērtēšana</a:t>
                      </a:r>
                    </a:p>
                  </a:txBody>
                  <a:tcPr>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r>
                        <a:rPr lang="lv-LV" sz="1600" b="0" i="0" dirty="0">
                          <a:solidFill>
                            <a:schemeClr val="tx2">
                              <a:lumMod val="75000"/>
                            </a:schemeClr>
                          </a:solidFill>
                        </a:rPr>
                        <a:t>Vai ir krīze, apdraudējums?</a:t>
                      </a:r>
                    </a:p>
                    <a:p>
                      <a:r>
                        <a:rPr lang="lv-LV" sz="1600" b="0" i="0" dirty="0">
                          <a:solidFill>
                            <a:schemeClr val="tx2">
                              <a:lumMod val="75000"/>
                            </a:schemeClr>
                          </a:solidFill>
                        </a:rPr>
                        <a:t>Vai ir klientu </a:t>
                      </a:r>
                      <a:r>
                        <a:rPr lang="lv-LV" sz="1600" b="0" i="0" dirty="0" err="1">
                          <a:solidFill>
                            <a:schemeClr val="tx2">
                              <a:lumMod val="75000"/>
                            </a:schemeClr>
                          </a:solidFill>
                        </a:rPr>
                        <a:t>mērķgrupa</a:t>
                      </a:r>
                      <a:r>
                        <a:rPr lang="lv-LV" sz="1600" b="0" i="0" dirty="0">
                          <a:solidFill>
                            <a:schemeClr val="tx2">
                              <a:lumMod val="75000"/>
                            </a:schemeClr>
                          </a:solidFill>
                        </a:rPr>
                        <a:t>? – ģimenes, kurās bērnu aprūpes nodrošināšanas grūtības un pamešana novārtā ir saistīta ar aprūpētāju atkarību, GRT, ilgstošu nabadzību</a:t>
                      </a:r>
                    </a:p>
                    <a:p>
                      <a:r>
                        <a:rPr lang="lv-LV" sz="1600" b="0" i="0" dirty="0">
                          <a:solidFill>
                            <a:schemeClr val="tx2">
                              <a:lumMod val="75000"/>
                            </a:schemeClr>
                          </a:solidFill>
                        </a:rPr>
                        <a:t>Kas ir klients? - VIENOŠANĀS PAR SADARBĪBU</a:t>
                      </a:r>
                      <a:endParaRPr lang="lv-LV" sz="1600" i="0" dirty="0">
                        <a:solidFill>
                          <a:schemeClr val="tx2">
                            <a:lumMod val="75000"/>
                          </a:schemeClr>
                        </a:solidFill>
                      </a:endParaRPr>
                    </a:p>
                  </a:txBody>
                  <a:tcP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24119807"/>
                  </a:ext>
                </a:extLst>
              </a:tr>
              <a:tr h="1211042">
                <a:tc vMerge="1">
                  <a:txBody>
                    <a:bodyPr/>
                    <a:lstStyle/>
                    <a:p>
                      <a:endParaRPr lang="lv-LV"/>
                    </a:p>
                  </a:txBody>
                  <a:tcPr/>
                </a:tc>
                <a:tc>
                  <a:txBody>
                    <a:bodyPr/>
                    <a:lstStyle/>
                    <a:p>
                      <a:pPr marL="0" indent="0">
                        <a:buNone/>
                      </a:pPr>
                      <a:r>
                        <a:rPr lang="lv-LV" b="1" dirty="0">
                          <a:solidFill>
                            <a:schemeClr val="bg1"/>
                          </a:solidFill>
                        </a:rPr>
                        <a:t>2. Sākotnējā izvērtēšana</a:t>
                      </a:r>
                    </a:p>
                    <a:p>
                      <a:pPr marL="285750" indent="-285750">
                        <a:buFont typeface="Arial" panose="020B0604020202020204" pitchFamily="34" charset="0"/>
                        <a:buChar char="•"/>
                      </a:pPr>
                      <a:r>
                        <a:rPr lang="lv-LV" b="1" dirty="0">
                          <a:solidFill>
                            <a:schemeClr val="bg1"/>
                          </a:solidFill>
                        </a:rPr>
                        <a:t>Pamatinformācijas ievākšana</a:t>
                      </a:r>
                    </a:p>
                    <a:p>
                      <a:pPr marL="285750" indent="-285750">
                        <a:buFont typeface="Arial" panose="020B0604020202020204" pitchFamily="34" charset="0"/>
                        <a:buChar char="•"/>
                      </a:pPr>
                      <a:r>
                        <a:rPr lang="lv-LV" b="1" dirty="0">
                          <a:solidFill>
                            <a:schemeClr val="bg1"/>
                          </a:solidFill>
                        </a:rPr>
                        <a:t>PIK</a:t>
                      </a:r>
                    </a:p>
                    <a:p>
                      <a:pPr marL="285750" indent="-285750">
                        <a:buFontTx/>
                        <a:buChar char="-"/>
                      </a:pPr>
                      <a:endParaRPr lang="lv-LV" b="1" dirty="0">
                        <a:solidFill>
                          <a:schemeClr val="bg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r>
                        <a:rPr lang="lv-LV" sz="1600" i="0" dirty="0">
                          <a:solidFill>
                            <a:schemeClr val="tx2">
                              <a:lumMod val="75000"/>
                            </a:schemeClr>
                          </a:solidFill>
                        </a:rPr>
                        <a:t>«Ģimenes foto» šeit un tagad</a:t>
                      </a:r>
                    </a:p>
                    <a:p>
                      <a:r>
                        <a:rPr lang="lv-LV" sz="1600" i="0" dirty="0">
                          <a:solidFill>
                            <a:schemeClr val="tx2">
                              <a:lumMod val="75000"/>
                            </a:schemeClr>
                          </a:solidFill>
                        </a:rPr>
                        <a:t>Sociālās situācijas noskaidrošana, precizēšana, darba alianses veidošana</a:t>
                      </a:r>
                    </a:p>
                    <a:p>
                      <a:r>
                        <a:rPr lang="lv-LV" sz="1600" i="0" dirty="0">
                          <a:solidFill>
                            <a:schemeClr val="tx2">
                              <a:lumMod val="75000"/>
                            </a:schemeClr>
                          </a:solidFill>
                        </a:rPr>
                        <a:t>Fokuss uz informāciju, kas saistīta ar aprūpētāja, ģimenes spējām, iespējām bērnu </a:t>
                      </a:r>
                      <a:r>
                        <a:rPr lang="lv-LV" sz="1600" i="0">
                          <a:solidFill>
                            <a:schemeClr val="tx2">
                              <a:lumMod val="75000"/>
                            </a:schemeClr>
                          </a:solidFill>
                        </a:rPr>
                        <a:t>aprūpes nodrošināšanā</a:t>
                      </a:r>
                      <a:endParaRPr lang="lv-LV" sz="1600" i="0" dirty="0">
                        <a:solidFill>
                          <a:schemeClr val="tx2">
                            <a:lumMod val="75000"/>
                          </a:schemeClr>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12250591"/>
                  </a:ext>
                </a:extLst>
              </a:tr>
              <a:tr h="775689">
                <a:tc vMerge="1">
                  <a:txBody>
                    <a:bodyPr/>
                    <a:lstStyle/>
                    <a:p>
                      <a:endParaRPr lang="lv-LV"/>
                    </a:p>
                  </a:txBody>
                  <a:tcPr/>
                </a:tc>
                <a:tc>
                  <a:txBody>
                    <a:bodyPr/>
                    <a:lstStyle/>
                    <a:p>
                      <a:pPr marL="0" indent="0">
                        <a:buFontTx/>
                        <a:buNone/>
                      </a:pPr>
                      <a:r>
                        <a:rPr lang="lv-LV" b="1" dirty="0">
                          <a:solidFill>
                            <a:schemeClr val="bg1"/>
                          </a:solidFill>
                        </a:rPr>
                        <a:t>3. Padziļinātā/paplašinātā izvērtēšana</a:t>
                      </a:r>
                    </a:p>
                  </a:txBody>
                  <a:tcPr>
                    <a:lnT w="12700" cap="flat" cmpd="sng" algn="ctr">
                      <a:solidFill>
                        <a:schemeClr val="tx1"/>
                      </a:solidFill>
                      <a:prstDash val="solid"/>
                      <a:round/>
                      <a:headEnd type="none" w="med" len="med"/>
                      <a:tailEnd type="none" w="med" len="med"/>
                    </a:lnT>
                    <a:solidFill>
                      <a:schemeClr val="tx2">
                        <a:lumMod val="60000"/>
                        <a:lumOff val="40000"/>
                      </a:schemeClr>
                    </a:solidFill>
                  </a:tcPr>
                </a:tc>
                <a:tc>
                  <a:txBody>
                    <a:bodyPr/>
                    <a:lstStyle/>
                    <a:p>
                      <a:r>
                        <a:rPr lang="lv-LV" sz="1600" i="0" dirty="0">
                          <a:solidFill>
                            <a:schemeClr val="tx2">
                              <a:lumMod val="75000"/>
                            </a:schemeClr>
                          </a:solidFill>
                        </a:rPr>
                        <a:t>Noskaidrot kādu spēju, prasmju, iespēju, ģimenes sistēmas vai sociālo problēmu (atkarība, nabadzība) trūkums radījis bērnu aprūpes nodrošināšanas vai pamešanas novārtā grūtības. Kur ir grūtības, kas jāmaina, lai ģimenes sistēma darbotos efektīvāk, </a:t>
                      </a:r>
                      <a:r>
                        <a:rPr lang="lv-LV" sz="1600" i="0" dirty="0" err="1">
                          <a:solidFill>
                            <a:schemeClr val="tx2">
                              <a:lumMod val="75000"/>
                            </a:schemeClr>
                          </a:solidFill>
                        </a:rPr>
                        <a:t>atvērtāk</a:t>
                      </a:r>
                      <a:r>
                        <a:rPr lang="lv-LV" sz="1600" i="0" dirty="0">
                          <a:solidFill>
                            <a:schemeClr val="tx2">
                              <a:lumMod val="75000"/>
                            </a:schemeClr>
                          </a:solidFill>
                        </a:rPr>
                        <a:t> un spētu veiksmīgāk vadīt bērna aprūpes nodrošināšanu. IZVĒRTĒŠANAS KOPSAVILKUMS/REKOMENDĀCIJAS</a:t>
                      </a:r>
                    </a:p>
                  </a:txBody>
                  <a:tcP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716266909"/>
                  </a:ext>
                </a:extLst>
              </a:tr>
              <a:tr h="684918">
                <a:tc rowSpan="2">
                  <a:txBody>
                    <a:bodyPr/>
                    <a:lstStyle/>
                    <a:p>
                      <a:pPr algn="ctr"/>
                      <a:r>
                        <a:rPr lang="lv-LV" sz="2800" b="1" dirty="0">
                          <a:solidFill>
                            <a:schemeClr val="bg1"/>
                          </a:solidFill>
                        </a:rPr>
                        <a:t>intervence</a:t>
                      </a:r>
                    </a:p>
                  </a:txBody>
                  <a:tcPr vert="vert270">
                    <a:solidFill>
                      <a:schemeClr val="accent1">
                        <a:lumMod val="75000"/>
                      </a:schemeClr>
                    </a:solidFill>
                  </a:tcPr>
                </a:tc>
                <a:tc>
                  <a:txBody>
                    <a:bodyPr/>
                    <a:lstStyle/>
                    <a:p>
                      <a:r>
                        <a:rPr lang="lv-LV" b="1" dirty="0">
                          <a:solidFill>
                            <a:schemeClr val="bg1"/>
                          </a:solidFill>
                        </a:rPr>
                        <a:t>4. Plānošana </a:t>
                      </a:r>
                    </a:p>
                  </a:txBody>
                  <a:tcPr>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r>
                        <a:rPr lang="lv-LV" sz="1600" i="0" dirty="0">
                          <a:solidFill>
                            <a:schemeClr val="tx2">
                              <a:lumMod val="75000"/>
                            </a:schemeClr>
                          </a:solidFill>
                        </a:rPr>
                        <a:t>Kādas spējas, prasmes jāattīsta? Kādas iespējas, resursi jāattīsta, jāpiesaista? Kā to darīsim? Pēc cik ilga laika posma novērtēsim? SADARBĪBAS PLĀNS</a:t>
                      </a:r>
                    </a:p>
                  </a:txBody>
                  <a:tcP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74348400"/>
                  </a:ext>
                </a:extLst>
              </a:tr>
              <a:tr h="1187119">
                <a:tc vMerge="1">
                  <a:txBody>
                    <a:bodyPr/>
                    <a:lstStyle/>
                    <a:p>
                      <a:endParaRPr lang="lv-LV"/>
                    </a:p>
                  </a:txBody>
                  <a:tcPr/>
                </a:tc>
                <a:tc>
                  <a:txBody>
                    <a:bodyPr/>
                    <a:lstStyle/>
                    <a:p>
                      <a:r>
                        <a:rPr lang="lv-LV" b="1" dirty="0">
                          <a:solidFill>
                            <a:schemeClr val="bg1"/>
                          </a:solidFill>
                        </a:rPr>
                        <a:t>5. Plāna īstenošana</a:t>
                      </a:r>
                    </a:p>
                  </a:txBody>
                  <a:tcPr>
                    <a:lnT w="12700" cap="flat" cmpd="sng" algn="ctr">
                      <a:solidFill>
                        <a:schemeClr val="tx1"/>
                      </a:solidFill>
                      <a:prstDash val="solid"/>
                      <a:round/>
                      <a:headEnd type="none" w="med" len="med"/>
                      <a:tailEnd type="none" w="med" len="med"/>
                    </a:lnT>
                    <a:solidFill>
                      <a:schemeClr val="tx2">
                        <a:lumMod val="60000"/>
                        <a:lumOff val="40000"/>
                      </a:schemeClr>
                    </a:solidFill>
                  </a:tcPr>
                </a:tc>
                <a:tc>
                  <a:txBody>
                    <a:bodyPr/>
                    <a:lstStyle/>
                    <a:p>
                      <a:r>
                        <a:rPr lang="lv-LV" sz="1600" i="0" dirty="0" err="1">
                          <a:solidFill>
                            <a:schemeClr val="tx2">
                              <a:lumMod val="75000"/>
                            </a:schemeClr>
                          </a:solidFill>
                        </a:rPr>
                        <a:t>Starpprofesionāla</a:t>
                      </a:r>
                      <a:r>
                        <a:rPr lang="lv-LV" sz="1600" i="0" dirty="0">
                          <a:solidFill>
                            <a:schemeClr val="tx2">
                              <a:lumMod val="75000"/>
                            </a:schemeClr>
                          </a:solidFill>
                        </a:rPr>
                        <a:t>, </a:t>
                      </a:r>
                      <a:r>
                        <a:rPr lang="lv-LV" sz="1600" i="0" dirty="0" err="1">
                          <a:solidFill>
                            <a:schemeClr val="tx2">
                              <a:lumMod val="75000"/>
                            </a:schemeClr>
                          </a:solidFill>
                        </a:rPr>
                        <a:t>starpinstitucionāla</a:t>
                      </a:r>
                      <a:r>
                        <a:rPr lang="lv-LV" sz="1600" i="0" dirty="0">
                          <a:solidFill>
                            <a:schemeClr val="tx2">
                              <a:lumMod val="75000"/>
                            </a:schemeClr>
                          </a:solidFill>
                        </a:rPr>
                        <a:t> sadarbība. Atbalsts procesā – fokusēšanās uz vienošanās izvirzītajām prasmēm, spējām, attīstības zonām, grūtību pārvarēšana jaunu šķēršļu gadījumā, nepieciešamības gadījumā izmaiņas plānā, papildinājumi pakalpojumos u.c. STARPNOVĒRTĒŠANAS (pēc vienošanās, pēc vajadzības).</a:t>
                      </a:r>
                    </a:p>
                  </a:txBody>
                  <a:tcP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324890341"/>
                  </a:ext>
                </a:extLst>
              </a:tr>
              <a:tr h="816951">
                <a:tc rowSpan="2">
                  <a:txBody>
                    <a:bodyPr/>
                    <a:lstStyle/>
                    <a:p>
                      <a:pPr algn="ctr"/>
                      <a:r>
                        <a:rPr lang="lv-LV" sz="2800" b="1" dirty="0">
                          <a:solidFill>
                            <a:schemeClr val="bg1"/>
                          </a:solidFill>
                        </a:rPr>
                        <a:t>novērtēšana</a:t>
                      </a:r>
                    </a:p>
                  </a:txBody>
                  <a:tcPr vert="vert270">
                    <a:solidFill>
                      <a:schemeClr val="accent1">
                        <a:lumMod val="75000"/>
                      </a:schemeClr>
                    </a:solidFill>
                  </a:tcPr>
                </a:tc>
                <a:tc>
                  <a:txBody>
                    <a:bodyPr/>
                    <a:lstStyle/>
                    <a:p>
                      <a:r>
                        <a:rPr lang="lv-LV" b="1" dirty="0">
                          <a:solidFill>
                            <a:schemeClr val="bg1"/>
                          </a:solidFill>
                        </a:rPr>
                        <a:t>6. Novērtēšana kā starpposms.</a:t>
                      </a:r>
                    </a:p>
                  </a:txBody>
                  <a:tcPr>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r>
                        <a:rPr lang="lv-LV" sz="1600" i="0" dirty="0">
                          <a:solidFill>
                            <a:schemeClr val="tx2">
                              <a:lumMod val="75000"/>
                            </a:schemeClr>
                          </a:solidFill>
                        </a:rPr>
                        <a:t>Kādas izmaiņas? Kas mainās, kas nemainās, kas jāmaina plānos, rīcībā? Kas jāpastiprina?</a:t>
                      </a:r>
                    </a:p>
                  </a:txBody>
                  <a:tcP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66923203"/>
                  </a:ext>
                </a:extLst>
              </a:tr>
              <a:tr h="1246055">
                <a:tc vMerge="1">
                  <a:txBody>
                    <a:bodyPr/>
                    <a:lstStyle/>
                    <a:p>
                      <a:endParaRPr lang="lv-LV"/>
                    </a:p>
                  </a:txBody>
                  <a:tcPr/>
                </a:tc>
                <a:tc>
                  <a:txBody>
                    <a:bodyPr/>
                    <a:lstStyle/>
                    <a:p>
                      <a:r>
                        <a:rPr lang="lv-LV" b="1" dirty="0">
                          <a:solidFill>
                            <a:schemeClr val="bg1"/>
                          </a:solidFill>
                        </a:rPr>
                        <a:t>7. Novērtēšana kā noslēgums.</a:t>
                      </a:r>
                    </a:p>
                  </a:txBody>
                  <a:tcPr>
                    <a:lnT w="12700" cap="flat" cmpd="sng" algn="ctr">
                      <a:solidFill>
                        <a:schemeClr val="tx1"/>
                      </a:solidFill>
                      <a:prstDash val="solid"/>
                      <a:round/>
                      <a:headEnd type="none" w="med" len="med"/>
                      <a:tailEnd type="none" w="med" len="med"/>
                    </a:lnT>
                    <a:solidFill>
                      <a:schemeClr val="tx2">
                        <a:lumMod val="60000"/>
                        <a:lumOff val="40000"/>
                      </a:schemeClr>
                    </a:solidFill>
                  </a:tcPr>
                </a:tc>
                <a:tc>
                  <a:txBody>
                    <a:bodyPr/>
                    <a:lstStyle/>
                    <a:p>
                      <a:r>
                        <a:rPr lang="lv-LV" sz="1600" i="0" dirty="0">
                          <a:solidFill>
                            <a:schemeClr val="tx2">
                              <a:lumMod val="75000"/>
                            </a:schemeClr>
                          </a:solidFill>
                        </a:rPr>
                        <a:t>Sadarbības kopsavilkums. Atvadas. </a:t>
                      </a:r>
                      <a:r>
                        <a:rPr lang="lv-LV" sz="1600" i="0" dirty="0" err="1">
                          <a:solidFill>
                            <a:schemeClr val="tx2">
                              <a:lumMod val="75000"/>
                            </a:schemeClr>
                          </a:solidFill>
                        </a:rPr>
                        <a:t>Pēcnovērošana</a:t>
                      </a:r>
                      <a:r>
                        <a:rPr lang="lv-LV" sz="1600" i="0" dirty="0">
                          <a:solidFill>
                            <a:schemeClr val="tx2">
                              <a:lumMod val="75000"/>
                            </a:schemeClr>
                          </a:solidFill>
                        </a:rPr>
                        <a:t>. Pakalpojumi ārpus GV.</a:t>
                      </a:r>
                    </a:p>
                  </a:txBody>
                  <a:tcP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644070971"/>
                  </a:ext>
                </a:extLst>
              </a:tr>
            </a:tbl>
          </a:graphicData>
        </a:graphic>
      </p:graphicFrame>
    </p:spTree>
    <p:extLst>
      <p:ext uri="{BB962C8B-B14F-4D97-AF65-F5344CB8AC3E}">
        <p14:creationId xmlns:p14="http://schemas.microsoft.com/office/powerpoint/2010/main" val="1441703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Satura vietturis 27">
            <a:extLst>
              <a:ext uri="{FF2B5EF4-FFF2-40B4-BE49-F238E27FC236}">
                <a16:creationId xmlns:a16="http://schemas.microsoft.com/office/drawing/2014/main" id="{79CA351F-5D8B-84D6-D54F-3C9D2FFA6781}"/>
              </a:ext>
            </a:extLst>
          </p:cNvPr>
          <p:cNvPicPr>
            <a:picLocks noGrp="1" noChangeAspect="1"/>
          </p:cNvPicPr>
          <p:nvPr>
            <p:ph idx="1"/>
          </p:nvPr>
        </p:nvPicPr>
        <p:blipFill>
          <a:blip r:embed="rId2"/>
          <a:stretch>
            <a:fillRect/>
          </a:stretch>
        </p:blipFill>
        <p:spPr>
          <a:xfrm>
            <a:off x="468024" y="-35506"/>
            <a:ext cx="10804867" cy="6893506"/>
          </a:xfrm>
          <a:prstGeom prst="rect">
            <a:avLst/>
          </a:prstGeom>
        </p:spPr>
      </p:pic>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Grafika 13" descr="Marker with solid fill">
            <a:extLst>
              <a:ext uri="{FF2B5EF4-FFF2-40B4-BE49-F238E27FC236}">
                <a16:creationId xmlns:a16="http://schemas.microsoft.com/office/drawing/2014/main" id="{FEA6800F-BF24-14AA-A0AE-0D70A2E52B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941" y="3544948"/>
            <a:ext cx="751115" cy="751115"/>
          </a:xfrm>
          <a:prstGeom prst="rect">
            <a:avLst/>
          </a:prstGeom>
        </p:spPr>
      </p:pic>
      <p:pic>
        <p:nvPicPr>
          <p:cNvPr id="15" name="Grafika 14" descr="Marker with solid fill">
            <a:extLst>
              <a:ext uri="{FF2B5EF4-FFF2-40B4-BE49-F238E27FC236}">
                <a16:creationId xmlns:a16="http://schemas.microsoft.com/office/drawing/2014/main" id="{351FD1D7-5208-7A35-388A-2D58BD93C7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3242" y="1339180"/>
            <a:ext cx="751115" cy="751115"/>
          </a:xfrm>
          <a:prstGeom prst="rect">
            <a:avLst/>
          </a:prstGeom>
        </p:spPr>
      </p:pic>
      <p:pic>
        <p:nvPicPr>
          <p:cNvPr id="16" name="Grafika 15" descr="Marker with solid fill">
            <a:extLst>
              <a:ext uri="{FF2B5EF4-FFF2-40B4-BE49-F238E27FC236}">
                <a16:creationId xmlns:a16="http://schemas.microsoft.com/office/drawing/2014/main" id="{7C73B5E6-D018-594E-AD20-41F23B21BD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25567" y="3408265"/>
            <a:ext cx="751115" cy="751115"/>
          </a:xfrm>
          <a:prstGeom prst="rect">
            <a:avLst/>
          </a:prstGeom>
        </p:spPr>
      </p:pic>
      <p:pic>
        <p:nvPicPr>
          <p:cNvPr id="17" name="Grafika 16" descr="Marker with solid fill">
            <a:extLst>
              <a:ext uri="{FF2B5EF4-FFF2-40B4-BE49-F238E27FC236}">
                <a16:creationId xmlns:a16="http://schemas.microsoft.com/office/drawing/2014/main" id="{0373BC9A-1E19-6572-6DE9-ABB4408E9B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57007" y="5275183"/>
            <a:ext cx="751115" cy="751115"/>
          </a:xfrm>
          <a:prstGeom prst="rect">
            <a:avLst/>
          </a:prstGeom>
        </p:spPr>
      </p:pic>
      <p:pic>
        <p:nvPicPr>
          <p:cNvPr id="18" name="Grafika 17" descr="Marker with solid fill">
            <a:extLst>
              <a:ext uri="{FF2B5EF4-FFF2-40B4-BE49-F238E27FC236}">
                <a16:creationId xmlns:a16="http://schemas.microsoft.com/office/drawing/2014/main" id="{3123B371-2CE5-26EC-CFEC-3A0AA1C6F8B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31564" y="4159380"/>
            <a:ext cx="751115" cy="751115"/>
          </a:xfrm>
          <a:prstGeom prst="rect">
            <a:avLst/>
          </a:prstGeom>
        </p:spPr>
      </p:pic>
      <p:pic>
        <p:nvPicPr>
          <p:cNvPr id="19" name="Grafika 18" descr="Marker with solid fill">
            <a:extLst>
              <a:ext uri="{FF2B5EF4-FFF2-40B4-BE49-F238E27FC236}">
                <a16:creationId xmlns:a16="http://schemas.microsoft.com/office/drawing/2014/main" id="{48FBAABE-A888-49F8-FF49-0701232970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08122" y="1339180"/>
            <a:ext cx="751115" cy="751115"/>
          </a:xfrm>
          <a:prstGeom prst="rect">
            <a:avLst/>
          </a:prstGeom>
        </p:spPr>
      </p:pic>
      <p:pic>
        <p:nvPicPr>
          <p:cNvPr id="20" name="Grafika 19" descr="Marker with solid fill">
            <a:extLst>
              <a:ext uri="{FF2B5EF4-FFF2-40B4-BE49-F238E27FC236}">
                <a16:creationId xmlns:a16="http://schemas.microsoft.com/office/drawing/2014/main" id="{7B2F8597-D19C-6378-4F9D-AE5CFDB1FB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61625" y="3595004"/>
            <a:ext cx="751115" cy="751115"/>
          </a:xfrm>
          <a:prstGeom prst="rect">
            <a:avLst/>
          </a:prstGeom>
        </p:spPr>
      </p:pic>
      <p:pic>
        <p:nvPicPr>
          <p:cNvPr id="21" name="Grafika 20" descr="Marker with solid fill">
            <a:extLst>
              <a:ext uri="{FF2B5EF4-FFF2-40B4-BE49-F238E27FC236}">
                <a16:creationId xmlns:a16="http://schemas.microsoft.com/office/drawing/2014/main" id="{A9790E76-C2F9-7A33-0B44-53A3E70A45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10801" y="2793833"/>
            <a:ext cx="751115" cy="751115"/>
          </a:xfrm>
          <a:prstGeom prst="rect">
            <a:avLst/>
          </a:prstGeom>
        </p:spPr>
      </p:pic>
      <p:pic>
        <p:nvPicPr>
          <p:cNvPr id="22" name="Grafika 21" descr="Marker with solid fill">
            <a:extLst>
              <a:ext uri="{FF2B5EF4-FFF2-40B4-BE49-F238E27FC236}">
                <a16:creationId xmlns:a16="http://schemas.microsoft.com/office/drawing/2014/main" id="{37F074EF-D3CF-E15A-5E88-AD464888C6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55463" y="3036819"/>
            <a:ext cx="751115" cy="751115"/>
          </a:xfrm>
          <a:prstGeom prst="rect">
            <a:avLst/>
          </a:prstGeom>
        </p:spPr>
      </p:pic>
      <p:pic>
        <p:nvPicPr>
          <p:cNvPr id="23" name="Grafika 22" descr="Marker with solid fill">
            <a:extLst>
              <a:ext uri="{FF2B5EF4-FFF2-40B4-BE49-F238E27FC236}">
                <a16:creationId xmlns:a16="http://schemas.microsoft.com/office/drawing/2014/main" id="{864F1B9D-CB57-6354-B10A-7FA2F43D4C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45463" y="2441794"/>
            <a:ext cx="751115" cy="751115"/>
          </a:xfrm>
          <a:prstGeom prst="rect">
            <a:avLst/>
          </a:prstGeom>
        </p:spPr>
      </p:pic>
      <p:pic>
        <p:nvPicPr>
          <p:cNvPr id="24" name="Grafika 23" descr="Marker with solid fill">
            <a:extLst>
              <a:ext uri="{FF2B5EF4-FFF2-40B4-BE49-F238E27FC236}">
                <a16:creationId xmlns:a16="http://schemas.microsoft.com/office/drawing/2014/main" id="{FFDBB362-FDD0-BD9D-AB51-E16B1FBF29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14163" y="1843598"/>
            <a:ext cx="751115" cy="751115"/>
          </a:xfrm>
          <a:prstGeom prst="rect">
            <a:avLst/>
          </a:prstGeom>
        </p:spPr>
      </p:pic>
      <p:pic>
        <p:nvPicPr>
          <p:cNvPr id="25" name="Grafika 24" descr="Marker with solid fill">
            <a:extLst>
              <a:ext uri="{FF2B5EF4-FFF2-40B4-BE49-F238E27FC236}">
                <a16:creationId xmlns:a16="http://schemas.microsoft.com/office/drawing/2014/main" id="{69F308F1-F37E-4BA6-CF60-68683CB19E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31779" y="1843599"/>
            <a:ext cx="751115" cy="751115"/>
          </a:xfrm>
          <a:prstGeom prst="rect">
            <a:avLst/>
          </a:prstGeom>
        </p:spPr>
      </p:pic>
      <p:pic>
        <p:nvPicPr>
          <p:cNvPr id="29" name="Grafika 28" descr="Marker with solid fill">
            <a:extLst>
              <a:ext uri="{FF2B5EF4-FFF2-40B4-BE49-F238E27FC236}">
                <a16:creationId xmlns:a16="http://schemas.microsoft.com/office/drawing/2014/main" id="{A3FC6F7D-29EE-F353-8A08-5719258791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01199" y="2178026"/>
            <a:ext cx="751115" cy="751115"/>
          </a:xfrm>
          <a:prstGeom prst="rect">
            <a:avLst/>
          </a:prstGeom>
        </p:spPr>
      </p:pic>
      <p:pic>
        <p:nvPicPr>
          <p:cNvPr id="30" name="Grafika 29" descr="Marker with solid fill">
            <a:extLst>
              <a:ext uri="{FF2B5EF4-FFF2-40B4-BE49-F238E27FC236}">
                <a16:creationId xmlns:a16="http://schemas.microsoft.com/office/drawing/2014/main" id="{9D8C0666-9DA1-7B68-9960-594469D3F8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53063" y="1420279"/>
            <a:ext cx="751115" cy="751115"/>
          </a:xfrm>
          <a:prstGeom prst="rect">
            <a:avLst/>
          </a:prstGeom>
        </p:spPr>
      </p:pic>
      <p:pic>
        <p:nvPicPr>
          <p:cNvPr id="31" name="Grafika 30" descr="Marker with solid fill">
            <a:extLst>
              <a:ext uri="{FF2B5EF4-FFF2-40B4-BE49-F238E27FC236}">
                <a16:creationId xmlns:a16="http://schemas.microsoft.com/office/drawing/2014/main" id="{05415CFA-7C93-C621-CEE6-D62538FBD6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05892" y="422282"/>
            <a:ext cx="751115" cy="751115"/>
          </a:xfrm>
          <a:prstGeom prst="rect">
            <a:avLst/>
          </a:prstGeom>
        </p:spPr>
      </p:pic>
      <p:sp>
        <p:nvSpPr>
          <p:cNvPr id="32" name="TextBox 31">
            <a:extLst>
              <a:ext uri="{FF2B5EF4-FFF2-40B4-BE49-F238E27FC236}">
                <a16:creationId xmlns:a16="http://schemas.microsoft.com/office/drawing/2014/main" id="{C2FCEED6-9B33-9D74-4257-9518E800933B}"/>
              </a:ext>
            </a:extLst>
          </p:cNvPr>
          <p:cNvSpPr txBox="1"/>
          <p:nvPr/>
        </p:nvSpPr>
        <p:spPr>
          <a:xfrm>
            <a:off x="1631147" y="5656966"/>
            <a:ext cx="4739954" cy="646331"/>
          </a:xfrm>
          <a:prstGeom prst="rect">
            <a:avLst/>
          </a:prstGeom>
          <a:noFill/>
        </p:spPr>
        <p:txBody>
          <a:bodyPr wrap="square" rtlCol="0">
            <a:spAutoFit/>
          </a:bodyPr>
          <a:lstStyle/>
          <a:p>
            <a:r>
              <a:rPr lang="lv-LV" b="1" dirty="0">
                <a:solidFill>
                  <a:schemeClr val="tx2"/>
                </a:solidFill>
              </a:rPr>
              <a:t>Dalībnieku pārstāvniecība:</a:t>
            </a:r>
          </a:p>
          <a:p>
            <a:r>
              <a:rPr lang="lv-LV" dirty="0">
                <a:solidFill>
                  <a:schemeClr val="tx2"/>
                </a:solidFill>
              </a:rPr>
              <a:t>15 SDĢB +15 BT no 15 pašvaldībām</a:t>
            </a:r>
          </a:p>
        </p:txBody>
      </p:sp>
      <p:sp>
        <p:nvSpPr>
          <p:cNvPr id="33" name="Taisnstūris 32">
            <a:extLst>
              <a:ext uri="{FF2B5EF4-FFF2-40B4-BE49-F238E27FC236}">
                <a16:creationId xmlns:a16="http://schemas.microsoft.com/office/drawing/2014/main" id="{0C76D504-CCAE-B783-04F4-DA3FEC646FF7}"/>
              </a:ext>
            </a:extLst>
          </p:cNvPr>
          <p:cNvSpPr/>
          <p:nvPr/>
        </p:nvSpPr>
        <p:spPr>
          <a:xfrm>
            <a:off x="562437" y="4159380"/>
            <a:ext cx="284594" cy="25826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34" name="Grafika 33" descr="Marker with solid fill">
            <a:extLst>
              <a:ext uri="{FF2B5EF4-FFF2-40B4-BE49-F238E27FC236}">
                <a16:creationId xmlns:a16="http://schemas.microsoft.com/office/drawing/2014/main" id="{2F3260C1-2B86-4678-A610-C9ED2451F7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32564" y="4965653"/>
            <a:ext cx="751115" cy="751115"/>
          </a:xfrm>
          <a:prstGeom prst="rect">
            <a:avLst/>
          </a:prstGeom>
        </p:spPr>
      </p:pic>
    </p:spTree>
    <p:extLst>
      <p:ext uri="{BB962C8B-B14F-4D97-AF65-F5344CB8AC3E}">
        <p14:creationId xmlns:p14="http://schemas.microsoft.com/office/powerpoint/2010/main" val="2008087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upa 22">
            <a:extLst>
              <a:ext uri="{FF2B5EF4-FFF2-40B4-BE49-F238E27FC236}">
                <a16:creationId xmlns:a16="http://schemas.microsoft.com/office/drawing/2014/main" id="{F2A45218-89B7-467C-A536-B70F753D0120}"/>
              </a:ext>
            </a:extLst>
          </p:cNvPr>
          <p:cNvGrpSpPr/>
          <p:nvPr/>
        </p:nvGrpSpPr>
        <p:grpSpPr>
          <a:xfrm>
            <a:off x="234584" y="1838182"/>
            <a:ext cx="11812611" cy="1614978"/>
            <a:chOff x="0" y="1701847"/>
            <a:chExt cx="8436131" cy="1297433"/>
          </a:xfrm>
        </p:grpSpPr>
        <p:sp>
          <p:nvSpPr>
            <p:cNvPr id="24" name="Remarka: augšupvērstā bultiņa 23">
              <a:extLst>
                <a:ext uri="{FF2B5EF4-FFF2-40B4-BE49-F238E27FC236}">
                  <a16:creationId xmlns:a16="http://schemas.microsoft.com/office/drawing/2014/main" id="{D27AA734-5F41-445E-A591-2FF2411EEE4C}"/>
                </a:ext>
              </a:extLst>
            </p:cNvPr>
            <p:cNvSpPr/>
            <p:nvPr/>
          </p:nvSpPr>
          <p:spPr>
            <a:xfrm rot="10800000">
              <a:off x="0" y="1701847"/>
              <a:ext cx="8436131" cy="1297433"/>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lv-LV"/>
            </a:p>
          </p:txBody>
        </p:sp>
        <p:sp>
          <p:nvSpPr>
            <p:cNvPr id="25" name="Remarka: augšupvērstā bultiņa 4">
              <a:extLst>
                <a:ext uri="{FF2B5EF4-FFF2-40B4-BE49-F238E27FC236}">
                  <a16:creationId xmlns:a16="http://schemas.microsoft.com/office/drawing/2014/main" id="{2710CD47-D2E0-41B8-80A4-6A7429A54DD0}"/>
                </a:ext>
              </a:extLst>
            </p:cNvPr>
            <p:cNvSpPr txBox="1"/>
            <p:nvPr/>
          </p:nvSpPr>
          <p:spPr>
            <a:xfrm>
              <a:off x="0" y="1929211"/>
              <a:ext cx="8436131" cy="4553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lv-LV" sz="2000" b="1" dirty="0"/>
                <a:t>2</a:t>
              </a:r>
              <a:r>
                <a:rPr lang="lv-LV" sz="2000" b="1" kern="1200" dirty="0"/>
                <a:t>. </a:t>
              </a:r>
              <a:r>
                <a:rPr lang="lv-LV" sz="2400" b="1" kern="1200" dirty="0"/>
                <a:t>SĀKOTNĒJĀ IZVĒRTĒŠANA </a:t>
              </a:r>
              <a:r>
                <a:rPr lang="lv-LV" sz="2000" kern="1200" dirty="0"/>
                <a:t>&gt;30-40</a:t>
              </a:r>
            </a:p>
          </p:txBody>
        </p:sp>
      </p:grpSp>
      <p:grpSp>
        <p:nvGrpSpPr>
          <p:cNvPr id="2" name="Grupa 1">
            <a:extLst>
              <a:ext uri="{FF2B5EF4-FFF2-40B4-BE49-F238E27FC236}">
                <a16:creationId xmlns:a16="http://schemas.microsoft.com/office/drawing/2014/main" id="{D657B216-AB2E-4EA4-B1D2-8022002C988A}"/>
              </a:ext>
            </a:extLst>
          </p:cNvPr>
          <p:cNvGrpSpPr/>
          <p:nvPr/>
        </p:nvGrpSpPr>
        <p:grpSpPr>
          <a:xfrm>
            <a:off x="138664" y="41361"/>
            <a:ext cx="11959562" cy="1566389"/>
            <a:chOff x="-4348" y="-24309"/>
            <a:chExt cx="8467915" cy="1177834"/>
          </a:xfrm>
        </p:grpSpPr>
        <p:sp>
          <p:nvSpPr>
            <p:cNvPr id="3" name="Remarka: augšupvērstā bultiņa 2">
              <a:extLst>
                <a:ext uri="{FF2B5EF4-FFF2-40B4-BE49-F238E27FC236}">
                  <a16:creationId xmlns:a16="http://schemas.microsoft.com/office/drawing/2014/main" id="{0F893B47-8601-436E-85F8-ADDFDB29AB51}"/>
                </a:ext>
              </a:extLst>
            </p:cNvPr>
            <p:cNvSpPr/>
            <p:nvPr/>
          </p:nvSpPr>
          <p:spPr>
            <a:xfrm rot="10800000">
              <a:off x="-4348" y="-24309"/>
              <a:ext cx="8436131" cy="1177834"/>
            </a:xfrm>
            <a:prstGeom prst="upArrowCallout">
              <a:avLst>
                <a:gd name="adj1" fmla="val 25000"/>
                <a:gd name="adj2" fmla="val 25000"/>
                <a:gd name="adj3" fmla="val 30660"/>
                <a:gd name="adj4" fmla="val 64977"/>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lv-LV"/>
            </a:p>
          </p:txBody>
        </p:sp>
        <p:sp>
          <p:nvSpPr>
            <p:cNvPr id="4" name="Remarka: augšupvērstā bultiņa 4">
              <a:extLst>
                <a:ext uri="{FF2B5EF4-FFF2-40B4-BE49-F238E27FC236}">
                  <a16:creationId xmlns:a16="http://schemas.microsoft.com/office/drawing/2014/main" id="{F2DEFB9B-7AAA-46C0-8B39-E092BED189D6}"/>
                </a:ext>
              </a:extLst>
            </p:cNvPr>
            <p:cNvSpPr txBox="1"/>
            <p:nvPr/>
          </p:nvSpPr>
          <p:spPr>
            <a:xfrm>
              <a:off x="27436" y="70455"/>
              <a:ext cx="8436131" cy="6376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marL="457200" lvl="0" indent="-457200" algn="ctr" defTabSz="711200">
                <a:lnSpc>
                  <a:spcPct val="90000"/>
                </a:lnSpc>
                <a:spcBef>
                  <a:spcPct val="0"/>
                </a:spcBef>
                <a:spcAft>
                  <a:spcPct val="35000"/>
                </a:spcAft>
                <a:buAutoNum type="arabicPeriod"/>
              </a:pPr>
              <a:r>
                <a:rPr lang="lv-LV" sz="3200" b="1" kern="1200" dirty="0">
                  <a:solidFill>
                    <a:srgbClr val="FFC000"/>
                  </a:solidFill>
                </a:rPr>
                <a:t>PIRMREIZĒJĀS INFORMĀCIJAS IZVĒRTĒŠANA </a:t>
              </a:r>
              <a:r>
                <a:rPr lang="lv-LV" sz="2000" kern="1200" dirty="0"/>
                <a:t>&gt;5</a:t>
              </a:r>
            </a:p>
          </p:txBody>
        </p:sp>
      </p:grpSp>
      <p:sp>
        <p:nvSpPr>
          <p:cNvPr id="35" name="Remarka: augšupvērstā bultiņa 34">
            <a:extLst>
              <a:ext uri="{FF2B5EF4-FFF2-40B4-BE49-F238E27FC236}">
                <a16:creationId xmlns:a16="http://schemas.microsoft.com/office/drawing/2014/main" id="{99C41E00-1944-4114-825A-2D0A2B56E075}"/>
              </a:ext>
            </a:extLst>
          </p:cNvPr>
          <p:cNvSpPr/>
          <p:nvPr/>
        </p:nvSpPr>
        <p:spPr>
          <a:xfrm rot="5400000">
            <a:off x="-262237" y="3852317"/>
            <a:ext cx="3427833" cy="2458751"/>
          </a:xfrm>
          <a:prstGeom prst="upArrowCallout">
            <a:avLst>
              <a:gd name="adj1" fmla="val 21190"/>
              <a:gd name="adj2" fmla="val 60243"/>
              <a:gd name="adj3" fmla="val 29128"/>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36" name="Remarka: augšupvērstā bultiņa 35">
            <a:extLst>
              <a:ext uri="{FF2B5EF4-FFF2-40B4-BE49-F238E27FC236}">
                <a16:creationId xmlns:a16="http://schemas.microsoft.com/office/drawing/2014/main" id="{696BE7E6-2B22-4D70-B946-97E1AC81EEE2}"/>
              </a:ext>
            </a:extLst>
          </p:cNvPr>
          <p:cNvSpPr/>
          <p:nvPr/>
        </p:nvSpPr>
        <p:spPr>
          <a:xfrm rot="16200000">
            <a:off x="9055878" y="3779851"/>
            <a:ext cx="3293230" cy="2713977"/>
          </a:xfrm>
          <a:prstGeom prst="upArrowCallout">
            <a:avLst>
              <a:gd name="adj1" fmla="val 23691"/>
              <a:gd name="adj2" fmla="val 54113"/>
              <a:gd name="adj3" fmla="val 30234"/>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7" name="Bultiņa: pa labi 36">
            <a:extLst>
              <a:ext uri="{FF2B5EF4-FFF2-40B4-BE49-F238E27FC236}">
                <a16:creationId xmlns:a16="http://schemas.microsoft.com/office/drawing/2014/main" id="{48357F7D-F54C-4930-9173-EC1E93B287BF}"/>
              </a:ext>
            </a:extLst>
          </p:cNvPr>
          <p:cNvSpPr/>
          <p:nvPr/>
        </p:nvSpPr>
        <p:spPr>
          <a:xfrm>
            <a:off x="10659179" y="1061809"/>
            <a:ext cx="1439047" cy="770404"/>
          </a:xfrm>
          <a:prstGeom prst="rightArrow">
            <a:avLst>
              <a:gd name="adj1" fmla="val 70742"/>
              <a:gd name="adj2" fmla="val 74199"/>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8" name="Bultiņa: pa labi 37">
            <a:extLst>
              <a:ext uri="{FF2B5EF4-FFF2-40B4-BE49-F238E27FC236}">
                <a16:creationId xmlns:a16="http://schemas.microsoft.com/office/drawing/2014/main" id="{A556CF33-5C19-425B-8A18-E65C1F8804D8}"/>
              </a:ext>
            </a:extLst>
          </p:cNvPr>
          <p:cNvSpPr/>
          <p:nvPr/>
        </p:nvSpPr>
        <p:spPr>
          <a:xfrm rot="10800000">
            <a:off x="117438" y="1052224"/>
            <a:ext cx="1334241" cy="777338"/>
          </a:xfrm>
          <a:prstGeom prst="rightArrow">
            <a:avLst>
              <a:gd name="adj1" fmla="val 68273"/>
              <a:gd name="adj2" fmla="val 77409"/>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2" name="TextBox 41">
            <a:extLst>
              <a:ext uri="{FF2B5EF4-FFF2-40B4-BE49-F238E27FC236}">
                <a16:creationId xmlns:a16="http://schemas.microsoft.com/office/drawing/2014/main" id="{762D190D-B637-4A69-8F76-2C6645855588}"/>
              </a:ext>
            </a:extLst>
          </p:cNvPr>
          <p:cNvSpPr txBox="1"/>
          <p:nvPr/>
        </p:nvSpPr>
        <p:spPr>
          <a:xfrm>
            <a:off x="164608" y="4000244"/>
            <a:ext cx="1727547" cy="923330"/>
          </a:xfrm>
          <a:prstGeom prst="rect">
            <a:avLst/>
          </a:prstGeom>
          <a:noFill/>
        </p:spPr>
        <p:txBody>
          <a:bodyPr wrap="square" rtlCol="0">
            <a:spAutoFit/>
          </a:bodyPr>
          <a:lstStyle/>
          <a:p>
            <a:pPr algn="ctr"/>
            <a:r>
              <a:rPr lang="lv-LV" b="1" dirty="0">
                <a:solidFill>
                  <a:schemeClr val="bg1"/>
                </a:solidFill>
              </a:rPr>
              <a:t>3. PAPLAŠINĀTĀ IZVĒRTĒŠANA </a:t>
            </a:r>
          </a:p>
          <a:p>
            <a:pPr algn="ctr"/>
            <a:r>
              <a:rPr lang="lv-LV" dirty="0">
                <a:solidFill>
                  <a:schemeClr val="bg1"/>
                </a:solidFill>
              </a:rPr>
              <a:t>&gt;40</a:t>
            </a:r>
          </a:p>
        </p:txBody>
      </p:sp>
      <p:sp>
        <p:nvSpPr>
          <p:cNvPr id="43" name="TextBox 42">
            <a:extLst>
              <a:ext uri="{FF2B5EF4-FFF2-40B4-BE49-F238E27FC236}">
                <a16:creationId xmlns:a16="http://schemas.microsoft.com/office/drawing/2014/main" id="{263E2D23-C537-48AE-992D-AD955516E916}"/>
              </a:ext>
            </a:extLst>
          </p:cNvPr>
          <p:cNvSpPr txBox="1"/>
          <p:nvPr/>
        </p:nvSpPr>
        <p:spPr>
          <a:xfrm>
            <a:off x="10370679" y="4007684"/>
            <a:ext cx="1727547" cy="923330"/>
          </a:xfrm>
          <a:prstGeom prst="rect">
            <a:avLst/>
          </a:prstGeom>
          <a:noFill/>
        </p:spPr>
        <p:txBody>
          <a:bodyPr wrap="square" rtlCol="0">
            <a:spAutoFit/>
          </a:bodyPr>
          <a:lstStyle/>
          <a:p>
            <a:r>
              <a:rPr lang="lv-LV" b="1" dirty="0">
                <a:solidFill>
                  <a:schemeClr val="bg1"/>
                </a:solidFill>
              </a:rPr>
              <a:t>3. PADZIĻINĀTĀ IZVĒRTĒŠANA</a:t>
            </a:r>
          </a:p>
          <a:p>
            <a:pPr algn="ctr"/>
            <a:r>
              <a:rPr lang="lv-LV" dirty="0">
                <a:solidFill>
                  <a:schemeClr val="bg1"/>
                </a:solidFill>
              </a:rPr>
              <a:t>&gt;40</a:t>
            </a:r>
          </a:p>
        </p:txBody>
      </p:sp>
      <p:sp>
        <p:nvSpPr>
          <p:cNvPr id="44" name="TextBox 43">
            <a:extLst>
              <a:ext uri="{FF2B5EF4-FFF2-40B4-BE49-F238E27FC236}">
                <a16:creationId xmlns:a16="http://schemas.microsoft.com/office/drawing/2014/main" id="{4712A8B8-A6F8-4BE1-A1E7-B77B1025DB6C}"/>
              </a:ext>
            </a:extLst>
          </p:cNvPr>
          <p:cNvSpPr txBox="1"/>
          <p:nvPr/>
        </p:nvSpPr>
        <p:spPr>
          <a:xfrm>
            <a:off x="2343787" y="3208500"/>
            <a:ext cx="3878317" cy="3754874"/>
          </a:xfrm>
          <a:prstGeom prst="rect">
            <a:avLst/>
          </a:prstGeom>
          <a:solidFill>
            <a:schemeClr val="tx2">
              <a:lumMod val="20000"/>
              <a:lumOff val="80000"/>
            </a:schemeClr>
          </a:solidFill>
        </p:spPr>
        <p:txBody>
          <a:bodyPr wrap="square" rtlCol="0">
            <a:spAutoFit/>
          </a:bodyPr>
          <a:lstStyle/>
          <a:p>
            <a:endParaRPr lang="lv-LV" sz="1400" dirty="0"/>
          </a:p>
          <a:p>
            <a:r>
              <a:rPr lang="lv-LV" sz="1400" dirty="0"/>
              <a:t>Paplašinātā izvērtēšana ir fokusēta uz ģimenes sistēmas un ģimenes locekļu grūtību un resursu izvērtēšanu, ievērojot Ģimenes modeļa elementus.</a:t>
            </a:r>
          </a:p>
          <a:p>
            <a:pPr marL="36000"/>
            <a:r>
              <a:rPr lang="lv-LV" sz="1400" b="1" dirty="0"/>
              <a:t>Ģimenes sistēmas </a:t>
            </a:r>
            <a:r>
              <a:rPr lang="lv-LV" sz="1400" dirty="0"/>
              <a:t>izvērtēšana var ietvert piem., genogrammu; ekokarti; resursu analīzi, ģimenes attiecību mijiedarbības izvērtēšanu, ģimenes lomas izpēti, ģimenes sapulces u.c.</a:t>
            </a:r>
          </a:p>
          <a:p>
            <a:pPr marL="36000"/>
            <a:r>
              <a:rPr lang="lv-LV" sz="1400" b="1" dirty="0"/>
              <a:t>Vecāka un bērna grūtību izvērtēšana, piem., </a:t>
            </a:r>
            <a:r>
              <a:rPr lang="lv-LV" sz="1400" dirty="0"/>
              <a:t>mijiedarbības analīzi, piesaistes veida noteikšanu,  vecāku labklājības un sociālās funkcionēšanas analīze, Vecāku kompetenču izvērtēšana, prasmju izvērtēšana, Grūtības un stiprās puses; </a:t>
            </a:r>
          </a:p>
          <a:p>
            <a:pPr marL="36000"/>
            <a:r>
              <a:rPr lang="lv-LV" sz="1400" b="1" dirty="0"/>
              <a:t>Vides un kopienas </a:t>
            </a:r>
            <a:r>
              <a:rPr lang="lv-LV" sz="1400" dirty="0"/>
              <a:t>resursu izvērtēšana ģimenei u.c.</a:t>
            </a:r>
          </a:p>
          <a:p>
            <a:pPr marL="36000">
              <a:buFontTx/>
              <a:buChar char="-"/>
            </a:pPr>
            <a:endParaRPr lang="lv-LV" sz="1400" dirty="0"/>
          </a:p>
          <a:p>
            <a:pPr marL="36000"/>
            <a:endParaRPr lang="lv-LV" sz="1400" dirty="0"/>
          </a:p>
        </p:txBody>
      </p:sp>
      <p:sp>
        <p:nvSpPr>
          <p:cNvPr id="45" name="TextBox 44">
            <a:extLst>
              <a:ext uri="{FF2B5EF4-FFF2-40B4-BE49-F238E27FC236}">
                <a16:creationId xmlns:a16="http://schemas.microsoft.com/office/drawing/2014/main" id="{FA3F9D7F-23AF-48DF-B471-7C91365CFC59}"/>
              </a:ext>
            </a:extLst>
          </p:cNvPr>
          <p:cNvSpPr txBox="1"/>
          <p:nvPr/>
        </p:nvSpPr>
        <p:spPr>
          <a:xfrm>
            <a:off x="6134745" y="3185707"/>
            <a:ext cx="3713468" cy="4585871"/>
          </a:xfrm>
          <a:prstGeom prst="rect">
            <a:avLst/>
          </a:prstGeom>
          <a:solidFill>
            <a:schemeClr val="tx2">
              <a:lumMod val="20000"/>
              <a:lumOff val="80000"/>
            </a:schemeClr>
          </a:solidFill>
        </p:spPr>
        <p:txBody>
          <a:bodyPr wrap="square" rtlCol="0">
            <a:spAutoFit/>
          </a:bodyPr>
          <a:lstStyle/>
          <a:p>
            <a:endParaRPr lang="lv-LV" sz="1400" dirty="0"/>
          </a:p>
          <a:p>
            <a:r>
              <a:rPr lang="lv-LV" sz="1400" dirty="0"/>
              <a:t>Padziļinātā izvērtēšana ir fokusēta uz vecāka/aprūpētāja problēmas, kura būtiski ietekmē bērna aprūpi, izvērtēšanu:</a:t>
            </a:r>
          </a:p>
          <a:p>
            <a:endParaRPr lang="lv-LV" sz="1400" dirty="0"/>
          </a:p>
          <a:p>
            <a:r>
              <a:rPr lang="lv-LV" sz="1400" b="1" dirty="0"/>
              <a:t>   Atkarības</a:t>
            </a:r>
            <a:r>
              <a:rPr lang="lv-LV" sz="1400" dirty="0"/>
              <a:t> izvērtēšana;</a:t>
            </a:r>
          </a:p>
          <a:p>
            <a:r>
              <a:rPr lang="lv-LV" sz="1400" dirty="0"/>
              <a:t>   </a:t>
            </a:r>
            <a:r>
              <a:rPr lang="lv-LV" sz="1400" b="1" dirty="0"/>
              <a:t>Garīgu, psihisku traucējumu </a:t>
            </a:r>
            <a:r>
              <a:rPr lang="lv-LV" sz="1400" dirty="0"/>
              <a:t>ietekmes 	izvērtēšana;</a:t>
            </a:r>
          </a:p>
          <a:p>
            <a:r>
              <a:rPr lang="lv-LV" sz="1400" b="1" dirty="0"/>
              <a:t>   Prasmju</a:t>
            </a:r>
            <a:r>
              <a:rPr lang="lv-LV" sz="1400" dirty="0"/>
              <a:t> izvērtēšana;</a:t>
            </a:r>
          </a:p>
          <a:p>
            <a:r>
              <a:rPr lang="lv-LV" sz="1400" b="1" dirty="0"/>
              <a:t>   Vardarbīgas</a:t>
            </a:r>
            <a:r>
              <a:rPr lang="lv-LV" sz="1400" dirty="0"/>
              <a:t> (emocionālās, fiziskās, pamešana   	novārtā) uzvedības ģimenē 	izvērtēšana, mazināšana, 	aprūpētāju uzvedības izmaiņu 	izvērtēšana u.c.</a:t>
            </a:r>
          </a:p>
          <a:p>
            <a:pPr marL="285750" indent="-285750">
              <a:buFontTx/>
              <a:buChar char="-"/>
            </a:pPr>
            <a:endParaRPr lang="lv-LV" sz="1600" dirty="0"/>
          </a:p>
          <a:p>
            <a:pPr marL="285750" indent="-285750">
              <a:buFontTx/>
              <a:buChar char="-"/>
            </a:pPr>
            <a:endParaRPr lang="lv-LV" sz="1600" dirty="0"/>
          </a:p>
          <a:p>
            <a:endParaRPr lang="lv-LV" sz="1600" dirty="0"/>
          </a:p>
          <a:p>
            <a:endParaRPr lang="lv-LV" sz="1600" dirty="0"/>
          </a:p>
          <a:p>
            <a:pPr marL="285750" indent="-285750">
              <a:buFontTx/>
              <a:buChar char="-"/>
            </a:pPr>
            <a:endParaRPr lang="lv-LV" sz="1600" dirty="0"/>
          </a:p>
          <a:p>
            <a:pPr marL="285750" indent="-285750">
              <a:buFontTx/>
              <a:buChar char="-"/>
            </a:pPr>
            <a:endParaRPr lang="lv-LV" sz="1600" dirty="0"/>
          </a:p>
        </p:txBody>
      </p:sp>
      <p:sp>
        <p:nvSpPr>
          <p:cNvPr id="5" name="TextBox 4">
            <a:extLst>
              <a:ext uri="{FF2B5EF4-FFF2-40B4-BE49-F238E27FC236}">
                <a16:creationId xmlns:a16="http://schemas.microsoft.com/office/drawing/2014/main" id="{2B875959-59CC-4870-9EDC-C30F3519BC09}"/>
              </a:ext>
            </a:extLst>
          </p:cNvPr>
          <p:cNvSpPr txBox="1"/>
          <p:nvPr/>
        </p:nvSpPr>
        <p:spPr>
          <a:xfrm>
            <a:off x="3059902" y="1714181"/>
            <a:ext cx="6082750" cy="369332"/>
          </a:xfrm>
          <a:prstGeom prst="rect">
            <a:avLst/>
          </a:prstGeom>
          <a:solidFill>
            <a:schemeClr val="accent4">
              <a:lumMod val="40000"/>
              <a:lumOff val="60000"/>
            </a:schemeClr>
          </a:solidFill>
        </p:spPr>
        <p:txBody>
          <a:bodyPr wrap="square" rtlCol="0">
            <a:spAutoFit/>
          </a:bodyPr>
          <a:lstStyle/>
          <a:p>
            <a:pPr algn="ctr"/>
            <a:r>
              <a:rPr lang="lv-LV" b="1" dirty="0">
                <a:solidFill>
                  <a:schemeClr val="accent1">
                    <a:lumMod val="75000"/>
                  </a:schemeClr>
                </a:solidFill>
              </a:rPr>
              <a:t>VIENOŠANĀS PAR SADARBĪBU</a:t>
            </a:r>
          </a:p>
        </p:txBody>
      </p:sp>
      <p:sp>
        <p:nvSpPr>
          <p:cNvPr id="32" name="TextBox 31">
            <a:extLst>
              <a:ext uri="{FF2B5EF4-FFF2-40B4-BE49-F238E27FC236}">
                <a16:creationId xmlns:a16="http://schemas.microsoft.com/office/drawing/2014/main" id="{7813E169-8699-475A-86B9-72370B23402C}"/>
              </a:ext>
            </a:extLst>
          </p:cNvPr>
          <p:cNvSpPr txBox="1"/>
          <p:nvPr/>
        </p:nvSpPr>
        <p:spPr>
          <a:xfrm>
            <a:off x="3059903" y="6484398"/>
            <a:ext cx="6246858" cy="369332"/>
          </a:xfrm>
          <a:prstGeom prst="rect">
            <a:avLst/>
          </a:prstGeom>
          <a:solidFill>
            <a:schemeClr val="accent4">
              <a:lumMod val="40000"/>
              <a:lumOff val="60000"/>
            </a:schemeClr>
          </a:solidFill>
        </p:spPr>
        <p:txBody>
          <a:bodyPr wrap="square" rtlCol="0">
            <a:spAutoFit/>
          </a:bodyPr>
          <a:lstStyle/>
          <a:p>
            <a:pPr algn="ctr"/>
            <a:r>
              <a:rPr lang="lv-LV" b="1" dirty="0">
                <a:solidFill>
                  <a:schemeClr val="accent1">
                    <a:lumMod val="75000"/>
                  </a:schemeClr>
                </a:solidFill>
              </a:rPr>
              <a:t>VIENOŠANĀS PAR SADARBĪBAS PLĀNU</a:t>
            </a:r>
          </a:p>
        </p:txBody>
      </p:sp>
      <p:cxnSp>
        <p:nvCxnSpPr>
          <p:cNvPr id="7" name="Straight Arrow Connector 6">
            <a:extLst>
              <a:ext uri="{FF2B5EF4-FFF2-40B4-BE49-F238E27FC236}">
                <a16:creationId xmlns:a16="http://schemas.microsoft.com/office/drawing/2014/main" id="{9AEA1979-2FF0-4092-87E5-603EB00825D6}"/>
              </a:ext>
            </a:extLst>
          </p:cNvPr>
          <p:cNvCxnSpPr>
            <a:cxnSpLocks/>
          </p:cNvCxnSpPr>
          <p:nvPr/>
        </p:nvCxnSpPr>
        <p:spPr>
          <a:xfrm flipH="1">
            <a:off x="3059902" y="3054388"/>
            <a:ext cx="871140" cy="0"/>
          </a:xfrm>
          <a:prstGeom prst="straightConnector1">
            <a:avLst/>
          </a:prstGeom>
          <a:ln w="762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1575FFE-6D2F-4D28-AB09-652B3B213D85}"/>
              </a:ext>
            </a:extLst>
          </p:cNvPr>
          <p:cNvCxnSpPr>
            <a:cxnSpLocks/>
          </p:cNvCxnSpPr>
          <p:nvPr/>
        </p:nvCxnSpPr>
        <p:spPr>
          <a:xfrm flipH="1">
            <a:off x="7005792" y="3054388"/>
            <a:ext cx="871140" cy="0"/>
          </a:xfrm>
          <a:prstGeom prst="straightConnector1">
            <a:avLst/>
          </a:prstGeom>
          <a:ln w="762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42A70DA3-D4C3-4826-9727-EDFAA5C15AC3}"/>
              </a:ext>
            </a:extLst>
          </p:cNvPr>
          <p:cNvSpPr txBox="1"/>
          <p:nvPr/>
        </p:nvSpPr>
        <p:spPr>
          <a:xfrm>
            <a:off x="7519386" y="2675716"/>
            <a:ext cx="4527809" cy="692059"/>
          </a:xfrm>
          <a:prstGeom prst="rect">
            <a:avLst/>
          </a:prstGeom>
          <a:solidFill>
            <a:schemeClr val="tx2">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15240" rIns="85344" bIns="15240" numCol="1" spcCol="1270" anchor="ctr" anchorCtr="0">
            <a:noAutofit/>
          </a:bodyPr>
          <a:lstStyle/>
          <a:p>
            <a:pPr lvl="0" algn="r"/>
            <a:r>
              <a:rPr lang="lv-LV" sz="1200" b="1" dirty="0"/>
              <a:t>PAMATINFORMĀCIJAS PAR ĢIMENI IEVĀKŠANA, SOCIĀLĀS SITUĀCIJĀS IZVĒRTĒŠANA , SĀKOTNĒJĀS HIPOTĒZES, PIEŅĒMUMI</a:t>
            </a:r>
          </a:p>
        </p:txBody>
      </p:sp>
      <p:sp>
        <p:nvSpPr>
          <p:cNvPr id="49" name="TextBox 48">
            <a:extLst>
              <a:ext uri="{FF2B5EF4-FFF2-40B4-BE49-F238E27FC236}">
                <a16:creationId xmlns:a16="http://schemas.microsoft.com/office/drawing/2014/main" id="{5DC4DC00-2E1A-4794-B5D6-36623E14DF17}"/>
              </a:ext>
            </a:extLst>
          </p:cNvPr>
          <p:cNvSpPr txBox="1"/>
          <p:nvPr/>
        </p:nvSpPr>
        <p:spPr>
          <a:xfrm>
            <a:off x="222305" y="2694019"/>
            <a:ext cx="3142332" cy="577344"/>
          </a:xfrm>
          <a:prstGeom prst="rect">
            <a:avLst/>
          </a:prstGeom>
          <a:solidFill>
            <a:schemeClr val="tx2">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PAMATVAJADZĪBU IZVĒRTĒŠANA</a:t>
            </a:r>
          </a:p>
        </p:txBody>
      </p:sp>
      <p:sp>
        <p:nvSpPr>
          <p:cNvPr id="50" name="TextBox 49">
            <a:extLst>
              <a:ext uri="{FF2B5EF4-FFF2-40B4-BE49-F238E27FC236}">
                <a16:creationId xmlns:a16="http://schemas.microsoft.com/office/drawing/2014/main" id="{3777542B-D4DE-45C4-BE1D-F045050E22EB}"/>
              </a:ext>
            </a:extLst>
          </p:cNvPr>
          <p:cNvSpPr txBox="1"/>
          <p:nvPr/>
        </p:nvSpPr>
        <p:spPr>
          <a:xfrm>
            <a:off x="946377" y="1179205"/>
            <a:ext cx="4579117" cy="523377"/>
          </a:xfrm>
          <a:prstGeom prst="rect">
            <a:avLst/>
          </a:prstGeom>
          <a:solidFill>
            <a:schemeClr val="tx2">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15240" rIns="85344" bIns="15240" numCol="1" spcCol="1270" anchor="ctr" anchorCtr="0">
            <a:noAutofit/>
          </a:bodyPr>
          <a:lstStyle/>
          <a:p>
            <a:pPr marL="0" lvl="0" indent="0" algn="r" defTabSz="533400">
              <a:lnSpc>
                <a:spcPct val="90000"/>
              </a:lnSpc>
              <a:spcBef>
                <a:spcPct val="0"/>
              </a:spcBef>
              <a:spcAft>
                <a:spcPct val="35000"/>
              </a:spcAft>
              <a:buNone/>
            </a:pPr>
            <a:r>
              <a:rPr lang="lv-LV" sz="1400" dirty="0"/>
              <a:t>Nav SDĢB klients/Ir SDĢB klients izvērtēšana</a:t>
            </a:r>
            <a:endParaRPr lang="lv-LV" sz="1400" kern="1200" dirty="0"/>
          </a:p>
        </p:txBody>
      </p:sp>
      <p:sp>
        <p:nvSpPr>
          <p:cNvPr id="51" name="TextBox 50">
            <a:extLst>
              <a:ext uri="{FF2B5EF4-FFF2-40B4-BE49-F238E27FC236}">
                <a16:creationId xmlns:a16="http://schemas.microsoft.com/office/drawing/2014/main" id="{EA6E63FA-4765-4C5C-81EE-1CC7E21A8F0C}"/>
              </a:ext>
            </a:extLst>
          </p:cNvPr>
          <p:cNvSpPr txBox="1"/>
          <p:nvPr/>
        </p:nvSpPr>
        <p:spPr>
          <a:xfrm>
            <a:off x="6666507" y="1173057"/>
            <a:ext cx="4830076" cy="541124"/>
          </a:xfrm>
          <a:prstGeom prst="rect">
            <a:avLst/>
          </a:prstGeom>
          <a:solidFill>
            <a:schemeClr val="tx2">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lv-LV" sz="1400" kern="1200" dirty="0"/>
              <a:t>Krīzes </a:t>
            </a:r>
            <a:r>
              <a:rPr lang="lv-LV" sz="1400" dirty="0"/>
              <a:t>situācijas, akūta apdraudējuma, vardarbības situācijas identificēšana, iejaukšanās tempa izvērtēšana</a:t>
            </a:r>
            <a:endParaRPr lang="lv-LV" sz="1400" kern="1200" dirty="0"/>
          </a:p>
        </p:txBody>
      </p:sp>
      <p:cxnSp>
        <p:nvCxnSpPr>
          <p:cNvPr id="8" name="Straight Arrow Connector 7">
            <a:extLst>
              <a:ext uri="{FF2B5EF4-FFF2-40B4-BE49-F238E27FC236}">
                <a16:creationId xmlns:a16="http://schemas.microsoft.com/office/drawing/2014/main" id="{FEE907F5-DEEA-4EB1-BD57-93D5FAEBB41A}"/>
              </a:ext>
            </a:extLst>
          </p:cNvPr>
          <p:cNvCxnSpPr>
            <a:cxnSpLocks/>
          </p:cNvCxnSpPr>
          <p:nvPr/>
        </p:nvCxnSpPr>
        <p:spPr>
          <a:xfrm>
            <a:off x="6140663" y="3208500"/>
            <a:ext cx="0" cy="3298691"/>
          </a:xfrm>
          <a:prstGeom prst="straightConnector1">
            <a:avLst/>
          </a:prstGeom>
          <a:ln w="76200">
            <a:solidFill>
              <a:schemeClr val="accent4">
                <a:lumMod val="40000"/>
                <a:lumOff val="60000"/>
              </a:schemeClr>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25D19FAA-2EA3-4459-9131-56AEE248EC6B}"/>
              </a:ext>
            </a:extLst>
          </p:cNvPr>
          <p:cNvSpPr txBox="1"/>
          <p:nvPr/>
        </p:nvSpPr>
        <p:spPr>
          <a:xfrm>
            <a:off x="3641192" y="2605519"/>
            <a:ext cx="3745029" cy="66584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lv-LV" sz="1200" b="1" kern="1200" dirty="0"/>
              <a:t>APDRAU</a:t>
            </a:r>
            <a:r>
              <a:rPr lang="lv-LV" sz="1200" b="1" dirty="0"/>
              <a:t>DĒJUMA RISKU</a:t>
            </a:r>
            <a:r>
              <a:rPr lang="lv-LV" sz="1200" b="1" kern="1200" dirty="0"/>
              <a:t> IZVĒRTĒŠANA</a:t>
            </a:r>
          </a:p>
        </p:txBody>
      </p:sp>
    </p:spTree>
    <p:extLst>
      <p:ext uri="{BB962C8B-B14F-4D97-AF65-F5344CB8AC3E}">
        <p14:creationId xmlns:p14="http://schemas.microsoft.com/office/powerpoint/2010/main" val="2405931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280312" y="575821"/>
            <a:ext cx="11740062" cy="5958038"/>
            <a:chOff x="280312" y="575821"/>
            <a:chExt cx="11740062" cy="5958038"/>
          </a:xfrm>
        </p:grpSpPr>
        <p:pic>
          <p:nvPicPr>
            <p:cNvPr id="4" name="Picture 3"/>
            <p:cNvPicPr>
              <a:picLocks noChangeAspect="1"/>
            </p:cNvPicPr>
            <p:nvPr/>
          </p:nvPicPr>
          <p:blipFill>
            <a:blip r:embed="rId2"/>
            <a:stretch>
              <a:fillRect/>
            </a:stretch>
          </p:blipFill>
          <p:spPr>
            <a:xfrm>
              <a:off x="280312" y="575821"/>
              <a:ext cx="11740062" cy="5958038"/>
            </a:xfrm>
            <a:prstGeom prst="rect">
              <a:avLst/>
            </a:prstGeom>
          </p:spPr>
        </p:pic>
        <p:sp>
          <p:nvSpPr>
            <p:cNvPr id="9" name="TextBox 8"/>
            <p:cNvSpPr txBox="1"/>
            <p:nvPr/>
          </p:nvSpPr>
          <p:spPr>
            <a:xfrm rot="3422468">
              <a:off x="10068979" y="2876189"/>
              <a:ext cx="2891729" cy="369332"/>
            </a:xfrm>
            <a:prstGeom prst="rect">
              <a:avLst/>
            </a:prstGeom>
            <a:noFill/>
          </p:spPr>
          <p:txBody>
            <a:bodyPr wrap="square" rtlCol="0">
              <a:spAutoFit/>
            </a:bodyPr>
            <a:lstStyle/>
            <a:p>
              <a:r>
                <a:rPr lang="lv-LV" b="1" dirty="0"/>
                <a:t>Sociālā atbalsta joma</a:t>
              </a:r>
              <a:endParaRPr lang="en-GB" b="1" dirty="0"/>
            </a:p>
          </p:txBody>
        </p:sp>
        <p:sp>
          <p:nvSpPr>
            <p:cNvPr id="10" name="TextBox 9"/>
            <p:cNvSpPr txBox="1"/>
            <p:nvPr/>
          </p:nvSpPr>
          <p:spPr>
            <a:xfrm rot="19679162">
              <a:off x="1160503" y="699524"/>
              <a:ext cx="2891729" cy="646331"/>
            </a:xfrm>
            <a:prstGeom prst="rect">
              <a:avLst/>
            </a:prstGeom>
            <a:noFill/>
          </p:spPr>
          <p:txBody>
            <a:bodyPr wrap="square" rtlCol="0">
              <a:spAutoFit/>
            </a:bodyPr>
            <a:lstStyle/>
            <a:p>
              <a:r>
                <a:rPr lang="lv-LV" b="1" dirty="0"/>
                <a:t>Agrīnais atbalsts, ģimenes atbalsta plāns</a:t>
              </a:r>
              <a:endParaRPr lang="en-GB" b="1" dirty="0"/>
            </a:p>
          </p:txBody>
        </p:sp>
        <p:sp>
          <p:nvSpPr>
            <p:cNvPr id="11" name="TextBox 10"/>
            <p:cNvSpPr txBox="1"/>
            <p:nvPr/>
          </p:nvSpPr>
          <p:spPr>
            <a:xfrm>
              <a:off x="7720445" y="5091545"/>
              <a:ext cx="2348346" cy="369332"/>
            </a:xfrm>
            <a:prstGeom prst="rect">
              <a:avLst/>
            </a:prstGeom>
            <a:noFill/>
          </p:spPr>
          <p:txBody>
            <a:bodyPr wrap="square" rtlCol="0">
              <a:spAutoFit/>
            </a:bodyPr>
            <a:lstStyle/>
            <a:p>
              <a:r>
                <a:rPr lang="lv-LV" dirty="0">
                  <a:solidFill>
                    <a:schemeClr val="bg1"/>
                  </a:solidFill>
                </a:rPr>
                <a:t>Ārpus ģimenes aprūpe</a:t>
              </a:r>
              <a:endParaRPr lang="en-GB" dirty="0">
                <a:solidFill>
                  <a:schemeClr val="bg1"/>
                </a:solidFill>
              </a:endParaRPr>
            </a:p>
          </p:txBody>
        </p:sp>
        <p:sp>
          <p:nvSpPr>
            <p:cNvPr id="12" name="TextBox 11"/>
            <p:cNvSpPr txBox="1"/>
            <p:nvPr/>
          </p:nvSpPr>
          <p:spPr>
            <a:xfrm>
              <a:off x="7872845" y="5243945"/>
              <a:ext cx="2348346" cy="369332"/>
            </a:xfrm>
            <a:prstGeom prst="rect">
              <a:avLst/>
            </a:prstGeom>
            <a:noFill/>
          </p:spPr>
          <p:txBody>
            <a:bodyPr wrap="square" rtlCol="0">
              <a:spAutoFit/>
            </a:bodyPr>
            <a:lstStyle/>
            <a:p>
              <a:r>
                <a:rPr lang="lv-LV" dirty="0">
                  <a:solidFill>
                    <a:schemeClr val="bg1"/>
                  </a:solidFill>
                </a:rPr>
                <a:t>Ārpus ģimenes aprūpe</a:t>
              </a:r>
              <a:endParaRPr lang="en-GB" dirty="0">
                <a:solidFill>
                  <a:schemeClr val="bg1"/>
                </a:solidFill>
              </a:endParaRPr>
            </a:p>
          </p:txBody>
        </p:sp>
        <p:sp>
          <p:nvSpPr>
            <p:cNvPr id="13" name="TextBox 12"/>
            <p:cNvSpPr txBox="1"/>
            <p:nvPr/>
          </p:nvSpPr>
          <p:spPr>
            <a:xfrm>
              <a:off x="6549736" y="3667990"/>
              <a:ext cx="3363192" cy="369332"/>
            </a:xfrm>
            <a:prstGeom prst="rect">
              <a:avLst/>
            </a:prstGeom>
            <a:noFill/>
          </p:spPr>
          <p:txBody>
            <a:bodyPr wrap="square" rtlCol="0">
              <a:spAutoFit/>
            </a:bodyPr>
            <a:lstStyle/>
            <a:p>
              <a:r>
                <a:rPr lang="lv-LV" dirty="0">
                  <a:solidFill>
                    <a:schemeClr val="bg1"/>
                  </a:solidFill>
                </a:rPr>
                <a:t>Bērnu tiesību aizsardzības plāns</a:t>
              </a:r>
              <a:endParaRPr lang="en-GB" dirty="0">
                <a:solidFill>
                  <a:schemeClr val="bg1"/>
                </a:solidFill>
              </a:endParaRPr>
            </a:p>
          </p:txBody>
        </p:sp>
        <p:sp>
          <p:nvSpPr>
            <p:cNvPr id="14" name="TextBox 13"/>
            <p:cNvSpPr txBox="1"/>
            <p:nvPr/>
          </p:nvSpPr>
          <p:spPr>
            <a:xfrm>
              <a:off x="5091545" y="2531172"/>
              <a:ext cx="3363192" cy="369332"/>
            </a:xfrm>
            <a:prstGeom prst="rect">
              <a:avLst/>
            </a:prstGeom>
            <a:noFill/>
          </p:spPr>
          <p:txBody>
            <a:bodyPr wrap="square" rtlCol="0">
              <a:spAutoFit/>
            </a:bodyPr>
            <a:lstStyle/>
            <a:p>
              <a:r>
                <a:rPr lang="lv-LV" dirty="0">
                  <a:solidFill>
                    <a:schemeClr val="bg1"/>
                  </a:solidFill>
                </a:rPr>
                <a:t>Bērna vajadzību (atbalsta) plāns</a:t>
              </a:r>
              <a:endParaRPr lang="en-GB" dirty="0">
                <a:solidFill>
                  <a:schemeClr val="bg1"/>
                </a:solidFill>
              </a:endParaRPr>
            </a:p>
          </p:txBody>
        </p:sp>
        <p:sp>
          <p:nvSpPr>
            <p:cNvPr id="15" name="TextBox 14"/>
            <p:cNvSpPr txBox="1"/>
            <p:nvPr/>
          </p:nvSpPr>
          <p:spPr>
            <a:xfrm>
              <a:off x="2322066" y="3554840"/>
              <a:ext cx="3363192" cy="369332"/>
            </a:xfrm>
            <a:prstGeom prst="rect">
              <a:avLst/>
            </a:prstGeom>
            <a:noFill/>
          </p:spPr>
          <p:txBody>
            <a:bodyPr wrap="square" rtlCol="0">
              <a:spAutoFit/>
            </a:bodyPr>
            <a:lstStyle/>
            <a:p>
              <a:r>
                <a:rPr lang="lv-LV" dirty="0">
                  <a:solidFill>
                    <a:schemeClr val="bg1"/>
                  </a:solidFill>
                </a:rPr>
                <a:t>Vienas iestādes lauks</a:t>
              </a:r>
              <a:endParaRPr lang="en-GB" dirty="0">
                <a:solidFill>
                  <a:schemeClr val="bg1"/>
                </a:solidFill>
              </a:endParaRPr>
            </a:p>
          </p:txBody>
        </p:sp>
        <p:sp>
          <p:nvSpPr>
            <p:cNvPr id="16" name="TextBox 15"/>
            <p:cNvSpPr txBox="1"/>
            <p:nvPr/>
          </p:nvSpPr>
          <p:spPr>
            <a:xfrm>
              <a:off x="4708511" y="4393842"/>
              <a:ext cx="3363192" cy="369332"/>
            </a:xfrm>
            <a:prstGeom prst="rect">
              <a:avLst/>
            </a:prstGeom>
            <a:noFill/>
          </p:spPr>
          <p:txBody>
            <a:bodyPr wrap="square" rtlCol="0">
              <a:spAutoFit/>
            </a:bodyPr>
            <a:lstStyle/>
            <a:p>
              <a:r>
                <a:rPr lang="lv-LV" dirty="0">
                  <a:solidFill>
                    <a:schemeClr val="bg1"/>
                  </a:solidFill>
                </a:rPr>
                <a:t>Vairāku iestāžu lauks</a:t>
              </a:r>
              <a:endParaRPr lang="en-GB" dirty="0">
                <a:solidFill>
                  <a:schemeClr val="bg1"/>
                </a:solidFill>
              </a:endParaRPr>
            </a:p>
          </p:txBody>
        </p:sp>
        <p:sp>
          <p:nvSpPr>
            <p:cNvPr id="17" name="TextBox 16"/>
            <p:cNvSpPr txBox="1"/>
            <p:nvPr/>
          </p:nvSpPr>
          <p:spPr>
            <a:xfrm rot="17822357">
              <a:off x="-368437" y="3831873"/>
              <a:ext cx="3363192" cy="369332"/>
            </a:xfrm>
            <a:prstGeom prst="rect">
              <a:avLst/>
            </a:prstGeom>
            <a:noFill/>
          </p:spPr>
          <p:txBody>
            <a:bodyPr wrap="square" rtlCol="0">
              <a:spAutoFit/>
            </a:bodyPr>
            <a:lstStyle/>
            <a:p>
              <a:r>
                <a:rPr lang="lv-LV" dirty="0">
                  <a:solidFill>
                    <a:schemeClr val="tx1">
                      <a:lumMod val="95000"/>
                      <a:lumOff val="5000"/>
                    </a:schemeClr>
                  </a:solidFill>
                </a:rPr>
                <a:t>1. Universālais līmenis</a:t>
              </a:r>
              <a:endParaRPr lang="en-GB" dirty="0">
                <a:solidFill>
                  <a:schemeClr val="tx1">
                    <a:lumMod val="95000"/>
                    <a:lumOff val="5000"/>
                  </a:schemeClr>
                </a:solidFill>
              </a:endParaRPr>
            </a:p>
          </p:txBody>
        </p:sp>
        <p:sp>
          <p:nvSpPr>
            <p:cNvPr id="18" name="TextBox 17"/>
            <p:cNvSpPr txBox="1"/>
            <p:nvPr/>
          </p:nvSpPr>
          <p:spPr>
            <a:xfrm rot="19981066">
              <a:off x="2149777" y="1743232"/>
              <a:ext cx="3363192" cy="369332"/>
            </a:xfrm>
            <a:prstGeom prst="rect">
              <a:avLst/>
            </a:prstGeom>
            <a:noFill/>
          </p:spPr>
          <p:txBody>
            <a:bodyPr wrap="square" rtlCol="0">
              <a:spAutoFit/>
            </a:bodyPr>
            <a:lstStyle/>
            <a:p>
              <a:r>
                <a:rPr lang="lv-LV" dirty="0">
                  <a:solidFill>
                    <a:schemeClr val="tx1">
                      <a:lumMod val="95000"/>
                      <a:lumOff val="5000"/>
                    </a:schemeClr>
                  </a:solidFill>
                </a:rPr>
                <a:t>2. Papildus atbalsta līmenis</a:t>
              </a:r>
              <a:endParaRPr lang="en-GB" dirty="0">
                <a:solidFill>
                  <a:schemeClr val="tx1">
                    <a:lumMod val="95000"/>
                    <a:lumOff val="5000"/>
                  </a:schemeClr>
                </a:solidFill>
              </a:endParaRPr>
            </a:p>
          </p:txBody>
        </p:sp>
        <p:sp>
          <p:nvSpPr>
            <p:cNvPr id="19" name="TextBox 18"/>
            <p:cNvSpPr txBox="1"/>
            <p:nvPr/>
          </p:nvSpPr>
          <p:spPr>
            <a:xfrm rot="1468845">
              <a:off x="6673881" y="1875115"/>
              <a:ext cx="3363192" cy="369332"/>
            </a:xfrm>
            <a:prstGeom prst="rect">
              <a:avLst/>
            </a:prstGeom>
            <a:noFill/>
          </p:spPr>
          <p:txBody>
            <a:bodyPr wrap="square" rtlCol="0">
              <a:spAutoFit/>
            </a:bodyPr>
            <a:lstStyle/>
            <a:p>
              <a:r>
                <a:rPr lang="lv-LV" dirty="0">
                  <a:solidFill>
                    <a:schemeClr val="tx1">
                      <a:lumMod val="95000"/>
                      <a:lumOff val="5000"/>
                    </a:schemeClr>
                  </a:solidFill>
                </a:rPr>
                <a:t>3. Kompleksas vajadzības</a:t>
              </a:r>
              <a:endParaRPr lang="en-GB" dirty="0">
                <a:solidFill>
                  <a:schemeClr val="tx1">
                    <a:lumMod val="95000"/>
                    <a:lumOff val="5000"/>
                  </a:schemeClr>
                </a:solidFill>
              </a:endParaRPr>
            </a:p>
          </p:txBody>
        </p:sp>
        <p:sp>
          <p:nvSpPr>
            <p:cNvPr id="20" name="TextBox 19"/>
            <p:cNvSpPr txBox="1"/>
            <p:nvPr/>
          </p:nvSpPr>
          <p:spPr>
            <a:xfrm rot="3959004">
              <a:off x="9150465" y="4486741"/>
              <a:ext cx="3363192" cy="369332"/>
            </a:xfrm>
            <a:prstGeom prst="rect">
              <a:avLst/>
            </a:prstGeom>
            <a:noFill/>
          </p:spPr>
          <p:txBody>
            <a:bodyPr wrap="square" rtlCol="0">
              <a:spAutoFit/>
            </a:bodyPr>
            <a:lstStyle/>
            <a:p>
              <a:r>
                <a:rPr lang="lv-LV" dirty="0">
                  <a:solidFill>
                    <a:schemeClr val="tx1">
                      <a:lumMod val="95000"/>
                      <a:lumOff val="5000"/>
                    </a:schemeClr>
                  </a:solidFill>
                </a:rPr>
                <a:t>4. Apdraudējuma līmenis</a:t>
              </a:r>
              <a:endParaRPr lang="en-GB" dirty="0">
                <a:solidFill>
                  <a:schemeClr val="tx1">
                    <a:lumMod val="95000"/>
                    <a:lumOff val="5000"/>
                  </a:schemeClr>
                </a:solidFill>
              </a:endParaRPr>
            </a:p>
          </p:txBody>
        </p:sp>
      </p:grpSp>
    </p:spTree>
    <p:extLst>
      <p:ext uri="{BB962C8B-B14F-4D97-AF65-F5344CB8AC3E}">
        <p14:creationId xmlns:p14="http://schemas.microsoft.com/office/powerpoint/2010/main" val="157955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Shēma 1">
            <a:extLst>
              <a:ext uri="{FF2B5EF4-FFF2-40B4-BE49-F238E27FC236}">
                <a16:creationId xmlns:a16="http://schemas.microsoft.com/office/drawing/2014/main" id="{35DF7BA2-222A-4483-2B50-93DAC6493EBB}"/>
              </a:ext>
            </a:extLst>
          </p:cNvPr>
          <p:cNvGraphicFramePr/>
          <p:nvPr/>
        </p:nvGraphicFramePr>
        <p:xfrm>
          <a:off x="1203157" y="719666"/>
          <a:ext cx="9577137" cy="6138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6F9316DF-6731-C39A-9E03-BC0831EF64A7}"/>
              </a:ext>
            </a:extLst>
          </p:cNvPr>
          <p:cNvSpPr txBox="1"/>
          <p:nvPr/>
        </p:nvSpPr>
        <p:spPr>
          <a:xfrm>
            <a:off x="148590" y="73335"/>
            <a:ext cx="1735074" cy="1815882"/>
          </a:xfrm>
          <a:prstGeom prst="rect">
            <a:avLst/>
          </a:prstGeom>
          <a:noFill/>
        </p:spPr>
        <p:txBody>
          <a:bodyPr wrap="square">
            <a:spAutoFit/>
          </a:bodyPr>
          <a:lstStyle/>
          <a:p>
            <a:r>
              <a:rPr lang="lv-LV" sz="1400" i="1" dirty="0"/>
              <a:t>Mācību programmas „Profesionālās darbības attīstība darbā ar ģimenēm un bērniem” 18-22.09.2022., </a:t>
            </a:r>
            <a:r>
              <a:rPr lang="lv-LV" sz="1400" i="1" dirty="0" err="1"/>
              <a:t>Espoo</a:t>
            </a:r>
            <a:r>
              <a:rPr lang="lv-LV" sz="1400" i="1" dirty="0"/>
              <a:t>, </a:t>
            </a:r>
            <a:r>
              <a:rPr lang="lv-LV" sz="1400" i="1" dirty="0" err="1"/>
              <a:t>Vanta</a:t>
            </a:r>
            <a:r>
              <a:rPr lang="lv-LV" sz="1400" i="1" dirty="0"/>
              <a:t>, SOMIJA materiāli</a:t>
            </a:r>
          </a:p>
        </p:txBody>
      </p:sp>
    </p:spTree>
    <p:extLst>
      <p:ext uri="{BB962C8B-B14F-4D97-AF65-F5344CB8AC3E}">
        <p14:creationId xmlns:p14="http://schemas.microsoft.com/office/powerpoint/2010/main" val="2842278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28B381-0DED-F776-0BB5-8673DEC3674A}"/>
              </a:ext>
            </a:extLst>
          </p:cNvPr>
          <p:cNvSpPr txBox="1"/>
          <p:nvPr/>
        </p:nvSpPr>
        <p:spPr>
          <a:xfrm>
            <a:off x="4989576" y="261217"/>
            <a:ext cx="6937248" cy="6001643"/>
          </a:xfrm>
          <a:prstGeom prst="rect">
            <a:avLst/>
          </a:prstGeom>
          <a:noFill/>
        </p:spPr>
        <p:txBody>
          <a:bodyPr wrap="square">
            <a:spAutoFit/>
          </a:bodyPr>
          <a:lstStyle/>
          <a:p>
            <a:pPr marL="285750" indent="-285750">
              <a:buFont typeface="Arial" panose="020B0604020202020204" pitchFamily="34" charset="0"/>
              <a:buChar char="•"/>
            </a:pPr>
            <a:r>
              <a:rPr lang="lv-LV" sz="3200" dirty="0">
                <a:solidFill>
                  <a:schemeClr val="tx2"/>
                </a:solidFill>
                <a:latin typeface="Poppins" pitchFamily="2" charset="77"/>
                <a:ea typeface="League Spartan" charset="0"/>
                <a:cs typeface="Poppins" pitchFamily="2" charset="77"/>
              </a:rPr>
              <a:t>Katrai jomai, katram speciālistam ir sava loma šajā kopīgajā bērnu tiesību aizsardzības un labklājības sistēmā.</a:t>
            </a:r>
          </a:p>
          <a:p>
            <a:endParaRPr lang="lv-LV" sz="3200" dirty="0">
              <a:solidFill>
                <a:schemeClr val="tx2"/>
              </a:solidFill>
              <a:latin typeface="Poppins" pitchFamily="2" charset="77"/>
              <a:ea typeface="League Spartan" charset="0"/>
              <a:cs typeface="Poppins" pitchFamily="2" charset="77"/>
            </a:endParaRPr>
          </a:p>
          <a:p>
            <a:pPr marL="285750" indent="-285750">
              <a:buFont typeface="Arial" panose="020B0604020202020204" pitchFamily="34" charset="0"/>
              <a:buChar char="•"/>
            </a:pPr>
            <a:r>
              <a:rPr lang="lv-LV" sz="3200" dirty="0">
                <a:solidFill>
                  <a:schemeClr val="tx2"/>
                </a:solidFill>
                <a:latin typeface="Poppins" pitchFamily="2" charset="77"/>
                <a:ea typeface="League Spartan" charset="0"/>
                <a:cs typeface="Poppins" pitchFamily="2" charset="77"/>
              </a:rPr>
              <a:t>Bērnu tiesību aizsardzībā un bērna labklājībā pakalpojumu dalījumu un specifiskos mērķus ir būtiski aplūkot </a:t>
            </a:r>
            <a:r>
              <a:rPr lang="lv-LV" sz="3200" b="1" dirty="0">
                <a:solidFill>
                  <a:schemeClr val="tx2"/>
                </a:solidFill>
                <a:latin typeface="Poppins" pitchFamily="2" charset="77"/>
                <a:ea typeface="League Spartan" charset="0"/>
                <a:cs typeface="Poppins" pitchFamily="2" charset="77"/>
              </a:rPr>
              <a:t>apdraudējuma un apdraudējumu risku </a:t>
            </a:r>
            <a:r>
              <a:rPr lang="lv-LV" sz="3200" dirty="0">
                <a:solidFill>
                  <a:schemeClr val="tx2"/>
                </a:solidFill>
                <a:latin typeface="Poppins" pitchFamily="2" charset="77"/>
                <a:ea typeface="League Spartan" charset="0"/>
                <a:cs typeface="Poppins" pitchFamily="2" charset="77"/>
              </a:rPr>
              <a:t>kontekstā.</a:t>
            </a:r>
          </a:p>
        </p:txBody>
      </p:sp>
      <p:pic>
        <p:nvPicPr>
          <p:cNvPr id="4" name="Satura vietturis 4">
            <a:extLst>
              <a:ext uri="{FF2B5EF4-FFF2-40B4-BE49-F238E27FC236}">
                <a16:creationId xmlns:a16="http://schemas.microsoft.com/office/drawing/2014/main" id="{437F851D-A985-3C05-0C93-F2735D2915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570" y="181803"/>
            <a:ext cx="4961488" cy="4527358"/>
          </a:xfrm>
          <a:prstGeom prst="rect">
            <a:avLst/>
          </a:prstGeom>
          <a:ln>
            <a:noFill/>
          </a:ln>
        </p:spPr>
      </p:pic>
    </p:spTree>
    <p:extLst>
      <p:ext uri="{BB962C8B-B14F-4D97-AF65-F5344CB8AC3E}">
        <p14:creationId xmlns:p14="http://schemas.microsoft.com/office/powerpoint/2010/main" val="40189227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atura vietturis 4" descr="Attēls, kurā ir galds">
            <a:extLst>
              <a:ext uri="{FF2B5EF4-FFF2-40B4-BE49-F238E27FC236}">
                <a16:creationId xmlns:a16="http://schemas.microsoft.com/office/drawing/2014/main" id="{71FC51B8-D480-85DD-CC09-D0CBC75E2032}"/>
              </a:ext>
            </a:extLst>
          </p:cNvPr>
          <p:cNvPicPr>
            <a:picLocks noChangeAspect="1"/>
          </p:cNvPicPr>
          <p:nvPr/>
        </p:nvPicPr>
        <p:blipFill rotWithShape="1">
          <a:blip r:embed="rId2">
            <a:extLst>
              <a:ext uri="{28A0092B-C50C-407E-A947-70E740481C1C}">
                <a14:useLocalDpi xmlns:a14="http://schemas.microsoft.com/office/drawing/2010/main" val="0"/>
              </a:ext>
            </a:extLst>
          </a:blip>
          <a:srcRect r="1" b="9180"/>
          <a:stretch/>
        </p:blipFill>
        <p:spPr>
          <a:xfrm>
            <a:off x="323606" y="100584"/>
            <a:ext cx="11544787" cy="6601968"/>
          </a:xfrm>
          <a:prstGeom prst="rect">
            <a:avLst/>
          </a:prstGeom>
          <a:ln>
            <a:noFill/>
          </a:ln>
        </p:spPr>
      </p:pic>
      <p:grpSp>
        <p:nvGrpSpPr>
          <p:cNvPr id="23" name="Grupa 22">
            <a:extLst>
              <a:ext uri="{FF2B5EF4-FFF2-40B4-BE49-F238E27FC236}">
                <a16:creationId xmlns:a16="http://schemas.microsoft.com/office/drawing/2014/main" id="{9E2146BC-3FD4-1521-F8B2-E32FC6CF0C21}"/>
              </a:ext>
            </a:extLst>
          </p:cNvPr>
          <p:cNvGrpSpPr/>
          <p:nvPr/>
        </p:nvGrpSpPr>
        <p:grpSpPr>
          <a:xfrm>
            <a:off x="8896824" y="1874592"/>
            <a:ext cx="360" cy="360"/>
            <a:chOff x="8896824" y="1874592"/>
            <a:chExt cx="360" cy="360"/>
          </a:xfrm>
        </p:grpSpPr>
        <mc:AlternateContent xmlns:mc="http://schemas.openxmlformats.org/markup-compatibility/2006" xmlns:p14="http://schemas.microsoft.com/office/powerpoint/2010/main">
          <mc:Choice Requires="p14">
            <p:contentPart p14:bwMode="auto" r:id="rId3">
              <p14:nvContentPartPr>
                <p14:cNvPr id="20" name="Rokraksts 19">
                  <a:extLst>
                    <a:ext uri="{FF2B5EF4-FFF2-40B4-BE49-F238E27FC236}">
                      <a16:creationId xmlns:a16="http://schemas.microsoft.com/office/drawing/2014/main" id="{895E0B1D-19B1-97ED-1BD2-CC2547AE3EE0}"/>
                    </a:ext>
                  </a:extLst>
                </p14:cNvPr>
                <p14:cNvContentPartPr/>
                <p14:nvPr/>
              </p14:nvContentPartPr>
              <p14:xfrm>
                <a:off x="8896824" y="1874592"/>
                <a:ext cx="360" cy="360"/>
              </p14:xfrm>
            </p:contentPart>
          </mc:Choice>
          <mc:Fallback xmlns="">
            <p:pic>
              <p:nvPicPr>
                <p:cNvPr id="20" name="Rokraksts 19">
                  <a:extLst>
                    <a:ext uri="{FF2B5EF4-FFF2-40B4-BE49-F238E27FC236}">
                      <a16:creationId xmlns:a16="http://schemas.microsoft.com/office/drawing/2014/main" id="{895E0B1D-19B1-97ED-1BD2-CC2547AE3EE0}"/>
                    </a:ext>
                  </a:extLst>
                </p:cNvPr>
                <p:cNvPicPr/>
                <p:nvPr/>
              </p:nvPicPr>
              <p:blipFill>
                <a:blip r:embed="rId4"/>
                <a:stretch>
                  <a:fillRect/>
                </a:stretch>
              </p:blipFill>
              <p:spPr>
                <a:xfrm>
                  <a:off x="8888184" y="186559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1" name="Rokraksts 20">
                  <a:extLst>
                    <a:ext uri="{FF2B5EF4-FFF2-40B4-BE49-F238E27FC236}">
                      <a16:creationId xmlns:a16="http://schemas.microsoft.com/office/drawing/2014/main" id="{9EE21EBD-2808-3833-BF4F-9A4DEE964840}"/>
                    </a:ext>
                  </a:extLst>
                </p14:cNvPr>
                <p14:cNvContentPartPr/>
                <p14:nvPr/>
              </p14:nvContentPartPr>
              <p14:xfrm>
                <a:off x="8896824" y="1874592"/>
                <a:ext cx="360" cy="360"/>
              </p14:xfrm>
            </p:contentPart>
          </mc:Choice>
          <mc:Fallback xmlns="">
            <p:pic>
              <p:nvPicPr>
                <p:cNvPr id="21" name="Rokraksts 20">
                  <a:extLst>
                    <a:ext uri="{FF2B5EF4-FFF2-40B4-BE49-F238E27FC236}">
                      <a16:creationId xmlns:a16="http://schemas.microsoft.com/office/drawing/2014/main" id="{9EE21EBD-2808-3833-BF4F-9A4DEE964840}"/>
                    </a:ext>
                  </a:extLst>
                </p:cNvPr>
                <p:cNvPicPr/>
                <p:nvPr/>
              </p:nvPicPr>
              <p:blipFill>
                <a:blip r:embed="rId4"/>
                <a:stretch>
                  <a:fillRect/>
                </a:stretch>
              </p:blipFill>
              <p:spPr>
                <a:xfrm>
                  <a:off x="8888184" y="186559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 name="Rokraksts 21">
                  <a:extLst>
                    <a:ext uri="{FF2B5EF4-FFF2-40B4-BE49-F238E27FC236}">
                      <a16:creationId xmlns:a16="http://schemas.microsoft.com/office/drawing/2014/main" id="{BB8D6043-703C-1F13-44CA-8B80BC93F62B}"/>
                    </a:ext>
                  </a:extLst>
                </p14:cNvPr>
                <p14:cNvContentPartPr/>
                <p14:nvPr/>
              </p14:nvContentPartPr>
              <p14:xfrm>
                <a:off x="8896824" y="1874592"/>
                <a:ext cx="360" cy="360"/>
              </p14:xfrm>
            </p:contentPart>
          </mc:Choice>
          <mc:Fallback xmlns="">
            <p:pic>
              <p:nvPicPr>
                <p:cNvPr id="22" name="Rokraksts 21">
                  <a:extLst>
                    <a:ext uri="{FF2B5EF4-FFF2-40B4-BE49-F238E27FC236}">
                      <a16:creationId xmlns:a16="http://schemas.microsoft.com/office/drawing/2014/main" id="{BB8D6043-703C-1F13-44CA-8B80BC93F62B}"/>
                    </a:ext>
                  </a:extLst>
                </p:cNvPr>
                <p:cNvPicPr/>
                <p:nvPr/>
              </p:nvPicPr>
              <p:blipFill>
                <a:blip r:embed="rId4"/>
                <a:stretch>
                  <a:fillRect/>
                </a:stretch>
              </p:blipFill>
              <p:spPr>
                <a:xfrm>
                  <a:off x="8888184" y="1865592"/>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41" name="Rokraksts 40">
                <a:extLst>
                  <a:ext uri="{FF2B5EF4-FFF2-40B4-BE49-F238E27FC236}">
                    <a16:creationId xmlns:a16="http://schemas.microsoft.com/office/drawing/2014/main" id="{0A16C10C-7DC7-947A-49E4-830D8F8B4F8C}"/>
                  </a:ext>
                </a:extLst>
              </p14:cNvPr>
              <p14:cNvContentPartPr/>
              <p14:nvPr/>
            </p14:nvContentPartPr>
            <p14:xfrm>
              <a:off x="5365584" y="1369512"/>
              <a:ext cx="1999080" cy="1904760"/>
            </p14:xfrm>
          </p:contentPart>
        </mc:Choice>
        <mc:Fallback xmlns="">
          <p:pic>
            <p:nvPicPr>
              <p:cNvPr id="41" name="Rokraksts 40">
                <a:extLst>
                  <a:ext uri="{FF2B5EF4-FFF2-40B4-BE49-F238E27FC236}">
                    <a16:creationId xmlns:a16="http://schemas.microsoft.com/office/drawing/2014/main" id="{0A16C10C-7DC7-947A-49E4-830D8F8B4F8C}"/>
                  </a:ext>
                </a:extLst>
              </p:cNvPr>
              <p:cNvPicPr/>
              <p:nvPr/>
            </p:nvPicPr>
            <p:blipFill>
              <a:blip r:embed="rId8"/>
              <a:stretch>
                <a:fillRect/>
              </a:stretch>
            </p:blipFill>
            <p:spPr>
              <a:xfrm>
                <a:off x="5329944" y="1333872"/>
                <a:ext cx="2070720" cy="1976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2" name="Rokraksts 51">
                <a:extLst>
                  <a:ext uri="{FF2B5EF4-FFF2-40B4-BE49-F238E27FC236}">
                    <a16:creationId xmlns:a16="http://schemas.microsoft.com/office/drawing/2014/main" id="{133163FA-F370-3279-E044-8D695FDB9541}"/>
                  </a:ext>
                </a:extLst>
              </p14:cNvPr>
              <p14:cNvContentPartPr/>
              <p14:nvPr/>
            </p14:nvContentPartPr>
            <p14:xfrm>
              <a:off x="7753896" y="1372087"/>
              <a:ext cx="2030400" cy="1913040"/>
            </p14:xfrm>
          </p:contentPart>
        </mc:Choice>
        <mc:Fallback xmlns="">
          <p:pic>
            <p:nvPicPr>
              <p:cNvPr id="52" name="Rokraksts 51">
                <a:extLst>
                  <a:ext uri="{FF2B5EF4-FFF2-40B4-BE49-F238E27FC236}">
                    <a16:creationId xmlns:a16="http://schemas.microsoft.com/office/drawing/2014/main" id="{133163FA-F370-3279-E044-8D695FDB9541}"/>
                  </a:ext>
                </a:extLst>
              </p:cNvPr>
              <p:cNvPicPr/>
              <p:nvPr/>
            </p:nvPicPr>
            <p:blipFill>
              <a:blip r:embed="rId10"/>
              <a:stretch>
                <a:fillRect/>
              </a:stretch>
            </p:blipFill>
            <p:spPr>
              <a:xfrm>
                <a:off x="7717890" y="1336087"/>
                <a:ext cx="2102053" cy="1984680"/>
              </a:xfrm>
              <a:prstGeom prst="rect">
                <a:avLst/>
              </a:prstGeom>
            </p:spPr>
          </p:pic>
        </mc:Fallback>
      </mc:AlternateContent>
      <p:sp>
        <p:nvSpPr>
          <p:cNvPr id="53" name="TextBox 52">
            <a:extLst>
              <a:ext uri="{FF2B5EF4-FFF2-40B4-BE49-F238E27FC236}">
                <a16:creationId xmlns:a16="http://schemas.microsoft.com/office/drawing/2014/main" id="{94C96581-7D25-D534-5428-F23EAC479B98}"/>
              </a:ext>
            </a:extLst>
          </p:cNvPr>
          <p:cNvSpPr txBox="1"/>
          <p:nvPr/>
        </p:nvSpPr>
        <p:spPr>
          <a:xfrm>
            <a:off x="7428672" y="686223"/>
            <a:ext cx="1340424" cy="584775"/>
          </a:xfrm>
          <a:prstGeom prst="rect">
            <a:avLst/>
          </a:prstGeom>
          <a:noFill/>
        </p:spPr>
        <p:txBody>
          <a:bodyPr wrap="square" rtlCol="0">
            <a:spAutoFit/>
          </a:bodyPr>
          <a:lstStyle/>
          <a:p>
            <a:r>
              <a:rPr lang="lv-LV" sz="3200" b="1" dirty="0">
                <a:solidFill>
                  <a:srgbClr val="FF0000"/>
                </a:solidFill>
                <a:highlight>
                  <a:srgbClr val="FFFF00"/>
                </a:highlight>
              </a:rPr>
              <a:t>SDĢB</a:t>
            </a:r>
          </a:p>
        </p:txBody>
      </p:sp>
      <p:sp>
        <p:nvSpPr>
          <p:cNvPr id="54" name="TextBox 53">
            <a:extLst>
              <a:ext uri="{FF2B5EF4-FFF2-40B4-BE49-F238E27FC236}">
                <a16:creationId xmlns:a16="http://schemas.microsoft.com/office/drawing/2014/main" id="{107BD565-6F9C-838B-6149-E65583CAEA39}"/>
              </a:ext>
            </a:extLst>
          </p:cNvPr>
          <p:cNvSpPr txBox="1"/>
          <p:nvPr/>
        </p:nvSpPr>
        <p:spPr>
          <a:xfrm>
            <a:off x="9830496" y="856911"/>
            <a:ext cx="840552" cy="584775"/>
          </a:xfrm>
          <a:prstGeom prst="rect">
            <a:avLst/>
          </a:prstGeom>
          <a:noFill/>
        </p:spPr>
        <p:txBody>
          <a:bodyPr wrap="square" rtlCol="0">
            <a:spAutoFit/>
          </a:bodyPr>
          <a:lstStyle/>
          <a:p>
            <a:r>
              <a:rPr lang="lv-LV" sz="3200" b="1" dirty="0">
                <a:solidFill>
                  <a:srgbClr val="FF0000"/>
                </a:solidFill>
                <a:highlight>
                  <a:srgbClr val="FFFF00"/>
                </a:highlight>
              </a:rPr>
              <a:t>BT</a:t>
            </a:r>
          </a:p>
        </p:txBody>
      </p:sp>
      <mc:AlternateContent xmlns:mc="http://schemas.openxmlformats.org/markup-compatibility/2006" xmlns:p14="http://schemas.microsoft.com/office/powerpoint/2010/main">
        <mc:Choice Requires="p14">
          <p:contentPart p14:bwMode="auto" r:id="rId11">
            <p14:nvContentPartPr>
              <p14:cNvPr id="3" name="Rokraksts 2">
                <a:extLst>
                  <a:ext uri="{FF2B5EF4-FFF2-40B4-BE49-F238E27FC236}">
                    <a16:creationId xmlns:a16="http://schemas.microsoft.com/office/drawing/2014/main" id="{8A305BE4-9B40-AEBE-10C1-FBA513A04336}"/>
                  </a:ext>
                </a:extLst>
              </p14:cNvPr>
              <p14:cNvContentPartPr/>
              <p14:nvPr/>
            </p14:nvContentPartPr>
            <p14:xfrm>
              <a:off x="9810864" y="1458432"/>
              <a:ext cx="1253880" cy="1550880"/>
            </p14:xfrm>
          </p:contentPart>
        </mc:Choice>
        <mc:Fallback xmlns="">
          <p:pic>
            <p:nvPicPr>
              <p:cNvPr id="3" name="Rokraksts 2">
                <a:extLst>
                  <a:ext uri="{FF2B5EF4-FFF2-40B4-BE49-F238E27FC236}">
                    <a16:creationId xmlns:a16="http://schemas.microsoft.com/office/drawing/2014/main" id="{8A305BE4-9B40-AEBE-10C1-FBA513A04336}"/>
                  </a:ext>
                </a:extLst>
              </p:cNvPr>
              <p:cNvPicPr/>
              <p:nvPr/>
            </p:nvPicPr>
            <p:blipFill>
              <a:blip r:embed="rId12"/>
              <a:stretch>
                <a:fillRect/>
              </a:stretch>
            </p:blipFill>
            <p:spPr>
              <a:xfrm>
                <a:off x="9774864" y="1422432"/>
                <a:ext cx="1325520" cy="1622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 name="Rokraksts 3">
                <a:extLst>
                  <a:ext uri="{FF2B5EF4-FFF2-40B4-BE49-F238E27FC236}">
                    <a16:creationId xmlns:a16="http://schemas.microsoft.com/office/drawing/2014/main" id="{29FCEBBA-7D04-B519-EBF4-062C42641257}"/>
                  </a:ext>
                </a:extLst>
              </p14:cNvPr>
              <p14:cNvContentPartPr/>
              <p14:nvPr/>
            </p14:nvContentPartPr>
            <p14:xfrm>
              <a:off x="10030824" y="1481112"/>
              <a:ext cx="201960" cy="360"/>
            </p14:xfrm>
          </p:contentPart>
        </mc:Choice>
        <mc:Fallback xmlns="">
          <p:pic>
            <p:nvPicPr>
              <p:cNvPr id="4" name="Rokraksts 3">
                <a:extLst>
                  <a:ext uri="{FF2B5EF4-FFF2-40B4-BE49-F238E27FC236}">
                    <a16:creationId xmlns:a16="http://schemas.microsoft.com/office/drawing/2014/main" id="{29FCEBBA-7D04-B519-EBF4-062C42641257}"/>
                  </a:ext>
                </a:extLst>
              </p:cNvPr>
              <p:cNvPicPr/>
              <p:nvPr/>
            </p:nvPicPr>
            <p:blipFill>
              <a:blip r:embed="rId14"/>
              <a:stretch>
                <a:fillRect/>
              </a:stretch>
            </p:blipFill>
            <p:spPr>
              <a:xfrm>
                <a:off x="9994824" y="1445112"/>
                <a:ext cx="273600" cy="72000"/>
              </a:xfrm>
              <a:prstGeom prst="rect">
                <a:avLst/>
              </a:prstGeom>
            </p:spPr>
          </p:pic>
        </mc:Fallback>
      </mc:AlternateContent>
    </p:spTree>
    <p:extLst>
      <p:ext uri="{BB962C8B-B14F-4D97-AF65-F5344CB8AC3E}">
        <p14:creationId xmlns:p14="http://schemas.microsoft.com/office/powerpoint/2010/main" val="204883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2000" fill="hold"/>
                                        <p:tgtEl>
                                          <p:spTgt spid="41"/>
                                        </p:tgtEl>
                                        <p:attrNameLst>
                                          <p:attrName>drawProgress</p:attrName>
                                        </p:attrNameLst>
                                      </p:cBhvr>
                                      <p:tavLst>
                                        <p:tav tm="0">
                                          <p:val>
                                            <p:fltVal val="0"/>
                                          </p:val>
                                        </p:tav>
                                        <p:tav tm="100000">
                                          <p:val>
                                            <p:fltVal val="1"/>
                                          </p:val>
                                        </p:tav>
                                      </p:tavLst>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anim calcmode="lin" valueType="num">
                                      <p:cBhvr>
                                        <p:cTn id="13" dur="1000" fill="hold"/>
                                        <p:tgtEl>
                                          <p:spTgt spid="53"/>
                                        </p:tgtEl>
                                        <p:attrNameLst>
                                          <p:attrName>ppt_x</p:attrName>
                                        </p:attrNameLst>
                                      </p:cBhvr>
                                      <p:tavLst>
                                        <p:tav tm="0">
                                          <p:val>
                                            <p:strVal val="#ppt_x"/>
                                          </p:val>
                                        </p:tav>
                                        <p:tav tm="100000">
                                          <p:val>
                                            <p:strVal val="#ppt_x"/>
                                          </p:val>
                                        </p:tav>
                                      </p:tavLst>
                                    </p:anim>
                                    <p:anim calcmode="lin" valueType="num">
                                      <p:cBhvr>
                                        <p:cTn id="1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3"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2000" fill="hold"/>
                                        <p:tgtEl>
                                          <p:spTgt spid="52"/>
                                        </p:tgtEl>
                                        <p:attrNameLst>
                                          <p:attrName>drawProgress</p:attrName>
                                        </p:attrNameLst>
                                      </p:cBhvr>
                                      <p:tavLst>
                                        <p:tav tm="0">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1000"/>
                                        <p:tgtEl>
                                          <p:spTgt spid="54"/>
                                        </p:tgtEl>
                                      </p:cBhvr>
                                    </p:animEffect>
                                    <p:anim calcmode="lin" valueType="num">
                                      <p:cBhvr>
                                        <p:cTn id="25" dur="1000" fill="hold"/>
                                        <p:tgtEl>
                                          <p:spTgt spid="54"/>
                                        </p:tgtEl>
                                        <p:attrNameLst>
                                          <p:attrName>ppt_x</p:attrName>
                                        </p:attrNameLst>
                                      </p:cBhvr>
                                      <p:tavLst>
                                        <p:tav tm="0">
                                          <p:val>
                                            <p:strVal val="#ppt_x"/>
                                          </p:val>
                                        </p:tav>
                                        <p:tav tm="100000">
                                          <p:val>
                                            <p:strVal val="#ppt_x"/>
                                          </p:val>
                                        </p:tav>
                                      </p:tavLst>
                                    </p:anim>
                                    <p:anim calcmode="lin" valueType="num">
                                      <p:cBhvr>
                                        <p:cTn id="2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B429DB-8AE1-612B-BCB4-12ECB639DEAF}"/>
              </a:ext>
            </a:extLst>
          </p:cNvPr>
          <p:cNvSpPr txBox="1"/>
          <p:nvPr/>
        </p:nvSpPr>
        <p:spPr>
          <a:xfrm>
            <a:off x="1494263" y="959005"/>
            <a:ext cx="4516244" cy="3970318"/>
          </a:xfrm>
          <a:prstGeom prst="rect">
            <a:avLst/>
          </a:prstGeom>
          <a:noFill/>
        </p:spPr>
        <p:txBody>
          <a:bodyPr wrap="square" rtlCol="0">
            <a:spAutoFit/>
          </a:bodyPr>
          <a:lstStyle/>
          <a:p>
            <a:r>
              <a:rPr lang="lv-LV" sz="2800" b="1" dirty="0"/>
              <a:t>Miniet četrus tipiskus gadījumus, kas ģimenē raksturotu:</a:t>
            </a:r>
          </a:p>
          <a:p>
            <a:endParaRPr lang="lv-LV" sz="2800" dirty="0"/>
          </a:p>
          <a:p>
            <a:pPr marL="342900" indent="-342900">
              <a:buAutoNum type="arabicPeriod"/>
            </a:pPr>
            <a:r>
              <a:rPr lang="lv-LV" sz="2800" dirty="0"/>
              <a:t>Krīzi</a:t>
            </a:r>
          </a:p>
          <a:p>
            <a:pPr marL="342900" indent="-342900">
              <a:buAutoNum type="arabicPeriod"/>
            </a:pPr>
            <a:r>
              <a:rPr lang="lv-LV" sz="2800" dirty="0"/>
              <a:t>Apdraudējumu</a:t>
            </a:r>
          </a:p>
          <a:p>
            <a:pPr marL="342900" indent="-342900">
              <a:buAutoNum type="arabicPeriod"/>
            </a:pPr>
            <a:r>
              <a:rPr lang="lv-LV" sz="2800" dirty="0"/>
              <a:t>Apdraudējuma risku</a:t>
            </a:r>
          </a:p>
          <a:p>
            <a:pPr marL="342900" indent="-342900">
              <a:buAutoNum type="arabicPeriod"/>
            </a:pPr>
            <a:r>
              <a:rPr lang="lv-LV" sz="2800" dirty="0"/>
              <a:t>Pilnvērtīgas attīstības apdraudējumu</a:t>
            </a:r>
          </a:p>
        </p:txBody>
      </p:sp>
    </p:spTree>
    <p:extLst>
      <p:ext uri="{BB962C8B-B14F-4D97-AF65-F5344CB8AC3E}">
        <p14:creationId xmlns:p14="http://schemas.microsoft.com/office/powerpoint/2010/main" val="215101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aisnstūris 6">
            <a:extLst>
              <a:ext uri="{FF2B5EF4-FFF2-40B4-BE49-F238E27FC236}">
                <a16:creationId xmlns:a16="http://schemas.microsoft.com/office/drawing/2014/main" id="{EB780A77-475C-3A3C-4A30-7D8A5414A501}"/>
              </a:ext>
            </a:extLst>
          </p:cNvPr>
          <p:cNvSpPr/>
          <p:nvPr/>
        </p:nvSpPr>
        <p:spPr>
          <a:xfrm>
            <a:off x="-44559" y="2067442"/>
            <a:ext cx="12192000" cy="4861678"/>
          </a:xfrm>
          <a:prstGeom prst="rect">
            <a:avLst/>
          </a:prstGeom>
          <a:solidFill>
            <a:schemeClr val="accent2">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lnSpc>
                <a:spcPct val="150000"/>
              </a:lnSpc>
              <a:spcBef>
                <a:spcPts val="600"/>
              </a:spcBef>
              <a:spcAft>
                <a:spcPts val="200"/>
              </a:spcAft>
            </a:pPr>
            <a:endParaRPr lang="lv-LV" sz="1800" kern="0" dirty="0">
              <a:solidFill>
                <a:srgbClr val="595959"/>
              </a:solidFill>
              <a:effectLst/>
              <a:latin typeface="Times New Roman" panose="02020603050405020304" pitchFamily="18" charset="0"/>
              <a:ea typeface="Times New Roman" panose="02020603050405020304" pitchFamily="18" charset="0"/>
            </a:endParaRPr>
          </a:p>
          <a:p>
            <a:pPr algn="just" fontAlgn="base">
              <a:lnSpc>
                <a:spcPct val="150000"/>
              </a:lnSpc>
              <a:spcBef>
                <a:spcPts val="600"/>
              </a:spcBef>
              <a:spcAft>
                <a:spcPts val="200"/>
              </a:spcAft>
            </a:pPr>
            <a:endParaRPr lang="lv-LV" kern="0" dirty="0">
              <a:solidFill>
                <a:srgbClr val="595959"/>
              </a:solidFill>
              <a:latin typeface="Times New Roman" panose="02020603050405020304" pitchFamily="18" charset="0"/>
              <a:ea typeface="Times New Roman" panose="02020603050405020304" pitchFamily="18" charset="0"/>
            </a:endParaRPr>
          </a:p>
          <a:p>
            <a:pPr algn="just" fontAlgn="base">
              <a:lnSpc>
                <a:spcPct val="150000"/>
              </a:lnSpc>
              <a:spcBef>
                <a:spcPts val="600"/>
              </a:spcBef>
              <a:spcAft>
                <a:spcPts val="200"/>
              </a:spcAft>
            </a:pPr>
            <a:endParaRPr lang="lv-LV" sz="1800" kern="0" dirty="0">
              <a:solidFill>
                <a:srgbClr val="595959"/>
              </a:solidFill>
              <a:effectLst/>
              <a:latin typeface="Times New Roman" panose="02020603050405020304" pitchFamily="18" charset="0"/>
              <a:ea typeface="Times New Roman" panose="02020603050405020304" pitchFamily="18" charset="0"/>
            </a:endParaRPr>
          </a:p>
          <a:p>
            <a:pPr algn="just" fontAlgn="base">
              <a:lnSpc>
                <a:spcPct val="150000"/>
              </a:lnSpc>
              <a:spcBef>
                <a:spcPts val="600"/>
              </a:spcBef>
              <a:spcAft>
                <a:spcPts val="200"/>
              </a:spcAft>
            </a:pPr>
            <a:endParaRPr lang="lv-LV" kern="0" dirty="0">
              <a:solidFill>
                <a:srgbClr val="595959"/>
              </a:solidFill>
              <a:latin typeface="Times New Roman" panose="02020603050405020304" pitchFamily="18" charset="0"/>
              <a:ea typeface="Times New Roman" panose="02020603050405020304" pitchFamily="18" charset="0"/>
            </a:endParaRPr>
          </a:p>
          <a:p>
            <a:pPr algn="just" fontAlgn="base">
              <a:lnSpc>
                <a:spcPct val="150000"/>
              </a:lnSpc>
              <a:spcBef>
                <a:spcPts val="600"/>
              </a:spcBef>
              <a:spcAft>
                <a:spcPts val="200"/>
              </a:spcAft>
            </a:pPr>
            <a:endParaRPr lang="lv-LV" sz="1800" kern="0">
              <a:solidFill>
                <a:srgbClr val="595959"/>
              </a:solidFill>
              <a:effectLst/>
              <a:latin typeface="Times New Roman" panose="02020603050405020304" pitchFamily="18" charset="0"/>
              <a:ea typeface="Times New Roman" panose="02020603050405020304" pitchFamily="18" charset="0"/>
            </a:endParaRPr>
          </a:p>
          <a:p>
            <a:pPr algn="just" fontAlgn="base">
              <a:lnSpc>
                <a:spcPct val="150000"/>
              </a:lnSpc>
              <a:spcBef>
                <a:spcPts val="600"/>
              </a:spcBef>
              <a:spcAft>
                <a:spcPts val="200"/>
              </a:spcAft>
            </a:pPr>
            <a:r>
              <a:rPr lang="lv-LV" sz="1800" kern="0">
                <a:solidFill>
                  <a:srgbClr val="595959"/>
                </a:solidFill>
                <a:effectLst/>
                <a:latin typeface="Times New Roman" panose="02020603050405020304" pitchFamily="18" charset="0"/>
                <a:ea typeface="Times New Roman" panose="02020603050405020304" pitchFamily="18" charset="0"/>
              </a:rPr>
              <a:t>Krīze ir stāvoklis, kurā cilvēks notikumus vai situācijas uztver kā nepanesamas grūtības, kas pārsniedz</a:t>
            </a:r>
            <a:r>
              <a:rPr lang="lv-LV" sz="1800" kern="0">
                <a:solidFill>
                  <a:srgbClr val="595959"/>
                </a:solidFill>
                <a:effectLst/>
                <a:latin typeface="Times New Roman" panose="02020603050405020304" pitchFamily="18" charset="0"/>
                <a:ea typeface="Calibri" panose="020F0502020204030204" pitchFamily="34" charset="0"/>
              </a:rPr>
              <a:t> viņa ierastos situācijas risināšanas veidus un galā tikšanas stratēģijas. </a:t>
            </a:r>
            <a:r>
              <a:rPr lang="lv-LV" sz="1800" kern="0" dirty="0">
                <a:solidFill>
                  <a:srgbClr val="595959"/>
                </a:solidFill>
                <a:effectLst/>
                <a:latin typeface="Times New Roman" panose="02020603050405020304" pitchFamily="18" charset="0"/>
                <a:ea typeface="Calibri" panose="020F0502020204030204" pitchFamily="34" charset="0"/>
              </a:rPr>
              <a:t>Ja indivīds netiek galā vai nesaņem palīdzību, krīze var radīt nopietnus kognitīvus un emocionālus traucējumus.</a:t>
            </a:r>
            <a:endParaRPr lang="lv-LV" sz="1800" kern="1000" dirty="0">
              <a:solidFill>
                <a:srgbClr val="595959"/>
              </a:solidFill>
              <a:effectLst/>
              <a:latin typeface="Calibri" panose="020F0502020204030204" pitchFamily="34" charset="0"/>
              <a:ea typeface="Calibri" panose="020F0502020204030204" pitchFamily="34" charset="0"/>
            </a:endParaRPr>
          </a:p>
          <a:p>
            <a:pPr algn="just"/>
            <a:r>
              <a:rPr lang="lv-LV"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James</a:t>
            </a:r>
            <a:r>
              <a:rPr lang="lv-LV"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lv-LV" sz="1800" i="1"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R. K.</a:t>
            </a:r>
            <a:r>
              <a:rPr lang="lv-LV"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&amp; </a:t>
            </a:r>
            <a:r>
              <a:rPr lang="lv-LV" sz="1800" i="1"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Gilliland</a:t>
            </a:r>
            <a:r>
              <a:rPr lang="lv-LV" sz="1800" i="1"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B. E. (2012</a:t>
            </a:r>
            <a:r>
              <a:rPr lang="lv-LV"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lv-LV" sz="1800" i="1"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Crisis</a:t>
            </a:r>
            <a:r>
              <a:rPr lang="lv-LV" sz="1800" i="1"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lv-LV" sz="1800" i="1"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Intervention</a:t>
            </a:r>
            <a:r>
              <a:rPr lang="lv-LV" sz="1800" i="1"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lv-LV" sz="1800" i="1"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Strategies</a:t>
            </a:r>
            <a:r>
              <a:rPr lang="lv-LV"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lv-LV" sz="1800" i="1"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7th </a:t>
            </a:r>
            <a:r>
              <a:rPr lang="lv-LV" sz="1800" i="1"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ed</a:t>
            </a:r>
            <a:r>
              <a:rPr lang="lv-LV"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lv-LV" sz="18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Belmont</a:t>
            </a:r>
            <a:r>
              <a:rPr lang="lv-LV"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CA: </a:t>
            </a:r>
            <a:r>
              <a:rPr lang="lv-LV" sz="1800" i="1"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Brooks</a:t>
            </a:r>
            <a:r>
              <a:rPr lang="lv-LV"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lv-LV" sz="1800" i="1"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Cole</a:t>
            </a:r>
            <a:r>
              <a:rPr lang="lv-LV" sz="1800" i="1"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lv-LV"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p. 6.</a:t>
            </a:r>
            <a:endParaRPr lang="lv-LV" sz="1800" dirty="0">
              <a:effectLst/>
              <a:latin typeface="Calibri" panose="020F0502020204030204" pitchFamily="34" charset="0"/>
              <a:ea typeface="Calibri" panose="020F0502020204030204" pitchFamily="34" charset="0"/>
            </a:endParaRPr>
          </a:p>
        </p:txBody>
      </p:sp>
      <p:sp>
        <p:nvSpPr>
          <p:cNvPr id="6" name="Taisnstūris 5">
            <a:extLst>
              <a:ext uri="{FF2B5EF4-FFF2-40B4-BE49-F238E27FC236}">
                <a16:creationId xmlns:a16="http://schemas.microsoft.com/office/drawing/2014/main" id="{44390B9D-1C73-E854-8EE8-987796A61E97}"/>
              </a:ext>
            </a:extLst>
          </p:cNvPr>
          <p:cNvSpPr/>
          <p:nvPr/>
        </p:nvSpPr>
        <p:spPr>
          <a:xfrm>
            <a:off x="0" y="0"/>
            <a:ext cx="12192000" cy="2458719"/>
          </a:xfrm>
          <a:prstGeom prst="rect">
            <a:avLst/>
          </a:prstGeom>
          <a:solidFill>
            <a:srgbClr val="FF00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800" b="1" dirty="0">
              <a:solidFill>
                <a:srgbClr val="FF0000"/>
              </a:solidFill>
              <a:latin typeface="Poppins" pitchFamily="2" charset="77"/>
              <a:ea typeface="League Spartan" charset="0"/>
              <a:cs typeface="Poppins" pitchFamily="2" charset="77"/>
            </a:endParaRPr>
          </a:p>
        </p:txBody>
      </p:sp>
      <p:sp>
        <p:nvSpPr>
          <p:cNvPr id="3" name="TextBox 2">
            <a:extLst>
              <a:ext uri="{FF2B5EF4-FFF2-40B4-BE49-F238E27FC236}">
                <a16:creationId xmlns:a16="http://schemas.microsoft.com/office/drawing/2014/main" id="{56E1E249-1F34-97BE-FBB9-993C51E44DAD}"/>
              </a:ext>
            </a:extLst>
          </p:cNvPr>
          <p:cNvSpPr txBox="1"/>
          <p:nvPr/>
        </p:nvSpPr>
        <p:spPr>
          <a:xfrm>
            <a:off x="274320" y="882503"/>
            <a:ext cx="11503152" cy="954107"/>
          </a:xfrm>
          <a:prstGeom prst="rect">
            <a:avLst/>
          </a:prstGeom>
          <a:noFill/>
        </p:spPr>
        <p:txBody>
          <a:bodyPr wrap="square">
            <a:spAutoFit/>
          </a:bodyPr>
          <a:lstStyle/>
          <a:p>
            <a:r>
              <a:rPr lang="lv-LV" sz="2800" b="1" dirty="0">
                <a:solidFill>
                  <a:schemeClr val="tx2">
                    <a:lumMod val="50000"/>
                  </a:schemeClr>
                </a:solidFill>
              </a:rPr>
              <a:t>Apdraudējums</a:t>
            </a:r>
            <a:r>
              <a:rPr lang="lv-LV" sz="2800" dirty="0">
                <a:solidFill>
                  <a:schemeClr val="tx2">
                    <a:lumMod val="50000"/>
                  </a:schemeClr>
                </a:solidFill>
              </a:rPr>
              <a:t> </a:t>
            </a:r>
            <a:r>
              <a:rPr lang="lv-LV" sz="2800" i="1" dirty="0">
                <a:solidFill>
                  <a:schemeClr val="tx2">
                    <a:lumMod val="50000"/>
                  </a:schemeClr>
                </a:solidFill>
              </a:rPr>
              <a:t>(</a:t>
            </a:r>
            <a:r>
              <a:rPr lang="lv-LV" sz="2800" i="1" dirty="0" err="1">
                <a:solidFill>
                  <a:schemeClr val="tx2">
                    <a:lumMod val="50000"/>
                  </a:schemeClr>
                </a:solidFill>
              </a:rPr>
              <a:t>hazard</a:t>
            </a:r>
            <a:r>
              <a:rPr lang="lv-LV" sz="2800" i="1" dirty="0">
                <a:solidFill>
                  <a:schemeClr val="tx2">
                    <a:lumMod val="50000"/>
                  </a:schemeClr>
                </a:solidFill>
              </a:rPr>
              <a:t>) </a:t>
            </a:r>
            <a:r>
              <a:rPr lang="lv-LV" sz="2800" dirty="0">
                <a:solidFill>
                  <a:schemeClr val="tx2">
                    <a:lumMod val="50000"/>
                  </a:schemeClr>
                </a:solidFill>
              </a:rPr>
              <a:t>ir situācija, kurā pastāv dzīvībai un/vai fiziskajai, garīgajai, psiholoģiskajai veselībai bīstami apstākļi.</a:t>
            </a:r>
          </a:p>
        </p:txBody>
      </p:sp>
      <p:sp>
        <p:nvSpPr>
          <p:cNvPr id="5" name="TextBox 4">
            <a:extLst>
              <a:ext uri="{FF2B5EF4-FFF2-40B4-BE49-F238E27FC236}">
                <a16:creationId xmlns:a16="http://schemas.microsoft.com/office/drawing/2014/main" id="{7EE9DF2A-B4CC-C6E6-8B12-974DB1FDCFC8}"/>
              </a:ext>
            </a:extLst>
          </p:cNvPr>
          <p:cNvSpPr txBox="1"/>
          <p:nvPr/>
        </p:nvSpPr>
        <p:spPr>
          <a:xfrm>
            <a:off x="274320" y="3275897"/>
            <a:ext cx="11237976" cy="1384995"/>
          </a:xfrm>
          <a:prstGeom prst="rect">
            <a:avLst/>
          </a:prstGeom>
          <a:noFill/>
        </p:spPr>
        <p:txBody>
          <a:bodyPr wrap="square">
            <a:spAutoFit/>
          </a:bodyPr>
          <a:lstStyle/>
          <a:p>
            <a:r>
              <a:rPr lang="lv-LV" sz="2800" b="1" dirty="0">
                <a:solidFill>
                  <a:schemeClr val="tx2">
                    <a:lumMod val="50000"/>
                  </a:schemeClr>
                </a:solidFill>
              </a:rPr>
              <a:t>Apdraudējuma risks </a:t>
            </a:r>
            <a:r>
              <a:rPr lang="lv-LV" sz="2800" dirty="0">
                <a:solidFill>
                  <a:schemeClr val="tx2">
                    <a:lumMod val="50000"/>
                  </a:schemeClr>
                </a:solidFill>
              </a:rPr>
              <a:t>(</a:t>
            </a:r>
            <a:r>
              <a:rPr lang="lv-LV" sz="2800" i="1" dirty="0">
                <a:solidFill>
                  <a:schemeClr val="tx2">
                    <a:lumMod val="50000"/>
                  </a:schemeClr>
                </a:solidFill>
              </a:rPr>
              <a:t>risk </a:t>
            </a:r>
            <a:r>
              <a:rPr lang="lv-LV" sz="2800" i="1" dirty="0" err="1">
                <a:solidFill>
                  <a:schemeClr val="tx2">
                    <a:lumMod val="50000"/>
                  </a:schemeClr>
                </a:solidFill>
              </a:rPr>
              <a:t>of</a:t>
            </a:r>
            <a:r>
              <a:rPr lang="lv-LV" sz="2800" i="1" dirty="0">
                <a:solidFill>
                  <a:schemeClr val="tx2">
                    <a:lumMod val="50000"/>
                  </a:schemeClr>
                </a:solidFill>
              </a:rPr>
              <a:t> </a:t>
            </a:r>
            <a:r>
              <a:rPr lang="lv-LV" sz="2800" i="1" dirty="0" err="1">
                <a:solidFill>
                  <a:schemeClr val="tx2">
                    <a:lumMod val="50000"/>
                  </a:schemeClr>
                </a:solidFill>
              </a:rPr>
              <a:t>the</a:t>
            </a:r>
            <a:r>
              <a:rPr lang="lv-LV" sz="2800" i="1" dirty="0">
                <a:solidFill>
                  <a:schemeClr val="tx2">
                    <a:lumMod val="50000"/>
                  </a:schemeClr>
                </a:solidFill>
              </a:rPr>
              <a:t> </a:t>
            </a:r>
            <a:r>
              <a:rPr lang="lv-LV" sz="2800" i="1" dirty="0" err="1">
                <a:solidFill>
                  <a:schemeClr val="tx2">
                    <a:lumMod val="50000"/>
                  </a:schemeClr>
                </a:solidFill>
              </a:rPr>
              <a:t>threat</a:t>
            </a:r>
            <a:r>
              <a:rPr lang="lv-LV" sz="2800" i="1" dirty="0">
                <a:solidFill>
                  <a:schemeClr val="tx2">
                    <a:lumMod val="50000"/>
                  </a:schemeClr>
                </a:solidFill>
              </a:rPr>
              <a:t>, </a:t>
            </a:r>
            <a:r>
              <a:rPr lang="lv-LV" sz="2800" i="1" dirty="0" err="1">
                <a:solidFill>
                  <a:schemeClr val="tx2">
                    <a:lumMod val="50000"/>
                  </a:schemeClr>
                </a:solidFill>
              </a:rPr>
              <a:t>hazard</a:t>
            </a:r>
            <a:r>
              <a:rPr lang="lv-LV" sz="2800" i="1" dirty="0">
                <a:solidFill>
                  <a:schemeClr val="tx2">
                    <a:lumMod val="50000"/>
                  </a:schemeClr>
                </a:solidFill>
              </a:rPr>
              <a:t>) </a:t>
            </a:r>
            <a:r>
              <a:rPr lang="lv-LV" sz="2800" dirty="0">
                <a:solidFill>
                  <a:schemeClr val="tx2">
                    <a:lumMod val="50000"/>
                  </a:schemeClr>
                </a:solidFill>
              </a:rPr>
              <a:t>ir paredzamas situācijas vai pieņēmumi par iespējamiem bīstamiem apstākļiem nākotnē un/vai apstākļu negatīvu attīstību. </a:t>
            </a:r>
          </a:p>
        </p:txBody>
      </p:sp>
    </p:spTree>
    <p:extLst>
      <p:ext uri="{BB962C8B-B14F-4D97-AF65-F5344CB8AC3E}">
        <p14:creationId xmlns:p14="http://schemas.microsoft.com/office/powerpoint/2010/main" val="22606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aisnstūris 4">
            <a:extLst>
              <a:ext uri="{FF2B5EF4-FFF2-40B4-BE49-F238E27FC236}">
                <a16:creationId xmlns:a16="http://schemas.microsoft.com/office/drawing/2014/main" id="{01BD3F7A-641F-B9AE-0E21-AC9B28949F3A}"/>
              </a:ext>
            </a:extLst>
          </p:cNvPr>
          <p:cNvSpPr/>
          <p:nvPr/>
        </p:nvSpPr>
        <p:spPr>
          <a:xfrm>
            <a:off x="-64879" y="4173917"/>
            <a:ext cx="12192000" cy="2866699"/>
          </a:xfrm>
          <a:prstGeom prst="rect">
            <a:avLst/>
          </a:prstGeom>
          <a:solidFill>
            <a:srgbClr val="FF00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800" b="1" dirty="0">
              <a:solidFill>
                <a:srgbClr val="FF0000"/>
              </a:solidFill>
              <a:latin typeface="Poppins" pitchFamily="2" charset="77"/>
              <a:ea typeface="League Spartan" charset="0"/>
              <a:cs typeface="Poppins" pitchFamily="2" charset="77"/>
            </a:endParaRPr>
          </a:p>
          <a:p>
            <a:pPr algn="ctr"/>
            <a:endParaRPr lang="lv-LV" b="1" dirty="0">
              <a:solidFill>
                <a:srgbClr val="FF0000"/>
              </a:solidFill>
              <a:latin typeface="Poppins" pitchFamily="2" charset="77"/>
              <a:ea typeface="League Spartan" charset="0"/>
              <a:cs typeface="Poppins" pitchFamily="2" charset="77"/>
            </a:endParaRPr>
          </a:p>
          <a:p>
            <a:pPr algn="ctr"/>
            <a:endParaRPr lang="lv-LV" sz="1800" b="1" dirty="0">
              <a:solidFill>
                <a:srgbClr val="FF0000"/>
              </a:solidFill>
              <a:latin typeface="Poppins" pitchFamily="2" charset="77"/>
              <a:ea typeface="League Spartan" charset="0"/>
              <a:cs typeface="Poppins" pitchFamily="2" charset="77"/>
            </a:endParaRPr>
          </a:p>
          <a:p>
            <a:pPr algn="ctr"/>
            <a:endParaRPr lang="lv-LV" b="1" dirty="0">
              <a:solidFill>
                <a:srgbClr val="FF0000"/>
              </a:solidFill>
              <a:latin typeface="Poppins" pitchFamily="2" charset="77"/>
              <a:ea typeface="League Spartan" charset="0"/>
              <a:cs typeface="Poppins" pitchFamily="2" charset="77"/>
            </a:endParaRPr>
          </a:p>
        </p:txBody>
      </p:sp>
      <p:sp>
        <p:nvSpPr>
          <p:cNvPr id="7" name="Taisnstūris 6">
            <a:extLst>
              <a:ext uri="{FF2B5EF4-FFF2-40B4-BE49-F238E27FC236}">
                <a16:creationId xmlns:a16="http://schemas.microsoft.com/office/drawing/2014/main" id="{881770C6-8A82-3CE8-F8A3-ED1605FEDE2C}"/>
              </a:ext>
            </a:extLst>
          </p:cNvPr>
          <p:cNvSpPr/>
          <p:nvPr/>
        </p:nvSpPr>
        <p:spPr>
          <a:xfrm>
            <a:off x="-44559" y="2067442"/>
            <a:ext cx="12192000" cy="2693343"/>
          </a:xfrm>
          <a:prstGeom prst="rect">
            <a:avLst/>
          </a:prstGeom>
          <a:solidFill>
            <a:schemeClr val="accent2">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Taisnstūris 7">
            <a:extLst>
              <a:ext uri="{FF2B5EF4-FFF2-40B4-BE49-F238E27FC236}">
                <a16:creationId xmlns:a16="http://schemas.microsoft.com/office/drawing/2014/main" id="{2EFFA438-8AF9-2B1E-7556-7ADCB5EEEFA4}"/>
              </a:ext>
            </a:extLst>
          </p:cNvPr>
          <p:cNvSpPr/>
          <p:nvPr/>
        </p:nvSpPr>
        <p:spPr>
          <a:xfrm>
            <a:off x="-44559" y="-36811"/>
            <a:ext cx="12192000" cy="3092009"/>
          </a:xfrm>
          <a:prstGeom prst="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accent1">
                  <a:lumMod val="75000"/>
                </a:schemeClr>
              </a:solidFill>
            </a:endParaRPr>
          </a:p>
        </p:txBody>
      </p:sp>
      <p:sp>
        <p:nvSpPr>
          <p:cNvPr id="6" name="Ovāls 5">
            <a:extLst>
              <a:ext uri="{FF2B5EF4-FFF2-40B4-BE49-F238E27FC236}">
                <a16:creationId xmlns:a16="http://schemas.microsoft.com/office/drawing/2014/main" id="{098FC194-6704-F249-F193-D5E15D9E7F2D}"/>
              </a:ext>
            </a:extLst>
          </p:cNvPr>
          <p:cNvSpPr/>
          <p:nvPr/>
        </p:nvSpPr>
        <p:spPr>
          <a:xfrm>
            <a:off x="319100" y="1506987"/>
            <a:ext cx="5185899" cy="4496127"/>
          </a:xfrm>
          <a:prstGeom prst="ellipse">
            <a:avLst/>
          </a:prstGeom>
          <a:solidFill>
            <a:schemeClr val="accent1">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4" name="Ovāls 23">
            <a:extLst>
              <a:ext uri="{FF2B5EF4-FFF2-40B4-BE49-F238E27FC236}">
                <a16:creationId xmlns:a16="http://schemas.microsoft.com/office/drawing/2014/main" id="{2853E07E-CD09-C6E6-3D69-3F43C1DE9932}"/>
              </a:ext>
            </a:extLst>
          </p:cNvPr>
          <p:cNvSpPr/>
          <p:nvPr/>
        </p:nvSpPr>
        <p:spPr>
          <a:xfrm>
            <a:off x="826631" y="2405996"/>
            <a:ext cx="4076866" cy="359711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TextBox 1">
            <a:extLst>
              <a:ext uri="{FF2B5EF4-FFF2-40B4-BE49-F238E27FC236}">
                <a16:creationId xmlns:a16="http://schemas.microsoft.com/office/drawing/2014/main" id="{C349E849-D552-3C4B-9594-DB6EFDFBA855}"/>
              </a:ext>
            </a:extLst>
          </p:cNvPr>
          <p:cNvSpPr txBox="1"/>
          <p:nvPr/>
        </p:nvSpPr>
        <p:spPr>
          <a:xfrm>
            <a:off x="1617318" y="52894"/>
            <a:ext cx="8985152" cy="1015663"/>
          </a:xfrm>
          <a:prstGeom prst="rect">
            <a:avLst/>
          </a:prstGeom>
          <a:noFill/>
        </p:spPr>
        <p:txBody>
          <a:bodyPr wrap="none" rtlCol="0">
            <a:spAutoFit/>
          </a:bodyPr>
          <a:lstStyle/>
          <a:p>
            <a:pPr algn="ctr"/>
            <a:r>
              <a:rPr lang="lv-LV" sz="3000" b="1" dirty="0">
                <a:solidFill>
                  <a:schemeClr val="tx2"/>
                </a:solidFill>
                <a:latin typeface="Poppins" pitchFamily="2" charset="77"/>
                <a:cs typeface="Poppins" pitchFamily="2" charset="77"/>
              </a:rPr>
              <a:t>Pakalpojumu grupas ģimenēm ar bērniem</a:t>
            </a:r>
          </a:p>
          <a:p>
            <a:pPr algn="ctr"/>
            <a:r>
              <a:rPr lang="lv-LV" sz="3000" b="1" dirty="0">
                <a:solidFill>
                  <a:schemeClr val="tx2"/>
                </a:solidFill>
                <a:latin typeface="Poppins" pitchFamily="2" charset="77"/>
                <a:cs typeface="Poppins" pitchFamily="2" charset="77"/>
              </a:rPr>
              <a:t>dažādos apdraudējuma pret bērnu līmeņos  </a:t>
            </a:r>
            <a:endParaRPr lang="en-US" sz="3000" b="1" dirty="0">
              <a:solidFill>
                <a:schemeClr val="tx2"/>
              </a:solidFill>
              <a:latin typeface="Poppins" pitchFamily="2" charset="77"/>
              <a:cs typeface="Poppins" pitchFamily="2" charset="77"/>
            </a:endParaRPr>
          </a:p>
        </p:txBody>
      </p:sp>
      <p:sp>
        <p:nvSpPr>
          <p:cNvPr id="30" name="TextBox 29">
            <a:extLst>
              <a:ext uri="{FF2B5EF4-FFF2-40B4-BE49-F238E27FC236}">
                <a16:creationId xmlns:a16="http://schemas.microsoft.com/office/drawing/2014/main" id="{BB991154-26AA-A34E-9323-5D9AA17BDFE7}"/>
              </a:ext>
            </a:extLst>
          </p:cNvPr>
          <p:cNvSpPr txBox="1"/>
          <p:nvPr/>
        </p:nvSpPr>
        <p:spPr>
          <a:xfrm>
            <a:off x="5592305" y="4754825"/>
            <a:ext cx="7023750" cy="1569660"/>
          </a:xfrm>
          <a:prstGeom prst="rect">
            <a:avLst/>
          </a:prstGeom>
          <a:noFill/>
        </p:spPr>
        <p:txBody>
          <a:bodyPr wrap="square" rtlCol="0" anchor="t" anchorCtr="0">
            <a:spAutoFit/>
          </a:bodyPr>
          <a:lstStyle/>
          <a:p>
            <a:endParaRPr lang="lv-LV" sz="2400" b="1" dirty="0">
              <a:solidFill>
                <a:srgbClr val="FF0000"/>
              </a:solidFill>
              <a:latin typeface="Poppins" pitchFamily="2" charset="77"/>
              <a:ea typeface="League Spartan" charset="0"/>
              <a:cs typeface="Poppins" pitchFamily="2" charset="77"/>
            </a:endParaRPr>
          </a:p>
          <a:p>
            <a:r>
              <a:rPr lang="lv-LV" sz="2400" b="1" dirty="0">
                <a:solidFill>
                  <a:srgbClr val="FF0000"/>
                </a:solidFill>
                <a:latin typeface="Poppins" pitchFamily="2" charset="77"/>
                <a:ea typeface="League Spartan" charset="0"/>
                <a:cs typeface="Poppins" pitchFamily="2" charset="77"/>
              </a:rPr>
              <a:t>3. Aizsardzības un kontroles </a:t>
            </a:r>
          </a:p>
          <a:p>
            <a:r>
              <a:rPr lang="lv-LV" sz="2400" b="1" dirty="0">
                <a:solidFill>
                  <a:srgbClr val="FF0000"/>
                </a:solidFill>
                <a:latin typeface="Poppins" pitchFamily="2" charset="77"/>
                <a:ea typeface="League Spartan" charset="0"/>
                <a:cs typeface="Poppins" pitchFamily="2" charset="77"/>
              </a:rPr>
              <a:t>pakalpojumu grupa pēc specifiskiem </a:t>
            </a:r>
          </a:p>
          <a:p>
            <a:r>
              <a:rPr lang="lv-LV" sz="2400" b="1" dirty="0">
                <a:solidFill>
                  <a:srgbClr val="FF0000"/>
                </a:solidFill>
                <a:latin typeface="Poppins" pitchFamily="2" charset="77"/>
                <a:ea typeface="League Spartan" charset="0"/>
                <a:cs typeface="Poppins" pitchFamily="2" charset="77"/>
              </a:rPr>
              <a:t>vardarbības un traucējumu veidiem</a:t>
            </a:r>
            <a:endParaRPr lang="en-US" sz="2400" b="1" dirty="0">
              <a:solidFill>
                <a:srgbClr val="FF0000"/>
              </a:solidFill>
              <a:latin typeface="Poppins" pitchFamily="2" charset="77"/>
              <a:ea typeface="League Spartan" charset="0"/>
              <a:cs typeface="Poppins" pitchFamily="2" charset="77"/>
            </a:endParaRPr>
          </a:p>
        </p:txBody>
      </p:sp>
      <p:sp>
        <p:nvSpPr>
          <p:cNvPr id="18" name="Ovāls 17">
            <a:extLst>
              <a:ext uri="{FF2B5EF4-FFF2-40B4-BE49-F238E27FC236}">
                <a16:creationId xmlns:a16="http://schemas.microsoft.com/office/drawing/2014/main" id="{F39CCAE8-3459-D868-228E-49850C4892E9}"/>
              </a:ext>
            </a:extLst>
          </p:cNvPr>
          <p:cNvSpPr/>
          <p:nvPr/>
        </p:nvSpPr>
        <p:spPr>
          <a:xfrm>
            <a:off x="1658193" y="4121014"/>
            <a:ext cx="2486891" cy="188227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3" name="TextBox 22">
            <a:extLst>
              <a:ext uri="{FF2B5EF4-FFF2-40B4-BE49-F238E27FC236}">
                <a16:creationId xmlns:a16="http://schemas.microsoft.com/office/drawing/2014/main" id="{12E49AC2-013E-D155-D34B-1A803C3F61C9}"/>
              </a:ext>
            </a:extLst>
          </p:cNvPr>
          <p:cNvSpPr txBox="1"/>
          <p:nvPr/>
        </p:nvSpPr>
        <p:spPr>
          <a:xfrm>
            <a:off x="1892346" y="4508484"/>
            <a:ext cx="2103461" cy="338554"/>
          </a:xfrm>
          <a:prstGeom prst="rect">
            <a:avLst/>
          </a:prstGeom>
          <a:noFill/>
        </p:spPr>
        <p:txBody>
          <a:bodyPr wrap="none" rtlCol="0" anchor="t" anchorCtr="0">
            <a:spAutoFit/>
          </a:bodyPr>
          <a:lstStyle/>
          <a:p>
            <a:r>
              <a:rPr lang="lv-LV" sz="1600" b="1" dirty="0">
                <a:solidFill>
                  <a:schemeClr val="accent5">
                    <a:lumMod val="50000"/>
                  </a:schemeClr>
                </a:solidFill>
                <a:latin typeface="Poppins" pitchFamily="2" charset="77"/>
                <a:ea typeface="League Spartan" charset="0"/>
                <a:cs typeface="Poppins" pitchFamily="2" charset="77"/>
              </a:rPr>
              <a:t>3. APDRAUDĒJUMS</a:t>
            </a:r>
            <a:endParaRPr lang="en-US" sz="1600" b="1" dirty="0">
              <a:solidFill>
                <a:schemeClr val="accent5">
                  <a:lumMod val="50000"/>
                </a:schemeClr>
              </a:solidFill>
              <a:latin typeface="Poppins" pitchFamily="2" charset="77"/>
              <a:ea typeface="League Spartan" charset="0"/>
              <a:cs typeface="Poppins" pitchFamily="2" charset="77"/>
            </a:endParaRPr>
          </a:p>
        </p:txBody>
      </p:sp>
      <p:sp>
        <p:nvSpPr>
          <p:cNvPr id="3" name="TextBox 2">
            <a:extLst>
              <a:ext uri="{FF2B5EF4-FFF2-40B4-BE49-F238E27FC236}">
                <a16:creationId xmlns:a16="http://schemas.microsoft.com/office/drawing/2014/main" id="{4591B5B9-135B-F78E-E8E0-862322278071}"/>
              </a:ext>
            </a:extLst>
          </p:cNvPr>
          <p:cNvSpPr txBox="1"/>
          <p:nvPr/>
        </p:nvSpPr>
        <p:spPr>
          <a:xfrm>
            <a:off x="1599799" y="2963981"/>
            <a:ext cx="2688557" cy="338554"/>
          </a:xfrm>
          <a:prstGeom prst="rect">
            <a:avLst/>
          </a:prstGeom>
          <a:noFill/>
        </p:spPr>
        <p:txBody>
          <a:bodyPr wrap="none" rtlCol="0" anchor="t" anchorCtr="0">
            <a:spAutoFit/>
          </a:bodyPr>
          <a:lstStyle/>
          <a:p>
            <a:r>
              <a:rPr lang="lv-LV" sz="1600" b="1" dirty="0">
                <a:solidFill>
                  <a:schemeClr val="accent5">
                    <a:lumMod val="50000"/>
                  </a:schemeClr>
                </a:solidFill>
                <a:latin typeface="Poppins" pitchFamily="2" charset="77"/>
                <a:ea typeface="League Spartan" charset="0"/>
                <a:cs typeface="Poppins" pitchFamily="2" charset="77"/>
              </a:rPr>
              <a:t>2. APDRAUDĒJUMA RISKI</a:t>
            </a:r>
            <a:endParaRPr lang="en-US" sz="1600" b="1" dirty="0">
              <a:solidFill>
                <a:schemeClr val="accent5">
                  <a:lumMod val="50000"/>
                </a:schemeClr>
              </a:solidFill>
              <a:latin typeface="Poppins" pitchFamily="2" charset="77"/>
              <a:ea typeface="League Spartan" charset="0"/>
              <a:cs typeface="Poppins" pitchFamily="2" charset="77"/>
            </a:endParaRPr>
          </a:p>
        </p:txBody>
      </p:sp>
      <p:sp>
        <p:nvSpPr>
          <p:cNvPr id="4" name="TextBox 3">
            <a:extLst>
              <a:ext uri="{FF2B5EF4-FFF2-40B4-BE49-F238E27FC236}">
                <a16:creationId xmlns:a16="http://schemas.microsoft.com/office/drawing/2014/main" id="{7C674458-D275-3601-74D9-2C8AC37A2865}"/>
              </a:ext>
            </a:extLst>
          </p:cNvPr>
          <p:cNvSpPr txBox="1"/>
          <p:nvPr/>
        </p:nvSpPr>
        <p:spPr>
          <a:xfrm>
            <a:off x="1858715" y="1795819"/>
            <a:ext cx="2106667" cy="338554"/>
          </a:xfrm>
          <a:prstGeom prst="rect">
            <a:avLst/>
          </a:prstGeom>
          <a:noFill/>
        </p:spPr>
        <p:txBody>
          <a:bodyPr wrap="none" rtlCol="0" anchor="t" anchorCtr="0">
            <a:spAutoFit/>
          </a:bodyPr>
          <a:lstStyle/>
          <a:p>
            <a:r>
              <a:rPr lang="lv-LV" sz="1600" b="1" dirty="0">
                <a:solidFill>
                  <a:schemeClr val="accent5">
                    <a:lumMod val="50000"/>
                  </a:schemeClr>
                </a:solidFill>
                <a:latin typeface="Poppins" pitchFamily="2" charset="77"/>
                <a:ea typeface="League Spartan" charset="0"/>
                <a:cs typeface="Poppins" pitchFamily="2" charset="77"/>
              </a:rPr>
              <a:t>1. ATTĪSTĪBAS RISKI</a:t>
            </a:r>
            <a:endParaRPr lang="en-US" sz="1600" b="1" dirty="0">
              <a:solidFill>
                <a:schemeClr val="accent5">
                  <a:lumMod val="50000"/>
                </a:schemeClr>
              </a:solidFill>
              <a:latin typeface="Poppins" pitchFamily="2" charset="77"/>
              <a:ea typeface="League Spartan" charset="0"/>
              <a:cs typeface="Poppins" pitchFamily="2" charset="77"/>
            </a:endParaRPr>
          </a:p>
        </p:txBody>
      </p:sp>
      <p:sp>
        <p:nvSpPr>
          <p:cNvPr id="50" name="TextBox 49">
            <a:extLst>
              <a:ext uri="{FF2B5EF4-FFF2-40B4-BE49-F238E27FC236}">
                <a16:creationId xmlns:a16="http://schemas.microsoft.com/office/drawing/2014/main" id="{464C4407-A870-438F-B40E-5D88C56A11F5}"/>
              </a:ext>
            </a:extLst>
          </p:cNvPr>
          <p:cNvSpPr txBox="1"/>
          <p:nvPr/>
        </p:nvSpPr>
        <p:spPr>
          <a:xfrm>
            <a:off x="5629355" y="3098613"/>
            <a:ext cx="6346532" cy="1569660"/>
          </a:xfrm>
          <a:prstGeom prst="rect">
            <a:avLst/>
          </a:prstGeom>
          <a:noFill/>
        </p:spPr>
        <p:txBody>
          <a:bodyPr wrap="square" rtlCol="0" anchor="t" anchorCtr="0">
            <a:spAutoFit/>
          </a:bodyPr>
          <a:lstStyle/>
          <a:p>
            <a:r>
              <a:rPr lang="lv-LV" sz="2400" b="1" dirty="0">
                <a:solidFill>
                  <a:schemeClr val="accent2">
                    <a:lumMod val="75000"/>
                  </a:schemeClr>
                </a:solidFill>
                <a:latin typeface="Poppins" pitchFamily="2" charset="77"/>
                <a:ea typeface="League Spartan" charset="0"/>
                <a:cs typeface="Poppins" pitchFamily="2" charset="77"/>
              </a:rPr>
              <a:t>2. Intervences un aizsardzības </a:t>
            </a:r>
          </a:p>
          <a:p>
            <a:r>
              <a:rPr lang="lv-LV" sz="2400" b="1" dirty="0">
                <a:solidFill>
                  <a:schemeClr val="accent2">
                    <a:lumMod val="75000"/>
                  </a:schemeClr>
                </a:solidFill>
                <a:latin typeface="Poppins" pitchFamily="2" charset="77"/>
                <a:ea typeface="League Spartan" charset="0"/>
                <a:cs typeface="Poppins" pitchFamily="2" charset="77"/>
              </a:rPr>
              <a:t>pakalpojumu grupa ģimenēm ar bērniem pēc</a:t>
            </a:r>
          </a:p>
          <a:p>
            <a:r>
              <a:rPr lang="lv-LV" sz="2400" b="1" dirty="0">
                <a:solidFill>
                  <a:schemeClr val="accent2">
                    <a:lumMod val="75000"/>
                  </a:schemeClr>
                </a:solidFill>
                <a:latin typeface="Poppins" pitchFamily="2" charset="77"/>
                <a:ea typeface="League Spartan" charset="0"/>
                <a:cs typeface="Poppins" pitchFamily="2" charset="77"/>
              </a:rPr>
              <a:t>specifiskām klientu mērķgrupām</a:t>
            </a:r>
            <a:endParaRPr lang="en-US" sz="2400" b="1" dirty="0">
              <a:solidFill>
                <a:schemeClr val="accent2">
                  <a:lumMod val="75000"/>
                </a:schemeClr>
              </a:solidFill>
              <a:latin typeface="Poppins" pitchFamily="2" charset="77"/>
              <a:ea typeface="League Spartan" charset="0"/>
              <a:cs typeface="Poppins" pitchFamily="2" charset="77"/>
            </a:endParaRPr>
          </a:p>
        </p:txBody>
      </p:sp>
      <p:sp>
        <p:nvSpPr>
          <p:cNvPr id="51" name="TextBox 50">
            <a:extLst>
              <a:ext uri="{FF2B5EF4-FFF2-40B4-BE49-F238E27FC236}">
                <a16:creationId xmlns:a16="http://schemas.microsoft.com/office/drawing/2014/main" id="{945FB53E-72E6-8877-4063-506F9BF2AA68}"/>
              </a:ext>
            </a:extLst>
          </p:cNvPr>
          <p:cNvSpPr txBox="1"/>
          <p:nvPr/>
        </p:nvSpPr>
        <p:spPr>
          <a:xfrm>
            <a:off x="5484677" y="1516195"/>
            <a:ext cx="6778540" cy="830997"/>
          </a:xfrm>
          <a:prstGeom prst="rect">
            <a:avLst/>
          </a:prstGeom>
          <a:noFill/>
        </p:spPr>
        <p:txBody>
          <a:bodyPr wrap="square" rtlCol="0" anchor="t" anchorCtr="0">
            <a:spAutoFit/>
          </a:bodyPr>
          <a:lstStyle/>
          <a:p>
            <a:r>
              <a:rPr lang="lv-LV" b="1" dirty="0">
                <a:solidFill>
                  <a:schemeClr val="accent1">
                    <a:lumMod val="50000"/>
                  </a:schemeClr>
                </a:solidFill>
                <a:latin typeface="Poppins" pitchFamily="2" charset="77"/>
                <a:ea typeface="League Spartan" charset="0"/>
                <a:cs typeface="Poppins" pitchFamily="2" charset="77"/>
              </a:rPr>
              <a:t>1</a:t>
            </a:r>
            <a:r>
              <a:rPr lang="lv-LV" sz="2400" b="1" dirty="0">
                <a:solidFill>
                  <a:schemeClr val="accent1">
                    <a:lumMod val="50000"/>
                  </a:schemeClr>
                </a:solidFill>
                <a:latin typeface="Poppins" pitchFamily="2" charset="77"/>
                <a:ea typeface="League Spartan" charset="0"/>
                <a:cs typeface="Poppins" pitchFamily="2" charset="77"/>
              </a:rPr>
              <a:t>. Universālie un atbalsta pakalpojumi</a:t>
            </a:r>
          </a:p>
          <a:p>
            <a:r>
              <a:rPr lang="lv-LV" sz="2400" b="1" dirty="0">
                <a:solidFill>
                  <a:schemeClr val="accent1">
                    <a:lumMod val="50000"/>
                  </a:schemeClr>
                </a:solidFill>
                <a:latin typeface="Poppins" pitchFamily="2" charset="77"/>
                <a:ea typeface="League Spartan" charset="0"/>
                <a:cs typeface="Poppins" pitchFamily="2" charset="77"/>
              </a:rPr>
              <a:t>ģimenēm ar bērniem</a:t>
            </a:r>
            <a:endParaRPr lang="en-US" sz="2400" b="1" dirty="0">
              <a:solidFill>
                <a:schemeClr val="accent1">
                  <a:lumMod val="50000"/>
                </a:schemeClr>
              </a:solidFill>
              <a:latin typeface="Poppins" pitchFamily="2" charset="77"/>
              <a:ea typeface="League Spartan" charset="0"/>
              <a:cs typeface="Poppins" pitchFamily="2" charset="77"/>
            </a:endParaRPr>
          </a:p>
        </p:txBody>
      </p:sp>
    </p:spTree>
    <p:extLst>
      <p:ext uri="{BB962C8B-B14F-4D97-AF65-F5344CB8AC3E}">
        <p14:creationId xmlns:p14="http://schemas.microsoft.com/office/powerpoint/2010/main" val="4100759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F95368A2-83A3-C7F4-9254-A62ACB0953E1}"/>
              </a:ext>
            </a:extLst>
          </p:cNvPr>
          <p:cNvSpPr>
            <a:spLocks noGrp="1"/>
          </p:cNvSpPr>
          <p:nvPr>
            <p:ph type="title"/>
          </p:nvPr>
        </p:nvSpPr>
        <p:spPr>
          <a:xfrm>
            <a:off x="466722" y="586855"/>
            <a:ext cx="3201366" cy="3387497"/>
          </a:xfrm>
        </p:spPr>
        <p:txBody>
          <a:bodyPr anchor="b">
            <a:normAutofit/>
          </a:bodyPr>
          <a:lstStyle/>
          <a:p>
            <a:pPr algn="r"/>
            <a:r>
              <a:rPr lang="lv-LV" sz="2800" b="1">
                <a:solidFill>
                  <a:srgbClr val="FFFFFF"/>
                </a:solidFill>
              </a:rPr>
              <a:t>8.</a:t>
            </a:r>
            <a:r>
              <a:rPr lang="lv-LV" sz="2800">
                <a:solidFill>
                  <a:srgbClr val="FFFFFF"/>
                </a:solidFill>
              </a:rPr>
              <a:t> anketas jautājums: </a:t>
            </a:r>
            <a:r>
              <a:rPr lang="lv-LV" sz="2800" b="1">
                <a:solidFill>
                  <a:srgbClr val="FFFFFF"/>
                </a:solidFill>
              </a:rPr>
              <a:t>Pašvaldības pozitīvie piemēri (prakses) sadarbībā starp bāriņtiesu un sociālo dienestu:</a:t>
            </a:r>
            <a:br>
              <a:rPr lang="lv-LV" sz="2800">
                <a:solidFill>
                  <a:srgbClr val="FFFFFF"/>
                </a:solidFill>
              </a:rPr>
            </a:br>
            <a:r>
              <a:rPr lang="lv-LV" sz="2800">
                <a:solidFill>
                  <a:srgbClr val="FFFFFF"/>
                </a:solidFill>
              </a:rPr>
              <a:t> </a:t>
            </a:r>
          </a:p>
        </p:txBody>
      </p:sp>
      <p:sp>
        <p:nvSpPr>
          <p:cNvPr id="3" name="Satura vietturis 2">
            <a:extLst>
              <a:ext uri="{FF2B5EF4-FFF2-40B4-BE49-F238E27FC236}">
                <a16:creationId xmlns:a16="http://schemas.microsoft.com/office/drawing/2014/main" id="{3274CB02-7ED3-3E92-4625-B175155894B6}"/>
              </a:ext>
            </a:extLst>
          </p:cNvPr>
          <p:cNvSpPr>
            <a:spLocks noGrp="1"/>
          </p:cNvSpPr>
          <p:nvPr>
            <p:ph idx="1"/>
          </p:nvPr>
        </p:nvSpPr>
        <p:spPr>
          <a:xfrm>
            <a:off x="4367695" y="313899"/>
            <a:ext cx="7642334" cy="6533963"/>
          </a:xfrm>
        </p:spPr>
        <p:txBody>
          <a:bodyPr anchor="ctr">
            <a:normAutofit/>
          </a:bodyPr>
          <a:lstStyle/>
          <a:p>
            <a:pPr marL="514350" indent="-514350">
              <a:buAutoNum type="arabicPeriod"/>
            </a:pPr>
            <a:r>
              <a:rPr lang="lv-LV" sz="1800" b="1" dirty="0"/>
              <a:t>Komunikācijas ātrums</a:t>
            </a:r>
            <a:r>
              <a:rPr lang="lv-LV" sz="1800" dirty="0"/>
              <a:t>. </a:t>
            </a:r>
            <a:r>
              <a:rPr lang="lv-LV" sz="1800" i="1" dirty="0"/>
              <a:t>Ātra mutiskas informācijas apmaiņa. Ātra reaģēšana-telefoniski, klātienē pagastos. Iestādei atrodoties vienā ēkā – ātra sadarbība, nekavējoša rīcība. Ātra informācijas apmaiņa. Pietiekami ātra informācijas sniegšana Sociālajam dienestam. Vajadzības gadījumos ātra </a:t>
            </a:r>
            <a:r>
              <a:rPr lang="lv-LV" sz="1800" i="1" dirty="0" err="1"/>
              <a:t>starpprofesionāļu</a:t>
            </a:r>
            <a:r>
              <a:rPr lang="lv-LV" sz="1800" i="1" dirty="0"/>
              <a:t> komandas noorganizēšana. Ātra reaģēšana uz situācijām.  </a:t>
            </a:r>
          </a:p>
          <a:p>
            <a:pPr marL="514350" indent="-514350">
              <a:buFont typeface="Arial" panose="020B0604020202020204" pitchFamily="34" charset="0"/>
              <a:buAutoNum type="arabicPeriod"/>
            </a:pPr>
            <a:r>
              <a:rPr lang="lv-LV" sz="1800" b="1" dirty="0"/>
              <a:t>Komunikācijas efektivitāte. </a:t>
            </a:r>
            <a:r>
              <a:rPr lang="lv-LV" sz="1800" i="1" dirty="0">
                <a:latin typeface="+mj-lt"/>
              </a:rPr>
              <a:t>Var sazināties telefoniski un noskaidrot neskaidros jautājums. </a:t>
            </a:r>
            <a:r>
              <a:rPr lang="lv-LV" sz="1800" i="1" dirty="0">
                <a:latin typeface="+mj-lt"/>
                <a:ea typeface="Times New Roman" panose="02020603050405020304" pitchFamily="18" charset="0"/>
              </a:rPr>
              <a:t>Telefonsarunas, informācijas apmaiņa  (par bāriņtiesas locekļa viedokli); </a:t>
            </a:r>
            <a:r>
              <a:rPr lang="lv-LV" sz="1800" i="1" dirty="0">
                <a:latin typeface="+mj-lt"/>
              </a:rPr>
              <a:t>Informācijas apmaiņa ir pārsvarā savlaicīga, un ir izveidoti skaidri sadarbības kanāli, kas nodrošina ātru rīcību. Regulāra informācijas apmaiņa. Regulāra informācijas apmaiņa. Notiek tikšanās, lai kopīgi rastu labākos risinājumus bērnam/</a:t>
            </a:r>
            <a:r>
              <a:rPr lang="lv-LV" sz="1800" i="1" dirty="0" err="1">
                <a:latin typeface="+mj-lt"/>
              </a:rPr>
              <a:t>niem</a:t>
            </a:r>
            <a:r>
              <a:rPr lang="lv-LV" sz="1800" i="1" dirty="0">
                <a:latin typeface="+mj-lt"/>
              </a:rPr>
              <a:t> sarežģītos gadījumos, kuros iesaisti bāriņtiesa un sociālais dienests. Kopīgi klientu dzīvesvietas apmeklējumi – bāriņtiesas un sociālā dienesta darbinieki nepieciešamības gadījumā kopīgi apmeklē ģimenes, lai izvērtētu situāciju un nodrošinātu atbilstošu atbalstu. Kopīga riska ģimeņu pārbaude/apsekošana. Bāriņtiesa atsaucas uz ierosinājumiem rīkot sapulces.</a:t>
            </a:r>
          </a:p>
          <a:p>
            <a:pPr marL="514350" indent="-514350">
              <a:buFont typeface="Arial" panose="020B0604020202020204" pitchFamily="34" charset="0"/>
              <a:buAutoNum type="arabicPeriod"/>
            </a:pPr>
            <a:r>
              <a:rPr lang="lv-LV" sz="1800" b="1" dirty="0"/>
              <a:t>Komunikācijas kvalitāte un vērtības. </a:t>
            </a:r>
            <a:r>
              <a:rPr lang="lv-LV" sz="1800" i="1" dirty="0"/>
              <a:t>Atsaucība. Ir iespējama pozitīva savstarpēja komunikācija. Lojalitāte. </a:t>
            </a:r>
            <a:r>
              <a:rPr lang="lv-LV" sz="1800" i="1" dirty="0" err="1"/>
              <a:t>Konfidencialiāte</a:t>
            </a:r>
            <a:r>
              <a:rPr lang="lv-LV" sz="1800" i="1" dirty="0"/>
              <a:t>. Profesionalitāte. Kopējie izbraucieni. Zvans Draugam. Regularitāte. Vienots krīzes situāciju un ģimenēs pastāvošo problēmu risināšanas modelis. Zinoši darbinieki. Viena nostāja - maksimāli palīdzēt ģimenei ar bērniem, nevis izņemt bērnu no ģimenes. </a:t>
            </a:r>
            <a:endParaRPr lang="lv-LV" sz="1800" dirty="0"/>
          </a:p>
          <a:p>
            <a:pPr marL="514350" indent="-514350">
              <a:buAutoNum type="arabicPeriod"/>
            </a:pPr>
            <a:endParaRPr lang="lv-LV" sz="1800" dirty="0"/>
          </a:p>
        </p:txBody>
      </p:sp>
    </p:spTree>
    <p:extLst>
      <p:ext uri="{BB962C8B-B14F-4D97-AF65-F5344CB8AC3E}">
        <p14:creationId xmlns:p14="http://schemas.microsoft.com/office/powerpoint/2010/main" val="3533973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Virsraksts 1">
            <a:extLst>
              <a:ext uri="{FF2B5EF4-FFF2-40B4-BE49-F238E27FC236}">
                <a16:creationId xmlns:a16="http://schemas.microsoft.com/office/drawing/2014/main" id="{A8602794-F0DB-EAD9-7723-59F5DE8A2F74}"/>
              </a:ext>
            </a:extLst>
          </p:cNvPr>
          <p:cNvSpPr>
            <a:spLocks noGrp="1"/>
          </p:cNvSpPr>
          <p:nvPr>
            <p:ph type="title"/>
          </p:nvPr>
        </p:nvSpPr>
        <p:spPr>
          <a:xfrm>
            <a:off x="1314824" y="735106"/>
            <a:ext cx="10053763" cy="2928470"/>
          </a:xfrm>
        </p:spPr>
        <p:txBody>
          <a:bodyPr vert="horz" lIns="91440" tIns="45720" rIns="91440" bIns="45720" rtlCol="0" anchor="b">
            <a:normAutofit fontScale="90000"/>
          </a:bodyPr>
          <a:lstStyle/>
          <a:p>
            <a:r>
              <a:rPr lang="en-US" sz="4800" b="1" kern="1200" dirty="0">
                <a:solidFill>
                  <a:srgbClr val="FFFFFF"/>
                </a:solidFill>
                <a:latin typeface="+mj-lt"/>
                <a:ea typeface="+mj-ea"/>
                <a:cs typeface="+mj-cs"/>
              </a:rPr>
              <a:t>9.</a:t>
            </a:r>
            <a:r>
              <a:rPr lang="en-US" sz="4800" kern="1200" dirty="0">
                <a:solidFill>
                  <a:srgbClr val="FFFFFF"/>
                </a:solidFill>
                <a:latin typeface="+mj-lt"/>
                <a:ea typeface="+mj-ea"/>
                <a:cs typeface="+mj-cs"/>
              </a:rPr>
              <a:t> </a:t>
            </a:r>
            <a:r>
              <a:rPr lang="lv-LV" sz="4800" dirty="0">
                <a:solidFill>
                  <a:srgbClr val="FFFFFF"/>
                </a:solidFill>
              </a:rPr>
              <a:t>a</a:t>
            </a:r>
            <a:r>
              <a:rPr lang="lv-LV" sz="4800" kern="1200" dirty="0">
                <a:solidFill>
                  <a:srgbClr val="FFFFFF"/>
                </a:solidFill>
                <a:latin typeface="+mj-lt"/>
                <a:ea typeface="+mj-ea"/>
                <a:cs typeface="+mj-cs"/>
              </a:rPr>
              <a:t>nketas jautājums: </a:t>
            </a:r>
            <a:r>
              <a:rPr lang="en-US" sz="4800" b="1" kern="1200" dirty="0" err="1">
                <a:solidFill>
                  <a:srgbClr val="FFFFFF"/>
                </a:solidFill>
                <a:latin typeface="+mj-lt"/>
                <a:ea typeface="+mj-ea"/>
                <a:cs typeface="+mj-cs"/>
              </a:rPr>
              <a:t>Risināmie</a:t>
            </a:r>
            <a:r>
              <a:rPr lang="en-US" sz="4800" b="1" kern="1200" dirty="0">
                <a:solidFill>
                  <a:srgbClr val="FFFFFF"/>
                </a:solidFill>
                <a:latin typeface="+mj-lt"/>
                <a:ea typeface="+mj-ea"/>
                <a:cs typeface="+mj-cs"/>
              </a:rPr>
              <a:t> </a:t>
            </a:r>
            <a:r>
              <a:rPr lang="en-US" sz="4800" b="1" kern="1200" dirty="0" err="1">
                <a:solidFill>
                  <a:srgbClr val="FFFFFF"/>
                </a:solidFill>
                <a:latin typeface="+mj-lt"/>
                <a:ea typeface="+mj-ea"/>
                <a:cs typeface="+mj-cs"/>
              </a:rPr>
              <a:t>jautājumi</a:t>
            </a:r>
            <a:r>
              <a:rPr lang="en-US" sz="4800" b="1" kern="1200" dirty="0">
                <a:solidFill>
                  <a:srgbClr val="FFFFFF"/>
                </a:solidFill>
                <a:latin typeface="+mj-lt"/>
                <a:ea typeface="+mj-ea"/>
                <a:cs typeface="+mj-cs"/>
              </a:rPr>
              <a:t> </a:t>
            </a:r>
            <a:r>
              <a:rPr lang="en-US" sz="4800" b="1" kern="1200" dirty="0" err="1">
                <a:solidFill>
                  <a:srgbClr val="FFFFFF"/>
                </a:solidFill>
                <a:latin typeface="+mj-lt"/>
                <a:ea typeface="+mj-ea"/>
                <a:cs typeface="+mj-cs"/>
              </a:rPr>
              <a:t>vai</a:t>
            </a:r>
            <a:r>
              <a:rPr lang="en-US" sz="4800" b="1" kern="1200" dirty="0">
                <a:solidFill>
                  <a:srgbClr val="FFFFFF"/>
                </a:solidFill>
                <a:latin typeface="+mj-lt"/>
                <a:ea typeface="+mj-ea"/>
                <a:cs typeface="+mj-cs"/>
              </a:rPr>
              <a:t> </a:t>
            </a:r>
            <a:r>
              <a:rPr lang="en-US" sz="4800" b="1" kern="1200" dirty="0" err="1">
                <a:solidFill>
                  <a:srgbClr val="FFFFFF"/>
                </a:solidFill>
                <a:latin typeface="+mj-lt"/>
                <a:ea typeface="+mj-ea"/>
                <a:cs typeface="+mj-cs"/>
              </a:rPr>
              <a:t>prakse</a:t>
            </a:r>
            <a:r>
              <a:rPr lang="en-US" sz="4800" b="1" kern="1200" dirty="0">
                <a:solidFill>
                  <a:srgbClr val="FFFFFF"/>
                </a:solidFill>
                <a:latin typeface="+mj-lt"/>
                <a:ea typeface="+mj-ea"/>
                <a:cs typeface="+mj-cs"/>
              </a:rPr>
              <a:t>, </a:t>
            </a:r>
            <a:r>
              <a:rPr lang="en-US" sz="4800" b="1" kern="1200" dirty="0" err="1">
                <a:solidFill>
                  <a:srgbClr val="FFFFFF"/>
                </a:solidFill>
                <a:latin typeface="+mj-lt"/>
                <a:ea typeface="+mj-ea"/>
                <a:cs typeface="+mj-cs"/>
              </a:rPr>
              <a:t>kura</a:t>
            </a:r>
            <a:r>
              <a:rPr lang="en-US" sz="4800" b="1" kern="1200" dirty="0">
                <a:solidFill>
                  <a:srgbClr val="FFFFFF"/>
                </a:solidFill>
                <a:latin typeface="+mj-lt"/>
                <a:ea typeface="+mj-ea"/>
                <a:cs typeface="+mj-cs"/>
              </a:rPr>
              <a:t> </a:t>
            </a:r>
            <a:r>
              <a:rPr lang="en-US" sz="4800" b="1" kern="1200" dirty="0" err="1">
                <a:solidFill>
                  <a:srgbClr val="FFFFFF"/>
                </a:solidFill>
                <a:latin typeface="+mj-lt"/>
                <a:ea typeface="+mj-ea"/>
                <a:cs typeface="+mj-cs"/>
              </a:rPr>
              <a:t>būtu</a:t>
            </a:r>
            <a:r>
              <a:rPr lang="en-US" sz="4800" b="1" kern="1200" dirty="0">
                <a:solidFill>
                  <a:srgbClr val="FFFFFF"/>
                </a:solidFill>
                <a:latin typeface="+mj-lt"/>
                <a:ea typeface="+mj-ea"/>
                <a:cs typeface="+mj-cs"/>
              </a:rPr>
              <a:t> </a:t>
            </a:r>
            <a:r>
              <a:rPr lang="en-US" sz="4800" b="1" kern="1200" dirty="0" err="1">
                <a:solidFill>
                  <a:srgbClr val="FFFFFF"/>
                </a:solidFill>
                <a:latin typeface="+mj-lt"/>
                <a:ea typeface="+mj-ea"/>
                <a:cs typeface="+mj-cs"/>
              </a:rPr>
              <a:t>jāmaina</a:t>
            </a:r>
            <a:r>
              <a:rPr lang="en-US" sz="4800" b="1" kern="1200" dirty="0">
                <a:solidFill>
                  <a:srgbClr val="FFFFFF"/>
                </a:solidFill>
                <a:latin typeface="+mj-lt"/>
                <a:ea typeface="+mj-ea"/>
                <a:cs typeface="+mj-cs"/>
              </a:rPr>
              <a:t> </a:t>
            </a:r>
            <a:r>
              <a:rPr lang="en-US" sz="4800" b="1" kern="1200" dirty="0" err="1">
                <a:solidFill>
                  <a:srgbClr val="FFFFFF"/>
                </a:solidFill>
                <a:latin typeface="+mj-lt"/>
                <a:ea typeface="+mj-ea"/>
                <a:cs typeface="+mj-cs"/>
              </a:rPr>
              <a:t>sadarbībā</a:t>
            </a:r>
            <a:r>
              <a:rPr lang="en-US" sz="4800" b="1" kern="1200" dirty="0">
                <a:solidFill>
                  <a:srgbClr val="FFFFFF"/>
                </a:solidFill>
                <a:latin typeface="+mj-lt"/>
                <a:ea typeface="+mj-ea"/>
                <a:cs typeface="+mj-cs"/>
              </a:rPr>
              <a:t> </a:t>
            </a:r>
            <a:r>
              <a:rPr lang="en-US" sz="4800" b="1" kern="1200" dirty="0" err="1">
                <a:solidFill>
                  <a:srgbClr val="FFFFFF"/>
                </a:solidFill>
                <a:latin typeface="+mj-lt"/>
                <a:ea typeface="+mj-ea"/>
                <a:cs typeface="+mj-cs"/>
              </a:rPr>
              <a:t>starp</a:t>
            </a:r>
            <a:r>
              <a:rPr lang="en-US" sz="4800" b="1" kern="1200" dirty="0">
                <a:solidFill>
                  <a:srgbClr val="FFFFFF"/>
                </a:solidFill>
                <a:latin typeface="+mj-lt"/>
                <a:ea typeface="+mj-ea"/>
                <a:cs typeface="+mj-cs"/>
              </a:rPr>
              <a:t> </a:t>
            </a:r>
            <a:r>
              <a:rPr lang="en-US" sz="4800" b="1" kern="1200" dirty="0" err="1">
                <a:solidFill>
                  <a:srgbClr val="FFFFFF"/>
                </a:solidFill>
                <a:latin typeface="+mj-lt"/>
                <a:ea typeface="+mj-ea"/>
                <a:cs typeface="+mj-cs"/>
              </a:rPr>
              <a:t>bāriņtiesu</a:t>
            </a:r>
            <a:r>
              <a:rPr lang="en-US" sz="4800" b="1" kern="1200" dirty="0">
                <a:solidFill>
                  <a:srgbClr val="FFFFFF"/>
                </a:solidFill>
                <a:latin typeface="+mj-lt"/>
                <a:ea typeface="+mj-ea"/>
                <a:cs typeface="+mj-cs"/>
              </a:rPr>
              <a:t> un </a:t>
            </a:r>
            <a:r>
              <a:rPr lang="en-US" sz="4800" b="1" kern="1200" dirty="0" err="1">
                <a:solidFill>
                  <a:srgbClr val="FFFFFF"/>
                </a:solidFill>
                <a:latin typeface="+mj-lt"/>
                <a:ea typeface="+mj-ea"/>
                <a:cs typeface="+mj-cs"/>
              </a:rPr>
              <a:t>sociālo</a:t>
            </a:r>
            <a:r>
              <a:rPr lang="en-US" sz="4800" b="1" kern="1200" dirty="0">
                <a:solidFill>
                  <a:srgbClr val="FFFFFF"/>
                </a:solidFill>
                <a:latin typeface="+mj-lt"/>
                <a:ea typeface="+mj-ea"/>
                <a:cs typeface="+mj-cs"/>
              </a:rPr>
              <a:t> </a:t>
            </a:r>
            <a:r>
              <a:rPr lang="en-US" sz="4800" b="1" kern="1200" dirty="0" err="1">
                <a:solidFill>
                  <a:srgbClr val="FFFFFF"/>
                </a:solidFill>
                <a:latin typeface="+mj-lt"/>
                <a:ea typeface="+mj-ea"/>
                <a:cs typeface="+mj-cs"/>
              </a:rPr>
              <a:t>dienestu</a:t>
            </a:r>
            <a:r>
              <a:rPr lang="en-US" sz="4800" b="1" kern="1200" dirty="0">
                <a:solidFill>
                  <a:srgbClr val="FFFFFF"/>
                </a:solidFill>
                <a:latin typeface="+mj-lt"/>
                <a:ea typeface="+mj-ea"/>
                <a:cs typeface="+mj-cs"/>
              </a:rPr>
              <a:t>:</a:t>
            </a:r>
            <a:br>
              <a:rPr lang="en-US" sz="4800" kern="1200" dirty="0">
                <a:solidFill>
                  <a:srgbClr val="FFFFFF"/>
                </a:solidFill>
                <a:latin typeface="+mj-lt"/>
                <a:ea typeface="+mj-ea"/>
                <a:cs typeface="+mj-cs"/>
              </a:rPr>
            </a:br>
            <a:endParaRPr lang="en-US" sz="4800" kern="1200" dirty="0">
              <a:solidFill>
                <a:srgbClr val="FFFFFF"/>
              </a:solidFill>
              <a:latin typeface="+mj-lt"/>
              <a:ea typeface="+mj-ea"/>
              <a:cs typeface="+mj-cs"/>
            </a:endParaRPr>
          </a:p>
        </p:txBody>
      </p:sp>
    </p:spTree>
    <p:extLst>
      <p:ext uri="{BB962C8B-B14F-4D97-AF65-F5344CB8AC3E}">
        <p14:creationId xmlns:p14="http://schemas.microsoft.com/office/powerpoint/2010/main" val="98519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ula 3">
            <a:extLst>
              <a:ext uri="{FF2B5EF4-FFF2-40B4-BE49-F238E27FC236}">
                <a16:creationId xmlns:a16="http://schemas.microsoft.com/office/drawing/2014/main" id="{BD0FD3FA-D1A6-D6B2-70DB-B21E9FABE22F}"/>
              </a:ext>
            </a:extLst>
          </p:cNvPr>
          <p:cNvGraphicFramePr>
            <a:graphicFrameLocks noGrp="1"/>
          </p:cNvGraphicFramePr>
          <p:nvPr>
            <p:extLst>
              <p:ext uri="{D42A27DB-BD31-4B8C-83A1-F6EECF244321}">
                <p14:modId xmlns:p14="http://schemas.microsoft.com/office/powerpoint/2010/main" val="2302427561"/>
              </p:ext>
            </p:extLst>
          </p:nvPr>
        </p:nvGraphicFramePr>
        <p:xfrm>
          <a:off x="200167" y="0"/>
          <a:ext cx="11791666" cy="6722129"/>
        </p:xfrm>
        <a:graphic>
          <a:graphicData uri="http://schemas.openxmlformats.org/drawingml/2006/table">
            <a:tbl>
              <a:tblPr/>
              <a:tblGrid>
                <a:gridCol w="2608785">
                  <a:extLst>
                    <a:ext uri="{9D8B030D-6E8A-4147-A177-3AD203B41FA5}">
                      <a16:colId xmlns:a16="http://schemas.microsoft.com/office/drawing/2014/main" val="1770998865"/>
                    </a:ext>
                  </a:extLst>
                </a:gridCol>
                <a:gridCol w="4255320">
                  <a:extLst>
                    <a:ext uri="{9D8B030D-6E8A-4147-A177-3AD203B41FA5}">
                      <a16:colId xmlns:a16="http://schemas.microsoft.com/office/drawing/2014/main" val="1246245268"/>
                    </a:ext>
                  </a:extLst>
                </a:gridCol>
                <a:gridCol w="4927561">
                  <a:extLst>
                    <a:ext uri="{9D8B030D-6E8A-4147-A177-3AD203B41FA5}">
                      <a16:colId xmlns:a16="http://schemas.microsoft.com/office/drawing/2014/main" val="1501390548"/>
                    </a:ext>
                  </a:extLst>
                </a:gridCol>
              </a:tblGrid>
              <a:tr h="364348">
                <a:tc>
                  <a:txBody>
                    <a:bodyPr/>
                    <a:lstStyle/>
                    <a:p>
                      <a:pPr>
                        <a:buNone/>
                      </a:pPr>
                      <a:r>
                        <a:rPr lang="lv-LV" sz="1600" b="1"/>
                        <a:t>Tēma</a:t>
                      </a:r>
                      <a:endParaRPr lang="lv-LV" sz="1600"/>
                    </a:p>
                  </a:txBody>
                  <a:tcPr marL="44627" marR="44627" marT="22314" marB="22314" anchor="ctr">
                    <a:lnL>
                      <a:noFill/>
                    </a:lnL>
                    <a:lnR>
                      <a:noFill/>
                    </a:lnR>
                    <a:lnT>
                      <a:noFill/>
                    </a:lnT>
                    <a:lnB>
                      <a:noFill/>
                    </a:lnB>
                    <a:noFill/>
                  </a:tcPr>
                </a:tc>
                <a:tc>
                  <a:txBody>
                    <a:bodyPr/>
                    <a:lstStyle/>
                    <a:p>
                      <a:pPr>
                        <a:buNone/>
                      </a:pPr>
                      <a:r>
                        <a:rPr lang="lv-LV" sz="1600" b="1"/>
                        <a:t>Apakšpunkti</a:t>
                      </a:r>
                      <a:endParaRPr lang="lv-LV" sz="1600"/>
                    </a:p>
                  </a:txBody>
                  <a:tcPr marL="44627" marR="44627" marT="22314" marB="22314" anchor="ctr">
                    <a:lnL>
                      <a:noFill/>
                    </a:lnL>
                    <a:lnR>
                      <a:noFill/>
                    </a:lnR>
                    <a:lnT>
                      <a:noFill/>
                    </a:lnT>
                    <a:lnB>
                      <a:noFill/>
                    </a:lnB>
                    <a:noFill/>
                  </a:tcPr>
                </a:tc>
                <a:tc>
                  <a:txBody>
                    <a:bodyPr/>
                    <a:lstStyle/>
                    <a:p>
                      <a:pPr>
                        <a:buNone/>
                      </a:pPr>
                      <a:r>
                        <a:rPr lang="lv-LV" sz="1600" b="1"/>
                        <a:t>Piemēri no aptaujas</a:t>
                      </a:r>
                      <a:endParaRPr lang="lv-LV" sz="1600"/>
                    </a:p>
                  </a:txBody>
                  <a:tcPr marL="44627" marR="44627" marT="22314" marB="22314" anchor="ctr">
                    <a:lnL>
                      <a:noFill/>
                    </a:lnL>
                    <a:lnR>
                      <a:noFill/>
                    </a:lnR>
                    <a:lnT>
                      <a:noFill/>
                    </a:lnT>
                    <a:lnB>
                      <a:noFill/>
                    </a:lnB>
                    <a:noFill/>
                  </a:tcPr>
                </a:tc>
                <a:extLst>
                  <a:ext uri="{0D108BD9-81ED-4DB2-BD59-A6C34878D82A}">
                    <a16:rowId xmlns:a16="http://schemas.microsoft.com/office/drawing/2014/main" val="3440217739"/>
                  </a:ext>
                </a:extLst>
              </a:tr>
              <a:tr h="1361644">
                <a:tc>
                  <a:txBody>
                    <a:bodyPr/>
                    <a:lstStyle/>
                    <a:p>
                      <a:pPr>
                        <a:buNone/>
                      </a:pPr>
                      <a:r>
                        <a:rPr lang="lv-LV" sz="1600" b="1" dirty="0"/>
                        <a:t>1. Resursu un pakalpojumu nepietiekamība</a:t>
                      </a:r>
                      <a:endParaRPr lang="lv-LV" sz="1600" dirty="0"/>
                    </a:p>
                  </a:txBody>
                  <a:tcPr marL="44627" marR="44627" marT="22314" marB="22314" anchor="ctr">
                    <a:lnL>
                      <a:noFill/>
                    </a:lnL>
                    <a:lnR>
                      <a:noFill/>
                    </a:lnR>
                    <a:lnT>
                      <a:noFill/>
                    </a:lnT>
                    <a:lnB>
                      <a:noFill/>
                    </a:lnB>
                    <a:noFill/>
                  </a:tcPr>
                </a:tc>
                <a:tc>
                  <a:txBody>
                    <a:bodyPr/>
                    <a:lstStyle/>
                    <a:p>
                      <a:pPr>
                        <a:buNone/>
                      </a:pPr>
                      <a:r>
                        <a:rPr lang="lv-LV" sz="1600"/>
                        <a:t>- Sociālo darbinieku un speciālistu trūkums - Nepietiekami atbalsta pakalpojumi (audžuģimenēm, aizbildņiem) - Formāli, nekvalitatīvi atzinumi</a:t>
                      </a:r>
                    </a:p>
                  </a:txBody>
                  <a:tcPr marL="44627" marR="44627" marT="22314" marB="22314" anchor="ctr">
                    <a:lnL>
                      <a:noFill/>
                    </a:lnL>
                    <a:lnR>
                      <a:noFill/>
                    </a:lnR>
                    <a:lnT>
                      <a:noFill/>
                    </a:lnT>
                    <a:lnB>
                      <a:noFill/>
                    </a:lnB>
                    <a:noFill/>
                  </a:tcPr>
                </a:tc>
                <a:tc>
                  <a:txBody>
                    <a:bodyPr/>
                    <a:lstStyle/>
                    <a:p>
                      <a:pPr>
                        <a:buNone/>
                      </a:pPr>
                      <a:r>
                        <a:rPr lang="lv-LV" sz="1600" dirty="0"/>
                        <a:t>(1) Nepietiekams sociālais darbs un speciālistu trūkums. (9) Soc. dienesta kapacitātes trūkums, formāla sadarbība ar klientiem. (17, 20) Atbalsta pakalpojumu trūkums aizbildņiem, audžuģimenēm.</a:t>
                      </a:r>
                    </a:p>
                  </a:txBody>
                  <a:tcPr marL="44627" marR="44627" marT="22314" marB="22314" anchor="ctr">
                    <a:lnL>
                      <a:noFill/>
                    </a:lnL>
                    <a:lnR>
                      <a:noFill/>
                    </a:lnR>
                    <a:lnT>
                      <a:noFill/>
                    </a:lnT>
                    <a:lnB>
                      <a:noFill/>
                    </a:lnB>
                    <a:noFill/>
                  </a:tcPr>
                </a:tc>
                <a:extLst>
                  <a:ext uri="{0D108BD9-81ED-4DB2-BD59-A6C34878D82A}">
                    <a16:rowId xmlns:a16="http://schemas.microsoft.com/office/drawing/2014/main" val="2297437783"/>
                  </a:ext>
                </a:extLst>
              </a:tr>
              <a:tr h="1361644">
                <a:tc>
                  <a:txBody>
                    <a:bodyPr/>
                    <a:lstStyle/>
                    <a:p>
                      <a:pPr>
                        <a:buNone/>
                      </a:pPr>
                      <a:r>
                        <a:rPr lang="lv-LV" sz="1600" b="1"/>
                        <a:t>2. Dokumentu un informācijas aprite</a:t>
                      </a:r>
                      <a:endParaRPr lang="lv-LV" sz="1600"/>
                    </a:p>
                  </a:txBody>
                  <a:tcPr marL="44627" marR="44627" marT="22314" marB="22314" anchor="ctr">
                    <a:lnL>
                      <a:noFill/>
                    </a:lnL>
                    <a:lnR>
                      <a:noFill/>
                    </a:lnR>
                    <a:lnT>
                      <a:noFill/>
                    </a:lnT>
                    <a:lnB>
                      <a:noFill/>
                    </a:lnB>
                    <a:noFill/>
                  </a:tcPr>
                </a:tc>
                <a:tc>
                  <a:txBody>
                    <a:bodyPr/>
                    <a:lstStyle/>
                    <a:p>
                      <a:pPr>
                        <a:buNone/>
                      </a:pPr>
                      <a:r>
                        <a:rPr lang="lv-LV" sz="1600"/>
                        <a:t>- Lēna dokumentu un lēmumu aprite - Nesavlaicīga informēšana - Dublējoša izpēte un lieka birokrātija</a:t>
                      </a:r>
                    </a:p>
                  </a:txBody>
                  <a:tcPr marL="44627" marR="44627" marT="22314" marB="22314" anchor="ctr">
                    <a:lnL>
                      <a:noFill/>
                    </a:lnL>
                    <a:lnR>
                      <a:noFill/>
                    </a:lnR>
                    <a:lnT>
                      <a:noFill/>
                    </a:lnT>
                    <a:lnB>
                      <a:noFill/>
                    </a:lnB>
                    <a:noFill/>
                  </a:tcPr>
                </a:tc>
                <a:tc>
                  <a:txBody>
                    <a:bodyPr/>
                    <a:lstStyle/>
                    <a:p>
                      <a:pPr>
                        <a:buNone/>
                      </a:pPr>
                      <a:r>
                        <a:rPr lang="lv-LV" sz="1600" dirty="0"/>
                        <a:t>(2) Nepieciešama raitāka dokumentu aprite. (8) Soc. dienests nesavlaicīgi informē par problemātiskām ģimenēm. (10) Formāli un nesaturīgi atzinumi.  (11, 21, 22) Riska </a:t>
                      </a:r>
                      <a:r>
                        <a:rPr lang="lv-LV" sz="1600" dirty="0" err="1"/>
                        <a:t>izvērtējuma</a:t>
                      </a:r>
                      <a:r>
                        <a:rPr lang="lv-LV" sz="1600" dirty="0"/>
                        <a:t> un izpētes dublēšanās. (19) Vajadzība mazināt birokrātiju, dalīties ar datiem bez oficiāliem pieprasījumiem.</a:t>
                      </a:r>
                    </a:p>
                  </a:txBody>
                  <a:tcPr marL="44627" marR="44627" marT="22314" marB="22314" anchor="ctr">
                    <a:lnL>
                      <a:noFill/>
                    </a:lnL>
                    <a:lnR>
                      <a:noFill/>
                    </a:lnR>
                    <a:lnT>
                      <a:noFill/>
                    </a:lnT>
                    <a:lnB>
                      <a:noFill/>
                    </a:lnB>
                    <a:noFill/>
                  </a:tcPr>
                </a:tc>
                <a:extLst>
                  <a:ext uri="{0D108BD9-81ED-4DB2-BD59-A6C34878D82A}">
                    <a16:rowId xmlns:a16="http://schemas.microsoft.com/office/drawing/2014/main" val="292590248"/>
                  </a:ext>
                </a:extLst>
              </a:tr>
              <a:tr h="862997">
                <a:tc>
                  <a:txBody>
                    <a:bodyPr/>
                    <a:lstStyle/>
                    <a:p>
                      <a:pPr>
                        <a:buNone/>
                      </a:pPr>
                      <a:r>
                        <a:rPr lang="lv-LV" sz="1600" b="1"/>
                        <a:t>3. Kompetenču robežas un kopīgs redzējums</a:t>
                      </a:r>
                      <a:endParaRPr lang="lv-LV" sz="1600"/>
                    </a:p>
                  </a:txBody>
                  <a:tcPr marL="44627" marR="44627" marT="22314" marB="22314" anchor="ctr">
                    <a:lnL>
                      <a:noFill/>
                    </a:lnL>
                    <a:lnR>
                      <a:noFill/>
                    </a:lnR>
                    <a:lnT>
                      <a:noFill/>
                    </a:lnT>
                    <a:lnB>
                      <a:noFill/>
                    </a:lnB>
                    <a:noFill/>
                  </a:tcPr>
                </a:tc>
                <a:tc>
                  <a:txBody>
                    <a:bodyPr/>
                    <a:lstStyle/>
                    <a:p>
                      <a:pPr>
                        <a:buNone/>
                      </a:pPr>
                      <a:r>
                        <a:rPr lang="lv-LV" sz="1600"/>
                        <a:t>- Atšķirīga problēmu interpretācija - Neskaidras kompetences un robežas - Nepieciešamība pēc vienotas metodikas un apmācībām</a:t>
                      </a:r>
                    </a:p>
                  </a:txBody>
                  <a:tcPr marL="44627" marR="44627" marT="22314" marB="22314" anchor="ctr">
                    <a:lnL>
                      <a:noFill/>
                    </a:lnL>
                    <a:lnR>
                      <a:noFill/>
                    </a:lnR>
                    <a:lnT>
                      <a:noFill/>
                    </a:lnT>
                    <a:lnB>
                      <a:noFill/>
                    </a:lnB>
                    <a:noFill/>
                  </a:tcPr>
                </a:tc>
                <a:tc>
                  <a:txBody>
                    <a:bodyPr/>
                    <a:lstStyle/>
                    <a:p>
                      <a:pPr>
                        <a:buNone/>
                      </a:pPr>
                      <a:r>
                        <a:rPr lang="lv-LV" sz="1600"/>
                        <a:t>(3) Nav vienota skatījuma uz problēmām. (12, 13, 14, 15, 16, 24, 26) Neskaidras kompetences, atšķirīgi pienākumi. (25, 26) Kopīgas apmācības un metodikas apguve.</a:t>
                      </a:r>
                    </a:p>
                  </a:txBody>
                  <a:tcPr marL="44627" marR="44627" marT="22314" marB="22314" anchor="ctr">
                    <a:lnL>
                      <a:noFill/>
                    </a:lnL>
                    <a:lnR>
                      <a:noFill/>
                    </a:lnR>
                    <a:lnT>
                      <a:noFill/>
                    </a:lnT>
                    <a:lnB>
                      <a:noFill/>
                    </a:lnB>
                    <a:noFill/>
                  </a:tcPr>
                </a:tc>
                <a:extLst>
                  <a:ext uri="{0D108BD9-81ED-4DB2-BD59-A6C34878D82A}">
                    <a16:rowId xmlns:a16="http://schemas.microsoft.com/office/drawing/2014/main" val="573951810"/>
                  </a:ext>
                </a:extLst>
              </a:tr>
              <a:tr h="1259755">
                <a:tc>
                  <a:txBody>
                    <a:bodyPr/>
                    <a:lstStyle/>
                    <a:p>
                      <a:pPr>
                        <a:buNone/>
                      </a:pPr>
                      <a:r>
                        <a:rPr lang="lv-LV" sz="1600" b="1"/>
                        <a:t>4. Sadarbības kultūra un profesionālā ētika</a:t>
                      </a:r>
                      <a:endParaRPr lang="lv-LV" sz="1600"/>
                    </a:p>
                  </a:txBody>
                  <a:tcPr marL="44627" marR="44627" marT="22314" marB="22314" anchor="ctr">
                    <a:lnL>
                      <a:noFill/>
                    </a:lnL>
                    <a:lnR>
                      <a:noFill/>
                    </a:lnR>
                    <a:lnT>
                      <a:noFill/>
                    </a:lnT>
                    <a:lnB>
                      <a:noFill/>
                    </a:lnB>
                    <a:noFill/>
                  </a:tcPr>
                </a:tc>
                <a:tc>
                  <a:txBody>
                    <a:bodyPr/>
                    <a:lstStyle/>
                    <a:p>
                      <a:pPr>
                        <a:buNone/>
                      </a:pPr>
                      <a:r>
                        <a:rPr lang="lv-LV" sz="1600"/>
                        <a:t>- Nepietiekama koleģialitāte un ētika - Sociālā darbinieka loma BT sēdēs - Nepietiekama savstarpēja uzticēšanās - Nepietiekama ģimeņu iesaiste</a:t>
                      </a:r>
                    </a:p>
                  </a:txBody>
                  <a:tcPr marL="44627" marR="44627" marT="22314" marB="22314" anchor="ctr">
                    <a:lnL>
                      <a:noFill/>
                    </a:lnL>
                    <a:lnR>
                      <a:noFill/>
                    </a:lnR>
                    <a:lnT>
                      <a:noFill/>
                    </a:lnT>
                    <a:lnB>
                      <a:noFill/>
                    </a:lnB>
                    <a:noFill/>
                  </a:tcPr>
                </a:tc>
                <a:tc>
                  <a:txBody>
                    <a:bodyPr/>
                    <a:lstStyle/>
                    <a:p>
                      <a:pPr>
                        <a:buNone/>
                      </a:pPr>
                      <a:r>
                        <a:rPr lang="lv-LV" sz="1600"/>
                        <a:t>(5) SD uzaicināšana uz BT sēdēm, jautājumu uzdošanas kultūra. (6, 7) Koleģialitātes un ētikas problēmas, provokatīvi jautājumi. (22) Nepietiekama uzticēšanās starp iestādēm. (23) Nepietiekama ģimeņu un bērnu iesaiste procesā.</a:t>
                      </a:r>
                    </a:p>
                  </a:txBody>
                  <a:tcPr marL="44627" marR="44627" marT="22314" marB="22314" anchor="ctr">
                    <a:lnL>
                      <a:noFill/>
                    </a:lnL>
                    <a:lnR>
                      <a:noFill/>
                    </a:lnR>
                    <a:lnT>
                      <a:noFill/>
                    </a:lnT>
                    <a:lnB>
                      <a:noFill/>
                    </a:lnB>
                    <a:noFill/>
                  </a:tcPr>
                </a:tc>
                <a:extLst>
                  <a:ext uri="{0D108BD9-81ED-4DB2-BD59-A6C34878D82A}">
                    <a16:rowId xmlns:a16="http://schemas.microsoft.com/office/drawing/2014/main" val="3371881995"/>
                  </a:ext>
                </a:extLst>
              </a:tr>
              <a:tr h="1361644">
                <a:tc>
                  <a:txBody>
                    <a:bodyPr/>
                    <a:lstStyle/>
                    <a:p>
                      <a:pPr>
                        <a:buNone/>
                      </a:pPr>
                      <a:r>
                        <a:rPr lang="lv-LV" sz="1600" b="1"/>
                        <a:t>5. Sistēmiskie šķēršļi un birokrātija</a:t>
                      </a:r>
                      <a:endParaRPr lang="lv-LV" sz="1600"/>
                    </a:p>
                  </a:txBody>
                  <a:tcPr marL="44627" marR="44627" marT="22314" marB="22314" anchor="ctr">
                    <a:lnL>
                      <a:noFill/>
                    </a:lnL>
                    <a:lnR>
                      <a:noFill/>
                    </a:lnR>
                    <a:lnT>
                      <a:noFill/>
                    </a:lnT>
                    <a:lnB>
                      <a:noFill/>
                    </a:lnB>
                    <a:noFill/>
                  </a:tcPr>
                </a:tc>
                <a:tc>
                  <a:txBody>
                    <a:bodyPr/>
                    <a:lstStyle/>
                    <a:p>
                      <a:pPr>
                        <a:buNone/>
                      </a:pPr>
                      <a:r>
                        <a:rPr lang="lv-LV" sz="1600"/>
                        <a:t>- Atšķirīga prakse pašvaldībās - Pārmērīga birokrātija - Nepietiekama kopīgo diskusiju iespēja</a:t>
                      </a:r>
                    </a:p>
                  </a:txBody>
                  <a:tcPr marL="44627" marR="44627" marT="22314" marB="22314" anchor="ctr">
                    <a:lnL>
                      <a:noFill/>
                    </a:lnL>
                    <a:lnR>
                      <a:noFill/>
                    </a:lnR>
                    <a:lnT>
                      <a:noFill/>
                    </a:lnT>
                    <a:lnB>
                      <a:noFill/>
                    </a:lnB>
                    <a:noFill/>
                  </a:tcPr>
                </a:tc>
                <a:tc>
                  <a:txBody>
                    <a:bodyPr/>
                    <a:lstStyle/>
                    <a:p>
                      <a:pPr>
                        <a:buNone/>
                      </a:pPr>
                      <a:r>
                        <a:rPr lang="lv-LV" sz="1600" dirty="0"/>
                        <a:t>(17, 20) Atšķirīga prakse starp pašvaldībām. (19) Nepieciešams mazināt birokrātiju un datu apmaiņu padarīt vienkāršāku. (18) Nepietiekams kopīgo sadarbības grupu tikšanos skaits (piem., jautājumos par atlīdzību audžuģimenēm).</a:t>
                      </a:r>
                    </a:p>
                  </a:txBody>
                  <a:tcPr marL="44627" marR="44627" marT="22314" marB="22314" anchor="ctr">
                    <a:lnL>
                      <a:noFill/>
                    </a:lnL>
                    <a:lnR>
                      <a:noFill/>
                    </a:lnR>
                    <a:lnT>
                      <a:noFill/>
                    </a:lnT>
                    <a:lnB>
                      <a:noFill/>
                    </a:lnB>
                    <a:noFill/>
                  </a:tcPr>
                </a:tc>
                <a:extLst>
                  <a:ext uri="{0D108BD9-81ED-4DB2-BD59-A6C34878D82A}">
                    <a16:rowId xmlns:a16="http://schemas.microsoft.com/office/drawing/2014/main" val="3532245109"/>
                  </a:ext>
                </a:extLst>
              </a:tr>
            </a:tbl>
          </a:graphicData>
        </a:graphic>
      </p:graphicFrame>
    </p:spTree>
    <p:extLst>
      <p:ext uri="{BB962C8B-B14F-4D97-AF65-F5344CB8AC3E}">
        <p14:creationId xmlns:p14="http://schemas.microsoft.com/office/powerpoint/2010/main" val="4182384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atura vietturis 2">
            <a:extLst>
              <a:ext uri="{FF2B5EF4-FFF2-40B4-BE49-F238E27FC236}">
                <a16:creationId xmlns:a16="http://schemas.microsoft.com/office/drawing/2014/main" id="{94182077-9B24-9074-B969-C4727596D91A}"/>
              </a:ext>
            </a:extLst>
          </p:cNvPr>
          <p:cNvSpPr>
            <a:spLocks noGrp="1"/>
          </p:cNvSpPr>
          <p:nvPr>
            <p:ph idx="1"/>
          </p:nvPr>
        </p:nvSpPr>
        <p:spPr>
          <a:xfrm>
            <a:off x="4810259" y="649480"/>
            <a:ext cx="6555347" cy="5546047"/>
          </a:xfrm>
        </p:spPr>
        <p:txBody>
          <a:bodyPr anchor="ctr">
            <a:normAutofit/>
          </a:bodyPr>
          <a:lstStyle/>
          <a:p>
            <a:pPr marL="0" indent="0" algn="r">
              <a:buNone/>
            </a:pPr>
            <a:r>
              <a:rPr lang="lv-LV" b="1" dirty="0"/>
              <a:t>10. anketas jautājums: </a:t>
            </a:r>
          </a:p>
          <a:p>
            <a:pPr marL="0" indent="0" algn="r">
              <a:buNone/>
            </a:pPr>
            <a:r>
              <a:rPr lang="lv-LV" b="1" dirty="0"/>
              <a:t>Ko ģimenēm ar bērniem politikas veidotājiem (</a:t>
            </a:r>
            <a:r>
              <a:rPr lang="lv-LV" i="1" dirty="0"/>
              <a:t>pašvaldībām, BAC, LM, u.c.</a:t>
            </a:r>
            <a:r>
              <a:rPr lang="lv-LV" b="1" dirty="0"/>
              <a:t>) vajadzētu zināt, par jomas nepieciešamo attīstību un pilnveidi?</a:t>
            </a:r>
            <a:endParaRPr lang="lv-LV" dirty="0"/>
          </a:p>
          <a:p>
            <a:pPr marL="0" indent="0" algn="r">
              <a:buNone/>
            </a:pPr>
            <a:endParaRPr lang="lv-LV" dirty="0"/>
          </a:p>
        </p:txBody>
      </p:sp>
    </p:spTree>
    <p:extLst>
      <p:ext uri="{BB962C8B-B14F-4D97-AF65-F5344CB8AC3E}">
        <p14:creationId xmlns:p14="http://schemas.microsoft.com/office/powerpoint/2010/main" val="393541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ula 3">
            <a:extLst>
              <a:ext uri="{FF2B5EF4-FFF2-40B4-BE49-F238E27FC236}">
                <a16:creationId xmlns:a16="http://schemas.microsoft.com/office/drawing/2014/main" id="{083DC7E3-B3D1-3864-5721-2B967895AEF5}"/>
              </a:ext>
            </a:extLst>
          </p:cNvPr>
          <p:cNvGraphicFramePr>
            <a:graphicFrameLocks noGrp="1"/>
          </p:cNvGraphicFramePr>
          <p:nvPr>
            <p:extLst>
              <p:ext uri="{D42A27DB-BD31-4B8C-83A1-F6EECF244321}">
                <p14:modId xmlns:p14="http://schemas.microsoft.com/office/powerpoint/2010/main" val="1311327304"/>
              </p:ext>
            </p:extLst>
          </p:nvPr>
        </p:nvGraphicFramePr>
        <p:xfrm>
          <a:off x="0" y="55475"/>
          <a:ext cx="12064621" cy="6392095"/>
        </p:xfrm>
        <a:graphic>
          <a:graphicData uri="http://schemas.openxmlformats.org/drawingml/2006/table">
            <a:tbl>
              <a:tblPr/>
              <a:tblGrid>
                <a:gridCol w="2922343">
                  <a:extLst>
                    <a:ext uri="{9D8B030D-6E8A-4147-A177-3AD203B41FA5}">
                      <a16:colId xmlns:a16="http://schemas.microsoft.com/office/drawing/2014/main" val="2647053902"/>
                    </a:ext>
                  </a:extLst>
                </a:gridCol>
                <a:gridCol w="4382640">
                  <a:extLst>
                    <a:ext uri="{9D8B030D-6E8A-4147-A177-3AD203B41FA5}">
                      <a16:colId xmlns:a16="http://schemas.microsoft.com/office/drawing/2014/main" val="4230973082"/>
                    </a:ext>
                  </a:extLst>
                </a:gridCol>
                <a:gridCol w="4759638">
                  <a:extLst>
                    <a:ext uri="{9D8B030D-6E8A-4147-A177-3AD203B41FA5}">
                      <a16:colId xmlns:a16="http://schemas.microsoft.com/office/drawing/2014/main" val="1264872729"/>
                    </a:ext>
                  </a:extLst>
                </a:gridCol>
              </a:tblGrid>
              <a:tr h="350690">
                <a:tc>
                  <a:txBody>
                    <a:bodyPr/>
                    <a:lstStyle/>
                    <a:p>
                      <a:pPr>
                        <a:buNone/>
                      </a:pPr>
                      <a:r>
                        <a:rPr lang="lv-LV" sz="1600" b="1"/>
                        <a:t>Tēma</a:t>
                      </a:r>
                      <a:endParaRPr lang="lv-LV" sz="1600"/>
                    </a:p>
                  </a:txBody>
                  <a:tcPr marL="45746" marR="45746" marT="22872" marB="22872" anchor="ctr">
                    <a:lnL>
                      <a:noFill/>
                    </a:lnL>
                    <a:lnR>
                      <a:noFill/>
                    </a:lnR>
                    <a:lnT>
                      <a:noFill/>
                    </a:lnT>
                    <a:lnB>
                      <a:noFill/>
                    </a:lnB>
                    <a:noFill/>
                  </a:tcPr>
                </a:tc>
                <a:tc>
                  <a:txBody>
                    <a:bodyPr/>
                    <a:lstStyle/>
                    <a:p>
                      <a:pPr>
                        <a:buNone/>
                      </a:pPr>
                      <a:r>
                        <a:rPr lang="lv-LV" sz="1600" b="1"/>
                        <a:t>Apakšpunkti</a:t>
                      </a:r>
                      <a:endParaRPr lang="lv-LV" sz="1600"/>
                    </a:p>
                  </a:txBody>
                  <a:tcPr marL="45746" marR="45746" marT="22872" marB="22872" anchor="ctr">
                    <a:lnL>
                      <a:noFill/>
                    </a:lnL>
                    <a:lnR>
                      <a:noFill/>
                    </a:lnR>
                    <a:lnT>
                      <a:noFill/>
                    </a:lnT>
                    <a:lnB>
                      <a:noFill/>
                    </a:lnB>
                    <a:noFill/>
                  </a:tcPr>
                </a:tc>
                <a:tc>
                  <a:txBody>
                    <a:bodyPr/>
                    <a:lstStyle/>
                    <a:p>
                      <a:pPr>
                        <a:buNone/>
                      </a:pPr>
                      <a:r>
                        <a:rPr lang="lv-LV" sz="1600" b="1"/>
                        <a:t>Piemēri no atbildēm</a:t>
                      </a:r>
                      <a:endParaRPr lang="lv-LV" sz="1600"/>
                    </a:p>
                  </a:txBody>
                  <a:tcPr marL="45746" marR="45746" marT="22872" marB="22872" anchor="ctr">
                    <a:lnL>
                      <a:noFill/>
                    </a:lnL>
                    <a:lnR>
                      <a:noFill/>
                    </a:lnR>
                    <a:lnT>
                      <a:noFill/>
                    </a:lnT>
                    <a:lnB>
                      <a:noFill/>
                    </a:lnB>
                    <a:noFill/>
                  </a:tcPr>
                </a:tc>
                <a:extLst>
                  <a:ext uri="{0D108BD9-81ED-4DB2-BD59-A6C34878D82A}">
                    <a16:rowId xmlns:a16="http://schemas.microsoft.com/office/drawing/2014/main" val="3493229150"/>
                  </a:ext>
                </a:extLst>
              </a:tr>
              <a:tr h="1065349">
                <a:tc>
                  <a:txBody>
                    <a:bodyPr/>
                    <a:lstStyle/>
                    <a:p>
                      <a:pPr>
                        <a:buNone/>
                      </a:pPr>
                      <a:r>
                        <a:rPr lang="lv-LV" sz="1600" b="1"/>
                        <a:t>1. Resursi un atalgojums</a:t>
                      </a:r>
                      <a:endParaRPr lang="lv-LV" sz="1600"/>
                    </a:p>
                  </a:txBody>
                  <a:tcPr marL="45746" marR="45746" marT="22872" marB="22872" anchor="ctr">
                    <a:lnL>
                      <a:noFill/>
                    </a:lnL>
                    <a:lnR>
                      <a:noFill/>
                    </a:lnR>
                    <a:lnT>
                      <a:noFill/>
                    </a:lnT>
                    <a:lnB>
                      <a:noFill/>
                    </a:lnB>
                    <a:noFill/>
                  </a:tcPr>
                </a:tc>
                <a:tc>
                  <a:txBody>
                    <a:bodyPr/>
                    <a:lstStyle/>
                    <a:p>
                      <a:pPr>
                        <a:buNone/>
                      </a:pPr>
                      <a:r>
                        <a:rPr lang="lv-LV" sz="1600"/>
                        <a:t>- Nepietiek cilvēkresursu (SD, BT) - Nepietiekams un nevienlīdzīgs atalgojums - Nepiemērots normatīvais regulējums par darba slodzi, pensijām, arodslimībām</a:t>
                      </a:r>
                    </a:p>
                  </a:txBody>
                  <a:tcPr marL="45746" marR="45746" marT="22872" marB="22872" anchor="ctr">
                    <a:lnL>
                      <a:noFill/>
                    </a:lnL>
                    <a:lnR>
                      <a:noFill/>
                    </a:lnR>
                    <a:lnT>
                      <a:noFill/>
                    </a:lnT>
                    <a:lnB>
                      <a:noFill/>
                    </a:lnB>
                    <a:noFill/>
                  </a:tcPr>
                </a:tc>
                <a:tc>
                  <a:txBody>
                    <a:bodyPr/>
                    <a:lstStyle/>
                    <a:p>
                      <a:pPr>
                        <a:buNone/>
                      </a:pPr>
                      <a:r>
                        <a:rPr lang="lv-LV" sz="1600"/>
                        <a:t>(2) Vienlīdzīgs atalgojums Latvijā; izdienas pensija; mērķdotācijas. (5, 6) Trūkst darbinieku, liels lietu skaits, prasības un atalgojums nesamērīgs. (13) Nepietiekams aizgādņu darba atalgojums.</a:t>
                      </a:r>
                    </a:p>
                  </a:txBody>
                  <a:tcPr marL="45746" marR="45746" marT="22872" marB="22872" anchor="ctr">
                    <a:lnL>
                      <a:noFill/>
                    </a:lnL>
                    <a:lnR>
                      <a:noFill/>
                    </a:lnR>
                    <a:lnT>
                      <a:noFill/>
                    </a:lnT>
                    <a:lnB>
                      <a:noFill/>
                    </a:lnB>
                    <a:noFill/>
                  </a:tcPr>
                </a:tc>
                <a:extLst>
                  <a:ext uri="{0D108BD9-81ED-4DB2-BD59-A6C34878D82A}">
                    <a16:rowId xmlns:a16="http://schemas.microsoft.com/office/drawing/2014/main" val="586827219"/>
                  </a:ext>
                </a:extLst>
              </a:tr>
              <a:tr h="1065349">
                <a:tc>
                  <a:txBody>
                    <a:bodyPr/>
                    <a:lstStyle/>
                    <a:p>
                      <a:pPr>
                        <a:buNone/>
                      </a:pPr>
                      <a:r>
                        <a:rPr lang="lv-LV" sz="1600" b="1"/>
                        <a:t>2. Pakalpojumu pieejamība un teritoriālā nevienlīdzība</a:t>
                      </a:r>
                      <a:endParaRPr lang="lv-LV" sz="1600"/>
                    </a:p>
                  </a:txBody>
                  <a:tcPr marL="45746" marR="45746" marT="22872" marB="22872" anchor="ctr">
                    <a:lnL>
                      <a:noFill/>
                    </a:lnL>
                    <a:lnR>
                      <a:noFill/>
                    </a:lnR>
                    <a:lnT>
                      <a:noFill/>
                    </a:lnT>
                    <a:lnB>
                      <a:noFill/>
                    </a:lnB>
                    <a:noFill/>
                  </a:tcPr>
                </a:tc>
                <a:tc>
                  <a:txBody>
                    <a:bodyPr/>
                    <a:lstStyle/>
                    <a:p>
                      <a:pPr>
                        <a:buNone/>
                      </a:pPr>
                      <a:r>
                        <a:rPr lang="lv-LV" sz="1600"/>
                        <a:t>- Atbalsta pakalpojumi ģimenēm nevienlīdzīgi starp pašvaldībām - Garas rindas rehabilitācijai - Nepietiekama pieeja psiholoģiskajam, psihiatriskajam un citam atbalstam</a:t>
                      </a:r>
                    </a:p>
                  </a:txBody>
                  <a:tcPr marL="45746" marR="45746" marT="22872" marB="22872" anchor="ctr">
                    <a:lnL>
                      <a:noFill/>
                    </a:lnL>
                    <a:lnR>
                      <a:noFill/>
                    </a:lnR>
                    <a:lnT>
                      <a:noFill/>
                    </a:lnT>
                    <a:lnB>
                      <a:noFill/>
                    </a:lnB>
                    <a:noFill/>
                  </a:tcPr>
                </a:tc>
                <a:tc>
                  <a:txBody>
                    <a:bodyPr/>
                    <a:lstStyle/>
                    <a:p>
                      <a:pPr>
                        <a:buNone/>
                      </a:pPr>
                      <a:r>
                        <a:rPr lang="lv-LV" sz="1600"/>
                        <a:t>(1, 3) Teritoriālā nevienlīdzība pakalpojumos. (7) Garas rindas valsts apmaksātiem rehabilitācijas pakalpojumiem. (18) Nepieejami pakalpojumi reģionos (psihologs, psihiatrs).</a:t>
                      </a:r>
                    </a:p>
                  </a:txBody>
                  <a:tcPr marL="45746" marR="45746" marT="22872" marB="22872" anchor="ctr">
                    <a:lnL>
                      <a:noFill/>
                    </a:lnL>
                    <a:lnR>
                      <a:noFill/>
                    </a:lnR>
                    <a:lnT>
                      <a:noFill/>
                    </a:lnT>
                    <a:lnB>
                      <a:noFill/>
                    </a:lnB>
                    <a:noFill/>
                  </a:tcPr>
                </a:tc>
                <a:extLst>
                  <a:ext uri="{0D108BD9-81ED-4DB2-BD59-A6C34878D82A}">
                    <a16:rowId xmlns:a16="http://schemas.microsoft.com/office/drawing/2014/main" val="1295736439"/>
                  </a:ext>
                </a:extLst>
              </a:tr>
              <a:tr h="1303569">
                <a:tc>
                  <a:txBody>
                    <a:bodyPr/>
                    <a:lstStyle/>
                    <a:p>
                      <a:pPr>
                        <a:buNone/>
                      </a:pPr>
                      <a:r>
                        <a:rPr lang="lv-LV" sz="1600" b="1"/>
                        <a:t>3. Ārpusģimenes aprūpes krīze</a:t>
                      </a:r>
                      <a:endParaRPr lang="lv-LV" sz="1600"/>
                    </a:p>
                  </a:txBody>
                  <a:tcPr marL="45746" marR="45746" marT="22872" marB="22872" anchor="ctr">
                    <a:lnL>
                      <a:noFill/>
                    </a:lnL>
                    <a:lnR>
                      <a:noFill/>
                    </a:lnR>
                    <a:lnT>
                      <a:noFill/>
                    </a:lnT>
                    <a:lnB>
                      <a:noFill/>
                    </a:lnB>
                    <a:noFill/>
                  </a:tcPr>
                </a:tc>
                <a:tc>
                  <a:txBody>
                    <a:bodyPr/>
                    <a:lstStyle/>
                    <a:p>
                      <a:pPr>
                        <a:buNone/>
                      </a:pPr>
                      <a:r>
                        <a:rPr lang="lv-LV" sz="1600" dirty="0"/>
                        <a:t>- Trūkst audžuģimeņu un iestāžu vietu - Īpaši sarežģīta situācija ar pusaudžiem, bērniem ar psihiskām un uzvedības problēmām - Nepieciešami jauni modeļi un risinājumi</a:t>
                      </a:r>
                    </a:p>
                  </a:txBody>
                  <a:tcPr marL="45746" marR="45746" marT="22872" marB="22872" anchor="ctr">
                    <a:lnL>
                      <a:noFill/>
                    </a:lnL>
                    <a:lnR>
                      <a:noFill/>
                    </a:lnR>
                    <a:lnT>
                      <a:noFill/>
                    </a:lnT>
                    <a:lnB>
                      <a:noFill/>
                    </a:lnB>
                    <a:noFill/>
                  </a:tcPr>
                </a:tc>
                <a:tc>
                  <a:txBody>
                    <a:bodyPr/>
                    <a:lstStyle/>
                    <a:p>
                      <a:pPr>
                        <a:buNone/>
                      </a:pPr>
                      <a:r>
                        <a:rPr lang="lv-LV" sz="1600"/>
                        <a:t>(8–12) Audžuģimeņu un vietu trūkums, bērni ar smagām problēmām, krīzes centri pārpildīti. (9–10) Darbinieki dilemmas priekšā, bērna tiesību pārkāpumi vairākkārtējas ievietošanas dēļ. (19) Jauni aprūpes modeļi bez vecāku gādības palikušiem bērniem.</a:t>
                      </a:r>
                    </a:p>
                  </a:txBody>
                  <a:tcPr marL="45746" marR="45746" marT="22872" marB="22872" anchor="ctr">
                    <a:lnL>
                      <a:noFill/>
                    </a:lnL>
                    <a:lnR>
                      <a:noFill/>
                    </a:lnR>
                    <a:lnT>
                      <a:noFill/>
                    </a:lnT>
                    <a:lnB>
                      <a:noFill/>
                    </a:lnB>
                    <a:noFill/>
                  </a:tcPr>
                </a:tc>
                <a:extLst>
                  <a:ext uri="{0D108BD9-81ED-4DB2-BD59-A6C34878D82A}">
                    <a16:rowId xmlns:a16="http://schemas.microsoft.com/office/drawing/2014/main" val="1787993027"/>
                  </a:ext>
                </a:extLst>
              </a:tr>
              <a:tr h="1303569">
                <a:tc>
                  <a:txBody>
                    <a:bodyPr/>
                    <a:lstStyle/>
                    <a:p>
                      <a:pPr>
                        <a:buNone/>
                      </a:pPr>
                      <a:r>
                        <a:rPr lang="lv-LV" sz="1600" b="1"/>
                        <a:t>4. Ģimenes stiprināšana un atbalsts</a:t>
                      </a:r>
                      <a:endParaRPr lang="lv-LV" sz="1600"/>
                    </a:p>
                  </a:txBody>
                  <a:tcPr marL="45746" marR="45746" marT="22872" marB="22872" anchor="ctr">
                    <a:lnL>
                      <a:noFill/>
                    </a:lnL>
                    <a:lnR>
                      <a:noFill/>
                    </a:lnR>
                    <a:lnT>
                      <a:noFill/>
                    </a:lnT>
                    <a:lnB>
                      <a:noFill/>
                    </a:lnB>
                    <a:noFill/>
                  </a:tcPr>
                </a:tc>
                <a:tc>
                  <a:txBody>
                    <a:bodyPr/>
                    <a:lstStyle/>
                    <a:p>
                      <a:pPr>
                        <a:buNone/>
                      </a:pPr>
                      <a:r>
                        <a:rPr lang="lv-LV" sz="1600"/>
                        <a:t>- Bioloģisko ģimeņu saglabāšana un prasmju attīstīšana - Jauni atbalsta modeļi visai ģimenei - Audžuģimeņu un aizbildņu atbalsts</a:t>
                      </a:r>
                    </a:p>
                  </a:txBody>
                  <a:tcPr marL="45746" marR="45746" marT="22872" marB="22872" anchor="ctr">
                    <a:lnL>
                      <a:noFill/>
                    </a:lnL>
                    <a:lnR>
                      <a:noFill/>
                    </a:lnR>
                    <a:lnT>
                      <a:noFill/>
                    </a:lnT>
                    <a:lnB>
                      <a:noFill/>
                    </a:lnB>
                    <a:noFill/>
                  </a:tcPr>
                </a:tc>
                <a:tc>
                  <a:txBody>
                    <a:bodyPr/>
                    <a:lstStyle/>
                    <a:p>
                      <a:pPr>
                        <a:buNone/>
                      </a:pPr>
                      <a:r>
                        <a:rPr lang="lv-LV" sz="1600"/>
                        <a:t>(4) Audžuvecāki strādā bez atvaļinājuma, atšķirīgas summas uzturam/apģērbam. (16) Resursi bioloģisko ģimeņu saglabāšanai, motivēšanai. (17) Jauni pakalpojumi (ģimenes atbalsta persona, viesģimene visai ģimenei).</a:t>
                      </a:r>
                    </a:p>
                  </a:txBody>
                  <a:tcPr marL="45746" marR="45746" marT="22872" marB="22872" anchor="ctr">
                    <a:lnL>
                      <a:noFill/>
                    </a:lnL>
                    <a:lnR>
                      <a:noFill/>
                    </a:lnR>
                    <a:lnT>
                      <a:noFill/>
                    </a:lnT>
                    <a:lnB>
                      <a:noFill/>
                    </a:lnB>
                    <a:noFill/>
                  </a:tcPr>
                </a:tc>
                <a:extLst>
                  <a:ext uri="{0D108BD9-81ED-4DB2-BD59-A6C34878D82A}">
                    <a16:rowId xmlns:a16="http://schemas.microsoft.com/office/drawing/2014/main" val="2271568618"/>
                  </a:ext>
                </a:extLst>
              </a:tr>
              <a:tr h="1303569">
                <a:tc>
                  <a:txBody>
                    <a:bodyPr/>
                    <a:lstStyle/>
                    <a:p>
                      <a:pPr>
                        <a:buNone/>
                      </a:pPr>
                      <a:r>
                        <a:rPr lang="es-ES" sz="1600" b="1"/>
                        <a:t>5. Sadarbība, likumdošana un informācijas aprite</a:t>
                      </a:r>
                      <a:endParaRPr lang="es-ES" sz="1600"/>
                    </a:p>
                  </a:txBody>
                  <a:tcPr marL="45746" marR="45746" marT="22872" marB="22872" anchor="ctr">
                    <a:lnL>
                      <a:noFill/>
                    </a:lnL>
                    <a:lnR>
                      <a:noFill/>
                    </a:lnR>
                    <a:lnT>
                      <a:noFill/>
                    </a:lnT>
                    <a:lnB>
                      <a:noFill/>
                    </a:lnB>
                    <a:noFill/>
                  </a:tcPr>
                </a:tc>
                <a:tc>
                  <a:txBody>
                    <a:bodyPr/>
                    <a:lstStyle/>
                    <a:p>
                      <a:pPr>
                        <a:buNone/>
                      </a:pPr>
                      <a:r>
                        <a:rPr lang="lv-LV" sz="1600"/>
                        <a:t>- Nepietiek starpinstitucionālās sadarbības makro līmenī - Vajadzīga likumdošanas sakārtošana un vienotība - Nepietiek informācijas no valsts institūcijām</a:t>
                      </a:r>
                    </a:p>
                  </a:txBody>
                  <a:tcPr marL="45746" marR="45746" marT="22872" marB="22872" anchor="ctr">
                    <a:lnL>
                      <a:noFill/>
                    </a:lnL>
                    <a:lnR>
                      <a:noFill/>
                    </a:lnR>
                    <a:lnT>
                      <a:noFill/>
                    </a:lnT>
                    <a:lnB>
                      <a:noFill/>
                    </a:lnB>
                    <a:noFill/>
                  </a:tcPr>
                </a:tc>
                <a:tc>
                  <a:txBody>
                    <a:bodyPr/>
                    <a:lstStyle/>
                    <a:p>
                      <a:pPr>
                        <a:buNone/>
                      </a:pPr>
                      <a:r>
                        <a:rPr lang="lv-LV" sz="1600" dirty="0"/>
                        <a:t>(14) Nepieciešama </a:t>
                      </a:r>
                      <a:r>
                        <a:rPr lang="lv-LV" sz="1600" dirty="0" err="1"/>
                        <a:t>starpinstitucionālā</a:t>
                      </a:r>
                      <a:r>
                        <a:rPr lang="lv-LV" sz="1600" dirty="0"/>
                        <a:t> sadarbība makro līmenī. (15) Atbalstam jābūt savlaicīgam un koordinētam starp iestādēm. (20) Sakārtot likumdošanu, lai tā būtu vienota. (21) Vairāk informācijas no LM par sociālo darbu ģimenēm ar bērniem.</a:t>
                      </a:r>
                    </a:p>
                  </a:txBody>
                  <a:tcPr marL="45746" marR="45746" marT="22872" marB="22872" anchor="ctr">
                    <a:lnL>
                      <a:noFill/>
                    </a:lnL>
                    <a:lnR>
                      <a:noFill/>
                    </a:lnR>
                    <a:lnT>
                      <a:noFill/>
                    </a:lnT>
                    <a:lnB>
                      <a:noFill/>
                    </a:lnB>
                    <a:noFill/>
                  </a:tcPr>
                </a:tc>
                <a:extLst>
                  <a:ext uri="{0D108BD9-81ED-4DB2-BD59-A6C34878D82A}">
                    <a16:rowId xmlns:a16="http://schemas.microsoft.com/office/drawing/2014/main" val="1866753134"/>
                  </a:ext>
                </a:extLst>
              </a:tr>
            </a:tbl>
          </a:graphicData>
        </a:graphic>
      </p:graphicFrame>
    </p:spTree>
    <p:extLst>
      <p:ext uri="{BB962C8B-B14F-4D97-AF65-F5344CB8AC3E}">
        <p14:creationId xmlns:p14="http://schemas.microsoft.com/office/powerpoint/2010/main" val="129927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DFA9A8-6E6E-0480-EBDF-07693F4CA832}"/>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Virsraksts 1">
            <a:extLst>
              <a:ext uri="{FF2B5EF4-FFF2-40B4-BE49-F238E27FC236}">
                <a16:creationId xmlns:a16="http://schemas.microsoft.com/office/drawing/2014/main" id="{0D37766A-7443-11DB-406A-5D9960570EA0}"/>
              </a:ext>
            </a:extLst>
          </p:cNvPr>
          <p:cNvSpPr>
            <a:spLocks noGrp="1"/>
          </p:cNvSpPr>
          <p:nvPr>
            <p:ph type="title"/>
          </p:nvPr>
        </p:nvSpPr>
        <p:spPr>
          <a:xfrm>
            <a:off x="1314824" y="735106"/>
            <a:ext cx="10053763" cy="2928470"/>
          </a:xfrm>
        </p:spPr>
        <p:txBody>
          <a:bodyPr vert="horz" lIns="91440" tIns="45720" rIns="91440" bIns="45720" rtlCol="0" anchor="b">
            <a:normAutofit fontScale="90000"/>
          </a:bodyPr>
          <a:lstStyle/>
          <a:p>
            <a:r>
              <a:rPr lang="en-US" sz="4100" b="1" kern="1200" dirty="0">
                <a:solidFill>
                  <a:srgbClr val="FFFFFF"/>
                </a:solidFill>
                <a:latin typeface="+mj-lt"/>
                <a:ea typeface="+mj-ea"/>
                <a:cs typeface="+mj-cs"/>
              </a:rPr>
              <a:t>11. </a:t>
            </a:r>
            <a:r>
              <a:rPr lang="lv-LV" sz="4100" b="1" dirty="0">
                <a:solidFill>
                  <a:srgbClr val="FFFFFF"/>
                </a:solidFill>
              </a:rPr>
              <a:t>a</a:t>
            </a:r>
            <a:r>
              <a:rPr lang="lv-LV" sz="4100" b="1" kern="1200" dirty="0">
                <a:solidFill>
                  <a:srgbClr val="FFFFFF"/>
                </a:solidFill>
                <a:latin typeface="+mj-lt"/>
                <a:ea typeface="+mj-ea"/>
                <a:cs typeface="+mj-cs"/>
              </a:rPr>
              <a:t>nketas jautājums: </a:t>
            </a:r>
            <a:br>
              <a:rPr lang="lv-LV" sz="4100" b="1" kern="1200" dirty="0">
                <a:solidFill>
                  <a:srgbClr val="FFFFFF"/>
                </a:solidFill>
                <a:latin typeface="+mj-lt"/>
                <a:ea typeface="+mj-ea"/>
                <a:cs typeface="+mj-cs"/>
              </a:rPr>
            </a:br>
            <a:r>
              <a:rPr lang="en-US" sz="4100" b="1" kern="1200" dirty="0">
                <a:solidFill>
                  <a:srgbClr val="FFFFFF"/>
                </a:solidFill>
                <a:latin typeface="+mj-lt"/>
                <a:ea typeface="+mj-ea"/>
                <a:cs typeface="+mj-cs"/>
              </a:rPr>
              <a:t>Ko </a:t>
            </a:r>
            <a:r>
              <a:rPr lang="en-US" sz="4100" b="1" kern="1200" dirty="0" err="1">
                <a:solidFill>
                  <a:srgbClr val="FFFFFF"/>
                </a:solidFill>
                <a:latin typeface="+mj-lt"/>
                <a:ea typeface="+mj-ea"/>
                <a:cs typeface="+mj-cs"/>
              </a:rPr>
              <a:t>pieteiktie</a:t>
            </a:r>
            <a:r>
              <a:rPr lang="en-US" sz="4100" b="1" kern="1200" dirty="0">
                <a:solidFill>
                  <a:srgbClr val="FFFFFF"/>
                </a:solidFill>
                <a:latin typeface="+mj-lt"/>
                <a:ea typeface="+mj-ea"/>
                <a:cs typeface="+mj-cs"/>
              </a:rPr>
              <a:t> </a:t>
            </a:r>
            <a:r>
              <a:rPr lang="en-US" sz="4100" b="1" kern="1200" dirty="0" err="1">
                <a:solidFill>
                  <a:srgbClr val="FFFFFF"/>
                </a:solidFill>
                <a:latin typeface="+mj-lt"/>
                <a:ea typeface="+mj-ea"/>
                <a:cs typeface="+mj-cs"/>
              </a:rPr>
              <a:t>dalībnieki</a:t>
            </a:r>
            <a:r>
              <a:rPr lang="en-US" sz="4100" b="1" kern="1200" dirty="0">
                <a:solidFill>
                  <a:srgbClr val="FFFFFF"/>
                </a:solidFill>
                <a:latin typeface="+mj-lt"/>
                <a:ea typeface="+mj-ea"/>
                <a:cs typeface="+mj-cs"/>
              </a:rPr>
              <a:t> </a:t>
            </a:r>
            <a:r>
              <a:rPr lang="en-US" sz="4100" b="1" kern="1200" dirty="0" err="1">
                <a:solidFill>
                  <a:srgbClr val="FFFFFF"/>
                </a:solidFill>
                <a:latin typeface="+mj-lt"/>
                <a:ea typeface="+mj-ea"/>
                <a:cs typeface="+mj-cs"/>
              </a:rPr>
              <a:t>sagaida</a:t>
            </a:r>
            <a:r>
              <a:rPr lang="en-US" sz="4100" b="1" kern="1200" dirty="0">
                <a:solidFill>
                  <a:srgbClr val="FFFFFF"/>
                </a:solidFill>
                <a:latin typeface="+mj-lt"/>
                <a:ea typeface="+mj-ea"/>
                <a:cs typeface="+mj-cs"/>
              </a:rPr>
              <a:t> no </a:t>
            </a:r>
            <a:r>
              <a:rPr lang="en-US" sz="4100" b="1" kern="1200" dirty="0" err="1">
                <a:solidFill>
                  <a:srgbClr val="FFFFFF"/>
                </a:solidFill>
                <a:latin typeface="+mj-lt"/>
                <a:ea typeface="+mj-ea"/>
                <a:cs typeface="+mj-cs"/>
              </a:rPr>
              <a:t>dalības</a:t>
            </a:r>
            <a:r>
              <a:rPr lang="en-US" sz="4100" b="1" kern="1200" dirty="0">
                <a:solidFill>
                  <a:srgbClr val="FFFFFF"/>
                </a:solidFill>
                <a:latin typeface="+mj-lt"/>
                <a:ea typeface="+mj-ea"/>
                <a:cs typeface="+mj-cs"/>
              </a:rPr>
              <a:t> </a:t>
            </a:r>
            <a:r>
              <a:rPr lang="lv-LV" sz="4100" b="1" dirty="0">
                <a:solidFill>
                  <a:srgbClr val="FFFFFF"/>
                </a:solidFill>
              </a:rPr>
              <a:t>Vasaras</a:t>
            </a:r>
            <a:r>
              <a:rPr lang="en-US" sz="4100" b="1" kern="1200" dirty="0">
                <a:solidFill>
                  <a:srgbClr val="FFFFFF"/>
                </a:solidFill>
                <a:latin typeface="+mj-lt"/>
                <a:ea typeface="+mj-ea"/>
                <a:cs typeface="+mj-cs"/>
              </a:rPr>
              <a:t> </a:t>
            </a:r>
            <a:r>
              <a:rPr lang="en-US" sz="4100" b="1" kern="1200" dirty="0" err="1">
                <a:solidFill>
                  <a:srgbClr val="FFFFFF"/>
                </a:solidFill>
                <a:latin typeface="+mj-lt"/>
                <a:ea typeface="+mj-ea"/>
                <a:cs typeface="+mj-cs"/>
              </a:rPr>
              <a:t>skolā</a:t>
            </a:r>
            <a:r>
              <a:rPr lang="en-US" sz="4100" b="1" kern="1200" dirty="0">
                <a:solidFill>
                  <a:srgbClr val="FFFFFF"/>
                </a:solidFill>
                <a:latin typeface="+mj-lt"/>
                <a:ea typeface="+mj-ea"/>
                <a:cs typeface="+mj-cs"/>
              </a:rPr>
              <a:t>? Vai </a:t>
            </a:r>
            <a:r>
              <a:rPr lang="en-US" sz="4100" b="1" kern="1200" dirty="0" err="1">
                <a:solidFill>
                  <a:srgbClr val="FFFFFF"/>
                </a:solidFill>
                <a:latin typeface="+mj-lt"/>
                <a:ea typeface="+mj-ea"/>
                <a:cs typeface="+mj-cs"/>
              </a:rPr>
              <a:t>ir</a:t>
            </a:r>
            <a:r>
              <a:rPr lang="en-US" sz="4100" b="1" kern="1200" dirty="0">
                <a:solidFill>
                  <a:srgbClr val="FFFFFF"/>
                </a:solidFill>
                <a:latin typeface="+mj-lt"/>
                <a:ea typeface="+mj-ea"/>
                <a:cs typeface="+mj-cs"/>
              </a:rPr>
              <a:t> </a:t>
            </a:r>
            <a:r>
              <a:rPr lang="en-US" sz="4100" b="1" kern="1200" dirty="0" err="1">
                <a:solidFill>
                  <a:srgbClr val="FFFFFF"/>
                </a:solidFill>
                <a:latin typeface="+mj-lt"/>
                <a:ea typeface="+mj-ea"/>
                <a:cs typeface="+mj-cs"/>
              </a:rPr>
              <a:t>kādas</a:t>
            </a:r>
            <a:r>
              <a:rPr lang="en-US" sz="4100" b="1" kern="1200" dirty="0">
                <a:solidFill>
                  <a:srgbClr val="FFFFFF"/>
                </a:solidFill>
                <a:latin typeface="+mj-lt"/>
                <a:ea typeface="+mj-ea"/>
                <a:cs typeface="+mj-cs"/>
              </a:rPr>
              <a:t> </a:t>
            </a:r>
            <a:r>
              <a:rPr lang="en-US" sz="4100" b="1" kern="1200" dirty="0" err="1">
                <a:solidFill>
                  <a:srgbClr val="FFFFFF"/>
                </a:solidFill>
                <a:latin typeface="+mj-lt"/>
                <a:ea typeface="+mj-ea"/>
                <a:cs typeface="+mj-cs"/>
              </a:rPr>
              <a:t>specifiskas</a:t>
            </a:r>
            <a:r>
              <a:rPr lang="en-US" sz="4100" b="1" kern="1200" dirty="0">
                <a:solidFill>
                  <a:srgbClr val="FFFFFF"/>
                </a:solidFill>
                <a:latin typeface="+mj-lt"/>
                <a:ea typeface="+mj-ea"/>
                <a:cs typeface="+mj-cs"/>
              </a:rPr>
              <a:t> </a:t>
            </a:r>
            <a:r>
              <a:rPr lang="en-US" sz="4100" b="1" kern="1200" dirty="0" err="1">
                <a:solidFill>
                  <a:srgbClr val="FFFFFF"/>
                </a:solidFill>
                <a:latin typeface="+mj-lt"/>
                <a:ea typeface="+mj-ea"/>
                <a:cs typeface="+mj-cs"/>
              </a:rPr>
              <a:t>tēmas</a:t>
            </a:r>
            <a:r>
              <a:rPr lang="en-US" sz="4100" b="1" kern="1200" dirty="0">
                <a:solidFill>
                  <a:srgbClr val="FFFFFF"/>
                </a:solidFill>
                <a:latin typeface="+mj-lt"/>
                <a:ea typeface="+mj-ea"/>
                <a:cs typeface="+mj-cs"/>
              </a:rPr>
              <a:t>/</a:t>
            </a:r>
            <a:r>
              <a:rPr lang="en-US" sz="4100" b="1" kern="1200" dirty="0" err="1">
                <a:solidFill>
                  <a:srgbClr val="FFFFFF"/>
                </a:solidFill>
                <a:latin typeface="+mj-lt"/>
                <a:ea typeface="+mj-ea"/>
                <a:cs typeface="+mj-cs"/>
              </a:rPr>
              <a:t>jautājumi</a:t>
            </a:r>
            <a:r>
              <a:rPr lang="en-US" sz="4100" b="1" kern="1200" dirty="0">
                <a:solidFill>
                  <a:srgbClr val="FFFFFF"/>
                </a:solidFill>
                <a:latin typeface="+mj-lt"/>
                <a:ea typeface="+mj-ea"/>
                <a:cs typeface="+mj-cs"/>
              </a:rPr>
              <a:t>, ko </a:t>
            </a:r>
            <a:r>
              <a:rPr lang="en-US" sz="4100" b="1" kern="1200" dirty="0" err="1">
                <a:solidFill>
                  <a:srgbClr val="FFFFFF"/>
                </a:solidFill>
                <a:latin typeface="+mj-lt"/>
                <a:ea typeface="+mj-ea"/>
                <a:cs typeface="+mj-cs"/>
              </a:rPr>
              <a:t>vēlas</a:t>
            </a:r>
            <a:r>
              <a:rPr lang="en-US" sz="4100" b="1" kern="1200" dirty="0">
                <a:solidFill>
                  <a:srgbClr val="FFFFFF"/>
                </a:solidFill>
                <a:latin typeface="+mj-lt"/>
                <a:ea typeface="+mj-ea"/>
                <a:cs typeface="+mj-cs"/>
              </a:rPr>
              <a:t> </a:t>
            </a:r>
            <a:r>
              <a:rPr lang="en-US" sz="4100" b="1" kern="1200" dirty="0" err="1">
                <a:solidFill>
                  <a:srgbClr val="FFFFFF"/>
                </a:solidFill>
                <a:latin typeface="+mj-lt"/>
                <a:ea typeface="+mj-ea"/>
                <a:cs typeface="+mj-cs"/>
              </a:rPr>
              <a:t>apspriest</a:t>
            </a:r>
            <a:r>
              <a:rPr lang="en-US" sz="4100" b="1" kern="1200" dirty="0">
                <a:solidFill>
                  <a:srgbClr val="FFFFFF"/>
                </a:solidFill>
                <a:latin typeface="+mj-lt"/>
                <a:ea typeface="+mj-ea"/>
                <a:cs typeface="+mj-cs"/>
              </a:rPr>
              <a:t>/</a:t>
            </a:r>
            <a:r>
              <a:rPr lang="en-US" sz="4100" b="1" kern="1200" dirty="0" err="1">
                <a:solidFill>
                  <a:srgbClr val="FFFFFF"/>
                </a:solidFill>
                <a:latin typeface="+mj-lt"/>
                <a:ea typeface="+mj-ea"/>
                <a:cs typeface="+mj-cs"/>
              </a:rPr>
              <a:t>prasmes</a:t>
            </a:r>
            <a:r>
              <a:rPr lang="en-US" sz="4100" b="1" kern="1200" dirty="0">
                <a:solidFill>
                  <a:srgbClr val="FFFFFF"/>
                </a:solidFill>
                <a:latin typeface="+mj-lt"/>
                <a:ea typeface="+mj-ea"/>
                <a:cs typeface="+mj-cs"/>
              </a:rPr>
              <a:t>, ko </a:t>
            </a:r>
            <a:r>
              <a:rPr lang="en-US" sz="4100" b="1" kern="1200" dirty="0" err="1">
                <a:solidFill>
                  <a:srgbClr val="FFFFFF"/>
                </a:solidFill>
                <a:latin typeface="+mj-lt"/>
                <a:ea typeface="+mj-ea"/>
                <a:cs typeface="+mj-cs"/>
              </a:rPr>
              <a:t>vēlas</a:t>
            </a:r>
            <a:r>
              <a:rPr lang="en-US" sz="4100" b="1" kern="1200" dirty="0">
                <a:solidFill>
                  <a:srgbClr val="FFFFFF"/>
                </a:solidFill>
                <a:latin typeface="+mj-lt"/>
                <a:ea typeface="+mj-ea"/>
                <a:cs typeface="+mj-cs"/>
              </a:rPr>
              <a:t> </a:t>
            </a:r>
            <a:r>
              <a:rPr lang="en-US" sz="4100" b="1" kern="1200" dirty="0" err="1">
                <a:solidFill>
                  <a:srgbClr val="FFFFFF"/>
                </a:solidFill>
                <a:latin typeface="+mj-lt"/>
                <a:ea typeface="+mj-ea"/>
                <a:cs typeface="+mj-cs"/>
              </a:rPr>
              <a:t>apgūt</a:t>
            </a:r>
            <a:r>
              <a:rPr lang="en-US" sz="4100" b="1" kern="1200" dirty="0">
                <a:solidFill>
                  <a:srgbClr val="FFFFFF"/>
                </a:solidFill>
                <a:latin typeface="+mj-lt"/>
                <a:ea typeface="+mj-ea"/>
                <a:cs typeface="+mj-cs"/>
              </a:rPr>
              <a:t>?</a:t>
            </a:r>
            <a:br>
              <a:rPr lang="en-US" sz="4100" kern="1200" dirty="0">
                <a:solidFill>
                  <a:srgbClr val="FFFFFF"/>
                </a:solidFill>
                <a:latin typeface="+mj-lt"/>
                <a:ea typeface="+mj-ea"/>
                <a:cs typeface="+mj-cs"/>
              </a:rPr>
            </a:br>
            <a:r>
              <a:rPr lang="en-US" sz="4100" kern="1200" dirty="0">
                <a:solidFill>
                  <a:srgbClr val="FFFFFF"/>
                </a:solidFill>
                <a:latin typeface="+mj-lt"/>
                <a:ea typeface="+mj-ea"/>
                <a:cs typeface="+mj-cs"/>
              </a:rPr>
              <a:t> </a:t>
            </a:r>
          </a:p>
        </p:txBody>
      </p:sp>
    </p:spTree>
    <p:extLst>
      <p:ext uri="{BB962C8B-B14F-4D97-AF65-F5344CB8AC3E}">
        <p14:creationId xmlns:p14="http://schemas.microsoft.com/office/powerpoint/2010/main" val="55681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248A83DE8F8D4FBC5E38CED9CF8E9B" ma:contentTypeVersion="15" ma:contentTypeDescription="Create a new document." ma:contentTypeScope="" ma:versionID="e94f5dd41bee8554dc7ead4227f6f48e">
  <xsd:schema xmlns:xsd="http://www.w3.org/2001/XMLSchema" xmlns:xs="http://www.w3.org/2001/XMLSchema" xmlns:p="http://schemas.microsoft.com/office/2006/metadata/properties" xmlns:ns3="7090d136-5c3e-4a18-8f20-6c8db2474be2" xmlns:ns4="8e3c9c79-4b1c-4f67-9d1e-ae652fbf5195" targetNamespace="http://schemas.microsoft.com/office/2006/metadata/properties" ma:root="true" ma:fieldsID="052a91af3f234d81efc60374b9d3442e" ns3:_="" ns4:_="">
    <xsd:import namespace="7090d136-5c3e-4a18-8f20-6c8db2474be2"/>
    <xsd:import namespace="8e3c9c79-4b1c-4f67-9d1e-ae652fbf519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ObjectDetectorVersions" minOccurs="0"/>
                <xsd:element ref="ns3:MediaServiceAutoTags" minOccurs="0"/>
                <xsd:element ref="ns3:MediaServiceGenerationTime" minOccurs="0"/>
                <xsd:element ref="ns3:MediaServiceEventHashCode" minOccurs="0"/>
                <xsd:element ref="ns3:MediaLengthInSeconds" minOccurs="0"/>
                <xsd:element ref="ns3:MediaServiceOCR" minOccurs="0"/>
                <xsd:element ref="ns3:MediaServiceSystemTags" minOccurs="0"/>
                <xsd:element ref="ns3:_activity" minOccurs="0"/>
                <xsd:element ref="ns4:SharedWithUsers" minOccurs="0"/>
                <xsd:element ref="ns4:SharedWithDetails" minOccurs="0"/>
                <xsd:element ref="ns4:SharingHintHash"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90d136-5c3e-4a18-8f20-6c8db2474b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SystemTags" ma:index="17" nillable="true" ma:displayName="MediaServiceSystemTags" ma:hidden="true" ma:internalName="MediaServiceSystemTags" ma:readOnly="true">
      <xsd:simpleType>
        <xsd:restriction base="dms:Note"/>
      </xsd:simpleType>
    </xsd:element>
    <xsd:element name="_activity" ma:index="18" nillable="true" ma:displayName="_activity" ma:hidden="true" ma:internalName="_activity">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3c9c79-4b1c-4f67-9d1e-ae652fbf519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7090d136-5c3e-4a18-8f20-6c8db2474be2" xsi:nil="true"/>
  </documentManagement>
</p:properties>
</file>

<file path=customXml/itemProps1.xml><?xml version="1.0" encoding="utf-8"?>
<ds:datastoreItem xmlns:ds="http://schemas.openxmlformats.org/officeDocument/2006/customXml" ds:itemID="{093657EB-AC5E-46F2-9DD1-C679FF56DF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90d136-5c3e-4a18-8f20-6c8db2474be2"/>
    <ds:schemaRef ds:uri="8e3c9c79-4b1c-4f67-9d1e-ae652fbf51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E52216-1FD3-4782-9F85-669F7BF939D0}">
  <ds:schemaRefs>
    <ds:schemaRef ds:uri="http://schemas.microsoft.com/sharepoint/v3/contenttype/forms"/>
  </ds:schemaRefs>
</ds:datastoreItem>
</file>

<file path=customXml/itemProps3.xml><?xml version="1.0" encoding="utf-8"?>
<ds:datastoreItem xmlns:ds="http://schemas.openxmlformats.org/officeDocument/2006/customXml" ds:itemID="{F832A0F2-75D7-4888-AB8C-ED5B49630D99}">
  <ds:schemaRefs>
    <ds:schemaRef ds:uri="http://www.w3.org/XML/1998/namespace"/>
    <ds:schemaRef ds:uri="http://purl.org/dc/terms/"/>
    <ds:schemaRef ds:uri="7090d136-5c3e-4a18-8f20-6c8db2474be2"/>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8e3c9c79-4b1c-4f67-9d1e-ae652fbf519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1776</TotalTime>
  <Words>4054</Words>
  <Application>Microsoft Office PowerPoint</Application>
  <PresentationFormat>Widescreen</PresentationFormat>
  <Paragraphs>335</Paragraphs>
  <Slides>37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Aptos</vt:lpstr>
      <vt:lpstr>Aptos Display</vt:lpstr>
      <vt:lpstr>Arial</vt:lpstr>
      <vt:lpstr>Calibri</vt:lpstr>
      <vt:lpstr>Cambria</vt:lpstr>
      <vt:lpstr>League Spartan</vt:lpstr>
      <vt:lpstr>Poppins</vt:lpstr>
      <vt:lpstr>Times New Roman</vt:lpstr>
      <vt:lpstr>Office dizains</vt:lpstr>
      <vt:lpstr>Sociālo dienestu sociālo darbinieku ģimenēm ar bērniem un bāriņtiesas darbinieku sadarbība</vt:lpstr>
      <vt:lpstr>PowerPoint Presentation</vt:lpstr>
      <vt:lpstr>PowerPoint Presentation</vt:lpstr>
      <vt:lpstr>8. anketas jautājums: Pašvaldības pozitīvie piemēri (prakses) sadarbībā starp bāriņtiesu un sociālo dienestu:  </vt:lpstr>
      <vt:lpstr>9. anketas jautājums: Risināmie jautājumi vai prakse, kura būtu jāmaina sadarbībā starp bāriņtiesu un sociālo dienestu: </vt:lpstr>
      <vt:lpstr>PowerPoint Presentation</vt:lpstr>
      <vt:lpstr>PowerPoint Presentation</vt:lpstr>
      <vt:lpstr>PowerPoint Presentation</vt:lpstr>
      <vt:lpstr>11. anketas jautājums:  Ko pieteiktie dalībnieki sagaida no dalības Vasaras skolā? Vai ir kādas specifiskas tēmas/jautājumi, ko vēlas apspriest/prasmes, ko vēlas apgūt?  </vt:lpstr>
      <vt:lpstr>PowerPoint Presentation</vt:lpstr>
      <vt:lpstr>PowerPoint Presentation</vt:lpstr>
      <vt:lpstr>PowerPoint Presentation</vt:lpstr>
      <vt:lpstr>Sociālo dienestu sociālo darbinieku ģimenēm ar bērniem un bāriņtiesas darbinieku sadarbība -  KOPĪGAIS SEŠOS PUNKTOS </vt:lpstr>
      <vt:lpstr>PowerPoint Presentation</vt:lpstr>
      <vt:lpstr>Kopīgās iezīmes   Normatīvais / metodiskais         pamats </vt:lpstr>
      <vt:lpstr>Kopīgās iezīmes   Normatīvais / metodiskais         pamats </vt:lpstr>
      <vt:lpstr>Kopīgās iezīmes   Normatīvais / metodiskais         pamats </vt:lpstr>
      <vt:lpstr>6. Kopīgs - ģimene, kuras sarežģītajā dzīves situācijā satiekas BT un SDĢB </vt:lpstr>
      <vt:lpstr>Sociālo dienestu sociālo darbinieku ģimenēm ar bērniem un bāriņtiesas darbinieku sadarbība -  AUTONOMĀS ZONAS UN ATŠĶIRĪGI SKATĪJUMI</vt:lpstr>
      <vt:lpstr>PowerPoint Presentation</vt:lpstr>
      <vt:lpstr>PowerPoint Presentation</vt:lpstr>
      <vt:lpstr>PowerPoint Presentation</vt:lpstr>
      <vt:lpstr>Divi speciālisti vienā multivajadzību ģimenē</vt:lpstr>
      <vt:lpstr>PowerPoint Presentation</vt:lpstr>
      <vt:lpstr>Mīti par Metodiku</vt:lpstr>
      <vt:lpstr>Sociālajā darbā prakses modeļi tiek veidoti apvienojot vairākus savstarpēji saistītus elementus: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Sociālo dienestu sociālo darbinieku ģimenēm ar bērniem un bāriņtiesas darbinieku sadarbība</dc:title>
  <dc:creator>Ieva Ozola</dc:creator>
  <cp:lastModifiedBy>Daiga Renemane</cp:lastModifiedBy>
  <cp:revision>45</cp:revision>
  <dcterms:created xsi:type="dcterms:W3CDTF">2025-09-16T08:29:43Z</dcterms:created>
  <dcterms:modified xsi:type="dcterms:W3CDTF">2025-10-03T05:29:49Z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0x0101004A248A83DE8F8D4FBC5E38CED9CF8E9B</vt:lpwstr>
  </property>
</Properties>
</file>