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authors.xml" ContentType="application/vnd.ms-powerpoint.author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64" r:id="rId2"/>
    <p:sldId id="320" r:id="rId3"/>
    <p:sldId id="287" r:id="rId4"/>
    <p:sldId id="290" r:id="rId5"/>
    <p:sldId id="292" r:id="rId6"/>
    <p:sldId id="318" r:id="rId7"/>
    <p:sldId id="319" r:id="rId8"/>
    <p:sldId id="310" r:id="rId9"/>
    <p:sldId id="321" r:id="rId10"/>
    <p:sldId id="322"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79D112F-BB5D-EC05-60C6-8D51BC2045CD}" name="Evija Kūla" initials="EK" userId="S::evija.kula@lm.gov.lv::c2571e0b-2de8-4c28-811b-be078bb40639"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1E17637-E751-0CE7-1392-7BE9B5D8B30B}" v="7" dt="2025-08-29T08:33:02.28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22" d="100"/>
          <a:sy n="122" d="100"/>
        </p:scale>
        <p:origin x="96" y="23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microsoft.com/office/2018/10/relationships/authors" Targe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vija Kūla" userId="S::evija.kula@lm.gov.lv::c2571e0b-2de8-4c28-811b-be078bb40639" providerId="AD" clId="Web-{71E17637-E751-0CE7-1392-7BE9B5D8B30B}"/>
    <pc:docChg chg="mod">
      <pc:chgData name="Evija Kūla" userId="S::evija.kula@lm.gov.lv::c2571e0b-2de8-4c28-811b-be078bb40639" providerId="AD" clId="Web-{71E17637-E751-0CE7-1392-7BE9B5D8B30B}" dt="2025-08-29T08:23:39.503" v="0"/>
      <pc:docMkLst>
        <pc:docMk/>
      </pc:docMkLst>
    </pc:docChg>
  </pc:docChgLst>
</pc:chgInfo>
</file>

<file path=ppt/charts/_rels/chart1.xml.rels><?xml version="1.0" encoding="UTF-8" standalone="yes"?>
<Relationships xmlns="http://schemas.openxmlformats.org/package/2006/relationships"><Relationship Id="rId3" Type="http://schemas.openxmlformats.org/officeDocument/2006/relationships/oleObject" Target="file:///C:\Users\M&#257;ris\Documents\Sinhroniz&#275;tie\LM_grozs\Atjaunojums\att&#275;li.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C:\Users\M&#257;ris\Documents\Sinhroniz&#275;tie\LM_grozs\Atjaunojums\piem&#275;ri.xlsx" TargetMode="External"/><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9916031622807712E-2"/>
          <c:y val="2.5470052197756322E-2"/>
          <c:w val="0.93964015061497597"/>
          <c:h val="0.72831851852355212"/>
        </c:manualLayout>
      </c:layout>
      <c:barChart>
        <c:barDir val="col"/>
        <c:grouping val="clustered"/>
        <c:varyColors val="0"/>
        <c:ser>
          <c:idx val="0"/>
          <c:order val="0"/>
          <c:spPr>
            <a:solidFill>
              <a:srgbClr val="00B050"/>
            </a:solidFill>
            <a:ln>
              <a:noFill/>
            </a:ln>
            <a:effectLst/>
          </c:spPr>
          <c:invertIfNegative val="0"/>
          <c:dLbls>
            <c:dLbl>
              <c:idx val="5"/>
              <c:layout>
                <c:manualLayout>
                  <c:x val="-2.3108030040439051E-3"/>
                  <c:y val="-1.0703517394379928E-16"/>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0-F907-4CE1-B519-03A5D3D5738B}"/>
                </c:ext>
                <c:ext xmlns:c15="http://schemas.microsoft.com/office/drawing/2012/chart" uri="{CE6537A1-D6FC-4f65-9D91-7224C49458BB}"/>
              </c:extLst>
            </c:dLbl>
            <c:dLbl>
              <c:idx val="6"/>
              <c:layout>
                <c:manualLayout>
                  <c:x val="-3.3814435167415385E-4"/>
                  <c:y val="-1.5978045858523946E-2"/>
                </c:manualLayout>
              </c:layout>
              <c:numFmt formatCode="0%" sourceLinked="0"/>
              <c:spPr>
                <a:noFill/>
                <a:ln>
                  <a:noFill/>
                </a:ln>
                <a:effectLst/>
              </c:spPr>
              <c:txPr>
                <a:bodyPr rot="-5400000" spcFirstLastPara="1" vertOverflow="ellipsis" wrap="square" lIns="38100" tIns="19050" rIns="38100" bIns="19050" anchor="b" anchorCtr="0">
                  <a:noAutofit/>
                </a:bodyPr>
                <a:lstStyle/>
                <a:p>
                  <a:pPr>
                    <a:defRPr sz="900" b="0"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lv-LV"/>
                </a:p>
              </c:txPr>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1-F907-4CE1-B519-03A5D3D5738B}"/>
                </c:ext>
                <c:ext xmlns:c15="http://schemas.microsoft.com/office/drawing/2012/chart" uri="{CE6537A1-D6FC-4f65-9D91-7224C49458BB}">
                  <c15:layout>
                    <c:manualLayout>
                      <c:w val="4.2828836536278031E-2"/>
                      <c:h val="4.3993676779606229E-2"/>
                    </c:manualLayout>
                  </c15:layout>
                </c:ext>
              </c:extLst>
            </c:dLbl>
            <c:dLbl>
              <c:idx val="7"/>
              <c:layout>
                <c:manualLayout>
                  <c:x val="4.2364232345577792E-17"/>
                  <c:y val="0"/>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2-F907-4CE1-B519-03A5D3D5738B}"/>
                </c:ext>
                <c:ext xmlns:c15="http://schemas.microsoft.com/office/drawing/2012/chart" uri="{CE6537A1-D6FC-4f65-9D91-7224C49458BB}"/>
              </c:extLst>
            </c:dLbl>
            <c:dLbl>
              <c:idx val="48"/>
              <c:layout>
                <c:manualLayout>
                  <c:x val="2.3108030040438206E-3"/>
                  <c:y val="2.9191748297253367E-3"/>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3-F907-4CE1-B519-03A5D3D5738B}"/>
                </c:ext>
                <c:ext xmlns:c15="http://schemas.microsoft.com/office/drawing/2012/chart" uri="{CE6537A1-D6FC-4f65-9D91-7224C49458BB}"/>
              </c:extLst>
            </c:dLbl>
            <c:dLbl>
              <c:idx val="49"/>
              <c:layout>
                <c:manualLayout>
                  <c:x val="-1.6945692938231117E-16"/>
                  <c:y val="7.8109729778467274E-3"/>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4-F907-4CE1-B519-03A5D3D5738B}"/>
                </c:ext>
                <c:ext xmlns:c15="http://schemas.microsoft.com/office/drawing/2012/chart" uri="{CE6537A1-D6FC-4f65-9D91-7224C49458BB}"/>
              </c:extLst>
            </c:dLbl>
            <c:numFmt formatCode="0%" sourceLinked="0"/>
            <c:spPr>
              <a:noFill/>
              <a:ln>
                <a:noFill/>
              </a:ln>
              <a:effectLst/>
            </c:spPr>
            <c:txPr>
              <a:bodyPr rot="-5400000" spcFirstLastPara="1" vertOverflow="ellipsis" wrap="square" lIns="38100" tIns="19050" rIns="38100" bIns="19050" anchor="b" anchorCtr="0">
                <a:spAutoFit/>
              </a:bodyPr>
              <a:lstStyle/>
              <a:p>
                <a:pPr>
                  <a:defRPr sz="900" b="0"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lv-LV"/>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'2.attēls'!$A$4:$A$53</c:f>
              <c:strCache>
                <c:ptCount val="50"/>
                <c:pt idx="0">
                  <c:v>Rieksti un sēklas</c:v>
                </c:pt>
                <c:pt idx="1">
                  <c:v>Āboli</c:v>
                </c:pt>
                <c:pt idx="2">
                  <c:v>Citrusaugļi</c:v>
                </c:pt>
                <c:pt idx="3">
                  <c:v>Sviests</c:v>
                </c:pt>
                <c:pt idx="4">
                  <c:v>Cūkgaļa</c:v>
                </c:pt>
                <c:pt idx="5">
                  <c:v>Paprika</c:v>
                </c:pt>
                <c:pt idx="6">
                  <c:v>Pupas, zirņi, lēcas</c:v>
                </c:pt>
                <c:pt idx="7">
                  <c:v>Biezpiena sieriņš</c:v>
                </c:pt>
                <c:pt idx="8">
                  <c:v>Žāvēti augļi</c:v>
                </c:pt>
                <c:pt idx="9">
                  <c:v>Medus</c:v>
                </c:pt>
                <c:pt idx="10">
                  <c:v>Kefīrs/jogurts</c:v>
                </c:pt>
                <c:pt idx="11">
                  <c:v>Banāni</c:v>
                </c:pt>
                <c:pt idx="12">
                  <c:v>Kausētais siers</c:v>
                </c:pt>
                <c:pt idx="13">
                  <c:v>Zivis</c:v>
                </c:pt>
                <c:pt idx="14">
                  <c:v>Piens</c:v>
                </c:pt>
                <c:pt idx="15">
                  <c:v>Ogas</c:v>
                </c:pt>
                <c:pt idx="16">
                  <c:v>Garšvielas (etiķis)</c:v>
                </c:pt>
                <c:pt idx="17">
                  <c:v>Graudu/sēklu maize</c:v>
                </c:pt>
                <c:pt idx="18">
                  <c:v>Garšvielas (melnie pipari)</c:v>
                </c:pt>
                <c:pt idx="19">
                  <c:v>Sula, augļu</c:v>
                </c:pt>
                <c:pt idx="20">
                  <c:v>Olas</c:v>
                </c:pt>
                <c:pt idx="21">
                  <c:v>Krējums</c:v>
                </c:pt>
                <c:pt idx="22">
                  <c:v>Biezpiens</c:v>
                </c:pt>
                <c:pt idx="23">
                  <c:v>Bumbieri</c:v>
                </c:pt>
                <c:pt idx="24">
                  <c:v>Siers </c:v>
                </c:pt>
                <c:pt idx="25">
                  <c:v>Griķi, vārīti</c:v>
                </c:pt>
                <c:pt idx="26">
                  <c:v>Makaroni, pilngraudu</c:v>
                </c:pt>
                <c:pt idx="27">
                  <c:v>Ievārījums, augļu/ogu</c:v>
                </c:pt>
                <c:pt idx="28">
                  <c:v>Rudzu rupjmaize</c:v>
                </c:pt>
                <c:pt idx="29">
                  <c:v>Gurķi, svaigi</c:v>
                </c:pt>
                <c:pt idx="30">
                  <c:v>Kafija</c:v>
                </c:pt>
                <c:pt idx="31">
                  <c:v>Milti, kviešu, pilngraudu</c:v>
                </c:pt>
                <c:pt idx="32">
                  <c:v>Lociņi un dilles</c:v>
                </c:pt>
                <c:pt idx="33">
                  <c:v>Sīpoli</c:v>
                </c:pt>
                <c:pt idx="34">
                  <c:v>Tomāti</c:v>
                </c:pt>
                <c:pt idx="35">
                  <c:v>Vistas gaļa</c:v>
                </c:pt>
                <c:pt idx="36">
                  <c:v>Augu eļļa</c:v>
                </c:pt>
                <c:pt idx="37">
                  <c:v>Cukurs</c:v>
                </c:pt>
                <c:pt idx="38">
                  <c:v>Lapu salāti</c:v>
                </c:pt>
                <c:pt idx="39">
                  <c:v>Auzu pārslas</c:v>
                </c:pt>
                <c:pt idx="40">
                  <c:v>Rīsi, baltie</c:v>
                </c:pt>
                <c:pt idx="41">
                  <c:v>Kāposti</c:v>
                </c:pt>
                <c:pt idx="42">
                  <c:v>Kartupeļi</c:v>
                </c:pt>
                <c:pt idx="43">
                  <c:v>Tēja</c:v>
                </c:pt>
                <c:pt idx="44">
                  <c:v>Kakao (pulv.)</c:v>
                </c:pt>
                <c:pt idx="45">
                  <c:v>Burkāni</c:v>
                </c:pt>
                <c:pt idx="46">
                  <c:v>Bietes, pagatavotas</c:v>
                </c:pt>
                <c:pt idx="47">
                  <c:v>Mieži, grūbas</c:v>
                </c:pt>
                <c:pt idx="48">
                  <c:v>Sāls</c:v>
                </c:pt>
                <c:pt idx="49">
                  <c:v>Ķirbji vai kabači/cukini</c:v>
                </c:pt>
              </c:strCache>
            </c:strRef>
          </c:cat>
          <c:val>
            <c:numRef>
              <c:f>'2.attēls'!$B$4:$B$53</c:f>
              <c:numCache>
                <c:formatCode>0%</c:formatCode>
                <c:ptCount val="50"/>
                <c:pt idx="0">
                  <c:v>0.15417193333812493</c:v>
                </c:pt>
                <c:pt idx="1">
                  <c:v>0.16541353383458654</c:v>
                </c:pt>
                <c:pt idx="2">
                  <c:v>0.1853932584269663</c:v>
                </c:pt>
                <c:pt idx="3">
                  <c:v>0.19658119658119674</c:v>
                </c:pt>
                <c:pt idx="4">
                  <c:v>0.20909090909090933</c:v>
                </c:pt>
                <c:pt idx="5">
                  <c:v>0.24390243902439027</c:v>
                </c:pt>
                <c:pt idx="6">
                  <c:v>0.2591599868233227</c:v>
                </c:pt>
                <c:pt idx="7">
                  <c:v>0.26315789473684209</c:v>
                </c:pt>
                <c:pt idx="8">
                  <c:v>0.29179204682242604</c:v>
                </c:pt>
                <c:pt idx="9">
                  <c:v>0.31530494821634081</c:v>
                </c:pt>
                <c:pt idx="10">
                  <c:v>0.31632653061224481</c:v>
                </c:pt>
                <c:pt idx="11">
                  <c:v>0.32203389830508478</c:v>
                </c:pt>
                <c:pt idx="12">
                  <c:v>0.32450331125827814</c:v>
                </c:pt>
                <c:pt idx="13">
                  <c:v>0.32738503774879896</c:v>
                </c:pt>
                <c:pt idx="14">
                  <c:v>0.33720930232558133</c:v>
                </c:pt>
                <c:pt idx="15">
                  <c:v>0.35104652707604522</c:v>
                </c:pt>
                <c:pt idx="16">
                  <c:v>0.38258509647192285</c:v>
                </c:pt>
                <c:pt idx="17">
                  <c:v>0.3921568627450982</c:v>
                </c:pt>
                <c:pt idx="18">
                  <c:v>0.39481878233491163</c:v>
                </c:pt>
                <c:pt idx="19">
                  <c:v>0.3971631205673759</c:v>
                </c:pt>
                <c:pt idx="20">
                  <c:v>0.43103448275862077</c:v>
                </c:pt>
                <c:pt idx="21">
                  <c:v>0.46319018404907975</c:v>
                </c:pt>
                <c:pt idx="22">
                  <c:v>0.46539379474940323</c:v>
                </c:pt>
                <c:pt idx="23">
                  <c:v>0.46616541353383462</c:v>
                </c:pt>
                <c:pt idx="24">
                  <c:v>0.47559449311639523</c:v>
                </c:pt>
                <c:pt idx="25">
                  <c:v>0.48672566371681436</c:v>
                </c:pt>
                <c:pt idx="26">
                  <c:v>0.52040816326530626</c:v>
                </c:pt>
                <c:pt idx="27">
                  <c:v>0.52079547956263283</c:v>
                </c:pt>
                <c:pt idx="28">
                  <c:v>0.52380952380952395</c:v>
                </c:pt>
                <c:pt idx="29">
                  <c:v>0.52857142857142869</c:v>
                </c:pt>
                <c:pt idx="30">
                  <c:v>0.5587982832618027</c:v>
                </c:pt>
                <c:pt idx="31">
                  <c:v>0.56410256410256399</c:v>
                </c:pt>
                <c:pt idx="32">
                  <c:v>0.5698398010603154</c:v>
                </c:pt>
                <c:pt idx="33">
                  <c:v>0.57377049180327833</c:v>
                </c:pt>
                <c:pt idx="34">
                  <c:v>0.57458563535911589</c:v>
                </c:pt>
                <c:pt idx="35">
                  <c:v>0.58666666666666656</c:v>
                </c:pt>
                <c:pt idx="36">
                  <c:v>0.62871287128712872</c:v>
                </c:pt>
                <c:pt idx="37">
                  <c:v>0.64864864864864846</c:v>
                </c:pt>
                <c:pt idx="38">
                  <c:v>0.67504743833017111</c:v>
                </c:pt>
                <c:pt idx="39">
                  <c:v>0.68518518518518512</c:v>
                </c:pt>
                <c:pt idx="40">
                  <c:v>0.72</c:v>
                </c:pt>
                <c:pt idx="41">
                  <c:v>0.73076923076923062</c:v>
                </c:pt>
                <c:pt idx="42">
                  <c:v>0.73913043478260865</c:v>
                </c:pt>
                <c:pt idx="43">
                  <c:v>0.78431372549019618</c:v>
                </c:pt>
                <c:pt idx="44">
                  <c:v>0.80326471790414278</c:v>
                </c:pt>
                <c:pt idx="45">
                  <c:v>0.80327868852459072</c:v>
                </c:pt>
                <c:pt idx="46">
                  <c:v>1.201506533435819</c:v>
                </c:pt>
                <c:pt idx="47">
                  <c:v>1.5138694136539892</c:v>
                </c:pt>
                <c:pt idx="48">
                  <c:v>1.7045454545454544</c:v>
                </c:pt>
                <c:pt idx="49">
                  <c:v>2.5264156596424652</c:v>
                </c:pt>
              </c:numCache>
            </c:numRef>
          </c:val>
          <c:extLst xmlns:c16r2="http://schemas.microsoft.com/office/drawing/2015/06/chart">
            <c:ext xmlns:c16="http://schemas.microsoft.com/office/drawing/2014/chart" uri="{C3380CC4-5D6E-409C-BE32-E72D297353CC}">
              <c16:uniqueId val="{00000005-F907-4CE1-B519-03A5D3D5738B}"/>
            </c:ext>
          </c:extLst>
        </c:ser>
        <c:dLbls>
          <c:showLegendKey val="0"/>
          <c:showVal val="0"/>
          <c:showCatName val="0"/>
          <c:showSerName val="0"/>
          <c:showPercent val="0"/>
          <c:showBubbleSize val="0"/>
        </c:dLbls>
        <c:gapWidth val="68"/>
        <c:axId val="345830760"/>
        <c:axId val="345666120"/>
      </c:barChart>
      <c:catAx>
        <c:axId val="345830760"/>
        <c:scaling>
          <c:orientation val="maxMin"/>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lv-LV"/>
          </a:p>
        </c:txPr>
        <c:crossAx val="345666120"/>
        <c:crosses val="autoZero"/>
        <c:auto val="1"/>
        <c:lblAlgn val="ctr"/>
        <c:lblOffset val="100"/>
        <c:noMultiLvlLbl val="0"/>
      </c:catAx>
      <c:valAx>
        <c:axId val="345666120"/>
        <c:scaling>
          <c:orientation val="minMax"/>
          <c:max val="2.8"/>
          <c:min val="0"/>
        </c:scaling>
        <c:delete val="0"/>
        <c:axPos val="r"/>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lv-LV"/>
          </a:p>
        </c:txPr>
        <c:crossAx val="345830760"/>
        <c:crosses val="autoZero"/>
        <c:crossBetween val="between"/>
      </c:valAx>
      <c:spPr>
        <a:noFill/>
        <a:ln>
          <a:noFill/>
        </a:ln>
        <a:effectLst/>
      </c:spPr>
    </c:plotArea>
    <c:plotVisOnly val="1"/>
    <c:dispBlanksAs val="gap"/>
    <c:showDLblsOverMax val="0"/>
  </c:chart>
  <c:spPr>
    <a:solidFill>
      <a:schemeClr val="bg1"/>
    </a:solidFill>
    <a:ln w="9525" cap="flat" cmpd="sng" algn="ctr">
      <a:noFill/>
      <a:round/>
    </a:ln>
    <a:effectLst/>
  </c:spPr>
  <c:txPr>
    <a:bodyPr/>
    <a:lstStyle/>
    <a:p>
      <a:pPr>
        <a:defRPr/>
      </a:pPr>
      <a:endParaRPr lang="lv-LV"/>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0143505069261576E-2"/>
          <c:y val="1.8321880955512976E-2"/>
          <c:w val="0.91178203792726398"/>
          <c:h val="0.94691690745010682"/>
        </c:manualLayout>
      </c:layout>
      <c:barChart>
        <c:barDir val="bar"/>
        <c:grouping val="stacked"/>
        <c:varyColors val="0"/>
        <c:ser>
          <c:idx val="0"/>
          <c:order val="0"/>
          <c:tx>
            <c:strRef>
              <c:f>Sheet1!$C$3</c:f>
              <c:strCache>
                <c:ptCount val="1"/>
                <c:pt idx="0">
                  <c:v>MRI budžets uz cilvēku</c:v>
                </c:pt>
              </c:strCache>
            </c:strRef>
          </c:tx>
          <c:spPr>
            <a:solidFill>
              <a:schemeClr val="accent6">
                <a:lumMod val="5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Times New Roman" panose="02020603050405020304" pitchFamily="18" charset="0"/>
                    <a:ea typeface="+mn-ea"/>
                    <a:cs typeface="Times New Roman" panose="02020603050405020304" pitchFamily="18" charset="0"/>
                  </a:defRPr>
                </a:pPr>
                <a:endParaRPr lang="lv-LV"/>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Sheet1!$B$4:$B$39</c:f>
              <c:strCache>
                <c:ptCount val="36"/>
                <c:pt idx="0">
                  <c:v>Lauki</c:v>
                </c:pt>
                <c:pt idx="1">
                  <c:v>Cita pilsēta</c:v>
                </c:pt>
                <c:pt idx="2">
                  <c:v>Rīga</c:v>
                </c:pt>
                <c:pt idx="3">
                  <c:v>Lauki</c:v>
                </c:pt>
                <c:pt idx="4">
                  <c:v>Cita pilsēta</c:v>
                </c:pt>
                <c:pt idx="5">
                  <c:v>Rīga</c:v>
                </c:pt>
                <c:pt idx="6">
                  <c:v>Lauki</c:v>
                </c:pt>
                <c:pt idx="7">
                  <c:v>Cita pilsēta</c:v>
                </c:pt>
                <c:pt idx="8">
                  <c:v>Rīga</c:v>
                </c:pt>
                <c:pt idx="9">
                  <c:v>Lauki</c:v>
                </c:pt>
                <c:pt idx="10">
                  <c:v>Cita pilsēta</c:v>
                </c:pt>
                <c:pt idx="11">
                  <c:v>Rīga</c:v>
                </c:pt>
                <c:pt idx="12">
                  <c:v>Lauki</c:v>
                </c:pt>
                <c:pt idx="13">
                  <c:v>Cita pilsēta</c:v>
                </c:pt>
                <c:pt idx="14">
                  <c:v>Rīga</c:v>
                </c:pt>
                <c:pt idx="15">
                  <c:v>Lauki</c:v>
                </c:pt>
                <c:pt idx="16">
                  <c:v>Cita pilsēta</c:v>
                </c:pt>
                <c:pt idx="17">
                  <c:v>Rīga</c:v>
                </c:pt>
                <c:pt idx="18">
                  <c:v>Lauki</c:v>
                </c:pt>
                <c:pt idx="19">
                  <c:v>Cita pilsēta</c:v>
                </c:pt>
                <c:pt idx="20">
                  <c:v>Rīga</c:v>
                </c:pt>
                <c:pt idx="21">
                  <c:v>Lauki</c:v>
                </c:pt>
                <c:pt idx="22">
                  <c:v>Cita pilsēta</c:v>
                </c:pt>
                <c:pt idx="23">
                  <c:v>Rīga</c:v>
                </c:pt>
                <c:pt idx="24">
                  <c:v>Lauki</c:v>
                </c:pt>
                <c:pt idx="25">
                  <c:v>Cita pilsēta</c:v>
                </c:pt>
                <c:pt idx="26">
                  <c:v>Rīga</c:v>
                </c:pt>
                <c:pt idx="27">
                  <c:v>Lauki</c:v>
                </c:pt>
                <c:pt idx="28">
                  <c:v>Cita pilsēta</c:v>
                </c:pt>
                <c:pt idx="29">
                  <c:v>Rīga</c:v>
                </c:pt>
                <c:pt idx="30">
                  <c:v>Lauki</c:v>
                </c:pt>
                <c:pt idx="31">
                  <c:v>Cita pilsēta</c:v>
                </c:pt>
                <c:pt idx="32">
                  <c:v>Rīga</c:v>
                </c:pt>
                <c:pt idx="33">
                  <c:v>Lauki</c:v>
                </c:pt>
                <c:pt idx="34">
                  <c:v>Cita pilsēta</c:v>
                </c:pt>
                <c:pt idx="35">
                  <c:v>Rīga</c:v>
                </c:pt>
              </c:strCache>
            </c:strRef>
          </c:cat>
          <c:val>
            <c:numRef>
              <c:f>Sheet1!$C$4:$C$39</c:f>
              <c:numCache>
                <c:formatCode>0.00</c:formatCode>
                <c:ptCount val="36"/>
                <c:pt idx="0">
                  <c:v>464.14</c:v>
                </c:pt>
                <c:pt idx="1">
                  <c:v>471.54</c:v>
                </c:pt>
                <c:pt idx="2">
                  <c:v>456.15</c:v>
                </c:pt>
                <c:pt idx="3">
                  <c:v>455.31</c:v>
                </c:pt>
                <c:pt idx="4">
                  <c:v>462.7</c:v>
                </c:pt>
                <c:pt idx="5">
                  <c:v>447.32</c:v>
                </c:pt>
                <c:pt idx="6">
                  <c:v>498.51</c:v>
                </c:pt>
                <c:pt idx="7">
                  <c:v>508.37</c:v>
                </c:pt>
                <c:pt idx="8">
                  <c:v>487.85</c:v>
                </c:pt>
                <c:pt idx="9">
                  <c:v>468.15</c:v>
                </c:pt>
                <c:pt idx="10">
                  <c:v>473.01</c:v>
                </c:pt>
                <c:pt idx="11">
                  <c:v>455.01</c:v>
                </c:pt>
                <c:pt idx="12">
                  <c:v>532.20000000000005</c:v>
                </c:pt>
                <c:pt idx="13">
                  <c:v>539.5</c:v>
                </c:pt>
                <c:pt idx="14">
                  <c:v>512.5</c:v>
                </c:pt>
                <c:pt idx="15">
                  <c:v>448.03</c:v>
                </c:pt>
                <c:pt idx="16">
                  <c:v>453.37</c:v>
                </c:pt>
                <c:pt idx="17">
                  <c:v>442.1</c:v>
                </c:pt>
                <c:pt idx="18">
                  <c:v>490.7</c:v>
                </c:pt>
                <c:pt idx="19">
                  <c:v>497.83</c:v>
                </c:pt>
                <c:pt idx="20">
                  <c:v>482.8</c:v>
                </c:pt>
                <c:pt idx="21">
                  <c:v>519.09</c:v>
                </c:pt>
                <c:pt idx="22">
                  <c:v>536.03</c:v>
                </c:pt>
                <c:pt idx="23">
                  <c:v>527.41999999999996</c:v>
                </c:pt>
                <c:pt idx="24">
                  <c:v>509.97</c:v>
                </c:pt>
                <c:pt idx="25">
                  <c:v>526.91</c:v>
                </c:pt>
                <c:pt idx="26">
                  <c:v>518.29</c:v>
                </c:pt>
                <c:pt idx="27">
                  <c:v>519.21</c:v>
                </c:pt>
                <c:pt idx="28">
                  <c:v>567.36</c:v>
                </c:pt>
                <c:pt idx="29">
                  <c:v>572.35</c:v>
                </c:pt>
                <c:pt idx="30">
                  <c:v>513.79</c:v>
                </c:pt>
                <c:pt idx="31">
                  <c:v>526.9</c:v>
                </c:pt>
                <c:pt idx="32">
                  <c:v>513.80999999999995</c:v>
                </c:pt>
                <c:pt idx="33">
                  <c:v>528.64</c:v>
                </c:pt>
                <c:pt idx="34">
                  <c:v>570.35</c:v>
                </c:pt>
                <c:pt idx="35">
                  <c:v>569.12</c:v>
                </c:pt>
              </c:numCache>
            </c:numRef>
          </c:val>
        </c:ser>
        <c:ser>
          <c:idx val="1"/>
          <c:order val="1"/>
          <c:tx>
            <c:strRef>
              <c:f>Sheet1!$D$3</c:f>
              <c:strCache>
                <c:ptCount val="1"/>
                <c:pt idx="0">
                  <c:v>MRI budžets</c:v>
                </c:pt>
              </c:strCache>
            </c:strRef>
          </c:tx>
          <c:spPr>
            <a:solidFill>
              <a:schemeClr val="accent6">
                <a:lumMod val="40000"/>
                <a:lumOff val="60000"/>
              </a:schemeClr>
            </a:solidFill>
            <a:ln>
              <a:noFill/>
            </a:ln>
            <a:effectLst/>
          </c:spPr>
          <c:invertIfNegative val="0"/>
          <c:cat>
            <c:strRef>
              <c:f>Sheet1!$B$4:$B$39</c:f>
              <c:strCache>
                <c:ptCount val="36"/>
                <c:pt idx="0">
                  <c:v>Lauki</c:v>
                </c:pt>
                <c:pt idx="1">
                  <c:v>Cita pilsēta</c:v>
                </c:pt>
                <c:pt idx="2">
                  <c:v>Rīga</c:v>
                </c:pt>
                <c:pt idx="3">
                  <c:v>Lauki</c:v>
                </c:pt>
                <c:pt idx="4">
                  <c:v>Cita pilsēta</c:v>
                </c:pt>
                <c:pt idx="5">
                  <c:v>Rīga</c:v>
                </c:pt>
                <c:pt idx="6">
                  <c:v>Lauki</c:v>
                </c:pt>
                <c:pt idx="7">
                  <c:v>Cita pilsēta</c:v>
                </c:pt>
                <c:pt idx="8">
                  <c:v>Rīga</c:v>
                </c:pt>
                <c:pt idx="9">
                  <c:v>Lauki</c:v>
                </c:pt>
                <c:pt idx="10">
                  <c:v>Cita pilsēta</c:v>
                </c:pt>
                <c:pt idx="11">
                  <c:v>Rīga</c:v>
                </c:pt>
                <c:pt idx="12">
                  <c:v>Lauki</c:v>
                </c:pt>
                <c:pt idx="13">
                  <c:v>Cita pilsēta</c:v>
                </c:pt>
                <c:pt idx="14">
                  <c:v>Rīga</c:v>
                </c:pt>
                <c:pt idx="15">
                  <c:v>Lauki</c:v>
                </c:pt>
                <c:pt idx="16">
                  <c:v>Cita pilsēta</c:v>
                </c:pt>
                <c:pt idx="17">
                  <c:v>Rīga</c:v>
                </c:pt>
                <c:pt idx="18">
                  <c:v>Lauki</c:v>
                </c:pt>
                <c:pt idx="19">
                  <c:v>Cita pilsēta</c:v>
                </c:pt>
                <c:pt idx="20">
                  <c:v>Rīga</c:v>
                </c:pt>
                <c:pt idx="21">
                  <c:v>Lauki</c:v>
                </c:pt>
                <c:pt idx="22">
                  <c:v>Cita pilsēta</c:v>
                </c:pt>
                <c:pt idx="23">
                  <c:v>Rīga</c:v>
                </c:pt>
                <c:pt idx="24">
                  <c:v>Lauki</c:v>
                </c:pt>
                <c:pt idx="25">
                  <c:v>Cita pilsēta</c:v>
                </c:pt>
                <c:pt idx="26">
                  <c:v>Rīga</c:v>
                </c:pt>
                <c:pt idx="27">
                  <c:v>Lauki</c:v>
                </c:pt>
                <c:pt idx="28">
                  <c:v>Cita pilsēta</c:v>
                </c:pt>
                <c:pt idx="29">
                  <c:v>Rīga</c:v>
                </c:pt>
                <c:pt idx="30">
                  <c:v>Lauki</c:v>
                </c:pt>
                <c:pt idx="31">
                  <c:v>Cita pilsēta</c:v>
                </c:pt>
                <c:pt idx="32">
                  <c:v>Rīga</c:v>
                </c:pt>
                <c:pt idx="33">
                  <c:v>Lauki</c:v>
                </c:pt>
                <c:pt idx="34">
                  <c:v>Cita pilsēta</c:v>
                </c:pt>
                <c:pt idx="35">
                  <c:v>Rīga</c:v>
                </c:pt>
              </c:strCache>
            </c:strRef>
          </c:cat>
          <c:val>
            <c:numRef>
              <c:f>Sheet1!$D$4:$D$39</c:f>
              <c:numCache>
                <c:formatCode>0.00</c:formatCode>
                <c:ptCount val="36"/>
                <c:pt idx="0">
                  <c:v>1392.4299999999998</c:v>
                </c:pt>
                <c:pt idx="1">
                  <c:v>1414.6100000000001</c:v>
                </c:pt>
                <c:pt idx="2">
                  <c:v>1368.4499999999998</c:v>
                </c:pt>
                <c:pt idx="3">
                  <c:v>1365.92</c:v>
                </c:pt>
                <c:pt idx="4">
                  <c:v>1388.11</c:v>
                </c:pt>
                <c:pt idx="5">
                  <c:v>1341.94</c:v>
                </c:pt>
                <c:pt idx="6">
                  <c:v>997.02</c:v>
                </c:pt>
                <c:pt idx="7">
                  <c:v>1016.7399999999999</c:v>
                </c:pt>
                <c:pt idx="8">
                  <c:v>975.70999999999992</c:v>
                </c:pt>
                <c:pt idx="9">
                  <c:v>936.29000000000008</c:v>
                </c:pt>
                <c:pt idx="10">
                  <c:v>946.02</c:v>
                </c:pt>
                <c:pt idx="11">
                  <c:v>910.03</c:v>
                </c:pt>
                <c:pt idx="12">
                  <c:v>532.20000000000005</c:v>
                </c:pt>
                <c:pt idx="13">
                  <c:v>539.49</c:v>
                </c:pt>
                <c:pt idx="14">
                  <c:v>512.5</c:v>
                </c:pt>
                <c:pt idx="15">
                  <c:v>1344.07</c:v>
                </c:pt>
                <c:pt idx="16">
                  <c:v>1360.12</c:v>
                </c:pt>
                <c:pt idx="17">
                  <c:v>1326.31</c:v>
                </c:pt>
                <c:pt idx="18">
                  <c:v>981.38999999999987</c:v>
                </c:pt>
                <c:pt idx="19">
                  <c:v>995.65000000000009</c:v>
                </c:pt>
                <c:pt idx="20">
                  <c:v>965.60000000000014</c:v>
                </c:pt>
                <c:pt idx="21">
                  <c:v>519.09</c:v>
                </c:pt>
                <c:pt idx="22">
                  <c:v>536.03</c:v>
                </c:pt>
                <c:pt idx="23">
                  <c:v>527.41</c:v>
                </c:pt>
                <c:pt idx="24">
                  <c:v>509.95999999999992</c:v>
                </c:pt>
                <c:pt idx="25">
                  <c:v>526.9</c:v>
                </c:pt>
                <c:pt idx="26">
                  <c:v>518.29</c:v>
                </c:pt>
                <c:pt idx="27">
                  <c:v>0</c:v>
                </c:pt>
                <c:pt idx="28">
                  <c:v>0</c:v>
                </c:pt>
                <c:pt idx="29">
                  <c:v>0</c:v>
                </c:pt>
                <c:pt idx="30">
                  <c:v>513.79</c:v>
                </c:pt>
                <c:pt idx="31">
                  <c:v>526.9</c:v>
                </c:pt>
                <c:pt idx="32">
                  <c:v>513.80999999999995</c:v>
                </c:pt>
                <c:pt idx="33">
                  <c:v>0</c:v>
                </c:pt>
                <c:pt idx="34">
                  <c:v>0</c:v>
                </c:pt>
                <c:pt idx="35">
                  <c:v>0</c:v>
                </c:pt>
              </c:numCache>
            </c:numRef>
          </c:val>
        </c:ser>
        <c:dLbls>
          <c:showLegendKey val="0"/>
          <c:showVal val="0"/>
          <c:showCatName val="0"/>
          <c:showSerName val="0"/>
          <c:showPercent val="0"/>
          <c:showBubbleSize val="0"/>
        </c:dLbls>
        <c:gapWidth val="40"/>
        <c:overlap val="100"/>
        <c:axId val="346445808"/>
        <c:axId val="350809416"/>
      </c:barChart>
      <c:catAx>
        <c:axId val="346445808"/>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lv-LV"/>
          </a:p>
        </c:txPr>
        <c:crossAx val="350809416"/>
        <c:crosses val="autoZero"/>
        <c:auto val="1"/>
        <c:lblAlgn val="ctr"/>
        <c:lblOffset val="100"/>
        <c:noMultiLvlLbl val="0"/>
      </c:catAx>
      <c:valAx>
        <c:axId val="350809416"/>
        <c:scaling>
          <c:orientation val="minMax"/>
        </c:scaling>
        <c:delete val="0"/>
        <c:axPos val="b"/>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lv-LV"/>
          </a:p>
        </c:txPr>
        <c:crossAx val="346445808"/>
        <c:crosses val="autoZero"/>
        <c:crossBetween val="between"/>
      </c:valAx>
      <c:spPr>
        <a:noFill/>
        <a:ln>
          <a:noFill/>
        </a:ln>
        <a:effectLst/>
      </c:spPr>
    </c:plotArea>
    <c:legend>
      <c:legendPos val="b"/>
      <c:layout>
        <c:manualLayout>
          <c:xMode val="edge"/>
          <c:yMode val="edge"/>
          <c:x val="0.61322429191010108"/>
          <c:y val="9.4982869464613248E-2"/>
          <c:w val="0.28080970158105745"/>
          <c:h val="3.5074926263281889E-2"/>
        </c:manualLayout>
      </c:layout>
      <c:overlay val="0"/>
      <c:spPr>
        <a:noFill/>
        <a:ln>
          <a:noFill/>
        </a:ln>
        <a:effectLst/>
      </c:spPr>
      <c:txPr>
        <a:bodyPr rot="0" spcFirstLastPara="1" vertOverflow="ellipsis" vert="horz" wrap="square" anchor="ctr" anchorCtr="1"/>
        <a:lstStyle/>
        <a:p>
          <a:pPr>
            <a:defRPr sz="1100" b="0"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lv-LV"/>
        </a:p>
      </c:txPr>
    </c:legend>
    <c:plotVisOnly val="1"/>
    <c:dispBlanksAs val="gap"/>
    <c:showDLblsOverMax val="0"/>
  </c:chart>
  <c:spPr>
    <a:solidFill>
      <a:schemeClr val="bg1"/>
    </a:solidFill>
    <a:ln w="9525" cap="flat" cmpd="sng" algn="ctr">
      <a:noFill/>
      <a:round/>
    </a:ln>
    <a:effectLst/>
  </c:spPr>
  <c:txPr>
    <a:bodyPr/>
    <a:lstStyle/>
    <a:p>
      <a:pPr>
        <a:defRPr>
          <a:solidFill>
            <a:sysClr val="windowText" lastClr="000000"/>
          </a:solidFill>
          <a:latin typeface="Times New Roman" panose="02020603050405020304" pitchFamily="18" charset="0"/>
          <a:cs typeface="Times New Roman" panose="02020603050405020304" pitchFamily="18" charset="0"/>
        </a:defRPr>
      </a:pPr>
      <a:endParaRPr lang="lv-LV"/>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8B2E566-9F7C-4F0A-B422-87FDD20EEBF3}" type="datetimeFigureOut">
              <a:rPr lang="en-US" smtClean="0"/>
              <a:t>9/17/2025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BD56B10-2B96-4969-8283-2F6C26ED4A94}" type="slidenum">
              <a:rPr lang="en-US" smtClean="0"/>
              <a:t>‹#›</a:t>
            </a:fld>
            <a:endParaRPr lang="en-US"/>
          </a:p>
        </p:txBody>
      </p:sp>
    </p:spTree>
    <p:extLst>
      <p:ext uri="{BB962C8B-B14F-4D97-AF65-F5344CB8AC3E}">
        <p14:creationId xmlns:p14="http://schemas.microsoft.com/office/powerpoint/2010/main" val="41449712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D56B10-2B96-4969-8283-2F6C26ED4A94}" type="slidenum">
              <a:rPr lang="en-US" smtClean="0"/>
              <a:t>1</a:t>
            </a:fld>
            <a:endParaRPr lang="en-US"/>
          </a:p>
        </p:txBody>
      </p:sp>
    </p:spTree>
    <p:extLst>
      <p:ext uri="{BB962C8B-B14F-4D97-AF65-F5344CB8AC3E}">
        <p14:creationId xmlns:p14="http://schemas.microsoft.com/office/powerpoint/2010/main" val="219577023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D56B10-2B96-4969-8283-2F6C26ED4A94}" type="slidenum">
              <a:rPr lang="en-US" smtClean="0"/>
              <a:t>10</a:t>
            </a:fld>
            <a:endParaRPr lang="en-US"/>
          </a:p>
        </p:txBody>
      </p:sp>
    </p:spTree>
    <p:extLst>
      <p:ext uri="{BB962C8B-B14F-4D97-AF65-F5344CB8AC3E}">
        <p14:creationId xmlns:p14="http://schemas.microsoft.com/office/powerpoint/2010/main" val="33226305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D56B10-2B96-4969-8283-2F6C26ED4A94}" type="slidenum">
              <a:rPr lang="en-US" smtClean="0"/>
              <a:t>2</a:t>
            </a:fld>
            <a:endParaRPr lang="en-US"/>
          </a:p>
        </p:txBody>
      </p:sp>
    </p:spTree>
    <p:extLst>
      <p:ext uri="{BB962C8B-B14F-4D97-AF65-F5344CB8AC3E}">
        <p14:creationId xmlns:p14="http://schemas.microsoft.com/office/powerpoint/2010/main" val="10603505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D56B10-2B96-4969-8283-2F6C26ED4A94}" type="slidenum">
              <a:rPr lang="en-US" smtClean="0"/>
              <a:t>3</a:t>
            </a:fld>
            <a:endParaRPr lang="en-US"/>
          </a:p>
        </p:txBody>
      </p:sp>
    </p:spTree>
    <p:extLst>
      <p:ext uri="{BB962C8B-B14F-4D97-AF65-F5344CB8AC3E}">
        <p14:creationId xmlns:p14="http://schemas.microsoft.com/office/powerpoint/2010/main" val="37964214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D56B10-2B96-4969-8283-2F6C26ED4A94}" type="slidenum">
              <a:rPr lang="en-US" smtClean="0"/>
              <a:t>4</a:t>
            </a:fld>
            <a:endParaRPr lang="en-US"/>
          </a:p>
        </p:txBody>
      </p:sp>
    </p:spTree>
    <p:extLst>
      <p:ext uri="{BB962C8B-B14F-4D97-AF65-F5344CB8AC3E}">
        <p14:creationId xmlns:p14="http://schemas.microsoft.com/office/powerpoint/2010/main" val="12692365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D56B10-2B96-4969-8283-2F6C26ED4A94}" type="slidenum">
              <a:rPr lang="en-US" smtClean="0"/>
              <a:t>5</a:t>
            </a:fld>
            <a:endParaRPr lang="en-US"/>
          </a:p>
        </p:txBody>
      </p:sp>
    </p:spTree>
    <p:extLst>
      <p:ext uri="{BB962C8B-B14F-4D97-AF65-F5344CB8AC3E}">
        <p14:creationId xmlns:p14="http://schemas.microsoft.com/office/powerpoint/2010/main" val="4117144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D56B10-2B96-4969-8283-2F6C26ED4A94}" type="slidenum">
              <a:rPr lang="en-US" smtClean="0"/>
              <a:t>6</a:t>
            </a:fld>
            <a:endParaRPr lang="en-US"/>
          </a:p>
        </p:txBody>
      </p:sp>
    </p:spTree>
    <p:extLst>
      <p:ext uri="{BB962C8B-B14F-4D97-AF65-F5344CB8AC3E}">
        <p14:creationId xmlns:p14="http://schemas.microsoft.com/office/powerpoint/2010/main" val="17308654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D56B10-2B96-4969-8283-2F6C26ED4A94}" type="slidenum">
              <a:rPr lang="en-US" smtClean="0"/>
              <a:t>7</a:t>
            </a:fld>
            <a:endParaRPr lang="en-US"/>
          </a:p>
        </p:txBody>
      </p:sp>
    </p:spTree>
    <p:extLst>
      <p:ext uri="{BB962C8B-B14F-4D97-AF65-F5344CB8AC3E}">
        <p14:creationId xmlns:p14="http://schemas.microsoft.com/office/powerpoint/2010/main" val="300293076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D56B10-2B96-4969-8283-2F6C26ED4A94}" type="slidenum">
              <a:rPr lang="en-US" smtClean="0"/>
              <a:t>8</a:t>
            </a:fld>
            <a:endParaRPr lang="en-US"/>
          </a:p>
        </p:txBody>
      </p:sp>
    </p:spTree>
    <p:extLst>
      <p:ext uri="{BB962C8B-B14F-4D97-AF65-F5344CB8AC3E}">
        <p14:creationId xmlns:p14="http://schemas.microsoft.com/office/powerpoint/2010/main" val="10775051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D56B10-2B96-4969-8283-2F6C26ED4A94}" type="slidenum">
              <a:rPr lang="en-US" smtClean="0"/>
              <a:t>9</a:t>
            </a:fld>
            <a:endParaRPr lang="en-US"/>
          </a:p>
        </p:txBody>
      </p:sp>
    </p:spTree>
    <p:extLst>
      <p:ext uri="{BB962C8B-B14F-4D97-AF65-F5344CB8AC3E}">
        <p14:creationId xmlns:p14="http://schemas.microsoft.com/office/powerpoint/2010/main" val="3189996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3D98410-8047-44AE-8631-BB413F214749}" type="datetime1">
              <a:rPr lang="en-US" smtClean="0"/>
              <a:t>9/17/2025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F1C5EA-7852-4B93-BB18-322BB65BE18A}" type="slidenum">
              <a:rPr lang="en-US" smtClean="0"/>
              <a:t>‹#›</a:t>
            </a:fld>
            <a:endParaRPr lang="en-US"/>
          </a:p>
        </p:txBody>
      </p:sp>
    </p:spTree>
    <p:extLst>
      <p:ext uri="{BB962C8B-B14F-4D97-AF65-F5344CB8AC3E}">
        <p14:creationId xmlns:p14="http://schemas.microsoft.com/office/powerpoint/2010/main" val="39860307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2D70B12-ACB7-4A2D-ACCE-92A007394113}" type="datetime1">
              <a:rPr lang="en-US" smtClean="0"/>
              <a:t>9/17/2025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F1C5EA-7852-4B93-BB18-322BB65BE18A}" type="slidenum">
              <a:rPr lang="en-US" smtClean="0"/>
              <a:t>‹#›</a:t>
            </a:fld>
            <a:endParaRPr lang="en-US"/>
          </a:p>
        </p:txBody>
      </p:sp>
    </p:spTree>
    <p:extLst>
      <p:ext uri="{BB962C8B-B14F-4D97-AF65-F5344CB8AC3E}">
        <p14:creationId xmlns:p14="http://schemas.microsoft.com/office/powerpoint/2010/main" val="33260912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39A3543-FAD7-4CDF-8156-1D6B972D71C3}" type="datetime1">
              <a:rPr lang="en-US" smtClean="0"/>
              <a:t>9/17/2025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F1C5EA-7852-4B93-BB18-322BB65BE18A}" type="slidenum">
              <a:rPr lang="en-US" smtClean="0"/>
              <a:t>‹#›</a:t>
            </a:fld>
            <a:endParaRPr lang="en-US"/>
          </a:p>
        </p:txBody>
      </p:sp>
    </p:spTree>
    <p:extLst>
      <p:ext uri="{BB962C8B-B14F-4D97-AF65-F5344CB8AC3E}">
        <p14:creationId xmlns:p14="http://schemas.microsoft.com/office/powerpoint/2010/main" val="1763275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6824C3A-065D-4B71-AE20-F84C3ADC0FF6}" type="datetime1">
              <a:rPr lang="en-US" smtClean="0"/>
              <a:t>9/17/2025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F1C5EA-7852-4B93-BB18-322BB65BE18A}" type="slidenum">
              <a:rPr lang="en-US" smtClean="0"/>
              <a:t>‹#›</a:t>
            </a:fld>
            <a:endParaRPr lang="en-US"/>
          </a:p>
        </p:txBody>
      </p:sp>
    </p:spTree>
    <p:extLst>
      <p:ext uri="{BB962C8B-B14F-4D97-AF65-F5344CB8AC3E}">
        <p14:creationId xmlns:p14="http://schemas.microsoft.com/office/powerpoint/2010/main" val="39583100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08C89CB-D5B3-48FF-A350-DA0210807281}" type="datetime1">
              <a:rPr lang="en-US" smtClean="0"/>
              <a:t>9/17/2025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F1C5EA-7852-4B93-BB18-322BB65BE18A}" type="slidenum">
              <a:rPr lang="en-US" smtClean="0"/>
              <a:t>‹#›</a:t>
            </a:fld>
            <a:endParaRPr lang="en-US"/>
          </a:p>
        </p:txBody>
      </p:sp>
    </p:spTree>
    <p:extLst>
      <p:ext uri="{BB962C8B-B14F-4D97-AF65-F5344CB8AC3E}">
        <p14:creationId xmlns:p14="http://schemas.microsoft.com/office/powerpoint/2010/main" val="38042842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4B2594C-58ED-47E4-8328-BA59A4B0DBA3}" type="datetime1">
              <a:rPr lang="en-US" smtClean="0"/>
              <a:t>9/17/2025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F1C5EA-7852-4B93-BB18-322BB65BE18A}" type="slidenum">
              <a:rPr lang="en-US" smtClean="0"/>
              <a:t>‹#›</a:t>
            </a:fld>
            <a:endParaRPr lang="en-US"/>
          </a:p>
        </p:txBody>
      </p:sp>
    </p:spTree>
    <p:extLst>
      <p:ext uri="{BB962C8B-B14F-4D97-AF65-F5344CB8AC3E}">
        <p14:creationId xmlns:p14="http://schemas.microsoft.com/office/powerpoint/2010/main" val="15777939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84D6E66-6105-44ED-927C-2AC8442D9EA3}" type="datetime1">
              <a:rPr lang="en-US" smtClean="0"/>
              <a:t>9/17/2025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4F1C5EA-7852-4B93-BB18-322BB65BE18A}" type="slidenum">
              <a:rPr lang="en-US" smtClean="0"/>
              <a:t>‹#›</a:t>
            </a:fld>
            <a:endParaRPr lang="en-US"/>
          </a:p>
        </p:txBody>
      </p:sp>
    </p:spTree>
    <p:extLst>
      <p:ext uri="{BB962C8B-B14F-4D97-AF65-F5344CB8AC3E}">
        <p14:creationId xmlns:p14="http://schemas.microsoft.com/office/powerpoint/2010/main" val="10656346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807AC09-175B-440D-BF3B-6405777C8A0F}" type="datetime1">
              <a:rPr lang="en-US" smtClean="0"/>
              <a:t>9/17/2025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4F1C5EA-7852-4B93-BB18-322BB65BE18A}" type="slidenum">
              <a:rPr lang="en-US" smtClean="0"/>
              <a:t>‹#›</a:t>
            </a:fld>
            <a:endParaRPr lang="en-US"/>
          </a:p>
        </p:txBody>
      </p:sp>
    </p:spTree>
    <p:extLst>
      <p:ext uri="{BB962C8B-B14F-4D97-AF65-F5344CB8AC3E}">
        <p14:creationId xmlns:p14="http://schemas.microsoft.com/office/powerpoint/2010/main" val="42196872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72FAA66-77E5-412D-BF46-3510EA65E3E6}" type="datetime1">
              <a:rPr lang="en-US" smtClean="0"/>
              <a:t>9/17/2025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4F1C5EA-7852-4B93-BB18-322BB65BE18A}" type="slidenum">
              <a:rPr lang="en-US" smtClean="0"/>
              <a:t>‹#›</a:t>
            </a:fld>
            <a:endParaRPr lang="en-US"/>
          </a:p>
        </p:txBody>
      </p:sp>
    </p:spTree>
    <p:extLst>
      <p:ext uri="{BB962C8B-B14F-4D97-AF65-F5344CB8AC3E}">
        <p14:creationId xmlns:p14="http://schemas.microsoft.com/office/powerpoint/2010/main" val="7435260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D3CA71-FE89-4B38-81A1-6C2A743AEBC2}" type="datetime1">
              <a:rPr lang="en-US" smtClean="0"/>
              <a:t>9/17/2025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F1C5EA-7852-4B93-BB18-322BB65BE18A}" type="slidenum">
              <a:rPr lang="en-US" smtClean="0"/>
              <a:t>‹#›</a:t>
            </a:fld>
            <a:endParaRPr lang="en-US"/>
          </a:p>
        </p:txBody>
      </p:sp>
    </p:spTree>
    <p:extLst>
      <p:ext uri="{BB962C8B-B14F-4D97-AF65-F5344CB8AC3E}">
        <p14:creationId xmlns:p14="http://schemas.microsoft.com/office/powerpoint/2010/main" val="31858903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57F7061-0D12-4CCD-A925-75F2EA00728A}" type="datetime1">
              <a:rPr lang="en-US" smtClean="0"/>
              <a:t>9/17/2025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F1C5EA-7852-4B93-BB18-322BB65BE18A}" type="slidenum">
              <a:rPr lang="en-US" smtClean="0"/>
              <a:t>‹#›</a:t>
            </a:fld>
            <a:endParaRPr lang="en-US"/>
          </a:p>
        </p:txBody>
      </p:sp>
    </p:spTree>
    <p:extLst>
      <p:ext uri="{BB962C8B-B14F-4D97-AF65-F5344CB8AC3E}">
        <p14:creationId xmlns:p14="http://schemas.microsoft.com/office/powerpoint/2010/main" val="35826976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D1460D-0351-4A4C-B66B-1DC87F7EE2A9}" type="datetime1">
              <a:rPr lang="en-US" smtClean="0"/>
              <a:t>9/17/2025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4F1C5EA-7852-4B93-BB18-322BB65BE18A}" type="slidenum">
              <a:rPr lang="en-US" smtClean="0"/>
              <a:t>‹#›</a:t>
            </a:fld>
            <a:endParaRPr lang="en-US"/>
          </a:p>
        </p:txBody>
      </p:sp>
    </p:spTree>
    <p:extLst>
      <p:ext uri="{BB962C8B-B14F-4D97-AF65-F5344CB8AC3E}">
        <p14:creationId xmlns:p14="http://schemas.microsoft.com/office/powerpoint/2010/main" val="7149271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3" Type="http://schemas.microsoft.com/office/2018/10/relationships/comments" Target="NULL"/><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TextBox 24"/>
          <p:cNvSpPr txBox="1"/>
          <p:nvPr/>
        </p:nvSpPr>
        <p:spPr>
          <a:xfrm>
            <a:off x="250723" y="2162586"/>
            <a:ext cx="11335265" cy="2308324"/>
          </a:xfrm>
          <a:prstGeom prst="rect">
            <a:avLst/>
          </a:prstGeom>
          <a:noFill/>
        </p:spPr>
        <p:txBody>
          <a:bodyPr wrap="square" rtlCol="0">
            <a:spAutoFit/>
          </a:bodyPr>
          <a:lstStyle/>
          <a:p>
            <a:pPr algn="ctr"/>
            <a:r>
              <a:rPr lang="lv-LV" sz="3600" cap="all" dirty="0">
                <a:solidFill>
                  <a:srgbClr val="FF0000"/>
                </a:solidFill>
              </a:rPr>
              <a:t>Pētījums par mājsaimniecību </a:t>
            </a:r>
            <a:r>
              <a:rPr lang="lv-LV" sz="3600" cap="all" dirty="0" smtClean="0">
                <a:solidFill>
                  <a:srgbClr val="FF0000"/>
                </a:solidFill>
              </a:rPr>
              <a:t>relatīvo izdevumu </a:t>
            </a:r>
            <a:r>
              <a:rPr lang="lv-LV" sz="3600" cap="all" dirty="0">
                <a:solidFill>
                  <a:srgbClr val="FF0000"/>
                </a:solidFill>
              </a:rPr>
              <a:t>budžeta aktualizēšanu</a:t>
            </a:r>
            <a:endParaRPr lang="lv-LV" sz="3200" cap="all" dirty="0">
              <a:solidFill>
                <a:srgbClr val="FF0000"/>
              </a:solidFill>
            </a:endParaRPr>
          </a:p>
          <a:p>
            <a:pPr algn="ctr"/>
            <a:endParaRPr lang="lv-LV" sz="2400" dirty="0">
              <a:solidFill>
                <a:schemeClr val="accent5"/>
              </a:solidFill>
            </a:endParaRPr>
          </a:p>
          <a:p>
            <a:pPr algn="ctr"/>
            <a:r>
              <a:rPr lang="lv-LV" sz="2400" dirty="0">
                <a:solidFill>
                  <a:schemeClr val="accent5"/>
                </a:solidFill>
              </a:rPr>
              <a:t>Starpnodevuma „ Pilna mājsaimniecību relatīvo izdevumu budžeta vērtību atjaunošana” PREZENTĀCIJA</a:t>
            </a:r>
          </a:p>
        </p:txBody>
      </p:sp>
      <p:sp>
        <p:nvSpPr>
          <p:cNvPr id="28" name="TextBox 27"/>
          <p:cNvSpPr txBox="1"/>
          <p:nvPr/>
        </p:nvSpPr>
        <p:spPr>
          <a:xfrm>
            <a:off x="575088" y="4605544"/>
            <a:ext cx="10686533" cy="738664"/>
          </a:xfrm>
          <a:prstGeom prst="rect">
            <a:avLst/>
          </a:prstGeom>
          <a:noFill/>
        </p:spPr>
        <p:txBody>
          <a:bodyPr wrap="square" rtlCol="0">
            <a:spAutoFit/>
          </a:bodyPr>
          <a:lstStyle/>
          <a:p>
            <a:pPr algn="ctr"/>
            <a:r>
              <a:rPr lang="lv-LV" sz="1400" dirty="0"/>
              <a:t>Eiropas Sociālā fonda Plus (ESF+) projekta 4.3.4.3/1/24/I/001 “Izvērtējumi pierādījumos balstītas sociālās politikas pilnveidei” ietvaros</a:t>
            </a:r>
          </a:p>
          <a:p>
            <a:pPr algn="ctr"/>
            <a:endParaRPr lang="lv-LV" sz="1400" dirty="0"/>
          </a:p>
          <a:p>
            <a:pPr algn="ctr"/>
            <a:r>
              <a:rPr lang="lv-LV" sz="1400" dirty="0"/>
              <a:t>2024.gada 8.oktobrī noslēgtā līguma Nr.LM2024/30-10-02/44 ietvaros</a:t>
            </a:r>
            <a:endParaRPr lang="en-US" sz="1400" dirty="0"/>
          </a:p>
        </p:txBody>
      </p:sp>
      <p:sp>
        <p:nvSpPr>
          <p:cNvPr id="29" name="Subtitle 2">
            <a:extLst>
              <a:ext uri="{FF2B5EF4-FFF2-40B4-BE49-F238E27FC236}">
                <a16:creationId xmlns:a16="http://schemas.microsoft.com/office/drawing/2014/main" xmlns="" id="{2A5B7E9B-6BB9-084D-9F0E-49109F9DEFA5}"/>
              </a:ext>
            </a:extLst>
          </p:cNvPr>
          <p:cNvSpPr txBox="1">
            <a:spLocks/>
          </p:cNvSpPr>
          <p:nvPr/>
        </p:nvSpPr>
        <p:spPr>
          <a:xfrm>
            <a:off x="6396946" y="6000737"/>
            <a:ext cx="3084805" cy="355613"/>
          </a:xfrm>
          <a:prstGeom prst="rect">
            <a:avLst/>
          </a:prstGeom>
          <a:solidFill>
            <a:schemeClr val="bg1"/>
          </a:solidFill>
        </p:spPr>
        <p:txBody>
          <a:bodyPr vert="horz" lIns="91440" tIns="45720" rIns="91440" bIns="45720" rtlCol="0" anchor="b">
            <a:normAutofit/>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r>
              <a:rPr lang="lv-LV" sz="1800" b="0" dirty="0"/>
              <a:t>2025. gada </a:t>
            </a:r>
            <a:r>
              <a:rPr lang="lv-LV" sz="1800" b="0" dirty="0" smtClean="0"/>
              <a:t>17. septembrī</a:t>
            </a:r>
            <a:endParaRPr lang="lv-LV" sz="1800" b="0" dirty="0"/>
          </a:p>
        </p:txBody>
      </p:sp>
      <p:pic>
        <p:nvPicPr>
          <p:cNvPr id="8" name="Picture 7"/>
          <p:cNvPicPr/>
          <p:nvPr/>
        </p:nvPicPr>
        <p:blipFill>
          <a:blip r:embed="rId3" cstate="print">
            <a:extLst>
              <a:ext uri="{28A0092B-C50C-407E-A947-70E740481C1C}">
                <a14:useLocalDpi xmlns:a14="http://schemas.microsoft.com/office/drawing/2010/main" val="0"/>
              </a:ext>
            </a:extLst>
          </a:blip>
          <a:stretch>
            <a:fillRect/>
          </a:stretch>
        </p:blipFill>
        <p:spPr>
          <a:xfrm>
            <a:off x="2793641" y="242601"/>
            <a:ext cx="5731510" cy="1576070"/>
          </a:xfrm>
          <a:prstGeom prst="rect">
            <a:avLst/>
          </a:prstGeom>
        </p:spPr>
      </p:pic>
      <p:sp>
        <p:nvSpPr>
          <p:cNvPr id="9" name="TextBox 8"/>
          <p:cNvSpPr txBox="1"/>
          <p:nvPr/>
        </p:nvSpPr>
        <p:spPr>
          <a:xfrm>
            <a:off x="2481117" y="6028206"/>
            <a:ext cx="3746688" cy="369332"/>
          </a:xfrm>
          <a:prstGeom prst="rect">
            <a:avLst/>
          </a:prstGeom>
          <a:noFill/>
        </p:spPr>
        <p:txBody>
          <a:bodyPr wrap="square" rtlCol="0">
            <a:spAutoFit/>
          </a:bodyPr>
          <a:lstStyle/>
          <a:p>
            <a:r>
              <a:rPr lang="lv-LV" dirty="0"/>
              <a:t>SIA «</a:t>
            </a:r>
            <a:r>
              <a:rPr lang="lv-LV" dirty="0" err="1"/>
              <a:t>Alias</a:t>
            </a:r>
            <a:r>
              <a:rPr lang="lv-LV" dirty="0"/>
              <a:t> </a:t>
            </a:r>
            <a:r>
              <a:rPr lang="lv-LV" dirty="0" err="1"/>
              <a:t>Consulting</a:t>
            </a:r>
            <a:r>
              <a:rPr lang="lv-LV" dirty="0"/>
              <a:t>» un SIA «SKDS»</a:t>
            </a:r>
            <a:endParaRPr lang="en-US" dirty="0"/>
          </a:p>
        </p:txBody>
      </p:sp>
    </p:spTree>
    <p:extLst>
      <p:ext uri="{BB962C8B-B14F-4D97-AF65-F5344CB8AC3E}">
        <p14:creationId xmlns:p14="http://schemas.microsoft.com/office/powerpoint/2010/main" val="13508153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9788" y="2661"/>
            <a:ext cx="10515600" cy="936453"/>
          </a:xfrm>
        </p:spPr>
        <p:txBody>
          <a:bodyPr>
            <a:normAutofit/>
          </a:bodyPr>
          <a:lstStyle/>
          <a:p>
            <a:pPr algn="ctr"/>
            <a:r>
              <a:rPr lang="lv-LV" b="1" dirty="0" smtClean="0">
                <a:solidFill>
                  <a:srgbClr val="FF0000"/>
                </a:solidFill>
              </a:rPr>
              <a:t>Secinājumi - 2</a:t>
            </a:r>
            <a:endParaRPr lang="en-US" b="1" dirty="0">
              <a:solidFill>
                <a:srgbClr val="FF0000"/>
              </a:solidFill>
            </a:endParaRPr>
          </a:p>
        </p:txBody>
      </p:sp>
      <p:sp>
        <p:nvSpPr>
          <p:cNvPr id="18" name="Slide Number Placeholder 17"/>
          <p:cNvSpPr>
            <a:spLocks noGrp="1"/>
          </p:cNvSpPr>
          <p:nvPr>
            <p:ph type="sldNum" sz="quarter" idx="12"/>
          </p:nvPr>
        </p:nvSpPr>
        <p:spPr/>
        <p:txBody>
          <a:bodyPr/>
          <a:lstStyle/>
          <a:p>
            <a:fld id="{74F1C5EA-7852-4B93-BB18-322BB65BE18A}" type="slidenum">
              <a:rPr lang="en-US" smtClean="0"/>
              <a:t>10</a:t>
            </a:fld>
            <a:endParaRPr lang="en-US" dirty="0"/>
          </a:p>
        </p:txBody>
      </p:sp>
      <p:sp>
        <p:nvSpPr>
          <p:cNvPr id="7" name="TextBox 6"/>
          <p:cNvSpPr txBox="1"/>
          <p:nvPr/>
        </p:nvSpPr>
        <p:spPr>
          <a:xfrm>
            <a:off x="294268" y="735914"/>
            <a:ext cx="10791567" cy="646331"/>
          </a:xfrm>
          <a:prstGeom prst="rect">
            <a:avLst/>
          </a:prstGeom>
          <a:noFill/>
        </p:spPr>
        <p:txBody>
          <a:bodyPr wrap="square" rtlCol="0">
            <a:spAutoFit/>
          </a:bodyPr>
          <a:lstStyle>
            <a:defPPr>
              <a:defRPr lang="en-US"/>
            </a:defPPr>
            <a:lvl1pPr>
              <a:spcAft>
                <a:spcPts val="1200"/>
              </a:spcAft>
              <a:defRPr sz="2000">
                <a:solidFill>
                  <a:schemeClr val="accent5"/>
                </a:solidFill>
              </a:defRPr>
            </a:lvl1pPr>
          </a:lstStyle>
          <a:p>
            <a:r>
              <a:rPr lang="lv-LV" sz="1800" dirty="0"/>
              <a:t>MRI budžets ir īpašs rādītājs, salīdzinot ar citiem monetārās nabadzības un iedzīvotāju ienākumus raksturojošiem rādītājiem. Tas:</a:t>
            </a:r>
            <a:endParaRPr lang="en-US" sz="1800" dirty="0"/>
          </a:p>
        </p:txBody>
      </p:sp>
      <p:sp>
        <p:nvSpPr>
          <p:cNvPr id="8" name="TextBox 7"/>
          <p:cNvSpPr txBox="1"/>
          <p:nvPr/>
        </p:nvSpPr>
        <p:spPr>
          <a:xfrm>
            <a:off x="294267" y="1349201"/>
            <a:ext cx="11763635" cy="646331"/>
          </a:xfrm>
          <a:prstGeom prst="rect">
            <a:avLst/>
          </a:prstGeom>
          <a:noFill/>
        </p:spPr>
        <p:txBody>
          <a:bodyPr wrap="square" rtlCol="0">
            <a:spAutoFit/>
          </a:bodyPr>
          <a:lstStyle>
            <a:defPPr>
              <a:defRPr lang="en-US"/>
            </a:defPPr>
            <a:lvl1pPr>
              <a:spcAft>
                <a:spcPts val="1200"/>
              </a:spcAft>
              <a:defRPr sz="2000">
                <a:solidFill>
                  <a:schemeClr val="accent5"/>
                </a:solidFill>
              </a:defRPr>
            </a:lvl1pPr>
          </a:lstStyle>
          <a:p>
            <a:pPr marL="342900" lvl="0" indent="-342900">
              <a:buFont typeface="Arial" panose="020B0604020202020204" pitchFamily="34" charset="0"/>
              <a:buChar char="•"/>
            </a:pPr>
            <a:r>
              <a:rPr lang="lv-LV" sz="1800" dirty="0"/>
              <a:t>ir komplekss instruments detalizētai patēriņa standartu analīzei dažādos sabiedrības segmentos bez vienas galvenās skaitliskās vērtības;</a:t>
            </a:r>
            <a:endParaRPr lang="en-US" sz="1800" dirty="0"/>
          </a:p>
        </p:txBody>
      </p:sp>
      <p:sp>
        <p:nvSpPr>
          <p:cNvPr id="9" name="TextBox 8"/>
          <p:cNvSpPr txBox="1"/>
          <p:nvPr/>
        </p:nvSpPr>
        <p:spPr>
          <a:xfrm>
            <a:off x="294266" y="1962488"/>
            <a:ext cx="11763635" cy="646331"/>
          </a:xfrm>
          <a:prstGeom prst="rect">
            <a:avLst/>
          </a:prstGeom>
          <a:noFill/>
        </p:spPr>
        <p:txBody>
          <a:bodyPr wrap="square" rtlCol="0">
            <a:spAutoFit/>
          </a:bodyPr>
          <a:lstStyle>
            <a:defPPr>
              <a:defRPr lang="en-US"/>
            </a:defPPr>
            <a:lvl1pPr>
              <a:spcAft>
                <a:spcPts val="1200"/>
              </a:spcAft>
              <a:defRPr sz="2000">
                <a:solidFill>
                  <a:schemeClr val="accent5"/>
                </a:solidFill>
              </a:defRPr>
            </a:lvl1pPr>
          </a:lstStyle>
          <a:p>
            <a:pPr marL="342900" indent="-342900">
              <a:buFont typeface="Arial" panose="020B0604020202020204" pitchFamily="34" charset="0"/>
              <a:buChar char="•"/>
            </a:pPr>
            <a:r>
              <a:rPr lang="lv-LV" sz="1800" dirty="0"/>
              <a:t>tiek aprēķināts mājsaimniecības līmenī, ņemot vērā kopīgus izdevumus, tāpēc nav tieši izmantojams cita indivīda situācijai ārpus attiecīgā mājsaimniecības tipa, lieluma un dzīvesvietas;</a:t>
            </a:r>
            <a:endParaRPr lang="en-US" sz="1800" dirty="0"/>
          </a:p>
        </p:txBody>
      </p:sp>
      <p:sp>
        <p:nvSpPr>
          <p:cNvPr id="10" name="TextBox 9"/>
          <p:cNvSpPr txBox="1"/>
          <p:nvPr/>
        </p:nvSpPr>
        <p:spPr>
          <a:xfrm>
            <a:off x="294266" y="2615266"/>
            <a:ext cx="11763635" cy="923330"/>
          </a:xfrm>
          <a:prstGeom prst="rect">
            <a:avLst/>
          </a:prstGeom>
          <a:noFill/>
        </p:spPr>
        <p:txBody>
          <a:bodyPr wrap="square" rtlCol="0">
            <a:spAutoFit/>
          </a:bodyPr>
          <a:lstStyle>
            <a:defPPr>
              <a:defRPr lang="en-US"/>
            </a:defPPr>
            <a:lvl1pPr>
              <a:spcAft>
                <a:spcPts val="1200"/>
              </a:spcAft>
              <a:defRPr sz="2000">
                <a:solidFill>
                  <a:schemeClr val="accent5"/>
                </a:solidFill>
              </a:defRPr>
            </a:lvl1pPr>
          </a:lstStyle>
          <a:p>
            <a:pPr marL="342900" lvl="0" indent="-342900">
              <a:buFont typeface="Arial" panose="020B0604020202020204" pitchFamily="34" charset="0"/>
              <a:buChar char="•"/>
            </a:pPr>
            <a:r>
              <a:rPr lang="lv-LV" sz="1800" dirty="0"/>
              <a:t>ir relatīvs un adaptīvs rādītājs – visas pozīcijas, izņemot pārtiku tiek noteiktas, izmantojot metodoloģiju, kas automātiski pielāgojas patēriņa struktūras izmaiņām, neprasot manuālu komponentu pārvērtēšanu. Vienlaikus tas nozīmē, ka MRI budžeta “mērķa līmenis” nepārtraukti paaugstinās un tas principā nav sasniedzams;</a:t>
            </a:r>
            <a:endParaRPr lang="en-US" sz="1800" dirty="0"/>
          </a:p>
        </p:txBody>
      </p:sp>
      <p:sp>
        <p:nvSpPr>
          <p:cNvPr id="11" name="TextBox 10"/>
          <p:cNvSpPr txBox="1"/>
          <p:nvPr/>
        </p:nvSpPr>
        <p:spPr>
          <a:xfrm>
            <a:off x="294266" y="3532727"/>
            <a:ext cx="11763635" cy="646331"/>
          </a:xfrm>
          <a:prstGeom prst="rect">
            <a:avLst/>
          </a:prstGeom>
          <a:noFill/>
        </p:spPr>
        <p:txBody>
          <a:bodyPr wrap="square" rtlCol="0">
            <a:spAutoFit/>
          </a:bodyPr>
          <a:lstStyle>
            <a:defPPr>
              <a:defRPr lang="en-US"/>
            </a:defPPr>
            <a:lvl1pPr>
              <a:spcAft>
                <a:spcPts val="1200"/>
              </a:spcAft>
              <a:defRPr sz="2000">
                <a:solidFill>
                  <a:schemeClr val="accent5"/>
                </a:solidFill>
              </a:defRPr>
            </a:lvl1pPr>
          </a:lstStyle>
          <a:p>
            <a:pPr marL="342900" indent="-342900">
              <a:buFont typeface="Arial" panose="020B0604020202020204" pitchFamily="34" charset="0"/>
              <a:buChar char="•"/>
            </a:pPr>
            <a:r>
              <a:rPr lang="lv-LV" sz="1800" dirty="0"/>
              <a:t>ir izdevumos balstīts rādītājs – tas nefokusējas uz “taisnīga” ienākumu sadalījuma kritēriju meklēšanu, bet gan atspoguļo sabiedrības izdevumu adaptāciju pārmaiņām caur izdevumu struktūru un apjomu;</a:t>
            </a:r>
            <a:endParaRPr lang="en-US" sz="1800" dirty="0"/>
          </a:p>
        </p:txBody>
      </p:sp>
      <p:sp>
        <p:nvSpPr>
          <p:cNvPr id="12" name="TextBox 11"/>
          <p:cNvSpPr txBox="1"/>
          <p:nvPr/>
        </p:nvSpPr>
        <p:spPr>
          <a:xfrm>
            <a:off x="294266" y="4194130"/>
            <a:ext cx="11763635" cy="923330"/>
          </a:xfrm>
          <a:prstGeom prst="rect">
            <a:avLst/>
          </a:prstGeom>
          <a:noFill/>
        </p:spPr>
        <p:txBody>
          <a:bodyPr wrap="square" rtlCol="0">
            <a:spAutoFit/>
          </a:bodyPr>
          <a:lstStyle>
            <a:defPPr>
              <a:defRPr lang="en-US"/>
            </a:defPPr>
            <a:lvl1pPr>
              <a:spcAft>
                <a:spcPts val="1200"/>
              </a:spcAft>
              <a:defRPr sz="2000">
                <a:solidFill>
                  <a:schemeClr val="accent5"/>
                </a:solidFill>
              </a:defRPr>
            </a:lvl1pPr>
          </a:lstStyle>
          <a:p>
            <a:pPr marL="342900" lvl="0" indent="-342900">
              <a:buFont typeface="Arial" panose="020B0604020202020204" pitchFamily="34" charset="0"/>
              <a:buChar char="•"/>
            </a:pPr>
            <a:r>
              <a:rPr lang="lv-LV" sz="1800" dirty="0"/>
              <a:t>cenšas nodrošināt balansu starp vajadzību apmierināšanu un mērenību, jo iekļauti tādi izdevumi, kas ļauj indivīdam pilnvērtīgi funkcionēt sabiedrībā (t.i., tiek segtas būtiskas vajadzības, lai nepastāvētu sociālās atstumtības risks), vienlaikus neiekļaujot luksusa vai izšķērdīgus tēriņus.</a:t>
            </a:r>
            <a:endParaRPr lang="en-US" sz="1800" dirty="0"/>
          </a:p>
        </p:txBody>
      </p:sp>
      <p:sp>
        <p:nvSpPr>
          <p:cNvPr id="13" name="TextBox 12"/>
          <p:cNvSpPr txBox="1"/>
          <p:nvPr/>
        </p:nvSpPr>
        <p:spPr>
          <a:xfrm>
            <a:off x="294265" y="5096519"/>
            <a:ext cx="11763635" cy="646331"/>
          </a:xfrm>
          <a:prstGeom prst="rect">
            <a:avLst/>
          </a:prstGeom>
          <a:noFill/>
        </p:spPr>
        <p:txBody>
          <a:bodyPr wrap="square" rtlCol="0">
            <a:spAutoFit/>
          </a:bodyPr>
          <a:lstStyle>
            <a:defPPr>
              <a:defRPr lang="en-US"/>
            </a:defPPr>
            <a:lvl1pPr>
              <a:spcAft>
                <a:spcPts val="1200"/>
              </a:spcAft>
              <a:defRPr sz="2000">
                <a:solidFill>
                  <a:schemeClr val="accent5"/>
                </a:solidFill>
              </a:defRPr>
            </a:lvl1pPr>
          </a:lstStyle>
          <a:p>
            <a:pPr marL="342900" lvl="0" indent="-342900">
              <a:buFont typeface="Arial" panose="020B0604020202020204" pitchFamily="34" charset="0"/>
              <a:buChar char="•"/>
            </a:pPr>
            <a:r>
              <a:rPr lang="lv-LV" sz="1800" dirty="0"/>
              <a:t>sociālā darba procesā un monetārā atbalsta sniegšanā </a:t>
            </a:r>
            <a:r>
              <a:rPr lang="lv-LV" sz="1800" dirty="0" smtClean="0"/>
              <a:t>ir </a:t>
            </a:r>
            <a:r>
              <a:rPr lang="lv-LV" sz="1800" dirty="0"/>
              <a:t>izmantojams tikai individuāli, sociālajam darbiniekam izvērtējot konkrētas mājsaimniecības izdevuma struktūru, nevis kā abstrakta robežvērtība, kas jānodrošina kā “iztikas minimums</a:t>
            </a:r>
            <a:r>
              <a:rPr lang="lv-LV" sz="1800" dirty="0" smtClean="0"/>
              <a:t>”.</a:t>
            </a:r>
            <a:endParaRPr lang="en-US" sz="1800" dirty="0"/>
          </a:p>
        </p:txBody>
      </p:sp>
      <p:sp>
        <p:nvSpPr>
          <p:cNvPr id="15" name="TextBox 14"/>
          <p:cNvSpPr txBox="1"/>
          <p:nvPr/>
        </p:nvSpPr>
        <p:spPr>
          <a:xfrm>
            <a:off x="294264" y="5736981"/>
            <a:ext cx="11763635" cy="646331"/>
          </a:xfrm>
          <a:prstGeom prst="rect">
            <a:avLst/>
          </a:prstGeom>
          <a:noFill/>
        </p:spPr>
        <p:txBody>
          <a:bodyPr wrap="square" rtlCol="0">
            <a:spAutoFit/>
          </a:bodyPr>
          <a:lstStyle>
            <a:defPPr>
              <a:defRPr lang="en-US"/>
            </a:defPPr>
            <a:lvl1pPr>
              <a:spcAft>
                <a:spcPts val="1200"/>
              </a:spcAft>
              <a:defRPr sz="2000">
                <a:solidFill>
                  <a:schemeClr val="accent5"/>
                </a:solidFill>
              </a:defRPr>
            </a:lvl1pPr>
          </a:lstStyle>
          <a:p>
            <a:pPr marL="342900" lvl="0" indent="-342900">
              <a:buFont typeface="Arial" panose="020B0604020202020204" pitchFamily="34" charset="0"/>
              <a:buChar char="•"/>
            </a:pPr>
            <a:r>
              <a:rPr lang="lv-LV" sz="1800" dirty="0" smtClean="0"/>
              <a:t>nav </a:t>
            </a:r>
            <a:r>
              <a:rPr lang="lv-LV" sz="1800" dirty="0"/>
              <a:t>izmantojams starptautiskiem salīdzinājumiem, jo ir piesaistīts konkrētās valsts patēriņa normām un metodoloģijai un atspoguļo sabiedrības izdevumu </a:t>
            </a:r>
            <a:r>
              <a:rPr lang="lv-LV" sz="1800" dirty="0" smtClean="0"/>
              <a:t>prioritātes </a:t>
            </a:r>
            <a:r>
              <a:rPr lang="lv-LV" sz="1800" dirty="0"/>
              <a:t>konkrētajā laika sprīdī</a:t>
            </a:r>
            <a:r>
              <a:rPr lang="lv-LV" sz="1800" dirty="0" smtClean="0"/>
              <a:t>.</a:t>
            </a:r>
            <a:endParaRPr lang="en-US" sz="1800" dirty="0"/>
          </a:p>
        </p:txBody>
      </p:sp>
    </p:spTree>
    <p:extLst>
      <p:ext uri="{BB962C8B-B14F-4D97-AF65-F5344CB8AC3E}">
        <p14:creationId xmlns:p14="http://schemas.microsoft.com/office/powerpoint/2010/main" val="3784357659"/>
      </p:ext>
    </p:extLst>
  </p:cSld>
  <p:clrMapOvr>
    <a:masterClrMapping/>
  </p:clrMapOvr>
  <p:extLst mod="1">
    <p:ext uri="{6950BFC3-D8DA-4A85-94F7-54DA5524770B}">
      <p188:commentRel xmlns="" xmlns:p188="http://schemas.microsoft.com/office/powerpoint/2018/8/main" r:id="rId3"/>
    </p:ext>
  </p:extLs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9788" y="2661"/>
            <a:ext cx="10515600" cy="936453"/>
          </a:xfrm>
        </p:spPr>
        <p:txBody>
          <a:bodyPr>
            <a:normAutofit/>
          </a:bodyPr>
          <a:lstStyle/>
          <a:p>
            <a:pPr algn="ctr"/>
            <a:r>
              <a:rPr lang="lv-LV" b="1" dirty="0">
                <a:solidFill>
                  <a:srgbClr val="FF0000"/>
                </a:solidFill>
              </a:rPr>
              <a:t>Mērķis un uzdevumi</a:t>
            </a:r>
            <a:endParaRPr lang="en-US" b="1" dirty="0">
              <a:solidFill>
                <a:srgbClr val="FF0000"/>
              </a:solidFill>
            </a:endParaRPr>
          </a:p>
        </p:txBody>
      </p:sp>
      <p:sp>
        <p:nvSpPr>
          <p:cNvPr id="18" name="Slide Number Placeholder 17"/>
          <p:cNvSpPr>
            <a:spLocks noGrp="1"/>
          </p:cNvSpPr>
          <p:nvPr>
            <p:ph type="sldNum" sz="quarter" idx="12"/>
          </p:nvPr>
        </p:nvSpPr>
        <p:spPr/>
        <p:txBody>
          <a:bodyPr/>
          <a:lstStyle/>
          <a:p>
            <a:fld id="{74F1C5EA-7852-4B93-BB18-322BB65BE18A}" type="slidenum">
              <a:rPr lang="en-US" smtClean="0"/>
              <a:t>2</a:t>
            </a:fld>
            <a:endParaRPr lang="en-US" dirty="0"/>
          </a:p>
        </p:txBody>
      </p:sp>
      <p:sp>
        <p:nvSpPr>
          <p:cNvPr id="13" name="TextBox 12"/>
          <p:cNvSpPr txBox="1"/>
          <p:nvPr/>
        </p:nvSpPr>
        <p:spPr>
          <a:xfrm>
            <a:off x="362462" y="1246429"/>
            <a:ext cx="10791567" cy="1015663"/>
          </a:xfrm>
          <a:prstGeom prst="rect">
            <a:avLst/>
          </a:prstGeom>
          <a:noFill/>
        </p:spPr>
        <p:txBody>
          <a:bodyPr wrap="square" rtlCol="0">
            <a:spAutoFit/>
          </a:bodyPr>
          <a:lstStyle/>
          <a:p>
            <a:r>
              <a:rPr lang="lv-LV" sz="2000" dirty="0">
                <a:solidFill>
                  <a:schemeClr val="accent5"/>
                </a:solidFill>
              </a:rPr>
              <a:t>Mērķis – aktualizēt mājsaimniecību relatīvo izdevumu budžeta vērtības, atbilstoši aktuālajām iedzīvotāju patēriņa struktūras un cenu izmaiņām noteiktiem mājsaimniecību veidiem atbilstoši teritoriālajam sadalījumam.</a:t>
            </a:r>
          </a:p>
        </p:txBody>
      </p:sp>
      <p:sp>
        <p:nvSpPr>
          <p:cNvPr id="8" name="TextBox 7"/>
          <p:cNvSpPr txBox="1"/>
          <p:nvPr/>
        </p:nvSpPr>
        <p:spPr>
          <a:xfrm>
            <a:off x="362462" y="2569407"/>
            <a:ext cx="11763635" cy="2862322"/>
          </a:xfrm>
          <a:prstGeom prst="rect">
            <a:avLst/>
          </a:prstGeom>
          <a:noFill/>
        </p:spPr>
        <p:txBody>
          <a:bodyPr wrap="square" rtlCol="0">
            <a:spAutoFit/>
          </a:bodyPr>
          <a:lstStyle/>
          <a:p>
            <a:r>
              <a:rPr lang="lv-LV" sz="2000" dirty="0">
                <a:solidFill>
                  <a:schemeClr val="accent5"/>
                </a:solidFill>
              </a:rPr>
              <a:t>Uzdevumi:</a:t>
            </a:r>
          </a:p>
          <a:p>
            <a:pPr marL="342900" indent="-342900">
              <a:buFont typeface="Arial" panose="020B0604020202020204" pitchFamily="34" charset="0"/>
              <a:buChar char="•"/>
            </a:pPr>
            <a:r>
              <a:rPr lang="lv-LV" sz="2000" dirty="0">
                <a:solidFill>
                  <a:schemeClr val="accent5"/>
                </a:solidFill>
              </a:rPr>
              <a:t>Pilna MRI budžeta nepārtikas daļas vērtību atjaunošana ar aptaujas palīdzību;</a:t>
            </a:r>
          </a:p>
          <a:p>
            <a:pPr marL="342900" indent="-342900">
              <a:buFont typeface="Arial" panose="020B0604020202020204" pitchFamily="34" charset="0"/>
              <a:buChar char="•"/>
            </a:pPr>
            <a:r>
              <a:rPr lang="lv-LV" sz="2000" dirty="0">
                <a:solidFill>
                  <a:schemeClr val="accent5"/>
                </a:solidFill>
              </a:rPr>
              <a:t>MRI budžeta metodoloģijā noteiktās pārtikas daļas vērtību atjaunošana no produktu mazumtirdzniecības cenām;</a:t>
            </a:r>
          </a:p>
          <a:p>
            <a:pPr marL="342900" indent="-342900">
              <a:buFont typeface="Arial" panose="020B0604020202020204" pitchFamily="34" charset="0"/>
              <a:buChar char="•"/>
            </a:pPr>
            <a:r>
              <a:rPr lang="lv-LV" sz="2000" dirty="0">
                <a:solidFill>
                  <a:schemeClr val="accent5"/>
                </a:solidFill>
              </a:rPr>
              <a:t>MRI budžeta vērtību pārrēķins dažādiem mājsaimniecību veidiem atbilstoši aktualizētajām MRI budžeta pārtikas un nepārtikas daļas vērtībām;</a:t>
            </a:r>
          </a:p>
          <a:p>
            <a:pPr marL="342900" indent="-342900">
              <a:buFont typeface="Arial" panose="020B0604020202020204" pitchFamily="34" charset="0"/>
              <a:buChar char="•"/>
            </a:pPr>
            <a:r>
              <a:rPr lang="lv-LV" sz="2000" dirty="0">
                <a:solidFill>
                  <a:schemeClr val="accent5"/>
                </a:solidFill>
              </a:rPr>
              <a:t>Analīze par MRI budžeta rādītāju metodoloģiskās salīdzināšanas iespējām un ierobežojumiem ar citiem monetārās nabadzības un iedzīvotāju ienākumus raksturojošiem rādītājiem (absolūtiem un relatīviem), sagatavojot attiecīgus secinājumus un priekšlikumus.</a:t>
            </a:r>
          </a:p>
        </p:txBody>
      </p:sp>
    </p:spTree>
    <p:extLst>
      <p:ext uri="{BB962C8B-B14F-4D97-AF65-F5344CB8AC3E}">
        <p14:creationId xmlns:p14="http://schemas.microsoft.com/office/powerpoint/2010/main" val="26216448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9788" y="2661"/>
            <a:ext cx="10515600" cy="936453"/>
          </a:xfrm>
        </p:spPr>
        <p:txBody>
          <a:bodyPr>
            <a:normAutofit/>
          </a:bodyPr>
          <a:lstStyle/>
          <a:p>
            <a:pPr algn="ctr"/>
            <a:r>
              <a:rPr lang="lv-LV" b="1" dirty="0">
                <a:solidFill>
                  <a:srgbClr val="FF0000"/>
                </a:solidFill>
              </a:rPr>
              <a:t>Izmaiņas kopš 2020.gada</a:t>
            </a:r>
            <a:endParaRPr lang="en-US" b="1" dirty="0">
              <a:solidFill>
                <a:srgbClr val="FF0000"/>
              </a:solidFill>
            </a:endParaRPr>
          </a:p>
        </p:txBody>
      </p:sp>
      <p:sp>
        <p:nvSpPr>
          <p:cNvPr id="18" name="Slide Number Placeholder 17"/>
          <p:cNvSpPr>
            <a:spLocks noGrp="1"/>
          </p:cNvSpPr>
          <p:nvPr>
            <p:ph type="sldNum" sz="quarter" idx="12"/>
          </p:nvPr>
        </p:nvSpPr>
        <p:spPr/>
        <p:txBody>
          <a:bodyPr/>
          <a:lstStyle/>
          <a:p>
            <a:fld id="{74F1C5EA-7852-4B93-BB18-322BB65BE18A}" type="slidenum">
              <a:rPr lang="en-US" smtClean="0"/>
              <a:t>3</a:t>
            </a:fld>
            <a:endParaRPr lang="en-US" dirty="0"/>
          </a:p>
        </p:txBody>
      </p:sp>
      <p:sp>
        <p:nvSpPr>
          <p:cNvPr id="13" name="TextBox 12"/>
          <p:cNvSpPr txBox="1"/>
          <p:nvPr/>
        </p:nvSpPr>
        <p:spPr>
          <a:xfrm>
            <a:off x="8065080" y="865834"/>
            <a:ext cx="4069256" cy="5632311"/>
          </a:xfrm>
          <a:prstGeom prst="rect">
            <a:avLst/>
          </a:prstGeom>
          <a:noFill/>
        </p:spPr>
        <p:txBody>
          <a:bodyPr wrap="square" rtlCol="0">
            <a:spAutoFit/>
          </a:bodyPr>
          <a:lstStyle/>
          <a:p>
            <a:pPr marL="342900" indent="-342900">
              <a:buFont typeface="Arial" panose="020B0604020202020204" pitchFamily="34" charset="0"/>
              <a:buChar char="•"/>
            </a:pPr>
            <a:r>
              <a:rPr lang="lv-LV" sz="2000" dirty="0">
                <a:solidFill>
                  <a:schemeClr val="accent5"/>
                </a:solidFill>
              </a:rPr>
              <a:t>Kopš 2020.gada Latvijā bijis straujš inflācijas kāpums, turklāt pārtikai un bezalkoholiskajiem dzērieniem cenas kopumā pieaugušas straujāk.</a:t>
            </a:r>
          </a:p>
          <a:p>
            <a:pPr marL="342900" indent="-342900">
              <a:buFont typeface="Arial" panose="020B0604020202020204" pitchFamily="34" charset="0"/>
              <a:buChar char="•"/>
            </a:pPr>
            <a:endParaRPr lang="lv-LV" sz="1000" dirty="0">
              <a:solidFill>
                <a:schemeClr val="accent5"/>
              </a:solidFill>
            </a:endParaRPr>
          </a:p>
          <a:p>
            <a:pPr marL="342900" indent="-342900">
              <a:buFont typeface="Arial" panose="020B0604020202020204" pitchFamily="34" charset="0"/>
              <a:buChar char="•"/>
            </a:pPr>
            <a:r>
              <a:rPr lang="lv-LV" sz="2000" dirty="0">
                <a:solidFill>
                  <a:schemeClr val="accent5"/>
                </a:solidFill>
              </a:rPr>
              <a:t>No 2020. līdz 2024.gadam cenu pieaugums pārtikai un bezalkoholiskajiem dzērieniem vidēji ir bijis 44,7%.</a:t>
            </a:r>
          </a:p>
          <a:p>
            <a:pPr marL="342900" indent="-342900">
              <a:buFont typeface="Arial" panose="020B0604020202020204" pitchFamily="34" charset="0"/>
              <a:buChar char="•"/>
            </a:pPr>
            <a:endParaRPr lang="lv-LV" sz="1000" dirty="0">
              <a:solidFill>
                <a:schemeClr val="accent5"/>
              </a:solidFill>
            </a:endParaRPr>
          </a:p>
          <a:p>
            <a:pPr marL="342900" indent="-342900">
              <a:buFont typeface="Arial" panose="020B0604020202020204" pitchFamily="34" charset="0"/>
              <a:buChar char="•"/>
            </a:pPr>
            <a:r>
              <a:rPr lang="lv-LV" sz="2000" dirty="0">
                <a:solidFill>
                  <a:schemeClr val="accent5"/>
                </a:solidFill>
              </a:rPr>
              <a:t>Šobrīd cenu pieauguma tempi atkal ir normalizējušies, kas nozīmē, ka sabiedrības izdevumu struktūra ir pielāgojusies jaunajai situācijai.</a:t>
            </a:r>
          </a:p>
          <a:p>
            <a:pPr marL="342900" indent="-342900">
              <a:buFont typeface="Arial" panose="020B0604020202020204" pitchFamily="34" charset="0"/>
              <a:buChar char="•"/>
            </a:pPr>
            <a:endParaRPr lang="lv-LV" sz="1000" dirty="0">
              <a:solidFill>
                <a:schemeClr val="accent5"/>
              </a:solidFill>
            </a:endParaRPr>
          </a:p>
          <a:p>
            <a:pPr marL="342900" indent="-342900">
              <a:buFont typeface="Arial" panose="020B0604020202020204" pitchFamily="34" charset="0"/>
              <a:buChar char="•"/>
            </a:pPr>
            <a:r>
              <a:rPr lang="lv-LV" sz="2000" dirty="0">
                <a:solidFill>
                  <a:schemeClr val="accent5"/>
                </a:solidFill>
              </a:rPr>
              <a:t>Līdz ar to ir piemērots brīdis veikt MRI budžeta vērtību atjaunojumu.</a:t>
            </a:r>
          </a:p>
        </p:txBody>
      </p:sp>
      <p:sp>
        <p:nvSpPr>
          <p:cNvPr id="14" name="TextBox 13"/>
          <p:cNvSpPr txBox="1"/>
          <p:nvPr/>
        </p:nvSpPr>
        <p:spPr>
          <a:xfrm>
            <a:off x="315261" y="865834"/>
            <a:ext cx="7831961" cy="830997"/>
          </a:xfrm>
          <a:prstGeom prst="rect">
            <a:avLst/>
          </a:prstGeom>
          <a:noFill/>
        </p:spPr>
        <p:txBody>
          <a:bodyPr wrap="square" rtlCol="0">
            <a:spAutoFit/>
          </a:bodyPr>
          <a:lstStyle/>
          <a:p>
            <a:pPr algn="ctr"/>
            <a:r>
              <a:rPr lang="lv-LV" sz="2400" dirty="0"/>
              <a:t>Patēriņa cenu indeksu dinamika pa mēnešiem procentos pret iepriekšējā gada atbilstošo periodu</a:t>
            </a:r>
          </a:p>
        </p:txBody>
      </p:sp>
      <p:pic>
        <p:nvPicPr>
          <p:cNvPr id="10" name="Picture 9"/>
          <p:cNvPicPr/>
          <p:nvPr/>
        </p:nvPicPr>
        <p:blipFill>
          <a:blip r:embed="rId3">
            <a:extLst>
              <a:ext uri="{28A0092B-C50C-407E-A947-70E740481C1C}">
                <a14:useLocalDpi xmlns:a14="http://schemas.microsoft.com/office/drawing/2010/main" val="0"/>
              </a:ext>
            </a:extLst>
          </a:blip>
          <a:srcRect/>
          <a:stretch>
            <a:fillRect/>
          </a:stretch>
        </p:blipFill>
        <p:spPr bwMode="auto">
          <a:xfrm>
            <a:off x="315261" y="1696831"/>
            <a:ext cx="7831961" cy="4484481"/>
          </a:xfrm>
          <a:prstGeom prst="rect">
            <a:avLst/>
          </a:prstGeom>
          <a:noFill/>
        </p:spPr>
      </p:pic>
    </p:spTree>
    <p:extLst>
      <p:ext uri="{BB962C8B-B14F-4D97-AF65-F5344CB8AC3E}">
        <p14:creationId xmlns:p14="http://schemas.microsoft.com/office/powerpoint/2010/main" val="17737332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Slide Number Placeholder 17"/>
          <p:cNvSpPr>
            <a:spLocks noGrp="1"/>
          </p:cNvSpPr>
          <p:nvPr>
            <p:ph type="sldNum" sz="quarter" idx="12"/>
          </p:nvPr>
        </p:nvSpPr>
        <p:spPr/>
        <p:txBody>
          <a:bodyPr/>
          <a:lstStyle/>
          <a:p>
            <a:fld id="{74F1C5EA-7852-4B93-BB18-322BB65BE18A}" type="slidenum">
              <a:rPr lang="en-US" smtClean="0"/>
              <a:t>4</a:t>
            </a:fld>
            <a:endParaRPr lang="en-US" dirty="0"/>
          </a:p>
        </p:txBody>
      </p:sp>
      <p:sp>
        <p:nvSpPr>
          <p:cNvPr id="8" name="Title 1"/>
          <p:cNvSpPr>
            <a:spLocks noGrp="1"/>
          </p:cNvSpPr>
          <p:nvPr>
            <p:ph type="title"/>
          </p:nvPr>
        </p:nvSpPr>
        <p:spPr>
          <a:xfrm>
            <a:off x="839788" y="2661"/>
            <a:ext cx="10515600" cy="936453"/>
          </a:xfrm>
        </p:spPr>
        <p:txBody>
          <a:bodyPr>
            <a:normAutofit/>
          </a:bodyPr>
          <a:lstStyle/>
          <a:p>
            <a:pPr algn="ctr"/>
            <a:r>
              <a:rPr lang="lv-LV" b="1" dirty="0">
                <a:solidFill>
                  <a:srgbClr val="FF0000"/>
                </a:solidFill>
              </a:rPr>
              <a:t>Atjaunojuma metodoloģija</a:t>
            </a:r>
            <a:endParaRPr lang="en-US" b="1" dirty="0">
              <a:solidFill>
                <a:srgbClr val="FF0000"/>
              </a:solidFill>
            </a:endParaRPr>
          </a:p>
        </p:txBody>
      </p:sp>
      <p:sp>
        <p:nvSpPr>
          <p:cNvPr id="9" name="Title 1"/>
          <p:cNvSpPr txBox="1">
            <a:spLocks/>
          </p:cNvSpPr>
          <p:nvPr/>
        </p:nvSpPr>
        <p:spPr>
          <a:xfrm>
            <a:off x="441923" y="470887"/>
            <a:ext cx="3404286"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lv-LV" b="1" dirty="0"/>
              <a:t>Pārtikas daļa</a:t>
            </a:r>
            <a:endParaRPr lang="en-US" b="1" dirty="0"/>
          </a:p>
        </p:txBody>
      </p:sp>
      <p:sp>
        <p:nvSpPr>
          <p:cNvPr id="13" name="Title 1"/>
          <p:cNvSpPr txBox="1">
            <a:spLocks/>
          </p:cNvSpPr>
          <p:nvPr/>
        </p:nvSpPr>
        <p:spPr>
          <a:xfrm>
            <a:off x="5583222" y="532683"/>
            <a:ext cx="4035152"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lv-LV" b="1" dirty="0"/>
              <a:t>Nepārtikas daļa</a:t>
            </a:r>
            <a:endParaRPr lang="en-US" b="1" dirty="0"/>
          </a:p>
        </p:txBody>
      </p:sp>
      <p:sp>
        <p:nvSpPr>
          <p:cNvPr id="15" name="TextBox 14"/>
          <p:cNvSpPr txBox="1"/>
          <p:nvPr/>
        </p:nvSpPr>
        <p:spPr>
          <a:xfrm>
            <a:off x="5091384" y="1568505"/>
            <a:ext cx="6515730" cy="5663089"/>
          </a:xfrm>
          <a:prstGeom prst="rect">
            <a:avLst/>
          </a:prstGeom>
          <a:noFill/>
        </p:spPr>
        <p:txBody>
          <a:bodyPr wrap="square" rtlCol="0">
            <a:spAutoFit/>
          </a:bodyPr>
          <a:lstStyle/>
          <a:p>
            <a:pPr marL="342900" indent="-342900">
              <a:buFont typeface="Arial" panose="020B0604020202020204" pitchFamily="34" charset="0"/>
              <a:buChar char="•"/>
            </a:pPr>
            <a:r>
              <a:rPr lang="lv-LV" sz="2000" dirty="0">
                <a:solidFill>
                  <a:schemeClr val="accent5"/>
                </a:solidFill>
              </a:rPr>
              <a:t>Citi izdevumi atbilstoši sabiedrības patēriņam un izpratnei par savām vajadzībām noskaidroti ar aptaujas palīdzību.</a:t>
            </a:r>
          </a:p>
          <a:p>
            <a:pPr marL="342900" indent="-342900">
              <a:buFont typeface="Arial" panose="020B0604020202020204" pitchFamily="34" charset="0"/>
              <a:buChar char="•"/>
            </a:pPr>
            <a:endParaRPr lang="lv-LV" sz="2000" dirty="0">
              <a:solidFill>
                <a:schemeClr val="accent5"/>
              </a:solidFill>
            </a:endParaRPr>
          </a:p>
          <a:p>
            <a:pPr marL="342900" indent="-342900">
              <a:buFont typeface="Arial" panose="020B0604020202020204" pitchFamily="34" charset="0"/>
              <a:buChar char="•"/>
            </a:pPr>
            <a:r>
              <a:rPr lang="lv-LV" sz="2000" dirty="0">
                <a:solidFill>
                  <a:schemeClr val="accent5"/>
                </a:solidFill>
              </a:rPr>
              <a:t>Aptaujā iekļautas mājsaimniecības no 3 zemākajām ienākumu kvintilēm (tie, kas aptaujā norādīja, ka viņu ienākumi bija zem EUR 645 uz vienu cilvēku).</a:t>
            </a:r>
          </a:p>
          <a:p>
            <a:pPr marL="342900" indent="-342900">
              <a:buFont typeface="Arial" panose="020B0604020202020204" pitchFamily="34" charset="0"/>
              <a:buChar char="•"/>
            </a:pPr>
            <a:endParaRPr lang="lv-LV" sz="2000" dirty="0">
              <a:solidFill>
                <a:schemeClr val="accent5"/>
              </a:solidFill>
            </a:endParaRPr>
          </a:p>
          <a:p>
            <a:pPr marL="342900" indent="-342900">
              <a:buFont typeface="Arial" panose="020B0604020202020204" pitchFamily="34" charset="0"/>
              <a:buChar char="•"/>
            </a:pPr>
            <a:r>
              <a:rPr lang="lv-LV" sz="2000" dirty="0">
                <a:solidFill>
                  <a:schemeClr val="accent5"/>
                </a:solidFill>
              </a:rPr>
              <a:t>Respondentu skaits – 1005, izvēlotos tos ģimenes locekļus, kas vislabāk pārzināja ģimenes izdevumus.</a:t>
            </a:r>
          </a:p>
          <a:p>
            <a:pPr marL="342900" indent="-342900">
              <a:buFont typeface="Arial" panose="020B0604020202020204" pitchFamily="34" charset="0"/>
              <a:buChar char="•"/>
            </a:pPr>
            <a:endParaRPr lang="lv-LV" sz="2000" dirty="0">
              <a:solidFill>
                <a:schemeClr val="accent5"/>
              </a:solidFill>
            </a:endParaRPr>
          </a:p>
          <a:p>
            <a:pPr marL="342900" indent="-342900">
              <a:buFont typeface="Arial" panose="020B0604020202020204" pitchFamily="34" charset="0"/>
              <a:buChar char="•"/>
            </a:pPr>
            <a:r>
              <a:rPr lang="lv-LV" sz="2000" dirty="0">
                <a:solidFill>
                  <a:schemeClr val="accent5"/>
                </a:solidFill>
              </a:rPr>
              <a:t>Dati tika svērti pēc:</a:t>
            </a:r>
          </a:p>
          <a:p>
            <a:pPr marL="800100" lvl="2" indent="-342900">
              <a:buFont typeface="Arial" panose="020B0604020202020204" pitchFamily="34" charset="0"/>
              <a:buChar char="•"/>
            </a:pPr>
            <a:r>
              <a:rPr lang="lv-LV" sz="2000" dirty="0">
                <a:solidFill>
                  <a:schemeClr val="accent5"/>
                </a:solidFill>
              </a:rPr>
              <a:t>vecuma grupām;</a:t>
            </a:r>
            <a:endParaRPr lang="en-US" sz="2000" dirty="0">
              <a:solidFill>
                <a:schemeClr val="accent5"/>
              </a:solidFill>
            </a:endParaRPr>
          </a:p>
          <a:p>
            <a:pPr marL="800100" lvl="2" indent="-342900">
              <a:buFont typeface="Arial" panose="020B0604020202020204" pitchFamily="34" charset="0"/>
              <a:buChar char="•"/>
            </a:pPr>
            <a:r>
              <a:rPr lang="lv-LV" sz="2000" dirty="0">
                <a:solidFill>
                  <a:schemeClr val="accent5"/>
                </a:solidFill>
              </a:rPr>
              <a:t>dzimuma;</a:t>
            </a:r>
            <a:endParaRPr lang="en-US" sz="2000" dirty="0">
              <a:solidFill>
                <a:schemeClr val="accent5"/>
              </a:solidFill>
            </a:endParaRPr>
          </a:p>
          <a:p>
            <a:pPr marL="800100" lvl="2" indent="-342900">
              <a:buFont typeface="Arial" panose="020B0604020202020204" pitchFamily="34" charset="0"/>
              <a:buChar char="•"/>
            </a:pPr>
            <a:r>
              <a:rPr lang="lv-LV" sz="2000" dirty="0">
                <a:solidFill>
                  <a:schemeClr val="accent5"/>
                </a:solidFill>
              </a:rPr>
              <a:t>apdzīvotas vietas tipa;</a:t>
            </a:r>
            <a:endParaRPr lang="en-US" sz="2000" dirty="0">
              <a:solidFill>
                <a:schemeClr val="accent5"/>
              </a:solidFill>
            </a:endParaRPr>
          </a:p>
          <a:p>
            <a:pPr marL="800100" lvl="2" indent="-342900">
              <a:buFont typeface="Arial" panose="020B0604020202020204" pitchFamily="34" charset="0"/>
              <a:buChar char="•"/>
            </a:pPr>
            <a:r>
              <a:rPr lang="lv-LV" sz="2000" dirty="0">
                <a:solidFill>
                  <a:schemeClr val="accent5"/>
                </a:solidFill>
              </a:rPr>
              <a:t>reģiona;</a:t>
            </a:r>
            <a:endParaRPr lang="en-US" sz="2000" dirty="0">
              <a:solidFill>
                <a:schemeClr val="accent5"/>
              </a:solidFill>
            </a:endParaRPr>
          </a:p>
          <a:p>
            <a:pPr marL="800100" lvl="2" indent="-342900">
              <a:buFont typeface="Arial" panose="020B0604020202020204" pitchFamily="34" charset="0"/>
              <a:buChar char="•"/>
            </a:pPr>
            <a:r>
              <a:rPr lang="lv-LV" sz="2000" dirty="0">
                <a:solidFill>
                  <a:schemeClr val="accent5"/>
                </a:solidFill>
              </a:rPr>
              <a:t>ekonomiskās aktivitātes statusa.</a:t>
            </a:r>
            <a:endParaRPr lang="en-US" sz="2000" dirty="0">
              <a:solidFill>
                <a:schemeClr val="accent5"/>
              </a:solidFill>
            </a:endParaRPr>
          </a:p>
          <a:p>
            <a:pPr marL="342900" indent="-342900">
              <a:buFont typeface="Arial" panose="020B0604020202020204" pitchFamily="34" charset="0"/>
              <a:buChar char="•"/>
            </a:pPr>
            <a:endParaRPr lang="lv-LV" sz="2000" dirty="0"/>
          </a:p>
          <a:p>
            <a:pPr marL="342900" indent="-342900">
              <a:buFont typeface="Arial" panose="020B0604020202020204" pitchFamily="34" charset="0"/>
              <a:buChar char="•"/>
            </a:pPr>
            <a:endParaRPr lang="lv-LV" sz="2400" dirty="0"/>
          </a:p>
        </p:txBody>
      </p:sp>
      <p:sp>
        <p:nvSpPr>
          <p:cNvPr id="19" name="TextBox 18"/>
          <p:cNvSpPr txBox="1"/>
          <p:nvPr/>
        </p:nvSpPr>
        <p:spPr>
          <a:xfrm>
            <a:off x="29631" y="1568505"/>
            <a:ext cx="4649461" cy="5139869"/>
          </a:xfrm>
          <a:prstGeom prst="rect">
            <a:avLst/>
          </a:prstGeom>
          <a:noFill/>
        </p:spPr>
        <p:txBody>
          <a:bodyPr wrap="square" rtlCol="0">
            <a:spAutoFit/>
          </a:bodyPr>
          <a:lstStyle/>
          <a:p>
            <a:pPr marL="342900" indent="-342900">
              <a:buFont typeface="Arial" panose="020B0604020202020204" pitchFamily="34" charset="0"/>
              <a:buChar char="•"/>
            </a:pPr>
            <a:r>
              <a:rPr lang="lv-LV" sz="2000" dirty="0">
                <a:solidFill>
                  <a:schemeClr val="accent5"/>
                </a:solidFill>
              </a:rPr>
              <a:t>Pārtikas groza saturu iepriekš izstrādāja uztura speciālisti.</a:t>
            </a:r>
          </a:p>
          <a:p>
            <a:pPr marL="342900" indent="-342900">
              <a:buFont typeface="Arial" panose="020B0604020202020204" pitchFamily="34" charset="0"/>
              <a:buChar char="•"/>
            </a:pPr>
            <a:endParaRPr lang="lv-LV" sz="2000" dirty="0">
              <a:solidFill>
                <a:schemeClr val="accent5"/>
              </a:solidFill>
            </a:endParaRPr>
          </a:p>
          <a:p>
            <a:pPr marL="342900" indent="-342900">
              <a:buFont typeface="Arial" panose="020B0604020202020204" pitchFamily="34" charset="0"/>
              <a:buChar char="•"/>
            </a:pPr>
            <a:r>
              <a:rPr lang="lv-LV" sz="2000" dirty="0">
                <a:solidFill>
                  <a:schemeClr val="accent5"/>
                </a:solidFill>
              </a:rPr>
              <a:t>Aprēķinā galvenokārt izmantoti CSP Cenu apsekojuma dati par 2024.gadu vai nu no publiski pieejamajiem datiem vai nosūtot CSP informācijas pieprasījumu.</a:t>
            </a:r>
          </a:p>
          <a:p>
            <a:pPr marL="342900" indent="-342900">
              <a:buFont typeface="Arial" panose="020B0604020202020204" pitchFamily="34" charset="0"/>
              <a:buChar char="•"/>
            </a:pPr>
            <a:endParaRPr lang="lv-LV" sz="2000" dirty="0">
              <a:solidFill>
                <a:schemeClr val="accent5"/>
              </a:solidFill>
            </a:endParaRPr>
          </a:p>
          <a:p>
            <a:pPr marL="342900" indent="-342900">
              <a:buFont typeface="Arial" panose="020B0604020202020204" pitchFamily="34" charset="0"/>
              <a:buChar char="•"/>
            </a:pPr>
            <a:r>
              <a:rPr lang="lv-LV" sz="2000" dirty="0">
                <a:solidFill>
                  <a:schemeClr val="accent5"/>
                </a:solidFill>
              </a:rPr>
              <a:t>Situācijās, kad informāciju par konkrētā pārtikas produkta cenām CSP nebija pieejama, nepieciešamā informācija iegūta no mazumtirdzniecības veikalu tīkla «</a:t>
            </a:r>
            <a:r>
              <a:rPr lang="lv-LV" sz="2000" dirty="0" err="1">
                <a:solidFill>
                  <a:schemeClr val="accent5"/>
                </a:solidFill>
              </a:rPr>
              <a:t>LaTS</a:t>
            </a:r>
            <a:r>
              <a:rPr lang="lv-LV" sz="2000" dirty="0">
                <a:solidFill>
                  <a:schemeClr val="accent5"/>
                </a:solidFill>
              </a:rPr>
              <a:t>».</a:t>
            </a:r>
          </a:p>
          <a:p>
            <a:pPr marL="342900" indent="-342900">
              <a:buFont typeface="Arial" panose="020B0604020202020204" pitchFamily="34" charset="0"/>
              <a:buChar char="•"/>
            </a:pPr>
            <a:endParaRPr lang="lv-LV" sz="2400" dirty="0">
              <a:solidFill>
                <a:schemeClr val="accent5"/>
              </a:solidFill>
            </a:endParaRPr>
          </a:p>
          <a:p>
            <a:pPr marL="342900" indent="-342900">
              <a:buFont typeface="Arial" panose="020B0604020202020204" pitchFamily="34" charset="0"/>
              <a:buChar char="•"/>
            </a:pPr>
            <a:endParaRPr lang="lv-LV" sz="2400" dirty="0">
              <a:solidFill>
                <a:schemeClr val="accent5"/>
              </a:solidFill>
            </a:endParaRPr>
          </a:p>
        </p:txBody>
      </p:sp>
      <p:cxnSp>
        <p:nvCxnSpPr>
          <p:cNvPr id="12" name="Straight Connector 11"/>
          <p:cNvCxnSpPr/>
          <p:nvPr/>
        </p:nvCxnSpPr>
        <p:spPr>
          <a:xfrm flipH="1">
            <a:off x="4787790" y="942614"/>
            <a:ext cx="60640" cy="5622296"/>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440112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9788" y="2661"/>
            <a:ext cx="10515600" cy="1325563"/>
          </a:xfrm>
        </p:spPr>
        <p:txBody>
          <a:bodyPr/>
          <a:lstStyle/>
          <a:p>
            <a:pPr algn="ctr"/>
            <a:r>
              <a:rPr lang="lv-LV" b="1" dirty="0">
                <a:solidFill>
                  <a:srgbClr val="FF0000"/>
                </a:solidFill>
              </a:rPr>
              <a:t>Nepārtikas izdevumu kategorizācija aptaujā</a:t>
            </a:r>
            <a:endParaRPr lang="en-US" b="1" dirty="0">
              <a:solidFill>
                <a:srgbClr val="FF0000"/>
              </a:solidFill>
            </a:endParaRPr>
          </a:p>
        </p:txBody>
      </p:sp>
      <p:sp>
        <p:nvSpPr>
          <p:cNvPr id="18" name="Slide Number Placeholder 17"/>
          <p:cNvSpPr>
            <a:spLocks noGrp="1"/>
          </p:cNvSpPr>
          <p:nvPr>
            <p:ph type="sldNum" sz="quarter" idx="12"/>
          </p:nvPr>
        </p:nvSpPr>
        <p:spPr/>
        <p:txBody>
          <a:bodyPr/>
          <a:lstStyle/>
          <a:p>
            <a:fld id="{74F1C5EA-7852-4B93-BB18-322BB65BE18A}" type="slidenum">
              <a:rPr lang="en-US" smtClean="0"/>
              <a:t>5</a:t>
            </a:fld>
            <a:endParaRPr lang="en-US" dirty="0"/>
          </a:p>
        </p:txBody>
      </p:sp>
      <p:sp>
        <p:nvSpPr>
          <p:cNvPr id="4" name="TextBox 3"/>
          <p:cNvSpPr txBox="1"/>
          <p:nvPr/>
        </p:nvSpPr>
        <p:spPr>
          <a:xfrm>
            <a:off x="111964" y="1639347"/>
            <a:ext cx="5350339" cy="2031325"/>
          </a:xfrm>
          <a:prstGeom prst="rect">
            <a:avLst/>
          </a:prstGeom>
          <a:noFill/>
        </p:spPr>
        <p:txBody>
          <a:bodyPr wrap="square" rtlCol="0">
            <a:spAutoFit/>
          </a:bodyPr>
          <a:lstStyle/>
          <a:p>
            <a:pPr marL="342900" lvl="0" indent="-342900">
              <a:buFont typeface="Arial" panose="020B0604020202020204" pitchFamily="34" charset="0"/>
              <a:buChar char="•"/>
            </a:pPr>
            <a:r>
              <a:rPr lang="lv-LV" sz="1400" dirty="0"/>
              <a:t>Mobilā telefona rēķina apmaksa</a:t>
            </a:r>
            <a:endParaRPr lang="en-US" sz="1400" dirty="0"/>
          </a:p>
          <a:p>
            <a:pPr marL="342900" lvl="0" indent="-342900">
              <a:buFont typeface="Arial" panose="020B0604020202020204" pitchFamily="34" charset="0"/>
              <a:buChar char="•"/>
            </a:pPr>
            <a:r>
              <a:rPr lang="lv-LV" sz="1400" dirty="0"/>
              <a:t>Mobilo vai stacionāro tālruņu iegāde vai remonts</a:t>
            </a:r>
            <a:endParaRPr lang="en-US" sz="1400" dirty="0"/>
          </a:p>
          <a:p>
            <a:pPr marL="342900" lvl="0" indent="-342900">
              <a:buFont typeface="Arial" panose="020B0604020202020204" pitchFamily="34" charset="0"/>
              <a:buChar char="•"/>
            </a:pPr>
            <a:r>
              <a:rPr lang="lv-LV" sz="1400" dirty="0"/>
              <a:t>Zāles, ārstu apmeklējumi</a:t>
            </a:r>
            <a:endParaRPr lang="en-US" sz="1400" dirty="0"/>
          </a:p>
          <a:p>
            <a:pPr marL="342900" lvl="0" indent="-342900">
              <a:buFont typeface="Arial" panose="020B0604020202020204" pitchFamily="34" charset="0"/>
              <a:buChar char="•"/>
            </a:pPr>
            <a:r>
              <a:rPr lang="lv-LV" sz="1400" dirty="0"/>
              <a:t>Zobārsta pakalpojumi un pirkumi, kas saistīti ar veselības aprūpi</a:t>
            </a:r>
            <a:endParaRPr lang="en-US" sz="1400" dirty="0"/>
          </a:p>
          <a:p>
            <a:pPr marL="342900" lvl="0" indent="-342900">
              <a:buFont typeface="Arial" panose="020B0604020202020204" pitchFamily="34" charset="0"/>
              <a:buChar char="•"/>
            </a:pPr>
            <a:r>
              <a:rPr lang="lv-LV" sz="1400" dirty="0"/>
              <a:t>Apģērbs un apavi, kā arī somas</a:t>
            </a:r>
            <a:endParaRPr lang="en-US" sz="1400" dirty="0"/>
          </a:p>
          <a:p>
            <a:pPr marL="342900" lvl="0" indent="-342900">
              <a:buFont typeface="Arial" panose="020B0604020202020204" pitchFamily="34" charset="0"/>
              <a:buChar char="•"/>
            </a:pPr>
            <a:r>
              <a:rPr lang="lv-LV" sz="1400" dirty="0"/>
              <a:t>Skaistumkopšanas preces un pakalpojumi, kā arī higiēnas preces</a:t>
            </a:r>
            <a:endParaRPr lang="en-US" sz="1400" dirty="0"/>
          </a:p>
          <a:p>
            <a:pPr marL="342900" lvl="0" indent="-342900">
              <a:buFont typeface="Arial" panose="020B0604020202020204" pitchFamily="34" charset="0"/>
              <a:buChar char="•"/>
            </a:pPr>
            <a:r>
              <a:rPr lang="lv-LV" sz="1400" dirty="0"/>
              <a:t>Personiskās higiēnas elektroierīču, rokas pulksteņu, juvelierizstrādājumu, bižutērijas iegāde vai remonts</a:t>
            </a:r>
            <a:endParaRPr lang="en-US" sz="1400" dirty="0"/>
          </a:p>
          <a:p>
            <a:pPr marL="342900" indent="-342900">
              <a:buFont typeface="Arial" panose="020B0604020202020204" pitchFamily="34" charset="0"/>
              <a:buChar char="•"/>
            </a:pPr>
            <a:r>
              <a:rPr lang="lv-LV" sz="1400" dirty="0"/>
              <a:t>Sabiedriskās ēdināšanas pakalpojumi</a:t>
            </a:r>
          </a:p>
        </p:txBody>
      </p:sp>
      <p:sp>
        <p:nvSpPr>
          <p:cNvPr id="5" name="TextBox 4"/>
          <p:cNvSpPr txBox="1"/>
          <p:nvPr/>
        </p:nvSpPr>
        <p:spPr>
          <a:xfrm>
            <a:off x="5387564" y="1639347"/>
            <a:ext cx="6804454" cy="4401205"/>
          </a:xfrm>
          <a:prstGeom prst="rect">
            <a:avLst/>
          </a:prstGeom>
          <a:noFill/>
        </p:spPr>
        <p:txBody>
          <a:bodyPr wrap="square" rtlCol="0">
            <a:spAutoFit/>
          </a:bodyPr>
          <a:lstStyle/>
          <a:p>
            <a:pPr marL="342900" lvl="0" indent="-342900">
              <a:buFont typeface="Arial" panose="020B0604020202020204" pitchFamily="34" charset="0"/>
              <a:buChar char="•"/>
            </a:pPr>
            <a:r>
              <a:rPr lang="lv-LV" sz="1400" dirty="0"/>
              <a:t>Mājokļa īre un komunālie pakalpojumi</a:t>
            </a:r>
            <a:endParaRPr lang="en-US" sz="1400" dirty="0"/>
          </a:p>
          <a:p>
            <a:pPr marL="342900" lvl="0" indent="-342900">
              <a:buFont typeface="Arial" panose="020B0604020202020204" pitchFamily="34" charset="0"/>
              <a:buChar char="•"/>
            </a:pPr>
            <a:r>
              <a:rPr lang="lv-LV" sz="1400" dirty="0"/>
              <a:t>Nelielas saimniecības preces</a:t>
            </a:r>
            <a:endParaRPr lang="en-US" sz="1400" dirty="0"/>
          </a:p>
          <a:p>
            <a:pPr marL="342900" lvl="0" indent="-342900">
              <a:buFont typeface="Arial" panose="020B0604020202020204" pitchFamily="34" charset="0"/>
              <a:buChar char="•"/>
            </a:pPr>
            <a:r>
              <a:rPr lang="lv-LV" sz="1400" dirty="0"/>
              <a:t>Mājokļa remonts vai nelieli remonta pakalpojumi</a:t>
            </a:r>
            <a:endParaRPr lang="en-US" sz="1400" dirty="0"/>
          </a:p>
          <a:p>
            <a:pPr marL="342900" lvl="0" indent="-342900">
              <a:buFont typeface="Arial" panose="020B0604020202020204" pitchFamily="34" charset="0"/>
              <a:buChar char="•"/>
            </a:pPr>
            <a:r>
              <a:rPr lang="lv-LV" sz="1400" dirty="0"/>
              <a:t>Mēbeļu un mājsaimniecības ierīču iegāde vai remonts</a:t>
            </a:r>
          </a:p>
          <a:p>
            <a:pPr marL="342900" lvl="0" indent="-342900">
              <a:buFont typeface="Arial" panose="020B0604020202020204" pitchFamily="34" charset="0"/>
              <a:buChar char="•"/>
            </a:pPr>
            <a:r>
              <a:rPr lang="lv-LV" sz="1400" dirty="0"/>
              <a:t>Audumu, trauku, instrumentu un darbarīku mājai iegāde</a:t>
            </a:r>
            <a:endParaRPr lang="en-US" sz="1400" dirty="0"/>
          </a:p>
          <a:p>
            <a:pPr marL="342900" lvl="0" indent="-342900">
              <a:buFont typeface="Arial" panose="020B0604020202020204" pitchFamily="34" charset="0"/>
              <a:buChar char="•"/>
            </a:pPr>
            <a:r>
              <a:rPr lang="lv-LV" sz="1400" dirty="0"/>
              <a:t>Sociālā aprūpe vai arī palīdzība mājas darbos, aukļu pakalpojumi</a:t>
            </a:r>
            <a:endParaRPr lang="en-US" sz="1400" dirty="0"/>
          </a:p>
          <a:p>
            <a:pPr marL="342900" lvl="0" indent="-342900">
              <a:buFont typeface="Arial" panose="020B0604020202020204" pitchFamily="34" charset="0"/>
              <a:buChar char="•"/>
            </a:pPr>
            <a:r>
              <a:rPr lang="lv-LV" sz="1400" dirty="0"/>
              <a:t>Pasta un citi sūtījumi</a:t>
            </a:r>
            <a:endParaRPr lang="en-US" sz="1400" dirty="0"/>
          </a:p>
          <a:p>
            <a:pPr marL="342900" lvl="0" indent="-342900">
              <a:buFont typeface="Arial" panose="020B0604020202020204" pitchFamily="34" charset="0"/>
              <a:buChar char="•"/>
            </a:pPr>
            <a:r>
              <a:rPr lang="lv-LV" sz="1400" dirty="0"/>
              <a:t>Dažādas administratīvās izmaksas, sodu un alimentu nomaksa</a:t>
            </a:r>
            <a:endParaRPr lang="en-US" sz="1400" dirty="0"/>
          </a:p>
          <a:p>
            <a:pPr marL="342900" lvl="0" indent="-342900">
              <a:buFont typeface="Arial" panose="020B0604020202020204" pitchFamily="34" charset="0"/>
              <a:buChar char="•"/>
            </a:pPr>
            <a:r>
              <a:rPr lang="lv-LV" sz="1400" dirty="0"/>
              <a:t>Sabiedriskais transports</a:t>
            </a:r>
            <a:endParaRPr lang="en-US" sz="1400" dirty="0"/>
          </a:p>
          <a:p>
            <a:pPr marL="342900" lvl="0" indent="-342900">
              <a:buFont typeface="Arial" panose="020B0604020202020204" pitchFamily="34" charset="0"/>
              <a:buChar char="•"/>
            </a:pPr>
            <a:r>
              <a:rPr lang="lv-LV" sz="1400" dirty="0"/>
              <a:t>Personiskā transporta līdzekļi</a:t>
            </a:r>
            <a:endParaRPr lang="en-US" sz="1400" dirty="0"/>
          </a:p>
          <a:p>
            <a:pPr marL="342900" lvl="0" indent="-342900">
              <a:buFont typeface="Arial" panose="020B0604020202020204" pitchFamily="34" charset="0"/>
              <a:buChar char="•"/>
            </a:pPr>
            <a:r>
              <a:rPr lang="lv-LV" sz="1400" dirty="0"/>
              <a:t>Transporta remonts, tehniskā apskate, auto transporta līdzekļa vadīšanas kursi</a:t>
            </a:r>
            <a:endParaRPr lang="en-US" sz="1400" dirty="0"/>
          </a:p>
          <a:p>
            <a:pPr marL="342900" lvl="0" indent="-342900">
              <a:buFont typeface="Arial" panose="020B0604020202020204" pitchFamily="34" charset="0"/>
              <a:buChar char="•"/>
            </a:pPr>
            <a:r>
              <a:rPr lang="lv-LV" sz="1400" dirty="0"/>
              <a:t>Personiskā transporta uzturēšana</a:t>
            </a:r>
            <a:endParaRPr lang="en-US" sz="1400" dirty="0"/>
          </a:p>
          <a:p>
            <a:pPr marL="342900" lvl="0" indent="-342900">
              <a:buFont typeface="Arial" panose="020B0604020202020204" pitchFamily="34" charset="0"/>
              <a:buChar char="•"/>
            </a:pPr>
            <a:r>
              <a:rPr lang="lv-LV" sz="1400" dirty="0"/>
              <a:t>Bērnudārza, pamata un vidējās izglītības pakalpojumi</a:t>
            </a:r>
            <a:endParaRPr lang="en-US" sz="1400" dirty="0"/>
          </a:p>
          <a:p>
            <a:pPr marL="342900" lvl="0" indent="-342900">
              <a:buFont typeface="Arial" panose="020B0604020202020204" pitchFamily="34" charset="0"/>
              <a:buChar char="•"/>
            </a:pPr>
            <a:r>
              <a:rPr lang="lv-LV" sz="1400" dirty="0"/>
              <a:t>Mācību maksa augstskolā, dažādi kursi un pulciņi</a:t>
            </a:r>
            <a:endParaRPr lang="en-US" sz="1400" dirty="0"/>
          </a:p>
          <a:p>
            <a:pPr marL="342900" lvl="0" indent="-342900">
              <a:buFont typeface="Arial" panose="020B0604020202020204" pitchFamily="34" charset="0"/>
              <a:buChar char="•"/>
            </a:pPr>
            <a:r>
              <a:rPr lang="lv-LV" sz="1400" dirty="0"/>
              <a:t>Kultūra un sports</a:t>
            </a:r>
            <a:endParaRPr lang="en-US" sz="1400" dirty="0"/>
          </a:p>
          <a:p>
            <a:pPr marL="342900" lvl="0" indent="-342900">
              <a:buFont typeface="Arial" panose="020B0604020202020204" pitchFamily="34" charset="0"/>
              <a:buChar char="•"/>
            </a:pPr>
            <a:r>
              <a:rPr lang="lv-LV" sz="1400" dirty="0"/>
              <a:t>Grāmatu iegāde</a:t>
            </a:r>
            <a:endParaRPr lang="en-US" sz="1400" dirty="0"/>
          </a:p>
          <a:p>
            <a:pPr marL="342900" lvl="0" indent="-342900">
              <a:buFont typeface="Arial" panose="020B0604020202020204" pitchFamily="34" charset="0"/>
              <a:buChar char="•"/>
            </a:pPr>
            <a:r>
              <a:rPr lang="lv-LV" sz="1400" dirty="0"/>
              <a:t>Datoru un to aprīkojumu iegāde un remonts, kā arī programmatūra</a:t>
            </a:r>
            <a:endParaRPr lang="en-US" sz="1400" dirty="0"/>
          </a:p>
          <a:p>
            <a:pPr marL="342900" lvl="0" indent="-342900">
              <a:buFont typeface="Arial" panose="020B0604020202020204" pitchFamily="34" charset="0"/>
              <a:buChar char="•"/>
            </a:pPr>
            <a:r>
              <a:rPr lang="lv-LV" sz="1400" dirty="0"/>
              <a:t>Televizoru, mūzikas instrumentu, sporta, hobija inventāru u.tml. preču iegāde, remonts</a:t>
            </a:r>
            <a:endParaRPr lang="en-US" sz="1400" dirty="0"/>
          </a:p>
          <a:p>
            <a:pPr marL="342900" lvl="0" indent="-342900">
              <a:buFont typeface="Arial" panose="020B0604020202020204" pitchFamily="34" charset="0"/>
              <a:buChar char="•"/>
            </a:pPr>
            <a:r>
              <a:rPr lang="lv-LV" sz="1400" dirty="0"/>
              <a:t>Tūrisma braucieni pa Latviju, kā arī viesnīcu un citu naktsmītņu pakalpojumi Latvijā</a:t>
            </a:r>
            <a:endParaRPr lang="en-US" sz="1400" dirty="0"/>
          </a:p>
          <a:p>
            <a:pPr marL="342900" indent="-342900">
              <a:buFont typeface="Arial" panose="020B0604020202020204" pitchFamily="34" charset="0"/>
              <a:buChar char="•"/>
            </a:pPr>
            <a:r>
              <a:rPr lang="lv-LV" sz="1400" dirty="0"/>
              <a:t>Dažādas vajadzības</a:t>
            </a:r>
          </a:p>
        </p:txBody>
      </p:sp>
      <p:cxnSp>
        <p:nvCxnSpPr>
          <p:cNvPr id="6" name="Straight Connector 5"/>
          <p:cNvCxnSpPr/>
          <p:nvPr/>
        </p:nvCxnSpPr>
        <p:spPr>
          <a:xfrm flipH="1">
            <a:off x="5305168" y="1230941"/>
            <a:ext cx="14447" cy="468144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7" name="Title 1"/>
          <p:cNvSpPr txBox="1">
            <a:spLocks/>
          </p:cNvSpPr>
          <p:nvPr/>
        </p:nvSpPr>
        <p:spPr>
          <a:xfrm>
            <a:off x="445835" y="999308"/>
            <a:ext cx="3404286" cy="65783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lv-LV" sz="3000" b="1" dirty="0"/>
              <a:t>Individuālie izdevumi</a:t>
            </a:r>
            <a:endParaRPr lang="en-US" sz="3000" b="1" dirty="0"/>
          </a:p>
        </p:txBody>
      </p:sp>
      <p:sp>
        <p:nvSpPr>
          <p:cNvPr id="8" name="Title 1"/>
          <p:cNvSpPr txBox="1">
            <a:spLocks/>
          </p:cNvSpPr>
          <p:nvPr/>
        </p:nvSpPr>
        <p:spPr>
          <a:xfrm>
            <a:off x="5720746" y="1000175"/>
            <a:ext cx="3628526" cy="657832"/>
          </a:xfrm>
          <a:prstGeom prst="rect">
            <a:avLst/>
          </a:prstGeom>
        </p:spPr>
        <p:txBody>
          <a:bodyPr vert="horz" lIns="91440" tIns="45720" rIns="91440" bIns="45720" rtlCol="0" anchor="ctr">
            <a:normAutofit fontScale="850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lv-LV" sz="3000" b="1" dirty="0"/>
              <a:t>Mājsaimniecību izdevumi</a:t>
            </a:r>
            <a:endParaRPr lang="en-US" sz="3000" b="1" dirty="0"/>
          </a:p>
        </p:txBody>
      </p:sp>
      <p:sp>
        <p:nvSpPr>
          <p:cNvPr id="3" name="Rounded Rectangular Callout 2"/>
          <p:cNvSpPr/>
          <p:nvPr/>
        </p:nvSpPr>
        <p:spPr>
          <a:xfrm>
            <a:off x="897709" y="4092019"/>
            <a:ext cx="3498980" cy="643813"/>
          </a:xfrm>
          <a:prstGeom prst="wedgeRoundRectCallout">
            <a:avLst>
              <a:gd name="adj1" fmla="val -41900"/>
              <a:gd name="adj2" fmla="val -123006"/>
              <a:gd name="adj3" fmla="val 16667"/>
            </a:avLst>
          </a:prstGeom>
          <a:solidFill>
            <a:schemeClr val="bg1"/>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lv-LV" dirty="0">
                <a:solidFill>
                  <a:schemeClr val="accent5"/>
                </a:solidFill>
              </a:rPr>
              <a:t>Aprēķina katram mājsaimniecības loceklim individuāli</a:t>
            </a:r>
            <a:endParaRPr lang="en-US" dirty="0">
              <a:solidFill>
                <a:schemeClr val="accent5"/>
              </a:solidFill>
            </a:endParaRPr>
          </a:p>
        </p:txBody>
      </p:sp>
      <p:sp>
        <p:nvSpPr>
          <p:cNvPr id="10" name="Rounded Rectangular Callout 9"/>
          <p:cNvSpPr/>
          <p:nvPr/>
        </p:nvSpPr>
        <p:spPr>
          <a:xfrm>
            <a:off x="897709" y="5268568"/>
            <a:ext cx="3498980" cy="643813"/>
          </a:xfrm>
          <a:prstGeom prst="wedgeRoundRectCallout">
            <a:avLst>
              <a:gd name="adj1" fmla="val 78900"/>
              <a:gd name="adj2" fmla="val -170831"/>
              <a:gd name="adj3" fmla="val 16667"/>
            </a:avLst>
          </a:prstGeom>
          <a:solidFill>
            <a:schemeClr val="bg1"/>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lv-LV" dirty="0">
                <a:solidFill>
                  <a:schemeClr val="accent5"/>
                </a:solidFill>
              </a:rPr>
              <a:t>Aprēķina mājsaimniecībai kopumā atkarībā no mājsaimniecības tipa</a:t>
            </a:r>
            <a:endParaRPr lang="en-US" dirty="0">
              <a:solidFill>
                <a:schemeClr val="accent5"/>
              </a:solidFill>
            </a:endParaRPr>
          </a:p>
        </p:txBody>
      </p:sp>
      <p:sp>
        <p:nvSpPr>
          <p:cNvPr id="12" name="TextBox 11"/>
          <p:cNvSpPr txBox="1"/>
          <p:nvPr/>
        </p:nvSpPr>
        <p:spPr>
          <a:xfrm>
            <a:off x="166345" y="6061789"/>
            <a:ext cx="11862486" cy="400110"/>
          </a:xfrm>
          <a:prstGeom prst="rect">
            <a:avLst/>
          </a:prstGeom>
          <a:noFill/>
        </p:spPr>
        <p:txBody>
          <a:bodyPr wrap="square" rtlCol="0">
            <a:spAutoFit/>
          </a:bodyPr>
          <a:lstStyle/>
          <a:p>
            <a:pPr marL="342900" indent="-342900">
              <a:buFont typeface="Arial" panose="020B0604020202020204" pitchFamily="34" charset="0"/>
              <a:buChar char="•"/>
            </a:pPr>
            <a:r>
              <a:rPr lang="lv-LV" sz="2000" dirty="0">
                <a:solidFill>
                  <a:schemeClr val="accent5"/>
                </a:solidFill>
              </a:rPr>
              <a:t>Aptaujā tika vaicāts nevis par konkrētu preču patēriņu, bet par izdevumiem katrā izdevumu kategorijā kopumā</a:t>
            </a:r>
          </a:p>
        </p:txBody>
      </p:sp>
    </p:spTree>
    <p:extLst>
      <p:ext uri="{BB962C8B-B14F-4D97-AF65-F5344CB8AC3E}">
        <p14:creationId xmlns:p14="http://schemas.microsoft.com/office/powerpoint/2010/main" val="31367961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hart 6"/>
          <p:cNvGraphicFramePr>
            <a:graphicFrameLocks/>
          </p:cNvGraphicFramePr>
          <p:nvPr>
            <p:extLst>
              <p:ext uri="{D42A27DB-BD31-4B8C-83A1-F6EECF244321}">
                <p14:modId xmlns:p14="http://schemas.microsoft.com/office/powerpoint/2010/main" val="427050787"/>
              </p:ext>
            </p:extLst>
          </p:nvPr>
        </p:nvGraphicFramePr>
        <p:xfrm>
          <a:off x="115330" y="1285607"/>
          <a:ext cx="11846269" cy="5343978"/>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xfrm>
            <a:off x="839788" y="2661"/>
            <a:ext cx="10515600" cy="1325563"/>
          </a:xfrm>
        </p:spPr>
        <p:txBody>
          <a:bodyPr/>
          <a:lstStyle/>
          <a:p>
            <a:pPr algn="ctr"/>
            <a:r>
              <a:rPr lang="lv-LV" b="1" dirty="0">
                <a:solidFill>
                  <a:srgbClr val="FF0000"/>
                </a:solidFill>
              </a:rPr>
              <a:t>Pārtikas grozā iekļauto produktu cenu pieaugums 2024.gadā pret 2020.gadu</a:t>
            </a:r>
            <a:endParaRPr lang="en-US" b="1" dirty="0">
              <a:solidFill>
                <a:srgbClr val="FF0000"/>
              </a:solidFill>
            </a:endParaRPr>
          </a:p>
        </p:txBody>
      </p:sp>
      <p:sp>
        <p:nvSpPr>
          <p:cNvPr id="18" name="Slide Number Placeholder 17"/>
          <p:cNvSpPr>
            <a:spLocks noGrp="1"/>
          </p:cNvSpPr>
          <p:nvPr>
            <p:ph type="sldNum" sz="quarter" idx="12"/>
          </p:nvPr>
        </p:nvSpPr>
        <p:spPr/>
        <p:txBody>
          <a:bodyPr/>
          <a:lstStyle/>
          <a:p>
            <a:fld id="{74F1C5EA-7852-4B93-BB18-322BB65BE18A}" type="slidenum">
              <a:rPr lang="en-US" smtClean="0"/>
              <a:t>6</a:t>
            </a:fld>
            <a:endParaRPr lang="en-US" dirty="0"/>
          </a:p>
        </p:txBody>
      </p:sp>
      <p:sp>
        <p:nvSpPr>
          <p:cNvPr id="5" name="TextBox 4">
            <a:extLst>
              <a:ext uri="{FF2B5EF4-FFF2-40B4-BE49-F238E27FC236}">
                <a16:creationId xmlns:a16="http://schemas.microsoft.com/office/drawing/2014/main" xmlns="" id="{26C72402-BFCC-419D-AB8B-5808A539F25C}"/>
              </a:ext>
            </a:extLst>
          </p:cNvPr>
          <p:cNvSpPr txBox="1"/>
          <p:nvPr/>
        </p:nvSpPr>
        <p:spPr>
          <a:xfrm>
            <a:off x="2085761" y="6273225"/>
            <a:ext cx="8023654" cy="584775"/>
          </a:xfrm>
          <a:prstGeom prst="rect">
            <a:avLst/>
          </a:prstGeom>
          <a:noFill/>
        </p:spPr>
        <p:txBody>
          <a:bodyPr wrap="square" rtlCol="0">
            <a:spAutoFit/>
          </a:bodyPr>
          <a:lstStyle/>
          <a:p>
            <a:r>
              <a:rPr lang="lv-LV" sz="1600" dirty="0"/>
              <a:t>Informācija par cenām galvenokārt iegūta no CSP datiem, bet atsevišķu produktu gadījumā – no pārtikas veikalu tīkliem</a:t>
            </a:r>
            <a:endParaRPr lang="en-GB" sz="1600" dirty="0"/>
          </a:p>
        </p:txBody>
      </p:sp>
    </p:spTree>
    <p:extLst>
      <p:ext uri="{BB962C8B-B14F-4D97-AF65-F5344CB8AC3E}">
        <p14:creationId xmlns:p14="http://schemas.microsoft.com/office/powerpoint/2010/main" val="13525643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9788" y="2661"/>
            <a:ext cx="10515600" cy="1325563"/>
          </a:xfrm>
        </p:spPr>
        <p:txBody>
          <a:bodyPr/>
          <a:lstStyle/>
          <a:p>
            <a:pPr algn="ctr"/>
            <a:r>
              <a:rPr lang="lv-LV" b="1" dirty="0">
                <a:solidFill>
                  <a:srgbClr val="FF0000"/>
                </a:solidFill>
              </a:rPr>
              <a:t>Pārtikas groza vērtība mēnesī</a:t>
            </a:r>
            <a:endParaRPr lang="en-US" b="1" dirty="0">
              <a:solidFill>
                <a:srgbClr val="FF0000"/>
              </a:solidFill>
            </a:endParaRPr>
          </a:p>
        </p:txBody>
      </p:sp>
      <p:sp>
        <p:nvSpPr>
          <p:cNvPr id="18" name="Slide Number Placeholder 17"/>
          <p:cNvSpPr>
            <a:spLocks noGrp="1"/>
          </p:cNvSpPr>
          <p:nvPr>
            <p:ph type="sldNum" sz="quarter" idx="12"/>
          </p:nvPr>
        </p:nvSpPr>
        <p:spPr/>
        <p:txBody>
          <a:bodyPr/>
          <a:lstStyle/>
          <a:p>
            <a:fld id="{74F1C5EA-7852-4B93-BB18-322BB65BE18A}" type="slidenum">
              <a:rPr lang="en-US" smtClean="0"/>
              <a:t>7</a:t>
            </a:fld>
            <a:endParaRPr lang="en-US" dirty="0"/>
          </a:p>
        </p:txBody>
      </p:sp>
      <p:pic>
        <p:nvPicPr>
          <p:cNvPr id="3" name="Picture 2"/>
          <p:cNvPicPr>
            <a:picLocks noChangeAspect="1"/>
          </p:cNvPicPr>
          <p:nvPr/>
        </p:nvPicPr>
        <p:blipFill>
          <a:blip r:embed="rId3"/>
          <a:stretch>
            <a:fillRect/>
          </a:stretch>
        </p:blipFill>
        <p:spPr>
          <a:xfrm>
            <a:off x="948691" y="1004925"/>
            <a:ext cx="9033509" cy="4605042"/>
          </a:xfrm>
          <a:prstGeom prst="rect">
            <a:avLst/>
          </a:prstGeom>
        </p:spPr>
      </p:pic>
      <p:sp>
        <p:nvSpPr>
          <p:cNvPr id="6" name="TextBox 5">
            <a:extLst>
              <a:ext uri="{FF2B5EF4-FFF2-40B4-BE49-F238E27FC236}">
                <a16:creationId xmlns:a16="http://schemas.microsoft.com/office/drawing/2014/main" xmlns="" id="{26C72402-BFCC-419D-AB8B-5808A539F25C}"/>
              </a:ext>
            </a:extLst>
          </p:cNvPr>
          <p:cNvSpPr txBox="1"/>
          <p:nvPr/>
        </p:nvSpPr>
        <p:spPr>
          <a:xfrm>
            <a:off x="2792627" y="6044810"/>
            <a:ext cx="8023654" cy="584775"/>
          </a:xfrm>
          <a:prstGeom prst="rect">
            <a:avLst/>
          </a:prstGeom>
          <a:noFill/>
        </p:spPr>
        <p:txBody>
          <a:bodyPr wrap="square" rtlCol="0">
            <a:spAutoFit/>
          </a:bodyPr>
          <a:lstStyle/>
          <a:p>
            <a:r>
              <a:rPr lang="lv-LV" sz="1600" dirty="0"/>
              <a:t>Informācija par cenām galvenokārt iegūta no CSP datiem, bet atsevišķu produktu gadījumā – no pārtikas veikalu tīkliem</a:t>
            </a:r>
            <a:endParaRPr lang="en-GB" sz="1600" dirty="0"/>
          </a:p>
        </p:txBody>
      </p:sp>
    </p:spTree>
    <p:extLst>
      <p:ext uri="{BB962C8B-B14F-4D97-AF65-F5344CB8AC3E}">
        <p14:creationId xmlns:p14="http://schemas.microsoft.com/office/powerpoint/2010/main" val="3309558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0"/>
            <a:ext cx="12109621" cy="936453"/>
          </a:xfrm>
        </p:spPr>
        <p:txBody>
          <a:bodyPr>
            <a:normAutofit fontScale="90000"/>
          </a:bodyPr>
          <a:lstStyle/>
          <a:p>
            <a:pPr algn="ctr"/>
            <a:r>
              <a:rPr lang="lv-LV" b="1" dirty="0">
                <a:solidFill>
                  <a:srgbClr val="FF0000"/>
                </a:solidFill>
              </a:rPr>
              <a:t>Mājsaimniecību relatīvo izdevumu budžets (MRI budžets)</a:t>
            </a:r>
            <a:endParaRPr lang="en-US" b="1" dirty="0">
              <a:solidFill>
                <a:srgbClr val="FF0000"/>
              </a:solidFill>
            </a:endParaRPr>
          </a:p>
        </p:txBody>
      </p:sp>
      <p:graphicFrame>
        <p:nvGraphicFramePr>
          <p:cNvPr id="84" name="Chart 83"/>
          <p:cNvGraphicFramePr>
            <a:graphicFrameLocks/>
          </p:cNvGraphicFramePr>
          <p:nvPr>
            <p:extLst>
              <p:ext uri="{D42A27DB-BD31-4B8C-83A1-F6EECF244321}">
                <p14:modId xmlns:p14="http://schemas.microsoft.com/office/powerpoint/2010/main" val="3853751797"/>
              </p:ext>
            </p:extLst>
          </p:nvPr>
        </p:nvGraphicFramePr>
        <p:xfrm>
          <a:off x="2274203" y="830293"/>
          <a:ext cx="9616958" cy="5950142"/>
        </p:xfrm>
        <a:graphic>
          <a:graphicData uri="http://schemas.openxmlformats.org/drawingml/2006/chart">
            <c:chart xmlns:c="http://schemas.openxmlformats.org/drawingml/2006/chart" xmlns:r="http://schemas.openxmlformats.org/officeDocument/2006/relationships" r:id="rId3"/>
          </a:graphicData>
        </a:graphic>
      </p:graphicFrame>
      <p:sp>
        <p:nvSpPr>
          <p:cNvPr id="18" name="Slide Number Placeholder 17"/>
          <p:cNvSpPr>
            <a:spLocks noGrp="1"/>
          </p:cNvSpPr>
          <p:nvPr>
            <p:ph type="sldNum" sz="quarter" idx="12"/>
          </p:nvPr>
        </p:nvSpPr>
        <p:spPr>
          <a:xfrm>
            <a:off x="8685247" y="6449660"/>
            <a:ext cx="2743200" cy="365125"/>
          </a:xfrm>
        </p:spPr>
        <p:txBody>
          <a:bodyPr/>
          <a:lstStyle/>
          <a:p>
            <a:fld id="{74F1C5EA-7852-4B93-BB18-322BB65BE18A}" type="slidenum">
              <a:rPr lang="en-US" smtClean="0"/>
              <a:t>8</a:t>
            </a:fld>
            <a:endParaRPr lang="en-US" dirty="0"/>
          </a:p>
        </p:txBody>
      </p:sp>
      <p:cxnSp>
        <p:nvCxnSpPr>
          <p:cNvPr id="7" name="Straight Connector 6"/>
          <p:cNvCxnSpPr/>
          <p:nvPr/>
        </p:nvCxnSpPr>
        <p:spPr>
          <a:xfrm flipH="1" flipV="1">
            <a:off x="-7821" y="1370824"/>
            <a:ext cx="3179811" cy="2471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flipH="1" flipV="1">
            <a:off x="-51" y="1836829"/>
            <a:ext cx="3179811" cy="2471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H="1" flipV="1">
            <a:off x="-7820" y="2317906"/>
            <a:ext cx="3179811" cy="2471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flipH="1" flipV="1">
            <a:off x="35724" y="900966"/>
            <a:ext cx="3179811" cy="2471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H="1" flipV="1">
            <a:off x="-7078" y="3243862"/>
            <a:ext cx="3179811" cy="2471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H="1" flipV="1">
            <a:off x="0" y="4187208"/>
            <a:ext cx="3179811" cy="2471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H="1" flipV="1">
            <a:off x="-50" y="5129662"/>
            <a:ext cx="3179811" cy="2471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H="1" flipV="1">
            <a:off x="35722" y="6583330"/>
            <a:ext cx="3179811" cy="2471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flipH="1" flipV="1">
            <a:off x="1408929" y="2789450"/>
            <a:ext cx="1763062" cy="1850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flipH="1" flipV="1">
            <a:off x="1408929" y="3724939"/>
            <a:ext cx="1763062" cy="1850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flipH="1" flipV="1">
            <a:off x="1417301" y="4672816"/>
            <a:ext cx="1763062" cy="1850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flipH="1" flipV="1">
            <a:off x="1414367" y="5609421"/>
            <a:ext cx="1763062" cy="1850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flipH="1" flipV="1">
            <a:off x="1416699" y="6082098"/>
            <a:ext cx="1763062" cy="1850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2" name="TextBox 31"/>
          <p:cNvSpPr txBox="1"/>
          <p:nvPr/>
        </p:nvSpPr>
        <p:spPr>
          <a:xfrm>
            <a:off x="35722" y="910061"/>
            <a:ext cx="1709102" cy="461665"/>
          </a:xfrm>
          <a:prstGeom prst="rect">
            <a:avLst/>
          </a:prstGeom>
          <a:noFill/>
        </p:spPr>
        <p:txBody>
          <a:bodyPr wrap="square" rtlCol="0">
            <a:spAutoFit/>
          </a:bodyPr>
          <a:lstStyle/>
          <a:p>
            <a:r>
              <a:rPr lang="lv-LV" sz="1200" dirty="0">
                <a:cs typeface="Times New Roman" panose="02020603050405020304" pitchFamily="18" charset="0"/>
              </a:rPr>
              <a:t>Viena darbspējīgā mājsaimniecības</a:t>
            </a:r>
            <a:endParaRPr lang="en-US" sz="1200" dirty="0">
              <a:cs typeface="Times New Roman" panose="02020603050405020304" pitchFamily="18" charset="0"/>
            </a:endParaRPr>
          </a:p>
        </p:txBody>
      </p:sp>
      <p:sp>
        <p:nvSpPr>
          <p:cNvPr id="33" name="TextBox 32"/>
          <p:cNvSpPr txBox="1"/>
          <p:nvPr/>
        </p:nvSpPr>
        <p:spPr>
          <a:xfrm>
            <a:off x="36137" y="1378747"/>
            <a:ext cx="1709102" cy="461665"/>
          </a:xfrm>
          <a:prstGeom prst="rect">
            <a:avLst/>
          </a:prstGeom>
          <a:noFill/>
        </p:spPr>
        <p:txBody>
          <a:bodyPr wrap="square" rtlCol="0">
            <a:spAutoFit/>
          </a:bodyPr>
          <a:lstStyle/>
          <a:p>
            <a:r>
              <a:rPr lang="lv-LV" sz="1200" dirty="0">
                <a:cs typeface="Times New Roman" panose="02020603050405020304" pitchFamily="18" charset="0"/>
              </a:rPr>
              <a:t>Divu darbspējīgo mājsaimniecības</a:t>
            </a:r>
            <a:endParaRPr lang="en-US" sz="1200" dirty="0">
              <a:cs typeface="Times New Roman" panose="02020603050405020304" pitchFamily="18" charset="0"/>
            </a:endParaRPr>
          </a:p>
        </p:txBody>
      </p:sp>
      <p:sp>
        <p:nvSpPr>
          <p:cNvPr id="34" name="TextBox 33"/>
          <p:cNvSpPr txBox="1"/>
          <p:nvPr/>
        </p:nvSpPr>
        <p:spPr>
          <a:xfrm>
            <a:off x="45363" y="1838597"/>
            <a:ext cx="1709102" cy="461665"/>
          </a:xfrm>
          <a:prstGeom prst="rect">
            <a:avLst/>
          </a:prstGeom>
          <a:noFill/>
        </p:spPr>
        <p:txBody>
          <a:bodyPr wrap="square" rtlCol="0">
            <a:spAutoFit/>
          </a:bodyPr>
          <a:lstStyle/>
          <a:p>
            <a:r>
              <a:rPr lang="lv-LV" sz="1200" dirty="0">
                <a:cs typeface="Times New Roman" panose="02020603050405020304" pitchFamily="18" charset="0"/>
              </a:rPr>
              <a:t>Viena pensionāra mājsaimniecības</a:t>
            </a:r>
            <a:endParaRPr lang="en-US" sz="1200" dirty="0">
              <a:cs typeface="Times New Roman" panose="02020603050405020304" pitchFamily="18" charset="0"/>
            </a:endParaRPr>
          </a:p>
        </p:txBody>
      </p:sp>
      <p:sp>
        <p:nvSpPr>
          <p:cNvPr id="35" name="TextBox 34"/>
          <p:cNvSpPr txBox="1"/>
          <p:nvPr/>
        </p:nvSpPr>
        <p:spPr>
          <a:xfrm>
            <a:off x="70940" y="2443975"/>
            <a:ext cx="1709102" cy="646331"/>
          </a:xfrm>
          <a:prstGeom prst="rect">
            <a:avLst/>
          </a:prstGeom>
          <a:noFill/>
        </p:spPr>
        <p:txBody>
          <a:bodyPr wrap="square" rtlCol="0">
            <a:spAutoFit/>
          </a:bodyPr>
          <a:lstStyle/>
          <a:p>
            <a:r>
              <a:rPr lang="lv-LV" sz="1200" dirty="0">
                <a:cs typeface="Times New Roman" panose="02020603050405020304" pitchFamily="18" charset="0"/>
              </a:rPr>
              <a:t>Citas divu</a:t>
            </a:r>
          </a:p>
          <a:p>
            <a:r>
              <a:rPr lang="lv-LV" sz="1200" dirty="0">
                <a:cs typeface="Times New Roman" panose="02020603050405020304" pitchFamily="18" charset="0"/>
              </a:rPr>
              <a:t>pieaugušo mājsaimniecības</a:t>
            </a:r>
            <a:endParaRPr lang="en-US" sz="1200" dirty="0">
              <a:cs typeface="Times New Roman" panose="02020603050405020304" pitchFamily="18" charset="0"/>
            </a:endParaRPr>
          </a:p>
        </p:txBody>
      </p:sp>
      <p:sp>
        <p:nvSpPr>
          <p:cNvPr id="36" name="TextBox 35"/>
          <p:cNvSpPr txBox="1"/>
          <p:nvPr/>
        </p:nvSpPr>
        <p:spPr>
          <a:xfrm>
            <a:off x="47628" y="3416613"/>
            <a:ext cx="1709102" cy="646331"/>
          </a:xfrm>
          <a:prstGeom prst="rect">
            <a:avLst/>
          </a:prstGeom>
          <a:noFill/>
        </p:spPr>
        <p:txBody>
          <a:bodyPr wrap="square" rtlCol="0">
            <a:spAutoFit/>
          </a:bodyPr>
          <a:lstStyle/>
          <a:p>
            <a:r>
              <a:rPr lang="lv-LV" sz="1200" dirty="0">
                <a:cs typeface="Times New Roman" panose="02020603050405020304" pitchFamily="18" charset="0"/>
              </a:rPr>
              <a:t>Trīs un vairāku</a:t>
            </a:r>
          </a:p>
          <a:p>
            <a:r>
              <a:rPr lang="lv-LV" sz="1200" dirty="0">
                <a:cs typeface="Times New Roman" panose="02020603050405020304" pitchFamily="18" charset="0"/>
              </a:rPr>
              <a:t>pieaugušo mājsaimniecības</a:t>
            </a:r>
            <a:endParaRPr lang="en-US" sz="1200" dirty="0">
              <a:cs typeface="Times New Roman" panose="02020603050405020304" pitchFamily="18" charset="0"/>
            </a:endParaRPr>
          </a:p>
        </p:txBody>
      </p:sp>
      <p:sp>
        <p:nvSpPr>
          <p:cNvPr id="37" name="TextBox 36"/>
          <p:cNvSpPr txBox="1"/>
          <p:nvPr/>
        </p:nvSpPr>
        <p:spPr>
          <a:xfrm>
            <a:off x="44361" y="4400290"/>
            <a:ext cx="1709102" cy="461665"/>
          </a:xfrm>
          <a:prstGeom prst="rect">
            <a:avLst/>
          </a:prstGeom>
          <a:noFill/>
        </p:spPr>
        <p:txBody>
          <a:bodyPr wrap="square" rtlCol="0">
            <a:spAutoFit/>
          </a:bodyPr>
          <a:lstStyle/>
          <a:p>
            <a:r>
              <a:rPr lang="lv-LV" sz="1200" dirty="0">
                <a:cs typeface="Times New Roman" panose="02020603050405020304" pitchFamily="18" charset="0"/>
              </a:rPr>
              <a:t>Mājsaimniecības</a:t>
            </a:r>
          </a:p>
          <a:p>
            <a:r>
              <a:rPr lang="lv-LV" sz="1200" dirty="0">
                <a:cs typeface="Times New Roman" panose="02020603050405020304" pitchFamily="18" charset="0"/>
              </a:rPr>
              <a:t>ar vienu bērnu</a:t>
            </a:r>
            <a:endParaRPr lang="en-US" sz="1200" dirty="0">
              <a:cs typeface="Times New Roman" panose="02020603050405020304" pitchFamily="18" charset="0"/>
            </a:endParaRPr>
          </a:p>
        </p:txBody>
      </p:sp>
      <p:sp>
        <p:nvSpPr>
          <p:cNvPr id="38" name="TextBox 37"/>
          <p:cNvSpPr txBox="1"/>
          <p:nvPr/>
        </p:nvSpPr>
        <p:spPr>
          <a:xfrm>
            <a:off x="37960" y="5535673"/>
            <a:ext cx="1709102" cy="646331"/>
          </a:xfrm>
          <a:prstGeom prst="rect">
            <a:avLst/>
          </a:prstGeom>
          <a:noFill/>
        </p:spPr>
        <p:txBody>
          <a:bodyPr wrap="square" rtlCol="0">
            <a:spAutoFit/>
          </a:bodyPr>
          <a:lstStyle/>
          <a:p>
            <a:r>
              <a:rPr lang="lv-LV" sz="1200" dirty="0">
                <a:cs typeface="Times New Roman" panose="02020603050405020304" pitchFamily="18" charset="0"/>
              </a:rPr>
              <a:t>Mājsaimniecības</a:t>
            </a:r>
          </a:p>
          <a:p>
            <a:r>
              <a:rPr lang="lv-LV" sz="1200" dirty="0">
                <a:cs typeface="Times New Roman" panose="02020603050405020304" pitchFamily="18" charset="0"/>
              </a:rPr>
              <a:t>ar diviem un</a:t>
            </a:r>
          </a:p>
          <a:p>
            <a:r>
              <a:rPr lang="lv-LV" sz="1200" dirty="0">
                <a:cs typeface="Times New Roman" panose="02020603050405020304" pitchFamily="18" charset="0"/>
              </a:rPr>
              <a:t>vairāk bērniem</a:t>
            </a:r>
            <a:endParaRPr lang="en-US" sz="1200" dirty="0">
              <a:cs typeface="Times New Roman" panose="02020603050405020304" pitchFamily="18" charset="0"/>
            </a:endParaRPr>
          </a:p>
        </p:txBody>
      </p:sp>
      <p:sp>
        <p:nvSpPr>
          <p:cNvPr id="39" name="TextBox 38"/>
          <p:cNvSpPr txBox="1"/>
          <p:nvPr/>
        </p:nvSpPr>
        <p:spPr>
          <a:xfrm>
            <a:off x="1364908" y="670971"/>
            <a:ext cx="1162498" cy="276999"/>
          </a:xfrm>
          <a:prstGeom prst="rect">
            <a:avLst/>
          </a:prstGeom>
          <a:noFill/>
        </p:spPr>
        <p:txBody>
          <a:bodyPr wrap="none" rtlCol="0">
            <a:spAutoFit/>
          </a:bodyPr>
          <a:lstStyle/>
          <a:p>
            <a:r>
              <a:rPr lang="lv-LV" sz="1200" dirty="0" err="1">
                <a:cs typeface="Times New Roman" panose="02020603050405020304" pitchFamily="18" charset="0"/>
              </a:rPr>
              <a:t>Ds</a:t>
            </a:r>
            <a:r>
              <a:rPr lang="lv-LV" sz="1200" dirty="0">
                <a:cs typeface="Times New Roman" panose="02020603050405020304" pitchFamily="18" charset="0"/>
              </a:rPr>
              <a:t> </a:t>
            </a:r>
            <a:r>
              <a:rPr lang="lv-LV" sz="1200" dirty="0" err="1">
                <a:cs typeface="Times New Roman" panose="02020603050405020304" pitchFamily="18" charset="0"/>
              </a:rPr>
              <a:t>Pn</a:t>
            </a:r>
            <a:r>
              <a:rPr lang="lv-LV" sz="1200" dirty="0">
                <a:cs typeface="Times New Roman" panose="02020603050405020304" pitchFamily="18" charset="0"/>
              </a:rPr>
              <a:t>  B1 B2 B3</a:t>
            </a:r>
            <a:endParaRPr lang="en-US" sz="1200" dirty="0">
              <a:cs typeface="Times New Roman" panose="02020603050405020304" pitchFamily="18" charset="0"/>
            </a:endParaRPr>
          </a:p>
        </p:txBody>
      </p:sp>
      <p:cxnSp>
        <p:nvCxnSpPr>
          <p:cNvPr id="42" name="Straight Connector 41"/>
          <p:cNvCxnSpPr/>
          <p:nvPr/>
        </p:nvCxnSpPr>
        <p:spPr>
          <a:xfrm>
            <a:off x="1623534" y="706520"/>
            <a:ext cx="9324" cy="5895472"/>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1831916" y="709626"/>
            <a:ext cx="9324" cy="5895472"/>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a:off x="2055628" y="704447"/>
            <a:ext cx="9324" cy="5895472"/>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a:off x="2232400" y="683524"/>
            <a:ext cx="9324" cy="5895472"/>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a:off x="2446536" y="736750"/>
            <a:ext cx="9324" cy="5895472"/>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a:off x="1412037" y="709628"/>
            <a:ext cx="9324" cy="5895472"/>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48" name="TextBox 47"/>
          <p:cNvSpPr txBox="1"/>
          <p:nvPr/>
        </p:nvSpPr>
        <p:spPr>
          <a:xfrm>
            <a:off x="1400606" y="952233"/>
            <a:ext cx="261610" cy="276999"/>
          </a:xfrm>
          <a:prstGeom prst="rect">
            <a:avLst/>
          </a:prstGeom>
          <a:noFill/>
        </p:spPr>
        <p:txBody>
          <a:bodyPr wrap="none" rtlCol="0">
            <a:spAutoFit/>
          </a:bodyPr>
          <a:lstStyle/>
          <a:p>
            <a:r>
              <a:rPr lang="lv-LV" sz="1200" dirty="0">
                <a:cs typeface="Times New Roman" panose="02020603050405020304" pitchFamily="18" charset="0"/>
              </a:rPr>
              <a:t>1</a:t>
            </a:r>
            <a:endParaRPr lang="en-US" sz="1200" dirty="0">
              <a:cs typeface="Times New Roman" panose="02020603050405020304" pitchFamily="18" charset="0"/>
            </a:endParaRPr>
          </a:p>
        </p:txBody>
      </p:sp>
      <p:sp>
        <p:nvSpPr>
          <p:cNvPr id="49" name="TextBox 48"/>
          <p:cNvSpPr txBox="1"/>
          <p:nvPr/>
        </p:nvSpPr>
        <p:spPr>
          <a:xfrm>
            <a:off x="1619415" y="1953329"/>
            <a:ext cx="261610" cy="276999"/>
          </a:xfrm>
          <a:prstGeom prst="rect">
            <a:avLst/>
          </a:prstGeom>
          <a:noFill/>
        </p:spPr>
        <p:txBody>
          <a:bodyPr wrap="none" rtlCol="0">
            <a:spAutoFit/>
          </a:bodyPr>
          <a:lstStyle/>
          <a:p>
            <a:r>
              <a:rPr lang="lv-LV" sz="1200" dirty="0">
                <a:cs typeface="Times New Roman" panose="02020603050405020304" pitchFamily="18" charset="0"/>
              </a:rPr>
              <a:t>1</a:t>
            </a:r>
            <a:endParaRPr lang="en-US" sz="1200" dirty="0">
              <a:cs typeface="Times New Roman" panose="02020603050405020304" pitchFamily="18" charset="0"/>
            </a:endParaRPr>
          </a:p>
        </p:txBody>
      </p:sp>
      <p:sp>
        <p:nvSpPr>
          <p:cNvPr id="50" name="TextBox 49"/>
          <p:cNvSpPr txBox="1"/>
          <p:nvPr/>
        </p:nvSpPr>
        <p:spPr>
          <a:xfrm>
            <a:off x="1394432" y="1492099"/>
            <a:ext cx="261610" cy="276999"/>
          </a:xfrm>
          <a:prstGeom prst="rect">
            <a:avLst/>
          </a:prstGeom>
          <a:noFill/>
        </p:spPr>
        <p:txBody>
          <a:bodyPr wrap="none" rtlCol="0">
            <a:spAutoFit/>
          </a:bodyPr>
          <a:lstStyle/>
          <a:p>
            <a:r>
              <a:rPr lang="lv-LV" sz="1200" dirty="0">
                <a:cs typeface="Times New Roman" panose="02020603050405020304" pitchFamily="18" charset="0"/>
              </a:rPr>
              <a:t>2</a:t>
            </a:r>
            <a:endParaRPr lang="en-US" sz="1200" dirty="0">
              <a:cs typeface="Times New Roman" panose="02020603050405020304" pitchFamily="18" charset="0"/>
            </a:endParaRPr>
          </a:p>
        </p:txBody>
      </p:sp>
      <p:sp>
        <p:nvSpPr>
          <p:cNvPr id="51" name="TextBox 50"/>
          <p:cNvSpPr txBox="1"/>
          <p:nvPr/>
        </p:nvSpPr>
        <p:spPr>
          <a:xfrm>
            <a:off x="1630752" y="2416319"/>
            <a:ext cx="261610" cy="276999"/>
          </a:xfrm>
          <a:prstGeom prst="rect">
            <a:avLst/>
          </a:prstGeom>
          <a:noFill/>
        </p:spPr>
        <p:txBody>
          <a:bodyPr wrap="none" rtlCol="0">
            <a:spAutoFit/>
          </a:bodyPr>
          <a:lstStyle/>
          <a:p>
            <a:r>
              <a:rPr lang="lv-LV" sz="1200" dirty="0">
                <a:cs typeface="Times New Roman" panose="02020603050405020304" pitchFamily="18" charset="0"/>
              </a:rPr>
              <a:t>1</a:t>
            </a:r>
            <a:endParaRPr lang="en-US" sz="1200" dirty="0">
              <a:cs typeface="Times New Roman" panose="02020603050405020304" pitchFamily="18" charset="0"/>
            </a:endParaRPr>
          </a:p>
        </p:txBody>
      </p:sp>
      <p:sp>
        <p:nvSpPr>
          <p:cNvPr id="52" name="TextBox 51"/>
          <p:cNvSpPr txBox="1"/>
          <p:nvPr/>
        </p:nvSpPr>
        <p:spPr>
          <a:xfrm>
            <a:off x="1400597" y="2410100"/>
            <a:ext cx="261610" cy="276999"/>
          </a:xfrm>
          <a:prstGeom prst="rect">
            <a:avLst/>
          </a:prstGeom>
          <a:noFill/>
        </p:spPr>
        <p:txBody>
          <a:bodyPr wrap="none" rtlCol="0">
            <a:spAutoFit/>
          </a:bodyPr>
          <a:lstStyle/>
          <a:p>
            <a:r>
              <a:rPr lang="lv-LV" sz="1200" dirty="0">
                <a:cs typeface="Times New Roman" panose="02020603050405020304" pitchFamily="18" charset="0"/>
              </a:rPr>
              <a:t>1</a:t>
            </a:r>
            <a:endParaRPr lang="en-US" sz="1200" dirty="0">
              <a:cs typeface="Times New Roman" panose="02020603050405020304" pitchFamily="18" charset="0"/>
            </a:endParaRPr>
          </a:p>
        </p:txBody>
      </p:sp>
      <p:sp>
        <p:nvSpPr>
          <p:cNvPr id="53" name="TextBox 52"/>
          <p:cNvSpPr txBox="1"/>
          <p:nvPr/>
        </p:nvSpPr>
        <p:spPr>
          <a:xfrm>
            <a:off x="1620553" y="2869853"/>
            <a:ext cx="261610" cy="276999"/>
          </a:xfrm>
          <a:prstGeom prst="rect">
            <a:avLst/>
          </a:prstGeom>
          <a:noFill/>
        </p:spPr>
        <p:txBody>
          <a:bodyPr wrap="none" rtlCol="0">
            <a:spAutoFit/>
          </a:bodyPr>
          <a:lstStyle/>
          <a:p>
            <a:r>
              <a:rPr lang="lv-LV" sz="1200" dirty="0">
                <a:cs typeface="Times New Roman" panose="02020603050405020304" pitchFamily="18" charset="0"/>
              </a:rPr>
              <a:t>2</a:t>
            </a:r>
            <a:endParaRPr lang="en-US" sz="1200" dirty="0">
              <a:cs typeface="Times New Roman" panose="02020603050405020304" pitchFamily="18" charset="0"/>
            </a:endParaRPr>
          </a:p>
        </p:txBody>
      </p:sp>
      <p:sp>
        <p:nvSpPr>
          <p:cNvPr id="54" name="TextBox 53"/>
          <p:cNvSpPr txBox="1"/>
          <p:nvPr/>
        </p:nvSpPr>
        <p:spPr>
          <a:xfrm>
            <a:off x="1424828" y="3354196"/>
            <a:ext cx="261610" cy="276999"/>
          </a:xfrm>
          <a:prstGeom prst="rect">
            <a:avLst/>
          </a:prstGeom>
          <a:noFill/>
        </p:spPr>
        <p:txBody>
          <a:bodyPr wrap="none" rtlCol="0">
            <a:spAutoFit/>
          </a:bodyPr>
          <a:lstStyle/>
          <a:p>
            <a:r>
              <a:rPr lang="lv-LV" sz="1200" dirty="0">
                <a:cs typeface="Times New Roman" panose="02020603050405020304" pitchFamily="18" charset="0"/>
              </a:rPr>
              <a:t>3</a:t>
            </a:r>
            <a:endParaRPr lang="en-US" sz="1200" dirty="0">
              <a:cs typeface="Times New Roman" panose="02020603050405020304" pitchFamily="18" charset="0"/>
            </a:endParaRPr>
          </a:p>
        </p:txBody>
      </p:sp>
      <p:sp>
        <p:nvSpPr>
          <p:cNvPr id="57" name="TextBox 56"/>
          <p:cNvSpPr txBox="1"/>
          <p:nvPr/>
        </p:nvSpPr>
        <p:spPr>
          <a:xfrm>
            <a:off x="1415429" y="3840450"/>
            <a:ext cx="261610" cy="276999"/>
          </a:xfrm>
          <a:prstGeom prst="rect">
            <a:avLst/>
          </a:prstGeom>
          <a:noFill/>
        </p:spPr>
        <p:txBody>
          <a:bodyPr wrap="none" rtlCol="0">
            <a:spAutoFit/>
          </a:bodyPr>
          <a:lstStyle/>
          <a:p>
            <a:r>
              <a:rPr lang="lv-LV" sz="1200" dirty="0">
                <a:cs typeface="Times New Roman" panose="02020603050405020304" pitchFamily="18" charset="0"/>
              </a:rPr>
              <a:t>4</a:t>
            </a:r>
            <a:endParaRPr lang="en-US" sz="1200" dirty="0">
              <a:cs typeface="Times New Roman" panose="02020603050405020304" pitchFamily="18" charset="0"/>
            </a:endParaRPr>
          </a:p>
        </p:txBody>
      </p:sp>
      <p:sp>
        <p:nvSpPr>
          <p:cNvPr id="58" name="TextBox 57"/>
          <p:cNvSpPr txBox="1"/>
          <p:nvPr/>
        </p:nvSpPr>
        <p:spPr>
          <a:xfrm>
            <a:off x="1418601" y="4315576"/>
            <a:ext cx="261610" cy="276999"/>
          </a:xfrm>
          <a:prstGeom prst="rect">
            <a:avLst/>
          </a:prstGeom>
          <a:noFill/>
        </p:spPr>
        <p:txBody>
          <a:bodyPr wrap="none" rtlCol="0">
            <a:spAutoFit/>
          </a:bodyPr>
          <a:lstStyle/>
          <a:p>
            <a:r>
              <a:rPr lang="lv-LV" sz="1200" dirty="0">
                <a:cs typeface="Times New Roman" panose="02020603050405020304" pitchFamily="18" charset="0"/>
              </a:rPr>
              <a:t>1</a:t>
            </a:r>
            <a:endParaRPr lang="en-US" sz="1200" dirty="0">
              <a:cs typeface="Times New Roman" panose="02020603050405020304" pitchFamily="18" charset="0"/>
            </a:endParaRPr>
          </a:p>
        </p:txBody>
      </p:sp>
      <p:sp>
        <p:nvSpPr>
          <p:cNvPr id="59" name="TextBox 58"/>
          <p:cNvSpPr txBox="1"/>
          <p:nvPr/>
        </p:nvSpPr>
        <p:spPr>
          <a:xfrm>
            <a:off x="1822934" y="4318684"/>
            <a:ext cx="261610" cy="276999"/>
          </a:xfrm>
          <a:prstGeom prst="rect">
            <a:avLst/>
          </a:prstGeom>
          <a:noFill/>
        </p:spPr>
        <p:txBody>
          <a:bodyPr wrap="none" rtlCol="0">
            <a:spAutoFit/>
          </a:bodyPr>
          <a:lstStyle/>
          <a:p>
            <a:r>
              <a:rPr lang="lv-LV" sz="1200" dirty="0">
                <a:cs typeface="Times New Roman" panose="02020603050405020304" pitchFamily="18" charset="0"/>
              </a:rPr>
              <a:t>1</a:t>
            </a:r>
            <a:endParaRPr lang="en-US" sz="1200" dirty="0">
              <a:cs typeface="Times New Roman" panose="02020603050405020304" pitchFamily="18" charset="0"/>
            </a:endParaRPr>
          </a:p>
        </p:txBody>
      </p:sp>
      <p:sp>
        <p:nvSpPr>
          <p:cNvPr id="61" name="TextBox 60"/>
          <p:cNvSpPr txBox="1"/>
          <p:nvPr/>
        </p:nvSpPr>
        <p:spPr>
          <a:xfrm>
            <a:off x="1824261" y="4783444"/>
            <a:ext cx="261610" cy="276999"/>
          </a:xfrm>
          <a:prstGeom prst="rect">
            <a:avLst/>
          </a:prstGeom>
          <a:noFill/>
        </p:spPr>
        <p:txBody>
          <a:bodyPr wrap="none" rtlCol="0">
            <a:spAutoFit/>
          </a:bodyPr>
          <a:lstStyle/>
          <a:p>
            <a:r>
              <a:rPr lang="lv-LV" sz="1200" dirty="0">
                <a:cs typeface="Times New Roman" panose="02020603050405020304" pitchFamily="18" charset="0"/>
              </a:rPr>
              <a:t>1</a:t>
            </a:r>
            <a:endParaRPr lang="en-US" sz="1200" dirty="0">
              <a:cs typeface="Times New Roman" panose="02020603050405020304" pitchFamily="18" charset="0"/>
            </a:endParaRPr>
          </a:p>
        </p:txBody>
      </p:sp>
      <p:sp>
        <p:nvSpPr>
          <p:cNvPr id="63" name="TextBox 62"/>
          <p:cNvSpPr txBox="1"/>
          <p:nvPr/>
        </p:nvSpPr>
        <p:spPr>
          <a:xfrm>
            <a:off x="1416825" y="4777222"/>
            <a:ext cx="261610" cy="276999"/>
          </a:xfrm>
          <a:prstGeom prst="rect">
            <a:avLst/>
          </a:prstGeom>
          <a:noFill/>
        </p:spPr>
        <p:txBody>
          <a:bodyPr wrap="none" rtlCol="0">
            <a:spAutoFit/>
          </a:bodyPr>
          <a:lstStyle/>
          <a:p>
            <a:r>
              <a:rPr lang="lv-LV" sz="1200" dirty="0">
                <a:cs typeface="Times New Roman" panose="02020603050405020304" pitchFamily="18" charset="0"/>
              </a:rPr>
              <a:t>1</a:t>
            </a:r>
            <a:endParaRPr lang="en-US" sz="1200" dirty="0">
              <a:cs typeface="Times New Roman" panose="02020603050405020304" pitchFamily="18" charset="0"/>
            </a:endParaRPr>
          </a:p>
        </p:txBody>
      </p:sp>
      <p:sp>
        <p:nvSpPr>
          <p:cNvPr id="64" name="TextBox 63"/>
          <p:cNvSpPr txBox="1"/>
          <p:nvPr/>
        </p:nvSpPr>
        <p:spPr>
          <a:xfrm>
            <a:off x="1631426" y="4777225"/>
            <a:ext cx="261610" cy="276999"/>
          </a:xfrm>
          <a:prstGeom prst="rect">
            <a:avLst/>
          </a:prstGeom>
          <a:noFill/>
        </p:spPr>
        <p:txBody>
          <a:bodyPr wrap="none" rtlCol="0">
            <a:spAutoFit/>
          </a:bodyPr>
          <a:lstStyle/>
          <a:p>
            <a:r>
              <a:rPr lang="lv-LV" sz="1200" dirty="0">
                <a:cs typeface="Times New Roman" panose="02020603050405020304" pitchFamily="18" charset="0"/>
              </a:rPr>
              <a:t>1</a:t>
            </a:r>
            <a:endParaRPr lang="en-US" sz="1200" dirty="0">
              <a:cs typeface="Times New Roman" panose="02020603050405020304" pitchFamily="18" charset="0"/>
            </a:endParaRPr>
          </a:p>
        </p:txBody>
      </p:sp>
      <p:sp>
        <p:nvSpPr>
          <p:cNvPr id="65" name="TextBox 64"/>
          <p:cNvSpPr txBox="1"/>
          <p:nvPr/>
        </p:nvSpPr>
        <p:spPr>
          <a:xfrm>
            <a:off x="2017114" y="5249531"/>
            <a:ext cx="261610" cy="276999"/>
          </a:xfrm>
          <a:prstGeom prst="rect">
            <a:avLst/>
          </a:prstGeom>
          <a:noFill/>
        </p:spPr>
        <p:txBody>
          <a:bodyPr wrap="none" rtlCol="0">
            <a:spAutoFit/>
          </a:bodyPr>
          <a:lstStyle/>
          <a:p>
            <a:r>
              <a:rPr lang="lv-LV" sz="1200" dirty="0">
                <a:cs typeface="Times New Roman" panose="02020603050405020304" pitchFamily="18" charset="0"/>
              </a:rPr>
              <a:t>1</a:t>
            </a:r>
            <a:endParaRPr lang="en-US" sz="1200" dirty="0">
              <a:cs typeface="Times New Roman" panose="02020603050405020304" pitchFamily="18" charset="0"/>
            </a:endParaRPr>
          </a:p>
        </p:txBody>
      </p:sp>
      <p:sp>
        <p:nvSpPr>
          <p:cNvPr id="66" name="TextBox 65"/>
          <p:cNvSpPr txBox="1"/>
          <p:nvPr/>
        </p:nvSpPr>
        <p:spPr>
          <a:xfrm>
            <a:off x="1404401" y="5252640"/>
            <a:ext cx="261610" cy="276999"/>
          </a:xfrm>
          <a:prstGeom prst="rect">
            <a:avLst/>
          </a:prstGeom>
          <a:noFill/>
        </p:spPr>
        <p:txBody>
          <a:bodyPr wrap="none" rtlCol="0">
            <a:spAutoFit/>
          </a:bodyPr>
          <a:lstStyle/>
          <a:p>
            <a:r>
              <a:rPr lang="lv-LV" sz="1200" dirty="0">
                <a:cs typeface="Times New Roman" panose="02020603050405020304" pitchFamily="18" charset="0"/>
              </a:rPr>
              <a:t>1</a:t>
            </a:r>
            <a:endParaRPr lang="en-US" sz="1200" dirty="0">
              <a:cs typeface="Times New Roman" panose="02020603050405020304" pitchFamily="18" charset="0"/>
            </a:endParaRPr>
          </a:p>
        </p:txBody>
      </p:sp>
      <p:sp>
        <p:nvSpPr>
          <p:cNvPr id="67" name="TextBox 66"/>
          <p:cNvSpPr txBox="1"/>
          <p:nvPr/>
        </p:nvSpPr>
        <p:spPr>
          <a:xfrm>
            <a:off x="1824279" y="5252643"/>
            <a:ext cx="261610" cy="276999"/>
          </a:xfrm>
          <a:prstGeom prst="rect">
            <a:avLst/>
          </a:prstGeom>
          <a:noFill/>
        </p:spPr>
        <p:txBody>
          <a:bodyPr wrap="none" rtlCol="0">
            <a:spAutoFit/>
          </a:bodyPr>
          <a:lstStyle/>
          <a:p>
            <a:r>
              <a:rPr lang="lv-LV" sz="1200" dirty="0">
                <a:cs typeface="Times New Roman" panose="02020603050405020304" pitchFamily="18" charset="0"/>
              </a:rPr>
              <a:t>1</a:t>
            </a:r>
            <a:endParaRPr lang="en-US" sz="1200" dirty="0">
              <a:cs typeface="Times New Roman" panose="02020603050405020304" pitchFamily="18" charset="0"/>
            </a:endParaRPr>
          </a:p>
        </p:txBody>
      </p:sp>
      <p:sp>
        <p:nvSpPr>
          <p:cNvPr id="68" name="TextBox 67"/>
          <p:cNvSpPr txBox="1"/>
          <p:nvPr/>
        </p:nvSpPr>
        <p:spPr>
          <a:xfrm>
            <a:off x="2017114" y="5712347"/>
            <a:ext cx="261610" cy="276999"/>
          </a:xfrm>
          <a:prstGeom prst="rect">
            <a:avLst/>
          </a:prstGeom>
          <a:noFill/>
        </p:spPr>
        <p:txBody>
          <a:bodyPr wrap="none" rtlCol="0">
            <a:spAutoFit/>
          </a:bodyPr>
          <a:lstStyle/>
          <a:p>
            <a:r>
              <a:rPr lang="lv-LV" sz="1200" dirty="0">
                <a:cs typeface="Times New Roman" panose="02020603050405020304" pitchFamily="18" charset="0"/>
              </a:rPr>
              <a:t>1</a:t>
            </a:r>
            <a:endParaRPr lang="en-US" sz="1200" dirty="0">
              <a:cs typeface="Times New Roman" panose="02020603050405020304" pitchFamily="18" charset="0"/>
            </a:endParaRPr>
          </a:p>
        </p:txBody>
      </p:sp>
      <p:sp>
        <p:nvSpPr>
          <p:cNvPr id="69" name="TextBox 68"/>
          <p:cNvSpPr txBox="1"/>
          <p:nvPr/>
        </p:nvSpPr>
        <p:spPr>
          <a:xfrm>
            <a:off x="1824279" y="5715459"/>
            <a:ext cx="261610" cy="276999"/>
          </a:xfrm>
          <a:prstGeom prst="rect">
            <a:avLst/>
          </a:prstGeom>
          <a:noFill/>
        </p:spPr>
        <p:txBody>
          <a:bodyPr wrap="none" rtlCol="0">
            <a:spAutoFit/>
          </a:bodyPr>
          <a:lstStyle/>
          <a:p>
            <a:r>
              <a:rPr lang="lv-LV" sz="1200" dirty="0">
                <a:cs typeface="Times New Roman" panose="02020603050405020304" pitchFamily="18" charset="0"/>
              </a:rPr>
              <a:t>1</a:t>
            </a:r>
            <a:endParaRPr lang="en-US" sz="1200" dirty="0">
              <a:cs typeface="Times New Roman" panose="02020603050405020304" pitchFamily="18" charset="0"/>
            </a:endParaRPr>
          </a:p>
        </p:txBody>
      </p:sp>
      <p:sp>
        <p:nvSpPr>
          <p:cNvPr id="70" name="TextBox 69"/>
          <p:cNvSpPr txBox="1"/>
          <p:nvPr/>
        </p:nvSpPr>
        <p:spPr>
          <a:xfrm>
            <a:off x="1400597" y="5705055"/>
            <a:ext cx="261610" cy="276999"/>
          </a:xfrm>
          <a:prstGeom prst="rect">
            <a:avLst/>
          </a:prstGeom>
          <a:noFill/>
        </p:spPr>
        <p:txBody>
          <a:bodyPr wrap="none" rtlCol="0">
            <a:spAutoFit/>
          </a:bodyPr>
          <a:lstStyle/>
          <a:p>
            <a:r>
              <a:rPr lang="lv-LV" sz="1200" dirty="0">
                <a:cs typeface="Times New Roman" panose="02020603050405020304" pitchFamily="18" charset="0"/>
              </a:rPr>
              <a:t>2</a:t>
            </a:r>
            <a:endParaRPr lang="en-US" sz="1200" dirty="0">
              <a:cs typeface="Times New Roman" panose="02020603050405020304" pitchFamily="18" charset="0"/>
            </a:endParaRPr>
          </a:p>
        </p:txBody>
      </p:sp>
      <p:sp>
        <p:nvSpPr>
          <p:cNvPr id="75" name="TextBox 74"/>
          <p:cNvSpPr txBox="1"/>
          <p:nvPr/>
        </p:nvSpPr>
        <p:spPr>
          <a:xfrm>
            <a:off x="2220039" y="6181040"/>
            <a:ext cx="261610" cy="276999"/>
          </a:xfrm>
          <a:prstGeom prst="rect">
            <a:avLst/>
          </a:prstGeom>
          <a:noFill/>
        </p:spPr>
        <p:txBody>
          <a:bodyPr wrap="none" rtlCol="0">
            <a:spAutoFit/>
          </a:bodyPr>
          <a:lstStyle/>
          <a:p>
            <a:r>
              <a:rPr lang="lv-LV" sz="1200" dirty="0">
                <a:cs typeface="Times New Roman" panose="02020603050405020304" pitchFamily="18" charset="0"/>
              </a:rPr>
              <a:t>2</a:t>
            </a:r>
            <a:endParaRPr lang="en-US" sz="1200" dirty="0">
              <a:cs typeface="Times New Roman" panose="02020603050405020304" pitchFamily="18" charset="0"/>
            </a:endParaRPr>
          </a:p>
        </p:txBody>
      </p:sp>
      <p:sp>
        <p:nvSpPr>
          <p:cNvPr id="76" name="TextBox 75"/>
          <p:cNvSpPr txBox="1"/>
          <p:nvPr/>
        </p:nvSpPr>
        <p:spPr>
          <a:xfrm>
            <a:off x="1392718" y="6184149"/>
            <a:ext cx="261610" cy="276999"/>
          </a:xfrm>
          <a:prstGeom prst="rect">
            <a:avLst/>
          </a:prstGeom>
          <a:noFill/>
        </p:spPr>
        <p:txBody>
          <a:bodyPr wrap="none" rtlCol="0">
            <a:spAutoFit/>
          </a:bodyPr>
          <a:lstStyle/>
          <a:p>
            <a:r>
              <a:rPr lang="lv-LV" sz="1200" dirty="0">
                <a:cs typeface="Times New Roman" panose="02020603050405020304" pitchFamily="18" charset="0"/>
              </a:rPr>
              <a:t>1</a:t>
            </a:r>
            <a:endParaRPr lang="en-US" sz="1200" dirty="0">
              <a:cs typeface="Times New Roman" panose="02020603050405020304" pitchFamily="18" charset="0"/>
            </a:endParaRPr>
          </a:p>
        </p:txBody>
      </p:sp>
      <p:sp>
        <p:nvSpPr>
          <p:cNvPr id="77" name="TextBox 76"/>
          <p:cNvSpPr txBox="1"/>
          <p:nvPr/>
        </p:nvSpPr>
        <p:spPr>
          <a:xfrm>
            <a:off x="1812596" y="6184152"/>
            <a:ext cx="261610" cy="276999"/>
          </a:xfrm>
          <a:prstGeom prst="rect">
            <a:avLst/>
          </a:prstGeom>
          <a:noFill/>
        </p:spPr>
        <p:txBody>
          <a:bodyPr wrap="none" rtlCol="0">
            <a:spAutoFit/>
          </a:bodyPr>
          <a:lstStyle/>
          <a:p>
            <a:r>
              <a:rPr lang="lv-LV" sz="1200" dirty="0">
                <a:cs typeface="Times New Roman" panose="02020603050405020304" pitchFamily="18" charset="0"/>
              </a:rPr>
              <a:t>1</a:t>
            </a:r>
            <a:endParaRPr lang="en-US" sz="1200" dirty="0">
              <a:cs typeface="Times New Roman" panose="02020603050405020304" pitchFamily="18" charset="0"/>
            </a:endParaRPr>
          </a:p>
        </p:txBody>
      </p:sp>
      <p:sp>
        <p:nvSpPr>
          <p:cNvPr id="82" name="Text Placeholder 2"/>
          <p:cNvSpPr>
            <a:spLocks noGrp="1"/>
          </p:cNvSpPr>
          <p:nvPr>
            <p:ph type="body" idx="1"/>
          </p:nvPr>
        </p:nvSpPr>
        <p:spPr>
          <a:xfrm>
            <a:off x="9068451" y="1883919"/>
            <a:ext cx="2359996" cy="823912"/>
          </a:xfrm>
        </p:spPr>
        <p:txBody>
          <a:bodyPr/>
          <a:lstStyle/>
          <a:p>
            <a:pPr algn="ctr"/>
            <a:r>
              <a:rPr lang="lv-LV" dirty="0">
                <a:solidFill>
                  <a:srgbClr val="FF0000"/>
                </a:solidFill>
              </a:rPr>
              <a:t>2024.gada cenas</a:t>
            </a:r>
            <a:endParaRPr lang="en-US" dirty="0">
              <a:solidFill>
                <a:srgbClr val="FF0000"/>
              </a:solidFill>
            </a:endParaRPr>
          </a:p>
        </p:txBody>
      </p:sp>
      <p:sp>
        <p:nvSpPr>
          <p:cNvPr id="81" name="TextBox 80"/>
          <p:cNvSpPr txBox="1"/>
          <p:nvPr/>
        </p:nvSpPr>
        <p:spPr>
          <a:xfrm>
            <a:off x="9929499" y="4454075"/>
            <a:ext cx="1625080" cy="1015663"/>
          </a:xfrm>
          <a:prstGeom prst="rect">
            <a:avLst/>
          </a:prstGeom>
          <a:noFill/>
        </p:spPr>
        <p:txBody>
          <a:bodyPr wrap="square" rtlCol="0">
            <a:spAutoFit/>
          </a:bodyPr>
          <a:lstStyle/>
          <a:p>
            <a:r>
              <a:rPr lang="lv-LV" sz="1200" dirty="0" err="1">
                <a:cs typeface="Times New Roman" panose="02020603050405020304" pitchFamily="18" charset="0"/>
              </a:rPr>
              <a:t>Ds</a:t>
            </a:r>
            <a:r>
              <a:rPr lang="lv-LV" sz="1200" dirty="0">
                <a:cs typeface="Times New Roman" panose="02020603050405020304" pitchFamily="18" charset="0"/>
              </a:rPr>
              <a:t> – darbspējīgie</a:t>
            </a:r>
          </a:p>
          <a:p>
            <a:r>
              <a:rPr lang="lv-LV" sz="1200" dirty="0" err="1">
                <a:cs typeface="Times New Roman" panose="02020603050405020304" pitchFamily="18" charset="0"/>
              </a:rPr>
              <a:t>Pn</a:t>
            </a:r>
            <a:r>
              <a:rPr lang="lv-LV" sz="1200" dirty="0">
                <a:cs typeface="Times New Roman" panose="02020603050405020304" pitchFamily="18" charset="0"/>
              </a:rPr>
              <a:t> – pensionāri</a:t>
            </a:r>
          </a:p>
          <a:p>
            <a:r>
              <a:rPr lang="lv-LV" sz="1200" dirty="0">
                <a:cs typeface="Times New Roman" panose="02020603050405020304" pitchFamily="18" charset="0"/>
              </a:rPr>
              <a:t>B1 – bērni līdz 6 </a:t>
            </a:r>
            <a:r>
              <a:rPr lang="lv-LV" sz="1200" dirty="0" err="1">
                <a:cs typeface="Times New Roman" panose="02020603050405020304" pitchFamily="18" charset="0"/>
              </a:rPr>
              <a:t>g.v</a:t>
            </a:r>
            <a:r>
              <a:rPr lang="lv-LV" sz="1200" dirty="0">
                <a:cs typeface="Times New Roman" panose="02020603050405020304" pitchFamily="18" charset="0"/>
              </a:rPr>
              <a:t>.</a:t>
            </a:r>
          </a:p>
          <a:p>
            <a:r>
              <a:rPr lang="lv-LV" sz="1200" dirty="0">
                <a:cs typeface="Times New Roman" panose="02020603050405020304" pitchFamily="18" charset="0"/>
              </a:rPr>
              <a:t>B2 – 7-14 </a:t>
            </a:r>
            <a:r>
              <a:rPr lang="lv-LV" sz="1200" dirty="0" err="1">
                <a:cs typeface="Times New Roman" panose="02020603050405020304" pitchFamily="18" charset="0"/>
              </a:rPr>
              <a:t>g.v</a:t>
            </a:r>
            <a:r>
              <a:rPr lang="lv-LV" sz="1200" dirty="0">
                <a:cs typeface="Times New Roman" panose="02020603050405020304" pitchFamily="18" charset="0"/>
              </a:rPr>
              <a:t>. bērni</a:t>
            </a:r>
          </a:p>
          <a:p>
            <a:r>
              <a:rPr lang="lv-LV" sz="1200" dirty="0">
                <a:cs typeface="Times New Roman" panose="02020603050405020304" pitchFamily="18" charset="0"/>
              </a:rPr>
              <a:t>B3 – 15-17 </a:t>
            </a:r>
            <a:r>
              <a:rPr lang="lv-LV" sz="1200" dirty="0" err="1">
                <a:cs typeface="Times New Roman" panose="02020603050405020304" pitchFamily="18" charset="0"/>
              </a:rPr>
              <a:t>g.v</a:t>
            </a:r>
            <a:r>
              <a:rPr lang="lv-LV" sz="1200" dirty="0">
                <a:cs typeface="Times New Roman" panose="02020603050405020304" pitchFamily="18" charset="0"/>
              </a:rPr>
              <a:t>. bērni</a:t>
            </a:r>
            <a:endParaRPr lang="en-US" sz="1200" dirty="0">
              <a:cs typeface="Times New Roman" panose="02020603050405020304" pitchFamily="18" charset="0"/>
            </a:endParaRPr>
          </a:p>
        </p:txBody>
      </p:sp>
    </p:spTree>
    <p:extLst>
      <p:ext uri="{BB962C8B-B14F-4D97-AF65-F5344CB8AC3E}">
        <p14:creationId xmlns:p14="http://schemas.microsoft.com/office/powerpoint/2010/main" val="10985697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63738"/>
            <a:ext cx="10515600" cy="936453"/>
          </a:xfrm>
        </p:spPr>
        <p:txBody>
          <a:bodyPr>
            <a:normAutofit/>
          </a:bodyPr>
          <a:lstStyle/>
          <a:p>
            <a:pPr algn="ctr"/>
            <a:r>
              <a:rPr lang="lv-LV" b="1" dirty="0" smtClean="0">
                <a:solidFill>
                  <a:srgbClr val="FF0000"/>
                </a:solidFill>
              </a:rPr>
              <a:t>Secinājumi - 1</a:t>
            </a:r>
            <a:endParaRPr lang="en-US" b="1" dirty="0">
              <a:solidFill>
                <a:srgbClr val="FF0000"/>
              </a:solidFill>
            </a:endParaRPr>
          </a:p>
        </p:txBody>
      </p:sp>
      <p:sp>
        <p:nvSpPr>
          <p:cNvPr id="18" name="Slide Number Placeholder 17"/>
          <p:cNvSpPr>
            <a:spLocks noGrp="1"/>
          </p:cNvSpPr>
          <p:nvPr>
            <p:ph type="sldNum" sz="quarter" idx="12"/>
          </p:nvPr>
        </p:nvSpPr>
        <p:spPr/>
        <p:txBody>
          <a:bodyPr/>
          <a:lstStyle/>
          <a:p>
            <a:fld id="{74F1C5EA-7852-4B93-BB18-322BB65BE18A}" type="slidenum">
              <a:rPr lang="en-US" smtClean="0"/>
              <a:t>9</a:t>
            </a:fld>
            <a:endParaRPr lang="en-US" dirty="0"/>
          </a:p>
        </p:txBody>
      </p:sp>
      <p:sp>
        <p:nvSpPr>
          <p:cNvPr id="13" name="TextBox 12"/>
          <p:cNvSpPr txBox="1"/>
          <p:nvPr/>
        </p:nvSpPr>
        <p:spPr>
          <a:xfrm>
            <a:off x="195892" y="1483207"/>
            <a:ext cx="10791567" cy="830997"/>
          </a:xfrm>
          <a:prstGeom prst="rect">
            <a:avLst/>
          </a:prstGeom>
          <a:noFill/>
        </p:spPr>
        <p:txBody>
          <a:bodyPr wrap="square" rtlCol="0">
            <a:spAutoFit/>
          </a:bodyPr>
          <a:lstStyle/>
          <a:p>
            <a:pPr marL="342900" indent="-342900">
              <a:spcAft>
                <a:spcPts val="1200"/>
              </a:spcAft>
              <a:buFont typeface="Arial" panose="020B0604020202020204" pitchFamily="34" charset="0"/>
              <a:buChar char="•"/>
            </a:pPr>
            <a:r>
              <a:rPr lang="lv-LV" sz="2400" dirty="0">
                <a:solidFill>
                  <a:schemeClr val="accent5"/>
                </a:solidFill>
              </a:rPr>
              <a:t>Cenu pieaugums pārtikas groziem atkarībā no vecuma četru gadu laikā (kopš 2020.gada) ir 43,9-45,2%. </a:t>
            </a:r>
            <a:endParaRPr lang="en-US" sz="2400" strike="sngStrike" dirty="0">
              <a:solidFill>
                <a:schemeClr val="accent5"/>
              </a:solidFill>
            </a:endParaRPr>
          </a:p>
        </p:txBody>
      </p:sp>
      <p:sp>
        <p:nvSpPr>
          <p:cNvPr id="8" name="TextBox 7"/>
          <p:cNvSpPr txBox="1"/>
          <p:nvPr/>
        </p:nvSpPr>
        <p:spPr>
          <a:xfrm>
            <a:off x="195892" y="2820329"/>
            <a:ext cx="11763635" cy="1938992"/>
          </a:xfrm>
          <a:prstGeom prst="rect">
            <a:avLst/>
          </a:prstGeom>
          <a:noFill/>
        </p:spPr>
        <p:txBody>
          <a:bodyPr wrap="square" rtlCol="0">
            <a:spAutoFit/>
          </a:bodyPr>
          <a:lstStyle/>
          <a:p>
            <a:pPr marL="342900" indent="-342900">
              <a:spcAft>
                <a:spcPts val="1200"/>
              </a:spcAft>
              <a:buFont typeface="Arial" panose="020B0604020202020204" pitchFamily="34" charset="0"/>
              <a:buChar char="•"/>
            </a:pPr>
            <a:r>
              <a:rPr lang="lv-LV" sz="2400" dirty="0">
                <a:solidFill>
                  <a:schemeClr val="accent5"/>
                </a:solidFill>
              </a:rPr>
              <a:t>MRI budžeta nepārtikas daļa atkarībā no mājsaimniecības tipa un dzīvesvietas kopš 2020.gada pieaugusi par 34-52%. Būtiskākais pieaugums konstatēts mājsaimniecībās, kurās ir bērni, pensionāri, kuras dzīvo pilsētās (taču ne Rīgā). Pieauguma atšķirības visvairāk saistītas ar izdevumiem veselības aprūpei, personiskā transporta iegādi, uzturēšanu un remontu, kā arī izdevumiem apģērbam, apaviem. </a:t>
            </a:r>
            <a:endParaRPr lang="en-US" sz="2400" strike="sngStrike" dirty="0">
              <a:solidFill>
                <a:schemeClr val="accent5"/>
              </a:solidFill>
            </a:endParaRPr>
          </a:p>
        </p:txBody>
      </p:sp>
    </p:spTree>
    <p:extLst>
      <p:ext uri="{BB962C8B-B14F-4D97-AF65-F5344CB8AC3E}">
        <p14:creationId xmlns:p14="http://schemas.microsoft.com/office/powerpoint/2010/main" val="326198612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2505</TotalTime>
  <Words>1073</Words>
  <Application>Microsoft Office PowerPoint</Application>
  <PresentationFormat>Widescreen</PresentationFormat>
  <Paragraphs>155</Paragraphs>
  <Slides>10</Slides>
  <Notes>10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Calibri Light</vt:lpstr>
      <vt:lpstr>Times New Roman</vt:lpstr>
      <vt:lpstr>Office Theme</vt:lpstr>
      <vt:lpstr>PowerPoint Presentation</vt:lpstr>
      <vt:lpstr>Mērķis un uzdevumi</vt:lpstr>
      <vt:lpstr>Izmaiņas kopš 2020.gada</vt:lpstr>
      <vt:lpstr>Atjaunojuma metodoloģija</vt:lpstr>
      <vt:lpstr>Nepārtikas izdevumu kategorizācija aptaujā</vt:lpstr>
      <vt:lpstr>Pārtikas grozā iekļauto produktu cenu pieaugums 2024.gadā pret 2020.gadu</vt:lpstr>
      <vt:lpstr>Pārtikas groza vērtība mēnesī</vt:lpstr>
      <vt:lpstr>Mājsaimniecību relatīvo izdevumu budžets (MRI budžets)</vt:lpstr>
      <vt:lpstr>Secinājumi - 1</vt:lpstr>
      <vt:lpstr>Secinājumi - 2</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Kādu robežu noteikt?</dc:title>
  <dc:creator>Windows User</dc:creator>
  <cp:lastModifiedBy>Evija Kūla</cp:lastModifiedBy>
  <cp:revision>338</cp:revision>
  <dcterms:created xsi:type="dcterms:W3CDTF">2019-12-09T13:04:04Z</dcterms:created>
  <dcterms:modified xsi:type="dcterms:W3CDTF">2025-09-17T10:42:32Z</dcterms:modified>
</cp:coreProperties>
</file>