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0.jpg" ContentType="image/jpeg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258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63" r:id="rId12"/>
    <p:sldId id="267" r:id="rId13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74" autoAdjust="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C8576-D61A-4C67-9BF5-69BEB3D09188}" type="datetimeFigureOut">
              <a:rPr lang="lv-LV" smtClean="0"/>
              <a:t>23.09.2025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81BB2-0BBC-4900-973B-7633C82FB69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40109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81BB2-0BBC-4900-973B-7633C82FB691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3273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81BB2-0BBC-4900-973B-7633C82FB691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51211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81BB2-0BBC-4900-973B-7633C82FB691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7664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81BB2-0BBC-4900-973B-7633C82FB691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87970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81BB2-0BBC-4900-973B-7633C82FB691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72924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81BB2-0BBC-4900-973B-7633C82FB691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81269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B4BEE-7BBF-463C-8F91-3610B589B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A020F-891B-4B03-BAC7-A21BF6411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EFA1A-A55A-4855-BE60-1AFD0EE7B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4EA4-97A6-4404-82BE-CB8D444F3A28}" type="datetimeFigureOut">
              <a:rPr lang="lv-LV" smtClean="0"/>
              <a:t>23.09.2025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A947F-A9F5-4A02-A360-E6D6AACAA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D7564-7169-4D27-9D98-2AB6EF7BA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49BD-F967-41A4-A5FF-41431F529C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7099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6E203-F08F-4F01-83F1-BF16CA9E9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9950AA-87A7-4F25-AEBF-160BF4BDE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F7CC0-F191-4534-A518-C0311DDFF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4EA4-97A6-4404-82BE-CB8D444F3A28}" type="datetimeFigureOut">
              <a:rPr lang="lv-LV" smtClean="0"/>
              <a:t>23.09.2025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7548E-3A09-44D5-9085-E489860B4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64F42-7191-4AD9-9FB4-E30269D8D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49BD-F967-41A4-A5FF-41431F529C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7225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FB9126-3A20-47ED-B495-63C89CAC5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8A04E6-1B00-4D3B-BCF5-59C8A2727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21482-57E9-47E6-BDF7-4DAC39071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4EA4-97A6-4404-82BE-CB8D444F3A28}" type="datetimeFigureOut">
              <a:rPr lang="lv-LV" smtClean="0"/>
              <a:t>23.09.2025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8FB23-E102-4B7C-9C3D-C89A0EE45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0AF93-AD65-49D6-A02D-915FE2F05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49BD-F967-41A4-A5FF-41431F529C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6498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BACAD-55C7-446F-8AC1-DC9B6A7A7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CD7A1-C9DA-44BA-89E6-6205D2B1D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3C09E-CFC6-421E-842C-E713178BE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4EA4-97A6-4404-82BE-CB8D444F3A28}" type="datetimeFigureOut">
              <a:rPr lang="lv-LV" smtClean="0"/>
              <a:t>23.09.2025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80843-C29C-4E8A-87F3-3DEEDFB77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3BD3B-7951-4ED1-9280-60AB5E074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49BD-F967-41A4-A5FF-41431F529C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3132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3A7C4-E7CC-4C20-BD77-72D8409C6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AB098-8FC2-4B3F-BCA5-7532EFC05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CFDFB-53BE-4EEF-919C-438FDA74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4EA4-97A6-4404-82BE-CB8D444F3A28}" type="datetimeFigureOut">
              <a:rPr lang="lv-LV" smtClean="0"/>
              <a:t>23.09.2025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323C0-4F31-4316-8554-C2F2AAC57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4BAD2-0D23-4F2A-A43D-EC538B690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49BD-F967-41A4-A5FF-41431F529C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1046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121FC-4B41-4122-B7C7-041024D0B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DA454-3985-44A1-B05C-4F10F2EC0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4156C-226B-47DA-A57F-3D9CF2325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952A4-5A3A-42A1-8A76-8C2EC1D18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4EA4-97A6-4404-82BE-CB8D444F3A28}" type="datetimeFigureOut">
              <a:rPr lang="lv-LV" smtClean="0"/>
              <a:t>23.09.2025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3D4D8-FDCE-4CFE-8C15-4C1E1A09E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3E894-FFC2-48C6-85C4-716FC6074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49BD-F967-41A4-A5FF-41431F529C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5259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69F2B-BE46-49A3-AF99-B9F58307E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E225F-32C6-45D8-AEEC-3BC941F26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F21BDC-EEF3-497A-BDE3-8ACBD5D2E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5624EA-E1BB-42D7-98F8-7E6345761B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376D9A-00F9-4412-83AD-A13E74DB5D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959AB8-6AD1-40E7-931C-5E0C29048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4EA4-97A6-4404-82BE-CB8D444F3A28}" type="datetimeFigureOut">
              <a:rPr lang="lv-LV" smtClean="0"/>
              <a:t>23.09.2025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35C1EB-AC60-4300-8E17-451924D6C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A9623-ABFD-4646-8BC4-0E298FD08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49BD-F967-41A4-A5FF-41431F529C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7035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AB5F0-7515-451C-9521-13B0020A5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F224D9-389D-40EC-992F-7B113C2FA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4EA4-97A6-4404-82BE-CB8D444F3A28}" type="datetimeFigureOut">
              <a:rPr lang="lv-LV" smtClean="0"/>
              <a:t>23.09.2025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A5658-D6DE-453E-805A-C99B17350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D7E43-5F87-46CF-9AB0-D8E2EE51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49BD-F967-41A4-A5FF-41431F529C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6196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D83CA1-CB96-41CE-8971-5E87C6E3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4EA4-97A6-4404-82BE-CB8D444F3A28}" type="datetimeFigureOut">
              <a:rPr lang="lv-LV" smtClean="0"/>
              <a:t>23.09.2025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3CBD27-FCB8-4FCC-8413-8DE512609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B200F-F2E7-4F08-A947-D53F28F62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49BD-F967-41A4-A5FF-41431F529C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4727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011F-4C72-4BBF-AF5B-6C2F3501F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10D3A-ACA9-4287-AEDD-C8A456D74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81C023-3EEB-43EB-BE28-484963C91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C2583-E7E0-48FF-8564-1E185A8F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4EA4-97A6-4404-82BE-CB8D444F3A28}" type="datetimeFigureOut">
              <a:rPr lang="lv-LV" smtClean="0"/>
              <a:t>23.09.2025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41C64-287C-4139-98C6-7A9EEC91E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E56AE-9838-479B-9EC5-16A76B3F6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49BD-F967-41A4-A5FF-41431F529C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1004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36F5C-1D30-490C-88DA-22CD2C81A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1E9CFB-F31C-483A-BBFB-E5F76BD5B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D7747-1C71-4641-9D4F-8159B570D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CCEB9E-3453-4842-B5C2-B3DBF218D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4EA4-97A6-4404-82BE-CB8D444F3A28}" type="datetimeFigureOut">
              <a:rPr lang="lv-LV" smtClean="0"/>
              <a:t>23.09.2025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3BD6F-56EE-40E6-8420-0E85E85E7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3608D-89ED-4BD2-B16D-1330622C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49BD-F967-41A4-A5FF-41431F529C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0217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4C27C6-593F-4221-B72A-A5133E62B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D6389-C0D0-49A8-86E8-A26ADCC5F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91F43-C794-4F69-9DA2-FE217D897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74EA4-97A6-4404-82BE-CB8D444F3A28}" type="datetimeFigureOut">
              <a:rPr lang="lv-LV" smtClean="0"/>
              <a:t>23.09.2025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90974-3834-4D30-8CEA-20AA95B96B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58886-D6E2-4D16-BB5B-69731EFB2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549BD-F967-41A4-A5FF-41431F529C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3577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auris.Bokiss@lm.gov.lv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Deniss.Kretalovs@lm.gov.lv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m.gov.lv/lv/informativi-izglitojosi-pasakumi-darba-devejiem-un-darbiniekie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C41E98B-95DE-4775-8610-C4F35E683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2827"/>
            <a:ext cx="10515600" cy="1548359"/>
          </a:xfrm>
        </p:spPr>
        <p:txBody>
          <a:bodyPr>
            <a:normAutofit fontScale="90000"/>
          </a:bodyPr>
          <a:lstStyle/>
          <a:p>
            <a:pPr algn="ctr"/>
            <a:r>
              <a:rPr lang="lv-LV" sz="4400" dirty="0">
                <a:solidFill>
                  <a:schemeClr val="accent6">
                    <a:lumMod val="50000"/>
                  </a:schemeClr>
                </a:solidFill>
                <a:latin typeface="Calibri (Headings)"/>
                <a:cs typeface="Roboto"/>
              </a:rPr>
              <a:t>Projekta “</a:t>
            </a:r>
            <a:r>
              <a:rPr lang="lv-LV" sz="4400" b="1" dirty="0">
                <a:solidFill>
                  <a:schemeClr val="accent6">
                    <a:lumMod val="50000"/>
                  </a:schemeClr>
                </a:solidFill>
                <a:latin typeface="Calibri (Headings)"/>
                <a:cs typeface="Roboto"/>
              </a:rPr>
              <a:t>Vienlīdzīgu iespēju un nediskriminācijas veicināšana</a:t>
            </a:r>
            <a:r>
              <a:rPr lang="lv-LV" sz="4400" dirty="0">
                <a:solidFill>
                  <a:schemeClr val="accent6">
                    <a:lumMod val="50000"/>
                  </a:schemeClr>
                </a:solidFill>
                <a:latin typeface="Calibri (Headings)"/>
                <a:cs typeface="Roboto"/>
              </a:rPr>
              <a:t>” aktualitātes</a:t>
            </a:r>
            <a:br>
              <a:rPr lang="en-GB" sz="4400" dirty="0">
                <a:solidFill>
                  <a:schemeClr val="accent6">
                    <a:lumMod val="50000"/>
                  </a:schemeClr>
                </a:solidFill>
                <a:latin typeface="Calibri (Headings)"/>
                <a:cs typeface="Roboto"/>
              </a:rPr>
            </a:br>
            <a:r>
              <a:rPr lang="nn-NO" sz="3100" dirty="0">
                <a:solidFill>
                  <a:schemeClr val="accent6">
                    <a:lumMod val="50000"/>
                  </a:schemeClr>
                </a:solidFill>
                <a:latin typeface="Calibri (Headings)"/>
                <a:cs typeface="Roboto"/>
              </a:rPr>
              <a:t>Nr.4.3.4.1/1/23/I/001 </a:t>
            </a:r>
            <a:endParaRPr lang="lv-LV" sz="3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9F6731A9-0121-4F97-B215-EF324E19E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20800" y="5801777"/>
            <a:ext cx="3337560" cy="823912"/>
          </a:xfrm>
        </p:spPr>
        <p:txBody>
          <a:bodyPr/>
          <a:lstStyle/>
          <a:p>
            <a:r>
              <a:rPr lang="en-GB" altLang="lv-LV" b="0" dirty="0">
                <a:cs typeface="Arial" panose="020B0604020202020204" pitchFamily="34" charset="0"/>
              </a:rPr>
              <a:t>17.09.2025.</a:t>
            </a:r>
            <a:endParaRPr lang="lv-LV" altLang="lv-LV" b="0" dirty="0">
              <a:cs typeface="Arial" panose="020B0604020202020204" pitchFamily="34" charset="0"/>
            </a:endParaRPr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9777D7DC-FAFE-47B4-9EC3-95F92AFD3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-1"/>
            <a:ext cx="12192000" cy="2673532"/>
          </a:xfrm>
          <a:prstGeom prst="rect">
            <a:avLst/>
          </a:prstGeom>
        </p:spPr>
      </p:pic>
      <p:pic>
        <p:nvPicPr>
          <p:cNvPr id="8" name="Picture 15" descr="Labklājības ministrijas ģerbonis">
            <a:extLst>
              <a:ext uri="{FF2B5EF4-FFF2-40B4-BE49-F238E27FC236}">
                <a16:creationId xmlns:a16="http://schemas.microsoft.com/office/drawing/2014/main" id="{AD0D4795-F4D8-46B6-9BF0-913F0C6B1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445" y="906885"/>
            <a:ext cx="1991110" cy="1592888"/>
          </a:xfrm>
          <a:prstGeom prst="rect">
            <a:avLst/>
          </a:prstGeom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id="{BA426484-C7ED-4989-B842-DF667D70C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2225" y="6213733"/>
            <a:ext cx="979478" cy="644268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71A8B3E0-9B37-4D70-BB43-856D647A5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121" y="5300482"/>
            <a:ext cx="31210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380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CBCA5-5168-44F7-B97F-21724F1E5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952" y="335240"/>
            <a:ext cx="9569669" cy="1325563"/>
          </a:xfrm>
        </p:spPr>
        <p:txBody>
          <a:bodyPr>
            <a:normAutofit fontScale="90000"/>
          </a:bodyPr>
          <a:lstStyle/>
          <a:p>
            <a:r>
              <a:rPr lang="lv-LV" sz="4000" dirty="0" err="1">
                <a:solidFill>
                  <a:schemeClr val="accent6">
                    <a:lumMod val="50000"/>
                  </a:schemeClr>
                </a:solidFill>
                <a:latin typeface="Calibri (Headings)"/>
                <a:cs typeface="Roboto"/>
              </a:rPr>
              <a:t>Izmēģinājumprojekts</a:t>
            </a:r>
            <a:r>
              <a:rPr lang="lv-LV" sz="4000" dirty="0">
                <a:solidFill>
                  <a:schemeClr val="accent6">
                    <a:lumMod val="50000"/>
                  </a:schemeClr>
                </a:solidFill>
                <a:latin typeface="Calibri (Headings)"/>
                <a:cs typeface="Roboto"/>
              </a:rPr>
              <a:t>  darba samaksas atšķirību starp vīriešiem un sievietēm mazināšanai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530E3-87EC-467E-ACAF-58BDD8CC0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77" y="1752707"/>
            <a:ext cx="10891209" cy="4946921"/>
          </a:xfrm>
        </p:spPr>
        <p:txBody>
          <a:bodyPr>
            <a:normAutofit fontScale="92500" lnSpcReduction="10000"/>
          </a:bodyPr>
          <a:lstStyle/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lv-LV" sz="2400" b="1" spc="-10" dirty="0" err="1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Izmēģinājumprojekts</a:t>
            </a:r>
            <a:r>
              <a:rPr lang="en-GB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</a:t>
            </a: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nodrošināts Latvijā tādus darba samaksas pārredzamības mehānismus, kas nodrošina organizācijās vienādu darba samaksu par  vienādas vērtības darbu </a:t>
            </a:r>
            <a:endParaRPr lang="en-GB" sz="2400" b="1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GB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Saturs</a:t>
            </a:r>
            <a:r>
              <a:rPr lang="en-GB" sz="22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:</a:t>
            </a:r>
            <a:endParaRPr lang="lv-LV" sz="2200" b="1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Latvijas un ārvalstu situācijas izpēte</a:t>
            </a: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izpētē balstīta rīcības modeļa un praktisku «soli pa solim» vadlīniju izstrāde pārredzamas atalgojuma sistēmas ieviešanai uzņēmumā/organizācijā </a:t>
            </a: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rīcības modeļa/vadlīniju testēšana 4 uzņēmumos Latvijā</a:t>
            </a: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rīcības modeļa/vadlīniju precizēšana</a:t>
            </a:r>
            <a:endParaRPr lang="en-GB" sz="22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endParaRPr lang="lv-LV" sz="10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GB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Izpildes s</a:t>
            </a: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tatuss:</a:t>
            </a:r>
            <a:r>
              <a:rPr lang="lv-LV" sz="24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</a:t>
            </a:r>
            <a:endParaRPr lang="en-GB" sz="24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sagatavošanā, iepirkumu paredzēts izsludināt 2025. gada IV ceturksnī</a:t>
            </a:r>
            <a:endParaRPr lang="en-GB" sz="22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endParaRPr lang="lv-LV" sz="20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endParaRPr lang="lv-LV" sz="22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</p:txBody>
      </p:sp>
      <p:pic>
        <p:nvPicPr>
          <p:cNvPr id="4" name="object 10" descr="Labklājības ministrijas ģerbonis">
            <a:extLst>
              <a:ext uri="{FF2B5EF4-FFF2-40B4-BE49-F238E27FC236}">
                <a16:creationId xmlns:a16="http://schemas.microsoft.com/office/drawing/2014/main" id="{AC3518B3-898D-44D0-9546-A707DD2CAE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872" y="0"/>
            <a:ext cx="1236715" cy="1519425"/>
          </a:xfrm>
          <a:prstGeom prst="rect">
            <a:avLst/>
          </a:prstGeom>
        </p:spPr>
      </p:pic>
      <p:grpSp>
        <p:nvGrpSpPr>
          <p:cNvPr id="5" name="object 2">
            <a:extLst>
              <a:ext uri="{FF2B5EF4-FFF2-40B4-BE49-F238E27FC236}">
                <a16:creationId xmlns:a16="http://schemas.microsoft.com/office/drawing/2014/main" id="{5B770B7F-A6F6-4410-B699-F0B2E48E2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039350" y="3032564"/>
            <a:ext cx="2152650" cy="3144520"/>
            <a:chOff x="9367749" y="2648852"/>
            <a:chExt cx="2152650" cy="3144520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C420313E-5190-4D03-B217-47A0A5B690A9}"/>
                </a:ext>
              </a:extLst>
            </p:cNvPr>
            <p:cNvSpPr/>
            <p:nvPr/>
          </p:nvSpPr>
          <p:spPr>
            <a:xfrm>
              <a:off x="9367749" y="3640681"/>
              <a:ext cx="2152650" cy="2152650"/>
            </a:xfrm>
            <a:custGeom>
              <a:avLst/>
              <a:gdLst/>
              <a:ahLst/>
              <a:cxnLst/>
              <a:rect l="l" t="t" r="r" b="b"/>
              <a:pathLst>
                <a:path w="2152650" h="2152650">
                  <a:moveTo>
                    <a:pt x="2152242" y="0"/>
                  </a:moveTo>
                  <a:lnTo>
                    <a:pt x="0" y="2152242"/>
                  </a:lnTo>
                  <a:lnTo>
                    <a:pt x="1491615" y="2152242"/>
                  </a:lnTo>
                  <a:lnTo>
                    <a:pt x="2152242" y="1491616"/>
                  </a:lnTo>
                  <a:lnTo>
                    <a:pt x="2152242" y="0"/>
                  </a:lnTo>
                  <a:close/>
                </a:path>
              </a:pathLst>
            </a:custGeom>
            <a:solidFill>
              <a:srgbClr val="6AA948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621ADDC3-8FE5-4BC7-9FA5-8AC66C130DE5}"/>
                </a:ext>
              </a:extLst>
            </p:cNvPr>
            <p:cNvSpPr/>
            <p:nvPr/>
          </p:nvSpPr>
          <p:spPr>
            <a:xfrm>
              <a:off x="10163380" y="2648852"/>
              <a:ext cx="1356995" cy="1356995"/>
            </a:xfrm>
            <a:custGeom>
              <a:avLst/>
              <a:gdLst/>
              <a:ahLst/>
              <a:cxnLst/>
              <a:rect l="l" t="t" r="r" b="b"/>
              <a:pathLst>
                <a:path w="1356995" h="1356995">
                  <a:moveTo>
                    <a:pt x="1356611" y="0"/>
                  </a:moveTo>
                  <a:lnTo>
                    <a:pt x="0" y="1356611"/>
                  </a:lnTo>
                  <a:lnTo>
                    <a:pt x="696823" y="1356611"/>
                  </a:lnTo>
                  <a:lnTo>
                    <a:pt x="1356611" y="696823"/>
                  </a:lnTo>
                  <a:lnTo>
                    <a:pt x="1356611" y="0"/>
                  </a:lnTo>
                  <a:close/>
                </a:path>
              </a:pathLst>
            </a:custGeom>
            <a:solidFill>
              <a:srgbClr val="6AA948">
                <a:alpha val="21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" name="object 7">
            <a:extLst>
              <a:ext uri="{FF2B5EF4-FFF2-40B4-BE49-F238E27FC236}">
                <a16:creationId xmlns:a16="http://schemas.microsoft.com/office/drawing/2014/main" id="{ED65EA96-A3D3-40D2-A7E8-864D4EA61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04806" y="6410325"/>
            <a:ext cx="962025" cy="447675"/>
            <a:chOff x="10042955" y="6032496"/>
            <a:chExt cx="962025" cy="447675"/>
          </a:xfrm>
        </p:grpSpPr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EB248C85-CB22-4DD5-88E5-0684FE1A16ED}"/>
                </a:ext>
              </a:extLst>
            </p:cNvPr>
            <p:cNvSpPr/>
            <p:nvPr/>
          </p:nvSpPr>
          <p:spPr>
            <a:xfrm>
              <a:off x="10577759" y="6127987"/>
              <a:ext cx="426720" cy="352425"/>
            </a:xfrm>
            <a:custGeom>
              <a:avLst/>
              <a:gdLst/>
              <a:ahLst/>
              <a:cxnLst/>
              <a:rect l="l" t="t" r="r" b="b"/>
              <a:pathLst>
                <a:path w="426720" h="352425">
                  <a:moveTo>
                    <a:pt x="426605" y="0"/>
                  </a:moveTo>
                  <a:lnTo>
                    <a:pt x="352005" y="0"/>
                  </a:lnTo>
                  <a:lnTo>
                    <a:pt x="0" y="352005"/>
                  </a:lnTo>
                  <a:lnTo>
                    <a:pt x="74599" y="352005"/>
                  </a:lnTo>
                  <a:lnTo>
                    <a:pt x="426605" y="0"/>
                  </a:lnTo>
                  <a:close/>
                </a:path>
              </a:pathLst>
            </a:custGeom>
            <a:solidFill>
              <a:srgbClr val="005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F168D2D7-8114-4B4F-83C2-07BFF13AE320}"/>
                </a:ext>
              </a:extLst>
            </p:cNvPr>
            <p:cNvSpPr/>
            <p:nvPr/>
          </p:nvSpPr>
          <p:spPr>
            <a:xfrm>
              <a:off x="10042955" y="6032496"/>
              <a:ext cx="897255" cy="447675"/>
            </a:xfrm>
            <a:custGeom>
              <a:avLst/>
              <a:gdLst/>
              <a:ahLst/>
              <a:cxnLst/>
              <a:rect l="l" t="t" r="r" b="b"/>
              <a:pathLst>
                <a:path w="897254" h="447675">
                  <a:moveTo>
                    <a:pt x="896723" y="0"/>
                  </a:moveTo>
                  <a:lnTo>
                    <a:pt x="447498" y="2"/>
                  </a:lnTo>
                  <a:lnTo>
                    <a:pt x="0" y="447501"/>
                  </a:lnTo>
                  <a:lnTo>
                    <a:pt x="449224" y="447501"/>
                  </a:lnTo>
                  <a:lnTo>
                    <a:pt x="896723" y="2"/>
                  </a:lnTo>
                  <a:close/>
                </a:path>
              </a:pathLst>
            </a:custGeom>
            <a:solidFill>
              <a:srgbClr val="6AA94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7824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CBEC-D1E4-498F-82AA-3CC400981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1" y="2391682"/>
            <a:ext cx="3208019" cy="1325563"/>
          </a:xfrm>
        </p:spPr>
        <p:txBody>
          <a:bodyPr>
            <a:normAutofit/>
          </a:bodyPr>
          <a:lstStyle/>
          <a:p>
            <a:r>
              <a:rPr lang="lv-LV" sz="4000" kern="0" spc="-95" dirty="0">
                <a:solidFill>
                  <a:schemeClr val="accent6">
                    <a:lumMod val="50000"/>
                  </a:schemeClr>
                </a:solidFill>
                <a:latin typeface="Calibri (Headings)"/>
                <a:cs typeface="Arial"/>
              </a:rPr>
              <a:t>Turpmākā </a:t>
            </a:r>
            <a:br>
              <a:rPr lang="lv-LV" sz="4000" kern="0" spc="-95" dirty="0">
                <a:solidFill>
                  <a:schemeClr val="accent6">
                    <a:lumMod val="50000"/>
                  </a:schemeClr>
                </a:solidFill>
                <a:latin typeface="Calibri (Headings)"/>
                <a:cs typeface="Arial"/>
              </a:rPr>
            </a:br>
            <a:r>
              <a:rPr lang="lv-LV" sz="4000" kern="0" spc="-95" dirty="0">
                <a:solidFill>
                  <a:schemeClr val="accent6">
                    <a:lumMod val="50000"/>
                  </a:schemeClr>
                </a:solidFill>
                <a:latin typeface="Calibri (Headings)"/>
                <a:cs typeface="Arial"/>
              </a:rPr>
              <a:t>rīcība</a:t>
            </a:r>
            <a:endParaRPr lang="lv-LV" sz="4000" dirty="0">
              <a:solidFill>
                <a:schemeClr val="accent6">
                  <a:lumMod val="50000"/>
                </a:schemeClr>
              </a:solidFill>
              <a:latin typeface="Calibri (Headings)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222C12-C188-4D48-85BA-027C052C7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99" cy="206518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B7AF-12B8-4E48-B5DE-B0C71030A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0950" y="2391682"/>
            <a:ext cx="8143547" cy="4351338"/>
          </a:xfrm>
        </p:spPr>
        <p:txBody>
          <a:bodyPr>
            <a:normAutofit fontScale="92500" lnSpcReduction="10000"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</a:pPr>
            <a:r>
              <a:rPr lang="lv-LV" sz="2000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Nosutīsim visiem SIPK komitejas dalībniekiem </a:t>
            </a:r>
            <a:r>
              <a:rPr lang="lv-LV" sz="2000" b="1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Digitālo rokasgrāmatu</a:t>
            </a:r>
            <a:r>
              <a:rPr lang="en-GB" sz="2000" b="1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par </a:t>
            </a:r>
            <a:r>
              <a:rPr lang="lv-LV" sz="2000" b="1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vienlīdzīgu iespēju un </a:t>
            </a:r>
            <a:r>
              <a:rPr lang="lv-LV" sz="2000" b="1" kern="0" dirty="0" err="1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nediskriminācijas</a:t>
            </a:r>
            <a:r>
              <a:rPr lang="lv-LV" sz="2000" b="1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jautājumiem</a:t>
            </a:r>
          </a:p>
          <a:p>
            <a:pPr marL="184150" marR="5080" indent="-171450">
              <a:lnSpc>
                <a:spcPct val="150000"/>
              </a:lnSpc>
              <a:spcBef>
                <a:spcPts val="100"/>
              </a:spcBef>
            </a:pPr>
            <a:endParaRPr lang="lv-LV" sz="1000" b="1" kern="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812800" marR="5080" lvl="1" indent="-342900">
              <a:lnSpc>
                <a:spcPct val="150000"/>
              </a:lnSpc>
              <a:spcBef>
                <a:spcPts val="100"/>
              </a:spcBef>
            </a:pPr>
            <a:r>
              <a:rPr lang="lv-LV" sz="2000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Aicinām iepazīties ar rokasgrāmatas saturu un, </a:t>
            </a:r>
            <a:r>
              <a:rPr lang="lv-LV" sz="2000" b="1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ja ir būtiski precizējumi, iesniegt priekšlikumus labojumiem līdz 2025. gada </a:t>
            </a:r>
            <a:r>
              <a:rPr lang="en-US" sz="2000" b="1" kern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1. oktobrim</a:t>
            </a:r>
            <a:r>
              <a:rPr lang="lv-LV" sz="2000" b="1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, rakstot vecākajam ekspertam Laurim </a:t>
            </a:r>
            <a:r>
              <a:rPr lang="lv-LV" sz="2000" b="1" kern="0" dirty="0" err="1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Bokišam</a:t>
            </a:r>
            <a:r>
              <a:rPr lang="en-GB" sz="2000" b="1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</a:t>
            </a:r>
            <a:r>
              <a:rPr lang="lv-LV" sz="2000" b="1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uz e-pasta adresi </a:t>
            </a:r>
            <a:r>
              <a:rPr lang="en-GB" sz="2000" b="1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  <a:hlinkClick r:id="rId3"/>
              </a:rPr>
              <a:t>Lauris.Bokiss@lm.gov.lv</a:t>
            </a:r>
            <a:r>
              <a:rPr lang="lv-LV" sz="2000" b="1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, tālr. 20688290</a:t>
            </a:r>
          </a:p>
          <a:p>
            <a:pPr marL="184150" marR="5080" indent="-171450">
              <a:lnSpc>
                <a:spcPct val="150000"/>
              </a:lnSpc>
              <a:spcBef>
                <a:spcPts val="100"/>
              </a:spcBef>
            </a:pPr>
            <a:endParaRPr lang="lv-LV" sz="1000" b="1" kern="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</a:pPr>
            <a:r>
              <a:rPr lang="lv-LV" sz="2000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Sagatavošanā esošās e-mācību programma valsts pārvaldes</a:t>
            </a:r>
            <a:r>
              <a:rPr lang="en-GB" sz="2000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/</a:t>
            </a:r>
            <a:r>
              <a:rPr lang="lv-LV" sz="2000" kern="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pašvaldību pārstāvjiem un mācību programma darba devējiem tiks prezentētas kādā no nākamajām SIPK komitejas sēdēm</a:t>
            </a:r>
          </a:p>
          <a:p>
            <a:pPr marL="12700" marR="5080" lvl="0" indent="0">
              <a:lnSpc>
                <a:spcPct val="150000"/>
              </a:lnSpc>
              <a:spcBef>
                <a:spcPts val="100"/>
              </a:spcBef>
              <a:buNone/>
            </a:pPr>
            <a:endParaRPr lang="en-GB" sz="1800" kern="0" dirty="0">
              <a:solidFill>
                <a:sysClr val="windowText" lastClr="000000"/>
              </a:solidFill>
              <a:latin typeface="Calibri (Headings)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7" name="object 4" descr="Labklājības ministrijas ģerbonis">
            <a:extLst>
              <a:ext uri="{FF2B5EF4-FFF2-40B4-BE49-F238E27FC236}">
                <a16:creationId xmlns:a16="http://schemas.microsoft.com/office/drawing/2014/main" id="{884D760D-9FAE-4D9C-9F83-519D174C57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5949" y="5767020"/>
            <a:ext cx="976121" cy="77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48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6233D-C4AD-4568-8896-B6B504D8B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11" y="3787001"/>
            <a:ext cx="7881257" cy="969155"/>
          </a:xfrm>
        </p:spPr>
        <p:txBody>
          <a:bodyPr>
            <a:normAutofit/>
          </a:bodyPr>
          <a:lstStyle/>
          <a:p>
            <a:pPr algn="ctr"/>
            <a:r>
              <a:rPr lang="lv-LV" sz="4000" kern="0" dirty="0">
                <a:solidFill>
                  <a:schemeClr val="accent6">
                    <a:lumMod val="50000"/>
                  </a:schemeClr>
                </a:solidFill>
                <a:latin typeface="Calibri (Headings)"/>
                <a:ea typeface="Roboto" panose="02000000000000000000" pitchFamily="2" charset="0"/>
                <a:cs typeface="Roboto" panose="02000000000000000000" pitchFamily="2" charset="0"/>
              </a:rPr>
              <a:t>Paldies par uzmanību!</a:t>
            </a:r>
            <a:endParaRPr lang="lv-LV" sz="4000" dirty="0">
              <a:solidFill>
                <a:schemeClr val="accent6">
                  <a:lumMod val="50000"/>
                </a:schemeClr>
              </a:solidFill>
              <a:latin typeface="Calibri (Headings)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9B10E-CC00-4DCD-8E8C-B8678F3C1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6705" y="5888844"/>
            <a:ext cx="2338070" cy="969156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10000"/>
              </a:lnSpc>
              <a:spcBef>
                <a:spcPts val="100"/>
              </a:spcBef>
            </a:pPr>
            <a:r>
              <a:rPr lang="sv-SE" sz="1400" dirty="0">
                <a:solidFill>
                  <a:srgbClr val="231F20"/>
                </a:solidFill>
                <a:latin typeface="Calibri (Headings)"/>
                <a:cs typeface="Arial"/>
              </a:rPr>
              <a:t>Skolas</a:t>
            </a:r>
            <a:r>
              <a:rPr lang="sv-SE" sz="1400" spc="-15" dirty="0">
                <a:solidFill>
                  <a:srgbClr val="231F20"/>
                </a:solidFill>
                <a:latin typeface="Calibri (Headings)"/>
                <a:cs typeface="Arial"/>
              </a:rPr>
              <a:t> </a:t>
            </a:r>
            <a:r>
              <a:rPr lang="sv-SE" sz="1400" dirty="0">
                <a:solidFill>
                  <a:srgbClr val="231F20"/>
                </a:solidFill>
                <a:latin typeface="Calibri (Headings)"/>
                <a:cs typeface="Arial"/>
              </a:rPr>
              <a:t>iela</a:t>
            </a:r>
            <a:r>
              <a:rPr lang="sv-SE" sz="1400" spc="-5" dirty="0">
                <a:solidFill>
                  <a:srgbClr val="231F20"/>
                </a:solidFill>
                <a:latin typeface="Calibri (Headings)"/>
                <a:cs typeface="Arial"/>
              </a:rPr>
              <a:t> </a:t>
            </a:r>
            <a:r>
              <a:rPr lang="sv-SE" sz="1400" dirty="0">
                <a:solidFill>
                  <a:srgbClr val="231F20"/>
                </a:solidFill>
                <a:latin typeface="Calibri (Headings)"/>
                <a:cs typeface="Arial"/>
              </a:rPr>
              <a:t>28,</a:t>
            </a:r>
            <a:r>
              <a:rPr lang="sv-SE" sz="1400" spc="-5" dirty="0">
                <a:solidFill>
                  <a:srgbClr val="231F20"/>
                </a:solidFill>
                <a:latin typeface="Calibri (Headings)"/>
                <a:cs typeface="Arial"/>
              </a:rPr>
              <a:t> </a:t>
            </a:r>
            <a:r>
              <a:rPr lang="sv-SE" sz="1400" dirty="0">
                <a:solidFill>
                  <a:srgbClr val="231F20"/>
                </a:solidFill>
                <a:latin typeface="Calibri (Headings)"/>
                <a:cs typeface="Arial"/>
              </a:rPr>
              <a:t>Rīga, </a:t>
            </a:r>
            <a:r>
              <a:rPr lang="sv-SE" sz="1400" spc="-55" dirty="0">
                <a:solidFill>
                  <a:srgbClr val="231F20"/>
                </a:solidFill>
                <a:latin typeface="Calibri (Headings)"/>
                <a:cs typeface="Arial"/>
              </a:rPr>
              <a:t>LV-</a:t>
            </a:r>
            <a:r>
              <a:rPr lang="sv-SE" sz="1400" spc="-20" dirty="0">
                <a:solidFill>
                  <a:srgbClr val="231F20"/>
                </a:solidFill>
                <a:latin typeface="Calibri (Headings)"/>
                <a:cs typeface="Arial"/>
              </a:rPr>
              <a:t>1331</a:t>
            </a:r>
            <a:endParaRPr lang="sv-SE" sz="1400" dirty="0">
              <a:latin typeface="Calibri (Headings)"/>
              <a:cs typeface="Arial"/>
            </a:endParaRPr>
          </a:p>
          <a:p>
            <a:pPr algn="ctr">
              <a:lnSpc>
                <a:spcPct val="110000"/>
              </a:lnSpc>
            </a:pPr>
            <a:r>
              <a:rPr lang="lv-LV" sz="1500" b="1" spc="-10" dirty="0">
                <a:solidFill>
                  <a:srgbClr val="231F20"/>
                </a:solidFill>
                <a:latin typeface="Calibri (Headings)"/>
                <a:cs typeface="Arial"/>
              </a:rPr>
              <a:t>Informācija saziņai </a:t>
            </a:r>
            <a:r>
              <a:rPr lang="lv-LV" sz="1500" b="1" spc="-10" dirty="0">
                <a:solidFill>
                  <a:srgbClr val="231F20"/>
                </a:solidFill>
                <a:latin typeface="Calibri (Headings)"/>
                <a:cs typeface="Arial"/>
                <a:hlinkClick r:id="rId2"/>
              </a:rPr>
              <a:t>Deniss.Kretalovs@lm.gov.lv</a:t>
            </a:r>
            <a:r>
              <a:rPr lang="en-GB" sz="1500" b="1" spc="-10" dirty="0">
                <a:solidFill>
                  <a:srgbClr val="231F20"/>
                </a:solidFill>
                <a:latin typeface="Calibri (Headings)"/>
                <a:cs typeface="Arial"/>
              </a:rPr>
              <a:t>,</a:t>
            </a:r>
            <a:r>
              <a:rPr lang="lv-LV" sz="1500" b="1" spc="-10" dirty="0">
                <a:solidFill>
                  <a:srgbClr val="231F20"/>
                </a:solidFill>
                <a:latin typeface="Calibri (Headings)"/>
                <a:cs typeface="Arial"/>
              </a:rPr>
              <a:t> 20688281 </a:t>
            </a:r>
          </a:p>
          <a:p>
            <a:endParaRPr lang="lv-LV" dirty="0"/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31C4A91B-B5D4-4F2D-B762-2AE0D2078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4683760"/>
            <a:chOff x="0" y="0"/>
            <a:chExt cx="11520170" cy="4683760"/>
          </a:xfrm>
        </p:grpSpPr>
        <p:pic>
          <p:nvPicPr>
            <p:cNvPr id="5" name="object 4">
              <a:extLst>
                <a:ext uri="{FF2B5EF4-FFF2-40B4-BE49-F238E27FC236}">
                  <a16:creationId xmlns:a16="http://schemas.microsoft.com/office/drawing/2014/main" id="{8914EF95-11AD-4C3F-94EC-B98E9C62F0E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520004" cy="2076941"/>
            </a:xfrm>
            <a:prstGeom prst="rect">
              <a:avLst/>
            </a:prstGeom>
          </p:spPr>
        </p:pic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41C263E8-072F-4975-8217-451997214545}"/>
                </a:ext>
              </a:extLst>
            </p:cNvPr>
            <p:cNvSpPr/>
            <p:nvPr/>
          </p:nvSpPr>
          <p:spPr>
            <a:xfrm>
              <a:off x="0" y="799554"/>
              <a:ext cx="3884295" cy="3884295"/>
            </a:xfrm>
            <a:custGeom>
              <a:avLst/>
              <a:gdLst/>
              <a:ahLst/>
              <a:cxnLst/>
              <a:rect l="l" t="t" r="r" b="b"/>
              <a:pathLst>
                <a:path w="3884295" h="3884295">
                  <a:moveTo>
                    <a:pt x="3884108" y="0"/>
                  </a:moveTo>
                  <a:lnTo>
                    <a:pt x="2392480" y="0"/>
                  </a:lnTo>
                  <a:lnTo>
                    <a:pt x="0" y="2392480"/>
                  </a:lnTo>
                  <a:lnTo>
                    <a:pt x="0" y="3884096"/>
                  </a:lnTo>
                  <a:lnTo>
                    <a:pt x="3884108" y="0"/>
                  </a:lnTo>
                  <a:close/>
                </a:path>
              </a:pathLst>
            </a:custGeom>
            <a:solidFill>
              <a:srgbClr val="FFFFFF">
                <a:alpha val="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4CEB8CE5-07EB-4210-AAA9-F6DAFED730E5}"/>
                </a:ext>
              </a:extLst>
            </p:cNvPr>
            <p:cNvSpPr/>
            <p:nvPr/>
          </p:nvSpPr>
          <p:spPr>
            <a:xfrm>
              <a:off x="98785" y="359234"/>
              <a:ext cx="2311400" cy="1718310"/>
            </a:xfrm>
            <a:custGeom>
              <a:avLst/>
              <a:gdLst/>
              <a:ahLst/>
              <a:cxnLst/>
              <a:rect l="l" t="t" r="r" b="b"/>
              <a:pathLst>
                <a:path w="2311400" h="1718310">
                  <a:moveTo>
                    <a:pt x="2311298" y="0"/>
                  </a:moveTo>
                  <a:lnTo>
                    <a:pt x="1717700" y="0"/>
                  </a:lnTo>
                  <a:lnTo>
                    <a:pt x="0" y="1717700"/>
                  </a:lnTo>
                  <a:lnTo>
                    <a:pt x="593585" y="1717700"/>
                  </a:lnTo>
                  <a:lnTo>
                    <a:pt x="2311298" y="0"/>
                  </a:lnTo>
                  <a:close/>
                </a:path>
              </a:pathLst>
            </a:custGeom>
            <a:solidFill>
              <a:srgbClr val="6AA948">
                <a:alpha val="2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7" descr="Labklājības ministrijas ģerbonis">
              <a:extLst>
                <a:ext uri="{FF2B5EF4-FFF2-40B4-BE49-F238E27FC236}">
                  <a16:creationId xmlns:a16="http://schemas.microsoft.com/office/drawing/2014/main" id="{EEC9CD7A-ED8F-4BC0-9846-818F66478D1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1478" y="2073893"/>
              <a:ext cx="1236725" cy="1519427"/>
            </a:xfrm>
            <a:prstGeom prst="rect">
              <a:avLst/>
            </a:prstGeom>
          </p:spPr>
        </p:pic>
      </p:grpSp>
      <p:pic>
        <p:nvPicPr>
          <p:cNvPr id="9" name="object 8">
            <a:extLst>
              <a:ext uri="{FF2B5EF4-FFF2-40B4-BE49-F238E27FC236}">
                <a16:creationId xmlns:a16="http://schemas.microsoft.com/office/drawing/2014/main" id="{A6BB8A3F-2E7E-4544-B3F6-C1D79294B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92396" y="5351041"/>
            <a:ext cx="1806689" cy="393188"/>
          </a:xfrm>
          <a:prstGeom prst="rect">
            <a:avLst/>
          </a:prstGeom>
        </p:spPr>
      </p:pic>
      <p:grpSp>
        <p:nvGrpSpPr>
          <p:cNvPr id="10" name="object 9">
            <a:extLst>
              <a:ext uri="{FF2B5EF4-FFF2-40B4-BE49-F238E27FC236}">
                <a16:creationId xmlns:a16="http://schemas.microsoft.com/office/drawing/2014/main" id="{6285AEDE-8C84-46BB-BF29-2E14F00C3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30338" y="6410325"/>
            <a:ext cx="962025" cy="447675"/>
            <a:chOff x="10042955" y="6032496"/>
            <a:chExt cx="962025" cy="447675"/>
          </a:xfrm>
        </p:grpSpPr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C939D13A-A605-4275-B71B-C9C4CBF0BF28}"/>
                </a:ext>
              </a:extLst>
            </p:cNvPr>
            <p:cNvSpPr/>
            <p:nvPr/>
          </p:nvSpPr>
          <p:spPr>
            <a:xfrm>
              <a:off x="10577759" y="6127987"/>
              <a:ext cx="426720" cy="352425"/>
            </a:xfrm>
            <a:custGeom>
              <a:avLst/>
              <a:gdLst/>
              <a:ahLst/>
              <a:cxnLst/>
              <a:rect l="l" t="t" r="r" b="b"/>
              <a:pathLst>
                <a:path w="426720" h="352425">
                  <a:moveTo>
                    <a:pt x="426605" y="0"/>
                  </a:moveTo>
                  <a:lnTo>
                    <a:pt x="352005" y="0"/>
                  </a:lnTo>
                  <a:lnTo>
                    <a:pt x="0" y="352005"/>
                  </a:lnTo>
                  <a:lnTo>
                    <a:pt x="74599" y="352005"/>
                  </a:lnTo>
                  <a:lnTo>
                    <a:pt x="426605" y="0"/>
                  </a:lnTo>
                  <a:close/>
                </a:path>
              </a:pathLst>
            </a:custGeom>
            <a:solidFill>
              <a:srgbClr val="005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289C7E61-9891-46DE-ACD7-F72EEC190E81}"/>
                </a:ext>
              </a:extLst>
            </p:cNvPr>
            <p:cNvSpPr/>
            <p:nvPr/>
          </p:nvSpPr>
          <p:spPr>
            <a:xfrm>
              <a:off x="10042955" y="6032496"/>
              <a:ext cx="897255" cy="447675"/>
            </a:xfrm>
            <a:custGeom>
              <a:avLst/>
              <a:gdLst/>
              <a:ahLst/>
              <a:cxnLst/>
              <a:rect l="l" t="t" r="r" b="b"/>
              <a:pathLst>
                <a:path w="897254" h="447675">
                  <a:moveTo>
                    <a:pt x="896723" y="0"/>
                  </a:moveTo>
                  <a:lnTo>
                    <a:pt x="447498" y="2"/>
                  </a:lnTo>
                  <a:lnTo>
                    <a:pt x="0" y="447501"/>
                  </a:lnTo>
                  <a:lnTo>
                    <a:pt x="449224" y="447501"/>
                  </a:lnTo>
                  <a:lnTo>
                    <a:pt x="896723" y="2"/>
                  </a:lnTo>
                  <a:close/>
                </a:path>
              </a:pathLst>
            </a:custGeom>
            <a:solidFill>
              <a:srgbClr val="6AA94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Attēls 12">
            <a:extLst>
              <a:ext uri="{FF2B5EF4-FFF2-40B4-BE49-F238E27FC236}">
                <a16:creationId xmlns:a16="http://schemas.microsoft.com/office/drawing/2014/main" id="{CE0D0939-9BE8-43C0-9CB9-C09C148310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7420" y="5351041"/>
            <a:ext cx="1283121" cy="128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>
            <a:extLst>
              <a:ext uri="{FF2B5EF4-FFF2-40B4-BE49-F238E27FC236}">
                <a16:creationId xmlns:a16="http://schemas.microsoft.com/office/drawing/2014/main" id="{1B737402-0746-4F22-8C44-3C065A876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3537" y="0"/>
            <a:ext cx="474846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9CBF0B-DE6B-4FF8-A4BB-9EE3543CE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982" y="714376"/>
            <a:ext cx="4517571" cy="1782594"/>
          </a:xfrm>
        </p:spPr>
        <p:txBody>
          <a:bodyPr>
            <a:normAutofit fontScale="90000"/>
          </a:bodyPr>
          <a:lstStyle/>
          <a:p>
            <a:pPr marL="12700" marR="5080">
              <a:lnSpc>
                <a:spcPts val="3300"/>
              </a:lnSpc>
              <a:spcBef>
                <a:spcPts val="660"/>
              </a:spcBef>
            </a:pPr>
            <a:r>
              <a:rPr lang="en-GB" sz="3600" b="1" dirty="0">
                <a:solidFill>
                  <a:schemeClr val="bg1"/>
                </a:solidFill>
                <a:latin typeface="Calibri (Headings)"/>
                <a:cs typeface="Roboto"/>
              </a:rPr>
              <a:t>Projekta </a:t>
            </a:r>
            <a:r>
              <a:rPr lang="lv-LV" sz="3600" b="1" dirty="0">
                <a:solidFill>
                  <a:schemeClr val="bg1"/>
                </a:solidFill>
                <a:latin typeface="Calibri (Headings)"/>
                <a:cs typeface="Roboto"/>
              </a:rPr>
              <a:t>darbība</a:t>
            </a:r>
            <a:r>
              <a:rPr lang="en-GB" sz="3600" b="1" dirty="0">
                <a:solidFill>
                  <a:schemeClr val="bg1"/>
                </a:solidFill>
                <a:latin typeface="Calibri (Headings)"/>
                <a:cs typeface="Roboto"/>
              </a:rPr>
              <a:t>s v</a:t>
            </a:r>
            <a:r>
              <a:rPr lang="lv-LV" sz="3600" b="1" dirty="0">
                <a:solidFill>
                  <a:schemeClr val="bg1"/>
                </a:solidFill>
                <a:latin typeface="Calibri (Headings)"/>
                <a:cs typeface="Roboto"/>
              </a:rPr>
              <a:t>alsts un pašvaldību iestāžu, to kapitālsabiedrību darbiniekiem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49E70-9C88-470E-8E0B-A969F61D4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961" y="2496969"/>
            <a:ext cx="6882891" cy="3827631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lv-LV" sz="6200" b="1" spc="-10" dirty="0">
                <a:latin typeface="Calibri (Headings)"/>
                <a:cs typeface="Arial" panose="020B0604020202020204" pitchFamily="34" charset="0"/>
              </a:rPr>
              <a:t>E-mācību  programma par vienlīdzīgu iespēju un nediskriminācijas jautājumiem</a:t>
            </a:r>
            <a:endParaRPr lang="en-GB" sz="6200" b="1" spc="-10" dirty="0">
              <a:latin typeface="Calibri (Headings)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lv-LV" sz="6200" b="1" spc="-10" dirty="0">
                <a:latin typeface="Calibri (Headings)"/>
                <a:cs typeface="Arial" panose="020B0604020202020204" pitchFamily="34" charset="0"/>
              </a:rPr>
              <a:t>Digitālā rokasgrāmata par vienlīdzīgu iespēju un nediskriminācijas jautājumiem </a:t>
            </a:r>
          </a:p>
          <a:p>
            <a:pPr>
              <a:lnSpc>
                <a:spcPct val="170000"/>
              </a:lnSpc>
            </a:pPr>
            <a:r>
              <a:rPr lang="lv-LV" sz="6200" b="1" spc="-10" dirty="0">
                <a:latin typeface="Calibri (Headings)"/>
                <a:cs typeface="Arial" panose="020B0604020202020204" pitchFamily="34" charset="0"/>
              </a:rPr>
              <a:t>Klātienes informatīvas diskusijas </a:t>
            </a:r>
          </a:p>
        </p:txBody>
      </p:sp>
      <p:pic>
        <p:nvPicPr>
          <p:cNvPr id="6" name="object 3" descr="Labklājības ministrijas ģerbonis">
            <a:extLst>
              <a:ext uri="{FF2B5EF4-FFF2-40B4-BE49-F238E27FC236}">
                <a16:creationId xmlns:a16="http://schemas.microsoft.com/office/drawing/2014/main" id="{39FDAE67-0E8D-44BE-B11C-23A532F2FB3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872" y="0"/>
            <a:ext cx="1236715" cy="15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91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CBCA5-5168-44F7-B97F-21724F1E5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841" y="335240"/>
            <a:ext cx="9333844" cy="1325563"/>
          </a:xfrm>
        </p:spPr>
        <p:txBody>
          <a:bodyPr>
            <a:normAutofit fontScale="90000"/>
          </a:bodyPr>
          <a:lstStyle/>
          <a:p>
            <a:pPr fontAlgn="ctr"/>
            <a:r>
              <a:rPr lang="lv-LV" sz="4000" dirty="0">
                <a:solidFill>
                  <a:schemeClr val="accent6">
                    <a:lumMod val="50000"/>
                  </a:schemeClr>
                </a:solidFill>
                <a:latin typeface="Calibri (Headings)"/>
                <a:cs typeface="Roboto"/>
              </a:rPr>
              <a:t>E-mācību  programma par vienlīdzīgu iespēju un nediskriminā</a:t>
            </a:r>
            <a:r>
              <a:rPr lang="lv-LV" sz="4000" dirty="0">
                <a:solidFill>
                  <a:srgbClr val="424242"/>
                </a:solidFill>
              </a:rPr>
              <a:t>01:21:59</a:t>
            </a:r>
            <a:br>
              <a:rPr lang="lv-LV" sz="4000" dirty="0">
                <a:solidFill>
                  <a:srgbClr val="424242"/>
                </a:solidFill>
              </a:rPr>
            </a:br>
            <a:br>
              <a:rPr lang="lv-LV" sz="4000" dirty="0"/>
            </a:br>
            <a:r>
              <a:rPr lang="lv-LV" sz="4000" dirty="0" err="1">
                <a:solidFill>
                  <a:schemeClr val="accent6">
                    <a:lumMod val="50000"/>
                  </a:schemeClr>
                </a:solidFill>
                <a:latin typeface="Calibri (Headings)"/>
                <a:cs typeface="Roboto"/>
              </a:rPr>
              <a:t>cijas</a:t>
            </a:r>
            <a:r>
              <a:rPr lang="lv-LV" sz="4000" dirty="0">
                <a:solidFill>
                  <a:schemeClr val="accent6">
                    <a:lumMod val="50000"/>
                  </a:schemeClr>
                </a:solidFill>
                <a:latin typeface="Calibri (Headings)"/>
                <a:cs typeface="Roboto"/>
              </a:rPr>
              <a:t> jautājumiem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530E3-87EC-467E-ACAF-58BDD8CC0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11" y="1891862"/>
            <a:ext cx="9590070" cy="4804213"/>
          </a:xfrm>
        </p:spPr>
        <p:txBody>
          <a:bodyPr>
            <a:normAutofit fontScale="92500" lnSpcReduction="10000"/>
          </a:bodyPr>
          <a:lstStyle/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GB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Programmas s</a:t>
            </a: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aturs: 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ievada modulis + moduļi par katru</a:t>
            </a:r>
            <a:r>
              <a:rPr lang="en-GB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</a:t>
            </a: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diskriminācijas aizlieguma pamatu</a:t>
            </a:r>
            <a:r>
              <a:rPr lang="en-GB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/ kopā 7 moduļi</a:t>
            </a:r>
            <a:endParaRPr lang="lv-LV" sz="22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praktiskie piemēri visu nozaru politikās</a:t>
            </a:r>
            <a:endParaRPr lang="en-GB" sz="22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pašpārbaudes testi un uzdevumi</a:t>
            </a:r>
            <a:endParaRPr lang="en-GB" sz="22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endParaRPr lang="en-GB" sz="900" b="1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Izpildes statuss un plānotie darbi:</a:t>
            </a:r>
            <a:r>
              <a:rPr lang="en-GB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atrodas izstrādes procesā</a:t>
            </a:r>
            <a:endParaRPr lang="en-GB" sz="22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ir noslēgts sadarbības līgums ar VAS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plānots pabeigt 2025.novembrī 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tiks prezentēts SIPK komitejai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mācības sāksies decembrī VAS platformā</a:t>
            </a:r>
          </a:p>
        </p:txBody>
      </p:sp>
      <p:pic>
        <p:nvPicPr>
          <p:cNvPr id="4" name="object 10" descr="Labklājības ministrijas ģerbonis">
            <a:extLst>
              <a:ext uri="{FF2B5EF4-FFF2-40B4-BE49-F238E27FC236}">
                <a16:creationId xmlns:a16="http://schemas.microsoft.com/office/drawing/2014/main" id="{AC3518B3-898D-44D0-9546-A707DD2CAE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872" y="0"/>
            <a:ext cx="1236715" cy="1519425"/>
          </a:xfrm>
          <a:prstGeom prst="rect">
            <a:avLst/>
          </a:prstGeom>
        </p:spPr>
      </p:pic>
      <p:grpSp>
        <p:nvGrpSpPr>
          <p:cNvPr id="5" name="object 2">
            <a:extLst>
              <a:ext uri="{FF2B5EF4-FFF2-40B4-BE49-F238E27FC236}">
                <a16:creationId xmlns:a16="http://schemas.microsoft.com/office/drawing/2014/main" id="{5B770B7F-A6F6-4410-B699-F0B2E48E2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039350" y="3032564"/>
            <a:ext cx="2152650" cy="3144520"/>
            <a:chOff x="9367749" y="2648852"/>
            <a:chExt cx="2152650" cy="3144520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C420313E-5190-4D03-B217-47A0A5B690A9}"/>
                </a:ext>
              </a:extLst>
            </p:cNvPr>
            <p:cNvSpPr/>
            <p:nvPr/>
          </p:nvSpPr>
          <p:spPr>
            <a:xfrm>
              <a:off x="9367749" y="3640681"/>
              <a:ext cx="2152650" cy="2152650"/>
            </a:xfrm>
            <a:custGeom>
              <a:avLst/>
              <a:gdLst/>
              <a:ahLst/>
              <a:cxnLst/>
              <a:rect l="l" t="t" r="r" b="b"/>
              <a:pathLst>
                <a:path w="2152650" h="2152650">
                  <a:moveTo>
                    <a:pt x="2152242" y="0"/>
                  </a:moveTo>
                  <a:lnTo>
                    <a:pt x="0" y="2152242"/>
                  </a:lnTo>
                  <a:lnTo>
                    <a:pt x="1491615" y="2152242"/>
                  </a:lnTo>
                  <a:lnTo>
                    <a:pt x="2152242" y="1491616"/>
                  </a:lnTo>
                  <a:lnTo>
                    <a:pt x="2152242" y="0"/>
                  </a:lnTo>
                  <a:close/>
                </a:path>
              </a:pathLst>
            </a:custGeom>
            <a:solidFill>
              <a:srgbClr val="6AA948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621ADDC3-8FE5-4BC7-9FA5-8AC66C130DE5}"/>
                </a:ext>
              </a:extLst>
            </p:cNvPr>
            <p:cNvSpPr/>
            <p:nvPr/>
          </p:nvSpPr>
          <p:spPr>
            <a:xfrm>
              <a:off x="10163380" y="2648852"/>
              <a:ext cx="1356995" cy="1356995"/>
            </a:xfrm>
            <a:custGeom>
              <a:avLst/>
              <a:gdLst/>
              <a:ahLst/>
              <a:cxnLst/>
              <a:rect l="l" t="t" r="r" b="b"/>
              <a:pathLst>
                <a:path w="1356995" h="1356995">
                  <a:moveTo>
                    <a:pt x="1356611" y="0"/>
                  </a:moveTo>
                  <a:lnTo>
                    <a:pt x="0" y="1356611"/>
                  </a:lnTo>
                  <a:lnTo>
                    <a:pt x="696823" y="1356611"/>
                  </a:lnTo>
                  <a:lnTo>
                    <a:pt x="1356611" y="696823"/>
                  </a:lnTo>
                  <a:lnTo>
                    <a:pt x="1356611" y="0"/>
                  </a:lnTo>
                  <a:close/>
                </a:path>
              </a:pathLst>
            </a:custGeom>
            <a:solidFill>
              <a:srgbClr val="6AA948">
                <a:alpha val="21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" name="object 7">
            <a:extLst>
              <a:ext uri="{FF2B5EF4-FFF2-40B4-BE49-F238E27FC236}">
                <a16:creationId xmlns:a16="http://schemas.microsoft.com/office/drawing/2014/main" id="{ED65EA96-A3D3-40D2-A7E8-864D4EA61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04806" y="6410325"/>
            <a:ext cx="962025" cy="447675"/>
            <a:chOff x="10042955" y="6032496"/>
            <a:chExt cx="962025" cy="447675"/>
          </a:xfrm>
        </p:grpSpPr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EB248C85-CB22-4DD5-88E5-0684FE1A16ED}"/>
                </a:ext>
              </a:extLst>
            </p:cNvPr>
            <p:cNvSpPr/>
            <p:nvPr/>
          </p:nvSpPr>
          <p:spPr>
            <a:xfrm>
              <a:off x="10577759" y="6127987"/>
              <a:ext cx="426720" cy="352425"/>
            </a:xfrm>
            <a:custGeom>
              <a:avLst/>
              <a:gdLst/>
              <a:ahLst/>
              <a:cxnLst/>
              <a:rect l="l" t="t" r="r" b="b"/>
              <a:pathLst>
                <a:path w="426720" h="352425">
                  <a:moveTo>
                    <a:pt x="426605" y="0"/>
                  </a:moveTo>
                  <a:lnTo>
                    <a:pt x="352005" y="0"/>
                  </a:lnTo>
                  <a:lnTo>
                    <a:pt x="0" y="352005"/>
                  </a:lnTo>
                  <a:lnTo>
                    <a:pt x="74599" y="352005"/>
                  </a:lnTo>
                  <a:lnTo>
                    <a:pt x="426605" y="0"/>
                  </a:lnTo>
                  <a:close/>
                </a:path>
              </a:pathLst>
            </a:custGeom>
            <a:solidFill>
              <a:srgbClr val="005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F168D2D7-8114-4B4F-83C2-07BFF13AE320}"/>
                </a:ext>
              </a:extLst>
            </p:cNvPr>
            <p:cNvSpPr/>
            <p:nvPr/>
          </p:nvSpPr>
          <p:spPr>
            <a:xfrm>
              <a:off x="10042955" y="6032496"/>
              <a:ext cx="897255" cy="447675"/>
            </a:xfrm>
            <a:custGeom>
              <a:avLst/>
              <a:gdLst/>
              <a:ahLst/>
              <a:cxnLst/>
              <a:rect l="l" t="t" r="r" b="b"/>
              <a:pathLst>
                <a:path w="897254" h="447675">
                  <a:moveTo>
                    <a:pt x="896723" y="0"/>
                  </a:moveTo>
                  <a:lnTo>
                    <a:pt x="447498" y="2"/>
                  </a:lnTo>
                  <a:lnTo>
                    <a:pt x="0" y="447501"/>
                  </a:lnTo>
                  <a:lnTo>
                    <a:pt x="449224" y="447501"/>
                  </a:lnTo>
                  <a:lnTo>
                    <a:pt x="896723" y="2"/>
                  </a:lnTo>
                  <a:close/>
                </a:path>
              </a:pathLst>
            </a:custGeom>
            <a:solidFill>
              <a:srgbClr val="6AA94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CBAAB8B0-CFDB-48F7-BB6E-ADE379005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971" y="3019838"/>
            <a:ext cx="43338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54FCCBC-D69D-4ADB-A7F7-E5FE78FC80DE}"/>
              </a:ext>
            </a:extLst>
          </p:cNvPr>
          <p:cNvSpPr txBox="1"/>
          <p:nvPr/>
        </p:nvSpPr>
        <p:spPr>
          <a:xfrm>
            <a:off x="7420765" y="6216248"/>
            <a:ext cx="376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Izstrādātājs nodibinājums “C-Modulis”</a:t>
            </a:r>
          </a:p>
        </p:txBody>
      </p:sp>
    </p:spTree>
    <p:extLst>
      <p:ext uri="{BB962C8B-B14F-4D97-AF65-F5344CB8AC3E}">
        <p14:creationId xmlns:p14="http://schemas.microsoft.com/office/powerpoint/2010/main" val="1556164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CBCA5-5168-44F7-B97F-21724F1E5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841" y="335240"/>
            <a:ext cx="9333844" cy="1325563"/>
          </a:xfrm>
        </p:spPr>
        <p:txBody>
          <a:bodyPr>
            <a:normAutofit/>
          </a:bodyPr>
          <a:lstStyle/>
          <a:p>
            <a:r>
              <a:rPr lang="lv-LV" sz="4000" dirty="0">
                <a:solidFill>
                  <a:schemeClr val="accent6">
                    <a:lumMod val="50000"/>
                  </a:schemeClr>
                </a:solidFill>
                <a:latin typeface="Calibri (Headings)"/>
                <a:cs typeface="Roboto"/>
              </a:rPr>
              <a:t>Digitālā rokasgrāmata par vienlīdzīgu iespēju un nediskriminācijas jautājumiem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530E3-87EC-467E-ACAF-58BDD8CC0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11" y="1891862"/>
            <a:ext cx="9590070" cy="4836591"/>
          </a:xfrm>
        </p:spPr>
        <p:txBody>
          <a:bodyPr>
            <a:normAutofit/>
          </a:bodyPr>
          <a:lstStyle/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Rokasgrāmata ir metodisks atbalsta materiāls</a:t>
            </a:r>
            <a:r>
              <a:rPr lang="en-GB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</a:t>
            </a: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nozaru politikas </a:t>
            </a:r>
            <a:endParaRPr lang="en-GB" sz="2400" b="1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veidotājiem un īstenotājiem par diskriminācijas novēršanu </a:t>
            </a:r>
            <a:endParaRPr lang="en-GB" sz="2400" b="1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GB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p</a:t>
            </a: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olitikas</a:t>
            </a:r>
            <a:r>
              <a:rPr lang="en-GB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</a:t>
            </a: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veidošanas un pakalpojumu sniegšanas procesā</a:t>
            </a:r>
            <a:endParaRPr lang="lv-LV" sz="22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endParaRPr lang="en-GB" sz="800" b="1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Rokasgrāmata </a:t>
            </a:r>
            <a:r>
              <a:rPr lang="en-GB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i</a:t>
            </a: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etver:</a:t>
            </a: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4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teorētiskos aspektus un tiesību aktus</a:t>
            </a:r>
            <a:endParaRPr lang="en-GB" sz="24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4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informāciju par 6 diskriminācija aizlieguma pamatiem  </a:t>
            </a:r>
            <a:endParaRPr lang="en-GB" sz="24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4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praktiskus piemērus un ieteikumus</a:t>
            </a:r>
            <a:endParaRPr lang="en-GB" sz="24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4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paredzēta rokasgrāmatas aktualizācija 2027. gadā</a:t>
            </a:r>
            <a:endParaRPr lang="lv-LV" sz="22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</p:txBody>
      </p:sp>
      <p:pic>
        <p:nvPicPr>
          <p:cNvPr id="4" name="object 10" descr="Labklājības ministrijas ģerbonis">
            <a:extLst>
              <a:ext uri="{FF2B5EF4-FFF2-40B4-BE49-F238E27FC236}">
                <a16:creationId xmlns:a16="http://schemas.microsoft.com/office/drawing/2014/main" id="{AC3518B3-898D-44D0-9546-A707DD2CAE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872" y="0"/>
            <a:ext cx="1236715" cy="1519425"/>
          </a:xfrm>
          <a:prstGeom prst="rect">
            <a:avLst/>
          </a:prstGeom>
        </p:spPr>
      </p:pic>
      <p:grpSp>
        <p:nvGrpSpPr>
          <p:cNvPr id="5" name="object 2">
            <a:extLst>
              <a:ext uri="{FF2B5EF4-FFF2-40B4-BE49-F238E27FC236}">
                <a16:creationId xmlns:a16="http://schemas.microsoft.com/office/drawing/2014/main" id="{5B770B7F-A6F6-4410-B699-F0B2E48E2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039350" y="3032564"/>
            <a:ext cx="2152650" cy="3144520"/>
            <a:chOff x="9367749" y="2648852"/>
            <a:chExt cx="2152650" cy="3144520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C420313E-5190-4D03-B217-47A0A5B690A9}"/>
                </a:ext>
              </a:extLst>
            </p:cNvPr>
            <p:cNvSpPr/>
            <p:nvPr/>
          </p:nvSpPr>
          <p:spPr>
            <a:xfrm>
              <a:off x="9367749" y="3640681"/>
              <a:ext cx="2152650" cy="2152650"/>
            </a:xfrm>
            <a:custGeom>
              <a:avLst/>
              <a:gdLst/>
              <a:ahLst/>
              <a:cxnLst/>
              <a:rect l="l" t="t" r="r" b="b"/>
              <a:pathLst>
                <a:path w="2152650" h="2152650">
                  <a:moveTo>
                    <a:pt x="2152242" y="0"/>
                  </a:moveTo>
                  <a:lnTo>
                    <a:pt x="0" y="2152242"/>
                  </a:lnTo>
                  <a:lnTo>
                    <a:pt x="1491615" y="2152242"/>
                  </a:lnTo>
                  <a:lnTo>
                    <a:pt x="2152242" y="1491616"/>
                  </a:lnTo>
                  <a:lnTo>
                    <a:pt x="2152242" y="0"/>
                  </a:lnTo>
                  <a:close/>
                </a:path>
              </a:pathLst>
            </a:custGeom>
            <a:solidFill>
              <a:srgbClr val="6AA948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621ADDC3-8FE5-4BC7-9FA5-8AC66C130DE5}"/>
                </a:ext>
              </a:extLst>
            </p:cNvPr>
            <p:cNvSpPr/>
            <p:nvPr/>
          </p:nvSpPr>
          <p:spPr>
            <a:xfrm>
              <a:off x="10163380" y="2648852"/>
              <a:ext cx="1356995" cy="1356995"/>
            </a:xfrm>
            <a:custGeom>
              <a:avLst/>
              <a:gdLst/>
              <a:ahLst/>
              <a:cxnLst/>
              <a:rect l="l" t="t" r="r" b="b"/>
              <a:pathLst>
                <a:path w="1356995" h="1356995">
                  <a:moveTo>
                    <a:pt x="1356611" y="0"/>
                  </a:moveTo>
                  <a:lnTo>
                    <a:pt x="0" y="1356611"/>
                  </a:lnTo>
                  <a:lnTo>
                    <a:pt x="696823" y="1356611"/>
                  </a:lnTo>
                  <a:lnTo>
                    <a:pt x="1356611" y="696823"/>
                  </a:lnTo>
                  <a:lnTo>
                    <a:pt x="1356611" y="0"/>
                  </a:lnTo>
                  <a:close/>
                </a:path>
              </a:pathLst>
            </a:custGeom>
            <a:solidFill>
              <a:srgbClr val="6AA948">
                <a:alpha val="21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" name="object 7">
            <a:extLst>
              <a:ext uri="{FF2B5EF4-FFF2-40B4-BE49-F238E27FC236}">
                <a16:creationId xmlns:a16="http://schemas.microsoft.com/office/drawing/2014/main" id="{ED65EA96-A3D3-40D2-A7E8-864D4EA61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04806" y="6410325"/>
            <a:ext cx="962025" cy="447675"/>
            <a:chOff x="10042955" y="6032496"/>
            <a:chExt cx="962025" cy="447675"/>
          </a:xfrm>
        </p:grpSpPr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EB248C85-CB22-4DD5-88E5-0684FE1A16ED}"/>
                </a:ext>
              </a:extLst>
            </p:cNvPr>
            <p:cNvSpPr/>
            <p:nvPr/>
          </p:nvSpPr>
          <p:spPr>
            <a:xfrm>
              <a:off x="10577759" y="6127987"/>
              <a:ext cx="426720" cy="352425"/>
            </a:xfrm>
            <a:custGeom>
              <a:avLst/>
              <a:gdLst/>
              <a:ahLst/>
              <a:cxnLst/>
              <a:rect l="l" t="t" r="r" b="b"/>
              <a:pathLst>
                <a:path w="426720" h="352425">
                  <a:moveTo>
                    <a:pt x="426605" y="0"/>
                  </a:moveTo>
                  <a:lnTo>
                    <a:pt x="352005" y="0"/>
                  </a:lnTo>
                  <a:lnTo>
                    <a:pt x="0" y="352005"/>
                  </a:lnTo>
                  <a:lnTo>
                    <a:pt x="74599" y="352005"/>
                  </a:lnTo>
                  <a:lnTo>
                    <a:pt x="426605" y="0"/>
                  </a:lnTo>
                  <a:close/>
                </a:path>
              </a:pathLst>
            </a:custGeom>
            <a:solidFill>
              <a:srgbClr val="005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F168D2D7-8114-4B4F-83C2-07BFF13AE320}"/>
                </a:ext>
              </a:extLst>
            </p:cNvPr>
            <p:cNvSpPr/>
            <p:nvPr/>
          </p:nvSpPr>
          <p:spPr>
            <a:xfrm>
              <a:off x="10042955" y="6032496"/>
              <a:ext cx="897255" cy="447675"/>
            </a:xfrm>
            <a:custGeom>
              <a:avLst/>
              <a:gdLst/>
              <a:ahLst/>
              <a:cxnLst/>
              <a:rect l="l" t="t" r="r" b="b"/>
              <a:pathLst>
                <a:path w="897254" h="447675">
                  <a:moveTo>
                    <a:pt x="896723" y="0"/>
                  </a:moveTo>
                  <a:lnTo>
                    <a:pt x="447498" y="2"/>
                  </a:lnTo>
                  <a:lnTo>
                    <a:pt x="0" y="447501"/>
                  </a:lnTo>
                  <a:lnTo>
                    <a:pt x="449224" y="447501"/>
                  </a:lnTo>
                  <a:lnTo>
                    <a:pt x="896723" y="2"/>
                  </a:lnTo>
                  <a:close/>
                </a:path>
              </a:pathLst>
            </a:custGeom>
            <a:solidFill>
              <a:srgbClr val="6AA94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54FCCBC-D69D-4ADB-A7F7-E5FE78FC80DE}"/>
              </a:ext>
            </a:extLst>
          </p:cNvPr>
          <p:cNvSpPr txBox="1"/>
          <p:nvPr/>
        </p:nvSpPr>
        <p:spPr>
          <a:xfrm>
            <a:off x="8316465" y="6220622"/>
            <a:ext cx="376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Izstrādātājs nodibinājums “C-Modulis”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C318F49-8CA9-48D6-BF25-D1F58F897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097" y="1756294"/>
            <a:ext cx="3122294" cy="432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7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CBCA5-5168-44F7-B97F-21724F1E5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841" y="335240"/>
            <a:ext cx="9333844" cy="1325563"/>
          </a:xfrm>
        </p:spPr>
        <p:txBody>
          <a:bodyPr>
            <a:normAutofit/>
          </a:bodyPr>
          <a:lstStyle/>
          <a:p>
            <a:r>
              <a:rPr lang="lv-LV" sz="4000" dirty="0">
                <a:solidFill>
                  <a:schemeClr val="accent6">
                    <a:lumMod val="50000"/>
                  </a:schemeClr>
                </a:solidFill>
                <a:latin typeface="Calibri (Headings)"/>
                <a:cs typeface="Roboto"/>
              </a:rPr>
              <a:t>Klātienes informatīvas diskusijas </a:t>
            </a:r>
            <a:br>
              <a:rPr lang="en-GB" sz="4000" dirty="0">
                <a:solidFill>
                  <a:schemeClr val="accent6">
                    <a:lumMod val="50000"/>
                  </a:schemeClr>
                </a:solidFill>
                <a:latin typeface="Calibri (Headings)"/>
                <a:cs typeface="Roboto"/>
              </a:rPr>
            </a:br>
            <a:r>
              <a:rPr lang="lv-LV" sz="4000" dirty="0">
                <a:solidFill>
                  <a:schemeClr val="accent6">
                    <a:lumMod val="50000"/>
                  </a:schemeClr>
                </a:solidFill>
                <a:latin typeface="Calibri (Headings)"/>
                <a:cs typeface="Roboto"/>
              </a:rPr>
              <a:t>Rīgā un Latvijas reģionos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530E3-87EC-467E-ACAF-58BDD8CC0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11" y="1735107"/>
            <a:ext cx="10255526" cy="4946921"/>
          </a:xfrm>
        </p:spPr>
        <p:txBody>
          <a:bodyPr>
            <a:normAutofit fontScale="92500"/>
          </a:bodyPr>
          <a:lstStyle/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Notik</a:t>
            </a:r>
            <a:r>
              <a:rPr lang="en-GB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ušas diskusijas</a:t>
            </a:r>
            <a:r>
              <a:rPr lang="lv-LV" sz="24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: </a:t>
            </a:r>
            <a:endParaRPr lang="en-GB" sz="24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18.06.2025. diskusija par pārredzama atalgojuma direktīvas prasību ieviešanu  publiskajā sektorā</a:t>
            </a: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endParaRPr lang="en-GB" sz="22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Plānotas</a:t>
            </a:r>
            <a:r>
              <a:rPr lang="en-GB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</a:t>
            </a:r>
            <a:r>
              <a:rPr lang="en-GB" sz="2400" b="1" spc="-10" dirty="0" err="1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diskusijas</a:t>
            </a: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:</a:t>
            </a: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08.10.2025. diskusija “Iekļaujoša komunikācija” - pieredzes apmaiņa par klātienes komunikācijas veidiem un praksēm ņemot vērā cilvēku ar funkcionāliem traucējumiem vajadzības</a:t>
            </a: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2025./2026.gadā plānotas diskusijas par tēmām: iekļaujoša komunikācija, ar dzimumu saistītas vardarbības novēršana, </a:t>
            </a:r>
            <a:r>
              <a:rPr lang="lv-LV" sz="2200" spc="-10" dirty="0" err="1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intersekcionālā</a:t>
            </a: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diskriminācija, dzimuma aspekta integrēšana budžeta veidošanā, izglītības pieejamība un piekļūstamība cilvēkiem ar invaliditāti.</a:t>
            </a:r>
          </a:p>
        </p:txBody>
      </p:sp>
      <p:pic>
        <p:nvPicPr>
          <p:cNvPr id="4" name="object 10" descr="Labklājības ministrijas ģerbonis">
            <a:extLst>
              <a:ext uri="{FF2B5EF4-FFF2-40B4-BE49-F238E27FC236}">
                <a16:creationId xmlns:a16="http://schemas.microsoft.com/office/drawing/2014/main" id="{AC3518B3-898D-44D0-9546-A707DD2CAE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872" y="0"/>
            <a:ext cx="1236715" cy="1519425"/>
          </a:xfrm>
          <a:prstGeom prst="rect">
            <a:avLst/>
          </a:prstGeom>
        </p:spPr>
      </p:pic>
      <p:grpSp>
        <p:nvGrpSpPr>
          <p:cNvPr id="5" name="object 2">
            <a:extLst>
              <a:ext uri="{FF2B5EF4-FFF2-40B4-BE49-F238E27FC236}">
                <a16:creationId xmlns:a16="http://schemas.microsoft.com/office/drawing/2014/main" id="{5B770B7F-A6F6-4410-B699-F0B2E48E2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039350" y="3032564"/>
            <a:ext cx="2152650" cy="3144520"/>
            <a:chOff x="9367749" y="2648852"/>
            <a:chExt cx="2152650" cy="3144520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C420313E-5190-4D03-B217-47A0A5B690A9}"/>
                </a:ext>
              </a:extLst>
            </p:cNvPr>
            <p:cNvSpPr/>
            <p:nvPr/>
          </p:nvSpPr>
          <p:spPr>
            <a:xfrm>
              <a:off x="9367749" y="3640681"/>
              <a:ext cx="2152650" cy="2152650"/>
            </a:xfrm>
            <a:custGeom>
              <a:avLst/>
              <a:gdLst/>
              <a:ahLst/>
              <a:cxnLst/>
              <a:rect l="l" t="t" r="r" b="b"/>
              <a:pathLst>
                <a:path w="2152650" h="2152650">
                  <a:moveTo>
                    <a:pt x="2152242" y="0"/>
                  </a:moveTo>
                  <a:lnTo>
                    <a:pt x="0" y="2152242"/>
                  </a:lnTo>
                  <a:lnTo>
                    <a:pt x="1491615" y="2152242"/>
                  </a:lnTo>
                  <a:lnTo>
                    <a:pt x="2152242" y="1491616"/>
                  </a:lnTo>
                  <a:lnTo>
                    <a:pt x="2152242" y="0"/>
                  </a:lnTo>
                  <a:close/>
                </a:path>
              </a:pathLst>
            </a:custGeom>
            <a:solidFill>
              <a:srgbClr val="6AA948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621ADDC3-8FE5-4BC7-9FA5-8AC66C130DE5}"/>
                </a:ext>
              </a:extLst>
            </p:cNvPr>
            <p:cNvSpPr/>
            <p:nvPr/>
          </p:nvSpPr>
          <p:spPr>
            <a:xfrm>
              <a:off x="10163380" y="2648852"/>
              <a:ext cx="1356995" cy="1356995"/>
            </a:xfrm>
            <a:custGeom>
              <a:avLst/>
              <a:gdLst/>
              <a:ahLst/>
              <a:cxnLst/>
              <a:rect l="l" t="t" r="r" b="b"/>
              <a:pathLst>
                <a:path w="1356995" h="1356995">
                  <a:moveTo>
                    <a:pt x="1356611" y="0"/>
                  </a:moveTo>
                  <a:lnTo>
                    <a:pt x="0" y="1356611"/>
                  </a:lnTo>
                  <a:lnTo>
                    <a:pt x="696823" y="1356611"/>
                  </a:lnTo>
                  <a:lnTo>
                    <a:pt x="1356611" y="696823"/>
                  </a:lnTo>
                  <a:lnTo>
                    <a:pt x="1356611" y="0"/>
                  </a:lnTo>
                  <a:close/>
                </a:path>
              </a:pathLst>
            </a:custGeom>
            <a:solidFill>
              <a:srgbClr val="6AA948">
                <a:alpha val="21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" name="object 7">
            <a:extLst>
              <a:ext uri="{FF2B5EF4-FFF2-40B4-BE49-F238E27FC236}">
                <a16:creationId xmlns:a16="http://schemas.microsoft.com/office/drawing/2014/main" id="{ED65EA96-A3D3-40D2-A7E8-864D4EA61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04806" y="6410325"/>
            <a:ext cx="962025" cy="447675"/>
            <a:chOff x="10042955" y="6032496"/>
            <a:chExt cx="962025" cy="447675"/>
          </a:xfrm>
        </p:grpSpPr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EB248C85-CB22-4DD5-88E5-0684FE1A16ED}"/>
                </a:ext>
              </a:extLst>
            </p:cNvPr>
            <p:cNvSpPr/>
            <p:nvPr/>
          </p:nvSpPr>
          <p:spPr>
            <a:xfrm>
              <a:off x="10577759" y="6127987"/>
              <a:ext cx="426720" cy="352425"/>
            </a:xfrm>
            <a:custGeom>
              <a:avLst/>
              <a:gdLst/>
              <a:ahLst/>
              <a:cxnLst/>
              <a:rect l="l" t="t" r="r" b="b"/>
              <a:pathLst>
                <a:path w="426720" h="352425">
                  <a:moveTo>
                    <a:pt x="426605" y="0"/>
                  </a:moveTo>
                  <a:lnTo>
                    <a:pt x="352005" y="0"/>
                  </a:lnTo>
                  <a:lnTo>
                    <a:pt x="0" y="352005"/>
                  </a:lnTo>
                  <a:lnTo>
                    <a:pt x="74599" y="352005"/>
                  </a:lnTo>
                  <a:lnTo>
                    <a:pt x="426605" y="0"/>
                  </a:lnTo>
                  <a:close/>
                </a:path>
              </a:pathLst>
            </a:custGeom>
            <a:solidFill>
              <a:srgbClr val="005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F168D2D7-8114-4B4F-83C2-07BFF13AE320}"/>
                </a:ext>
              </a:extLst>
            </p:cNvPr>
            <p:cNvSpPr/>
            <p:nvPr/>
          </p:nvSpPr>
          <p:spPr>
            <a:xfrm>
              <a:off x="10042955" y="6032496"/>
              <a:ext cx="897255" cy="447675"/>
            </a:xfrm>
            <a:custGeom>
              <a:avLst/>
              <a:gdLst/>
              <a:ahLst/>
              <a:cxnLst/>
              <a:rect l="l" t="t" r="r" b="b"/>
              <a:pathLst>
                <a:path w="897254" h="447675">
                  <a:moveTo>
                    <a:pt x="896723" y="0"/>
                  </a:moveTo>
                  <a:lnTo>
                    <a:pt x="447498" y="2"/>
                  </a:lnTo>
                  <a:lnTo>
                    <a:pt x="0" y="447501"/>
                  </a:lnTo>
                  <a:lnTo>
                    <a:pt x="449224" y="447501"/>
                  </a:lnTo>
                  <a:lnTo>
                    <a:pt x="896723" y="2"/>
                  </a:lnTo>
                  <a:close/>
                </a:path>
              </a:pathLst>
            </a:custGeom>
            <a:solidFill>
              <a:srgbClr val="6AA94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54FCCBC-D69D-4ADB-A7F7-E5FE78FC80DE}"/>
              </a:ext>
            </a:extLst>
          </p:cNvPr>
          <p:cNvSpPr txBox="1"/>
          <p:nvPr/>
        </p:nvSpPr>
        <p:spPr>
          <a:xfrm>
            <a:off x="589939" y="6242824"/>
            <a:ext cx="4550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Diskusijas nodrošina SIA “</a:t>
            </a:r>
            <a:r>
              <a:rPr lang="lv-LV" dirty="0" err="1"/>
              <a:t>Susteniere</a:t>
            </a:r>
            <a:r>
              <a:rPr lang="lv-LV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9660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>
            <a:extLst>
              <a:ext uri="{FF2B5EF4-FFF2-40B4-BE49-F238E27FC236}">
                <a16:creationId xmlns:a16="http://schemas.microsoft.com/office/drawing/2014/main" id="{1B737402-0746-4F22-8C44-3C065A876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3537" y="0"/>
            <a:ext cx="474846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9CBF0B-DE6B-4FF8-A4BB-9EE3543CE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430" y="759712"/>
            <a:ext cx="4393746" cy="2907246"/>
          </a:xfrm>
        </p:spPr>
        <p:txBody>
          <a:bodyPr>
            <a:normAutofit fontScale="90000"/>
          </a:bodyPr>
          <a:lstStyle/>
          <a:p>
            <a:pPr marL="12700" marR="5080">
              <a:lnSpc>
                <a:spcPts val="3300"/>
              </a:lnSpc>
              <a:spcBef>
                <a:spcPts val="660"/>
              </a:spcBef>
            </a:pPr>
            <a:r>
              <a:rPr lang="en-GB" sz="3600" b="1" dirty="0" err="1">
                <a:solidFill>
                  <a:schemeClr val="bg1"/>
                </a:solidFill>
                <a:latin typeface="Calibri (Headings)"/>
                <a:cs typeface="Roboto"/>
              </a:rPr>
              <a:t>Projekta</a:t>
            </a:r>
            <a:r>
              <a:rPr lang="en-GB" sz="3600" b="1" dirty="0">
                <a:solidFill>
                  <a:schemeClr val="bg1"/>
                </a:solidFill>
                <a:latin typeface="Calibri (Headings)"/>
                <a:cs typeface="Roboto"/>
              </a:rPr>
              <a:t> </a:t>
            </a:r>
            <a:r>
              <a:rPr lang="lv-LV" sz="3600" b="1" dirty="0">
                <a:solidFill>
                  <a:schemeClr val="bg1"/>
                </a:solidFill>
                <a:latin typeface="Calibri (Headings)"/>
                <a:cs typeface="Roboto"/>
              </a:rPr>
              <a:t>darbība</a:t>
            </a:r>
            <a:r>
              <a:rPr lang="en-GB" sz="3600" b="1" dirty="0">
                <a:solidFill>
                  <a:schemeClr val="bg1"/>
                </a:solidFill>
                <a:latin typeface="Calibri (Headings)"/>
                <a:cs typeface="Roboto"/>
              </a:rPr>
              <a:t>s b</a:t>
            </a:r>
            <a:r>
              <a:rPr lang="lv-LV" sz="3600" b="1" dirty="0">
                <a:solidFill>
                  <a:schemeClr val="bg1"/>
                </a:solidFill>
                <a:latin typeface="Calibri (Headings)"/>
                <a:cs typeface="Roboto"/>
              </a:rPr>
              <a:t>iedrību, nodibinājumu,  mikro, mazo un vidējo uzņēmumu darba devējiem</a:t>
            </a:r>
            <a:r>
              <a:rPr lang="en-GB" sz="3600" b="1" dirty="0">
                <a:solidFill>
                  <a:schemeClr val="bg1"/>
                </a:solidFill>
                <a:latin typeface="Calibri (Headings)"/>
                <a:cs typeface="Roboto"/>
              </a:rPr>
              <a:t> un</a:t>
            </a:r>
            <a:r>
              <a:rPr lang="lv-LV" sz="3600" b="1" dirty="0">
                <a:solidFill>
                  <a:schemeClr val="bg1"/>
                </a:solidFill>
                <a:latin typeface="Calibri (Headings)"/>
                <a:cs typeface="Roboto"/>
              </a:rPr>
              <a:t> darbiniekiem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49E70-9C88-470E-8E0B-A969F61D4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41" y="1765739"/>
            <a:ext cx="6999890" cy="478746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lv-LV" sz="2300" b="1" spc="-10" dirty="0">
                <a:latin typeface="Calibri (Headings)"/>
                <a:cs typeface="Arial" panose="020B0604020202020204" pitchFamily="34" charset="0"/>
              </a:rPr>
              <a:t>Metodiskais materiāls</a:t>
            </a:r>
            <a:r>
              <a:rPr lang="en-GB" sz="2300" b="1" spc="-10" dirty="0">
                <a:latin typeface="Calibri (Headings)"/>
                <a:cs typeface="Arial" panose="020B0604020202020204" pitchFamily="34" charset="0"/>
              </a:rPr>
              <a:t> </a:t>
            </a:r>
            <a:r>
              <a:rPr lang="lv-LV" sz="2300" b="1" spc="-10" dirty="0">
                <a:latin typeface="Calibri (Headings)"/>
                <a:cs typeface="Arial" panose="020B0604020202020204" pitchFamily="34" charset="0"/>
              </a:rPr>
              <a:t>par iekļaujošas</a:t>
            </a:r>
            <a:r>
              <a:rPr lang="en-GB" sz="2300" b="1" spc="-10" dirty="0">
                <a:latin typeface="Calibri (Headings)"/>
                <a:cs typeface="Arial" panose="020B0604020202020204" pitchFamily="34" charset="0"/>
              </a:rPr>
              <a:t> </a:t>
            </a:r>
            <a:r>
              <a:rPr lang="lv-LV" sz="2300" b="1" spc="-10" dirty="0">
                <a:latin typeface="Calibri (Headings)"/>
                <a:cs typeface="Arial" panose="020B0604020202020204" pitchFamily="34" charset="0"/>
              </a:rPr>
              <a:t>darba vides un diskriminācijas novēršanas</a:t>
            </a:r>
            <a:r>
              <a:rPr lang="en-GB" sz="2300" b="1" spc="-10" dirty="0">
                <a:latin typeface="Calibri (Headings)"/>
                <a:cs typeface="Arial" panose="020B0604020202020204" pitchFamily="34" charset="0"/>
              </a:rPr>
              <a:t> </a:t>
            </a:r>
            <a:r>
              <a:rPr lang="lv-LV" sz="2300" b="1" spc="-10" dirty="0">
                <a:latin typeface="Calibri (Headings)"/>
                <a:cs typeface="Arial" panose="020B0604020202020204" pitchFamily="34" charset="0"/>
              </a:rPr>
              <a:t>jautājumiem </a:t>
            </a:r>
            <a:endParaRPr lang="en-GB" sz="2300" b="1" spc="-10" dirty="0">
              <a:latin typeface="Calibri (Headings)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lv-LV" sz="2300" b="1" spc="-10" dirty="0">
                <a:latin typeface="Calibri (Headings)"/>
                <a:cs typeface="Arial" panose="020B0604020202020204" pitchFamily="34" charset="0"/>
              </a:rPr>
              <a:t>Mācību programma par iekļaujošas darba vides veidošanu un diskriminācijas mazināšanu darba vietās</a:t>
            </a:r>
          </a:p>
          <a:p>
            <a:pPr>
              <a:lnSpc>
                <a:spcPct val="170000"/>
              </a:lnSpc>
            </a:pPr>
            <a:r>
              <a:rPr lang="lv-LV" sz="2300" b="1" spc="-10" dirty="0">
                <a:latin typeface="Calibri (Headings)"/>
                <a:cs typeface="Arial" panose="020B0604020202020204" pitchFamily="34" charset="0"/>
              </a:rPr>
              <a:t>Informatīvi izglītojoši pasākumi</a:t>
            </a:r>
            <a:endParaRPr lang="en-GB" sz="2300" b="1" spc="-10" dirty="0">
              <a:latin typeface="Calibri (Headings)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lv-LV" sz="2300" b="1" spc="-10" dirty="0" err="1">
                <a:latin typeface="Calibri (Headings)"/>
                <a:cs typeface="Arial" panose="020B0604020202020204" pitchFamily="34" charset="0"/>
              </a:rPr>
              <a:t>Izmēģinājumprojekts</a:t>
            </a:r>
            <a:r>
              <a:rPr lang="en-GB" sz="2300" b="1" spc="-10" dirty="0">
                <a:latin typeface="Calibri (Headings)"/>
                <a:cs typeface="Arial" panose="020B0604020202020204" pitchFamily="34" charset="0"/>
              </a:rPr>
              <a:t> </a:t>
            </a:r>
            <a:r>
              <a:rPr lang="lv-LV" sz="2300" b="1" spc="-10" dirty="0">
                <a:latin typeface="Calibri (Headings)"/>
                <a:cs typeface="Arial" panose="020B0604020202020204" pitchFamily="34" charset="0"/>
              </a:rPr>
              <a:t>darba samaksas atšķirību starp vīriešiem un sievietēm mazināšanai</a:t>
            </a:r>
          </a:p>
        </p:txBody>
      </p:sp>
      <p:pic>
        <p:nvPicPr>
          <p:cNvPr id="6" name="object 3" descr="Labklājības ministrijas ģerbonis">
            <a:extLst>
              <a:ext uri="{FF2B5EF4-FFF2-40B4-BE49-F238E27FC236}">
                <a16:creationId xmlns:a16="http://schemas.microsoft.com/office/drawing/2014/main" id="{39FDAE67-0E8D-44BE-B11C-23A532F2FB3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872" y="0"/>
            <a:ext cx="1236715" cy="15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76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CBCA5-5168-44F7-B97F-21724F1E5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841" y="335240"/>
            <a:ext cx="9333844" cy="1325563"/>
          </a:xfrm>
        </p:spPr>
        <p:txBody>
          <a:bodyPr>
            <a:normAutofit fontScale="90000"/>
          </a:bodyPr>
          <a:lstStyle/>
          <a:p>
            <a:r>
              <a:rPr lang="lv-LV" sz="4000" dirty="0">
                <a:solidFill>
                  <a:schemeClr val="accent6">
                    <a:lumMod val="50000"/>
                  </a:schemeClr>
                </a:solidFill>
                <a:latin typeface="Calibri (Headings)"/>
                <a:cs typeface="Roboto"/>
              </a:rPr>
              <a:t>Metodiskais materiāls par iekļaujošas darba vides un diskriminācijas novēršanas jautājumiem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530E3-87EC-467E-ACAF-58BDD8CC0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35" y="1663459"/>
            <a:ext cx="10319771" cy="4946921"/>
          </a:xfrm>
        </p:spPr>
        <p:txBody>
          <a:bodyPr>
            <a:normAutofit/>
          </a:bodyPr>
          <a:lstStyle/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Materiāls</a:t>
            </a:r>
            <a:r>
              <a:rPr lang="en-GB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darba </a:t>
            </a: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devēj</a:t>
            </a:r>
            <a:r>
              <a:rPr lang="en-GB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u un </a:t>
            </a: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darbiniek</a:t>
            </a:r>
            <a:r>
              <a:rPr lang="en-GB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u</a:t>
            </a: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profesionālās veiktspējas paaugstināšanai</a:t>
            </a:r>
            <a:endParaRPr lang="en-GB" sz="2000" b="1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Materiāla</a:t>
            </a:r>
            <a:r>
              <a:rPr lang="en-GB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s</a:t>
            </a: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aturā:</a:t>
            </a: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0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ieteikumi </a:t>
            </a:r>
            <a:r>
              <a:rPr lang="lv-LV" sz="2000" spc="-10" dirty="0" err="1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cieņpilnas</a:t>
            </a:r>
            <a:r>
              <a:rPr lang="en-GB" sz="20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un</a:t>
            </a:r>
            <a:r>
              <a:rPr lang="lv-LV" sz="20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iekļaujošas darba vides veidošanai</a:t>
            </a:r>
            <a:endParaRPr lang="en-GB" sz="20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0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fokuss uz dzimuma, vecuma un invaliditātes diskriminācijas aizlieguma pamatiem</a:t>
            </a:r>
            <a:endParaRPr lang="en-GB" sz="20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0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iekļauti pašpārbaudes rīki</a:t>
            </a:r>
            <a:endParaRPr lang="en-GB" sz="20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0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sagatavošanā tiek veiktas konsultācijas ar NVO un ekspertiem</a:t>
            </a: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GB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Izpildes s</a:t>
            </a: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tatuss:</a:t>
            </a:r>
            <a:r>
              <a:rPr lang="lv-LV" sz="24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</a:t>
            </a:r>
            <a:endParaRPr lang="en-GB" sz="24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0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izstrādes procesā;</a:t>
            </a:r>
            <a:r>
              <a:rPr lang="en-GB" sz="20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</a:t>
            </a:r>
            <a:r>
              <a:rPr lang="lv-LV" sz="20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plānots pabeigt 2025. oktobrī</a:t>
            </a: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endParaRPr lang="lv-LV" sz="22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</p:txBody>
      </p:sp>
      <p:pic>
        <p:nvPicPr>
          <p:cNvPr id="4" name="object 10" descr="Labklājības ministrijas ģerbonis">
            <a:extLst>
              <a:ext uri="{FF2B5EF4-FFF2-40B4-BE49-F238E27FC236}">
                <a16:creationId xmlns:a16="http://schemas.microsoft.com/office/drawing/2014/main" id="{AC3518B3-898D-44D0-9546-A707DD2CAE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872" y="0"/>
            <a:ext cx="1236715" cy="1519425"/>
          </a:xfrm>
          <a:prstGeom prst="rect">
            <a:avLst/>
          </a:prstGeom>
        </p:spPr>
      </p:pic>
      <p:grpSp>
        <p:nvGrpSpPr>
          <p:cNvPr id="5" name="object 2">
            <a:extLst>
              <a:ext uri="{FF2B5EF4-FFF2-40B4-BE49-F238E27FC236}">
                <a16:creationId xmlns:a16="http://schemas.microsoft.com/office/drawing/2014/main" id="{5B770B7F-A6F6-4410-B699-F0B2E48E2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039350" y="3032564"/>
            <a:ext cx="2152650" cy="3144520"/>
            <a:chOff x="9367749" y="2648852"/>
            <a:chExt cx="2152650" cy="3144520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C420313E-5190-4D03-B217-47A0A5B690A9}"/>
                </a:ext>
              </a:extLst>
            </p:cNvPr>
            <p:cNvSpPr/>
            <p:nvPr/>
          </p:nvSpPr>
          <p:spPr>
            <a:xfrm>
              <a:off x="9367749" y="3640681"/>
              <a:ext cx="2152650" cy="2152650"/>
            </a:xfrm>
            <a:custGeom>
              <a:avLst/>
              <a:gdLst/>
              <a:ahLst/>
              <a:cxnLst/>
              <a:rect l="l" t="t" r="r" b="b"/>
              <a:pathLst>
                <a:path w="2152650" h="2152650">
                  <a:moveTo>
                    <a:pt x="2152242" y="0"/>
                  </a:moveTo>
                  <a:lnTo>
                    <a:pt x="0" y="2152242"/>
                  </a:lnTo>
                  <a:lnTo>
                    <a:pt x="1491615" y="2152242"/>
                  </a:lnTo>
                  <a:lnTo>
                    <a:pt x="2152242" y="1491616"/>
                  </a:lnTo>
                  <a:lnTo>
                    <a:pt x="2152242" y="0"/>
                  </a:lnTo>
                  <a:close/>
                </a:path>
              </a:pathLst>
            </a:custGeom>
            <a:solidFill>
              <a:srgbClr val="6AA948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621ADDC3-8FE5-4BC7-9FA5-8AC66C130DE5}"/>
                </a:ext>
              </a:extLst>
            </p:cNvPr>
            <p:cNvSpPr/>
            <p:nvPr/>
          </p:nvSpPr>
          <p:spPr>
            <a:xfrm>
              <a:off x="10163380" y="2648852"/>
              <a:ext cx="1356995" cy="1356995"/>
            </a:xfrm>
            <a:custGeom>
              <a:avLst/>
              <a:gdLst/>
              <a:ahLst/>
              <a:cxnLst/>
              <a:rect l="l" t="t" r="r" b="b"/>
              <a:pathLst>
                <a:path w="1356995" h="1356995">
                  <a:moveTo>
                    <a:pt x="1356611" y="0"/>
                  </a:moveTo>
                  <a:lnTo>
                    <a:pt x="0" y="1356611"/>
                  </a:lnTo>
                  <a:lnTo>
                    <a:pt x="696823" y="1356611"/>
                  </a:lnTo>
                  <a:lnTo>
                    <a:pt x="1356611" y="696823"/>
                  </a:lnTo>
                  <a:lnTo>
                    <a:pt x="1356611" y="0"/>
                  </a:lnTo>
                  <a:close/>
                </a:path>
              </a:pathLst>
            </a:custGeom>
            <a:solidFill>
              <a:srgbClr val="6AA948">
                <a:alpha val="21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" name="object 7">
            <a:extLst>
              <a:ext uri="{FF2B5EF4-FFF2-40B4-BE49-F238E27FC236}">
                <a16:creationId xmlns:a16="http://schemas.microsoft.com/office/drawing/2014/main" id="{ED65EA96-A3D3-40D2-A7E8-864D4EA61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04806" y="6410325"/>
            <a:ext cx="962025" cy="447675"/>
            <a:chOff x="10042955" y="6032496"/>
            <a:chExt cx="962025" cy="447675"/>
          </a:xfrm>
        </p:grpSpPr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EB248C85-CB22-4DD5-88E5-0684FE1A16ED}"/>
                </a:ext>
              </a:extLst>
            </p:cNvPr>
            <p:cNvSpPr/>
            <p:nvPr/>
          </p:nvSpPr>
          <p:spPr>
            <a:xfrm>
              <a:off x="10577759" y="6127987"/>
              <a:ext cx="426720" cy="352425"/>
            </a:xfrm>
            <a:custGeom>
              <a:avLst/>
              <a:gdLst/>
              <a:ahLst/>
              <a:cxnLst/>
              <a:rect l="l" t="t" r="r" b="b"/>
              <a:pathLst>
                <a:path w="426720" h="352425">
                  <a:moveTo>
                    <a:pt x="426605" y="0"/>
                  </a:moveTo>
                  <a:lnTo>
                    <a:pt x="352005" y="0"/>
                  </a:lnTo>
                  <a:lnTo>
                    <a:pt x="0" y="352005"/>
                  </a:lnTo>
                  <a:lnTo>
                    <a:pt x="74599" y="352005"/>
                  </a:lnTo>
                  <a:lnTo>
                    <a:pt x="426605" y="0"/>
                  </a:lnTo>
                  <a:close/>
                </a:path>
              </a:pathLst>
            </a:custGeom>
            <a:solidFill>
              <a:srgbClr val="005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F168D2D7-8114-4B4F-83C2-07BFF13AE320}"/>
                </a:ext>
              </a:extLst>
            </p:cNvPr>
            <p:cNvSpPr/>
            <p:nvPr/>
          </p:nvSpPr>
          <p:spPr>
            <a:xfrm>
              <a:off x="10042955" y="6032496"/>
              <a:ext cx="897255" cy="447675"/>
            </a:xfrm>
            <a:custGeom>
              <a:avLst/>
              <a:gdLst/>
              <a:ahLst/>
              <a:cxnLst/>
              <a:rect l="l" t="t" r="r" b="b"/>
              <a:pathLst>
                <a:path w="897254" h="447675">
                  <a:moveTo>
                    <a:pt x="896723" y="0"/>
                  </a:moveTo>
                  <a:lnTo>
                    <a:pt x="447498" y="2"/>
                  </a:lnTo>
                  <a:lnTo>
                    <a:pt x="0" y="447501"/>
                  </a:lnTo>
                  <a:lnTo>
                    <a:pt x="449224" y="447501"/>
                  </a:lnTo>
                  <a:lnTo>
                    <a:pt x="896723" y="2"/>
                  </a:lnTo>
                  <a:close/>
                </a:path>
              </a:pathLst>
            </a:custGeom>
            <a:solidFill>
              <a:srgbClr val="6AA94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54FCCBC-D69D-4ADB-A7F7-E5FE78FC80DE}"/>
              </a:ext>
            </a:extLst>
          </p:cNvPr>
          <p:cNvSpPr txBox="1"/>
          <p:nvPr/>
        </p:nvSpPr>
        <p:spPr>
          <a:xfrm>
            <a:off x="447171" y="6210270"/>
            <a:ext cx="685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Izstrādātājs nodibinājums “Ventspils Augsto tehnoloģiju</a:t>
            </a:r>
            <a:r>
              <a:rPr lang="en-GB" dirty="0"/>
              <a:t> </a:t>
            </a:r>
            <a:r>
              <a:rPr lang="lv-LV" dirty="0"/>
              <a:t>parks</a:t>
            </a:r>
            <a:r>
              <a:rPr lang="en-GB" dirty="0"/>
              <a:t>”</a:t>
            </a:r>
            <a:endParaRPr lang="lv-LV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1C5633B-7FCE-492C-A6C4-9BDDB784C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273" y="2473445"/>
            <a:ext cx="2919412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696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CBCA5-5168-44F7-B97F-21724F1E5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841" y="335240"/>
            <a:ext cx="9333844" cy="1325563"/>
          </a:xfrm>
        </p:spPr>
        <p:txBody>
          <a:bodyPr>
            <a:normAutofit fontScale="90000"/>
          </a:bodyPr>
          <a:lstStyle/>
          <a:p>
            <a:r>
              <a:rPr lang="lv-LV" sz="4000" dirty="0">
                <a:solidFill>
                  <a:schemeClr val="accent6">
                    <a:lumMod val="50000"/>
                  </a:schemeClr>
                </a:solidFill>
                <a:latin typeface="Calibri (Headings)"/>
                <a:cs typeface="Roboto"/>
              </a:rPr>
              <a:t>Mācību programma par iekļaujošas darba vides veidošanu un diskriminācijas mazināšanu darba vietās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530E3-87EC-467E-ACAF-58BDD8CC0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77" y="1752707"/>
            <a:ext cx="10790331" cy="4946921"/>
          </a:xfrm>
        </p:spPr>
        <p:txBody>
          <a:bodyPr>
            <a:normAutofit/>
          </a:bodyPr>
          <a:lstStyle/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GB" sz="22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Programmas s</a:t>
            </a:r>
            <a:r>
              <a:rPr lang="lv-LV" sz="22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aturā:</a:t>
            </a: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0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saturiski un tematiski saistīta ar metodiku</a:t>
            </a: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0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paredzēta intereses pārstāvošo NVO pārstāvju dalība mācībās ar pieredzes stāstiem</a:t>
            </a: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0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iekļautas teorētiskas un interaktīvas praktiskās nodarbības</a:t>
            </a: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0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izstrādājot, nodrošinātas konsultācijas ar NVO un ekspertiem</a:t>
            </a: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GB" sz="22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Izpildes s</a:t>
            </a:r>
            <a:r>
              <a:rPr lang="lv-LV" sz="22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tatuss:</a:t>
            </a: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</a:t>
            </a:r>
            <a:endParaRPr lang="en-GB" sz="22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0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izstrādes procesā</a:t>
            </a:r>
            <a:r>
              <a:rPr lang="en-GB" sz="20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; </a:t>
            </a:r>
            <a:r>
              <a:rPr lang="lv-LV" sz="20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plānots pabeigt 2025. oktobrī un prezentēt SIPK komitejai</a:t>
            </a:r>
            <a:endParaRPr lang="en-GB" sz="20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lv-LV" sz="22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Atbilstoši programmai tiks īstenotas mācības, 2026.-2027. gadā:</a:t>
            </a: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0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klātienes formātā visos Latvijas reģionos 180 dalībniekiem</a:t>
            </a: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0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attālinātā formātā 225 dalībniekiem</a:t>
            </a: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endParaRPr lang="lv-LV" sz="20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endParaRPr lang="lv-LV" sz="22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</p:txBody>
      </p:sp>
      <p:pic>
        <p:nvPicPr>
          <p:cNvPr id="4" name="object 10" descr="Labklājības ministrijas ģerbonis">
            <a:extLst>
              <a:ext uri="{FF2B5EF4-FFF2-40B4-BE49-F238E27FC236}">
                <a16:creationId xmlns:a16="http://schemas.microsoft.com/office/drawing/2014/main" id="{AC3518B3-898D-44D0-9546-A707DD2CAE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872" y="0"/>
            <a:ext cx="1236715" cy="1519425"/>
          </a:xfrm>
          <a:prstGeom prst="rect">
            <a:avLst/>
          </a:prstGeom>
        </p:spPr>
      </p:pic>
      <p:grpSp>
        <p:nvGrpSpPr>
          <p:cNvPr id="5" name="object 2">
            <a:extLst>
              <a:ext uri="{FF2B5EF4-FFF2-40B4-BE49-F238E27FC236}">
                <a16:creationId xmlns:a16="http://schemas.microsoft.com/office/drawing/2014/main" id="{5B770B7F-A6F6-4410-B699-F0B2E48E2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039350" y="3032564"/>
            <a:ext cx="2152650" cy="3144520"/>
            <a:chOff x="9367749" y="2648852"/>
            <a:chExt cx="2152650" cy="3144520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C420313E-5190-4D03-B217-47A0A5B690A9}"/>
                </a:ext>
              </a:extLst>
            </p:cNvPr>
            <p:cNvSpPr/>
            <p:nvPr/>
          </p:nvSpPr>
          <p:spPr>
            <a:xfrm>
              <a:off x="9367749" y="3640681"/>
              <a:ext cx="2152650" cy="2152650"/>
            </a:xfrm>
            <a:custGeom>
              <a:avLst/>
              <a:gdLst/>
              <a:ahLst/>
              <a:cxnLst/>
              <a:rect l="l" t="t" r="r" b="b"/>
              <a:pathLst>
                <a:path w="2152650" h="2152650">
                  <a:moveTo>
                    <a:pt x="2152242" y="0"/>
                  </a:moveTo>
                  <a:lnTo>
                    <a:pt x="0" y="2152242"/>
                  </a:lnTo>
                  <a:lnTo>
                    <a:pt x="1491615" y="2152242"/>
                  </a:lnTo>
                  <a:lnTo>
                    <a:pt x="2152242" y="1491616"/>
                  </a:lnTo>
                  <a:lnTo>
                    <a:pt x="2152242" y="0"/>
                  </a:lnTo>
                  <a:close/>
                </a:path>
              </a:pathLst>
            </a:custGeom>
            <a:solidFill>
              <a:srgbClr val="6AA948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621ADDC3-8FE5-4BC7-9FA5-8AC66C130DE5}"/>
                </a:ext>
              </a:extLst>
            </p:cNvPr>
            <p:cNvSpPr/>
            <p:nvPr/>
          </p:nvSpPr>
          <p:spPr>
            <a:xfrm>
              <a:off x="10163380" y="2648852"/>
              <a:ext cx="1356995" cy="1356995"/>
            </a:xfrm>
            <a:custGeom>
              <a:avLst/>
              <a:gdLst/>
              <a:ahLst/>
              <a:cxnLst/>
              <a:rect l="l" t="t" r="r" b="b"/>
              <a:pathLst>
                <a:path w="1356995" h="1356995">
                  <a:moveTo>
                    <a:pt x="1356611" y="0"/>
                  </a:moveTo>
                  <a:lnTo>
                    <a:pt x="0" y="1356611"/>
                  </a:lnTo>
                  <a:lnTo>
                    <a:pt x="696823" y="1356611"/>
                  </a:lnTo>
                  <a:lnTo>
                    <a:pt x="1356611" y="696823"/>
                  </a:lnTo>
                  <a:lnTo>
                    <a:pt x="1356611" y="0"/>
                  </a:lnTo>
                  <a:close/>
                </a:path>
              </a:pathLst>
            </a:custGeom>
            <a:solidFill>
              <a:srgbClr val="6AA948">
                <a:alpha val="21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" name="object 7">
            <a:extLst>
              <a:ext uri="{FF2B5EF4-FFF2-40B4-BE49-F238E27FC236}">
                <a16:creationId xmlns:a16="http://schemas.microsoft.com/office/drawing/2014/main" id="{ED65EA96-A3D3-40D2-A7E8-864D4EA61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04806" y="6410325"/>
            <a:ext cx="962025" cy="447675"/>
            <a:chOff x="10042955" y="6032496"/>
            <a:chExt cx="962025" cy="447675"/>
          </a:xfrm>
        </p:grpSpPr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EB248C85-CB22-4DD5-88E5-0684FE1A16ED}"/>
                </a:ext>
              </a:extLst>
            </p:cNvPr>
            <p:cNvSpPr/>
            <p:nvPr/>
          </p:nvSpPr>
          <p:spPr>
            <a:xfrm>
              <a:off x="10577759" y="6127987"/>
              <a:ext cx="426720" cy="352425"/>
            </a:xfrm>
            <a:custGeom>
              <a:avLst/>
              <a:gdLst/>
              <a:ahLst/>
              <a:cxnLst/>
              <a:rect l="l" t="t" r="r" b="b"/>
              <a:pathLst>
                <a:path w="426720" h="352425">
                  <a:moveTo>
                    <a:pt x="426605" y="0"/>
                  </a:moveTo>
                  <a:lnTo>
                    <a:pt x="352005" y="0"/>
                  </a:lnTo>
                  <a:lnTo>
                    <a:pt x="0" y="352005"/>
                  </a:lnTo>
                  <a:lnTo>
                    <a:pt x="74599" y="352005"/>
                  </a:lnTo>
                  <a:lnTo>
                    <a:pt x="426605" y="0"/>
                  </a:lnTo>
                  <a:close/>
                </a:path>
              </a:pathLst>
            </a:custGeom>
            <a:solidFill>
              <a:srgbClr val="005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F168D2D7-8114-4B4F-83C2-07BFF13AE320}"/>
                </a:ext>
              </a:extLst>
            </p:cNvPr>
            <p:cNvSpPr/>
            <p:nvPr/>
          </p:nvSpPr>
          <p:spPr>
            <a:xfrm>
              <a:off x="10042955" y="6032496"/>
              <a:ext cx="897255" cy="447675"/>
            </a:xfrm>
            <a:custGeom>
              <a:avLst/>
              <a:gdLst/>
              <a:ahLst/>
              <a:cxnLst/>
              <a:rect l="l" t="t" r="r" b="b"/>
              <a:pathLst>
                <a:path w="897254" h="447675">
                  <a:moveTo>
                    <a:pt x="896723" y="0"/>
                  </a:moveTo>
                  <a:lnTo>
                    <a:pt x="447498" y="2"/>
                  </a:lnTo>
                  <a:lnTo>
                    <a:pt x="0" y="447501"/>
                  </a:lnTo>
                  <a:lnTo>
                    <a:pt x="449224" y="447501"/>
                  </a:lnTo>
                  <a:lnTo>
                    <a:pt x="896723" y="2"/>
                  </a:lnTo>
                  <a:close/>
                </a:path>
              </a:pathLst>
            </a:custGeom>
            <a:solidFill>
              <a:srgbClr val="6AA94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54FCCBC-D69D-4ADB-A7F7-E5FE78FC80DE}"/>
              </a:ext>
            </a:extLst>
          </p:cNvPr>
          <p:cNvSpPr txBox="1"/>
          <p:nvPr/>
        </p:nvSpPr>
        <p:spPr>
          <a:xfrm>
            <a:off x="4991031" y="6282244"/>
            <a:ext cx="685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Izstrādātājs nodibinājums “Ventspils Augsto tehnoloģiju</a:t>
            </a:r>
            <a:r>
              <a:rPr lang="en-GB" dirty="0"/>
              <a:t> </a:t>
            </a:r>
            <a:r>
              <a:rPr lang="lv-LV" dirty="0"/>
              <a:t>parks</a:t>
            </a:r>
            <a:r>
              <a:rPr lang="en-GB" dirty="0"/>
              <a:t>”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25012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CBCA5-5168-44F7-B97F-21724F1E5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841" y="335240"/>
            <a:ext cx="9333844" cy="1325563"/>
          </a:xfrm>
        </p:spPr>
        <p:txBody>
          <a:bodyPr>
            <a:normAutofit/>
          </a:bodyPr>
          <a:lstStyle/>
          <a:p>
            <a:r>
              <a:rPr lang="lv-LV" sz="4000" dirty="0">
                <a:solidFill>
                  <a:schemeClr val="accent6">
                    <a:lumMod val="50000"/>
                  </a:schemeClr>
                </a:solidFill>
                <a:latin typeface="Calibri (Headings)"/>
                <a:cs typeface="Roboto"/>
              </a:rPr>
              <a:t>Informatīvi izglītojoši pasākumi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530E3-87EC-467E-ACAF-58BDD8CC0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878" y="1752707"/>
            <a:ext cx="8447772" cy="4946921"/>
          </a:xfrm>
        </p:spPr>
        <p:txBody>
          <a:bodyPr>
            <a:normAutofit/>
          </a:bodyPr>
          <a:lstStyle/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Tiešsaistes semināru cikls par pārredzamu darba samaksu</a:t>
            </a:r>
            <a:r>
              <a:rPr lang="en-GB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: </a:t>
            </a: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kas jāzina darba devējiem (17.06.2025.)</a:t>
            </a: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kā veidot taisnīgu amatu vērtēšanas un atalgojuma sistēmu (22.08.2025.)</a:t>
            </a: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lv-LV" sz="2200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kā komunicēt ar darbiniekiem par darba samaksu (notiks 19.09.2025.)</a:t>
            </a: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en-GB" altLang="lv-LV" sz="2000" dirty="0">
                <a:ea typeface="MS PGothic" panose="020B0600070205080204" pitchFamily="34" charset="-128"/>
                <a:cs typeface="Arial" panose="020B0604020202020204" pitchFamily="34" charset="0"/>
              </a:rPr>
              <a:t>S</a:t>
            </a:r>
            <a:r>
              <a:rPr lang="lv-LV" altLang="lv-LV" sz="2000" dirty="0">
                <a:ea typeface="MS PGothic" panose="020B0600070205080204" pitchFamily="34" charset="-128"/>
                <a:cs typeface="Arial" panose="020B0604020202020204" pitchFamily="34" charset="0"/>
              </a:rPr>
              <a:t>emināru video ierakst</a:t>
            </a:r>
            <a:r>
              <a:rPr lang="en-GB" altLang="lv-LV" sz="2000" dirty="0">
                <a:ea typeface="MS PGothic" panose="020B0600070205080204" pitchFamily="34" charset="-128"/>
                <a:cs typeface="Arial" panose="020B0604020202020204" pitchFamily="34" charset="0"/>
              </a:rPr>
              <a:t>i </a:t>
            </a:r>
            <a:r>
              <a:rPr lang="en-GB" altLang="lv-LV" sz="2000" dirty="0">
                <a:solidFill>
                  <a:srgbClr val="0563C1"/>
                </a:solidFill>
                <a:ea typeface="MS PGothic" panose="020B0600070205080204" pitchFamily="34" charset="-128"/>
                <a:cs typeface="Arial" panose="020B0604020202020204" pitchFamily="34" charset="0"/>
                <a:hlinkClick r:id="rId3"/>
              </a:rPr>
              <a:t>p</a:t>
            </a:r>
            <a:r>
              <a:rPr lang="lv-LV" altLang="lv-LV" sz="2000" dirty="0">
                <a:solidFill>
                  <a:srgbClr val="0563C1"/>
                </a:solidFill>
                <a:ea typeface="MS PGothic" panose="020B0600070205080204" pitchFamily="34" charset="-128"/>
                <a:cs typeface="Arial" panose="020B0604020202020204" pitchFamily="34" charset="0"/>
                <a:hlinkClick r:id="rId3"/>
              </a:rPr>
              <a:t>ieeja</a:t>
            </a:r>
            <a:r>
              <a:rPr lang="en-GB" altLang="lv-LV" sz="2000" dirty="0">
                <a:ea typeface="MS PGothic" panose="020B0600070205080204" pitchFamily="34" charset="-128"/>
                <a:cs typeface="Arial" panose="020B0604020202020204" pitchFamily="34" charset="0"/>
                <a:hlinkClick r:id="rId3"/>
              </a:rPr>
              <a:t>mi</a:t>
            </a:r>
            <a:r>
              <a:rPr lang="lv-LV" altLang="lv-LV" sz="2000" dirty="0">
                <a:ea typeface="MS PGothic" panose="020B0600070205080204" pitchFamily="34" charset="-128"/>
                <a:cs typeface="Arial" panose="020B0604020202020204" pitchFamily="34" charset="0"/>
                <a:hlinkClick r:id="rId3"/>
              </a:rPr>
              <a:t> </a:t>
            </a:r>
            <a:r>
              <a:rPr lang="en-GB" altLang="lv-LV" sz="2000" dirty="0">
                <a:ea typeface="MS PGothic" panose="020B0600070205080204" pitchFamily="34" charset="-128"/>
                <a:cs typeface="Arial" panose="020B0604020202020204" pitchFamily="34" charset="0"/>
              </a:rPr>
              <a:t>LM </a:t>
            </a:r>
            <a:r>
              <a:rPr lang="lv-LV" altLang="lv-LV" sz="2000" dirty="0">
                <a:ea typeface="MS PGothic" panose="020B0600070205080204" pitchFamily="34" charset="-128"/>
                <a:cs typeface="Arial" panose="020B0604020202020204" pitchFamily="34" charset="0"/>
              </a:rPr>
              <a:t>tīmekļvietnē</a:t>
            </a:r>
            <a:endParaRPr lang="lv-LV" altLang="lv-LV" sz="2000" b="1" dirty="0"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endParaRPr lang="lv-LV" sz="8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lv-LV" sz="24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Konference par pārredzama darba samaksu </a:t>
            </a:r>
            <a:endParaRPr lang="en-GB" sz="2400" b="1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lv-LV" sz="22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30.10.2025. Rīgā, </a:t>
            </a:r>
            <a:r>
              <a:rPr lang="lv-LV" sz="2200" b="1" spc="-10" dirty="0" err="1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Hotel</a:t>
            </a:r>
            <a:r>
              <a:rPr lang="lv-LV" sz="2200" b="1" spc="-10" dirty="0">
                <a:solidFill>
                  <a:srgbClr val="313B42"/>
                </a:solidFill>
                <a:latin typeface="Calibri (Headings)"/>
                <a:cs typeface="Arial" panose="020B0604020202020204" pitchFamily="34" charset="0"/>
              </a:rPr>
              <a:t> Islande</a:t>
            </a:r>
            <a:endParaRPr lang="lv-LV" sz="20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R="5080">
              <a:lnSpc>
                <a:spcPct val="150000"/>
              </a:lnSpc>
              <a:spcBef>
                <a:spcPts val="100"/>
              </a:spcBef>
            </a:pPr>
            <a:endParaRPr lang="lv-LV" sz="20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endParaRPr lang="lv-LV" sz="2200" spc="-10" dirty="0">
              <a:solidFill>
                <a:srgbClr val="313B42"/>
              </a:solidFill>
              <a:latin typeface="Calibri (Headings)"/>
              <a:cs typeface="Arial" panose="020B0604020202020204" pitchFamily="34" charset="0"/>
            </a:endParaRPr>
          </a:p>
        </p:txBody>
      </p:sp>
      <p:pic>
        <p:nvPicPr>
          <p:cNvPr id="4" name="object 10" descr="Labklājības ministrijas ģerbonis">
            <a:extLst>
              <a:ext uri="{FF2B5EF4-FFF2-40B4-BE49-F238E27FC236}">
                <a16:creationId xmlns:a16="http://schemas.microsoft.com/office/drawing/2014/main" id="{AC3518B3-898D-44D0-9546-A707DD2CAE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3872" y="0"/>
            <a:ext cx="1236715" cy="1519425"/>
          </a:xfrm>
          <a:prstGeom prst="rect">
            <a:avLst/>
          </a:prstGeom>
        </p:spPr>
      </p:pic>
      <p:grpSp>
        <p:nvGrpSpPr>
          <p:cNvPr id="5" name="object 2">
            <a:extLst>
              <a:ext uri="{FF2B5EF4-FFF2-40B4-BE49-F238E27FC236}">
                <a16:creationId xmlns:a16="http://schemas.microsoft.com/office/drawing/2014/main" id="{5B770B7F-A6F6-4410-B699-F0B2E48E2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039350" y="3032564"/>
            <a:ext cx="2152650" cy="3144520"/>
            <a:chOff x="9367749" y="2648852"/>
            <a:chExt cx="2152650" cy="3144520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C420313E-5190-4D03-B217-47A0A5B690A9}"/>
                </a:ext>
              </a:extLst>
            </p:cNvPr>
            <p:cNvSpPr/>
            <p:nvPr/>
          </p:nvSpPr>
          <p:spPr>
            <a:xfrm>
              <a:off x="9367749" y="3640681"/>
              <a:ext cx="2152650" cy="2152650"/>
            </a:xfrm>
            <a:custGeom>
              <a:avLst/>
              <a:gdLst/>
              <a:ahLst/>
              <a:cxnLst/>
              <a:rect l="l" t="t" r="r" b="b"/>
              <a:pathLst>
                <a:path w="2152650" h="2152650">
                  <a:moveTo>
                    <a:pt x="2152242" y="0"/>
                  </a:moveTo>
                  <a:lnTo>
                    <a:pt x="0" y="2152242"/>
                  </a:lnTo>
                  <a:lnTo>
                    <a:pt x="1491615" y="2152242"/>
                  </a:lnTo>
                  <a:lnTo>
                    <a:pt x="2152242" y="1491616"/>
                  </a:lnTo>
                  <a:lnTo>
                    <a:pt x="2152242" y="0"/>
                  </a:lnTo>
                  <a:close/>
                </a:path>
              </a:pathLst>
            </a:custGeom>
            <a:solidFill>
              <a:srgbClr val="6AA948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621ADDC3-8FE5-4BC7-9FA5-8AC66C130DE5}"/>
                </a:ext>
              </a:extLst>
            </p:cNvPr>
            <p:cNvSpPr/>
            <p:nvPr/>
          </p:nvSpPr>
          <p:spPr>
            <a:xfrm>
              <a:off x="10163380" y="2648852"/>
              <a:ext cx="1356995" cy="1356995"/>
            </a:xfrm>
            <a:custGeom>
              <a:avLst/>
              <a:gdLst/>
              <a:ahLst/>
              <a:cxnLst/>
              <a:rect l="l" t="t" r="r" b="b"/>
              <a:pathLst>
                <a:path w="1356995" h="1356995">
                  <a:moveTo>
                    <a:pt x="1356611" y="0"/>
                  </a:moveTo>
                  <a:lnTo>
                    <a:pt x="0" y="1356611"/>
                  </a:lnTo>
                  <a:lnTo>
                    <a:pt x="696823" y="1356611"/>
                  </a:lnTo>
                  <a:lnTo>
                    <a:pt x="1356611" y="696823"/>
                  </a:lnTo>
                  <a:lnTo>
                    <a:pt x="1356611" y="0"/>
                  </a:lnTo>
                  <a:close/>
                </a:path>
              </a:pathLst>
            </a:custGeom>
            <a:solidFill>
              <a:srgbClr val="6AA948">
                <a:alpha val="21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" name="object 7">
            <a:extLst>
              <a:ext uri="{FF2B5EF4-FFF2-40B4-BE49-F238E27FC236}">
                <a16:creationId xmlns:a16="http://schemas.microsoft.com/office/drawing/2014/main" id="{ED65EA96-A3D3-40D2-A7E8-864D4EA61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04806" y="6410325"/>
            <a:ext cx="962025" cy="447675"/>
            <a:chOff x="10042955" y="6032496"/>
            <a:chExt cx="962025" cy="447675"/>
          </a:xfrm>
        </p:grpSpPr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EB248C85-CB22-4DD5-88E5-0684FE1A16ED}"/>
                </a:ext>
              </a:extLst>
            </p:cNvPr>
            <p:cNvSpPr/>
            <p:nvPr/>
          </p:nvSpPr>
          <p:spPr>
            <a:xfrm>
              <a:off x="10577759" y="6127987"/>
              <a:ext cx="426720" cy="352425"/>
            </a:xfrm>
            <a:custGeom>
              <a:avLst/>
              <a:gdLst/>
              <a:ahLst/>
              <a:cxnLst/>
              <a:rect l="l" t="t" r="r" b="b"/>
              <a:pathLst>
                <a:path w="426720" h="352425">
                  <a:moveTo>
                    <a:pt x="426605" y="0"/>
                  </a:moveTo>
                  <a:lnTo>
                    <a:pt x="352005" y="0"/>
                  </a:lnTo>
                  <a:lnTo>
                    <a:pt x="0" y="352005"/>
                  </a:lnTo>
                  <a:lnTo>
                    <a:pt x="74599" y="352005"/>
                  </a:lnTo>
                  <a:lnTo>
                    <a:pt x="426605" y="0"/>
                  </a:lnTo>
                  <a:close/>
                </a:path>
              </a:pathLst>
            </a:custGeom>
            <a:solidFill>
              <a:srgbClr val="005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F168D2D7-8114-4B4F-83C2-07BFF13AE320}"/>
                </a:ext>
              </a:extLst>
            </p:cNvPr>
            <p:cNvSpPr/>
            <p:nvPr/>
          </p:nvSpPr>
          <p:spPr>
            <a:xfrm>
              <a:off x="10042955" y="6032496"/>
              <a:ext cx="897255" cy="447675"/>
            </a:xfrm>
            <a:custGeom>
              <a:avLst/>
              <a:gdLst/>
              <a:ahLst/>
              <a:cxnLst/>
              <a:rect l="l" t="t" r="r" b="b"/>
              <a:pathLst>
                <a:path w="897254" h="447675">
                  <a:moveTo>
                    <a:pt x="896723" y="0"/>
                  </a:moveTo>
                  <a:lnTo>
                    <a:pt x="447498" y="2"/>
                  </a:lnTo>
                  <a:lnTo>
                    <a:pt x="0" y="447501"/>
                  </a:lnTo>
                  <a:lnTo>
                    <a:pt x="449224" y="447501"/>
                  </a:lnTo>
                  <a:lnTo>
                    <a:pt x="896723" y="2"/>
                  </a:lnTo>
                  <a:close/>
                </a:path>
              </a:pathLst>
            </a:custGeom>
            <a:solidFill>
              <a:srgbClr val="6AA94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54FCCBC-D69D-4ADB-A7F7-E5FE78FC80DE}"/>
              </a:ext>
            </a:extLst>
          </p:cNvPr>
          <p:cNvSpPr txBox="1"/>
          <p:nvPr/>
        </p:nvSpPr>
        <p:spPr>
          <a:xfrm>
            <a:off x="8320331" y="6094811"/>
            <a:ext cx="420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Pasākumus nodrošina SIA “</a:t>
            </a:r>
            <a:r>
              <a:rPr lang="lv-LV" dirty="0" err="1"/>
              <a:t>Susteniere</a:t>
            </a:r>
            <a:r>
              <a:rPr lang="lv-LV" dirty="0"/>
              <a:t>”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7227F6-17EF-471A-BBB2-098942FECD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054" y="2066795"/>
            <a:ext cx="3448631" cy="344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09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B0E7AC5-9473-4B11-86C5-47365D01355E}">
  <we:reference id="wa104051163" version="1.2.0.3" store="lv-LV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748</Words>
  <Application>Microsoft Office PowerPoint</Application>
  <PresentationFormat>Widescreen</PresentationFormat>
  <Paragraphs>100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MS PGothic</vt:lpstr>
      <vt:lpstr>Arial</vt:lpstr>
      <vt:lpstr>Calibri</vt:lpstr>
      <vt:lpstr>Calibri (Headings)</vt:lpstr>
      <vt:lpstr>Calibri Light</vt:lpstr>
      <vt:lpstr>Roboto</vt:lpstr>
      <vt:lpstr>Office Theme</vt:lpstr>
      <vt:lpstr>Projekta “Vienlīdzīgu iespēju un nediskriminācijas veicināšana” aktualitātes Nr.4.3.4.1/1/23/I/001 </vt:lpstr>
      <vt:lpstr>Projekta darbības valsts un pašvaldību iestāžu, to kapitālsabiedrību darbiniekiem</vt:lpstr>
      <vt:lpstr>E-mācību  programma par vienlīdzīgu iespēju un nediskriminā01:21:59  cijas jautājumiem </vt:lpstr>
      <vt:lpstr>Digitālā rokasgrāmata par vienlīdzīgu iespēju un nediskriminācijas jautājumiem </vt:lpstr>
      <vt:lpstr>Klātienes informatīvas diskusijas  Rīgā un Latvijas reģionos</vt:lpstr>
      <vt:lpstr>Projekta darbības biedrību, nodibinājumu,  mikro, mazo un vidējo uzņēmumu darba devējiem un darbiniekiem </vt:lpstr>
      <vt:lpstr>Metodiskais materiāls par iekļaujošas darba vides un diskriminācijas novēršanas jautājumiem </vt:lpstr>
      <vt:lpstr>Mācību programma par iekļaujošas darba vides veidošanu un diskriminācijas mazināšanu darba vietās </vt:lpstr>
      <vt:lpstr>Informatīvi izglītojoši pasākumi </vt:lpstr>
      <vt:lpstr>Izmēģinājumprojekts  darba samaksas atšķirību starp vīriešiem un sievietēm mazināšanai</vt:lpstr>
      <vt:lpstr>Turpmākā  rīcība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Prezentācijas nosaukums</dc:title>
  <dc:creator>Evita Rumbiniece</dc:creator>
  <cp:lastModifiedBy>Diāna Zemrībo</cp:lastModifiedBy>
  <cp:revision>23</cp:revision>
  <dcterms:created xsi:type="dcterms:W3CDTF">2025-03-18T12:32:49Z</dcterms:created>
  <dcterms:modified xsi:type="dcterms:W3CDTF">2025-09-23T11:27:58Z</dcterms:modified>
</cp:coreProperties>
</file>