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7"/>
  </p:notesMasterIdLst>
  <p:sldIdLst>
    <p:sldId id="256" r:id="rId5"/>
    <p:sldId id="702" r:id="rId6"/>
    <p:sldId id="342" r:id="rId7"/>
    <p:sldId id="703" r:id="rId8"/>
    <p:sldId id="693" r:id="rId9"/>
    <p:sldId id="695" r:id="rId10"/>
    <p:sldId id="696" r:id="rId11"/>
    <p:sldId id="692" r:id="rId12"/>
    <p:sldId id="698" r:id="rId13"/>
    <p:sldId id="699" r:id="rId14"/>
    <p:sldId id="346" r:id="rId15"/>
    <p:sldId id="349" r:id="rId16"/>
  </p:sldIdLst>
  <p:sldSz cx="9144000" cy="5143500" type="screen16x9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3DD4D3C-35C4-45D1-9D0F-D3F043F28681}">
          <p14:sldIdLst>
            <p14:sldId id="256"/>
            <p14:sldId id="702"/>
            <p14:sldId id="342"/>
            <p14:sldId id="703"/>
            <p14:sldId id="693"/>
            <p14:sldId id="695"/>
            <p14:sldId id="696"/>
            <p14:sldId id="692"/>
            <p14:sldId id="698"/>
            <p14:sldId id="699"/>
            <p14:sldId id="346"/>
            <p14:sldId id="34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4EF589E-1C63-77A5-2807-FA10DF59ADB6}" name="Ilze Brice" initials="IB" userId="S::ilze.brice@atd.lv::193b0187-0704-4a0a-9e11-2280f04f9a42" providerId="AD"/>
  <p188:author id="{DE2767C3-C201-D13F-6194-9208D9A2CEDC}" name="Uldis Rozenbergs" initials="UR" userId="S::uldis.rozenbergs@atd.lv::0a9f540d-f832-4989-896e-2b7e9866dc18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Lauma Veidere Miķelsone" initials="LV" lastIdx="1" clrIdx="6">
    <p:extLst>
      <p:ext uri="{19B8F6BF-5375-455C-9EA6-DF929625EA0E}">
        <p15:presenceInfo xmlns:p15="http://schemas.microsoft.com/office/powerpoint/2012/main" userId="S::lauma.veidere@atd.lv::9ea5a859-d23f-4763-b317-3bfec7187621" providerId="AD"/>
      </p:ext>
    </p:extLst>
  </p:cmAuthor>
  <p:cmAuthor id="1" name="Ilze Brice" initials="IB" lastIdx="11" clrIdx="0">
    <p:extLst>
      <p:ext uri="{19B8F6BF-5375-455C-9EA6-DF929625EA0E}">
        <p15:presenceInfo xmlns:p15="http://schemas.microsoft.com/office/powerpoint/2012/main" userId="S-1-5-21-2347098994-292127957-656167012-1599" providerId="AD"/>
      </p:ext>
    </p:extLst>
  </p:cmAuthor>
  <p:cmAuthor id="8" name="Aija Vule" initials="AV" lastIdx="1" clrIdx="7">
    <p:extLst>
      <p:ext uri="{19B8F6BF-5375-455C-9EA6-DF929625EA0E}">
        <p15:presenceInfo xmlns:p15="http://schemas.microsoft.com/office/powerpoint/2012/main" userId="S::aija.vule@atd.lv::c6ea1a5d-ba62-4bca-8c15-8f1f5e0bd3cf" providerId="AD"/>
      </p:ext>
    </p:extLst>
  </p:cmAuthor>
  <p:cmAuthor id="2" name="Gusts Ašmanis" initials="GA" lastIdx="3" clrIdx="1">
    <p:extLst>
      <p:ext uri="{19B8F6BF-5375-455C-9EA6-DF929625EA0E}">
        <p15:presenceInfo xmlns:p15="http://schemas.microsoft.com/office/powerpoint/2012/main" userId="S::gusts.asmanis@atd.lv::ea4ec24a-8510-4335-b8d9-a348cdf7d79b" providerId="AD"/>
      </p:ext>
    </p:extLst>
  </p:cmAuthor>
  <p:cmAuthor id="3" name="Santa Aveniņa" initials="SA" lastIdx="10" clrIdx="2">
    <p:extLst>
      <p:ext uri="{19B8F6BF-5375-455C-9EA6-DF929625EA0E}">
        <p15:presenceInfo xmlns:p15="http://schemas.microsoft.com/office/powerpoint/2012/main" userId="S::santa.avenina@atd.lv::c881a7e4-7bdd-4cf9-aac0-07765edfef34" providerId="AD"/>
      </p:ext>
    </p:extLst>
  </p:cmAuthor>
  <p:cmAuthor id="4" name="Tomass Beikulis" initials="TB" lastIdx="4" clrIdx="3">
    <p:extLst>
      <p:ext uri="{19B8F6BF-5375-455C-9EA6-DF929625EA0E}">
        <p15:presenceInfo xmlns:p15="http://schemas.microsoft.com/office/powerpoint/2012/main" userId="S::tomass.beikulis@atd.lv::5dfd967a-fbe3-4560-85c7-c0743b9a95a5" providerId="AD"/>
      </p:ext>
    </p:extLst>
  </p:cmAuthor>
  <p:cmAuthor id="5" name="Lelde Butāne" initials="LB" lastIdx="7" clrIdx="4">
    <p:extLst>
      <p:ext uri="{19B8F6BF-5375-455C-9EA6-DF929625EA0E}">
        <p15:presenceInfo xmlns:p15="http://schemas.microsoft.com/office/powerpoint/2012/main" userId="S::lelde.butane@atd.lv::358239bc-4ac0-4f85-86e0-b4e792c73804" providerId="AD"/>
      </p:ext>
    </p:extLst>
  </p:cmAuthor>
  <p:cmAuthor id="6" name="Viktors Zaķis" initials="VZ" lastIdx="1" clrIdx="5">
    <p:extLst>
      <p:ext uri="{19B8F6BF-5375-455C-9EA6-DF929625EA0E}">
        <p15:presenceInfo xmlns:p15="http://schemas.microsoft.com/office/powerpoint/2012/main" userId="S::viktors.zakis@atd.lv::97f67538-24df-4646-b8f5-1ed94c832d6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8664"/>
    <a:srgbClr val="ED592A"/>
    <a:srgbClr val="EE582B"/>
    <a:srgbClr val="3454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7"/>
    <p:restoredTop sz="81900" autoAdjust="0"/>
  </p:normalViewPr>
  <p:slideViewPr>
    <p:cSldViewPr snapToGrid="0" snapToObjects="1">
      <p:cViewPr varScale="1">
        <p:scale>
          <a:sx n="104" d="100"/>
          <a:sy n="104" d="100"/>
        </p:scale>
        <p:origin x="850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E5B8111C-8BDB-4CC4-A945-DF215A6E3449}" type="datetimeFigureOut">
              <a:rPr lang="lv-LV" smtClean="0"/>
              <a:t>30.09.2025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6" tIns="45713" rIns="91426" bIns="4571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594DC184-0B95-4710-BAAB-8A2EE546853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25279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4DC184-0B95-4710-BAAB-8A2EE546853D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241677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4DC184-0B95-4710-BAAB-8A2EE546853D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033151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4DC184-0B95-4710-BAAB-8A2EE546853D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187585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4DC184-0B95-4710-BAAB-8A2EE546853D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479151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4DC184-0B95-4710-BAAB-8A2EE546853D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816135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4DC184-0B95-4710-BAAB-8A2EE546853D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984088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01AB83-269B-75E9-F221-2E044E151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BCDC37-D457-7EFB-96ED-56C3521271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7AA4F8-B70C-E54E-A786-3FF3EB750F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31D7CC-2B1D-20C7-9CE2-2A5A091CF3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4DC184-0B95-4710-BAAB-8A2EE546853D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819940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254CB-7DFB-B82D-067D-71FB04D3C1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3651D7-1370-CB9F-7CB9-5FC09716AF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2F3758-CF00-6587-EB50-1A667E7837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AAA55F-90CB-2410-7E5A-39E96F8FD3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4DC184-0B95-4710-BAAB-8A2EE546853D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909108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4DC184-0B95-4710-BAAB-8A2EE546853D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187422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4DC184-0B95-4710-BAAB-8A2EE546853D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59763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67302AB-FF2D-3B45-A439-6F0F34D269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2836" y="808435"/>
            <a:ext cx="5731687" cy="1790700"/>
          </a:xfrm>
        </p:spPr>
        <p:txBody>
          <a:bodyPr anchor="t"/>
          <a:lstStyle>
            <a:lvl1pPr algn="l">
              <a:defRPr sz="3550"/>
            </a:lvl1pPr>
          </a:lstStyle>
          <a:p>
            <a:r>
              <a:rPr lang="en-US" dirty="0"/>
              <a:t>Click to edit Master title style, 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02836" y="3142044"/>
            <a:ext cx="5731687" cy="1241822"/>
          </a:xfrm>
        </p:spPr>
        <p:txBody>
          <a:bodyPr>
            <a:normAutofit/>
          </a:bodyPr>
          <a:lstStyle>
            <a:lvl1pPr marL="0" indent="0" algn="l">
              <a:buNone/>
              <a:defRPr sz="3550" b="0" i="0">
                <a:latin typeface="DINPro" panose="02000503030000020004" pitchFamily="2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1D870-A1F5-A648-93AA-89F22C6F9C61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3939B-5357-5441-A6DE-8165C3ABE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442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1D870-A1F5-A648-93AA-89F22C6F9C61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3939B-5357-5441-A6DE-8165C3ABE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124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1D870-A1F5-A648-93AA-89F22C6F9C61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3939B-5357-5441-A6DE-8165C3ABE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797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2279" y="386197"/>
            <a:ext cx="7721090" cy="915321"/>
          </a:xfrm>
        </p:spPr>
        <p:txBody>
          <a:bodyPr/>
          <a:lstStyle>
            <a:lvl1pPr>
              <a:defRPr>
                <a:solidFill>
                  <a:srgbClr val="EE582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2279" y="1625851"/>
            <a:ext cx="7721090" cy="29061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1D870-A1F5-A648-93AA-89F22C6F9C61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3939B-5357-5441-A6DE-8165C3ABE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041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1D870-A1F5-A648-93AA-89F22C6F9C61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3939B-5357-5441-A6DE-8165C3ABE6E1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F29237-3C4D-CC4B-8E1A-0AB92B2409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439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972806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972807" cy="1125140"/>
          </a:xfrm>
        </p:spPr>
        <p:txBody>
          <a:bodyPr/>
          <a:lstStyle>
            <a:lvl1pPr marL="0" indent="0">
              <a:buNone/>
              <a:defRPr sz="1800">
                <a:solidFill>
                  <a:srgbClr val="345463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1D870-A1F5-A648-93AA-89F22C6F9C61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3939B-5357-5441-A6DE-8165C3ABE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702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1760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1760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1D870-A1F5-A648-93AA-89F22C6F9C61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3939B-5357-5441-A6DE-8165C3ABE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228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7"/>
            <a:ext cx="3868340" cy="2693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6931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1D870-A1F5-A648-93AA-89F22C6F9C61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3939B-5357-5441-A6DE-8165C3ABE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403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1D870-A1F5-A648-93AA-89F22C6F9C61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3939B-5357-5441-A6DE-8165C3ABE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436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1D870-A1F5-A648-93AA-89F22C6F9C61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3939B-5357-5441-A6DE-8165C3ABE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90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1D870-A1F5-A648-93AA-89F22C6F9C61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3939B-5357-5441-A6DE-8165C3ABE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786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92D1AA3-32AA-5646-BF2C-B1107AF48A16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2279" y="386197"/>
            <a:ext cx="7721090" cy="91532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2279" y="1585086"/>
            <a:ext cx="772109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1D870-A1F5-A648-93AA-89F22C6F9C61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3939B-5357-5441-A6DE-8165C3ABE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075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7" r:id="rId3"/>
    <p:sldLayoutId id="2147483663" r:id="rId4"/>
    <p:sldLayoutId id="2147483664" r:id="rId5"/>
    <p:sldLayoutId id="2147483665" r:id="rId6"/>
    <p:sldLayoutId id="2147483666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2500" b="1" i="0" kern="1200">
          <a:solidFill>
            <a:srgbClr val="EE582B"/>
          </a:solidFill>
          <a:latin typeface="DIN Pro" panose="020B0504020101010102" pitchFamily="34" charset="0"/>
          <a:ea typeface="+mj-ea"/>
          <a:cs typeface="DIN Pro" panose="020B0504020101010102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0" i="0" kern="1200">
          <a:solidFill>
            <a:srgbClr val="345463"/>
          </a:solidFill>
          <a:latin typeface="DINPro" panose="02000503030000020004" pitchFamily="2" charset="0"/>
          <a:ea typeface="+mn-ea"/>
          <a:cs typeface="DIN Pro" panose="020B0504020101010102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kern="1200">
          <a:solidFill>
            <a:srgbClr val="345463"/>
          </a:solidFill>
          <a:latin typeface="DINPro" panose="02000503030000020004" pitchFamily="2" charset="0"/>
          <a:ea typeface="+mn-ea"/>
          <a:cs typeface="DIN Pro" panose="020B0504020101010102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0" i="0" kern="1200">
          <a:solidFill>
            <a:srgbClr val="345463"/>
          </a:solidFill>
          <a:latin typeface="DINPro" panose="02000503030000020004" pitchFamily="2" charset="0"/>
          <a:ea typeface="+mn-ea"/>
          <a:cs typeface="DIN Pro" panose="020B0504020101010102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rgbClr val="345463"/>
          </a:solidFill>
          <a:latin typeface="DINPro" panose="02000503030000020004" pitchFamily="2" charset="0"/>
          <a:ea typeface="+mn-ea"/>
          <a:cs typeface="DIN Pro" panose="020B0504020101010102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rgbClr val="345463"/>
          </a:solidFill>
          <a:latin typeface="DINPro" panose="02000503030000020004" pitchFamily="2" charset="0"/>
          <a:ea typeface="+mn-ea"/>
          <a:cs typeface="DIN Pro" panose="020B0504020101010102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mlp.gov.lv/lv/autorizetas-identifikacijas-funkcionalitates-uzstadisanas-rokasgramata-aif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002836" y="1201783"/>
            <a:ext cx="6355907" cy="2177142"/>
          </a:xfrm>
        </p:spPr>
        <p:txBody>
          <a:bodyPr/>
          <a:lstStyle/>
          <a:p>
            <a:pPr lvl="0" algn="ctr"/>
            <a:r>
              <a:rPr lang="lv-LV" sz="3600" spc="-50" dirty="0">
                <a:solidFill>
                  <a:srgbClr val="ED59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Braukšanas maksas atvieglojumu saņēmēju sistēma (BMA)</a:t>
            </a:r>
            <a:br>
              <a:rPr lang="lv-LV" sz="3600" spc="-50" dirty="0">
                <a:solidFill>
                  <a:srgbClr val="ED59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sz="3600" spc="-50" dirty="0">
              <a:solidFill>
                <a:srgbClr val="ED592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5A6564A-65CC-4CED-A113-9A9FE6A78547}"/>
              </a:ext>
            </a:extLst>
          </p:cNvPr>
          <p:cNvSpPr txBox="1"/>
          <p:nvPr/>
        </p:nvSpPr>
        <p:spPr>
          <a:xfrm>
            <a:off x="1002836" y="3941717"/>
            <a:ext cx="2819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lv-LV" sz="1800" spc="-50" dirty="0">
              <a:solidFill>
                <a:srgbClr val="ED592A"/>
              </a:solidFill>
              <a:latin typeface="DINPro-Bold" pitchFamily="50" charset="0"/>
            </a:endParaRPr>
          </a:p>
          <a:p>
            <a:r>
              <a:rPr lang="lv-LV" sz="1800" spc="-50" dirty="0">
                <a:solidFill>
                  <a:srgbClr val="ED59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2025.gada 1.oktobrī</a:t>
            </a:r>
            <a:endParaRPr lang="lv-LV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4F01C4-568A-5C85-E57E-B186E05E6CAD}"/>
              </a:ext>
            </a:extLst>
          </p:cNvPr>
          <p:cNvSpPr txBox="1">
            <a:spLocks/>
          </p:cNvSpPr>
          <p:nvPr/>
        </p:nvSpPr>
        <p:spPr>
          <a:xfrm>
            <a:off x="1002836" y="3021874"/>
            <a:ext cx="6051107" cy="15674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550" b="0" i="0" kern="1200">
                <a:solidFill>
                  <a:srgbClr val="345463"/>
                </a:solidFill>
                <a:latin typeface="DINPro" panose="02000503030000020004" pitchFamily="2" charset="0"/>
                <a:ea typeface="+mn-ea"/>
                <a:cs typeface="DIN Pro" panose="020B0504020101010102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0" i="0" kern="1200">
                <a:solidFill>
                  <a:srgbClr val="345463"/>
                </a:solidFill>
                <a:latin typeface="DINPro" panose="02000503030000020004" pitchFamily="2" charset="0"/>
                <a:ea typeface="+mn-ea"/>
                <a:cs typeface="DIN Pro" panose="020B0504020101010102" pitchFamily="34" charset="0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0" i="0" kern="1200">
                <a:solidFill>
                  <a:srgbClr val="345463"/>
                </a:solidFill>
                <a:latin typeface="DINPro" panose="02000503030000020004" pitchFamily="2" charset="0"/>
                <a:ea typeface="+mn-ea"/>
                <a:cs typeface="DIN Pro" panose="020B0504020101010102" pitchFamily="34" charset="0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rgbClr val="345463"/>
                </a:solidFill>
                <a:latin typeface="DINPro" panose="02000503030000020004" pitchFamily="2" charset="0"/>
                <a:ea typeface="+mn-ea"/>
                <a:cs typeface="DIN Pro" panose="020B0504020101010102" pitchFamily="34" charset="0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rgbClr val="345463"/>
                </a:solidFill>
                <a:latin typeface="DINPro" panose="02000503030000020004" pitchFamily="2" charset="0"/>
                <a:ea typeface="+mn-ea"/>
                <a:cs typeface="DIN Pro" panose="020B0504020101010102" pitchFamily="34" charset="0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lv-LV" sz="2000" b="1" dirty="0">
              <a:solidFill>
                <a:schemeClr val="tx2"/>
              </a:solidFill>
            </a:endParaRPr>
          </a:p>
          <a:p>
            <a:pPr algn="r"/>
            <a:r>
              <a:rPr lang="lv-LV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Autotransporta direkcija</a:t>
            </a:r>
          </a:p>
          <a:p>
            <a:pPr algn="r"/>
            <a:r>
              <a:rPr lang="lv-LV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Invaliditātes lietu nacionālās padomes sēde</a:t>
            </a:r>
            <a:endParaRPr lang="lv-LV" sz="2000" dirty="0">
              <a:solidFill>
                <a:schemeClr val="tx2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552713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F1CC7-3AEA-9D15-FB97-E819E7B9F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Nepieciešamo funkcionalitāti eID kartē aktivizēt var:</a:t>
            </a:r>
            <a:b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230561-4F10-3D84-F34F-7093EFE524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2279" y="1048407"/>
            <a:ext cx="7721090" cy="34835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Pilsonības un migrācijas lietu pārvaldē (PMLP) </a:t>
            </a:r>
          </a:p>
          <a:p>
            <a:pPr marL="0" indent="0">
              <a:buNone/>
            </a:pP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(bērniem līdz 14.g.v., arī, tad ja personai nav PIN kods, kurš izsniegts saņemot eID karti, tad eID kartes speciālo funkcionalitāti var noformēt tikai PMLP).</a:t>
            </a:r>
          </a:p>
          <a:p>
            <a:pPr marL="0" indent="0">
              <a:buNone/>
            </a:pPr>
            <a:endParaRPr lang="lv-LV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Patstāvīgi, izmantojot PMLP mājaslapā sniegto instrukciju  </a:t>
            </a: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https://www.pmlp.gov.lv/lv/autorizetas-identifikacijas-funkcionalitates-uzstadisanas-rokasgramata-aif</a:t>
            </a: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  <a:p>
            <a:pPr marL="0" indent="0">
              <a:buNone/>
            </a:pP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660506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386AB-4E94-29BC-7102-C107931CE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741" y="342901"/>
            <a:ext cx="6172200" cy="857250"/>
          </a:xfrm>
        </p:spPr>
        <p:txBody>
          <a:bodyPr/>
          <a:lstStyle/>
          <a:p>
            <a:r>
              <a:rPr lang="lv-LV" sz="24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Par eID karšu ar speciālo lietotni aptveri</a:t>
            </a:r>
            <a:br>
              <a:rPr lang="lv-LV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654FD7-CB9E-CF04-1DE6-A850D38488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3406" y="930167"/>
            <a:ext cx="5932871" cy="324894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lv-LV" sz="14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2022.gada novembrī tikai 48% mērķa personām, bija </a:t>
            </a:r>
            <a:r>
              <a:rPr lang="lv-LV" sz="14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eID kartes ar speciālo lietotni</a:t>
            </a:r>
            <a:r>
              <a:rPr lang="lv-LV" sz="14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lv-LV" sz="14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Konsultācijās ar nevalstiskajām organizācijām tika secināts, ka derīgu </a:t>
            </a:r>
            <a:r>
              <a:rPr lang="lv-LV" sz="14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eID karšu </a:t>
            </a:r>
            <a:r>
              <a:rPr lang="lv-LV" sz="14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aptverei mērķa personām jābūt vismaz 70% un tad var ieviest BMA sistēmu ar pus gadu ilgu pārejas periodu.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lv-LV" sz="14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Saskaņā ar PMLP sniegto informāciju par kopējo derīgo eID karšu ar speciālo lietotni skaitu valstī 2025.gada uz 1.septembri: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14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	- </a:t>
            </a:r>
            <a:r>
              <a:rPr lang="lv-LV" sz="1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kartes, kas </a:t>
            </a:r>
            <a:r>
              <a:rPr lang="lv-LV" sz="14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papildinātas ar speciālo lietotni  18 619 </a:t>
            </a:r>
            <a:r>
              <a:rPr lang="lv-LV" sz="1400" dirty="0" err="1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gab</a:t>
            </a:r>
            <a:r>
              <a:rPr lang="lv-LV" sz="14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14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	- jaunā parauga kartes </a:t>
            </a:r>
            <a:r>
              <a:rPr lang="lv-LV" sz="1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– 1 398 336 gab.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lv-LV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lv-LV" sz="14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Secinājums: eID karšu aptvere mērķa personām pārsniedz 70%.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33809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E14B5DF4-DB7C-770E-6849-988C4FA05C9C}"/>
              </a:ext>
            </a:extLst>
          </p:cNvPr>
          <p:cNvSpPr txBox="1">
            <a:spLocks noChangeArrowheads="1"/>
          </p:cNvSpPr>
          <p:nvPr/>
        </p:nvSpPr>
        <p:spPr>
          <a:xfrm>
            <a:off x="2465766" y="1599642"/>
            <a:ext cx="5829300" cy="1102519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500" b="1" i="0" kern="1200">
                <a:solidFill>
                  <a:srgbClr val="EE582B"/>
                </a:solidFill>
                <a:latin typeface="DIN Pro" panose="020B0504020101010102" pitchFamily="34" charset="0"/>
                <a:ea typeface="+mj-ea"/>
                <a:cs typeface="DIN Pro" panose="020B0504020101010102" pitchFamily="34" charset="0"/>
              </a:defRPr>
            </a:lvl1pPr>
          </a:lstStyle>
          <a:p>
            <a:r>
              <a:rPr lang="lv-LV" altLang="lv-LV" sz="2400" dirty="0">
                <a:solidFill>
                  <a:srgbClr val="F15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Paldies par uzmanību!</a:t>
            </a:r>
          </a:p>
        </p:txBody>
      </p:sp>
    </p:spTree>
    <p:extLst>
      <p:ext uri="{BB962C8B-B14F-4D97-AF65-F5344CB8AC3E}">
        <p14:creationId xmlns:p14="http://schemas.microsoft.com/office/powerpoint/2010/main" val="3974271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4016F-B0C0-3AF9-7CB8-A2275A102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BMA sistēmas aktuālais statuss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F0BC49-1607-6139-20BB-A8D82CA7FD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2279" y="1119352"/>
            <a:ext cx="7721090" cy="3412601"/>
          </a:xfrm>
        </p:spPr>
        <p:txBody>
          <a:bodyPr>
            <a:normAutofit/>
          </a:bodyPr>
          <a:lstStyle/>
          <a:p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BMA sistēma ir izveidota un pieņemta ekspluatācijā, taču attiecībā uz pasažieriem tā vēl nedarbojas – nav ieviesta elektroniskā identifikācija transportlīdzekļos.</a:t>
            </a:r>
          </a:p>
          <a:p>
            <a:pPr marL="0" indent="0">
              <a:buNone/>
            </a:pPr>
            <a:endParaRPr lang="lv-LV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Tiek virzīti grozījumi Sabiedriskā transporta pakalpojumu likumā, kas paredz:</a:t>
            </a:r>
          </a:p>
          <a:p>
            <a:pPr>
              <a:buFontTx/>
              <a:buChar char="-"/>
            </a:pP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vēl tiek vērtēts jautājums, kā ieviest elektronisko identifikāciju </a:t>
            </a:r>
            <a:r>
              <a:rPr lang="lv-LV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reģionālās nozīmes komercmaršrutos</a:t>
            </a: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742114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BD8580-CF34-353D-D3DD-1B68FB3E04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2446" y="1221600"/>
            <a:ext cx="6371872" cy="302069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lv-LV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Reģionālās nozīmes pārvadājumos </a:t>
            </a:r>
            <a:r>
              <a:rPr lang="lv-LV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braucienu identifikācija paredzēta tikai ar eID karti. Plānots pārejas posmā līdz 2026. gada 31. decembrim braucienu identifikāciju varēs veikt gan esošajā kārtībā (apliecību uzrādīšana), gan ar eID kartēm. </a:t>
            </a:r>
          </a:p>
          <a:p>
            <a:pPr algn="just">
              <a:spcBef>
                <a:spcPts val="0"/>
              </a:spcBef>
            </a:pPr>
            <a:endParaRPr lang="lv-LV" sz="16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lv-LV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Pilsētas nozīmes pārvadājumos </a:t>
            </a:r>
            <a:r>
              <a:rPr lang="lv-LV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(Daugavpils, Jelgava, Jēkabpils, Jūrmala, Liepāja, </a:t>
            </a:r>
            <a:r>
              <a:rPr lang="lv-LV" sz="16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Ogre*</a:t>
            </a:r>
            <a:r>
              <a:rPr lang="lv-LV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Rēzekne, Rīga, Valmiera un Ventspils), </a:t>
            </a:r>
            <a:r>
              <a:rPr lang="lv-LV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paredzēts</a:t>
            </a:r>
            <a:r>
              <a:rPr lang="lv-LV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ka personu, kuru braukšanas maksas atvieglojumi tiek kompensēti no valsts budžeta, identifikācija būs jānodrošina ar eID karti. Varēs paralēli darboties arī pašvaldības «pilsētnieka kartes».</a:t>
            </a:r>
          </a:p>
          <a:p>
            <a:pPr marL="0" indent="0" algn="just">
              <a:spcBef>
                <a:spcPts val="0"/>
              </a:spcBef>
              <a:buNone/>
            </a:pPr>
            <a:endParaRPr lang="lv-LV" sz="15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lv-LV" sz="15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lv-LV" sz="14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Ogres pilsētas pašvaldība vēl neorganizē pilsētas pārvadājumus, projekts – no 01.07.2026.</a:t>
            </a:r>
          </a:p>
          <a:p>
            <a:pPr marL="0" indent="0" algn="just">
              <a:buNone/>
            </a:pPr>
            <a:endParaRPr lang="lv-LV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lv-LV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lv-LV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lv-LV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lv-LV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lv-LV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3EF0DEB-5F30-1884-992D-2E0FA8D55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8625" y="472585"/>
            <a:ext cx="6172200" cy="575822"/>
          </a:xfrm>
        </p:spPr>
        <p:txBody>
          <a:bodyPr>
            <a:normAutofit/>
          </a:bodyPr>
          <a:lstStyle/>
          <a:p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BMA sistēmas elektroniskās identifikācijas risinājums</a:t>
            </a:r>
          </a:p>
        </p:txBody>
      </p:sp>
    </p:spTree>
    <p:extLst>
      <p:ext uri="{BB962C8B-B14F-4D97-AF65-F5344CB8AC3E}">
        <p14:creationId xmlns:p14="http://schemas.microsoft.com/office/powerpoint/2010/main" val="38117393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59D4A-6B24-8180-1816-E71ED6A51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srgbClr val="EE582B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BMA sistēmas elektroniskās identifikācijas risinājuma pārejas periods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C3D769-F3D9-AFBE-9E05-325A436970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2279" y="1016876"/>
            <a:ext cx="7721090" cy="3515077"/>
          </a:xfrm>
        </p:spPr>
        <p:txBody>
          <a:bodyPr>
            <a:normAutofit/>
          </a:bodyPr>
          <a:lstStyle/>
          <a:p>
            <a:r>
              <a:rPr lang="lv-LV" sz="1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Pārejas periodā </a:t>
            </a: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personām būs iespējams saņemt pakalpojumu divos veidos – savas tiesības uz braukšanas maksas atvieglojumu apliecinot pašreizējā kārtībā vai identificējoties ar personas apliecību (eID karti) ar speciālo lietotni.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DD623BB-6F58-94E7-C6FA-D747FCD619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624" y="1978437"/>
            <a:ext cx="3294993" cy="214818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26B651F-8CD6-E296-787A-5BBD5FD1E9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8855" y="3012043"/>
            <a:ext cx="1819529" cy="111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182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E6ADF-C81B-0B2F-7F45-872F19AF5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1800">
                <a:latin typeface="Times New Roman" panose="02020603050405020304" pitchFamily="18" charset="0"/>
                <a:cs typeface="Times New Roman" panose="02020603050405020304" pitchFamily="18" charset="0"/>
              </a:rPr>
              <a:t>1. Kas pamato tiesības uz braukšanas maksas atvieglojumu</a:t>
            </a:r>
            <a:endParaRPr lang="lv-LV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B54ACF9-D03A-BE76-2944-7C5B3DFF49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3346278"/>
              </p:ext>
            </p:extLst>
          </p:nvPr>
        </p:nvGraphicFramePr>
        <p:xfrm>
          <a:off x="540632" y="1127234"/>
          <a:ext cx="8062033" cy="35639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33811">
                  <a:extLst>
                    <a:ext uri="{9D8B030D-6E8A-4147-A177-3AD203B41FA5}">
                      <a16:colId xmlns:a16="http://schemas.microsoft.com/office/drawing/2014/main" val="754311253"/>
                    </a:ext>
                  </a:extLst>
                </a:gridCol>
                <a:gridCol w="3651371">
                  <a:extLst>
                    <a:ext uri="{9D8B030D-6E8A-4147-A177-3AD203B41FA5}">
                      <a16:colId xmlns:a16="http://schemas.microsoft.com/office/drawing/2014/main" val="3548634741"/>
                    </a:ext>
                  </a:extLst>
                </a:gridCol>
                <a:gridCol w="1718441">
                  <a:extLst>
                    <a:ext uri="{9D8B030D-6E8A-4147-A177-3AD203B41FA5}">
                      <a16:colId xmlns:a16="http://schemas.microsoft.com/office/drawing/2014/main" val="2438575660"/>
                    </a:ext>
                  </a:extLst>
                </a:gridCol>
                <a:gridCol w="1358410">
                  <a:extLst>
                    <a:ext uri="{9D8B030D-6E8A-4147-A177-3AD203B41FA5}">
                      <a16:colId xmlns:a16="http://schemas.microsoft.com/office/drawing/2014/main" val="2575383214"/>
                    </a:ext>
                  </a:extLst>
                </a:gridCol>
              </a:tblGrid>
              <a:tr h="4818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lv-LV" sz="16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Kategorija</a:t>
                      </a:r>
                      <a:endParaRPr lang="lv-LV" sz="16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lv-LV" sz="16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Reģionālās un pilsētas nozīmes maršruti</a:t>
                      </a:r>
                      <a:endParaRPr lang="lv-LV" sz="16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lv-LV" sz="16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Reģionālie maršruti</a:t>
                      </a:r>
                      <a:endParaRPr lang="lv-LV" sz="16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lv-LV" sz="1600" i="0" kern="1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Pilsētas maršruti</a:t>
                      </a:r>
                      <a:endParaRPr lang="lv-LV" sz="1600" i="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extLst>
                  <a:ext uri="{0D108BD9-81ED-4DB2-BD59-A6C34878D82A}">
                    <a16:rowId xmlns:a16="http://schemas.microsoft.com/office/drawing/2014/main" val="1430573942"/>
                  </a:ext>
                </a:extLst>
              </a:tr>
              <a:tr h="4137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lv-LV" sz="16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6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lv-LV" sz="16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Statusu apliecinošie dokumenti (esošā kārtība)</a:t>
                      </a:r>
                      <a:endParaRPr lang="lv-LV" sz="1600" b="1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lv-LV" sz="16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Jaunā kārtība</a:t>
                      </a:r>
                      <a:endParaRPr lang="lv-LV" sz="1600" b="1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lv-LV" sz="1600" b="1" i="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Jaunā kārtība</a:t>
                      </a:r>
                      <a:endParaRPr lang="lv-LV" sz="1600" b="1" i="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extLst>
                  <a:ext uri="{0D108BD9-81ED-4DB2-BD59-A6C34878D82A}">
                    <a16:rowId xmlns:a16="http://schemas.microsoft.com/office/drawing/2014/main" val="2450274198"/>
                  </a:ext>
                </a:extLst>
              </a:tr>
              <a:tr h="25886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lv-LV" sz="15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Bērni līdz 18 gadu vecumam ar invaliditāti</a:t>
                      </a:r>
                      <a:endParaRPr lang="lv-LV" sz="15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lv-LV" sz="15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Pirmsskolas vecuma bērni - invaliditātes apliecība.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lv-LV" sz="15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Skolēni - invaliditātes apliecība (ar foto), bet ja nav foto, tad kopā ar personu apliecinošu dokumentu vai skolēna apliecību.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lv-LV" sz="1500" kern="10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Pilsētās var būt lokālie risinājumi, kur statusa apliecinošo dokumentu pārbauda sagatavojot «pilsētnieka kartes».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endParaRPr lang="lv-LV" sz="15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lv-LV" sz="15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eID karte ar speciālo lietotni.</a:t>
                      </a:r>
                      <a:endParaRPr lang="lv-LV" sz="15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lv-LV" sz="1500" i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eID karte ar speciālo lietotni vai «pilsētnieka karte». </a:t>
                      </a:r>
                    </a:p>
                  </a:txBody>
                  <a:tcPr marL="68453" marR="68453" marT="0" marB="0"/>
                </a:tc>
                <a:extLst>
                  <a:ext uri="{0D108BD9-81ED-4DB2-BD59-A6C34878D82A}">
                    <a16:rowId xmlns:a16="http://schemas.microsoft.com/office/drawing/2014/main" val="42003556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59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E1888E-03A4-86AE-0C9B-9236D2BE8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DCF9A-490C-C3A8-7361-81FD0739E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1800">
                <a:latin typeface="Times New Roman" panose="02020603050405020304" pitchFamily="18" charset="0"/>
                <a:cs typeface="Times New Roman" panose="02020603050405020304" pitchFamily="18" charset="0"/>
              </a:rPr>
              <a:t>2. Kas pamato tiesības uz braukšanas maksas atvieglojumu</a:t>
            </a:r>
            <a:endParaRPr lang="lv-LV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D39564AD-D642-91A7-BB79-A4DF34469F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7511994"/>
              </p:ext>
            </p:extLst>
          </p:nvPr>
        </p:nvGraphicFramePr>
        <p:xfrm>
          <a:off x="540632" y="1127234"/>
          <a:ext cx="8062032" cy="35058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22630">
                  <a:extLst>
                    <a:ext uri="{9D8B030D-6E8A-4147-A177-3AD203B41FA5}">
                      <a16:colId xmlns:a16="http://schemas.microsoft.com/office/drawing/2014/main" val="754311253"/>
                    </a:ext>
                  </a:extLst>
                </a:gridCol>
                <a:gridCol w="3862552">
                  <a:extLst>
                    <a:ext uri="{9D8B030D-6E8A-4147-A177-3AD203B41FA5}">
                      <a16:colId xmlns:a16="http://schemas.microsoft.com/office/drawing/2014/main" val="3548634741"/>
                    </a:ext>
                  </a:extLst>
                </a:gridCol>
                <a:gridCol w="1551245">
                  <a:extLst>
                    <a:ext uri="{9D8B030D-6E8A-4147-A177-3AD203B41FA5}">
                      <a16:colId xmlns:a16="http://schemas.microsoft.com/office/drawing/2014/main" val="2438575660"/>
                    </a:ext>
                  </a:extLst>
                </a:gridCol>
                <a:gridCol w="1525605">
                  <a:extLst>
                    <a:ext uri="{9D8B030D-6E8A-4147-A177-3AD203B41FA5}">
                      <a16:colId xmlns:a16="http://schemas.microsoft.com/office/drawing/2014/main" val="2575383214"/>
                    </a:ext>
                  </a:extLst>
                </a:gridCol>
              </a:tblGrid>
              <a:tr h="6188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lv-LV" sz="16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Kategorija</a:t>
                      </a:r>
                      <a:endParaRPr lang="lv-LV" sz="16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lv-LV" sz="16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Reģionālās un pilsētas nozīmes maršruti</a:t>
                      </a:r>
                      <a:endParaRPr lang="lv-LV" sz="16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lv-LV" sz="16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Reģionālie maršruti</a:t>
                      </a:r>
                      <a:endParaRPr lang="lv-LV" sz="16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lv-LV" sz="1600" i="0" kern="1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Pilsētas maršruti</a:t>
                      </a:r>
                      <a:endParaRPr lang="lv-LV" sz="1600" i="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extLst>
                  <a:ext uri="{0D108BD9-81ED-4DB2-BD59-A6C34878D82A}">
                    <a16:rowId xmlns:a16="http://schemas.microsoft.com/office/drawing/2014/main" val="1430573942"/>
                  </a:ext>
                </a:extLst>
              </a:tr>
              <a:tr h="45816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lv-LV" sz="16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6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lv-LV" sz="16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Statusu apliecinošie dokumenti </a:t>
                      </a:r>
                      <a:br>
                        <a:rPr lang="lv-LV" sz="16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v-LV" sz="16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(esošā kārtība)</a:t>
                      </a:r>
                      <a:endParaRPr lang="lv-LV" sz="1600" b="1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lv-LV" sz="16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Jaunā kārtība</a:t>
                      </a:r>
                      <a:endParaRPr lang="lv-LV" sz="1600" b="1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lv-LV" sz="1600" b="1" i="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Jaunā kārtība</a:t>
                      </a:r>
                      <a:endParaRPr lang="lv-LV" sz="1600" b="1" i="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extLst>
                  <a:ext uri="{0D108BD9-81ED-4DB2-BD59-A6C34878D82A}">
                    <a16:rowId xmlns:a16="http://schemas.microsoft.com/office/drawing/2014/main" val="2450274198"/>
                  </a:ext>
                </a:extLst>
              </a:tr>
              <a:tr h="2399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pt-BR" sz="1500" kern="10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Personas ar I vai II inval</a:t>
                      </a:r>
                      <a:r>
                        <a:rPr lang="lv-LV" sz="1500" kern="10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pt-BR" sz="1500" kern="10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grupu </a:t>
                      </a:r>
                      <a:endParaRPr lang="lv-LV" sz="15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lv-LV" sz="1500" kern="10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Invaliditātes apliecība (ar foto), bet ja nav foto, tad kopā ar personu apliecinošu dokumentu.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500" kern="10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Studenti līdz 24 gadu vecumam personas apliecinošā dokumenta vietā var uzrādīt studenta apliecību. 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500" kern="10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Pilsētās var būt lokālie risinājumi, piemēram, «pilsētnieka kartes».</a:t>
                      </a:r>
                      <a:endParaRPr lang="lv-LV" sz="15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lv-LV" sz="15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eID karte ar speciālo lietotni.</a:t>
                      </a:r>
                      <a:endParaRPr lang="lv-LV" sz="15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lv-LV" sz="1500" i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eID karte ar speciālo lietotni vai «pilsētnieka karte». </a:t>
                      </a:r>
                    </a:p>
                  </a:txBody>
                  <a:tcPr marL="68453" marR="68453" marT="0" marB="0"/>
                </a:tc>
                <a:extLst>
                  <a:ext uri="{0D108BD9-81ED-4DB2-BD59-A6C34878D82A}">
                    <a16:rowId xmlns:a16="http://schemas.microsoft.com/office/drawing/2014/main" val="42003556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0028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C10404-5CF3-5714-7C1C-2A0703C63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C5A24A-95C4-E42B-0F06-E1149EADF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Kas pamato tiesības uz braukšanas maksas atvieglojumu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197A8446-038D-2E6F-0724-FBE96E1AA0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0603643"/>
              </p:ext>
            </p:extLst>
          </p:nvPr>
        </p:nvGraphicFramePr>
        <p:xfrm>
          <a:off x="882650" y="1127234"/>
          <a:ext cx="7720013" cy="33574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77226">
                  <a:extLst>
                    <a:ext uri="{9D8B030D-6E8A-4147-A177-3AD203B41FA5}">
                      <a16:colId xmlns:a16="http://schemas.microsoft.com/office/drawing/2014/main" val="754311253"/>
                    </a:ext>
                  </a:extLst>
                </a:gridCol>
                <a:gridCol w="2853558">
                  <a:extLst>
                    <a:ext uri="{9D8B030D-6E8A-4147-A177-3AD203B41FA5}">
                      <a16:colId xmlns:a16="http://schemas.microsoft.com/office/drawing/2014/main" val="3548634741"/>
                    </a:ext>
                  </a:extLst>
                </a:gridCol>
                <a:gridCol w="1639614">
                  <a:extLst>
                    <a:ext uri="{9D8B030D-6E8A-4147-A177-3AD203B41FA5}">
                      <a16:colId xmlns:a16="http://schemas.microsoft.com/office/drawing/2014/main" val="2438575660"/>
                    </a:ext>
                  </a:extLst>
                </a:gridCol>
                <a:gridCol w="1949615">
                  <a:extLst>
                    <a:ext uri="{9D8B030D-6E8A-4147-A177-3AD203B41FA5}">
                      <a16:colId xmlns:a16="http://schemas.microsoft.com/office/drawing/2014/main" val="2575383214"/>
                    </a:ext>
                  </a:extLst>
                </a:gridCol>
              </a:tblGrid>
              <a:tr h="5568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lv-LV" sz="16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Reģionālās un pilsētas nozīmes maršruti</a:t>
                      </a:r>
                      <a:endParaRPr lang="lv-LV" sz="16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Reģionālie maršruti</a:t>
                      </a:r>
                      <a:endParaRPr lang="lv-LV" sz="16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600" i="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Pilsētas nozīmes maršruti</a:t>
                      </a:r>
                      <a:endParaRPr lang="lv-LV" sz="1600" i="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extLst>
                  <a:ext uri="{0D108BD9-81ED-4DB2-BD59-A6C34878D82A}">
                    <a16:rowId xmlns:a16="http://schemas.microsoft.com/office/drawing/2014/main" val="1430573942"/>
                  </a:ext>
                </a:extLst>
              </a:tr>
              <a:tr h="2710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6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6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6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Statusu apliecinošie dokumenti (esošā kārtība)</a:t>
                      </a:r>
                      <a:endParaRPr lang="lv-LV" sz="1600" b="1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6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Jaunā kārtība</a:t>
                      </a:r>
                      <a:endParaRPr lang="lv-LV" sz="1600" b="1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600" b="1" i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Jaunā kārtība</a:t>
                      </a:r>
                      <a:endParaRPr lang="lv-LV" sz="1600" b="1" i="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extLst>
                  <a:ext uri="{0D108BD9-81ED-4DB2-BD59-A6C34878D82A}">
                    <a16:rowId xmlns:a16="http://schemas.microsoft.com/office/drawing/2014/main" val="2450274198"/>
                  </a:ext>
                </a:extLst>
              </a:tr>
              <a:tr h="22621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5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Personas pavadonis</a:t>
                      </a:r>
                      <a:endParaRPr lang="lv-LV" sz="15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5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Speciāls* dokuments nav jāuzrāda, pavadonis brauc kopā ar pavadāmo personu.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lv-LV" sz="15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5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*</a:t>
                      </a:r>
                      <a:r>
                        <a:rPr lang="lv-LV" sz="1500" i="1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Pilsētas nozīmes pārvadājumos (piemēram, Rīgas pilsētas transports) var būt lokāla kārtība.</a:t>
                      </a: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5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eID karte ar speciālo lietotni</a:t>
                      </a:r>
                      <a:endParaRPr lang="lv-LV" sz="15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500" i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eID karte ar speciālo lietotni vai «pilsētnieka karte». </a:t>
                      </a:r>
                    </a:p>
                  </a:txBody>
                  <a:tcPr marL="68453" marR="68453" marT="0" marB="0"/>
                </a:tc>
                <a:extLst>
                  <a:ext uri="{0D108BD9-81ED-4DB2-BD59-A6C34878D82A}">
                    <a16:rowId xmlns:a16="http://schemas.microsoft.com/office/drawing/2014/main" val="42003556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41616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F17AC4-673E-4A9A-2D82-96C6C0942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37E8467-2D7D-0126-F90A-018876D8B7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600" y="588391"/>
            <a:ext cx="8178799" cy="396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5754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798FB-E278-26DC-46CE-C2163B292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Kam pievērt uzmanību - eID karšu izdošanas datums!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7D0CB814-8B12-B046-F0A3-E248CE77AF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8645000"/>
              </p:ext>
            </p:extLst>
          </p:nvPr>
        </p:nvGraphicFramePr>
        <p:xfrm>
          <a:off x="882650" y="1625599"/>
          <a:ext cx="7720011" cy="24340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7164">
                  <a:extLst>
                    <a:ext uri="{9D8B030D-6E8A-4147-A177-3AD203B41FA5}">
                      <a16:colId xmlns:a16="http://schemas.microsoft.com/office/drawing/2014/main" val="152093456"/>
                    </a:ext>
                  </a:extLst>
                </a:gridCol>
                <a:gridCol w="2554014">
                  <a:extLst>
                    <a:ext uri="{9D8B030D-6E8A-4147-A177-3AD203B41FA5}">
                      <a16:colId xmlns:a16="http://schemas.microsoft.com/office/drawing/2014/main" val="217082851"/>
                    </a:ext>
                  </a:extLst>
                </a:gridCol>
                <a:gridCol w="2808833">
                  <a:extLst>
                    <a:ext uri="{9D8B030D-6E8A-4147-A177-3AD203B41FA5}">
                      <a16:colId xmlns:a16="http://schemas.microsoft.com/office/drawing/2014/main" val="2993490181"/>
                    </a:ext>
                  </a:extLst>
                </a:gridCol>
              </a:tblGrid>
              <a:tr h="1217011">
                <a:tc>
                  <a:txBody>
                    <a:bodyPr/>
                    <a:lstStyle/>
                    <a:p>
                      <a:pPr algn="ctr"/>
                      <a:r>
                        <a:rPr lang="lv-LV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Ja eID karte izsniegta līdz 2019. gada 1. septembrim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Ja personai eID karte izsniegta no 2019. gada 2. septembra līdz 2021. gada 27. decembrim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sv-SE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 eID karte izsniegta sākot ar 2021. gada 28. decembri</a:t>
                      </a:r>
                      <a:endParaRPr lang="lv-LV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4871448"/>
                  </a:ext>
                </a:extLst>
              </a:tr>
              <a:tr h="1217011">
                <a:tc>
                  <a:txBody>
                    <a:bodyPr/>
                    <a:lstStyle/>
                    <a:p>
                      <a:r>
                        <a:rPr lang="lv-LV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Personai nepieciešams saņemt jaunu eID karti.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Personai eID kartē nepieciešams aktivizēt speciālo funkcionalitāti (lietotni).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Personai papildu darbības nav jāveic – eID karte jau ir lietojama.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6805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03533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5D120C2CA029B54EB197A40EB04D3233" ma:contentTypeVersion="3" ma:contentTypeDescription="Izveidot jaunu dokumentu." ma:contentTypeScope="" ma:versionID="5d1c9f54af8c4e66e3d039dfa184f4ca">
  <xsd:schema xmlns:xsd="http://www.w3.org/2001/XMLSchema" xmlns:xs="http://www.w3.org/2001/XMLSchema" xmlns:p="http://schemas.microsoft.com/office/2006/metadata/properties" xmlns:ns2="238de3a7-f198-4a65-bde1-e9045baae2c1" targetNamespace="http://schemas.microsoft.com/office/2006/metadata/properties" ma:root="true" ma:fieldsID="55709f2abc606488d6dd120b3fe0ff0d" ns2:_="">
    <xsd:import namespace="238de3a7-f198-4a65-bde1-e9045baae2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8de3a7-f198-4a65-bde1-e9045baae2c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F5AF32E-8C5A-4EA7-AF12-F5D69F81F06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1A2F686-9458-4C9B-A322-A37A86BAAE4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38de3a7-f198-4a65-bde1-e9045baae2c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99323F1-FE86-490A-9C45-4909DC241939}">
  <ds:schemaRefs>
    <ds:schemaRef ds:uri="f7f79b8a-6890-4072-9830-361aa04a505a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dcmitype/"/>
    <ds:schemaRef ds:uri="http://www.w3.org/XML/1998/namespace"/>
    <ds:schemaRef ds:uri="http://purl.org/dc/terms/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17505</TotalTime>
  <Words>789</Words>
  <Application>Microsoft Office PowerPoint</Application>
  <PresentationFormat>On-screen Show (16:9)</PresentationFormat>
  <Paragraphs>104</Paragraphs>
  <Slides>12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Aptos</vt:lpstr>
      <vt:lpstr>Arial</vt:lpstr>
      <vt:lpstr>Calibri</vt:lpstr>
      <vt:lpstr>DIN Pro</vt:lpstr>
      <vt:lpstr>DINPro</vt:lpstr>
      <vt:lpstr>DINPro-Bold</vt:lpstr>
      <vt:lpstr>Times New Roman</vt:lpstr>
      <vt:lpstr>Office Theme</vt:lpstr>
      <vt:lpstr>Braukšanas maksas atvieglojumu saņēmēju sistēma (BMA) </vt:lpstr>
      <vt:lpstr>BMA sistēmas aktuālais statuss</vt:lpstr>
      <vt:lpstr>BMA sistēmas elektroniskās identifikācijas risinājums</vt:lpstr>
      <vt:lpstr>BMA sistēmas elektroniskās identifikācijas risinājuma pārejas periods</vt:lpstr>
      <vt:lpstr>1. Kas pamato tiesības uz braukšanas maksas atvieglojumu</vt:lpstr>
      <vt:lpstr>2. Kas pamato tiesības uz braukšanas maksas atvieglojumu</vt:lpstr>
      <vt:lpstr>3. Kas pamato tiesības uz braukšanas maksas atvieglojumu</vt:lpstr>
      <vt:lpstr>PowerPoint Presentation</vt:lpstr>
      <vt:lpstr>Kam pievērt uzmanību - eID karšu izdošanas datums!</vt:lpstr>
      <vt:lpstr>Nepieciešamo funkcionalitāti eID kartē aktivizēt var: </vt:lpstr>
      <vt:lpstr>Par eID karšu ar speciālo lietotni aptveri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Uldis Rozenbergs</cp:lastModifiedBy>
  <cp:revision>411</cp:revision>
  <cp:lastPrinted>2023-03-01T07:00:26Z</cp:lastPrinted>
  <dcterms:created xsi:type="dcterms:W3CDTF">2019-11-15T07:55:00Z</dcterms:created>
  <dcterms:modified xsi:type="dcterms:W3CDTF">2025-09-30T10:38:43Z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0x0101005D120C2CA029B54EB197A40EB04D3233</vt:lpwstr>
  </property>
</Properties>
</file>