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1" r:id="rId2"/>
    <p:sldId id="1265" r:id="rId3"/>
    <p:sldId id="1264" r:id="rId4"/>
    <p:sldId id="1275" r:id="rId5"/>
    <p:sldId id="1271" r:id="rId6"/>
    <p:sldId id="1254" r:id="rId7"/>
    <p:sldId id="1272" r:id="rId8"/>
    <p:sldId id="1266" r:id="rId9"/>
    <p:sldId id="1263" r:id="rId10"/>
    <p:sldId id="1268" r:id="rId11"/>
    <p:sldId id="1262" r:id="rId12"/>
    <p:sldId id="1261" r:id="rId13"/>
    <p:sldId id="1273" r:id="rId14"/>
    <p:sldId id="363" r:id="rId15"/>
  </p:sldIdLst>
  <p:sldSz cx="12192000" cy="6858000"/>
  <p:notesSz cx="6858000" cy="9144000"/>
  <p:defaultTextStyle>
    <a:defPPr>
      <a:defRPr lang="en-US"/>
    </a:defPPr>
    <a:lvl1pPr marL="0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69788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93957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40936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879152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204201F-F9C7-D3BF-929C-A2875EF74162}" name="Zane Rulle" initials="ZR" userId="8b0e9cffb4a30618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neta Leončika" initials="VL" lastIdx="17" clrIdx="0">
    <p:extLst>
      <p:ext uri="{19B8F6BF-5375-455C-9EA6-DF929625EA0E}">
        <p15:presenceInfo xmlns:p15="http://schemas.microsoft.com/office/powerpoint/2012/main" userId="S-1-5-21-738795142-1242532775-405837587-4282" providerId="AD"/>
      </p:ext>
    </p:extLst>
  </p:cmAuthor>
  <p:cmAuthor id="2" name="Ilona Rute" initials="IR" lastIdx="4" clrIdx="1">
    <p:extLst>
      <p:ext uri="{19B8F6BF-5375-455C-9EA6-DF929625EA0E}">
        <p15:presenceInfo xmlns:p15="http://schemas.microsoft.com/office/powerpoint/2012/main" userId="S-1-5-21-738795142-1242532775-405837587-1028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838" autoAdjust="0"/>
  </p:normalViewPr>
  <p:slideViewPr>
    <p:cSldViewPr>
      <p:cViewPr varScale="1">
        <p:scale>
          <a:sx n="58" d="100"/>
          <a:sy n="58" d="100"/>
        </p:scale>
        <p:origin x="268" y="5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8B0190-AB26-45BA-9728-4B31236091C6}" type="datetimeFigureOut">
              <a:rPr lang="lv-LV" smtClean="0"/>
              <a:t>01.12.2025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279CF9-1BEB-4BD2-BFB6-79C9D6052C2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75990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9788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957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936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9152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279CF9-1BEB-4BD2-BFB6-79C9D6052C24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450347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/>
              <a:t>Žūrija iesaistītājās nolikuma un vērtēšanas kritēriju izstrādē. Liels paldies visiem žūrijas pārstāvjiem par iesaisti nolikuma izstrādē vērtēšanas darbā.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279CF9-1BEB-4BD2-BFB6-79C9D6052C24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908395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279CF9-1BEB-4BD2-BFB6-79C9D6052C24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832690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279CF9-1BEB-4BD2-BFB6-79C9D6052C24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982167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279CF9-1BEB-4BD2-BFB6-79C9D6052C24}" type="slidenum">
              <a:rPr lang="lv-LV" smtClean="0"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76430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279CF9-1BEB-4BD2-BFB6-79C9D6052C24}" type="slidenum">
              <a:rPr lang="lv-LV" smtClean="0"/>
              <a:t>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488144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/>
              <a:t>Swedbank izrādījis interesi iesaistīties aktivitātēs.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279CF9-1BEB-4BD2-BFB6-79C9D6052C24}" type="slidenum">
              <a:rPr lang="lv-LV" smtClean="0"/>
              <a:t>11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825992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/>
              <a:t>Plānotais minimums.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279CF9-1BEB-4BD2-BFB6-79C9D6052C24}" type="slidenum">
              <a:rPr lang="lv-LV" smtClean="0"/>
              <a:t>12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597166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279CF9-1BEB-4BD2-BFB6-79C9D6052C24}" type="slidenum">
              <a:rPr lang="lv-LV" smtClean="0"/>
              <a:t>13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79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44"/>
            <a:ext cx="10363200" cy="147002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9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395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093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791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48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18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885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58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8"/>
            <a:ext cx="2743200" cy="58515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8"/>
            <a:ext cx="8026400" cy="58515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0" y="4406906"/>
            <a:ext cx="10363200" cy="1362075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0" y="2906727"/>
            <a:ext cx="10363200" cy="1500188"/>
          </a:xfrm>
        </p:spPr>
        <p:txBody>
          <a:bodyPr anchor="b"/>
          <a:lstStyle>
            <a:lvl1pPr marL="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9"/>
            <a:ext cx="5384800" cy="452596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9"/>
            <a:ext cx="5384800" cy="452596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7" y="1535116"/>
            <a:ext cx="5386920" cy="639765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69788" indent="0">
              <a:buNone/>
              <a:defRPr sz="1900" b="1"/>
            </a:lvl2pPr>
            <a:lvl3pPr marL="939575" indent="0">
              <a:buNone/>
              <a:defRPr sz="1700" b="1"/>
            </a:lvl3pPr>
            <a:lvl4pPr marL="1409365" indent="0">
              <a:buNone/>
              <a:defRPr sz="1600" b="1"/>
            </a:lvl4pPr>
            <a:lvl5pPr marL="1879152" indent="0">
              <a:buNone/>
              <a:defRPr sz="1600" b="1"/>
            </a:lvl5pPr>
            <a:lvl6pPr marL="2348940" indent="0">
              <a:buNone/>
              <a:defRPr sz="1600" b="1"/>
            </a:lvl6pPr>
            <a:lvl7pPr marL="2818729" indent="0">
              <a:buNone/>
              <a:defRPr sz="1600" b="1"/>
            </a:lvl7pPr>
            <a:lvl8pPr marL="3288515" indent="0">
              <a:buNone/>
              <a:defRPr sz="1600" b="1"/>
            </a:lvl8pPr>
            <a:lvl9pPr marL="375830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7" y="2174881"/>
            <a:ext cx="5386920" cy="3951285"/>
          </a:xfrm>
        </p:spPr>
        <p:txBody>
          <a:bodyPr/>
          <a:lstStyle>
            <a:lvl1pPr>
              <a:defRPr sz="25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3" y="1535116"/>
            <a:ext cx="5389040" cy="639765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69788" indent="0">
              <a:buNone/>
              <a:defRPr sz="1900" b="1"/>
            </a:lvl2pPr>
            <a:lvl3pPr marL="939575" indent="0">
              <a:buNone/>
              <a:defRPr sz="1700" b="1"/>
            </a:lvl3pPr>
            <a:lvl4pPr marL="1409365" indent="0">
              <a:buNone/>
              <a:defRPr sz="1600" b="1"/>
            </a:lvl4pPr>
            <a:lvl5pPr marL="1879152" indent="0">
              <a:buNone/>
              <a:defRPr sz="1600" b="1"/>
            </a:lvl5pPr>
            <a:lvl6pPr marL="2348940" indent="0">
              <a:buNone/>
              <a:defRPr sz="1600" b="1"/>
            </a:lvl6pPr>
            <a:lvl7pPr marL="2818729" indent="0">
              <a:buNone/>
              <a:defRPr sz="1600" b="1"/>
            </a:lvl7pPr>
            <a:lvl8pPr marL="3288515" indent="0">
              <a:buNone/>
              <a:defRPr sz="1600" b="1"/>
            </a:lvl8pPr>
            <a:lvl9pPr marL="375830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3" y="2174881"/>
            <a:ext cx="5389040" cy="3951285"/>
          </a:xfrm>
        </p:spPr>
        <p:txBody>
          <a:bodyPr/>
          <a:lstStyle>
            <a:lvl1pPr>
              <a:defRPr sz="25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20" y="273054"/>
            <a:ext cx="4011080" cy="1162051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40" y="273069"/>
            <a:ext cx="6815667" cy="5853113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20" y="1435111"/>
            <a:ext cx="401108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20" y="4800606"/>
            <a:ext cx="7315200" cy="566739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20" y="612773"/>
            <a:ext cx="7315200" cy="4114800"/>
          </a:xfrm>
        </p:spPr>
        <p:txBody>
          <a:bodyPr/>
          <a:lstStyle>
            <a:lvl1pPr marL="0" indent="0">
              <a:buNone/>
              <a:defRPr sz="3300"/>
            </a:lvl1pPr>
            <a:lvl2pPr marL="469788" indent="0">
              <a:buNone/>
              <a:defRPr sz="2900"/>
            </a:lvl2pPr>
            <a:lvl3pPr marL="939575" indent="0">
              <a:buNone/>
              <a:defRPr sz="2500"/>
            </a:lvl3pPr>
            <a:lvl4pPr marL="1409365" indent="0">
              <a:buNone/>
              <a:defRPr sz="1900"/>
            </a:lvl4pPr>
            <a:lvl5pPr marL="1879152" indent="0">
              <a:buNone/>
              <a:defRPr sz="1900"/>
            </a:lvl5pPr>
            <a:lvl6pPr marL="2348940" indent="0">
              <a:buNone/>
              <a:defRPr sz="1900"/>
            </a:lvl6pPr>
            <a:lvl7pPr marL="2818729" indent="0">
              <a:buNone/>
              <a:defRPr sz="1900"/>
            </a:lvl7pPr>
            <a:lvl8pPr marL="3288515" indent="0">
              <a:buNone/>
              <a:defRPr sz="1900"/>
            </a:lvl8pPr>
            <a:lvl9pPr marL="3758305" indent="0">
              <a:buNone/>
              <a:defRPr sz="1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20" y="5367354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43"/>
            <a:ext cx="10972800" cy="1143000"/>
          </a:xfrm>
          <a:prstGeom prst="rect">
            <a:avLst/>
          </a:prstGeom>
        </p:spPr>
        <p:txBody>
          <a:bodyPr vert="horz" lIns="93957" tIns="46979" rIns="93957" bIns="46979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9"/>
            <a:ext cx="10972800" cy="4525965"/>
          </a:xfrm>
          <a:prstGeom prst="rect">
            <a:avLst/>
          </a:prstGeom>
        </p:spPr>
        <p:txBody>
          <a:bodyPr vert="horz" lIns="93957" tIns="46979" rIns="93957" bIns="4697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70"/>
            <a:ext cx="28448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70"/>
            <a:ext cx="38608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70"/>
            <a:ext cx="28448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39575" rtl="0" eaLnBrk="1" latinLnBrk="0" hangingPunct="1"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2341" indent="-352341" algn="l" defTabSz="93957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3404" indent="-293618" algn="l" defTabSz="939575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4468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4259" indent="-234893" algn="l" defTabSz="939575" rtl="0" eaLnBrk="1" latinLnBrk="0" hangingPunct="1">
        <a:spcBef>
          <a:spcPct val="20000"/>
        </a:spcBef>
        <a:buFont typeface="Arial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4047" indent="-234893" algn="l" defTabSz="939575" rtl="0" eaLnBrk="1" latinLnBrk="0" hangingPunct="1">
        <a:spcBef>
          <a:spcPct val="20000"/>
        </a:spcBef>
        <a:buFont typeface="Arial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facebook.com/Nodarbinatiba" TargetMode="External"/><Relationship Id="rId3" Type="http://schemas.openxmlformats.org/officeDocument/2006/relationships/hyperlink" Target="http://www.nva.gov.lv/" TargetMode="External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10" Type="http://schemas.openxmlformats.org/officeDocument/2006/relationships/hyperlink" Target="http://www.youtube.com/TheNVA" TargetMode="External"/><Relationship Id="rId4" Type="http://schemas.openxmlformats.org/officeDocument/2006/relationships/image" Target="../media/image5.png"/><Relationship Id="rId9" Type="http://schemas.openxmlformats.org/officeDocument/2006/relationships/hyperlink" Target="http://twitter.com/NVA_gov_lv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0" y="1"/>
            <a:ext cx="3777632" cy="416617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76400" y="3048000"/>
            <a:ext cx="8915400" cy="3352800"/>
          </a:xfrm>
        </p:spPr>
        <p:txBody>
          <a:bodyPr>
            <a:normAutofit/>
          </a:bodyPr>
          <a:lstStyle/>
          <a:p>
            <a:r>
              <a:rPr lang="lv-LV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BRĪVPRĀTĪGĀ DARBA KONSULTATĪVĀS PADOMES SĒDE</a:t>
            </a:r>
            <a:br>
              <a:rPr lang="lv-LV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NVA AKTUALITĀTES </a:t>
            </a:r>
            <a:b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2025. gada 28. novembris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F1CFD79-8F66-4FFA-A0BE-A25640776CA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22200"/>
            <a:ext cx="12192000" cy="244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4128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219200"/>
            <a:ext cx="9220200" cy="5181600"/>
          </a:xfrm>
        </p:spPr>
        <p:txBody>
          <a:bodyPr>
            <a:normAutofit/>
          </a:bodyPr>
          <a:lstStyle/>
          <a:p>
            <a:b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F1CFD79-8F66-4FFA-A0BE-A25640776CA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22200"/>
            <a:ext cx="12192000" cy="244656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0C40CCCD-E547-49F2-8A09-65E5788E8014}"/>
              </a:ext>
            </a:extLst>
          </p:cNvPr>
          <p:cNvSpPr/>
          <p:nvPr/>
        </p:nvSpPr>
        <p:spPr>
          <a:xfrm>
            <a:off x="1066800" y="1219200"/>
            <a:ext cx="99822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lv-LV" sz="6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lv-LV" sz="6000" b="1" dirty="0">
                <a:latin typeface="Times New Roman" pitchFamily="18" charset="0"/>
                <a:cs typeface="Times New Roman" pitchFamily="18" charset="0"/>
              </a:rPr>
              <a:t>BRĪVPRĀTĪGO GADS 2026</a:t>
            </a:r>
            <a:endParaRPr lang="en-US" sz="6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lv-LV" sz="6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34554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58B272-8190-F029-481B-3EB8157C97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DEFD737-14A9-657D-555C-A021838030C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761743" cy="1957799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14CB2EB1-323B-4EEF-8D55-CE764DE967E6}"/>
              </a:ext>
            </a:extLst>
          </p:cNvPr>
          <p:cNvSpPr txBox="1">
            <a:spLocks/>
          </p:cNvSpPr>
          <p:nvPr/>
        </p:nvSpPr>
        <p:spPr>
          <a:xfrm>
            <a:off x="1371600" y="381000"/>
            <a:ext cx="9901143" cy="6172200"/>
          </a:xfrm>
          <a:prstGeom prst="rect">
            <a:avLst/>
          </a:prstGeom>
        </p:spPr>
        <p:txBody>
          <a:bodyPr vert="horz" lIns="93957" tIns="46979" rIns="93957" bIns="46979" rtlCol="0">
            <a:noAutofit/>
          </a:bodyPr>
          <a:lstStyle>
            <a:lvl1pPr marL="0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3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69788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2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3957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40936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79152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348940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818729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8851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75830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lv-LV" altLang="lv-LV" sz="24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Notikušas 2 darba grupu sanāksmes, kur  saņemtas idejas aktivitātēm.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lv-LV" altLang="lv-LV" sz="24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NVA organizēs komunikācijas kampaņu par Brīvprātīgā darba gada aktivitātēm.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lv-LV" altLang="lv-LV" sz="24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Ar kampaņu NVA veidos vienotu, centralizētu komunikāciju par Brīvprātīgā darba gadu un dotu iespēju arī citām organizācijām iesaistīties ar savām Brīvprātīgā darba gada aktivitātēm.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lv-LV" altLang="lv-LV" sz="2400" dirty="0">
                <a:solidFill>
                  <a:schemeClr val="tx1"/>
                </a:solidFill>
              </a:rPr>
              <a:t>NVA veidos un uzturēs vienotu brīvprātīgā darba gada ietvaros noritošo aktivitāšu kalendāru, kuram aicināsim organizācijas pieteikt savas aktivitātes. Kalendārs plānots atvērta tipa, kas visu gadu tiks papildināts ar notikumiem.</a:t>
            </a:r>
            <a:endParaRPr lang="lv-LV" altLang="lv-LV" sz="2400" dirty="0">
              <a:solidFill>
                <a:schemeClr val="tx1"/>
              </a:solidFill>
              <a:ea typeface="MS PGothic" panose="020B0600070205080204" pitchFamily="34" charset="-128"/>
              <a:cs typeface="Calibri Light" panose="020F030202020403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lv-LV" altLang="lv-LV" sz="2200" dirty="0">
              <a:solidFill>
                <a:schemeClr val="tx1"/>
              </a:solidFill>
              <a:ea typeface="MS PGothic" panose="020B0600070205080204" pitchFamily="34" charset="-128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23978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58B272-8190-F029-481B-3EB8157C97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DEFD737-14A9-657D-555C-A021838030C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761743" cy="1957799"/>
          </a:xfrm>
          <a:prstGeom prst="rect">
            <a:avLst/>
          </a:prstGeom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2D23D10C-5253-4188-B1D1-8FDFD68AF57D}"/>
              </a:ext>
            </a:extLst>
          </p:cNvPr>
          <p:cNvSpPr txBox="1">
            <a:spLocks/>
          </p:cNvSpPr>
          <p:nvPr/>
        </p:nvSpPr>
        <p:spPr>
          <a:xfrm>
            <a:off x="1676400" y="1930368"/>
            <a:ext cx="9296400" cy="4089432"/>
          </a:xfrm>
          <a:prstGeom prst="rect">
            <a:avLst/>
          </a:prstGeom>
        </p:spPr>
        <p:txBody>
          <a:bodyPr vert="horz" lIns="93957" tIns="46979" rIns="93957" bIns="46979" rtlCol="0">
            <a:noAutofit/>
          </a:bodyPr>
          <a:lstStyle>
            <a:lvl1pPr marL="0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3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69788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2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3957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40936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79152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348940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818729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8851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75830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lv-LV" altLang="lv-LV" sz="2800" dirty="0">
                <a:solidFill>
                  <a:schemeClr val="tx1"/>
                </a:solidFill>
              </a:rPr>
              <a:t>Vismaz četrus seminārus vai meistarklases – reizi ceturksnī (gan klātienē, gan tiešsaistē )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lv-LV" altLang="lv-LV" sz="2800" dirty="0">
                <a:solidFill>
                  <a:schemeClr val="tx1"/>
                </a:solidFill>
              </a:rPr>
              <a:t>Nacionāla līmeņa konferenci 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lv-LV" altLang="lv-LV" sz="2800" dirty="0">
                <a:solidFill>
                  <a:schemeClr val="tx1"/>
                </a:solidFill>
              </a:rPr>
              <a:t>Brīvprātīgo godināšanu «Gada brīvprātīgais 2026»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F0D77F4-9EDF-428F-A16E-8630F03E5F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76400" y="533401"/>
            <a:ext cx="9448800" cy="914399"/>
          </a:xfrm>
        </p:spPr>
        <p:txBody>
          <a:bodyPr anchor="b">
            <a:noAutofit/>
          </a:bodyPr>
          <a:lstStyle/>
          <a:p>
            <a:pPr algn="l"/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>NVA 2026. gadā plāno: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7884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58B272-8190-F029-481B-3EB8157C97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DEFD737-14A9-657D-555C-A021838030C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761743" cy="1957799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14CB2EB1-323B-4EEF-8D55-CE764DE967E6}"/>
              </a:ext>
            </a:extLst>
          </p:cNvPr>
          <p:cNvSpPr txBox="1">
            <a:spLocks/>
          </p:cNvSpPr>
          <p:nvPr/>
        </p:nvSpPr>
        <p:spPr>
          <a:xfrm>
            <a:off x="1403320" y="1600200"/>
            <a:ext cx="9869423" cy="4724400"/>
          </a:xfrm>
          <a:prstGeom prst="rect">
            <a:avLst/>
          </a:prstGeom>
        </p:spPr>
        <p:txBody>
          <a:bodyPr vert="horz" lIns="93957" tIns="46979" rIns="93957" bIns="46979" rtlCol="0">
            <a:noAutofit/>
          </a:bodyPr>
          <a:lstStyle>
            <a:lvl1pPr marL="0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3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69788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2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3957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40936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79152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348940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818729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8851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75830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lv-LV" altLang="lv-LV" sz="24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Profesores Zanda Rubenes lekcija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lv-LV" altLang="lv-LV" sz="24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2 pieredzes stāsti- </a:t>
            </a:r>
            <a:r>
              <a:rPr lang="lv-LV" altLang="lv-LV" sz="2400" dirty="0" err="1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Vidusdaugavas</a:t>
            </a:r>
            <a:r>
              <a:rPr lang="lv-LV" altLang="lv-LV" sz="24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 NVO un Gulbenes novada pašvaldība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lv-LV" altLang="lv-LV" sz="24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Saņemtas daudz pozitīvas atsauksmes, vidējais vērtējums 4.85 no 5. 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lv-LV" altLang="lv-LV" sz="24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Saņemti tēmu ieteikumi turpmākajiem semināriem:</a:t>
            </a:r>
          </a:p>
          <a:p>
            <a:pPr marL="812688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lv-LV" sz="2000" dirty="0">
                <a:solidFill>
                  <a:schemeClr val="tx1"/>
                </a:solidFill>
              </a:rPr>
              <a:t>Par brīvprātīgo koordinēšanas pieredzi, vajadzībām, praksi</a:t>
            </a:r>
          </a:p>
          <a:p>
            <a:pPr marL="812688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lv-LV" sz="2000" dirty="0">
                <a:solidFill>
                  <a:schemeClr val="tx1"/>
                </a:solidFill>
              </a:rPr>
              <a:t>Brīvprātīgā darba popularizēšana/ brīvprātīgo piesaiste</a:t>
            </a:r>
          </a:p>
          <a:p>
            <a:pPr marL="812688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lv-LV" sz="2000" dirty="0">
                <a:solidFill>
                  <a:schemeClr val="tx1"/>
                </a:solidFill>
              </a:rPr>
              <a:t>Par NVO sadarbību ar darba devējiem</a:t>
            </a:r>
          </a:p>
          <a:p>
            <a:pPr marL="812688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lv-LV" sz="2000" dirty="0">
                <a:solidFill>
                  <a:schemeClr val="tx1"/>
                </a:solidFill>
              </a:rPr>
              <a:t>Personu ar invaliditāti iesaistīšana brīvprātīgajā darbā </a:t>
            </a:r>
            <a:endParaRPr lang="lv-LV" altLang="lv-LV" sz="2000" dirty="0">
              <a:solidFill>
                <a:schemeClr val="tx1"/>
              </a:solidFill>
              <a:ea typeface="MS PGothic" panose="020B0600070205080204" pitchFamily="34" charset="-128"/>
              <a:cs typeface="Calibri Light" panose="020F0302020204030204" pitchFamily="34" charset="0"/>
            </a:endParaRPr>
          </a:p>
          <a:p>
            <a:pPr lvl="1" algn="just">
              <a:lnSpc>
                <a:spcPct val="150000"/>
              </a:lnSpc>
              <a:defRPr/>
            </a:pPr>
            <a:endParaRPr lang="lv-LV" sz="2000" dirty="0">
              <a:solidFill>
                <a:schemeClr val="tx1"/>
              </a:solidFill>
            </a:endParaRPr>
          </a:p>
          <a:p>
            <a:pPr marL="812688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lv-LV" sz="2000" dirty="0">
              <a:solidFill>
                <a:schemeClr val="tx1"/>
              </a:solidFill>
            </a:endParaRPr>
          </a:p>
          <a:p>
            <a:pPr marL="812688" lvl="1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lv-LV" altLang="lv-LV" sz="2000" dirty="0">
              <a:solidFill>
                <a:schemeClr val="tx1"/>
              </a:solidFill>
              <a:ea typeface="MS PGothic" panose="020B0600070205080204" pitchFamily="34" charset="-128"/>
              <a:cs typeface="Calibri Light" panose="020F030202020403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lv-LV" altLang="lv-LV" sz="2400" dirty="0">
              <a:solidFill>
                <a:schemeClr val="tx1"/>
              </a:solidFill>
              <a:ea typeface="MS PGothic" panose="020B0600070205080204" pitchFamily="34" charset="-128"/>
              <a:cs typeface="Calibri Light" panose="020F0302020204030204" pitchFamily="34" charset="0"/>
            </a:endParaRPr>
          </a:p>
          <a:p>
            <a:pPr algn="just">
              <a:lnSpc>
                <a:spcPct val="150000"/>
              </a:lnSpc>
              <a:defRPr/>
            </a:pPr>
            <a:endParaRPr lang="lv-LV" altLang="lv-LV" sz="2400" dirty="0">
              <a:solidFill>
                <a:schemeClr val="tx1"/>
              </a:solidFill>
              <a:ea typeface="MS PGothic" panose="020B0600070205080204" pitchFamily="34" charset="-128"/>
              <a:cs typeface="Calibri Light" panose="020F030202020403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lv-LV" altLang="lv-LV" sz="2400" dirty="0">
              <a:solidFill>
                <a:schemeClr val="tx1"/>
              </a:solidFill>
              <a:ea typeface="MS PGothic" panose="020B0600070205080204" pitchFamily="34" charset="-128"/>
              <a:cs typeface="Calibri Light" panose="020F030202020403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lv-LV" altLang="lv-LV" sz="2400" dirty="0">
              <a:solidFill>
                <a:schemeClr val="tx1"/>
              </a:solidFill>
              <a:ea typeface="MS PGothic" panose="020B0600070205080204" pitchFamily="34" charset="-128"/>
              <a:cs typeface="Calibri Light" panose="020F0302020204030204" pitchFamily="34" charset="0"/>
            </a:endParaRP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DFB6692A-9A2E-4246-8F5A-6E15EFC38C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304800"/>
            <a:ext cx="9296400" cy="914400"/>
          </a:xfrm>
        </p:spPr>
        <p:txBody>
          <a:bodyPr anchor="b">
            <a:noAutofit/>
          </a:bodyPr>
          <a:lstStyle/>
          <a:p>
            <a:pPr algn="l"/>
            <a:endParaRPr lang="lv-LV" altLang="lv-LV" sz="2400" dirty="0">
              <a:solidFill>
                <a:schemeClr val="tx1"/>
              </a:solidFill>
              <a:ea typeface="MS PGothic" panose="020B0600070205080204" pitchFamily="34" charset="-128"/>
              <a:cs typeface="Calibri Light" panose="020F0302020204030204" pitchFamily="34" charset="0"/>
            </a:endParaRPr>
          </a:p>
          <a:p>
            <a:pPr algn="l"/>
            <a:endParaRPr lang="lv-LV" altLang="lv-LV" sz="2400" dirty="0">
              <a:solidFill>
                <a:schemeClr val="tx1"/>
              </a:solidFill>
              <a:ea typeface="MS PGothic" panose="020B0600070205080204" pitchFamily="34" charset="-128"/>
              <a:cs typeface="Calibri Light" panose="020F0302020204030204" pitchFamily="34" charset="0"/>
            </a:endParaRPr>
          </a:p>
          <a:p>
            <a:pPr algn="l"/>
            <a:endParaRPr lang="lv-LV" altLang="lv-LV" sz="2400" dirty="0">
              <a:solidFill>
                <a:schemeClr val="tx1"/>
              </a:solidFill>
              <a:ea typeface="MS PGothic" panose="020B0600070205080204" pitchFamily="34" charset="-128"/>
              <a:cs typeface="Calibri Light" panose="020F0302020204030204" pitchFamily="34" charset="0"/>
            </a:endParaRPr>
          </a:p>
          <a:p>
            <a:pPr algn="l"/>
            <a:endParaRPr lang="lv-LV" altLang="lv-LV" sz="2400" dirty="0">
              <a:solidFill>
                <a:schemeClr val="tx1"/>
              </a:solidFill>
              <a:ea typeface="MS PGothic" panose="020B0600070205080204" pitchFamily="34" charset="-128"/>
              <a:cs typeface="Calibri Light" panose="020F0302020204030204" pitchFamily="34" charset="0"/>
            </a:endParaRPr>
          </a:p>
          <a:p>
            <a:pPr algn="l"/>
            <a:r>
              <a:rPr lang="lv-LV" altLang="lv-LV" sz="2400" b="1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9.oktobrī notika Tiešsaistes seminārs «</a:t>
            </a:r>
            <a:r>
              <a:rPr lang="lv-LV" altLang="lv-LV" sz="2400" b="1" dirty="0" err="1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Starppaudžu</a:t>
            </a:r>
            <a:r>
              <a:rPr lang="lv-LV" altLang="lv-LV" sz="2400" b="1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 sadarbības veicināšana brīvprātīgajā darbā»</a:t>
            </a:r>
          </a:p>
        </p:txBody>
      </p:sp>
    </p:spTree>
    <p:extLst>
      <p:ext uri="{BB962C8B-B14F-4D97-AF65-F5344CB8AC3E}">
        <p14:creationId xmlns:p14="http://schemas.microsoft.com/office/powerpoint/2010/main" val="8240231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790B5B0A-5C58-4AF3-9089-A469AABAC12C}"/>
              </a:ext>
            </a:extLst>
          </p:cNvPr>
          <p:cNvSpPr/>
          <p:nvPr/>
        </p:nvSpPr>
        <p:spPr>
          <a:xfrm>
            <a:off x="1728115" y="1454819"/>
            <a:ext cx="9738360" cy="12458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5EA7137-3A58-4649-8AC4-34989D11AC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5658" y="0"/>
            <a:ext cx="2980685" cy="3312390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F57C34FF-BB1D-45A6-806C-C2C3A9691798}"/>
              </a:ext>
            </a:extLst>
          </p:cNvPr>
          <p:cNvSpPr/>
          <p:nvPr/>
        </p:nvSpPr>
        <p:spPr>
          <a:xfrm>
            <a:off x="1461135" y="2839804"/>
            <a:ext cx="9269730" cy="95410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lv-LV" altLang="lv-LV" sz="2800" b="1" dirty="0">
                <a:solidFill>
                  <a:srgbClr val="6CA43A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Paldies par uzmanību!</a:t>
            </a:r>
            <a:br>
              <a:rPr lang="lv-LV" altLang="lv-LV" sz="2800" b="1" dirty="0">
                <a:solidFill>
                  <a:srgbClr val="6CA43A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endParaRPr lang="en-US" sz="2800" b="1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CD5D0DD1-F1C0-4839-8E70-5011F7DCD5EB}"/>
              </a:ext>
            </a:extLst>
          </p:cNvPr>
          <p:cNvSpPr/>
          <p:nvPr/>
        </p:nvSpPr>
        <p:spPr>
          <a:xfrm>
            <a:off x="4681218" y="3634166"/>
            <a:ext cx="2905125" cy="560070"/>
          </a:xfrm>
          <a:prstGeom prst="rect">
            <a:avLst/>
          </a:prstGeom>
          <a:solidFill>
            <a:srgbClr val="6CA43A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www.nva.gov.lv</a:t>
            </a:r>
            <a:endParaRPr lang="en-US" sz="20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6" name="Rectangle 6">
            <a:extLst>
              <a:ext uri="{FF2B5EF4-FFF2-40B4-BE49-F238E27FC236}">
                <a16:creationId xmlns:a16="http://schemas.microsoft.com/office/drawing/2014/main" id="{B3E262B7-E97B-499C-87E7-0F3A896E94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78100" y="6024563"/>
            <a:ext cx="1752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3352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7924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2496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7068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defTabSz="914400" eaLnBrk="1" hangingPunct="1"/>
            <a:r>
              <a:rPr lang="lv-LV" altLang="en-US" sz="1400" dirty="0">
                <a:solidFill>
                  <a:schemeClr val="bg1">
                    <a:lumMod val="65000"/>
                  </a:schemeClr>
                </a:solidFill>
                <a:latin typeface="Verdana" panose="020B060403050404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www.nva.gov.lv</a:t>
            </a:r>
            <a:endParaRPr lang="lv-LV" altLang="en-US" sz="1400" dirty="0">
              <a:solidFill>
                <a:schemeClr val="bg1">
                  <a:lumMod val="65000"/>
                </a:schemeClr>
              </a:solidFill>
              <a:latin typeface="Verdana" panose="020B0604030504040204" pitchFamily="34" charset="0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C3F13FEB-C631-460E-A7F3-4E82F2A54197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8664567" y="5981364"/>
            <a:ext cx="351683" cy="351683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D548ABD6-CA61-4BEC-BD78-F7A7B59DD36D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421454" y="5995384"/>
            <a:ext cx="351683" cy="351683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E647FA8C-93E9-455F-9A85-89094B6B431F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4464783" y="5995546"/>
            <a:ext cx="351683" cy="351683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:a16="http://schemas.microsoft.com/office/drawing/2014/main" id="{0C4B8BDA-494C-4D58-ADB0-C54E88FF3465}"/>
              </a:ext>
            </a:extLst>
          </p:cNvPr>
          <p:cNvPicPr>
            <a:picLocks noChangeAspect="1"/>
          </p:cNvPicPr>
          <p:nvPr/>
        </p:nvPicPr>
        <p:blipFill>
          <a:blip r:embed="rId7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168706" y="6017486"/>
            <a:ext cx="354869" cy="354869"/>
          </a:xfrm>
          <a:prstGeom prst="rect">
            <a:avLst/>
          </a:prstGeom>
        </p:spPr>
      </p:pic>
      <p:sp>
        <p:nvSpPr>
          <p:cNvPr id="44" name="Rectangle 6">
            <a:extLst>
              <a:ext uri="{FF2B5EF4-FFF2-40B4-BE49-F238E27FC236}">
                <a16:creationId xmlns:a16="http://schemas.microsoft.com/office/drawing/2014/main" id="{BB944AE7-37F9-4272-A43A-F11AA4022A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8950" y="6027738"/>
            <a:ext cx="15398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3352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7924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2496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7068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defTabSz="914400" eaLnBrk="1" hangingPunct="1"/>
            <a:r>
              <a:rPr lang="lv-LV" altLang="en-US" sz="1400">
                <a:solidFill>
                  <a:schemeClr val="bg1">
                    <a:lumMod val="65000"/>
                  </a:schemeClr>
                </a:solidFill>
                <a:latin typeface="Verdana" panose="020B060403050404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Nodarbinatiba</a:t>
            </a:r>
            <a:r>
              <a:rPr lang="lv-LV" altLang="en-US" sz="1400">
                <a:solidFill>
                  <a:schemeClr val="bg1">
                    <a:lumMod val="65000"/>
                  </a:schemeClr>
                </a:solidFill>
                <a:latin typeface="Verdana" panose="020B0604030504040204" pitchFamily="34" charset="0"/>
              </a:rPr>
              <a:t> </a:t>
            </a:r>
          </a:p>
        </p:txBody>
      </p:sp>
      <p:sp>
        <p:nvSpPr>
          <p:cNvPr id="45" name="Rectangle 6">
            <a:extLst>
              <a:ext uri="{FF2B5EF4-FFF2-40B4-BE49-F238E27FC236}">
                <a16:creationId xmlns:a16="http://schemas.microsoft.com/office/drawing/2014/main" id="{C2BC241D-E840-4D2B-A23C-A5671D92C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2038" y="6018213"/>
            <a:ext cx="1600200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3352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7924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2496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7068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defTabSz="914400" eaLnBrk="1" hangingPunct="1"/>
            <a:r>
              <a:rPr lang="lv-LV" altLang="en-US" sz="1400" dirty="0" err="1">
                <a:solidFill>
                  <a:schemeClr val="bg1">
                    <a:lumMod val="65000"/>
                  </a:schemeClr>
                </a:solidFill>
                <a:latin typeface="Verdana" panose="020B060403050404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NVA_gov_lv</a:t>
            </a:r>
            <a:endParaRPr lang="lv-LV" altLang="en-US" sz="1400" dirty="0">
              <a:solidFill>
                <a:schemeClr val="bg1">
                  <a:lumMod val="65000"/>
                </a:schemeClr>
              </a:solidFill>
              <a:latin typeface="Verdana" panose="020B0604030504040204" pitchFamily="34" charset="0"/>
            </a:endParaRPr>
          </a:p>
        </p:txBody>
      </p:sp>
      <p:sp>
        <p:nvSpPr>
          <p:cNvPr id="46" name="Rectangle 6">
            <a:extLst>
              <a:ext uri="{FF2B5EF4-FFF2-40B4-BE49-F238E27FC236}">
                <a16:creationId xmlns:a16="http://schemas.microsoft.com/office/drawing/2014/main" id="{C72DA00E-4599-4F01-946E-15A1200578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17000" y="6024563"/>
            <a:ext cx="11620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3352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7924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2496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706813" indent="-49213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defTabSz="914400" eaLnBrk="1" hangingPunct="1"/>
            <a:r>
              <a:rPr lang="lv-LV" altLang="en-US" sz="1400">
                <a:solidFill>
                  <a:schemeClr val="bg1">
                    <a:lumMod val="65000"/>
                  </a:schemeClr>
                </a:solidFill>
                <a:latin typeface="Verdana" panose="020B060403050404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TheNVA</a:t>
            </a:r>
            <a:endParaRPr lang="lv-LV" altLang="en-US" sz="1400">
              <a:solidFill>
                <a:schemeClr val="bg1">
                  <a:lumMod val="65000"/>
                </a:schemeClr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213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219200"/>
            <a:ext cx="9220200" cy="5181600"/>
          </a:xfrm>
        </p:spPr>
        <p:txBody>
          <a:bodyPr>
            <a:normAutofit/>
          </a:bodyPr>
          <a:lstStyle/>
          <a:p>
            <a:b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F1CFD79-8F66-4FFA-A0BE-A25640776CA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22200"/>
            <a:ext cx="12192000" cy="244656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0C40CCCD-E547-49F2-8A09-65E5788E8014}"/>
              </a:ext>
            </a:extLst>
          </p:cNvPr>
          <p:cNvSpPr/>
          <p:nvPr/>
        </p:nvSpPr>
        <p:spPr>
          <a:xfrm>
            <a:off x="1066800" y="1219200"/>
            <a:ext cx="9982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sz="6000" b="1" dirty="0">
                <a:latin typeface="Times New Roman" pitchFamily="18" charset="0"/>
                <a:cs typeface="Times New Roman" pitchFamily="18" charset="0"/>
              </a:rPr>
              <a:t>Brīvprātīgo godināšana “Gada brīvprātīgais 2025”</a:t>
            </a:r>
          </a:p>
        </p:txBody>
      </p:sp>
    </p:spTree>
    <p:extLst>
      <p:ext uri="{BB962C8B-B14F-4D97-AF65-F5344CB8AC3E}">
        <p14:creationId xmlns:p14="http://schemas.microsoft.com/office/powerpoint/2010/main" val="2214647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58B272-8190-F029-481B-3EB8157C97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DEFD737-14A9-657D-555C-A021838030C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761743" cy="1957799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14CB2EB1-323B-4EEF-8D55-CE764DE967E6}"/>
              </a:ext>
            </a:extLst>
          </p:cNvPr>
          <p:cNvSpPr txBox="1">
            <a:spLocks/>
          </p:cNvSpPr>
          <p:nvPr/>
        </p:nvSpPr>
        <p:spPr>
          <a:xfrm>
            <a:off x="990600" y="0"/>
            <a:ext cx="10282143" cy="6781800"/>
          </a:xfrm>
          <a:prstGeom prst="rect">
            <a:avLst/>
          </a:prstGeom>
        </p:spPr>
        <p:txBody>
          <a:bodyPr vert="horz" lIns="93957" tIns="46979" rIns="93957" bIns="46979" rtlCol="0">
            <a:noAutofit/>
          </a:bodyPr>
          <a:lstStyle>
            <a:lvl1pPr marL="0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3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69788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2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3957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40936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79152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348940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818729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8851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75830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defRPr/>
            </a:pPr>
            <a:r>
              <a:rPr lang="lv-LV" altLang="lv-LV" sz="24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      </a:t>
            </a:r>
          </a:p>
          <a:p>
            <a:pPr algn="just">
              <a:lnSpc>
                <a:spcPct val="150000"/>
              </a:lnSpc>
              <a:defRPr/>
            </a:pPr>
            <a:endParaRPr lang="lv-LV" altLang="lv-LV" sz="2400" dirty="0">
              <a:solidFill>
                <a:schemeClr val="tx1"/>
              </a:solidFill>
              <a:ea typeface="MS PGothic" panose="020B0600070205080204" pitchFamily="34" charset="-128"/>
              <a:cs typeface="Calibri Light" panose="020F0302020204030204" pitchFamily="34" charset="0"/>
            </a:endParaRPr>
          </a:p>
          <a:p>
            <a:pPr algn="just">
              <a:lnSpc>
                <a:spcPct val="150000"/>
              </a:lnSpc>
              <a:defRPr/>
            </a:pPr>
            <a:endParaRPr lang="lv-LV" altLang="lv-LV" sz="2400" dirty="0">
              <a:solidFill>
                <a:schemeClr val="tx1"/>
              </a:solidFill>
              <a:ea typeface="MS PGothic" panose="020B0600070205080204" pitchFamily="34" charset="-128"/>
              <a:cs typeface="Calibri Light" panose="020F0302020204030204" pitchFamily="34" charset="0"/>
            </a:endParaRPr>
          </a:p>
          <a:p>
            <a:pPr algn="just">
              <a:lnSpc>
                <a:spcPct val="150000"/>
              </a:lnSpc>
              <a:defRPr/>
            </a:pPr>
            <a:r>
              <a:rPr lang="lv-LV" altLang="lv-LV" sz="32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2025.gada nolikumā izveidotas 5 nominācijas:</a:t>
            </a:r>
          </a:p>
          <a:p>
            <a:pPr marL="812688" lvl="1" indent="-342900" algn="just">
              <a:buFont typeface="Arial" panose="020B0604020202020204" pitchFamily="34" charset="0"/>
              <a:buChar char="•"/>
              <a:defRPr/>
            </a:pPr>
            <a:r>
              <a:rPr lang="lv-LV" altLang="lv-LV" sz="28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Gada Brīvprātīgais (5)</a:t>
            </a:r>
          </a:p>
          <a:p>
            <a:pPr marL="812688" lvl="1" indent="-342900" algn="just">
              <a:buFont typeface="Arial" panose="020B0604020202020204" pitchFamily="34" charset="0"/>
              <a:buChar char="•"/>
              <a:defRPr/>
            </a:pPr>
            <a:r>
              <a:rPr lang="lv-LV" altLang="lv-LV" sz="28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Gada brīvprātīgā darba koordinators (1)</a:t>
            </a:r>
          </a:p>
          <a:p>
            <a:pPr marL="812688" lvl="1" indent="-342900" algn="just">
              <a:buFont typeface="Arial" panose="020B0604020202020204" pitchFamily="34" charset="0"/>
              <a:buChar char="•"/>
              <a:defRPr/>
            </a:pPr>
            <a:r>
              <a:rPr lang="lv-LV" altLang="lv-LV" sz="28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Gada brīvprātīgā darba organizators (2)</a:t>
            </a:r>
          </a:p>
          <a:p>
            <a:pPr marL="812688" lvl="1" indent="-342900" algn="just">
              <a:buFont typeface="Arial" panose="020B0604020202020204" pitchFamily="34" charset="0"/>
              <a:buChar char="•"/>
              <a:defRPr/>
            </a:pPr>
            <a:r>
              <a:rPr lang="lv-LV" altLang="lv-LV" sz="28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Gada notikums (1)</a:t>
            </a:r>
          </a:p>
          <a:p>
            <a:pPr marL="812688" lvl="1" indent="-342900" algn="just">
              <a:buFont typeface="Arial" panose="020B0604020202020204" pitchFamily="34" charset="0"/>
              <a:buChar char="•"/>
              <a:defRPr/>
            </a:pPr>
            <a:r>
              <a:rPr lang="lv-LV" altLang="lv-LV" sz="28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Brīvprātīgā darba konsultatīvās padomes balva (1)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lv-LV" altLang="lv-LV" sz="32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Pieteikumus varēja iesniegt no 1.oktobra līdz 5.novembrim</a:t>
            </a:r>
          </a:p>
          <a:p>
            <a:pPr algn="just">
              <a:defRPr/>
            </a:pPr>
            <a:endParaRPr lang="lv-LV" altLang="lv-LV" sz="1600" dirty="0">
              <a:solidFill>
                <a:schemeClr val="tx1"/>
              </a:solidFill>
              <a:ea typeface="MS PGothic" panose="020B0600070205080204" pitchFamily="34" charset="-128"/>
              <a:cs typeface="Calibri Light" panose="020F030202020403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lv-LV" altLang="lv-LV" sz="2400" dirty="0">
              <a:solidFill>
                <a:schemeClr val="tx1"/>
              </a:solidFill>
              <a:ea typeface="MS PGothic" panose="020B0600070205080204" pitchFamily="34" charset="-128"/>
              <a:cs typeface="Calibri Light" panose="020F030202020403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lv-LV" altLang="lv-LV" sz="2400" dirty="0">
              <a:solidFill>
                <a:schemeClr val="tx1"/>
              </a:solidFill>
              <a:ea typeface="MS PGothic" panose="020B0600070205080204" pitchFamily="34" charset="-128"/>
              <a:cs typeface="Calibri Light" panose="020F030202020403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lv-LV" altLang="lv-LV" sz="2400" dirty="0">
              <a:solidFill>
                <a:schemeClr val="tx1"/>
              </a:solidFill>
              <a:ea typeface="MS PGothic" panose="020B0600070205080204" pitchFamily="34" charset="-128"/>
              <a:cs typeface="Calibri Light" panose="020F030202020403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lv-LV" altLang="lv-LV" sz="2400" dirty="0">
              <a:solidFill>
                <a:schemeClr val="tx1"/>
              </a:solidFill>
              <a:ea typeface="MS PGothic" panose="020B0600070205080204" pitchFamily="34" charset="-128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8940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58B272-8190-F029-481B-3EB8157C97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DEFD737-14A9-657D-555C-A021838030C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761743" cy="1957799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14CB2EB1-323B-4EEF-8D55-CE764DE967E6}"/>
              </a:ext>
            </a:extLst>
          </p:cNvPr>
          <p:cNvSpPr txBox="1">
            <a:spLocks/>
          </p:cNvSpPr>
          <p:nvPr/>
        </p:nvSpPr>
        <p:spPr>
          <a:xfrm>
            <a:off x="1524000" y="0"/>
            <a:ext cx="9748743" cy="6781800"/>
          </a:xfrm>
          <a:prstGeom prst="rect">
            <a:avLst/>
          </a:prstGeom>
        </p:spPr>
        <p:txBody>
          <a:bodyPr vert="horz" lIns="93957" tIns="46979" rIns="93957" bIns="46979" rtlCol="0">
            <a:noAutofit/>
          </a:bodyPr>
          <a:lstStyle>
            <a:lvl1pPr marL="0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3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69788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2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3957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40936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79152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348940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818729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8851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75830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defRPr/>
            </a:pPr>
            <a:endParaRPr lang="lv-LV" altLang="lv-LV" sz="2400" dirty="0">
              <a:solidFill>
                <a:schemeClr val="tx1"/>
              </a:solidFill>
              <a:ea typeface="MS PGothic" panose="020B0600070205080204" pitchFamily="34" charset="-128"/>
              <a:cs typeface="Calibri Light" panose="020F0302020204030204" pitchFamily="34" charset="0"/>
            </a:endParaRPr>
          </a:p>
          <a:p>
            <a:pPr algn="just">
              <a:defRPr/>
            </a:pPr>
            <a:r>
              <a:rPr lang="lv-LV" altLang="lv-LV" sz="22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Pieteikumus vērtēja 9 žūrijas pārstāvji no padomes, novērtējot katru pieteikumu pēc noteiktiem kritērijiem. “Gada brīvprātīgais 2025” žūrijas sastāvs:</a:t>
            </a:r>
          </a:p>
          <a:p>
            <a:pPr marL="285750" indent="-285750" algn="just">
              <a:buFont typeface="Wingdings" panose="05000000000000000000" pitchFamily="2" charset="2"/>
              <a:buChar char="§"/>
              <a:defRPr/>
            </a:pPr>
            <a:r>
              <a:rPr lang="lv-LV" altLang="lv-LV" sz="22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LM Sociālo pakalpojumu un invaliditātes politikas departamenta direktora vietniece Sigita Rozentāle; </a:t>
            </a:r>
          </a:p>
          <a:p>
            <a:pPr marL="285750" indent="-285750" algn="just">
              <a:buFont typeface="Wingdings" panose="05000000000000000000" pitchFamily="2" charset="2"/>
              <a:buChar char="§"/>
              <a:defRPr/>
            </a:pPr>
            <a:r>
              <a:rPr lang="lv-LV" altLang="lv-LV" sz="22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IZM politikas nodaļas vecākā eksperte Renāte </a:t>
            </a:r>
            <a:r>
              <a:rPr lang="lv-LV" altLang="lv-LV" sz="2200" dirty="0" err="1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Mencendorfa</a:t>
            </a:r>
            <a:r>
              <a:rPr lang="lv-LV" altLang="lv-LV" sz="22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;</a:t>
            </a:r>
          </a:p>
          <a:p>
            <a:pPr marL="285750" indent="-285750" algn="just">
              <a:buFont typeface="Wingdings" panose="05000000000000000000" pitchFamily="2" charset="2"/>
              <a:buChar char="§"/>
              <a:defRPr/>
            </a:pPr>
            <a:r>
              <a:rPr lang="lv-LV" altLang="lv-LV" sz="22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Latvijas pašvaldību savienības ģenerālsekretāre Mudīte Juhna;</a:t>
            </a:r>
          </a:p>
          <a:p>
            <a:pPr marL="285750" indent="-285750" algn="just">
              <a:buFont typeface="Wingdings" panose="05000000000000000000" pitchFamily="2" charset="2"/>
              <a:buChar char="§"/>
              <a:defRPr/>
            </a:pPr>
            <a:r>
              <a:rPr lang="lv-LV" altLang="lv-LV" sz="22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Biedrības “Latvijas Sieviešu nevalstisko organizāciju sadarbības tīkls” pārstāve Inese Šubēvica;</a:t>
            </a:r>
          </a:p>
          <a:p>
            <a:pPr marL="285750" indent="-285750" algn="just">
              <a:buFont typeface="Wingdings" panose="05000000000000000000" pitchFamily="2" charset="2"/>
              <a:buChar char="§"/>
              <a:defRPr/>
            </a:pPr>
            <a:r>
              <a:rPr lang="lv-LV" altLang="lv-LV" sz="22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Biedrības “Latvijas Pilsoniskā alianse” pārstāve Agnija Jansone;</a:t>
            </a:r>
          </a:p>
          <a:p>
            <a:pPr marL="285750" indent="-285750" algn="just">
              <a:buFont typeface="Wingdings" panose="05000000000000000000" pitchFamily="2" charset="2"/>
              <a:buChar char="§"/>
              <a:defRPr/>
            </a:pPr>
            <a:r>
              <a:rPr lang="lv-LV" altLang="lv-LV" sz="22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Kultūras ministrijas Saliedētas sabiedrības politikas departamenta Saliedētas sabiedrības politikas un pilsoniskās sabiedrības nodaļas vecākā referente Ieva </a:t>
            </a:r>
            <a:r>
              <a:rPr lang="lv-LV" altLang="lv-LV" sz="2200" dirty="0" err="1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Arndte</a:t>
            </a:r>
            <a:r>
              <a:rPr lang="lv-LV" altLang="lv-LV" sz="22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-Kokare;</a:t>
            </a:r>
          </a:p>
          <a:p>
            <a:pPr marL="285750" indent="-285750" algn="just">
              <a:buFont typeface="Wingdings" panose="05000000000000000000" pitchFamily="2" charset="2"/>
              <a:buChar char="§"/>
              <a:defRPr/>
            </a:pPr>
            <a:r>
              <a:rPr lang="lv-LV" altLang="lv-LV" sz="22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JSPA ES programmu departamenta ES programmas “Eiropas Solidaritātes korpuss” nodaļas vecākā eksperte Inese Boša;</a:t>
            </a:r>
          </a:p>
          <a:p>
            <a:pPr marL="285750" indent="-285750" algn="just">
              <a:buFont typeface="Wingdings" panose="05000000000000000000" pitchFamily="2" charset="2"/>
              <a:buChar char="§"/>
              <a:defRPr/>
            </a:pPr>
            <a:r>
              <a:rPr lang="lv-LV" altLang="lv-LV" sz="22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 Biedrības “Klubs “Māja”  pārstāve Undīne Marija Voino;</a:t>
            </a:r>
          </a:p>
          <a:p>
            <a:pPr marL="285750" indent="-285750" algn="just">
              <a:buFont typeface="Wingdings" panose="05000000000000000000" pitchFamily="2" charset="2"/>
              <a:buChar char="§"/>
              <a:defRPr/>
            </a:pPr>
            <a:r>
              <a:rPr lang="lv-LV" altLang="lv-LV" sz="22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NVA Attīstības un analītikas departamenta direktore Vineta Leončika.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lv-LV" altLang="lv-LV" sz="2400" dirty="0">
              <a:solidFill>
                <a:schemeClr val="tx1"/>
              </a:solidFill>
              <a:ea typeface="MS PGothic" panose="020B0600070205080204" pitchFamily="34" charset="-128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5516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58B272-8190-F029-481B-3EB8157C97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DEFD737-14A9-657D-555C-A021838030C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761743" cy="1957799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14CB2EB1-323B-4EEF-8D55-CE764DE967E6}"/>
              </a:ext>
            </a:extLst>
          </p:cNvPr>
          <p:cNvSpPr txBox="1">
            <a:spLocks/>
          </p:cNvSpPr>
          <p:nvPr/>
        </p:nvSpPr>
        <p:spPr>
          <a:xfrm>
            <a:off x="1403320" y="1219200"/>
            <a:ext cx="9869423" cy="5410200"/>
          </a:xfrm>
          <a:prstGeom prst="rect">
            <a:avLst/>
          </a:prstGeom>
        </p:spPr>
        <p:txBody>
          <a:bodyPr vert="horz" lIns="93957" tIns="46979" rIns="93957" bIns="46979" rtlCol="0">
            <a:noAutofit/>
          </a:bodyPr>
          <a:lstStyle>
            <a:lvl1pPr marL="0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3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69788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2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3957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40936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79152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348940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818729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8851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75830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  <a:defRPr/>
            </a:pPr>
            <a:r>
              <a:rPr lang="lv-LV" altLang="lv-LV" sz="24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Šogad tika saņemti </a:t>
            </a:r>
            <a:r>
              <a:rPr lang="lv-LV" altLang="lv-LV" sz="2400" b="1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175</a:t>
            </a:r>
            <a:r>
              <a:rPr lang="lv-LV" altLang="lv-LV" sz="24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 pieteikumi, nominēti </a:t>
            </a:r>
            <a:r>
              <a:rPr lang="lv-LV" altLang="lv-LV" sz="2400" b="1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159</a:t>
            </a:r>
            <a:r>
              <a:rPr lang="lv-LV" altLang="lv-LV" sz="24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 pretendenti: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lv-LV" altLang="lv-LV" sz="24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 Nominācijā “Gada brīvprātīgais” tika pieteikti </a:t>
            </a:r>
            <a:r>
              <a:rPr lang="lv-LV" altLang="lv-LV" sz="2400" b="1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115</a:t>
            </a:r>
            <a:r>
              <a:rPr lang="lv-LV" altLang="lv-LV" sz="24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 pretendenti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lv-LV" altLang="lv-LV" sz="24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Nominācijā “Gada brīvprātīgā darba koordinators“ tika pieteikti </a:t>
            </a:r>
            <a:r>
              <a:rPr lang="lv-LV" altLang="lv-LV" sz="2400" b="1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16</a:t>
            </a:r>
            <a:r>
              <a:rPr lang="lv-LV" altLang="lv-LV" sz="24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 pretendenti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lv-LV" altLang="lv-LV" sz="24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Nominācijā “Gada brīvprātīgā darba organizators“ tika pieteikti </a:t>
            </a:r>
            <a:r>
              <a:rPr lang="lv-LV" altLang="lv-LV" sz="2400" b="1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18</a:t>
            </a:r>
            <a:r>
              <a:rPr lang="lv-LV" altLang="lv-LV" sz="24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 pretendenti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lv-LV" altLang="lv-LV" sz="24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Nominācijā “Gada notikums“ tika pieteikti </a:t>
            </a:r>
            <a:r>
              <a:rPr lang="lv-LV" altLang="lv-LV" sz="2400" b="1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10</a:t>
            </a:r>
            <a:r>
              <a:rPr lang="lv-LV" altLang="lv-LV" sz="24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 pretendenti </a:t>
            </a:r>
          </a:p>
          <a:p>
            <a:pPr algn="just">
              <a:lnSpc>
                <a:spcPct val="150000"/>
              </a:lnSpc>
              <a:defRPr/>
            </a:pPr>
            <a:endParaRPr lang="lv-LV" sz="2400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  <a:defRPr/>
            </a:pPr>
            <a:r>
              <a:rPr lang="lv-LV" sz="2400" dirty="0">
                <a:solidFill>
                  <a:schemeClr val="tx1"/>
                </a:solidFill>
              </a:rPr>
              <a:t>2024.gadā  tika saņemti 82 pieteikumi, 2023. gadā  112 pieteikumi </a:t>
            </a:r>
            <a:endParaRPr lang="lv-LV" altLang="lv-LV" sz="2400" dirty="0">
              <a:solidFill>
                <a:schemeClr val="tx1"/>
              </a:solidFill>
              <a:ea typeface="MS PGothic" panose="020B0600070205080204" pitchFamily="34" charset="-128"/>
              <a:cs typeface="Calibri Light" panose="020F0302020204030204" pitchFamily="34" charset="0"/>
            </a:endParaRPr>
          </a:p>
          <a:p>
            <a:pPr algn="just">
              <a:lnSpc>
                <a:spcPct val="150000"/>
              </a:lnSpc>
              <a:defRPr/>
            </a:pPr>
            <a:endParaRPr lang="lv-LV" altLang="lv-LV" sz="2400" dirty="0">
              <a:solidFill>
                <a:schemeClr val="tx1"/>
              </a:solidFill>
              <a:ea typeface="MS PGothic" panose="020B0600070205080204" pitchFamily="34" charset="-128"/>
              <a:cs typeface="Calibri Light" panose="020F030202020403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lv-LV" altLang="lv-LV" sz="2400" dirty="0">
              <a:solidFill>
                <a:schemeClr val="tx1"/>
              </a:solidFill>
              <a:ea typeface="MS PGothic" panose="020B0600070205080204" pitchFamily="34" charset="-128"/>
              <a:cs typeface="Calibri Light" panose="020F030202020403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lv-LV" altLang="lv-LV" sz="2400" dirty="0">
              <a:solidFill>
                <a:schemeClr val="tx1"/>
              </a:solidFill>
              <a:ea typeface="MS PGothic" panose="020B0600070205080204" pitchFamily="34" charset="-128"/>
              <a:cs typeface="Calibri Light" panose="020F030202020403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lv-LV" altLang="lv-LV" sz="2400" dirty="0">
              <a:solidFill>
                <a:schemeClr val="tx1"/>
              </a:solidFill>
              <a:ea typeface="MS PGothic" panose="020B0600070205080204" pitchFamily="34" charset="-128"/>
              <a:cs typeface="Calibri Light" panose="020F030202020403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lv-LV" altLang="lv-LV" sz="2400" dirty="0">
              <a:solidFill>
                <a:schemeClr val="tx1"/>
              </a:solidFill>
              <a:ea typeface="MS PGothic" panose="020B0600070205080204" pitchFamily="34" charset="-128"/>
              <a:cs typeface="Calibri Light" panose="020F0302020204030204" pitchFamily="34" charset="0"/>
            </a:endParaRP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DFB6692A-9A2E-4246-8F5A-6E15EFC38C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304800"/>
            <a:ext cx="9296400" cy="914400"/>
          </a:xfrm>
        </p:spPr>
        <p:txBody>
          <a:bodyPr anchor="b">
            <a:noAutofit/>
          </a:bodyPr>
          <a:lstStyle/>
          <a:p>
            <a:pPr algn="l"/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782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58B272-8190-F029-481B-3EB8157C97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DEFD737-14A9-657D-555C-A021838030C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761743" cy="1957799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14CB2EB1-323B-4EEF-8D55-CE764DE967E6}"/>
              </a:ext>
            </a:extLst>
          </p:cNvPr>
          <p:cNvSpPr txBox="1">
            <a:spLocks/>
          </p:cNvSpPr>
          <p:nvPr/>
        </p:nvSpPr>
        <p:spPr>
          <a:xfrm>
            <a:off x="1403320" y="1600200"/>
            <a:ext cx="9869423" cy="4724400"/>
          </a:xfrm>
          <a:prstGeom prst="rect">
            <a:avLst/>
          </a:prstGeom>
        </p:spPr>
        <p:txBody>
          <a:bodyPr vert="horz" lIns="93957" tIns="46979" rIns="93957" bIns="46979" rtlCol="0">
            <a:noAutofit/>
          </a:bodyPr>
          <a:lstStyle>
            <a:lvl1pPr marL="0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3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69788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2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3957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40936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79152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348940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818729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8851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75830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lv-LV" altLang="lv-LV" sz="24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Padome, ņemot vērā žūrijas rekomendācijas, lemj par Padomes balvas piešķiršanu.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lv-LV" altLang="lv-LV" sz="2400" b="1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Žūrija ir lēmusi rekomendēt apbalvot biedrību “</a:t>
            </a:r>
            <a:r>
              <a:rPr lang="lv-LV" altLang="lv-LV" sz="2400" b="1" dirty="0" err="1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Daudzbērnu</a:t>
            </a:r>
            <a:r>
              <a:rPr lang="lv-LV" altLang="lv-LV" sz="2400" b="1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 Ozoli”, </a:t>
            </a:r>
            <a:r>
              <a:rPr lang="lv-LV" altLang="lv-LV" sz="24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kuru nominācijai “Gada notikums” izvirzīja Latvijas Bērnu dzirdes centrs un Latvijas Vājdzirdīgo atbalsta asociācija "Sadzirdi.lv "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lv-LV" altLang="lv-LV" sz="24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Biedrība, piesaistot brīvprātīgos un ziedojumus, pilnībā </a:t>
            </a:r>
            <a:r>
              <a:rPr lang="lv-LV" altLang="lv-LV" sz="2400" b="1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renovējusi Latvijas Bērnu Dzirdes centra </a:t>
            </a:r>
            <a:r>
              <a:rPr lang="lv-LV" altLang="lv-LV" sz="2400" b="1" dirty="0" err="1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Audioloģiskās</a:t>
            </a:r>
            <a:r>
              <a:rPr lang="lv-LV" altLang="lv-LV" sz="2400" b="1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 rehabilitācijas nodaļas telpas un sagādājusi nepieciešamo tehnisko aprīkojumu</a:t>
            </a:r>
            <a:r>
              <a:rPr lang="lv-LV" altLang="lv-LV" sz="24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.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lv-LV" altLang="lv-LV" sz="2400" dirty="0">
              <a:solidFill>
                <a:schemeClr val="tx1"/>
              </a:solidFill>
              <a:ea typeface="MS PGothic" panose="020B0600070205080204" pitchFamily="34" charset="-128"/>
              <a:cs typeface="Calibri Light" panose="020F030202020403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lv-LV" altLang="lv-LV" sz="2400" dirty="0">
              <a:solidFill>
                <a:schemeClr val="tx1"/>
              </a:solidFill>
              <a:ea typeface="MS PGothic" panose="020B0600070205080204" pitchFamily="34" charset="-128"/>
              <a:cs typeface="Calibri Light" panose="020F030202020403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lv-LV" altLang="lv-LV" sz="2400" dirty="0">
              <a:solidFill>
                <a:schemeClr val="tx1"/>
              </a:solidFill>
              <a:ea typeface="MS PGothic" panose="020B0600070205080204" pitchFamily="34" charset="-128"/>
              <a:cs typeface="Calibri Light" panose="020F030202020403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lv-LV" altLang="lv-LV" sz="2400" dirty="0">
              <a:solidFill>
                <a:schemeClr val="tx1"/>
              </a:solidFill>
              <a:ea typeface="MS PGothic" panose="020B0600070205080204" pitchFamily="34" charset="-128"/>
              <a:cs typeface="Calibri Light" panose="020F0302020204030204" pitchFamily="34" charset="0"/>
            </a:endParaRP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DFB6692A-9A2E-4246-8F5A-6E15EFC38C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304800"/>
            <a:ext cx="9296400" cy="914400"/>
          </a:xfrm>
        </p:spPr>
        <p:txBody>
          <a:bodyPr anchor="b">
            <a:noAutofit/>
          </a:bodyPr>
          <a:lstStyle/>
          <a:p>
            <a:pPr algn="l"/>
            <a:r>
              <a:rPr lang="lv-LV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Brīvprātīgā darba konsultatīvā padomes balva 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37952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58B272-8190-F029-481B-3EB8157C97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DEFD737-14A9-657D-555C-A021838030C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761743" cy="1957799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14CB2EB1-323B-4EEF-8D55-CE764DE967E6}"/>
              </a:ext>
            </a:extLst>
          </p:cNvPr>
          <p:cNvSpPr txBox="1">
            <a:spLocks/>
          </p:cNvSpPr>
          <p:nvPr/>
        </p:nvSpPr>
        <p:spPr>
          <a:xfrm>
            <a:off x="1403320" y="1600200"/>
            <a:ext cx="9869423" cy="4724400"/>
          </a:xfrm>
          <a:prstGeom prst="rect">
            <a:avLst/>
          </a:prstGeom>
        </p:spPr>
        <p:txBody>
          <a:bodyPr vert="horz" lIns="93957" tIns="46979" rIns="93957" bIns="46979" rtlCol="0">
            <a:noAutofit/>
          </a:bodyPr>
          <a:lstStyle>
            <a:lvl1pPr marL="0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3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69788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2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3957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40936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79152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348940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818729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8851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75830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lv-LV" altLang="lv-LV" sz="24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Godināšanas pasākums notiks 7.decembrī no  pulksten 13:00 līdz 15:00 Spīķeru koncertzālē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lv-LV" altLang="lv-LV" sz="24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Tiks pasniegtas 10 goda zīmes un balvas, pārējiem pieteiktajiem pateicības raksts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lv-LV" altLang="lv-LV" sz="24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Moderators - Uģis </a:t>
            </a:r>
            <a:r>
              <a:rPr lang="lv-LV" altLang="lv-LV" sz="2400" dirty="0" err="1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Joksts</a:t>
            </a:r>
            <a:endParaRPr lang="lv-LV" altLang="lv-LV" sz="2400" dirty="0">
              <a:solidFill>
                <a:schemeClr val="tx1"/>
              </a:solidFill>
              <a:ea typeface="MS PGothic" panose="020B0600070205080204" pitchFamily="34" charset="-128"/>
              <a:cs typeface="Calibri Light" panose="020F030202020403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lv-LV" altLang="lv-LV" sz="24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Mākslinieks – Jānis Upmanis - Holšteins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lv-LV" altLang="lv-LV" sz="24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Pēc pasākuma oficiālās daļas - kafijas pauze, tīklošanās un fotografēšanās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lv-LV" altLang="lv-LV" sz="2400" dirty="0">
              <a:solidFill>
                <a:schemeClr val="tx1"/>
              </a:solidFill>
              <a:ea typeface="MS PGothic" panose="020B0600070205080204" pitchFamily="34" charset="-128"/>
              <a:cs typeface="Calibri Light" panose="020F030202020403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lv-LV" altLang="lv-LV" sz="2400" dirty="0">
              <a:solidFill>
                <a:schemeClr val="tx1"/>
              </a:solidFill>
              <a:ea typeface="MS PGothic" panose="020B0600070205080204" pitchFamily="34" charset="-128"/>
              <a:cs typeface="Calibri Light" panose="020F0302020204030204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lv-LV" altLang="lv-LV" sz="2400" dirty="0">
              <a:solidFill>
                <a:schemeClr val="tx1"/>
              </a:solidFill>
              <a:ea typeface="MS PGothic" panose="020B0600070205080204" pitchFamily="34" charset="-128"/>
              <a:cs typeface="Calibri Light" panose="020F0302020204030204" pitchFamily="34" charset="0"/>
            </a:endParaRP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DFB6692A-9A2E-4246-8F5A-6E15EFC38C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00200" y="304800"/>
            <a:ext cx="9296400" cy="914400"/>
          </a:xfrm>
        </p:spPr>
        <p:txBody>
          <a:bodyPr anchor="b">
            <a:noAutofit/>
          </a:bodyPr>
          <a:lstStyle/>
          <a:p>
            <a:pPr algn="l"/>
            <a:r>
              <a:rPr lang="lv-LV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Godināšanas pasākums</a:t>
            </a:r>
            <a:endParaRPr lang="en-U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9652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219200"/>
            <a:ext cx="9220200" cy="5181600"/>
          </a:xfrm>
        </p:spPr>
        <p:txBody>
          <a:bodyPr>
            <a:normAutofit/>
          </a:bodyPr>
          <a:lstStyle/>
          <a:p>
            <a:b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lv-LV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F1CFD79-8F66-4FFA-A0BE-A25640776CA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22200"/>
            <a:ext cx="12192000" cy="24465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9F4A5B3-FDF5-4422-A3CD-6EBE39CBDC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924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081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58B272-8190-F029-481B-3EB8157C97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DEFD737-14A9-657D-555C-A021838030C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761743" cy="1957799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14CB2EB1-323B-4EEF-8D55-CE764DE967E6}"/>
              </a:ext>
            </a:extLst>
          </p:cNvPr>
          <p:cNvSpPr txBox="1">
            <a:spLocks/>
          </p:cNvSpPr>
          <p:nvPr/>
        </p:nvSpPr>
        <p:spPr>
          <a:xfrm>
            <a:off x="1524000" y="304800"/>
            <a:ext cx="10439400" cy="6248401"/>
          </a:xfrm>
          <a:prstGeom prst="rect">
            <a:avLst/>
          </a:prstGeom>
        </p:spPr>
        <p:txBody>
          <a:bodyPr vert="horz" lIns="93957" tIns="46979" rIns="93957" bIns="46979" rtlCol="0">
            <a:noAutofit/>
          </a:bodyPr>
          <a:lstStyle>
            <a:lvl1pPr marL="0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3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69788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2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3957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40936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79152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348940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818729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8851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75830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defRPr/>
            </a:pPr>
            <a:r>
              <a:rPr lang="lv-LV" altLang="lv-LV" sz="2200" b="1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Konferences tēma: </a:t>
            </a:r>
            <a:r>
              <a:rPr lang="lv-LV" altLang="lv-LV" sz="22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Atskats uz brīvprātīgo darbu Latvijā pēdējos 10 gados un nākotnes plāni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lv-LV" altLang="lv-LV" sz="22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Atskats uz brīvprātīgo darbu pēdējos 10 gados - </a:t>
            </a:r>
            <a:r>
              <a:rPr lang="lv-LV" altLang="lv-LV" sz="2200" i="1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Agnija Jansone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lv-LV" altLang="lv-LV" sz="22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Aktualitātes brīvprātīgā darba jomā – </a:t>
            </a:r>
            <a:r>
              <a:rPr lang="lv-LV" altLang="lv-LV" sz="2200" i="1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LM Imants Lipskis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lv-LV" altLang="lv-LV" sz="2200" b="1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4 Pieredzes stāsti: </a:t>
            </a:r>
            <a:r>
              <a:rPr lang="lv-LV" altLang="lv-LV" sz="2200" i="1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XIII Latvijas Skolu jaunatnes dziesmu un deju svētki, "</a:t>
            </a:r>
            <a:r>
              <a:rPr lang="lv-LV" altLang="lv-LV" sz="2200" i="1" dirty="0" err="1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Eurobasket</a:t>
            </a:r>
            <a:r>
              <a:rPr lang="lv-LV" altLang="lv-LV" sz="2200" i="1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 2025«, Nodibinājums Palīdzēsim.LV, Liepājas valsts pilsētas pašvaldība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lv-LV" altLang="lv-LV" sz="2200" b="1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Paneļdiskusija «Brīvprātīgā darba attīstības iespējas un izaicinājumi» </a:t>
            </a:r>
            <a:r>
              <a:rPr lang="lv-LV" altLang="lv-LV" sz="22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- </a:t>
            </a:r>
            <a:r>
              <a:rPr lang="lv-LV" altLang="lv-LV" sz="2200" i="1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Imants Lipskis (LM), Renāte Kleina (Liepājas pašvaldība) Jēkabs Vanags (Latvijas Skautu un gaidu organizācija), Nora Gavare (brīvprātīgā), +1 ? </a:t>
            </a:r>
          </a:p>
          <a:p>
            <a:pPr marL="342900" indent="-342900" algn="l">
              <a:buFont typeface="Arial" panose="020B0604020202020204" pitchFamily="34" charset="0"/>
              <a:buChar char="•"/>
              <a:defRPr/>
            </a:pPr>
            <a:r>
              <a:rPr lang="lv-LV" altLang="lv-LV" sz="2200" b="1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3 paralēlās darbnīcas: </a:t>
            </a:r>
          </a:p>
          <a:p>
            <a:pPr marL="812688" lvl="1" indent="-342900" algn="l">
              <a:buFont typeface="Arial" panose="020B0604020202020204" pitchFamily="34" charset="0"/>
              <a:buChar char="•"/>
              <a:defRPr/>
            </a:pPr>
            <a:r>
              <a:rPr lang="lv-LV" altLang="lv-LV" sz="18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Brīvprātīgo koordinēšana – </a:t>
            </a:r>
            <a:r>
              <a:rPr lang="lv-LV" altLang="lv-LV" sz="1800" i="1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Linda Medne (Mazpulki padomes priekšsēdētāja)</a:t>
            </a:r>
          </a:p>
          <a:p>
            <a:pPr marL="812688" lvl="1" indent="-342900" algn="l">
              <a:buFont typeface="Arial" panose="020B0604020202020204" pitchFamily="34" charset="0"/>
              <a:buChar char="•"/>
              <a:defRPr/>
            </a:pPr>
            <a:r>
              <a:rPr lang="lv-LV" altLang="lv-LV" sz="18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Kompetenču un prasmju atzīšana brīvprātīgajā darbā – </a:t>
            </a:r>
            <a:r>
              <a:rPr lang="lv-LV" altLang="lv-LV" sz="1800" i="1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Laura Kornete (VK) un Agija Lāce (JSPA)</a:t>
            </a:r>
          </a:p>
          <a:p>
            <a:pPr marL="812688" lvl="1" indent="-342900" algn="l">
              <a:buFont typeface="Arial" panose="020B0604020202020204" pitchFamily="34" charset="0"/>
              <a:buChar char="•"/>
              <a:defRPr/>
            </a:pPr>
            <a:r>
              <a:rPr lang="lv-LV" altLang="lv-LV" sz="18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Brīvprātīgā darba ekosistēmas stiprināšanas prioritātes - </a:t>
            </a:r>
            <a:r>
              <a:rPr lang="lv-LV" altLang="lv-LV" sz="1800" i="1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Mārtiņš </a:t>
            </a:r>
            <a:r>
              <a:rPr lang="lv-LV" altLang="lv-LV" sz="1800" i="1" dirty="0" err="1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Šteins</a:t>
            </a:r>
            <a:r>
              <a:rPr lang="lv-LV" altLang="lv-LV" sz="1800" i="1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 (biedrība </a:t>
            </a:r>
            <a:r>
              <a:rPr lang="lv-LV" altLang="lv-LV" sz="1800" i="1" dirty="0" err="1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Nītaureņi</a:t>
            </a:r>
            <a:r>
              <a:rPr lang="lv-LV" altLang="lv-LV" sz="1800" i="1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)</a:t>
            </a:r>
            <a:endParaRPr lang="lv-LV" altLang="lv-LV" sz="2200" i="1" dirty="0">
              <a:solidFill>
                <a:schemeClr val="tx1"/>
              </a:solidFill>
              <a:ea typeface="MS PGothic" panose="020B0600070205080204" pitchFamily="34" charset="-128"/>
              <a:cs typeface="Calibri Light" panose="020F0302020204030204" pitchFamily="34" charset="0"/>
            </a:endParaRP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lv-LV" altLang="lv-LV" sz="22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Plānota pasākuma tiešraide NVA brīvprātīgie </a:t>
            </a:r>
            <a:r>
              <a:rPr lang="lv-LV" altLang="lv-LV" sz="2200" dirty="0" err="1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facebook</a:t>
            </a:r>
            <a:r>
              <a:rPr lang="lv-LV" altLang="lv-LV" sz="22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 kontā (izņemot darbnīcas)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lv-LV" altLang="lv-LV" sz="2200" dirty="0">
                <a:solidFill>
                  <a:schemeClr val="tx1"/>
                </a:solidFill>
                <a:ea typeface="MS PGothic" panose="020B0600070205080204" pitchFamily="34" charset="-128"/>
                <a:cs typeface="Calibri Light" panose="020F0302020204030204" pitchFamily="34" charset="0"/>
              </a:rPr>
              <a:t>Plānotais dalībnieku skaits 100 </a:t>
            </a:r>
          </a:p>
          <a:p>
            <a:pPr algn="l">
              <a:lnSpc>
                <a:spcPct val="150000"/>
              </a:lnSpc>
              <a:defRPr/>
            </a:pPr>
            <a:endParaRPr lang="lv-LV" altLang="lv-LV" sz="2200" dirty="0">
              <a:solidFill>
                <a:schemeClr val="tx1"/>
              </a:solidFill>
              <a:ea typeface="MS PGothic" panose="020B0600070205080204" pitchFamily="34" charset="-128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8291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2971</TotalTime>
  <Words>794</Words>
  <Application>Microsoft Office PowerPoint</Application>
  <PresentationFormat>Platekrāna</PresentationFormat>
  <Paragraphs>109</Paragraphs>
  <Slides>14</Slides>
  <Notes>9</Notes>
  <HiddenSlides>0</HiddenSlides>
  <MMClips>0</MMClips>
  <ScaleCrop>false</ScaleCrop>
  <HeadingPairs>
    <vt:vector size="6" baseType="variant">
      <vt:variant>
        <vt:lpstr>Lietotie fonti</vt:lpstr>
      </vt:variant>
      <vt:variant>
        <vt:i4>5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14</vt:i4>
      </vt:variant>
    </vt:vector>
  </HeadingPairs>
  <TitlesOfParts>
    <vt:vector size="20" baseType="lpstr">
      <vt:lpstr>Arial</vt:lpstr>
      <vt:lpstr>Calibri</vt:lpstr>
      <vt:lpstr>Times New Roman</vt:lpstr>
      <vt:lpstr>Verdana</vt:lpstr>
      <vt:lpstr>Wingdings</vt:lpstr>
      <vt:lpstr>Office Theme</vt:lpstr>
      <vt:lpstr>BRĪVPRĀTĪGĀ DARBA KONSULTATĪVĀS PADOMES SĒDE  NVA AKTUALITĀTES   2025. gada 28. novembris</vt:lpstr>
      <vt:lpstr> </vt:lpstr>
      <vt:lpstr>PowerPoint prezentācija</vt:lpstr>
      <vt:lpstr>PowerPoint prezentācija</vt:lpstr>
      <vt:lpstr>PowerPoint prezentācija</vt:lpstr>
      <vt:lpstr>PowerPoint prezentācija</vt:lpstr>
      <vt:lpstr>PowerPoint prezentācija</vt:lpstr>
      <vt:lpstr> </vt:lpstr>
      <vt:lpstr>PowerPoint prezentācija</vt:lpstr>
      <vt:lpstr> </vt:lpstr>
      <vt:lpstr>PowerPoint prezentācija</vt:lpstr>
      <vt:lpstr>NVA 2026. gadā plāno:</vt:lpstr>
      <vt:lpstr>PowerPoint prezentācija</vt:lpstr>
      <vt:lpstr>PowerPoint prezentācija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Prezentācijas tēmas nosaukums</dc:title>
  <dc:creator>Dagnija</dc:creator>
  <cp:lastModifiedBy>Anete Gaiķe</cp:lastModifiedBy>
  <cp:revision>161</cp:revision>
  <dcterms:created xsi:type="dcterms:W3CDTF">2006-08-16T00:00:00Z</dcterms:created>
  <dcterms:modified xsi:type="dcterms:W3CDTF">2025-12-01T08:00:15Z</dcterms:modified>
</cp:coreProperties>
</file>