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1" r:id="rId2"/>
    <p:sldId id="1265" r:id="rId3"/>
    <p:sldId id="1264" r:id="rId4"/>
    <p:sldId id="1275" r:id="rId5"/>
    <p:sldId id="1271" r:id="rId6"/>
    <p:sldId id="1254" r:id="rId7"/>
    <p:sldId id="1272" r:id="rId8"/>
    <p:sldId id="1266" r:id="rId9"/>
    <p:sldId id="1263" r:id="rId10"/>
    <p:sldId id="1268" r:id="rId11"/>
    <p:sldId id="1262" r:id="rId12"/>
    <p:sldId id="1261" r:id="rId13"/>
    <p:sldId id="1273" r:id="rId14"/>
    <p:sldId id="363" r:id="rId15"/>
  </p:sldIdLst>
  <p:sldSz cx="12192000" cy="6858000"/>
  <p:notesSz cx="6858000" cy="9144000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04201F-F9C7-D3BF-929C-A2875EF74162}" name="Zane Rulle" initials="ZR" userId="8b0e9cffb4a30618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neta Leončika" initials="VL" lastIdx="17" clrIdx="0">
    <p:extLst>
      <p:ext uri="{19B8F6BF-5375-455C-9EA6-DF929625EA0E}">
        <p15:presenceInfo xmlns:p15="http://schemas.microsoft.com/office/powerpoint/2012/main" userId="S-1-5-21-738795142-1242532775-405837587-4282" providerId="AD"/>
      </p:ext>
    </p:extLst>
  </p:cmAuthor>
  <p:cmAuthor id="2" name="Ilona Rute" initials="IR" lastIdx="4" clrIdx="1">
    <p:extLst>
      <p:ext uri="{19B8F6BF-5375-455C-9EA6-DF929625EA0E}">
        <p15:presenceInfo xmlns:p15="http://schemas.microsoft.com/office/powerpoint/2012/main" userId="S-1-5-21-738795142-1242532775-405837587-102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838" autoAdjust="0"/>
  </p:normalViewPr>
  <p:slideViewPr>
    <p:cSldViewPr>
      <p:cViewPr varScale="1">
        <p:scale>
          <a:sx n="58" d="100"/>
          <a:sy n="58" d="100"/>
        </p:scale>
        <p:origin x="268" y="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t>01.12.2025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5034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Žūrija iesaistītājās nolikuma un vērtēšanas kritēriju izstrādē. Liels paldies visiem žūrijas pārstāvjiem par iesaisti nolikuma izstrādē vērtēšanas darbā.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90839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3269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8216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7643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8814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Swedbank izrādījis interesi iesaistīties aktivitātēs.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2599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Plānotais minimums.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9716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9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8"/>
            <a:ext cx="2743200" cy="58515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8"/>
            <a:ext cx="8026400" cy="58515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0" y="4406906"/>
            <a:ext cx="103632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0" y="2906727"/>
            <a:ext cx="103632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9"/>
            <a:ext cx="53848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9"/>
            <a:ext cx="53848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7" y="1535116"/>
            <a:ext cx="538692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7" y="2174881"/>
            <a:ext cx="538692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6"/>
            <a:ext cx="538904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81"/>
            <a:ext cx="538904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0" y="273054"/>
            <a:ext cx="4011080" cy="116205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40" y="273069"/>
            <a:ext cx="6815667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0" y="1435111"/>
            <a:ext cx="401108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20" y="4800606"/>
            <a:ext cx="7315200" cy="56673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20" y="612773"/>
            <a:ext cx="73152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69788" indent="0">
              <a:buNone/>
              <a:defRPr sz="2900"/>
            </a:lvl2pPr>
            <a:lvl3pPr marL="939575" indent="0">
              <a:buNone/>
              <a:defRPr sz="2500"/>
            </a:lvl3pPr>
            <a:lvl4pPr marL="1409365" indent="0">
              <a:buNone/>
              <a:defRPr sz="1900"/>
            </a:lvl4pPr>
            <a:lvl5pPr marL="1879152" indent="0">
              <a:buNone/>
              <a:defRPr sz="1900"/>
            </a:lvl5pPr>
            <a:lvl6pPr marL="2348940" indent="0">
              <a:buNone/>
              <a:defRPr sz="1900"/>
            </a:lvl6pPr>
            <a:lvl7pPr marL="2818729" indent="0">
              <a:buNone/>
              <a:defRPr sz="1900"/>
            </a:lvl7pPr>
            <a:lvl8pPr marL="3288515" indent="0">
              <a:buNone/>
              <a:defRPr sz="1900"/>
            </a:lvl8pPr>
            <a:lvl9pPr marL="3758305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20" y="5367354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3"/>
            <a:ext cx="10972800" cy="1143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9"/>
            <a:ext cx="10972800" cy="4525965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70"/>
            <a:ext cx="28448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70"/>
            <a:ext cx="38608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70"/>
            <a:ext cx="28448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9575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acebook.com/Nodarbinatiba" TargetMode="External"/><Relationship Id="rId3" Type="http://schemas.openxmlformats.org/officeDocument/2006/relationships/hyperlink" Target="http://www.nva.gov.lv/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hyperlink" Target="http://www.youtube.com/TheNVA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://twitter.com/NVA_gov_l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"/>
            <a:ext cx="3777632" cy="41661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400" y="3048000"/>
            <a:ext cx="8915400" cy="3352800"/>
          </a:xfrm>
        </p:spPr>
        <p:txBody>
          <a:bodyPr>
            <a:normAutofit/>
          </a:bodyPr>
          <a:lstStyle/>
          <a:p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BRĪVPRĀTĪGĀ DARBA KONSULTATĪVĀS PADOMES SĒDE</a:t>
            </a:r>
            <a:b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NVA AKTUALITĀTES </a:t>
            </a:r>
            <a:b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2025. gada 28. novembris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1CFD79-8F66-4FFA-A0BE-A25640776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200"/>
            <a:ext cx="12192000" cy="24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219200"/>
            <a:ext cx="9220200" cy="5181600"/>
          </a:xfrm>
        </p:spPr>
        <p:txBody>
          <a:bodyPr>
            <a:normAutofit/>
          </a:bodyPr>
          <a:lstStyle/>
          <a:p>
            <a:b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1CFD79-8F66-4FFA-A0BE-A25640776C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200"/>
            <a:ext cx="12192000" cy="24465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C40CCCD-E547-49F2-8A09-65E5788E8014}"/>
              </a:ext>
            </a:extLst>
          </p:cNvPr>
          <p:cNvSpPr/>
          <p:nvPr/>
        </p:nvSpPr>
        <p:spPr>
          <a:xfrm>
            <a:off x="1066800" y="1219200"/>
            <a:ext cx="9982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lv-LV" sz="6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lv-LV" sz="6000" b="1" dirty="0">
                <a:latin typeface="Times New Roman" pitchFamily="18" charset="0"/>
                <a:cs typeface="Times New Roman" pitchFamily="18" charset="0"/>
              </a:rPr>
              <a:t>BRĪVPRĀTĪGO GADS 2026</a:t>
            </a:r>
            <a:endParaRPr lang="en-US" sz="6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lv-LV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455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8B272-8190-F029-481B-3EB8157C9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EFD737-14A9-657D-555C-A021838030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14CB2EB1-323B-4EEF-8D55-CE764DE967E6}"/>
              </a:ext>
            </a:extLst>
          </p:cNvPr>
          <p:cNvSpPr txBox="1">
            <a:spLocks/>
          </p:cNvSpPr>
          <p:nvPr/>
        </p:nvSpPr>
        <p:spPr>
          <a:xfrm>
            <a:off x="1371600" y="381000"/>
            <a:ext cx="9901143" cy="6172200"/>
          </a:xfrm>
          <a:prstGeom prst="rect">
            <a:avLst/>
          </a:prstGeom>
        </p:spPr>
        <p:txBody>
          <a:bodyPr vert="horz" lIns="93957" tIns="46979" rIns="93957" bIns="46979" rtlCol="0">
            <a:noAutofit/>
          </a:bodyPr>
          <a:lstStyle>
            <a:lvl1pPr marL="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69788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3957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0936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79152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34894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18729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8851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830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Notikušas 2 darba grupu sanāksmes, kur  saņemtas idejas aktivitātēm.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NVA organizēs komunikācijas kampaņu par Brīvprātīgā darba gada aktivitātēm.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Ar kampaņu NVA veidos vienotu, centralizētu komunikāciju par Brīvprātīgā darba gadu un dotu iespēju arī citām organizācijām iesaistīties ar savām Brīvprātīgā darba gada aktivitātēm.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</a:rPr>
              <a:t>NVA veidos un uzturēs vienotu brīvprātīgā darba gada ietvaros noritošo aktivitāšu kalendāru, kuram aicināsim organizācijas pieteikt savas aktivitātes. Kalendārs plānots atvērta tipa, kas visu gadu tiks papildināts ar notikumiem.</a:t>
            </a: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2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397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8B272-8190-F029-481B-3EB8157C9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EFD737-14A9-657D-555C-A021838030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2D23D10C-5253-4188-B1D1-8FDFD68AF57D}"/>
              </a:ext>
            </a:extLst>
          </p:cNvPr>
          <p:cNvSpPr txBox="1">
            <a:spLocks/>
          </p:cNvSpPr>
          <p:nvPr/>
        </p:nvSpPr>
        <p:spPr>
          <a:xfrm>
            <a:off x="1676400" y="1930368"/>
            <a:ext cx="9296400" cy="4089432"/>
          </a:xfrm>
          <a:prstGeom prst="rect">
            <a:avLst/>
          </a:prstGeom>
        </p:spPr>
        <p:txBody>
          <a:bodyPr vert="horz" lIns="93957" tIns="46979" rIns="93957" bIns="46979" rtlCol="0">
            <a:noAutofit/>
          </a:bodyPr>
          <a:lstStyle>
            <a:lvl1pPr marL="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69788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3957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0936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79152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34894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18729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8851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830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800" dirty="0">
                <a:solidFill>
                  <a:schemeClr val="tx1"/>
                </a:solidFill>
              </a:rPr>
              <a:t>Vismaz četrus seminārus vai meistarklases – reizi ceturksnī (gan klātienē, gan tiešsaistē )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800" dirty="0">
                <a:solidFill>
                  <a:schemeClr val="tx1"/>
                </a:solidFill>
              </a:rPr>
              <a:t>Nacionāla līmeņa konferenci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800" dirty="0">
                <a:solidFill>
                  <a:schemeClr val="tx1"/>
                </a:solidFill>
              </a:rPr>
              <a:t>Brīvprātīgo godināšanu «Gada brīvprātīgais 2026»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0D77F4-9EDF-428F-A16E-8630F03E5F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533401"/>
            <a:ext cx="9448800" cy="914399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NVA 2026. gadā plāno: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88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8B272-8190-F029-481B-3EB8157C9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EFD737-14A9-657D-555C-A021838030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14CB2EB1-323B-4EEF-8D55-CE764DE967E6}"/>
              </a:ext>
            </a:extLst>
          </p:cNvPr>
          <p:cNvSpPr txBox="1">
            <a:spLocks/>
          </p:cNvSpPr>
          <p:nvPr/>
        </p:nvSpPr>
        <p:spPr>
          <a:xfrm>
            <a:off x="1403320" y="1600200"/>
            <a:ext cx="9869423" cy="4724400"/>
          </a:xfrm>
          <a:prstGeom prst="rect">
            <a:avLst/>
          </a:prstGeom>
        </p:spPr>
        <p:txBody>
          <a:bodyPr vert="horz" lIns="93957" tIns="46979" rIns="93957" bIns="46979" rtlCol="0">
            <a:noAutofit/>
          </a:bodyPr>
          <a:lstStyle>
            <a:lvl1pPr marL="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69788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3957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0936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79152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34894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18729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8851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830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Profesores Zanda Rubenes lekcija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2 pieredzes stāsti- </a:t>
            </a:r>
            <a:r>
              <a:rPr lang="lv-LV" altLang="lv-LV" sz="2400" dirty="0" err="1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Vidusdaugavas</a:t>
            </a: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NVO un Gulbenes novada pašvaldība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Saņemtas daudz pozitīvas atsauksmes, vidējais vērtējums 4.85 no 5.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Saņemti tēmu ieteikumi turpmākajiem semināriem:</a:t>
            </a:r>
          </a:p>
          <a:p>
            <a:pPr marL="812688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sz="2000" dirty="0">
                <a:solidFill>
                  <a:schemeClr val="tx1"/>
                </a:solidFill>
              </a:rPr>
              <a:t>Par brīvprātīgo koordinēšanas pieredzi, vajadzībām, praksi</a:t>
            </a:r>
          </a:p>
          <a:p>
            <a:pPr marL="812688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sz="2000" dirty="0">
                <a:solidFill>
                  <a:schemeClr val="tx1"/>
                </a:solidFill>
              </a:rPr>
              <a:t>Brīvprātīgā darba popularizēšana/ brīvprātīgo piesaiste</a:t>
            </a:r>
          </a:p>
          <a:p>
            <a:pPr marL="812688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sz="2000" dirty="0">
                <a:solidFill>
                  <a:schemeClr val="tx1"/>
                </a:solidFill>
              </a:rPr>
              <a:t>Par NVO sadarbību ar darba devējiem</a:t>
            </a:r>
          </a:p>
          <a:p>
            <a:pPr marL="812688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sz="2000" dirty="0">
                <a:solidFill>
                  <a:schemeClr val="tx1"/>
                </a:solidFill>
              </a:rPr>
              <a:t>Personu ar invaliditāti iesaistīšana brīvprātīgajā darbā </a:t>
            </a:r>
            <a:endParaRPr lang="lv-LV" altLang="lv-LV" sz="20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lvl="1" algn="just">
              <a:lnSpc>
                <a:spcPct val="150000"/>
              </a:lnSpc>
              <a:defRPr/>
            </a:pPr>
            <a:endParaRPr lang="lv-LV" sz="2000" dirty="0">
              <a:solidFill>
                <a:schemeClr val="tx1"/>
              </a:solidFill>
            </a:endParaRPr>
          </a:p>
          <a:p>
            <a:pPr marL="812688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sz="2000" dirty="0">
              <a:solidFill>
                <a:schemeClr val="tx1"/>
              </a:solidFill>
            </a:endParaRPr>
          </a:p>
          <a:p>
            <a:pPr marL="812688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0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algn="just">
              <a:lnSpc>
                <a:spcPct val="150000"/>
              </a:lnSpc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DFB6692A-9A2E-4246-8F5A-6E15EFC38C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304800"/>
            <a:ext cx="9296400" cy="914400"/>
          </a:xfrm>
        </p:spPr>
        <p:txBody>
          <a:bodyPr anchor="b">
            <a:noAutofit/>
          </a:bodyPr>
          <a:lstStyle/>
          <a:p>
            <a:pPr algn="l"/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algn="l"/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algn="l"/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algn="l"/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algn="l"/>
            <a:r>
              <a:rPr lang="lv-LV" altLang="lv-LV" sz="24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9.oktobrī notika Tiešsaistes seminārs «</a:t>
            </a:r>
            <a:r>
              <a:rPr lang="lv-LV" altLang="lv-LV" sz="2400" b="1" dirty="0" err="1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Starppaudžu</a:t>
            </a:r>
            <a:r>
              <a:rPr lang="lv-LV" altLang="lv-LV" sz="24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sadarbības veicināšana brīvprātīgajā darbā»</a:t>
            </a:r>
          </a:p>
        </p:txBody>
      </p:sp>
    </p:spTree>
    <p:extLst>
      <p:ext uri="{BB962C8B-B14F-4D97-AF65-F5344CB8AC3E}">
        <p14:creationId xmlns:p14="http://schemas.microsoft.com/office/powerpoint/2010/main" val="824023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90B5B0A-5C58-4AF3-9089-A469AABAC12C}"/>
              </a:ext>
            </a:extLst>
          </p:cNvPr>
          <p:cNvSpPr/>
          <p:nvPr/>
        </p:nvSpPr>
        <p:spPr>
          <a:xfrm>
            <a:off x="1728115" y="1454819"/>
            <a:ext cx="9738360" cy="1245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5EA7137-3A58-4649-8AC4-34989D11A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658" y="0"/>
            <a:ext cx="2980685" cy="331239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57C34FF-BB1D-45A6-806C-C2C3A9691798}"/>
              </a:ext>
            </a:extLst>
          </p:cNvPr>
          <p:cNvSpPr/>
          <p:nvPr/>
        </p:nvSpPr>
        <p:spPr>
          <a:xfrm>
            <a:off x="1461135" y="2839804"/>
            <a:ext cx="926973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lv-LV" altLang="lv-LV" sz="2800" b="1" dirty="0">
                <a:solidFill>
                  <a:srgbClr val="6CA43A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Paldies par uzmanību!</a:t>
            </a:r>
            <a:br>
              <a:rPr lang="lv-LV" altLang="lv-LV" sz="2800" b="1" dirty="0">
                <a:solidFill>
                  <a:srgbClr val="6CA43A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2800" b="1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5D0DD1-F1C0-4839-8E70-5011F7DCD5EB}"/>
              </a:ext>
            </a:extLst>
          </p:cNvPr>
          <p:cNvSpPr/>
          <p:nvPr/>
        </p:nvSpPr>
        <p:spPr>
          <a:xfrm>
            <a:off x="4681218" y="3634166"/>
            <a:ext cx="2905125" cy="560070"/>
          </a:xfrm>
          <a:prstGeom prst="rect">
            <a:avLst/>
          </a:prstGeom>
          <a:solidFill>
            <a:srgbClr val="6CA43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www.nva.gov.lv</a:t>
            </a:r>
            <a:endParaRPr lang="en-US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id="{B3E262B7-E97B-499C-87E7-0F3A896E9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8100" y="6024563"/>
            <a:ext cx="1752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/>
            <a:r>
              <a:rPr lang="lv-LV" altLang="en-US" sz="140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www.nva.gov.lv</a:t>
            </a:r>
            <a:endParaRPr lang="lv-LV" altLang="en-US" sz="1400" dirty="0">
              <a:solidFill>
                <a:schemeClr val="bg1">
                  <a:lumMod val="65000"/>
                </a:schemeClr>
              </a:solidFill>
              <a:latin typeface="Verdana" panose="020B060403050404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3F13FEB-C631-460E-A7F3-4E82F2A5419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64567" y="5981364"/>
            <a:ext cx="351683" cy="35168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548ABD6-CA61-4BEC-BD78-F7A7B59DD36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21454" y="5995384"/>
            <a:ext cx="351683" cy="35168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647FA8C-93E9-455F-9A85-89094B6B4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64783" y="5995546"/>
            <a:ext cx="351683" cy="35168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C4B8BDA-494C-4D58-ADB0-C54E88FF3465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68706" y="6017486"/>
            <a:ext cx="354869" cy="354869"/>
          </a:xfrm>
          <a:prstGeom prst="rect">
            <a:avLst/>
          </a:prstGeom>
        </p:spPr>
      </p:pic>
      <p:sp>
        <p:nvSpPr>
          <p:cNvPr id="44" name="Rectangle 6">
            <a:extLst>
              <a:ext uri="{FF2B5EF4-FFF2-40B4-BE49-F238E27FC236}">
                <a16:creationId xmlns:a16="http://schemas.microsoft.com/office/drawing/2014/main" id="{BB944AE7-37F9-4272-A43A-F11AA4022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8950" y="6027738"/>
            <a:ext cx="15398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/>
            <a:r>
              <a:rPr lang="lv-LV" altLang="en-US" sz="140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Nodarbinatiba</a:t>
            </a:r>
            <a:r>
              <a:rPr lang="lv-LV" altLang="en-US" sz="140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</a:rPr>
              <a:t> </a:t>
            </a:r>
          </a:p>
        </p:txBody>
      </p:sp>
      <p:sp>
        <p:nvSpPr>
          <p:cNvPr id="45" name="Rectangle 6">
            <a:extLst>
              <a:ext uri="{FF2B5EF4-FFF2-40B4-BE49-F238E27FC236}">
                <a16:creationId xmlns:a16="http://schemas.microsoft.com/office/drawing/2014/main" id="{C2BC241D-E840-4D2B-A23C-A5671D92C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038" y="6018213"/>
            <a:ext cx="16002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/>
            <a:r>
              <a:rPr lang="lv-LV" altLang="en-US" sz="1400" dirty="0" err="1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NVA_gov_lv</a:t>
            </a:r>
            <a:endParaRPr lang="lv-LV" altLang="en-US" sz="1400" dirty="0">
              <a:solidFill>
                <a:schemeClr val="bg1">
                  <a:lumMod val="65000"/>
                </a:schemeClr>
              </a:solidFill>
              <a:latin typeface="Verdana" panose="020B0604030504040204" pitchFamily="34" charset="0"/>
            </a:endParaRPr>
          </a:p>
        </p:txBody>
      </p:sp>
      <p:sp>
        <p:nvSpPr>
          <p:cNvPr id="46" name="Rectangle 6">
            <a:extLst>
              <a:ext uri="{FF2B5EF4-FFF2-40B4-BE49-F238E27FC236}">
                <a16:creationId xmlns:a16="http://schemas.microsoft.com/office/drawing/2014/main" id="{C72DA00E-4599-4F01-946E-15A120057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7000" y="6024563"/>
            <a:ext cx="11620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914400" eaLnBrk="1" hangingPunct="1"/>
            <a:r>
              <a:rPr lang="lv-LV" altLang="en-US" sz="140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TheNVA</a:t>
            </a:r>
            <a:endParaRPr lang="lv-LV" altLang="en-US" sz="1400">
              <a:solidFill>
                <a:schemeClr val="bg1">
                  <a:lumMod val="65000"/>
                </a:schemeClr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21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219200"/>
            <a:ext cx="9220200" cy="5181600"/>
          </a:xfrm>
        </p:spPr>
        <p:txBody>
          <a:bodyPr>
            <a:normAutofit/>
          </a:bodyPr>
          <a:lstStyle/>
          <a:p>
            <a:b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1CFD79-8F66-4FFA-A0BE-A25640776C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200"/>
            <a:ext cx="12192000" cy="24465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C40CCCD-E547-49F2-8A09-65E5788E8014}"/>
              </a:ext>
            </a:extLst>
          </p:cNvPr>
          <p:cNvSpPr/>
          <p:nvPr/>
        </p:nvSpPr>
        <p:spPr>
          <a:xfrm>
            <a:off x="1066800" y="1219200"/>
            <a:ext cx="9982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6000" b="1" dirty="0">
                <a:latin typeface="Times New Roman" pitchFamily="18" charset="0"/>
                <a:cs typeface="Times New Roman" pitchFamily="18" charset="0"/>
              </a:rPr>
              <a:t>Brīvprātīgo godināšana “Gada brīvprātīgais 2025”</a:t>
            </a:r>
          </a:p>
        </p:txBody>
      </p:sp>
    </p:spTree>
    <p:extLst>
      <p:ext uri="{BB962C8B-B14F-4D97-AF65-F5344CB8AC3E}">
        <p14:creationId xmlns:p14="http://schemas.microsoft.com/office/powerpoint/2010/main" val="2214647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8B272-8190-F029-481B-3EB8157C9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EFD737-14A9-657D-555C-A021838030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14CB2EB1-323B-4EEF-8D55-CE764DE967E6}"/>
              </a:ext>
            </a:extLst>
          </p:cNvPr>
          <p:cNvSpPr txBox="1">
            <a:spLocks/>
          </p:cNvSpPr>
          <p:nvPr/>
        </p:nvSpPr>
        <p:spPr>
          <a:xfrm>
            <a:off x="990600" y="0"/>
            <a:ext cx="10282143" cy="6781800"/>
          </a:xfrm>
          <a:prstGeom prst="rect">
            <a:avLst/>
          </a:prstGeom>
        </p:spPr>
        <p:txBody>
          <a:bodyPr vert="horz" lIns="93957" tIns="46979" rIns="93957" bIns="46979" rtlCol="0">
            <a:noAutofit/>
          </a:bodyPr>
          <a:lstStyle>
            <a:lvl1pPr marL="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69788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3957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0936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79152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34894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18729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8851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830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     </a:t>
            </a:r>
          </a:p>
          <a:p>
            <a:pPr algn="just">
              <a:lnSpc>
                <a:spcPct val="150000"/>
              </a:lnSpc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algn="just">
              <a:lnSpc>
                <a:spcPct val="150000"/>
              </a:lnSpc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lv-LV" altLang="lv-LV" sz="3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2025.gada nolikumā izveidotas 5 nominācijas:</a:t>
            </a:r>
          </a:p>
          <a:p>
            <a:pPr marL="812688" lvl="1" indent="-342900" algn="just">
              <a:buFont typeface="Arial" panose="020B0604020202020204" pitchFamily="34" charset="0"/>
              <a:buChar char="•"/>
              <a:defRPr/>
            </a:pPr>
            <a:r>
              <a:rPr lang="lv-LV" altLang="lv-LV" sz="28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Gada Brīvprātīgais (5)</a:t>
            </a:r>
          </a:p>
          <a:p>
            <a:pPr marL="812688" lvl="1" indent="-342900" algn="just">
              <a:buFont typeface="Arial" panose="020B0604020202020204" pitchFamily="34" charset="0"/>
              <a:buChar char="•"/>
              <a:defRPr/>
            </a:pPr>
            <a:r>
              <a:rPr lang="lv-LV" altLang="lv-LV" sz="28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Gada brīvprātīgā darba koordinators (1)</a:t>
            </a:r>
          </a:p>
          <a:p>
            <a:pPr marL="812688" lvl="1" indent="-342900" algn="just">
              <a:buFont typeface="Arial" panose="020B0604020202020204" pitchFamily="34" charset="0"/>
              <a:buChar char="•"/>
              <a:defRPr/>
            </a:pPr>
            <a:r>
              <a:rPr lang="lv-LV" altLang="lv-LV" sz="28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Gada brīvprātīgā darba organizators (2)</a:t>
            </a:r>
          </a:p>
          <a:p>
            <a:pPr marL="812688" lvl="1" indent="-342900" algn="just">
              <a:buFont typeface="Arial" panose="020B0604020202020204" pitchFamily="34" charset="0"/>
              <a:buChar char="•"/>
              <a:defRPr/>
            </a:pPr>
            <a:r>
              <a:rPr lang="lv-LV" altLang="lv-LV" sz="28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Gada notikums (1)</a:t>
            </a:r>
          </a:p>
          <a:p>
            <a:pPr marL="812688" lvl="1" indent="-342900" algn="just">
              <a:buFont typeface="Arial" panose="020B0604020202020204" pitchFamily="34" charset="0"/>
              <a:buChar char="•"/>
              <a:defRPr/>
            </a:pPr>
            <a:r>
              <a:rPr lang="lv-LV" altLang="lv-LV" sz="28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Brīvprātīgā darba konsultatīvās padomes balva (1)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3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Pieteikumus varēja iesniegt no 1.oktobra līdz 5.novembrim</a:t>
            </a:r>
          </a:p>
          <a:p>
            <a:pPr algn="just">
              <a:defRPr/>
            </a:pPr>
            <a:endParaRPr lang="lv-LV" altLang="lv-LV" sz="16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940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8B272-8190-F029-481B-3EB8157C9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EFD737-14A9-657D-555C-A021838030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14CB2EB1-323B-4EEF-8D55-CE764DE967E6}"/>
              </a:ext>
            </a:extLst>
          </p:cNvPr>
          <p:cNvSpPr txBox="1">
            <a:spLocks/>
          </p:cNvSpPr>
          <p:nvPr/>
        </p:nvSpPr>
        <p:spPr>
          <a:xfrm>
            <a:off x="1524000" y="0"/>
            <a:ext cx="9748743" cy="6781800"/>
          </a:xfrm>
          <a:prstGeom prst="rect">
            <a:avLst/>
          </a:prstGeom>
        </p:spPr>
        <p:txBody>
          <a:bodyPr vert="horz" lIns="93957" tIns="46979" rIns="93957" bIns="46979" rtlCol="0">
            <a:noAutofit/>
          </a:bodyPr>
          <a:lstStyle>
            <a:lvl1pPr marL="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69788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3957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0936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79152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34894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18729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8851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830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algn="just">
              <a:defRPr/>
            </a:pP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Pieteikumus vērtēja 9 žūrijas pārstāvji no padomes, novērtējot katru pieteikumu pēc noteiktiem kritērijiem. “Gada brīvprātīgais 2025” žūrijas sastāvs: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LM Sociālo pakalpojumu un invaliditātes politikas departamenta direktora vietniece Sigita Rozentāle; 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IZM politikas nodaļas vecākā eksperte Renāte </a:t>
            </a:r>
            <a:r>
              <a:rPr lang="lv-LV" altLang="lv-LV" sz="2200" dirty="0" err="1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Mencendorfa</a:t>
            </a: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Latvijas pašvaldību savienības ģenerālsekretāre Mudīte Juhna;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Biedrības “Latvijas Sieviešu nevalstisko organizāciju sadarbības tīkls” pārstāve Inese Šubēvica;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Biedrības “Latvijas Pilsoniskā alianse” pārstāve Agnija Jansone;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Kultūras ministrijas Saliedētas sabiedrības politikas departamenta Saliedētas sabiedrības politikas un pilsoniskās sabiedrības nodaļas vecākā referente Ieva </a:t>
            </a:r>
            <a:r>
              <a:rPr lang="lv-LV" altLang="lv-LV" sz="2200" dirty="0" err="1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Arndte</a:t>
            </a: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-Kokare;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JSPA ES programmu departamenta ES programmas “Eiropas Solidaritātes korpuss” nodaļas vecākā eksperte Inese Boša;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Biedrības “Klubs “Māja”  pārstāve Undīne Marija Voino;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NVA Attīstības un analītikas departamenta direktore Vineta Leončika.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516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8B272-8190-F029-481B-3EB8157C9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EFD737-14A9-657D-555C-A021838030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14CB2EB1-323B-4EEF-8D55-CE764DE967E6}"/>
              </a:ext>
            </a:extLst>
          </p:cNvPr>
          <p:cNvSpPr txBox="1">
            <a:spLocks/>
          </p:cNvSpPr>
          <p:nvPr/>
        </p:nvSpPr>
        <p:spPr>
          <a:xfrm>
            <a:off x="1403320" y="1219200"/>
            <a:ext cx="9869423" cy="5410200"/>
          </a:xfrm>
          <a:prstGeom prst="rect">
            <a:avLst/>
          </a:prstGeom>
        </p:spPr>
        <p:txBody>
          <a:bodyPr vert="horz" lIns="93957" tIns="46979" rIns="93957" bIns="46979" rtlCol="0">
            <a:noAutofit/>
          </a:bodyPr>
          <a:lstStyle>
            <a:lvl1pPr marL="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69788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3957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0936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79152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34894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18729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8851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830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Šogad tika saņemti </a:t>
            </a:r>
            <a:r>
              <a:rPr lang="lv-LV" altLang="lv-LV" sz="24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175</a:t>
            </a: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pieteikumi, nominēti </a:t>
            </a:r>
            <a:r>
              <a:rPr lang="lv-LV" altLang="lv-LV" sz="24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159</a:t>
            </a: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pretendenti: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Nominācijā “Gada brīvprātīgais” tika pieteikti </a:t>
            </a:r>
            <a:r>
              <a:rPr lang="lv-LV" altLang="lv-LV" sz="24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115</a:t>
            </a: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pretendenti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Nominācijā “Gada brīvprātīgā darba koordinators“ tika pieteikti </a:t>
            </a:r>
            <a:r>
              <a:rPr lang="lv-LV" altLang="lv-LV" sz="24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16</a:t>
            </a: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pretendenti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Nominācijā “Gada brīvprātīgā darba organizators“ tika pieteikti </a:t>
            </a:r>
            <a:r>
              <a:rPr lang="lv-LV" altLang="lv-LV" sz="24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18</a:t>
            </a: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pretendenti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Nominācijā “Gada notikums“ tika pieteikti </a:t>
            </a:r>
            <a:r>
              <a:rPr lang="lv-LV" altLang="lv-LV" sz="24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10</a:t>
            </a: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pretendenti </a:t>
            </a:r>
          </a:p>
          <a:p>
            <a:pPr algn="just">
              <a:lnSpc>
                <a:spcPct val="150000"/>
              </a:lnSpc>
              <a:defRPr/>
            </a:pPr>
            <a:endParaRPr lang="lv-LV" sz="24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lv-LV" sz="2400" dirty="0">
                <a:solidFill>
                  <a:schemeClr val="tx1"/>
                </a:solidFill>
              </a:rPr>
              <a:t>2024.gadā  tika saņemti 82 pieteikumi, 2023. gadā  112 pieteikumi </a:t>
            </a: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algn="just">
              <a:lnSpc>
                <a:spcPct val="150000"/>
              </a:lnSpc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DFB6692A-9A2E-4246-8F5A-6E15EFC38C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304800"/>
            <a:ext cx="9296400" cy="914400"/>
          </a:xfrm>
        </p:spPr>
        <p:txBody>
          <a:bodyPr anchor="b">
            <a:noAutofit/>
          </a:bodyPr>
          <a:lstStyle/>
          <a:p>
            <a:pPr algn="l"/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782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8B272-8190-F029-481B-3EB8157C9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EFD737-14A9-657D-555C-A021838030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14CB2EB1-323B-4EEF-8D55-CE764DE967E6}"/>
              </a:ext>
            </a:extLst>
          </p:cNvPr>
          <p:cNvSpPr txBox="1">
            <a:spLocks/>
          </p:cNvSpPr>
          <p:nvPr/>
        </p:nvSpPr>
        <p:spPr>
          <a:xfrm>
            <a:off x="1403320" y="1600200"/>
            <a:ext cx="9869423" cy="4724400"/>
          </a:xfrm>
          <a:prstGeom prst="rect">
            <a:avLst/>
          </a:prstGeom>
        </p:spPr>
        <p:txBody>
          <a:bodyPr vert="horz" lIns="93957" tIns="46979" rIns="93957" bIns="46979" rtlCol="0">
            <a:noAutofit/>
          </a:bodyPr>
          <a:lstStyle>
            <a:lvl1pPr marL="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69788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3957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0936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79152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34894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18729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8851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830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Padome, ņemot vērā žūrijas rekomendācijas, lemj par Padomes balvas piešķiršanu.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Žūrija ir lēmusi rekomendēt apbalvot biedrību “</a:t>
            </a:r>
            <a:r>
              <a:rPr lang="lv-LV" altLang="lv-LV" sz="2400" b="1" dirty="0" err="1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Daudzbērnu</a:t>
            </a:r>
            <a:r>
              <a:rPr lang="lv-LV" altLang="lv-LV" sz="24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Ozoli”, </a:t>
            </a: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kuru nominācijai “Gada notikums” izvirzīja Latvijas Bērnu dzirdes centrs un Latvijas Vājdzirdīgo atbalsta asociācija "Sadzirdi.lv "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Biedrība, piesaistot brīvprātīgos un ziedojumus, pilnībā </a:t>
            </a:r>
            <a:r>
              <a:rPr lang="lv-LV" altLang="lv-LV" sz="24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renovējusi Latvijas Bērnu Dzirdes centra </a:t>
            </a:r>
            <a:r>
              <a:rPr lang="lv-LV" altLang="lv-LV" sz="2400" b="1" dirty="0" err="1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Audioloģiskās</a:t>
            </a:r>
            <a:r>
              <a:rPr lang="lv-LV" altLang="lv-LV" sz="24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rehabilitācijas nodaļas telpas un sagādājusi nepieciešamo tehnisko aprīkojumu</a:t>
            </a: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DFB6692A-9A2E-4246-8F5A-6E15EFC38C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304800"/>
            <a:ext cx="9296400" cy="914400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Brīvprātīgā darba konsultatīvā padomes balva 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795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8B272-8190-F029-481B-3EB8157C9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EFD737-14A9-657D-555C-A021838030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14CB2EB1-323B-4EEF-8D55-CE764DE967E6}"/>
              </a:ext>
            </a:extLst>
          </p:cNvPr>
          <p:cNvSpPr txBox="1">
            <a:spLocks/>
          </p:cNvSpPr>
          <p:nvPr/>
        </p:nvSpPr>
        <p:spPr>
          <a:xfrm>
            <a:off x="1403320" y="1600200"/>
            <a:ext cx="9869423" cy="4724400"/>
          </a:xfrm>
          <a:prstGeom prst="rect">
            <a:avLst/>
          </a:prstGeom>
        </p:spPr>
        <p:txBody>
          <a:bodyPr vert="horz" lIns="93957" tIns="46979" rIns="93957" bIns="46979" rtlCol="0">
            <a:noAutofit/>
          </a:bodyPr>
          <a:lstStyle>
            <a:lvl1pPr marL="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69788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3957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0936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79152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34894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18729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8851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830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Godināšanas pasākums notiks 7.decembrī no  pulksten 13:00 līdz 15:00 Spīķeru koncertzālē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Tiks pasniegtas 10 goda zīmes un balvas, pārējiem pieteiktajiem pateicības raksts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Moderators - Uģis </a:t>
            </a:r>
            <a:r>
              <a:rPr lang="lv-LV" altLang="lv-LV" sz="2400" dirty="0" err="1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Joksts</a:t>
            </a: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Mākslinieks – Jānis Upmanis - Holšteins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4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Pēc pasākuma oficiālās daļas - kafijas pauze, tīklošanās un fotografēšanās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lv-LV" altLang="lv-LV" sz="24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DFB6692A-9A2E-4246-8F5A-6E15EFC38C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304800"/>
            <a:ext cx="9296400" cy="914400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Godināšanas pasākums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965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219200"/>
            <a:ext cx="9220200" cy="5181600"/>
          </a:xfrm>
        </p:spPr>
        <p:txBody>
          <a:bodyPr>
            <a:normAutofit/>
          </a:bodyPr>
          <a:lstStyle/>
          <a:p>
            <a:b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1CFD79-8F66-4FFA-A0BE-A25640776C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200"/>
            <a:ext cx="12192000" cy="2446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F4A5B3-FDF5-4422-A3CD-6EBE39CBD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2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081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8B272-8190-F029-481B-3EB8157C9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EFD737-14A9-657D-555C-A021838030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761743" cy="1957799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14CB2EB1-323B-4EEF-8D55-CE764DE967E6}"/>
              </a:ext>
            </a:extLst>
          </p:cNvPr>
          <p:cNvSpPr txBox="1">
            <a:spLocks/>
          </p:cNvSpPr>
          <p:nvPr/>
        </p:nvSpPr>
        <p:spPr>
          <a:xfrm>
            <a:off x="1524000" y="304800"/>
            <a:ext cx="10439400" cy="6248401"/>
          </a:xfrm>
          <a:prstGeom prst="rect">
            <a:avLst/>
          </a:prstGeom>
        </p:spPr>
        <p:txBody>
          <a:bodyPr vert="horz" lIns="93957" tIns="46979" rIns="93957" bIns="46979" rtlCol="0">
            <a:noAutofit/>
          </a:bodyPr>
          <a:lstStyle>
            <a:lvl1pPr marL="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69788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3957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2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0936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79152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348940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18729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8851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8305" indent="0" algn="ctr" defTabSz="939575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lv-LV" altLang="lv-LV" sz="22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Konferences tēma: </a:t>
            </a: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Atskats uz brīvprātīgo darbu Latvijā pēdējos 10 gados un nākotnes plāni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Atskats uz brīvprātīgo darbu pēdējos 10 gados - </a:t>
            </a:r>
            <a:r>
              <a:rPr lang="lv-LV" altLang="lv-LV" sz="2200" i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Agnija Jansone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Aktualitātes brīvprātīgā darba jomā – </a:t>
            </a:r>
            <a:r>
              <a:rPr lang="lv-LV" altLang="lv-LV" sz="2200" i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LM Imants Lipskis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lv-LV" altLang="lv-LV" sz="22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4 Pieredzes stāsti: </a:t>
            </a:r>
            <a:r>
              <a:rPr lang="lv-LV" altLang="lv-LV" sz="2200" i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XIII Latvijas Skolu jaunatnes dziesmu un deju svētki, "</a:t>
            </a:r>
            <a:r>
              <a:rPr lang="lv-LV" altLang="lv-LV" sz="2200" i="1" dirty="0" err="1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Eurobasket</a:t>
            </a:r>
            <a:r>
              <a:rPr lang="lv-LV" altLang="lv-LV" sz="2200" i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2025«, Nodibinājums Palīdzēsim.LV, Liepājas valsts pilsētas pašvaldība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lv-LV" altLang="lv-LV" sz="22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Paneļdiskusija «Brīvprātīgā darba attīstības iespējas un izaicinājumi» </a:t>
            </a: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- </a:t>
            </a:r>
            <a:r>
              <a:rPr lang="lv-LV" altLang="lv-LV" sz="2200" i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Imants Lipskis (LM), Renāte Kleina (Liepājas pašvaldība) Jēkabs Vanags (Latvijas Skautu un gaidu organizācija), Nora Gavare (brīvprātīgā), +1 ? 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lv-LV" altLang="lv-LV" sz="2200" b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3 paralēlās darbnīcas: </a:t>
            </a:r>
          </a:p>
          <a:p>
            <a:pPr marL="812688" lvl="1" indent="-342900" algn="l">
              <a:buFont typeface="Arial" panose="020B0604020202020204" pitchFamily="34" charset="0"/>
              <a:buChar char="•"/>
              <a:defRPr/>
            </a:pPr>
            <a:r>
              <a:rPr lang="lv-LV" altLang="lv-LV" sz="18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Brīvprātīgo koordinēšana – </a:t>
            </a:r>
            <a:r>
              <a:rPr lang="lv-LV" altLang="lv-LV" sz="1800" i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Linda Medne (Mazpulki padomes priekšsēdētāja)</a:t>
            </a:r>
          </a:p>
          <a:p>
            <a:pPr marL="812688" lvl="1" indent="-342900" algn="l">
              <a:buFont typeface="Arial" panose="020B0604020202020204" pitchFamily="34" charset="0"/>
              <a:buChar char="•"/>
              <a:defRPr/>
            </a:pPr>
            <a:r>
              <a:rPr lang="lv-LV" altLang="lv-LV" sz="18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Kompetenču un prasmju atzīšana brīvprātīgajā darbā – </a:t>
            </a:r>
            <a:r>
              <a:rPr lang="lv-LV" altLang="lv-LV" sz="1800" i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Laura Kornete (VK) un Agija Lāce (JSPA)</a:t>
            </a:r>
          </a:p>
          <a:p>
            <a:pPr marL="812688" lvl="1" indent="-342900" algn="l">
              <a:buFont typeface="Arial" panose="020B0604020202020204" pitchFamily="34" charset="0"/>
              <a:buChar char="•"/>
              <a:defRPr/>
            </a:pPr>
            <a:r>
              <a:rPr lang="lv-LV" altLang="lv-LV" sz="18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Brīvprātīgā darba ekosistēmas stiprināšanas prioritātes - </a:t>
            </a:r>
            <a:r>
              <a:rPr lang="lv-LV" altLang="lv-LV" sz="1800" i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Mārtiņš </a:t>
            </a:r>
            <a:r>
              <a:rPr lang="lv-LV" altLang="lv-LV" sz="1800" i="1" dirty="0" err="1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Šteins</a:t>
            </a:r>
            <a:r>
              <a:rPr lang="lv-LV" altLang="lv-LV" sz="1800" i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(biedrība </a:t>
            </a:r>
            <a:r>
              <a:rPr lang="lv-LV" altLang="lv-LV" sz="1800" i="1" dirty="0" err="1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Nītaureņi</a:t>
            </a:r>
            <a:r>
              <a:rPr lang="lv-LV" altLang="lv-LV" sz="1800" i="1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)</a:t>
            </a:r>
            <a:endParaRPr lang="lv-LV" altLang="lv-LV" sz="2200" i="1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Plānota pasākuma tiešraide NVA brīvprātīgie </a:t>
            </a:r>
            <a:r>
              <a:rPr lang="lv-LV" altLang="lv-LV" sz="2200" dirty="0" err="1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facebook</a:t>
            </a: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 kontā (izņemot darbnīcas)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lv-LV" altLang="lv-LV" sz="2200" dirty="0">
                <a:solidFill>
                  <a:schemeClr val="tx1"/>
                </a:solidFill>
                <a:ea typeface="MS PGothic" panose="020B0600070205080204" pitchFamily="34" charset="-128"/>
                <a:cs typeface="Calibri Light" panose="020F0302020204030204" pitchFamily="34" charset="0"/>
              </a:rPr>
              <a:t>Plānotais dalībnieku skaits 100 </a:t>
            </a:r>
          </a:p>
          <a:p>
            <a:pPr algn="l">
              <a:lnSpc>
                <a:spcPct val="150000"/>
              </a:lnSpc>
              <a:defRPr/>
            </a:pPr>
            <a:endParaRPr lang="lv-LV" altLang="lv-LV" sz="2200" dirty="0">
              <a:solidFill>
                <a:schemeClr val="tx1"/>
              </a:solidFill>
              <a:ea typeface="MS PGothic" panose="020B0600070205080204" pitchFamily="34" charset="-128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91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2971</TotalTime>
  <Words>794</Words>
  <Application>Microsoft Office PowerPoint</Application>
  <PresentationFormat>Platekrāna</PresentationFormat>
  <Paragraphs>109</Paragraphs>
  <Slides>14</Slides>
  <Notes>9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20" baseType="lpstr">
      <vt:lpstr>Arial</vt:lpstr>
      <vt:lpstr>Calibri</vt:lpstr>
      <vt:lpstr>Times New Roman</vt:lpstr>
      <vt:lpstr>Verdana</vt:lpstr>
      <vt:lpstr>Wingdings</vt:lpstr>
      <vt:lpstr>Office Theme</vt:lpstr>
      <vt:lpstr>BRĪVPRĀTĪGĀ DARBA KONSULTATĪVĀS PADOMES SĒDE  NVA AKTUALITĀTES   2025. gada 28. novembris</vt:lpstr>
      <vt:lpstr> 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 </vt:lpstr>
      <vt:lpstr>PowerPoint prezentācija</vt:lpstr>
      <vt:lpstr> </vt:lpstr>
      <vt:lpstr>PowerPoint prezentācija</vt:lpstr>
      <vt:lpstr>NVA 2026. gadā plāno: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Dagnija</dc:creator>
  <cp:lastModifiedBy>Anete Gaiķe</cp:lastModifiedBy>
  <cp:revision>161</cp:revision>
  <dcterms:created xsi:type="dcterms:W3CDTF">2006-08-16T00:00:00Z</dcterms:created>
  <dcterms:modified xsi:type="dcterms:W3CDTF">2025-12-01T08:00:15Z</dcterms:modified>
</cp:coreProperties>
</file>