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70" r:id="rId5"/>
    <p:sldId id="312" r:id="rId6"/>
    <p:sldId id="317" r:id="rId7"/>
    <p:sldId id="332" r:id="rId8"/>
    <p:sldId id="333" r:id="rId9"/>
    <p:sldId id="313" r:id="rId10"/>
    <p:sldId id="331" r:id="rId11"/>
    <p:sldId id="315" r:id="rId12"/>
    <p:sldId id="318" r:id="rId13"/>
    <p:sldId id="329" r:id="rId14"/>
    <p:sldId id="316" r:id="rId15"/>
    <p:sldId id="330" r:id="rId16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4800776-F78D-4669-A700-F54ECA212C26}">
          <p14:sldIdLst>
            <p14:sldId id="270"/>
            <p14:sldId id="312"/>
            <p14:sldId id="317"/>
            <p14:sldId id="332"/>
            <p14:sldId id="333"/>
            <p14:sldId id="313"/>
            <p14:sldId id="331"/>
            <p14:sldId id="315"/>
            <p14:sldId id="318"/>
            <p14:sldId id="329"/>
            <p14:sldId id="316"/>
            <p14:sldId id="330"/>
          </p14:sldIdLst>
        </p14:section>
        <p14:section name="Untitled Section" id="{A317409C-5663-4388-A89A-A481086B918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se Ramane" initials="AR" lastIdx="1" clrIdx="0">
    <p:extLst>
      <p:ext uri="{19B8F6BF-5375-455C-9EA6-DF929625EA0E}">
        <p15:presenceInfo xmlns:p15="http://schemas.microsoft.com/office/powerpoint/2012/main" userId="S::Alise.Ramane@lm.gov.lv::e253c192-5422-49fb-bc03-03dd0822cc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7" autoAdjust="0"/>
    <p:restoredTop sz="73537" autoAdjust="0"/>
  </p:normalViewPr>
  <p:slideViewPr>
    <p:cSldViewPr snapToGrid="0">
      <p:cViewPr varScale="1">
        <p:scale>
          <a:sx n="50" d="100"/>
          <a:sy n="50" d="100"/>
        </p:scale>
        <p:origin x="1008" y="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Liepa" userId="cde2730d-dcd7-48c3-97ff-00c79439c7b2" providerId="ADAL" clId="{C2FE63B9-E288-418D-8B41-DB815A1EFD63}"/>
    <pc:docChg chg="modSld">
      <pc:chgData name="Linda Liepa" userId="cde2730d-dcd7-48c3-97ff-00c79439c7b2" providerId="ADAL" clId="{C2FE63B9-E288-418D-8B41-DB815A1EFD63}" dt="2025-12-10T13:42:07.632" v="1" actId="6549"/>
      <pc:docMkLst>
        <pc:docMk/>
      </pc:docMkLst>
      <pc:sldChg chg="modNotesTx">
        <pc:chgData name="Linda Liepa" userId="cde2730d-dcd7-48c3-97ff-00c79439c7b2" providerId="ADAL" clId="{C2FE63B9-E288-418D-8B41-DB815A1EFD63}" dt="2025-12-10T13:42:00.825" v="0" actId="6549"/>
        <pc:sldMkLst>
          <pc:docMk/>
          <pc:sldMk cId="3775586525" sldId="318"/>
        </pc:sldMkLst>
      </pc:sldChg>
      <pc:sldChg chg="modNotesTx">
        <pc:chgData name="Linda Liepa" userId="cde2730d-dcd7-48c3-97ff-00c79439c7b2" providerId="ADAL" clId="{C2FE63B9-E288-418D-8B41-DB815A1EFD63}" dt="2025-12-10T13:42:07.632" v="1" actId="6549"/>
        <pc:sldMkLst>
          <pc:docMk/>
          <pc:sldMk cId="505541622" sldId="33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317F6D-BA09-424A-B58D-0F41FCCEE24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4916C0EE-9905-4D3E-AD32-D2B0F0EB126A}">
      <dgm:prSet phldrT="[Text]" custT="1"/>
      <dgm:spPr>
        <a:solidFill>
          <a:schemeClr val="accent6"/>
        </a:solidFill>
      </dgm:spPr>
      <dgm:t>
        <a:bodyPr/>
        <a:lstStyle/>
        <a:p>
          <a:pPr algn="ctr"/>
          <a:endParaRPr lang="lv-LV" sz="1800" dirty="0">
            <a:latin typeface="+mj-lt"/>
          </a:endParaRPr>
        </a:p>
        <a:p>
          <a:pPr algn="ctr"/>
          <a:endParaRPr lang="lv-LV" sz="1800" dirty="0">
            <a:latin typeface="+mj-lt"/>
          </a:endParaRPr>
        </a:p>
        <a:p>
          <a:pPr algn="ctr"/>
          <a:r>
            <a:rPr lang="lv-LV" sz="2400" dirty="0">
              <a:latin typeface="+mj-lt"/>
            </a:rPr>
            <a:t>Aptauja</a:t>
          </a:r>
        </a:p>
      </dgm:t>
    </dgm:pt>
    <dgm:pt modelId="{10801D38-B78D-4EB9-9DE8-28B714632DF9}" type="parTrans" cxnId="{DE69EF69-A138-47FE-98C7-0C7CF7C1FAD2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EA224A64-7A7E-48BF-B544-1CBF8DC08A86}" type="sibTrans" cxnId="{DE69EF69-A138-47FE-98C7-0C7CF7C1FAD2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95784EF9-EBDA-4A8C-AC4F-FCA10DB4215D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lv-LV" sz="2000" b="1" dirty="0">
              <a:latin typeface="+mn-lt"/>
            </a:rPr>
            <a:t>Mērķis: </a:t>
          </a:r>
          <a:r>
            <a:rPr lang="lv-LV" sz="2000" dirty="0">
              <a:latin typeface="+mn-lt"/>
            </a:rPr>
            <a:t>noskaidrot viena vecāka ģimeņu specifiskās vajadzības, identificēt nepieciešamo atbalstu bērna audzināšanā un aprūpē, kā arī izvērtēt, kā tās atšķiras no divu vecāku ģimenēm.</a:t>
          </a:r>
        </a:p>
      </dgm:t>
    </dgm:pt>
    <dgm:pt modelId="{48649ED6-A201-4C9F-B9CC-D174807E4703}" type="parTrans" cxnId="{2489DD60-0ACD-49B1-8200-F8DA2C45AD9E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75EEEC04-DCE0-4C6A-952C-623CB5682D3F}" type="sibTrans" cxnId="{2489DD60-0ACD-49B1-8200-F8DA2C45AD9E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382532E5-AB92-4052-8EF6-9E9CAF7B1EA5}">
      <dgm:prSet phldrT="[Text]" custT="1"/>
      <dgm:spPr>
        <a:solidFill>
          <a:schemeClr val="accent6"/>
        </a:solidFill>
      </dgm:spPr>
      <dgm:t>
        <a:bodyPr/>
        <a:lstStyle/>
        <a:p>
          <a:endParaRPr lang="lv-LV" sz="1800" dirty="0">
            <a:latin typeface="+mj-lt"/>
          </a:endParaRPr>
        </a:p>
        <a:p>
          <a:r>
            <a:rPr lang="lv-LV" sz="2000" dirty="0" err="1">
              <a:latin typeface="+mj-lt"/>
            </a:rPr>
            <a:t>Fokusgrupas</a:t>
          </a:r>
          <a:r>
            <a:rPr lang="lv-LV" sz="2000" dirty="0">
              <a:latin typeface="+mj-lt"/>
            </a:rPr>
            <a:t> diskusijas</a:t>
          </a:r>
        </a:p>
      </dgm:t>
    </dgm:pt>
    <dgm:pt modelId="{F9A3049F-9830-4260-A662-73DCA3BCE6E4}" type="parTrans" cxnId="{B80EFCCE-121C-40CD-ADAC-E788371B36A6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7493AE9D-4D93-40A0-84A7-70C157BAE3ED}" type="sibTrans" cxnId="{B80EFCCE-121C-40CD-ADAC-E788371B36A6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048FBD81-CBE5-4FB6-9652-BFF4C73DA126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lv-LV" sz="2000" b="1" dirty="0">
              <a:latin typeface="+mn-lt"/>
            </a:rPr>
            <a:t>Mērķis: </a:t>
          </a:r>
          <a:r>
            <a:rPr lang="lv-LV" sz="2000" dirty="0">
              <a:latin typeface="+mn-lt"/>
            </a:rPr>
            <a:t>definēt vienotus kritērijus un pazīmes, kas normatīvajos aktos nosaka ģimenes, kurās par bērnu rūpējas viens vecāks, kā arī identificēt nepieciešamo atbalstu šīm ģimenēm vecāku pienākumu izpildē. </a:t>
          </a:r>
        </a:p>
      </dgm:t>
    </dgm:pt>
    <dgm:pt modelId="{C9636807-4185-4B8A-A920-FF81675B6EA3}" type="parTrans" cxnId="{5AF72C90-3EC4-421F-89C5-68396EF59338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5858A918-58B3-48AD-B4E2-60A3D7CA06D9}" type="sibTrans" cxnId="{5AF72C90-3EC4-421F-89C5-68396EF59338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D56AF3A5-A529-4F78-AF05-8EE670415AD0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lv-LV" sz="2000" b="1" dirty="0">
              <a:latin typeface="+mn-lt"/>
            </a:rPr>
            <a:t>Dalībnieki: </a:t>
          </a:r>
          <a:r>
            <a:rPr lang="lv-LV" sz="2000" b="0" dirty="0">
              <a:latin typeface="+mn-lt"/>
            </a:rPr>
            <a:t>valsts iestāžu, pašvaldību un nevalstisko organizāciju pārstāvji.</a:t>
          </a:r>
        </a:p>
      </dgm:t>
    </dgm:pt>
    <dgm:pt modelId="{BFA94F84-3882-466B-8E69-E789D9E18C24}" type="parTrans" cxnId="{FEDA1B1A-E512-495B-946B-998AF8889E46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A880718C-10F2-49AE-BDD0-D8B10057923F}" type="sibTrans" cxnId="{FEDA1B1A-E512-495B-946B-998AF8889E46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2CA4D7F9-37BB-4D5E-B4F9-16CBDBC83DCB}">
      <dgm:prSet custT="1"/>
      <dgm:spPr>
        <a:solidFill>
          <a:schemeClr val="accent6"/>
        </a:solidFill>
      </dgm:spPr>
      <dgm:t>
        <a:bodyPr/>
        <a:lstStyle/>
        <a:p>
          <a:pPr algn="l"/>
          <a:endParaRPr lang="lv-LV" sz="1800" dirty="0">
            <a:latin typeface="+mj-lt"/>
          </a:endParaRPr>
        </a:p>
        <a:p>
          <a:pPr algn="ctr"/>
          <a:r>
            <a:rPr lang="lv-LV" sz="2000" dirty="0">
              <a:latin typeface="+mj-lt"/>
            </a:rPr>
            <a:t>Ārvalstu </a:t>
          </a:r>
          <a:r>
            <a:rPr lang="lv-LV" sz="2000" dirty="0" err="1">
              <a:latin typeface="+mj-lt"/>
            </a:rPr>
            <a:t>paraugprakses</a:t>
          </a:r>
          <a:r>
            <a:rPr lang="lv-LV" sz="2000" dirty="0">
              <a:latin typeface="+mj-lt"/>
            </a:rPr>
            <a:t> izpēte</a:t>
          </a:r>
        </a:p>
      </dgm:t>
    </dgm:pt>
    <dgm:pt modelId="{57C44C3F-6E41-46B8-BABF-6D62F9B8F495}" type="parTrans" cxnId="{8A4C45C6-C431-4439-BA4C-CF3E682A02BD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CE7BD612-D0FB-4A1F-94E9-FDC5DB13A683}" type="sibTrans" cxnId="{8A4C45C6-C431-4439-BA4C-CF3E682A02BD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37907850-C135-455D-9F22-547EEE452921}">
      <dgm:prSet phldrT="[Text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lv-LV" sz="2000" b="1" dirty="0">
              <a:latin typeface="+mn-lt"/>
            </a:rPr>
            <a:t>Mērķa grupa: </a:t>
          </a:r>
          <a:r>
            <a:rPr lang="lv-LV" sz="2000" dirty="0">
              <a:latin typeface="+mn-lt"/>
            </a:rPr>
            <a:t>vecāki ar bērniem.</a:t>
          </a:r>
        </a:p>
      </dgm:t>
    </dgm:pt>
    <dgm:pt modelId="{FEA62013-E98B-4E03-BA3B-24CE000B292A}" type="parTrans" cxnId="{BA9C58CD-233A-4BB0-B174-345D648659E4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89AE4663-329C-4CB9-873A-C17329609093}" type="sibTrans" cxnId="{BA9C58CD-233A-4BB0-B174-345D648659E4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B525F7BB-E168-4D3B-BA4F-05B6397D0F70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lv-LV" sz="2000" b="1" dirty="0">
              <a:latin typeface="+mn-lt"/>
            </a:rPr>
            <a:t>Izvēlētās valstis: </a:t>
          </a:r>
          <a:r>
            <a:rPr lang="lv-LV" sz="2000" dirty="0">
              <a:latin typeface="+mn-lt"/>
            </a:rPr>
            <a:t>Čehija, Portugāle un Slovēnija</a:t>
          </a:r>
          <a:r>
            <a:rPr lang="en-US" sz="2000" dirty="0">
              <a:latin typeface="+mn-lt"/>
            </a:rPr>
            <a:t>.</a:t>
          </a:r>
          <a:endParaRPr lang="lv-LV" sz="2000" dirty="0">
            <a:latin typeface="+mn-lt"/>
          </a:endParaRPr>
        </a:p>
      </dgm:t>
    </dgm:pt>
    <dgm:pt modelId="{C5FB740F-BF37-4CE4-861C-6877159CA4AA}" type="parTrans" cxnId="{579B9125-A821-4E7C-A1C8-939B186C2405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8CD9F07D-627A-42FE-AFE2-2134F6E9A6BD}" type="sibTrans" cxnId="{579B9125-A821-4E7C-A1C8-939B186C2405}">
      <dgm:prSet/>
      <dgm:spPr/>
      <dgm:t>
        <a:bodyPr/>
        <a:lstStyle/>
        <a:p>
          <a:endParaRPr lang="lv-LV">
            <a:latin typeface="+mj-lt"/>
          </a:endParaRPr>
        </a:p>
      </dgm:t>
    </dgm:pt>
    <dgm:pt modelId="{83D3849E-3D87-4DDF-9E01-BD2B582C776A}">
      <dgm:prSet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lv-LV" sz="2000" b="1" dirty="0">
              <a:latin typeface="+mn-lt"/>
            </a:rPr>
            <a:t>Mērķis:</a:t>
          </a:r>
          <a:r>
            <a:rPr lang="lv-LV" sz="2000" dirty="0">
              <a:latin typeface="+mn-lt"/>
            </a:rPr>
            <a:t> analizēt, kā šo valstu normatīvajā regulējumā tiek definēts termins attiecībā uz tām ģimenēm, kur vecāks par bērnu rūpējas viens; kādus kritērijus izmanto, kas ir tās pazīmes, kas ļauj to identificēt; kā arī tām pieejamais atbalsts.</a:t>
          </a:r>
        </a:p>
      </dgm:t>
    </dgm:pt>
    <dgm:pt modelId="{901239ED-E55F-4D3C-AB0E-6737C7C86C46}" type="parTrans" cxnId="{BBED56B4-56B0-4C8D-841E-8F62123E1149}">
      <dgm:prSet/>
      <dgm:spPr/>
      <dgm:t>
        <a:bodyPr/>
        <a:lstStyle/>
        <a:p>
          <a:endParaRPr lang="lv-LV"/>
        </a:p>
      </dgm:t>
    </dgm:pt>
    <dgm:pt modelId="{0CE2A682-F857-41E8-A8D8-C6A04E5BC24A}" type="sibTrans" cxnId="{BBED56B4-56B0-4C8D-841E-8F62123E1149}">
      <dgm:prSet/>
      <dgm:spPr/>
      <dgm:t>
        <a:bodyPr/>
        <a:lstStyle/>
        <a:p>
          <a:endParaRPr lang="lv-LV"/>
        </a:p>
      </dgm:t>
    </dgm:pt>
    <dgm:pt modelId="{CC606F50-287A-4CBB-BB08-AD99184317BE}" type="pres">
      <dgm:prSet presAssocID="{7D317F6D-BA09-424A-B58D-0F41FCCEE249}" presName="Name0" presStyleCnt="0">
        <dgm:presLayoutVars>
          <dgm:dir/>
          <dgm:animLvl val="lvl"/>
          <dgm:resizeHandles val="exact"/>
        </dgm:presLayoutVars>
      </dgm:prSet>
      <dgm:spPr/>
    </dgm:pt>
    <dgm:pt modelId="{8F5C00E5-B57A-447F-B7D9-A11FAF87FC53}" type="pres">
      <dgm:prSet presAssocID="{4916C0EE-9905-4D3E-AD32-D2B0F0EB126A}" presName="linNode" presStyleCnt="0"/>
      <dgm:spPr/>
    </dgm:pt>
    <dgm:pt modelId="{436B0EDF-7FBE-40AD-8358-693F68C2ACA1}" type="pres">
      <dgm:prSet presAssocID="{4916C0EE-9905-4D3E-AD32-D2B0F0EB126A}" presName="parentText" presStyleLbl="node1" presStyleIdx="0" presStyleCnt="3" custScaleX="65611" custLinFactY="3610" custLinFactNeighborX="-4858" custLinFactNeighborY="100000">
        <dgm:presLayoutVars>
          <dgm:chMax val="1"/>
          <dgm:bulletEnabled val="1"/>
        </dgm:presLayoutVars>
      </dgm:prSet>
      <dgm:spPr/>
    </dgm:pt>
    <dgm:pt modelId="{1FE2021C-2D58-4A3F-82F4-A6E74D7B59FE}" type="pres">
      <dgm:prSet presAssocID="{4916C0EE-9905-4D3E-AD32-D2B0F0EB126A}" presName="descendantText" presStyleLbl="alignAccFollowNode1" presStyleIdx="0" presStyleCnt="3" custScaleX="110719" custScaleY="114805" custLinFactY="30802" custLinFactNeighborX="-12730" custLinFactNeighborY="100000">
        <dgm:presLayoutVars>
          <dgm:bulletEnabled val="1"/>
        </dgm:presLayoutVars>
      </dgm:prSet>
      <dgm:spPr/>
    </dgm:pt>
    <dgm:pt modelId="{D7F8EFAB-CF22-4D32-9718-09B3F0DBAB82}" type="pres">
      <dgm:prSet presAssocID="{EA224A64-7A7E-48BF-B544-1CBF8DC08A86}" presName="sp" presStyleCnt="0"/>
      <dgm:spPr/>
    </dgm:pt>
    <dgm:pt modelId="{BFEB4C70-0278-443D-8AEB-382D52272260}" type="pres">
      <dgm:prSet presAssocID="{382532E5-AB92-4052-8EF6-9E9CAF7B1EA5}" presName="linNode" presStyleCnt="0"/>
      <dgm:spPr/>
    </dgm:pt>
    <dgm:pt modelId="{0E3BE36B-7D45-467C-90B8-B513F299BFE3}" type="pres">
      <dgm:prSet presAssocID="{382532E5-AB92-4052-8EF6-9E9CAF7B1EA5}" presName="parentText" presStyleLbl="node1" presStyleIdx="1" presStyleCnt="3" custScaleX="65611" custLinFactY="10369" custLinFactNeighborX="-4740" custLinFactNeighborY="100000">
        <dgm:presLayoutVars>
          <dgm:chMax val="1"/>
          <dgm:bulletEnabled val="1"/>
        </dgm:presLayoutVars>
      </dgm:prSet>
      <dgm:spPr/>
    </dgm:pt>
    <dgm:pt modelId="{85D73C20-19DE-4C63-87F3-0C28B11B7D8C}" type="pres">
      <dgm:prSet presAssocID="{382532E5-AB92-4052-8EF6-9E9CAF7B1EA5}" presName="descendantText" presStyleLbl="alignAccFollowNode1" presStyleIdx="1" presStyleCnt="3" custScaleX="110337" custScaleY="106209" custLinFactY="28735" custLinFactNeighborX="-13537" custLinFactNeighborY="100000">
        <dgm:presLayoutVars>
          <dgm:bulletEnabled val="1"/>
        </dgm:presLayoutVars>
      </dgm:prSet>
      <dgm:spPr/>
    </dgm:pt>
    <dgm:pt modelId="{1A5309B6-9EA1-4913-B2A6-79CA704F0EB0}" type="pres">
      <dgm:prSet presAssocID="{7493AE9D-4D93-40A0-84A7-70C157BAE3ED}" presName="sp" presStyleCnt="0"/>
      <dgm:spPr/>
    </dgm:pt>
    <dgm:pt modelId="{7B9ECAAA-4844-47B2-A45F-C6BF24F35536}" type="pres">
      <dgm:prSet presAssocID="{2CA4D7F9-37BB-4D5E-B4F9-16CBDBC83DCB}" presName="linNode" presStyleCnt="0"/>
      <dgm:spPr/>
    </dgm:pt>
    <dgm:pt modelId="{AC9B2C4A-9007-4AA8-A545-15016CEB6F46}" type="pres">
      <dgm:prSet presAssocID="{2CA4D7F9-37BB-4D5E-B4F9-16CBDBC83DCB}" presName="parentText" presStyleLbl="node1" presStyleIdx="2" presStyleCnt="3" custScaleX="65611" custLinFactY="-100000" custLinFactNeighborX="-7560" custLinFactNeighborY="-110152">
        <dgm:presLayoutVars>
          <dgm:chMax val="1"/>
          <dgm:bulletEnabled val="1"/>
        </dgm:presLayoutVars>
      </dgm:prSet>
      <dgm:spPr/>
    </dgm:pt>
    <dgm:pt modelId="{C7564CC4-097D-4568-BAFA-6FCF65BF91F7}" type="pres">
      <dgm:prSet presAssocID="{2CA4D7F9-37BB-4D5E-B4F9-16CBDBC83DCB}" presName="descendantText" presStyleLbl="alignAccFollowNode1" presStyleIdx="2" presStyleCnt="3" custScaleX="104986" custScaleY="117938" custLinFactY="-100000" custLinFactNeighborX="-11431" custLinFactNeighborY="-162802">
        <dgm:presLayoutVars>
          <dgm:bulletEnabled val="1"/>
        </dgm:presLayoutVars>
      </dgm:prSet>
      <dgm:spPr/>
    </dgm:pt>
  </dgm:ptLst>
  <dgm:cxnLst>
    <dgm:cxn modelId="{09308E0B-507E-4BD3-8ED8-604DFEE37DCE}" type="presOf" srcId="{37907850-C135-455D-9F22-547EEE452921}" destId="{1FE2021C-2D58-4A3F-82F4-A6E74D7B59FE}" srcOrd="0" destOrd="1" presId="urn:microsoft.com/office/officeart/2005/8/layout/vList5"/>
    <dgm:cxn modelId="{FEDA1B1A-E512-495B-946B-998AF8889E46}" srcId="{382532E5-AB92-4052-8EF6-9E9CAF7B1EA5}" destId="{D56AF3A5-A529-4F78-AF05-8EE670415AD0}" srcOrd="1" destOrd="0" parTransId="{BFA94F84-3882-466B-8E69-E789D9E18C24}" sibTransId="{A880718C-10F2-49AE-BDD0-D8B10057923F}"/>
    <dgm:cxn modelId="{6A6AAC1C-3759-4686-9470-2291AA93D119}" type="presOf" srcId="{B525F7BB-E168-4D3B-BA4F-05B6397D0F70}" destId="{C7564CC4-097D-4568-BAFA-6FCF65BF91F7}" srcOrd="0" destOrd="0" presId="urn:microsoft.com/office/officeart/2005/8/layout/vList5"/>
    <dgm:cxn modelId="{FB4AB01D-BFE8-43D0-B1C6-E157AFB89005}" type="presOf" srcId="{7D317F6D-BA09-424A-B58D-0F41FCCEE249}" destId="{CC606F50-287A-4CBB-BB08-AD99184317BE}" srcOrd="0" destOrd="0" presId="urn:microsoft.com/office/officeart/2005/8/layout/vList5"/>
    <dgm:cxn modelId="{579B9125-A821-4E7C-A1C8-939B186C2405}" srcId="{2CA4D7F9-37BB-4D5E-B4F9-16CBDBC83DCB}" destId="{B525F7BB-E168-4D3B-BA4F-05B6397D0F70}" srcOrd="0" destOrd="0" parTransId="{C5FB740F-BF37-4CE4-861C-6877159CA4AA}" sibTransId="{8CD9F07D-627A-42FE-AFE2-2134F6E9A6BD}"/>
    <dgm:cxn modelId="{F465542B-DDC0-4A09-9A46-887360440603}" type="presOf" srcId="{D56AF3A5-A529-4F78-AF05-8EE670415AD0}" destId="{85D73C20-19DE-4C63-87F3-0C28B11B7D8C}" srcOrd="0" destOrd="1" presId="urn:microsoft.com/office/officeart/2005/8/layout/vList5"/>
    <dgm:cxn modelId="{2489DD60-0ACD-49B1-8200-F8DA2C45AD9E}" srcId="{4916C0EE-9905-4D3E-AD32-D2B0F0EB126A}" destId="{95784EF9-EBDA-4A8C-AC4F-FCA10DB4215D}" srcOrd="0" destOrd="0" parTransId="{48649ED6-A201-4C9F-B9CC-D174807E4703}" sibTransId="{75EEEC04-DCE0-4C6A-952C-623CB5682D3F}"/>
    <dgm:cxn modelId="{DE69EF69-A138-47FE-98C7-0C7CF7C1FAD2}" srcId="{7D317F6D-BA09-424A-B58D-0F41FCCEE249}" destId="{4916C0EE-9905-4D3E-AD32-D2B0F0EB126A}" srcOrd="0" destOrd="0" parTransId="{10801D38-B78D-4EB9-9DE8-28B714632DF9}" sibTransId="{EA224A64-7A7E-48BF-B544-1CBF8DC08A86}"/>
    <dgm:cxn modelId="{34147E79-5BF7-4FDD-A6C9-138A8579A74A}" type="presOf" srcId="{048FBD81-CBE5-4FB6-9652-BFF4C73DA126}" destId="{85D73C20-19DE-4C63-87F3-0C28B11B7D8C}" srcOrd="0" destOrd="0" presId="urn:microsoft.com/office/officeart/2005/8/layout/vList5"/>
    <dgm:cxn modelId="{5AF72C90-3EC4-421F-89C5-68396EF59338}" srcId="{382532E5-AB92-4052-8EF6-9E9CAF7B1EA5}" destId="{048FBD81-CBE5-4FB6-9652-BFF4C73DA126}" srcOrd="0" destOrd="0" parTransId="{C9636807-4185-4B8A-A920-FF81675B6EA3}" sibTransId="{5858A918-58B3-48AD-B4E2-60A3D7CA06D9}"/>
    <dgm:cxn modelId="{BBED56B4-56B0-4C8D-841E-8F62123E1149}" srcId="{2CA4D7F9-37BB-4D5E-B4F9-16CBDBC83DCB}" destId="{83D3849E-3D87-4DDF-9E01-BD2B582C776A}" srcOrd="1" destOrd="0" parTransId="{901239ED-E55F-4D3C-AB0E-6737C7C86C46}" sibTransId="{0CE2A682-F857-41E8-A8D8-C6A04E5BC24A}"/>
    <dgm:cxn modelId="{686001B9-D835-43CB-A847-94DD7539A02C}" type="presOf" srcId="{95784EF9-EBDA-4A8C-AC4F-FCA10DB4215D}" destId="{1FE2021C-2D58-4A3F-82F4-A6E74D7B59FE}" srcOrd="0" destOrd="0" presId="urn:microsoft.com/office/officeart/2005/8/layout/vList5"/>
    <dgm:cxn modelId="{9749BCBC-F5A5-4BC4-BBD0-39DF0CD058D4}" type="presOf" srcId="{2CA4D7F9-37BB-4D5E-B4F9-16CBDBC83DCB}" destId="{AC9B2C4A-9007-4AA8-A545-15016CEB6F46}" srcOrd="0" destOrd="0" presId="urn:microsoft.com/office/officeart/2005/8/layout/vList5"/>
    <dgm:cxn modelId="{8A4C45C6-C431-4439-BA4C-CF3E682A02BD}" srcId="{7D317F6D-BA09-424A-B58D-0F41FCCEE249}" destId="{2CA4D7F9-37BB-4D5E-B4F9-16CBDBC83DCB}" srcOrd="2" destOrd="0" parTransId="{57C44C3F-6E41-46B8-BABF-6D62F9B8F495}" sibTransId="{CE7BD612-D0FB-4A1F-94E9-FDC5DB13A683}"/>
    <dgm:cxn modelId="{BA9C58CD-233A-4BB0-B174-345D648659E4}" srcId="{4916C0EE-9905-4D3E-AD32-D2B0F0EB126A}" destId="{37907850-C135-455D-9F22-547EEE452921}" srcOrd="1" destOrd="0" parTransId="{FEA62013-E98B-4E03-BA3B-24CE000B292A}" sibTransId="{89AE4663-329C-4CB9-873A-C17329609093}"/>
    <dgm:cxn modelId="{B80EFCCE-121C-40CD-ADAC-E788371B36A6}" srcId="{7D317F6D-BA09-424A-B58D-0F41FCCEE249}" destId="{382532E5-AB92-4052-8EF6-9E9CAF7B1EA5}" srcOrd="1" destOrd="0" parTransId="{F9A3049F-9830-4260-A662-73DCA3BCE6E4}" sibTransId="{7493AE9D-4D93-40A0-84A7-70C157BAE3ED}"/>
    <dgm:cxn modelId="{D7A8C5D3-5F48-4008-BBF2-B10A5F550E4A}" type="presOf" srcId="{382532E5-AB92-4052-8EF6-9E9CAF7B1EA5}" destId="{0E3BE36B-7D45-467C-90B8-B513F299BFE3}" srcOrd="0" destOrd="0" presId="urn:microsoft.com/office/officeart/2005/8/layout/vList5"/>
    <dgm:cxn modelId="{833FE9DD-AC63-4A85-8215-DF1FA8CA6F98}" type="presOf" srcId="{83D3849E-3D87-4DDF-9E01-BD2B582C776A}" destId="{C7564CC4-097D-4568-BAFA-6FCF65BF91F7}" srcOrd="0" destOrd="1" presId="urn:microsoft.com/office/officeart/2005/8/layout/vList5"/>
    <dgm:cxn modelId="{C7EDEBE0-BD69-4121-A535-7C99A7749870}" type="presOf" srcId="{4916C0EE-9905-4D3E-AD32-D2B0F0EB126A}" destId="{436B0EDF-7FBE-40AD-8358-693F68C2ACA1}" srcOrd="0" destOrd="0" presId="urn:microsoft.com/office/officeart/2005/8/layout/vList5"/>
    <dgm:cxn modelId="{BAD35777-B710-4A99-8C24-596E52476C01}" type="presParOf" srcId="{CC606F50-287A-4CBB-BB08-AD99184317BE}" destId="{8F5C00E5-B57A-447F-B7D9-A11FAF87FC53}" srcOrd="0" destOrd="0" presId="urn:microsoft.com/office/officeart/2005/8/layout/vList5"/>
    <dgm:cxn modelId="{0A12E270-D0A6-44EA-B783-A9778D78C8CA}" type="presParOf" srcId="{8F5C00E5-B57A-447F-B7D9-A11FAF87FC53}" destId="{436B0EDF-7FBE-40AD-8358-693F68C2ACA1}" srcOrd="0" destOrd="0" presId="urn:microsoft.com/office/officeart/2005/8/layout/vList5"/>
    <dgm:cxn modelId="{7DDDA1D3-F13A-46AD-AF34-B2D00D625B9D}" type="presParOf" srcId="{8F5C00E5-B57A-447F-B7D9-A11FAF87FC53}" destId="{1FE2021C-2D58-4A3F-82F4-A6E74D7B59FE}" srcOrd="1" destOrd="0" presId="urn:microsoft.com/office/officeart/2005/8/layout/vList5"/>
    <dgm:cxn modelId="{D01DC859-0B90-4536-9D89-713F10F19C3D}" type="presParOf" srcId="{CC606F50-287A-4CBB-BB08-AD99184317BE}" destId="{D7F8EFAB-CF22-4D32-9718-09B3F0DBAB82}" srcOrd="1" destOrd="0" presId="urn:microsoft.com/office/officeart/2005/8/layout/vList5"/>
    <dgm:cxn modelId="{C55848C1-6CF2-49B1-AF4E-9B0733808D9C}" type="presParOf" srcId="{CC606F50-287A-4CBB-BB08-AD99184317BE}" destId="{BFEB4C70-0278-443D-8AEB-382D52272260}" srcOrd="2" destOrd="0" presId="urn:microsoft.com/office/officeart/2005/8/layout/vList5"/>
    <dgm:cxn modelId="{111F3169-6F0B-4556-99BF-8302D77BDEE1}" type="presParOf" srcId="{BFEB4C70-0278-443D-8AEB-382D52272260}" destId="{0E3BE36B-7D45-467C-90B8-B513F299BFE3}" srcOrd="0" destOrd="0" presId="urn:microsoft.com/office/officeart/2005/8/layout/vList5"/>
    <dgm:cxn modelId="{6522D890-A1CB-487A-BCD2-81DF47271947}" type="presParOf" srcId="{BFEB4C70-0278-443D-8AEB-382D52272260}" destId="{85D73C20-19DE-4C63-87F3-0C28B11B7D8C}" srcOrd="1" destOrd="0" presId="urn:microsoft.com/office/officeart/2005/8/layout/vList5"/>
    <dgm:cxn modelId="{D2C00330-0788-4EDF-9569-7312FE6ADAD9}" type="presParOf" srcId="{CC606F50-287A-4CBB-BB08-AD99184317BE}" destId="{1A5309B6-9EA1-4913-B2A6-79CA704F0EB0}" srcOrd="3" destOrd="0" presId="urn:microsoft.com/office/officeart/2005/8/layout/vList5"/>
    <dgm:cxn modelId="{F2CBD891-E38C-4B4F-8100-A4A5B6DC19A0}" type="presParOf" srcId="{CC606F50-287A-4CBB-BB08-AD99184317BE}" destId="{7B9ECAAA-4844-47B2-A45F-C6BF24F35536}" srcOrd="4" destOrd="0" presId="urn:microsoft.com/office/officeart/2005/8/layout/vList5"/>
    <dgm:cxn modelId="{B7E23DE4-484F-49EA-A056-A52A43331F10}" type="presParOf" srcId="{7B9ECAAA-4844-47B2-A45F-C6BF24F35536}" destId="{AC9B2C4A-9007-4AA8-A545-15016CEB6F46}" srcOrd="0" destOrd="0" presId="urn:microsoft.com/office/officeart/2005/8/layout/vList5"/>
    <dgm:cxn modelId="{DB1BCD53-2C39-4907-AA43-95A20DDCFA16}" type="presParOf" srcId="{7B9ECAAA-4844-47B2-A45F-C6BF24F35536}" destId="{C7564CC4-097D-4568-BAFA-6FCF65BF91F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2021C-2D58-4A3F-82F4-A6E74D7B59FE}">
      <dsp:nvSpPr>
        <dsp:cNvPr id="0" name=""/>
        <dsp:cNvSpPr/>
      </dsp:nvSpPr>
      <dsp:spPr>
        <a:xfrm rot="5400000">
          <a:off x="5832107" y="-1374288"/>
          <a:ext cx="1625516" cy="8227843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b="1" kern="1200" dirty="0">
              <a:latin typeface="+mn-lt"/>
            </a:rPr>
            <a:t>Mērķis: </a:t>
          </a:r>
          <a:r>
            <a:rPr lang="lv-LV" sz="2000" kern="1200" dirty="0">
              <a:latin typeface="+mn-lt"/>
            </a:rPr>
            <a:t>noskaidrot viena vecāka ģimeņu specifiskās vajadzības, identificēt nepieciešamo atbalstu bērna audzināšanā un aprūpē, kā arī izvērtēt, kā tās atšķiras no divu vecāku ģimenēm.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b="1" kern="1200" dirty="0">
              <a:latin typeface="+mn-lt"/>
            </a:rPr>
            <a:t>Mērķa grupa: </a:t>
          </a:r>
          <a:r>
            <a:rPr lang="lv-LV" sz="2000" kern="1200" dirty="0">
              <a:latin typeface="+mn-lt"/>
            </a:rPr>
            <a:t>vecāki ar bērniem.</a:t>
          </a:r>
        </a:p>
      </dsp:txBody>
      <dsp:txXfrm rot="-5400000">
        <a:off x="2530944" y="2006226"/>
        <a:ext cx="8148492" cy="1466814"/>
      </dsp:txXfrm>
    </dsp:sp>
    <dsp:sp modelId="{436B0EDF-7FBE-40AD-8358-693F68C2ACA1}">
      <dsp:nvSpPr>
        <dsp:cNvPr id="0" name=""/>
        <dsp:cNvSpPr/>
      </dsp:nvSpPr>
      <dsp:spPr>
        <a:xfrm>
          <a:off x="0" y="1836441"/>
          <a:ext cx="2742603" cy="1769867"/>
        </a:xfrm>
        <a:prstGeom prst="round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kern="1200" dirty="0"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kern="1200" dirty="0"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+mj-lt"/>
            </a:rPr>
            <a:t>Aptauja</a:t>
          </a:r>
        </a:p>
      </dsp:txBody>
      <dsp:txXfrm>
        <a:off x="86398" y="1922839"/>
        <a:ext cx="2569807" cy="1597071"/>
      </dsp:txXfrm>
    </dsp:sp>
    <dsp:sp modelId="{85D73C20-19DE-4C63-87F3-0C28B11B7D8C}">
      <dsp:nvSpPr>
        <dsp:cNvPr id="0" name=""/>
        <dsp:cNvSpPr/>
      </dsp:nvSpPr>
      <dsp:spPr>
        <a:xfrm rot="5400000">
          <a:off x="5845035" y="468999"/>
          <a:ext cx="1503806" cy="8199455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b="1" kern="1200" dirty="0">
              <a:latin typeface="+mn-lt"/>
            </a:rPr>
            <a:t>Mērķis: </a:t>
          </a:r>
          <a:r>
            <a:rPr lang="lv-LV" sz="2000" kern="1200" dirty="0">
              <a:latin typeface="+mn-lt"/>
            </a:rPr>
            <a:t>definēt vienotus kritērijus un pazīmes, kas normatīvajos aktos nosaka ģimenes, kurās par bērnu rūpējas viens vecāks, kā arī identificēt nepieciešamo atbalstu šīm ģimenēm vecāku pienākumu izpildē.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b="1" kern="1200" dirty="0">
              <a:latin typeface="+mn-lt"/>
            </a:rPr>
            <a:t>Dalībnieki: </a:t>
          </a:r>
          <a:r>
            <a:rPr lang="lv-LV" sz="2000" b="0" kern="1200" dirty="0">
              <a:latin typeface="+mn-lt"/>
            </a:rPr>
            <a:t>valsts iestāžu, pašvaldību un nevalstisko organizāciju pārstāvji.</a:t>
          </a:r>
        </a:p>
      </dsp:txBody>
      <dsp:txXfrm rot="-5400000">
        <a:off x="2497211" y="3890233"/>
        <a:ext cx="8126045" cy="1356986"/>
      </dsp:txXfrm>
    </dsp:sp>
    <dsp:sp modelId="{0E3BE36B-7D45-467C-90B8-B513F299BFE3}">
      <dsp:nvSpPr>
        <dsp:cNvPr id="0" name=""/>
        <dsp:cNvSpPr/>
      </dsp:nvSpPr>
      <dsp:spPr>
        <a:xfrm>
          <a:off x="0" y="3722084"/>
          <a:ext cx="2742603" cy="1769867"/>
        </a:xfrm>
        <a:prstGeom prst="round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kern="1200" dirty="0"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 err="1">
              <a:latin typeface="+mj-lt"/>
            </a:rPr>
            <a:t>Fokusgrupas</a:t>
          </a:r>
          <a:r>
            <a:rPr lang="lv-LV" sz="2000" kern="1200" dirty="0">
              <a:latin typeface="+mj-lt"/>
            </a:rPr>
            <a:t> diskusijas</a:t>
          </a:r>
        </a:p>
      </dsp:txBody>
      <dsp:txXfrm>
        <a:off x="86398" y="3808482"/>
        <a:ext cx="2569807" cy="1597071"/>
      </dsp:txXfrm>
    </dsp:sp>
    <dsp:sp modelId="{C7564CC4-097D-4568-BAFA-6FCF65BF91F7}">
      <dsp:nvSpPr>
        <dsp:cNvPr id="0" name=""/>
        <dsp:cNvSpPr/>
      </dsp:nvSpPr>
      <dsp:spPr>
        <a:xfrm rot="5400000">
          <a:off x="5651209" y="-3017564"/>
          <a:ext cx="1669876" cy="7801807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b="1" kern="1200" dirty="0">
              <a:latin typeface="+mn-lt"/>
            </a:rPr>
            <a:t>Izvēlētās valstis: </a:t>
          </a:r>
          <a:r>
            <a:rPr lang="lv-LV" sz="2000" kern="1200" dirty="0">
              <a:latin typeface="+mn-lt"/>
            </a:rPr>
            <a:t>Čehija, Portugāle un Slovēnija</a:t>
          </a:r>
          <a:r>
            <a:rPr lang="en-US" sz="2000" kern="1200" dirty="0">
              <a:latin typeface="+mn-lt"/>
            </a:rPr>
            <a:t>.</a:t>
          </a:r>
          <a:endParaRPr lang="lv-LV" sz="2000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b="1" kern="1200" dirty="0">
              <a:latin typeface="+mn-lt"/>
            </a:rPr>
            <a:t>Mērķis:</a:t>
          </a:r>
          <a:r>
            <a:rPr lang="lv-LV" sz="2000" kern="1200" dirty="0">
              <a:latin typeface="+mn-lt"/>
            </a:rPr>
            <a:t> analizēt, kā šo valstu normatīvajā regulējumā tiek definēts termins attiecībā uz tām ģimenēm, kur vecāks par bērnu rūpējas viens; kādus kritērijus izmanto, kas ir tās pazīmes, kas ļauj to identificēt; kā arī tām pieejamais atbalsts.</a:t>
          </a:r>
        </a:p>
      </dsp:txBody>
      <dsp:txXfrm rot="-5400000">
        <a:off x="2585244" y="129918"/>
        <a:ext cx="7720290" cy="1506842"/>
      </dsp:txXfrm>
    </dsp:sp>
    <dsp:sp modelId="{AC9B2C4A-9007-4AA8-A545-15016CEB6F46}">
      <dsp:nvSpPr>
        <dsp:cNvPr id="0" name=""/>
        <dsp:cNvSpPr/>
      </dsp:nvSpPr>
      <dsp:spPr>
        <a:xfrm>
          <a:off x="0" y="0"/>
          <a:ext cx="2742603" cy="1769867"/>
        </a:xfrm>
        <a:prstGeom prst="round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800" kern="1200" dirty="0">
            <a:latin typeface="+mj-lt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+mj-lt"/>
            </a:rPr>
            <a:t>Ārvalstu </a:t>
          </a:r>
          <a:r>
            <a:rPr lang="lv-LV" sz="2000" kern="1200" dirty="0" err="1">
              <a:latin typeface="+mj-lt"/>
            </a:rPr>
            <a:t>paraugprakses</a:t>
          </a:r>
          <a:r>
            <a:rPr lang="lv-LV" sz="2000" kern="1200" dirty="0">
              <a:latin typeface="+mj-lt"/>
            </a:rPr>
            <a:t> izpēte</a:t>
          </a:r>
        </a:p>
      </dsp:txBody>
      <dsp:txXfrm>
        <a:off x="86398" y="86398"/>
        <a:ext cx="2569807" cy="15970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4C537-6AA4-40F8-A5F9-4B3782C0C30E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6C285-34C9-49D1-84A0-EB7C859E02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4371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lv-LV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7233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07774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66167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717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8910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9677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74229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869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7427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8488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6C285-34C9-49D1-84A0-EB7C859E02C2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7040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B4BEE-7BBF-463C-8F91-3610B589B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DA020F-891B-4B03-BAC7-A21BF6411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EFA1A-A55A-4855-BE60-1AFD0EE7B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A947F-A9F5-4A02-A360-E6D6AACA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D7564-7169-4D27-9D98-2AB6EF7B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7099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6E203-F08F-4F01-83F1-BF16CA9E9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950AA-87A7-4F25-AEBF-160BF4BDE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F7CC0-F191-4534-A518-C0311DDF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7548E-3A09-44D5-9085-E489860B4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64F42-7191-4AD9-9FB4-E30269D8D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2250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FB9126-3A20-47ED-B495-63C89CAC5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A04E6-1B00-4D3B-BCF5-59C8A2727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21482-57E9-47E6-BDF7-4DAC39071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8FB23-E102-4B7C-9C3D-C89A0EE4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0AF93-AD65-49D6-A02D-915FE2F05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498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BACAD-55C7-446F-8AC1-DC9B6A7A7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CD7A1-C9DA-44BA-89E6-6205D2B1D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3C09E-CFC6-421E-842C-E713178BE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80843-C29C-4E8A-87F3-3DEEDFB77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3BD3B-7951-4ED1-9280-60AB5E07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132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3A7C4-E7CC-4C20-BD77-72D8409C6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AB098-8FC2-4B3F-BCA5-7532EFC05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CFDFB-53BE-4EEF-919C-438FDA74E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323C0-4F31-4316-8554-C2F2AAC57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4BAD2-0D23-4F2A-A43D-EC538B69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10460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121FC-4B41-4122-B7C7-041024D0B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DA454-3985-44A1-B05C-4F10F2EC0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4156C-226B-47DA-A57F-3D9CF2325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952A4-5A3A-42A1-8A76-8C2EC1D18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3D4D8-FDCE-4CFE-8C15-4C1E1A09E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3E894-FFC2-48C6-85C4-716FC6074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259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69F2B-BE46-49A3-AF99-B9F58307E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AE225F-32C6-45D8-AEEC-3BC941F26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21BDC-EEF3-497A-BDE3-8ACBD5D2E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5624EA-E1BB-42D7-98F8-7E6345761B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376D9A-00F9-4412-83AD-A13E74DB5D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959AB8-6AD1-40E7-931C-5E0C29048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35C1EB-AC60-4300-8E17-451924D6C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CA9623-ABFD-4646-8BC4-0E298FD08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70355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AB5F0-7515-451C-9521-13B0020A5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224D9-389D-40EC-992F-7B113C2FA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A5658-D6DE-453E-805A-C99B17350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7D7E43-5F87-46CF-9AB0-D8E2EE51F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196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D83CA1-CB96-41CE-8971-5E87C6E3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3CBD27-FCB8-4FCC-8413-8DE512609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B200F-F2E7-4F08-A947-D53F28F62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7270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2011F-4C72-4BBF-AF5B-6C2F3501F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10D3A-ACA9-4287-AEDD-C8A456D74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1C023-3EEB-43EB-BE28-484963C91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C2583-E7E0-48FF-8564-1E185A8F4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41C64-287C-4139-98C6-7A9EEC91E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E56AE-9838-479B-9EC5-16A76B3F6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004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36F5C-1D30-490C-88DA-22CD2C81A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1E9CFB-F31C-483A-BBFB-E5F76BD5B4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D7747-1C71-4641-9D4F-8159B570D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CEB9E-3453-4842-B5C2-B3DBF218D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3BD6F-56EE-40E6-8420-0E85E85E7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3608D-89ED-4BD2-B16D-1330622C7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0217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4C27C6-593F-4221-B72A-A5133E62B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D6389-C0D0-49A8-86E8-A26ADCC5F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91F43-C794-4F69-9DA2-FE217D8971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74EA4-97A6-4404-82BE-CB8D444F3A28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90974-3834-4D30-8CEA-20AA95B96B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58886-D6E2-4D16-BB5B-69731EFB2F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3577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sv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svg"/><Relationship Id="rId1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C41E98B-95DE-4775-8610-C4F35E683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383" y="3212827"/>
            <a:ext cx="10545417" cy="2127799"/>
          </a:xfrm>
        </p:spPr>
        <p:txBody>
          <a:bodyPr>
            <a:normAutofit fontScale="90000"/>
          </a:bodyPr>
          <a:lstStyle/>
          <a:p>
            <a:pPr algn="ctr"/>
            <a:br>
              <a:rPr lang="lv-LV" b="1" dirty="0"/>
            </a:br>
            <a:r>
              <a:rPr lang="lv-LV" b="1" dirty="0">
                <a:latin typeface="+mn-lt"/>
              </a:rPr>
              <a:t>Pētījums </a:t>
            </a:r>
            <a:br>
              <a:rPr lang="lv-LV" b="1" dirty="0">
                <a:latin typeface="+mn-lt"/>
              </a:rPr>
            </a:br>
            <a:r>
              <a:rPr lang="en-US" b="1" dirty="0">
                <a:latin typeface="+mn-lt"/>
              </a:rPr>
              <a:t>“</a:t>
            </a:r>
            <a:r>
              <a:rPr lang="en-US" b="1" dirty="0" err="1">
                <a:latin typeface="+mn-lt"/>
                <a:ea typeface="Times New Roman" panose="02020603050405020304" pitchFamily="18" charset="0"/>
              </a:rPr>
              <a:t>Priekšlikumu</a:t>
            </a:r>
            <a:r>
              <a:rPr lang="en-US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+mn-lt"/>
                <a:ea typeface="Times New Roman" panose="02020603050405020304" pitchFamily="18" charset="0"/>
              </a:rPr>
              <a:t>izstrāde</a:t>
            </a:r>
            <a:r>
              <a:rPr lang="en-US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+mn-lt"/>
                <a:ea typeface="Times New Roman" panose="02020603050405020304" pitchFamily="18" charset="0"/>
              </a:rPr>
              <a:t>atbalsta</a:t>
            </a:r>
            <a:r>
              <a:rPr lang="en-US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+mn-lt"/>
                <a:ea typeface="Times New Roman" panose="02020603050405020304" pitchFamily="18" charset="0"/>
              </a:rPr>
              <a:t>pilnveidošanai</a:t>
            </a:r>
            <a:r>
              <a:rPr lang="en-US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+mn-lt"/>
                <a:ea typeface="Times New Roman" panose="02020603050405020304" pitchFamily="18" charset="0"/>
              </a:rPr>
              <a:t>vecākiem</a:t>
            </a:r>
            <a:r>
              <a:rPr lang="en-US" b="1" dirty="0">
                <a:latin typeface="+mn-lt"/>
                <a:ea typeface="Times New Roman" panose="02020603050405020304" pitchFamily="18" charset="0"/>
              </a:rPr>
              <a:t>, </a:t>
            </a:r>
            <a:r>
              <a:rPr lang="en-US" b="1" dirty="0" err="1">
                <a:latin typeface="+mn-lt"/>
                <a:ea typeface="Times New Roman" panose="02020603050405020304" pitchFamily="18" charset="0"/>
              </a:rPr>
              <a:t>kuri</a:t>
            </a:r>
            <a:r>
              <a:rPr lang="en-US" b="1" dirty="0">
                <a:latin typeface="+mn-lt"/>
                <a:ea typeface="Times New Roman" panose="02020603050405020304" pitchFamily="18" charset="0"/>
              </a:rPr>
              <a:t> par </a:t>
            </a:r>
            <a:r>
              <a:rPr lang="en-US" b="1" dirty="0" err="1">
                <a:latin typeface="+mn-lt"/>
                <a:ea typeface="Times New Roman" panose="02020603050405020304" pitchFamily="18" charset="0"/>
              </a:rPr>
              <a:t>bērnu</a:t>
            </a:r>
            <a:r>
              <a:rPr lang="en-US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+mn-lt"/>
                <a:ea typeface="Times New Roman" panose="02020603050405020304" pitchFamily="18" charset="0"/>
              </a:rPr>
              <a:t>rūpējas</a:t>
            </a:r>
            <a:r>
              <a:rPr lang="en-US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en-US" b="1" dirty="0" err="1">
                <a:latin typeface="+mn-lt"/>
                <a:ea typeface="Times New Roman" panose="02020603050405020304" pitchFamily="18" charset="0"/>
              </a:rPr>
              <a:t>vieni</a:t>
            </a:r>
            <a:r>
              <a:rPr lang="en-US" b="1" dirty="0">
                <a:latin typeface="+mn-lt"/>
              </a:rPr>
              <a:t>”</a:t>
            </a:r>
            <a:endParaRPr lang="lv-LV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9F6731A9-0121-4F97-B215-EF324E19E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896497" y="5783762"/>
            <a:ext cx="3337560" cy="823912"/>
          </a:xfrm>
        </p:spPr>
        <p:txBody>
          <a:bodyPr/>
          <a:lstStyle/>
          <a:p>
            <a:r>
              <a:rPr lang="en-GB" b="0" dirty="0"/>
              <a:t>10</a:t>
            </a:r>
            <a:r>
              <a:rPr lang="lv-LV" b="0" dirty="0"/>
              <a:t>.</a:t>
            </a:r>
            <a:r>
              <a:rPr lang="en-GB" b="0" dirty="0"/>
              <a:t>12</a:t>
            </a:r>
            <a:r>
              <a:rPr lang="lv-LV" b="0" dirty="0"/>
              <a:t>.202</a:t>
            </a:r>
            <a:r>
              <a:rPr lang="en-GB" b="0" dirty="0"/>
              <a:t>5</a:t>
            </a:r>
            <a:r>
              <a:rPr lang="lv-LV" b="0" dirty="0"/>
              <a:t>.</a:t>
            </a:r>
          </a:p>
        </p:txBody>
      </p:sp>
      <p:pic>
        <p:nvPicPr>
          <p:cNvPr id="7" name="object 2">
            <a:extLst>
              <a:ext uri="{FF2B5EF4-FFF2-40B4-BE49-F238E27FC236}">
                <a16:creationId xmlns:a16="http://schemas.microsoft.com/office/drawing/2014/main" id="{9777D7DC-FAFE-47B4-9EC3-95F92AFD3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0" y="-1"/>
            <a:ext cx="12192000" cy="2673532"/>
          </a:xfrm>
          <a:prstGeom prst="rect">
            <a:avLst/>
          </a:prstGeom>
        </p:spPr>
      </p:pic>
      <p:pic>
        <p:nvPicPr>
          <p:cNvPr id="8" name="Picture 15" descr="Labklājības ministrijas ģerbonis">
            <a:extLst>
              <a:ext uri="{FF2B5EF4-FFF2-40B4-BE49-F238E27FC236}">
                <a16:creationId xmlns:a16="http://schemas.microsoft.com/office/drawing/2014/main" id="{AD0D4795-F4D8-46B6-9BF0-913F0C6B16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0445" y="906885"/>
            <a:ext cx="1991110" cy="1592888"/>
          </a:xfrm>
          <a:prstGeom prst="rect">
            <a:avLst/>
          </a:prstGeom>
        </p:spPr>
      </p:pic>
      <p:pic>
        <p:nvPicPr>
          <p:cNvPr id="9" name="Attēls 8">
            <a:extLst>
              <a:ext uri="{FF2B5EF4-FFF2-40B4-BE49-F238E27FC236}">
                <a16:creationId xmlns:a16="http://schemas.microsoft.com/office/drawing/2014/main" id="{BA426484-C7ED-4989-B842-DF667D70C2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12225" y="6213733"/>
            <a:ext cx="979478" cy="64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380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BFF9A-B8E2-4A15-B86C-769741743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579" y="346272"/>
            <a:ext cx="10300855" cy="42458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>
                <a:latin typeface="+mn-lt"/>
              </a:rPr>
              <a:t>Pētījuma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priekšlikumi</a:t>
            </a:r>
            <a:r>
              <a:rPr lang="lv-LV" sz="3600" b="1" dirty="0">
                <a:latin typeface="+mn-lt"/>
              </a:rPr>
              <a:t> (II)</a:t>
            </a:r>
            <a:endParaRPr lang="lv-LV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F7AE1-8432-48DF-9EE0-C1A0AE77FC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14" y="1043041"/>
            <a:ext cx="10300855" cy="57496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sz="2400" b="1" dirty="0"/>
              <a:t>Potenciālie atbalsta veidi:</a:t>
            </a:r>
          </a:p>
          <a:p>
            <a:r>
              <a:rPr lang="lv-LV" sz="2400" b="1" dirty="0"/>
              <a:t>nodokļu atvieglojumi</a:t>
            </a:r>
            <a:r>
              <a:rPr lang="en-US" sz="2400" b="1" dirty="0"/>
              <a:t>;</a:t>
            </a:r>
            <a:endParaRPr lang="lv-LV" sz="2400" b="1" dirty="0"/>
          </a:p>
          <a:p>
            <a:pPr lvl="0"/>
            <a:r>
              <a:rPr lang="lv-LV" sz="2400" b="1" dirty="0"/>
              <a:t>atbalsts materiālā veidā </a:t>
            </a:r>
            <a:r>
              <a:rPr lang="lv-LV" sz="2400" dirty="0"/>
              <a:t>(preces vai pakalpojumus, piemēram, interešu izglītības nodarbību apmaksāšana un nodarbībām nepieciešamo izdevumu segšana, brīvpusdienas). Šādu atbalsta sistēmu būtu iespējams deleģēt pašvaldībām</a:t>
            </a:r>
            <a:r>
              <a:rPr lang="en-US" sz="2400" dirty="0"/>
              <a:t>;</a:t>
            </a:r>
            <a:endParaRPr lang="lv-LV" sz="2400" dirty="0"/>
          </a:p>
          <a:p>
            <a:pPr lvl="0"/>
            <a:r>
              <a:rPr lang="lv-LV" sz="2400" dirty="0"/>
              <a:t> </a:t>
            </a:r>
            <a:r>
              <a:rPr lang="lv-LV" sz="2400" b="1" dirty="0" err="1"/>
              <a:t>vaučeru</a:t>
            </a:r>
            <a:r>
              <a:rPr lang="lv-LV" sz="2400" b="1" dirty="0"/>
              <a:t> sistēma</a:t>
            </a:r>
            <a:r>
              <a:rPr lang="lv-LV" sz="2400" dirty="0"/>
              <a:t>: Izveidot hibrīdu atbalsta sistēmu, piemēram, </a:t>
            </a:r>
            <a:r>
              <a:rPr lang="lv-LV" sz="2400" dirty="0" err="1"/>
              <a:t>vaučerus</a:t>
            </a:r>
            <a:r>
              <a:rPr lang="lv-LV" sz="2400" dirty="0"/>
              <a:t> konkrētiem mērķiem (apģērbs, komunālie maksājumi)</a:t>
            </a:r>
            <a:r>
              <a:rPr lang="en-US" sz="2400" dirty="0"/>
              <a:t>;</a:t>
            </a:r>
            <a:endParaRPr lang="lv-LV" sz="2400" dirty="0"/>
          </a:p>
          <a:p>
            <a:pPr lvl="0"/>
            <a:r>
              <a:rPr lang="lv-LV" sz="2400" b="1" dirty="0"/>
              <a:t>pasākumi darba un privātās dzīves līdzsvara uzlabošanai: </a:t>
            </a:r>
            <a:r>
              <a:rPr lang="lv-LV" sz="2400" dirty="0"/>
              <a:t>attālinātā darba iespējas vai papildus brīvdienas</a:t>
            </a:r>
            <a:r>
              <a:rPr lang="en-US" sz="2400" dirty="0"/>
              <a:t>;</a:t>
            </a:r>
            <a:endParaRPr lang="lv-LV" sz="2400" dirty="0"/>
          </a:p>
          <a:p>
            <a:pPr lvl="0"/>
            <a:r>
              <a:rPr lang="lv-LV" sz="2400" b="1" dirty="0"/>
              <a:t>īres maksas segšana</a:t>
            </a:r>
            <a:r>
              <a:rPr lang="lv-LV" sz="2400" dirty="0"/>
              <a:t>: Piedāvāt atbalstu īres maksas segšanai, lai samazinātu grūtības šajā jomā, vienlaikus legalizējot īres tirgu</a:t>
            </a:r>
            <a:r>
              <a:rPr lang="en-US" sz="2400" dirty="0"/>
              <a:t>;</a:t>
            </a:r>
            <a:endParaRPr lang="lv-LV" sz="2400" dirty="0"/>
          </a:p>
          <a:p>
            <a:pPr algn="just"/>
            <a:r>
              <a:rPr lang="lv-LV" sz="2400" b="1" dirty="0"/>
              <a:t>valsts atbalsts NVO</a:t>
            </a:r>
            <a:r>
              <a:rPr lang="lv-LV" sz="2400" dirty="0"/>
              <a:t>, kuras aktīvi iesaistās atbalsta sniegšanā dažādu projektu īstenošanai saistībā ar juridisko konsultāciju, psihologu konsultāciju, izglītības programmu vecākiem, atbalsta programmas īstenošanu u.c.</a:t>
            </a:r>
            <a:r>
              <a:rPr lang="en-US" sz="2400" dirty="0"/>
              <a:t>;</a:t>
            </a:r>
            <a:endParaRPr lang="lv-LV" sz="2400" dirty="0"/>
          </a:p>
          <a:p>
            <a:pPr algn="just"/>
            <a:r>
              <a:rPr lang="lv-LV" sz="2400" b="1" dirty="0"/>
              <a:t>atbalsts uzņēmējdarbības uzsākšanai</a:t>
            </a:r>
            <a:r>
              <a:rPr lang="en-US" sz="2400" b="1" dirty="0"/>
              <a:t>.</a:t>
            </a:r>
          </a:p>
          <a:p>
            <a:pPr algn="just"/>
            <a:endParaRPr lang="lv-LV" sz="2200" dirty="0"/>
          </a:p>
          <a:p>
            <a:endParaRPr lang="lv-LV" sz="2200" dirty="0"/>
          </a:p>
          <a:p>
            <a:endParaRPr lang="lv-LV" sz="2400" dirty="0"/>
          </a:p>
          <a:p>
            <a:endParaRPr lang="lv-LV" sz="2400" dirty="0"/>
          </a:p>
          <a:p>
            <a:pPr lvl="0"/>
            <a:endParaRPr lang="lv-LV" dirty="0"/>
          </a:p>
          <a:p>
            <a:pPr lvl="0"/>
            <a:endParaRPr lang="lv-LV" dirty="0"/>
          </a:p>
          <a:p>
            <a:pPr lvl="0"/>
            <a:endParaRPr lang="lv-LV" dirty="0"/>
          </a:p>
          <a:p>
            <a:endParaRPr lang="lv-LV" b="1" dirty="0"/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812BA82B-AA20-460F-9FFB-6C2EAB49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09434" y="0"/>
            <a:ext cx="1082565" cy="6858000"/>
          </a:xfrm>
        </p:spPr>
      </p:pic>
    </p:spTree>
    <p:extLst>
      <p:ext uri="{BB962C8B-B14F-4D97-AF65-F5344CB8AC3E}">
        <p14:creationId xmlns:p14="http://schemas.microsoft.com/office/powerpoint/2010/main" val="905442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F4568-F52A-4E5D-A527-1935B01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887" y="317992"/>
            <a:ext cx="10515600" cy="1019294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latin typeface="Calibri" panose="020F0502020204030204" pitchFamily="34" charset="0"/>
                <a:cs typeface="Calibri" panose="020F0502020204030204" pitchFamily="34" charset="0"/>
              </a:rPr>
              <a:t>Būtiskākās atziņas no </a:t>
            </a:r>
            <a:r>
              <a:rPr lang="en-GB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Saeimas</a:t>
            </a:r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3600" b="1" dirty="0">
                <a:latin typeface="Calibri" panose="020F0502020204030204" pitchFamily="34" charset="0"/>
                <a:cs typeface="Calibri" panose="020F0502020204030204" pitchFamily="34" charset="0"/>
              </a:rPr>
              <a:t>SDLK </a:t>
            </a:r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>02.04.2025.</a:t>
            </a:r>
            <a:r>
              <a:rPr lang="lv-LV" sz="3600" b="1" dirty="0">
                <a:latin typeface="Calibri" panose="020F0502020204030204" pitchFamily="34" charset="0"/>
                <a:cs typeface="Calibri" panose="020F0502020204030204" pitchFamily="34" charset="0"/>
              </a:rPr>
              <a:t> sēdes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8E1B9-C1AF-4E30-85E9-FDED8430EC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5245" y="1462601"/>
            <a:ext cx="10338318" cy="531721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lv-LV" sz="3100" dirty="0"/>
              <a:t>Augsts nabadzības risks ģimenēs ar bērniem, kurās  ir viens apgādnieks. Riskus mazināt var tikai ienākumu palielināšana šajās ģimenēs, paaugstinot ienākuma nodokļa atvieglojumu par apgādājamo, palielinot ģimeņu pabalstus u.tml. 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lv-LV" sz="3100" dirty="0"/>
              <a:t>Pašvaldības sociālie dienesti ir vienīgie, kas var izzināt reālo ģimenes situāciju un tās (mājsaimniecības) vajadzības.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lv-LV" sz="3100" dirty="0"/>
              <a:t>Īpaši ir jāatbalsta  tie gadījumi, kad nav noteikta paternitāte.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lv-LV" sz="3100" dirty="0"/>
              <a:t>Paternitātes noteikšanas procedūra ir smagnēja - laikietilpīga un dārga.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lv-LV" sz="3100" dirty="0"/>
              <a:t>Diskutējams jautājums ir mākslīgās apaugļošanas gadījumi. Ir jārespektē sievietes lēmums,  ja ir izvēlēta mākslīgā apaugļošana.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lv-LV" sz="3100" dirty="0"/>
              <a:t>Valsts garantēto uzturlīdzekļu apmērs ir jāpaaugstina atbilstoši minimālo uzturlīdzekļu apmēram, ko nosaka Ministru kabinets (Civillikuma 179. panta piektā daļa).</a:t>
            </a:r>
            <a:endParaRPr lang="lv-LV" dirty="0"/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1F33DB34-BDF4-41A9-B5AB-07E5B8B0E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09434" y="0"/>
            <a:ext cx="1082565" cy="6858000"/>
          </a:xfrm>
        </p:spPr>
      </p:pic>
    </p:spTree>
    <p:extLst>
      <p:ext uri="{BB962C8B-B14F-4D97-AF65-F5344CB8AC3E}">
        <p14:creationId xmlns:p14="http://schemas.microsoft.com/office/powerpoint/2010/main" val="1768649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C542B-C7C3-45E1-A838-721513432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467" y="1771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latin typeface="+mn-lt"/>
              </a:rPr>
              <a:t>LM </a:t>
            </a:r>
            <a:r>
              <a:rPr lang="en-US" sz="3600" b="1" dirty="0" err="1">
                <a:latin typeface="+mn-lt"/>
              </a:rPr>
              <a:t>piekšlikumi</a:t>
            </a:r>
            <a:r>
              <a:rPr lang="en-US" sz="3600" b="1" dirty="0">
                <a:latin typeface="+mn-lt"/>
              </a:rPr>
              <a:t> par </a:t>
            </a:r>
            <a:r>
              <a:rPr lang="en-US" sz="3600" b="1" dirty="0" err="1">
                <a:latin typeface="+mn-lt"/>
              </a:rPr>
              <a:t>turpmāko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rīcību</a:t>
            </a:r>
            <a:endParaRPr lang="lv-LV" sz="36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53C12-EDDA-4073-9BDF-4C718CAE65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033" y="1253745"/>
            <a:ext cx="10395885" cy="542713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lv-LV" dirty="0"/>
          </a:p>
          <a:p>
            <a:pPr marL="0" indent="0">
              <a:spcAft>
                <a:spcPts val="1200"/>
              </a:spcAft>
              <a:buNone/>
            </a:pPr>
            <a:r>
              <a:rPr lang="en-GB" sz="9600" b="1" dirty="0" err="1"/>
              <a:t>Valsts</a:t>
            </a:r>
            <a:r>
              <a:rPr lang="en-GB" sz="9600" b="1" dirty="0"/>
              <a:t> </a:t>
            </a:r>
            <a:r>
              <a:rPr lang="en-GB" sz="9600" b="1" dirty="0" err="1"/>
              <a:t>līmenī</a:t>
            </a:r>
            <a:r>
              <a:rPr lang="en-GB" sz="9600" b="1" dirty="0"/>
              <a:t> </a:t>
            </a:r>
            <a:r>
              <a:rPr lang="en-GB" sz="9600" dirty="0"/>
              <a:t>(</a:t>
            </a:r>
            <a:r>
              <a:rPr lang="en-GB" sz="9600" dirty="0" err="1"/>
              <a:t>šaurāks</a:t>
            </a:r>
            <a:r>
              <a:rPr lang="en-GB" sz="9600" dirty="0"/>
              <a:t> </a:t>
            </a:r>
            <a:r>
              <a:rPr lang="en-GB" sz="9600" dirty="0" err="1"/>
              <a:t>tvērums</a:t>
            </a:r>
            <a:r>
              <a:rPr lang="en-GB" sz="9600" dirty="0"/>
              <a:t>) </a:t>
            </a:r>
            <a:r>
              <a:rPr lang="en-GB" sz="9600" b="1" dirty="0"/>
              <a:t>-</a:t>
            </a:r>
            <a:r>
              <a:rPr lang="lv-LV" sz="9600" b="1" dirty="0"/>
              <a:t> </a:t>
            </a:r>
            <a:r>
              <a:rPr lang="lv-LV" sz="9600" dirty="0"/>
              <a:t>nav noteikta paternitāte; otrs vecāks ir pazudis un izsludināts </a:t>
            </a:r>
            <a:r>
              <a:rPr lang="en-US" sz="9600" dirty="0" err="1"/>
              <a:t>bezvēsts</a:t>
            </a:r>
            <a:r>
              <a:rPr lang="en-US" sz="9600" dirty="0"/>
              <a:t> </a:t>
            </a:r>
            <a:r>
              <a:rPr lang="en-US" sz="9600" dirty="0" err="1"/>
              <a:t>prombūtnē</a:t>
            </a:r>
            <a:r>
              <a:rPr lang="en-US" sz="9600" dirty="0"/>
              <a:t>; </a:t>
            </a:r>
            <a:r>
              <a:rPr lang="lv-LV" sz="9600" dirty="0"/>
              <a:t>grūtniecība ir iestājusies </a:t>
            </a:r>
            <a:r>
              <a:rPr lang="lv-LV" sz="9600" dirty="0" err="1"/>
              <a:t>izvarošanas</a:t>
            </a:r>
            <a:r>
              <a:rPr lang="lv-LV" sz="9600" dirty="0"/>
              <a:t> rezultātā</a:t>
            </a:r>
            <a:r>
              <a:rPr lang="en-US" sz="9600" dirty="0"/>
              <a:t> - n</a:t>
            </a:r>
            <a:r>
              <a:rPr lang="lv-LV" sz="9600" dirty="0" err="1"/>
              <a:t>odokļu</a:t>
            </a:r>
            <a:r>
              <a:rPr lang="en-US" sz="9600" dirty="0"/>
              <a:t> </a:t>
            </a:r>
            <a:r>
              <a:rPr lang="lv-LV" sz="9600" dirty="0"/>
              <a:t>atvieglojumi</a:t>
            </a:r>
            <a:r>
              <a:rPr lang="en-GB" sz="9600" dirty="0"/>
              <a:t>;</a:t>
            </a:r>
            <a:r>
              <a:rPr lang="lv-LV" sz="9600" dirty="0"/>
              <a:t> piemaksa pie ģimenes valsts pabalsta</a:t>
            </a:r>
          </a:p>
          <a:p>
            <a:pPr marL="0" indent="0">
              <a:buNone/>
            </a:pPr>
            <a:r>
              <a:rPr lang="lv-LV" sz="9600" b="1" dirty="0"/>
              <a:t>Pašvaldību līmenī </a:t>
            </a:r>
            <a:r>
              <a:rPr lang="lv-LV" sz="9600" dirty="0"/>
              <a:t>(</a:t>
            </a:r>
            <a:r>
              <a:rPr lang="en-GB" sz="9600" dirty="0" err="1"/>
              <a:t>iespējas</a:t>
            </a:r>
            <a:r>
              <a:rPr lang="lv-LV" sz="9600" dirty="0"/>
              <a:t> paplašināt </a:t>
            </a:r>
            <a:r>
              <a:rPr lang="lv-LV" sz="9600" dirty="0" err="1"/>
              <a:t>mērķgrupu</a:t>
            </a:r>
            <a:r>
              <a:rPr lang="lv-LV" sz="9600" dirty="0"/>
              <a:t> kā īpaši atbalstāmu):</a:t>
            </a:r>
          </a:p>
          <a:p>
            <a:pPr marL="809625" indent="0">
              <a:spcBef>
                <a:spcPts val="600"/>
              </a:spcBef>
            </a:pPr>
            <a:r>
              <a:rPr lang="en-US" sz="9600" dirty="0"/>
              <a:t> </a:t>
            </a:r>
            <a:r>
              <a:rPr lang="lv-LV" sz="9600" dirty="0"/>
              <a:t>elastīga bērna pieskatīšanas pakalpojuma nodrošināšana</a:t>
            </a:r>
            <a:r>
              <a:rPr lang="en-US" sz="9600" dirty="0"/>
              <a:t>;</a:t>
            </a:r>
            <a:endParaRPr lang="lv-LV" sz="9600" dirty="0"/>
          </a:p>
          <a:p>
            <a:pPr marL="809625" indent="0">
              <a:spcBef>
                <a:spcPts val="600"/>
              </a:spcBef>
            </a:pPr>
            <a:r>
              <a:rPr lang="lv-LV" sz="9600" dirty="0"/>
              <a:t> mājokļa atbalsts (prioritāte dzīvokļu rindā, finansiāls atbalsts)</a:t>
            </a:r>
            <a:r>
              <a:rPr lang="en-US" sz="9600" dirty="0"/>
              <a:t>;</a:t>
            </a:r>
            <a:endParaRPr lang="lv-LV" sz="9600" dirty="0"/>
          </a:p>
          <a:p>
            <a:pPr marL="809625" indent="0">
              <a:spcBef>
                <a:spcPts val="600"/>
              </a:spcBef>
            </a:pPr>
            <a:r>
              <a:rPr lang="en-US" sz="9600" dirty="0"/>
              <a:t> </a:t>
            </a:r>
            <a:r>
              <a:rPr lang="lv-LV" sz="9600" dirty="0"/>
              <a:t>brīvpusdienas skolā, ēdināšanas izdevumu segšana PII</a:t>
            </a:r>
            <a:r>
              <a:rPr lang="en-US" sz="9600" dirty="0"/>
              <a:t>;</a:t>
            </a:r>
            <a:endParaRPr lang="lv-LV" sz="9600" dirty="0"/>
          </a:p>
          <a:p>
            <a:pPr marL="809625" indent="0">
              <a:spcBef>
                <a:spcPts val="600"/>
              </a:spcBef>
            </a:pPr>
            <a:r>
              <a:rPr lang="en-US" sz="9600" dirty="0"/>
              <a:t> </a:t>
            </a:r>
            <a:r>
              <a:rPr lang="lv-LV" sz="9600" dirty="0"/>
              <a:t>atvieglojumi sabiedriskajā transportā</a:t>
            </a:r>
            <a:r>
              <a:rPr lang="en-US" sz="9600" dirty="0"/>
              <a:t>;</a:t>
            </a:r>
            <a:endParaRPr lang="lv-LV" sz="9600" dirty="0"/>
          </a:p>
          <a:p>
            <a:pPr marL="809625" indent="0">
              <a:spcBef>
                <a:spcPts val="600"/>
              </a:spcBef>
            </a:pPr>
            <a:r>
              <a:rPr lang="en-US" sz="9600" dirty="0"/>
              <a:t> </a:t>
            </a:r>
            <a:r>
              <a:rPr lang="lv-LV" sz="9600" dirty="0"/>
              <a:t>interešu izglītības izdevumu segšana</a:t>
            </a:r>
            <a:r>
              <a:rPr lang="en-US" sz="9600" dirty="0"/>
              <a:t>;</a:t>
            </a:r>
          </a:p>
          <a:p>
            <a:pPr marL="809625" indent="0">
              <a:spcBef>
                <a:spcPts val="600"/>
              </a:spcBef>
            </a:pPr>
            <a:r>
              <a:rPr lang="en-US" sz="9600" dirty="0" err="1"/>
              <a:t>veicināt</a:t>
            </a:r>
            <a:r>
              <a:rPr lang="en-US" sz="9600" dirty="0"/>
              <a:t> </a:t>
            </a:r>
            <a:r>
              <a:rPr lang="en-US" sz="9600" dirty="0" err="1"/>
              <a:t>aktīvāku</a:t>
            </a:r>
            <a:r>
              <a:rPr lang="en-US" sz="9600" dirty="0"/>
              <a:t> </a:t>
            </a:r>
            <a:r>
              <a:rPr lang="en-US" sz="9600" dirty="0" err="1"/>
              <a:t>mērķagrupas</a:t>
            </a:r>
            <a:r>
              <a:rPr lang="en-US" sz="9600" dirty="0"/>
              <a:t> </a:t>
            </a:r>
            <a:r>
              <a:rPr lang="en-US" sz="9600" dirty="0" err="1"/>
              <a:t>pašorganizēšanos</a:t>
            </a:r>
            <a:r>
              <a:rPr lang="en-US" sz="9600" dirty="0"/>
              <a:t> </a:t>
            </a:r>
            <a:r>
              <a:rPr lang="en-US" sz="9600" dirty="0" err="1"/>
              <a:t>vietējās</a:t>
            </a:r>
            <a:r>
              <a:rPr lang="en-US" sz="9600" dirty="0"/>
              <a:t> </a:t>
            </a:r>
            <a:r>
              <a:rPr lang="en-US" sz="9600" dirty="0" err="1"/>
              <a:t>kopienās</a:t>
            </a:r>
            <a:r>
              <a:rPr lang="en-US" sz="9600" dirty="0"/>
              <a:t> </a:t>
            </a:r>
            <a:r>
              <a:rPr lang="en-US" sz="9600" dirty="0" err="1"/>
              <a:t>u.c.</a:t>
            </a:r>
            <a:endParaRPr lang="lv-LV" sz="9600" dirty="0"/>
          </a:p>
          <a:p>
            <a:pPr marL="0" indent="0">
              <a:spcAft>
                <a:spcPts val="1200"/>
              </a:spcAft>
              <a:buNone/>
            </a:pPr>
            <a:r>
              <a:rPr lang="lv-LV" sz="9600" b="1" dirty="0"/>
              <a:t>Darba devēju līmenī </a:t>
            </a:r>
            <a:r>
              <a:rPr lang="lv-LV" sz="9600" dirty="0"/>
              <a:t>– attālinātā</a:t>
            </a:r>
            <a:r>
              <a:rPr lang="en-US" sz="9600" dirty="0"/>
              <a:t> </a:t>
            </a:r>
            <a:r>
              <a:rPr lang="lv-LV" sz="9600" dirty="0"/>
              <a:t>darba iespējas vai papildus brīvdienas</a:t>
            </a:r>
            <a:r>
              <a:rPr lang="en-US" sz="9600" dirty="0"/>
              <a:t>.</a:t>
            </a:r>
            <a:endParaRPr lang="lv-LV" sz="9600" dirty="0"/>
          </a:p>
          <a:p>
            <a:pPr marL="0" indent="0">
              <a:spcAft>
                <a:spcPts val="1200"/>
              </a:spcAft>
              <a:buNone/>
            </a:pPr>
            <a:r>
              <a:rPr lang="lv-LV" sz="9600" b="1" dirty="0"/>
              <a:t>Atbalsts NVO līmenī – </a:t>
            </a:r>
            <a:r>
              <a:rPr lang="lv-LV" sz="9600" dirty="0"/>
              <a:t>juridiskās</a:t>
            </a:r>
            <a:r>
              <a:rPr lang="en-US" sz="9600" dirty="0"/>
              <a:t>, </a:t>
            </a:r>
            <a:r>
              <a:rPr lang="lv-LV" sz="9600" dirty="0"/>
              <a:t>psihologu konsultāciju, atbalsta programmas u.c.</a:t>
            </a:r>
            <a:endParaRPr lang="en-GB" sz="9600" dirty="0"/>
          </a:p>
          <a:p>
            <a:pPr marL="0" indent="0">
              <a:buNone/>
            </a:pPr>
            <a:r>
              <a:rPr lang="en-GB" sz="9600" i="1" dirty="0" err="1"/>
              <a:t>Veselības</a:t>
            </a:r>
            <a:r>
              <a:rPr lang="en-GB" sz="9600" i="1" dirty="0"/>
              <a:t> </a:t>
            </a:r>
            <a:r>
              <a:rPr lang="en-GB" sz="9600" i="1" dirty="0" err="1"/>
              <a:t>aprūpes</a:t>
            </a:r>
            <a:r>
              <a:rPr lang="en-GB" sz="9600" i="1" dirty="0"/>
              <a:t> </a:t>
            </a:r>
            <a:r>
              <a:rPr lang="en-GB" sz="9600" i="1" dirty="0" err="1"/>
              <a:t>pakalpojumu</a:t>
            </a:r>
            <a:r>
              <a:rPr lang="en-GB" sz="9600" i="1" dirty="0"/>
              <a:t> </a:t>
            </a:r>
            <a:r>
              <a:rPr lang="en-GB" sz="9600" i="1" dirty="0" err="1"/>
              <a:t>pieejamība</a:t>
            </a:r>
            <a:endParaRPr lang="en-GB" sz="9600" i="1" dirty="0"/>
          </a:p>
          <a:p>
            <a:pPr marL="0" indent="0">
              <a:buNone/>
            </a:pPr>
            <a:r>
              <a:rPr lang="en-GB" sz="9600" i="1" dirty="0"/>
              <a:t>UGFA </a:t>
            </a:r>
            <a:r>
              <a:rPr lang="en-GB" sz="9600" i="1" dirty="0" err="1"/>
              <a:t>izmaksāto</a:t>
            </a:r>
            <a:r>
              <a:rPr lang="en-GB" sz="9600" i="1" dirty="0"/>
              <a:t> </a:t>
            </a:r>
            <a:r>
              <a:rPr lang="en-GB" sz="9600" i="1" dirty="0" err="1"/>
              <a:t>uzturlīdzekļu</a:t>
            </a:r>
            <a:r>
              <a:rPr lang="en-GB" sz="9600" i="1" dirty="0"/>
              <a:t> apmērā </a:t>
            </a:r>
            <a:r>
              <a:rPr lang="en-GB" sz="9600" i="1" dirty="0" err="1"/>
              <a:t>pārskatīšana</a:t>
            </a:r>
            <a:endParaRPr lang="lv-LV" sz="9600" i="1" dirty="0"/>
          </a:p>
          <a:p>
            <a:pPr marL="0" indent="0">
              <a:buNone/>
            </a:pPr>
            <a:endParaRPr lang="lv-LV" sz="2600" dirty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AAD4BBC9-4781-4A7F-A617-8D440AD80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09434" y="0"/>
            <a:ext cx="1082565" cy="6858000"/>
          </a:xfr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FE3EA-4A92-4EFC-BD26-BAC45510EFD2}"/>
              </a:ext>
            </a:extLst>
          </p:cNvPr>
          <p:cNvCxnSpPr/>
          <p:nvPr/>
        </p:nvCxnSpPr>
        <p:spPr>
          <a:xfrm>
            <a:off x="468033" y="5844208"/>
            <a:ext cx="100318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54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11B-1373-7537-E36B-D96F26689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407" y="513684"/>
            <a:ext cx="9380538" cy="346441"/>
          </a:xfrm>
        </p:spPr>
        <p:txBody>
          <a:bodyPr>
            <a:noAutofit/>
          </a:bodyPr>
          <a:lstStyle/>
          <a:p>
            <a:pPr algn="ctr"/>
            <a:r>
              <a:rPr lang="lv-LV" sz="4000" b="1" dirty="0">
                <a:latin typeface="+mn-lt"/>
              </a:rPr>
              <a:t>  </a:t>
            </a:r>
            <a:r>
              <a:rPr lang="lv-LV" sz="3600" b="1" dirty="0">
                <a:latin typeface="+mn-lt"/>
              </a:rPr>
              <a:t>Pētījuma metodes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AACA5A3-BDA4-3A38-56A4-6F50DACCE19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398584" y="1103584"/>
          <a:ext cx="11611381" cy="5491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Graphic 6" descr="Earth globe: Americas with solid fill">
            <a:extLst>
              <a:ext uri="{FF2B5EF4-FFF2-40B4-BE49-F238E27FC236}">
                <a16:creationId xmlns:a16="http://schemas.microsoft.com/office/drawing/2014/main" id="{89211A41-DF20-446A-E48D-E0177BBD38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21209" y="3252659"/>
            <a:ext cx="397934" cy="397934"/>
          </a:xfrm>
          <a:prstGeom prst="rect">
            <a:avLst/>
          </a:prstGeom>
        </p:spPr>
      </p:pic>
      <p:pic>
        <p:nvPicPr>
          <p:cNvPr id="11" name="Graphic 10" descr="Blackboard outline">
            <a:extLst>
              <a:ext uri="{FF2B5EF4-FFF2-40B4-BE49-F238E27FC236}">
                <a16:creationId xmlns:a16="http://schemas.microsoft.com/office/drawing/2014/main" id="{4F31F896-A783-BC5A-76DB-C33E9CBF5F7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422407" y="1244061"/>
            <a:ext cx="795537" cy="795537"/>
          </a:xfrm>
          <a:prstGeom prst="rect">
            <a:avLst/>
          </a:prstGeom>
        </p:spPr>
      </p:pic>
      <p:pic>
        <p:nvPicPr>
          <p:cNvPr id="13" name="Graphic 12" descr="Customer review outline">
            <a:extLst>
              <a:ext uri="{FF2B5EF4-FFF2-40B4-BE49-F238E27FC236}">
                <a16:creationId xmlns:a16="http://schemas.microsoft.com/office/drawing/2014/main" id="{D1606CB6-8F43-6186-02DA-38701674763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481839" y="5074773"/>
            <a:ext cx="676674" cy="676674"/>
          </a:xfrm>
          <a:prstGeom prst="rect">
            <a:avLst/>
          </a:prstGeom>
        </p:spPr>
      </p:pic>
      <p:pic>
        <p:nvPicPr>
          <p:cNvPr id="12" name="Content Placeholder 6">
            <a:extLst>
              <a:ext uri="{FF2B5EF4-FFF2-40B4-BE49-F238E27FC236}">
                <a16:creationId xmlns:a16="http://schemas.microsoft.com/office/drawing/2014/main" id="{B43FD2E5-BBE3-46ED-9611-6B72CCE14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09434" y="0"/>
            <a:ext cx="10825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82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7BB67-AE20-4D24-94B6-1F111DF44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7048"/>
            <a:ext cx="9262929" cy="1265936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000" b="1" dirty="0">
                <a:latin typeface="+mn-lt"/>
              </a:rPr>
              <a:t>Čehijas, Portugāles un Slovēnijas </a:t>
            </a:r>
            <a:br>
              <a:rPr lang="lv-LV" sz="4000" b="1" dirty="0">
                <a:latin typeface="+mn-lt"/>
              </a:rPr>
            </a:br>
            <a:r>
              <a:rPr lang="lv-LV" sz="4000" b="1" dirty="0">
                <a:latin typeface="+mn-lt"/>
              </a:rPr>
              <a:t>prakses izpētes secinājumi</a:t>
            </a:r>
            <a:br>
              <a:rPr lang="lv-LV" dirty="0"/>
            </a:b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FEDCA-AD09-493B-9744-A8AB396A5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55813"/>
            <a:ext cx="10166129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b="1" dirty="0"/>
              <a:t>Nevienā</a:t>
            </a:r>
            <a:r>
              <a:rPr lang="lv-LV" dirty="0"/>
              <a:t> no analizētajām valstīm </a:t>
            </a:r>
            <a:r>
              <a:rPr lang="lv-LV" b="1" dirty="0"/>
              <a:t>nav viena atsevišķa normatīvā akta</a:t>
            </a:r>
            <a:r>
              <a:rPr lang="lv-LV" dirty="0"/>
              <a:t>, kas precīzi noteiktu dokumentu vai pierādījumu kopumu, ar kuru ģimene tiek atzīta par viena vecāka ģimeni. Iesniedzamie pierādījumi lielā mērā ir atkarīgi no pieprasītā atbalsta veida.</a:t>
            </a:r>
            <a:r>
              <a:rPr lang="lv-LV" b="1" dirty="0"/>
              <a:t> Tāpat nav noteikts īpašs viens valsts garantēts atbalsts, kas ir specifiski fokusēts tikai tiem vecākiem, kuri rūpējas par bērnu vieni. </a:t>
            </a:r>
          </a:p>
          <a:p>
            <a:pPr algn="just"/>
            <a:endParaRPr lang="lv-LV" dirty="0"/>
          </a:p>
          <a:p>
            <a:pPr algn="just"/>
            <a:r>
              <a:rPr lang="lv-LV" b="1" dirty="0"/>
              <a:t>Kopīgais kritērijs, kas ļauj identificēt</a:t>
            </a:r>
            <a:r>
              <a:rPr lang="lv-LV" dirty="0"/>
              <a:t> ģimenes, kurās vecāks viens </a:t>
            </a:r>
            <a:r>
              <a:rPr lang="lv-LV" dirty="0" err="1"/>
              <a:t>rūpēj</a:t>
            </a:r>
            <a:r>
              <a:rPr lang="en-US" dirty="0"/>
              <a:t>a</a:t>
            </a:r>
            <a:r>
              <a:rPr lang="lv-LV" dirty="0"/>
              <a:t>s par bērniem, visās analizētajās valstīs ir </a:t>
            </a:r>
            <a:r>
              <a:rPr lang="lv-LV" b="1" dirty="0"/>
              <a:t>mājsaimniecības sastāvs.</a:t>
            </a:r>
            <a:endParaRPr lang="lv-LV" dirty="0"/>
          </a:p>
          <a:p>
            <a:pPr marL="0" lvl="0" indent="0" algn="just">
              <a:buNone/>
            </a:pPr>
            <a:r>
              <a:rPr lang="lv-LV" sz="3000" b="1" dirty="0"/>
              <a:t>   </a:t>
            </a:r>
            <a:endParaRPr lang="lv-LV" sz="3000" dirty="0"/>
          </a:p>
          <a:p>
            <a:endParaRPr lang="lv-LV" dirty="0"/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C1335776-F1E1-486D-BADC-74E9F479E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09434" y="0"/>
            <a:ext cx="1082565" cy="6858000"/>
          </a:xfrm>
        </p:spPr>
      </p:pic>
    </p:spTree>
    <p:extLst>
      <p:ext uri="{BB962C8B-B14F-4D97-AF65-F5344CB8AC3E}">
        <p14:creationId xmlns:p14="http://schemas.microsoft.com/office/powerpoint/2010/main" val="903922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8B705-2246-4CBA-8E49-195E6BF3A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912" y="262575"/>
            <a:ext cx="10427525" cy="549275"/>
          </a:xfrm>
        </p:spPr>
        <p:txBody>
          <a:bodyPr>
            <a:noAutofit/>
          </a:bodyPr>
          <a:lstStyle/>
          <a:p>
            <a:pPr algn="ctr"/>
            <a:r>
              <a:rPr lang="lv-LV" sz="3600" b="1" dirty="0"/>
              <a:t>Pieejamais atbalsts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60BB520-715A-4576-9EEA-102B77FD2AF4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284205" y="914401"/>
          <a:ext cx="11567367" cy="5902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20326">
                  <a:extLst>
                    <a:ext uri="{9D8B030D-6E8A-4147-A177-3AD203B41FA5}">
                      <a16:colId xmlns:a16="http://schemas.microsoft.com/office/drawing/2014/main" val="987575456"/>
                    </a:ext>
                  </a:extLst>
                </a:gridCol>
                <a:gridCol w="3791252">
                  <a:extLst>
                    <a:ext uri="{9D8B030D-6E8A-4147-A177-3AD203B41FA5}">
                      <a16:colId xmlns:a16="http://schemas.microsoft.com/office/drawing/2014/main" val="4120185034"/>
                    </a:ext>
                  </a:extLst>
                </a:gridCol>
                <a:gridCol w="3855789">
                  <a:extLst>
                    <a:ext uri="{9D8B030D-6E8A-4147-A177-3AD203B41FA5}">
                      <a16:colId xmlns:a16="http://schemas.microsoft.com/office/drawing/2014/main" val="4213680731"/>
                    </a:ext>
                  </a:extLst>
                </a:gridCol>
              </a:tblGrid>
              <a:tr h="327165">
                <a:tc>
                  <a:txBody>
                    <a:bodyPr/>
                    <a:lstStyle/>
                    <a:p>
                      <a:r>
                        <a:rPr lang="lv-LV" dirty="0"/>
                        <a:t>Čehija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Slovēnija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Portugāle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364105"/>
                  </a:ext>
                </a:extLst>
              </a:tr>
              <a:tr h="5405040">
                <a:tc>
                  <a:txBody>
                    <a:bodyPr/>
                    <a:lstStyle/>
                    <a:p>
                      <a:pPr marL="171450" marR="0" lvl="0" indent="-17145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lv-LV" sz="1800" kern="0" dirty="0">
                          <a:effectLst/>
                        </a:rPr>
                        <a:t>Pabalsts slima bērna aprūpei (pagarināts periods).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171450" marR="0" lvl="0" indent="-17145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lv-LV" sz="1800" kern="0" dirty="0">
                          <a:effectLst/>
                        </a:rPr>
                        <a:t>Bērna piedzimšanas pabalsts (īpaši nosacījumi saņemšanai).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Darba tiesību atbalsts</a:t>
                      </a:r>
                      <a:r>
                        <a:rPr lang="en-US" sz="18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  <a:r>
                        <a:rPr lang="lv-LV" sz="18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komandējumā ārpus pašvaldības (darba un dzīvesvietas) atļauts nosūtīt tikai ar vecāka piekrišanu.</a:t>
                      </a:r>
                      <a:endParaRPr lang="lv-LV" sz="1800" kern="0" dirty="0">
                        <a:effectLst/>
                      </a:endParaRPr>
                    </a:p>
                    <a:p>
                      <a:pPr marL="171450" marR="0" lvl="0" indent="-17145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lv-LV" sz="1800" kern="0" dirty="0">
                          <a:effectLst/>
                        </a:rPr>
                        <a:t>Galvenokārt atbalstu nodrošina NVO: bezmaksas juridiskās konsultācijas, psihologu konsultācijas, izglītības programmas vecākiem, </a:t>
                      </a:r>
                      <a:r>
                        <a:rPr lang="lv-LV" sz="1800" kern="0" dirty="0" err="1">
                          <a:effectLst/>
                        </a:rPr>
                        <a:t>koučings</a:t>
                      </a:r>
                      <a:r>
                        <a:rPr lang="lv-LV" sz="1800" kern="0" dirty="0">
                          <a:effectLst/>
                        </a:rPr>
                        <a:t>, </a:t>
                      </a:r>
                      <a:r>
                        <a:rPr lang="lv-LV" sz="1800" kern="0" dirty="0" err="1">
                          <a:effectLst/>
                        </a:rPr>
                        <a:t>mentorings</a:t>
                      </a:r>
                      <a:r>
                        <a:rPr lang="lv-LV" sz="1800" kern="0" dirty="0">
                          <a:effectLst/>
                        </a:rPr>
                        <a:t>, atbalsta programmas, finansiāla palīdzība pārtikas un mājokļu izmaksu segšanai, apģērbs, uzticības tālrunis u.c.</a:t>
                      </a:r>
                      <a:endParaRPr lang="lv-LV" dirty="0"/>
                    </a:p>
                    <a:p>
                      <a:endParaRPr lang="lv-LV" dirty="0"/>
                    </a:p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Sociālā palīdzība naudas izteiksmē (palielināts pabalsts).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Bērna pabalsts (palielināts pabalsts).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Sociālās aizsardzības pabalsts (izdevumu segšanai, kas saistīti ar mājokļa   inventāru, sadzīves ierīču, mēbeļu iegādi).</a:t>
                      </a:r>
                      <a:endParaRPr lang="lv-LV" sz="1800" kern="100" dirty="0">
                        <a:effectLst/>
                      </a:endParaRPr>
                    </a:p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Ģimenes pabalsts un pirmsdzemdību ģimenes pabalsts (palielināts pabalsts).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Bezdarbnieka pabalsts (palielināts pabalsts).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Personām, kurām ir noteikta invaliditāte- Sociālais iekļaušanas pabalsts (palielināts pabalsts).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Prioritāra piekļuve pirmsskolas izglītības iestādēm.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Mājokļu atbalsts (īres izdevumu segšanai).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Tiesības strādāt attālināti.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Iedzīvotāju ienākuma nodokļa atvieglojumi (palielināti).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Stipendijas (palielināts atbalsts).</a:t>
                      </a:r>
                      <a:endParaRPr lang="lv-LV" sz="1800" kern="100" dirty="0"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Symbol" panose="05050102010706020507" pitchFamily="18" charset="2"/>
                        <a:buChar char=""/>
                      </a:pPr>
                      <a:r>
                        <a:rPr lang="lv-LV" sz="1800" kern="0" dirty="0">
                          <a:effectLst/>
                        </a:rPr>
                        <a:t>NVO: atbalsta un palīdzības grupas, informatīvais atbalsts u.c.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633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97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E9E10-8C98-47F8-8149-9C30914A3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340" y="288213"/>
            <a:ext cx="10391274" cy="709696"/>
          </a:xfrm>
        </p:spPr>
        <p:txBody>
          <a:bodyPr>
            <a:normAutofit/>
          </a:bodyPr>
          <a:lstStyle/>
          <a:p>
            <a:pPr algn="ctr"/>
            <a:r>
              <a:rPr lang="lv-LV" dirty="0"/>
              <a:t> </a:t>
            </a:r>
            <a:r>
              <a:rPr lang="lv-LV" b="1" dirty="0"/>
              <a:t>Vispārīgs situācijas raksturojums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ADF7C-06DB-4D82-AA61-E63853BDE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332" y="997909"/>
            <a:ext cx="10391274" cy="54180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1800" dirty="0"/>
              <a:t>2024. gadā Latvijā ir 269,8 tūkstoši mājsaimniecību ar bērniem, kurās dzīvo bērni un jaunieši līdz 24 gadu vecumam. 80,9 tūkstoši jeb 30 % no tām ir viena vecāka ģimenes, savukārt no kopējā mājsaimniecību skaita tie ir 9,8 %.</a:t>
            </a:r>
          </a:p>
          <a:p>
            <a:pPr marL="0" indent="0">
              <a:buNone/>
            </a:pPr>
            <a:r>
              <a:rPr lang="lv-LV" sz="1800" dirty="0"/>
              <a:t>Viena vecāka ģimeņu mājsaimniecības lielākajā daļā gadījumu (60,8 %) ir mājsaimniecības ar vienu bērnu, 29 % - ar diviem bērniem un 10,2 % - ar trīs un vairāk bērniem. Trīs no četrām viena vecāka ģimenēm (77,5 %) vienīgais pieaugušais ir bērna/u mamma. </a:t>
            </a:r>
          </a:p>
          <a:p>
            <a:pPr marL="0" indent="0" algn="just">
              <a:lnSpc>
                <a:spcPct val="110000"/>
              </a:lnSpc>
              <a:spcAft>
                <a:spcPts val="1200"/>
              </a:spcAft>
              <a:buNone/>
            </a:pPr>
            <a:r>
              <a:rPr lang="lv-LV" sz="1800" dirty="0"/>
              <a:t>Dzimšanas reģistra ierakstu bez ziņām par tēvu skaitam ir tendence samazināties, tomēr ik gadu daļai bērnu, reģistrējot bērna dzimšanas faktu, norādīta informācija tikai</a:t>
            </a:r>
            <a:r>
              <a:rPr lang="en-US" sz="1800" dirty="0"/>
              <a:t> </a:t>
            </a:r>
            <a:r>
              <a:rPr lang="lv-LV" sz="1800" dirty="0"/>
              <a:t>par bērna māti, piemēram, 2020.gadā paternitāte netika noteikta 615 jaundzimušajiem, 2021.gadā – 495, 2022. – 512,  2023. – 451, 2024. – 404  jaundzimušajiem. </a:t>
            </a:r>
          </a:p>
          <a:p>
            <a:pPr marL="0" indent="0" algn="just">
              <a:lnSpc>
                <a:spcPct val="110000"/>
              </a:lnSpc>
              <a:spcAft>
                <a:spcPts val="1200"/>
              </a:spcAft>
              <a:buNone/>
            </a:pPr>
            <a:r>
              <a:rPr lang="lv-LV" sz="1800" dirty="0"/>
              <a:t>Praksē tiek lietoti dažādi jēdzieni/termini  attiecībā uz šo ģimenes modeli un šāds  ģimenes modelis var izveidoties dažādu apstākļu dēļ</a:t>
            </a:r>
            <a:r>
              <a:rPr lang="en-US" sz="1800" dirty="0"/>
              <a:t>.</a:t>
            </a:r>
            <a:endParaRPr lang="lv-LV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lv-LV" sz="1800" dirty="0"/>
              <a:t>Šobrīd vecākiem, kuri par bērnu rūpējas vieni, finansiāls atbalsts tiek sniegts, ņemot vērā konkrētus apstākļus:</a:t>
            </a:r>
            <a:r>
              <a:rPr lang="en-GB" sz="1800" dirty="0"/>
              <a:t> 1) </a:t>
            </a:r>
            <a:r>
              <a:rPr lang="lv-LV" sz="1800" dirty="0"/>
              <a:t>viena vecāka nāves gadījumā valsts piešķir apgādnieka zaudējuma pensiju vai valsts sociālā nodrošinājuma pabalstu;</a:t>
            </a:r>
            <a:endParaRPr lang="en-GB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dirty="0"/>
              <a:t>2)</a:t>
            </a:r>
            <a:r>
              <a:rPr lang="lv-LV" sz="1800" dirty="0"/>
              <a:t> gadījumā, ja kāds no vecākiem nepilda</a:t>
            </a:r>
            <a:r>
              <a:rPr lang="en-US" sz="1800" dirty="0"/>
              <a:t> </a:t>
            </a:r>
            <a:r>
              <a:rPr lang="en-US" sz="1800" dirty="0" err="1"/>
              <a:t>Civillikumā</a:t>
            </a:r>
            <a:r>
              <a:rPr lang="lv-LV" sz="1800" dirty="0"/>
              <a:t> noteikto pienākumu un nenodrošina bērnu ar uzturlīdzekļiem, un ja tiesas nolēmuma par uzturlīdzekļu piedziņu izpilde nav iespējama, valsts izmaksā uzturlīdzekļus no UGF</a:t>
            </a:r>
            <a:r>
              <a:rPr lang="en-GB" sz="1800" dirty="0"/>
              <a:t>A</a:t>
            </a:r>
            <a:r>
              <a:rPr lang="en-US" sz="1800" dirty="0"/>
              <a:t>.</a:t>
            </a:r>
            <a:endParaRPr lang="lv-LV" sz="1800" dirty="0"/>
          </a:p>
          <a:p>
            <a:endParaRPr lang="lv-LV" sz="1800" dirty="0"/>
          </a:p>
          <a:p>
            <a:endParaRPr lang="lv-LV" sz="1800" dirty="0"/>
          </a:p>
        </p:txBody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B81BB743-0E1C-47E9-8E15-8170B93AE3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1088" y="0"/>
            <a:ext cx="12009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400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500D5-E253-482F-8032-0443AFCDE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8654" y="1068224"/>
            <a:ext cx="10012135" cy="487592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lv-LV" b="1" dirty="0"/>
          </a:p>
          <a:p>
            <a:pPr marL="230400" indent="0" algn="just">
              <a:spcAft>
                <a:spcPts val="1200"/>
              </a:spcAft>
              <a:buNone/>
            </a:pPr>
            <a:r>
              <a:rPr lang="lv-LV" dirty="0"/>
              <a:t>Respondenti, kuri dzīvo vieni (bez dzīvesbiedra):</a:t>
            </a:r>
          </a:p>
          <a:p>
            <a:pPr marL="230400" lvl="0" algn="just">
              <a:spcAft>
                <a:spcPts val="1200"/>
              </a:spcAft>
            </a:pPr>
            <a:r>
              <a:rPr lang="lv-LV" dirty="0"/>
              <a:t>Saskaras ar </a:t>
            </a:r>
            <a:r>
              <a:rPr lang="lv-LV" b="1" dirty="0"/>
              <a:t>būtiskā</a:t>
            </a:r>
            <a:r>
              <a:rPr lang="en-GB" b="1" dirty="0" err="1"/>
              <a:t>kā</a:t>
            </a:r>
            <a:r>
              <a:rPr lang="lv-LV" b="1" dirty="0"/>
              <a:t>m finansiālām grūtībām </a:t>
            </a:r>
            <a:r>
              <a:rPr lang="lv-LV" dirty="0"/>
              <a:t>nekā precēti pāri. Lielākā daļa strādā pilna laika darbu, taču finansiāli šai grupai pastāv lielāki izaicinājumi.</a:t>
            </a:r>
            <a:r>
              <a:rPr lang="en-US" dirty="0"/>
              <a:t> </a:t>
            </a:r>
            <a:r>
              <a:rPr lang="lv-LV" dirty="0"/>
              <a:t>Visproblemātiskākās</a:t>
            </a:r>
            <a:r>
              <a:rPr lang="en-US" dirty="0"/>
              <a:t> </a:t>
            </a:r>
            <a:r>
              <a:rPr lang="lv-LV" dirty="0"/>
              <a:t>izdevumu kategorijas ir veselības aprūpes pakalpojumi, apģērbu un apavu iegāde, kā arī tēriņi, kas saistīti ar bērnu interešu izglītību</a:t>
            </a:r>
          </a:p>
          <a:p>
            <a:pPr marL="230400" lvl="0" algn="just">
              <a:spcAft>
                <a:spcPts val="1200"/>
              </a:spcAft>
            </a:pPr>
            <a:r>
              <a:rPr lang="lv-LV" dirty="0"/>
              <a:t>Biežāk dzīvo īres dzīvokļos, pašvaldības</a:t>
            </a:r>
            <a:r>
              <a:rPr lang="en-US" dirty="0"/>
              <a:t> </a:t>
            </a:r>
            <a:r>
              <a:rPr lang="lv-LV" dirty="0"/>
              <a:t>nodrošinātajos mājokļos vai īpašumos, kas pieder vecākiem – attiecīgi </a:t>
            </a:r>
            <a:r>
              <a:rPr lang="lv-LV" b="1" dirty="0"/>
              <a:t>mazāk labvēlīgos mājokļa apstākļos</a:t>
            </a:r>
            <a:r>
              <a:rPr lang="lv-LV" dirty="0"/>
              <a:t>, salīdzinot ar precētajiem pāriem. Šai mērķa grupai var būt ierobežotas iespējas saņemt hipotekāros kredītus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4CF11C0-E4A0-4563-8DD1-D0A9CDF4D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93821" y="0"/>
            <a:ext cx="1198178" cy="6858000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9B60B29-B5D8-4CF4-ABA6-B9229081BE52}"/>
              </a:ext>
            </a:extLst>
          </p:cNvPr>
          <p:cNvSpPr txBox="1"/>
          <p:nvPr/>
        </p:nvSpPr>
        <p:spPr>
          <a:xfrm>
            <a:off x="1175746" y="360338"/>
            <a:ext cx="90179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lv-LV" sz="3600" b="1" dirty="0"/>
              <a:t>Vecāku ar bērniem aptaujas secinājumi (I)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92358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500D5-E253-482F-8032-0443AFCDE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3754" y="1711570"/>
            <a:ext cx="9694984" cy="5146430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lv-LV" dirty="0"/>
              <a:t>Izjūt būtiski lielāku</a:t>
            </a:r>
            <a:r>
              <a:rPr lang="en-US" dirty="0"/>
              <a:t> </a:t>
            </a:r>
            <a:r>
              <a:rPr lang="lv-LV" b="1" dirty="0"/>
              <a:t>nepieciešamību pēc finansiālā atbalsta</a:t>
            </a:r>
            <a:r>
              <a:rPr lang="lv-LV" dirty="0"/>
              <a:t> dažādām ikdienas vajadzībām</a:t>
            </a:r>
            <a:r>
              <a:rPr lang="en-US" dirty="0"/>
              <a:t> </a:t>
            </a:r>
            <a:r>
              <a:rPr lang="lv-LV" dirty="0"/>
              <a:t>–</a:t>
            </a:r>
            <a:r>
              <a:rPr lang="en-GB" dirty="0"/>
              <a:t> </a:t>
            </a:r>
            <a:r>
              <a:rPr lang="lv-LV" dirty="0"/>
              <a:t>veselības aprūpes pakalpojumiem, īres maksu un komunālajiem maksājumiem, transporta izdevumiem, ēdināšanas un medikamentu/tehnisko palīglīdzekļu izmaksām </a:t>
            </a:r>
          </a:p>
          <a:p>
            <a:pPr algn="just">
              <a:spcAft>
                <a:spcPts val="1200"/>
              </a:spcAft>
            </a:pPr>
            <a:r>
              <a:rPr lang="lv-LV" dirty="0"/>
              <a:t>Bez finansiālā atbalsta ir nepieciešams </a:t>
            </a:r>
            <a:r>
              <a:rPr lang="lv-LV" b="1" dirty="0"/>
              <a:t>atbalsts bērnu pieskatīšanā</a:t>
            </a:r>
            <a:r>
              <a:rPr lang="lv-LV" dirty="0"/>
              <a:t>, gan </a:t>
            </a:r>
            <a:r>
              <a:rPr lang="lv-LV" b="1" dirty="0"/>
              <a:t>psiholoģiskais, gan juridiskais atbalsts, kā arī lielāka nepieciešamība pēc elastīgiem darba apstākļiem</a:t>
            </a:r>
            <a:r>
              <a:rPr lang="lv-LV" dirty="0"/>
              <a:t> (attālināts darbs, saīsināta darba diena), lai vecāki spētu vienlaikus nodrošināt iztiku un rūpēties par bērniem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4CF11C0-E4A0-4563-8DD1-D0A9CDF4D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09434" y="0"/>
            <a:ext cx="1082565" cy="6858000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E928825-D875-4820-AF8F-8CB301BEACBE}"/>
              </a:ext>
            </a:extLst>
          </p:cNvPr>
          <p:cNvSpPr txBox="1"/>
          <p:nvPr/>
        </p:nvSpPr>
        <p:spPr>
          <a:xfrm>
            <a:off x="807522" y="504497"/>
            <a:ext cx="932121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600" b="1" dirty="0"/>
              <a:t> </a:t>
            </a:r>
            <a:r>
              <a:rPr lang="lv-LV" sz="4000" b="1" dirty="0"/>
              <a:t>Vecāku ar bērniem aptaujas secinājumi (II)</a:t>
            </a:r>
          </a:p>
          <a:p>
            <a:pPr algn="ctr"/>
            <a:br>
              <a:rPr lang="lv-LV" sz="3200" b="1" dirty="0"/>
            </a:b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417886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19A5D-BC08-4326-9B3D-CC58A229C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+mn-lt"/>
              </a:rPr>
              <a:t>Fokusgrupu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secinājumi</a:t>
            </a:r>
            <a:r>
              <a:rPr lang="en-US" sz="3600" b="1" dirty="0">
                <a:latin typeface="+mn-lt"/>
              </a:rPr>
              <a:t> </a:t>
            </a:r>
            <a:endParaRPr lang="lv-LV" sz="36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3AE57-560A-4C3D-8F4E-E747B335B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06608"/>
            <a:ext cx="9946593" cy="4819829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lv-LV" dirty="0"/>
              <a:t>Arī ES līmenī nepastāv vienota un skaidra viena vecāka ģimenes definīcija, kas liecina par šīs problēmas komplicēto raksturu. 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lv-LV" dirty="0"/>
              <a:t>Kritēriji - viena no vecākiem nāve vai nenoteikta paternitāte – atsevišķās situācijās ir pārāk strikti, kā arī ļoti ierobežojoši, tādēļ tie var neatbilst ģimenes reālajām vajadzībām konkrētās situācijās. 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lv-LV" dirty="0"/>
              <a:t>Kā papildu kritēriji, lemjot par atbalsta piešķiršanu, būtu jāizmanto tādi, kas būtu viegli pielietojami un neradītu lielu administratīvo un birokrātisko slogu.</a:t>
            </a:r>
            <a:r>
              <a:rPr lang="en-GB" dirty="0"/>
              <a:t> </a:t>
            </a:r>
            <a:r>
              <a:rPr lang="lv-LV" dirty="0"/>
              <a:t>Mājsaimniecības lielums, bērnu un pieaugušo proporcija, kā arī mājsaimniecības kopējie ienākumi varētu būt piemēroti kritēriji atbalsta piešķiršanai. </a:t>
            </a:r>
            <a:endParaRPr lang="en-GB" dirty="0"/>
          </a:p>
          <a:p>
            <a:pPr lvl="0" algn="just">
              <a:spcBef>
                <a:spcPts val="600"/>
              </a:spcBef>
              <a:spcAft>
                <a:spcPts val="1200"/>
              </a:spcAft>
            </a:pPr>
            <a:r>
              <a:rPr lang="lv-LV" dirty="0"/>
              <a:t>Finansiālais atbalsts, it īpaši naudas pabalsta veidā,  būtu salīdzinoši viegli ieviešams un administrējams. Vienlaikus iespējamas situācijas, kad nepieciešams  nodrošināt atbalstu konkrētām lietām, piemēram, komunālo maksājumu segšanai utt. </a:t>
            </a:r>
          </a:p>
          <a:p>
            <a:pPr lvl="0" algn="just">
              <a:spcBef>
                <a:spcPts val="600"/>
              </a:spcBef>
              <a:spcAft>
                <a:spcPts val="1200"/>
              </a:spcAft>
            </a:pPr>
            <a:r>
              <a:rPr lang="lv-LV" dirty="0"/>
              <a:t>Gan definējot mērķa grupu, gan veidojot atbalsta sistēmu ir svarīgi, lai atbalsta esamība neveicinātu viena vecāka ģimeņu skaita pieaugumu. </a:t>
            </a:r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6EB4F66D-8F90-4AA9-9655-15778AEB0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09434" y="0"/>
            <a:ext cx="1082565" cy="6858000"/>
          </a:xfrm>
        </p:spPr>
      </p:pic>
    </p:spTree>
    <p:extLst>
      <p:ext uri="{BB962C8B-B14F-4D97-AF65-F5344CB8AC3E}">
        <p14:creationId xmlns:p14="http://schemas.microsoft.com/office/powerpoint/2010/main" val="189068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BCE33-D7DF-4D6D-80A7-636BF8DA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718" y="245484"/>
            <a:ext cx="10328564" cy="100647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+mn-lt"/>
              </a:rPr>
              <a:t>Pētījuma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priekšlikumi</a:t>
            </a:r>
            <a:r>
              <a:rPr lang="en-US" sz="3600" b="1" dirty="0">
                <a:latin typeface="+mn-lt"/>
              </a:rPr>
              <a:t> </a:t>
            </a:r>
            <a:r>
              <a:rPr lang="lv-LV" sz="3600" b="1" dirty="0">
                <a:latin typeface="+mn-lt"/>
              </a:rPr>
              <a:t>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A841D-20EA-45A2-8F67-6F95E462A0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3595" y="1380405"/>
            <a:ext cx="10328564" cy="5232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/>
              <a:t>Mērķa grupa: </a:t>
            </a:r>
            <a:r>
              <a:rPr lang="lv-LV" dirty="0"/>
              <a:t>tiesības saņemt atbalstu būtu apsveramas gadījumos, kad: </a:t>
            </a:r>
          </a:p>
          <a:p>
            <a:pPr marL="360363" indent="-184150">
              <a:lnSpc>
                <a:spcPct val="100000"/>
              </a:lnSpc>
              <a:spcBef>
                <a:spcPts val="0"/>
              </a:spcBef>
            </a:pPr>
            <a:r>
              <a:rPr lang="lv-LV" dirty="0"/>
              <a:t>viens no vecākiem ir miris</a:t>
            </a:r>
            <a:r>
              <a:rPr lang="en-US" dirty="0"/>
              <a:t>;</a:t>
            </a:r>
            <a:endParaRPr lang="lv-LV" dirty="0"/>
          </a:p>
          <a:p>
            <a:pPr marL="360363" indent="-184150">
              <a:lnSpc>
                <a:spcPct val="100000"/>
              </a:lnSpc>
              <a:spcBef>
                <a:spcPts val="0"/>
              </a:spcBef>
            </a:pPr>
            <a:r>
              <a:rPr lang="lv-LV" dirty="0"/>
              <a:t>nav noteikta/nav iespējams noteikt paternitāti</a:t>
            </a:r>
            <a:r>
              <a:rPr lang="en-US" dirty="0"/>
              <a:t>;</a:t>
            </a:r>
            <a:endParaRPr lang="lv-LV" dirty="0"/>
          </a:p>
          <a:p>
            <a:pPr marL="360363" indent="-184150">
              <a:lnSpc>
                <a:spcPct val="100000"/>
              </a:lnSpc>
              <a:spcBef>
                <a:spcPts val="0"/>
              </a:spcBef>
            </a:pPr>
            <a:r>
              <a:rPr lang="lv-LV" dirty="0"/>
              <a:t>grūtniecība ir iestājusies </a:t>
            </a:r>
            <a:r>
              <a:rPr lang="lv-LV" dirty="0" err="1"/>
              <a:t>izvarošanas</a:t>
            </a:r>
            <a:r>
              <a:rPr lang="lv-LV" dirty="0"/>
              <a:t> rezultātā</a:t>
            </a:r>
            <a:r>
              <a:rPr lang="en-US" dirty="0"/>
              <a:t>;</a:t>
            </a:r>
            <a:endParaRPr lang="lv-LV" dirty="0"/>
          </a:p>
          <a:p>
            <a:pPr marL="360363" indent="-184150">
              <a:lnSpc>
                <a:spcPct val="100000"/>
              </a:lnSpc>
              <a:spcBef>
                <a:spcPts val="0"/>
              </a:spcBef>
            </a:pPr>
            <a:r>
              <a:rPr lang="lv-LV" dirty="0"/>
              <a:t>viens no vecākiem nav atrodams, vai arī nepastāv reāla iespēja</a:t>
            </a:r>
            <a:r>
              <a:rPr lang="en-US" dirty="0"/>
              <a:t>;</a:t>
            </a:r>
          </a:p>
          <a:p>
            <a:pPr marL="360363" indent="-184150">
              <a:lnSpc>
                <a:spcPct val="100000"/>
              </a:lnSpc>
              <a:spcBef>
                <a:spcPts val="0"/>
              </a:spcBef>
            </a:pPr>
            <a:r>
              <a:rPr lang="lv-LV" dirty="0"/>
              <a:t>panākt viņa dalību bērna/-u aprūpē un audzināšanā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lv-LV" b="1" dirty="0"/>
              <a:t>Atbalsta apmērs un kritēriji:</a:t>
            </a:r>
          </a:p>
          <a:p>
            <a:pPr marL="0" indent="0" algn="just">
              <a:buNone/>
            </a:pPr>
            <a:r>
              <a:rPr lang="lv-LV" dirty="0"/>
              <a:t>atbilstoši mājsaimniecības lielumam, bērnu un pieaugušo proporcijai, ienākumu līmenim un īpašām vajadzībām (ja tādas ir). Jo lielāks bērnu skaita pārsvars pār pieaugušo skaitu un zemāki ienākumi, jo lielāks būtu atbalsts.</a:t>
            </a:r>
          </a:p>
          <a:p>
            <a:pPr marL="0" indent="0">
              <a:buNone/>
            </a:pPr>
            <a:endParaRPr lang="lv-LV" sz="2000" b="1" dirty="0"/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7D2EC480-73FC-40F1-BFC8-5A54F07E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09434" y="0"/>
            <a:ext cx="1082565" cy="6858000"/>
          </a:xfrm>
        </p:spPr>
      </p:pic>
    </p:spTree>
    <p:extLst>
      <p:ext uri="{BB962C8B-B14F-4D97-AF65-F5344CB8AC3E}">
        <p14:creationId xmlns:p14="http://schemas.microsoft.com/office/powerpoint/2010/main" val="3775586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B0E7AC5-9473-4B11-86C5-47365D01355E}">
  <we:reference id="wa104051163" version="1.2.0.3" store="lv-LV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4235810-5ed5-45b3-8fcb-729ac39c12c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72DB32DAF8764789730A39B54AF117" ma:contentTypeVersion="14" ma:contentTypeDescription="Create a new document." ma:contentTypeScope="" ma:versionID="096d30b370b021e647aa44ddef9ad0ea">
  <xsd:schema xmlns:xsd="http://www.w3.org/2001/XMLSchema" xmlns:xs="http://www.w3.org/2001/XMLSchema" xmlns:p="http://schemas.microsoft.com/office/2006/metadata/properties" xmlns:ns3="34235810-5ed5-45b3-8fcb-729ac39c12c6" xmlns:ns4="3213a959-d619-43b7-90ec-b07047c2526f" targetNamespace="http://schemas.microsoft.com/office/2006/metadata/properties" ma:root="true" ma:fieldsID="1c8c8db2d8f233797a94b39497c2a059" ns3:_="" ns4:_="">
    <xsd:import namespace="34235810-5ed5-45b3-8fcb-729ac39c12c6"/>
    <xsd:import namespace="3213a959-d619-43b7-90ec-b07047c252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35810-5ed5-45b3-8fcb-729ac39c12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3a959-d619-43b7-90ec-b07047c2526f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F592FC-15D7-4F38-A3CE-8A269006067D}">
  <ds:schemaRefs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34235810-5ed5-45b3-8fcb-729ac39c12c6"/>
    <ds:schemaRef ds:uri="http://schemas.microsoft.com/office/2006/documentManagement/types"/>
    <ds:schemaRef ds:uri="3213a959-d619-43b7-90ec-b07047c2526f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12CC876-A33F-43B9-ABD4-3E7015564F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235810-5ed5-45b3-8fcb-729ac39c12c6"/>
    <ds:schemaRef ds:uri="3213a959-d619-43b7-90ec-b07047c25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992B76-25C3-44B6-91EC-6B66DF8E98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1541</Words>
  <Application>Microsoft Office PowerPoint</Application>
  <PresentationFormat>Widescreen</PresentationFormat>
  <Paragraphs>125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Office Theme</vt:lpstr>
      <vt:lpstr> Pētījums  “Priekšlikumu izstrāde atbalsta pilnveidošanai vecākiem, kuri par bērnu rūpējas vieni”</vt:lpstr>
      <vt:lpstr>  Pētījuma metodes</vt:lpstr>
      <vt:lpstr>Čehijas, Portugāles un Slovēnijas  prakses izpētes secinājumi </vt:lpstr>
      <vt:lpstr>Pieejamais atbalsts </vt:lpstr>
      <vt:lpstr> Vispārīgs situācijas raksturojums</vt:lpstr>
      <vt:lpstr>PowerPoint Presentation</vt:lpstr>
      <vt:lpstr>PowerPoint Presentation</vt:lpstr>
      <vt:lpstr>Fokusgrupu secinājumi </vt:lpstr>
      <vt:lpstr>Pētījuma priekšlikumi (I)</vt:lpstr>
      <vt:lpstr>Pētījuma priekšlikumi (II)</vt:lpstr>
      <vt:lpstr>Būtiskākās atziņas no Saeimas SDLK 02.04.2025. sēdes </vt:lpstr>
      <vt:lpstr>LM piekšlikumi par turpmāko rīcību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nosaukums</dc:title>
  <dc:creator>Evita Rumbiniece</dc:creator>
  <cp:lastModifiedBy>Linda Liepa</cp:lastModifiedBy>
  <cp:revision>54</cp:revision>
  <cp:lastPrinted>2025-04-01T12:15:45Z</cp:lastPrinted>
  <dcterms:created xsi:type="dcterms:W3CDTF">2025-03-18T12:32:49Z</dcterms:created>
  <dcterms:modified xsi:type="dcterms:W3CDTF">2025-12-10T13:42:09Z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0x010100CD72DB32DAF8764789730A39B54AF117</vt:lpwstr>
  </property>
</Properties>
</file>