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4" r:id="rId4"/>
    <p:sldId id="266" r:id="rId5"/>
    <p:sldId id="272" r:id="rId6"/>
    <p:sldId id="268" r:id="rId7"/>
    <p:sldId id="271" r:id="rId8"/>
    <p:sldId id="262" r:id="rId9"/>
  </p:sldIdLst>
  <p:sldSz cx="11518900" cy="6483350"/>
  <p:notesSz cx="9866313" cy="67357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8"/>
  </p:normalViewPr>
  <p:slideViewPr>
    <p:cSldViewPr>
      <p:cViewPr varScale="1">
        <p:scale>
          <a:sx n="113" d="100"/>
          <a:sy n="113" d="100"/>
        </p:scale>
        <p:origin x="71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M070_20251209-13145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R040_20251209-13123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/>
              <a:t>Daudzbērnu</a:t>
            </a:r>
            <a:r>
              <a:rPr lang="en-US" sz="1800" dirty="0"/>
              <a:t> </a:t>
            </a:r>
            <a:r>
              <a:rPr lang="en-US" sz="1800" dirty="0" err="1"/>
              <a:t>ģimeņu</a:t>
            </a:r>
            <a:r>
              <a:rPr lang="lv-LV" sz="1800" dirty="0"/>
              <a:t> </a:t>
            </a:r>
            <a:r>
              <a:rPr lang="lv-LV" sz="1800" b="1" dirty="0"/>
              <a:t>īpatsvars zem minimālo ienākumu līmeņa </a:t>
            </a:r>
            <a:r>
              <a:rPr lang="en-US" sz="1800" b="1" dirty="0"/>
              <a:t>(%)</a:t>
            </a:r>
            <a:endParaRPr lang="lv-LV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'NNM070'!$B$4</c:f>
              <c:strCache>
                <c:ptCount val="1"/>
                <c:pt idx="0">
                  <c:v>Pavisam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'NNM070'!$C$3:$K$3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'NNM070'!$C$4:$K$4</c:f>
              <c:numCache>
                <c:formatCode>0.0</c:formatCode>
                <c:ptCount val="9"/>
                <c:pt idx="0">
                  <c:v>7.4</c:v>
                </c:pt>
                <c:pt idx="1">
                  <c:v>7.8</c:v>
                </c:pt>
                <c:pt idx="2">
                  <c:v>8.9</c:v>
                </c:pt>
                <c:pt idx="3">
                  <c:v>7.9</c:v>
                </c:pt>
                <c:pt idx="4">
                  <c:v>7.8</c:v>
                </c:pt>
                <c:pt idx="5">
                  <c:v>7.7</c:v>
                </c:pt>
                <c:pt idx="6">
                  <c:v>7.9</c:v>
                </c:pt>
                <c:pt idx="7">
                  <c:v>7.8</c:v>
                </c:pt>
                <c:pt idx="8">
                  <c:v>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F9-4D39-9DB9-D1D748D26FC9}"/>
            </c:ext>
          </c:extLst>
        </c:ser>
        <c:ser>
          <c:idx val="1"/>
          <c:order val="1"/>
          <c:tx>
            <c:strRef>
              <c:f>'NNM070'!$B$5</c:f>
              <c:strCache>
                <c:ptCount val="1"/>
                <c:pt idx="0">
                  <c:v>Divi pieaugušie ar trim vai vairāk apgādībā esošiem bērniem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'NNM070'!$C$3:$K$3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'NNM070'!$C$5:$K$5</c:f>
              <c:numCache>
                <c:formatCode>0.0</c:formatCode>
                <c:ptCount val="9"/>
                <c:pt idx="0">
                  <c:v>14.6</c:v>
                </c:pt>
                <c:pt idx="1">
                  <c:v>14.4</c:v>
                </c:pt>
                <c:pt idx="2">
                  <c:v>15.9</c:v>
                </c:pt>
                <c:pt idx="3">
                  <c:v>11.3</c:v>
                </c:pt>
                <c:pt idx="4">
                  <c:v>10.1</c:v>
                </c:pt>
                <c:pt idx="5">
                  <c:v>8.6999999999999993</c:v>
                </c:pt>
                <c:pt idx="6">
                  <c:v>8.1</c:v>
                </c:pt>
                <c:pt idx="7">
                  <c:v>9.6</c:v>
                </c:pt>
                <c:pt idx="8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F9-4D39-9DB9-D1D748D26F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96659215"/>
        <c:axId val="896660879"/>
      </c:barChart>
      <c:catAx>
        <c:axId val="896659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96660879"/>
        <c:crosses val="autoZero"/>
        <c:auto val="1"/>
        <c:lblAlgn val="ctr"/>
        <c:lblOffset val="100"/>
        <c:noMultiLvlLbl val="0"/>
      </c:catAx>
      <c:valAx>
        <c:axId val="896660879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96659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Nabadzības riska indekss</a:t>
            </a:r>
            <a:r>
              <a:rPr lang="en-US" sz="1800" b="1" dirty="0"/>
              <a:t> </a:t>
            </a:r>
            <a:r>
              <a:rPr lang="en-US" sz="1800" dirty="0" err="1"/>
              <a:t>daudzbērnu</a:t>
            </a:r>
            <a:r>
              <a:rPr lang="en-US" sz="1800" dirty="0"/>
              <a:t> </a:t>
            </a:r>
            <a:r>
              <a:rPr lang="en-US" sz="1800" dirty="0" err="1"/>
              <a:t>ģimenēm</a:t>
            </a:r>
            <a:r>
              <a:rPr lang="en-US" sz="1800" dirty="0"/>
              <a:t> (%)</a:t>
            </a:r>
            <a:endParaRPr lang="lv-LV" sz="1800" dirty="0"/>
          </a:p>
        </c:rich>
      </c:tx>
      <c:layout>
        <c:manualLayout>
          <c:xMode val="edge"/>
          <c:yMode val="edge"/>
          <c:x val="0.3433123359580052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'NNR040'!$C$3</c:f>
              <c:strCache>
                <c:ptCount val="1"/>
                <c:pt idx="0">
                  <c:v>Pavisam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'NNR040'!$B$4:$B$12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'NNR040'!$C$4:$C$12</c:f>
              <c:numCache>
                <c:formatCode>0.0</c:formatCode>
                <c:ptCount val="9"/>
                <c:pt idx="0">
                  <c:v>21.8</c:v>
                </c:pt>
                <c:pt idx="1">
                  <c:v>22.2</c:v>
                </c:pt>
                <c:pt idx="2">
                  <c:v>23.3</c:v>
                </c:pt>
                <c:pt idx="3">
                  <c:v>22.9</c:v>
                </c:pt>
                <c:pt idx="4">
                  <c:v>21.7</c:v>
                </c:pt>
                <c:pt idx="5">
                  <c:v>23.4</c:v>
                </c:pt>
                <c:pt idx="6">
                  <c:v>22.5</c:v>
                </c:pt>
                <c:pt idx="7">
                  <c:v>22.4</c:v>
                </c:pt>
                <c:pt idx="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0A-4B4B-9627-7C29F475FA20}"/>
            </c:ext>
          </c:extLst>
        </c:ser>
        <c:ser>
          <c:idx val="1"/>
          <c:order val="1"/>
          <c:tx>
            <c:strRef>
              <c:f>'NNR040'!$D$3</c:f>
              <c:strCache>
                <c:ptCount val="1"/>
                <c:pt idx="0">
                  <c:v>Divi pieaugušie ar trim vai vairāk apgādībā esošiem bērniem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'NNR040'!$B$4:$B$12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'NNR040'!$D$4:$D$12</c:f>
              <c:numCache>
                <c:formatCode>0.0</c:formatCode>
                <c:ptCount val="9"/>
                <c:pt idx="0">
                  <c:v>25.5</c:v>
                </c:pt>
                <c:pt idx="1">
                  <c:v>19.8</c:v>
                </c:pt>
                <c:pt idx="2">
                  <c:v>20.7</c:v>
                </c:pt>
                <c:pt idx="3">
                  <c:v>16.7</c:v>
                </c:pt>
                <c:pt idx="4">
                  <c:v>17.7</c:v>
                </c:pt>
                <c:pt idx="5">
                  <c:v>16.5</c:v>
                </c:pt>
                <c:pt idx="6">
                  <c:v>17.100000000000001</c:v>
                </c:pt>
                <c:pt idx="7">
                  <c:v>19.5</c:v>
                </c:pt>
                <c:pt idx="8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0A-4B4B-9627-7C29F475FA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78918831"/>
        <c:axId val="578919663"/>
      </c:barChart>
      <c:catAx>
        <c:axId val="578918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78919663"/>
        <c:crosses val="autoZero"/>
        <c:auto val="1"/>
        <c:lblAlgn val="ctr"/>
        <c:lblOffset val="100"/>
        <c:noMultiLvlLbl val="0"/>
      </c:catAx>
      <c:valAx>
        <c:axId val="578919663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7891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040" cy="3381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554" y="0"/>
            <a:ext cx="4275040" cy="3381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9C178-1EBB-4105-B8B8-630EF074241B}" type="datetimeFigureOut">
              <a:rPr lang="lv-LV" smtClean="0"/>
              <a:t>10.12.2025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37013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175" y="3240886"/>
            <a:ext cx="7891963" cy="265373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656"/>
            <a:ext cx="4275040" cy="338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554" y="6397656"/>
            <a:ext cx="4275040" cy="338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9EA7A-0017-4DBD-B408-CEF790DA78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69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9EA7A-0017-4DBD-B408-CEF790DA787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739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4393" y="2009838"/>
            <a:ext cx="9796463" cy="1361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8700" y="0"/>
            <a:ext cx="5761303" cy="6479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023348" y="2901525"/>
            <a:ext cx="2496820" cy="2496820"/>
          </a:xfrm>
          <a:custGeom>
            <a:avLst/>
            <a:gdLst/>
            <a:ahLst/>
            <a:cxnLst/>
            <a:rect l="l" t="t" r="r" b="b"/>
            <a:pathLst>
              <a:path w="2496820" h="2496820">
                <a:moveTo>
                  <a:pt x="2496655" y="0"/>
                </a:moveTo>
                <a:lnTo>
                  <a:pt x="0" y="2496655"/>
                </a:lnTo>
                <a:lnTo>
                  <a:pt x="1491615" y="2496655"/>
                </a:lnTo>
                <a:lnTo>
                  <a:pt x="2496655" y="1491617"/>
                </a:lnTo>
                <a:lnTo>
                  <a:pt x="249665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002276" y="1910090"/>
            <a:ext cx="1518285" cy="1518285"/>
          </a:xfrm>
          <a:custGeom>
            <a:avLst/>
            <a:gdLst/>
            <a:ahLst/>
            <a:cxnLst/>
            <a:rect l="l" t="t" r="r" b="b"/>
            <a:pathLst>
              <a:path w="1518284" h="1518285">
                <a:moveTo>
                  <a:pt x="1517728" y="0"/>
                </a:moveTo>
                <a:lnTo>
                  <a:pt x="0" y="1517728"/>
                </a:lnTo>
                <a:lnTo>
                  <a:pt x="696823" y="1517728"/>
                </a:lnTo>
                <a:lnTo>
                  <a:pt x="1517728" y="696823"/>
                </a:lnTo>
                <a:lnTo>
                  <a:pt x="1517728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3112" y="0"/>
            <a:ext cx="1237475" cy="15194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577759" y="6127987"/>
            <a:ext cx="426720" cy="352425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9771" y="2284395"/>
            <a:ext cx="4446270" cy="1770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4076" y="6053183"/>
            <a:ext cx="208915" cy="31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lm@lm.gov.l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520170" cy="3778250"/>
            <a:chOff x="0" y="0"/>
            <a:chExt cx="11520170" cy="3778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1520004" cy="37782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409533" y="0"/>
              <a:ext cx="4110990" cy="3735704"/>
            </a:xfrm>
            <a:custGeom>
              <a:avLst/>
              <a:gdLst/>
              <a:ahLst/>
              <a:cxnLst/>
              <a:rect l="l" t="t" r="r" b="b"/>
              <a:pathLst>
                <a:path w="4110990" h="3735704">
                  <a:moveTo>
                    <a:pt x="4110471" y="0"/>
                  </a:moveTo>
                  <a:lnTo>
                    <a:pt x="3735632" y="0"/>
                  </a:lnTo>
                  <a:lnTo>
                    <a:pt x="0" y="3735632"/>
                  </a:lnTo>
                  <a:lnTo>
                    <a:pt x="1491615" y="3735632"/>
                  </a:lnTo>
                  <a:lnTo>
                    <a:pt x="4110471" y="1116783"/>
                  </a:lnTo>
                  <a:lnTo>
                    <a:pt x="4110471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88455" y="0"/>
              <a:ext cx="2462530" cy="1765300"/>
            </a:xfrm>
            <a:custGeom>
              <a:avLst/>
              <a:gdLst/>
              <a:ahLst/>
              <a:cxnLst/>
              <a:rect l="l" t="t" r="r" b="b"/>
              <a:pathLst>
                <a:path w="2462529" h="1765300">
                  <a:moveTo>
                    <a:pt x="2462098" y="0"/>
                  </a:moveTo>
                  <a:lnTo>
                    <a:pt x="1765274" y="0"/>
                  </a:lnTo>
                  <a:lnTo>
                    <a:pt x="0" y="1765274"/>
                  </a:lnTo>
                  <a:lnTo>
                    <a:pt x="696823" y="1765274"/>
                  </a:lnTo>
                  <a:lnTo>
                    <a:pt x="24620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2103" y="1563621"/>
              <a:ext cx="2234183" cy="17739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29994" y="4115063"/>
            <a:ext cx="10058400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3575"/>
              </a:lnSpc>
              <a:spcBef>
                <a:spcPts val="120"/>
              </a:spcBef>
            </a:pPr>
            <a:r>
              <a:rPr lang="lv-LV" altLang="lv-LV" sz="3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Aktualizētais nabadzības un sociālās atstumtības riskam pakļauto iedzīvotāju grupu saraksts</a:t>
            </a:r>
            <a:endParaRPr lang="lv-LV" sz="3200" b="1" dirty="0">
              <a:solidFill>
                <a:schemeClr val="accent3">
                  <a:lumMod val="50000"/>
                </a:schemeClr>
              </a:solidFill>
              <a:latin typeface="+mn-lt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7070" y="5268018"/>
            <a:ext cx="7748483" cy="1128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Evija Kūla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LM Sociālās politikas plānošanas un attīstības departamenta direktora vietniece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lv-LV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Sociālās iekļaušanas politikas koordinācijas komitejas </a:t>
            </a:r>
            <a:r>
              <a:rPr lang="en-US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10.12</a:t>
            </a:r>
            <a:r>
              <a:rPr lang="lv-LV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.202</a:t>
            </a:r>
            <a:r>
              <a:rPr lang="en-US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5</a:t>
            </a:r>
            <a:r>
              <a:rPr lang="lv-LV" b="1" spc="-10" dirty="0">
                <a:solidFill>
                  <a:srgbClr val="005C57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. sēde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en-GB" sz="1600" b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7E9CDB-61F5-456A-A707-00CA5D55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49" y="346076"/>
            <a:ext cx="9761537" cy="615553"/>
          </a:xfrm>
        </p:spPr>
        <p:txBody>
          <a:bodyPr/>
          <a:lstStyle/>
          <a:p>
            <a:pPr algn="ctr"/>
            <a:r>
              <a:rPr lang="lv-LV" sz="4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Mandāts</a:t>
            </a:r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 </a:t>
            </a:r>
            <a:endParaRPr lang="lv-LV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D2E384E-9A24-4A82-8DB2-76699CB36F4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160615" y="1882521"/>
            <a:ext cx="9761537" cy="2718308"/>
          </a:xfrm>
        </p:spPr>
        <p:txBody>
          <a:bodyPr/>
          <a:lstStyle/>
          <a:p>
            <a:r>
              <a:rPr lang="lv-LV" sz="3200" dirty="0"/>
              <a:t>Atbilstoši Valsts kontroles ieteikumam </a:t>
            </a:r>
            <a:r>
              <a:rPr lang="en-US" sz="3200" dirty="0"/>
              <a:t>(2022):</a:t>
            </a:r>
          </a:p>
          <a:p>
            <a:endParaRPr lang="en-US" sz="3200" dirty="0"/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AutoNum type="arabicParenR"/>
              <a:defRPr/>
            </a:pPr>
            <a:r>
              <a:rPr lang="lv-LV" altLang="lv-LV" sz="3200" dirty="0">
                <a:ea typeface="MS PGothic" panose="020B0600070205080204" pitchFamily="34" charset="-128"/>
              </a:rPr>
              <a:t>izvērtēt, vai nabadzības un sociālās atstumtības riskam pakļauto iedzīvotāju grupu uzskaitījums ir aktuāls, </a:t>
            </a:r>
            <a:endParaRPr lang="en-US" altLang="lv-LV" sz="3200" dirty="0">
              <a:ea typeface="MS PGothic" panose="020B0600070205080204" pitchFamily="34" charset="-128"/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AutoNum type="arabicParenR"/>
              <a:defRPr/>
            </a:pPr>
            <a:r>
              <a:rPr lang="lv-LV" altLang="lv-LV" sz="3200" dirty="0">
                <a:ea typeface="MS PGothic" panose="020B0600070205080204" pitchFamily="34" charset="-128"/>
              </a:rPr>
              <a:t>izveidot sistēmu tā regulārai pārskatīšanai</a:t>
            </a:r>
            <a:r>
              <a:rPr lang="en-US" altLang="lv-LV" sz="3200" dirty="0">
                <a:ea typeface="MS PGothic" panose="020B0600070205080204" pitchFamily="34" charset="-128"/>
              </a:rPr>
              <a:t>.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93218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7E9CDB-61F5-456A-A707-00CA5D55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926" y="498475"/>
            <a:ext cx="9761537" cy="615553"/>
          </a:xfrm>
        </p:spPr>
        <p:txBody>
          <a:bodyPr/>
          <a:lstStyle/>
          <a:p>
            <a:pPr algn="ctr"/>
            <a:r>
              <a:rPr lang="lv-LV" sz="40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Aktualizēšanas pieeja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D2E384E-9A24-4A82-8DB2-76699CB36F4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23170" y="1717676"/>
            <a:ext cx="9761537" cy="5478423"/>
          </a:xfrm>
        </p:spPr>
        <p:txBody>
          <a:bodyPr/>
          <a:lstStyle/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2800" dirty="0"/>
              <a:t>2023.gada 14.decembra komitejas sēdē vienošanās, ka sarakstu pārskata ik pēc 2 gadiem. 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2800" dirty="0"/>
              <a:t>Šī ir otrā aktualizēšanas reize (pirmā veikta 2023.gadā).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altLang="lv-LV" sz="2800" dirty="0">
                <a:ea typeface="MS PGothic" panose="020B0600070205080204" pitchFamily="34" charset="-128"/>
              </a:rPr>
              <a:t>Nabadzības riskam pakļautās grupas identificētas pēc EU-SILC datiem par nabadzības riska indeksu un minimālo ienākumu līmeņa datiem (pēdējie dati par 2022.-2023.gadu). </a:t>
            </a:r>
          </a:p>
          <a:p>
            <a:pPr marL="457200" indent="-457200" algn="just"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altLang="lv-LV" sz="2800" dirty="0">
                <a:ea typeface="MS PGothic" panose="020B0600070205080204" pitchFamily="34" charset="-128"/>
              </a:rPr>
              <a:t>Citas nabadzības un sociālās atstumtības riskam pakļautās grupas noteiktas, pamatojoties uz pētījumiem (ne vecākiem par 2016.gadu).</a:t>
            </a:r>
          </a:p>
          <a:p>
            <a:pPr>
              <a:spcAft>
                <a:spcPts val="600"/>
              </a:spcAft>
            </a:pPr>
            <a:endParaRPr lang="en-US" altLang="lv-LV" sz="2800" dirty="0">
              <a:ea typeface="MS PGothic" panose="020B0600070205080204" pitchFamily="34" charset="-128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AutoNum type="arabicPeriod"/>
            </a:pPr>
            <a:endParaRPr lang="lv-LV" altLang="lv-LV" sz="2800" dirty="0">
              <a:ea typeface="MS PGothic" panose="020B0600070205080204" pitchFamily="34" charset="-128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47957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7E9CDB-61F5-456A-A707-00CA5D55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49" y="346076"/>
            <a:ext cx="9761537" cy="492443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Esošais grupu saraksts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D2E384E-9A24-4A82-8DB2-76699CB36F4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01650" y="1312502"/>
            <a:ext cx="10896600" cy="48488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Pensijas vecuma cilvēki (65+), īpaši sievietes un tie, kuri dzīvo vieni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Pirmspensijas vecuma cilvēki (55-64)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Bezdarbnieki, īpaši ilgstošie bezdarbnieki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Viena vecāka ģimenes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Trūcīgas </a:t>
            </a:r>
            <a:r>
              <a:rPr lang="en-US" sz="2000" dirty="0"/>
              <a:t>un m</a:t>
            </a:r>
            <a:r>
              <a:rPr lang="lv-LV" sz="2000" dirty="0" err="1"/>
              <a:t>aznodrošinātas</a:t>
            </a:r>
            <a:r>
              <a:rPr lang="en-US" sz="2000" dirty="0"/>
              <a:t> </a:t>
            </a:r>
            <a:r>
              <a:rPr lang="lv-LV" sz="2000" dirty="0"/>
              <a:t>mājsaimniecības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Pieaugušie un bērni ar invaliditāti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Bāreņi un bez vecāku gādības palikušie bērni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Jaunieši, kas nemācās, nestrādā un neiegūst arodu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Bezpajumtnieki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Romi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Vardarbībā cietušas personas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Ieslodzītie un no ieslodzījuma vietām atbrīvotās personas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 err="1"/>
              <a:t>Cilvēktirdzniecības</a:t>
            </a:r>
            <a:r>
              <a:rPr lang="lv-LV" sz="2000" dirty="0"/>
              <a:t> upuri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Patvēruma meklētāji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Bēgļi un personas ar alternatīvo vai bezvalstnieka statusu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696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8A09377-3087-4C1D-BAD7-BC001BF4E89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492250" y="2251075"/>
            <a:ext cx="9075737" cy="1477328"/>
          </a:xfrm>
        </p:spPr>
        <p:txBody>
          <a:bodyPr/>
          <a:lstStyle/>
          <a:p>
            <a:r>
              <a:rPr lang="lv-LV" sz="3200" u="sng" dirty="0"/>
              <a:t>Priekšlikums</a:t>
            </a:r>
            <a:r>
              <a:rPr lang="lv-LV" sz="3200" dirty="0"/>
              <a:t>:</a:t>
            </a:r>
          </a:p>
          <a:p>
            <a:endParaRPr lang="lv-LV" sz="3200" dirty="0"/>
          </a:p>
          <a:p>
            <a:r>
              <a:rPr lang="lv-LV" sz="3200" dirty="0"/>
              <a:t>Saraksta papildināšana ar </a:t>
            </a:r>
            <a:r>
              <a:rPr lang="lv-LV" sz="3200" dirty="0" err="1"/>
              <a:t>daudzbērnu</a:t>
            </a:r>
            <a:r>
              <a:rPr lang="lv-LV" sz="3200" dirty="0"/>
              <a:t> ģimenēm</a:t>
            </a:r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F655E9DE-9712-455B-8038-7EFB60ABF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498475"/>
            <a:ext cx="9761537" cy="49244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S</a:t>
            </a:r>
            <a:r>
              <a:rPr lang="lv-LV" dirty="0" err="1">
                <a:solidFill>
                  <a:schemeClr val="accent3">
                    <a:lumMod val="75000"/>
                  </a:schemeClr>
                </a:solidFill>
                <a:latin typeface="+mn-lt"/>
              </a:rPr>
              <a:t>arakst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a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+mn-lt"/>
              </a:rPr>
              <a:t>izmaiņas</a:t>
            </a:r>
            <a:endParaRPr lang="lv-LV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806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7E9CDB-61F5-456A-A707-00CA5D55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68" y="3013075"/>
            <a:ext cx="3089582" cy="984885"/>
          </a:xfrm>
        </p:spPr>
        <p:txBody>
          <a:bodyPr/>
          <a:lstStyle/>
          <a:p>
            <a:pPr algn="ctr"/>
            <a:r>
              <a:rPr lang="lv-LV" dirty="0" err="1">
                <a:solidFill>
                  <a:schemeClr val="accent3">
                    <a:lumMod val="75000"/>
                  </a:schemeClr>
                </a:solidFill>
                <a:latin typeface="+mn-lt"/>
              </a:rPr>
              <a:t>Daudzbērnu</a:t>
            </a:r>
            <a:r>
              <a:rPr lang="lv-LV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 ģimenes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3DB0F0F4-E2BB-461B-A6F2-70A9342889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061243"/>
              </p:ext>
            </p:extLst>
          </p:nvPr>
        </p:nvGraphicFramePr>
        <p:xfrm>
          <a:off x="3625850" y="3241675"/>
          <a:ext cx="7343005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9F4B32CF-73A5-4822-B8AD-09933DB074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286617"/>
              </p:ext>
            </p:extLst>
          </p:nvPr>
        </p:nvGraphicFramePr>
        <p:xfrm>
          <a:off x="2330450" y="288925"/>
          <a:ext cx="8305800" cy="295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1,300+ Big Family Stock Illustrations, Royalty-Free Vector Graphics &amp; Clip  Art - iStock | Multigenerational family, Family, Family reunion">
            <a:extLst>
              <a:ext uri="{FF2B5EF4-FFF2-40B4-BE49-F238E27FC236}">
                <a16:creationId xmlns:a16="http://schemas.microsoft.com/office/drawing/2014/main" id="{B5E47A2F-AE85-44EF-9001-970472C5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4052324"/>
            <a:ext cx="2653573" cy="196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486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7E9CDB-61F5-456A-A707-00CA5D55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082" y="498475"/>
            <a:ext cx="9761537" cy="492443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Jautājumi diskusijai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D2E384E-9A24-4A82-8DB2-76699CB36F4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187450" y="1946275"/>
            <a:ext cx="9448800" cy="2954655"/>
          </a:xfrm>
        </p:spPr>
        <p:txBody>
          <a:bodyPr/>
          <a:lstStyle/>
          <a:p>
            <a:pPr algn="just"/>
            <a:r>
              <a:rPr lang="lv-LV" sz="2400" dirty="0"/>
              <a:t>1) Vai atbalstām </a:t>
            </a:r>
            <a:r>
              <a:rPr lang="lv-LV" sz="2400" dirty="0" err="1"/>
              <a:t>daudzbērnu</a:t>
            </a:r>
            <a:r>
              <a:rPr lang="lv-LV" sz="2400" dirty="0"/>
              <a:t> ģimeņu iekļaušanu sarakstā, ņemot vērā, ka nabadzības riska indekss ir zemāks nekā vidēji valstī, taču </a:t>
            </a:r>
            <a:r>
              <a:rPr lang="lv-LV" sz="2400" dirty="0" err="1"/>
              <a:t>daudzbērnu</a:t>
            </a:r>
            <a:r>
              <a:rPr lang="lv-LV" sz="2400" dirty="0"/>
              <a:t> ģimeņu īpatsvars zem minimālo ienākumu līmeņa ir nemainīgi augstāks nekā vidēji valstī?</a:t>
            </a:r>
          </a:p>
          <a:p>
            <a:pPr algn="just"/>
            <a:endParaRPr lang="lv-LV" sz="2400" dirty="0"/>
          </a:p>
          <a:p>
            <a:pPr algn="just"/>
            <a:r>
              <a:rPr lang="en-US" sz="2400" dirty="0"/>
              <a:t>2</a:t>
            </a:r>
            <a:r>
              <a:rPr lang="lv-LV" sz="2400" dirty="0"/>
              <a:t>) Vai sagaidām 2026.gada janvārī publicētos nabadzības riska datus par 2024.gadu un pieņemam lēmumu par saraksta apstiprināšanu pēc šo datu analīzes</a:t>
            </a:r>
            <a:r>
              <a:rPr lang="en-US" sz="2400" dirty="0"/>
              <a:t> (</a:t>
            </a:r>
            <a:r>
              <a:rPr lang="lv-LV" sz="2400" dirty="0"/>
              <a:t>rakstveida saskaņošanas procedūra)?</a:t>
            </a:r>
          </a:p>
        </p:txBody>
      </p:sp>
    </p:spTree>
    <p:extLst>
      <p:ext uri="{BB962C8B-B14F-4D97-AF65-F5344CB8AC3E}">
        <p14:creationId xmlns:p14="http://schemas.microsoft.com/office/powerpoint/2010/main" val="376501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6450" y="5587548"/>
            <a:ext cx="2205154" cy="538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Skolas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iela</a:t>
            </a:r>
            <a:r>
              <a:rPr sz="120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Rīga,</a:t>
            </a:r>
            <a:r>
              <a:rPr sz="120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4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LV-</a:t>
            </a:r>
            <a:r>
              <a:rPr sz="12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300"/>
              </a:lnSpc>
            </a:pP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lm@lm.gov.lv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" algn="ctr">
              <a:lnSpc>
                <a:spcPts val="1370"/>
              </a:lnSpc>
            </a:pPr>
            <a:r>
              <a:rPr sz="12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+371 </a:t>
            </a:r>
            <a:r>
              <a:rPr sz="12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80205100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520170" cy="4683760"/>
            <a:chOff x="0" y="0"/>
            <a:chExt cx="11520170" cy="46837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20004" cy="20740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1264" y="2074032"/>
              <a:ext cx="1237475" cy="15194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56489" y="5132561"/>
            <a:ext cx="1807463" cy="39471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042955" y="6032496"/>
            <a:ext cx="962025" cy="447675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7">
            <a:extLst>
              <a:ext uri="{FF2B5EF4-FFF2-40B4-BE49-F238E27FC236}">
                <a16:creationId xmlns:a16="http://schemas.microsoft.com/office/drawing/2014/main" id="{9E925627-4C27-4FBC-AF7A-7FC7D304ECDF}"/>
              </a:ext>
            </a:extLst>
          </p:cNvPr>
          <p:cNvSpPr txBox="1"/>
          <p:nvPr/>
        </p:nvSpPr>
        <p:spPr>
          <a:xfrm>
            <a:off x="730250" y="4079875"/>
            <a:ext cx="10058400" cy="48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3575"/>
              </a:lnSpc>
              <a:spcBef>
                <a:spcPts val="120"/>
              </a:spcBef>
            </a:pPr>
            <a:r>
              <a:rPr lang="lv-LV" altLang="lv-LV" sz="36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MS PGothic" panose="020B0600070205080204" pitchFamily="34" charset="-128"/>
              </a:rPr>
              <a:t>Paldies par uzmanību!</a:t>
            </a:r>
            <a:endParaRPr lang="lv-LV" sz="3100" b="1" dirty="0">
              <a:solidFill>
                <a:schemeClr val="accent3">
                  <a:lumMod val="50000"/>
                </a:schemeClr>
              </a:solidFill>
              <a:latin typeface="+mn-lt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</TotalTime>
  <Words>340</Words>
  <Application>Microsoft Office PowerPoint</Application>
  <PresentationFormat>Pielāgots</PresentationFormat>
  <Paragraphs>47</Paragraphs>
  <Slides>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MS PGothic</vt:lpstr>
      <vt:lpstr>Arial</vt:lpstr>
      <vt:lpstr>Calibri</vt:lpstr>
      <vt:lpstr>Roboto</vt:lpstr>
      <vt:lpstr>Office Theme</vt:lpstr>
      <vt:lpstr>PowerPoint prezentācija</vt:lpstr>
      <vt:lpstr>Mandāts </vt:lpstr>
      <vt:lpstr>Aktualizēšanas pieeja</vt:lpstr>
      <vt:lpstr>Esošais grupu saraksts</vt:lpstr>
      <vt:lpstr>Saraksta izmaiņas</vt:lpstr>
      <vt:lpstr>Daudzbērnu ģimenes</vt:lpstr>
      <vt:lpstr>Jautājumi diskusijai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Prezentacija_LM_2023-sagatave</dc:title>
  <dc:creator>Evija Kūla</dc:creator>
  <cp:lastModifiedBy>Diāna Zemrībo</cp:lastModifiedBy>
  <cp:revision>84</cp:revision>
  <cp:lastPrinted>2025-06-27T07:50:35Z</cp:lastPrinted>
  <dcterms:created xsi:type="dcterms:W3CDTF">2023-10-05T11:11:36Z</dcterms:created>
  <dcterms:modified xsi:type="dcterms:W3CDTF">2025-12-10T15:11:49Z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2023-10-05T00:00:00Z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2023-10-05T00:00:00Z</vt:filetime>
  </property>
  <property fmtid="{D5CDD505-2E9C-101B-9397-08002B2CF9AE}" pid="5" name="Producer">
    <vt:lpwstr>Adobe PDF library 17.00</vt:lpwstr>
  </property>
</Properties>
</file>