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64" r:id="rId4"/>
    <p:sldId id="266" r:id="rId5"/>
    <p:sldId id="272" r:id="rId6"/>
    <p:sldId id="268" r:id="rId7"/>
    <p:sldId id="271" r:id="rId8"/>
    <p:sldId id="262" r:id="rId9"/>
  </p:sldIdLst>
  <p:sldSz cx="11518900" cy="6483350"/>
  <p:notesSz cx="9866313" cy="6735763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Vidējs stils 2 - izcēlum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8"/>
  </p:normalViewPr>
  <p:slideViewPr>
    <p:cSldViewPr>
      <p:cViewPr varScale="1">
        <p:scale>
          <a:sx n="113" d="100"/>
          <a:sy n="113" d="100"/>
        </p:scale>
        <p:origin x="714" y="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M070_20251209-131458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vijam\Downloads\NNR040_20251209-131239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dirty="0" err="1"/>
              <a:t>Daudzbērnu</a:t>
            </a:r>
            <a:r>
              <a:rPr lang="en-US" sz="1800" dirty="0"/>
              <a:t> </a:t>
            </a:r>
            <a:r>
              <a:rPr lang="en-US" sz="1800" dirty="0" err="1"/>
              <a:t>ģimeņu</a:t>
            </a:r>
            <a:r>
              <a:rPr lang="lv-LV" sz="1800" dirty="0"/>
              <a:t> </a:t>
            </a:r>
            <a:r>
              <a:rPr lang="lv-LV" sz="1800" b="1" dirty="0"/>
              <a:t>īpatsvars zem minimālo ienākumu līmeņa </a:t>
            </a:r>
            <a:r>
              <a:rPr lang="en-US" sz="1800" b="1" dirty="0"/>
              <a:t>(%)</a:t>
            </a:r>
            <a:endParaRPr lang="lv-LV" sz="18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'NNM070'!$B$4</c:f>
              <c:strCache>
                <c:ptCount val="1"/>
                <c:pt idx="0">
                  <c:v>Pavisam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'NNM070'!$C$3:$K$3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</c:strCache>
            </c:strRef>
          </c:cat>
          <c:val>
            <c:numRef>
              <c:f>'NNM070'!$C$4:$K$4</c:f>
              <c:numCache>
                <c:formatCode>0.0</c:formatCode>
                <c:ptCount val="9"/>
                <c:pt idx="0">
                  <c:v>7.4</c:v>
                </c:pt>
                <c:pt idx="1">
                  <c:v>7.8</c:v>
                </c:pt>
                <c:pt idx="2">
                  <c:v>8.9</c:v>
                </c:pt>
                <c:pt idx="3">
                  <c:v>7.9</c:v>
                </c:pt>
                <c:pt idx="4">
                  <c:v>7.8</c:v>
                </c:pt>
                <c:pt idx="5">
                  <c:v>7.7</c:v>
                </c:pt>
                <c:pt idx="6">
                  <c:v>7.9</c:v>
                </c:pt>
                <c:pt idx="7">
                  <c:v>7.8</c:v>
                </c:pt>
                <c:pt idx="8">
                  <c:v>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F9-4D39-9DB9-D1D748D26FC9}"/>
            </c:ext>
          </c:extLst>
        </c:ser>
        <c:ser>
          <c:idx val="1"/>
          <c:order val="1"/>
          <c:tx>
            <c:strRef>
              <c:f>'NNM070'!$B$5</c:f>
              <c:strCache>
                <c:ptCount val="1"/>
                <c:pt idx="0">
                  <c:v>Divi pieaugušie ar trim vai vairāk apgādībā esošiem bērniem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'NNM070'!$C$3:$K$3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</c:strCache>
            </c:strRef>
          </c:cat>
          <c:val>
            <c:numRef>
              <c:f>'NNM070'!$C$5:$K$5</c:f>
              <c:numCache>
                <c:formatCode>0.0</c:formatCode>
                <c:ptCount val="9"/>
                <c:pt idx="0">
                  <c:v>14.6</c:v>
                </c:pt>
                <c:pt idx="1">
                  <c:v>14.4</c:v>
                </c:pt>
                <c:pt idx="2">
                  <c:v>15.9</c:v>
                </c:pt>
                <c:pt idx="3">
                  <c:v>11.3</c:v>
                </c:pt>
                <c:pt idx="4">
                  <c:v>10.1</c:v>
                </c:pt>
                <c:pt idx="5">
                  <c:v>8.6999999999999993</c:v>
                </c:pt>
                <c:pt idx="6">
                  <c:v>8.1</c:v>
                </c:pt>
                <c:pt idx="7">
                  <c:v>9.6</c:v>
                </c:pt>
                <c:pt idx="8">
                  <c:v>13.4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F9-4D39-9DB9-D1D748D26FC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896659215"/>
        <c:axId val="896660879"/>
      </c:barChart>
      <c:catAx>
        <c:axId val="8966592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96660879"/>
        <c:crosses val="autoZero"/>
        <c:auto val="1"/>
        <c:lblAlgn val="ctr"/>
        <c:lblOffset val="100"/>
        <c:noMultiLvlLbl val="0"/>
      </c:catAx>
      <c:valAx>
        <c:axId val="896660879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9665921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v-LV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800" b="1" dirty="0"/>
              <a:t>Nabadzības riska indekss</a:t>
            </a:r>
            <a:r>
              <a:rPr lang="en-US" sz="1800" b="1" dirty="0"/>
              <a:t> </a:t>
            </a:r>
            <a:r>
              <a:rPr lang="en-US" sz="1800" dirty="0" err="1"/>
              <a:t>daudzbērnu</a:t>
            </a:r>
            <a:r>
              <a:rPr lang="en-US" sz="1800" dirty="0"/>
              <a:t> </a:t>
            </a:r>
            <a:r>
              <a:rPr lang="en-US" sz="1800" dirty="0" err="1"/>
              <a:t>ģimenēm</a:t>
            </a:r>
            <a:r>
              <a:rPr lang="en-US" sz="1800" dirty="0"/>
              <a:t> (%)</a:t>
            </a:r>
            <a:endParaRPr lang="lv-LV" sz="1800" dirty="0"/>
          </a:p>
        </c:rich>
      </c:tx>
      <c:layout>
        <c:manualLayout>
          <c:xMode val="edge"/>
          <c:yMode val="edge"/>
          <c:x val="0.34331233595800525"/>
          <c:y val="2.777777777777777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'NNR040'!$C$3</c:f>
              <c:strCache>
                <c:ptCount val="1"/>
                <c:pt idx="0">
                  <c:v>Pavisam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'NNR040'!$B$4:$B$12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</c:strCache>
            </c:strRef>
          </c:cat>
          <c:val>
            <c:numRef>
              <c:f>'NNR040'!$C$4:$C$12</c:f>
              <c:numCache>
                <c:formatCode>0.0</c:formatCode>
                <c:ptCount val="9"/>
                <c:pt idx="0">
                  <c:v>21.8</c:v>
                </c:pt>
                <c:pt idx="1">
                  <c:v>22.2</c:v>
                </c:pt>
                <c:pt idx="2">
                  <c:v>23.3</c:v>
                </c:pt>
                <c:pt idx="3">
                  <c:v>22.9</c:v>
                </c:pt>
                <c:pt idx="4">
                  <c:v>21.7</c:v>
                </c:pt>
                <c:pt idx="5">
                  <c:v>23.4</c:v>
                </c:pt>
                <c:pt idx="6">
                  <c:v>22.5</c:v>
                </c:pt>
                <c:pt idx="7">
                  <c:v>22.4</c:v>
                </c:pt>
                <c:pt idx="8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0A-4B4B-9627-7C29F475FA20}"/>
            </c:ext>
          </c:extLst>
        </c:ser>
        <c:ser>
          <c:idx val="1"/>
          <c:order val="1"/>
          <c:tx>
            <c:strRef>
              <c:f>'NNR040'!$D$3</c:f>
              <c:strCache>
                <c:ptCount val="1"/>
                <c:pt idx="0">
                  <c:v>Divi pieaugušie ar trim vai vairāk apgādībā esošiem bērniem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'NNR040'!$B$4:$B$12</c:f>
              <c:strCache>
                <c:ptCount val="9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</c:strCache>
            </c:strRef>
          </c:cat>
          <c:val>
            <c:numRef>
              <c:f>'NNR040'!$D$4:$D$12</c:f>
              <c:numCache>
                <c:formatCode>0.0</c:formatCode>
                <c:ptCount val="9"/>
                <c:pt idx="0">
                  <c:v>25.5</c:v>
                </c:pt>
                <c:pt idx="1">
                  <c:v>19.8</c:v>
                </c:pt>
                <c:pt idx="2">
                  <c:v>20.7</c:v>
                </c:pt>
                <c:pt idx="3">
                  <c:v>16.7</c:v>
                </c:pt>
                <c:pt idx="4">
                  <c:v>17.7</c:v>
                </c:pt>
                <c:pt idx="5">
                  <c:v>16.5</c:v>
                </c:pt>
                <c:pt idx="6">
                  <c:v>17.100000000000001</c:v>
                </c:pt>
                <c:pt idx="7">
                  <c:v>19.5</c:v>
                </c:pt>
                <c:pt idx="8">
                  <c:v>20.8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F0A-4B4B-9627-7C29F475FA2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78918831"/>
        <c:axId val="578919663"/>
      </c:barChart>
      <c:catAx>
        <c:axId val="57891883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78919663"/>
        <c:crosses val="autoZero"/>
        <c:auto val="1"/>
        <c:lblAlgn val="ctr"/>
        <c:lblOffset val="100"/>
        <c:noMultiLvlLbl val="0"/>
      </c:catAx>
      <c:valAx>
        <c:axId val="578919663"/>
        <c:scaling>
          <c:orientation val="minMax"/>
        </c:scaling>
        <c:delete val="0"/>
        <c:axPos val="l"/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5789188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040" cy="338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554" y="0"/>
            <a:ext cx="4275040" cy="3381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49C178-1EBB-4105-B8B8-630EF074241B}" type="datetimeFigureOut">
              <a:rPr lang="lv-LV" smtClean="0"/>
              <a:t>10.12.2025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14650" y="842963"/>
            <a:ext cx="4037013" cy="2273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175" y="3240886"/>
            <a:ext cx="7891963" cy="265373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656"/>
            <a:ext cx="4275040" cy="3381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554" y="6397656"/>
            <a:ext cx="4275040" cy="33810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19EA7A-0017-4DBD-B408-CEF790DA787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366988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D19EA7A-0017-4DBD-B408-CEF790DA7878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07392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64393" y="2009838"/>
            <a:ext cx="9796463" cy="13615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28787" y="3630676"/>
            <a:ext cx="8067675" cy="16208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758700" y="0"/>
            <a:ext cx="5761303" cy="6479996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9023348" y="2901525"/>
            <a:ext cx="2496820" cy="2496820"/>
          </a:xfrm>
          <a:custGeom>
            <a:avLst/>
            <a:gdLst/>
            <a:ahLst/>
            <a:cxnLst/>
            <a:rect l="l" t="t" r="r" b="b"/>
            <a:pathLst>
              <a:path w="2496820" h="2496820">
                <a:moveTo>
                  <a:pt x="2496655" y="0"/>
                </a:moveTo>
                <a:lnTo>
                  <a:pt x="0" y="2496655"/>
                </a:lnTo>
                <a:lnTo>
                  <a:pt x="1491615" y="2496655"/>
                </a:lnTo>
                <a:lnTo>
                  <a:pt x="2496655" y="1491617"/>
                </a:lnTo>
                <a:lnTo>
                  <a:pt x="2496655" y="0"/>
                </a:lnTo>
                <a:close/>
              </a:path>
            </a:pathLst>
          </a:custGeom>
          <a:solidFill>
            <a:srgbClr val="FFFFFF">
              <a:alpha val="5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10002276" y="1910090"/>
            <a:ext cx="1518285" cy="1518285"/>
          </a:xfrm>
          <a:custGeom>
            <a:avLst/>
            <a:gdLst/>
            <a:ahLst/>
            <a:cxnLst/>
            <a:rect l="l" t="t" r="r" b="b"/>
            <a:pathLst>
              <a:path w="1518284" h="1518285">
                <a:moveTo>
                  <a:pt x="1517728" y="0"/>
                </a:moveTo>
                <a:lnTo>
                  <a:pt x="0" y="1517728"/>
                </a:lnTo>
                <a:lnTo>
                  <a:pt x="696823" y="1517728"/>
                </a:lnTo>
                <a:lnTo>
                  <a:pt x="1517728" y="696823"/>
                </a:lnTo>
                <a:lnTo>
                  <a:pt x="1517728" y="0"/>
                </a:lnTo>
                <a:close/>
              </a:path>
            </a:pathLst>
          </a:custGeom>
          <a:solidFill>
            <a:srgbClr val="6AA948">
              <a:alpha val="21000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73112" y="0"/>
            <a:ext cx="1237475" cy="15194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76262" y="1491170"/>
            <a:ext cx="5013484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935503" y="1491170"/>
            <a:ext cx="5013484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577759" y="6127987"/>
            <a:ext cx="426720" cy="352425"/>
          </a:xfrm>
          <a:custGeom>
            <a:avLst/>
            <a:gdLst/>
            <a:ahLst/>
            <a:cxnLst/>
            <a:rect l="l" t="t" r="r" b="b"/>
            <a:pathLst>
              <a:path w="426720" h="352425">
                <a:moveTo>
                  <a:pt x="426605" y="0"/>
                </a:moveTo>
                <a:lnTo>
                  <a:pt x="352005" y="0"/>
                </a:lnTo>
                <a:lnTo>
                  <a:pt x="0" y="352005"/>
                </a:lnTo>
                <a:lnTo>
                  <a:pt x="74599" y="352005"/>
                </a:lnTo>
                <a:lnTo>
                  <a:pt x="426605" y="0"/>
                </a:lnTo>
                <a:close/>
              </a:path>
            </a:pathLst>
          </a:custGeom>
          <a:solidFill>
            <a:srgbClr val="005C5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19771" y="2284395"/>
            <a:ext cx="4446270" cy="17703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rgbClr val="6AA948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76262" y="1491170"/>
            <a:ext cx="10372725" cy="427901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918585" y="6029515"/>
            <a:ext cx="3688080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76262" y="6029515"/>
            <a:ext cx="2650807" cy="32416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144076" y="6053183"/>
            <a:ext cx="208915" cy="3105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700" b="0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80"/>
              </a:spcBef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mailto:lm@lm.gov.lv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11520170" cy="3778250"/>
            <a:chOff x="0" y="0"/>
            <a:chExt cx="11520170" cy="377825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1520004" cy="3778224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7409533" y="0"/>
              <a:ext cx="4110990" cy="3735704"/>
            </a:xfrm>
            <a:custGeom>
              <a:avLst/>
              <a:gdLst/>
              <a:ahLst/>
              <a:cxnLst/>
              <a:rect l="l" t="t" r="r" b="b"/>
              <a:pathLst>
                <a:path w="4110990" h="3735704">
                  <a:moveTo>
                    <a:pt x="4110471" y="0"/>
                  </a:moveTo>
                  <a:lnTo>
                    <a:pt x="3735632" y="0"/>
                  </a:lnTo>
                  <a:lnTo>
                    <a:pt x="0" y="3735632"/>
                  </a:lnTo>
                  <a:lnTo>
                    <a:pt x="1491615" y="3735632"/>
                  </a:lnTo>
                  <a:lnTo>
                    <a:pt x="4110471" y="1116783"/>
                  </a:lnTo>
                  <a:lnTo>
                    <a:pt x="4110471" y="0"/>
                  </a:lnTo>
                  <a:close/>
                </a:path>
              </a:pathLst>
            </a:custGeom>
            <a:solidFill>
              <a:srgbClr val="FFFFFF">
                <a:alpha val="5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388455" y="0"/>
              <a:ext cx="2462530" cy="1765300"/>
            </a:xfrm>
            <a:custGeom>
              <a:avLst/>
              <a:gdLst/>
              <a:ahLst/>
              <a:cxnLst/>
              <a:rect l="l" t="t" r="r" b="b"/>
              <a:pathLst>
                <a:path w="2462529" h="1765300">
                  <a:moveTo>
                    <a:pt x="2462098" y="0"/>
                  </a:moveTo>
                  <a:lnTo>
                    <a:pt x="1765274" y="0"/>
                  </a:lnTo>
                  <a:lnTo>
                    <a:pt x="0" y="1765274"/>
                  </a:lnTo>
                  <a:lnTo>
                    <a:pt x="696823" y="1765274"/>
                  </a:lnTo>
                  <a:lnTo>
                    <a:pt x="2462098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642103" y="1563621"/>
              <a:ext cx="2234183" cy="1773935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729994" y="4115063"/>
            <a:ext cx="10058400" cy="938719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3575"/>
              </a:lnSpc>
              <a:spcBef>
                <a:spcPts val="120"/>
              </a:spcBef>
            </a:pPr>
            <a:r>
              <a:rPr lang="lv-LV" altLang="lv-LV" sz="3200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Aktualizētais nabadzības un sociālās atstumtības riskam pakļauto iedzīvotāju grupu saraksts</a:t>
            </a:r>
            <a:endParaRPr lang="lv-LV" sz="3200" b="1" dirty="0">
              <a:solidFill>
                <a:schemeClr val="accent3">
                  <a:lumMod val="50000"/>
                </a:schemeClr>
              </a:solidFill>
              <a:latin typeface="+mn-lt"/>
              <a:cs typeface="Roboto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027070" y="5268018"/>
            <a:ext cx="7748483" cy="11285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lv-LV" b="1" spc="-10" dirty="0">
                <a:solidFill>
                  <a:srgbClr val="005C57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rPr>
              <a:t>Evija Kūla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lv-LV" b="1" spc="-10" dirty="0">
                <a:solidFill>
                  <a:srgbClr val="005C57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rPr>
              <a:t>LM Sociālās politikas plānošanas un attīstības departamenta direktora vietniece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lv-LV" b="1" spc="-10" dirty="0">
                <a:solidFill>
                  <a:srgbClr val="005C57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rPr>
              <a:t>Sociālās iekļaušanas politikas koordinācijas komitejas </a:t>
            </a:r>
            <a:r>
              <a:rPr lang="en-US" b="1" spc="-10" dirty="0">
                <a:solidFill>
                  <a:srgbClr val="005C57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rPr>
              <a:t>10.12</a:t>
            </a:r>
            <a:r>
              <a:rPr lang="lv-LV" b="1" spc="-10" dirty="0">
                <a:solidFill>
                  <a:srgbClr val="005C57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rPr>
              <a:t>.202</a:t>
            </a:r>
            <a:r>
              <a:rPr lang="en-US" b="1" spc="-10" dirty="0">
                <a:solidFill>
                  <a:srgbClr val="005C57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rPr>
              <a:t>5</a:t>
            </a:r>
            <a:r>
              <a:rPr lang="lv-LV" b="1" spc="-10" dirty="0">
                <a:solidFill>
                  <a:srgbClr val="005C57"/>
                </a:solidFill>
                <a:latin typeface="+mn-lt"/>
                <a:ea typeface="Roboto" panose="02000000000000000000" pitchFamily="2" charset="0"/>
                <a:cs typeface="Arial" panose="020B0604020202020204" pitchFamily="34" charset="0"/>
              </a:rPr>
              <a:t>. sēde</a:t>
            </a:r>
          </a:p>
          <a:p>
            <a:pPr marL="12700" algn="ctr">
              <a:lnSpc>
                <a:spcPct val="100000"/>
              </a:lnSpc>
              <a:spcBef>
                <a:spcPts val="100"/>
              </a:spcBef>
            </a:pPr>
            <a:endParaRPr lang="en-GB" sz="1600" b="1" dirty="0">
              <a:latin typeface="Roboto" panose="02000000000000000000" pitchFamily="2" charset="0"/>
              <a:ea typeface="Roboto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10" name="object 10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7E9CDB-61F5-456A-A707-00CA5D556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449" y="346076"/>
            <a:ext cx="9761537" cy="615553"/>
          </a:xfrm>
        </p:spPr>
        <p:txBody>
          <a:bodyPr/>
          <a:lstStyle/>
          <a:p>
            <a:pPr algn="ctr"/>
            <a:r>
              <a:rPr lang="lv-LV" sz="400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Mandāts</a:t>
            </a:r>
            <a:r>
              <a:rPr lang="en-US" sz="400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 </a:t>
            </a:r>
            <a:endParaRPr lang="lv-LV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0D2E384E-9A24-4A82-8DB2-76699CB36F48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160615" y="1882521"/>
            <a:ext cx="9761537" cy="2718308"/>
          </a:xfrm>
        </p:spPr>
        <p:txBody>
          <a:bodyPr/>
          <a:lstStyle/>
          <a:p>
            <a:r>
              <a:rPr lang="lv-LV" sz="3200" dirty="0"/>
              <a:t>Atbilstoši Valsts kontroles ieteikumam </a:t>
            </a:r>
            <a:r>
              <a:rPr lang="en-US" sz="3200" dirty="0"/>
              <a:t>(2022):</a:t>
            </a:r>
          </a:p>
          <a:p>
            <a:endParaRPr lang="en-US" sz="3200" dirty="0"/>
          </a:p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AutoNum type="arabicParenR"/>
              <a:defRPr/>
            </a:pPr>
            <a:r>
              <a:rPr lang="lv-LV" altLang="lv-LV" sz="3200" dirty="0">
                <a:ea typeface="MS PGothic" panose="020B0600070205080204" pitchFamily="34" charset="-128"/>
              </a:rPr>
              <a:t>izvērtēt, vai nabadzības un sociālās atstumtības riskam pakļauto iedzīvotāju grupu uzskaitījums ir aktuāls, </a:t>
            </a:r>
            <a:endParaRPr lang="en-US" altLang="lv-LV" sz="3200" dirty="0">
              <a:ea typeface="MS PGothic" panose="020B0600070205080204" pitchFamily="34" charset="-128"/>
            </a:endParaRPr>
          </a:p>
          <a:p>
            <a:pPr marL="457200" indent="-457200" algn="just">
              <a:lnSpc>
                <a:spcPct val="120000"/>
              </a:lnSpc>
              <a:buFont typeface="Arial" panose="020B0604020202020204" pitchFamily="34" charset="0"/>
              <a:buAutoNum type="arabicParenR"/>
              <a:defRPr/>
            </a:pPr>
            <a:r>
              <a:rPr lang="lv-LV" altLang="lv-LV" sz="3200" dirty="0">
                <a:ea typeface="MS PGothic" panose="020B0600070205080204" pitchFamily="34" charset="-128"/>
              </a:rPr>
              <a:t>izveidot sistēmu tā regulārai pārskatīšanai</a:t>
            </a:r>
            <a:r>
              <a:rPr lang="en-US" altLang="lv-LV" sz="3200" dirty="0">
                <a:ea typeface="MS PGothic" panose="020B0600070205080204" pitchFamily="34" charset="-128"/>
              </a:rPr>
              <a:t>.</a:t>
            </a:r>
            <a:endParaRPr lang="lv-LV" sz="3200" dirty="0"/>
          </a:p>
        </p:txBody>
      </p:sp>
    </p:spTree>
    <p:extLst>
      <p:ext uri="{BB962C8B-B14F-4D97-AF65-F5344CB8AC3E}">
        <p14:creationId xmlns:p14="http://schemas.microsoft.com/office/powerpoint/2010/main" val="3932187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7E9CDB-61F5-456A-A707-00CA5D556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5926" y="498475"/>
            <a:ext cx="9761537" cy="615553"/>
          </a:xfrm>
        </p:spPr>
        <p:txBody>
          <a:bodyPr/>
          <a:lstStyle/>
          <a:p>
            <a:pPr algn="ctr"/>
            <a:r>
              <a:rPr lang="lv-LV" sz="4000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Aktualizēšanas pieeja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0D2E384E-9A24-4A82-8DB2-76699CB36F48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023170" y="1717676"/>
            <a:ext cx="9761537" cy="5478423"/>
          </a:xfrm>
        </p:spPr>
        <p:txBody>
          <a:bodyPr/>
          <a:lstStyle/>
          <a:p>
            <a:pPr marL="457200" indent="-457200" algn="just"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sz="2800" dirty="0"/>
              <a:t>2023.gada 14.decembra komitejas sēdē vienošanās, ka sarakstu pārskata ik pēc 2 gadiem. </a:t>
            </a:r>
          </a:p>
          <a:p>
            <a:pPr marL="457200" indent="-457200" algn="just"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sz="2800" dirty="0"/>
              <a:t>Šī ir otrā aktualizēšanas reize (pirmā veikta 2023.gadā).</a:t>
            </a:r>
          </a:p>
          <a:p>
            <a:pPr marL="457200" indent="-457200" algn="just"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altLang="lv-LV" sz="2800" dirty="0">
                <a:ea typeface="MS PGothic" panose="020B0600070205080204" pitchFamily="34" charset="-128"/>
              </a:rPr>
              <a:t>Nabadzības riskam pakļautās grupas identificētas pēc EU-SILC datiem par nabadzības riska indeksu un minimālo ienākumu līmeņa datiem (pēdējie dati par 2022.-2023.gadu). </a:t>
            </a:r>
          </a:p>
          <a:p>
            <a:pPr marL="457200" indent="-457200" algn="just">
              <a:spcAft>
                <a:spcPts val="600"/>
              </a:spcAft>
              <a:buFont typeface="Arial" panose="020B0604020202020204" pitchFamily="34" charset="0"/>
              <a:buAutoNum type="arabicPeriod"/>
            </a:pPr>
            <a:r>
              <a:rPr lang="lv-LV" altLang="lv-LV" sz="2800" dirty="0">
                <a:ea typeface="MS PGothic" panose="020B0600070205080204" pitchFamily="34" charset="-128"/>
              </a:rPr>
              <a:t>Citas nabadzības un sociālās atstumtības riskam pakļautās grupas noteiktas, pamatojoties uz pētījumiem (ne vecākiem par 2016.gadu).</a:t>
            </a:r>
          </a:p>
          <a:p>
            <a:pPr>
              <a:spcAft>
                <a:spcPts val="600"/>
              </a:spcAft>
            </a:pPr>
            <a:endParaRPr lang="en-US" altLang="lv-LV" sz="2800" dirty="0">
              <a:ea typeface="MS PGothic" panose="020B0600070205080204" pitchFamily="34" charset="-128"/>
            </a:endParaRPr>
          </a:p>
          <a:p>
            <a:pPr marL="457200" indent="-457200">
              <a:spcAft>
                <a:spcPts val="600"/>
              </a:spcAft>
              <a:buFont typeface="Arial" panose="020B0604020202020204" pitchFamily="34" charset="0"/>
              <a:buAutoNum type="arabicPeriod"/>
            </a:pPr>
            <a:endParaRPr lang="lv-LV" altLang="lv-LV" sz="2800" dirty="0">
              <a:ea typeface="MS PGothic" panose="020B0600070205080204" pitchFamily="34" charset="-128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47957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7E9CDB-61F5-456A-A707-00CA5D556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7449" y="346076"/>
            <a:ext cx="9761537" cy="492443"/>
          </a:xfrm>
        </p:spPr>
        <p:txBody>
          <a:bodyPr/>
          <a:lstStyle/>
          <a:p>
            <a:pPr algn="ctr"/>
            <a:r>
              <a:rPr lang="lv-LV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Esošais grupu saraksts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0D2E384E-9A24-4A82-8DB2-76699CB36F48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501650" y="1312502"/>
            <a:ext cx="10896600" cy="4848841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Pensijas vecuma cilvēki (65+), īpaši sievietes un tie, kuri dzīvo vieni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Pirmspensijas vecuma cilvēki (55-64)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Bezdarbnieki, īpaši ilgstošie bezdarbnieki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Viena vecāka ģimenes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Trūcīgas </a:t>
            </a:r>
            <a:r>
              <a:rPr lang="en-US" sz="2000" dirty="0"/>
              <a:t>un m</a:t>
            </a:r>
            <a:r>
              <a:rPr lang="lv-LV" sz="2000" dirty="0" err="1"/>
              <a:t>aznodrošinātas</a:t>
            </a:r>
            <a:r>
              <a:rPr lang="en-US" sz="2000" dirty="0"/>
              <a:t> </a:t>
            </a:r>
            <a:r>
              <a:rPr lang="lv-LV" sz="2000" dirty="0"/>
              <a:t>mājsaimniecības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Pieaugušie un bērni ar invaliditāti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Bāreņi un bez vecāku gādības palikušie bērni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Jaunieši, kas nemācās, nestrādā un neiegūst arodu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Bezpajumtnieki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Romi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Vardarbībā cietušas personas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Ieslodzītie un no ieslodzījuma vietām atbrīvotās personas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 err="1"/>
              <a:t>Cilvēktirdzniecības</a:t>
            </a:r>
            <a:r>
              <a:rPr lang="lv-LV" sz="2000" dirty="0"/>
              <a:t> upuri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Patvēruma meklētāji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/>
              <a:t>Bēgļi un personas ar alternatīvo vai bezvalstnieka statusu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666965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38A09377-3087-4C1D-BAD7-BC001BF4E896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492250" y="2251075"/>
            <a:ext cx="9075737" cy="1477328"/>
          </a:xfrm>
        </p:spPr>
        <p:txBody>
          <a:bodyPr/>
          <a:lstStyle/>
          <a:p>
            <a:r>
              <a:rPr lang="lv-LV" sz="3200" u="sng" dirty="0"/>
              <a:t>Priekšlikums</a:t>
            </a:r>
            <a:r>
              <a:rPr lang="lv-LV" sz="3200" dirty="0"/>
              <a:t>:</a:t>
            </a:r>
          </a:p>
          <a:p>
            <a:endParaRPr lang="lv-LV" sz="3200" dirty="0"/>
          </a:p>
          <a:p>
            <a:r>
              <a:rPr lang="lv-LV" sz="3200" dirty="0"/>
              <a:t>Saraksta papildināšana ar </a:t>
            </a:r>
            <a:r>
              <a:rPr lang="lv-LV" sz="3200" dirty="0" err="1"/>
              <a:t>daudzbērnu</a:t>
            </a:r>
            <a:r>
              <a:rPr lang="lv-LV" sz="3200" dirty="0"/>
              <a:t> ģimenēm</a:t>
            </a:r>
          </a:p>
        </p:txBody>
      </p:sp>
      <p:sp>
        <p:nvSpPr>
          <p:cNvPr id="5" name="Virsraksts 1">
            <a:extLst>
              <a:ext uri="{FF2B5EF4-FFF2-40B4-BE49-F238E27FC236}">
                <a16:creationId xmlns:a16="http://schemas.microsoft.com/office/drawing/2014/main" id="{F655E9DE-9712-455B-8038-7EFB60ABF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450" y="498475"/>
            <a:ext cx="9761537" cy="492443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S</a:t>
            </a:r>
            <a:r>
              <a:rPr lang="lv-LV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arakst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a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izmaiņas</a:t>
            </a:r>
            <a:endParaRPr lang="lv-LV" dirty="0">
              <a:solidFill>
                <a:schemeClr val="accent3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880628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7E9CDB-61F5-456A-A707-00CA5D556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68" y="3013075"/>
            <a:ext cx="3089582" cy="984885"/>
          </a:xfrm>
        </p:spPr>
        <p:txBody>
          <a:bodyPr/>
          <a:lstStyle/>
          <a:p>
            <a:pPr algn="ctr"/>
            <a:r>
              <a:rPr lang="lv-LV" dirty="0" err="1">
                <a:solidFill>
                  <a:schemeClr val="accent3">
                    <a:lumMod val="75000"/>
                  </a:schemeClr>
                </a:solidFill>
                <a:latin typeface="+mn-lt"/>
              </a:rPr>
              <a:t>Daudzbērnu</a:t>
            </a:r>
            <a:r>
              <a:rPr lang="lv-LV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 ģimenes</a:t>
            </a:r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3DB0F0F4-E2BB-461B-A6F2-70A93428892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6061243"/>
              </p:ext>
            </p:extLst>
          </p:nvPr>
        </p:nvGraphicFramePr>
        <p:xfrm>
          <a:off x="3625850" y="3241675"/>
          <a:ext cx="7343005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Diagramma 5">
            <a:extLst>
              <a:ext uri="{FF2B5EF4-FFF2-40B4-BE49-F238E27FC236}">
                <a16:creationId xmlns:a16="http://schemas.microsoft.com/office/drawing/2014/main" id="{9F4B32CF-73A5-4822-B8AD-09933DB0740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0286617"/>
              </p:ext>
            </p:extLst>
          </p:nvPr>
        </p:nvGraphicFramePr>
        <p:xfrm>
          <a:off x="2330450" y="288925"/>
          <a:ext cx="8305800" cy="2952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050" name="Picture 2" descr="1,300+ Big Family Stock Illustrations, Royalty-Free Vector Graphics &amp; Clip  Art - iStock | Multigenerational family, Family, Family reunion">
            <a:extLst>
              <a:ext uri="{FF2B5EF4-FFF2-40B4-BE49-F238E27FC236}">
                <a16:creationId xmlns:a16="http://schemas.microsoft.com/office/drawing/2014/main" id="{B5E47A2F-AE85-44EF-9001-970472C5F9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" y="4052324"/>
            <a:ext cx="2653573" cy="196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4869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37E9CDB-61F5-456A-A707-00CA5D556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1082" y="498475"/>
            <a:ext cx="9761537" cy="492443"/>
          </a:xfrm>
        </p:spPr>
        <p:txBody>
          <a:bodyPr/>
          <a:lstStyle/>
          <a:p>
            <a:pPr algn="ctr"/>
            <a:r>
              <a:rPr lang="lv-LV" dirty="0">
                <a:solidFill>
                  <a:schemeClr val="accent3">
                    <a:lumMod val="75000"/>
                  </a:schemeClr>
                </a:solidFill>
                <a:latin typeface="+mn-lt"/>
              </a:rPr>
              <a:t>Jautājumi diskusijai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0D2E384E-9A24-4A82-8DB2-76699CB36F48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1187450" y="1946275"/>
            <a:ext cx="9448800" cy="2954655"/>
          </a:xfrm>
        </p:spPr>
        <p:txBody>
          <a:bodyPr/>
          <a:lstStyle/>
          <a:p>
            <a:pPr algn="just"/>
            <a:r>
              <a:rPr lang="lv-LV" sz="2400" dirty="0"/>
              <a:t>1) Vai atbalstām </a:t>
            </a:r>
            <a:r>
              <a:rPr lang="lv-LV" sz="2400" dirty="0" err="1"/>
              <a:t>daudzbērnu</a:t>
            </a:r>
            <a:r>
              <a:rPr lang="lv-LV" sz="2400" dirty="0"/>
              <a:t> ģimeņu iekļaušanu sarakstā, ņemot vērā, ka nabadzības riska indekss ir zemāks nekā vidēji valstī, taču </a:t>
            </a:r>
            <a:r>
              <a:rPr lang="lv-LV" sz="2400" dirty="0" err="1"/>
              <a:t>daudzbērnu</a:t>
            </a:r>
            <a:r>
              <a:rPr lang="lv-LV" sz="2400" dirty="0"/>
              <a:t> ģimeņu īpatsvars zem minimālo ienākumu līmeņa ir nemainīgi augstāks nekā vidēji valstī?</a:t>
            </a:r>
          </a:p>
          <a:p>
            <a:pPr algn="just"/>
            <a:endParaRPr lang="lv-LV" sz="2400" dirty="0"/>
          </a:p>
          <a:p>
            <a:pPr algn="just"/>
            <a:r>
              <a:rPr lang="en-US" sz="2400" dirty="0"/>
              <a:t>2</a:t>
            </a:r>
            <a:r>
              <a:rPr lang="lv-LV" sz="2400" dirty="0"/>
              <a:t>) Vai sagaidām 2026.gada janvārī publicētos nabadzības riska datus par 2024.gadu un pieņemam lēmumu par saraksta apstiprināšanu pēc šo datu analīzes</a:t>
            </a:r>
            <a:r>
              <a:rPr lang="en-US" sz="2400" dirty="0"/>
              <a:t> (</a:t>
            </a:r>
            <a:r>
              <a:rPr lang="lv-LV" sz="2400" dirty="0"/>
              <a:t>rakstveida saskaņošanas procedūra)?</a:t>
            </a:r>
          </a:p>
        </p:txBody>
      </p:sp>
    </p:spTree>
    <p:extLst>
      <p:ext uri="{BB962C8B-B14F-4D97-AF65-F5344CB8AC3E}">
        <p14:creationId xmlns:p14="http://schemas.microsoft.com/office/powerpoint/2010/main" val="37650173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616450" y="5587548"/>
            <a:ext cx="2205154" cy="5386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Skolas</a:t>
            </a:r>
            <a:r>
              <a:rPr sz="12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iela</a:t>
            </a:r>
            <a:r>
              <a:rPr sz="12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28,</a:t>
            </a:r>
            <a:r>
              <a:rPr sz="12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Rīga,</a:t>
            </a:r>
            <a:r>
              <a:rPr sz="1200" spc="-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spc="-45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LV-</a:t>
            </a:r>
            <a:r>
              <a:rPr sz="1200" spc="-2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1331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ts val="1300"/>
              </a:lnSpc>
            </a:pPr>
            <a:r>
              <a:rPr sz="12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lm@lm.gov.lv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" algn="ctr">
              <a:lnSpc>
                <a:spcPts val="1370"/>
              </a:lnSpc>
            </a:pPr>
            <a:r>
              <a:rPr sz="120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+371 </a:t>
            </a:r>
            <a:r>
              <a:rPr sz="1200" spc="-10" dirty="0">
                <a:solidFill>
                  <a:srgbClr val="231F2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80205100</a:t>
            </a:r>
            <a:endParaRPr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" name="object 3"/>
          <p:cNvGrpSpPr/>
          <p:nvPr/>
        </p:nvGrpSpPr>
        <p:grpSpPr>
          <a:xfrm>
            <a:off x="0" y="0"/>
            <a:ext cx="11520170" cy="4683760"/>
            <a:chOff x="0" y="0"/>
            <a:chExt cx="11520170" cy="468376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1520004" cy="2074024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0" y="799554"/>
              <a:ext cx="3884295" cy="3884295"/>
            </a:xfrm>
            <a:custGeom>
              <a:avLst/>
              <a:gdLst/>
              <a:ahLst/>
              <a:cxnLst/>
              <a:rect l="l" t="t" r="r" b="b"/>
              <a:pathLst>
                <a:path w="3884295" h="3884295">
                  <a:moveTo>
                    <a:pt x="3884108" y="0"/>
                  </a:moveTo>
                  <a:lnTo>
                    <a:pt x="2392480" y="0"/>
                  </a:lnTo>
                  <a:lnTo>
                    <a:pt x="0" y="2392480"/>
                  </a:lnTo>
                  <a:lnTo>
                    <a:pt x="0" y="3884096"/>
                  </a:lnTo>
                  <a:lnTo>
                    <a:pt x="3884108" y="0"/>
                  </a:lnTo>
                  <a:close/>
                </a:path>
              </a:pathLst>
            </a:custGeom>
            <a:solidFill>
              <a:srgbClr val="FFFFFF">
                <a:alpha val="5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8785" y="359234"/>
              <a:ext cx="2311400" cy="1718310"/>
            </a:xfrm>
            <a:custGeom>
              <a:avLst/>
              <a:gdLst/>
              <a:ahLst/>
              <a:cxnLst/>
              <a:rect l="l" t="t" r="r" b="b"/>
              <a:pathLst>
                <a:path w="2311400" h="1718310">
                  <a:moveTo>
                    <a:pt x="2311298" y="0"/>
                  </a:moveTo>
                  <a:lnTo>
                    <a:pt x="1717700" y="0"/>
                  </a:lnTo>
                  <a:lnTo>
                    <a:pt x="0" y="1717700"/>
                  </a:lnTo>
                  <a:lnTo>
                    <a:pt x="593585" y="1717700"/>
                  </a:lnTo>
                  <a:lnTo>
                    <a:pt x="2311298" y="0"/>
                  </a:lnTo>
                  <a:close/>
                </a:path>
              </a:pathLst>
            </a:custGeom>
            <a:solidFill>
              <a:srgbClr val="6AA948">
                <a:alpha val="21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141264" y="2074032"/>
              <a:ext cx="1237475" cy="1519427"/>
            </a:xfrm>
            <a:prstGeom prst="rect">
              <a:avLst/>
            </a:prstGeom>
          </p:spPr>
        </p:pic>
      </p:grpSp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856489" y="5132561"/>
            <a:ext cx="1807463" cy="394715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10042955" y="6032496"/>
            <a:ext cx="962025" cy="447675"/>
            <a:chOff x="10042955" y="6032496"/>
            <a:chExt cx="962025" cy="447675"/>
          </a:xfrm>
        </p:grpSpPr>
        <p:sp>
          <p:nvSpPr>
            <p:cNvPr id="10" name="object 10"/>
            <p:cNvSpPr/>
            <p:nvPr/>
          </p:nvSpPr>
          <p:spPr>
            <a:xfrm>
              <a:off x="10577759" y="6127987"/>
              <a:ext cx="426720" cy="352425"/>
            </a:xfrm>
            <a:custGeom>
              <a:avLst/>
              <a:gdLst/>
              <a:ahLst/>
              <a:cxnLst/>
              <a:rect l="l" t="t" r="r" b="b"/>
              <a:pathLst>
                <a:path w="426720" h="352425">
                  <a:moveTo>
                    <a:pt x="426605" y="0"/>
                  </a:moveTo>
                  <a:lnTo>
                    <a:pt x="352005" y="0"/>
                  </a:lnTo>
                  <a:lnTo>
                    <a:pt x="0" y="352005"/>
                  </a:lnTo>
                  <a:lnTo>
                    <a:pt x="74599" y="352005"/>
                  </a:lnTo>
                  <a:lnTo>
                    <a:pt x="426605" y="0"/>
                  </a:lnTo>
                  <a:close/>
                </a:path>
              </a:pathLst>
            </a:custGeom>
            <a:solidFill>
              <a:srgbClr val="005C5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042955" y="6032496"/>
              <a:ext cx="897255" cy="447675"/>
            </a:xfrm>
            <a:custGeom>
              <a:avLst/>
              <a:gdLst/>
              <a:ahLst/>
              <a:cxnLst/>
              <a:rect l="l" t="t" r="r" b="b"/>
              <a:pathLst>
                <a:path w="897254" h="447675">
                  <a:moveTo>
                    <a:pt x="896723" y="0"/>
                  </a:moveTo>
                  <a:lnTo>
                    <a:pt x="447498" y="2"/>
                  </a:lnTo>
                  <a:lnTo>
                    <a:pt x="0" y="447501"/>
                  </a:lnTo>
                  <a:lnTo>
                    <a:pt x="449224" y="447501"/>
                  </a:lnTo>
                  <a:lnTo>
                    <a:pt x="896723" y="2"/>
                  </a:lnTo>
                  <a:close/>
                </a:path>
              </a:pathLst>
            </a:custGeom>
            <a:solidFill>
              <a:srgbClr val="6AA948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7">
            <a:extLst>
              <a:ext uri="{FF2B5EF4-FFF2-40B4-BE49-F238E27FC236}">
                <a16:creationId xmlns:a16="http://schemas.microsoft.com/office/drawing/2014/main" id="{9E925627-4C27-4FBC-AF7A-7FC7D304ECDF}"/>
              </a:ext>
            </a:extLst>
          </p:cNvPr>
          <p:cNvSpPr txBox="1"/>
          <p:nvPr/>
        </p:nvSpPr>
        <p:spPr>
          <a:xfrm>
            <a:off x="730250" y="4079875"/>
            <a:ext cx="10058400" cy="48353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ts val="3575"/>
              </a:lnSpc>
              <a:spcBef>
                <a:spcPts val="120"/>
              </a:spcBef>
            </a:pPr>
            <a:r>
              <a:rPr lang="lv-LV" altLang="lv-LV" sz="3600" b="1" dirty="0">
                <a:solidFill>
                  <a:schemeClr val="accent3">
                    <a:lumMod val="50000"/>
                  </a:schemeClr>
                </a:solidFill>
                <a:latin typeface="+mn-lt"/>
                <a:ea typeface="MS PGothic" panose="020B0600070205080204" pitchFamily="34" charset="-128"/>
              </a:rPr>
              <a:t>Paldies par uzmanību!</a:t>
            </a:r>
            <a:endParaRPr lang="lv-LV" sz="3100" b="1" dirty="0">
              <a:solidFill>
                <a:schemeClr val="accent3">
                  <a:lumMod val="50000"/>
                </a:schemeClr>
              </a:solidFill>
              <a:latin typeface="+mn-lt"/>
              <a:cs typeface="Robo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819</TotalTime>
  <Words>340</Words>
  <Application>Microsoft Office PowerPoint</Application>
  <PresentationFormat>Pielāgots</PresentationFormat>
  <Paragraphs>47</Paragraphs>
  <Slides>8</Slides>
  <Notes>1</Notes>
  <HiddenSlides>0</HiddenSlides>
  <MMClips>0</MMClips>
  <ScaleCrop>false</ScaleCrop>
  <HeadingPairs>
    <vt:vector size="6" baseType="variant">
      <vt:variant>
        <vt:lpstr>Lietotie fonti</vt:lpstr>
      </vt:variant>
      <vt:variant>
        <vt:i4>4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3" baseType="lpstr">
      <vt:lpstr>MS PGothic</vt:lpstr>
      <vt:lpstr>Arial</vt:lpstr>
      <vt:lpstr>Calibri</vt:lpstr>
      <vt:lpstr>Roboto</vt:lpstr>
      <vt:lpstr>Office Theme</vt:lpstr>
      <vt:lpstr>PowerPoint prezentācija</vt:lpstr>
      <vt:lpstr>Mandāts </vt:lpstr>
      <vt:lpstr>Aktualizēšanas pieeja</vt:lpstr>
      <vt:lpstr>Esošais grupu saraksts</vt:lpstr>
      <vt:lpstr>Saraksta izmaiņas</vt:lpstr>
      <vt:lpstr>Daudzbērnu ģimenes</vt:lpstr>
      <vt:lpstr>Jautājumi diskusijai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Prezentacija_LM_2023-sagatave</dc:title>
  <dc:creator>Evija Kūla</dc:creator>
  <cp:lastModifiedBy>Diāna Zemrībo</cp:lastModifiedBy>
  <cp:revision>84</cp:revision>
  <cp:lastPrinted>2025-06-27T07:50:35Z</cp:lastPrinted>
  <dcterms:created xsi:type="dcterms:W3CDTF">2023-10-05T11:11:36Z</dcterms:created>
  <dcterms:modified xsi:type="dcterms:W3CDTF">2025-12-10T15:11:49Z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2023-10-05T00:00:00Z</vt:filetime>
  </property>
  <property fmtid="{D5CDD505-2E9C-101B-9397-08002B2CF9AE}" pid="3" name="Creator">
    <vt:lpwstr>Adobe Illustrator 27.9 (Macintosh)</vt:lpwstr>
  </property>
  <property fmtid="{D5CDD505-2E9C-101B-9397-08002B2CF9AE}" pid="4" name="LastSaved">
    <vt:filetime>2023-10-05T00:00:00Z</vt:filetime>
  </property>
  <property fmtid="{D5CDD505-2E9C-101B-9397-08002B2CF9AE}" pid="5" name="Producer">
    <vt:lpwstr>Adobe PDF library 17.00</vt:lpwstr>
  </property>
</Properties>
</file>