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18288000" cy="10287000"/>
  <p:notesSz cx="6858000" cy="9144000"/>
  <p:embeddedFontLst>
    <p:embeddedFont>
      <p:font typeface="Aileron Heavy" panose="020B0604020202020204" charset="-7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ejaVu Sans Bold" panose="020B0604020202020204" charset="0"/>
      <p:regular r:id="rId22"/>
    </p:embeddedFont>
    <p:embeddedFont>
      <p:font typeface="Liberation Sans" panose="020B0604020202020204" charset="0"/>
      <p:regular r:id="rId23"/>
    </p:embeddedFont>
    <p:embeddedFont>
      <p:font typeface="Liberation Sans Bold" panose="020B0604020202020204" charset="0"/>
      <p:regular r:id="rId24"/>
    </p:embeddedFont>
    <p:embeddedFont>
      <p:font typeface="Open Sans 1 Bold" panose="020B0604020202020204" charset="0"/>
      <p:regular r:id="rId25"/>
    </p:embeddedFont>
    <p:embeddedFont>
      <p:font typeface="Open Sans 2" panose="020B0604020202020204" charset="0"/>
      <p:regular r:id="rId26"/>
    </p:embeddedFont>
    <p:embeddedFont>
      <p:font typeface="Open Sans 2 Bold" panose="020B0604020202020204" charset="0"/>
      <p:regular r:id="rId27"/>
    </p:embeddedFont>
    <p:embeddedFont>
      <p:font typeface="Poppins Light" panose="00000400000000000000" pitchFamily="2" charset="-70"/>
      <p:regular r:id="rId28"/>
      <p:italic r:id="rId29"/>
    </p:embeddedFont>
    <p:embeddedFont>
      <p:font typeface="Poppins Medium Bold" panose="020B0604020202020204" charset="-7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264" autoAdjust="0"/>
  </p:normalViewPr>
  <p:slideViewPr>
    <p:cSldViewPr>
      <p:cViewPr varScale="1">
        <p:scale>
          <a:sx n="54" d="100"/>
          <a:sy n="54" d="100"/>
        </p:scale>
        <p:origin x="144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eta.Pikse\AppData\Local\Microsoft\Windows\INetCache\Content.Outlook\K6OKWWYI\1_SRP_RR_2013_2023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eta.Pikse\AppData\Local\Microsoft\Windows\INetCache\Content.Outlook\K6OKWWYI\1_SRP_RR_2013_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'12_TPL'!$AY$191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'12_TPL'!$AX$192:$AX$195</c:f>
              <c:strCache>
                <c:ptCount val="4"/>
                <c:pt idx="0">
                  <c:v>Kopā</c:v>
                </c:pt>
                <c:pt idx="1">
                  <c:v>VAIVARU TPC</c:v>
                </c:pt>
                <c:pt idx="2">
                  <c:v>LNB</c:v>
                </c:pt>
                <c:pt idx="3">
                  <c:v>LNS</c:v>
                </c:pt>
              </c:strCache>
            </c:strRef>
          </c:cat>
          <c:val>
            <c:numRef>
              <c:f>'12_TPL'!$AY$192:$AY$195</c:f>
              <c:numCache>
                <c:formatCode>#,##0</c:formatCode>
                <c:ptCount val="4"/>
                <c:pt idx="0">
                  <c:v>27879</c:v>
                </c:pt>
                <c:pt idx="1">
                  <c:v>16594</c:v>
                </c:pt>
                <c:pt idx="2">
                  <c:v>3653</c:v>
                </c:pt>
                <c:pt idx="3">
                  <c:v>7632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9-46E1-907D-AB1DEEE9EC43}"/>
            </c:ext>
          </c:extLst>
        </c:ser>
        <c:ser>
          <c:idx val="1"/>
          <c:order val="1"/>
          <c:tx>
            <c:strRef>
              <c:f>'12_TPL'!$AZ$191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'12_TPL'!$AX$192:$AX$195</c:f>
              <c:strCache>
                <c:ptCount val="4"/>
                <c:pt idx="0">
                  <c:v>Kopā</c:v>
                </c:pt>
                <c:pt idx="1">
                  <c:v>VAIVARU TPC</c:v>
                </c:pt>
                <c:pt idx="2">
                  <c:v>LNB</c:v>
                </c:pt>
                <c:pt idx="3">
                  <c:v>LNS</c:v>
                </c:pt>
              </c:strCache>
            </c:strRef>
          </c:cat>
          <c:val>
            <c:numRef>
              <c:f>'12_TPL'!$AZ$192:$AZ$195</c:f>
              <c:numCache>
                <c:formatCode>#,##0</c:formatCode>
                <c:ptCount val="4"/>
                <c:pt idx="0">
                  <c:v>34342</c:v>
                </c:pt>
                <c:pt idx="1">
                  <c:v>19877</c:v>
                </c:pt>
                <c:pt idx="2">
                  <c:v>4395</c:v>
                </c:pt>
                <c:pt idx="3">
                  <c:v>10070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C9-46E1-907D-AB1DEEE9EC43}"/>
            </c:ext>
          </c:extLst>
        </c:ser>
        <c:ser>
          <c:idx val="2"/>
          <c:order val="2"/>
          <c:tx>
            <c:strRef>
              <c:f>'12_TPL'!$BA$191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'12_TPL'!$AX$192:$AX$195</c:f>
              <c:strCache>
                <c:ptCount val="4"/>
                <c:pt idx="0">
                  <c:v>Kopā</c:v>
                </c:pt>
                <c:pt idx="1">
                  <c:v>VAIVARU TPC</c:v>
                </c:pt>
                <c:pt idx="2">
                  <c:v>LNB</c:v>
                </c:pt>
                <c:pt idx="3">
                  <c:v>LNS</c:v>
                </c:pt>
              </c:strCache>
            </c:strRef>
          </c:cat>
          <c:val>
            <c:numRef>
              <c:f>'12_TPL'!$BA$192:$BA$195</c:f>
              <c:numCache>
                <c:formatCode>#,##0</c:formatCode>
                <c:ptCount val="4"/>
                <c:pt idx="0">
                  <c:v>33731</c:v>
                </c:pt>
                <c:pt idx="1">
                  <c:v>20112</c:v>
                </c:pt>
                <c:pt idx="2">
                  <c:v>4152</c:v>
                </c:pt>
                <c:pt idx="3">
                  <c:v>9467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C9-46E1-907D-AB1DEEE9E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0973071"/>
        <c:axId val="1890969327"/>
      </c:barChart>
      <c:catAx>
        <c:axId val="189097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90969327"/>
        <c:crosses val="autoZero"/>
        <c:auto val="1"/>
        <c:lblAlgn val="ctr"/>
        <c:lblOffset val="100"/>
        <c:noMultiLvlLbl val="0"/>
      </c:catAx>
      <c:valAx>
        <c:axId val="1890969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9097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'12_TPL'!$AP$169</c:f>
              <c:strCache>
                <c:ptCount val="1"/>
                <c:pt idx="0">
                  <c:v>Kopā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'12_TPL'!$AQ$168:$AT$168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'12_TPL'!$AQ$169:$AT$169</c:f>
              <c:numCache>
                <c:formatCode>General</c:formatCode>
                <c:ptCount val="4"/>
                <c:pt idx="0">
                  <c:v>6726</c:v>
                </c:pt>
                <c:pt idx="1">
                  <c:v>8000</c:v>
                </c:pt>
                <c:pt idx="2">
                  <c:v>6771</c:v>
                </c:pt>
                <c:pt idx="3">
                  <c:v>8055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0C-4357-BEB1-FA3E3BC6FBBE}"/>
            </c:ext>
          </c:extLst>
        </c:ser>
        <c:ser>
          <c:idx val="1"/>
          <c:order val="1"/>
          <c:tx>
            <c:strRef>
              <c:f>'12_TPL'!$AP$170</c:f>
              <c:strCache>
                <c:ptCount val="1"/>
                <c:pt idx="0">
                  <c:v>Vaivaru TPC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'12_TPL'!$AQ$168:$AT$168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'12_TPL'!$AQ$170:$AT$170</c:f>
              <c:numCache>
                <c:formatCode>General</c:formatCode>
                <c:ptCount val="4"/>
                <c:pt idx="0">
                  <c:v>2868</c:v>
                </c:pt>
                <c:pt idx="1">
                  <c:v>4409</c:v>
                </c:pt>
                <c:pt idx="2">
                  <c:v>4819</c:v>
                </c:pt>
                <c:pt idx="3">
                  <c:v>6697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0C-4357-BEB1-FA3E3BC6FBBE}"/>
            </c:ext>
          </c:extLst>
        </c:ser>
        <c:ser>
          <c:idx val="2"/>
          <c:order val="2"/>
          <c:tx>
            <c:strRef>
              <c:f>'12_TPL'!$AP$171</c:f>
              <c:strCache>
                <c:ptCount val="1"/>
                <c:pt idx="0">
                  <c:v>LNB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'12_TPL'!$AQ$168:$AT$168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'12_TPL'!$AQ$171:$AT$171</c:f>
              <c:numCache>
                <c:formatCode>General</c:formatCode>
                <c:ptCount val="4"/>
                <c:pt idx="0">
                  <c:v>894</c:v>
                </c:pt>
                <c:pt idx="1">
                  <c:v>983</c:v>
                </c:pt>
                <c:pt idx="2">
                  <c:v>608</c:v>
                </c:pt>
                <c:pt idx="3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0C-4357-BEB1-FA3E3BC6FBBE}"/>
            </c:ext>
          </c:extLst>
        </c:ser>
        <c:ser>
          <c:idx val="3"/>
          <c:order val="3"/>
          <c:tx>
            <c:strRef>
              <c:f>'12_TPL'!$AP$172</c:f>
              <c:strCache>
                <c:ptCount val="1"/>
                <c:pt idx="0">
                  <c:v>LNS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'12_TPL'!$AQ$168:$AT$168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'12_TPL'!$AQ$172:$AT$172</c:f>
              <c:numCache>
                <c:formatCode>General</c:formatCode>
                <c:ptCount val="4"/>
                <c:pt idx="0">
                  <c:v>2972</c:v>
                </c:pt>
                <c:pt idx="1">
                  <c:v>2608</c:v>
                </c:pt>
                <c:pt idx="2">
                  <c:v>1344</c:v>
                </c:pt>
                <c:pt idx="3">
                  <c:v>1121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0C-4357-BEB1-FA3E3BC6F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1524575"/>
        <c:axId val="1961547039"/>
      </c:barChart>
      <c:catAx>
        <c:axId val="196152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61547039"/>
        <c:crosses val="autoZero"/>
        <c:auto val="1"/>
        <c:lblAlgn val="ctr"/>
        <c:lblOffset val="100"/>
        <c:noMultiLvlLbl val="0"/>
      </c:catAx>
      <c:valAx>
        <c:axId val="1961547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61524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1AA02-9960-4FB4-B1AF-A2E5730C2D85}" type="datetimeFigureOut">
              <a:rPr lang="lv-LV" smtClean="0"/>
              <a:t>09.12.2025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3E39C-8198-4395-8A9B-EBA8964CB8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150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Zobratiņu</a:t>
            </a:r>
            <a:r>
              <a:rPr lang="lv-LV" baseline="0" dirty="0"/>
              <a:t> simbols – ir procesā</a:t>
            </a:r>
          </a:p>
          <a:p>
            <a:r>
              <a:rPr lang="lv-LV" sz="1200" dirty="0">
                <a:effectLst/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</a:rPr>
              <a:t>NRC Vaivari” un RAKUS veic novērtēšanu</a:t>
            </a:r>
            <a:r>
              <a:rPr lang="lv-LV" sz="1200" dirty="0"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</a:rPr>
              <a:t> </a:t>
            </a:r>
            <a:r>
              <a:rPr lang="lv-LV" sz="1200" dirty="0">
                <a:effectLst/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</a:rPr>
              <a:t>alternatīvās komunikācijas TPL un elektropiedziņas TP</a:t>
            </a:r>
            <a:r>
              <a:rPr lang="en-US" sz="1200" dirty="0">
                <a:effectLst/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</a:rPr>
              <a:t>L</a:t>
            </a:r>
            <a:r>
              <a:rPr lang="lv-LV" sz="1200" dirty="0">
                <a:effectLst/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</a:rPr>
              <a:t>  - turpinās komunikācija</a:t>
            </a:r>
            <a:r>
              <a:rPr lang="lv-LV" sz="1200" baseline="0" dirty="0">
                <a:effectLst/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</a:rPr>
              <a:t> ar rehabilitācijas centru Jaunķemeri un Bērnu klīnisko universitātes slimnīcu. </a:t>
            </a:r>
          </a:p>
          <a:p>
            <a:r>
              <a:rPr lang="lv-LV" sz="1200" baseline="0" dirty="0">
                <a:effectLst/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</a:rPr>
              <a:t>Citas ārstniecības iestādes nav atsaucīgas, jo </a:t>
            </a:r>
            <a:r>
              <a:rPr lang="lv-LV" sz="1200" baseline="0" dirty="0" err="1">
                <a:effectLst/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</a:rPr>
              <a:t>jorāda</a:t>
            </a:r>
            <a:r>
              <a:rPr lang="lv-LV" sz="1200" baseline="0" dirty="0">
                <a:effectLst/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</a:rPr>
              <a:t>, ka šāda manipulācija – protokola aizpilde nav atmaksāto NVD manipulāciju sarakstā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E39C-8198-4395-8A9B-EBA8964CB8A4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544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Projekts – «Tehnisko palīglīdzekļu pieejamības sekmēšana»</a:t>
            </a:r>
            <a:r>
              <a:rPr lang="lv-LV" baseline="0" dirty="0"/>
              <a:t> – piemēram – </a:t>
            </a:r>
            <a:r>
              <a:rPr lang="lv-LV" baseline="0" dirty="0" err="1"/>
              <a:t>rollatora</a:t>
            </a:r>
            <a:r>
              <a:rPr lang="lv-LV" baseline="0" dirty="0"/>
              <a:t> iegādes atļauju var saņemt uzreiz pēc pieteikuma  iesniegšanas pie VTPC līgumpartnera</a:t>
            </a:r>
          </a:p>
          <a:p>
            <a:r>
              <a:rPr lang="lv-LV" baseline="0" dirty="0"/>
              <a:t>Jauni TPL pasūtījumi tiek vi</a:t>
            </a:r>
            <a:r>
              <a:rPr lang="en-US" baseline="0" dirty="0" err="1"/>
              <a:t>ei</a:t>
            </a:r>
            <a:r>
              <a:rPr lang="lv-LV" baseline="0" dirty="0" err="1"/>
              <a:t>ti</a:t>
            </a:r>
            <a:r>
              <a:rPr lang="lv-LV" baseline="0" dirty="0"/>
              <a:t> ņemot vērā faktisko pieprasījumu uz konkrēto periodu</a:t>
            </a:r>
          </a:p>
          <a:p>
            <a:r>
              <a:rPr lang="lv-LV" baseline="0" dirty="0"/>
              <a:t>Ar kompensāciju neizvēlas attālāki Latvijas iedzīvotāji, jo tuvumā nav TPL veikalu, neprot izdarīt izvēli no internetveikalā pieejamā klāsta. Kompensācijas mehānismu visaktīvāk izvēlas bērnu vecāki un per</a:t>
            </a:r>
            <a:r>
              <a:rPr lang="en-US" baseline="0" dirty="0"/>
              <a:t>s</a:t>
            </a:r>
            <a:r>
              <a:rPr lang="lv-LV" baseline="0" dirty="0" err="1"/>
              <a:t>onas</a:t>
            </a:r>
            <a:r>
              <a:rPr lang="lv-LV" baseline="0" dirty="0"/>
              <a:t>, kurām ir tuvinieku atbalsts un personas, kuras lieto aktīva tipa riteņkrēslu.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E39C-8198-4395-8A9B-EBA8964CB8A4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546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Piegādes ar</a:t>
            </a:r>
            <a:r>
              <a:rPr lang="lv-LV" baseline="0" dirty="0"/>
              <a:t> kurjeru tiek nodrošinātas caur projektu</a:t>
            </a:r>
          </a:p>
          <a:p>
            <a:r>
              <a:rPr lang="lv-LV" baseline="0" dirty="0" err="1"/>
              <a:t>Videoinstrukcijas</a:t>
            </a:r>
            <a:r>
              <a:rPr lang="lv-LV" baseline="0" dirty="0"/>
              <a:t> atsevišķiem TPL jau šobrīd  ir VTPC FB lapā un mājas lapā</a:t>
            </a:r>
          </a:p>
          <a:p>
            <a:r>
              <a:rPr lang="lv-LV" baseline="0" dirty="0" err="1"/>
              <a:t>Izsl</a:t>
            </a:r>
            <a:r>
              <a:rPr lang="en-US" baseline="0" dirty="0"/>
              <a:t>u</a:t>
            </a:r>
            <a:r>
              <a:rPr lang="lv-LV" baseline="0" dirty="0" err="1"/>
              <a:t>dunāts</a:t>
            </a:r>
            <a:r>
              <a:rPr lang="lv-LV" baseline="0" dirty="0"/>
              <a:t> VNĪ vietnē publikācija par telpu nomu 16 Latvijas pilsētās. Izvērtēšanas procesā – atsaucība maza. Ventspils slimnīca (Ziemeļkurzemes) piedāvājusi visaugstāko nesamērīgu izcenojumu 2 x teju 500 Eiro nomas maksa.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E39C-8198-4395-8A9B-EBA8964CB8A4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165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E39C-8198-4395-8A9B-EBA8964CB8A4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4367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FNL</a:t>
            </a:r>
            <a:r>
              <a:rPr lang="lv-LV" baseline="0" dirty="0"/>
              <a:t> – sadarbība ar ārstniecības iestādēm. FNL piešķir sarežģītu, modificētu TPL, kurš nav iekļauts MK noteikumos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E39C-8198-4395-8A9B-EBA8964CB8A4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526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VTPC 2025.gadā publicējot</a:t>
            </a:r>
            <a:r>
              <a:rPr lang="lv-LV" baseline="0" dirty="0"/>
              <a:t> sludinājumus VNĪ (valsts nekustamo īpašumu</a:t>
            </a:r>
            <a:r>
              <a:rPr lang="lv-LV" baseline="0"/>
              <a:t>) vietnē </a:t>
            </a:r>
            <a:r>
              <a:rPr lang="lv-LV" baseline="0" dirty="0"/>
              <a:t>– atsavinājusi teju visus TPL – </a:t>
            </a:r>
            <a:r>
              <a:rPr lang="lv-LV" baseline="0" dirty="0" err="1"/>
              <a:t>soc</a:t>
            </a:r>
            <a:r>
              <a:rPr lang="lv-LV" baseline="0" dirty="0"/>
              <a:t> aprūpes centros, </a:t>
            </a:r>
            <a:r>
              <a:rPr lang="lv-LV" baseline="0" dirty="0" err="1"/>
              <a:t>t.sk.kruķus</a:t>
            </a:r>
            <a:r>
              <a:rPr lang="lv-LV" baseline="0" dirty="0"/>
              <a:t> biedrībai «Tev» un nodošanai Ukrainā. Lielākā TPL daļa – kruķi, dozēšanas kastītes </a:t>
            </a:r>
            <a:r>
              <a:rPr lang="lv-LV" baseline="0" dirty="0" err="1"/>
              <a:t>uc</a:t>
            </a:r>
            <a:r>
              <a:rPr lang="lv-LV" baseline="0" dirty="0"/>
              <a:t>. Palikuši LV – </a:t>
            </a:r>
            <a:r>
              <a:rPr lang="lv-LV" baseline="0" dirty="0" err="1"/>
              <a:t>soc</a:t>
            </a:r>
            <a:r>
              <a:rPr lang="lv-LV" baseline="0" dirty="0"/>
              <a:t> aprūpes centros.</a:t>
            </a:r>
          </a:p>
          <a:p>
            <a:endParaRPr lang="lv-LV" baseline="0" dirty="0"/>
          </a:p>
          <a:p>
            <a:r>
              <a:rPr lang="lv-LV" baseline="0" dirty="0"/>
              <a:t>Pilnveidota kārtība kā pārbauda atgrieztu TPL  vai tas ir izsniedzams atkārtoti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E39C-8198-4395-8A9B-EBA8964CB8A4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377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7.jpe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7.jpe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svg"/><Relationship Id="rId3" Type="http://schemas.openxmlformats.org/officeDocument/2006/relationships/image" Target="../media/image4.svg"/><Relationship Id="rId21" Type="http://schemas.openxmlformats.org/officeDocument/2006/relationships/image" Target="../media/image22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4.sv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3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18.png"/><Relationship Id="rId10" Type="http://schemas.openxmlformats.org/officeDocument/2006/relationships/image" Target="../media/image40.svg"/><Relationship Id="rId4" Type="http://schemas.openxmlformats.org/officeDocument/2006/relationships/image" Target="../media/image17.jpe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7.jpe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7.jpe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7.jpe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33855" y="72352"/>
            <a:ext cx="6220290" cy="5143500"/>
          </a:xfrm>
          <a:custGeom>
            <a:avLst/>
            <a:gdLst/>
            <a:ahLst/>
            <a:cxnLst/>
            <a:rect l="l" t="t" r="r" b="b"/>
            <a:pathLst>
              <a:path w="6220290" h="5143500">
                <a:moveTo>
                  <a:pt x="0" y="0"/>
                </a:moveTo>
                <a:lnTo>
                  <a:pt x="6220290" y="0"/>
                </a:lnTo>
                <a:lnTo>
                  <a:pt x="622029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344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917907"/>
            <a:ext cx="18288000" cy="369093"/>
          </a:xfrm>
          <a:custGeom>
            <a:avLst/>
            <a:gdLst/>
            <a:ahLst/>
            <a:cxnLst/>
            <a:rect l="l" t="t" r="r" b="b"/>
            <a:pathLst>
              <a:path w="18288000" h="369093">
                <a:moveTo>
                  <a:pt x="0" y="0"/>
                </a:moveTo>
                <a:lnTo>
                  <a:pt x="18288000" y="0"/>
                </a:lnTo>
                <a:lnTo>
                  <a:pt x="18288000" y="369093"/>
                </a:lnTo>
                <a:lnTo>
                  <a:pt x="0" y="3690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288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33600" y="5277062"/>
            <a:ext cx="15087600" cy="3803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80"/>
              </a:lnSpc>
            </a:pPr>
            <a:r>
              <a:rPr lang="en-US" sz="5630" b="1" spc="9" dirty="0" err="1">
                <a:solidFill>
                  <a:srgbClr val="548235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Tehnisko</a:t>
            </a:r>
            <a:r>
              <a:rPr lang="en-US" sz="5630" b="1" spc="9" dirty="0">
                <a:solidFill>
                  <a:srgbClr val="548235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 </a:t>
            </a:r>
            <a:r>
              <a:rPr lang="en-US" sz="5630" b="1" spc="9" dirty="0" err="1">
                <a:solidFill>
                  <a:srgbClr val="548235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palīglīdzekļu</a:t>
            </a:r>
            <a:r>
              <a:rPr lang="en-US" sz="5630" b="1" spc="9" dirty="0">
                <a:solidFill>
                  <a:srgbClr val="548235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 </a:t>
            </a:r>
            <a:r>
              <a:rPr lang="en-US" sz="5630" b="1" spc="9" dirty="0" err="1">
                <a:solidFill>
                  <a:srgbClr val="548235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piekļūstamība</a:t>
            </a:r>
            <a:r>
              <a:rPr lang="en-US" sz="5630" b="1" spc="9" dirty="0">
                <a:solidFill>
                  <a:srgbClr val="548235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 un </a:t>
            </a:r>
            <a:r>
              <a:rPr lang="en-US" sz="5630" b="1" spc="9" dirty="0" err="1">
                <a:solidFill>
                  <a:srgbClr val="548235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aprite</a:t>
            </a:r>
            <a:endParaRPr lang="en-US" sz="5630" b="1" spc="9" dirty="0">
              <a:solidFill>
                <a:srgbClr val="548235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  <a:p>
            <a:pPr algn="ctr">
              <a:lnSpc>
                <a:spcPts val="6080"/>
              </a:lnSpc>
            </a:pPr>
            <a:endParaRPr lang="en-US" sz="5630" b="1" spc="9" dirty="0">
              <a:solidFill>
                <a:srgbClr val="548235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  <a:p>
            <a:pPr algn="r">
              <a:lnSpc>
                <a:spcPts val="6080"/>
              </a:lnSpc>
            </a:pPr>
            <a:r>
              <a:rPr lang="en-US" sz="2800" spc="9" dirty="0">
                <a:latin typeface="DejaVu Sans Bold"/>
                <a:ea typeface="DejaVu Sans Bold"/>
                <a:cs typeface="DejaVu Sans Bold"/>
                <a:sym typeface="DejaVu Sans Bold"/>
              </a:rPr>
              <a:t>Aldis Dūdiņš</a:t>
            </a:r>
          </a:p>
          <a:p>
            <a:pPr algn="r">
              <a:lnSpc>
                <a:spcPts val="6080"/>
              </a:lnSpc>
            </a:pPr>
            <a:r>
              <a:rPr lang="en-US" sz="2800" spc="9" dirty="0">
                <a:latin typeface="DejaVu Sans Bold"/>
                <a:ea typeface="DejaVu Sans Bold"/>
                <a:cs typeface="DejaVu Sans Bold"/>
                <a:sym typeface="DejaVu Sans Bold"/>
              </a:rPr>
              <a:t> </a:t>
            </a:r>
            <a:r>
              <a:rPr lang="en-US" spc="9" dirty="0" err="1">
                <a:latin typeface="DejaVu Sans Bold"/>
                <a:ea typeface="DejaVu Sans Bold"/>
                <a:cs typeface="DejaVu Sans Bold"/>
                <a:sym typeface="DejaVu Sans Bold"/>
              </a:rPr>
              <a:t>Socālo</a:t>
            </a:r>
            <a:r>
              <a:rPr lang="en-US" spc="9" dirty="0">
                <a:latin typeface="DejaVu Sans Bold"/>
                <a:ea typeface="DejaVu Sans Bold"/>
                <a:cs typeface="DejaVu Sans Bold"/>
                <a:sym typeface="DejaVu Sans Bold"/>
              </a:rPr>
              <a:t> </a:t>
            </a:r>
            <a:r>
              <a:rPr lang="en-US" spc="9" dirty="0" err="1">
                <a:latin typeface="DejaVu Sans Bold"/>
                <a:ea typeface="DejaVu Sans Bold"/>
                <a:cs typeface="DejaVu Sans Bold"/>
                <a:sym typeface="DejaVu Sans Bold"/>
              </a:rPr>
              <a:t>pakalpojumu</a:t>
            </a:r>
            <a:r>
              <a:rPr lang="en-US" spc="9" dirty="0">
                <a:latin typeface="DejaVu Sans Bold"/>
                <a:ea typeface="DejaVu Sans Bold"/>
                <a:cs typeface="DejaVu Sans Bold"/>
                <a:sym typeface="DejaVu Sans Bold"/>
              </a:rPr>
              <a:t> un </a:t>
            </a:r>
            <a:r>
              <a:rPr lang="en-US" spc="9" dirty="0" err="1">
                <a:latin typeface="DejaVu Sans Bold"/>
                <a:ea typeface="DejaVu Sans Bold"/>
                <a:cs typeface="DejaVu Sans Bold"/>
                <a:sym typeface="DejaVu Sans Bold"/>
              </a:rPr>
              <a:t>invaliditātes</a:t>
            </a:r>
            <a:r>
              <a:rPr lang="en-US" spc="9" dirty="0">
                <a:latin typeface="DejaVu Sans Bold"/>
                <a:ea typeface="DejaVu Sans Bold"/>
                <a:cs typeface="DejaVu Sans Bold"/>
                <a:sym typeface="DejaVu Sans Bold"/>
              </a:rPr>
              <a:t> </a:t>
            </a:r>
            <a:r>
              <a:rPr lang="en-US" spc="9" dirty="0" err="1">
                <a:latin typeface="DejaVu Sans Bold"/>
                <a:ea typeface="DejaVu Sans Bold"/>
                <a:cs typeface="DejaVu Sans Bold"/>
                <a:sym typeface="DejaVu Sans Bold"/>
              </a:rPr>
              <a:t>politikas</a:t>
            </a:r>
            <a:r>
              <a:rPr lang="en-US" spc="9" dirty="0">
                <a:latin typeface="DejaVu Sans Bold"/>
                <a:ea typeface="DejaVu Sans Bold"/>
                <a:cs typeface="DejaVu Sans Bold"/>
                <a:sym typeface="DejaVu Sans Bold"/>
              </a:rPr>
              <a:t> </a:t>
            </a:r>
            <a:r>
              <a:rPr lang="en-US" spc="9" dirty="0" err="1">
                <a:latin typeface="DejaVu Sans Bold"/>
                <a:ea typeface="DejaVu Sans Bold"/>
                <a:cs typeface="DejaVu Sans Bold"/>
                <a:sym typeface="DejaVu Sans Bold"/>
              </a:rPr>
              <a:t>departanta</a:t>
            </a:r>
            <a:r>
              <a:rPr lang="en-US" spc="9" dirty="0">
                <a:latin typeface="DejaVu Sans Bold"/>
                <a:ea typeface="DejaVu Sans Bold"/>
                <a:cs typeface="DejaVu Sans Bold"/>
                <a:sym typeface="DejaVu Sans Bold"/>
              </a:rPr>
              <a:t> </a:t>
            </a:r>
            <a:r>
              <a:rPr lang="en-US" spc="9" dirty="0" err="1">
                <a:latin typeface="DejaVu Sans Bold"/>
                <a:ea typeface="DejaVu Sans Bold"/>
                <a:cs typeface="DejaVu Sans Bold"/>
                <a:sym typeface="DejaVu Sans Bold"/>
              </a:rPr>
              <a:t>direktors</a:t>
            </a:r>
            <a:endParaRPr lang="en-US" spc="9" dirty="0"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6" y="1125711"/>
            <a:ext cx="10076569" cy="1097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42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VALSTS KOMPENSĀCIJAS APMĒRA NOTEIKŠANAS KĀRTĪBAS PILNVEIDE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23600" y="3407180"/>
            <a:ext cx="5251684" cy="141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9"/>
              </a:lnSpc>
            </a:pPr>
            <a:r>
              <a:rPr lang="en-US" sz="2700" b="1" dirty="0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KOMPENSĀCIJAS APMĒRA PĀRSKATĪŠANA TPL, KAS IR VB “GROZĀ”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54895" y="3214824"/>
            <a:ext cx="4932011" cy="236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9"/>
              </a:lnSpc>
            </a:pPr>
            <a:r>
              <a:rPr lang="en-US" sz="2700" b="1" dirty="0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TPL, KURU KOMPENSĀCIJAS APJOMA PĀRSKATĪŠANA TPL, KAS IEKĻAUTI MK NOTEIKUMOS (MK NOTEIKUMU GROZĪJUMI)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07527" y="3407180"/>
            <a:ext cx="4239913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9"/>
              </a:lnSpc>
            </a:pPr>
            <a:r>
              <a:rPr lang="en-US" sz="27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DATU UZKRĀŠANA, ANALĪZE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19623" y="4774965"/>
            <a:ext cx="4680619" cy="548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Regulāra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kompensējamās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cenas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pārskatīšana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(2025. un 2026.gadā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tiek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uzkrāta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informācija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un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veikta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analīze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)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Procesa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atvieglošana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iesniedzamo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dokumentu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pārskatīšana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Grozījumi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MK Nr.878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procesā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).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Kompensācijas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kārtības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izvērtēšana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tiflo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- un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surdotehnikai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padziļināti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tiks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veikta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2026.gadā).</a:t>
            </a: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94170" y="5366310"/>
            <a:ext cx="4680700" cy="152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Faktisko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TPL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cenu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uzkrāšana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(2025. un 2026.gadā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tiek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uzkrāta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informācija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un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veikta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analīze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)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139269" y="3114023"/>
            <a:ext cx="15668138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593732" y="0"/>
            <a:ext cx="3521074" cy="2936082"/>
          </a:xfrm>
          <a:custGeom>
            <a:avLst/>
            <a:gdLst/>
            <a:ahLst/>
            <a:cxnLst/>
            <a:rect l="l" t="t" r="r" b="b"/>
            <a:pathLst>
              <a:path w="3521074" h="2936082">
                <a:moveTo>
                  <a:pt x="0" y="0"/>
                </a:moveTo>
                <a:lnTo>
                  <a:pt x="3521074" y="0"/>
                </a:lnTo>
                <a:lnTo>
                  <a:pt x="3521074" y="2936082"/>
                </a:lnTo>
                <a:lnTo>
                  <a:pt x="0" y="293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321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205609" y="5858006"/>
            <a:ext cx="4481297" cy="3141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Ortožu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kompensācijas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apmēra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noteikšanas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kārtības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izstrāde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(2025. un 2026.gadā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tiek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uzkrāta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informācija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un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veikta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analīze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).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Rūpnieciski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izgatavoto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TPL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kompensācijas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apmēra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noteikšanas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kārtības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pilnveide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73490" y="2619465"/>
            <a:ext cx="13959201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</a:pPr>
            <a:r>
              <a:rPr lang="en-US" sz="240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Rezultāts līdz 03.01.2028. - palielinās ar līdzmaksājumu saņēmušo skaits</a:t>
            </a:r>
          </a:p>
        </p:txBody>
      </p:sp>
      <p:sp>
        <p:nvSpPr>
          <p:cNvPr id="12" name="Freeform 12"/>
          <p:cNvSpPr/>
          <p:nvPr/>
        </p:nvSpPr>
        <p:spPr>
          <a:xfrm>
            <a:off x="901570" y="8759729"/>
            <a:ext cx="465602" cy="506777"/>
          </a:xfrm>
          <a:custGeom>
            <a:avLst/>
            <a:gdLst/>
            <a:ahLst/>
            <a:cxnLst/>
            <a:rect l="l" t="t" r="r" b="b"/>
            <a:pathLst>
              <a:path w="465602" h="506777">
                <a:moveTo>
                  <a:pt x="0" y="0"/>
                </a:moveTo>
                <a:lnTo>
                  <a:pt x="465602" y="0"/>
                </a:lnTo>
                <a:lnTo>
                  <a:pt x="465602" y="506777"/>
                </a:lnTo>
                <a:lnTo>
                  <a:pt x="0" y="506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30607" y="5177928"/>
            <a:ext cx="442216" cy="466831"/>
          </a:xfrm>
          <a:custGeom>
            <a:avLst/>
            <a:gdLst/>
            <a:ahLst/>
            <a:cxnLst/>
            <a:rect l="l" t="t" r="r" b="b"/>
            <a:pathLst>
              <a:path w="442216" h="466831">
                <a:moveTo>
                  <a:pt x="0" y="0"/>
                </a:moveTo>
                <a:lnTo>
                  <a:pt x="442216" y="0"/>
                </a:lnTo>
                <a:lnTo>
                  <a:pt x="442216" y="466831"/>
                </a:lnTo>
                <a:lnTo>
                  <a:pt x="0" y="4668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477000" y="8115300"/>
            <a:ext cx="465602" cy="506777"/>
          </a:xfrm>
          <a:custGeom>
            <a:avLst/>
            <a:gdLst/>
            <a:ahLst/>
            <a:cxnLst/>
            <a:rect l="l" t="t" r="r" b="b"/>
            <a:pathLst>
              <a:path w="465602" h="506777">
                <a:moveTo>
                  <a:pt x="0" y="0"/>
                </a:moveTo>
                <a:lnTo>
                  <a:pt x="465601" y="0"/>
                </a:lnTo>
                <a:lnTo>
                  <a:pt x="465601" y="506778"/>
                </a:lnTo>
                <a:lnTo>
                  <a:pt x="0" y="506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/>
          <p:cNvSpPr/>
          <p:nvPr/>
        </p:nvSpPr>
        <p:spPr>
          <a:xfrm>
            <a:off x="914400" y="7124700"/>
            <a:ext cx="442216" cy="466831"/>
          </a:xfrm>
          <a:custGeom>
            <a:avLst/>
            <a:gdLst/>
            <a:ahLst/>
            <a:cxnLst/>
            <a:rect l="l" t="t" r="r" b="b"/>
            <a:pathLst>
              <a:path w="442216" h="466831">
                <a:moveTo>
                  <a:pt x="0" y="0"/>
                </a:moveTo>
                <a:lnTo>
                  <a:pt x="442216" y="0"/>
                </a:lnTo>
                <a:lnTo>
                  <a:pt x="442216" y="466831"/>
                </a:lnTo>
                <a:lnTo>
                  <a:pt x="0" y="4668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2"/>
          <p:cNvSpPr/>
          <p:nvPr/>
        </p:nvSpPr>
        <p:spPr>
          <a:xfrm>
            <a:off x="6477000" y="5905500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0"/>
                </a:lnTo>
                <a:lnTo>
                  <a:pt x="0" y="466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2"/>
          <p:cNvSpPr/>
          <p:nvPr/>
        </p:nvSpPr>
        <p:spPr>
          <a:xfrm>
            <a:off x="12039600" y="5448300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0"/>
                </a:lnTo>
                <a:lnTo>
                  <a:pt x="0" y="466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5398" y="3739001"/>
            <a:ext cx="6482525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9"/>
              </a:lnSpc>
            </a:pPr>
            <a:r>
              <a:rPr lang="en-US" sz="27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TPL MODIFIKĀCIJU IZVĒRTĒŠANA NEPIECIEŠAMĪBAI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035816" y="3739001"/>
            <a:ext cx="6942254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9"/>
              </a:lnSpc>
            </a:pPr>
            <a:r>
              <a:rPr lang="en-US" sz="27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KOMPENSĀCIJAS APMĒRA NOTEIKŠANA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10686" y="4975346"/>
            <a:ext cx="5577236" cy="2730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Funkcionēšanas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novērtēšanas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laboratorijas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lomas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stiprināšan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 (Gr</a:t>
            </a:r>
            <a:r>
              <a:rPr lang="lv-LV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o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zījumi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MK 878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procesā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).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Sadarbība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ar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nevalstiskajām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un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profesionālajām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nozares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organizācijām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905" y="5007801"/>
            <a:ext cx="6061827" cy="361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Metodikas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izstrāde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kompensācijas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apmēra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aprēķinam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balstoties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uz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kompensējamo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cenu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analīzi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tiks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veikt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2026.gadā).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Grozījumi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MK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noteikumos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par TPL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piešķiršanu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(2026.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gadā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plānots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darbs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pie MK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noteikumu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Nr. 878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grozijumiem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lai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iekļautu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precizētu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regulējumu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par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kompensējamo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cenu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patapinājumu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termiņu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noteikšanu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)</a:t>
            </a:r>
          </a:p>
        </p:txBody>
      </p:sp>
      <p:sp>
        <p:nvSpPr>
          <p:cNvPr id="6" name="AutoShape 6"/>
          <p:cNvSpPr/>
          <p:nvPr/>
        </p:nvSpPr>
        <p:spPr>
          <a:xfrm>
            <a:off x="1219526" y="3443267"/>
            <a:ext cx="15668138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593732" y="0"/>
            <a:ext cx="3521074" cy="2936082"/>
          </a:xfrm>
          <a:custGeom>
            <a:avLst/>
            <a:gdLst/>
            <a:ahLst/>
            <a:cxnLst/>
            <a:rect l="l" t="t" r="r" b="b"/>
            <a:pathLst>
              <a:path w="3521074" h="2936082">
                <a:moveTo>
                  <a:pt x="0" y="0"/>
                </a:moveTo>
                <a:lnTo>
                  <a:pt x="3521074" y="0"/>
                </a:lnTo>
                <a:lnTo>
                  <a:pt x="3521074" y="2936082"/>
                </a:lnTo>
                <a:lnTo>
                  <a:pt x="0" y="293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3217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21845" y="2710357"/>
            <a:ext cx="15949369" cy="92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Rezultāts līdz 04.01.2027.  - izveidots mehānisms, kas nodrošina individuāli nepieciešamos tehniskos palīglīdzekļus un taisnīgu kompensāciju īpašu modifikāciju gadījumos. </a:t>
            </a:r>
          </a:p>
          <a:p>
            <a:pPr marL="0" lvl="0" indent="0" algn="ctr">
              <a:lnSpc>
                <a:spcPts val="2400"/>
              </a:lnSpc>
            </a:pPr>
            <a:endParaRPr lang="en-US" sz="240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753600" y="5067300"/>
            <a:ext cx="465602" cy="506777"/>
          </a:xfrm>
          <a:custGeom>
            <a:avLst/>
            <a:gdLst/>
            <a:ahLst/>
            <a:cxnLst/>
            <a:rect l="l" t="t" r="r" b="b"/>
            <a:pathLst>
              <a:path w="465602" h="506777">
                <a:moveTo>
                  <a:pt x="0" y="0"/>
                </a:moveTo>
                <a:lnTo>
                  <a:pt x="465602" y="0"/>
                </a:lnTo>
                <a:lnTo>
                  <a:pt x="465602" y="506777"/>
                </a:lnTo>
                <a:lnTo>
                  <a:pt x="0" y="506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303596" y="424101"/>
            <a:ext cx="13046136" cy="216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42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TEHNISKO PALĪGLĪDZKĻU NODROŠINĀŠANA UN IZDEVUMU KOMPENSĀCIJA, GADĪJUMOS, KAD MK NOTEIKUMI NEPAREDZ KONKRĒTU TPL MODIFIKĀCIJU</a:t>
            </a:r>
          </a:p>
        </p:txBody>
      </p:sp>
      <p:sp>
        <p:nvSpPr>
          <p:cNvPr id="12" name="Freeform 12"/>
          <p:cNvSpPr/>
          <p:nvPr/>
        </p:nvSpPr>
        <p:spPr>
          <a:xfrm>
            <a:off x="1752600" y="6515100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0"/>
                </a:lnTo>
                <a:lnTo>
                  <a:pt x="0" y="466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753600" y="6286500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1"/>
                </a:lnTo>
                <a:lnTo>
                  <a:pt x="0" y="4668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3"/>
          <p:cNvSpPr/>
          <p:nvPr/>
        </p:nvSpPr>
        <p:spPr>
          <a:xfrm>
            <a:off x="1690375" y="4910084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1"/>
                </a:lnTo>
                <a:lnTo>
                  <a:pt x="0" y="4668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78691" y="1250879"/>
            <a:ext cx="13028716" cy="1097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42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PATAPINĀJUMĀ NODODAMO TEHNISKO PALĪGLĪDZEKĻU  ADMINISTRĒŠANAS PILNVEIDE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92286" y="3241236"/>
            <a:ext cx="5891506" cy="9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endParaRPr/>
          </a:p>
          <a:p>
            <a:pPr marL="0" lvl="0" indent="0" algn="l">
              <a:lnSpc>
                <a:spcPts val="3779"/>
              </a:lnSpc>
            </a:pPr>
            <a:r>
              <a:rPr lang="en-US" sz="2700" b="1">
                <a:solidFill>
                  <a:srgbClr val="1D3B09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Patapinājuma administrēšana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896005" y="3241236"/>
            <a:ext cx="6300354" cy="9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endParaRPr/>
          </a:p>
          <a:p>
            <a:pPr marL="0" lvl="0" indent="0" algn="ctr">
              <a:lnSpc>
                <a:spcPts val="3779"/>
              </a:lnSpc>
            </a:pPr>
            <a:r>
              <a:rPr lang="en-US" sz="2700" b="1">
                <a:solidFill>
                  <a:srgbClr val="1D3B09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TPL atgriešana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70718" y="4629981"/>
            <a:ext cx="6879903" cy="455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Patapinājuma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termiņu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pārskatīšana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tostarp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TPL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pēc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lv-LV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pusotra termiņa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automātiska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pāreja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personas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īpašumā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(MK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noteikumu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Nr878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grozījumi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procesā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).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TPL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atgriešana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gadījumos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kad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persona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ir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mirusi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vai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beidzies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patapinājuma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termiņš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(MK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noteikumu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Nr878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grozījumi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procesā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).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Atgādinājumu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funkcijas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ieviešana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IS SPOLIS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sistēmā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  <p:sp>
        <p:nvSpPr>
          <p:cNvPr id="6" name="AutoShape 6"/>
          <p:cNvSpPr/>
          <p:nvPr/>
        </p:nvSpPr>
        <p:spPr>
          <a:xfrm>
            <a:off x="1114725" y="3441615"/>
            <a:ext cx="15668138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593732" y="0"/>
            <a:ext cx="3521074" cy="2936082"/>
          </a:xfrm>
          <a:custGeom>
            <a:avLst/>
            <a:gdLst/>
            <a:ahLst/>
            <a:cxnLst/>
            <a:rect l="l" t="t" r="r" b="b"/>
            <a:pathLst>
              <a:path w="3521074" h="2936082">
                <a:moveTo>
                  <a:pt x="0" y="0"/>
                </a:moveTo>
                <a:lnTo>
                  <a:pt x="3521074" y="0"/>
                </a:lnTo>
                <a:lnTo>
                  <a:pt x="3521074" y="2936082"/>
                </a:lnTo>
                <a:lnTo>
                  <a:pt x="0" y="293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3217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444572" y="4572831"/>
            <a:ext cx="5583943" cy="42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TPL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uzskaites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norakstīšanas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un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utilizācijas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kārtības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pilnveidošana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(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procesā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tiks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apstiprināta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2026.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gada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sākimā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).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Novecojušo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TPL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izsniegšanas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un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atsavināšanas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procesa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organizēšana</a:t>
            </a:r>
            <a:r>
              <a:rPr lang="lv-LV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(atsavināšana noslēgusies)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Operatīva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informācijas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izguve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par TPL </a:t>
            </a:r>
            <a:r>
              <a:rPr lang="en-US" sz="2300" dirty="0" err="1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atlikumiem</a:t>
            </a:r>
            <a:r>
              <a:rPr lang="en-US" sz="2300" dirty="0">
                <a:solidFill>
                  <a:srgbClr val="1D3B09"/>
                </a:solidFill>
                <a:latin typeface="Poppins Light"/>
                <a:ea typeface="Poppins Light"/>
                <a:cs typeface="Poppins Light"/>
                <a:sym typeface="Poppins Light"/>
              </a:rPr>
              <a:t> no IS SPOLIS.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42471" y="2862729"/>
            <a:ext cx="15949369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</a:pPr>
            <a:r>
              <a:rPr lang="en-US" sz="240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Rezultāts līdz 04.01.2027.– VTPC noliktavas ir optimizētas un satur tikai derīgus, lietošanai atbilstošus TPL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89189" y="4616878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1"/>
                </a:lnTo>
                <a:lnTo>
                  <a:pt x="0" y="4668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72553" y="6793979"/>
            <a:ext cx="465602" cy="506777"/>
          </a:xfrm>
          <a:custGeom>
            <a:avLst/>
            <a:gdLst/>
            <a:ahLst/>
            <a:cxnLst/>
            <a:rect l="l" t="t" r="r" b="b"/>
            <a:pathLst>
              <a:path w="465602" h="506777">
                <a:moveTo>
                  <a:pt x="0" y="0"/>
                </a:moveTo>
                <a:lnTo>
                  <a:pt x="465602" y="0"/>
                </a:lnTo>
                <a:lnTo>
                  <a:pt x="465602" y="506777"/>
                </a:lnTo>
                <a:lnTo>
                  <a:pt x="0" y="5067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13" name="Freeform 13"/>
          <p:cNvSpPr/>
          <p:nvPr/>
        </p:nvSpPr>
        <p:spPr>
          <a:xfrm>
            <a:off x="1850896" y="8473969"/>
            <a:ext cx="465602" cy="506777"/>
          </a:xfrm>
          <a:custGeom>
            <a:avLst/>
            <a:gdLst/>
            <a:ahLst/>
            <a:cxnLst/>
            <a:rect l="l" t="t" r="r" b="b"/>
            <a:pathLst>
              <a:path w="465602" h="506777">
                <a:moveTo>
                  <a:pt x="0" y="0"/>
                </a:moveTo>
                <a:lnTo>
                  <a:pt x="465602" y="0"/>
                </a:lnTo>
                <a:lnTo>
                  <a:pt x="465602" y="506777"/>
                </a:lnTo>
                <a:lnTo>
                  <a:pt x="0" y="5067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846929" y="4616878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0"/>
                </a:lnTo>
                <a:lnTo>
                  <a:pt x="0" y="466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758084" y="7971692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1"/>
                </a:lnTo>
                <a:lnTo>
                  <a:pt x="0" y="4668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16" name="Freeform 16"/>
          <p:cNvSpPr/>
          <p:nvPr/>
        </p:nvSpPr>
        <p:spPr>
          <a:xfrm>
            <a:off x="10869793" y="6560563"/>
            <a:ext cx="442216" cy="466831"/>
          </a:xfrm>
          <a:custGeom>
            <a:avLst/>
            <a:gdLst/>
            <a:ahLst/>
            <a:cxnLst/>
            <a:rect l="l" t="t" r="r" b="b"/>
            <a:pathLst>
              <a:path w="442216" h="466831">
                <a:moveTo>
                  <a:pt x="0" y="0"/>
                </a:moveTo>
                <a:lnTo>
                  <a:pt x="442216" y="0"/>
                </a:lnTo>
                <a:lnTo>
                  <a:pt x="442216" y="466831"/>
                </a:lnTo>
                <a:lnTo>
                  <a:pt x="0" y="4668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087036" y="1016741"/>
            <a:ext cx="12113927" cy="1169360"/>
            <a:chOff x="0" y="-57149"/>
            <a:chExt cx="16151903" cy="1559147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49"/>
              <a:ext cx="16151903" cy="870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502"/>
                </a:lnSpc>
                <a:spcBef>
                  <a:spcPct val="0"/>
                </a:spcBef>
              </a:pPr>
              <a:r>
                <a:rPr lang="en-US" sz="4200" spc="126" dirty="0">
                  <a:solidFill>
                    <a:srgbClr val="1D3B09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LAIKA GRAFIKS (PLĀNOTAIS)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83256" y="986378"/>
              <a:ext cx="14785391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7631639" y="3577250"/>
            <a:ext cx="2254695" cy="656340"/>
          </a:xfrm>
          <a:prstGeom prst="rect">
            <a:avLst/>
          </a:prstGeom>
          <a:solidFill>
            <a:srgbClr val="C1FF72"/>
          </a:solidFill>
        </p:spPr>
      </p:sp>
      <p:sp>
        <p:nvSpPr>
          <p:cNvPr id="8" name="AutoShape 8"/>
          <p:cNvSpPr/>
          <p:nvPr/>
        </p:nvSpPr>
        <p:spPr>
          <a:xfrm>
            <a:off x="7631639" y="4216318"/>
            <a:ext cx="4455369" cy="656340"/>
          </a:xfrm>
          <a:prstGeom prst="rect">
            <a:avLst/>
          </a:prstGeom>
          <a:solidFill>
            <a:srgbClr val="7ED957"/>
          </a:solidFill>
        </p:spPr>
      </p:sp>
      <p:sp>
        <p:nvSpPr>
          <p:cNvPr id="9" name="AutoShape 9"/>
          <p:cNvSpPr/>
          <p:nvPr/>
        </p:nvSpPr>
        <p:spPr>
          <a:xfrm>
            <a:off x="7631639" y="4877421"/>
            <a:ext cx="2222470" cy="656340"/>
          </a:xfrm>
          <a:prstGeom prst="rect">
            <a:avLst/>
          </a:prstGeom>
          <a:solidFill>
            <a:srgbClr val="C1FF72"/>
          </a:solidFill>
        </p:spPr>
      </p:sp>
      <p:sp>
        <p:nvSpPr>
          <p:cNvPr id="10" name="AutoShape 10"/>
          <p:cNvSpPr/>
          <p:nvPr/>
        </p:nvSpPr>
        <p:spPr>
          <a:xfrm>
            <a:off x="7620000" y="6208036"/>
            <a:ext cx="2221565" cy="656340"/>
          </a:xfrm>
          <a:prstGeom prst="rect">
            <a:avLst/>
          </a:prstGeom>
          <a:solidFill>
            <a:srgbClr val="5C7C3B"/>
          </a:solidFill>
        </p:spPr>
      </p:sp>
      <p:sp>
        <p:nvSpPr>
          <p:cNvPr id="11" name="AutoShape 11"/>
          <p:cNvSpPr/>
          <p:nvPr/>
        </p:nvSpPr>
        <p:spPr>
          <a:xfrm>
            <a:off x="7626424" y="7514602"/>
            <a:ext cx="2221565" cy="656340"/>
          </a:xfrm>
          <a:prstGeom prst="rect">
            <a:avLst/>
          </a:prstGeom>
          <a:solidFill>
            <a:srgbClr val="70AD47"/>
          </a:solidFill>
        </p:spPr>
      </p:sp>
      <p:sp>
        <p:nvSpPr>
          <p:cNvPr id="12" name="AutoShape 12"/>
          <p:cNvSpPr/>
          <p:nvPr/>
        </p:nvSpPr>
        <p:spPr>
          <a:xfrm>
            <a:off x="1663846" y="4216318"/>
            <a:ext cx="14888959" cy="9525"/>
          </a:xfrm>
          <a:prstGeom prst="rect">
            <a:avLst/>
          </a:prstGeom>
          <a:solidFill>
            <a:srgbClr val="191919">
              <a:alpha val="60000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1663846" y="4884479"/>
            <a:ext cx="14888959" cy="9525"/>
          </a:xfrm>
          <a:prstGeom prst="rect">
            <a:avLst/>
          </a:prstGeom>
          <a:solidFill>
            <a:srgbClr val="191919">
              <a:alpha val="60000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1663846" y="5540819"/>
            <a:ext cx="14888959" cy="9525"/>
          </a:xfrm>
          <a:prstGeom prst="rect">
            <a:avLst/>
          </a:prstGeom>
          <a:solidFill>
            <a:srgbClr val="191919">
              <a:alpha val="60000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1663846" y="6197159"/>
            <a:ext cx="14888959" cy="9525"/>
          </a:xfrm>
          <a:prstGeom prst="rect">
            <a:avLst/>
          </a:prstGeom>
          <a:solidFill>
            <a:srgbClr val="191919">
              <a:alpha val="60000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1663846" y="6853500"/>
            <a:ext cx="14888959" cy="9525"/>
          </a:xfrm>
          <a:prstGeom prst="rect">
            <a:avLst/>
          </a:prstGeom>
          <a:solidFill>
            <a:srgbClr val="191919">
              <a:alpha val="60000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1663846" y="7509840"/>
            <a:ext cx="14888959" cy="9525"/>
          </a:xfrm>
          <a:prstGeom prst="rect">
            <a:avLst/>
          </a:prstGeom>
          <a:solidFill>
            <a:srgbClr val="191919">
              <a:alpha val="60000"/>
            </a:srgbClr>
          </a:solidFill>
        </p:spPr>
      </p:sp>
      <p:sp>
        <p:nvSpPr>
          <p:cNvPr id="18" name="AutoShape 18"/>
          <p:cNvSpPr/>
          <p:nvPr/>
        </p:nvSpPr>
        <p:spPr>
          <a:xfrm>
            <a:off x="1663846" y="8166180"/>
            <a:ext cx="14888959" cy="9525"/>
          </a:xfrm>
          <a:prstGeom prst="rect">
            <a:avLst/>
          </a:prstGeom>
          <a:solidFill>
            <a:srgbClr val="191919">
              <a:alpha val="60000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1663846" y="8822520"/>
            <a:ext cx="14888959" cy="9525"/>
          </a:xfrm>
          <a:prstGeom prst="rect">
            <a:avLst/>
          </a:prstGeom>
          <a:solidFill>
            <a:srgbClr val="191919">
              <a:alpha val="60000"/>
            </a:srgbClr>
          </a:solidFill>
        </p:spPr>
      </p:sp>
      <p:sp>
        <p:nvSpPr>
          <p:cNvPr id="20" name="AutoShape 20"/>
          <p:cNvSpPr/>
          <p:nvPr/>
        </p:nvSpPr>
        <p:spPr>
          <a:xfrm>
            <a:off x="1678010" y="3534983"/>
            <a:ext cx="14888959" cy="46432"/>
          </a:xfrm>
          <a:prstGeom prst="rect">
            <a:avLst/>
          </a:prstGeom>
          <a:solidFill>
            <a:srgbClr val="063912"/>
          </a:solidFill>
        </p:spPr>
      </p:sp>
      <p:sp>
        <p:nvSpPr>
          <p:cNvPr id="21" name="AutoShape 21"/>
          <p:cNvSpPr/>
          <p:nvPr/>
        </p:nvSpPr>
        <p:spPr>
          <a:xfrm>
            <a:off x="1678010" y="3554033"/>
            <a:ext cx="14888959" cy="46432"/>
          </a:xfrm>
          <a:prstGeom prst="rect">
            <a:avLst/>
          </a:prstGeom>
          <a:solidFill>
            <a:srgbClr val="1D3B09"/>
          </a:solidFill>
        </p:spPr>
      </p:sp>
      <p:sp>
        <p:nvSpPr>
          <p:cNvPr id="22" name="AutoShape 22"/>
          <p:cNvSpPr/>
          <p:nvPr/>
        </p:nvSpPr>
        <p:spPr>
          <a:xfrm>
            <a:off x="9869259" y="2546699"/>
            <a:ext cx="2222470" cy="1007335"/>
          </a:xfrm>
          <a:prstGeom prst="rect">
            <a:avLst/>
          </a:prstGeom>
          <a:solidFill>
            <a:srgbClr val="70AD47"/>
          </a:solidFill>
        </p:spPr>
      </p:sp>
      <p:sp>
        <p:nvSpPr>
          <p:cNvPr id="23" name="AutoShape 23"/>
          <p:cNvSpPr/>
          <p:nvPr/>
        </p:nvSpPr>
        <p:spPr>
          <a:xfrm>
            <a:off x="7631639" y="2539621"/>
            <a:ext cx="2222470" cy="1007335"/>
          </a:xfrm>
          <a:prstGeom prst="rect">
            <a:avLst/>
          </a:prstGeom>
          <a:solidFill>
            <a:srgbClr val="7ED957"/>
          </a:solidFill>
        </p:spPr>
      </p:sp>
      <p:sp>
        <p:nvSpPr>
          <p:cNvPr id="24" name="AutoShape 24"/>
          <p:cNvSpPr/>
          <p:nvPr/>
        </p:nvSpPr>
        <p:spPr>
          <a:xfrm>
            <a:off x="12106879" y="2546699"/>
            <a:ext cx="2222470" cy="1007335"/>
          </a:xfrm>
          <a:prstGeom prst="rect">
            <a:avLst/>
          </a:prstGeom>
          <a:solidFill>
            <a:srgbClr val="5C7C3B"/>
          </a:solidFill>
        </p:spPr>
      </p:sp>
      <p:sp>
        <p:nvSpPr>
          <p:cNvPr id="25" name="AutoShape 25"/>
          <p:cNvSpPr/>
          <p:nvPr/>
        </p:nvSpPr>
        <p:spPr>
          <a:xfrm>
            <a:off x="14344499" y="2546699"/>
            <a:ext cx="2222470" cy="1007335"/>
          </a:xfrm>
          <a:prstGeom prst="rect">
            <a:avLst/>
          </a:prstGeom>
          <a:solidFill>
            <a:srgbClr val="1D3B09"/>
          </a:solidFill>
        </p:spPr>
      </p:sp>
      <p:sp>
        <p:nvSpPr>
          <p:cNvPr id="26" name="Freeform 26"/>
          <p:cNvSpPr/>
          <p:nvPr/>
        </p:nvSpPr>
        <p:spPr>
          <a:xfrm>
            <a:off x="1519764" y="0"/>
            <a:ext cx="3521074" cy="2936082"/>
          </a:xfrm>
          <a:custGeom>
            <a:avLst/>
            <a:gdLst/>
            <a:ahLst/>
            <a:cxnLst/>
            <a:rect l="l" t="t" r="r" b="b"/>
            <a:pathLst>
              <a:path w="3521074" h="2936082">
                <a:moveTo>
                  <a:pt x="0" y="0"/>
                </a:moveTo>
                <a:lnTo>
                  <a:pt x="3521075" y="0"/>
                </a:lnTo>
                <a:lnTo>
                  <a:pt x="3521075" y="2936082"/>
                </a:lnTo>
                <a:lnTo>
                  <a:pt x="0" y="2936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3217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031530" y="3709908"/>
            <a:ext cx="5004712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Atzinuma kvalitāte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31530" y="4270046"/>
            <a:ext cx="5004712" cy="57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Padziļināta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Funkcionēšanas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novērtēšana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ārpus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VTPC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31530" y="4846376"/>
            <a:ext cx="5004712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TPL </a:t>
            </a: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grupēšana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</a:t>
            </a: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Speciālistu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loks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un </a:t>
            </a: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kur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nav </a:t>
            </a: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nepieciešams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atzinums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031530" y="5502716"/>
            <a:ext cx="5004712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Procesu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pārskatīšana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</a:t>
            </a: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piešķiršana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iepirkumi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u.c.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031530" y="6335269"/>
            <a:ext cx="5004712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IS SPOLIS </a:t>
            </a: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funkcionalitāte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31530" y="6815397"/>
            <a:ext cx="5004712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TPL izsniegšana (TPL piegāde, izbraukumi, patapināti TPL)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031530" y="7647950"/>
            <a:ext cx="5004712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MK </a:t>
            </a: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noteikumu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1999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pārskatīšana</a:t>
            </a:r>
            <a:r>
              <a:rPr lang="en-US" sz="1999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031530" y="8304290"/>
            <a:ext cx="5004712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IS integrācija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019934" y="2860599"/>
            <a:ext cx="1482813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7"/>
              </a:lnSpc>
              <a:spcBef>
                <a:spcPct val="0"/>
              </a:spcBef>
            </a:pPr>
            <a:r>
              <a:rPr lang="en-US" sz="2199" b="1" spc="85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2025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269388" y="2857773"/>
            <a:ext cx="1482813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7"/>
              </a:lnSpc>
              <a:spcBef>
                <a:spcPct val="0"/>
              </a:spcBef>
            </a:pPr>
            <a:r>
              <a:rPr lang="en-US" sz="2199" b="1" spc="85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2026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452318" y="2860599"/>
            <a:ext cx="1482813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7"/>
              </a:lnSpc>
              <a:spcBef>
                <a:spcPct val="0"/>
              </a:spcBef>
            </a:pPr>
            <a:r>
              <a:rPr lang="en-US" sz="2199" b="1" spc="85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2027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559075" y="2860599"/>
            <a:ext cx="1482813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7"/>
              </a:lnSpc>
              <a:spcBef>
                <a:spcPct val="0"/>
              </a:spcBef>
            </a:pPr>
            <a:r>
              <a:rPr lang="en-US" sz="2199" b="1" spc="85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2028</a:t>
            </a:r>
          </a:p>
        </p:txBody>
      </p:sp>
      <p:sp>
        <p:nvSpPr>
          <p:cNvPr id="39" name="AutoShape 39"/>
          <p:cNvSpPr/>
          <p:nvPr/>
        </p:nvSpPr>
        <p:spPr>
          <a:xfrm>
            <a:off x="7626424" y="5545582"/>
            <a:ext cx="2221565" cy="656340"/>
          </a:xfrm>
          <a:prstGeom prst="rect">
            <a:avLst/>
          </a:prstGeom>
          <a:solidFill>
            <a:srgbClr val="70AD47"/>
          </a:solidFill>
        </p:spPr>
      </p:sp>
      <p:sp>
        <p:nvSpPr>
          <p:cNvPr id="40" name="AutoShape 40"/>
          <p:cNvSpPr/>
          <p:nvPr/>
        </p:nvSpPr>
        <p:spPr>
          <a:xfrm>
            <a:off x="7620305" y="6844859"/>
            <a:ext cx="2227684" cy="656340"/>
          </a:xfrm>
          <a:prstGeom prst="rect">
            <a:avLst/>
          </a:prstGeom>
          <a:solidFill>
            <a:srgbClr val="C1FF72"/>
          </a:solidFill>
        </p:spPr>
      </p:sp>
      <p:sp>
        <p:nvSpPr>
          <p:cNvPr id="41" name="AutoShape 41"/>
          <p:cNvSpPr/>
          <p:nvPr/>
        </p:nvSpPr>
        <p:spPr>
          <a:xfrm>
            <a:off x="7620000" y="8189862"/>
            <a:ext cx="4497119" cy="627765"/>
          </a:xfrm>
          <a:prstGeom prst="rect">
            <a:avLst/>
          </a:prstGeom>
          <a:solidFill>
            <a:srgbClr val="70AD47"/>
          </a:solidFill>
        </p:spPr>
      </p:sp>
      <p:sp>
        <p:nvSpPr>
          <p:cNvPr id="42" name="AutoShape 40">
            <a:extLst>
              <a:ext uri="{FF2B5EF4-FFF2-40B4-BE49-F238E27FC236}">
                <a16:creationId xmlns:a16="http://schemas.microsoft.com/office/drawing/2014/main" id="{52744793-840C-4D3B-AF60-1F1BA9240695}"/>
              </a:ext>
            </a:extLst>
          </p:cNvPr>
          <p:cNvSpPr/>
          <p:nvPr/>
        </p:nvSpPr>
        <p:spPr>
          <a:xfrm>
            <a:off x="7620305" y="6863025"/>
            <a:ext cx="2227684" cy="656340"/>
          </a:xfrm>
          <a:prstGeom prst="rect">
            <a:avLst/>
          </a:prstGeom>
          <a:solidFill>
            <a:srgbClr val="C1FF72"/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33855" y="36282"/>
            <a:ext cx="6220290" cy="5143500"/>
          </a:xfrm>
          <a:custGeom>
            <a:avLst/>
            <a:gdLst/>
            <a:ahLst/>
            <a:cxnLst/>
            <a:rect l="l" t="t" r="r" b="b"/>
            <a:pathLst>
              <a:path w="6220290" h="5143500">
                <a:moveTo>
                  <a:pt x="0" y="0"/>
                </a:moveTo>
                <a:lnTo>
                  <a:pt x="6220290" y="0"/>
                </a:lnTo>
                <a:lnTo>
                  <a:pt x="622029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344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932194"/>
            <a:ext cx="18288000" cy="369093"/>
          </a:xfrm>
          <a:custGeom>
            <a:avLst/>
            <a:gdLst/>
            <a:ahLst/>
            <a:cxnLst/>
            <a:rect l="l" t="t" r="r" b="b"/>
            <a:pathLst>
              <a:path w="18288000" h="369093">
                <a:moveTo>
                  <a:pt x="0" y="0"/>
                </a:moveTo>
                <a:lnTo>
                  <a:pt x="18288000" y="0"/>
                </a:lnTo>
                <a:lnTo>
                  <a:pt x="18288000" y="369094"/>
                </a:lnTo>
                <a:lnTo>
                  <a:pt x="0" y="369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288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24447" y="5521805"/>
            <a:ext cx="12439106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b="1" spc="8">
                <a:solidFill>
                  <a:srgbClr val="1D3B09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PALDIES!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6417" y="5001977"/>
            <a:ext cx="19540835" cy="2638013"/>
          </a:xfrm>
          <a:custGeom>
            <a:avLst/>
            <a:gdLst/>
            <a:ahLst/>
            <a:cxnLst/>
            <a:rect l="l" t="t" r="r" b="b"/>
            <a:pathLst>
              <a:path w="19540835" h="2638013">
                <a:moveTo>
                  <a:pt x="0" y="0"/>
                </a:moveTo>
                <a:lnTo>
                  <a:pt x="19540834" y="0"/>
                </a:lnTo>
                <a:lnTo>
                  <a:pt x="19540834" y="2638013"/>
                </a:lnTo>
                <a:lnTo>
                  <a:pt x="0" y="26380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31786" y="4397863"/>
            <a:ext cx="2589782" cy="2589782"/>
          </a:xfrm>
          <a:custGeom>
            <a:avLst/>
            <a:gdLst/>
            <a:ahLst/>
            <a:cxnLst/>
            <a:rect l="l" t="t" r="r" b="b"/>
            <a:pathLst>
              <a:path w="2589782" h="2589782">
                <a:moveTo>
                  <a:pt x="0" y="0"/>
                </a:moveTo>
                <a:lnTo>
                  <a:pt x="2589783" y="0"/>
                </a:lnTo>
                <a:lnTo>
                  <a:pt x="2589783" y="2589782"/>
                </a:lnTo>
                <a:lnTo>
                  <a:pt x="0" y="2589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6075" y="5107711"/>
            <a:ext cx="2589848" cy="2589847"/>
          </a:xfrm>
          <a:custGeom>
            <a:avLst/>
            <a:gdLst/>
            <a:ahLst/>
            <a:cxnLst/>
            <a:rect l="l" t="t" r="r" b="b"/>
            <a:pathLst>
              <a:path w="2589848" h="2589847">
                <a:moveTo>
                  <a:pt x="0" y="0"/>
                </a:moveTo>
                <a:lnTo>
                  <a:pt x="2589848" y="0"/>
                </a:lnTo>
                <a:lnTo>
                  <a:pt x="2589848" y="2589847"/>
                </a:lnTo>
                <a:lnTo>
                  <a:pt x="0" y="2589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5818515" y="4397616"/>
            <a:ext cx="2589848" cy="2589847"/>
          </a:xfrm>
          <a:custGeom>
            <a:avLst/>
            <a:gdLst/>
            <a:ahLst/>
            <a:cxnLst/>
            <a:rect l="l" t="t" r="r" b="b"/>
            <a:pathLst>
              <a:path w="2589848" h="2589847">
                <a:moveTo>
                  <a:pt x="0" y="0"/>
                </a:moveTo>
                <a:lnTo>
                  <a:pt x="2589848" y="0"/>
                </a:lnTo>
                <a:lnTo>
                  <a:pt x="2589848" y="2589848"/>
                </a:lnTo>
                <a:lnTo>
                  <a:pt x="0" y="2589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6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9994275" y="4223440"/>
            <a:ext cx="2589847" cy="2589847"/>
          </a:xfrm>
          <a:custGeom>
            <a:avLst/>
            <a:gdLst/>
            <a:ahLst/>
            <a:cxnLst/>
            <a:rect l="l" t="t" r="r" b="b"/>
            <a:pathLst>
              <a:path w="2589847" h="2589847">
                <a:moveTo>
                  <a:pt x="0" y="0"/>
                </a:moveTo>
                <a:lnTo>
                  <a:pt x="2589848" y="0"/>
                </a:lnTo>
                <a:lnTo>
                  <a:pt x="2589848" y="2589848"/>
                </a:lnTo>
                <a:lnTo>
                  <a:pt x="0" y="25898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6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2082496" y="5584331"/>
            <a:ext cx="1497006" cy="149700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AD4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364936" y="4944251"/>
            <a:ext cx="1497006" cy="149700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AD4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40696" y="4738303"/>
            <a:ext cx="1497006" cy="149700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AD4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79296" y="4944251"/>
            <a:ext cx="1497006" cy="149700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AD4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4958060" y="5325827"/>
            <a:ext cx="737235" cy="733425"/>
          </a:xfrm>
          <a:custGeom>
            <a:avLst/>
            <a:gdLst/>
            <a:ahLst/>
            <a:cxnLst/>
            <a:rect l="l" t="t" r="r" b="b"/>
            <a:pathLst>
              <a:path w="737235" h="733425">
                <a:moveTo>
                  <a:pt x="0" y="0"/>
                </a:moveTo>
                <a:lnTo>
                  <a:pt x="737235" y="0"/>
                </a:lnTo>
                <a:lnTo>
                  <a:pt x="737235" y="733425"/>
                </a:lnTo>
                <a:lnTo>
                  <a:pt x="0" y="7334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269" t="-1659" r="-1573" b="-1717"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999267" y="6441256"/>
            <a:ext cx="1216577" cy="3426976"/>
          </a:xfrm>
          <a:custGeom>
            <a:avLst/>
            <a:gdLst/>
            <a:ahLst/>
            <a:cxnLst/>
            <a:rect l="l" t="t" r="r" b="b"/>
            <a:pathLst>
              <a:path w="1216577" h="3426976">
                <a:moveTo>
                  <a:pt x="0" y="0"/>
                </a:moveTo>
                <a:lnTo>
                  <a:pt x="1216576" y="0"/>
                </a:lnTo>
                <a:lnTo>
                  <a:pt x="1216576" y="3426977"/>
                </a:lnTo>
                <a:lnTo>
                  <a:pt x="0" y="34269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93732" y="0"/>
            <a:ext cx="3521074" cy="2936082"/>
          </a:xfrm>
          <a:custGeom>
            <a:avLst/>
            <a:gdLst/>
            <a:ahLst/>
            <a:cxnLst/>
            <a:rect l="l" t="t" r="r" b="b"/>
            <a:pathLst>
              <a:path w="3521074" h="2936082">
                <a:moveTo>
                  <a:pt x="0" y="0"/>
                </a:moveTo>
                <a:lnTo>
                  <a:pt x="3521074" y="0"/>
                </a:lnTo>
                <a:lnTo>
                  <a:pt x="3521074" y="2936082"/>
                </a:lnTo>
                <a:lnTo>
                  <a:pt x="0" y="293608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b="-33217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358471" y="6470933"/>
            <a:ext cx="741319" cy="684710"/>
          </a:xfrm>
          <a:custGeom>
            <a:avLst/>
            <a:gdLst/>
            <a:ahLst/>
            <a:cxnLst/>
            <a:rect l="l" t="t" r="r" b="b"/>
            <a:pathLst>
              <a:path w="741319" h="684710">
                <a:moveTo>
                  <a:pt x="0" y="0"/>
                </a:moveTo>
                <a:lnTo>
                  <a:pt x="741320" y="0"/>
                </a:lnTo>
                <a:lnTo>
                  <a:pt x="741320" y="684709"/>
                </a:lnTo>
                <a:lnTo>
                  <a:pt x="0" y="68470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313177" y="7297635"/>
            <a:ext cx="741319" cy="684710"/>
          </a:xfrm>
          <a:custGeom>
            <a:avLst/>
            <a:gdLst/>
            <a:ahLst/>
            <a:cxnLst/>
            <a:rect l="l" t="t" r="r" b="b"/>
            <a:pathLst>
              <a:path w="741319" h="684710">
                <a:moveTo>
                  <a:pt x="0" y="0"/>
                </a:moveTo>
                <a:lnTo>
                  <a:pt x="741319" y="0"/>
                </a:lnTo>
                <a:lnTo>
                  <a:pt x="741319" y="684710"/>
                </a:lnTo>
                <a:lnTo>
                  <a:pt x="0" y="6847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565715" y="5935116"/>
            <a:ext cx="530568" cy="771736"/>
          </a:xfrm>
          <a:custGeom>
            <a:avLst/>
            <a:gdLst/>
            <a:ahLst/>
            <a:cxnLst/>
            <a:rect l="l" t="t" r="r" b="b"/>
            <a:pathLst>
              <a:path w="530568" h="771736">
                <a:moveTo>
                  <a:pt x="0" y="0"/>
                </a:moveTo>
                <a:lnTo>
                  <a:pt x="530568" y="0"/>
                </a:lnTo>
                <a:lnTo>
                  <a:pt x="530568" y="771736"/>
                </a:lnTo>
                <a:lnTo>
                  <a:pt x="0" y="77173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6720151" y="5328303"/>
            <a:ext cx="730950" cy="730950"/>
          </a:xfrm>
          <a:custGeom>
            <a:avLst/>
            <a:gdLst/>
            <a:ahLst/>
            <a:cxnLst/>
            <a:rect l="l" t="t" r="r" b="b"/>
            <a:pathLst>
              <a:path w="730950" h="730950">
                <a:moveTo>
                  <a:pt x="0" y="0"/>
                </a:moveTo>
                <a:lnTo>
                  <a:pt x="730949" y="0"/>
                </a:lnTo>
                <a:lnTo>
                  <a:pt x="730949" y="730949"/>
                </a:lnTo>
                <a:lnTo>
                  <a:pt x="0" y="73094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0839450" y="5054722"/>
            <a:ext cx="861686" cy="880394"/>
          </a:xfrm>
          <a:custGeom>
            <a:avLst/>
            <a:gdLst/>
            <a:ahLst/>
            <a:cxnLst/>
            <a:rect l="l" t="t" r="r" b="b"/>
            <a:pathLst>
              <a:path w="861686" h="880394">
                <a:moveTo>
                  <a:pt x="0" y="0"/>
                </a:moveTo>
                <a:lnTo>
                  <a:pt x="861686" y="0"/>
                </a:lnTo>
                <a:lnTo>
                  <a:pt x="861686" y="880394"/>
                </a:lnTo>
                <a:lnTo>
                  <a:pt x="0" y="88039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1413352" y="3674392"/>
            <a:ext cx="2835293" cy="2113691"/>
            <a:chOff x="0" y="0"/>
            <a:chExt cx="3780391" cy="2818254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38100"/>
              <a:ext cx="3780391" cy="2192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1">
                  <a:solidFill>
                    <a:srgbClr val="1D3B09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Vizīte pie ārsta/FS atzinuma TPL saņemšanai vai uz LNS, LNB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2402964"/>
              <a:ext cx="3780391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191517" y="3879588"/>
            <a:ext cx="3952483" cy="1270616"/>
            <a:chOff x="0" y="0"/>
            <a:chExt cx="5269977" cy="1694155"/>
          </a:xfrm>
        </p:grpSpPr>
        <p:sp>
          <p:nvSpPr>
            <p:cNvPr id="31" name="TextBox 31"/>
            <p:cNvSpPr txBox="1"/>
            <p:nvPr/>
          </p:nvSpPr>
          <p:spPr>
            <a:xfrm>
              <a:off x="620572" y="-38100"/>
              <a:ext cx="4028833" cy="1074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1">
                  <a:solidFill>
                    <a:srgbClr val="1D3B09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Dokumentu un klienta izvērtēšana 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278865"/>
              <a:ext cx="5269977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740534" y="4087860"/>
            <a:ext cx="2959082" cy="856391"/>
            <a:chOff x="0" y="0"/>
            <a:chExt cx="3945442" cy="1141854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38100"/>
              <a:ext cx="3945442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1">
                  <a:solidFill>
                    <a:srgbClr val="1D3B09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Gaidīšana rindā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726564"/>
              <a:ext cx="3945442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4099791" y="4397863"/>
            <a:ext cx="2587539" cy="856391"/>
            <a:chOff x="0" y="0"/>
            <a:chExt cx="3450052" cy="1141854"/>
          </a:xfrm>
        </p:grpSpPr>
        <p:sp>
          <p:nvSpPr>
            <p:cNvPr id="37" name="TextBox 37"/>
            <p:cNvSpPr txBox="1"/>
            <p:nvPr/>
          </p:nvSpPr>
          <p:spPr>
            <a:xfrm>
              <a:off x="0" y="-38100"/>
              <a:ext cx="3450052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1">
                  <a:solidFill>
                    <a:srgbClr val="1D3B09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TPL saņemšana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726564"/>
              <a:ext cx="3450052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4129760" y="335668"/>
            <a:ext cx="10955591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1D3B09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TEHNISKO PALĪGLĪDZEKĻU NODROŠINĀŠANA PAR VALSTS BUDŽETA LĪDZEKĻIEM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833636" y="3276988"/>
            <a:ext cx="2959082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14314319" y="6692830"/>
            <a:ext cx="2761952" cy="33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  <a:spcBef>
                <a:spcPct val="0"/>
              </a:spcBef>
            </a:pPr>
            <a:r>
              <a:rPr lang="en-US" sz="2100" b="1">
                <a:solidFill>
                  <a:srgbClr val="1D3B09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Publiskais iepirkums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391784" y="7520393"/>
            <a:ext cx="2607022" cy="102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  <a:spcBef>
                <a:spcPct val="0"/>
              </a:spcBef>
            </a:pPr>
            <a:r>
              <a:rPr lang="en-US" sz="2100" b="1">
                <a:solidFill>
                  <a:srgbClr val="1D3B09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Kompensācijas mehānisms (līdzmaksājums)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3732" y="0"/>
            <a:ext cx="3521074" cy="2936082"/>
          </a:xfrm>
          <a:custGeom>
            <a:avLst/>
            <a:gdLst/>
            <a:ahLst/>
            <a:cxnLst/>
            <a:rect l="l" t="t" r="r" b="b"/>
            <a:pathLst>
              <a:path w="3521074" h="2936082">
                <a:moveTo>
                  <a:pt x="0" y="0"/>
                </a:moveTo>
                <a:lnTo>
                  <a:pt x="3521074" y="0"/>
                </a:lnTo>
                <a:lnTo>
                  <a:pt x="3521074" y="2936082"/>
                </a:lnTo>
                <a:lnTo>
                  <a:pt x="0" y="2936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321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273040" y="664845"/>
            <a:ext cx="12009120" cy="1159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endParaRPr/>
          </a:p>
          <a:p>
            <a:pPr algn="l">
              <a:lnSpc>
                <a:spcPts val="4536"/>
              </a:lnSpc>
            </a:pPr>
            <a:r>
              <a:rPr lang="en-US" sz="4200" b="1" spc="6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TPL PAKALPOJUMA SAŅĒMĒJU SKAITS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4A5F51FA-4B5F-4BB7-8CAF-595BD7EC9A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206138"/>
              </p:ext>
            </p:extLst>
          </p:nvPr>
        </p:nvGraphicFramePr>
        <p:xfrm>
          <a:off x="1371600" y="2628900"/>
          <a:ext cx="146304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600" y="0"/>
            <a:ext cx="3521074" cy="2936082"/>
          </a:xfrm>
          <a:custGeom>
            <a:avLst/>
            <a:gdLst/>
            <a:ahLst/>
            <a:cxnLst/>
            <a:rect l="l" t="t" r="r" b="b"/>
            <a:pathLst>
              <a:path w="3521074" h="2936082">
                <a:moveTo>
                  <a:pt x="0" y="0"/>
                </a:moveTo>
                <a:lnTo>
                  <a:pt x="3521074" y="0"/>
                </a:lnTo>
                <a:lnTo>
                  <a:pt x="3521074" y="2936082"/>
                </a:lnTo>
                <a:lnTo>
                  <a:pt x="0" y="2936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321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67447" y="563118"/>
            <a:ext cx="12009120" cy="1159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endParaRPr dirty="0"/>
          </a:p>
          <a:p>
            <a:pPr algn="ctr">
              <a:lnSpc>
                <a:spcPts val="4535"/>
              </a:lnSpc>
            </a:pPr>
            <a:r>
              <a:rPr lang="en-US" sz="4199" b="1" spc="6" dirty="0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        RINDU DINAMIKA </a:t>
            </a:r>
            <a:r>
              <a:rPr lang="en-US" sz="4199" b="1" spc="6" dirty="0" err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uz</a:t>
            </a:r>
            <a:r>
              <a:rPr lang="en-US" sz="4199" b="1" spc="6" dirty="0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1. </a:t>
            </a:r>
            <a:r>
              <a:rPr lang="en-US" sz="4199" b="1" spc="6" dirty="0" err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janvāri</a:t>
            </a:r>
            <a:endParaRPr lang="en-US" sz="4199" b="1" spc="6" dirty="0">
              <a:solidFill>
                <a:srgbClr val="1D3B09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B7CA0D4C-7C77-4CA0-BF08-DD0249C20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319606"/>
              </p:ext>
            </p:extLst>
          </p:nvPr>
        </p:nvGraphicFramePr>
        <p:xfrm>
          <a:off x="1066800" y="2476500"/>
          <a:ext cx="15621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12108" y="0"/>
            <a:ext cx="5850731" cy="10287000"/>
          </a:xfrm>
          <a:custGeom>
            <a:avLst/>
            <a:gdLst/>
            <a:ahLst/>
            <a:cxnLst/>
            <a:rect l="l" t="t" r="r" b="b"/>
            <a:pathLst>
              <a:path w="5850731" h="10287000">
                <a:moveTo>
                  <a:pt x="5850731" y="0"/>
                </a:moveTo>
                <a:lnTo>
                  <a:pt x="0" y="0"/>
                </a:lnTo>
                <a:lnTo>
                  <a:pt x="0" y="10287000"/>
                </a:lnTo>
                <a:lnTo>
                  <a:pt x="5850731" y="10287000"/>
                </a:lnTo>
                <a:lnTo>
                  <a:pt x="58507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26810" y="7395210"/>
            <a:ext cx="849630" cy="805815"/>
          </a:xfrm>
          <a:custGeom>
            <a:avLst/>
            <a:gdLst/>
            <a:ahLst/>
            <a:cxnLst/>
            <a:rect l="l" t="t" r="r" b="b"/>
            <a:pathLst>
              <a:path w="849630" h="805815">
                <a:moveTo>
                  <a:pt x="0" y="0"/>
                </a:moveTo>
                <a:lnTo>
                  <a:pt x="849630" y="0"/>
                </a:lnTo>
                <a:lnTo>
                  <a:pt x="849630" y="805815"/>
                </a:lnTo>
                <a:lnTo>
                  <a:pt x="0" y="805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56" t="-3723" r="-1582" b="-5023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0521926" y="849339"/>
            <a:ext cx="1614795" cy="1347008"/>
          </a:xfrm>
          <a:custGeom>
            <a:avLst/>
            <a:gdLst/>
            <a:ahLst/>
            <a:cxnLst/>
            <a:rect l="l" t="t" r="r" b="b"/>
            <a:pathLst>
              <a:path w="1614795" h="1347008">
                <a:moveTo>
                  <a:pt x="0" y="0"/>
                </a:moveTo>
                <a:lnTo>
                  <a:pt x="1614795" y="0"/>
                </a:lnTo>
                <a:lnTo>
                  <a:pt x="1614795" y="1347009"/>
                </a:lnTo>
                <a:lnTo>
                  <a:pt x="0" y="13470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987858" y="2912011"/>
            <a:ext cx="1274981" cy="1433906"/>
          </a:xfrm>
          <a:custGeom>
            <a:avLst/>
            <a:gdLst/>
            <a:ahLst/>
            <a:cxnLst/>
            <a:rect l="l" t="t" r="r" b="b"/>
            <a:pathLst>
              <a:path w="1274981" h="1433906">
                <a:moveTo>
                  <a:pt x="0" y="0"/>
                </a:moveTo>
                <a:lnTo>
                  <a:pt x="1274981" y="0"/>
                </a:lnTo>
                <a:lnTo>
                  <a:pt x="1274981" y="1433906"/>
                </a:lnTo>
                <a:lnTo>
                  <a:pt x="0" y="14339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542766" y="3023924"/>
            <a:ext cx="2716534" cy="1889536"/>
            <a:chOff x="0" y="0"/>
            <a:chExt cx="3622046" cy="2519381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50"/>
              <a:ext cx="3622046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1D3B09"/>
                  </a:solidFill>
                  <a:latin typeface="Liberation Sans Bold"/>
                  <a:ea typeface="Liberation Sans Bold"/>
                  <a:cs typeface="Liberation Sans Bold"/>
                  <a:sym typeface="Liberation Sans Bold"/>
                </a:rPr>
                <a:t>Cenu pieaugums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58103"/>
              <a:ext cx="3622046" cy="1761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Palielinās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preču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,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pakalpojumu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un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darbaspēka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izmaksas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.</a:t>
              </a:r>
            </a:p>
            <a:p>
              <a:pPr algn="l">
                <a:lnSpc>
                  <a:spcPts val="2659"/>
                </a:lnSpc>
              </a:pPr>
              <a:endParaRPr lang="en-US" sz="1899" dirty="0">
                <a:solidFill>
                  <a:srgbClr val="1D3B09"/>
                </a:solidFill>
                <a:latin typeface="Liberation Sans"/>
                <a:ea typeface="Liberation Sans"/>
                <a:cs typeface="Liberation Sans"/>
                <a:sym typeface="Liberation San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42296" y="951808"/>
            <a:ext cx="3140504" cy="1994311"/>
            <a:chOff x="0" y="0"/>
            <a:chExt cx="4187338" cy="265908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0"/>
              <a:ext cx="4187338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 b="1">
                  <a:solidFill>
                    <a:srgbClr val="1D3B09"/>
                  </a:solidFill>
                  <a:latin typeface="Liberation Sans Bold"/>
                  <a:ea typeface="Liberation Sans Bold"/>
                  <a:cs typeface="Liberation Sans Bold"/>
                  <a:sym typeface="Liberation Sans Bold"/>
                </a:rPr>
                <a:t>Pieprasījuma pieaugums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342303"/>
              <a:ext cx="4187338" cy="131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No 2023.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gada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decembra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TPL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atzinumus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sniedz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arī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funkcionālie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speciālisti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418497" y="5017799"/>
            <a:ext cx="2721708" cy="2672770"/>
            <a:chOff x="0" y="0"/>
            <a:chExt cx="3628944" cy="356369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57150"/>
              <a:ext cx="3628944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 b="1">
                  <a:solidFill>
                    <a:srgbClr val="1D3B09"/>
                  </a:solidFill>
                  <a:latin typeface="Liberation Sans Bold"/>
                  <a:ea typeface="Liberation Sans Bold"/>
                  <a:cs typeface="Liberation Sans Bold"/>
                  <a:sym typeface="Liberation Sans Bold"/>
                </a:rPr>
                <a:t>Darbaspēka trūkums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357915"/>
              <a:ext cx="3628944" cy="2205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Trūkst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kvalificētu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darbinieku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, kas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ietekmē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gan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funkcionālo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speciālistu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darbu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,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gan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klientu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apkalpošanu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619657" y="7006226"/>
            <a:ext cx="2639643" cy="1994311"/>
            <a:chOff x="0" y="0"/>
            <a:chExt cx="3519524" cy="265908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57150"/>
              <a:ext cx="3519524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1D3B09"/>
                  </a:solidFill>
                  <a:latin typeface="Liberation Sans Bold"/>
                  <a:ea typeface="Liberation Sans Bold"/>
                  <a:cs typeface="Liberation Sans Bold"/>
                  <a:sym typeface="Liberation Sans Bold"/>
                </a:rPr>
                <a:t>Procesu pārskatīšana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342303"/>
              <a:ext cx="3519524" cy="131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Ir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nepieciešams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uzlabot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administratīvos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</a:t>
              </a:r>
              <a:r>
                <a:rPr lang="en-US" sz="1899" dirty="0" err="1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procesus</a:t>
              </a:r>
              <a:r>
                <a:rPr lang="en-US" sz="1899" dirty="0">
                  <a:solidFill>
                    <a:srgbClr val="1D3B09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 VTPC.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456009" y="4495753"/>
            <a:ext cx="3848784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RINDAS VEIDOŠANĀS CĒLOŅI</a:t>
            </a:r>
          </a:p>
        </p:txBody>
      </p:sp>
      <p:sp>
        <p:nvSpPr>
          <p:cNvPr id="19" name="Freeform 19"/>
          <p:cNvSpPr/>
          <p:nvPr/>
        </p:nvSpPr>
        <p:spPr>
          <a:xfrm>
            <a:off x="8772206" y="4916085"/>
            <a:ext cx="1274981" cy="1433906"/>
          </a:xfrm>
          <a:custGeom>
            <a:avLst/>
            <a:gdLst/>
            <a:ahLst/>
            <a:cxnLst/>
            <a:rect l="l" t="t" r="r" b="b"/>
            <a:pathLst>
              <a:path w="1274981" h="1433906">
                <a:moveTo>
                  <a:pt x="0" y="0"/>
                </a:moveTo>
                <a:lnTo>
                  <a:pt x="1274982" y="0"/>
                </a:lnTo>
                <a:lnTo>
                  <a:pt x="1274982" y="1433906"/>
                </a:lnTo>
                <a:lnTo>
                  <a:pt x="0" y="14339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626810" y="7006226"/>
            <a:ext cx="1614795" cy="1347008"/>
          </a:xfrm>
          <a:custGeom>
            <a:avLst/>
            <a:gdLst/>
            <a:ahLst/>
            <a:cxnLst/>
            <a:rect l="l" t="t" r="r" b="b"/>
            <a:pathLst>
              <a:path w="1614795" h="1347008">
                <a:moveTo>
                  <a:pt x="0" y="0"/>
                </a:moveTo>
                <a:lnTo>
                  <a:pt x="1614795" y="0"/>
                </a:lnTo>
                <a:lnTo>
                  <a:pt x="1614795" y="1347008"/>
                </a:lnTo>
                <a:lnTo>
                  <a:pt x="0" y="13470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93732" y="0"/>
            <a:ext cx="3521074" cy="2936082"/>
          </a:xfrm>
          <a:custGeom>
            <a:avLst/>
            <a:gdLst/>
            <a:ahLst/>
            <a:cxnLst/>
            <a:rect l="l" t="t" r="r" b="b"/>
            <a:pathLst>
              <a:path w="3521074" h="2936082">
                <a:moveTo>
                  <a:pt x="0" y="0"/>
                </a:moveTo>
                <a:lnTo>
                  <a:pt x="3521074" y="0"/>
                </a:lnTo>
                <a:lnTo>
                  <a:pt x="3521074" y="2936082"/>
                </a:lnTo>
                <a:lnTo>
                  <a:pt x="0" y="29360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33217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378434"/>
            <a:ext cx="5485804" cy="5513371"/>
          </a:xfrm>
          <a:custGeom>
            <a:avLst/>
            <a:gdLst/>
            <a:ahLst/>
            <a:cxnLst/>
            <a:rect l="l" t="t" r="r" b="b"/>
            <a:pathLst>
              <a:path w="5485804" h="5513371">
                <a:moveTo>
                  <a:pt x="0" y="0"/>
                </a:moveTo>
                <a:lnTo>
                  <a:pt x="5485804" y="0"/>
                </a:lnTo>
                <a:lnTo>
                  <a:pt x="5485804" y="5513371"/>
                </a:lnTo>
                <a:lnTo>
                  <a:pt x="0" y="551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3732" y="0"/>
            <a:ext cx="3521074" cy="2936082"/>
          </a:xfrm>
          <a:custGeom>
            <a:avLst/>
            <a:gdLst/>
            <a:ahLst/>
            <a:cxnLst/>
            <a:rect l="l" t="t" r="r" b="b"/>
            <a:pathLst>
              <a:path w="3521074" h="2936082">
                <a:moveTo>
                  <a:pt x="0" y="0"/>
                </a:moveTo>
                <a:lnTo>
                  <a:pt x="3521074" y="0"/>
                </a:lnTo>
                <a:lnTo>
                  <a:pt x="3521074" y="2936082"/>
                </a:lnTo>
                <a:lnTo>
                  <a:pt x="0" y="29360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321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336101" y="5692425"/>
            <a:ext cx="871002" cy="885389"/>
          </a:xfrm>
          <a:custGeom>
            <a:avLst/>
            <a:gdLst/>
            <a:ahLst/>
            <a:cxnLst/>
            <a:rect l="l" t="t" r="r" b="b"/>
            <a:pathLst>
              <a:path w="871002" h="885389">
                <a:moveTo>
                  <a:pt x="0" y="0"/>
                </a:moveTo>
                <a:lnTo>
                  <a:pt x="871002" y="0"/>
                </a:lnTo>
                <a:lnTo>
                  <a:pt x="871002" y="885389"/>
                </a:lnTo>
                <a:lnTo>
                  <a:pt x="0" y="8853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831886" y="4039946"/>
            <a:ext cx="1009996" cy="1009996"/>
          </a:xfrm>
          <a:custGeom>
            <a:avLst/>
            <a:gdLst/>
            <a:ahLst/>
            <a:cxnLst/>
            <a:rect l="l" t="t" r="r" b="b"/>
            <a:pathLst>
              <a:path w="1009996" h="1009996">
                <a:moveTo>
                  <a:pt x="0" y="0"/>
                </a:moveTo>
                <a:lnTo>
                  <a:pt x="1009996" y="0"/>
                </a:lnTo>
                <a:lnTo>
                  <a:pt x="1009996" y="1009995"/>
                </a:lnTo>
                <a:lnTo>
                  <a:pt x="0" y="10099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664" y="3976028"/>
            <a:ext cx="1073914" cy="1073914"/>
          </a:xfrm>
          <a:custGeom>
            <a:avLst/>
            <a:gdLst/>
            <a:ahLst/>
            <a:cxnLst/>
            <a:rect l="l" t="t" r="r" b="b"/>
            <a:pathLst>
              <a:path w="1073914" h="1073914">
                <a:moveTo>
                  <a:pt x="0" y="0"/>
                </a:moveTo>
                <a:lnTo>
                  <a:pt x="1073913" y="0"/>
                </a:lnTo>
                <a:lnTo>
                  <a:pt x="1073913" y="1073913"/>
                </a:lnTo>
                <a:lnTo>
                  <a:pt x="0" y="10739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8664" y="7113937"/>
            <a:ext cx="1287351" cy="1226202"/>
          </a:xfrm>
          <a:custGeom>
            <a:avLst/>
            <a:gdLst/>
            <a:ahLst/>
            <a:cxnLst/>
            <a:rect l="l" t="t" r="r" b="b"/>
            <a:pathLst>
              <a:path w="1287351" h="1226202">
                <a:moveTo>
                  <a:pt x="0" y="0"/>
                </a:moveTo>
                <a:lnTo>
                  <a:pt x="1287351" y="0"/>
                </a:lnTo>
                <a:lnTo>
                  <a:pt x="1287351" y="1226202"/>
                </a:lnTo>
                <a:lnTo>
                  <a:pt x="0" y="12262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737078" y="7174636"/>
            <a:ext cx="1104803" cy="1104803"/>
          </a:xfrm>
          <a:custGeom>
            <a:avLst/>
            <a:gdLst/>
            <a:ahLst/>
            <a:cxnLst/>
            <a:rect l="l" t="t" r="r" b="b"/>
            <a:pathLst>
              <a:path w="1104803" h="1104803">
                <a:moveTo>
                  <a:pt x="0" y="0"/>
                </a:moveTo>
                <a:lnTo>
                  <a:pt x="1104804" y="0"/>
                </a:lnTo>
                <a:lnTo>
                  <a:pt x="1104804" y="1104803"/>
                </a:lnTo>
                <a:lnTo>
                  <a:pt x="0" y="11048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037962" y="1066800"/>
            <a:ext cx="8212075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  <a:spcBef>
                <a:spcPct val="0"/>
              </a:spcBef>
            </a:pPr>
            <a:r>
              <a:rPr lang="en-US" sz="4500" b="1" spc="-135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SADARBĪBA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85989" y="6502868"/>
            <a:ext cx="8320989" cy="796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6"/>
              </a:lnSpc>
            </a:pPr>
            <a:r>
              <a:rPr lang="en-US" sz="2819" b="1" spc="-84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Iestādes, kas nodrošina medicīnisko un sociālo rehabilitāciju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43664" y="4228759"/>
            <a:ext cx="3833071" cy="39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6"/>
              </a:lnSpc>
            </a:pPr>
            <a:r>
              <a:rPr lang="en-US" sz="2819" b="1" spc="-84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Veselības ministrija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43664" y="5308416"/>
            <a:ext cx="7514868" cy="796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6"/>
              </a:lnSpc>
            </a:pPr>
            <a:r>
              <a:rPr lang="en-US" sz="2819" b="1" spc="-84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Nevalstisko organizāciju un nozares profesionālo organizāciju pārstāvju padome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85989" y="3198624"/>
            <a:ext cx="5492687" cy="39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6"/>
              </a:lnSpc>
            </a:pPr>
            <a:r>
              <a:rPr lang="en-US" sz="2819" b="1" spc="-84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Valsts kontrole</a:t>
            </a:r>
          </a:p>
        </p:txBody>
      </p:sp>
      <p:sp>
        <p:nvSpPr>
          <p:cNvPr id="14" name="Freeform 14"/>
          <p:cNvSpPr/>
          <p:nvPr/>
        </p:nvSpPr>
        <p:spPr>
          <a:xfrm>
            <a:off x="7422193" y="4039946"/>
            <a:ext cx="741319" cy="684710"/>
          </a:xfrm>
          <a:custGeom>
            <a:avLst/>
            <a:gdLst/>
            <a:ahLst/>
            <a:cxnLst/>
            <a:rect l="l" t="t" r="r" b="b"/>
            <a:pathLst>
              <a:path w="741319" h="684710">
                <a:moveTo>
                  <a:pt x="0" y="0"/>
                </a:moveTo>
                <a:lnTo>
                  <a:pt x="741319" y="0"/>
                </a:lnTo>
                <a:lnTo>
                  <a:pt x="741319" y="684709"/>
                </a:lnTo>
                <a:lnTo>
                  <a:pt x="0" y="68470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422193" y="5318180"/>
            <a:ext cx="741319" cy="684710"/>
          </a:xfrm>
          <a:custGeom>
            <a:avLst/>
            <a:gdLst/>
            <a:ahLst/>
            <a:cxnLst/>
            <a:rect l="l" t="t" r="r" b="b"/>
            <a:pathLst>
              <a:path w="741319" h="684710">
                <a:moveTo>
                  <a:pt x="0" y="0"/>
                </a:moveTo>
                <a:lnTo>
                  <a:pt x="741319" y="0"/>
                </a:lnTo>
                <a:lnTo>
                  <a:pt x="741319" y="684710"/>
                </a:lnTo>
                <a:lnTo>
                  <a:pt x="0" y="6847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364519" y="2936082"/>
            <a:ext cx="741319" cy="684710"/>
          </a:xfrm>
          <a:custGeom>
            <a:avLst/>
            <a:gdLst/>
            <a:ahLst/>
            <a:cxnLst/>
            <a:rect l="l" t="t" r="r" b="b"/>
            <a:pathLst>
              <a:path w="741319" h="684710">
                <a:moveTo>
                  <a:pt x="0" y="0"/>
                </a:moveTo>
                <a:lnTo>
                  <a:pt x="741319" y="0"/>
                </a:lnTo>
                <a:lnTo>
                  <a:pt x="741319" y="684710"/>
                </a:lnTo>
                <a:lnTo>
                  <a:pt x="0" y="6847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364519" y="6613194"/>
            <a:ext cx="741319" cy="684710"/>
          </a:xfrm>
          <a:custGeom>
            <a:avLst/>
            <a:gdLst/>
            <a:ahLst/>
            <a:cxnLst/>
            <a:rect l="l" t="t" r="r" b="b"/>
            <a:pathLst>
              <a:path w="741319" h="684710">
                <a:moveTo>
                  <a:pt x="0" y="0"/>
                </a:moveTo>
                <a:lnTo>
                  <a:pt x="741319" y="0"/>
                </a:lnTo>
                <a:lnTo>
                  <a:pt x="741319" y="684710"/>
                </a:lnTo>
                <a:lnTo>
                  <a:pt x="0" y="6847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343664" y="7912600"/>
            <a:ext cx="3833071" cy="39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6"/>
              </a:lnSpc>
            </a:pPr>
            <a:r>
              <a:rPr lang="en-US" sz="2819" b="1" spc="-84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Citas iestādes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43664" y="8400172"/>
            <a:ext cx="8320989" cy="439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3817" lvl="1" indent="-306909" algn="just">
              <a:lnSpc>
                <a:spcPts val="3553"/>
              </a:lnSpc>
              <a:buFont typeface="Arial"/>
              <a:buChar char="•"/>
            </a:pPr>
            <a:r>
              <a:rPr lang="en-US" sz="2843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PMLP</a:t>
            </a:r>
          </a:p>
        </p:txBody>
      </p:sp>
      <p:sp>
        <p:nvSpPr>
          <p:cNvPr id="20" name="Freeform 20"/>
          <p:cNvSpPr/>
          <p:nvPr/>
        </p:nvSpPr>
        <p:spPr>
          <a:xfrm>
            <a:off x="7422193" y="7922017"/>
            <a:ext cx="741319" cy="684710"/>
          </a:xfrm>
          <a:custGeom>
            <a:avLst/>
            <a:gdLst/>
            <a:ahLst/>
            <a:cxnLst/>
            <a:rect l="l" t="t" r="r" b="b"/>
            <a:pathLst>
              <a:path w="741319" h="684710">
                <a:moveTo>
                  <a:pt x="0" y="0"/>
                </a:moveTo>
                <a:lnTo>
                  <a:pt x="741319" y="0"/>
                </a:lnTo>
                <a:lnTo>
                  <a:pt x="741319" y="684710"/>
                </a:lnTo>
                <a:lnTo>
                  <a:pt x="0" y="6847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7452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6" y="714614"/>
            <a:ext cx="12577993" cy="1592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4199" b="1">
                <a:solidFill>
                  <a:srgbClr val="06391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TEHNISKO PALĪGLĪDZEKĻU VAJADZĪBAS NOTEIKŠANAS PROCESU PILNVEIDE SADARBĪBĀ AR VESELĪBAS MINISTRIJU</a:t>
            </a:r>
          </a:p>
        </p:txBody>
      </p:sp>
      <p:sp>
        <p:nvSpPr>
          <p:cNvPr id="3" name="AutoShape 3"/>
          <p:cNvSpPr/>
          <p:nvPr/>
        </p:nvSpPr>
        <p:spPr>
          <a:xfrm>
            <a:off x="1309931" y="3422918"/>
            <a:ext cx="15668138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593732" y="0"/>
            <a:ext cx="3521074" cy="2936082"/>
          </a:xfrm>
          <a:custGeom>
            <a:avLst/>
            <a:gdLst/>
            <a:ahLst/>
            <a:cxnLst/>
            <a:rect l="l" t="t" r="r" b="b"/>
            <a:pathLst>
              <a:path w="3521074" h="2936082">
                <a:moveTo>
                  <a:pt x="0" y="0"/>
                </a:moveTo>
                <a:lnTo>
                  <a:pt x="3521074" y="0"/>
                </a:lnTo>
                <a:lnTo>
                  <a:pt x="3521074" y="2936082"/>
                </a:lnTo>
                <a:lnTo>
                  <a:pt x="0" y="293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321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879161" y="6067963"/>
            <a:ext cx="465602" cy="506777"/>
          </a:xfrm>
          <a:custGeom>
            <a:avLst/>
            <a:gdLst/>
            <a:ahLst/>
            <a:cxnLst/>
            <a:rect l="l" t="t" r="r" b="b"/>
            <a:pathLst>
              <a:path w="465602" h="506777">
                <a:moveTo>
                  <a:pt x="0" y="0"/>
                </a:moveTo>
                <a:lnTo>
                  <a:pt x="465602" y="0"/>
                </a:lnTo>
                <a:lnTo>
                  <a:pt x="465602" y="506777"/>
                </a:lnTo>
                <a:lnTo>
                  <a:pt x="0" y="506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24894" y="4758485"/>
            <a:ext cx="4405440" cy="6077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1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Izstrādāti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metodiskie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norādījumi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 ĀP, t.sk.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klientiem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 algn="l">
              <a:lnSpc>
                <a:spcPts val="3151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Pilnveidots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atzinums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e-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veselībā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ĀP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izmanto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VTPC FNL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protokolus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šobrīd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izmanto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NRC Vaivari, RAKUS,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pārrunas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ar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Jaunķemeri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, BKUS)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2300"/>
              </a:lnSpc>
            </a:pP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IS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integrācija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Klienta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“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ceļa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”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dizainēšana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atbilstoši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TPL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sarežģītības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pakāpei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 algn="l">
              <a:lnSpc>
                <a:spcPts val="3151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151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54269" y="3569131"/>
            <a:ext cx="2198623" cy="94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80"/>
              </a:lnSpc>
            </a:pPr>
            <a:r>
              <a:rPr lang="en-US" sz="27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ATZINUMA KVALITĀTE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66302" y="3569131"/>
            <a:ext cx="5983829" cy="94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0"/>
              </a:lnSpc>
            </a:pPr>
            <a:r>
              <a:rPr lang="en-US" sz="27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PADZIĻINĀTA FUNKCIONĒŠANAS NOVĒRTĒŠANA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50131" y="3569131"/>
            <a:ext cx="5937440" cy="94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ATZINUMA NEPIECIEŠAMĪBA</a:t>
            </a:r>
          </a:p>
          <a:p>
            <a:pPr marL="0" lvl="0" indent="0" algn="ctr">
              <a:lnSpc>
                <a:spcPts val="3780"/>
              </a:lnSpc>
            </a:pPr>
            <a:r>
              <a:rPr lang="en-US" sz="27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(MK NOTEIKUMU GROZĪJUMI)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39936" y="5214490"/>
            <a:ext cx="4494120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4"/>
              </a:lnSpc>
            </a:pPr>
            <a:r>
              <a:rPr lang="en-US" sz="2344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Notiek</a:t>
            </a:r>
            <a:r>
              <a:rPr lang="en-US" sz="2344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44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attālināta</a:t>
            </a:r>
            <a:r>
              <a:rPr lang="en-US" sz="2344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personas </a:t>
            </a:r>
            <a:r>
              <a:rPr lang="en-US" sz="2344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vajadzību</a:t>
            </a:r>
            <a:r>
              <a:rPr lang="en-US" sz="2344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44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izvērtēšana</a:t>
            </a:r>
            <a:r>
              <a:rPr lang="en-US" sz="2344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FNL.</a:t>
            </a:r>
          </a:p>
          <a:p>
            <a:pPr algn="l">
              <a:lnSpc>
                <a:spcPts val="2344"/>
              </a:lnSpc>
            </a:pPr>
            <a:endParaRPr lang="en-US" sz="2344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82"/>
              </a:lnSpc>
            </a:pPr>
            <a:r>
              <a:rPr lang="en-US" sz="2400" dirty="0" err="1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Noteiktas</a:t>
            </a:r>
            <a:r>
              <a:rPr lang="en-US" sz="2400" dirty="0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 TPL </a:t>
            </a:r>
            <a:r>
              <a:rPr lang="en-US" sz="2400" dirty="0" err="1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grupas</a:t>
            </a:r>
            <a:r>
              <a:rPr lang="en-US" sz="2400" dirty="0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, </a:t>
            </a:r>
            <a:r>
              <a:rPr lang="en-US" sz="2400" dirty="0" err="1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kuras</a:t>
            </a:r>
            <a:r>
              <a:rPr lang="en-US" sz="2400" dirty="0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 </a:t>
            </a:r>
            <a:r>
              <a:rPr lang="en-US" sz="2400" dirty="0" err="1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ir</a:t>
            </a:r>
            <a:r>
              <a:rPr lang="en-US" sz="2400" dirty="0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 </a:t>
            </a:r>
            <a:r>
              <a:rPr lang="en-US" sz="2400" dirty="0" err="1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iespējams</a:t>
            </a:r>
            <a:r>
              <a:rPr lang="en-US" sz="2400" dirty="0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 </a:t>
            </a:r>
            <a:r>
              <a:rPr lang="en-US" sz="2400" dirty="0" err="1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vērtēt</a:t>
            </a:r>
            <a:r>
              <a:rPr lang="en-US" sz="2400" dirty="0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 </a:t>
            </a:r>
            <a:r>
              <a:rPr lang="en-US" sz="2400" dirty="0" err="1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ārpus</a:t>
            </a:r>
            <a:r>
              <a:rPr lang="en-US" sz="2400" dirty="0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 FNL </a:t>
            </a:r>
            <a:r>
              <a:rPr lang="en-US" sz="2400" dirty="0" err="1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citās</a:t>
            </a:r>
            <a:r>
              <a:rPr lang="en-US" sz="2400" dirty="0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 </a:t>
            </a:r>
            <a:r>
              <a:rPr lang="en-US" sz="2400" dirty="0" err="1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ārstniecības</a:t>
            </a:r>
            <a:r>
              <a:rPr lang="en-US" sz="2400" dirty="0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 </a:t>
            </a:r>
            <a:r>
              <a:rPr lang="en-US" sz="2400" dirty="0" err="1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iestādēs</a:t>
            </a:r>
            <a:r>
              <a:rPr lang="en-US" sz="2400" dirty="0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, VTPC </a:t>
            </a:r>
            <a:r>
              <a:rPr lang="en-US" sz="2400" dirty="0" err="1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filiālēs</a:t>
            </a:r>
            <a:r>
              <a:rPr lang="en-US" sz="2400" dirty="0">
                <a:solidFill>
                  <a:srgbClr val="1D3B09"/>
                </a:solidFill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  <a:sym typeface="Open Sans 2"/>
              </a:rPr>
              <a:t> (</a:t>
            </a:r>
            <a:r>
              <a:rPr lang="lv-LV" sz="2400" dirty="0">
                <a:effectLst/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</a:rPr>
              <a:t>NRC Vaivari” un RAKUS veic novērtēšanu</a:t>
            </a:r>
            <a:r>
              <a:rPr lang="lv-LV" sz="2400" dirty="0"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</a:rPr>
              <a:t> </a:t>
            </a:r>
            <a:r>
              <a:rPr lang="lv-LV" sz="2400" dirty="0">
                <a:effectLst/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</a:rPr>
              <a:t>alternatīvās komunikācijas TPL un elektropiedziņas TP</a:t>
            </a:r>
            <a:r>
              <a:rPr lang="en-US" sz="2400" dirty="0">
                <a:effectLst/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</a:rPr>
              <a:t>L</a:t>
            </a:r>
            <a:r>
              <a:rPr lang="lv-LV" sz="2400" dirty="0">
                <a:effectLst/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</a:rPr>
              <a:t> </a:t>
            </a:r>
            <a:r>
              <a:rPr lang="en-US" sz="2400" dirty="0">
                <a:effectLst/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</a:rPr>
              <a:t>)</a:t>
            </a:r>
            <a:r>
              <a:rPr lang="lv-LV" sz="2400" dirty="0">
                <a:effectLst/>
                <a:latin typeface="Open Sans 2" panose="020B0604020202020204" charset="0"/>
                <a:ea typeface="Open Sans 2" panose="020B0604020202020204" charset="0"/>
                <a:cs typeface="Open Sans 2" panose="020B0604020202020204" charset="0"/>
              </a:rPr>
              <a:t> </a:t>
            </a:r>
            <a:r>
              <a:rPr lang="en-US" sz="24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2988" y="4634025"/>
            <a:ext cx="4483183" cy="439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Identificētas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personu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/TPL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grupas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kurām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atkārtots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atzinums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nebūtu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nepieciešams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pamatā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lv-LV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kāju un roku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protēzes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iekļauts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M</a:t>
            </a:r>
            <a:r>
              <a:rPr lang="lv-LV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noteikumu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grozījumu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projektā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).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TPL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sagrupēti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pēc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to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sarežģītības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pakāpes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noteikts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personu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loks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, kas var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sniegt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atzinumu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plānots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2026.gadā).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63294" y="2935872"/>
            <a:ext cx="15581384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</a:pPr>
            <a:r>
              <a:rPr lang="en-US" sz="240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Rezultāts līdz 03.01.2028. – kvalitatīvi atzinumi un samazināts gaidīšanas laiks uz funkcionēšanas novērtēšanu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96953" y="4790500"/>
            <a:ext cx="442216" cy="466831"/>
          </a:xfrm>
          <a:custGeom>
            <a:avLst/>
            <a:gdLst/>
            <a:ahLst/>
            <a:cxnLst/>
            <a:rect l="l" t="t" r="r" b="b"/>
            <a:pathLst>
              <a:path w="442216" h="466831">
                <a:moveTo>
                  <a:pt x="0" y="0"/>
                </a:moveTo>
                <a:lnTo>
                  <a:pt x="442216" y="0"/>
                </a:lnTo>
                <a:lnTo>
                  <a:pt x="442216" y="466830"/>
                </a:lnTo>
                <a:lnTo>
                  <a:pt x="0" y="466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43494" y="5483413"/>
            <a:ext cx="442216" cy="466831"/>
          </a:xfrm>
          <a:custGeom>
            <a:avLst/>
            <a:gdLst/>
            <a:ahLst/>
            <a:cxnLst/>
            <a:rect l="l" t="t" r="r" b="b"/>
            <a:pathLst>
              <a:path w="442216" h="466831">
                <a:moveTo>
                  <a:pt x="0" y="0"/>
                </a:moveTo>
                <a:lnTo>
                  <a:pt x="442216" y="0"/>
                </a:lnTo>
                <a:lnTo>
                  <a:pt x="442216" y="466830"/>
                </a:lnTo>
                <a:lnTo>
                  <a:pt x="0" y="466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85521" y="6318884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0"/>
                </a:lnTo>
                <a:lnTo>
                  <a:pt x="0" y="466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09931" y="8846209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0"/>
                </a:lnTo>
                <a:lnTo>
                  <a:pt x="0" y="466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890854" y="5257330"/>
            <a:ext cx="442216" cy="466831"/>
          </a:xfrm>
          <a:custGeom>
            <a:avLst/>
            <a:gdLst/>
            <a:ahLst/>
            <a:cxnLst/>
            <a:rect l="l" t="t" r="r" b="b"/>
            <a:pathLst>
              <a:path w="442216" h="466831">
                <a:moveTo>
                  <a:pt x="0" y="0"/>
                </a:moveTo>
                <a:lnTo>
                  <a:pt x="442216" y="0"/>
                </a:lnTo>
                <a:lnTo>
                  <a:pt x="442216" y="466831"/>
                </a:lnTo>
                <a:lnTo>
                  <a:pt x="0" y="4668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557386" y="4656412"/>
            <a:ext cx="465602" cy="506777"/>
          </a:xfrm>
          <a:custGeom>
            <a:avLst/>
            <a:gdLst/>
            <a:ahLst/>
            <a:cxnLst/>
            <a:rect l="l" t="t" r="r" b="b"/>
            <a:pathLst>
              <a:path w="465602" h="506777">
                <a:moveTo>
                  <a:pt x="0" y="0"/>
                </a:moveTo>
                <a:lnTo>
                  <a:pt x="465601" y="0"/>
                </a:lnTo>
                <a:lnTo>
                  <a:pt x="465601" y="506777"/>
                </a:lnTo>
                <a:lnTo>
                  <a:pt x="0" y="506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493587" y="7290617"/>
            <a:ext cx="465602" cy="506777"/>
          </a:xfrm>
          <a:custGeom>
            <a:avLst/>
            <a:gdLst/>
            <a:ahLst/>
            <a:cxnLst/>
            <a:rect l="l" t="t" r="r" b="b"/>
            <a:pathLst>
              <a:path w="465602" h="506777">
                <a:moveTo>
                  <a:pt x="0" y="0"/>
                </a:moveTo>
                <a:lnTo>
                  <a:pt x="465601" y="0"/>
                </a:lnTo>
                <a:lnTo>
                  <a:pt x="465601" y="506777"/>
                </a:lnTo>
                <a:lnTo>
                  <a:pt x="0" y="506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74089" y="8010738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1"/>
                </a:lnTo>
                <a:lnTo>
                  <a:pt x="0" y="4668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86974" y="3258481"/>
            <a:ext cx="15668138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593732" y="0"/>
            <a:ext cx="3521074" cy="2936082"/>
          </a:xfrm>
          <a:custGeom>
            <a:avLst/>
            <a:gdLst/>
            <a:ahLst/>
            <a:cxnLst/>
            <a:rect l="l" t="t" r="r" b="b"/>
            <a:pathLst>
              <a:path w="3521074" h="2936082">
                <a:moveTo>
                  <a:pt x="0" y="0"/>
                </a:moveTo>
                <a:lnTo>
                  <a:pt x="3521074" y="0"/>
                </a:lnTo>
                <a:lnTo>
                  <a:pt x="3521074" y="2936082"/>
                </a:lnTo>
                <a:lnTo>
                  <a:pt x="0" y="293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321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14806" y="1085764"/>
            <a:ext cx="11450559" cy="1097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42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TEHNISKO PALĪGLĪDZEKĻU ADMINISTRĒŠANAS PROCESU PILNVEIDE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6974" y="3435418"/>
            <a:ext cx="4622611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9"/>
              </a:lnSpc>
            </a:pPr>
            <a:r>
              <a:rPr lang="en-US" sz="27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TEHNISKO PALĪGLĪDZEKĻU PIEŠĶIRŠANA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67144" y="3435418"/>
            <a:ext cx="4060863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9"/>
              </a:lnSpc>
            </a:pPr>
            <a:r>
              <a:rPr lang="en-US" sz="27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SPOLIS FUNKCIONALITĀTE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70200" y="3435418"/>
            <a:ext cx="41372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9"/>
              </a:lnSpc>
            </a:pPr>
            <a:r>
              <a:rPr lang="en-US" sz="27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IEPIRKUMU PROCESI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24294" y="4656751"/>
            <a:ext cx="3807036" cy="5437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6"/>
              </a:lnSpc>
            </a:pP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TPL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rindu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pārskatīšanas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kārtības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izstrāde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(t.sk.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digitālo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risinājumu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/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rīku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ieviešana</a:t>
            </a:r>
            <a:r>
              <a:rPr lang="lv-LV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ar IS  </a:t>
            </a:r>
            <a:r>
              <a:rPr lang="lv-LV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Spolis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).</a:t>
            </a:r>
          </a:p>
          <a:p>
            <a:pPr algn="l">
              <a:lnSpc>
                <a:spcPts val="2040"/>
              </a:lnSpc>
            </a:pPr>
            <a:endParaRPr lang="en-US" sz="204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2856"/>
              </a:lnSpc>
            </a:pP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Personu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motivēšana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saņemt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TPL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pakalpojumu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ar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kompensāciju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kā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alternatīva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TPL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saņemšanai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endParaRPr lang="lv-LV" sz="204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2856"/>
              </a:lnSpc>
            </a:pPr>
            <a:endParaRPr lang="lv-LV" sz="204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2856"/>
              </a:lnSpc>
            </a:pP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Horizon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Noliktavas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moduļa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ieviešana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un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integrēšana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04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ar</a:t>
            </a:r>
            <a:r>
              <a:rPr lang="en-US" sz="204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IS SPOLIS .</a:t>
            </a:r>
          </a:p>
          <a:p>
            <a:pPr algn="l">
              <a:lnSpc>
                <a:spcPts val="2856"/>
              </a:lnSpc>
            </a:pPr>
            <a:endParaRPr lang="en-US" sz="204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2856"/>
              </a:lnSpc>
            </a:pPr>
            <a:endParaRPr lang="en-US" sz="204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39000" y="4686300"/>
            <a:ext cx="4457143" cy="4256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IS SPOLIS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testēšana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un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ieviešana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plānots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2026.gada </a:t>
            </a:r>
            <a:r>
              <a:rPr lang="lv-LV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1. februāris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)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Regulāra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datu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apmaiņa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ar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PMLP. (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Šobrīd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procesā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manuāla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monitorēšana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sadarbība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ar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PMLP).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Ieviesti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kontroles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mehānismi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par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patapinājuma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termiņiem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 -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automatiski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atgādinājumi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27844" y="4656751"/>
            <a:ext cx="3927268" cy="5103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Palielināt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ar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kompensāciju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izsniegto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 TPL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skaitu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Iepirkumu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nepārtrauktības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nodrošināšana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(2024. un 2025.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gadā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nav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bijis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pārrāvumu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piegādēs</a:t>
            </a:r>
            <a:r>
              <a:rPr lang="lv-LV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un to līgumos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).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Elastīgākas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iepirkumu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procedūras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organizēšana</a:t>
            </a:r>
            <a:r>
              <a:rPr lang="lv-LV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(piegādes noliktavā pēc nepieciešamības)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1036" y="2800827"/>
            <a:ext cx="15314076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</a:pPr>
            <a:r>
              <a:rPr lang="en-US" sz="240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Rezultāts līdz 3.01.2028. - samazinās rindas un gaidīšanas laiks rindā.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19200" y="4686300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0"/>
                </a:lnTo>
                <a:lnTo>
                  <a:pt x="0" y="466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74336" y="8228774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1"/>
                </a:lnTo>
                <a:lnTo>
                  <a:pt x="0" y="4668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629400" y="7734300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1"/>
                </a:lnTo>
                <a:lnTo>
                  <a:pt x="0" y="4668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4"/>
          <p:cNvSpPr/>
          <p:nvPr/>
        </p:nvSpPr>
        <p:spPr>
          <a:xfrm>
            <a:off x="12268200" y="5905500"/>
            <a:ext cx="442216" cy="466831"/>
          </a:xfrm>
          <a:custGeom>
            <a:avLst/>
            <a:gdLst/>
            <a:ahLst/>
            <a:cxnLst/>
            <a:rect l="l" t="t" r="r" b="b"/>
            <a:pathLst>
              <a:path w="442216" h="466831">
                <a:moveTo>
                  <a:pt x="0" y="0"/>
                </a:moveTo>
                <a:lnTo>
                  <a:pt x="442216" y="0"/>
                </a:lnTo>
                <a:lnTo>
                  <a:pt x="442216" y="466830"/>
                </a:lnTo>
                <a:lnTo>
                  <a:pt x="0" y="466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4"/>
          <p:cNvSpPr/>
          <p:nvPr/>
        </p:nvSpPr>
        <p:spPr>
          <a:xfrm>
            <a:off x="12344400" y="8115300"/>
            <a:ext cx="442216" cy="466831"/>
          </a:xfrm>
          <a:custGeom>
            <a:avLst/>
            <a:gdLst/>
            <a:ahLst/>
            <a:cxnLst/>
            <a:rect l="l" t="t" r="r" b="b"/>
            <a:pathLst>
              <a:path w="442216" h="466831">
                <a:moveTo>
                  <a:pt x="0" y="0"/>
                </a:moveTo>
                <a:lnTo>
                  <a:pt x="442216" y="0"/>
                </a:lnTo>
                <a:lnTo>
                  <a:pt x="442216" y="466830"/>
                </a:lnTo>
                <a:lnTo>
                  <a:pt x="0" y="466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8"/>
          <p:cNvSpPr/>
          <p:nvPr/>
        </p:nvSpPr>
        <p:spPr>
          <a:xfrm>
            <a:off x="12268200" y="4686300"/>
            <a:ext cx="465602" cy="506777"/>
          </a:xfrm>
          <a:custGeom>
            <a:avLst/>
            <a:gdLst/>
            <a:ahLst/>
            <a:cxnLst/>
            <a:rect l="l" t="t" r="r" b="b"/>
            <a:pathLst>
              <a:path w="465602" h="506777">
                <a:moveTo>
                  <a:pt x="0" y="0"/>
                </a:moveTo>
                <a:lnTo>
                  <a:pt x="465601" y="0"/>
                </a:lnTo>
                <a:lnTo>
                  <a:pt x="465601" y="506777"/>
                </a:lnTo>
                <a:lnTo>
                  <a:pt x="0" y="5067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4"/>
          <p:cNvSpPr/>
          <p:nvPr/>
        </p:nvSpPr>
        <p:spPr>
          <a:xfrm>
            <a:off x="1143000" y="6362700"/>
            <a:ext cx="442216" cy="466831"/>
          </a:xfrm>
          <a:custGeom>
            <a:avLst/>
            <a:gdLst/>
            <a:ahLst/>
            <a:cxnLst/>
            <a:rect l="l" t="t" r="r" b="b"/>
            <a:pathLst>
              <a:path w="442216" h="466831">
                <a:moveTo>
                  <a:pt x="0" y="0"/>
                </a:moveTo>
                <a:lnTo>
                  <a:pt x="442216" y="0"/>
                </a:lnTo>
                <a:lnTo>
                  <a:pt x="442216" y="466830"/>
                </a:lnTo>
                <a:lnTo>
                  <a:pt x="0" y="466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8"/>
          <p:cNvSpPr/>
          <p:nvPr/>
        </p:nvSpPr>
        <p:spPr>
          <a:xfrm>
            <a:off x="6629400" y="4610100"/>
            <a:ext cx="465602" cy="506777"/>
          </a:xfrm>
          <a:custGeom>
            <a:avLst/>
            <a:gdLst/>
            <a:ahLst/>
            <a:cxnLst/>
            <a:rect l="l" t="t" r="r" b="b"/>
            <a:pathLst>
              <a:path w="465602" h="506777">
                <a:moveTo>
                  <a:pt x="0" y="0"/>
                </a:moveTo>
                <a:lnTo>
                  <a:pt x="465601" y="0"/>
                </a:lnTo>
                <a:lnTo>
                  <a:pt x="465601" y="506777"/>
                </a:lnTo>
                <a:lnTo>
                  <a:pt x="0" y="5067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8"/>
          <p:cNvSpPr/>
          <p:nvPr/>
        </p:nvSpPr>
        <p:spPr>
          <a:xfrm>
            <a:off x="6629400" y="5753100"/>
            <a:ext cx="465602" cy="506777"/>
          </a:xfrm>
          <a:custGeom>
            <a:avLst/>
            <a:gdLst/>
            <a:ahLst/>
            <a:cxnLst/>
            <a:rect l="l" t="t" r="r" b="b"/>
            <a:pathLst>
              <a:path w="465602" h="506777">
                <a:moveTo>
                  <a:pt x="0" y="0"/>
                </a:moveTo>
                <a:lnTo>
                  <a:pt x="465601" y="0"/>
                </a:lnTo>
                <a:lnTo>
                  <a:pt x="465601" y="506777"/>
                </a:lnTo>
                <a:lnTo>
                  <a:pt x="0" y="5067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10214" y="1105738"/>
            <a:ext cx="12747486" cy="1097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42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PĀRSKATĪTA TEHNISKO PALĪGLĪDZEKĻU IZSNIEGŠANAS KĀRTĪBA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01317" y="3656398"/>
            <a:ext cx="2948203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9"/>
              </a:lnSpc>
            </a:pPr>
            <a:r>
              <a:rPr lang="en-US" sz="27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PIEGĀDE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72792" y="3625480"/>
            <a:ext cx="384728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9"/>
              </a:lnSpc>
            </a:pPr>
            <a:r>
              <a:rPr lang="en-US" sz="27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IZBRAUKUMI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384683" y="3651712"/>
            <a:ext cx="5593386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9"/>
              </a:lnSpc>
            </a:pPr>
            <a:r>
              <a:rPr lang="en-US" sz="2700" b="1">
                <a:solidFill>
                  <a:srgbClr val="1D3B0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LĪGUMI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42693" y="4585356"/>
            <a:ext cx="3943488" cy="551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Nodrošināt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bezkontakta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piegādes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veikts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pilotprojekts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lielgabatīta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preču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piegādei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un TPL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iegādei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ar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pakomatu</a:t>
            </a:r>
            <a:r>
              <a:rPr lang="lv-LV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– projektā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).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Noteikti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TPL,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kuri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izsniedzami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bez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funkcionālo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speciālistu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(FS)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iesaistes</a:t>
            </a:r>
            <a:r>
              <a:rPr lang="lv-LV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–projektā – pašaprūpes TPL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Veidot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video TPL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lietošanas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instrukcijas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16938" y="4435543"/>
            <a:ext cx="4469362" cy="4372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Līgumu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attiecību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sakārtošana</a:t>
            </a: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ar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telpu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īpašniekiem</a:t>
            </a: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izbraukumu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organizēšanai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(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tiek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veikts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iepirkums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par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izbraukuma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vietu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nodrošināšanu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vis</a:t>
            </a:r>
            <a:r>
              <a:rPr lang="lv-LV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ā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Latvijā</a:t>
            </a:r>
            <a:r>
              <a:rPr lang="lv-LV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– šobrīd noslēgts līgums ar Vidzemes slimnīcu.</a:t>
            </a: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Izbraukumu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pārklājuma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regulāra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izvērtēšana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un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paplašināšana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</p:txBody>
      </p:sp>
      <p:sp>
        <p:nvSpPr>
          <p:cNvPr id="8" name="AutoShape 8"/>
          <p:cNvSpPr/>
          <p:nvPr/>
        </p:nvSpPr>
        <p:spPr>
          <a:xfrm>
            <a:off x="1139269" y="3311155"/>
            <a:ext cx="15668138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593732" y="0"/>
            <a:ext cx="3521074" cy="2936082"/>
          </a:xfrm>
          <a:custGeom>
            <a:avLst/>
            <a:gdLst/>
            <a:ahLst/>
            <a:cxnLst/>
            <a:rect l="l" t="t" r="r" b="b"/>
            <a:pathLst>
              <a:path w="3521074" h="2936082">
                <a:moveTo>
                  <a:pt x="0" y="0"/>
                </a:moveTo>
                <a:lnTo>
                  <a:pt x="3521074" y="0"/>
                </a:lnTo>
                <a:lnTo>
                  <a:pt x="3521074" y="2936082"/>
                </a:lnTo>
                <a:lnTo>
                  <a:pt x="0" y="293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321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880248" y="4435543"/>
            <a:ext cx="4231150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Izveidots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digitalizēts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izbraukumu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pieraksts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 algn="l">
              <a:lnSpc>
                <a:spcPts val="2300"/>
              </a:lnSpc>
            </a:pPr>
            <a:endParaRPr lang="en-US" sz="2300" dirty="0">
              <a:solidFill>
                <a:srgbClr val="1D3B09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Samazināti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FS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administratīvie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pienākumi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palielinot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izbraukumu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300" dirty="0" err="1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skaitu</a:t>
            </a:r>
            <a:r>
              <a:rPr lang="en-US" sz="2300" dirty="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2693" y="2800827"/>
            <a:ext cx="15205928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</a:pPr>
            <a:r>
              <a:rPr lang="en-US" sz="2400">
                <a:solidFill>
                  <a:srgbClr val="1D3B09"/>
                </a:solidFill>
                <a:latin typeface="Open Sans 2"/>
                <a:ea typeface="Open Sans 2"/>
                <a:cs typeface="Open Sans 2"/>
                <a:sym typeface="Open Sans 2"/>
              </a:rPr>
              <a:t>Rezultāts līdz 4.01.2027. - samazinās TPL piegādes laiks un gaidīšanas laiks uz piegādi </a:t>
            </a:r>
          </a:p>
        </p:txBody>
      </p:sp>
      <p:sp>
        <p:nvSpPr>
          <p:cNvPr id="15" name="Freeform 15"/>
          <p:cNvSpPr/>
          <p:nvPr/>
        </p:nvSpPr>
        <p:spPr>
          <a:xfrm>
            <a:off x="6248400" y="4533900"/>
            <a:ext cx="442216" cy="466831"/>
          </a:xfrm>
          <a:custGeom>
            <a:avLst/>
            <a:gdLst/>
            <a:ahLst/>
            <a:cxnLst/>
            <a:rect l="l" t="t" r="r" b="b"/>
            <a:pathLst>
              <a:path w="442216" h="466831">
                <a:moveTo>
                  <a:pt x="0" y="0"/>
                </a:moveTo>
                <a:lnTo>
                  <a:pt x="442216" y="0"/>
                </a:lnTo>
                <a:lnTo>
                  <a:pt x="442216" y="466831"/>
                </a:lnTo>
                <a:lnTo>
                  <a:pt x="0" y="4668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5"/>
          <p:cNvSpPr/>
          <p:nvPr/>
        </p:nvSpPr>
        <p:spPr>
          <a:xfrm>
            <a:off x="6248400" y="5600700"/>
            <a:ext cx="442216" cy="466831"/>
          </a:xfrm>
          <a:custGeom>
            <a:avLst/>
            <a:gdLst/>
            <a:ahLst/>
            <a:cxnLst/>
            <a:rect l="l" t="t" r="r" b="b"/>
            <a:pathLst>
              <a:path w="442216" h="466831">
                <a:moveTo>
                  <a:pt x="0" y="0"/>
                </a:moveTo>
                <a:lnTo>
                  <a:pt x="442216" y="0"/>
                </a:lnTo>
                <a:lnTo>
                  <a:pt x="442216" y="466831"/>
                </a:lnTo>
                <a:lnTo>
                  <a:pt x="0" y="4668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2"/>
          <p:cNvSpPr/>
          <p:nvPr/>
        </p:nvSpPr>
        <p:spPr>
          <a:xfrm>
            <a:off x="11353800" y="4457700"/>
            <a:ext cx="465602" cy="506777"/>
          </a:xfrm>
          <a:custGeom>
            <a:avLst/>
            <a:gdLst/>
            <a:ahLst/>
            <a:cxnLst/>
            <a:rect l="l" t="t" r="r" b="b"/>
            <a:pathLst>
              <a:path w="465602" h="506777">
                <a:moveTo>
                  <a:pt x="0" y="0"/>
                </a:moveTo>
                <a:lnTo>
                  <a:pt x="465602" y="0"/>
                </a:lnTo>
                <a:lnTo>
                  <a:pt x="465602" y="506777"/>
                </a:lnTo>
                <a:lnTo>
                  <a:pt x="0" y="5067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2"/>
          <p:cNvSpPr/>
          <p:nvPr/>
        </p:nvSpPr>
        <p:spPr>
          <a:xfrm>
            <a:off x="11502568" y="8039100"/>
            <a:ext cx="465602" cy="506777"/>
          </a:xfrm>
          <a:custGeom>
            <a:avLst/>
            <a:gdLst/>
            <a:ahLst/>
            <a:cxnLst/>
            <a:rect l="l" t="t" r="r" b="b"/>
            <a:pathLst>
              <a:path w="465602" h="506777">
                <a:moveTo>
                  <a:pt x="0" y="0"/>
                </a:moveTo>
                <a:lnTo>
                  <a:pt x="465602" y="0"/>
                </a:lnTo>
                <a:lnTo>
                  <a:pt x="465602" y="506777"/>
                </a:lnTo>
                <a:lnTo>
                  <a:pt x="0" y="5067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2"/>
          <p:cNvSpPr/>
          <p:nvPr/>
        </p:nvSpPr>
        <p:spPr>
          <a:xfrm>
            <a:off x="11408934" y="5721227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0"/>
                </a:lnTo>
                <a:lnTo>
                  <a:pt x="0" y="466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5"/>
          <p:cNvSpPr/>
          <p:nvPr/>
        </p:nvSpPr>
        <p:spPr>
          <a:xfrm>
            <a:off x="762000" y="7353300"/>
            <a:ext cx="442216" cy="466831"/>
          </a:xfrm>
          <a:custGeom>
            <a:avLst/>
            <a:gdLst/>
            <a:ahLst/>
            <a:cxnLst/>
            <a:rect l="l" t="t" r="r" b="b"/>
            <a:pathLst>
              <a:path w="442216" h="466831">
                <a:moveTo>
                  <a:pt x="0" y="0"/>
                </a:moveTo>
                <a:lnTo>
                  <a:pt x="442216" y="0"/>
                </a:lnTo>
                <a:lnTo>
                  <a:pt x="442216" y="466831"/>
                </a:lnTo>
                <a:lnTo>
                  <a:pt x="0" y="4668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2"/>
          <p:cNvSpPr/>
          <p:nvPr/>
        </p:nvSpPr>
        <p:spPr>
          <a:xfrm>
            <a:off x="838200" y="4762500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0"/>
                </a:lnTo>
                <a:lnTo>
                  <a:pt x="0" y="466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2"/>
          <p:cNvSpPr/>
          <p:nvPr/>
        </p:nvSpPr>
        <p:spPr>
          <a:xfrm>
            <a:off x="762000" y="9182100"/>
            <a:ext cx="465080" cy="466831"/>
          </a:xfrm>
          <a:custGeom>
            <a:avLst/>
            <a:gdLst/>
            <a:ahLst/>
            <a:cxnLst/>
            <a:rect l="l" t="t" r="r" b="b"/>
            <a:pathLst>
              <a:path w="465080" h="466831">
                <a:moveTo>
                  <a:pt x="0" y="0"/>
                </a:moveTo>
                <a:lnTo>
                  <a:pt x="465080" y="0"/>
                </a:lnTo>
                <a:lnTo>
                  <a:pt x="465080" y="466830"/>
                </a:lnTo>
                <a:lnTo>
                  <a:pt x="0" y="466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1262</Words>
  <Application>Microsoft Office PowerPoint</Application>
  <PresentationFormat>Custom</PresentationFormat>
  <Paragraphs>164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Open Sans 2 Bold</vt:lpstr>
      <vt:lpstr>DejaVu Sans Bold</vt:lpstr>
      <vt:lpstr>Poppins Light</vt:lpstr>
      <vt:lpstr>Liberation Sans Bold</vt:lpstr>
      <vt:lpstr>Calibri</vt:lpstr>
      <vt:lpstr>Liberation Sans</vt:lpstr>
      <vt:lpstr>Open Sans 1 Bold</vt:lpstr>
      <vt:lpstr>Aileron Heavy</vt:lpstr>
      <vt:lpstr>Open Sans 2</vt:lpstr>
      <vt:lpstr>Poppins Medium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Brief Deck</dc:title>
  <dc:creator>Vita Deičmane</dc:creator>
  <cp:lastModifiedBy>Līva Ševčuna</cp:lastModifiedBy>
  <cp:revision>27</cp:revision>
  <dcterms:created xsi:type="dcterms:W3CDTF">2006-08-16T00:00:00Z</dcterms:created>
  <dcterms:modified xsi:type="dcterms:W3CDTF">2025-12-09T09:48:51Z</dcterms:modified>
  <dc:identifier>DAGbDgjzoMA</dc:identifier>
</cp:coreProperties>
</file>