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1261" r:id="rId3"/>
    <p:sldId id="256" r:id="rId4"/>
    <p:sldId id="1269" r:id="rId5"/>
    <p:sldId id="1268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 Bold" panose="020B0604020202020204" charset="0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76892" autoAdjust="0"/>
  </p:normalViewPr>
  <p:slideViewPr>
    <p:cSldViewPr>
      <p:cViewPr varScale="1">
        <p:scale>
          <a:sx n="34" d="100"/>
          <a:sy n="34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C31B-98BA-4D45-B89E-2769D3D600DE}" type="datetimeFigureOut">
              <a:rPr lang="lv-LV" smtClean="0"/>
              <a:t>19.02.2026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8677F-9F2A-4A53-9FBC-DA54694B29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51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935da67f2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b935da67f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63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8677F-9F2A-4A53-9FBC-DA54694B293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030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985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935da67f2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b935da67f2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va.gov.lv/lv/form/pieteikt-notikumu-brivpratigo-ga" TargetMode="External"/><Relationship Id="rId4" Type="http://schemas.openxmlformats.org/officeDocument/2006/relationships/hyperlink" Target="https://www.nva.gov.lv/lv/brivpratigo-gad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://www.youtube.com/TheNVA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twitter.com/NVA_gov_lv" TargetMode="External"/><Relationship Id="rId4" Type="http://schemas.openxmlformats.org/officeDocument/2006/relationships/hyperlink" Target="http://www.nva.gov.lv/" TargetMode="External"/><Relationship Id="rId9" Type="http://schemas.openxmlformats.org/officeDocument/2006/relationships/hyperlink" Target="http://www.facebook.com/Nodarbinati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3"/>
            <a:ext cx="5666448" cy="624925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2819400" y="5981700"/>
            <a:ext cx="123444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0950" tIns="70450" rIns="140950" bIns="7045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lv-LV" sz="4800" b="1" dirty="0">
                <a:latin typeface="Times New Roman"/>
                <a:ea typeface="Times New Roman"/>
                <a:cs typeface="Times New Roman"/>
                <a:sym typeface="Times New Roman"/>
              </a:rPr>
              <a:t>Aktuālā informācija par NVA īstenotajiem un plānotajiem pasākumiem Starptautiskā Brīvprātīgo gada 2026 ietvarā</a:t>
            </a:r>
            <a:br>
              <a:rPr lang="lv-LV" sz="4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lv" sz="4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" sz="3000" b="1" dirty="0">
                <a:latin typeface="Times New Roman"/>
                <a:ea typeface="Times New Roman"/>
                <a:cs typeface="Times New Roman"/>
                <a:sym typeface="Times New Roman"/>
              </a:rPr>
              <a:t>2026. gada 19. </a:t>
            </a:r>
            <a:r>
              <a:rPr lang="lv-LV" sz="3000" b="1" dirty="0">
                <a:latin typeface="Times New Roman"/>
                <a:ea typeface="Times New Roman"/>
                <a:cs typeface="Times New Roman"/>
                <a:sym typeface="Times New Roman"/>
              </a:rPr>
              <a:t>februāris</a:t>
            </a:r>
            <a:br>
              <a:rPr lang="lv" sz="3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933300"/>
            <a:ext cx="18288000" cy="36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B272-8190-F029-481B-3EB8157C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D737-14A9-657D-555C-A02183803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457202"/>
            <a:ext cx="2642615" cy="293669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D23D10C-5253-4188-B1D1-8FDFD68AF57D}"/>
              </a:ext>
            </a:extLst>
          </p:cNvPr>
          <p:cNvSpPr txBox="1">
            <a:spLocks/>
          </p:cNvSpPr>
          <p:nvPr/>
        </p:nvSpPr>
        <p:spPr>
          <a:xfrm>
            <a:off x="2133600" y="2597727"/>
            <a:ext cx="16268700" cy="7422573"/>
          </a:xfrm>
          <a:prstGeom prst="rect">
            <a:avLst/>
          </a:prstGeom>
        </p:spPr>
        <p:txBody>
          <a:bodyPr vert="horz" lIns="140936" tIns="70469" rIns="140936" bIns="70469" rtlCol="0">
            <a:noAutofit/>
          </a:bodyPr>
          <a:lstStyle>
            <a:lvl1pPr marL="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957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936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9152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4894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18729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8851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830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400" b="1" dirty="0">
                <a:solidFill>
                  <a:schemeClr val="tx1"/>
                </a:solidFill>
              </a:rPr>
              <a:t>19.03. | Tiešsaistē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b="1" dirty="0">
                <a:solidFill>
                  <a:schemeClr val="tx1"/>
                </a:solidFill>
              </a:rPr>
              <a:t>“Brīvprātīgais darbs kā iespēja cilvēkiem ar invaliditāti”</a:t>
            </a:r>
            <a:r>
              <a:rPr lang="lv-LV" sz="2400" dirty="0">
                <a:solidFill>
                  <a:schemeClr val="tx1"/>
                </a:solidFill>
              </a:rPr>
              <a:t> (sadarbībā ar Apeirons)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err="1">
                <a:solidFill>
                  <a:schemeClr val="tx1"/>
                </a:solidFill>
              </a:rPr>
              <a:t>Vebinārs</a:t>
            </a:r>
            <a:r>
              <a:rPr lang="lv-LV" sz="2400" dirty="0">
                <a:solidFill>
                  <a:schemeClr val="tx1"/>
                </a:solidFill>
              </a:rPr>
              <a:t> organizāciju pārstāvjiem un citiem interesentiem par cilvēku ar invaliditāti iesaisti brīvprātīgajā darbā.</a:t>
            </a:r>
          </a:p>
          <a:p>
            <a:pPr algn="l"/>
            <a:r>
              <a:rPr lang="en-GB" sz="2400" b="1" dirty="0" err="1">
                <a:solidFill>
                  <a:schemeClr val="tx1"/>
                </a:solidFill>
              </a:rPr>
              <a:t>Maijā</a:t>
            </a:r>
            <a:r>
              <a:rPr lang="en-GB" sz="2400" b="1" dirty="0">
                <a:solidFill>
                  <a:schemeClr val="tx1"/>
                </a:solidFill>
              </a:rPr>
              <a:t> (Datums </a:t>
            </a:r>
            <a:r>
              <a:rPr lang="en-GB" sz="2400" b="1" dirty="0" err="1">
                <a:solidFill>
                  <a:schemeClr val="tx1"/>
                </a:solidFill>
              </a:rPr>
              <a:t>tiks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precizēts</a:t>
            </a:r>
            <a:r>
              <a:rPr lang="en-GB" sz="2400" b="1" dirty="0">
                <a:solidFill>
                  <a:schemeClr val="tx1"/>
                </a:solidFill>
              </a:rPr>
              <a:t>)</a:t>
            </a:r>
            <a:r>
              <a:rPr lang="lv-LV" sz="2400" b="1" dirty="0">
                <a:solidFill>
                  <a:schemeClr val="tx1"/>
                </a:solidFill>
              </a:rPr>
              <a:t> | Klātienē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b="1" dirty="0">
                <a:solidFill>
                  <a:schemeClr val="tx1"/>
                </a:solidFill>
              </a:rPr>
              <a:t>BD koordinatoru kapacitātes stiprināšanas meistarklase</a:t>
            </a:r>
            <a:r>
              <a:rPr lang="lv-LV" sz="2400" dirty="0">
                <a:solidFill>
                  <a:schemeClr val="tx1"/>
                </a:solidFill>
              </a:rPr>
              <a:t> (balstoties uz aptaujas rezultātiem)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Praktiska meistarklase organizāciju pārstāvjiem brīvprātīgā darba sistēmas stiprināšanai.</a:t>
            </a:r>
          </a:p>
          <a:p>
            <a:pPr algn="l"/>
            <a:r>
              <a:rPr lang="lv-LV" sz="2400" b="1" dirty="0">
                <a:solidFill>
                  <a:schemeClr val="tx1"/>
                </a:solidFill>
              </a:rPr>
              <a:t>10.09. | Tiešsaistē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b="1" dirty="0">
                <a:solidFill>
                  <a:schemeClr val="tx1"/>
                </a:solidFill>
              </a:rPr>
              <a:t>Kā izvēlēties sev piemērotu brīvprātīgā darba vietu?</a:t>
            </a:r>
            <a:r>
              <a:rPr lang="lv-LV" sz="2400" dirty="0">
                <a:solidFill>
                  <a:schemeClr val="tx1"/>
                </a:solidFill>
              </a:rPr>
              <a:t> (NVO tirgus)</a:t>
            </a:r>
          </a:p>
          <a:p>
            <a:pPr algn="l"/>
            <a:r>
              <a:rPr lang="lv-LV" sz="2400" b="1" dirty="0">
                <a:solidFill>
                  <a:schemeClr val="tx1"/>
                </a:solidFill>
              </a:rPr>
              <a:t>10.10. | Tiešsaistē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b="1" dirty="0">
                <a:solidFill>
                  <a:schemeClr val="tx1"/>
                </a:solidFill>
              </a:rPr>
              <a:t>Brīvprātīgais darbs senioriem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err="1">
                <a:solidFill>
                  <a:schemeClr val="tx1"/>
                </a:solidFill>
              </a:rPr>
              <a:t>Vebinārs</a:t>
            </a:r>
            <a:r>
              <a:rPr lang="lv-LV" sz="2400" dirty="0">
                <a:solidFill>
                  <a:schemeClr val="tx1"/>
                </a:solidFill>
              </a:rPr>
              <a:t> par senioru iesaisti brīvprātīgajā darbā.</a:t>
            </a:r>
          </a:p>
          <a:p>
            <a:pPr algn="l"/>
            <a:r>
              <a:rPr lang="lv-LV" sz="2400" b="1" dirty="0">
                <a:solidFill>
                  <a:schemeClr val="tx1"/>
                </a:solidFill>
              </a:rPr>
              <a:t>05.11. | Tiešsaistē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Jaunieši un brīvprātīgais darbs – kā viņus sasniegt šodien</a:t>
            </a:r>
          </a:p>
          <a:p>
            <a:pPr algn="l"/>
            <a:r>
              <a:rPr lang="lv-LV" sz="2400" b="1" dirty="0">
                <a:solidFill>
                  <a:schemeClr val="tx1"/>
                </a:solidFill>
              </a:rPr>
              <a:t>19.11. | Konference</a:t>
            </a:r>
            <a:endParaRPr lang="lv-LV" sz="2400" dirty="0">
              <a:solidFill>
                <a:schemeClr val="tx1"/>
              </a:solidFill>
            </a:endParaRPr>
          </a:p>
          <a:p>
            <a:pPr algn="l"/>
            <a:r>
              <a:rPr lang="lv-LV" sz="2400" b="1" dirty="0">
                <a:solidFill>
                  <a:schemeClr val="tx1"/>
                </a:solidFill>
              </a:rPr>
              <a:t>06.12. | Godināšanas pasākums</a:t>
            </a:r>
            <a:endParaRPr lang="en-GB" sz="3000" dirty="0"/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BD koordinatoru kapacitātes stiprināšanas meistarklase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s var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tikt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organizētas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periodiski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balstoties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uz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koordinatoru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</a:rPr>
              <a:t>atsaucību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lv-LV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D77F4-9EDF-428F-A16E-8630F03E5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457202"/>
            <a:ext cx="14173200" cy="1485900"/>
          </a:xfrm>
        </p:spPr>
        <p:txBody>
          <a:bodyPr anchor="b">
            <a:noAutofit/>
          </a:bodyPr>
          <a:lstStyle/>
          <a:p>
            <a:pPr algn="l"/>
            <a:r>
              <a:rPr lang="lv-LV" sz="3600" b="1" dirty="0">
                <a:cs typeface="Times New Roman" pitchFamily="18" charset="0"/>
              </a:rPr>
              <a:t>NVA </a:t>
            </a:r>
            <a:r>
              <a:rPr lang="en-GB" sz="3600" b="1" dirty="0" err="1">
                <a:cs typeface="Times New Roman" pitchFamily="18" charset="0"/>
              </a:rPr>
              <a:t>plānotie</a:t>
            </a:r>
            <a:r>
              <a:rPr lang="lv-LV" sz="3600" b="1" dirty="0">
                <a:cs typeface="Times New Roman" pitchFamily="18" charset="0"/>
              </a:rPr>
              <a:t> pasākumi 2026. gadā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2251879"/>
            <a:ext cx="10495386" cy="760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677" y="2190607"/>
            <a:ext cx="8226276" cy="7441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4293C-C851-49DA-A2A8-F40C4B1F35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2642614" cy="293669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6FCCADF-0C96-4774-A6ED-C75565E30ED3}"/>
              </a:ext>
            </a:extLst>
          </p:cNvPr>
          <p:cNvSpPr txBox="1">
            <a:spLocks/>
          </p:cNvSpPr>
          <p:nvPr/>
        </p:nvSpPr>
        <p:spPr>
          <a:xfrm>
            <a:off x="2895600" y="419100"/>
            <a:ext cx="11658600" cy="1368931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3600" b="1" dirty="0">
                <a:latin typeface="+mj-lt"/>
                <a:cs typeface="Times New Roman" pitchFamily="18" charset="0"/>
              </a:rPr>
              <a:t>Aptaujas provizoriskie rezultāti (18.02 dati)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6D1486-D776-4D9D-9A9F-756041CD69DE}"/>
              </a:ext>
            </a:extLst>
          </p:cNvPr>
          <p:cNvSpPr txBox="1">
            <a:spLocks/>
          </p:cNvSpPr>
          <p:nvPr/>
        </p:nvSpPr>
        <p:spPr>
          <a:xfrm>
            <a:off x="2701994" y="208846"/>
            <a:ext cx="14478001" cy="1638300"/>
          </a:xfrm>
          <a:prstGeom prst="rect">
            <a:avLst/>
          </a:prstGeom>
        </p:spPr>
        <p:txBody>
          <a:bodyPr vert="horz" lIns="140936" tIns="70468" rIns="140936" bIns="70468" rtlCol="0">
            <a:noAutofit/>
          </a:bodyPr>
          <a:lstStyle>
            <a:lvl1pPr marL="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957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936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9152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4894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18729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8851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830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lv-LV" altLang="lv-LV" sz="3000" dirty="0">
              <a:solidFill>
                <a:schemeClr val="tx1"/>
              </a:solidFill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07" y="723900"/>
            <a:ext cx="17346959" cy="102950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86000" y="208846"/>
            <a:ext cx="14325600" cy="115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lang="lv-LV" sz="2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lv-LV" sz="2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lv-LV" sz="2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lv-LV" sz="2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Aktuālās tēmas</a:t>
            </a:r>
            <a:endParaRPr lang="en-US" sz="28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4293C-C851-49DA-A2A8-F40C4B1F3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2642614" cy="293669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A6D1486-D776-4D9D-9A9F-756041CD69DE}"/>
              </a:ext>
            </a:extLst>
          </p:cNvPr>
          <p:cNvSpPr txBox="1">
            <a:spLocks/>
          </p:cNvSpPr>
          <p:nvPr/>
        </p:nvSpPr>
        <p:spPr>
          <a:xfrm>
            <a:off x="2701994" y="208846"/>
            <a:ext cx="14478001" cy="1638300"/>
          </a:xfrm>
          <a:prstGeom prst="rect">
            <a:avLst/>
          </a:prstGeom>
        </p:spPr>
        <p:txBody>
          <a:bodyPr vert="horz" lIns="140936" tIns="70468" rIns="140936" bIns="70468" rtlCol="0">
            <a:noAutofit/>
          </a:bodyPr>
          <a:lstStyle>
            <a:lvl1pPr marL="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957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936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9152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4894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18729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8851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830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lv-LV" altLang="lv-LV" sz="3000" dirty="0">
              <a:solidFill>
                <a:schemeClr val="tx1"/>
              </a:solidFill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7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B272-8190-F029-481B-3EB8157C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D737-14A9-657D-555C-A02183803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2642614" cy="293669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4CB2EB1-323B-4EEF-8D55-CE764DE967E6}"/>
              </a:ext>
            </a:extLst>
          </p:cNvPr>
          <p:cNvSpPr txBox="1">
            <a:spLocks/>
          </p:cNvSpPr>
          <p:nvPr/>
        </p:nvSpPr>
        <p:spPr>
          <a:xfrm>
            <a:off x="2514599" y="2514600"/>
            <a:ext cx="13335001" cy="6858000"/>
          </a:xfrm>
          <a:prstGeom prst="rect">
            <a:avLst/>
          </a:prstGeom>
        </p:spPr>
        <p:txBody>
          <a:bodyPr vert="horz" lIns="140936" tIns="70468" rIns="140936" bIns="70468" rtlCol="0">
            <a:noAutofit/>
          </a:bodyPr>
          <a:lstStyle>
            <a:lvl1pPr marL="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9788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957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936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79152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48940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18729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8851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8305" indent="0" algn="ctr" defTabSz="939575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lv-LV" altLang="lv-LV" sz="3600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NVA joprojām aicina organizācijas pieteikt pasākumus </a:t>
            </a:r>
            <a:r>
              <a:rPr lang="lv-LV" altLang="lv-LV" sz="4000" b="1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  <a:hlinkClick r:id="rId4"/>
              </a:rPr>
              <a:t>Brīvprātīgo gada kalendāram</a:t>
            </a:r>
            <a:r>
              <a:rPr lang="lv-LV" altLang="lv-LV" sz="4000" b="1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lv-LV" altLang="lv-LV" sz="4000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NVA</a:t>
            </a:r>
            <a:r>
              <a:rPr lang="lv-LV" altLang="lv-LV" sz="4000" b="1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lv-LV" altLang="lv-LV" sz="4000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tīmekļvietnē. Organizācijas var pieteikt savas aktivitātes </a:t>
            </a:r>
            <a:r>
              <a:rPr lang="lv-LV" altLang="lv-LV" sz="4000" b="1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  <a:hlinkClick r:id="rId5"/>
              </a:rPr>
              <a:t>aizpildot anketu</a:t>
            </a:r>
            <a:r>
              <a:rPr lang="lv-LV" altLang="lv-LV" sz="4000" b="1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lv-LV" altLang="lv-LV" sz="4000" dirty="0">
                <a:solidFill>
                  <a:schemeClr val="tx1"/>
                </a:solidFill>
                <a:ea typeface="MS PGothic" panose="020B0600070205080204" pitchFamily="34" charset="-128"/>
                <a:cs typeface="Calibri Light" panose="020F0302020204030204" pitchFamily="34" charset="0"/>
              </a:rPr>
              <a:t>NVA mājaslapā. </a:t>
            </a:r>
          </a:p>
          <a:p>
            <a:pPr algn="just">
              <a:lnSpc>
                <a:spcPct val="150000"/>
              </a:lnSpc>
              <a:defRPr/>
            </a:pPr>
            <a:endParaRPr lang="lv-LV" altLang="lv-LV" sz="3000" dirty="0">
              <a:solidFill>
                <a:schemeClr val="tx1"/>
              </a:solidFill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lv-LV" altLang="lv-LV" sz="3000" dirty="0">
              <a:solidFill>
                <a:schemeClr val="tx1"/>
              </a:solidFill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0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2657476" y="2320271"/>
            <a:ext cx="14607540" cy="18688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algn="ctr"/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8486" y="1"/>
            <a:ext cx="4471028" cy="4968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/>
          <p:nvPr/>
        </p:nvSpPr>
        <p:spPr>
          <a:xfrm>
            <a:off x="2191702" y="4259706"/>
            <a:ext cx="13904596" cy="1431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algn="ctr"/>
            <a:r>
              <a:rPr lang="lv" sz="4200" b="1" dirty="0">
                <a:solidFill>
                  <a:srgbClr val="6CA43A"/>
                </a:solidFill>
                <a:latin typeface="Verdana"/>
                <a:ea typeface="Verdana"/>
                <a:cs typeface="Verdana"/>
                <a:sym typeface="Verdana"/>
              </a:rPr>
              <a:t>Paldies par uzmanību!</a:t>
            </a:r>
            <a:br>
              <a:rPr lang="lv" sz="4200" b="1" dirty="0">
                <a:solidFill>
                  <a:srgbClr val="6CA43A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4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7021828" y="5451251"/>
            <a:ext cx="4357688" cy="840106"/>
          </a:xfrm>
          <a:prstGeom prst="rect">
            <a:avLst/>
          </a:prstGeom>
          <a:solidFill>
            <a:srgbClr val="6CA43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algn="ctr"/>
            <a:r>
              <a:rPr lang="lv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www.nva.gov.lv</a:t>
            </a:r>
            <a:endParaRPr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3867150" y="9036845"/>
            <a:ext cx="2628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r>
              <a:rPr lang="lv" sz="2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www.nva.gov.lv</a:t>
            </a:r>
            <a:endParaRPr sz="2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96850" y="8972046"/>
            <a:ext cx="527524" cy="5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2182" y="8993076"/>
            <a:ext cx="527524" cy="5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7174" y="8993320"/>
            <a:ext cx="527524" cy="5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53060" y="9026230"/>
            <a:ext cx="532304" cy="53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/>
          <p:nvPr/>
        </p:nvSpPr>
        <p:spPr>
          <a:xfrm>
            <a:off x="10258426" y="9041609"/>
            <a:ext cx="23098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r>
              <a:rPr lang="lv" sz="2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Nodarbinatiba</a:t>
            </a:r>
            <a:r>
              <a:rPr lang="lv" sz="2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/>
          </a:p>
        </p:txBody>
      </p:sp>
      <p:sp>
        <p:nvSpPr>
          <p:cNvPr id="186" name="Google Shape;186;p31"/>
          <p:cNvSpPr/>
          <p:nvPr/>
        </p:nvSpPr>
        <p:spPr>
          <a:xfrm>
            <a:off x="7308056" y="9027320"/>
            <a:ext cx="2400300" cy="45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r>
              <a:rPr lang="lv" sz="2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NVA_gov_lv</a:t>
            </a:r>
            <a:endParaRPr sz="2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13525500" y="9036845"/>
            <a:ext cx="1743076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r>
              <a:rPr lang="lv" sz="2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1"/>
              </a:rPr>
              <a:t>TheNVA</a:t>
            </a:r>
            <a:endParaRPr sz="2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224</Words>
  <Application>Microsoft Office PowerPoint</Application>
  <PresentationFormat>Pielāgots</PresentationFormat>
  <Paragraphs>25</Paragraphs>
  <Slides>6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Verdana</vt:lpstr>
      <vt:lpstr>Calibri</vt:lpstr>
      <vt:lpstr>Canva Sans Bold</vt:lpstr>
      <vt:lpstr>Office Theme</vt:lpstr>
      <vt:lpstr>Aktuālā informācija par NVA īstenotajiem un plānotajiem pasākumiem Starptautiskā Brīvprātīgo gada 2026 ietvarā  2026. gada 19. februāris </vt:lpstr>
      <vt:lpstr>NVA plānotie pasākumi 2026. gadā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Brīvprātīgo koordinatoru aptauja</dc:title>
  <dc:creator>Ralfs Grīnvalds</dc:creator>
  <cp:lastModifiedBy>Anete Gaiķe</cp:lastModifiedBy>
  <cp:revision>13</cp:revision>
  <dcterms:created xsi:type="dcterms:W3CDTF">2006-08-16T00:00:00Z</dcterms:created>
  <dcterms:modified xsi:type="dcterms:W3CDTF">2026-02-19T12:37:32Z</dcterms:modified>
  <dc:identifier>DAHBfZV6C9M</dc:identifier>
</cp:coreProperties>
</file>